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notesSlides/notesSlide1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50"/>
  </p:notesMasterIdLst>
  <p:sldIdLst>
    <p:sldId id="256" r:id="rId5"/>
    <p:sldId id="509" r:id="rId6"/>
    <p:sldId id="277" r:id="rId7"/>
    <p:sldId id="2147472209" r:id="rId8"/>
    <p:sldId id="141169984" r:id="rId9"/>
    <p:sldId id="141169987" r:id="rId10"/>
    <p:sldId id="141170059" r:id="rId11"/>
    <p:sldId id="141170060" r:id="rId12"/>
    <p:sldId id="616" r:id="rId13"/>
    <p:sldId id="141170057" r:id="rId14"/>
    <p:sldId id="141170058" r:id="rId15"/>
    <p:sldId id="2147472213" r:id="rId16"/>
    <p:sldId id="2147472205" r:id="rId17"/>
    <p:sldId id="2147472214" r:id="rId18"/>
    <p:sldId id="141170049" r:id="rId19"/>
    <p:sldId id="2147472211" r:id="rId20"/>
    <p:sldId id="2147472215" r:id="rId21"/>
    <p:sldId id="141170056" r:id="rId22"/>
    <p:sldId id="141170055" r:id="rId23"/>
    <p:sldId id="141170021" r:id="rId24"/>
    <p:sldId id="141170022" r:id="rId25"/>
    <p:sldId id="502" r:id="rId26"/>
    <p:sldId id="141169982" r:id="rId27"/>
    <p:sldId id="636" r:id="rId28"/>
    <p:sldId id="638" r:id="rId29"/>
    <p:sldId id="642" r:id="rId30"/>
    <p:sldId id="470" r:id="rId31"/>
    <p:sldId id="141169931" r:id="rId32"/>
    <p:sldId id="141169933" r:id="rId33"/>
    <p:sldId id="476" r:id="rId34"/>
    <p:sldId id="141170061" r:id="rId35"/>
    <p:sldId id="141170062" r:id="rId36"/>
    <p:sldId id="377" r:id="rId37"/>
    <p:sldId id="454" r:id="rId38"/>
    <p:sldId id="141170026" r:id="rId39"/>
    <p:sldId id="141169959" r:id="rId40"/>
    <p:sldId id="682" r:id="rId41"/>
    <p:sldId id="346" r:id="rId42"/>
    <p:sldId id="141169972" r:id="rId43"/>
    <p:sldId id="2147472208" r:id="rId44"/>
    <p:sldId id="141169997" r:id="rId45"/>
    <p:sldId id="141169995" r:id="rId46"/>
    <p:sldId id="141169994" r:id="rId47"/>
    <p:sldId id="141169993" r:id="rId48"/>
    <p:sldId id="503" r:id="rId49"/>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末永　健" initials="末永　健" lastIdx="1" clrIdx="0">
    <p:extLst>
      <p:ext uri="{19B8F6BF-5375-455C-9EA6-DF929625EA0E}">
        <p15:presenceInfo xmlns:p15="http://schemas.microsoft.com/office/powerpoint/2012/main" userId="S-1-5-21-161959346-1900351369-444732941-223683" providerId="AD"/>
      </p:ext>
    </p:extLst>
  </p:cmAuthor>
  <p:cmAuthor id="2" name="加藤　美恵" initials="加藤　美恵" lastIdx="2" clrIdx="1">
    <p:extLst>
      <p:ext uri="{19B8F6BF-5375-455C-9EA6-DF929625EA0E}">
        <p15:presenceInfo xmlns:p15="http://schemas.microsoft.com/office/powerpoint/2012/main" userId="S::KatoMie@lan.pref.osaka.jp::fab0cc36-9f45-4651-b878-fabdbdd3428f" providerId="AD"/>
      </p:ext>
    </p:extLst>
  </p:cmAuthor>
  <p:cmAuthor id="3" name="東 幸子" initials=""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A5A5"/>
    <a:srgbClr val="4472C4"/>
    <a:srgbClr val="CCECFF"/>
    <a:srgbClr val="FF5050"/>
    <a:srgbClr val="CCCCFF"/>
    <a:srgbClr val="FF9900"/>
    <a:srgbClr val="800000"/>
    <a:srgbClr val="00CC00"/>
    <a:srgbClr val="FFD1D4"/>
    <a:srgbClr val="FF2D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62" autoAdjust="0"/>
    <p:restoredTop sz="94725" autoAdjust="0"/>
  </p:normalViewPr>
  <p:slideViewPr>
    <p:cSldViewPr snapToGrid="0">
      <p:cViewPr varScale="1">
        <p:scale>
          <a:sx n="49" d="100"/>
          <a:sy n="49" d="100"/>
        </p:scale>
        <p:origin x="813" y="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charts/_rels/chart1.xml.rels><?xml version="1.0" encoding="UTF-8" standalone="yes"?>
<Relationships xmlns="http://schemas.openxmlformats.org/package/2006/relationships"><Relationship Id="rId3" Type="http://schemas.openxmlformats.org/officeDocument/2006/relationships/oleObject" Target="file:///D:\YoshimuraTom\Downloads\Quarterly_Equity_Funding_Data%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YoshimuraTom\Desktop\ALL\&#25126;&#30053;\&#12496;&#12452;&#12450;&#12454;&#12488;&#12487;&#12451;&#12540;&#12523;&#12487;&#12540;&#12479;_2022&#20197;&#38477;%20(1).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D:\YoshimuraTom\Downloads\&#12496;&#12452;&#12450;&#12454;&#12488;&#12487;&#12451;&#12540;&#12523;&#12487;&#12540;&#12479;_2022&#20197;&#38477;.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oleObject" Target="file:///\\10.19.147.23\disk1\&#9632;&#26087;&#35336;&#30011;&#35506;&#65288;2011.7.12&#65374;2022.3&#65289;\34%20&#22269;&#38555;&#37329;&#34701;&#37117;&#24066;\R7&#24180;&#24230;\01_&#25512;&#36914;&#22996;&#21729;&#20250;\01_&#25126;&#30053;&#25913;&#35330;\90_KPI\01_&#29694;&#34892;KPI&#12539;&#21442;&#32771;&#25351;&#27161;&#12398;&#26356;&#26032;\&#21442;&#32771;&#36039;&#26009;&#65288;&#30707;&#19978;&#65289;\&#12487;&#12522;&#12496;&#12486;&#12451;&#12502;&#21462;&#24341;&#12365;.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YoshimuraTom\Desktop\ALL\&#25126;&#30053;\stablecoin_market_cap_data%20(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10.19.147.23\disk1\&#9632;&#26087;&#35336;&#30011;&#35506;&#65288;2011.7.12&#65374;2022.3&#65289;\34%20&#22269;&#38555;&#37329;&#34701;&#37117;&#24066;\R7&#24180;&#24230;\01_&#25512;&#36914;&#22996;&#21729;&#20250;\01_&#25126;&#30053;&#25913;&#35330;\90_KPI\01_&#29694;&#34892;KPI&#12539;&#21442;&#32771;&#25351;&#27161;&#12398;&#26356;&#26032;\&#21442;&#32771;&#36039;&#26009;&#65288;&#30707;&#19978;&#65289;\&#12487;&#12522;&#12496;&#12486;&#12451;&#12502;&#21462;&#24341;&#12365;.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'Quarterly Funding Data'!$C$1</c:f>
              <c:strCache>
                <c:ptCount val="1"/>
                <c:pt idx="0">
                  <c:v>総投資額（億ドル）</c:v>
                </c:pt>
              </c:strCache>
            </c:strRef>
          </c:tx>
          <c:spPr>
            <a:solidFill>
              <a:schemeClr val="accent1">
                <a:lumMod val="40000"/>
                <a:lumOff val="60000"/>
              </a:schemeClr>
            </a:solidFill>
            <a:ln>
              <a:solidFill>
                <a:schemeClr val="bg2">
                  <a:lumMod val="90000"/>
                </a:schemeClr>
              </a:solidFill>
            </a:ln>
            <a:effectLst/>
          </c:spPr>
          <c:invertIfNegative val="0"/>
          <c:dLbls>
            <c:dLbl>
              <c:idx val="12"/>
              <c:layout>
                <c:manualLayout>
                  <c:x val="0"/>
                  <c:y val="2.314814814814814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C74-40BE-A7B7-7A13CF6A3B57}"/>
                </c:ext>
              </c:extLst>
            </c:dLbl>
            <c:dLbl>
              <c:idx val="14"/>
              <c:layout>
                <c:manualLayout>
                  <c:x val="-1.0185067526415994E-16"/>
                  <c:y val="-2.314814814814814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C74-40BE-A7B7-7A13CF6A3B57}"/>
                </c:ext>
              </c:extLst>
            </c:dLbl>
            <c:spPr>
              <a:noFill/>
              <a:ln>
                <a:noFill/>
              </a:ln>
              <a:effectLst/>
            </c:spPr>
            <c:txPr>
              <a:bodyPr rot="0" spcFirstLastPara="1" vertOverflow="ellipsis" vert="horz" wrap="square" lIns="38100" tIns="19050" rIns="38100" bIns="19050" anchor="ctr" anchorCtr="1">
                <a:spAutoFit/>
              </a:bodyPr>
              <a:lstStyle/>
              <a:p>
                <a:pPr>
                  <a:defRPr lang="ja-JP" sz="8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 Funding Data'!$A$6:$A$21</c:f>
              <c:strCache>
                <c:ptCount val="16"/>
                <c:pt idx="0">
                  <c:v>Q1 2022</c:v>
                </c:pt>
                <c:pt idx="1">
                  <c:v>Q2 2022</c:v>
                </c:pt>
                <c:pt idx="2">
                  <c:v>Q3 2022</c:v>
                </c:pt>
                <c:pt idx="3">
                  <c:v>Q4 2022</c:v>
                </c:pt>
                <c:pt idx="4">
                  <c:v>Q1 2023</c:v>
                </c:pt>
                <c:pt idx="5">
                  <c:v>Q2 2023</c:v>
                </c:pt>
                <c:pt idx="6">
                  <c:v>Q3 2023</c:v>
                </c:pt>
                <c:pt idx="7">
                  <c:v>Q4 2023</c:v>
                </c:pt>
                <c:pt idx="8">
                  <c:v>Q1 2024</c:v>
                </c:pt>
                <c:pt idx="9">
                  <c:v>Q2 2024</c:v>
                </c:pt>
                <c:pt idx="10">
                  <c:v>Q3 2024</c:v>
                </c:pt>
                <c:pt idx="11">
                  <c:v>Q4 2024</c:v>
                </c:pt>
                <c:pt idx="12">
                  <c:v>Q1 2025</c:v>
                </c:pt>
                <c:pt idx="13">
                  <c:v>Q2 2025</c:v>
                </c:pt>
                <c:pt idx="14">
                  <c:v>Q3 2025</c:v>
                </c:pt>
                <c:pt idx="15">
                  <c:v>Q4 2025</c:v>
                </c:pt>
              </c:strCache>
            </c:strRef>
          </c:cat>
          <c:val>
            <c:numRef>
              <c:f>'Quarterly Funding Data'!$C$6:$C$21</c:f>
              <c:numCache>
                <c:formatCode>#,##0.0</c:formatCode>
                <c:ptCount val="16"/>
                <c:pt idx="0">
                  <c:v>175.8</c:v>
                </c:pt>
                <c:pt idx="1">
                  <c:v>131.69999999999999</c:v>
                </c:pt>
                <c:pt idx="2">
                  <c:v>92.5</c:v>
                </c:pt>
                <c:pt idx="3">
                  <c:v>76.3</c:v>
                </c:pt>
                <c:pt idx="4">
                  <c:v>81.7</c:v>
                </c:pt>
                <c:pt idx="5">
                  <c:v>67.099999999999994</c:v>
                </c:pt>
                <c:pt idx="6">
                  <c:v>77.3</c:v>
                </c:pt>
                <c:pt idx="7">
                  <c:v>63.6</c:v>
                </c:pt>
                <c:pt idx="8">
                  <c:v>78.5</c:v>
                </c:pt>
                <c:pt idx="9">
                  <c:v>75.599999999999994</c:v>
                </c:pt>
                <c:pt idx="10">
                  <c:v>62.7</c:v>
                </c:pt>
                <c:pt idx="11">
                  <c:v>102.8</c:v>
                </c:pt>
                <c:pt idx="12">
                  <c:v>99.9</c:v>
                </c:pt>
                <c:pt idx="13">
                  <c:v>105.3</c:v>
                </c:pt>
                <c:pt idx="14">
                  <c:v>112.5</c:v>
                </c:pt>
                <c:pt idx="15">
                  <c:v>151.6</c:v>
                </c:pt>
              </c:numCache>
            </c:numRef>
          </c:val>
          <c:extLst>
            <c:ext xmlns:c16="http://schemas.microsoft.com/office/drawing/2014/chart" uri="{C3380CC4-5D6E-409C-BE32-E72D297353CC}">
              <c16:uniqueId val="{00000002-7C74-40BE-A7B7-7A13CF6A3B57}"/>
            </c:ext>
          </c:extLst>
        </c:ser>
        <c:dLbls>
          <c:dLblPos val="outEnd"/>
          <c:showLegendKey val="0"/>
          <c:showVal val="1"/>
          <c:showCatName val="0"/>
          <c:showSerName val="0"/>
          <c:showPercent val="0"/>
          <c:showBubbleSize val="0"/>
        </c:dLbls>
        <c:gapWidth val="219"/>
        <c:overlap val="-27"/>
        <c:axId val="67857679"/>
        <c:axId val="67862671"/>
      </c:barChart>
      <c:catAx>
        <c:axId val="67857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67862671"/>
        <c:crosses val="autoZero"/>
        <c:auto val="1"/>
        <c:lblAlgn val="ctr"/>
        <c:lblOffset val="100"/>
        <c:noMultiLvlLbl val="0"/>
      </c:catAx>
      <c:valAx>
        <c:axId val="67862671"/>
        <c:scaling>
          <c:orientation val="minMax"/>
        </c:scaling>
        <c:delete val="0"/>
        <c:axPos val="l"/>
        <c:majorGridlines>
          <c:spPr>
            <a:ln w="9525" cap="flat" cmpd="sng" algn="ctr">
              <a:solidFill>
                <a:schemeClr val="bg2">
                  <a:lumMod val="90000"/>
                  <a:alpha val="99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67857679"/>
        <c:crosses val="autoZero"/>
        <c:crossBetween val="between"/>
        <c:majorUnit val="5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'世界PE ディール データ'!$C$29</c:f>
              <c:strCache>
                <c:ptCount val="1"/>
                <c:pt idx="0">
                  <c:v>グローバルＰＥ投資額</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'世界PE ディール データ'!$A$30:$A$41</c:f>
              <c:strCache>
                <c:ptCount val="12"/>
                <c:pt idx="0">
                  <c:v>2022年1Q</c:v>
                </c:pt>
                <c:pt idx="1">
                  <c:v>2022年2Q</c:v>
                </c:pt>
                <c:pt idx="2">
                  <c:v>2022年3Q</c:v>
                </c:pt>
                <c:pt idx="3">
                  <c:v>2022年4Q</c:v>
                </c:pt>
                <c:pt idx="4">
                  <c:v>2023年1Q</c:v>
                </c:pt>
                <c:pt idx="5">
                  <c:v>2023年2Q</c:v>
                </c:pt>
                <c:pt idx="6">
                  <c:v>2023年3Q</c:v>
                </c:pt>
                <c:pt idx="7">
                  <c:v>2023年4Q</c:v>
                </c:pt>
                <c:pt idx="8">
                  <c:v>2024年1Q</c:v>
                </c:pt>
                <c:pt idx="9">
                  <c:v>2024年2Q</c:v>
                </c:pt>
                <c:pt idx="10">
                  <c:v>2024年3Q</c:v>
                </c:pt>
                <c:pt idx="11">
                  <c:v>2024年4Q</c:v>
                </c:pt>
              </c:strCache>
            </c:strRef>
          </c:cat>
          <c:val>
            <c:numRef>
              <c:f>'世界PE ディール データ'!$C$30:$C$41</c:f>
              <c:numCache>
                <c:formatCode>0</c:formatCode>
                <c:ptCount val="12"/>
                <c:pt idx="0">
                  <c:v>536</c:v>
                </c:pt>
                <c:pt idx="1">
                  <c:v>577</c:v>
                </c:pt>
                <c:pt idx="2">
                  <c:v>367</c:v>
                </c:pt>
                <c:pt idx="3">
                  <c:v>353</c:v>
                </c:pt>
                <c:pt idx="4">
                  <c:v>351</c:v>
                </c:pt>
                <c:pt idx="5">
                  <c:v>337</c:v>
                </c:pt>
                <c:pt idx="6">
                  <c:v>368</c:v>
                </c:pt>
                <c:pt idx="7">
                  <c:v>372</c:v>
                </c:pt>
                <c:pt idx="8">
                  <c:v>352</c:v>
                </c:pt>
                <c:pt idx="9">
                  <c:v>469</c:v>
                </c:pt>
                <c:pt idx="10">
                  <c:v>495</c:v>
                </c:pt>
                <c:pt idx="11">
                  <c:v>434</c:v>
                </c:pt>
              </c:numCache>
            </c:numRef>
          </c:val>
          <c:extLst>
            <c:ext xmlns:c16="http://schemas.microsoft.com/office/drawing/2014/chart" uri="{C3380CC4-5D6E-409C-BE32-E72D297353CC}">
              <c16:uniqueId val="{00000002-5C78-470C-970C-F7E04279E16C}"/>
            </c:ext>
          </c:extLst>
        </c:ser>
        <c:dLbls>
          <c:dLblPos val="outEnd"/>
          <c:showLegendKey val="0"/>
          <c:showVal val="1"/>
          <c:showCatName val="0"/>
          <c:showSerName val="0"/>
          <c:showPercent val="0"/>
          <c:showBubbleSize val="0"/>
        </c:dLbls>
        <c:gapWidth val="219"/>
        <c:overlap val="-27"/>
        <c:axId val="461024799"/>
        <c:axId val="461017311"/>
      </c:barChart>
      <c:catAx>
        <c:axId val="461024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461017311"/>
        <c:crosses val="autoZero"/>
        <c:auto val="1"/>
        <c:lblAlgn val="ctr"/>
        <c:lblOffset val="100"/>
        <c:noMultiLvlLbl val="0"/>
      </c:catAx>
      <c:valAx>
        <c:axId val="46101731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4610247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171757206552669E-2"/>
          <c:y val="3.7391383428845473E-2"/>
          <c:w val="0.83278026690015772"/>
          <c:h val="0.63405677863581311"/>
        </c:manualLayout>
      </c:layout>
      <c:barChart>
        <c:barDir val="col"/>
        <c:grouping val="clustered"/>
        <c:varyColors val="0"/>
        <c:ser>
          <c:idx val="0"/>
          <c:order val="0"/>
          <c:tx>
            <c:strRef>
              <c:f>'バイアウトディール データ'!$B$1</c:f>
              <c:strCache>
                <c:ptCount val="1"/>
                <c:pt idx="0">
                  <c:v>ディール価額(10億円)</c:v>
                </c:pt>
              </c:strCache>
            </c:strRef>
          </c:tx>
          <c:spPr>
            <a:solidFill>
              <a:srgbClr val="002060"/>
            </a:solidFill>
            <a:ln>
              <a:noFill/>
            </a:ln>
            <a:effectLst/>
          </c:spPr>
          <c:invertIfNegative val="0"/>
          <c:dLbls>
            <c:dLbl>
              <c:idx val="1"/>
              <c:layout>
                <c:manualLayout>
                  <c:x val="0"/>
                  <c:y val="1.238390092879249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17E-42B2-AC65-BB21C82B383D}"/>
                </c:ext>
              </c:extLst>
            </c:dLbl>
            <c:dLbl>
              <c:idx val="5"/>
              <c:layout>
                <c:manualLayout>
                  <c:x val="0"/>
                  <c:y val="2.063983488132087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17E-42B2-AC65-BB21C82B383D}"/>
                </c:ext>
              </c:extLst>
            </c:dLbl>
            <c:dLbl>
              <c:idx val="7"/>
              <c:layout>
                <c:manualLayout>
                  <c:x val="4.6376806889897482E-2"/>
                  <c:y val="7.017543859649122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17E-42B2-AC65-BB21C82B383D}"/>
                </c:ext>
              </c:extLst>
            </c:dLbl>
            <c:dLbl>
              <c:idx val="11"/>
              <c:tx>
                <c:rich>
                  <a:bodyPr/>
                  <a:lstStyle/>
                  <a:p>
                    <a:r>
                      <a:rPr lang="ja-JP" altLang="en-US"/>
                      <a:t>５２７</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317E-42B2-AC65-BB21C82B383D}"/>
                </c:ext>
              </c:extLst>
            </c:dLbl>
            <c:spPr>
              <a:no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'バイアウトディール データ'!$A$2:$A$13</c:f>
              <c:strCache>
                <c:ptCount val="12"/>
                <c:pt idx="0">
                  <c:v>2022年1Q</c:v>
                </c:pt>
                <c:pt idx="1">
                  <c:v>2022年2Q</c:v>
                </c:pt>
                <c:pt idx="2">
                  <c:v>2022年3Q</c:v>
                </c:pt>
                <c:pt idx="3">
                  <c:v>2022年4Q</c:v>
                </c:pt>
                <c:pt idx="4">
                  <c:v>2023年1Q</c:v>
                </c:pt>
                <c:pt idx="5">
                  <c:v>2023年2Q</c:v>
                </c:pt>
                <c:pt idx="6">
                  <c:v>2023年3Q</c:v>
                </c:pt>
                <c:pt idx="7">
                  <c:v>2023年4Q</c:v>
                </c:pt>
                <c:pt idx="8">
                  <c:v>2024年1Q</c:v>
                </c:pt>
                <c:pt idx="9">
                  <c:v>2024年2Q</c:v>
                </c:pt>
                <c:pt idx="10">
                  <c:v>2024年3Q</c:v>
                </c:pt>
                <c:pt idx="11">
                  <c:v>2024年4Q</c:v>
                </c:pt>
              </c:strCache>
            </c:strRef>
          </c:cat>
          <c:val>
            <c:numRef>
              <c:f>'バイアウトディール データ'!$B$2:$B$13</c:f>
              <c:numCache>
                <c:formatCode>#,##0</c:formatCode>
                <c:ptCount val="12"/>
                <c:pt idx="0">
                  <c:v>747</c:v>
                </c:pt>
                <c:pt idx="1">
                  <c:v>1274</c:v>
                </c:pt>
                <c:pt idx="2">
                  <c:v>791</c:v>
                </c:pt>
                <c:pt idx="3">
                  <c:v>525</c:v>
                </c:pt>
                <c:pt idx="4">
                  <c:v>2524</c:v>
                </c:pt>
                <c:pt idx="5">
                  <c:v>1004</c:v>
                </c:pt>
                <c:pt idx="6">
                  <c:v>214</c:v>
                </c:pt>
                <c:pt idx="7">
                  <c:v>1595</c:v>
                </c:pt>
                <c:pt idx="8">
                  <c:v>396</c:v>
                </c:pt>
                <c:pt idx="9">
                  <c:v>681</c:v>
                </c:pt>
                <c:pt idx="10">
                  <c:v>757</c:v>
                </c:pt>
                <c:pt idx="11">
                  <c:v>528</c:v>
                </c:pt>
              </c:numCache>
            </c:numRef>
          </c:val>
          <c:extLst>
            <c:ext xmlns:c16="http://schemas.microsoft.com/office/drawing/2014/chart" uri="{C3380CC4-5D6E-409C-BE32-E72D297353CC}">
              <c16:uniqueId val="{00000004-317E-42B2-AC65-BB21C82B383D}"/>
            </c:ext>
          </c:extLst>
        </c:ser>
        <c:dLbls>
          <c:dLblPos val="outEnd"/>
          <c:showLegendKey val="0"/>
          <c:showVal val="1"/>
          <c:showCatName val="0"/>
          <c:showSerName val="0"/>
          <c:showPercent val="0"/>
          <c:showBubbleSize val="0"/>
        </c:dLbls>
        <c:gapWidth val="150"/>
        <c:axId val="577143711"/>
        <c:axId val="577152863"/>
      </c:barChart>
      <c:lineChart>
        <c:grouping val="standard"/>
        <c:varyColors val="0"/>
        <c:ser>
          <c:idx val="1"/>
          <c:order val="1"/>
          <c:tx>
            <c:strRef>
              <c:f>'バイアウトディール データ'!$C$1</c:f>
              <c:strCache>
                <c:ptCount val="1"/>
                <c:pt idx="0">
                  <c:v>ディール件数</c:v>
                </c:pt>
              </c:strCache>
            </c:strRef>
          </c:tx>
          <c:spPr>
            <a:ln w="28575" cap="rnd">
              <a:solidFill>
                <a:schemeClr val="accent2"/>
              </a:solidFill>
              <a:round/>
            </a:ln>
            <a:effectLst/>
          </c:spPr>
          <c:marker>
            <c:symbol val="square"/>
            <c:size val="5"/>
            <c:spPr>
              <a:solidFill>
                <a:srgbClr val="FF0000"/>
              </a:solidFill>
              <a:ln w="9525">
                <a:solidFill>
                  <a:schemeClr val="accent2"/>
                </a:solidFill>
              </a:ln>
              <a:effectLst/>
            </c:spPr>
          </c:marker>
          <c:dLbls>
            <c:dLbl>
              <c:idx val="4"/>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17E-42B2-AC65-BB21C82B383D}"/>
                </c:ext>
              </c:extLst>
            </c:dLbl>
            <c:spPr>
              <a:no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'バイアウトディール データ'!$A$2:$A$13</c:f>
              <c:strCache>
                <c:ptCount val="12"/>
                <c:pt idx="0">
                  <c:v>2022年1Q</c:v>
                </c:pt>
                <c:pt idx="1">
                  <c:v>2022年2Q</c:v>
                </c:pt>
                <c:pt idx="2">
                  <c:v>2022年3Q</c:v>
                </c:pt>
                <c:pt idx="3">
                  <c:v>2022年4Q</c:v>
                </c:pt>
                <c:pt idx="4">
                  <c:v>2023年1Q</c:v>
                </c:pt>
                <c:pt idx="5">
                  <c:v>2023年2Q</c:v>
                </c:pt>
                <c:pt idx="6">
                  <c:v>2023年3Q</c:v>
                </c:pt>
                <c:pt idx="7">
                  <c:v>2023年4Q</c:v>
                </c:pt>
                <c:pt idx="8">
                  <c:v>2024年1Q</c:v>
                </c:pt>
                <c:pt idx="9">
                  <c:v>2024年2Q</c:v>
                </c:pt>
                <c:pt idx="10">
                  <c:v>2024年3Q</c:v>
                </c:pt>
                <c:pt idx="11">
                  <c:v>2024年4Q</c:v>
                </c:pt>
              </c:strCache>
            </c:strRef>
          </c:cat>
          <c:val>
            <c:numRef>
              <c:f>'バイアウトディール データ'!$C$2:$C$13</c:f>
              <c:numCache>
                <c:formatCode>0</c:formatCode>
                <c:ptCount val="12"/>
                <c:pt idx="0">
                  <c:v>47</c:v>
                </c:pt>
                <c:pt idx="1">
                  <c:v>58</c:v>
                </c:pt>
                <c:pt idx="2">
                  <c:v>56</c:v>
                </c:pt>
                <c:pt idx="3">
                  <c:v>59</c:v>
                </c:pt>
                <c:pt idx="4">
                  <c:v>65</c:v>
                </c:pt>
                <c:pt idx="5">
                  <c:v>41</c:v>
                </c:pt>
                <c:pt idx="6">
                  <c:v>57</c:v>
                </c:pt>
                <c:pt idx="7">
                  <c:v>57</c:v>
                </c:pt>
                <c:pt idx="8">
                  <c:v>61</c:v>
                </c:pt>
                <c:pt idx="9">
                  <c:v>80</c:v>
                </c:pt>
                <c:pt idx="10">
                  <c:v>64</c:v>
                </c:pt>
                <c:pt idx="11">
                  <c:v>88</c:v>
                </c:pt>
              </c:numCache>
            </c:numRef>
          </c:val>
          <c:smooth val="0"/>
          <c:extLst>
            <c:ext xmlns:c16="http://schemas.microsoft.com/office/drawing/2014/chart" uri="{C3380CC4-5D6E-409C-BE32-E72D297353CC}">
              <c16:uniqueId val="{00000006-317E-42B2-AC65-BB21C82B383D}"/>
            </c:ext>
          </c:extLst>
        </c:ser>
        <c:dLbls>
          <c:showLegendKey val="0"/>
          <c:showVal val="1"/>
          <c:showCatName val="0"/>
          <c:showSerName val="0"/>
          <c:showPercent val="0"/>
          <c:showBubbleSize val="0"/>
        </c:dLbls>
        <c:upDownBars>
          <c:gapWidth val="150"/>
          <c:upBars>
            <c:spPr>
              <a:solidFill>
                <a:schemeClr val="lt1"/>
              </a:solidFill>
              <a:ln w="9525" cap="flat" cmpd="sng" algn="ctr">
                <a:solidFill>
                  <a:schemeClr val="tx1">
                    <a:lumMod val="65000"/>
                    <a:lumOff val="35000"/>
                  </a:schemeClr>
                </a:solidFill>
                <a:round/>
              </a:ln>
              <a:effectLst/>
            </c:spPr>
          </c:upBars>
          <c:downBars>
            <c:spPr>
              <a:solidFill>
                <a:schemeClr val="dk1">
                  <a:lumMod val="75000"/>
                  <a:lumOff val="25000"/>
                </a:schemeClr>
              </a:solidFill>
              <a:ln w="9525" cap="flat" cmpd="sng" algn="ctr">
                <a:solidFill>
                  <a:schemeClr val="tx1">
                    <a:lumMod val="65000"/>
                    <a:lumOff val="35000"/>
                  </a:schemeClr>
                </a:solidFill>
                <a:round/>
              </a:ln>
              <a:effectLst/>
            </c:spPr>
          </c:downBars>
        </c:upDownBars>
        <c:marker val="1"/>
        <c:smooth val="0"/>
        <c:axId val="577145375"/>
        <c:axId val="577137887"/>
      </c:lineChart>
      <c:catAx>
        <c:axId val="5771437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crossAx val="577152863"/>
        <c:crosses val="autoZero"/>
        <c:auto val="1"/>
        <c:lblAlgn val="ctr"/>
        <c:lblOffset val="100"/>
        <c:noMultiLvlLbl val="0"/>
      </c:catAx>
      <c:valAx>
        <c:axId val="5771528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577143711"/>
        <c:crosses val="autoZero"/>
        <c:crossBetween val="between"/>
      </c:valAx>
      <c:valAx>
        <c:axId val="577137887"/>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577145375"/>
        <c:crosses val="max"/>
        <c:crossBetween val="between"/>
      </c:valAx>
      <c:catAx>
        <c:axId val="577145375"/>
        <c:scaling>
          <c:orientation val="minMax"/>
        </c:scaling>
        <c:delete val="1"/>
        <c:axPos val="b"/>
        <c:numFmt formatCode="General" sourceLinked="1"/>
        <c:majorTickMark val="none"/>
        <c:minorTickMark val="none"/>
        <c:tickLblPos val="nextTo"/>
        <c:crossAx val="57713788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620944805672717E-2"/>
          <c:y val="7.790775133896452E-2"/>
          <c:w val="0.89591798161034841"/>
          <c:h val="0.82807573010731439"/>
        </c:manualLayout>
      </c:layout>
      <c:barChart>
        <c:barDir val="col"/>
        <c:grouping val="stacked"/>
        <c:varyColors val="0"/>
        <c:ser>
          <c:idx val="0"/>
          <c:order val="0"/>
          <c:tx>
            <c:strRef>
              <c:f>Sheet1!$B$14</c:f>
              <c:strCache>
                <c:ptCount val="1"/>
                <c:pt idx="0">
                  <c:v>その他</c:v>
                </c:pt>
              </c:strCache>
            </c:strRef>
          </c:tx>
          <c:spPr>
            <a:solidFill>
              <a:srgbClr val="A99BBD"/>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Sheet1!$Q$14:$Z$14</c:f>
              <c:numCache>
                <c:formatCode>#,##0_);[Red]\(#,##0\)</c:formatCode>
                <c:ptCount val="10"/>
                <c:pt idx="0">
                  <c:v>825</c:v>
                </c:pt>
                <c:pt idx="1">
                  <c:v>622</c:v>
                </c:pt>
                <c:pt idx="2">
                  <c:v>488</c:v>
                </c:pt>
                <c:pt idx="3">
                  <c:v>531</c:v>
                </c:pt>
                <c:pt idx="4">
                  <c:v>989</c:v>
                </c:pt>
                <c:pt idx="5">
                  <c:v>1493</c:v>
                </c:pt>
                <c:pt idx="6">
                  <c:v>2314</c:v>
                </c:pt>
                <c:pt idx="7">
                  <c:v>2543</c:v>
                </c:pt>
                <c:pt idx="8">
                  <c:v>3288</c:v>
                </c:pt>
                <c:pt idx="9">
                  <c:v>2437</c:v>
                </c:pt>
              </c:numCache>
            </c:numRef>
          </c:val>
          <c:extLst>
            <c:ext xmlns:c16="http://schemas.microsoft.com/office/drawing/2014/chart" uri="{C3380CC4-5D6E-409C-BE32-E72D297353CC}">
              <c16:uniqueId val="{00000000-8437-448C-83C7-2CEB4D3527F7}"/>
            </c:ext>
          </c:extLst>
        </c:ser>
        <c:ser>
          <c:idx val="1"/>
          <c:order val="1"/>
          <c:tx>
            <c:strRef>
              <c:f>Sheet1!$B$15</c:f>
              <c:strCache>
                <c:ptCount val="1"/>
                <c:pt idx="0">
                  <c:v>農産物</c:v>
                </c:pt>
              </c:strCache>
            </c:strRef>
          </c:tx>
          <c:spPr>
            <a:solidFill>
              <a:schemeClr val="accent6">
                <a:lumMod val="40000"/>
                <a:lumOff val="60000"/>
              </a:schemeClr>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Sheet1!$Q$15:$Z$15</c:f>
              <c:numCache>
                <c:formatCode>#,##0_);[Red]\(#,##0\)</c:formatCode>
                <c:ptCount val="10"/>
                <c:pt idx="0">
                  <c:v>1640</c:v>
                </c:pt>
                <c:pt idx="1">
                  <c:v>1932</c:v>
                </c:pt>
                <c:pt idx="2">
                  <c:v>1306</c:v>
                </c:pt>
                <c:pt idx="3">
                  <c:v>1488</c:v>
                </c:pt>
                <c:pt idx="4">
                  <c:v>1769</c:v>
                </c:pt>
                <c:pt idx="5">
                  <c:v>2571</c:v>
                </c:pt>
                <c:pt idx="6">
                  <c:v>2820</c:v>
                </c:pt>
                <c:pt idx="7">
                  <c:v>2394</c:v>
                </c:pt>
                <c:pt idx="8">
                  <c:v>3127</c:v>
                </c:pt>
                <c:pt idx="9">
                  <c:v>3050</c:v>
                </c:pt>
              </c:numCache>
            </c:numRef>
          </c:val>
          <c:extLst>
            <c:ext xmlns:c16="http://schemas.microsoft.com/office/drawing/2014/chart" uri="{C3380CC4-5D6E-409C-BE32-E72D297353CC}">
              <c16:uniqueId val="{00000001-8437-448C-83C7-2CEB4D3527F7}"/>
            </c:ext>
          </c:extLst>
        </c:ser>
        <c:ser>
          <c:idx val="2"/>
          <c:order val="2"/>
          <c:tx>
            <c:strRef>
              <c:f>Sheet1!$B$16</c:f>
              <c:strCache>
                <c:ptCount val="1"/>
                <c:pt idx="0">
                  <c:v>非金属</c:v>
                </c:pt>
              </c:strCache>
            </c:strRef>
          </c:tx>
          <c:spPr>
            <a:solidFill>
              <a:srgbClr val="AA4643"/>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Sheet1!$Q$16:$Z$16</c:f>
              <c:numCache>
                <c:formatCode>#,##0_);[Red]\(#,##0\)</c:formatCode>
                <c:ptCount val="10"/>
                <c:pt idx="0">
                  <c:v>1281</c:v>
                </c:pt>
                <c:pt idx="1">
                  <c:v>1877</c:v>
                </c:pt>
                <c:pt idx="2">
                  <c:v>1740</c:v>
                </c:pt>
                <c:pt idx="3">
                  <c:v>1523</c:v>
                </c:pt>
                <c:pt idx="4">
                  <c:v>1440</c:v>
                </c:pt>
                <c:pt idx="5">
                  <c:v>1433</c:v>
                </c:pt>
                <c:pt idx="6">
                  <c:v>2005</c:v>
                </c:pt>
                <c:pt idx="7">
                  <c:v>1630</c:v>
                </c:pt>
                <c:pt idx="8">
                  <c:v>1809</c:v>
                </c:pt>
                <c:pt idx="9">
                  <c:v>2116</c:v>
                </c:pt>
              </c:numCache>
            </c:numRef>
          </c:val>
          <c:extLst>
            <c:ext xmlns:c16="http://schemas.microsoft.com/office/drawing/2014/chart" uri="{C3380CC4-5D6E-409C-BE32-E72D297353CC}">
              <c16:uniqueId val="{00000002-8437-448C-83C7-2CEB4D3527F7}"/>
            </c:ext>
          </c:extLst>
        </c:ser>
        <c:ser>
          <c:idx val="3"/>
          <c:order val="3"/>
          <c:tx>
            <c:strRef>
              <c:f>Sheet1!$B$17</c:f>
              <c:strCache>
                <c:ptCount val="1"/>
                <c:pt idx="0">
                  <c:v>貴金属</c:v>
                </c:pt>
              </c:strCache>
            </c:strRef>
          </c:tx>
          <c:spPr>
            <a:solidFill>
              <a:srgbClr val="D19392"/>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Sheet1!$Q$17:$Z$17</c:f>
              <c:numCache>
                <c:formatCode>#,##0_);[Red]\(#,##0\)</c:formatCode>
                <c:ptCount val="10"/>
                <c:pt idx="0">
                  <c:v>317</c:v>
                </c:pt>
                <c:pt idx="1">
                  <c:v>312</c:v>
                </c:pt>
                <c:pt idx="2">
                  <c:v>279</c:v>
                </c:pt>
                <c:pt idx="3">
                  <c:v>293</c:v>
                </c:pt>
                <c:pt idx="4">
                  <c:v>503</c:v>
                </c:pt>
                <c:pt idx="5">
                  <c:v>965</c:v>
                </c:pt>
                <c:pt idx="6">
                  <c:v>761</c:v>
                </c:pt>
                <c:pt idx="7">
                  <c:v>564</c:v>
                </c:pt>
                <c:pt idx="8">
                  <c:v>717</c:v>
                </c:pt>
                <c:pt idx="9">
                  <c:v>1041</c:v>
                </c:pt>
              </c:numCache>
            </c:numRef>
          </c:val>
          <c:extLst>
            <c:ext xmlns:c16="http://schemas.microsoft.com/office/drawing/2014/chart" uri="{C3380CC4-5D6E-409C-BE32-E72D297353CC}">
              <c16:uniqueId val="{00000003-8437-448C-83C7-2CEB4D3527F7}"/>
            </c:ext>
          </c:extLst>
        </c:ser>
        <c:ser>
          <c:idx val="4"/>
          <c:order val="4"/>
          <c:tx>
            <c:strRef>
              <c:f>Sheet1!$B$18</c:f>
              <c:strCache>
                <c:ptCount val="1"/>
                <c:pt idx="0">
                  <c:v>エネルギー</c:v>
                </c:pt>
              </c:strCache>
            </c:strRef>
          </c:tx>
          <c:spPr>
            <a:solidFill>
              <a:srgbClr val="4572A7"/>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Sheet1!$Q$18:$Z$18</c:f>
              <c:numCache>
                <c:formatCode>#,##0_);[Red]\(#,##0\)</c:formatCode>
                <c:ptCount val="10"/>
                <c:pt idx="0">
                  <c:v>1405</c:v>
                </c:pt>
                <c:pt idx="1">
                  <c:v>2210</c:v>
                </c:pt>
                <c:pt idx="2">
                  <c:v>2167</c:v>
                </c:pt>
                <c:pt idx="3">
                  <c:v>2234</c:v>
                </c:pt>
                <c:pt idx="4">
                  <c:v>2543</c:v>
                </c:pt>
                <c:pt idx="5">
                  <c:v>3151</c:v>
                </c:pt>
                <c:pt idx="6">
                  <c:v>2711</c:v>
                </c:pt>
                <c:pt idx="7">
                  <c:v>2056</c:v>
                </c:pt>
                <c:pt idx="8">
                  <c:v>2760</c:v>
                </c:pt>
                <c:pt idx="9">
                  <c:v>3481</c:v>
                </c:pt>
              </c:numCache>
            </c:numRef>
          </c:val>
          <c:extLst>
            <c:ext xmlns:c16="http://schemas.microsoft.com/office/drawing/2014/chart" uri="{C3380CC4-5D6E-409C-BE32-E72D297353CC}">
              <c16:uniqueId val="{00000004-8437-448C-83C7-2CEB4D3527F7}"/>
            </c:ext>
          </c:extLst>
        </c:ser>
        <c:ser>
          <c:idx val="5"/>
          <c:order val="5"/>
          <c:tx>
            <c:strRef>
              <c:f>Sheet1!$B$19</c:f>
              <c:strCache>
                <c:ptCount val="1"/>
                <c:pt idx="0">
                  <c:v>通貨</c:v>
                </c:pt>
              </c:strCache>
            </c:strRef>
          </c:tx>
          <c:spPr>
            <a:solidFill>
              <a:srgbClr val="89A54E"/>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Sheet1!$Q$19:$Z$19</c:f>
              <c:numCache>
                <c:formatCode>#,##0_);[Red]\(#,##0\)</c:formatCode>
                <c:ptCount val="10"/>
                <c:pt idx="0">
                  <c:v>2797</c:v>
                </c:pt>
                <c:pt idx="1">
                  <c:v>3078</c:v>
                </c:pt>
                <c:pt idx="2">
                  <c:v>2984</c:v>
                </c:pt>
                <c:pt idx="3">
                  <c:v>3927</c:v>
                </c:pt>
                <c:pt idx="4">
                  <c:v>3936</c:v>
                </c:pt>
                <c:pt idx="5">
                  <c:v>4513</c:v>
                </c:pt>
                <c:pt idx="6">
                  <c:v>5542</c:v>
                </c:pt>
                <c:pt idx="7">
                  <c:v>7731</c:v>
                </c:pt>
                <c:pt idx="8">
                  <c:v>7015</c:v>
                </c:pt>
                <c:pt idx="9">
                  <c:v>3192</c:v>
                </c:pt>
              </c:numCache>
            </c:numRef>
          </c:val>
          <c:extLst>
            <c:ext xmlns:c16="http://schemas.microsoft.com/office/drawing/2014/chart" uri="{C3380CC4-5D6E-409C-BE32-E72D297353CC}">
              <c16:uniqueId val="{00000005-8437-448C-83C7-2CEB4D3527F7}"/>
            </c:ext>
          </c:extLst>
        </c:ser>
        <c:ser>
          <c:idx val="6"/>
          <c:order val="6"/>
          <c:tx>
            <c:strRef>
              <c:f>Sheet1!$B$20</c:f>
              <c:strCache>
                <c:ptCount val="1"/>
                <c:pt idx="0">
                  <c:v>金利</c:v>
                </c:pt>
              </c:strCache>
            </c:strRef>
          </c:tx>
          <c:spPr>
            <a:solidFill>
              <a:srgbClr val="71588F"/>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Sheet1!$Q$20:$Z$20</c:f>
              <c:numCache>
                <c:formatCode>#,##0_);[Red]\(#,##0\)</c:formatCode>
                <c:ptCount val="10"/>
                <c:pt idx="0">
                  <c:v>3280</c:v>
                </c:pt>
                <c:pt idx="1">
                  <c:v>3530</c:v>
                </c:pt>
                <c:pt idx="2">
                  <c:v>3984</c:v>
                </c:pt>
                <c:pt idx="3">
                  <c:v>4568</c:v>
                </c:pt>
                <c:pt idx="4">
                  <c:v>4772</c:v>
                </c:pt>
                <c:pt idx="5">
                  <c:v>4115</c:v>
                </c:pt>
                <c:pt idx="6">
                  <c:v>4577</c:v>
                </c:pt>
                <c:pt idx="7">
                  <c:v>5146</c:v>
                </c:pt>
                <c:pt idx="8">
                  <c:v>6116</c:v>
                </c:pt>
                <c:pt idx="9">
                  <c:v>6973</c:v>
                </c:pt>
              </c:numCache>
            </c:numRef>
          </c:val>
          <c:extLst>
            <c:ext xmlns:c16="http://schemas.microsoft.com/office/drawing/2014/chart" uri="{C3380CC4-5D6E-409C-BE32-E72D297353CC}">
              <c16:uniqueId val="{00000006-8437-448C-83C7-2CEB4D3527F7}"/>
            </c:ext>
          </c:extLst>
        </c:ser>
        <c:ser>
          <c:idx val="7"/>
          <c:order val="7"/>
          <c:tx>
            <c:strRef>
              <c:f>Sheet1!$B$21</c:f>
              <c:strCache>
                <c:ptCount val="1"/>
                <c:pt idx="0">
                  <c:v>個別証券</c:v>
                </c:pt>
              </c:strCache>
            </c:strRef>
          </c:tx>
          <c:spPr>
            <a:solidFill>
              <a:srgbClr val="4198AF"/>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Sheet1!$Q$21:$Z$21</c:f>
              <c:numCache>
                <c:formatCode>#,##0_);[Red]\(#,##0\)</c:formatCode>
                <c:ptCount val="10"/>
                <c:pt idx="0">
                  <c:v>4780</c:v>
                </c:pt>
                <c:pt idx="1">
                  <c:v>4415</c:v>
                </c:pt>
                <c:pt idx="2">
                  <c:v>4647</c:v>
                </c:pt>
                <c:pt idx="3">
                  <c:v>5779</c:v>
                </c:pt>
                <c:pt idx="4">
                  <c:v>6109</c:v>
                </c:pt>
                <c:pt idx="5">
                  <c:v>9951</c:v>
                </c:pt>
                <c:pt idx="6">
                  <c:v>13746</c:v>
                </c:pt>
                <c:pt idx="7">
                  <c:v>13234</c:v>
                </c:pt>
                <c:pt idx="8">
                  <c:v>12730</c:v>
                </c:pt>
                <c:pt idx="9">
                  <c:v>14806</c:v>
                </c:pt>
              </c:numCache>
            </c:numRef>
          </c:val>
          <c:extLst>
            <c:ext xmlns:c16="http://schemas.microsoft.com/office/drawing/2014/chart" uri="{C3380CC4-5D6E-409C-BE32-E72D297353CC}">
              <c16:uniqueId val="{00000007-8437-448C-83C7-2CEB4D3527F7}"/>
            </c:ext>
          </c:extLst>
        </c:ser>
        <c:ser>
          <c:idx val="8"/>
          <c:order val="8"/>
          <c:tx>
            <c:strRef>
              <c:f>Sheet1!$B$22</c:f>
              <c:strCache>
                <c:ptCount val="1"/>
                <c:pt idx="0">
                  <c:v>株価指数</c:v>
                </c:pt>
              </c:strCache>
            </c:strRef>
          </c:tx>
          <c:spPr>
            <a:solidFill>
              <a:srgbClr val="DB843D"/>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Sheet1!$Q$22:$Z$22</c:f>
              <c:numCache>
                <c:formatCode>#,##0_);[Red]\(#,##0\)</c:formatCode>
                <c:ptCount val="10"/>
                <c:pt idx="0">
                  <c:v>8505</c:v>
                </c:pt>
                <c:pt idx="1">
                  <c:v>7261</c:v>
                </c:pt>
                <c:pt idx="2">
                  <c:v>7623</c:v>
                </c:pt>
                <c:pt idx="3">
                  <c:v>9991</c:v>
                </c:pt>
                <c:pt idx="4">
                  <c:v>12443</c:v>
                </c:pt>
                <c:pt idx="5">
                  <c:v>18624</c:v>
                </c:pt>
                <c:pt idx="6">
                  <c:v>28132</c:v>
                </c:pt>
                <c:pt idx="7">
                  <c:v>48608</c:v>
                </c:pt>
                <c:pt idx="8">
                  <c:v>99816</c:v>
                </c:pt>
                <c:pt idx="9">
                  <c:v>169683</c:v>
                </c:pt>
              </c:numCache>
            </c:numRef>
          </c:val>
          <c:extLst>
            <c:ext xmlns:c16="http://schemas.microsoft.com/office/drawing/2014/chart" uri="{C3380CC4-5D6E-409C-BE32-E72D297353CC}">
              <c16:uniqueId val="{00000008-8437-448C-83C7-2CEB4D3527F7}"/>
            </c:ext>
          </c:extLst>
        </c:ser>
        <c:ser>
          <c:idx val="9"/>
          <c:order val="9"/>
          <c:tx>
            <c:strRef>
              <c:f>Sheet1!$B$23</c:f>
              <c:strCache>
                <c:ptCount val="1"/>
              </c:strCache>
            </c:strRef>
          </c:tx>
          <c:spPr>
            <a:no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4-5ABC-4CE8-9483-B0B20A8958F5}"/>
                </c:ext>
              </c:extLst>
            </c:dLbl>
            <c:dLbl>
              <c:idx val="2"/>
              <c:delete val="1"/>
              <c:extLst>
                <c:ext xmlns:c15="http://schemas.microsoft.com/office/drawing/2012/chart" uri="{CE6537A1-D6FC-4f65-9D91-7224C49458BB}"/>
                <c:ext xmlns:c16="http://schemas.microsoft.com/office/drawing/2014/chart" uri="{C3380CC4-5D6E-409C-BE32-E72D297353CC}">
                  <c16:uniqueId val="{00000008-5ABC-4CE8-9483-B0B20A8958F5}"/>
                </c:ext>
              </c:extLst>
            </c:dLbl>
            <c:dLbl>
              <c:idx val="3"/>
              <c:delete val="1"/>
              <c:extLst>
                <c:ext xmlns:c15="http://schemas.microsoft.com/office/drawing/2012/chart" uri="{CE6537A1-D6FC-4f65-9D91-7224C49458BB}"/>
                <c:ext xmlns:c16="http://schemas.microsoft.com/office/drawing/2014/chart" uri="{C3380CC4-5D6E-409C-BE32-E72D297353CC}">
                  <c16:uniqueId val="{00000007-5ABC-4CE8-9483-B0B20A8958F5}"/>
                </c:ext>
              </c:extLst>
            </c:dLbl>
            <c:dLbl>
              <c:idx val="4"/>
              <c:delete val="1"/>
              <c:extLst>
                <c:ext xmlns:c15="http://schemas.microsoft.com/office/drawing/2012/chart" uri="{CE6537A1-D6FC-4f65-9D91-7224C49458BB}"/>
                <c:ext xmlns:c16="http://schemas.microsoft.com/office/drawing/2014/chart" uri="{C3380CC4-5D6E-409C-BE32-E72D297353CC}">
                  <c16:uniqueId val="{00000006-5ABC-4CE8-9483-B0B20A8958F5}"/>
                </c:ext>
              </c:extLst>
            </c:dLbl>
            <c:dLbl>
              <c:idx val="6"/>
              <c:delete val="1"/>
              <c:extLst>
                <c:ext xmlns:c15="http://schemas.microsoft.com/office/drawing/2012/chart" uri="{CE6537A1-D6FC-4f65-9D91-7224C49458BB}"/>
                <c:ext xmlns:c16="http://schemas.microsoft.com/office/drawing/2014/chart" uri="{C3380CC4-5D6E-409C-BE32-E72D297353CC}">
                  <c16:uniqueId val="{00000003-5ABC-4CE8-9483-B0B20A8958F5}"/>
                </c:ext>
              </c:extLst>
            </c:dLbl>
            <c:dLbl>
              <c:idx val="7"/>
              <c:delete val="1"/>
              <c:extLst>
                <c:ext xmlns:c15="http://schemas.microsoft.com/office/drawing/2012/chart" uri="{CE6537A1-D6FC-4f65-9D91-7224C49458BB}"/>
                <c:ext xmlns:c16="http://schemas.microsoft.com/office/drawing/2014/chart" uri="{C3380CC4-5D6E-409C-BE32-E72D297353CC}">
                  <c16:uniqueId val="{00000005-5ABC-4CE8-9483-B0B20A8958F5}"/>
                </c:ext>
              </c:extLst>
            </c:dLbl>
            <c:dLbl>
              <c:idx val="8"/>
              <c:delete val="1"/>
              <c:extLst>
                <c:ext xmlns:c15="http://schemas.microsoft.com/office/drawing/2012/chart" uri="{CE6537A1-D6FC-4f65-9D91-7224C49458BB}"/>
                <c:ext xmlns:c16="http://schemas.microsoft.com/office/drawing/2014/chart" uri="{C3380CC4-5D6E-409C-BE32-E72D297353CC}">
                  <c16:uniqueId val="{00000002-5ABC-4CE8-9483-B0B20A8958F5}"/>
                </c:ext>
              </c:extLst>
            </c:dLbl>
            <c:dLbl>
              <c:idx val="9"/>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inBase"/>
              <c:showLegendKey val="0"/>
              <c:showVal val="1"/>
              <c:showCatName val="0"/>
              <c:showSerName val="0"/>
              <c:showPercent val="0"/>
              <c:showBubbleSize val="0"/>
              <c:extLst>
                <c:ext xmlns:c16="http://schemas.microsoft.com/office/drawing/2014/chart" uri="{C3380CC4-5D6E-409C-BE32-E72D297353CC}">
                  <c16:uniqueId val="{00000009-5ABC-4CE8-9483-B0B20A8958F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Sheet1!$Q$23:$Z$23</c:f>
              <c:numCache>
                <c:formatCode>#,##0_);[Red]\(#,##0\)</c:formatCode>
                <c:ptCount val="10"/>
                <c:pt idx="0">
                  <c:v>24830</c:v>
                </c:pt>
                <c:pt idx="1">
                  <c:v>25238</c:v>
                </c:pt>
                <c:pt idx="2">
                  <c:v>25220</c:v>
                </c:pt>
                <c:pt idx="3">
                  <c:v>30333</c:v>
                </c:pt>
                <c:pt idx="4">
                  <c:v>34504</c:v>
                </c:pt>
                <c:pt idx="5">
                  <c:v>46815</c:v>
                </c:pt>
                <c:pt idx="6">
                  <c:v>62608</c:v>
                </c:pt>
                <c:pt idx="7">
                  <c:v>83906</c:v>
                </c:pt>
                <c:pt idx="8">
                  <c:v>137379</c:v>
                </c:pt>
                <c:pt idx="9">
                  <c:v>206777</c:v>
                </c:pt>
              </c:numCache>
            </c:numRef>
          </c:val>
          <c:extLst>
            <c:ext xmlns:c16="http://schemas.microsoft.com/office/drawing/2014/chart" uri="{C3380CC4-5D6E-409C-BE32-E72D297353CC}">
              <c16:uniqueId val="{00000001-5ABC-4CE8-9483-B0B20A8958F5}"/>
            </c:ext>
          </c:extLst>
        </c:ser>
        <c:dLbls>
          <c:showLegendKey val="0"/>
          <c:showVal val="0"/>
          <c:showCatName val="0"/>
          <c:showSerName val="0"/>
          <c:showPercent val="0"/>
          <c:showBubbleSize val="0"/>
        </c:dLbls>
        <c:gapWidth val="150"/>
        <c:overlap val="100"/>
        <c:axId val="613368879"/>
        <c:axId val="613368463"/>
      </c:barChart>
      <c:catAx>
        <c:axId val="6133688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000" b="0" i="0" u="none" strike="noStrike" kern="1200" baseline="0">
                <a:solidFill>
                  <a:schemeClr val="tx1">
                    <a:lumMod val="65000"/>
                    <a:lumOff val="3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crossAx val="613368463"/>
        <c:crosses val="autoZero"/>
        <c:auto val="1"/>
        <c:lblAlgn val="ctr"/>
        <c:lblOffset val="100"/>
        <c:noMultiLvlLbl val="0"/>
      </c:catAx>
      <c:valAx>
        <c:axId val="613368463"/>
        <c:scaling>
          <c:orientation val="minMax"/>
          <c:max val="220000"/>
          <c:min val="0"/>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crossAx val="613368879"/>
        <c:crosses val="autoZero"/>
        <c:crossBetween val="between"/>
      </c:valAx>
      <c:spPr>
        <a:noFill/>
        <a:ln w="25400">
          <a:noFill/>
        </a:ln>
        <a:effectLst/>
      </c:spPr>
    </c:plotArea>
    <c:legend>
      <c:legendPos val="l"/>
      <c:layout>
        <c:manualLayout>
          <c:xMode val="edge"/>
          <c:yMode val="edge"/>
          <c:x val="0.16067718604425318"/>
          <c:y val="6.9826739739056495E-2"/>
          <c:w val="0.1627418661404034"/>
          <c:h val="0.60757567802282098"/>
        </c:manualLayout>
      </c:layout>
      <c:overlay val="0"/>
      <c:spPr>
        <a:solidFill>
          <a:schemeClr val="bg1"/>
        </a:solidFill>
        <a:ln>
          <a:solidFill>
            <a:schemeClr val="tx1"/>
          </a:solidFill>
        </a:ln>
        <a:effectLst/>
      </c:spPr>
      <c:txPr>
        <a:bodyPr rot="0" spcFirstLastPara="1" vertOverflow="ellipsis" vert="horz" wrap="square" anchor="t" anchorCtr="1"/>
        <a:lstStyle/>
        <a:p>
          <a:pPr>
            <a:lnSpc>
              <a:spcPts val="1600"/>
            </a:lnSpc>
            <a:defRPr lang="ja-JP" sz="1000" b="0" i="0" u="none" strike="noStrike" kern="1200" baseline="0">
              <a:solidFill>
                <a:schemeClr val="tx1">
                  <a:lumMod val="65000"/>
                  <a:lumOff val="3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'Stablecoin Market Cap'!$B$1</c:f>
              <c:strCache>
                <c:ptCount val="1"/>
                <c:pt idx="0">
                  <c:v>Total Market Cap (Billions USD)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'Stablecoin Market Cap'!$A$22:$A$28</c:f>
              <c:numCache>
                <c:formatCode>General</c:formatCode>
                <c:ptCount val="7"/>
                <c:pt idx="0">
                  <c:v>2020</c:v>
                </c:pt>
                <c:pt idx="1">
                  <c:v>2021</c:v>
                </c:pt>
                <c:pt idx="2">
                  <c:v>2022</c:v>
                </c:pt>
                <c:pt idx="3">
                  <c:v>2023</c:v>
                </c:pt>
                <c:pt idx="4">
                  <c:v>2024</c:v>
                </c:pt>
                <c:pt idx="5">
                  <c:v>2025</c:v>
                </c:pt>
                <c:pt idx="6">
                  <c:v>2026</c:v>
                </c:pt>
              </c:numCache>
            </c:numRef>
          </c:cat>
          <c:val>
            <c:numRef>
              <c:f>'Stablecoin Market Cap'!$B$22:$B$28</c:f>
              <c:numCache>
                <c:formatCode>General</c:formatCode>
                <c:ptCount val="7"/>
                <c:pt idx="0">
                  <c:v>4.17</c:v>
                </c:pt>
                <c:pt idx="1">
                  <c:v>29.26</c:v>
                </c:pt>
                <c:pt idx="2">
                  <c:v>162.6</c:v>
                </c:pt>
                <c:pt idx="3">
                  <c:v>137.9</c:v>
                </c:pt>
                <c:pt idx="4">
                  <c:v>130.28</c:v>
                </c:pt>
                <c:pt idx="5">
                  <c:v>207.5</c:v>
                </c:pt>
                <c:pt idx="6">
                  <c:v>308.60000000000002</c:v>
                </c:pt>
              </c:numCache>
            </c:numRef>
          </c:val>
          <c:smooth val="0"/>
          <c:extLst>
            <c:ext xmlns:c16="http://schemas.microsoft.com/office/drawing/2014/chart" uri="{C3380CC4-5D6E-409C-BE32-E72D297353CC}">
              <c16:uniqueId val="{00000000-4836-4C3E-B11F-B17C39565CCC}"/>
            </c:ext>
          </c:extLst>
        </c:ser>
        <c:dLbls>
          <c:dLblPos val="t"/>
          <c:showLegendKey val="0"/>
          <c:showVal val="1"/>
          <c:showCatName val="0"/>
          <c:showSerName val="0"/>
          <c:showPercent val="0"/>
          <c:showBubbleSize val="0"/>
        </c:dLbls>
        <c:marker val="1"/>
        <c:smooth val="0"/>
        <c:axId val="2091304784"/>
        <c:axId val="2091307280"/>
      </c:lineChart>
      <c:catAx>
        <c:axId val="2091304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2091307280"/>
        <c:crosses val="autoZero"/>
        <c:auto val="1"/>
        <c:lblAlgn val="ctr"/>
        <c:lblOffset val="100"/>
        <c:noMultiLvlLbl val="0"/>
      </c:catAx>
      <c:valAx>
        <c:axId val="20913072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20913047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620944805672717E-2"/>
          <c:y val="7.790775133896452E-2"/>
          <c:w val="0.89591798161034841"/>
          <c:h val="0.82807573010731439"/>
        </c:manualLayout>
      </c:layout>
      <c:barChart>
        <c:barDir val="col"/>
        <c:grouping val="stacked"/>
        <c:varyColors val="0"/>
        <c:ser>
          <c:idx val="0"/>
          <c:order val="0"/>
          <c:tx>
            <c:strRef>
              <c:f>Sheet1!$B$14</c:f>
              <c:strCache>
                <c:ptCount val="1"/>
                <c:pt idx="0">
                  <c:v>その他</c:v>
                </c:pt>
              </c:strCache>
            </c:strRef>
          </c:tx>
          <c:spPr>
            <a:solidFill>
              <a:srgbClr val="A99BBD"/>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Sheet1!$Q$14:$Z$14</c:f>
              <c:numCache>
                <c:formatCode>#,##0_);[Red]\(#,##0\)</c:formatCode>
                <c:ptCount val="10"/>
                <c:pt idx="0">
                  <c:v>825</c:v>
                </c:pt>
                <c:pt idx="1">
                  <c:v>622</c:v>
                </c:pt>
                <c:pt idx="2">
                  <c:v>488</c:v>
                </c:pt>
                <c:pt idx="3">
                  <c:v>531</c:v>
                </c:pt>
                <c:pt idx="4">
                  <c:v>989</c:v>
                </c:pt>
                <c:pt idx="5">
                  <c:v>1493</c:v>
                </c:pt>
                <c:pt idx="6">
                  <c:v>2314</c:v>
                </c:pt>
                <c:pt idx="7">
                  <c:v>2543</c:v>
                </c:pt>
                <c:pt idx="8">
                  <c:v>3288</c:v>
                </c:pt>
                <c:pt idx="9">
                  <c:v>2437</c:v>
                </c:pt>
              </c:numCache>
            </c:numRef>
          </c:val>
          <c:extLst>
            <c:ext xmlns:c16="http://schemas.microsoft.com/office/drawing/2014/chart" uri="{C3380CC4-5D6E-409C-BE32-E72D297353CC}">
              <c16:uniqueId val="{00000000-C385-492F-8004-24515DAE3466}"/>
            </c:ext>
          </c:extLst>
        </c:ser>
        <c:ser>
          <c:idx val="1"/>
          <c:order val="1"/>
          <c:tx>
            <c:strRef>
              <c:f>Sheet1!$B$15</c:f>
              <c:strCache>
                <c:ptCount val="1"/>
                <c:pt idx="0">
                  <c:v>農産物</c:v>
                </c:pt>
              </c:strCache>
            </c:strRef>
          </c:tx>
          <c:spPr>
            <a:solidFill>
              <a:schemeClr val="accent6">
                <a:lumMod val="40000"/>
                <a:lumOff val="60000"/>
              </a:schemeClr>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Sheet1!$Q$15:$Z$15</c:f>
              <c:numCache>
                <c:formatCode>#,##0_);[Red]\(#,##0\)</c:formatCode>
                <c:ptCount val="10"/>
                <c:pt idx="0">
                  <c:v>1640</c:v>
                </c:pt>
                <c:pt idx="1">
                  <c:v>1932</c:v>
                </c:pt>
                <c:pt idx="2">
                  <c:v>1306</c:v>
                </c:pt>
                <c:pt idx="3">
                  <c:v>1488</c:v>
                </c:pt>
                <c:pt idx="4">
                  <c:v>1769</c:v>
                </c:pt>
                <c:pt idx="5">
                  <c:v>2571</c:v>
                </c:pt>
                <c:pt idx="6">
                  <c:v>2820</c:v>
                </c:pt>
                <c:pt idx="7">
                  <c:v>2394</c:v>
                </c:pt>
                <c:pt idx="8">
                  <c:v>3127</c:v>
                </c:pt>
                <c:pt idx="9">
                  <c:v>3050</c:v>
                </c:pt>
              </c:numCache>
            </c:numRef>
          </c:val>
          <c:extLst>
            <c:ext xmlns:c16="http://schemas.microsoft.com/office/drawing/2014/chart" uri="{C3380CC4-5D6E-409C-BE32-E72D297353CC}">
              <c16:uniqueId val="{00000001-C385-492F-8004-24515DAE3466}"/>
            </c:ext>
          </c:extLst>
        </c:ser>
        <c:ser>
          <c:idx val="2"/>
          <c:order val="2"/>
          <c:tx>
            <c:strRef>
              <c:f>Sheet1!$B$16</c:f>
              <c:strCache>
                <c:ptCount val="1"/>
                <c:pt idx="0">
                  <c:v>非金属</c:v>
                </c:pt>
              </c:strCache>
            </c:strRef>
          </c:tx>
          <c:spPr>
            <a:solidFill>
              <a:srgbClr val="AA4643"/>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Sheet1!$Q$16:$Z$16</c:f>
              <c:numCache>
                <c:formatCode>#,##0_);[Red]\(#,##0\)</c:formatCode>
                <c:ptCount val="10"/>
                <c:pt idx="0">
                  <c:v>1281</c:v>
                </c:pt>
                <c:pt idx="1">
                  <c:v>1877</c:v>
                </c:pt>
                <c:pt idx="2">
                  <c:v>1740</c:v>
                </c:pt>
                <c:pt idx="3">
                  <c:v>1523</c:v>
                </c:pt>
                <c:pt idx="4">
                  <c:v>1440</c:v>
                </c:pt>
                <c:pt idx="5">
                  <c:v>1433</c:v>
                </c:pt>
                <c:pt idx="6">
                  <c:v>2005</c:v>
                </c:pt>
                <c:pt idx="7">
                  <c:v>1630</c:v>
                </c:pt>
                <c:pt idx="8">
                  <c:v>1809</c:v>
                </c:pt>
                <c:pt idx="9">
                  <c:v>2116</c:v>
                </c:pt>
              </c:numCache>
            </c:numRef>
          </c:val>
          <c:extLst>
            <c:ext xmlns:c16="http://schemas.microsoft.com/office/drawing/2014/chart" uri="{C3380CC4-5D6E-409C-BE32-E72D297353CC}">
              <c16:uniqueId val="{00000002-C385-492F-8004-24515DAE3466}"/>
            </c:ext>
          </c:extLst>
        </c:ser>
        <c:ser>
          <c:idx val="3"/>
          <c:order val="3"/>
          <c:tx>
            <c:strRef>
              <c:f>Sheet1!$B$17</c:f>
              <c:strCache>
                <c:ptCount val="1"/>
                <c:pt idx="0">
                  <c:v>貴金属</c:v>
                </c:pt>
              </c:strCache>
            </c:strRef>
          </c:tx>
          <c:spPr>
            <a:solidFill>
              <a:srgbClr val="D19392"/>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Sheet1!$Q$17:$Z$17</c:f>
              <c:numCache>
                <c:formatCode>#,##0_);[Red]\(#,##0\)</c:formatCode>
                <c:ptCount val="10"/>
                <c:pt idx="0">
                  <c:v>317</c:v>
                </c:pt>
                <c:pt idx="1">
                  <c:v>312</c:v>
                </c:pt>
                <c:pt idx="2">
                  <c:v>279</c:v>
                </c:pt>
                <c:pt idx="3">
                  <c:v>293</c:v>
                </c:pt>
                <c:pt idx="4">
                  <c:v>503</c:v>
                </c:pt>
                <c:pt idx="5">
                  <c:v>965</c:v>
                </c:pt>
                <c:pt idx="6">
                  <c:v>761</c:v>
                </c:pt>
                <c:pt idx="7">
                  <c:v>564</c:v>
                </c:pt>
                <c:pt idx="8">
                  <c:v>717</c:v>
                </c:pt>
                <c:pt idx="9">
                  <c:v>1041</c:v>
                </c:pt>
              </c:numCache>
            </c:numRef>
          </c:val>
          <c:extLst>
            <c:ext xmlns:c16="http://schemas.microsoft.com/office/drawing/2014/chart" uri="{C3380CC4-5D6E-409C-BE32-E72D297353CC}">
              <c16:uniqueId val="{00000003-C385-492F-8004-24515DAE3466}"/>
            </c:ext>
          </c:extLst>
        </c:ser>
        <c:ser>
          <c:idx val="4"/>
          <c:order val="4"/>
          <c:tx>
            <c:strRef>
              <c:f>Sheet1!$B$18</c:f>
              <c:strCache>
                <c:ptCount val="1"/>
                <c:pt idx="0">
                  <c:v>エネルギー</c:v>
                </c:pt>
              </c:strCache>
            </c:strRef>
          </c:tx>
          <c:spPr>
            <a:solidFill>
              <a:srgbClr val="4572A7"/>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Sheet1!$Q$18:$Z$18</c:f>
              <c:numCache>
                <c:formatCode>#,##0_);[Red]\(#,##0\)</c:formatCode>
                <c:ptCount val="10"/>
                <c:pt idx="0">
                  <c:v>1405</c:v>
                </c:pt>
                <c:pt idx="1">
                  <c:v>2210</c:v>
                </c:pt>
                <c:pt idx="2">
                  <c:v>2167</c:v>
                </c:pt>
                <c:pt idx="3">
                  <c:v>2234</c:v>
                </c:pt>
                <c:pt idx="4">
                  <c:v>2543</c:v>
                </c:pt>
                <c:pt idx="5">
                  <c:v>3151</c:v>
                </c:pt>
                <c:pt idx="6">
                  <c:v>2711</c:v>
                </c:pt>
                <c:pt idx="7">
                  <c:v>2056</c:v>
                </c:pt>
                <c:pt idx="8">
                  <c:v>2760</c:v>
                </c:pt>
                <c:pt idx="9">
                  <c:v>3481</c:v>
                </c:pt>
              </c:numCache>
            </c:numRef>
          </c:val>
          <c:extLst>
            <c:ext xmlns:c16="http://schemas.microsoft.com/office/drawing/2014/chart" uri="{C3380CC4-5D6E-409C-BE32-E72D297353CC}">
              <c16:uniqueId val="{00000004-C385-492F-8004-24515DAE3466}"/>
            </c:ext>
          </c:extLst>
        </c:ser>
        <c:ser>
          <c:idx val="5"/>
          <c:order val="5"/>
          <c:tx>
            <c:strRef>
              <c:f>Sheet1!$B$19</c:f>
              <c:strCache>
                <c:ptCount val="1"/>
                <c:pt idx="0">
                  <c:v>通貨</c:v>
                </c:pt>
              </c:strCache>
            </c:strRef>
          </c:tx>
          <c:spPr>
            <a:solidFill>
              <a:srgbClr val="89A54E"/>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Sheet1!$Q$19:$Z$19</c:f>
              <c:numCache>
                <c:formatCode>#,##0_);[Red]\(#,##0\)</c:formatCode>
                <c:ptCount val="10"/>
                <c:pt idx="0">
                  <c:v>2797</c:v>
                </c:pt>
                <c:pt idx="1">
                  <c:v>3078</c:v>
                </c:pt>
                <c:pt idx="2">
                  <c:v>2984</c:v>
                </c:pt>
                <c:pt idx="3">
                  <c:v>3927</c:v>
                </c:pt>
                <c:pt idx="4">
                  <c:v>3936</c:v>
                </c:pt>
                <c:pt idx="5">
                  <c:v>4513</c:v>
                </c:pt>
                <c:pt idx="6">
                  <c:v>5542</c:v>
                </c:pt>
                <c:pt idx="7">
                  <c:v>7731</c:v>
                </c:pt>
                <c:pt idx="8">
                  <c:v>7015</c:v>
                </c:pt>
                <c:pt idx="9">
                  <c:v>3192</c:v>
                </c:pt>
              </c:numCache>
            </c:numRef>
          </c:val>
          <c:extLst>
            <c:ext xmlns:c16="http://schemas.microsoft.com/office/drawing/2014/chart" uri="{C3380CC4-5D6E-409C-BE32-E72D297353CC}">
              <c16:uniqueId val="{00000005-C385-492F-8004-24515DAE3466}"/>
            </c:ext>
          </c:extLst>
        </c:ser>
        <c:ser>
          <c:idx val="6"/>
          <c:order val="6"/>
          <c:tx>
            <c:strRef>
              <c:f>Sheet1!$B$20</c:f>
              <c:strCache>
                <c:ptCount val="1"/>
                <c:pt idx="0">
                  <c:v>金利</c:v>
                </c:pt>
              </c:strCache>
            </c:strRef>
          </c:tx>
          <c:spPr>
            <a:solidFill>
              <a:srgbClr val="71588F"/>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Sheet1!$Q$20:$Z$20</c:f>
              <c:numCache>
                <c:formatCode>#,##0_);[Red]\(#,##0\)</c:formatCode>
                <c:ptCount val="10"/>
                <c:pt idx="0">
                  <c:v>3280</c:v>
                </c:pt>
                <c:pt idx="1">
                  <c:v>3530</c:v>
                </c:pt>
                <c:pt idx="2">
                  <c:v>3984</c:v>
                </c:pt>
                <c:pt idx="3">
                  <c:v>4568</c:v>
                </c:pt>
                <c:pt idx="4">
                  <c:v>4772</c:v>
                </c:pt>
                <c:pt idx="5">
                  <c:v>4115</c:v>
                </c:pt>
                <c:pt idx="6">
                  <c:v>4577</c:v>
                </c:pt>
                <c:pt idx="7">
                  <c:v>5146</c:v>
                </c:pt>
                <c:pt idx="8">
                  <c:v>6116</c:v>
                </c:pt>
                <c:pt idx="9">
                  <c:v>6973</c:v>
                </c:pt>
              </c:numCache>
            </c:numRef>
          </c:val>
          <c:extLst>
            <c:ext xmlns:c16="http://schemas.microsoft.com/office/drawing/2014/chart" uri="{C3380CC4-5D6E-409C-BE32-E72D297353CC}">
              <c16:uniqueId val="{00000006-C385-492F-8004-24515DAE3466}"/>
            </c:ext>
          </c:extLst>
        </c:ser>
        <c:ser>
          <c:idx val="7"/>
          <c:order val="7"/>
          <c:tx>
            <c:strRef>
              <c:f>Sheet1!$B$21</c:f>
              <c:strCache>
                <c:ptCount val="1"/>
                <c:pt idx="0">
                  <c:v>個別証券</c:v>
                </c:pt>
              </c:strCache>
            </c:strRef>
          </c:tx>
          <c:spPr>
            <a:solidFill>
              <a:srgbClr val="4198AF"/>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Sheet1!$Q$21:$Z$21</c:f>
              <c:numCache>
                <c:formatCode>#,##0_);[Red]\(#,##0\)</c:formatCode>
                <c:ptCount val="10"/>
                <c:pt idx="0">
                  <c:v>4780</c:v>
                </c:pt>
                <c:pt idx="1">
                  <c:v>4415</c:v>
                </c:pt>
                <c:pt idx="2">
                  <c:v>4647</c:v>
                </c:pt>
                <c:pt idx="3">
                  <c:v>5779</c:v>
                </c:pt>
                <c:pt idx="4">
                  <c:v>6109</c:v>
                </c:pt>
                <c:pt idx="5">
                  <c:v>9951</c:v>
                </c:pt>
                <c:pt idx="6">
                  <c:v>13746</c:v>
                </c:pt>
                <c:pt idx="7">
                  <c:v>13234</c:v>
                </c:pt>
                <c:pt idx="8">
                  <c:v>12730</c:v>
                </c:pt>
                <c:pt idx="9">
                  <c:v>14806</c:v>
                </c:pt>
              </c:numCache>
            </c:numRef>
          </c:val>
          <c:extLst>
            <c:ext xmlns:c16="http://schemas.microsoft.com/office/drawing/2014/chart" uri="{C3380CC4-5D6E-409C-BE32-E72D297353CC}">
              <c16:uniqueId val="{00000007-C385-492F-8004-24515DAE3466}"/>
            </c:ext>
          </c:extLst>
        </c:ser>
        <c:ser>
          <c:idx val="8"/>
          <c:order val="8"/>
          <c:tx>
            <c:strRef>
              <c:f>Sheet1!$B$22</c:f>
              <c:strCache>
                <c:ptCount val="1"/>
                <c:pt idx="0">
                  <c:v>株価指数</c:v>
                </c:pt>
              </c:strCache>
            </c:strRef>
          </c:tx>
          <c:spPr>
            <a:solidFill>
              <a:srgbClr val="DB843D"/>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Sheet1!$Q$22:$Z$22</c:f>
              <c:numCache>
                <c:formatCode>#,##0_);[Red]\(#,##0\)</c:formatCode>
                <c:ptCount val="10"/>
                <c:pt idx="0">
                  <c:v>8505</c:v>
                </c:pt>
                <c:pt idx="1">
                  <c:v>7261</c:v>
                </c:pt>
                <c:pt idx="2">
                  <c:v>7623</c:v>
                </c:pt>
                <c:pt idx="3">
                  <c:v>9991</c:v>
                </c:pt>
                <c:pt idx="4">
                  <c:v>12443</c:v>
                </c:pt>
                <c:pt idx="5">
                  <c:v>18624</c:v>
                </c:pt>
                <c:pt idx="6">
                  <c:v>28132</c:v>
                </c:pt>
                <c:pt idx="7">
                  <c:v>48608</c:v>
                </c:pt>
                <c:pt idx="8">
                  <c:v>99816</c:v>
                </c:pt>
                <c:pt idx="9">
                  <c:v>169683</c:v>
                </c:pt>
              </c:numCache>
            </c:numRef>
          </c:val>
          <c:extLst>
            <c:ext xmlns:c16="http://schemas.microsoft.com/office/drawing/2014/chart" uri="{C3380CC4-5D6E-409C-BE32-E72D297353CC}">
              <c16:uniqueId val="{00000008-C385-492F-8004-24515DAE3466}"/>
            </c:ext>
          </c:extLst>
        </c:ser>
        <c:dLbls>
          <c:showLegendKey val="0"/>
          <c:showVal val="0"/>
          <c:showCatName val="0"/>
          <c:showSerName val="0"/>
          <c:showPercent val="0"/>
          <c:showBubbleSize val="0"/>
        </c:dLbls>
        <c:gapWidth val="150"/>
        <c:overlap val="100"/>
        <c:axId val="613368879"/>
        <c:axId val="613368463"/>
      </c:barChart>
      <c:catAx>
        <c:axId val="6133688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000" b="0" i="0" u="none" strike="noStrike" kern="1200" baseline="0">
                <a:solidFill>
                  <a:schemeClr val="tx1">
                    <a:lumMod val="65000"/>
                    <a:lumOff val="3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crossAx val="613368463"/>
        <c:crosses val="autoZero"/>
        <c:auto val="1"/>
        <c:lblAlgn val="ctr"/>
        <c:lblOffset val="100"/>
        <c:noMultiLvlLbl val="0"/>
      </c:catAx>
      <c:valAx>
        <c:axId val="613368463"/>
        <c:scaling>
          <c:orientation val="minMax"/>
          <c:max val="220000"/>
          <c:min val="0"/>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crossAx val="613368879"/>
        <c:crosses val="autoZero"/>
        <c:crossBetween val="between"/>
      </c:valAx>
      <c:spPr>
        <a:noFill/>
        <a:ln w="25400">
          <a:noFill/>
        </a:ln>
        <a:effectLst/>
      </c:spPr>
    </c:plotArea>
    <c:legend>
      <c:legendPos val="l"/>
      <c:layout>
        <c:manualLayout>
          <c:xMode val="edge"/>
          <c:yMode val="edge"/>
          <c:x val="0.13460216280829007"/>
          <c:y val="0.12731053054877264"/>
          <c:w val="0.23591052056895659"/>
          <c:h val="0.59907628754913844"/>
        </c:manualLayout>
      </c:layout>
      <c:overlay val="0"/>
      <c:spPr>
        <a:solidFill>
          <a:schemeClr val="bg1"/>
        </a:solidFill>
        <a:ln>
          <a:solidFill>
            <a:schemeClr val="tx1"/>
          </a:solidFill>
        </a:ln>
        <a:effectLst/>
      </c:spPr>
      <c:txPr>
        <a:bodyPr rot="0" spcFirstLastPara="1" vertOverflow="ellipsis" vert="horz" wrap="square" anchor="ctr" anchorCtr="1"/>
        <a:lstStyle/>
        <a:p>
          <a:pPr>
            <a:lnSpc>
              <a:spcPts val="1600"/>
            </a:lnSpc>
            <a:defRPr lang="ja-JP" sz="1000" b="0" i="0" u="none" strike="noStrike" kern="1200" baseline="0">
              <a:solidFill>
                <a:schemeClr val="tx1">
                  <a:lumMod val="65000"/>
                  <a:lumOff val="3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0.76315</cdr:x>
      <cdr:y>0.90231</cdr:y>
    </cdr:from>
    <cdr:to>
      <cdr:x>0.97874</cdr:x>
      <cdr:y>0.97019</cdr:y>
    </cdr:to>
    <cdr:sp macro="" textlink="">
      <cdr:nvSpPr>
        <cdr:cNvPr id="2" name="テキスト ボックス 4">
          <a:extLst xmlns:a="http://schemas.openxmlformats.org/drawingml/2006/main">
            <a:ext uri="{FF2B5EF4-FFF2-40B4-BE49-F238E27FC236}">
              <a16:creationId xmlns:a16="http://schemas.microsoft.com/office/drawing/2014/main" id="{D921A693-671F-459F-8D3F-C958E6A8B032}"/>
            </a:ext>
          </a:extLst>
        </cdr:cNvPr>
        <cdr:cNvSpPr txBox="1"/>
      </cdr:nvSpPr>
      <cdr:spPr>
        <a:xfrm xmlns:a="http://schemas.openxmlformats.org/drawingml/2006/main">
          <a:off x="4093324" y="2863909"/>
          <a:ext cx="1156368" cy="21545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xmlns:a="http://schemas.openxmlformats.org/drawingml/2006/main">
          <a:r>
            <a:rPr lang="en-US" altLang="ja-JP" sz="800" dirty="0"/>
            <a:t>*Estimated for 2024</a:t>
          </a:r>
          <a:endParaRPr kumimoji="1" lang="ja-JP" altLang="en-US" sz="800" dirty="0"/>
        </a:p>
      </cdr:txBody>
    </cdr:sp>
  </cdr:relSizeAnchor>
  <cdr:relSizeAnchor xmlns:cdr="http://schemas.openxmlformats.org/drawingml/2006/chartDrawing">
    <cdr:from>
      <cdr:x>0.40568</cdr:x>
      <cdr:y>0.91201</cdr:y>
    </cdr:from>
    <cdr:to>
      <cdr:x>0.72</cdr:x>
      <cdr:y>0.96891</cdr:y>
    </cdr:to>
    <cdr:sp macro="" textlink="">
      <cdr:nvSpPr>
        <cdr:cNvPr id="3" name="正方形/長方形 2">
          <a:extLst xmlns:a="http://schemas.openxmlformats.org/drawingml/2006/main">
            <a:ext uri="{FF2B5EF4-FFF2-40B4-BE49-F238E27FC236}">
              <a16:creationId xmlns:a16="http://schemas.microsoft.com/office/drawing/2014/main" id="{9ECED461-2E09-4667-85E1-F16A80C04681}"/>
            </a:ext>
          </a:extLst>
        </cdr:cNvPr>
        <cdr:cNvSpPr/>
      </cdr:nvSpPr>
      <cdr:spPr>
        <a:xfrm xmlns:a="http://schemas.openxmlformats.org/drawingml/2006/main">
          <a:off x="2175960" y="2894701"/>
          <a:ext cx="1685929" cy="180600"/>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altLang="ja-JP" sz="800" dirty="0">
              <a:solidFill>
                <a:schemeClr val="tx1"/>
              </a:solidFill>
              <a:latin typeface="Arial" panose="020B0604020202020204" pitchFamily="34" charset="0"/>
              <a:cs typeface="Arial" panose="020B0604020202020204" pitchFamily="34" charset="0"/>
            </a:rPr>
            <a:t>Global PE Investment Amount</a:t>
          </a:r>
          <a:endParaRPr lang="ja-JP" sz="800" dirty="0">
            <a:solidFill>
              <a:schemeClr val="tx1"/>
            </a:solidFill>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0.22201</cdr:x>
      <cdr:y>0.10975</cdr:y>
    </cdr:from>
    <cdr:to>
      <cdr:x>0.37285</cdr:x>
      <cdr:y>0.18813</cdr:y>
    </cdr:to>
    <cdr:sp macro="" textlink="">
      <cdr:nvSpPr>
        <cdr:cNvPr id="2" name="正方形/長方形 1">
          <a:extLst xmlns:a="http://schemas.openxmlformats.org/drawingml/2006/main">
            <a:ext uri="{FF2B5EF4-FFF2-40B4-BE49-F238E27FC236}">
              <a16:creationId xmlns:a16="http://schemas.microsoft.com/office/drawing/2014/main" id="{6DA125B0-E64B-4C94-931C-6CD4657F1A79}"/>
            </a:ext>
          </a:extLst>
        </cdr:cNvPr>
        <cdr:cNvSpPr/>
      </cdr:nvSpPr>
      <cdr:spPr>
        <a:xfrm xmlns:a="http://schemas.openxmlformats.org/drawingml/2006/main">
          <a:off x="1144037" y="335490"/>
          <a:ext cx="777292" cy="239596"/>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xmlns:a="http://schemas.openxmlformats.org/drawingml/2006/main">
          <a:pPr algn="ctr"/>
          <a:r>
            <a:rPr lang="en-US" altLang="ja-JP" sz="800" u="sng" dirty="0">
              <a:solidFill>
                <a:srgbClr val="FF0000"/>
              </a:solidFill>
              <a:latin typeface="Arial" panose="020B0604020202020204" pitchFamily="34" charset="0"/>
              <a:cs typeface="Arial" panose="020B0604020202020204" pitchFamily="34" charset="0"/>
            </a:rPr>
            <a:t>Toshiba Deal</a:t>
          </a:r>
          <a:endParaRPr lang="ja-JP" sz="800" u="sng" dirty="0">
            <a:solidFill>
              <a:srgbClr val="FF0000"/>
            </a:solidFill>
            <a:latin typeface="Arial" panose="020B0604020202020204" pitchFamily="34" charset="0"/>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49786" cy="498693"/>
          </a:xfrm>
          <a:prstGeom prst="rect">
            <a:avLst/>
          </a:prstGeom>
        </p:spPr>
        <p:txBody>
          <a:bodyPr vert="horz" lIns="91424" tIns="45712" rIns="91424" bIns="4571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40" y="1"/>
            <a:ext cx="2949786" cy="498693"/>
          </a:xfrm>
          <a:prstGeom prst="rect">
            <a:avLst/>
          </a:prstGeom>
        </p:spPr>
        <p:txBody>
          <a:bodyPr vert="horz" lIns="91424" tIns="45712" rIns="91424" bIns="45712" rtlCol="0"/>
          <a:lstStyle>
            <a:lvl1pPr algn="r">
              <a:defRPr sz="1200"/>
            </a:lvl1pPr>
          </a:lstStyle>
          <a:p>
            <a:fld id="{B5BB58FE-C50D-4FCC-9864-742372085D7B}" type="datetimeFigureOut">
              <a:rPr kumimoji="1" lang="ja-JP" altLang="en-US" smtClean="0"/>
              <a:t>2026/9/9</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24" tIns="45712" rIns="91424" bIns="45712" rtlCol="0" anchor="ctr"/>
          <a:lstStyle/>
          <a:p>
            <a:endParaRPr lang="ja-JP" altLang="en-US"/>
          </a:p>
        </p:txBody>
      </p:sp>
      <p:sp>
        <p:nvSpPr>
          <p:cNvPr id="5" name="ノート プレースホルダー 4"/>
          <p:cNvSpPr>
            <a:spLocks noGrp="1"/>
          </p:cNvSpPr>
          <p:nvPr>
            <p:ph type="body" sz="quarter" idx="3"/>
          </p:nvPr>
        </p:nvSpPr>
        <p:spPr>
          <a:xfrm>
            <a:off x="680721" y="4783307"/>
            <a:ext cx="5445760" cy="3913614"/>
          </a:xfrm>
          <a:prstGeom prst="rect">
            <a:avLst/>
          </a:prstGeom>
        </p:spPr>
        <p:txBody>
          <a:bodyPr vert="horz" lIns="91424" tIns="45712" rIns="91424"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647"/>
            <a:ext cx="2949786" cy="498692"/>
          </a:xfrm>
          <a:prstGeom prst="rect">
            <a:avLst/>
          </a:prstGeom>
        </p:spPr>
        <p:txBody>
          <a:bodyPr vert="horz" lIns="91424" tIns="45712" rIns="91424" bIns="4571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40" y="9440647"/>
            <a:ext cx="2949786" cy="498692"/>
          </a:xfrm>
          <a:prstGeom prst="rect">
            <a:avLst/>
          </a:prstGeom>
        </p:spPr>
        <p:txBody>
          <a:bodyPr vert="horz" lIns="91424" tIns="45712" rIns="91424" bIns="45712" rtlCol="0" anchor="b"/>
          <a:lstStyle>
            <a:lvl1pPr algn="r">
              <a:defRPr sz="1200"/>
            </a:lvl1pPr>
          </a:lstStyle>
          <a:p>
            <a:fld id="{1C31A743-B267-4F88-9F80-B852F463C00D}" type="slidenum">
              <a:rPr kumimoji="1" lang="ja-JP" altLang="en-US" smtClean="0"/>
              <a:t>‹#›</a:t>
            </a:fld>
            <a:endParaRPr kumimoji="1" lang="ja-JP" altLang="en-US"/>
          </a:p>
        </p:txBody>
      </p:sp>
    </p:spTree>
    <p:extLst>
      <p:ext uri="{BB962C8B-B14F-4D97-AF65-F5344CB8AC3E}">
        <p14:creationId xmlns:p14="http://schemas.microsoft.com/office/powerpoint/2010/main" val="274317484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b="1" dirty="0"/>
              <a:t>３．めざす国際金融都市像は</a:t>
            </a:r>
            <a:r>
              <a:rPr kumimoji="1" lang="en-US" altLang="ja-JP" b="1" dirty="0"/>
              <a:t>2022</a:t>
            </a:r>
            <a:r>
              <a:rPr kumimoji="1" lang="ja-JP" altLang="en-US" b="1" dirty="0"/>
              <a:t>年版においては「</a:t>
            </a:r>
            <a:r>
              <a:rPr kumimoji="1" lang="en-US" altLang="ja-JP" b="1" dirty="0"/>
              <a:t>Image of the City Osaka Aims to Be </a:t>
            </a:r>
            <a:r>
              <a:rPr kumimoji="1" lang="ja-JP" altLang="en-US" b="1" dirty="0"/>
              <a:t>」となっています。直訳では正しいですが、タイトルとしては少し長いのと、「</a:t>
            </a:r>
            <a:r>
              <a:rPr kumimoji="1" lang="en-US" altLang="ja-JP" b="1" dirty="0"/>
              <a:t>Image </a:t>
            </a:r>
            <a:r>
              <a:rPr kumimoji="1" lang="ja-JP" altLang="en-US" b="1" dirty="0"/>
              <a:t>」よりも「</a:t>
            </a:r>
            <a:r>
              <a:rPr kumimoji="1" lang="en-US" altLang="ja-JP" b="1" dirty="0"/>
              <a:t>Vision </a:t>
            </a:r>
            <a:r>
              <a:rPr kumimoji="1" lang="ja-JP" altLang="en-US" b="1" dirty="0"/>
              <a:t>」の方がニュアンスが近いかと思い、訳を考えてみました。</a:t>
            </a:r>
            <a:endParaRPr kumimoji="1" lang="en-US" altLang="ja-JP" b="1" dirty="0"/>
          </a:p>
          <a:p>
            <a:r>
              <a:rPr kumimoji="1" lang="ja-JP" altLang="en-US" b="1" dirty="0"/>
              <a:t>この文言は頻繁に出てきますので、とりあえず暫定で「</a:t>
            </a:r>
            <a:r>
              <a:rPr kumimoji="1" lang="en-US" altLang="ja-JP" b="1" dirty="0"/>
              <a:t>Osaka’s Vision as a Global Financial City</a:t>
            </a:r>
            <a:r>
              <a:rPr kumimoji="1" lang="ja-JP" altLang="en-US" b="1" dirty="0"/>
              <a:t>」としております。</a:t>
            </a:r>
            <a:endParaRPr kumimoji="1" lang="en-US" altLang="ja-JP" b="1"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3</a:t>
            </a:fld>
            <a:endParaRPr kumimoji="1" lang="ja-JP" altLang="en-US"/>
          </a:p>
        </p:txBody>
      </p:sp>
    </p:spTree>
    <p:extLst>
      <p:ext uri="{BB962C8B-B14F-4D97-AF65-F5344CB8AC3E}">
        <p14:creationId xmlns:p14="http://schemas.microsoft.com/office/powerpoint/2010/main" val="42566528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12</a:t>
            </a:fld>
            <a:endParaRPr kumimoji="1" lang="ja-JP" altLang="en-US"/>
          </a:p>
        </p:txBody>
      </p:sp>
    </p:spTree>
    <p:extLst>
      <p:ext uri="{BB962C8B-B14F-4D97-AF65-F5344CB8AC3E}">
        <p14:creationId xmlns:p14="http://schemas.microsoft.com/office/powerpoint/2010/main" val="1302060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13</a:t>
            </a:fld>
            <a:endParaRPr kumimoji="1" lang="ja-JP" altLang="en-US"/>
          </a:p>
        </p:txBody>
      </p:sp>
    </p:spTree>
    <p:extLst>
      <p:ext uri="{BB962C8B-B14F-4D97-AF65-F5344CB8AC3E}">
        <p14:creationId xmlns:p14="http://schemas.microsoft.com/office/powerpoint/2010/main" val="39658882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14</a:t>
            </a:fld>
            <a:endParaRPr kumimoji="1" lang="ja-JP" altLang="en-US"/>
          </a:p>
        </p:txBody>
      </p:sp>
    </p:spTree>
    <p:extLst>
      <p:ext uri="{BB962C8B-B14F-4D97-AF65-F5344CB8AC3E}">
        <p14:creationId xmlns:p14="http://schemas.microsoft.com/office/powerpoint/2010/main" val="250245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15</a:t>
            </a:fld>
            <a:endParaRPr kumimoji="1" lang="ja-JP" altLang="en-US"/>
          </a:p>
        </p:txBody>
      </p:sp>
    </p:spTree>
    <p:extLst>
      <p:ext uri="{BB962C8B-B14F-4D97-AF65-F5344CB8AC3E}">
        <p14:creationId xmlns:p14="http://schemas.microsoft.com/office/powerpoint/2010/main" val="108926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17</a:t>
            </a:fld>
            <a:endParaRPr kumimoji="1" lang="ja-JP" altLang="en-US"/>
          </a:p>
        </p:txBody>
      </p:sp>
    </p:spTree>
    <p:extLst>
      <p:ext uri="{BB962C8B-B14F-4D97-AF65-F5344CB8AC3E}">
        <p14:creationId xmlns:p14="http://schemas.microsoft.com/office/powerpoint/2010/main" val="28752209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副首都の訳について：　有友さんからご提案いただいた “</a:t>
            </a:r>
            <a:r>
              <a:rPr kumimoji="1" lang="en-US" altLang="ja-JP" dirty="0"/>
              <a:t>Alternative Capital Osaka” </a:t>
            </a:r>
            <a:r>
              <a:rPr kumimoji="1" lang="ja-JP" altLang="en-US" dirty="0"/>
              <a:t>についてですが、この表現は「副次的・補完的」というよりも「代替首都」というニュアンスが強く、“置き換え”の印象を与えてしまう可能性があります。一方で “</a:t>
            </a:r>
            <a:r>
              <a:rPr kumimoji="1" lang="en-US" altLang="ja-JP" dirty="0"/>
              <a:t>The Second Capital” </a:t>
            </a:r>
            <a:r>
              <a:rPr kumimoji="1" lang="ja-JP" altLang="en-US" dirty="0"/>
              <a:t>は、これまでの資料やビヨンドチームの文書でもタイトルとして使用されてきました。こちらは、法的に定義された「副首都」という意味ではなく、象徴的でイメージしやすい「第</a:t>
            </a:r>
            <a:r>
              <a:rPr kumimoji="1" lang="en-US" altLang="ja-JP" dirty="0"/>
              <a:t>2</a:t>
            </a:r>
            <a:r>
              <a:rPr kumimoji="1" lang="ja-JP" altLang="en-US" dirty="0"/>
              <a:t>の首都」というニュアンスを持っており、より印象的なスローガンやキャッチコピーとして適していると判断し、今回もタイトルとして採用しています。また “</a:t>
            </a:r>
            <a:r>
              <a:rPr kumimoji="1" lang="en-US" altLang="ja-JP" dirty="0"/>
              <a:t>secondary capital” </a:t>
            </a:r>
            <a:r>
              <a:rPr kumimoji="1" lang="ja-JP" altLang="en-US" dirty="0"/>
              <a:t>は制度文書や </a:t>
            </a:r>
            <a:r>
              <a:rPr kumimoji="1" lang="en-US" altLang="ja-JP" dirty="0"/>
              <a:t>Japan Times </a:t>
            </a:r>
            <a:r>
              <a:rPr kumimoji="1" lang="ja-JP" altLang="en-US" dirty="0"/>
              <a:t>などの報道でも用いられており、「副首都」（補完・バックアップ）の意味に最も近い表現です。そのため、一般的な「副首都」について説明する部分では “</a:t>
            </a:r>
            <a:r>
              <a:rPr kumimoji="1" lang="en-US" altLang="ja-JP" dirty="0"/>
              <a:t>secondary capital” </a:t>
            </a:r>
            <a:r>
              <a:rPr kumimoji="1" lang="ja-JP" altLang="en-US" dirty="0"/>
              <a:t>を使用しています。</a:t>
            </a:r>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18</a:t>
            </a:fld>
            <a:endParaRPr kumimoji="1" lang="ja-JP" altLang="en-US"/>
          </a:p>
        </p:txBody>
      </p:sp>
    </p:spTree>
    <p:extLst>
      <p:ext uri="{BB962C8B-B14F-4D97-AF65-F5344CB8AC3E}">
        <p14:creationId xmlns:p14="http://schemas.microsoft.com/office/powerpoint/2010/main" val="24483211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19</a:t>
            </a:fld>
            <a:endParaRPr kumimoji="1" lang="ja-JP" altLang="en-US"/>
          </a:p>
        </p:txBody>
      </p:sp>
    </p:spTree>
    <p:extLst>
      <p:ext uri="{BB962C8B-B14F-4D97-AF65-F5344CB8AC3E}">
        <p14:creationId xmlns:p14="http://schemas.microsoft.com/office/powerpoint/2010/main" val="32990156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20</a:t>
            </a:fld>
            <a:endParaRPr kumimoji="1" lang="ja-JP" altLang="en-US"/>
          </a:p>
        </p:txBody>
      </p:sp>
    </p:spTree>
    <p:extLst>
      <p:ext uri="{BB962C8B-B14F-4D97-AF65-F5344CB8AC3E}">
        <p14:creationId xmlns:p14="http://schemas.microsoft.com/office/powerpoint/2010/main" val="1309868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23</a:t>
            </a:fld>
            <a:endParaRPr kumimoji="1" lang="ja-JP" altLang="en-US"/>
          </a:p>
        </p:txBody>
      </p:sp>
    </p:spTree>
    <p:extLst>
      <p:ext uri="{BB962C8B-B14F-4D97-AF65-F5344CB8AC3E}">
        <p14:creationId xmlns:p14="http://schemas.microsoft.com/office/powerpoint/2010/main" val="9231362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2022</a:t>
            </a:r>
            <a:r>
              <a:rPr kumimoji="1" lang="ja-JP" altLang="en-US" dirty="0"/>
              <a:t>年度版の戦略では「主体」は</a:t>
            </a:r>
            <a:r>
              <a:rPr kumimoji="1" lang="en-US" altLang="ja-JP" dirty="0"/>
              <a:t>Ownership </a:t>
            </a:r>
            <a:r>
              <a:rPr kumimoji="1" lang="ja-JP" altLang="en-US" dirty="0"/>
              <a:t>で訳されていますが、</a:t>
            </a:r>
            <a:r>
              <a:rPr kumimoji="1" lang="en-US" altLang="ja-JP" dirty="0"/>
              <a:t>Responsible Entity </a:t>
            </a:r>
            <a:r>
              <a:rPr kumimoji="1" lang="ja-JP" altLang="en-US" dirty="0"/>
              <a:t>の方が近いのでは？暫定でこちらとしています。</a:t>
            </a:r>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24</a:t>
            </a:fld>
            <a:endParaRPr kumimoji="1" lang="ja-JP" altLang="en-US"/>
          </a:p>
        </p:txBody>
      </p:sp>
    </p:spTree>
    <p:extLst>
      <p:ext uri="{BB962C8B-B14F-4D97-AF65-F5344CB8AC3E}">
        <p14:creationId xmlns:p14="http://schemas.microsoft.com/office/powerpoint/2010/main" val="3084352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4</a:t>
            </a:fld>
            <a:endParaRPr kumimoji="1" lang="ja-JP" altLang="en-US"/>
          </a:p>
        </p:txBody>
      </p:sp>
    </p:spTree>
    <p:extLst>
      <p:ext uri="{BB962C8B-B14F-4D97-AF65-F5344CB8AC3E}">
        <p14:creationId xmlns:p14="http://schemas.microsoft.com/office/powerpoint/2010/main" val="12043260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25</a:t>
            </a:fld>
            <a:endParaRPr kumimoji="1" lang="ja-JP" altLang="en-US"/>
          </a:p>
        </p:txBody>
      </p:sp>
    </p:spTree>
    <p:extLst>
      <p:ext uri="{BB962C8B-B14F-4D97-AF65-F5344CB8AC3E}">
        <p14:creationId xmlns:p14="http://schemas.microsoft.com/office/powerpoint/2010/main" val="25347515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26</a:t>
            </a:fld>
            <a:endParaRPr kumimoji="1" lang="ja-JP" altLang="en-US"/>
          </a:p>
        </p:txBody>
      </p:sp>
    </p:spTree>
    <p:extLst>
      <p:ext uri="{BB962C8B-B14F-4D97-AF65-F5344CB8AC3E}">
        <p14:creationId xmlns:p14="http://schemas.microsoft.com/office/powerpoint/2010/main" val="38764174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28</a:t>
            </a:fld>
            <a:endParaRPr kumimoji="1" lang="ja-JP" altLang="en-US"/>
          </a:p>
        </p:txBody>
      </p:sp>
    </p:spTree>
    <p:extLst>
      <p:ext uri="{BB962C8B-B14F-4D97-AF65-F5344CB8AC3E}">
        <p14:creationId xmlns:p14="http://schemas.microsoft.com/office/powerpoint/2010/main" val="5700022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31</a:t>
            </a:fld>
            <a:endParaRPr kumimoji="1" lang="ja-JP" altLang="en-US"/>
          </a:p>
        </p:txBody>
      </p:sp>
    </p:spTree>
    <p:extLst>
      <p:ext uri="{BB962C8B-B14F-4D97-AF65-F5344CB8AC3E}">
        <p14:creationId xmlns:p14="http://schemas.microsoft.com/office/powerpoint/2010/main" val="19920580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32</a:t>
            </a:fld>
            <a:endParaRPr kumimoji="1" lang="ja-JP" altLang="en-US"/>
          </a:p>
        </p:txBody>
      </p:sp>
    </p:spTree>
    <p:extLst>
      <p:ext uri="{BB962C8B-B14F-4D97-AF65-F5344CB8AC3E}">
        <p14:creationId xmlns:p14="http://schemas.microsoft.com/office/powerpoint/2010/main" val="14661361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pPr defTabSz="914115">
              <a:defRPr/>
            </a:pPr>
            <a:fld id="{82869989-EB00-4EE7-BCB5-25BDC5BB29F8}" type="slidenum">
              <a:rPr lang="en-US" altLang="ja-JP">
                <a:solidFill>
                  <a:srgbClr val="2D2E2D"/>
                </a:solidFill>
              </a:rPr>
              <a:pPr defTabSz="914115">
                <a:defRPr/>
              </a:pPr>
              <a:t>33</a:t>
            </a:fld>
            <a:endParaRPr lang="ja-JP" altLang="en-US">
              <a:solidFill>
                <a:srgbClr val="2D2E2D"/>
              </a:solidFill>
            </a:endParaRPr>
          </a:p>
        </p:txBody>
      </p:sp>
    </p:spTree>
    <p:extLst>
      <p:ext uri="{BB962C8B-B14F-4D97-AF65-F5344CB8AC3E}">
        <p14:creationId xmlns:p14="http://schemas.microsoft.com/office/powerpoint/2010/main" val="5502077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pPr defTabSz="914115">
              <a:defRPr/>
            </a:pPr>
            <a:fld id="{82869989-EB00-4EE7-BCB5-25BDC5BB29F8}" type="slidenum">
              <a:rPr lang="en-US" altLang="ja-JP">
                <a:solidFill>
                  <a:srgbClr val="2D2E2D"/>
                </a:solidFill>
              </a:rPr>
              <a:pPr defTabSz="914115">
                <a:defRPr/>
              </a:pPr>
              <a:t>34</a:t>
            </a:fld>
            <a:endParaRPr lang="ja-JP" altLang="en-US">
              <a:solidFill>
                <a:srgbClr val="2D2E2D"/>
              </a:solidFill>
            </a:endParaRPr>
          </a:p>
        </p:txBody>
      </p:sp>
    </p:spTree>
    <p:extLst>
      <p:ext uri="{BB962C8B-B14F-4D97-AF65-F5344CB8AC3E}">
        <p14:creationId xmlns:p14="http://schemas.microsoft.com/office/powerpoint/2010/main" val="26368856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pPr defTabSz="914115">
              <a:defRPr/>
            </a:pPr>
            <a:fld id="{82869989-EB00-4EE7-BCB5-25BDC5BB29F8}" type="slidenum">
              <a:rPr lang="en-US" altLang="ja-JP">
                <a:solidFill>
                  <a:srgbClr val="2D2E2D"/>
                </a:solidFill>
              </a:rPr>
              <a:pPr defTabSz="914115">
                <a:defRPr/>
              </a:pPr>
              <a:t>35</a:t>
            </a:fld>
            <a:endParaRPr lang="ja-JP" altLang="en-US">
              <a:solidFill>
                <a:srgbClr val="2D2E2D"/>
              </a:solidFill>
            </a:endParaRPr>
          </a:p>
        </p:txBody>
      </p:sp>
    </p:spTree>
    <p:extLst>
      <p:ext uri="{BB962C8B-B14F-4D97-AF65-F5344CB8AC3E}">
        <p14:creationId xmlns:p14="http://schemas.microsoft.com/office/powerpoint/2010/main" val="2335011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pPr defTabSz="914115">
              <a:defRPr/>
            </a:pPr>
            <a:fld id="{82869989-EB00-4EE7-BCB5-25BDC5BB29F8}" type="slidenum">
              <a:rPr lang="en-US" altLang="ja-JP">
                <a:solidFill>
                  <a:srgbClr val="2D2E2D"/>
                </a:solidFill>
              </a:rPr>
              <a:pPr defTabSz="914115">
                <a:defRPr/>
              </a:pPr>
              <a:t>36</a:t>
            </a:fld>
            <a:endParaRPr lang="ja-JP" altLang="en-US">
              <a:solidFill>
                <a:srgbClr val="2D2E2D"/>
              </a:solidFill>
            </a:endParaRPr>
          </a:p>
        </p:txBody>
      </p:sp>
    </p:spTree>
    <p:extLst>
      <p:ext uri="{BB962C8B-B14F-4D97-AF65-F5344CB8AC3E}">
        <p14:creationId xmlns:p14="http://schemas.microsoft.com/office/powerpoint/2010/main" val="34428889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DC </a:t>
            </a:r>
            <a:r>
              <a:rPr kumimoji="1" lang="ja-JP" altLang="en-US" dirty="0"/>
              <a:t>も</a:t>
            </a:r>
            <a:r>
              <a:rPr kumimoji="1" lang="en-US" altLang="ja-JP" dirty="0"/>
              <a:t>DB </a:t>
            </a:r>
            <a:r>
              <a:rPr kumimoji="1" lang="ja-JP" altLang="en-US" dirty="0"/>
              <a:t>も国際的に「年金制度」を指す略語として定着しているので、</a:t>
            </a:r>
            <a:r>
              <a:rPr kumimoji="1" lang="en-US" altLang="ja-JP" dirty="0"/>
              <a:t> </a:t>
            </a:r>
            <a:r>
              <a:rPr kumimoji="1" lang="ja-JP" altLang="en-US" dirty="0"/>
              <a:t>正式名は</a:t>
            </a:r>
            <a:r>
              <a:rPr kumimoji="1" lang="en-US" altLang="ja-JP" dirty="0"/>
              <a:t>defined contribution pension plans </a:t>
            </a:r>
            <a:r>
              <a:rPr kumimoji="1" lang="ja-JP" altLang="en-US" dirty="0"/>
              <a:t>だが、長くなるので　</a:t>
            </a:r>
            <a:r>
              <a:rPr kumimoji="1" lang="en-US" altLang="ja-JP" dirty="0"/>
              <a:t>pension </a:t>
            </a:r>
            <a:r>
              <a:rPr kumimoji="1" lang="ja-JP" altLang="en-US" dirty="0"/>
              <a:t>は省略しました</a:t>
            </a:r>
            <a:endParaRPr kumimoji="1" lang="en-US" altLang="ja-JP" dirty="0"/>
          </a:p>
        </p:txBody>
      </p:sp>
      <p:sp>
        <p:nvSpPr>
          <p:cNvPr id="4" name="スライド番号プレースホルダー 3"/>
          <p:cNvSpPr>
            <a:spLocks noGrp="1"/>
          </p:cNvSpPr>
          <p:nvPr>
            <p:ph type="sldNum" sz="quarter" idx="10"/>
          </p:nvPr>
        </p:nvSpPr>
        <p:spPr/>
        <p:txBody>
          <a:bodyPr/>
          <a:lstStyle/>
          <a:p>
            <a:fld id="{78DAA45D-EBB6-4D37-A147-3ED051E7DD71}" type="slidenum">
              <a:rPr kumimoji="1" lang="ja-JP" altLang="en-US" smtClean="0"/>
              <a:t>37</a:t>
            </a:fld>
            <a:endParaRPr kumimoji="1" lang="ja-JP" altLang="en-US"/>
          </a:p>
        </p:txBody>
      </p:sp>
    </p:spTree>
    <p:extLst>
      <p:ext uri="{BB962C8B-B14F-4D97-AF65-F5344CB8AC3E}">
        <p14:creationId xmlns:p14="http://schemas.microsoft.com/office/powerpoint/2010/main" val="1333780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5</a:t>
            </a:fld>
            <a:endParaRPr kumimoji="1" lang="ja-JP" altLang="en-US"/>
          </a:p>
        </p:txBody>
      </p:sp>
    </p:spTree>
    <p:extLst>
      <p:ext uri="{BB962C8B-B14F-4D97-AF65-F5344CB8AC3E}">
        <p14:creationId xmlns:p14="http://schemas.microsoft.com/office/powerpoint/2010/main" val="18069179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Meiryo UI" panose="020B0604030504040204" pitchFamily="50" charset="-128"/>
                <a:ea typeface="Meiryo UI" panose="020B0604030504040204" pitchFamily="50" charset="-128"/>
              </a:rPr>
              <a:t>前回「潤滑油」は</a:t>
            </a:r>
            <a:r>
              <a:rPr kumimoji="1" lang="en-US" altLang="ja-JP" dirty="0">
                <a:latin typeface="Meiryo UI" panose="020B0604030504040204" pitchFamily="50" charset="-128"/>
                <a:ea typeface="Meiryo UI" panose="020B0604030504040204" pitchFamily="50" charset="-128"/>
              </a:rPr>
              <a:t>lubricant</a:t>
            </a:r>
            <a:r>
              <a:rPr kumimoji="1" lang="ja-JP" altLang="en-US" dirty="0">
                <a:latin typeface="Meiryo UI" panose="020B0604030504040204" pitchFamily="50" charset="-128"/>
                <a:ea typeface="Meiryo UI" panose="020B0604030504040204" pitchFamily="50" charset="-128"/>
              </a:rPr>
              <a:t>と訳されていますが、物質的な油な感じがするので”</a:t>
            </a:r>
            <a:r>
              <a:rPr kumimoji="1" lang="en-US" altLang="ja-JP" dirty="0">
                <a:latin typeface="Meiryo UI" panose="020B0604030504040204" pitchFamily="50" charset="-128"/>
                <a:ea typeface="Meiryo UI" panose="020B0604030504040204" pitchFamily="50" charset="-128"/>
              </a:rPr>
              <a:t>catalyst</a:t>
            </a:r>
            <a:r>
              <a:rPr kumimoji="1" lang="ja-JP" altLang="en-US" dirty="0">
                <a:latin typeface="Meiryo UI" panose="020B0604030504040204" pitchFamily="50" charset="-128"/>
                <a:ea typeface="Meiryo UI" panose="020B0604030504040204" pitchFamily="50" charset="-128"/>
              </a:rPr>
              <a:t>“</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に変更しています。</a:t>
            </a:r>
          </a:p>
        </p:txBody>
      </p:sp>
      <p:sp>
        <p:nvSpPr>
          <p:cNvPr id="4" name="スライド番号プレースホルダー 3"/>
          <p:cNvSpPr>
            <a:spLocks noGrp="1"/>
          </p:cNvSpPr>
          <p:nvPr>
            <p:ph type="sldNum" sz="quarter" idx="10"/>
          </p:nvPr>
        </p:nvSpPr>
        <p:spPr/>
        <p:txBody>
          <a:bodyPr/>
          <a:lstStyle/>
          <a:p>
            <a:pPr defTabSz="932105">
              <a:defRPr/>
            </a:pPr>
            <a:fld id="{82869989-EB00-4EE7-BCB5-25BDC5BB29F8}" type="slidenum">
              <a:rPr lang="en-US" altLang="ja-JP">
                <a:solidFill>
                  <a:srgbClr val="2D2E2D"/>
                </a:solidFill>
                <a:latin typeface="游ゴシック" panose="020F0502020204030204"/>
                <a:ea typeface="游ゴシック" panose="020B0400000000000000" pitchFamily="50" charset="-128"/>
              </a:rPr>
              <a:pPr defTabSz="932105">
                <a:defRPr/>
              </a:pPr>
              <a:t>38</a:t>
            </a:fld>
            <a:endParaRPr lang="ja-JP" altLang="en-US">
              <a:solidFill>
                <a:srgbClr val="2D2E2D"/>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2122310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39</a:t>
            </a:fld>
            <a:endParaRPr kumimoji="1" lang="ja-JP" altLang="en-US"/>
          </a:p>
        </p:txBody>
      </p:sp>
    </p:spTree>
    <p:extLst>
      <p:ext uri="{BB962C8B-B14F-4D97-AF65-F5344CB8AC3E}">
        <p14:creationId xmlns:p14="http://schemas.microsoft.com/office/powerpoint/2010/main" val="211828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6</a:t>
            </a:fld>
            <a:endParaRPr kumimoji="1" lang="ja-JP" altLang="en-US"/>
          </a:p>
        </p:txBody>
      </p:sp>
    </p:spTree>
    <p:extLst>
      <p:ext uri="{BB962C8B-B14F-4D97-AF65-F5344CB8AC3E}">
        <p14:creationId xmlns:p14="http://schemas.microsoft.com/office/powerpoint/2010/main" val="3466772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7</a:t>
            </a:fld>
            <a:endParaRPr kumimoji="1" lang="ja-JP" altLang="en-US"/>
          </a:p>
        </p:txBody>
      </p:sp>
    </p:spTree>
    <p:extLst>
      <p:ext uri="{BB962C8B-B14F-4D97-AF65-F5344CB8AC3E}">
        <p14:creationId xmlns:p14="http://schemas.microsoft.com/office/powerpoint/2010/main" val="1338820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8</a:t>
            </a:fld>
            <a:endParaRPr kumimoji="1" lang="ja-JP" altLang="en-US"/>
          </a:p>
        </p:txBody>
      </p:sp>
    </p:spTree>
    <p:extLst>
      <p:ext uri="{BB962C8B-B14F-4D97-AF65-F5344CB8AC3E}">
        <p14:creationId xmlns:p14="http://schemas.microsoft.com/office/powerpoint/2010/main" val="2425202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9</a:t>
            </a:fld>
            <a:endParaRPr kumimoji="1" lang="ja-JP" altLang="en-US"/>
          </a:p>
        </p:txBody>
      </p:sp>
    </p:spTree>
    <p:extLst>
      <p:ext uri="{BB962C8B-B14F-4D97-AF65-F5344CB8AC3E}">
        <p14:creationId xmlns:p14="http://schemas.microsoft.com/office/powerpoint/2010/main" val="2079816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10</a:t>
            </a:fld>
            <a:endParaRPr kumimoji="1" lang="ja-JP" altLang="en-US"/>
          </a:p>
        </p:txBody>
      </p:sp>
    </p:spTree>
    <p:extLst>
      <p:ext uri="{BB962C8B-B14F-4D97-AF65-F5344CB8AC3E}">
        <p14:creationId xmlns:p14="http://schemas.microsoft.com/office/powerpoint/2010/main" val="3199348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11</a:t>
            </a:fld>
            <a:endParaRPr kumimoji="1" lang="ja-JP" altLang="en-US"/>
          </a:p>
        </p:txBody>
      </p:sp>
    </p:spTree>
    <p:extLst>
      <p:ext uri="{BB962C8B-B14F-4D97-AF65-F5344CB8AC3E}">
        <p14:creationId xmlns:p14="http://schemas.microsoft.com/office/powerpoint/2010/main" val="854404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44EFADB-3CEB-418C-A904-4A99933E2468}" type="datetime1">
              <a:rPr kumimoji="1" lang="ja-JP" altLang="en-US" smtClean="0"/>
              <a:t>2026/9/9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071536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F1275E3-4C93-4054-B235-E7EFB1502578}" type="datetime1">
              <a:rPr kumimoji="1" lang="ja-JP" altLang="en-US" smtClean="0"/>
              <a:t>2026/9/9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01514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7929DD6-8ACF-48AE-A059-2750C9928A29}" type="datetime1">
              <a:rPr kumimoji="1" lang="ja-JP" altLang="en-US" smtClean="0"/>
              <a:t>2026/9/9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19573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C5CBEF7-A3ED-46A4-A4AB-49DBB277F7E0}" type="datetime1">
              <a:rPr kumimoji="1" lang="ja-JP" altLang="en-US" smtClean="0"/>
              <a:t>2026/9/9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851414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2A35C1E-6092-4629-94A6-93883CF7517C}" type="datetime1">
              <a:rPr kumimoji="1" lang="ja-JP" altLang="en-US" smtClean="0"/>
              <a:t>2026/9/9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680046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186E435-FE75-4DD1-9EBE-C4710D65A332}" type="datetime1">
              <a:rPr kumimoji="1" lang="ja-JP" altLang="en-US" smtClean="0"/>
              <a:t>2026/9/9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1012959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727701DA-4E38-444F-8C18-2C0BF33B847C}" type="datetime1">
              <a:rPr kumimoji="1" lang="ja-JP" altLang="en-US" smtClean="0"/>
              <a:t>2026/9/9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077485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F5D35EF-BDCE-4496-AFEB-FBA214353044}" type="datetime1">
              <a:rPr kumimoji="1" lang="ja-JP" altLang="en-US" smtClean="0"/>
              <a:t>2026/9/9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2799540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22ADD59-753B-429D-A0C8-EE60B7E2D719}" type="datetime1">
              <a:rPr kumimoji="1" lang="ja-JP" altLang="en-US" smtClean="0"/>
              <a:t>2026/9/9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1953855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92E2A93-2584-420C-9B89-1DFC6B068984}" type="datetime1">
              <a:rPr kumimoji="1" lang="ja-JP" altLang="en-US" smtClean="0"/>
              <a:t>2026/9/9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2543485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C0ED784-8E45-46CA-9E1D-ACD7B3EB707A}" type="datetime1">
              <a:rPr kumimoji="1" lang="ja-JP" altLang="en-US" smtClean="0"/>
              <a:t>2026/9/9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979928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814FFE-CD32-4842-AD9B-7AECBCF9F002}" type="datetime1">
              <a:rPr kumimoji="1" lang="ja-JP" altLang="en-US" smtClean="0"/>
              <a:t>2026/9/9</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2194938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9.jpeg"/><Relationship Id="rId18" Type="http://schemas.openxmlformats.org/officeDocument/2006/relationships/image" Target="../media/image54.png"/><Relationship Id="rId3" Type="http://schemas.openxmlformats.org/officeDocument/2006/relationships/image" Target="../media/image39.jpeg"/><Relationship Id="rId7" Type="http://schemas.openxmlformats.org/officeDocument/2006/relationships/image" Target="../media/image43.jpeg"/><Relationship Id="rId12" Type="http://schemas.openxmlformats.org/officeDocument/2006/relationships/image" Target="../media/image48.png"/><Relationship Id="rId17" Type="http://schemas.openxmlformats.org/officeDocument/2006/relationships/image" Target="../media/image53.jpeg"/><Relationship Id="rId2" Type="http://schemas.openxmlformats.org/officeDocument/2006/relationships/notesSlide" Target="../notesSlides/notesSlide15.xml"/><Relationship Id="rId16" Type="http://schemas.openxmlformats.org/officeDocument/2006/relationships/image" Target="../media/image52.png"/><Relationship Id="rId20" Type="http://schemas.openxmlformats.org/officeDocument/2006/relationships/image" Target="../media/image56.jpeg"/><Relationship Id="rId1" Type="http://schemas.openxmlformats.org/officeDocument/2006/relationships/slideLayout" Target="../slideLayouts/slideLayout1.xml"/><Relationship Id="rId6" Type="http://schemas.openxmlformats.org/officeDocument/2006/relationships/image" Target="../media/image42.jpeg"/><Relationship Id="rId11" Type="http://schemas.openxmlformats.org/officeDocument/2006/relationships/image" Target="../media/image47.jpeg"/><Relationship Id="rId5" Type="http://schemas.openxmlformats.org/officeDocument/2006/relationships/image" Target="../media/image41.jpeg"/><Relationship Id="rId15" Type="http://schemas.openxmlformats.org/officeDocument/2006/relationships/image" Target="../media/image51.jpeg"/><Relationship Id="rId10" Type="http://schemas.openxmlformats.org/officeDocument/2006/relationships/image" Target="../media/image46.png"/><Relationship Id="rId19" Type="http://schemas.openxmlformats.org/officeDocument/2006/relationships/image" Target="../media/image55.png"/><Relationship Id="rId4" Type="http://schemas.openxmlformats.org/officeDocument/2006/relationships/image" Target="../media/image40.jpeg"/><Relationship Id="rId9" Type="http://schemas.openxmlformats.org/officeDocument/2006/relationships/image" Target="../media/image45.jpeg"/><Relationship Id="rId14" Type="http://schemas.openxmlformats.org/officeDocument/2006/relationships/image" Target="../media/image5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3" Type="http://schemas.openxmlformats.org/officeDocument/2006/relationships/image" Target="../media/image12.jpeg"/><Relationship Id="rId18" Type="http://schemas.openxmlformats.org/officeDocument/2006/relationships/image" Target="../media/image17.jpeg"/><Relationship Id="rId26" Type="http://schemas.openxmlformats.org/officeDocument/2006/relationships/image" Target="../media/image25.png"/><Relationship Id="rId3" Type="http://schemas.openxmlformats.org/officeDocument/2006/relationships/image" Target="../media/image2.png"/><Relationship Id="rId21" Type="http://schemas.openxmlformats.org/officeDocument/2006/relationships/image" Target="../media/image20.jpg"/><Relationship Id="rId7" Type="http://schemas.openxmlformats.org/officeDocument/2006/relationships/image" Target="../media/image6.png"/><Relationship Id="rId12" Type="http://schemas.openxmlformats.org/officeDocument/2006/relationships/image" Target="../media/image11.jpg"/><Relationship Id="rId17" Type="http://schemas.openxmlformats.org/officeDocument/2006/relationships/image" Target="../media/image16.jpeg"/><Relationship Id="rId25" Type="http://schemas.openxmlformats.org/officeDocument/2006/relationships/image" Target="../media/image24.png"/><Relationship Id="rId33" Type="http://schemas.openxmlformats.org/officeDocument/2006/relationships/image" Target="../media/image32.png"/><Relationship Id="rId2" Type="http://schemas.openxmlformats.org/officeDocument/2006/relationships/notesSlide" Target="../notesSlides/notesSlide6.xml"/><Relationship Id="rId16" Type="http://schemas.openxmlformats.org/officeDocument/2006/relationships/image" Target="../media/image15.jpeg"/><Relationship Id="rId20" Type="http://schemas.openxmlformats.org/officeDocument/2006/relationships/image" Target="../media/image19.jpeg"/><Relationship Id="rId29"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jpg"/><Relationship Id="rId24" Type="http://schemas.openxmlformats.org/officeDocument/2006/relationships/image" Target="../media/image23.tmp"/><Relationship Id="rId32" Type="http://schemas.openxmlformats.org/officeDocument/2006/relationships/image" Target="../media/image31.png"/><Relationship Id="rId5" Type="http://schemas.openxmlformats.org/officeDocument/2006/relationships/image" Target="../media/image4.jpg"/><Relationship Id="rId15" Type="http://schemas.openxmlformats.org/officeDocument/2006/relationships/image" Target="../media/image14.jpeg"/><Relationship Id="rId23" Type="http://schemas.openxmlformats.org/officeDocument/2006/relationships/image" Target="../media/image22.jpeg"/><Relationship Id="rId28" Type="http://schemas.openxmlformats.org/officeDocument/2006/relationships/image" Target="../media/image27.png"/><Relationship Id="rId10" Type="http://schemas.openxmlformats.org/officeDocument/2006/relationships/image" Target="../media/image9.jpeg"/><Relationship Id="rId19" Type="http://schemas.openxmlformats.org/officeDocument/2006/relationships/image" Target="../media/image18.jpeg"/><Relationship Id="rId31" Type="http://schemas.openxmlformats.org/officeDocument/2006/relationships/image" Target="../media/image30.png"/><Relationship Id="rId4" Type="http://schemas.openxmlformats.org/officeDocument/2006/relationships/image" Target="../media/image3.jpeg"/><Relationship Id="rId9" Type="http://schemas.openxmlformats.org/officeDocument/2006/relationships/image" Target="../media/image8.jpg"/><Relationship Id="rId14" Type="http://schemas.openxmlformats.org/officeDocument/2006/relationships/image" Target="../media/image13.png"/><Relationship Id="rId22" Type="http://schemas.openxmlformats.org/officeDocument/2006/relationships/image" Target="../media/image21.jpeg"/><Relationship Id="rId27" Type="http://schemas.openxmlformats.org/officeDocument/2006/relationships/image" Target="../media/image26.png"/><Relationship Id="rId30" Type="http://schemas.openxmlformats.org/officeDocument/2006/relationships/image" Target="../media/image29.png"/><Relationship Id="rId8"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38F8E92F-0AB7-44E1-8C03-4F1E5C550FFA}"/>
              </a:ext>
            </a:extLst>
          </p:cNvPr>
          <p:cNvSpPr txBox="1"/>
          <p:nvPr/>
        </p:nvSpPr>
        <p:spPr>
          <a:xfrm>
            <a:off x="27150" y="1602320"/>
            <a:ext cx="11734800" cy="1754326"/>
          </a:xfrm>
          <a:prstGeom prst="rect">
            <a:avLst/>
          </a:prstGeom>
          <a:noFill/>
        </p:spPr>
        <p:txBody>
          <a:bodyPr wrap="square" rtlCol="0" anchor="ctr">
            <a:spAutoFit/>
          </a:bodyPr>
          <a:lstStyle/>
          <a:p>
            <a:pPr algn="ctr"/>
            <a:r>
              <a:rPr lang="en-US" altLang="ja-JP" sz="5400" dirty="0">
                <a:latin typeface="Arial" panose="020B0604020202020204" pitchFamily="34" charset="0"/>
                <a:ea typeface="UD デジタル 教科書体 NK-R" panose="02020400000000000000" pitchFamily="18" charset="-128"/>
                <a:cs typeface="Arial" panose="020B0604020202020204" pitchFamily="34" charset="0"/>
              </a:rPr>
              <a:t>Global Financial City OSAKA </a:t>
            </a:r>
          </a:p>
          <a:p>
            <a:pPr algn="ctr"/>
            <a:r>
              <a:rPr lang="en-US" altLang="ja-JP" sz="5400" dirty="0">
                <a:latin typeface="Arial" panose="020B0604020202020204" pitchFamily="34" charset="0"/>
                <a:ea typeface="UD デジタル 教科書体 NK-R" panose="02020400000000000000" pitchFamily="18" charset="-128"/>
                <a:cs typeface="Arial" panose="020B0604020202020204" pitchFamily="34" charset="0"/>
              </a:rPr>
              <a:t>Strategy</a:t>
            </a:r>
            <a:endParaRPr kumimoji="1" lang="ja-JP" altLang="en-US" sz="5400"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13" name="テキスト ボックス 12">
            <a:extLst>
              <a:ext uri="{FF2B5EF4-FFF2-40B4-BE49-F238E27FC236}">
                <a16:creationId xmlns:a16="http://schemas.microsoft.com/office/drawing/2014/main" id="{ACCE784D-FA97-4F1B-9A23-FF2963A0775C}"/>
              </a:ext>
            </a:extLst>
          </p:cNvPr>
          <p:cNvSpPr txBox="1"/>
          <p:nvPr/>
        </p:nvSpPr>
        <p:spPr>
          <a:xfrm>
            <a:off x="1846612" y="3548325"/>
            <a:ext cx="8492360" cy="2308324"/>
          </a:xfrm>
          <a:prstGeom prst="rect">
            <a:avLst/>
          </a:prstGeom>
          <a:noFill/>
        </p:spPr>
        <p:txBody>
          <a:bodyPr wrap="square" rtlCol="0">
            <a:spAutoFit/>
          </a:bodyPr>
          <a:lstStyle/>
          <a:p>
            <a:pPr algn="ctr"/>
            <a:r>
              <a:rPr lang="en-US" altLang="ja-JP" sz="2400" dirty="0">
                <a:latin typeface="Arial" panose="020B0604020202020204" pitchFamily="34" charset="0"/>
                <a:ea typeface="UD デジタル 教科書体 NK-R" panose="02020400000000000000" pitchFamily="18" charset="-128"/>
                <a:cs typeface="Arial" panose="020B0604020202020204" pitchFamily="34" charset="0"/>
              </a:rPr>
              <a:t>Formulated in March 2022</a:t>
            </a:r>
          </a:p>
          <a:p>
            <a:pPr algn="ctr"/>
            <a:r>
              <a:rPr lang="en-US" altLang="ja-JP" sz="2400" dirty="0">
                <a:latin typeface="Arial" panose="020B0604020202020204" pitchFamily="34" charset="0"/>
                <a:ea typeface="UD デジタル 教科書体 NK-R" panose="02020400000000000000" pitchFamily="18" charset="-128"/>
                <a:cs typeface="Arial" panose="020B0604020202020204" pitchFamily="34" charset="0"/>
              </a:rPr>
              <a:t>(Revised in March 2026)</a:t>
            </a:r>
          </a:p>
          <a:p>
            <a:pPr algn="ctr"/>
            <a:endParaRPr lang="en-US" altLang="ja-JP" sz="2400" dirty="0">
              <a:highlight>
                <a:srgbClr val="00FFFF"/>
              </a:highlight>
              <a:latin typeface="UD デジタル 教科書体 NK-R" panose="02020400000000000000" pitchFamily="18" charset="-128"/>
              <a:ea typeface="UD デジタル 教科書体 NK-R" panose="02020400000000000000" pitchFamily="18" charset="-128"/>
            </a:endParaRPr>
          </a:p>
          <a:p>
            <a:pPr algn="ctr"/>
            <a:r>
              <a:rPr lang="en-US" altLang="ja-JP" sz="2400" dirty="0">
                <a:latin typeface="Arial" panose="020B0604020202020204" pitchFamily="34" charset="0"/>
                <a:ea typeface="UD デジタル 教科書体 NK-R" panose="02020400000000000000" pitchFamily="18" charset="-128"/>
                <a:cs typeface="Arial" panose="020B0604020202020204" pitchFamily="34" charset="0"/>
              </a:rPr>
              <a:t>March 30, 2026  </a:t>
            </a:r>
          </a:p>
          <a:p>
            <a:pPr algn="ctr"/>
            <a:r>
              <a:rPr lang="en-US" altLang="ja-JP" sz="2400" dirty="0">
                <a:latin typeface="Arial" panose="020B0604020202020204" pitchFamily="34" charset="0"/>
                <a:ea typeface="UD デジタル 教科書体 NK-R" panose="02020400000000000000" pitchFamily="18" charset="-128"/>
                <a:cs typeface="Arial" panose="020B0604020202020204" pitchFamily="34" charset="0"/>
              </a:rPr>
              <a:t>General Meeting of the Global Financial City OSAKA Promotion Committee</a:t>
            </a:r>
          </a:p>
        </p:txBody>
      </p:sp>
      <p:cxnSp>
        <p:nvCxnSpPr>
          <p:cNvPr id="10" name="直線コネクタ 9">
            <a:extLst>
              <a:ext uri="{FF2B5EF4-FFF2-40B4-BE49-F238E27FC236}">
                <a16:creationId xmlns:a16="http://schemas.microsoft.com/office/drawing/2014/main" id="{CD1CC7D1-0D79-4415-A4A5-33F51527B7E2}"/>
              </a:ext>
            </a:extLst>
          </p:cNvPr>
          <p:cNvCxnSpPr>
            <a:cxnSpLocks/>
          </p:cNvCxnSpPr>
          <p:nvPr/>
        </p:nvCxnSpPr>
        <p:spPr>
          <a:xfrm>
            <a:off x="786429" y="3356646"/>
            <a:ext cx="10080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6203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8285008D-6463-B7F2-5601-846C1C7BDA47}"/>
              </a:ext>
            </a:extLst>
          </p:cNvPr>
          <p:cNvSpPr/>
          <p:nvPr/>
        </p:nvSpPr>
        <p:spPr>
          <a:xfrm>
            <a:off x="5999730" y="6627347"/>
            <a:ext cx="3253457" cy="15997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en-US" altLang="ja-JP" sz="800" dirty="0">
                <a:solidFill>
                  <a:schemeClr val="tx1"/>
                </a:solidFill>
                <a:latin typeface="Arial" panose="020B0604020202020204" pitchFamily="34" charset="0"/>
                <a:cs typeface="Arial" panose="020B0604020202020204" pitchFamily="34" charset="0"/>
              </a:rPr>
              <a:t>Source: Japan Association for the 2025 World Exposition</a:t>
            </a:r>
            <a:endParaRPr kumimoji="1" lang="ja-JP" altLang="en-US" sz="800" dirty="0">
              <a:solidFill>
                <a:schemeClr val="tx1"/>
              </a:solidFill>
              <a:latin typeface="Arial" panose="020B0604020202020204" pitchFamily="34" charset="0"/>
              <a:cs typeface="Arial" panose="020B0604020202020204" pitchFamily="34" charset="0"/>
            </a:endParaRPr>
          </a:p>
        </p:txBody>
      </p:sp>
      <p:sp>
        <p:nvSpPr>
          <p:cNvPr id="4" name="スライド番号プレースホルダー 3">
            <a:extLst>
              <a:ext uri="{FF2B5EF4-FFF2-40B4-BE49-F238E27FC236}">
                <a16:creationId xmlns:a16="http://schemas.microsoft.com/office/drawing/2014/main" id="{BF219A41-8575-4BDF-A81E-4CBB173FBDA1}"/>
              </a:ext>
            </a:extLst>
          </p:cNvPr>
          <p:cNvSpPr>
            <a:spLocks noGrp="1"/>
          </p:cNvSpPr>
          <p:nvPr>
            <p:ph type="sldNum" sz="quarter" idx="12"/>
          </p:nvPr>
        </p:nvSpPr>
        <p:spPr>
          <a:xfrm>
            <a:off x="9391077" y="6453455"/>
            <a:ext cx="2743200" cy="365125"/>
          </a:xfrm>
        </p:spPr>
        <p:txBody>
          <a:bodyPr/>
          <a:lstStyle/>
          <a:p>
            <a:fld id="{4CFCB8D1-E384-4ABF-9F79-4EB3205F8B48}" type="slidenum">
              <a:rPr kumimoji="1" lang="ja-JP" altLang="en-US" smtClean="0"/>
              <a:t>10</a:t>
            </a:fld>
            <a:endParaRPr kumimoji="1" lang="ja-JP" altLang="en-US" dirty="0"/>
          </a:p>
        </p:txBody>
      </p:sp>
      <p:sp>
        <p:nvSpPr>
          <p:cNvPr id="5" name="タイトル 1">
            <a:extLst>
              <a:ext uri="{FF2B5EF4-FFF2-40B4-BE49-F238E27FC236}">
                <a16:creationId xmlns:a16="http://schemas.microsoft.com/office/drawing/2014/main" id="{4E412D94-3263-4F01-ADF5-B51B1498470F}"/>
              </a:ext>
            </a:extLst>
          </p:cNvPr>
          <p:cNvSpPr txBox="1">
            <a:spLocks/>
          </p:cNvSpPr>
          <p:nvPr/>
        </p:nvSpPr>
        <p:spPr>
          <a:xfrm>
            <a:off x="175750" y="38916"/>
            <a:ext cx="10515600" cy="65714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2400" dirty="0">
                <a:latin typeface="Arial" panose="020B0604020202020204" pitchFamily="34" charset="0"/>
                <a:ea typeface="UD デジタル 教科書体 NK-R" panose="02020400000000000000" pitchFamily="18" charset="-128"/>
                <a:cs typeface="Arial" panose="020B0604020202020204" pitchFamily="34" charset="0"/>
              </a:rPr>
              <a:t>Ⅲ</a:t>
            </a:r>
            <a:r>
              <a:rPr lang="ja-JP" altLang="en-US" sz="24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2400" dirty="0">
                <a:latin typeface="Arial" panose="020B0604020202020204" pitchFamily="34" charset="0"/>
                <a:ea typeface="UD デジタル 教科書体 NK-R" panose="02020400000000000000" pitchFamily="18" charset="-128"/>
                <a:cs typeface="Arial" panose="020B0604020202020204" pitchFamily="34" charset="0"/>
              </a:rPr>
              <a:t>Changes in the Socioeconomic Environment (Global, Japan, Osaka)</a:t>
            </a:r>
          </a:p>
        </p:txBody>
      </p:sp>
      <p:cxnSp>
        <p:nvCxnSpPr>
          <p:cNvPr id="6" name="直線コネクタ 5">
            <a:extLst>
              <a:ext uri="{FF2B5EF4-FFF2-40B4-BE49-F238E27FC236}">
                <a16:creationId xmlns:a16="http://schemas.microsoft.com/office/drawing/2014/main" id="{14B67205-7C13-40F6-AECC-D8C179086BCC}"/>
              </a:ext>
            </a:extLst>
          </p:cNvPr>
          <p:cNvCxnSpPr>
            <a:cxnSpLocks/>
          </p:cNvCxnSpPr>
          <p:nvPr/>
        </p:nvCxnSpPr>
        <p:spPr>
          <a:xfrm>
            <a:off x="239730" y="639775"/>
            <a:ext cx="11520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E4A5E75A-B2F9-4021-AF1C-BD90D7E55235}"/>
              </a:ext>
            </a:extLst>
          </p:cNvPr>
          <p:cNvSpPr txBox="1"/>
          <p:nvPr/>
        </p:nvSpPr>
        <p:spPr>
          <a:xfrm>
            <a:off x="262449" y="1347557"/>
            <a:ext cx="9573806" cy="369332"/>
          </a:xfrm>
          <a:prstGeom prst="rect">
            <a:avLst/>
          </a:prstGeom>
          <a:noFill/>
        </p:spPr>
        <p:txBody>
          <a:bodyPr wrap="square" rtlCol="0">
            <a:spAutoFit/>
          </a:bodyPr>
          <a:lstStyle/>
          <a:p>
            <a:r>
              <a:rPr lang="ja-JP" altLang="en-US" b="1" dirty="0">
                <a:latin typeface="UD デジタル 教科書体 NK-R" panose="02020400000000000000" pitchFamily="18" charset="-128"/>
                <a:ea typeface="UD デジタル 教科書体 NK-R" panose="02020400000000000000" pitchFamily="18" charset="-128"/>
              </a:rPr>
              <a:t>■</a:t>
            </a: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Main Achievements of the Osaka-Kansai Expo 2025</a:t>
            </a:r>
          </a:p>
        </p:txBody>
      </p:sp>
      <p:sp>
        <p:nvSpPr>
          <p:cNvPr id="8" name="正方形/長方形 7">
            <a:extLst>
              <a:ext uri="{FF2B5EF4-FFF2-40B4-BE49-F238E27FC236}">
                <a16:creationId xmlns:a16="http://schemas.microsoft.com/office/drawing/2014/main" id="{13C37236-C7D4-4A7A-AE9D-0C50A63DC846}"/>
              </a:ext>
            </a:extLst>
          </p:cNvPr>
          <p:cNvSpPr/>
          <p:nvPr/>
        </p:nvSpPr>
        <p:spPr>
          <a:xfrm>
            <a:off x="318735" y="816626"/>
            <a:ext cx="11383795" cy="584775"/>
          </a:xfrm>
          <a:prstGeom prst="rect">
            <a:avLst/>
          </a:prstGeom>
        </p:spPr>
        <p:txBody>
          <a:bodyPr wrap="square" rIns="36000">
            <a:spAutoFit/>
          </a:bodyPr>
          <a:lstStyle/>
          <a:p>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Enhance the Phase 1 initiatives and organize and analyze Osaka’s surrounding environment to support the growth of Osaka and the Kansai region from a financial perspective.</a:t>
            </a:r>
            <a:endParaRPr lang="ja-JP" altLang="en-US" sz="1600" dirty="0">
              <a:solidFill>
                <a:srgbClr val="FF0000"/>
              </a:solidFill>
              <a:highlight>
                <a:srgbClr val="00FFFF"/>
              </a:highlight>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10" name="Rectangle 5">
            <a:extLst>
              <a:ext uri="{FF2B5EF4-FFF2-40B4-BE49-F238E27FC236}">
                <a16:creationId xmlns:a16="http://schemas.microsoft.com/office/drawing/2014/main" id="{65BFA3B2-E68C-4AC1-9A61-68E54FDD4EF3}"/>
              </a:ext>
            </a:extLst>
          </p:cNvPr>
          <p:cNvSpPr>
            <a:spLocks noChangeArrowheads="1"/>
          </p:cNvSpPr>
          <p:nvPr/>
        </p:nvSpPr>
        <p:spPr bwMode="auto">
          <a:xfrm>
            <a:off x="317768" y="1678673"/>
            <a:ext cx="11441962" cy="1054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l" defTabSz="914400" rtl="0" eaLnBrk="0" fontAlgn="base" latinLnBrk="0" hangingPunct="0">
              <a:lnSpc>
                <a:spcPts val="1500"/>
              </a:lnSpc>
              <a:spcBef>
                <a:spcPct val="0"/>
              </a:spcBef>
              <a:spcAft>
                <a:spcPct val="0"/>
              </a:spcAft>
              <a:buClrTx/>
              <a:buSzTx/>
              <a:buFont typeface="Arial" panose="020B0604020202020204" pitchFamily="34" charset="0"/>
              <a:buChar char="•"/>
              <a:tabLst/>
            </a:pPr>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The Osaka-Kansai Expo 2025 was held on </a:t>
            </a:r>
            <a:r>
              <a:rPr lang="en-US" altLang="ja-JP" sz="1600" dirty="0" err="1">
                <a:latin typeface="Arial" panose="020B0604020202020204" pitchFamily="34" charset="0"/>
                <a:ea typeface="UD デジタル 教科書体 NK-R" panose="02020400000000000000" pitchFamily="18" charset="-128"/>
                <a:cs typeface="Arial" panose="020B0604020202020204" pitchFamily="34" charset="0"/>
              </a:rPr>
              <a:t>Yumeshima</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 Island from April 13 to October 13 under the theme “Designing Future Society for Our Lives.”</a:t>
            </a:r>
          </a:p>
          <a:p>
            <a:pPr marL="285750" marR="0" lvl="0" indent="-285750" algn="l" defTabSz="914400" rtl="0" eaLnBrk="0" fontAlgn="base" latinLnBrk="0" hangingPunct="0">
              <a:lnSpc>
                <a:spcPts val="1500"/>
              </a:lnSpc>
              <a:spcBef>
                <a:spcPct val="0"/>
              </a:spcBef>
              <a:spcAft>
                <a:spcPct val="0"/>
              </a:spcAft>
              <a:buClrTx/>
              <a:buSzTx/>
              <a:buFont typeface="Arial" panose="020B0604020202020204" pitchFamily="34" charset="0"/>
              <a:buChar char="•"/>
              <a:tabLst/>
            </a:pP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The Expo attracted a large number of visitors not only from across Japan but also from around the world, and various business matching events, seminars, and networking sessions were held both inside and outside the venue, creating numerous business opportunities.</a:t>
            </a:r>
          </a:p>
        </p:txBody>
      </p:sp>
      <p:sp>
        <p:nvSpPr>
          <p:cNvPr id="22" name="テキスト ボックス 21">
            <a:extLst>
              <a:ext uri="{FF2B5EF4-FFF2-40B4-BE49-F238E27FC236}">
                <a16:creationId xmlns:a16="http://schemas.microsoft.com/office/drawing/2014/main" id="{119CDB98-8908-4FB6-B214-E6D0FDA3F414}"/>
              </a:ext>
            </a:extLst>
          </p:cNvPr>
          <p:cNvSpPr txBox="1"/>
          <p:nvPr/>
        </p:nvSpPr>
        <p:spPr>
          <a:xfrm>
            <a:off x="362342" y="3595867"/>
            <a:ext cx="5346589" cy="1600438"/>
          </a:xfrm>
          <a:prstGeom prst="rect">
            <a:avLst/>
          </a:prstGeom>
          <a:noFill/>
        </p:spPr>
        <p:txBody>
          <a:bodyPr wrap="square" rtlCol="0">
            <a:spAutoFit/>
          </a:bodyPr>
          <a:lstStyle/>
          <a:p>
            <a:pPr marL="457200" indent="-457200">
              <a:buClr>
                <a:schemeClr val="accent5"/>
              </a:buClr>
              <a:buFont typeface="Wingdings" panose="05000000000000000000" pitchFamily="2" charset="2"/>
              <a:buChar char="n"/>
            </a:pPr>
            <a:r>
              <a:rPr lang="en-US" altLang="ja-JP" sz="1400" b="1" dirty="0">
                <a:latin typeface="Arial" panose="020B0604020202020204" pitchFamily="34" charset="0"/>
                <a:ea typeface="UD デジタル 教科書体 NK-R" panose="02020400000000000000" pitchFamily="18" charset="-128"/>
                <a:cs typeface="Arial" panose="020B0604020202020204" pitchFamily="34" charset="0"/>
              </a:rPr>
              <a:t>Cumulative number of visitors: Approx. 29.02 million</a:t>
            </a:r>
            <a:br>
              <a:rPr lang="en-US" altLang="ja-JP" sz="1400" b="1" dirty="0">
                <a:latin typeface="Arial" panose="020B0604020202020204" pitchFamily="34" charset="0"/>
                <a:ea typeface="UD デジタル 教科書体 NK-R" panose="02020400000000000000" pitchFamily="18" charset="-128"/>
                <a:cs typeface="Arial" panose="020B0604020202020204" pitchFamily="34" charset="0"/>
              </a:rPr>
            </a:br>
            <a:endParaRPr lang="en-US" altLang="ja-JP" sz="1400" b="1" dirty="0">
              <a:latin typeface="Arial" panose="020B0604020202020204" pitchFamily="34" charset="0"/>
              <a:ea typeface="UD デジタル 教科書体 NK-R" panose="02020400000000000000" pitchFamily="18" charset="-128"/>
              <a:cs typeface="Arial" panose="020B0604020202020204" pitchFamily="34" charset="0"/>
            </a:endParaRPr>
          </a:p>
          <a:p>
            <a:pPr marL="457200" indent="-457200">
              <a:buClr>
                <a:schemeClr val="accent5"/>
              </a:buClr>
              <a:buFont typeface="Wingdings" panose="05000000000000000000" pitchFamily="2" charset="2"/>
              <a:buChar char="n"/>
            </a:pPr>
            <a:r>
              <a:rPr lang="en-US" altLang="ja-JP" sz="1400" b="1" dirty="0">
                <a:latin typeface="Arial" panose="020B0604020202020204" pitchFamily="34" charset="0"/>
                <a:ea typeface="UD デジタル 教科書体 NK-R" panose="02020400000000000000" pitchFamily="18" charset="-128"/>
                <a:cs typeface="Arial" panose="020B0604020202020204" pitchFamily="34" charset="0"/>
              </a:rPr>
              <a:t>Visitors from 183 countries and regions</a:t>
            </a:r>
            <a:br>
              <a:rPr lang="en-US" altLang="ja-JP" sz="1400" b="1" dirty="0">
                <a:latin typeface="Arial" panose="020B0604020202020204" pitchFamily="34" charset="0"/>
                <a:ea typeface="UD デジタル 教科書体 NK-R" panose="02020400000000000000" pitchFamily="18" charset="-128"/>
                <a:cs typeface="Arial" panose="020B0604020202020204" pitchFamily="34" charset="0"/>
              </a:rPr>
            </a:br>
            <a:endParaRPr lang="en-US" altLang="ja-JP" sz="1400" b="1" dirty="0">
              <a:latin typeface="Arial" panose="020B0604020202020204" pitchFamily="34" charset="0"/>
              <a:ea typeface="UD デジタル 教科書体 NK-R" panose="02020400000000000000" pitchFamily="18" charset="-128"/>
              <a:cs typeface="Arial" panose="020B0604020202020204" pitchFamily="34" charset="0"/>
            </a:endParaRPr>
          </a:p>
          <a:p>
            <a:pPr marL="457200" indent="-457200">
              <a:buClr>
                <a:schemeClr val="accent5"/>
              </a:buClr>
              <a:buFont typeface="Wingdings" panose="05000000000000000000" pitchFamily="2" charset="2"/>
              <a:buChar char="n"/>
            </a:pPr>
            <a:r>
              <a:rPr lang="en-US" altLang="ja-JP" sz="1400" b="1" dirty="0">
                <a:latin typeface="Arial" panose="020B0604020202020204" pitchFamily="34" charset="0"/>
                <a:ea typeface="UD デジタル 教科書体 NK-R" panose="02020400000000000000" pitchFamily="18" charset="-128"/>
                <a:cs typeface="Arial" panose="020B0604020202020204" pitchFamily="34" charset="0"/>
              </a:rPr>
              <a:t>869 official hospitality cases handled by Osaka Prefecture and City (including both </a:t>
            </a:r>
            <a:br>
              <a:rPr lang="en-US" altLang="ja-JP" sz="1400" b="1" dirty="0">
                <a:latin typeface="Arial" panose="020B0604020202020204" pitchFamily="34" charset="0"/>
                <a:ea typeface="UD デジタル 教科書体 NK-R" panose="02020400000000000000" pitchFamily="18" charset="-128"/>
                <a:cs typeface="Arial" panose="020B0604020202020204" pitchFamily="34" charset="0"/>
              </a:rPr>
            </a:br>
            <a:r>
              <a:rPr lang="en-US" altLang="ja-JP" sz="1400" b="1" dirty="0">
                <a:latin typeface="Arial" panose="020B0604020202020204" pitchFamily="34" charset="0"/>
                <a:ea typeface="UD デジタル 教科書体 NK-R" panose="02020400000000000000" pitchFamily="18" charset="-128"/>
                <a:cs typeface="Arial" panose="020B0604020202020204" pitchFamily="34" charset="0"/>
              </a:rPr>
              <a:t>inside and outside the venue)</a:t>
            </a:r>
          </a:p>
        </p:txBody>
      </p:sp>
      <p:sp>
        <p:nvSpPr>
          <p:cNvPr id="24" name="正方形/長方形 23">
            <a:extLst>
              <a:ext uri="{FF2B5EF4-FFF2-40B4-BE49-F238E27FC236}">
                <a16:creationId xmlns:a16="http://schemas.microsoft.com/office/drawing/2014/main" id="{EBDC9C34-4C46-4A4C-A335-124DFBD262BC}"/>
              </a:ext>
            </a:extLst>
          </p:cNvPr>
          <p:cNvSpPr/>
          <p:nvPr/>
        </p:nvSpPr>
        <p:spPr>
          <a:xfrm>
            <a:off x="196632" y="2746934"/>
            <a:ext cx="5814000" cy="684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Total visitors to the Expo</a:t>
            </a:r>
            <a:endParaRPr kumimoji="1" lang="ja-JP" altLang="en-US" sz="200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25" name="正方形/長方形 24">
            <a:extLst>
              <a:ext uri="{FF2B5EF4-FFF2-40B4-BE49-F238E27FC236}">
                <a16:creationId xmlns:a16="http://schemas.microsoft.com/office/drawing/2014/main" id="{118DFC25-DA4E-4FA5-80E3-2834AFB90337}"/>
              </a:ext>
            </a:extLst>
          </p:cNvPr>
          <p:cNvSpPr/>
          <p:nvPr/>
        </p:nvSpPr>
        <p:spPr>
          <a:xfrm>
            <a:off x="196632" y="3551415"/>
            <a:ext cx="5814000" cy="31760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7" name="テキスト ボックス 26">
            <a:extLst>
              <a:ext uri="{FF2B5EF4-FFF2-40B4-BE49-F238E27FC236}">
                <a16:creationId xmlns:a16="http://schemas.microsoft.com/office/drawing/2014/main" id="{F548BC46-F135-4554-80E9-14A45B0DE8F0}"/>
              </a:ext>
            </a:extLst>
          </p:cNvPr>
          <p:cNvSpPr txBox="1"/>
          <p:nvPr/>
        </p:nvSpPr>
        <p:spPr>
          <a:xfrm>
            <a:off x="6176342" y="3586784"/>
            <a:ext cx="5671467" cy="1138773"/>
          </a:xfrm>
          <a:prstGeom prst="rect">
            <a:avLst/>
          </a:prstGeom>
          <a:noFill/>
        </p:spPr>
        <p:txBody>
          <a:bodyPr wrap="square" rtlCol="0">
            <a:spAutoFit/>
          </a:bodyPr>
          <a:lstStyle/>
          <a:p>
            <a:pPr marL="171450" indent="-171450">
              <a:buClr>
                <a:schemeClr val="accent5"/>
              </a:buClr>
              <a:buFont typeface="Wingdings" panose="05000000000000000000" pitchFamily="2" charset="2"/>
              <a:buChar char="n"/>
            </a:pPr>
            <a:r>
              <a:rPr lang="ja-JP" altLang="en-US" sz="1400" b="1" spc="-6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400" b="1" spc="-60" dirty="0">
                <a:latin typeface="Arial" panose="020B0604020202020204" pitchFamily="34" charset="0"/>
                <a:ea typeface="UD デジタル 教科書体 NK-R" panose="02020400000000000000" pitchFamily="18" charset="-128"/>
                <a:cs typeface="Arial" panose="020B0604020202020204" pitchFamily="34" charset="0"/>
              </a:rPr>
              <a:t>International companies participated : Over 7,500 (cumulative total)</a:t>
            </a:r>
          </a:p>
          <a:p>
            <a:pPr>
              <a:buClr>
                <a:schemeClr val="accent5"/>
              </a:buClr>
            </a:pPr>
            <a:r>
              <a:rPr lang="ja-JP" altLang="en-US" sz="1400" b="1" spc="-6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400" b="1" spc="-60" dirty="0">
                <a:latin typeface="Arial" panose="020B0604020202020204" pitchFamily="34" charset="0"/>
                <a:ea typeface="UD デジタル 教科書体 NK-R" panose="02020400000000000000" pitchFamily="18" charset="-128"/>
                <a:cs typeface="Arial" panose="020B0604020202020204" pitchFamily="34" charset="0"/>
              </a:rPr>
              <a:t>Domestic companies participated : Over 17,000 (cumulative total)</a:t>
            </a:r>
          </a:p>
          <a:p>
            <a:pPr>
              <a:buClr>
                <a:schemeClr val="accent5"/>
              </a:buClr>
            </a:pPr>
            <a:endParaRPr lang="en-US" altLang="ja-JP" sz="1200" b="1" spc="-60" dirty="0">
              <a:latin typeface="Arial" panose="020B0604020202020204" pitchFamily="34" charset="0"/>
              <a:ea typeface="UD デジタル 教科書体 NK-R" panose="02020400000000000000" pitchFamily="18" charset="-128"/>
              <a:cs typeface="Arial" panose="020B0604020202020204" pitchFamily="34" charset="0"/>
            </a:endParaRPr>
          </a:p>
          <a:p>
            <a:pPr marL="171450" indent="-171450">
              <a:buClr>
                <a:schemeClr val="accent5"/>
              </a:buClr>
              <a:buFont typeface="Wingdings" panose="05000000000000000000" pitchFamily="2" charset="2"/>
              <a:buChar char="n"/>
            </a:pPr>
            <a:r>
              <a:rPr lang="ja-JP" altLang="en-US" sz="1400" b="1" spc="-6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400" b="1" spc="-60" dirty="0">
                <a:latin typeface="Arial" panose="020B0604020202020204" pitchFamily="34" charset="0"/>
                <a:ea typeface="UD デジタル 教科書体 NK-R" panose="02020400000000000000" pitchFamily="18" charset="-128"/>
                <a:cs typeface="Arial" panose="020B0604020202020204" pitchFamily="34" charset="0"/>
              </a:rPr>
              <a:t>Accelerated B2B collaboration in fields such as healthcare, </a:t>
            </a:r>
            <a:br>
              <a:rPr lang="en-US" altLang="ja-JP" sz="1400" b="1" spc="-60" dirty="0">
                <a:latin typeface="Arial" panose="020B0604020202020204" pitchFamily="34" charset="0"/>
                <a:ea typeface="UD デジタル 教科書体 NK-R" panose="02020400000000000000" pitchFamily="18" charset="-128"/>
                <a:cs typeface="Arial" panose="020B0604020202020204" pitchFamily="34" charset="0"/>
              </a:rPr>
            </a:br>
            <a:r>
              <a:rPr lang="ja-JP" altLang="en-US" sz="1400" b="1" spc="-6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400" b="1" spc="-60" dirty="0">
                <a:latin typeface="Arial" panose="020B0604020202020204" pitchFamily="34" charset="0"/>
                <a:ea typeface="UD デジタル 教科書体 NK-R" panose="02020400000000000000" pitchFamily="18" charset="-128"/>
                <a:cs typeface="Arial" panose="020B0604020202020204" pitchFamily="34" charset="0"/>
              </a:rPr>
              <a:t>environment, and smart technologies</a:t>
            </a:r>
          </a:p>
        </p:txBody>
      </p:sp>
      <p:sp>
        <p:nvSpPr>
          <p:cNvPr id="28" name="正方形/長方形 27">
            <a:extLst>
              <a:ext uri="{FF2B5EF4-FFF2-40B4-BE49-F238E27FC236}">
                <a16:creationId xmlns:a16="http://schemas.microsoft.com/office/drawing/2014/main" id="{E0EF57A7-B8B2-4A00-B15F-7B11FAEC78FB}"/>
              </a:ext>
            </a:extLst>
          </p:cNvPr>
          <p:cNvSpPr/>
          <p:nvPr/>
        </p:nvSpPr>
        <p:spPr>
          <a:xfrm>
            <a:off x="6181407" y="2746934"/>
            <a:ext cx="5813961" cy="684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spc="-5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Provision of business opportunities via business matching events, seminars, and networking sessions</a:t>
            </a:r>
            <a:endParaRPr lang="ja-JP" altLang="en-US" sz="2000" spc="-5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29" name="正方形/長方形 28">
            <a:extLst>
              <a:ext uri="{FF2B5EF4-FFF2-40B4-BE49-F238E27FC236}">
                <a16:creationId xmlns:a16="http://schemas.microsoft.com/office/drawing/2014/main" id="{350BD36F-6620-4147-97FF-8C9A0F8C55E5}"/>
              </a:ext>
            </a:extLst>
          </p:cNvPr>
          <p:cNvSpPr/>
          <p:nvPr/>
        </p:nvSpPr>
        <p:spPr>
          <a:xfrm>
            <a:off x="6176342" y="3551415"/>
            <a:ext cx="5814000" cy="120438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p:txBody>
      </p:sp>
      <p:pic>
        <p:nvPicPr>
          <p:cNvPr id="33" name="図 32">
            <a:extLst>
              <a:ext uri="{FF2B5EF4-FFF2-40B4-BE49-F238E27FC236}">
                <a16:creationId xmlns:a16="http://schemas.microsoft.com/office/drawing/2014/main" id="{C059B30A-F246-4552-B970-5B75F9E60B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48518" y="5116203"/>
            <a:ext cx="2190855" cy="999535"/>
          </a:xfrm>
          <a:prstGeom prst="rect">
            <a:avLst/>
          </a:prstGeom>
        </p:spPr>
      </p:pic>
      <p:sp>
        <p:nvSpPr>
          <p:cNvPr id="19" name="テキスト ボックス 18">
            <a:extLst>
              <a:ext uri="{FF2B5EF4-FFF2-40B4-BE49-F238E27FC236}">
                <a16:creationId xmlns:a16="http://schemas.microsoft.com/office/drawing/2014/main" id="{8A998267-D059-42B4-8AB0-DAACFC43CDC1}"/>
              </a:ext>
            </a:extLst>
          </p:cNvPr>
          <p:cNvSpPr txBox="1"/>
          <p:nvPr/>
        </p:nvSpPr>
        <p:spPr>
          <a:xfrm>
            <a:off x="362342" y="5306575"/>
            <a:ext cx="4123570" cy="954107"/>
          </a:xfrm>
          <a:prstGeom prst="rect">
            <a:avLst/>
          </a:prstGeom>
          <a:noFill/>
          <a:ln w="3175">
            <a:noFill/>
            <a:prstDash val="dash"/>
          </a:ln>
        </p:spPr>
        <p:txBody>
          <a:bodyPr wrap="square">
            <a:spAutoFit/>
          </a:bodyPr>
          <a:lstStyle/>
          <a:p>
            <a:r>
              <a:rPr lang="ja-JP" altLang="en-US" sz="14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400" b="1" dirty="0">
                <a:latin typeface="Arial" panose="020B0604020202020204" pitchFamily="34" charset="0"/>
                <a:ea typeface="UD デジタル 教科書体 NK-R" panose="02020400000000000000" pitchFamily="18" charset="-128"/>
                <a:cs typeface="Arial" panose="020B0604020202020204" pitchFamily="34" charset="0"/>
              </a:rPr>
              <a:t>Heads of State, Royalty, and Ministers: 196</a:t>
            </a:r>
          </a:p>
          <a:p>
            <a:r>
              <a:rPr lang="ja-JP" altLang="en-US" sz="14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400" b="1" dirty="0">
                <a:latin typeface="Arial" panose="020B0604020202020204" pitchFamily="34" charset="0"/>
                <a:ea typeface="UD デジタル 教科書体 NK-R" panose="02020400000000000000" pitchFamily="18" charset="-128"/>
                <a:cs typeface="Arial" panose="020B0604020202020204" pitchFamily="34" charset="0"/>
              </a:rPr>
              <a:t>Government Representatives, Ambassadors, </a:t>
            </a:r>
            <a:br>
              <a:rPr lang="en-US" altLang="ja-JP" sz="1400" b="1" dirty="0">
                <a:latin typeface="Arial" panose="020B0604020202020204" pitchFamily="34" charset="0"/>
                <a:ea typeface="UD デジタル 教科書体 NK-R" panose="02020400000000000000" pitchFamily="18" charset="-128"/>
                <a:cs typeface="Arial" panose="020B0604020202020204" pitchFamily="34" charset="0"/>
              </a:rPr>
            </a:br>
            <a:r>
              <a:rPr lang="ja-JP" altLang="en-US" sz="14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400" b="1" dirty="0">
                <a:latin typeface="Arial" panose="020B0604020202020204" pitchFamily="34" charset="0"/>
                <a:ea typeface="UD デジタル 教科書体 NK-R" panose="02020400000000000000" pitchFamily="18" charset="-128"/>
                <a:cs typeface="Arial" panose="020B0604020202020204" pitchFamily="34" charset="0"/>
              </a:rPr>
              <a:t>and Senior Ministry Officials: 201</a:t>
            </a:r>
          </a:p>
          <a:p>
            <a:r>
              <a:rPr lang="ja-JP" altLang="en-US" sz="14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400" b="1" dirty="0">
                <a:latin typeface="Arial" panose="020B0604020202020204" pitchFamily="34" charset="0"/>
                <a:ea typeface="UD デジタル 教科書体 NK-R" panose="02020400000000000000" pitchFamily="18" charset="-128"/>
                <a:cs typeface="Arial" panose="020B0604020202020204" pitchFamily="34" charset="0"/>
              </a:rPr>
              <a:t>Others: 472</a:t>
            </a:r>
          </a:p>
        </p:txBody>
      </p:sp>
      <p:pic>
        <p:nvPicPr>
          <p:cNvPr id="18" name="図 17">
            <a:extLst>
              <a:ext uri="{FF2B5EF4-FFF2-40B4-BE49-F238E27FC236}">
                <a16:creationId xmlns:a16="http://schemas.microsoft.com/office/drawing/2014/main" id="{09DE5E19-0FC4-4FEB-9722-2D8EFE5CB19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6524266" y="4805586"/>
            <a:ext cx="2525768" cy="1873161"/>
          </a:xfrm>
          <a:prstGeom prst="rect">
            <a:avLst/>
          </a:prstGeom>
        </p:spPr>
      </p:pic>
      <p:grpSp>
        <p:nvGrpSpPr>
          <p:cNvPr id="15" name="グループ化 14">
            <a:extLst>
              <a:ext uri="{FF2B5EF4-FFF2-40B4-BE49-F238E27FC236}">
                <a16:creationId xmlns:a16="http://schemas.microsoft.com/office/drawing/2014/main" id="{62C9C442-2A0F-30A8-7977-CE13604CF045}"/>
              </a:ext>
            </a:extLst>
          </p:cNvPr>
          <p:cNvGrpSpPr/>
          <p:nvPr/>
        </p:nvGrpSpPr>
        <p:grpSpPr>
          <a:xfrm>
            <a:off x="3900228" y="4740410"/>
            <a:ext cx="2743200" cy="1991226"/>
            <a:chOff x="4011148" y="4312446"/>
            <a:chExt cx="2743200" cy="1991226"/>
          </a:xfrm>
        </p:grpSpPr>
        <p:pic>
          <p:nvPicPr>
            <p:cNvPr id="46" name="Picture 2">
              <a:extLst>
                <a:ext uri="{FF2B5EF4-FFF2-40B4-BE49-F238E27FC236}">
                  <a16:creationId xmlns:a16="http://schemas.microsoft.com/office/drawing/2014/main" id="{086CCC7A-F3E5-43F5-BA7B-C604C65E12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11148" y="4312446"/>
              <a:ext cx="2743200" cy="1991226"/>
            </a:xfrm>
            <a:prstGeom prst="rect">
              <a:avLst/>
            </a:prstGeom>
            <a:noFill/>
            <a:extLst>
              <a:ext uri="{909E8E84-426E-40DD-AFC4-6F175D3DCCD1}">
                <a14:hiddenFill xmlns:a14="http://schemas.microsoft.com/office/drawing/2010/main">
                  <a:solidFill>
                    <a:srgbClr val="FFFFFF"/>
                  </a:solidFill>
                </a14:hiddenFill>
              </a:ext>
            </a:extLst>
          </p:spPr>
        </p:pic>
        <p:sp>
          <p:nvSpPr>
            <p:cNvPr id="47" name="正方形/長方形 46">
              <a:extLst>
                <a:ext uri="{FF2B5EF4-FFF2-40B4-BE49-F238E27FC236}">
                  <a16:creationId xmlns:a16="http://schemas.microsoft.com/office/drawing/2014/main" id="{E8E4FAED-63FB-4930-9953-6779421366C6}"/>
                </a:ext>
              </a:extLst>
            </p:cNvPr>
            <p:cNvSpPr/>
            <p:nvPr/>
          </p:nvSpPr>
          <p:spPr>
            <a:xfrm>
              <a:off x="4298289" y="4422098"/>
              <a:ext cx="590360" cy="1668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solidFill>
                    <a:schemeClr val="tx1"/>
                  </a:solidFill>
                  <a:latin typeface="Arial" panose="020B0604020202020204" pitchFamily="34" charset="0"/>
                  <a:cs typeface="Arial" panose="020B0604020202020204" pitchFamily="34" charset="0"/>
                </a:rPr>
                <a:t>Oceania</a:t>
              </a:r>
              <a:endParaRPr kumimoji="1" lang="ja-JP" altLang="en-US" sz="800" b="1" dirty="0">
                <a:solidFill>
                  <a:schemeClr val="tx1"/>
                </a:solidFill>
                <a:latin typeface="Arial" panose="020B0604020202020204" pitchFamily="34" charset="0"/>
                <a:cs typeface="Arial" panose="020B0604020202020204" pitchFamily="34" charset="0"/>
              </a:endParaRPr>
            </a:p>
          </p:txBody>
        </p:sp>
        <p:sp>
          <p:nvSpPr>
            <p:cNvPr id="48" name="正方形/長方形 47">
              <a:extLst>
                <a:ext uri="{FF2B5EF4-FFF2-40B4-BE49-F238E27FC236}">
                  <a16:creationId xmlns:a16="http://schemas.microsoft.com/office/drawing/2014/main" id="{914A3E96-5440-4637-BF8C-51C31EC35B8E}"/>
                </a:ext>
              </a:extLst>
            </p:cNvPr>
            <p:cNvSpPr/>
            <p:nvPr/>
          </p:nvSpPr>
          <p:spPr>
            <a:xfrm>
              <a:off x="4855209" y="4356012"/>
              <a:ext cx="590360" cy="1668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solidFill>
                    <a:schemeClr val="tx1"/>
                  </a:solidFill>
                  <a:latin typeface="Arial" panose="020B0604020202020204" pitchFamily="34" charset="0"/>
                  <a:cs typeface="Arial" panose="020B0604020202020204" pitchFamily="34" charset="0"/>
                </a:rPr>
                <a:t>Middle East</a:t>
              </a:r>
              <a:endParaRPr kumimoji="1" lang="ja-JP" altLang="en-US" sz="800" b="1" dirty="0">
                <a:solidFill>
                  <a:schemeClr val="tx1"/>
                </a:solidFill>
                <a:latin typeface="Arial" panose="020B0604020202020204" pitchFamily="34" charset="0"/>
                <a:cs typeface="Arial" panose="020B0604020202020204" pitchFamily="34" charset="0"/>
              </a:endParaRPr>
            </a:p>
          </p:txBody>
        </p:sp>
        <p:sp>
          <p:nvSpPr>
            <p:cNvPr id="49" name="正方形/長方形 48">
              <a:extLst>
                <a:ext uri="{FF2B5EF4-FFF2-40B4-BE49-F238E27FC236}">
                  <a16:creationId xmlns:a16="http://schemas.microsoft.com/office/drawing/2014/main" id="{64B33C36-E7ED-4B6F-8575-4A96D1D9FA76}"/>
                </a:ext>
              </a:extLst>
            </p:cNvPr>
            <p:cNvSpPr/>
            <p:nvPr/>
          </p:nvSpPr>
          <p:spPr>
            <a:xfrm>
              <a:off x="5413751" y="4334388"/>
              <a:ext cx="590360" cy="1668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solidFill>
                    <a:schemeClr val="tx1"/>
                  </a:solidFill>
                  <a:latin typeface="Arial" panose="020B0604020202020204" pitchFamily="34" charset="0"/>
                  <a:cs typeface="Arial" panose="020B0604020202020204" pitchFamily="34" charset="0"/>
                </a:rPr>
                <a:t>South America</a:t>
              </a:r>
              <a:endParaRPr kumimoji="1" lang="ja-JP" altLang="en-US" sz="800" b="1" dirty="0">
                <a:solidFill>
                  <a:schemeClr val="tx1"/>
                </a:solidFill>
                <a:latin typeface="Arial" panose="020B0604020202020204" pitchFamily="34" charset="0"/>
                <a:cs typeface="Arial" panose="020B0604020202020204" pitchFamily="34" charset="0"/>
              </a:endParaRPr>
            </a:p>
          </p:txBody>
        </p:sp>
        <p:sp>
          <p:nvSpPr>
            <p:cNvPr id="51" name="正方形/長方形 50">
              <a:extLst>
                <a:ext uri="{FF2B5EF4-FFF2-40B4-BE49-F238E27FC236}">
                  <a16:creationId xmlns:a16="http://schemas.microsoft.com/office/drawing/2014/main" id="{54B05EEC-98C3-4851-A2EA-1C486F0E9D60}"/>
                </a:ext>
              </a:extLst>
            </p:cNvPr>
            <p:cNvSpPr/>
            <p:nvPr/>
          </p:nvSpPr>
          <p:spPr>
            <a:xfrm>
              <a:off x="4763635" y="5515726"/>
              <a:ext cx="397500" cy="141584"/>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b="1" dirty="0">
                <a:solidFill>
                  <a:schemeClr val="tx1"/>
                </a:solidFill>
                <a:latin typeface="Arial" panose="020B0604020202020204" pitchFamily="34" charset="0"/>
                <a:cs typeface="Arial" panose="020B0604020202020204" pitchFamily="34" charset="0"/>
              </a:endParaRPr>
            </a:p>
          </p:txBody>
        </p:sp>
        <p:sp>
          <p:nvSpPr>
            <p:cNvPr id="52" name="正方形/長方形 51">
              <a:extLst>
                <a:ext uri="{FF2B5EF4-FFF2-40B4-BE49-F238E27FC236}">
                  <a16:creationId xmlns:a16="http://schemas.microsoft.com/office/drawing/2014/main" id="{D9D92440-3462-4420-94DC-F3CE55B45D4E}"/>
                </a:ext>
              </a:extLst>
            </p:cNvPr>
            <p:cNvSpPr/>
            <p:nvPr/>
          </p:nvSpPr>
          <p:spPr>
            <a:xfrm>
              <a:off x="5505146" y="5260061"/>
              <a:ext cx="505804" cy="166838"/>
            </a:xfrm>
            <a:prstGeom prst="rect">
              <a:avLst/>
            </a:prstGeom>
            <a:solidFill>
              <a:srgbClr val="4472C4"/>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solidFill>
                    <a:schemeClr val="tx1"/>
                  </a:solidFill>
                  <a:latin typeface="Arial" panose="020B0604020202020204" pitchFamily="34" charset="0"/>
                  <a:cs typeface="Arial" panose="020B0604020202020204" pitchFamily="34" charset="0"/>
                </a:rPr>
                <a:t>Asia</a:t>
              </a:r>
              <a:endParaRPr kumimoji="1" lang="ja-JP" altLang="en-US" sz="800" b="1" dirty="0">
                <a:solidFill>
                  <a:schemeClr val="tx1"/>
                </a:solidFill>
                <a:latin typeface="Arial" panose="020B0604020202020204" pitchFamily="34" charset="0"/>
                <a:cs typeface="Arial" panose="020B0604020202020204" pitchFamily="34" charset="0"/>
              </a:endParaRPr>
            </a:p>
          </p:txBody>
        </p:sp>
        <p:sp>
          <p:nvSpPr>
            <p:cNvPr id="11" name="正方形/長方形 10">
              <a:extLst>
                <a:ext uri="{FF2B5EF4-FFF2-40B4-BE49-F238E27FC236}">
                  <a16:creationId xmlns:a16="http://schemas.microsoft.com/office/drawing/2014/main" id="{E9468A75-CB22-8EF7-6D82-F34F40A42970}"/>
                </a:ext>
              </a:extLst>
            </p:cNvPr>
            <p:cNvSpPr/>
            <p:nvPr/>
          </p:nvSpPr>
          <p:spPr>
            <a:xfrm>
              <a:off x="4732677" y="5547076"/>
              <a:ext cx="571121" cy="1348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solidFill>
                    <a:schemeClr val="tx1"/>
                  </a:solidFill>
                  <a:latin typeface="Arial" panose="020B0604020202020204" pitchFamily="34" charset="0"/>
                  <a:cs typeface="Arial" panose="020B0604020202020204" pitchFamily="34" charset="0"/>
                </a:rPr>
                <a:t>Europe</a:t>
              </a:r>
              <a:endParaRPr kumimoji="1" lang="ja-JP" altLang="en-US" sz="800" b="1" dirty="0">
                <a:solidFill>
                  <a:schemeClr val="tx1"/>
                </a:solidFill>
                <a:latin typeface="Arial" panose="020B0604020202020204" pitchFamily="34" charset="0"/>
                <a:cs typeface="Arial" panose="020B0604020202020204" pitchFamily="34" charset="0"/>
              </a:endParaRPr>
            </a:p>
          </p:txBody>
        </p:sp>
        <p:sp>
          <p:nvSpPr>
            <p:cNvPr id="14" name="フリーフォーム: 図形 13">
              <a:extLst>
                <a:ext uri="{FF2B5EF4-FFF2-40B4-BE49-F238E27FC236}">
                  <a16:creationId xmlns:a16="http://schemas.microsoft.com/office/drawing/2014/main" id="{82B7DDFA-6784-F7FA-497A-893A66D81DF8}"/>
                </a:ext>
              </a:extLst>
            </p:cNvPr>
            <p:cNvSpPr/>
            <p:nvPr/>
          </p:nvSpPr>
          <p:spPr>
            <a:xfrm>
              <a:off x="4799239" y="5001986"/>
              <a:ext cx="364672" cy="204107"/>
            </a:xfrm>
            <a:custGeom>
              <a:avLst/>
              <a:gdLst>
                <a:gd name="csX0" fmla="*/ 73479 w 364672"/>
                <a:gd name="csY0" fmla="*/ 198664 h 204107"/>
                <a:gd name="csX1" fmla="*/ 73479 w 364672"/>
                <a:gd name="csY1" fmla="*/ 198664 h 204107"/>
                <a:gd name="csX2" fmla="*/ 42182 w 364672"/>
                <a:gd name="csY2" fmla="*/ 195943 h 204107"/>
                <a:gd name="csX3" fmla="*/ 32657 w 364672"/>
                <a:gd name="csY3" fmla="*/ 182335 h 204107"/>
                <a:gd name="csX4" fmla="*/ 27215 w 364672"/>
                <a:gd name="csY4" fmla="*/ 176893 h 204107"/>
                <a:gd name="csX5" fmla="*/ 20411 w 364672"/>
                <a:gd name="csY5" fmla="*/ 166007 h 204107"/>
                <a:gd name="csX6" fmla="*/ 13607 w 364672"/>
                <a:gd name="csY6" fmla="*/ 163285 h 204107"/>
                <a:gd name="csX7" fmla="*/ 5443 w 364672"/>
                <a:gd name="csY7" fmla="*/ 159203 h 204107"/>
                <a:gd name="csX8" fmla="*/ 0 w 364672"/>
                <a:gd name="csY8" fmla="*/ 153760 h 204107"/>
                <a:gd name="csX9" fmla="*/ 0 w 364672"/>
                <a:gd name="csY9" fmla="*/ 153760 h 204107"/>
                <a:gd name="csX10" fmla="*/ 25854 w 364672"/>
                <a:gd name="csY10" fmla="*/ 103414 h 204107"/>
                <a:gd name="csX11" fmla="*/ 66675 w 364672"/>
                <a:gd name="csY11" fmla="*/ 48985 h 204107"/>
                <a:gd name="csX12" fmla="*/ 123825 w 364672"/>
                <a:gd name="csY12" fmla="*/ 0 h 204107"/>
                <a:gd name="csX13" fmla="*/ 312965 w 364672"/>
                <a:gd name="csY13" fmla="*/ 8164 h 204107"/>
                <a:gd name="csX14" fmla="*/ 360590 w 364672"/>
                <a:gd name="csY14" fmla="*/ 110218 h 204107"/>
                <a:gd name="csX15" fmla="*/ 364672 w 364672"/>
                <a:gd name="csY15" fmla="*/ 178253 h 204107"/>
                <a:gd name="csX16" fmla="*/ 183697 w 364672"/>
                <a:gd name="csY16" fmla="*/ 204107 h 204107"/>
                <a:gd name="csX17" fmla="*/ 73479 w 364672"/>
                <a:gd name="csY17" fmla="*/ 198664 h 2041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364672" h="204107">
                  <a:moveTo>
                    <a:pt x="73479" y="198664"/>
                  </a:moveTo>
                  <a:lnTo>
                    <a:pt x="73479" y="198664"/>
                  </a:lnTo>
                  <a:cubicBezTo>
                    <a:pt x="63047" y="197757"/>
                    <a:pt x="52421" y="198137"/>
                    <a:pt x="42182" y="195943"/>
                  </a:cubicBezTo>
                  <a:cubicBezTo>
                    <a:pt x="30502" y="193440"/>
                    <a:pt x="38902" y="188580"/>
                    <a:pt x="32657" y="182335"/>
                  </a:cubicBezTo>
                  <a:cubicBezTo>
                    <a:pt x="30843" y="180521"/>
                    <a:pt x="28754" y="178945"/>
                    <a:pt x="27215" y="176893"/>
                  </a:cubicBezTo>
                  <a:cubicBezTo>
                    <a:pt x="23951" y="172541"/>
                    <a:pt x="25182" y="169586"/>
                    <a:pt x="20411" y="166007"/>
                  </a:cubicBezTo>
                  <a:cubicBezTo>
                    <a:pt x="18457" y="164541"/>
                    <a:pt x="15831" y="164296"/>
                    <a:pt x="13607" y="163285"/>
                  </a:cubicBezTo>
                  <a:cubicBezTo>
                    <a:pt x="10837" y="162026"/>
                    <a:pt x="7975" y="160891"/>
                    <a:pt x="5443" y="159203"/>
                  </a:cubicBezTo>
                  <a:lnTo>
                    <a:pt x="0" y="153760"/>
                  </a:lnTo>
                  <a:lnTo>
                    <a:pt x="0" y="153760"/>
                  </a:lnTo>
                  <a:lnTo>
                    <a:pt x="25854" y="103414"/>
                  </a:lnTo>
                  <a:lnTo>
                    <a:pt x="66675" y="48985"/>
                  </a:lnTo>
                  <a:lnTo>
                    <a:pt x="123825" y="0"/>
                  </a:lnTo>
                  <a:lnTo>
                    <a:pt x="312965" y="8164"/>
                  </a:lnTo>
                  <a:lnTo>
                    <a:pt x="360590" y="110218"/>
                  </a:lnTo>
                  <a:lnTo>
                    <a:pt x="364672" y="178253"/>
                  </a:lnTo>
                  <a:lnTo>
                    <a:pt x="183697" y="204107"/>
                  </a:lnTo>
                  <a:lnTo>
                    <a:pt x="73479" y="198664"/>
                  </a:lnTo>
                  <a:close/>
                </a:path>
              </a:pathLst>
            </a:custGeom>
            <a:solidFill>
              <a:srgbClr val="A5A5A5"/>
            </a:solidFill>
            <a:ln>
              <a:solidFill>
                <a:srgbClr val="A5A5A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05418BB9-E9F8-0A43-F831-062D94BDD694}"/>
                </a:ext>
              </a:extLst>
            </p:cNvPr>
            <p:cNvSpPr/>
            <p:nvPr/>
          </p:nvSpPr>
          <p:spPr>
            <a:xfrm>
              <a:off x="4609326" y="5019678"/>
              <a:ext cx="623257" cy="1668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700"/>
                </a:lnSpc>
              </a:pPr>
              <a:r>
                <a:rPr kumimoji="1" lang="en-US" altLang="ja-JP" sz="800" b="1" dirty="0">
                  <a:solidFill>
                    <a:schemeClr val="tx1"/>
                  </a:solidFill>
                  <a:latin typeface="Arial" panose="020B0604020202020204" pitchFamily="34" charset="0"/>
                  <a:cs typeface="Arial" panose="020B0604020202020204" pitchFamily="34" charset="0"/>
                </a:rPr>
                <a:t>North America</a:t>
              </a:r>
              <a:endParaRPr kumimoji="1" lang="ja-JP" altLang="en-US" sz="800" b="1" dirty="0">
                <a:solidFill>
                  <a:schemeClr val="tx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387727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a:xfrm>
            <a:off x="9448800" y="6492875"/>
            <a:ext cx="2743200" cy="365125"/>
          </a:xfrm>
        </p:spPr>
        <p:txBody>
          <a:bodyPr/>
          <a:lstStyle/>
          <a:p>
            <a:fld id="{4CFCB8D1-E384-4ABF-9F79-4EB3205F8B48}" type="slidenum">
              <a:rPr kumimoji="1" lang="ja-JP" altLang="en-US" smtClean="0"/>
              <a:t>11</a:t>
            </a:fld>
            <a:endParaRPr kumimoji="1" lang="ja-JP" altLang="en-US"/>
          </a:p>
        </p:txBody>
      </p:sp>
      <p:sp>
        <p:nvSpPr>
          <p:cNvPr id="17" name="テキスト ボックス 16">
            <a:extLst>
              <a:ext uri="{FF2B5EF4-FFF2-40B4-BE49-F238E27FC236}">
                <a16:creationId xmlns:a16="http://schemas.microsoft.com/office/drawing/2014/main" id="{2D71770C-5534-4CCE-898F-555C3F2FC2A1}"/>
              </a:ext>
            </a:extLst>
          </p:cNvPr>
          <p:cNvSpPr txBox="1"/>
          <p:nvPr/>
        </p:nvSpPr>
        <p:spPr>
          <a:xfrm>
            <a:off x="200296" y="174621"/>
            <a:ext cx="9573806" cy="369332"/>
          </a:xfrm>
          <a:prstGeom prst="rect">
            <a:avLst/>
          </a:prstGeom>
          <a:noFill/>
        </p:spPr>
        <p:txBody>
          <a:bodyPr wrap="square" rtlCol="0">
            <a:spAutoFit/>
          </a:bodyPr>
          <a:lstStyle/>
          <a:p>
            <a:r>
              <a:rPr lang="ja-JP" altLang="en-US" b="1" dirty="0">
                <a:latin typeface="UD デジタル 教科書体 NK-R" panose="02020400000000000000" pitchFamily="18" charset="-128"/>
                <a:ea typeface="UD デジタル 教科書体 NK-R" panose="02020400000000000000" pitchFamily="18" charset="-128"/>
              </a:rPr>
              <a:t>■</a:t>
            </a: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Initiatives Related to the Global Financial City at the Osaka–Kansai Expo</a:t>
            </a:r>
          </a:p>
        </p:txBody>
      </p:sp>
      <p:sp>
        <p:nvSpPr>
          <p:cNvPr id="18" name="正方形/長方形 17">
            <a:extLst>
              <a:ext uri="{FF2B5EF4-FFF2-40B4-BE49-F238E27FC236}">
                <a16:creationId xmlns:a16="http://schemas.microsoft.com/office/drawing/2014/main" id="{F7CB07D4-BBAC-41D6-8262-59445C3C0CA6}"/>
              </a:ext>
            </a:extLst>
          </p:cNvPr>
          <p:cNvSpPr/>
          <p:nvPr/>
        </p:nvSpPr>
        <p:spPr>
          <a:xfrm>
            <a:off x="254625" y="470541"/>
            <a:ext cx="11508565" cy="1815882"/>
          </a:xfrm>
          <a:prstGeom prst="rect">
            <a:avLst/>
          </a:prstGeom>
        </p:spPr>
        <p:txBody>
          <a:bodyPr wrap="square">
            <a:spAutoFit/>
          </a:bodyPr>
          <a:lstStyle/>
          <a:p>
            <a:pPr marL="285750" indent="-285750">
              <a:buFont typeface="Arial" panose="020B0604020202020204" pitchFamily="34" charset="0"/>
              <a:buChar char="•"/>
            </a:pP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In addressing shared global challenges, cutting-edge technologies across a wide range of fields — including life sciences and carbon neutrality — were showcased at the Expo. In the financial sector as well, the first-ever demonstration initiatives in Expo history were carried out. </a:t>
            </a:r>
          </a:p>
          <a:p>
            <a:pPr marL="285750" indent="-285750">
              <a:buFont typeface="Arial" panose="020B0604020202020204" pitchFamily="34" charset="0"/>
              <a:buChar char="•"/>
            </a:pP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Business exchanges between overseas business delegations and companies in Osaka were actively conducted, further strengthening connections with international cities.	</a:t>
            </a:r>
            <a:b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b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 * Main countries and cities engaged in international financial exchanges with Osaka Prefecture and Osaka City</a:t>
            </a:r>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b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b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 </a:t>
            </a:r>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  United Kingdom, Hamburg (Germany), Abu Dhabi (United Arab Emirates), Saudi Arabia, Luxembourg, and others</a:t>
            </a:r>
          </a:p>
        </p:txBody>
      </p:sp>
      <p:sp>
        <p:nvSpPr>
          <p:cNvPr id="4" name="正方形/長方形 3">
            <a:extLst>
              <a:ext uri="{FF2B5EF4-FFF2-40B4-BE49-F238E27FC236}">
                <a16:creationId xmlns:a16="http://schemas.microsoft.com/office/drawing/2014/main" id="{C6728838-1B38-4D99-9E97-FC170DBDFCB0}"/>
              </a:ext>
            </a:extLst>
          </p:cNvPr>
          <p:cNvSpPr/>
          <p:nvPr/>
        </p:nvSpPr>
        <p:spPr>
          <a:xfrm>
            <a:off x="461426" y="2459231"/>
            <a:ext cx="5719014" cy="32851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Cutting-Edge Technology </a:t>
            </a:r>
            <a:r>
              <a:rPr lang="en-US" altLang="ja-JP" sz="160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Showcase </a:t>
            </a:r>
            <a:r>
              <a:rPr kumimoji="1" lang="en-US" altLang="ja-JP" sz="160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and Startup Events</a:t>
            </a:r>
            <a:endParaRPr kumimoji="1" lang="ja-JP" altLang="en-US" sz="160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33" name="正方形/長方形 32">
            <a:extLst>
              <a:ext uri="{FF2B5EF4-FFF2-40B4-BE49-F238E27FC236}">
                <a16:creationId xmlns:a16="http://schemas.microsoft.com/office/drawing/2014/main" id="{D7C50EB8-1542-4AD3-B82C-DC414A975F60}"/>
              </a:ext>
            </a:extLst>
          </p:cNvPr>
          <p:cNvSpPr/>
          <p:nvPr/>
        </p:nvSpPr>
        <p:spPr>
          <a:xfrm>
            <a:off x="6314890" y="2459231"/>
            <a:ext cx="5448300" cy="33397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spc="-70" dirty="0">
                <a:latin typeface="Arial" panose="020B0604020202020204" pitchFamily="34" charset="0"/>
                <a:ea typeface="UD デジタル 教科書体 NK-R" panose="02020400000000000000" pitchFamily="18" charset="-128"/>
                <a:cs typeface="Arial" panose="020B0604020202020204" pitchFamily="34" charset="0"/>
              </a:rPr>
              <a:t>Demonstration and Experience </a:t>
            </a:r>
            <a:r>
              <a:rPr kumimoji="1" lang="en-US" altLang="ja-JP" sz="1600" spc="-7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Events </a:t>
            </a:r>
            <a:r>
              <a:rPr lang="en-US" altLang="ja-JP" sz="1600" spc="-7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for </a:t>
            </a:r>
            <a:r>
              <a:rPr kumimoji="1" lang="en-US" altLang="ja-JP" sz="1600" spc="-7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Financial </a:t>
            </a:r>
            <a:r>
              <a:rPr kumimoji="1" lang="en-US" altLang="ja-JP" sz="1600" spc="-70" dirty="0">
                <a:latin typeface="Arial" panose="020B0604020202020204" pitchFamily="34" charset="0"/>
                <a:ea typeface="UD デジタル 教科書体 NK-R" panose="02020400000000000000" pitchFamily="18" charset="-128"/>
                <a:cs typeface="Arial" panose="020B0604020202020204" pitchFamily="34" charset="0"/>
              </a:rPr>
              <a:t>Services</a:t>
            </a:r>
            <a:endParaRPr kumimoji="1" lang="ja-JP" altLang="en-US" sz="1600" spc="-70"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5" name="正方形/長方形 4">
            <a:extLst>
              <a:ext uri="{FF2B5EF4-FFF2-40B4-BE49-F238E27FC236}">
                <a16:creationId xmlns:a16="http://schemas.microsoft.com/office/drawing/2014/main" id="{98724BDA-87DE-43E5-BE25-0257CD7691BB}"/>
              </a:ext>
            </a:extLst>
          </p:cNvPr>
          <p:cNvSpPr/>
          <p:nvPr/>
        </p:nvSpPr>
        <p:spPr>
          <a:xfrm>
            <a:off x="461425" y="2878390"/>
            <a:ext cx="5719015" cy="37256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500"/>
              </a:lnSpc>
            </a:pPr>
            <a:r>
              <a:rPr lang="ja-JP" altLang="en-US" sz="1400" dirty="0">
                <a:solidFill>
                  <a:schemeClr val="accent5">
                    <a:lumMod val="75000"/>
                  </a:schemeClr>
                </a:solidFill>
                <a:latin typeface="UD デジタル 教科書体 NK-R" panose="02020400000000000000" pitchFamily="18" charset="-128"/>
                <a:ea typeface="UD デジタル 教科書体 NK-R" panose="02020400000000000000" pitchFamily="18" charset="-128"/>
              </a:rPr>
              <a:t>■ </a:t>
            </a:r>
            <a:r>
              <a:rPr kumimoji="1"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Social Experiments with Cutting-Edge Technology</a:t>
            </a:r>
          </a:p>
          <a:p>
            <a:pPr>
              <a:lnSpc>
                <a:spcPts val="1500"/>
              </a:lnSpc>
            </a:pP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500"/>
              </a:lnSpc>
            </a:pP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500"/>
              </a:lnSpc>
            </a:pP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500"/>
              </a:lnSpc>
            </a:pP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500"/>
              </a:lnSpc>
            </a:pP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500"/>
              </a:lnSpc>
            </a:pP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500"/>
              </a:lnSpc>
            </a:pP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500"/>
              </a:lnSpc>
            </a:pP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500"/>
              </a:lnSpc>
            </a:pPr>
            <a:r>
              <a:rPr lang="ja-JP" altLang="en-US" sz="1400" dirty="0">
                <a:solidFill>
                  <a:schemeClr val="accent5">
                    <a:lumMod val="75000"/>
                  </a:schemeClr>
                </a:solidFill>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Reborn Challenge (432 companies)</a:t>
            </a:r>
            <a:r>
              <a:rPr kumimoji="1" lang="ja-JP" altLang="en-US"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endParaRPr kumimoji="1"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176213">
              <a:lnSpc>
                <a:spcPts val="1500"/>
              </a:lnSpc>
            </a:pP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SMEs and startups </a:t>
            </a:r>
            <a:r>
              <a:rPr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took weekly turns to showcase </a:t>
            </a: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new technologies and products, promoting their innovative technological capabilities both domestically and internationally</a:t>
            </a:r>
            <a:r>
              <a:rPr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(e.g., ophthalmological examinations via smartphone, laser fusion power generation technology, etc.)</a:t>
            </a:r>
            <a:br>
              <a:rPr lang="en-US" altLang="ja-JP" sz="1200" dirty="0">
                <a:solidFill>
                  <a:schemeClr val="tx1"/>
                </a:solidFill>
                <a:latin typeface="UD デジタル 教科書体 NK-R" panose="02020400000000000000" pitchFamily="18" charset="-128"/>
                <a:ea typeface="UD デジタル 教科書体 NK-R" panose="02020400000000000000" pitchFamily="18" charset="-128"/>
              </a:rPr>
            </a:b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500"/>
              </a:lnSpc>
              <a:buClr>
                <a:schemeClr val="accent5">
                  <a:lumMod val="75000"/>
                </a:schemeClr>
              </a:buClr>
            </a:pPr>
            <a:r>
              <a:rPr lang="ja-JP" altLang="en-US" sz="1600" dirty="0">
                <a:solidFill>
                  <a:schemeClr val="accent5">
                    <a:lumMod val="75000"/>
                  </a:schemeClr>
                </a:solidFill>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GSE</a:t>
            </a:r>
            <a:r>
              <a:rPr lang="ja-JP" altLang="en-US"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Global Startup EXPO 2025</a:t>
            </a:r>
            <a:r>
              <a:rPr lang="ja-JP" altLang="en-US"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endPar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176213">
              <a:lnSpc>
                <a:spcPts val="1500"/>
              </a:lnSpc>
            </a:pPr>
            <a:r>
              <a:rPr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Hosted an event that brought together deep-tech startups and investors from around the world</a:t>
            </a:r>
            <a:endPar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2" name="四角形: 角を丸くする 1">
            <a:extLst>
              <a:ext uri="{FF2B5EF4-FFF2-40B4-BE49-F238E27FC236}">
                <a16:creationId xmlns:a16="http://schemas.microsoft.com/office/drawing/2014/main" id="{B87C3B5A-F787-4076-B05C-027F7E655610}"/>
              </a:ext>
            </a:extLst>
          </p:cNvPr>
          <p:cNvSpPr/>
          <p:nvPr/>
        </p:nvSpPr>
        <p:spPr>
          <a:xfrm>
            <a:off x="753627" y="3130503"/>
            <a:ext cx="1656000" cy="453987"/>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latin typeface="UD デジタル 教科書体 NK-R" panose="02020400000000000000" pitchFamily="18" charset="-128"/>
                <a:ea typeface="UD デジタル 教科書体 NK-R" panose="02020400000000000000" pitchFamily="18" charset="-128"/>
              </a:rPr>
              <a:t>Life Sciences &amp; Healthcare</a:t>
            </a:r>
            <a:endParaRPr kumimoji="1"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22" name="四角形: 角を丸くする 21">
            <a:extLst>
              <a:ext uri="{FF2B5EF4-FFF2-40B4-BE49-F238E27FC236}">
                <a16:creationId xmlns:a16="http://schemas.microsoft.com/office/drawing/2014/main" id="{0B9B4E26-8DEA-4761-ACB7-31716C0623F7}"/>
              </a:ext>
            </a:extLst>
          </p:cNvPr>
          <p:cNvSpPr/>
          <p:nvPr/>
        </p:nvSpPr>
        <p:spPr>
          <a:xfrm>
            <a:off x="753627" y="3631254"/>
            <a:ext cx="1656000" cy="453987"/>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b="1" dirty="0">
                <a:latin typeface="UD デジタル 教科書体 NK-R" panose="02020400000000000000" pitchFamily="18" charset="-128"/>
                <a:ea typeface="UD デジタル 教科書体 NK-R" panose="02020400000000000000" pitchFamily="18" charset="-128"/>
              </a:rPr>
              <a:t>Carbon Neutrality</a:t>
            </a:r>
            <a:endParaRPr kumimoji="1"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32" name="四角形: 角を丸くする 31">
            <a:extLst>
              <a:ext uri="{FF2B5EF4-FFF2-40B4-BE49-F238E27FC236}">
                <a16:creationId xmlns:a16="http://schemas.microsoft.com/office/drawing/2014/main" id="{DCF761CF-CA7A-4245-8B67-CC580E89B8A1}"/>
              </a:ext>
            </a:extLst>
          </p:cNvPr>
          <p:cNvSpPr/>
          <p:nvPr/>
        </p:nvSpPr>
        <p:spPr>
          <a:xfrm>
            <a:off x="753627" y="4132005"/>
            <a:ext cx="1656127" cy="39199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b="1" dirty="0">
                <a:latin typeface="UD デジタル 教科書体 NK-R" panose="02020400000000000000" pitchFamily="18" charset="-128"/>
                <a:ea typeface="UD デジタル 教科書体 NK-R" panose="02020400000000000000" pitchFamily="18" charset="-128"/>
              </a:rPr>
              <a:t>Mobility</a:t>
            </a:r>
            <a:endParaRPr kumimoji="1"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7" name="テキスト ボックス 6">
            <a:extLst>
              <a:ext uri="{FF2B5EF4-FFF2-40B4-BE49-F238E27FC236}">
                <a16:creationId xmlns:a16="http://schemas.microsoft.com/office/drawing/2014/main" id="{FB252028-3EA2-473B-A3E0-196F4E005410}"/>
              </a:ext>
            </a:extLst>
          </p:cNvPr>
          <p:cNvSpPr txBox="1"/>
          <p:nvPr/>
        </p:nvSpPr>
        <p:spPr>
          <a:xfrm>
            <a:off x="2390079" y="3211008"/>
            <a:ext cx="3811848" cy="307777"/>
          </a:xfrm>
          <a:prstGeom prst="rect">
            <a:avLst/>
          </a:prstGeom>
          <a:noFill/>
        </p:spPr>
        <p:txBody>
          <a:bodyPr wrap="square" rtlCol="0">
            <a:spAutoFit/>
          </a:bodyPr>
          <a:lstStyle/>
          <a:p>
            <a:r>
              <a:rPr lang="en-US" altLang="ja-JP" sz="1400" dirty="0">
                <a:latin typeface="Arial" panose="020B0604020202020204" pitchFamily="34" charset="0"/>
                <a:ea typeface="UD デジタル 教科書体 NK-R" panose="02020400000000000000" pitchFamily="18" charset="-128"/>
                <a:cs typeface="Arial" panose="020B0604020202020204" pitchFamily="34" charset="0"/>
              </a:rPr>
              <a:t>A real </a:t>
            </a:r>
            <a:r>
              <a:rPr kumimoji="1" lang="en-US" altLang="ja-JP" sz="1400" dirty="0">
                <a:latin typeface="Arial" panose="020B0604020202020204" pitchFamily="34" charset="0"/>
                <a:ea typeface="UD デジタル 教科書体 NK-R" panose="02020400000000000000" pitchFamily="18" charset="-128"/>
                <a:cs typeface="Arial" panose="020B0604020202020204" pitchFamily="34" charset="0"/>
              </a:rPr>
              <a:t>myocardial </a:t>
            </a:r>
            <a:r>
              <a:rPr lang="en-US" altLang="ja-JP" sz="1400" dirty="0">
                <a:latin typeface="Arial" panose="020B0604020202020204" pitchFamily="34" charset="0"/>
                <a:ea typeface="UD デジタル 教科書体 NK-R" panose="02020400000000000000" pitchFamily="18" charset="-128"/>
                <a:cs typeface="Arial" panose="020B0604020202020204" pitchFamily="34" charset="0"/>
              </a:rPr>
              <a:t>sheet </a:t>
            </a:r>
            <a:r>
              <a:rPr kumimoji="1" lang="en-US" altLang="ja-JP" sz="1400" dirty="0">
                <a:latin typeface="Arial" panose="020B0604020202020204" pitchFamily="34" charset="0"/>
                <a:ea typeface="UD デジタル 教科書体 NK-R" panose="02020400000000000000" pitchFamily="18" charset="-128"/>
                <a:cs typeface="Arial" panose="020B0604020202020204" pitchFamily="34" charset="0"/>
              </a:rPr>
              <a:t>derived from iPS cells</a:t>
            </a:r>
            <a:endParaRPr kumimoji="1" lang="ja-JP" altLang="en-US" sz="1400" dirty="0">
              <a:latin typeface="Arial" panose="020B0604020202020204" pitchFamily="34" charset="0"/>
              <a:cs typeface="Arial" panose="020B0604020202020204" pitchFamily="34" charset="0"/>
            </a:endParaRPr>
          </a:p>
        </p:txBody>
      </p:sp>
      <p:sp>
        <p:nvSpPr>
          <p:cNvPr id="8" name="テキスト ボックス 7">
            <a:extLst>
              <a:ext uri="{FF2B5EF4-FFF2-40B4-BE49-F238E27FC236}">
                <a16:creationId xmlns:a16="http://schemas.microsoft.com/office/drawing/2014/main" id="{032DB837-D170-4C24-8DE7-A7D56CF6A364}"/>
              </a:ext>
            </a:extLst>
          </p:cNvPr>
          <p:cNvSpPr txBox="1"/>
          <p:nvPr/>
        </p:nvSpPr>
        <p:spPr>
          <a:xfrm>
            <a:off x="2390079" y="3599302"/>
            <a:ext cx="3490719" cy="523220"/>
          </a:xfrm>
          <a:prstGeom prst="rect">
            <a:avLst/>
          </a:prstGeom>
          <a:noFill/>
        </p:spPr>
        <p:txBody>
          <a:bodyPr wrap="square" rtlCol="0">
            <a:spAutoFit/>
          </a:bodyPr>
          <a:lstStyle/>
          <a:p>
            <a:r>
              <a:rPr kumimoji="1" lang="en-US" altLang="ja-JP" sz="1400" dirty="0">
                <a:latin typeface="Arial" panose="020B0604020202020204" pitchFamily="34" charset="0"/>
                <a:ea typeface="UD デジタル 教科書体 NK-R" panose="02020400000000000000" pitchFamily="18" charset="-128"/>
                <a:cs typeface="Arial" panose="020B0604020202020204" pitchFamily="34" charset="0"/>
              </a:rPr>
              <a:t>Perovskite Solar Cells</a:t>
            </a:r>
          </a:p>
          <a:p>
            <a:r>
              <a:rPr kumimoji="1" lang="en-US" altLang="ja-JP" sz="1400" dirty="0">
                <a:latin typeface="Arial" panose="020B0604020202020204" pitchFamily="34" charset="0"/>
                <a:ea typeface="UD デジタル 教科書体 NK-R" panose="02020400000000000000" pitchFamily="18" charset="-128"/>
                <a:cs typeface="Arial" panose="020B0604020202020204" pitchFamily="34" charset="0"/>
              </a:rPr>
              <a:t>Methanation</a:t>
            </a:r>
            <a:endParaRPr kumimoji="1" lang="ja-JP" altLang="en-US" sz="1400"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9" name="テキスト ボックス 8">
            <a:extLst>
              <a:ext uri="{FF2B5EF4-FFF2-40B4-BE49-F238E27FC236}">
                <a16:creationId xmlns:a16="http://schemas.microsoft.com/office/drawing/2014/main" id="{36EEBAAA-CC73-4894-8380-1E9BEECFFE96}"/>
              </a:ext>
            </a:extLst>
          </p:cNvPr>
          <p:cNvSpPr txBox="1"/>
          <p:nvPr/>
        </p:nvSpPr>
        <p:spPr>
          <a:xfrm>
            <a:off x="2390079" y="4169787"/>
            <a:ext cx="1778000" cy="307777"/>
          </a:xfrm>
          <a:prstGeom prst="rect">
            <a:avLst/>
          </a:prstGeom>
          <a:noFill/>
        </p:spPr>
        <p:txBody>
          <a:bodyPr wrap="square" rtlCol="0">
            <a:spAutoFit/>
          </a:bodyPr>
          <a:lstStyle/>
          <a:p>
            <a:r>
              <a:rPr kumimoji="1" lang="en-US" altLang="ja-JP" sz="1400" dirty="0">
                <a:latin typeface="Arial" panose="020B0604020202020204" pitchFamily="34" charset="0"/>
                <a:ea typeface="UD デジタル 教科書体 NK-R" panose="02020400000000000000" pitchFamily="18" charset="-128"/>
                <a:cs typeface="Arial" panose="020B0604020202020204" pitchFamily="34" charset="0"/>
              </a:rPr>
              <a:t>Flying cars</a:t>
            </a:r>
          </a:p>
        </p:txBody>
      </p:sp>
      <p:sp>
        <p:nvSpPr>
          <p:cNvPr id="35" name="正方形/長方形 34">
            <a:extLst>
              <a:ext uri="{FF2B5EF4-FFF2-40B4-BE49-F238E27FC236}">
                <a16:creationId xmlns:a16="http://schemas.microsoft.com/office/drawing/2014/main" id="{62A7F235-C664-4E52-8DFA-96EF8B8A3A23}"/>
              </a:ext>
            </a:extLst>
          </p:cNvPr>
          <p:cNvSpPr/>
          <p:nvPr/>
        </p:nvSpPr>
        <p:spPr>
          <a:xfrm>
            <a:off x="6314890" y="2878389"/>
            <a:ext cx="5448300" cy="37256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500"/>
              </a:lnSpc>
            </a:pPr>
            <a:r>
              <a:rPr kumimoji="1" lang="ja-JP" altLang="en-US" sz="1600" dirty="0">
                <a:solidFill>
                  <a:schemeClr val="accent5">
                    <a:lumMod val="75000"/>
                  </a:schemeClr>
                </a:solidFill>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Fully Cashless Payments</a:t>
            </a:r>
          </a:p>
          <a:p>
            <a:pPr marL="176213">
              <a:lnSpc>
                <a:spcPts val="1500"/>
              </a:lnSpc>
            </a:pPr>
            <a:r>
              <a:rPr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 world-first </a:t>
            </a: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international event </a:t>
            </a:r>
            <a:r>
              <a:rPr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operated </a:t>
            </a: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entirely with cashless payments</a:t>
            </a:r>
          </a:p>
          <a:p>
            <a:pPr marL="176213">
              <a:lnSpc>
                <a:spcPts val="1500"/>
              </a:lnSpc>
            </a:pPr>
            <a:endParaRPr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176213">
              <a:lnSpc>
                <a:spcPts val="1500"/>
              </a:lnSpc>
            </a:pPr>
            <a:endPar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a:lnSpc>
                <a:spcPts val="1500"/>
              </a:lnSpc>
            </a:pPr>
            <a:r>
              <a:rPr lang="ja-JP" altLang="en-US" sz="1600" dirty="0">
                <a:solidFill>
                  <a:schemeClr val="accent5">
                    <a:lumMod val="75000"/>
                  </a:schemeClr>
                </a:solidFill>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EXPO 2025 Digital Wallet</a:t>
            </a:r>
          </a:p>
          <a:p>
            <a:pPr>
              <a:lnSpc>
                <a:spcPts val="1500"/>
              </a:lnSpc>
            </a:pPr>
            <a:r>
              <a:rPr lang="ja-JP" altLang="en-US"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Introduction of the official Expo digital wallet app  </a:t>
            </a: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This digital </a:t>
            </a:r>
            <a:br>
              <a:rPr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br>
            <a:r>
              <a:rPr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wallet integrates Web2 and Web3 functions and enables </a:t>
            </a:r>
            <a:br>
              <a:rPr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br>
            <a:r>
              <a:rPr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electronic money payments, point rewards, receiving NFTs, and </a:t>
            </a:r>
            <a:br>
              <a:rPr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br>
            <a:r>
              <a:rPr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more)</a:t>
            </a:r>
          </a:p>
          <a:p>
            <a:pPr>
              <a:lnSpc>
                <a:spcPts val="1500"/>
              </a:lnSpc>
            </a:pPr>
            <a:endParaRPr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a:lnSpc>
                <a:spcPts val="1500"/>
              </a:lnSpc>
            </a:pPr>
            <a:endParaRPr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a:lnSpc>
                <a:spcPts val="1500"/>
              </a:lnSpc>
            </a:pPr>
            <a:endPar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a:lnSpc>
                <a:spcPts val="1500"/>
              </a:lnSpc>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500"/>
              </a:lnSpc>
            </a:pP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500"/>
              </a:lnSpc>
            </a:pP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500"/>
              </a:lnSpc>
            </a:pPr>
            <a:r>
              <a:rPr lang="ja-JP" altLang="en-US" sz="1600" dirty="0">
                <a:solidFill>
                  <a:schemeClr val="accent5">
                    <a:lumMod val="75000"/>
                  </a:schemeClr>
                </a:solidFill>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Global Financial City OSAKA Festival</a:t>
            </a:r>
          </a:p>
          <a:p>
            <a:pPr>
              <a:lnSpc>
                <a:spcPts val="1500"/>
              </a:lnSpc>
            </a:pPr>
            <a:r>
              <a:rPr kumimoji="1" lang="ja-JP" altLang="en-US"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Hosted an event where visitors </a:t>
            </a: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could experience future financial </a:t>
            </a:r>
            <a:b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b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technologies and services</a:t>
            </a:r>
          </a:p>
        </p:txBody>
      </p:sp>
      <p:sp>
        <p:nvSpPr>
          <p:cNvPr id="6" name="テキスト ボックス 5">
            <a:extLst>
              <a:ext uri="{FF2B5EF4-FFF2-40B4-BE49-F238E27FC236}">
                <a16:creationId xmlns:a16="http://schemas.microsoft.com/office/drawing/2014/main" id="{E0CA9D2E-B102-4E1E-BFA6-ABD8445686C4}"/>
              </a:ext>
            </a:extLst>
          </p:cNvPr>
          <p:cNvSpPr txBox="1"/>
          <p:nvPr/>
        </p:nvSpPr>
        <p:spPr>
          <a:xfrm>
            <a:off x="6694808" y="4956153"/>
            <a:ext cx="4883134" cy="738664"/>
          </a:xfrm>
          <a:prstGeom prst="rect">
            <a:avLst/>
          </a:prstGeom>
          <a:noFill/>
        </p:spPr>
        <p:txBody>
          <a:bodyPr wrap="square" rtlCol="0">
            <a:spAutoFit/>
          </a:bodyPr>
          <a:lstStyle/>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dirty="0">
                <a:solidFill>
                  <a:schemeClr val="accent1">
                    <a:lumMod val="75000"/>
                  </a:schemeClr>
                </a:solidFill>
                <a:latin typeface="UD デジタル 教科書体 NK-R" panose="02020400000000000000" pitchFamily="18" charset="-128"/>
                <a:ea typeface="UD デジタル 教科書体 NK-R" panose="02020400000000000000" pitchFamily="18" charset="-128"/>
              </a:rPr>
              <a:t>　➡ </a:t>
            </a:r>
            <a:r>
              <a:rPr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Approximately 1 million downloads</a:t>
            </a:r>
          </a:p>
          <a:p>
            <a:pPr marL="452438" indent="-452438"/>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en-US" altLang="ja-JP" sz="1400" dirty="0">
                <a:latin typeface="Arial" panose="020B0604020202020204" pitchFamily="34" charset="0"/>
                <a:ea typeface="UD デジタル 教科書体 NK-R" panose="02020400000000000000" pitchFamily="18" charset="-128"/>
                <a:cs typeface="Arial" panose="020B0604020202020204" pitchFamily="34" charset="0"/>
              </a:rPr>
              <a:t>The service has continued after the Expo through a renewed version of the app</a:t>
            </a:r>
            <a:endParaRPr kumimoji="1" lang="ja-JP" alt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9253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4">
            <a:extLst>
              <a:ext uri="{FF2B5EF4-FFF2-40B4-BE49-F238E27FC236}">
                <a16:creationId xmlns:a16="http://schemas.microsoft.com/office/drawing/2014/main" id="{9A34D8A8-0F46-4E7A-8BD7-0B87A2ECCC27}"/>
              </a:ext>
            </a:extLst>
          </p:cNvPr>
          <p:cNvGraphicFramePr>
            <a:graphicFrameLocks noGrp="1"/>
          </p:cNvGraphicFramePr>
          <p:nvPr>
            <p:extLst>
              <p:ext uri="{D42A27DB-BD31-4B8C-83A1-F6EECF244321}">
                <p14:modId xmlns:p14="http://schemas.microsoft.com/office/powerpoint/2010/main" val="2388312872"/>
              </p:ext>
            </p:extLst>
          </p:nvPr>
        </p:nvGraphicFramePr>
        <p:xfrm>
          <a:off x="6633906" y="2588142"/>
          <a:ext cx="4986900" cy="2024442"/>
        </p:xfrm>
        <a:graphic>
          <a:graphicData uri="http://schemas.openxmlformats.org/drawingml/2006/table">
            <a:tbl>
              <a:tblPr>
                <a:tableStyleId>{616DA210-FB5B-4158-B5E0-FEB733F419BA}</a:tableStyleId>
              </a:tblPr>
              <a:tblGrid>
                <a:gridCol w="831150">
                  <a:extLst>
                    <a:ext uri="{9D8B030D-6E8A-4147-A177-3AD203B41FA5}">
                      <a16:colId xmlns:a16="http://schemas.microsoft.com/office/drawing/2014/main" val="1436421289"/>
                    </a:ext>
                  </a:extLst>
                </a:gridCol>
                <a:gridCol w="831150">
                  <a:extLst>
                    <a:ext uri="{9D8B030D-6E8A-4147-A177-3AD203B41FA5}">
                      <a16:colId xmlns:a16="http://schemas.microsoft.com/office/drawing/2014/main" val="2637690431"/>
                    </a:ext>
                  </a:extLst>
                </a:gridCol>
                <a:gridCol w="831150">
                  <a:extLst>
                    <a:ext uri="{9D8B030D-6E8A-4147-A177-3AD203B41FA5}">
                      <a16:colId xmlns:a16="http://schemas.microsoft.com/office/drawing/2014/main" val="862265896"/>
                    </a:ext>
                  </a:extLst>
                </a:gridCol>
                <a:gridCol w="831150">
                  <a:extLst>
                    <a:ext uri="{9D8B030D-6E8A-4147-A177-3AD203B41FA5}">
                      <a16:colId xmlns:a16="http://schemas.microsoft.com/office/drawing/2014/main" val="1446001826"/>
                    </a:ext>
                  </a:extLst>
                </a:gridCol>
                <a:gridCol w="831150">
                  <a:extLst>
                    <a:ext uri="{9D8B030D-6E8A-4147-A177-3AD203B41FA5}">
                      <a16:colId xmlns:a16="http://schemas.microsoft.com/office/drawing/2014/main" val="551319860"/>
                    </a:ext>
                  </a:extLst>
                </a:gridCol>
                <a:gridCol w="831150">
                  <a:extLst>
                    <a:ext uri="{9D8B030D-6E8A-4147-A177-3AD203B41FA5}">
                      <a16:colId xmlns:a16="http://schemas.microsoft.com/office/drawing/2014/main" val="2709820619"/>
                    </a:ext>
                  </a:extLst>
                </a:gridCol>
              </a:tblGrid>
              <a:tr h="224938">
                <a:tc>
                  <a:txBody>
                    <a:bodyPr/>
                    <a:lstStyle/>
                    <a:p>
                      <a:pPr algn="ctr" rtl="0" fontAlgn="ctr"/>
                      <a:r>
                        <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rPr>
                        <a:t>Year</a:t>
                      </a:r>
                      <a:endPar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ctr" rtl="0" fontAlgn="ctr"/>
                      <a:r>
                        <a:rPr lang="en-US" altLang="ja-JP" sz="1000" b="1" u="none" strike="noStrike">
                          <a:effectLst/>
                          <a:latin typeface="Meiryo UI" panose="020B0604030504040204" pitchFamily="50" charset="-128"/>
                          <a:ea typeface="Meiryo UI" panose="020B0604030504040204" pitchFamily="50" charset="-128"/>
                        </a:rPr>
                        <a:t>2021</a:t>
                      </a:r>
                      <a:endParaRPr lang="en-US" altLang="ja-JP" sz="1000" b="1"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ctr" rtl="0" fontAlgn="ctr"/>
                      <a:r>
                        <a:rPr lang="en-US" altLang="ja-JP" sz="1000" b="1" u="none" strike="noStrike">
                          <a:effectLst/>
                          <a:latin typeface="Meiryo UI" panose="020B0604030504040204" pitchFamily="50" charset="-128"/>
                          <a:ea typeface="Meiryo UI" panose="020B0604030504040204" pitchFamily="50" charset="-128"/>
                        </a:rPr>
                        <a:t>2022</a:t>
                      </a:r>
                      <a:endParaRPr lang="en-US" altLang="ja-JP" sz="1000" b="1"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ctr" rtl="0" fontAlgn="ctr"/>
                      <a:r>
                        <a:rPr lang="en-US" altLang="ja-JP" sz="1000" b="1" u="none" strike="noStrike">
                          <a:effectLst/>
                          <a:latin typeface="Meiryo UI" panose="020B0604030504040204" pitchFamily="50" charset="-128"/>
                          <a:ea typeface="Meiryo UI" panose="020B0604030504040204" pitchFamily="50" charset="-128"/>
                        </a:rPr>
                        <a:t>2023</a:t>
                      </a:r>
                      <a:endParaRPr lang="en-US" altLang="ja-JP" sz="1000" b="1"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ctr" rtl="0" fontAlgn="ctr"/>
                      <a:r>
                        <a:rPr lang="en-US" altLang="ja-JP" sz="1000" b="1" u="none" strike="noStrike">
                          <a:effectLst/>
                          <a:latin typeface="Meiryo UI" panose="020B0604030504040204" pitchFamily="50" charset="-128"/>
                          <a:ea typeface="Meiryo UI" panose="020B0604030504040204" pitchFamily="50" charset="-128"/>
                        </a:rPr>
                        <a:t>2024</a:t>
                      </a:r>
                      <a:endParaRPr lang="en-US" altLang="ja-JP" sz="1000" b="1"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ctr" rtl="0" fontAlgn="ctr"/>
                      <a:r>
                        <a:rPr lang="en-US" altLang="ja-JP" sz="1000" b="1" u="none" strike="noStrike" dirty="0">
                          <a:effectLst/>
                          <a:latin typeface="Meiryo UI" panose="020B0604030504040204" pitchFamily="50" charset="-128"/>
                          <a:ea typeface="Meiryo UI" panose="020B0604030504040204" pitchFamily="50" charset="-128"/>
                        </a:rPr>
                        <a:t>2025</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extLst>
                  <a:ext uri="{0D108BD9-81ED-4DB2-BD59-A6C34878D82A}">
                    <a16:rowId xmlns:a16="http://schemas.microsoft.com/office/drawing/2014/main" val="4170939585"/>
                  </a:ext>
                </a:extLst>
              </a:tr>
              <a:tr h="224938">
                <a:tc>
                  <a:txBody>
                    <a:bodyPr/>
                    <a:lstStyle/>
                    <a:p>
                      <a:pPr algn="ctr" rtl="0"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rPr>
                        <a:t>Tokyo</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7379</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7907</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6557</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6916</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5590</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extLst>
                  <a:ext uri="{0D108BD9-81ED-4DB2-BD59-A6C34878D82A}">
                    <a16:rowId xmlns:a16="http://schemas.microsoft.com/office/drawing/2014/main" val="714851582"/>
                  </a:ext>
                </a:extLst>
              </a:tr>
              <a:tr h="224938">
                <a:tc>
                  <a:txBody>
                    <a:bodyPr/>
                    <a:lstStyle/>
                    <a:p>
                      <a:pPr algn="ctr" rtl="0"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rPr>
                        <a:t>Fukuoka</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r" rtl="0" fontAlgn="ctr"/>
                      <a:r>
                        <a:rPr lang="en-US" altLang="ja-JP" sz="1000" u="none" strike="noStrike" dirty="0">
                          <a:effectLst/>
                          <a:latin typeface="Meiryo UI" panose="020B0604030504040204" pitchFamily="50" charset="-128"/>
                          <a:ea typeface="Meiryo UI" panose="020B0604030504040204" pitchFamily="50" charset="-128"/>
                        </a:rPr>
                        <a:t>181</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dirty="0">
                          <a:effectLst/>
                          <a:latin typeface="Meiryo UI" panose="020B0604030504040204" pitchFamily="50" charset="-128"/>
                          <a:ea typeface="Meiryo UI" panose="020B0604030504040204" pitchFamily="50" charset="-128"/>
                        </a:rPr>
                        <a:t>368</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167</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125</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301</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extLst>
                  <a:ext uri="{0D108BD9-81ED-4DB2-BD59-A6C34878D82A}">
                    <a16:rowId xmlns:a16="http://schemas.microsoft.com/office/drawing/2014/main" val="56950170"/>
                  </a:ext>
                </a:extLst>
              </a:tr>
              <a:tr h="224938">
                <a:tc>
                  <a:txBody>
                    <a:bodyPr/>
                    <a:lstStyle/>
                    <a:p>
                      <a:pPr algn="ctr" rtl="0"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rPr>
                        <a:t>Kanagawa</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175</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261</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213</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288</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221</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extLst>
                  <a:ext uri="{0D108BD9-81ED-4DB2-BD59-A6C34878D82A}">
                    <a16:rowId xmlns:a16="http://schemas.microsoft.com/office/drawing/2014/main" val="3668780476"/>
                  </a:ext>
                </a:extLst>
              </a:tr>
              <a:tr h="224938">
                <a:tc>
                  <a:txBody>
                    <a:bodyPr/>
                    <a:lstStyle/>
                    <a:p>
                      <a:pPr algn="ctr" rtl="0"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rPr>
                        <a:t>Hokkaido</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70</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74</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61</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81</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178</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extLst>
                  <a:ext uri="{0D108BD9-81ED-4DB2-BD59-A6C34878D82A}">
                    <a16:rowId xmlns:a16="http://schemas.microsoft.com/office/drawing/2014/main" val="1311482260"/>
                  </a:ext>
                </a:extLst>
              </a:tr>
              <a:tr h="224938">
                <a:tc>
                  <a:txBody>
                    <a:bodyPr/>
                    <a:lstStyle/>
                    <a:p>
                      <a:pPr algn="ctr" rtl="0" fontAlgn="ctr"/>
                      <a:r>
                        <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rPr>
                        <a:t>Osaka</a:t>
                      </a:r>
                      <a:endPar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solidFill>
                      <a:srgbClr val="FFFFCC"/>
                    </a:solidFill>
                  </a:tcP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157</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solidFill>
                      <a:srgbClr val="FFFFCC"/>
                    </a:solidFill>
                  </a:tcP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208</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solidFill>
                      <a:srgbClr val="FFFFCC"/>
                    </a:solidFill>
                  </a:tcP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244</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solidFill>
                      <a:srgbClr val="FFFFCC"/>
                    </a:solidFill>
                  </a:tcP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184</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solidFill>
                      <a:srgbClr val="FFFFCC"/>
                    </a:solidFill>
                  </a:tcP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174</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solidFill>
                      <a:srgbClr val="FFFFCC"/>
                    </a:solidFill>
                  </a:tcPr>
                </a:tc>
                <a:extLst>
                  <a:ext uri="{0D108BD9-81ED-4DB2-BD59-A6C34878D82A}">
                    <a16:rowId xmlns:a16="http://schemas.microsoft.com/office/drawing/2014/main" val="862660233"/>
                  </a:ext>
                </a:extLst>
              </a:tr>
              <a:tr h="224938">
                <a:tc>
                  <a:txBody>
                    <a:bodyPr/>
                    <a:lstStyle/>
                    <a:p>
                      <a:pPr algn="ctr" rtl="0"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rPr>
                        <a:t>Kyoto</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168</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dirty="0">
                          <a:effectLst/>
                          <a:latin typeface="Meiryo UI" panose="020B0604030504040204" pitchFamily="50" charset="-128"/>
                          <a:ea typeface="Meiryo UI" panose="020B0604030504040204" pitchFamily="50" charset="-128"/>
                        </a:rPr>
                        <a:t>272</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dirty="0">
                          <a:effectLst/>
                          <a:latin typeface="Meiryo UI" panose="020B0604030504040204" pitchFamily="50" charset="-128"/>
                          <a:ea typeface="Meiryo UI" panose="020B0604030504040204" pitchFamily="50" charset="-128"/>
                        </a:rPr>
                        <a:t>179</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dirty="0">
                          <a:effectLst/>
                          <a:latin typeface="Meiryo UI" panose="020B0604030504040204" pitchFamily="50" charset="-128"/>
                          <a:ea typeface="Meiryo UI" panose="020B0604030504040204" pitchFamily="50" charset="-128"/>
                        </a:rPr>
                        <a:t>261</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dirty="0">
                          <a:effectLst/>
                          <a:latin typeface="Meiryo UI" panose="020B0604030504040204" pitchFamily="50" charset="-128"/>
                          <a:ea typeface="Meiryo UI" panose="020B0604030504040204" pitchFamily="50" charset="-128"/>
                        </a:rPr>
                        <a:t>167</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extLst>
                  <a:ext uri="{0D108BD9-81ED-4DB2-BD59-A6C34878D82A}">
                    <a16:rowId xmlns:a16="http://schemas.microsoft.com/office/drawing/2014/main" val="2234870323"/>
                  </a:ext>
                </a:extLst>
              </a:tr>
              <a:tr h="224938">
                <a:tc>
                  <a:txBody>
                    <a:bodyPr/>
                    <a:lstStyle/>
                    <a:p>
                      <a:pPr algn="ct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rPr>
                        <a:t>Others</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r" fontAlgn="ctr"/>
                      <a:r>
                        <a:rPr lang="en-US" altLang="ja-JP" sz="1000" u="none" strike="noStrike">
                          <a:effectLst/>
                          <a:latin typeface="Meiryo UI" panose="020B0604030504040204" pitchFamily="50" charset="-128"/>
                          <a:ea typeface="Meiryo UI" panose="020B0604030504040204" pitchFamily="50" charset="-128"/>
                        </a:rPr>
                        <a:t>746</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fontAlgn="ctr"/>
                      <a:r>
                        <a:rPr lang="en-US" altLang="ja-JP" sz="1000" u="none" strike="noStrike">
                          <a:effectLst/>
                          <a:latin typeface="Meiryo UI" panose="020B0604030504040204" pitchFamily="50" charset="-128"/>
                          <a:ea typeface="Meiryo UI" panose="020B0604030504040204" pitchFamily="50" charset="-128"/>
                        </a:rPr>
                        <a:t>819</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fontAlgn="ctr"/>
                      <a:r>
                        <a:rPr lang="en-US" altLang="ja-JP" sz="1000" u="none" strike="noStrike">
                          <a:effectLst/>
                          <a:latin typeface="Meiryo UI" panose="020B0604030504040204" pitchFamily="50" charset="-128"/>
                          <a:ea typeface="Meiryo UI" panose="020B0604030504040204" pitchFamily="50" charset="-128"/>
                        </a:rPr>
                        <a:t>863</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fontAlgn="ctr"/>
                      <a:r>
                        <a:rPr lang="en-US" altLang="ja-JP" sz="1000" u="none" strike="noStrike">
                          <a:effectLst/>
                          <a:latin typeface="Meiryo UI" panose="020B0604030504040204" pitchFamily="50" charset="-128"/>
                          <a:ea typeface="Meiryo UI" panose="020B0604030504040204" pitchFamily="50" charset="-128"/>
                        </a:rPr>
                        <a:t>973</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fontAlgn="ctr"/>
                      <a:r>
                        <a:rPr lang="en-US" altLang="ja-JP" sz="1000" u="none" strike="noStrike">
                          <a:effectLst/>
                          <a:latin typeface="Meiryo UI" panose="020B0604030504040204" pitchFamily="50" charset="-128"/>
                          <a:ea typeface="Meiryo UI" panose="020B0604030504040204" pitchFamily="50" charset="-128"/>
                        </a:rPr>
                        <a:t>982</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extLst>
                  <a:ext uri="{0D108BD9-81ED-4DB2-BD59-A6C34878D82A}">
                    <a16:rowId xmlns:a16="http://schemas.microsoft.com/office/drawing/2014/main" val="1586389583"/>
                  </a:ext>
                </a:extLst>
              </a:tr>
              <a:tr h="224938">
                <a:tc>
                  <a:txBody>
                    <a:bodyPr/>
                    <a:lstStyle/>
                    <a:p>
                      <a:pPr algn="ctr" fontAlgn="ctr"/>
                      <a:r>
                        <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rPr>
                        <a:t>Total</a:t>
                      </a:r>
                      <a:endPar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8876</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9909</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8284</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8828</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7613</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extLst>
                  <a:ext uri="{0D108BD9-81ED-4DB2-BD59-A6C34878D82A}">
                    <a16:rowId xmlns:a16="http://schemas.microsoft.com/office/drawing/2014/main" val="830516417"/>
                  </a:ext>
                </a:extLst>
              </a:tr>
            </a:tbl>
          </a:graphicData>
        </a:graphic>
      </p:graphicFrame>
      <p:sp>
        <p:nvSpPr>
          <p:cNvPr id="3" name="スライド番号プレースホルダー 2"/>
          <p:cNvSpPr>
            <a:spLocks noGrp="1"/>
          </p:cNvSpPr>
          <p:nvPr>
            <p:ph type="sldNum" sz="quarter" idx="12"/>
          </p:nvPr>
        </p:nvSpPr>
        <p:spPr>
          <a:xfrm>
            <a:off x="9421971" y="6542151"/>
            <a:ext cx="2743200" cy="365125"/>
          </a:xfrm>
        </p:spPr>
        <p:txBody>
          <a:bodyPr/>
          <a:lstStyle/>
          <a:p>
            <a:fld id="{4CFCB8D1-E384-4ABF-9F79-4EB3205F8B48}" type="slidenum">
              <a:rPr kumimoji="1" lang="ja-JP" altLang="en-US" smtClean="0"/>
              <a:t>12</a:t>
            </a:fld>
            <a:endParaRPr kumimoji="1" lang="ja-JP" altLang="en-US" dirty="0"/>
          </a:p>
        </p:txBody>
      </p:sp>
      <p:sp>
        <p:nvSpPr>
          <p:cNvPr id="11" name="テキスト ボックス 10">
            <a:extLst>
              <a:ext uri="{FF2B5EF4-FFF2-40B4-BE49-F238E27FC236}">
                <a16:creationId xmlns:a16="http://schemas.microsoft.com/office/drawing/2014/main" id="{E80AF9EA-FF8E-4D01-BD21-9DE3F9109B3D}"/>
              </a:ext>
            </a:extLst>
          </p:cNvPr>
          <p:cNvSpPr txBox="1"/>
          <p:nvPr/>
        </p:nvSpPr>
        <p:spPr>
          <a:xfrm>
            <a:off x="301962" y="171000"/>
            <a:ext cx="4599031" cy="646331"/>
          </a:xfrm>
          <a:prstGeom prst="rect">
            <a:avLst/>
          </a:prstGeom>
          <a:noFill/>
        </p:spPr>
        <p:txBody>
          <a:bodyPr wrap="square" rtlCol="0">
            <a:spAutoFit/>
          </a:bodyPr>
          <a:lstStyle/>
          <a:p>
            <a:r>
              <a:rPr lang="ja-JP" altLang="en-US" b="1" dirty="0">
                <a:latin typeface="UD デジタル 教科書体 NK-R" panose="02020400000000000000" pitchFamily="18" charset="-128"/>
                <a:ea typeface="UD デジタル 教科書体 NK-R" panose="02020400000000000000" pitchFamily="18" charset="-128"/>
              </a:rPr>
              <a:t>■</a:t>
            </a: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Startup Investment</a:t>
            </a:r>
          </a:p>
          <a:p>
            <a:endParaRPr lang="en-US" altLang="ja-JP" b="1" dirty="0">
              <a:latin typeface="UD デジタル 教科書体 NK-R" panose="02020400000000000000" pitchFamily="18" charset="-128"/>
              <a:ea typeface="UD デジタル 教科書体 NK-R" panose="02020400000000000000" pitchFamily="18" charset="-128"/>
            </a:endParaRPr>
          </a:p>
        </p:txBody>
      </p:sp>
      <p:sp>
        <p:nvSpPr>
          <p:cNvPr id="14" name="テキスト ボックス 13">
            <a:extLst>
              <a:ext uri="{FF2B5EF4-FFF2-40B4-BE49-F238E27FC236}">
                <a16:creationId xmlns:a16="http://schemas.microsoft.com/office/drawing/2014/main" id="{81E226E1-B6D4-4B9D-8B15-AE7CA3824DFF}"/>
              </a:ext>
            </a:extLst>
          </p:cNvPr>
          <p:cNvSpPr txBox="1"/>
          <p:nvPr/>
        </p:nvSpPr>
        <p:spPr>
          <a:xfrm>
            <a:off x="500562" y="520043"/>
            <a:ext cx="11174929" cy="1815882"/>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altLang="ja-JP" sz="1600" dirty="0">
                <a:latin typeface="Arial" panose="020B0604020202020204" pitchFamily="34" charset="0"/>
                <a:ea typeface="UD デジタル 教科書体 NK-R"/>
                <a:cs typeface="Arial" panose="020B0604020202020204" pitchFamily="34" charset="0"/>
              </a:rPr>
              <a:t>Global startup funding from venture capital (VC) firms and other investors targeting high‑growth unlisted companies declined from 2022 to 2023 but has since shown signs of recovery, reaching approximately USD 470 billion in 2025 (about JPY 70 trillion, calculated at the average exchange rate for 2025). In contrast, startup funding in Japan is projected to reach 761.3 billion yen in 2025, highlighting a significant gap compared to the global market.</a:t>
            </a:r>
          </a:p>
          <a:p>
            <a:pPr marL="285750" indent="-285750">
              <a:buFont typeface="Arial" panose="020B0604020202020204" pitchFamily="34" charset="0"/>
              <a:buChar char="•"/>
            </a:pPr>
            <a:r>
              <a:rPr lang="en-US" altLang="ja-JP" sz="1600" dirty="0">
                <a:latin typeface="Arial" panose="020B0604020202020204" pitchFamily="34" charset="0"/>
                <a:ea typeface="UD デジタル 教科書体 NK-R"/>
                <a:cs typeface="Arial" panose="020B0604020202020204" pitchFamily="34" charset="0"/>
              </a:rPr>
              <a:t>Within Japan, </a:t>
            </a:r>
            <a:r>
              <a:rPr lang="en-US" altLang="ja-JP" sz="1600" b="1" u="sng" dirty="0">
                <a:latin typeface="Arial" panose="020B0604020202020204" pitchFamily="34" charset="0"/>
                <a:ea typeface="UD デジタル 教科書体 NK-R"/>
                <a:cs typeface="Arial" panose="020B0604020202020204" pitchFamily="34" charset="0"/>
              </a:rPr>
              <a:t>funding remains heavily concentrated in Tokyo. While the city accounts for 7.6% of university-launched startups and 9.5% of VCs (including operational offices), startup funding in Osaka remains at approximately 2%.</a:t>
            </a:r>
          </a:p>
        </p:txBody>
      </p:sp>
      <p:grpSp>
        <p:nvGrpSpPr>
          <p:cNvPr id="17" name="グループ化 68">
            <a:extLst>
              <a:ext uri="{FF2B5EF4-FFF2-40B4-BE49-F238E27FC236}">
                <a16:creationId xmlns:a16="http://schemas.microsoft.com/office/drawing/2014/main" id="{BBF0BE62-DD76-4BD7-B432-B42D8A4BBC66}"/>
              </a:ext>
            </a:extLst>
          </p:cNvPr>
          <p:cNvGrpSpPr/>
          <p:nvPr/>
        </p:nvGrpSpPr>
        <p:grpSpPr>
          <a:xfrm>
            <a:off x="569585" y="2407864"/>
            <a:ext cx="5518442" cy="386393"/>
            <a:chOff x="611304" y="2288242"/>
            <a:chExt cx="5518442" cy="386393"/>
          </a:xfrm>
        </p:grpSpPr>
        <p:grpSp>
          <p:nvGrpSpPr>
            <p:cNvPr id="18" name="グループ化 99">
              <a:extLst>
                <a:ext uri="{FF2B5EF4-FFF2-40B4-BE49-F238E27FC236}">
                  <a16:creationId xmlns:a16="http://schemas.microsoft.com/office/drawing/2014/main" id="{1B351669-7C32-4BB9-A5B6-692B32FDAF6A}"/>
                </a:ext>
              </a:extLst>
            </p:cNvPr>
            <p:cNvGrpSpPr/>
            <p:nvPr/>
          </p:nvGrpSpPr>
          <p:grpSpPr>
            <a:xfrm>
              <a:off x="611304" y="2365094"/>
              <a:ext cx="5376988" cy="309541"/>
              <a:chOff x="472815" y="2599964"/>
              <a:chExt cx="5376988" cy="309541"/>
            </a:xfrm>
          </p:grpSpPr>
          <p:sp>
            <p:nvSpPr>
              <p:cNvPr id="20" name="正方形/長方形 101">
                <a:extLst>
                  <a:ext uri="{FF2B5EF4-FFF2-40B4-BE49-F238E27FC236}">
                    <a16:creationId xmlns:a16="http://schemas.microsoft.com/office/drawing/2014/main" id="{656CA714-FBC4-4B57-B2E0-79A7CBE6D1B2}"/>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UD デジタル 教科書体 NK-R" panose="02020400000000000000" pitchFamily="18" charset="-128"/>
                  <a:ea typeface="UD デジタル 教科書体 NK-R" panose="02020400000000000000" pitchFamily="18" charset="-128"/>
                </a:endParaRPr>
              </a:p>
            </p:txBody>
          </p:sp>
          <p:cxnSp>
            <p:nvCxnSpPr>
              <p:cNvPr id="21" name="直線コネクタ 102">
                <a:extLst>
                  <a:ext uri="{FF2B5EF4-FFF2-40B4-BE49-F238E27FC236}">
                    <a16:creationId xmlns:a16="http://schemas.microsoft.com/office/drawing/2014/main" id="{63553D3C-25FF-42B9-9397-F5B72600AD8F}"/>
                  </a:ext>
                </a:extLst>
              </p:cNvPr>
              <p:cNvCxnSpPr>
                <a:cxnSpLocks/>
              </p:cNvCxnSpPr>
              <p:nvPr/>
            </p:nvCxnSpPr>
            <p:spPr>
              <a:xfrm>
                <a:off x="472815" y="2909505"/>
                <a:ext cx="537698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 name="テキスト ボックス 100">
              <a:extLst>
                <a:ext uri="{FF2B5EF4-FFF2-40B4-BE49-F238E27FC236}">
                  <a16:creationId xmlns:a16="http://schemas.microsoft.com/office/drawing/2014/main" id="{5A7D4329-996B-4B71-85B7-6CF22954EAE2}"/>
                </a:ext>
              </a:extLst>
            </p:cNvPr>
            <p:cNvSpPr txBox="1"/>
            <p:nvPr/>
          </p:nvSpPr>
          <p:spPr>
            <a:xfrm>
              <a:off x="752758" y="2288242"/>
              <a:ext cx="5376988" cy="338554"/>
            </a:xfrm>
            <a:prstGeom prst="rect">
              <a:avLst/>
            </a:prstGeom>
            <a:noFill/>
          </p:spPr>
          <p:txBody>
            <a:bodyPr wrap="square" rtlCol="0">
              <a:spAutoFit/>
            </a:bodyPr>
            <a:lstStyle/>
            <a:p>
              <a:pPr algn="ctr"/>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Global Startup Funding (USD billions)</a:t>
              </a:r>
              <a:endParaRPr kumimoji="1" lang="ja-JP" altLang="en-US" sz="160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grpSp>
        <p:nvGrpSpPr>
          <p:cNvPr id="22" name="グループ化 68">
            <a:extLst>
              <a:ext uri="{FF2B5EF4-FFF2-40B4-BE49-F238E27FC236}">
                <a16:creationId xmlns:a16="http://schemas.microsoft.com/office/drawing/2014/main" id="{DA8563A6-3DA6-4BCB-960F-DE04B118D5F6}"/>
              </a:ext>
            </a:extLst>
          </p:cNvPr>
          <p:cNvGrpSpPr/>
          <p:nvPr/>
        </p:nvGrpSpPr>
        <p:grpSpPr>
          <a:xfrm>
            <a:off x="6600040" y="2174284"/>
            <a:ext cx="5287974" cy="351566"/>
            <a:chOff x="611304" y="2345118"/>
            <a:chExt cx="5287975" cy="351566"/>
          </a:xfrm>
        </p:grpSpPr>
        <p:grpSp>
          <p:nvGrpSpPr>
            <p:cNvPr id="23" name="グループ化 94">
              <a:extLst>
                <a:ext uri="{FF2B5EF4-FFF2-40B4-BE49-F238E27FC236}">
                  <a16:creationId xmlns:a16="http://schemas.microsoft.com/office/drawing/2014/main" id="{6982D41E-5F91-416C-B879-F5A8234893AF}"/>
                </a:ext>
              </a:extLst>
            </p:cNvPr>
            <p:cNvGrpSpPr/>
            <p:nvPr/>
          </p:nvGrpSpPr>
          <p:grpSpPr>
            <a:xfrm>
              <a:off x="611304" y="2365094"/>
              <a:ext cx="5115983" cy="331590"/>
              <a:chOff x="472815" y="2599964"/>
              <a:chExt cx="5115983" cy="331590"/>
            </a:xfrm>
          </p:grpSpPr>
          <p:sp>
            <p:nvSpPr>
              <p:cNvPr id="25" name="正方形/長方形 96">
                <a:extLst>
                  <a:ext uri="{FF2B5EF4-FFF2-40B4-BE49-F238E27FC236}">
                    <a16:creationId xmlns:a16="http://schemas.microsoft.com/office/drawing/2014/main" id="{E7D32C24-34E3-4E3D-896C-66361FEF1538}"/>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UD デジタル 教科書体 NK-R" panose="02020400000000000000" pitchFamily="18" charset="-128"/>
                  <a:ea typeface="UD デジタル 教科書体 NK-R" panose="02020400000000000000" pitchFamily="18" charset="-128"/>
                </a:endParaRPr>
              </a:p>
            </p:txBody>
          </p:sp>
          <p:cxnSp>
            <p:nvCxnSpPr>
              <p:cNvPr id="26" name="直線コネクタ 97">
                <a:extLst>
                  <a:ext uri="{FF2B5EF4-FFF2-40B4-BE49-F238E27FC236}">
                    <a16:creationId xmlns:a16="http://schemas.microsoft.com/office/drawing/2014/main" id="{CD8847C7-ED3B-46B4-AC6E-A7CA75794BA5}"/>
                  </a:ext>
                </a:extLst>
              </p:cNvPr>
              <p:cNvCxnSpPr>
                <a:cxnSpLocks/>
              </p:cNvCxnSpPr>
              <p:nvPr/>
            </p:nvCxnSpPr>
            <p:spPr>
              <a:xfrm>
                <a:off x="472815" y="2909505"/>
                <a:ext cx="5115983" cy="220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テキスト ボックス 95">
              <a:extLst>
                <a:ext uri="{FF2B5EF4-FFF2-40B4-BE49-F238E27FC236}">
                  <a16:creationId xmlns:a16="http://schemas.microsoft.com/office/drawing/2014/main" id="{7BB4BD35-13BD-4E4B-93C9-D24FF29B1074}"/>
                </a:ext>
              </a:extLst>
            </p:cNvPr>
            <p:cNvSpPr txBox="1"/>
            <p:nvPr/>
          </p:nvSpPr>
          <p:spPr>
            <a:xfrm>
              <a:off x="685801" y="2345118"/>
              <a:ext cx="5213478" cy="338554"/>
            </a:xfrm>
            <a:prstGeom prst="rect">
              <a:avLst/>
            </a:prstGeom>
            <a:noFill/>
          </p:spPr>
          <p:txBody>
            <a:bodyPr wrap="square" rtlCol="0">
              <a:spAutoFit/>
            </a:bodyPr>
            <a:lstStyle/>
            <a:p>
              <a:pPr algn="ctr"/>
              <a:r>
                <a:rPr kumimoji="1"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Startup Funding in Japan and Osaka (JPY billions)</a:t>
              </a:r>
              <a:endParaRPr kumimoji="1" lang="ja-JP" altLang="en-US" sz="160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sp>
        <p:nvSpPr>
          <p:cNvPr id="30" name="テキスト ボックス 29">
            <a:extLst>
              <a:ext uri="{FF2B5EF4-FFF2-40B4-BE49-F238E27FC236}">
                <a16:creationId xmlns:a16="http://schemas.microsoft.com/office/drawing/2014/main" id="{C431FB1D-99BE-47E7-89A4-D1D1EA8A0AD0}"/>
              </a:ext>
            </a:extLst>
          </p:cNvPr>
          <p:cNvSpPr txBox="1"/>
          <p:nvPr/>
        </p:nvSpPr>
        <p:spPr>
          <a:xfrm>
            <a:off x="711039" y="5866847"/>
            <a:ext cx="3223482" cy="400110"/>
          </a:xfrm>
          <a:prstGeom prst="rect">
            <a:avLst/>
          </a:prstGeom>
          <a:noFill/>
        </p:spPr>
        <p:txBody>
          <a:bodyPr wrap="square" rtlCol="0">
            <a:spAutoFit/>
          </a:bodyPr>
          <a:lstStyle/>
          <a:p>
            <a:r>
              <a:rPr lang="en-US" altLang="ja-JP" sz="1000" dirty="0">
                <a:latin typeface="Meiryo UI" panose="020B0604030504040204" pitchFamily="50" charset="-128"/>
                <a:ea typeface="Meiryo UI" panose="020B0604030504040204" pitchFamily="50" charset="-128"/>
              </a:rPr>
              <a:t>Source: Prepared by Osaka Prefecture based on </a:t>
            </a:r>
            <a:br>
              <a:rPr lang="en-US" altLang="ja-JP" sz="1000" dirty="0">
                <a:latin typeface="Meiryo UI" panose="020B0604030504040204" pitchFamily="50" charset="-128"/>
                <a:ea typeface="Meiryo UI" panose="020B0604030504040204" pitchFamily="50" charset="-128"/>
              </a:rPr>
            </a:br>
            <a:r>
              <a:rPr lang="en-US" altLang="ja-JP"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CB Insights</a:t>
            </a:r>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State of Venture</a:t>
            </a:r>
            <a:r>
              <a:rPr lang="ja-JP" altLang="en-US" sz="1000"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2025”</a:t>
            </a:r>
            <a:endParaRPr kumimoji="1" lang="ja-JP" altLang="en-US" sz="1000"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B876A85E-E706-4376-92BA-701470D80E9A}"/>
              </a:ext>
            </a:extLst>
          </p:cNvPr>
          <p:cNvSpPr txBox="1"/>
          <p:nvPr/>
        </p:nvSpPr>
        <p:spPr>
          <a:xfrm>
            <a:off x="6600037" y="4595746"/>
            <a:ext cx="4848068" cy="246221"/>
          </a:xfrm>
          <a:prstGeom prst="rect">
            <a:avLst/>
          </a:prstGeom>
          <a:noFill/>
        </p:spPr>
        <p:txBody>
          <a:bodyPr wrap="square" rtlCol="0">
            <a:spAutoFit/>
          </a:bodyPr>
          <a:lstStyle/>
          <a:p>
            <a:r>
              <a:rPr lang="en-US" altLang="ja-JP" sz="1000" dirty="0">
                <a:latin typeface="Meiryo UI" panose="020B0604030504040204" pitchFamily="50" charset="-128"/>
                <a:ea typeface="Meiryo UI" panose="020B0604030504040204" pitchFamily="50" charset="-128"/>
              </a:rPr>
              <a:t>Source</a:t>
            </a:r>
            <a:r>
              <a:rPr lang="ja-JP" altLang="en-US" sz="1000" dirty="0">
                <a:latin typeface="Meiryo UI" panose="020B0604030504040204" pitchFamily="50" charset="-128"/>
                <a:ea typeface="Meiryo UI" panose="020B0604030504040204" pitchFamily="50" charset="-128"/>
              </a:rPr>
              <a:t>：</a:t>
            </a:r>
            <a:r>
              <a:rPr lang="en-US" altLang="ja-JP" sz="1000" dirty="0" err="1">
                <a:latin typeface="Meiryo UI" panose="020B0604030504040204" pitchFamily="50" charset="-128"/>
                <a:ea typeface="Meiryo UI" panose="020B0604030504040204" pitchFamily="50" charset="-128"/>
              </a:rPr>
              <a:t>Speeda</a:t>
            </a:r>
            <a:r>
              <a:rPr lang="en-US" altLang="ja-JP" sz="1000" dirty="0">
                <a:latin typeface="Meiryo UI" panose="020B0604030504040204" pitchFamily="50" charset="-128"/>
                <a:ea typeface="Meiryo UI" panose="020B0604030504040204" pitchFamily="50" charset="-128"/>
              </a:rPr>
              <a:t> Startup Information Research</a:t>
            </a:r>
            <a:r>
              <a:rPr lang="ja-JP" altLang="en-US" sz="1000" dirty="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rPr>
              <a:t>as of January 18, 2026</a:t>
            </a:r>
            <a:r>
              <a:rPr lang="ja-JP" altLang="en-US" sz="1000" dirty="0">
                <a:latin typeface="Meiryo UI" panose="020B0604030504040204" pitchFamily="50" charset="-128"/>
                <a:ea typeface="Meiryo UI" panose="020B0604030504040204" pitchFamily="50" charset="-128"/>
              </a:rPr>
              <a:t>）</a:t>
            </a:r>
            <a:endParaRPr kumimoji="1" lang="ja-JP" altLang="en-US" sz="1000" dirty="0">
              <a:latin typeface="Meiryo UI" panose="020B0604030504040204" pitchFamily="50" charset="-128"/>
              <a:ea typeface="Meiryo UI" panose="020B0604030504040204" pitchFamily="50" charset="-128"/>
            </a:endParaRPr>
          </a:p>
        </p:txBody>
      </p:sp>
      <p:graphicFrame>
        <p:nvGraphicFramePr>
          <p:cNvPr id="28" name="グラフ 27">
            <a:extLst>
              <a:ext uri="{FF2B5EF4-FFF2-40B4-BE49-F238E27FC236}">
                <a16:creationId xmlns:a16="http://schemas.microsoft.com/office/drawing/2014/main" id="{DC3D465B-60D7-4C65-9E84-A33618896F08}"/>
              </a:ext>
            </a:extLst>
          </p:cNvPr>
          <p:cNvGraphicFramePr>
            <a:graphicFrameLocks/>
          </p:cNvGraphicFramePr>
          <p:nvPr/>
        </p:nvGraphicFramePr>
        <p:xfrm>
          <a:off x="711039" y="3083476"/>
          <a:ext cx="5115982" cy="2781963"/>
        </p:xfrm>
        <a:graphic>
          <a:graphicData uri="http://schemas.openxmlformats.org/drawingml/2006/chart">
            <c:chart xmlns:c="http://schemas.openxmlformats.org/drawingml/2006/chart" xmlns:r="http://schemas.openxmlformats.org/officeDocument/2006/relationships" r:id="rId3"/>
          </a:graphicData>
        </a:graphic>
      </p:graphicFrame>
      <p:sp>
        <p:nvSpPr>
          <p:cNvPr id="2" name="正方形/長方形 1">
            <a:extLst>
              <a:ext uri="{FF2B5EF4-FFF2-40B4-BE49-F238E27FC236}">
                <a16:creationId xmlns:a16="http://schemas.microsoft.com/office/drawing/2014/main" id="{DDF689A3-1827-4F1F-B40C-284BC8D99DFC}"/>
              </a:ext>
            </a:extLst>
          </p:cNvPr>
          <p:cNvSpPr/>
          <p:nvPr/>
        </p:nvSpPr>
        <p:spPr>
          <a:xfrm>
            <a:off x="10788222" y="4388383"/>
            <a:ext cx="832585" cy="232133"/>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4" name="表 4">
            <a:extLst>
              <a:ext uri="{FF2B5EF4-FFF2-40B4-BE49-F238E27FC236}">
                <a16:creationId xmlns:a16="http://schemas.microsoft.com/office/drawing/2014/main" id="{470BCCE7-896E-4446-A65F-DF029F77D01F}"/>
              </a:ext>
            </a:extLst>
          </p:cNvPr>
          <p:cNvGraphicFramePr>
            <a:graphicFrameLocks noGrp="1"/>
          </p:cNvGraphicFramePr>
          <p:nvPr>
            <p:extLst>
              <p:ext uri="{D42A27DB-BD31-4B8C-83A1-F6EECF244321}">
                <p14:modId xmlns:p14="http://schemas.microsoft.com/office/powerpoint/2010/main" val="1099155322"/>
              </p:ext>
            </p:extLst>
          </p:nvPr>
        </p:nvGraphicFramePr>
        <p:xfrm>
          <a:off x="6637288" y="5195375"/>
          <a:ext cx="4986901" cy="1219200"/>
        </p:xfrm>
        <a:graphic>
          <a:graphicData uri="http://schemas.openxmlformats.org/drawingml/2006/table">
            <a:tbl>
              <a:tblPr firstRow="1" bandRow="1">
                <a:tableStyleId>{5940675A-B579-460E-94D1-54222C63F5DA}</a:tableStyleId>
              </a:tblPr>
              <a:tblGrid>
                <a:gridCol w="356453">
                  <a:extLst>
                    <a:ext uri="{9D8B030D-6E8A-4147-A177-3AD203B41FA5}">
                      <a16:colId xmlns:a16="http://schemas.microsoft.com/office/drawing/2014/main" val="3226599645"/>
                    </a:ext>
                  </a:extLst>
                </a:gridCol>
                <a:gridCol w="1405324">
                  <a:extLst>
                    <a:ext uri="{9D8B030D-6E8A-4147-A177-3AD203B41FA5}">
                      <a16:colId xmlns:a16="http://schemas.microsoft.com/office/drawing/2014/main" val="2643357022"/>
                    </a:ext>
                  </a:extLst>
                </a:gridCol>
                <a:gridCol w="777389">
                  <a:extLst>
                    <a:ext uri="{9D8B030D-6E8A-4147-A177-3AD203B41FA5}">
                      <a16:colId xmlns:a16="http://schemas.microsoft.com/office/drawing/2014/main" val="3084534086"/>
                    </a:ext>
                  </a:extLst>
                </a:gridCol>
                <a:gridCol w="777389">
                  <a:extLst>
                    <a:ext uri="{9D8B030D-6E8A-4147-A177-3AD203B41FA5}">
                      <a16:colId xmlns:a16="http://schemas.microsoft.com/office/drawing/2014/main" val="1162057619"/>
                    </a:ext>
                  </a:extLst>
                </a:gridCol>
                <a:gridCol w="777389">
                  <a:extLst>
                    <a:ext uri="{9D8B030D-6E8A-4147-A177-3AD203B41FA5}">
                      <a16:colId xmlns:a16="http://schemas.microsoft.com/office/drawing/2014/main" val="70701909"/>
                    </a:ext>
                  </a:extLst>
                </a:gridCol>
                <a:gridCol w="892957">
                  <a:extLst>
                    <a:ext uri="{9D8B030D-6E8A-4147-A177-3AD203B41FA5}">
                      <a16:colId xmlns:a16="http://schemas.microsoft.com/office/drawing/2014/main" val="3998329371"/>
                    </a:ext>
                  </a:extLst>
                </a:gridCol>
              </a:tblGrid>
              <a:tr h="211799">
                <a:tc gridSpan="2">
                  <a:txBody>
                    <a:bodyPr/>
                    <a:lstStyle/>
                    <a:p>
                      <a:pPr algn="ct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Prefecture</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hMerge="1">
                  <a:txBody>
                    <a:bodyPr/>
                    <a:lstStyle/>
                    <a:p>
                      <a:pPr algn="ct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ct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Tokyo</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ct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Osaka</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ct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Others</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ct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Total</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extLst>
                  <a:ext uri="{0D108BD9-81ED-4DB2-BD59-A6C34878D82A}">
                    <a16:rowId xmlns:a16="http://schemas.microsoft.com/office/drawing/2014/main" val="294164232"/>
                  </a:ext>
                </a:extLst>
              </a:tr>
              <a:tr h="211799">
                <a:tc gridSpan="2">
                  <a:txBody>
                    <a:bodyPr/>
                    <a:lstStyle/>
                    <a:p>
                      <a:pPr algn="l"/>
                      <a:r>
                        <a:rPr kumimoji="1" lang="en-US" altLang="ja-JP" sz="600" dirty="0">
                          <a:latin typeface="Meiryo UI" panose="020B0604030504040204" pitchFamily="50" charset="-128"/>
                          <a:ea typeface="Meiryo UI" panose="020B0604030504040204" pitchFamily="50" charset="-128"/>
                          <a:cs typeface="Microsoft Himalaya" panose="01010100010101010101" pitchFamily="2" charset="0"/>
                        </a:rPr>
                        <a:t>Number of University‑Based Startups </a:t>
                      </a:r>
                      <a:endParaRPr kumimoji="1" lang="ja-JP" altLang="en-US" sz="6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lnB w="12700" cmpd="sng">
                      <a:noFill/>
                    </a:lnB>
                  </a:tcPr>
                </a:tc>
                <a:tc hMerge="1">
                  <a:txBody>
                    <a:bodyPr/>
                    <a:lstStyle/>
                    <a:p>
                      <a:pPr algn="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1,936</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384</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2,754</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5,074</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extLst>
                  <a:ext uri="{0D108BD9-81ED-4DB2-BD59-A6C34878D82A}">
                    <a16:rowId xmlns:a16="http://schemas.microsoft.com/office/drawing/2014/main" val="3366830419"/>
                  </a:ext>
                </a:extLst>
              </a:tr>
              <a:tr h="211799">
                <a:tc>
                  <a:txBody>
                    <a:bodyPr/>
                    <a:lstStyle/>
                    <a:p>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lnT w="12700" cmpd="sng">
                      <a:noFill/>
                    </a:lnT>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Share of National Total </a:t>
                      </a:r>
                      <a:endPar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38.2%</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7.6%</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54.3%</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100%</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extLst>
                  <a:ext uri="{0D108BD9-81ED-4DB2-BD59-A6C34878D82A}">
                    <a16:rowId xmlns:a16="http://schemas.microsoft.com/office/drawing/2014/main" val="3268420630"/>
                  </a:ext>
                </a:extLst>
              </a:tr>
              <a:tr h="211799">
                <a:tc gridSpan="2">
                  <a:txBody>
                    <a:bodyPr/>
                    <a:lstStyle/>
                    <a:p>
                      <a:pPr algn="ct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VC Headquarters / Branch Offices</a:t>
                      </a:r>
                      <a:endPar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lnB w="12700" cmpd="sng">
                      <a:noFill/>
                    </a:lnB>
                  </a:tcPr>
                </a:tc>
                <a:tc hMerge="1">
                  <a:txBody>
                    <a:bodyPr/>
                    <a:lstStyle/>
                    <a:p>
                      <a:pPr algn="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96</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17</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66</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179</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extLst>
                  <a:ext uri="{0D108BD9-81ED-4DB2-BD59-A6C34878D82A}">
                    <a16:rowId xmlns:a16="http://schemas.microsoft.com/office/drawing/2014/main" val="2488430261"/>
                  </a:ext>
                </a:extLst>
              </a:tr>
              <a:tr h="211799">
                <a:tc>
                  <a:txBody>
                    <a:bodyPr/>
                    <a:lstStyle/>
                    <a:p>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lnT w="12700" cmpd="sng">
                      <a:noFill/>
                    </a:lnT>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Share of National Total </a:t>
                      </a: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53.6</a:t>
                      </a:r>
                      <a:r>
                        <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rPr>
                        <a:t>％</a:t>
                      </a: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9.5%</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36.9</a:t>
                      </a:r>
                      <a:r>
                        <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rPr>
                        <a:t>％</a:t>
                      </a: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100%</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extLst>
                  <a:ext uri="{0D108BD9-81ED-4DB2-BD59-A6C34878D82A}">
                    <a16:rowId xmlns:a16="http://schemas.microsoft.com/office/drawing/2014/main" val="3640118746"/>
                  </a:ext>
                </a:extLst>
              </a:tr>
            </a:tbl>
          </a:graphicData>
        </a:graphic>
      </p:graphicFrame>
      <p:sp>
        <p:nvSpPr>
          <p:cNvPr id="29" name="テキスト ボックス 28">
            <a:extLst>
              <a:ext uri="{FF2B5EF4-FFF2-40B4-BE49-F238E27FC236}">
                <a16:creationId xmlns:a16="http://schemas.microsoft.com/office/drawing/2014/main" id="{9A55E81A-7358-4C87-A80E-8A10E4C5EBF8}"/>
              </a:ext>
            </a:extLst>
          </p:cNvPr>
          <p:cNvSpPr txBox="1"/>
          <p:nvPr/>
        </p:nvSpPr>
        <p:spPr>
          <a:xfrm>
            <a:off x="5401123" y="6412825"/>
            <a:ext cx="6795587" cy="400110"/>
          </a:xfrm>
          <a:prstGeom prst="rect">
            <a:avLst/>
          </a:prstGeom>
          <a:noFill/>
        </p:spPr>
        <p:txBody>
          <a:bodyPr wrap="square" rtlCol="0">
            <a:spAutoFit/>
          </a:bodyPr>
          <a:lstStyle/>
          <a:p>
            <a:r>
              <a:rPr lang="en-US" altLang="ja-JP" sz="1000" dirty="0">
                <a:latin typeface="Meiryo UI" panose="020B0604030504040204" pitchFamily="50" charset="-128"/>
                <a:ea typeface="Meiryo UI" panose="020B0604030504040204" pitchFamily="50" charset="-128"/>
              </a:rPr>
              <a:t>Source: Ministry of </a:t>
            </a:r>
            <a:r>
              <a:rPr lang="en-US" altLang="ja-JP" sz="1000" dirty="0" err="1">
                <a:latin typeface="Meiryo UI" panose="020B0604030504040204" pitchFamily="50" charset="-128"/>
                <a:ea typeface="Meiryo UI" panose="020B0604030504040204" pitchFamily="50" charset="-128"/>
              </a:rPr>
              <a:t>Economy,Trade</a:t>
            </a:r>
            <a:r>
              <a:rPr lang="en-US" altLang="ja-JP" sz="1000" dirty="0">
                <a:latin typeface="Meiryo UI" panose="020B0604030504040204" pitchFamily="50" charset="-128"/>
                <a:ea typeface="Meiryo UI" panose="020B0604030504040204" pitchFamily="50" charset="-128"/>
              </a:rPr>
              <a:t> and Industry</a:t>
            </a:r>
            <a:r>
              <a:rPr lang="ja-JP" altLang="en-US" sz="1000"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(METI), “Survey on the Status of University-Launched </a:t>
            </a:r>
            <a:br>
              <a:rPr lang="en-US" altLang="ja-JP" sz="1000" dirty="0">
                <a:latin typeface="Meiryo UI" panose="020B0604030504040204" pitchFamily="50" charset="-128"/>
                <a:ea typeface="Meiryo UI" panose="020B0604030504040204" pitchFamily="50" charset="-128"/>
              </a:rPr>
            </a:br>
            <a:r>
              <a:rPr lang="en-US" altLang="ja-JP" sz="1000" dirty="0">
                <a:latin typeface="Meiryo UI" panose="020B0604030504040204" pitchFamily="50" charset="-128"/>
                <a:ea typeface="Meiryo UI" panose="020B0604030504040204" pitchFamily="50" charset="-128"/>
              </a:rPr>
              <a:t>            Ventures in FY 2024 ”</a:t>
            </a:r>
            <a:r>
              <a:rPr lang="ja-JP" altLang="en-US" sz="1000"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Venture Enterprise Center</a:t>
            </a:r>
            <a:r>
              <a:rPr lang="fr-FR" altLang="ja-JP" sz="1000" dirty="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rPr>
              <a:t>  “2025 Japan Venture Capital Directory”</a:t>
            </a:r>
            <a:endParaRPr lang="ja-JP" altLang="en-US" sz="1000" dirty="0">
              <a:latin typeface="Meiryo UI" panose="020B0604030504040204" pitchFamily="50" charset="-128"/>
              <a:ea typeface="Meiryo UI" panose="020B0604030504040204" pitchFamily="50" charset="-128"/>
            </a:endParaRPr>
          </a:p>
        </p:txBody>
      </p:sp>
      <p:grpSp>
        <p:nvGrpSpPr>
          <p:cNvPr id="31" name="グループ化 30">
            <a:extLst>
              <a:ext uri="{FF2B5EF4-FFF2-40B4-BE49-F238E27FC236}">
                <a16:creationId xmlns:a16="http://schemas.microsoft.com/office/drawing/2014/main" id="{09D390AD-16D6-4670-90BE-1D1394850DB6}"/>
              </a:ext>
            </a:extLst>
          </p:cNvPr>
          <p:cNvGrpSpPr/>
          <p:nvPr/>
        </p:nvGrpSpPr>
        <p:grpSpPr>
          <a:xfrm>
            <a:off x="6600040" y="4825613"/>
            <a:ext cx="5438126" cy="331590"/>
            <a:chOff x="611304" y="2365094"/>
            <a:chExt cx="5438127" cy="331590"/>
          </a:xfrm>
        </p:grpSpPr>
        <p:grpSp>
          <p:nvGrpSpPr>
            <p:cNvPr id="32" name="グループ化 31">
              <a:extLst>
                <a:ext uri="{FF2B5EF4-FFF2-40B4-BE49-F238E27FC236}">
                  <a16:creationId xmlns:a16="http://schemas.microsoft.com/office/drawing/2014/main" id="{79EE81CA-5BB0-41E1-81E5-67B608BF266E}"/>
                </a:ext>
              </a:extLst>
            </p:cNvPr>
            <p:cNvGrpSpPr/>
            <p:nvPr/>
          </p:nvGrpSpPr>
          <p:grpSpPr>
            <a:xfrm>
              <a:off x="611304" y="2365094"/>
              <a:ext cx="5115983" cy="331590"/>
              <a:chOff x="472815" y="2599964"/>
              <a:chExt cx="5115983" cy="331590"/>
            </a:xfrm>
          </p:grpSpPr>
          <p:sp>
            <p:nvSpPr>
              <p:cNvPr id="34" name="正方形/長方形 33">
                <a:extLst>
                  <a:ext uri="{FF2B5EF4-FFF2-40B4-BE49-F238E27FC236}">
                    <a16:creationId xmlns:a16="http://schemas.microsoft.com/office/drawing/2014/main" id="{0F33938D-E724-4DD8-817C-FD398F7552E1}"/>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UD デジタル 教科書体 NK-R" panose="02020400000000000000" pitchFamily="18" charset="-128"/>
                  <a:ea typeface="UD デジタル 教科書体 NK-R" panose="02020400000000000000" pitchFamily="18" charset="-128"/>
                </a:endParaRPr>
              </a:p>
            </p:txBody>
          </p:sp>
          <p:cxnSp>
            <p:nvCxnSpPr>
              <p:cNvPr id="35" name="直線コネクタ 34">
                <a:extLst>
                  <a:ext uri="{FF2B5EF4-FFF2-40B4-BE49-F238E27FC236}">
                    <a16:creationId xmlns:a16="http://schemas.microsoft.com/office/drawing/2014/main" id="{44891E27-5310-4A34-A55C-7A4C26E2756E}"/>
                  </a:ext>
                </a:extLst>
              </p:cNvPr>
              <p:cNvCxnSpPr>
                <a:cxnSpLocks/>
              </p:cNvCxnSpPr>
              <p:nvPr/>
            </p:nvCxnSpPr>
            <p:spPr>
              <a:xfrm>
                <a:off x="472815" y="2909505"/>
                <a:ext cx="5115983" cy="220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 name="テキスト ボックス 32">
              <a:extLst>
                <a:ext uri="{FF2B5EF4-FFF2-40B4-BE49-F238E27FC236}">
                  <a16:creationId xmlns:a16="http://schemas.microsoft.com/office/drawing/2014/main" id="{EDB9670E-6E14-4296-85B4-8FA15A0205A6}"/>
                </a:ext>
              </a:extLst>
            </p:cNvPr>
            <p:cNvSpPr txBox="1"/>
            <p:nvPr/>
          </p:nvSpPr>
          <p:spPr>
            <a:xfrm>
              <a:off x="685801" y="2384860"/>
              <a:ext cx="5363630" cy="276999"/>
            </a:xfrm>
            <a:prstGeom prst="rect">
              <a:avLst/>
            </a:prstGeom>
            <a:noFill/>
          </p:spPr>
          <p:txBody>
            <a:bodyPr wrap="square" rtlCol="0">
              <a:spAutoFit/>
            </a:bodyPr>
            <a:lstStyle/>
            <a:p>
              <a:pPr algn="ctr"/>
              <a:r>
                <a:rPr kumimoji="1"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Number of University-Launched Startups and VCs in Japan and Osaka</a:t>
              </a:r>
              <a:endParaRPr kumimoji="1" lang="ja-JP" altLang="en-US" sz="120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spTree>
    <p:extLst>
      <p:ext uri="{BB962C8B-B14F-4D97-AF65-F5344CB8AC3E}">
        <p14:creationId xmlns:p14="http://schemas.microsoft.com/office/powerpoint/2010/main" val="2773458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477CDEB3-8BCD-4CC4-8AB0-603EC590A549}"/>
              </a:ext>
            </a:extLst>
          </p:cNvPr>
          <p:cNvSpPr txBox="1"/>
          <p:nvPr/>
        </p:nvSpPr>
        <p:spPr>
          <a:xfrm>
            <a:off x="184336" y="240201"/>
            <a:ext cx="9573806" cy="369332"/>
          </a:xfrm>
          <a:prstGeom prst="rect">
            <a:avLst/>
          </a:prstGeom>
          <a:noFill/>
        </p:spPr>
        <p:txBody>
          <a:bodyPr wrap="square" rtlCol="0">
            <a:spAutoFit/>
          </a:bodyPr>
          <a:lstStyle/>
          <a:p>
            <a:r>
              <a:rPr lang="ja-JP" altLang="en-US" b="1" dirty="0">
                <a:latin typeface="UD デジタル 教科書体 NK-R" panose="02020400000000000000" pitchFamily="18" charset="-128"/>
                <a:ea typeface="UD デジタル 教科書体 NK-R" panose="02020400000000000000" pitchFamily="18" charset="-128"/>
              </a:rPr>
              <a:t>■</a:t>
            </a: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Fostering Deep-Tech Startups</a:t>
            </a:r>
          </a:p>
        </p:txBody>
      </p:sp>
      <p:sp>
        <p:nvSpPr>
          <p:cNvPr id="6" name="正方形/長方形 5">
            <a:extLst>
              <a:ext uri="{FF2B5EF4-FFF2-40B4-BE49-F238E27FC236}">
                <a16:creationId xmlns:a16="http://schemas.microsoft.com/office/drawing/2014/main" id="{F5B6C1D9-E972-4A04-BCAD-44C93094EF61}"/>
              </a:ext>
            </a:extLst>
          </p:cNvPr>
          <p:cNvSpPr/>
          <p:nvPr/>
        </p:nvSpPr>
        <p:spPr>
          <a:xfrm>
            <a:off x="395572" y="600340"/>
            <a:ext cx="11240616" cy="1477328"/>
          </a:xfrm>
          <a:prstGeom prst="rect">
            <a:avLst/>
          </a:prstGeom>
        </p:spPr>
        <p:txBody>
          <a:bodyPr wrap="square" lIns="91440" tIns="45720" rIns="91440" bIns="45720" anchor="t">
            <a:spAutoFit/>
          </a:bodyPr>
          <a:lstStyle/>
          <a:p>
            <a:pPr marL="342900" indent="-342900">
              <a:lnSpc>
                <a:spcPts val="1800"/>
              </a:lnSpc>
              <a:buFont typeface="Arial" panose="020B0604020202020204" pitchFamily="34" charset="0"/>
              <a:buChar char="•"/>
            </a:pPr>
            <a:r>
              <a:rPr lang="en-US" altLang="ja-JP" sz="1600" dirty="0">
                <a:latin typeface="Arial" panose="020B0604020202020204" pitchFamily="34" charset="0"/>
                <a:ea typeface="UD デジタル 教科書体 NK-R"/>
                <a:cs typeface="Arial" panose="020B0604020202020204" pitchFamily="34" charset="0"/>
              </a:rPr>
              <a:t>In the Osaka and the Kansai regions, startups are emerging based on research findings from</a:t>
            </a:r>
            <a:r>
              <a:rPr lang="en-US" altLang="ja-JP" sz="1600" b="1" dirty="0">
                <a:latin typeface="Arial" panose="020B0604020202020204" pitchFamily="34" charset="0"/>
                <a:ea typeface="UD デジタル 教科書体 NK-R"/>
                <a:cs typeface="Arial" panose="020B0604020202020204" pitchFamily="34" charset="0"/>
              </a:rPr>
              <a:t> </a:t>
            </a:r>
            <a:r>
              <a:rPr lang="en-US" altLang="ja-JP" sz="1600" b="1" u="sng" dirty="0">
                <a:latin typeface="Arial" panose="020B0604020202020204" pitchFamily="34" charset="0"/>
                <a:ea typeface="UD デジタル 教科書体 NK-R"/>
                <a:cs typeface="Arial" panose="020B0604020202020204" pitchFamily="34" charset="0"/>
              </a:rPr>
              <a:t>a concentration of globally competitive universities and research institutions. </a:t>
            </a:r>
            <a:r>
              <a:rPr lang="en-US" altLang="ja-JP" sz="1600" dirty="0">
                <a:latin typeface="Arial" panose="020B0604020202020204" pitchFamily="34" charset="0"/>
                <a:ea typeface="UD デジタル 教科書体 NK-R"/>
                <a:cs typeface="Arial" panose="020B0604020202020204" pitchFamily="34" charset="0"/>
              </a:rPr>
              <a:t>The region possesses advanced technological capabilities, </a:t>
            </a:r>
            <a:r>
              <a:rPr lang="en-US" altLang="ja-JP" sz="1600" b="1" u="sng" dirty="0">
                <a:latin typeface="Arial" panose="020B0604020202020204" pitchFamily="34" charset="0"/>
                <a:ea typeface="UD デジタル 教科書体 NK-R"/>
                <a:cs typeface="Arial" panose="020B0604020202020204" pitchFamily="34" charset="0"/>
              </a:rPr>
              <a:t>particularly in the fields of life sciences and carbon neutrality, and an ecosystem for fostering innovation is taking shape through collaboration with industry.</a:t>
            </a:r>
          </a:p>
          <a:p>
            <a:pPr marL="342900" indent="-342900">
              <a:lnSpc>
                <a:spcPts val="1800"/>
              </a:lnSpc>
              <a:buFont typeface="Arial" panose="020B0604020202020204" pitchFamily="34" charset="0"/>
              <a:buChar char="•"/>
            </a:pP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Going forward, it will be essential to further strengthen support systems and build a virtuous cycle that accelerates the commercialization of research outcomes.</a:t>
            </a:r>
            <a:endParaRPr lang="ja-JP" altLang="en-US" sz="1600" dirty="0">
              <a:latin typeface="Arial" panose="020B0604020202020204" pitchFamily="34" charset="0"/>
              <a:ea typeface="UD デジタル 教科書体 NK-R" panose="02020400000000000000" pitchFamily="18" charset="-128"/>
              <a:cs typeface="Arial" panose="020B0604020202020204" pitchFamily="34" charset="0"/>
            </a:endParaRPr>
          </a:p>
        </p:txBody>
      </p:sp>
      <p:grpSp>
        <p:nvGrpSpPr>
          <p:cNvPr id="10" name="グループ化 2">
            <a:extLst>
              <a:ext uri="{FF2B5EF4-FFF2-40B4-BE49-F238E27FC236}">
                <a16:creationId xmlns:a16="http://schemas.microsoft.com/office/drawing/2014/main" id="{1ED28B01-5FDF-4545-B7EA-76BC100BA6DA}"/>
              </a:ext>
            </a:extLst>
          </p:cNvPr>
          <p:cNvGrpSpPr/>
          <p:nvPr/>
        </p:nvGrpSpPr>
        <p:grpSpPr>
          <a:xfrm>
            <a:off x="5104537" y="2050948"/>
            <a:ext cx="7117607" cy="325792"/>
            <a:chOff x="611304" y="2348843"/>
            <a:chExt cx="5803502" cy="325792"/>
          </a:xfrm>
        </p:grpSpPr>
        <p:grpSp>
          <p:nvGrpSpPr>
            <p:cNvPr id="11" name="グループ化 7">
              <a:extLst>
                <a:ext uri="{FF2B5EF4-FFF2-40B4-BE49-F238E27FC236}">
                  <a16:creationId xmlns:a16="http://schemas.microsoft.com/office/drawing/2014/main" id="{560BE9B0-AEBB-42FE-B5EC-7FF9B968ABB9}"/>
                </a:ext>
              </a:extLst>
            </p:cNvPr>
            <p:cNvGrpSpPr/>
            <p:nvPr/>
          </p:nvGrpSpPr>
          <p:grpSpPr>
            <a:xfrm>
              <a:off x="611304" y="2365094"/>
              <a:ext cx="5376988" cy="309541"/>
              <a:chOff x="472815" y="2599964"/>
              <a:chExt cx="5376988" cy="309541"/>
            </a:xfrm>
          </p:grpSpPr>
          <p:sp>
            <p:nvSpPr>
              <p:cNvPr id="14" name="正方形/長方形 20">
                <a:extLst>
                  <a:ext uri="{FF2B5EF4-FFF2-40B4-BE49-F238E27FC236}">
                    <a16:creationId xmlns:a16="http://schemas.microsoft.com/office/drawing/2014/main" id="{D6A20C3F-C7F4-4778-8525-D2418C256650}"/>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panose="02020400000000000000" pitchFamily="18" charset="-128"/>
                </a:endParaRPr>
              </a:p>
            </p:txBody>
          </p:sp>
          <p:cxnSp>
            <p:nvCxnSpPr>
              <p:cNvPr id="15" name="直線コネクタ 23">
                <a:extLst>
                  <a:ext uri="{FF2B5EF4-FFF2-40B4-BE49-F238E27FC236}">
                    <a16:creationId xmlns:a16="http://schemas.microsoft.com/office/drawing/2014/main" id="{089B1051-E5BD-420A-B3D7-9293DF52BFF4}"/>
                  </a:ext>
                </a:extLst>
              </p:cNvPr>
              <p:cNvCxnSpPr>
                <a:cxnSpLocks/>
              </p:cNvCxnSpPr>
              <p:nvPr/>
            </p:nvCxnSpPr>
            <p:spPr>
              <a:xfrm>
                <a:off x="472815" y="2909505"/>
                <a:ext cx="537698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 name="テキスト ボックス 8">
              <a:extLst>
                <a:ext uri="{FF2B5EF4-FFF2-40B4-BE49-F238E27FC236}">
                  <a16:creationId xmlns:a16="http://schemas.microsoft.com/office/drawing/2014/main" id="{1E7B9F14-E325-4049-91E1-FBA35F3C8480}"/>
                </a:ext>
              </a:extLst>
            </p:cNvPr>
            <p:cNvSpPr txBox="1"/>
            <p:nvPr/>
          </p:nvSpPr>
          <p:spPr>
            <a:xfrm>
              <a:off x="628492" y="2348843"/>
              <a:ext cx="5786314" cy="276999"/>
            </a:xfrm>
            <a:prstGeom prst="rect">
              <a:avLst/>
            </a:prstGeom>
            <a:noFill/>
          </p:spPr>
          <p:txBody>
            <a:bodyPr wrap="square" rtlCol="0">
              <a:spAutoFit/>
            </a:bodyPr>
            <a:lstStyle/>
            <a:p>
              <a:pPr algn="ctr"/>
              <a:r>
                <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Concentration of Universities, Research Institutions, and Companies in Osaka (Life Sciences)</a:t>
              </a:r>
              <a:endParaRPr kumimoji="1" lang="ja-JP" altLang="en-US" sz="120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grpSp>
        <p:nvGrpSpPr>
          <p:cNvPr id="16" name="グループ化 15">
            <a:extLst>
              <a:ext uri="{FF2B5EF4-FFF2-40B4-BE49-F238E27FC236}">
                <a16:creationId xmlns:a16="http://schemas.microsoft.com/office/drawing/2014/main" id="{E6D5D8F7-D93A-4B99-9233-7B61376FD014}"/>
              </a:ext>
            </a:extLst>
          </p:cNvPr>
          <p:cNvGrpSpPr/>
          <p:nvPr/>
        </p:nvGrpSpPr>
        <p:grpSpPr>
          <a:xfrm>
            <a:off x="235601" y="2075849"/>
            <a:ext cx="5049988" cy="277825"/>
            <a:chOff x="503179" y="2345349"/>
            <a:chExt cx="6233639" cy="329286"/>
          </a:xfrm>
        </p:grpSpPr>
        <p:grpSp>
          <p:nvGrpSpPr>
            <p:cNvPr id="17" name="グループ化 16">
              <a:extLst>
                <a:ext uri="{FF2B5EF4-FFF2-40B4-BE49-F238E27FC236}">
                  <a16:creationId xmlns:a16="http://schemas.microsoft.com/office/drawing/2014/main" id="{90DB71A1-43DF-4106-9A09-DB2AB9E4C7AA}"/>
                </a:ext>
              </a:extLst>
            </p:cNvPr>
            <p:cNvGrpSpPr/>
            <p:nvPr/>
          </p:nvGrpSpPr>
          <p:grpSpPr>
            <a:xfrm>
              <a:off x="611304" y="2365094"/>
              <a:ext cx="5376988" cy="309541"/>
              <a:chOff x="472815" y="2599964"/>
              <a:chExt cx="5376988" cy="309541"/>
            </a:xfrm>
          </p:grpSpPr>
          <p:sp>
            <p:nvSpPr>
              <p:cNvPr id="19" name="正方形/長方形 18">
                <a:extLst>
                  <a:ext uri="{FF2B5EF4-FFF2-40B4-BE49-F238E27FC236}">
                    <a16:creationId xmlns:a16="http://schemas.microsoft.com/office/drawing/2014/main" id="{1F10AC4B-5A71-4CD3-909A-74811A5EE045}"/>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panose="02020400000000000000" pitchFamily="18" charset="-128"/>
                </a:endParaRPr>
              </a:p>
            </p:txBody>
          </p:sp>
          <p:cxnSp>
            <p:nvCxnSpPr>
              <p:cNvPr id="20" name="直線コネクタ 19">
                <a:extLst>
                  <a:ext uri="{FF2B5EF4-FFF2-40B4-BE49-F238E27FC236}">
                    <a16:creationId xmlns:a16="http://schemas.microsoft.com/office/drawing/2014/main" id="{86CC224F-A483-4139-A7B0-EF5BF09A6225}"/>
                  </a:ext>
                </a:extLst>
              </p:cNvPr>
              <p:cNvCxnSpPr>
                <a:cxnSpLocks/>
              </p:cNvCxnSpPr>
              <p:nvPr/>
            </p:nvCxnSpPr>
            <p:spPr>
              <a:xfrm>
                <a:off x="472815" y="2909505"/>
                <a:ext cx="537698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 name="テキスト ボックス 17">
              <a:extLst>
                <a:ext uri="{FF2B5EF4-FFF2-40B4-BE49-F238E27FC236}">
                  <a16:creationId xmlns:a16="http://schemas.microsoft.com/office/drawing/2014/main" id="{79CAE42D-9680-43BE-B1E4-5A3B53258107}"/>
                </a:ext>
              </a:extLst>
            </p:cNvPr>
            <p:cNvSpPr txBox="1"/>
            <p:nvPr/>
          </p:nvSpPr>
          <p:spPr>
            <a:xfrm>
              <a:off x="503179" y="2345349"/>
              <a:ext cx="6233639" cy="300948"/>
            </a:xfrm>
            <a:prstGeom prst="rect">
              <a:avLst/>
            </a:prstGeom>
            <a:noFill/>
          </p:spPr>
          <p:txBody>
            <a:bodyPr wrap="square" rtlCol="0">
              <a:spAutoFit/>
            </a:bodyPr>
            <a:lstStyle/>
            <a:p>
              <a:pPr algn="ctr"/>
              <a:r>
                <a:rPr kumimoji="1" lang="en-US" altLang="ja-JP" sz="1050" b="1" spc="-60" dirty="0">
                  <a:latin typeface="Arial" panose="020B0604020202020204" pitchFamily="34" charset="0"/>
                  <a:ea typeface="UD デジタル 教科書体 NK-R" panose="02020400000000000000" pitchFamily="18" charset="-128"/>
                  <a:cs typeface="Arial" panose="020B0604020202020204" pitchFamily="34" charset="0"/>
                </a:rPr>
                <a:t>Top 10 Universities by Number of University-Launched Startups (FY2024)</a:t>
              </a:r>
            </a:p>
          </p:txBody>
        </p:sp>
      </p:grpSp>
      <p:sp>
        <p:nvSpPr>
          <p:cNvPr id="28" name="テキスト ボックス 27">
            <a:extLst>
              <a:ext uri="{FF2B5EF4-FFF2-40B4-BE49-F238E27FC236}">
                <a16:creationId xmlns:a16="http://schemas.microsoft.com/office/drawing/2014/main" id="{9B703F71-C293-4A32-9398-23DCBD3BC764}"/>
              </a:ext>
            </a:extLst>
          </p:cNvPr>
          <p:cNvSpPr txBox="1"/>
          <p:nvPr/>
        </p:nvSpPr>
        <p:spPr>
          <a:xfrm>
            <a:off x="523759" y="6474152"/>
            <a:ext cx="4103001" cy="369332"/>
          </a:xfrm>
          <a:prstGeom prst="rect">
            <a:avLst/>
          </a:prstGeom>
          <a:noFill/>
        </p:spPr>
        <p:txBody>
          <a:bodyPr wrap="square" rtlCol="0">
            <a:spAutoFit/>
          </a:bodyPr>
          <a:lstStyle/>
          <a:p>
            <a:r>
              <a:rPr lang="en-US" altLang="ja-JP" sz="1000" dirty="0">
                <a:latin typeface="Meiryo UI" panose="020B0604030504040204" pitchFamily="50" charset="-128"/>
                <a:ea typeface="Meiryo UI" panose="020B0604030504040204" pitchFamily="50" charset="-128"/>
              </a:rPr>
              <a:t>Source</a:t>
            </a:r>
            <a:r>
              <a:rPr lang="en-US" altLang="ja-JP" sz="800" dirty="0">
                <a:latin typeface="Meiryo UI" panose="020B0604030504040204" pitchFamily="50" charset="-128"/>
                <a:ea typeface="Meiryo UI" panose="020B0604030504040204" pitchFamily="50" charset="-128"/>
              </a:rPr>
              <a:t>: Ministry of Economy, Trade and Industry</a:t>
            </a:r>
            <a:r>
              <a:rPr lang="ja-JP" altLang="en-US" sz="800" dirty="0">
                <a:latin typeface="Meiryo UI" panose="020B0604030504040204" pitchFamily="50" charset="-128"/>
                <a:ea typeface="Meiryo UI" panose="020B0604030504040204" pitchFamily="50" charset="-128"/>
              </a:rPr>
              <a:t>　</a:t>
            </a:r>
            <a:r>
              <a:rPr lang="en-US" altLang="ja-JP" sz="800" dirty="0">
                <a:latin typeface="Meiryo UI" panose="020B0604030504040204" pitchFamily="50" charset="-128"/>
                <a:ea typeface="Meiryo UI" panose="020B0604030504040204" pitchFamily="50" charset="-128"/>
              </a:rPr>
              <a:t>(METI), </a:t>
            </a:r>
            <a:br>
              <a:rPr lang="en-US" altLang="ja-JP" sz="800" dirty="0">
                <a:latin typeface="Meiryo UI" panose="020B0604030504040204" pitchFamily="50" charset="-128"/>
                <a:ea typeface="Meiryo UI" panose="020B0604030504040204" pitchFamily="50" charset="-128"/>
              </a:rPr>
            </a:br>
            <a:r>
              <a:rPr lang="en-US" altLang="ja-JP" sz="800" dirty="0">
                <a:latin typeface="Meiryo UI" panose="020B0604030504040204" pitchFamily="50" charset="-128"/>
                <a:ea typeface="Meiryo UI" panose="020B0604030504040204" pitchFamily="50" charset="-128"/>
              </a:rPr>
              <a:t>              “Survey on the Status of University-Launched Ventures in FY 2024” </a:t>
            </a:r>
            <a:endParaRPr kumimoji="1" lang="ja-JP" altLang="en-US" sz="1000" dirty="0">
              <a:latin typeface="Meiryo UI" panose="020B0604030504040204" pitchFamily="50" charset="-128"/>
              <a:ea typeface="Meiryo UI" panose="020B0604030504040204" pitchFamily="50" charset="-128"/>
            </a:endParaRPr>
          </a:p>
        </p:txBody>
      </p:sp>
      <p:graphicFrame>
        <p:nvGraphicFramePr>
          <p:cNvPr id="5" name="表 6">
            <a:extLst>
              <a:ext uri="{FF2B5EF4-FFF2-40B4-BE49-F238E27FC236}">
                <a16:creationId xmlns:a16="http://schemas.microsoft.com/office/drawing/2014/main" id="{7237465E-D222-486F-9AB5-1956B3A5009E}"/>
              </a:ext>
            </a:extLst>
          </p:cNvPr>
          <p:cNvGraphicFramePr>
            <a:graphicFrameLocks noGrp="1"/>
          </p:cNvGraphicFramePr>
          <p:nvPr>
            <p:extLst>
              <p:ext uri="{D42A27DB-BD31-4B8C-83A1-F6EECF244321}">
                <p14:modId xmlns:p14="http://schemas.microsoft.com/office/powerpoint/2010/main" val="1850891696"/>
              </p:ext>
            </p:extLst>
          </p:nvPr>
        </p:nvGraphicFramePr>
        <p:xfrm>
          <a:off x="395572" y="2454455"/>
          <a:ext cx="4103001" cy="2743200"/>
        </p:xfrm>
        <a:graphic>
          <a:graphicData uri="http://schemas.openxmlformats.org/drawingml/2006/table">
            <a:tbl>
              <a:tblPr firstRow="1" bandRow="1">
                <a:tableStyleId>{F2DE63D5-997A-4646-A377-4702673A728D}</a:tableStyleId>
              </a:tblPr>
              <a:tblGrid>
                <a:gridCol w="493880">
                  <a:extLst>
                    <a:ext uri="{9D8B030D-6E8A-4147-A177-3AD203B41FA5}">
                      <a16:colId xmlns:a16="http://schemas.microsoft.com/office/drawing/2014/main" val="3484742557"/>
                    </a:ext>
                  </a:extLst>
                </a:gridCol>
                <a:gridCol w="1823556">
                  <a:extLst>
                    <a:ext uri="{9D8B030D-6E8A-4147-A177-3AD203B41FA5}">
                      <a16:colId xmlns:a16="http://schemas.microsoft.com/office/drawing/2014/main" val="1645682102"/>
                    </a:ext>
                  </a:extLst>
                </a:gridCol>
                <a:gridCol w="949769">
                  <a:extLst>
                    <a:ext uri="{9D8B030D-6E8A-4147-A177-3AD203B41FA5}">
                      <a16:colId xmlns:a16="http://schemas.microsoft.com/office/drawing/2014/main" val="3630617075"/>
                    </a:ext>
                  </a:extLst>
                </a:gridCol>
                <a:gridCol w="835796">
                  <a:extLst>
                    <a:ext uri="{9D8B030D-6E8A-4147-A177-3AD203B41FA5}">
                      <a16:colId xmlns:a16="http://schemas.microsoft.com/office/drawing/2014/main" val="246530207"/>
                    </a:ext>
                  </a:extLst>
                </a:gridCol>
              </a:tblGrid>
              <a:tr h="244890">
                <a:tc>
                  <a:txBody>
                    <a:bodyPr/>
                    <a:lstStyle/>
                    <a:p>
                      <a:pPr algn="ctr"/>
                      <a:r>
                        <a:rPr kumimoji="1" lang="en-US" altLang="ja-JP" sz="900" dirty="0">
                          <a:latin typeface="Meiryo UI" panose="020B0604030504040204" pitchFamily="50" charset="-128"/>
                          <a:ea typeface="Meiryo UI" panose="020B0604030504040204" pitchFamily="50" charset="-128"/>
                        </a:rPr>
                        <a:t>Rank</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900" dirty="0">
                          <a:latin typeface="Meiryo UI" panose="020B0604030504040204" pitchFamily="50" charset="-128"/>
                          <a:ea typeface="Meiryo UI" panose="020B0604030504040204" pitchFamily="50" charset="-128"/>
                        </a:rPr>
                        <a:t>University</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900" dirty="0">
                          <a:latin typeface="Meiryo UI" panose="020B0604030504040204" pitchFamily="50" charset="-128"/>
                          <a:ea typeface="Meiryo UI" panose="020B0604030504040204" pitchFamily="50" charset="-128"/>
                        </a:rPr>
                        <a:t>YoY</a:t>
                      </a:r>
                      <a:r>
                        <a:rPr kumimoji="1" lang="ja-JP" altLang="en-US" sz="9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No. of SU</a:t>
                      </a:r>
                      <a:r>
                        <a:rPr kumimoji="1" lang="ja-JP" altLang="en-US" sz="800" dirty="0">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900" dirty="0">
                          <a:latin typeface="Meiryo UI" panose="020B0604030504040204" pitchFamily="50" charset="-128"/>
                          <a:ea typeface="Meiryo UI" panose="020B0604030504040204" pitchFamily="50" charset="-128"/>
                        </a:rPr>
                        <a:t>Total</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No. of SU</a:t>
                      </a:r>
                      <a:r>
                        <a:rPr kumimoji="1" lang="ja-JP" altLang="en-US" sz="800" dirty="0">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80269259"/>
                  </a:ext>
                </a:extLst>
              </a:tr>
              <a:tr h="183668">
                <a:tc>
                  <a:txBody>
                    <a:bodyPr/>
                    <a:lstStyle/>
                    <a:p>
                      <a:pPr algn="ctr"/>
                      <a:r>
                        <a:rPr kumimoji="1" lang="ja-JP" altLang="en-US" sz="900" dirty="0">
                          <a:latin typeface="Meiryo UI" panose="020B0604030504040204" pitchFamily="50" charset="-128"/>
                          <a:ea typeface="Meiryo UI" panose="020B0604030504040204" pitchFamily="50" charset="-128"/>
                        </a:rPr>
                        <a:t>１</a:t>
                      </a:r>
                      <a:endParaRPr kumimoji="1" lang="en-US" altLang="ja-JP"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kumimoji="1" lang="en-US" altLang="ja-JP" sz="900" dirty="0">
                          <a:latin typeface="Meiryo UI" panose="020B0604030504040204" pitchFamily="50" charset="-128"/>
                          <a:ea typeface="Meiryo UI" panose="020B0604030504040204" pitchFamily="50" charset="-128"/>
                        </a:rPr>
                        <a:t>Kyoto</a:t>
                      </a:r>
                      <a:r>
                        <a:rPr kumimoji="1" lang="ja-JP" altLang="en-US" sz="900" dirty="0">
                          <a:latin typeface="Meiryo UI" panose="020B0604030504040204" pitchFamily="50" charset="-128"/>
                          <a:ea typeface="Meiryo UI" panose="020B0604030504040204" pitchFamily="50" charset="-128"/>
                        </a:rPr>
                        <a:t> </a:t>
                      </a:r>
                      <a:r>
                        <a:rPr kumimoji="1" lang="en-US" altLang="ja-JP" sz="900" dirty="0">
                          <a:latin typeface="Meiryo UI" panose="020B0604030504040204" pitchFamily="50" charset="-128"/>
                          <a:ea typeface="Meiryo UI" panose="020B0604030504040204" pitchFamily="50" charset="-128"/>
                        </a:rPr>
                        <a:t>Univ.</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dirty="0">
                          <a:latin typeface="Meiryo UI" panose="020B0604030504040204" pitchFamily="50" charset="-128"/>
                          <a:ea typeface="Meiryo UI" panose="020B0604030504040204" pitchFamily="50" charset="-128"/>
                        </a:rPr>
                        <a:t>149</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dirty="0">
                          <a:latin typeface="Meiryo UI" panose="020B0604030504040204" pitchFamily="50" charset="-128"/>
                          <a:ea typeface="Meiryo UI" panose="020B0604030504040204" pitchFamily="50" charset="-128"/>
                        </a:rPr>
                        <a:t>422</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063253813"/>
                  </a:ext>
                </a:extLst>
              </a:tr>
              <a:tr h="183668">
                <a:tc>
                  <a:txBody>
                    <a:bodyPr/>
                    <a:lstStyle/>
                    <a:p>
                      <a:pPr algn="ctr"/>
                      <a:r>
                        <a:rPr kumimoji="1" lang="ja-JP" altLang="en-US" sz="900">
                          <a:latin typeface="Meiryo UI" panose="020B0604030504040204" pitchFamily="50" charset="-128"/>
                          <a:ea typeface="Meiryo UI" panose="020B0604030504040204" pitchFamily="50" charset="-128"/>
                        </a:rPr>
                        <a:t>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900" dirty="0">
                          <a:latin typeface="Meiryo UI" panose="020B0604030504040204" pitchFamily="50" charset="-128"/>
                          <a:ea typeface="Meiryo UI" panose="020B0604030504040204" pitchFamily="50" charset="-128"/>
                        </a:rPr>
                        <a:t>Keio</a:t>
                      </a:r>
                      <a:r>
                        <a:rPr kumimoji="1" lang="ja-JP" altLang="en-US" sz="900" dirty="0">
                          <a:latin typeface="Meiryo UI" panose="020B0604030504040204" pitchFamily="50" charset="-128"/>
                          <a:ea typeface="Meiryo UI" panose="020B0604030504040204" pitchFamily="50" charset="-128"/>
                        </a:rPr>
                        <a:t> </a:t>
                      </a:r>
                      <a:r>
                        <a:rPr kumimoji="1" lang="en-US" altLang="ja-JP" sz="900" dirty="0">
                          <a:latin typeface="Meiryo UI" panose="020B0604030504040204" pitchFamily="50" charset="-128"/>
                          <a:ea typeface="Meiryo UI" panose="020B0604030504040204" pitchFamily="50" charset="-128"/>
                        </a:rPr>
                        <a:t>Univ.</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dirty="0">
                          <a:latin typeface="Meiryo UI" panose="020B0604030504040204" pitchFamily="50" charset="-128"/>
                          <a:ea typeface="Meiryo UI" panose="020B0604030504040204" pitchFamily="50" charset="-128"/>
                        </a:rPr>
                        <a:t>86</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dirty="0">
                          <a:latin typeface="Meiryo UI" panose="020B0604030504040204" pitchFamily="50" charset="-128"/>
                          <a:ea typeface="Meiryo UI" panose="020B0604030504040204" pitchFamily="50" charset="-128"/>
                        </a:rPr>
                        <a:t>377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7879898"/>
                  </a:ext>
                </a:extLst>
              </a:tr>
              <a:tr h="183668">
                <a:tc>
                  <a:txBody>
                    <a:bodyPr/>
                    <a:lstStyle/>
                    <a:p>
                      <a:pPr algn="ctr"/>
                      <a:r>
                        <a:rPr kumimoji="1" lang="ja-JP" altLang="en-US" sz="900" dirty="0">
                          <a:latin typeface="Meiryo UI" panose="020B0604030504040204" pitchFamily="50" charset="-128"/>
                          <a:ea typeface="Meiryo UI" panose="020B0604030504040204" pitchFamily="50" charset="-128"/>
                        </a:rPr>
                        <a:t>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kumimoji="1" lang="en-US" altLang="ja-JP" sz="900" dirty="0">
                          <a:latin typeface="Meiryo UI" panose="020B0604030504040204" pitchFamily="50" charset="-128"/>
                          <a:ea typeface="Meiryo UI" panose="020B0604030504040204" pitchFamily="50" charset="-128"/>
                        </a:rPr>
                        <a:t>Kobe</a:t>
                      </a:r>
                      <a:r>
                        <a:rPr kumimoji="1" lang="ja-JP" altLang="en-US" sz="900" dirty="0">
                          <a:latin typeface="Meiryo UI" panose="020B0604030504040204" pitchFamily="50" charset="-128"/>
                          <a:ea typeface="Meiryo UI" panose="020B0604030504040204" pitchFamily="50" charset="-128"/>
                        </a:rPr>
                        <a:t> </a:t>
                      </a:r>
                      <a:r>
                        <a:rPr kumimoji="1" lang="en-US" altLang="ja-JP" sz="900" dirty="0">
                          <a:latin typeface="Meiryo UI" panose="020B0604030504040204" pitchFamily="50" charset="-128"/>
                          <a:ea typeface="Meiryo UI" panose="020B0604030504040204" pitchFamily="50" charset="-128"/>
                        </a:rPr>
                        <a:t>Univ.</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dirty="0">
                          <a:latin typeface="Meiryo UI" panose="020B0604030504040204" pitchFamily="50" charset="-128"/>
                          <a:ea typeface="Meiryo UI" panose="020B0604030504040204" pitchFamily="50" charset="-128"/>
                        </a:rPr>
                        <a:t>58</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dirty="0">
                          <a:latin typeface="Meiryo UI" panose="020B0604030504040204" pitchFamily="50" charset="-128"/>
                          <a:ea typeface="Meiryo UI" panose="020B0604030504040204" pitchFamily="50" charset="-128"/>
                        </a:rPr>
                        <a:t>113</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073654655"/>
                  </a:ext>
                </a:extLst>
              </a:tr>
              <a:tr h="183668">
                <a:tc>
                  <a:txBody>
                    <a:bodyPr/>
                    <a:lstStyle/>
                    <a:p>
                      <a:pPr algn="ctr"/>
                      <a:r>
                        <a:rPr kumimoji="1" lang="ja-JP" altLang="en-US" sz="900">
                          <a:latin typeface="Meiryo UI" panose="020B0604030504040204" pitchFamily="50" charset="-128"/>
                          <a:ea typeface="Meiryo UI" panose="020B0604030504040204" pitchFamily="50" charset="-128"/>
                        </a:rPr>
                        <a:t>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900" dirty="0">
                          <a:latin typeface="Meiryo UI" panose="020B0604030504040204" pitchFamily="50" charset="-128"/>
                          <a:ea typeface="Meiryo UI" panose="020B0604030504040204" pitchFamily="50" charset="-128"/>
                        </a:rPr>
                        <a:t>Tokyo</a:t>
                      </a:r>
                      <a:r>
                        <a:rPr kumimoji="1" lang="ja-JP" altLang="en-US" sz="900" dirty="0">
                          <a:latin typeface="Meiryo UI" panose="020B0604030504040204" pitchFamily="50" charset="-128"/>
                          <a:ea typeface="Meiryo UI" panose="020B0604030504040204" pitchFamily="50" charset="-128"/>
                        </a:rPr>
                        <a:t> </a:t>
                      </a:r>
                      <a:r>
                        <a:rPr kumimoji="1" lang="en-US" altLang="ja-JP" sz="900" dirty="0">
                          <a:latin typeface="Meiryo UI" panose="020B0604030504040204" pitchFamily="50" charset="-128"/>
                          <a:ea typeface="Meiryo UI" panose="020B0604030504040204" pitchFamily="50" charset="-128"/>
                        </a:rPr>
                        <a:t>Univ.</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a:latin typeface="Meiryo UI" panose="020B0604030504040204" pitchFamily="50" charset="-128"/>
                          <a:ea typeface="Meiryo UI" panose="020B0604030504040204" pitchFamily="50" charset="-128"/>
                        </a:rPr>
                        <a:t>48</a:t>
                      </a:r>
                      <a:endParaRPr kumimoji="1" lang="ja-JP" altLang="en-US" sz="9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a:latin typeface="Meiryo UI" panose="020B0604030504040204" pitchFamily="50" charset="-128"/>
                          <a:ea typeface="Meiryo UI" panose="020B0604030504040204" pitchFamily="50" charset="-128"/>
                        </a:rPr>
                        <a:t>468</a:t>
                      </a:r>
                      <a:endParaRPr kumimoji="1" lang="ja-JP" altLang="en-US" sz="9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47533417"/>
                  </a:ext>
                </a:extLst>
              </a:tr>
              <a:tr h="183668">
                <a:tc>
                  <a:txBody>
                    <a:bodyPr/>
                    <a:lstStyle/>
                    <a:p>
                      <a:pPr algn="ctr"/>
                      <a:r>
                        <a:rPr kumimoji="1" lang="ja-JP" altLang="en-US" sz="900" dirty="0">
                          <a:latin typeface="Meiryo UI" panose="020B0604030504040204" pitchFamily="50" charset="-128"/>
                          <a:ea typeface="Meiryo UI" panose="020B0604030504040204" pitchFamily="50" charset="-128"/>
                        </a:rPr>
                        <a:t>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kumimoji="1" lang="en-US" altLang="ja-JP" sz="900" dirty="0">
                          <a:latin typeface="Meiryo UI" panose="020B0604030504040204" pitchFamily="50" charset="-128"/>
                          <a:ea typeface="Meiryo UI" panose="020B0604030504040204" pitchFamily="50" charset="-128"/>
                        </a:rPr>
                        <a:t>Osaka</a:t>
                      </a:r>
                      <a:r>
                        <a:rPr kumimoji="1" lang="ja-JP" altLang="en-US" sz="900" dirty="0">
                          <a:latin typeface="Meiryo UI" panose="020B0604030504040204" pitchFamily="50" charset="-128"/>
                          <a:ea typeface="Meiryo UI" panose="020B0604030504040204" pitchFamily="50" charset="-128"/>
                        </a:rPr>
                        <a:t> </a:t>
                      </a:r>
                      <a:r>
                        <a:rPr kumimoji="1" lang="en-US" altLang="ja-JP" sz="900" dirty="0">
                          <a:latin typeface="Meiryo UI" panose="020B0604030504040204" pitchFamily="50" charset="-128"/>
                          <a:ea typeface="Meiryo UI" panose="020B0604030504040204" pitchFamily="50" charset="-128"/>
                        </a:rPr>
                        <a:t>Univ.</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dirty="0">
                          <a:latin typeface="Meiryo UI" panose="020B0604030504040204" pitchFamily="50" charset="-128"/>
                          <a:ea typeface="Meiryo UI" panose="020B0604030504040204" pitchFamily="50" charset="-128"/>
                        </a:rPr>
                        <a:t>46</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dirty="0">
                          <a:latin typeface="Meiryo UI" panose="020B0604030504040204" pitchFamily="50" charset="-128"/>
                          <a:ea typeface="Meiryo UI" panose="020B0604030504040204" pitchFamily="50" charset="-128"/>
                        </a:rPr>
                        <a:t>298</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4271836920"/>
                  </a:ext>
                </a:extLst>
              </a:tr>
              <a:tr h="0">
                <a:tc>
                  <a:txBody>
                    <a:bodyPr/>
                    <a:lstStyle/>
                    <a:p>
                      <a:pPr algn="ctr"/>
                      <a:r>
                        <a:rPr kumimoji="1" lang="ja-JP" altLang="en-US" sz="900">
                          <a:latin typeface="Meiryo UI" panose="020B0604030504040204" pitchFamily="50" charset="-128"/>
                          <a:ea typeface="Meiryo UI" panose="020B0604030504040204" pitchFamily="50" charset="-128"/>
                        </a:rPr>
                        <a:t>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900" dirty="0">
                          <a:latin typeface="Meiryo UI" panose="020B0604030504040204" pitchFamily="50" charset="-128"/>
                          <a:ea typeface="Meiryo UI" panose="020B0604030504040204" pitchFamily="50" charset="-128"/>
                        </a:rPr>
                        <a:t>Hokkaido Univ.</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a:latin typeface="Meiryo UI" panose="020B0604030504040204" pitchFamily="50" charset="-128"/>
                          <a:ea typeface="Meiryo UI" panose="020B0604030504040204" pitchFamily="50" charset="-128"/>
                        </a:rPr>
                        <a:t>44</a:t>
                      </a:r>
                      <a:endParaRPr kumimoji="1" lang="ja-JP" altLang="en-US" sz="9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a:latin typeface="Meiryo UI" panose="020B0604030504040204" pitchFamily="50" charset="-128"/>
                          <a:ea typeface="Meiryo UI" panose="020B0604030504040204" pitchFamily="50" charset="-128"/>
                        </a:rPr>
                        <a:t>147</a:t>
                      </a:r>
                      <a:endParaRPr kumimoji="1" lang="ja-JP" altLang="en-US" sz="9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19553696"/>
                  </a:ext>
                </a:extLst>
              </a:tr>
              <a:tr h="289415">
                <a:tc>
                  <a:txBody>
                    <a:bodyPr/>
                    <a:lstStyle/>
                    <a:p>
                      <a:pPr algn="ctr"/>
                      <a:r>
                        <a:rPr kumimoji="1" lang="ja-JP" altLang="en-US" sz="900">
                          <a:latin typeface="Meiryo UI" panose="020B0604030504040204" pitchFamily="50" charset="-128"/>
                          <a:ea typeface="Meiryo UI" panose="020B0604030504040204" pitchFamily="50" charset="-128"/>
                        </a:rPr>
                        <a:t>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800" dirty="0">
                          <a:latin typeface="Meiryo UI" panose="020B0604030504040204" pitchFamily="50" charset="-128"/>
                          <a:ea typeface="Meiryo UI" panose="020B0604030504040204" pitchFamily="50" charset="-128"/>
                        </a:rPr>
                        <a:t>Professional Degree Program in Info Management &amp; Innovation</a:t>
                      </a:r>
                      <a:endParaRPr kumimoji="1" lang="ja-JP" altLang="en-US" sz="8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dirty="0">
                          <a:latin typeface="Meiryo UI" panose="020B0604030504040204" pitchFamily="50" charset="-128"/>
                          <a:ea typeface="Meiryo UI" panose="020B0604030504040204" pitchFamily="50" charset="-128"/>
                        </a:rPr>
                        <a:t>39</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a:latin typeface="Meiryo UI" panose="020B0604030504040204" pitchFamily="50" charset="-128"/>
                          <a:ea typeface="Meiryo UI" panose="020B0604030504040204" pitchFamily="50" charset="-128"/>
                        </a:rPr>
                        <a:t>85</a:t>
                      </a:r>
                      <a:endParaRPr kumimoji="1" lang="ja-JP" altLang="en-US" sz="9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5220885"/>
                  </a:ext>
                </a:extLst>
              </a:tr>
              <a:tr h="183668">
                <a:tc>
                  <a:txBody>
                    <a:bodyPr/>
                    <a:lstStyle/>
                    <a:p>
                      <a:pPr algn="ctr"/>
                      <a:r>
                        <a:rPr kumimoji="1" lang="ja-JP" altLang="en-US" sz="900" dirty="0">
                          <a:latin typeface="Meiryo UI" panose="020B0604030504040204" pitchFamily="50" charset="-128"/>
                          <a:ea typeface="Meiryo UI" panose="020B0604030504040204" pitchFamily="50" charset="-128"/>
                        </a:rPr>
                        <a:t>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kumimoji="1" lang="en-US" altLang="ja-JP" sz="900" dirty="0">
                          <a:latin typeface="Meiryo UI" panose="020B0604030504040204" pitchFamily="50" charset="-128"/>
                          <a:ea typeface="Meiryo UI" panose="020B0604030504040204" pitchFamily="50" charset="-128"/>
                        </a:rPr>
                        <a:t>Kansai</a:t>
                      </a:r>
                      <a:r>
                        <a:rPr kumimoji="1" lang="ja-JP" altLang="en-US" sz="900" dirty="0">
                          <a:latin typeface="Meiryo UI" panose="020B0604030504040204" pitchFamily="50" charset="-128"/>
                          <a:ea typeface="Meiryo UI" panose="020B0604030504040204" pitchFamily="50" charset="-128"/>
                        </a:rPr>
                        <a:t> </a:t>
                      </a:r>
                      <a:r>
                        <a:rPr kumimoji="1" lang="en-US" altLang="ja-JP" sz="900" dirty="0">
                          <a:latin typeface="Meiryo UI" panose="020B0604030504040204" pitchFamily="50" charset="-128"/>
                          <a:ea typeface="Meiryo UI" panose="020B0604030504040204" pitchFamily="50" charset="-128"/>
                        </a:rPr>
                        <a:t>Univ.</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dirty="0">
                          <a:latin typeface="Meiryo UI" panose="020B0604030504040204" pitchFamily="50" charset="-128"/>
                          <a:ea typeface="Meiryo UI" panose="020B0604030504040204" pitchFamily="50" charset="-128"/>
                        </a:rPr>
                        <a:t>38</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dirty="0">
                          <a:latin typeface="Meiryo UI" panose="020B0604030504040204" pitchFamily="50" charset="-128"/>
                          <a:ea typeface="Meiryo UI" panose="020B0604030504040204" pitchFamily="50" charset="-128"/>
                        </a:rPr>
                        <a:t>47</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604827421"/>
                  </a:ext>
                </a:extLst>
              </a:tr>
              <a:tr h="183668">
                <a:tc>
                  <a:txBody>
                    <a:bodyPr/>
                    <a:lstStyle/>
                    <a:p>
                      <a:pPr algn="ctr"/>
                      <a:r>
                        <a:rPr kumimoji="1" lang="ja-JP" altLang="en-US" sz="900">
                          <a:latin typeface="Meiryo UI" panose="020B0604030504040204" pitchFamily="50" charset="-128"/>
                          <a:ea typeface="Meiryo UI" panose="020B0604030504040204" pitchFamily="50" charset="-128"/>
                        </a:rPr>
                        <a:t>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kumimoji="1" lang="en-US" altLang="ja-JP" sz="900" dirty="0">
                          <a:latin typeface="Meiryo UI" panose="020B0604030504040204" pitchFamily="50" charset="-128"/>
                          <a:ea typeface="Meiryo UI" panose="020B0604030504040204" pitchFamily="50" charset="-128"/>
                        </a:rPr>
                        <a:t>Kinki</a:t>
                      </a:r>
                      <a:r>
                        <a:rPr kumimoji="1" lang="ja-JP" altLang="en-US" sz="900" dirty="0">
                          <a:latin typeface="Meiryo UI" panose="020B0604030504040204" pitchFamily="50" charset="-128"/>
                          <a:ea typeface="Meiryo UI" panose="020B0604030504040204" pitchFamily="50" charset="-128"/>
                        </a:rPr>
                        <a:t> </a:t>
                      </a:r>
                      <a:r>
                        <a:rPr kumimoji="1" lang="en-US" altLang="ja-JP" sz="900" dirty="0">
                          <a:latin typeface="Meiryo UI" panose="020B0604030504040204" pitchFamily="50" charset="-128"/>
                          <a:ea typeface="Meiryo UI" panose="020B0604030504040204" pitchFamily="50" charset="-128"/>
                        </a:rPr>
                        <a:t>Univ.</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a:latin typeface="Meiryo UI" panose="020B0604030504040204" pitchFamily="50" charset="-128"/>
                          <a:ea typeface="Meiryo UI" panose="020B0604030504040204" pitchFamily="50" charset="-128"/>
                        </a:rPr>
                        <a:t>37</a:t>
                      </a:r>
                      <a:endParaRPr kumimoji="1" lang="ja-JP" altLang="en-US" sz="9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dirty="0">
                          <a:latin typeface="Meiryo UI" panose="020B0604030504040204" pitchFamily="50" charset="-128"/>
                          <a:ea typeface="Meiryo UI" panose="020B0604030504040204" pitchFamily="50" charset="-128"/>
                        </a:rPr>
                        <a:t>118</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705306211"/>
                  </a:ext>
                </a:extLst>
              </a:tr>
              <a:tr h="183668">
                <a:tc>
                  <a:txBody>
                    <a:bodyPr/>
                    <a:lstStyle/>
                    <a:p>
                      <a:pPr algn="ctr"/>
                      <a:r>
                        <a:rPr kumimoji="1" lang="ja-JP" altLang="en-US" sz="900">
                          <a:latin typeface="Meiryo UI" panose="020B0604030504040204" pitchFamily="50" charset="-128"/>
                          <a:ea typeface="Meiryo UI" panose="020B0604030504040204" pitchFamily="50" charset="-128"/>
                        </a:rPr>
                        <a:t>１０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900" dirty="0">
                          <a:latin typeface="Meiryo UI" panose="020B0604030504040204" pitchFamily="50" charset="-128"/>
                          <a:ea typeface="Meiryo UI" panose="020B0604030504040204" pitchFamily="50" charset="-128"/>
                        </a:rPr>
                        <a:t>Tokyo</a:t>
                      </a:r>
                      <a:r>
                        <a:rPr kumimoji="1" lang="ja-JP" altLang="en-US" sz="900" dirty="0">
                          <a:latin typeface="Meiryo UI" panose="020B0604030504040204" pitchFamily="50" charset="-128"/>
                          <a:ea typeface="Meiryo UI" panose="020B0604030504040204" pitchFamily="50" charset="-128"/>
                        </a:rPr>
                        <a:t> </a:t>
                      </a:r>
                      <a:r>
                        <a:rPr kumimoji="1" lang="en-US" altLang="ja-JP" sz="900" dirty="0">
                          <a:latin typeface="Meiryo UI" panose="020B0604030504040204" pitchFamily="50" charset="-128"/>
                          <a:ea typeface="Meiryo UI" panose="020B0604030504040204" pitchFamily="50" charset="-128"/>
                        </a:rPr>
                        <a:t>Univ.</a:t>
                      </a:r>
                      <a:r>
                        <a:rPr kumimoji="1" lang="ja-JP" altLang="en-US" sz="900" dirty="0">
                          <a:latin typeface="Meiryo UI" panose="020B0604030504040204" pitchFamily="50" charset="-128"/>
                          <a:ea typeface="Meiryo UI" panose="020B0604030504040204" pitchFamily="50" charset="-128"/>
                        </a:rPr>
                        <a:t> </a:t>
                      </a:r>
                      <a:r>
                        <a:rPr kumimoji="1" lang="en-US" altLang="ja-JP" sz="900" dirty="0">
                          <a:latin typeface="Meiryo UI" panose="020B0604030504040204" pitchFamily="50" charset="-128"/>
                          <a:ea typeface="Meiryo UI" panose="020B0604030504040204" pitchFamily="50" charset="-128"/>
                        </a:rPr>
                        <a:t>of</a:t>
                      </a:r>
                      <a:r>
                        <a:rPr kumimoji="1" lang="ja-JP" altLang="en-US" sz="900" dirty="0">
                          <a:latin typeface="Meiryo UI" panose="020B0604030504040204" pitchFamily="50" charset="-128"/>
                          <a:ea typeface="Meiryo UI" panose="020B0604030504040204" pitchFamily="50" charset="-128"/>
                        </a:rPr>
                        <a:t> </a:t>
                      </a:r>
                      <a:r>
                        <a:rPr kumimoji="1" lang="en-US" altLang="ja-JP" sz="900" dirty="0">
                          <a:latin typeface="Meiryo UI" panose="020B0604030504040204" pitchFamily="50" charset="-128"/>
                          <a:ea typeface="Meiryo UI" panose="020B0604030504040204" pitchFamily="50" charset="-128"/>
                        </a:rPr>
                        <a:t>Science</a:t>
                      </a:r>
                      <a:r>
                        <a:rPr kumimoji="1" lang="ja-JP" altLang="en-US" sz="900" dirty="0">
                          <a:latin typeface="Meiryo UI" panose="020B0604030504040204" pitchFamily="50" charset="-128"/>
                          <a:ea typeface="Meiryo UI" panose="020B0604030504040204" pitchFamily="50" charset="-128"/>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dirty="0">
                          <a:latin typeface="Meiryo UI" panose="020B0604030504040204" pitchFamily="50" charset="-128"/>
                          <a:ea typeface="Meiryo UI" panose="020B0604030504040204" pitchFamily="50" charset="-128"/>
                        </a:rPr>
                        <a:t>35</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dirty="0">
                          <a:latin typeface="Meiryo UI" panose="020B0604030504040204" pitchFamily="50" charset="-128"/>
                          <a:ea typeface="Meiryo UI" panose="020B0604030504040204" pitchFamily="50" charset="-128"/>
                        </a:rPr>
                        <a:t>226</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495861"/>
                  </a:ext>
                </a:extLst>
              </a:tr>
            </a:tbl>
          </a:graphicData>
        </a:graphic>
      </p:graphicFrame>
      <p:graphicFrame>
        <p:nvGraphicFramePr>
          <p:cNvPr id="7" name="表 7">
            <a:extLst>
              <a:ext uri="{FF2B5EF4-FFF2-40B4-BE49-F238E27FC236}">
                <a16:creationId xmlns:a16="http://schemas.microsoft.com/office/drawing/2014/main" id="{59A51667-D109-417E-87EB-FF86164AB4A7}"/>
              </a:ext>
            </a:extLst>
          </p:cNvPr>
          <p:cNvGraphicFramePr>
            <a:graphicFrameLocks noGrp="1"/>
          </p:cNvGraphicFramePr>
          <p:nvPr>
            <p:extLst>
              <p:ext uri="{D42A27DB-BD31-4B8C-83A1-F6EECF244321}">
                <p14:modId xmlns:p14="http://schemas.microsoft.com/office/powerpoint/2010/main" val="1417628829"/>
              </p:ext>
            </p:extLst>
          </p:nvPr>
        </p:nvGraphicFramePr>
        <p:xfrm>
          <a:off x="523759" y="5233696"/>
          <a:ext cx="3888000" cy="1301056"/>
        </p:xfrm>
        <a:graphic>
          <a:graphicData uri="http://schemas.openxmlformats.org/drawingml/2006/table">
            <a:tbl>
              <a:tblPr firstRow="1" bandRow="1">
                <a:tableStyleId>{5C22544A-7EE6-4342-B048-85BDC9FD1C3A}</a:tableStyleId>
              </a:tblPr>
              <a:tblGrid>
                <a:gridCol w="1296000">
                  <a:extLst>
                    <a:ext uri="{9D8B030D-6E8A-4147-A177-3AD203B41FA5}">
                      <a16:colId xmlns:a16="http://schemas.microsoft.com/office/drawing/2014/main" val="2246736137"/>
                    </a:ext>
                  </a:extLst>
                </a:gridCol>
                <a:gridCol w="1296000">
                  <a:extLst>
                    <a:ext uri="{9D8B030D-6E8A-4147-A177-3AD203B41FA5}">
                      <a16:colId xmlns:a16="http://schemas.microsoft.com/office/drawing/2014/main" val="2525583663"/>
                    </a:ext>
                  </a:extLst>
                </a:gridCol>
                <a:gridCol w="1296000">
                  <a:extLst>
                    <a:ext uri="{9D8B030D-6E8A-4147-A177-3AD203B41FA5}">
                      <a16:colId xmlns:a16="http://schemas.microsoft.com/office/drawing/2014/main" val="3584742851"/>
                    </a:ext>
                  </a:extLst>
                </a:gridCol>
              </a:tblGrid>
              <a:tr h="264736">
                <a:tc>
                  <a:txBody>
                    <a:bodyPr/>
                    <a:lstStyle/>
                    <a:p>
                      <a:pPr algn="ctr"/>
                      <a:r>
                        <a:rPr kumimoji="1" lang="en-US" altLang="ja-JP" sz="1100" dirty="0">
                          <a:latin typeface="Meiryo UI" panose="020B0604030504040204" pitchFamily="50" charset="-128"/>
                          <a:ea typeface="Meiryo UI" panose="020B0604030504040204" pitchFamily="50" charset="-128"/>
                        </a:rPr>
                        <a:t>By</a:t>
                      </a:r>
                      <a:r>
                        <a:rPr kumimoji="1" lang="ja-JP" altLang="en-US" sz="1100" dirty="0">
                          <a:latin typeface="Meiryo UI" panose="020B0604030504040204" pitchFamily="50" charset="-128"/>
                          <a:ea typeface="Meiryo UI" panose="020B0604030504040204" pitchFamily="50" charset="-128"/>
                        </a:rPr>
                        <a:t> </a:t>
                      </a:r>
                      <a:r>
                        <a:rPr kumimoji="1" lang="en-US" altLang="ja-JP" sz="1100" dirty="0">
                          <a:latin typeface="Meiryo UI" panose="020B0604030504040204" pitchFamily="50" charset="-128"/>
                          <a:ea typeface="Meiryo UI" panose="020B0604030504040204" pitchFamily="50" charset="-128"/>
                        </a:rPr>
                        <a:t>Region</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a:latin typeface="Meiryo UI" panose="020B0604030504040204" pitchFamily="50" charset="-128"/>
                          <a:ea typeface="Meiryo UI" panose="020B0604030504040204" pitchFamily="50" charset="-128"/>
                        </a:rPr>
                        <a:t>Total</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No.</a:t>
                      </a:r>
                      <a:r>
                        <a:rPr kumimoji="1" lang="ja-JP" altLang="en-US" sz="800" dirty="0">
                          <a:latin typeface="Meiryo UI" panose="020B0604030504040204" pitchFamily="50" charset="-128"/>
                          <a:ea typeface="Meiryo UI" panose="020B0604030504040204" pitchFamily="50" charset="-128"/>
                        </a:rPr>
                        <a:t> </a:t>
                      </a:r>
                      <a:r>
                        <a:rPr kumimoji="1" lang="en-US" altLang="ja-JP" sz="800" dirty="0">
                          <a:latin typeface="Meiryo UI" panose="020B0604030504040204" pitchFamily="50" charset="-128"/>
                          <a:ea typeface="Meiryo UI" panose="020B0604030504040204" pitchFamily="50" charset="-128"/>
                        </a:rPr>
                        <a:t>of</a:t>
                      </a:r>
                      <a:r>
                        <a:rPr kumimoji="1" lang="ja-JP" altLang="en-US" sz="800" dirty="0">
                          <a:latin typeface="Meiryo UI" panose="020B0604030504040204" pitchFamily="50" charset="-128"/>
                          <a:ea typeface="Meiryo UI" panose="020B0604030504040204" pitchFamily="50" charset="-128"/>
                        </a:rPr>
                        <a:t> </a:t>
                      </a:r>
                      <a:r>
                        <a:rPr kumimoji="1" lang="en-US" altLang="ja-JP" sz="800" dirty="0">
                          <a:latin typeface="Meiryo UI" panose="020B0604030504040204" pitchFamily="50" charset="-128"/>
                          <a:ea typeface="Meiryo UI" panose="020B0604030504040204" pitchFamily="50" charset="-128"/>
                        </a:rPr>
                        <a:t>SU</a:t>
                      </a:r>
                      <a:r>
                        <a:rPr kumimoji="1" lang="ja-JP" altLang="en-US" sz="800" dirty="0">
                          <a:latin typeface="Meiryo UI" panose="020B0604030504040204" pitchFamily="50" charset="-128"/>
                          <a:ea typeface="Meiryo UI" panose="020B0604030504040204" pitchFamily="50" charset="-128"/>
                        </a:rPr>
                        <a:t>）</a:t>
                      </a:r>
                    </a:p>
                  </a:txBody>
                  <a:tcPr anchor="ctr"/>
                </a:tc>
                <a:tc>
                  <a:txBody>
                    <a:bodyPr/>
                    <a:lstStyle/>
                    <a:p>
                      <a:pPr algn="ctr"/>
                      <a:r>
                        <a:rPr kumimoji="1" lang="en-US" altLang="ja-JP" sz="1100" dirty="0">
                          <a:latin typeface="Meiryo UI" panose="020B0604030504040204" pitchFamily="50" charset="-128"/>
                          <a:ea typeface="Meiryo UI" panose="020B0604030504040204" pitchFamily="50" charset="-128"/>
                        </a:rPr>
                        <a:t>YoY</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No.</a:t>
                      </a:r>
                      <a:r>
                        <a:rPr kumimoji="1" lang="ja-JP" altLang="en-US" sz="800" dirty="0">
                          <a:latin typeface="Meiryo UI" panose="020B0604030504040204" pitchFamily="50" charset="-128"/>
                          <a:ea typeface="Meiryo UI" panose="020B0604030504040204" pitchFamily="50" charset="-128"/>
                        </a:rPr>
                        <a:t> </a:t>
                      </a:r>
                      <a:r>
                        <a:rPr kumimoji="1" lang="en-US" altLang="ja-JP" sz="800" dirty="0">
                          <a:latin typeface="Meiryo UI" panose="020B0604030504040204" pitchFamily="50" charset="-128"/>
                          <a:ea typeface="Meiryo UI" panose="020B0604030504040204" pitchFamily="50" charset="-128"/>
                        </a:rPr>
                        <a:t>of</a:t>
                      </a:r>
                      <a:r>
                        <a:rPr kumimoji="1" lang="ja-JP" altLang="en-US" sz="800" dirty="0">
                          <a:latin typeface="Meiryo UI" panose="020B0604030504040204" pitchFamily="50" charset="-128"/>
                          <a:ea typeface="Meiryo UI" panose="020B0604030504040204" pitchFamily="50" charset="-128"/>
                        </a:rPr>
                        <a:t> </a:t>
                      </a:r>
                      <a:r>
                        <a:rPr kumimoji="1" lang="en-US" altLang="ja-JP" sz="800" dirty="0">
                          <a:latin typeface="Meiryo UI" panose="020B0604030504040204" pitchFamily="50" charset="-128"/>
                          <a:ea typeface="Meiryo UI" panose="020B0604030504040204" pitchFamily="50" charset="-128"/>
                        </a:rPr>
                        <a:t>SU</a:t>
                      </a:r>
                      <a:r>
                        <a:rPr kumimoji="1" lang="ja-JP" altLang="en-US" sz="800" dirty="0">
                          <a:latin typeface="Meiryo UI" panose="020B0604030504040204" pitchFamily="50" charset="-128"/>
                          <a:ea typeface="Meiryo UI" panose="020B0604030504040204" pitchFamily="50" charset="-128"/>
                        </a:rPr>
                        <a:t>）</a:t>
                      </a:r>
                    </a:p>
                  </a:txBody>
                  <a:tcPr anchor="ctr"/>
                </a:tc>
                <a:extLst>
                  <a:ext uri="{0D108BD9-81ED-4DB2-BD59-A6C34878D82A}">
                    <a16:rowId xmlns:a16="http://schemas.microsoft.com/office/drawing/2014/main" val="2962755279"/>
                  </a:ext>
                </a:extLst>
              </a:tr>
              <a:tr h="264736">
                <a:tc>
                  <a:txBody>
                    <a:bodyPr/>
                    <a:lstStyle/>
                    <a:p>
                      <a:pPr algn="ctr"/>
                      <a:r>
                        <a:rPr kumimoji="1" lang="en-US" altLang="ja-JP" sz="1000" dirty="0">
                          <a:latin typeface="Meiryo UI" panose="020B0604030504040204" pitchFamily="50" charset="-128"/>
                          <a:ea typeface="Meiryo UI" panose="020B0604030504040204" pitchFamily="50" charset="-128"/>
                        </a:rPr>
                        <a:t>Osaka-Kyoto-Kobe</a:t>
                      </a:r>
                      <a:endParaRPr kumimoji="1" lang="ja-JP" altLang="en-US" sz="10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400">
                          <a:latin typeface="Meiryo UI" panose="020B0604030504040204" pitchFamily="50" charset="-128"/>
                          <a:ea typeface="Meiryo UI" panose="020B0604030504040204" pitchFamily="50" charset="-128"/>
                        </a:rPr>
                        <a:t>998</a:t>
                      </a:r>
                      <a:endParaRPr kumimoji="1" lang="ja-JP" altLang="en-US" sz="140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400" b="1">
                          <a:solidFill>
                            <a:srgbClr val="FF0000"/>
                          </a:solidFill>
                          <a:latin typeface="Meiryo UI" panose="020B0604030504040204" pitchFamily="50" charset="-128"/>
                          <a:ea typeface="Meiryo UI" panose="020B0604030504040204" pitchFamily="50" charset="-128"/>
                        </a:rPr>
                        <a:t>328</a:t>
                      </a:r>
                      <a:endParaRPr kumimoji="1" lang="ja-JP" altLang="en-US" sz="1400" b="1">
                        <a:solidFill>
                          <a:srgbClr val="FF0000"/>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4178653180"/>
                  </a:ext>
                </a:extLst>
              </a:tr>
              <a:tr h="304628">
                <a:tc>
                  <a:txBody>
                    <a:bodyPr/>
                    <a:lstStyle/>
                    <a:p>
                      <a:pPr algn="ctr"/>
                      <a:r>
                        <a:rPr kumimoji="1" lang="en-US" altLang="ja-JP" sz="1000" dirty="0">
                          <a:latin typeface="Meiryo UI" panose="020B0604030504040204" pitchFamily="50" charset="-128"/>
                          <a:ea typeface="Meiryo UI" panose="020B0604030504040204" pitchFamily="50" charset="-128"/>
                        </a:rPr>
                        <a:t>Tokyo</a:t>
                      </a:r>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Metropolitan</a:t>
                      </a:r>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Area</a:t>
                      </a:r>
                      <a:br>
                        <a:rPr kumimoji="1" lang="en-US" altLang="ja-JP" sz="1100" dirty="0">
                          <a:latin typeface="Meiryo UI" panose="020B0604030504040204" pitchFamily="50" charset="-128"/>
                          <a:ea typeface="Meiryo UI" panose="020B0604030504040204" pitchFamily="50" charset="-128"/>
                        </a:rPr>
                      </a:b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Tokyo and </a:t>
                      </a:r>
                      <a:r>
                        <a:rPr kumimoji="1" lang="ja-JP" altLang="en-US" sz="800" dirty="0">
                          <a:latin typeface="Meiryo UI" panose="020B0604030504040204" pitchFamily="50" charset="-128"/>
                          <a:ea typeface="Meiryo UI" panose="020B0604030504040204" pitchFamily="50" charset="-128"/>
                        </a:rPr>
                        <a:t>３</a:t>
                      </a:r>
                      <a:r>
                        <a:rPr kumimoji="1" lang="en-US" altLang="ja-JP" sz="800" dirty="0">
                          <a:latin typeface="Meiryo UI" panose="020B0604030504040204" pitchFamily="50" charset="-128"/>
                          <a:ea typeface="Meiryo UI" panose="020B0604030504040204" pitchFamily="50" charset="-128"/>
                        </a:rPr>
                        <a:t>Prefectures</a:t>
                      </a:r>
                      <a:r>
                        <a:rPr kumimoji="1" lang="ja-JP" altLang="en-US" sz="800" dirty="0">
                          <a:latin typeface="Meiryo UI" panose="020B0604030504040204" pitchFamily="50" charset="-128"/>
                          <a:ea typeface="Meiryo UI" panose="020B0604030504040204" pitchFamily="50" charset="-128"/>
                        </a:rPr>
                        <a:t>）</a:t>
                      </a:r>
                    </a:p>
                  </a:txBody>
                  <a:tcPr anchor="ctr"/>
                </a:tc>
                <a:tc>
                  <a:txBody>
                    <a:bodyPr/>
                    <a:lstStyle/>
                    <a:p>
                      <a:pPr algn="ctr"/>
                      <a:r>
                        <a:rPr kumimoji="1" lang="en-US" altLang="ja-JP" sz="1400" dirty="0">
                          <a:latin typeface="Meiryo UI" panose="020B0604030504040204" pitchFamily="50" charset="-128"/>
                          <a:ea typeface="Meiryo UI" panose="020B0604030504040204" pitchFamily="50" charset="-128"/>
                        </a:rPr>
                        <a:t>1,156</a:t>
                      </a:r>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400" dirty="0">
                          <a:latin typeface="Meiryo UI" panose="020B0604030504040204" pitchFamily="50" charset="-128"/>
                          <a:ea typeface="Meiryo UI" panose="020B0604030504040204" pitchFamily="50" charset="-128"/>
                        </a:rPr>
                        <a:t>208</a:t>
                      </a:r>
                      <a:endParaRPr kumimoji="1" lang="ja-JP" altLang="en-US" sz="14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001793626"/>
                  </a:ext>
                </a:extLst>
              </a:tr>
            </a:tbl>
          </a:graphicData>
        </a:graphic>
      </p:graphicFrame>
      <p:sp>
        <p:nvSpPr>
          <p:cNvPr id="23" name="スライド番号プレースホルダー 2">
            <a:extLst>
              <a:ext uri="{FF2B5EF4-FFF2-40B4-BE49-F238E27FC236}">
                <a16:creationId xmlns:a16="http://schemas.microsoft.com/office/drawing/2014/main" id="{D078DD9D-F106-4258-8966-411B55FF2858}"/>
              </a:ext>
            </a:extLst>
          </p:cNvPr>
          <p:cNvSpPr>
            <a:spLocks noGrp="1"/>
          </p:cNvSpPr>
          <p:nvPr>
            <p:ph type="sldNum" sz="quarter" idx="12"/>
          </p:nvPr>
        </p:nvSpPr>
        <p:spPr>
          <a:xfrm>
            <a:off x="9421971" y="6542151"/>
            <a:ext cx="2743200" cy="365125"/>
          </a:xfrm>
        </p:spPr>
        <p:txBody>
          <a:bodyPr/>
          <a:lstStyle/>
          <a:p>
            <a:fld id="{4CFCB8D1-E384-4ABF-9F79-4EB3205F8B48}" type="slidenum">
              <a:rPr kumimoji="1" lang="ja-JP" altLang="en-US" smtClean="0"/>
              <a:t>13</a:t>
            </a:fld>
            <a:endParaRPr kumimoji="1" lang="ja-JP" altLang="en-US" dirty="0"/>
          </a:p>
        </p:txBody>
      </p:sp>
      <p:sp>
        <p:nvSpPr>
          <p:cNvPr id="21" name="テキスト ボックス 20">
            <a:extLst>
              <a:ext uri="{FF2B5EF4-FFF2-40B4-BE49-F238E27FC236}">
                <a16:creationId xmlns:a16="http://schemas.microsoft.com/office/drawing/2014/main" id="{6405B2B1-A7B4-4E4C-81EA-9DC244BA479E}"/>
              </a:ext>
            </a:extLst>
          </p:cNvPr>
          <p:cNvSpPr txBox="1"/>
          <p:nvPr/>
        </p:nvSpPr>
        <p:spPr>
          <a:xfrm>
            <a:off x="5037043" y="6154290"/>
            <a:ext cx="2743200" cy="338554"/>
          </a:xfrm>
          <a:prstGeom prst="rect">
            <a:avLst/>
          </a:prstGeom>
          <a:noFill/>
        </p:spPr>
        <p:txBody>
          <a:bodyPr wrap="square" rtlCol="0">
            <a:spAutoFit/>
          </a:bodyPr>
          <a:lstStyle/>
          <a:p>
            <a:r>
              <a:rPr lang="en-US" altLang="ja-JP" sz="1600" b="1" dirty="0">
                <a:solidFill>
                  <a:srgbClr val="FF0000"/>
                </a:solidFill>
                <a:latin typeface="Arial" panose="020B0604020202020204" pitchFamily="34" charset="0"/>
                <a:cs typeface="Arial" panose="020B0604020202020204" pitchFamily="34" charset="0"/>
              </a:rPr>
              <a:t>Opened in June 2024</a:t>
            </a:r>
            <a:endParaRPr kumimoji="1" lang="ja-JP" altLang="en-US" sz="1600" b="1" dirty="0">
              <a:solidFill>
                <a:srgbClr val="FF0000"/>
              </a:solidFill>
              <a:latin typeface="Arial" panose="020B0604020202020204" pitchFamily="34" charset="0"/>
              <a:ea typeface="Meiryo UI" panose="020B0604030504040204" pitchFamily="50" charset="-128"/>
              <a:cs typeface="Arial" panose="020B0604020202020204" pitchFamily="34" charset="0"/>
            </a:endParaRPr>
          </a:p>
        </p:txBody>
      </p:sp>
      <p:pic>
        <p:nvPicPr>
          <p:cNvPr id="24" name="図 23">
            <a:extLst>
              <a:ext uri="{FF2B5EF4-FFF2-40B4-BE49-F238E27FC236}">
                <a16:creationId xmlns:a16="http://schemas.microsoft.com/office/drawing/2014/main" id="{F9BD6C46-B8CD-4FCE-83D0-23D3D34CAE45}"/>
              </a:ext>
            </a:extLst>
          </p:cNvPr>
          <p:cNvPicPr>
            <a:picLocks noChangeAspect="1"/>
          </p:cNvPicPr>
          <p:nvPr/>
        </p:nvPicPr>
        <p:blipFill>
          <a:blip r:embed="rId3"/>
          <a:stretch>
            <a:fillRect/>
          </a:stretch>
        </p:blipFill>
        <p:spPr>
          <a:xfrm>
            <a:off x="4851132" y="2558456"/>
            <a:ext cx="7096527" cy="3583396"/>
          </a:xfrm>
          <a:prstGeom prst="rect">
            <a:avLst/>
          </a:prstGeom>
        </p:spPr>
      </p:pic>
      <p:sp>
        <p:nvSpPr>
          <p:cNvPr id="25" name="正方形/長方形 24">
            <a:extLst>
              <a:ext uri="{FF2B5EF4-FFF2-40B4-BE49-F238E27FC236}">
                <a16:creationId xmlns:a16="http://schemas.microsoft.com/office/drawing/2014/main" id="{1286B64A-8985-48A5-B194-73030BF26DEE}"/>
              </a:ext>
            </a:extLst>
          </p:cNvPr>
          <p:cNvSpPr/>
          <p:nvPr/>
        </p:nvSpPr>
        <p:spPr>
          <a:xfrm>
            <a:off x="10781881" y="3106578"/>
            <a:ext cx="757488" cy="8649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800" dirty="0">
                <a:solidFill>
                  <a:schemeClr val="tx1"/>
                </a:solidFill>
                <a:latin typeface="Arial" panose="020B0604020202020204" pitchFamily="34" charset="0"/>
                <a:cs typeface="Arial" panose="020B0604020202020204" pitchFamily="34" charset="0"/>
              </a:rPr>
              <a:t>The Number</a:t>
            </a:r>
          </a:p>
          <a:p>
            <a:pPr algn="ctr"/>
            <a:r>
              <a:rPr kumimoji="1" lang="en-US" altLang="ja-JP" sz="800" dirty="0">
                <a:solidFill>
                  <a:schemeClr val="tx1"/>
                </a:solidFill>
                <a:latin typeface="Arial" panose="020B0604020202020204" pitchFamily="34" charset="0"/>
                <a:cs typeface="Arial" panose="020B0604020202020204" pitchFamily="34" charset="0"/>
              </a:rPr>
              <a:t>of</a:t>
            </a:r>
          </a:p>
          <a:p>
            <a:pPr algn="ctr"/>
            <a:r>
              <a:rPr kumimoji="1" lang="en-US" altLang="ja-JP" sz="800" dirty="0">
                <a:solidFill>
                  <a:schemeClr val="tx1"/>
                </a:solidFill>
                <a:latin typeface="Arial" panose="020B0604020202020204" pitchFamily="34" charset="0"/>
                <a:cs typeface="Arial" panose="020B0604020202020204" pitchFamily="34" charset="0"/>
              </a:rPr>
              <a:t>Universities</a:t>
            </a:r>
          </a:p>
          <a:p>
            <a:pPr algn="ctr"/>
            <a:r>
              <a:rPr kumimoji="1" lang="en-US" altLang="ja-JP" sz="800" dirty="0">
                <a:solidFill>
                  <a:schemeClr val="tx1"/>
                </a:solidFill>
                <a:latin typeface="Arial" panose="020B0604020202020204" pitchFamily="34" charset="0"/>
                <a:cs typeface="Arial" panose="020B0604020202020204" pitchFamily="34" charset="0"/>
              </a:rPr>
              <a:t>in Osaka</a:t>
            </a:r>
          </a:p>
          <a:p>
            <a:pPr algn="ctr"/>
            <a:r>
              <a:rPr kumimoji="1" lang="en-US" altLang="ja-JP" sz="500" dirty="0">
                <a:solidFill>
                  <a:schemeClr val="tx1"/>
                </a:solidFill>
                <a:latin typeface="Arial" panose="020B0604020202020204" pitchFamily="34" charset="0"/>
                <a:cs typeface="Arial" panose="020B0604020202020204" pitchFamily="34" charset="0"/>
              </a:rPr>
              <a:t>This is the</a:t>
            </a:r>
          </a:p>
          <a:p>
            <a:pPr algn="ctr"/>
            <a:r>
              <a:rPr kumimoji="1" lang="en-US" altLang="ja-JP" sz="500" dirty="0">
                <a:solidFill>
                  <a:schemeClr val="tx1"/>
                </a:solidFill>
                <a:latin typeface="Arial" panose="020B0604020202020204" pitchFamily="34" charset="0"/>
                <a:cs typeface="Arial" panose="020B0604020202020204" pitchFamily="34" charset="0"/>
              </a:rPr>
              <a:t>second largest</a:t>
            </a:r>
          </a:p>
          <a:p>
            <a:pPr algn="ctr"/>
            <a:r>
              <a:rPr kumimoji="1" lang="en-US" altLang="ja-JP" sz="500" dirty="0">
                <a:solidFill>
                  <a:schemeClr val="tx1"/>
                </a:solidFill>
                <a:latin typeface="Arial" panose="020B0604020202020204" pitchFamily="34" charset="0"/>
                <a:cs typeface="Arial" panose="020B0604020202020204" pitchFamily="34" charset="0"/>
              </a:rPr>
              <a:t>in Japan,</a:t>
            </a:r>
          </a:p>
          <a:p>
            <a:pPr algn="ctr"/>
            <a:r>
              <a:rPr kumimoji="1" lang="en-US" altLang="ja-JP" sz="500" dirty="0">
                <a:solidFill>
                  <a:schemeClr val="tx1"/>
                </a:solidFill>
                <a:latin typeface="Arial" panose="020B0604020202020204" pitchFamily="34" charset="0"/>
                <a:cs typeface="Arial" panose="020B0604020202020204" pitchFamily="34" charset="0"/>
              </a:rPr>
              <a:t>following Tokyo</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26" name="正方形/長方形 25">
            <a:extLst>
              <a:ext uri="{FF2B5EF4-FFF2-40B4-BE49-F238E27FC236}">
                <a16:creationId xmlns:a16="http://schemas.microsoft.com/office/drawing/2014/main" id="{B86DE47E-E6B9-4150-870B-1C86708410D8}"/>
              </a:ext>
            </a:extLst>
          </p:cNvPr>
          <p:cNvSpPr/>
          <p:nvPr/>
        </p:nvSpPr>
        <p:spPr>
          <a:xfrm>
            <a:off x="9703398" y="2588277"/>
            <a:ext cx="466164" cy="1194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500" dirty="0">
                <a:solidFill>
                  <a:schemeClr val="tx1"/>
                </a:solidFill>
                <a:latin typeface="Arial" panose="020B0604020202020204" pitchFamily="34" charset="0"/>
                <a:cs typeface="Arial" panose="020B0604020202020204" pitchFamily="34" charset="0"/>
              </a:rPr>
              <a:t>&lt;Legend&gt;</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27" name="正方形/長方形 26">
            <a:extLst>
              <a:ext uri="{FF2B5EF4-FFF2-40B4-BE49-F238E27FC236}">
                <a16:creationId xmlns:a16="http://schemas.microsoft.com/office/drawing/2014/main" id="{57412907-D86B-4F6D-A0F4-9DBC80F5F7E1}"/>
              </a:ext>
            </a:extLst>
          </p:cNvPr>
          <p:cNvSpPr/>
          <p:nvPr/>
        </p:nvSpPr>
        <p:spPr>
          <a:xfrm>
            <a:off x="9989303" y="2715266"/>
            <a:ext cx="542084" cy="1447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500" dirty="0">
                <a:solidFill>
                  <a:schemeClr val="tx1"/>
                </a:solidFill>
                <a:latin typeface="Arial" panose="020B0604020202020204" pitchFamily="34" charset="0"/>
                <a:cs typeface="Arial" panose="020B0604020202020204" pitchFamily="34" charset="0"/>
              </a:rPr>
              <a:t>Universities</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29" name="正方形/長方形 28">
            <a:extLst>
              <a:ext uri="{FF2B5EF4-FFF2-40B4-BE49-F238E27FC236}">
                <a16:creationId xmlns:a16="http://schemas.microsoft.com/office/drawing/2014/main" id="{3B79B800-FAF0-4F78-81F6-D5BD6FA26714}"/>
              </a:ext>
            </a:extLst>
          </p:cNvPr>
          <p:cNvSpPr/>
          <p:nvPr/>
        </p:nvSpPr>
        <p:spPr>
          <a:xfrm>
            <a:off x="9994383" y="2874956"/>
            <a:ext cx="542084" cy="1447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500" dirty="0">
                <a:solidFill>
                  <a:schemeClr val="tx1"/>
                </a:solidFill>
                <a:latin typeface="Arial" panose="020B0604020202020204" pitchFamily="34" charset="0"/>
                <a:cs typeface="Arial" panose="020B0604020202020204" pitchFamily="34" charset="0"/>
              </a:rPr>
              <a:t>Research Institutes</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30" name="正方形/長方形 29">
            <a:extLst>
              <a:ext uri="{FF2B5EF4-FFF2-40B4-BE49-F238E27FC236}">
                <a16:creationId xmlns:a16="http://schemas.microsoft.com/office/drawing/2014/main" id="{91F46E08-CD95-4852-8D3A-0DA8FDE88E35}"/>
              </a:ext>
            </a:extLst>
          </p:cNvPr>
          <p:cNvSpPr/>
          <p:nvPr/>
        </p:nvSpPr>
        <p:spPr>
          <a:xfrm>
            <a:off x="9994383" y="3048568"/>
            <a:ext cx="542084" cy="1447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500" dirty="0">
                <a:solidFill>
                  <a:schemeClr val="tx1"/>
                </a:solidFill>
                <a:latin typeface="Arial" panose="020B0604020202020204" pitchFamily="34" charset="0"/>
                <a:cs typeface="Arial" panose="020B0604020202020204" pitchFamily="34" charset="0"/>
              </a:rPr>
              <a:t>Companies</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31" name="正方形/長方形 30">
            <a:extLst>
              <a:ext uri="{FF2B5EF4-FFF2-40B4-BE49-F238E27FC236}">
                <a16:creationId xmlns:a16="http://schemas.microsoft.com/office/drawing/2014/main" id="{3ED5F624-8645-46F2-962B-3643D142DD37}"/>
              </a:ext>
            </a:extLst>
          </p:cNvPr>
          <p:cNvSpPr/>
          <p:nvPr/>
        </p:nvSpPr>
        <p:spPr>
          <a:xfrm>
            <a:off x="9386047" y="3266504"/>
            <a:ext cx="1150420" cy="318934"/>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altLang="ja-JP" sz="500" dirty="0">
                <a:solidFill>
                  <a:schemeClr val="tx1"/>
                </a:solidFill>
                <a:latin typeface="Arial" panose="020B0604020202020204" pitchFamily="34" charset="0"/>
                <a:cs typeface="Arial" panose="020B0604020202020204" pitchFamily="34" charset="0"/>
              </a:rPr>
              <a:t>Advanced Science, Technology &amp; Management Research Institute of</a:t>
            </a:r>
            <a:r>
              <a:rPr lang="ja-JP" altLang="en-US" sz="500" dirty="0">
                <a:solidFill>
                  <a:schemeClr val="tx1"/>
                </a:solidFill>
                <a:latin typeface="Arial" panose="020B0604020202020204" pitchFamily="34" charset="0"/>
                <a:cs typeface="Arial" panose="020B0604020202020204" pitchFamily="34" charset="0"/>
              </a:rPr>
              <a:t> </a:t>
            </a:r>
            <a:r>
              <a:rPr lang="en-US" altLang="ja-JP" sz="500" dirty="0">
                <a:solidFill>
                  <a:schemeClr val="tx1"/>
                </a:solidFill>
                <a:latin typeface="Arial" panose="020B0604020202020204" pitchFamily="34" charset="0"/>
                <a:cs typeface="Arial" panose="020B0604020202020204" pitchFamily="34" charset="0"/>
              </a:rPr>
              <a:t>KYOTO</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32" name="正方形/長方形 31">
            <a:extLst>
              <a:ext uri="{FF2B5EF4-FFF2-40B4-BE49-F238E27FC236}">
                <a16:creationId xmlns:a16="http://schemas.microsoft.com/office/drawing/2014/main" id="{95917E43-C518-4144-BA6B-6C54380DC09C}"/>
              </a:ext>
            </a:extLst>
          </p:cNvPr>
          <p:cNvSpPr/>
          <p:nvPr/>
        </p:nvSpPr>
        <p:spPr>
          <a:xfrm>
            <a:off x="9386047" y="3574811"/>
            <a:ext cx="1150420" cy="28384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buFont typeface="Arial" panose="020B0604020202020204" pitchFamily="34" charset="0"/>
              <a:buChar char="•"/>
            </a:pPr>
            <a:r>
              <a:rPr lang="en-US" altLang="ja-JP" sz="500" dirty="0">
                <a:solidFill>
                  <a:schemeClr val="tx1"/>
                </a:solidFill>
                <a:latin typeface="Arial" panose="020B0604020202020204" pitchFamily="34" charset="0"/>
                <a:cs typeface="Arial" panose="020B0604020202020204" pitchFamily="34" charset="0"/>
              </a:rPr>
              <a:t>Center for </a:t>
            </a:r>
            <a:r>
              <a:rPr lang="en-US" altLang="ja-JP" sz="500" dirty="0" err="1">
                <a:solidFill>
                  <a:schemeClr val="tx1"/>
                </a:solidFill>
                <a:latin typeface="Arial" panose="020B0604020202020204" pitchFamily="34" charset="0"/>
                <a:cs typeface="Arial" panose="020B0604020202020204" pitchFamily="34" charset="0"/>
              </a:rPr>
              <a:t>iPS</a:t>
            </a:r>
            <a:r>
              <a:rPr lang="en-US" altLang="ja-JP" sz="500" dirty="0">
                <a:solidFill>
                  <a:schemeClr val="tx1"/>
                </a:solidFill>
                <a:latin typeface="Arial" panose="020B0604020202020204" pitchFamily="34" charset="0"/>
                <a:cs typeface="Arial" panose="020B0604020202020204" pitchFamily="34" charset="0"/>
              </a:rPr>
              <a:t> Cell Research and Application, Kyoto University</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33" name="正方形/長方形 32">
            <a:extLst>
              <a:ext uri="{FF2B5EF4-FFF2-40B4-BE49-F238E27FC236}">
                <a16:creationId xmlns:a16="http://schemas.microsoft.com/office/drawing/2014/main" id="{50AF30A3-150E-4B38-AAA3-CCE3B2322BBD}"/>
              </a:ext>
            </a:extLst>
          </p:cNvPr>
          <p:cNvSpPr/>
          <p:nvPr/>
        </p:nvSpPr>
        <p:spPr>
          <a:xfrm>
            <a:off x="9386047" y="3853844"/>
            <a:ext cx="1150420" cy="252977"/>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buFont typeface="Arial" panose="020B0604020202020204" pitchFamily="34" charset="0"/>
              <a:buChar char="•"/>
            </a:pPr>
            <a:r>
              <a:rPr lang="en-US" altLang="ja-JP" sz="500" dirty="0" err="1">
                <a:solidFill>
                  <a:schemeClr val="tx1"/>
                </a:solidFill>
                <a:latin typeface="Arial" panose="020B0604020202020204" pitchFamily="34" charset="0"/>
                <a:cs typeface="Arial" panose="020B0604020202020204" pitchFamily="34" charset="0"/>
              </a:rPr>
              <a:t>Keihanna</a:t>
            </a:r>
            <a:r>
              <a:rPr lang="en-US" altLang="ja-JP" sz="500" dirty="0">
                <a:solidFill>
                  <a:schemeClr val="tx1"/>
                </a:solidFill>
                <a:latin typeface="Arial" panose="020B0604020202020204" pitchFamily="34" charset="0"/>
                <a:cs typeface="Arial" panose="020B0604020202020204" pitchFamily="34" charset="0"/>
              </a:rPr>
              <a:t> Open Innovation Center </a:t>
            </a:r>
            <a:r>
              <a:rPr lang="ja-JP" altLang="en-US" sz="500" dirty="0">
                <a:solidFill>
                  <a:schemeClr val="tx1"/>
                </a:solidFill>
                <a:latin typeface="Arial" panose="020B0604020202020204" pitchFamily="34" charset="0"/>
                <a:cs typeface="Arial" panose="020B0604020202020204" pitchFamily="34" charset="0"/>
              </a:rPr>
              <a:t>（</a:t>
            </a:r>
            <a:r>
              <a:rPr lang="en-US" altLang="ja-JP" sz="500" dirty="0">
                <a:solidFill>
                  <a:schemeClr val="tx1"/>
                </a:solidFill>
                <a:latin typeface="Arial" panose="020B0604020202020204" pitchFamily="34" charset="0"/>
                <a:cs typeface="Arial" panose="020B0604020202020204" pitchFamily="34" charset="0"/>
              </a:rPr>
              <a:t>KICK</a:t>
            </a:r>
            <a:r>
              <a:rPr lang="ja-JP" altLang="en-US" sz="500" dirty="0">
                <a:solidFill>
                  <a:schemeClr val="tx1"/>
                </a:solidFill>
                <a:latin typeface="Arial" panose="020B0604020202020204" pitchFamily="34" charset="0"/>
                <a:cs typeface="Arial" panose="020B0604020202020204" pitchFamily="34" charset="0"/>
              </a:rPr>
              <a:t>）</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34" name="正方形/長方形 33">
            <a:extLst>
              <a:ext uri="{FF2B5EF4-FFF2-40B4-BE49-F238E27FC236}">
                <a16:creationId xmlns:a16="http://schemas.microsoft.com/office/drawing/2014/main" id="{338CC96A-75CB-49E8-8996-0653C1E6CD67}"/>
              </a:ext>
            </a:extLst>
          </p:cNvPr>
          <p:cNvSpPr/>
          <p:nvPr/>
        </p:nvSpPr>
        <p:spPr>
          <a:xfrm>
            <a:off x="9936480" y="4157023"/>
            <a:ext cx="706419" cy="13882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latin typeface="Arial" panose="020B0604020202020204" pitchFamily="34" charset="0"/>
                <a:cs typeface="Arial" panose="020B0604020202020204" pitchFamily="34" charset="0"/>
              </a:rPr>
              <a:t>KYOTO University</a:t>
            </a:r>
            <a:endParaRPr kumimoji="1" lang="ja-JP" altLang="en-US" sz="600" b="1" dirty="0">
              <a:solidFill>
                <a:schemeClr val="tx1"/>
              </a:solidFill>
              <a:latin typeface="Arial" panose="020B0604020202020204" pitchFamily="34" charset="0"/>
              <a:cs typeface="Arial" panose="020B0604020202020204" pitchFamily="34" charset="0"/>
            </a:endParaRPr>
          </a:p>
        </p:txBody>
      </p:sp>
      <p:sp>
        <p:nvSpPr>
          <p:cNvPr id="35" name="正方形/長方形 34">
            <a:extLst>
              <a:ext uri="{FF2B5EF4-FFF2-40B4-BE49-F238E27FC236}">
                <a16:creationId xmlns:a16="http://schemas.microsoft.com/office/drawing/2014/main" id="{C82E0CE7-17A2-443B-BF48-71656D5BC03A}"/>
              </a:ext>
            </a:extLst>
          </p:cNvPr>
          <p:cNvSpPr/>
          <p:nvPr/>
        </p:nvSpPr>
        <p:spPr>
          <a:xfrm>
            <a:off x="9994383" y="4398491"/>
            <a:ext cx="706419" cy="13882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600" b="1" dirty="0">
                <a:solidFill>
                  <a:schemeClr val="tx1"/>
                </a:solidFill>
                <a:latin typeface="Arial" panose="020B0604020202020204" pitchFamily="34" charset="0"/>
                <a:cs typeface="Arial" panose="020B0604020202020204" pitchFamily="34" charset="0"/>
              </a:rPr>
              <a:t>OSAKA</a:t>
            </a:r>
          </a:p>
          <a:p>
            <a:pPr algn="ctr"/>
            <a:r>
              <a:rPr kumimoji="1" lang="en-US" altLang="ja-JP" sz="600" b="1" dirty="0">
                <a:solidFill>
                  <a:schemeClr val="tx1"/>
                </a:solidFill>
                <a:latin typeface="Arial" panose="020B0604020202020204" pitchFamily="34" charset="0"/>
                <a:cs typeface="Arial" panose="020B0604020202020204" pitchFamily="34" charset="0"/>
              </a:rPr>
              <a:t>University</a:t>
            </a:r>
            <a:endParaRPr kumimoji="1" lang="ja-JP" altLang="en-US" sz="600" b="1" dirty="0">
              <a:solidFill>
                <a:schemeClr val="tx1"/>
              </a:solidFill>
              <a:latin typeface="Arial" panose="020B0604020202020204" pitchFamily="34" charset="0"/>
              <a:cs typeface="Arial" panose="020B0604020202020204" pitchFamily="34" charset="0"/>
            </a:endParaRPr>
          </a:p>
        </p:txBody>
      </p:sp>
      <p:sp>
        <p:nvSpPr>
          <p:cNvPr id="36" name="正方形/長方形 35">
            <a:extLst>
              <a:ext uri="{FF2B5EF4-FFF2-40B4-BE49-F238E27FC236}">
                <a16:creationId xmlns:a16="http://schemas.microsoft.com/office/drawing/2014/main" id="{8C64F2F7-D0CF-4B2F-968F-A6F37F811E2F}"/>
              </a:ext>
            </a:extLst>
          </p:cNvPr>
          <p:cNvSpPr/>
          <p:nvPr/>
        </p:nvSpPr>
        <p:spPr>
          <a:xfrm>
            <a:off x="9610165" y="4803563"/>
            <a:ext cx="953843" cy="158909"/>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600" b="1">
                <a:solidFill>
                  <a:schemeClr val="tx1"/>
                </a:solidFill>
                <a:latin typeface="Arial" panose="020B0604020202020204" pitchFamily="34" charset="0"/>
                <a:cs typeface="Arial" panose="020B0604020202020204" pitchFamily="34" charset="0"/>
              </a:rPr>
              <a:t>OSAKA Metropolitan University</a:t>
            </a:r>
            <a:endParaRPr kumimoji="1" lang="ja-JP" altLang="en-US" sz="600" b="1" dirty="0">
              <a:solidFill>
                <a:schemeClr val="tx1"/>
              </a:solidFill>
              <a:latin typeface="Arial" panose="020B0604020202020204" pitchFamily="34" charset="0"/>
              <a:cs typeface="Arial" panose="020B0604020202020204" pitchFamily="34" charset="0"/>
            </a:endParaRPr>
          </a:p>
        </p:txBody>
      </p:sp>
      <p:sp>
        <p:nvSpPr>
          <p:cNvPr id="37" name="正方形/長方形 36">
            <a:extLst>
              <a:ext uri="{FF2B5EF4-FFF2-40B4-BE49-F238E27FC236}">
                <a16:creationId xmlns:a16="http://schemas.microsoft.com/office/drawing/2014/main" id="{E16C3AFC-FE0F-4B8A-8EB0-919B6377B0AB}"/>
              </a:ext>
            </a:extLst>
          </p:cNvPr>
          <p:cNvSpPr/>
          <p:nvPr/>
        </p:nvSpPr>
        <p:spPr>
          <a:xfrm>
            <a:off x="9574306" y="4613156"/>
            <a:ext cx="1703294" cy="1345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700" dirty="0">
                <a:solidFill>
                  <a:schemeClr val="tx1"/>
                </a:solidFill>
                <a:latin typeface="Arial" panose="020B0604020202020204" pitchFamily="34" charset="0"/>
                <a:cs typeface="Arial" panose="020B0604020202020204" pitchFamily="34" charset="0"/>
              </a:rPr>
              <a:t>Center for Quantum Information</a:t>
            </a:r>
          </a:p>
          <a:p>
            <a:pPr algn="ctr"/>
            <a:r>
              <a:rPr kumimoji="1" lang="en-US" altLang="ja-JP" sz="700" dirty="0">
                <a:solidFill>
                  <a:schemeClr val="tx1"/>
                </a:solidFill>
                <a:latin typeface="Arial" panose="020B0604020202020204" pitchFamily="34" charset="0"/>
                <a:cs typeface="Arial" panose="020B0604020202020204" pitchFamily="34" charset="0"/>
              </a:rPr>
              <a:t>and Quantum Biology</a:t>
            </a:r>
            <a:endParaRPr kumimoji="1" lang="ja-JP" altLang="en-US" sz="700" dirty="0">
              <a:solidFill>
                <a:schemeClr val="tx1"/>
              </a:solidFill>
              <a:latin typeface="Arial" panose="020B0604020202020204" pitchFamily="34" charset="0"/>
              <a:cs typeface="Arial" panose="020B0604020202020204" pitchFamily="34" charset="0"/>
            </a:endParaRPr>
          </a:p>
        </p:txBody>
      </p:sp>
      <p:sp>
        <p:nvSpPr>
          <p:cNvPr id="38" name="正方形/長方形 37">
            <a:extLst>
              <a:ext uri="{FF2B5EF4-FFF2-40B4-BE49-F238E27FC236}">
                <a16:creationId xmlns:a16="http://schemas.microsoft.com/office/drawing/2014/main" id="{8C34306B-B6D9-4AAE-9054-9BCE1EB56B12}"/>
              </a:ext>
            </a:extLst>
          </p:cNvPr>
          <p:cNvSpPr/>
          <p:nvPr/>
        </p:nvSpPr>
        <p:spPr>
          <a:xfrm>
            <a:off x="9610164" y="5124459"/>
            <a:ext cx="2454835" cy="9165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en-US" altLang="ja-JP" sz="800" dirty="0">
                <a:solidFill>
                  <a:schemeClr val="tx1"/>
                </a:solidFill>
                <a:highlight>
                  <a:srgbClr val="FFFF00"/>
                </a:highlight>
                <a:latin typeface="Arial" panose="020B0604020202020204" pitchFamily="34" charset="0"/>
                <a:cs typeface="Arial" panose="020B0604020202020204" pitchFamily="34" charset="0"/>
              </a:rPr>
              <a:t>Shiga University of Medical Science</a:t>
            </a:r>
          </a:p>
          <a:p>
            <a:pPr marL="171450" indent="-171450">
              <a:buFont typeface="Arial" panose="020B0604020202020204" pitchFamily="34" charset="0"/>
              <a:buChar char="•"/>
            </a:pPr>
            <a:r>
              <a:rPr kumimoji="1" lang="en-US" altLang="ja-JP" sz="800" dirty="0">
                <a:solidFill>
                  <a:schemeClr val="tx1"/>
                </a:solidFill>
                <a:highlight>
                  <a:srgbClr val="FFFF00"/>
                </a:highlight>
                <a:latin typeface="Arial" panose="020B0604020202020204" pitchFamily="34" charset="0"/>
                <a:cs typeface="Arial" panose="020B0604020202020204" pitchFamily="34" charset="0"/>
              </a:rPr>
              <a:t>Kyoto Prefectural University of Medicine</a:t>
            </a:r>
          </a:p>
          <a:p>
            <a:pPr marL="171450" indent="-171450">
              <a:buFont typeface="Arial" panose="020B0604020202020204" pitchFamily="34" charset="0"/>
              <a:buChar char="•"/>
            </a:pPr>
            <a:r>
              <a:rPr kumimoji="1" lang="en-US" altLang="ja-JP" sz="800" dirty="0">
                <a:solidFill>
                  <a:schemeClr val="tx1"/>
                </a:solidFill>
                <a:highlight>
                  <a:srgbClr val="FFFF00"/>
                </a:highlight>
                <a:latin typeface="Arial" panose="020B0604020202020204" pitchFamily="34" charset="0"/>
                <a:cs typeface="Arial" panose="020B0604020202020204" pitchFamily="34" charset="0"/>
              </a:rPr>
              <a:t>Nara Medical University</a:t>
            </a:r>
          </a:p>
          <a:p>
            <a:pPr marL="171450" indent="-171450">
              <a:buFont typeface="Arial" panose="020B0604020202020204" pitchFamily="34" charset="0"/>
              <a:buChar char="•"/>
            </a:pPr>
            <a:r>
              <a:rPr kumimoji="1" lang="en-US" altLang="ja-JP" sz="800" dirty="0">
                <a:solidFill>
                  <a:schemeClr val="tx1"/>
                </a:solidFill>
                <a:highlight>
                  <a:srgbClr val="FFFF00"/>
                </a:highlight>
                <a:latin typeface="Arial" panose="020B0604020202020204" pitchFamily="34" charset="0"/>
                <a:cs typeface="Arial" panose="020B0604020202020204" pitchFamily="34" charset="0"/>
              </a:rPr>
              <a:t>Wakayama Medical University</a:t>
            </a:r>
          </a:p>
          <a:p>
            <a:pPr marL="171450" indent="-171450">
              <a:buFont typeface="Arial" panose="020B0604020202020204" pitchFamily="34" charset="0"/>
              <a:buChar char="•"/>
            </a:pPr>
            <a:r>
              <a:rPr kumimoji="1" lang="en-US" altLang="ja-JP" sz="800" dirty="0">
                <a:solidFill>
                  <a:schemeClr val="tx1"/>
                </a:solidFill>
                <a:highlight>
                  <a:srgbClr val="FFFF00"/>
                </a:highlight>
                <a:latin typeface="Arial" panose="020B0604020202020204" pitchFamily="34" charset="0"/>
                <a:cs typeface="Arial" panose="020B0604020202020204" pitchFamily="34" charset="0"/>
              </a:rPr>
              <a:t>KINDAI University (Faculty of Medicine)</a:t>
            </a:r>
          </a:p>
          <a:p>
            <a:pPr marL="171450" indent="-171450">
              <a:buFont typeface="Arial" panose="020B0604020202020204" pitchFamily="34" charset="0"/>
              <a:buChar char="•"/>
            </a:pPr>
            <a:r>
              <a:rPr kumimoji="1" lang="en-US" altLang="ja-JP" sz="800" dirty="0">
                <a:solidFill>
                  <a:schemeClr val="tx1"/>
                </a:solidFill>
                <a:highlight>
                  <a:srgbClr val="FFFF00"/>
                </a:highlight>
                <a:latin typeface="Arial" panose="020B0604020202020204" pitchFamily="34" charset="0"/>
                <a:cs typeface="Arial" panose="020B0604020202020204" pitchFamily="34" charset="0"/>
              </a:rPr>
              <a:t>Kansai Medical University</a:t>
            </a:r>
          </a:p>
          <a:p>
            <a:pPr marL="171450" indent="-171450">
              <a:buFont typeface="Arial" panose="020B0604020202020204" pitchFamily="34" charset="0"/>
              <a:buChar char="•"/>
            </a:pPr>
            <a:r>
              <a:rPr kumimoji="1" lang="en-US" altLang="ja-JP" sz="800" dirty="0">
                <a:solidFill>
                  <a:schemeClr val="tx1"/>
                </a:solidFill>
                <a:highlight>
                  <a:srgbClr val="FFFF00"/>
                </a:highlight>
                <a:latin typeface="Arial" panose="020B0604020202020204" pitchFamily="34" charset="0"/>
                <a:cs typeface="Arial" panose="020B0604020202020204" pitchFamily="34" charset="0"/>
              </a:rPr>
              <a:t>Hyogo Medical University</a:t>
            </a:r>
          </a:p>
          <a:p>
            <a:pPr marL="171450" indent="-171450">
              <a:buFont typeface="Arial" panose="020B0604020202020204" pitchFamily="34" charset="0"/>
              <a:buChar char="•"/>
            </a:pPr>
            <a:r>
              <a:rPr kumimoji="1" lang="en-US" altLang="ja-JP" sz="800" dirty="0">
                <a:solidFill>
                  <a:schemeClr val="tx1"/>
                </a:solidFill>
                <a:highlight>
                  <a:srgbClr val="FFFF00"/>
                </a:highlight>
                <a:latin typeface="Arial" panose="020B0604020202020204" pitchFamily="34" charset="0"/>
                <a:cs typeface="Arial" panose="020B0604020202020204" pitchFamily="34" charset="0"/>
              </a:rPr>
              <a:t>Osaka Medical and Pharmaceutical University</a:t>
            </a:r>
            <a:endParaRPr kumimoji="1" lang="ja-JP" altLang="en-US" sz="800" dirty="0">
              <a:solidFill>
                <a:schemeClr val="tx1"/>
              </a:solidFill>
              <a:highlight>
                <a:srgbClr val="FFFF00"/>
              </a:highlight>
              <a:latin typeface="Arial" panose="020B0604020202020204" pitchFamily="34" charset="0"/>
              <a:cs typeface="Arial" panose="020B0604020202020204" pitchFamily="34" charset="0"/>
            </a:endParaRPr>
          </a:p>
        </p:txBody>
      </p:sp>
      <p:sp>
        <p:nvSpPr>
          <p:cNvPr id="39" name="正方形/長方形 38">
            <a:extLst>
              <a:ext uri="{FF2B5EF4-FFF2-40B4-BE49-F238E27FC236}">
                <a16:creationId xmlns:a16="http://schemas.microsoft.com/office/drawing/2014/main" id="{0543DB17-998A-4AE1-BF02-B694F57D9B05}"/>
              </a:ext>
            </a:extLst>
          </p:cNvPr>
          <p:cNvSpPr/>
          <p:nvPr/>
        </p:nvSpPr>
        <p:spPr>
          <a:xfrm>
            <a:off x="5499295" y="3356560"/>
            <a:ext cx="706419" cy="13882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600" b="1" dirty="0">
                <a:solidFill>
                  <a:schemeClr val="tx1"/>
                </a:solidFill>
                <a:latin typeface="Arial" panose="020B0604020202020204" pitchFamily="34" charset="0"/>
                <a:cs typeface="Arial" panose="020B0604020202020204" pitchFamily="34" charset="0"/>
              </a:rPr>
              <a:t>KOBE</a:t>
            </a:r>
            <a:r>
              <a:rPr kumimoji="1" lang="en-US" altLang="ja-JP" sz="600" b="1" dirty="0">
                <a:solidFill>
                  <a:schemeClr val="tx1"/>
                </a:solidFill>
                <a:latin typeface="Arial" panose="020B0604020202020204" pitchFamily="34" charset="0"/>
                <a:cs typeface="Arial" panose="020B0604020202020204" pitchFamily="34" charset="0"/>
              </a:rPr>
              <a:t> University</a:t>
            </a:r>
            <a:endParaRPr kumimoji="1" lang="ja-JP" altLang="en-US" sz="600" b="1" dirty="0">
              <a:solidFill>
                <a:schemeClr val="tx1"/>
              </a:solidFill>
              <a:latin typeface="Arial" panose="020B0604020202020204" pitchFamily="34" charset="0"/>
              <a:cs typeface="Arial" panose="020B0604020202020204" pitchFamily="34" charset="0"/>
            </a:endParaRPr>
          </a:p>
        </p:txBody>
      </p:sp>
      <p:sp>
        <p:nvSpPr>
          <p:cNvPr id="40" name="正方形/長方形 39">
            <a:extLst>
              <a:ext uri="{FF2B5EF4-FFF2-40B4-BE49-F238E27FC236}">
                <a16:creationId xmlns:a16="http://schemas.microsoft.com/office/drawing/2014/main" id="{F26ED01D-773E-4B8A-AAF1-E58214EFAFED}"/>
              </a:ext>
            </a:extLst>
          </p:cNvPr>
          <p:cNvSpPr/>
          <p:nvPr/>
        </p:nvSpPr>
        <p:spPr>
          <a:xfrm>
            <a:off x="5345724" y="3716732"/>
            <a:ext cx="1274884" cy="137112"/>
          </a:xfrm>
          <a:prstGeom prst="rect">
            <a:avLst/>
          </a:prstGeom>
          <a:solidFill>
            <a:srgbClr val="C1E3EB"/>
          </a:solidFill>
          <a:ln>
            <a:solidFill>
              <a:srgbClr val="C1E3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latin typeface="Arial" panose="020B0604020202020204" pitchFamily="34" charset="0"/>
                <a:cs typeface="Arial" panose="020B0604020202020204" pitchFamily="34" charset="0"/>
              </a:rPr>
              <a:t>KOBE Biomedical Innovation Cluster</a:t>
            </a:r>
            <a:r>
              <a:rPr kumimoji="1" lang="ja-JP" altLang="en-US" sz="600" b="1" dirty="0">
                <a:solidFill>
                  <a:schemeClr val="tx1"/>
                </a:solidFill>
                <a:latin typeface="Arial" panose="020B0604020202020204" pitchFamily="34" charset="0"/>
                <a:cs typeface="Arial" panose="020B0604020202020204" pitchFamily="34" charset="0"/>
              </a:rPr>
              <a:t>（</a:t>
            </a:r>
            <a:r>
              <a:rPr kumimoji="1" lang="en-US" altLang="ja-JP" sz="600" b="1" dirty="0">
                <a:solidFill>
                  <a:schemeClr val="tx1"/>
                </a:solidFill>
                <a:latin typeface="Arial" panose="020B0604020202020204" pitchFamily="34" charset="0"/>
                <a:cs typeface="Arial" panose="020B0604020202020204" pitchFamily="34" charset="0"/>
              </a:rPr>
              <a:t>KBIC</a:t>
            </a:r>
            <a:r>
              <a:rPr kumimoji="1" lang="ja-JP" altLang="en-US" sz="600" b="1" dirty="0">
                <a:solidFill>
                  <a:schemeClr val="tx1"/>
                </a:solidFill>
                <a:latin typeface="Arial" panose="020B0604020202020204" pitchFamily="34" charset="0"/>
                <a:cs typeface="Arial" panose="020B0604020202020204" pitchFamily="34" charset="0"/>
              </a:rPr>
              <a:t>）</a:t>
            </a:r>
          </a:p>
        </p:txBody>
      </p:sp>
      <p:sp>
        <p:nvSpPr>
          <p:cNvPr id="41" name="正方形/長方形 40">
            <a:extLst>
              <a:ext uri="{FF2B5EF4-FFF2-40B4-BE49-F238E27FC236}">
                <a16:creationId xmlns:a16="http://schemas.microsoft.com/office/drawing/2014/main" id="{48BD043F-B910-4832-BB4A-5A6F11624FAA}"/>
              </a:ext>
            </a:extLst>
          </p:cNvPr>
          <p:cNvSpPr/>
          <p:nvPr/>
        </p:nvSpPr>
        <p:spPr>
          <a:xfrm>
            <a:off x="5329366" y="3922361"/>
            <a:ext cx="1358411" cy="2346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600" dirty="0">
                <a:solidFill>
                  <a:schemeClr val="tx1"/>
                </a:solidFill>
                <a:highlight>
                  <a:srgbClr val="CCECFF"/>
                </a:highlight>
                <a:latin typeface="Arial" panose="020B0604020202020204" pitchFamily="34" charset="0"/>
                <a:cs typeface="Arial" panose="020B0604020202020204" pitchFamily="34" charset="0"/>
              </a:rPr>
              <a:t>RIKEN Center for Computational Science </a:t>
            </a:r>
            <a:r>
              <a:rPr kumimoji="1" lang="ja-JP" altLang="en-US" sz="600" dirty="0">
                <a:solidFill>
                  <a:schemeClr val="tx1"/>
                </a:solidFill>
                <a:highlight>
                  <a:srgbClr val="CCECFF"/>
                </a:highlight>
                <a:latin typeface="Arial" panose="020B0604020202020204" pitchFamily="34" charset="0"/>
                <a:cs typeface="Arial" panose="020B0604020202020204" pitchFamily="34" charset="0"/>
              </a:rPr>
              <a:t>（</a:t>
            </a:r>
            <a:r>
              <a:rPr kumimoji="1" lang="en-US" altLang="ja-JP" sz="600" dirty="0">
                <a:solidFill>
                  <a:schemeClr val="tx1"/>
                </a:solidFill>
                <a:highlight>
                  <a:srgbClr val="CCECFF"/>
                </a:highlight>
                <a:latin typeface="Arial" panose="020B0604020202020204" pitchFamily="34" charset="0"/>
                <a:cs typeface="Arial" panose="020B0604020202020204" pitchFamily="34" charset="0"/>
              </a:rPr>
              <a:t>R-CCS</a:t>
            </a:r>
            <a:r>
              <a:rPr kumimoji="1" lang="ja-JP" altLang="en-US" sz="600" dirty="0">
                <a:solidFill>
                  <a:schemeClr val="tx1"/>
                </a:solidFill>
                <a:highlight>
                  <a:srgbClr val="CCECFF"/>
                </a:highlight>
                <a:latin typeface="Arial" panose="020B0604020202020204" pitchFamily="34" charset="0"/>
                <a:cs typeface="Arial" panose="020B0604020202020204" pitchFamily="34" charset="0"/>
              </a:rPr>
              <a:t>）</a:t>
            </a:r>
          </a:p>
        </p:txBody>
      </p:sp>
      <p:sp>
        <p:nvSpPr>
          <p:cNvPr id="42" name="正方形/長方形 41">
            <a:extLst>
              <a:ext uri="{FF2B5EF4-FFF2-40B4-BE49-F238E27FC236}">
                <a16:creationId xmlns:a16="http://schemas.microsoft.com/office/drawing/2014/main" id="{C6DB6C15-1066-4223-BA14-055FD8458C80}"/>
              </a:ext>
            </a:extLst>
          </p:cNvPr>
          <p:cNvSpPr/>
          <p:nvPr/>
        </p:nvSpPr>
        <p:spPr>
          <a:xfrm>
            <a:off x="5345724" y="4509194"/>
            <a:ext cx="1274884" cy="137112"/>
          </a:xfrm>
          <a:prstGeom prst="rect">
            <a:avLst/>
          </a:prstGeom>
          <a:solidFill>
            <a:srgbClr val="C1E3EB"/>
          </a:solidFill>
          <a:ln>
            <a:solidFill>
              <a:srgbClr val="C1E3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fr-FR" altLang="ja-JP" sz="600" b="1" dirty="0">
                <a:solidFill>
                  <a:schemeClr val="tx1"/>
                </a:solidFill>
                <a:latin typeface="Arial" panose="020B0604020202020204" pitchFamily="34" charset="0"/>
                <a:cs typeface="Arial" panose="020B0604020202020204" pitchFamily="34" charset="0"/>
              </a:rPr>
              <a:t>SAITO</a:t>
            </a:r>
            <a:r>
              <a:rPr kumimoji="1" lang="ja-JP" altLang="fr-FR" sz="600" b="1" dirty="0">
                <a:solidFill>
                  <a:schemeClr val="tx1"/>
                </a:solidFill>
                <a:latin typeface="Arial" panose="020B0604020202020204" pitchFamily="34" charset="0"/>
                <a:cs typeface="Arial" panose="020B0604020202020204" pitchFamily="34" charset="0"/>
              </a:rPr>
              <a:t>（</a:t>
            </a:r>
            <a:r>
              <a:rPr kumimoji="1" lang="fr-FR" altLang="ja-JP" sz="600" b="1" dirty="0">
                <a:solidFill>
                  <a:schemeClr val="tx1"/>
                </a:solidFill>
                <a:latin typeface="Arial" panose="020B0604020202020204" pitchFamily="34" charset="0"/>
                <a:cs typeface="Arial" panose="020B0604020202020204" pitchFamily="34" charset="0"/>
              </a:rPr>
              <a:t>International Culture Park City</a:t>
            </a:r>
            <a:r>
              <a:rPr kumimoji="1" lang="ja-JP" altLang="fr-FR" sz="600" b="1" dirty="0">
                <a:solidFill>
                  <a:schemeClr val="tx1"/>
                </a:solidFill>
                <a:latin typeface="Arial" panose="020B0604020202020204" pitchFamily="34" charset="0"/>
                <a:cs typeface="Arial" panose="020B0604020202020204" pitchFamily="34" charset="0"/>
              </a:rPr>
              <a:t>）</a:t>
            </a:r>
            <a:endParaRPr kumimoji="1" lang="ja-JP" altLang="en-US" sz="600" b="1" dirty="0">
              <a:solidFill>
                <a:schemeClr val="tx1"/>
              </a:solidFill>
              <a:latin typeface="Arial" panose="020B0604020202020204" pitchFamily="34" charset="0"/>
              <a:cs typeface="Arial" panose="020B0604020202020204" pitchFamily="34" charset="0"/>
            </a:endParaRPr>
          </a:p>
        </p:txBody>
      </p:sp>
      <p:sp>
        <p:nvSpPr>
          <p:cNvPr id="43" name="正方形/長方形 42">
            <a:extLst>
              <a:ext uri="{FF2B5EF4-FFF2-40B4-BE49-F238E27FC236}">
                <a16:creationId xmlns:a16="http://schemas.microsoft.com/office/drawing/2014/main" id="{7690FDF5-0713-450D-9C90-7521D6D4E4C4}"/>
              </a:ext>
            </a:extLst>
          </p:cNvPr>
          <p:cNvSpPr/>
          <p:nvPr/>
        </p:nvSpPr>
        <p:spPr>
          <a:xfrm>
            <a:off x="5345724" y="4788993"/>
            <a:ext cx="1325697" cy="132680"/>
          </a:xfrm>
          <a:prstGeom prst="rect">
            <a:avLst/>
          </a:prstGeom>
          <a:solidFill>
            <a:srgbClr val="C1E3EB"/>
          </a:solidFill>
          <a:ln>
            <a:solidFill>
              <a:srgbClr val="C1E3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500" b="1" dirty="0">
                <a:solidFill>
                  <a:schemeClr val="tx1"/>
                </a:solidFill>
                <a:latin typeface="Arial" panose="020B0604020202020204" pitchFamily="34" charset="0"/>
                <a:cs typeface="Arial" panose="020B0604020202020204" pitchFamily="34" charset="0"/>
              </a:rPr>
              <a:t>Northern Osaka</a:t>
            </a:r>
          </a:p>
          <a:p>
            <a:r>
              <a:rPr kumimoji="1" lang="en-US" altLang="ja-JP" sz="500" b="1" dirty="0">
                <a:solidFill>
                  <a:schemeClr val="tx1"/>
                </a:solidFill>
                <a:latin typeface="Arial" panose="020B0604020202020204" pitchFamily="34" charset="0"/>
                <a:cs typeface="Arial" panose="020B0604020202020204" pitchFamily="34" charset="0"/>
              </a:rPr>
              <a:t>Health and Biomedical Innovation Town</a:t>
            </a:r>
            <a:r>
              <a:rPr kumimoji="1" lang="ja-JP" altLang="en-US" sz="500" b="1" dirty="0">
                <a:solidFill>
                  <a:schemeClr val="tx1"/>
                </a:solidFill>
                <a:latin typeface="Arial" panose="020B0604020202020204" pitchFamily="34" charset="0"/>
                <a:cs typeface="Arial" panose="020B0604020202020204" pitchFamily="34" charset="0"/>
              </a:rPr>
              <a:t>（</a:t>
            </a:r>
            <a:r>
              <a:rPr kumimoji="1" lang="en-US" altLang="ja-JP" sz="500" b="1" dirty="0">
                <a:solidFill>
                  <a:schemeClr val="tx1"/>
                </a:solidFill>
                <a:latin typeface="Arial" panose="020B0604020202020204" pitchFamily="34" charset="0"/>
                <a:cs typeface="Arial" panose="020B0604020202020204" pitchFamily="34" charset="0"/>
              </a:rPr>
              <a:t>KENTO</a:t>
            </a:r>
            <a:r>
              <a:rPr kumimoji="1" lang="ja-JP" altLang="en-US" sz="500" b="1" dirty="0">
                <a:solidFill>
                  <a:schemeClr val="tx1"/>
                </a:solidFill>
                <a:latin typeface="Arial" panose="020B0604020202020204" pitchFamily="34" charset="0"/>
                <a:cs typeface="Arial" panose="020B0604020202020204" pitchFamily="34" charset="0"/>
              </a:rPr>
              <a:t>）</a:t>
            </a:r>
          </a:p>
        </p:txBody>
      </p:sp>
      <p:sp>
        <p:nvSpPr>
          <p:cNvPr id="44" name="正方形/長方形 43">
            <a:extLst>
              <a:ext uri="{FF2B5EF4-FFF2-40B4-BE49-F238E27FC236}">
                <a16:creationId xmlns:a16="http://schemas.microsoft.com/office/drawing/2014/main" id="{59EEB7EA-6118-4AD6-B648-EC8DD9998DFF}"/>
              </a:ext>
            </a:extLst>
          </p:cNvPr>
          <p:cNvSpPr/>
          <p:nvPr/>
        </p:nvSpPr>
        <p:spPr>
          <a:xfrm>
            <a:off x="5345724" y="4977785"/>
            <a:ext cx="1424353" cy="3044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500" dirty="0">
                <a:solidFill>
                  <a:schemeClr val="tx1"/>
                </a:solidFill>
                <a:highlight>
                  <a:srgbClr val="CCECFF"/>
                </a:highlight>
                <a:latin typeface="Arial" panose="020B0604020202020204" pitchFamily="34" charset="0"/>
                <a:cs typeface="Arial" panose="020B0604020202020204" pitchFamily="34" charset="0"/>
              </a:rPr>
              <a:t>National Institute of Biomedical Innovation, Health and Nutrition</a:t>
            </a:r>
          </a:p>
          <a:p>
            <a:r>
              <a:rPr kumimoji="1" lang="en-US" altLang="ja-JP" sz="500" dirty="0">
                <a:solidFill>
                  <a:schemeClr val="tx1"/>
                </a:solidFill>
                <a:highlight>
                  <a:srgbClr val="CCECFF"/>
                </a:highlight>
                <a:latin typeface="Arial" panose="020B0604020202020204" pitchFamily="34" charset="0"/>
                <a:cs typeface="Arial" panose="020B0604020202020204" pitchFamily="34" charset="0"/>
              </a:rPr>
              <a:t>National Cerebral and Cardio Vascular Center</a:t>
            </a:r>
            <a:endParaRPr kumimoji="1" lang="ja-JP" altLang="en-US" sz="500" dirty="0">
              <a:solidFill>
                <a:schemeClr val="tx1"/>
              </a:solidFill>
              <a:highlight>
                <a:srgbClr val="CCECFF"/>
              </a:highlight>
              <a:latin typeface="Arial" panose="020B0604020202020204" pitchFamily="34" charset="0"/>
              <a:cs typeface="Arial" panose="020B0604020202020204" pitchFamily="34" charset="0"/>
            </a:endParaRPr>
          </a:p>
        </p:txBody>
      </p:sp>
      <p:sp>
        <p:nvSpPr>
          <p:cNvPr id="45" name="正方形/長方形 44">
            <a:extLst>
              <a:ext uri="{FF2B5EF4-FFF2-40B4-BE49-F238E27FC236}">
                <a16:creationId xmlns:a16="http://schemas.microsoft.com/office/drawing/2014/main" id="{6AE5320C-02F7-459D-9007-40C6E399B595}"/>
              </a:ext>
            </a:extLst>
          </p:cNvPr>
          <p:cNvSpPr/>
          <p:nvPr/>
        </p:nvSpPr>
        <p:spPr>
          <a:xfrm>
            <a:off x="5416062" y="5430078"/>
            <a:ext cx="1252349" cy="247129"/>
          </a:xfrm>
          <a:prstGeom prst="rect">
            <a:avLst/>
          </a:prstGeom>
          <a:solidFill>
            <a:srgbClr val="C1E3EB"/>
          </a:solidFill>
          <a:ln>
            <a:solidFill>
              <a:srgbClr val="C1E3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700" b="1" dirty="0" err="1">
                <a:solidFill>
                  <a:schemeClr val="tx1"/>
                </a:solidFill>
                <a:latin typeface="Arial" panose="020B0604020202020204" pitchFamily="34" charset="0"/>
                <a:cs typeface="Arial" panose="020B0604020202020204" pitchFamily="34" charset="0"/>
              </a:rPr>
              <a:t>Nakanoshima</a:t>
            </a:r>
            <a:r>
              <a:rPr kumimoji="1" lang="en-US" altLang="ja-JP" sz="700" b="1" dirty="0">
                <a:solidFill>
                  <a:schemeClr val="tx1"/>
                </a:solidFill>
                <a:latin typeface="Arial" panose="020B0604020202020204" pitchFamily="34" charset="0"/>
                <a:cs typeface="Arial" panose="020B0604020202020204" pitchFamily="34" charset="0"/>
              </a:rPr>
              <a:t> </a:t>
            </a:r>
            <a:r>
              <a:rPr kumimoji="1" lang="en-US" altLang="ja-JP" sz="700" b="1" dirty="0" err="1">
                <a:solidFill>
                  <a:schemeClr val="tx1"/>
                </a:solidFill>
                <a:latin typeface="Arial" panose="020B0604020202020204" pitchFamily="34" charset="0"/>
                <a:cs typeface="Arial" panose="020B0604020202020204" pitchFamily="34" charset="0"/>
              </a:rPr>
              <a:t>Qross</a:t>
            </a:r>
            <a:endParaRPr kumimoji="1" lang="en-US" altLang="ja-JP" sz="700" b="1" dirty="0">
              <a:solidFill>
                <a:schemeClr val="tx1"/>
              </a:solidFill>
              <a:latin typeface="Arial" panose="020B0604020202020204" pitchFamily="34" charset="0"/>
              <a:cs typeface="Arial" panose="020B0604020202020204" pitchFamily="34" charset="0"/>
            </a:endParaRPr>
          </a:p>
          <a:p>
            <a:pPr algn="ctr"/>
            <a:r>
              <a:rPr kumimoji="1" lang="ja-JP" altLang="en-US" sz="500" b="1" dirty="0">
                <a:solidFill>
                  <a:schemeClr val="tx1"/>
                </a:solidFill>
                <a:latin typeface="Arial" panose="020B0604020202020204" pitchFamily="34" charset="0"/>
                <a:cs typeface="Arial" panose="020B0604020202020204" pitchFamily="34" charset="0"/>
              </a:rPr>
              <a:t>（</a:t>
            </a:r>
            <a:r>
              <a:rPr kumimoji="1" lang="en-US" altLang="ja-JP" sz="500" b="1" dirty="0">
                <a:solidFill>
                  <a:schemeClr val="tx1"/>
                </a:solidFill>
                <a:latin typeface="Arial" panose="020B0604020202020204" pitchFamily="34" charset="0"/>
                <a:cs typeface="Arial" panose="020B0604020202020204" pitchFamily="34" charset="0"/>
              </a:rPr>
              <a:t>Organization of Future Medicine</a:t>
            </a:r>
            <a:r>
              <a:rPr kumimoji="1" lang="ja-JP" altLang="en-US" sz="500" b="1" dirty="0">
                <a:solidFill>
                  <a:schemeClr val="tx1"/>
                </a:solidFill>
                <a:latin typeface="Arial" panose="020B0604020202020204" pitchFamily="34" charset="0"/>
                <a:cs typeface="Arial" panose="020B0604020202020204" pitchFamily="34" charset="0"/>
              </a:rPr>
              <a:t>）</a:t>
            </a:r>
          </a:p>
        </p:txBody>
      </p:sp>
      <p:sp>
        <p:nvSpPr>
          <p:cNvPr id="46" name="正方形/長方形 45">
            <a:extLst>
              <a:ext uri="{FF2B5EF4-FFF2-40B4-BE49-F238E27FC236}">
                <a16:creationId xmlns:a16="http://schemas.microsoft.com/office/drawing/2014/main" id="{01CDCE58-8CDC-4A9E-95AE-B97522FFB826}"/>
              </a:ext>
            </a:extLst>
          </p:cNvPr>
          <p:cNvSpPr/>
          <p:nvPr/>
        </p:nvSpPr>
        <p:spPr>
          <a:xfrm>
            <a:off x="5353230" y="5728739"/>
            <a:ext cx="1926801" cy="3044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500" dirty="0">
                <a:solidFill>
                  <a:schemeClr val="tx1"/>
                </a:solidFill>
                <a:highlight>
                  <a:srgbClr val="CCECFF"/>
                </a:highlight>
                <a:latin typeface="Arial" panose="020B0604020202020204" pitchFamily="34" charset="0"/>
                <a:cs typeface="Arial" panose="020B0604020202020204" pitchFamily="34" charset="0"/>
              </a:rPr>
              <a:t>Pharmaceuticals and Medical Devices Agency</a:t>
            </a:r>
          </a:p>
          <a:p>
            <a:r>
              <a:rPr kumimoji="1" lang="ja-JP" altLang="en-US" sz="500" dirty="0">
                <a:solidFill>
                  <a:schemeClr val="tx1"/>
                </a:solidFill>
                <a:highlight>
                  <a:srgbClr val="CCECFF"/>
                </a:highlight>
                <a:latin typeface="Arial" panose="020B0604020202020204" pitchFamily="34" charset="0"/>
                <a:cs typeface="Arial" panose="020B0604020202020204" pitchFamily="34" charset="0"/>
              </a:rPr>
              <a:t>（</a:t>
            </a:r>
            <a:r>
              <a:rPr kumimoji="1" lang="en-US" altLang="ja-JP" sz="500" dirty="0">
                <a:solidFill>
                  <a:schemeClr val="tx1"/>
                </a:solidFill>
                <a:highlight>
                  <a:srgbClr val="CCECFF"/>
                </a:highlight>
                <a:latin typeface="Arial" panose="020B0604020202020204" pitchFamily="34" charset="0"/>
                <a:cs typeface="Arial" panose="020B0604020202020204" pitchFamily="34" charset="0"/>
              </a:rPr>
              <a:t>PMDA</a:t>
            </a:r>
            <a:r>
              <a:rPr kumimoji="1" lang="ja-JP" altLang="en-US" sz="500" dirty="0">
                <a:solidFill>
                  <a:schemeClr val="tx1"/>
                </a:solidFill>
                <a:highlight>
                  <a:srgbClr val="CCECFF"/>
                </a:highlight>
                <a:latin typeface="Arial" panose="020B0604020202020204" pitchFamily="34" charset="0"/>
                <a:cs typeface="Arial" panose="020B0604020202020204" pitchFamily="34" charset="0"/>
              </a:rPr>
              <a:t>）</a:t>
            </a:r>
          </a:p>
          <a:p>
            <a:r>
              <a:rPr kumimoji="1" lang="en-US" altLang="ja-JP" sz="500" dirty="0">
                <a:solidFill>
                  <a:schemeClr val="tx1"/>
                </a:solidFill>
                <a:highlight>
                  <a:srgbClr val="CCECFF"/>
                </a:highlight>
                <a:latin typeface="Arial" panose="020B0604020202020204" pitchFamily="34" charset="0"/>
                <a:cs typeface="Arial" panose="020B0604020202020204" pitchFamily="34" charset="0"/>
              </a:rPr>
              <a:t>Kansai Branch</a:t>
            </a:r>
          </a:p>
          <a:p>
            <a:r>
              <a:rPr kumimoji="1" lang="en-US" altLang="ja-JP" sz="500" dirty="0" err="1">
                <a:solidFill>
                  <a:schemeClr val="tx1"/>
                </a:solidFill>
                <a:highlight>
                  <a:srgbClr val="CCECFF"/>
                </a:highlight>
                <a:latin typeface="Arial" panose="020B0604020202020204" pitchFamily="34" charset="0"/>
                <a:cs typeface="Arial" panose="020B0604020202020204" pitchFamily="34" charset="0"/>
              </a:rPr>
              <a:t>CiRA</a:t>
            </a:r>
            <a:r>
              <a:rPr kumimoji="1" lang="en-US" altLang="ja-JP" sz="500" dirty="0">
                <a:solidFill>
                  <a:schemeClr val="tx1"/>
                </a:solidFill>
                <a:highlight>
                  <a:srgbClr val="CCECFF"/>
                </a:highlight>
                <a:latin typeface="Arial" panose="020B0604020202020204" pitchFamily="34" charset="0"/>
                <a:cs typeface="Arial" panose="020B0604020202020204" pitchFamily="34" charset="0"/>
              </a:rPr>
              <a:t> Foundation-Kyoto University</a:t>
            </a:r>
            <a:endParaRPr kumimoji="1" lang="ja-JP" altLang="en-US" sz="500" dirty="0">
              <a:solidFill>
                <a:schemeClr val="tx1"/>
              </a:solidFill>
              <a:highlight>
                <a:srgbClr val="CCECFF"/>
              </a:highlight>
              <a:latin typeface="Arial" panose="020B0604020202020204" pitchFamily="34" charset="0"/>
              <a:cs typeface="Arial" panose="020B0604020202020204" pitchFamily="34" charset="0"/>
            </a:endParaRPr>
          </a:p>
        </p:txBody>
      </p:sp>
      <p:sp>
        <p:nvSpPr>
          <p:cNvPr id="47" name="正方形/長方形 46">
            <a:extLst>
              <a:ext uri="{FF2B5EF4-FFF2-40B4-BE49-F238E27FC236}">
                <a16:creationId xmlns:a16="http://schemas.microsoft.com/office/drawing/2014/main" id="{AFFC5B42-3DCA-4B7F-B5B7-B223BBEC6778}"/>
              </a:ext>
            </a:extLst>
          </p:cNvPr>
          <p:cNvSpPr/>
          <p:nvPr/>
        </p:nvSpPr>
        <p:spPr>
          <a:xfrm>
            <a:off x="6996913" y="3495382"/>
            <a:ext cx="566235" cy="22135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800" b="1" dirty="0">
                <a:solidFill>
                  <a:schemeClr val="tx1"/>
                </a:solidFill>
                <a:latin typeface="Arial" panose="020B0604020202020204" pitchFamily="34" charset="0"/>
                <a:cs typeface="Arial" panose="020B0604020202020204" pitchFamily="34" charset="0"/>
              </a:rPr>
              <a:t>HYOGO</a:t>
            </a:r>
            <a:endParaRPr kumimoji="1" lang="ja-JP" altLang="en-US" sz="800" b="1" dirty="0">
              <a:solidFill>
                <a:schemeClr val="tx1"/>
              </a:solidFill>
              <a:latin typeface="Arial" panose="020B0604020202020204" pitchFamily="34" charset="0"/>
              <a:cs typeface="Arial" panose="020B0604020202020204" pitchFamily="34" charset="0"/>
            </a:endParaRPr>
          </a:p>
        </p:txBody>
      </p:sp>
      <p:sp>
        <p:nvSpPr>
          <p:cNvPr id="48" name="正方形/長方形 47">
            <a:extLst>
              <a:ext uri="{FF2B5EF4-FFF2-40B4-BE49-F238E27FC236}">
                <a16:creationId xmlns:a16="http://schemas.microsoft.com/office/drawing/2014/main" id="{DCA5021A-9057-4306-8560-55272092FA86}"/>
              </a:ext>
            </a:extLst>
          </p:cNvPr>
          <p:cNvSpPr/>
          <p:nvPr/>
        </p:nvSpPr>
        <p:spPr>
          <a:xfrm>
            <a:off x="7833161" y="3313934"/>
            <a:ext cx="566235" cy="22135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solidFill>
                  <a:schemeClr val="tx1"/>
                </a:solidFill>
                <a:latin typeface="Arial" panose="020B0604020202020204" pitchFamily="34" charset="0"/>
                <a:cs typeface="Arial" panose="020B0604020202020204" pitchFamily="34" charset="0"/>
              </a:rPr>
              <a:t>KYOTO</a:t>
            </a:r>
            <a:endParaRPr kumimoji="1" lang="ja-JP" altLang="en-US" sz="800" b="1" dirty="0">
              <a:solidFill>
                <a:schemeClr val="tx1"/>
              </a:solidFill>
              <a:latin typeface="Arial" panose="020B0604020202020204" pitchFamily="34" charset="0"/>
              <a:cs typeface="Arial" panose="020B0604020202020204" pitchFamily="34" charset="0"/>
            </a:endParaRPr>
          </a:p>
        </p:txBody>
      </p:sp>
      <p:sp>
        <p:nvSpPr>
          <p:cNvPr id="49" name="正方形/長方形 48">
            <a:extLst>
              <a:ext uri="{FF2B5EF4-FFF2-40B4-BE49-F238E27FC236}">
                <a16:creationId xmlns:a16="http://schemas.microsoft.com/office/drawing/2014/main" id="{65F0289A-CB7D-4F33-8910-157B8A1FAA4F}"/>
              </a:ext>
            </a:extLst>
          </p:cNvPr>
          <p:cNvSpPr/>
          <p:nvPr/>
        </p:nvSpPr>
        <p:spPr>
          <a:xfrm>
            <a:off x="8870371" y="3313934"/>
            <a:ext cx="492627" cy="168335"/>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700" b="1" dirty="0">
                <a:solidFill>
                  <a:schemeClr val="tx1"/>
                </a:solidFill>
                <a:latin typeface="Arial" panose="020B0604020202020204" pitchFamily="34" charset="0"/>
                <a:cs typeface="Arial" panose="020B0604020202020204" pitchFamily="34" charset="0"/>
              </a:rPr>
              <a:t>SHIGA</a:t>
            </a:r>
          </a:p>
        </p:txBody>
      </p:sp>
      <p:sp>
        <p:nvSpPr>
          <p:cNvPr id="50" name="正方形/長方形 49">
            <a:extLst>
              <a:ext uri="{FF2B5EF4-FFF2-40B4-BE49-F238E27FC236}">
                <a16:creationId xmlns:a16="http://schemas.microsoft.com/office/drawing/2014/main" id="{06421B5D-3281-4837-9645-A28C9A321676}"/>
              </a:ext>
            </a:extLst>
          </p:cNvPr>
          <p:cNvSpPr/>
          <p:nvPr/>
        </p:nvSpPr>
        <p:spPr>
          <a:xfrm>
            <a:off x="8484156" y="4803563"/>
            <a:ext cx="409264" cy="22135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latin typeface="Arial" panose="020B0604020202020204" pitchFamily="34" charset="0"/>
                <a:cs typeface="Arial" panose="020B0604020202020204" pitchFamily="34" charset="0"/>
              </a:rPr>
              <a:t>NARA</a:t>
            </a:r>
            <a:endParaRPr kumimoji="1" lang="ja-JP" altLang="en-US" sz="600" b="1" dirty="0">
              <a:solidFill>
                <a:schemeClr val="tx1"/>
              </a:solidFill>
              <a:latin typeface="Arial" panose="020B0604020202020204" pitchFamily="34" charset="0"/>
              <a:cs typeface="Arial" panose="020B0604020202020204" pitchFamily="34" charset="0"/>
            </a:endParaRPr>
          </a:p>
        </p:txBody>
      </p:sp>
      <p:sp>
        <p:nvSpPr>
          <p:cNvPr id="51" name="正方形/長方形 50">
            <a:extLst>
              <a:ext uri="{FF2B5EF4-FFF2-40B4-BE49-F238E27FC236}">
                <a16:creationId xmlns:a16="http://schemas.microsoft.com/office/drawing/2014/main" id="{DA1CA0B4-2FE0-4B81-9011-1A9322DD5FEE}"/>
              </a:ext>
            </a:extLst>
          </p:cNvPr>
          <p:cNvSpPr/>
          <p:nvPr/>
        </p:nvSpPr>
        <p:spPr>
          <a:xfrm>
            <a:off x="7767411" y="4948209"/>
            <a:ext cx="655844" cy="128289"/>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600" b="1" dirty="0">
                <a:solidFill>
                  <a:schemeClr val="tx1"/>
                </a:solidFill>
                <a:latin typeface="Arial" panose="020B0604020202020204" pitchFamily="34" charset="0"/>
                <a:cs typeface="Arial" panose="020B0604020202020204" pitchFamily="34" charset="0"/>
              </a:rPr>
              <a:t>WAKAYAMA</a:t>
            </a:r>
            <a:endParaRPr kumimoji="1" lang="ja-JP" altLang="en-US" sz="600" b="1" dirty="0">
              <a:solidFill>
                <a:schemeClr val="tx1"/>
              </a:solidFill>
              <a:latin typeface="Arial" panose="020B0604020202020204" pitchFamily="34" charset="0"/>
              <a:cs typeface="Arial" panose="020B0604020202020204" pitchFamily="34" charset="0"/>
            </a:endParaRPr>
          </a:p>
        </p:txBody>
      </p:sp>
      <p:sp>
        <p:nvSpPr>
          <p:cNvPr id="52" name="正方形/長方形 51">
            <a:extLst>
              <a:ext uri="{FF2B5EF4-FFF2-40B4-BE49-F238E27FC236}">
                <a16:creationId xmlns:a16="http://schemas.microsoft.com/office/drawing/2014/main" id="{37F3D49B-969E-410B-8BE2-21D547F30DCA}"/>
              </a:ext>
            </a:extLst>
          </p:cNvPr>
          <p:cNvSpPr/>
          <p:nvPr/>
        </p:nvSpPr>
        <p:spPr>
          <a:xfrm>
            <a:off x="7928783" y="4579824"/>
            <a:ext cx="470613" cy="137112"/>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600" b="1" dirty="0">
                <a:solidFill>
                  <a:schemeClr val="tx1"/>
                </a:solidFill>
                <a:latin typeface="Arial" panose="020B0604020202020204" pitchFamily="34" charset="0"/>
                <a:cs typeface="Arial" panose="020B0604020202020204" pitchFamily="34" charset="0"/>
              </a:rPr>
              <a:t>OSAKA</a:t>
            </a:r>
            <a:endParaRPr kumimoji="1" lang="ja-JP" altLang="en-US" sz="600" b="1" dirty="0">
              <a:solidFill>
                <a:schemeClr val="tx1"/>
              </a:solidFill>
              <a:latin typeface="Arial" panose="020B0604020202020204" pitchFamily="34" charset="0"/>
              <a:cs typeface="Arial" panose="020B0604020202020204" pitchFamily="34" charset="0"/>
            </a:endParaRPr>
          </a:p>
        </p:txBody>
      </p:sp>
      <p:cxnSp>
        <p:nvCxnSpPr>
          <p:cNvPr id="53" name="直線コネクタ 52">
            <a:extLst>
              <a:ext uri="{FF2B5EF4-FFF2-40B4-BE49-F238E27FC236}">
                <a16:creationId xmlns:a16="http://schemas.microsoft.com/office/drawing/2014/main" id="{FC8362AB-D6AA-438D-8A18-33D91E0B6CBB}"/>
              </a:ext>
            </a:extLst>
          </p:cNvPr>
          <p:cNvCxnSpPr>
            <a:cxnSpLocks/>
          </p:cNvCxnSpPr>
          <p:nvPr/>
        </p:nvCxnSpPr>
        <p:spPr>
          <a:xfrm>
            <a:off x="8190654" y="4434899"/>
            <a:ext cx="172653" cy="656557"/>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4" name="正方形/長方形 53">
            <a:extLst>
              <a:ext uri="{FF2B5EF4-FFF2-40B4-BE49-F238E27FC236}">
                <a16:creationId xmlns:a16="http://schemas.microsoft.com/office/drawing/2014/main" id="{3F4957D5-39C3-4CEF-B7FB-A578D07540BB}"/>
              </a:ext>
            </a:extLst>
          </p:cNvPr>
          <p:cNvSpPr/>
          <p:nvPr/>
        </p:nvSpPr>
        <p:spPr>
          <a:xfrm>
            <a:off x="7885265" y="5158000"/>
            <a:ext cx="953843" cy="248732"/>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700" b="1" dirty="0" err="1">
                <a:solidFill>
                  <a:schemeClr val="tx1"/>
                </a:solidFill>
                <a:latin typeface="Arial" panose="020B0604020202020204" pitchFamily="34" charset="0"/>
                <a:cs typeface="Arial" panose="020B0604020202020204" pitchFamily="34" charset="0"/>
              </a:rPr>
              <a:t>Doshomachi</a:t>
            </a:r>
            <a:r>
              <a:rPr kumimoji="1" lang="en-US" altLang="ja-JP" sz="700" b="1" dirty="0">
                <a:solidFill>
                  <a:schemeClr val="tx1"/>
                </a:solidFill>
                <a:latin typeface="Arial" panose="020B0604020202020204" pitchFamily="34" charset="0"/>
                <a:cs typeface="Arial" panose="020B0604020202020204" pitchFamily="34" charset="0"/>
              </a:rPr>
              <a:t> </a:t>
            </a:r>
            <a:r>
              <a:rPr kumimoji="1" lang="en-US" altLang="ja-JP" sz="600" b="1" dirty="0">
                <a:solidFill>
                  <a:schemeClr val="tx1"/>
                </a:solidFill>
                <a:latin typeface="Arial" panose="020B0604020202020204" pitchFamily="34" charset="0"/>
                <a:cs typeface="Arial" panose="020B0604020202020204" pitchFamily="34" charset="0"/>
              </a:rPr>
              <a:t>(Pharmaceutical Company Cluster)</a:t>
            </a:r>
            <a:endParaRPr kumimoji="1" lang="ja-JP" altLang="en-US" sz="600" b="1" dirty="0">
              <a:solidFill>
                <a:schemeClr val="tx1"/>
              </a:solidFill>
              <a:latin typeface="Arial" panose="020B0604020202020204" pitchFamily="34" charset="0"/>
              <a:cs typeface="Arial" panose="020B0604020202020204" pitchFamily="34" charset="0"/>
            </a:endParaRPr>
          </a:p>
        </p:txBody>
      </p:sp>
      <p:sp>
        <p:nvSpPr>
          <p:cNvPr id="2" name="正方形/長方形 1">
            <a:extLst>
              <a:ext uri="{FF2B5EF4-FFF2-40B4-BE49-F238E27FC236}">
                <a16:creationId xmlns:a16="http://schemas.microsoft.com/office/drawing/2014/main" id="{A3F96786-8C52-4216-801D-C289BEA4B7A7}"/>
              </a:ext>
            </a:extLst>
          </p:cNvPr>
          <p:cNvSpPr/>
          <p:nvPr/>
        </p:nvSpPr>
        <p:spPr>
          <a:xfrm>
            <a:off x="4764318" y="5355645"/>
            <a:ext cx="2681574" cy="814263"/>
          </a:xfrm>
          <a:prstGeom prst="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86690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a:xfrm>
            <a:off x="9421971" y="6502822"/>
            <a:ext cx="2743200" cy="365125"/>
          </a:xfrm>
        </p:spPr>
        <p:txBody>
          <a:bodyPr/>
          <a:lstStyle/>
          <a:p>
            <a:fld id="{4CFCB8D1-E384-4ABF-9F79-4EB3205F8B48}" type="slidenum">
              <a:rPr kumimoji="1" lang="ja-JP" altLang="en-US" smtClean="0"/>
              <a:t>14</a:t>
            </a:fld>
            <a:endParaRPr kumimoji="1" lang="ja-JP" altLang="en-US"/>
          </a:p>
        </p:txBody>
      </p:sp>
      <p:sp>
        <p:nvSpPr>
          <p:cNvPr id="11" name="テキスト ボックス 10">
            <a:extLst>
              <a:ext uri="{FF2B5EF4-FFF2-40B4-BE49-F238E27FC236}">
                <a16:creationId xmlns:a16="http://schemas.microsoft.com/office/drawing/2014/main" id="{E80AF9EA-FF8E-4D01-BD21-9DE3F9109B3D}"/>
              </a:ext>
            </a:extLst>
          </p:cNvPr>
          <p:cNvSpPr txBox="1"/>
          <p:nvPr/>
        </p:nvSpPr>
        <p:spPr>
          <a:xfrm>
            <a:off x="393266" y="365789"/>
            <a:ext cx="4599031" cy="369332"/>
          </a:xfrm>
          <a:prstGeom prst="rect">
            <a:avLst/>
          </a:prstGeom>
          <a:noFill/>
        </p:spPr>
        <p:txBody>
          <a:bodyPr wrap="square" rtlCol="0">
            <a:spAutoFit/>
          </a:bodyPr>
          <a:lstStyle/>
          <a:p>
            <a:r>
              <a:rPr lang="ja-JP" altLang="en-US" b="1" dirty="0">
                <a:latin typeface="UD デジタル 教科書体 NK-R" panose="02020400000000000000" pitchFamily="18" charset="-128"/>
                <a:ea typeface="UD デジタル 教科書体 NK-R" panose="02020400000000000000" pitchFamily="18" charset="-128"/>
              </a:rPr>
              <a:t>■</a:t>
            </a: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Private Equity (PE) Investment</a:t>
            </a:r>
          </a:p>
        </p:txBody>
      </p:sp>
      <p:sp>
        <p:nvSpPr>
          <p:cNvPr id="7" name="テキスト ボックス 6">
            <a:extLst>
              <a:ext uri="{FF2B5EF4-FFF2-40B4-BE49-F238E27FC236}">
                <a16:creationId xmlns:a16="http://schemas.microsoft.com/office/drawing/2014/main" id="{CF0BF752-CDC7-4970-94A0-0EE2CC4E3EA4}"/>
              </a:ext>
            </a:extLst>
          </p:cNvPr>
          <p:cNvSpPr txBox="1"/>
          <p:nvPr/>
        </p:nvSpPr>
        <p:spPr>
          <a:xfrm>
            <a:off x="705253" y="776526"/>
            <a:ext cx="11093481" cy="1938992"/>
          </a:xfrm>
          <a:prstGeom prst="rect">
            <a:avLst/>
          </a:prstGeom>
          <a:noFill/>
        </p:spPr>
        <p:txBody>
          <a:bodyPr wrap="square" lIns="91440" tIns="45720" rIns="91440" bIns="45720" anchor="t">
            <a:spAutoFit/>
          </a:bodyPr>
          <a:lstStyle/>
          <a:p>
            <a:pPr marL="285750" indent="-285750">
              <a:lnSpc>
                <a:spcPts val="1800"/>
              </a:lnSpc>
              <a:buFont typeface="Arial" panose="020B0604020202020204" pitchFamily="34" charset="0"/>
              <a:buChar char="•"/>
            </a:pPr>
            <a:r>
              <a:rPr lang="en-US" altLang="ja-JP" sz="1600" dirty="0">
                <a:latin typeface="Arial" panose="020B0604020202020204" pitchFamily="34" charset="0"/>
                <a:ea typeface="UD デジタル 教科書体 NK-R"/>
                <a:cs typeface="Arial" panose="020B0604020202020204" pitchFamily="34" charset="0"/>
              </a:rPr>
              <a:t>Private equity (PE) is an investment strategy in which investors invest in unlisted companies — such as small and medium-sized enterprises (SMEs) — and participate in their management to enhance corporate value, ultimately generating returns through IPOs or M&amp;A.</a:t>
            </a:r>
          </a:p>
          <a:p>
            <a:pPr marL="285750" indent="-285750">
              <a:lnSpc>
                <a:spcPts val="1800"/>
              </a:lnSpc>
              <a:buFont typeface="Arial" panose="020B0604020202020204" pitchFamily="34" charset="0"/>
              <a:buChar char="•"/>
            </a:pPr>
            <a:r>
              <a:rPr lang="en-US" altLang="ja-JP" sz="1600" dirty="0">
                <a:latin typeface="Arial" panose="020B0604020202020204" pitchFamily="34" charset="0"/>
                <a:ea typeface="UD デジタル 教科書体 NK-R"/>
                <a:cs typeface="Arial" panose="020B0604020202020204" pitchFamily="34" charset="0"/>
              </a:rPr>
              <a:t>Global private equity (PE) investment reached a record high in 2022, followed by a temporary decline, but has been on a recovery trend since 2024.</a:t>
            </a:r>
          </a:p>
          <a:p>
            <a:pPr marL="285750" indent="-285750">
              <a:lnSpc>
                <a:spcPts val="1800"/>
              </a:lnSpc>
              <a:buFont typeface="Arial" panose="020B0604020202020204" pitchFamily="34" charset="0"/>
              <a:buChar char="•"/>
            </a:pPr>
            <a:r>
              <a:rPr lang="en-US" altLang="ja-JP" sz="1600" dirty="0">
                <a:latin typeface="Arial" panose="020B0604020202020204" pitchFamily="34" charset="0"/>
                <a:ea typeface="UD デジタル 教科書体 NK-R"/>
                <a:cs typeface="Arial" panose="020B0604020202020204" pitchFamily="34" charset="0"/>
              </a:rPr>
              <a:t>While global PE investment in 2024 is estimated at approximately USD1.75 trillion (about 265 trillion yen, calculated at the 2024 average exchange rate), PE investment in Japan stands at around JPY2.3 trillion — only about 1% of the global total — </a:t>
            </a:r>
            <a:r>
              <a:rPr lang="en-US" altLang="ja-JP" sz="1600" u="sng" dirty="0">
                <a:latin typeface="Arial" panose="020B0604020202020204" pitchFamily="34" charset="0"/>
                <a:ea typeface="UD デジタル 教科書体 NK-R"/>
                <a:cs typeface="Arial" panose="020B0604020202020204" pitchFamily="34" charset="0"/>
              </a:rPr>
              <a:t>yet the number of deals has been steadily increasing.</a:t>
            </a:r>
            <a:endParaRPr lang="ja-JP" altLang="en-US" sz="1600" u="sng" dirty="0">
              <a:latin typeface="Arial" panose="020B0604020202020204" pitchFamily="34" charset="0"/>
              <a:ea typeface="UD デジタル 教科書体 NK-R"/>
              <a:cs typeface="Arial" panose="020B0604020202020204" pitchFamily="34" charset="0"/>
            </a:endParaRPr>
          </a:p>
        </p:txBody>
      </p:sp>
      <p:grpSp>
        <p:nvGrpSpPr>
          <p:cNvPr id="10" name="グループ化 9">
            <a:extLst>
              <a:ext uri="{FF2B5EF4-FFF2-40B4-BE49-F238E27FC236}">
                <a16:creationId xmlns:a16="http://schemas.microsoft.com/office/drawing/2014/main" id="{1D10A19C-5A7A-4807-9411-E48EC45A5E32}"/>
              </a:ext>
            </a:extLst>
          </p:cNvPr>
          <p:cNvGrpSpPr/>
          <p:nvPr/>
        </p:nvGrpSpPr>
        <p:grpSpPr>
          <a:xfrm>
            <a:off x="6460287" y="2769428"/>
            <a:ext cx="5376988" cy="363892"/>
            <a:chOff x="611304" y="2310743"/>
            <a:chExt cx="5376988" cy="363892"/>
          </a:xfrm>
        </p:grpSpPr>
        <p:grpSp>
          <p:nvGrpSpPr>
            <p:cNvPr id="12" name="グループ化 11">
              <a:extLst>
                <a:ext uri="{FF2B5EF4-FFF2-40B4-BE49-F238E27FC236}">
                  <a16:creationId xmlns:a16="http://schemas.microsoft.com/office/drawing/2014/main" id="{742C3C5B-3DED-44BD-A7F3-0543390CE4C9}"/>
                </a:ext>
              </a:extLst>
            </p:cNvPr>
            <p:cNvGrpSpPr/>
            <p:nvPr/>
          </p:nvGrpSpPr>
          <p:grpSpPr>
            <a:xfrm>
              <a:off x="611304" y="2365094"/>
              <a:ext cx="5376988" cy="309541"/>
              <a:chOff x="472815" y="2599964"/>
              <a:chExt cx="5376988" cy="309541"/>
            </a:xfrm>
          </p:grpSpPr>
          <p:sp>
            <p:nvSpPr>
              <p:cNvPr id="14" name="正方形/長方形 13">
                <a:extLst>
                  <a:ext uri="{FF2B5EF4-FFF2-40B4-BE49-F238E27FC236}">
                    <a16:creationId xmlns:a16="http://schemas.microsoft.com/office/drawing/2014/main" id="{EC342C6A-D951-4384-98A6-C0ED136B9044}"/>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 name="直線コネクタ 14">
                <a:extLst>
                  <a:ext uri="{FF2B5EF4-FFF2-40B4-BE49-F238E27FC236}">
                    <a16:creationId xmlns:a16="http://schemas.microsoft.com/office/drawing/2014/main" id="{43CFD3B7-810B-4C04-AEED-B24807E60A63}"/>
                  </a:ext>
                </a:extLst>
              </p:cNvPr>
              <p:cNvCxnSpPr>
                <a:cxnSpLocks/>
              </p:cNvCxnSpPr>
              <p:nvPr/>
            </p:nvCxnSpPr>
            <p:spPr>
              <a:xfrm>
                <a:off x="472815" y="2909505"/>
                <a:ext cx="537698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 name="テキスト ボックス 12">
              <a:extLst>
                <a:ext uri="{FF2B5EF4-FFF2-40B4-BE49-F238E27FC236}">
                  <a16:creationId xmlns:a16="http://schemas.microsoft.com/office/drawing/2014/main" id="{998A407B-8CE7-4F30-8F8C-C22A1686AF0A}"/>
                </a:ext>
              </a:extLst>
            </p:cNvPr>
            <p:cNvSpPr txBox="1"/>
            <p:nvPr/>
          </p:nvSpPr>
          <p:spPr>
            <a:xfrm>
              <a:off x="1192031" y="2310743"/>
              <a:ext cx="4066527" cy="338554"/>
            </a:xfrm>
            <a:prstGeom prst="rect">
              <a:avLst/>
            </a:prstGeom>
            <a:noFill/>
          </p:spPr>
          <p:txBody>
            <a:bodyPr wrap="square" rtlCol="0">
              <a:spAutoFit/>
            </a:bodyPr>
            <a:lstStyle/>
            <a:p>
              <a:pPr algn="ctr"/>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PE Investment in Japan</a:t>
              </a:r>
              <a:endParaRPr kumimoji="1" lang="ja-JP" altLang="en-US" sz="160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grpSp>
        <p:nvGrpSpPr>
          <p:cNvPr id="21" name="グループ化 5">
            <a:extLst>
              <a:ext uri="{FF2B5EF4-FFF2-40B4-BE49-F238E27FC236}">
                <a16:creationId xmlns:a16="http://schemas.microsoft.com/office/drawing/2014/main" id="{5D92BB1D-9841-41D8-A243-557732F18E30}"/>
              </a:ext>
            </a:extLst>
          </p:cNvPr>
          <p:cNvGrpSpPr/>
          <p:nvPr/>
        </p:nvGrpSpPr>
        <p:grpSpPr>
          <a:xfrm>
            <a:off x="582574" y="2736394"/>
            <a:ext cx="5376988" cy="371588"/>
            <a:chOff x="611304" y="2303047"/>
            <a:chExt cx="5376988" cy="371588"/>
          </a:xfrm>
        </p:grpSpPr>
        <p:grpSp>
          <p:nvGrpSpPr>
            <p:cNvPr id="22" name="グループ化 7">
              <a:extLst>
                <a:ext uri="{FF2B5EF4-FFF2-40B4-BE49-F238E27FC236}">
                  <a16:creationId xmlns:a16="http://schemas.microsoft.com/office/drawing/2014/main" id="{C142B206-6368-4707-86D5-CF3B0DF09634}"/>
                </a:ext>
              </a:extLst>
            </p:cNvPr>
            <p:cNvGrpSpPr/>
            <p:nvPr/>
          </p:nvGrpSpPr>
          <p:grpSpPr>
            <a:xfrm>
              <a:off x="611304" y="2365094"/>
              <a:ext cx="5376988" cy="309541"/>
              <a:chOff x="472815" y="2599964"/>
              <a:chExt cx="5376988" cy="309541"/>
            </a:xfrm>
          </p:grpSpPr>
          <p:sp>
            <p:nvSpPr>
              <p:cNvPr id="24" name="正方形/長方形 15">
                <a:extLst>
                  <a:ext uri="{FF2B5EF4-FFF2-40B4-BE49-F238E27FC236}">
                    <a16:creationId xmlns:a16="http://schemas.microsoft.com/office/drawing/2014/main" id="{45078BE5-211F-4510-808A-3EDDC6830CDE}"/>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 name="直線コネクタ 16">
                <a:extLst>
                  <a:ext uri="{FF2B5EF4-FFF2-40B4-BE49-F238E27FC236}">
                    <a16:creationId xmlns:a16="http://schemas.microsoft.com/office/drawing/2014/main" id="{6C06DB61-9658-4CD1-A19C-C70E9266E7A7}"/>
                  </a:ext>
                </a:extLst>
              </p:cNvPr>
              <p:cNvCxnSpPr>
                <a:cxnSpLocks/>
              </p:cNvCxnSpPr>
              <p:nvPr/>
            </p:nvCxnSpPr>
            <p:spPr>
              <a:xfrm>
                <a:off x="472815" y="2909505"/>
                <a:ext cx="537698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テキスト ボックス 8">
              <a:extLst>
                <a:ext uri="{FF2B5EF4-FFF2-40B4-BE49-F238E27FC236}">
                  <a16:creationId xmlns:a16="http://schemas.microsoft.com/office/drawing/2014/main" id="{84402993-7618-4147-B468-EA81E1D29FCD}"/>
                </a:ext>
              </a:extLst>
            </p:cNvPr>
            <p:cNvSpPr txBox="1"/>
            <p:nvPr/>
          </p:nvSpPr>
          <p:spPr>
            <a:xfrm>
              <a:off x="956615" y="2303047"/>
              <a:ext cx="4699617" cy="338554"/>
            </a:xfrm>
            <a:prstGeom prst="rect">
              <a:avLst/>
            </a:prstGeom>
            <a:noFill/>
          </p:spPr>
          <p:txBody>
            <a:bodyPr wrap="square" rtlCol="0">
              <a:spAutoFit/>
            </a:bodyPr>
            <a:lstStyle/>
            <a:p>
              <a:pPr algn="ctr"/>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Global PE Investment (billion USD)</a:t>
              </a:r>
              <a:endParaRPr kumimoji="1" lang="ja-JP" altLang="en-US" sz="160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sp>
        <p:nvSpPr>
          <p:cNvPr id="2" name="正方形/長方形 1">
            <a:extLst>
              <a:ext uri="{FF2B5EF4-FFF2-40B4-BE49-F238E27FC236}">
                <a16:creationId xmlns:a16="http://schemas.microsoft.com/office/drawing/2014/main" id="{E5723771-AEDC-4436-91D8-9645B6728658}"/>
              </a:ext>
            </a:extLst>
          </p:cNvPr>
          <p:cNvSpPr/>
          <p:nvPr/>
        </p:nvSpPr>
        <p:spPr>
          <a:xfrm>
            <a:off x="8668512" y="3834018"/>
            <a:ext cx="201168" cy="658368"/>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7137A381-B303-4417-9880-84329B18D0A4}"/>
              </a:ext>
            </a:extLst>
          </p:cNvPr>
          <p:cNvSpPr txBox="1"/>
          <p:nvPr/>
        </p:nvSpPr>
        <p:spPr>
          <a:xfrm>
            <a:off x="7973568" y="3847659"/>
            <a:ext cx="694944" cy="246221"/>
          </a:xfrm>
          <a:prstGeom prst="rect">
            <a:avLst/>
          </a:prstGeom>
          <a:noFill/>
        </p:spPr>
        <p:txBody>
          <a:bodyPr wrap="square" rtlCol="0">
            <a:spAutoFit/>
          </a:bodyPr>
          <a:lstStyle/>
          <a:p>
            <a:r>
              <a:rPr kumimoji="1" lang="ja-JP" altLang="en-US" sz="1000" u="sng">
                <a:solidFill>
                  <a:srgbClr val="FF0000"/>
                </a:solidFill>
                <a:latin typeface="UD デジタル 教科書体 NK-R" panose="02020400000000000000" pitchFamily="18" charset="-128"/>
                <a:ea typeface="UD デジタル 教科書体 NK-R" panose="02020400000000000000" pitchFamily="18" charset="-128"/>
              </a:rPr>
              <a:t>東芝案件</a:t>
            </a:r>
          </a:p>
        </p:txBody>
      </p:sp>
      <p:graphicFrame>
        <p:nvGraphicFramePr>
          <p:cNvPr id="20" name="グラフ 5">
            <a:extLst>
              <a:ext uri="{FF2B5EF4-FFF2-40B4-BE49-F238E27FC236}">
                <a16:creationId xmlns:a16="http://schemas.microsoft.com/office/drawing/2014/main" id="{EC77F7BA-412A-49C6-AB57-640B6585C75A}"/>
              </a:ext>
            </a:extLst>
          </p:cNvPr>
          <p:cNvGraphicFramePr>
            <a:graphicFrameLocks/>
          </p:cNvGraphicFramePr>
          <p:nvPr>
            <p:extLst>
              <p:ext uri="{D42A27DB-BD31-4B8C-83A1-F6EECF244321}">
                <p14:modId xmlns:p14="http://schemas.microsoft.com/office/powerpoint/2010/main" val="1256152847"/>
              </p:ext>
            </p:extLst>
          </p:nvPr>
        </p:nvGraphicFramePr>
        <p:xfrm>
          <a:off x="595827" y="3316714"/>
          <a:ext cx="5363735" cy="3173980"/>
        </p:xfrm>
        <a:graphic>
          <a:graphicData uri="http://schemas.openxmlformats.org/drawingml/2006/chart">
            <c:chart xmlns:c="http://schemas.openxmlformats.org/drawingml/2006/chart" xmlns:r="http://schemas.openxmlformats.org/officeDocument/2006/relationships" r:id="rId3"/>
          </a:graphicData>
        </a:graphic>
      </p:graphicFrame>
      <p:sp>
        <p:nvSpPr>
          <p:cNvPr id="5" name="テキスト ボックス 4">
            <a:extLst>
              <a:ext uri="{FF2B5EF4-FFF2-40B4-BE49-F238E27FC236}">
                <a16:creationId xmlns:a16="http://schemas.microsoft.com/office/drawing/2014/main" id="{D921A693-671F-459F-8D3F-C958E6A8B032}"/>
              </a:ext>
            </a:extLst>
          </p:cNvPr>
          <p:cNvSpPr txBox="1"/>
          <p:nvPr/>
        </p:nvSpPr>
        <p:spPr>
          <a:xfrm>
            <a:off x="777095" y="6439163"/>
            <a:ext cx="4768442" cy="246221"/>
          </a:xfrm>
          <a:prstGeom prst="rect">
            <a:avLst/>
          </a:prstGeom>
          <a:noFill/>
        </p:spPr>
        <p:txBody>
          <a:bodyPr wrap="square" rtlCol="0">
            <a:spAutoFit/>
          </a:bodyPr>
          <a:lstStyle/>
          <a:p>
            <a:r>
              <a:rPr lang="en-US" altLang="ja-JP" sz="1000" dirty="0">
                <a:latin typeface="Meiryo UI" panose="020B0604030504040204" pitchFamily="50" charset="-128"/>
                <a:ea typeface="Meiryo UI" panose="020B0604030504040204" pitchFamily="50" charset="-128"/>
              </a:rPr>
              <a:t>Source: Prepared by Osaka Prefecture based on </a:t>
            </a:r>
            <a:r>
              <a:rPr kumimoji="1" lang="en-US" altLang="ja-JP" sz="1000" dirty="0">
                <a:latin typeface="Meiryo UI" panose="020B0604030504040204" pitchFamily="50" charset="-128"/>
                <a:ea typeface="Meiryo UI" panose="020B0604030504040204" pitchFamily="50" charset="-128"/>
              </a:rPr>
              <a:t>PwC</a:t>
            </a:r>
            <a:r>
              <a:rPr kumimoji="1" lang="ja-JP" altLang="en-US" sz="1000"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d</a:t>
            </a:r>
            <a:r>
              <a:rPr kumimoji="1" lang="en-US" altLang="ja-JP" sz="1000" dirty="0">
                <a:latin typeface="Meiryo UI" panose="020B0604030504040204" pitchFamily="50" charset="-128"/>
                <a:ea typeface="Meiryo UI" panose="020B0604030504040204" pitchFamily="50" charset="-128"/>
              </a:rPr>
              <a:t>ata</a:t>
            </a:r>
            <a:endParaRPr kumimoji="1" lang="ja-JP" altLang="en-US" sz="1000"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9804AE7B-2696-4F0B-A8DF-C5A5052F993E}"/>
              </a:ext>
            </a:extLst>
          </p:cNvPr>
          <p:cNvSpPr txBox="1"/>
          <p:nvPr/>
        </p:nvSpPr>
        <p:spPr>
          <a:xfrm>
            <a:off x="7037749" y="6391103"/>
            <a:ext cx="4768443" cy="400110"/>
          </a:xfrm>
          <a:prstGeom prst="rect">
            <a:avLst/>
          </a:prstGeom>
          <a:noFill/>
        </p:spPr>
        <p:txBody>
          <a:bodyPr wrap="square" rtlCol="0">
            <a:spAutoFit/>
          </a:bodyPr>
          <a:lstStyle/>
          <a:p>
            <a:r>
              <a:rPr lang="en-US" altLang="ja-JP" sz="1000" dirty="0">
                <a:latin typeface="Meiryo UI" panose="020B0604030504040204" pitchFamily="50" charset="-128"/>
                <a:ea typeface="Meiryo UI" panose="020B0604030504040204" pitchFamily="50" charset="-128"/>
              </a:rPr>
              <a:t>Source: Prepared </a:t>
            </a:r>
            <a:r>
              <a:rPr kumimoji="1" lang="en-US" altLang="ja-JP" sz="1000" dirty="0">
                <a:latin typeface="Meiryo UI" panose="020B0604030504040204" pitchFamily="50" charset="-128"/>
                <a:ea typeface="Meiryo UI" panose="020B0604030504040204" pitchFamily="50" charset="-128"/>
              </a:rPr>
              <a:t>by Osaka Prefecture </a:t>
            </a:r>
            <a:r>
              <a:rPr lang="en-US" altLang="ja-JP" sz="1000" dirty="0">
                <a:latin typeface="Meiryo UI" panose="020B0604030504040204" pitchFamily="50" charset="-128"/>
                <a:ea typeface="Meiryo UI" panose="020B0604030504040204" pitchFamily="50" charset="-128"/>
              </a:rPr>
              <a:t>based on Deloitte Tohmatsu’s </a:t>
            </a:r>
            <a:br>
              <a:rPr lang="en-US" altLang="ja-JP" sz="1000" dirty="0">
                <a:latin typeface="Meiryo UI" panose="020B0604030504040204" pitchFamily="50" charset="-128"/>
                <a:ea typeface="Meiryo UI" panose="020B0604030504040204" pitchFamily="50" charset="-128"/>
              </a:rPr>
            </a:br>
            <a:r>
              <a:rPr lang="en-US" altLang="ja-JP"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2025 </a:t>
            </a:r>
            <a:r>
              <a:rPr lang="en-US" altLang="ja-JP" sz="1000" dirty="0">
                <a:latin typeface="Meiryo UI" panose="020B0604030504040204" pitchFamily="50" charset="-128"/>
                <a:ea typeface="Meiryo UI" panose="020B0604030504040204" pitchFamily="50" charset="-128"/>
              </a:rPr>
              <a:t>Asia Pacific Private Equity Almanac” </a:t>
            </a:r>
            <a:endParaRPr kumimoji="1" lang="ja-JP" altLang="en-US" sz="1000" dirty="0">
              <a:latin typeface="Meiryo UI" panose="020B0604030504040204" pitchFamily="50" charset="-128"/>
              <a:ea typeface="Meiryo UI" panose="020B0604030504040204" pitchFamily="50" charset="-128"/>
            </a:endParaRPr>
          </a:p>
        </p:txBody>
      </p:sp>
      <p:graphicFrame>
        <p:nvGraphicFramePr>
          <p:cNvPr id="28" name="グラフ 5">
            <a:extLst>
              <a:ext uri="{FF2B5EF4-FFF2-40B4-BE49-F238E27FC236}">
                <a16:creationId xmlns:a16="http://schemas.microsoft.com/office/drawing/2014/main" id="{0B1B0026-C92A-4FB5-95E6-75B8A0EEEBFE}"/>
              </a:ext>
            </a:extLst>
          </p:cNvPr>
          <p:cNvGraphicFramePr>
            <a:graphicFrameLocks/>
          </p:cNvGraphicFramePr>
          <p:nvPr>
            <p:extLst>
              <p:ext uri="{D42A27DB-BD31-4B8C-83A1-F6EECF244321}">
                <p14:modId xmlns:p14="http://schemas.microsoft.com/office/powerpoint/2010/main" val="681815162"/>
              </p:ext>
            </p:extLst>
          </p:nvPr>
        </p:nvGraphicFramePr>
        <p:xfrm>
          <a:off x="6697611" y="3442004"/>
          <a:ext cx="5153088" cy="3056854"/>
        </p:xfrm>
        <a:graphic>
          <a:graphicData uri="http://schemas.openxmlformats.org/drawingml/2006/chart">
            <c:chart xmlns:c="http://schemas.openxmlformats.org/drawingml/2006/chart" xmlns:r="http://schemas.openxmlformats.org/officeDocument/2006/relationships" r:id="rId4"/>
          </a:graphicData>
        </a:graphic>
      </p:graphicFrame>
      <p:sp>
        <p:nvSpPr>
          <p:cNvPr id="8" name="テキスト ボックス 7">
            <a:extLst>
              <a:ext uri="{FF2B5EF4-FFF2-40B4-BE49-F238E27FC236}">
                <a16:creationId xmlns:a16="http://schemas.microsoft.com/office/drawing/2014/main" id="{39885CBE-121A-4D84-9DDA-A8D1ED062899}"/>
              </a:ext>
            </a:extLst>
          </p:cNvPr>
          <p:cNvSpPr txBox="1"/>
          <p:nvPr/>
        </p:nvSpPr>
        <p:spPr>
          <a:xfrm rot="16200000">
            <a:off x="2891316" y="3267416"/>
            <a:ext cx="540000" cy="5181098"/>
          </a:xfrm>
          <a:prstGeom prst="rect">
            <a:avLst/>
          </a:prstGeom>
          <a:solidFill>
            <a:schemeClr val="bg1"/>
          </a:solidFill>
        </p:spPr>
        <p:txBody>
          <a:bodyPr wrap="square" lIns="0" tIns="0" rIns="0" bIns="0" rtlCol="0">
            <a:spAutoFit/>
          </a:bodyPr>
          <a:lstStyle/>
          <a:p>
            <a:pPr>
              <a:lnSpc>
                <a:spcPct val="250000"/>
              </a:lnSpc>
            </a:pPr>
            <a:endParaRPr lang="en-US" altLang="ja-JP" sz="1050" dirty="0">
              <a:latin typeface="Arial" panose="020B0604020202020204" pitchFamily="34" charset="0"/>
              <a:cs typeface="Arial" panose="020B0604020202020204" pitchFamily="34" charset="0"/>
            </a:endParaRPr>
          </a:p>
          <a:p>
            <a:pPr>
              <a:lnSpc>
                <a:spcPct val="250000"/>
              </a:lnSpc>
            </a:pPr>
            <a:r>
              <a:rPr lang="en-US" altLang="ja-JP" sz="1050" dirty="0">
                <a:latin typeface="Arial" panose="020B0604020202020204" pitchFamily="34" charset="0"/>
                <a:cs typeface="Arial" panose="020B0604020202020204" pitchFamily="34" charset="0"/>
              </a:rPr>
              <a:t>Q1</a:t>
            </a:r>
            <a:r>
              <a:rPr kumimoji="1" lang="en-US" altLang="ja-JP" sz="1050" dirty="0">
                <a:latin typeface="Arial" panose="020B0604020202020204" pitchFamily="34" charset="0"/>
                <a:cs typeface="Arial" panose="020B0604020202020204" pitchFamily="34" charset="0"/>
              </a:rPr>
              <a:t> 2022</a:t>
            </a:r>
          </a:p>
          <a:p>
            <a:pPr>
              <a:lnSpc>
                <a:spcPct val="250000"/>
              </a:lnSpc>
            </a:pPr>
            <a:r>
              <a:rPr lang="en-US" altLang="ja-JP" sz="1050" dirty="0">
                <a:latin typeface="Arial" panose="020B0604020202020204" pitchFamily="34" charset="0"/>
                <a:cs typeface="Arial" panose="020B0604020202020204" pitchFamily="34" charset="0"/>
              </a:rPr>
              <a:t>Q2</a:t>
            </a:r>
            <a:r>
              <a:rPr kumimoji="1" lang="en-US" altLang="ja-JP" sz="1050" dirty="0">
                <a:latin typeface="Arial" panose="020B0604020202020204" pitchFamily="34" charset="0"/>
                <a:cs typeface="Arial" panose="020B0604020202020204" pitchFamily="34" charset="0"/>
              </a:rPr>
              <a:t> 2022</a:t>
            </a:r>
          </a:p>
          <a:p>
            <a:pPr>
              <a:lnSpc>
                <a:spcPct val="250000"/>
              </a:lnSpc>
            </a:pPr>
            <a:r>
              <a:rPr lang="en-US" altLang="ja-JP" sz="1050" dirty="0">
                <a:latin typeface="Arial" panose="020B0604020202020204" pitchFamily="34" charset="0"/>
                <a:cs typeface="Arial" panose="020B0604020202020204" pitchFamily="34" charset="0"/>
              </a:rPr>
              <a:t>Q3</a:t>
            </a:r>
            <a:r>
              <a:rPr kumimoji="1" lang="en-US" altLang="ja-JP" sz="1050" dirty="0">
                <a:latin typeface="Arial" panose="020B0604020202020204" pitchFamily="34" charset="0"/>
                <a:cs typeface="Arial" panose="020B0604020202020204" pitchFamily="34" charset="0"/>
              </a:rPr>
              <a:t> 2022</a:t>
            </a:r>
          </a:p>
          <a:p>
            <a:pPr>
              <a:lnSpc>
                <a:spcPct val="250000"/>
              </a:lnSpc>
            </a:pPr>
            <a:r>
              <a:rPr lang="en-US" altLang="ja-JP" sz="1050" dirty="0">
                <a:latin typeface="Arial" panose="020B0604020202020204" pitchFamily="34" charset="0"/>
                <a:cs typeface="Arial" panose="020B0604020202020204" pitchFamily="34" charset="0"/>
              </a:rPr>
              <a:t>Q4</a:t>
            </a:r>
            <a:r>
              <a:rPr kumimoji="1" lang="en-US" altLang="ja-JP" sz="1050" dirty="0">
                <a:latin typeface="Arial" panose="020B0604020202020204" pitchFamily="34" charset="0"/>
                <a:cs typeface="Arial" panose="020B0604020202020204" pitchFamily="34" charset="0"/>
              </a:rPr>
              <a:t> 2022</a:t>
            </a:r>
          </a:p>
          <a:p>
            <a:pPr>
              <a:lnSpc>
                <a:spcPct val="250000"/>
              </a:lnSpc>
            </a:pPr>
            <a:r>
              <a:rPr lang="en-US" altLang="ja-JP" sz="1050" dirty="0">
                <a:latin typeface="Arial" panose="020B0604020202020204" pitchFamily="34" charset="0"/>
                <a:cs typeface="Arial" panose="020B0604020202020204" pitchFamily="34" charset="0"/>
              </a:rPr>
              <a:t>Q1</a:t>
            </a:r>
            <a:r>
              <a:rPr kumimoji="1" lang="en-US" altLang="ja-JP" sz="1050" dirty="0">
                <a:latin typeface="Arial" panose="020B0604020202020204" pitchFamily="34" charset="0"/>
                <a:cs typeface="Arial" panose="020B0604020202020204" pitchFamily="34" charset="0"/>
              </a:rPr>
              <a:t> 2023</a:t>
            </a:r>
          </a:p>
          <a:p>
            <a:pPr>
              <a:lnSpc>
                <a:spcPct val="250000"/>
              </a:lnSpc>
            </a:pPr>
            <a:r>
              <a:rPr lang="en-US" altLang="ja-JP" sz="1050" dirty="0">
                <a:latin typeface="Arial" panose="020B0604020202020204" pitchFamily="34" charset="0"/>
                <a:cs typeface="Arial" panose="020B0604020202020204" pitchFamily="34" charset="0"/>
              </a:rPr>
              <a:t>Q2</a:t>
            </a:r>
            <a:r>
              <a:rPr kumimoji="1" lang="en-US" altLang="ja-JP" sz="1050" dirty="0">
                <a:latin typeface="Arial" panose="020B0604020202020204" pitchFamily="34" charset="0"/>
                <a:cs typeface="Arial" panose="020B0604020202020204" pitchFamily="34" charset="0"/>
              </a:rPr>
              <a:t> 2023</a:t>
            </a:r>
          </a:p>
          <a:p>
            <a:pPr>
              <a:lnSpc>
                <a:spcPct val="250000"/>
              </a:lnSpc>
            </a:pPr>
            <a:r>
              <a:rPr lang="en-US" altLang="ja-JP" sz="1050" dirty="0">
                <a:latin typeface="Arial" panose="020B0604020202020204" pitchFamily="34" charset="0"/>
                <a:cs typeface="Arial" panose="020B0604020202020204" pitchFamily="34" charset="0"/>
              </a:rPr>
              <a:t>Q3</a:t>
            </a:r>
            <a:r>
              <a:rPr kumimoji="1" lang="en-US" altLang="ja-JP" sz="1050" dirty="0">
                <a:latin typeface="Arial" panose="020B0604020202020204" pitchFamily="34" charset="0"/>
                <a:cs typeface="Arial" panose="020B0604020202020204" pitchFamily="34" charset="0"/>
              </a:rPr>
              <a:t> 2023</a:t>
            </a:r>
          </a:p>
          <a:p>
            <a:pPr>
              <a:lnSpc>
                <a:spcPct val="250000"/>
              </a:lnSpc>
            </a:pPr>
            <a:r>
              <a:rPr lang="en-US" altLang="ja-JP" sz="1050" dirty="0">
                <a:latin typeface="Arial" panose="020B0604020202020204" pitchFamily="34" charset="0"/>
                <a:cs typeface="Arial" panose="020B0604020202020204" pitchFamily="34" charset="0"/>
              </a:rPr>
              <a:t>Q4</a:t>
            </a:r>
            <a:r>
              <a:rPr kumimoji="1" lang="en-US" altLang="ja-JP" sz="1050" dirty="0">
                <a:latin typeface="Arial" panose="020B0604020202020204" pitchFamily="34" charset="0"/>
                <a:cs typeface="Arial" panose="020B0604020202020204" pitchFamily="34" charset="0"/>
              </a:rPr>
              <a:t> 2023</a:t>
            </a:r>
          </a:p>
          <a:p>
            <a:pPr>
              <a:lnSpc>
                <a:spcPct val="250000"/>
              </a:lnSpc>
            </a:pPr>
            <a:r>
              <a:rPr lang="en-US" altLang="ja-JP" sz="1050" dirty="0">
                <a:latin typeface="Arial" panose="020B0604020202020204" pitchFamily="34" charset="0"/>
                <a:cs typeface="Arial" panose="020B0604020202020204" pitchFamily="34" charset="0"/>
              </a:rPr>
              <a:t>Q1</a:t>
            </a:r>
            <a:r>
              <a:rPr kumimoji="1" lang="en-US" altLang="ja-JP" sz="1050" dirty="0">
                <a:latin typeface="Arial" panose="020B0604020202020204" pitchFamily="34" charset="0"/>
                <a:cs typeface="Arial" panose="020B0604020202020204" pitchFamily="34" charset="0"/>
              </a:rPr>
              <a:t> 2024</a:t>
            </a:r>
          </a:p>
          <a:p>
            <a:pPr>
              <a:lnSpc>
                <a:spcPct val="250000"/>
              </a:lnSpc>
            </a:pPr>
            <a:r>
              <a:rPr lang="en-US" altLang="ja-JP" sz="1050" dirty="0">
                <a:latin typeface="Arial" panose="020B0604020202020204" pitchFamily="34" charset="0"/>
                <a:cs typeface="Arial" panose="020B0604020202020204" pitchFamily="34" charset="0"/>
              </a:rPr>
              <a:t>Q2</a:t>
            </a:r>
            <a:r>
              <a:rPr kumimoji="1" lang="en-US" altLang="ja-JP" sz="1050" dirty="0">
                <a:latin typeface="Arial" panose="020B0604020202020204" pitchFamily="34" charset="0"/>
                <a:cs typeface="Arial" panose="020B0604020202020204" pitchFamily="34" charset="0"/>
              </a:rPr>
              <a:t> 2024</a:t>
            </a:r>
          </a:p>
          <a:p>
            <a:pPr>
              <a:lnSpc>
                <a:spcPct val="250000"/>
              </a:lnSpc>
            </a:pPr>
            <a:r>
              <a:rPr lang="en-US" altLang="ja-JP" sz="1050" dirty="0">
                <a:latin typeface="Arial" panose="020B0604020202020204" pitchFamily="34" charset="0"/>
                <a:cs typeface="Arial" panose="020B0604020202020204" pitchFamily="34" charset="0"/>
              </a:rPr>
              <a:t>Q3</a:t>
            </a:r>
            <a:r>
              <a:rPr kumimoji="1" lang="en-US" altLang="ja-JP" sz="1050" dirty="0">
                <a:latin typeface="Arial" panose="020B0604020202020204" pitchFamily="34" charset="0"/>
                <a:cs typeface="Arial" panose="020B0604020202020204" pitchFamily="34" charset="0"/>
              </a:rPr>
              <a:t> 2024</a:t>
            </a:r>
          </a:p>
          <a:p>
            <a:pPr>
              <a:lnSpc>
                <a:spcPct val="250000"/>
              </a:lnSpc>
            </a:pPr>
            <a:r>
              <a:rPr lang="en-US" altLang="ja-JP" sz="1050" dirty="0">
                <a:latin typeface="Arial" panose="020B0604020202020204" pitchFamily="34" charset="0"/>
                <a:cs typeface="Arial" panose="020B0604020202020204" pitchFamily="34" charset="0"/>
              </a:rPr>
              <a:t>Q4</a:t>
            </a:r>
            <a:r>
              <a:rPr kumimoji="1" lang="en-US" altLang="ja-JP" sz="1050" dirty="0">
                <a:latin typeface="Arial" panose="020B0604020202020204" pitchFamily="34" charset="0"/>
                <a:cs typeface="Arial" panose="020B0604020202020204" pitchFamily="34" charset="0"/>
              </a:rPr>
              <a:t> 2024</a:t>
            </a:r>
          </a:p>
        </p:txBody>
      </p:sp>
      <p:sp>
        <p:nvSpPr>
          <p:cNvPr id="26" name="テキスト ボックス 25">
            <a:extLst>
              <a:ext uri="{FF2B5EF4-FFF2-40B4-BE49-F238E27FC236}">
                <a16:creationId xmlns:a16="http://schemas.microsoft.com/office/drawing/2014/main" id="{994838A7-050B-4225-AABF-AC97EFEA9B09}"/>
              </a:ext>
            </a:extLst>
          </p:cNvPr>
          <p:cNvSpPr txBox="1"/>
          <p:nvPr/>
        </p:nvSpPr>
        <p:spPr>
          <a:xfrm rot="16200000">
            <a:off x="8804277" y="3496707"/>
            <a:ext cx="540000" cy="4608826"/>
          </a:xfrm>
          <a:prstGeom prst="rect">
            <a:avLst/>
          </a:prstGeom>
          <a:solidFill>
            <a:schemeClr val="bg1"/>
          </a:solidFill>
        </p:spPr>
        <p:txBody>
          <a:bodyPr wrap="square" lIns="0" tIns="0" rIns="0" bIns="0" rtlCol="0">
            <a:spAutoFit/>
          </a:bodyPr>
          <a:lstStyle/>
          <a:p>
            <a:pPr>
              <a:lnSpc>
                <a:spcPts val="2800"/>
              </a:lnSpc>
            </a:pPr>
            <a:endParaRPr lang="en-US" altLang="ja-JP" sz="1050" dirty="0">
              <a:latin typeface="Arial" panose="020B0604020202020204" pitchFamily="34" charset="0"/>
              <a:cs typeface="Arial" panose="020B0604020202020204" pitchFamily="34" charset="0"/>
            </a:endParaRPr>
          </a:p>
          <a:p>
            <a:pPr>
              <a:lnSpc>
                <a:spcPts val="2800"/>
              </a:lnSpc>
            </a:pPr>
            <a:r>
              <a:rPr lang="en-US" altLang="ja-JP" sz="1050" dirty="0">
                <a:latin typeface="Arial" panose="020B0604020202020204" pitchFamily="34" charset="0"/>
                <a:cs typeface="Arial" panose="020B0604020202020204" pitchFamily="34" charset="0"/>
              </a:rPr>
              <a:t>Q1</a:t>
            </a:r>
            <a:r>
              <a:rPr kumimoji="1" lang="en-US" altLang="ja-JP" sz="1050" dirty="0">
                <a:latin typeface="Arial" panose="020B0604020202020204" pitchFamily="34" charset="0"/>
                <a:cs typeface="Arial" panose="020B0604020202020204" pitchFamily="34" charset="0"/>
              </a:rPr>
              <a:t> 2022</a:t>
            </a:r>
          </a:p>
          <a:p>
            <a:pPr>
              <a:lnSpc>
                <a:spcPts val="2800"/>
              </a:lnSpc>
            </a:pPr>
            <a:r>
              <a:rPr lang="en-US" altLang="ja-JP" sz="1050" dirty="0">
                <a:latin typeface="Arial" panose="020B0604020202020204" pitchFamily="34" charset="0"/>
                <a:cs typeface="Arial" panose="020B0604020202020204" pitchFamily="34" charset="0"/>
              </a:rPr>
              <a:t>Q2</a:t>
            </a:r>
            <a:r>
              <a:rPr kumimoji="1" lang="en-US" altLang="ja-JP" sz="1050" dirty="0">
                <a:latin typeface="Arial" panose="020B0604020202020204" pitchFamily="34" charset="0"/>
                <a:cs typeface="Arial" panose="020B0604020202020204" pitchFamily="34" charset="0"/>
              </a:rPr>
              <a:t> 2022</a:t>
            </a:r>
          </a:p>
          <a:p>
            <a:pPr>
              <a:lnSpc>
                <a:spcPts val="2800"/>
              </a:lnSpc>
            </a:pPr>
            <a:r>
              <a:rPr lang="en-US" altLang="ja-JP" sz="1050" dirty="0">
                <a:latin typeface="Arial" panose="020B0604020202020204" pitchFamily="34" charset="0"/>
                <a:cs typeface="Arial" panose="020B0604020202020204" pitchFamily="34" charset="0"/>
              </a:rPr>
              <a:t>Q3</a:t>
            </a:r>
            <a:r>
              <a:rPr kumimoji="1" lang="en-US" altLang="ja-JP" sz="1050" dirty="0">
                <a:latin typeface="Arial" panose="020B0604020202020204" pitchFamily="34" charset="0"/>
                <a:cs typeface="Arial" panose="020B0604020202020204" pitchFamily="34" charset="0"/>
              </a:rPr>
              <a:t> 2022</a:t>
            </a:r>
          </a:p>
          <a:p>
            <a:pPr>
              <a:lnSpc>
                <a:spcPts val="2800"/>
              </a:lnSpc>
            </a:pPr>
            <a:r>
              <a:rPr lang="en-US" altLang="ja-JP" sz="1050" dirty="0">
                <a:latin typeface="Arial" panose="020B0604020202020204" pitchFamily="34" charset="0"/>
                <a:cs typeface="Arial" panose="020B0604020202020204" pitchFamily="34" charset="0"/>
              </a:rPr>
              <a:t>Q4</a:t>
            </a:r>
            <a:r>
              <a:rPr kumimoji="1" lang="en-US" altLang="ja-JP" sz="1050" dirty="0">
                <a:latin typeface="Arial" panose="020B0604020202020204" pitchFamily="34" charset="0"/>
                <a:cs typeface="Arial" panose="020B0604020202020204" pitchFamily="34" charset="0"/>
              </a:rPr>
              <a:t> 2022</a:t>
            </a:r>
          </a:p>
          <a:p>
            <a:pPr>
              <a:lnSpc>
                <a:spcPts val="2800"/>
              </a:lnSpc>
            </a:pPr>
            <a:r>
              <a:rPr lang="en-US" altLang="ja-JP" sz="1050" dirty="0">
                <a:latin typeface="Arial" panose="020B0604020202020204" pitchFamily="34" charset="0"/>
                <a:cs typeface="Arial" panose="020B0604020202020204" pitchFamily="34" charset="0"/>
              </a:rPr>
              <a:t>Q1</a:t>
            </a:r>
            <a:r>
              <a:rPr kumimoji="1" lang="en-US" altLang="ja-JP" sz="1050" dirty="0">
                <a:latin typeface="Arial" panose="020B0604020202020204" pitchFamily="34" charset="0"/>
                <a:cs typeface="Arial" panose="020B0604020202020204" pitchFamily="34" charset="0"/>
              </a:rPr>
              <a:t> 2023</a:t>
            </a:r>
          </a:p>
          <a:p>
            <a:pPr>
              <a:lnSpc>
                <a:spcPts val="2800"/>
              </a:lnSpc>
            </a:pPr>
            <a:r>
              <a:rPr lang="en-US" altLang="ja-JP" sz="1050" dirty="0">
                <a:latin typeface="Arial" panose="020B0604020202020204" pitchFamily="34" charset="0"/>
                <a:cs typeface="Arial" panose="020B0604020202020204" pitchFamily="34" charset="0"/>
              </a:rPr>
              <a:t>Q2</a:t>
            </a:r>
            <a:r>
              <a:rPr kumimoji="1" lang="en-US" altLang="ja-JP" sz="1050" dirty="0">
                <a:latin typeface="Arial" panose="020B0604020202020204" pitchFamily="34" charset="0"/>
                <a:cs typeface="Arial" panose="020B0604020202020204" pitchFamily="34" charset="0"/>
              </a:rPr>
              <a:t> 2023</a:t>
            </a:r>
          </a:p>
          <a:p>
            <a:pPr>
              <a:lnSpc>
                <a:spcPts val="2800"/>
              </a:lnSpc>
            </a:pPr>
            <a:r>
              <a:rPr lang="en-US" altLang="ja-JP" sz="1050" dirty="0">
                <a:latin typeface="Arial" panose="020B0604020202020204" pitchFamily="34" charset="0"/>
                <a:cs typeface="Arial" panose="020B0604020202020204" pitchFamily="34" charset="0"/>
              </a:rPr>
              <a:t>Q3</a:t>
            </a:r>
            <a:r>
              <a:rPr kumimoji="1" lang="en-US" altLang="ja-JP" sz="1050" dirty="0">
                <a:latin typeface="Arial" panose="020B0604020202020204" pitchFamily="34" charset="0"/>
                <a:cs typeface="Arial" panose="020B0604020202020204" pitchFamily="34" charset="0"/>
              </a:rPr>
              <a:t> 2023</a:t>
            </a:r>
          </a:p>
          <a:p>
            <a:pPr>
              <a:lnSpc>
                <a:spcPts val="2800"/>
              </a:lnSpc>
            </a:pPr>
            <a:r>
              <a:rPr lang="en-US" altLang="ja-JP" sz="1050" dirty="0">
                <a:latin typeface="Arial" panose="020B0604020202020204" pitchFamily="34" charset="0"/>
                <a:cs typeface="Arial" panose="020B0604020202020204" pitchFamily="34" charset="0"/>
              </a:rPr>
              <a:t>Q4</a:t>
            </a:r>
            <a:r>
              <a:rPr kumimoji="1" lang="en-US" altLang="ja-JP" sz="1050" dirty="0">
                <a:latin typeface="Arial" panose="020B0604020202020204" pitchFamily="34" charset="0"/>
                <a:cs typeface="Arial" panose="020B0604020202020204" pitchFamily="34" charset="0"/>
              </a:rPr>
              <a:t> 2023</a:t>
            </a:r>
          </a:p>
          <a:p>
            <a:pPr>
              <a:lnSpc>
                <a:spcPts val="2800"/>
              </a:lnSpc>
            </a:pPr>
            <a:r>
              <a:rPr lang="en-US" altLang="ja-JP" sz="1050" dirty="0">
                <a:latin typeface="Arial" panose="020B0604020202020204" pitchFamily="34" charset="0"/>
                <a:cs typeface="Arial" panose="020B0604020202020204" pitchFamily="34" charset="0"/>
              </a:rPr>
              <a:t>Q1</a:t>
            </a:r>
            <a:r>
              <a:rPr kumimoji="1" lang="en-US" altLang="ja-JP" sz="1050" dirty="0">
                <a:latin typeface="Arial" panose="020B0604020202020204" pitchFamily="34" charset="0"/>
                <a:cs typeface="Arial" panose="020B0604020202020204" pitchFamily="34" charset="0"/>
              </a:rPr>
              <a:t> 2024</a:t>
            </a:r>
          </a:p>
          <a:p>
            <a:pPr>
              <a:lnSpc>
                <a:spcPts val="2800"/>
              </a:lnSpc>
            </a:pPr>
            <a:r>
              <a:rPr lang="en-US" altLang="ja-JP" sz="1050" dirty="0">
                <a:latin typeface="Arial" panose="020B0604020202020204" pitchFamily="34" charset="0"/>
                <a:cs typeface="Arial" panose="020B0604020202020204" pitchFamily="34" charset="0"/>
              </a:rPr>
              <a:t>Q2</a:t>
            </a:r>
            <a:r>
              <a:rPr kumimoji="1" lang="en-US" altLang="ja-JP" sz="1050" dirty="0">
                <a:latin typeface="Arial" panose="020B0604020202020204" pitchFamily="34" charset="0"/>
                <a:cs typeface="Arial" panose="020B0604020202020204" pitchFamily="34" charset="0"/>
              </a:rPr>
              <a:t> 2024</a:t>
            </a:r>
          </a:p>
          <a:p>
            <a:pPr>
              <a:lnSpc>
                <a:spcPts val="2800"/>
              </a:lnSpc>
            </a:pPr>
            <a:r>
              <a:rPr lang="en-US" altLang="ja-JP" sz="1050" dirty="0">
                <a:latin typeface="Arial" panose="020B0604020202020204" pitchFamily="34" charset="0"/>
                <a:cs typeface="Arial" panose="020B0604020202020204" pitchFamily="34" charset="0"/>
              </a:rPr>
              <a:t>Q3</a:t>
            </a:r>
            <a:r>
              <a:rPr kumimoji="1" lang="en-US" altLang="ja-JP" sz="1050" dirty="0">
                <a:latin typeface="Arial" panose="020B0604020202020204" pitchFamily="34" charset="0"/>
                <a:cs typeface="Arial" panose="020B0604020202020204" pitchFamily="34" charset="0"/>
              </a:rPr>
              <a:t> 2024</a:t>
            </a:r>
          </a:p>
          <a:p>
            <a:pPr>
              <a:lnSpc>
                <a:spcPts val="2800"/>
              </a:lnSpc>
            </a:pPr>
            <a:r>
              <a:rPr lang="en-US" altLang="ja-JP" sz="1050" dirty="0">
                <a:latin typeface="Arial" panose="020B0604020202020204" pitchFamily="34" charset="0"/>
                <a:cs typeface="Arial" panose="020B0604020202020204" pitchFamily="34" charset="0"/>
              </a:rPr>
              <a:t>Q4</a:t>
            </a:r>
            <a:r>
              <a:rPr kumimoji="1" lang="en-US" altLang="ja-JP" sz="1050" dirty="0">
                <a:latin typeface="Arial" panose="020B0604020202020204" pitchFamily="34" charset="0"/>
                <a:cs typeface="Arial" panose="020B0604020202020204" pitchFamily="34" charset="0"/>
              </a:rPr>
              <a:t> 2024</a:t>
            </a:r>
          </a:p>
        </p:txBody>
      </p:sp>
      <p:sp>
        <p:nvSpPr>
          <p:cNvPr id="16" name="正方形/長方形 15">
            <a:extLst>
              <a:ext uri="{FF2B5EF4-FFF2-40B4-BE49-F238E27FC236}">
                <a16:creationId xmlns:a16="http://schemas.microsoft.com/office/drawing/2014/main" id="{60C00E07-0B26-4C5A-97FE-D3C57F102544}"/>
              </a:ext>
            </a:extLst>
          </p:cNvPr>
          <p:cNvSpPr/>
          <p:nvPr/>
        </p:nvSpPr>
        <p:spPr>
          <a:xfrm>
            <a:off x="8264795" y="6236306"/>
            <a:ext cx="1295400" cy="1877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0ADC451C-4DB7-4AEE-BE5A-2EAF0AB216B6}"/>
              </a:ext>
            </a:extLst>
          </p:cNvPr>
          <p:cNvSpPr/>
          <p:nvPr/>
        </p:nvSpPr>
        <p:spPr>
          <a:xfrm>
            <a:off x="9878252" y="6208745"/>
            <a:ext cx="1111759" cy="147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67B28D1E-9485-4842-96D5-51FF59F0A995}"/>
              </a:ext>
            </a:extLst>
          </p:cNvPr>
          <p:cNvSpPr txBox="1"/>
          <p:nvPr/>
        </p:nvSpPr>
        <p:spPr>
          <a:xfrm>
            <a:off x="9848329" y="6189842"/>
            <a:ext cx="1988946" cy="215444"/>
          </a:xfrm>
          <a:prstGeom prst="rect">
            <a:avLst/>
          </a:prstGeom>
          <a:noFill/>
        </p:spPr>
        <p:txBody>
          <a:bodyPr wrap="square" rtlCol="0">
            <a:spAutoFit/>
          </a:bodyPr>
          <a:lstStyle/>
          <a:p>
            <a:r>
              <a:rPr lang="en-US" altLang="ja-JP" sz="800" dirty="0">
                <a:effectLst/>
                <a:latin typeface="Arial" panose="020B0604020202020204" pitchFamily="34" charset="0"/>
                <a:cs typeface="Arial" panose="020B0604020202020204" pitchFamily="34" charset="0"/>
              </a:rPr>
              <a:t>Number of Deals</a:t>
            </a:r>
            <a:endParaRPr kumimoji="1" lang="ja-JP" altLang="en-US" sz="800" dirty="0">
              <a:latin typeface="Arial" panose="020B0604020202020204" pitchFamily="34" charset="0"/>
              <a:cs typeface="Arial" panose="020B0604020202020204" pitchFamily="34" charset="0"/>
            </a:endParaRPr>
          </a:p>
        </p:txBody>
      </p:sp>
      <p:sp>
        <p:nvSpPr>
          <p:cNvPr id="9" name="テキスト ボックス 8">
            <a:extLst>
              <a:ext uri="{FF2B5EF4-FFF2-40B4-BE49-F238E27FC236}">
                <a16:creationId xmlns:a16="http://schemas.microsoft.com/office/drawing/2014/main" id="{92399358-CE3E-4FFE-8237-5F3409875260}"/>
              </a:ext>
            </a:extLst>
          </p:cNvPr>
          <p:cNvSpPr txBox="1"/>
          <p:nvPr/>
        </p:nvSpPr>
        <p:spPr>
          <a:xfrm>
            <a:off x="8232694" y="6195772"/>
            <a:ext cx="1479849" cy="215444"/>
          </a:xfrm>
          <a:prstGeom prst="rect">
            <a:avLst/>
          </a:prstGeom>
          <a:noFill/>
        </p:spPr>
        <p:txBody>
          <a:bodyPr wrap="square" rtlCol="0">
            <a:spAutoFit/>
          </a:bodyPr>
          <a:lstStyle/>
          <a:p>
            <a:r>
              <a:rPr lang="en-US" altLang="ja-JP" sz="800" dirty="0">
                <a:effectLst/>
                <a:latin typeface="Arial" panose="020B0604020202020204" pitchFamily="34" charset="0"/>
                <a:cs typeface="Arial" panose="020B0604020202020204" pitchFamily="34" charset="0"/>
              </a:rPr>
              <a:t>Deal Value (JPY 1 Billion)</a:t>
            </a:r>
            <a:endParaRPr kumimoji="1" lang="ja-JP" altLang="en-US"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5368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a:xfrm>
            <a:off x="9421971" y="6502822"/>
            <a:ext cx="2743200" cy="365125"/>
          </a:xfrm>
        </p:spPr>
        <p:txBody>
          <a:bodyPr/>
          <a:lstStyle/>
          <a:p>
            <a:fld id="{4CFCB8D1-E384-4ABF-9F79-4EB3205F8B48}" type="slidenum">
              <a:rPr kumimoji="1" lang="ja-JP" altLang="en-US" smtClean="0"/>
              <a:t>15</a:t>
            </a:fld>
            <a:endParaRPr kumimoji="1" lang="ja-JP" altLang="en-US"/>
          </a:p>
        </p:txBody>
      </p:sp>
      <p:sp>
        <p:nvSpPr>
          <p:cNvPr id="11" name="テキスト ボックス 10">
            <a:extLst>
              <a:ext uri="{FF2B5EF4-FFF2-40B4-BE49-F238E27FC236}">
                <a16:creationId xmlns:a16="http://schemas.microsoft.com/office/drawing/2014/main" id="{E80AF9EA-FF8E-4D01-BD21-9DE3F9109B3D}"/>
              </a:ext>
            </a:extLst>
          </p:cNvPr>
          <p:cNvSpPr txBox="1"/>
          <p:nvPr/>
        </p:nvSpPr>
        <p:spPr>
          <a:xfrm>
            <a:off x="247262" y="174260"/>
            <a:ext cx="4599031" cy="369332"/>
          </a:xfrm>
          <a:prstGeom prst="rect">
            <a:avLst/>
          </a:prstGeom>
          <a:noFill/>
        </p:spPr>
        <p:txBody>
          <a:bodyPr wrap="square" rtlCol="0">
            <a:spAutoFit/>
          </a:bodyPr>
          <a:lstStyle/>
          <a:p>
            <a:r>
              <a:rPr lang="ja-JP" altLang="en-US" b="1" dirty="0">
                <a:latin typeface="UD デジタル 教科書体 NK-R" panose="02020400000000000000" pitchFamily="18" charset="-128"/>
                <a:ea typeface="UD デジタル 教科書体 NK-R" panose="02020400000000000000" pitchFamily="18" charset="-128"/>
              </a:rPr>
              <a:t>■</a:t>
            </a: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Derivatives Investment</a:t>
            </a:r>
          </a:p>
        </p:txBody>
      </p:sp>
      <p:sp>
        <p:nvSpPr>
          <p:cNvPr id="7" name="テキスト ボックス 6">
            <a:extLst>
              <a:ext uri="{FF2B5EF4-FFF2-40B4-BE49-F238E27FC236}">
                <a16:creationId xmlns:a16="http://schemas.microsoft.com/office/drawing/2014/main" id="{CF0BF752-CDC7-4970-94A0-0EE2CC4E3EA4}"/>
              </a:ext>
            </a:extLst>
          </p:cNvPr>
          <p:cNvSpPr txBox="1"/>
          <p:nvPr/>
        </p:nvSpPr>
        <p:spPr>
          <a:xfrm>
            <a:off x="472233" y="459670"/>
            <a:ext cx="11557173" cy="1477328"/>
          </a:xfrm>
          <a:prstGeom prst="rect">
            <a:avLst/>
          </a:prstGeom>
          <a:noFill/>
        </p:spPr>
        <p:txBody>
          <a:bodyPr wrap="square" lIns="91440" tIns="45720" rIns="91440" bIns="45720" anchor="t">
            <a:spAutoFit/>
          </a:bodyPr>
          <a:lstStyle/>
          <a:p>
            <a:pPr marL="285750" indent="-285750">
              <a:lnSpc>
                <a:spcPts val="1800"/>
              </a:lnSpc>
              <a:buFont typeface="Arial" panose="020B0604020202020204" pitchFamily="34" charset="0"/>
              <a:buChar char="•"/>
            </a:pP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The global derivatives market surpassed 200 billion contracts for the first time in 2024, reaching 206.7 billion contracts — a 50.5% increase from the previous year.</a:t>
            </a:r>
          </a:p>
          <a:p>
            <a:pPr marL="285750" indent="-285750">
              <a:lnSpc>
                <a:spcPts val="1800"/>
              </a:lnSpc>
              <a:buFont typeface="Arial" panose="020B0604020202020204" pitchFamily="34" charset="0"/>
              <a:buChar char="•"/>
            </a:pP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India has become the world’s largest derivatives market, driven by a rapid surge in trading volume as investor participation expands, supported by factors such as its status as the world’s most populous country and advancements in fintech.</a:t>
            </a:r>
          </a:p>
          <a:p>
            <a:pPr marL="285750" indent="-285750">
              <a:lnSpc>
                <a:spcPts val="1800"/>
              </a:lnSpc>
              <a:buFont typeface="Arial" panose="020B0604020202020204" pitchFamily="34" charset="0"/>
              <a:buChar char="•"/>
            </a:pP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Compared to the global market, Japan’s derivatives market remains relatively small, </a:t>
            </a:r>
            <a:r>
              <a:rPr lang="en-US" altLang="ja-JP" sz="1600" b="1" u="sng" dirty="0">
                <a:latin typeface="Arial" panose="020B0604020202020204" pitchFamily="34" charset="0"/>
                <a:ea typeface="UD デジタル 教科書体 NK-R" panose="02020400000000000000" pitchFamily="18" charset="-128"/>
                <a:cs typeface="Arial" panose="020B0604020202020204" pitchFamily="34" charset="0"/>
              </a:rPr>
              <a:t>indicating substantial room for future growth.</a:t>
            </a:r>
            <a:endParaRPr lang="ja-JP" altLang="ja-JP" sz="1600" b="1" u="sng" dirty="0">
              <a:latin typeface="Arial" panose="020B0604020202020204" pitchFamily="34" charset="0"/>
              <a:ea typeface="UD デジタル 教科書体 NK-R" panose="02020400000000000000" pitchFamily="18" charset="-128"/>
              <a:cs typeface="Arial" panose="020B0604020202020204" pitchFamily="34" charset="0"/>
            </a:endParaRPr>
          </a:p>
        </p:txBody>
      </p:sp>
      <p:grpSp>
        <p:nvGrpSpPr>
          <p:cNvPr id="8" name="グループ化 1">
            <a:extLst>
              <a:ext uri="{FF2B5EF4-FFF2-40B4-BE49-F238E27FC236}">
                <a16:creationId xmlns:a16="http://schemas.microsoft.com/office/drawing/2014/main" id="{051229BC-2351-4228-9F4A-2E5E3ACA98DB}"/>
              </a:ext>
            </a:extLst>
          </p:cNvPr>
          <p:cNvGrpSpPr/>
          <p:nvPr/>
        </p:nvGrpSpPr>
        <p:grpSpPr>
          <a:xfrm>
            <a:off x="802322" y="2448814"/>
            <a:ext cx="4994983" cy="3313974"/>
            <a:chOff x="551992" y="1103590"/>
            <a:chExt cx="7962088" cy="5675818"/>
          </a:xfrm>
        </p:grpSpPr>
        <p:graphicFrame>
          <p:nvGraphicFramePr>
            <p:cNvPr id="9" name="グラフ 39">
              <a:extLst>
                <a:ext uri="{FF2B5EF4-FFF2-40B4-BE49-F238E27FC236}">
                  <a16:creationId xmlns:a16="http://schemas.microsoft.com/office/drawing/2014/main" id="{C88E8EF6-F5DC-4AD4-8265-7713E5AED275}"/>
                </a:ext>
              </a:extLst>
            </p:cNvPr>
            <p:cNvGraphicFramePr>
              <a:graphicFrameLocks/>
            </p:cNvGraphicFramePr>
            <p:nvPr>
              <p:extLst>
                <p:ext uri="{D42A27DB-BD31-4B8C-83A1-F6EECF244321}">
                  <p14:modId xmlns:p14="http://schemas.microsoft.com/office/powerpoint/2010/main" val="1466842999"/>
                </p:ext>
              </p:extLst>
            </p:nvPr>
          </p:nvGraphicFramePr>
          <p:xfrm>
            <a:off x="750314" y="1103590"/>
            <a:ext cx="7763766" cy="5675818"/>
          </p:xfrm>
          <a:graphic>
            <a:graphicData uri="http://schemas.openxmlformats.org/drawingml/2006/chart">
              <c:chart xmlns:c="http://schemas.openxmlformats.org/drawingml/2006/chart" xmlns:r="http://schemas.openxmlformats.org/officeDocument/2006/relationships" r:id="rId3"/>
            </a:graphicData>
          </a:graphic>
        </p:graphicFrame>
        <p:sp>
          <p:nvSpPr>
            <p:cNvPr id="10" name="テキスト ボックス 40">
              <a:extLst>
                <a:ext uri="{FF2B5EF4-FFF2-40B4-BE49-F238E27FC236}">
                  <a16:creationId xmlns:a16="http://schemas.microsoft.com/office/drawing/2014/main" id="{210A6284-1E6D-4680-AE1A-47FC622E176D}"/>
                </a:ext>
              </a:extLst>
            </p:cNvPr>
            <p:cNvSpPr txBox="1"/>
            <p:nvPr/>
          </p:nvSpPr>
          <p:spPr>
            <a:xfrm>
              <a:off x="551992" y="1427532"/>
              <a:ext cx="2017160" cy="395344"/>
            </a:xfrm>
            <a:prstGeom prst="rect">
              <a:avLst/>
            </a:prstGeom>
            <a:noFill/>
          </p:spPr>
          <p:txBody>
            <a:bodyPr wrap="square" rtlCol="0">
              <a:spAutoFit/>
            </a:bodyPr>
            <a:lstStyle/>
            <a:p>
              <a:r>
                <a:rPr kumimoji="1" lang="ja-JP" altLang="en-US" sz="900" dirty="0">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sz="900" dirty="0">
                  <a:latin typeface="Arial" panose="020B0604020202020204" pitchFamily="34" charset="0"/>
                  <a:ea typeface="UD デジタル 教科書体 NK-R" panose="02020400000000000000" pitchFamily="18" charset="-128"/>
                  <a:cs typeface="Arial" panose="020B0604020202020204" pitchFamily="34" charset="0"/>
                </a:rPr>
                <a:t>Unit: Millions</a:t>
              </a:r>
              <a:r>
                <a:rPr kumimoji="1" lang="ja-JP" altLang="en-US" sz="900" dirty="0">
                  <a:latin typeface="Arial" panose="020B0604020202020204" pitchFamily="34" charset="0"/>
                  <a:ea typeface="UD デジタル 教科書体 NK-R" panose="02020400000000000000" pitchFamily="18" charset="-128"/>
                  <a:cs typeface="Arial" panose="020B0604020202020204" pitchFamily="34" charset="0"/>
                </a:rPr>
                <a:t>）</a:t>
              </a:r>
            </a:p>
          </p:txBody>
        </p:sp>
      </p:grpSp>
      <p:grpSp>
        <p:nvGrpSpPr>
          <p:cNvPr id="17" name="グループ化 16">
            <a:extLst>
              <a:ext uri="{FF2B5EF4-FFF2-40B4-BE49-F238E27FC236}">
                <a16:creationId xmlns:a16="http://schemas.microsoft.com/office/drawing/2014/main" id="{9E0EA932-D7FD-4254-87E4-3CD0000D08CD}"/>
              </a:ext>
            </a:extLst>
          </p:cNvPr>
          <p:cNvGrpSpPr/>
          <p:nvPr/>
        </p:nvGrpSpPr>
        <p:grpSpPr>
          <a:xfrm>
            <a:off x="472234" y="1910176"/>
            <a:ext cx="5095438" cy="367624"/>
            <a:chOff x="611304" y="2307011"/>
            <a:chExt cx="5095438" cy="367624"/>
          </a:xfrm>
        </p:grpSpPr>
        <p:grpSp>
          <p:nvGrpSpPr>
            <p:cNvPr id="18" name="グループ化 17">
              <a:extLst>
                <a:ext uri="{FF2B5EF4-FFF2-40B4-BE49-F238E27FC236}">
                  <a16:creationId xmlns:a16="http://schemas.microsoft.com/office/drawing/2014/main" id="{B4F55692-68F4-4BA7-B014-EFD38DBA55EC}"/>
                </a:ext>
              </a:extLst>
            </p:cNvPr>
            <p:cNvGrpSpPr/>
            <p:nvPr/>
          </p:nvGrpSpPr>
          <p:grpSpPr>
            <a:xfrm>
              <a:off x="611304" y="2365094"/>
              <a:ext cx="5095438" cy="309541"/>
              <a:chOff x="472815" y="2599964"/>
              <a:chExt cx="5095438" cy="309541"/>
            </a:xfrm>
          </p:grpSpPr>
          <p:sp>
            <p:nvSpPr>
              <p:cNvPr id="20" name="正方形/長方形 19">
                <a:extLst>
                  <a:ext uri="{FF2B5EF4-FFF2-40B4-BE49-F238E27FC236}">
                    <a16:creationId xmlns:a16="http://schemas.microsoft.com/office/drawing/2014/main" id="{0F79C2CC-B051-4DC7-9E30-A4EEB3BB3ABE}"/>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panose="02020400000000000000" pitchFamily="18" charset="-128"/>
                </a:endParaRPr>
              </a:p>
            </p:txBody>
          </p:sp>
          <p:cxnSp>
            <p:nvCxnSpPr>
              <p:cNvPr id="21" name="直線コネクタ 20">
                <a:extLst>
                  <a:ext uri="{FF2B5EF4-FFF2-40B4-BE49-F238E27FC236}">
                    <a16:creationId xmlns:a16="http://schemas.microsoft.com/office/drawing/2014/main" id="{23CE866A-3A63-4A64-8E25-97E8B159CA1E}"/>
                  </a:ext>
                </a:extLst>
              </p:cNvPr>
              <p:cNvCxnSpPr>
                <a:cxnSpLocks/>
              </p:cNvCxnSpPr>
              <p:nvPr/>
            </p:nvCxnSpPr>
            <p:spPr>
              <a:xfrm>
                <a:off x="472815" y="2909505"/>
                <a:ext cx="509543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 name="テキスト ボックス 18">
              <a:extLst>
                <a:ext uri="{FF2B5EF4-FFF2-40B4-BE49-F238E27FC236}">
                  <a16:creationId xmlns:a16="http://schemas.microsoft.com/office/drawing/2014/main" id="{598CBCF4-D8D0-4E82-BEA9-9AC0239A371B}"/>
                </a:ext>
              </a:extLst>
            </p:cNvPr>
            <p:cNvSpPr txBox="1"/>
            <p:nvPr/>
          </p:nvSpPr>
          <p:spPr>
            <a:xfrm>
              <a:off x="1065809" y="2307011"/>
              <a:ext cx="4624127" cy="338554"/>
            </a:xfrm>
            <a:prstGeom prst="rect">
              <a:avLst/>
            </a:prstGeom>
            <a:noFill/>
          </p:spPr>
          <p:txBody>
            <a:bodyPr wrap="square" rtlCol="0">
              <a:spAutoFit/>
            </a:bodyPr>
            <a:lstStyle/>
            <a:p>
              <a:pPr algn="ctr"/>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Global Trends in Derivatives Trading Volume</a:t>
              </a:r>
              <a:endParaRPr kumimoji="1" lang="ja-JP" altLang="en-US" sz="160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grpSp>
        <p:nvGrpSpPr>
          <p:cNvPr id="22" name="グループ化 1">
            <a:extLst>
              <a:ext uri="{FF2B5EF4-FFF2-40B4-BE49-F238E27FC236}">
                <a16:creationId xmlns:a16="http://schemas.microsoft.com/office/drawing/2014/main" id="{C1A3DF2C-4C48-4FE9-9786-D8CDA26F8E60}"/>
              </a:ext>
            </a:extLst>
          </p:cNvPr>
          <p:cNvGrpSpPr/>
          <p:nvPr/>
        </p:nvGrpSpPr>
        <p:grpSpPr>
          <a:xfrm>
            <a:off x="6262141" y="1865216"/>
            <a:ext cx="5841764" cy="363891"/>
            <a:chOff x="611304" y="2310744"/>
            <a:chExt cx="4662224" cy="363891"/>
          </a:xfrm>
        </p:grpSpPr>
        <p:grpSp>
          <p:nvGrpSpPr>
            <p:cNvPr id="23" name="グループ化 42">
              <a:extLst>
                <a:ext uri="{FF2B5EF4-FFF2-40B4-BE49-F238E27FC236}">
                  <a16:creationId xmlns:a16="http://schemas.microsoft.com/office/drawing/2014/main" id="{31668A85-E97C-42BF-867D-5D0AF249B96E}"/>
                </a:ext>
              </a:extLst>
            </p:cNvPr>
            <p:cNvGrpSpPr/>
            <p:nvPr/>
          </p:nvGrpSpPr>
          <p:grpSpPr>
            <a:xfrm>
              <a:off x="611304" y="2365094"/>
              <a:ext cx="4565684" cy="309541"/>
              <a:chOff x="472815" y="2599964"/>
              <a:chExt cx="4565684" cy="309541"/>
            </a:xfrm>
          </p:grpSpPr>
          <p:sp>
            <p:nvSpPr>
              <p:cNvPr id="25" name="正方形/長方形 44">
                <a:extLst>
                  <a:ext uri="{FF2B5EF4-FFF2-40B4-BE49-F238E27FC236}">
                    <a16:creationId xmlns:a16="http://schemas.microsoft.com/office/drawing/2014/main" id="{176C8F48-0EC2-4074-9918-C8D1CF9DB474}"/>
                  </a:ext>
                </a:extLst>
              </p:cNvPr>
              <p:cNvSpPr/>
              <p:nvPr/>
            </p:nvSpPr>
            <p:spPr>
              <a:xfrm>
                <a:off x="472815" y="2599964"/>
                <a:ext cx="74497" cy="276507"/>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panose="02020400000000000000" pitchFamily="18" charset="-128"/>
                </a:endParaRPr>
              </a:p>
            </p:txBody>
          </p:sp>
          <p:cxnSp>
            <p:nvCxnSpPr>
              <p:cNvPr id="26" name="直線コネクタ 45">
                <a:extLst>
                  <a:ext uri="{FF2B5EF4-FFF2-40B4-BE49-F238E27FC236}">
                    <a16:creationId xmlns:a16="http://schemas.microsoft.com/office/drawing/2014/main" id="{54668364-723D-45AD-9E7C-7233733D4847}"/>
                  </a:ext>
                </a:extLst>
              </p:cNvPr>
              <p:cNvCxnSpPr>
                <a:cxnSpLocks/>
              </p:cNvCxnSpPr>
              <p:nvPr/>
            </p:nvCxnSpPr>
            <p:spPr>
              <a:xfrm>
                <a:off x="472815" y="2909505"/>
                <a:ext cx="4565684"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24" name="テキスト ボックス 43">
              <a:extLst>
                <a:ext uri="{FF2B5EF4-FFF2-40B4-BE49-F238E27FC236}">
                  <a16:creationId xmlns:a16="http://schemas.microsoft.com/office/drawing/2014/main" id="{60E2E08E-881F-4EC2-ADDD-596FCABE8714}"/>
                </a:ext>
              </a:extLst>
            </p:cNvPr>
            <p:cNvSpPr txBox="1"/>
            <p:nvPr/>
          </p:nvSpPr>
          <p:spPr>
            <a:xfrm>
              <a:off x="758261" y="2310744"/>
              <a:ext cx="4515267" cy="338554"/>
            </a:xfrm>
            <a:prstGeom prst="rect">
              <a:avLst/>
            </a:prstGeom>
            <a:noFill/>
          </p:spPr>
          <p:txBody>
            <a:bodyPr wrap="square" rtlCol="0">
              <a:spAutoFit/>
            </a:bodyPr>
            <a:lstStyle/>
            <a:p>
              <a:pPr algn="ctr"/>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Global Ranking of Derivatives Trading Volume (2024)</a:t>
              </a:r>
              <a:endParaRPr kumimoji="1" lang="ja-JP" altLang="en-US" sz="160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sp>
        <p:nvSpPr>
          <p:cNvPr id="27" name="テキスト ボックス 26">
            <a:extLst>
              <a:ext uri="{FF2B5EF4-FFF2-40B4-BE49-F238E27FC236}">
                <a16:creationId xmlns:a16="http://schemas.microsoft.com/office/drawing/2014/main" id="{51C36BC1-F348-4158-9190-245DE4A9327E}"/>
              </a:ext>
            </a:extLst>
          </p:cNvPr>
          <p:cNvSpPr txBox="1"/>
          <p:nvPr/>
        </p:nvSpPr>
        <p:spPr>
          <a:xfrm>
            <a:off x="709753" y="5730305"/>
            <a:ext cx="4294161" cy="246221"/>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Source</a:t>
            </a: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FIA (Futures Industry Association)</a:t>
            </a:r>
            <a:endParaRPr kumimoji="1" lang="ja-JP" altLang="en-US" sz="1000" b="1" dirty="0">
              <a:solidFill>
                <a:srgbClr val="FF0000"/>
              </a:solidFill>
              <a:latin typeface="Meiryo UI" panose="020B0604030504040204" pitchFamily="50" charset="-128"/>
              <a:ea typeface="Meiryo UI" panose="020B0604030504040204" pitchFamily="50" charset="-128"/>
            </a:endParaRPr>
          </a:p>
        </p:txBody>
      </p:sp>
      <p:graphicFrame>
        <p:nvGraphicFramePr>
          <p:cNvPr id="28" name="表 35">
            <a:extLst>
              <a:ext uri="{FF2B5EF4-FFF2-40B4-BE49-F238E27FC236}">
                <a16:creationId xmlns:a16="http://schemas.microsoft.com/office/drawing/2014/main" id="{EF5C3279-E014-43D3-BD6E-5F0C544F024F}"/>
              </a:ext>
            </a:extLst>
          </p:cNvPr>
          <p:cNvGraphicFramePr>
            <a:graphicFrameLocks noGrp="1"/>
          </p:cNvGraphicFramePr>
          <p:nvPr>
            <p:extLst>
              <p:ext uri="{D42A27DB-BD31-4B8C-83A1-F6EECF244321}">
                <p14:modId xmlns:p14="http://schemas.microsoft.com/office/powerpoint/2010/main" val="3881441426"/>
              </p:ext>
            </p:extLst>
          </p:nvPr>
        </p:nvGraphicFramePr>
        <p:xfrm>
          <a:off x="6549541" y="2335976"/>
          <a:ext cx="5336871" cy="4261834"/>
        </p:xfrm>
        <a:graphic>
          <a:graphicData uri="http://schemas.openxmlformats.org/drawingml/2006/table">
            <a:tbl>
              <a:tblPr/>
              <a:tblGrid>
                <a:gridCol w="267045">
                  <a:extLst>
                    <a:ext uri="{9D8B030D-6E8A-4147-A177-3AD203B41FA5}">
                      <a16:colId xmlns:a16="http://schemas.microsoft.com/office/drawing/2014/main" val="3610671680"/>
                    </a:ext>
                  </a:extLst>
                </a:gridCol>
                <a:gridCol w="1872000">
                  <a:extLst>
                    <a:ext uri="{9D8B030D-6E8A-4147-A177-3AD203B41FA5}">
                      <a16:colId xmlns:a16="http://schemas.microsoft.com/office/drawing/2014/main" val="426172325"/>
                    </a:ext>
                  </a:extLst>
                </a:gridCol>
                <a:gridCol w="515751">
                  <a:extLst>
                    <a:ext uri="{9D8B030D-6E8A-4147-A177-3AD203B41FA5}">
                      <a16:colId xmlns:a16="http://schemas.microsoft.com/office/drawing/2014/main" val="1015808982"/>
                    </a:ext>
                  </a:extLst>
                </a:gridCol>
                <a:gridCol w="259282">
                  <a:extLst>
                    <a:ext uri="{9D8B030D-6E8A-4147-A177-3AD203B41FA5}">
                      <a16:colId xmlns:a16="http://schemas.microsoft.com/office/drawing/2014/main" val="1425290219"/>
                    </a:ext>
                  </a:extLst>
                </a:gridCol>
                <a:gridCol w="1367706">
                  <a:extLst>
                    <a:ext uri="{9D8B030D-6E8A-4147-A177-3AD203B41FA5}">
                      <a16:colId xmlns:a16="http://schemas.microsoft.com/office/drawing/2014/main" val="1505926563"/>
                    </a:ext>
                  </a:extLst>
                </a:gridCol>
                <a:gridCol w="1055087">
                  <a:extLst>
                    <a:ext uri="{9D8B030D-6E8A-4147-A177-3AD203B41FA5}">
                      <a16:colId xmlns:a16="http://schemas.microsoft.com/office/drawing/2014/main" val="2473779288"/>
                    </a:ext>
                  </a:extLst>
                </a:gridCol>
              </a:tblGrid>
              <a:tr h="238133">
                <a:tc>
                  <a:txBody>
                    <a:bodyPr/>
                    <a:lstStyle/>
                    <a:p>
                      <a:pPr algn="ctr" fontAlgn="ctr"/>
                      <a:r>
                        <a:rPr lang="en-US" altLang="ja-JP" sz="1000" b="1" i="0" u="none" strike="noStrike" dirty="0">
                          <a:solidFill>
                            <a:srgbClr val="FFFFFF"/>
                          </a:solidFill>
                          <a:effectLst/>
                          <a:latin typeface="Arial" panose="020B0604020202020204" pitchFamily="34" charset="0"/>
                          <a:ea typeface="UD デジタル 教科書体 NK-R" panose="02020400000000000000" pitchFamily="18" charset="-128"/>
                          <a:cs typeface="Arial" panose="020B0604020202020204" pitchFamily="34" charset="0"/>
                        </a:rPr>
                        <a:t>Ranking</a:t>
                      </a:r>
                      <a:endParaRPr lang="ja-JP" altLang="en-US" sz="1000" b="1" i="0" u="none" strike="noStrike" dirty="0">
                        <a:solidFill>
                          <a:srgbClr val="FFFFFF"/>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3718" marR="3718" marT="3718"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C3FD"/>
                    </a:solidFill>
                  </a:tcPr>
                </a:tc>
                <a:tc>
                  <a:txBody>
                    <a:bodyPr/>
                    <a:lstStyle/>
                    <a:p>
                      <a:pPr algn="ctr" fontAlgn="ctr"/>
                      <a:r>
                        <a:rPr lang="en-US" altLang="ja-JP" sz="1000" b="1" i="0" u="none" strike="noStrike" dirty="0">
                          <a:solidFill>
                            <a:srgbClr val="FFFFFF"/>
                          </a:solidFill>
                          <a:effectLst/>
                          <a:latin typeface="Arial" panose="020B0604020202020204" pitchFamily="34" charset="0"/>
                          <a:ea typeface="UD デジタル 教科書体 NK-R" panose="02020400000000000000" pitchFamily="18" charset="-128"/>
                          <a:cs typeface="Arial" panose="020B0604020202020204" pitchFamily="34" charset="0"/>
                        </a:rPr>
                        <a:t>Name</a:t>
                      </a:r>
                      <a:r>
                        <a:rPr lang="ja-JP" altLang="en-US" sz="1000" b="1" i="0" u="none" strike="noStrike" dirty="0">
                          <a:solidFill>
                            <a:srgbClr val="FFFFFF"/>
                          </a:solidFill>
                          <a:effectLst/>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b="1" i="0" u="none" strike="noStrike" dirty="0">
                          <a:solidFill>
                            <a:srgbClr val="FFFFFF"/>
                          </a:solidFill>
                          <a:effectLst/>
                          <a:latin typeface="Arial" panose="020B0604020202020204" pitchFamily="34" charset="0"/>
                          <a:ea typeface="UD デジタル 教科書体 NK-R" panose="02020400000000000000" pitchFamily="18" charset="-128"/>
                          <a:cs typeface="Arial" panose="020B0604020202020204" pitchFamily="34" charset="0"/>
                        </a:rPr>
                        <a:t>of</a:t>
                      </a:r>
                      <a:r>
                        <a:rPr lang="ja-JP" altLang="en-US" sz="1000" b="1" i="0" u="none" strike="noStrike" dirty="0">
                          <a:solidFill>
                            <a:srgbClr val="FFFFFF"/>
                          </a:solidFill>
                          <a:effectLst/>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b="1" i="0" u="none" strike="noStrike" dirty="0">
                          <a:solidFill>
                            <a:srgbClr val="FFFFFF"/>
                          </a:solidFill>
                          <a:effectLst/>
                          <a:latin typeface="Arial" panose="020B0604020202020204" pitchFamily="34" charset="0"/>
                          <a:ea typeface="UD デジタル 教科書体 NK-R" panose="02020400000000000000" pitchFamily="18" charset="-128"/>
                          <a:cs typeface="Arial" panose="020B0604020202020204" pitchFamily="34" charset="0"/>
                        </a:rPr>
                        <a:t>Stock</a:t>
                      </a:r>
                      <a:r>
                        <a:rPr lang="ja-JP" altLang="en-US" sz="1000" b="1" i="0" u="none" strike="noStrike" dirty="0">
                          <a:solidFill>
                            <a:srgbClr val="FFFFFF"/>
                          </a:solidFill>
                          <a:effectLst/>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b="1" i="0" u="none" strike="noStrike" dirty="0">
                          <a:solidFill>
                            <a:srgbClr val="FFFFFF"/>
                          </a:solidFill>
                          <a:effectLst/>
                          <a:latin typeface="Arial" panose="020B0604020202020204" pitchFamily="34" charset="0"/>
                          <a:ea typeface="UD デジタル 教科書体 NK-R" panose="02020400000000000000" pitchFamily="18" charset="-128"/>
                          <a:cs typeface="Arial" panose="020B0604020202020204" pitchFamily="34" charset="0"/>
                        </a:rPr>
                        <a:t>Exchange</a:t>
                      </a:r>
                      <a:endParaRPr lang="ja-JP" altLang="en-US" sz="1000" b="1" i="0" u="none" strike="noStrike" dirty="0">
                        <a:solidFill>
                          <a:srgbClr val="FFFFFF"/>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3718" marR="3718" marT="371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C3FD"/>
                    </a:solidFill>
                  </a:tcPr>
                </a:tc>
                <a:tc gridSpan="2">
                  <a:txBody>
                    <a:bodyPr/>
                    <a:lstStyle/>
                    <a:p>
                      <a:pPr algn="ctr"/>
                      <a:r>
                        <a:rPr kumimoji="1" lang="en-US" altLang="ja-JP" sz="1000" b="1" i="0" u="none" strike="noStrike" dirty="0">
                          <a:solidFill>
                            <a:srgbClr val="FFFFFF"/>
                          </a:solidFill>
                          <a:effectLst/>
                          <a:latin typeface="Arial" panose="020B0604020202020204" pitchFamily="34" charset="0"/>
                          <a:ea typeface="UD デジタル 教科書体 NK-R" panose="02020400000000000000" pitchFamily="18" charset="-128"/>
                          <a:cs typeface="Arial" panose="020B0604020202020204" pitchFamily="34" charset="0"/>
                        </a:rPr>
                        <a:t>Country</a:t>
                      </a:r>
                      <a:endParaRPr kumimoji="1" lang="ja-JP" altLang="en-US" sz="1100" dirty="0">
                        <a:latin typeface="Arial" panose="020B0604020202020204" pitchFamily="34" charset="0"/>
                        <a:cs typeface="Arial" panose="020B0604020202020204" pitchFamily="34" charset="0"/>
                      </a:endParaRPr>
                    </a:p>
                  </a:txBody>
                  <a:tcPr marL="3718" marR="3718" marT="371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C3FD"/>
                    </a:solidFill>
                  </a:tcPr>
                </a:tc>
                <a:tc hMerge="1">
                  <a:txBody>
                    <a:bodyPr/>
                    <a:lstStyle/>
                    <a:p>
                      <a:pPr algn="ctr" fontAlgn="ctr"/>
                      <a:r>
                        <a:rPr lang="ja-JP" altLang="en-US" sz="1400" b="1" i="0" u="none" strike="noStrike">
                          <a:solidFill>
                            <a:srgbClr val="FFFFFF"/>
                          </a:solidFill>
                          <a:effectLst/>
                          <a:latin typeface="UD デジタル 教科書体 NK-R" panose="02020400000000000000" pitchFamily="18" charset="-128"/>
                          <a:ea typeface="UD デジタル 教科書体 NK-R" panose="02020400000000000000" pitchFamily="18" charset="-128"/>
                        </a:rPr>
                        <a:t>出来高</a:t>
                      </a:r>
                      <a:r>
                        <a:rPr lang="en-US" altLang="ja-JP" sz="1400" b="1" i="0" u="none" strike="noStrike">
                          <a:solidFill>
                            <a:srgbClr val="FFFFFF"/>
                          </a:solidFill>
                          <a:effectLst/>
                          <a:latin typeface="UD デジタル 教科書体 NK-R" panose="02020400000000000000" pitchFamily="18" charset="-128"/>
                          <a:ea typeface="UD デジタル 教科書体 NK-R" panose="02020400000000000000" pitchFamily="18" charset="-128"/>
                        </a:rPr>
                        <a:t>(</a:t>
                      </a:r>
                      <a:r>
                        <a:rPr lang="ja-JP" altLang="en-US" sz="1400" b="1" i="0" u="none" strike="noStrike">
                          <a:solidFill>
                            <a:srgbClr val="FFFFFF"/>
                          </a:solidFill>
                          <a:effectLst/>
                          <a:latin typeface="UD デジタル 教科書体 NK-R" panose="02020400000000000000" pitchFamily="18" charset="-128"/>
                          <a:ea typeface="UD デジタル 教科書体 NK-R" panose="02020400000000000000" pitchFamily="18" charset="-128"/>
                        </a:rPr>
                        <a:t>枚</a:t>
                      </a:r>
                      <a:r>
                        <a:rPr lang="en-US" altLang="ja-JP" sz="1400" b="1" i="0" u="none" strike="noStrike">
                          <a:solidFill>
                            <a:srgbClr val="FFFFFF"/>
                          </a:solidFill>
                          <a:effectLst/>
                          <a:latin typeface="UD デジタル 教科書体 NK-R" panose="02020400000000000000" pitchFamily="18" charset="-128"/>
                          <a:ea typeface="UD デジタル 教科書体 NK-R" panose="02020400000000000000" pitchFamily="18" charset="-128"/>
                        </a:rPr>
                        <a:t>)</a:t>
                      </a:r>
                    </a:p>
                  </a:txBody>
                  <a:tcPr marL="3718" marR="3718" marT="371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C3FD"/>
                    </a:solidFill>
                  </a:tcPr>
                </a:tc>
                <a:tc>
                  <a:txBody>
                    <a:bodyPr/>
                    <a:lstStyle/>
                    <a:p>
                      <a:pPr algn="ctr" fontAlgn="ctr"/>
                      <a:r>
                        <a:rPr lang="en-US" altLang="ja-JP" sz="1000" b="1" i="0" u="none" strike="noStrike" dirty="0">
                          <a:solidFill>
                            <a:srgbClr val="FFFFFF"/>
                          </a:solidFill>
                          <a:effectLst/>
                          <a:latin typeface="Arial" panose="020B0604020202020204" pitchFamily="34" charset="0"/>
                          <a:ea typeface="UD デジタル 教科書体 NK-R" panose="02020400000000000000" pitchFamily="18" charset="-128"/>
                          <a:cs typeface="Arial" panose="020B0604020202020204" pitchFamily="34" charset="0"/>
                        </a:rPr>
                        <a:t>Trading Volume (Contracts)</a:t>
                      </a:r>
                    </a:p>
                  </a:txBody>
                  <a:tcPr marL="3718" marR="3718" marT="371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C3FD"/>
                    </a:solidFill>
                  </a:tcPr>
                </a:tc>
                <a:tc>
                  <a:txBody>
                    <a:bodyPr/>
                    <a:lstStyle/>
                    <a:p>
                      <a:pPr algn="ctr" fontAlgn="ctr"/>
                      <a:r>
                        <a:rPr lang="en-US" altLang="ja-JP" sz="1000" b="1" i="0" u="none" strike="noStrike" dirty="0">
                          <a:solidFill>
                            <a:srgbClr val="FFFFFF"/>
                          </a:solidFill>
                          <a:effectLst/>
                          <a:latin typeface="Arial" panose="020B0604020202020204" pitchFamily="34" charset="0"/>
                          <a:ea typeface="UD デジタル 教科書体 NK-R" panose="02020400000000000000" pitchFamily="18" charset="-128"/>
                          <a:cs typeface="Arial" panose="020B0604020202020204" pitchFamily="34" charset="0"/>
                        </a:rPr>
                        <a:t>YoY</a:t>
                      </a:r>
                      <a:r>
                        <a:rPr lang="ja-JP" altLang="en-US" sz="1000" b="1" i="0" u="none" strike="noStrike" dirty="0">
                          <a:solidFill>
                            <a:srgbClr val="FFFFFF"/>
                          </a:solidFill>
                          <a:effectLst/>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b="1" i="0" u="none" strike="noStrike" dirty="0">
                          <a:solidFill>
                            <a:srgbClr val="FFFFFF"/>
                          </a:solidFill>
                          <a:effectLst/>
                          <a:latin typeface="Arial" panose="020B0604020202020204" pitchFamily="34" charset="0"/>
                          <a:ea typeface="UD デジタル 教科書体 NK-R" panose="02020400000000000000" pitchFamily="18" charset="-128"/>
                          <a:cs typeface="Arial" panose="020B0604020202020204" pitchFamily="34" charset="0"/>
                        </a:rPr>
                        <a:t>(%)</a:t>
                      </a:r>
                    </a:p>
                  </a:txBody>
                  <a:tcPr marL="3718" marR="3718" marT="3718"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C3FD"/>
                    </a:solidFill>
                  </a:tcPr>
                </a:tc>
                <a:extLst>
                  <a:ext uri="{0D108BD9-81ED-4DB2-BD59-A6C34878D82A}">
                    <a16:rowId xmlns:a16="http://schemas.microsoft.com/office/drawing/2014/main" val="3430179036"/>
                  </a:ext>
                </a:extLst>
              </a:tr>
              <a:tr h="238133">
                <a:tc>
                  <a:txBody>
                    <a:bodyPr/>
                    <a:lstStyle/>
                    <a:p>
                      <a:pPr algn="ct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1</a:t>
                      </a:r>
                    </a:p>
                  </a:txBody>
                  <a:tcPr marL="3718" marR="3718" marT="3718"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l"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NSE</a:t>
                      </a:r>
                      <a:r>
                        <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of India</a:t>
                      </a:r>
                      <a:endPar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3718" marR="3718" marT="3718"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gridSpan="2">
                  <a:txBody>
                    <a:bodyPr/>
                    <a:lstStyle/>
                    <a:p>
                      <a:r>
                        <a:rPr kumimoji="1"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India</a:t>
                      </a:r>
                      <a:endParaRPr kumimoji="1" lang="ja-JP" altLang="en-US" sz="1100" dirty="0">
                        <a:latin typeface="Arial" panose="020B0604020202020204" pitchFamily="34" charset="0"/>
                        <a:cs typeface="Arial" panose="020B0604020202020204" pitchFamily="34" charset="0"/>
                      </a:endParaRPr>
                    </a:p>
                  </a:txBody>
                  <a:tcPr marL="3718" marR="3718" marT="3718"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hMerge="1">
                  <a:txBody>
                    <a:bodyPr/>
                    <a:lstStyle/>
                    <a:p>
                      <a:pPr algn="r" fontAlgn="ctr"/>
                      <a:r>
                        <a:rPr lang="en-US" altLang="ja-JP" sz="14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125,136,727,379</a:t>
                      </a:r>
                    </a:p>
                  </a:txBody>
                  <a:tcPr marL="3718" marR="3718" marT="3718"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125,136,727,379</a:t>
                      </a:r>
                    </a:p>
                  </a:txBody>
                  <a:tcPr marL="3718" marR="3718" marT="3718"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47.60%</a:t>
                      </a:r>
                    </a:p>
                  </a:txBody>
                  <a:tcPr marL="3718" marR="3718" marT="3718"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772105365"/>
                  </a:ext>
                </a:extLst>
              </a:tr>
              <a:tr h="238133">
                <a:tc>
                  <a:txBody>
                    <a:bodyPr/>
                    <a:lstStyle/>
                    <a:p>
                      <a:pPr algn="ct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2</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EFF5FF"/>
                    </a:solidFill>
                  </a:tcPr>
                </a:tc>
                <a:tc>
                  <a:txBody>
                    <a:bodyPr/>
                    <a:lstStyle/>
                    <a:p>
                      <a:pPr algn="l"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Bombay SE</a:t>
                      </a:r>
                      <a:endPar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3718" marR="3718" marT="3718" marB="0" anchor="ctr">
                    <a:lnL>
                      <a:noFill/>
                    </a:lnL>
                    <a:lnR>
                      <a:noFill/>
                    </a:lnR>
                    <a:lnT>
                      <a:noFill/>
                    </a:lnT>
                    <a:lnB>
                      <a:noFill/>
                    </a:lnB>
                    <a:solidFill>
                      <a:srgbClr val="EFF5FF"/>
                    </a:solidFill>
                  </a:tcPr>
                </a:tc>
                <a:tc gridSpan="2">
                  <a:txBody>
                    <a:bodyPr/>
                    <a:lstStyle/>
                    <a:p>
                      <a:r>
                        <a:rPr kumimoji="1"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India</a:t>
                      </a:r>
                      <a:endParaRPr kumimoji="1" lang="ja-JP" altLang="en-US" sz="1100" dirty="0">
                        <a:latin typeface="Arial" panose="020B0604020202020204" pitchFamily="34" charset="0"/>
                        <a:cs typeface="Arial" panose="020B0604020202020204" pitchFamily="34" charset="0"/>
                      </a:endParaRPr>
                    </a:p>
                  </a:txBody>
                  <a:tcPr marL="3718" marR="3718" marT="3718" marB="0" anchor="ctr">
                    <a:lnL>
                      <a:noFill/>
                    </a:lnL>
                    <a:lnR>
                      <a:noFill/>
                    </a:lnR>
                    <a:lnT>
                      <a:noFill/>
                    </a:lnT>
                    <a:lnB>
                      <a:noFill/>
                    </a:lnB>
                    <a:solidFill>
                      <a:srgbClr val="EFF5FF"/>
                    </a:solidFill>
                  </a:tcPr>
                </a:tc>
                <a:tc hMerge="1">
                  <a:txBody>
                    <a:bodyPr/>
                    <a:lstStyle/>
                    <a:p>
                      <a:pPr algn="r" fontAlgn="ctr"/>
                      <a:r>
                        <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30,782,522,810</a:t>
                      </a:r>
                    </a:p>
                  </a:txBody>
                  <a:tcPr marL="3718" marR="3718" marT="3718" marB="0" anchor="ctr">
                    <a:lnL>
                      <a:noFill/>
                    </a:lnL>
                    <a:lnR>
                      <a:noFill/>
                    </a:lnR>
                    <a:lnT>
                      <a:noFill/>
                    </a:lnT>
                    <a:lnB>
                      <a:noFill/>
                    </a:lnB>
                    <a:solidFill>
                      <a:srgbClr val="EFF5FF"/>
                    </a:solidFill>
                  </a:tcPr>
                </a:tc>
                <a:tc>
                  <a:txBody>
                    <a:bodyPr/>
                    <a:lstStyle/>
                    <a:p>
                      <a:pPr algn="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30,782,522,810</a:t>
                      </a:r>
                    </a:p>
                  </a:txBody>
                  <a:tcPr marL="3718" marR="3718" marT="3718" marB="0" anchor="ctr">
                    <a:lnL>
                      <a:noFill/>
                    </a:lnL>
                    <a:lnR>
                      <a:noFill/>
                    </a:lnR>
                    <a:lnT>
                      <a:noFill/>
                    </a:lnT>
                    <a:lnB>
                      <a:noFill/>
                    </a:lnB>
                    <a:solidFill>
                      <a:srgbClr val="EFF5FF"/>
                    </a:solidFill>
                  </a:tcPr>
                </a:tc>
                <a:tc>
                  <a:txBody>
                    <a:bodyPr/>
                    <a:lstStyle/>
                    <a:p>
                      <a:pPr algn="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428.30%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EFF5FF"/>
                    </a:solidFill>
                  </a:tcPr>
                </a:tc>
                <a:extLst>
                  <a:ext uri="{0D108BD9-81ED-4DB2-BD59-A6C34878D82A}">
                    <a16:rowId xmlns:a16="http://schemas.microsoft.com/office/drawing/2014/main" val="1242034989"/>
                  </a:ext>
                </a:extLst>
              </a:tr>
              <a:tr h="238133">
                <a:tc>
                  <a:txBody>
                    <a:bodyPr/>
                    <a:lstStyle/>
                    <a:p>
                      <a:pPr algn="ct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3</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l"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BM&amp;F </a:t>
                      </a:r>
                      <a:r>
                        <a:rPr lang="en-US" altLang="ja-JP" sz="1000" b="0" i="0" u="none" strike="noStrike" dirty="0" err="1">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Bovespa</a:t>
                      </a:r>
                      <a:r>
                        <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B3</a:t>
                      </a:r>
                      <a:r>
                        <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a:t>
                      </a:r>
                    </a:p>
                  </a:txBody>
                  <a:tcPr marL="3718" marR="3718" marT="3718" marB="0" anchor="ctr">
                    <a:lnL>
                      <a:noFill/>
                    </a:lnL>
                    <a:lnR>
                      <a:noFill/>
                    </a:lnR>
                    <a:lnT>
                      <a:noFill/>
                    </a:lnT>
                    <a:lnB>
                      <a:noFill/>
                    </a:lnB>
                    <a:solidFill>
                      <a:srgbClr val="FFFFFF"/>
                    </a:solidFill>
                  </a:tcPr>
                </a:tc>
                <a:tc gridSpan="2">
                  <a:txBody>
                    <a:bodyPr/>
                    <a:lstStyle/>
                    <a:p>
                      <a:r>
                        <a:rPr kumimoji="1"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Brazil</a:t>
                      </a:r>
                      <a:endParaRPr kumimoji="1" lang="ja-JP" altLang="en-US" sz="1100" dirty="0">
                        <a:latin typeface="Arial" panose="020B0604020202020204" pitchFamily="34" charset="0"/>
                        <a:cs typeface="Arial" panose="020B0604020202020204" pitchFamily="34" charset="0"/>
                      </a:endParaRPr>
                    </a:p>
                  </a:txBody>
                  <a:tcPr marL="3718" marR="3718" marT="3718" marB="0" anchor="ctr">
                    <a:lnL>
                      <a:noFill/>
                    </a:lnL>
                    <a:lnR>
                      <a:noFill/>
                    </a:lnR>
                    <a:lnT>
                      <a:noFill/>
                    </a:lnT>
                    <a:lnB>
                      <a:noFill/>
                    </a:lnB>
                    <a:solidFill>
                      <a:srgbClr val="FFFFFF"/>
                    </a:solidFill>
                  </a:tcPr>
                </a:tc>
                <a:tc hMerge="1">
                  <a:txBody>
                    <a:bodyPr/>
                    <a:lstStyle/>
                    <a:p>
                      <a:pPr algn="r" fontAlgn="ctr"/>
                      <a:r>
                        <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9,814,294,411</a:t>
                      </a:r>
                    </a:p>
                  </a:txBody>
                  <a:tcPr marL="3718" marR="3718" marT="3718" marB="0" anchor="ctr">
                    <a:lnL>
                      <a:noFill/>
                    </a:lnL>
                    <a:lnR>
                      <a:noFill/>
                    </a:lnR>
                    <a:lnT>
                      <a:noFill/>
                    </a:lnT>
                    <a:lnB>
                      <a:noFill/>
                    </a:lnB>
                    <a:solidFill>
                      <a:srgbClr val="FFFFFF"/>
                    </a:solidFill>
                  </a:tcPr>
                </a:tc>
                <a:tc>
                  <a:txBody>
                    <a:bodyPr/>
                    <a:lstStyle/>
                    <a:p>
                      <a:pPr algn="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9,814,294,411</a:t>
                      </a:r>
                    </a:p>
                  </a:txBody>
                  <a:tcPr marL="3718" marR="3718" marT="3718" marB="0" anchor="ctr">
                    <a:lnL>
                      <a:noFill/>
                    </a:lnL>
                    <a:lnR>
                      <a:noFill/>
                    </a:lnR>
                    <a:lnT>
                      <a:noFill/>
                    </a:lnT>
                    <a:lnB>
                      <a:noFill/>
                    </a:lnB>
                    <a:solidFill>
                      <a:srgbClr val="FFFFFF"/>
                    </a:solidFill>
                  </a:tcPr>
                </a:tc>
                <a:tc>
                  <a:txBody>
                    <a:bodyPr/>
                    <a:lstStyle/>
                    <a:p>
                      <a:pPr algn="r" fontAlgn="ctr"/>
                      <a:r>
                        <a:rPr lang="en-US" altLang="ja-JP" sz="1000" b="0" i="0" u="none" strike="noStrike">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18.00%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337856790"/>
                  </a:ext>
                </a:extLst>
              </a:tr>
              <a:tr h="277767">
                <a:tc>
                  <a:txBody>
                    <a:bodyPr/>
                    <a:lstStyle/>
                    <a:p>
                      <a:pPr algn="ct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4</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EFF5FF"/>
                    </a:solidFill>
                  </a:tcPr>
                </a:tc>
                <a:tc>
                  <a:txBody>
                    <a:bodyPr/>
                    <a:lstStyle/>
                    <a:p>
                      <a:pPr algn="l"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Chicago</a:t>
                      </a:r>
                      <a:r>
                        <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Mercantile Exchange</a:t>
                      </a:r>
                      <a:endPar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3718" marR="3718" marT="3718" marB="0" anchor="ctr">
                    <a:lnL>
                      <a:noFill/>
                    </a:lnL>
                    <a:lnR>
                      <a:noFill/>
                    </a:lnR>
                    <a:lnT>
                      <a:noFill/>
                    </a:lnT>
                    <a:lnB>
                      <a:noFill/>
                    </a:lnB>
                    <a:solidFill>
                      <a:srgbClr val="EFF5FF"/>
                    </a:solidFill>
                  </a:tcPr>
                </a:tc>
                <a:tc gridSpan="2">
                  <a:txBody>
                    <a:bodyPr/>
                    <a:lstStyle/>
                    <a:p>
                      <a:r>
                        <a:rPr kumimoji="1"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USA</a:t>
                      </a:r>
                      <a:endParaRPr kumimoji="1" lang="ja-JP" altLang="en-US" sz="1100" dirty="0">
                        <a:latin typeface="Arial" panose="020B0604020202020204" pitchFamily="34" charset="0"/>
                        <a:cs typeface="Arial" panose="020B0604020202020204" pitchFamily="34" charset="0"/>
                      </a:endParaRPr>
                    </a:p>
                  </a:txBody>
                  <a:tcPr marL="3718" marR="3718" marT="3718" marB="0" anchor="ctr">
                    <a:lnL>
                      <a:noFill/>
                    </a:lnL>
                    <a:lnR>
                      <a:noFill/>
                    </a:lnR>
                    <a:lnT>
                      <a:noFill/>
                    </a:lnT>
                    <a:lnB>
                      <a:noFill/>
                    </a:lnB>
                    <a:solidFill>
                      <a:srgbClr val="EFF5FF"/>
                    </a:solidFill>
                  </a:tcPr>
                </a:tc>
                <a:tc hMerge="1">
                  <a:txBody>
                    <a:bodyPr/>
                    <a:lstStyle/>
                    <a:p>
                      <a:pPr algn="r" fontAlgn="ctr"/>
                      <a:r>
                        <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3,283,392,693</a:t>
                      </a:r>
                    </a:p>
                  </a:txBody>
                  <a:tcPr marL="3718" marR="3718" marT="3718" marB="0" anchor="ctr">
                    <a:lnL>
                      <a:noFill/>
                    </a:lnL>
                    <a:lnR>
                      <a:noFill/>
                    </a:lnR>
                    <a:lnT>
                      <a:noFill/>
                    </a:lnT>
                    <a:lnB>
                      <a:noFill/>
                    </a:lnB>
                    <a:solidFill>
                      <a:srgbClr val="EFF5FF"/>
                    </a:solidFill>
                  </a:tcPr>
                </a:tc>
                <a:tc>
                  <a:txBody>
                    <a:bodyPr/>
                    <a:lstStyle/>
                    <a:p>
                      <a:pPr algn="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3,283,392,693</a:t>
                      </a:r>
                    </a:p>
                  </a:txBody>
                  <a:tcPr marL="3718" marR="3718" marT="3718" marB="0" anchor="ctr">
                    <a:lnL>
                      <a:noFill/>
                    </a:lnL>
                    <a:lnR>
                      <a:noFill/>
                    </a:lnR>
                    <a:lnT>
                      <a:noFill/>
                    </a:lnT>
                    <a:lnB>
                      <a:noFill/>
                    </a:lnB>
                    <a:solidFill>
                      <a:srgbClr val="EFF5FF"/>
                    </a:solidFill>
                  </a:tcPr>
                </a:tc>
                <a:tc>
                  <a:txBody>
                    <a:bodyPr/>
                    <a:lstStyle/>
                    <a:p>
                      <a:pPr algn="r" fontAlgn="ctr"/>
                      <a:r>
                        <a:rPr lang="en-US" altLang="ja-JP" sz="1000" b="0" i="0" u="none" strike="noStrike">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2.30%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EFF5FF"/>
                    </a:solidFill>
                  </a:tcPr>
                </a:tc>
                <a:extLst>
                  <a:ext uri="{0D108BD9-81ED-4DB2-BD59-A6C34878D82A}">
                    <a16:rowId xmlns:a16="http://schemas.microsoft.com/office/drawing/2014/main" val="3614981541"/>
                  </a:ext>
                </a:extLst>
              </a:tr>
              <a:tr h="238133">
                <a:tc>
                  <a:txBody>
                    <a:bodyPr/>
                    <a:lstStyle/>
                    <a:p>
                      <a:pPr algn="ct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5</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l"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Korea Exchange</a:t>
                      </a:r>
                      <a:endPar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3718" marR="3718" marT="3718" marB="0" anchor="ctr">
                    <a:lnL>
                      <a:noFill/>
                    </a:lnL>
                    <a:lnR>
                      <a:noFill/>
                    </a:lnR>
                    <a:lnT>
                      <a:noFill/>
                    </a:lnT>
                    <a:lnB>
                      <a:noFill/>
                    </a:lnB>
                    <a:solidFill>
                      <a:srgbClr val="FFFFFF"/>
                    </a:solidFill>
                  </a:tcPr>
                </a:tc>
                <a:tc gridSpan="2">
                  <a:txBody>
                    <a:bodyPr/>
                    <a:lstStyle/>
                    <a:p>
                      <a:r>
                        <a:rPr kumimoji="1"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South Korea</a:t>
                      </a:r>
                      <a:endParaRPr kumimoji="1" lang="ja-JP" altLang="en-US" sz="1100" dirty="0">
                        <a:latin typeface="Arial" panose="020B0604020202020204" pitchFamily="34" charset="0"/>
                        <a:cs typeface="Arial" panose="020B0604020202020204" pitchFamily="34" charset="0"/>
                      </a:endParaRPr>
                    </a:p>
                  </a:txBody>
                  <a:tcPr marL="3718" marR="3718" marT="3718" marB="0" anchor="ctr">
                    <a:lnL>
                      <a:noFill/>
                    </a:lnL>
                    <a:lnR>
                      <a:noFill/>
                    </a:lnR>
                    <a:lnT>
                      <a:noFill/>
                    </a:lnT>
                    <a:lnB>
                      <a:noFill/>
                    </a:lnB>
                    <a:solidFill>
                      <a:srgbClr val="FFFFFF"/>
                    </a:solidFill>
                  </a:tcPr>
                </a:tc>
                <a:tc hMerge="1">
                  <a:txBody>
                    <a:bodyPr/>
                    <a:lstStyle/>
                    <a:p>
                      <a:pPr algn="r" fontAlgn="ctr"/>
                      <a:r>
                        <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2,616,172,636</a:t>
                      </a:r>
                    </a:p>
                  </a:txBody>
                  <a:tcPr marL="3718" marR="3718" marT="3718" marB="0" anchor="ctr">
                    <a:lnL>
                      <a:noFill/>
                    </a:lnL>
                    <a:lnR>
                      <a:noFill/>
                    </a:lnR>
                    <a:lnT>
                      <a:noFill/>
                    </a:lnT>
                    <a:lnB>
                      <a:noFill/>
                    </a:lnB>
                    <a:solidFill>
                      <a:srgbClr val="FFFFFF"/>
                    </a:solidFill>
                  </a:tcPr>
                </a:tc>
                <a:tc>
                  <a:txBody>
                    <a:bodyPr/>
                    <a:lstStyle/>
                    <a:p>
                      <a:pPr algn="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2,616,172,636</a:t>
                      </a:r>
                    </a:p>
                  </a:txBody>
                  <a:tcPr marL="3718" marR="3718" marT="3718" marB="0" anchor="ctr">
                    <a:lnL>
                      <a:noFill/>
                    </a:lnL>
                    <a:lnR>
                      <a:noFill/>
                    </a:lnR>
                    <a:lnT>
                      <a:noFill/>
                    </a:lnT>
                    <a:lnB>
                      <a:noFill/>
                    </a:lnB>
                    <a:solidFill>
                      <a:srgbClr val="FFFFFF"/>
                    </a:solidFill>
                  </a:tcPr>
                </a:tc>
                <a:tc>
                  <a:txBody>
                    <a:bodyPr/>
                    <a:lstStyle/>
                    <a:p>
                      <a:pPr algn="r" fontAlgn="ctr"/>
                      <a:r>
                        <a:rPr lang="en-US" altLang="ja-JP" sz="1000" b="0" i="0" u="none" strike="noStrike">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28.30%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908349027"/>
                  </a:ext>
                </a:extLst>
              </a:tr>
              <a:tr h="238133">
                <a:tc>
                  <a:txBody>
                    <a:bodyPr/>
                    <a:lstStyle/>
                    <a:p>
                      <a:pPr algn="ct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6</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EFF5FF"/>
                    </a:solidFill>
                  </a:tcPr>
                </a:tc>
                <a:tc>
                  <a:txBody>
                    <a:bodyPr/>
                    <a:lstStyle/>
                    <a:p>
                      <a:pPr algn="l" fontAlgn="ctr"/>
                      <a:r>
                        <a:rPr lang="en-US" altLang="zh-TW"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Zhengzhou Commodity Exchange</a:t>
                      </a:r>
                      <a:endParaRPr lang="zh-TW"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3718" marR="3718" marT="3718" marB="0" anchor="ctr">
                    <a:lnL>
                      <a:noFill/>
                    </a:lnL>
                    <a:lnR>
                      <a:noFill/>
                    </a:lnR>
                    <a:lnT>
                      <a:noFill/>
                    </a:lnT>
                    <a:lnB>
                      <a:noFill/>
                    </a:lnB>
                    <a:solidFill>
                      <a:srgbClr val="EFF5FF"/>
                    </a:solidFill>
                  </a:tcPr>
                </a:tc>
                <a:tc gridSpan="2">
                  <a:txBody>
                    <a:bodyPr/>
                    <a:lstStyle/>
                    <a:p>
                      <a:r>
                        <a:rPr kumimoji="1"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China</a:t>
                      </a:r>
                      <a:endParaRPr kumimoji="1" lang="ja-JP" altLang="en-US" sz="1100" dirty="0">
                        <a:latin typeface="Arial" panose="020B0604020202020204" pitchFamily="34" charset="0"/>
                        <a:cs typeface="Arial" panose="020B0604020202020204" pitchFamily="34" charset="0"/>
                      </a:endParaRPr>
                    </a:p>
                  </a:txBody>
                  <a:tcPr marL="3718" marR="3718" marT="3718" marB="0" anchor="ctr">
                    <a:lnL>
                      <a:noFill/>
                    </a:lnL>
                    <a:lnR>
                      <a:noFill/>
                    </a:lnR>
                    <a:lnT>
                      <a:noFill/>
                    </a:lnT>
                    <a:lnB>
                      <a:noFill/>
                    </a:lnB>
                    <a:solidFill>
                      <a:srgbClr val="EFF5FF"/>
                    </a:solidFill>
                  </a:tcPr>
                </a:tc>
                <a:tc hMerge="1">
                  <a:txBody>
                    <a:bodyPr/>
                    <a:lstStyle/>
                    <a:p>
                      <a:pPr algn="r" fontAlgn="ctr"/>
                      <a:r>
                        <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2,609,598,908</a:t>
                      </a:r>
                    </a:p>
                  </a:txBody>
                  <a:tcPr marL="3718" marR="3718" marT="3718" marB="0" anchor="ctr">
                    <a:lnL>
                      <a:noFill/>
                    </a:lnL>
                    <a:lnR>
                      <a:noFill/>
                    </a:lnR>
                    <a:lnT>
                      <a:noFill/>
                    </a:lnT>
                    <a:lnB>
                      <a:noFill/>
                    </a:lnB>
                    <a:solidFill>
                      <a:srgbClr val="EFF5FF"/>
                    </a:solidFill>
                  </a:tcPr>
                </a:tc>
                <a:tc>
                  <a:txBody>
                    <a:bodyPr/>
                    <a:lstStyle/>
                    <a:p>
                      <a:pPr algn="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2,609,598,908</a:t>
                      </a:r>
                    </a:p>
                  </a:txBody>
                  <a:tcPr marL="3718" marR="3718" marT="3718" marB="0" anchor="ctr">
                    <a:lnL>
                      <a:noFill/>
                    </a:lnL>
                    <a:lnR>
                      <a:noFill/>
                    </a:lnR>
                    <a:lnT>
                      <a:noFill/>
                    </a:lnT>
                    <a:lnB>
                      <a:noFill/>
                    </a:lnB>
                    <a:solidFill>
                      <a:srgbClr val="EFF5FF"/>
                    </a:solidFill>
                  </a:tcPr>
                </a:tc>
                <a:tc>
                  <a:txBody>
                    <a:bodyPr/>
                    <a:lstStyle/>
                    <a:p>
                      <a:pPr algn="r" fontAlgn="ctr"/>
                      <a:r>
                        <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26.10%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EFF5FF"/>
                    </a:solidFill>
                  </a:tcPr>
                </a:tc>
                <a:extLst>
                  <a:ext uri="{0D108BD9-81ED-4DB2-BD59-A6C34878D82A}">
                    <a16:rowId xmlns:a16="http://schemas.microsoft.com/office/drawing/2014/main" val="1298405772"/>
                  </a:ext>
                </a:extLst>
              </a:tr>
              <a:tr h="277767">
                <a:tc>
                  <a:txBody>
                    <a:bodyPr/>
                    <a:lstStyle/>
                    <a:p>
                      <a:pPr algn="ct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7</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l"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Chicago Board of Trade</a:t>
                      </a:r>
                      <a:endPar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3718" marR="3718" marT="3718" marB="0" anchor="ctr">
                    <a:lnL>
                      <a:noFill/>
                    </a:lnL>
                    <a:lnR>
                      <a:noFill/>
                    </a:lnR>
                    <a:lnT>
                      <a:noFill/>
                    </a:lnT>
                    <a:lnB>
                      <a:noFill/>
                    </a:lnB>
                    <a:lnTlToBr w="12700" cmpd="sng">
                      <a:noFill/>
                      <a:prstDash val="solid"/>
                    </a:lnTlToBr>
                    <a:lnBlToTr w="12700" cmpd="sng">
                      <a:noFill/>
                      <a:prstDash val="solid"/>
                    </a:lnBlToTr>
                    <a:solidFill>
                      <a:srgbClr val="FFFFFF"/>
                    </a:solidFill>
                  </a:tcPr>
                </a:tc>
                <a:tc gridSpan="2">
                  <a:txBody>
                    <a:bodyPr/>
                    <a:lstStyle/>
                    <a:p>
                      <a:r>
                        <a:rPr kumimoji="1"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USA</a:t>
                      </a:r>
                      <a:endParaRPr kumimoji="1" lang="ja-JP" altLang="en-US" sz="1100" dirty="0">
                        <a:latin typeface="Arial" panose="020B0604020202020204" pitchFamily="34" charset="0"/>
                        <a:cs typeface="Arial" panose="020B0604020202020204" pitchFamily="34" charset="0"/>
                      </a:endParaRPr>
                    </a:p>
                  </a:txBody>
                  <a:tcPr marL="3718" marR="3718" marT="3718" marB="0" anchor="ctr">
                    <a:lnL>
                      <a:noFill/>
                    </a:lnL>
                    <a:lnR>
                      <a:noFill/>
                    </a:lnR>
                    <a:lnT>
                      <a:noFill/>
                    </a:lnT>
                    <a:lnB>
                      <a:noFill/>
                    </a:lnB>
                    <a:solidFill>
                      <a:srgbClr val="FFFFFF"/>
                    </a:solidFill>
                  </a:tcPr>
                </a:tc>
                <a:tc hMerge="1">
                  <a:txBody>
                    <a:bodyPr/>
                    <a:lstStyle/>
                    <a:p>
                      <a:pPr algn="r" fontAlgn="ctr"/>
                      <a:r>
                        <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2,590,601,381</a:t>
                      </a:r>
                    </a:p>
                  </a:txBody>
                  <a:tcPr marL="3718" marR="3718" marT="3718" marB="0" anchor="ctr">
                    <a:lnL>
                      <a:noFill/>
                    </a:lnL>
                    <a:lnR>
                      <a:noFill/>
                    </a:lnR>
                    <a:lnT>
                      <a:noFill/>
                    </a:lnT>
                    <a:lnB>
                      <a:noFill/>
                    </a:lnB>
                    <a:solidFill>
                      <a:srgbClr val="FFFFFF"/>
                    </a:solidFill>
                  </a:tcPr>
                </a:tc>
                <a:tc>
                  <a:txBody>
                    <a:bodyPr/>
                    <a:lstStyle/>
                    <a:p>
                      <a:pPr algn="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2,590,601,381</a:t>
                      </a:r>
                    </a:p>
                  </a:txBody>
                  <a:tcPr marL="3718" marR="3718" marT="3718" marB="0" anchor="ctr">
                    <a:lnL>
                      <a:noFill/>
                    </a:lnL>
                    <a:lnR>
                      <a:noFill/>
                    </a:lnR>
                    <a:lnT>
                      <a:noFill/>
                    </a:lnT>
                    <a:lnB>
                      <a:noFill/>
                    </a:lnB>
                    <a:solidFill>
                      <a:srgbClr val="FFFFFF"/>
                    </a:solidFill>
                  </a:tcPr>
                </a:tc>
                <a:tc>
                  <a:txBody>
                    <a:bodyPr/>
                    <a:lstStyle/>
                    <a:p>
                      <a:pPr algn="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17.20%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651040136"/>
                  </a:ext>
                </a:extLst>
              </a:tr>
              <a:tr h="238133">
                <a:tc>
                  <a:txBody>
                    <a:bodyPr/>
                    <a:lstStyle/>
                    <a:p>
                      <a:pPr algn="ct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8</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EFF5FF"/>
                    </a:solidFill>
                  </a:tcPr>
                </a:tc>
                <a:tc>
                  <a:txBody>
                    <a:bodyPr/>
                    <a:lstStyle/>
                    <a:p>
                      <a:pPr algn="l" fontAlgn="ctr"/>
                      <a:r>
                        <a:rPr lang="en-US" altLang="zh-TW"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Dalian Commodity Exchange</a:t>
                      </a:r>
                      <a:endParaRPr lang="zh-TW"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3718" marR="3718" marT="3718" marB="0" anchor="ctr">
                    <a:lnL>
                      <a:noFill/>
                    </a:lnL>
                    <a:lnR>
                      <a:noFill/>
                    </a:lnR>
                    <a:lnT>
                      <a:noFill/>
                    </a:lnT>
                    <a:lnB>
                      <a:noFill/>
                    </a:lnB>
                    <a:solidFill>
                      <a:srgbClr val="EFF5FF"/>
                    </a:solidFill>
                  </a:tcPr>
                </a:tc>
                <a:tc gridSpan="2">
                  <a:txBody>
                    <a:bodyPr/>
                    <a:lstStyle/>
                    <a:p>
                      <a:r>
                        <a:rPr kumimoji="1"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China</a:t>
                      </a:r>
                      <a:endParaRPr kumimoji="1" lang="ja-JP" altLang="en-US" sz="1100" dirty="0">
                        <a:latin typeface="Arial" panose="020B0604020202020204" pitchFamily="34" charset="0"/>
                        <a:cs typeface="Arial" panose="020B0604020202020204" pitchFamily="34" charset="0"/>
                      </a:endParaRPr>
                    </a:p>
                  </a:txBody>
                  <a:tcPr marL="3718" marR="3718" marT="3718" marB="0" anchor="ctr">
                    <a:lnL>
                      <a:noFill/>
                    </a:lnL>
                    <a:lnR>
                      <a:noFill/>
                    </a:lnR>
                    <a:lnT>
                      <a:noFill/>
                    </a:lnT>
                    <a:lnB>
                      <a:noFill/>
                    </a:lnB>
                    <a:solidFill>
                      <a:srgbClr val="EFF5FF"/>
                    </a:solidFill>
                  </a:tcPr>
                </a:tc>
                <a:tc hMerge="1">
                  <a:txBody>
                    <a:bodyPr/>
                    <a:lstStyle/>
                    <a:p>
                      <a:pPr algn="r" fontAlgn="ctr"/>
                      <a:r>
                        <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2,268,350,238</a:t>
                      </a:r>
                    </a:p>
                  </a:txBody>
                  <a:tcPr marL="3718" marR="3718" marT="3718" marB="0" anchor="ctr">
                    <a:lnL>
                      <a:noFill/>
                    </a:lnL>
                    <a:lnR>
                      <a:noFill/>
                    </a:lnR>
                    <a:lnT>
                      <a:noFill/>
                    </a:lnT>
                    <a:lnB>
                      <a:noFill/>
                    </a:lnB>
                    <a:solidFill>
                      <a:srgbClr val="EFF5FF"/>
                    </a:solidFill>
                  </a:tcPr>
                </a:tc>
                <a:tc>
                  <a:txBody>
                    <a:bodyPr/>
                    <a:lstStyle/>
                    <a:p>
                      <a:pPr algn="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2,268,350,238</a:t>
                      </a:r>
                    </a:p>
                  </a:txBody>
                  <a:tcPr marL="3718" marR="3718" marT="3718" marB="0" anchor="ctr">
                    <a:lnL>
                      <a:noFill/>
                    </a:lnL>
                    <a:lnR>
                      <a:noFill/>
                    </a:lnR>
                    <a:lnT>
                      <a:noFill/>
                    </a:lnT>
                    <a:lnB>
                      <a:noFill/>
                    </a:lnB>
                    <a:solidFill>
                      <a:srgbClr val="EFF5FF"/>
                    </a:solidFill>
                  </a:tcPr>
                </a:tc>
                <a:tc>
                  <a:txBody>
                    <a:bodyPr/>
                    <a:lstStyle/>
                    <a:p>
                      <a:pPr algn="r" fontAlgn="ctr"/>
                      <a:r>
                        <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9.60%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EFF5FF"/>
                    </a:solidFill>
                  </a:tcPr>
                </a:tc>
                <a:extLst>
                  <a:ext uri="{0D108BD9-81ED-4DB2-BD59-A6C34878D82A}">
                    <a16:rowId xmlns:a16="http://schemas.microsoft.com/office/drawing/2014/main" val="2361759605"/>
                  </a:ext>
                </a:extLst>
              </a:tr>
              <a:tr h="238133">
                <a:tc>
                  <a:txBody>
                    <a:bodyPr/>
                    <a:lstStyle/>
                    <a:p>
                      <a:pPr algn="ct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9</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l"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Shanghai Futures Exchange</a:t>
                      </a:r>
                      <a:endPar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3718" marR="3718" marT="3718" marB="0" anchor="ctr">
                    <a:lnL>
                      <a:noFill/>
                    </a:lnL>
                    <a:lnR>
                      <a:noFill/>
                    </a:lnR>
                    <a:lnT>
                      <a:noFill/>
                    </a:lnT>
                    <a:lnB>
                      <a:noFill/>
                    </a:lnB>
                    <a:solidFill>
                      <a:srgbClr val="FFFFFF"/>
                    </a:solidFill>
                  </a:tcPr>
                </a:tc>
                <a:tc gridSpan="2">
                  <a:txBody>
                    <a:bodyPr/>
                    <a:lstStyle/>
                    <a:p>
                      <a:r>
                        <a:rPr kumimoji="1"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China</a:t>
                      </a:r>
                      <a:endParaRPr kumimoji="1" lang="ja-JP" altLang="en-US" sz="1100" dirty="0">
                        <a:latin typeface="Arial" panose="020B0604020202020204" pitchFamily="34" charset="0"/>
                        <a:cs typeface="Arial" panose="020B0604020202020204" pitchFamily="34" charset="0"/>
                      </a:endParaRPr>
                    </a:p>
                  </a:txBody>
                  <a:tcPr marL="3718" marR="3718" marT="3718" marB="0" anchor="ctr">
                    <a:lnL>
                      <a:noFill/>
                    </a:lnL>
                    <a:lnR>
                      <a:noFill/>
                    </a:lnR>
                    <a:lnT>
                      <a:noFill/>
                    </a:lnT>
                    <a:lnB>
                      <a:noFill/>
                    </a:lnB>
                    <a:solidFill>
                      <a:srgbClr val="FFFFFF"/>
                    </a:solidFill>
                  </a:tcPr>
                </a:tc>
                <a:tc hMerge="1">
                  <a:txBody>
                    <a:bodyPr/>
                    <a:lstStyle/>
                    <a:p>
                      <a:pPr algn="r" fontAlgn="ctr"/>
                      <a:r>
                        <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2,259,954,284</a:t>
                      </a:r>
                    </a:p>
                  </a:txBody>
                  <a:tcPr marL="3718" marR="3718" marT="3718" marB="0" anchor="ctr">
                    <a:lnL>
                      <a:noFill/>
                    </a:lnL>
                    <a:lnR>
                      <a:noFill/>
                    </a:lnR>
                    <a:lnT>
                      <a:noFill/>
                    </a:lnT>
                    <a:lnB>
                      <a:noFill/>
                    </a:lnB>
                    <a:solidFill>
                      <a:srgbClr val="FFFFFF"/>
                    </a:solidFill>
                  </a:tcPr>
                </a:tc>
                <a:tc>
                  <a:txBody>
                    <a:bodyPr/>
                    <a:lstStyle/>
                    <a:p>
                      <a:pPr algn="r" fontAlgn="ctr"/>
                      <a:r>
                        <a:rPr lang="en-US" altLang="ja-JP" sz="1000" b="0" i="0" u="none" strike="noStrike">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2,259,954,284</a:t>
                      </a:r>
                    </a:p>
                  </a:txBody>
                  <a:tcPr marL="3718" marR="3718" marT="3718" marB="0" anchor="ctr">
                    <a:lnL>
                      <a:noFill/>
                    </a:lnL>
                    <a:lnR>
                      <a:noFill/>
                    </a:lnR>
                    <a:lnT>
                      <a:noFill/>
                    </a:lnT>
                    <a:lnB>
                      <a:noFill/>
                    </a:lnB>
                    <a:solidFill>
                      <a:srgbClr val="FFFFFF"/>
                    </a:solidFill>
                  </a:tcPr>
                </a:tc>
                <a:tc>
                  <a:txBody>
                    <a:bodyPr/>
                    <a:lstStyle/>
                    <a:p>
                      <a:pPr algn="r" fontAlgn="ctr"/>
                      <a:r>
                        <a:rPr lang="en-US" altLang="ja-JP" sz="1000" b="0" i="0" u="none" strike="noStrike">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9.70%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273407124"/>
                  </a:ext>
                </a:extLst>
              </a:tr>
              <a:tr h="277767">
                <a:tc>
                  <a:txBody>
                    <a:bodyPr/>
                    <a:lstStyle/>
                    <a:p>
                      <a:pPr algn="ct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10</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EFF5FF"/>
                    </a:solidFill>
                  </a:tcPr>
                </a:tc>
                <a:tc>
                  <a:txBody>
                    <a:bodyPr/>
                    <a:lstStyle/>
                    <a:p>
                      <a:pPr algn="l"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CBOE</a:t>
                      </a:r>
                      <a:endPar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3718" marR="3718" marT="3718" marB="0" anchor="ctr">
                    <a:lnL>
                      <a:noFill/>
                    </a:lnL>
                    <a:lnR>
                      <a:noFill/>
                    </a:lnR>
                    <a:lnT>
                      <a:noFill/>
                    </a:lnT>
                    <a:lnB>
                      <a:noFill/>
                    </a:lnB>
                    <a:solidFill>
                      <a:srgbClr val="EFF5FF"/>
                    </a:solidFill>
                  </a:tcPr>
                </a:tc>
                <a:tc gridSpan="2">
                  <a:txBody>
                    <a:bodyPr/>
                    <a:lstStyle/>
                    <a:p>
                      <a:r>
                        <a:rPr kumimoji="1"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USA</a:t>
                      </a:r>
                      <a:endParaRPr kumimoji="1" lang="ja-JP" altLang="en-US" sz="1100" dirty="0">
                        <a:latin typeface="Arial" panose="020B0604020202020204" pitchFamily="34" charset="0"/>
                        <a:cs typeface="Arial" panose="020B0604020202020204" pitchFamily="34" charset="0"/>
                      </a:endParaRPr>
                    </a:p>
                  </a:txBody>
                  <a:tcPr marL="3718" marR="3718" marT="3718" marB="0" anchor="ctr">
                    <a:lnL>
                      <a:noFill/>
                    </a:lnL>
                    <a:lnR>
                      <a:noFill/>
                    </a:lnR>
                    <a:lnT>
                      <a:noFill/>
                    </a:lnT>
                    <a:lnB>
                      <a:noFill/>
                    </a:lnB>
                    <a:solidFill>
                      <a:srgbClr val="EFF5FF"/>
                    </a:solidFill>
                  </a:tcPr>
                </a:tc>
                <a:tc hMerge="1">
                  <a:txBody>
                    <a:bodyPr/>
                    <a:lstStyle/>
                    <a:p>
                      <a:pPr algn="r" fontAlgn="ctr"/>
                      <a:r>
                        <a:rPr lang="en-US" altLang="ja-JP" sz="14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2,179,921,772</a:t>
                      </a:r>
                    </a:p>
                  </a:txBody>
                  <a:tcPr marL="3718" marR="3718" marT="3718" marB="0" anchor="ctr">
                    <a:lnL>
                      <a:noFill/>
                    </a:lnL>
                    <a:lnR>
                      <a:noFill/>
                    </a:lnR>
                    <a:lnT>
                      <a:noFill/>
                    </a:lnT>
                    <a:lnB>
                      <a:noFill/>
                    </a:lnB>
                    <a:solidFill>
                      <a:srgbClr val="EFF5FF"/>
                    </a:solidFill>
                  </a:tcPr>
                </a:tc>
                <a:tc>
                  <a:txBody>
                    <a:bodyPr/>
                    <a:lstStyle/>
                    <a:p>
                      <a:pPr algn="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2,179,921,772</a:t>
                      </a:r>
                    </a:p>
                  </a:txBody>
                  <a:tcPr marL="3718" marR="3718" marT="3718" marB="0" anchor="ctr">
                    <a:lnL>
                      <a:noFill/>
                    </a:lnL>
                    <a:lnR>
                      <a:noFill/>
                    </a:lnR>
                    <a:lnT>
                      <a:noFill/>
                    </a:lnT>
                    <a:lnB>
                      <a:noFill/>
                    </a:lnB>
                    <a:solidFill>
                      <a:srgbClr val="EFF5FF"/>
                    </a:solidFill>
                  </a:tcPr>
                </a:tc>
                <a:tc>
                  <a:txBody>
                    <a:bodyPr/>
                    <a:lstStyle/>
                    <a:p>
                      <a:pPr algn="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7.70%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EFF5FF"/>
                    </a:solidFill>
                  </a:tcPr>
                </a:tc>
                <a:extLst>
                  <a:ext uri="{0D108BD9-81ED-4DB2-BD59-A6C34878D82A}">
                    <a16:rowId xmlns:a16="http://schemas.microsoft.com/office/drawing/2014/main" val="1764259751"/>
                  </a:ext>
                </a:extLst>
              </a:tr>
              <a:tr h="277767">
                <a:tc gridSpan="6">
                  <a:txBody>
                    <a:bodyPr/>
                    <a:lstStyle/>
                    <a:p>
                      <a:pPr algn="ctr" fontAlgn="ctr"/>
                      <a:r>
                        <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a:t>
                      </a:r>
                    </a:p>
                  </a:txBody>
                  <a:tcPr marL="3718" marR="3718" marT="37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FFFF"/>
                    </a:solidFill>
                  </a:tcPr>
                </a:tc>
                <a:tc hMerge="1">
                  <a:txBody>
                    <a:bodyPr/>
                    <a:lstStyle/>
                    <a:p>
                      <a:pPr algn="ctr" fontAlgn="ctr"/>
                      <a:r>
                        <a:rPr lang="ja-JP" altLang="en-US" sz="11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a:t>
                      </a:r>
                    </a:p>
                  </a:txBody>
                  <a:tcPr marL="3718" marR="3718" marT="3718" marB="0" anchor="ctr">
                    <a:lnL>
                      <a:noFill/>
                    </a:lnL>
                    <a:lnR>
                      <a:noFill/>
                    </a:lnR>
                    <a:lnT>
                      <a:noFill/>
                    </a:lnT>
                    <a:lnB>
                      <a:noFill/>
                    </a:lnB>
                    <a:solidFill>
                      <a:srgbClr val="FFFFFF"/>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mpd="sng">
                      <a:noFill/>
                      <a:prstDash val="solid"/>
                    </a:lnT>
                  </a:tcPr>
                </a:tc>
                <a:tc hMerge="1">
                  <a:txBody>
                    <a:bodyPr/>
                    <a:lstStyle/>
                    <a:p>
                      <a:pPr algn="r" fontAlgn="ctr"/>
                      <a:endParaRPr lang="en-US" altLang="ja-JP" sz="11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endParaRPr>
                    </a:p>
                  </a:txBody>
                  <a:tcPr marL="3718" marR="3718" marT="3718" marB="0" anchor="ctr">
                    <a:lnL>
                      <a:noFill/>
                    </a:lnL>
                    <a:lnR>
                      <a:noFill/>
                    </a:lnR>
                    <a:lnT>
                      <a:noFill/>
                    </a:lnT>
                    <a:lnB>
                      <a:noFill/>
                    </a:lnB>
                    <a:solidFill>
                      <a:srgbClr val="FFFFFF"/>
                    </a:solidFill>
                  </a:tcPr>
                </a:tc>
                <a:tc hMerge="1">
                  <a:txBody>
                    <a:bodyPr/>
                    <a:lstStyle/>
                    <a:p>
                      <a:endParaRPr kumimoji="1" lang="ja-JP" altLang="en-US"/>
                    </a:p>
                  </a:txBody>
                  <a:tcPr/>
                </a:tc>
                <a:tc hMerge="1">
                  <a:txBody>
                    <a:bodyPr/>
                    <a:lstStyle/>
                    <a:p>
                      <a:pPr algn="ctr" fontAlgn="ctr"/>
                      <a:endParaRPr lang="ja-JP" altLang="en-US" sz="14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endParaRPr>
                    </a:p>
                  </a:txBody>
                  <a:tcPr marL="3718" marR="3718" marT="37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854076252"/>
                  </a:ext>
                </a:extLst>
              </a:tr>
              <a:tr h="238133">
                <a:tc>
                  <a:txBody>
                    <a:bodyPr/>
                    <a:lstStyle/>
                    <a:p>
                      <a:pPr algn="ctr" fontAlgn="ctr"/>
                      <a:r>
                        <a:rPr lang="en-US" altLang="ja-JP" sz="1000" b="0" i="0" u="none" strike="noStrike" dirty="0">
                          <a:solidFill>
                            <a:schemeClr val="tx1"/>
                          </a:solidFill>
                          <a:effectLst/>
                          <a:latin typeface="Arial" panose="020B0604020202020204" pitchFamily="34" charset="0"/>
                          <a:ea typeface="UD デジタル 教科書体 NK-R" panose="02020400000000000000" pitchFamily="18" charset="-128"/>
                          <a:cs typeface="Arial" panose="020B0604020202020204" pitchFamily="34" charset="0"/>
                        </a:rPr>
                        <a:t>28</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EFF5FF"/>
                    </a:solidFill>
                  </a:tcPr>
                </a:tc>
                <a:tc>
                  <a:txBody>
                    <a:bodyPr/>
                    <a:lstStyle/>
                    <a:p>
                      <a:pPr algn="l" fontAlgn="ctr"/>
                      <a:r>
                        <a:rPr lang="en-US" altLang="ja-JP" sz="1000" b="0" i="0" u="none" strike="noStrike" dirty="0">
                          <a:solidFill>
                            <a:schemeClr val="tx1"/>
                          </a:solidFill>
                          <a:effectLst/>
                          <a:latin typeface="Arial" panose="020B0604020202020204" pitchFamily="34" charset="0"/>
                          <a:ea typeface="UD デジタル 教科書体 NK-R" panose="02020400000000000000" pitchFamily="18" charset="-128"/>
                          <a:cs typeface="Arial" panose="020B0604020202020204" pitchFamily="34" charset="0"/>
                        </a:rPr>
                        <a:t>OSE</a:t>
                      </a:r>
                      <a:endParaRPr lang="ja-JP" altLang="en-US" sz="1000" b="0" i="0" u="none" strike="noStrike" dirty="0">
                        <a:solidFill>
                          <a:schemeClr val="tx1"/>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3718" marR="3718" marT="3718" marB="0" anchor="ctr">
                    <a:lnL>
                      <a:noFill/>
                    </a:lnL>
                    <a:lnR>
                      <a:noFill/>
                    </a:lnR>
                    <a:lnT>
                      <a:noFill/>
                    </a:lnT>
                    <a:lnB>
                      <a:noFill/>
                    </a:lnB>
                    <a:solidFill>
                      <a:srgbClr val="EFF5FF"/>
                    </a:solidFill>
                  </a:tcPr>
                </a:tc>
                <a:tc>
                  <a:txBody>
                    <a:bodyPr/>
                    <a:lstStyle/>
                    <a:p>
                      <a:pPr algn="l" fontAlgn="ctr"/>
                      <a:r>
                        <a:rPr lang="en-US" altLang="ja-JP" sz="1000" b="0" i="0" u="none" strike="noStrike" dirty="0">
                          <a:solidFill>
                            <a:schemeClr val="tx1"/>
                          </a:solidFill>
                          <a:effectLst/>
                          <a:latin typeface="Arial" panose="020B0604020202020204" pitchFamily="34" charset="0"/>
                          <a:ea typeface="UD デジタル 教科書体 NK-R" panose="02020400000000000000" pitchFamily="18" charset="-128"/>
                          <a:cs typeface="Arial" panose="020B0604020202020204" pitchFamily="34" charset="0"/>
                        </a:rPr>
                        <a:t>Japan</a:t>
                      </a:r>
                      <a:endParaRPr lang="ja-JP" altLang="en-US" sz="1000" b="0" i="0" u="none" strike="noStrike" dirty="0">
                        <a:solidFill>
                          <a:schemeClr val="tx1"/>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3718" marR="3718" marT="3718" marB="0" anchor="ctr">
                    <a:lnL>
                      <a:noFill/>
                    </a:lnL>
                    <a:lnR>
                      <a:noFill/>
                    </a:lnR>
                    <a:lnT w="12700" cmpd="sng">
                      <a:noFill/>
                      <a:prstDash val="solid"/>
                    </a:lnT>
                    <a:lnB>
                      <a:noFill/>
                    </a:lnB>
                    <a:lnTlToBr w="12700" cmpd="sng">
                      <a:noFill/>
                      <a:prstDash val="solid"/>
                    </a:lnTlToBr>
                    <a:lnBlToTr w="12700" cmpd="sng">
                      <a:noFill/>
                      <a:prstDash val="solid"/>
                    </a:lnBlToTr>
                    <a:solidFill>
                      <a:srgbClr val="EFF5FF"/>
                    </a:solidFill>
                  </a:tcPr>
                </a:tc>
                <a:tc gridSpan="2">
                  <a:txBody>
                    <a:bodyPr/>
                    <a:lstStyle/>
                    <a:p>
                      <a:pPr algn="r" fontAlgn="ctr"/>
                      <a:r>
                        <a:rPr lang="en-US" altLang="ja-JP" sz="1000" b="0" i="0" u="none" strike="noStrike" dirty="0">
                          <a:solidFill>
                            <a:schemeClr val="tx1"/>
                          </a:solidFill>
                          <a:effectLst/>
                          <a:latin typeface="Arial" panose="020B0604020202020204" pitchFamily="34" charset="0"/>
                          <a:ea typeface="UD デジタル 教科書体 NK-R" panose="02020400000000000000" pitchFamily="18" charset="-128"/>
                          <a:cs typeface="Arial" panose="020B0604020202020204" pitchFamily="34" charset="0"/>
                        </a:rPr>
                        <a:t>462,741,044</a:t>
                      </a:r>
                    </a:p>
                  </a:txBody>
                  <a:tcPr marL="3718" marR="3718" marT="3718" marB="0" anchor="ctr">
                    <a:lnL>
                      <a:noFill/>
                    </a:lnL>
                    <a:lnR>
                      <a:noFill/>
                    </a:lnR>
                    <a:lnT>
                      <a:noFill/>
                    </a:lnT>
                    <a:lnB>
                      <a:noFill/>
                    </a:lnB>
                    <a:solidFill>
                      <a:srgbClr val="EFF5FF"/>
                    </a:solidFill>
                  </a:tcPr>
                </a:tc>
                <a:tc hMerge="1">
                  <a:txBody>
                    <a:bodyPr/>
                    <a:lstStyle/>
                    <a:p>
                      <a:pPr algn="r" fontAlgn="ctr"/>
                      <a:endPar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endParaRPr>
                    </a:p>
                  </a:txBody>
                  <a:tcPr marL="3718" marR="3718" marT="3718" marB="0" anchor="ctr">
                    <a:lnL>
                      <a:noFill/>
                    </a:lnL>
                    <a:lnR>
                      <a:noFill/>
                    </a:lnR>
                    <a:lnT>
                      <a:noFill/>
                    </a:lnT>
                    <a:lnB>
                      <a:noFill/>
                    </a:lnB>
                    <a:solidFill>
                      <a:srgbClr val="EFF5FF"/>
                    </a:solidFill>
                  </a:tcPr>
                </a:tc>
                <a:tc>
                  <a:txBody>
                    <a:bodyPr/>
                    <a:lstStyle/>
                    <a:p>
                      <a:pPr algn="r" fontAlgn="ctr"/>
                      <a:r>
                        <a:rPr lang="en-US" altLang="ja-JP" sz="1000" b="0" i="0" u="none" strike="noStrike" dirty="0">
                          <a:solidFill>
                            <a:schemeClr val="tx1"/>
                          </a:solidFill>
                          <a:effectLst/>
                          <a:latin typeface="Arial" panose="020B0604020202020204" pitchFamily="34" charset="0"/>
                          <a:ea typeface="UD デジタル 教科書体 NK-R" panose="02020400000000000000" pitchFamily="18" charset="-128"/>
                          <a:cs typeface="Arial" panose="020B0604020202020204" pitchFamily="34" charset="0"/>
                        </a:rPr>
                        <a:t>18.00%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EFF5FF"/>
                    </a:solidFill>
                  </a:tcPr>
                </a:tc>
                <a:extLst>
                  <a:ext uri="{0D108BD9-81ED-4DB2-BD59-A6C34878D82A}">
                    <a16:rowId xmlns:a16="http://schemas.microsoft.com/office/drawing/2014/main" val="1693332182"/>
                  </a:ext>
                </a:extLst>
              </a:tr>
              <a:tr h="238133">
                <a:tc>
                  <a:txBody>
                    <a:bodyPr/>
                    <a:lstStyle/>
                    <a:p>
                      <a:pPr algn="ct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50</a:t>
                      </a:r>
                    </a:p>
                  </a:txBody>
                  <a:tcPr marL="6350" marR="6350" marT="6350" marB="0" anchor="ctr">
                    <a:lnL w="12700" cap="flat" cmpd="sng" algn="ctr">
                      <a:solidFill>
                        <a:schemeClr val="tx1"/>
                      </a:solidFill>
                      <a:prstDash val="solid"/>
                      <a:round/>
                      <a:headEnd type="none" w="med" len="med"/>
                      <a:tailEnd type="none" w="med" len="med"/>
                    </a:lnL>
                    <a:lnR>
                      <a:noFill/>
                    </a:lnR>
                    <a:lnT>
                      <a:noFill/>
                    </a:lnT>
                    <a:lnB>
                      <a:noFill/>
                    </a:lnB>
                    <a:solidFill>
                      <a:srgbClr val="EFF5FF"/>
                    </a:solidFill>
                  </a:tcPr>
                </a:tc>
                <a:tc>
                  <a:txBody>
                    <a:bodyPr/>
                    <a:lstStyle/>
                    <a:p>
                      <a:pPr algn="l" fontAlgn="ctr"/>
                      <a:r>
                        <a:rPr lang="en-US" altLang="zh-TW" sz="1000" b="0" i="0" u="none" strike="noStrike" dirty="0">
                          <a:solidFill>
                            <a:schemeClr val="tx1"/>
                          </a:solidFill>
                          <a:effectLst/>
                          <a:latin typeface="Arial" panose="020B0604020202020204" pitchFamily="34" charset="0"/>
                          <a:ea typeface="UD デジタル 教科書体 NK-R" panose="02020400000000000000" pitchFamily="18" charset="-128"/>
                          <a:cs typeface="Arial" panose="020B0604020202020204" pitchFamily="34" charset="0"/>
                        </a:rPr>
                        <a:t>TFX</a:t>
                      </a:r>
                      <a:endParaRPr lang="zh-TW" altLang="en-US" sz="1000" b="0" i="0" u="none" strike="noStrike" dirty="0">
                        <a:solidFill>
                          <a:schemeClr val="tx1"/>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6350" marR="6350" marT="6350" marB="0" anchor="ctr">
                    <a:lnL>
                      <a:noFill/>
                    </a:lnL>
                    <a:lnR>
                      <a:noFill/>
                    </a:lnR>
                    <a:lnT>
                      <a:noFill/>
                    </a:lnT>
                    <a:lnB>
                      <a:noFill/>
                    </a:lnB>
                    <a:solidFill>
                      <a:srgbClr val="EFF5FF"/>
                    </a:solidFill>
                  </a:tcPr>
                </a:tc>
                <a:tc>
                  <a:txBody>
                    <a:bodyPr/>
                    <a:lstStyle/>
                    <a:p>
                      <a:pPr algn="l"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Japan</a:t>
                      </a:r>
                      <a:endPar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6350" marR="6350" marT="6350" marB="0" anchor="ctr">
                    <a:lnL>
                      <a:noFill/>
                    </a:lnL>
                    <a:lnR>
                      <a:noFill/>
                    </a:lnR>
                    <a:lnT w="12700" cmpd="sng">
                      <a:noFill/>
                      <a:prstDash val="solid"/>
                    </a:lnT>
                    <a:lnB>
                      <a:noFill/>
                    </a:lnB>
                    <a:lnTlToBr w="12700" cmpd="sng">
                      <a:noFill/>
                      <a:prstDash val="solid"/>
                    </a:lnTlToBr>
                    <a:lnBlToTr w="12700" cmpd="sng">
                      <a:noFill/>
                      <a:prstDash val="solid"/>
                    </a:lnBlToTr>
                    <a:solidFill>
                      <a:srgbClr val="EFF5FF"/>
                    </a:solidFill>
                  </a:tcPr>
                </a:tc>
                <a:tc gridSpan="2">
                  <a:txBody>
                    <a:bodyPr/>
                    <a:lstStyle/>
                    <a:p>
                      <a:pPr algn="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77,876,088</a:t>
                      </a:r>
                    </a:p>
                  </a:txBody>
                  <a:tcPr marL="6350" marR="6350" marT="6350" marB="0" anchor="ctr">
                    <a:lnL>
                      <a:noFill/>
                    </a:lnL>
                    <a:lnR>
                      <a:noFill/>
                    </a:lnR>
                    <a:lnT>
                      <a:noFill/>
                    </a:lnT>
                    <a:lnB>
                      <a:noFill/>
                    </a:lnB>
                    <a:solidFill>
                      <a:srgbClr val="EFF5FF"/>
                    </a:solidFill>
                  </a:tcPr>
                </a:tc>
                <a:tc hMerge="1">
                  <a:txBody>
                    <a:bodyPr/>
                    <a:lstStyle/>
                    <a:p>
                      <a:pPr algn="r" fontAlgn="ctr"/>
                      <a:endParaRPr lang="en-US" altLang="ja-JP" sz="14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endParaRPr>
                    </a:p>
                  </a:txBody>
                  <a:tcPr marL="6350" marR="6350" marT="6350" marB="0" anchor="ctr">
                    <a:lnL>
                      <a:noFill/>
                    </a:lnL>
                    <a:lnR>
                      <a:noFill/>
                    </a:lnR>
                    <a:lnT>
                      <a:noFill/>
                    </a:lnT>
                    <a:lnB>
                      <a:noFill/>
                    </a:lnB>
                    <a:solidFill>
                      <a:srgbClr val="EFF5FF"/>
                    </a:solidFill>
                  </a:tcPr>
                </a:tc>
                <a:tc>
                  <a:txBody>
                    <a:bodyPr/>
                    <a:lstStyle/>
                    <a:p>
                      <a:pPr algn="r" fontAlgn="ctr"/>
                      <a:r>
                        <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9.10%</a:t>
                      </a:r>
                    </a:p>
                  </a:txBody>
                  <a:tcPr marL="6350" marR="6350" marT="6350" marB="0" anchor="ctr">
                    <a:lnL>
                      <a:noFill/>
                    </a:lnL>
                    <a:lnR w="12700" cap="flat" cmpd="sng" algn="ctr">
                      <a:solidFill>
                        <a:schemeClr val="tx1"/>
                      </a:solidFill>
                      <a:prstDash val="solid"/>
                      <a:round/>
                      <a:headEnd type="none" w="med" len="med"/>
                      <a:tailEnd type="none" w="med" len="med"/>
                    </a:lnR>
                    <a:lnT>
                      <a:noFill/>
                    </a:lnT>
                    <a:lnB>
                      <a:noFill/>
                    </a:lnB>
                    <a:solidFill>
                      <a:srgbClr val="EFF5FF"/>
                    </a:solidFill>
                  </a:tcPr>
                </a:tc>
                <a:extLst>
                  <a:ext uri="{0D108BD9-81ED-4DB2-BD59-A6C34878D82A}">
                    <a16:rowId xmlns:a16="http://schemas.microsoft.com/office/drawing/2014/main" val="341820501"/>
                  </a:ext>
                </a:extLst>
              </a:tr>
              <a:tr h="238133">
                <a:tc>
                  <a:txBody>
                    <a:bodyPr/>
                    <a:lstStyle/>
                    <a:p>
                      <a:pPr algn="ct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73</a:t>
                      </a:r>
                    </a:p>
                  </a:txBody>
                  <a:tcPr marL="6350" marR="6350" marT="6350" marB="0" anchor="ctr">
                    <a:lnL w="12700" cap="flat" cmpd="sng" algn="ctr">
                      <a:solidFill>
                        <a:schemeClr val="tx1"/>
                      </a:solidFill>
                      <a:prstDash val="solid"/>
                      <a:round/>
                      <a:headEnd type="none" w="med" len="med"/>
                      <a:tailEnd type="none" w="med" len="med"/>
                    </a:lnL>
                    <a:lnR>
                      <a:noFill/>
                    </a:lnR>
                    <a:lnT>
                      <a:noFill/>
                    </a:lnT>
                    <a:lnB>
                      <a:noFill/>
                    </a:lnB>
                    <a:solidFill>
                      <a:srgbClr val="EFF5FF"/>
                    </a:solidFill>
                  </a:tcPr>
                </a:tc>
                <a:tc>
                  <a:txBody>
                    <a:bodyPr/>
                    <a:lstStyle/>
                    <a:p>
                      <a:pPr algn="l" fontAlgn="ctr"/>
                      <a:r>
                        <a:rPr lang="en-US" altLang="ja-JP" sz="1000" b="0" i="0" u="none" strike="noStrike" dirty="0">
                          <a:solidFill>
                            <a:schemeClr val="tx1"/>
                          </a:solidFill>
                          <a:effectLst/>
                          <a:latin typeface="Arial" panose="020B0604020202020204" pitchFamily="34" charset="0"/>
                          <a:ea typeface="UD デジタル 教科書体 NK-R" panose="02020400000000000000" pitchFamily="18" charset="-128"/>
                          <a:cs typeface="Arial" panose="020B0604020202020204" pitchFamily="34" charset="0"/>
                        </a:rPr>
                        <a:t>ODEX</a:t>
                      </a:r>
                      <a:endParaRPr lang="ja-JP" altLang="en-US" sz="1000" b="0" i="0" u="none" strike="noStrike" dirty="0">
                        <a:solidFill>
                          <a:schemeClr val="tx1"/>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6350" marR="6350" marT="6350" marB="0" anchor="ctr">
                    <a:lnL>
                      <a:noFill/>
                    </a:lnL>
                    <a:lnR>
                      <a:noFill/>
                    </a:lnR>
                    <a:lnT>
                      <a:noFill/>
                    </a:lnT>
                    <a:lnB>
                      <a:noFill/>
                    </a:lnB>
                    <a:solidFill>
                      <a:srgbClr val="EFF5FF"/>
                    </a:solidFill>
                  </a:tcPr>
                </a:tc>
                <a:tc>
                  <a:txBody>
                    <a:bodyPr/>
                    <a:lstStyle/>
                    <a:p>
                      <a:pPr algn="l"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Japan</a:t>
                      </a:r>
                      <a:endPar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6350" marR="6350" marT="6350" marB="0" anchor="ctr">
                    <a:lnL>
                      <a:noFill/>
                    </a:lnL>
                    <a:lnR>
                      <a:noFill/>
                    </a:lnR>
                    <a:lnT w="12700" cmpd="sng">
                      <a:noFill/>
                      <a:prstDash val="solid"/>
                    </a:lnT>
                    <a:lnB>
                      <a:noFill/>
                    </a:lnB>
                    <a:lnTlToBr w="12700" cmpd="sng">
                      <a:noFill/>
                      <a:prstDash val="solid"/>
                    </a:lnTlToBr>
                    <a:lnBlToTr w="12700" cmpd="sng">
                      <a:noFill/>
                      <a:prstDash val="solid"/>
                    </a:lnBlToTr>
                    <a:solidFill>
                      <a:srgbClr val="EFF5FF"/>
                    </a:solidFill>
                  </a:tcPr>
                </a:tc>
                <a:tc gridSpan="2">
                  <a:txBody>
                    <a:bodyPr/>
                    <a:lstStyle/>
                    <a:p>
                      <a:pPr algn="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2,501,876</a:t>
                      </a:r>
                    </a:p>
                  </a:txBody>
                  <a:tcPr marL="6350" marR="6350" marT="6350" marB="0" anchor="ctr">
                    <a:lnL>
                      <a:noFill/>
                    </a:lnL>
                    <a:lnR>
                      <a:noFill/>
                    </a:lnR>
                    <a:lnT>
                      <a:noFill/>
                    </a:lnT>
                    <a:lnB>
                      <a:noFill/>
                    </a:lnB>
                    <a:solidFill>
                      <a:srgbClr val="EFF5FF"/>
                    </a:solidFill>
                  </a:tcPr>
                </a:tc>
                <a:tc hMerge="1">
                  <a:txBody>
                    <a:bodyPr/>
                    <a:lstStyle/>
                    <a:p>
                      <a:pPr algn="r" fontAlgn="ctr"/>
                      <a:endPar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endParaRPr>
                    </a:p>
                  </a:txBody>
                  <a:tcPr marL="6350" marR="6350" marT="6350" marB="0" anchor="ctr">
                    <a:lnL>
                      <a:noFill/>
                    </a:lnL>
                    <a:lnR>
                      <a:noFill/>
                    </a:lnR>
                    <a:lnT>
                      <a:noFill/>
                    </a:lnT>
                    <a:lnB>
                      <a:noFill/>
                    </a:lnB>
                    <a:solidFill>
                      <a:srgbClr val="EFF5FF"/>
                    </a:solidFill>
                  </a:tcPr>
                </a:tc>
                <a:tc>
                  <a:txBody>
                    <a:bodyPr/>
                    <a:lstStyle/>
                    <a:p>
                      <a:pPr algn="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183.10%</a:t>
                      </a:r>
                    </a:p>
                  </a:txBody>
                  <a:tcPr marL="6350" marR="6350" marT="6350" marB="0" anchor="ctr">
                    <a:lnL>
                      <a:noFill/>
                    </a:lnL>
                    <a:lnR w="12700" cap="flat" cmpd="sng" algn="ctr">
                      <a:solidFill>
                        <a:schemeClr val="tx1"/>
                      </a:solidFill>
                      <a:prstDash val="solid"/>
                      <a:round/>
                      <a:headEnd type="none" w="med" len="med"/>
                      <a:tailEnd type="none" w="med" len="med"/>
                    </a:lnR>
                    <a:lnT>
                      <a:noFill/>
                    </a:lnT>
                    <a:lnB>
                      <a:noFill/>
                    </a:lnB>
                    <a:solidFill>
                      <a:srgbClr val="EFF5FF"/>
                    </a:solidFill>
                  </a:tcPr>
                </a:tc>
                <a:extLst>
                  <a:ext uri="{0D108BD9-81ED-4DB2-BD59-A6C34878D82A}">
                    <a16:rowId xmlns:a16="http://schemas.microsoft.com/office/drawing/2014/main" val="3770373535"/>
                  </a:ext>
                </a:extLst>
              </a:tr>
              <a:tr h="238133">
                <a:tc>
                  <a:txBody>
                    <a:bodyPr/>
                    <a:lstStyle/>
                    <a:p>
                      <a:pPr algn="ct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78</a:t>
                      </a:r>
                    </a:p>
                  </a:txBody>
                  <a:tcPr marL="6350" marR="6350" marT="6350"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EFF5FF"/>
                    </a:solidFill>
                  </a:tcPr>
                </a:tc>
                <a:tc>
                  <a:txBody>
                    <a:bodyPr/>
                    <a:lstStyle/>
                    <a:p>
                      <a:pPr algn="l" fontAlgn="ctr"/>
                      <a:r>
                        <a:rPr lang="en-US" altLang="zh-TW" sz="1000" b="0" i="0" u="none" strike="noStrike" dirty="0">
                          <a:solidFill>
                            <a:schemeClr val="tx1"/>
                          </a:solidFill>
                          <a:effectLst/>
                          <a:latin typeface="Arial" panose="020B0604020202020204" pitchFamily="34" charset="0"/>
                          <a:ea typeface="UD デジタル 教科書体 NK-R" panose="02020400000000000000" pitchFamily="18" charset="-128"/>
                          <a:cs typeface="Arial" panose="020B0604020202020204" pitchFamily="34" charset="0"/>
                        </a:rPr>
                        <a:t>TOCOM</a:t>
                      </a:r>
                      <a:endParaRPr lang="zh-TW" altLang="en-US" sz="1000" b="0" i="0" u="none" strike="noStrike" dirty="0">
                        <a:solidFill>
                          <a:schemeClr val="tx1"/>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6350" marR="6350" marT="6350" marB="0" anchor="ctr">
                    <a:lnL>
                      <a:noFill/>
                    </a:lnL>
                    <a:lnR>
                      <a:noFill/>
                    </a:lnR>
                    <a:lnT>
                      <a:noFill/>
                    </a:lnT>
                    <a:lnB w="12700" cap="flat" cmpd="sng" algn="ctr">
                      <a:solidFill>
                        <a:schemeClr val="tx1"/>
                      </a:solidFill>
                      <a:prstDash val="solid"/>
                      <a:round/>
                      <a:headEnd type="none" w="med" len="med"/>
                      <a:tailEnd type="none" w="med" len="med"/>
                    </a:lnB>
                    <a:solidFill>
                      <a:srgbClr val="EFF5FF"/>
                    </a:solidFill>
                  </a:tcPr>
                </a:tc>
                <a:tc>
                  <a:txBody>
                    <a:bodyPr/>
                    <a:lstStyle/>
                    <a:p>
                      <a:pPr algn="l"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Japan</a:t>
                      </a:r>
                      <a:endPar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endParaRPr>
                    </a:p>
                  </a:txBody>
                  <a:tcPr marL="6350" marR="6350" marT="6350" marB="0" anchor="ctr">
                    <a:lnL>
                      <a:noFill/>
                    </a:lnL>
                    <a:lnR>
                      <a:noFill/>
                    </a:lnR>
                    <a:lnT w="12700" cmpd="sng">
                      <a:noFill/>
                      <a:prstDash val="solid"/>
                    </a:lnT>
                    <a:lnB w="12700" cap="flat" cmpd="sng" algn="ctr">
                      <a:solidFill>
                        <a:schemeClr val="tx1"/>
                      </a:solidFill>
                      <a:prstDash val="solid"/>
                      <a:round/>
                      <a:headEnd type="none" w="med" len="med"/>
                      <a:tailEnd type="none" w="med" len="med"/>
                    </a:lnB>
                    <a:solidFill>
                      <a:srgbClr val="EFF5FF"/>
                    </a:solidFill>
                  </a:tcPr>
                </a:tc>
                <a:tc gridSpan="2">
                  <a:txBody>
                    <a:bodyPr/>
                    <a:lstStyle/>
                    <a:p>
                      <a:pPr algn="r" fontAlgn="ct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1,424,912</a:t>
                      </a:r>
                    </a:p>
                  </a:txBody>
                  <a:tcPr marL="6350" marR="6350" marT="6350" marB="0" anchor="ctr">
                    <a:lnL>
                      <a:noFill/>
                    </a:lnL>
                    <a:lnR>
                      <a:noFill/>
                    </a:lnR>
                    <a:lnT>
                      <a:noFill/>
                    </a:lnT>
                    <a:lnB w="12700" cap="flat" cmpd="sng" algn="ctr">
                      <a:solidFill>
                        <a:schemeClr val="tx1"/>
                      </a:solidFill>
                      <a:prstDash val="solid"/>
                      <a:round/>
                      <a:headEnd type="none" w="med" len="med"/>
                      <a:tailEnd type="none" w="med" len="med"/>
                    </a:lnB>
                    <a:solidFill>
                      <a:srgbClr val="EFF5FF"/>
                    </a:solidFill>
                  </a:tcPr>
                </a:tc>
                <a:tc hMerge="1">
                  <a:txBody>
                    <a:bodyPr/>
                    <a:lstStyle/>
                    <a:p>
                      <a:pPr algn="r" fontAlgn="ctr"/>
                      <a:endParaRPr lang="en-US" altLang="ja-JP" sz="14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endParaRPr>
                    </a:p>
                  </a:txBody>
                  <a:tcPr marL="6350" marR="6350" marT="6350" marB="0" anchor="ctr">
                    <a:lnL>
                      <a:noFill/>
                    </a:lnL>
                    <a:lnR>
                      <a:noFill/>
                    </a:lnR>
                    <a:lnT>
                      <a:noFill/>
                    </a:lnT>
                    <a:lnB w="12700" cap="flat" cmpd="sng" algn="ctr">
                      <a:solidFill>
                        <a:schemeClr val="tx1"/>
                      </a:solidFill>
                      <a:prstDash val="solid"/>
                      <a:round/>
                      <a:headEnd type="none" w="med" len="med"/>
                      <a:tailEnd type="none" w="med" len="med"/>
                    </a:lnB>
                    <a:solidFill>
                      <a:srgbClr val="EFF5FF"/>
                    </a:solidFill>
                  </a:tcPr>
                </a:tc>
                <a:tc>
                  <a:txBody>
                    <a:bodyPr/>
                    <a:lstStyle/>
                    <a:p>
                      <a:pPr algn="r" fontAlgn="ctr"/>
                      <a:r>
                        <a:rPr lang="ja-JP" altLang="en-US"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b="0" i="0" u="none" strike="noStrike" dirty="0">
                          <a:solidFill>
                            <a:srgbClr val="333333"/>
                          </a:solidFill>
                          <a:effectLst/>
                          <a:latin typeface="Arial" panose="020B0604020202020204" pitchFamily="34" charset="0"/>
                          <a:ea typeface="UD デジタル 教科書体 NK-R" panose="02020400000000000000" pitchFamily="18" charset="-128"/>
                          <a:cs typeface="Arial" panose="020B0604020202020204" pitchFamily="34" charset="0"/>
                        </a:rPr>
                        <a:t>23.60%</a:t>
                      </a:r>
                    </a:p>
                  </a:txBody>
                  <a:tcPr marL="6350" marR="6350" marT="635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EFF5FF"/>
                    </a:solidFill>
                  </a:tcPr>
                </a:tc>
                <a:extLst>
                  <a:ext uri="{0D108BD9-81ED-4DB2-BD59-A6C34878D82A}">
                    <a16:rowId xmlns:a16="http://schemas.microsoft.com/office/drawing/2014/main" val="1456133155"/>
                  </a:ext>
                </a:extLst>
              </a:tr>
            </a:tbl>
          </a:graphicData>
        </a:graphic>
      </p:graphicFrame>
      <p:sp>
        <p:nvSpPr>
          <p:cNvPr id="30" name="テキスト ボックス 29">
            <a:extLst>
              <a:ext uri="{FF2B5EF4-FFF2-40B4-BE49-F238E27FC236}">
                <a16:creationId xmlns:a16="http://schemas.microsoft.com/office/drawing/2014/main" id="{F5955A57-534C-4071-BB89-C77C6A889B9B}"/>
              </a:ext>
            </a:extLst>
          </p:cNvPr>
          <p:cNvSpPr txBox="1"/>
          <p:nvPr/>
        </p:nvSpPr>
        <p:spPr>
          <a:xfrm>
            <a:off x="6499410" y="6600688"/>
            <a:ext cx="4294161" cy="246221"/>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Source</a:t>
            </a: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FIA (Futures Industry Association)</a:t>
            </a:r>
            <a:endParaRPr kumimoji="1" lang="ja-JP" altLang="en-US" sz="1000" b="1" dirty="0">
              <a:solidFill>
                <a:srgbClr val="FF0000"/>
              </a:solidFill>
              <a:latin typeface="Meiryo UI" panose="020B0604030504040204" pitchFamily="50" charset="-128"/>
              <a:ea typeface="Meiryo UI" panose="020B0604030504040204" pitchFamily="50" charset="-128"/>
            </a:endParaRPr>
          </a:p>
        </p:txBody>
      </p:sp>
      <p:sp>
        <p:nvSpPr>
          <p:cNvPr id="29" name="テキスト ボックス 1">
            <a:extLst>
              <a:ext uri="{FF2B5EF4-FFF2-40B4-BE49-F238E27FC236}">
                <a16:creationId xmlns:a16="http://schemas.microsoft.com/office/drawing/2014/main" id="{66F05DB1-2B5D-4F28-85C4-A2A91D6BFB7F}"/>
              </a:ext>
            </a:extLst>
          </p:cNvPr>
          <p:cNvSpPr txBox="1"/>
          <p:nvPr/>
        </p:nvSpPr>
        <p:spPr>
          <a:xfrm>
            <a:off x="1877486" y="2868788"/>
            <a:ext cx="629418" cy="246221"/>
          </a:xfrm>
          <a:prstGeom prst="rect">
            <a:avLst/>
          </a:prstGeom>
          <a:solidFill>
            <a:schemeClr val="bg1"/>
          </a:solidFill>
        </p:spPr>
        <p:txBody>
          <a:bodyPr wrap="square" lIns="0" tIns="0" rIns="0" bIns="0" rtlCol="0">
            <a:spAutoFit/>
          </a:bodyPr>
          <a:lstStyle/>
          <a:p>
            <a:r>
              <a:rPr kumimoji="1" lang="en-US" altLang="ja-JP" sz="800" dirty="0">
                <a:latin typeface="Arial" panose="020B0604020202020204" pitchFamily="34" charset="0"/>
                <a:cs typeface="Arial" panose="020B0604020202020204" pitchFamily="34" charset="0"/>
              </a:rPr>
              <a:t>Stock Price Index</a:t>
            </a:r>
            <a:endParaRPr kumimoji="1" lang="ja-JP" altLang="en-US" sz="800" dirty="0">
              <a:latin typeface="Arial" panose="020B0604020202020204" pitchFamily="34" charset="0"/>
              <a:cs typeface="Arial" panose="020B0604020202020204" pitchFamily="34" charset="0"/>
            </a:endParaRPr>
          </a:p>
        </p:txBody>
      </p:sp>
      <p:sp>
        <p:nvSpPr>
          <p:cNvPr id="31" name="テキスト ボックス 1">
            <a:extLst>
              <a:ext uri="{FF2B5EF4-FFF2-40B4-BE49-F238E27FC236}">
                <a16:creationId xmlns:a16="http://schemas.microsoft.com/office/drawing/2014/main" id="{E162BCF4-47EF-478D-B5AA-F2EF9A3E8B53}"/>
              </a:ext>
            </a:extLst>
          </p:cNvPr>
          <p:cNvSpPr txBox="1"/>
          <p:nvPr/>
        </p:nvSpPr>
        <p:spPr>
          <a:xfrm>
            <a:off x="1866299" y="3121221"/>
            <a:ext cx="629418" cy="115416"/>
          </a:xfrm>
          <a:prstGeom prst="rect">
            <a:avLst/>
          </a:prstGeom>
          <a:solidFill>
            <a:schemeClr val="bg1"/>
          </a:solidFill>
        </p:spPr>
        <p:txBody>
          <a:bodyPr wrap="square" lIns="0" tIns="0" rIns="0" bIns="0" rtlCol="0">
            <a:spAutoFit/>
          </a:bodyPr>
          <a:lstStyle/>
          <a:p>
            <a:r>
              <a:rPr kumimoji="1" lang="en-US" altLang="ja-JP" sz="750" dirty="0">
                <a:latin typeface="Arial" panose="020B0604020202020204" pitchFamily="34" charset="0"/>
                <a:cs typeface="Arial" panose="020B0604020202020204" pitchFamily="34" charset="0"/>
              </a:rPr>
              <a:t>Single Shares</a:t>
            </a:r>
            <a:endParaRPr kumimoji="1" lang="ja-JP" altLang="en-US" sz="750" dirty="0">
              <a:latin typeface="Arial" panose="020B0604020202020204" pitchFamily="34" charset="0"/>
              <a:cs typeface="Arial" panose="020B0604020202020204" pitchFamily="34" charset="0"/>
            </a:endParaRPr>
          </a:p>
        </p:txBody>
      </p:sp>
      <p:sp>
        <p:nvSpPr>
          <p:cNvPr id="32" name="テキスト ボックス 1">
            <a:extLst>
              <a:ext uri="{FF2B5EF4-FFF2-40B4-BE49-F238E27FC236}">
                <a16:creationId xmlns:a16="http://schemas.microsoft.com/office/drawing/2014/main" id="{3A524ACE-F9E7-424D-9588-7B927B67561E}"/>
              </a:ext>
            </a:extLst>
          </p:cNvPr>
          <p:cNvSpPr txBox="1"/>
          <p:nvPr/>
        </p:nvSpPr>
        <p:spPr>
          <a:xfrm>
            <a:off x="1877486" y="3321379"/>
            <a:ext cx="589328" cy="123111"/>
          </a:xfrm>
          <a:prstGeom prst="rect">
            <a:avLst/>
          </a:prstGeom>
          <a:solidFill>
            <a:schemeClr val="bg1"/>
          </a:solidFill>
        </p:spPr>
        <p:txBody>
          <a:bodyPr wrap="square" lIns="0" tIns="0" rIns="0" bIns="0" rtlCol="0">
            <a:spAutoFit/>
          </a:bodyPr>
          <a:lstStyle/>
          <a:p>
            <a:r>
              <a:rPr kumimoji="1" lang="en-US" altLang="ja-JP" sz="800" dirty="0">
                <a:latin typeface="Arial" panose="020B0604020202020204" pitchFamily="34" charset="0"/>
                <a:cs typeface="Arial" panose="020B0604020202020204" pitchFamily="34" charset="0"/>
              </a:rPr>
              <a:t>Interest</a:t>
            </a:r>
            <a:endParaRPr kumimoji="1" lang="ja-JP" altLang="en-US" sz="800" dirty="0">
              <a:latin typeface="Arial" panose="020B0604020202020204" pitchFamily="34" charset="0"/>
              <a:cs typeface="Arial" panose="020B0604020202020204" pitchFamily="34" charset="0"/>
            </a:endParaRPr>
          </a:p>
        </p:txBody>
      </p:sp>
      <p:sp>
        <p:nvSpPr>
          <p:cNvPr id="33" name="テキスト ボックス 1">
            <a:extLst>
              <a:ext uri="{FF2B5EF4-FFF2-40B4-BE49-F238E27FC236}">
                <a16:creationId xmlns:a16="http://schemas.microsoft.com/office/drawing/2014/main" id="{45A0F65D-3A52-4FE3-B768-2DA30A5E380E}"/>
              </a:ext>
            </a:extLst>
          </p:cNvPr>
          <p:cNvSpPr txBox="1"/>
          <p:nvPr/>
        </p:nvSpPr>
        <p:spPr>
          <a:xfrm>
            <a:off x="1877486" y="3516436"/>
            <a:ext cx="589328" cy="123111"/>
          </a:xfrm>
          <a:prstGeom prst="rect">
            <a:avLst/>
          </a:prstGeom>
          <a:solidFill>
            <a:schemeClr val="bg1"/>
          </a:solidFill>
        </p:spPr>
        <p:txBody>
          <a:bodyPr wrap="square" lIns="0" tIns="0" rIns="0" bIns="0" rtlCol="0">
            <a:spAutoFit/>
          </a:bodyPr>
          <a:lstStyle/>
          <a:p>
            <a:r>
              <a:rPr kumimoji="1" lang="en-US" altLang="ja-JP" sz="800" dirty="0">
                <a:latin typeface="Arial" panose="020B0604020202020204" pitchFamily="34" charset="0"/>
                <a:cs typeface="Arial" panose="020B0604020202020204" pitchFamily="34" charset="0"/>
              </a:rPr>
              <a:t>Currency</a:t>
            </a:r>
            <a:endParaRPr kumimoji="1" lang="ja-JP" altLang="en-US" sz="800" dirty="0">
              <a:latin typeface="Arial" panose="020B0604020202020204" pitchFamily="34" charset="0"/>
              <a:cs typeface="Arial" panose="020B0604020202020204" pitchFamily="34" charset="0"/>
            </a:endParaRPr>
          </a:p>
        </p:txBody>
      </p:sp>
      <p:sp>
        <p:nvSpPr>
          <p:cNvPr id="34" name="テキスト ボックス 1">
            <a:extLst>
              <a:ext uri="{FF2B5EF4-FFF2-40B4-BE49-F238E27FC236}">
                <a16:creationId xmlns:a16="http://schemas.microsoft.com/office/drawing/2014/main" id="{3F730BA6-9272-4E5B-8EFA-FD9B8BDE10C5}"/>
              </a:ext>
            </a:extLst>
          </p:cNvPr>
          <p:cNvSpPr txBox="1"/>
          <p:nvPr/>
        </p:nvSpPr>
        <p:spPr>
          <a:xfrm>
            <a:off x="1877486" y="3717445"/>
            <a:ext cx="589328" cy="123111"/>
          </a:xfrm>
          <a:prstGeom prst="rect">
            <a:avLst/>
          </a:prstGeom>
          <a:solidFill>
            <a:schemeClr val="bg1"/>
          </a:solidFill>
        </p:spPr>
        <p:txBody>
          <a:bodyPr wrap="square" lIns="0" tIns="0" rIns="0" bIns="0" rtlCol="0">
            <a:spAutoFit/>
          </a:bodyPr>
          <a:lstStyle/>
          <a:p>
            <a:r>
              <a:rPr kumimoji="1" lang="en-US" altLang="ja-JP" sz="800" dirty="0">
                <a:latin typeface="Arial" panose="020B0604020202020204" pitchFamily="34" charset="0"/>
                <a:cs typeface="Arial" panose="020B0604020202020204" pitchFamily="34" charset="0"/>
              </a:rPr>
              <a:t>Energy</a:t>
            </a:r>
            <a:endParaRPr kumimoji="1" lang="ja-JP" altLang="en-US" sz="800" dirty="0">
              <a:latin typeface="Arial" panose="020B0604020202020204" pitchFamily="34" charset="0"/>
              <a:cs typeface="Arial" panose="020B0604020202020204" pitchFamily="34" charset="0"/>
            </a:endParaRPr>
          </a:p>
        </p:txBody>
      </p:sp>
      <p:sp>
        <p:nvSpPr>
          <p:cNvPr id="35" name="テキスト ボックス 1">
            <a:extLst>
              <a:ext uri="{FF2B5EF4-FFF2-40B4-BE49-F238E27FC236}">
                <a16:creationId xmlns:a16="http://schemas.microsoft.com/office/drawing/2014/main" id="{BD0704C7-791F-4461-A33E-00855DE67E07}"/>
              </a:ext>
            </a:extLst>
          </p:cNvPr>
          <p:cNvSpPr txBox="1"/>
          <p:nvPr/>
        </p:nvSpPr>
        <p:spPr>
          <a:xfrm>
            <a:off x="1877486" y="3894733"/>
            <a:ext cx="618231" cy="215444"/>
          </a:xfrm>
          <a:prstGeom prst="rect">
            <a:avLst/>
          </a:prstGeom>
          <a:solidFill>
            <a:schemeClr val="bg1"/>
          </a:solidFill>
        </p:spPr>
        <p:txBody>
          <a:bodyPr wrap="square" lIns="0" tIns="0" rIns="0" bIns="0" rtlCol="0">
            <a:spAutoFit/>
          </a:bodyPr>
          <a:lstStyle/>
          <a:p>
            <a:r>
              <a:rPr kumimoji="1" lang="en-US" altLang="ja-JP" sz="700" dirty="0">
                <a:latin typeface="Arial" panose="020B0604020202020204" pitchFamily="34" charset="0"/>
                <a:cs typeface="Arial" panose="020B0604020202020204" pitchFamily="34" charset="0"/>
              </a:rPr>
              <a:t>Precious Metals</a:t>
            </a:r>
            <a:endParaRPr kumimoji="1" lang="ja-JP" altLang="en-US" sz="700" dirty="0">
              <a:latin typeface="Arial" panose="020B0604020202020204" pitchFamily="34" charset="0"/>
              <a:cs typeface="Arial" panose="020B0604020202020204" pitchFamily="34" charset="0"/>
            </a:endParaRPr>
          </a:p>
        </p:txBody>
      </p:sp>
      <p:sp>
        <p:nvSpPr>
          <p:cNvPr id="36" name="テキスト ボックス 1">
            <a:extLst>
              <a:ext uri="{FF2B5EF4-FFF2-40B4-BE49-F238E27FC236}">
                <a16:creationId xmlns:a16="http://schemas.microsoft.com/office/drawing/2014/main" id="{4A0E0205-FFD9-4BC6-92DB-D4CEBB88426A}"/>
              </a:ext>
            </a:extLst>
          </p:cNvPr>
          <p:cNvSpPr txBox="1"/>
          <p:nvPr/>
        </p:nvSpPr>
        <p:spPr>
          <a:xfrm>
            <a:off x="1870377" y="4110177"/>
            <a:ext cx="589328" cy="215444"/>
          </a:xfrm>
          <a:prstGeom prst="rect">
            <a:avLst/>
          </a:prstGeom>
          <a:solidFill>
            <a:schemeClr val="bg1"/>
          </a:solidFill>
        </p:spPr>
        <p:txBody>
          <a:bodyPr wrap="square" lIns="0" tIns="0" rIns="0" bIns="0" rtlCol="0">
            <a:spAutoFit/>
          </a:bodyPr>
          <a:lstStyle/>
          <a:p>
            <a:r>
              <a:rPr lang="en-US" altLang="ja-JP" sz="700" dirty="0">
                <a:latin typeface="Arial" panose="020B0604020202020204" pitchFamily="34" charset="0"/>
                <a:cs typeface="Arial" panose="020B0604020202020204" pitchFamily="34" charset="0"/>
              </a:rPr>
              <a:t>Non-Precious Metals</a:t>
            </a:r>
            <a:endParaRPr kumimoji="1" lang="ja-JP" altLang="en-US" sz="700" dirty="0">
              <a:latin typeface="Arial" panose="020B0604020202020204" pitchFamily="34" charset="0"/>
              <a:cs typeface="Arial" panose="020B0604020202020204" pitchFamily="34" charset="0"/>
            </a:endParaRPr>
          </a:p>
        </p:txBody>
      </p:sp>
      <p:sp>
        <p:nvSpPr>
          <p:cNvPr id="37" name="テキスト ボックス 1">
            <a:extLst>
              <a:ext uri="{FF2B5EF4-FFF2-40B4-BE49-F238E27FC236}">
                <a16:creationId xmlns:a16="http://schemas.microsoft.com/office/drawing/2014/main" id="{EC61610E-188A-4013-B679-E63889172193}"/>
              </a:ext>
            </a:extLst>
          </p:cNvPr>
          <p:cNvSpPr txBox="1"/>
          <p:nvPr/>
        </p:nvSpPr>
        <p:spPr>
          <a:xfrm>
            <a:off x="1866299" y="4307555"/>
            <a:ext cx="600515" cy="215444"/>
          </a:xfrm>
          <a:prstGeom prst="rect">
            <a:avLst/>
          </a:prstGeom>
          <a:solidFill>
            <a:schemeClr val="bg1"/>
          </a:solidFill>
        </p:spPr>
        <p:txBody>
          <a:bodyPr wrap="square" lIns="0" tIns="0" rIns="0" bIns="0" rtlCol="0">
            <a:spAutoFit/>
          </a:bodyPr>
          <a:lstStyle/>
          <a:p>
            <a:r>
              <a:rPr kumimoji="1" lang="en-US" altLang="ja-JP" sz="700" dirty="0">
                <a:latin typeface="Arial" panose="020B0604020202020204" pitchFamily="34" charset="0"/>
                <a:cs typeface="Arial" panose="020B0604020202020204" pitchFamily="34" charset="0"/>
              </a:rPr>
              <a:t>Agricultural Products</a:t>
            </a:r>
            <a:endParaRPr kumimoji="1" lang="ja-JP" altLang="en-US" sz="700" dirty="0">
              <a:latin typeface="Arial" panose="020B0604020202020204" pitchFamily="34" charset="0"/>
              <a:cs typeface="Arial" panose="020B0604020202020204" pitchFamily="34" charset="0"/>
            </a:endParaRPr>
          </a:p>
        </p:txBody>
      </p:sp>
      <p:sp>
        <p:nvSpPr>
          <p:cNvPr id="38" name="テキスト ボックス 1">
            <a:extLst>
              <a:ext uri="{FF2B5EF4-FFF2-40B4-BE49-F238E27FC236}">
                <a16:creationId xmlns:a16="http://schemas.microsoft.com/office/drawing/2014/main" id="{FA2AAD9B-4E4C-4DDE-B2CE-F01A7E7A27C3}"/>
              </a:ext>
            </a:extLst>
          </p:cNvPr>
          <p:cNvSpPr txBox="1"/>
          <p:nvPr/>
        </p:nvSpPr>
        <p:spPr>
          <a:xfrm>
            <a:off x="1877486" y="4528652"/>
            <a:ext cx="424228" cy="123111"/>
          </a:xfrm>
          <a:prstGeom prst="rect">
            <a:avLst/>
          </a:prstGeom>
          <a:solidFill>
            <a:schemeClr val="bg1"/>
          </a:solidFill>
        </p:spPr>
        <p:txBody>
          <a:bodyPr wrap="square" lIns="0" tIns="0" rIns="0" bIns="0" rtlCol="0">
            <a:spAutoFit/>
          </a:bodyPr>
          <a:lstStyle/>
          <a:p>
            <a:r>
              <a:rPr kumimoji="1" lang="en-US" altLang="ja-JP" sz="800" dirty="0">
                <a:latin typeface="Arial" panose="020B0604020202020204" pitchFamily="34" charset="0"/>
                <a:cs typeface="Arial" panose="020B0604020202020204" pitchFamily="34" charset="0"/>
              </a:rPr>
              <a:t>Other</a:t>
            </a:r>
            <a:endParaRPr kumimoji="1" lang="ja-JP" altLang="en-US"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0552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a:xfrm>
            <a:off x="9421971" y="6502822"/>
            <a:ext cx="2743200" cy="365125"/>
          </a:xfrm>
        </p:spPr>
        <p:txBody>
          <a:bodyPr/>
          <a:lstStyle/>
          <a:p>
            <a:fld id="{4CFCB8D1-E384-4ABF-9F79-4EB3205F8B48}" type="slidenum">
              <a:rPr kumimoji="1" lang="ja-JP" altLang="en-US" smtClean="0"/>
              <a:t>16</a:t>
            </a:fld>
            <a:endParaRPr kumimoji="1" lang="ja-JP" altLang="en-US" dirty="0"/>
          </a:p>
        </p:txBody>
      </p:sp>
      <p:sp>
        <p:nvSpPr>
          <p:cNvPr id="11" name="テキスト ボックス 10">
            <a:extLst>
              <a:ext uri="{FF2B5EF4-FFF2-40B4-BE49-F238E27FC236}">
                <a16:creationId xmlns:a16="http://schemas.microsoft.com/office/drawing/2014/main" id="{E80AF9EA-FF8E-4D01-BD21-9DE3F9109B3D}"/>
              </a:ext>
            </a:extLst>
          </p:cNvPr>
          <p:cNvSpPr txBox="1"/>
          <p:nvPr/>
        </p:nvSpPr>
        <p:spPr>
          <a:xfrm>
            <a:off x="424796" y="363838"/>
            <a:ext cx="5095438" cy="369332"/>
          </a:xfrm>
          <a:prstGeom prst="rect">
            <a:avLst/>
          </a:prstGeom>
          <a:noFill/>
        </p:spPr>
        <p:txBody>
          <a:bodyPr wrap="square" rtlCol="0">
            <a:spAutoFit/>
          </a:bodyPr>
          <a:lstStyle/>
          <a:p>
            <a:r>
              <a:rPr lang="ja-JP" altLang="en-US" b="1" dirty="0">
                <a:latin typeface="UD デジタル 教科書体 NK-R" panose="02020400000000000000" pitchFamily="18" charset="-128"/>
                <a:ea typeface="UD デジタル 教科書体 NK-R" panose="02020400000000000000" pitchFamily="18" charset="-128"/>
              </a:rPr>
              <a:t>■</a:t>
            </a: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Digital Finance (Security Tokens)</a:t>
            </a:r>
          </a:p>
        </p:txBody>
      </p:sp>
      <p:sp>
        <p:nvSpPr>
          <p:cNvPr id="7" name="テキスト ボックス 6">
            <a:extLst>
              <a:ext uri="{FF2B5EF4-FFF2-40B4-BE49-F238E27FC236}">
                <a16:creationId xmlns:a16="http://schemas.microsoft.com/office/drawing/2014/main" id="{CF0BF752-CDC7-4970-94A0-0EE2CC4E3EA4}"/>
              </a:ext>
            </a:extLst>
          </p:cNvPr>
          <p:cNvSpPr txBox="1"/>
          <p:nvPr/>
        </p:nvSpPr>
        <p:spPr>
          <a:xfrm>
            <a:off x="635891" y="671117"/>
            <a:ext cx="11093481" cy="1708160"/>
          </a:xfrm>
          <a:prstGeom prst="rect">
            <a:avLst/>
          </a:prstGeom>
          <a:noFill/>
        </p:spPr>
        <p:txBody>
          <a:bodyPr wrap="square" lIns="91440" tIns="45720" rIns="91440" bIns="45720" anchor="t">
            <a:spAutoFit/>
          </a:bodyPr>
          <a:lstStyle/>
          <a:p>
            <a:pPr marL="285750" indent="-285750">
              <a:lnSpc>
                <a:spcPts val="1800"/>
              </a:lnSpc>
              <a:buFont typeface="Arial" panose="020B0604020202020204" pitchFamily="34" charset="0"/>
              <a:buChar char="•"/>
            </a:pP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The global market for security tokens (STs) — digitized securities issued using blockchain technology — has grown to USD 19.4 billion as of January 2026. By asset class, U.S. Treasury bonds hold the largest share at 45%, followed by commodities at 19%, institutional alternative funds at 13%, and private credit at 12%.</a:t>
            </a:r>
          </a:p>
          <a:p>
            <a:pPr marL="285750" indent="-285750">
              <a:lnSpc>
                <a:spcPts val="1800"/>
              </a:lnSpc>
              <a:buFont typeface="Arial" panose="020B0604020202020204" pitchFamily="34" charset="0"/>
              <a:buChar char="•"/>
            </a:pP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While government bonds and commodities dominate the global ST market, Japan’s ST market is characterized </a:t>
            </a:r>
            <a:r>
              <a:rPr lang="en-US" altLang="ja-JP" sz="1600" b="1" u="sng" dirty="0">
                <a:latin typeface="Arial" panose="020B0604020202020204" pitchFamily="34" charset="0"/>
                <a:ea typeface="UD デジタル 教科書体 NK-R" panose="02020400000000000000" pitchFamily="18" charset="-128"/>
                <a:cs typeface="Arial" panose="020B0604020202020204" pitchFamily="34" charset="0"/>
              </a:rPr>
              <a:t>by a strong concentration in real estate, which accounted for approximately 89% of issuance </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in 2024. </a:t>
            </a:r>
            <a:r>
              <a:rPr lang="en-US" altLang="ja-JP" sz="1600" b="1" u="sng" dirty="0">
                <a:latin typeface="Arial" panose="020B0604020202020204" pitchFamily="34" charset="0"/>
                <a:ea typeface="UD デジタル 教科書体 NK-R" panose="02020400000000000000" pitchFamily="18" charset="-128"/>
                <a:cs typeface="Arial" panose="020B0604020202020204" pitchFamily="34" charset="0"/>
              </a:rPr>
              <a:t>Greater product diversification and increased participation by institutional investors are expected</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 to enhance market liquidity.</a:t>
            </a:r>
            <a:endParaRPr lang="ja-JP" altLang="en-US" sz="1600" b="1" u="sng" dirty="0">
              <a:latin typeface="Arial" panose="020B0604020202020204" pitchFamily="34" charset="0"/>
              <a:ea typeface="UD デジタル 教科書体 NK-R"/>
              <a:cs typeface="Arial" panose="020B0604020202020204" pitchFamily="34" charset="0"/>
            </a:endParaRPr>
          </a:p>
        </p:txBody>
      </p:sp>
      <p:grpSp>
        <p:nvGrpSpPr>
          <p:cNvPr id="8" name="グループ化 7">
            <a:extLst>
              <a:ext uri="{FF2B5EF4-FFF2-40B4-BE49-F238E27FC236}">
                <a16:creationId xmlns:a16="http://schemas.microsoft.com/office/drawing/2014/main" id="{51271AA1-2681-4665-8949-D029FB7020EA}"/>
              </a:ext>
            </a:extLst>
          </p:cNvPr>
          <p:cNvGrpSpPr/>
          <p:nvPr/>
        </p:nvGrpSpPr>
        <p:grpSpPr>
          <a:xfrm>
            <a:off x="635891" y="2370171"/>
            <a:ext cx="5095438" cy="345182"/>
            <a:chOff x="611304" y="2329453"/>
            <a:chExt cx="5095438" cy="345182"/>
          </a:xfrm>
        </p:grpSpPr>
        <p:grpSp>
          <p:nvGrpSpPr>
            <p:cNvPr id="9" name="グループ化 8">
              <a:extLst>
                <a:ext uri="{FF2B5EF4-FFF2-40B4-BE49-F238E27FC236}">
                  <a16:creationId xmlns:a16="http://schemas.microsoft.com/office/drawing/2014/main" id="{F1D179D8-0D71-4C79-B094-37B5018310EA}"/>
                </a:ext>
              </a:extLst>
            </p:cNvPr>
            <p:cNvGrpSpPr/>
            <p:nvPr/>
          </p:nvGrpSpPr>
          <p:grpSpPr>
            <a:xfrm>
              <a:off x="611304" y="2365094"/>
              <a:ext cx="5095438" cy="309541"/>
              <a:chOff x="472815" y="2599964"/>
              <a:chExt cx="5095438" cy="309541"/>
            </a:xfrm>
          </p:grpSpPr>
          <p:sp>
            <p:nvSpPr>
              <p:cNvPr id="12" name="正方形/長方形 11">
                <a:extLst>
                  <a:ext uri="{FF2B5EF4-FFF2-40B4-BE49-F238E27FC236}">
                    <a16:creationId xmlns:a16="http://schemas.microsoft.com/office/drawing/2014/main" id="{64999712-0C1F-425F-B83F-829DEFB227B5}"/>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UD デジタル 教科書体 NK-R" panose="02020400000000000000" pitchFamily="18" charset="-128"/>
                  <a:ea typeface="UD デジタル 教科書体 NK-R" panose="02020400000000000000" pitchFamily="18" charset="-128"/>
                </a:endParaRPr>
              </a:p>
            </p:txBody>
          </p:sp>
          <p:cxnSp>
            <p:nvCxnSpPr>
              <p:cNvPr id="13" name="直線コネクタ 12">
                <a:extLst>
                  <a:ext uri="{FF2B5EF4-FFF2-40B4-BE49-F238E27FC236}">
                    <a16:creationId xmlns:a16="http://schemas.microsoft.com/office/drawing/2014/main" id="{31C5D2A5-D21A-44A4-9D26-314F1BDE9FB5}"/>
                  </a:ext>
                </a:extLst>
              </p:cNvPr>
              <p:cNvCxnSpPr>
                <a:cxnSpLocks/>
              </p:cNvCxnSpPr>
              <p:nvPr/>
            </p:nvCxnSpPr>
            <p:spPr>
              <a:xfrm>
                <a:off x="472815" y="2909505"/>
                <a:ext cx="509543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テキスト ボックス 9">
              <a:extLst>
                <a:ext uri="{FF2B5EF4-FFF2-40B4-BE49-F238E27FC236}">
                  <a16:creationId xmlns:a16="http://schemas.microsoft.com/office/drawing/2014/main" id="{9E7C6404-F9E6-4879-8BFC-DB2320B597BF}"/>
                </a:ext>
              </a:extLst>
            </p:cNvPr>
            <p:cNvSpPr txBox="1"/>
            <p:nvPr/>
          </p:nvSpPr>
          <p:spPr>
            <a:xfrm>
              <a:off x="1118623" y="2329453"/>
              <a:ext cx="4162812" cy="338554"/>
            </a:xfrm>
            <a:prstGeom prst="rect">
              <a:avLst/>
            </a:prstGeom>
            <a:noFill/>
          </p:spPr>
          <p:txBody>
            <a:bodyPr wrap="square" rtlCol="0">
              <a:spAutoFit/>
            </a:bodyPr>
            <a:lstStyle/>
            <a:p>
              <a:pPr algn="ctr"/>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Global ST Market (as of January 2026)</a:t>
              </a:r>
              <a:endParaRPr kumimoji="1" lang="ja-JP" altLang="en-US" sz="160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grpSp>
        <p:nvGrpSpPr>
          <p:cNvPr id="14" name="グループ化 13">
            <a:extLst>
              <a:ext uri="{FF2B5EF4-FFF2-40B4-BE49-F238E27FC236}">
                <a16:creationId xmlns:a16="http://schemas.microsoft.com/office/drawing/2014/main" id="{ED2535DD-6818-4824-AA8D-5CB3F80ECAD9}"/>
              </a:ext>
            </a:extLst>
          </p:cNvPr>
          <p:cNvGrpSpPr/>
          <p:nvPr/>
        </p:nvGrpSpPr>
        <p:grpSpPr>
          <a:xfrm>
            <a:off x="6470192" y="2350201"/>
            <a:ext cx="4984305" cy="363892"/>
            <a:chOff x="611304" y="2310743"/>
            <a:chExt cx="4984305" cy="363892"/>
          </a:xfrm>
        </p:grpSpPr>
        <p:grpSp>
          <p:nvGrpSpPr>
            <p:cNvPr id="15" name="グループ化 14">
              <a:extLst>
                <a:ext uri="{FF2B5EF4-FFF2-40B4-BE49-F238E27FC236}">
                  <a16:creationId xmlns:a16="http://schemas.microsoft.com/office/drawing/2014/main" id="{27BA0D28-B5DC-4EA5-ADC3-D209689B5E28}"/>
                </a:ext>
              </a:extLst>
            </p:cNvPr>
            <p:cNvGrpSpPr/>
            <p:nvPr/>
          </p:nvGrpSpPr>
          <p:grpSpPr>
            <a:xfrm>
              <a:off x="611304" y="2365094"/>
              <a:ext cx="4984305" cy="309541"/>
              <a:chOff x="472815" y="2599964"/>
              <a:chExt cx="4984305" cy="309541"/>
            </a:xfrm>
          </p:grpSpPr>
          <p:sp>
            <p:nvSpPr>
              <p:cNvPr id="17" name="正方形/長方形 16">
                <a:extLst>
                  <a:ext uri="{FF2B5EF4-FFF2-40B4-BE49-F238E27FC236}">
                    <a16:creationId xmlns:a16="http://schemas.microsoft.com/office/drawing/2014/main" id="{8D3E3A1A-615C-46EA-9E45-EAFEFAFC9CE9}"/>
                  </a:ext>
                </a:extLst>
              </p:cNvPr>
              <p:cNvSpPr/>
              <p:nvPr/>
            </p:nvSpPr>
            <p:spPr>
              <a:xfrm>
                <a:off x="472815" y="2599964"/>
                <a:ext cx="74497" cy="276507"/>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UD デジタル 教科書体 NK-R" panose="02020400000000000000" pitchFamily="18" charset="-128"/>
                  <a:ea typeface="UD デジタル 教科書体 NK-R" panose="02020400000000000000" pitchFamily="18" charset="-128"/>
                </a:endParaRPr>
              </a:p>
            </p:txBody>
          </p:sp>
          <p:cxnSp>
            <p:nvCxnSpPr>
              <p:cNvPr id="18" name="直線コネクタ 17">
                <a:extLst>
                  <a:ext uri="{FF2B5EF4-FFF2-40B4-BE49-F238E27FC236}">
                    <a16:creationId xmlns:a16="http://schemas.microsoft.com/office/drawing/2014/main" id="{755390FA-AF17-4DBD-9116-BC64A7A0FB04}"/>
                  </a:ext>
                </a:extLst>
              </p:cNvPr>
              <p:cNvCxnSpPr>
                <a:cxnSpLocks/>
              </p:cNvCxnSpPr>
              <p:nvPr/>
            </p:nvCxnSpPr>
            <p:spPr>
              <a:xfrm>
                <a:off x="472815" y="2909505"/>
                <a:ext cx="498430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6" name="テキスト ボックス 15">
              <a:extLst>
                <a:ext uri="{FF2B5EF4-FFF2-40B4-BE49-F238E27FC236}">
                  <a16:creationId xmlns:a16="http://schemas.microsoft.com/office/drawing/2014/main" id="{9F736C4D-E2F9-47AF-B41A-75610983F8F6}"/>
                </a:ext>
              </a:extLst>
            </p:cNvPr>
            <p:cNvSpPr txBox="1"/>
            <p:nvPr/>
          </p:nvSpPr>
          <p:spPr>
            <a:xfrm>
              <a:off x="1185887" y="2310743"/>
              <a:ext cx="3505200" cy="338554"/>
            </a:xfrm>
            <a:prstGeom prst="rect">
              <a:avLst/>
            </a:prstGeom>
            <a:noFill/>
          </p:spPr>
          <p:txBody>
            <a:bodyPr wrap="square" rtlCol="0">
              <a:spAutoFit/>
            </a:bodyPr>
            <a:lstStyle/>
            <a:p>
              <a:pPr algn="ctr"/>
              <a:r>
                <a:rPr kumimoji="1"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Japanese ST Market</a:t>
              </a:r>
              <a:endParaRPr kumimoji="1" lang="ja-JP" altLang="en-US" sz="160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sp>
        <p:nvSpPr>
          <p:cNvPr id="24" name="テキスト ボックス 23">
            <a:extLst>
              <a:ext uri="{FF2B5EF4-FFF2-40B4-BE49-F238E27FC236}">
                <a16:creationId xmlns:a16="http://schemas.microsoft.com/office/drawing/2014/main" id="{F57FC128-2358-45A9-AEEE-6022A7DE6A12}"/>
              </a:ext>
            </a:extLst>
          </p:cNvPr>
          <p:cNvSpPr txBox="1"/>
          <p:nvPr/>
        </p:nvSpPr>
        <p:spPr>
          <a:xfrm>
            <a:off x="604914" y="6063772"/>
            <a:ext cx="5239405" cy="246221"/>
          </a:xfrm>
          <a:prstGeom prst="rect">
            <a:avLst/>
          </a:prstGeom>
          <a:noFill/>
        </p:spPr>
        <p:txBody>
          <a:bodyPr wrap="square" rtlCol="0">
            <a:spAutoFit/>
          </a:bodyPr>
          <a:lstStyle/>
          <a:p>
            <a:r>
              <a:rPr lang="en-US" altLang="ja-JP" sz="1000" dirty="0">
                <a:latin typeface="Meiryo UI" panose="020B0604030504040204" pitchFamily="50" charset="-128"/>
                <a:ea typeface="Meiryo UI" panose="020B0604030504040204" pitchFamily="50" charset="-128"/>
              </a:rPr>
              <a:t>Source: Prepared </a:t>
            </a:r>
            <a:r>
              <a:rPr kumimoji="1" lang="en-US" altLang="ja-JP" sz="1000" dirty="0">
                <a:latin typeface="Meiryo UI" panose="020B0604030504040204" pitchFamily="50" charset="-128"/>
                <a:ea typeface="Meiryo UI" panose="020B0604030504040204" pitchFamily="50" charset="-128"/>
              </a:rPr>
              <a:t>by Osaka Prefecture </a:t>
            </a:r>
            <a:r>
              <a:rPr lang="en-US" altLang="ja-JP" sz="1000" dirty="0">
                <a:latin typeface="Meiryo UI" panose="020B0604030504040204" pitchFamily="50" charset="-128"/>
                <a:ea typeface="Meiryo UI" panose="020B0604030504040204" pitchFamily="50" charset="-128"/>
              </a:rPr>
              <a:t>based on data from </a:t>
            </a:r>
            <a:r>
              <a:rPr lang="en-US" altLang="ja-JP" sz="1000" dirty="0" err="1">
                <a:latin typeface="Meiryo UI" panose="020B0604030504040204" pitchFamily="50" charset="-128"/>
                <a:ea typeface="Meiryo UI" panose="020B0604030504040204" pitchFamily="50" charset="-128"/>
              </a:rPr>
              <a:t>RWA.xyz</a:t>
            </a:r>
            <a:endParaRPr lang="ja-JP" altLang="en-US" sz="1000" dirty="0">
              <a:latin typeface="Meiryo UI" panose="020B0604030504040204" pitchFamily="50" charset="-128"/>
              <a:ea typeface="Meiryo UI" panose="020B0604030504040204" pitchFamily="50" charset="-128"/>
            </a:endParaRPr>
          </a:p>
        </p:txBody>
      </p:sp>
      <p:pic>
        <p:nvPicPr>
          <p:cNvPr id="20" name="Picture 1">
            <a:extLst>
              <a:ext uri="{FF2B5EF4-FFF2-40B4-BE49-F238E27FC236}">
                <a16:creationId xmlns:a16="http://schemas.microsoft.com/office/drawing/2014/main" id="{B8CD3453-6E8D-41D2-A74D-2181BF263F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493" y="2884893"/>
            <a:ext cx="5085566" cy="3073451"/>
          </a:xfrm>
          <a:prstGeom prst="rect">
            <a:avLst/>
          </a:prstGeom>
          <a:noFill/>
          <a:extLst>
            <a:ext uri="{909E8E84-426E-40DD-AFC4-6F175D3DCCD1}">
              <a14:hiddenFill xmlns:a14="http://schemas.microsoft.com/office/drawing/2010/main">
                <a:solidFill>
                  <a:srgbClr val="FFFFFF"/>
                </a:solidFill>
              </a14:hiddenFill>
            </a:ext>
          </a:extLst>
        </p:spPr>
      </p:pic>
      <p:pic>
        <p:nvPicPr>
          <p:cNvPr id="4" name="図 3">
            <a:extLst>
              <a:ext uri="{FF2B5EF4-FFF2-40B4-BE49-F238E27FC236}">
                <a16:creationId xmlns:a16="http://schemas.microsoft.com/office/drawing/2014/main" id="{435C2B3D-60E9-44E6-ABFB-57C4982A1F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5705" y="3045659"/>
            <a:ext cx="5025250" cy="2911426"/>
          </a:xfrm>
          <a:prstGeom prst="rect">
            <a:avLst/>
          </a:prstGeom>
        </p:spPr>
      </p:pic>
      <p:sp>
        <p:nvSpPr>
          <p:cNvPr id="23" name="テキスト ボックス 22">
            <a:extLst>
              <a:ext uri="{FF2B5EF4-FFF2-40B4-BE49-F238E27FC236}">
                <a16:creationId xmlns:a16="http://schemas.microsoft.com/office/drawing/2014/main" id="{C23283D4-CFF2-401D-A5FA-41565B410EB6}"/>
              </a:ext>
            </a:extLst>
          </p:cNvPr>
          <p:cNvSpPr txBox="1"/>
          <p:nvPr/>
        </p:nvSpPr>
        <p:spPr>
          <a:xfrm>
            <a:off x="6544689" y="6063772"/>
            <a:ext cx="5025249" cy="246221"/>
          </a:xfrm>
          <a:prstGeom prst="rect">
            <a:avLst/>
          </a:prstGeom>
          <a:noFill/>
        </p:spPr>
        <p:txBody>
          <a:bodyPr wrap="square">
            <a:spAutoFit/>
          </a:bodyPr>
          <a:lstStyle/>
          <a:p>
            <a:r>
              <a:rPr kumimoji="1" lang="en-US" altLang="ja-JP" sz="1000" dirty="0">
                <a:latin typeface="Meiryo UI" panose="020B0604030504040204" pitchFamily="50" charset="-128"/>
                <a:ea typeface="Meiryo UI" panose="020B0604030504040204" pitchFamily="50" charset="-128"/>
              </a:rPr>
              <a:t>Source</a:t>
            </a: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Security</a:t>
            </a:r>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Token</a:t>
            </a:r>
            <a:r>
              <a:rPr lang="ja-JP" altLang="en-US" sz="1000" dirty="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rPr>
              <a:t>ST/RWA</a:t>
            </a:r>
            <a:r>
              <a:rPr lang="ja-JP" altLang="en-US" sz="1000" dirty="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rPr>
              <a:t>Dashboard by </a:t>
            </a:r>
            <a:r>
              <a:rPr lang="en-US" altLang="ja-JP" sz="1000" dirty="0" err="1">
                <a:latin typeface="Meiryo UI" panose="020B0604030504040204" pitchFamily="50" charset="-128"/>
                <a:ea typeface="Meiryo UI" panose="020B0604030504040204" pitchFamily="50" charset="-128"/>
              </a:rPr>
              <a:t>Boostry</a:t>
            </a:r>
            <a:endParaRPr lang="en-US" altLang="ja-JP" sz="1000" dirty="0">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9D6ACADE-50C5-4841-8A3D-C286F2D08B0C}"/>
              </a:ext>
            </a:extLst>
          </p:cNvPr>
          <p:cNvSpPr/>
          <p:nvPr/>
        </p:nvSpPr>
        <p:spPr>
          <a:xfrm>
            <a:off x="70758" y="3371496"/>
            <a:ext cx="2515538" cy="19755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spcAft>
                <a:spcPts val="500"/>
              </a:spcAft>
            </a:pPr>
            <a:r>
              <a:rPr kumimoji="1" lang="en-US" altLang="ja-JP" sz="900" dirty="0">
                <a:solidFill>
                  <a:schemeClr val="tx1"/>
                </a:solidFill>
                <a:latin typeface="Arial" panose="020B0604020202020204" pitchFamily="34" charset="0"/>
                <a:cs typeface="Arial" panose="020B0604020202020204" pitchFamily="34" charset="0"/>
              </a:rPr>
              <a:t>Corporate Bonds  </a:t>
            </a:r>
          </a:p>
          <a:p>
            <a:pPr algn="r">
              <a:spcAft>
                <a:spcPts val="500"/>
              </a:spcAft>
            </a:pPr>
            <a:r>
              <a:rPr kumimoji="1" lang="en-US" altLang="ja-JP" sz="900" dirty="0">
                <a:solidFill>
                  <a:schemeClr val="tx1"/>
                </a:solidFill>
                <a:latin typeface="Arial" panose="020B0604020202020204" pitchFamily="34" charset="0"/>
                <a:cs typeface="Arial" panose="020B0604020202020204" pitchFamily="34" charset="0"/>
              </a:rPr>
              <a:t>Active Investment Strategies  </a:t>
            </a:r>
          </a:p>
          <a:p>
            <a:pPr algn="r">
              <a:spcAft>
                <a:spcPts val="500"/>
              </a:spcAft>
            </a:pPr>
            <a:r>
              <a:rPr kumimoji="1" lang="en-US" altLang="ja-JP" sz="900" dirty="0">
                <a:solidFill>
                  <a:schemeClr val="tx1"/>
                </a:solidFill>
                <a:latin typeface="Arial" panose="020B0604020202020204" pitchFamily="34" charset="0"/>
                <a:cs typeface="Arial" panose="020B0604020202020204" pitchFamily="34" charset="0"/>
              </a:rPr>
              <a:t>Private Equity  </a:t>
            </a:r>
          </a:p>
          <a:p>
            <a:pPr algn="r">
              <a:spcAft>
                <a:spcPts val="500"/>
              </a:spcAft>
            </a:pPr>
            <a:r>
              <a:rPr kumimoji="1" lang="en-US" altLang="ja-JP" sz="900" dirty="0">
                <a:solidFill>
                  <a:schemeClr val="tx1"/>
                </a:solidFill>
                <a:latin typeface="Arial" panose="020B0604020202020204" pitchFamily="34" charset="0"/>
                <a:cs typeface="Arial" panose="020B0604020202020204" pitchFamily="34" charset="0"/>
              </a:rPr>
              <a:t>Non‑U.S. Government Bonds  </a:t>
            </a:r>
          </a:p>
          <a:p>
            <a:pPr algn="r">
              <a:spcAft>
                <a:spcPts val="500"/>
              </a:spcAft>
            </a:pPr>
            <a:r>
              <a:rPr kumimoji="1" lang="en-US" altLang="ja-JP" sz="900" dirty="0">
                <a:solidFill>
                  <a:schemeClr val="tx1"/>
                </a:solidFill>
                <a:latin typeface="Arial" panose="020B0604020202020204" pitchFamily="34" charset="0"/>
                <a:cs typeface="Arial" panose="020B0604020202020204" pitchFamily="34" charset="0"/>
              </a:rPr>
              <a:t>Public Equities  </a:t>
            </a:r>
          </a:p>
          <a:p>
            <a:pPr algn="r">
              <a:spcAft>
                <a:spcPts val="500"/>
              </a:spcAft>
            </a:pPr>
            <a:r>
              <a:rPr kumimoji="1" lang="en-US" altLang="ja-JP" sz="900" dirty="0">
                <a:solidFill>
                  <a:schemeClr val="tx1"/>
                </a:solidFill>
                <a:latin typeface="Arial" panose="020B0604020202020204" pitchFamily="34" charset="0"/>
                <a:cs typeface="Arial" panose="020B0604020202020204" pitchFamily="34" charset="0"/>
              </a:rPr>
              <a:t>Private Credit </a:t>
            </a:r>
          </a:p>
          <a:p>
            <a:pPr algn="r">
              <a:spcAft>
                <a:spcPts val="500"/>
              </a:spcAft>
            </a:pPr>
            <a:r>
              <a:rPr kumimoji="1" lang="en-US" altLang="ja-JP" sz="900" dirty="0">
                <a:solidFill>
                  <a:schemeClr val="tx1"/>
                </a:solidFill>
                <a:latin typeface="Arial" panose="020B0604020202020204" pitchFamily="34" charset="0"/>
                <a:cs typeface="Arial" panose="020B0604020202020204" pitchFamily="34" charset="0"/>
              </a:rPr>
              <a:t>Alternative Funds for Institutional Investors  </a:t>
            </a:r>
          </a:p>
          <a:p>
            <a:pPr algn="r">
              <a:spcAft>
                <a:spcPts val="500"/>
              </a:spcAft>
            </a:pPr>
            <a:r>
              <a:rPr kumimoji="1" lang="en-US" altLang="ja-JP" sz="900" dirty="0">
                <a:solidFill>
                  <a:schemeClr val="tx1"/>
                </a:solidFill>
                <a:latin typeface="Arial" panose="020B0604020202020204" pitchFamily="34" charset="0"/>
                <a:cs typeface="Arial" panose="020B0604020202020204" pitchFamily="34" charset="0"/>
              </a:rPr>
              <a:t>Commodities  </a:t>
            </a:r>
          </a:p>
          <a:p>
            <a:pPr algn="r">
              <a:spcAft>
                <a:spcPts val="500"/>
              </a:spcAft>
            </a:pPr>
            <a:r>
              <a:rPr kumimoji="1" lang="en-US" altLang="ja-JP" sz="900" dirty="0">
                <a:solidFill>
                  <a:schemeClr val="tx1"/>
                </a:solidFill>
                <a:latin typeface="Arial" panose="020B0604020202020204" pitchFamily="34" charset="0"/>
                <a:cs typeface="Arial" panose="020B0604020202020204" pitchFamily="34" charset="0"/>
              </a:rPr>
              <a:t>U.S. Treasuries </a:t>
            </a:r>
            <a:endParaRPr kumimoji="1" lang="ja-JP" altLang="en-US" sz="900" dirty="0">
              <a:solidFill>
                <a:schemeClr val="tx1"/>
              </a:solidFill>
              <a:latin typeface="Arial" panose="020B0604020202020204" pitchFamily="34" charset="0"/>
              <a:cs typeface="Arial" panose="020B0604020202020204" pitchFamily="34" charset="0"/>
            </a:endParaRPr>
          </a:p>
        </p:txBody>
      </p:sp>
      <p:sp>
        <p:nvSpPr>
          <p:cNvPr id="5" name="正方形/長方形 5">
            <a:extLst>
              <a:ext uri="{FF2B5EF4-FFF2-40B4-BE49-F238E27FC236}">
                <a16:creationId xmlns:a16="http://schemas.microsoft.com/office/drawing/2014/main" id="{D779DEC6-B164-4617-A420-9BAA31D0664D}"/>
              </a:ext>
            </a:extLst>
          </p:cNvPr>
          <p:cNvSpPr/>
          <p:nvPr/>
        </p:nvSpPr>
        <p:spPr>
          <a:xfrm>
            <a:off x="4868255" y="5404530"/>
            <a:ext cx="857462" cy="2462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900" dirty="0">
                <a:solidFill>
                  <a:schemeClr val="tx1"/>
                </a:solidFill>
                <a:latin typeface="Arial" panose="020B0604020202020204" pitchFamily="34" charset="0"/>
                <a:cs typeface="Arial" panose="020B0604020202020204" pitchFamily="34" charset="0"/>
              </a:rPr>
              <a:t>( ×10,000)</a:t>
            </a:r>
            <a:endParaRPr kumimoji="1" lang="ja-JP" altLang="en-US" sz="900" dirty="0">
              <a:solidFill>
                <a:schemeClr val="tx1"/>
              </a:solidFill>
              <a:latin typeface="Arial" panose="020B0604020202020204" pitchFamily="34" charset="0"/>
              <a:cs typeface="Arial" panose="020B0604020202020204" pitchFamily="34" charset="0"/>
            </a:endParaRPr>
          </a:p>
        </p:txBody>
      </p:sp>
      <p:sp>
        <p:nvSpPr>
          <p:cNvPr id="6" name="正方形/長方形 5">
            <a:extLst>
              <a:ext uri="{FF2B5EF4-FFF2-40B4-BE49-F238E27FC236}">
                <a16:creationId xmlns:a16="http://schemas.microsoft.com/office/drawing/2014/main" id="{7286AB83-74A3-47BB-9EA1-AADEC35E5054}"/>
              </a:ext>
            </a:extLst>
          </p:cNvPr>
          <p:cNvSpPr/>
          <p:nvPr/>
        </p:nvSpPr>
        <p:spPr>
          <a:xfrm>
            <a:off x="6470192" y="3078694"/>
            <a:ext cx="2860134" cy="2616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50" b="1" dirty="0">
                <a:solidFill>
                  <a:schemeClr val="tx1"/>
                </a:solidFill>
              </a:rPr>
              <a:t>Japan ST/RWA Market </a:t>
            </a:r>
            <a:r>
              <a:rPr kumimoji="1" lang="en-US" altLang="ja-JP" sz="1050" b="1" dirty="0">
                <a:solidFill>
                  <a:schemeClr val="tx1"/>
                </a:solidFill>
                <a:latin typeface="Arial" panose="020B0604020202020204" pitchFamily="34" charset="0"/>
                <a:cs typeface="Arial" panose="020B0604020202020204" pitchFamily="34" charset="0"/>
              </a:rPr>
              <a:t>Dashboard – Summary Edition</a:t>
            </a:r>
            <a:endParaRPr kumimoji="1" lang="ja-JP" altLang="en-US" sz="1050" b="1" dirty="0">
              <a:solidFill>
                <a:schemeClr val="tx1"/>
              </a:solidFill>
              <a:latin typeface="Arial" panose="020B0604020202020204" pitchFamily="34" charset="0"/>
              <a:cs typeface="Arial" panose="020B0604020202020204" pitchFamily="34" charset="0"/>
            </a:endParaRPr>
          </a:p>
        </p:txBody>
      </p:sp>
      <p:sp>
        <p:nvSpPr>
          <p:cNvPr id="19" name="正方形/長方形 18">
            <a:extLst>
              <a:ext uri="{FF2B5EF4-FFF2-40B4-BE49-F238E27FC236}">
                <a16:creationId xmlns:a16="http://schemas.microsoft.com/office/drawing/2014/main" id="{B6FA2341-3F48-4C12-BA47-6C6937638A32}"/>
              </a:ext>
            </a:extLst>
          </p:cNvPr>
          <p:cNvSpPr/>
          <p:nvPr/>
        </p:nvSpPr>
        <p:spPr>
          <a:xfrm>
            <a:off x="6544689" y="3515181"/>
            <a:ext cx="1492598" cy="261606"/>
          </a:xfrm>
          <a:prstGeom prst="rect">
            <a:avLst/>
          </a:prstGeom>
          <a:solidFill>
            <a:srgbClr val="0017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a:solidFill>
                  <a:schemeClr val="bg1"/>
                </a:solidFill>
                <a:latin typeface="Arial" panose="020B0604020202020204" pitchFamily="34" charset="0"/>
                <a:cs typeface="Arial" panose="020B0604020202020204" pitchFamily="34" charset="0"/>
              </a:rPr>
              <a:t>Total Issuance of Public Security Tokens (STs)</a:t>
            </a:r>
            <a:endParaRPr kumimoji="1" lang="ja-JP" altLang="en-US" sz="900" dirty="0">
              <a:solidFill>
                <a:schemeClr val="bg1"/>
              </a:solidFill>
              <a:latin typeface="Arial" panose="020B0604020202020204" pitchFamily="34" charset="0"/>
              <a:cs typeface="Arial" panose="020B0604020202020204" pitchFamily="34" charset="0"/>
            </a:endParaRPr>
          </a:p>
        </p:txBody>
      </p:sp>
      <p:sp>
        <p:nvSpPr>
          <p:cNvPr id="25" name="正方形/長方形 24">
            <a:extLst>
              <a:ext uri="{FF2B5EF4-FFF2-40B4-BE49-F238E27FC236}">
                <a16:creationId xmlns:a16="http://schemas.microsoft.com/office/drawing/2014/main" id="{59514DDB-045B-4214-A4D1-D3C19C068FFC}"/>
              </a:ext>
            </a:extLst>
          </p:cNvPr>
          <p:cNvSpPr/>
          <p:nvPr/>
        </p:nvSpPr>
        <p:spPr>
          <a:xfrm>
            <a:off x="8216045" y="3505315"/>
            <a:ext cx="1492598" cy="261606"/>
          </a:xfrm>
          <a:prstGeom prst="rect">
            <a:avLst/>
          </a:prstGeom>
          <a:solidFill>
            <a:srgbClr val="0017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a:solidFill>
                  <a:schemeClr val="bg1"/>
                </a:solidFill>
                <a:latin typeface="Arial" panose="020B0604020202020204" pitchFamily="34" charset="0"/>
                <a:cs typeface="Arial" panose="020B0604020202020204" pitchFamily="34" charset="0"/>
              </a:rPr>
              <a:t>Number of Public ST Issuances </a:t>
            </a:r>
            <a:endParaRPr kumimoji="1" lang="ja-JP" altLang="en-US" sz="900" dirty="0">
              <a:solidFill>
                <a:schemeClr val="bg1"/>
              </a:solidFill>
              <a:latin typeface="Arial" panose="020B0604020202020204" pitchFamily="34" charset="0"/>
              <a:cs typeface="Arial" panose="020B0604020202020204" pitchFamily="34" charset="0"/>
            </a:endParaRPr>
          </a:p>
        </p:txBody>
      </p:sp>
      <p:sp>
        <p:nvSpPr>
          <p:cNvPr id="26" name="正方形/長方形 25">
            <a:extLst>
              <a:ext uri="{FF2B5EF4-FFF2-40B4-BE49-F238E27FC236}">
                <a16:creationId xmlns:a16="http://schemas.microsoft.com/office/drawing/2014/main" id="{4E1E92B1-F5B8-4483-AF46-0BB264535C72}"/>
              </a:ext>
            </a:extLst>
          </p:cNvPr>
          <p:cNvSpPr/>
          <p:nvPr/>
        </p:nvSpPr>
        <p:spPr>
          <a:xfrm>
            <a:off x="6544689" y="3824059"/>
            <a:ext cx="1492598" cy="364600"/>
          </a:xfrm>
          <a:prstGeom prst="rect">
            <a:avLst/>
          </a:prstGeom>
          <a:solidFill>
            <a:srgbClr val="0017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bg1"/>
                </a:solidFill>
                <a:latin typeface="Arial" panose="020B0604020202020204" pitchFamily="34" charset="0"/>
                <a:cs typeface="Arial" panose="020B0604020202020204" pitchFamily="34" charset="0"/>
              </a:rPr>
              <a:t>320.7 billion yen</a:t>
            </a:r>
            <a:endParaRPr kumimoji="1" lang="ja-JP" altLang="en-US" sz="1400" dirty="0">
              <a:solidFill>
                <a:schemeClr val="bg1"/>
              </a:solidFill>
              <a:latin typeface="Arial" panose="020B0604020202020204" pitchFamily="34" charset="0"/>
              <a:cs typeface="Arial" panose="020B0604020202020204" pitchFamily="34" charset="0"/>
            </a:endParaRPr>
          </a:p>
        </p:txBody>
      </p:sp>
      <p:sp>
        <p:nvSpPr>
          <p:cNvPr id="27" name="正方形/長方形 26">
            <a:extLst>
              <a:ext uri="{FF2B5EF4-FFF2-40B4-BE49-F238E27FC236}">
                <a16:creationId xmlns:a16="http://schemas.microsoft.com/office/drawing/2014/main" id="{FD161E89-4ABF-407E-B7AD-E35CDEFD7360}"/>
              </a:ext>
            </a:extLst>
          </p:cNvPr>
          <p:cNvSpPr/>
          <p:nvPr/>
        </p:nvSpPr>
        <p:spPr>
          <a:xfrm>
            <a:off x="8228735" y="3832010"/>
            <a:ext cx="1492598" cy="364600"/>
          </a:xfrm>
          <a:prstGeom prst="rect">
            <a:avLst/>
          </a:prstGeom>
          <a:solidFill>
            <a:srgbClr val="0017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bg1"/>
                </a:solidFill>
                <a:latin typeface="Arial" panose="020B0604020202020204" pitchFamily="34" charset="0"/>
                <a:cs typeface="Arial" panose="020B0604020202020204" pitchFamily="34" charset="0"/>
              </a:rPr>
              <a:t>79 STs</a:t>
            </a:r>
            <a:endParaRPr kumimoji="1" lang="ja-JP" altLang="en-US" sz="1400" dirty="0">
              <a:solidFill>
                <a:schemeClr val="bg1"/>
              </a:solidFill>
              <a:latin typeface="Arial" panose="020B0604020202020204" pitchFamily="34" charset="0"/>
              <a:cs typeface="Arial" panose="020B0604020202020204" pitchFamily="34" charset="0"/>
            </a:endParaRPr>
          </a:p>
        </p:txBody>
      </p:sp>
      <p:sp>
        <p:nvSpPr>
          <p:cNvPr id="21" name="正方形/長方形 20">
            <a:extLst>
              <a:ext uri="{FF2B5EF4-FFF2-40B4-BE49-F238E27FC236}">
                <a16:creationId xmlns:a16="http://schemas.microsoft.com/office/drawing/2014/main" id="{9AE83F4C-F25D-4561-8295-621895C9031F}"/>
              </a:ext>
            </a:extLst>
          </p:cNvPr>
          <p:cNvSpPr/>
          <p:nvPr/>
        </p:nvSpPr>
        <p:spPr>
          <a:xfrm>
            <a:off x="6455705" y="4521485"/>
            <a:ext cx="1942083" cy="1521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solidFill>
                  <a:schemeClr val="tx1"/>
                </a:solidFill>
                <a:latin typeface="Arial" panose="020B0604020202020204" pitchFamily="34" charset="0"/>
                <a:cs typeface="Arial" panose="020B0604020202020204" pitchFamily="34" charset="0"/>
              </a:rPr>
              <a:t>ST Total Issuance (Cumulative) (¥100M)</a:t>
            </a:r>
            <a:endParaRPr kumimoji="1" lang="ja-JP" altLang="en-US" sz="800" b="1" dirty="0">
              <a:solidFill>
                <a:schemeClr val="tx1"/>
              </a:solidFill>
              <a:latin typeface="Arial" panose="020B0604020202020204" pitchFamily="34" charset="0"/>
              <a:cs typeface="Arial" panose="020B0604020202020204" pitchFamily="34" charset="0"/>
            </a:endParaRPr>
          </a:p>
        </p:txBody>
      </p:sp>
      <p:sp>
        <p:nvSpPr>
          <p:cNvPr id="28" name="正方形/長方形 27">
            <a:extLst>
              <a:ext uri="{FF2B5EF4-FFF2-40B4-BE49-F238E27FC236}">
                <a16:creationId xmlns:a16="http://schemas.microsoft.com/office/drawing/2014/main" id="{4FE58102-F0BC-43FF-8AAA-E3C145D2AD2B}"/>
              </a:ext>
            </a:extLst>
          </p:cNvPr>
          <p:cNvSpPr/>
          <p:nvPr/>
        </p:nvSpPr>
        <p:spPr>
          <a:xfrm>
            <a:off x="9850878" y="3461198"/>
            <a:ext cx="729236" cy="1955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latin typeface="Arial" panose="020B0604020202020204" pitchFamily="34" charset="0"/>
                <a:cs typeface="Arial" panose="020B0604020202020204" pitchFamily="34" charset="0"/>
              </a:rPr>
              <a:t>Filter by Issuance Year</a:t>
            </a:r>
            <a:endParaRPr kumimoji="1" lang="ja-JP" altLang="en-US" sz="600" b="1" dirty="0">
              <a:solidFill>
                <a:schemeClr val="tx1"/>
              </a:solidFill>
              <a:latin typeface="Arial" panose="020B0604020202020204" pitchFamily="34" charset="0"/>
              <a:cs typeface="Arial" panose="020B0604020202020204" pitchFamily="34" charset="0"/>
            </a:endParaRPr>
          </a:p>
        </p:txBody>
      </p:sp>
      <p:sp>
        <p:nvSpPr>
          <p:cNvPr id="29" name="正方形/長方形 28">
            <a:extLst>
              <a:ext uri="{FF2B5EF4-FFF2-40B4-BE49-F238E27FC236}">
                <a16:creationId xmlns:a16="http://schemas.microsoft.com/office/drawing/2014/main" id="{498E0CFF-BE26-4BA7-9CB0-F9D9AA96602C}"/>
              </a:ext>
            </a:extLst>
          </p:cNvPr>
          <p:cNvSpPr/>
          <p:nvPr/>
        </p:nvSpPr>
        <p:spPr>
          <a:xfrm>
            <a:off x="10646244" y="3475151"/>
            <a:ext cx="729236" cy="1955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latin typeface="Arial" panose="020B0604020202020204" pitchFamily="34" charset="0"/>
                <a:cs typeface="Arial" panose="020B0604020202020204" pitchFamily="34" charset="0"/>
              </a:rPr>
              <a:t>Filter by Issuance Year</a:t>
            </a:r>
            <a:endParaRPr kumimoji="1" lang="ja-JP" altLang="en-US" sz="600" b="1" dirty="0">
              <a:solidFill>
                <a:schemeClr val="tx1"/>
              </a:solidFill>
              <a:latin typeface="Arial" panose="020B0604020202020204" pitchFamily="34" charset="0"/>
              <a:cs typeface="Arial" panose="020B0604020202020204" pitchFamily="34" charset="0"/>
            </a:endParaRPr>
          </a:p>
        </p:txBody>
      </p:sp>
      <p:sp>
        <p:nvSpPr>
          <p:cNvPr id="30" name="正方形/長方形 29">
            <a:extLst>
              <a:ext uri="{FF2B5EF4-FFF2-40B4-BE49-F238E27FC236}">
                <a16:creationId xmlns:a16="http://schemas.microsoft.com/office/drawing/2014/main" id="{A1127E38-BC0F-42FB-BEB2-A58C64924673}"/>
              </a:ext>
            </a:extLst>
          </p:cNvPr>
          <p:cNvSpPr/>
          <p:nvPr/>
        </p:nvSpPr>
        <p:spPr>
          <a:xfrm>
            <a:off x="9932949" y="3745074"/>
            <a:ext cx="326266" cy="1533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600" dirty="0">
                <a:solidFill>
                  <a:schemeClr val="tx1"/>
                </a:solidFill>
                <a:latin typeface="Arial" panose="020B0604020202020204" pitchFamily="34" charset="0"/>
                <a:cs typeface="Arial" panose="020B0604020202020204" pitchFamily="34" charset="0"/>
              </a:rPr>
              <a:t>ALL</a:t>
            </a:r>
          </a:p>
        </p:txBody>
      </p:sp>
      <p:sp>
        <p:nvSpPr>
          <p:cNvPr id="31" name="正方形/長方形 30">
            <a:extLst>
              <a:ext uri="{FF2B5EF4-FFF2-40B4-BE49-F238E27FC236}">
                <a16:creationId xmlns:a16="http://schemas.microsoft.com/office/drawing/2014/main" id="{52DA0138-13E8-4EB3-9E81-D711C9580C6C}"/>
              </a:ext>
            </a:extLst>
          </p:cNvPr>
          <p:cNvSpPr/>
          <p:nvPr/>
        </p:nvSpPr>
        <p:spPr>
          <a:xfrm>
            <a:off x="10737855" y="3745073"/>
            <a:ext cx="326266" cy="1533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600" dirty="0">
                <a:solidFill>
                  <a:schemeClr val="tx1"/>
                </a:solidFill>
                <a:latin typeface="Arial" panose="020B0604020202020204" pitchFamily="34" charset="0"/>
                <a:cs typeface="Arial" panose="020B0604020202020204" pitchFamily="34" charset="0"/>
              </a:rPr>
              <a:t>ALL</a:t>
            </a:r>
          </a:p>
        </p:txBody>
      </p:sp>
    </p:spTree>
    <p:extLst>
      <p:ext uri="{BB962C8B-B14F-4D97-AF65-F5344CB8AC3E}">
        <p14:creationId xmlns:p14="http://schemas.microsoft.com/office/powerpoint/2010/main" val="1893205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CC80B-8237-DF38-6663-B550FEE88A5B}"/>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360FAB6-67D9-EB27-BCB0-FE2E34F04C2F}"/>
              </a:ext>
            </a:extLst>
          </p:cNvPr>
          <p:cNvSpPr>
            <a:spLocks noGrp="1"/>
          </p:cNvSpPr>
          <p:nvPr>
            <p:ph type="sldNum" sz="quarter" idx="12"/>
          </p:nvPr>
        </p:nvSpPr>
        <p:spPr>
          <a:xfrm>
            <a:off x="9421971" y="6502822"/>
            <a:ext cx="2743200" cy="365125"/>
          </a:xfrm>
        </p:spPr>
        <p:txBody>
          <a:bodyPr/>
          <a:lstStyle/>
          <a:p>
            <a:fld id="{4CFCB8D1-E384-4ABF-9F79-4EB3205F8B48}" type="slidenum">
              <a:rPr kumimoji="1" lang="ja-JP" altLang="en-US" smtClean="0"/>
              <a:t>17</a:t>
            </a:fld>
            <a:endParaRPr kumimoji="1" lang="ja-JP" altLang="en-US"/>
          </a:p>
        </p:txBody>
      </p:sp>
      <p:sp>
        <p:nvSpPr>
          <p:cNvPr id="11" name="テキスト ボックス 10">
            <a:extLst>
              <a:ext uri="{FF2B5EF4-FFF2-40B4-BE49-F238E27FC236}">
                <a16:creationId xmlns:a16="http://schemas.microsoft.com/office/drawing/2014/main" id="{4720DAF3-79DD-2EE8-4C7D-868FCFBB49D5}"/>
              </a:ext>
            </a:extLst>
          </p:cNvPr>
          <p:cNvSpPr txBox="1"/>
          <p:nvPr/>
        </p:nvSpPr>
        <p:spPr>
          <a:xfrm>
            <a:off x="424796" y="312188"/>
            <a:ext cx="5356572" cy="369332"/>
          </a:xfrm>
          <a:prstGeom prst="rect">
            <a:avLst/>
          </a:prstGeom>
          <a:noFill/>
        </p:spPr>
        <p:txBody>
          <a:bodyPr wrap="square" rtlCol="0">
            <a:spAutoFit/>
          </a:bodyPr>
          <a:lstStyle/>
          <a:p>
            <a:r>
              <a:rPr lang="ja-JP" altLang="en-US" b="1"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Digital Finance (</a:t>
            </a:r>
            <a:r>
              <a:rPr lang="en-US" altLang="ja-JP" b="1" dirty="0" err="1">
                <a:latin typeface="Arial" panose="020B0604020202020204" pitchFamily="34" charset="0"/>
                <a:ea typeface="UD デジタル 教科書体 NK-R" panose="02020400000000000000" pitchFamily="18" charset="-128"/>
                <a:cs typeface="Arial" panose="020B0604020202020204" pitchFamily="34" charset="0"/>
              </a:rPr>
              <a:t>Stablecoins</a:t>
            </a: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 etc.)</a:t>
            </a:r>
          </a:p>
        </p:txBody>
      </p:sp>
      <p:sp>
        <p:nvSpPr>
          <p:cNvPr id="7" name="テキスト ボックス 6">
            <a:extLst>
              <a:ext uri="{FF2B5EF4-FFF2-40B4-BE49-F238E27FC236}">
                <a16:creationId xmlns:a16="http://schemas.microsoft.com/office/drawing/2014/main" id="{4569F0D4-E3C3-D8C7-7799-1408A93675F4}"/>
              </a:ext>
            </a:extLst>
          </p:cNvPr>
          <p:cNvSpPr txBox="1"/>
          <p:nvPr/>
        </p:nvSpPr>
        <p:spPr>
          <a:xfrm>
            <a:off x="482823" y="606924"/>
            <a:ext cx="11379439" cy="2169825"/>
          </a:xfrm>
          <a:prstGeom prst="rect">
            <a:avLst/>
          </a:prstGeom>
          <a:noFill/>
        </p:spPr>
        <p:txBody>
          <a:bodyPr wrap="square" lIns="91440" tIns="45720" rIns="91440" bIns="45720" anchor="t">
            <a:spAutoFit/>
          </a:bodyPr>
          <a:lstStyle/>
          <a:p>
            <a:pPr marL="285750" indent="-285750">
              <a:lnSpc>
                <a:spcPts val="1800"/>
              </a:lnSpc>
              <a:buFont typeface="Arial" panose="020B0604020202020204" pitchFamily="34" charset="0"/>
              <a:buChar char="•"/>
            </a:pPr>
            <a:r>
              <a:rPr lang="en-US" altLang="ja-JP" sz="1600" dirty="0">
                <a:latin typeface="Arial" panose="020B0604020202020204" pitchFamily="34" charset="0"/>
                <a:ea typeface="UD デジタル 教科書体 NK-R"/>
                <a:cs typeface="Arial" panose="020B0604020202020204" pitchFamily="34" charset="0"/>
              </a:rPr>
              <a:t>“</a:t>
            </a:r>
            <a:r>
              <a:rPr lang="en-US" altLang="ja-JP" sz="1600" dirty="0" err="1">
                <a:latin typeface="Arial" panose="020B0604020202020204" pitchFamily="34" charset="0"/>
                <a:ea typeface="UD デジタル 教科書体 NK-R"/>
                <a:cs typeface="Arial" panose="020B0604020202020204" pitchFamily="34" charset="0"/>
              </a:rPr>
              <a:t>Stablecoins</a:t>
            </a:r>
            <a:r>
              <a:rPr lang="en-US" altLang="ja-JP" sz="1600" dirty="0">
                <a:latin typeface="Arial" panose="020B0604020202020204" pitchFamily="34" charset="0"/>
                <a:ea typeface="UD デジタル 教科書体 NK-R"/>
                <a:cs typeface="Arial" panose="020B0604020202020204" pitchFamily="34" charset="0"/>
              </a:rPr>
              <a:t>” — cryptocurrencies designed to maintain a stable value by being pegged to real-world assets such as fiat currencies — are seeing an increasing number of countries, led by the United States, advance regulatory frameworks and issuance. In Japan, JPYC Co., Ltd. began issuing the country’s first yen‑denominated </a:t>
            </a:r>
            <a:r>
              <a:rPr lang="en-US" altLang="ja-JP" sz="1600" dirty="0" err="1">
                <a:latin typeface="Arial" panose="020B0604020202020204" pitchFamily="34" charset="0"/>
                <a:ea typeface="UD デジタル 教科書体 NK-R"/>
                <a:cs typeface="Arial" panose="020B0604020202020204" pitchFamily="34" charset="0"/>
              </a:rPr>
              <a:t>stablecoin</a:t>
            </a:r>
            <a:r>
              <a:rPr lang="en-US" altLang="ja-JP" sz="1600" dirty="0">
                <a:latin typeface="Arial" panose="020B0604020202020204" pitchFamily="34" charset="0"/>
                <a:ea typeface="UD デジタル 教科書体 NK-R"/>
                <a:cs typeface="Arial" panose="020B0604020202020204" pitchFamily="34" charset="0"/>
              </a:rPr>
              <a:t> in October 2025. The global </a:t>
            </a:r>
            <a:r>
              <a:rPr lang="en-US" altLang="ja-JP" sz="1600" dirty="0" err="1">
                <a:latin typeface="Arial" panose="020B0604020202020204" pitchFamily="34" charset="0"/>
                <a:ea typeface="UD デジタル 教科書体 NK-R"/>
                <a:cs typeface="Arial" panose="020B0604020202020204" pitchFamily="34" charset="0"/>
              </a:rPr>
              <a:t>stablecoin</a:t>
            </a:r>
            <a:r>
              <a:rPr lang="en-US" altLang="ja-JP" sz="1600" dirty="0">
                <a:latin typeface="Arial" panose="020B0604020202020204" pitchFamily="34" charset="0"/>
                <a:ea typeface="UD デジタル 教科書体 NK-R"/>
                <a:cs typeface="Arial" panose="020B0604020202020204" pitchFamily="34" charset="0"/>
              </a:rPr>
              <a:t> market has experienced rapid growth since around 2023, reaching a market capitalization of over USD 300 billion by 2025.</a:t>
            </a:r>
          </a:p>
          <a:p>
            <a:pPr marL="285750" indent="-285750">
              <a:lnSpc>
                <a:spcPts val="1800"/>
              </a:lnSpc>
              <a:buFont typeface="Arial" panose="020B0604020202020204" pitchFamily="34" charset="0"/>
              <a:buChar char="•"/>
            </a:pP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Meanwhile, policies regarding the issuance of CBDCs (Central Bank Digital Currencies) (*) vary across countries, with some actively promoting them while others take a more cautious approach, resulting in a lack of global alignment.</a:t>
            </a:r>
          </a:p>
          <a:p>
            <a:pPr marL="285750" indent="-285750">
              <a:lnSpc>
                <a:spcPts val="1800"/>
              </a:lnSpc>
              <a:buFont typeface="Arial" panose="020B0604020202020204" pitchFamily="34" charset="0"/>
              <a:buChar char="•"/>
            </a:pP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Furthermore, as AI continues to advance rapidly, the financial industry — which holds vast data assets — is accelerating AI‑related initiatives, including AI‑driven services and operational transformation.</a:t>
            </a:r>
          </a:p>
        </p:txBody>
      </p:sp>
      <p:grpSp>
        <p:nvGrpSpPr>
          <p:cNvPr id="8" name="グループ化 3">
            <a:extLst>
              <a:ext uri="{FF2B5EF4-FFF2-40B4-BE49-F238E27FC236}">
                <a16:creationId xmlns:a16="http://schemas.microsoft.com/office/drawing/2014/main" id="{74F55ECE-6590-C9EC-7DBB-D99C3285A7AA}"/>
              </a:ext>
            </a:extLst>
          </p:cNvPr>
          <p:cNvGrpSpPr/>
          <p:nvPr/>
        </p:nvGrpSpPr>
        <p:grpSpPr>
          <a:xfrm>
            <a:off x="6666544" y="3039944"/>
            <a:ext cx="4909760" cy="391685"/>
            <a:chOff x="611304" y="2206750"/>
            <a:chExt cx="6116237" cy="391685"/>
          </a:xfrm>
        </p:grpSpPr>
        <p:grpSp>
          <p:nvGrpSpPr>
            <p:cNvPr id="9" name="グループ化 4">
              <a:extLst>
                <a:ext uri="{FF2B5EF4-FFF2-40B4-BE49-F238E27FC236}">
                  <a16:creationId xmlns:a16="http://schemas.microsoft.com/office/drawing/2014/main" id="{4DF694C0-105F-3C16-FFB8-088CFD17D13D}"/>
                </a:ext>
              </a:extLst>
            </p:cNvPr>
            <p:cNvGrpSpPr/>
            <p:nvPr/>
          </p:nvGrpSpPr>
          <p:grpSpPr>
            <a:xfrm>
              <a:off x="611304" y="2256146"/>
              <a:ext cx="6116237" cy="342289"/>
              <a:chOff x="472815" y="2491016"/>
              <a:chExt cx="6116237" cy="342289"/>
            </a:xfrm>
          </p:grpSpPr>
          <p:sp>
            <p:nvSpPr>
              <p:cNvPr id="12" name="正方形/長方形 13">
                <a:extLst>
                  <a:ext uri="{FF2B5EF4-FFF2-40B4-BE49-F238E27FC236}">
                    <a16:creationId xmlns:a16="http://schemas.microsoft.com/office/drawing/2014/main" id="{97BA61AA-2C9F-AB5C-E9DB-EE45E829CA8E}"/>
                  </a:ext>
                </a:extLst>
              </p:cNvPr>
              <p:cNvSpPr/>
              <p:nvPr/>
            </p:nvSpPr>
            <p:spPr>
              <a:xfrm>
                <a:off x="472815" y="2491016"/>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panose="02020400000000000000" pitchFamily="18" charset="-128"/>
                </a:endParaRPr>
              </a:p>
            </p:txBody>
          </p:sp>
          <p:cxnSp>
            <p:nvCxnSpPr>
              <p:cNvPr id="13" name="直線コネクタ 14">
                <a:extLst>
                  <a:ext uri="{FF2B5EF4-FFF2-40B4-BE49-F238E27FC236}">
                    <a16:creationId xmlns:a16="http://schemas.microsoft.com/office/drawing/2014/main" id="{594ED98C-DB7A-15C3-16FD-C6E14D7BCCC8}"/>
                  </a:ext>
                </a:extLst>
              </p:cNvPr>
              <p:cNvCxnSpPr>
                <a:cxnSpLocks/>
              </p:cNvCxnSpPr>
              <p:nvPr/>
            </p:nvCxnSpPr>
            <p:spPr>
              <a:xfrm flipV="1">
                <a:off x="472815" y="2807967"/>
                <a:ext cx="6116237" cy="253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テキスト ボックス 5">
              <a:extLst>
                <a:ext uri="{FF2B5EF4-FFF2-40B4-BE49-F238E27FC236}">
                  <a16:creationId xmlns:a16="http://schemas.microsoft.com/office/drawing/2014/main" id="{C4DAB801-4D88-5156-EC94-30681DC3489D}"/>
                </a:ext>
              </a:extLst>
            </p:cNvPr>
            <p:cNvSpPr txBox="1"/>
            <p:nvPr/>
          </p:nvSpPr>
          <p:spPr>
            <a:xfrm>
              <a:off x="685801" y="2206750"/>
              <a:ext cx="5791139" cy="338554"/>
            </a:xfrm>
            <a:prstGeom prst="rect">
              <a:avLst/>
            </a:prstGeom>
            <a:noFill/>
          </p:spPr>
          <p:txBody>
            <a:bodyPr wrap="square" lIns="91440" tIns="45720" rIns="91440" bIns="45720" rtlCol="0" anchor="t">
              <a:spAutoFit/>
            </a:bodyPr>
            <a:lstStyle/>
            <a:p>
              <a:pPr algn="ctr"/>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Global </a:t>
              </a:r>
              <a:r>
                <a:rPr lang="en-US" altLang="ja-JP" sz="1600" b="1" dirty="0" err="1">
                  <a:latin typeface="Arial" panose="020B0604020202020204" pitchFamily="34" charset="0"/>
                  <a:ea typeface="UD デジタル 教科書体 NK-R" panose="02020400000000000000" pitchFamily="18" charset="-128"/>
                  <a:cs typeface="Arial" panose="020B0604020202020204" pitchFamily="34" charset="0"/>
                </a:rPr>
                <a:t>Stablecoin</a:t>
              </a:r>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 Market (in USD billions)</a:t>
              </a:r>
              <a:endParaRPr kumimoji="1" lang="ja-JP" altLang="en-US" sz="160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sp>
        <p:nvSpPr>
          <p:cNvPr id="24" name="テキスト ボックス 23">
            <a:extLst>
              <a:ext uri="{FF2B5EF4-FFF2-40B4-BE49-F238E27FC236}">
                <a16:creationId xmlns:a16="http://schemas.microsoft.com/office/drawing/2014/main" id="{72874D1D-298A-6B18-FF18-5431BE185E33}"/>
              </a:ext>
            </a:extLst>
          </p:cNvPr>
          <p:cNvSpPr txBox="1"/>
          <p:nvPr/>
        </p:nvSpPr>
        <p:spPr>
          <a:xfrm>
            <a:off x="6958914" y="6357423"/>
            <a:ext cx="4422730" cy="400110"/>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Source: Created by Osaka Prefecture based on data from </a:t>
            </a:r>
            <a:r>
              <a:rPr kumimoji="1" lang="en-US" altLang="ja-JP" sz="1000" dirty="0" err="1">
                <a:latin typeface="Meiryo UI" panose="020B0604030504040204" pitchFamily="50" charset="-128"/>
                <a:ea typeface="Meiryo UI" panose="020B0604030504040204" pitchFamily="50" charset="-128"/>
              </a:rPr>
              <a:t>DeFiLlama</a:t>
            </a:r>
            <a:r>
              <a:rPr kumimoji="1" lang="en-US" altLang="ja-JP" sz="1000" dirty="0">
                <a:latin typeface="Meiryo UI" panose="020B0604030504040204" pitchFamily="50" charset="-128"/>
                <a:ea typeface="Meiryo UI" panose="020B0604030504040204" pitchFamily="50" charset="-128"/>
              </a:rPr>
              <a:t> </a:t>
            </a:r>
            <a:br>
              <a:rPr kumimoji="1" lang="en-US" altLang="ja-JP" sz="1000" dirty="0">
                <a:latin typeface="Meiryo UI" panose="020B0604030504040204" pitchFamily="50" charset="-128"/>
                <a:ea typeface="Meiryo UI" panose="020B0604030504040204" pitchFamily="50" charset="-128"/>
              </a:rPr>
            </a:br>
            <a:r>
              <a:rPr kumimoji="1" lang="en-US" altLang="ja-JP" sz="1000" dirty="0">
                <a:latin typeface="Meiryo UI" panose="020B0604030504040204" pitchFamily="50" charset="-128"/>
                <a:ea typeface="Meiryo UI" panose="020B0604030504040204" pitchFamily="50" charset="-128"/>
              </a:rPr>
              <a:t>            (as of January each year)</a:t>
            </a:r>
            <a:endParaRPr lang="ja-JP" altLang="en-US" sz="1000" dirty="0">
              <a:latin typeface="Meiryo UI" panose="020B0604030504040204" pitchFamily="50" charset="-128"/>
              <a:ea typeface="Meiryo UI" panose="020B0604030504040204" pitchFamily="50" charset="-128"/>
            </a:endParaRPr>
          </a:p>
        </p:txBody>
      </p:sp>
      <p:graphicFrame>
        <p:nvGraphicFramePr>
          <p:cNvPr id="27" name="グラフ 3">
            <a:extLst>
              <a:ext uri="{FF2B5EF4-FFF2-40B4-BE49-F238E27FC236}">
                <a16:creationId xmlns:a16="http://schemas.microsoft.com/office/drawing/2014/main" id="{D3E9B256-2A8C-4DC2-949C-042A3D17CC8B}"/>
              </a:ext>
            </a:extLst>
          </p:cNvPr>
          <p:cNvGraphicFramePr>
            <a:graphicFrameLocks/>
          </p:cNvGraphicFramePr>
          <p:nvPr>
            <p:extLst>
              <p:ext uri="{D42A27DB-BD31-4B8C-83A1-F6EECF244321}">
                <p14:modId xmlns:p14="http://schemas.microsoft.com/office/powerpoint/2010/main" val="440855485"/>
              </p:ext>
            </p:extLst>
          </p:nvPr>
        </p:nvGraphicFramePr>
        <p:xfrm>
          <a:off x="7023986" y="3613268"/>
          <a:ext cx="4351150" cy="27498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表 3">
            <a:extLst>
              <a:ext uri="{FF2B5EF4-FFF2-40B4-BE49-F238E27FC236}">
                <a16:creationId xmlns:a16="http://schemas.microsoft.com/office/drawing/2014/main" id="{B54B9572-A0A3-4BC2-A2A0-FF7846636B56}"/>
              </a:ext>
            </a:extLst>
          </p:cNvPr>
          <p:cNvGraphicFramePr>
            <a:graphicFrameLocks noGrp="1"/>
          </p:cNvGraphicFramePr>
          <p:nvPr>
            <p:extLst>
              <p:ext uri="{D42A27DB-BD31-4B8C-83A1-F6EECF244321}">
                <p14:modId xmlns:p14="http://schemas.microsoft.com/office/powerpoint/2010/main" val="3229614996"/>
              </p:ext>
            </p:extLst>
          </p:nvPr>
        </p:nvGraphicFramePr>
        <p:xfrm>
          <a:off x="810356" y="3537364"/>
          <a:ext cx="5274608" cy="3167240"/>
        </p:xfrm>
        <a:graphic>
          <a:graphicData uri="http://schemas.openxmlformats.org/drawingml/2006/table">
            <a:tbl>
              <a:tblPr/>
              <a:tblGrid>
                <a:gridCol w="1026608">
                  <a:extLst>
                    <a:ext uri="{9D8B030D-6E8A-4147-A177-3AD203B41FA5}">
                      <a16:colId xmlns:a16="http://schemas.microsoft.com/office/drawing/2014/main" val="3689999837"/>
                    </a:ext>
                  </a:extLst>
                </a:gridCol>
                <a:gridCol w="1944000">
                  <a:extLst>
                    <a:ext uri="{9D8B030D-6E8A-4147-A177-3AD203B41FA5}">
                      <a16:colId xmlns:a16="http://schemas.microsoft.com/office/drawing/2014/main" val="291510363"/>
                    </a:ext>
                  </a:extLst>
                </a:gridCol>
                <a:gridCol w="2304000">
                  <a:extLst>
                    <a:ext uri="{9D8B030D-6E8A-4147-A177-3AD203B41FA5}">
                      <a16:colId xmlns:a16="http://schemas.microsoft.com/office/drawing/2014/main" val="1181909436"/>
                    </a:ext>
                  </a:extLst>
                </a:gridCol>
              </a:tblGrid>
              <a:tr h="330519">
                <a:tc>
                  <a:txBody>
                    <a:bodyPr/>
                    <a:lstStyle/>
                    <a:p>
                      <a:pPr algn="ctr"/>
                      <a:r>
                        <a:rPr lang="en-US" altLang="ja-JP" sz="10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Countries / Regions</a:t>
                      </a:r>
                      <a:endParaRPr lang="ja-JP" altLang="en-US" sz="10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algn="ctr"/>
                      <a:r>
                        <a:rPr lang="en-US" sz="10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 CBDC Policy</a:t>
                      </a:r>
                      <a:endParaRPr lang="ja-JP" altLang="en-US" sz="10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algn="ctr"/>
                      <a:r>
                        <a:rPr lang="en-US" altLang="ja-JP" sz="1000" b="1" dirty="0" err="1">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Stablecoin</a:t>
                      </a:r>
                      <a:r>
                        <a:rPr lang="en-US" altLang="ja-JP" sz="10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 Policy</a:t>
                      </a:r>
                      <a:endParaRPr lang="ja-JP" altLang="en-US" sz="10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extLst>
                  <a:ext uri="{0D108BD9-81ED-4DB2-BD59-A6C34878D82A}">
                    <a16:rowId xmlns:a16="http://schemas.microsoft.com/office/drawing/2014/main" val="713903897"/>
                  </a:ext>
                </a:extLst>
              </a:tr>
              <a:tr h="490501">
                <a:tc>
                  <a:txBody>
                    <a:bodyPr/>
                    <a:lstStyle/>
                    <a:p>
                      <a:r>
                        <a:rPr lang="en-US" altLang="ja-JP" sz="1000" b="1" dirty="0">
                          <a:latin typeface="Arial" panose="020B0604020202020204" pitchFamily="34" charset="0"/>
                          <a:ea typeface="UD デジタル 教科書体 NK-R" panose="02020400000000000000" pitchFamily="18" charset="-128"/>
                          <a:cs typeface="Arial" panose="020B0604020202020204" pitchFamily="34" charset="0"/>
                        </a:rPr>
                        <a:t>USA</a:t>
                      </a:r>
                      <a:endParaRPr lang="ja-JP" altLang="en-US" sz="1000" b="1" dirty="0">
                        <a:latin typeface="Arial" panose="020B0604020202020204" pitchFamily="34" charset="0"/>
                        <a:ea typeface="UD デジタル 教科書体 NK-R" panose="02020400000000000000" pitchFamily="18" charset="-128"/>
                        <a:cs typeface="Arial" panose="020B0604020202020204" pitchFamily="34" charset="0"/>
                      </a:endParaRPr>
                    </a:p>
                  </a:txBody>
                  <a:tcPr marL="4572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1000"/>
                        </a:lnSpc>
                      </a:pPr>
                      <a:r>
                        <a:rPr lang="ja-JP" altLang="en-US"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Digital dollar: TBD</a:t>
                      </a:r>
                      <a:br>
                        <a:rPr lang="ja-JP" altLang="en-US"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br>
                      <a:r>
                        <a:rPr lang="ja-JP" altLang="en-US"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The U.S. Federal Reserve (FRB) maintains a cautious stance</a:t>
                      </a:r>
                      <a:endParaRPr lang="ja-JP" altLang="en-US"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1000"/>
                        </a:lnSpc>
                      </a:pPr>
                      <a:r>
                        <a:rPr lang="ja-JP" altLang="en-US"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Issuance and circulation are progressing under the GENIUS Act</a:t>
                      </a:r>
                      <a:endParaRPr lang="ja-JP" altLang="en-US"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8565248"/>
                  </a:ext>
                </a:extLst>
              </a:tr>
              <a:tr h="709567">
                <a:tc>
                  <a:txBody>
                    <a:bodyPr/>
                    <a:lstStyle/>
                    <a:p>
                      <a:r>
                        <a:rPr lang="en-US" sz="1000" b="1" dirty="0">
                          <a:latin typeface="Arial" panose="020B0604020202020204" pitchFamily="34" charset="0"/>
                          <a:ea typeface="UD デジタル 教科書体 NK-R" panose="02020400000000000000" pitchFamily="18" charset="-128"/>
                          <a:cs typeface="Arial" panose="020B0604020202020204" pitchFamily="34" charset="0"/>
                        </a:rPr>
                        <a:t>EU/Eurozone</a:t>
                      </a:r>
                      <a:endParaRPr lang="ja-JP" altLang="en-US" sz="1000" b="1" dirty="0">
                        <a:latin typeface="Arial" panose="020B0604020202020204" pitchFamily="34" charset="0"/>
                        <a:ea typeface="UD デジタル 教科書体 NK-R" panose="02020400000000000000" pitchFamily="18" charset="-128"/>
                        <a:cs typeface="Arial" panose="020B0604020202020204" pitchFamily="34" charset="0"/>
                      </a:endParaRPr>
                    </a:p>
                  </a:txBody>
                  <a:tcPr marL="4572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1000"/>
                        </a:lnSpc>
                      </a:pPr>
                      <a:r>
                        <a:rPr lang="ja-JP" altLang="en-US"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The digital euro is in the preparation phase, with progress being made on institutional and technical considerations for potential issuance</a:t>
                      </a:r>
                      <a:endParaRPr lang="ja-JP" altLang="en-US"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1000"/>
                        </a:lnSpc>
                      </a:pPr>
                      <a:r>
                        <a:rPr lang="ja-JP" altLang="en-US"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Under MiCA, rules for issuance and circulation have been clarified</a:t>
                      </a:r>
                      <a:br>
                        <a:rPr lang="ja-JP" altLang="en-US"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br>
                      <a:r>
                        <a:rPr lang="ja-JP" altLang="en-US"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Issuance remains limited, and policy efforts aim to foster euro‑denominated </a:t>
                      </a:r>
                      <a:r>
                        <a:rPr lang="en-US" altLang="ja-JP" sz="1000" dirty="0" err="1">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stablecoins</a:t>
                      </a:r>
                      <a:endParaRPr lang="ja-JP" altLang="en-US"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5085412"/>
                  </a:ext>
                </a:extLst>
              </a:tr>
              <a:tr h="579905">
                <a:tc>
                  <a:txBody>
                    <a:bodyPr/>
                    <a:lstStyle/>
                    <a:p>
                      <a:r>
                        <a:rPr lang="en-US" altLang="ja-JP" sz="1000" b="1" dirty="0">
                          <a:latin typeface="Arial" panose="020B0604020202020204" pitchFamily="34" charset="0"/>
                          <a:ea typeface="UD デジタル 教科書体 NK-R" panose="02020400000000000000" pitchFamily="18" charset="-128"/>
                          <a:cs typeface="Arial" panose="020B0604020202020204" pitchFamily="34" charset="0"/>
                        </a:rPr>
                        <a:t>Singapore</a:t>
                      </a:r>
                      <a:endParaRPr lang="ja-JP" altLang="en-US" sz="1000" b="1" dirty="0">
                        <a:latin typeface="Arial" panose="020B0604020202020204" pitchFamily="34" charset="0"/>
                        <a:ea typeface="UD デジタル 教科書体 NK-R" panose="02020400000000000000" pitchFamily="18" charset="-128"/>
                        <a:cs typeface="Arial" panose="020B0604020202020204" pitchFamily="34" charset="0"/>
                      </a:endParaRPr>
                    </a:p>
                  </a:txBody>
                  <a:tcPr marL="4572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ts val="1000"/>
                        </a:lnSpc>
                        <a:buFont typeface="Arial" panose="020B0604020202020204" pitchFamily="34" charset="0"/>
                        <a:buNone/>
                      </a:pPr>
                      <a:r>
                        <a:rPr lang="ja-JP" altLang="en-US"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CBDC pilot projects are being promoted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1000"/>
                        </a:lnSpc>
                      </a:pPr>
                      <a:r>
                        <a:rPr lang="ja-JP" altLang="en-US"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MAS has clarified its regulatory framework</a:t>
                      </a:r>
                    </a:p>
                    <a:p>
                      <a:pPr>
                        <a:lnSpc>
                          <a:spcPts val="1000"/>
                        </a:lnSpc>
                      </a:pPr>
                      <a:r>
                        <a:rPr lang="ja-JP" altLang="en-US"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SGD‑pegged and USDC </a:t>
                      </a:r>
                      <a:r>
                        <a:rPr lang="en-US" altLang="ja-JP" sz="1000" dirty="0" err="1">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stablecoins</a:t>
                      </a:r>
                      <a:r>
                        <a:rPr lang="en-US" altLang="ja-JP"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are already being issued and used under this framework</a:t>
                      </a:r>
                      <a:endParaRPr lang="ja-JP" altLang="en-US" sz="1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1363441"/>
                  </a:ext>
                </a:extLst>
              </a:tr>
              <a:tr h="709567">
                <a:tc>
                  <a:txBody>
                    <a:bodyPr/>
                    <a:lstStyle/>
                    <a:p>
                      <a:r>
                        <a:rPr lang="en-US" altLang="ja-JP" sz="1000" b="1" dirty="0">
                          <a:latin typeface="Arial" panose="020B0604020202020204" pitchFamily="34" charset="0"/>
                          <a:ea typeface="UD デジタル 教科書体 NK-R" panose="02020400000000000000" pitchFamily="18" charset="-128"/>
                          <a:cs typeface="Arial" panose="020B0604020202020204" pitchFamily="34" charset="0"/>
                        </a:rPr>
                        <a:t>Japan</a:t>
                      </a:r>
                      <a:endParaRPr lang="ja-JP" altLang="en-US" sz="1000" b="1" dirty="0">
                        <a:latin typeface="Arial" panose="020B0604020202020204" pitchFamily="34" charset="0"/>
                        <a:ea typeface="UD デジタル 教科書体 NK-R" panose="02020400000000000000" pitchFamily="18" charset="-128"/>
                        <a:cs typeface="Arial" panose="020B0604020202020204" pitchFamily="34" charset="0"/>
                      </a:endParaRPr>
                    </a:p>
                  </a:txBody>
                  <a:tcPr marL="4572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1000"/>
                        </a:lnSpc>
                      </a:pPr>
                      <a:r>
                        <a:rPr kumimoji="1" lang="ja-JP" altLang="en-US" sz="1000" kern="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sz="1000" kern="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The digital yen is currently in the pilot phase, and no decision has been made regarding issuance.</a:t>
                      </a:r>
                      <a:endParaRPr kumimoji="1" lang="ja-JP" altLang="en-US" sz="1000" kern="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1000"/>
                        </a:lnSpc>
                      </a:pPr>
                      <a:r>
                        <a:rPr kumimoji="1" lang="ja-JP" altLang="en-US" sz="1000" kern="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sz="1000" kern="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The amended Payment Services Act came into effect in June 2023</a:t>
                      </a:r>
                      <a:br>
                        <a:rPr kumimoji="1" lang="ja-JP" altLang="en-US" sz="1000" kern="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br>
                      <a:r>
                        <a:rPr kumimoji="1" lang="ja-JP" altLang="en-US" sz="1000" kern="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sz="1000" kern="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JPYC began issuing Japan’s first yen‑denominated </a:t>
                      </a:r>
                      <a:r>
                        <a:rPr kumimoji="1" lang="en-US" altLang="ja-JP" sz="1000" kern="1200" dirty="0" err="1">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stablecoin</a:t>
                      </a:r>
                      <a:r>
                        <a:rPr kumimoji="1" lang="en-US" altLang="ja-JP" sz="1000" kern="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though issuance remains limited</a:t>
                      </a:r>
                      <a:endParaRPr kumimoji="1" lang="ja-JP" altLang="en-US" sz="1000" kern="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2386350"/>
                  </a:ext>
                </a:extLst>
              </a:tr>
            </a:tbl>
          </a:graphicData>
        </a:graphic>
      </p:graphicFrame>
      <p:grpSp>
        <p:nvGrpSpPr>
          <p:cNvPr id="28" name="グループ化 27">
            <a:extLst>
              <a:ext uri="{FF2B5EF4-FFF2-40B4-BE49-F238E27FC236}">
                <a16:creationId xmlns:a16="http://schemas.microsoft.com/office/drawing/2014/main" id="{BCB3970E-8252-46B0-815B-41AE57CB4A3F}"/>
              </a:ext>
            </a:extLst>
          </p:cNvPr>
          <p:cNvGrpSpPr/>
          <p:nvPr/>
        </p:nvGrpSpPr>
        <p:grpSpPr>
          <a:xfrm>
            <a:off x="810356" y="3041989"/>
            <a:ext cx="5229800" cy="410365"/>
            <a:chOff x="611304" y="2216645"/>
            <a:chExt cx="6514921" cy="410365"/>
          </a:xfrm>
        </p:grpSpPr>
        <p:grpSp>
          <p:nvGrpSpPr>
            <p:cNvPr id="29" name="グループ化 28">
              <a:extLst>
                <a:ext uri="{FF2B5EF4-FFF2-40B4-BE49-F238E27FC236}">
                  <a16:creationId xmlns:a16="http://schemas.microsoft.com/office/drawing/2014/main" id="{B37A404C-D85F-4170-BEEF-2BC5764C99E4}"/>
                </a:ext>
              </a:extLst>
            </p:cNvPr>
            <p:cNvGrpSpPr/>
            <p:nvPr/>
          </p:nvGrpSpPr>
          <p:grpSpPr>
            <a:xfrm>
              <a:off x="611304" y="2260319"/>
              <a:ext cx="6514921" cy="366691"/>
              <a:chOff x="472815" y="2495189"/>
              <a:chExt cx="6514921" cy="366691"/>
            </a:xfrm>
          </p:grpSpPr>
          <p:sp>
            <p:nvSpPr>
              <p:cNvPr id="31" name="正方形/長方形 30">
                <a:extLst>
                  <a:ext uri="{FF2B5EF4-FFF2-40B4-BE49-F238E27FC236}">
                    <a16:creationId xmlns:a16="http://schemas.microsoft.com/office/drawing/2014/main" id="{2374CF86-EA53-4DC5-8686-28397E54857D}"/>
                  </a:ext>
                </a:extLst>
              </p:cNvPr>
              <p:cNvSpPr/>
              <p:nvPr/>
            </p:nvSpPr>
            <p:spPr>
              <a:xfrm>
                <a:off x="472815" y="2495189"/>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panose="02020400000000000000" pitchFamily="18" charset="-128"/>
                </a:endParaRPr>
              </a:p>
            </p:txBody>
          </p:sp>
          <p:cxnSp>
            <p:nvCxnSpPr>
              <p:cNvPr id="32" name="直線コネクタ 31">
                <a:extLst>
                  <a:ext uri="{FF2B5EF4-FFF2-40B4-BE49-F238E27FC236}">
                    <a16:creationId xmlns:a16="http://schemas.microsoft.com/office/drawing/2014/main" id="{5BB01B2E-EA8D-4DB0-BF98-D8FE8F851492}"/>
                  </a:ext>
                </a:extLst>
              </p:cNvPr>
              <p:cNvCxnSpPr>
                <a:cxnSpLocks/>
              </p:cNvCxnSpPr>
              <p:nvPr/>
            </p:nvCxnSpPr>
            <p:spPr>
              <a:xfrm flipV="1">
                <a:off x="472815" y="2850462"/>
                <a:ext cx="6514921" cy="114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テキスト ボックス 29">
              <a:extLst>
                <a:ext uri="{FF2B5EF4-FFF2-40B4-BE49-F238E27FC236}">
                  <a16:creationId xmlns:a16="http://schemas.microsoft.com/office/drawing/2014/main" id="{2C873AB1-E82E-496D-8389-4590001168F2}"/>
                </a:ext>
              </a:extLst>
            </p:cNvPr>
            <p:cNvSpPr txBox="1"/>
            <p:nvPr/>
          </p:nvSpPr>
          <p:spPr>
            <a:xfrm>
              <a:off x="1204274" y="2216645"/>
              <a:ext cx="5290945" cy="338554"/>
            </a:xfrm>
            <a:prstGeom prst="rect">
              <a:avLst/>
            </a:prstGeom>
            <a:noFill/>
          </p:spPr>
          <p:txBody>
            <a:bodyPr wrap="square" lIns="91440" tIns="45720" rIns="91440" bIns="45720" rtlCol="0" anchor="t">
              <a:spAutoFit/>
            </a:bodyPr>
            <a:lstStyle/>
            <a:p>
              <a:pPr algn="ctr"/>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Status of Major Digital Currency Markets</a:t>
              </a:r>
              <a:endParaRPr kumimoji="1" lang="ja-JP" altLang="en-US" sz="160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sp>
        <p:nvSpPr>
          <p:cNvPr id="33" name="テキスト ボックス 32">
            <a:extLst>
              <a:ext uri="{FF2B5EF4-FFF2-40B4-BE49-F238E27FC236}">
                <a16:creationId xmlns:a16="http://schemas.microsoft.com/office/drawing/2014/main" id="{6814725E-EB8C-4E31-83DC-98103BCF9DC0}"/>
              </a:ext>
            </a:extLst>
          </p:cNvPr>
          <p:cNvSpPr txBox="1"/>
          <p:nvPr/>
        </p:nvSpPr>
        <p:spPr>
          <a:xfrm>
            <a:off x="2642189" y="2750319"/>
            <a:ext cx="9454907" cy="253916"/>
          </a:xfrm>
          <a:prstGeom prst="rect">
            <a:avLst/>
          </a:prstGeom>
          <a:noFill/>
        </p:spPr>
        <p:txBody>
          <a:bodyPr wrap="square">
            <a:spAutoFit/>
          </a:bodyPr>
          <a:lstStyle/>
          <a:p>
            <a:r>
              <a:rPr lang="en-US" altLang="ja-JP" sz="1050" dirty="0">
                <a:latin typeface="Arial" panose="020B0604020202020204" pitchFamily="34" charset="0"/>
                <a:cs typeface="Arial" panose="020B0604020202020204" pitchFamily="34" charset="0"/>
              </a:rPr>
              <a:t>(*) CBDC: A digital form of legal tender issued and managed by a central bank, equivalent in value to physical cash and usable for electronic payments.</a:t>
            </a:r>
            <a:endParaRPr lang="ja-JP" altLang="en-US"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7760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 name="図 97">
            <a:extLst>
              <a:ext uri="{FF2B5EF4-FFF2-40B4-BE49-F238E27FC236}">
                <a16:creationId xmlns:a16="http://schemas.microsoft.com/office/drawing/2014/main" id="{7AB6F753-74EC-41E6-A126-D77C7AC971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4953" y="3486509"/>
            <a:ext cx="913833" cy="336460"/>
          </a:xfrm>
          <a:prstGeom prst="rect">
            <a:avLst/>
          </a:prstGeom>
        </p:spPr>
      </p:pic>
      <p:grpSp>
        <p:nvGrpSpPr>
          <p:cNvPr id="27" name="グループ化 26">
            <a:extLst>
              <a:ext uri="{FF2B5EF4-FFF2-40B4-BE49-F238E27FC236}">
                <a16:creationId xmlns:a16="http://schemas.microsoft.com/office/drawing/2014/main" id="{70D184A8-5441-439D-902C-1F6A3F1E4FC2}"/>
              </a:ext>
            </a:extLst>
          </p:cNvPr>
          <p:cNvGrpSpPr/>
          <p:nvPr/>
        </p:nvGrpSpPr>
        <p:grpSpPr>
          <a:xfrm>
            <a:off x="6200817" y="2727809"/>
            <a:ext cx="5518442" cy="338554"/>
            <a:chOff x="611304" y="2310743"/>
            <a:chExt cx="5518442" cy="422724"/>
          </a:xfrm>
        </p:grpSpPr>
        <p:grpSp>
          <p:nvGrpSpPr>
            <p:cNvPr id="28" name="グループ化 27">
              <a:extLst>
                <a:ext uri="{FF2B5EF4-FFF2-40B4-BE49-F238E27FC236}">
                  <a16:creationId xmlns:a16="http://schemas.microsoft.com/office/drawing/2014/main" id="{F654B6C2-E54A-475A-8539-3781021295AB}"/>
                </a:ext>
              </a:extLst>
            </p:cNvPr>
            <p:cNvGrpSpPr/>
            <p:nvPr/>
          </p:nvGrpSpPr>
          <p:grpSpPr>
            <a:xfrm>
              <a:off x="611304" y="2365094"/>
              <a:ext cx="5376988" cy="309541"/>
              <a:chOff x="472815" y="2599964"/>
              <a:chExt cx="5376988" cy="309541"/>
            </a:xfrm>
          </p:grpSpPr>
          <p:sp>
            <p:nvSpPr>
              <p:cNvPr id="30" name="正方形/長方形 29">
                <a:extLst>
                  <a:ext uri="{FF2B5EF4-FFF2-40B4-BE49-F238E27FC236}">
                    <a16:creationId xmlns:a16="http://schemas.microsoft.com/office/drawing/2014/main" id="{174B0DA6-E1CE-4C22-ACC3-1AC6FF814BC6}"/>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panose="02020400000000000000" pitchFamily="18" charset="-128"/>
                </a:endParaRPr>
              </a:p>
            </p:txBody>
          </p:sp>
          <p:cxnSp>
            <p:nvCxnSpPr>
              <p:cNvPr id="31" name="直線コネクタ 30">
                <a:extLst>
                  <a:ext uri="{FF2B5EF4-FFF2-40B4-BE49-F238E27FC236}">
                    <a16:creationId xmlns:a16="http://schemas.microsoft.com/office/drawing/2014/main" id="{07A1FB17-9E24-4FC5-90CD-9FD5B344B1C7}"/>
                  </a:ext>
                </a:extLst>
              </p:cNvPr>
              <p:cNvCxnSpPr>
                <a:cxnSpLocks/>
              </p:cNvCxnSpPr>
              <p:nvPr/>
            </p:nvCxnSpPr>
            <p:spPr>
              <a:xfrm>
                <a:off x="472815" y="2909505"/>
                <a:ext cx="537698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9" name="テキスト ボックス 28">
              <a:extLst>
                <a:ext uri="{FF2B5EF4-FFF2-40B4-BE49-F238E27FC236}">
                  <a16:creationId xmlns:a16="http://schemas.microsoft.com/office/drawing/2014/main" id="{7449D94B-C875-4846-BA82-2D6BCCB85056}"/>
                </a:ext>
              </a:extLst>
            </p:cNvPr>
            <p:cNvSpPr txBox="1"/>
            <p:nvPr/>
          </p:nvSpPr>
          <p:spPr>
            <a:xfrm>
              <a:off x="752758" y="2310743"/>
              <a:ext cx="5376988" cy="422724"/>
            </a:xfrm>
            <a:prstGeom prst="rect">
              <a:avLst/>
            </a:prstGeom>
            <a:noFill/>
          </p:spPr>
          <p:txBody>
            <a:bodyPr wrap="square" rtlCol="0">
              <a:spAutoFit/>
            </a:bodyPr>
            <a:lstStyle/>
            <a:p>
              <a:pPr algn="ctr"/>
              <a:r>
                <a:rPr kumimoji="1"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Concentration of Financial Institutions in Osaka</a:t>
              </a:r>
              <a:endParaRPr kumimoji="1" lang="ja-JP" altLang="en-US" sz="160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sp>
        <p:nvSpPr>
          <p:cNvPr id="36" name="テキスト ボックス 24">
            <a:extLst>
              <a:ext uri="{FF2B5EF4-FFF2-40B4-BE49-F238E27FC236}">
                <a16:creationId xmlns:a16="http://schemas.microsoft.com/office/drawing/2014/main" id="{41A58C42-7CC7-4C4D-95F6-7481BA16ECB9}"/>
              </a:ext>
            </a:extLst>
          </p:cNvPr>
          <p:cNvSpPr txBox="1"/>
          <p:nvPr/>
        </p:nvSpPr>
        <p:spPr>
          <a:xfrm>
            <a:off x="297060" y="451924"/>
            <a:ext cx="7197219" cy="369332"/>
          </a:xfrm>
          <a:prstGeom prst="rect">
            <a:avLst/>
          </a:prstGeom>
          <a:noFill/>
        </p:spPr>
        <p:txBody>
          <a:bodyPr wrap="square" lIns="91440" tIns="45720" rIns="91440" bIns="45720" rtlCol="0" anchor="t">
            <a:spAutoFit/>
          </a:bodyPr>
          <a:lstStyle/>
          <a:p>
            <a:r>
              <a:rPr lang="ja-JP" altLang="en-US" b="1"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Realization of the Secondary Capital Osaka</a:t>
            </a:r>
          </a:p>
        </p:txBody>
      </p:sp>
      <p:graphicFrame>
        <p:nvGraphicFramePr>
          <p:cNvPr id="52" name="表 51">
            <a:extLst>
              <a:ext uri="{FF2B5EF4-FFF2-40B4-BE49-F238E27FC236}">
                <a16:creationId xmlns:a16="http://schemas.microsoft.com/office/drawing/2014/main" id="{A8524C43-1787-4113-BD32-A2616740153E}"/>
              </a:ext>
            </a:extLst>
          </p:cNvPr>
          <p:cNvGraphicFramePr>
            <a:graphicFrameLocks noGrp="1"/>
          </p:cNvGraphicFramePr>
          <p:nvPr>
            <p:extLst>
              <p:ext uri="{D42A27DB-BD31-4B8C-83A1-F6EECF244321}">
                <p14:modId xmlns:p14="http://schemas.microsoft.com/office/powerpoint/2010/main" val="3851256090"/>
              </p:ext>
            </p:extLst>
          </p:nvPr>
        </p:nvGraphicFramePr>
        <p:xfrm>
          <a:off x="6463121" y="5353287"/>
          <a:ext cx="5145318" cy="926069"/>
        </p:xfrm>
        <a:graphic>
          <a:graphicData uri="http://schemas.openxmlformats.org/drawingml/2006/table">
            <a:tbl>
              <a:tblPr/>
              <a:tblGrid>
                <a:gridCol w="857553">
                  <a:extLst>
                    <a:ext uri="{9D8B030D-6E8A-4147-A177-3AD203B41FA5}">
                      <a16:colId xmlns:a16="http://schemas.microsoft.com/office/drawing/2014/main" val="3213409481"/>
                    </a:ext>
                  </a:extLst>
                </a:gridCol>
                <a:gridCol w="857553">
                  <a:extLst>
                    <a:ext uri="{9D8B030D-6E8A-4147-A177-3AD203B41FA5}">
                      <a16:colId xmlns:a16="http://schemas.microsoft.com/office/drawing/2014/main" val="2740833837"/>
                    </a:ext>
                  </a:extLst>
                </a:gridCol>
                <a:gridCol w="857553">
                  <a:extLst>
                    <a:ext uri="{9D8B030D-6E8A-4147-A177-3AD203B41FA5}">
                      <a16:colId xmlns:a16="http://schemas.microsoft.com/office/drawing/2014/main" val="1291006312"/>
                    </a:ext>
                  </a:extLst>
                </a:gridCol>
                <a:gridCol w="857553">
                  <a:extLst>
                    <a:ext uri="{9D8B030D-6E8A-4147-A177-3AD203B41FA5}">
                      <a16:colId xmlns:a16="http://schemas.microsoft.com/office/drawing/2014/main" val="1398074811"/>
                    </a:ext>
                  </a:extLst>
                </a:gridCol>
                <a:gridCol w="857553">
                  <a:extLst>
                    <a:ext uri="{9D8B030D-6E8A-4147-A177-3AD203B41FA5}">
                      <a16:colId xmlns:a16="http://schemas.microsoft.com/office/drawing/2014/main" val="946900204"/>
                    </a:ext>
                  </a:extLst>
                </a:gridCol>
                <a:gridCol w="857553">
                  <a:extLst>
                    <a:ext uri="{9D8B030D-6E8A-4147-A177-3AD203B41FA5}">
                      <a16:colId xmlns:a16="http://schemas.microsoft.com/office/drawing/2014/main" val="2115034342"/>
                    </a:ext>
                  </a:extLst>
                </a:gridCol>
              </a:tblGrid>
              <a:tr h="183373">
                <a:tc rowSpan="2">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Depository Institutions</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rowSpan="2">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Financial Instruments Business Operators</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txBody>
                  <a:tcPr marL="5443" marR="5443" marT="5443" marB="0" anchor="ctr">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p>
                  </a:txBody>
                  <a:tcPr marL="5443" marR="5443" marT="5443" marB="0" anchor="ctr">
                    <a:lnL w="635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p>
                  </a:txBody>
                  <a:tcPr marL="5443" marR="5443" marT="544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　</a:t>
                      </a:r>
                    </a:p>
                  </a:txBody>
                  <a:tcPr marL="5443" marR="5443" marT="544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　</a:t>
                      </a:r>
                    </a:p>
                  </a:txBody>
                  <a:tcPr marL="5443" marR="5443" marT="5443"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168139300"/>
                  </a:ext>
                </a:extLst>
              </a:tr>
              <a:tr h="406926">
                <a:tc vMerge="1">
                  <a:txBody>
                    <a:bodyPr/>
                    <a:lstStyle/>
                    <a:p>
                      <a:endParaRPr kumimoji="1" lang="ja-JP" altLang="en-US"/>
                    </a:p>
                  </a:txBody>
                  <a:tcPr/>
                </a:tc>
                <a:tc vMerge="1">
                  <a:txBody>
                    <a:bodyPr/>
                    <a:lstStyle/>
                    <a:p>
                      <a:endParaRPr kumimoji="1" lang="ja-JP" altLang="en-US"/>
                    </a:p>
                  </a:txBody>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Type I</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Type II</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Investment advisory / Agency businesses</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Investment Management Businesses</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2294908"/>
                  </a:ext>
                </a:extLst>
              </a:tr>
              <a:tr h="188613">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25  </a:t>
                      </a: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138</a:t>
                      </a: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11</a:t>
                      </a: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104</a:t>
                      </a: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34</a:t>
                      </a: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9</a:t>
                      </a: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3620110"/>
                  </a:ext>
                </a:extLst>
              </a:tr>
            </a:tbl>
          </a:graphicData>
        </a:graphic>
      </p:graphicFrame>
      <p:sp>
        <p:nvSpPr>
          <p:cNvPr id="25" name="Rectangle 5">
            <a:extLst>
              <a:ext uri="{FF2B5EF4-FFF2-40B4-BE49-F238E27FC236}">
                <a16:creationId xmlns:a16="http://schemas.microsoft.com/office/drawing/2014/main" id="{743B6349-7237-424D-ABF8-864C24E1CA3F}"/>
              </a:ext>
            </a:extLst>
          </p:cNvPr>
          <p:cNvSpPr>
            <a:spLocks noChangeArrowheads="1"/>
          </p:cNvSpPr>
          <p:nvPr/>
        </p:nvSpPr>
        <p:spPr bwMode="auto">
          <a:xfrm>
            <a:off x="452977" y="688673"/>
            <a:ext cx="1144196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lnSpc>
                <a:spcPts val="1800"/>
              </a:lnSpc>
              <a:spcBef>
                <a:spcPct val="0"/>
              </a:spcBef>
              <a:spcAft>
                <a:spcPct val="0"/>
              </a:spcAft>
              <a:buFont typeface="Arial" panose="020B0604020202020204" pitchFamily="34" charset="0"/>
              <a:buChar char="•"/>
            </a:pP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Under the “Vision of the Secondary Capital,” Osaka Prefecture and Osaka City are working toward the realization of Osaka as a secondary capital. Meanwhile, the national government is considering legislation to establish the Secondary Capital. Against this backdrop, the prefecture and city are also advancing discussions on the Secondary Capital concept designed to serve as a backup for the capital’s functions and to drive economic growth.</a:t>
            </a:r>
          </a:p>
          <a:p>
            <a:pPr marL="285750" indent="-285750" eaLnBrk="0" fontAlgn="base" hangingPunct="0">
              <a:lnSpc>
                <a:spcPts val="1800"/>
              </a:lnSpc>
              <a:spcBef>
                <a:spcPct val="0"/>
              </a:spcBef>
              <a:spcAft>
                <a:spcPct val="0"/>
              </a:spcAft>
              <a:buFont typeface="Arial" panose="020B0604020202020204" pitchFamily="34" charset="0"/>
              <a:buChar char="•"/>
            </a:pP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In the financial sector, there is an expectation not only to enhance the backup system for the capital’s financial functions during emergencies, but also to strengthen financial capabilities during normal times to support economic growth. Leveraging Osaka’s concentration of financial institutions, it is becoming increasingly important to promote innovation — particularly in startups — through financial support and ecosystem development.</a:t>
            </a:r>
          </a:p>
        </p:txBody>
      </p:sp>
      <p:sp>
        <p:nvSpPr>
          <p:cNvPr id="53" name="テキスト ボックス 52">
            <a:extLst>
              <a:ext uri="{FF2B5EF4-FFF2-40B4-BE49-F238E27FC236}">
                <a16:creationId xmlns:a16="http://schemas.microsoft.com/office/drawing/2014/main" id="{B8945FF6-7E38-42C4-961F-95868CC67215}"/>
              </a:ext>
            </a:extLst>
          </p:cNvPr>
          <p:cNvSpPr txBox="1"/>
          <p:nvPr/>
        </p:nvSpPr>
        <p:spPr>
          <a:xfrm>
            <a:off x="6338653" y="3127065"/>
            <a:ext cx="2675852" cy="423193"/>
          </a:xfrm>
          <a:prstGeom prst="rect">
            <a:avLst/>
          </a:prstGeom>
          <a:noFill/>
        </p:spPr>
        <p:txBody>
          <a:bodyPr wrap="square" rtlCol="0">
            <a:spAutoFit/>
          </a:bodyPr>
          <a:lstStyle/>
          <a:p>
            <a:pPr algn="ctr"/>
            <a:r>
              <a:rPr lang="en-US" altLang="ja-JP" sz="1050" b="1"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rPr>
              <a:t>Mega banks with deep roots in Osaka</a:t>
            </a:r>
          </a:p>
          <a:p>
            <a:pPr algn="ctr"/>
            <a:endParaRPr lang="en-US" altLang="ja-JP" sz="1100" b="1" dirty="0">
              <a:solidFill>
                <a:srgbClr val="002060"/>
              </a:solidFill>
              <a:latin typeface="UD デジタル 教科書体 NK-R" panose="02020400000000000000" pitchFamily="18" charset="-128"/>
              <a:ea typeface="UD デジタル 教科書体 NK-R" panose="02020400000000000000" pitchFamily="18" charset="-128"/>
            </a:endParaRPr>
          </a:p>
        </p:txBody>
      </p:sp>
      <p:sp>
        <p:nvSpPr>
          <p:cNvPr id="56" name="テキスト ボックス 55">
            <a:extLst>
              <a:ext uri="{FF2B5EF4-FFF2-40B4-BE49-F238E27FC236}">
                <a16:creationId xmlns:a16="http://schemas.microsoft.com/office/drawing/2014/main" id="{CB810954-5E64-4884-93F8-8094FD4D1ACE}"/>
              </a:ext>
            </a:extLst>
          </p:cNvPr>
          <p:cNvSpPr txBox="1"/>
          <p:nvPr/>
        </p:nvSpPr>
        <p:spPr>
          <a:xfrm>
            <a:off x="9016439" y="3059911"/>
            <a:ext cx="2592000" cy="430887"/>
          </a:xfrm>
          <a:prstGeom prst="rect">
            <a:avLst/>
          </a:prstGeom>
          <a:noFill/>
        </p:spPr>
        <p:txBody>
          <a:bodyPr wrap="square" rtlCol="0">
            <a:spAutoFit/>
          </a:bodyPr>
          <a:lstStyle/>
          <a:p>
            <a:pPr algn="ctr"/>
            <a:r>
              <a:rPr lang="en-US" altLang="ja-JP" sz="1100" b="1"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rPr>
              <a:t>Major banks, securities firms, and life insurers originating in Osaka</a:t>
            </a:r>
            <a:endParaRPr lang="ja-JP" altLang="en-US" sz="1100" b="1"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61" name="テキスト ボックス 60">
            <a:extLst>
              <a:ext uri="{FF2B5EF4-FFF2-40B4-BE49-F238E27FC236}">
                <a16:creationId xmlns:a16="http://schemas.microsoft.com/office/drawing/2014/main" id="{BE223B2F-4638-4A67-B341-DB859E5C1258}"/>
              </a:ext>
            </a:extLst>
          </p:cNvPr>
          <p:cNvSpPr txBox="1"/>
          <p:nvPr/>
        </p:nvSpPr>
        <p:spPr>
          <a:xfrm>
            <a:off x="6370612" y="6314734"/>
            <a:ext cx="5524326" cy="246221"/>
          </a:xfrm>
          <a:prstGeom prst="rect">
            <a:avLst/>
          </a:prstGeom>
          <a:noFill/>
        </p:spPr>
        <p:txBody>
          <a:bodyPr wrap="square" rtlCol="0">
            <a:spAutoFit/>
          </a:bodyPr>
          <a:lstStyle/>
          <a:p>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Source: Financial Services Agency website, “List of licensed (registered) Financial Institutions”</a:t>
            </a:r>
            <a:endParaRPr kumimoji="1" lang="ja-JP" altLang="en-US" sz="1000"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54" name="スライド番号プレースホルダー 2">
            <a:extLst>
              <a:ext uri="{FF2B5EF4-FFF2-40B4-BE49-F238E27FC236}">
                <a16:creationId xmlns:a16="http://schemas.microsoft.com/office/drawing/2014/main" id="{B6F9726F-8637-4BCE-80DF-C3FF50035F89}"/>
              </a:ext>
            </a:extLst>
          </p:cNvPr>
          <p:cNvSpPr>
            <a:spLocks noGrp="1"/>
          </p:cNvSpPr>
          <p:nvPr>
            <p:ph type="sldNum" sz="quarter" idx="12"/>
          </p:nvPr>
        </p:nvSpPr>
        <p:spPr>
          <a:xfrm>
            <a:off x="9406515" y="6524985"/>
            <a:ext cx="2743200" cy="365125"/>
          </a:xfrm>
        </p:spPr>
        <p:txBody>
          <a:bodyPr/>
          <a:lstStyle/>
          <a:p>
            <a:fld id="{4CFCB8D1-E384-4ABF-9F79-4EB3205F8B48}" type="slidenum">
              <a:rPr kumimoji="1" lang="ja-JP" altLang="en-US" smtClean="0"/>
              <a:t>18</a:t>
            </a:fld>
            <a:endParaRPr kumimoji="1" lang="ja-JP" altLang="en-US" dirty="0"/>
          </a:p>
        </p:txBody>
      </p:sp>
      <p:grpSp>
        <p:nvGrpSpPr>
          <p:cNvPr id="68" name="グループ化 67">
            <a:extLst>
              <a:ext uri="{FF2B5EF4-FFF2-40B4-BE49-F238E27FC236}">
                <a16:creationId xmlns:a16="http://schemas.microsoft.com/office/drawing/2014/main" id="{D6ADBDC0-70B9-45C9-B0EF-80592D2BE9BF}"/>
              </a:ext>
            </a:extLst>
          </p:cNvPr>
          <p:cNvGrpSpPr/>
          <p:nvPr/>
        </p:nvGrpSpPr>
        <p:grpSpPr>
          <a:xfrm>
            <a:off x="647446" y="2517556"/>
            <a:ext cx="5286981" cy="584775"/>
            <a:chOff x="611304" y="2162690"/>
            <a:chExt cx="5286981" cy="584775"/>
          </a:xfrm>
        </p:grpSpPr>
        <p:grpSp>
          <p:nvGrpSpPr>
            <p:cNvPr id="69" name="グループ化 68">
              <a:extLst>
                <a:ext uri="{FF2B5EF4-FFF2-40B4-BE49-F238E27FC236}">
                  <a16:creationId xmlns:a16="http://schemas.microsoft.com/office/drawing/2014/main" id="{70AACAB9-564F-44A2-882C-1DA5795D5C13}"/>
                </a:ext>
              </a:extLst>
            </p:cNvPr>
            <p:cNvGrpSpPr/>
            <p:nvPr/>
          </p:nvGrpSpPr>
          <p:grpSpPr>
            <a:xfrm>
              <a:off x="611304" y="2365094"/>
              <a:ext cx="5286981" cy="328921"/>
              <a:chOff x="472815" y="2599964"/>
              <a:chExt cx="5286981" cy="328921"/>
            </a:xfrm>
          </p:grpSpPr>
          <p:sp>
            <p:nvSpPr>
              <p:cNvPr id="71" name="正方形/長方形 70">
                <a:extLst>
                  <a:ext uri="{FF2B5EF4-FFF2-40B4-BE49-F238E27FC236}">
                    <a16:creationId xmlns:a16="http://schemas.microsoft.com/office/drawing/2014/main" id="{4164AC8B-7370-43FD-AFCF-81B9B7049613}"/>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panose="02020400000000000000" pitchFamily="18" charset="-128"/>
                </a:endParaRPr>
              </a:p>
            </p:txBody>
          </p:sp>
          <p:cxnSp>
            <p:nvCxnSpPr>
              <p:cNvPr id="78" name="直線コネクタ 77">
                <a:extLst>
                  <a:ext uri="{FF2B5EF4-FFF2-40B4-BE49-F238E27FC236}">
                    <a16:creationId xmlns:a16="http://schemas.microsoft.com/office/drawing/2014/main" id="{3D617885-246C-4441-B174-D75B41A729FA}"/>
                  </a:ext>
                </a:extLst>
              </p:cNvPr>
              <p:cNvCxnSpPr>
                <a:cxnSpLocks/>
              </p:cNvCxnSpPr>
              <p:nvPr/>
            </p:nvCxnSpPr>
            <p:spPr>
              <a:xfrm>
                <a:off x="472815" y="2909506"/>
                <a:ext cx="5286981" cy="193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0" name="テキスト ボックス 69">
              <a:extLst>
                <a:ext uri="{FF2B5EF4-FFF2-40B4-BE49-F238E27FC236}">
                  <a16:creationId xmlns:a16="http://schemas.microsoft.com/office/drawing/2014/main" id="{95343254-7588-4A06-A453-B067D45A4BEA}"/>
                </a:ext>
              </a:extLst>
            </p:cNvPr>
            <p:cNvSpPr txBox="1"/>
            <p:nvPr/>
          </p:nvSpPr>
          <p:spPr>
            <a:xfrm>
              <a:off x="1281154" y="2162690"/>
              <a:ext cx="4288167" cy="584775"/>
            </a:xfrm>
            <a:prstGeom prst="rect">
              <a:avLst/>
            </a:prstGeom>
            <a:noFill/>
          </p:spPr>
          <p:txBody>
            <a:bodyPr wrap="square" rtlCol="0">
              <a:spAutoFit/>
            </a:bodyPr>
            <a:lstStyle/>
            <a:p>
              <a:pPr algn="ctr"/>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Examples of Financial BCP Functions in Osaka</a:t>
              </a:r>
              <a:r>
                <a:rPr lang="ja-JP" altLang="en-US" sz="1600" b="1"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Refined Version</a:t>
              </a:r>
              <a:r>
                <a:rPr lang="ja-JP" altLang="en-US" sz="1600" b="1" dirty="0">
                  <a:latin typeface="Arial" panose="020B0604020202020204" pitchFamily="34" charset="0"/>
                  <a:ea typeface="UD デジタル 教科書体 NK-R" panose="02020400000000000000" pitchFamily="18" charset="-128"/>
                  <a:cs typeface="Arial" panose="020B0604020202020204" pitchFamily="34" charset="0"/>
                </a:rPr>
                <a:t>）</a:t>
              </a:r>
              <a:endParaRPr kumimoji="1" lang="ja-JP" altLang="en-US" sz="160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sp>
        <p:nvSpPr>
          <p:cNvPr id="85" name="テキスト ボックス 84">
            <a:extLst>
              <a:ext uri="{FF2B5EF4-FFF2-40B4-BE49-F238E27FC236}">
                <a16:creationId xmlns:a16="http://schemas.microsoft.com/office/drawing/2014/main" id="{E2F3B605-9DD6-4ABA-8EDF-BEA2188C36F5}"/>
              </a:ext>
            </a:extLst>
          </p:cNvPr>
          <p:cNvSpPr txBox="1"/>
          <p:nvPr/>
        </p:nvSpPr>
        <p:spPr>
          <a:xfrm>
            <a:off x="647446" y="5067017"/>
            <a:ext cx="2530384" cy="1384995"/>
          </a:xfrm>
          <a:prstGeom prst="rect">
            <a:avLst/>
          </a:prstGeom>
          <a:noFill/>
        </p:spPr>
        <p:txBody>
          <a:bodyPr wrap="square" rtlCol="0">
            <a:spAutoFit/>
          </a:bodyPr>
          <a:lstStyle/>
          <a:p>
            <a:pPr algn="ctr"/>
            <a:r>
              <a:rPr lang="en-US" altLang="ja-JP" sz="1400" b="1" dirty="0">
                <a:solidFill>
                  <a:srgbClr val="002060"/>
                </a:solidFill>
                <a:latin typeface="Arial" panose="020B0604020202020204" pitchFamily="34" charset="0"/>
                <a:cs typeface="Arial" panose="020B0604020202020204" pitchFamily="34" charset="0"/>
              </a:rPr>
              <a:t>In the event of a disaster in Tokyo, the Osaka Branch of Japan’s central bank would take over interbank settlement and liquidity provision functions</a:t>
            </a:r>
          </a:p>
        </p:txBody>
      </p:sp>
      <p:sp>
        <p:nvSpPr>
          <p:cNvPr id="86" name="テキスト ボックス 85">
            <a:extLst>
              <a:ext uri="{FF2B5EF4-FFF2-40B4-BE49-F238E27FC236}">
                <a16:creationId xmlns:a16="http://schemas.microsoft.com/office/drawing/2014/main" id="{5B3D2BF0-A4AE-4BF0-8C79-19EB2A395448}"/>
              </a:ext>
            </a:extLst>
          </p:cNvPr>
          <p:cNvSpPr txBox="1"/>
          <p:nvPr/>
        </p:nvSpPr>
        <p:spPr>
          <a:xfrm>
            <a:off x="3101011" y="5045803"/>
            <a:ext cx="3049584" cy="954107"/>
          </a:xfrm>
          <a:prstGeom prst="rect">
            <a:avLst/>
          </a:prstGeom>
          <a:noFill/>
        </p:spPr>
        <p:txBody>
          <a:bodyPr wrap="square" rtlCol="0">
            <a:spAutoFit/>
          </a:bodyPr>
          <a:lstStyle/>
          <a:p>
            <a:pPr algn="ctr"/>
            <a:r>
              <a:rPr lang="en-US" altLang="ja-JP" sz="1400" b="1" dirty="0">
                <a:solidFill>
                  <a:srgbClr val="002060"/>
                </a:solidFill>
                <a:latin typeface="Arial" panose="020B0604020202020204" pitchFamily="34" charset="0"/>
                <a:cs typeface="Arial" panose="020B0604020202020204" pitchFamily="34" charset="0"/>
              </a:rPr>
              <a:t>A mutual backup system has been established with the Tokyo Stock Exchange, the core of Japan’s financial futures market</a:t>
            </a:r>
            <a:endParaRPr kumimoji="1" lang="en-US" altLang="ja-JP" sz="1400" b="1" dirty="0">
              <a:solidFill>
                <a:srgbClr val="002060"/>
              </a:solidFill>
              <a:latin typeface="Arial" panose="020B0604020202020204" pitchFamily="34" charset="0"/>
              <a:cs typeface="Arial" panose="020B0604020202020204" pitchFamily="34" charset="0"/>
            </a:endParaRPr>
          </a:p>
        </p:txBody>
      </p:sp>
      <p:pic>
        <p:nvPicPr>
          <p:cNvPr id="43" name="図 42">
            <a:extLst>
              <a:ext uri="{FF2B5EF4-FFF2-40B4-BE49-F238E27FC236}">
                <a16:creationId xmlns:a16="http://schemas.microsoft.com/office/drawing/2014/main" id="{F802A19D-1E1B-44BE-90FA-DDD716814C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36756" y="3339603"/>
            <a:ext cx="2365362" cy="1576907"/>
          </a:xfrm>
          <a:prstGeom prst="rect">
            <a:avLst/>
          </a:prstGeom>
        </p:spPr>
      </p:pic>
      <p:sp>
        <p:nvSpPr>
          <p:cNvPr id="55" name="テキスト ボックス 54">
            <a:extLst>
              <a:ext uri="{FF2B5EF4-FFF2-40B4-BE49-F238E27FC236}">
                <a16:creationId xmlns:a16="http://schemas.microsoft.com/office/drawing/2014/main" id="{FCCA5963-85A6-4289-A48C-11A1AEC5F9CB}"/>
              </a:ext>
            </a:extLst>
          </p:cNvPr>
          <p:cNvSpPr txBox="1"/>
          <p:nvPr/>
        </p:nvSpPr>
        <p:spPr>
          <a:xfrm>
            <a:off x="3415062" y="3282825"/>
            <a:ext cx="1080000" cy="406256"/>
          </a:xfrm>
          <a:prstGeom prst="rect">
            <a:avLst/>
          </a:prstGeom>
          <a:solidFill>
            <a:schemeClr val="bg1"/>
          </a:solidFill>
        </p:spPr>
        <p:txBody>
          <a:bodyPr wrap="square" lIns="0" tIns="36000" rIns="0" bIns="36000" rtlCol="0">
            <a:spAutoFit/>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ja-JP" sz="1050" b="1" dirty="0">
                <a:solidFill>
                  <a:srgbClr val="002060"/>
                </a:solidFill>
                <a:latin typeface="BIZ UDPゴシック" panose="020B0400000000000000" pitchFamily="50" charset="-128"/>
                <a:ea typeface="BIZ UDPゴシック" panose="020B0400000000000000" pitchFamily="50" charset="-128"/>
              </a:rPr>
              <a:t>Osaka Exchange, Inc.</a:t>
            </a:r>
            <a:endParaRPr kumimoji="1" lang="en-US" altLang="ja-JP" sz="1050" b="1" i="0" u="none" strike="noStrike" kern="1200" cap="none" normalizeH="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endParaRPr>
          </a:p>
        </p:txBody>
      </p:sp>
      <p:pic>
        <p:nvPicPr>
          <p:cNvPr id="62" name="図 61">
            <a:extLst>
              <a:ext uri="{FF2B5EF4-FFF2-40B4-BE49-F238E27FC236}">
                <a16:creationId xmlns:a16="http://schemas.microsoft.com/office/drawing/2014/main" id="{0DB7DFE3-6BD4-415D-89CD-04B1DA66F5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12174" y="3248926"/>
            <a:ext cx="414746" cy="655298"/>
          </a:xfrm>
          <a:prstGeom prst="rect">
            <a:avLst/>
          </a:prstGeom>
        </p:spPr>
      </p:pic>
      <p:pic>
        <p:nvPicPr>
          <p:cNvPr id="88" name="図 87">
            <a:extLst>
              <a:ext uri="{FF2B5EF4-FFF2-40B4-BE49-F238E27FC236}">
                <a16:creationId xmlns:a16="http://schemas.microsoft.com/office/drawing/2014/main" id="{C5BC5213-29EF-4755-8B31-DB746D0F4DD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15" t="2726" r="6165" b="2394"/>
          <a:stretch/>
        </p:blipFill>
        <p:spPr>
          <a:xfrm>
            <a:off x="6585413" y="4336600"/>
            <a:ext cx="581642" cy="633582"/>
          </a:xfrm>
          <a:prstGeom prst="rect">
            <a:avLst/>
          </a:prstGeom>
        </p:spPr>
      </p:pic>
      <p:sp>
        <p:nvSpPr>
          <p:cNvPr id="91" name="テキスト ボックス 90">
            <a:extLst>
              <a:ext uri="{FF2B5EF4-FFF2-40B4-BE49-F238E27FC236}">
                <a16:creationId xmlns:a16="http://schemas.microsoft.com/office/drawing/2014/main" id="{7271D7C7-0227-413A-9E29-CDDBF97237FC}"/>
              </a:ext>
            </a:extLst>
          </p:cNvPr>
          <p:cNvSpPr txBox="1"/>
          <p:nvPr/>
        </p:nvSpPr>
        <p:spPr>
          <a:xfrm>
            <a:off x="10505969" y="4730232"/>
            <a:ext cx="1527508" cy="261610"/>
          </a:xfrm>
          <a:prstGeom prst="rect">
            <a:avLst/>
          </a:prstGeom>
          <a:noFill/>
        </p:spPr>
        <p:txBody>
          <a:bodyPr wrap="square" rtlCol="0">
            <a:spAutoFit/>
          </a:bodyPr>
          <a:lstStyle/>
          <a:p>
            <a:r>
              <a:rPr kumimoji="1" lang="en-US" altLang="ja-JP" sz="1100" dirty="0">
                <a:latin typeface="Arial" panose="020B0604020202020204" pitchFamily="34" charset="0"/>
                <a:ea typeface="UD デジタル 教科書体 NK-R" panose="02020400000000000000" pitchFamily="18" charset="-128"/>
                <a:cs typeface="Arial" panose="020B0604020202020204" pitchFamily="34" charset="0"/>
              </a:rPr>
              <a:t>And many more</a:t>
            </a:r>
            <a:endParaRPr kumimoji="1" lang="ja-JP" altLang="en-US" sz="1100"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94" name="テキスト ボックス 93">
            <a:extLst>
              <a:ext uri="{FF2B5EF4-FFF2-40B4-BE49-F238E27FC236}">
                <a16:creationId xmlns:a16="http://schemas.microsoft.com/office/drawing/2014/main" id="{464353C4-3E10-47AB-ADAD-7C011507F71F}"/>
              </a:ext>
            </a:extLst>
          </p:cNvPr>
          <p:cNvSpPr txBox="1"/>
          <p:nvPr/>
        </p:nvSpPr>
        <p:spPr>
          <a:xfrm>
            <a:off x="8796701" y="3859924"/>
            <a:ext cx="2843333" cy="430887"/>
          </a:xfrm>
          <a:prstGeom prst="rect">
            <a:avLst/>
          </a:prstGeom>
          <a:noFill/>
        </p:spPr>
        <p:txBody>
          <a:bodyPr wrap="square" rtlCol="0">
            <a:spAutoFit/>
          </a:bodyPr>
          <a:lstStyle/>
          <a:p>
            <a:pPr algn="ctr"/>
            <a:r>
              <a:rPr lang="en-US" altLang="ja-JP" sz="1100" b="1"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rPr>
              <a:t>Exchanges and proprietary trading systems operating in Osaka</a:t>
            </a:r>
            <a:endParaRPr lang="ja-JP" altLang="en-US" sz="1100" b="1"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endParaRPr>
          </a:p>
        </p:txBody>
      </p:sp>
      <p:pic>
        <p:nvPicPr>
          <p:cNvPr id="97" name="図 96">
            <a:extLst>
              <a:ext uri="{FF2B5EF4-FFF2-40B4-BE49-F238E27FC236}">
                <a16:creationId xmlns:a16="http://schemas.microsoft.com/office/drawing/2014/main" id="{80E0A9D5-6790-490D-A9EB-E398CD1E689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24233" y="3481856"/>
            <a:ext cx="889868" cy="283492"/>
          </a:xfrm>
          <a:prstGeom prst="rect">
            <a:avLst/>
          </a:prstGeom>
        </p:spPr>
      </p:pic>
      <p:pic>
        <p:nvPicPr>
          <p:cNvPr id="100" name="図 99">
            <a:extLst>
              <a:ext uri="{FF2B5EF4-FFF2-40B4-BE49-F238E27FC236}">
                <a16:creationId xmlns:a16="http://schemas.microsoft.com/office/drawing/2014/main" id="{A184D713-7893-4612-A4D7-E3F5D7418DD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46922" y="4419348"/>
            <a:ext cx="1074618" cy="280842"/>
          </a:xfrm>
          <a:prstGeom prst="rect">
            <a:avLst/>
          </a:prstGeom>
        </p:spPr>
      </p:pic>
      <p:sp>
        <p:nvSpPr>
          <p:cNvPr id="58" name="テキスト ボックス 57">
            <a:extLst>
              <a:ext uri="{FF2B5EF4-FFF2-40B4-BE49-F238E27FC236}">
                <a16:creationId xmlns:a16="http://schemas.microsoft.com/office/drawing/2014/main" id="{BD7B1D04-6441-48D6-A638-F916FF9DD2F9}"/>
              </a:ext>
            </a:extLst>
          </p:cNvPr>
          <p:cNvSpPr txBox="1"/>
          <p:nvPr/>
        </p:nvSpPr>
        <p:spPr>
          <a:xfrm>
            <a:off x="6195296" y="3917280"/>
            <a:ext cx="2633671" cy="430887"/>
          </a:xfrm>
          <a:prstGeom prst="rect">
            <a:avLst/>
          </a:prstGeom>
          <a:noFill/>
        </p:spPr>
        <p:txBody>
          <a:bodyPr wrap="square" rtlCol="0">
            <a:spAutoFit/>
          </a:bodyPr>
          <a:lstStyle/>
          <a:p>
            <a:pPr algn="ctr"/>
            <a:r>
              <a:rPr lang="en-US" altLang="ja-JP" sz="1100" b="1"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rPr>
              <a:t>Regional banks and credit unions supporting local businesses</a:t>
            </a:r>
            <a:endParaRPr lang="ja-JP" altLang="en-US" sz="1100" b="1"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endParaRPr>
          </a:p>
        </p:txBody>
      </p:sp>
      <p:pic>
        <p:nvPicPr>
          <p:cNvPr id="40" name="図 39">
            <a:extLst>
              <a:ext uri="{FF2B5EF4-FFF2-40B4-BE49-F238E27FC236}">
                <a16:creationId xmlns:a16="http://schemas.microsoft.com/office/drawing/2014/main" id="{DD4EDE37-6007-40ED-A184-EB484BEBB0A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0165" y="3303997"/>
            <a:ext cx="2636935" cy="1620000"/>
          </a:xfrm>
          <a:prstGeom prst="rect">
            <a:avLst/>
          </a:prstGeom>
        </p:spPr>
      </p:pic>
      <p:sp>
        <p:nvSpPr>
          <p:cNvPr id="41" name="テキスト ボックス 40">
            <a:extLst>
              <a:ext uri="{FF2B5EF4-FFF2-40B4-BE49-F238E27FC236}">
                <a16:creationId xmlns:a16="http://schemas.microsoft.com/office/drawing/2014/main" id="{7AF048DC-9EDD-4796-A9B7-9A33247ECF24}"/>
              </a:ext>
            </a:extLst>
          </p:cNvPr>
          <p:cNvSpPr txBox="1"/>
          <p:nvPr/>
        </p:nvSpPr>
        <p:spPr>
          <a:xfrm>
            <a:off x="663202" y="3281962"/>
            <a:ext cx="1561387" cy="431776"/>
          </a:xfrm>
          <a:prstGeom prst="rect">
            <a:avLst/>
          </a:prstGeom>
          <a:solidFill>
            <a:schemeClr val="bg1"/>
          </a:solidFill>
        </p:spPr>
        <p:txBody>
          <a:bodyPr wrap="square" lIns="0" tIns="36000" rIns="0" bIns="36000" rtlCol="0">
            <a:spAutoFit/>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kumimoji="1" lang="en-US" altLang="ja-JP" sz="1200" b="1" i="0" u="none" strike="noStrike" kern="1200" cap="none" normalizeH="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Bank of Japan, Osaka Branch</a:t>
            </a:r>
          </a:p>
        </p:txBody>
      </p:sp>
      <p:pic>
        <p:nvPicPr>
          <p:cNvPr id="44" name="図 43">
            <a:extLst>
              <a:ext uri="{FF2B5EF4-FFF2-40B4-BE49-F238E27FC236}">
                <a16:creationId xmlns:a16="http://schemas.microsoft.com/office/drawing/2014/main" id="{6F6655B1-379E-401E-9EE4-A39869DA00B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90142" y="4403020"/>
            <a:ext cx="1656452" cy="294970"/>
          </a:xfrm>
          <a:prstGeom prst="rect">
            <a:avLst/>
          </a:prstGeom>
        </p:spPr>
      </p:pic>
      <p:pic>
        <p:nvPicPr>
          <p:cNvPr id="45" name="図 44">
            <a:extLst>
              <a:ext uri="{FF2B5EF4-FFF2-40B4-BE49-F238E27FC236}">
                <a16:creationId xmlns:a16="http://schemas.microsoft.com/office/drawing/2014/main" id="{212C919E-BBC1-42A6-80BF-4A8BAD4D5FD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910996" y="4301323"/>
            <a:ext cx="317516" cy="501674"/>
          </a:xfrm>
          <a:prstGeom prst="rect">
            <a:avLst/>
          </a:prstGeom>
        </p:spPr>
      </p:pic>
      <p:pic>
        <p:nvPicPr>
          <p:cNvPr id="46" name="図 45">
            <a:extLst>
              <a:ext uri="{FF2B5EF4-FFF2-40B4-BE49-F238E27FC236}">
                <a16:creationId xmlns:a16="http://schemas.microsoft.com/office/drawing/2014/main" id="{8626D18B-E9C5-4736-9C00-7C66716317C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102537" y="4339060"/>
            <a:ext cx="930940" cy="430620"/>
          </a:xfrm>
          <a:prstGeom prst="rect">
            <a:avLst/>
          </a:prstGeom>
        </p:spPr>
      </p:pic>
      <p:pic>
        <p:nvPicPr>
          <p:cNvPr id="47" name="図 46">
            <a:extLst>
              <a:ext uri="{FF2B5EF4-FFF2-40B4-BE49-F238E27FC236}">
                <a16:creationId xmlns:a16="http://schemas.microsoft.com/office/drawing/2014/main" id="{0412E6EA-BF29-4E62-8BC0-1441BF7BB10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494279" y="3367670"/>
            <a:ext cx="990708" cy="550942"/>
          </a:xfrm>
          <a:prstGeom prst="rect">
            <a:avLst/>
          </a:prstGeom>
        </p:spPr>
      </p:pic>
      <p:pic>
        <p:nvPicPr>
          <p:cNvPr id="89" name="図 88">
            <a:extLst>
              <a:ext uri="{FF2B5EF4-FFF2-40B4-BE49-F238E27FC236}">
                <a16:creationId xmlns:a16="http://schemas.microsoft.com/office/drawing/2014/main" id="{05A9E678-25D8-445D-ABD0-B748BBEF04F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668969" y="3484894"/>
            <a:ext cx="990708" cy="282078"/>
          </a:xfrm>
          <a:prstGeom prst="rect">
            <a:avLst/>
          </a:prstGeom>
        </p:spPr>
      </p:pic>
      <p:sp>
        <p:nvSpPr>
          <p:cNvPr id="39" name="テキスト ボックス 38">
            <a:extLst>
              <a:ext uri="{FF2B5EF4-FFF2-40B4-BE49-F238E27FC236}">
                <a16:creationId xmlns:a16="http://schemas.microsoft.com/office/drawing/2014/main" id="{F37BA784-81C3-4F01-9117-B9AC717C9675}"/>
              </a:ext>
            </a:extLst>
          </p:cNvPr>
          <p:cNvSpPr txBox="1"/>
          <p:nvPr/>
        </p:nvSpPr>
        <p:spPr>
          <a:xfrm>
            <a:off x="6370611" y="5068595"/>
            <a:ext cx="5524327" cy="276999"/>
          </a:xfrm>
          <a:prstGeom prst="rect">
            <a:avLst/>
          </a:prstGeom>
          <a:noFill/>
        </p:spPr>
        <p:txBody>
          <a:bodyPr wrap="square" rtlCol="0">
            <a:spAutoFit/>
          </a:bodyPr>
          <a:lstStyle/>
          <a:p>
            <a:r>
              <a:rPr lang="ja-JP" altLang="en-US" sz="11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Number of Financial Institutions Headquartered in Osaka (as of March 2026)</a:t>
            </a:r>
            <a:endParaRPr kumimoji="1" lang="ja-JP" altLang="en-US" sz="1100" dirty="0">
              <a:latin typeface="Arial" panose="020B0604020202020204" pitchFamily="34" charset="0"/>
              <a:ea typeface="UD デジタル 教科書体 NK-R" panose="02020400000000000000" pitchFamily="18" charset="-128"/>
              <a:cs typeface="Arial" panose="020B0604020202020204" pitchFamily="34" charset="0"/>
            </a:endParaRPr>
          </a:p>
        </p:txBody>
      </p:sp>
      <p:pic>
        <p:nvPicPr>
          <p:cNvPr id="3" name="図 2">
            <a:extLst>
              <a:ext uri="{FF2B5EF4-FFF2-40B4-BE49-F238E27FC236}">
                <a16:creationId xmlns:a16="http://schemas.microsoft.com/office/drawing/2014/main" id="{BE8CCB8A-84B3-4432-905B-A8CEA5040BD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635781" y="3534201"/>
            <a:ext cx="772405" cy="208119"/>
          </a:xfrm>
          <a:prstGeom prst="rect">
            <a:avLst/>
          </a:prstGeom>
        </p:spPr>
      </p:pic>
      <p:pic>
        <p:nvPicPr>
          <p:cNvPr id="4" name="図 3">
            <a:extLst>
              <a:ext uri="{FF2B5EF4-FFF2-40B4-BE49-F238E27FC236}">
                <a16:creationId xmlns:a16="http://schemas.microsoft.com/office/drawing/2014/main" id="{9490F126-B035-4A7B-A8BB-EEE1AD59945D}"/>
              </a:ext>
            </a:extLst>
          </p:cNvPr>
          <p:cNvPicPr>
            <a:picLocks noChangeAspect="1"/>
          </p:cNvPicPr>
          <p:nvPr/>
        </p:nvPicPr>
        <p:blipFill>
          <a:blip r:embed="rId16"/>
          <a:stretch>
            <a:fillRect/>
          </a:stretch>
        </p:blipFill>
        <p:spPr>
          <a:xfrm>
            <a:off x="6408151" y="3414290"/>
            <a:ext cx="1087583" cy="455873"/>
          </a:xfrm>
          <a:prstGeom prst="rect">
            <a:avLst/>
          </a:prstGeom>
        </p:spPr>
      </p:pic>
      <p:pic>
        <p:nvPicPr>
          <p:cNvPr id="6" name="図 5">
            <a:extLst>
              <a:ext uri="{FF2B5EF4-FFF2-40B4-BE49-F238E27FC236}">
                <a16:creationId xmlns:a16="http://schemas.microsoft.com/office/drawing/2014/main" id="{1914EF45-F010-4428-BE6A-B7D06CB3697B}"/>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521232" y="3386268"/>
            <a:ext cx="900308" cy="486046"/>
          </a:xfrm>
          <a:prstGeom prst="rect">
            <a:avLst/>
          </a:prstGeom>
        </p:spPr>
      </p:pic>
      <p:pic>
        <p:nvPicPr>
          <p:cNvPr id="7" name="図 6">
            <a:extLst>
              <a:ext uri="{FF2B5EF4-FFF2-40B4-BE49-F238E27FC236}">
                <a16:creationId xmlns:a16="http://schemas.microsoft.com/office/drawing/2014/main" id="{A8C42194-5699-4678-B9BE-42F429B35921}"/>
              </a:ext>
            </a:extLst>
          </p:cNvPr>
          <p:cNvPicPr>
            <a:picLocks noChangeAspect="1"/>
          </p:cNvPicPr>
          <p:nvPr/>
        </p:nvPicPr>
        <p:blipFill>
          <a:blip r:embed="rId18"/>
          <a:stretch>
            <a:fillRect/>
          </a:stretch>
        </p:blipFill>
        <p:spPr>
          <a:xfrm>
            <a:off x="8651598" y="3490237"/>
            <a:ext cx="1097330" cy="255688"/>
          </a:xfrm>
          <a:prstGeom prst="rect">
            <a:avLst/>
          </a:prstGeom>
        </p:spPr>
      </p:pic>
      <p:pic>
        <p:nvPicPr>
          <p:cNvPr id="12" name="図 11">
            <a:extLst>
              <a:ext uri="{FF2B5EF4-FFF2-40B4-BE49-F238E27FC236}">
                <a16:creationId xmlns:a16="http://schemas.microsoft.com/office/drawing/2014/main" id="{84313B3F-B7BF-4317-B85B-16544AF7AD5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738185" y="3478694"/>
            <a:ext cx="691390" cy="331410"/>
          </a:xfrm>
          <a:prstGeom prst="rect">
            <a:avLst/>
          </a:prstGeom>
        </p:spPr>
      </p:pic>
      <p:pic>
        <p:nvPicPr>
          <p:cNvPr id="15" name="図 14">
            <a:extLst>
              <a:ext uri="{FF2B5EF4-FFF2-40B4-BE49-F238E27FC236}">
                <a16:creationId xmlns:a16="http://schemas.microsoft.com/office/drawing/2014/main" id="{526CABE6-5BDD-4A73-A0F4-7C4527590D89}"/>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1241270" y="3478694"/>
            <a:ext cx="872831" cy="313058"/>
          </a:xfrm>
          <a:prstGeom prst="rect">
            <a:avLst/>
          </a:prstGeom>
        </p:spPr>
      </p:pic>
    </p:spTree>
    <p:extLst>
      <p:ext uri="{BB962C8B-B14F-4D97-AF65-F5344CB8AC3E}">
        <p14:creationId xmlns:p14="http://schemas.microsoft.com/office/powerpoint/2010/main" val="1735999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343630D-9EE1-4A77-9F31-3E9460F5E7F7}"/>
              </a:ext>
            </a:extLst>
          </p:cNvPr>
          <p:cNvSpPr/>
          <p:nvPr/>
        </p:nvSpPr>
        <p:spPr>
          <a:xfrm>
            <a:off x="249625" y="2349541"/>
            <a:ext cx="1401375" cy="1512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【Vision 1】</a:t>
            </a:r>
          </a:p>
          <a:p>
            <a:r>
              <a:rPr kumimoji="1" lang="en-US" altLang="ja-JP" sz="14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Global city that develops by leveraging finance</a:t>
            </a:r>
          </a:p>
        </p:txBody>
      </p:sp>
      <p:sp>
        <p:nvSpPr>
          <p:cNvPr id="5" name="正方形/長方形 4">
            <a:extLst>
              <a:ext uri="{FF2B5EF4-FFF2-40B4-BE49-F238E27FC236}">
                <a16:creationId xmlns:a16="http://schemas.microsoft.com/office/drawing/2014/main" id="{A8A5838A-1920-4C49-8083-33B5B9CC46A5}"/>
              </a:ext>
            </a:extLst>
          </p:cNvPr>
          <p:cNvSpPr/>
          <p:nvPr/>
        </p:nvSpPr>
        <p:spPr>
          <a:xfrm>
            <a:off x="239479" y="3937672"/>
            <a:ext cx="1401375" cy="1296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【Vision 2】</a:t>
            </a:r>
          </a:p>
          <a:p>
            <a:r>
              <a:rPr lang="en-US" altLang="ja-JP" sz="14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Frontrunner City in Finance</a:t>
            </a:r>
          </a:p>
        </p:txBody>
      </p:sp>
      <p:sp>
        <p:nvSpPr>
          <p:cNvPr id="6" name="正方形/長方形 5">
            <a:extLst>
              <a:ext uri="{FF2B5EF4-FFF2-40B4-BE49-F238E27FC236}">
                <a16:creationId xmlns:a16="http://schemas.microsoft.com/office/drawing/2014/main" id="{6A6FD6D5-2F56-4484-BA39-0B2435AA79BC}"/>
              </a:ext>
            </a:extLst>
          </p:cNvPr>
          <p:cNvSpPr/>
          <p:nvPr/>
        </p:nvSpPr>
        <p:spPr>
          <a:xfrm>
            <a:off x="239480" y="5332128"/>
            <a:ext cx="1401375" cy="1296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Shared Initiatives</a:t>
            </a:r>
          </a:p>
        </p:txBody>
      </p:sp>
      <p:sp>
        <p:nvSpPr>
          <p:cNvPr id="7" name="正方形/長方形 6">
            <a:extLst>
              <a:ext uri="{FF2B5EF4-FFF2-40B4-BE49-F238E27FC236}">
                <a16:creationId xmlns:a16="http://schemas.microsoft.com/office/drawing/2014/main" id="{5E4D929A-2785-425C-B15F-7F813142E1A9}"/>
              </a:ext>
            </a:extLst>
          </p:cNvPr>
          <p:cNvSpPr/>
          <p:nvPr/>
        </p:nvSpPr>
        <p:spPr>
          <a:xfrm>
            <a:off x="1707784" y="2349542"/>
            <a:ext cx="4073584" cy="1512000"/>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000"/>
              </a:lnSpc>
              <a:buFont typeface="Arial" panose="020B0604020202020204" pitchFamily="34" charset="0"/>
              <a:buChar char="•"/>
            </a:pPr>
            <a:r>
              <a:rPr kumimoji="1"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While progress has been made in attracting financial firms, the entry of investment funds such as venture capital and private equity, as well as their investment and collaboration with Osaka-based companies, remains limited.</a:t>
            </a:r>
          </a:p>
          <a:p>
            <a:pPr marL="171450" indent="-171450">
              <a:lnSpc>
                <a:spcPts val="1000"/>
              </a:lnSpc>
              <a:buFont typeface="Arial" panose="020B0604020202020204" pitchFamily="34" charset="0"/>
              <a:buChar char="•"/>
            </a:pPr>
            <a:r>
              <a:rPr kumimoji="1"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Investment in deep tech — a growth sector in which Osaka has a competitive advantage — has not been sufficiently drawn in, due in part to market conditions and limited connections with overseas markets.</a:t>
            </a:r>
          </a:p>
          <a:p>
            <a:pPr marL="171450" indent="-171450">
              <a:lnSpc>
                <a:spcPts val="1000"/>
              </a:lnSpc>
              <a:buFont typeface="Arial" panose="020B0604020202020204" pitchFamily="34" charset="0"/>
              <a:buChar char="•"/>
            </a:pPr>
            <a:r>
              <a:rPr kumimoji="1"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 stronger financial framework is needed to function as a backup engine for Japan’s growth.</a:t>
            </a:r>
          </a:p>
        </p:txBody>
      </p:sp>
      <p:sp>
        <p:nvSpPr>
          <p:cNvPr id="8" name="正方形/長方形 7">
            <a:extLst>
              <a:ext uri="{FF2B5EF4-FFF2-40B4-BE49-F238E27FC236}">
                <a16:creationId xmlns:a16="http://schemas.microsoft.com/office/drawing/2014/main" id="{0C85FBD4-4AE5-4FF5-8073-BF8ED5D740B0}"/>
              </a:ext>
            </a:extLst>
          </p:cNvPr>
          <p:cNvSpPr/>
          <p:nvPr/>
        </p:nvSpPr>
        <p:spPr>
          <a:xfrm>
            <a:off x="1707783" y="3937672"/>
            <a:ext cx="4073584" cy="1296000"/>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000"/>
              </a:lnSpc>
              <a:buFont typeface="Arial" panose="020B0604020202020204" pitchFamily="34" charset="0"/>
              <a:buChar char="•"/>
            </a:pPr>
            <a:r>
              <a:rPr kumimoji="1"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While initiatives to develop cutting‑edge financial products and markets have emerged, Osaka’s market scale remains limited in the global context.</a:t>
            </a:r>
          </a:p>
          <a:p>
            <a:pPr marL="171450" indent="-171450">
              <a:lnSpc>
                <a:spcPts val="1000"/>
              </a:lnSpc>
              <a:buFont typeface="Arial" panose="020B0604020202020204" pitchFamily="34" charset="0"/>
              <a:buChar char="•"/>
            </a:pPr>
            <a:r>
              <a:rPr kumimoji="1"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Digital finance — such as security tokens and </a:t>
            </a:r>
            <a:r>
              <a:rPr kumimoji="1" lang="en-US" altLang="ja-JP" sz="1050" dirty="0" err="1">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stablecoins</a:t>
            </a:r>
            <a:r>
              <a:rPr kumimoji="1"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 is advancing worldwide, and similar expansion is expected in Japan.</a:t>
            </a:r>
          </a:p>
          <a:p>
            <a:pPr marL="171450" indent="-171450">
              <a:lnSpc>
                <a:spcPts val="1000"/>
              </a:lnSpc>
              <a:buFont typeface="Arial" panose="020B0604020202020204" pitchFamily="34" charset="0"/>
              <a:buChar char="•"/>
            </a:pPr>
            <a:r>
              <a:rPr kumimoji="1"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Although Osaka has been designated as a Special Zone for Finance and Asset Management </a:t>
            </a:r>
            <a:r>
              <a:rPr kumimoji="1" lang="en-US" altLang="ja-JP" sz="1050" dirty="0" err="1">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Busiinesses</a:t>
            </a:r>
            <a:r>
              <a:rPr kumimoji="1"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no Osaka‑specific measures have been approved.</a:t>
            </a:r>
          </a:p>
        </p:txBody>
      </p:sp>
      <p:sp>
        <p:nvSpPr>
          <p:cNvPr id="9" name="正方形/長方形 8">
            <a:extLst>
              <a:ext uri="{FF2B5EF4-FFF2-40B4-BE49-F238E27FC236}">
                <a16:creationId xmlns:a16="http://schemas.microsoft.com/office/drawing/2014/main" id="{998B0711-5DFA-4B95-9186-8B52C0EB6034}"/>
              </a:ext>
            </a:extLst>
          </p:cNvPr>
          <p:cNvSpPr/>
          <p:nvPr/>
        </p:nvSpPr>
        <p:spPr>
          <a:xfrm>
            <a:off x="1717115" y="5332128"/>
            <a:ext cx="4066251" cy="1296000"/>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000"/>
              </a:lnSpc>
              <a:buFont typeface="Arial" panose="020B0604020202020204" pitchFamily="34" charset="0"/>
              <a:buChar char="•"/>
            </a:pPr>
            <a:r>
              <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Initiatives by the Financial and Economic Education Promotion Network have begun (*).</a:t>
            </a:r>
          </a:p>
          <a:p>
            <a:pPr marL="171450" indent="-171450">
              <a:lnSpc>
                <a:spcPts val="1000"/>
              </a:lnSpc>
              <a:buFont typeface="Arial" panose="020B0604020202020204" pitchFamily="34" charset="0"/>
              <a:buChar char="•"/>
            </a:pPr>
            <a:r>
              <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 consultation system has been established to support the entry of foreign financial firms and others. Although the number of consultations at the One-Stop Support Center (the support desk) is increasing, this has not yet sufficiently translated into investment in Osaka.</a:t>
            </a:r>
          </a:p>
          <a:p>
            <a:pPr marL="171450" indent="-171450">
              <a:lnSpc>
                <a:spcPts val="1000"/>
              </a:lnSpc>
              <a:buFont typeface="Arial" panose="020B0604020202020204" pitchFamily="34" charset="0"/>
              <a:buChar char="•"/>
            </a:pPr>
            <a:r>
              <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Information dissemination through social media and other channels is being carried out .</a:t>
            </a:r>
          </a:p>
        </p:txBody>
      </p:sp>
      <p:grpSp>
        <p:nvGrpSpPr>
          <p:cNvPr id="23" name="グループ化 22">
            <a:extLst>
              <a:ext uri="{FF2B5EF4-FFF2-40B4-BE49-F238E27FC236}">
                <a16:creationId xmlns:a16="http://schemas.microsoft.com/office/drawing/2014/main" id="{91BB559B-5B58-4B3F-A3A4-9CBC18470A98}"/>
              </a:ext>
            </a:extLst>
          </p:cNvPr>
          <p:cNvGrpSpPr/>
          <p:nvPr/>
        </p:nvGrpSpPr>
        <p:grpSpPr>
          <a:xfrm>
            <a:off x="1711269" y="1870150"/>
            <a:ext cx="4032000" cy="461665"/>
            <a:chOff x="2587688" y="970313"/>
            <a:chExt cx="3113314" cy="461665"/>
          </a:xfrm>
        </p:grpSpPr>
        <p:cxnSp>
          <p:nvCxnSpPr>
            <p:cNvPr id="14" name="直線コネクタ 13">
              <a:extLst>
                <a:ext uri="{FF2B5EF4-FFF2-40B4-BE49-F238E27FC236}">
                  <a16:creationId xmlns:a16="http://schemas.microsoft.com/office/drawing/2014/main" id="{AD71ED8A-429A-4B52-B915-660AEA480690}"/>
                </a:ext>
              </a:extLst>
            </p:cNvPr>
            <p:cNvCxnSpPr/>
            <p:nvPr/>
          </p:nvCxnSpPr>
          <p:spPr>
            <a:xfrm>
              <a:off x="2587688" y="1362271"/>
              <a:ext cx="31133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882A3630-B396-468A-8717-3AC68925CFA7}"/>
                </a:ext>
              </a:extLst>
            </p:cNvPr>
            <p:cNvSpPr txBox="1"/>
            <p:nvPr/>
          </p:nvSpPr>
          <p:spPr>
            <a:xfrm>
              <a:off x="2714034" y="970313"/>
              <a:ext cx="2873828" cy="461665"/>
            </a:xfrm>
            <a:prstGeom prst="rect">
              <a:avLst/>
            </a:prstGeom>
            <a:noFill/>
          </p:spPr>
          <p:txBody>
            <a:bodyPr wrap="square" rtlCol="0">
              <a:spAutoFit/>
            </a:bodyPr>
            <a:lstStyle/>
            <a:p>
              <a:pPr algn="ctr"/>
              <a:r>
                <a:rPr kumimoji="1"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Challenges Based on Phase 1 Results and the Market Environment</a:t>
              </a:r>
              <a:endParaRPr kumimoji="1" lang="ja-JP" altLang="en-US" sz="120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sp>
        <p:nvSpPr>
          <p:cNvPr id="25" name="正方形/長方形 24">
            <a:extLst>
              <a:ext uri="{FF2B5EF4-FFF2-40B4-BE49-F238E27FC236}">
                <a16:creationId xmlns:a16="http://schemas.microsoft.com/office/drawing/2014/main" id="{654908A8-10E1-45BF-BA8A-418E6594C9A0}"/>
              </a:ext>
            </a:extLst>
          </p:cNvPr>
          <p:cNvSpPr/>
          <p:nvPr/>
        </p:nvSpPr>
        <p:spPr>
          <a:xfrm>
            <a:off x="7953292" y="2290940"/>
            <a:ext cx="3872375" cy="1512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200"/>
              </a:lnSpc>
              <a:buFont typeface="Arial" panose="020B0604020202020204" pitchFamily="34" charset="0"/>
              <a:buChar char="•"/>
            </a:pPr>
            <a:r>
              <a:rPr lang="en-US" altLang="ja-JP" sz="105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Strategic promotion to investors by leveraging advanced technologies showcased at the Expo and Osaka’s international connections, along with initiatives to encourage investment and collaboration with Osaka‑based companies</a:t>
            </a:r>
          </a:p>
          <a:p>
            <a:pPr marL="171450" indent="-171450">
              <a:lnSpc>
                <a:spcPts val="1200"/>
              </a:lnSpc>
              <a:buFont typeface="Arial" panose="020B0604020202020204" pitchFamily="34" charset="0"/>
              <a:buChar char="•"/>
            </a:pPr>
            <a:r>
              <a:rPr lang="en-US" altLang="ja-JP" sz="105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Promotion of the concentration of financial institutions </a:t>
            </a:r>
            <a:r>
              <a:rPr lang="en-US" altLang="ja-JP" sz="105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and related entities that contribute to realizing Osaka as the Secondary Capital, including from the perspective of enhancing resilience</a:t>
            </a:r>
            <a:endParaRPr lang="ja-JP" altLang="en-US" sz="105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p:txBody>
      </p:sp>
      <p:grpSp>
        <p:nvGrpSpPr>
          <p:cNvPr id="26" name="グループ化 25">
            <a:extLst>
              <a:ext uri="{FF2B5EF4-FFF2-40B4-BE49-F238E27FC236}">
                <a16:creationId xmlns:a16="http://schemas.microsoft.com/office/drawing/2014/main" id="{A5832CF7-75E3-4519-AFF5-4E2B8E633DCE}"/>
              </a:ext>
            </a:extLst>
          </p:cNvPr>
          <p:cNvGrpSpPr/>
          <p:nvPr/>
        </p:nvGrpSpPr>
        <p:grpSpPr>
          <a:xfrm>
            <a:off x="8125807" y="1927547"/>
            <a:ext cx="3672000" cy="338554"/>
            <a:chOff x="6164422" y="1024142"/>
            <a:chExt cx="3113314" cy="338554"/>
          </a:xfrm>
        </p:grpSpPr>
        <p:cxnSp>
          <p:nvCxnSpPr>
            <p:cNvPr id="27" name="直線コネクタ 26">
              <a:extLst>
                <a:ext uri="{FF2B5EF4-FFF2-40B4-BE49-F238E27FC236}">
                  <a16:creationId xmlns:a16="http://schemas.microsoft.com/office/drawing/2014/main" id="{6E671320-B43A-492F-99C9-FC6AE4A6438D}"/>
                </a:ext>
              </a:extLst>
            </p:cNvPr>
            <p:cNvCxnSpPr/>
            <p:nvPr/>
          </p:nvCxnSpPr>
          <p:spPr>
            <a:xfrm>
              <a:off x="6164422" y="1337389"/>
              <a:ext cx="31133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660A6804-C123-4186-B501-E4CC618EB51F}"/>
                </a:ext>
              </a:extLst>
            </p:cNvPr>
            <p:cNvSpPr txBox="1"/>
            <p:nvPr/>
          </p:nvSpPr>
          <p:spPr>
            <a:xfrm>
              <a:off x="6284165" y="1024142"/>
              <a:ext cx="2873828" cy="338554"/>
            </a:xfrm>
            <a:prstGeom prst="rect">
              <a:avLst/>
            </a:prstGeom>
            <a:noFill/>
          </p:spPr>
          <p:txBody>
            <a:bodyPr wrap="square" rtlCol="0">
              <a:spAutoFit/>
            </a:bodyPr>
            <a:lstStyle/>
            <a:p>
              <a:pPr algn="ctr"/>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Direction for Phase 2</a:t>
              </a:r>
              <a:endParaRPr kumimoji="1" lang="ja-JP" altLang="en-US" sz="160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sp>
        <p:nvSpPr>
          <p:cNvPr id="30" name="二等辺三角形 29">
            <a:extLst>
              <a:ext uri="{FF2B5EF4-FFF2-40B4-BE49-F238E27FC236}">
                <a16:creationId xmlns:a16="http://schemas.microsoft.com/office/drawing/2014/main" id="{34B4AE22-B22C-4549-A114-8BEBBA9D0771}"/>
              </a:ext>
            </a:extLst>
          </p:cNvPr>
          <p:cNvSpPr/>
          <p:nvPr/>
        </p:nvSpPr>
        <p:spPr>
          <a:xfrm rot="5400000">
            <a:off x="6882809" y="4313451"/>
            <a:ext cx="1882841" cy="122429"/>
          </a:xfrm>
          <a:prstGeom prs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C1852983-8787-4DB2-9A78-DEAB043B45B7}"/>
              </a:ext>
            </a:extLst>
          </p:cNvPr>
          <p:cNvSpPr/>
          <p:nvPr/>
        </p:nvSpPr>
        <p:spPr>
          <a:xfrm>
            <a:off x="7954753" y="3852625"/>
            <a:ext cx="3872375" cy="129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200"/>
              </a:lnSpc>
              <a:buFont typeface="Arial" panose="020B0604020202020204" pitchFamily="34" charset="0"/>
              <a:buChar char="•"/>
            </a:pPr>
            <a:r>
              <a:rPr lang="en-US" altLang="ja-JP" sz="105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Formation of cutting‑edge financial products and markets, taking into account digital advancements, </a:t>
            </a:r>
            <a:r>
              <a:rPr lang="en-US" altLang="ja-JP" sz="105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and promotion of transactions through enhanced payment systems</a:t>
            </a:r>
          </a:p>
          <a:p>
            <a:pPr marL="171450" indent="-171450">
              <a:lnSpc>
                <a:spcPts val="1200"/>
              </a:lnSpc>
              <a:buFont typeface="Arial" panose="020B0604020202020204" pitchFamily="34" charset="0"/>
              <a:buChar char="•"/>
            </a:pPr>
            <a:r>
              <a:rPr lang="en-US" altLang="ja-JP" sz="105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Promotion of financial innovation </a:t>
            </a:r>
            <a:r>
              <a:rPr lang="en-US" altLang="ja-JP" sz="105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through the use of blockchain technology, </a:t>
            </a:r>
            <a:r>
              <a:rPr lang="en-US" altLang="ja-JP" sz="1050" b="1" dirty="0" err="1">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stablecoins</a:t>
            </a:r>
            <a:r>
              <a:rPr lang="en-US" altLang="ja-JP" sz="105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and related digital financial tools</a:t>
            </a:r>
            <a:endParaRPr lang="ja-JP" altLang="en-US" sz="105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38" name="正方形/長方形 37">
            <a:extLst>
              <a:ext uri="{FF2B5EF4-FFF2-40B4-BE49-F238E27FC236}">
                <a16:creationId xmlns:a16="http://schemas.microsoft.com/office/drawing/2014/main" id="{54FF6CD2-2050-462B-81CC-AE854A6478C6}"/>
              </a:ext>
            </a:extLst>
          </p:cNvPr>
          <p:cNvSpPr/>
          <p:nvPr/>
        </p:nvSpPr>
        <p:spPr>
          <a:xfrm>
            <a:off x="7954754" y="5205773"/>
            <a:ext cx="3872375" cy="159507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200"/>
              </a:lnSpc>
              <a:buFont typeface="Arial" panose="020B0604020202020204" pitchFamily="34" charset="0"/>
              <a:buChar char="•"/>
            </a:pPr>
            <a:r>
              <a:rPr lang="en-US" altLang="ja-JP" sz="105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Enhancement of financial literacy among residents and development of advanced financial talent </a:t>
            </a:r>
            <a:r>
              <a:rPr lang="en-US" altLang="ja-JP" sz="105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through collaboration among financial institutions, schools, and government</a:t>
            </a:r>
          </a:p>
          <a:p>
            <a:pPr marL="171450" indent="-171450">
              <a:lnSpc>
                <a:spcPts val="1200"/>
              </a:lnSpc>
              <a:buFont typeface="Arial" panose="020B0604020202020204" pitchFamily="34" charset="0"/>
              <a:buChar char="•"/>
            </a:pPr>
            <a:r>
              <a:rPr lang="en-US" altLang="ja-JP" sz="105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Improvement of business and living environments for overseas investors</a:t>
            </a:r>
            <a:r>
              <a:rPr lang="en-US" altLang="ja-JP" sz="105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including residence visas and the educational environment</a:t>
            </a:r>
          </a:p>
          <a:p>
            <a:pPr marL="171450" indent="-171450">
              <a:lnSpc>
                <a:spcPts val="1200"/>
              </a:lnSpc>
              <a:buFont typeface="Arial" panose="020B0604020202020204" pitchFamily="34" charset="0"/>
              <a:buChar char="•"/>
            </a:pPr>
            <a:r>
              <a:rPr lang="en-US" altLang="ja-JP" sz="105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Promotion of </a:t>
            </a:r>
            <a:r>
              <a:rPr lang="en-US" altLang="ja-JP" sz="105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strategic public relations </a:t>
            </a:r>
            <a:r>
              <a:rPr lang="en-US" altLang="ja-JP" sz="105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highlighting Osaka’s business appeal and the enhancement of </a:t>
            </a:r>
            <a:r>
              <a:rPr lang="en-US" altLang="ja-JP" sz="105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collaboration with overseas partners</a:t>
            </a:r>
            <a:endParaRPr lang="ja-JP" altLang="en-US" sz="105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p:txBody>
      </p:sp>
      <p:cxnSp>
        <p:nvCxnSpPr>
          <p:cNvPr id="32" name="直線コネクタ 31">
            <a:extLst>
              <a:ext uri="{FF2B5EF4-FFF2-40B4-BE49-F238E27FC236}">
                <a16:creationId xmlns:a16="http://schemas.microsoft.com/office/drawing/2014/main" id="{9E1347B7-FC97-4AFE-9DD0-AB7C13A927DE}"/>
              </a:ext>
            </a:extLst>
          </p:cNvPr>
          <p:cNvCxnSpPr>
            <a:cxnSpLocks/>
          </p:cNvCxnSpPr>
          <p:nvPr/>
        </p:nvCxnSpPr>
        <p:spPr>
          <a:xfrm>
            <a:off x="249625" y="684804"/>
            <a:ext cx="11520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33" name="スライド番号プレースホルダー 2">
            <a:extLst>
              <a:ext uri="{FF2B5EF4-FFF2-40B4-BE49-F238E27FC236}">
                <a16:creationId xmlns:a16="http://schemas.microsoft.com/office/drawing/2014/main" id="{8ABDEDA5-50DD-4E8D-AB22-0E2135E7EBCB}"/>
              </a:ext>
            </a:extLst>
          </p:cNvPr>
          <p:cNvSpPr>
            <a:spLocks noGrp="1"/>
          </p:cNvSpPr>
          <p:nvPr>
            <p:ph type="sldNum" sz="quarter" idx="12"/>
          </p:nvPr>
        </p:nvSpPr>
        <p:spPr>
          <a:xfrm>
            <a:off x="9371171" y="6510549"/>
            <a:ext cx="2743200" cy="365125"/>
          </a:xfrm>
        </p:spPr>
        <p:txBody>
          <a:bodyPr/>
          <a:lstStyle/>
          <a:p>
            <a:fld id="{4CFCB8D1-E384-4ABF-9F79-4EB3205F8B48}" type="slidenum">
              <a:rPr kumimoji="1" lang="ja-JP" altLang="en-US" smtClean="0"/>
              <a:t>19</a:t>
            </a:fld>
            <a:endParaRPr kumimoji="1" lang="ja-JP" altLang="en-US" dirty="0"/>
          </a:p>
        </p:txBody>
      </p:sp>
      <p:sp>
        <p:nvSpPr>
          <p:cNvPr id="35" name="タイトル 1">
            <a:extLst>
              <a:ext uri="{FF2B5EF4-FFF2-40B4-BE49-F238E27FC236}">
                <a16:creationId xmlns:a16="http://schemas.microsoft.com/office/drawing/2014/main" id="{B12C4753-B710-42AF-B6D8-D793627BBBEB}"/>
              </a:ext>
            </a:extLst>
          </p:cNvPr>
          <p:cNvSpPr txBox="1">
            <a:spLocks/>
          </p:cNvSpPr>
          <p:nvPr/>
        </p:nvSpPr>
        <p:spPr>
          <a:xfrm>
            <a:off x="165543" y="36344"/>
            <a:ext cx="10515600" cy="71120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3600" dirty="0">
                <a:latin typeface="Arial" panose="020B0604020202020204" pitchFamily="34" charset="0"/>
                <a:ea typeface="UD デジタル 教科書体 NK-R" panose="02020400000000000000" pitchFamily="18" charset="-128"/>
                <a:cs typeface="Arial" panose="020B0604020202020204" pitchFamily="34" charset="0"/>
              </a:rPr>
              <a:t>Ⅳ</a:t>
            </a:r>
            <a:r>
              <a:rPr lang="ja-JP" altLang="en-US" sz="3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3600" dirty="0">
                <a:latin typeface="Arial" panose="020B0604020202020204" pitchFamily="34" charset="0"/>
                <a:ea typeface="UD デジタル 教科書体 NK-R" panose="02020400000000000000" pitchFamily="18" charset="-128"/>
                <a:cs typeface="Arial" panose="020B0604020202020204" pitchFamily="34" charset="0"/>
              </a:rPr>
              <a:t>Directions for Action Plan Phase 2</a:t>
            </a:r>
            <a:endParaRPr lang="ja-JP" altLang="en-US" sz="3600"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36" name="正方形/長方形 35">
            <a:extLst>
              <a:ext uri="{FF2B5EF4-FFF2-40B4-BE49-F238E27FC236}">
                <a16:creationId xmlns:a16="http://schemas.microsoft.com/office/drawing/2014/main" id="{1384EF6E-1277-4AA7-9C36-E54EC512342F}"/>
              </a:ext>
            </a:extLst>
          </p:cNvPr>
          <p:cNvSpPr/>
          <p:nvPr/>
        </p:nvSpPr>
        <p:spPr>
          <a:xfrm>
            <a:off x="463711" y="854730"/>
            <a:ext cx="11334096" cy="102204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ts val="1800"/>
              </a:lnSpc>
              <a:buFont typeface="Wingdings" panose="05000000000000000000" pitchFamily="2" charset="2"/>
              <a:buChar char="Ø"/>
            </a:pPr>
            <a:r>
              <a:rPr kumimoji="1" lang="en-US" altLang="ja-JP" sz="1600" spc="-6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Building on the achievements of Phase 1 and the current market environment, and leveraging the Expo legacy — including social implementation of advanced technologies, international exchange, and demonstrations of financial services — we will further deepen initiatives such as promoting investment from overseas with a focus on growth industries and advancing financial innovation</a:t>
            </a:r>
            <a:endParaRPr lang="en-US" altLang="ja-JP" sz="1600" spc="-6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a:lnSpc>
                <a:spcPts val="2100"/>
              </a:lnSpc>
            </a:pPr>
            <a:r>
              <a:rPr lang="ja-JP" altLang="en-US"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lang="ja-JP" altLang="en-US" sz="1600" dirty="0">
                <a:solidFill>
                  <a:schemeClr val="tx1">
                    <a:lumMod val="65000"/>
                    <a:lumOff val="35000"/>
                  </a:schemeClr>
                </a:solidFill>
                <a:latin typeface="Arial" panose="020B0604020202020204" pitchFamily="34" charset="0"/>
                <a:ea typeface="UD デジタル 教科書体 NK-R" panose="02020400000000000000" pitchFamily="18" charset="-128"/>
                <a:cs typeface="Arial" panose="020B0604020202020204" pitchFamily="34" charset="0"/>
              </a:rPr>
              <a:t>➡</a:t>
            </a:r>
            <a:r>
              <a:rPr lang="ja-JP" altLang="en-US"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Promote financial initiatives aligned with the “Beyond EXPO 2025” vision of becoming a leading innovation city</a:t>
            </a:r>
          </a:p>
        </p:txBody>
      </p:sp>
      <p:sp>
        <p:nvSpPr>
          <p:cNvPr id="31" name="正方形/長方形 30">
            <a:extLst>
              <a:ext uri="{FF2B5EF4-FFF2-40B4-BE49-F238E27FC236}">
                <a16:creationId xmlns:a16="http://schemas.microsoft.com/office/drawing/2014/main" id="{84F991E2-0AFD-4073-9C07-E4C77B3AAD34}"/>
              </a:ext>
            </a:extLst>
          </p:cNvPr>
          <p:cNvSpPr/>
          <p:nvPr/>
        </p:nvSpPr>
        <p:spPr>
          <a:xfrm>
            <a:off x="6168187" y="2315432"/>
            <a:ext cx="1457980" cy="427456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200"/>
              </a:lnSpc>
              <a:buFont typeface="Arial" panose="020B0604020202020204" pitchFamily="34" charset="0"/>
              <a:buChar char="•"/>
            </a:pPr>
            <a:r>
              <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Social implementation trials of advanced technologies</a:t>
            </a:r>
          </a:p>
          <a:p>
            <a:pPr>
              <a:lnSpc>
                <a:spcPts val="1200"/>
              </a:lnSpc>
            </a:pPr>
            <a:endPar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171450" indent="-171450">
              <a:lnSpc>
                <a:spcPts val="1200"/>
              </a:lnSpc>
              <a:buFont typeface="Arial" panose="020B0604020202020204" pitchFamily="34" charset="0"/>
              <a:buChar char="•"/>
            </a:pPr>
            <a:r>
              <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Hosting international events that bring together deep‑tech startups and investors</a:t>
            </a:r>
          </a:p>
          <a:p>
            <a:pPr>
              <a:lnSpc>
                <a:spcPts val="1200"/>
              </a:lnSpc>
            </a:pPr>
            <a:endPar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171450" indent="-171450">
              <a:lnSpc>
                <a:spcPts val="1200"/>
              </a:lnSpc>
              <a:buFont typeface="Arial" panose="020B0604020202020204" pitchFamily="34" charset="0"/>
              <a:buChar char="•"/>
            </a:pPr>
            <a:r>
              <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Exchanges with overseas business mission delegations</a:t>
            </a:r>
          </a:p>
          <a:p>
            <a:pPr>
              <a:lnSpc>
                <a:spcPts val="1200"/>
              </a:lnSpc>
            </a:pPr>
            <a:endPar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171450" indent="-171450">
              <a:lnSpc>
                <a:spcPts val="1200"/>
              </a:lnSpc>
              <a:buFont typeface="Arial" panose="020B0604020202020204" pitchFamily="34" charset="0"/>
              <a:buChar char="•"/>
            </a:pPr>
            <a:r>
              <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Pilot projects for financial services such as cashless payments</a:t>
            </a:r>
          </a:p>
          <a:p>
            <a:pPr>
              <a:lnSpc>
                <a:spcPts val="1200"/>
              </a:lnSpc>
            </a:pPr>
            <a:endPar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171450" indent="-171450">
              <a:lnSpc>
                <a:spcPts val="1200"/>
              </a:lnSpc>
              <a:buFont typeface="Arial" panose="020B0604020202020204" pitchFamily="34" charset="0"/>
              <a:buChar char="•"/>
            </a:pPr>
            <a:r>
              <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Signing MOUs with overseas cities</a:t>
            </a:r>
          </a:p>
        </p:txBody>
      </p:sp>
      <p:grpSp>
        <p:nvGrpSpPr>
          <p:cNvPr id="41" name="グループ化 40">
            <a:extLst>
              <a:ext uri="{FF2B5EF4-FFF2-40B4-BE49-F238E27FC236}">
                <a16:creationId xmlns:a16="http://schemas.microsoft.com/office/drawing/2014/main" id="{C250D79A-626F-479C-B049-8FE785349B38}"/>
              </a:ext>
            </a:extLst>
          </p:cNvPr>
          <p:cNvGrpSpPr/>
          <p:nvPr/>
        </p:nvGrpSpPr>
        <p:grpSpPr>
          <a:xfrm>
            <a:off x="6141893" y="1840823"/>
            <a:ext cx="1476771" cy="461665"/>
            <a:chOff x="2587688" y="913915"/>
            <a:chExt cx="3113314" cy="495595"/>
          </a:xfrm>
        </p:grpSpPr>
        <p:cxnSp>
          <p:nvCxnSpPr>
            <p:cNvPr id="42" name="直線コネクタ 41">
              <a:extLst>
                <a:ext uri="{FF2B5EF4-FFF2-40B4-BE49-F238E27FC236}">
                  <a16:creationId xmlns:a16="http://schemas.microsoft.com/office/drawing/2014/main" id="{7E962774-4999-4F58-A9F6-AF56832730B6}"/>
                </a:ext>
              </a:extLst>
            </p:cNvPr>
            <p:cNvCxnSpPr/>
            <p:nvPr/>
          </p:nvCxnSpPr>
          <p:spPr>
            <a:xfrm>
              <a:off x="2587688" y="1362271"/>
              <a:ext cx="31133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005EE834-EB5B-4BA8-975C-8359479ACA5B}"/>
                </a:ext>
              </a:extLst>
            </p:cNvPr>
            <p:cNvSpPr txBox="1"/>
            <p:nvPr/>
          </p:nvSpPr>
          <p:spPr>
            <a:xfrm>
              <a:off x="2707429" y="913915"/>
              <a:ext cx="2873828" cy="495595"/>
            </a:xfrm>
            <a:prstGeom prst="rect">
              <a:avLst/>
            </a:prstGeom>
            <a:noFill/>
          </p:spPr>
          <p:txBody>
            <a:bodyPr wrap="square" rtlCol="0">
              <a:spAutoFit/>
            </a:bodyPr>
            <a:lstStyle/>
            <a:p>
              <a:pPr algn="ctr"/>
              <a:r>
                <a:rPr kumimoji="1"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The Expo Legacy</a:t>
              </a:r>
              <a:endParaRPr kumimoji="1" lang="ja-JP" altLang="en-US" sz="120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sp>
        <p:nvSpPr>
          <p:cNvPr id="2" name="テキスト ボックス 1">
            <a:extLst>
              <a:ext uri="{FF2B5EF4-FFF2-40B4-BE49-F238E27FC236}">
                <a16:creationId xmlns:a16="http://schemas.microsoft.com/office/drawing/2014/main" id="{AE9FF2D0-BFA4-42B0-82CF-CC636AF0EEB0}"/>
              </a:ext>
            </a:extLst>
          </p:cNvPr>
          <p:cNvSpPr txBox="1"/>
          <p:nvPr/>
        </p:nvSpPr>
        <p:spPr>
          <a:xfrm>
            <a:off x="191399" y="6611590"/>
            <a:ext cx="7756050" cy="276999"/>
          </a:xfrm>
          <a:prstGeom prst="rect">
            <a:avLst/>
          </a:prstGeom>
          <a:noFill/>
        </p:spPr>
        <p:txBody>
          <a:bodyPr wrap="square" rtlCol="0">
            <a:spAutoFit/>
          </a:bodyPr>
          <a:lstStyle/>
          <a:p>
            <a:r>
              <a:rPr lang="en-US" altLang="ja-JP" sz="1200" baseline="30000" dirty="0">
                <a:latin typeface="Arial" panose="020B0604020202020204" pitchFamily="34" charset="0"/>
                <a:ea typeface="UD デジタル 教科書体 NK-R" panose="02020400000000000000" pitchFamily="18" charset="-128"/>
                <a:cs typeface="Arial" panose="020B0604020202020204" pitchFamily="34" charset="0"/>
              </a:rPr>
              <a:t>(*)In Action Plan Phase 1, financial and economic education was positioned under Vision 1, but in Action Plan Phase 2 it is categorized as a “cross‑cutting initiative.”</a:t>
            </a:r>
            <a:endParaRPr kumimoji="1" lang="ja-JP" altLang="en-US" sz="1200" dirty="0">
              <a:latin typeface="Arial" panose="020B0604020202020204" pitchFamily="34" charset="0"/>
              <a:cs typeface="Arial" panose="020B0604020202020204" pitchFamily="34" charset="0"/>
            </a:endParaRPr>
          </a:p>
        </p:txBody>
      </p:sp>
      <p:sp>
        <p:nvSpPr>
          <p:cNvPr id="29" name="加算記号 28">
            <a:extLst>
              <a:ext uri="{FF2B5EF4-FFF2-40B4-BE49-F238E27FC236}">
                <a16:creationId xmlns:a16="http://schemas.microsoft.com/office/drawing/2014/main" id="{8BE955DC-FE14-476A-9B80-A2E0F3827BD7}"/>
              </a:ext>
            </a:extLst>
          </p:cNvPr>
          <p:cNvSpPr/>
          <p:nvPr/>
        </p:nvSpPr>
        <p:spPr>
          <a:xfrm>
            <a:off x="5829723" y="4363399"/>
            <a:ext cx="239380" cy="323460"/>
          </a:xfrm>
          <a:prstGeom prst="mathPlus">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58267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63207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正方形/長方形 51">
            <a:extLst>
              <a:ext uri="{FF2B5EF4-FFF2-40B4-BE49-F238E27FC236}">
                <a16:creationId xmlns:a16="http://schemas.microsoft.com/office/drawing/2014/main" id="{31BEA1F2-61BC-4DE1-8F32-06777DA09E8A}"/>
              </a:ext>
            </a:extLst>
          </p:cNvPr>
          <p:cNvSpPr/>
          <p:nvPr/>
        </p:nvSpPr>
        <p:spPr>
          <a:xfrm>
            <a:off x="6393128" y="2055269"/>
            <a:ext cx="5657358" cy="44019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altLang="ja-JP" sz="140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34" name="正方形/長方形 33">
            <a:extLst>
              <a:ext uri="{FF2B5EF4-FFF2-40B4-BE49-F238E27FC236}">
                <a16:creationId xmlns:a16="http://schemas.microsoft.com/office/drawing/2014/main" id="{21A91EA4-A956-494B-B4B0-1C47E55ED4F3}"/>
              </a:ext>
            </a:extLst>
          </p:cNvPr>
          <p:cNvSpPr/>
          <p:nvPr/>
        </p:nvSpPr>
        <p:spPr>
          <a:xfrm>
            <a:off x="327841" y="2031326"/>
            <a:ext cx="5816725" cy="474502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altLang="ja-JP" sz="140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 name="スライド番号プレースホルダー 1">
            <a:extLst>
              <a:ext uri="{FF2B5EF4-FFF2-40B4-BE49-F238E27FC236}">
                <a16:creationId xmlns:a16="http://schemas.microsoft.com/office/drawing/2014/main" id="{9CA84000-EC10-4431-83F9-FC6B6F1819D5}"/>
              </a:ext>
            </a:extLst>
          </p:cNvPr>
          <p:cNvSpPr>
            <a:spLocks noGrp="1"/>
          </p:cNvSpPr>
          <p:nvPr>
            <p:ph type="sldNum" sz="quarter" idx="12"/>
          </p:nvPr>
        </p:nvSpPr>
        <p:spPr>
          <a:xfrm>
            <a:off x="11311719" y="6574765"/>
            <a:ext cx="824025" cy="291555"/>
          </a:xfrm>
        </p:spPr>
        <p:txBody>
          <a:bodyPr/>
          <a:lstStyle/>
          <a:p>
            <a:fld id="{4CFCB8D1-E384-4ABF-9F79-4EB3205F8B48}" type="slidenum">
              <a:rPr kumimoji="1" lang="ja-JP" altLang="en-US" smtClean="0"/>
              <a:t>20</a:t>
            </a:fld>
            <a:endParaRPr kumimoji="1" lang="ja-JP" altLang="en-US"/>
          </a:p>
        </p:txBody>
      </p:sp>
      <p:sp>
        <p:nvSpPr>
          <p:cNvPr id="4" name="正方形/長方形 3">
            <a:extLst>
              <a:ext uri="{FF2B5EF4-FFF2-40B4-BE49-F238E27FC236}">
                <a16:creationId xmlns:a16="http://schemas.microsoft.com/office/drawing/2014/main" id="{C29714A5-E8A7-4BCC-86AB-D68A883195E8}"/>
              </a:ext>
            </a:extLst>
          </p:cNvPr>
          <p:cNvSpPr/>
          <p:nvPr/>
        </p:nvSpPr>
        <p:spPr>
          <a:xfrm>
            <a:off x="363009" y="4003867"/>
            <a:ext cx="2691482" cy="1569125"/>
          </a:xfrm>
          <a:prstGeom prst="rect">
            <a:avLst/>
          </a:prstGeom>
          <a:solidFill>
            <a:schemeClr val="accent5">
              <a:lumMod val="20000"/>
              <a:lumOff val="80000"/>
            </a:schemeClr>
          </a:solidFill>
          <a:ln w="19050">
            <a:no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88900"/>
            <a:r>
              <a:rPr lang="ja-JP" altLang="en-US" sz="120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Key Industries for Investment Promotion</a:t>
            </a:r>
            <a:r>
              <a:rPr lang="ja-JP" altLang="en-US"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endPar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Life Sciences</a:t>
            </a:r>
          </a:p>
          <a:p>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Carbon Neutrality</a:t>
            </a:r>
          </a:p>
          <a:p>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Mobility</a:t>
            </a:r>
          </a:p>
          <a:p>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Robotics and AI</a:t>
            </a:r>
          </a:p>
          <a:p>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Startups (Deep Tech Fields)</a:t>
            </a:r>
          </a:p>
        </p:txBody>
      </p:sp>
      <p:sp>
        <p:nvSpPr>
          <p:cNvPr id="25" name="正方形/長方形 24">
            <a:extLst>
              <a:ext uri="{FF2B5EF4-FFF2-40B4-BE49-F238E27FC236}">
                <a16:creationId xmlns:a16="http://schemas.microsoft.com/office/drawing/2014/main" id="{450B747D-54A9-469B-951D-6F2199CE3E76}"/>
              </a:ext>
            </a:extLst>
          </p:cNvPr>
          <p:cNvSpPr/>
          <p:nvPr/>
        </p:nvSpPr>
        <p:spPr>
          <a:xfrm>
            <a:off x="3167513" y="4000960"/>
            <a:ext cx="2928487" cy="1621622"/>
          </a:xfrm>
          <a:prstGeom prst="rect">
            <a:avLst/>
          </a:prstGeom>
          <a:solidFill>
            <a:schemeClr val="accent5">
              <a:lumMod val="20000"/>
              <a:lumOff val="80000"/>
            </a:schemeClr>
          </a:solidFill>
          <a:ln w="19050">
            <a:noFill/>
            <a:prstDash val="solid"/>
          </a:ln>
        </p:spPr>
        <p:style>
          <a:lnRef idx="2">
            <a:schemeClr val="accent2"/>
          </a:lnRef>
          <a:fillRef idx="1">
            <a:schemeClr val="lt1"/>
          </a:fillRef>
          <a:effectRef idx="0">
            <a:schemeClr val="accent2"/>
          </a:effectRef>
          <a:fontRef idx="minor">
            <a:schemeClr val="dk1"/>
          </a:fontRef>
        </p:style>
        <p:txBody>
          <a:bodyPr rtlCol="0" anchor="ctr"/>
          <a:lstStyle/>
          <a:p>
            <a:endParaRPr lang="en-US" altLang="ja-JP" sz="1200" b="1" u="sng"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endParaRPr>
          </a:p>
          <a:p>
            <a:r>
              <a:rPr lang="ja-JP" altLang="en-US" sz="1200" b="1" u="sng"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b="1" u="sng"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Priority Overseas Regions </a:t>
            </a:r>
          </a:p>
          <a:p>
            <a:r>
              <a:rPr lang="en-US" altLang="ja-JP" sz="1000" b="1" u="sng"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(for the time being)</a:t>
            </a:r>
            <a:r>
              <a:rPr kumimoji="1" lang="ja-JP" altLang="en-US" sz="10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　</a:t>
            </a:r>
            <a:endParaRPr kumimoji="1" lang="en-US" altLang="ja-JP" sz="10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endParaRPr>
          </a:p>
          <a:p>
            <a:pPr marL="171450" indent="-171450">
              <a:buFont typeface="Arial" panose="020B0604020202020204" pitchFamily="34" charset="0"/>
              <a:buChar char="•"/>
            </a:pPr>
            <a:r>
              <a:rPr kumimoji="1"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Europe</a:t>
            </a:r>
          </a:p>
          <a:p>
            <a:r>
              <a:rPr kumimoji="1" lang="en-US" altLang="ja-JP" sz="9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(Partnerships with financial hubs, investment promotion, etc.)</a:t>
            </a:r>
            <a:endParaRPr lang="en-US" altLang="ja-JP" sz="9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endParaRPr>
          </a:p>
          <a:p>
            <a:pPr marL="171450" indent="-171450">
              <a:buFont typeface="Arial" panose="020B0604020202020204" pitchFamily="34" charset="0"/>
              <a:buChar char="•"/>
            </a:pPr>
            <a:r>
              <a:rPr kumimoji="1"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Middle East</a:t>
            </a:r>
          </a:p>
          <a:p>
            <a:r>
              <a:rPr kumimoji="1" lang="en-US" altLang="ja-JP" sz="9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(Investment promotion, etc.)</a:t>
            </a:r>
          </a:p>
          <a:p>
            <a:pPr marL="171450" indent="-171450">
              <a:buFont typeface="Arial" panose="020B0604020202020204" pitchFamily="34" charset="0"/>
              <a:buChar char="•"/>
            </a:pPr>
            <a:r>
              <a:rPr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Asia</a:t>
            </a:r>
          </a:p>
          <a:p>
            <a:r>
              <a:rPr lang="en-US" altLang="ja-JP" sz="9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(Business attraction and investment  promotion, etc.)</a:t>
            </a:r>
          </a:p>
          <a:p>
            <a:endParaRPr lang="en-US" altLang="ja-JP" sz="1000"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p:txBody>
      </p:sp>
      <p:sp>
        <p:nvSpPr>
          <p:cNvPr id="24" name="正方形/長方形 23">
            <a:extLst>
              <a:ext uri="{FF2B5EF4-FFF2-40B4-BE49-F238E27FC236}">
                <a16:creationId xmlns:a16="http://schemas.microsoft.com/office/drawing/2014/main" id="{F3757124-3507-4387-A075-783937705A8C}"/>
              </a:ext>
            </a:extLst>
          </p:cNvPr>
          <p:cNvSpPr/>
          <p:nvPr/>
        </p:nvSpPr>
        <p:spPr>
          <a:xfrm>
            <a:off x="327841" y="358025"/>
            <a:ext cx="11636198" cy="5252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Key Initiatives for Realizing [Vision 1]</a:t>
            </a:r>
            <a:endParaRPr kumimoji="1" lang="ja-JP" altLang="en-US"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38" name="テキスト ボックス 37">
            <a:extLst>
              <a:ext uri="{FF2B5EF4-FFF2-40B4-BE49-F238E27FC236}">
                <a16:creationId xmlns:a16="http://schemas.microsoft.com/office/drawing/2014/main" id="{555B7B22-71A0-4184-B45C-C60A8111401A}"/>
              </a:ext>
            </a:extLst>
          </p:cNvPr>
          <p:cNvSpPr txBox="1"/>
          <p:nvPr/>
        </p:nvSpPr>
        <p:spPr>
          <a:xfrm>
            <a:off x="358398" y="2087205"/>
            <a:ext cx="5623920" cy="461665"/>
          </a:xfrm>
          <a:prstGeom prst="rect">
            <a:avLst/>
          </a:prstGeom>
          <a:noFill/>
        </p:spPr>
        <p:txBody>
          <a:bodyPr wrap="square">
            <a:spAutoFit/>
          </a:bodyPr>
          <a:lstStyle/>
          <a:p>
            <a:pPr marL="285750" indent="-285750">
              <a:buFont typeface="Arial" panose="020B0604020202020204" pitchFamily="34" charset="0"/>
              <a:buChar char="•"/>
            </a:pP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Strategic promotion that identifies key industries and target overseas regions for investment, building on the legacy of the Expo</a:t>
            </a:r>
            <a:endParaRPr lang="ja-JP" altLang="en-US" sz="1200" dirty="0">
              <a:latin typeface="Arial" panose="020B0604020202020204" pitchFamily="34" charset="0"/>
              <a:cs typeface="Arial" panose="020B0604020202020204" pitchFamily="34" charset="0"/>
            </a:endParaRPr>
          </a:p>
        </p:txBody>
      </p:sp>
      <p:sp>
        <p:nvSpPr>
          <p:cNvPr id="39" name="テキスト ボックス 38">
            <a:extLst>
              <a:ext uri="{FF2B5EF4-FFF2-40B4-BE49-F238E27FC236}">
                <a16:creationId xmlns:a16="http://schemas.microsoft.com/office/drawing/2014/main" id="{17CA0758-1B38-40EE-BACF-C5FDCE2357EF}"/>
              </a:ext>
            </a:extLst>
          </p:cNvPr>
          <p:cNvSpPr txBox="1"/>
          <p:nvPr/>
        </p:nvSpPr>
        <p:spPr>
          <a:xfrm>
            <a:off x="586128" y="2549152"/>
            <a:ext cx="5407384" cy="1446550"/>
          </a:xfrm>
          <a:prstGeom prst="rect">
            <a:avLst/>
          </a:prstGeom>
          <a:noFill/>
        </p:spPr>
        <p:txBody>
          <a:bodyPr wrap="square">
            <a:spAutoFit/>
          </a:bodyPr>
          <a:lstStyle/>
          <a:p>
            <a:r>
              <a:rPr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【Key Expo Legacies】</a:t>
            </a:r>
          </a:p>
          <a:p>
            <a:pPr marL="176213" indent="-176213">
              <a:tabLst>
                <a:tab pos="354013" algn="l"/>
              </a:tabLst>
            </a:pPr>
            <a:r>
              <a:rPr lang="ja-JP" altLang="en-US" sz="1400"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cs typeface="Arial" panose="020B0604020202020204" pitchFamily="34" charset="0"/>
              </a:rPr>
              <a:t> </a:t>
            </a:r>
            <a:r>
              <a:rPr lang="ja-JP" altLang="en-US" sz="105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　</a:t>
            </a:r>
            <a:r>
              <a:rPr lang="ja-JP" altLang="en-US"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Showcasing advanced technologies related to life sciences, carbon </a:t>
            </a:r>
            <a:br>
              <a:rPr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br>
            <a:r>
              <a:rPr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 neutrality, and other cutting‑edge fields, as well as exhibiting new </a:t>
            </a:r>
            <a:br>
              <a:rPr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br>
            <a:r>
              <a:rPr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 technologies and products developed through the Reborn Challenge</a:t>
            </a:r>
            <a:r>
              <a:rPr lang="ja-JP" altLang="en-US"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　　</a:t>
            </a:r>
            <a:endParaRPr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endParaRPr>
          </a:p>
          <a:p>
            <a:pPr marL="176213" indent="-176213">
              <a:tabLst>
                <a:tab pos="354013" algn="l"/>
              </a:tabLst>
            </a:pPr>
            <a:r>
              <a:rPr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   </a:t>
            </a:r>
            <a:r>
              <a:rPr lang="ja-JP" altLang="en-US" sz="1200"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a:t>
            </a:r>
            <a:r>
              <a:rPr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Exchanges with </a:t>
            </a: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overseas mission </a:t>
            </a:r>
            <a:r>
              <a:rPr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delegations from regions such as  </a:t>
            </a:r>
            <a:br>
              <a:rPr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br>
            <a:r>
              <a:rPr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 Europe and the Middle East, along with promotional activities highlighting </a:t>
            </a:r>
            <a:br>
              <a:rPr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br>
            <a:r>
              <a:rPr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 Osaka’s attractiveness</a:t>
            </a:r>
          </a:p>
        </p:txBody>
      </p:sp>
      <p:sp>
        <p:nvSpPr>
          <p:cNvPr id="40" name="テキスト ボックス 39">
            <a:extLst>
              <a:ext uri="{FF2B5EF4-FFF2-40B4-BE49-F238E27FC236}">
                <a16:creationId xmlns:a16="http://schemas.microsoft.com/office/drawing/2014/main" id="{63553002-FB2F-4283-B0AB-5C3396FA775B}"/>
              </a:ext>
            </a:extLst>
          </p:cNvPr>
          <p:cNvSpPr txBox="1"/>
          <p:nvPr/>
        </p:nvSpPr>
        <p:spPr>
          <a:xfrm>
            <a:off x="6417027" y="2084032"/>
            <a:ext cx="5547012" cy="830997"/>
          </a:xfrm>
          <a:prstGeom prst="rect">
            <a:avLst/>
          </a:prstGeom>
          <a:noFill/>
        </p:spPr>
        <p:txBody>
          <a:bodyPr wrap="square">
            <a:spAutoFit/>
          </a:bodyPr>
          <a:lstStyle/>
          <a:p>
            <a:pPr marL="285750" indent="-285750">
              <a:buFont typeface="Arial" panose="020B0604020202020204" pitchFamily="34" charset="0"/>
              <a:buChar char="•"/>
            </a:pP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Encouraging the establishment of an Osaka base as a backup site </a:t>
            </a: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capable of dual </a:t>
            </a: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operations for financial institutions in the Tokyo metropolitan area — such as the Government Pension Investment Fund (GPIF) — and promoting related initiatives</a:t>
            </a:r>
          </a:p>
        </p:txBody>
      </p:sp>
      <p:pic>
        <p:nvPicPr>
          <p:cNvPr id="43" name="図 42">
            <a:extLst>
              <a:ext uri="{FF2B5EF4-FFF2-40B4-BE49-F238E27FC236}">
                <a16:creationId xmlns:a16="http://schemas.microsoft.com/office/drawing/2014/main" id="{573E3943-1888-4F81-94EB-C3FEFA8351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0321" y="3270086"/>
            <a:ext cx="3516298" cy="2564693"/>
          </a:xfrm>
          <a:prstGeom prst="rect">
            <a:avLst/>
          </a:prstGeom>
        </p:spPr>
      </p:pic>
      <p:sp>
        <p:nvSpPr>
          <p:cNvPr id="44" name="テキスト ボックス 43">
            <a:extLst>
              <a:ext uri="{FF2B5EF4-FFF2-40B4-BE49-F238E27FC236}">
                <a16:creationId xmlns:a16="http://schemas.microsoft.com/office/drawing/2014/main" id="{A5B74900-16F1-4220-B232-41177F0886C7}"/>
              </a:ext>
            </a:extLst>
          </p:cNvPr>
          <p:cNvSpPr txBox="1"/>
          <p:nvPr/>
        </p:nvSpPr>
        <p:spPr>
          <a:xfrm>
            <a:off x="6359624" y="3259723"/>
            <a:ext cx="1569838" cy="338554"/>
          </a:xfrm>
          <a:prstGeom prst="rect">
            <a:avLst/>
          </a:prstGeom>
          <a:noFill/>
        </p:spPr>
        <p:txBody>
          <a:bodyPr wrap="square" rtlCol="0">
            <a:spAutoFit/>
          </a:bodyPr>
          <a:lstStyle/>
          <a:p>
            <a:r>
              <a:rPr kumimoji="1" lang="ja-JP" altLang="en-US" sz="1600" dirty="0">
                <a:latin typeface="UD デジタル 教科書体 N-B" panose="02020700000000000000" pitchFamily="17" charset="-128"/>
                <a:ea typeface="UD デジタル 教科書体 N-B" panose="02020700000000000000" pitchFamily="17" charset="-128"/>
              </a:rPr>
              <a:t>■</a:t>
            </a:r>
            <a:r>
              <a:rPr kumimoji="1" lang="en-US" altLang="ja-JP" sz="1400" dirty="0">
                <a:latin typeface="Arial" panose="020B0604020202020204" pitchFamily="34" charset="0"/>
                <a:ea typeface="UD デジタル 教科書体 N-B" panose="02020700000000000000" pitchFamily="17" charset="-128"/>
                <a:cs typeface="Arial" panose="020B0604020202020204" pitchFamily="34" charset="0"/>
              </a:rPr>
              <a:t>Reference</a:t>
            </a:r>
            <a:endParaRPr kumimoji="1" lang="ja-JP" altLang="en-US" sz="1400" dirty="0">
              <a:latin typeface="Arial" panose="020B0604020202020204" pitchFamily="34" charset="0"/>
              <a:ea typeface="UD デジタル 教科書体 N-B" panose="02020700000000000000" pitchFamily="17" charset="-128"/>
              <a:cs typeface="Arial" panose="020B0604020202020204" pitchFamily="34" charset="0"/>
            </a:endParaRPr>
          </a:p>
        </p:txBody>
      </p:sp>
      <p:sp>
        <p:nvSpPr>
          <p:cNvPr id="3" name="テキスト ボックス 2">
            <a:extLst>
              <a:ext uri="{FF2B5EF4-FFF2-40B4-BE49-F238E27FC236}">
                <a16:creationId xmlns:a16="http://schemas.microsoft.com/office/drawing/2014/main" id="{83246F58-67D9-02A7-39E0-BB07B7C633A4}"/>
              </a:ext>
            </a:extLst>
          </p:cNvPr>
          <p:cNvSpPr txBox="1"/>
          <p:nvPr/>
        </p:nvSpPr>
        <p:spPr>
          <a:xfrm>
            <a:off x="6350797" y="5937303"/>
            <a:ext cx="578494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ja-JP" sz="900" dirty="0">
                <a:latin typeface="Meiryo UI"/>
                <a:ea typeface="Meiryo UI"/>
              </a:rPr>
              <a:t>Source: “Regarding the Secondary Capital Concept” (Materials from the 19th Secondary Capital </a:t>
            </a:r>
            <a:br>
              <a:rPr lang="en-US" altLang="ja-JP" sz="900" dirty="0">
                <a:latin typeface="Meiryo UI"/>
                <a:ea typeface="Meiryo UI"/>
              </a:rPr>
            </a:br>
            <a:r>
              <a:rPr lang="en-US" altLang="ja-JP" sz="900" dirty="0">
                <a:latin typeface="Meiryo UI"/>
                <a:ea typeface="Meiryo UI"/>
              </a:rPr>
              <a:t>            Promotion Headquarters Meeting of Osaka Prefecture and Osaka City, December 23, 2025)</a:t>
            </a:r>
            <a:endParaRPr lang="ja-JP" altLang="en-US" sz="900" dirty="0">
              <a:latin typeface="Meiryo UI"/>
              <a:ea typeface="Meiryo UI"/>
            </a:endParaRPr>
          </a:p>
        </p:txBody>
      </p:sp>
      <p:sp>
        <p:nvSpPr>
          <p:cNvPr id="22" name="テキスト ボックス 21">
            <a:extLst>
              <a:ext uri="{FF2B5EF4-FFF2-40B4-BE49-F238E27FC236}">
                <a16:creationId xmlns:a16="http://schemas.microsoft.com/office/drawing/2014/main" id="{133137A8-2D8C-4A15-8E7B-0BC6635D7AEA}"/>
              </a:ext>
            </a:extLst>
          </p:cNvPr>
          <p:cNvSpPr txBox="1"/>
          <p:nvPr/>
        </p:nvSpPr>
        <p:spPr>
          <a:xfrm>
            <a:off x="395808" y="6088855"/>
            <a:ext cx="5701226" cy="646331"/>
          </a:xfrm>
          <a:prstGeom prst="rect">
            <a:avLst/>
          </a:prstGeom>
          <a:noFill/>
        </p:spPr>
        <p:txBody>
          <a:bodyPr wrap="square">
            <a:spAutoFit/>
          </a:bodyPr>
          <a:lstStyle/>
          <a:p>
            <a:r>
              <a:rPr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*In promoting investment and collaboration, we will advance our initiatives in coordination with support measures for the </a:t>
            </a: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implementation of cutting‑edge technologies, as well as initiatives related to the </a:t>
            </a:r>
            <a:r>
              <a:rPr lang="en-US" altLang="ja-JP" sz="1200" dirty="0" err="1">
                <a:latin typeface="Arial" panose="020B0604020202020204" pitchFamily="34" charset="0"/>
                <a:ea typeface="UD デジタル 教科書体 NK-R" panose="02020400000000000000" pitchFamily="18" charset="-128"/>
                <a:cs typeface="Arial" panose="020B0604020202020204" pitchFamily="34" charset="0"/>
              </a:rPr>
              <a:t>Keihanshin</a:t>
            </a: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200" dirty="0">
                <a:solidFill>
                  <a:schemeClr val="tx1">
                    <a:lumMod val="85000"/>
                    <a:lumOff val="15000"/>
                  </a:schemeClr>
                </a:solidFill>
                <a:latin typeface="Arial" panose="020B0604020202020204" pitchFamily="34" charset="0"/>
                <a:ea typeface="UD デジタル 教科書体 NK-R" panose="02020400000000000000" pitchFamily="18" charset="-128"/>
                <a:cs typeface="Arial" panose="020B0604020202020204" pitchFamily="34" charset="0"/>
              </a:rPr>
              <a:t>startup ecosystem</a:t>
            </a:r>
          </a:p>
        </p:txBody>
      </p:sp>
      <p:grpSp>
        <p:nvGrpSpPr>
          <p:cNvPr id="5" name="グループ化 4">
            <a:extLst>
              <a:ext uri="{FF2B5EF4-FFF2-40B4-BE49-F238E27FC236}">
                <a16:creationId xmlns:a16="http://schemas.microsoft.com/office/drawing/2014/main" id="{2E6C79B0-2DB0-4D3A-ABE2-75F65C8AFD94}"/>
              </a:ext>
            </a:extLst>
          </p:cNvPr>
          <p:cNvGrpSpPr/>
          <p:nvPr/>
        </p:nvGrpSpPr>
        <p:grpSpPr>
          <a:xfrm>
            <a:off x="402953" y="959587"/>
            <a:ext cx="5825328" cy="861774"/>
            <a:chOff x="402953" y="1177564"/>
            <a:chExt cx="5825328" cy="861774"/>
          </a:xfrm>
        </p:grpSpPr>
        <p:sp>
          <p:nvSpPr>
            <p:cNvPr id="41" name="テキスト ボックス 40">
              <a:extLst>
                <a:ext uri="{FF2B5EF4-FFF2-40B4-BE49-F238E27FC236}">
                  <a16:creationId xmlns:a16="http://schemas.microsoft.com/office/drawing/2014/main" id="{5AA1E443-F068-4BC8-813F-7C4F5EA8C9C4}"/>
                </a:ext>
              </a:extLst>
            </p:cNvPr>
            <p:cNvSpPr txBox="1"/>
            <p:nvPr/>
          </p:nvSpPr>
          <p:spPr>
            <a:xfrm>
              <a:off x="467926" y="1177564"/>
              <a:ext cx="5760355" cy="861774"/>
            </a:xfrm>
            <a:prstGeom prst="rect">
              <a:avLst/>
            </a:prstGeom>
            <a:noFill/>
          </p:spPr>
          <p:txBody>
            <a:bodyPr wrap="square">
              <a:spAutoFit/>
            </a:bodyPr>
            <a:lstStyle/>
            <a:p>
              <a:pPr algn="ctr">
                <a:lnSpc>
                  <a:spcPts val="1500"/>
                </a:lnSpc>
              </a:pPr>
              <a:r>
                <a:rPr lang="en-US" altLang="ja-JP" sz="1400" b="1" spc="-20"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rPr>
                <a:t>Strategic promotion to investors by leveraging advanced technologies showcased at the Expo and Osaka’s international connections, along with initiatives to encourage investment and collaboration with Osaka‑based companies</a:t>
              </a:r>
            </a:p>
          </p:txBody>
        </p:sp>
        <p:cxnSp>
          <p:nvCxnSpPr>
            <p:cNvPr id="31" name="直線コネクタ 30">
              <a:extLst>
                <a:ext uri="{FF2B5EF4-FFF2-40B4-BE49-F238E27FC236}">
                  <a16:creationId xmlns:a16="http://schemas.microsoft.com/office/drawing/2014/main" id="{B6EBB865-E680-42B0-8AFE-F1D80AEDC1C6}"/>
                </a:ext>
              </a:extLst>
            </p:cNvPr>
            <p:cNvCxnSpPr/>
            <p:nvPr/>
          </p:nvCxnSpPr>
          <p:spPr>
            <a:xfrm>
              <a:off x="402953" y="2009114"/>
              <a:ext cx="5760355"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nvGrpSpPr>
          <p:cNvPr id="23" name="グループ化 22">
            <a:extLst>
              <a:ext uri="{FF2B5EF4-FFF2-40B4-BE49-F238E27FC236}">
                <a16:creationId xmlns:a16="http://schemas.microsoft.com/office/drawing/2014/main" id="{B8AEB622-2E78-40E0-8ED3-0F3569928309}"/>
              </a:ext>
            </a:extLst>
          </p:cNvPr>
          <p:cNvGrpSpPr/>
          <p:nvPr/>
        </p:nvGrpSpPr>
        <p:grpSpPr>
          <a:xfrm>
            <a:off x="6293254" y="1028479"/>
            <a:ext cx="5677730" cy="749244"/>
            <a:chOff x="299236" y="1259870"/>
            <a:chExt cx="5896245" cy="749244"/>
          </a:xfrm>
        </p:grpSpPr>
        <p:sp>
          <p:nvSpPr>
            <p:cNvPr id="26" name="テキスト ボックス 25">
              <a:extLst>
                <a:ext uri="{FF2B5EF4-FFF2-40B4-BE49-F238E27FC236}">
                  <a16:creationId xmlns:a16="http://schemas.microsoft.com/office/drawing/2014/main" id="{7CC3AEB4-863C-418F-B839-DF9FE3EDABE3}"/>
                </a:ext>
              </a:extLst>
            </p:cNvPr>
            <p:cNvSpPr txBox="1"/>
            <p:nvPr/>
          </p:nvSpPr>
          <p:spPr>
            <a:xfrm>
              <a:off x="299236" y="1259870"/>
              <a:ext cx="5896245" cy="669414"/>
            </a:xfrm>
            <a:prstGeom prst="rect">
              <a:avLst/>
            </a:prstGeom>
            <a:noFill/>
          </p:spPr>
          <p:txBody>
            <a:bodyPr wrap="square">
              <a:spAutoFit/>
            </a:bodyPr>
            <a:lstStyle/>
            <a:p>
              <a:pPr algn="ctr">
                <a:lnSpc>
                  <a:spcPts val="1500"/>
                </a:lnSpc>
              </a:pPr>
              <a:r>
                <a:rPr lang="en-US" altLang="ja-JP" sz="1400" b="1" spc="-20"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rPr>
                <a:t>Promotion of the concentration of financial institutions and related entities that contribute to realizing Osaka as the Secondary Capital, including from the perspective of enhancing resilience</a:t>
              </a:r>
            </a:p>
          </p:txBody>
        </p:sp>
        <p:cxnSp>
          <p:nvCxnSpPr>
            <p:cNvPr id="27" name="直線コネクタ 26">
              <a:extLst>
                <a:ext uri="{FF2B5EF4-FFF2-40B4-BE49-F238E27FC236}">
                  <a16:creationId xmlns:a16="http://schemas.microsoft.com/office/drawing/2014/main" id="{0DEF3291-80A4-4386-9509-6FFAA8A31162}"/>
                </a:ext>
              </a:extLst>
            </p:cNvPr>
            <p:cNvCxnSpPr>
              <a:cxnSpLocks/>
            </p:cNvCxnSpPr>
            <p:nvPr/>
          </p:nvCxnSpPr>
          <p:spPr>
            <a:xfrm flipV="1">
              <a:off x="402953" y="1987712"/>
              <a:ext cx="5575779" cy="214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 name="テキスト ボックス 27">
            <a:extLst>
              <a:ext uri="{FF2B5EF4-FFF2-40B4-BE49-F238E27FC236}">
                <a16:creationId xmlns:a16="http://schemas.microsoft.com/office/drawing/2014/main" id="{85D0B8C1-18BB-41D4-95C0-830EBFD652FE}"/>
              </a:ext>
            </a:extLst>
          </p:cNvPr>
          <p:cNvSpPr txBox="1"/>
          <p:nvPr/>
        </p:nvSpPr>
        <p:spPr>
          <a:xfrm>
            <a:off x="358397" y="5782957"/>
            <a:ext cx="5547029" cy="276999"/>
          </a:xfrm>
          <a:prstGeom prst="rect">
            <a:avLst/>
          </a:prstGeom>
          <a:noFill/>
        </p:spPr>
        <p:txBody>
          <a:bodyPr wrap="square">
            <a:spAutoFit/>
          </a:bodyPr>
          <a:lstStyle/>
          <a:p>
            <a:pPr marL="285750" indent="-285750">
              <a:buFont typeface="Arial" panose="020B0604020202020204" pitchFamily="34" charset="0"/>
              <a:buChar char="•"/>
            </a:pP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Promoting exchanges with international financial hubs</a:t>
            </a:r>
            <a:endParaRPr lang="ja-JP" altLang="en-US" sz="1200" dirty="0">
              <a:latin typeface="Arial" panose="020B0604020202020204" pitchFamily="34" charset="0"/>
              <a:cs typeface="Arial" panose="020B0604020202020204" pitchFamily="34" charset="0"/>
            </a:endParaRPr>
          </a:p>
        </p:txBody>
      </p:sp>
      <p:sp>
        <p:nvSpPr>
          <p:cNvPr id="6" name="テキスト ボックス 5">
            <a:extLst>
              <a:ext uri="{FF2B5EF4-FFF2-40B4-BE49-F238E27FC236}">
                <a16:creationId xmlns:a16="http://schemas.microsoft.com/office/drawing/2014/main" id="{B80865B6-7433-4BB8-BC71-858248FA564E}"/>
              </a:ext>
            </a:extLst>
          </p:cNvPr>
          <p:cNvSpPr txBox="1"/>
          <p:nvPr/>
        </p:nvSpPr>
        <p:spPr>
          <a:xfrm>
            <a:off x="3463663" y="5603537"/>
            <a:ext cx="2691481" cy="230832"/>
          </a:xfrm>
          <a:prstGeom prst="rect">
            <a:avLst/>
          </a:prstGeom>
          <a:noFill/>
        </p:spPr>
        <p:txBody>
          <a:bodyPr wrap="square" rtlCol="0">
            <a:spAutoFit/>
          </a:bodyPr>
          <a:lstStyle/>
          <a:p>
            <a:r>
              <a:rPr kumimoji="1" lang="en-US" altLang="ja-JP" sz="900" dirty="0">
                <a:latin typeface="Arial" panose="020B0604020202020204" pitchFamily="34" charset="0"/>
                <a:ea typeface="UD デジタル 教科書体 NK-R" panose="02020400000000000000" pitchFamily="18" charset="-128"/>
                <a:cs typeface="Arial" panose="020B0604020202020204" pitchFamily="34" charset="0"/>
              </a:rPr>
              <a:t>*Taking into account geopolitical factors</a:t>
            </a:r>
            <a:endParaRPr kumimoji="1" lang="ja-JP" altLang="en-US" sz="900"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29" name="正方形/長方形 28">
            <a:extLst>
              <a:ext uri="{FF2B5EF4-FFF2-40B4-BE49-F238E27FC236}">
                <a16:creationId xmlns:a16="http://schemas.microsoft.com/office/drawing/2014/main" id="{9F716DFC-8A51-40A5-B199-7F8D1862B4C5}"/>
              </a:ext>
            </a:extLst>
          </p:cNvPr>
          <p:cNvSpPr/>
          <p:nvPr/>
        </p:nvSpPr>
        <p:spPr>
          <a:xfrm>
            <a:off x="7747000" y="3720291"/>
            <a:ext cx="1930400" cy="1982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700" b="1" dirty="0">
                <a:solidFill>
                  <a:schemeClr val="tx1"/>
                </a:solidFill>
                <a:latin typeface="Arial" panose="020B0604020202020204" pitchFamily="34" charset="0"/>
                <a:cs typeface="Arial" panose="020B0604020202020204" pitchFamily="34" charset="0"/>
              </a:rPr>
              <a:t>（</a:t>
            </a:r>
            <a:r>
              <a:rPr kumimoji="1" lang="en-US" altLang="ja-JP" sz="700" b="1" dirty="0">
                <a:solidFill>
                  <a:schemeClr val="tx1"/>
                </a:solidFill>
                <a:latin typeface="Arial" panose="020B0604020202020204" pitchFamily="34" charset="0"/>
                <a:cs typeface="Arial" panose="020B0604020202020204" pitchFamily="34" charset="0"/>
              </a:rPr>
              <a:t>Based on corporate survey results</a:t>
            </a:r>
            <a:r>
              <a:rPr kumimoji="1" lang="ja-JP" altLang="en-US" sz="700" b="1" dirty="0">
                <a:solidFill>
                  <a:schemeClr val="tx1"/>
                </a:solidFill>
                <a:latin typeface="Arial" panose="020B0604020202020204" pitchFamily="34" charset="0"/>
                <a:cs typeface="Arial" panose="020B0604020202020204" pitchFamily="34" charset="0"/>
              </a:rPr>
              <a:t>）</a:t>
            </a:r>
          </a:p>
        </p:txBody>
      </p:sp>
      <p:sp>
        <p:nvSpPr>
          <p:cNvPr id="30" name="正方形/長方形 29">
            <a:extLst>
              <a:ext uri="{FF2B5EF4-FFF2-40B4-BE49-F238E27FC236}">
                <a16:creationId xmlns:a16="http://schemas.microsoft.com/office/drawing/2014/main" id="{CFE1B5EE-C60D-4E2E-B4E5-DAD2AAB6102B}"/>
              </a:ext>
            </a:extLst>
          </p:cNvPr>
          <p:cNvSpPr/>
          <p:nvPr/>
        </p:nvSpPr>
        <p:spPr>
          <a:xfrm>
            <a:off x="7853680" y="3935660"/>
            <a:ext cx="1036320" cy="253798"/>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700" b="1" dirty="0">
                <a:solidFill>
                  <a:schemeClr val="tx1"/>
                </a:solidFill>
                <a:latin typeface="Arial" panose="020B0604020202020204" pitchFamily="34" charset="0"/>
                <a:cs typeface="Arial" panose="020B0604020202020204" pitchFamily="34" charset="0"/>
              </a:rPr>
              <a:t>Within Osaka Prefecture</a:t>
            </a:r>
            <a:endParaRPr kumimoji="1" lang="ja-JP" altLang="en-US" sz="700" b="1" dirty="0">
              <a:solidFill>
                <a:schemeClr val="tx1"/>
              </a:solidFill>
              <a:latin typeface="Arial" panose="020B0604020202020204" pitchFamily="34" charset="0"/>
              <a:cs typeface="Arial" panose="020B0604020202020204" pitchFamily="34" charset="0"/>
            </a:endParaRPr>
          </a:p>
        </p:txBody>
      </p:sp>
      <p:sp>
        <p:nvSpPr>
          <p:cNvPr id="32" name="正方形/長方形 31">
            <a:extLst>
              <a:ext uri="{FF2B5EF4-FFF2-40B4-BE49-F238E27FC236}">
                <a16:creationId xmlns:a16="http://schemas.microsoft.com/office/drawing/2014/main" id="{856E0B5B-C022-42AA-9D7E-266E5F27FC21}"/>
              </a:ext>
            </a:extLst>
          </p:cNvPr>
          <p:cNvSpPr/>
          <p:nvPr/>
        </p:nvSpPr>
        <p:spPr>
          <a:xfrm>
            <a:off x="7853680" y="4205770"/>
            <a:ext cx="1036320" cy="205138"/>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700" b="1" dirty="0">
                <a:solidFill>
                  <a:schemeClr val="tx1"/>
                </a:solidFill>
                <a:latin typeface="Arial" panose="020B0604020202020204" pitchFamily="34" charset="0"/>
                <a:cs typeface="Arial" panose="020B0604020202020204" pitchFamily="34" charset="0"/>
              </a:rPr>
              <a:t>Kanto region outside Tokyo</a:t>
            </a:r>
            <a:endParaRPr kumimoji="1" lang="ja-JP" altLang="en-US" sz="700" b="1" dirty="0">
              <a:solidFill>
                <a:schemeClr val="tx1"/>
              </a:solidFill>
              <a:latin typeface="Arial" panose="020B0604020202020204" pitchFamily="34" charset="0"/>
              <a:cs typeface="Arial" panose="020B0604020202020204" pitchFamily="34" charset="0"/>
            </a:endParaRPr>
          </a:p>
        </p:txBody>
      </p:sp>
      <p:sp>
        <p:nvSpPr>
          <p:cNvPr id="33" name="正方形/長方形 32">
            <a:extLst>
              <a:ext uri="{FF2B5EF4-FFF2-40B4-BE49-F238E27FC236}">
                <a16:creationId xmlns:a16="http://schemas.microsoft.com/office/drawing/2014/main" id="{21251D08-1815-4276-97D8-B392DA7A0FE5}"/>
              </a:ext>
            </a:extLst>
          </p:cNvPr>
          <p:cNvSpPr/>
          <p:nvPr/>
        </p:nvSpPr>
        <p:spPr>
          <a:xfrm>
            <a:off x="7853680" y="4425347"/>
            <a:ext cx="1036320" cy="205138"/>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700" b="1" dirty="0">
                <a:solidFill>
                  <a:schemeClr val="tx1"/>
                </a:solidFill>
                <a:latin typeface="Arial" panose="020B0604020202020204" pitchFamily="34" charset="0"/>
                <a:cs typeface="Arial" panose="020B0604020202020204" pitchFamily="34" charset="0"/>
              </a:rPr>
              <a:t>Within Tokyo</a:t>
            </a:r>
            <a:endParaRPr kumimoji="1" lang="ja-JP" altLang="en-US" sz="700" b="1" dirty="0">
              <a:solidFill>
                <a:schemeClr val="tx1"/>
              </a:solidFill>
              <a:latin typeface="Arial" panose="020B0604020202020204" pitchFamily="34" charset="0"/>
              <a:cs typeface="Arial" panose="020B0604020202020204" pitchFamily="34" charset="0"/>
            </a:endParaRPr>
          </a:p>
        </p:txBody>
      </p:sp>
      <p:sp>
        <p:nvSpPr>
          <p:cNvPr id="35" name="正方形/長方形 34">
            <a:extLst>
              <a:ext uri="{FF2B5EF4-FFF2-40B4-BE49-F238E27FC236}">
                <a16:creationId xmlns:a16="http://schemas.microsoft.com/office/drawing/2014/main" id="{66DEC686-FBB5-4888-8FFF-5C32CD6C744C}"/>
              </a:ext>
            </a:extLst>
          </p:cNvPr>
          <p:cNvSpPr/>
          <p:nvPr/>
        </p:nvSpPr>
        <p:spPr>
          <a:xfrm>
            <a:off x="7853680" y="4679078"/>
            <a:ext cx="1036320" cy="205138"/>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700" b="1" dirty="0">
                <a:solidFill>
                  <a:schemeClr val="tx1"/>
                </a:solidFill>
                <a:latin typeface="Arial" panose="020B0604020202020204" pitchFamily="34" charset="0"/>
                <a:cs typeface="Arial" panose="020B0604020202020204" pitchFamily="34" charset="0"/>
              </a:rPr>
              <a:t>Other regions in Japan</a:t>
            </a:r>
            <a:endParaRPr kumimoji="1" lang="ja-JP" altLang="en-US" sz="700" b="1" dirty="0">
              <a:solidFill>
                <a:schemeClr val="tx1"/>
              </a:solidFill>
              <a:latin typeface="Arial" panose="020B0604020202020204" pitchFamily="34" charset="0"/>
              <a:cs typeface="Arial" panose="020B0604020202020204" pitchFamily="34" charset="0"/>
            </a:endParaRPr>
          </a:p>
        </p:txBody>
      </p:sp>
      <p:sp>
        <p:nvSpPr>
          <p:cNvPr id="36" name="正方形/長方形 35">
            <a:extLst>
              <a:ext uri="{FF2B5EF4-FFF2-40B4-BE49-F238E27FC236}">
                <a16:creationId xmlns:a16="http://schemas.microsoft.com/office/drawing/2014/main" id="{903C9423-FF38-4B67-9673-44E0CDF5031F}"/>
              </a:ext>
            </a:extLst>
          </p:cNvPr>
          <p:cNvSpPr/>
          <p:nvPr/>
        </p:nvSpPr>
        <p:spPr>
          <a:xfrm>
            <a:off x="7853680" y="4883452"/>
            <a:ext cx="1036320" cy="205138"/>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700" b="1" dirty="0">
                <a:solidFill>
                  <a:schemeClr val="tx1"/>
                </a:solidFill>
                <a:latin typeface="Arial" panose="020B0604020202020204" pitchFamily="34" charset="0"/>
                <a:cs typeface="Arial" panose="020B0604020202020204" pitchFamily="34" charset="0"/>
              </a:rPr>
              <a:t>Chubu region</a:t>
            </a:r>
            <a:endParaRPr kumimoji="1" lang="ja-JP" altLang="en-US" sz="700" b="1" dirty="0">
              <a:solidFill>
                <a:schemeClr val="tx1"/>
              </a:solidFill>
              <a:latin typeface="Arial" panose="020B0604020202020204" pitchFamily="34" charset="0"/>
              <a:cs typeface="Arial" panose="020B0604020202020204" pitchFamily="34" charset="0"/>
            </a:endParaRPr>
          </a:p>
        </p:txBody>
      </p:sp>
      <p:sp>
        <p:nvSpPr>
          <p:cNvPr id="42" name="正方形/長方形 41">
            <a:extLst>
              <a:ext uri="{FF2B5EF4-FFF2-40B4-BE49-F238E27FC236}">
                <a16:creationId xmlns:a16="http://schemas.microsoft.com/office/drawing/2014/main" id="{50666715-446C-48F0-94A1-C23C11DAEE45}"/>
              </a:ext>
            </a:extLst>
          </p:cNvPr>
          <p:cNvSpPr/>
          <p:nvPr/>
        </p:nvSpPr>
        <p:spPr>
          <a:xfrm>
            <a:off x="7853680" y="5136955"/>
            <a:ext cx="1036320" cy="205138"/>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700" b="1" dirty="0">
                <a:solidFill>
                  <a:schemeClr val="tx1"/>
                </a:solidFill>
                <a:latin typeface="Arial" panose="020B0604020202020204" pitchFamily="34" charset="0"/>
                <a:cs typeface="Arial" panose="020B0604020202020204" pitchFamily="34" charset="0"/>
              </a:rPr>
              <a:t>Overseas</a:t>
            </a:r>
            <a:endParaRPr kumimoji="1" lang="ja-JP" altLang="en-US" sz="700" b="1" dirty="0">
              <a:solidFill>
                <a:schemeClr val="tx1"/>
              </a:solidFill>
              <a:latin typeface="Arial" panose="020B0604020202020204" pitchFamily="34" charset="0"/>
              <a:cs typeface="Arial" panose="020B0604020202020204" pitchFamily="34" charset="0"/>
            </a:endParaRPr>
          </a:p>
        </p:txBody>
      </p:sp>
      <p:sp>
        <p:nvSpPr>
          <p:cNvPr id="45" name="正方形/長方形 44">
            <a:extLst>
              <a:ext uri="{FF2B5EF4-FFF2-40B4-BE49-F238E27FC236}">
                <a16:creationId xmlns:a16="http://schemas.microsoft.com/office/drawing/2014/main" id="{12F4CF3F-4D31-4ED6-A7DE-BE7D82CC8ED1}"/>
              </a:ext>
            </a:extLst>
          </p:cNvPr>
          <p:cNvSpPr/>
          <p:nvPr/>
        </p:nvSpPr>
        <p:spPr>
          <a:xfrm>
            <a:off x="9677400" y="4063125"/>
            <a:ext cx="579541" cy="174743"/>
          </a:xfrm>
          <a:prstGeom prst="rect">
            <a:avLst/>
          </a:prstGeom>
          <a:solidFill>
            <a:schemeClr val="tx1">
              <a:lumMod val="75000"/>
              <a:lumOff val="2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 b="1" dirty="0">
                <a:solidFill>
                  <a:schemeClr val="bg1"/>
                </a:solidFill>
                <a:latin typeface="Arial" panose="020B0604020202020204" pitchFamily="34" charset="0"/>
                <a:cs typeface="Arial" panose="020B0604020202020204" pitchFamily="34" charset="0"/>
              </a:rPr>
              <a:t>Within Osaka Prefecture</a:t>
            </a:r>
            <a:endParaRPr kumimoji="1" lang="ja-JP" altLang="en-US" sz="400" b="1" dirty="0">
              <a:solidFill>
                <a:schemeClr val="bg1"/>
              </a:solidFill>
              <a:latin typeface="Arial" panose="020B0604020202020204" pitchFamily="34" charset="0"/>
              <a:cs typeface="Arial" panose="020B0604020202020204" pitchFamily="34" charset="0"/>
            </a:endParaRPr>
          </a:p>
        </p:txBody>
      </p:sp>
      <p:sp>
        <p:nvSpPr>
          <p:cNvPr id="46" name="正方形/長方形 45">
            <a:extLst>
              <a:ext uri="{FF2B5EF4-FFF2-40B4-BE49-F238E27FC236}">
                <a16:creationId xmlns:a16="http://schemas.microsoft.com/office/drawing/2014/main" id="{FE1E562D-57C4-43AA-A0D2-41D554322E5E}"/>
              </a:ext>
            </a:extLst>
          </p:cNvPr>
          <p:cNvSpPr/>
          <p:nvPr/>
        </p:nvSpPr>
        <p:spPr>
          <a:xfrm>
            <a:off x="7783343" y="5461536"/>
            <a:ext cx="1569838" cy="2677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500" b="1" dirty="0">
                <a:solidFill>
                  <a:schemeClr val="tx1"/>
                </a:solidFill>
                <a:latin typeface="Arial" panose="020B0604020202020204" pitchFamily="34" charset="0"/>
                <a:cs typeface="Arial" panose="020B0604020202020204" pitchFamily="34" charset="0"/>
              </a:rPr>
              <a:t>(Overview of the Survey)</a:t>
            </a:r>
          </a:p>
          <a:p>
            <a:r>
              <a:rPr kumimoji="1" lang="en-US" altLang="ja-JP" sz="500" b="1" dirty="0">
                <a:solidFill>
                  <a:schemeClr val="tx1"/>
                </a:solidFill>
                <a:latin typeface="Arial" panose="020B0604020202020204" pitchFamily="34" charset="0"/>
                <a:cs typeface="Arial" panose="020B0604020202020204" pitchFamily="34" charset="0"/>
              </a:rPr>
              <a:t>Survey period: July 14–31, 2023</a:t>
            </a:r>
          </a:p>
          <a:p>
            <a:r>
              <a:rPr kumimoji="1" lang="en-US" altLang="ja-JP" sz="500" b="1" dirty="0">
                <a:solidFill>
                  <a:schemeClr val="tx1"/>
                </a:solidFill>
                <a:latin typeface="Arial" panose="020B0604020202020204" pitchFamily="34" charset="0"/>
                <a:cs typeface="Arial" panose="020B0604020202020204" pitchFamily="34" charset="0"/>
              </a:rPr>
              <a:t>Target respondents: 2,111 Tokyo‑headquartered companies listed on the Tokyo Stock Exchange</a:t>
            </a:r>
          </a:p>
        </p:txBody>
      </p:sp>
      <p:sp>
        <p:nvSpPr>
          <p:cNvPr id="47" name="正方形/長方形 46">
            <a:extLst>
              <a:ext uri="{FF2B5EF4-FFF2-40B4-BE49-F238E27FC236}">
                <a16:creationId xmlns:a16="http://schemas.microsoft.com/office/drawing/2014/main" id="{995BEE2F-97B5-46CB-882E-B3AD8171D8A9}"/>
              </a:ext>
            </a:extLst>
          </p:cNvPr>
          <p:cNvSpPr/>
          <p:nvPr/>
        </p:nvSpPr>
        <p:spPr>
          <a:xfrm>
            <a:off x="9337424" y="5465155"/>
            <a:ext cx="1844633" cy="2537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500" b="1" dirty="0">
                <a:solidFill>
                  <a:schemeClr val="tx1"/>
                </a:solidFill>
                <a:latin typeface="Arial" panose="020B0604020202020204" pitchFamily="34" charset="0"/>
                <a:cs typeface="Arial" panose="020B0604020202020204" pitchFamily="34" charset="0"/>
              </a:rPr>
              <a:t>Survey method: Questionnaire distributed by mail; </a:t>
            </a:r>
            <a:br>
              <a:rPr kumimoji="1" lang="en-US" altLang="ja-JP" sz="500" b="1" dirty="0">
                <a:solidFill>
                  <a:schemeClr val="tx1"/>
                </a:solidFill>
                <a:latin typeface="Arial" panose="020B0604020202020204" pitchFamily="34" charset="0"/>
                <a:cs typeface="Arial" panose="020B0604020202020204" pitchFamily="34" charset="0"/>
              </a:rPr>
            </a:br>
            <a:r>
              <a:rPr kumimoji="1" lang="en-US" altLang="ja-JP" sz="500" b="1" dirty="0">
                <a:solidFill>
                  <a:schemeClr val="tx1"/>
                </a:solidFill>
                <a:latin typeface="Arial" panose="020B0604020202020204" pitchFamily="34" charset="0"/>
                <a:cs typeface="Arial" panose="020B0604020202020204" pitchFamily="34" charset="0"/>
              </a:rPr>
              <a:t>                             responses collected via web or mail</a:t>
            </a:r>
          </a:p>
          <a:p>
            <a:r>
              <a:rPr kumimoji="1" lang="en-US" altLang="ja-JP" sz="500" b="1" dirty="0">
                <a:solidFill>
                  <a:schemeClr val="tx1"/>
                </a:solidFill>
                <a:latin typeface="Arial" panose="020B0604020202020204" pitchFamily="34" charset="0"/>
                <a:cs typeface="Arial" panose="020B0604020202020204" pitchFamily="34" charset="0"/>
              </a:rPr>
              <a:t>Valid responses: 145 companies (response rate: 7.08%)</a:t>
            </a:r>
          </a:p>
        </p:txBody>
      </p:sp>
      <p:sp>
        <p:nvSpPr>
          <p:cNvPr id="48" name="正方形/長方形 6">
            <a:extLst>
              <a:ext uri="{FF2B5EF4-FFF2-40B4-BE49-F238E27FC236}">
                <a16:creationId xmlns:a16="http://schemas.microsoft.com/office/drawing/2014/main" id="{A86BE0D7-5B58-439F-B3F1-865CB548DE50}"/>
              </a:ext>
            </a:extLst>
          </p:cNvPr>
          <p:cNvSpPr/>
          <p:nvPr/>
        </p:nvSpPr>
        <p:spPr>
          <a:xfrm>
            <a:off x="7670321" y="3347240"/>
            <a:ext cx="3516298" cy="2743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900" b="1" dirty="0">
              <a:solidFill>
                <a:schemeClr val="tx1"/>
              </a:solidFill>
              <a:latin typeface="Arial" panose="020B0604020202020204" pitchFamily="34" charset="0"/>
              <a:cs typeface="Arial" panose="020B0604020202020204" pitchFamily="34" charset="0"/>
            </a:endParaRPr>
          </a:p>
        </p:txBody>
      </p:sp>
      <p:sp>
        <p:nvSpPr>
          <p:cNvPr id="9" name="楕円 6">
            <a:extLst>
              <a:ext uri="{FF2B5EF4-FFF2-40B4-BE49-F238E27FC236}">
                <a16:creationId xmlns:a16="http://schemas.microsoft.com/office/drawing/2014/main" id="{1C1696A6-2D32-406E-B0ED-7CB4C004054F}"/>
              </a:ext>
            </a:extLst>
          </p:cNvPr>
          <p:cNvSpPr/>
          <p:nvPr/>
        </p:nvSpPr>
        <p:spPr>
          <a:xfrm>
            <a:off x="7853680" y="3431962"/>
            <a:ext cx="3185490" cy="117468"/>
          </a:xfrm>
          <a:prstGeom prst="ellipse">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A8E01677-5F8A-4F63-9703-FCBF5D95F964}"/>
              </a:ext>
            </a:extLst>
          </p:cNvPr>
          <p:cNvSpPr/>
          <p:nvPr/>
        </p:nvSpPr>
        <p:spPr>
          <a:xfrm>
            <a:off x="7853680" y="3431962"/>
            <a:ext cx="3185490" cy="1174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00" b="1" dirty="0">
                <a:solidFill>
                  <a:schemeClr val="tx1"/>
                </a:solidFill>
                <a:latin typeface="Arial" panose="020B0604020202020204" pitchFamily="34" charset="0"/>
                <a:cs typeface="Arial" panose="020B0604020202020204" pitchFamily="34" charset="0"/>
              </a:rPr>
              <a:t>About 40% of Tokyo‑headquartered companies use Osaka as a backup base</a:t>
            </a:r>
            <a:endParaRPr kumimoji="1" lang="ja-JP" altLang="en-US" sz="900" b="1" dirty="0">
              <a:solidFill>
                <a:schemeClr val="tx1"/>
              </a:solidFill>
              <a:latin typeface="Arial" panose="020B0604020202020204" pitchFamily="34" charset="0"/>
              <a:cs typeface="Arial" panose="020B0604020202020204" pitchFamily="34" charset="0"/>
            </a:endParaRPr>
          </a:p>
        </p:txBody>
      </p:sp>
      <p:sp>
        <p:nvSpPr>
          <p:cNvPr id="10" name="テキスト ボックス 7">
            <a:extLst>
              <a:ext uri="{FF2B5EF4-FFF2-40B4-BE49-F238E27FC236}">
                <a16:creationId xmlns:a16="http://schemas.microsoft.com/office/drawing/2014/main" id="{7ADD3BB7-9973-4C37-9EFF-8FDB4D626601}"/>
              </a:ext>
            </a:extLst>
          </p:cNvPr>
          <p:cNvSpPr txBox="1"/>
          <p:nvPr/>
        </p:nvSpPr>
        <p:spPr>
          <a:xfrm>
            <a:off x="7656516" y="3271159"/>
            <a:ext cx="3655203" cy="369332"/>
          </a:xfrm>
          <a:prstGeom prst="rect">
            <a:avLst/>
          </a:prstGeom>
          <a:noFill/>
        </p:spPr>
        <p:txBody>
          <a:bodyPr wrap="square" rtlCol="0">
            <a:spAutoFit/>
          </a:bodyPr>
          <a:lstStyle/>
          <a:p>
            <a:r>
              <a:rPr kumimoji="1" lang="en-US" altLang="ja-JP" dirty="0">
                <a:latin typeface="Arial" panose="020B0604020202020204" pitchFamily="34" charset="0"/>
                <a:cs typeface="Arial" panose="020B0604020202020204" pitchFamily="34" charset="0"/>
              </a:rPr>
              <a:t>【</a:t>
            </a:r>
            <a:r>
              <a:rPr kumimoji="1" lang="ja-JP" altLang="en-US" dirty="0">
                <a:latin typeface="Arial" panose="020B0604020202020204" pitchFamily="34" charset="0"/>
                <a:cs typeface="Arial" panose="020B0604020202020204" pitchFamily="34" charset="0"/>
              </a:rPr>
              <a:t>　　　　　　　　　　　　　</a:t>
            </a:r>
            <a:r>
              <a:rPr kumimoji="1" lang="en-US" altLang="ja-JP" dirty="0">
                <a:latin typeface="Arial" panose="020B0604020202020204" pitchFamily="34" charset="0"/>
                <a:cs typeface="Arial" panose="020B0604020202020204" pitchFamily="34" charset="0"/>
              </a:rPr>
              <a:t>】</a:t>
            </a:r>
            <a:endParaRPr kumimoji="1" lang="ja-JP"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3193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正方形/長方形 73">
            <a:extLst>
              <a:ext uri="{FF2B5EF4-FFF2-40B4-BE49-F238E27FC236}">
                <a16:creationId xmlns:a16="http://schemas.microsoft.com/office/drawing/2014/main" id="{B372E3EA-3DC1-4A70-8893-B5ADED5AB150}"/>
              </a:ext>
            </a:extLst>
          </p:cNvPr>
          <p:cNvSpPr/>
          <p:nvPr/>
        </p:nvSpPr>
        <p:spPr>
          <a:xfrm>
            <a:off x="6470752" y="5402516"/>
            <a:ext cx="5400000" cy="11695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altLang="ja-JP" sz="140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75" name="正方形/長方形 74">
            <a:extLst>
              <a:ext uri="{FF2B5EF4-FFF2-40B4-BE49-F238E27FC236}">
                <a16:creationId xmlns:a16="http://schemas.microsoft.com/office/drawing/2014/main" id="{5D98BCD8-6776-4F5B-B665-C7264C3C386D}"/>
              </a:ext>
            </a:extLst>
          </p:cNvPr>
          <p:cNvSpPr/>
          <p:nvPr/>
        </p:nvSpPr>
        <p:spPr>
          <a:xfrm>
            <a:off x="6470752" y="3806262"/>
            <a:ext cx="5400000" cy="8582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altLang="ja-JP" sz="140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76" name="正方形/長方形 75">
            <a:extLst>
              <a:ext uri="{FF2B5EF4-FFF2-40B4-BE49-F238E27FC236}">
                <a16:creationId xmlns:a16="http://schemas.microsoft.com/office/drawing/2014/main" id="{372C9754-8874-45E2-A3FD-2E9174CFA8EE}"/>
              </a:ext>
            </a:extLst>
          </p:cNvPr>
          <p:cNvSpPr/>
          <p:nvPr/>
        </p:nvSpPr>
        <p:spPr>
          <a:xfrm>
            <a:off x="6470752" y="1966430"/>
            <a:ext cx="5400000" cy="9964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altLang="ja-JP" sz="140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73" name="正方形/長方形 72">
            <a:extLst>
              <a:ext uri="{FF2B5EF4-FFF2-40B4-BE49-F238E27FC236}">
                <a16:creationId xmlns:a16="http://schemas.microsoft.com/office/drawing/2014/main" id="{084AB1CB-A92C-4967-9A32-12C5EAB571D1}"/>
              </a:ext>
            </a:extLst>
          </p:cNvPr>
          <p:cNvSpPr/>
          <p:nvPr/>
        </p:nvSpPr>
        <p:spPr>
          <a:xfrm>
            <a:off x="459331" y="4569697"/>
            <a:ext cx="5326813" cy="11695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altLang="ja-JP" sz="140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71" name="正方形/長方形 70">
            <a:extLst>
              <a:ext uri="{FF2B5EF4-FFF2-40B4-BE49-F238E27FC236}">
                <a16:creationId xmlns:a16="http://schemas.microsoft.com/office/drawing/2014/main" id="{FD9F85DE-960F-4B46-B744-3795EA28A54A}"/>
              </a:ext>
            </a:extLst>
          </p:cNvPr>
          <p:cNvSpPr/>
          <p:nvPr/>
        </p:nvSpPr>
        <p:spPr>
          <a:xfrm>
            <a:off x="472489" y="2170176"/>
            <a:ext cx="5313655" cy="13897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altLang="ja-JP" sz="140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 name="スライド番号プレースホルダー 1">
            <a:extLst>
              <a:ext uri="{FF2B5EF4-FFF2-40B4-BE49-F238E27FC236}">
                <a16:creationId xmlns:a16="http://schemas.microsoft.com/office/drawing/2014/main" id="{9CA84000-EC10-4431-83F9-FC6B6F1819D5}"/>
              </a:ext>
            </a:extLst>
          </p:cNvPr>
          <p:cNvSpPr>
            <a:spLocks noGrp="1"/>
          </p:cNvSpPr>
          <p:nvPr>
            <p:ph type="sldNum" sz="quarter" idx="12"/>
          </p:nvPr>
        </p:nvSpPr>
        <p:spPr>
          <a:xfrm>
            <a:off x="11362519" y="6574765"/>
            <a:ext cx="824025" cy="291555"/>
          </a:xfrm>
        </p:spPr>
        <p:txBody>
          <a:bodyPr/>
          <a:lstStyle/>
          <a:p>
            <a:fld id="{4CFCB8D1-E384-4ABF-9F79-4EB3205F8B48}" type="slidenum">
              <a:rPr kumimoji="1" lang="ja-JP" altLang="en-US" smtClean="0"/>
              <a:t>21</a:t>
            </a:fld>
            <a:endParaRPr kumimoji="1" lang="ja-JP" altLang="en-US"/>
          </a:p>
        </p:txBody>
      </p:sp>
      <p:sp>
        <p:nvSpPr>
          <p:cNvPr id="40" name="テキスト ボックス 39">
            <a:extLst>
              <a:ext uri="{FF2B5EF4-FFF2-40B4-BE49-F238E27FC236}">
                <a16:creationId xmlns:a16="http://schemas.microsoft.com/office/drawing/2014/main" id="{9B4E7EA6-9AA6-41D8-89F1-B96186098005}"/>
              </a:ext>
            </a:extLst>
          </p:cNvPr>
          <p:cNvSpPr txBox="1"/>
          <p:nvPr/>
        </p:nvSpPr>
        <p:spPr>
          <a:xfrm>
            <a:off x="472489" y="4569697"/>
            <a:ext cx="5313655" cy="1015663"/>
          </a:xfrm>
          <a:prstGeom prst="rect">
            <a:avLst/>
          </a:prstGeom>
          <a:noFill/>
        </p:spPr>
        <p:txBody>
          <a:bodyPr wrap="square">
            <a:spAutoFit/>
          </a:bodyPr>
          <a:lstStyle/>
          <a:p>
            <a:pPr marL="285750" indent="-285750">
              <a:buFont typeface="Arial" panose="020B0604020202020204" pitchFamily="34" charset="0"/>
              <a:buChar char="•"/>
            </a:pP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Support businesses conducting pilot projects on new financial services — such as Web3 and </a:t>
            </a:r>
            <a:r>
              <a:rPr lang="en-US" altLang="ja-JP" sz="1200" dirty="0" err="1">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stablecoin</a:t>
            </a: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‑based solutions —by leveraging the Special Zones for Financial and Asset Management Businesses, and identify regulatory ‑ reform needs and submit proposals to the national government</a:t>
            </a:r>
            <a:endParaRPr lang="ja-JP" altLang="en-US"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42" name="テキスト ボックス 41">
            <a:extLst>
              <a:ext uri="{FF2B5EF4-FFF2-40B4-BE49-F238E27FC236}">
                <a16:creationId xmlns:a16="http://schemas.microsoft.com/office/drawing/2014/main" id="{AB22E574-6B84-4960-95C3-18CDBEC2A18E}"/>
              </a:ext>
            </a:extLst>
          </p:cNvPr>
          <p:cNvSpPr txBox="1"/>
          <p:nvPr/>
        </p:nvSpPr>
        <p:spPr>
          <a:xfrm>
            <a:off x="579588" y="2174973"/>
            <a:ext cx="5068177" cy="1200329"/>
          </a:xfrm>
          <a:prstGeom prst="rect">
            <a:avLst/>
          </a:prstGeom>
          <a:noFill/>
        </p:spPr>
        <p:txBody>
          <a:bodyPr wrap="square">
            <a:spAutoFit/>
          </a:bodyPr>
          <a:lstStyle/>
          <a:p>
            <a:pPr marL="285750" indent="-285750">
              <a:buFont typeface="Arial" panose="020B0604020202020204" pitchFamily="34" charset="0"/>
              <a:buChar char="•"/>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Examine new derivative products that reflect advances in financial digital technologies</a:t>
            </a:r>
          </a:p>
          <a:p>
            <a:pPr marL="285750" indent="-285750">
              <a:buFont typeface="Arial" panose="020B0604020202020204" pitchFamily="34" charset="0"/>
              <a:buChar char="•"/>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Expand security‑token‑based products, including the tokenization of equities</a:t>
            </a:r>
          </a:p>
          <a:p>
            <a:pPr marL="285750" indent="-285750">
              <a:buFont typeface="Arial" panose="020B0604020202020204" pitchFamily="34" charset="0"/>
              <a:buChar char="•"/>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Promote more efficient and advanced market settlement systems, including the use of </a:t>
            </a:r>
            <a:r>
              <a:rPr lang="en-US" altLang="ja-JP" sz="1200" dirty="0" err="1">
                <a:latin typeface="Arial" panose="020B0604020202020204" pitchFamily="34" charset="0"/>
                <a:ea typeface="UD デジタル 教科書体 NK-R" panose="02020400000000000000" pitchFamily="18" charset="-128"/>
                <a:cs typeface="Arial" panose="020B0604020202020204" pitchFamily="34" charset="0"/>
              </a:rPr>
              <a:t>stablecoins</a:t>
            </a: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 for payments</a:t>
            </a:r>
          </a:p>
        </p:txBody>
      </p:sp>
      <p:sp>
        <p:nvSpPr>
          <p:cNvPr id="52" name="テキスト ボックス 51">
            <a:extLst>
              <a:ext uri="{FF2B5EF4-FFF2-40B4-BE49-F238E27FC236}">
                <a16:creationId xmlns:a16="http://schemas.microsoft.com/office/drawing/2014/main" id="{ED5103C2-7CF8-458C-971D-8FF7C5D4169B}"/>
              </a:ext>
            </a:extLst>
          </p:cNvPr>
          <p:cNvSpPr txBox="1"/>
          <p:nvPr/>
        </p:nvSpPr>
        <p:spPr>
          <a:xfrm>
            <a:off x="6557319" y="1937488"/>
            <a:ext cx="5378602" cy="1015663"/>
          </a:xfrm>
          <a:prstGeom prst="rect">
            <a:avLst/>
          </a:prstGeom>
          <a:noFill/>
        </p:spPr>
        <p:txBody>
          <a:bodyPr wrap="square">
            <a:spAutoFit/>
          </a:bodyPr>
          <a:lstStyle/>
          <a:p>
            <a:pPr marL="285750" indent="-285750">
              <a:buFont typeface="Arial" panose="020B0604020202020204" pitchFamily="34" charset="0"/>
              <a:buChar char="•"/>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Expand courses offered by the Network for the Promotion of Financial and Economic Education in schools, companies, and other organizations</a:t>
            </a:r>
          </a:p>
          <a:p>
            <a:pPr marL="285750" indent="-285750">
              <a:buFont typeface="Arial" panose="020B0604020202020204" pitchFamily="34" charset="0"/>
              <a:buChar char="•"/>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Develop highly skilled financial professionals with expertise in Web3, AI, and other fields through collaboration among universities, technical colleges, and financial institutions</a:t>
            </a:r>
          </a:p>
        </p:txBody>
      </p:sp>
      <p:sp>
        <p:nvSpPr>
          <p:cNvPr id="56" name="テキスト ボックス 55">
            <a:extLst>
              <a:ext uri="{FF2B5EF4-FFF2-40B4-BE49-F238E27FC236}">
                <a16:creationId xmlns:a16="http://schemas.microsoft.com/office/drawing/2014/main" id="{99184815-5092-406C-BB2A-97B5A2052FFF}"/>
              </a:ext>
            </a:extLst>
          </p:cNvPr>
          <p:cNvSpPr txBox="1"/>
          <p:nvPr/>
        </p:nvSpPr>
        <p:spPr>
          <a:xfrm>
            <a:off x="6557319" y="3770110"/>
            <a:ext cx="5317598" cy="830997"/>
          </a:xfrm>
          <a:prstGeom prst="rect">
            <a:avLst/>
          </a:prstGeom>
          <a:noFill/>
        </p:spPr>
        <p:txBody>
          <a:bodyPr wrap="square">
            <a:spAutoFit/>
          </a:bodyPr>
          <a:lstStyle/>
          <a:p>
            <a:pPr marL="285750" indent="-285750">
              <a:buFont typeface="Arial" panose="020B0604020202020204" pitchFamily="34" charset="0"/>
              <a:buChar char="•"/>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Advocate the establishment of a residency status for foreign investors to the national government</a:t>
            </a:r>
          </a:p>
          <a:p>
            <a:pPr marL="285750" indent="-285750">
              <a:buFont typeface="Arial" panose="020B0604020202020204" pitchFamily="34" charset="0"/>
              <a:buChar char="•"/>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Attract international schools by providing land information and other support tailored to the needs of highly skilled foreign professionals</a:t>
            </a:r>
          </a:p>
        </p:txBody>
      </p:sp>
      <p:sp>
        <p:nvSpPr>
          <p:cNvPr id="58" name="テキスト ボックス 57">
            <a:extLst>
              <a:ext uri="{FF2B5EF4-FFF2-40B4-BE49-F238E27FC236}">
                <a16:creationId xmlns:a16="http://schemas.microsoft.com/office/drawing/2014/main" id="{46CCE412-1BAB-46E8-A18A-71DDDABE2368}"/>
              </a:ext>
            </a:extLst>
          </p:cNvPr>
          <p:cNvSpPr txBox="1"/>
          <p:nvPr/>
        </p:nvSpPr>
        <p:spPr>
          <a:xfrm>
            <a:off x="6557319" y="5375975"/>
            <a:ext cx="5233987" cy="1200329"/>
          </a:xfrm>
          <a:prstGeom prst="rect">
            <a:avLst/>
          </a:prstGeom>
          <a:noFill/>
        </p:spPr>
        <p:txBody>
          <a:bodyPr wrap="square">
            <a:spAutoFit/>
          </a:bodyPr>
          <a:lstStyle/>
          <a:p>
            <a:pPr marL="285750" indent="-285750">
              <a:buFont typeface="Arial" panose="020B0604020202020204" pitchFamily="34" charset="0"/>
              <a:buChar char="•"/>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Promote strategic public relations regarding Osaka’s business appeal — including its growing industries — by leveraging portal sites, social media, and overseas media</a:t>
            </a:r>
          </a:p>
          <a:p>
            <a:pPr marL="285750" indent="-285750">
              <a:buFont typeface="Arial" panose="020B0604020202020204" pitchFamily="34" charset="0"/>
              <a:buChar char="•"/>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Explore the possibility of signing memorandums of understanding (MOUs) and strengthen collaboration with cities that have signed MOUs</a:t>
            </a:r>
          </a:p>
        </p:txBody>
      </p:sp>
      <p:sp>
        <p:nvSpPr>
          <p:cNvPr id="67" name="正方形/長方形 66">
            <a:extLst>
              <a:ext uri="{FF2B5EF4-FFF2-40B4-BE49-F238E27FC236}">
                <a16:creationId xmlns:a16="http://schemas.microsoft.com/office/drawing/2014/main" id="{0949D6AB-3C7E-4A79-9766-FC93B7B2FC9E}"/>
              </a:ext>
            </a:extLst>
          </p:cNvPr>
          <p:cNvSpPr/>
          <p:nvPr/>
        </p:nvSpPr>
        <p:spPr>
          <a:xfrm>
            <a:off x="6487498" y="547245"/>
            <a:ext cx="5345110" cy="49246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Key Points of Shared Initiatives between the Two Visions</a:t>
            </a:r>
            <a:endParaRPr kumimoji="1" lang="ja-JP" altLang="en-US"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41" name="正方形/長方形 40">
            <a:extLst>
              <a:ext uri="{FF2B5EF4-FFF2-40B4-BE49-F238E27FC236}">
                <a16:creationId xmlns:a16="http://schemas.microsoft.com/office/drawing/2014/main" id="{A117F64C-5814-41B1-A076-B699D8A6C5B2}"/>
              </a:ext>
            </a:extLst>
          </p:cNvPr>
          <p:cNvSpPr/>
          <p:nvPr/>
        </p:nvSpPr>
        <p:spPr>
          <a:xfrm>
            <a:off x="441034" y="547245"/>
            <a:ext cx="5345110" cy="5040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Key Initiatives for Realizing [Vision </a:t>
            </a:r>
            <a:r>
              <a:rPr lang="ja-JP" altLang="en-US"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２</a:t>
            </a:r>
            <a:r>
              <a:rPr lang="en-US" altLang="ja-JP"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a:t>
            </a:r>
          </a:p>
        </p:txBody>
      </p:sp>
      <p:grpSp>
        <p:nvGrpSpPr>
          <p:cNvPr id="20" name="グループ化 19">
            <a:extLst>
              <a:ext uri="{FF2B5EF4-FFF2-40B4-BE49-F238E27FC236}">
                <a16:creationId xmlns:a16="http://schemas.microsoft.com/office/drawing/2014/main" id="{345F2100-DCF3-4100-9F3D-C6304FBC5D43}"/>
              </a:ext>
            </a:extLst>
          </p:cNvPr>
          <p:cNvGrpSpPr/>
          <p:nvPr/>
        </p:nvGrpSpPr>
        <p:grpSpPr>
          <a:xfrm>
            <a:off x="185983" y="1222969"/>
            <a:ext cx="5963719" cy="743460"/>
            <a:chOff x="231762" y="1224089"/>
            <a:chExt cx="5963719" cy="743460"/>
          </a:xfrm>
        </p:grpSpPr>
        <p:sp>
          <p:nvSpPr>
            <p:cNvPr id="21" name="テキスト ボックス 20">
              <a:extLst>
                <a:ext uri="{FF2B5EF4-FFF2-40B4-BE49-F238E27FC236}">
                  <a16:creationId xmlns:a16="http://schemas.microsoft.com/office/drawing/2014/main" id="{6F2F6E8C-3667-4AF2-B3F6-D84645C700C3}"/>
                </a:ext>
              </a:extLst>
            </p:cNvPr>
            <p:cNvSpPr txBox="1"/>
            <p:nvPr/>
          </p:nvSpPr>
          <p:spPr>
            <a:xfrm>
              <a:off x="231762" y="1224089"/>
              <a:ext cx="5963719" cy="738664"/>
            </a:xfrm>
            <a:prstGeom prst="rect">
              <a:avLst/>
            </a:prstGeom>
            <a:noFill/>
          </p:spPr>
          <p:txBody>
            <a:bodyPr wrap="square">
              <a:spAutoFit/>
            </a:bodyPr>
            <a:lstStyle/>
            <a:p>
              <a:pPr algn="ctr"/>
              <a:r>
                <a:rPr lang="en-US" altLang="ja-JP" sz="1400" b="1"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rPr>
                <a:t>Promotion of transactions through the development of cutting‑edge financial products and markets that reflect advances in digital technology, as well as the enhancement of payment systems</a:t>
              </a:r>
              <a:endParaRPr lang="ja-JP" altLang="en-US" sz="1400" b="1"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endParaRPr>
            </a:p>
          </p:txBody>
        </p:sp>
        <p:cxnSp>
          <p:nvCxnSpPr>
            <p:cNvPr id="22" name="直線コネクタ 21">
              <a:extLst>
                <a:ext uri="{FF2B5EF4-FFF2-40B4-BE49-F238E27FC236}">
                  <a16:creationId xmlns:a16="http://schemas.microsoft.com/office/drawing/2014/main" id="{54743469-56F6-46ED-8493-561694387AF8}"/>
                </a:ext>
              </a:extLst>
            </p:cNvPr>
            <p:cNvCxnSpPr/>
            <p:nvPr/>
          </p:nvCxnSpPr>
          <p:spPr>
            <a:xfrm>
              <a:off x="479954" y="1967549"/>
              <a:ext cx="5400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nvGrpSpPr>
          <p:cNvPr id="23" name="グループ化 22">
            <a:extLst>
              <a:ext uri="{FF2B5EF4-FFF2-40B4-BE49-F238E27FC236}">
                <a16:creationId xmlns:a16="http://schemas.microsoft.com/office/drawing/2014/main" id="{13829DB5-C3F3-47F4-9A20-BD0F49258695}"/>
              </a:ext>
            </a:extLst>
          </p:cNvPr>
          <p:cNvGrpSpPr/>
          <p:nvPr/>
        </p:nvGrpSpPr>
        <p:grpSpPr>
          <a:xfrm>
            <a:off x="255491" y="3870707"/>
            <a:ext cx="5963719" cy="554279"/>
            <a:chOff x="231762" y="1413270"/>
            <a:chExt cx="5963719" cy="554279"/>
          </a:xfrm>
        </p:grpSpPr>
        <p:sp>
          <p:nvSpPr>
            <p:cNvPr id="24" name="テキスト ボックス 23">
              <a:extLst>
                <a:ext uri="{FF2B5EF4-FFF2-40B4-BE49-F238E27FC236}">
                  <a16:creationId xmlns:a16="http://schemas.microsoft.com/office/drawing/2014/main" id="{88C10997-240A-48AA-9DFC-EC00DE0780E6}"/>
                </a:ext>
              </a:extLst>
            </p:cNvPr>
            <p:cNvSpPr txBox="1"/>
            <p:nvPr/>
          </p:nvSpPr>
          <p:spPr>
            <a:xfrm>
              <a:off x="231762" y="1413270"/>
              <a:ext cx="5963719" cy="523220"/>
            </a:xfrm>
            <a:prstGeom prst="rect">
              <a:avLst/>
            </a:prstGeom>
            <a:noFill/>
          </p:spPr>
          <p:txBody>
            <a:bodyPr wrap="square">
              <a:spAutoFit/>
            </a:bodyPr>
            <a:lstStyle/>
            <a:p>
              <a:pPr algn="ctr"/>
              <a:r>
                <a:rPr lang="en-US" altLang="ja-JP" sz="1400" b="1"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rPr>
                <a:t>Promotion of financial innovation through the use of blockchain technology and </a:t>
              </a:r>
              <a:r>
                <a:rPr lang="en-US" altLang="ja-JP" sz="1400" b="1" dirty="0" err="1">
                  <a:solidFill>
                    <a:srgbClr val="002060"/>
                  </a:solidFill>
                  <a:latin typeface="Arial" panose="020B0604020202020204" pitchFamily="34" charset="0"/>
                  <a:ea typeface="UD デジタル 教科書体 NK-R" panose="02020400000000000000" pitchFamily="18" charset="-128"/>
                  <a:cs typeface="Arial" panose="020B0604020202020204" pitchFamily="34" charset="0"/>
                </a:rPr>
                <a:t>stablecoins</a:t>
              </a:r>
              <a:endParaRPr lang="ja-JP" altLang="en-US" sz="1400" b="1"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endParaRPr>
            </a:p>
          </p:txBody>
        </p:sp>
        <p:cxnSp>
          <p:nvCxnSpPr>
            <p:cNvPr id="25" name="直線コネクタ 24">
              <a:extLst>
                <a:ext uri="{FF2B5EF4-FFF2-40B4-BE49-F238E27FC236}">
                  <a16:creationId xmlns:a16="http://schemas.microsoft.com/office/drawing/2014/main" id="{E359050B-920A-4993-BB89-2647D37232A3}"/>
                </a:ext>
              </a:extLst>
            </p:cNvPr>
            <p:cNvCxnSpPr/>
            <p:nvPr/>
          </p:nvCxnSpPr>
          <p:spPr>
            <a:xfrm>
              <a:off x="451078" y="1967549"/>
              <a:ext cx="5400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nvGrpSpPr>
          <p:cNvPr id="26" name="グループ化 25">
            <a:extLst>
              <a:ext uri="{FF2B5EF4-FFF2-40B4-BE49-F238E27FC236}">
                <a16:creationId xmlns:a16="http://schemas.microsoft.com/office/drawing/2014/main" id="{53BBE2C7-8403-4FBE-BE30-598F980FE1AA}"/>
              </a:ext>
            </a:extLst>
          </p:cNvPr>
          <p:cNvGrpSpPr/>
          <p:nvPr/>
        </p:nvGrpSpPr>
        <p:grpSpPr>
          <a:xfrm>
            <a:off x="6096000" y="1173066"/>
            <a:ext cx="5963719" cy="738664"/>
            <a:chOff x="178060" y="1248810"/>
            <a:chExt cx="5963719" cy="738664"/>
          </a:xfrm>
        </p:grpSpPr>
        <p:sp>
          <p:nvSpPr>
            <p:cNvPr id="27" name="テキスト ボックス 26">
              <a:extLst>
                <a:ext uri="{FF2B5EF4-FFF2-40B4-BE49-F238E27FC236}">
                  <a16:creationId xmlns:a16="http://schemas.microsoft.com/office/drawing/2014/main" id="{DF8EF266-8314-424F-87DA-F76F78FC0506}"/>
                </a:ext>
              </a:extLst>
            </p:cNvPr>
            <p:cNvSpPr txBox="1"/>
            <p:nvPr/>
          </p:nvSpPr>
          <p:spPr>
            <a:xfrm>
              <a:off x="178060" y="1248810"/>
              <a:ext cx="5963719" cy="738664"/>
            </a:xfrm>
            <a:prstGeom prst="rect">
              <a:avLst/>
            </a:prstGeom>
            <a:noFill/>
          </p:spPr>
          <p:txBody>
            <a:bodyPr wrap="square">
              <a:spAutoFit/>
            </a:bodyPr>
            <a:lstStyle/>
            <a:p>
              <a:pPr algn="ctr"/>
              <a:r>
                <a:rPr lang="en-US" altLang="ja-JP" sz="1400" b="1"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rPr>
                <a:t>Financial Literacy Improvement and Development of Highly Skilled Financial Professionals through Collaboration among Financial Institutions, Schools, and Government Agencies</a:t>
              </a:r>
              <a:endParaRPr lang="ja-JP" altLang="en-US" sz="1400" b="1"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endParaRPr>
            </a:p>
          </p:txBody>
        </p:sp>
        <p:cxnSp>
          <p:nvCxnSpPr>
            <p:cNvPr id="28" name="直線コネクタ 27">
              <a:extLst>
                <a:ext uri="{FF2B5EF4-FFF2-40B4-BE49-F238E27FC236}">
                  <a16:creationId xmlns:a16="http://schemas.microsoft.com/office/drawing/2014/main" id="{D224D79E-0375-4003-A2F1-D6681F654CCD}"/>
                </a:ext>
              </a:extLst>
            </p:cNvPr>
            <p:cNvCxnSpPr/>
            <p:nvPr/>
          </p:nvCxnSpPr>
          <p:spPr>
            <a:xfrm>
              <a:off x="585831" y="1967549"/>
              <a:ext cx="5400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nvGrpSpPr>
          <p:cNvPr id="29" name="グループ化 28">
            <a:extLst>
              <a:ext uri="{FF2B5EF4-FFF2-40B4-BE49-F238E27FC236}">
                <a16:creationId xmlns:a16="http://schemas.microsoft.com/office/drawing/2014/main" id="{91A28F0C-028D-4C16-AAB3-B07A49806E3C}"/>
              </a:ext>
            </a:extLst>
          </p:cNvPr>
          <p:cNvGrpSpPr/>
          <p:nvPr/>
        </p:nvGrpSpPr>
        <p:grpSpPr>
          <a:xfrm>
            <a:off x="6219210" y="4816748"/>
            <a:ext cx="5963719" cy="523220"/>
            <a:chOff x="301270" y="1459093"/>
            <a:chExt cx="5963719" cy="523220"/>
          </a:xfrm>
        </p:grpSpPr>
        <p:sp>
          <p:nvSpPr>
            <p:cNvPr id="30" name="テキスト ボックス 29">
              <a:extLst>
                <a:ext uri="{FF2B5EF4-FFF2-40B4-BE49-F238E27FC236}">
                  <a16:creationId xmlns:a16="http://schemas.microsoft.com/office/drawing/2014/main" id="{6FDD01AF-037A-4792-8C4B-DE3F24FCBBCA}"/>
                </a:ext>
              </a:extLst>
            </p:cNvPr>
            <p:cNvSpPr txBox="1"/>
            <p:nvPr/>
          </p:nvSpPr>
          <p:spPr>
            <a:xfrm>
              <a:off x="301270" y="1459093"/>
              <a:ext cx="5963719" cy="523220"/>
            </a:xfrm>
            <a:prstGeom prst="rect">
              <a:avLst/>
            </a:prstGeom>
            <a:noFill/>
          </p:spPr>
          <p:txBody>
            <a:bodyPr wrap="square">
              <a:spAutoFit/>
            </a:bodyPr>
            <a:lstStyle/>
            <a:p>
              <a:pPr algn="ctr"/>
              <a:r>
                <a:rPr lang="en-US" altLang="ja-JP" sz="1400" b="1"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rPr>
                <a:t>Promotion of strategic public relations to highlight Osaka’s business attractiveness and collaboration with overseas partners</a:t>
              </a:r>
              <a:endParaRPr lang="ja-JP" altLang="en-US" sz="1400" b="1"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endParaRPr>
            </a:p>
          </p:txBody>
        </p:sp>
        <p:cxnSp>
          <p:nvCxnSpPr>
            <p:cNvPr id="31" name="直線コネクタ 30">
              <a:extLst>
                <a:ext uri="{FF2B5EF4-FFF2-40B4-BE49-F238E27FC236}">
                  <a16:creationId xmlns:a16="http://schemas.microsoft.com/office/drawing/2014/main" id="{D902C401-8BBD-4851-B334-3CB24FB15BA6}"/>
                </a:ext>
              </a:extLst>
            </p:cNvPr>
            <p:cNvCxnSpPr/>
            <p:nvPr/>
          </p:nvCxnSpPr>
          <p:spPr>
            <a:xfrm>
              <a:off x="585831" y="1967549"/>
              <a:ext cx="5400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nvGrpSpPr>
          <p:cNvPr id="32" name="グループ化 31">
            <a:extLst>
              <a:ext uri="{FF2B5EF4-FFF2-40B4-BE49-F238E27FC236}">
                <a16:creationId xmlns:a16="http://schemas.microsoft.com/office/drawing/2014/main" id="{4738AE9D-4DBF-478F-B425-611091197A54}"/>
              </a:ext>
            </a:extLst>
          </p:cNvPr>
          <p:cNvGrpSpPr/>
          <p:nvPr/>
        </p:nvGrpSpPr>
        <p:grpSpPr>
          <a:xfrm>
            <a:off x="6178193" y="3006963"/>
            <a:ext cx="5963719" cy="738664"/>
            <a:chOff x="234278" y="1258395"/>
            <a:chExt cx="5963719" cy="738664"/>
          </a:xfrm>
        </p:grpSpPr>
        <p:sp>
          <p:nvSpPr>
            <p:cNvPr id="33" name="テキスト ボックス 32">
              <a:extLst>
                <a:ext uri="{FF2B5EF4-FFF2-40B4-BE49-F238E27FC236}">
                  <a16:creationId xmlns:a16="http://schemas.microsoft.com/office/drawing/2014/main" id="{D0808147-6E5D-4532-B13C-42799217C84E}"/>
                </a:ext>
              </a:extLst>
            </p:cNvPr>
            <p:cNvSpPr txBox="1"/>
            <p:nvPr/>
          </p:nvSpPr>
          <p:spPr>
            <a:xfrm>
              <a:off x="234278" y="1258395"/>
              <a:ext cx="5963719" cy="738664"/>
            </a:xfrm>
            <a:prstGeom prst="rect">
              <a:avLst/>
            </a:prstGeom>
            <a:noFill/>
          </p:spPr>
          <p:txBody>
            <a:bodyPr wrap="square">
              <a:spAutoFit/>
            </a:bodyPr>
            <a:lstStyle/>
            <a:p>
              <a:pPr algn="ctr"/>
              <a:r>
                <a:rPr lang="en-US" altLang="ja-JP" sz="1400" b="1"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rPr>
                <a:t>Improvement of residency status systems and educational environments to enhance business and living environments for foreign investors and other international professionals</a:t>
              </a:r>
              <a:endParaRPr lang="ja-JP" altLang="en-US" sz="1400" b="1" dirty="0">
                <a:solidFill>
                  <a:srgbClr val="002060"/>
                </a:solidFill>
                <a:latin typeface="Arial" panose="020B0604020202020204" pitchFamily="34" charset="0"/>
                <a:ea typeface="UD デジタル 教科書体 NK-R" panose="02020400000000000000" pitchFamily="18" charset="-128"/>
                <a:cs typeface="Arial" panose="020B0604020202020204" pitchFamily="34" charset="0"/>
              </a:endParaRPr>
            </a:p>
          </p:txBody>
        </p:sp>
        <p:cxnSp>
          <p:nvCxnSpPr>
            <p:cNvPr id="34" name="直線コネクタ 33">
              <a:extLst>
                <a:ext uri="{FF2B5EF4-FFF2-40B4-BE49-F238E27FC236}">
                  <a16:creationId xmlns:a16="http://schemas.microsoft.com/office/drawing/2014/main" id="{9A799ED0-B429-470F-8FFB-2008C2B17C92}"/>
                </a:ext>
              </a:extLst>
            </p:cNvPr>
            <p:cNvCxnSpPr/>
            <p:nvPr/>
          </p:nvCxnSpPr>
          <p:spPr>
            <a:xfrm>
              <a:off x="585831" y="1967549"/>
              <a:ext cx="5400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64055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正方形/長方形 37"/>
          <p:cNvSpPr/>
          <p:nvPr/>
        </p:nvSpPr>
        <p:spPr>
          <a:xfrm>
            <a:off x="6198298" y="1490694"/>
            <a:ext cx="5709653" cy="26727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6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Frontrunner</a:t>
            </a:r>
            <a:r>
              <a:rPr kumimoji="1" lang="en-US" altLang="ja-JP" b="0" i="0" u="none" strike="noStrike" kern="1200" cap="none" spc="0" normalizeH="0" baseline="0" noProof="0" dirty="0">
                <a:ln>
                  <a:noFill/>
                </a:ln>
                <a:solidFill>
                  <a:prstClr val="white"/>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 city in finance</a:t>
            </a:r>
            <a:endParaRPr kumimoji="1" lang="ja-JP" altLang="en-US" b="0" i="0" u="none" strike="noStrike" kern="1200" cap="none" spc="0" normalizeH="0" baseline="0" noProof="0" dirty="0">
              <a:ln>
                <a:noFill/>
              </a:ln>
              <a:solidFill>
                <a:prstClr val="white"/>
              </a:solidFill>
              <a:effectLst/>
              <a:uLnTx/>
              <a:uFillTx/>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39" name="正方形/長方形 38"/>
          <p:cNvSpPr/>
          <p:nvPr/>
        </p:nvSpPr>
        <p:spPr>
          <a:xfrm>
            <a:off x="6199841" y="1490694"/>
            <a:ext cx="424789" cy="42910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2</a:t>
            </a:r>
            <a:endParaRPr kumimoji="1" lang="ja-JP" altLang="en-US" sz="20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14" name="正方形/長方形 13"/>
          <p:cNvSpPr/>
          <p:nvPr/>
        </p:nvSpPr>
        <p:spPr>
          <a:xfrm>
            <a:off x="299111" y="1490694"/>
            <a:ext cx="5800380" cy="26727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600" b="0" i="0" u="none" strike="noStrike" kern="1200" cap="none" spc="0" normalizeH="0" baseline="0" noProof="0" dirty="0">
              <a:ln>
                <a:noFill/>
              </a:ln>
              <a:solidFill>
                <a:prstClr val="white"/>
              </a:solidFill>
              <a:effectLst/>
              <a:uLnTx/>
              <a:uFillTx/>
              <a:latin typeface="Arial" panose="020B0604020202020204" pitchFamily="34" charset="0"/>
              <a:ea typeface="UD デジタル 教科書体 NK-R" panose="02020400000000000000" pitchFamily="18" charset="-128"/>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i="0" u="none" strike="noStrike" kern="1200" cap="none" spc="0" normalizeH="0" baseline="0" noProof="0" dirty="0">
                <a:ln>
                  <a:noFill/>
                </a:ln>
                <a:solidFill>
                  <a:prstClr val="white"/>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    Global city that develops by leveraging finance</a:t>
            </a:r>
          </a:p>
        </p:txBody>
      </p:sp>
      <p:sp>
        <p:nvSpPr>
          <p:cNvPr id="19" name="正方形/長方形 18"/>
          <p:cNvSpPr/>
          <p:nvPr/>
        </p:nvSpPr>
        <p:spPr>
          <a:xfrm>
            <a:off x="299111" y="1490694"/>
            <a:ext cx="424789" cy="42910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1</a:t>
            </a:r>
            <a:endParaRPr kumimoji="1" lang="ja-JP" altLang="en-US" sz="20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41" name="正方形/長方形 40"/>
          <p:cNvSpPr/>
          <p:nvPr/>
        </p:nvSpPr>
        <p:spPr>
          <a:xfrm>
            <a:off x="6385049" y="2199479"/>
            <a:ext cx="5299682" cy="18630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AutoNum type="arabicParenBoth"/>
              <a:defRPr/>
            </a:pPr>
            <a:r>
              <a:rPr lang="en-US" altLang="ja-JP" sz="1600" dirty="0">
                <a:solidFill>
                  <a:prstClr val="black"/>
                </a:solidFill>
                <a:latin typeface="Arial" panose="020B0604020202020204" pitchFamily="34" charset="0"/>
                <a:ea typeface="UD デジタル 教科書体 NK-R" panose="02020400000000000000" pitchFamily="18" charset="-128"/>
                <a:cs typeface="Arial" panose="020B0604020202020204" pitchFamily="34" charset="0"/>
              </a:rPr>
              <a:t>Create cutting-edge, innovative financial  products and markets</a:t>
            </a:r>
            <a:br>
              <a:rPr lang="en-US" altLang="ja-JP" sz="1600" dirty="0">
                <a:solidFill>
                  <a:prstClr val="black"/>
                </a:solidFill>
                <a:latin typeface="Arial" panose="020B0604020202020204" pitchFamily="34" charset="0"/>
                <a:ea typeface="UD デジタル 教科書体 NK-R" panose="02020400000000000000" pitchFamily="18" charset="-128"/>
                <a:cs typeface="Arial" panose="020B0604020202020204" pitchFamily="34" charset="0"/>
              </a:rPr>
            </a:br>
            <a:endParaRPr lang="en-US" altLang="ja-JP" sz="1600" dirty="0">
              <a:solidFill>
                <a:prstClr val="black"/>
              </a:solidFill>
              <a:latin typeface="Arial" panose="020B0604020202020204" pitchFamily="34" charset="0"/>
              <a:ea typeface="UD デジタル 教科書体 NK-R" panose="02020400000000000000" pitchFamily="18" charset="-128"/>
              <a:cs typeface="Arial" panose="020B0604020202020204" pitchFamily="34" charset="0"/>
            </a:endParaRPr>
          </a:p>
          <a:p>
            <a:pPr marL="342900" lvl="0" indent="-342900">
              <a:buAutoNum type="arabicParenBoth"/>
              <a:defRPr/>
            </a:pPr>
            <a:r>
              <a:rPr lang="en-US" altLang="ja-JP" sz="1600" dirty="0">
                <a:solidFill>
                  <a:prstClr val="black"/>
                </a:solidFill>
                <a:latin typeface="Arial" panose="020B0604020202020204" pitchFamily="34" charset="0"/>
                <a:ea typeface="UD デジタル 教科書体 NK-R" panose="02020400000000000000" pitchFamily="18" charset="-128"/>
                <a:cs typeface="Arial" panose="020B0604020202020204" pitchFamily="34" charset="0"/>
              </a:rPr>
              <a:t>Promote financial innovation</a:t>
            </a:r>
          </a:p>
        </p:txBody>
      </p:sp>
      <p:sp>
        <p:nvSpPr>
          <p:cNvPr id="20" name="タイトル 1"/>
          <p:cNvSpPr txBox="1">
            <a:spLocks/>
          </p:cNvSpPr>
          <p:nvPr/>
        </p:nvSpPr>
        <p:spPr>
          <a:xfrm>
            <a:off x="299111" y="966817"/>
            <a:ext cx="4816951" cy="538479"/>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400" b="1" dirty="0">
                <a:latin typeface="Arial" panose="020B0604020202020204" pitchFamily="34" charset="0"/>
                <a:ea typeface="UD デジタル 教科書体 NK-R" panose="02020400000000000000" pitchFamily="18" charset="-128"/>
                <a:cs typeface="Arial" panose="020B0604020202020204" pitchFamily="34" charset="0"/>
              </a:rPr>
              <a:t>Pillars of the Initiatives </a:t>
            </a:r>
            <a:endParaRPr lang="ja-JP" altLang="en-US" sz="2400" b="1" dirty="0">
              <a:latin typeface="Arial" panose="020B0604020202020204" pitchFamily="34" charset="0"/>
              <a:ea typeface="UD デジタル 教科書体 NK-R" panose="02020400000000000000" pitchFamily="18" charset="-128"/>
              <a:cs typeface="Arial" panose="020B0604020202020204" pitchFamily="34" charset="0"/>
            </a:endParaRPr>
          </a:p>
        </p:txBody>
      </p:sp>
      <p:cxnSp>
        <p:nvCxnSpPr>
          <p:cNvPr id="3" name="直線コネクタ 2"/>
          <p:cNvCxnSpPr/>
          <p:nvPr/>
        </p:nvCxnSpPr>
        <p:spPr>
          <a:xfrm>
            <a:off x="328402" y="1370922"/>
            <a:ext cx="5212589"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7" name="正方形/長方形 16">
            <a:extLst>
              <a:ext uri="{FF2B5EF4-FFF2-40B4-BE49-F238E27FC236}">
                <a16:creationId xmlns:a16="http://schemas.microsoft.com/office/drawing/2014/main" id="{DE463228-9F4D-478B-A0B0-59848A0B2B0E}"/>
              </a:ext>
            </a:extLst>
          </p:cNvPr>
          <p:cNvSpPr/>
          <p:nvPr/>
        </p:nvSpPr>
        <p:spPr>
          <a:xfrm>
            <a:off x="969564" y="4354081"/>
            <a:ext cx="10406667" cy="22206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i="0" u="none" strike="noStrike" kern="1200" cap="none" spc="0" normalizeH="0" baseline="0" noProof="0" dirty="0">
                <a:ln>
                  <a:noFill/>
                </a:ln>
                <a:solidFill>
                  <a:schemeClr val="tx1"/>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a:t>
            </a:r>
            <a:r>
              <a:rPr lang="en-US" altLang="ja-JP"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Key Points of </a:t>
            </a:r>
            <a:r>
              <a:rPr kumimoji="1" lang="en-US" altLang="ja-JP" b="0" i="0" u="none" strike="noStrike" kern="1200" cap="none" spc="0" normalizeH="0" baseline="0" noProof="0" dirty="0">
                <a:ln>
                  <a:noFill/>
                </a:ln>
                <a:solidFill>
                  <a:schemeClr val="tx1"/>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Shared Initiatives across the Two Visions】</a:t>
            </a:r>
          </a:p>
        </p:txBody>
      </p:sp>
      <p:sp>
        <p:nvSpPr>
          <p:cNvPr id="21" name="テキスト ボックス 20">
            <a:extLst>
              <a:ext uri="{FF2B5EF4-FFF2-40B4-BE49-F238E27FC236}">
                <a16:creationId xmlns:a16="http://schemas.microsoft.com/office/drawing/2014/main" id="{471C2DDF-FF1A-462A-9C4A-3B62A06C1231}"/>
              </a:ext>
            </a:extLst>
          </p:cNvPr>
          <p:cNvSpPr txBox="1"/>
          <p:nvPr/>
        </p:nvSpPr>
        <p:spPr>
          <a:xfrm>
            <a:off x="1125920" y="4843815"/>
            <a:ext cx="9940160" cy="1569660"/>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rtlCol="0">
            <a:spAutoFit/>
          </a:bodyPr>
          <a:lstStyle/>
          <a:p>
            <a:pPr marL="342900" lvl="0" indent="-342900">
              <a:buAutoNum type="arabicParenBoth"/>
              <a:defRPr/>
            </a:pPr>
            <a:r>
              <a:rPr kumimoji="1" lang="en-US" altLang="ja-JP" sz="1600" b="0" i="0" u="none" strike="noStrike" kern="1200" cap="none" spc="0" normalizeH="0" baseline="0" noProof="0" dirty="0">
                <a:ln>
                  <a:noFill/>
                </a:ln>
                <a:solidFill>
                  <a:schemeClr val="tx1"/>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Promote </a:t>
            </a: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Initiatives </a:t>
            </a:r>
            <a:r>
              <a:rPr kumimoji="1" lang="en-US" altLang="ja-JP" sz="1600" b="0" i="0" u="none" strike="noStrike" kern="1200" cap="none" spc="0" normalizeH="0" baseline="0" noProof="0" dirty="0">
                <a:ln>
                  <a:noFill/>
                </a:ln>
                <a:solidFill>
                  <a:schemeClr val="tx1"/>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to </a:t>
            </a: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enhance financial literacy and develop highly skilled professionals in the financial sector</a:t>
            </a:r>
            <a:b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br>
            <a:endPar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endParaRPr>
          </a:p>
          <a:p>
            <a:pPr marL="342900" lvl="0" indent="-342900">
              <a:buAutoNum type="arabicParenBoth"/>
              <a:defRPr/>
            </a:pP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Develop a Living and Business Environment Attractive to International Investors</a:t>
            </a:r>
            <a:b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br>
            <a:endPar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endParaRPr>
          </a:p>
          <a:p>
            <a:pPr marL="342900" lvl="0" indent="-342900">
              <a:buAutoNum type="arabicParenBoth"/>
              <a:defRPr/>
            </a:pP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Promote strategic public relations domestically and internationally, and strengthen global partnership</a:t>
            </a:r>
            <a:endParaRPr kumimoji="1" lang="ja-JP" altLang="en-US" sz="1600" b="0"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23" name="正方形/長方形 22">
            <a:extLst>
              <a:ext uri="{FF2B5EF4-FFF2-40B4-BE49-F238E27FC236}">
                <a16:creationId xmlns:a16="http://schemas.microsoft.com/office/drawing/2014/main" id="{AF20AC5C-9730-4B7E-8C1E-526DCE517874}"/>
              </a:ext>
            </a:extLst>
          </p:cNvPr>
          <p:cNvSpPr/>
          <p:nvPr/>
        </p:nvSpPr>
        <p:spPr>
          <a:xfrm>
            <a:off x="492261" y="2199479"/>
            <a:ext cx="5482817" cy="18630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ts val="1800"/>
              </a:lnSpc>
              <a:spcAft>
                <a:spcPts val="0"/>
              </a:spcAft>
              <a:buClrTx/>
              <a:buSzTx/>
              <a:buFontTx/>
              <a:buAutoNum type="arabicParenBoth"/>
              <a:tabLst/>
              <a:defRPr/>
            </a:pPr>
            <a:r>
              <a:rPr kumimoji="1" lang="en-US" altLang="ja-JP" sz="1600" b="0" i="0" u="none" strike="noStrike" kern="1200" cap="none" spc="-2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Promote investment and collaboration for startups and </a:t>
            </a:r>
            <a:br>
              <a:rPr kumimoji="1" lang="en-US" altLang="ja-JP" sz="1600" b="0" i="0" u="none" strike="noStrike" kern="1200" cap="none" spc="-2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br>
            <a:r>
              <a:rPr kumimoji="1" lang="en-US" altLang="ja-JP" sz="1600" b="0" i="0" u="none" strike="noStrike" kern="1200" cap="none" spc="-2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other emerging businesses from both domestic and</a:t>
            </a:r>
            <a:br>
              <a:rPr kumimoji="1" lang="en-US" altLang="ja-JP" sz="1600" b="0" i="0" u="none" strike="noStrike" kern="1200" cap="none" spc="-2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br>
            <a:r>
              <a:rPr kumimoji="1" lang="en-US" altLang="ja-JP" sz="1600" b="0" i="0" u="none" strike="noStrike" kern="1200" cap="none" spc="-2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International sources</a:t>
            </a:r>
            <a:br>
              <a:rPr kumimoji="1" lang="en-US" altLang="ja-JP" sz="1600" b="0" i="0" u="none" strike="noStrike" kern="1200" cap="none" spc="-2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br>
            <a:endParaRPr lang="en-US" altLang="ja-JP" sz="1600" spc="-20" dirty="0">
              <a:solidFill>
                <a:prstClr val="black"/>
              </a:solidFill>
              <a:latin typeface="Arial" panose="020B0604020202020204" pitchFamily="34" charset="0"/>
              <a:ea typeface="UD デジタル 教科書体 NK-R" panose="02020400000000000000" pitchFamily="18" charset="-128"/>
              <a:cs typeface="Arial" panose="020B0604020202020204" pitchFamily="34" charset="0"/>
            </a:endParaRPr>
          </a:p>
          <a:p>
            <a:pPr marL="342900" marR="0" lvl="0" indent="-342900" algn="l" defTabSz="914400" rtl="0" eaLnBrk="1" fontAlgn="auto" latinLnBrk="0" hangingPunct="1">
              <a:lnSpc>
                <a:spcPts val="1800"/>
              </a:lnSpc>
              <a:spcAft>
                <a:spcPts val="0"/>
              </a:spcAft>
              <a:buClrTx/>
              <a:buSzTx/>
              <a:buFontTx/>
              <a:buAutoNum type="arabicParenBoth"/>
              <a:tabLst/>
              <a:defRPr/>
            </a:pPr>
            <a:r>
              <a:rPr kumimoji="1" lang="en-US" altLang="ja-JP" sz="1600" b="0" i="0" u="none" strike="noStrike" kern="1200" cap="none" spc="-2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Promote the concentration of financial institutions and </a:t>
            </a:r>
            <a:r>
              <a:rPr lang="en-US" altLang="ja-JP" sz="1600" spc="-20" dirty="0">
                <a:solidFill>
                  <a:prstClr val="black"/>
                </a:solidFill>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600" b="0" i="0" u="none" strike="noStrike" kern="1200" cap="none" spc="-2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related entities that contribute to realizing Osaka as the</a:t>
            </a:r>
            <a:br>
              <a:rPr kumimoji="1" lang="en-US" altLang="ja-JP" sz="1600" b="0" i="0" u="none" strike="noStrike" kern="1200" cap="none" spc="-2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br>
            <a:r>
              <a:rPr kumimoji="1" lang="en-US" altLang="ja-JP" sz="1600" b="0" i="0" u="none" strike="noStrike" kern="1200" cap="none" spc="-2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 Secondary Capital, including from the perspective of enhancing resilience</a:t>
            </a:r>
          </a:p>
        </p:txBody>
      </p:sp>
      <p:sp>
        <p:nvSpPr>
          <p:cNvPr id="18" name="スライド番号プレースホルダー 1">
            <a:extLst>
              <a:ext uri="{FF2B5EF4-FFF2-40B4-BE49-F238E27FC236}">
                <a16:creationId xmlns:a16="http://schemas.microsoft.com/office/drawing/2014/main" id="{96759891-A7F6-409B-A55B-0A7E93EA9CEC}"/>
              </a:ext>
            </a:extLst>
          </p:cNvPr>
          <p:cNvSpPr>
            <a:spLocks noGrp="1"/>
          </p:cNvSpPr>
          <p:nvPr>
            <p:ph type="sldNum" sz="quarter" idx="12"/>
          </p:nvPr>
        </p:nvSpPr>
        <p:spPr>
          <a:xfrm>
            <a:off x="11362519" y="6574765"/>
            <a:ext cx="824025" cy="291555"/>
          </a:xfrm>
        </p:spPr>
        <p:txBody>
          <a:bodyPr/>
          <a:lstStyle/>
          <a:p>
            <a:fld id="{4CFCB8D1-E384-4ABF-9F79-4EB3205F8B48}" type="slidenum">
              <a:rPr kumimoji="1" lang="ja-JP" altLang="en-US" smtClean="0"/>
              <a:t>22</a:t>
            </a:fld>
            <a:endParaRPr kumimoji="1" lang="ja-JP" altLang="en-US"/>
          </a:p>
        </p:txBody>
      </p:sp>
      <p:sp>
        <p:nvSpPr>
          <p:cNvPr id="16" name="タイトル 1">
            <a:extLst>
              <a:ext uri="{FF2B5EF4-FFF2-40B4-BE49-F238E27FC236}">
                <a16:creationId xmlns:a16="http://schemas.microsoft.com/office/drawing/2014/main" id="{BCE8800C-6BBA-4FC2-B677-E01A26D38069}"/>
              </a:ext>
            </a:extLst>
          </p:cNvPr>
          <p:cNvSpPr txBox="1">
            <a:spLocks/>
          </p:cNvSpPr>
          <p:nvPr/>
        </p:nvSpPr>
        <p:spPr>
          <a:xfrm>
            <a:off x="164730" y="198341"/>
            <a:ext cx="11537989" cy="611943"/>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3200" dirty="0">
                <a:latin typeface="Arial" panose="020B0604020202020204" pitchFamily="34" charset="0"/>
                <a:ea typeface="UD デジタル 教科書体 NK-R" panose="02020400000000000000" pitchFamily="18" charset="-128"/>
                <a:cs typeface="Arial" panose="020B0604020202020204" pitchFamily="34" charset="0"/>
              </a:rPr>
              <a:t>Ⅴ</a:t>
            </a:r>
            <a:r>
              <a:rPr lang="ja-JP" altLang="en-US" sz="32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3200" dirty="0">
                <a:latin typeface="Arial" panose="020B0604020202020204" pitchFamily="34" charset="0"/>
                <a:ea typeface="UD デジタル 教科書体 NK-R" panose="02020400000000000000" pitchFamily="18" charset="-128"/>
                <a:cs typeface="Arial" panose="020B0604020202020204" pitchFamily="34" charset="0"/>
              </a:rPr>
              <a:t>Pillars of the Initiatives &amp; Specific Initiatives (Action Plan)</a:t>
            </a:r>
            <a:r>
              <a:rPr lang="ja-JP" altLang="en-US" sz="3200" dirty="0">
                <a:latin typeface="Arial" panose="020B0604020202020204" pitchFamily="34" charset="0"/>
                <a:ea typeface="UD デジタル 教科書体 NK-R" panose="02020400000000000000" pitchFamily="18" charset="-128"/>
                <a:cs typeface="Arial" panose="020B0604020202020204" pitchFamily="34" charset="0"/>
              </a:rPr>
              <a:t>　　　　　　　　　　　　　</a:t>
            </a:r>
          </a:p>
        </p:txBody>
      </p:sp>
      <p:cxnSp>
        <p:nvCxnSpPr>
          <p:cNvPr id="22" name="直線コネクタ 21">
            <a:extLst>
              <a:ext uri="{FF2B5EF4-FFF2-40B4-BE49-F238E27FC236}">
                <a16:creationId xmlns:a16="http://schemas.microsoft.com/office/drawing/2014/main" id="{4805B73E-C8A5-4125-90BE-34DA65B23B18}"/>
              </a:ext>
            </a:extLst>
          </p:cNvPr>
          <p:cNvCxnSpPr>
            <a:cxnSpLocks/>
          </p:cNvCxnSpPr>
          <p:nvPr/>
        </p:nvCxnSpPr>
        <p:spPr>
          <a:xfrm>
            <a:off x="164730" y="725320"/>
            <a:ext cx="11520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3666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2"/>
          <p:cNvSpPr txBox="1">
            <a:spLocks/>
          </p:cNvSpPr>
          <p:nvPr/>
        </p:nvSpPr>
        <p:spPr>
          <a:xfrm>
            <a:off x="633735" y="764266"/>
            <a:ext cx="10914693" cy="500170"/>
          </a:xfrm>
          <a:prstGeom prst="rect">
            <a:avLst/>
          </a:prstGeom>
          <a:solidFill>
            <a:schemeClr val="accent2">
              <a:lumMod val="40000"/>
              <a:lumOff val="6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1800" b="1" dirty="0">
                <a:latin typeface="Arial" panose="020B0604020202020204" pitchFamily="34" charset="0"/>
                <a:ea typeface="UD デジタル 教科書体 NK-R" panose="02020400000000000000" pitchFamily="18" charset="-128"/>
                <a:cs typeface="Arial" panose="020B0604020202020204" pitchFamily="34" charset="0"/>
              </a:rPr>
              <a:t>Global city that develops by leveraging finance, attracting the energy of Asia and the world </a:t>
            </a:r>
          </a:p>
        </p:txBody>
      </p:sp>
      <p:sp>
        <p:nvSpPr>
          <p:cNvPr id="11" name="正方形/長方形 10"/>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en-US" altLang="ja-JP" sz="700" dirty="0">
                <a:latin typeface="Meiryo UI" panose="020B0604030504040204" pitchFamily="50" charset="-128"/>
                <a:ea typeface="Meiryo UI" panose="020B0604030504040204" pitchFamily="50" charset="-128"/>
              </a:rPr>
              <a:t>Global city that develops by leveraging finance</a:t>
            </a:r>
            <a:endParaRPr kumimoji="1" lang="ja-JP" altLang="en-US" sz="700" dirty="0">
              <a:latin typeface="Meiryo UI" panose="020B0604030504040204" pitchFamily="50" charset="-128"/>
              <a:ea typeface="Meiryo UI" panose="020B0604030504040204" pitchFamily="50" charset="-128"/>
            </a:endParaRPr>
          </a:p>
        </p:txBody>
      </p:sp>
      <p:sp>
        <p:nvSpPr>
          <p:cNvPr id="21" name="スライド番号プレースホルダー 1"/>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23</a:t>
            </a:fld>
            <a:endParaRPr lang="ja-JP" altLang="en-US">
              <a:solidFill>
                <a:prstClr val="black">
                  <a:tint val="75000"/>
                </a:prstClr>
              </a:solidFill>
              <a:latin typeface="游ゴシック" panose="020F0502020204030204"/>
              <a:ea typeface="游ゴシック" panose="020B0400000000000000" pitchFamily="50" charset="-128"/>
            </a:endParaRPr>
          </a:p>
        </p:txBody>
      </p:sp>
      <p:sp>
        <p:nvSpPr>
          <p:cNvPr id="22" name="角丸四角形 21"/>
          <p:cNvSpPr/>
          <p:nvPr/>
        </p:nvSpPr>
        <p:spPr>
          <a:xfrm>
            <a:off x="423754" y="1488511"/>
            <a:ext cx="5500797" cy="50017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24" name="テキスト ボックス 23"/>
          <p:cNvSpPr txBox="1"/>
          <p:nvPr/>
        </p:nvSpPr>
        <p:spPr bwMode="white">
          <a:xfrm>
            <a:off x="498314" y="1507763"/>
            <a:ext cx="5500797" cy="523220"/>
          </a:xfrm>
          <a:prstGeom prst="rect">
            <a:avLst/>
          </a:prstGeom>
          <a:noFill/>
        </p:spPr>
        <p:txBody>
          <a:bodyPr wrap="square" rtlCol="0">
            <a:spAutoFit/>
          </a:bodyPr>
          <a:lstStyle/>
          <a:p>
            <a:pPr marL="342900" indent="-342900">
              <a:buAutoNum type="arabicParenBoth"/>
            </a:pPr>
            <a:r>
              <a:rPr lang="en-US" altLang="ja-JP" sz="14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Promote investment in and collaboration with startups and other entities from domestic and international sources</a:t>
            </a:r>
          </a:p>
        </p:txBody>
      </p:sp>
      <p:sp>
        <p:nvSpPr>
          <p:cNvPr id="27" name="フリーフォーム 26"/>
          <p:cNvSpPr/>
          <p:nvPr/>
        </p:nvSpPr>
        <p:spPr>
          <a:xfrm>
            <a:off x="-55344" y="2007933"/>
            <a:ext cx="6100441" cy="4378061"/>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ts val="1700"/>
              </a:lnSpc>
              <a:spcBef>
                <a:spcPct val="0"/>
              </a:spcBef>
              <a:spcAft>
                <a:spcPct val="20000"/>
              </a:spcAft>
              <a:buClr>
                <a:schemeClr val="accent5">
                  <a:lumMod val="75000"/>
                </a:schemeClr>
              </a:buClr>
              <a:buFont typeface="Wingdings" panose="05000000000000000000" pitchFamily="2" charset="2"/>
              <a:buChar char="n"/>
            </a:pPr>
            <a:r>
              <a:rPr lang="en-US" altLang="ja-JP" sz="1600" spc="-3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Implement strategic promotional activities targeting domestic and international financial institutions</a:t>
            </a:r>
            <a:r>
              <a:rPr lang="ja-JP" altLang="en-US" sz="1600" spc="-3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spc="-3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to attract companies and promote investment</a:t>
            </a:r>
          </a:p>
          <a:p>
            <a:pPr marL="285750" lvl="1" indent="-285750" defTabSz="533400">
              <a:lnSpc>
                <a:spcPts val="1700"/>
              </a:lnSpc>
              <a:spcBef>
                <a:spcPct val="0"/>
              </a:spcBef>
              <a:spcAft>
                <a:spcPct val="20000"/>
              </a:spcAft>
              <a:buClr>
                <a:schemeClr val="accent5">
                  <a:lumMod val="75000"/>
                </a:schemeClr>
              </a:buClr>
              <a:buFont typeface="Wingdings" panose="05000000000000000000" pitchFamily="2" charset="2"/>
              <a:buChar char="n"/>
            </a:pPr>
            <a:r>
              <a:rPr lang="en-US" altLang="ja-JP" sz="1600" spc="-3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Create opportunities for startups and small to medium-sized enterprises (SMEs) to connect with venture capital and private equity firms</a:t>
            </a:r>
          </a:p>
          <a:p>
            <a:pPr marL="285750" lvl="1" indent="-285750" defTabSz="533400">
              <a:lnSpc>
                <a:spcPts val="1700"/>
              </a:lnSpc>
              <a:spcBef>
                <a:spcPct val="0"/>
              </a:spcBef>
              <a:spcAft>
                <a:spcPct val="20000"/>
              </a:spcAft>
              <a:buClr>
                <a:schemeClr val="accent5">
                  <a:lumMod val="75000"/>
                </a:schemeClr>
              </a:buClr>
              <a:buFont typeface="Wingdings" panose="05000000000000000000" pitchFamily="2" charset="2"/>
              <a:buChar char="n"/>
            </a:pPr>
            <a:r>
              <a:rPr lang="en-US" altLang="ja-JP" sz="1600" spc="-3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Invite investors from both domestic and international markets</a:t>
            </a:r>
          </a:p>
          <a:p>
            <a:pPr marL="285750" lvl="1" indent="-285750" defTabSz="533400">
              <a:lnSpc>
                <a:spcPts val="1700"/>
              </a:lnSpc>
              <a:spcBef>
                <a:spcPct val="0"/>
              </a:spcBef>
              <a:spcAft>
                <a:spcPct val="20000"/>
              </a:spcAft>
              <a:buClr>
                <a:schemeClr val="accent5">
                  <a:lumMod val="75000"/>
                </a:schemeClr>
              </a:buClr>
              <a:buFont typeface="Wingdings" panose="05000000000000000000" pitchFamily="2" charset="2"/>
              <a:buChar char="n"/>
            </a:pPr>
            <a:r>
              <a:rPr lang="en-US" altLang="ja-JP" sz="1600" spc="-3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Support the implementation of advanced technologies showcased at the Expo</a:t>
            </a:r>
          </a:p>
          <a:p>
            <a:pPr marL="285750" lvl="1" indent="-285750" defTabSz="533400">
              <a:lnSpc>
                <a:spcPts val="1700"/>
              </a:lnSpc>
              <a:spcBef>
                <a:spcPct val="0"/>
              </a:spcBef>
              <a:spcAft>
                <a:spcPct val="20000"/>
              </a:spcAft>
              <a:buClr>
                <a:schemeClr val="accent5">
                  <a:lumMod val="75000"/>
                </a:schemeClr>
              </a:buClr>
              <a:buFont typeface="Wingdings" panose="05000000000000000000" pitchFamily="2" charset="2"/>
              <a:buChar char="n"/>
            </a:pPr>
            <a:r>
              <a:rPr lang="en-US" altLang="ja-JP" sz="1600" spc="-3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Promote collaboration between financial institutions that have expanded into Osaka and local Osaka-based companies</a:t>
            </a:r>
          </a:p>
          <a:p>
            <a:pPr marL="285750" lvl="1" indent="-285750" defTabSz="533400">
              <a:lnSpc>
                <a:spcPts val="1700"/>
              </a:lnSpc>
              <a:spcBef>
                <a:spcPct val="0"/>
              </a:spcBef>
              <a:spcAft>
                <a:spcPct val="20000"/>
              </a:spcAft>
              <a:buClr>
                <a:schemeClr val="accent5">
                  <a:lumMod val="75000"/>
                </a:schemeClr>
              </a:buClr>
              <a:buFont typeface="Wingdings" panose="05000000000000000000" pitchFamily="2" charset="2"/>
              <a:buChar char="n"/>
            </a:pPr>
            <a:r>
              <a:rPr lang="en-US" altLang="ja-JP" sz="1600" spc="-3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Encourage and attract investment from asset owners to Osaka</a:t>
            </a:r>
          </a:p>
          <a:p>
            <a:pPr marL="285750" lvl="1" indent="-285750" defTabSz="533400">
              <a:lnSpc>
                <a:spcPts val="1700"/>
              </a:lnSpc>
              <a:spcBef>
                <a:spcPct val="0"/>
              </a:spcBef>
              <a:spcAft>
                <a:spcPct val="20000"/>
              </a:spcAft>
              <a:buClr>
                <a:schemeClr val="accent5">
                  <a:lumMod val="75000"/>
                </a:schemeClr>
              </a:buClr>
              <a:buFont typeface="Wingdings" panose="05000000000000000000" pitchFamily="2" charset="2"/>
              <a:buChar char="n"/>
            </a:pPr>
            <a:r>
              <a:rPr lang="en-US" altLang="ja-JP" sz="1600" spc="-3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Explore diverse financing methods, including venture capital funds with specialized themes, through public-private partnerships</a:t>
            </a:r>
          </a:p>
          <a:p>
            <a:pPr marL="285750" lvl="1" indent="-285750" defTabSz="533400">
              <a:lnSpc>
                <a:spcPts val="1700"/>
              </a:lnSpc>
              <a:spcBef>
                <a:spcPct val="0"/>
              </a:spcBef>
              <a:spcAft>
                <a:spcPct val="20000"/>
              </a:spcAft>
              <a:buClr>
                <a:schemeClr val="accent5">
                  <a:lumMod val="75000"/>
                </a:schemeClr>
              </a:buClr>
              <a:buFont typeface="Wingdings" panose="05000000000000000000" pitchFamily="2" charset="2"/>
              <a:buChar char="n"/>
            </a:pPr>
            <a:r>
              <a:rPr lang="en-US" altLang="ja-JP" sz="1600" spc="-3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Advocate tax reforms and regulatory easing (e.g., enhanced tax incentives to promote open innovation and angel investment) to the national government</a:t>
            </a:r>
          </a:p>
          <a:p>
            <a:pPr marL="285750" lvl="1" indent="-285750" defTabSz="533400">
              <a:lnSpc>
                <a:spcPts val="1700"/>
              </a:lnSpc>
              <a:spcBef>
                <a:spcPct val="0"/>
              </a:spcBef>
              <a:spcAft>
                <a:spcPct val="20000"/>
              </a:spcAft>
              <a:buClr>
                <a:schemeClr val="accent5">
                  <a:lumMod val="75000"/>
                </a:schemeClr>
              </a:buClr>
              <a:buFont typeface="Wingdings" panose="05000000000000000000" pitchFamily="2" charset="2"/>
              <a:buChar char="n"/>
            </a:pPr>
            <a:r>
              <a:rPr lang="en-US" altLang="ja-JP" sz="1600" spc="-3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Support startup exits through IPOs, M&amp;A, secondary offerings, and other means</a:t>
            </a:r>
            <a:endParaRPr lang="ja-JP" altLang="en-US" sz="1600" spc="-30" dirty="0">
              <a:solidFill>
                <a:schemeClr val="tx1"/>
              </a:solidFill>
              <a:latin typeface="UD デジタル 教科書体 NK-R" panose="02020400000000000000" pitchFamily="18" charset="-128"/>
              <a:ea typeface="UD デジタル 教科書体 NK-R" panose="02020400000000000000" pitchFamily="18" charset="-128"/>
            </a:endParaRPr>
          </a:p>
        </p:txBody>
      </p:sp>
      <p:cxnSp>
        <p:nvCxnSpPr>
          <p:cNvPr id="52" name="直線コネクタ 51"/>
          <p:cNvCxnSpPr/>
          <p:nvPr/>
        </p:nvCxnSpPr>
        <p:spPr>
          <a:xfrm>
            <a:off x="6091084" y="1239682"/>
            <a:ext cx="14749" cy="5353665"/>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3" name="タイトル 1"/>
          <p:cNvSpPr txBox="1">
            <a:spLocks/>
          </p:cNvSpPr>
          <p:nvPr/>
        </p:nvSpPr>
        <p:spPr>
          <a:xfrm>
            <a:off x="207111" y="120466"/>
            <a:ext cx="11341317" cy="538479"/>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000" b="1" dirty="0">
                <a:latin typeface="Arial" panose="020B0604020202020204" pitchFamily="34" charset="0"/>
                <a:ea typeface="UD デジタル 教科書体 NK-R" panose="02020400000000000000" pitchFamily="18" charset="-128"/>
                <a:cs typeface="Arial" panose="020B0604020202020204" pitchFamily="34" charset="0"/>
              </a:rPr>
              <a:t>Specific Initiatives Currently Being Implemented or Under Consideration (Action Plan)</a:t>
            </a:r>
            <a:endParaRPr lang="ja-JP" altLang="en-US" sz="2000" b="1" dirty="0">
              <a:latin typeface="Arial" panose="020B0604020202020204" pitchFamily="34" charset="0"/>
              <a:ea typeface="UD デジタル 教科書体 NK-R" panose="02020400000000000000" pitchFamily="18" charset="-128"/>
              <a:cs typeface="Arial" panose="020B0604020202020204" pitchFamily="34" charset="0"/>
            </a:endParaRPr>
          </a:p>
        </p:txBody>
      </p:sp>
      <p:cxnSp>
        <p:nvCxnSpPr>
          <p:cNvPr id="54" name="直線コネクタ 53"/>
          <p:cNvCxnSpPr>
            <a:cxnSpLocks/>
          </p:cNvCxnSpPr>
          <p:nvPr/>
        </p:nvCxnSpPr>
        <p:spPr>
          <a:xfrm flipV="1">
            <a:off x="198851" y="472006"/>
            <a:ext cx="10578006" cy="16933"/>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57" name="角丸四角形 21">
            <a:extLst>
              <a:ext uri="{FF2B5EF4-FFF2-40B4-BE49-F238E27FC236}">
                <a16:creationId xmlns:a16="http://schemas.microsoft.com/office/drawing/2014/main" id="{2ADBED87-3291-4BE0-BCDE-D497A4CC3A14}"/>
              </a:ext>
            </a:extLst>
          </p:cNvPr>
          <p:cNvSpPr/>
          <p:nvPr/>
        </p:nvSpPr>
        <p:spPr>
          <a:xfrm>
            <a:off x="6192897" y="1498677"/>
            <a:ext cx="5500797" cy="95410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58" name="テキスト ボックス 57">
            <a:extLst>
              <a:ext uri="{FF2B5EF4-FFF2-40B4-BE49-F238E27FC236}">
                <a16:creationId xmlns:a16="http://schemas.microsoft.com/office/drawing/2014/main" id="{01B047C3-BB41-4DDB-9644-1B2F80F410F0}"/>
              </a:ext>
            </a:extLst>
          </p:cNvPr>
          <p:cNvSpPr txBox="1"/>
          <p:nvPr/>
        </p:nvSpPr>
        <p:spPr bwMode="white">
          <a:xfrm>
            <a:off x="6308504" y="1511627"/>
            <a:ext cx="5500797" cy="954107"/>
          </a:xfrm>
          <a:prstGeom prst="rect">
            <a:avLst/>
          </a:prstGeom>
          <a:noFill/>
        </p:spPr>
        <p:txBody>
          <a:bodyPr wrap="square" rtlCol="0">
            <a:spAutoFit/>
          </a:bodyPr>
          <a:lstStyle/>
          <a:p>
            <a:r>
              <a:rPr lang="en-US" altLang="ja-JP" sz="14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(2) Promote the concentration of financial institutions and </a:t>
            </a:r>
            <a:br>
              <a:rPr lang="en-US" altLang="ja-JP" sz="14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br>
            <a:r>
              <a:rPr lang="en-US" altLang="ja-JP" sz="14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      related entities that contribute to realizing Osaka as the </a:t>
            </a:r>
            <a:br>
              <a:rPr lang="en-US" altLang="ja-JP" sz="14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br>
            <a:r>
              <a:rPr lang="en-US" altLang="ja-JP" sz="14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      Secondary Capital, including from the perspective of </a:t>
            </a:r>
            <a:br>
              <a:rPr lang="en-US" altLang="ja-JP" sz="14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br>
            <a:r>
              <a:rPr lang="en-US" altLang="ja-JP" sz="14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      enhancing resilience</a:t>
            </a:r>
          </a:p>
        </p:txBody>
      </p:sp>
      <p:sp>
        <p:nvSpPr>
          <p:cNvPr id="59" name="フリーフォーム 26">
            <a:extLst>
              <a:ext uri="{FF2B5EF4-FFF2-40B4-BE49-F238E27FC236}">
                <a16:creationId xmlns:a16="http://schemas.microsoft.com/office/drawing/2014/main" id="{7702EFD1-4A4B-4E88-BC64-9CB2F018B45D}"/>
              </a:ext>
            </a:extLst>
          </p:cNvPr>
          <p:cNvSpPr/>
          <p:nvPr/>
        </p:nvSpPr>
        <p:spPr>
          <a:xfrm>
            <a:off x="6105833" y="2687025"/>
            <a:ext cx="5500797" cy="1414402"/>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Support foreign financial institutions and related companies in establishing business bases in Osaka through incentive programs</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Promote the establishment of Osaka‑based facilities — including data centers and middle/back‑office functions — that enable dual‑site operations by financial institutions.</a:t>
            </a:r>
            <a:endParaRPr lang="ja-JP" altLang="en-US"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p:txBody>
      </p:sp>
    </p:spTree>
    <p:extLst>
      <p:ext uri="{BB962C8B-B14F-4D97-AF65-F5344CB8AC3E}">
        <p14:creationId xmlns:p14="http://schemas.microsoft.com/office/powerpoint/2010/main" val="34061925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6"/>
          <p:cNvGraphicFramePr>
            <a:graphicFrameLocks noGrp="1"/>
          </p:cNvGraphicFramePr>
          <p:nvPr>
            <p:ph idx="1"/>
            <p:extLst>
              <p:ext uri="{D42A27DB-BD31-4B8C-83A1-F6EECF244321}">
                <p14:modId xmlns:p14="http://schemas.microsoft.com/office/powerpoint/2010/main" val="1565091760"/>
              </p:ext>
            </p:extLst>
          </p:nvPr>
        </p:nvGraphicFramePr>
        <p:xfrm>
          <a:off x="488858" y="886458"/>
          <a:ext cx="11214283" cy="5975485"/>
        </p:xfrm>
        <a:graphic>
          <a:graphicData uri="http://schemas.openxmlformats.org/drawingml/2006/table">
            <a:tbl>
              <a:tblPr firstRow="1" bandRow="1">
                <a:tableStyleId>{5C22544A-7EE6-4342-B048-85BDC9FD1C3A}</a:tableStyleId>
              </a:tblPr>
              <a:tblGrid>
                <a:gridCol w="3312000">
                  <a:extLst>
                    <a:ext uri="{9D8B030D-6E8A-4147-A177-3AD203B41FA5}">
                      <a16:colId xmlns:a16="http://schemas.microsoft.com/office/drawing/2014/main" val="1775291035"/>
                    </a:ext>
                  </a:extLst>
                </a:gridCol>
                <a:gridCol w="6552000">
                  <a:extLst>
                    <a:ext uri="{9D8B030D-6E8A-4147-A177-3AD203B41FA5}">
                      <a16:colId xmlns:a16="http://schemas.microsoft.com/office/drawing/2014/main" val="2051220517"/>
                    </a:ext>
                  </a:extLst>
                </a:gridCol>
                <a:gridCol w="1350283">
                  <a:extLst>
                    <a:ext uri="{9D8B030D-6E8A-4147-A177-3AD203B41FA5}">
                      <a16:colId xmlns:a16="http://schemas.microsoft.com/office/drawing/2014/main" val="3213052032"/>
                    </a:ext>
                  </a:extLst>
                </a:gridCol>
              </a:tblGrid>
              <a:tr h="323486">
                <a:tc>
                  <a:txBody>
                    <a:bodyPr/>
                    <a:lstStyle/>
                    <a:p>
                      <a:pPr algn="ctr"/>
                      <a:r>
                        <a:rPr kumimoji="1" lang="en-US" altLang="ja-JP" sz="1600" u="none" dirty="0">
                          <a:solidFill>
                            <a:schemeClr val="bg1"/>
                          </a:solidFill>
                          <a:latin typeface="Arial" panose="020B0604020202020204" pitchFamily="34" charset="0"/>
                          <a:ea typeface="Meiryo UI" panose="020B0604030504040204" pitchFamily="50" charset="-128"/>
                          <a:cs typeface="Arial" panose="020B0604020202020204" pitchFamily="34" charset="0"/>
                        </a:rPr>
                        <a:t>Policy</a:t>
                      </a:r>
                      <a:r>
                        <a:rPr kumimoji="1" lang="ja-JP" altLang="en-US" sz="1600" u="none" dirty="0">
                          <a:solidFill>
                            <a:schemeClr val="bg1"/>
                          </a:solidFill>
                          <a:latin typeface="Arial" panose="020B0604020202020204" pitchFamily="34" charset="0"/>
                          <a:ea typeface="Meiryo UI" panose="020B0604030504040204" pitchFamily="50" charset="-128"/>
                          <a:cs typeface="Arial" panose="020B0604020202020204" pitchFamily="34" charset="0"/>
                        </a:rPr>
                        <a:t> </a:t>
                      </a:r>
                      <a:r>
                        <a:rPr kumimoji="1" lang="en-US" altLang="ja-JP" sz="1600" u="none" dirty="0">
                          <a:solidFill>
                            <a:schemeClr val="bg1"/>
                          </a:solidFill>
                          <a:latin typeface="Arial" panose="020B0604020202020204" pitchFamily="34" charset="0"/>
                          <a:ea typeface="Meiryo UI" panose="020B0604030504040204" pitchFamily="50" charset="-128"/>
                          <a:cs typeface="Arial" panose="020B0604020202020204" pitchFamily="34" charset="0"/>
                        </a:rPr>
                        <a:t>Name</a:t>
                      </a:r>
                      <a:endParaRPr kumimoji="1" lang="ja-JP" altLang="en-US" sz="1600" u="none" dirty="0">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r>
                        <a:rPr kumimoji="1" lang="en-US" altLang="ja-JP" sz="1600" u="none" dirty="0">
                          <a:solidFill>
                            <a:schemeClr val="bg1"/>
                          </a:solidFill>
                          <a:latin typeface="Arial" panose="020B0604020202020204" pitchFamily="34" charset="0"/>
                          <a:ea typeface="Meiryo UI" panose="020B0604030504040204" pitchFamily="50" charset="-128"/>
                          <a:cs typeface="Arial" panose="020B0604020202020204" pitchFamily="34" charset="0"/>
                        </a:rPr>
                        <a:t>Summary</a:t>
                      </a:r>
                      <a:endParaRPr kumimoji="1" lang="ja-JP" altLang="en-US" sz="1600" u="none" dirty="0">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r>
                        <a:rPr kumimoji="1" lang="en-US" altLang="ja-JP" sz="1200" u="none" dirty="0">
                          <a:solidFill>
                            <a:schemeClr val="bg1"/>
                          </a:solidFill>
                          <a:latin typeface="Arial" panose="020B0604020202020204" pitchFamily="34" charset="0"/>
                          <a:ea typeface="Meiryo UI" panose="020B0604030504040204" pitchFamily="50" charset="-128"/>
                          <a:cs typeface="Arial" panose="020B0604020202020204" pitchFamily="34" charset="0"/>
                        </a:rPr>
                        <a:t>Responsible Entity</a:t>
                      </a:r>
                      <a:endParaRPr kumimoji="1" lang="ja-JP" altLang="en-US" sz="1200" u="none" dirty="0">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tc>
                <a:extLst>
                  <a:ext uri="{0D108BD9-81ED-4DB2-BD59-A6C34878D82A}">
                    <a16:rowId xmlns:a16="http://schemas.microsoft.com/office/drawing/2014/main" val="3977045840"/>
                  </a:ext>
                </a:extLst>
              </a:tr>
              <a:tr h="22875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Implement strategic promotional activities targeting domestic and international financial institutions</a:t>
                      </a:r>
                      <a:r>
                        <a:rPr lang="ja-JP" altLang="en-US"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 leading to corporate attraction and investment promotion</a:t>
                      </a:r>
                      <a:endParaRPr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8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Venture capital (VC),</a:t>
                      </a:r>
                      <a:b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b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        private equity (PE), </a:t>
                      </a:r>
                      <a:b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b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        family offices, fintech firms, etc.</a:t>
                      </a:r>
                    </a:p>
                  </a:txBody>
                  <a:tcPr/>
                </a:tc>
                <a:tc>
                  <a:txBody>
                    <a:bodyPr/>
                    <a:lstStyle/>
                    <a:p>
                      <a:pPr>
                        <a:lnSpc>
                          <a:spcPts val="1500"/>
                        </a:lnSpc>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Promote cutting-edge technologies showcased at the Expo, growth industries where Osaka can leverage its strengths (*), and the city’s appeal to domestic and international investors (such as venture capital firms and family offices) </a:t>
                      </a:r>
                    </a:p>
                    <a:p>
                      <a:pPr>
                        <a:lnSpc>
                          <a:spcPts val="1500"/>
                        </a:lnSpc>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 Life sciences, carbon neutrality, etc.</a:t>
                      </a:r>
                    </a:p>
                    <a:p>
                      <a:pPr>
                        <a:lnSpc>
                          <a:spcPts val="1000"/>
                        </a:lnSpc>
                      </a:pPr>
                      <a:endPar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nSpc>
                          <a:spcPts val="1500"/>
                        </a:lnSpc>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Identify financial institutions (VCs, PEs, fintech firms, etc.) that are expected to contribute to investment in growth industries and to the advancement of payment methods for Osaka-based companies; facilitate business attraction through individual outreach and ongoing support; and promote investment and collaboration with Osaka-based companies</a:t>
                      </a:r>
                    </a:p>
                    <a:p>
                      <a:pPr>
                        <a:lnSpc>
                          <a:spcPts val="1000"/>
                        </a:lnSpc>
                      </a:pPr>
                      <a:endPar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nSpc>
                          <a:spcPts val="1500"/>
                        </a:lnSpc>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Collaborate, as needed, with Osaka Prefecture and Osaka City in engaging domestic and international fintech firms, VCs, and related companies with which organizations participating in the Promotion Committee have ties</a:t>
                      </a:r>
                      <a:endParaRPr kumimoji="1" lang="en-US" altLang="ja-JP" sz="1400" u="none" strike="sngStrike"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Prefecture,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City,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Private Sector,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Business Community</a:t>
                      </a:r>
                    </a:p>
                  </a:txBody>
                  <a:tcPr/>
                </a:tc>
                <a:extLst>
                  <a:ext uri="{0D108BD9-81ED-4DB2-BD59-A6C34878D82A}">
                    <a16:rowId xmlns:a16="http://schemas.microsoft.com/office/drawing/2014/main" val="130034657"/>
                  </a:ext>
                </a:extLst>
              </a:tr>
              <a:tr h="2168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Create opportunities for startups and small to medium-sized enterprises (SMEs) to connect with venture capital and private equity firms</a:t>
                      </a:r>
                      <a:endParaRPr lang="ja-JP" altLang="en-US"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pPr>
                        <a:lnSpc>
                          <a:spcPts val="1500"/>
                        </a:lnSpc>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Host acceleration programs for startups that invite domestic and international venture capital firms (VCs), family offices, and others, and organize English-language pitch events and business‑matching sessions</a:t>
                      </a:r>
                    </a:p>
                    <a:p>
                      <a:pPr>
                        <a:lnSpc>
                          <a:spcPts val="1000"/>
                        </a:lnSpc>
                      </a:pPr>
                      <a:endPar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nSpc>
                          <a:spcPts val="1500"/>
                        </a:lnSpc>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Hold seminars introducing private equity (PE) for mid‑sized and small businesses</a:t>
                      </a:r>
                    </a:p>
                    <a:p>
                      <a:pPr>
                        <a:lnSpc>
                          <a:spcPts val="1000"/>
                        </a:lnSpc>
                      </a:pPr>
                      <a:endParaRPr kumimoji="1" lang="en-US" altLang="ja-JP" sz="9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nSpc>
                          <a:spcPts val="1500"/>
                        </a:lnSpc>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Create collaboration opportunities by hosting matching events and networking sessions between fintech firms and Osaka‑based companies</a:t>
                      </a:r>
                    </a:p>
                    <a:p>
                      <a:pPr>
                        <a:lnSpc>
                          <a:spcPts val="1000"/>
                        </a:lnSpc>
                      </a:pPr>
                      <a:endParaRPr kumimoji="1" lang="en-US" altLang="ja-JP" sz="1400" u="none" strike="sngStrike" dirty="0">
                        <a:solidFill>
                          <a:srgbClr val="FF0000"/>
                        </a:solidFill>
                        <a:highlight>
                          <a:srgbClr val="00FFFF"/>
                        </a:highlight>
                        <a:latin typeface="Arial" panose="020B0604020202020204" pitchFamily="34" charset="0"/>
                        <a:ea typeface="Meiryo UI" panose="020B0604030504040204" pitchFamily="50" charset="-128"/>
                        <a:cs typeface="Arial" panose="020B0604020202020204" pitchFamily="34" charset="0"/>
                      </a:endParaRPr>
                    </a:p>
                    <a:p>
                      <a:pPr>
                        <a:lnSpc>
                          <a:spcPts val="1500"/>
                        </a:lnSpc>
                      </a:pPr>
                      <a:r>
                        <a:rPr kumimoji="1" lang="en-US" altLang="ja-JP" sz="1400" u="none" strike="noStrike" dirty="0">
                          <a:solidFill>
                            <a:schemeClr val="tx1"/>
                          </a:solidFill>
                          <a:latin typeface="Arial" panose="020B0604020202020204" pitchFamily="34" charset="0"/>
                          <a:ea typeface="Meiryo UI" panose="020B0604030504040204" pitchFamily="50" charset="-128"/>
                          <a:cs typeface="Arial" panose="020B0604020202020204" pitchFamily="34" charset="0"/>
                        </a:rPr>
                        <a:t>Promote the potential of Osaka’s life sciences sector and support business expansion for companies within the prefecture by leveraging opportunities such as domestic and international trade fairs</a:t>
                      </a:r>
                    </a:p>
                  </a:txBody>
                  <a:tcPr/>
                </a:tc>
                <a:tc>
                  <a:txBody>
                    <a:bodyPr/>
                    <a:lstStyle/>
                    <a:p>
                      <a:pPr algn="l"/>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a:t>
                      </a: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Prefecture,</a:t>
                      </a:r>
                    </a:p>
                    <a:p>
                      <a:pPr algn="l"/>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City,</a:t>
                      </a:r>
                    </a:p>
                    <a:p>
                      <a:pPr algn="l"/>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Private Sector,</a:t>
                      </a:r>
                    </a:p>
                    <a:p>
                      <a:pPr algn="l"/>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Business Community</a:t>
                      </a:r>
                    </a:p>
                  </a:txBody>
                  <a:tcPr/>
                </a:tc>
                <a:extLst>
                  <a:ext uri="{0D108BD9-81ED-4DB2-BD59-A6C34878D82A}">
                    <a16:rowId xmlns:a16="http://schemas.microsoft.com/office/drawing/2014/main" val="4029376115"/>
                  </a:ext>
                </a:extLst>
              </a:tr>
              <a:tr h="6999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Invite investors from both domestic and international markets</a:t>
                      </a:r>
                      <a:endParaRPr lang="ja-JP" altLang="en-US"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pPr>
                        <a:lnSpc>
                          <a:spcPts val="1500"/>
                        </a:lnSpc>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Invite domestic and international venture capital firms to Osaka to participate in events that serve as platforms for matching Osaka-based startups with overseas investors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Prefecture,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City</a:t>
                      </a:r>
                    </a:p>
                  </a:txBody>
                  <a:tcPr/>
                </a:tc>
                <a:extLst>
                  <a:ext uri="{0D108BD9-81ED-4DB2-BD59-A6C34878D82A}">
                    <a16:rowId xmlns:a16="http://schemas.microsoft.com/office/drawing/2014/main" val="461474796"/>
                  </a:ext>
                </a:extLst>
              </a:tr>
            </a:tbl>
          </a:graphicData>
        </a:graphic>
      </p:graphicFrame>
      <p:sp>
        <p:nvSpPr>
          <p:cNvPr id="11" name="角丸四角形 10"/>
          <p:cNvSpPr/>
          <p:nvPr/>
        </p:nvSpPr>
        <p:spPr>
          <a:xfrm>
            <a:off x="1886666" y="342900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Invite</a:t>
            </a:r>
          </a:p>
        </p:txBody>
      </p:sp>
      <p:sp>
        <p:nvSpPr>
          <p:cNvPr id="13" name="正方形/長方形 12"/>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en-US" altLang="ja-JP" sz="700" dirty="0">
                <a:latin typeface="Meiryo UI" panose="020B0604030504040204" pitchFamily="50" charset="-128"/>
                <a:ea typeface="Meiryo UI" panose="020B0604030504040204" pitchFamily="50" charset="-128"/>
              </a:rPr>
              <a:t>Global city that develops by leveraging finance</a:t>
            </a:r>
            <a:endParaRPr kumimoji="1" lang="ja-JP" altLang="en-US" sz="700" dirty="0">
              <a:latin typeface="Meiryo UI" panose="020B0604030504040204" pitchFamily="50" charset="-128"/>
              <a:ea typeface="Meiryo UI" panose="020B0604030504040204" pitchFamily="50" charset="-128"/>
            </a:endParaRPr>
          </a:p>
        </p:txBody>
      </p:sp>
      <p:sp>
        <p:nvSpPr>
          <p:cNvPr id="14"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23" name="正方形/長方形 22">
            <a:extLst>
              <a:ext uri="{FF2B5EF4-FFF2-40B4-BE49-F238E27FC236}">
                <a16:creationId xmlns:a16="http://schemas.microsoft.com/office/drawing/2014/main" id="{7A72C919-E1DC-4A42-BBC8-4C074D4D5863}"/>
              </a:ext>
            </a:extLst>
          </p:cNvPr>
          <p:cNvSpPr/>
          <p:nvPr/>
        </p:nvSpPr>
        <p:spPr>
          <a:xfrm>
            <a:off x="237973" y="264342"/>
            <a:ext cx="7755653" cy="451714"/>
          </a:xfrm>
          <a:prstGeom prst="rect">
            <a:avLst/>
          </a:prstGeom>
          <a:noFill/>
          <a:ln w="12700" cap="flat" cmpd="sng" algn="ctr">
            <a:noFill/>
            <a:prstDash val="solid"/>
          </a:ln>
          <a:effectLst/>
        </p:spPr>
        <p:txBody>
          <a:bodyPr rtlCol="0" anchor="ctr"/>
          <a:lstStyle/>
          <a:p>
            <a:pPr marL="354013" lvl="0" indent="-354013"/>
            <a:r>
              <a:rPr kumimoji="0" lang="en-US" altLang="ja-JP" sz="16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 Promote investment in and collaboration with startups and other </a:t>
            </a:r>
            <a:br>
              <a:rPr kumimoji="0" lang="en-US" altLang="ja-JP" sz="16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br>
            <a:r>
              <a:rPr kumimoji="0" lang="en-US" altLang="ja-JP" sz="16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entities from domestic and international sources</a:t>
            </a:r>
          </a:p>
        </p:txBody>
      </p:sp>
      <p:grpSp>
        <p:nvGrpSpPr>
          <p:cNvPr id="19" name="グループ化 18">
            <a:extLst>
              <a:ext uri="{FF2B5EF4-FFF2-40B4-BE49-F238E27FC236}">
                <a16:creationId xmlns:a16="http://schemas.microsoft.com/office/drawing/2014/main" id="{624989E3-DCB7-4323-947D-38BA337E9642}"/>
              </a:ext>
            </a:extLst>
          </p:cNvPr>
          <p:cNvGrpSpPr/>
          <p:nvPr/>
        </p:nvGrpSpPr>
        <p:grpSpPr>
          <a:xfrm>
            <a:off x="1154236" y="5300960"/>
            <a:ext cx="1567217" cy="204718"/>
            <a:chOff x="1323836" y="3862315"/>
            <a:chExt cx="1567217" cy="204718"/>
          </a:xfrm>
        </p:grpSpPr>
        <p:sp>
          <p:nvSpPr>
            <p:cNvPr id="20" name="角丸四角形 50">
              <a:extLst>
                <a:ext uri="{FF2B5EF4-FFF2-40B4-BE49-F238E27FC236}">
                  <a16:creationId xmlns:a16="http://schemas.microsoft.com/office/drawing/2014/main" id="{E41A1CB0-ACE9-4DDB-A3CF-50E3025B2F1F}"/>
                </a:ext>
              </a:extLst>
            </p:cNvPr>
            <p:cNvSpPr/>
            <p:nvPr/>
          </p:nvSpPr>
          <p:spPr>
            <a:xfrm>
              <a:off x="1323836" y="386231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Invite</a:t>
              </a:r>
            </a:p>
          </p:txBody>
        </p:sp>
        <p:sp>
          <p:nvSpPr>
            <p:cNvPr id="21" name="角丸四角形 51">
              <a:extLst>
                <a:ext uri="{FF2B5EF4-FFF2-40B4-BE49-F238E27FC236}">
                  <a16:creationId xmlns:a16="http://schemas.microsoft.com/office/drawing/2014/main" id="{DB0117A4-1A70-4725-8871-676E9EC1C4AF}"/>
                </a:ext>
              </a:extLst>
            </p:cNvPr>
            <p:cNvSpPr/>
            <p:nvPr/>
          </p:nvSpPr>
          <p:spPr>
            <a:xfrm>
              <a:off x="2158623" y="3862315"/>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Nurture</a:t>
              </a:r>
            </a:p>
          </p:txBody>
        </p:sp>
      </p:grpSp>
      <p:sp>
        <p:nvSpPr>
          <p:cNvPr id="12" name="角丸四角形 10">
            <a:extLst>
              <a:ext uri="{FF2B5EF4-FFF2-40B4-BE49-F238E27FC236}">
                <a16:creationId xmlns:a16="http://schemas.microsoft.com/office/drawing/2014/main" id="{35DD94F2-F726-4C41-BF82-19CFEE2E3ECD}"/>
              </a:ext>
            </a:extLst>
          </p:cNvPr>
          <p:cNvSpPr/>
          <p:nvPr/>
        </p:nvSpPr>
        <p:spPr>
          <a:xfrm>
            <a:off x="2721453" y="645824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Invite</a:t>
            </a:r>
          </a:p>
        </p:txBody>
      </p:sp>
      <p:sp>
        <p:nvSpPr>
          <p:cNvPr id="15" name="正方形/長方形 14">
            <a:extLst>
              <a:ext uri="{FF2B5EF4-FFF2-40B4-BE49-F238E27FC236}">
                <a16:creationId xmlns:a16="http://schemas.microsoft.com/office/drawing/2014/main" id="{61FFA314-F092-43C4-AFDA-208C22FDBAE9}"/>
              </a:ext>
            </a:extLst>
          </p:cNvPr>
          <p:cNvSpPr/>
          <p:nvPr/>
        </p:nvSpPr>
        <p:spPr>
          <a:xfrm>
            <a:off x="7883041" y="70125"/>
            <a:ext cx="3995488"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altLang="ja-JP" sz="800" dirty="0">
                <a:latin typeface="Arial" panose="020B0604020202020204" pitchFamily="34" charset="0"/>
                <a:cs typeface="Arial" panose="020B0604020202020204" pitchFamily="34" charset="0"/>
              </a:rPr>
              <a:t>Specific initiatives are organized into the following three approaches:</a:t>
            </a:r>
          </a:p>
          <a:p>
            <a:pPr marL="171450" indent="-171450">
              <a:buFont typeface="Arial" panose="020B0604020202020204" pitchFamily="34" charset="0"/>
              <a:buChar char="•"/>
            </a:pPr>
            <a:r>
              <a:rPr lang="en-US" altLang="ja-JP" sz="800" dirty="0">
                <a:latin typeface="Arial" panose="020B0604020202020204" pitchFamily="34" charset="0"/>
                <a:cs typeface="Arial" panose="020B0604020202020204" pitchFamily="34" charset="0"/>
              </a:rPr>
              <a:t>“Invite” funds, talent, and companies to Osaka from within and outside Japan</a:t>
            </a:r>
          </a:p>
          <a:p>
            <a:pPr marL="171450" indent="-171450">
              <a:buFont typeface="Arial" panose="020B0604020202020204" pitchFamily="34" charset="0"/>
              <a:buChar char="•"/>
            </a:pPr>
            <a:r>
              <a:rPr lang="en-US" altLang="ja-JP" sz="800" dirty="0">
                <a:latin typeface="Arial" panose="020B0604020202020204" pitchFamily="34" charset="0"/>
                <a:cs typeface="Arial" panose="020B0604020202020204" pitchFamily="34" charset="0"/>
              </a:rPr>
              <a:t>“Nurture” Osaka’s own strengths to enhance its appeal</a:t>
            </a:r>
          </a:p>
          <a:p>
            <a:pPr marL="171450" indent="-171450">
              <a:buFont typeface="Arial" panose="020B0604020202020204" pitchFamily="34" charset="0"/>
              <a:buChar char="•"/>
            </a:pPr>
            <a:r>
              <a:rPr lang="en-US" altLang="ja-JP" sz="800" dirty="0">
                <a:latin typeface="Arial" panose="020B0604020202020204" pitchFamily="34" charset="0"/>
                <a:cs typeface="Arial" panose="020B0604020202020204" pitchFamily="34" charset="0"/>
              </a:rPr>
              <a:t>“Support” by building the foundation needed to “invite” and “nurture”</a:t>
            </a:r>
            <a:endParaRPr lang="ja-JP" altLang="en-US"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8578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6"/>
          <p:cNvGraphicFramePr>
            <a:graphicFrameLocks noGrp="1"/>
          </p:cNvGraphicFramePr>
          <p:nvPr>
            <p:ph idx="1"/>
            <p:extLst>
              <p:ext uri="{D42A27DB-BD31-4B8C-83A1-F6EECF244321}">
                <p14:modId xmlns:p14="http://schemas.microsoft.com/office/powerpoint/2010/main" val="3017118773"/>
              </p:ext>
            </p:extLst>
          </p:nvPr>
        </p:nvGraphicFramePr>
        <p:xfrm>
          <a:off x="522602" y="156970"/>
          <a:ext cx="10913807" cy="6566460"/>
        </p:xfrm>
        <a:graphic>
          <a:graphicData uri="http://schemas.openxmlformats.org/drawingml/2006/table">
            <a:tbl>
              <a:tblPr firstRow="1" bandRow="1">
                <a:tableStyleId>{5C22544A-7EE6-4342-B048-85BDC9FD1C3A}</a:tableStyleId>
              </a:tblPr>
              <a:tblGrid>
                <a:gridCol w="3750026">
                  <a:extLst>
                    <a:ext uri="{9D8B030D-6E8A-4147-A177-3AD203B41FA5}">
                      <a16:colId xmlns:a16="http://schemas.microsoft.com/office/drawing/2014/main" val="1775291035"/>
                    </a:ext>
                  </a:extLst>
                </a:gridCol>
                <a:gridCol w="5983867">
                  <a:extLst>
                    <a:ext uri="{9D8B030D-6E8A-4147-A177-3AD203B41FA5}">
                      <a16:colId xmlns:a16="http://schemas.microsoft.com/office/drawing/2014/main" val="2051220517"/>
                    </a:ext>
                  </a:extLst>
                </a:gridCol>
                <a:gridCol w="1179914">
                  <a:extLst>
                    <a:ext uri="{9D8B030D-6E8A-4147-A177-3AD203B41FA5}">
                      <a16:colId xmlns:a16="http://schemas.microsoft.com/office/drawing/2014/main" val="3213052032"/>
                    </a:ext>
                  </a:extLst>
                </a:gridCol>
              </a:tblGrid>
              <a:tr h="397781">
                <a:tc>
                  <a:txBody>
                    <a:bodyPr/>
                    <a:lstStyle/>
                    <a:p>
                      <a:pPr algn="ctr"/>
                      <a:r>
                        <a:rPr kumimoji="1" lang="en-US" altLang="ja-JP" sz="1600" u="none" dirty="0">
                          <a:solidFill>
                            <a:schemeClr val="bg1"/>
                          </a:solidFill>
                          <a:latin typeface="Arial" panose="020B0604020202020204" pitchFamily="34" charset="0"/>
                          <a:ea typeface="Meiryo UI" panose="020B0604030504040204" pitchFamily="50" charset="-128"/>
                          <a:cs typeface="Arial" panose="020B0604020202020204" pitchFamily="34" charset="0"/>
                        </a:rPr>
                        <a:t>Policy Name</a:t>
                      </a:r>
                      <a:endParaRPr kumimoji="1" lang="ja-JP" altLang="en-US" sz="1600" u="none" dirty="0">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r>
                        <a:rPr kumimoji="1" lang="en-US" altLang="ja-JP" sz="1600" u="none" dirty="0">
                          <a:solidFill>
                            <a:schemeClr val="bg1"/>
                          </a:solidFill>
                          <a:latin typeface="Arial" panose="020B0604020202020204" pitchFamily="34" charset="0"/>
                          <a:ea typeface="Meiryo UI" panose="020B0604030504040204" pitchFamily="50" charset="-128"/>
                          <a:cs typeface="Arial" panose="020B0604020202020204" pitchFamily="34" charset="0"/>
                        </a:rPr>
                        <a:t>Summary</a:t>
                      </a:r>
                      <a:endParaRPr kumimoji="1" lang="ja-JP" altLang="en-US" sz="1600" u="none" dirty="0">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r>
                        <a:rPr kumimoji="1" lang="en-US" altLang="ja-JP" sz="1050" u="none" dirty="0">
                          <a:solidFill>
                            <a:schemeClr val="bg1"/>
                          </a:solidFill>
                          <a:latin typeface="Arial" panose="020B0604020202020204" pitchFamily="34" charset="0"/>
                          <a:ea typeface="Meiryo UI" panose="020B0604030504040204" pitchFamily="50" charset="-128"/>
                          <a:cs typeface="Arial" panose="020B0604020202020204" pitchFamily="34" charset="0"/>
                        </a:rPr>
                        <a:t>Responsible Entity</a:t>
                      </a:r>
                    </a:p>
                  </a:txBody>
                  <a:tcPr anchor="ctr"/>
                </a:tc>
                <a:extLst>
                  <a:ext uri="{0D108BD9-81ED-4DB2-BD59-A6C34878D82A}">
                    <a16:rowId xmlns:a16="http://schemas.microsoft.com/office/drawing/2014/main" val="3977045840"/>
                  </a:ext>
                </a:extLst>
              </a:tr>
              <a:tr h="10291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Support the implementation of advanced technologies showcased at the Expo</a:t>
                      </a:r>
                      <a:endParaRPr lang="ja-JP" altLang="en-US"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Support companies working to commercialize cutting-edge technologies showcased at the Expo through subsidies and the dissemination of information both domestically and internationally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Prefecture,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City,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Business Community, Private Sector</a:t>
                      </a:r>
                    </a:p>
                  </a:txBody>
                  <a:tcPr/>
                </a:tc>
                <a:extLst>
                  <a:ext uri="{0D108BD9-81ED-4DB2-BD59-A6C34878D82A}">
                    <a16:rowId xmlns:a16="http://schemas.microsoft.com/office/drawing/2014/main" val="3429130281"/>
                  </a:ext>
                </a:extLst>
              </a:tr>
              <a:tr h="967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Promote collaboration between financial institutions that have expanded into Osaka and local Osaka-based companies</a:t>
                      </a:r>
                      <a:endParaRPr lang="ja-JP" altLang="en-US"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Promote networking among companies that have established a presence in Osaka and potential collaboration partners, such as Osaka-based companies and financial institutions</a:t>
                      </a:r>
                      <a:endParaRPr kumimoji="1" lang="ja-JP" altLang="en-US"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pPr algn="l"/>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Prefecture,</a:t>
                      </a:r>
                    </a:p>
                    <a:p>
                      <a:pPr algn="l"/>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City</a:t>
                      </a:r>
                    </a:p>
                  </a:txBody>
                  <a:tcPr/>
                </a:tc>
                <a:extLst>
                  <a:ext uri="{0D108BD9-81ED-4DB2-BD59-A6C34878D82A}">
                    <a16:rowId xmlns:a16="http://schemas.microsoft.com/office/drawing/2014/main" val="4038304600"/>
                  </a:ext>
                </a:extLst>
              </a:tr>
              <a:tr h="7021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Encourage and attract investment from asset owners to Osaka</a:t>
                      </a:r>
                      <a:endParaRPr lang="ja-JP" altLang="en-US"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Organize meetings, including lectures and discussions on asset management, targeting asset owners such as pension funds of Osaka-based companies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Prefecture,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City</a:t>
                      </a:r>
                    </a:p>
                  </a:txBody>
                  <a:tcPr/>
                </a:tc>
                <a:extLst>
                  <a:ext uri="{0D108BD9-81ED-4DB2-BD59-A6C34878D82A}">
                    <a16:rowId xmlns:a16="http://schemas.microsoft.com/office/drawing/2014/main" val="1776860727"/>
                  </a:ext>
                </a:extLst>
              </a:tr>
              <a:tr h="958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Explore diverse financing methods, including venture capital funds with specialized themes, through public-private partnerships</a:t>
                      </a:r>
                      <a:endParaRPr lang="ja-JP" altLang="en-US"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Examine multifaceted funding methods, including the formation of venture capital funds specializing in industrial sectors where Osaka has a competitive advantage, and facilitate the smooth provision of funds through the management of existing public–private funds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Prefecture,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City,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Private Sector</a:t>
                      </a:r>
                    </a:p>
                  </a:txBody>
                  <a:tcPr/>
                </a:tc>
                <a:extLst>
                  <a:ext uri="{0D108BD9-81ED-4DB2-BD59-A6C34878D82A}">
                    <a16:rowId xmlns:a16="http://schemas.microsoft.com/office/drawing/2014/main" val="4243163378"/>
                  </a:ext>
                </a:extLst>
              </a:tr>
              <a:tr h="9820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Advocate tax reforms and regulatory easing (e.g., enhanced tax incentives to promote open innovation and angel investment) to the national government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Advocate expanding support systems — such as broadening the scope of the Open Innovation Tax Credit and the Angel Tax Credit — to the national government.</a:t>
                      </a:r>
                    </a:p>
                  </a:txBody>
                  <a:tcPr/>
                </a:tc>
                <a:tc>
                  <a:txBody>
                    <a:bodyPr/>
                    <a:lstStyle/>
                    <a:p>
                      <a:pPr algn="l"/>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Prefecture,</a:t>
                      </a:r>
                    </a:p>
                    <a:p>
                      <a:pPr algn="l"/>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City,</a:t>
                      </a:r>
                    </a:p>
                    <a:p>
                      <a:pPr algn="l"/>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Business Community</a:t>
                      </a:r>
                    </a:p>
                    <a:p>
                      <a:pPr algn="l"/>
                      <a:endParaRPr kumimoji="1" lang="ja-JP" altLang="en-US" sz="12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tc>
                <a:extLst>
                  <a:ext uri="{0D108BD9-81ED-4DB2-BD59-A6C34878D82A}">
                    <a16:rowId xmlns:a16="http://schemas.microsoft.com/office/drawing/2014/main" val="553869546"/>
                  </a:ext>
                </a:extLst>
              </a:tr>
              <a:tr h="11196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Support startup exits through IPOs, M&amp;A, and secondary offerings,</a:t>
                      </a:r>
                      <a:r>
                        <a:rPr lang="ja-JP" altLang="en-US"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and</a:t>
                      </a:r>
                      <a:r>
                        <a:rPr lang="ja-JP" altLang="en-US"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other means</a:t>
                      </a:r>
                      <a:endParaRPr lang="ja-JP" altLang="en-US"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Promote the growth of startups and support their exit strategies through individual support measures, including the establishment of consultation the desks, hosting of public–private partnership seminars, and the diversification of financing methods such as venture debt.</a:t>
                      </a:r>
                    </a:p>
                  </a:txBody>
                  <a:tcPr/>
                </a:tc>
                <a:tc>
                  <a:txBody>
                    <a:bodyPr/>
                    <a:lstStyle/>
                    <a:p>
                      <a:pPr algn="l"/>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Private Sector, </a:t>
                      </a:r>
                    </a:p>
                    <a:p>
                      <a:pPr algn="l"/>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Exchanges, Osaka Prefecture,</a:t>
                      </a:r>
                    </a:p>
                    <a:p>
                      <a:pPr algn="l"/>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City </a:t>
                      </a:r>
                    </a:p>
                  </a:txBody>
                  <a:tcPr/>
                </a:tc>
                <a:extLst>
                  <a:ext uri="{0D108BD9-81ED-4DB2-BD59-A6C34878D82A}">
                    <a16:rowId xmlns:a16="http://schemas.microsoft.com/office/drawing/2014/main" val="2223887300"/>
                  </a:ext>
                </a:extLst>
              </a:tr>
            </a:tbl>
          </a:graphicData>
        </a:graphic>
      </p:graphicFrame>
      <p:sp>
        <p:nvSpPr>
          <p:cNvPr id="13" name="正方形/長方形 12"/>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en-US" altLang="ja-JP" sz="700" dirty="0">
                <a:latin typeface="Meiryo UI" panose="020B0604030504040204" pitchFamily="50" charset="-128"/>
                <a:ea typeface="Meiryo UI" panose="020B0604030504040204" pitchFamily="50" charset="-128"/>
              </a:rPr>
              <a:t>Global city that develops by leveraging finance</a:t>
            </a:r>
            <a:endParaRPr kumimoji="1" lang="ja-JP" altLang="en-US" sz="700" dirty="0">
              <a:latin typeface="Meiryo UI" panose="020B0604030504040204" pitchFamily="50" charset="-128"/>
              <a:ea typeface="Meiryo UI" panose="020B0604030504040204" pitchFamily="50" charset="-128"/>
            </a:endParaRPr>
          </a:p>
        </p:txBody>
      </p:sp>
      <p:sp>
        <p:nvSpPr>
          <p:cNvPr id="14"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23" name="角丸四角形 15">
            <a:extLst>
              <a:ext uri="{FF2B5EF4-FFF2-40B4-BE49-F238E27FC236}">
                <a16:creationId xmlns:a16="http://schemas.microsoft.com/office/drawing/2014/main" id="{EAFFC3DA-8A43-46E5-BD31-576BDF50056D}"/>
              </a:ext>
            </a:extLst>
          </p:cNvPr>
          <p:cNvSpPr/>
          <p:nvPr/>
        </p:nvSpPr>
        <p:spPr>
          <a:xfrm>
            <a:off x="2894562" y="301394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Invite</a:t>
            </a:r>
          </a:p>
        </p:txBody>
      </p:sp>
      <p:sp>
        <p:nvSpPr>
          <p:cNvPr id="25" name="角丸四角形 32">
            <a:extLst>
              <a:ext uri="{FF2B5EF4-FFF2-40B4-BE49-F238E27FC236}">
                <a16:creationId xmlns:a16="http://schemas.microsoft.com/office/drawing/2014/main" id="{F30D111A-4D03-440C-BAD3-AF6C9C29F284}"/>
              </a:ext>
            </a:extLst>
          </p:cNvPr>
          <p:cNvSpPr/>
          <p:nvPr/>
        </p:nvSpPr>
        <p:spPr>
          <a:xfrm>
            <a:off x="2264731" y="2483309"/>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Nurture</a:t>
            </a:r>
          </a:p>
        </p:txBody>
      </p:sp>
      <p:sp>
        <p:nvSpPr>
          <p:cNvPr id="27" name="角丸四角形 31">
            <a:extLst>
              <a:ext uri="{FF2B5EF4-FFF2-40B4-BE49-F238E27FC236}">
                <a16:creationId xmlns:a16="http://schemas.microsoft.com/office/drawing/2014/main" id="{47890758-7F78-4149-B010-E790B1048357}"/>
              </a:ext>
            </a:extLst>
          </p:cNvPr>
          <p:cNvSpPr/>
          <p:nvPr/>
        </p:nvSpPr>
        <p:spPr>
          <a:xfrm>
            <a:off x="2341435" y="526360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Support</a:t>
            </a:r>
          </a:p>
        </p:txBody>
      </p:sp>
      <p:sp>
        <p:nvSpPr>
          <p:cNvPr id="24" name="角丸四角形 30">
            <a:extLst>
              <a:ext uri="{FF2B5EF4-FFF2-40B4-BE49-F238E27FC236}">
                <a16:creationId xmlns:a16="http://schemas.microsoft.com/office/drawing/2014/main" id="{74C56073-2FED-4943-A091-D85393E1A230}"/>
              </a:ext>
            </a:extLst>
          </p:cNvPr>
          <p:cNvSpPr/>
          <p:nvPr/>
        </p:nvSpPr>
        <p:spPr>
          <a:xfrm>
            <a:off x="2341435" y="632828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Nurture</a:t>
            </a:r>
          </a:p>
        </p:txBody>
      </p:sp>
      <p:sp>
        <p:nvSpPr>
          <p:cNvPr id="10" name="角丸四角形 32">
            <a:extLst>
              <a:ext uri="{FF2B5EF4-FFF2-40B4-BE49-F238E27FC236}">
                <a16:creationId xmlns:a16="http://schemas.microsoft.com/office/drawing/2014/main" id="{FDD514C8-00DB-416C-8007-C7389BD34EAF}"/>
              </a:ext>
            </a:extLst>
          </p:cNvPr>
          <p:cNvSpPr/>
          <p:nvPr/>
        </p:nvSpPr>
        <p:spPr>
          <a:xfrm>
            <a:off x="2894562" y="417376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Nurture</a:t>
            </a:r>
          </a:p>
        </p:txBody>
      </p:sp>
      <p:sp>
        <p:nvSpPr>
          <p:cNvPr id="11" name="角丸四角形 32">
            <a:extLst>
              <a:ext uri="{FF2B5EF4-FFF2-40B4-BE49-F238E27FC236}">
                <a16:creationId xmlns:a16="http://schemas.microsoft.com/office/drawing/2014/main" id="{C86DB085-1D4C-4607-819C-7D62AB134B35}"/>
              </a:ext>
            </a:extLst>
          </p:cNvPr>
          <p:cNvSpPr/>
          <p:nvPr/>
        </p:nvSpPr>
        <p:spPr>
          <a:xfrm>
            <a:off x="2264731" y="1252819"/>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Nurture</a:t>
            </a:r>
          </a:p>
        </p:txBody>
      </p:sp>
    </p:spTree>
    <p:extLst>
      <p:ext uri="{BB962C8B-B14F-4D97-AF65-F5344CB8AC3E}">
        <p14:creationId xmlns:p14="http://schemas.microsoft.com/office/powerpoint/2010/main" val="9539198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en-US" altLang="ja-JP" sz="700" dirty="0">
                <a:latin typeface="Meiryo UI" panose="020B0604030504040204" pitchFamily="50" charset="-128"/>
                <a:ea typeface="Meiryo UI" panose="020B0604030504040204" pitchFamily="50" charset="-128"/>
              </a:rPr>
              <a:t>Global city that develops by leveraging finance</a:t>
            </a:r>
            <a:endParaRPr kumimoji="1" lang="ja-JP" altLang="en-US" sz="700" dirty="0">
              <a:latin typeface="Meiryo UI" panose="020B0604030504040204" pitchFamily="50" charset="-128"/>
              <a:ea typeface="Meiryo UI" panose="020B0604030504040204" pitchFamily="50" charset="-128"/>
            </a:endParaRPr>
          </a:p>
        </p:txBody>
      </p:sp>
      <p:sp>
        <p:nvSpPr>
          <p:cNvPr id="11"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10" name="コンテンツ プレースホルダー 6"/>
          <p:cNvGraphicFramePr>
            <a:graphicFrameLocks/>
          </p:cNvGraphicFramePr>
          <p:nvPr>
            <p:extLst>
              <p:ext uri="{D42A27DB-BD31-4B8C-83A1-F6EECF244321}">
                <p14:modId xmlns:p14="http://schemas.microsoft.com/office/powerpoint/2010/main" val="1454524760"/>
              </p:ext>
            </p:extLst>
          </p:nvPr>
        </p:nvGraphicFramePr>
        <p:xfrm>
          <a:off x="423663" y="971267"/>
          <a:ext cx="10967380" cy="5185449"/>
        </p:xfrm>
        <a:graphic>
          <a:graphicData uri="http://schemas.openxmlformats.org/drawingml/2006/table">
            <a:tbl>
              <a:tblPr firstRow="1" bandRow="1">
                <a:tableStyleId>{5C22544A-7EE6-4342-B048-85BDC9FD1C3A}</a:tableStyleId>
              </a:tblPr>
              <a:tblGrid>
                <a:gridCol w="3553978">
                  <a:extLst>
                    <a:ext uri="{9D8B030D-6E8A-4147-A177-3AD203B41FA5}">
                      <a16:colId xmlns:a16="http://schemas.microsoft.com/office/drawing/2014/main" val="1775291035"/>
                    </a:ext>
                  </a:extLst>
                </a:gridCol>
                <a:gridCol w="6048000">
                  <a:extLst>
                    <a:ext uri="{9D8B030D-6E8A-4147-A177-3AD203B41FA5}">
                      <a16:colId xmlns:a16="http://schemas.microsoft.com/office/drawing/2014/main" val="2051220517"/>
                    </a:ext>
                  </a:extLst>
                </a:gridCol>
                <a:gridCol w="1365402">
                  <a:extLst>
                    <a:ext uri="{9D8B030D-6E8A-4147-A177-3AD203B41FA5}">
                      <a16:colId xmlns:a16="http://schemas.microsoft.com/office/drawing/2014/main" val="3213052032"/>
                    </a:ext>
                  </a:extLst>
                </a:gridCol>
              </a:tblGrid>
              <a:tr h="0">
                <a:tc>
                  <a:txBody>
                    <a:bodyPr/>
                    <a:lstStyle/>
                    <a:p>
                      <a:pPr algn="ctr"/>
                      <a:r>
                        <a:rPr kumimoji="1" lang="en-US" altLang="ja-JP" sz="1600" u="none" dirty="0">
                          <a:latin typeface="Arial" panose="020B0604020202020204" pitchFamily="34" charset="0"/>
                          <a:ea typeface="Meiryo UI" panose="020B0604030504040204" pitchFamily="50" charset="-128"/>
                          <a:cs typeface="Arial" panose="020B0604020202020204" pitchFamily="34" charset="0"/>
                        </a:rPr>
                        <a:t>Policy Name</a:t>
                      </a:r>
                      <a:endParaRPr kumimoji="1" lang="ja-JP" altLang="en-US" sz="1600" u="none" dirty="0">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r>
                        <a:rPr kumimoji="1" lang="en-US" altLang="ja-JP" sz="1600" u="none" dirty="0">
                          <a:latin typeface="Arial" panose="020B0604020202020204" pitchFamily="34" charset="0"/>
                          <a:ea typeface="Meiryo UI" panose="020B0604030504040204" pitchFamily="50" charset="-128"/>
                          <a:cs typeface="Arial" panose="020B0604020202020204" pitchFamily="34" charset="0"/>
                        </a:rPr>
                        <a:t>Summary</a:t>
                      </a:r>
                      <a:endParaRPr kumimoji="1" lang="ja-JP" altLang="en-US" sz="1600" u="none" dirty="0">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r>
                        <a:rPr kumimoji="1" lang="en-US" altLang="ja-JP" sz="1400" u="none" dirty="0">
                          <a:latin typeface="Arial" panose="020B0604020202020204" pitchFamily="34" charset="0"/>
                          <a:ea typeface="Meiryo UI" panose="020B0604030504040204" pitchFamily="50" charset="-128"/>
                          <a:cs typeface="Arial" panose="020B0604020202020204" pitchFamily="34" charset="0"/>
                        </a:rPr>
                        <a:t>Responsible Entity</a:t>
                      </a:r>
                      <a:endParaRPr kumimoji="1" lang="ja-JP" altLang="en-US" sz="1600" u="none" dirty="0">
                        <a:latin typeface="Arial" panose="020B0604020202020204" pitchFamily="34" charset="0"/>
                        <a:ea typeface="Meiryo UI" panose="020B0604030504040204" pitchFamily="50" charset="-128"/>
                        <a:cs typeface="Arial" panose="020B0604020202020204" pitchFamily="34" charset="0"/>
                      </a:endParaRPr>
                    </a:p>
                  </a:txBody>
                  <a:tcPr anchor="ctr"/>
                </a:tc>
                <a:extLst>
                  <a:ext uri="{0D108BD9-81ED-4DB2-BD59-A6C34878D82A}">
                    <a16:rowId xmlns:a16="http://schemas.microsoft.com/office/drawing/2014/main" val="3977045840"/>
                  </a:ext>
                </a:extLst>
              </a:tr>
              <a:tr h="12103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Support foreign financial institutions and related companies in establishing business bases in Osaka through incentive programs</a:t>
                      </a:r>
                    </a:p>
                  </a:txBody>
                  <a:tcPr/>
                </a:tc>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Implement subsidy programs, for foreign financial and related companies, to cover office rent for preliminary surveys related to establishing, as well as necessary initial costs immediately after launching operations</a:t>
                      </a:r>
                    </a:p>
                    <a:p>
                      <a:pPr marL="0" marR="0" lvl="0" indent="0" algn="l" defTabSz="914400" rtl="0" eaLnBrk="1" fontAlgn="auto" latinLnBrk="0" hangingPunct="1">
                        <a:lnSpc>
                          <a:spcPts val="1000"/>
                        </a:lnSpc>
                        <a:spcBef>
                          <a:spcPts val="0"/>
                        </a:spcBef>
                        <a:spcAft>
                          <a:spcPts val="0"/>
                        </a:spcAft>
                        <a:buClrTx/>
                        <a:buSzTx/>
                        <a:buFontTx/>
                        <a:buNone/>
                        <a:tabLst/>
                        <a:defRPr/>
                      </a:pPr>
                      <a:endPar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Implement special local tax measures for foreign financial and related companies</a:t>
                      </a:r>
                    </a:p>
                  </a:txBody>
                  <a:tcPr/>
                </a:tc>
                <a:tc>
                  <a:txBody>
                    <a:bodyPr/>
                    <a:lstStyle/>
                    <a:p>
                      <a:pPr algn="l"/>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Prefecture,</a:t>
                      </a:r>
                    </a:p>
                    <a:p>
                      <a:pPr algn="l"/>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City</a:t>
                      </a:r>
                    </a:p>
                  </a:txBody>
                  <a:tcPr/>
                </a:tc>
                <a:extLst>
                  <a:ext uri="{0D108BD9-81ED-4DB2-BD59-A6C34878D82A}">
                    <a16:rowId xmlns:a16="http://schemas.microsoft.com/office/drawing/2014/main" val="4023148508"/>
                  </a:ext>
                </a:extLst>
              </a:tr>
              <a:tr h="21006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Promote financial institutions to establish their Osaka-based facilities (including data centers and middle/back-office functions) that enable their dual-site operations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Promote the establishment of Osaka bases as backup locations capable of supporting dual-site operations for financial institutions in the Tokyo metropolitan area, such as the GPIF (Government Pension Investment Fund)</a:t>
                      </a:r>
                    </a:p>
                    <a:p>
                      <a:pPr marL="0" marR="0" lvl="0" indent="0" algn="l" defTabSz="914400" rtl="0" eaLnBrk="1" fontAlgn="auto" latinLnBrk="0" hangingPunct="1">
                        <a:lnSpc>
                          <a:spcPts val="1000"/>
                        </a:lnSpc>
                        <a:spcBef>
                          <a:spcPts val="0"/>
                        </a:spcBef>
                        <a:spcAft>
                          <a:spcPts val="0"/>
                        </a:spcAft>
                        <a:buClrTx/>
                        <a:buSzTx/>
                        <a:buFontTx/>
                        <a:buNone/>
                        <a:tabLst/>
                        <a:defRPr/>
                      </a:pPr>
                      <a:endPar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Explore opportunities to attract international financial institutions — such as the BIS Innovation Hub — that would enhance Osaka’s global presence</a:t>
                      </a:r>
                    </a:p>
                    <a:p>
                      <a:pPr marL="0" marR="0" lvl="0" indent="0" algn="l" defTabSz="914400" rtl="0" eaLnBrk="1" fontAlgn="auto" latinLnBrk="0" hangingPunct="1">
                        <a:lnSpc>
                          <a:spcPts val="1000"/>
                        </a:lnSpc>
                        <a:spcBef>
                          <a:spcPts val="0"/>
                        </a:spcBef>
                        <a:spcAft>
                          <a:spcPts val="0"/>
                        </a:spcAft>
                        <a:buClrTx/>
                        <a:buSzTx/>
                        <a:buFontTx/>
                        <a:buNone/>
                        <a:tabLst/>
                        <a:defRPr/>
                      </a:pPr>
                      <a:endPar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Support the development and implementation of business continuity plans (BCPs) to enhance the business continuity of financial institutions and related entities</a:t>
                      </a:r>
                    </a:p>
                    <a:p>
                      <a:pPr marL="0" marR="0" lvl="0" indent="0" algn="l" defTabSz="914400" rtl="0" eaLnBrk="1" fontAlgn="auto" latinLnBrk="0" hangingPunct="1">
                        <a:lnSpc>
                          <a:spcPts val="1000"/>
                        </a:lnSpc>
                        <a:spcBef>
                          <a:spcPts val="0"/>
                        </a:spcBef>
                        <a:spcAft>
                          <a:spcPts val="0"/>
                        </a:spcAft>
                        <a:buClrTx/>
                        <a:buSzTx/>
                        <a:buFontTx/>
                        <a:buNone/>
                        <a:tabLst/>
                        <a:defRPr/>
                      </a:pPr>
                      <a:endPar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Disseminate information on initiatives that evaluate and certify corporate business continuity —</a:t>
                      </a:r>
                      <a:r>
                        <a:rPr kumimoji="1" lang="ja-JP" altLang="en-US"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including dual‑site operations — and extend preferential financing incentives</a:t>
                      </a:r>
                    </a:p>
                    <a:p>
                      <a:pPr marL="0" marR="0" lvl="0" indent="0" algn="l" defTabSz="914400" rtl="0" eaLnBrk="1" fontAlgn="auto" latinLnBrk="0" hangingPunct="1">
                        <a:lnSpc>
                          <a:spcPts val="1000"/>
                        </a:lnSpc>
                        <a:spcBef>
                          <a:spcPts val="0"/>
                        </a:spcBef>
                        <a:spcAft>
                          <a:spcPts val="0"/>
                        </a:spcAft>
                        <a:buClrTx/>
                        <a:buSzTx/>
                        <a:buFontTx/>
                        <a:buNone/>
                        <a:tabLst/>
                        <a:defRPr/>
                      </a:pPr>
                      <a:endPar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Establish the “Osaka Digital Infrastructure Council” through industry –academia – government collaboration to promote the development of digital infrastructure, including data centers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latin typeface="Arial" panose="020B0604020202020204" pitchFamily="34" charset="0"/>
                          <a:ea typeface="Meiryo UI" panose="020B0604030504040204" pitchFamily="50" charset="-128"/>
                          <a:cs typeface="Arial" panose="020B0604020202020204" pitchFamily="34" charset="0"/>
                        </a:rPr>
                        <a:t>Osaka Prefecture,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latin typeface="Arial" panose="020B0604020202020204" pitchFamily="34" charset="0"/>
                          <a:ea typeface="Meiryo UI" panose="020B0604030504040204" pitchFamily="50" charset="-128"/>
                          <a:cs typeface="Arial" panose="020B0604020202020204" pitchFamily="34" charset="0"/>
                        </a:rPr>
                        <a:t>Osaka City,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latin typeface="Arial" panose="020B0604020202020204" pitchFamily="34" charset="0"/>
                          <a:ea typeface="Meiryo UI" panose="020B0604030504040204" pitchFamily="50" charset="-128"/>
                          <a:cs typeface="Arial" panose="020B0604020202020204" pitchFamily="34" charset="0"/>
                        </a:rPr>
                        <a:t>Private Sector,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Arial" panose="020B0604020202020204" pitchFamily="34" charset="0"/>
                          <a:ea typeface="Meiryo UI" panose="020B0604030504040204" pitchFamily="50" charset="-128"/>
                          <a:cs typeface="Arial" panose="020B0604020202020204" pitchFamily="34" charset="0"/>
                        </a:rPr>
                        <a:t>Exchanges</a:t>
                      </a:r>
                    </a:p>
                  </a:txBody>
                  <a:tcPr/>
                </a:tc>
                <a:extLst>
                  <a:ext uri="{0D108BD9-81ED-4DB2-BD59-A6C34878D82A}">
                    <a16:rowId xmlns:a16="http://schemas.microsoft.com/office/drawing/2014/main" val="4243163378"/>
                  </a:ext>
                </a:extLst>
              </a:tr>
            </a:tbl>
          </a:graphicData>
        </a:graphic>
      </p:graphicFrame>
      <p:sp>
        <p:nvSpPr>
          <p:cNvPr id="16" name="正方形/長方形 15"/>
          <p:cNvSpPr/>
          <p:nvPr/>
        </p:nvSpPr>
        <p:spPr>
          <a:xfrm>
            <a:off x="706295" y="361321"/>
            <a:ext cx="11126314" cy="451714"/>
          </a:xfrm>
          <a:prstGeom prst="rect">
            <a:avLst/>
          </a:prstGeom>
          <a:noFill/>
          <a:ln w="12700" cap="flat" cmpd="sng" algn="ctr">
            <a:noFill/>
            <a:prstDash val="solid"/>
          </a:ln>
          <a:effectLst/>
        </p:spPr>
        <p:txBody>
          <a:bodyPr rtlCol="0" anchor="ctr"/>
          <a:lstStyle/>
          <a:p>
            <a:pPr lvl="0"/>
            <a:r>
              <a:rPr kumimoji="0" lang="en-US" altLang="ja-JP" sz="16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a:t>
            </a:r>
            <a:r>
              <a:rPr kumimoji="0" lang="ja-JP" altLang="en-US" sz="16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0" lang="en-US" altLang="ja-JP" sz="16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Promote the concentration of financial institutions and related entities that contribute to </a:t>
            </a:r>
            <a:br>
              <a:rPr kumimoji="0" lang="en-US" altLang="ja-JP" sz="16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br>
            <a:r>
              <a:rPr kumimoji="0" lang="en-US" altLang="ja-JP" sz="16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realizing Osaka as the Secondary Capital, including from the perspective of enhancing resilience</a:t>
            </a:r>
            <a:endParaRPr kumimoji="0" lang="ja-JP" altLang="en-US" sz="16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角丸四角形 17"/>
          <p:cNvSpPr/>
          <p:nvPr/>
        </p:nvSpPr>
        <p:spPr>
          <a:xfrm>
            <a:off x="2397032" y="4450041"/>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Invite</a:t>
            </a:r>
            <a:endParaRPr kumimoji="1" lang="ja-JP" altLang="en-US" sz="1000" dirty="0"/>
          </a:p>
        </p:txBody>
      </p:sp>
      <p:sp>
        <p:nvSpPr>
          <p:cNvPr id="12" name="角丸四角形 10">
            <a:extLst>
              <a:ext uri="{FF2B5EF4-FFF2-40B4-BE49-F238E27FC236}">
                <a16:creationId xmlns:a16="http://schemas.microsoft.com/office/drawing/2014/main" id="{C08FA6F7-E946-4226-99FF-C506EB24FC11}"/>
              </a:ext>
            </a:extLst>
          </p:cNvPr>
          <p:cNvSpPr/>
          <p:nvPr/>
        </p:nvSpPr>
        <p:spPr>
          <a:xfrm>
            <a:off x="2689461" y="2325672"/>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dirty="0"/>
              <a:t>Invite</a:t>
            </a:r>
            <a:endParaRPr kumimoji="1" lang="ja-JP" altLang="en-US" sz="1000" dirty="0"/>
          </a:p>
        </p:txBody>
      </p:sp>
    </p:spTree>
    <p:extLst>
      <p:ext uri="{BB962C8B-B14F-4D97-AF65-F5344CB8AC3E}">
        <p14:creationId xmlns:p14="http://schemas.microsoft.com/office/powerpoint/2010/main" val="3621673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2"/>
          <p:cNvSpPr txBox="1">
            <a:spLocks/>
          </p:cNvSpPr>
          <p:nvPr/>
        </p:nvSpPr>
        <p:spPr>
          <a:xfrm>
            <a:off x="638653" y="919112"/>
            <a:ext cx="10914693" cy="500170"/>
          </a:xfrm>
          <a:prstGeom prst="rect">
            <a:avLst/>
          </a:prstGeom>
          <a:solidFill>
            <a:schemeClr val="accent2">
              <a:lumMod val="40000"/>
              <a:lumOff val="6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2000" b="1" dirty="0">
                <a:latin typeface="Arial" panose="020B0604020202020204" pitchFamily="34" charset="0"/>
                <a:ea typeface="UD デジタル 教科書体 NK-R" panose="02020400000000000000" pitchFamily="18" charset="-128"/>
                <a:cs typeface="Arial" panose="020B0604020202020204" pitchFamily="34" charset="0"/>
              </a:rPr>
              <a:t>Frontrunner city in finance, which challenges the world with pioneering initiatives</a:t>
            </a:r>
          </a:p>
        </p:txBody>
      </p:sp>
      <p:sp>
        <p:nvSpPr>
          <p:cNvPr id="13" name="正方形/長方形 12"/>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en-US" altLang="ja-JP" sz="900" dirty="0">
                <a:solidFill>
                  <a:schemeClr val="bg1"/>
                </a:solidFill>
                <a:latin typeface="Meiryo UI" panose="020B0604030504040204" pitchFamily="50" charset="-128"/>
                <a:ea typeface="Meiryo UI" panose="020B0604030504040204" pitchFamily="50" charset="-128"/>
              </a:rPr>
              <a:t>Frontrunner city </a:t>
            </a:r>
            <a:r>
              <a:rPr kumimoji="1" lang="en-US" altLang="ja-JP" sz="900" dirty="0">
                <a:latin typeface="Meiryo UI" panose="020B0604030504040204" pitchFamily="50" charset="-128"/>
                <a:ea typeface="Meiryo UI" panose="020B0604030504040204" pitchFamily="50" charset="-128"/>
              </a:rPr>
              <a:t>in finance</a:t>
            </a:r>
            <a:endParaRPr kumimoji="1" lang="ja-JP" altLang="en-US" sz="900" dirty="0">
              <a:latin typeface="Meiryo UI" panose="020B0604030504040204" pitchFamily="50" charset="-128"/>
              <a:ea typeface="Meiryo UI" panose="020B0604030504040204" pitchFamily="50" charset="-128"/>
            </a:endParaRPr>
          </a:p>
        </p:txBody>
      </p:sp>
      <p:sp>
        <p:nvSpPr>
          <p:cNvPr id="14"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24" name="角丸四角形 23"/>
          <p:cNvSpPr/>
          <p:nvPr/>
        </p:nvSpPr>
        <p:spPr>
          <a:xfrm>
            <a:off x="423754" y="1803517"/>
            <a:ext cx="5553415" cy="58477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25" name="テキスト ボックス 24"/>
          <p:cNvSpPr txBox="1"/>
          <p:nvPr/>
        </p:nvSpPr>
        <p:spPr bwMode="white">
          <a:xfrm>
            <a:off x="432369" y="1770519"/>
            <a:ext cx="5553415" cy="646331"/>
          </a:xfrm>
          <a:prstGeom prst="rect">
            <a:avLst/>
          </a:prstGeom>
          <a:noFill/>
        </p:spPr>
        <p:txBody>
          <a:bodyPr wrap="square" rtlCol="0">
            <a:spAutoFit/>
          </a:bodyPr>
          <a:lstStyle/>
          <a:p>
            <a:pPr marL="342900" indent="-342900">
              <a:buAutoNum type="arabicParenBoth"/>
            </a:pPr>
            <a:r>
              <a:rPr lang="en-US" altLang="ja-JP"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Create cutting-edge, innovative financial</a:t>
            </a:r>
            <a:br>
              <a:rPr lang="en-US" altLang="ja-JP"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br>
            <a:r>
              <a:rPr lang="en-US" altLang="ja-JP"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products and markets</a:t>
            </a:r>
            <a:endParaRPr lang="en-US" altLang="ja-JP"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28" name="フリーフォーム 27"/>
          <p:cNvSpPr/>
          <p:nvPr/>
        </p:nvSpPr>
        <p:spPr>
          <a:xfrm>
            <a:off x="372953" y="2560410"/>
            <a:ext cx="5672246" cy="3818597"/>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Explore the development of new derivative products</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Advocate tax reforms to expand the scope of offsetting gains and losses on income taxation for financial products, including derivative transactions</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Promote the expansion of corporate bonds and financial products utilizing security tokens</a:t>
            </a:r>
            <a:endParaRPr lang="ja-JP" altLang="en-US" sz="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Facilitate market transactions by enhancing trading through the utilization of new financial infrastructure</a:t>
            </a:r>
            <a:endParaRPr lang="ja-JP" altLang="en-US" sz="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The issuance of ESG bonds, including green bonds, by government entities</a:t>
            </a:r>
            <a:endParaRPr lang="ja-JP" altLang="en-US" sz="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Support companies engaging in decarbonization through sustainable finance, such as low-interest loans</a:t>
            </a:r>
            <a:endParaRPr lang="ja-JP" altLang="en-US" sz="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Encourage the issuance of ESG bonds through active underwriting, hosting workshops, and emphasizing SDGs in asset management</a:t>
            </a:r>
            <a:endParaRPr lang="ja-JP" altLang="en-US"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39" name="角丸四角形 38"/>
          <p:cNvSpPr/>
          <p:nvPr/>
        </p:nvSpPr>
        <p:spPr>
          <a:xfrm>
            <a:off x="6248727" y="1799072"/>
            <a:ext cx="5500797" cy="41243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40" name="テキスト ボックス 39"/>
          <p:cNvSpPr txBox="1"/>
          <p:nvPr/>
        </p:nvSpPr>
        <p:spPr bwMode="white">
          <a:xfrm>
            <a:off x="6248727" y="1819687"/>
            <a:ext cx="5469371" cy="369332"/>
          </a:xfrm>
          <a:prstGeom prst="rect">
            <a:avLst/>
          </a:prstGeom>
          <a:noFill/>
        </p:spPr>
        <p:txBody>
          <a:bodyPr wrap="square" rtlCol="0">
            <a:spAutoFit/>
          </a:bodyPr>
          <a:lstStyle/>
          <a:p>
            <a:r>
              <a:rPr lang="en-US" altLang="ja-JP"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(2) Promote financial innovation</a:t>
            </a:r>
          </a:p>
        </p:txBody>
      </p:sp>
      <p:sp>
        <p:nvSpPr>
          <p:cNvPr id="44" name="フリーフォーム 43"/>
          <p:cNvSpPr/>
          <p:nvPr/>
        </p:nvSpPr>
        <p:spPr>
          <a:xfrm>
            <a:off x="6167694" y="2560410"/>
            <a:ext cx="5681583" cy="1157538"/>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Support proof-of-concept trials for financial services and identify regulatory reform needs </a:t>
            </a:r>
            <a:endParaRPr lang="en-US" altLang="ja-JP" sz="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Advocate regulatory reforms related to proof-of-concept trials for financial licenses</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Promote the sharing and dissemination of knowledge about fintech and Web3 businesses</a:t>
            </a:r>
            <a:endParaRPr lang="ja-JP" altLang="en-US" sz="16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p:txBody>
      </p:sp>
      <p:cxnSp>
        <p:nvCxnSpPr>
          <p:cNvPr id="49" name="直線コネクタ 48"/>
          <p:cNvCxnSpPr/>
          <p:nvPr/>
        </p:nvCxnSpPr>
        <p:spPr>
          <a:xfrm>
            <a:off x="6096000" y="884905"/>
            <a:ext cx="9833" cy="5914103"/>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13778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6"/>
          <p:cNvGraphicFramePr>
            <a:graphicFrameLocks noGrp="1"/>
          </p:cNvGraphicFramePr>
          <p:nvPr>
            <p:ph idx="1"/>
            <p:extLst>
              <p:ext uri="{D42A27DB-BD31-4B8C-83A1-F6EECF244321}">
                <p14:modId xmlns:p14="http://schemas.microsoft.com/office/powerpoint/2010/main" val="3759138360"/>
              </p:ext>
            </p:extLst>
          </p:nvPr>
        </p:nvGraphicFramePr>
        <p:xfrm>
          <a:off x="257167" y="483110"/>
          <a:ext cx="11244011" cy="6231744"/>
        </p:xfrm>
        <a:graphic>
          <a:graphicData uri="http://schemas.openxmlformats.org/drawingml/2006/table">
            <a:tbl>
              <a:tblPr firstRow="1" bandRow="1">
                <a:tableStyleId>{5C22544A-7EE6-4342-B048-85BDC9FD1C3A}</a:tableStyleId>
              </a:tblPr>
              <a:tblGrid>
                <a:gridCol w="3564000">
                  <a:extLst>
                    <a:ext uri="{9D8B030D-6E8A-4147-A177-3AD203B41FA5}">
                      <a16:colId xmlns:a16="http://schemas.microsoft.com/office/drawing/2014/main" val="1775291035"/>
                    </a:ext>
                  </a:extLst>
                </a:gridCol>
                <a:gridCol w="6459793">
                  <a:extLst>
                    <a:ext uri="{9D8B030D-6E8A-4147-A177-3AD203B41FA5}">
                      <a16:colId xmlns:a16="http://schemas.microsoft.com/office/drawing/2014/main" val="2051220517"/>
                    </a:ext>
                  </a:extLst>
                </a:gridCol>
                <a:gridCol w="1220218">
                  <a:extLst>
                    <a:ext uri="{9D8B030D-6E8A-4147-A177-3AD203B41FA5}">
                      <a16:colId xmlns:a16="http://schemas.microsoft.com/office/drawing/2014/main" val="3213052032"/>
                    </a:ext>
                  </a:extLst>
                </a:gridCol>
              </a:tblGrid>
              <a:tr h="417439">
                <a:tc>
                  <a:txBody>
                    <a:bodyPr/>
                    <a:lstStyle/>
                    <a:p>
                      <a:pPr algn="ctr"/>
                      <a:r>
                        <a:rPr kumimoji="1" lang="en-US" altLang="ja-JP" sz="1600" u="none" dirty="0">
                          <a:latin typeface="Meiryo UI" panose="020B0604030504040204" pitchFamily="50" charset="-128"/>
                          <a:ea typeface="Meiryo UI" panose="020B0604030504040204" pitchFamily="50" charset="-128"/>
                        </a:rPr>
                        <a:t>Policy Name</a:t>
                      </a:r>
                      <a:endParaRPr kumimoji="1" lang="ja-JP" altLang="en-US" sz="1600" u="none"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600" u="none" dirty="0">
                          <a:latin typeface="Meiryo UI" panose="020B0604030504040204" pitchFamily="50" charset="-128"/>
                          <a:ea typeface="Meiryo UI" panose="020B0604030504040204" pitchFamily="50" charset="-128"/>
                        </a:rPr>
                        <a:t>Summary</a:t>
                      </a:r>
                      <a:endParaRPr kumimoji="1" lang="ja-JP" altLang="en-US" sz="1600" u="none"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50" u="none" dirty="0">
                          <a:latin typeface="Meiryo UI" panose="020B0604030504040204" pitchFamily="50" charset="-128"/>
                          <a:ea typeface="Meiryo UI" panose="020B0604030504040204" pitchFamily="50" charset="-128"/>
                        </a:rPr>
                        <a:t>Responsible Entity</a:t>
                      </a:r>
                    </a:p>
                  </a:txBody>
                  <a:tcPr anchor="ctr"/>
                </a:tc>
                <a:extLst>
                  <a:ext uri="{0D108BD9-81ED-4DB2-BD59-A6C34878D82A}">
                    <a16:rowId xmlns:a16="http://schemas.microsoft.com/office/drawing/2014/main" val="3977045840"/>
                  </a:ext>
                </a:extLst>
              </a:tr>
              <a:tr h="501803">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u="none" dirty="0">
                          <a:solidFill>
                            <a:schemeClr val="tx1"/>
                          </a:solidFill>
                          <a:latin typeface="Meiryo UI" panose="020B0604030504040204" pitchFamily="50" charset="-128"/>
                          <a:ea typeface="Meiryo UI" panose="020B0604030504040204" pitchFamily="50" charset="-128"/>
                        </a:rPr>
                        <a:t>Explore the development of new derivative products</a:t>
                      </a:r>
                    </a:p>
                  </a:txBody>
                  <a:tcPr/>
                </a:tc>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u="none" dirty="0">
                          <a:solidFill>
                            <a:schemeClr val="tx1"/>
                          </a:solidFill>
                          <a:latin typeface="Meiryo UI" panose="020B0604030504040204" pitchFamily="50" charset="-128"/>
                          <a:ea typeface="Meiryo UI" panose="020B0604030504040204" pitchFamily="50" charset="-128"/>
                        </a:rPr>
                        <a:t>Explore new derivative products in light of advancements in financial digital technology and corporate needs</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en-US" altLang="ja-JP" sz="1200" u="none" dirty="0">
                          <a:solidFill>
                            <a:schemeClr val="tx1"/>
                          </a:solidFill>
                          <a:latin typeface="Meiryo UI" panose="020B0604030504040204" pitchFamily="50" charset="-128"/>
                          <a:ea typeface="Meiryo UI" panose="020B0604030504040204" pitchFamily="50" charset="-128"/>
                        </a:rPr>
                        <a:t>Exchanges,</a:t>
                      </a:r>
                    </a:p>
                    <a:p>
                      <a:pPr algn="l"/>
                      <a:r>
                        <a:rPr kumimoji="1" lang="en-US" altLang="ja-JP" sz="1200" u="none" dirty="0">
                          <a:solidFill>
                            <a:schemeClr val="tx1"/>
                          </a:solidFill>
                          <a:latin typeface="Meiryo UI" panose="020B0604030504040204" pitchFamily="50" charset="-128"/>
                          <a:ea typeface="Meiryo UI" panose="020B0604030504040204" pitchFamily="50" charset="-128"/>
                        </a:rPr>
                        <a:t>Private Sector</a:t>
                      </a:r>
                      <a:endParaRPr kumimoji="1" lang="ja-JP" altLang="en-US" sz="12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r h="1015997">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u="none" dirty="0">
                          <a:solidFill>
                            <a:schemeClr val="tx1"/>
                          </a:solidFill>
                          <a:latin typeface="Meiryo UI" panose="020B0604030504040204" pitchFamily="50" charset="-128"/>
                          <a:ea typeface="Meiryo UI" panose="020B0604030504040204" pitchFamily="50" charset="-128"/>
                        </a:rPr>
                        <a:t>Advocate tax reforms to expand the scope of offsetting gains and losses on income taxation for financial products, including derivative transactions</a:t>
                      </a:r>
                      <a:endParaRPr lang="ja-JP" altLang="en-US"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a:lnSpc>
                          <a:spcPts val="1500"/>
                        </a:lnSpc>
                      </a:pPr>
                      <a:r>
                        <a:rPr kumimoji="1" lang="en-US" altLang="ja-JP" sz="1400" u="none" dirty="0">
                          <a:latin typeface="Meiryo UI" panose="020B0604030504040204" pitchFamily="50" charset="-128"/>
                          <a:ea typeface="Meiryo UI" panose="020B0604030504040204" pitchFamily="50" charset="-128"/>
                        </a:rPr>
                        <a:t>Collaborate with private‑sector organizations to advocate to the national government for the inclusion of derivative transactions within the scope of offsetting gains and losses under income taxation for financial products</a:t>
                      </a:r>
                      <a:endParaRPr kumimoji="1" lang="ja-JP" altLang="en-US" sz="1400" u="none" dirty="0">
                        <a:latin typeface="Meiryo UI" panose="020B0604030504040204" pitchFamily="50" charset="-128"/>
                        <a:ea typeface="Meiryo UI" panose="020B0604030504040204" pitchFamily="50" charset="-128"/>
                      </a:endParaRPr>
                    </a:p>
                  </a:txBody>
                  <a:tcPr/>
                </a:tc>
                <a:tc>
                  <a:txBody>
                    <a:bodyPr/>
                    <a:lstStyle/>
                    <a:p>
                      <a:pPr algn="l"/>
                      <a:r>
                        <a:rPr kumimoji="1" lang="en-US" altLang="ja-JP" sz="1200" u="none" dirty="0">
                          <a:latin typeface="Meiryo UI" panose="020B0604030504040204" pitchFamily="50" charset="-128"/>
                          <a:ea typeface="Meiryo UI" panose="020B0604030504040204" pitchFamily="50" charset="-128"/>
                        </a:rPr>
                        <a:t>Osaka Prefecture,</a:t>
                      </a:r>
                    </a:p>
                    <a:p>
                      <a:pPr algn="l"/>
                      <a:r>
                        <a:rPr kumimoji="1" lang="en-US" altLang="ja-JP" sz="1200" u="none" dirty="0">
                          <a:latin typeface="Meiryo UI" panose="020B0604030504040204" pitchFamily="50" charset="-128"/>
                          <a:ea typeface="Meiryo UI" panose="020B0604030504040204" pitchFamily="50" charset="-128"/>
                        </a:rPr>
                        <a:t>Osaka City,</a:t>
                      </a:r>
                    </a:p>
                    <a:p>
                      <a:pPr algn="l"/>
                      <a:r>
                        <a:rPr kumimoji="1" lang="en-US" altLang="ja-JP" sz="1200" u="none" dirty="0">
                          <a:latin typeface="Meiryo UI" panose="020B0604030504040204" pitchFamily="50" charset="-128"/>
                          <a:ea typeface="Meiryo UI" panose="020B0604030504040204" pitchFamily="50" charset="-128"/>
                        </a:rPr>
                        <a:t>Business Community</a:t>
                      </a:r>
                    </a:p>
                  </a:txBody>
                  <a:tcPr/>
                </a:tc>
                <a:extLst>
                  <a:ext uri="{0D108BD9-81ED-4DB2-BD59-A6C34878D82A}">
                    <a16:rowId xmlns:a16="http://schemas.microsoft.com/office/drawing/2014/main" val="828448397"/>
                  </a:ext>
                </a:extLst>
              </a:tr>
              <a:tr h="855265">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u="none" dirty="0">
                          <a:solidFill>
                            <a:schemeClr val="tx1"/>
                          </a:solidFill>
                          <a:latin typeface="Meiryo UI" panose="020B0604030504040204" pitchFamily="50" charset="-128"/>
                          <a:ea typeface="Meiryo UI" panose="020B0604030504040204" pitchFamily="50" charset="-128"/>
                        </a:rPr>
                        <a:t>Promote the expansion of corporate bonds and financial products utilizing security tokens</a:t>
                      </a:r>
                    </a:p>
                  </a:txBody>
                  <a:tcPr/>
                </a:tc>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u="none" dirty="0">
                          <a:solidFill>
                            <a:schemeClr val="tx1"/>
                          </a:solidFill>
                          <a:latin typeface="Meiryo UI" panose="020B0604030504040204" pitchFamily="50" charset="-128"/>
                          <a:ea typeface="Meiryo UI" panose="020B0604030504040204" pitchFamily="50" charset="-128"/>
                        </a:rPr>
                        <a:t>Diversify funding methods by issuing and distributing a wide range of publicly offered bonds and products utilizing STs</a:t>
                      </a:r>
                    </a:p>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u="none" dirty="0">
                          <a:solidFill>
                            <a:schemeClr val="tx1"/>
                          </a:solidFill>
                          <a:latin typeface="Meiryo UI" panose="020B0604030504040204" pitchFamily="50" charset="-128"/>
                          <a:ea typeface="Meiryo UI" panose="020B0604030504040204" pitchFamily="50" charset="-128"/>
                        </a:rPr>
                        <a:t>Explore the expansion of diverse ST products, including the tokenization of stocks, on the Osaka Digital Exchange (ODX)</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en-US" altLang="ja-JP" sz="1200" u="none" dirty="0">
                          <a:solidFill>
                            <a:schemeClr val="tx1"/>
                          </a:solidFill>
                          <a:latin typeface="Meiryo UI" panose="020B0604030504040204" pitchFamily="50" charset="-128"/>
                          <a:ea typeface="Meiryo UI" panose="020B0604030504040204" pitchFamily="50" charset="-128"/>
                        </a:rPr>
                        <a:t>Private Sector,</a:t>
                      </a:r>
                    </a:p>
                    <a:p>
                      <a:pPr algn="l"/>
                      <a:r>
                        <a:rPr kumimoji="1" lang="en-US" altLang="ja-JP" sz="1200" u="none" dirty="0">
                          <a:solidFill>
                            <a:schemeClr val="tx1"/>
                          </a:solidFill>
                          <a:latin typeface="Meiryo UI" panose="020B0604030504040204" pitchFamily="50" charset="-128"/>
                          <a:ea typeface="Meiryo UI" panose="020B0604030504040204" pitchFamily="50" charset="-128"/>
                        </a:rPr>
                        <a:t>Exchanges</a:t>
                      </a:r>
                    </a:p>
                  </a:txBody>
                  <a:tcPr/>
                </a:tc>
                <a:extLst>
                  <a:ext uri="{0D108BD9-81ED-4DB2-BD59-A6C34878D82A}">
                    <a16:rowId xmlns:a16="http://schemas.microsoft.com/office/drawing/2014/main" val="843032234"/>
                  </a:ext>
                </a:extLst>
              </a:tr>
              <a:tr h="834879">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u="none" dirty="0">
                          <a:solidFill>
                            <a:schemeClr val="tx1"/>
                          </a:solidFill>
                          <a:latin typeface="Meiryo UI" panose="020B0604030504040204" pitchFamily="50" charset="-128"/>
                          <a:ea typeface="Meiryo UI" panose="020B0604030504040204" pitchFamily="50" charset="-128"/>
                        </a:rPr>
                        <a:t>Facilitate market transactions by enhancing trading through the utilization of new financial infrastructure</a:t>
                      </a:r>
                    </a:p>
                  </a:txBody>
                  <a:tcPr/>
                </a:tc>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u="none" dirty="0">
                          <a:solidFill>
                            <a:schemeClr val="tx1"/>
                          </a:solidFill>
                          <a:latin typeface="Meiryo UI" panose="020B0604030504040204" pitchFamily="50" charset="-128"/>
                          <a:ea typeface="Meiryo UI" panose="020B0604030504040204" pitchFamily="50" charset="-128"/>
                        </a:rPr>
                        <a:t>Promote the efficiency and sophistication of market transactions through mechanisms for recording and clearing on blockchain, as well as the utilization of digital payment methods such as </a:t>
                      </a:r>
                      <a:r>
                        <a:rPr lang="en-US" altLang="ja-JP" sz="1400" u="none" dirty="0" err="1">
                          <a:solidFill>
                            <a:schemeClr val="tx1"/>
                          </a:solidFill>
                          <a:latin typeface="Meiryo UI" panose="020B0604030504040204" pitchFamily="50" charset="-128"/>
                          <a:ea typeface="Meiryo UI" panose="020B0604030504040204" pitchFamily="50" charset="-128"/>
                        </a:rPr>
                        <a:t>stablecoins</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Private Sector, Exchanges</a:t>
                      </a:r>
                    </a:p>
                  </a:txBody>
                  <a:tcPr/>
                </a:tc>
                <a:extLst>
                  <a:ext uri="{0D108BD9-81ED-4DB2-BD59-A6C34878D82A}">
                    <a16:rowId xmlns:a16="http://schemas.microsoft.com/office/drawing/2014/main" val="3995178277"/>
                  </a:ext>
                </a:extLst>
              </a:tr>
              <a:tr h="713953">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u="none" dirty="0">
                          <a:solidFill>
                            <a:schemeClr val="tx1"/>
                          </a:solidFill>
                          <a:latin typeface="Meiryo UI" panose="020B0604030504040204" pitchFamily="50" charset="-128"/>
                          <a:ea typeface="Meiryo UI" panose="020B0604030504040204" pitchFamily="50" charset="-128"/>
                        </a:rPr>
                        <a:t>Issue ESG bonds, including green bonds, through government entities</a:t>
                      </a:r>
                    </a:p>
                  </a:txBody>
                  <a:tcPr/>
                </a:tc>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kumimoji="1" lang="en-US" altLang="ja-JP" sz="1400" u="none" dirty="0">
                          <a:solidFill>
                            <a:schemeClr val="tx1"/>
                          </a:solidFill>
                          <a:latin typeface="Meiryo UI" panose="020B0604030504040204" pitchFamily="50" charset="-128"/>
                          <a:ea typeface="Meiryo UI" panose="020B0604030504040204" pitchFamily="50" charset="-128"/>
                        </a:rPr>
                        <a:t>Issue ESG bonds, such as green bonds, through Osaka Prefecture and Osaka City to encourage private companies to undertake initiatives such as issuing their own ESG bonds</a:t>
                      </a:r>
                      <a:endParaRPr kumimoji="1" lang="ja-JP" altLang="en-US"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en-US" altLang="ja-JP" sz="1200" u="none" dirty="0">
                          <a:latin typeface="Meiryo UI" panose="020B0604030504040204" pitchFamily="50" charset="-128"/>
                          <a:ea typeface="Meiryo UI" panose="020B0604030504040204" pitchFamily="50" charset="-128"/>
                        </a:rPr>
                        <a:t>Osaka Prefecture,</a:t>
                      </a:r>
                    </a:p>
                    <a:p>
                      <a:pPr algn="l"/>
                      <a:r>
                        <a:rPr kumimoji="1" lang="en-US" altLang="ja-JP" sz="1200" u="none" dirty="0">
                          <a:latin typeface="Meiryo UI" panose="020B0604030504040204" pitchFamily="50" charset="-128"/>
                          <a:ea typeface="Meiryo UI" panose="020B0604030504040204" pitchFamily="50" charset="-128"/>
                        </a:rPr>
                        <a:t>Osaka City</a:t>
                      </a:r>
                    </a:p>
                  </a:txBody>
                  <a:tcPr/>
                </a:tc>
                <a:extLst>
                  <a:ext uri="{0D108BD9-81ED-4DB2-BD59-A6C34878D82A}">
                    <a16:rowId xmlns:a16="http://schemas.microsoft.com/office/drawing/2014/main" val="3883398173"/>
                  </a:ext>
                </a:extLst>
              </a:tr>
              <a:tr h="1020407">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u="none" dirty="0">
                          <a:solidFill>
                            <a:schemeClr val="tx1"/>
                          </a:solidFill>
                          <a:latin typeface="Meiryo UI" panose="020B0604030504040204" pitchFamily="50" charset="-128"/>
                          <a:ea typeface="Meiryo UI" panose="020B0604030504040204" pitchFamily="50" charset="-128"/>
                        </a:rPr>
                        <a:t>Support companies engaging in decarbonization through sustainable finance, such as low-interest loans</a:t>
                      </a:r>
                      <a:endParaRPr lang="ja-JP" altLang="en-US"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kumimoji="1" lang="en-US" altLang="ja-JP" sz="1400" u="none" dirty="0">
                          <a:solidFill>
                            <a:schemeClr val="tx1"/>
                          </a:solidFill>
                          <a:latin typeface="Meiryo UI" panose="020B0604030504040204" pitchFamily="50" charset="-128"/>
                          <a:ea typeface="Meiryo UI" panose="020B0604030504040204" pitchFamily="50" charset="-128"/>
                        </a:rPr>
                        <a:t>Support corporate decarbonization efforts by encouraging regional financial institutions to develop sustainable financial products and providing information on such products and services</a:t>
                      </a:r>
                    </a:p>
                    <a:p>
                      <a:pPr marL="0" marR="0" lvl="0" indent="0" algn="l" defTabSz="914400" rtl="0" eaLnBrk="1" fontAlgn="auto" latinLnBrk="0" hangingPunct="1">
                        <a:lnSpc>
                          <a:spcPts val="1000"/>
                        </a:lnSpc>
                        <a:spcBef>
                          <a:spcPts val="0"/>
                        </a:spcBef>
                        <a:spcAft>
                          <a:spcPts val="0"/>
                        </a:spcAft>
                        <a:buClrTx/>
                        <a:buSzTx/>
                        <a:buFontTx/>
                        <a:buNone/>
                        <a:tabLst/>
                        <a:defRPr/>
                      </a:pPr>
                      <a:endParaRPr kumimoji="1" lang="en-US" altLang="ja-JP" sz="1400" u="none"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1" lang="en-US" altLang="ja-JP" sz="1400" u="none" dirty="0">
                          <a:latin typeface="Meiryo UI" panose="020B0604030504040204" pitchFamily="50" charset="-128"/>
                          <a:ea typeface="Meiryo UI" panose="020B0604030504040204" pitchFamily="50" charset="-128"/>
                        </a:rPr>
                        <a:t>Provide products such as sustainability-linked loans</a:t>
                      </a:r>
                      <a:endParaRPr kumimoji="1" lang="ja-JP" altLang="en-US" sz="1400" u="none" dirty="0">
                        <a:latin typeface="Meiryo UI" panose="020B0604030504040204" pitchFamily="50" charset="-128"/>
                        <a:ea typeface="Meiryo UI" panose="020B0604030504040204" pitchFamily="50" charset="-128"/>
                      </a:endParaRPr>
                    </a:p>
                  </a:txBody>
                  <a:tcPr/>
                </a:tc>
                <a:tc>
                  <a:txBody>
                    <a:bodyPr/>
                    <a:lstStyle/>
                    <a:p>
                      <a:pPr algn="l"/>
                      <a:r>
                        <a:rPr kumimoji="1" lang="en-US" altLang="ja-JP" sz="1200" u="none" dirty="0">
                          <a:latin typeface="Meiryo UI" panose="020B0604030504040204" pitchFamily="50" charset="-128"/>
                          <a:ea typeface="Meiryo UI" panose="020B0604030504040204" pitchFamily="50" charset="-128"/>
                        </a:rPr>
                        <a:t>Osaka Prefecture,</a:t>
                      </a:r>
                    </a:p>
                    <a:p>
                      <a:pPr algn="l"/>
                      <a:r>
                        <a:rPr kumimoji="1" lang="en-US" altLang="ja-JP" sz="1200" u="none" dirty="0">
                          <a:latin typeface="Meiryo UI" panose="020B0604030504040204" pitchFamily="50" charset="-128"/>
                          <a:ea typeface="Meiryo UI" panose="020B0604030504040204" pitchFamily="50" charset="-128"/>
                        </a:rPr>
                        <a:t>Osaka City,</a:t>
                      </a:r>
                    </a:p>
                    <a:p>
                      <a:pPr algn="l"/>
                      <a:r>
                        <a:rPr kumimoji="1" lang="en-US" altLang="ja-JP" sz="1200" u="none" dirty="0">
                          <a:latin typeface="Meiryo UI" panose="020B0604030504040204" pitchFamily="50" charset="-128"/>
                          <a:ea typeface="Meiryo UI" panose="020B0604030504040204" pitchFamily="50" charset="-128"/>
                        </a:rPr>
                        <a:t>Private Sector</a:t>
                      </a:r>
                      <a:endParaRPr kumimoji="1" lang="ja-JP" altLang="en-US" sz="1200" u="none"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385370590"/>
                  </a:ext>
                </a:extLst>
              </a:tr>
              <a:tr h="834879">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u="none" dirty="0">
                          <a:solidFill>
                            <a:schemeClr val="tx1"/>
                          </a:solidFill>
                          <a:latin typeface="Meiryo UI" panose="020B0604030504040204" pitchFamily="50" charset="-128"/>
                          <a:ea typeface="Meiryo UI" panose="020B0604030504040204" pitchFamily="50" charset="-128"/>
                        </a:rPr>
                        <a:t>Encourage the issuance of ESG bonds through active underwriting, hosting workshops, and emphasizing SDGs in asset management</a:t>
                      </a:r>
                      <a:endParaRPr lang="ja-JP" altLang="en-US"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Support private companies in issuing SDG bonds through initiatives such as green finance and sustainability-focused financing by institutional investors and securities firms, underwriting and selling ESG bonds, and hosting workshops</a:t>
                      </a:r>
                      <a:endParaRPr lang="en-US" altLang="ja-JP"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en-US" altLang="ja-JP" sz="1200" u="none" dirty="0">
                          <a:latin typeface="Meiryo UI" panose="020B0604030504040204" pitchFamily="50" charset="-128"/>
                          <a:ea typeface="Meiryo UI" panose="020B0604030504040204" pitchFamily="50" charset="-128"/>
                        </a:rPr>
                        <a:t>Private Sector,  Osaka Prefecture,</a:t>
                      </a:r>
                    </a:p>
                    <a:p>
                      <a:pPr algn="l"/>
                      <a:r>
                        <a:rPr kumimoji="1" lang="en-US" altLang="ja-JP" sz="1200" u="none" dirty="0">
                          <a:latin typeface="Meiryo UI" panose="020B0604030504040204" pitchFamily="50" charset="-128"/>
                          <a:ea typeface="Meiryo UI" panose="020B0604030504040204" pitchFamily="50" charset="-128"/>
                        </a:rPr>
                        <a:t>Osaka City </a:t>
                      </a:r>
                    </a:p>
                  </a:txBody>
                  <a:tcPr/>
                </a:tc>
                <a:extLst>
                  <a:ext uri="{0D108BD9-81ED-4DB2-BD59-A6C34878D82A}">
                    <a16:rowId xmlns:a16="http://schemas.microsoft.com/office/drawing/2014/main" val="2624887277"/>
                  </a:ext>
                </a:extLst>
              </a:tr>
            </a:tbl>
          </a:graphicData>
        </a:graphic>
      </p:graphicFrame>
      <p:sp>
        <p:nvSpPr>
          <p:cNvPr id="11" name="角丸四角形 10"/>
          <p:cNvSpPr/>
          <p:nvPr/>
        </p:nvSpPr>
        <p:spPr>
          <a:xfrm>
            <a:off x="2921592" y="1162504"/>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Invite</a:t>
            </a:r>
            <a:endParaRPr kumimoji="1" lang="ja-JP" altLang="en-US" sz="1000" dirty="0"/>
          </a:p>
        </p:txBody>
      </p:sp>
      <p:sp>
        <p:nvSpPr>
          <p:cNvPr id="14"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45" name="正方形/長方形 44">
            <a:extLst>
              <a:ext uri="{FF2B5EF4-FFF2-40B4-BE49-F238E27FC236}">
                <a16:creationId xmlns:a16="http://schemas.microsoft.com/office/drawing/2014/main" id="{31B3772B-5196-4B9C-9F7C-B2DAF51D7193}"/>
              </a:ext>
            </a:extLst>
          </p:cNvPr>
          <p:cNvSpPr/>
          <p:nvPr/>
        </p:nvSpPr>
        <p:spPr>
          <a:xfrm>
            <a:off x="492398" y="112023"/>
            <a:ext cx="10124323" cy="451714"/>
          </a:xfrm>
          <a:prstGeom prst="rect">
            <a:avLst/>
          </a:prstGeom>
          <a:noFill/>
          <a:ln w="12700" cap="flat" cmpd="sng" algn="ctr">
            <a:noFill/>
            <a:prstDash val="solid"/>
          </a:ln>
          <a:effectLst/>
        </p:spPr>
        <p:txBody>
          <a:bodyPr rtlCol="0" anchor="ctr"/>
          <a:lstStyle/>
          <a:p>
            <a:pPr lvl="0"/>
            <a:r>
              <a:rPr kumimoji="0" lang="en-US" altLang="ja-JP"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 Create cutting-edge, innovative financial products and markets</a:t>
            </a:r>
            <a:endPar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2" name="角丸四角形 37">
            <a:extLst>
              <a:ext uri="{FF2B5EF4-FFF2-40B4-BE49-F238E27FC236}">
                <a16:creationId xmlns:a16="http://schemas.microsoft.com/office/drawing/2014/main" id="{644FF3E6-AA53-4579-B226-C2D737C7287C}"/>
              </a:ext>
            </a:extLst>
          </p:cNvPr>
          <p:cNvSpPr/>
          <p:nvPr/>
        </p:nvSpPr>
        <p:spPr>
          <a:xfrm>
            <a:off x="2921592" y="296231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Nurture</a:t>
            </a:r>
          </a:p>
        </p:txBody>
      </p:sp>
      <p:sp>
        <p:nvSpPr>
          <p:cNvPr id="12" name="角丸四角形 53">
            <a:extLst>
              <a:ext uri="{FF2B5EF4-FFF2-40B4-BE49-F238E27FC236}">
                <a16:creationId xmlns:a16="http://schemas.microsoft.com/office/drawing/2014/main" id="{087DC96B-2BE3-4C7F-9126-9503703779CE}"/>
              </a:ext>
            </a:extLst>
          </p:cNvPr>
          <p:cNvSpPr/>
          <p:nvPr/>
        </p:nvSpPr>
        <p:spPr>
          <a:xfrm>
            <a:off x="2921592" y="219183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Support</a:t>
            </a:r>
          </a:p>
        </p:txBody>
      </p:sp>
      <p:sp>
        <p:nvSpPr>
          <p:cNvPr id="15" name="角丸四角形 37">
            <a:extLst>
              <a:ext uri="{FF2B5EF4-FFF2-40B4-BE49-F238E27FC236}">
                <a16:creationId xmlns:a16="http://schemas.microsoft.com/office/drawing/2014/main" id="{57127D25-DAD0-46B5-9D49-60DCC285ECE5}"/>
              </a:ext>
            </a:extLst>
          </p:cNvPr>
          <p:cNvSpPr/>
          <p:nvPr/>
        </p:nvSpPr>
        <p:spPr>
          <a:xfrm>
            <a:off x="2921592" y="3854761"/>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Nurture</a:t>
            </a:r>
          </a:p>
        </p:txBody>
      </p:sp>
      <p:grpSp>
        <p:nvGrpSpPr>
          <p:cNvPr id="20" name="グループ化 19">
            <a:extLst>
              <a:ext uri="{FF2B5EF4-FFF2-40B4-BE49-F238E27FC236}">
                <a16:creationId xmlns:a16="http://schemas.microsoft.com/office/drawing/2014/main" id="{9FA83284-05DE-4226-B040-FBF9B02E7A68}"/>
              </a:ext>
            </a:extLst>
          </p:cNvPr>
          <p:cNvGrpSpPr/>
          <p:nvPr/>
        </p:nvGrpSpPr>
        <p:grpSpPr>
          <a:xfrm>
            <a:off x="2013469" y="4563804"/>
            <a:ext cx="1640553" cy="225188"/>
            <a:chOff x="1538234" y="3815183"/>
            <a:chExt cx="1656983" cy="204716"/>
          </a:xfrm>
        </p:grpSpPr>
        <p:sp>
          <p:nvSpPr>
            <p:cNvPr id="21" name="角丸四角形 16">
              <a:extLst>
                <a:ext uri="{FF2B5EF4-FFF2-40B4-BE49-F238E27FC236}">
                  <a16:creationId xmlns:a16="http://schemas.microsoft.com/office/drawing/2014/main" id="{E379C84F-4613-40EA-81A4-88AE13DD86BD}"/>
                </a:ext>
              </a:extLst>
            </p:cNvPr>
            <p:cNvSpPr/>
            <p:nvPr/>
          </p:nvSpPr>
          <p:spPr>
            <a:xfrm>
              <a:off x="1538234" y="381518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Invite</a:t>
              </a:r>
              <a:endParaRPr kumimoji="1" lang="ja-JP" altLang="en-US" sz="1000" dirty="0"/>
            </a:p>
          </p:txBody>
        </p:sp>
        <p:sp>
          <p:nvSpPr>
            <p:cNvPr id="22" name="角丸四角形 17">
              <a:extLst>
                <a:ext uri="{FF2B5EF4-FFF2-40B4-BE49-F238E27FC236}">
                  <a16:creationId xmlns:a16="http://schemas.microsoft.com/office/drawing/2014/main" id="{20BB31BF-D77C-4089-898A-2B0E97E093F7}"/>
                </a:ext>
              </a:extLst>
            </p:cNvPr>
            <p:cNvSpPr/>
            <p:nvPr/>
          </p:nvSpPr>
          <p:spPr>
            <a:xfrm>
              <a:off x="2462787" y="3815184"/>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Nurture</a:t>
              </a:r>
            </a:p>
          </p:txBody>
        </p:sp>
      </p:grpSp>
      <p:sp>
        <p:nvSpPr>
          <p:cNvPr id="23" name="角丸四角形 14">
            <a:extLst>
              <a:ext uri="{FF2B5EF4-FFF2-40B4-BE49-F238E27FC236}">
                <a16:creationId xmlns:a16="http://schemas.microsoft.com/office/drawing/2014/main" id="{B3056D46-BAAF-4C75-926F-584D60C0D402}"/>
              </a:ext>
            </a:extLst>
          </p:cNvPr>
          <p:cNvSpPr/>
          <p:nvPr/>
        </p:nvSpPr>
        <p:spPr>
          <a:xfrm>
            <a:off x="2921592" y="5558974"/>
            <a:ext cx="725167"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Support</a:t>
            </a:r>
          </a:p>
        </p:txBody>
      </p:sp>
      <p:sp>
        <p:nvSpPr>
          <p:cNvPr id="24" name="角丸四角形 37">
            <a:extLst>
              <a:ext uri="{FF2B5EF4-FFF2-40B4-BE49-F238E27FC236}">
                <a16:creationId xmlns:a16="http://schemas.microsoft.com/office/drawing/2014/main" id="{86AAD872-7D62-45B4-95B8-EE1E92ED557B}"/>
              </a:ext>
            </a:extLst>
          </p:cNvPr>
          <p:cNvSpPr/>
          <p:nvPr/>
        </p:nvSpPr>
        <p:spPr>
          <a:xfrm>
            <a:off x="2914329" y="6533671"/>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Nurture</a:t>
            </a:r>
          </a:p>
        </p:txBody>
      </p:sp>
      <p:sp>
        <p:nvSpPr>
          <p:cNvPr id="17" name="正方形/長方形 16">
            <a:extLst>
              <a:ext uri="{FF2B5EF4-FFF2-40B4-BE49-F238E27FC236}">
                <a16:creationId xmlns:a16="http://schemas.microsoft.com/office/drawing/2014/main" id="{7F449963-89EB-4D92-8CD2-B96606B11B8E}"/>
              </a:ext>
            </a:extLst>
          </p:cNvPr>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en-US" altLang="ja-JP" sz="900" dirty="0">
                <a:solidFill>
                  <a:schemeClr val="bg1"/>
                </a:solidFill>
                <a:latin typeface="Meiryo UI" panose="020B0604030504040204" pitchFamily="50" charset="-128"/>
                <a:ea typeface="Meiryo UI" panose="020B0604030504040204" pitchFamily="50" charset="-128"/>
              </a:rPr>
              <a:t>Frontrunner </a:t>
            </a:r>
            <a:r>
              <a:rPr kumimoji="1" lang="en-US" altLang="ja-JP" sz="900" dirty="0">
                <a:latin typeface="Meiryo UI" panose="020B0604030504040204" pitchFamily="50" charset="-128"/>
                <a:ea typeface="Meiryo UI" panose="020B0604030504040204" pitchFamily="50" charset="-128"/>
              </a:rPr>
              <a:t>city in finance</a:t>
            </a:r>
            <a:endParaRPr kumimoji="1" lang="ja-JP" altLang="en-US" sz="9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567648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 name="コンテンツ プレースホルダー 6">
            <a:extLst>
              <a:ext uri="{FF2B5EF4-FFF2-40B4-BE49-F238E27FC236}">
                <a16:creationId xmlns:a16="http://schemas.microsoft.com/office/drawing/2014/main" id="{C69F3A2C-CCCD-45CA-B7C1-8759EBE4E62C}"/>
              </a:ext>
            </a:extLst>
          </p:cNvPr>
          <p:cNvGraphicFramePr>
            <a:graphicFrameLocks/>
          </p:cNvGraphicFramePr>
          <p:nvPr>
            <p:extLst>
              <p:ext uri="{D42A27DB-BD31-4B8C-83A1-F6EECF244321}">
                <p14:modId xmlns:p14="http://schemas.microsoft.com/office/powerpoint/2010/main" val="1011274905"/>
              </p:ext>
            </p:extLst>
          </p:nvPr>
        </p:nvGraphicFramePr>
        <p:xfrm>
          <a:off x="755931" y="846303"/>
          <a:ext cx="10680137" cy="4258482"/>
        </p:xfrm>
        <a:graphic>
          <a:graphicData uri="http://schemas.openxmlformats.org/drawingml/2006/table">
            <a:tbl>
              <a:tblPr firstRow="1" bandRow="1">
                <a:tableStyleId>{5C22544A-7EE6-4342-B048-85BDC9FD1C3A}</a:tableStyleId>
              </a:tblPr>
              <a:tblGrid>
                <a:gridCol w="3669737">
                  <a:extLst>
                    <a:ext uri="{9D8B030D-6E8A-4147-A177-3AD203B41FA5}">
                      <a16:colId xmlns:a16="http://schemas.microsoft.com/office/drawing/2014/main" val="1775291035"/>
                    </a:ext>
                  </a:extLst>
                </a:gridCol>
                <a:gridCol w="5660117">
                  <a:extLst>
                    <a:ext uri="{9D8B030D-6E8A-4147-A177-3AD203B41FA5}">
                      <a16:colId xmlns:a16="http://schemas.microsoft.com/office/drawing/2014/main" val="2051220517"/>
                    </a:ext>
                  </a:extLst>
                </a:gridCol>
                <a:gridCol w="1350283">
                  <a:extLst>
                    <a:ext uri="{9D8B030D-6E8A-4147-A177-3AD203B41FA5}">
                      <a16:colId xmlns:a16="http://schemas.microsoft.com/office/drawing/2014/main" val="3213052032"/>
                    </a:ext>
                  </a:extLst>
                </a:gridCol>
              </a:tblGrid>
              <a:tr h="381803">
                <a:tc>
                  <a:txBody>
                    <a:bodyPr/>
                    <a:lstStyle/>
                    <a:p>
                      <a:pPr algn="ctr"/>
                      <a:r>
                        <a:rPr kumimoji="1" lang="en-US" altLang="ja-JP" sz="1600" u="none" dirty="0">
                          <a:latin typeface="Meiryo UI" panose="020B0604030504040204" pitchFamily="50" charset="-128"/>
                          <a:ea typeface="Meiryo UI" panose="020B0604030504040204" pitchFamily="50" charset="-128"/>
                        </a:rPr>
                        <a:t>Policy</a:t>
                      </a:r>
                      <a:r>
                        <a:rPr kumimoji="1" lang="ja-JP" altLang="en-US" sz="1600" u="none" dirty="0">
                          <a:latin typeface="Meiryo UI" panose="020B0604030504040204" pitchFamily="50" charset="-128"/>
                          <a:ea typeface="Meiryo UI" panose="020B0604030504040204" pitchFamily="50" charset="-128"/>
                        </a:rPr>
                        <a:t> </a:t>
                      </a:r>
                      <a:r>
                        <a:rPr kumimoji="1" lang="en-US" altLang="ja-JP" sz="1600" u="none" dirty="0">
                          <a:latin typeface="Meiryo UI" panose="020B0604030504040204" pitchFamily="50" charset="-128"/>
                          <a:ea typeface="Meiryo UI" panose="020B0604030504040204" pitchFamily="50" charset="-128"/>
                        </a:rPr>
                        <a:t>Name</a:t>
                      </a:r>
                      <a:endParaRPr kumimoji="1" lang="ja-JP" altLang="en-US" sz="1600" u="none"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600" u="none" dirty="0">
                          <a:latin typeface="Meiryo UI" panose="020B0604030504040204" pitchFamily="50" charset="-128"/>
                          <a:ea typeface="Meiryo UI" panose="020B0604030504040204" pitchFamily="50" charset="-128"/>
                        </a:rPr>
                        <a:t>Summary</a:t>
                      </a:r>
                      <a:endParaRPr kumimoji="1" lang="ja-JP" altLang="en-US" sz="1600" u="none"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400" u="none" dirty="0">
                          <a:latin typeface="Meiryo UI" panose="020B0604030504040204" pitchFamily="50" charset="-128"/>
                          <a:ea typeface="Meiryo UI" panose="020B0604030504040204" pitchFamily="50" charset="-128"/>
                        </a:rPr>
                        <a:t>Responsible Entity</a:t>
                      </a:r>
                    </a:p>
                  </a:txBody>
                  <a:tcPr anchor="ctr"/>
                </a:tc>
                <a:extLst>
                  <a:ext uri="{0D108BD9-81ED-4DB2-BD59-A6C34878D82A}">
                    <a16:rowId xmlns:a16="http://schemas.microsoft.com/office/drawing/2014/main" val="3977045840"/>
                  </a:ext>
                </a:extLst>
              </a:tr>
              <a:tr h="1423842">
                <a:tc>
                  <a:txBody>
                    <a:bodyPr/>
                    <a:lstStyle/>
                    <a:p>
                      <a:pPr algn="l"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Support proof-of-concept trials for financial services and identify regulatory reform needs </a:t>
                      </a:r>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en-US" altLang="ja-JP" sz="1400" u="none" dirty="0">
                          <a:latin typeface="Meiryo UI" panose="020B0604030504040204" pitchFamily="50" charset="-128"/>
                          <a:ea typeface="Meiryo UI" panose="020B0604030504040204" pitchFamily="50" charset="-128"/>
                        </a:rPr>
                        <a:t>Identify support needs — such as subsidies — for businesses conducting pilot tests of new financial services (*) and assessing their regulatory reform needs</a:t>
                      </a:r>
                    </a:p>
                    <a:p>
                      <a:pPr marL="0" marR="0" lvl="0" indent="0" algn="l" defTabSz="914400" rtl="0" eaLnBrk="1" fontAlgn="ctr" latinLnBrk="0" hangingPunct="1">
                        <a:lnSpc>
                          <a:spcPts val="1000"/>
                        </a:lnSpc>
                        <a:spcBef>
                          <a:spcPts val="0"/>
                        </a:spcBef>
                        <a:spcAft>
                          <a:spcPts val="0"/>
                        </a:spcAft>
                        <a:buClrTx/>
                        <a:buSzTx/>
                        <a:buFontTx/>
                        <a:buNone/>
                        <a:tabLst/>
                        <a:defRPr/>
                      </a:pPr>
                      <a:endParaRPr kumimoji="1" lang="en-US" altLang="ja-JP" sz="1400" u="none" dirty="0">
                        <a:latin typeface="Meiryo UI" panose="020B0604030504040204" pitchFamily="50" charset="-128"/>
                        <a:ea typeface="Meiryo UI" panose="020B0604030504040204" pitchFamily="50" charset="-128"/>
                      </a:endParaRPr>
                    </a:p>
                    <a:p>
                      <a:pPr marL="0" marR="0" lvl="0" indent="0" algn="l" defTabSz="914400" rtl="0" eaLnBrk="1" fontAlgn="ctr" latinLnBrk="0" hangingPunct="1">
                        <a:lnSpc>
                          <a:spcPct val="100000"/>
                        </a:lnSpc>
                        <a:spcBef>
                          <a:spcPts val="0"/>
                        </a:spcBef>
                        <a:spcAft>
                          <a:spcPts val="0"/>
                        </a:spcAft>
                        <a:buClrTx/>
                        <a:buSzTx/>
                        <a:buFontTx/>
                        <a:buNone/>
                        <a:tabLst/>
                        <a:defRPr/>
                      </a:pPr>
                      <a:r>
                        <a:rPr kumimoji="1" lang="en-US" altLang="ja-JP" sz="1400" u="none" dirty="0">
                          <a:latin typeface="Meiryo UI" panose="020B0604030504040204" pitchFamily="50" charset="-128"/>
                          <a:ea typeface="Meiryo UI" panose="020B0604030504040204" pitchFamily="50" charset="-128"/>
                        </a:rPr>
                        <a:t>(*) This refers to new financial services utilizing blockchain-based networks (Web3) or </a:t>
                      </a:r>
                      <a:r>
                        <a:rPr kumimoji="1" lang="en-US" altLang="ja-JP" sz="1400" u="none" dirty="0" err="1">
                          <a:latin typeface="Meiryo UI" panose="020B0604030504040204" pitchFamily="50" charset="-128"/>
                          <a:ea typeface="Meiryo UI" panose="020B0604030504040204" pitchFamily="50" charset="-128"/>
                        </a:rPr>
                        <a:t>stablecoins</a:t>
                      </a:r>
                      <a:endParaRPr kumimoji="1" lang="en-US" altLang="ja-JP" sz="1400" u="none" dirty="0">
                        <a:latin typeface="Meiryo UI" panose="020B0604030504040204" pitchFamily="50" charset="-128"/>
                        <a:ea typeface="Meiryo UI" panose="020B0604030504040204" pitchFamily="50" charset="-128"/>
                      </a:endParaRPr>
                    </a:p>
                  </a:txBody>
                  <a:tcPr/>
                </a:tc>
                <a:tc>
                  <a:txBody>
                    <a:bodyPr/>
                    <a:lstStyle/>
                    <a:p>
                      <a:pPr algn="l"/>
                      <a:r>
                        <a:rPr kumimoji="1" lang="en-US" altLang="ja-JP" sz="1200" u="none" dirty="0">
                          <a:latin typeface="Meiryo UI" panose="020B0604030504040204" pitchFamily="50" charset="-128"/>
                          <a:ea typeface="Meiryo UI" panose="020B0604030504040204" pitchFamily="50" charset="-128"/>
                        </a:rPr>
                        <a:t>Osaka Prefecture,</a:t>
                      </a:r>
                    </a:p>
                    <a:p>
                      <a:pPr algn="l"/>
                      <a:r>
                        <a:rPr kumimoji="1" lang="en-US" altLang="ja-JP" sz="1200" u="none" dirty="0">
                          <a:latin typeface="Meiryo UI" panose="020B0604030504040204" pitchFamily="50" charset="-128"/>
                          <a:ea typeface="Meiryo UI" panose="020B0604030504040204" pitchFamily="50" charset="-128"/>
                        </a:rPr>
                        <a:t>Osaka City</a:t>
                      </a:r>
                    </a:p>
                  </a:txBody>
                  <a:tcPr/>
                </a:tc>
                <a:extLst>
                  <a:ext uri="{0D108BD9-81ED-4DB2-BD59-A6C34878D82A}">
                    <a16:rowId xmlns:a16="http://schemas.microsoft.com/office/drawing/2014/main" val="3157976875"/>
                  </a:ext>
                </a:extLst>
              </a:tr>
              <a:tr h="1082655">
                <a:tc>
                  <a:txBody>
                    <a:bodyPr/>
                    <a:lstStyle/>
                    <a:p>
                      <a:pPr algn="l" fontAlgn="ctr"/>
                      <a:r>
                        <a:rPr lang="en-US" altLang="ja-JP" sz="1400" b="0" i="0" u="none" strike="noStrike" dirty="0">
                          <a:solidFill>
                            <a:schemeClr val="tx1"/>
                          </a:solidFill>
                          <a:effectLst/>
                          <a:latin typeface="Meiryo UI" panose="020B0604030504040204" pitchFamily="50" charset="-128"/>
                          <a:ea typeface="Meiryo UI" panose="020B0604030504040204" pitchFamily="50" charset="-128"/>
                        </a:rPr>
                        <a:t>Advocate regulatory </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reforms related to proof-of-concept trials for financial licenses</a:t>
                      </a:r>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en-US" altLang="ja-JP" sz="1400" u="none" dirty="0">
                          <a:solidFill>
                            <a:schemeClr val="tx1"/>
                          </a:solidFill>
                          <a:latin typeface="Meiryo UI" panose="020B0604030504040204" pitchFamily="50" charset="-128"/>
                          <a:ea typeface="Meiryo UI" panose="020B0604030504040204" pitchFamily="50" charset="-128"/>
                        </a:rPr>
                        <a:t>Advocate regulatory </a:t>
                      </a:r>
                      <a:r>
                        <a:rPr kumimoji="1" lang="en-US" altLang="ja-JP" sz="1400" u="none" dirty="0">
                          <a:latin typeface="Meiryo UI" panose="020B0604030504040204" pitchFamily="50" charset="-128"/>
                          <a:ea typeface="Meiryo UI" panose="020B0604030504040204" pitchFamily="50" charset="-128"/>
                        </a:rPr>
                        <a:t>reforms based on the needs of financial institutions, including the provisional granting or temporary exemption of financial licenses under certain conditions to facilitate pilot tests, as well as amendments to existing regulations informed by the results of such tests</a:t>
                      </a:r>
                    </a:p>
                  </a:txBody>
                  <a:tcPr/>
                </a:tc>
                <a:tc>
                  <a:txBody>
                    <a:bodyPr/>
                    <a:lstStyle/>
                    <a:p>
                      <a:pPr algn="l"/>
                      <a:r>
                        <a:rPr kumimoji="1" lang="en-US" altLang="ja-JP" sz="1200" u="none" dirty="0">
                          <a:latin typeface="Meiryo UI" panose="020B0604030504040204" pitchFamily="50" charset="-128"/>
                          <a:ea typeface="Meiryo UI" panose="020B0604030504040204" pitchFamily="50" charset="-128"/>
                        </a:rPr>
                        <a:t>Osaka Prefecture,</a:t>
                      </a:r>
                    </a:p>
                    <a:p>
                      <a:pPr algn="l"/>
                      <a:r>
                        <a:rPr kumimoji="1" lang="en-US" altLang="ja-JP" sz="1200" u="none" dirty="0">
                          <a:latin typeface="Meiryo UI" panose="020B0604030504040204" pitchFamily="50" charset="-128"/>
                          <a:ea typeface="Meiryo UI" panose="020B0604030504040204" pitchFamily="50" charset="-128"/>
                        </a:rPr>
                        <a:t>Osaka City</a:t>
                      </a:r>
                    </a:p>
                  </a:txBody>
                  <a:tcPr/>
                </a:tc>
                <a:extLst>
                  <a:ext uri="{0D108BD9-81ED-4DB2-BD59-A6C34878D82A}">
                    <a16:rowId xmlns:a16="http://schemas.microsoft.com/office/drawing/2014/main" val="2809056881"/>
                  </a:ext>
                </a:extLst>
              </a:tr>
              <a:tr h="1082655">
                <a:tc>
                  <a:txBody>
                    <a:bodyPr/>
                    <a:lstStyle/>
                    <a:p>
                      <a:pPr algn="l" fontAlgn="ctr"/>
                      <a:r>
                        <a:rPr lang="en-US" altLang="ja-JP" sz="1400" b="0" i="0" u="none" strike="noStrike" dirty="0">
                          <a:solidFill>
                            <a:schemeClr val="tx1"/>
                          </a:solidFill>
                          <a:effectLst/>
                          <a:latin typeface="Meiryo UI" panose="020B0604030504040204" pitchFamily="50" charset="-128"/>
                          <a:ea typeface="Meiryo UI" panose="020B0604030504040204" pitchFamily="50" charset="-128"/>
                        </a:rPr>
                        <a:t>Promote the sharing and dissemination of knowledge about fintech and Web3 businesses</a:t>
                      </a:r>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en-US" altLang="ja-JP" sz="1400" u="none" dirty="0">
                          <a:solidFill>
                            <a:schemeClr val="tx1"/>
                          </a:solidFill>
                          <a:latin typeface="Meiryo UI" panose="020B0604030504040204" pitchFamily="50" charset="-128"/>
                          <a:ea typeface="Meiryo UI" panose="020B0604030504040204" pitchFamily="50" charset="-128"/>
                        </a:rPr>
                        <a:t>Organize seminars and study sessions to share insights on leading cases, business models, and technological trends in the fintech and Web3 sectors with companies based in Osaka, thereby promoting understanding of fintech and Web3 businesses and encouraging new market entrants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Private Sector, Osaka Prefecture,</a:t>
                      </a:r>
                    </a:p>
                    <a:p>
                      <a:pPr algn="l"/>
                      <a:r>
                        <a:rPr kumimoji="1" lang="en-US" altLang="ja-JP" sz="1200" u="none" dirty="0">
                          <a:solidFill>
                            <a:schemeClr val="tx1"/>
                          </a:solidFill>
                          <a:latin typeface="Meiryo UI" panose="020B0604030504040204" pitchFamily="50" charset="-128"/>
                          <a:ea typeface="Meiryo UI" panose="020B0604030504040204" pitchFamily="50" charset="-128"/>
                        </a:rPr>
                        <a:t>Osaka City</a:t>
                      </a:r>
                    </a:p>
                  </a:txBody>
                  <a:tcPr/>
                </a:tc>
                <a:extLst>
                  <a:ext uri="{0D108BD9-81ED-4DB2-BD59-A6C34878D82A}">
                    <a16:rowId xmlns:a16="http://schemas.microsoft.com/office/drawing/2014/main" val="3790939690"/>
                  </a:ext>
                </a:extLst>
              </a:tr>
            </a:tbl>
          </a:graphicData>
        </a:graphic>
      </p:graphicFrame>
      <p:sp>
        <p:nvSpPr>
          <p:cNvPr id="14"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45" name="正方形/長方形 44">
            <a:extLst>
              <a:ext uri="{FF2B5EF4-FFF2-40B4-BE49-F238E27FC236}">
                <a16:creationId xmlns:a16="http://schemas.microsoft.com/office/drawing/2014/main" id="{31B3772B-5196-4B9C-9F7C-B2DAF51D7193}"/>
              </a:ext>
            </a:extLst>
          </p:cNvPr>
          <p:cNvSpPr/>
          <p:nvPr/>
        </p:nvSpPr>
        <p:spPr>
          <a:xfrm>
            <a:off x="492398" y="311716"/>
            <a:ext cx="10124323" cy="451714"/>
          </a:xfrm>
          <a:prstGeom prst="rect">
            <a:avLst/>
          </a:prstGeom>
          <a:noFill/>
          <a:ln w="12700" cap="flat" cmpd="sng" algn="ctr">
            <a:noFill/>
            <a:prstDash val="solid"/>
          </a:ln>
          <a:effectLst/>
        </p:spPr>
        <p:txBody>
          <a:bodyPr rtlCol="0" anchor="ctr"/>
          <a:lstStyle/>
          <a:p>
            <a:pPr lvl="0"/>
            <a:r>
              <a:rPr kumimoji="0" lang="en-US" altLang="ja-JP"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 Promote financial innovation</a:t>
            </a:r>
          </a:p>
        </p:txBody>
      </p:sp>
      <p:sp>
        <p:nvSpPr>
          <p:cNvPr id="20" name="角丸四角形 10">
            <a:extLst>
              <a:ext uri="{FF2B5EF4-FFF2-40B4-BE49-F238E27FC236}">
                <a16:creationId xmlns:a16="http://schemas.microsoft.com/office/drawing/2014/main" id="{AB1D679C-E13F-4DF6-A36A-509EBD990E5F}"/>
              </a:ext>
            </a:extLst>
          </p:cNvPr>
          <p:cNvSpPr/>
          <p:nvPr/>
        </p:nvSpPr>
        <p:spPr>
          <a:xfrm>
            <a:off x="1944745" y="2329332"/>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Invite</a:t>
            </a:r>
            <a:endParaRPr kumimoji="1" lang="ja-JP" altLang="en-US" sz="1000" dirty="0"/>
          </a:p>
        </p:txBody>
      </p:sp>
      <p:sp>
        <p:nvSpPr>
          <p:cNvPr id="8" name="角丸四角形 10">
            <a:extLst>
              <a:ext uri="{FF2B5EF4-FFF2-40B4-BE49-F238E27FC236}">
                <a16:creationId xmlns:a16="http://schemas.microsoft.com/office/drawing/2014/main" id="{3F7408E6-381A-43FA-ABD3-ECC1C86ABCB9}"/>
              </a:ext>
            </a:extLst>
          </p:cNvPr>
          <p:cNvSpPr/>
          <p:nvPr/>
        </p:nvSpPr>
        <p:spPr>
          <a:xfrm>
            <a:off x="1944745" y="3498069"/>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Invite</a:t>
            </a:r>
            <a:endParaRPr kumimoji="1" lang="ja-JP" altLang="en-US" sz="1000" dirty="0"/>
          </a:p>
        </p:txBody>
      </p:sp>
      <p:sp>
        <p:nvSpPr>
          <p:cNvPr id="9" name="正方形/長方形 8">
            <a:extLst>
              <a:ext uri="{FF2B5EF4-FFF2-40B4-BE49-F238E27FC236}">
                <a16:creationId xmlns:a16="http://schemas.microsoft.com/office/drawing/2014/main" id="{8982E0CC-A008-446A-A158-862CC73F2569}"/>
              </a:ext>
            </a:extLst>
          </p:cNvPr>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en-US" altLang="ja-JP" sz="900" dirty="0">
                <a:solidFill>
                  <a:schemeClr val="bg1"/>
                </a:solidFill>
                <a:latin typeface="Meiryo UI" panose="020B0604030504040204" pitchFamily="50" charset="-128"/>
                <a:ea typeface="Meiryo UI" panose="020B0604030504040204" pitchFamily="50" charset="-128"/>
              </a:rPr>
              <a:t>Frontrunner city in finance</a:t>
            </a:r>
            <a:endParaRPr kumimoji="1" lang="ja-JP" altLang="en-US" sz="900" dirty="0">
              <a:solidFill>
                <a:schemeClr val="bg1"/>
              </a:solidFill>
              <a:latin typeface="Meiryo UI" panose="020B0604030504040204" pitchFamily="50" charset="-128"/>
              <a:ea typeface="Meiryo UI" panose="020B0604030504040204" pitchFamily="50" charset="-128"/>
            </a:endParaRPr>
          </a:p>
        </p:txBody>
      </p:sp>
      <p:sp>
        <p:nvSpPr>
          <p:cNvPr id="10" name="角丸四角形 37">
            <a:extLst>
              <a:ext uri="{FF2B5EF4-FFF2-40B4-BE49-F238E27FC236}">
                <a16:creationId xmlns:a16="http://schemas.microsoft.com/office/drawing/2014/main" id="{C817DCD9-5BEA-4CBA-8283-7549D57B3E9E}"/>
              </a:ext>
            </a:extLst>
          </p:cNvPr>
          <p:cNvSpPr/>
          <p:nvPr/>
        </p:nvSpPr>
        <p:spPr>
          <a:xfrm>
            <a:off x="2581559" y="466680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Nurture</a:t>
            </a:r>
            <a:endParaRPr kumimoji="1" lang="ja-JP" altLang="en-US" sz="1000" dirty="0"/>
          </a:p>
        </p:txBody>
      </p:sp>
    </p:spTree>
    <p:extLst>
      <p:ext uri="{BB962C8B-B14F-4D97-AF65-F5344CB8AC3E}">
        <p14:creationId xmlns:p14="http://schemas.microsoft.com/office/powerpoint/2010/main" val="1289094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3401" y="99403"/>
            <a:ext cx="10515600" cy="834501"/>
          </a:xfrm>
        </p:spPr>
        <p:txBody>
          <a:bodyPr/>
          <a:lstStyle/>
          <a:p>
            <a:r>
              <a:rPr lang="en-US" altLang="ja-JP" dirty="0">
                <a:latin typeface="Arial" panose="020B0604020202020204" pitchFamily="34" charset="0"/>
                <a:ea typeface="UD デジタル 教科書体 NK-R" panose="02020400000000000000" pitchFamily="18" charset="-128"/>
                <a:cs typeface="Arial" panose="020B0604020202020204" pitchFamily="34" charset="0"/>
              </a:rPr>
              <a:t>Table of Contents</a:t>
            </a:r>
            <a:endParaRPr kumimoji="1" lang="ja-JP" altLang="en-US" dirty="0">
              <a:latin typeface="Arial" panose="020B0604020202020204" pitchFamily="34" charset="0"/>
              <a:ea typeface="UD デジタル 教科書体 NK-R" panose="02020400000000000000" pitchFamily="18" charset="-128"/>
              <a:cs typeface="Arial" panose="020B0604020202020204" pitchFamily="34" charset="0"/>
            </a:endParaRPr>
          </a:p>
        </p:txBody>
      </p:sp>
      <p:cxnSp>
        <p:nvCxnSpPr>
          <p:cNvPr id="4" name="直線コネクタ 3"/>
          <p:cNvCxnSpPr>
            <a:cxnSpLocks/>
          </p:cNvCxnSpPr>
          <p:nvPr/>
        </p:nvCxnSpPr>
        <p:spPr>
          <a:xfrm>
            <a:off x="533401" y="779394"/>
            <a:ext cx="9972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1187547" y="1131418"/>
            <a:ext cx="7140677" cy="5665269"/>
          </a:xfrm>
          <a:prstGeom prst="rect">
            <a:avLst/>
          </a:prstGeom>
          <a:noFill/>
        </p:spPr>
        <p:txBody>
          <a:bodyPr wrap="square" rtlCol="0">
            <a:spAutoFit/>
          </a:bodyPr>
          <a:lstStyle/>
          <a:p>
            <a:pPr>
              <a:lnSpc>
                <a:spcPts val="1600"/>
              </a:lnSpc>
            </a:pPr>
            <a:r>
              <a:rPr lang="en-US" altLang="ja-JP" b="1" dirty="0">
                <a:latin typeface="UD デジタル 教科書体 NK-R" panose="02020400000000000000" pitchFamily="18" charset="-128"/>
                <a:ea typeface="UD デジタル 教科書体 NK-R" panose="02020400000000000000" pitchFamily="18" charset="-128"/>
              </a:rPr>
              <a:t>Ⅰ</a:t>
            </a:r>
            <a:r>
              <a:rPr lang="ja-JP" altLang="en-US" b="1" dirty="0">
                <a:latin typeface="UD デジタル 教科書体 NK-R" panose="02020400000000000000" pitchFamily="18" charset="-128"/>
                <a:ea typeface="UD デジタル 教科書体 NK-R" panose="02020400000000000000" pitchFamily="18" charset="-128"/>
              </a:rPr>
              <a:t>　</a:t>
            </a: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Overview of the Strategy</a:t>
            </a:r>
          </a:p>
          <a:p>
            <a:pPr>
              <a:lnSpc>
                <a:spcPts val="1600"/>
              </a:lnSpc>
            </a:pPr>
            <a:endParaRPr lang="en-US" altLang="ja-JP" b="1" dirty="0">
              <a:solidFill>
                <a:srgbClr val="FF0000"/>
              </a:solidFill>
              <a:highlight>
                <a:srgbClr val="00FFFF"/>
              </a:highlight>
              <a:latin typeface="Arial" panose="020B0604020202020204" pitchFamily="34" charset="0"/>
              <a:ea typeface="UD デジタル 教科書体 NK-R" panose="02020400000000000000" pitchFamily="18" charset="-128"/>
              <a:cs typeface="Arial" panose="020B0604020202020204" pitchFamily="34" charset="0"/>
            </a:endParaRPr>
          </a:p>
          <a:p>
            <a:pPr marL="628650" indent="-269875"/>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1. Objectives of the Strategy Formulation </a:t>
            </a:r>
            <a:br>
              <a:rPr lang="en-US" altLang="ja-JP" b="1" dirty="0">
                <a:solidFill>
                  <a:srgbClr val="FF0000"/>
                </a:solidFill>
                <a:highlight>
                  <a:srgbClr val="00FFFF"/>
                </a:highlight>
                <a:latin typeface="Arial" panose="020B0604020202020204" pitchFamily="34" charset="0"/>
                <a:ea typeface="UD デジタル 教科書体 NK-R" panose="02020400000000000000" pitchFamily="18" charset="-128"/>
                <a:cs typeface="Arial" panose="020B0604020202020204" pitchFamily="34" charset="0"/>
              </a:rPr>
            </a:b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(Formulated in March 2022)</a:t>
            </a:r>
          </a:p>
          <a:p>
            <a:pPr marL="342900" indent="15875">
              <a:lnSpc>
                <a:spcPts val="1600"/>
              </a:lnSpc>
            </a:pPr>
            <a:endParaRPr lang="en-US" altLang="ja-JP" b="1" dirty="0">
              <a:latin typeface="Arial" panose="020B0604020202020204" pitchFamily="34" charset="0"/>
              <a:ea typeface="UD デジタル 教科書体 NK-R" panose="02020400000000000000" pitchFamily="18" charset="-128"/>
              <a:cs typeface="Arial" panose="020B0604020202020204" pitchFamily="34" charset="0"/>
            </a:endParaRPr>
          </a:p>
          <a:p>
            <a:pPr marL="342900" indent="15875">
              <a:lnSpc>
                <a:spcPts val="1600"/>
              </a:lnSpc>
            </a:pP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2. Key Perspectives</a:t>
            </a:r>
          </a:p>
          <a:p>
            <a:pPr marL="342900" indent="15875">
              <a:lnSpc>
                <a:spcPts val="1600"/>
              </a:lnSpc>
            </a:pPr>
            <a:endParaRPr lang="en-US" altLang="ja-JP" b="1" dirty="0">
              <a:latin typeface="Arial" panose="020B0604020202020204" pitchFamily="34" charset="0"/>
              <a:ea typeface="UD デジタル 教科書体 NK-R" panose="02020400000000000000" pitchFamily="18" charset="-128"/>
              <a:cs typeface="Arial" panose="020B0604020202020204" pitchFamily="34" charset="0"/>
            </a:endParaRPr>
          </a:p>
          <a:p>
            <a:pPr marL="342900" indent="15875">
              <a:lnSpc>
                <a:spcPts val="1600"/>
              </a:lnSpc>
            </a:pP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3. Osaka’s Vision as a Global Financial City</a:t>
            </a:r>
          </a:p>
          <a:p>
            <a:pPr>
              <a:lnSpc>
                <a:spcPts val="1600"/>
              </a:lnSpc>
              <a:spcBef>
                <a:spcPts val="1800"/>
              </a:spcBef>
            </a:pP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Ⅱ. Initiatives under Phase 1 (through FY2025) </a:t>
            </a:r>
          </a:p>
          <a:p>
            <a:pPr marL="358775" indent="-358775">
              <a:lnSpc>
                <a:spcPts val="1600"/>
              </a:lnSpc>
              <a:spcBef>
                <a:spcPts val="1800"/>
              </a:spcBef>
            </a:pP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Ⅲ. Changes in the Socioeconomic Environment (Global, Japan, Osaka)</a:t>
            </a:r>
          </a:p>
          <a:p>
            <a:pPr>
              <a:lnSpc>
                <a:spcPts val="1600"/>
              </a:lnSpc>
              <a:spcBef>
                <a:spcPts val="1800"/>
              </a:spcBef>
            </a:pP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Ⅳ</a:t>
            </a:r>
            <a:r>
              <a:rPr lang="ja-JP" altLang="en-US"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Directions for Action Plan Phase 2</a:t>
            </a:r>
          </a:p>
          <a:p>
            <a:pPr>
              <a:lnSpc>
                <a:spcPts val="1600"/>
              </a:lnSpc>
              <a:spcBef>
                <a:spcPts val="1800"/>
              </a:spcBef>
            </a:pP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Ⅴ</a:t>
            </a:r>
            <a:r>
              <a:rPr lang="ja-JP" altLang="en-US"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Pillars of the Initiatives &amp; Specific Initiatives (Action Plan)</a:t>
            </a:r>
            <a:r>
              <a:rPr lang="ja-JP" altLang="en-US" b="1" dirty="0">
                <a:latin typeface="Arial" panose="020B0604020202020204" pitchFamily="34" charset="0"/>
                <a:ea typeface="UD デジタル 教科書体 NK-R" panose="02020400000000000000" pitchFamily="18" charset="-128"/>
                <a:cs typeface="Arial" panose="020B0604020202020204" pitchFamily="34" charset="0"/>
              </a:rPr>
              <a:t>　　</a:t>
            </a:r>
            <a:r>
              <a:rPr lang="ja-JP" altLang="en-US" sz="2400" b="1" dirty="0">
                <a:latin typeface="Arial" panose="020B0604020202020204" pitchFamily="34" charset="0"/>
                <a:ea typeface="UD デジタル 教科書体 NK-R" panose="02020400000000000000" pitchFamily="18" charset="-128"/>
                <a:cs typeface="Arial" panose="020B0604020202020204" pitchFamily="34" charset="0"/>
              </a:rPr>
              <a:t>　　　　　　　　　　　</a:t>
            </a:r>
            <a:endParaRPr lang="en-US" altLang="ja-JP" sz="2400" b="1" dirty="0">
              <a:latin typeface="Arial" panose="020B0604020202020204" pitchFamily="34" charset="0"/>
              <a:ea typeface="UD デジタル 教科書体 NK-R" panose="02020400000000000000" pitchFamily="18" charset="-128"/>
              <a:cs typeface="Arial" panose="020B0604020202020204" pitchFamily="34" charset="0"/>
            </a:endParaRPr>
          </a:p>
          <a:p>
            <a:pPr>
              <a:lnSpc>
                <a:spcPts val="1600"/>
              </a:lnSpc>
              <a:spcBef>
                <a:spcPts val="1800"/>
              </a:spcBef>
            </a:pP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Ⅵ</a:t>
            </a:r>
            <a:r>
              <a:rPr lang="ja-JP" altLang="en-US"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Strategy Implementation Period &amp; Strategic Goals</a:t>
            </a:r>
            <a:r>
              <a:rPr lang="ja-JP" altLang="en-US" b="1" dirty="0">
                <a:latin typeface="Arial" panose="020B0604020202020204" pitchFamily="34" charset="0"/>
                <a:ea typeface="UD デジタル 教科書体 NK-R" panose="02020400000000000000" pitchFamily="18" charset="-128"/>
                <a:cs typeface="Arial" panose="020B0604020202020204" pitchFamily="34" charset="0"/>
              </a:rPr>
              <a:t>　　　　　　　　　　　</a:t>
            </a:r>
            <a:endParaRPr lang="en-US" altLang="ja-JP" b="1" dirty="0">
              <a:latin typeface="Arial" panose="020B0604020202020204" pitchFamily="34" charset="0"/>
              <a:ea typeface="UD デジタル 教科書体 NK-R" panose="02020400000000000000" pitchFamily="18" charset="-128"/>
              <a:cs typeface="Arial" panose="020B0604020202020204" pitchFamily="34" charset="0"/>
            </a:endParaRPr>
          </a:p>
          <a:p>
            <a:pPr>
              <a:lnSpc>
                <a:spcPts val="1600"/>
              </a:lnSpc>
              <a:spcBef>
                <a:spcPts val="1800"/>
              </a:spcBef>
            </a:pP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Ⅶ</a:t>
            </a:r>
            <a:r>
              <a:rPr lang="ja-JP" altLang="en-US"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Conclusion</a:t>
            </a:r>
            <a:r>
              <a:rPr lang="ja-JP" altLang="en-US" b="1" dirty="0">
                <a:latin typeface="Arial" panose="020B0604020202020204" pitchFamily="34" charset="0"/>
                <a:ea typeface="UD デジタル 教科書体 NK-R" panose="02020400000000000000" pitchFamily="18" charset="-128"/>
                <a:cs typeface="Arial" panose="020B0604020202020204" pitchFamily="34" charset="0"/>
              </a:rPr>
              <a:t>　　</a:t>
            </a:r>
            <a:r>
              <a:rPr lang="ja-JP" altLang="en-US" sz="2400" b="1" dirty="0">
                <a:latin typeface="Arial" panose="020B0604020202020204" pitchFamily="34" charset="0"/>
                <a:ea typeface="UD デジタル 教科書体 NK-R" panose="02020400000000000000" pitchFamily="18" charset="-128"/>
                <a:cs typeface="Arial" panose="020B0604020202020204" pitchFamily="34" charset="0"/>
              </a:rPr>
              <a:t>　　　</a:t>
            </a:r>
            <a:endParaRPr lang="en-US" altLang="ja-JP" sz="2400" b="1" dirty="0">
              <a:latin typeface="Arial" panose="020B0604020202020204" pitchFamily="34" charset="0"/>
              <a:ea typeface="UD デジタル 教科書体 NK-R" panose="02020400000000000000" pitchFamily="18" charset="-128"/>
              <a:cs typeface="Arial" panose="020B0604020202020204" pitchFamily="34" charset="0"/>
            </a:endParaRPr>
          </a:p>
          <a:p>
            <a:pPr>
              <a:lnSpc>
                <a:spcPts val="1600"/>
              </a:lnSpc>
              <a:spcBef>
                <a:spcPts val="1800"/>
              </a:spcBef>
            </a:pP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References</a:t>
            </a:r>
          </a:p>
          <a:p>
            <a:pPr>
              <a:lnSpc>
                <a:spcPts val="1600"/>
              </a:lnSpc>
              <a:spcBef>
                <a:spcPts val="1800"/>
              </a:spcBef>
            </a:pPr>
            <a:r>
              <a:rPr lang="ja-JP" altLang="en-US" sz="2400" b="1" dirty="0">
                <a:latin typeface="Arial" panose="020B0604020202020204" pitchFamily="34" charset="0"/>
                <a:ea typeface="UD デジタル 教科書体 NK-R" panose="02020400000000000000" pitchFamily="18" charset="-128"/>
                <a:cs typeface="Arial" panose="020B0604020202020204" pitchFamily="34" charset="0"/>
              </a:rPr>
              <a:t>　　　　　　　　　　　　　　　　　　　　　　　　　　</a:t>
            </a:r>
            <a:endParaRPr lang="en-US" altLang="ja-JP" sz="2400" b="1"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3"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3</a:t>
            </a:fld>
            <a:endParaRPr kumimoji="1" lang="ja-JP" altLang="en-US"/>
          </a:p>
        </p:txBody>
      </p:sp>
      <p:sp>
        <p:nvSpPr>
          <p:cNvPr id="6" name="テキスト ボックス 5"/>
          <p:cNvSpPr txBox="1"/>
          <p:nvPr/>
        </p:nvSpPr>
        <p:spPr>
          <a:xfrm>
            <a:off x="8292130" y="1693766"/>
            <a:ext cx="3033770" cy="2279727"/>
          </a:xfrm>
          <a:prstGeom prst="rect">
            <a:avLst/>
          </a:prstGeom>
          <a:noFill/>
        </p:spPr>
        <p:txBody>
          <a:bodyPr wrap="square" rtlCol="0">
            <a:spAutoFit/>
          </a:bodyPr>
          <a:lstStyle/>
          <a:p>
            <a:pPr>
              <a:lnSpc>
                <a:spcPts val="1600"/>
              </a:lnSpc>
            </a:pPr>
            <a:r>
              <a:rPr lang="ja-JP" altLang="en-US" sz="24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2400" b="1" dirty="0">
                <a:latin typeface="Arial" panose="020B0604020202020204" pitchFamily="34" charset="0"/>
                <a:ea typeface="UD デジタル 教科書体 NK-R" panose="02020400000000000000" pitchFamily="18" charset="-128"/>
                <a:cs typeface="Arial" panose="020B0604020202020204" pitchFamily="34" charset="0"/>
              </a:rPr>
              <a:t>5</a:t>
            </a:r>
            <a:br>
              <a:rPr lang="en-US" altLang="ja-JP" sz="2400" b="1" dirty="0">
                <a:latin typeface="Arial" panose="020B0604020202020204" pitchFamily="34" charset="0"/>
                <a:ea typeface="UD デジタル 教科書体 NK-R" panose="02020400000000000000" pitchFamily="18" charset="-128"/>
                <a:cs typeface="Arial" panose="020B0604020202020204" pitchFamily="34" charset="0"/>
              </a:rPr>
            </a:br>
            <a:endParaRPr lang="en-US" altLang="ja-JP" sz="2400" b="1" dirty="0">
              <a:latin typeface="Arial" panose="020B0604020202020204" pitchFamily="34" charset="0"/>
              <a:ea typeface="UD デジタル 教科書体 NK-R" panose="02020400000000000000" pitchFamily="18" charset="-128"/>
              <a:cs typeface="Arial" panose="020B0604020202020204" pitchFamily="34" charset="0"/>
            </a:endParaRPr>
          </a:p>
          <a:p>
            <a:pPr>
              <a:lnSpc>
                <a:spcPts val="1600"/>
              </a:lnSpc>
              <a:spcBef>
                <a:spcPts val="1800"/>
              </a:spcBef>
            </a:pPr>
            <a:r>
              <a:rPr lang="ja-JP" altLang="en-US" sz="24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2400" b="1" dirty="0">
                <a:latin typeface="Arial" panose="020B0604020202020204" pitchFamily="34" charset="0"/>
                <a:ea typeface="UD デジタル 教科書体 NK-R" panose="02020400000000000000" pitchFamily="18" charset="-128"/>
                <a:cs typeface="Arial" panose="020B0604020202020204" pitchFamily="34" charset="0"/>
              </a:rPr>
              <a:t>6</a:t>
            </a:r>
          </a:p>
          <a:p>
            <a:pPr>
              <a:lnSpc>
                <a:spcPts val="1600"/>
              </a:lnSpc>
              <a:spcBef>
                <a:spcPts val="1800"/>
              </a:spcBef>
            </a:pPr>
            <a:r>
              <a:rPr lang="ja-JP" altLang="en-US" sz="24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2400" b="1" dirty="0">
                <a:latin typeface="Arial" panose="020B0604020202020204" pitchFamily="34" charset="0"/>
                <a:ea typeface="UD デジタル 教科書体 NK-R" panose="02020400000000000000" pitchFamily="18" charset="-128"/>
                <a:cs typeface="Arial" panose="020B0604020202020204" pitchFamily="34" charset="0"/>
              </a:rPr>
              <a:t>6</a:t>
            </a:r>
          </a:p>
          <a:p>
            <a:pPr>
              <a:lnSpc>
                <a:spcPts val="1600"/>
              </a:lnSpc>
              <a:spcBef>
                <a:spcPts val="1800"/>
              </a:spcBef>
            </a:pPr>
            <a:r>
              <a:rPr lang="ja-JP" altLang="en-US" sz="24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2400" b="1" dirty="0">
                <a:latin typeface="Arial" panose="020B0604020202020204" pitchFamily="34" charset="0"/>
                <a:ea typeface="UD デジタル 教科書体 NK-R" panose="02020400000000000000" pitchFamily="18" charset="-128"/>
                <a:cs typeface="Arial" panose="020B0604020202020204" pitchFamily="34" charset="0"/>
              </a:rPr>
              <a:t>7</a:t>
            </a:r>
          </a:p>
          <a:p>
            <a:pPr>
              <a:lnSpc>
                <a:spcPts val="1600"/>
              </a:lnSpc>
              <a:spcBef>
                <a:spcPts val="1800"/>
              </a:spcBef>
            </a:pPr>
            <a:r>
              <a:rPr lang="ja-JP" altLang="en-US" sz="24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2400" b="1" dirty="0">
                <a:latin typeface="Arial" panose="020B0604020202020204" pitchFamily="34" charset="0"/>
                <a:ea typeface="UD デジタル 教科書体 NK-R" panose="02020400000000000000" pitchFamily="18" charset="-128"/>
                <a:cs typeface="Arial" panose="020B0604020202020204" pitchFamily="34" charset="0"/>
              </a:rPr>
              <a:t>10</a:t>
            </a:r>
          </a:p>
        </p:txBody>
      </p:sp>
      <p:sp>
        <p:nvSpPr>
          <p:cNvPr id="8" name="テキスト ボックス 7">
            <a:extLst>
              <a:ext uri="{FF2B5EF4-FFF2-40B4-BE49-F238E27FC236}">
                <a16:creationId xmlns:a16="http://schemas.microsoft.com/office/drawing/2014/main" id="{2E3E7421-754F-46E2-B23D-6397921B2AB5}"/>
              </a:ext>
            </a:extLst>
          </p:cNvPr>
          <p:cNvSpPr txBox="1"/>
          <p:nvPr/>
        </p:nvSpPr>
        <p:spPr>
          <a:xfrm>
            <a:off x="8292130" y="4179029"/>
            <a:ext cx="3033770" cy="1638525"/>
          </a:xfrm>
          <a:prstGeom prst="rect">
            <a:avLst/>
          </a:prstGeom>
          <a:noFill/>
        </p:spPr>
        <p:txBody>
          <a:bodyPr wrap="square" rtlCol="0">
            <a:spAutoFit/>
          </a:bodyPr>
          <a:lstStyle/>
          <a:p>
            <a:pPr>
              <a:lnSpc>
                <a:spcPts val="1600"/>
              </a:lnSpc>
              <a:spcBef>
                <a:spcPts val="1800"/>
              </a:spcBef>
            </a:pPr>
            <a:r>
              <a:rPr lang="ja-JP" altLang="en-US" sz="24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2400" b="1" dirty="0">
                <a:latin typeface="Arial" panose="020B0604020202020204" pitchFamily="34" charset="0"/>
                <a:ea typeface="UD デジタル 教科書体 NK-R" panose="02020400000000000000" pitchFamily="18" charset="-128"/>
                <a:cs typeface="Arial" panose="020B0604020202020204" pitchFamily="34" charset="0"/>
              </a:rPr>
              <a:t>19</a:t>
            </a:r>
            <a:endParaRPr lang="en-US" altLang="ja-JP" sz="2400" dirty="0">
              <a:latin typeface="Arial" panose="020B0604020202020204" pitchFamily="34" charset="0"/>
              <a:ea typeface="UD デジタル 教科書体 NK-R" panose="02020400000000000000" pitchFamily="18" charset="-128"/>
              <a:cs typeface="Arial" panose="020B0604020202020204" pitchFamily="34" charset="0"/>
            </a:endParaRPr>
          </a:p>
          <a:p>
            <a:pPr>
              <a:lnSpc>
                <a:spcPts val="1600"/>
              </a:lnSpc>
              <a:spcBef>
                <a:spcPts val="1800"/>
              </a:spcBef>
            </a:pPr>
            <a:r>
              <a:rPr lang="ja-JP" altLang="en-US" sz="24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2400" b="1" dirty="0">
                <a:latin typeface="Arial" panose="020B0604020202020204" pitchFamily="34" charset="0"/>
                <a:ea typeface="UD デジタル 教科書体 NK-R" panose="02020400000000000000" pitchFamily="18" charset="-128"/>
                <a:cs typeface="Arial" panose="020B0604020202020204" pitchFamily="34" charset="0"/>
              </a:rPr>
              <a:t>22</a:t>
            </a:r>
          </a:p>
          <a:p>
            <a:pPr>
              <a:lnSpc>
                <a:spcPts val="1600"/>
              </a:lnSpc>
              <a:spcBef>
                <a:spcPts val="1800"/>
              </a:spcBef>
            </a:pPr>
            <a:r>
              <a:rPr lang="ja-JP" altLang="en-US" sz="24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2400" b="1" dirty="0">
                <a:latin typeface="Arial" panose="020B0604020202020204" pitchFamily="34" charset="0"/>
                <a:ea typeface="UD デジタル 教科書体 NK-R" panose="02020400000000000000" pitchFamily="18" charset="-128"/>
                <a:cs typeface="Arial" panose="020B0604020202020204" pitchFamily="34" charset="0"/>
              </a:rPr>
              <a:t>33</a:t>
            </a:r>
          </a:p>
          <a:p>
            <a:pPr>
              <a:lnSpc>
                <a:spcPts val="1600"/>
              </a:lnSpc>
              <a:spcBef>
                <a:spcPts val="1800"/>
              </a:spcBef>
            </a:pPr>
            <a:r>
              <a:rPr lang="ja-JP" altLang="en-US" sz="24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2400" b="1" dirty="0">
                <a:latin typeface="Arial" panose="020B0604020202020204" pitchFamily="34" charset="0"/>
                <a:ea typeface="UD デジタル 教科書体 NK-R" panose="02020400000000000000" pitchFamily="18" charset="-128"/>
                <a:cs typeface="Arial" panose="020B0604020202020204" pitchFamily="34" charset="0"/>
              </a:rPr>
              <a:t>36</a:t>
            </a:r>
          </a:p>
        </p:txBody>
      </p:sp>
    </p:spTree>
    <p:extLst>
      <p:ext uri="{BB962C8B-B14F-4D97-AF65-F5344CB8AC3E}">
        <p14:creationId xmlns:p14="http://schemas.microsoft.com/office/powerpoint/2010/main" val="42483408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2"/>
          <p:cNvSpPr txBox="1">
            <a:spLocks/>
          </p:cNvSpPr>
          <p:nvPr/>
        </p:nvSpPr>
        <p:spPr>
          <a:xfrm>
            <a:off x="638653" y="385712"/>
            <a:ext cx="10914693" cy="500170"/>
          </a:xfrm>
          <a:prstGeom prst="rect">
            <a:avLst/>
          </a:prstGeom>
          <a:solidFill>
            <a:schemeClr val="accent2">
              <a:lumMod val="40000"/>
              <a:lumOff val="6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2000" b="1" dirty="0">
                <a:latin typeface="Arial" panose="020B0604020202020204" pitchFamily="34" charset="0"/>
                <a:ea typeface="UD デジタル 教科書体 NK-R" panose="02020400000000000000" pitchFamily="18" charset="-128"/>
                <a:cs typeface="Arial" panose="020B0604020202020204" pitchFamily="34" charset="0"/>
              </a:rPr>
              <a:t>Shared Initiatives across the Two Visions</a:t>
            </a:r>
          </a:p>
        </p:txBody>
      </p:sp>
      <p:sp>
        <p:nvSpPr>
          <p:cNvPr id="11" name="正方形/長方形 10"/>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en-US" altLang="ja-JP" sz="900" dirty="0">
                <a:solidFill>
                  <a:schemeClr val="bg1"/>
                </a:solidFill>
                <a:latin typeface="Meiryo UI" panose="020B0604030504040204" pitchFamily="50" charset="-128"/>
                <a:ea typeface="Meiryo UI" panose="020B0604030504040204" pitchFamily="50" charset="-128"/>
              </a:rPr>
              <a:t>Frontrunner city in finance</a:t>
            </a:r>
            <a:endParaRPr kumimoji="1" lang="ja-JP" altLang="en-US" sz="900" dirty="0">
              <a:solidFill>
                <a:schemeClr val="bg1"/>
              </a:solidFill>
              <a:latin typeface="Meiryo UI" panose="020B0604030504040204" pitchFamily="50" charset="-128"/>
              <a:ea typeface="Meiryo UI" panose="020B0604030504040204" pitchFamily="50" charset="-128"/>
            </a:endParaRPr>
          </a:p>
        </p:txBody>
      </p:sp>
      <p:sp>
        <p:nvSpPr>
          <p:cNvPr id="12" name="正方形/長方形 11"/>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en-US" altLang="ja-JP" sz="700" dirty="0">
                <a:latin typeface="Meiryo UI" panose="020B0604030504040204" pitchFamily="50" charset="-128"/>
                <a:ea typeface="Meiryo UI" panose="020B0604030504040204" pitchFamily="50" charset="-128"/>
              </a:rPr>
              <a:t>Global city that develops by leveraging finance</a:t>
            </a:r>
          </a:p>
        </p:txBody>
      </p:sp>
      <p:sp>
        <p:nvSpPr>
          <p:cNvPr id="13"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31" name="角丸四角形 30"/>
          <p:cNvSpPr/>
          <p:nvPr/>
        </p:nvSpPr>
        <p:spPr>
          <a:xfrm>
            <a:off x="452261" y="1111384"/>
            <a:ext cx="5500797" cy="83099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32" name="テキスト ボックス 31"/>
          <p:cNvSpPr txBox="1"/>
          <p:nvPr/>
        </p:nvSpPr>
        <p:spPr bwMode="white">
          <a:xfrm>
            <a:off x="475460" y="1132853"/>
            <a:ext cx="5549069" cy="830997"/>
          </a:xfrm>
          <a:prstGeom prst="rect">
            <a:avLst/>
          </a:prstGeom>
          <a:noFill/>
        </p:spPr>
        <p:txBody>
          <a:bodyPr wrap="square" rtlCol="0">
            <a:spAutoFit/>
          </a:bodyPr>
          <a:lstStyle/>
          <a:p>
            <a:r>
              <a:rPr lang="en-US" altLang="ja-JP"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(1) Promote Initiatives to enhance financial literacy and </a:t>
            </a:r>
            <a:br>
              <a:rPr lang="en-US" altLang="ja-JP"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br>
            <a:r>
              <a:rPr lang="en-US" altLang="ja-JP"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     develop highly skilled professionals in the financial    </a:t>
            </a:r>
            <a:br>
              <a:rPr lang="en-US" altLang="ja-JP"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br>
            <a:r>
              <a:rPr lang="en-US" altLang="ja-JP"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     sector</a:t>
            </a:r>
            <a:endParaRPr lang="ja-JP" altLang="en-US"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35" name="フリーフォーム 34"/>
          <p:cNvSpPr/>
          <p:nvPr/>
        </p:nvSpPr>
        <p:spPr>
          <a:xfrm>
            <a:off x="245068" y="2002267"/>
            <a:ext cx="5800820" cy="1328841"/>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ts val="1800"/>
              </a:lnSpc>
              <a:spcBef>
                <a:spcPct val="0"/>
              </a:spcBef>
              <a:spcAft>
                <a:spcPct val="20000"/>
              </a:spcAft>
              <a:buClr>
                <a:schemeClr val="accent5">
                  <a:lumMod val="75000"/>
                </a:schemeClr>
              </a:buClr>
              <a:buFont typeface="Wingdings" panose="05000000000000000000" pitchFamily="2" charset="2"/>
              <a:buChar char="n"/>
            </a:pPr>
            <a:r>
              <a:rPr lang="en-US" altLang="ja-JP" sz="1600" spc="-2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Implement financial and economic education through a consortium that connects schools, businesses, and financial institutions</a:t>
            </a:r>
          </a:p>
          <a:p>
            <a:pPr marL="285750" lvl="1" indent="-285750" defTabSz="533400">
              <a:lnSpc>
                <a:spcPts val="1800"/>
              </a:lnSpc>
              <a:spcBef>
                <a:spcPct val="0"/>
              </a:spcBef>
              <a:spcAft>
                <a:spcPct val="20000"/>
              </a:spcAft>
              <a:buClr>
                <a:schemeClr val="accent5">
                  <a:lumMod val="75000"/>
                </a:schemeClr>
              </a:buClr>
              <a:buFont typeface="Wingdings" panose="05000000000000000000" pitchFamily="2" charset="2"/>
              <a:buChar char="n"/>
            </a:pPr>
            <a:r>
              <a:rPr lang="en-US" altLang="ja-JP" sz="1600" spc="-2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Provide education in finance, entrepreneurship, and technology at universities and other higher education institutions</a:t>
            </a:r>
          </a:p>
          <a:p>
            <a:pPr marL="285750" lvl="1" indent="-285750" defTabSz="533400">
              <a:lnSpc>
                <a:spcPts val="1800"/>
              </a:lnSpc>
              <a:spcBef>
                <a:spcPct val="0"/>
              </a:spcBef>
              <a:spcAft>
                <a:spcPct val="20000"/>
              </a:spcAft>
              <a:buClr>
                <a:schemeClr val="accent5">
                  <a:lumMod val="75000"/>
                </a:schemeClr>
              </a:buClr>
              <a:buFont typeface="Wingdings" panose="05000000000000000000" pitchFamily="2" charset="2"/>
              <a:buChar char="n"/>
            </a:pPr>
            <a:endParaRPr lang="en-US" altLang="ja-JP" sz="1600" spc="-2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lnSpc>
                <a:spcPts val="1800"/>
              </a:lnSpc>
              <a:spcBef>
                <a:spcPct val="0"/>
              </a:spcBef>
              <a:spcAft>
                <a:spcPct val="20000"/>
              </a:spcAft>
              <a:buClr>
                <a:schemeClr val="accent5">
                  <a:lumMod val="75000"/>
                </a:schemeClr>
              </a:buClr>
              <a:buFont typeface="Wingdings" panose="05000000000000000000" pitchFamily="2" charset="2"/>
              <a:buChar char="n"/>
            </a:pPr>
            <a:endParaRPr lang="ja-JP" altLang="en-US" sz="1600" spc="-2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56" name="角丸四角形 30">
            <a:extLst>
              <a:ext uri="{FF2B5EF4-FFF2-40B4-BE49-F238E27FC236}">
                <a16:creationId xmlns:a16="http://schemas.microsoft.com/office/drawing/2014/main" id="{6DA8FC6B-8FC7-43E2-A3A6-7D68A7057D88}"/>
              </a:ext>
            </a:extLst>
          </p:cNvPr>
          <p:cNvSpPr/>
          <p:nvPr/>
        </p:nvSpPr>
        <p:spPr>
          <a:xfrm>
            <a:off x="475460" y="3524057"/>
            <a:ext cx="5464464" cy="56591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57" name="テキスト ボックス 56">
            <a:extLst>
              <a:ext uri="{FF2B5EF4-FFF2-40B4-BE49-F238E27FC236}">
                <a16:creationId xmlns:a16="http://schemas.microsoft.com/office/drawing/2014/main" id="{CF8C400E-0F32-4509-86CA-F601853FF084}"/>
              </a:ext>
            </a:extLst>
          </p:cNvPr>
          <p:cNvSpPr txBox="1"/>
          <p:nvPr/>
        </p:nvSpPr>
        <p:spPr bwMode="white">
          <a:xfrm>
            <a:off x="514792" y="3500052"/>
            <a:ext cx="5691019" cy="584775"/>
          </a:xfrm>
          <a:prstGeom prst="rect">
            <a:avLst/>
          </a:prstGeom>
          <a:noFill/>
        </p:spPr>
        <p:txBody>
          <a:bodyPr wrap="square" rtlCol="0">
            <a:spAutoFit/>
          </a:bodyPr>
          <a:lstStyle/>
          <a:p>
            <a:r>
              <a:rPr lang="en-US" altLang="ja-JP"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(2) Develop a Living and Business Environment</a:t>
            </a:r>
            <a:br>
              <a:rPr lang="en-US" altLang="ja-JP"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br>
            <a:r>
              <a:rPr lang="en-US" altLang="ja-JP"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      Attractive to International Investors</a:t>
            </a:r>
            <a:endParaRPr lang="ja-JP" altLang="en-US"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58" name="フリーフォーム 34">
            <a:extLst>
              <a:ext uri="{FF2B5EF4-FFF2-40B4-BE49-F238E27FC236}">
                <a16:creationId xmlns:a16="http://schemas.microsoft.com/office/drawing/2014/main" id="{9508EE64-885A-4FDE-AB95-5548B5DF6156}"/>
              </a:ext>
            </a:extLst>
          </p:cNvPr>
          <p:cNvSpPr/>
          <p:nvPr/>
        </p:nvSpPr>
        <p:spPr>
          <a:xfrm>
            <a:off x="173765" y="4107691"/>
            <a:ext cx="5922235" cy="2538893"/>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ts val="1800"/>
              </a:lnSpc>
              <a:spcBef>
                <a:spcPct val="0"/>
              </a:spcBef>
              <a:spcAft>
                <a:spcPct val="20000"/>
              </a:spcAft>
              <a:buClr>
                <a:schemeClr val="accent5">
                  <a:lumMod val="75000"/>
                </a:schemeClr>
              </a:buClr>
              <a:buFont typeface="Wingdings" panose="05000000000000000000" pitchFamily="2" charset="2"/>
              <a:buChar char="n"/>
            </a:pPr>
            <a:r>
              <a:rPr lang="en-US" altLang="ja-JP" sz="1600" spc="-2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Attract international schools that meet the needs of highly skilled foreign professionals</a:t>
            </a:r>
            <a:endParaRPr lang="ja-JP" altLang="en-US" sz="1600" spc="-2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285750" lvl="1" indent="-285750" defTabSz="533400">
              <a:lnSpc>
                <a:spcPts val="1800"/>
              </a:lnSpc>
              <a:spcBef>
                <a:spcPct val="0"/>
              </a:spcBef>
              <a:spcAft>
                <a:spcPct val="20000"/>
              </a:spcAft>
              <a:buClr>
                <a:schemeClr val="accent5">
                  <a:lumMod val="75000"/>
                </a:schemeClr>
              </a:buClr>
              <a:buFont typeface="Wingdings" panose="05000000000000000000" pitchFamily="2" charset="2"/>
              <a:buChar char="n"/>
            </a:pPr>
            <a:r>
              <a:rPr lang="en-US" altLang="ja-JP" sz="1600" spc="-2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Operate English-language one-stop service centers and professional service consortiums, and dispatch personnel to support offices for business establishment</a:t>
            </a:r>
          </a:p>
          <a:p>
            <a:pPr marL="285750" lvl="1" indent="-285750" defTabSz="533400">
              <a:lnSpc>
                <a:spcPts val="1800"/>
              </a:lnSpc>
              <a:spcBef>
                <a:spcPct val="0"/>
              </a:spcBef>
              <a:spcAft>
                <a:spcPct val="20000"/>
              </a:spcAft>
              <a:buClr>
                <a:schemeClr val="accent5">
                  <a:lumMod val="75000"/>
                </a:schemeClr>
              </a:buClr>
              <a:buFont typeface="Wingdings" panose="05000000000000000000" pitchFamily="2" charset="2"/>
              <a:buChar char="n"/>
            </a:pPr>
            <a:r>
              <a:rPr lang="en-US" altLang="ja-JP" sz="1600" spc="-2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Utilize Special Zones for Financial and Asset Management Businesses to support resident status and related matters</a:t>
            </a:r>
          </a:p>
          <a:p>
            <a:pPr marL="285750" lvl="1" indent="-285750" defTabSz="533400">
              <a:lnSpc>
                <a:spcPts val="1800"/>
              </a:lnSpc>
              <a:spcBef>
                <a:spcPct val="0"/>
              </a:spcBef>
              <a:spcAft>
                <a:spcPct val="20000"/>
              </a:spcAft>
              <a:buClr>
                <a:schemeClr val="accent5">
                  <a:lumMod val="75000"/>
                </a:schemeClr>
              </a:buClr>
              <a:buFont typeface="Wingdings" panose="05000000000000000000" pitchFamily="2" charset="2"/>
              <a:buChar char="n"/>
            </a:pPr>
            <a:r>
              <a:rPr lang="en-US" altLang="ja-JP" sz="1600" spc="-2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Advocate national corporate tax incentives to the central government</a:t>
            </a:r>
          </a:p>
          <a:p>
            <a:pPr marL="285750" lvl="1" indent="-285750" defTabSz="533400">
              <a:lnSpc>
                <a:spcPts val="1800"/>
              </a:lnSpc>
              <a:spcBef>
                <a:spcPct val="0"/>
              </a:spcBef>
              <a:spcAft>
                <a:spcPct val="20000"/>
              </a:spcAft>
              <a:buClr>
                <a:schemeClr val="accent5">
                  <a:lumMod val="75000"/>
                </a:schemeClr>
              </a:buClr>
              <a:buFont typeface="Wingdings" panose="05000000000000000000" pitchFamily="2" charset="2"/>
              <a:buChar char="n"/>
            </a:pPr>
            <a:r>
              <a:rPr lang="en-US" altLang="ja-JP" sz="1600" spc="-2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Disseminate disaster prevention information to ensure the safety and security of foreign residents</a:t>
            </a:r>
            <a:endParaRPr lang="ja-JP" altLang="en-US" sz="1600" spc="-2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285750" lvl="1" indent="-285750" defTabSz="533400">
              <a:lnSpc>
                <a:spcPts val="1800"/>
              </a:lnSpc>
              <a:spcBef>
                <a:spcPct val="0"/>
              </a:spcBef>
              <a:spcAft>
                <a:spcPct val="20000"/>
              </a:spcAft>
              <a:buClr>
                <a:schemeClr val="accent5">
                  <a:lumMod val="75000"/>
                </a:schemeClr>
              </a:buClr>
              <a:buFont typeface="Wingdings" panose="05000000000000000000" pitchFamily="2" charset="2"/>
              <a:buChar char="n"/>
            </a:pPr>
            <a:endParaRPr lang="en-US" altLang="ja-JP" sz="1600" spc="-2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lnSpc>
                <a:spcPts val="1800"/>
              </a:lnSpc>
              <a:spcBef>
                <a:spcPct val="0"/>
              </a:spcBef>
              <a:spcAft>
                <a:spcPct val="20000"/>
              </a:spcAft>
              <a:buClr>
                <a:schemeClr val="accent5">
                  <a:lumMod val="75000"/>
                </a:schemeClr>
              </a:buClr>
              <a:buFont typeface="Wingdings" panose="05000000000000000000" pitchFamily="2" charset="2"/>
              <a:buChar char="n"/>
            </a:pPr>
            <a:endParaRPr lang="en-US" altLang="ja-JP" sz="1600" spc="-2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lnSpc>
                <a:spcPts val="1800"/>
              </a:lnSpc>
              <a:spcBef>
                <a:spcPct val="0"/>
              </a:spcBef>
              <a:spcAft>
                <a:spcPct val="20000"/>
              </a:spcAft>
              <a:buClr>
                <a:schemeClr val="accent5">
                  <a:lumMod val="75000"/>
                </a:schemeClr>
              </a:buClr>
              <a:buFont typeface="Wingdings" panose="05000000000000000000" pitchFamily="2" charset="2"/>
              <a:buChar char="n"/>
            </a:pPr>
            <a:endParaRPr lang="ja-JP" altLang="en-US" sz="1600" spc="-2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59" name="角丸四角形 30">
            <a:extLst>
              <a:ext uri="{FF2B5EF4-FFF2-40B4-BE49-F238E27FC236}">
                <a16:creationId xmlns:a16="http://schemas.microsoft.com/office/drawing/2014/main" id="{780720D5-92A3-4885-A780-ABC844CB8F1A}"/>
              </a:ext>
            </a:extLst>
          </p:cNvPr>
          <p:cNvSpPr/>
          <p:nvPr/>
        </p:nvSpPr>
        <p:spPr>
          <a:xfrm>
            <a:off x="6205812" y="1116082"/>
            <a:ext cx="5439622" cy="84776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60" name="テキスト ボックス 59">
            <a:extLst>
              <a:ext uri="{FF2B5EF4-FFF2-40B4-BE49-F238E27FC236}">
                <a16:creationId xmlns:a16="http://schemas.microsoft.com/office/drawing/2014/main" id="{BCE5832A-8B5C-4C82-B248-3B69C0D46C93}"/>
              </a:ext>
            </a:extLst>
          </p:cNvPr>
          <p:cNvSpPr txBox="1"/>
          <p:nvPr/>
        </p:nvSpPr>
        <p:spPr bwMode="white">
          <a:xfrm>
            <a:off x="6248775" y="1132853"/>
            <a:ext cx="5304571" cy="830997"/>
          </a:xfrm>
          <a:prstGeom prst="rect">
            <a:avLst/>
          </a:prstGeom>
          <a:noFill/>
        </p:spPr>
        <p:txBody>
          <a:bodyPr wrap="square" rtlCol="0">
            <a:spAutoFit/>
          </a:bodyPr>
          <a:lstStyle/>
          <a:p>
            <a:r>
              <a:rPr lang="en-US" altLang="ja-JP"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(3) Promote strategic public relations domestically </a:t>
            </a:r>
            <a:br>
              <a:rPr lang="en-US" altLang="ja-JP"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br>
            <a:r>
              <a:rPr lang="en-US" altLang="ja-JP"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     and internationally, and strengthen global </a:t>
            </a:r>
            <a:br>
              <a:rPr lang="en-US" altLang="ja-JP"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br>
            <a:r>
              <a:rPr lang="en-US" altLang="ja-JP"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     partnerships</a:t>
            </a:r>
            <a:endParaRPr lang="ja-JP" altLang="en-US" sz="1600" b="1"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61" name="フリーフォーム 34">
            <a:extLst>
              <a:ext uri="{FF2B5EF4-FFF2-40B4-BE49-F238E27FC236}">
                <a16:creationId xmlns:a16="http://schemas.microsoft.com/office/drawing/2014/main" id="{92E2572F-3BCC-40B7-8902-CEDAD722D5A3}"/>
              </a:ext>
            </a:extLst>
          </p:cNvPr>
          <p:cNvSpPr/>
          <p:nvPr/>
        </p:nvSpPr>
        <p:spPr>
          <a:xfrm>
            <a:off x="6010351" y="1992421"/>
            <a:ext cx="5922235" cy="2080053"/>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ts val="1800"/>
              </a:lnSpc>
              <a:spcBef>
                <a:spcPct val="0"/>
              </a:spcBef>
              <a:spcAft>
                <a:spcPct val="20000"/>
              </a:spcAft>
              <a:buClr>
                <a:schemeClr val="accent5">
                  <a:lumMod val="75000"/>
                </a:schemeClr>
              </a:buClr>
              <a:buFont typeface="Wingdings" panose="05000000000000000000" pitchFamily="2" charset="2"/>
              <a:buChar char="n"/>
            </a:pPr>
            <a:r>
              <a:rPr lang="en-US" altLang="ja-JP" sz="1600" spc="-2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Conduct PR activities via diplomatic missions, government agencies, local government offices, private sector networks, etc.</a:t>
            </a:r>
            <a:endParaRPr lang="ja-JP" altLang="en-US" sz="1600" spc="-2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285750" lvl="1" indent="-285750" defTabSz="533400">
              <a:lnSpc>
                <a:spcPts val="1800"/>
              </a:lnSpc>
              <a:spcBef>
                <a:spcPct val="0"/>
              </a:spcBef>
              <a:spcAft>
                <a:spcPct val="20000"/>
              </a:spcAft>
              <a:buClr>
                <a:schemeClr val="accent5">
                  <a:lumMod val="75000"/>
                </a:schemeClr>
              </a:buClr>
              <a:buFont typeface="Wingdings" panose="05000000000000000000" pitchFamily="2" charset="2"/>
              <a:buChar char="n"/>
            </a:pPr>
            <a:r>
              <a:rPr lang="en-US" altLang="ja-JP" sz="1600" spc="-2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Disseminate information via multilingual websites and social media platforms</a:t>
            </a:r>
            <a:endParaRPr lang="ja-JP" altLang="en-US" sz="1600" spc="-2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285750" lvl="1" indent="-285750" defTabSz="533400">
              <a:lnSpc>
                <a:spcPts val="1800"/>
              </a:lnSpc>
              <a:spcBef>
                <a:spcPct val="0"/>
              </a:spcBef>
              <a:spcAft>
                <a:spcPct val="20000"/>
              </a:spcAft>
              <a:buClr>
                <a:schemeClr val="accent5">
                  <a:lumMod val="75000"/>
                </a:schemeClr>
              </a:buClr>
              <a:buFont typeface="Wingdings" panose="05000000000000000000" pitchFamily="2" charset="2"/>
              <a:buChar char="n"/>
            </a:pPr>
            <a:r>
              <a:rPr lang="it-IT" altLang="ja-JP" sz="1600" spc="-2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Disseminate information via international media</a:t>
            </a:r>
            <a:endParaRPr lang="en-US" altLang="ja-JP" sz="1600" spc="-2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285750" lvl="1" indent="-285750" defTabSz="533400">
              <a:lnSpc>
                <a:spcPts val="1800"/>
              </a:lnSpc>
              <a:spcBef>
                <a:spcPct val="0"/>
              </a:spcBef>
              <a:spcAft>
                <a:spcPct val="20000"/>
              </a:spcAft>
              <a:buClr>
                <a:schemeClr val="accent5">
                  <a:lumMod val="75000"/>
                </a:schemeClr>
              </a:buClr>
              <a:buFont typeface="Wingdings" panose="05000000000000000000" pitchFamily="2" charset="2"/>
              <a:buChar char="n"/>
            </a:pPr>
            <a:r>
              <a:rPr lang="en-US" altLang="ja-JP" sz="1600" spc="-2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Strengthen partnerships through initiatives such as signing MOUs with international financial centers</a:t>
            </a:r>
            <a:endParaRPr lang="ja-JP" altLang="en-US" sz="1600" spc="-2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p:txBody>
      </p:sp>
      <p:cxnSp>
        <p:nvCxnSpPr>
          <p:cNvPr id="62" name="直線コネクタ 61">
            <a:extLst>
              <a:ext uri="{FF2B5EF4-FFF2-40B4-BE49-F238E27FC236}">
                <a16:creationId xmlns:a16="http://schemas.microsoft.com/office/drawing/2014/main" id="{55853B27-43B1-4E38-BA44-6F73DB986759}"/>
              </a:ext>
            </a:extLst>
          </p:cNvPr>
          <p:cNvCxnSpPr/>
          <p:nvPr/>
        </p:nvCxnSpPr>
        <p:spPr>
          <a:xfrm>
            <a:off x="6096000" y="897605"/>
            <a:ext cx="9833" cy="5914103"/>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10890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en-US" altLang="ja-JP" sz="900" dirty="0">
                <a:solidFill>
                  <a:schemeClr val="bg1"/>
                </a:solidFill>
                <a:latin typeface="Meiryo UI" panose="020B0604030504040204" pitchFamily="50" charset="-128"/>
                <a:ea typeface="Meiryo UI" panose="020B0604030504040204" pitchFamily="50" charset="-128"/>
              </a:rPr>
              <a:t>Frontrunner </a:t>
            </a:r>
            <a:r>
              <a:rPr kumimoji="1" lang="en-US" altLang="ja-JP" sz="900" dirty="0">
                <a:latin typeface="Meiryo UI" panose="020B0604030504040204" pitchFamily="50" charset="-128"/>
                <a:ea typeface="Meiryo UI" panose="020B0604030504040204" pitchFamily="50" charset="-128"/>
              </a:rPr>
              <a:t>city in finance</a:t>
            </a:r>
            <a:endParaRPr kumimoji="1" lang="ja-JP" altLang="en-US" sz="900" dirty="0">
              <a:latin typeface="Meiryo UI" panose="020B0604030504040204" pitchFamily="50" charset="-128"/>
              <a:ea typeface="Meiryo UI" panose="020B0604030504040204" pitchFamily="50" charset="-128"/>
            </a:endParaRPr>
          </a:p>
        </p:txBody>
      </p:sp>
      <p:sp>
        <p:nvSpPr>
          <p:cNvPr id="14" name="正方形/長方形 13"/>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en-US" altLang="ja-JP" sz="700" dirty="0">
                <a:latin typeface="Meiryo UI" panose="020B0604030504040204" pitchFamily="50" charset="-128"/>
                <a:ea typeface="Meiryo UI" panose="020B0604030504040204" pitchFamily="50" charset="-128"/>
              </a:rPr>
              <a:t>Global city that develops by leveraging finance</a:t>
            </a:r>
          </a:p>
        </p:txBody>
      </p:sp>
      <p:sp>
        <p:nvSpPr>
          <p:cNvPr id="15"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31" name="正方形/長方形 30">
            <a:extLst>
              <a:ext uri="{FF2B5EF4-FFF2-40B4-BE49-F238E27FC236}">
                <a16:creationId xmlns:a16="http://schemas.microsoft.com/office/drawing/2014/main" id="{621B893E-59D1-4C1B-8EAA-D23E176065B6}"/>
              </a:ext>
            </a:extLst>
          </p:cNvPr>
          <p:cNvSpPr/>
          <p:nvPr/>
        </p:nvSpPr>
        <p:spPr>
          <a:xfrm>
            <a:off x="91275" y="32685"/>
            <a:ext cx="12796880" cy="512717"/>
          </a:xfrm>
          <a:prstGeom prst="rect">
            <a:avLst/>
          </a:prstGeom>
          <a:noFill/>
          <a:ln w="12700" cap="flat" cmpd="sng" algn="ctr">
            <a:noFill/>
            <a:prstDash val="solid"/>
          </a:ln>
          <a:effectLst/>
        </p:spPr>
        <p:txBody>
          <a:bodyPr rtlCol="0" anchor="ctr"/>
          <a:lstStyle/>
          <a:p>
            <a:pPr lvl="0"/>
            <a:r>
              <a:rPr kumimoji="0" lang="en-US" altLang="ja-JP" sz="1600" b="1" kern="0" spc="-3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 Promote Initiatives to enhance financial literacy and develop highly skilled professionals in the financial sector</a:t>
            </a:r>
          </a:p>
        </p:txBody>
      </p:sp>
      <p:graphicFrame>
        <p:nvGraphicFramePr>
          <p:cNvPr id="32" name="コンテンツ プレースホルダー 6">
            <a:extLst>
              <a:ext uri="{FF2B5EF4-FFF2-40B4-BE49-F238E27FC236}">
                <a16:creationId xmlns:a16="http://schemas.microsoft.com/office/drawing/2014/main" id="{54DDD085-CD14-4C5B-9111-99056CC4870B}"/>
              </a:ext>
            </a:extLst>
          </p:cNvPr>
          <p:cNvGraphicFramePr>
            <a:graphicFrameLocks noGrp="1"/>
          </p:cNvGraphicFramePr>
          <p:nvPr>
            <p:ph idx="1"/>
            <p:extLst>
              <p:ext uri="{D42A27DB-BD31-4B8C-83A1-F6EECF244321}">
                <p14:modId xmlns:p14="http://schemas.microsoft.com/office/powerpoint/2010/main" val="1834876561"/>
              </p:ext>
            </p:extLst>
          </p:nvPr>
        </p:nvGraphicFramePr>
        <p:xfrm>
          <a:off x="113577" y="457785"/>
          <a:ext cx="11520000" cy="2174340"/>
        </p:xfrm>
        <a:graphic>
          <a:graphicData uri="http://schemas.openxmlformats.org/drawingml/2006/table">
            <a:tbl>
              <a:tblPr firstRow="1" bandRow="1">
                <a:tableStyleId>{5C22544A-7EE6-4342-B048-85BDC9FD1C3A}</a:tableStyleId>
              </a:tblPr>
              <a:tblGrid>
                <a:gridCol w="3708000">
                  <a:extLst>
                    <a:ext uri="{9D8B030D-6E8A-4147-A177-3AD203B41FA5}">
                      <a16:colId xmlns:a16="http://schemas.microsoft.com/office/drawing/2014/main" val="1775291035"/>
                    </a:ext>
                  </a:extLst>
                </a:gridCol>
                <a:gridCol w="6408000">
                  <a:extLst>
                    <a:ext uri="{9D8B030D-6E8A-4147-A177-3AD203B41FA5}">
                      <a16:colId xmlns:a16="http://schemas.microsoft.com/office/drawing/2014/main" val="2051220517"/>
                    </a:ext>
                  </a:extLst>
                </a:gridCol>
                <a:gridCol w="1404000">
                  <a:extLst>
                    <a:ext uri="{9D8B030D-6E8A-4147-A177-3AD203B41FA5}">
                      <a16:colId xmlns:a16="http://schemas.microsoft.com/office/drawing/2014/main" val="3213052032"/>
                    </a:ext>
                  </a:extLst>
                </a:gridCol>
              </a:tblGrid>
              <a:tr h="211090">
                <a:tc>
                  <a:txBody>
                    <a:bodyPr/>
                    <a:lstStyle/>
                    <a:p>
                      <a:pPr algn="ctr"/>
                      <a:r>
                        <a:rPr kumimoji="1" lang="en-US" altLang="ja-JP" sz="1600" u="none" dirty="0">
                          <a:latin typeface="Arial" panose="020B0604020202020204" pitchFamily="34" charset="0"/>
                          <a:ea typeface="Meiryo UI" panose="020B0604030504040204" pitchFamily="50" charset="-128"/>
                          <a:cs typeface="Arial" panose="020B0604020202020204" pitchFamily="34" charset="0"/>
                        </a:rPr>
                        <a:t>Policy</a:t>
                      </a:r>
                      <a:r>
                        <a:rPr kumimoji="1" lang="ja-JP" altLang="en-US" sz="1600" u="none" dirty="0">
                          <a:latin typeface="Arial" panose="020B0604020202020204" pitchFamily="34" charset="0"/>
                          <a:ea typeface="Meiryo UI" panose="020B0604030504040204" pitchFamily="50" charset="-128"/>
                          <a:cs typeface="Arial" panose="020B0604020202020204" pitchFamily="34" charset="0"/>
                        </a:rPr>
                        <a:t> </a:t>
                      </a:r>
                      <a:r>
                        <a:rPr kumimoji="1" lang="en-US" altLang="ja-JP" sz="1600" u="none" dirty="0">
                          <a:latin typeface="Arial" panose="020B0604020202020204" pitchFamily="34" charset="0"/>
                          <a:ea typeface="Meiryo UI" panose="020B0604030504040204" pitchFamily="50" charset="-128"/>
                          <a:cs typeface="Arial" panose="020B0604020202020204" pitchFamily="34" charset="0"/>
                        </a:rPr>
                        <a:t>Name</a:t>
                      </a:r>
                      <a:endParaRPr kumimoji="1" lang="ja-JP" altLang="en-US" sz="1600" u="none" dirty="0">
                        <a:latin typeface="Arial" panose="020B0604020202020204" pitchFamily="34" charset="0"/>
                        <a:ea typeface="Meiryo UI" panose="020B0604030504040204" pitchFamily="50" charset="-128"/>
                        <a:cs typeface="Arial" panose="020B0604020202020204" pitchFamily="34" charset="0"/>
                      </a:endParaRPr>
                    </a:p>
                  </a:txBody>
                  <a:tcPr marL="45720" marR="45720" marT="36000" marB="36000" anchor="ctr"/>
                </a:tc>
                <a:tc>
                  <a:txBody>
                    <a:bodyPr/>
                    <a:lstStyle/>
                    <a:p>
                      <a:pPr algn="ctr"/>
                      <a:r>
                        <a:rPr kumimoji="1" lang="en-US" altLang="ja-JP" sz="1600" u="none" dirty="0">
                          <a:latin typeface="Arial" panose="020B0604020202020204" pitchFamily="34" charset="0"/>
                          <a:ea typeface="Meiryo UI" panose="020B0604030504040204" pitchFamily="50" charset="-128"/>
                          <a:cs typeface="Arial" panose="020B0604020202020204" pitchFamily="34" charset="0"/>
                        </a:rPr>
                        <a:t>Summary</a:t>
                      </a:r>
                      <a:endParaRPr kumimoji="1" lang="ja-JP" altLang="en-US" sz="1600" u="none" dirty="0">
                        <a:latin typeface="Arial" panose="020B0604020202020204" pitchFamily="34" charset="0"/>
                        <a:ea typeface="Meiryo UI" panose="020B0604030504040204" pitchFamily="50" charset="-128"/>
                        <a:cs typeface="Arial" panose="020B0604020202020204" pitchFamily="34" charset="0"/>
                      </a:endParaRPr>
                    </a:p>
                  </a:txBody>
                  <a:tcPr marL="45720" marR="45720" marT="36000" marB="36000" anchor="ctr"/>
                </a:tc>
                <a:tc>
                  <a:txBody>
                    <a:bodyPr/>
                    <a:lstStyle/>
                    <a:p>
                      <a:pPr algn="ctr"/>
                      <a:r>
                        <a:rPr kumimoji="1" lang="en-US" altLang="ja-JP" sz="1050" u="none" dirty="0">
                          <a:latin typeface="Arial" panose="020B0604020202020204" pitchFamily="34" charset="0"/>
                          <a:ea typeface="Meiryo UI" panose="020B0604030504040204" pitchFamily="50" charset="-128"/>
                          <a:cs typeface="Arial" panose="020B0604020202020204" pitchFamily="34" charset="0"/>
                        </a:rPr>
                        <a:t>Responsible Entity</a:t>
                      </a:r>
                    </a:p>
                  </a:txBody>
                  <a:tcPr marL="45720" marR="45720" marT="36000" marB="36000" anchor="ctr"/>
                </a:tc>
                <a:extLst>
                  <a:ext uri="{0D108BD9-81ED-4DB2-BD59-A6C34878D82A}">
                    <a16:rowId xmlns:a16="http://schemas.microsoft.com/office/drawing/2014/main" val="3977045840"/>
                  </a:ext>
                </a:extLst>
              </a:tr>
              <a:tr h="537319">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u="none" spc="0" baseline="0" dirty="0">
                          <a:solidFill>
                            <a:schemeClr val="tx1"/>
                          </a:solidFill>
                          <a:latin typeface="Arial" panose="020B0604020202020204" pitchFamily="34" charset="0"/>
                          <a:ea typeface="Meiryo UI" panose="020B0604030504040204" pitchFamily="50" charset="-128"/>
                          <a:cs typeface="Arial" panose="020B0604020202020204" pitchFamily="34" charset="0"/>
                        </a:rPr>
                        <a:t>Implement financial and economic education through a consortium that connects schools, businesses, and financial institutions</a:t>
                      </a:r>
                    </a:p>
                  </a:txBody>
                  <a:tcPr marL="45720" marR="45720" marT="36000" marB="36000"/>
                </a:tc>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kumimoji="1" lang="en-US" altLang="ja-JP" sz="1400" u="none" spc="-20" baseline="0" dirty="0">
                          <a:solidFill>
                            <a:schemeClr val="tx1"/>
                          </a:solidFill>
                          <a:latin typeface="Arial" panose="020B0604020202020204" pitchFamily="34" charset="0"/>
                          <a:ea typeface="Meiryo UI" panose="020B0604030504040204" pitchFamily="50" charset="-128"/>
                          <a:cs typeface="Arial" panose="020B0604020202020204" pitchFamily="34" charset="0"/>
                        </a:rPr>
                        <a:t>The consortium (Osaka Financial and Economic Education Promotion Network) works to improve financial literacy in Osaka by providing financial and economic education, dispatching lecturers to schools, companies, and other organizations that request it, and organizing related events</a:t>
                      </a:r>
                    </a:p>
                  </a:txBody>
                  <a:tcPr marL="45720" marR="45720" marT="36000" marB="36000"/>
                </a:tc>
                <a:tc>
                  <a:txBody>
                    <a:bodyPr/>
                    <a:lstStyle/>
                    <a:p>
                      <a:pPr algn="l"/>
                      <a:r>
                        <a:rPr kumimoji="1" lang="en-US" altLang="ja-JP" sz="9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Prefecture,</a:t>
                      </a:r>
                    </a:p>
                    <a:p>
                      <a:pPr algn="l"/>
                      <a:r>
                        <a:rPr kumimoji="1" lang="en-US" altLang="ja-JP" sz="9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City, Universities, Private Sector, </a:t>
                      </a:r>
                    </a:p>
                    <a:p>
                      <a:pPr algn="l"/>
                      <a:r>
                        <a:rPr kumimoji="1" lang="en-US" altLang="ja-JP" sz="900" u="none" dirty="0">
                          <a:solidFill>
                            <a:schemeClr val="tx1"/>
                          </a:solidFill>
                          <a:latin typeface="Arial" panose="020B0604020202020204" pitchFamily="34" charset="0"/>
                          <a:ea typeface="Meiryo UI" panose="020B0604030504040204" pitchFamily="50" charset="-128"/>
                          <a:cs typeface="Arial" panose="020B0604020202020204" pitchFamily="34" charset="0"/>
                        </a:rPr>
                        <a:t>Exchanges, Business Community</a:t>
                      </a:r>
                    </a:p>
                  </a:txBody>
                  <a:tcPr marL="45720" marR="45720" marT="36000" marB="36000"/>
                </a:tc>
                <a:extLst>
                  <a:ext uri="{0D108BD9-81ED-4DB2-BD59-A6C34878D82A}">
                    <a16:rowId xmlns:a16="http://schemas.microsoft.com/office/drawing/2014/main" val="3513454860"/>
                  </a:ext>
                </a:extLst>
              </a:tr>
              <a:tr h="680409">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u="none" spc="0" baseline="0" dirty="0">
                          <a:solidFill>
                            <a:schemeClr val="tx1"/>
                          </a:solidFill>
                          <a:latin typeface="Arial" panose="020B0604020202020204" pitchFamily="34" charset="0"/>
                          <a:ea typeface="Meiryo UI" panose="020B0604030504040204" pitchFamily="50" charset="-128"/>
                          <a:cs typeface="Arial" panose="020B0604020202020204" pitchFamily="34" charset="0"/>
                        </a:rPr>
                        <a:t>Provide education in finance, entrepreneurship, and technology at universities and other higher educational institutions</a:t>
                      </a:r>
                    </a:p>
                  </a:txBody>
                  <a:tcPr marL="45720" marR="45720" marT="36000" marB="36000"/>
                </a:tc>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kumimoji="1" lang="en-US" altLang="ja-JP" sz="1400" u="none" spc="-20" baseline="0" dirty="0">
                          <a:solidFill>
                            <a:schemeClr val="tx1"/>
                          </a:solidFill>
                          <a:latin typeface="Arial" panose="020B0604020202020204" pitchFamily="34" charset="0"/>
                          <a:ea typeface="Meiryo UI" panose="020B0604030504040204" pitchFamily="50" charset="-128"/>
                          <a:cs typeface="Arial" panose="020B0604020202020204" pitchFamily="34" charset="0"/>
                        </a:rPr>
                        <a:t>Implement practical programs at universities and other institutions in collaboration with financial institutions, along with classes featuring invited experts and internships in related industries, in order to foster globally competitive, forward-thinking talent with expertise in fintech (the convergence of finance and technology), as well as professionals with know-how in fund formation and investment</a:t>
                      </a:r>
                    </a:p>
                  </a:txBody>
                  <a:tcPr marL="45720" marR="4572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u="none" dirty="0">
                          <a:solidFill>
                            <a:schemeClr val="tx1"/>
                          </a:solidFill>
                          <a:latin typeface="Arial" panose="020B0604020202020204" pitchFamily="34" charset="0"/>
                          <a:ea typeface="Meiryo UI" panose="020B0604030504040204" pitchFamily="50" charset="-128"/>
                          <a:cs typeface="Arial" panose="020B0604020202020204" pitchFamily="34" charset="0"/>
                        </a:rPr>
                        <a:t>Universities, etc.,</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Prefecture,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City,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u="none" dirty="0">
                          <a:solidFill>
                            <a:schemeClr val="tx1"/>
                          </a:solidFill>
                          <a:latin typeface="Arial" panose="020B0604020202020204" pitchFamily="34" charset="0"/>
                          <a:ea typeface="Meiryo UI" panose="020B0604030504040204" pitchFamily="50" charset="-128"/>
                          <a:cs typeface="Arial" panose="020B0604020202020204" pitchFamily="34" charset="0"/>
                        </a:rPr>
                        <a:t>Private Sector,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u="none" dirty="0">
                          <a:solidFill>
                            <a:schemeClr val="tx1"/>
                          </a:solidFill>
                          <a:latin typeface="Arial" panose="020B0604020202020204" pitchFamily="34" charset="0"/>
                          <a:ea typeface="Meiryo UI" panose="020B0604030504040204" pitchFamily="50" charset="-128"/>
                          <a:cs typeface="Arial" panose="020B0604020202020204" pitchFamily="34" charset="0"/>
                        </a:rPr>
                        <a:t>Business Community</a:t>
                      </a:r>
                    </a:p>
                  </a:txBody>
                  <a:tcPr marL="45720" marR="45720" marT="36000" marB="36000"/>
                </a:tc>
                <a:extLst>
                  <a:ext uri="{0D108BD9-81ED-4DB2-BD59-A6C34878D82A}">
                    <a16:rowId xmlns:a16="http://schemas.microsoft.com/office/drawing/2014/main" val="130034657"/>
                  </a:ext>
                </a:extLst>
              </a:tr>
            </a:tbl>
          </a:graphicData>
        </a:graphic>
      </p:graphicFrame>
      <p:sp>
        <p:nvSpPr>
          <p:cNvPr id="33" name="角丸四角形 51">
            <a:extLst>
              <a:ext uri="{FF2B5EF4-FFF2-40B4-BE49-F238E27FC236}">
                <a16:creationId xmlns:a16="http://schemas.microsoft.com/office/drawing/2014/main" id="{F97074F8-092A-4DF5-8509-307E3B9FCA35}"/>
              </a:ext>
            </a:extLst>
          </p:cNvPr>
          <p:cNvSpPr/>
          <p:nvPr/>
        </p:nvSpPr>
        <p:spPr>
          <a:xfrm>
            <a:off x="2903824" y="136130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Nurture</a:t>
            </a:r>
          </a:p>
        </p:txBody>
      </p:sp>
      <p:sp>
        <p:nvSpPr>
          <p:cNvPr id="34" name="角丸四角形 51">
            <a:extLst>
              <a:ext uri="{FF2B5EF4-FFF2-40B4-BE49-F238E27FC236}">
                <a16:creationId xmlns:a16="http://schemas.microsoft.com/office/drawing/2014/main" id="{C344D211-475D-433B-A90E-6E4FDA99D203}"/>
              </a:ext>
            </a:extLst>
          </p:cNvPr>
          <p:cNvSpPr/>
          <p:nvPr/>
        </p:nvSpPr>
        <p:spPr>
          <a:xfrm>
            <a:off x="2904510" y="231833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Nurture</a:t>
            </a:r>
          </a:p>
        </p:txBody>
      </p:sp>
      <p:graphicFrame>
        <p:nvGraphicFramePr>
          <p:cNvPr id="16" name="コンテンツ プレースホルダー 6">
            <a:extLst>
              <a:ext uri="{FF2B5EF4-FFF2-40B4-BE49-F238E27FC236}">
                <a16:creationId xmlns:a16="http://schemas.microsoft.com/office/drawing/2014/main" id="{5632F743-CB3E-4F1F-A908-F737C112CA9A}"/>
              </a:ext>
            </a:extLst>
          </p:cNvPr>
          <p:cNvGraphicFramePr>
            <a:graphicFrameLocks/>
          </p:cNvGraphicFramePr>
          <p:nvPr>
            <p:extLst>
              <p:ext uri="{D42A27DB-BD31-4B8C-83A1-F6EECF244321}">
                <p14:modId xmlns:p14="http://schemas.microsoft.com/office/powerpoint/2010/main" val="3041439808"/>
              </p:ext>
            </p:extLst>
          </p:nvPr>
        </p:nvGraphicFramePr>
        <p:xfrm>
          <a:off x="113577" y="2947564"/>
          <a:ext cx="11534523" cy="3859619"/>
        </p:xfrm>
        <a:graphic>
          <a:graphicData uri="http://schemas.openxmlformats.org/drawingml/2006/table">
            <a:tbl>
              <a:tblPr firstRow="1" bandRow="1">
                <a:tableStyleId>{5C22544A-7EE6-4342-B048-85BDC9FD1C3A}</a:tableStyleId>
              </a:tblPr>
              <a:tblGrid>
                <a:gridCol w="3672000">
                  <a:extLst>
                    <a:ext uri="{9D8B030D-6E8A-4147-A177-3AD203B41FA5}">
                      <a16:colId xmlns:a16="http://schemas.microsoft.com/office/drawing/2014/main" val="1775291035"/>
                    </a:ext>
                  </a:extLst>
                </a:gridCol>
                <a:gridCol w="6480000">
                  <a:extLst>
                    <a:ext uri="{9D8B030D-6E8A-4147-A177-3AD203B41FA5}">
                      <a16:colId xmlns:a16="http://schemas.microsoft.com/office/drawing/2014/main" val="2051220517"/>
                    </a:ext>
                  </a:extLst>
                </a:gridCol>
                <a:gridCol w="1382523">
                  <a:extLst>
                    <a:ext uri="{9D8B030D-6E8A-4147-A177-3AD203B41FA5}">
                      <a16:colId xmlns:a16="http://schemas.microsoft.com/office/drawing/2014/main" val="3213052032"/>
                    </a:ext>
                  </a:extLst>
                </a:gridCol>
              </a:tblGrid>
              <a:tr h="324474">
                <a:tc>
                  <a:txBody>
                    <a:bodyPr/>
                    <a:lstStyle/>
                    <a:p>
                      <a:pPr algn="ctr"/>
                      <a:r>
                        <a:rPr kumimoji="1" lang="en-US" altLang="ja-JP" sz="1600" u="none" dirty="0">
                          <a:latin typeface="Arial" panose="020B0604020202020204" pitchFamily="34" charset="0"/>
                          <a:ea typeface="Meiryo UI" panose="020B0604030504040204" pitchFamily="50" charset="-128"/>
                          <a:cs typeface="Arial" panose="020B0604020202020204" pitchFamily="34" charset="0"/>
                        </a:rPr>
                        <a:t>Policy</a:t>
                      </a:r>
                      <a:r>
                        <a:rPr kumimoji="1" lang="ja-JP" altLang="en-US" sz="1600" u="none" dirty="0">
                          <a:latin typeface="Arial" panose="020B0604020202020204" pitchFamily="34" charset="0"/>
                          <a:ea typeface="Meiryo UI" panose="020B0604030504040204" pitchFamily="50" charset="-128"/>
                          <a:cs typeface="Arial" panose="020B0604020202020204" pitchFamily="34" charset="0"/>
                        </a:rPr>
                        <a:t> </a:t>
                      </a:r>
                      <a:r>
                        <a:rPr kumimoji="1" lang="en-US" altLang="ja-JP" sz="1600" u="none" dirty="0">
                          <a:latin typeface="Arial" panose="020B0604020202020204" pitchFamily="34" charset="0"/>
                          <a:ea typeface="Meiryo UI" panose="020B0604030504040204" pitchFamily="50" charset="-128"/>
                          <a:cs typeface="Arial" panose="020B0604020202020204" pitchFamily="34" charset="0"/>
                        </a:rPr>
                        <a:t>Name</a:t>
                      </a:r>
                      <a:endParaRPr kumimoji="1" lang="ja-JP" altLang="en-US" sz="1600" u="none" dirty="0">
                        <a:latin typeface="Arial" panose="020B0604020202020204" pitchFamily="34" charset="0"/>
                        <a:ea typeface="Meiryo UI" panose="020B0604030504040204" pitchFamily="50" charset="-128"/>
                        <a:cs typeface="Arial" panose="020B0604020202020204" pitchFamily="34" charset="0"/>
                      </a:endParaRPr>
                    </a:p>
                  </a:txBody>
                  <a:tcPr marL="45720" marR="45720" marT="36000" marB="36000" anchor="ctr"/>
                </a:tc>
                <a:tc>
                  <a:txBody>
                    <a:bodyPr/>
                    <a:lstStyle/>
                    <a:p>
                      <a:pPr algn="ctr"/>
                      <a:r>
                        <a:rPr kumimoji="1" lang="en-US" altLang="ja-JP" sz="1600" u="none" dirty="0">
                          <a:latin typeface="Arial" panose="020B0604020202020204" pitchFamily="34" charset="0"/>
                          <a:ea typeface="Meiryo UI" panose="020B0604030504040204" pitchFamily="50" charset="-128"/>
                          <a:cs typeface="Arial" panose="020B0604020202020204" pitchFamily="34" charset="0"/>
                        </a:rPr>
                        <a:t>Summary</a:t>
                      </a:r>
                      <a:r>
                        <a:rPr kumimoji="1" lang="ja-JP" altLang="en-US" sz="1600" u="none" dirty="0">
                          <a:latin typeface="Arial" panose="020B0604020202020204" pitchFamily="34" charset="0"/>
                          <a:ea typeface="Meiryo UI" panose="020B0604030504040204" pitchFamily="50" charset="-128"/>
                          <a:cs typeface="Arial" panose="020B0604020202020204" pitchFamily="34" charset="0"/>
                        </a:rPr>
                        <a:t> </a:t>
                      </a:r>
                    </a:p>
                  </a:txBody>
                  <a:tcPr marL="45720" marR="45720" marT="36000" marB="36000" anchor="ctr"/>
                </a:tc>
                <a:tc>
                  <a:txBody>
                    <a:bodyPr/>
                    <a:lstStyle/>
                    <a:p>
                      <a:pPr algn="ctr"/>
                      <a:r>
                        <a:rPr kumimoji="1" lang="en-US" altLang="ja-JP" sz="1050" u="none" dirty="0">
                          <a:latin typeface="Arial" panose="020B0604020202020204" pitchFamily="34" charset="0"/>
                          <a:ea typeface="Meiryo UI" panose="020B0604030504040204" pitchFamily="50" charset="-128"/>
                          <a:cs typeface="Arial" panose="020B0604020202020204" pitchFamily="34" charset="0"/>
                        </a:rPr>
                        <a:t>Responsible Entity</a:t>
                      </a:r>
                    </a:p>
                  </a:txBody>
                  <a:tcPr marL="45720" marR="45720" marT="36000" marB="36000" anchor="ctr"/>
                </a:tc>
                <a:extLst>
                  <a:ext uri="{0D108BD9-81ED-4DB2-BD59-A6C34878D82A}">
                    <a16:rowId xmlns:a16="http://schemas.microsoft.com/office/drawing/2014/main" val="3977045840"/>
                  </a:ext>
                </a:extLst>
              </a:tr>
              <a:tr h="7119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b="0" i="0" u="none" strike="noStrike" dirty="0">
                          <a:solidFill>
                            <a:srgbClr val="000000"/>
                          </a:solidFill>
                          <a:effectLst/>
                          <a:latin typeface="Arial" panose="020B0604020202020204" pitchFamily="34" charset="0"/>
                          <a:ea typeface="Meiryo UI" panose="020B0604030504040204" pitchFamily="50" charset="-128"/>
                          <a:cs typeface="Arial" panose="020B0604020202020204" pitchFamily="34" charset="0"/>
                        </a:rPr>
                        <a:t>Attract international schools that meet the needs of highly skilled foreign professionals</a:t>
                      </a:r>
                    </a:p>
                  </a:txBody>
                  <a:tcPr marL="45720" marR="45720" marT="36000" marB="36000"/>
                </a:tc>
                <a:tc>
                  <a:txBody>
                    <a:bodyPr/>
                    <a:lstStyle/>
                    <a:p>
                      <a:pPr marL="0" marR="0" lvl="0" indent="0" algn="l" defTabSz="914400" rtl="0" eaLnBrk="1" fontAlgn="ctr" latinLnBrk="0" hangingPunct="1">
                        <a:lnSpc>
                          <a:spcPts val="1500"/>
                        </a:lnSpc>
                        <a:spcBef>
                          <a:spcPts val="0"/>
                        </a:spcBef>
                        <a:spcAft>
                          <a:spcPts val="0"/>
                        </a:spcAft>
                        <a:buClrTx/>
                        <a:buSzTx/>
                        <a:buFontTx/>
                        <a:buNone/>
                        <a:tabLst/>
                        <a:defRPr/>
                      </a:pPr>
                      <a:r>
                        <a:rPr lang="en-US" altLang="ja-JP" sz="1400" b="0" i="0" u="none" strike="noStrike" spc="-20" baseline="0" dirty="0">
                          <a:solidFill>
                            <a:srgbClr val="000000"/>
                          </a:solidFill>
                          <a:effectLst/>
                          <a:latin typeface="Arial" panose="020B0604020202020204" pitchFamily="34" charset="0"/>
                          <a:ea typeface="Meiryo UI" panose="020B0604030504040204" pitchFamily="50" charset="-128"/>
                          <a:cs typeface="Arial" panose="020B0604020202020204" pitchFamily="34" charset="0"/>
                        </a:rPr>
                        <a:t>Attract foreign financial companies and related entities to Osaka by collaborating with relevant stakeholders to facilitate their relocation, by introducing public land — such as former school sites — for the establishment of international schools to improve the educational environment for the families of their employees </a:t>
                      </a:r>
                    </a:p>
                  </a:txBody>
                  <a:tcPr marL="45720" marR="45720" marT="36000" marB="36000"/>
                </a:tc>
                <a:tc>
                  <a:txBody>
                    <a:bodyPr/>
                    <a:lstStyle/>
                    <a:p>
                      <a:pPr algn="l"/>
                      <a:r>
                        <a:rPr kumimoji="1" lang="en-US" altLang="ja-JP" sz="1100" u="none" dirty="0">
                          <a:latin typeface="Arial" panose="020B0604020202020204" pitchFamily="34" charset="0"/>
                          <a:ea typeface="Meiryo UI" panose="020B0604030504040204" pitchFamily="50" charset="-128"/>
                          <a:cs typeface="Arial" panose="020B0604020202020204" pitchFamily="34" charset="0"/>
                        </a:rPr>
                        <a:t>Osaka Prefecture,</a:t>
                      </a:r>
                    </a:p>
                    <a:p>
                      <a:pPr algn="l"/>
                      <a:r>
                        <a:rPr kumimoji="1" lang="en-US" altLang="ja-JP" sz="1100" u="none" dirty="0">
                          <a:latin typeface="Arial" panose="020B0604020202020204" pitchFamily="34" charset="0"/>
                          <a:ea typeface="Meiryo UI" panose="020B0604030504040204" pitchFamily="50" charset="-128"/>
                          <a:cs typeface="Arial" panose="020B0604020202020204" pitchFamily="34" charset="0"/>
                        </a:rPr>
                        <a:t>Osaka City</a:t>
                      </a:r>
                    </a:p>
                  </a:txBody>
                  <a:tcPr marL="45720" marR="45720" marT="36000" marB="36000"/>
                </a:tc>
                <a:extLst>
                  <a:ext uri="{0D108BD9-81ED-4DB2-BD59-A6C34878D82A}">
                    <a16:rowId xmlns:a16="http://schemas.microsoft.com/office/drawing/2014/main" val="130034657"/>
                  </a:ext>
                </a:extLst>
              </a:tr>
              <a:tr h="7527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b="0" i="0" u="none" strike="noStrike" dirty="0">
                          <a:solidFill>
                            <a:srgbClr val="000000"/>
                          </a:solidFill>
                          <a:effectLst/>
                          <a:latin typeface="Arial" panose="020B0604020202020204" pitchFamily="34" charset="0"/>
                          <a:ea typeface="Meiryo UI" panose="020B0604030504040204" pitchFamily="50" charset="-128"/>
                          <a:cs typeface="Arial" panose="020B0604020202020204" pitchFamily="34" charset="0"/>
                        </a:rPr>
                        <a:t>Operate English-language one-stop service centers and professional service consortiums, and dispatch personnel to support offices for business establishment</a:t>
                      </a:r>
                    </a:p>
                  </a:txBody>
                  <a:tcPr marL="45720" marR="45720" marT="36000" marB="36000"/>
                </a:tc>
                <a:tc>
                  <a:txBody>
                    <a:bodyPr/>
                    <a:lstStyle/>
                    <a:p>
                      <a:pPr marL="0" marR="0" lvl="0" indent="0" algn="l" defTabSz="914400" rtl="0" eaLnBrk="1" fontAlgn="ctr" latinLnBrk="0" hangingPunct="1">
                        <a:lnSpc>
                          <a:spcPts val="1500"/>
                        </a:lnSpc>
                        <a:spcBef>
                          <a:spcPts val="0"/>
                        </a:spcBef>
                        <a:spcAft>
                          <a:spcPts val="0"/>
                        </a:spcAft>
                        <a:buClrTx/>
                        <a:buSzTx/>
                        <a:buFontTx/>
                        <a:buNone/>
                        <a:tabLst/>
                        <a:defRPr/>
                      </a:pPr>
                      <a:r>
                        <a:rPr lang="en-US" altLang="ja-JP" sz="1400" b="0" i="0" u="none" strike="noStrike" spc="-20" baseline="0" dirty="0">
                          <a:solidFill>
                            <a:schemeClr val="tx1"/>
                          </a:solidFill>
                          <a:effectLst/>
                          <a:latin typeface="Arial" panose="020B0604020202020204" pitchFamily="34" charset="0"/>
                          <a:ea typeface="Meiryo UI" panose="020B0604030504040204" pitchFamily="50" charset="-128"/>
                          <a:cs typeface="Arial" panose="020B0604020202020204" pitchFamily="34" charset="0"/>
                        </a:rPr>
                        <a:t>Operate the “Osaka Global Finance One-Stop Support Center,” which provides one-stop consultation on business matters — such as office introductions — and lifestyle matters — such as housing — for foreign financial companies and related entities seeking to expand into Osaka, as well as the “Professional Service Consortium,” which provides legal support for matters such as license acquisition.</a:t>
                      </a:r>
                    </a:p>
                    <a:p>
                      <a:pPr marL="0" marR="0" lvl="0" indent="0" algn="l" defTabSz="914400" rtl="0" eaLnBrk="1" fontAlgn="ctr" latinLnBrk="0" hangingPunct="1">
                        <a:lnSpc>
                          <a:spcPts val="1000"/>
                        </a:lnSpc>
                        <a:spcBef>
                          <a:spcPts val="0"/>
                        </a:spcBef>
                        <a:spcAft>
                          <a:spcPts val="0"/>
                        </a:spcAft>
                        <a:buClrTx/>
                        <a:buSzTx/>
                        <a:buFontTx/>
                        <a:buNone/>
                        <a:tabLst/>
                        <a:defRPr/>
                      </a:pPr>
                      <a:endParaRPr lang="en-US" altLang="ja-JP" sz="1400" b="0" i="0" u="none" strike="noStrike" spc="-20" baseline="0" dirty="0">
                        <a:solidFill>
                          <a:schemeClr val="tx1"/>
                        </a:solidFill>
                        <a:effectLst/>
                        <a:latin typeface="Arial" panose="020B0604020202020204" pitchFamily="34" charset="0"/>
                        <a:ea typeface="Meiryo UI" panose="020B0604030504040204" pitchFamily="50" charset="-128"/>
                        <a:cs typeface="Arial" panose="020B0604020202020204" pitchFamily="34" charset="0"/>
                      </a:endParaRPr>
                    </a:p>
                    <a:p>
                      <a:pPr marL="0" marR="0" lvl="0" indent="0" algn="l" defTabSz="914400" rtl="0" eaLnBrk="1" fontAlgn="ctr" latinLnBrk="0" hangingPunct="1">
                        <a:lnSpc>
                          <a:spcPts val="1500"/>
                        </a:lnSpc>
                        <a:spcBef>
                          <a:spcPts val="0"/>
                        </a:spcBef>
                        <a:spcAft>
                          <a:spcPts val="0"/>
                        </a:spcAft>
                        <a:buClrTx/>
                        <a:buSzTx/>
                        <a:buFontTx/>
                        <a:buNone/>
                        <a:tabLst/>
                        <a:defRPr/>
                      </a:pPr>
                      <a:r>
                        <a:rPr lang="en-US" altLang="ja-JP" sz="1400" b="0" i="0" u="none" strike="noStrike" spc="-20" baseline="0" dirty="0">
                          <a:solidFill>
                            <a:schemeClr val="tx1"/>
                          </a:solidFill>
                          <a:effectLst/>
                          <a:latin typeface="Arial" panose="020B0604020202020204" pitchFamily="34" charset="0"/>
                          <a:ea typeface="Meiryo UI" panose="020B0604030504040204" pitchFamily="50" charset="-128"/>
                          <a:cs typeface="Arial" panose="020B0604020202020204" pitchFamily="34" charset="0"/>
                        </a:rPr>
                        <a:t>Dispatch personnel to the base-establishment support offices set up by the national government and establish the Osaka Virtual Office</a:t>
                      </a:r>
                    </a:p>
                  </a:txBody>
                  <a:tcPr marL="45720" marR="45720" marT="36000" marB="36000"/>
                </a:tc>
                <a:tc>
                  <a:txBody>
                    <a:bodyPr/>
                    <a:lstStyle/>
                    <a:p>
                      <a:pPr algn="l"/>
                      <a:r>
                        <a:rPr kumimoji="1" lang="en-US" altLang="ja-JP" sz="1100" u="none" dirty="0">
                          <a:latin typeface="Arial" panose="020B0604020202020204" pitchFamily="34" charset="0"/>
                          <a:ea typeface="Meiryo UI" panose="020B0604030504040204" pitchFamily="50" charset="-128"/>
                          <a:cs typeface="Arial" panose="020B0604020202020204" pitchFamily="34" charset="0"/>
                        </a:rPr>
                        <a:t>Osaka Prefecture,</a:t>
                      </a:r>
                    </a:p>
                    <a:p>
                      <a:pPr algn="l"/>
                      <a:r>
                        <a:rPr kumimoji="1" lang="en-US" altLang="ja-JP" sz="1100" u="none" dirty="0">
                          <a:latin typeface="Arial" panose="020B0604020202020204" pitchFamily="34" charset="0"/>
                          <a:ea typeface="Meiryo UI" panose="020B0604030504040204" pitchFamily="50" charset="-128"/>
                          <a:cs typeface="Arial" panose="020B0604020202020204" pitchFamily="34" charset="0"/>
                        </a:rPr>
                        <a:t>Osaka City</a:t>
                      </a:r>
                    </a:p>
                  </a:txBody>
                  <a:tcPr marL="45720" marR="45720" marT="36000" marB="36000"/>
                </a:tc>
                <a:extLst>
                  <a:ext uri="{0D108BD9-81ED-4DB2-BD59-A6C34878D82A}">
                    <a16:rowId xmlns:a16="http://schemas.microsoft.com/office/drawing/2014/main" val="1661617964"/>
                  </a:ext>
                </a:extLst>
              </a:tr>
              <a:tr h="7396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b="0" i="0" u="none" strike="noStrike" dirty="0">
                          <a:solidFill>
                            <a:srgbClr val="000000"/>
                          </a:solidFill>
                          <a:effectLst/>
                          <a:latin typeface="Arial" panose="020B0604020202020204" pitchFamily="34" charset="0"/>
                          <a:ea typeface="Meiryo UI" panose="020B0604030504040204" pitchFamily="50" charset="-128"/>
                          <a:cs typeface="Arial" panose="020B0604020202020204" pitchFamily="34" charset="0"/>
                        </a:rPr>
                        <a:t>Utilize Special Zones for Financial and Asset Management Businesses to support resident status and related matters</a:t>
                      </a:r>
                    </a:p>
                  </a:txBody>
                  <a:tcPr marL="45720" marR="45720" marT="36000" marB="36000"/>
                </a:tc>
                <a:tc>
                  <a:txBody>
                    <a:bodyPr/>
                    <a:lstStyle/>
                    <a:p>
                      <a:pPr marL="0" marR="0" lvl="0" indent="0" algn="l" defTabSz="914400" rtl="0" eaLnBrk="1" fontAlgn="ctr" latinLnBrk="0" hangingPunct="1">
                        <a:lnSpc>
                          <a:spcPts val="1500"/>
                        </a:lnSpc>
                        <a:spcBef>
                          <a:spcPts val="0"/>
                        </a:spcBef>
                        <a:spcAft>
                          <a:spcPts val="0"/>
                        </a:spcAft>
                        <a:buClrTx/>
                        <a:buSzTx/>
                        <a:buFontTx/>
                        <a:buNone/>
                        <a:tabLst/>
                        <a:defRPr/>
                      </a:pPr>
                      <a:r>
                        <a:rPr lang="en-US" altLang="ja-JP" sz="1400" b="0" i="0" u="none" strike="noStrike" spc="-20" baseline="0" dirty="0">
                          <a:solidFill>
                            <a:srgbClr val="000000"/>
                          </a:solidFill>
                          <a:effectLst/>
                          <a:latin typeface="Arial" panose="020B0604020202020204" pitchFamily="34" charset="0"/>
                          <a:ea typeface="Meiryo UI" panose="020B0604030504040204" pitchFamily="50" charset="-128"/>
                          <a:cs typeface="Arial" panose="020B0604020202020204" pitchFamily="34" charset="0"/>
                        </a:rPr>
                        <a:t>Advocate to the national government for the implementation of measures related to the designation of Special Zones for Finance and Asset Management Businesses, such as the creation of residency statuses for investors</a:t>
                      </a:r>
                    </a:p>
                    <a:p>
                      <a:pPr marL="0" marR="0" lvl="0" indent="0" algn="l" defTabSz="914400" rtl="0" eaLnBrk="1" fontAlgn="ctr" latinLnBrk="0" hangingPunct="1">
                        <a:lnSpc>
                          <a:spcPts val="1000"/>
                        </a:lnSpc>
                        <a:spcBef>
                          <a:spcPts val="0"/>
                        </a:spcBef>
                        <a:spcAft>
                          <a:spcPts val="0"/>
                        </a:spcAft>
                        <a:buClrTx/>
                        <a:buSzTx/>
                        <a:buFontTx/>
                        <a:buNone/>
                        <a:tabLst/>
                        <a:defRPr/>
                      </a:pPr>
                      <a:endParaRPr lang="en-US" altLang="ja-JP" sz="1400" b="0" i="0" u="none" strike="noStrike" spc="-20" baseline="0" dirty="0">
                        <a:solidFill>
                          <a:srgbClr val="000000"/>
                        </a:solidFill>
                        <a:effectLst/>
                        <a:latin typeface="Arial" panose="020B0604020202020204" pitchFamily="34" charset="0"/>
                        <a:ea typeface="Meiryo UI" panose="020B0604030504040204" pitchFamily="50" charset="-128"/>
                        <a:cs typeface="Arial" panose="020B0604020202020204" pitchFamily="34" charset="0"/>
                      </a:endParaRPr>
                    </a:p>
                    <a:p>
                      <a:pPr marL="0" marR="0" lvl="0" indent="0" algn="l" defTabSz="914400" rtl="0" eaLnBrk="1" fontAlgn="ctr" latinLnBrk="0" hangingPunct="1">
                        <a:lnSpc>
                          <a:spcPts val="1500"/>
                        </a:lnSpc>
                        <a:spcBef>
                          <a:spcPts val="0"/>
                        </a:spcBef>
                        <a:spcAft>
                          <a:spcPts val="0"/>
                        </a:spcAft>
                        <a:buClrTx/>
                        <a:buSzTx/>
                        <a:buFontTx/>
                        <a:buNone/>
                        <a:tabLst/>
                        <a:defRPr/>
                      </a:pPr>
                      <a:r>
                        <a:rPr lang="en-US" altLang="ja-JP" sz="1400" b="0" i="0" u="none" strike="noStrike" spc="-20" baseline="0" dirty="0">
                          <a:solidFill>
                            <a:srgbClr val="000000"/>
                          </a:solidFill>
                          <a:effectLst/>
                          <a:latin typeface="Arial" panose="020B0604020202020204" pitchFamily="34" charset="0"/>
                          <a:ea typeface="Meiryo UI" panose="020B0604030504040204" pitchFamily="50" charset="-128"/>
                          <a:cs typeface="Arial" panose="020B0604020202020204" pitchFamily="34" charset="0"/>
                        </a:rPr>
                        <a:t>Examine proposals for new deregulation measures based on an understanding of corporate needs</a:t>
                      </a:r>
                    </a:p>
                  </a:txBody>
                  <a:tcPr marL="45720" marR="45720" marT="36000" marB="36000"/>
                </a:tc>
                <a:tc>
                  <a:txBody>
                    <a:bodyPr/>
                    <a:lstStyle/>
                    <a:p>
                      <a:pPr algn="l"/>
                      <a:r>
                        <a:rPr kumimoji="1" lang="en-US" altLang="ja-JP" sz="1100" u="none" dirty="0">
                          <a:latin typeface="Arial" panose="020B0604020202020204" pitchFamily="34" charset="0"/>
                          <a:ea typeface="Meiryo UI" panose="020B0604030504040204" pitchFamily="50" charset="-128"/>
                          <a:cs typeface="Arial" panose="020B0604020202020204" pitchFamily="34" charset="0"/>
                        </a:rPr>
                        <a:t>Osaka Prefecture,</a:t>
                      </a:r>
                    </a:p>
                    <a:p>
                      <a:pPr algn="l"/>
                      <a:r>
                        <a:rPr kumimoji="1" lang="en-US" altLang="ja-JP" sz="1100" u="none" dirty="0">
                          <a:latin typeface="Arial" panose="020B0604020202020204" pitchFamily="34" charset="0"/>
                          <a:ea typeface="Meiryo UI" panose="020B0604030504040204" pitchFamily="50" charset="-128"/>
                          <a:cs typeface="Arial" panose="020B0604020202020204" pitchFamily="34" charset="0"/>
                        </a:rPr>
                        <a:t>Osaka City</a:t>
                      </a:r>
                    </a:p>
                  </a:txBody>
                  <a:tcPr marL="45720" marR="45720" marT="36000" marB="36000"/>
                </a:tc>
                <a:extLst>
                  <a:ext uri="{0D108BD9-81ED-4DB2-BD59-A6C34878D82A}">
                    <a16:rowId xmlns:a16="http://schemas.microsoft.com/office/drawing/2014/main" val="3655128503"/>
                  </a:ext>
                </a:extLst>
              </a:tr>
            </a:tbl>
          </a:graphicData>
        </a:graphic>
      </p:graphicFrame>
      <p:sp>
        <p:nvSpPr>
          <p:cNvPr id="17" name="正方形/長方形 16">
            <a:extLst>
              <a:ext uri="{FF2B5EF4-FFF2-40B4-BE49-F238E27FC236}">
                <a16:creationId xmlns:a16="http://schemas.microsoft.com/office/drawing/2014/main" id="{E6586032-E997-40DF-888B-4B7122F47659}"/>
              </a:ext>
            </a:extLst>
          </p:cNvPr>
          <p:cNvSpPr/>
          <p:nvPr/>
        </p:nvSpPr>
        <p:spPr>
          <a:xfrm>
            <a:off x="91275" y="2558787"/>
            <a:ext cx="10124323" cy="451714"/>
          </a:xfrm>
          <a:prstGeom prst="rect">
            <a:avLst/>
          </a:prstGeom>
          <a:noFill/>
          <a:ln w="12700" cap="flat" cmpd="sng" algn="ctr">
            <a:noFill/>
            <a:prstDash val="solid"/>
          </a:ln>
          <a:effectLst/>
        </p:spPr>
        <p:txBody>
          <a:bodyPr rtlCol="0" anchor="ctr"/>
          <a:lstStyle/>
          <a:p>
            <a:pPr lvl="0"/>
            <a:r>
              <a:rPr kumimoji="0" lang="en-US" altLang="ja-JP" sz="16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 Develop a Living and Business Environment Attractive to International Investors</a:t>
            </a:r>
          </a:p>
        </p:txBody>
      </p:sp>
      <p:sp>
        <p:nvSpPr>
          <p:cNvPr id="18" name="角丸四角形 13">
            <a:extLst>
              <a:ext uri="{FF2B5EF4-FFF2-40B4-BE49-F238E27FC236}">
                <a16:creationId xmlns:a16="http://schemas.microsoft.com/office/drawing/2014/main" id="{DF7EA899-5CA3-4392-8794-889C38ACA449}"/>
              </a:ext>
            </a:extLst>
          </p:cNvPr>
          <p:cNvSpPr/>
          <p:nvPr/>
        </p:nvSpPr>
        <p:spPr>
          <a:xfrm>
            <a:off x="3039562" y="382527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Support</a:t>
            </a:r>
          </a:p>
        </p:txBody>
      </p:sp>
      <p:sp>
        <p:nvSpPr>
          <p:cNvPr id="19" name="角丸四角形 18">
            <a:extLst>
              <a:ext uri="{FF2B5EF4-FFF2-40B4-BE49-F238E27FC236}">
                <a16:creationId xmlns:a16="http://schemas.microsoft.com/office/drawing/2014/main" id="{C28211B0-A468-4812-B444-BF2E310B453D}"/>
              </a:ext>
            </a:extLst>
          </p:cNvPr>
          <p:cNvSpPr/>
          <p:nvPr/>
        </p:nvSpPr>
        <p:spPr>
          <a:xfrm>
            <a:off x="3039562" y="523871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Support</a:t>
            </a:r>
            <a:endParaRPr kumimoji="1" lang="ja-JP" altLang="en-US" sz="1000" dirty="0"/>
          </a:p>
        </p:txBody>
      </p:sp>
      <p:sp>
        <p:nvSpPr>
          <p:cNvPr id="20" name="角丸四角形 18">
            <a:extLst>
              <a:ext uri="{FF2B5EF4-FFF2-40B4-BE49-F238E27FC236}">
                <a16:creationId xmlns:a16="http://schemas.microsoft.com/office/drawing/2014/main" id="{1F5137A6-A56A-4294-BD55-617869E0CE1E}"/>
              </a:ext>
            </a:extLst>
          </p:cNvPr>
          <p:cNvSpPr/>
          <p:nvPr/>
        </p:nvSpPr>
        <p:spPr>
          <a:xfrm>
            <a:off x="3039562" y="6291750"/>
            <a:ext cx="732430" cy="21693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Support</a:t>
            </a:r>
          </a:p>
        </p:txBody>
      </p:sp>
    </p:spTree>
    <p:extLst>
      <p:ext uri="{BB962C8B-B14F-4D97-AF65-F5344CB8AC3E}">
        <p14:creationId xmlns:p14="http://schemas.microsoft.com/office/powerpoint/2010/main" val="39347940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p:cNvSpPr/>
          <p:nvPr/>
        </p:nvSpPr>
        <p:spPr>
          <a:xfrm>
            <a:off x="94892" y="2305385"/>
            <a:ext cx="10755705" cy="451714"/>
          </a:xfrm>
          <a:prstGeom prst="rect">
            <a:avLst/>
          </a:prstGeom>
          <a:noFill/>
          <a:ln w="12700" cap="flat" cmpd="sng" algn="ctr">
            <a:noFill/>
            <a:prstDash val="solid"/>
          </a:ln>
          <a:effectLst/>
        </p:spPr>
        <p:txBody>
          <a:bodyPr rtlCol="0" anchor="ctr"/>
          <a:lstStyle/>
          <a:p>
            <a:pPr lvl="0"/>
            <a:r>
              <a:rPr kumimoji="0" lang="en-US" altLang="ja-JP" sz="14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(3)Promote strategic public relations domestically and internationally, and strengthen global partnerships</a:t>
            </a:r>
          </a:p>
        </p:txBody>
      </p:sp>
      <p:graphicFrame>
        <p:nvGraphicFramePr>
          <p:cNvPr id="9" name="コンテンツ プレースホルダー 6"/>
          <p:cNvGraphicFramePr>
            <a:graphicFrameLocks/>
          </p:cNvGraphicFramePr>
          <p:nvPr>
            <p:extLst>
              <p:ext uri="{D42A27DB-BD31-4B8C-83A1-F6EECF244321}">
                <p14:modId xmlns:p14="http://schemas.microsoft.com/office/powerpoint/2010/main" val="3473313129"/>
              </p:ext>
            </p:extLst>
          </p:nvPr>
        </p:nvGraphicFramePr>
        <p:xfrm>
          <a:off x="118232" y="2675389"/>
          <a:ext cx="11637608" cy="4020784"/>
        </p:xfrm>
        <a:graphic>
          <a:graphicData uri="http://schemas.openxmlformats.org/drawingml/2006/table">
            <a:tbl>
              <a:tblPr firstRow="1" bandRow="1">
                <a:tableStyleId>{5C22544A-7EE6-4342-B048-85BDC9FD1C3A}</a:tableStyleId>
              </a:tblPr>
              <a:tblGrid>
                <a:gridCol w="3955085">
                  <a:extLst>
                    <a:ext uri="{9D8B030D-6E8A-4147-A177-3AD203B41FA5}">
                      <a16:colId xmlns:a16="http://schemas.microsoft.com/office/drawing/2014/main" val="1775291035"/>
                    </a:ext>
                  </a:extLst>
                </a:gridCol>
                <a:gridCol w="6300000">
                  <a:extLst>
                    <a:ext uri="{9D8B030D-6E8A-4147-A177-3AD203B41FA5}">
                      <a16:colId xmlns:a16="http://schemas.microsoft.com/office/drawing/2014/main" val="2051220517"/>
                    </a:ext>
                  </a:extLst>
                </a:gridCol>
                <a:gridCol w="1382523">
                  <a:extLst>
                    <a:ext uri="{9D8B030D-6E8A-4147-A177-3AD203B41FA5}">
                      <a16:colId xmlns:a16="http://schemas.microsoft.com/office/drawing/2014/main" val="3213052032"/>
                    </a:ext>
                  </a:extLst>
                </a:gridCol>
              </a:tblGrid>
              <a:tr h="407487">
                <a:tc>
                  <a:txBody>
                    <a:bodyPr/>
                    <a:lstStyle/>
                    <a:p>
                      <a:pPr algn="ctr"/>
                      <a:r>
                        <a:rPr kumimoji="1" lang="en-US" altLang="ja-JP" sz="1600" u="none" dirty="0">
                          <a:latin typeface="Arial" panose="020B0604020202020204" pitchFamily="34" charset="0"/>
                          <a:ea typeface="Meiryo UI" panose="020B0604030504040204" pitchFamily="50" charset="-128"/>
                          <a:cs typeface="Arial" panose="020B0604020202020204" pitchFamily="34" charset="0"/>
                        </a:rPr>
                        <a:t>Policy</a:t>
                      </a:r>
                      <a:r>
                        <a:rPr kumimoji="1" lang="ja-JP" altLang="en-US" sz="1600" u="none" dirty="0">
                          <a:latin typeface="Arial" panose="020B0604020202020204" pitchFamily="34" charset="0"/>
                          <a:ea typeface="Meiryo UI" panose="020B0604030504040204" pitchFamily="50" charset="-128"/>
                          <a:cs typeface="Arial" panose="020B0604020202020204" pitchFamily="34" charset="0"/>
                        </a:rPr>
                        <a:t> </a:t>
                      </a:r>
                      <a:r>
                        <a:rPr kumimoji="1" lang="en-US" altLang="ja-JP" sz="1600" u="none" dirty="0">
                          <a:latin typeface="Arial" panose="020B0604020202020204" pitchFamily="34" charset="0"/>
                          <a:ea typeface="Meiryo UI" panose="020B0604030504040204" pitchFamily="50" charset="-128"/>
                          <a:cs typeface="Arial" panose="020B0604020202020204" pitchFamily="34" charset="0"/>
                        </a:rPr>
                        <a:t>Name</a:t>
                      </a:r>
                      <a:endParaRPr kumimoji="1" lang="ja-JP" altLang="en-US" sz="1600" u="none" dirty="0">
                        <a:latin typeface="Arial" panose="020B0604020202020204" pitchFamily="34" charset="0"/>
                        <a:ea typeface="Meiryo UI" panose="020B0604030504040204" pitchFamily="50" charset="-128"/>
                        <a:cs typeface="Arial" panose="020B0604020202020204" pitchFamily="34" charset="0"/>
                      </a:endParaRPr>
                    </a:p>
                  </a:txBody>
                  <a:tcPr marL="45720" marR="45720" anchor="ctr"/>
                </a:tc>
                <a:tc>
                  <a:txBody>
                    <a:bodyPr/>
                    <a:lstStyle/>
                    <a:p>
                      <a:pPr algn="ctr"/>
                      <a:r>
                        <a:rPr kumimoji="1" lang="en-US" altLang="ja-JP" sz="1600" u="none" dirty="0">
                          <a:latin typeface="Arial" panose="020B0604020202020204" pitchFamily="34" charset="0"/>
                          <a:ea typeface="Meiryo UI" panose="020B0604030504040204" pitchFamily="50" charset="-128"/>
                          <a:cs typeface="Arial" panose="020B0604020202020204" pitchFamily="34" charset="0"/>
                        </a:rPr>
                        <a:t>Summary</a:t>
                      </a:r>
                      <a:endParaRPr kumimoji="1" lang="ja-JP" altLang="en-US" sz="1600" u="none" dirty="0">
                        <a:latin typeface="Arial" panose="020B0604020202020204" pitchFamily="34" charset="0"/>
                        <a:ea typeface="Meiryo UI" panose="020B0604030504040204" pitchFamily="50" charset="-128"/>
                        <a:cs typeface="Arial" panose="020B0604020202020204" pitchFamily="34" charset="0"/>
                      </a:endParaRPr>
                    </a:p>
                  </a:txBody>
                  <a:tcPr marL="45720" marR="45720" anchor="ctr"/>
                </a:tc>
                <a:tc>
                  <a:txBody>
                    <a:bodyPr/>
                    <a:lstStyle/>
                    <a:p>
                      <a:pPr algn="ctr"/>
                      <a:r>
                        <a:rPr kumimoji="1" lang="en-US" altLang="ja-JP" sz="1050" u="none" dirty="0">
                          <a:latin typeface="Arial" panose="020B0604020202020204" pitchFamily="34" charset="0"/>
                          <a:ea typeface="Meiryo UI" panose="020B0604030504040204" pitchFamily="50" charset="-128"/>
                          <a:cs typeface="Arial" panose="020B0604020202020204" pitchFamily="34" charset="0"/>
                        </a:rPr>
                        <a:t>Responsible Entity</a:t>
                      </a:r>
                    </a:p>
                  </a:txBody>
                  <a:tcPr marL="45720" marR="45720" anchor="ctr"/>
                </a:tc>
                <a:extLst>
                  <a:ext uri="{0D108BD9-81ED-4DB2-BD59-A6C34878D82A}">
                    <a16:rowId xmlns:a16="http://schemas.microsoft.com/office/drawing/2014/main" val="3977045840"/>
                  </a:ext>
                </a:extLst>
              </a:tr>
              <a:tr h="402137">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Conduct PR activities via diplomatic missions, government agencies, local government offices, private sector networks, etc.</a:t>
                      </a:r>
                    </a:p>
                  </a:txBody>
                  <a:tcPr marL="45720" marR="45720"/>
                </a:tc>
                <a:tc>
                  <a:txBody>
                    <a:bodyPr/>
                    <a:lstStyle/>
                    <a:p>
                      <a:pPr>
                        <a:lnSpc>
                          <a:spcPts val="1500"/>
                        </a:lnSpc>
                      </a:pPr>
                      <a:r>
                        <a:rPr kumimoji="1" lang="en-US" altLang="ja-JP" sz="1400" u="none" dirty="0">
                          <a:latin typeface="Arial" panose="020B0604020202020204" pitchFamily="34" charset="0"/>
                          <a:ea typeface="Meiryo UI" panose="020B0604030504040204" pitchFamily="50" charset="-128"/>
                          <a:cs typeface="Arial" panose="020B0604020202020204" pitchFamily="34" charset="0"/>
                        </a:rPr>
                        <a:t>Conduct PR activities via diplomatic missions such as the consulates -general in Kansai, connections through the Osaka business partner cities, and by utilizing private sector networks.</a:t>
                      </a:r>
                    </a:p>
                  </a:txBody>
                  <a:tcPr marL="45720" marR="45720"/>
                </a:tc>
                <a:tc>
                  <a:txBody>
                    <a:bodyPr/>
                    <a:lstStyle/>
                    <a:p>
                      <a:pPr algn="l"/>
                      <a:r>
                        <a:rPr kumimoji="1" lang="en-US" altLang="ja-JP" sz="1000" u="none" dirty="0">
                          <a:latin typeface="Arial" panose="020B0604020202020204" pitchFamily="34" charset="0"/>
                          <a:ea typeface="Meiryo UI" panose="020B0604030504040204" pitchFamily="50" charset="-128"/>
                          <a:cs typeface="Arial" panose="020B0604020202020204" pitchFamily="34" charset="0"/>
                        </a:rPr>
                        <a:t>Osaka Prefecture,</a:t>
                      </a:r>
                    </a:p>
                    <a:p>
                      <a:pPr algn="l"/>
                      <a:r>
                        <a:rPr kumimoji="1" lang="en-US" altLang="ja-JP" sz="1000" u="none" dirty="0">
                          <a:latin typeface="Arial" panose="020B0604020202020204" pitchFamily="34" charset="0"/>
                          <a:ea typeface="Meiryo UI" panose="020B0604030504040204" pitchFamily="50" charset="-128"/>
                          <a:cs typeface="Arial" panose="020B0604020202020204" pitchFamily="34" charset="0"/>
                        </a:rPr>
                        <a:t>Osaka City,</a:t>
                      </a:r>
                    </a:p>
                    <a:p>
                      <a:pPr algn="l"/>
                      <a:r>
                        <a:rPr kumimoji="1" lang="en-US" altLang="ja-JP" sz="1000" u="none" dirty="0">
                          <a:latin typeface="Arial" panose="020B0604020202020204" pitchFamily="34" charset="0"/>
                          <a:ea typeface="Meiryo UI" panose="020B0604030504040204" pitchFamily="50" charset="-128"/>
                          <a:cs typeface="Arial" panose="020B0604020202020204" pitchFamily="34" charset="0"/>
                        </a:rPr>
                        <a:t>Private Sector,</a:t>
                      </a:r>
                    </a:p>
                    <a:p>
                      <a:pPr algn="l"/>
                      <a:r>
                        <a:rPr kumimoji="1" lang="en-US" altLang="ja-JP" sz="1000" u="none" dirty="0">
                          <a:latin typeface="Arial" panose="020B0604020202020204" pitchFamily="34" charset="0"/>
                          <a:ea typeface="Meiryo UI" panose="020B0604030504040204" pitchFamily="50" charset="-128"/>
                          <a:cs typeface="Arial" panose="020B0604020202020204" pitchFamily="34" charset="0"/>
                        </a:rPr>
                        <a:t>Business Community</a:t>
                      </a:r>
                    </a:p>
                  </a:txBody>
                  <a:tcPr marL="45720" marR="45720"/>
                </a:tc>
                <a:extLst>
                  <a:ext uri="{0D108BD9-81ED-4DB2-BD59-A6C34878D82A}">
                    <a16:rowId xmlns:a16="http://schemas.microsoft.com/office/drawing/2014/main" val="664937894"/>
                  </a:ext>
                </a:extLst>
              </a:tr>
              <a:tr h="1267739">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Disseminate information via multilingual websites and social media platforms</a:t>
                      </a:r>
                    </a:p>
                  </a:txBody>
                  <a:tcPr marL="45720" marR="45720"/>
                </a:tc>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kumimoji="1" lang="en-US" altLang="ja-JP" sz="1400" u="none" dirty="0">
                          <a:latin typeface="Arial" panose="020B0604020202020204" pitchFamily="34" charset="0"/>
                          <a:ea typeface="Meiryo UI" panose="020B0604030504040204" pitchFamily="50" charset="-128"/>
                          <a:cs typeface="Arial" panose="020B0604020202020204" pitchFamily="34" charset="0"/>
                        </a:rPr>
                        <a:t>Disseminate information on All-Osaka initiatives aimed at investors through the “Global Financial City Osaka” website, social media, and other channels, and amplify this content through ambassadors.</a:t>
                      </a: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 (Content to be shared: Osaka’s growth industries; support for the entry of foreign financial companies; information on investor-focused events hosted by the public and private sectors; startup support measures; and examples of collaboration between financial firms and Osaka-based companies.)</a:t>
                      </a:r>
                      <a:endParaRPr kumimoji="1" lang="ja-JP" altLang="en-US" sz="1400" u="none" dirty="0">
                        <a:latin typeface="Arial" panose="020B0604020202020204" pitchFamily="34" charset="0"/>
                        <a:ea typeface="Meiryo UI" panose="020B0604030504040204" pitchFamily="50" charset="-128"/>
                        <a:cs typeface="Arial" panose="020B0604020202020204" pitchFamily="34" charset="0"/>
                      </a:endParaRPr>
                    </a:p>
                  </a:txBody>
                  <a:tcPr marL="45720" marR="45720"/>
                </a:tc>
                <a:tc>
                  <a:txBody>
                    <a:bodyPr/>
                    <a:lstStyle/>
                    <a:p>
                      <a:pPr algn="l"/>
                      <a:r>
                        <a:rPr kumimoji="1" lang="en-US" altLang="ja-JP" sz="1050" u="none" dirty="0">
                          <a:latin typeface="Arial" panose="020B0604020202020204" pitchFamily="34" charset="0"/>
                          <a:ea typeface="Meiryo UI" panose="020B0604030504040204" pitchFamily="50" charset="-128"/>
                          <a:cs typeface="Arial" panose="020B0604020202020204" pitchFamily="34" charset="0"/>
                        </a:rPr>
                        <a:t>Osaka Prefecture,</a:t>
                      </a:r>
                    </a:p>
                    <a:p>
                      <a:pPr algn="l"/>
                      <a:r>
                        <a:rPr kumimoji="1" lang="en-US" altLang="ja-JP" sz="1050" u="none" dirty="0">
                          <a:latin typeface="Arial" panose="020B0604020202020204" pitchFamily="34" charset="0"/>
                          <a:ea typeface="Meiryo UI" panose="020B0604030504040204" pitchFamily="50" charset="-128"/>
                          <a:cs typeface="Arial" panose="020B0604020202020204" pitchFamily="34" charset="0"/>
                        </a:rPr>
                        <a:t>Osaka City,</a:t>
                      </a:r>
                    </a:p>
                    <a:p>
                      <a:pPr algn="l"/>
                      <a:r>
                        <a:rPr kumimoji="1" lang="en-US" altLang="ja-JP" sz="1050" u="none" dirty="0">
                          <a:latin typeface="Arial" panose="020B0604020202020204" pitchFamily="34" charset="0"/>
                          <a:ea typeface="Meiryo UI" panose="020B0604030504040204" pitchFamily="50" charset="-128"/>
                          <a:cs typeface="Arial" panose="020B0604020202020204" pitchFamily="34" charset="0"/>
                        </a:rPr>
                        <a:t>Private Sector,</a:t>
                      </a:r>
                    </a:p>
                    <a:p>
                      <a:pPr algn="l"/>
                      <a:r>
                        <a:rPr kumimoji="1" lang="en-US" altLang="ja-JP" sz="1050" u="none" dirty="0">
                          <a:latin typeface="Arial" panose="020B0604020202020204" pitchFamily="34" charset="0"/>
                          <a:ea typeface="Meiryo UI" panose="020B0604030504040204" pitchFamily="50" charset="-128"/>
                          <a:cs typeface="Arial" panose="020B0604020202020204" pitchFamily="34" charset="0"/>
                        </a:rPr>
                        <a:t>Business Community</a:t>
                      </a:r>
                    </a:p>
                  </a:txBody>
                  <a:tcPr marL="45720" marR="45720"/>
                </a:tc>
                <a:extLst>
                  <a:ext uri="{0D108BD9-81ED-4DB2-BD59-A6C34878D82A}">
                    <a16:rowId xmlns:a16="http://schemas.microsoft.com/office/drawing/2014/main" val="130034657"/>
                  </a:ext>
                </a:extLst>
              </a:tr>
              <a:tr h="551605">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it-IT" altLang="ja-JP" sz="1400" u="none" kern="0" dirty="0">
                          <a:latin typeface="Arial" panose="020B0604020202020204" pitchFamily="34" charset="0"/>
                          <a:ea typeface="Meiryo UI" pitchFamily="50" charset="-128"/>
                          <a:cs typeface="Arial" panose="020B0604020202020204" pitchFamily="34" charset="0"/>
                        </a:rPr>
                        <a:t>Disseminate information via international media</a:t>
                      </a:r>
                    </a:p>
                  </a:txBody>
                  <a:tcPr marL="45720" marR="45720"/>
                </a:tc>
                <a:tc>
                  <a:txBody>
                    <a:bodyPr/>
                    <a:lstStyle/>
                    <a:p>
                      <a:pPr>
                        <a:lnSpc>
                          <a:spcPts val="1500"/>
                        </a:lnSpc>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Disseminate information on Osaka’s business appeal and the initiatives of “Global Financial City Osaka” through overseas media.</a:t>
                      </a:r>
                      <a:endParaRPr kumimoji="1" lang="ja-JP" altLang="en-US"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45720" marR="45720"/>
                </a:tc>
                <a:tc>
                  <a:txBody>
                    <a:bodyPr/>
                    <a:lstStyle/>
                    <a:p>
                      <a:pPr algn="l"/>
                      <a:r>
                        <a:rPr kumimoji="1" lang="en-US" altLang="ja-JP" sz="1050" u="none" dirty="0">
                          <a:latin typeface="Arial" panose="020B0604020202020204" pitchFamily="34" charset="0"/>
                          <a:ea typeface="Meiryo UI" panose="020B0604030504040204" pitchFamily="50" charset="-128"/>
                          <a:cs typeface="Arial" panose="020B0604020202020204" pitchFamily="34" charset="0"/>
                        </a:rPr>
                        <a:t>Osaka Prefecture,</a:t>
                      </a:r>
                    </a:p>
                    <a:p>
                      <a:pPr algn="l"/>
                      <a:r>
                        <a:rPr kumimoji="1" lang="en-US" altLang="ja-JP" sz="1050" u="none" dirty="0">
                          <a:latin typeface="Arial" panose="020B0604020202020204" pitchFamily="34" charset="0"/>
                          <a:ea typeface="Meiryo UI" panose="020B0604030504040204" pitchFamily="50" charset="-128"/>
                          <a:cs typeface="Arial" panose="020B0604020202020204" pitchFamily="34" charset="0"/>
                        </a:rPr>
                        <a:t>Osaka City</a:t>
                      </a:r>
                    </a:p>
                  </a:txBody>
                  <a:tcPr marL="45720" marR="45720"/>
                </a:tc>
                <a:extLst>
                  <a:ext uri="{0D108BD9-81ED-4DB2-BD59-A6C34878D82A}">
                    <a16:rowId xmlns:a16="http://schemas.microsoft.com/office/drawing/2014/main" val="2154412097"/>
                  </a:ext>
                </a:extLst>
              </a:tr>
              <a:tr h="935712">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u="none" kern="0" dirty="0">
                          <a:solidFill>
                            <a:schemeClr val="tx1"/>
                          </a:solidFill>
                          <a:latin typeface="Arial" panose="020B0604020202020204" pitchFamily="34" charset="0"/>
                          <a:ea typeface="Meiryo UI" pitchFamily="50" charset="-128"/>
                          <a:cs typeface="Arial" panose="020B0604020202020204" pitchFamily="34" charset="0"/>
                        </a:rPr>
                        <a:t>Strengthen partnerships through initiatives such as signing MOUs with international financial centers</a:t>
                      </a:r>
                    </a:p>
                  </a:txBody>
                  <a:tcPr marL="45720" marR="45720"/>
                </a:tc>
                <a:tc>
                  <a:txBody>
                    <a:bodyPr/>
                    <a:lstStyle/>
                    <a:p>
                      <a:pPr>
                        <a:lnSpc>
                          <a:spcPts val="1500"/>
                        </a:lnSpc>
                      </a:pPr>
                      <a:r>
                        <a:rPr kumimoji="1" lang="en-US" altLang="ja-JP" sz="1400" u="none" dirty="0">
                          <a:solidFill>
                            <a:schemeClr val="tx1"/>
                          </a:solidFill>
                          <a:latin typeface="Arial" panose="020B0604020202020204" pitchFamily="34" charset="0"/>
                          <a:ea typeface="Meiryo UI" panose="020B0604030504040204" pitchFamily="50" charset="-128"/>
                          <a:cs typeface="Arial" panose="020B0604020202020204" pitchFamily="34" charset="0"/>
                        </a:rPr>
                        <a:t>Explore the possibility of signing Memorandums of Understanding (MOUs) related to “Global Financial City Osaka” initiatives with cities in key overseas regions where effective collaboration is feasible, and foster cooperation with cities that have signed MOUs or are sister cities.</a:t>
                      </a:r>
                      <a:endParaRPr kumimoji="1" lang="ja-JP" altLang="en-US"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45720" marR="45720"/>
                </a:tc>
                <a:tc>
                  <a:txBody>
                    <a:bodyPr/>
                    <a:lstStyle/>
                    <a:p>
                      <a:pPr algn="l"/>
                      <a:r>
                        <a:rPr kumimoji="1" lang="en-US" altLang="ja-JP" sz="105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Prefecture,</a:t>
                      </a:r>
                    </a:p>
                    <a:p>
                      <a:pPr algn="l"/>
                      <a:r>
                        <a:rPr kumimoji="1" lang="en-US" altLang="ja-JP" sz="105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City</a:t>
                      </a:r>
                    </a:p>
                    <a:p>
                      <a:pPr algn="l"/>
                      <a:r>
                        <a:rPr kumimoji="1" lang="en-US" altLang="ja-JP" sz="1050" u="none" dirty="0">
                          <a:solidFill>
                            <a:schemeClr val="tx1"/>
                          </a:solidFill>
                          <a:latin typeface="Arial" panose="020B0604020202020204" pitchFamily="34" charset="0"/>
                          <a:ea typeface="Meiryo UI" panose="020B0604030504040204" pitchFamily="50" charset="-128"/>
                          <a:cs typeface="Arial" panose="020B0604020202020204" pitchFamily="34" charset="0"/>
                        </a:rPr>
                        <a:t>Business Community</a:t>
                      </a:r>
                    </a:p>
                    <a:p>
                      <a:pPr algn="l"/>
                      <a:endParaRPr kumimoji="1" lang="ja-JP" altLang="en-US" sz="1400" u="none"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45720" marR="45720"/>
                </a:tc>
                <a:extLst>
                  <a:ext uri="{0D108BD9-81ED-4DB2-BD59-A6C34878D82A}">
                    <a16:rowId xmlns:a16="http://schemas.microsoft.com/office/drawing/2014/main" val="3957701695"/>
                  </a:ext>
                </a:extLst>
              </a:tr>
            </a:tbl>
          </a:graphicData>
        </a:graphic>
      </p:graphicFrame>
      <p:sp>
        <p:nvSpPr>
          <p:cNvPr id="22" name="角丸四角形 21"/>
          <p:cNvSpPr/>
          <p:nvPr/>
        </p:nvSpPr>
        <p:spPr>
          <a:xfrm>
            <a:off x="3256269" y="4646042"/>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Support</a:t>
            </a:r>
          </a:p>
        </p:txBody>
      </p:sp>
      <p:sp>
        <p:nvSpPr>
          <p:cNvPr id="13" name="正方形/長方形 12"/>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en-US" altLang="ja-JP" sz="900" dirty="0">
                <a:solidFill>
                  <a:schemeClr val="bg1"/>
                </a:solidFill>
                <a:latin typeface="Meiryo UI" panose="020B0604030504040204" pitchFamily="50" charset="-128"/>
                <a:ea typeface="Meiryo UI" panose="020B0604030504040204" pitchFamily="50" charset="-128"/>
              </a:rPr>
              <a:t>Frontrunner city in finance</a:t>
            </a:r>
            <a:endParaRPr kumimoji="1" lang="ja-JP" altLang="en-US" sz="900" dirty="0">
              <a:solidFill>
                <a:schemeClr val="bg1"/>
              </a:solidFill>
              <a:latin typeface="Meiryo UI" panose="020B0604030504040204" pitchFamily="50" charset="-128"/>
              <a:ea typeface="Meiryo UI" panose="020B0604030504040204" pitchFamily="50" charset="-128"/>
            </a:endParaRPr>
          </a:p>
        </p:txBody>
      </p:sp>
      <p:sp>
        <p:nvSpPr>
          <p:cNvPr id="14" name="正方形/長方形 13"/>
          <p:cNvSpPr/>
          <p:nvPr/>
        </p:nvSpPr>
        <p:spPr>
          <a:xfrm>
            <a:off x="11832609" y="695382"/>
            <a:ext cx="359392"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en-US" altLang="ja-JP" sz="700" dirty="0">
                <a:latin typeface="Meiryo UI" panose="020B0604030504040204" pitchFamily="50" charset="-128"/>
                <a:ea typeface="Meiryo UI" panose="020B0604030504040204" pitchFamily="50" charset="-128"/>
              </a:rPr>
              <a:t>Global city that develops by leveraging finance</a:t>
            </a:r>
          </a:p>
          <a:p>
            <a:pPr algn="ctr"/>
            <a:endParaRPr kumimoji="1" lang="ja-JP" altLang="en-US" sz="800" dirty="0">
              <a:latin typeface="Meiryo UI" panose="020B0604030504040204" pitchFamily="50" charset="-128"/>
              <a:ea typeface="Meiryo UI" panose="020B0604030504040204" pitchFamily="50" charset="-128"/>
            </a:endParaRPr>
          </a:p>
        </p:txBody>
      </p:sp>
      <p:sp>
        <p:nvSpPr>
          <p:cNvPr id="15"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pSp>
        <p:nvGrpSpPr>
          <p:cNvPr id="28" name="グループ化 27">
            <a:extLst>
              <a:ext uri="{FF2B5EF4-FFF2-40B4-BE49-F238E27FC236}">
                <a16:creationId xmlns:a16="http://schemas.microsoft.com/office/drawing/2014/main" id="{26079AD0-152D-478B-A179-912F79412DF6}"/>
              </a:ext>
            </a:extLst>
          </p:cNvPr>
          <p:cNvGrpSpPr/>
          <p:nvPr/>
        </p:nvGrpSpPr>
        <p:grpSpPr>
          <a:xfrm>
            <a:off x="2060541" y="5534453"/>
            <a:ext cx="1928158" cy="207660"/>
            <a:chOff x="1378957" y="3862318"/>
            <a:chExt cx="1928158" cy="207660"/>
          </a:xfrm>
        </p:grpSpPr>
        <p:sp>
          <p:nvSpPr>
            <p:cNvPr id="29" name="角丸四角形 21">
              <a:extLst>
                <a:ext uri="{FF2B5EF4-FFF2-40B4-BE49-F238E27FC236}">
                  <a16:creationId xmlns:a16="http://schemas.microsoft.com/office/drawing/2014/main" id="{2D0B5787-F499-4F2A-B908-69FD71DF7E6A}"/>
                </a:ext>
              </a:extLst>
            </p:cNvPr>
            <p:cNvSpPr/>
            <p:nvPr/>
          </p:nvSpPr>
          <p:spPr>
            <a:xfrm>
              <a:off x="1378957" y="386526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Invite</a:t>
              </a:r>
              <a:endParaRPr kumimoji="1" lang="ja-JP" altLang="en-US" sz="1000" dirty="0"/>
            </a:p>
          </p:txBody>
        </p:sp>
        <p:sp>
          <p:nvSpPr>
            <p:cNvPr id="30" name="角丸四角形 22">
              <a:extLst>
                <a:ext uri="{FF2B5EF4-FFF2-40B4-BE49-F238E27FC236}">
                  <a16:creationId xmlns:a16="http://schemas.microsoft.com/office/drawing/2014/main" id="{A611F7AC-EB93-4888-A512-E083BABCD904}"/>
                </a:ext>
              </a:extLst>
            </p:cNvPr>
            <p:cNvSpPr/>
            <p:nvPr/>
          </p:nvSpPr>
          <p:spPr>
            <a:xfrm>
              <a:off x="2574685" y="386231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Support</a:t>
              </a:r>
            </a:p>
          </p:txBody>
        </p:sp>
      </p:grpSp>
      <p:sp>
        <p:nvSpPr>
          <p:cNvPr id="11" name="角丸四角形 21">
            <a:extLst>
              <a:ext uri="{FF2B5EF4-FFF2-40B4-BE49-F238E27FC236}">
                <a16:creationId xmlns:a16="http://schemas.microsoft.com/office/drawing/2014/main" id="{161C4E60-C998-49D1-8545-C99DE1FFED20}"/>
              </a:ext>
            </a:extLst>
          </p:cNvPr>
          <p:cNvSpPr/>
          <p:nvPr/>
        </p:nvSpPr>
        <p:spPr>
          <a:xfrm>
            <a:off x="3256269" y="3531331"/>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Support</a:t>
            </a:r>
          </a:p>
        </p:txBody>
      </p:sp>
      <p:grpSp>
        <p:nvGrpSpPr>
          <p:cNvPr id="12" name="グループ化 11">
            <a:extLst>
              <a:ext uri="{FF2B5EF4-FFF2-40B4-BE49-F238E27FC236}">
                <a16:creationId xmlns:a16="http://schemas.microsoft.com/office/drawing/2014/main" id="{A0C1C7AC-3046-4E6D-BF01-03D6FB31AB90}"/>
              </a:ext>
            </a:extLst>
          </p:cNvPr>
          <p:cNvGrpSpPr/>
          <p:nvPr/>
        </p:nvGrpSpPr>
        <p:grpSpPr>
          <a:xfrm>
            <a:off x="2093197" y="6420363"/>
            <a:ext cx="1950649" cy="204715"/>
            <a:chOff x="1369643" y="3862318"/>
            <a:chExt cx="1950649" cy="204715"/>
          </a:xfrm>
        </p:grpSpPr>
        <p:sp>
          <p:nvSpPr>
            <p:cNvPr id="16" name="角丸四角形 21">
              <a:extLst>
                <a:ext uri="{FF2B5EF4-FFF2-40B4-BE49-F238E27FC236}">
                  <a16:creationId xmlns:a16="http://schemas.microsoft.com/office/drawing/2014/main" id="{6D63F254-031D-4F7C-A51D-F25A4F551288}"/>
                </a:ext>
              </a:extLst>
            </p:cNvPr>
            <p:cNvSpPr/>
            <p:nvPr/>
          </p:nvSpPr>
          <p:spPr>
            <a:xfrm>
              <a:off x="1369643" y="386231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Invite</a:t>
              </a:r>
              <a:endParaRPr kumimoji="1" lang="ja-JP" altLang="en-US" sz="1000" dirty="0"/>
            </a:p>
          </p:txBody>
        </p:sp>
        <p:sp>
          <p:nvSpPr>
            <p:cNvPr id="17" name="角丸四角形 22">
              <a:extLst>
                <a:ext uri="{FF2B5EF4-FFF2-40B4-BE49-F238E27FC236}">
                  <a16:creationId xmlns:a16="http://schemas.microsoft.com/office/drawing/2014/main" id="{BD405431-7C2B-46FC-89E3-7E94E5C0B323}"/>
                </a:ext>
              </a:extLst>
            </p:cNvPr>
            <p:cNvSpPr/>
            <p:nvPr/>
          </p:nvSpPr>
          <p:spPr>
            <a:xfrm>
              <a:off x="2587862" y="386231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Support</a:t>
              </a:r>
            </a:p>
          </p:txBody>
        </p:sp>
      </p:grpSp>
      <p:graphicFrame>
        <p:nvGraphicFramePr>
          <p:cNvPr id="18" name="コンテンツ プレースホルダー 6">
            <a:extLst>
              <a:ext uri="{FF2B5EF4-FFF2-40B4-BE49-F238E27FC236}">
                <a16:creationId xmlns:a16="http://schemas.microsoft.com/office/drawing/2014/main" id="{29950A10-71C1-465F-84D8-BEB156F99D15}"/>
              </a:ext>
            </a:extLst>
          </p:cNvPr>
          <p:cNvGraphicFramePr>
            <a:graphicFrameLocks/>
          </p:cNvGraphicFramePr>
          <p:nvPr>
            <p:extLst>
              <p:ext uri="{D42A27DB-BD31-4B8C-83A1-F6EECF244321}">
                <p14:modId xmlns:p14="http://schemas.microsoft.com/office/powerpoint/2010/main" val="3400824675"/>
              </p:ext>
            </p:extLst>
          </p:nvPr>
        </p:nvGraphicFramePr>
        <p:xfrm>
          <a:off x="147438" y="127900"/>
          <a:ext cx="11613678" cy="2199097"/>
        </p:xfrm>
        <a:graphic>
          <a:graphicData uri="http://schemas.openxmlformats.org/drawingml/2006/table">
            <a:tbl>
              <a:tblPr firstRow="1" bandRow="1">
                <a:tableStyleId>{5C22544A-7EE6-4342-B048-85BDC9FD1C3A}</a:tableStyleId>
              </a:tblPr>
              <a:tblGrid>
                <a:gridCol w="3931278">
                  <a:extLst>
                    <a:ext uri="{9D8B030D-6E8A-4147-A177-3AD203B41FA5}">
                      <a16:colId xmlns:a16="http://schemas.microsoft.com/office/drawing/2014/main" val="1775291035"/>
                    </a:ext>
                  </a:extLst>
                </a:gridCol>
                <a:gridCol w="6300000">
                  <a:extLst>
                    <a:ext uri="{9D8B030D-6E8A-4147-A177-3AD203B41FA5}">
                      <a16:colId xmlns:a16="http://schemas.microsoft.com/office/drawing/2014/main" val="2051220517"/>
                    </a:ext>
                  </a:extLst>
                </a:gridCol>
                <a:gridCol w="1382400">
                  <a:extLst>
                    <a:ext uri="{9D8B030D-6E8A-4147-A177-3AD203B41FA5}">
                      <a16:colId xmlns:a16="http://schemas.microsoft.com/office/drawing/2014/main" val="3213052032"/>
                    </a:ext>
                  </a:extLst>
                </a:gridCol>
              </a:tblGrid>
              <a:tr h="328431">
                <a:tc>
                  <a:txBody>
                    <a:bodyPr/>
                    <a:lstStyle/>
                    <a:p>
                      <a:pPr algn="ctr"/>
                      <a:r>
                        <a:rPr kumimoji="1" lang="en-US" altLang="ja-JP" sz="1600" u="none" dirty="0">
                          <a:latin typeface="Arial" panose="020B0604020202020204" pitchFamily="34" charset="0"/>
                          <a:ea typeface="Meiryo UI" panose="020B0604030504040204" pitchFamily="50" charset="-128"/>
                          <a:cs typeface="Arial" panose="020B0604020202020204" pitchFamily="34" charset="0"/>
                        </a:rPr>
                        <a:t>Policy Name</a:t>
                      </a:r>
                      <a:endParaRPr kumimoji="1" lang="ja-JP" altLang="en-US" sz="1600" u="none" dirty="0">
                        <a:latin typeface="Arial" panose="020B0604020202020204" pitchFamily="34" charset="0"/>
                        <a:ea typeface="Meiryo UI" panose="020B0604030504040204" pitchFamily="50" charset="-128"/>
                        <a:cs typeface="Arial" panose="020B0604020202020204" pitchFamily="34" charset="0"/>
                      </a:endParaRPr>
                    </a:p>
                  </a:txBody>
                  <a:tcPr marL="45720" marR="45720" anchor="ctr"/>
                </a:tc>
                <a:tc>
                  <a:txBody>
                    <a:bodyPr/>
                    <a:lstStyle/>
                    <a:p>
                      <a:pPr algn="ctr"/>
                      <a:r>
                        <a:rPr kumimoji="1" lang="en-US" altLang="ja-JP" sz="1600" u="none" dirty="0">
                          <a:latin typeface="Arial" panose="020B0604020202020204" pitchFamily="34" charset="0"/>
                          <a:ea typeface="Meiryo UI" panose="020B0604030504040204" pitchFamily="50" charset="-128"/>
                          <a:cs typeface="Arial" panose="020B0604020202020204" pitchFamily="34" charset="0"/>
                        </a:rPr>
                        <a:t>Summary</a:t>
                      </a:r>
                      <a:r>
                        <a:rPr kumimoji="1" lang="ja-JP" altLang="en-US" sz="1600" u="none" dirty="0">
                          <a:latin typeface="Arial" panose="020B0604020202020204" pitchFamily="34" charset="0"/>
                          <a:ea typeface="Meiryo UI" panose="020B0604030504040204" pitchFamily="50" charset="-128"/>
                          <a:cs typeface="Arial" panose="020B0604020202020204" pitchFamily="34" charset="0"/>
                        </a:rPr>
                        <a:t> </a:t>
                      </a:r>
                    </a:p>
                  </a:txBody>
                  <a:tcPr marL="45720" marR="45720" anchor="ctr"/>
                </a:tc>
                <a:tc>
                  <a:txBody>
                    <a:bodyPr/>
                    <a:lstStyle/>
                    <a:p>
                      <a:pPr algn="ctr"/>
                      <a:r>
                        <a:rPr kumimoji="1" lang="en-US" altLang="ja-JP" sz="1050" u="none" dirty="0">
                          <a:latin typeface="Arial" panose="020B0604020202020204" pitchFamily="34" charset="0"/>
                          <a:ea typeface="Meiryo UI" panose="020B0604030504040204" pitchFamily="50" charset="-128"/>
                          <a:cs typeface="Arial" panose="020B0604020202020204" pitchFamily="34" charset="0"/>
                        </a:rPr>
                        <a:t>Responsible Entity</a:t>
                      </a:r>
                    </a:p>
                  </a:txBody>
                  <a:tcPr marL="45720" marR="45720" anchor="ctr"/>
                </a:tc>
                <a:extLst>
                  <a:ext uri="{0D108BD9-81ED-4DB2-BD59-A6C34878D82A}">
                    <a16:rowId xmlns:a16="http://schemas.microsoft.com/office/drawing/2014/main" val="3977045840"/>
                  </a:ext>
                </a:extLst>
              </a:tr>
              <a:tr h="623662">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b="0" i="0" u="none" strike="noStrike" dirty="0">
                          <a:solidFill>
                            <a:schemeClr val="tx1"/>
                          </a:solidFill>
                          <a:effectLst/>
                          <a:latin typeface="Arial" panose="020B0604020202020204" pitchFamily="34" charset="0"/>
                          <a:ea typeface="Meiryo UI" panose="020B0604030504040204" pitchFamily="50" charset="-128"/>
                          <a:cs typeface="Arial" panose="020B0604020202020204" pitchFamily="34" charset="0"/>
                        </a:rPr>
                        <a:t>Advocate national </a:t>
                      </a:r>
                      <a:r>
                        <a:rPr lang="en-US" altLang="ja-JP" sz="1400" b="0" i="0" u="none" strike="noStrike" dirty="0">
                          <a:solidFill>
                            <a:srgbClr val="000000"/>
                          </a:solidFill>
                          <a:effectLst/>
                          <a:latin typeface="Arial" panose="020B0604020202020204" pitchFamily="34" charset="0"/>
                          <a:ea typeface="Meiryo UI" panose="020B0604030504040204" pitchFamily="50" charset="-128"/>
                          <a:cs typeface="Arial" panose="020B0604020202020204" pitchFamily="34" charset="0"/>
                        </a:rPr>
                        <a:t>corporate tax incentives to the central government</a:t>
                      </a:r>
                    </a:p>
                  </a:txBody>
                  <a:tcPr marL="45720" marR="45720"/>
                </a:tc>
                <a:tc>
                  <a:txBody>
                    <a:bodyPr/>
                    <a:lstStyle/>
                    <a:p>
                      <a:pPr marL="0" marR="0" lvl="0" indent="0" algn="l" defTabSz="914400" rtl="0" eaLnBrk="1" fontAlgn="ctr" latinLnBrk="0" hangingPunct="1">
                        <a:lnSpc>
                          <a:spcPts val="1500"/>
                        </a:lnSpc>
                        <a:spcBef>
                          <a:spcPts val="0"/>
                        </a:spcBef>
                        <a:spcAft>
                          <a:spcPts val="0"/>
                        </a:spcAft>
                        <a:buClrTx/>
                        <a:buSzTx/>
                        <a:buFontTx/>
                        <a:buNone/>
                        <a:tabLst/>
                        <a:defRPr/>
                      </a:pPr>
                      <a:r>
                        <a:rPr lang="en-US" altLang="ja-JP" sz="1400" b="0" i="0" u="none" strike="noStrike" dirty="0">
                          <a:solidFill>
                            <a:srgbClr val="000000"/>
                          </a:solidFill>
                          <a:effectLst/>
                          <a:latin typeface="Arial" panose="020B0604020202020204" pitchFamily="34" charset="0"/>
                          <a:ea typeface="Meiryo UI" panose="020B0604030504040204" pitchFamily="50" charset="-128"/>
                          <a:cs typeface="Arial" panose="020B0604020202020204" pitchFamily="34" charset="0"/>
                        </a:rPr>
                        <a:t>Continue to call for the national government to implement tax relief measures (national taxes) for foreign financial companies and related entities</a:t>
                      </a:r>
                    </a:p>
                  </a:txBody>
                  <a:tcPr marL="45720" marR="4572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u="none" dirty="0">
                          <a:latin typeface="Arial" panose="020B0604020202020204" pitchFamily="34" charset="0"/>
                          <a:ea typeface="Meiryo UI" panose="020B0604030504040204" pitchFamily="50" charset="-128"/>
                          <a:cs typeface="Arial" panose="020B0604020202020204" pitchFamily="34" charset="0"/>
                        </a:rPr>
                        <a:t>Osaka Prefecture,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u="none" dirty="0">
                          <a:latin typeface="Arial" panose="020B0604020202020204" pitchFamily="34" charset="0"/>
                          <a:ea typeface="Meiryo UI" panose="020B0604030504040204" pitchFamily="50" charset="-128"/>
                          <a:cs typeface="Arial" panose="020B0604020202020204" pitchFamily="34" charset="0"/>
                        </a:rPr>
                        <a:t>Osaka City</a:t>
                      </a:r>
                    </a:p>
                  </a:txBody>
                  <a:tcPr marL="45720" marR="45720"/>
                </a:tc>
                <a:extLst>
                  <a:ext uri="{0D108BD9-81ED-4DB2-BD59-A6C34878D82A}">
                    <a16:rowId xmlns:a16="http://schemas.microsoft.com/office/drawing/2014/main" val="3272908"/>
                  </a:ext>
                </a:extLst>
              </a:tr>
              <a:tr h="1130321">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400" b="0" i="0" u="none" strike="noStrike" dirty="0">
                          <a:solidFill>
                            <a:schemeClr val="tx1"/>
                          </a:solidFill>
                          <a:effectLst/>
                          <a:latin typeface="Arial" panose="020B0604020202020204" pitchFamily="34" charset="0"/>
                          <a:ea typeface="Meiryo UI" panose="020B0604030504040204" pitchFamily="50" charset="-128"/>
                          <a:cs typeface="Arial" panose="020B0604020202020204" pitchFamily="34" charset="0"/>
                        </a:rPr>
                        <a:t>Disseminate disaster prevention information to ensure the safety and security of foreign residents</a:t>
                      </a:r>
                    </a:p>
                  </a:txBody>
                  <a:tcPr marL="45720" marR="45720"/>
                </a:tc>
                <a:tc>
                  <a:txBody>
                    <a:bodyPr/>
                    <a:lstStyle/>
                    <a:p>
                      <a:pPr marL="0" marR="0" lvl="0" indent="0" algn="l" defTabSz="914400" rtl="0" eaLnBrk="1" fontAlgn="ctr" latinLnBrk="0" hangingPunct="1">
                        <a:lnSpc>
                          <a:spcPts val="1500"/>
                        </a:lnSpc>
                        <a:spcBef>
                          <a:spcPts val="0"/>
                        </a:spcBef>
                        <a:spcAft>
                          <a:spcPts val="0"/>
                        </a:spcAft>
                        <a:buClrTx/>
                        <a:buSzTx/>
                        <a:buFontTx/>
                        <a:buNone/>
                        <a:tabLst/>
                        <a:defRPr/>
                      </a:pPr>
                      <a:r>
                        <a:rPr kumimoji="1" lang="en-US" altLang="ja-JP" sz="1400" kern="1200" dirty="0">
                          <a:solidFill>
                            <a:schemeClr val="tx1"/>
                          </a:solidFill>
                          <a:effectLst/>
                          <a:latin typeface="Arial" panose="020B0604020202020204" pitchFamily="34" charset="0"/>
                          <a:ea typeface="Meiryo UI" panose="020B0604030504040204" pitchFamily="50" charset="-128"/>
                          <a:cs typeface="Arial" panose="020B0604020202020204" pitchFamily="34" charset="0"/>
                        </a:rPr>
                        <a:t>Provide the multilingual disaster-prevention app and website “Osaka Disaster Prevention Net”, which disseminates disaster-prevention information useful for evacuation and other emergency actions</a:t>
                      </a:r>
                    </a:p>
                    <a:p>
                      <a:pPr marL="0" marR="0" lvl="0" indent="0" algn="l" defTabSz="914400" rtl="0" eaLnBrk="1" fontAlgn="ctr" latinLnBrk="0" hangingPunct="1">
                        <a:lnSpc>
                          <a:spcPts val="1500"/>
                        </a:lnSpc>
                        <a:spcBef>
                          <a:spcPts val="0"/>
                        </a:spcBef>
                        <a:spcAft>
                          <a:spcPts val="0"/>
                        </a:spcAft>
                        <a:buClrTx/>
                        <a:buSzTx/>
                        <a:buFontTx/>
                        <a:buNone/>
                        <a:tabLst/>
                        <a:defRPr/>
                      </a:pPr>
                      <a:r>
                        <a:rPr kumimoji="1" lang="en-US" altLang="ja-JP" sz="1400" kern="1200" dirty="0">
                          <a:solidFill>
                            <a:schemeClr val="tx1"/>
                          </a:solidFill>
                          <a:effectLst/>
                          <a:latin typeface="Arial" panose="020B0604020202020204" pitchFamily="34" charset="0"/>
                          <a:ea typeface="Meiryo UI" panose="020B0604030504040204" pitchFamily="50" charset="-128"/>
                          <a:cs typeface="Arial" panose="020B0604020202020204" pitchFamily="34" charset="0"/>
                        </a:rPr>
                        <a:t>Create video content for “Disaster Prevention Seminars” (covering risks from natural disasters such as earthquakes and appropriate actions during emergencies) for foreign residents in Osaka, including foreign visitors to Japan</a:t>
                      </a:r>
                      <a:endParaRPr lang="en-US" altLang="ja-JP" sz="1400" b="0" i="0" u="none" strike="noStrike" dirty="0">
                        <a:solidFill>
                          <a:schemeClr val="tx1"/>
                        </a:solidFill>
                        <a:effectLst/>
                        <a:latin typeface="Arial" panose="020B0604020202020204" pitchFamily="34" charset="0"/>
                        <a:ea typeface="Meiryo UI" panose="020B0604030504040204" pitchFamily="50" charset="-128"/>
                        <a:cs typeface="Arial" panose="020B0604020202020204" pitchFamily="34" charset="0"/>
                      </a:endParaRPr>
                    </a:p>
                  </a:txBody>
                  <a:tcPr marL="45720" marR="4572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Prefecture,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u="none" dirty="0">
                          <a:solidFill>
                            <a:schemeClr val="tx1"/>
                          </a:solidFill>
                          <a:latin typeface="Arial" panose="020B0604020202020204" pitchFamily="34" charset="0"/>
                          <a:ea typeface="Meiryo UI" panose="020B0604030504040204" pitchFamily="50" charset="-128"/>
                          <a:cs typeface="Arial" panose="020B0604020202020204" pitchFamily="34" charset="0"/>
                        </a:rPr>
                        <a:t>Osaka City,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u="none" dirty="0">
                          <a:solidFill>
                            <a:schemeClr val="tx1"/>
                          </a:solidFill>
                          <a:latin typeface="Arial" panose="020B0604020202020204" pitchFamily="34" charset="0"/>
                          <a:ea typeface="Meiryo UI" panose="020B0604030504040204" pitchFamily="50" charset="-128"/>
                          <a:cs typeface="Arial" panose="020B0604020202020204" pitchFamily="34" charset="0"/>
                        </a:rPr>
                        <a:t>Private Sector</a:t>
                      </a:r>
                    </a:p>
                  </a:txBody>
                  <a:tcPr marL="45720" marR="45720"/>
                </a:tc>
                <a:extLst>
                  <a:ext uri="{0D108BD9-81ED-4DB2-BD59-A6C34878D82A}">
                    <a16:rowId xmlns:a16="http://schemas.microsoft.com/office/drawing/2014/main" val="3000911473"/>
                  </a:ext>
                </a:extLst>
              </a:tr>
            </a:tbl>
          </a:graphicData>
        </a:graphic>
      </p:graphicFrame>
      <p:sp>
        <p:nvSpPr>
          <p:cNvPr id="19" name="角丸四角形 18">
            <a:extLst>
              <a:ext uri="{FF2B5EF4-FFF2-40B4-BE49-F238E27FC236}">
                <a16:creationId xmlns:a16="http://schemas.microsoft.com/office/drawing/2014/main" id="{85A05DA9-FC19-4F4D-868F-472DF2C42E37}"/>
              </a:ext>
            </a:extLst>
          </p:cNvPr>
          <p:cNvSpPr/>
          <p:nvPr/>
        </p:nvSpPr>
        <p:spPr>
          <a:xfrm>
            <a:off x="3256269" y="82280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dirty="0"/>
              <a:t>Support</a:t>
            </a:r>
            <a:endParaRPr kumimoji="1" lang="ja-JP" altLang="en-US" sz="1000" dirty="0"/>
          </a:p>
        </p:txBody>
      </p:sp>
      <p:sp>
        <p:nvSpPr>
          <p:cNvPr id="20" name="角丸四角形 18">
            <a:extLst>
              <a:ext uri="{FF2B5EF4-FFF2-40B4-BE49-F238E27FC236}">
                <a16:creationId xmlns:a16="http://schemas.microsoft.com/office/drawing/2014/main" id="{0E207A86-CCFB-48F5-A1E3-E1A648D443D5}"/>
              </a:ext>
            </a:extLst>
          </p:cNvPr>
          <p:cNvSpPr/>
          <p:nvPr/>
        </p:nvSpPr>
        <p:spPr>
          <a:xfrm>
            <a:off x="3256269" y="1934035"/>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t>Support</a:t>
            </a:r>
          </a:p>
        </p:txBody>
      </p:sp>
    </p:spTree>
    <p:extLst>
      <p:ext uri="{BB962C8B-B14F-4D97-AF65-F5344CB8AC3E}">
        <p14:creationId xmlns:p14="http://schemas.microsoft.com/office/powerpoint/2010/main" val="37126274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33</a:t>
            </a:fld>
            <a:endParaRPr kumimoji="1" lang="ja-JP" altLang="en-US"/>
          </a:p>
        </p:txBody>
      </p:sp>
      <p:sp>
        <p:nvSpPr>
          <p:cNvPr id="37" name="タイトル 1"/>
          <p:cNvSpPr txBox="1">
            <a:spLocks/>
          </p:cNvSpPr>
          <p:nvPr/>
        </p:nvSpPr>
        <p:spPr>
          <a:xfrm>
            <a:off x="336748" y="135523"/>
            <a:ext cx="11436152" cy="853434"/>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3600" dirty="0">
                <a:latin typeface="Arial" panose="020B0604020202020204" pitchFamily="34" charset="0"/>
                <a:ea typeface="UD デジタル 教科書体 NK-R" panose="02020400000000000000" pitchFamily="18" charset="-128"/>
                <a:cs typeface="Arial" panose="020B0604020202020204" pitchFamily="34" charset="0"/>
              </a:rPr>
              <a:t>IV Strategy Implementation Period and Strategy Goals</a:t>
            </a:r>
          </a:p>
        </p:txBody>
      </p:sp>
      <p:cxnSp>
        <p:nvCxnSpPr>
          <p:cNvPr id="38" name="直線コネクタ 37"/>
          <p:cNvCxnSpPr>
            <a:cxnSpLocks/>
          </p:cNvCxnSpPr>
          <p:nvPr/>
        </p:nvCxnSpPr>
        <p:spPr>
          <a:xfrm>
            <a:off x="312546" y="746340"/>
            <a:ext cx="11520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39" name="正方形/長方形 38"/>
          <p:cNvSpPr/>
          <p:nvPr/>
        </p:nvSpPr>
        <p:spPr>
          <a:xfrm>
            <a:off x="647253" y="1726971"/>
            <a:ext cx="10850585" cy="4770537"/>
          </a:xfrm>
          <a:prstGeom prst="rect">
            <a:avLst/>
          </a:prstGeom>
        </p:spPr>
        <p:txBody>
          <a:bodyPr wrap="square">
            <a:spAutoFit/>
          </a:bodyPr>
          <a:lstStyle/>
          <a:p>
            <a:r>
              <a:rPr lang="ja-JP" altLang="en-US" sz="1600" kern="1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kern="100" dirty="0">
                <a:latin typeface="Arial" panose="020B0604020202020204" pitchFamily="34" charset="0"/>
                <a:ea typeface="UD デジタル 教科書体 NK-R" panose="02020400000000000000" pitchFamily="18" charset="-128"/>
                <a:cs typeface="Arial" panose="020B0604020202020204" pitchFamily="34" charset="0"/>
              </a:rPr>
              <a:t>Global financial cities around the world have been built upon long financial histories; therefore, becoming a global financial city requires sustained, long-term initiatives.</a:t>
            </a:r>
          </a:p>
          <a:p>
            <a:endParaRPr lang="en-US" altLang="ja-JP" sz="1600" kern="100" dirty="0">
              <a:latin typeface="Arial" panose="020B0604020202020204" pitchFamily="34" charset="0"/>
              <a:ea typeface="UD デジタル 教科書体 NK-R" panose="02020400000000000000" pitchFamily="18" charset="-128"/>
              <a:cs typeface="Arial" panose="020B0604020202020204" pitchFamily="34" charset="0"/>
            </a:endParaRPr>
          </a:p>
          <a:p>
            <a:r>
              <a:rPr lang="ja-JP" altLang="en-US" sz="1600" kern="1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kern="100" dirty="0">
                <a:latin typeface="Arial" panose="020B0604020202020204" pitchFamily="34" charset="0"/>
                <a:ea typeface="UD デジタル 教科書体 NK-R" panose="02020400000000000000" pitchFamily="18" charset="-128"/>
                <a:cs typeface="Arial" panose="020B0604020202020204" pitchFamily="34" charset="0"/>
              </a:rPr>
              <a:t>Accordingly, </a:t>
            </a:r>
            <a:r>
              <a:rPr lang="en-US" altLang="ja-JP" sz="1600" b="1" u="sng" kern="100" dirty="0">
                <a:latin typeface="Arial" panose="020B0604020202020204" pitchFamily="34" charset="0"/>
                <a:ea typeface="UD デジタル 教科書体 NK-R" panose="02020400000000000000" pitchFamily="18" charset="-128"/>
                <a:cs typeface="Arial" panose="020B0604020202020204" pitchFamily="34" charset="0"/>
              </a:rPr>
              <a:t>the period up to fiscal year 2025 — the year of the Osaka-Kansai Expo — was positioned as the foundation-building phase for realizing a global financial city (Phase 1). </a:t>
            </a:r>
            <a:r>
              <a:rPr lang="en-US" altLang="ja-JP" sz="1600" kern="100" dirty="0">
                <a:latin typeface="Arial" panose="020B0604020202020204" pitchFamily="34" charset="0"/>
                <a:ea typeface="UD デジタル 教科書体 NK-R" panose="02020400000000000000" pitchFamily="18" charset="-128"/>
                <a:cs typeface="Arial" panose="020B0604020202020204" pitchFamily="34" charset="0"/>
              </a:rPr>
              <a:t>During this phase, we promoted the business appeal and living environment of Osaka-Kansai to Asia and the world, while also improving the environment for foreign financial institutions and related entities to enter the market and advancing attraction efforts.</a:t>
            </a:r>
          </a:p>
          <a:p>
            <a:endParaRPr lang="en-US" altLang="ja-JP" sz="1600" kern="100" dirty="0">
              <a:latin typeface="Arial" panose="020B0604020202020204" pitchFamily="34" charset="0"/>
              <a:ea typeface="UD デジタル 教科書体 NK-R" panose="02020400000000000000" pitchFamily="18" charset="-128"/>
              <a:cs typeface="Arial" panose="020B0604020202020204" pitchFamily="34" charset="0"/>
            </a:endParaRPr>
          </a:p>
          <a:p>
            <a:r>
              <a:rPr lang="ja-JP" altLang="en-US" sz="1600" b="1" kern="1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b="1" u="sng" kern="100" dirty="0">
                <a:latin typeface="Arial" panose="020B0604020202020204" pitchFamily="34" charset="0"/>
                <a:ea typeface="UD デジタル 教科書体 NK-R" panose="02020400000000000000" pitchFamily="18" charset="-128"/>
                <a:cs typeface="Arial" panose="020B0604020202020204" pitchFamily="34" charset="0"/>
              </a:rPr>
              <a:t>The period until fiscal year 2030 — the target year for achieving the SDGs — constitutes Phase 2. </a:t>
            </a:r>
          </a:p>
          <a:p>
            <a:r>
              <a:rPr lang="en-US" altLang="ja-JP" sz="1600" kern="100" dirty="0">
                <a:latin typeface="Arial" panose="020B0604020202020204" pitchFamily="34" charset="0"/>
                <a:ea typeface="UD デジタル 教科書体 NK-R" panose="02020400000000000000" pitchFamily="18" charset="-128"/>
                <a:cs typeface="Arial" panose="020B0604020202020204" pitchFamily="34" charset="0"/>
              </a:rPr>
              <a:t>In this phase, we carry forward the Expo legacy and strategically attract domestic and international investment into the social implementation of cutting-edge technologies and deep-tech startups. At the same time, we promote financial innovation that enhances convenience for companies and residents, and support the realization of Osaka as Japan’s secondary capital and a leading SDGs city. Through these initiatives, we demonstrate Osaka’s presence as a global financial city to the world.</a:t>
            </a:r>
          </a:p>
          <a:p>
            <a:endParaRPr lang="en-US" altLang="ja-JP" sz="1600" kern="100" dirty="0">
              <a:latin typeface="Arial" panose="020B0604020202020204" pitchFamily="34" charset="0"/>
              <a:ea typeface="UD デジタル 教科書体 NK-R" panose="02020400000000000000" pitchFamily="18" charset="-128"/>
              <a:cs typeface="Arial" panose="020B0604020202020204" pitchFamily="34" charset="0"/>
            </a:endParaRPr>
          </a:p>
          <a:p>
            <a:r>
              <a:rPr lang="ja-JP" altLang="en-US" sz="1600" kern="1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kern="100" dirty="0">
                <a:latin typeface="Arial" panose="020B0604020202020204" pitchFamily="34" charset="0"/>
                <a:ea typeface="UD デジタル 教科書体 NK-R" panose="02020400000000000000" pitchFamily="18" charset="-128"/>
                <a:cs typeface="Arial" panose="020B0604020202020204" pitchFamily="34" charset="0"/>
              </a:rPr>
              <a:t>Finally,</a:t>
            </a:r>
            <a:r>
              <a:rPr lang="en-US" altLang="ja-JP" sz="1600" b="1" kern="1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b="1" u="sng" kern="100" dirty="0">
                <a:latin typeface="Arial" panose="020B0604020202020204" pitchFamily="34" charset="0"/>
                <a:ea typeface="UD デジタル 教科書体 NK-R" panose="02020400000000000000" pitchFamily="18" charset="-128"/>
                <a:cs typeface="Arial" panose="020B0604020202020204" pitchFamily="34" charset="0"/>
              </a:rPr>
              <a:t>fiscal year 2050 — the year targeted globally for achieving carbon neutrality — will mark the stage for realizing Osaka’s future city vision.</a:t>
            </a:r>
            <a:r>
              <a:rPr lang="en-US" altLang="ja-JP" sz="1600" kern="100" dirty="0">
                <a:latin typeface="Arial" panose="020B0604020202020204" pitchFamily="34" charset="0"/>
                <a:ea typeface="UD デジタル 教科書体 NK-R" panose="02020400000000000000" pitchFamily="18" charset="-128"/>
                <a:cs typeface="Arial" panose="020B0604020202020204" pitchFamily="34" charset="0"/>
              </a:rPr>
              <a:t> By elevating Osaka’s status as a city, creating new financial products and markets, and developing innovative financial services, Osaka will continuously attract investment from within Japan and abroad and establish its position as a cutting-edge global financial city.</a:t>
            </a:r>
          </a:p>
        </p:txBody>
      </p:sp>
      <p:sp>
        <p:nvSpPr>
          <p:cNvPr id="40" name="テキスト ボックス 39"/>
          <p:cNvSpPr txBox="1"/>
          <p:nvPr/>
        </p:nvSpPr>
        <p:spPr>
          <a:xfrm>
            <a:off x="409203" y="1011905"/>
            <a:ext cx="9529542" cy="523220"/>
          </a:xfrm>
          <a:prstGeom prst="rect">
            <a:avLst/>
          </a:prstGeom>
          <a:noFill/>
        </p:spPr>
        <p:txBody>
          <a:bodyPr wrap="square" rtlCol="0">
            <a:spAutoFit/>
          </a:bodyPr>
          <a:lstStyle/>
          <a:p>
            <a:r>
              <a:rPr kumimoji="1" lang="en-US" altLang="ja-JP" sz="2800" b="1" dirty="0">
                <a:latin typeface="Arial" panose="020B0604020202020204" pitchFamily="34" charset="0"/>
                <a:ea typeface="UD デジタル 教科書体 NK-R" panose="02020400000000000000" pitchFamily="18" charset="-128"/>
                <a:cs typeface="Arial" panose="020B0604020202020204" pitchFamily="34" charset="0"/>
              </a:rPr>
              <a:t>1. Strategy Implementation Period</a:t>
            </a:r>
          </a:p>
        </p:txBody>
      </p:sp>
    </p:spTree>
    <p:extLst>
      <p:ext uri="{BB962C8B-B14F-4D97-AF65-F5344CB8AC3E}">
        <p14:creationId xmlns:p14="http://schemas.microsoft.com/office/powerpoint/2010/main" val="2845132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34</a:t>
            </a:fld>
            <a:endParaRPr kumimoji="1" lang="ja-JP" altLang="en-US"/>
          </a:p>
        </p:txBody>
      </p:sp>
      <p:graphicFrame>
        <p:nvGraphicFramePr>
          <p:cNvPr id="34" name="表 7"/>
          <p:cNvGraphicFramePr>
            <a:graphicFrameLocks noGrp="1"/>
          </p:cNvGraphicFramePr>
          <p:nvPr>
            <p:extLst>
              <p:ext uri="{D42A27DB-BD31-4B8C-83A1-F6EECF244321}">
                <p14:modId xmlns:p14="http://schemas.microsoft.com/office/powerpoint/2010/main" val="409321319"/>
              </p:ext>
            </p:extLst>
          </p:nvPr>
        </p:nvGraphicFramePr>
        <p:xfrm>
          <a:off x="428612" y="1366739"/>
          <a:ext cx="11561619" cy="4903432"/>
        </p:xfrm>
        <a:graphic>
          <a:graphicData uri="http://schemas.openxmlformats.org/drawingml/2006/table">
            <a:tbl>
              <a:tblPr firstRow="1" bandRow="1">
                <a:tableStyleId>{5C22544A-7EE6-4342-B048-85BDC9FD1C3A}</a:tableStyleId>
              </a:tblPr>
              <a:tblGrid>
                <a:gridCol w="1115449">
                  <a:extLst>
                    <a:ext uri="{9D8B030D-6E8A-4147-A177-3AD203B41FA5}">
                      <a16:colId xmlns:a16="http://schemas.microsoft.com/office/drawing/2014/main" val="4204471341"/>
                    </a:ext>
                  </a:extLst>
                </a:gridCol>
                <a:gridCol w="2715874">
                  <a:extLst>
                    <a:ext uri="{9D8B030D-6E8A-4147-A177-3AD203B41FA5}">
                      <a16:colId xmlns:a16="http://schemas.microsoft.com/office/drawing/2014/main" val="3050813801"/>
                    </a:ext>
                  </a:extLst>
                </a:gridCol>
                <a:gridCol w="3261327">
                  <a:extLst>
                    <a:ext uri="{9D8B030D-6E8A-4147-A177-3AD203B41FA5}">
                      <a16:colId xmlns:a16="http://schemas.microsoft.com/office/drawing/2014/main" val="683535162"/>
                    </a:ext>
                  </a:extLst>
                </a:gridCol>
                <a:gridCol w="3078051">
                  <a:extLst>
                    <a:ext uri="{9D8B030D-6E8A-4147-A177-3AD203B41FA5}">
                      <a16:colId xmlns:a16="http://schemas.microsoft.com/office/drawing/2014/main" val="3473615193"/>
                    </a:ext>
                  </a:extLst>
                </a:gridCol>
                <a:gridCol w="540912">
                  <a:extLst>
                    <a:ext uri="{9D8B030D-6E8A-4147-A177-3AD203B41FA5}">
                      <a16:colId xmlns:a16="http://schemas.microsoft.com/office/drawing/2014/main" val="2675447705"/>
                    </a:ext>
                  </a:extLst>
                </a:gridCol>
                <a:gridCol w="850006">
                  <a:extLst>
                    <a:ext uri="{9D8B030D-6E8A-4147-A177-3AD203B41FA5}">
                      <a16:colId xmlns:a16="http://schemas.microsoft.com/office/drawing/2014/main" val="807926471"/>
                    </a:ext>
                  </a:extLst>
                </a:gridCol>
              </a:tblGrid>
              <a:tr h="539057">
                <a:tc>
                  <a:txBody>
                    <a:bodyPr/>
                    <a:lstStyle/>
                    <a:p>
                      <a:endParaRPr kumimoji="1" lang="ja-JP" altLang="en-US" sz="2600"/>
                    </a:p>
                  </a:txBody>
                  <a:tcPr marL="96012" marR="96012" marT="48006" marB="48006"/>
                </a:tc>
                <a:tc>
                  <a:txBody>
                    <a:bodyPr/>
                    <a:lstStyle/>
                    <a:p>
                      <a:endParaRPr kumimoji="1" lang="ja-JP" altLang="en-US" sz="2600"/>
                    </a:p>
                  </a:txBody>
                  <a:tcPr marL="96012" marR="96012" marT="48006" marB="48006"/>
                </a:tc>
                <a:tc>
                  <a:txBody>
                    <a:bodyPr/>
                    <a:lstStyle/>
                    <a:p>
                      <a:endParaRPr kumimoji="1" lang="ja-JP" altLang="en-US" sz="2600"/>
                    </a:p>
                  </a:txBody>
                  <a:tcPr marL="96012" marR="96012" marT="48006" marB="48006"/>
                </a:tc>
                <a:tc>
                  <a:txBody>
                    <a:bodyPr/>
                    <a:lstStyle/>
                    <a:p>
                      <a:endParaRPr kumimoji="1" lang="ja-JP" altLang="en-US"/>
                    </a:p>
                  </a:txBody>
                  <a:tcPr marL="96012" marR="96012" marT="48006" marB="48006"/>
                </a:tc>
                <a:tc gridSpan="2">
                  <a:txBody>
                    <a:bodyPr/>
                    <a:lstStyle/>
                    <a:p>
                      <a:endParaRPr kumimoji="1" lang="ja-JP" altLang="en-US"/>
                    </a:p>
                  </a:txBody>
                  <a:tcPr marL="96012" marR="96012" marT="48006" marB="48006"/>
                </a:tc>
                <a:tc hMerge="1">
                  <a:txBody>
                    <a:bodyPr/>
                    <a:lstStyle/>
                    <a:p>
                      <a:endParaRPr kumimoji="1" lang="ja-JP" altLang="en-US"/>
                    </a:p>
                  </a:txBody>
                  <a:tcPr marL="96012" marR="96012" marT="48006" marB="48006"/>
                </a:tc>
                <a:extLst>
                  <a:ext uri="{0D108BD9-81ED-4DB2-BD59-A6C34878D82A}">
                    <a16:rowId xmlns:a16="http://schemas.microsoft.com/office/drawing/2014/main" val="1296004957"/>
                  </a:ext>
                </a:extLst>
              </a:tr>
              <a:tr h="881649">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900" dirty="0"/>
                    </a:p>
                  </a:txBody>
                  <a:tcPr marL="96012" marR="96012" marT="48006" marB="48006"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761670536"/>
                  </a:ext>
                </a:extLst>
              </a:tr>
              <a:tr h="212446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900" dirty="0"/>
                    </a:p>
                  </a:txBody>
                  <a:tcPr marL="96012" marR="96012" marT="48006" marB="48006"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3791391"/>
                  </a:ext>
                </a:extLst>
              </a:tr>
              <a:tr h="135826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900"/>
                    </a:p>
                  </a:txBody>
                  <a:tcPr marL="96012" marR="96012" marT="48006" marB="48006"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900" dirty="0"/>
                    </a:p>
                  </a:txBody>
                  <a:tcPr marL="96012" marR="96012" marT="48006" marB="48006"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900" dirty="0"/>
                    </a:p>
                  </a:txBody>
                  <a:tcPr marL="96012" marR="96012" marT="48006" marB="48006" anchor="ctr"/>
                </a:tc>
                <a:tc gridSpan="2">
                  <a:txBody>
                    <a:bodyPr/>
                    <a:lstStyle/>
                    <a:p>
                      <a:endParaRPr kumimoji="1" lang="ja-JP" altLang="en-US" dirty="0"/>
                    </a:p>
                  </a:txBody>
                  <a:tcPr marL="96012" marR="96012" marT="48006" marB="48006"/>
                </a:tc>
                <a:tc hMerge="1">
                  <a:txBody>
                    <a:bodyPr/>
                    <a:lstStyle/>
                    <a:p>
                      <a:endParaRPr kumimoji="1" lang="ja-JP" altLang="en-US"/>
                    </a:p>
                  </a:txBody>
                  <a:tcPr/>
                </a:tc>
                <a:tc>
                  <a:txBody>
                    <a:bodyPr/>
                    <a:lstStyle/>
                    <a:p>
                      <a:endParaRPr kumimoji="1" lang="ja-JP" altLang="en-US" dirty="0"/>
                    </a:p>
                  </a:txBody>
                  <a:tcPr marL="96012" marR="96012" marT="48006" marB="48006"/>
                </a:tc>
                <a:extLst>
                  <a:ext uri="{0D108BD9-81ED-4DB2-BD59-A6C34878D82A}">
                    <a16:rowId xmlns:a16="http://schemas.microsoft.com/office/drawing/2014/main" val="3359774189"/>
                  </a:ext>
                </a:extLst>
              </a:tr>
            </a:tbl>
          </a:graphicData>
        </a:graphic>
      </p:graphicFrame>
      <p:sp>
        <p:nvSpPr>
          <p:cNvPr id="35" name="テキスト ボックス 34"/>
          <p:cNvSpPr txBox="1"/>
          <p:nvPr/>
        </p:nvSpPr>
        <p:spPr>
          <a:xfrm>
            <a:off x="1211864" y="1443315"/>
            <a:ext cx="793448" cy="383182"/>
          </a:xfrm>
          <a:prstGeom prst="rect">
            <a:avLst/>
          </a:prstGeom>
          <a:noFill/>
        </p:spPr>
        <p:txBody>
          <a:bodyPr wrap="square" rtlCol="0">
            <a:spAutoFit/>
          </a:bodyPr>
          <a:lstStyle/>
          <a:p>
            <a:r>
              <a:rPr kumimoji="1" lang="en-US" altLang="ja-JP" sz="1890" dirty="0">
                <a:latin typeface="Arial" panose="020B0604020202020204" pitchFamily="34" charset="0"/>
                <a:cs typeface="Arial" panose="020B0604020202020204" pitchFamily="34" charset="0"/>
              </a:rPr>
              <a:t>2022</a:t>
            </a:r>
            <a:endParaRPr kumimoji="1" lang="ja-JP" altLang="en-US" sz="1890" dirty="0">
              <a:latin typeface="Arial" panose="020B0604020202020204" pitchFamily="34" charset="0"/>
              <a:cs typeface="Arial" panose="020B0604020202020204" pitchFamily="34" charset="0"/>
            </a:endParaRPr>
          </a:p>
        </p:txBody>
      </p:sp>
      <p:sp>
        <p:nvSpPr>
          <p:cNvPr id="42" name="テキスト ボックス 41"/>
          <p:cNvSpPr txBox="1"/>
          <p:nvPr/>
        </p:nvSpPr>
        <p:spPr>
          <a:xfrm>
            <a:off x="3900711" y="1443315"/>
            <a:ext cx="796610" cy="383182"/>
          </a:xfrm>
          <a:prstGeom prst="rect">
            <a:avLst/>
          </a:prstGeom>
          <a:noFill/>
        </p:spPr>
        <p:txBody>
          <a:bodyPr wrap="square" rtlCol="0">
            <a:spAutoFit/>
          </a:bodyPr>
          <a:lstStyle/>
          <a:p>
            <a:r>
              <a:rPr kumimoji="1" lang="en-US" altLang="ja-JP" sz="1890">
                <a:latin typeface="Arial" panose="020B0604020202020204" pitchFamily="34" charset="0"/>
                <a:cs typeface="Arial" panose="020B0604020202020204" pitchFamily="34" charset="0"/>
              </a:rPr>
              <a:t>2025</a:t>
            </a:r>
            <a:endParaRPr kumimoji="1" lang="ja-JP" altLang="en-US" sz="1890">
              <a:latin typeface="Arial" panose="020B0604020202020204" pitchFamily="34" charset="0"/>
              <a:cs typeface="Arial" panose="020B0604020202020204" pitchFamily="34" charset="0"/>
            </a:endParaRPr>
          </a:p>
        </p:txBody>
      </p:sp>
      <p:sp>
        <p:nvSpPr>
          <p:cNvPr id="43" name="正方形/長方形 42"/>
          <p:cNvSpPr/>
          <p:nvPr/>
        </p:nvSpPr>
        <p:spPr>
          <a:xfrm>
            <a:off x="701952" y="2114240"/>
            <a:ext cx="1663305" cy="4868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400" b="1" dirty="0">
                <a:solidFill>
                  <a:schemeClr val="tx1"/>
                </a:solidFill>
                <a:latin typeface="Arial" panose="020B0604020202020204" pitchFamily="34" charset="0"/>
                <a:cs typeface="Arial" panose="020B0604020202020204" pitchFamily="34" charset="0"/>
              </a:rPr>
              <a:t>Strategy Formulation for</a:t>
            </a:r>
          </a:p>
          <a:p>
            <a:pPr algn="ctr"/>
            <a:r>
              <a:rPr lang="en-US" altLang="ja-JP" sz="1400" b="1" dirty="0">
                <a:solidFill>
                  <a:schemeClr val="tx1"/>
                </a:solidFill>
                <a:latin typeface="Arial" panose="020B0604020202020204" pitchFamily="34" charset="0"/>
                <a:cs typeface="Arial" panose="020B0604020202020204" pitchFamily="34" charset="0"/>
              </a:rPr>
              <a:t>Global Financial City OSAKA</a:t>
            </a:r>
          </a:p>
        </p:txBody>
      </p:sp>
      <p:sp>
        <p:nvSpPr>
          <p:cNvPr id="44" name="正方形/長方形 43"/>
          <p:cNvSpPr/>
          <p:nvPr/>
        </p:nvSpPr>
        <p:spPr>
          <a:xfrm>
            <a:off x="3470787" y="2051217"/>
            <a:ext cx="1663305" cy="5950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400" b="1" dirty="0">
                <a:solidFill>
                  <a:schemeClr val="tx1"/>
                </a:solidFill>
                <a:latin typeface="Arial" panose="020B0604020202020204" pitchFamily="34" charset="0"/>
                <a:cs typeface="Arial" panose="020B0604020202020204" pitchFamily="34" charset="0"/>
              </a:rPr>
              <a:t>Short Term Goals</a:t>
            </a:r>
          </a:p>
          <a:p>
            <a:pPr algn="ctr"/>
            <a:r>
              <a:rPr lang="en-US" altLang="ja-JP" sz="1400" b="1" dirty="0">
                <a:solidFill>
                  <a:schemeClr val="tx1"/>
                </a:solidFill>
                <a:latin typeface="Arial" panose="020B0604020202020204" pitchFamily="34" charset="0"/>
                <a:cs typeface="Arial" panose="020B0604020202020204" pitchFamily="34" charset="0"/>
              </a:rPr>
              <a:t>Osaka-Kansai</a:t>
            </a:r>
          </a:p>
          <a:p>
            <a:pPr algn="ctr"/>
            <a:r>
              <a:rPr lang="en-US" altLang="ja-JP" sz="1400" b="1" dirty="0">
                <a:solidFill>
                  <a:schemeClr val="tx1"/>
                </a:solidFill>
                <a:latin typeface="Arial" panose="020B0604020202020204" pitchFamily="34" charset="0"/>
                <a:cs typeface="Arial" panose="020B0604020202020204" pitchFamily="34" charset="0"/>
              </a:rPr>
              <a:t>Expo</a:t>
            </a:r>
          </a:p>
        </p:txBody>
      </p:sp>
      <p:sp>
        <p:nvSpPr>
          <p:cNvPr id="46" name="テキスト ボックス 45"/>
          <p:cNvSpPr txBox="1"/>
          <p:nvPr/>
        </p:nvSpPr>
        <p:spPr>
          <a:xfrm>
            <a:off x="10186913" y="1443315"/>
            <a:ext cx="788941" cy="383182"/>
          </a:xfrm>
          <a:prstGeom prst="rect">
            <a:avLst/>
          </a:prstGeom>
          <a:noFill/>
        </p:spPr>
        <p:txBody>
          <a:bodyPr wrap="square" rtlCol="0">
            <a:spAutoFit/>
          </a:bodyPr>
          <a:lstStyle/>
          <a:p>
            <a:r>
              <a:rPr kumimoji="1" lang="en-US" altLang="ja-JP" sz="1890">
                <a:latin typeface="Arial" panose="020B0604020202020204" pitchFamily="34" charset="0"/>
                <a:cs typeface="Arial" panose="020B0604020202020204" pitchFamily="34" charset="0"/>
              </a:rPr>
              <a:t>2050</a:t>
            </a:r>
            <a:endParaRPr kumimoji="1" lang="ja-JP" altLang="en-US" sz="1890">
              <a:latin typeface="Arial" panose="020B0604020202020204" pitchFamily="34" charset="0"/>
              <a:cs typeface="Arial" panose="020B0604020202020204" pitchFamily="34" charset="0"/>
            </a:endParaRPr>
          </a:p>
        </p:txBody>
      </p:sp>
      <p:sp>
        <p:nvSpPr>
          <p:cNvPr id="47" name="テキスト ボックス 46"/>
          <p:cNvSpPr txBox="1"/>
          <p:nvPr/>
        </p:nvSpPr>
        <p:spPr>
          <a:xfrm>
            <a:off x="7115777" y="1443315"/>
            <a:ext cx="750626" cy="383182"/>
          </a:xfrm>
          <a:prstGeom prst="rect">
            <a:avLst/>
          </a:prstGeom>
          <a:noFill/>
        </p:spPr>
        <p:txBody>
          <a:bodyPr wrap="square" rtlCol="0">
            <a:spAutoFit/>
          </a:bodyPr>
          <a:lstStyle/>
          <a:p>
            <a:r>
              <a:rPr kumimoji="1" lang="en-US" altLang="ja-JP" sz="1890">
                <a:latin typeface="Arial" panose="020B0604020202020204" pitchFamily="34" charset="0"/>
                <a:cs typeface="Arial" panose="020B0604020202020204" pitchFamily="34" charset="0"/>
              </a:rPr>
              <a:t>2030</a:t>
            </a:r>
            <a:endParaRPr kumimoji="1" lang="ja-JP" altLang="en-US" sz="1890">
              <a:latin typeface="Arial" panose="020B0604020202020204" pitchFamily="34" charset="0"/>
              <a:cs typeface="Arial" panose="020B0604020202020204" pitchFamily="34" charset="0"/>
            </a:endParaRPr>
          </a:p>
        </p:txBody>
      </p:sp>
      <p:sp>
        <p:nvSpPr>
          <p:cNvPr id="49" name="正方形/長方形 48"/>
          <p:cNvSpPr/>
          <p:nvPr/>
        </p:nvSpPr>
        <p:spPr>
          <a:xfrm>
            <a:off x="6938708" y="2060149"/>
            <a:ext cx="1114019" cy="5950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785"/>
              </a:lnSpc>
            </a:pPr>
            <a:r>
              <a:rPr lang="en-US" altLang="ja-JP" sz="1400" b="1" dirty="0">
                <a:solidFill>
                  <a:schemeClr val="tx1"/>
                </a:solidFill>
                <a:latin typeface="Arial" panose="020B0604020202020204" pitchFamily="34" charset="0"/>
                <a:cs typeface="Arial" panose="020B0604020202020204" pitchFamily="34" charset="0"/>
              </a:rPr>
              <a:t>Medium Term Goals</a:t>
            </a:r>
          </a:p>
        </p:txBody>
      </p:sp>
      <p:sp>
        <p:nvSpPr>
          <p:cNvPr id="51" name="ホームベース 50"/>
          <p:cNvSpPr/>
          <p:nvPr/>
        </p:nvSpPr>
        <p:spPr>
          <a:xfrm>
            <a:off x="428612" y="2966133"/>
            <a:ext cx="3974034" cy="1520772"/>
          </a:xfrm>
          <a:prstGeom prst="homePlate">
            <a:avLst>
              <a:gd name="adj" fmla="val 13864"/>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b="1" dirty="0">
                <a:solidFill>
                  <a:schemeClr val="tx1"/>
                </a:solidFill>
                <a:latin typeface="Arial" panose="020B0604020202020204" pitchFamily="34" charset="0"/>
                <a:cs typeface="Arial" panose="020B0604020202020204" pitchFamily="34" charset="0"/>
              </a:rPr>
              <a:t>Start-Up Phase/</a:t>
            </a:r>
          </a:p>
          <a:p>
            <a:pPr algn="ctr"/>
            <a:r>
              <a:rPr lang="en-US" altLang="ja-JP" b="1" dirty="0">
                <a:solidFill>
                  <a:schemeClr val="tx1"/>
                </a:solidFill>
                <a:latin typeface="Arial" panose="020B0604020202020204" pitchFamily="34" charset="0"/>
                <a:cs typeface="Arial" panose="020B0604020202020204" pitchFamily="34" charset="0"/>
              </a:rPr>
              <a:t>Phase 1 Activity Period</a:t>
            </a:r>
          </a:p>
          <a:p>
            <a:pPr marL="171450" lvl="0" indent="-171450">
              <a:buFont typeface="Arial" panose="020B0604020202020204" pitchFamily="34" charset="0"/>
              <a:buChar char="•"/>
            </a:pPr>
            <a:r>
              <a:rPr lang="en-US" altLang="ja-JP" sz="1100" b="1" dirty="0">
                <a:solidFill>
                  <a:schemeClr val="tx1"/>
                </a:solidFill>
                <a:latin typeface="Arial" panose="020B0604020202020204" pitchFamily="34" charset="0"/>
                <a:cs typeface="Arial" panose="020B0604020202020204" pitchFamily="34" charset="0"/>
              </a:rPr>
              <a:t>Share with Asia and the world, the business appeal of Osaka-Kansai, our living conditions, etc.</a:t>
            </a:r>
          </a:p>
          <a:p>
            <a:pPr marL="171450" lvl="0" indent="-171450">
              <a:buFont typeface="Arial" panose="020B0604020202020204" pitchFamily="34" charset="0"/>
              <a:buChar char="•"/>
            </a:pPr>
            <a:r>
              <a:rPr lang="en-US" altLang="ja-JP" sz="1100" b="1" dirty="0">
                <a:solidFill>
                  <a:schemeClr val="tx1"/>
                </a:solidFill>
                <a:latin typeface="Arial" panose="020B0604020202020204" pitchFamily="34" charset="0"/>
                <a:cs typeface="Arial" panose="020B0604020202020204" pitchFamily="34" charset="0"/>
              </a:rPr>
              <a:t>Gather start-ups that will be the target of investments while also working to attract talent, companies, and capital</a:t>
            </a:r>
          </a:p>
        </p:txBody>
      </p:sp>
      <p:sp>
        <p:nvSpPr>
          <p:cNvPr id="52" name="ホームベース 51"/>
          <p:cNvSpPr/>
          <p:nvPr/>
        </p:nvSpPr>
        <p:spPr>
          <a:xfrm>
            <a:off x="4614663" y="2988080"/>
            <a:ext cx="2893720" cy="1397433"/>
          </a:xfrm>
          <a:prstGeom prst="homePlate">
            <a:avLst>
              <a:gd name="adj" fmla="val 1615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b="1" dirty="0">
                <a:solidFill>
                  <a:schemeClr val="tx1"/>
                </a:solidFill>
                <a:latin typeface="Arial" panose="020B0604020202020204" pitchFamily="34" charset="0"/>
                <a:cs typeface="Arial" panose="020B0604020202020204" pitchFamily="34" charset="0"/>
              </a:rPr>
              <a:t>Phase 2 </a:t>
            </a:r>
            <a:r>
              <a:rPr lang="en-US" altLang="ja-JP" b="1" dirty="0">
                <a:solidFill>
                  <a:schemeClr val="tx1"/>
                </a:solidFill>
                <a:latin typeface="Arial" panose="020B0604020202020204" pitchFamily="34" charset="0"/>
                <a:cs typeface="Arial" panose="020B0604020202020204" pitchFamily="34" charset="0"/>
              </a:rPr>
              <a:t>Activity Period</a:t>
            </a:r>
            <a:endParaRPr kumimoji="1" lang="en-US" altLang="ja-JP" b="1" dirty="0">
              <a:solidFill>
                <a:schemeClr val="tx1"/>
              </a:solidFill>
              <a:latin typeface="Arial" panose="020B0604020202020204" pitchFamily="34" charset="0"/>
              <a:cs typeface="Arial" panose="020B0604020202020204" pitchFamily="34" charset="0"/>
            </a:endParaRPr>
          </a:p>
          <a:p>
            <a:r>
              <a:rPr lang="ja-JP" altLang="en-US" sz="1100" b="1" dirty="0">
                <a:solidFill>
                  <a:schemeClr val="tx1"/>
                </a:solidFill>
              </a:rPr>
              <a:t>・</a:t>
            </a:r>
            <a:r>
              <a:rPr lang="en-US" altLang="ja-JP" sz="1100" b="1" kern="100" dirty="0">
                <a:solidFill>
                  <a:schemeClr val="tx1"/>
                </a:solidFill>
                <a:latin typeface="+mn-ea"/>
                <a:cs typeface="Courier New" panose="02070309020205020404" pitchFamily="49" charset="0"/>
              </a:rPr>
              <a:t>Dive deep into the initiatives</a:t>
            </a:r>
          </a:p>
          <a:p>
            <a:pPr marL="88900" indent="-88900"/>
            <a:r>
              <a:rPr lang="ja-JP" altLang="en-US" sz="1100" b="1" kern="100" dirty="0">
                <a:solidFill>
                  <a:schemeClr val="tx1"/>
                </a:solidFill>
                <a:latin typeface="+mn-ea"/>
                <a:cs typeface="Courier New" panose="02070309020205020404" pitchFamily="49" charset="0"/>
              </a:rPr>
              <a:t>・</a:t>
            </a:r>
            <a:r>
              <a:rPr lang="en-US" altLang="ja-JP" sz="1100" b="1" kern="100" dirty="0">
                <a:solidFill>
                  <a:schemeClr val="tx1"/>
                </a:solidFill>
                <a:latin typeface="Arial" panose="020B0604020202020204" pitchFamily="34" charset="0"/>
                <a:cs typeface="Arial" panose="020B0604020202020204" pitchFamily="34" charset="0"/>
              </a:rPr>
              <a:t>Promote </a:t>
            </a:r>
            <a:r>
              <a:rPr lang="en-US" altLang="ja-JP" sz="1100" b="1" kern="100" dirty="0">
                <a:solidFill>
                  <a:srgbClr val="FF0000"/>
                </a:solidFill>
                <a:latin typeface="Arial" panose="020B0604020202020204" pitchFamily="34" charset="0"/>
                <a:cs typeface="Arial" panose="020B0604020202020204" pitchFamily="34" charset="0"/>
              </a:rPr>
              <a:t>the realization of Osaka as Japan’s secondary capital and as a leading SDGs city </a:t>
            </a:r>
            <a:r>
              <a:rPr lang="en-US" altLang="ja-JP" sz="1100" b="1" kern="100" dirty="0">
                <a:solidFill>
                  <a:schemeClr val="tx1"/>
                </a:solidFill>
                <a:latin typeface="Arial" panose="020B0604020202020204" pitchFamily="34" charset="0"/>
                <a:cs typeface="Arial" panose="020B0604020202020204" pitchFamily="34" charset="0"/>
              </a:rPr>
              <a:t>from a financial standpoint</a:t>
            </a:r>
            <a:endParaRPr kumimoji="1" lang="ja-JP" altLang="en-US" sz="1100" b="1" dirty="0">
              <a:solidFill>
                <a:schemeClr val="tx1"/>
              </a:solidFill>
              <a:latin typeface="Arial" panose="020B0604020202020204" pitchFamily="34" charset="0"/>
              <a:cs typeface="Arial" panose="020B0604020202020204" pitchFamily="34" charset="0"/>
            </a:endParaRPr>
          </a:p>
        </p:txBody>
      </p:sp>
      <p:sp>
        <p:nvSpPr>
          <p:cNvPr id="54" name="角丸四角形 53"/>
          <p:cNvSpPr/>
          <p:nvPr/>
        </p:nvSpPr>
        <p:spPr>
          <a:xfrm>
            <a:off x="3320133" y="5003719"/>
            <a:ext cx="1957765" cy="831604"/>
          </a:xfrm>
          <a:prstGeom prst="roundRect">
            <a:avLst/>
          </a:prstGeom>
          <a:ln/>
        </p:spPr>
        <p:style>
          <a:lnRef idx="1">
            <a:schemeClr val="accent6"/>
          </a:lnRef>
          <a:fillRef idx="2">
            <a:schemeClr val="accent6"/>
          </a:fillRef>
          <a:effectRef idx="1">
            <a:schemeClr val="accent6"/>
          </a:effectRef>
          <a:fontRef idx="minor">
            <a:schemeClr val="dk1"/>
          </a:fontRef>
        </p:style>
        <p:txBody>
          <a:bodyPr lIns="0" tIns="0" rIns="0" bIns="0" rtlCol="0" anchor="ctr"/>
          <a:lstStyle/>
          <a:p>
            <a:pPr algn="ctr"/>
            <a:r>
              <a:rPr lang="en-US" altLang="ja-JP" sz="1200" b="1" kern="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Improve Osaka’s presence, leading to growth of the Osaka-Kansai economy</a:t>
            </a:r>
          </a:p>
        </p:txBody>
      </p:sp>
      <p:sp>
        <p:nvSpPr>
          <p:cNvPr id="20" name="タイトル 1"/>
          <p:cNvSpPr txBox="1">
            <a:spLocks/>
          </p:cNvSpPr>
          <p:nvPr/>
        </p:nvSpPr>
        <p:spPr>
          <a:xfrm>
            <a:off x="497480" y="676384"/>
            <a:ext cx="11061879" cy="56434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3200" dirty="0">
                <a:latin typeface="Arial" panose="020B0604020202020204" pitchFamily="34" charset="0"/>
                <a:ea typeface="UD デジタル 教科書体 NK-R" panose="02020400000000000000" pitchFamily="18" charset="-128"/>
                <a:cs typeface="Arial" panose="020B0604020202020204" pitchFamily="34" charset="0"/>
              </a:rPr>
              <a:t>Strategy Implementation Period (Illustration)</a:t>
            </a:r>
          </a:p>
        </p:txBody>
      </p:sp>
      <p:sp>
        <p:nvSpPr>
          <p:cNvPr id="21" name="角丸四角形 20"/>
          <p:cNvSpPr/>
          <p:nvPr/>
        </p:nvSpPr>
        <p:spPr>
          <a:xfrm>
            <a:off x="6985627" y="5003719"/>
            <a:ext cx="1325860" cy="894933"/>
          </a:xfrm>
          <a:prstGeom prst="roundRect">
            <a:avLst/>
          </a:prstGeom>
          <a:ln/>
        </p:spPr>
        <p:style>
          <a:lnRef idx="1">
            <a:schemeClr val="accent6"/>
          </a:lnRef>
          <a:fillRef idx="2">
            <a:schemeClr val="accent6"/>
          </a:fillRef>
          <a:effectRef idx="1">
            <a:schemeClr val="accent6"/>
          </a:effectRef>
          <a:fontRef idx="minor">
            <a:schemeClr val="dk1"/>
          </a:fontRef>
        </p:style>
        <p:txBody>
          <a:bodyPr lIns="0" tIns="0" rIns="0" bIns="0" rtlCol="0" anchor="ctr"/>
          <a:lstStyle/>
          <a:p>
            <a:pPr algn="ctr"/>
            <a:r>
              <a:rPr lang="en-US" altLang="ja-JP" sz="1200" b="1" kern="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Show the world our presence as a global financial city</a:t>
            </a:r>
          </a:p>
        </p:txBody>
      </p:sp>
      <p:sp>
        <p:nvSpPr>
          <p:cNvPr id="2" name="正方形/長方形 1"/>
          <p:cNvSpPr/>
          <p:nvPr/>
        </p:nvSpPr>
        <p:spPr>
          <a:xfrm>
            <a:off x="4473125" y="2865305"/>
            <a:ext cx="3041859" cy="1816653"/>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3" name="テキスト ボックス 2"/>
          <p:cNvSpPr txBox="1"/>
          <p:nvPr/>
        </p:nvSpPr>
        <p:spPr>
          <a:xfrm>
            <a:off x="4752136" y="4543123"/>
            <a:ext cx="2552565" cy="261610"/>
          </a:xfrm>
          <a:prstGeom prst="rect">
            <a:avLst/>
          </a:prstGeom>
          <a:solidFill>
            <a:schemeClr val="bg1"/>
          </a:solidFill>
          <a:ln w="28575">
            <a:solidFill>
              <a:srgbClr val="FF0000"/>
            </a:solidFill>
          </a:ln>
        </p:spPr>
        <p:txBody>
          <a:bodyPr wrap="square" rtlCol="0">
            <a:spAutoFit/>
          </a:bodyPr>
          <a:lstStyle/>
          <a:p>
            <a:pPr algn="ctr"/>
            <a:r>
              <a:rPr lang="en-US" altLang="ja-JP" sz="1100" b="1" dirty="0">
                <a:latin typeface="Arial" panose="020B0604020202020204" pitchFamily="34" charset="0"/>
                <a:cs typeface="Arial" panose="020B0604020202020204" pitchFamily="34" charset="0"/>
              </a:rPr>
              <a:t>Currently setting strategy goals</a:t>
            </a:r>
          </a:p>
        </p:txBody>
      </p:sp>
      <p:sp>
        <p:nvSpPr>
          <p:cNvPr id="24" name="ホームベース 23"/>
          <p:cNvSpPr/>
          <p:nvPr/>
        </p:nvSpPr>
        <p:spPr>
          <a:xfrm>
            <a:off x="7577880" y="2988655"/>
            <a:ext cx="2290223" cy="1383546"/>
          </a:xfrm>
          <a:prstGeom prst="homePlate">
            <a:avLst>
              <a:gd name="adj" fmla="val 23784"/>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kumimoji="1" lang="en-US" altLang="ja-JP" sz="2400" b="1" dirty="0">
              <a:solidFill>
                <a:schemeClr val="tx1"/>
              </a:solidFill>
            </a:endParaRPr>
          </a:p>
          <a:p>
            <a:pPr lvl="0"/>
            <a:r>
              <a:rPr lang="en-US" altLang="ja-JP" sz="1200" b="1" dirty="0">
                <a:solidFill>
                  <a:schemeClr val="tx1"/>
                </a:solidFill>
              </a:rPr>
              <a:t>Create new financial products and markets and develop innovative financial products</a:t>
            </a:r>
          </a:p>
        </p:txBody>
      </p:sp>
      <p:sp>
        <p:nvSpPr>
          <p:cNvPr id="25" name="正方形/長方形 24"/>
          <p:cNvSpPr/>
          <p:nvPr/>
        </p:nvSpPr>
        <p:spPr>
          <a:xfrm>
            <a:off x="10024375" y="2088910"/>
            <a:ext cx="1114019" cy="5950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785"/>
              </a:lnSpc>
            </a:pPr>
            <a:r>
              <a:rPr lang="en-US" altLang="ja-JP" sz="1400" b="1" dirty="0">
                <a:solidFill>
                  <a:schemeClr val="tx1"/>
                </a:solidFill>
                <a:latin typeface="Arial" panose="020B0604020202020204" pitchFamily="34" charset="0"/>
                <a:cs typeface="Arial" panose="020B0604020202020204" pitchFamily="34" charset="0"/>
              </a:rPr>
              <a:t>Strategy Target Year</a:t>
            </a:r>
          </a:p>
        </p:txBody>
      </p:sp>
      <p:grpSp>
        <p:nvGrpSpPr>
          <p:cNvPr id="6" name="グループ化 7"/>
          <p:cNvGrpSpPr/>
          <p:nvPr/>
        </p:nvGrpSpPr>
        <p:grpSpPr>
          <a:xfrm>
            <a:off x="9930999" y="2865306"/>
            <a:ext cx="2059232" cy="3233415"/>
            <a:chOff x="10689464" y="2678372"/>
            <a:chExt cx="1300767" cy="2898779"/>
          </a:xfrm>
        </p:grpSpPr>
        <p:sp>
          <p:nvSpPr>
            <p:cNvPr id="57" name="角丸四角形 56"/>
            <p:cNvSpPr/>
            <p:nvPr/>
          </p:nvSpPr>
          <p:spPr>
            <a:xfrm>
              <a:off x="10735852" y="4560595"/>
              <a:ext cx="1212111" cy="800976"/>
            </a:xfrm>
            <a:prstGeom prst="roundRect">
              <a:avLst/>
            </a:prstGeom>
            <a:ln/>
          </p:spPr>
          <p:style>
            <a:lnRef idx="1">
              <a:schemeClr val="accent6"/>
            </a:lnRef>
            <a:fillRef idx="2">
              <a:schemeClr val="accent6"/>
            </a:fillRef>
            <a:effectRef idx="1">
              <a:schemeClr val="accent6"/>
            </a:effectRef>
            <a:fontRef idx="minor">
              <a:schemeClr val="dk1"/>
            </a:fontRef>
          </p:style>
          <p:txBody>
            <a:bodyPr lIns="0" tIns="0" rIns="0" bIns="0" rtlCol="0" anchor="ctr"/>
            <a:lstStyle/>
            <a:p>
              <a:pPr algn="ctr">
                <a:lnSpc>
                  <a:spcPts val="1500"/>
                </a:lnSpc>
                <a:spcBef>
                  <a:spcPts val="315"/>
                </a:spcBef>
              </a:pPr>
              <a:r>
                <a:rPr lang="en-US" altLang="ja-JP" sz="140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Establish a position as a cutting-edge global financial city</a:t>
              </a:r>
            </a:p>
          </p:txBody>
        </p:sp>
        <p:sp>
          <p:nvSpPr>
            <p:cNvPr id="26" name="角丸四角形 25"/>
            <p:cNvSpPr/>
            <p:nvPr/>
          </p:nvSpPr>
          <p:spPr>
            <a:xfrm>
              <a:off x="10725538" y="2866536"/>
              <a:ext cx="1212111" cy="558043"/>
            </a:xfrm>
            <a:prstGeom prst="roundRect">
              <a:avLst/>
            </a:prstGeom>
            <a:ln/>
          </p:spPr>
          <p:style>
            <a:lnRef idx="1">
              <a:schemeClr val="accent6"/>
            </a:lnRef>
            <a:fillRef idx="2">
              <a:schemeClr val="accent6"/>
            </a:fillRef>
            <a:effectRef idx="1">
              <a:schemeClr val="accent6"/>
            </a:effectRef>
            <a:fontRef idx="minor">
              <a:schemeClr val="dk1"/>
            </a:fontRef>
          </p:style>
          <p:txBody>
            <a:bodyPr lIns="0" tIns="0" rIns="0" bIns="0" rtlCol="0" anchor="ctr"/>
            <a:lstStyle/>
            <a:p>
              <a:pPr algn="ctr">
                <a:lnSpc>
                  <a:spcPts val="1500"/>
                </a:lnSpc>
                <a:spcBef>
                  <a:spcPts val="315"/>
                </a:spcBef>
              </a:pPr>
              <a:r>
                <a:rPr lang="en-US" altLang="ja-JP" sz="140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Global city that develops by leveraging finance</a:t>
              </a:r>
            </a:p>
          </p:txBody>
        </p:sp>
        <p:sp>
          <p:nvSpPr>
            <p:cNvPr id="27" name="角丸四角形 26"/>
            <p:cNvSpPr/>
            <p:nvPr/>
          </p:nvSpPr>
          <p:spPr>
            <a:xfrm>
              <a:off x="10737004" y="3473723"/>
              <a:ext cx="1200645" cy="454631"/>
            </a:xfrm>
            <a:prstGeom prst="roundRect">
              <a:avLst/>
            </a:prstGeom>
            <a:ln/>
          </p:spPr>
          <p:style>
            <a:lnRef idx="1">
              <a:schemeClr val="accent6"/>
            </a:lnRef>
            <a:fillRef idx="2">
              <a:schemeClr val="accent6"/>
            </a:fillRef>
            <a:effectRef idx="1">
              <a:schemeClr val="accent6"/>
            </a:effectRef>
            <a:fontRef idx="minor">
              <a:schemeClr val="dk1"/>
            </a:fontRef>
          </p:style>
          <p:txBody>
            <a:bodyPr lIns="0" tIns="0" rIns="0" bIns="0" rtlCol="0" anchor="ctr"/>
            <a:lstStyle/>
            <a:p>
              <a:pPr algn="ctr">
                <a:lnSpc>
                  <a:spcPts val="1500"/>
                </a:lnSpc>
                <a:spcBef>
                  <a:spcPts val="315"/>
                </a:spcBef>
              </a:pPr>
              <a:r>
                <a:rPr lang="en-US" altLang="ja-JP" sz="140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Frontrunner city  in finance</a:t>
              </a:r>
            </a:p>
          </p:txBody>
        </p:sp>
        <p:sp>
          <p:nvSpPr>
            <p:cNvPr id="4" name="下矢印 3"/>
            <p:cNvSpPr/>
            <p:nvPr/>
          </p:nvSpPr>
          <p:spPr>
            <a:xfrm>
              <a:off x="10968571" y="4004130"/>
              <a:ext cx="788941" cy="4615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 4"/>
            <p:cNvSpPr/>
            <p:nvPr/>
          </p:nvSpPr>
          <p:spPr>
            <a:xfrm>
              <a:off x="10689464" y="2678372"/>
              <a:ext cx="1300767" cy="2898779"/>
            </a:xfrm>
            <a:prstGeom prst="roundRect">
              <a:avLst/>
            </a:prstGeom>
            <a:noFill/>
            <a:ln w="285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 name="大かっこ 6"/>
          <p:cNvSpPr/>
          <p:nvPr/>
        </p:nvSpPr>
        <p:spPr>
          <a:xfrm>
            <a:off x="3687097" y="2227006"/>
            <a:ext cx="1238864" cy="456909"/>
          </a:xfrm>
          <a:prstGeom prst="bracketPair">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86928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表 24">
            <a:extLst>
              <a:ext uri="{FF2B5EF4-FFF2-40B4-BE49-F238E27FC236}">
                <a16:creationId xmlns:a16="http://schemas.microsoft.com/office/drawing/2014/main" id="{A2BB6877-F340-444C-939E-1631C4DA89A9}"/>
              </a:ext>
            </a:extLst>
          </p:cNvPr>
          <p:cNvGraphicFramePr>
            <a:graphicFrameLocks noGrp="1"/>
          </p:cNvGraphicFramePr>
          <p:nvPr>
            <p:extLst>
              <p:ext uri="{D42A27DB-BD31-4B8C-83A1-F6EECF244321}">
                <p14:modId xmlns:p14="http://schemas.microsoft.com/office/powerpoint/2010/main" val="2674282193"/>
              </p:ext>
            </p:extLst>
          </p:nvPr>
        </p:nvGraphicFramePr>
        <p:xfrm>
          <a:off x="365760" y="828223"/>
          <a:ext cx="11592000" cy="4403167"/>
        </p:xfrm>
        <a:graphic>
          <a:graphicData uri="http://schemas.openxmlformats.org/drawingml/2006/table">
            <a:tbl>
              <a:tblPr firstRow="1" bandRow="1">
                <a:tableStyleId>{8A107856-5554-42FB-B03E-39F5DBC370BA}</a:tableStyleId>
              </a:tblPr>
              <a:tblGrid>
                <a:gridCol w="4322618">
                  <a:extLst>
                    <a:ext uri="{9D8B030D-6E8A-4147-A177-3AD203B41FA5}">
                      <a16:colId xmlns:a16="http://schemas.microsoft.com/office/drawing/2014/main" val="487428933"/>
                    </a:ext>
                  </a:extLst>
                </a:gridCol>
                <a:gridCol w="7269382">
                  <a:extLst>
                    <a:ext uri="{9D8B030D-6E8A-4147-A177-3AD203B41FA5}">
                      <a16:colId xmlns:a16="http://schemas.microsoft.com/office/drawing/2014/main" val="62374608"/>
                    </a:ext>
                  </a:extLst>
                </a:gridCol>
              </a:tblGrid>
              <a:tr h="299929">
                <a:tc>
                  <a:txBody>
                    <a:bodyPr/>
                    <a:lstStyle/>
                    <a:p>
                      <a:pPr algn="ct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Activity Indicators</a:t>
                      </a:r>
                    </a:p>
                  </a:txBody>
                  <a:tcPr marL="72000" marR="72000" anchor="ctr"/>
                </a:tc>
                <a:tc>
                  <a:txBody>
                    <a:bodyPr/>
                    <a:lstStyle/>
                    <a:p>
                      <a:pPr algn="ct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Goals</a:t>
                      </a:r>
                    </a:p>
                  </a:txBody>
                  <a:tcPr marL="72000" marR="72000" anchor="ctr"/>
                </a:tc>
                <a:extLst>
                  <a:ext uri="{0D108BD9-81ED-4DB2-BD59-A6C34878D82A}">
                    <a16:rowId xmlns:a16="http://schemas.microsoft.com/office/drawing/2014/main" val="2356768938"/>
                  </a:ext>
                </a:extLst>
              </a:tr>
              <a:tr h="409836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800" b="0" dirty="0">
                        <a:latin typeface="Arial" panose="020B0604020202020204" pitchFamily="34" charset="0"/>
                        <a:ea typeface="UD デジタル 教科書体 NK-R" panose="02020400000000000000" pitchFamily="18" charset="-128"/>
                        <a:cs typeface="Arial" panose="020B0604020202020204" pitchFamily="34" charset="0"/>
                      </a:endParaRPr>
                    </a:p>
                    <a:p>
                      <a:pPr marL="0" marR="0" lvl="0" indent="0" algn="l" defTabSz="914400" rtl="0" eaLnBrk="1" fontAlgn="auto" latinLnBrk="0" hangingPunct="1">
                        <a:lnSpc>
                          <a:spcPts val="1500"/>
                        </a:lnSpc>
                        <a:spcBef>
                          <a:spcPts val="0"/>
                        </a:spcBef>
                        <a:spcAft>
                          <a:spcPts val="0"/>
                        </a:spcAft>
                        <a:buClrTx/>
                        <a:buSzTx/>
                        <a:buFont typeface="Arial" panose="020B0604020202020204" pitchFamily="34" charset="0"/>
                        <a:buNone/>
                        <a:tabLst/>
                        <a:defRPr/>
                      </a:pPr>
                      <a:r>
                        <a:rPr kumimoji="1" lang="en-US" altLang="ja-JP" sz="1400" b="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【Investment and Collaboration Promotion】</a:t>
                      </a:r>
                    </a:p>
                    <a:p>
                      <a:pPr marL="285750" marR="0" lvl="0" indent="-285750" algn="l" defTabSz="914400" rtl="0" eaLnBrk="1" fontAlgn="auto" latinLnBrk="0" hangingPunct="1">
                        <a:lnSpc>
                          <a:spcPts val="1500"/>
                        </a:lnSpc>
                        <a:spcBef>
                          <a:spcPts val="0"/>
                        </a:spcBef>
                        <a:spcAft>
                          <a:spcPts val="0"/>
                        </a:spcAft>
                        <a:buClrTx/>
                        <a:buSzTx/>
                        <a:buFont typeface="Arial" panose="020B0604020202020204" pitchFamily="34" charset="0"/>
                        <a:buChar char="•"/>
                        <a:tabLst/>
                        <a:defRPr/>
                      </a:pPr>
                      <a:r>
                        <a:rPr kumimoji="1" lang="en-US" altLang="ja-JP" sz="1400" b="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Number of participants in business matching events related to startups(including the number of investors and fintech participants, where identifiable)</a:t>
                      </a:r>
                    </a:p>
                    <a:p>
                      <a:pPr marL="285750" marR="0" lvl="0" indent="-285750" algn="l" defTabSz="914400" rtl="0" eaLnBrk="1" fontAlgn="auto" latinLnBrk="0" hangingPunct="1">
                        <a:lnSpc>
                          <a:spcPts val="1500"/>
                        </a:lnSpc>
                        <a:spcBef>
                          <a:spcPts val="0"/>
                        </a:spcBef>
                        <a:spcAft>
                          <a:spcPts val="0"/>
                        </a:spcAft>
                        <a:buClrTx/>
                        <a:buSzTx/>
                        <a:buFont typeface="Arial" panose="020B0604020202020204" pitchFamily="34" charset="0"/>
                        <a:buChar char="•"/>
                        <a:tabLst/>
                        <a:defRPr/>
                      </a:pP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Number of English-supported business matching events related to startups</a:t>
                      </a:r>
                    </a:p>
                    <a:p>
                      <a:pPr marL="285750" marR="0" lvl="0" indent="-285750" algn="l" defTabSz="914400" rtl="0" eaLnBrk="1" fontAlgn="auto" latinLnBrk="0" hangingPunct="1">
                        <a:lnSpc>
                          <a:spcPts val="1500"/>
                        </a:lnSpc>
                        <a:spcBef>
                          <a:spcPts val="0"/>
                        </a:spcBef>
                        <a:spcAft>
                          <a:spcPts val="0"/>
                        </a:spcAft>
                        <a:buClrTx/>
                        <a:buSzTx/>
                        <a:buFont typeface="Arial" panose="020B0604020202020204" pitchFamily="34" charset="0"/>
                        <a:buChar char="•"/>
                        <a:tabLst/>
                        <a:defRPr/>
                      </a:pP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Number of business matching cases related to startups  (Osaka Prefecture/City initiatives)</a:t>
                      </a:r>
                      <a:endParaRPr kumimoji="1" lang="en-US" altLang="ja-JP" sz="1400" b="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0" marR="0" lvl="0" indent="0" algn="l" defTabSz="914400" rtl="0" eaLnBrk="1" fontAlgn="auto" latinLnBrk="0" hangingPunct="1">
                        <a:lnSpc>
                          <a:spcPts val="1000"/>
                        </a:lnSpc>
                        <a:spcBef>
                          <a:spcPts val="0"/>
                        </a:spcBef>
                        <a:spcAft>
                          <a:spcPts val="0"/>
                        </a:spcAft>
                        <a:buClrTx/>
                        <a:buSzTx/>
                        <a:buFont typeface="Arial" panose="020B0604020202020204" pitchFamily="34" charset="0"/>
                        <a:buNone/>
                        <a:tabLst/>
                        <a:defRPr/>
                      </a:pPr>
                      <a:endParaRPr kumimoji="1" lang="en-US" altLang="ja-JP" sz="1400" b="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0" marR="0" lvl="0" indent="0" algn="l" defTabSz="914400" rtl="0" eaLnBrk="1" fontAlgn="auto" latinLnBrk="0" hangingPunct="1">
                        <a:lnSpc>
                          <a:spcPts val="1500"/>
                        </a:lnSpc>
                        <a:spcBef>
                          <a:spcPts val="0"/>
                        </a:spcBef>
                        <a:spcAft>
                          <a:spcPts val="0"/>
                        </a:spcAft>
                        <a:buClrTx/>
                        <a:buSzTx/>
                        <a:buFont typeface="Arial" panose="020B0604020202020204" pitchFamily="34" charset="0"/>
                        <a:buNone/>
                        <a:tabLst/>
                        <a:defRPr/>
                      </a:pP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【Financial and Economic Education】</a:t>
                      </a:r>
                    </a:p>
                    <a:p>
                      <a:pPr marL="285750" indent="-285750">
                        <a:lnSpc>
                          <a:spcPts val="1500"/>
                        </a:lnSpc>
                        <a:buFont typeface="Arial" panose="020B0604020202020204" pitchFamily="34" charset="0"/>
                        <a:buChar char="•"/>
                      </a:pP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Number of courses and events organized by the Financial and Economic Education Promotion Network</a:t>
                      </a:r>
                      <a:endParaRPr kumimoji="1" lang="en-US" altLang="ja-JP" sz="1400" dirty="0">
                        <a:latin typeface="Arial" panose="020B0604020202020204" pitchFamily="34" charset="0"/>
                        <a:ea typeface="UD デジタル 教科書体 NK-R" panose="02020400000000000000" pitchFamily="18" charset="-128"/>
                        <a:cs typeface="Arial" panose="020B0604020202020204" pitchFamily="34" charset="0"/>
                      </a:endParaRPr>
                    </a:p>
                  </a:txBody>
                  <a:tcPr marL="45720" marR="45720">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8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0" marR="0" lvl="0" indent="0" algn="l" defTabSz="914400" rtl="0" eaLnBrk="1" fontAlgn="auto" latinLnBrk="0" hangingPunct="1">
                        <a:lnSpc>
                          <a:spcPts val="1500"/>
                        </a:lnSpc>
                        <a:spcBef>
                          <a:spcPts val="0"/>
                        </a:spcBef>
                        <a:spcAft>
                          <a:spcPts val="0"/>
                        </a:spcAft>
                        <a:buClrTx/>
                        <a:buSzTx/>
                        <a:buFont typeface="Arial" panose="020B0604020202020204" pitchFamily="34" charset="0"/>
                        <a:buNone/>
                        <a:tabLst/>
                        <a:defRPr/>
                      </a:pP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【Promotion of Investment and Collaboration / Attraction of Financial Companies】</a:t>
                      </a:r>
                    </a:p>
                    <a:p>
                      <a:pPr marL="171450" marR="0" lvl="0" indent="-171450" algn="l" defTabSz="914400" rtl="0" eaLnBrk="1" fontAlgn="auto" latinLnBrk="0" hangingPunct="1">
                        <a:lnSpc>
                          <a:spcPts val="1500"/>
                        </a:lnSpc>
                        <a:spcBef>
                          <a:spcPts val="0"/>
                        </a:spcBef>
                        <a:spcAft>
                          <a:spcPts val="0"/>
                        </a:spcAft>
                        <a:buClrTx/>
                        <a:buSzTx/>
                        <a:buFont typeface="Arial" panose="020B0604020202020204" pitchFamily="34" charset="0"/>
                        <a:buChar char="•"/>
                        <a:tabLst/>
                        <a:defRPr/>
                      </a:pP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Number of foreign financial and related companies </a:t>
                      </a:r>
                      <a:r>
                        <a:rPr kumimoji="1" lang="en-US" altLang="ja-JP" sz="1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(including fintech companies) </a:t>
                      </a: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and investors attracted: 50 </a:t>
                      </a:r>
                      <a:r>
                        <a:rPr kumimoji="1" lang="en-US" altLang="ja-JP" sz="1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(Cumulative total since Phase 1: 80 companies)</a:t>
                      </a:r>
                      <a:endParaRPr kumimoji="1" lang="ja-JP" altLang="en-US"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171450" marR="0" lvl="0" indent="-171450" algn="l" defTabSz="914400" rtl="0" eaLnBrk="1" fontAlgn="auto" latinLnBrk="0" hangingPunct="1">
                        <a:lnSpc>
                          <a:spcPts val="1500"/>
                        </a:lnSpc>
                        <a:spcBef>
                          <a:spcPts val="0"/>
                        </a:spcBef>
                        <a:spcAft>
                          <a:spcPts val="0"/>
                        </a:spcAft>
                        <a:buClrTx/>
                        <a:buSzTx/>
                        <a:buFont typeface="Arial" panose="020B0604020202020204" pitchFamily="34" charset="0"/>
                        <a:buChar char="•"/>
                        <a:tabLst/>
                        <a:defRPr/>
                      </a:pP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Total startup funding raised: ¥160 billion</a:t>
                      </a:r>
                      <a:r>
                        <a:rPr kumimoji="1" lang="ja-JP" altLang="en-US" sz="1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sz="1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cumulative total for FY2025–FY2029</a:t>
                      </a:r>
                      <a:r>
                        <a:rPr kumimoji="1" lang="ja-JP" altLang="en-US" sz="1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kumimoji="1" lang="ja-JP" altLang="en-US" sz="1400" baseline="30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sz="1400" baseline="30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*1</a:t>
                      </a:r>
                      <a:r>
                        <a:rPr kumimoji="1" lang="ja-JP" altLang="en-US" sz="1400" baseline="30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endPar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171450" marR="0" lvl="0" indent="-171450" algn="l" defTabSz="914400" rtl="0" eaLnBrk="1" fontAlgn="auto" latinLnBrk="0" hangingPunct="1">
                        <a:lnSpc>
                          <a:spcPts val="1500"/>
                        </a:lnSpc>
                        <a:spcBef>
                          <a:spcPts val="0"/>
                        </a:spcBef>
                        <a:spcAft>
                          <a:spcPts val="0"/>
                        </a:spcAft>
                        <a:buClrTx/>
                        <a:buSzTx/>
                        <a:buFont typeface="Arial" panose="020B0604020202020204" pitchFamily="34" charset="0"/>
                        <a:buChar char="•"/>
                        <a:tabLst/>
                        <a:defRPr/>
                      </a:pP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Number of fundraising cases from overseas: 10</a:t>
                      </a:r>
                      <a:r>
                        <a:rPr kumimoji="1" lang="ja-JP" altLang="en-US" sz="1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sz="1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cumulative total for FY2025–FY2029</a:t>
                      </a:r>
                      <a:r>
                        <a:rPr kumimoji="1" lang="ja-JP" altLang="en-US" sz="1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kumimoji="1" lang="ja-JP" altLang="en-US" sz="1400" baseline="30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sz="1400" baseline="30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*1</a:t>
                      </a:r>
                      <a:r>
                        <a:rPr kumimoji="1" lang="ja-JP" altLang="en-US" sz="1400" baseline="30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endParaRPr kumimoji="1" lang="ja-JP" altLang="en-US"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171450" marR="0" lvl="0" indent="-171450" algn="l" defTabSz="914400" rtl="0" eaLnBrk="1" fontAlgn="auto" latinLnBrk="0" hangingPunct="1">
                        <a:lnSpc>
                          <a:spcPts val="1500"/>
                        </a:lnSpc>
                        <a:spcBef>
                          <a:spcPts val="0"/>
                        </a:spcBef>
                        <a:spcAft>
                          <a:spcPts val="0"/>
                        </a:spcAft>
                        <a:buClrTx/>
                        <a:buSzTx/>
                        <a:buFont typeface="Arial" panose="020B0604020202020204" pitchFamily="34" charset="0"/>
                        <a:buChar char="•"/>
                        <a:tabLst/>
                        <a:defRPr/>
                      </a:pP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Number of startups created: 1,200</a:t>
                      </a:r>
                      <a:r>
                        <a:rPr kumimoji="1" lang="ja-JP" altLang="en-US" sz="1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sz="1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cumulative total for FY2025–FY2029</a:t>
                      </a:r>
                      <a:r>
                        <a:rPr kumimoji="1" lang="ja-JP" altLang="en-US" sz="1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kumimoji="1" lang="ja-JP" altLang="en-US" sz="1400" baseline="30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sz="1400" baseline="30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1</a:t>
                      </a:r>
                      <a:r>
                        <a:rPr kumimoji="1" lang="ja-JP" altLang="en-US" sz="1400" baseline="30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endPar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0" marR="0" lvl="0" indent="0" algn="l" defTabSz="914400" rtl="0" eaLnBrk="1" fontAlgn="auto" latinLnBrk="0" hangingPunct="1">
                        <a:lnSpc>
                          <a:spcPts val="1500"/>
                        </a:lnSpc>
                        <a:spcBef>
                          <a:spcPts val="0"/>
                        </a:spcBef>
                        <a:spcAft>
                          <a:spcPts val="0"/>
                        </a:spcAft>
                        <a:buClrTx/>
                        <a:buSzTx/>
                        <a:buFont typeface="Arial" panose="020B0604020202020204" pitchFamily="34" charset="0"/>
                        <a:buNone/>
                        <a:tabLst/>
                        <a:defRPr/>
                      </a:pPr>
                      <a:r>
                        <a:rPr kumimoji="1" lang="ja-JP" altLang="en-US"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(*1) Based on Osaka Prefecture’s KPI from the Phase 2 Startup Ecosystem Hub Development Plan of </a:t>
                      </a:r>
                    </a:p>
                    <a:p>
                      <a:pPr marL="0" marR="0" lvl="0" indent="0" algn="l" defTabSz="914400" rtl="0" eaLnBrk="1" fontAlgn="auto" latinLnBrk="0" hangingPunct="1">
                        <a:lnSpc>
                          <a:spcPts val="1500"/>
                        </a:lnSpc>
                        <a:spcBef>
                          <a:spcPts val="0"/>
                        </a:spcBef>
                        <a:spcAft>
                          <a:spcPts val="0"/>
                        </a:spcAft>
                        <a:buClrTx/>
                        <a:buSzTx/>
                        <a:buFont typeface="Arial" panose="020B0604020202020204" pitchFamily="34" charset="0"/>
                        <a:buNone/>
                        <a:tabLst/>
                        <a:defRPr/>
                      </a:pPr>
                      <a:r>
                        <a:rPr kumimoji="1" lang="en-US" altLang="ja-JP" sz="1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the Osaka–Kyoto–Hyogo Kobe Consortium</a:t>
                      </a:r>
                    </a:p>
                    <a:p>
                      <a:pPr marL="0" marR="0" lvl="0" indent="0" algn="l" defTabSz="914400" rtl="0" eaLnBrk="1" fontAlgn="auto" latinLnBrk="0" hangingPunct="1">
                        <a:lnSpc>
                          <a:spcPts val="1000"/>
                        </a:lnSpc>
                        <a:spcBef>
                          <a:spcPts val="0"/>
                        </a:spcBef>
                        <a:spcAft>
                          <a:spcPts val="0"/>
                        </a:spcAft>
                        <a:buClrTx/>
                        <a:buSzTx/>
                        <a:buFont typeface="Arial" panose="020B0604020202020204" pitchFamily="34" charset="0"/>
                        <a:buNone/>
                        <a:tabLst/>
                        <a:defRPr/>
                      </a:pPr>
                      <a:endPar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0" marR="0" lvl="0" indent="0" algn="l" defTabSz="914400" rtl="0" eaLnBrk="1" fontAlgn="auto" latinLnBrk="0" hangingPunct="1">
                        <a:lnSpc>
                          <a:spcPts val="1500"/>
                        </a:lnSpc>
                        <a:spcBef>
                          <a:spcPts val="0"/>
                        </a:spcBef>
                        <a:spcAft>
                          <a:spcPts val="0"/>
                        </a:spcAft>
                        <a:buClrTx/>
                        <a:buSzTx/>
                        <a:buFont typeface="Arial" panose="020B0604020202020204" pitchFamily="34" charset="0"/>
                        <a:buNone/>
                        <a:tabLst/>
                        <a:defRPr/>
                      </a:pP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【Promotion of Financial Innovation】</a:t>
                      </a:r>
                    </a:p>
                    <a:p>
                      <a:pPr marL="171450" marR="0" lvl="0" indent="-171450" algn="l" defTabSz="914400" rtl="0" eaLnBrk="1" fontAlgn="auto" latinLnBrk="0" hangingPunct="1">
                        <a:lnSpc>
                          <a:spcPts val="1500"/>
                        </a:lnSpc>
                        <a:spcBef>
                          <a:spcPts val="0"/>
                        </a:spcBef>
                        <a:spcAft>
                          <a:spcPts val="0"/>
                        </a:spcAft>
                        <a:buClrTx/>
                        <a:buSzTx/>
                        <a:buFont typeface="Arial" panose="020B0604020202020204" pitchFamily="34" charset="0"/>
                        <a:buChar char="•"/>
                        <a:tabLst/>
                        <a:defRPr/>
                      </a:pP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Number of proof-of-concept trials for new financial services: 10 by FY2030</a:t>
                      </a:r>
                    </a:p>
                    <a:p>
                      <a:pPr marL="0" marR="0" lvl="0" indent="0" algn="l" defTabSz="914400" rtl="0" eaLnBrk="1" fontAlgn="auto" latinLnBrk="0" hangingPunct="1">
                        <a:lnSpc>
                          <a:spcPts val="1000"/>
                        </a:lnSpc>
                        <a:spcBef>
                          <a:spcPts val="0"/>
                        </a:spcBef>
                        <a:spcAft>
                          <a:spcPts val="0"/>
                        </a:spcAft>
                        <a:buClrTx/>
                        <a:buSzTx/>
                        <a:buFont typeface="Arial" panose="020B0604020202020204" pitchFamily="34" charset="0"/>
                        <a:buNone/>
                        <a:tabLst/>
                        <a:defRPr/>
                      </a:pPr>
                      <a:endPar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0" marR="0" lvl="0" indent="0" algn="l" defTabSz="914400" rtl="0" eaLnBrk="1" fontAlgn="auto" latinLnBrk="0" hangingPunct="1">
                        <a:lnSpc>
                          <a:spcPts val="1500"/>
                        </a:lnSpc>
                        <a:spcBef>
                          <a:spcPts val="0"/>
                        </a:spcBef>
                        <a:spcAft>
                          <a:spcPts val="0"/>
                        </a:spcAft>
                        <a:buClrTx/>
                        <a:buSzTx/>
                        <a:buFont typeface="Arial" panose="020B0604020202020204" pitchFamily="34" charset="0"/>
                        <a:buNone/>
                        <a:tabLst/>
                        <a:defRPr/>
                      </a:pP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【Environmental Development】</a:t>
                      </a:r>
                    </a:p>
                    <a:p>
                      <a:pPr marL="171450" marR="0" lvl="0" indent="-171450" algn="l" defTabSz="914400" rtl="0" eaLnBrk="1" fontAlgn="auto" latinLnBrk="0" hangingPunct="1">
                        <a:lnSpc>
                          <a:spcPts val="1500"/>
                        </a:lnSpc>
                        <a:spcBef>
                          <a:spcPts val="0"/>
                        </a:spcBef>
                        <a:spcAft>
                          <a:spcPts val="0"/>
                        </a:spcAft>
                        <a:buClrTx/>
                        <a:buSzTx/>
                        <a:buFont typeface="Arial" panose="020B0604020202020204" pitchFamily="34" charset="0"/>
                        <a:buChar char="•"/>
                        <a:tabLst/>
                        <a:defRPr/>
                      </a:pP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Attraction of international schools to meet the needs of highly skilled foreign professionals:  Full curriculum covering elementary, junior high, and high school levels</a:t>
                      </a:r>
                      <a:r>
                        <a:rPr kumimoji="1" lang="ja-JP" altLang="en-US" sz="1400" baseline="30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sz="1400" baseline="30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2</a:t>
                      </a:r>
                      <a:r>
                        <a:rPr kumimoji="1" lang="ja-JP" altLang="en-US" sz="1400" baseline="300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p>
                    <a:p>
                      <a:pPr marL="0" marR="0" lvl="0" indent="0" algn="l" defTabSz="914400" rtl="0" eaLnBrk="1" fontAlgn="auto" latinLnBrk="0" hangingPunct="1">
                        <a:lnSpc>
                          <a:spcPts val="1500"/>
                        </a:lnSpc>
                        <a:spcBef>
                          <a:spcPts val="0"/>
                        </a:spcBef>
                        <a:spcAft>
                          <a:spcPts val="0"/>
                        </a:spcAft>
                        <a:buClrTx/>
                        <a:buSzTx/>
                        <a:buFontTx/>
                        <a:buNone/>
                        <a:tabLst/>
                        <a:defRPr/>
                      </a:pPr>
                      <a:r>
                        <a:rPr kumimoji="1" lang="ja-JP" altLang="en-US"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kumimoji="1" lang="ja-JP" altLang="en-US" sz="1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sz="1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2</a:t>
                      </a:r>
                      <a:r>
                        <a:rPr kumimoji="1" lang="ja-JP" altLang="en-US" sz="1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sz="11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irrespective of whether they operate as integrated schools</a:t>
                      </a:r>
                      <a:endPar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0" marR="0" lvl="0" indent="0" algn="l" defTabSz="914400" rtl="0" eaLnBrk="1" fontAlgn="auto" latinLnBrk="0" hangingPunct="1">
                        <a:lnSpc>
                          <a:spcPts val="1000"/>
                        </a:lnSpc>
                        <a:spcBef>
                          <a:spcPts val="0"/>
                        </a:spcBef>
                        <a:spcAft>
                          <a:spcPts val="0"/>
                        </a:spcAft>
                        <a:buClrTx/>
                        <a:buSzTx/>
                        <a:buFont typeface="Arial" panose="020B0604020202020204" pitchFamily="34" charset="0"/>
                        <a:buNone/>
                        <a:tabLst/>
                        <a:defRPr/>
                      </a:pPr>
                      <a:endPar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0" marR="0" lvl="0" indent="0" algn="l" defTabSz="914400" rtl="0" eaLnBrk="1" fontAlgn="auto" latinLnBrk="0" hangingPunct="1">
                        <a:lnSpc>
                          <a:spcPts val="1500"/>
                        </a:lnSpc>
                        <a:spcBef>
                          <a:spcPts val="0"/>
                        </a:spcBef>
                        <a:spcAft>
                          <a:spcPts val="0"/>
                        </a:spcAft>
                        <a:buClrTx/>
                        <a:buSzTx/>
                        <a:buFont typeface="Arial" panose="020B0604020202020204" pitchFamily="34" charset="0"/>
                        <a:buNone/>
                        <a:tabLst/>
                        <a:defRPr/>
                      </a:pP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【Public Relations】</a:t>
                      </a:r>
                    </a:p>
                    <a:p>
                      <a:pPr marL="171450" marR="0" lvl="0" indent="-171450" algn="l" defTabSz="914400" rtl="0" eaLnBrk="1" fontAlgn="auto" latinLnBrk="0" hangingPunct="1">
                        <a:lnSpc>
                          <a:spcPts val="1500"/>
                        </a:lnSpc>
                        <a:spcBef>
                          <a:spcPts val="0"/>
                        </a:spcBef>
                        <a:spcAft>
                          <a:spcPts val="0"/>
                        </a:spcAft>
                        <a:buClrTx/>
                        <a:buSzTx/>
                        <a:buFont typeface="Arial" panose="020B0604020202020204" pitchFamily="34" charset="0"/>
                        <a:buChar char="•"/>
                        <a:tabLst/>
                        <a:defRPr/>
                      </a:pP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Number of international media outlets featuring the initiatives of Global Financial City OSAKA: 10 cases by FY2030</a:t>
                      </a:r>
                    </a:p>
                    <a:p>
                      <a:pPr marL="171450" marR="0" lvl="0" indent="-171450" algn="l" defTabSz="914400" rtl="0" eaLnBrk="1" fontAlgn="auto" latinLnBrk="0" hangingPunct="1">
                        <a:lnSpc>
                          <a:spcPts val="1500"/>
                        </a:lnSpc>
                        <a:spcBef>
                          <a:spcPts val="0"/>
                        </a:spcBef>
                        <a:spcAft>
                          <a:spcPts val="0"/>
                        </a:spcAft>
                        <a:buClrTx/>
                        <a:buSzTx/>
                        <a:buFont typeface="Arial" panose="020B0604020202020204" pitchFamily="34" charset="0"/>
                        <a:buChar char="•"/>
                        <a:tabLst/>
                        <a:defRPr/>
                      </a:pPr>
                      <a:r>
                        <a:rPr kumimoji="1" lang="en-US" altLang="ja-JP"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Number of social media followers: 5,000 by FY2030</a:t>
                      </a:r>
                      <a:endParaRPr kumimoji="1" lang="ja-JP" altLang="en-US" sz="14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txBody>
                  <a:tcPr marL="45720" marR="45720">
                    <a:noFill/>
                  </a:tcPr>
                </a:tc>
                <a:extLst>
                  <a:ext uri="{0D108BD9-81ED-4DB2-BD59-A6C34878D82A}">
                    <a16:rowId xmlns:a16="http://schemas.microsoft.com/office/drawing/2014/main" val="2732520833"/>
                  </a:ext>
                </a:extLst>
              </a:tr>
            </a:tbl>
          </a:graphicData>
        </a:graphic>
      </p:graphicFrame>
      <p:sp>
        <p:nvSpPr>
          <p:cNvPr id="6" name="正方形/長方形 5"/>
          <p:cNvSpPr/>
          <p:nvPr/>
        </p:nvSpPr>
        <p:spPr>
          <a:xfrm>
            <a:off x="290493" y="483567"/>
            <a:ext cx="11989985" cy="338554"/>
          </a:xfrm>
          <a:prstGeom prst="rect">
            <a:avLst/>
          </a:prstGeom>
        </p:spPr>
        <p:txBody>
          <a:bodyPr wrap="square">
            <a:spAutoFit/>
          </a:bodyPr>
          <a:lstStyle/>
          <a:p>
            <a:r>
              <a:rPr lang="en-US" altLang="ja-JP" sz="1600" kern="100" dirty="0">
                <a:latin typeface="Arial" panose="020B0604020202020204" pitchFamily="34" charset="0"/>
                <a:ea typeface="UD デジタル 教科書体 NK-R" panose="02020400000000000000" pitchFamily="18" charset="-128"/>
                <a:cs typeface="Arial" panose="020B0604020202020204" pitchFamily="34" charset="0"/>
              </a:rPr>
              <a:t>To move forward with our strategy, we have set strategic goals and activity indicators for Action Stage Phase 2 (FY2026–FY2030) </a:t>
            </a:r>
          </a:p>
        </p:txBody>
      </p:sp>
      <p:sp>
        <p:nvSpPr>
          <p:cNvPr id="9" name="スライド番号プレースホルダー 2"/>
          <p:cNvSpPr>
            <a:spLocks noGrp="1"/>
          </p:cNvSpPr>
          <p:nvPr>
            <p:ph type="sldNum" sz="quarter" idx="12"/>
          </p:nvPr>
        </p:nvSpPr>
        <p:spPr>
          <a:xfrm>
            <a:off x="9432067" y="6473477"/>
            <a:ext cx="2743200" cy="365125"/>
          </a:xfrm>
        </p:spPr>
        <p:txBody>
          <a:bodyPr/>
          <a:lstStyle/>
          <a:p>
            <a:fld id="{4CFCB8D1-E384-4ABF-9F79-4EB3205F8B48}" type="slidenum">
              <a:rPr kumimoji="1" lang="ja-JP" altLang="en-US" smtClean="0"/>
              <a:t>35</a:t>
            </a:fld>
            <a:endParaRPr kumimoji="1" lang="ja-JP" altLang="en-US"/>
          </a:p>
        </p:txBody>
      </p:sp>
      <p:sp>
        <p:nvSpPr>
          <p:cNvPr id="20" name="正方形/長方形 19"/>
          <p:cNvSpPr/>
          <p:nvPr/>
        </p:nvSpPr>
        <p:spPr>
          <a:xfrm>
            <a:off x="341716" y="5342889"/>
            <a:ext cx="11545484" cy="135754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endParaRPr lang="ja-JP" altLang="en-US" sz="1600">
              <a:solidFill>
                <a:schemeClr val="tx1"/>
              </a:solidFill>
            </a:endParaRPr>
          </a:p>
        </p:txBody>
      </p:sp>
      <p:sp>
        <p:nvSpPr>
          <p:cNvPr id="22" name="テキスト ボックス 21"/>
          <p:cNvSpPr txBox="1"/>
          <p:nvPr/>
        </p:nvSpPr>
        <p:spPr>
          <a:xfrm>
            <a:off x="2141709" y="5432074"/>
            <a:ext cx="4706452" cy="1169551"/>
          </a:xfrm>
          <a:prstGeom prst="rect">
            <a:avLst/>
          </a:prstGeom>
          <a:noFill/>
        </p:spPr>
        <p:txBody>
          <a:bodyPr wrap="square" rtlCol="0">
            <a:spAutoFit/>
          </a:bodyPr>
          <a:lstStyle/>
          <a:p>
            <a:pPr marL="285750" indent="-285750">
              <a:lnSpc>
                <a:spcPts val="1400"/>
              </a:lnSpc>
              <a:buFont typeface="Wingdings" panose="05000000000000000000" pitchFamily="2" charset="2"/>
              <a:buChar char="Ø"/>
            </a:pPr>
            <a:r>
              <a:rPr lang="en-US" altLang="ja-JP" sz="1200" kern="100" dirty="0">
                <a:latin typeface="Arial" panose="020B0604020202020204" pitchFamily="34" charset="0"/>
                <a:ea typeface="UD デジタル 教科書体 NK-R" panose="02020400000000000000" pitchFamily="18" charset="-128"/>
                <a:cs typeface="Arial" panose="020B0604020202020204" pitchFamily="34" charset="0"/>
              </a:rPr>
              <a:t>Number of participations in business-matching events related to startups (to be published on the Global Financial City OSAKA</a:t>
            </a:r>
            <a:r>
              <a:rPr lang="en-US" altLang="ja-JP" sz="14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 </a:t>
            </a:r>
            <a:r>
              <a:rPr lang="en-US" altLang="ja-JP" sz="1200" kern="100" dirty="0">
                <a:latin typeface="Arial" panose="020B0604020202020204" pitchFamily="34" charset="0"/>
                <a:ea typeface="UD デジタル 教科書体 NK-R" panose="02020400000000000000" pitchFamily="18" charset="-128"/>
                <a:cs typeface="Arial" panose="020B0604020202020204" pitchFamily="34" charset="0"/>
              </a:rPr>
              <a:t>portal site)</a:t>
            </a:r>
          </a:p>
          <a:p>
            <a:pPr marL="285750" indent="-285750">
              <a:lnSpc>
                <a:spcPts val="1400"/>
              </a:lnSpc>
              <a:buFont typeface="Wingdings" panose="05000000000000000000" pitchFamily="2" charset="2"/>
              <a:buChar char="Ø"/>
            </a:pPr>
            <a:r>
              <a:rPr lang="en-US" altLang="ja-JP" sz="1200" kern="100" dirty="0">
                <a:latin typeface="Arial" panose="020B0604020202020204" pitchFamily="34" charset="0"/>
                <a:ea typeface="UD デジタル 教科書体 NK-R" panose="02020400000000000000" pitchFamily="18" charset="-128"/>
                <a:cs typeface="Arial" panose="020B0604020202020204" pitchFamily="34" charset="0"/>
              </a:rPr>
              <a:t>Number of attracted foreign financial companies (including fintech firms) and investors that contribute to supply‑chain finance</a:t>
            </a:r>
          </a:p>
        </p:txBody>
      </p:sp>
      <p:sp>
        <p:nvSpPr>
          <p:cNvPr id="23" name="テキスト ボックス 22"/>
          <p:cNvSpPr txBox="1"/>
          <p:nvPr/>
        </p:nvSpPr>
        <p:spPr>
          <a:xfrm>
            <a:off x="6691746" y="5355130"/>
            <a:ext cx="5195454" cy="1349087"/>
          </a:xfrm>
          <a:prstGeom prst="rect">
            <a:avLst/>
          </a:prstGeom>
          <a:noFill/>
        </p:spPr>
        <p:txBody>
          <a:bodyPr wrap="square" rtlCol="0">
            <a:spAutoFit/>
          </a:bodyPr>
          <a:lstStyle/>
          <a:p>
            <a:pPr marL="285750" indent="-285750">
              <a:lnSpc>
                <a:spcPts val="1400"/>
              </a:lnSpc>
              <a:buFont typeface="Wingdings" panose="05000000000000000000" pitchFamily="2" charset="2"/>
              <a:buChar char="Ø"/>
              <a:defRPr/>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Number of new derivative products developed</a:t>
            </a:r>
          </a:p>
          <a:p>
            <a:pPr marL="285750" indent="-285750">
              <a:lnSpc>
                <a:spcPts val="1400"/>
              </a:lnSpc>
              <a:buFont typeface="Wingdings" panose="05000000000000000000" pitchFamily="2" charset="2"/>
              <a:buChar char="Ø"/>
              <a:defRPr/>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Number of ST-based products issued</a:t>
            </a:r>
          </a:p>
          <a:p>
            <a:pPr marL="285750" indent="-285750">
              <a:lnSpc>
                <a:spcPts val="1400"/>
              </a:lnSpc>
              <a:buFont typeface="Wingdings" panose="05000000000000000000" pitchFamily="2" charset="2"/>
              <a:buChar char="Ø"/>
              <a:defRPr/>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Trading volume of newly developed markets and products following the formulation of the strategy</a:t>
            </a:r>
          </a:p>
          <a:p>
            <a:pPr marL="285750" indent="-285750">
              <a:lnSpc>
                <a:spcPts val="1400"/>
              </a:lnSpc>
              <a:buFont typeface="Wingdings" panose="05000000000000000000" pitchFamily="2" charset="2"/>
              <a:buChar char="Ø"/>
              <a:defRPr/>
            </a:pPr>
            <a:r>
              <a:rPr lang="en-US" altLang="ja-JP" sz="1200" kern="100" dirty="0">
                <a:latin typeface="Arial" panose="020B0604020202020204" pitchFamily="34" charset="0"/>
                <a:ea typeface="UD デジタル 教科書体 NK-R" panose="02020400000000000000" pitchFamily="18" charset="-128"/>
                <a:cs typeface="Arial" panose="020B0604020202020204" pitchFamily="34" charset="0"/>
              </a:rPr>
              <a:t>Number of participants in financial and economic education programs</a:t>
            </a:r>
          </a:p>
          <a:p>
            <a:pPr marL="285750" indent="-285750">
              <a:lnSpc>
                <a:spcPts val="1400"/>
              </a:lnSpc>
              <a:buFont typeface="Wingdings" panose="05000000000000000000" pitchFamily="2" charset="2"/>
              <a:buChar char="Ø"/>
              <a:defRPr/>
            </a:pPr>
            <a:r>
              <a:rPr lang="en-US" altLang="ja-JP" sz="1200" kern="100" dirty="0">
                <a:latin typeface="Arial" panose="020B0604020202020204" pitchFamily="34" charset="0"/>
                <a:ea typeface="UD デジタル 教科書体 NK-R" panose="02020400000000000000" pitchFamily="18" charset="-128"/>
                <a:cs typeface="Arial" panose="020B0604020202020204" pitchFamily="34" charset="0"/>
              </a:rPr>
              <a:t>Osaka Prefecture’s average score in the financial literacy survey</a:t>
            </a:r>
          </a:p>
          <a:p>
            <a:pPr marL="285750" indent="-285750">
              <a:lnSpc>
                <a:spcPts val="1400"/>
              </a:lnSpc>
              <a:buFont typeface="Wingdings" panose="05000000000000000000" pitchFamily="2" charset="2"/>
              <a:buChar char="Ø"/>
              <a:defRPr/>
            </a:pPr>
            <a:r>
              <a:rPr lang="en-US" altLang="ja-JP" sz="1200" kern="100" dirty="0">
                <a:latin typeface="Arial" panose="020B0604020202020204" pitchFamily="34" charset="0"/>
                <a:ea typeface="UD デジタル 教科書体 NK-R" panose="02020400000000000000" pitchFamily="18" charset="-128"/>
                <a:cs typeface="Arial" panose="020B0604020202020204" pitchFamily="34" charset="0"/>
              </a:rPr>
              <a:t>Number of social media posts</a:t>
            </a:r>
          </a:p>
        </p:txBody>
      </p:sp>
      <p:cxnSp>
        <p:nvCxnSpPr>
          <p:cNvPr id="17" name="直線コネクタ 16"/>
          <p:cNvCxnSpPr>
            <a:cxnSpLocks/>
          </p:cNvCxnSpPr>
          <p:nvPr/>
        </p:nvCxnSpPr>
        <p:spPr>
          <a:xfrm>
            <a:off x="6757188" y="5386580"/>
            <a:ext cx="12722" cy="1296000"/>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2" name="テキスト ボックス 31"/>
          <p:cNvSpPr txBox="1"/>
          <p:nvPr/>
        </p:nvSpPr>
        <p:spPr>
          <a:xfrm>
            <a:off x="221092" y="85474"/>
            <a:ext cx="4627398" cy="523220"/>
          </a:xfrm>
          <a:prstGeom prst="rect">
            <a:avLst/>
          </a:prstGeom>
          <a:noFill/>
        </p:spPr>
        <p:txBody>
          <a:bodyPr wrap="square" rtlCol="0">
            <a:spAutoFit/>
          </a:bodyPr>
          <a:lstStyle/>
          <a:p>
            <a:r>
              <a:rPr kumimoji="1" lang="en-US" altLang="ja-JP" sz="2800" b="1" dirty="0">
                <a:latin typeface="Arial" panose="020B0604020202020204" pitchFamily="34" charset="0"/>
                <a:ea typeface="UD デジタル 教科書体 NK-R" panose="02020400000000000000" pitchFamily="18" charset="-128"/>
                <a:cs typeface="Arial" panose="020B0604020202020204" pitchFamily="34" charset="0"/>
              </a:rPr>
              <a:t>2.</a:t>
            </a:r>
            <a:r>
              <a:rPr kumimoji="1" lang="ja-JP" altLang="en-US" sz="2800" b="1" dirty="0">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2800" b="1" dirty="0">
                <a:latin typeface="Arial" panose="020B0604020202020204" pitchFamily="34" charset="0"/>
                <a:ea typeface="UD デジタル 教科書体 NK-R" panose="02020400000000000000" pitchFamily="18" charset="-128"/>
                <a:cs typeface="Arial" panose="020B0604020202020204" pitchFamily="34" charset="0"/>
              </a:rPr>
              <a:t>Strategy Goals</a:t>
            </a:r>
            <a:endParaRPr kumimoji="1" lang="ja-JP" altLang="en-US" sz="2800" b="1"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16" name="正方形/長方形 15">
            <a:extLst>
              <a:ext uri="{FF2B5EF4-FFF2-40B4-BE49-F238E27FC236}">
                <a16:creationId xmlns:a16="http://schemas.microsoft.com/office/drawing/2014/main" id="{730837A3-FFF3-4E81-BE80-CF8AFE4FB79D}"/>
              </a:ext>
            </a:extLst>
          </p:cNvPr>
          <p:cNvSpPr/>
          <p:nvPr/>
        </p:nvSpPr>
        <p:spPr>
          <a:xfrm>
            <a:off x="346509" y="828221"/>
            <a:ext cx="11623147" cy="4398297"/>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endParaRPr lang="ja-JP" altLang="en-US" sz="1600" dirty="0">
              <a:solidFill>
                <a:schemeClr val="tx1"/>
              </a:solidFill>
            </a:endParaRPr>
          </a:p>
        </p:txBody>
      </p:sp>
      <p:sp>
        <p:nvSpPr>
          <p:cNvPr id="12" name="テキスト ボックス 11">
            <a:extLst>
              <a:ext uri="{FF2B5EF4-FFF2-40B4-BE49-F238E27FC236}">
                <a16:creationId xmlns:a16="http://schemas.microsoft.com/office/drawing/2014/main" id="{5F59D5CD-5B22-4269-AA32-44FA44923E8A}"/>
              </a:ext>
            </a:extLst>
          </p:cNvPr>
          <p:cNvSpPr txBox="1"/>
          <p:nvPr/>
        </p:nvSpPr>
        <p:spPr>
          <a:xfrm>
            <a:off x="376304" y="5355130"/>
            <a:ext cx="1835759" cy="307777"/>
          </a:xfrm>
          <a:prstGeom prst="rect">
            <a:avLst/>
          </a:prstGeom>
          <a:noFill/>
        </p:spPr>
        <p:txBody>
          <a:bodyPr wrap="none" rtlCol="0">
            <a:spAutoFit/>
          </a:bodyPr>
          <a:lstStyle/>
          <a:p>
            <a:r>
              <a:rPr lang="en-US" altLang="ja-JP" sz="1400" dirty="0">
                <a:latin typeface="Arial" panose="020B0604020202020204" pitchFamily="34" charset="0"/>
                <a:ea typeface="UD デジタル 教科書体 NK-R" panose="02020400000000000000" pitchFamily="18" charset="-128"/>
                <a:cs typeface="Arial" panose="020B0604020202020204" pitchFamily="34" charset="0"/>
              </a:rPr>
              <a:t>Reference Indicators</a:t>
            </a:r>
          </a:p>
        </p:txBody>
      </p:sp>
    </p:spTree>
    <p:extLst>
      <p:ext uri="{BB962C8B-B14F-4D97-AF65-F5344CB8AC3E}">
        <p14:creationId xmlns:p14="http://schemas.microsoft.com/office/powerpoint/2010/main" val="1259941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36</a:t>
            </a:fld>
            <a:endParaRPr kumimoji="1" lang="ja-JP" altLang="en-US"/>
          </a:p>
        </p:txBody>
      </p:sp>
      <p:sp>
        <p:nvSpPr>
          <p:cNvPr id="6" name="テキスト ボックス 5"/>
          <p:cNvSpPr txBox="1"/>
          <p:nvPr/>
        </p:nvSpPr>
        <p:spPr>
          <a:xfrm>
            <a:off x="561526" y="1161015"/>
            <a:ext cx="11068948" cy="3570208"/>
          </a:xfrm>
          <a:prstGeom prst="rect">
            <a:avLst/>
          </a:prstGeom>
          <a:noFill/>
        </p:spPr>
        <p:txBody>
          <a:bodyPr wrap="square" rtlCol="0">
            <a:spAutoFit/>
          </a:bodyPr>
          <a:lstStyle/>
          <a:p>
            <a:r>
              <a:rPr kumimoji="1"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600" dirty="0">
                <a:latin typeface="Arial" panose="020B0604020202020204" pitchFamily="34" charset="0"/>
                <a:ea typeface="UD デジタル 教科書体 NK-R" panose="02020400000000000000" pitchFamily="18" charset="-128"/>
                <a:cs typeface="Arial" panose="020B0604020202020204" pitchFamily="34" charset="0"/>
              </a:rPr>
              <a:t>The strategy in this document was formulated to serve as a compass for the realization of a Global Financial City Osaka based on the expertise of the promotion committee members, observers, and advisors.</a:t>
            </a:r>
          </a:p>
          <a:p>
            <a:endParaRPr lang="en-US" altLang="ja-JP" sz="1600" dirty="0">
              <a:latin typeface="Arial" panose="020B0604020202020204" pitchFamily="34" charset="0"/>
              <a:ea typeface="UD デジタル 教科書体 NK-R" panose="02020400000000000000" pitchFamily="18" charset="-128"/>
              <a:cs typeface="Arial" panose="020B0604020202020204" pitchFamily="34" charset="0"/>
            </a:endParaRPr>
          </a:p>
          <a:p>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To realize the vision of a global financial center, it is essential that the government, the business community, and private companies share the principles of this strategy and work closely together to fulfill their respective roles. Therefore, the member organizations of the Promotion Committee will continue to collaborate organically and advance these initiatives.</a:t>
            </a:r>
          </a:p>
          <a:p>
            <a:endParaRPr lang="en-US" altLang="ja-JP" sz="1600" dirty="0">
              <a:latin typeface="Arial" panose="020B0604020202020204" pitchFamily="34" charset="0"/>
              <a:ea typeface="UD デジタル 教科書体 NK-R" panose="02020400000000000000" pitchFamily="18" charset="-128"/>
              <a:cs typeface="Arial" panose="020B0604020202020204" pitchFamily="34" charset="0"/>
            </a:endParaRPr>
          </a:p>
          <a:p>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Furthermore, in implementing these initiatives, we will work closely with the national government and request necessary deregulation, tax measures, and other related measures.</a:t>
            </a:r>
          </a:p>
          <a:p>
            <a:endParaRPr lang="en-US" altLang="ja-JP" sz="1600" kern="100" dirty="0">
              <a:latin typeface="Arial" panose="020B0604020202020204" pitchFamily="34" charset="0"/>
              <a:ea typeface="UD デジタル 教科書体 NK-R" panose="02020400000000000000" pitchFamily="18" charset="-128"/>
              <a:cs typeface="Arial" panose="020B0604020202020204" pitchFamily="34" charset="0"/>
            </a:endParaRPr>
          </a:p>
          <a:p>
            <a:r>
              <a:rPr lang="ja-JP" altLang="en-US" sz="1600" kern="1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kern="100" dirty="0">
                <a:latin typeface="Arial" panose="020B0604020202020204" pitchFamily="34" charset="0"/>
                <a:ea typeface="UD デジタル 教科書体 NK-R" panose="02020400000000000000" pitchFamily="18" charset="-128"/>
                <a:cs typeface="Arial" panose="020B0604020202020204" pitchFamily="34" charset="0"/>
              </a:rPr>
              <a:t>The Action Plans will be reviewed annually to assess the progress of specific initiatives and updated as necessary, while the Strategy will be revised in FY2030 — the end of Phase 2 —based on the achievement status of the strategic goals, the socio-economic situation, and other relevant factors at that time.</a:t>
            </a:r>
            <a:endParaRPr lang="en-US" altLang="ja-JP" sz="1600" dirty="0">
              <a:latin typeface="Arial" panose="020B0604020202020204" pitchFamily="34" charset="0"/>
              <a:ea typeface="UD デジタル 教科書体 NK-R" panose="02020400000000000000" pitchFamily="18" charset="-128"/>
              <a:cs typeface="Arial" panose="020B0604020202020204" pitchFamily="34" charset="0"/>
            </a:endParaRPr>
          </a:p>
          <a:p>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endParaRPr lang="en-US" altLang="ja-JP" sz="1600" dirty="0">
              <a:latin typeface="Arial" panose="020B0604020202020204" pitchFamily="34" charset="0"/>
              <a:ea typeface="UD デジタル 教科書体 NK-R" panose="02020400000000000000" pitchFamily="18" charset="-128"/>
              <a:cs typeface="Arial" panose="020B0604020202020204" pitchFamily="34" charset="0"/>
            </a:endParaRPr>
          </a:p>
        </p:txBody>
      </p:sp>
      <p:cxnSp>
        <p:nvCxnSpPr>
          <p:cNvPr id="7" name="直線コネクタ 6"/>
          <p:cNvCxnSpPr>
            <a:cxnSpLocks/>
          </p:cNvCxnSpPr>
          <p:nvPr/>
        </p:nvCxnSpPr>
        <p:spPr>
          <a:xfrm>
            <a:off x="371543" y="746340"/>
            <a:ext cx="11520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8" name="タイトル 1"/>
          <p:cNvSpPr txBox="1">
            <a:spLocks/>
          </p:cNvSpPr>
          <p:nvPr/>
        </p:nvSpPr>
        <p:spPr>
          <a:xfrm>
            <a:off x="371543" y="135523"/>
            <a:ext cx="11537989" cy="853434"/>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dirty="0">
                <a:latin typeface="Arial" panose="020B0604020202020204" pitchFamily="34" charset="0"/>
                <a:ea typeface="UD デジタル 教科書体 NK-R" panose="02020400000000000000" pitchFamily="18" charset="-128"/>
                <a:cs typeface="Arial" panose="020B0604020202020204" pitchFamily="34" charset="0"/>
              </a:rPr>
              <a:t>Ⅶ Conclusion</a:t>
            </a:r>
          </a:p>
        </p:txBody>
      </p:sp>
    </p:spTree>
    <p:extLst>
      <p:ext uri="{BB962C8B-B14F-4D97-AF65-F5344CB8AC3E}">
        <p14:creationId xmlns:p14="http://schemas.microsoft.com/office/powerpoint/2010/main" val="1343019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1"/>
          <p:cNvSpPr txBox="1">
            <a:spLocks/>
          </p:cNvSpPr>
          <p:nvPr/>
        </p:nvSpPr>
        <p:spPr>
          <a:xfrm>
            <a:off x="838199" y="163199"/>
            <a:ext cx="10515600" cy="1325563"/>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endParaRPr lang="ja-JP" altLang="en-US">
              <a:latin typeface="UD デジタル 教科書体 NK-R" panose="02020400000000000000" pitchFamily="18" charset="-128"/>
              <a:ea typeface="UD デジタル 教科書体 NK-R" panose="02020400000000000000" pitchFamily="18" charset="-128"/>
            </a:endParaRPr>
          </a:p>
        </p:txBody>
      </p:sp>
      <p:sp>
        <p:nvSpPr>
          <p:cNvPr id="9" name="スライド番号プレースホルダー 1"/>
          <p:cNvSpPr>
            <a:spLocks noGrp="1"/>
          </p:cNvSpPr>
          <p:nvPr>
            <p:ph type="sldNum" sz="quarter" idx="12"/>
          </p:nvPr>
        </p:nvSpPr>
        <p:spPr>
          <a:xfrm>
            <a:off x="11353799" y="6488782"/>
            <a:ext cx="824249" cy="365125"/>
          </a:xfrm>
        </p:spPr>
        <p:txBody>
          <a:bodyPr/>
          <a:lstStyle/>
          <a:p>
            <a:fld id="{4CFCB8D1-E384-4ABF-9F79-4EB3205F8B48}" type="slidenum">
              <a:rPr kumimoji="1" lang="ja-JP" altLang="en-US" smtClean="0"/>
              <a:t>37</a:t>
            </a:fld>
            <a:endParaRPr kumimoji="1" lang="ja-JP" altLang="en-US"/>
          </a:p>
        </p:txBody>
      </p:sp>
      <p:sp>
        <p:nvSpPr>
          <p:cNvPr id="12" name="タイトル 1">
            <a:extLst>
              <a:ext uri="{FF2B5EF4-FFF2-40B4-BE49-F238E27FC236}">
                <a16:creationId xmlns:a16="http://schemas.microsoft.com/office/drawing/2014/main" id="{32B6A663-BE3F-40CC-A313-ECD87F28B51C}"/>
              </a:ext>
            </a:extLst>
          </p:cNvPr>
          <p:cNvSpPr txBox="1">
            <a:spLocks/>
          </p:cNvSpPr>
          <p:nvPr/>
        </p:nvSpPr>
        <p:spPr>
          <a:xfrm>
            <a:off x="33941" y="-14466"/>
            <a:ext cx="10515600" cy="35533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en-US" altLang="ja-JP" sz="2400" b="0"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[Reference 1] Environmental Analysis</a:t>
            </a:r>
          </a:p>
        </p:txBody>
      </p:sp>
      <p:graphicFrame>
        <p:nvGraphicFramePr>
          <p:cNvPr id="3" name="表 16">
            <a:extLst>
              <a:ext uri="{FF2B5EF4-FFF2-40B4-BE49-F238E27FC236}">
                <a16:creationId xmlns:a16="http://schemas.microsoft.com/office/drawing/2014/main" id="{C0D96CC6-1174-4AF7-B08C-8EECE8039DEF}"/>
              </a:ext>
            </a:extLst>
          </p:cNvPr>
          <p:cNvGraphicFramePr>
            <a:graphicFrameLocks noGrp="1"/>
          </p:cNvGraphicFramePr>
          <p:nvPr>
            <p:extLst>
              <p:ext uri="{D42A27DB-BD31-4B8C-83A1-F6EECF244321}">
                <p14:modId xmlns:p14="http://schemas.microsoft.com/office/powerpoint/2010/main" val="2865452524"/>
              </p:ext>
            </p:extLst>
          </p:nvPr>
        </p:nvGraphicFramePr>
        <p:xfrm>
          <a:off x="168166" y="354874"/>
          <a:ext cx="11646917" cy="6482034"/>
        </p:xfrm>
        <a:graphic>
          <a:graphicData uri="http://schemas.openxmlformats.org/drawingml/2006/table">
            <a:tbl>
              <a:tblPr firstRow="1" bandRow="1">
                <a:tableStyleId>{5C22544A-7EE6-4342-B048-85BDC9FD1C3A}</a:tableStyleId>
              </a:tblPr>
              <a:tblGrid>
                <a:gridCol w="6245308">
                  <a:extLst>
                    <a:ext uri="{9D8B030D-6E8A-4147-A177-3AD203B41FA5}">
                      <a16:colId xmlns:a16="http://schemas.microsoft.com/office/drawing/2014/main" val="184446745"/>
                    </a:ext>
                  </a:extLst>
                </a:gridCol>
                <a:gridCol w="5401609">
                  <a:extLst>
                    <a:ext uri="{9D8B030D-6E8A-4147-A177-3AD203B41FA5}">
                      <a16:colId xmlns:a16="http://schemas.microsoft.com/office/drawing/2014/main" val="1778674380"/>
                    </a:ext>
                  </a:extLst>
                </a:gridCol>
              </a:tblGrid>
              <a:tr h="313268">
                <a:tc>
                  <a:txBody>
                    <a:bodyPr/>
                    <a:lstStyle/>
                    <a:p>
                      <a:pPr algn="ctr"/>
                      <a:r>
                        <a:rPr kumimoji="1" lang="en-US" altLang="ja-JP" sz="1600" b="1" u="none" dirty="0">
                          <a:solidFill>
                            <a:schemeClr val="tx1"/>
                          </a:solidFill>
                          <a:latin typeface="Meiryo UI" panose="020B0604030504040204" pitchFamily="50" charset="-128"/>
                          <a:ea typeface="Meiryo UI" panose="020B0604030504040204" pitchFamily="50" charset="-128"/>
                        </a:rPr>
                        <a:t>Strengths</a:t>
                      </a:r>
                      <a:endParaRPr kumimoji="1" lang="ja-JP" altLang="en-US" sz="1600" b="0" u="none" dirty="0">
                        <a:solidFill>
                          <a:schemeClr val="tx1"/>
                        </a:solidFill>
                        <a:latin typeface="Meiryo UI" panose="020B0604030504040204" pitchFamily="50" charset="-128"/>
                        <a:ea typeface="Meiryo UI" panose="020B0604030504040204" pitchFamily="50" charset="-128"/>
                      </a:endParaRPr>
                    </a:p>
                  </a:txBody>
                  <a:tcPr marT="36000" marB="36000" anchor="ctr">
                    <a:solidFill>
                      <a:schemeClr val="accent5">
                        <a:lumMod val="60000"/>
                        <a:lumOff val="40000"/>
                      </a:schemeClr>
                    </a:solidFill>
                  </a:tcPr>
                </a:tc>
                <a:tc>
                  <a:txBody>
                    <a:bodyPr/>
                    <a:lstStyle/>
                    <a:p>
                      <a:pPr algn="ctr"/>
                      <a:r>
                        <a:rPr kumimoji="1" lang="en-US" altLang="ja-JP" sz="1600" b="1" u="none" dirty="0">
                          <a:solidFill>
                            <a:schemeClr val="tx1"/>
                          </a:solidFill>
                          <a:latin typeface="Meiryo UI" panose="020B0604030504040204" pitchFamily="50" charset="-128"/>
                          <a:ea typeface="Meiryo UI" panose="020B0604030504040204" pitchFamily="50" charset="-128"/>
                        </a:rPr>
                        <a:t>Challenges</a:t>
                      </a:r>
                      <a:endParaRPr kumimoji="1" lang="ja-JP" altLang="en-US" sz="1600" b="1" u="none" dirty="0">
                        <a:solidFill>
                          <a:schemeClr val="tx1"/>
                        </a:solidFill>
                        <a:latin typeface="Meiryo UI" panose="020B0604030504040204" pitchFamily="50" charset="-128"/>
                        <a:ea typeface="Meiryo UI" panose="020B0604030504040204" pitchFamily="50" charset="-128"/>
                      </a:endParaRPr>
                    </a:p>
                  </a:txBody>
                  <a:tcPr marT="36000" marB="36000" anchor="ctr">
                    <a:solidFill>
                      <a:schemeClr val="accent5">
                        <a:lumMod val="40000"/>
                        <a:lumOff val="60000"/>
                      </a:schemeClr>
                    </a:solidFill>
                  </a:tcPr>
                </a:tc>
                <a:extLst>
                  <a:ext uri="{0D108BD9-81ED-4DB2-BD59-A6C34878D82A}">
                    <a16:rowId xmlns:a16="http://schemas.microsoft.com/office/drawing/2014/main" val="1720180134"/>
                  </a:ext>
                </a:extLst>
              </a:tr>
              <a:tr h="38243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1" u="none" dirty="0">
                          <a:solidFill>
                            <a:schemeClr val="tx1"/>
                          </a:solidFill>
                          <a:latin typeface="Meiryo UI"/>
                          <a:ea typeface="Meiryo UI"/>
                        </a:rPr>
                        <a:t>[Business environment]</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US" altLang="ja-JP" sz="800" b="0" i="0" u="none" strike="noStrike" noProof="0" dirty="0">
                          <a:solidFill>
                            <a:schemeClr val="tx1"/>
                          </a:solidFill>
                          <a:latin typeface="Meiryo UI"/>
                        </a:rPr>
                        <a:t>International networks developed through the Osaka–Kansai Expo 2025</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kumimoji="1" lang="en-US" altLang="ja-JP" sz="800" b="0" u="none" dirty="0">
                          <a:solidFill>
                            <a:schemeClr val="tx1"/>
                          </a:solidFill>
                          <a:latin typeface="Meiryo UI"/>
                          <a:ea typeface="Meiryo UI"/>
                        </a:rPr>
                        <a:t>Political stability, public order (security)</a:t>
                      </a:r>
                    </a:p>
                    <a:p>
                      <a:pPr marL="171450" marR="0" lvl="0" indent="-171450" algn="l" defTabSz="914400">
                        <a:lnSpc>
                          <a:spcPct val="100000"/>
                        </a:lnSpc>
                        <a:spcBef>
                          <a:spcPts val="0"/>
                        </a:spcBef>
                        <a:spcAft>
                          <a:spcPts val="0"/>
                        </a:spcAft>
                        <a:buClrTx/>
                        <a:buSzTx/>
                        <a:buFont typeface="Arial" panose="020B0604020202020204" pitchFamily="34" charset="0"/>
                        <a:buChar char="•"/>
                        <a:tabLst/>
                        <a:defRPr/>
                      </a:pPr>
                      <a:r>
                        <a:rPr kumimoji="1" lang="en-US" altLang="ja-JP" sz="800" b="0" u="none" dirty="0">
                          <a:solidFill>
                            <a:schemeClr val="tx1"/>
                          </a:solidFill>
                          <a:latin typeface="Meiryo UI"/>
                          <a:ea typeface="Meiryo UI"/>
                        </a:rPr>
                        <a:t>Sites for the creation of new innovation, including Phase 2 of </a:t>
                      </a:r>
                      <a:r>
                        <a:rPr kumimoji="1" lang="en-US" altLang="ja-JP" sz="800" b="0" u="none" dirty="0" err="1">
                          <a:solidFill>
                            <a:schemeClr val="tx1"/>
                          </a:solidFill>
                          <a:latin typeface="Meiryo UI"/>
                          <a:ea typeface="Meiryo UI"/>
                        </a:rPr>
                        <a:t>Umekita</a:t>
                      </a:r>
                      <a:r>
                        <a:rPr kumimoji="1" lang="en-US" altLang="ja-JP" sz="800" b="0" u="none" dirty="0">
                          <a:solidFill>
                            <a:schemeClr val="tx1"/>
                          </a:solidFill>
                          <a:latin typeface="Meiryo UI"/>
                          <a:ea typeface="Meiryo UI"/>
                        </a:rPr>
                        <a:t> and </a:t>
                      </a:r>
                      <a:r>
                        <a:rPr kumimoji="1" lang="en-US" altLang="ja-JP" sz="800" b="0" u="none" dirty="0" err="1">
                          <a:solidFill>
                            <a:schemeClr val="tx1"/>
                          </a:solidFill>
                          <a:latin typeface="Meiryo UI"/>
                          <a:ea typeface="Meiryo UI"/>
                        </a:rPr>
                        <a:t>Nakanoshima</a:t>
                      </a:r>
                      <a:r>
                        <a:rPr kumimoji="1" lang="en-US" altLang="ja-JP" sz="800" b="0" u="none" dirty="0">
                          <a:solidFill>
                            <a:schemeClr val="tx1"/>
                          </a:solidFill>
                          <a:latin typeface="Meiryo UI"/>
                          <a:ea typeface="Meiryo UI"/>
                        </a:rPr>
                        <a:t> </a:t>
                      </a:r>
                      <a:r>
                        <a:rPr kumimoji="1" lang="en-US" altLang="ja-JP" sz="800" b="0" u="none" dirty="0" err="1">
                          <a:solidFill>
                            <a:schemeClr val="tx1"/>
                          </a:solidFill>
                          <a:latin typeface="Meiryo UI"/>
                          <a:ea typeface="Meiryo UI"/>
                        </a:rPr>
                        <a:t>Qross</a:t>
                      </a:r>
                      <a:r>
                        <a:rPr kumimoji="1" lang="en-US" altLang="ja-JP" sz="800" b="0" u="none" dirty="0">
                          <a:solidFill>
                            <a:schemeClr val="tx1"/>
                          </a:solidFill>
                          <a:latin typeface="Meiryo UI"/>
                          <a:ea typeface="Meiryo UI"/>
                        </a:rPr>
                        <a:t>, the international hub for advanced health care</a:t>
                      </a:r>
                    </a:p>
                    <a:p>
                      <a:pPr marL="171450" marR="0" lvl="0" indent="-171450" algn="l" defTabSz="914400">
                        <a:lnSpc>
                          <a:spcPct val="100000"/>
                        </a:lnSpc>
                        <a:spcBef>
                          <a:spcPts val="0"/>
                        </a:spcBef>
                        <a:spcAft>
                          <a:spcPts val="0"/>
                        </a:spcAft>
                        <a:buClrTx/>
                        <a:buSzTx/>
                        <a:buFont typeface="Arial" panose="020B0604020202020204" pitchFamily="34" charset="0"/>
                        <a:buChar char="•"/>
                        <a:tabLst/>
                        <a:defRPr/>
                      </a:pPr>
                      <a:r>
                        <a:rPr kumimoji="1" lang="en-US" altLang="ja-JP" sz="800" b="0" u="none" dirty="0">
                          <a:solidFill>
                            <a:schemeClr val="tx1"/>
                          </a:solidFill>
                          <a:latin typeface="Meiryo UI"/>
                          <a:ea typeface="Meiryo UI"/>
                        </a:rPr>
                        <a:t>Cluster of global companies, including firms in the life sciences field</a:t>
                      </a:r>
                    </a:p>
                    <a:p>
                      <a:pPr marL="171450" marR="0" lvl="0" indent="-171450" algn="l" defTabSz="914400">
                        <a:lnSpc>
                          <a:spcPct val="100000"/>
                        </a:lnSpc>
                        <a:spcBef>
                          <a:spcPts val="0"/>
                        </a:spcBef>
                        <a:spcAft>
                          <a:spcPts val="0"/>
                        </a:spcAft>
                        <a:buClrTx/>
                        <a:buSzTx/>
                        <a:buFont typeface="Arial" panose="020B0604020202020204" pitchFamily="34" charset="0"/>
                        <a:buChar char="•"/>
                        <a:tabLst/>
                        <a:defRPr/>
                      </a:pPr>
                      <a:r>
                        <a:rPr kumimoji="1" lang="en-US" altLang="ja-JP" sz="800" b="0" u="none" dirty="0">
                          <a:solidFill>
                            <a:schemeClr val="tx1"/>
                          </a:solidFill>
                          <a:latin typeface="Meiryo UI"/>
                          <a:ea typeface="Meiryo UI"/>
                        </a:rPr>
                        <a:t>Cluster of industries, including resilient small/medium-sized suppliers that support large companies</a:t>
                      </a:r>
                    </a:p>
                    <a:p>
                      <a:pPr marL="171450" marR="0" lvl="0" indent="-171450" algn="l" defTabSz="914400">
                        <a:lnSpc>
                          <a:spcPct val="100000"/>
                        </a:lnSpc>
                        <a:spcBef>
                          <a:spcPts val="0"/>
                        </a:spcBef>
                        <a:spcAft>
                          <a:spcPts val="0"/>
                        </a:spcAft>
                        <a:buClrTx/>
                        <a:buSzTx/>
                        <a:buFont typeface="Arial" panose="020B0604020202020204" pitchFamily="34" charset="0"/>
                        <a:buChar char="•"/>
                        <a:tabLst/>
                        <a:defRPr/>
                      </a:pPr>
                      <a:r>
                        <a:rPr kumimoji="1" lang="en-US" altLang="ja-JP" sz="800" b="0" u="none" dirty="0">
                          <a:solidFill>
                            <a:schemeClr val="tx1"/>
                          </a:solidFill>
                          <a:latin typeface="Meiryo UI"/>
                          <a:ea typeface="Meiryo UI"/>
                        </a:rPr>
                        <a:t>Economic revitalization via inbound tourists</a:t>
                      </a:r>
                    </a:p>
                    <a:p>
                      <a:pPr marL="171450" marR="0" lvl="0" indent="-171450" algn="l">
                        <a:lnSpc>
                          <a:spcPct val="100000"/>
                        </a:lnSpc>
                        <a:spcBef>
                          <a:spcPts val="0"/>
                        </a:spcBef>
                        <a:spcAft>
                          <a:spcPts val="0"/>
                        </a:spcAft>
                        <a:buClrTx/>
                        <a:buSzTx/>
                        <a:buFont typeface="Arial" panose="020B0604020202020204" pitchFamily="34" charset="0"/>
                        <a:buChar char="•"/>
                      </a:pPr>
                      <a:r>
                        <a:rPr lang="en-US" altLang="ja-JP" sz="800" b="0" u="none" dirty="0">
                          <a:solidFill>
                            <a:schemeClr val="tx1"/>
                          </a:solidFill>
                          <a:latin typeface="Meiryo UI"/>
                          <a:ea typeface="Meiryo UI"/>
                        </a:rPr>
                        <a:t>Establishment of startup support hubs by private companies</a:t>
                      </a:r>
                    </a:p>
                    <a:p>
                      <a:pPr marL="171450" marR="0" lvl="0" indent="-171450" algn="l">
                        <a:lnSpc>
                          <a:spcPct val="100000"/>
                        </a:lnSpc>
                        <a:spcBef>
                          <a:spcPts val="0"/>
                        </a:spcBef>
                        <a:spcAft>
                          <a:spcPts val="0"/>
                        </a:spcAft>
                        <a:buClrTx/>
                        <a:buSzTx/>
                        <a:buFont typeface="Arial" panose="020B0604020202020204" pitchFamily="34" charset="0"/>
                        <a:buChar char="•"/>
                      </a:pPr>
                      <a:r>
                        <a:rPr kumimoji="1" lang="en-US" altLang="ja-JP" sz="800" b="0" u="none" dirty="0">
                          <a:solidFill>
                            <a:schemeClr val="tx1"/>
                          </a:solidFill>
                          <a:latin typeface="Meiryo UI" panose="020B0604030504040204" pitchFamily="50" charset="-128"/>
                          <a:ea typeface="Meiryo UI" panose="020B0604030504040204" pitchFamily="50" charset="-128"/>
                        </a:rPr>
                        <a:t>Streamlining and English-language support for administrative procedures through designation as a Special Zone for Financial and Asset Management Businesses</a:t>
                      </a:r>
                    </a:p>
                    <a:p>
                      <a:pPr marL="171450" marR="0" lvl="0" indent="-171450" algn="l">
                        <a:lnSpc>
                          <a:spcPct val="100000"/>
                        </a:lnSpc>
                        <a:spcBef>
                          <a:spcPts val="0"/>
                        </a:spcBef>
                        <a:spcAft>
                          <a:spcPts val="0"/>
                        </a:spcAft>
                        <a:buClrTx/>
                        <a:buSzTx/>
                        <a:buFont typeface="Arial" panose="020B0604020202020204" pitchFamily="34" charset="0"/>
                        <a:buChar char="•"/>
                      </a:pPr>
                      <a:r>
                        <a:rPr kumimoji="1" lang="en-US" altLang="ja-JP" sz="800" b="0" u="none" dirty="0">
                          <a:solidFill>
                            <a:schemeClr val="tx1"/>
                          </a:solidFill>
                          <a:latin typeface="Meiryo UI" panose="020B0604030504040204" pitchFamily="50" charset="-128"/>
                          <a:ea typeface="Meiryo UI" panose="020B0604030504040204" pitchFamily="50" charset="-128"/>
                        </a:rPr>
                        <a:t>Development of support for obtaining financial licenses through a professional consortium</a:t>
                      </a:r>
                    </a:p>
                    <a:p>
                      <a:pPr marL="171450" marR="0" lvl="0" indent="-171450" algn="l">
                        <a:lnSpc>
                          <a:spcPct val="100000"/>
                        </a:lnSpc>
                        <a:spcBef>
                          <a:spcPts val="0"/>
                        </a:spcBef>
                        <a:spcAft>
                          <a:spcPts val="0"/>
                        </a:spcAft>
                        <a:buClrTx/>
                        <a:buSzTx/>
                        <a:buFont typeface="Arial" panose="020B0604020202020204" pitchFamily="34" charset="0"/>
                        <a:buChar char="•"/>
                      </a:pPr>
                      <a:r>
                        <a:rPr kumimoji="1" lang="en-US" altLang="ja-JP" sz="800" b="0" u="none" dirty="0">
                          <a:solidFill>
                            <a:schemeClr val="tx1"/>
                          </a:solidFill>
                          <a:latin typeface="Meiryo UI" panose="020B0604030504040204" pitchFamily="50" charset="-128"/>
                          <a:ea typeface="Meiryo UI" panose="020B0604030504040204" pitchFamily="50" charset="-128"/>
                        </a:rPr>
                        <a:t>Lower housing and living costs compared to the Tokyo metropolitan area</a:t>
                      </a:r>
                    </a:p>
                    <a:p>
                      <a:pPr marL="171450" marR="0" lvl="0" indent="-171450" algn="l">
                        <a:lnSpc>
                          <a:spcPct val="100000"/>
                        </a:lnSpc>
                        <a:spcBef>
                          <a:spcPts val="0"/>
                        </a:spcBef>
                        <a:spcAft>
                          <a:spcPts val="0"/>
                        </a:spcAft>
                        <a:buClrTx/>
                        <a:buSzTx/>
                        <a:buFont typeface="Arial" panose="020B0604020202020204" pitchFamily="34" charset="0"/>
                        <a:buChar char="•"/>
                      </a:pPr>
                      <a:r>
                        <a:rPr kumimoji="1" lang="en-US" altLang="ja-JP" sz="800" u="none" dirty="0">
                          <a:solidFill>
                            <a:schemeClr val="tx1"/>
                          </a:solidFill>
                          <a:latin typeface="Meiryo UI" panose="020B0604030504040204" pitchFamily="50" charset="-128"/>
                          <a:ea typeface="Meiryo UI" panose="020B0604030504040204" pitchFamily="50" charset="-128"/>
                        </a:rPr>
                        <a:t>Geographic proximity to Asia</a:t>
                      </a:r>
                    </a:p>
                    <a:p>
                      <a:pPr marL="0" marR="0" lvl="0" indent="0" algn="l">
                        <a:lnSpc>
                          <a:spcPct val="100000"/>
                        </a:lnSpc>
                        <a:spcBef>
                          <a:spcPts val="0"/>
                        </a:spcBef>
                        <a:spcAft>
                          <a:spcPts val="0"/>
                        </a:spcAft>
                        <a:buClrTx/>
                        <a:buSzTx/>
                        <a:buFontTx/>
                        <a:buNone/>
                      </a:pPr>
                      <a:r>
                        <a:rPr kumimoji="1" lang="en-US" altLang="ja-JP" sz="1100" b="1" u="none" dirty="0">
                          <a:solidFill>
                            <a:schemeClr val="tx1"/>
                          </a:solidFill>
                          <a:latin typeface="Meiryo UI"/>
                          <a:ea typeface="Meiryo UI"/>
                        </a:rPr>
                        <a:t>[Human capital]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u="none" dirty="0">
                          <a:solidFill>
                            <a:schemeClr val="tx1"/>
                          </a:solidFill>
                          <a:latin typeface="Meiryo UI" panose="020B0604030504040204" pitchFamily="50" charset="-128"/>
                          <a:ea typeface="Meiryo UI" panose="020B0604030504040204" pitchFamily="50" charset="-128"/>
                        </a:rPr>
                        <a:t>Increase in university-launched startups driven by the concentration of higher education and research institutions in the Kansai region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u="none" dirty="0">
                          <a:solidFill>
                            <a:schemeClr val="tx1"/>
                          </a:solidFill>
                          <a:latin typeface="Meiryo UI" panose="020B0604030504040204" pitchFamily="50" charset="-128"/>
                          <a:ea typeface="Meiryo UI" panose="020B0604030504040204" pitchFamily="50" charset="-128"/>
                        </a:rPr>
                        <a:t>Population size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1" u="none" dirty="0">
                          <a:solidFill>
                            <a:schemeClr val="tx1"/>
                          </a:solidFill>
                          <a:latin typeface="Meiryo UI"/>
                          <a:ea typeface="Meiryo UI"/>
                        </a:rPr>
                        <a:t>[Infrastructure]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u="none" dirty="0">
                          <a:solidFill>
                            <a:schemeClr val="tx1"/>
                          </a:solidFill>
                          <a:latin typeface="Meiryo UI" panose="020B0604030504040204" pitchFamily="50" charset="-128"/>
                          <a:ea typeface="Meiryo UI" panose="020B0604030504040204" pitchFamily="50" charset="-128"/>
                        </a:rPr>
                        <a:t>Established transportation infrastructure, including its railway network, international ports, and three Kansai-area airports</a:t>
                      </a:r>
                    </a:p>
                    <a:p>
                      <a:pPr algn="l"/>
                      <a:r>
                        <a:rPr kumimoji="1" lang="en-US" altLang="ja-JP" sz="1100" b="1" u="none" dirty="0">
                          <a:solidFill>
                            <a:schemeClr val="tx1"/>
                          </a:solidFill>
                          <a:latin typeface="Meiryo UI"/>
                          <a:ea typeface="Meiryo UI"/>
                        </a:rPr>
                        <a:t>[Financial sector]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u="none" dirty="0">
                          <a:solidFill>
                            <a:schemeClr val="tx1"/>
                          </a:solidFill>
                          <a:latin typeface="Meiryo UI"/>
                          <a:ea typeface="Meiryo UI"/>
                        </a:rPr>
                        <a:t>Presence of two exchanges and a PTS related to security tokens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b="0" u="none" dirty="0">
                          <a:solidFill>
                            <a:schemeClr val="tx1"/>
                          </a:solidFill>
                          <a:latin typeface="Meiryo UI"/>
                          <a:ea typeface="Meiryo UI"/>
                        </a:rPr>
                        <a:t>Abundant household financial assets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1" u="none" dirty="0">
                          <a:solidFill>
                            <a:schemeClr val="tx1"/>
                          </a:solidFill>
                          <a:latin typeface="Meiryo UI"/>
                          <a:ea typeface="Meiryo UI"/>
                        </a:rPr>
                        <a:t>[Reputation]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u="none" dirty="0">
                          <a:solidFill>
                            <a:schemeClr val="tx1"/>
                          </a:solidFill>
                          <a:latin typeface="Meiryo UI" panose="020B0604030504040204" pitchFamily="50" charset="-128"/>
                          <a:ea typeface="Meiryo UI" panose="020B0604030504040204" pitchFamily="50" charset="-128"/>
                        </a:rPr>
                        <a:t>Birthplace of derivatives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u="none" dirty="0">
                          <a:solidFill>
                            <a:schemeClr val="tx1"/>
                          </a:solidFill>
                          <a:latin typeface="Meiryo UI" panose="020B0604030504040204" pitchFamily="50" charset="-128"/>
                          <a:ea typeface="Meiryo UI" panose="020B0604030504040204" pitchFamily="50" charset="-128"/>
                        </a:rPr>
                        <a:t>Reputation as an attractive tourist destination throughout the Kansai region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u="none" dirty="0">
                          <a:solidFill>
                            <a:schemeClr val="tx1"/>
                          </a:solidFill>
                          <a:latin typeface="Meiryo UI"/>
                          <a:ea typeface="Meiryo UI"/>
                        </a:rPr>
                        <a:t>A livable and attractive city with rich food culture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u="none" dirty="0">
                          <a:solidFill>
                            <a:schemeClr val="tx1"/>
                          </a:solidFill>
                          <a:latin typeface="Meiryo UI"/>
                          <a:ea typeface="Meiryo UI"/>
                        </a:rPr>
                        <a:t>Growing global recognition driven by the Osaka–Kansai Expo</a:t>
                      </a:r>
                      <a:endParaRPr kumimoji="1" lang="en-US" altLang="ja-JP" sz="800" b="0" u="none" dirty="0">
                        <a:solidFill>
                          <a:srgbClr val="FF0000"/>
                        </a:solidFill>
                        <a:latin typeface="Meiryo UI" panose="020B0604030504040204" pitchFamily="50" charset="-128"/>
                        <a:ea typeface="Meiryo UI" panose="020B0604030504040204" pitchFamily="50" charset="-128"/>
                      </a:endParaRPr>
                    </a:p>
                  </a:txBody>
                  <a:tcPr>
                    <a:solidFill>
                      <a:schemeClr val="accent5">
                        <a:lumMod val="60000"/>
                        <a:lumOff val="40000"/>
                      </a:schemeClr>
                    </a:solidFill>
                  </a:tcPr>
                </a:tc>
                <a:tc>
                  <a:txBody>
                    <a:bodyPr/>
                    <a:lstStyle/>
                    <a:p>
                      <a:pPr algn="l">
                        <a:lnSpc>
                          <a:spcPts val="1200"/>
                        </a:lnSpc>
                      </a:pPr>
                      <a:r>
                        <a:rPr kumimoji="1" lang="en-US" altLang="ja-JP" sz="1100" b="1" u="none" dirty="0">
                          <a:solidFill>
                            <a:schemeClr val="tx1"/>
                          </a:solidFill>
                          <a:latin typeface="Meiryo UI"/>
                          <a:ea typeface="Meiryo UI"/>
                        </a:rPr>
                        <a:t>[Business environment]</a:t>
                      </a:r>
                    </a:p>
                    <a:p>
                      <a:pPr marL="171450" marR="0" lvl="0" indent="-171450" algn="l" defTabSz="914400" rtl="0" eaLnBrk="1" fontAlgn="auto" latinLnBrk="0" hangingPunct="1">
                        <a:lnSpc>
                          <a:spcPts val="1200"/>
                        </a:lnSpc>
                        <a:spcBef>
                          <a:spcPts val="0"/>
                        </a:spcBef>
                        <a:spcAft>
                          <a:spcPts val="0"/>
                        </a:spcAft>
                        <a:buClrTx/>
                        <a:buSzTx/>
                        <a:buFont typeface="Arial" panose="020B0604020202020204" pitchFamily="34" charset="0"/>
                        <a:buChar char="•"/>
                        <a:tabLst/>
                        <a:defRPr/>
                      </a:pPr>
                      <a:r>
                        <a:rPr kumimoji="1" lang="en-US" altLang="zh-TW" sz="900" u="none" dirty="0">
                          <a:solidFill>
                            <a:schemeClr val="tx1"/>
                          </a:solidFill>
                          <a:latin typeface="Meiryo UI"/>
                          <a:ea typeface="Meiryo UI"/>
                        </a:rPr>
                        <a:t>Corporate HQs, capital, information etc. centralized in/outflow to Tokyo</a:t>
                      </a:r>
                      <a:r>
                        <a:rPr kumimoji="1" lang="zh-TW" altLang="en-US" sz="900" u="none" dirty="0">
                          <a:solidFill>
                            <a:schemeClr val="tx1"/>
                          </a:solidFill>
                          <a:latin typeface="Meiryo UI"/>
                          <a:ea typeface="Meiryo UI"/>
                        </a:rPr>
                        <a:t>　</a:t>
                      </a:r>
                    </a:p>
                    <a:p>
                      <a:pPr marL="171450" marR="0" lvl="0" indent="-171450" algn="l" defTabSz="914400" rtl="0" eaLnBrk="1" fontAlgn="auto" latinLnBrk="0" hangingPunct="1">
                        <a:lnSpc>
                          <a:spcPts val="1200"/>
                        </a:lnSpc>
                        <a:spcBef>
                          <a:spcPts val="0"/>
                        </a:spcBef>
                        <a:spcAft>
                          <a:spcPts val="0"/>
                        </a:spcAft>
                        <a:buClrTx/>
                        <a:buSzTx/>
                        <a:buFont typeface="Arial" panose="020B0604020202020204" pitchFamily="34" charset="0"/>
                        <a:buChar char="•"/>
                        <a:tabLst/>
                        <a:defRPr/>
                      </a:pPr>
                      <a:r>
                        <a:rPr kumimoji="1" lang="en-US" altLang="ja-JP" sz="900" u="none" dirty="0">
                          <a:solidFill>
                            <a:schemeClr val="tx1"/>
                          </a:solidFill>
                          <a:latin typeface="Meiryo UI"/>
                          <a:ea typeface="Meiryo UI"/>
                        </a:rPr>
                        <a:t>Creation and development of startups as investment opportunities</a:t>
                      </a:r>
                    </a:p>
                    <a:p>
                      <a:pPr marL="171450" marR="0" lvl="0" indent="-171450" algn="l" defTabSz="914400" rtl="0" eaLnBrk="1" fontAlgn="auto" latinLnBrk="0" hangingPunct="1">
                        <a:lnSpc>
                          <a:spcPts val="1200"/>
                        </a:lnSpc>
                        <a:spcBef>
                          <a:spcPts val="0"/>
                        </a:spcBef>
                        <a:spcAft>
                          <a:spcPts val="0"/>
                        </a:spcAft>
                        <a:buClrTx/>
                        <a:buSzTx/>
                        <a:buFont typeface="Arial" panose="020B0604020202020204" pitchFamily="34" charset="0"/>
                        <a:buChar char="•"/>
                        <a:tabLst/>
                        <a:defRPr/>
                      </a:pPr>
                      <a:r>
                        <a:rPr kumimoji="1" lang="en-US" altLang="ja-JP" sz="900" u="none" dirty="0">
                          <a:solidFill>
                            <a:schemeClr val="tx1"/>
                          </a:solidFill>
                          <a:latin typeface="Meiryo UI" panose="020B0604030504040204" pitchFamily="50" charset="-128"/>
                          <a:ea typeface="Meiryo UI" panose="020B0604030504040204" pitchFamily="50" charset="-128"/>
                        </a:rPr>
                        <a:t>Insufficient financial support systems from startup to growth stages</a:t>
                      </a:r>
                    </a:p>
                    <a:p>
                      <a:pPr marL="0" marR="0" lvl="0" indent="0" algn="l" defTabSz="914400" rtl="0" eaLnBrk="1" fontAlgn="auto" latinLnBrk="0" hangingPunct="1">
                        <a:lnSpc>
                          <a:spcPts val="1200"/>
                        </a:lnSpc>
                        <a:spcBef>
                          <a:spcPts val="0"/>
                        </a:spcBef>
                        <a:spcAft>
                          <a:spcPts val="0"/>
                        </a:spcAft>
                        <a:buClrTx/>
                        <a:buSzTx/>
                        <a:buFont typeface="Arial" panose="020B0604020202020204" pitchFamily="34" charset="0"/>
                        <a:buNone/>
                        <a:tabLst/>
                        <a:defRPr/>
                      </a:pPr>
                      <a:endParaRPr kumimoji="1" lang="en-US" altLang="ja-JP" sz="8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ts val="1200"/>
                        </a:lnSpc>
                        <a:spcBef>
                          <a:spcPts val="0"/>
                        </a:spcBef>
                        <a:spcAft>
                          <a:spcPts val="0"/>
                        </a:spcAft>
                        <a:buClrTx/>
                        <a:buSzTx/>
                        <a:buFont typeface="Arial" panose="020B0604020202020204" pitchFamily="34" charset="0"/>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 </a:t>
                      </a:r>
                      <a:r>
                        <a:rPr kumimoji="1" lang="en-US" altLang="ja-JP" sz="1100" b="1" u="none" dirty="0">
                          <a:solidFill>
                            <a:schemeClr val="tx1"/>
                          </a:solidFill>
                          <a:latin typeface="Meiryo UI"/>
                          <a:ea typeface="Meiryo UI"/>
                        </a:rPr>
                        <a:t>[Human capital]</a:t>
                      </a:r>
                    </a:p>
                    <a:p>
                      <a:pPr marL="171450" marR="0" lvl="0" indent="-171450" algn="l" rtl="0" eaLnBrk="1" fontAlgn="auto" latinLnBrk="0" hangingPunct="1">
                        <a:lnSpc>
                          <a:spcPts val="1200"/>
                        </a:lnSpc>
                        <a:spcBef>
                          <a:spcPts val="0"/>
                        </a:spcBef>
                        <a:spcAft>
                          <a:spcPts val="0"/>
                        </a:spcAft>
                        <a:buClrTx/>
                        <a:buSzTx/>
                        <a:buFont typeface="Arial" panose="020B0604020202020204" pitchFamily="34" charset="0"/>
                        <a:buChar char="•"/>
                      </a:pPr>
                      <a:r>
                        <a:rPr kumimoji="1" lang="en-US" altLang="ja-JP" sz="900" u="none" dirty="0">
                          <a:solidFill>
                            <a:schemeClr val="tx1"/>
                          </a:solidFill>
                          <a:latin typeface="Meiryo UI"/>
                          <a:ea typeface="Meiryo UI"/>
                        </a:rPr>
                        <a:t>Outflow of students from Kansai to Tokyo</a:t>
                      </a:r>
                    </a:p>
                    <a:p>
                      <a:pPr marL="171450" marR="0" lvl="0" indent="-171450" algn="l" rtl="0" eaLnBrk="1" fontAlgn="auto" latinLnBrk="0" hangingPunct="1">
                        <a:lnSpc>
                          <a:spcPts val="1200"/>
                        </a:lnSpc>
                        <a:spcBef>
                          <a:spcPts val="0"/>
                        </a:spcBef>
                        <a:spcAft>
                          <a:spcPts val="0"/>
                        </a:spcAft>
                        <a:buClrTx/>
                        <a:buSzTx/>
                        <a:buFont typeface="Arial" panose="020B0604020202020204" pitchFamily="34" charset="0"/>
                        <a:buChar char="•"/>
                      </a:pPr>
                      <a:r>
                        <a:rPr lang="en-US" altLang="ja-JP" sz="900" u="none" dirty="0">
                          <a:solidFill>
                            <a:schemeClr val="tx1"/>
                          </a:solidFill>
                          <a:latin typeface="Meiryo UI"/>
                          <a:ea typeface="Meiryo UI"/>
                        </a:rPr>
                        <a:t>Shortage of advanced financial professionals, technology, and English-proficient talent</a:t>
                      </a:r>
                    </a:p>
                    <a:p>
                      <a:pPr marL="171450" marR="0" lvl="0" indent="-171450" algn="l" rtl="0" eaLnBrk="1" fontAlgn="auto" latinLnBrk="0" hangingPunct="1">
                        <a:lnSpc>
                          <a:spcPts val="1200"/>
                        </a:lnSpc>
                        <a:spcBef>
                          <a:spcPts val="0"/>
                        </a:spcBef>
                        <a:spcAft>
                          <a:spcPts val="0"/>
                        </a:spcAft>
                        <a:buClrTx/>
                        <a:buSzTx/>
                        <a:buFont typeface="Arial" panose="020B0604020202020204" pitchFamily="34" charset="0"/>
                        <a:buChar char="•"/>
                      </a:pPr>
                      <a:r>
                        <a:rPr kumimoji="1" lang="en-US" altLang="ja-JP" sz="900" u="none" dirty="0">
                          <a:solidFill>
                            <a:schemeClr val="tx1"/>
                          </a:solidFill>
                          <a:latin typeface="Meiryo UI" panose="020B0604030504040204" pitchFamily="50" charset="-128"/>
                          <a:ea typeface="Meiryo UI" panose="020B0604030504040204" pitchFamily="50" charset="-128"/>
                        </a:rPr>
                        <a:t>Shortage of specialized institutions and professionals involved in financial markets, such as lawyers</a:t>
                      </a:r>
                    </a:p>
                    <a:p>
                      <a:pPr marL="0" marR="0" lvl="0" indent="0" algn="l" rtl="0" eaLnBrk="1" fontAlgn="auto" latinLnBrk="0" hangingPunct="1">
                        <a:lnSpc>
                          <a:spcPts val="1200"/>
                        </a:lnSpc>
                        <a:spcBef>
                          <a:spcPts val="0"/>
                        </a:spcBef>
                        <a:spcAft>
                          <a:spcPts val="0"/>
                        </a:spcAft>
                        <a:buClrTx/>
                        <a:buSzTx/>
                        <a:buFont typeface="Arial" panose="020B0604020202020204" pitchFamily="34" charset="0"/>
                        <a:buNone/>
                      </a:pPr>
                      <a:endParaRPr kumimoji="1" lang="en-US" altLang="ja-JP" sz="8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1" lang="en-US" altLang="ja-JP" sz="1100" b="1" u="none" dirty="0">
                          <a:solidFill>
                            <a:schemeClr val="tx1"/>
                          </a:solidFill>
                          <a:latin typeface="Meiryo UI"/>
                          <a:ea typeface="Meiryo UI"/>
                        </a:rPr>
                        <a:t>[Financial sector]</a:t>
                      </a:r>
                    </a:p>
                    <a:p>
                      <a:pPr marL="171450" marR="0" lvl="0" indent="-171450" algn="l" defTabSz="914400" rtl="0" eaLnBrk="1" fontAlgn="auto" latinLnBrk="0" hangingPunct="1">
                        <a:lnSpc>
                          <a:spcPts val="1200"/>
                        </a:lnSpc>
                        <a:spcBef>
                          <a:spcPts val="0"/>
                        </a:spcBef>
                        <a:spcAft>
                          <a:spcPts val="0"/>
                        </a:spcAft>
                        <a:buClrTx/>
                        <a:buSzTx/>
                        <a:buFont typeface="Arial" panose="020B0604020202020204" pitchFamily="34" charset="0"/>
                        <a:buChar char="•"/>
                        <a:tabLst/>
                        <a:defRPr/>
                      </a:pPr>
                      <a:r>
                        <a:rPr kumimoji="1" lang="en-US" altLang="ja-JP" sz="900" u="none" dirty="0">
                          <a:solidFill>
                            <a:schemeClr val="tx1"/>
                          </a:solidFill>
                          <a:latin typeface="Meiryo UI" panose="020B0604030504040204" pitchFamily="50" charset="-128"/>
                          <a:ea typeface="Meiryo UI" panose="020B0604030504040204" pitchFamily="50" charset="-128"/>
                        </a:rPr>
                        <a:t>Limited presence of investors such as fintech companies, venture capital (VC) firms, and private equity (PE) firms</a:t>
                      </a:r>
                    </a:p>
                    <a:p>
                      <a:pPr marL="171450" marR="0" lvl="0" indent="-171450" algn="l">
                        <a:lnSpc>
                          <a:spcPts val="1200"/>
                        </a:lnSpc>
                        <a:spcBef>
                          <a:spcPts val="0"/>
                        </a:spcBef>
                        <a:spcAft>
                          <a:spcPts val="0"/>
                        </a:spcAft>
                        <a:buClrTx/>
                        <a:buSzTx/>
                        <a:buFont typeface="Arial" panose="020B0604020202020204" pitchFamily="34" charset="0"/>
                        <a:buChar char="•"/>
                      </a:pPr>
                      <a:r>
                        <a:rPr lang="en-US" altLang="ja-JP" sz="900" u="none" dirty="0">
                          <a:solidFill>
                            <a:schemeClr val="tx1"/>
                          </a:solidFill>
                          <a:latin typeface="Meiryo UI"/>
                          <a:ea typeface="Meiryo UI"/>
                        </a:rPr>
                        <a:t>Insufficient open-innovation literacy among operating companies</a:t>
                      </a:r>
                    </a:p>
                    <a:p>
                      <a:pPr marL="171450" marR="0" lvl="0" indent="-171450" algn="l">
                        <a:lnSpc>
                          <a:spcPts val="1200"/>
                        </a:lnSpc>
                        <a:spcBef>
                          <a:spcPts val="0"/>
                        </a:spcBef>
                        <a:spcAft>
                          <a:spcPts val="0"/>
                        </a:spcAft>
                        <a:buClrTx/>
                        <a:buSzTx/>
                        <a:buFont typeface="Arial" panose="020B0604020202020204" pitchFamily="34" charset="0"/>
                        <a:buChar char="•"/>
                      </a:pPr>
                      <a:r>
                        <a:rPr lang="en-US" altLang="ja-JP" sz="900" u="none" dirty="0">
                          <a:solidFill>
                            <a:schemeClr val="tx1"/>
                          </a:solidFill>
                          <a:latin typeface="Meiryo UI"/>
                          <a:ea typeface="Meiryo UI"/>
                        </a:rPr>
                        <a:t>Insufficient matching between traditional companies in Kansai and firms promoting digital transformation (DX)</a:t>
                      </a:r>
                    </a:p>
                    <a:p>
                      <a:pPr marL="171450" marR="0" lvl="0" indent="-171450" algn="l">
                        <a:lnSpc>
                          <a:spcPts val="1200"/>
                        </a:lnSpc>
                        <a:spcBef>
                          <a:spcPts val="0"/>
                        </a:spcBef>
                        <a:spcAft>
                          <a:spcPts val="0"/>
                        </a:spcAft>
                        <a:buClrTx/>
                        <a:buSzTx/>
                        <a:buFont typeface="Arial" panose="020B0604020202020204" pitchFamily="34" charset="0"/>
                        <a:buChar char="•"/>
                      </a:pPr>
                      <a:r>
                        <a:rPr lang="en-US" altLang="ja-JP" sz="900" u="none" dirty="0">
                          <a:solidFill>
                            <a:schemeClr val="tx1"/>
                          </a:solidFill>
                          <a:latin typeface="Meiryo UI"/>
                          <a:ea typeface="Meiryo UI"/>
                        </a:rPr>
                        <a:t>Insufficient matching between companies in Kansai facing business succession challenges and financial institutions that support second-foundation initiatives</a:t>
                      </a:r>
                    </a:p>
                    <a:p>
                      <a:pPr marL="0" marR="0" lvl="0" indent="0" algn="l">
                        <a:lnSpc>
                          <a:spcPts val="1200"/>
                        </a:lnSpc>
                        <a:spcBef>
                          <a:spcPts val="0"/>
                        </a:spcBef>
                        <a:spcAft>
                          <a:spcPts val="0"/>
                        </a:spcAft>
                        <a:buClrTx/>
                        <a:buSzTx/>
                        <a:buFont typeface="Arial" panose="020B0604020202020204" pitchFamily="34" charset="0"/>
                        <a:buNone/>
                      </a:pPr>
                      <a:endParaRPr kumimoji="1" lang="en-US" altLang="ja-JP" sz="800" b="1" u="none" dirty="0">
                        <a:solidFill>
                          <a:schemeClr val="tx1"/>
                        </a:solidFill>
                        <a:latin typeface="Meiryo UI"/>
                        <a:ea typeface="Meiryo UI"/>
                      </a:endParaRPr>
                    </a:p>
                    <a:p>
                      <a:pPr marL="0" marR="0" lvl="0" indent="0" algn="l">
                        <a:lnSpc>
                          <a:spcPts val="1200"/>
                        </a:lnSpc>
                        <a:spcBef>
                          <a:spcPts val="0"/>
                        </a:spcBef>
                        <a:spcAft>
                          <a:spcPts val="0"/>
                        </a:spcAft>
                        <a:buClrTx/>
                        <a:buSzTx/>
                        <a:buFont typeface="Arial" panose="020B0604020202020204" pitchFamily="34" charset="0"/>
                        <a:buNone/>
                      </a:pPr>
                      <a:r>
                        <a:rPr kumimoji="1" lang="en-US" altLang="ja-JP" sz="1100" b="1" u="none" dirty="0">
                          <a:solidFill>
                            <a:schemeClr val="tx1"/>
                          </a:solidFill>
                          <a:latin typeface="Meiryo UI"/>
                          <a:ea typeface="Meiryo UI"/>
                        </a:rPr>
                        <a:t>[Reputation] </a:t>
                      </a:r>
                    </a:p>
                    <a:p>
                      <a:pPr marL="171450" marR="0" lvl="0" indent="-171450" algn="l" defTabSz="914400" rtl="0" eaLnBrk="1" fontAlgn="auto" latinLnBrk="0" hangingPunct="1">
                        <a:lnSpc>
                          <a:spcPts val="1200"/>
                        </a:lnSpc>
                        <a:spcBef>
                          <a:spcPts val="0"/>
                        </a:spcBef>
                        <a:spcAft>
                          <a:spcPts val="0"/>
                        </a:spcAft>
                        <a:buClrTx/>
                        <a:buSzTx/>
                        <a:buFont typeface="Arial" panose="020B0604020202020204" pitchFamily="34" charset="0"/>
                        <a:buChar char="•"/>
                        <a:tabLst/>
                        <a:defRPr/>
                      </a:pPr>
                      <a:r>
                        <a:rPr kumimoji="1" lang="en-US" altLang="ja-JP" sz="900" b="0" u="none" dirty="0">
                          <a:solidFill>
                            <a:schemeClr val="tx1"/>
                          </a:solidFill>
                          <a:latin typeface="Meiryo UI"/>
                          <a:ea typeface="Meiryo UI"/>
                        </a:rPr>
                        <a:t>Insufficient external information dissemination (use of social media and international mass media)</a:t>
                      </a:r>
                    </a:p>
                    <a:p>
                      <a:pPr marL="171450" marR="0" lvl="0" indent="-171450" algn="l" defTabSz="914400" rtl="0" eaLnBrk="1" fontAlgn="auto" latinLnBrk="0" hangingPunct="1">
                        <a:lnSpc>
                          <a:spcPts val="1200"/>
                        </a:lnSpc>
                        <a:spcBef>
                          <a:spcPts val="0"/>
                        </a:spcBef>
                        <a:spcAft>
                          <a:spcPts val="0"/>
                        </a:spcAft>
                        <a:buClrTx/>
                        <a:buSzTx/>
                        <a:buFont typeface="Arial" panose="020B0604020202020204" pitchFamily="34" charset="0"/>
                        <a:buChar char="•"/>
                        <a:tabLst/>
                        <a:defRPr/>
                      </a:pPr>
                      <a:r>
                        <a:rPr lang="en-US" altLang="ja-JP" sz="900" u="none" dirty="0">
                          <a:solidFill>
                            <a:schemeClr val="tx1"/>
                          </a:solidFill>
                          <a:latin typeface="Meiryo UI"/>
                          <a:ea typeface="Meiryo UI"/>
                        </a:rPr>
                        <a:t>Limited number of international schools that meet the needs of highly skilled foreign professionals</a:t>
                      </a:r>
                      <a:endParaRPr lang="ja-JP" sz="900" u="none" dirty="0"/>
                    </a:p>
                  </a:txBody>
                  <a:tcPr>
                    <a:solidFill>
                      <a:schemeClr val="accent5">
                        <a:lumMod val="40000"/>
                        <a:lumOff val="60000"/>
                      </a:schemeClr>
                    </a:solidFill>
                  </a:tcPr>
                </a:tc>
                <a:extLst>
                  <a:ext uri="{0D108BD9-81ED-4DB2-BD59-A6C34878D82A}">
                    <a16:rowId xmlns:a16="http://schemas.microsoft.com/office/drawing/2014/main" val="4275169856"/>
                  </a:ext>
                </a:extLst>
              </a:tr>
              <a:tr h="3325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1" u="none" dirty="0">
                          <a:solidFill>
                            <a:schemeClr val="tx1"/>
                          </a:solidFill>
                          <a:latin typeface="Meiryo UI" panose="020B0604030504040204" pitchFamily="50" charset="-128"/>
                          <a:ea typeface="Meiryo UI" panose="020B0604030504040204" pitchFamily="50" charset="-128"/>
                        </a:rPr>
                        <a:t>Opportunities</a:t>
                      </a:r>
                      <a:endParaRPr kumimoji="1" lang="en-US" altLang="ja-JP" sz="1600" u="none"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1" u="none" dirty="0">
                          <a:solidFill>
                            <a:schemeClr val="tx1"/>
                          </a:solidFill>
                          <a:latin typeface="Meiryo UI" panose="020B0604030504040204" pitchFamily="50" charset="-128"/>
                          <a:ea typeface="Meiryo UI" panose="020B0604030504040204" pitchFamily="50" charset="-128"/>
                        </a:rPr>
                        <a:t>Threats</a:t>
                      </a:r>
                      <a:endParaRPr kumimoji="1" lang="en-US" altLang="ja-JP" sz="1600" u="none" dirty="0">
                        <a:solidFill>
                          <a:schemeClr val="tx1"/>
                        </a:solidFill>
                        <a:latin typeface="Meiryo UI" panose="020B0604030504040204" pitchFamily="50" charset="-128"/>
                        <a:ea typeface="Meiryo UI" panose="020B0604030504040204" pitchFamily="50" charset="-128"/>
                      </a:endParaRPr>
                    </a:p>
                  </a:txBody>
                  <a:tcPr>
                    <a:solidFill>
                      <a:schemeClr val="bg1">
                        <a:lumMod val="85000"/>
                      </a:schemeClr>
                    </a:solidFill>
                  </a:tcPr>
                </a:tc>
                <a:extLst>
                  <a:ext uri="{0D108BD9-81ED-4DB2-BD59-A6C34878D82A}">
                    <a16:rowId xmlns:a16="http://schemas.microsoft.com/office/drawing/2014/main" val="1218139397"/>
                  </a:ext>
                </a:extLst>
              </a:tr>
              <a:tr h="1937475">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u="none" dirty="0">
                          <a:solidFill>
                            <a:schemeClr val="tx1"/>
                          </a:solidFill>
                          <a:latin typeface="Meiryo UI"/>
                          <a:ea typeface="Meiryo UI"/>
                        </a:rPr>
                        <a:t>Major projects such as </a:t>
                      </a:r>
                      <a:r>
                        <a:rPr kumimoji="1" lang="en-US" altLang="ja-JP" sz="800" u="none" dirty="0" err="1">
                          <a:solidFill>
                            <a:schemeClr val="tx1"/>
                          </a:solidFill>
                          <a:latin typeface="Meiryo UI"/>
                          <a:ea typeface="Meiryo UI"/>
                        </a:rPr>
                        <a:t>Umekita</a:t>
                      </a:r>
                      <a:r>
                        <a:rPr kumimoji="1" lang="en-US" altLang="ja-JP" sz="800" u="none" dirty="0">
                          <a:solidFill>
                            <a:schemeClr val="tx1"/>
                          </a:solidFill>
                          <a:latin typeface="Meiryo UI"/>
                          <a:ea typeface="Meiryo UI"/>
                        </a:rPr>
                        <a:t> Phase 2 and the integrated resort (IR)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u="none" dirty="0">
                          <a:solidFill>
                            <a:schemeClr val="tx1"/>
                          </a:solidFill>
                          <a:latin typeface="Meiryo UI" panose="020B0604030504040204" pitchFamily="50" charset="-128"/>
                          <a:ea typeface="Meiryo UI" panose="020B0604030504040204" pitchFamily="50" charset="-128"/>
                        </a:rPr>
                        <a:t>Designation as a “Global Hub City” for the startup ecosystem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u="none" dirty="0">
                          <a:solidFill>
                            <a:schemeClr val="tx1"/>
                          </a:solidFill>
                          <a:latin typeface="Meiryo UI"/>
                          <a:ea typeface="Meiryo UI"/>
                        </a:rPr>
                        <a:t>Growing momentum to ease Tokyo’s overconcentration from the BCP perspective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u="none" strike="noStrike" dirty="0">
                          <a:solidFill>
                            <a:schemeClr val="tx1"/>
                          </a:solidFill>
                          <a:latin typeface="Meiryo UI"/>
                          <a:ea typeface="Meiryo UI"/>
                        </a:rPr>
                        <a:t>Widespread adoption of digitalization and remote work culture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u="none" kern="1200" dirty="0">
                          <a:solidFill>
                            <a:schemeClr val="tx1"/>
                          </a:solidFill>
                          <a:latin typeface="Meiryo UI"/>
                          <a:ea typeface="Meiryo UI"/>
                          <a:cs typeface="+mn-cs"/>
                        </a:rPr>
                        <a:t>Increasing demand for data centers and related infrastructure driven by AI adoption and the need for greater resilience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u="none" kern="1200" dirty="0">
                          <a:solidFill>
                            <a:schemeClr val="tx1"/>
                          </a:solidFill>
                          <a:latin typeface="Meiryo UI"/>
                          <a:ea typeface="Meiryo UI"/>
                          <a:cs typeface="+mn-cs"/>
                        </a:rPr>
                        <a:t>Acceleration of global ESG investment trends and the promotion of GX (Green Transformation)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u="none" kern="1200" dirty="0">
                          <a:solidFill>
                            <a:schemeClr val="tx1"/>
                          </a:solidFill>
                          <a:latin typeface="Meiryo UI"/>
                          <a:ea typeface="Meiryo UI"/>
                          <a:cs typeface="+mn-cs"/>
                        </a:rPr>
                        <a:t>Promotion of reforms in the asset management industry and asset ownership to realize a “Leading Asset Management Center”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u="none" kern="1200" dirty="0">
                          <a:solidFill>
                            <a:schemeClr val="tx1"/>
                          </a:solidFill>
                          <a:latin typeface="Meiryo UI"/>
                          <a:ea typeface="Meiryo UI"/>
                          <a:cs typeface="+mn-cs"/>
                        </a:rPr>
                        <a:t>Advancement of initiatives that promote the shift from savings to investment, including the launch of the new NISA system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u="none" kern="1200" noProof="0" dirty="0">
                          <a:solidFill>
                            <a:schemeClr val="tx1"/>
                          </a:solidFill>
                          <a:latin typeface="Meiryo UI"/>
                          <a:ea typeface="Meiryo UI"/>
                          <a:cs typeface="+mn-cs"/>
                        </a:rPr>
                        <a:t>Shift from defined contribution (DC) plans to defined benefit (DB) plans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800" u="none" kern="1200" dirty="0">
                          <a:solidFill>
                            <a:schemeClr val="tx1"/>
                          </a:solidFill>
                          <a:latin typeface="Meiryo UI"/>
                          <a:ea typeface="Meiryo UI"/>
                          <a:cs typeface="+mn-cs"/>
                        </a:rPr>
                        <a:t>Expansion of financial services utilizing fintech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ja-JP" sz="800" u="none" kern="1200" dirty="0">
                          <a:solidFill>
                            <a:schemeClr val="tx1"/>
                          </a:solidFill>
                          <a:latin typeface="Meiryo UI"/>
                          <a:ea typeface="Meiryo UI"/>
                          <a:cs typeface="+mn-cs"/>
                        </a:rPr>
                        <a:t>Expected Regulatory Revisions for Crypto Assets (Transition from the Payment Services Act to the Financial Instruments and Exchange Act)</a:t>
                      </a:r>
                      <a:endParaRPr lang="ja-JP" altLang="en-US" sz="800" u="none" kern="1200" dirty="0">
                        <a:solidFill>
                          <a:schemeClr val="tx1"/>
                        </a:solidFill>
                        <a:latin typeface="Meiryo UI"/>
                        <a:ea typeface="Meiryo UI"/>
                        <a:cs typeface="+mn-cs"/>
                      </a:endParaRPr>
                    </a:p>
                  </a:txBody>
                  <a:tcPr>
                    <a:solidFill>
                      <a:schemeClr val="accent6">
                        <a:lumMod val="40000"/>
                        <a:lumOff val="60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900" u="none" dirty="0">
                          <a:solidFill>
                            <a:schemeClr val="tx1"/>
                          </a:solidFill>
                          <a:latin typeface="Meiryo UI" panose="020B0604030504040204" pitchFamily="50" charset="-128"/>
                          <a:ea typeface="Meiryo UI" panose="020B0604030504040204" pitchFamily="50" charset="-128"/>
                        </a:rPr>
                        <a:t>Regulations and Taxation (although local taxes have been reduced, a significant gap remains, compared with tax‑advanced jurisdictions overseas, when national taxes are included)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900" u="none" dirty="0">
                          <a:solidFill>
                            <a:schemeClr val="tx1"/>
                          </a:solidFill>
                          <a:latin typeface="Meiryo UI" panose="020B0604030504040204" pitchFamily="50" charset="-128"/>
                          <a:ea typeface="Meiryo UI" panose="020B0604030504040204" pitchFamily="50" charset="-128"/>
                        </a:rPr>
                        <a:t>Procedures for entering the Japanese market (while some procedures have been streamlined through the special zone designation, areas such as the simplification of financial license filings have yet to progress)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900" b="0" u="none" dirty="0">
                          <a:solidFill>
                            <a:schemeClr val="tx1"/>
                          </a:solidFill>
                          <a:latin typeface="Meiryo UI"/>
                          <a:ea typeface="Meiryo UI"/>
                        </a:rPr>
                        <a:t>Risk of natural disasters, climate change, and terrorism (including the potential Nankai Trough megathrust earthquake)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ja-JP" sz="900" u="none" kern="1200" dirty="0">
                          <a:solidFill>
                            <a:schemeClr val="tx1"/>
                          </a:solidFill>
                          <a:latin typeface="Meiryo UI"/>
                          <a:ea typeface="Meiryo UI"/>
                          <a:cs typeface="+mn-cs"/>
                        </a:rPr>
                        <a:t>Long‑term trend of economic contraction due to population decline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900" u="none" kern="1200" dirty="0">
                          <a:solidFill>
                            <a:schemeClr val="tx1"/>
                          </a:solidFill>
                          <a:latin typeface="Meiryo UI" panose="020B0604030504040204" pitchFamily="50" charset="-128"/>
                          <a:ea typeface="Meiryo UI" panose="020B0604030504040204" pitchFamily="50" charset="-128"/>
                          <a:cs typeface="+mn-cs"/>
                        </a:rPr>
                        <a:t>Security threats associated with digitalization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900" u="none" dirty="0">
                          <a:solidFill>
                            <a:schemeClr val="tx1"/>
                          </a:solidFill>
                          <a:latin typeface="Meiryo UI" panose="020B0604030504040204" pitchFamily="50" charset="-128"/>
                          <a:ea typeface="Meiryo UI" panose="020B0604030504040204" pitchFamily="50" charset="-128"/>
                        </a:rPr>
                        <a:t>Outflow of high-net-worth individuals to advanced financial cities abroad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900" b="0" u="none" strike="noStrike" dirty="0">
                          <a:solidFill>
                            <a:schemeClr val="tx1"/>
                          </a:solidFill>
                          <a:latin typeface="Meiryo UI" panose="020B0604030504040204" pitchFamily="50" charset="-128"/>
                          <a:ea typeface="Meiryo UI" panose="020B0604030504040204" pitchFamily="50" charset="-128"/>
                        </a:rPr>
                        <a:t>Financial system instability resulting from changes in political and social conditions</a:t>
                      </a:r>
                    </a:p>
                  </a:txBody>
                  <a:tcPr>
                    <a:solidFill>
                      <a:schemeClr val="bg1">
                        <a:lumMod val="85000"/>
                      </a:schemeClr>
                    </a:solidFill>
                  </a:tcPr>
                </a:tc>
                <a:extLst>
                  <a:ext uri="{0D108BD9-81ED-4DB2-BD59-A6C34878D82A}">
                    <a16:rowId xmlns:a16="http://schemas.microsoft.com/office/drawing/2014/main" val="4204515967"/>
                  </a:ext>
                </a:extLst>
              </a:tr>
            </a:tbl>
          </a:graphicData>
        </a:graphic>
      </p:graphicFrame>
    </p:spTree>
    <p:extLst>
      <p:ext uri="{BB962C8B-B14F-4D97-AF65-F5344CB8AC3E}">
        <p14:creationId xmlns:p14="http://schemas.microsoft.com/office/powerpoint/2010/main" val="4263392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タイトル 1"/>
          <p:cNvSpPr txBox="1">
            <a:spLocks/>
          </p:cNvSpPr>
          <p:nvPr/>
        </p:nvSpPr>
        <p:spPr>
          <a:xfrm>
            <a:off x="134302" y="106824"/>
            <a:ext cx="10515600" cy="35533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en-US" altLang="ja-JP" sz="2800" b="0"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[Reference 2] Review of </a:t>
            </a:r>
            <a:r>
              <a:rPr kumimoji="1" lang="en-US" altLang="ja-JP" sz="2800" b="0" i="0" u="none" strike="noStrike" kern="1200" cap="none" spc="0" normalizeH="0" baseline="0" noProof="0" dirty="0">
                <a:ln>
                  <a:noFill/>
                </a:ln>
                <a:effectLst/>
                <a:uLnTx/>
                <a:uFillTx/>
                <a:latin typeface="Arial" panose="020B0604020202020204" pitchFamily="34" charset="0"/>
                <a:ea typeface="UD デジタル 教科書体 NK-R" panose="02020400000000000000" pitchFamily="18" charset="-128"/>
                <a:cs typeface="Arial" panose="020B0604020202020204" pitchFamily="34" charset="0"/>
              </a:rPr>
              <a:t>Key Perspectives</a:t>
            </a:r>
          </a:p>
        </p:txBody>
      </p:sp>
      <p:sp>
        <p:nvSpPr>
          <p:cNvPr id="2"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3" name="角丸四角形 2"/>
          <p:cNvSpPr/>
          <p:nvPr/>
        </p:nvSpPr>
        <p:spPr>
          <a:xfrm>
            <a:off x="342926" y="706568"/>
            <a:ext cx="11039901" cy="83725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889000">
              <a:lnSpc>
                <a:spcPct val="90000"/>
              </a:lnSpc>
              <a:spcBef>
                <a:spcPct val="0"/>
              </a:spcBef>
              <a:spcAft>
                <a:spcPct val="35000"/>
              </a:spcAft>
            </a:pPr>
            <a:r>
              <a:rPr lang="en-US" altLang="ja-JP" b="1" dirty="0">
                <a:solidFill>
                  <a:schemeClr val="tx1"/>
                </a:solidFill>
                <a:latin typeface="Arial" panose="020B0604020202020204" pitchFamily="34" charset="0"/>
                <a:cs typeface="Arial" panose="020B0604020202020204" pitchFamily="34" charset="0"/>
              </a:rPr>
              <a:t>Perspectives of the Overall Strategy (Why)</a:t>
            </a:r>
          </a:p>
        </p:txBody>
      </p:sp>
      <p:sp>
        <p:nvSpPr>
          <p:cNvPr id="26" name="角丸四角形 25"/>
          <p:cNvSpPr/>
          <p:nvPr/>
        </p:nvSpPr>
        <p:spPr>
          <a:xfrm>
            <a:off x="342926" y="1913895"/>
            <a:ext cx="11039901" cy="83725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889000">
              <a:lnSpc>
                <a:spcPct val="90000"/>
              </a:lnSpc>
              <a:spcBef>
                <a:spcPct val="0"/>
              </a:spcBef>
              <a:spcAft>
                <a:spcPct val="35000"/>
              </a:spcAft>
            </a:pPr>
            <a:r>
              <a:rPr lang="en-US" altLang="ja-JP" b="1" dirty="0">
                <a:solidFill>
                  <a:schemeClr val="tx1"/>
                </a:solidFill>
                <a:latin typeface="Arial" panose="020B0604020202020204" pitchFamily="34" charset="0"/>
                <a:cs typeface="Arial" panose="020B0604020202020204" pitchFamily="34" charset="0"/>
              </a:rPr>
              <a:t>Perspectives for Realizing Osaka’s Future </a:t>
            </a:r>
            <a:br>
              <a:rPr lang="en-US" altLang="ja-JP" b="1" dirty="0">
                <a:solidFill>
                  <a:schemeClr val="tx1"/>
                </a:solidFill>
                <a:latin typeface="Arial" panose="020B0604020202020204" pitchFamily="34" charset="0"/>
                <a:cs typeface="Arial" panose="020B0604020202020204" pitchFamily="34" charset="0"/>
              </a:rPr>
            </a:br>
            <a:r>
              <a:rPr lang="en-US" altLang="ja-JP" b="1" dirty="0">
                <a:solidFill>
                  <a:schemeClr val="tx1"/>
                </a:solidFill>
                <a:latin typeface="Arial" panose="020B0604020202020204" pitchFamily="34" charset="0"/>
                <a:cs typeface="Arial" panose="020B0604020202020204" pitchFamily="34" charset="0"/>
              </a:rPr>
              <a:t>Vision of the City (What)</a:t>
            </a:r>
            <a:endParaRPr lang="ja-JP" altLang="en-US" b="1" dirty="0">
              <a:solidFill>
                <a:schemeClr val="tx1"/>
              </a:solidFill>
              <a:latin typeface="Arial" panose="020B0604020202020204" pitchFamily="34" charset="0"/>
              <a:cs typeface="Arial" panose="020B0604020202020204" pitchFamily="34" charset="0"/>
            </a:endParaRPr>
          </a:p>
        </p:txBody>
      </p:sp>
      <p:cxnSp>
        <p:nvCxnSpPr>
          <p:cNvPr id="9" name="直線コネクタ 8"/>
          <p:cNvCxnSpPr>
            <a:cxnSpLocks/>
          </p:cNvCxnSpPr>
          <p:nvPr/>
        </p:nvCxnSpPr>
        <p:spPr>
          <a:xfrm flipV="1">
            <a:off x="6723443" y="1802629"/>
            <a:ext cx="2006221" cy="617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a:cxnSpLocks/>
          </p:cNvCxnSpPr>
          <p:nvPr/>
        </p:nvCxnSpPr>
        <p:spPr>
          <a:xfrm>
            <a:off x="6728067" y="1797111"/>
            <a:ext cx="0" cy="309956"/>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0" name="直線コネクタ 39"/>
          <p:cNvCxnSpPr>
            <a:cxnSpLocks/>
          </p:cNvCxnSpPr>
          <p:nvPr/>
        </p:nvCxnSpPr>
        <p:spPr>
          <a:xfrm>
            <a:off x="8738083" y="1786492"/>
            <a:ext cx="2353" cy="32088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55" name="正方形/長方形 54"/>
          <p:cNvSpPr/>
          <p:nvPr/>
        </p:nvSpPr>
        <p:spPr>
          <a:xfrm>
            <a:off x="309348" y="2880886"/>
            <a:ext cx="11573303" cy="406265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sng"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Perspectives of the Overall Strategy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sz="1600" b="1"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Regional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  As </a:t>
            </a:r>
            <a:r>
              <a:rPr kumimoji="1" lang="en-US" altLang="ja-JP" sz="1400" b="1"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a catalyst for economic activity</a:t>
            </a:r>
            <a:r>
              <a:rPr kumimoji="1" lang="en-US" altLang="ja-JP" sz="1400"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 we leverage the power of finance — closely connected to local communities and economic activity — to </a:t>
            </a:r>
            <a:br>
              <a:rPr kumimoji="1" lang="en-US" altLang="ja-JP" sz="1400"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br>
            <a:r>
              <a:rPr kumimoji="1" lang="en-US" altLang="ja-JP" sz="1400"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400" b="1"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contribute to regional growth and development</a:t>
            </a:r>
            <a:r>
              <a:rPr kumimoji="1" lang="en-US" altLang="ja-JP" sz="1400"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 and ultimately to </a:t>
            </a:r>
            <a:r>
              <a:rPr kumimoji="1" lang="en-US" altLang="ja-JP" sz="1400" b="1"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the well-being and prosperity of local residents.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sz="1600" b="1"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SDGs</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400" b="1"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Each individual initiative to make Osaka a global financial city also contributes to the achievement of SDGs.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sng"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Perspectives for realizing Osaka’s Future Vision of the City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sz="1600" b="1"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Asia/Global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  Businesses, including finance, are expanding </a:t>
            </a:r>
            <a:r>
              <a:rPr kumimoji="1" lang="en-US" altLang="ja-JP" sz="1400" b="0" i="0" u="none" strike="noStrike" kern="1200" cap="none" spc="0" normalizeH="0" baseline="0" noProof="0" dirty="0">
                <a:ln>
                  <a:noFill/>
                </a:ln>
                <a:effectLst/>
                <a:uLnTx/>
                <a:uFillTx/>
                <a:latin typeface="Arial" panose="020B0604020202020204" pitchFamily="34" charset="0"/>
                <a:ea typeface="UD デジタル 教科書体 NK-R" panose="02020400000000000000" pitchFamily="18" charset="-128"/>
                <a:cs typeface="Arial" panose="020B0604020202020204" pitchFamily="34" charset="0"/>
              </a:rPr>
              <a:t>globally and transcending international boundaries. Osaka must remain conscious of the world </a:t>
            </a:r>
            <a:br>
              <a:rPr kumimoji="1" lang="en-US" altLang="ja-JP" sz="1400" b="0" i="0" u="none" strike="noStrike" kern="1200" cap="none" spc="0" normalizeH="0" baseline="0" noProof="0" dirty="0">
                <a:ln>
                  <a:noFill/>
                </a:ln>
                <a:effectLst/>
                <a:uLnTx/>
                <a:uFillTx/>
                <a:latin typeface="Arial" panose="020B0604020202020204" pitchFamily="34" charset="0"/>
                <a:ea typeface="UD デジタル 教科書体 NK-R" panose="02020400000000000000" pitchFamily="18" charset="-128"/>
                <a:cs typeface="Arial" panose="020B0604020202020204" pitchFamily="34" charset="0"/>
              </a:rPr>
            </a:br>
            <a:r>
              <a:rPr kumimoji="1" lang="en-US" altLang="ja-JP" sz="1400" b="0" i="0" u="none" strike="noStrike" kern="1200" cap="none" spc="0" normalizeH="0" baseline="0" noProof="0" dirty="0">
                <a:ln>
                  <a:noFill/>
                </a:ln>
                <a:effectLst/>
                <a:uLnTx/>
                <a:uFillTx/>
                <a:latin typeface="Arial" panose="020B0604020202020204" pitchFamily="34" charset="0"/>
                <a:ea typeface="UD デジタル 教科書体 NK-R" panose="02020400000000000000" pitchFamily="18" charset="-128"/>
                <a:cs typeface="Arial" panose="020B0604020202020204" pitchFamily="34" charset="0"/>
              </a:rPr>
              <a:t>  and maintain international competitiveness while </a:t>
            </a:r>
            <a:r>
              <a:rPr kumimoji="1" lang="en-US" altLang="ja-JP" sz="1400" b="1" i="0" u="none" strike="noStrike" kern="1200" cap="none" spc="0" normalizeH="0" baseline="0" noProof="0" dirty="0">
                <a:ln>
                  <a:noFill/>
                </a:ln>
                <a:effectLst/>
                <a:uLnTx/>
                <a:uFillTx/>
                <a:latin typeface="Arial" panose="020B0604020202020204" pitchFamily="34" charset="0"/>
                <a:ea typeface="UD デジタル 教科書体 NK-R" panose="02020400000000000000" pitchFamily="18" charset="-128"/>
                <a:cs typeface="Arial" panose="020B0604020202020204" pitchFamily="34" charset="0"/>
              </a:rPr>
              <a:t>working together with other cities to become the hub for Asia and the world, attracting </a:t>
            </a:r>
            <a:br>
              <a:rPr kumimoji="1" lang="en-US" altLang="ja-JP" sz="1400" b="1" i="0" u="none" strike="noStrike" kern="1200" cap="none" spc="0" normalizeH="0" baseline="0" noProof="0" dirty="0">
                <a:ln>
                  <a:noFill/>
                </a:ln>
                <a:effectLst/>
                <a:uLnTx/>
                <a:uFillTx/>
                <a:latin typeface="Arial" panose="020B0604020202020204" pitchFamily="34" charset="0"/>
                <a:ea typeface="UD デジタル 教科書体 NK-R" panose="02020400000000000000" pitchFamily="18" charset="-128"/>
                <a:cs typeface="Arial" panose="020B0604020202020204" pitchFamily="34" charset="0"/>
              </a:rPr>
            </a:br>
            <a:r>
              <a:rPr kumimoji="1" lang="en-US" altLang="ja-JP" sz="1400" b="1" i="0" u="none" strike="noStrike" kern="1200" cap="none" spc="0" normalizeH="0" baseline="0" noProof="0" dirty="0">
                <a:ln>
                  <a:noFill/>
                </a:ln>
                <a:effectLst/>
                <a:uLnTx/>
                <a:uFillTx/>
                <a:latin typeface="Arial" panose="020B0604020202020204" pitchFamily="34" charset="0"/>
                <a:ea typeface="UD デジタル 教科書体 NK-R" panose="02020400000000000000" pitchFamily="18" charset="-128"/>
                <a:cs typeface="Arial" panose="020B0604020202020204" pitchFamily="34" charset="0"/>
              </a:rPr>
              <a:t>  talent, capital, and information to create synergistic benefits.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sz="1600" b="1" i="0" u="none" strike="noStrike" kern="1200" cap="none" spc="0" normalizeH="0" baseline="0" noProof="0" dirty="0">
                <a:ln>
                  <a:noFill/>
                </a:ln>
                <a:effectLst/>
                <a:uLnTx/>
                <a:uFillTx/>
                <a:latin typeface="Arial" panose="020B0604020202020204" pitchFamily="34" charset="0"/>
                <a:ea typeface="UD デジタル 教科書体 NK-R" panose="02020400000000000000" pitchFamily="18" charset="-128"/>
                <a:cs typeface="Arial" panose="020B0604020202020204" pitchFamily="34" charset="0"/>
              </a:rPr>
              <a:t>Differentiation / Complementarity</a:t>
            </a:r>
            <a:endParaRPr kumimoji="1" lang="ja-JP" altLang="en-US" sz="1600" b="0" i="0" u="none" strike="noStrike" kern="1200" cap="none" spc="0" normalizeH="0" baseline="0" noProof="0" dirty="0">
              <a:ln>
                <a:noFill/>
              </a:ln>
              <a:effectLst/>
              <a:uLnTx/>
              <a:uFillTx/>
              <a:latin typeface="Arial" panose="020B0604020202020204" pitchFamily="34" charset="0"/>
              <a:ea typeface="UD デジタル 教科書体 NK-R" panose="02020400000000000000" pitchFamily="18"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400" b="0" i="0" u="none" strike="noStrike" kern="1200" cap="none" spc="0" normalizeH="0" baseline="0" noProof="0" dirty="0">
                <a:ln>
                  <a:noFill/>
                </a:ln>
                <a:effectLst/>
                <a:uLnTx/>
                <a:uFillTx/>
                <a:latin typeface="Arial" panose="020B0604020202020204" pitchFamily="34" charset="0"/>
                <a:ea typeface="UD デジタル 教科書体 NK-R" panose="02020400000000000000" pitchFamily="18" charset="-128"/>
                <a:cs typeface="Arial" panose="020B0604020202020204" pitchFamily="34" charset="0"/>
              </a:rPr>
              <a:t>For Osaka-Kansai to be selected, Osaka must leverage its strengths and emerging opportunities </a:t>
            </a:r>
            <a:r>
              <a:rPr kumimoji="1" lang="en-US" altLang="ja-JP" sz="1400" b="1" i="0" u="none" strike="noStrike" kern="1200" cap="none" spc="0" normalizeH="0" baseline="0" noProof="0" dirty="0">
                <a:ln>
                  <a:noFill/>
                </a:ln>
                <a:effectLst/>
                <a:uLnTx/>
                <a:uFillTx/>
                <a:latin typeface="Arial" panose="020B0604020202020204" pitchFamily="34" charset="0"/>
                <a:ea typeface="UD デジタル 教科書体 NK-R" panose="02020400000000000000" pitchFamily="18" charset="-128"/>
                <a:cs typeface="Arial" panose="020B0604020202020204" pitchFamily="34" charset="0"/>
              </a:rPr>
              <a:t>and differentiate itself with innovative and </a:t>
            </a:r>
            <a:br>
              <a:rPr kumimoji="1" lang="en-US" altLang="ja-JP" sz="1400" b="1" i="0" u="none" strike="noStrike" kern="1200" cap="none" spc="0" normalizeH="0" baseline="0" noProof="0" dirty="0">
                <a:ln>
                  <a:noFill/>
                </a:ln>
                <a:effectLst/>
                <a:uLnTx/>
                <a:uFillTx/>
                <a:latin typeface="Arial" panose="020B0604020202020204" pitchFamily="34" charset="0"/>
                <a:ea typeface="UD デジタル 教科書体 NK-R" panose="02020400000000000000" pitchFamily="18" charset="-128"/>
                <a:cs typeface="Arial" panose="020B0604020202020204" pitchFamily="34" charset="0"/>
              </a:rPr>
            </a:br>
            <a:r>
              <a:rPr kumimoji="1" lang="en-US" altLang="ja-JP" sz="1400" b="1" i="0" u="none" strike="noStrike" kern="1200" cap="none" spc="0" normalizeH="0" baseline="0" noProof="0" dirty="0">
                <a:ln>
                  <a:noFill/>
                </a:ln>
                <a:effectLst/>
                <a:uLnTx/>
                <a:uFillTx/>
                <a:latin typeface="Arial" panose="020B0604020202020204" pitchFamily="34" charset="0"/>
                <a:ea typeface="UD デジタル 教科書体 NK-R" panose="02020400000000000000" pitchFamily="18" charset="-128"/>
                <a:cs typeface="Arial" panose="020B0604020202020204" pitchFamily="34" charset="0"/>
              </a:rPr>
              <a:t>  cutting-edge initiatives</a:t>
            </a:r>
            <a:r>
              <a:rPr kumimoji="1" lang="en-US" altLang="ja-JP" sz="1400" b="0" i="0" u="none" strike="noStrike" kern="1200" cap="none" spc="0" normalizeH="0" baseline="0" noProof="0" dirty="0">
                <a:ln>
                  <a:noFill/>
                </a:ln>
                <a:effectLst/>
                <a:uLnTx/>
                <a:uFillTx/>
                <a:latin typeface="Arial" panose="020B0604020202020204" pitchFamily="34" charset="0"/>
                <a:ea typeface="UD デジタル 教科書体 NK-R" panose="02020400000000000000" pitchFamily="18" charset="-128"/>
                <a:cs typeface="Arial" panose="020B0604020202020204" pitchFamily="34" charset="0"/>
              </a:rPr>
              <a:t> while also </a:t>
            </a:r>
            <a:r>
              <a:rPr kumimoji="1" lang="en-US" altLang="ja-JP" sz="1400" b="1" i="0" u="none" strike="noStrike" kern="1200" cap="none" spc="0" normalizeH="0" baseline="0" noProof="0" dirty="0">
                <a:ln>
                  <a:noFill/>
                </a:ln>
                <a:effectLst/>
                <a:uLnTx/>
                <a:uFillTx/>
                <a:latin typeface="Arial" panose="020B0604020202020204" pitchFamily="34" charset="0"/>
                <a:ea typeface="UD デジタル 教科書体 NK-R" panose="02020400000000000000" pitchFamily="18" charset="-128"/>
                <a:cs typeface="Arial" panose="020B0604020202020204" pitchFamily="34" charset="0"/>
              </a:rPr>
              <a:t>playing a complementary role to raise Japan’s international standing through </a:t>
            </a:r>
            <a:r>
              <a:rPr kumimoji="1" lang="en-US" altLang="ja-JP" sz="1400" b="1" i="0" u="none" strike="noStrike" kern="1200" cap="none" spc="0" normalizeH="0" baseline="0" noProof="0" dirty="0">
                <a:ln>
                  <a:noFill/>
                </a:ln>
                <a:solidFill>
                  <a:prstClr val="black"/>
                </a:solidFill>
                <a:effectLst/>
                <a:uLnTx/>
                <a:uFillTx/>
                <a:latin typeface="Arial" panose="020B0604020202020204" pitchFamily="34" charset="0"/>
                <a:ea typeface="UD デジタル 教科書体 NK-R" panose="02020400000000000000" pitchFamily="18" charset="-128"/>
                <a:cs typeface="Arial" panose="020B0604020202020204" pitchFamily="34" charset="0"/>
              </a:rPr>
              <a:t>increased resilience.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sng"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00" b="1" i="0" u="sng"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p:txBody>
      </p:sp>
      <p:cxnSp>
        <p:nvCxnSpPr>
          <p:cNvPr id="30" name="直線コネクタ 29"/>
          <p:cNvCxnSpPr>
            <a:cxnSpLocks/>
          </p:cNvCxnSpPr>
          <p:nvPr/>
        </p:nvCxnSpPr>
        <p:spPr>
          <a:xfrm>
            <a:off x="7840295" y="1685351"/>
            <a:ext cx="824" cy="14741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a:cxnSpLocks/>
          </p:cNvCxnSpPr>
          <p:nvPr/>
        </p:nvCxnSpPr>
        <p:spPr>
          <a:xfrm flipV="1">
            <a:off x="6722741" y="1688171"/>
            <a:ext cx="2006221" cy="617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a:cxnSpLocks/>
          </p:cNvCxnSpPr>
          <p:nvPr/>
        </p:nvCxnSpPr>
        <p:spPr>
          <a:xfrm>
            <a:off x="6729379" y="1378215"/>
            <a:ext cx="0" cy="309956"/>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a:cxnSpLocks/>
          </p:cNvCxnSpPr>
          <p:nvPr/>
        </p:nvCxnSpPr>
        <p:spPr>
          <a:xfrm>
            <a:off x="8737381" y="1367596"/>
            <a:ext cx="2353" cy="32088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27" name="正方形/長方形 26"/>
          <p:cNvSpPr/>
          <p:nvPr/>
        </p:nvSpPr>
        <p:spPr>
          <a:xfrm>
            <a:off x="7968813" y="1964182"/>
            <a:ext cx="2006221" cy="698014"/>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t>Differentiation/</a:t>
            </a:r>
            <a:br>
              <a:rPr kumimoji="1" lang="en-US" altLang="ja-JP" sz="1400" b="1" dirty="0"/>
            </a:br>
            <a:r>
              <a:rPr kumimoji="1" lang="en-US" altLang="ja-JP" sz="1400" b="1" dirty="0"/>
              <a:t>Complementarity</a:t>
            </a:r>
          </a:p>
        </p:txBody>
      </p:sp>
      <p:sp>
        <p:nvSpPr>
          <p:cNvPr id="28" name="正方形/長方形 27"/>
          <p:cNvSpPr/>
          <p:nvPr/>
        </p:nvSpPr>
        <p:spPr>
          <a:xfrm>
            <a:off x="5550084" y="1964182"/>
            <a:ext cx="2177774" cy="698014"/>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t>Asia/Global</a:t>
            </a:r>
          </a:p>
        </p:txBody>
      </p:sp>
      <p:sp>
        <p:nvSpPr>
          <p:cNvPr id="25" name="正方形/長方形 24"/>
          <p:cNvSpPr/>
          <p:nvPr/>
        </p:nvSpPr>
        <p:spPr>
          <a:xfrm>
            <a:off x="7968813" y="776187"/>
            <a:ext cx="2006221" cy="698014"/>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b="1">
                <a:solidFill>
                  <a:schemeClr val="bg1"/>
                </a:solidFill>
              </a:rPr>
              <a:t>SDG</a:t>
            </a:r>
            <a:r>
              <a:rPr kumimoji="1" lang="ja-JP" altLang="en-US" sz="1400" b="1">
                <a:solidFill>
                  <a:schemeClr val="bg1"/>
                </a:solidFill>
              </a:rPr>
              <a:t>ｓ</a:t>
            </a:r>
          </a:p>
        </p:txBody>
      </p:sp>
      <p:sp>
        <p:nvSpPr>
          <p:cNvPr id="29" name="正方形/長方形 28"/>
          <p:cNvSpPr/>
          <p:nvPr/>
        </p:nvSpPr>
        <p:spPr>
          <a:xfrm>
            <a:off x="5550084" y="776187"/>
            <a:ext cx="2177774" cy="698014"/>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solidFill>
                  <a:schemeClr val="bg1"/>
                </a:solidFill>
              </a:rPr>
              <a:t>Regional Development</a:t>
            </a:r>
          </a:p>
        </p:txBody>
      </p:sp>
    </p:spTree>
    <p:extLst>
      <p:ext uri="{BB962C8B-B14F-4D97-AF65-F5344CB8AC3E}">
        <p14:creationId xmlns:p14="http://schemas.microsoft.com/office/powerpoint/2010/main" val="2298135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0A4EEE4-1F6B-4146-8099-C235890B18C7}"/>
              </a:ext>
            </a:extLst>
          </p:cNvPr>
          <p:cNvSpPr>
            <a:spLocks noGrp="1"/>
          </p:cNvSpPr>
          <p:nvPr>
            <p:ph type="sldNum" sz="quarter" idx="12"/>
          </p:nvPr>
        </p:nvSpPr>
        <p:spPr>
          <a:xfrm>
            <a:off x="9402557" y="6489692"/>
            <a:ext cx="2743200" cy="365125"/>
          </a:xfrm>
        </p:spPr>
        <p:txBody>
          <a:bodyPr/>
          <a:lstStyle/>
          <a:p>
            <a:fld id="{4CFCB8D1-E384-4ABF-9F79-4EB3205F8B48}" type="slidenum">
              <a:rPr kumimoji="1" lang="ja-JP" altLang="en-US" smtClean="0"/>
              <a:t>39</a:t>
            </a:fld>
            <a:endParaRPr kumimoji="1" lang="ja-JP" altLang="en-US"/>
          </a:p>
        </p:txBody>
      </p:sp>
      <p:sp>
        <p:nvSpPr>
          <p:cNvPr id="4" name="テキスト ボックス 3">
            <a:extLst>
              <a:ext uri="{FF2B5EF4-FFF2-40B4-BE49-F238E27FC236}">
                <a16:creationId xmlns:a16="http://schemas.microsoft.com/office/drawing/2014/main" id="{46F8BD8C-BF2F-4EA5-8B8D-EDE5BFE14366}"/>
              </a:ext>
            </a:extLst>
          </p:cNvPr>
          <p:cNvSpPr txBox="1"/>
          <p:nvPr/>
        </p:nvSpPr>
        <p:spPr>
          <a:xfrm>
            <a:off x="8887992" y="1505339"/>
            <a:ext cx="2921697" cy="276999"/>
          </a:xfrm>
          <a:prstGeom prst="rect">
            <a:avLst/>
          </a:prstGeom>
          <a:noFill/>
        </p:spPr>
        <p:txBody>
          <a:bodyPr wrap="none" rtlCol="0">
            <a:spAutoFit/>
          </a:bodyPr>
          <a:lstStyle/>
          <a:p>
            <a:r>
              <a:rPr lang="en-US" altLang="ja-JP" sz="1200" b="1" dirty="0">
                <a:latin typeface="UD デジタル 教科書体 NK-R" panose="02020400000000000000" pitchFamily="18" charset="-128"/>
                <a:ea typeface="UD デジタル 教科書体 NK-R" panose="02020400000000000000" pitchFamily="18" charset="-128"/>
              </a:rPr>
              <a:t>【</a:t>
            </a:r>
            <a:r>
              <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Ranking of the Asia‑Pacific Region</a:t>
            </a:r>
            <a:r>
              <a:rPr lang="en-US" altLang="ja-JP" sz="1200" b="1" dirty="0">
                <a:latin typeface="UD デジタル 教科書体 NK-R" panose="02020400000000000000" pitchFamily="18" charset="-128"/>
                <a:ea typeface="UD デジタル 教科書体 NK-R" panose="02020400000000000000" pitchFamily="18" charset="-128"/>
              </a:rPr>
              <a:t>】</a:t>
            </a:r>
            <a:endParaRPr kumimoji="1" lang="ja-JP" altLang="en-US" sz="1200" b="1" dirty="0">
              <a:latin typeface="UD デジタル 教科書体 NK-R" panose="02020400000000000000" pitchFamily="18" charset="-128"/>
              <a:ea typeface="UD デジタル 教科書体 NK-R" panose="02020400000000000000" pitchFamily="18" charset="-128"/>
            </a:endParaRPr>
          </a:p>
        </p:txBody>
      </p:sp>
      <p:sp>
        <p:nvSpPr>
          <p:cNvPr id="5" name="テキスト ボックス 4">
            <a:extLst>
              <a:ext uri="{FF2B5EF4-FFF2-40B4-BE49-F238E27FC236}">
                <a16:creationId xmlns:a16="http://schemas.microsoft.com/office/drawing/2014/main" id="{C02D7640-8ABA-4E80-BB41-1CD5F55E03C2}"/>
              </a:ext>
            </a:extLst>
          </p:cNvPr>
          <p:cNvSpPr txBox="1"/>
          <p:nvPr/>
        </p:nvSpPr>
        <p:spPr>
          <a:xfrm>
            <a:off x="152156" y="1255336"/>
            <a:ext cx="7143379" cy="307777"/>
          </a:xfrm>
          <a:prstGeom prst="rect">
            <a:avLst/>
          </a:prstGeom>
          <a:noFill/>
        </p:spPr>
        <p:txBody>
          <a:bodyPr wrap="square" rtlCol="0">
            <a:spAutoFit/>
          </a:bodyPr>
          <a:lstStyle/>
          <a:p>
            <a:r>
              <a:rPr lang="en-US" altLang="ja-JP" sz="1400" b="1" dirty="0">
                <a:latin typeface="Arial" panose="020B0604020202020204" pitchFamily="34" charset="0"/>
                <a:ea typeface="UD デジタル 教科書体 NK-R" panose="02020400000000000000" pitchFamily="18" charset="-128"/>
                <a:cs typeface="Arial" panose="020B0604020202020204" pitchFamily="34" charset="0"/>
              </a:rPr>
              <a:t>【Ranking of the Global Financial </a:t>
            </a:r>
            <a:r>
              <a:rPr lang="en-US" altLang="ja-JP" sz="1400" b="1" dirty="0" err="1">
                <a:latin typeface="Arial" panose="020B0604020202020204" pitchFamily="34" charset="0"/>
                <a:ea typeface="UD デジタル 教科書体 NK-R" panose="02020400000000000000" pitchFamily="18" charset="-128"/>
                <a:cs typeface="Arial" panose="020B0604020202020204" pitchFamily="34" charset="0"/>
              </a:rPr>
              <a:t>Centres</a:t>
            </a:r>
            <a:r>
              <a:rPr lang="en-US" altLang="ja-JP" sz="1400" b="1" dirty="0">
                <a:latin typeface="Arial" panose="020B0604020202020204" pitchFamily="34" charset="0"/>
                <a:ea typeface="UD デジタル 教科書体 NK-R" panose="02020400000000000000" pitchFamily="18" charset="-128"/>
                <a:cs typeface="Arial" panose="020B0604020202020204" pitchFamily="34" charset="0"/>
              </a:rPr>
              <a:t> Index (GFCI)】</a:t>
            </a:r>
          </a:p>
        </p:txBody>
      </p:sp>
      <p:graphicFrame>
        <p:nvGraphicFramePr>
          <p:cNvPr id="7" name="表 2">
            <a:extLst>
              <a:ext uri="{FF2B5EF4-FFF2-40B4-BE49-F238E27FC236}">
                <a16:creationId xmlns:a16="http://schemas.microsoft.com/office/drawing/2014/main" id="{FCCDEAB0-21B2-4C1D-9B31-0E5CCDEB88B6}"/>
              </a:ext>
            </a:extLst>
          </p:cNvPr>
          <p:cNvGraphicFramePr>
            <a:graphicFrameLocks noGrp="1"/>
          </p:cNvGraphicFramePr>
          <p:nvPr>
            <p:extLst>
              <p:ext uri="{D42A27DB-BD31-4B8C-83A1-F6EECF244321}">
                <p14:modId xmlns:p14="http://schemas.microsoft.com/office/powerpoint/2010/main" val="2968143884"/>
              </p:ext>
            </p:extLst>
          </p:nvPr>
        </p:nvGraphicFramePr>
        <p:xfrm>
          <a:off x="9074858" y="1799069"/>
          <a:ext cx="2358098" cy="3592597"/>
        </p:xfrm>
        <a:graphic>
          <a:graphicData uri="http://schemas.openxmlformats.org/drawingml/2006/table">
            <a:tbl>
              <a:tblPr firstRow="1" bandRow="1">
                <a:tableStyleId>{5940675A-B579-460E-94D1-54222C63F5DA}</a:tableStyleId>
              </a:tblPr>
              <a:tblGrid>
                <a:gridCol w="582956">
                  <a:extLst>
                    <a:ext uri="{9D8B030D-6E8A-4147-A177-3AD203B41FA5}">
                      <a16:colId xmlns:a16="http://schemas.microsoft.com/office/drawing/2014/main" val="7365441"/>
                    </a:ext>
                  </a:extLst>
                </a:gridCol>
                <a:gridCol w="1775142">
                  <a:extLst>
                    <a:ext uri="{9D8B030D-6E8A-4147-A177-3AD203B41FA5}">
                      <a16:colId xmlns:a16="http://schemas.microsoft.com/office/drawing/2014/main" val="1456638940"/>
                    </a:ext>
                  </a:extLst>
                </a:gridCol>
              </a:tblGrid>
              <a:tr h="263964">
                <a:tc>
                  <a:txBody>
                    <a:bodyPr/>
                    <a:lstStyle/>
                    <a:p>
                      <a:pPr algn="ctr"/>
                      <a:endParaRPr lang="ja-JP" sz="1300" b="1" kern="100" dirty="0">
                        <a:effectLst/>
                        <a:latin typeface="Meiryo UI" panose="020B0604030504040204" pitchFamily="50" charset="-128"/>
                        <a:ea typeface="Meiryo UI" panose="020B0604030504040204" pitchFamily="50" charset="-128"/>
                      </a:endParaRPr>
                    </a:p>
                  </a:txBody>
                  <a:tcPr marL="33411" marR="33411" marT="8792" marB="0" anchor="ctr">
                    <a:solidFill>
                      <a:schemeClr val="bg1">
                        <a:lumMod val="85000"/>
                      </a:schemeClr>
                    </a:solidFill>
                  </a:tcPr>
                </a:tc>
                <a:tc>
                  <a:txBody>
                    <a:bodyPr/>
                    <a:lstStyle/>
                    <a:p>
                      <a:pPr algn="ctr">
                        <a:lnSpc>
                          <a:spcPts val="1500"/>
                        </a:lnSpc>
                        <a:spcAft>
                          <a:spcPts val="0"/>
                        </a:spcAft>
                      </a:pPr>
                      <a:r>
                        <a:rPr lang="en-US" altLang="ja-JP" sz="1300" b="1" kern="100" dirty="0">
                          <a:effectLst/>
                          <a:latin typeface="Meiryo UI" panose="020B0604030504040204" pitchFamily="50" charset="-128"/>
                          <a:ea typeface="Meiryo UI" panose="020B0604030504040204" pitchFamily="50" charset="-128"/>
                          <a:cs typeface="Times New Roman" panose="02020603050405020304" pitchFamily="18" charset="0"/>
                        </a:rPr>
                        <a:t>September 2025</a:t>
                      </a:r>
                    </a:p>
                  </a:txBody>
                  <a:tcPr marL="0" marR="0" marT="0" marB="0" anchor="ctr">
                    <a:solidFill>
                      <a:schemeClr val="bg1">
                        <a:lumMod val="85000"/>
                      </a:schemeClr>
                    </a:solidFill>
                  </a:tcPr>
                </a:tc>
                <a:extLst>
                  <a:ext uri="{0D108BD9-81ED-4DB2-BD59-A6C34878D82A}">
                    <a16:rowId xmlns:a16="http://schemas.microsoft.com/office/drawing/2014/main" val="4122465086"/>
                  </a:ext>
                </a:extLst>
              </a:tr>
              <a:tr h="302603">
                <a:tc>
                  <a:txBody>
                    <a:bodyPr/>
                    <a:lstStyle/>
                    <a:p>
                      <a:pPr algn="ctr">
                        <a:lnSpc>
                          <a:spcPts val="1500"/>
                        </a:lnSpc>
                        <a:spcAft>
                          <a:spcPts val="0"/>
                        </a:spcAft>
                      </a:pPr>
                      <a:r>
                        <a:rPr lang="ja-JP" sz="1300" kern="1200" dirty="0">
                          <a:effectLst/>
                          <a:latin typeface="Meiryo UI" panose="020B0604030504040204" pitchFamily="50" charset="-128"/>
                          <a:ea typeface="Meiryo UI" panose="020B0604030504040204" pitchFamily="50" charset="-128"/>
                        </a:rPr>
                        <a:t>１</a:t>
                      </a:r>
                      <a:endParaRPr lang="ja-JP" sz="13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en-US" altLang="ja-JP" sz="1300" b="0" kern="100" dirty="0">
                          <a:effectLst/>
                          <a:latin typeface="Meiryo UI" panose="020B0604030504040204" pitchFamily="50" charset="-128"/>
                          <a:ea typeface="Meiryo UI" panose="020B0604030504040204" pitchFamily="50" charset="-128"/>
                          <a:cs typeface="Times New Roman" panose="02020603050405020304" pitchFamily="18" charset="0"/>
                        </a:rPr>
                        <a:t>Hong Kong</a:t>
                      </a:r>
                    </a:p>
                  </a:txBody>
                  <a:tcPr marL="0" marR="0" marT="0" marB="0" anchor="ctr"/>
                </a:tc>
                <a:extLst>
                  <a:ext uri="{0D108BD9-81ED-4DB2-BD59-A6C34878D82A}">
                    <a16:rowId xmlns:a16="http://schemas.microsoft.com/office/drawing/2014/main" val="541739801"/>
                  </a:ext>
                </a:extLst>
              </a:tr>
              <a:tr h="302603">
                <a:tc>
                  <a:txBody>
                    <a:bodyPr/>
                    <a:lstStyle/>
                    <a:p>
                      <a:pPr algn="ctr">
                        <a:lnSpc>
                          <a:spcPts val="1500"/>
                        </a:lnSpc>
                        <a:spcAft>
                          <a:spcPts val="0"/>
                        </a:spcAft>
                      </a:pPr>
                      <a:r>
                        <a:rPr lang="ja-JP" sz="1300" kern="1200" dirty="0">
                          <a:effectLst/>
                          <a:latin typeface="Meiryo UI" panose="020B0604030504040204" pitchFamily="50" charset="-128"/>
                          <a:ea typeface="Meiryo UI" panose="020B0604030504040204" pitchFamily="50" charset="-128"/>
                        </a:rPr>
                        <a:t>２</a:t>
                      </a:r>
                      <a:endParaRPr lang="ja-JP" sz="13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en-US" altLang="ja-JP" sz="1300" b="0" kern="100" dirty="0">
                          <a:effectLst/>
                          <a:latin typeface="Meiryo UI" panose="020B0604030504040204" pitchFamily="50" charset="-128"/>
                          <a:ea typeface="Meiryo UI" panose="020B0604030504040204" pitchFamily="50" charset="-128"/>
                          <a:cs typeface="Times New Roman" panose="02020603050405020304" pitchFamily="18" charset="0"/>
                        </a:rPr>
                        <a:t>Singapore</a:t>
                      </a:r>
                    </a:p>
                  </a:txBody>
                  <a:tcPr marL="0" marR="0" marT="0" marB="0" anchor="ctr"/>
                </a:tc>
                <a:extLst>
                  <a:ext uri="{0D108BD9-81ED-4DB2-BD59-A6C34878D82A}">
                    <a16:rowId xmlns:a16="http://schemas.microsoft.com/office/drawing/2014/main" val="3836043791"/>
                  </a:ext>
                </a:extLst>
              </a:tr>
              <a:tr h="302603">
                <a:tc>
                  <a:txBody>
                    <a:bodyPr/>
                    <a:lstStyle/>
                    <a:p>
                      <a:pPr algn="ctr">
                        <a:lnSpc>
                          <a:spcPts val="1500"/>
                        </a:lnSpc>
                        <a:spcAft>
                          <a:spcPts val="0"/>
                        </a:spcAft>
                      </a:pPr>
                      <a:r>
                        <a:rPr lang="ja-JP" sz="1300" kern="1200" dirty="0">
                          <a:effectLst/>
                          <a:latin typeface="Meiryo UI" panose="020B0604030504040204" pitchFamily="50" charset="-128"/>
                          <a:ea typeface="Meiryo UI" panose="020B0604030504040204" pitchFamily="50" charset="-128"/>
                        </a:rPr>
                        <a:t>３</a:t>
                      </a:r>
                      <a:endParaRPr lang="ja-JP" sz="13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en-US" altLang="ja-JP" sz="1300" b="0" kern="100" dirty="0">
                          <a:effectLst/>
                          <a:latin typeface="Meiryo UI" panose="020B0604030504040204" pitchFamily="50" charset="-128"/>
                          <a:ea typeface="Meiryo UI" panose="020B0604030504040204" pitchFamily="50" charset="-128"/>
                          <a:cs typeface="Times New Roman" panose="02020603050405020304" pitchFamily="18" charset="0"/>
                        </a:rPr>
                        <a:t>Shanghai</a:t>
                      </a:r>
                    </a:p>
                  </a:txBody>
                  <a:tcPr marL="0" marR="0" marT="0" marB="0" anchor="ctr"/>
                </a:tc>
                <a:extLst>
                  <a:ext uri="{0D108BD9-81ED-4DB2-BD59-A6C34878D82A}">
                    <a16:rowId xmlns:a16="http://schemas.microsoft.com/office/drawing/2014/main" val="3303963855"/>
                  </a:ext>
                </a:extLst>
              </a:tr>
              <a:tr h="302603">
                <a:tc>
                  <a:txBody>
                    <a:bodyPr/>
                    <a:lstStyle/>
                    <a:p>
                      <a:pPr algn="ctr">
                        <a:lnSpc>
                          <a:spcPts val="1500"/>
                        </a:lnSpc>
                        <a:spcAft>
                          <a:spcPts val="0"/>
                        </a:spcAft>
                      </a:pPr>
                      <a:r>
                        <a:rPr lang="ja-JP" sz="1300" kern="1200" dirty="0">
                          <a:effectLst/>
                          <a:latin typeface="Meiryo UI" panose="020B0604030504040204" pitchFamily="50" charset="-128"/>
                          <a:ea typeface="Meiryo UI" panose="020B0604030504040204" pitchFamily="50" charset="-128"/>
                        </a:rPr>
                        <a:t>４</a:t>
                      </a:r>
                      <a:endParaRPr lang="ja-JP" sz="13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en-US" altLang="ja-JP" sz="1300" b="0" kern="100" dirty="0">
                          <a:effectLst/>
                          <a:latin typeface="Meiryo UI" panose="020B0604030504040204" pitchFamily="50" charset="-128"/>
                          <a:ea typeface="Meiryo UI" panose="020B0604030504040204" pitchFamily="50" charset="-128"/>
                          <a:cs typeface="Times New Roman" panose="02020603050405020304" pitchFamily="18" charset="0"/>
                        </a:rPr>
                        <a:t>Shenzhen</a:t>
                      </a:r>
                    </a:p>
                  </a:txBody>
                  <a:tcPr marL="0" marR="0" marT="0" marB="0" anchor="ctr">
                    <a:noFill/>
                  </a:tcPr>
                </a:tc>
                <a:extLst>
                  <a:ext uri="{0D108BD9-81ED-4DB2-BD59-A6C34878D82A}">
                    <a16:rowId xmlns:a16="http://schemas.microsoft.com/office/drawing/2014/main" val="2309810069"/>
                  </a:ext>
                </a:extLst>
              </a:tr>
              <a:tr h="302603">
                <a:tc>
                  <a:txBody>
                    <a:bodyPr/>
                    <a:lstStyle/>
                    <a:p>
                      <a:pPr algn="ctr">
                        <a:lnSpc>
                          <a:spcPts val="1500"/>
                        </a:lnSpc>
                        <a:spcAft>
                          <a:spcPts val="0"/>
                        </a:spcAft>
                      </a:pPr>
                      <a:r>
                        <a:rPr lang="ja-JP" sz="1300" kern="1200" dirty="0">
                          <a:effectLst/>
                          <a:latin typeface="Meiryo UI" panose="020B0604030504040204" pitchFamily="50" charset="-128"/>
                          <a:ea typeface="Meiryo UI" panose="020B0604030504040204" pitchFamily="50" charset="-128"/>
                        </a:rPr>
                        <a:t>５</a:t>
                      </a:r>
                      <a:endParaRPr lang="ja-JP" sz="13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en-US" altLang="ja-JP" sz="13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Seoul</a:t>
                      </a:r>
                    </a:p>
                  </a:txBody>
                  <a:tcPr marL="0" marR="0" marT="0" marB="0" anchor="ctr">
                    <a:noFill/>
                  </a:tcPr>
                </a:tc>
                <a:extLst>
                  <a:ext uri="{0D108BD9-81ED-4DB2-BD59-A6C34878D82A}">
                    <a16:rowId xmlns:a16="http://schemas.microsoft.com/office/drawing/2014/main" val="2749808410"/>
                  </a:ext>
                </a:extLst>
              </a:tr>
              <a:tr h="302603">
                <a:tc>
                  <a:txBody>
                    <a:bodyPr/>
                    <a:lstStyle/>
                    <a:p>
                      <a:pPr algn="ctr">
                        <a:lnSpc>
                          <a:spcPts val="1500"/>
                        </a:lnSpc>
                        <a:spcAft>
                          <a:spcPts val="0"/>
                        </a:spcAft>
                      </a:pPr>
                      <a:r>
                        <a:rPr lang="ja-JP" sz="1300" kern="1200" dirty="0">
                          <a:effectLst/>
                          <a:latin typeface="Meiryo UI" panose="020B0604030504040204" pitchFamily="50" charset="-128"/>
                          <a:ea typeface="Meiryo UI" panose="020B0604030504040204" pitchFamily="50" charset="-128"/>
                        </a:rPr>
                        <a:t>６</a:t>
                      </a:r>
                      <a:endParaRPr lang="ja-JP" sz="13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en-US" altLang="ja-JP" sz="1300" b="1" kern="100" dirty="0">
                          <a:effectLst/>
                          <a:latin typeface="Meiryo UI" panose="020B0604030504040204" pitchFamily="50" charset="-128"/>
                          <a:ea typeface="Meiryo UI" panose="020B0604030504040204" pitchFamily="50" charset="-128"/>
                          <a:cs typeface="Times New Roman" panose="02020603050405020304" pitchFamily="18" charset="0"/>
                        </a:rPr>
                        <a:t>Tokyo</a:t>
                      </a:r>
                    </a:p>
                  </a:txBody>
                  <a:tcPr marL="0" marR="0" marT="0" marB="0" anchor="ctr">
                    <a:solidFill>
                      <a:srgbClr val="92D050"/>
                    </a:solidFill>
                  </a:tcPr>
                </a:tc>
                <a:extLst>
                  <a:ext uri="{0D108BD9-81ED-4DB2-BD59-A6C34878D82A}">
                    <a16:rowId xmlns:a16="http://schemas.microsoft.com/office/drawing/2014/main" val="597604852"/>
                  </a:ext>
                </a:extLst>
              </a:tr>
              <a:tr h="302603">
                <a:tc>
                  <a:txBody>
                    <a:bodyPr/>
                    <a:lstStyle/>
                    <a:p>
                      <a:pPr algn="ctr">
                        <a:lnSpc>
                          <a:spcPts val="1500"/>
                        </a:lnSpc>
                        <a:spcAft>
                          <a:spcPts val="0"/>
                        </a:spcAft>
                      </a:pPr>
                      <a:r>
                        <a:rPr lang="en-US" altLang="ja-JP" sz="1300" kern="100" dirty="0">
                          <a:effectLst/>
                          <a:latin typeface="Meiryo UI" panose="020B0604030504040204" pitchFamily="50" charset="-128"/>
                          <a:ea typeface="Meiryo UI" panose="020B0604030504040204" pitchFamily="50" charset="-128"/>
                          <a:cs typeface="Times New Roman" panose="02020603050405020304" pitchFamily="18" charset="0"/>
                        </a:rPr>
                        <a:t>7</a:t>
                      </a:r>
                      <a:endParaRPr lang="ja-JP" sz="13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en-US" altLang="ja-JP" sz="13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Beijing</a:t>
                      </a:r>
                    </a:p>
                  </a:txBody>
                  <a:tcPr marL="0" marR="0" marT="0" marB="0" anchor="ctr">
                    <a:noFill/>
                  </a:tcPr>
                </a:tc>
                <a:extLst>
                  <a:ext uri="{0D108BD9-81ED-4DB2-BD59-A6C34878D82A}">
                    <a16:rowId xmlns:a16="http://schemas.microsoft.com/office/drawing/2014/main" val="3622333489"/>
                  </a:ext>
                </a:extLst>
              </a:tr>
              <a:tr h="302603">
                <a:tc>
                  <a:txBody>
                    <a:bodyPr/>
                    <a:lstStyle/>
                    <a:p>
                      <a:pPr algn="ctr">
                        <a:lnSpc>
                          <a:spcPts val="1500"/>
                        </a:lnSpc>
                        <a:spcAft>
                          <a:spcPts val="0"/>
                        </a:spcAft>
                      </a:pPr>
                      <a:r>
                        <a:rPr lang="en-US" altLang="ja-JP" sz="1300" kern="100" dirty="0">
                          <a:effectLst/>
                          <a:latin typeface="Meiryo UI" panose="020B0604030504040204" pitchFamily="50" charset="-128"/>
                          <a:ea typeface="Meiryo UI" panose="020B0604030504040204" pitchFamily="50" charset="-128"/>
                          <a:cs typeface="Times New Roman" panose="02020603050405020304" pitchFamily="18" charset="0"/>
                        </a:rPr>
                        <a:t>8</a:t>
                      </a:r>
                      <a:endParaRPr lang="ja-JP" sz="13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en-US" altLang="ja-JP" sz="1300" b="0" kern="100" dirty="0">
                          <a:effectLst/>
                          <a:latin typeface="Meiryo UI" panose="020B0604030504040204" pitchFamily="50" charset="-128"/>
                          <a:ea typeface="Meiryo UI" panose="020B0604030504040204" pitchFamily="50" charset="-128"/>
                          <a:cs typeface="Times New Roman" panose="02020603050405020304" pitchFamily="18" charset="0"/>
                        </a:rPr>
                        <a:t>Sydney</a:t>
                      </a:r>
                    </a:p>
                  </a:txBody>
                  <a:tcPr marL="0" marR="0" marT="0" marB="0" anchor="ctr"/>
                </a:tc>
                <a:extLst>
                  <a:ext uri="{0D108BD9-81ED-4DB2-BD59-A6C34878D82A}">
                    <a16:rowId xmlns:a16="http://schemas.microsoft.com/office/drawing/2014/main" val="700060053"/>
                  </a:ext>
                </a:extLst>
              </a:tr>
              <a:tr h="302603">
                <a:tc>
                  <a:txBody>
                    <a:bodyPr/>
                    <a:lstStyle/>
                    <a:p>
                      <a:pPr algn="ctr">
                        <a:lnSpc>
                          <a:spcPts val="1500"/>
                        </a:lnSpc>
                        <a:spcAft>
                          <a:spcPts val="0"/>
                        </a:spcAft>
                      </a:pPr>
                      <a:r>
                        <a:rPr lang="en-US" altLang="ja-JP" sz="1300" kern="100" dirty="0">
                          <a:effectLst/>
                          <a:latin typeface="Meiryo UI" panose="020B0604030504040204" pitchFamily="50" charset="-128"/>
                          <a:ea typeface="Meiryo UI" panose="020B0604030504040204" pitchFamily="50" charset="-128"/>
                          <a:cs typeface="Times New Roman" panose="02020603050405020304" pitchFamily="18" charset="0"/>
                        </a:rPr>
                        <a:t>9</a:t>
                      </a:r>
                      <a:endParaRPr lang="ja-JP" sz="13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en-US" altLang="ja-JP" sz="1300" b="0" kern="100" dirty="0">
                          <a:effectLst/>
                          <a:latin typeface="Meiryo UI" panose="020B0604030504040204" pitchFamily="50" charset="-128"/>
                          <a:ea typeface="Meiryo UI" panose="020B0604030504040204" pitchFamily="50" charset="-128"/>
                          <a:cs typeface="Times New Roman" panose="02020603050405020304" pitchFamily="18" charset="0"/>
                        </a:rPr>
                        <a:t>Melbourne</a:t>
                      </a:r>
                      <a:endParaRPr lang="ja-JP" sz="13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extLst>
                  <a:ext uri="{0D108BD9-81ED-4DB2-BD59-A6C34878D82A}">
                    <a16:rowId xmlns:a16="http://schemas.microsoft.com/office/drawing/2014/main" val="610322565"/>
                  </a:ext>
                </a:extLst>
              </a:tr>
              <a:tr h="302603">
                <a:tc>
                  <a:txBody>
                    <a:bodyPr/>
                    <a:lstStyle/>
                    <a:p>
                      <a:pPr algn="ctr">
                        <a:lnSpc>
                          <a:spcPts val="1500"/>
                        </a:lnSpc>
                        <a:spcAft>
                          <a:spcPts val="0"/>
                        </a:spcAft>
                      </a:pPr>
                      <a:r>
                        <a:rPr lang="en-US" altLang="ja-JP" sz="1300" kern="100" dirty="0">
                          <a:effectLst/>
                          <a:latin typeface="Meiryo UI" panose="020B0604030504040204" pitchFamily="50" charset="-128"/>
                          <a:ea typeface="Meiryo UI" panose="020B0604030504040204" pitchFamily="50" charset="-128"/>
                          <a:cs typeface="Times New Roman" panose="02020603050405020304" pitchFamily="18" charset="0"/>
                        </a:rPr>
                        <a:t>10</a:t>
                      </a:r>
                      <a:endParaRPr lang="ja-JP" sz="13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en-US" altLang="ja-JP" sz="1300" b="0" kern="100" dirty="0">
                          <a:effectLst/>
                          <a:latin typeface="Meiryo UI" panose="020B0604030504040204" pitchFamily="50" charset="-128"/>
                          <a:ea typeface="Meiryo UI" panose="020B0604030504040204" pitchFamily="50" charset="-128"/>
                          <a:cs typeface="Times New Roman" panose="02020603050405020304" pitchFamily="18" charset="0"/>
                        </a:rPr>
                        <a:t>Busan</a:t>
                      </a:r>
                    </a:p>
                  </a:txBody>
                  <a:tcPr marL="0" marR="0" marT="0" marB="0" anchor="ctr"/>
                </a:tc>
                <a:extLst>
                  <a:ext uri="{0D108BD9-81ED-4DB2-BD59-A6C34878D82A}">
                    <a16:rowId xmlns:a16="http://schemas.microsoft.com/office/drawing/2014/main" val="3634513300"/>
                  </a:ext>
                </a:extLst>
              </a:tr>
              <a:tr h="302603">
                <a:tc>
                  <a:txBody>
                    <a:bodyPr/>
                    <a:lstStyle/>
                    <a:p>
                      <a:pPr algn="ctr">
                        <a:lnSpc>
                          <a:spcPts val="1500"/>
                        </a:lnSpc>
                        <a:spcAft>
                          <a:spcPts val="0"/>
                        </a:spcAft>
                      </a:pPr>
                      <a:r>
                        <a:rPr lang="ja-JP" sz="1300" kern="1200" dirty="0">
                          <a:effectLst/>
                          <a:latin typeface="Meiryo UI" panose="020B0604030504040204" pitchFamily="50" charset="-128"/>
                          <a:ea typeface="Meiryo UI" panose="020B0604030504040204" pitchFamily="50" charset="-128"/>
                        </a:rPr>
                        <a:t>～</a:t>
                      </a:r>
                      <a:endParaRPr lang="ja-JP" sz="13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en-US"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Osaka (13th)</a:t>
                      </a:r>
                    </a:p>
                  </a:txBody>
                  <a:tcPr marL="0" marR="0" marT="0" marB="0" anchor="ctr">
                    <a:solidFill>
                      <a:schemeClr val="tx2"/>
                    </a:solidFill>
                  </a:tcPr>
                </a:tc>
                <a:extLst>
                  <a:ext uri="{0D108BD9-81ED-4DB2-BD59-A6C34878D82A}">
                    <a16:rowId xmlns:a16="http://schemas.microsoft.com/office/drawing/2014/main" val="2766297841"/>
                  </a:ext>
                </a:extLst>
              </a:tr>
            </a:tbl>
          </a:graphicData>
        </a:graphic>
      </p:graphicFrame>
      <p:graphicFrame>
        <p:nvGraphicFramePr>
          <p:cNvPr id="9" name="表 2">
            <a:extLst>
              <a:ext uri="{FF2B5EF4-FFF2-40B4-BE49-F238E27FC236}">
                <a16:creationId xmlns:a16="http://schemas.microsoft.com/office/drawing/2014/main" id="{605B1203-B02F-4970-A390-90E789333BE7}"/>
              </a:ext>
            </a:extLst>
          </p:cNvPr>
          <p:cNvGraphicFramePr>
            <a:graphicFrameLocks noGrp="1"/>
          </p:cNvGraphicFramePr>
          <p:nvPr>
            <p:extLst>
              <p:ext uri="{D42A27DB-BD31-4B8C-83A1-F6EECF244321}">
                <p14:modId xmlns:p14="http://schemas.microsoft.com/office/powerpoint/2010/main" val="3980163534"/>
              </p:ext>
            </p:extLst>
          </p:nvPr>
        </p:nvGraphicFramePr>
        <p:xfrm>
          <a:off x="451160" y="1581672"/>
          <a:ext cx="8197052" cy="3942580"/>
        </p:xfrm>
        <a:graphic>
          <a:graphicData uri="http://schemas.openxmlformats.org/drawingml/2006/table">
            <a:tbl>
              <a:tblPr firstRow="1" bandRow="1">
                <a:tableStyleId>{5940675A-B579-460E-94D1-54222C63F5DA}</a:tableStyleId>
              </a:tblPr>
              <a:tblGrid>
                <a:gridCol w="360310">
                  <a:extLst>
                    <a:ext uri="{9D8B030D-6E8A-4147-A177-3AD203B41FA5}">
                      <a16:colId xmlns:a16="http://schemas.microsoft.com/office/drawing/2014/main" val="3328768580"/>
                    </a:ext>
                  </a:extLst>
                </a:gridCol>
                <a:gridCol w="870749">
                  <a:extLst>
                    <a:ext uri="{9D8B030D-6E8A-4147-A177-3AD203B41FA5}">
                      <a16:colId xmlns:a16="http://schemas.microsoft.com/office/drawing/2014/main" val="2141303298"/>
                    </a:ext>
                  </a:extLst>
                </a:gridCol>
                <a:gridCol w="870749">
                  <a:extLst>
                    <a:ext uri="{9D8B030D-6E8A-4147-A177-3AD203B41FA5}">
                      <a16:colId xmlns:a16="http://schemas.microsoft.com/office/drawing/2014/main" val="365167965"/>
                    </a:ext>
                  </a:extLst>
                </a:gridCol>
                <a:gridCol w="870749">
                  <a:extLst>
                    <a:ext uri="{9D8B030D-6E8A-4147-A177-3AD203B41FA5}">
                      <a16:colId xmlns:a16="http://schemas.microsoft.com/office/drawing/2014/main" val="3841521906"/>
                    </a:ext>
                  </a:extLst>
                </a:gridCol>
                <a:gridCol w="870749">
                  <a:extLst>
                    <a:ext uri="{9D8B030D-6E8A-4147-A177-3AD203B41FA5}">
                      <a16:colId xmlns:a16="http://schemas.microsoft.com/office/drawing/2014/main" val="2259191734"/>
                    </a:ext>
                  </a:extLst>
                </a:gridCol>
                <a:gridCol w="860482">
                  <a:extLst>
                    <a:ext uri="{9D8B030D-6E8A-4147-A177-3AD203B41FA5}">
                      <a16:colId xmlns:a16="http://schemas.microsoft.com/office/drawing/2014/main" val="1349399824"/>
                    </a:ext>
                  </a:extLst>
                </a:gridCol>
                <a:gridCol w="881017">
                  <a:extLst>
                    <a:ext uri="{9D8B030D-6E8A-4147-A177-3AD203B41FA5}">
                      <a16:colId xmlns:a16="http://schemas.microsoft.com/office/drawing/2014/main" val="3002308108"/>
                    </a:ext>
                  </a:extLst>
                </a:gridCol>
                <a:gridCol w="870749">
                  <a:extLst>
                    <a:ext uri="{9D8B030D-6E8A-4147-A177-3AD203B41FA5}">
                      <a16:colId xmlns:a16="http://schemas.microsoft.com/office/drawing/2014/main" val="1768189459"/>
                    </a:ext>
                  </a:extLst>
                </a:gridCol>
                <a:gridCol w="870749">
                  <a:extLst>
                    <a:ext uri="{9D8B030D-6E8A-4147-A177-3AD203B41FA5}">
                      <a16:colId xmlns:a16="http://schemas.microsoft.com/office/drawing/2014/main" val="1629466224"/>
                    </a:ext>
                  </a:extLst>
                </a:gridCol>
                <a:gridCol w="870749">
                  <a:extLst>
                    <a:ext uri="{9D8B030D-6E8A-4147-A177-3AD203B41FA5}">
                      <a16:colId xmlns:a16="http://schemas.microsoft.com/office/drawing/2014/main" val="2860382844"/>
                    </a:ext>
                  </a:extLst>
                </a:gridCol>
              </a:tblGrid>
              <a:tr h="353278">
                <a:tc>
                  <a:txBody>
                    <a:bodyPr/>
                    <a:lstStyle/>
                    <a:p>
                      <a:pPr algn="ctr"/>
                      <a:endParaRPr lang="ja-JP" sz="1000" b="1" kern="100" dirty="0">
                        <a:effectLst/>
                        <a:latin typeface="Meiryo UI" panose="020B0604030504040204" pitchFamily="50" charset="-128"/>
                        <a:ea typeface="Meiryo UI" panose="020B0604030504040204" pitchFamily="50" charset="-128"/>
                      </a:endParaRPr>
                    </a:p>
                  </a:txBody>
                  <a:tcPr marL="36195" marR="36195" marT="9525" marB="0" anchor="ctr">
                    <a:solidFill>
                      <a:schemeClr val="bg1">
                        <a:lumMod val="85000"/>
                      </a:schemeClr>
                    </a:solidFill>
                  </a:tcPr>
                </a:tc>
                <a:tc>
                  <a:txBody>
                    <a:bodyPr/>
                    <a:lstStyle/>
                    <a:p>
                      <a:pPr algn="ctr">
                        <a:lnSpc>
                          <a:spcPts val="1500"/>
                        </a:lnSpc>
                        <a:spcAft>
                          <a:spcPts val="0"/>
                        </a:spcAft>
                      </a:pPr>
                      <a:r>
                        <a:rPr lang="en-US" altLang="ja-JP" sz="1000" b="1" kern="100" dirty="0">
                          <a:effectLst/>
                          <a:latin typeface="Meiryo UI" panose="020B0604030504040204" pitchFamily="50" charset="-128"/>
                          <a:ea typeface="Meiryo UI" panose="020B0604030504040204" pitchFamily="50" charset="-128"/>
                          <a:cs typeface="Times New Roman" panose="02020603050405020304" pitchFamily="18" charset="0"/>
                        </a:rPr>
                        <a:t>September 2021</a:t>
                      </a:r>
                    </a:p>
                  </a:txBody>
                  <a:tcPr marL="0" marR="0" marT="0" marB="0" anchor="ctr">
                    <a:solidFill>
                      <a:schemeClr val="bg1">
                        <a:lumMod val="85000"/>
                      </a:schemeClr>
                    </a:solidFill>
                  </a:tcPr>
                </a:tc>
                <a:tc>
                  <a:txBody>
                    <a:bodyPr/>
                    <a:lstStyle/>
                    <a:p>
                      <a:pPr algn="ctr">
                        <a:lnSpc>
                          <a:spcPts val="1500"/>
                        </a:lnSpc>
                        <a:spcAft>
                          <a:spcPts val="0"/>
                        </a:spcAft>
                      </a:pPr>
                      <a:r>
                        <a:rPr lang="en-US" altLang="ja-JP" sz="1000" b="1" kern="100" dirty="0">
                          <a:effectLst/>
                          <a:latin typeface="Meiryo UI" panose="020B0604030504040204" pitchFamily="50" charset="-128"/>
                          <a:ea typeface="Meiryo UI" panose="020B0604030504040204" pitchFamily="50" charset="-128"/>
                          <a:cs typeface="Times New Roman" panose="02020603050405020304" pitchFamily="18" charset="0"/>
                        </a:rPr>
                        <a:t>March </a:t>
                      </a:r>
                    </a:p>
                    <a:p>
                      <a:pPr algn="ctr">
                        <a:lnSpc>
                          <a:spcPts val="1500"/>
                        </a:lnSpc>
                        <a:spcAft>
                          <a:spcPts val="0"/>
                        </a:spcAft>
                      </a:pPr>
                      <a:r>
                        <a:rPr lang="en-US" altLang="ja-JP" sz="1000" b="1" kern="100" dirty="0">
                          <a:effectLst/>
                          <a:latin typeface="Meiryo UI" panose="020B0604030504040204" pitchFamily="50" charset="-128"/>
                          <a:ea typeface="Meiryo UI" panose="020B0604030504040204" pitchFamily="50" charset="-128"/>
                          <a:cs typeface="Times New Roman" panose="02020603050405020304" pitchFamily="18" charset="0"/>
                        </a:rPr>
                        <a:t>2022</a:t>
                      </a:r>
                    </a:p>
                  </a:txBody>
                  <a:tcPr marL="0" marR="0" marT="0" marB="0" anchor="ctr">
                    <a:solidFill>
                      <a:schemeClr val="bg1">
                        <a:lumMod val="85000"/>
                      </a:schemeClr>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1" kern="100" dirty="0">
                          <a:effectLst/>
                          <a:latin typeface="Meiryo UI" panose="020B0604030504040204" pitchFamily="50" charset="-128"/>
                          <a:ea typeface="Meiryo UI" panose="020B0604030504040204" pitchFamily="50" charset="-128"/>
                          <a:cs typeface="Times New Roman" panose="02020603050405020304" pitchFamily="18" charset="0"/>
                        </a:rPr>
                        <a:t>September 2022</a:t>
                      </a:r>
                    </a:p>
                  </a:txBody>
                  <a:tcPr marL="0" marR="0" marT="0" marB="0" anchor="ctr">
                    <a:solidFill>
                      <a:schemeClr val="bg1">
                        <a:lumMod val="85000"/>
                      </a:schemeClr>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1" kern="100" dirty="0">
                          <a:effectLst/>
                          <a:latin typeface="Meiryo UI" panose="020B0604030504040204" pitchFamily="50" charset="-128"/>
                          <a:ea typeface="Meiryo UI" panose="020B0604030504040204" pitchFamily="50" charset="-128"/>
                          <a:cs typeface="Times New Roman" panose="02020603050405020304" pitchFamily="18" charset="0"/>
                        </a:rPr>
                        <a:t>March </a:t>
                      </a:r>
                    </a:p>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1" kern="100" dirty="0">
                          <a:effectLst/>
                          <a:latin typeface="Meiryo UI" panose="020B0604030504040204" pitchFamily="50" charset="-128"/>
                          <a:ea typeface="Meiryo UI" panose="020B0604030504040204" pitchFamily="50" charset="-128"/>
                          <a:cs typeface="Times New Roman" panose="02020603050405020304" pitchFamily="18" charset="0"/>
                        </a:rPr>
                        <a:t>2023</a:t>
                      </a:r>
                    </a:p>
                  </a:txBody>
                  <a:tcPr marL="0" marR="0" marT="0" marB="0" anchor="ctr">
                    <a:solidFill>
                      <a:schemeClr val="bg1">
                        <a:lumMod val="85000"/>
                      </a:schemeClr>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1" kern="100" dirty="0">
                          <a:effectLst/>
                          <a:latin typeface="Meiryo UI" panose="020B0604030504040204" pitchFamily="50" charset="-128"/>
                          <a:ea typeface="Meiryo UI" panose="020B0604030504040204" pitchFamily="50" charset="-128"/>
                          <a:cs typeface="Times New Roman" panose="02020603050405020304" pitchFamily="18" charset="0"/>
                        </a:rPr>
                        <a:t>September 2023</a:t>
                      </a:r>
                    </a:p>
                  </a:txBody>
                  <a:tcPr marL="0" marR="0" marT="0" marB="0" anchor="ctr">
                    <a:solidFill>
                      <a:schemeClr val="bg1">
                        <a:lumMod val="85000"/>
                      </a:schemeClr>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1" kern="100" dirty="0">
                          <a:effectLst/>
                          <a:latin typeface="Meiryo UI" panose="020B0604030504040204" pitchFamily="50" charset="-128"/>
                          <a:ea typeface="Meiryo UI" panose="020B0604030504040204" pitchFamily="50" charset="-128"/>
                          <a:cs typeface="Times New Roman" panose="02020603050405020304" pitchFamily="18" charset="0"/>
                        </a:rPr>
                        <a:t>March </a:t>
                      </a:r>
                    </a:p>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1" kern="100" dirty="0">
                          <a:effectLst/>
                          <a:latin typeface="Meiryo UI" panose="020B0604030504040204" pitchFamily="50" charset="-128"/>
                          <a:ea typeface="Meiryo UI" panose="020B0604030504040204" pitchFamily="50" charset="-128"/>
                          <a:cs typeface="Times New Roman" panose="02020603050405020304" pitchFamily="18" charset="0"/>
                        </a:rPr>
                        <a:t>2024</a:t>
                      </a:r>
                    </a:p>
                  </a:txBody>
                  <a:tcPr marL="0" marR="0" marT="0" marB="0" anchor="ctr">
                    <a:solidFill>
                      <a:schemeClr val="bg1">
                        <a:lumMod val="85000"/>
                      </a:schemeClr>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1" kern="100" dirty="0">
                          <a:effectLst/>
                          <a:latin typeface="Meiryo UI" panose="020B0604030504040204" pitchFamily="50" charset="-128"/>
                          <a:ea typeface="Meiryo UI" panose="020B0604030504040204" pitchFamily="50" charset="-128"/>
                          <a:cs typeface="Times New Roman" panose="02020603050405020304" pitchFamily="18" charset="0"/>
                        </a:rPr>
                        <a:t>September 2024</a:t>
                      </a:r>
                    </a:p>
                  </a:txBody>
                  <a:tcPr marL="0" marR="0" marT="0" marB="0" anchor="ctr">
                    <a:solidFill>
                      <a:schemeClr val="bg1">
                        <a:lumMod val="85000"/>
                      </a:schemeClr>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1" kern="100" dirty="0">
                          <a:effectLst/>
                          <a:latin typeface="Meiryo UI" panose="020B0604030504040204" pitchFamily="50" charset="-128"/>
                          <a:ea typeface="Meiryo UI" panose="020B0604030504040204" pitchFamily="50" charset="-128"/>
                          <a:cs typeface="Times New Roman" panose="02020603050405020304" pitchFamily="18" charset="0"/>
                        </a:rPr>
                        <a:t>March </a:t>
                      </a:r>
                    </a:p>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1" kern="100" dirty="0">
                          <a:effectLst/>
                          <a:latin typeface="Meiryo UI" panose="020B0604030504040204" pitchFamily="50" charset="-128"/>
                          <a:ea typeface="Meiryo UI" panose="020B0604030504040204" pitchFamily="50" charset="-128"/>
                          <a:cs typeface="Times New Roman" panose="02020603050405020304" pitchFamily="18" charset="0"/>
                        </a:rPr>
                        <a:t>2025</a:t>
                      </a:r>
                    </a:p>
                  </a:txBody>
                  <a:tcPr marL="0" marR="0" marT="0" marB="0" anchor="ctr">
                    <a:solidFill>
                      <a:schemeClr val="bg1">
                        <a:lumMod val="85000"/>
                      </a:schemeClr>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1" kern="100" dirty="0">
                          <a:effectLst/>
                          <a:latin typeface="Meiryo UI" panose="020B0604030504040204" pitchFamily="50" charset="-128"/>
                          <a:ea typeface="Meiryo UI" panose="020B0604030504040204" pitchFamily="50" charset="-128"/>
                          <a:cs typeface="Times New Roman" panose="02020603050405020304" pitchFamily="18" charset="0"/>
                        </a:rPr>
                        <a:t>September 2025</a:t>
                      </a:r>
                    </a:p>
                  </a:txBody>
                  <a:tcPr marL="0" marR="0" marT="0" marB="0" anchor="ctr">
                    <a:solidFill>
                      <a:schemeClr val="bg1">
                        <a:lumMod val="85000"/>
                      </a:schemeClr>
                    </a:solidFill>
                  </a:tcPr>
                </a:tc>
                <a:extLst>
                  <a:ext uri="{0D108BD9-81ED-4DB2-BD59-A6C34878D82A}">
                    <a16:rowId xmlns:a16="http://schemas.microsoft.com/office/drawing/2014/main" val="2619274455"/>
                  </a:ext>
                </a:extLst>
              </a:tr>
              <a:tr h="317050">
                <a:tc>
                  <a:txBody>
                    <a:bodyPr/>
                    <a:lstStyle/>
                    <a:p>
                      <a:pPr algn="ctr">
                        <a:lnSpc>
                          <a:spcPts val="1500"/>
                        </a:lnSpc>
                        <a:spcAft>
                          <a:spcPts val="0"/>
                        </a:spcAft>
                      </a:pPr>
                      <a:r>
                        <a:rPr lang="ja-JP" sz="1000" kern="1200" dirty="0">
                          <a:effectLst/>
                          <a:latin typeface="Meiryo UI" panose="020B0604030504040204" pitchFamily="50" charset="-128"/>
                          <a:ea typeface="Meiryo UI" panose="020B0604030504040204" pitchFamily="50" charset="-128"/>
                        </a:rPr>
                        <a:t>１</a:t>
                      </a:r>
                      <a:endParaRPr 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algn="ctr">
                        <a:lnSpc>
                          <a:spcPts val="1500"/>
                        </a:lnSpc>
                        <a:spcAft>
                          <a:spcPts val="0"/>
                        </a:spcAft>
                      </a:pPr>
                      <a:r>
                        <a:rPr lang="en-US" altLang="ja-JP" sz="1000" b="0" kern="1200" dirty="0">
                          <a:effectLst/>
                          <a:latin typeface="Meiryo UI" panose="020B0604030504040204" pitchFamily="50" charset="-128"/>
                          <a:ea typeface="Meiryo UI" panose="020B0604030504040204" pitchFamily="50" charset="-128"/>
                        </a:rPr>
                        <a:t>New York</a:t>
                      </a:r>
                    </a:p>
                  </a:txBody>
                  <a:tcPr marL="0" marR="0" marT="0" marB="0" anchor="ctr"/>
                </a:tc>
                <a:tc>
                  <a:txBody>
                    <a:bodyPr/>
                    <a:lstStyle/>
                    <a:p>
                      <a:pPr algn="ctr">
                        <a:lnSpc>
                          <a:spcPts val="1500"/>
                        </a:lnSpc>
                        <a:spcAft>
                          <a:spcPts val="0"/>
                        </a:spcAft>
                      </a:pPr>
                      <a:r>
                        <a:rPr lang="en-US" altLang="ja-JP" sz="1000" b="0" kern="1200" dirty="0">
                          <a:effectLst/>
                          <a:latin typeface="Meiryo UI" panose="020B0604030504040204" pitchFamily="50" charset="-128"/>
                          <a:ea typeface="Meiryo UI" panose="020B0604030504040204" pitchFamily="50" charset="-128"/>
                        </a:rPr>
                        <a:t>New York</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New York</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New York</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New York</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New York</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New York</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New York</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New York</a:t>
                      </a:r>
                    </a:p>
                  </a:txBody>
                  <a:tcPr marL="0" marR="0" marT="0" marB="0" anchor="ctr"/>
                </a:tc>
                <a:extLst>
                  <a:ext uri="{0D108BD9-81ED-4DB2-BD59-A6C34878D82A}">
                    <a16:rowId xmlns:a16="http://schemas.microsoft.com/office/drawing/2014/main" val="1144483914"/>
                  </a:ext>
                </a:extLst>
              </a:tr>
              <a:tr h="317050">
                <a:tc>
                  <a:txBody>
                    <a:bodyPr/>
                    <a:lstStyle/>
                    <a:p>
                      <a:pPr algn="ctr">
                        <a:lnSpc>
                          <a:spcPts val="1500"/>
                        </a:lnSpc>
                        <a:spcAft>
                          <a:spcPts val="0"/>
                        </a:spcAft>
                      </a:pPr>
                      <a:r>
                        <a:rPr lang="ja-JP" sz="1000" kern="1200" dirty="0">
                          <a:effectLst/>
                          <a:latin typeface="Meiryo UI" panose="020B0604030504040204" pitchFamily="50" charset="-128"/>
                          <a:ea typeface="Meiryo UI" panose="020B0604030504040204" pitchFamily="50" charset="-128"/>
                        </a:rPr>
                        <a:t>２</a:t>
                      </a:r>
                      <a:endParaRPr 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algn="ctr">
                        <a:lnSpc>
                          <a:spcPts val="1500"/>
                        </a:lnSpc>
                        <a:spcAft>
                          <a:spcPts val="0"/>
                        </a:spcAft>
                      </a:pPr>
                      <a:r>
                        <a:rPr lang="en-US" altLang="ja-JP" sz="1000" b="0" kern="1200" dirty="0">
                          <a:effectLst/>
                          <a:latin typeface="Meiryo UI" panose="020B0604030504040204" pitchFamily="50" charset="-128"/>
                          <a:ea typeface="Meiryo UI" panose="020B0604030504040204" pitchFamily="50" charset="-128"/>
                        </a:rPr>
                        <a:t>London</a:t>
                      </a:r>
                    </a:p>
                  </a:txBody>
                  <a:tcPr marL="0" marR="0" marT="0" marB="0" anchor="ctr">
                    <a:noFill/>
                  </a:tcPr>
                </a:tc>
                <a:tc>
                  <a:txBody>
                    <a:bodyPr/>
                    <a:lstStyle/>
                    <a:p>
                      <a:pPr algn="ctr">
                        <a:lnSpc>
                          <a:spcPts val="1500"/>
                        </a:lnSpc>
                        <a:spcAft>
                          <a:spcPts val="0"/>
                        </a:spcAft>
                      </a:pPr>
                      <a:r>
                        <a:rPr lang="en-US" altLang="ja-JP" sz="1000" b="0" kern="1200" dirty="0">
                          <a:effectLst/>
                          <a:latin typeface="Meiryo UI" panose="020B0604030504040204" pitchFamily="50" charset="-128"/>
                          <a:ea typeface="Meiryo UI" panose="020B0604030504040204" pitchFamily="50" charset="-128"/>
                        </a:rPr>
                        <a:t>London</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London</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London</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London</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London</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London</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London</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London</a:t>
                      </a:r>
                    </a:p>
                  </a:txBody>
                  <a:tcPr marL="0" marR="0" marT="0" marB="0" anchor="ctr">
                    <a:noFill/>
                  </a:tcPr>
                </a:tc>
                <a:extLst>
                  <a:ext uri="{0D108BD9-81ED-4DB2-BD59-A6C34878D82A}">
                    <a16:rowId xmlns:a16="http://schemas.microsoft.com/office/drawing/2014/main" val="4062349156"/>
                  </a:ext>
                </a:extLst>
              </a:tr>
              <a:tr h="317050">
                <a:tc>
                  <a:txBody>
                    <a:bodyPr/>
                    <a:lstStyle/>
                    <a:p>
                      <a:pPr algn="ctr">
                        <a:lnSpc>
                          <a:spcPts val="1500"/>
                        </a:lnSpc>
                        <a:spcAft>
                          <a:spcPts val="0"/>
                        </a:spcAft>
                      </a:pPr>
                      <a:r>
                        <a:rPr lang="ja-JP" sz="1000" kern="1200" dirty="0">
                          <a:effectLst/>
                          <a:latin typeface="Meiryo UI" panose="020B0604030504040204" pitchFamily="50" charset="-128"/>
                          <a:ea typeface="Meiryo UI" panose="020B0604030504040204" pitchFamily="50" charset="-128"/>
                        </a:rPr>
                        <a:t>３</a:t>
                      </a:r>
                      <a:endParaRPr 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Hong Kong</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Hong Kong</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Singapore</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Singapore</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Singapore</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Singapore</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Hong Kong</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Hong Kong</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Hong Kong</a:t>
                      </a:r>
                    </a:p>
                  </a:txBody>
                  <a:tcPr marL="0" marR="0" marT="0" marB="0" anchor="ctr">
                    <a:noFill/>
                  </a:tcPr>
                </a:tc>
                <a:extLst>
                  <a:ext uri="{0D108BD9-81ED-4DB2-BD59-A6C34878D82A}">
                    <a16:rowId xmlns:a16="http://schemas.microsoft.com/office/drawing/2014/main" val="1662262433"/>
                  </a:ext>
                </a:extLst>
              </a:tr>
              <a:tr h="317050">
                <a:tc>
                  <a:txBody>
                    <a:bodyPr/>
                    <a:lstStyle/>
                    <a:p>
                      <a:pPr algn="ctr">
                        <a:lnSpc>
                          <a:spcPts val="1500"/>
                        </a:lnSpc>
                        <a:spcAft>
                          <a:spcPts val="0"/>
                        </a:spcAft>
                      </a:pPr>
                      <a:r>
                        <a:rPr lang="ja-JP" sz="1000" kern="1200" dirty="0">
                          <a:effectLst/>
                          <a:latin typeface="Meiryo UI" panose="020B0604030504040204" pitchFamily="50" charset="-128"/>
                          <a:ea typeface="Meiryo UI" panose="020B0604030504040204" pitchFamily="50" charset="-128"/>
                        </a:rPr>
                        <a:t>４</a:t>
                      </a:r>
                      <a:endParaRPr 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Singapore</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Shanghai</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Hong Kong</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Hong Kong</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Hong Kong</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Hong Kong</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Singapore</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Singapore</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Singapore</a:t>
                      </a:r>
                    </a:p>
                  </a:txBody>
                  <a:tcPr marL="0" marR="0" marT="0" marB="0" anchor="ctr">
                    <a:noFill/>
                  </a:tcPr>
                </a:tc>
                <a:extLst>
                  <a:ext uri="{0D108BD9-81ED-4DB2-BD59-A6C34878D82A}">
                    <a16:rowId xmlns:a16="http://schemas.microsoft.com/office/drawing/2014/main" val="805550542"/>
                  </a:ext>
                </a:extLst>
              </a:tr>
              <a:tr h="317050">
                <a:tc>
                  <a:txBody>
                    <a:bodyPr/>
                    <a:lstStyle/>
                    <a:p>
                      <a:pPr algn="ctr">
                        <a:lnSpc>
                          <a:spcPts val="1500"/>
                        </a:lnSpc>
                        <a:spcAft>
                          <a:spcPts val="0"/>
                        </a:spcAft>
                      </a:pPr>
                      <a:r>
                        <a:rPr lang="ja-JP" sz="1000" kern="1200" dirty="0">
                          <a:effectLst/>
                          <a:latin typeface="Meiryo UI" panose="020B0604030504040204" pitchFamily="50" charset="-128"/>
                          <a:ea typeface="Meiryo UI" panose="020B0604030504040204" pitchFamily="50" charset="-128"/>
                        </a:rPr>
                        <a:t>５</a:t>
                      </a:r>
                      <a:endParaRPr 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San Francisco</a:t>
                      </a: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Los Angeles</a:t>
                      </a: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San Francisco</a:t>
                      </a: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San Francisco</a:t>
                      </a: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San Francisco</a:t>
                      </a: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San Francisco</a:t>
                      </a: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San Francisco</a:t>
                      </a: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San Francisco</a:t>
                      </a: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San Francisco</a:t>
                      </a:r>
                    </a:p>
                  </a:txBody>
                  <a:tcPr marL="0" marR="0" marT="0" marB="0" anchor="ctr">
                    <a:noFill/>
                  </a:tcPr>
                </a:tc>
                <a:extLst>
                  <a:ext uri="{0D108BD9-81ED-4DB2-BD59-A6C34878D82A}">
                    <a16:rowId xmlns:a16="http://schemas.microsoft.com/office/drawing/2014/main" val="981283209"/>
                  </a:ext>
                </a:extLst>
              </a:tr>
              <a:tr h="317050">
                <a:tc>
                  <a:txBody>
                    <a:bodyPr/>
                    <a:lstStyle/>
                    <a:p>
                      <a:pPr algn="ctr">
                        <a:lnSpc>
                          <a:spcPts val="1500"/>
                        </a:lnSpc>
                        <a:spcAft>
                          <a:spcPts val="0"/>
                        </a:spcAft>
                      </a:pPr>
                      <a:r>
                        <a:rPr lang="ja-JP" sz="1000" kern="1200" dirty="0">
                          <a:effectLst/>
                          <a:latin typeface="Meiryo UI" panose="020B0604030504040204" pitchFamily="50" charset="-128"/>
                          <a:ea typeface="Meiryo UI" panose="020B0604030504040204" pitchFamily="50" charset="-128"/>
                        </a:rPr>
                        <a:t>６</a:t>
                      </a:r>
                      <a:endParaRPr 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algn="ctr">
                        <a:lnSpc>
                          <a:spcPts val="1500"/>
                        </a:lnSpc>
                        <a:spcAft>
                          <a:spcPts val="0"/>
                        </a:spcAft>
                      </a:pPr>
                      <a:r>
                        <a:rPr lang="en-US" altLang="ja-JP" sz="1000" b="0" kern="1200" dirty="0">
                          <a:effectLst/>
                          <a:latin typeface="Meiryo UI" panose="020B0604030504040204" pitchFamily="50" charset="-128"/>
                          <a:ea typeface="Meiryo UI" panose="020B0604030504040204" pitchFamily="50" charset="-128"/>
                        </a:rPr>
                        <a:t>Shanghai</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Singapore</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Shanghai</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Los Angeles</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Los Angeles</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Shanghai</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Chicago</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Chicago</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Chicago</a:t>
                      </a:r>
                    </a:p>
                  </a:txBody>
                  <a:tcPr marL="0" marR="0" marT="0" marB="0" anchor="ctr"/>
                </a:tc>
                <a:extLst>
                  <a:ext uri="{0D108BD9-81ED-4DB2-BD59-A6C34878D82A}">
                    <a16:rowId xmlns:a16="http://schemas.microsoft.com/office/drawing/2014/main" val="1751463587"/>
                  </a:ext>
                </a:extLst>
              </a:tr>
              <a:tr h="317050">
                <a:tc>
                  <a:txBody>
                    <a:bodyPr/>
                    <a:lstStyle/>
                    <a:p>
                      <a:pPr algn="ctr">
                        <a:lnSpc>
                          <a:spcPts val="1500"/>
                        </a:lnSpc>
                        <a:spcAft>
                          <a:spcPts val="0"/>
                        </a:spcAft>
                      </a:pPr>
                      <a:r>
                        <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7</a:t>
                      </a:r>
                      <a:endParaRPr 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Los Angeles</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San Francisco</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Los Angeles</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Shanghai</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Shanghai</a:t>
                      </a:r>
                    </a:p>
                  </a:txBody>
                  <a:tcPr marL="0" marR="0" marT="0" marB="0" anchor="ctr">
                    <a:no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Geneva</a:t>
                      </a:r>
                      <a:endParaRPr lang="ja-JP" sz="10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kumimoji="1" lang="en-US" altLang="ja-JP" sz="10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Los Angeles</a:t>
                      </a: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kumimoji="1" lang="en-US" altLang="ja-JP" sz="10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Los Angeles</a:t>
                      </a: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kumimoji="1" lang="en-US" altLang="ja-JP" sz="10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Los Angeles</a:t>
                      </a:r>
                    </a:p>
                  </a:txBody>
                  <a:tcPr marL="0" marR="0" marT="0" marB="0" anchor="ctr">
                    <a:noFill/>
                  </a:tcPr>
                </a:tc>
                <a:extLst>
                  <a:ext uri="{0D108BD9-81ED-4DB2-BD59-A6C34878D82A}">
                    <a16:rowId xmlns:a16="http://schemas.microsoft.com/office/drawing/2014/main" val="3535750441"/>
                  </a:ext>
                </a:extLst>
              </a:tr>
              <a:tr h="313354">
                <a:tc>
                  <a:txBody>
                    <a:bodyPr/>
                    <a:lstStyle/>
                    <a:p>
                      <a:pPr algn="ctr">
                        <a:lnSpc>
                          <a:spcPts val="1500"/>
                        </a:lnSpc>
                        <a:spcAft>
                          <a:spcPts val="0"/>
                        </a:spcAft>
                      </a:pPr>
                      <a:r>
                        <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8</a:t>
                      </a:r>
                      <a:endParaRPr 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Beijing</a:t>
                      </a:r>
                    </a:p>
                  </a:txBody>
                  <a:tcPr marL="0" marR="0" marT="0" marB="0" anchor="ct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Beijing</a:t>
                      </a:r>
                    </a:p>
                  </a:txBody>
                  <a:tcPr marL="0" marR="0" marT="0" marB="0" anchor="ct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Beijing</a:t>
                      </a:r>
                    </a:p>
                  </a:txBody>
                  <a:tcPr marL="0" marR="0" marT="0" marB="0" anchor="ct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Chicago</a:t>
                      </a:r>
                    </a:p>
                  </a:txBody>
                  <a:tcPr marL="0" marR="0" marT="0" marB="0" anchor="ct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Washington DC</a:t>
                      </a:r>
                    </a:p>
                  </a:txBody>
                  <a:tcPr marL="0" marR="0" marT="0" marB="0" anchor="ct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Los Angeles</a:t>
                      </a:r>
                    </a:p>
                  </a:txBody>
                  <a:tcPr marL="0" marR="0" marT="0" marB="0" anchor="ctr"/>
                </a:tc>
                <a:tc>
                  <a:txBody>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kumimoji="1" lang="en-US" altLang="ja-JP" sz="10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Shanghai</a:t>
                      </a:r>
                    </a:p>
                  </a:txBody>
                  <a:tcPr marL="0" marR="0" marT="0" marB="0" anchor="ctr"/>
                </a:tc>
                <a:tc>
                  <a:txBody>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kumimoji="1" lang="en-US" altLang="ja-JP" sz="10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Shanghai</a:t>
                      </a:r>
                    </a:p>
                  </a:txBody>
                  <a:tcPr marL="0" marR="0" marT="0" marB="0" anchor="ctr"/>
                </a:tc>
                <a:tc>
                  <a:txBody>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kumimoji="1" lang="en-US" altLang="ja-JP" sz="10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Shanghai</a:t>
                      </a:r>
                    </a:p>
                  </a:txBody>
                  <a:tcPr marL="0" marR="0" marT="0" marB="0" anchor="ctr"/>
                </a:tc>
                <a:extLst>
                  <a:ext uri="{0D108BD9-81ED-4DB2-BD59-A6C34878D82A}">
                    <a16:rowId xmlns:a16="http://schemas.microsoft.com/office/drawing/2014/main" val="1343373762"/>
                  </a:ext>
                </a:extLst>
              </a:tr>
              <a:tr h="317050">
                <a:tc>
                  <a:txBody>
                    <a:bodyPr/>
                    <a:lstStyle/>
                    <a:p>
                      <a:pPr algn="ctr">
                        <a:lnSpc>
                          <a:spcPts val="1500"/>
                        </a:lnSpc>
                        <a:spcAft>
                          <a:spcPts val="0"/>
                        </a:spcAft>
                      </a:pPr>
                      <a:r>
                        <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9</a:t>
                      </a:r>
                      <a:endParaRPr 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algn="ctr">
                        <a:lnSpc>
                          <a:spcPts val="1500"/>
                        </a:lnSpc>
                        <a:spcAft>
                          <a:spcPts val="0"/>
                        </a:spcAft>
                      </a:pPr>
                      <a:r>
                        <a:rPr lang="en-US" altLang="ja-JP" sz="1000" b="1" kern="1200" dirty="0">
                          <a:effectLst/>
                          <a:latin typeface="Meiryo UI" panose="020B0604030504040204" pitchFamily="50" charset="-128"/>
                          <a:ea typeface="Meiryo UI" panose="020B0604030504040204" pitchFamily="50" charset="-128"/>
                        </a:rPr>
                        <a:t>Tokyo</a:t>
                      </a:r>
                    </a:p>
                  </a:txBody>
                  <a:tcPr marL="0" marR="0" marT="0" marB="0" anchor="ctr">
                    <a:solidFill>
                      <a:srgbClr val="92D050"/>
                    </a:solidFill>
                  </a:tcPr>
                </a:tc>
                <a:tc>
                  <a:txBody>
                    <a:bodyPr/>
                    <a:lstStyle/>
                    <a:p>
                      <a:pPr algn="ctr">
                        <a:lnSpc>
                          <a:spcPts val="1500"/>
                        </a:lnSpc>
                        <a:spcAft>
                          <a:spcPts val="0"/>
                        </a:spcAft>
                      </a:pPr>
                      <a:r>
                        <a:rPr lang="en-US" altLang="ja-JP" sz="1000" b="1" kern="1200" dirty="0">
                          <a:effectLst/>
                          <a:latin typeface="Meiryo UI" panose="020B0604030504040204" pitchFamily="50" charset="-128"/>
                          <a:ea typeface="Meiryo UI" panose="020B0604030504040204" pitchFamily="50" charset="-128"/>
                        </a:rPr>
                        <a:t>Tokyo</a:t>
                      </a:r>
                    </a:p>
                  </a:txBody>
                  <a:tcPr marL="0" marR="0" marT="0" marB="0" anchor="ctr">
                    <a:solidFill>
                      <a:srgbClr val="92D050"/>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Shenzhen</a:t>
                      </a:r>
                    </a:p>
                  </a:txBody>
                  <a:tcPr marL="0" marR="0" marT="0" marB="0" anchor="ctr">
                    <a:solidFill>
                      <a:schemeClr val="bg1"/>
                    </a:solid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Boston</a:t>
                      </a:r>
                    </a:p>
                  </a:txBody>
                  <a:tcPr marL="0" marR="0" marT="0" marB="0" anchor="ctr">
                    <a:solidFill>
                      <a:schemeClr val="bg1"/>
                    </a:solid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Chicago</a:t>
                      </a:r>
                    </a:p>
                  </a:txBody>
                  <a:tcPr marL="0" marR="0" marT="0" marB="0" anchor="ctr">
                    <a:solidFill>
                      <a:schemeClr val="bg1"/>
                    </a:solidFill>
                  </a:tcP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Chicago</a:t>
                      </a:r>
                    </a:p>
                  </a:txBody>
                  <a:tcPr marL="0" marR="0" marT="0" marB="0" anchor="ctr">
                    <a:solidFill>
                      <a:schemeClr val="bg1"/>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kumimoji="1" lang="en-US" altLang="ja-JP" sz="10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Shenzhen</a:t>
                      </a:r>
                    </a:p>
                  </a:txBody>
                  <a:tcPr marL="0" marR="0" marT="0" marB="0" anchor="ctr">
                    <a:solidFill>
                      <a:schemeClr val="bg1"/>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kumimoji="1" lang="en-US" altLang="ja-JP" sz="10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Shenzhen</a:t>
                      </a:r>
                    </a:p>
                  </a:txBody>
                  <a:tcPr marL="0" marR="0" marT="0" marB="0" anchor="ctr">
                    <a:solidFill>
                      <a:schemeClr val="bg1"/>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kumimoji="1" lang="en-US" altLang="ja-JP" sz="10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Shenzhen</a:t>
                      </a:r>
                    </a:p>
                  </a:txBody>
                  <a:tcPr marL="0" marR="0" marT="0" marB="0" anchor="ctr">
                    <a:solidFill>
                      <a:schemeClr val="bg1"/>
                    </a:solidFill>
                  </a:tcPr>
                </a:tc>
                <a:extLst>
                  <a:ext uri="{0D108BD9-81ED-4DB2-BD59-A6C34878D82A}">
                    <a16:rowId xmlns:a16="http://schemas.microsoft.com/office/drawing/2014/main" val="3919482248"/>
                  </a:ext>
                </a:extLst>
              </a:tr>
              <a:tr h="317050">
                <a:tc>
                  <a:txBody>
                    <a:bodyPr/>
                    <a:lstStyle/>
                    <a:p>
                      <a:pPr algn="ctr">
                        <a:lnSpc>
                          <a:spcPts val="1500"/>
                        </a:lnSpc>
                        <a:spcAft>
                          <a:spcPts val="0"/>
                        </a:spcAft>
                      </a:pPr>
                      <a:r>
                        <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10</a:t>
                      </a:r>
                      <a:endParaRPr 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Paris</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Shenzhen</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Paris</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Seoul</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Geneva</a:t>
                      </a:r>
                      <a:endParaRPr lang="ja-JP" sz="10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Seoul</a:t>
                      </a:r>
                    </a:p>
                  </a:txBody>
                  <a:tcPr marL="0" marR="0" marT="0" marB="0" anchor="ctr"/>
                </a:tc>
                <a:tc>
                  <a:txBody>
                    <a:bodyPr/>
                    <a:lstStyle/>
                    <a:p>
                      <a:pPr algn="ctr">
                        <a:lnSpc>
                          <a:spcPts val="1500"/>
                        </a:lnSpc>
                        <a:spcAft>
                          <a:spcPts val="0"/>
                        </a:spcAft>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Frankfurt</a:t>
                      </a:r>
                    </a:p>
                  </a:txBody>
                  <a:tcPr marL="0" marR="0" marT="0" marB="0" anchor="ctr"/>
                </a:tc>
                <a:tc>
                  <a:txBody>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Seoul</a:t>
                      </a:r>
                    </a:p>
                  </a:txBody>
                  <a:tcPr marL="0" marR="0" marT="0" marB="0" anchor="ctr"/>
                </a:tc>
                <a:tc>
                  <a:txBody>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lang="en-US" altLang="ja-JP" sz="1000" b="0" kern="100" dirty="0">
                          <a:effectLst/>
                          <a:latin typeface="Meiryo UI" panose="020B0604030504040204" pitchFamily="50" charset="-128"/>
                          <a:ea typeface="Meiryo UI" panose="020B0604030504040204" pitchFamily="50" charset="-128"/>
                          <a:cs typeface="Times New Roman" panose="02020603050405020304" pitchFamily="18" charset="0"/>
                        </a:rPr>
                        <a:t>Seoul</a:t>
                      </a:r>
                    </a:p>
                  </a:txBody>
                  <a:tcPr marL="0" marR="0" marT="0" marB="0" anchor="ctr"/>
                </a:tc>
                <a:extLst>
                  <a:ext uri="{0D108BD9-81ED-4DB2-BD59-A6C34878D82A}">
                    <a16:rowId xmlns:a16="http://schemas.microsoft.com/office/drawing/2014/main" val="1549256531"/>
                  </a:ext>
                </a:extLst>
              </a:tr>
              <a:tr h="371960">
                <a:tc>
                  <a:txBody>
                    <a:bodyPr/>
                    <a:lstStyle/>
                    <a:p>
                      <a:pPr algn="ctr">
                        <a:lnSpc>
                          <a:spcPts val="1500"/>
                        </a:lnSpc>
                        <a:spcAft>
                          <a:spcPts val="0"/>
                        </a:spcAft>
                      </a:pPr>
                      <a:r>
                        <a:rPr lang="ja-JP" sz="1000" kern="1200">
                          <a:effectLst/>
                          <a:latin typeface="Meiryo UI" panose="020B0604030504040204" pitchFamily="50" charset="-128"/>
                          <a:ea typeface="Meiryo UI" panose="020B0604030504040204" pitchFamily="50" charset="-128"/>
                        </a:rPr>
                        <a:t>～</a:t>
                      </a:r>
                      <a:endParaRPr lang="ja-JP" sz="10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algn="ctr">
                        <a:lnSpc>
                          <a:spcPts val="1500"/>
                        </a:lnSpc>
                        <a:spcAft>
                          <a:spcPts val="0"/>
                        </a:spcAft>
                      </a:pPr>
                      <a:r>
                        <a:rPr lang="en-US" altLang="ja-JP" sz="1000" b="1" kern="1200" dirty="0">
                          <a:solidFill>
                            <a:schemeClr val="bg1"/>
                          </a:solidFill>
                          <a:effectLst/>
                          <a:latin typeface="Meiryo UI" panose="020B0604030504040204" pitchFamily="50" charset="-128"/>
                          <a:ea typeface="Meiryo UI" panose="020B0604030504040204" pitchFamily="50" charset="-128"/>
                        </a:rPr>
                        <a:t>Osaka (46th)</a:t>
                      </a:r>
                    </a:p>
                  </a:txBody>
                  <a:tcPr marL="0" marR="0" marT="0" marB="0" anchor="ctr">
                    <a:solidFill>
                      <a:schemeClr val="tx2"/>
                    </a:solidFill>
                  </a:tcPr>
                </a:tc>
                <a:tc>
                  <a:txBody>
                    <a:bodyPr/>
                    <a:lstStyle/>
                    <a:p>
                      <a:pPr algn="ctr">
                        <a:lnSpc>
                          <a:spcPts val="1500"/>
                        </a:lnSpc>
                        <a:spcAft>
                          <a:spcPts val="0"/>
                        </a:spcAft>
                      </a:pPr>
                      <a:r>
                        <a:rPr lang="en-US" altLang="ja-JP" sz="1000" b="1" kern="1200" dirty="0">
                          <a:solidFill>
                            <a:schemeClr val="bg1"/>
                          </a:solidFill>
                          <a:effectLst/>
                          <a:latin typeface="Meiryo UI" panose="020B0604030504040204" pitchFamily="50" charset="-128"/>
                          <a:ea typeface="Meiryo UI" panose="020B0604030504040204" pitchFamily="50" charset="-128"/>
                        </a:rPr>
                        <a:t>Osaka (34th)</a:t>
                      </a:r>
                    </a:p>
                  </a:txBody>
                  <a:tcPr marL="0" marR="0" marT="0" marB="0" anchor="ctr">
                    <a:solidFill>
                      <a:schemeClr val="tx2"/>
                    </a:solidFill>
                  </a:tcPr>
                </a:tc>
                <a:tc>
                  <a:txBody>
                    <a:bodyPr/>
                    <a:lstStyle/>
                    <a:p>
                      <a:pPr algn="ctr">
                        <a:lnSpc>
                          <a:spcPts val="1500"/>
                        </a:lnSpc>
                        <a:spcAft>
                          <a:spcPts val="0"/>
                        </a:spcAft>
                      </a:pPr>
                      <a:r>
                        <a:rPr lang="en-US" altLang="ja-JP" sz="9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Tokyo (16th)</a:t>
                      </a:r>
                    </a:p>
                    <a:p>
                      <a:pPr algn="ctr">
                        <a:lnSpc>
                          <a:spcPts val="1500"/>
                        </a:lnSpc>
                        <a:spcAft>
                          <a:spcPts val="0"/>
                        </a:spcAft>
                      </a:pPr>
                      <a:r>
                        <a:rPr lang="en-US" altLang="ja-JP" sz="9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Osaka (37th)</a:t>
                      </a:r>
                    </a:p>
                  </a:txBody>
                  <a:tcPr marL="0" marR="0" marT="0" marB="0" anchor="ctr">
                    <a:solidFill>
                      <a:schemeClr val="tx2"/>
                    </a:solidFill>
                  </a:tcPr>
                </a:tc>
                <a:tc>
                  <a:txBody>
                    <a:bodyPr/>
                    <a:lstStyle/>
                    <a:p>
                      <a:pPr algn="ctr">
                        <a:lnSpc>
                          <a:spcPts val="1500"/>
                        </a:lnSpc>
                        <a:spcAft>
                          <a:spcPts val="0"/>
                        </a:spcAft>
                      </a:pPr>
                      <a:r>
                        <a:rPr lang="en-US" altLang="ja-JP" sz="9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Tokyo (21th)</a:t>
                      </a:r>
                    </a:p>
                    <a:p>
                      <a:pPr algn="ctr">
                        <a:lnSpc>
                          <a:spcPts val="1500"/>
                        </a:lnSpc>
                        <a:spcAft>
                          <a:spcPts val="0"/>
                        </a:spcAft>
                      </a:pPr>
                      <a:r>
                        <a:rPr lang="en-US" altLang="ja-JP" sz="9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Osaka (38th)</a:t>
                      </a:r>
                    </a:p>
                  </a:txBody>
                  <a:tcPr marL="0" marR="0" marT="0" marB="0" anchor="ctr">
                    <a:solidFill>
                      <a:schemeClr val="tx2"/>
                    </a:solidFill>
                  </a:tcPr>
                </a:tc>
                <a:tc>
                  <a:txBody>
                    <a:bodyPr/>
                    <a:lstStyle/>
                    <a:p>
                      <a:pPr algn="ctr">
                        <a:lnSpc>
                          <a:spcPts val="1500"/>
                        </a:lnSpc>
                        <a:spcAft>
                          <a:spcPts val="0"/>
                        </a:spcAft>
                      </a:pPr>
                      <a:r>
                        <a:rPr lang="en-US" altLang="ja-JP" sz="9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Tokyo (20th)</a:t>
                      </a:r>
                    </a:p>
                    <a:p>
                      <a:pPr algn="ctr">
                        <a:lnSpc>
                          <a:spcPts val="1500"/>
                        </a:lnSpc>
                        <a:spcAft>
                          <a:spcPts val="0"/>
                        </a:spcAft>
                      </a:pPr>
                      <a:r>
                        <a:rPr lang="en-US" altLang="ja-JP" sz="9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Osaka (43th)</a:t>
                      </a:r>
                    </a:p>
                  </a:txBody>
                  <a:tcPr marL="0" marR="0" marT="0" marB="0" anchor="ctr">
                    <a:solidFill>
                      <a:schemeClr val="tx2"/>
                    </a:solidFill>
                  </a:tcPr>
                </a:tc>
                <a:tc>
                  <a:txBody>
                    <a:bodyPr/>
                    <a:lstStyle/>
                    <a:p>
                      <a:pPr algn="ctr">
                        <a:lnSpc>
                          <a:spcPts val="1500"/>
                        </a:lnSpc>
                        <a:spcAft>
                          <a:spcPts val="0"/>
                        </a:spcAft>
                      </a:pPr>
                      <a:r>
                        <a:rPr lang="en-US" altLang="ja-JP" sz="9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Tokyo (19th)</a:t>
                      </a:r>
                    </a:p>
                    <a:p>
                      <a:pPr algn="ctr">
                        <a:lnSpc>
                          <a:spcPts val="1500"/>
                        </a:lnSpc>
                        <a:spcAft>
                          <a:spcPts val="0"/>
                        </a:spcAft>
                      </a:pPr>
                      <a:r>
                        <a:rPr lang="en-US" altLang="ja-JP" sz="9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Osaka (47th)</a:t>
                      </a:r>
                    </a:p>
                  </a:txBody>
                  <a:tcPr marL="0" marR="0" marT="0" marB="0" anchor="ctr">
                    <a:solidFill>
                      <a:schemeClr val="tx2"/>
                    </a:solidFill>
                  </a:tcPr>
                </a:tc>
                <a:tc>
                  <a:txBody>
                    <a:bodyPr/>
                    <a:lstStyle/>
                    <a:p>
                      <a:pPr algn="ctr">
                        <a:lnSpc>
                          <a:spcPts val="1500"/>
                        </a:lnSpc>
                        <a:spcAft>
                          <a:spcPts val="0"/>
                        </a:spcAft>
                      </a:pPr>
                      <a:r>
                        <a:rPr lang="en-US" altLang="ja-JP" sz="9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Tokyo (20th)</a:t>
                      </a:r>
                    </a:p>
                    <a:p>
                      <a:pPr algn="ctr">
                        <a:lnSpc>
                          <a:spcPts val="1500"/>
                        </a:lnSpc>
                        <a:spcAft>
                          <a:spcPts val="0"/>
                        </a:spcAft>
                      </a:pPr>
                      <a:r>
                        <a:rPr lang="en-US" altLang="ja-JP" sz="9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Osaka (44th)</a:t>
                      </a:r>
                    </a:p>
                  </a:txBody>
                  <a:tcPr marL="0" marR="0" marT="0" marB="0" anchor="ctr">
                    <a:solidFill>
                      <a:schemeClr val="tx2"/>
                    </a:solidFill>
                  </a:tcPr>
                </a:tc>
                <a:tc>
                  <a:txBody>
                    <a:bodyPr/>
                    <a:lstStyle/>
                    <a:p>
                      <a:pPr algn="ctr">
                        <a:lnSpc>
                          <a:spcPts val="1500"/>
                        </a:lnSpc>
                        <a:spcAft>
                          <a:spcPts val="0"/>
                        </a:spcAft>
                      </a:pPr>
                      <a:r>
                        <a:rPr lang="en-US" altLang="ja-JP" sz="9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Tokyo (22th)</a:t>
                      </a:r>
                    </a:p>
                    <a:p>
                      <a:pPr algn="ctr">
                        <a:lnSpc>
                          <a:spcPts val="1500"/>
                        </a:lnSpc>
                        <a:spcAft>
                          <a:spcPts val="0"/>
                        </a:spcAft>
                      </a:pPr>
                      <a:r>
                        <a:rPr lang="en-US" altLang="ja-JP" sz="9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Osaka (40th)</a:t>
                      </a:r>
                    </a:p>
                  </a:txBody>
                  <a:tcPr marL="0" marR="0" marT="0" marB="0" anchor="ctr">
                    <a:solidFill>
                      <a:schemeClr val="tx2"/>
                    </a:solidFill>
                  </a:tcPr>
                </a:tc>
                <a:tc>
                  <a:txBody>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lang="en-US" altLang="ja-JP" sz="9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Tokyo (15th)</a:t>
                      </a:r>
                    </a:p>
                    <a:p>
                      <a:pPr marL="0" marR="0" lvl="0" indent="0" algn="ctr" defTabSz="914400" rtl="0" eaLnBrk="1" fontAlgn="auto" latinLnBrk="0" hangingPunct="1">
                        <a:lnSpc>
                          <a:spcPts val="1500"/>
                        </a:lnSpc>
                        <a:spcBef>
                          <a:spcPts val="0"/>
                        </a:spcBef>
                        <a:spcAft>
                          <a:spcPts val="0"/>
                        </a:spcAft>
                        <a:buClrTx/>
                        <a:buSzTx/>
                        <a:buFontTx/>
                        <a:buNone/>
                        <a:tabLst/>
                        <a:defRPr/>
                      </a:pPr>
                      <a:r>
                        <a:rPr lang="en-US" altLang="ja-JP" sz="9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Osaka (36th)</a:t>
                      </a:r>
                    </a:p>
                  </a:txBody>
                  <a:tcPr marL="0" marR="0" marT="0" marB="0" anchor="ctr">
                    <a:solidFill>
                      <a:schemeClr val="tx2"/>
                    </a:solidFill>
                  </a:tcPr>
                </a:tc>
                <a:extLst>
                  <a:ext uri="{0D108BD9-81ED-4DB2-BD59-A6C34878D82A}">
                    <a16:rowId xmlns:a16="http://schemas.microsoft.com/office/drawing/2014/main" val="4156494486"/>
                  </a:ext>
                </a:extLst>
              </a:tr>
            </a:tbl>
          </a:graphicData>
        </a:graphic>
      </p:graphicFrame>
      <p:sp>
        <p:nvSpPr>
          <p:cNvPr id="10" name="タイトル 1">
            <a:extLst>
              <a:ext uri="{FF2B5EF4-FFF2-40B4-BE49-F238E27FC236}">
                <a16:creationId xmlns:a16="http://schemas.microsoft.com/office/drawing/2014/main" id="{93D33961-1796-426D-8E01-BB15468F2367}"/>
              </a:ext>
            </a:extLst>
          </p:cNvPr>
          <p:cNvSpPr txBox="1">
            <a:spLocks/>
          </p:cNvSpPr>
          <p:nvPr/>
        </p:nvSpPr>
        <p:spPr>
          <a:xfrm>
            <a:off x="0" y="118797"/>
            <a:ext cx="12192000" cy="450743"/>
          </a:xfrm>
          <a:prstGeom prst="rect">
            <a:avLst/>
          </a:prstGeom>
        </p:spPr>
        <p:txBody>
          <a:bodyPr anchor="b"/>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600" dirty="0">
                <a:latin typeface="UD デジタル 教科書体 NK-R" panose="02020400000000000000" pitchFamily="18" charset="-128"/>
                <a:ea typeface="UD デジタル 教科書体 NK-R" panose="02020400000000000000" pitchFamily="18" charset="-128"/>
              </a:rPr>
              <a:t>　</a:t>
            </a:r>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[Reference 3] Ranking of the Global Financial </a:t>
            </a:r>
            <a:r>
              <a:rPr lang="en-US" altLang="ja-JP" sz="1600" b="1" dirty="0" err="1">
                <a:latin typeface="Arial" panose="020B0604020202020204" pitchFamily="34" charset="0"/>
                <a:ea typeface="UD デジタル 教科書体 NK-R" panose="02020400000000000000" pitchFamily="18" charset="-128"/>
                <a:cs typeface="Arial" panose="020B0604020202020204" pitchFamily="34" charset="0"/>
              </a:rPr>
              <a:t>Centres</a:t>
            </a:r>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 Index (GFCI)</a:t>
            </a:r>
          </a:p>
          <a:p>
            <a:pPr marL="1524000"/>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 Source: Compiled from the Z/Yen survey, a UK think tank)</a:t>
            </a:r>
            <a:endParaRPr lang="ja-JP" altLang="en-US" sz="1600" b="1" dirty="0">
              <a:latin typeface="Arial" panose="020B0604020202020204" pitchFamily="34" charset="0"/>
              <a:ea typeface="UD デジタル 教科書体 NK-R" panose="02020400000000000000" pitchFamily="18" charset="-128"/>
              <a:cs typeface="Arial" panose="020B0604020202020204" pitchFamily="34" charset="0"/>
            </a:endParaRPr>
          </a:p>
        </p:txBody>
      </p:sp>
      <p:cxnSp>
        <p:nvCxnSpPr>
          <p:cNvPr id="11" name="直線コネクタ 10">
            <a:extLst>
              <a:ext uri="{FF2B5EF4-FFF2-40B4-BE49-F238E27FC236}">
                <a16:creationId xmlns:a16="http://schemas.microsoft.com/office/drawing/2014/main" id="{87C4DB00-60A5-4E4E-8E77-CEF3A13966FB}"/>
              </a:ext>
            </a:extLst>
          </p:cNvPr>
          <p:cNvCxnSpPr>
            <a:cxnSpLocks/>
          </p:cNvCxnSpPr>
          <p:nvPr/>
        </p:nvCxnSpPr>
        <p:spPr>
          <a:xfrm>
            <a:off x="289810" y="569540"/>
            <a:ext cx="10656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12" name="正方形/長方形 11">
            <a:extLst>
              <a:ext uri="{FF2B5EF4-FFF2-40B4-BE49-F238E27FC236}">
                <a16:creationId xmlns:a16="http://schemas.microsoft.com/office/drawing/2014/main" id="{660A8A15-6EB0-4AB7-B80F-876A11840D29}"/>
              </a:ext>
            </a:extLst>
          </p:cNvPr>
          <p:cNvSpPr/>
          <p:nvPr/>
        </p:nvSpPr>
        <p:spPr>
          <a:xfrm>
            <a:off x="451160" y="5566377"/>
            <a:ext cx="11358529" cy="1212793"/>
          </a:xfrm>
          <a:prstGeom prst="rect">
            <a:avLst/>
          </a:prstGeom>
          <a:noFill/>
          <a:ln>
            <a:solidFill>
              <a:schemeClr val="bg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The five areas of competitiveness that form the basis for calculating the Global Financial </a:t>
            </a:r>
            <a:r>
              <a:rPr lang="en-US" altLang="ja-JP" sz="1200" dirty="0" err="1">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Centres</a:t>
            </a: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Index (GFCI)</a:t>
            </a:r>
          </a:p>
          <a:p>
            <a:r>
              <a:rPr lang="ja-JP" altLang="en-US"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 </a:t>
            </a:r>
            <a:r>
              <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Business Environment — political stability and rule of law, institutional and regulatory environment, macroeconomic conditions, tax and cost competitiveness</a:t>
            </a:r>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　</a:t>
            </a:r>
            <a:endPar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r>
              <a:rPr lang="ja-JP" altLang="en-US"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 </a:t>
            </a:r>
            <a:r>
              <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Human Capital — availability of skilled talent, flexible labor markets, education and development, quality of life</a:t>
            </a: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　</a:t>
            </a:r>
            <a:endPar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r>
              <a:rPr lang="ja-JP" altLang="en-US"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 </a:t>
            </a:r>
            <a:r>
              <a:rPr lang="fr-FR"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Infrastructure — built infrastructure, ICT infrastructure, transport infrastructure, sustainable development</a:t>
            </a:r>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　</a:t>
            </a:r>
            <a:endPar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r>
              <a:rPr lang="ja-JP" altLang="en-US"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 </a:t>
            </a:r>
            <a:r>
              <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Financial Sector Development — depth and breadth of financial sector clusters, availability of capital, market liquidity, economic outcomes</a:t>
            </a: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　</a:t>
            </a:r>
            <a:endPar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r>
              <a:rPr lang="ja-JP" altLang="en-US"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 </a:t>
            </a:r>
            <a:r>
              <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Reputation ― City brand and appeal, level of innovation, cultural diversity and attractiveness, position compared to other cities</a:t>
            </a:r>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　</a:t>
            </a:r>
            <a:endPar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13" name="テキスト ボックス 12">
            <a:extLst>
              <a:ext uri="{FF2B5EF4-FFF2-40B4-BE49-F238E27FC236}">
                <a16:creationId xmlns:a16="http://schemas.microsoft.com/office/drawing/2014/main" id="{925A7F73-B5D0-427D-AC64-E88F90E4ADE1}"/>
              </a:ext>
            </a:extLst>
          </p:cNvPr>
          <p:cNvSpPr txBox="1"/>
          <p:nvPr/>
        </p:nvSpPr>
        <p:spPr>
          <a:xfrm>
            <a:off x="9134893" y="6416608"/>
            <a:ext cx="2743200" cy="369332"/>
          </a:xfrm>
          <a:prstGeom prst="rect">
            <a:avLst/>
          </a:prstGeom>
          <a:noFill/>
        </p:spPr>
        <p:txBody>
          <a:bodyPr wrap="square" rtlCol="0">
            <a:spAutoFit/>
          </a:bodyPr>
          <a:lstStyle/>
          <a:p>
            <a:r>
              <a:rPr lang="en-US" altLang="ja-JP" sz="900" dirty="0">
                <a:latin typeface="Arial" panose="020B0604020202020204" pitchFamily="34" charset="0"/>
                <a:ea typeface="UD デジタル 教科書体 NK-R" panose="02020400000000000000" pitchFamily="18" charset="-128"/>
                <a:cs typeface="Arial" panose="020B0604020202020204" pitchFamily="34" charset="0"/>
              </a:rPr>
              <a:t>Source: Translated by Osaka Prefecture based on the Global Financial </a:t>
            </a:r>
            <a:r>
              <a:rPr lang="en-US" altLang="ja-JP" sz="900" dirty="0" err="1">
                <a:latin typeface="Arial" panose="020B0604020202020204" pitchFamily="34" charset="0"/>
                <a:ea typeface="UD デジタル 教科書体 NK-R" panose="02020400000000000000" pitchFamily="18" charset="-128"/>
                <a:cs typeface="Arial" panose="020B0604020202020204" pitchFamily="34" charset="0"/>
              </a:rPr>
              <a:t>Centres</a:t>
            </a:r>
            <a:r>
              <a:rPr lang="en-US" altLang="ja-JP" sz="900" dirty="0">
                <a:latin typeface="Arial" panose="020B0604020202020204" pitchFamily="34" charset="0"/>
                <a:ea typeface="UD デジタル 教科書体 NK-R" panose="02020400000000000000" pitchFamily="18" charset="-128"/>
                <a:cs typeface="Arial" panose="020B0604020202020204" pitchFamily="34" charset="0"/>
              </a:rPr>
              <a:t> Index 38 (GFCI 38)</a:t>
            </a:r>
            <a:endParaRPr lang="ja-JP" altLang="en-US" sz="900"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14" name="テキスト ボックス 13">
            <a:extLst>
              <a:ext uri="{FF2B5EF4-FFF2-40B4-BE49-F238E27FC236}">
                <a16:creationId xmlns:a16="http://schemas.microsoft.com/office/drawing/2014/main" id="{B0461FD2-4542-424E-ABB4-B42C7DD643DC}"/>
              </a:ext>
            </a:extLst>
          </p:cNvPr>
          <p:cNvSpPr txBox="1"/>
          <p:nvPr/>
        </p:nvSpPr>
        <p:spPr>
          <a:xfrm>
            <a:off x="277110" y="616654"/>
            <a:ext cx="11762734" cy="784830"/>
          </a:xfrm>
          <a:prstGeom prst="rect">
            <a:avLst/>
          </a:prstGeom>
          <a:noFill/>
        </p:spPr>
        <p:txBody>
          <a:bodyPr wrap="square" rtlCol="0">
            <a:spAutoFit/>
          </a:bodyPr>
          <a:lstStyle/>
          <a:p>
            <a:pPr>
              <a:lnSpc>
                <a:spcPts val="1800"/>
              </a:lnSpc>
            </a:pP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In the September 2025 Global Financial </a:t>
            </a:r>
            <a:r>
              <a:rPr lang="en-US" altLang="ja-JP" sz="1600" dirty="0" err="1">
                <a:latin typeface="Arial" panose="020B0604020202020204" pitchFamily="34" charset="0"/>
                <a:ea typeface="UD デジタル 教科書体 NK-R" panose="02020400000000000000" pitchFamily="18" charset="-128"/>
                <a:cs typeface="Arial" panose="020B0604020202020204" pitchFamily="34" charset="0"/>
              </a:rPr>
              <a:t>Centres</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 Index, Osaka ranked 36th worldwide and 13th in the Asia‑Pacific region.</a:t>
            </a:r>
          </a:p>
          <a:p>
            <a:pPr>
              <a:lnSpc>
                <a:spcPts val="1800"/>
              </a:lnSpc>
            </a:pP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Although Osaka is positioned as the second‑highest-ranked city in Japan after Tokyo, its overall ranking has not improved since the strategy was formulated.</a:t>
            </a:r>
          </a:p>
        </p:txBody>
      </p:sp>
    </p:spTree>
    <p:extLst>
      <p:ext uri="{BB962C8B-B14F-4D97-AF65-F5344CB8AC3E}">
        <p14:creationId xmlns:p14="http://schemas.microsoft.com/office/powerpoint/2010/main" val="3641771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スライド番号プレースホルダー 2"/>
          <p:cNvSpPr>
            <a:spLocks noGrp="1"/>
          </p:cNvSpPr>
          <p:nvPr>
            <p:ph type="sldNum" sz="quarter" idx="12"/>
          </p:nvPr>
        </p:nvSpPr>
        <p:spPr>
          <a:xfrm>
            <a:off x="9421873" y="6477333"/>
            <a:ext cx="2743120" cy="365114"/>
          </a:xfrm>
        </p:spPr>
        <p:txBody>
          <a:bodyPr/>
          <a:lstStyle/>
          <a:p>
            <a:fld id="{4CFCB8D1-E384-4ABF-9F79-4EB3205F8B48}" type="slidenum">
              <a:rPr kumimoji="1" lang="ja-JP" altLang="en-US" smtClean="0"/>
              <a:t>4</a:t>
            </a:fld>
            <a:endParaRPr kumimoji="1" lang="ja-JP" altLang="en-US" dirty="0"/>
          </a:p>
        </p:txBody>
      </p:sp>
      <p:sp>
        <p:nvSpPr>
          <p:cNvPr id="9" name="コンテンツ プレースホルダー 2"/>
          <p:cNvSpPr>
            <a:spLocks noGrp="1"/>
          </p:cNvSpPr>
          <p:nvPr/>
        </p:nvSpPr>
        <p:spPr>
          <a:xfrm>
            <a:off x="201226" y="601226"/>
            <a:ext cx="11715003" cy="868345"/>
          </a:xfrm>
          <a:prstGeom prst="rect">
            <a:avLst/>
          </a:prstGeom>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vert="horz" lIns="91438" tIns="45718" rIns="91438" bIns="4571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700"/>
              </a:lnSpc>
              <a:spcBef>
                <a:spcPts val="0"/>
              </a:spcBef>
              <a:buNone/>
            </a:pPr>
            <a:r>
              <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Ⅰ Overview of the Strategy(p.5-)</a:t>
            </a:r>
          </a:p>
          <a:p>
            <a:pPr marL="179388" indent="-179388">
              <a:lnSpc>
                <a:spcPct val="100000"/>
              </a:lnSpc>
              <a:spcBef>
                <a:spcPts val="0"/>
              </a:spcBef>
              <a:buNone/>
            </a:pPr>
            <a:r>
              <a:rPr lang="ja-JP" altLang="en-US" sz="1050" b="1" dirty="0">
                <a:latin typeface="Arial" panose="020B0604020202020204" pitchFamily="34" charset="0"/>
                <a:ea typeface="UD デジタル 教科書体 NK-R" panose="02020400000000000000" pitchFamily="18" charset="-128"/>
                <a:cs typeface="Arial" panose="020B0604020202020204" pitchFamily="34" charset="0"/>
              </a:rPr>
              <a:t>　</a:t>
            </a:r>
            <a:r>
              <a:rPr lang="ja-JP" altLang="en-US" sz="1000" b="1"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b="1" dirty="0">
                <a:latin typeface="Arial" panose="020B0604020202020204" pitchFamily="34" charset="0"/>
                <a:ea typeface="UD デジタル 教科書体 NK-R" panose="02020400000000000000" pitchFamily="18" charset="-128"/>
                <a:cs typeface="Arial" panose="020B0604020202020204" pitchFamily="34" charset="0"/>
              </a:rPr>
              <a:t>Strategy Formulation Objectives </a:t>
            </a:r>
            <a:r>
              <a:rPr lang="ja-JP" altLang="en-US" sz="900" b="1"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We aim to strengthen financial functions—often referred to as the "the lifeblood of the economy ”— and seek to establish a unique global financial city with distinctive </a:t>
            </a:r>
            <a:b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b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                                                           functions that will serve as a key pillar for the growth and development of the Osaka-Kansai economy.</a:t>
            </a:r>
          </a:p>
          <a:p>
            <a:pPr marL="0" indent="0">
              <a:lnSpc>
                <a:spcPct val="100000"/>
              </a:lnSpc>
              <a:spcBef>
                <a:spcPts val="0"/>
              </a:spcBef>
              <a:buNone/>
            </a:pPr>
            <a:r>
              <a:rPr lang="ja-JP" altLang="en-US" sz="1000" b="1" dirty="0">
                <a:latin typeface="UD デジタル 教科書体 NK-R" panose="02020400000000000000" pitchFamily="18" charset="-128"/>
                <a:ea typeface="UD デジタル 教科書体 NK-R" panose="02020400000000000000" pitchFamily="18" charset="-128"/>
              </a:rPr>
              <a:t>　</a:t>
            </a:r>
            <a:r>
              <a:rPr lang="ja-JP" altLang="en-US" sz="1000" b="1"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b="1" dirty="0">
                <a:latin typeface="Arial" panose="020B0604020202020204" pitchFamily="34" charset="0"/>
                <a:ea typeface="UD デジタル 教科書体 NK-R" panose="02020400000000000000" pitchFamily="18" charset="-128"/>
                <a:cs typeface="Arial" panose="020B0604020202020204" pitchFamily="34" charset="0"/>
              </a:rPr>
              <a:t>Osaka’s Vision as a Global Financial City</a:t>
            </a:r>
            <a:r>
              <a:rPr lang="ja-JP" altLang="en-US" sz="1000" b="1"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b="1" dirty="0">
                <a:latin typeface="Arial" panose="020B0604020202020204" pitchFamily="34" charset="0"/>
                <a:ea typeface="UD デジタル 教科書体 NK-R" panose="02020400000000000000" pitchFamily="18" charset="-128"/>
                <a:cs typeface="Arial" panose="020B0604020202020204" pitchFamily="34" charset="0"/>
              </a:rPr>
              <a:t>p.6</a:t>
            </a:r>
            <a:r>
              <a:rPr lang="ja-JP" altLang="en-US" sz="1000" b="1" dirty="0">
                <a:latin typeface="Arial" panose="020B0604020202020204" pitchFamily="34" charset="0"/>
                <a:ea typeface="UD デジタル 教科書体 NK-R" panose="02020400000000000000" pitchFamily="18" charset="-128"/>
                <a:cs typeface="Arial" panose="020B0604020202020204" pitchFamily="34" charset="0"/>
              </a:rPr>
              <a:t>）</a:t>
            </a:r>
            <a:r>
              <a:rPr lang="ja-JP" altLang="en-US" sz="850" b="1"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Global city that develops by leveraging finance, attracting the energy of Asia and the world  · Frontrunner city in finance, which challenges the world with </a:t>
            </a:r>
            <a:b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b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                                                                                       innovative</a:t>
            </a: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initiatives</a:t>
            </a:r>
            <a:endParaRPr lang="en-US" altLang="ja-JP" sz="850" dirty="0">
              <a:latin typeface="Arial" panose="020B0604020202020204" pitchFamily="34" charset="0"/>
              <a:ea typeface="UD デジタル 教科書体 NK-R" panose="02020400000000000000" pitchFamily="18" charset="-128"/>
              <a:cs typeface="Arial" panose="020B0604020202020204" pitchFamily="34" charset="0"/>
            </a:endParaRPr>
          </a:p>
          <a:p>
            <a:pPr marL="0" indent="0">
              <a:lnSpc>
                <a:spcPts val="1700"/>
              </a:lnSpc>
              <a:spcBef>
                <a:spcPts val="0"/>
              </a:spcBef>
              <a:buNone/>
            </a:pPr>
            <a:endParaRPr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12" name="コンテンツ プレースホルダー 2"/>
          <p:cNvSpPr>
            <a:spLocks noGrp="1"/>
          </p:cNvSpPr>
          <p:nvPr/>
        </p:nvSpPr>
        <p:spPr>
          <a:xfrm>
            <a:off x="5920688" y="3224892"/>
            <a:ext cx="6004943" cy="2862247"/>
          </a:xfrm>
          <a:prstGeom prst="rect">
            <a:avLst/>
          </a:prstGeom>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vert="horz" lIns="36000" tIns="45718" rIns="91438" bIns="45718"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700"/>
              </a:lnSpc>
              <a:spcBef>
                <a:spcPts val="0"/>
              </a:spcBef>
              <a:buNone/>
            </a:pPr>
            <a:r>
              <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Ⅵ Strategy Implementation Period </a:t>
            </a:r>
            <a:r>
              <a:rPr lang="ja-JP" altLang="en-US" sz="1200" b="1"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p.33-</a:t>
            </a:r>
            <a:r>
              <a:rPr lang="ja-JP" altLang="en-US" sz="1200" b="1" dirty="0">
                <a:latin typeface="Arial" panose="020B0604020202020204" pitchFamily="34" charset="0"/>
                <a:ea typeface="UD デジタル 教科書体 NK-R" panose="02020400000000000000" pitchFamily="18" charset="-128"/>
                <a:cs typeface="Arial" panose="020B0604020202020204" pitchFamily="34" charset="0"/>
              </a:rPr>
              <a:t>）</a:t>
            </a:r>
            <a:endPar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endParaRPr>
          </a:p>
          <a:p>
            <a:pPr marL="179388" indent="-179388">
              <a:lnSpc>
                <a:spcPct val="100000"/>
              </a:lnSpc>
              <a:spcBef>
                <a:spcPts val="0"/>
              </a:spcBef>
              <a:buNone/>
            </a:pPr>
            <a:r>
              <a:rPr lang="ja-JP" altLang="en-US" sz="11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100" dirty="0">
                <a:latin typeface="Arial" panose="020B0604020202020204" pitchFamily="34" charset="0"/>
                <a:ea typeface="UD デジタル 教科書体 NK-R" panose="02020400000000000000" pitchFamily="18" charset="-128"/>
                <a:cs typeface="Arial" panose="020B0604020202020204" pitchFamily="34" charset="0"/>
              </a:rPr>
              <a:t>Phase 1</a:t>
            </a:r>
            <a:r>
              <a:rPr lang="ja-JP" altLang="en-US" sz="11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100" dirty="0">
                <a:latin typeface="Arial" panose="020B0604020202020204" pitchFamily="34" charset="0"/>
                <a:ea typeface="UD デジタル 教科書体 NK-R" panose="02020400000000000000" pitchFamily="18" charset="-128"/>
                <a:cs typeface="Arial" panose="020B0604020202020204" pitchFamily="34" charset="0"/>
              </a:rPr>
              <a:t>through FY2025, Phase 2</a:t>
            </a:r>
            <a:r>
              <a:rPr lang="ja-JP" altLang="en-US" sz="11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100" dirty="0">
                <a:latin typeface="Arial" panose="020B0604020202020204" pitchFamily="34" charset="0"/>
                <a:ea typeface="UD デジタル 教科書体 NK-R" panose="02020400000000000000" pitchFamily="18" charset="-128"/>
                <a:cs typeface="Arial" panose="020B0604020202020204" pitchFamily="34" charset="0"/>
              </a:rPr>
              <a:t> FY2026–FY2030, Final Target Year</a:t>
            </a:r>
            <a:r>
              <a:rPr lang="ja-JP" altLang="en-US" sz="11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100" dirty="0">
                <a:latin typeface="Arial" panose="020B0604020202020204" pitchFamily="34" charset="0"/>
                <a:ea typeface="UD デジタル 教科書体 NK-R" panose="02020400000000000000" pitchFamily="18" charset="-128"/>
                <a:cs typeface="Arial" panose="020B0604020202020204" pitchFamily="34" charset="0"/>
              </a:rPr>
              <a:t> FY2050</a:t>
            </a:r>
            <a:endParaRPr lang="en-US" altLang="ja-JP" sz="1100" b="1" dirty="0">
              <a:latin typeface="Arial" panose="020B0604020202020204" pitchFamily="34" charset="0"/>
              <a:ea typeface="UD デジタル 教科書体 NK-R" panose="02020400000000000000" pitchFamily="18" charset="-128"/>
              <a:cs typeface="Arial" panose="020B0604020202020204" pitchFamily="34" charset="0"/>
            </a:endParaRPr>
          </a:p>
          <a:p>
            <a:pPr marL="0" indent="0">
              <a:lnSpc>
                <a:spcPts val="1400"/>
              </a:lnSpc>
              <a:spcBef>
                <a:spcPts val="0"/>
              </a:spcBef>
              <a:buNone/>
            </a:pPr>
            <a:r>
              <a:rPr lang="ja-JP" altLang="en-US" sz="1400" b="1" dirty="0">
                <a:latin typeface="UD デジタル 教科書体 NK-R" panose="02020400000000000000" pitchFamily="18" charset="-128"/>
                <a:ea typeface="UD デジタル 教科書体 NK-R" panose="02020400000000000000" pitchFamily="18" charset="-128"/>
              </a:rPr>
              <a:t> </a:t>
            </a:r>
            <a:r>
              <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Strategic Goals</a:t>
            </a:r>
            <a:r>
              <a:rPr lang="ja-JP" altLang="en-US" sz="12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(p.35)</a:t>
            </a:r>
          </a:p>
          <a:p>
            <a:pPr marL="0" indent="0">
              <a:lnSpc>
                <a:spcPts val="14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a:t>
            </a:r>
            <a:r>
              <a:rPr lang="ja-JP" altLang="en-US" sz="11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100" dirty="0">
                <a:latin typeface="Arial" panose="020B0604020202020204" pitchFamily="34" charset="0"/>
                <a:ea typeface="UD デジタル 教科書体 NK-R" panose="02020400000000000000" pitchFamily="18" charset="-128"/>
                <a:cs typeface="Arial" panose="020B0604020202020204" pitchFamily="34" charset="0"/>
              </a:rPr>
              <a:t>Activity Indicators</a:t>
            </a:r>
            <a:r>
              <a:rPr lang="ja-JP" altLang="en-US" sz="1100" dirty="0">
                <a:latin typeface="Arial" panose="020B0604020202020204" pitchFamily="34" charset="0"/>
                <a:ea typeface="UD デジタル 教科書体 NK-R" panose="02020400000000000000" pitchFamily="18" charset="-128"/>
                <a:cs typeface="Arial" panose="020B0604020202020204" pitchFamily="34" charset="0"/>
              </a:rPr>
              <a:t>：</a:t>
            </a:r>
            <a:endParaRPr lang="en-US" altLang="ja-JP" sz="1100" dirty="0">
              <a:latin typeface="Arial" panose="020B0604020202020204" pitchFamily="34" charset="0"/>
              <a:ea typeface="UD デジタル 教科書体 NK-R" panose="02020400000000000000" pitchFamily="18" charset="-128"/>
              <a:cs typeface="Arial" panose="020B0604020202020204" pitchFamily="34" charset="0"/>
            </a:endParaRPr>
          </a:p>
          <a:p>
            <a:pPr marL="0" indent="0">
              <a:lnSpc>
                <a:spcPct val="100000"/>
              </a:lnSpc>
              <a:spcBef>
                <a:spcPts val="0"/>
              </a:spcBef>
              <a:buNone/>
            </a:pP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     </a:t>
            </a: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Number of participants in business matching events related to start-ups (including the number of </a:t>
            </a:r>
            <a:b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b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       investors and fintech companies) , Number of English-language business matching events, Number </a:t>
            </a:r>
            <a:b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b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       of business matches facilitated through Osaka Prefecture and City initiatives  </a:t>
            </a:r>
          </a:p>
          <a:p>
            <a:pPr marL="0" indent="0">
              <a:lnSpc>
                <a:spcPct val="100000"/>
              </a:lnSpc>
              <a:spcBef>
                <a:spcPts val="0"/>
              </a:spcBef>
              <a:buNone/>
            </a:pP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     </a:t>
            </a: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Number of courses and events held by the Financial and Economic Literacy Promotion Network</a:t>
            </a:r>
          </a:p>
          <a:p>
            <a:pPr marL="0" indent="0">
              <a:lnSpc>
                <a:spcPts val="1400"/>
              </a:lnSpc>
              <a:spcBef>
                <a:spcPts val="0"/>
              </a:spcBef>
              <a:buNone/>
            </a:pPr>
            <a:r>
              <a:rPr lang="ja-JP" altLang="en-US" sz="1200" dirty="0">
                <a:latin typeface="Arial" panose="020B0604020202020204" pitchFamily="34" charset="0"/>
                <a:ea typeface="UD デジタル 教科書体 NK-R" panose="02020400000000000000" pitchFamily="18" charset="-128"/>
                <a:cs typeface="Arial" panose="020B0604020202020204" pitchFamily="34" charset="0"/>
              </a:rPr>
              <a:t>　</a:t>
            </a:r>
            <a:r>
              <a:rPr lang="ja-JP" altLang="en-US" sz="11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100" dirty="0">
                <a:latin typeface="Arial" panose="020B0604020202020204" pitchFamily="34" charset="0"/>
                <a:ea typeface="UD デジタル 教科書体 NK-R" panose="02020400000000000000" pitchFamily="18" charset="-128"/>
                <a:cs typeface="Arial" panose="020B0604020202020204" pitchFamily="34" charset="0"/>
              </a:rPr>
              <a:t>Goals</a:t>
            </a:r>
            <a:r>
              <a:rPr lang="ja-JP" altLang="en-US" sz="1100" dirty="0">
                <a:latin typeface="Arial" panose="020B0604020202020204" pitchFamily="34" charset="0"/>
                <a:ea typeface="UD デジタル 教科書体 NK-R" panose="02020400000000000000" pitchFamily="18" charset="-128"/>
                <a:cs typeface="Arial" panose="020B0604020202020204" pitchFamily="34" charset="0"/>
              </a:rPr>
              <a:t>：</a:t>
            </a:r>
          </a:p>
          <a:p>
            <a:pPr marL="0" indent="0">
              <a:lnSpc>
                <a:spcPct val="100000"/>
              </a:lnSpc>
              <a:spcBef>
                <a:spcPts val="0"/>
              </a:spcBef>
              <a:buNone/>
            </a:pP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Number of foreign financial and related companies attracted</a:t>
            </a: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 50(Cumulative total</a:t>
            </a: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 80 companies </a:t>
            </a:r>
            <a:b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b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since Phase 1)</a:t>
            </a:r>
          </a:p>
          <a:p>
            <a:pPr marL="0" indent="0">
              <a:lnSpc>
                <a:spcPct val="100000"/>
              </a:lnSpc>
              <a:spcBef>
                <a:spcPts val="0"/>
              </a:spcBef>
              <a:buNone/>
            </a:pP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Total startup funding raised</a:t>
            </a: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 ¥160 billion, number of fundraising cases from overseas</a:t>
            </a: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 10, Number </a:t>
            </a:r>
            <a:b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b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of</a:t>
            </a: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startups created</a:t>
            </a: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 1,200</a:t>
            </a:r>
          </a:p>
          <a:p>
            <a:pPr marL="0" indent="0">
              <a:lnSpc>
                <a:spcPts val="1400"/>
              </a:lnSpc>
              <a:spcBef>
                <a:spcPts val="0"/>
              </a:spcBef>
              <a:buNone/>
            </a:pP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Number of proof-of-concept trials for new financial services</a:t>
            </a: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 10</a:t>
            </a:r>
          </a:p>
          <a:p>
            <a:pPr marL="0" indent="0">
              <a:lnSpc>
                <a:spcPts val="1400"/>
              </a:lnSpc>
              <a:spcBef>
                <a:spcPts val="0"/>
              </a:spcBef>
              <a:buNone/>
            </a:pP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Attraction of international schools to meet the needs of highly skilled foreign professionals:</a:t>
            </a: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 Full </a:t>
            </a:r>
            <a:b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b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curriculum covering elementary, junior high, and high school levels</a:t>
            </a:r>
          </a:p>
          <a:p>
            <a:pPr marL="0" indent="0">
              <a:lnSpc>
                <a:spcPts val="1400"/>
              </a:lnSpc>
              <a:spcBef>
                <a:spcPts val="0"/>
              </a:spcBef>
              <a:buNone/>
            </a:pP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Number of international media features</a:t>
            </a: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 10	</a:t>
            </a: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Number of social media followers</a:t>
            </a: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 5,000</a:t>
            </a:r>
          </a:p>
        </p:txBody>
      </p:sp>
      <p:sp>
        <p:nvSpPr>
          <p:cNvPr id="14" name="コンテンツ プレースホルダー 2"/>
          <p:cNvSpPr>
            <a:spLocks noGrp="1"/>
          </p:cNvSpPr>
          <p:nvPr/>
        </p:nvSpPr>
        <p:spPr>
          <a:xfrm>
            <a:off x="210628" y="6127430"/>
            <a:ext cx="11715003" cy="687362"/>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vert="horz" lIns="91438" tIns="45718" rIns="91438" bIns="4571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700"/>
              </a:lnSpc>
              <a:spcBef>
                <a:spcPts val="0"/>
              </a:spcBef>
              <a:buNone/>
            </a:pPr>
            <a:r>
              <a:rPr lang="it-IT" altLang="ja-JP" sz="1200" b="1" dirty="0">
                <a:latin typeface="Arial" panose="020B0604020202020204" pitchFamily="34" charset="0"/>
                <a:ea typeface="UD デジタル 教科書体 NK-R" panose="02020400000000000000" pitchFamily="18" charset="-128"/>
                <a:cs typeface="Arial" panose="020B0604020202020204" pitchFamily="34" charset="0"/>
              </a:rPr>
              <a:t>Ⅶ</a:t>
            </a:r>
            <a:r>
              <a:rPr lang="ja-JP" altLang="it-IT" sz="1200" b="1" dirty="0">
                <a:latin typeface="Arial" panose="020B0604020202020204" pitchFamily="34" charset="0"/>
                <a:ea typeface="UD デジタル 教科書体 NK-R" panose="02020400000000000000" pitchFamily="18" charset="-128"/>
                <a:cs typeface="Arial" panose="020B0604020202020204" pitchFamily="34" charset="0"/>
              </a:rPr>
              <a:t>　</a:t>
            </a:r>
            <a:r>
              <a:rPr lang="it-IT" altLang="ja-JP" sz="1200" b="1" dirty="0">
                <a:latin typeface="Arial" panose="020B0604020202020204" pitchFamily="34" charset="0"/>
                <a:ea typeface="UD デジタル 教科書体 NK-R" panose="02020400000000000000" pitchFamily="18" charset="-128"/>
                <a:cs typeface="Arial" panose="020B0604020202020204" pitchFamily="34" charset="0"/>
              </a:rPr>
              <a:t>Conclusion</a:t>
            </a:r>
            <a:r>
              <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(p.36)</a:t>
            </a:r>
          </a:p>
          <a:p>
            <a:pPr marL="0" indent="0">
              <a:lnSpc>
                <a:spcPts val="1700"/>
              </a:lnSpc>
              <a:spcBef>
                <a:spcPts val="0"/>
              </a:spcBef>
              <a:buNone/>
            </a:pP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The member organizations of the Promotion Committee—including government agencies, economic groups, and private companies—will collaborate organically to advance Osaka’s initiatives.  </a:t>
            </a:r>
          </a:p>
          <a:p>
            <a:pPr marL="0" indent="0">
              <a:lnSpc>
                <a:spcPts val="1700"/>
              </a:lnSpc>
              <a:spcBef>
                <a:spcPts val="0"/>
              </a:spcBef>
              <a:buNone/>
            </a:pP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The strategy will be reviewed around FY2030, upon the completion of Phase 2, based on the achievement status of  strategic goals and the prevailing socioeconomic conditions.</a:t>
            </a:r>
          </a:p>
          <a:p>
            <a:pPr marL="0" indent="0">
              <a:lnSpc>
                <a:spcPts val="1700"/>
              </a:lnSpc>
              <a:spcBef>
                <a:spcPts val="0"/>
              </a:spcBef>
              <a:buNone/>
            </a:pPr>
            <a:endParaRPr lang="ja-JP" altLang="en-US" sz="1200" dirty="0">
              <a:latin typeface="UD デジタル 教科書体 NK-R" panose="02020400000000000000" pitchFamily="18" charset="-128"/>
              <a:ea typeface="UD デジタル 教科書体 NK-R" panose="02020400000000000000" pitchFamily="18" charset="-128"/>
            </a:endParaRPr>
          </a:p>
        </p:txBody>
      </p:sp>
      <p:sp>
        <p:nvSpPr>
          <p:cNvPr id="20" name="コンテンツ プレースホルダー 2">
            <a:extLst>
              <a:ext uri="{FF2B5EF4-FFF2-40B4-BE49-F238E27FC236}">
                <a16:creationId xmlns:a16="http://schemas.microsoft.com/office/drawing/2014/main" id="{81E9DD60-C36C-48C6-8899-AF39410AF355}"/>
              </a:ext>
            </a:extLst>
          </p:cNvPr>
          <p:cNvSpPr>
            <a:spLocks noGrp="1"/>
          </p:cNvSpPr>
          <p:nvPr/>
        </p:nvSpPr>
        <p:spPr>
          <a:xfrm>
            <a:off x="201226" y="3229366"/>
            <a:ext cx="5647312" cy="2862246"/>
          </a:xfrm>
          <a:prstGeom prst="rect">
            <a:avLst/>
          </a:prstGeom>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vert="horz" lIns="91438" tIns="45718" rIns="36000" bIns="45718"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V Pillars of the Initiatives &amp; Specific Initiatives (Action Plan) </a:t>
            </a:r>
            <a:r>
              <a:rPr lang="en-US" altLang="ja-JP" sz="1100" b="1" dirty="0">
                <a:latin typeface="Arial" panose="020B0604020202020204" pitchFamily="34" charset="0"/>
                <a:ea typeface="UD デジタル 教科書体 NK-R" panose="02020400000000000000" pitchFamily="18" charset="-128"/>
                <a:cs typeface="Arial" panose="020B0604020202020204" pitchFamily="34" charset="0"/>
              </a:rPr>
              <a:t>(p. 22– )</a:t>
            </a:r>
          </a:p>
          <a:p>
            <a:pPr marL="0" indent="0">
              <a:buNone/>
            </a:pPr>
            <a:r>
              <a:rPr lang="en-US" altLang="ja-JP" sz="1200" b="1" u="sng" dirty="0">
                <a:latin typeface="Arial" panose="020B0604020202020204" pitchFamily="34" charset="0"/>
                <a:ea typeface="UD デジタル 教科書体 NK-R" panose="02020400000000000000" pitchFamily="18" charset="-128"/>
                <a:cs typeface="Arial" panose="020B0604020202020204" pitchFamily="34" charset="0"/>
              </a:rPr>
              <a:t>“Global city that develops by leveraging finance”</a:t>
            </a:r>
            <a:r>
              <a:rPr lang="en-US" altLang="ja-JP" sz="1100" dirty="0">
                <a:latin typeface="Arial" panose="020B0604020202020204" pitchFamily="34" charset="0"/>
                <a:ea typeface="UD デジタル 教科書体 NK-R" panose="02020400000000000000" pitchFamily="18" charset="-128"/>
                <a:cs typeface="Arial" panose="020B0604020202020204" pitchFamily="34" charset="0"/>
              </a:rPr>
              <a:t> </a:t>
            </a:r>
          </a:p>
          <a:p>
            <a:pPr>
              <a:lnSpc>
                <a:spcPct val="100000"/>
              </a:lnSpc>
              <a:spcBef>
                <a:spcPts val="0"/>
              </a:spcBef>
              <a:buFont typeface="+mj-lt"/>
              <a:buAutoNum type="arabicPeriod"/>
            </a:pP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Promote investment in and collaboration with startups and other entities from domestic and international sources</a:t>
            </a:r>
          </a:p>
          <a:p>
            <a:pPr>
              <a:lnSpc>
                <a:spcPct val="100000"/>
              </a:lnSpc>
              <a:spcBef>
                <a:spcPts val="0"/>
              </a:spcBef>
              <a:buFont typeface="+mj-lt"/>
              <a:buAutoNum type="arabicPeriod"/>
            </a:pP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Promote the concentration of financial institutions that contribute to realizing Osaka as a secondary capital the Secondary Capital, incorporating the perspective of enhancing resilience</a:t>
            </a:r>
            <a:endParaRPr lang="en-US" altLang="ja-JP" sz="1000" b="1" u="sng" dirty="0">
              <a:latin typeface="Arial" panose="020B0604020202020204" pitchFamily="34" charset="0"/>
              <a:ea typeface="UD デジタル 教科書体 NK-R" panose="02020400000000000000" pitchFamily="18" charset="-128"/>
              <a:cs typeface="Arial" panose="020B0604020202020204" pitchFamily="34" charset="0"/>
            </a:endParaRPr>
          </a:p>
          <a:p>
            <a:pPr marL="0" indent="0">
              <a:lnSpc>
                <a:spcPts val="1700"/>
              </a:lnSpc>
              <a:spcBef>
                <a:spcPts val="0"/>
              </a:spcBef>
              <a:buNone/>
            </a:pPr>
            <a:r>
              <a:rPr lang="en-US" altLang="ja-JP" sz="1200" b="1" u="sng" dirty="0">
                <a:latin typeface="Arial" panose="020B0604020202020204" pitchFamily="34" charset="0"/>
                <a:ea typeface="UD デジタル 教科書体 NK-R" panose="02020400000000000000" pitchFamily="18" charset="-128"/>
                <a:cs typeface="Arial" panose="020B0604020202020204" pitchFamily="34" charset="0"/>
              </a:rPr>
              <a:t>“Frontrunner city in finance”</a:t>
            </a:r>
          </a:p>
          <a:p>
            <a:pPr>
              <a:lnSpc>
                <a:spcPct val="100000"/>
              </a:lnSpc>
              <a:spcBef>
                <a:spcPts val="0"/>
              </a:spcBef>
              <a:buFont typeface="+mj-lt"/>
              <a:buAutoNum type="arabicPeriod"/>
            </a:pP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Create cutting-edge, innovative financial products and markets </a:t>
            </a:r>
          </a:p>
          <a:p>
            <a:pPr>
              <a:lnSpc>
                <a:spcPct val="100000"/>
              </a:lnSpc>
              <a:spcBef>
                <a:spcPts val="0"/>
              </a:spcBef>
              <a:buFont typeface="+mj-lt"/>
              <a:buAutoNum type="arabicPeriod"/>
            </a:pP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Promote Financial Innovation</a:t>
            </a:r>
            <a:endParaRPr lang="ja-JP" altLang="en-US" sz="1000" dirty="0">
              <a:latin typeface="Arial" panose="020B0604020202020204" pitchFamily="34" charset="0"/>
              <a:ea typeface="UD デジタル 教科書体 NK-R" panose="02020400000000000000" pitchFamily="18" charset="-128"/>
              <a:cs typeface="Arial" panose="020B0604020202020204" pitchFamily="34" charset="0"/>
            </a:endParaRPr>
          </a:p>
          <a:p>
            <a:pPr marL="0" indent="0">
              <a:lnSpc>
                <a:spcPts val="1700"/>
              </a:lnSpc>
              <a:spcBef>
                <a:spcPts val="0"/>
              </a:spcBef>
              <a:buNone/>
            </a:pPr>
            <a:r>
              <a:rPr lang="en-US" altLang="ja-JP" sz="1200" b="1" u="sng" dirty="0">
                <a:latin typeface="Arial" panose="020B0604020202020204" pitchFamily="34" charset="0"/>
                <a:ea typeface="UD デジタル 教科書体 NK-R" panose="02020400000000000000" pitchFamily="18" charset="-128"/>
                <a:cs typeface="Arial" panose="020B0604020202020204" pitchFamily="34" charset="0"/>
              </a:rPr>
              <a:t>“Shared Initiatives to Realize the Two Future Visions of the City”</a:t>
            </a:r>
            <a:endParaRPr lang="en-US" altLang="ja-JP" sz="1200" b="1" u="sng" dirty="0">
              <a:latin typeface="UD デジタル 教科書体 NK-R" panose="02020400000000000000" pitchFamily="18" charset="-128"/>
              <a:ea typeface="UD デジタル 教科書体 NK-R" panose="02020400000000000000" pitchFamily="18" charset="-128"/>
              <a:cs typeface="Arial" panose="020B0604020202020204" pitchFamily="34" charset="0"/>
            </a:endParaRPr>
          </a:p>
          <a:p>
            <a:pPr>
              <a:lnSpc>
                <a:spcPct val="100000"/>
              </a:lnSpc>
              <a:spcBef>
                <a:spcPts val="0"/>
              </a:spcBef>
              <a:buFont typeface="+mj-lt"/>
              <a:buAutoNum type="arabicPeriod"/>
            </a:pP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Promote Initiatives to enhance financial literacy and develop highly skilled professionals in the financial sector</a:t>
            </a:r>
          </a:p>
          <a:p>
            <a:pPr>
              <a:lnSpc>
                <a:spcPct val="100000"/>
              </a:lnSpc>
              <a:spcBef>
                <a:spcPts val="0"/>
              </a:spcBef>
              <a:buFont typeface="+mj-lt"/>
              <a:buAutoNum type="arabicPeriod"/>
            </a:pP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Develop a Living and Business Environment Attractive to International Investors</a:t>
            </a: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 </a:t>
            </a:r>
            <a:endParaRPr lang="en-US" altLang="ja-JP" sz="1000" dirty="0">
              <a:latin typeface="Arial" panose="020B0604020202020204" pitchFamily="34" charset="0"/>
              <a:ea typeface="UD デジタル 教科書体 NK-R" panose="02020400000000000000" pitchFamily="18" charset="-128"/>
              <a:cs typeface="Arial" panose="020B0604020202020204" pitchFamily="34" charset="0"/>
            </a:endParaRPr>
          </a:p>
          <a:p>
            <a:pPr>
              <a:lnSpc>
                <a:spcPct val="100000"/>
              </a:lnSpc>
              <a:spcBef>
                <a:spcPts val="0"/>
              </a:spcBef>
              <a:buFont typeface="+mj-lt"/>
              <a:buAutoNum type="arabicPeriod"/>
            </a:pP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Promote strategic public relations domestically and internationally, and strengthen global partnerships</a:t>
            </a:r>
            <a:endParaRPr lang="ja-JP" altLang="en-US" sz="1000"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11" name="コンテンツ プレースホルダー 2">
            <a:extLst>
              <a:ext uri="{FF2B5EF4-FFF2-40B4-BE49-F238E27FC236}">
                <a16:creationId xmlns:a16="http://schemas.microsoft.com/office/drawing/2014/main" id="{C1F16CE5-60EF-4BFF-A882-E86987A0B703}"/>
              </a:ext>
            </a:extLst>
          </p:cNvPr>
          <p:cNvSpPr>
            <a:spLocks noGrp="1"/>
          </p:cNvSpPr>
          <p:nvPr/>
        </p:nvSpPr>
        <p:spPr>
          <a:xfrm>
            <a:off x="201226" y="1511147"/>
            <a:ext cx="11715003" cy="567442"/>
          </a:xfrm>
          <a:prstGeom prst="rect">
            <a:avLst/>
          </a:prstGeom>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vert="horz" lIns="91438" tIns="45718" rIns="91438" bIns="4571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700"/>
              </a:lnSpc>
              <a:spcBef>
                <a:spcPts val="0"/>
              </a:spcBef>
              <a:buNone/>
            </a:pPr>
            <a:r>
              <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Ⅱ</a:t>
            </a:r>
            <a:r>
              <a:rPr lang="ja-JP" altLang="en-US" sz="12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Initiatives under Phase 1 (through FY2025) </a:t>
            </a:r>
            <a:r>
              <a:rPr lang="ja-JP" altLang="en-US" sz="1200" b="1"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p.7-</a:t>
            </a:r>
            <a:r>
              <a:rPr lang="ja-JP" altLang="en-US" sz="1200" b="1" dirty="0">
                <a:latin typeface="Arial" panose="020B0604020202020204" pitchFamily="34" charset="0"/>
                <a:ea typeface="UD デジタル 教科書体 NK-R" panose="02020400000000000000" pitchFamily="18" charset="-128"/>
                <a:cs typeface="Arial" panose="020B0604020202020204" pitchFamily="34" charset="0"/>
              </a:rPr>
              <a:t>）</a:t>
            </a:r>
            <a:endPar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endParaRPr>
          </a:p>
          <a:p>
            <a:pPr marL="0" indent="0">
              <a:lnSpc>
                <a:spcPct val="100000"/>
              </a:lnSpc>
              <a:spcBef>
                <a:spcPts val="0"/>
              </a:spcBef>
              <a:buNone/>
            </a:pPr>
            <a:r>
              <a:rPr lang="ja-JP" altLang="en-US" sz="700" dirty="0">
                <a:latin typeface="UD デジタル 教科書体 NK-R" panose="02020400000000000000" pitchFamily="18" charset="-128"/>
                <a:ea typeface="UD デジタル 教科書体 NK-R" panose="02020400000000000000" pitchFamily="18" charset="-128"/>
              </a:rPr>
              <a:t>　        </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Promote the attraction of foreign financial institutions, the development of cutting-edge financial products and markets, the designation as a Special Zone for Financial and </a:t>
            </a:r>
            <a:b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b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       Asset Management Businesses, and the</a:t>
            </a: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enhancement of consultation systems and information dissemination to support business entry.</a:t>
            </a:r>
            <a:endParaRPr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15" name="コンテンツ プレースホルダー 2">
            <a:extLst>
              <a:ext uri="{FF2B5EF4-FFF2-40B4-BE49-F238E27FC236}">
                <a16:creationId xmlns:a16="http://schemas.microsoft.com/office/drawing/2014/main" id="{875B67E9-CC2E-42F0-AEBA-6F6AC3352485}"/>
              </a:ext>
            </a:extLst>
          </p:cNvPr>
          <p:cNvSpPr>
            <a:spLocks noGrp="1"/>
          </p:cNvSpPr>
          <p:nvPr/>
        </p:nvSpPr>
        <p:spPr>
          <a:xfrm>
            <a:off x="201226" y="2627567"/>
            <a:ext cx="11724405" cy="573362"/>
          </a:xfrm>
          <a:prstGeom prst="rect">
            <a:avLst/>
          </a:prstGeom>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vert="horz" lIns="91438" tIns="45718" rIns="91438" bIns="4571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700"/>
              </a:lnSpc>
              <a:spcBef>
                <a:spcPts val="0"/>
              </a:spcBef>
              <a:buNone/>
            </a:pPr>
            <a:r>
              <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Ⅳ</a:t>
            </a:r>
            <a:r>
              <a:rPr lang="ja-JP" altLang="en-US" sz="12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Directions for Action Plan Phase 2 </a:t>
            </a:r>
            <a:r>
              <a:rPr lang="ja-JP" altLang="en-US" sz="1200" b="1"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p.19-</a:t>
            </a:r>
            <a:r>
              <a:rPr lang="ja-JP" altLang="en-US" sz="1200" b="1" dirty="0">
                <a:latin typeface="Arial" panose="020B0604020202020204" pitchFamily="34" charset="0"/>
                <a:ea typeface="UD デジタル 教科書体 NK-R" panose="02020400000000000000" pitchFamily="18" charset="-128"/>
                <a:cs typeface="Arial" panose="020B0604020202020204" pitchFamily="34" charset="0"/>
              </a:rPr>
              <a:t>）</a:t>
            </a:r>
            <a:endPar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endParaRPr>
          </a:p>
          <a:p>
            <a:pPr marL="0" indent="0">
              <a:lnSpc>
                <a:spcPct val="100000"/>
              </a:lnSpc>
              <a:spcBef>
                <a:spcPts val="0"/>
              </a:spcBef>
              <a:buNone/>
            </a:pPr>
            <a:r>
              <a:rPr lang="en-US" altLang="ja-JP" sz="8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Building on the outcomes of Phase 1 and addressing challenges in the market environment, Osaka will further advance its initiatives by leveraging the legacy of the Expo, including the social </a:t>
            </a:r>
            <a:b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b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        implementation of advanced technologies, international exchange, and the demonstration of financial services</a:t>
            </a:r>
            <a:endParaRPr lang="en-US" altLang="ja-JP" sz="900" dirty="0">
              <a:latin typeface="Arial" panose="020B0604020202020204" pitchFamily="34" charset="0"/>
              <a:ea typeface="UD デジタル 教科書体 NK-R" panose="02020400000000000000" pitchFamily="18" charset="-128"/>
              <a:cs typeface="Arial" panose="020B0604020202020204" pitchFamily="34" charset="0"/>
            </a:endParaRPr>
          </a:p>
        </p:txBody>
      </p:sp>
      <p:cxnSp>
        <p:nvCxnSpPr>
          <p:cNvPr id="16" name="直線コネクタ 15">
            <a:extLst>
              <a:ext uri="{FF2B5EF4-FFF2-40B4-BE49-F238E27FC236}">
                <a16:creationId xmlns:a16="http://schemas.microsoft.com/office/drawing/2014/main" id="{D55EEE40-5319-4069-A85B-13B80CC30A74}"/>
              </a:ext>
            </a:extLst>
          </p:cNvPr>
          <p:cNvCxnSpPr>
            <a:cxnSpLocks/>
          </p:cNvCxnSpPr>
          <p:nvPr/>
        </p:nvCxnSpPr>
        <p:spPr>
          <a:xfrm>
            <a:off x="201226" y="527315"/>
            <a:ext cx="11520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17" name="タイトル 1">
            <a:extLst>
              <a:ext uri="{FF2B5EF4-FFF2-40B4-BE49-F238E27FC236}">
                <a16:creationId xmlns:a16="http://schemas.microsoft.com/office/drawing/2014/main" id="{C42922ED-90FB-4A8D-96D5-66789FA1B07A}"/>
              </a:ext>
            </a:extLst>
          </p:cNvPr>
          <p:cNvSpPr txBox="1">
            <a:spLocks/>
          </p:cNvSpPr>
          <p:nvPr/>
        </p:nvSpPr>
        <p:spPr>
          <a:xfrm>
            <a:off x="201226" y="104655"/>
            <a:ext cx="10515600" cy="493411"/>
          </a:xfrm>
          <a:prstGeom prst="rect">
            <a:avLst/>
          </a:prstGeom>
        </p:spPr>
        <p:txBody>
          <a:bodyPr vert="horz" lIns="91440" tIns="36000" rIns="91440" bIns="36000" rtlCol="0" anchor="ctr">
            <a:normAutofit fontScale="925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3600" dirty="0">
                <a:latin typeface="Arial" panose="020B0604020202020204" pitchFamily="34" charset="0"/>
                <a:ea typeface="UD デジタル 教科書体 NK-R" panose="02020400000000000000" pitchFamily="18" charset="-128"/>
                <a:cs typeface="Arial" panose="020B0604020202020204" pitchFamily="34" charset="0"/>
              </a:rPr>
              <a:t>Summary</a:t>
            </a:r>
            <a:endParaRPr lang="ja-JP" altLang="en-US" sz="3600"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13" name="コンテンツ プレースホルダー 2">
            <a:extLst>
              <a:ext uri="{FF2B5EF4-FFF2-40B4-BE49-F238E27FC236}">
                <a16:creationId xmlns:a16="http://schemas.microsoft.com/office/drawing/2014/main" id="{C5C3EB30-739D-4348-8802-75AA6FDEDCE5}"/>
              </a:ext>
            </a:extLst>
          </p:cNvPr>
          <p:cNvSpPr>
            <a:spLocks noGrp="1"/>
          </p:cNvSpPr>
          <p:nvPr/>
        </p:nvSpPr>
        <p:spPr>
          <a:xfrm>
            <a:off x="201226" y="2117569"/>
            <a:ext cx="11715003" cy="477342"/>
          </a:xfrm>
          <a:prstGeom prst="rect">
            <a:avLst/>
          </a:prstGeom>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vert="horz" lIns="91438" tIns="45718" rIns="91438" bIns="4571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700"/>
              </a:lnSpc>
              <a:spcBef>
                <a:spcPts val="0"/>
              </a:spcBef>
              <a:buNone/>
            </a:pPr>
            <a:r>
              <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Ⅲ</a:t>
            </a:r>
            <a:r>
              <a:rPr lang="ja-JP" altLang="en-US" sz="12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Changes in the Socioeconomic Environment (Global, Japan, Osaka) </a:t>
            </a:r>
            <a:r>
              <a:rPr lang="ja-JP" altLang="en-US" sz="1200" b="1"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rPr>
              <a:t>p.10-</a:t>
            </a:r>
            <a:r>
              <a:rPr lang="ja-JP" altLang="en-US" sz="1200" b="1" dirty="0">
                <a:latin typeface="Arial" panose="020B0604020202020204" pitchFamily="34" charset="0"/>
                <a:ea typeface="UD デジタル 教科書体 NK-R" panose="02020400000000000000" pitchFamily="18" charset="-128"/>
                <a:cs typeface="Arial" panose="020B0604020202020204" pitchFamily="34" charset="0"/>
              </a:rPr>
              <a:t>）</a:t>
            </a:r>
            <a:endParaRPr lang="en-US" altLang="ja-JP" sz="1200" b="1" dirty="0">
              <a:latin typeface="Arial" panose="020B0604020202020204" pitchFamily="34" charset="0"/>
              <a:ea typeface="UD デジタル 教科書体 NK-R" panose="02020400000000000000" pitchFamily="18" charset="-128"/>
              <a:cs typeface="Arial" panose="020B0604020202020204" pitchFamily="34" charset="0"/>
            </a:endParaRPr>
          </a:p>
          <a:p>
            <a:pPr marL="0" indent="0">
              <a:lnSpc>
                <a:spcPts val="1700"/>
              </a:lnSpc>
              <a:spcBef>
                <a:spcPts val="0"/>
              </a:spcBef>
              <a:buNone/>
            </a:pPr>
            <a:r>
              <a:rPr lang="en-US" altLang="ja-JP" sz="9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Outcomes of the Osaka-Kansai Expo, and international comparisons in areas such as start-up investment, private equity, derivative investment, and digital finance,</a:t>
            </a:r>
            <a:r>
              <a:rPr lang="ja-JP" altLang="en-US" sz="10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00" dirty="0">
                <a:latin typeface="Arial" panose="020B0604020202020204" pitchFamily="34" charset="0"/>
                <a:ea typeface="UD デジタル 教科書体 NK-R" panose="02020400000000000000" pitchFamily="18" charset="-128"/>
                <a:cs typeface="Arial" panose="020B0604020202020204" pitchFamily="34" charset="0"/>
              </a:rPr>
              <a:t>etc.</a:t>
            </a:r>
            <a:endParaRPr lang="en-US" altLang="ja-JP" sz="1400"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22264350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
          <p:cNvSpPr txBox="1">
            <a:spLocks/>
          </p:cNvSpPr>
          <p:nvPr/>
        </p:nvSpPr>
        <p:spPr>
          <a:xfrm>
            <a:off x="519752" y="74516"/>
            <a:ext cx="11353800" cy="662704"/>
          </a:xfrm>
          <a:prstGeom prst="rect">
            <a:avLst/>
          </a:prstGeom>
        </p:spPr>
        <p:txBody>
          <a:bodyPr anchor="b"/>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latin typeface="UD デジタル 教科書体 NK-R" panose="02020400000000000000" pitchFamily="18" charset="-128"/>
                <a:ea typeface="UD デジタル 教科書体 NK-R" panose="02020400000000000000" pitchFamily="18" charset="-128"/>
              </a:rPr>
              <a:t>　</a:t>
            </a:r>
            <a:r>
              <a:rPr lang="en-US" altLang="ja-JP" sz="2000" b="1" dirty="0">
                <a:latin typeface="Arial" panose="020B0604020202020204" pitchFamily="34" charset="0"/>
                <a:ea typeface="UD デジタル 教科書体 NK-R" panose="02020400000000000000" pitchFamily="18" charset="-128"/>
                <a:cs typeface="Arial" panose="020B0604020202020204" pitchFamily="34" charset="0"/>
              </a:rPr>
              <a:t>【Reference 4】Results Expected from Realization of Strategy (Illustration)</a:t>
            </a:r>
          </a:p>
          <a:p>
            <a:r>
              <a:rPr lang="ja-JP" altLang="en-US" sz="20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2000" b="1" dirty="0">
                <a:latin typeface="Arial" panose="020B0604020202020204" pitchFamily="34" charset="0"/>
                <a:ea typeface="UD デジタル 教科書体 NK-R" panose="02020400000000000000" pitchFamily="18" charset="-128"/>
                <a:cs typeface="Arial" panose="020B0604020202020204" pitchFamily="34" charset="0"/>
              </a:rPr>
              <a:t>1-1 Enhancing Investment Attractiveness and Revitalizing the Osaka–Kansai Economy</a:t>
            </a:r>
            <a:endParaRPr lang="ja-JP" altLang="en-US" sz="2000" b="1"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22" name="テキスト ボックス 21"/>
          <p:cNvSpPr txBox="1"/>
          <p:nvPr/>
        </p:nvSpPr>
        <p:spPr>
          <a:xfrm>
            <a:off x="519748" y="4770550"/>
            <a:ext cx="1556019" cy="246221"/>
          </a:xfrm>
          <a:prstGeom prst="rect">
            <a:avLst/>
          </a:prstGeom>
          <a:noFill/>
        </p:spPr>
        <p:txBody>
          <a:bodyPr wrap="square" rtlCol="0">
            <a:spAutoFit/>
          </a:bodyPr>
          <a:lstStyle/>
          <a:p>
            <a:r>
              <a:rPr lang="en-US" altLang="ja-JP" sz="1000" b="1" dirty="0">
                <a:latin typeface="メイリオ" panose="020B0604030504040204" pitchFamily="50" charset="-128"/>
                <a:ea typeface="メイリオ" panose="020B0604030504040204" pitchFamily="50" charset="-128"/>
              </a:rPr>
              <a:t>Expected Results</a:t>
            </a:r>
          </a:p>
        </p:txBody>
      </p:sp>
      <p:sp>
        <p:nvSpPr>
          <p:cNvPr id="19"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solidFill>
                  <a:schemeClr val="tx1"/>
                </a:solidFill>
              </a:rPr>
              <a:t>40</a:t>
            </a:fld>
            <a:endParaRPr kumimoji="1" lang="ja-JP" altLang="en-US">
              <a:solidFill>
                <a:schemeClr val="tx1"/>
              </a:solidFill>
            </a:endParaRPr>
          </a:p>
        </p:txBody>
      </p:sp>
      <p:cxnSp>
        <p:nvCxnSpPr>
          <p:cNvPr id="20" name="直線コネクタ 19"/>
          <p:cNvCxnSpPr>
            <a:cxnSpLocks/>
          </p:cNvCxnSpPr>
          <p:nvPr/>
        </p:nvCxnSpPr>
        <p:spPr>
          <a:xfrm flipV="1">
            <a:off x="627182" y="737220"/>
            <a:ext cx="11045067" cy="912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8" name="ホームベース 7"/>
          <p:cNvSpPr/>
          <p:nvPr/>
        </p:nvSpPr>
        <p:spPr>
          <a:xfrm rot="5400000">
            <a:off x="2393605" y="-1023102"/>
            <a:ext cx="1755974" cy="5503680"/>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5" name="ホームベース 24"/>
          <p:cNvSpPr/>
          <p:nvPr/>
        </p:nvSpPr>
        <p:spPr>
          <a:xfrm rot="5400000">
            <a:off x="2310479" y="883842"/>
            <a:ext cx="1919541" cy="5503678"/>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正方形/長方形 8"/>
          <p:cNvSpPr/>
          <p:nvPr/>
        </p:nvSpPr>
        <p:spPr>
          <a:xfrm>
            <a:off x="519751" y="4680812"/>
            <a:ext cx="5503678" cy="2106941"/>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8" name="テキスト ボックス 27"/>
          <p:cNvSpPr txBox="1"/>
          <p:nvPr/>
        </p:nvSpPr>
        <p:spPr>
          <a:xfrm>
            <a:off x="519749" y="860121"/>
            <a:ext cx="1417205" cy="246221"/>
          </a:xfrm>
          <a:prstGeom prst="rect">
            <a:avLst/>
          </a:prstGeom>
          <a:noFill/>
        </p:spPr>
        <p:txBody>
          <a:bodyPr wrap="square" rtlCol="0">
            <a:spAutoFit/>
          </a:bodyPr>
          <a:lstStyle/>
          <a:p>
            <a:r>
              <a:rPr lang="en-US" altLang="ja-JP" sz="1000" b="1" dirty="0">
                <a:latin typeface="メイリオ" panose="020B0604030504040204" pitchFamily="50" charset="-128"/>
                <a:ea typeface="メイリオ" panose="020B0604030504040204" pitchFamily="50" charset="-128"/>
              </a:rPr>
              <a:t>Current Situation</a:t>
            </a:r>
          </a:p>
        </p:txBody>
      </p:sp>
      <p:sp>
        <p:nvSpPr>
          <p:cNvPr id="31" name="正方形/長方形 30"/>
          <p:cNvSpPr/>
          <p:nvPr/>
        </p:nvSpPr>
        <p:spPr>
          <a:xfrm>
            <a:off x="519750" y="1177203"/>
            <a:ext cx="5503679" cy="1151616"/>
          </a:xfrm>
          <a:prstGeom prst="rect">
            <a:avLst/>
          </a:prstGeom>
          <a:noFill/>
          <a:ln w="12700">
            <a:no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285750" indent="-285750">
              <a:lnSpc>
                <a:spcPct val="130000"/>
              </a:lnSpc>
              <a:buFont typeface="Wingdings" panose="05000000000000000000" pitchFamily="2" charset="2"/>
              <a:buChar char="Ø"/>
            </a:pP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In the bio, medical, and healthcare sectors — areas where Osaka has particular strengths — the total amount and number of funds have increased over the past ten years.</a:t>
            </a:r>
          </a:p>
          <a:p>
            <a:pPr marL="285750" indent="-285750">
              <a:lnSpc>
                <a:spcPct val="130000"/>
              </a:lnSpc>
              <a:buFont typeface="Wingdings" panose="05000000000000000000" pitchFamily="2" charset="2"/>
              <a:buChar char="Ø"/>
            </a:pP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Meanwhile, although fundraising by Osaka‑based startups has also grown during the same period, the gap with Tokyo has continued to widen.</a:t>
            </a:r>
          </a:p>
        </p:txBody>
      </p:sp>
      <p:sp>
        <p:nvSpPr>
          <p:cNvPr id="39" name="正方形/長方形 38"/>
          <p:cNvSpPr/>
          <p:nvPr/>
        </p:nvSpPr>
        <p:spPr>
          <a:xfrm>
            <a:off x="6139543" y="4395730"/>
            <a:ext cx="4380973" cy="22950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r>
              <a:rPr lang="ja-JP" altLang="en-US" sz="1200" b="1" dirty="0">
                <a:solidFill>
                  <a:schemeClr val="tx1"/>
                </a:solidFill>
                <a:latin typeface="Meiryo UI" panose="020B0604030504040204" pitchFamily="50" charset="-128"/>
                <a:ea typeface="Meiryo UI" panose="020B0604030504040204" pitchFamily="50" charset="-128"/>
              </a:rPr>
              <a:t>　</a:t>
            </a:r>
            <a:r>
              <a:rPr lang="ja-JP" altLang="en-US" sz="1000" b="1" dirty="0">
                <a:solidFill>
                  <a:schemeClr val="bg1"/>
                </a:solidFill>
                <a:latin typeface="Meiryo UI" panose="020B0604030504040204" pitchFamily="50" charset="-128"/>
                <a:ea typeface="Meiryo UI" panose="020B0604030504040204" pitchFamily="50" charset="-128"/>
              </a:rPr>
              <a:t>■　</a:t>
            </a:r>
            <a:r>
              <a:rPr lang="en-US" altLang="ja-JP" sz="1000" b="1" dirty="0">
                <a:solidFill>
                  <a:schemeClr val="bg1"/>
                </a:solidFill>
                <a:latin typeface="Arial" panose="020B0604020202020204" pitchFamily="34" charset="0"/>
                <a:ea typeface="Meiryo UI" panose="020B0604030504040204" pitchFamily="50" charset="-128"/>
                <a:cs typeface="Arial" panose="020B0604020202020204" pitchFamily="34" charset="0"/>
              </a:rPr>
              <a:t>Trends in fundraising by region for domestic startup companies</a:t>
            </a:r>
            <a:r>
              <a:rPr lang="ja-JP" altLang="en-US" sz="1000" b="1" dirty="0">
                <a:solidFill>
                  <a:schemeClr val="bg1"/>
                </a:solidFill>
                <a:latin typeface="Arial" panose="020B0604020202020204" pitchFamily="34" charset="0"/>
                <a:cs typeface="Arial" panose="020B0604020202020204" pitchFamily="34" charset="0"/>
              </a:rPr>
              <a:t>　</a:t>
            </a:r>
            <a:r>
              <a:rPr lang="ja-JP" altLang="en-US" sz="1000" b="1" dirty="0">
                <a:solidFill>
                  <a:schemeClr val="tx1"/>
                </a:solidFill>
                <a:latin typeface="Arial" panose="020B0604020202020204" pitchFamily="34" charset="0"/>
                <a:cs typeface="Arial" panose="020B0604020202020204" pitchFamily="34" charset="0"/>
              </a:rPr>
              <a:t>　　</a:t>
            </a:r>
            <a:r>
              <a:rPr lang="ja-JP" altLang="en-US" sz="900" b="1" dirty="0">
                <a:solidFill>
                  <a:schemeClr val="tx1"/>
                </a:solidFill>
                <a:latin typeface="Arial" panose="020B0604020202020204" pitchFamily="34" charset="0"/>
                <a:cs typeface="Arial" panose="020B0604020202020204" pitchFamily="34" charset="0"/>
              </a:rPr>
              <a:t>　　　　　　　　</a:t>
            </a:r>
          </a:p>
        </p:txBody>
      </p:sp>
      <p:sp>
        <p:nvSpPr>
          <p:cNvPr id="10" name="正方形/長方形 9"/>
          <p:cNvSpPr/>
          <p:nvPr/>
        </p:nvSpPr>
        <p:spPr>
          <a:xfrm>
            <a:off x="519750" y="5000771"/>
            <a:ext cx="5503679" cy="1793633"/>
          </a:xfrm>
          <a:prstGeom prst="rect">
            <a:avLst/>
          </a:prstGeom>
        </p:spPr>
        <p:txBody>
          <a:bodyPr wrap="square">
            <a:spAutoFit/>
          </a:bodyPr>
          <a:lstStyle/>
          <a:p>
            <a:pPr marL="171450" indent="-171450">
              <a:lnSpc>
                <a:spcPct val="150000"/>
              </a:lnSpc>
              <a:buFont typeface="Wingdings" panose="05000000000000000000" pitchFamily="2" charset="2"/>
              <a:buChar char="p"/>
            </a:pPr>
            <a:r>
              <a:rPr lang="en-US" altLang="ja-JP" sz="1050" dirty="0">
                <a:latin typeface="Arial" panose="020B0604020202020204" pitchFamily="34" charset="0"/>
                <a:ea typeface="UD デジタル 教科書体 NK-R" panose="02020400000000000000" pitchFamily="18" charset="-128"/>
                <a:cs typeface="Arial" panose="020B0604020202020204" pitchFamily="34" charset="0"/>
              </a:rPr>
              <a:t>Innovation is emerging in sectors where Osaka has competitive strengths — such as the social implementation of Expo legacies — and a financial ecosystem that supports startup growth is being established.</a:t>
            </a:r>
          </a:p>
          <a:p>
            <a:pPr marL="171450" indent="-171450">
              <a:lnSpc>
                <a:spcPct val="150000"/>
              </a:lnSpc>
              <a:buFont typeface="Wingdings" panose="05000000000000000000" pitchFamily="2" charset="2"/>
              <a:buChar char="p"/>
            </a:pPr>
            <a:r>
              <a:rPr lang="en-US" altLang="ja-JP" sz="1050" dirty="0">
                <a:latin typeface="Arial" panose="020B0604020202020204" pitchFamily="34" charset="0"/>
                <a:ea typeface="UD デジタル 教科書体 NK-R" panose="02020400000000000000" pitchFamily="18" charset="-128"/>
                <a:cs typeface="Arial" panose="020B0604020202020204" pitchFamily="34" charset="0"/>
              </a:rPr>
              <a:t>The Osaka–Kansai economy continues to grow and develop, enhancing the region’s investment appeal</a:t>
            </a:r>
            <a:r>
              <a:rPr lang="en-US" altLang="ja-JP" sz="1200" dirty="0">
                <a:latin typeface="UD デジタル 教科書体 NK-R" panose="02020400000000000000" pitchFamily="18" charset="-128"/>
                <a:ea typeface="UD デジタル 教科書体 NK-R" panose="02020400000000000000" pitchFamily="18" charset="-128"/>
              </a:rPr>
              <a:t>.</a:t>
            </a:r>
          </a:p>
          <a:p>
            <a:pPr marL="171450" indent="-171450">
              <a:lnSpc>
                <a:spcPct val="150000"/>
              </a:lnSpc>
              <a:buFont typeface="Wingdings" panose="05000000000000000000" pitchFamily="2" charset="2"/>
              <a:buChar char="p"/>
            </a:pPr>
            <a:r>
              <a:rPr lang="en-US" altLang="ja-JP" sz="1050" dirty="0">
                <a:latin typeface="Arial" panose="020B0604020202020204" pitchFamily="34" charset="0"/>
                <a:ea typeface="UD デジタル 教科書体 NK-R" panose="02020400000000000000" pitchFamily="18" charset="-128"/>
                <a:cs typeface="Arial" panose="020B0604020202020204" pitchFamily="34" charset="0"/>
              </a:rPr>
              <a:t>Through government support for foreign financial institutions, business operations in Osaka are progressing steadily.</a:t>
            </a:r>
            <a:endParaRPr lang="ja-JP" altLang="en-US" sz="1050"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2" name="正方形/長方形 1"/>
          <p:cNvSpPr/>
          <p:nvPr/>
        </p:nvSpPr>
        <p:spPr>
          <a:xfrm>
            <a:off x="840923" y="3207498"/>
            <a:ext cx="4909228" cy="1060011"/>
          </a:xfrm>
          <a:prstGeom prst="rect">
            <a:avLst/>
          </a:prstGeom>
          <a:solidFill>
            <a:schemeClr val="bg1">
              <a:lumMod val="85000"/>
            </a:schemeClr>
          </a:solidFill>
        </p:spPr>
        <p:txBody>
          <a:bodyPr wrap="square">
            <a:spAutoFit/>
          </a:bodyPr>
          <a:lstStyle/>
          <a:p>
            <a:pPr>
              <a:spcBef>
                <a:spcPct val="0"/>
              </a:spcBef>
              <a:spcAft>
                <a:spcPts val="400"/>
              </a:spcAft>
            </a:pPr>
            <a:r>
              <a:rPr lang="en-US" altLang="ja-JP" sz="1050" dirty="0">
                <a:latin typeface="Arial" panose="020B0604020202020204" pitchFamily="34" charset="0"/>
                <a:ea typeface="UD デジタル 教科書体 NK-R" panose="02020400000000000000" pitchFamily="18" charset="-128"/>
                <a:cs typeface="Arial" panose="020B0604020202020204" pitchFamily="34" charset="0"/>
              </a:rPr>
              <a:t>By leveraging major projects such as the Osaka–Kansai Expo 2025, </a:t>
            </a:r>
            <a:r>
              <a:rPr lang="en-US" altLang="ja-JP" sz="1050" dirty="0" err="1">
                <a:latin typeface="Arial" panose="020B0604020202020204" pitchFamily="34" charset="0"/>
                <a:ea typeface="UD デジタル 教科書体 NK-R" panose="02020400000000000000" pitchFamily="18" charset="-128"/>
                <a:cs typeface="Arial" panose="020B0604020202020204" pitchFamily="34" charset="0"/>
              </a:rPr>
              <a:t>Umekita</a:t>
            </a:r>
            <a:r>
              <a:rPr lang="en-US" altLang="ja-JP" sz="1050" dirty="0">
                <a:latin typeface="Arial" panose="020B0604020202020204" pitchFamily="34" charset="0"/>
                <a:ea typeface="UD デジタル 教科書体 NK-R" panose="02020400000000000000" pitchFamily="18" charset="-128"/>
                <a:cs typeface="Arial" panose="020B0604020202020204" pitchFamily="34" charset="0"/>
              </a:rPr>
              <a:t> Phase 2, and the International Center for Future Medicine (</a:t>
            </a:r>
            <a:r>
              <a:rPr lang="en-US" altLang="ja-JP" sz="1050" dirty="0" err="1">
                <a:latin typeface="Arial" panose="020B0604020202020204" pitchFamily="34" charset="0"/>
                <a:ea typeface="UD デジタル 教科書体 NK-R" panose="02020400000000000000" pitchFamily="18" charset="-128"/>
                <a:cs typeface="Arial" panose="020B0604020202020204" pitchFamily="34" charset="0"/>
              </a:rPr>
              <a:t>Nakanoshima</a:t>
            </a:r>
            <a:r>
              <a:rPr lang="en-US" altLang="ja-JP" sz="105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50" dirty="0" err="1">
                <a:latin typeface="Arial" panose="020B0604020202020204" pitchFamily="34" charset="0"/>
                <a:ea typeface="UD デジタル 教科書体 NK-R" panose="02020400000000000000" pitchFamily="18" charset="-128"/>
                <a:cs typeface="Arial" panose="020B0604020202020204" pitchFamily="34" charset="0"/>
              </a:rPr>
              <a:t>Qross</a:t>
            </a:r>
            <a:r>
              <a:rPr lang="en-US" altLang="ja-JP" sz="1050" dirty="0">
                <a:latin typeface="Arial" panose="020B0604020202020204" pitchFamily="34" charset="0"/>
                <a:ea typeface="UD デジタル 教科書体 NK-R" panose="02020400000000000000" pitchFamily="18" charset="-128"/>
                <a:cs typeface="Arial" panose="020B0604020202020204" pitchFamily="34" charset="0"/>
              </a:rPr>
              <a:t>), Osaka aims to enhance the global visibility of the Osaka–Kansai region, attract talent and investment from Japan and abroad, build an ecosystem that supports startup growth through financial functions, and further promote the clustering of financial institutions, fintech companies, and related businesses.</a:t>
            </a:r>
          </a:p>
        </p:txBody>
      </p:sp>
      <p:sp>
        <p:nvSpPr>
          <p:cNvPr id="21" name="テキスト ボックス 20"/>
          <p:cNvSpPr txBox="1"/>
          <p:nvPr/>
        </p:nvSpPr>
        <p:spPr>
          <a:xfrm>
            <a:off x="519750" y="2720711"/>
            <a:ext cx="2750500" cy="246221"/>
          </a:xfrm>
          <a:prstGeom prst="rect">
            <a:avLst/>
          </a:prstGeom>
          <a:noFill/>
        </p:spPr>
        <p:txBody>
          <a:bodyPr wrap="square" rtlCol="0">
            <a:spAutoFit/>
          </a:bodyPr>
          <a:lstStyle/>
          <a:p>
            <a:r>
              <a:rPr lang="en-US" altLang="ja-JP" sz="1000" b="1" dirty="0">
                <a:latin typeface="メイリオ" panose="020B0604030504040204" pitchFamily="50" charset="-128"/>
                <a:ea typeface="メイリオ" panose="020B0604030504040204" pitchFamily="50" charset="-128"/>
              </a:rPr>
              <a:t>Strategic Directions</a:t>
            </a:r>
            <a:endParaRPr kumimoji="1" lang="ja-JP" altLang="en-US" sz="1000" b="1" dirty="0">
              <a:latin typeface="メイリオ" panose="020B0604030504040204" pitchFamily="50" charset="-128"/>
              <a:ea typeface="メイリオ" panose="020B0604030504040204" pitchFamily="50" charset="-128"/>
            </a:endParaRPr>
          </a:p>
        </p:txBody>
      </p:sp>
      <p:sp>
        <p:nvSpPr>
          <p:cNvPr id="3" name="テキスト ボックス 2"/>
          <p:cNvSpPr txBox="1"/>
          <p:nvPr/>
        </p:nvSpPr>
        <p:spPr>
          <a:xfrm>
            <a:off x="519463" y="2939031"/>
            <a:ext cx="3539752" cy="276999"/>
          </a:xfrm>
          <a:prstGeom prst="rect">
            <a:avLst/>
          </a:prstGeom>
          <a:noFill/>
        </p:spPr>
        <p:txBody>
          <a:bodyPr wrap="none" rtlCol="0">
            <a:spAutoFit/>
          </a:bodyPr>
          <a:lstStyle/>
          <a:p>
            <a:r>
              <a:rPr lang="ja-JP" altLang="en-US" sz="12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Global city that develops by leveraging finance</a:t>
            </a:r>
            <a:r>
              <a:rPr lang="ja-JP" altLang="en-US" sz="1200" dirty="0">
                <a:latin typeface="Arial" panose="020B0604020202020204" pitchFamily="34" charset="0"/>
                <a:ea typeface="UD デジタル 教科書体 NK-R" panose="02020400000000000000" pitchFamily="18" charset="-128"/>
                <a:cs typeface="Arial" panose="020B0604020202020204" pitchFamily="34" charset="0"/>
              </a:rPr>
              <a:t>］</a:t>
            </a:r>
          </a:p>
        </p:txBody>
      </p:sp>
      <p:sp>
        <p:nvSpPr>
          <p:cNvPr id="24" name="テキスト ボックス 23">
            <a:extLst>
              <a:ext uri="{FF2B5EF4-FFF2-40B4-BE49-F238E27FC236}">
                <a16:creationId xmlns:a16="http://schemas.microsoft.com/office/drawing/2014/main" id="{FC545957-A9FD-492A-9523-FA15AFE135CD}"/>
              </a:ext>
            </a:extLst>
          </p:cNvPr>
          <p:cNvSpPr txBox="1"/>
          <p:nvPr/>
        </p:nvSpPr>
        <p:spPr>
          <a:xfrm>
            <a:off x="6196652" y="3459425"/>
            <a:ext cx="5889442" cy="954107"/>
          </a:xfrm>
          <a:prstGeom prst="rect">
            <a:avLst/>
          </a:prstGeom>
          <a:noFill/>
        </p:spPr>
        <p:txBody>
          <a:bodyPr wrap="square">
            <a:spAutoFit/>
          </a:bodyPr>
          <a:lstStyle/>
          <a:p>
            <a:r>
              <a:rPr lang="en-US" altLang="ja-JP" sz="700" dirty="0"/>
              <a:t>Notes</a:t>
            </a:r>
          </a:p>
          <a:p>
            <a:r>
              <a:rPr lang="en-US" altLang="ja-JP" sz="700" dirty="0"/>
              <a:t>1. The figures for each year represent the values observed as of the time of aggregation. </a:t>
            </a:r>
          </a:p>
          <a:p>
            <a:r>
              <a:rPr lang="en-US" altLang="ja-JP" sz="700" dirty="0"/>
              <a:t>2. The total fund amount refers to the total amount confirmed as of the aggregation date, including some estimated values. The number of </a:t>
            </a:r>
            <a:br>
              <a:rPr lang="en-US" altLang="ja-JP" sz="700" dirty="0"/>
            </a:br>
            <a:r>
              <a:rPr lang="en-US" altLang="ja-JP" sz="700" dirty="0"/>
              <a:t>    funds includes those for which fund size is undisclosed. </a:t>
            </a:r>
          </a:p>
          <a:p>
            <a:r>
              <a:rPr lang="en-US" altLang="ja-JP" sz="700" dirty="0"/>
              <a:t>3. The aggregation covers funds that have been confirmed to invest — or plan to invest —primarily in equity financing for domestic startups</a:t>
            </a:r>
          </a:p>
          <a:p>
            <a:r>
              <a:rPr lang="en-US" altLang="ja-JP" sz="700" dirty="0"/>
              <a:t>4. Figures may be revised retroactively as future surveys progress. </a:t>
            </a:r>
          </a:p>
          <a:p>
            <a:r>
              <a:rPr lang="en-US" altLang="ja-JP" sz="700" dirty="0"/>
              <a:t>5. Because multiple preferred sectors may be selected, the total fund amount and the number of established funds may include overlaps. </a:t>
            </a:r>
          </a:p>
          <a:p>
            <a:r>
              <a:rPr lang="en-US" altLang="ja-JP" sz="700" dirty="0"/>
              <a:t> Source: Speed Startup Information Research (as of January 18,2026)</a:t>
            </a:r>
            <a:endParaRPr lang="ja-JP" altLang="en-US" sz="700" dirty="0"/>
          </a:p>
        </p:txBody>
      </p:sp>
      <p:sp>
        <p:nvSpPr>
          <p:cNvPr id="27" name="テキスト ボックス 26">
            <a:extLst>
              <a:ext uri="{FF2B5EF4-FFF2-40B4-BE49-F238E27FC236}">
                <a16:creationId xmlns:a16="http://schemas.microsoft.com/office/drawing/2014/main" id="{9B613B0C-2875-4977-92C0-9459F34EC001}"/>
              </a:ext>
            </a:extLst>
          </p:cNvPr>
          <p:cNvSpPr txBox="1"/>
          <p:nvPr/>
        </p:nvSpPr>
        <p:spPr>
          <a:xfrm>
            <a:off x="6139543" y="6297202"/>
            <a:ext cx="5500335" cy="615553"/>
          </a:xfrm>
          <a:prstGeom prst="rect">
            <a:avLst/>
          </a:prstGeom>
          <a:noFill/>
        </p:spPr>
        <p:txBody>
          <a:bodyPr wrap="square">
            <a:spAutoFit/>
          </a:bodyPr>
          <a:lstStyle/>
          <a:p>
            <a:r>
              <a:rPr lang="en-US" altLang="ja-JP" sz="650" dirty="0"/>
              <a:t>Notes:</a:t>
            </a:r>
          </a:p>
          <a:p>
            <a:r>
              <a:rPr lang="en-US" altLang="ja-JP" sz="650" dirty="0"/>
              <a:t>1.</a:t>
            </a:r>
            <a:r>
              <a:rPr lang="ja-JP" altLang="en-US" sz="650" dirty="0"/>
              <a:t> </a:t>
            </a:r>
            <a:r>
              <a:rPr lang="en-US" altLang="ja-JP" sz="650" dirty="0"/>
              <a:t>The figures for each year represent the values observed as of the aggregation date </a:t>
            </a:r>
          </a:p>
          <a:p>
            <a:r>
              <a:rPr lang="en-US" altLang="ja-JP" sz="650" dirty="0"/>
              <a:t>2. As future survey results are incorporated, figures — including those for past years — may be revised. Such revisions tend to have a </a:t>
            </a:r>
            <a:br>
              <a:rPr lang="en-US" altLang="ja-JP" sz="650" dirty="0"/>
            </a:br>
            <a:r>
              <a:rPr lang="en-US" altLang="ja-JP" sz="650" dirty="0"/>
              <a:t>    greater impact on more recent years and on items with smaller amounts. </a:t>
            </a:r>
          </a:p>
          <a:p>
            <a:r>
              <a:rPr lang="en-US" altLang="ja-JP" sz="650" dirty="0"/>
              <a:t> Source: Speed Startup Information Research (as of January 18,2026)</a:t>
            </a:r>
            <a:endParaRPr lang="ja-JP" altLang="en-US" sz="650" dirty="0"/>
          </a:p>
        </p:txBody>
      </p:sp>
      <p:graphicFrame>
        <p:nvGraphicFramePr>
          <p:cNvPr id="5" name="表 5">
            <a:extLst>
              <a:ext uri="{FF2B5EF4-FFF2-40B4-BE49-F238E27FC236}">
                <a16:creationId xmlns:a16="http://schemas.microsoft.com/office/drawing/2014/main" id="{13D7F82B-5C05-40BC-BD01-7F63E977F4F4}"/>
              </a:ext>
            </a:extLst>
          </p:cNvPr>
          <p:cNvGraphicFramePr>
            <a:graphicFrameLocks noGrp="1"/>
          </p:cNvGraphicFramePr>
          <p:nvPr>
            <p:extLst>
              <p:ext uri="{D42A27DB-BD31-4B8C-83A1-F6EECF244321}">
                <p14:modId xmlns:p14="http://schemas.microsoft.com/office/powerpoint/2010/main" val="525876123"/>
              </p:ext>
            </p:extLst>
          </p:nvPr>
        </p:nvGraphicFramePr>
        <p:xfrm>
          <a:off x="6196652" y="4644436"/>
          <a:ext cx="5724000" cy="1689463"/>
        </p:xfrm>
        <a:graphic>
          <a:graphicData uri="http://schemas.openxmlformats.org/drawingml/2006/table">
            <a:tbl>
              <a:tblPr>
                <a:tableStyleId>{7E9639D4-E3E2-4D34-9284-5A2195B3D0D7}</a:tableStyleId>
              </a:tblPr>
              <a:tblGrid>
                <a:gridCol w="607271">
                  <a:extLst>
                    <a:ext uri="{9D8B030D-6E8A-4147-A177-3AD203B41FA5}">
                      <a16:colId xmlns:a16="http://schemas.microsoft.com/office/drawing/2014/main" val="1325872742"/>
                    </a:ext>
                  </a:extLst>
                </a:gridCol>
                <a:gridCol w="364729">
                  <a:extLst>
                    <a:ext uri="{9D8B030D-6E8A-4147-A177-3AD203B41FA5}">
                      <a16:colId xmlns:a16="http://schemas.microsoft.com/office/drawing/2014/main" val="1360287573"/>
                    </a:ext>
                  </a:extLst>
                </a:gridCol>
                <a:gridCol w="468000">
                  <a:extLst>
                    <a:ext uri="{9D8B030D-6E8A-4147-A177-3AD203B41FA5}">
                      <a16:colId xmlns:a16="http://schemas.microsoft.com/office/drawing/2014/main" val="1210686710"/>
                    </a:ext>
                  </a:extLst>
                </a:gridCol>
                <a:gridCol w="468000">
                  <a:extLst>
                    <a:ext uri="{9D8B030D-6E8A-4147-A177-3AD203B41FA5}">
                      <a16:colId xmlns:a16="http://schemas.microsoft.com/office/drawing/2014/main" val="2010525306"/>
                    </a:ext>
                  </a:extLst>
                </a:gridCol>
                <a:gridCol w="468000">
                  <a:extLst>
                    <a:ext uri="{9D8B030D-6E8A-4147-A177-3AD203B41FA5}">
                      <a16:colId xmlns:a16="http://schemas.microsoft.com/office/drawing/2014/main" val="3802462041"/>
                    </a:ext>
                  </a:extLst>
                </a:gridCol>
                <a:gridCol w="468000">
                  <a:extLst>
                    <a:ext uri="{9D8B030D-6E8A-4147-A177-3AD203B41FA5}">
                      <a16:colId xmlns:a16="http://schemas.microsoft.com/office/drawing/2014/main" val="2024843826"/>
                    </a:ext>
                  </a:extLst>
                </a:gridCol>
                <a:gridCol w="468000">
                  <a:extLst>
                    <a:ext uri="{9D8B030D-6E8A-4147-A177-3AD203B41FA5}">
                      <a16:colId xmlns:a16="http://schemas.microsoft.com/office/drawing/2014/main" val="630396329"/>
                    </a:ext>
                  </a:extLst>
                </a:gridCol>
                <a:gridCol w="468000">
                  <a:extLst>
                    <a:ext uri="{9D8B030D-6E8A-4147-A177-3AD203B41FA5}">
                      <a16:colId xmlns:a16="http://schemas.microsoft.com/office/drawing/2014/main" val="623129056"/>
                    </a:ext>
                  </a:extLst>
                </a:gridCol>
                <a:gridCol w="468000">
                  <a:extLst>
                    <a:ext uri="{9D8B030D-6E8A-4147-A177-3AD203B41FA5}">
                      <a16:colId xmlns:a16="http://schemas.microsoft.com/office/drawing/2014/main" val="1349895895"/>
                    </a:ext>
                  </a:extLst>
                </a:gridCol>
                <a:gridCol w="468000">
                  <a:extLst>
                    <a:ext uri="{9D8B030D-6E8A-4147-A177-3AD203B41FA5}">
                      <a16:colId xmlns:a16="http://schemas.microsoft.com/office/drawing/2014/main" val="4129153109"/>
                    </a:ext>
                  </a:extLst>
                </a:gridCol>
                <a:gridCol w="468000">
                  <a:extLst>
                    <a:ext uri="{9D8B030D-6E8A-4147-A177-3AD203B41FA5}">
                      <a16:colId xmlns:a16="http://schemas.microsoft.com/office/drawing/2014/main" val="177557948"/>
                    </a:ext>
                  </a:extLst>
                </a:gridCol>
                <a:gridCol w="540000">
                  <a:extLst>
                    <a:ext uri="{9D8B030D-6E8A-4147-A177-3AD203B41FA5}">
                      <a16:colId xmlns:a16="http://schemas.microsoft.com/office/drawing/2014/main" val="3874413051"/>
                    </a:ext>
                  </a:extLst>
                </a:gridCol>
              </a:tblGrid>
              <a:tr h="240030">
                <a:tc>
                  <a:txBody>
                    <a:bodyPr/>
                    <a:lstStyle/>
                    <a:p>
                      <a:pPr algn="ctr" rtl="0" fontAlgn="b"/>
                      <a:r>
                        <a:rPr lang="en-US" altLang="ja-JP" sz="8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en-US" altLang="ja-JP" sz="800" b="1" u="none" strike="noStrike" dirty="0">
                          <a:solidFill>
                            <a:srgbClr val="000000"/>
                          </a:solidFill>
                          <a:effectLst/>
                          <a:latin typeface="Calibri" panose="020F0502020204030204" pitchFamily="34" charset="0"/>
                          <a:cs typeface="Calibri" panose="020F0502020204030204" pitchFamily="34" charset="0"/>
                        </a:rPr>
                        <a:t>¥100 </a:t>
                      </a:r>
                    </a:p>
                    <a:p>
                      <a:pPr algn="ctr" rtl="0" fontAlgn="b"/>
                      <a:r>
                        <a:rPr lang="en-US" altLang="ja-JP" sz="800" b="1" u="none" strike="noStrike" dirty="0">
                          <a:solidFill>
                            <a:srgbClr val="000000"/>
                          </a:solidFill>
                          <a:effectLst/>
                          <a:latin typeface="Calibri" panose="020F0502020204030204" pitchFamily="34" charset="0"/>
                          <a:cs typeface="Calibri" panose="020F0502020204030204" pitchFamily="34" charset="0"/>
                        </a:rPr>
                        <a:t>million</a:t>
                      </a:r>
                      <a:r>
                        <a:rPr lang="en-US" altLang="ja-JP" sz="8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ja-JP" altLang="en-US" sz="800" b="1"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2015</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2016</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2017</a:t>
                      </a:r>
                      <a:endParaRPr lang="en-US" altLang="ja-JP" sz="10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2018</a:t>
                      </a:r>
                      <a:endParaRPr lang="en-US" altLang="ja-JP" sz="10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2019</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2020</a:t>
                      </a:r>
                      <a:endParaRPr lang="en-US" altLang="ja-JP" sz="10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2021</a:t>
                      </a:r>
                      <a:endParaRPr lang="en-US" altLang="ja-JP" sz="10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2022</a:t>
                      </a:r>
                      <a:endParaRPr lang="en-US" altLang="ja-JP" sz="10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2023</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2024</a:t>
                      </a:r>
                      <a:endParaRPr lang="en-US" altLang="ja-JP" sz="10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2025</a:t>
                      </a:r>
                      <a:endParaRPr lang="en-US"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77029303"/>
                  </a:ext>
                </a:extLst>
              </a:tr>
              <a:tr h="240030">
                <a:tc>
                  <a:txBody>
                    <a:bodyPr/>
                    <a:lstStyle/>
                    <a:p>
                      <a:pPr algn="l" rtl="0" fontAlgn="b"/>
                      <a:r>
                        <a:rPr lang="en-US" altLang="ja-JP" sz="10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rPr>
                        <a:t>Tokyo</a:t>
                      </a:r>
                      <a:endParaRPr lang="ja-JP" altLang="en-US" sz="10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1450</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2025</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2801</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4029</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5155</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4709</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7379</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7907</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6557</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6916</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5590</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82959140"/>
                  </a:ext>
                </a:extLst>
              </a:tr>
              <a:tr h="240030">
                <a:tc>
                  <a:txBody>
                    <a:bodyPr/>
                    <a:lstStyle/>
                    <a:p>
                      <a:pPr algn="l" rtl="0" fontAlgn="b"/>
                      <a:r>
                        <a:rPr lang="en-US" altLang="ja-JP" sz="10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rPr>
                        <a:t>Fukuoka</a:t>
                      </a:r>
                      <a:endParaRPr lang="ja-JP" altLang="en-US" sz="10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43</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47</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136</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136</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91</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114</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181</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368</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167</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125</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301</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61389644"/>
                  </a:ext>
                </a:extLst>
              </a:tr>
              <a:tr h="240030">
                <a:tc>
                  <a:txBody>
                    <a:bodyPr/>
                    <a:lstStyle/>
                    <a:p>
                      <a:pPr algn="l" rtl="0" fontAlgn="b"/>
                      <a:r>
                        <a:rPr lang="en-US" altLang="ja-JP" sz="10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rPr>
                        <a:t>Kanagawa</a:t>
                      </a:r>
                      <a:endParaRPr lang="ja-JP" altLang="en-US" sz="10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50</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140</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267</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155</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183</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114</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175</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261</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213</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288</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221</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33818421"/>
                  </a:ext>
                </a:extLst>
              </a:tr>
              <a:tr h="240030">
                <a:tc>
                  <a:txBody>
                    <a:bodyPr/>
                    <a:lstStyle/>
                    <a:p>
                      <a:pPr algn="l" rtl="0" fontAlgn="b"/>
                      <a:r>
                        <a:rPr lang="en-US" altLang="ja-JP" sz="10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rPr>
                        <a:t>Hokkaido</a:t>
                      </a:r>
                      <a:endParaRPr lang="ja-JP" altLang="en-US" sz="10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29</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40</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63</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37</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70</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74</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61</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81</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178</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66449058"/>
                  </a:ext>
                </a:extLst>
              </a:tr>
              <a:tr h="240030">
                <a:tc>
                  <a:txBody>
                    <a:bodyPr/>
                    <a:lstStyle/>
                    <a:p>
                      <a:pPr algn="l" rtl="0" fontAlgn="b"/>
                      <a:r>
                        <a:rPr lang="en-US" altLang="ja-JP" sz="1000" b="1"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rPr>
                        <a:t>Osaka</a:t>
                      </a:r>
                      <a:endParaRPr lang="ja-JP" altLang="en-US" sz="1000" b="1"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112</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129</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122</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265</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125</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142</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157</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208</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244</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184</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174</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6866794"/>
                  </a:ext>
                </a:extLst>
              </a:tr>
              <a:tr h="240030">
                <a:tc>
                  <a:txBody>
                    <a:bodyPr/>
                    <a:lstStyle/>
                    <a:p>
                      <a:pPr algn="l" rtl="0" fontAlgn="b"/>
                      <a:r>
                        <a:rPr lang="en-US" altLang="ja-JP" sz="10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rPr>
                        <a:t>Kyoto</a:t>
                      </a:r>
                      <a:endParaRPr lang="ja-JP" altLang="en-US" sz="10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84</a:t>
                      </a: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53</a:t>
                      </a: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101</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99</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96</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108</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168</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272</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179</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261</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167</a:t>
                      </a:r>
                    </a:p>
                  </a:txBody>
                  <a:tcPr marL="5443" marR="5443" marT="5443" marB="0" anchor="ctr">
                    <a:lnT w="6350" cap="flat" cmpd="sng" algn="ctr">
                      <a:solidFill>
                        <a:schemeClr val="bg2">
                          <a:lumMod val="75000"/>
                        </a:schemeClr>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2791470002"/>
                  </a:ext>
                </a:extLst>
              </a:tr>
            </a:tbl>
          </a:graphicData>
        </a:graphic>
      </p:graphicFrame>
      <p:pic>
        <p:nvPicPr>
          <p:cNvPr id="4" name="図 3">
            <a:extLst>
              <a:ext uri="{FF2B5EF4-FFF2-40B4-BE49-F238E27FC236}">
                <a16:creationId xmlns:a16="http://schemas.microsoft.com/office/drawing/2014/main" id="{17981B1F-F518-4A43-B267-FE4E38FDC5F7}"/>
              </a:ext>
            </a:extLst>
          </p:cNvPr>
          <p:cNvPicPr>
            <a:picLocks noChangeAspect="1"/>
          </p:cNvPicPr>
          <p:nvPr/>
        </p:nvPicPr>
        <p:blipFill>
          <a:blip r:embed="rId2"/>
          <a:stretch>
            <a:fillRect/>
          </a:stretch>
        </p:blipFill>
        <p:spPr>
          <a:xfrm>
            <a:off x="6623850" y="1075136"/>
            <a:ext cx="4789676" cy="2469616"/>
          </a:xfrm>
          <a:prstGeom prst="rect">
            <a:avLst/>
          </a:prstGeom>
        </p:spPr>
      </p:pic>
      <p:sp>
        <p:nvSpPr>
          <p:cNvPr id="40" name="正方形/長方形 39"/>
          <p:cNvSpPr/>
          <p:nvPr/>
        </p:nvSpPr>
        <p:spPr>
          <a:xfrm>
            <a:off x="6139543" y="844043"/>
            <a:ext cx="5588080" cy="19591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r>
              <a:rPr lang="ja-JP" altLang="en-US" sz="1400" b="1" dirty="0">
                <a:solidFill>
                  <a:schemeClr val="tx1"/>
                </a:solidFill>
                <a:latin typeface="Meiryo UI" panose="020B0604030504040204" pitchFamily="50" charset="-128"/>
                <a:ea typeface="Meiryo UI" panose="020B0604030504040204" pitchFamily="50" charset="-128"/>
              </a:rPr>
              <a:t>　</a:t>
            </a:r>
            <a:r>
              <a:rPr lang="ja-JP" altLang="en-US" sz="900" b="1" dirty="0">
                <a:solidFill>
                  <a:schemeClr val="bg1"/>
                </a:solidFill>
                <a:latin typeface="Arial" panose="020B0604020202020204" pitchFamily="34" charset="0"/>
                <a:ea typeface="Meiryo UI" panose="020B0604030504040204" pitchFamily="50" charset="-128"/>
                <a:cs typeface="Arial" panose="020B0604020202020204" pitchFamily="34" charset="0"/>
              </a:rPr>
              <a:t>■　</a:t>
            </a:r>
            <a:r>
              <a:rPr lang="en-US" altLang="ja-JP" sz="900" b="1" dirty="0">
                <a:solidFill>
                  <a:schemeClr val="bg1"/>
                </a:solidFill>
                <a:latin typeface="Arial" panose="020B0604020202020204" pitchFamily="34" charset="0"/>
                <a:cs typeface="Arial" panose="020B0604020202020204" pitchFamily="34" charset="0"/>
              </a:rPr>
              <a:t>The total amount and number of funds established in the bio, medical, and healthcare sectors</a:t>
            </a:r>
            <a:endParaRPr lang="ja-JP" altLang="en-US" sz="900" b="1" dirty="0">
              <a:solidFill>
                <a:schemeClr val="bg1"/>
              </a:solidFill>
              <a:latin typeface="Arial" panose="020B0604020202020204" pitchFamily="34" charset="0"/>
              <a:cs typeface="Arial" panose="020B0604020202020204" pitchFamily="34" charset="0"/>
            </a:endParaRPr>
          </a:p>
        </p:txBody>
      </p:sp>
      <p:sp>
        <p:nvSpPr>
          <p:cNvPr id="6" name="正方形/長方形 5">
            <a:extLst>
              <a:ext uri="{FF2B5EF4-FFF2-40B4-BE49-F238E27FC236}">
                <a16:creationId xmlns:a16="http://schemas.microsoft.com/office/drawing/2014/main" id="{796F50CC-303D-4D15-A0F2-111C0ED1125F}"/>
              </a:ext>
            </a:extLst>
          </p:cNvPr>
          <p:cNvSpPr/>
          <p:nvPr/>
        </p:nvSpPr>
        <p:spPr>
          <a:xfrm>
            <a:off x="7674601" y="3328231"/>
            <a:ext cx="1570912" cy="2584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dirty="0">
                <a:solidFill>
                  <a:schemeClr val="tx1"/>
                </a:solidFill>
                <a:latin typeface="Arial" panose="020B0604020202020204" pitchFamily="34" charset="0"/>
                <a:cs typeface="Arial" panose="020B0604020202020204" pitchFamily="34" charset="0"/>
              </a:rPr>
              <a:t>Total Fund Amount (¥100M) [Left axis] </a:t>
            </a:r>
            <a:endParaRPr kumimoji="1" lang="ja-JP" altLang="en-US" sz="800" dirty="0">
              <a:solidFill>
                <a:schemeClr val="tx1"/>
              </a:solidFill>
              <a:latin typeface="Arial" panose="020B0604020202020204" pitchFamily="34" charset="0"/>
              <a:cs typeface="Arial" panose="020B0604020202020204" pitchFamily="34" charset="0"/>
            </a:endParaRPr>
          </a:p>
        </p:txBody>
      </p:sp>
      <p:sp>
        <p:nvSpPr>
          <p:cNvPr id="23" name="正方形/長方形 22">
            <a:extLst>
              <a:ext uri="{FF2B5EF4-FFF2-40B4-BE49-F238E27FC236}">
                <a16:creationId xmlns:a16="http://schemas.microsoft.com/office/drawing/2014/main" id="{8FFF99A2-AF57-4FA4-96FB-B80C667721C5}"/>
              </a:ext>
            </a:extLst>
          </p:cNvPr>
          <p:cNvSpPr/>
          <p:nvPr/>
        </p:nvSpPr>
        <p:spPr>
          <a:xfrm>
            <a:off x="9512967" y="3364455"/>
            <a:ext cx="2168013" cy="1917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dirty="0">
                <a:solidFill>
                  <a:schemeClr val="tx1"/>
                </a:solidFill>
                <a:latin typeface="Arial" panose="020B0604020202020204" pitchFamily="34" charset="0"/>
                <a:cs typeface="Arial" panose="020B0604020202020204" pitchFamily="34" charset="0"/>
              </a:rPr>
              <a:t>Number of Funds Established (including those with undisclosed amounts) </a:t>
            </a:r>
          </a:p>
          <a:p>
            <a:pPr algn="ctr"/>
            <a:r>
              <a:rPr kumimoji="1" lang="en-US" altLang="ja-JP" sz="800" dirty="0">
                <a:solidFill>
                  <a:schemeClr val="tx1"/>
                </a:solidFill>
                <a:latin typeface="Arial" panose="020B0604020202020204" pitchFamily="34" charset="0"/>
                <a:cs typeface="Arial" panose="020B0604020202020204" pitchFamily="34" charset="0"/>
              </a:rPr>
              <a:t>[Right axis]</a:t>
            </a:r>
            <a:endParaRPr kumimoji="1" lang="ja-JP" altLang="en-US" sz="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27378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テキスト ボックス 21"/>
          <p:cNvSpPr txBox="1"/>
          <p:nvPr/>
        </p:nvSpPr>
        <p:spPr>
          <a:xfrm>
            <a:off x="508149" y="4777258"/>
            <a:ext cx="1654948" cy="246221"/>
          </a:xfrm>
          <a:prstGeom prst="rect">
            <a:avLst/>
          </a:prstGeom>
          <a:noFill/>
        </p:spPr>
        <p:txBody>
          <a:bodyPr wrap="square" rtlCol="0">
            <a:spAutoFit/>
          </a:bodyPr>
          <a:lstStyle/>
          <a:p>
            <a:r>
              <a:rPr lang="en-US" altLang="ja-JP" sz="1000" b="1" dirty="0">
                <a:latin typeface="メイリオ" panose="020B0604030504040204" pitchFamily="50" charset="-128"/>
                <a:ea typeface="メイリオ" panose="020B0604030504040204" pitchFamily="50" charset="-128"/>
              </a:rPr>
              <a:t>Expected Results</a:t>
            </a:r>
          </a:p>
        </p:txBody>
      </p:sp>
      <p:sp>
        <p:nvSpPr>
          <p:cNvPr id="19"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solidFill>
                  <a:schemeClr val="tx1"/>
                </a:solidFill>
              </a:rPr>
              <a:t>41</a:t>
            </a:fld>
            <a:endParaRPr kumimoji="1" lang="ja-JP" altLang="en-US">
              <a:solidFill>
                <a:schemeClr val="tx1"/>
              </a:solidFill>
            </a:endParaRPr>
          </a:p>
        </p:txBody>
      </p:sp>
      <p:cxnSp>
        <p:nvCxnSpPr>
          <p:cNvPr id="20" name="直線コネクタ 19"/>
          <p:cNvCxnSpPr>
            <a:cxnSpLocks/>
          </p:cNvCxnSpPr>
          <p:nvPr/>
        </p:nvCxnSpPr>
        <p:spPr>
          <a:xfrm>
            <a:off x="627182" y="746340"/>
            <a:ext cx="10656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8" name="ホームベース 7"/>
          <p:cNvSpPr/>
          <p:nvPr/>
        </p:nvSpPr>
        <p:spPr>
          <a:xfrm rot="5400000">
            <a:off x="2122807" y="-757894"/>
            <a:ext cx="2297569" cy="5503680"/>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5" name="ホームベース 24"/>
          <p:cNvSpPr/>
          <p:nvPr/>
        </p:nvSpPr>
        <p:spPr>
          <a:xfrm rot="5400000">
            <a:off x="2565242" y="1162550"/>
            <a:ext cx="1412696" cy="5503678"/>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正方形/長方形 8"/>
          <p:cNvSpPr/>
          <p:nvPr/>
        </p:nvSpPr>
        <p:spPr>
          <a:xfrm>
            <a:off x="519463" y="4689215"/>
            <a:ext cx="5503678" cy="2102282"/>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8" name="テキスト ボックス 27"/>
          <p:cNvSpPr txBox="1"/>
          <p:nvPr/>
        </p:nvSpPr>
        <p:spPr>
          <a:xfrm>
            <a:off x="531352" y="902307"/>
            <a:ext cx="1397540" cy="246221"/>
          </a:xfrm>
          <a:prstGeom prst="rect">
            <a:avLst/>
          </a:prstGeom>
          <a:noFill/>
        </p:spPr>
        <p:txBody>
          <a:bodyPr wrap="square" rtlCol="0">
            <a:spAutoFit/>
          </a:bodyPr>
          <a:lstStyle/>
          <a:p>
            <a:r>
              <a:rPr lang="en-US" altLang="ja-JP" sz="1000" b="1" dirty="0">
                <a:latin typeface="メイリオ" panose="020B0604030504040204" pitchFamily="50" charset="-128"/>
                <a:ea typeface="メイリオ" panose="020B0604030504040204" pitchFamily="50" charset="-128"/>
              </a:rPr>
              <a:t>Current Situation</a:t>
            </a:r>
          </a:p>
        </p:txBody>
      </p:sp>
      <p:sp>
        <p:nvSpPr>
          <p:cNvPr id="31" name="正方形/長方形 30"/>
          <p:cNvSpPr/>
          <p:nvPr/>
        </p:nvSpPr>
        <p:spPr>
          <a:xfrm>
            <a:off x="599547" y="1339660"/>
            <a:ext cx="5503679" cy="1302384"/>
          </a:xfrm>
          <a:prstGeom prst="rect">
            <a:avLst/>
          </a:prstGeom>
          <a:noFill/>
          <a:ln w="12700">
            <a:no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285750" indent="-285750">
              <a:lnSpc>
                <a:spcPct val="130000"/>
              </a:lnSpc>
              <a:buFont typeface="Wingdings" panose="05000000000000000000" pitchFamily="2" charset="2"/>
              <a:buChar char="Ø"/>
            </a:pP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The global derivative trading volume has been increasing and is now approximately 4.4 times larger than it was five years ago. In particular, futures and options related to equities and interest rates have grown significantly.</a:t>
            </a:r>
          </a:p>
          <a:p>
            <a:pPr marL="285750" indent="-285750">
              <a:lnSpc>
                <a:spcPct val="130000"/>
              </a:lnSpc>
              <a:buFont typeface="Wingdings" panose="05000000000000000000" pitchFamily="2" charset="2"/>
              <a:buChar char="Ø"/>
            </a:pP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In contrast, Japan’s derivative trading volume, while increasing, remains modest compared with Europe, the United States, and China, and is roughly on par with Singapore.</a:t>
            </a:r>
            <a:endParaRPr lang="ja-JP" altLang="en-US"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10" name="正方形/長方形 9"/>
          <p:cNvSpPr/>
          <p:nvPr/>
        </p:nvSpPr>
        <p:spPr>
          <a:xfrm>
            <a:off x="531352" y="5047412"/>
            <a:ext cx="5503679" cy="1720151"/>
          </a:xfrm>
          <a:prstGeom prst="rect">
            <a:avLst/>
          </a:prstGeom>
        </p:spPr>
        <p:txBody>
          <a:bodyPr wrap="square">
            <a:spAutoFit/>
          </a:bodyPr>
          <a:lstStyle/>
          <a:p>
            <a:pPr marL="171450" indent="-171450">
              <a:lnSpc>
                <a:spcPct val="150000"/>
              </a:lnSpc>
              <a:buFont typeface="Wingdings" panose="05000000000000000000" pitchFamily="2" charset="2"/>
              <a:buChar char="p"/>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Building on its history as the birthplace of derivatives and establishing itself as an innovative derivatives hub in Asia, Osaka will enhance its investment attractiveness.</a:t>
            </a:r>
          </a:p>
          <a:p>
            <a:pPr marL="171450" indent="-171450">
              <a:lnSpc>
                <a:spcPct val="150000"/>
              </a:lnSpc>
              <a:buFont typeface="Wingdings" panose="05000000000000000000" pitchFamily="2" charset="2"/>
              <a:buChar char="p"/>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A wide range of cutting‑edge financial products with strong local characteristics are being developed, attracting global investors and foreign companies.</a:t>
            </a:r>
          </a:p>
        </p:txBody>
      </p:sp>
      <p:sp>
        <p:nvSpPr>
          <p:cNvPr id="21" name="タイトル 1"/>
          <p:cNvSpPr txBox="1">
            <a:spLocks/>
          </p:cNvSpPr>
          <p:nvPr/>
        </p:nvSpPr>
        <p:spPr>
          <a:xfrm>
            <a:off x="586553" y="346776"/>
            <a:ext cx="11353800" cy="662704"/>
          </a:xfrm>
          <a:prstGeom prst="rect">
            <a:avLst/>
          </a:prstGeom>
        </p:spPr>
        <p:txBody>
          <a:bodyPr anchor="b"/>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latin typeface="UD デジタル 教科書体 NK-R" panose="02020400000000000000" pitchFamily="18" charset="-128"/>
                <a:ea typeface="UD デジタル 教科書体 NK-R" panose="02020400000000000000" pitchFamily="18" charset="-128"/>
              </a:rPr>
              <a:t>　</a:t>
            </a:r>
            <a:r>
              <a:rPr lang="en-US" altLang="ja-JP" sz="2000" b="1" dirty="0">
                <a:latin typeface="Arial" panose="020B0604020202020204" pitchFamily="34" charset="0"/>
                <a:ea typeface="UD デジタル 教科書体 NK-R" panose="02020400000000000000" pitchFamily="18" charset="-128"/>
                <a:cs typeface="Arial" panose="020B0604020202020204" pitchFamily="34" charset="0"/>
              </a:rPr>
              <a:t>1-2 Enhancing Investment Attractiveness and Revitalizing the Osaka–Kansai Economy</a:t>
            </a:r>
          </a:p>
          <a:p>
            <a:endParaRPr lang="ja-JP" altLang="en-US" sz="2800" b="1" dirty="0">
              <a:latin typeface="UD デジタル 教科書体 NK-R" panose="02020400000000000000" pitchFamily="18" charset="-128"/>
              <a:ea typeface="UD デジタル 教科書体 NK-R" panose="02020400000000000000" pitchFamily="18" charset="-128"/>
            </a:endParaRPr>
          </a:p>
        </p:txBody>
      </p:sp>
      <p:grpSp>
        <p:nvGrpSpPr>
          <p:cNvPr id="33" name="グループ化 2"/>
          <p:cNvGrpSpPr/>
          <p:nvPr/>
        </p:nvGrpSpPr>
        <p:grpSpPr>
          <a:xfrm>
            <a:off x="6720117" y="3616282"/>
            <a:ext cx="4968963" cy="2947413"/>
            <a:chOff x="6413730" y="2163017"/>
            <a:chExt cx="5819846" cy="3376143"/>
          </a:xfrm>
        </p:grpSpPr>
        <p:pic>
          <p:nvPicPr>
            <p:cNvPr id="34" name="図 16"/>
            <p:cNvPicPr>
              <a:picLocks noChangeAspect="1"/>
            </p:cNvPicPr>
            <p:nvPr/>
          </p:nvPicPr>
          <p:blipFill rotWithShape="1">
            <a:blip r:embed="rId2"/>
            <a:srcRect l="21948" t="29337" r="22928" b="8070"/>
            <a:stretch/>
          </p:blipFill>
          <p:spPr>
            <a:xfrm>
              <a:off x="6413730" y="2163017"/>
              <a:ext cx="5288459" cy="3376143"/>
            </a:xfrm>
            <a:prstGeom prst="rect">
              <a:avLst/>
            </a:prstGeom>
          </p:spPr>
        </p:pic>
        <p:sp>
          <p:nvSpPr>
            <p:cNvPr id="35" name="テキスト ボックス 17"/>
            <p:cNvSpPr txBox="1"/>
            <p:nvPr/>
          </p:nvSpPr>
          <p:spPr>
            <a:xfrm>
              <a:off x="11494037" y="2455238"/>
              <a:ext cx="739539" cy="264409"/>
            </a:xfrm>
            <a:prstGeom prst="rect">
              <a:avLst/>
            </a:prstGeom>
            <a:solidFill>
              <a:schemeClr val="bg1"/>
            </a:solidFill>
            <a:ln>
              <a:solidFill>
                <a:schemeClr val="tx1"/>
              </a:solidFill>
            </a:ln>
          </p:spPr>
          <p:txBody>
            <a:bodyPr wrap="square" rtlCol="0">
              <a:spAutoFit/>
            </a:bodyPr>
            <a:lstStyle/>
            <a:p>
              <a:pPr algn="ctr"/>
              <a:r>
                <a:rPr kumimoji="1" lang="en-US" altLang="ja-JP" sz="900" dirty="0"/>
                <a:t>CME</a:t>
              </a:r>
              <a:r>
                <a:rPr lang="en-US" altLang="ja-JP" sz="700" dirty="0"/>
                <a:t>(US</a:t>
              </a:r>
              <a:r>
                <a:rPr kumimoji="1" lang="en-US" altLang="ja-JP" sz="700" dirty="0"/>
                <a:t>)</a:t>
              </a:r>
              <a:endParaRPr kumimoji="1" lang="ja-JP" altLang="en-US" sz="700" dirty="0"/>
            </a:p>
          </p:txBody>
        </p:sp>
        <p:sp>
          <p:nvSpPr>
            <p:cNvPr id="37" name="テキスト ボックス 22"/>
            <p:cNvSpPr txBox="1"/>
            <p:nvPr/>
          </p:nvSpPr>
          <p:spPr>
            <a:xfrm>
              <a:off x="11468063" y="3613423"/>
              <a:ext cx="765513" cy="246782"/>
            </a:xfrm>
            <a:prstGeom prst="rect">
              <a:avLst/>
            </a:prstGeom>
            <a:solidFill>
              <a:schemeClr val="bg1"/>
            </a:solidFill>
            <a:ln>
              <a:solidFill>
                <a:schemeClr val="tx1"/>
              </a:solidFill>
            </a:ln>
          </p:spPr>
          <p:txBody>
            <a:bodyPr wrap="square" rtlCol="0">
              <a:spAutoFit/>
            </a:bodyPr>
            <a:lstStyle/>
            <a:p>
              <a:pPr algn="ctr"/>
              <a:r>
                <a:rPr kumimoji="1" lang="en-US" altLang="ja-JP" sz="800" dirty="0"/>
                <a:t>CBOE</a:t>
              </a:r>
              <a:r>
                <a:rPr lang="en-US" altLang="ja-JP" sz="600" dirty="0"/>
                <a:t>(US</a:t>
              </a:r>
              <a:r>
                <a:rPr kumimoji="1" lang="en-US" altLang="ja-JP" sz="600" dirty="0"/>
                <a:t>)</a:t>
              </a:r>
              <a:endParaRPr kumimoji="1" lang="ja-JP" altLang="en-US" sz="600" dirty="0"/>
            </a:p>
          </p:txBody>
        </p:sp>
        <p:sp>
          <p:nvSpPr>
            <p:cNvPr id="42" name="テキスト ボックス 23"/>
            <p:cNvSpPr txBox="1"/>
            <p:nvPr/>
          </p:nvSpPr>
          <p:spPr>
            <a:xfrm>
              <a:off x="11494037" y="4736135"/>
              <a:ext cx="613220" cy="264409"/>
            </a:xfrm>
            <a:prstGeom prst="rect">
              <a:avLst/>
            </a:prstGeom>
            <a:solidFill>
              <a:schemeClr val="bg1"/>
            </a:solidFill>
            <a:ln>
              <a:solidFill>
                <a:schemeClr val="tx1"/>
              </a:solidFill>
            </a:ln>
          </p:spPr>
          <p:txBody>
            <a:bodyPr wrap="square" rtlCol="0">
              <a:spAutoFit/>
            </a:bodyPr>
            <a:lstStyle/>
            <a:p>
              <a:pPr algn="ctr"/>
              <a:r>
                <a:rPr kumimoji="1" lang="en-US" altLang="ja-JP" sz="900"/>
                <a:t>JPX</a:t>
              </a:r>
              <a:endParaRPr kumimoji="1" lang="ja-JP" altLang="en-US" sz="700"/>
            </a:p>
          </p:txBody>
        </p:sp>
      </p:grpSp>
      <p:sp>
        <p:nvSpPr>
          <p:cNvPr id="43" name="テキスト ボックス 42">
            <a:extLst>
              <a:ext uri="{FF2B5EF4-FFF2-40B4-BE49-F238E27FC236}">
                <a16:creationId xmlns:a16="http://schemas.microsoft.com/office/drawing/2014/main" id="{E9947750-E7DC-44B4-B02E-CF02961324B9}"/>
              </a:ext>
            </a:extLst>
          </p:cNvPr>
          <p:cNvSpPr txBox="1"/>
          <p:nvPr/>
        </p:nvSpPr>
        <p:spPr>
          <a:xfrm>
            <a:off x="8909478" y="6598029"/>
            <a:ext cx="2285872" cy="215444"/>
          </a:xfrm>
          <a:prstGeom prst="rect">
            <a:avLst/>
          </a:prstGeom>
          <a:noFill/>
        </p:spPr>
        <p:txBody>
          <a:bodyPr wrap="square" rtlCol="0">
            <a:spAutoFit/>
          </a:bodyPr>
          <a:lstStyle/>
          <a:p>
            <a:pPr algn="r"/>
            <a:r>
              <a:rPr lang="ja-JP" altLang="en-US" sz="800" dirty="0">
                <a:latin typeface="游ゴシック 本文"/>
                <a:cs typeface="Meiryo UI" panose="020B0604030504040204" pitchFamily="50" charset="-128"/>
              </a:rPr>
              <a:t>（</a:t>
            </a:r>
            <a:r>
              <a:rPr lang="en-US" altLang="ja-JP" sz="800" dirty="0">
                <a:latin typeface="Arial" panose="020B0604020202020204" pitchFamily="34" charset="0"/>
                <a:cs typeface="Arial" panose="020B0604020202020204" pitchFamily="34" charset="0"/>
              </a:rPr>
              <a:t>Source</a:t>
            </a:r>
            <a:r>
              <a:rPr lang="ja-JP" altLang="en-US" sz="800" dirty="0">
                <a:latin typeface="Arial" panose="020B0604020202020204" pitchFamily="34" charset="0"/>
                <a:cs typeface="Arial" panose="020B0604020202020204" pitchFamily="34" charset="0"/>
              </a:rPr>
              <a:t>）</a:t>
            </a:r>
            <a:r>
              <a:rPr lang="en-US" altLang="ja-JP" sz="800" dirty="0" err="1">
                <a:latin typeface="Arial" panose="020B0604020202020204" pitchFamily="34" charset="0"/>
                <a:cs typeface="Arial" panose="020B0604020202020204" pitchFamily="34" charset="0"/>
              </a:rPr>
              <a:t>FIA“AnnualVolumeSurvey</a:t>
            </a:r>
            <a:endParaRPr lang="ja-JP" altLang="en-US" sz="800" dirty="0">
              <a:latin typeface="Arial" panose="020B0604020202020204" pitchFamily="34" charset="0"/>
              <a:cs typeface="Arial" panose="020B0604020202020204" pitchFamily="34" charset="0"/>
            </a:endParaRPr>
          </a:p>
        </p:txBody>
      </p:sp>
      <p:sp>
        <p:nvSpPr>
          <p:cNvPr id="2" name="正方形/長方形 1"/>
          <p:cNvSpPr/>
          <p:nvPr/>
        </p:nvSpPr>
        <p:spPr>
          <a:xfrm>
            <a:off x="586553" y="3746716"/>
            <a:ext cx="5368629" cy="553998"/>
          </a:xfrm>
          <a:prstGeom prst="rect">
            <a:avLst/>
          </a:prstGeom>
          <a:solidFill>
            <a:schemeClr val="bg1">
              <a:lumMod val="85000"/>
            </a:schemeClr>
          </a:solidFill>
        </p:spPr>
        <p:txBody>
          <a:bodyPr wrap="square">
            <a:spAutoFit/>
          </a:bodyPr>
          <a:lstStyle/>
          <a:p>
            <a:pPr>
              <a:lnSpc>
                <a:spcPts val="1200"/>
              </a:lnSpc>
              <a:spcBef>
                <a:spcPct val="0"/>
              </a:spcBef>
              <a:spcAft>
                <a:spcPts val="400"/>
              </a:spcAft>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As Japan’s hub city for derivatives transactions, the city aims to develop cutting‑edge and pioneering financial products that show strong potential for the future.</a:t>
            </a:r>
          </a:p>
        </p:txBody>
      </p:sp>
      <p:sp>
        <p:nvSpPr>
          <p:cNvPr id="36" name="テキスト ボックス 35"/>
          <p:cNvSpPr txBox="1"/>
          <p:nvPr/>
        </p:nvSpPr>
        <p:spPr>
          <a:xfrm>
            <a:off x="561305" y="3235870"/>
            <a:ext cx="2750500" cy="246221"/>
          </a:xfrm>
          <a:prstGeom prst="rect">
            <a:avLst/>
          </a:prstGeom>
          <a:noFill/>
        </p:spPr>
        <p:txBody>
          <a:bodyPr wrap="square" rtlCol="0">
            <a:spAutoFit/>
          </a:bodyPr>
          <a:lstStyle/>
          <a:p>
            <a:r>
              <a:rPr lang="en-US" altLang="ja-JP" sz="1000" b="1" dirty="0">
                <a:latin typeface="メイリオ" panose="020B0604030504040204" pitchFamily="50" charset="-128"/>
                <a:ea typeface="メイリオ" panose="020B0604030504040204" pitchFamily="50" charset="-128"/>
              </a:rPr>
              <a:t>Strategic Directions</a:t>
            </a:r>
          </a:p>
        </p:txBody>
      </p:sp>
      <p:sp>
        <p:nvSpPr>
          <p:cNvPr id="32" name="テキスト ボックス 31"/>
          <p:cNvSpPr txBox="1"/>
          <p:nvPr/>
        </p:nvSpPr>
        <p:spPr>
          <a:xfrm>
            <a:off x="519463" y="3457846"/>
            <a:ext cx="2236510" cy="276999"/>
          </a:xfrm>
          <a:prstGeom prst="rect">
            <a:avLst/>
          </a:prstGeom>
          <a:noFill/>
        </p:spPr>
        <p:txBody>
          <a:bodyPr wrap="none" rtlCol="0">
            <a:spAutoFit/>
          </a:bodyPr>
          <a:lstStyle/>
          <a:p>
            <a:r>
              <a:rPr lang="ja-JP" altLang="en-US" sz="12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Frontrunner City in Finance</a:t>
            </a:r>
            <a:r>
              <a:rPr lang="ja-JP" altLang="en-US" sz="1200" dirty="0">
                <a:latin typeface="Arial" panose="020B0604020202020204" pitchFamily="34" charset="0"/>
                <a:ea typeface="UD デジタル 教科書体 NK-R" panose="02020400000000000000" pitchFamily="18" charset="-128"/>
                <a:cs typeface="Arial" panose="020B0604020202020204" pitchFamily="34" charset="0"/>
              </a:rPr>
              <a:t>］</a:t>
            </a:r>
          </a:p>
        </p:txBody>
      </p:sp>
      <p:grpSp>
        <p:nvGrpSpPr>
          <p:cNvPr id="27" name="グループ化 2">
            <a:extLst>
              <a:ext uri="{FF2B5EF4-FFF2-40B4-BE49-F238E27FC236}">
                <a16:creationId xmlns:a16="http://schemas.microsoft.com/office/drawing/2014/main" id="{E253836E-1269-423F-A9B0-8BFAE57857C1}"/>
              </a:ext>
            </a:extLst>
          </p:cNvPr>
          <p:cNvGrpSpPr/>
          <p:nvPr/>
        </p:nvGrpSpPr>
        <p:grpSpPr>
          <a:xfrm>
            <a:off x="6622767" y="1114596"/>
            <a:ext cx="4572583" cy="2331678"/>
            <a:chOff x="529959" y="1103590"/>
            <a:chExt cx="7984121" cy="5675818"/>
          </a:xfrm>
        </p:grpSpPr>
        <p:graphicFrame>
          <p:nvGraphicFramePr>
            <p:cNvPr id="30" name="グラフ 49">
              <a:extLst>
                <a:ext uri="{FF2B5EF4-FFF2-40B4-BE49-F238E27FC236}">
                  <a16:creationId xmlns:a16="http://schemas.microsoft.com/office/drawing/2014/main" id="{EFA06825-4FD6-4517-9E81-3BC48806A6F0}"/>
                </a:ext>
              </a:extLst>
            </p:cNvPr>
            <p:cNvGraphicFramePr>
              <a:graphicFrameLocks/>
            </p:cNvGraphicFramePr>
            <p:nvPr>
              <p:extLst>
                <p:ext uri="{D42A27DB-BD31-4B8C-83A1-F6EECF244321}">
                  <p14:modId xmlns:p14="http://schemas.microsoft.com/office/powerpoint/2010/main" val="123312781"/>
                </p:ext>
              </p:extLst>
            </p:nvPr>
          </p:nvGraphicFramePr>
          <p:xfrm>
            <a:off x="750314" y="1103590"/>
            <a:ext cx="7763766" cy="5675818"/>
          </p:xfrm>
          <a:graphic>
            <a:graphicData uri="http://schemas.openxmlformats.org/drawingml/2006/chart">
              <c:chart xmlns:c="http://schemas.openxmlformats.org/drawingml/2006/chart" xmlns:r="http://schemas.openxmlformats.org/officeDocument/2006/relationships" r:id="rId3"/>
            </a:graphicData>
          </a:graphic>
        </p:graphicFrame>
        <p:sp>
          <p:nvSpPr>
            <p:cNvPr id="44" name="テキスト ボックス 50">
              <a:extLst>
                <a:ext uri="{FF2B5EF4-FFF2-40B4-BE49-F238E27FC236}">
                  <a16:creationId xmlns:a16="http://schemas.microsoft.com/office/drawing/2014/main" id="{8FD1E348-989A-4AF6-B635-4597DD1B0D73}"/>
                </a:ext>
              </a:extLst>
            </p:cNvPr>
            <p:cNvSpPr txBox="1"/>
            <p:nvPr/>
          </p:nvSpPr>
          <p:spPr>
            <a:xfrm>
              <a:off x="529959" y="1285570"/>
              <a:ext cx="2017160" cy="636816"/>
            </a:xfrm>
            <a:prstGeom prst="rect">
              <a:avLst/>
            </a:prstGeom>
            <a:noFill/>
          </p:spPr>
          <p:txBody>
            <a:bodyPr wrap="square" rtlCol="0">
              <a:spAutoFit/>
            </a:bodyPr>
            <a:lstStyle/>
            <a:p>
              <a:r>
                <a:rPr kumimoji="1" lang="ja-JP" altLang="en-US" sz="1100" dirty="0">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sz="1100" dirty="0">
                  <a:latin typeface="Arial" panose="020B0604020202020204" pitchFamily="34" charset="0"/>
                  <a:ea typeface="UD デジタル 教科書体 NK-R" panose="02020400000000000000" pitchFamily="18" charset="-128"/>
                  <a:cs typeface="Arial" panose="020B0604020202020204" pitchFamily="34" charset="0"/>
                </a:rPr>
                <a:t>JPY million</a:t>
              </a:r>
              <a:r>
                <a:rPr kumimoji="1" lang="ja-JP" altLang="en-US" sz="1100" dirty="0">
                  <a:latin typeface="Arial" panose="020B0604020202020204" pitchFamily="34" charset="0"/>
                  <a:ea typeface="UD デジタル 教科書体 NK-R" panose="02020400000000000000" pitchFamily="18" charset="-128"/>
                  <a:cs typeface="Arial" panose="020B0604020202020204" pitchFamily="34" charset="0"/>
                </a:rPr>
                <a:t>）</a:t>
              </a:r>
            </a:p>
          </p:txBody>
        </p:sp>
      </p:grpSp>
      <p:sp>
        <p:nvSpPr>
          <p:cNvPr id="45" name="テキスト ボックス 44">
            <a:extLst>
              <a:ext uri="{FF2B5EF4-FFF2-40B4-BE49-F238E27FC236}">
                <a16:creationId xmlns:a16="http://schemas.microsoft.com/office/drawing/2014/main" id="{CD874D93-017D-46B3-9A5A-9E4E088D06D3}"/>
              </a:ext>
            </a:extLst>
          </p:cNvPr>
          <p:cNvSpPr txBox="1"/>
          <p:nvPr/>
        </p:nvSpPr>
        <p:spPr>
          <a:xfrm>
            <a:off x="6541285" y="864210"/>
            <a:ext cx="4214648" cy="307777"/>
          </a:xfrm>
          <a:prstGeom prst="rect">
            <a:avLst/>
          </a:prstGeom>
          <a:noFill/>
        </p:spPr>
        <p:txBody>
          <a:bodyPr wrap="square" rtlCol="0">
            <a:spAutoFit/>
          </a:bodyPr>
          <a:lstStyle/>
          <a:p>
            <a:r>
              <a:rPr lang="ja-JP" altLang="en-US" sz="1400" b="1" i="0" u="none" strike="noStrike" baseline="0"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Global Derivatives Market</a:t>
            </a:r>
            <a:endParaRPr kumimoji="1" lang="ja-JP" altLang="en-US" sz="1400" b="1" dirty="0">
              <a:latin typeface="Meiryo UI" panose="020B0604030504040204" pitchFamily="50" charset="-128"/>
              <a:ea typeface="Meiryo UI" panose="020B0604030504040204" pitchFamily="50" charset="-128"/>
            </a:endParaRPr>
          </a:p>
        </p:txBody>
      </p:sp>
      <p:sp>
        <p:nvSpPr>
          <p:cNvPr id="46" name="テキスト ボックス 45">
            <a:extLst>
              <a:ext uri="{FF2B5EF4-FFF2-40B4-BE49-F238E27FC236}">
                <a16:creationId xmlns:a16="http://schemas.microsoft.com/office/drawing/2014/main" id="{39349941-7125-40CB-894A-479F7EA64AD2}"/>
              </a:ext>
            </a:extLst>
          </p:cNvPr>
          <p:cNvSpPr txBox="1"/>
          <p:nvPr/>
        </p:nvSpPr>
        <p:spPr>
          <a:xfrm>
            <a:off x="8975552" y="3421385"/>
            <a:ext cx="2285872" cy="215444"/>
          </a:xfrm>
          <a:prstGeom prst="rect">
            <a:avLst/>
          </a:prstGeom>
          <a:noFill/>
        </p:spPr>
        <p:txBody>
          <a:bodyPr wrap="square" rtlCol="0">
            <a:spAutoFit/>
          </a:bodyPr>
          <a:lstStyle/>
          <a:p>
            <a:pPr algn="r"/>
            <a:r>
              <a:rPr lang="en-US" altLang="ja-JP" sz="800" dirty="0">
                <a:latin typeface="Arial" panose="020B0604020202020204" pitchFamily="34" charset="0"/>
                <a:cs typeface="Arial" panose="020B0604020202020204" pitchFamily="34" charset="0"/>
              </a:rPr>
              <a:t>(Source) FIA </a:t>
            </a:r>
            <a:r>
              <a:rPr lang="ja-JP" altLang="en-US" sz="800" dirty="0">
                <a:latin typeface="Arial" panose="020B0604020202020204" pitchFamily="34" charset="0"/>
                <a:cs typeface="Arial" panose="020B0604020202020204" pitchFamily="34" charset="0"/>
              </a:rPr>
              <a:t>“</a:t>
            </a:r>
            <a:r>
              <a:rPr lang="en-US" altLang="ja-JP" sz="800" dirty="0">
                <a:latin typeface="Arial" panose="020B0604020202020204" pitchFamily="34" charset="0"/>
                <a:cs typeface="Arial" panose="020B0604020202020204" pitchFamily="34" charset="0"/>
              </a:rPr>
              <a:t>Volume by Year</a:t>
            </a:r>
            <a:r>
              <a:rPr lang="ja-JP" altLang="en-US" sz="800" dirty="0">
                <a:latin typeface="Arial" panose="020B0604020202020204" pitchFamily="34" charset="0"/>
                <a:cs typeface="Arial" panose="020B0604020202020204" pitchFamily="34" charset="0"/>
              </a:rPr>
              <a:t>”</a:t>
            </a:r>
          </a:p>
        </p:txBody>
      </p:sp>
      <p:cxnSp>
        <p:nvCxnSpPr>
          <p:cNvPr id="47" name="直線矢印コネクタ 46">
            <a:extLst>
              <a:ext uri="{FF2B5EF4-FFF2-40B4-BE49-F238E27FC236}">
                <a16:creationId xmlns:a16="http://schemas.microsoft.com/office/drawing/2014/main" id="{526C3A41-5F20-44BC-B810-C730AB714CB9}"/>
              </a:ext>
            </a:extLst>
          </p:cNvPr>
          <p:cNvCxnSpPr>
            <a:cxnSpLocks/>
          </p:cNvCxnSpPr>
          <p:nvPr/>
        </p:nvCxnSpPr>
        <p:spPr>
          <a:xfrm flipV="1">
            <a:off x="9463293" y="1197429"/>
            <a:ext cx="1441317" cy="1406237"/>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48" name="テキスト ボックス 47">
            <a:extLst>
              <a:ext uri="{FF2B5EF4-FFF2-40B4-BE49-F238E27FC236}">
                <a16:creationId xmlns:a16="http://schemas.microsoft.com/office/drawing/2014/main" id="{4A7F69A0-E6D9-4AE4-A4FE-BF1651F3FE29}"/>
              </a:ext>
            </a:extLst>
          </p:cNvPr>
          <p:cNvSpPr txBox="1"/>
          <p:nvPr/>
        </p:nvSpPr>
        <p:spPr>
          <a:xfrm>
            <a:off x="9148538" y="1568414"/>
            <a:ext cx="1138710" cy="276999"/>
          </a:xfrm>
          <a:prstGeom prst="rect">
            <a:avLst/>
          </a:prstGeom>
          <a:noFill/>
        </p:spPr>
        <p:txBody>
          <a:bodyPr wrap="none" rtlCol="0">
            <a:spAutoFit/>
          </a:bodyPr>
          <a:lstStyle/>
          <a:p>
            <a:r>
              <a:rPr lang="en-US" altLang="ja-JP" sz="1200" dirty="0">
                <a:latin typeface="Meiryo UI" panose="020B0604030504040204" pitchFamily="50" charset="-128"/>
                <a:ea typeface="Meiryo UI" panose="020B0604030504040204" pitchFamily="50" charset="-128"/>
              </a:rPr>
              <a:t>Approx.</a:t>
            </a:r>
            <a:r>
              <a:rPr kumimoji="1" lang="en-US" altLang="ja-JP" sz="1200" dirty="0">
                <a:latin typeface="Meiryo UI" panose="020B0604030504040204" pitchFamily="50" charset="-128"/>
                <a:ea typeface="Meiryo UI" panose="020B0604030504040204" pitchFamily="50" charset="-128"/>
              </a:rPr>
              <a:t>4.4</a:t>
            </a:r>
            <a:r>
              <a:rPr lang="en-US" altLang="ja-JP" sz="1200" dirty="0">
                <a:latin typeface="Meiryo UI" panose="020B0604030504040204" pitchFamily="50" charset="-128"/>
                <a:ea typeface="Meiryo UI" panose="020B0604030504040204" pitchFamily="50" charset="-128"/>
              </a:rPr>
              <a:t>×</a:t>
            </a:r>
            <a:endParaRPr kumimoji="1" lang="ja-JP" altLang="en-US" sz="1200" dirty="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4CA9583D-B489-468D-8C47-D3CA1AFC21D2}"/>
              </a:ext>
            </a:extLst>
          </p:cNvPr>
          <p:cNvSpPr/>
          <p:nvPr/>
        </p:nvSpPr>
        <p:spPr>
          <a:xfrm>
            <a:off x="8089208" y="3672387"/>
            <a:ext cx="2118660" cy="1505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900" dirty="0">
                <a:solidFill>
                  <a:schemeClr val="tx1"/>
                </a:solidFill>
                <a:latin typeface="Arial" panose="020B0604020202020204" pitchFamily="34" charset="0"/>
                <a:cs typeface="Arial" panose="020B0604020202020204" pitchFamily="34" charset="0"/>
              </a:rPr>
              <a:t>Trends in Derivatives Trading Volume</a:t>
            </a:r>
            <a:endParaRPr kumimoji="1" lang="ja-JP" altLang="en-US" sz="900" dirty="0">
              <a:solidFill>
                <a:schemeClr val="tx1"/>
              </a:solidFill>
              <a:latin typeface="Arial" panose="020B0604020202020204" pitchFamily="34" charset="0"/>
              <a:cs typeface="Arial" panose="020B0604020202020204" pitchFamily="34" charset="0"/>
            </a:endParaRPr>
          </a:p>
        </p:txBody>
      </p:sp>
      <p:sp>
        <p:nvSpPr>
          <p:cNvPr id="38" name="テキスト ボックス 52">
            <a:extLst>
              <a:ext uri="{FF2B5EF4-FFF2-40B4-BE49-F238E27FC236}">
                <a16:creationId xmlns:a16="http://schemas.microsoft.com/office/drawing/2014/main" id="{F9801C23-5F03-4091-8E2A-DB6FB191F9DB}"/>
              </a:ext>
            </a:extLst>
          </p:cNvPr>
          <p:cNvSpPr txBox="1"/>
          <p:nvPr/>
        </p:nvSpPr>
        <p:spPr>
          <a:xfrm>
            <a:off x="7651157" y="1429599"/>
            <a:ext cx="726192" cy="107722"/>
          </a:xfrm>
          <a:prstGeom prst="rect">
            <a:avLst/>
          </a:prstGeom>
          <a:solidFill>
            <a:schemeClr val="bg1"/>
          </a:solidFill>
        </p:spPr>
        <p:txBody>
          <a:bodyPr wrap="square" lIns="0" tIns="0" rIns="0" bIns="0" rtlCol="0">
            <a:spAutoFit/>
          </a:bodyPr>
          <a:lstStyle/>
          <a:p>
            <a:r>
              <a:rPr kumimoji="1" lang="en-US" altLang="ja-JP" sz="700" dirty="0">
                <a:latin typeface="Arial" panose="020B0604020202020204" pitchFamily="34" charset="0"/>
                <a:cs typeface="Arial" panose="020B0604020202020204" pitchFamily="34" charset="0"/>
              </a:rPr>
              <a:t>Stock Price Index</a:t>
            </a:r>
            <a:endParaRPr kumimoji="1" lang="ja-JP" altLang="en-US" sz="700" dirty="0">
              <a:latin typeface="Arial" panose="020B0604020202020204" pitchFamily="34" charset="0"/>
              <a:cs typeface="Arial" panose="020B0604020202020204" pitchFamily="34" charset="0"/>
            </a:endParaRPr>
          </a:p>
        </p:txBody>
      </p:sp>
      <p:sp>
        <p:nvSpPr>
          <p:cNvPr id="39" name="テキスト ボックス 52">
            <a:extLst>
              <a:ext uri="{FF2B5EF4-FFF2-40B4-BE49-F238E27FC236}">
                <a16:creationId xmlns:a16="http://schemas.microsoft.com/office/drawing/2014/main" id="{94A0AC9D-6D86-45DD-8EAE-74A46794528F}"/>
              </a:ext>
            </a:extLst>
          </p:cNvPr>
          <p:cNvSpPr txBox="1"/>
          <p:nvPr/>
        </p:nvSpPr>
        <p:spPr>
          <a:xfrm>
            <a:off x="7656771" y="1577872"/>
            <a:ext cx="720578" cy="123111"/>
          </a:xfrm>
          <a:prstGeom prst="rect">
            <a:avLst/>
          </a:prstGeom>
          <a:solidFill>
            <a:schemeClr val="bg1"/>
          </a:solidFill>
        </p:spPr>
        <p:txBody>
          <a:bodyPr wrap="square" lIns="0" tIns="0" rIns="0" bIns="0" rtlCol="0">
            <a:spAutoFit/>
          </a:bodyPr>
          <a:lstStyle/>
          <a:p>
            <a:r>
              <a:rPr kumimoji="1" lang="en-US" altLang="ja-JP" sz="800" dirty="0">
                <a:latin typeface="Arial" panose="020B0604020202020204" pitchFamily="34" charset="0"/>
                <a:cs typeface="Arial" panose="020B0604020202020204" pitchFamily="34" charset="0"/>
              </a:rPr>
              <a:t>Single Shares</a:t>
            </a:r>
            <a:endParaRPr kumimoji="1" lang="ja-JP" altLang="en-US" sz="800" dirty="0">
              <a:latin typeface="Arial" panose="020B0604020202020204" pitchFamily="34" charset="0"/>
              <a:cs typeface="Arial" panose="020B0604020202020204" pitchFamily="34" charset="0"/>
            </a:endParaRPr>
          </a:p>
        </p:txBody>
      </p:sp>
      <p:sp>
        <p:nvSpPr>
          <p:cNvPr id="40" name="テキスト ボックス 52">
            <a:extLst>
              <a:ext uri="{FF2B5EF4-FFF2-40B4-BE49-F238E27FC236}">
                <a16:creationId xmlns:a16="http://schemas.microsoft.com/office/drawing/2014/main" id="{EA20D8DF-1024-43D6-AC63-739B0F7C6BFD}"/>
              </a:ext>
            </a:extLst>
          </p:cNvPr>
          <p:cNvSpPr txBox="1"/>
          <p:nvPr/>
        </p:nvSpPr>
        <p:spPr>
          <a:xfrm>
            <a:off x="7651157" y="1731337"/>
            <a:ext cx="589328" cy="123111"/>
          </a:xfrm>
          <a:prstGeom prst="rect">
            <a:avLst/>
          </a:prstGeom>
          <a:solidFill>
            <a:schemeClr val="bg1"/>
          </a:solidFill>
        </p:spPr>
        <p:txBody>
          <a:bodyPr wrap="square" lIns="0" tIns="0" rIns="0" bIns="0" rtlCol="0">
            <a:spAutoFit/>
          </a:bodyPr>
          <a:lstStyle/>
          <a:p>
            <a:r>
              <a:rPr kumimoji="1" lang="en-US" altLang="ja-JP" sz="800" dirty="0">
                <a:latin typeface="Arial" panose="020B0604020202020204" pitchFamily="34" charset="0"/>
                <a:cs typeface="Arial" panose="020B0604020202020204" pitchFamily="34" charset="0"/>
              </a:rPr>
              <a:t>Interest</a:t>
            </a:r>
            <a:endParaRPr kumimoji="1" lang="ja-JP" altLang="en-US" sz="800" dirty="0">
              <a:latin typeface="Arial" panose="020B0604020202020204" pitchFamily="34" charset="0"/>
              <a:cs typeface="Arial" panose="020B0604020202020204" pitchFamily="34" charset="0"/>
            </a:endParaRPr>
          </a:p>
        </p:txBody>
      </p:sp>
      <p:sp>
        <p:nvSpPr>
          <p:cNvPr id="41" name="テキスト ボックス 52">
            <a:extLst>
              <a:ext uri="{FF2B5EF4-FFF2-40B4-BE49-F238E27FC236}">
                <a16:creationId xmlns:a16="http://schemas.microsoft.com/office/drawing/2014/main" id="{C382094E-4E4A-484A-B6E5-8DB61330D29B}"/>
              </a:ext>
            </a:extLst>
          </p:cNvPr>
          <p:cNvSpPr txBox="1"/>
          <p:nvPr/>
        </p:nvSpPr>
        <p:spPr>
          <a:xfrm>
            <a:off x="7651157" y="1884802"/>
            <a:ext cx="589328" cy="123111"/>
          </a:xfrm>
          <a:prstGeom prst="rect">
            <a:avLst/>
          </a:prstGeom>
          <a:solidFill>
            <a:schemeClr val="bg1"/>
          </a:solidFill>
        </p:spPr>
        <p:txBody>
          <a:bodyPr wrap="square" lIns="0" tIns="0" rIns="0" bIns="0" rtlCol="0">
            <a:spAutoFit/>
          </a:bodyPr>
          <a:lstStyle/>
          <a:p>
            <a:r>
              <a:rPr kumimoji="1" lang="en-US" altLang="ja-JP" sz="800" dirty="0">
                <a:latin typeface="Arial" panose="020B0604020202020204" pitchFamily="34" charset="0"/>
                <a:cs typeface="Arial" panose="020B0604020202020204" pitchFamily="34" charset="0"/>
              </a:rPr>
              <a:t>Currency</a:t>
            </a:r>
            <a:endParaRPr kumimoji="1" lang="ja-JP" altLang="en-US" sz="800" dirty="0">
              <a:latin typeface="Arial" panose="020B0604020202020204" pitchFamily="34" charset="0"/>
              <a:cs typeface="Arial" panose="020B0604020202020204" pitchFamily="34" charset="0"/>
            </a:endParaRPr>
          </a:p>
        </p:txBody>
      </p:sp>
      <p:sp>
        <p:nvSpPr>
          <p:cNvPr id="49" name="テキスト ボックス 52">
            <a:extLst>
              <a:ext uri="{FF2B5EF4-FFF2-40B4-BE49-F238E27FC236}">
                <a16:creationId xmlns:a16="http://schemas.microsoft.com/office/drawing/2014/main" id="{297BBE8E-1FEA-4269-B87E-E4F16D772CB4}"/>
              </a:ext>
            </a:extLst>
          </p:cNvPr>
          <p:cNvSpPr txBox="1"/>
          <p:nvPr/>
        </p:nvSpPr>
        <p:spPr>
          <a:xfrm>
            <a:off x="7657510" y="2045987"/>
            <a:ext cx="589328" cy="123111"/>
          </a:xfrm>
          <a:prstGeom prst="rect">
            <a:avLst/>
          </a:prstGeom>
          <a:solidFill>
            <a:schemeClr val="bg1"/>
          </a:solidFill>
        </p:spPr>
        <p:txBody>
          <a:bodyPr wrap="square" lIns="0" tIns="0" rIns="0" bIns="0" rtlCol="0">
            <a:spAutoFit/>
          </a:bodyPr>
          <a:lstStyle/>
          <a:p>
            <a:r>
              <a:rPr kumimoji="1" lang="en-US" altLang="ja-JP" sz="800" dirty="0">
                <a:latin typeface="Arial" panose="020B0604020202020204" pitchFamily="34" charset="0"/>
                <a:cs typeface="Arial" panose="020B0604020202020204" pitchFamily="34" charset="0"/>
              </a:rPr>
              <a:t>Energy</a:t>
            </a:r>
            <a:endParaRPr kumimoji="1" lang="ja-JP" altLang="en-US" sz="800" dirty="0">
              <a:latin typeface="Arial" panose="020B0604020202020204" pitchFamily="34" charset="0"/>
              <a:cs typeface="Arial" panose="020B0604020202020204" pitchFamily="34" charset="0"/>
            </a:endParaRPr>
          </a:p>
        </p:txBody>
      </p:sp>
      <p:sp>
        <p:nvSpPr>
          <p:cNvPr id="51" name="テキスト ボックス 52">
            <a:extLst>
              <a:ext uri="{FF2B5EF4-FFF2-40B4-BE49-F238E27FC236}">
                <a16:creationId xmlns:a16="http://schemas.microsoft.com/office/drawing/2014/main" id="{B055D88D-1F3F-4FE0-8530-15E1D11A0E7D}"/>
              </a:ext>
            </a:extLst>
          </p:cNvPr>
          <p:cNvSpPr txBox="1"/>
          <p:nvPr/>
        </p:nvSpPr>
        <p:spPr>
          <a:xfrm>
            <a:off x="7642287" y="2195187"/>
            <a:ext cx="735062" cy="123111"/>
          </a:xfrm>
          <a:prstGeom prst="rect">
            <a:avLst/>
          </a:prstGeom>
          <a:solidFill>
            <a:schemeClr val="bg1"/>
          </a:solidFill>
        </p:spPr>
        <p:txBody>
          <a:bodyPr wrap="square" lIns="0" tIns="0" rIns="0" bIns="0" rtlCol="0">
            <a:spAutoFit/>
          </a:bodyPr>
          <a:lstStyle/>
          <a:p>
            <a:r>
              <a:rPr kumimoji="1" lang="en-US" altLang="ja-JP" sz="800" dirty="0">
                <a:latin typeface="Arial" panose="020B0604020202020204" pitchFamily="34" charset="0"/>
                <a:cs typeface="Arial" panose="020B0604020202020204" pitchFamily="34" charset="0"/>
              </a:rPr>
              <a:t>Precious Metals</a:t>
            </a:r>
            <a:endParaRPr kumimoji="1" lang="ja-JP" altLang="en-US" sz="800" dirty="0">
              <a:latin typeface="Arial" panose="020B0604020202020204" pitchFamily="34" charset="0"/>
              <a:cs typeface="Arial" panose="020B0604020202020204" pitchFamily="34" charset="0"/>
            </a:endParaRPr>
          </a:p>
        </p:txBody>
      </p:sp>
      <p:sp>
        <p:nvSpPr>
          <p:cNvPr id="52" name="テキスト ボックス 52">
            <a:extLst>
              <a:ext uri="{FF2B5EF4-FFF2-40B4-BE49-F238E27FC236}">
                <a16:creationId xmlns:a16="http://schemas.microsoft.com/office/drawing/2014/main" id="{D0DC3381-F8F1-4575-B20D-032E33E28163}"/>
              </a:ext>
            </a:extLst>
          </p:cNvPr>
          <p:cNvSpPr txBox="1"/>
          <p:nvPr/>
        </p:nvSpPr>
        <p:spPr>
          <a:xfrm>
            <a:off x="7653277" y="2357612"/>
            <a:ext cx="743931" cy="184666"/>
          </a:xfrm>
          <a:prstGeom prst="rect">
            <a:avLst/>
          </a:prstGeom>
          <a:solidFill>
            <a:schemeClr val="bg1"/>
          </a:solidFill>
        </p:spPr>
        <p:txBody>
          <a:bodyPr wrap="square" lIns="0" tIns="0" rIns="0" bIns="0" rtlCol="0">
            <a:spAutoFit/>
          </a:bodyPr>
          <a:lstStyle/>
          <a:p>
            <a:r>
              <a:rPr lang="en-US" altLang="ja-JP" sz="600" dirty="0">
                <a:latin typeface="Arial" panose="020B0604020202020204" pitchFamily="34" charset="0"/>
                <a:cs typeface="Arial" panose="020B0604020202020204" pitchFamily="34" charset="0"/>
              </a:rPr>
              <a:t>Non-Precious Metals</a:t>
            </a:r>
          </a:p>
          <a:p>
            <a:endParaRPr kumimoji="1" lang="ja-JP" altLang="en-US" sz="600" dirty="0">
              <a:latin typeface="Arial" panose="020B0604020202020204" pitchFamily="34" charset="0"/>
              <a:cs typeface="Arial" panose="020B0604020202020204" pitchFamily="34" charset="0"/>
            </a:endParaRPr>
          </a:p>
        </p:txBody>
      </p:sp>
      <p:sp>
        <p:nvSpPr>
          <p:cNvPr id="53" name="テキスト ボックス 52">
            <a:extLst>
              <a:ext uri="{FF2B5EF4-FFF2-40B4-BE49-F238E27FC236}">
                <a16:creationId xmlns:a16="http://schemas.microsoft.com/office/drawing/2014/main" id="{DC6D6FFA-231B-4420-A8BA-EECBFBAE9224}"/>
              </a:ext>
            </a:extLst>
          </p:cNvPr>
          <p:cNvSpPr txBox="1"/>
          <p:nvPr/>
        </p:nvSpPr>
        <p:spPr>
          <a:xfrm>
            <a:off x="7653277" y="2466260"/>
            <a:ext cx="703968" cy="215444"/>
          </a:xfrm>
          <a:prstGeom prst="rect">
            <a:avLst/>
          </a:prstGeom>
          <a:solidFill>
            <a:schemeClr val="bg1"/>
          </a:solidFill>
        </p:spPr>
        <p:txBody>
          <a:bodyPr wrap="square" lIns="0" tIns="0" rIns="0" bIns="0" rtlCol="0">
            <a:spAutoFit/>
          </a:bodyPr>
          <a:lstStyle/>
          <a:p>
            <a:r>
              <a:rPr kumimoji="1" lang="en-US" altLang="ja-JP" sz="700" dirty="0">
                <a:latin typeface="Arial" panose="020B0604020202020204" pitchFamily="34" charset="0"/>
                <a:cs typeface="Arial" panose="020B0604020202020204" pitchFamily="34" charset="0"/>
              </a:rPr>
              <a:t>Agricultural Products</a:t>
            </a:r>
            <a:endParaRPr kumimoji="1" lang="ja-JP" altLang="en-US" sz="700" dirty="0">
              <a:latin typeface="Arial" panose="020B0604020202020204" pitchFamily="34" charset="0"/>
              <a:cs typeface="Arial" panose="020B0604020202020204" pitchFamily="34" charset="0"/>
            </a:endParaRPr>
          </a:p>
        </p:txBody>
      </p:sp>
      <p:sp>
        <p:nvSpPr>
          <p:cNvPr id="54" name="テキスト ボックス 53">
            <a:extLst>
              <a:ext uri="{FF2B5EF4-FFF2-40B4-BE49-F238E27FC236}">
                <a16:creationId xmlns:a16="http://schemas.microsoft.com/office/drawing/2014/main" id="{5FBD77E3-DE48-4036-802B-3BE770638DE9}"/>
              </a:ext>
            </a:extLst>
          </p:cNvPr>
          <p:cNvSpPr txBox="1"/>
          <p:nvPr/>
        </p:nvSpPr>
        <p:spPr>
          <a:xfrm>
            <a:off x="7651157" y="2678972"/>
            <a:ext cx="424228" cy="123111"/>
          </a:xfrm>
          <a:prstGeom prst="rect">
            <a:avLst/>
          </a:prstGeom>
          <a:solidFill>
            <a:schemeClr val="bg1"/>
          </a:solidFill>
        </p:spPr>
        <p:txBody>
          <a:bodyPr wrap="square" lIns="0" tIns="0" rIns="0" bIns="0" rtlCol="0">
            <a:spAutoFit/>
          </a:bodyPr>
          <a:lstStyle/>
          <a:p>
            <a:r>
              <a:rPr kumimoji="1" lang="en-US" altLang="ja-JP" sz="800" dirty="0">
                <a:latin typeface="Arial" panose="020B0604020202020204" pitchFamily="34" charset="0"/>
                <a:cs typeface="Arial" panose="020B0604020202020204" pitchFamily="34" charset="0"/>
              </a:rPr>
              <a:t>Other</a:t>
            </a:r>
            <a:endParaRPr kumimoji="1" lang="ja-JP" altLang="en-US" sz="800" dirty="0">
              <a:latin typeface="Arial" panose="020B0604020202020204" pitchFamily="34" charset="0"/>
              <a:cs typeface="Arial" panose="020B0604020202020204" pitchFamily="34" charset="0"/>
            </a:endParaRPr>
          </a:p>
        </p:txBody>
      </p:sp>
      <p:sp>
        <p:nvSpPr>
          <p:cNvPr id="55" name="テキスト ボックス 54">
            <a:extLst>
              <a:ext uri="{FF2B5EF4-FFF2-40B4-BE49-F238E27FC236}">
                <a16:creationId xmlns:a16="http://schemas.microsoft.com/office/drawing/2014/main" id="{33E25B6B-C897-4356-8A05-95F776D10139}"/>
              </a:ext>
            </a:extLst>
          </p:cNvPr>
          <p:cNvSpPr txBox="1"/>
          <p:nvPr/>
        </p:nvSpPr>
        <p:spPr>
          <a:xfrm>
            <a:off x="6409783" y="3646688"/>
            <a:ext cx="919843" cy="200055"/>
          </a:xfrm>
          <a:prstGeom prst="rect">
            <a:avLst/>
          </a:prstGeom>
          <a:solidFill>
            <a:schemeClr val="bg1"/>
          </a:solid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(million contracts)</a:t>
            </a:r>
            <a:endParaRPr kumimoji="1" lang="ja-JP" altLang="en-US" sz="700" dirty="0">
              <a:latin typeface="Arial" panose="020B0604020202020204" pitchFamily="34" charset="0"/>
              <a:cs typeface="Arial" panose="020B0604020202020204" pitchFamily="34" charset="0"/>
            </a:endParaRPr>
          </a:p>
        </p:txBody>
      </p:sp>
      <p:sp>
        <p:nvSpPr>
          <p:cNvPr id="56" name="テキスト ボックス 55">
            <a:extLst>
              <a:ext uri="{FF2B5EF4-FFF2-40B4-BE49-F238E27FC236}">
                <a16:creationId xmlns:a16="http://schemas.microsoft.com/office/drawing/2014/main" id="{0ADD6CBB-8880-4DA8-B843-C69C5CD8EC5C}"/>
              </a:ext>
            </a:extLst>
          </p:cNvPr>
          <p:cNvSpPr txBox="1"/>
          <p:nvPr/>
        </p:nvSpPr>
        <p:spPr>
          <a:xfrm>
            <a:off x="7101840" y="6389077"/>
            <a:ext cx="388954" cy="165036"/>
          </a:xfrm>
          <a:prstGeom prst="rect">
            <a:avLst/>
          </a:prstGeom>
          <a:solidFill>
            <a:schemeClr val="bg1"/>
          </a:solidFill>
        </p:spPr>
        <p:txBody>
          <a:bodyPr wrap="square" lIns="0" tIns="36000" rIns="0" bIns="36000" rtlCol="0">
            <a:spAutoFit/>
          </a:bodyPr>
          <a:lstStyle/>
          <a:p>
            <a:pPr algn="ctr"/>
            <a:r>
              <a:rPr kumimoji="1" lang="en-US" altLang="ja-JP" sz="600" dirty="0">
                <a:latin typeface="Arial" panose="020B0604020202020204" pitchFamily="34" charset="0"/>
                <a:cs typeface="Arial" panose="020B0604020202020204" pitchFamily="34" charset="0"/>
              </a:rPr>
              <a:t>JPX Group</a:t>
            </a:r>
            <a:endParaRPr kumimoji="1" lang="ja-JP" altLang="en-US" sz="600" dirty="0">
              <a:latin typeface="Arial" panose="020B0604020202020204" pitchFamily="34" charset="0"/>
              <a:cs typeface="Arial" panose="020B0604020202020204" pitchFamily="34" charset="0"/>
            </a:endParaRPr>
          </a:p>
        </p:txBody>
      </p:sp>
      <p:sp>
        <p:nvSpPr>
          <p:cNvPr id="57" name="テキスト ボックス 56">
            <a:extLst>
              <a:ext uri="{FF2B5EF4-FFF2-40B4-BE49-F238E27FC236}">
                <a16:creationId xmlns:a16="http://schemas.microsoft.com/office/drawing/2014/main" id="{CB25F045-3441-4647-8AAA-47242804AD5C}"/>
              </a:ext>
            </a:extLst>
          </p:cNvPr>
          <p:cNvSpPr txBox="1"/>
          <p:nvPr/>
        </p:nvSpPr>
        <p:spPr>
          <a:xfrm>
            <a:off x="7683222" y="6389077"/>
            <a:ext cx="618277" cy="165036"/>
          </a:xfrm>
          <a:prstGeom prst="rect">
            <a:avLst/>
          </a:prstGeom>
          <a:solidFill>
            <a:schemeClr val="bg1"/>
          </a:solidFill>
        </p:spPr>
        <p:txBody>
          <a:bodyPr wrap="square" lIns="0" tIns="36000" rIns="0" bIns="36000" rtlCol="0">
            <a:spAutoFit/>
          </a:bodyPr>
          <a:lstStyle/>
          <a:p>
            <a:pPr algn="ctr"/>
            <a:r>
              <a:rPr kumimoji="1" lang="en-US" altLang="ja-JP" sz="600" dirty="0">
                <a:latin typeface="Arial" panose="020B0604020202020204" pitchFamily="34" charset="0"/>
                <a:cs typeface="Arial" panose="020B0604020202020204" pitchFamily="34" charset="0"/>
              </a:rPr>
              <a:t>CME Group (US)</a:t>
            </a:r>
            <a:endParaRPr kumimoji="1" lang="ja-JP" altLang="en-US" sz="600" dirty="0">
              <a:latin typeface="Arial" panose="020B0604020202020204" pitchFamily="34" charset="0"/>
              <a:cs typeface="Arial" panose="020B0604020202020204" pitchFamily="34" charset="0"/>
            </a:endParaRPr>
          </a:p>
        </p:txBody>
      </p:sp>
      <p:sp>
        <p:nvSpPr>
          <p:cNvPr id="58" name="テキスト ボックス 57">
            <a:extLst>
              <a:ext uri="{FF2B5EF4-FFF2-40B4-BE49-F238E27FC236}">
                <a16:creationId xmlns:a16="http://schemas.microsoft.com/office/drawing/2014/main" id="{E35EDB60-9EB3-4459-B585-635A3ABD9F14}"/>
              </a:ext>
            </a:extLst>
          </p:cNvPr>
          <p:cNvSpPr txBox="1"/>
          <p:nvPr/>
        </p:nvSpPr>
        <p:spPr>
          <a:xfrm>
            <a:off x="8493927" y="6389077"/>
            <a:ext cx="401079" cy="165036"/>
          </a:xfrm>
          <a:prstGeom prst="rect">
            <a:avLst/>
          </a:prstGeom>
          <a:solidFill>
            <a:schemeClr val="bg1"/>
          </a:solidFill>
        </p:spPr>
        <p:txBody>
          <a:bodyPr wrap="square" lIns="0" tIns="36000" rIns="0" bIns="36000" rtlCol="0">
            <a:spAutoFit/>
          </a:bodyPr>
          <a:lstStyle/>
          <a:p>
            <a:pPr algn="ctr"/>
            <a:r>
              <a:rPr kumimoji="1" lang="en-US" altLang="ja-JP" sz="600" dirty="0">
                <a:latin typeface="Arial" panose="020B0604020202020204" pitchFamily="34" charset="0"/>
                <a:cs typeface="Arial" panose="020B0604020202020204" pitchFamily="34" charset="0"/>
              </a:rPr>
              <a:t>CBOE (US)</a:t>
            </a:r>
            <a:endParaRPr kumimoji="1" lang="ja-JP" altLang="en-US" sz="600" dirty="0">
              <a:latin typeface="Arial" panose="020B0604020202020204" pitchFamily="34" charset="0"/>
              <a:cs typeface="Arial" panose="020B0604020202020204" pitchFamily="34" charset="0"/>
            </a:endParaRPr>
          </a:p>
        </p:txBody>
      </p:sp>
      <p:sp>
        <p:nvSpPr>
          <p:cNvPr id="59" name="テキスト ボックス 58">
            <a:extLst>
              <a:ext uri="{FF2B5EF4-FFF2-40B4-BE49-F238E27FC236}">
                <a16:creationId xmlns:a16="http://schemas.microsoft.com/office/drawing/2014/main" id="{DF4E7707-5C22-47FF-88BA-25D87E812F2F}"/>
              </a:ext>
            </a:extLst>
          </p:cNvPr>
          <p:cNvSpPr txBox="1"/>
          <p:nvPr/>
        </p:nvSpPr>
        <p:spPr>
          <a:xfrm>
            <a:off x="9030284" y="6379262"/>
            <a:ext cx="401079" cy="184666"/>
          </a:xfrm>
          <a:prstGeom prst="rect">
            <a:avLst/>
          </a:prstGeom>
          <a:solidFill>
            <a:schemeClr val="bg1"/>
          </a:solidFill>
        </p:spPr>
        <p:txBody>
          <a:bodyPr wrap="square" lIns="0" tIns="0" rIns="0" bIns="0" rtlCol="0">
            <a:spAutoFit/>
          </a:bodyPr>
          <a:lstStyle/>
          <a:p>
            <a:pPr algn="ctr"/>
            <a:r>
              <a:rPr kumimoji="1" lang="en-US" altLang="ja-JP" sz="600" dirty="0">
                <a:latin typeface="Arial" panose="020B0604020202020204" pitchFamily="34" charset="0"/>
                <a:cs typeface="Arial" panose="020B0604020202020204" pitchFamily="34" charset="0"/>
              </a:rPr>
              <a:t>Eurex (Germany)</a:t>
            </a:r>
            <a:endParaRPr kumimoji="1" lang="ja-JP" altLang="en-US" sz="600" dirty="0">
              <a:latin typeface="Arial" panose="020B0604020202020204" pitchFamily="34" charset="0"/>
              <a:cs typeface="Arial" panose="020B0604020202020204" pitchFamily="34" charset="0"/>
            </a:endParaRPr>
          </a:p>
        </p:txBody>
      </p:sp>
      <p:sp>
        <p:nvSpPr>
          <p:cNvPr id="60" name="テキスト ボックス 59">
            <a:extLst>
              <a:ext uri="{FF2B5EF4-FFF2-40B4-BE49-F238E27FC236}">
                <a16:creationId xmlns:a16="http://schemas.microsoft.com/office/drawing/2014/main" id="{0D0855B4-E767-4652-B64B-D20945F5DAFD}"/>
              </a:ext>
            </a:extLst>
          </p:cNvPr>
          <p:cNvSpPr txBox="1"/>
          <p:nvPr/>
        </p:nvSpPr>
        <p:spPr>
          <a:xfrm>
            <a:off x="9600140" y="6377546"/>
            <a:ext cx="523678" cy="276999"/>
          </a:xfrm>
          <a:prstGeom prst="rect">
            <a:avLst/>
          </a:prstGeom>
          <a:solidFill>
            <a:schemeClr val="bg1"/>
          </a:solidFill>
        </p:spPr>
        <p:txBody>
          <a:bodyPr wrap="square" lIns="0" tIns="0" rIns="0" bIns="0" rtlCol="0">
            <a:spAutoFit/>
          </a:bodyPr>
          <a:lstStyle/>
          <a:p>
            <a:r>
              <a:rPr kumimoji="1" lang="en-US" altLang="ja-JP" sz="600" dirty="0">
                <a:latin typeface="Arial" panose="020B0604020202020204" pitchFamily="34" charset="0"/>
                <a:cs typeface="Arial" panose="020B0604020202020204" pitchFamily="34" charset="0"/>
              </a:rPr>
              <a:t>Shanghai </a:t>
            </a:r>
          </a:p>
          <a:p>
            <a:r>
              <a:rPr kumimoji="1" lang="en-US" altLang="ja-JP" sz="600" dirty="0">
                <a:latin typeface="Arial" panose="020B0604020202020204" pitchFamily="34" charset="0"/>
                <a:cs typeface="Arial" panose="020B0604020202020204" pitchFamily="34" charset="0"/>
              </a:rPr>
              <a:t>Futures Exchange</a:t>
            </a:r>
            <a:endParaRPr kumimoji="1" lang="ja-JP" altLang="en-US" sz="600" dirty="0">
              <a:latin typeface="Arial" panose="020B0604020202020204" pitchFamily="34" charset="0"/>
              <a:cs typeface="Arial" panose="020B0604020202020204" pitchFamily="34" charset="0"/>
            </a:endParaRPr>
          </a:p>
        </p:txBody>
      </p:sp>
      <p:sp>
        <p:nvSpPr>
          <p:cNvPr id="61" name="テキスト ボックス 60">
            <a:extLst>
              <a:ext uri="{FF2B5EF4-FFF2-40B4-BE49-F238E27FC236}">
                <a16:creationId xmlns:a16="http://schemas.microsoft.com/office/drawing/2014/main" id="{1753DCA5-CD64-4847-A938-256E292C9A40}"/>
              </a:ext>
            </a:extLst>
          </p:cNvPr>
          <p:cNvSpPr txBox="1"/>
          <p:nvPr/>
        </p:nvSpPr>
        <p:spPr>
          <a:xfrm>
            <a:off x="10302911" y="6417362"/>
            <a:ext cx="828639" cy="92333"/>
          </a:xfrm>
          <a:prstGeom prst="rect">
            <a:avLst/>
          </a:prstGeom>
          <a:solidFill>
            <a:schemeClr val="bg1"/>
          </a:solidFill>
        </p:spPr>
        <p:txBody>
          <a:bodyPr wrap="square" lIns="0" tIns="0" rIns="0" bIns="0" rtlCol="0">
            <a:spAutoFit/>
          </a:bodyPr>
          <a:lstStyle/>
          <a:p>
            <a:r>
              <a:rPr kumimoji="1" lang="en-US" altLang="ja-JP" sz="600" dirty="0">
                <a:latin typeface="Arial" panose="020B0604020202020204" pitchFamily="34" charset="0"/>
                <a:cs typeface="Arial" panose="020B0604020202020204" pitchFamily="34" charset="0"/>
              </a:rPr>
              <a:t>SGX Group</a:t>
            </a:r>
            <a:endParaRPr kumimoji="1" lang="ja-JP" altLang="en-US" sz="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7089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テキスト ボックス 21"/>
          <p:cNvSpPr txBox="1"/>
          <p:nvPr/>
        </p:nvSpPr>
        <p:spPr>
          <a:xfrm>
            <a:off x="533694" y="5048320"/>
            <a:ext cx="1481917" cy="246221"/>
          </a:xfrm>
          <a:prstGeom prst="rect">
            <a:avLst/>
          </a:prstGeom>
          <a:noFill/>
        </p:spPr>
        <p:txBody>
          <a:bodyPr wrap="square" rtlCol="0">
            <a:spAutoFit/>
          </a:bodyPr>
          <a:lstStyle/>
          <a:p>
            <a:r>
              <a:rPr lang="en-US" altLang="ja-JP" sz="1000" b="1" dirty="0">
                <a:latin typeface="メイリオ" panose="020B0604030504040204" pitchFamily="50" charset="-128"/>
                <a:ea typeface="メイリオ" panose="020B0604030504040204" pitchFamily="50" charset="-128"/>
              </a:rPr>
              <a:t>Expected Results</a:t>
            </a:r>
          </a:p>
        </p:txBody>
      </p:sp>
      <p:sp>
        <p:nvSpPr>
          <p:cNvPr id="19"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solidFill>
                  <a:schemeClr val="tx1"/>
                </a:solidFill>
              </a:rPr>
              <a:t>42</a:t>
            </a:fld>
            <a:endParaRPr kumimoji="1" lang="ja-JP" altLang="en-US">
              <a:solidFill>
                <a:schemeClr val="tx1"/>
              </a:solidFill>
            </a:endParaRPr>
          </a:p>
        </p:txBody>
      </p:sp>
      <p:cxnSp>
        <p:nvCxnSpPr>
          <p:cNvPr id="20" name="直線コネクタ 19"/>
          <p:cNvCxnSpPr>
            <a:cxnSpLocks/>
          </p:cNvCxnSpPr>
          <p:nvPr/>
        </p:nvCxnSpPr>
        <p:spPr>
          <a:xfrm>
            <a:off x="627182" y="746340"/>
            <a:ext cx="10656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8" name="ホームベース 7"/>
          <p:cNvSpPr/>
          <p:nvPr/>
        </p:nvSpPr>
        <p:spPr>
          <a:xfrm rot="5400000">
            <a:off x="2263951" y="-893448"/>
            <a:ext cx="2015282" cy="5503680"/>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5" name="ホームベース 24"/>
          <p:cNvSpPr/>
          <p:nvPr/>
        </p:nvSpPr>
        <p:spPr>
          <a:xfrm rot="5400000">
            <a:off x="2264000" y="1168309"/>
            <a:ext cx="2015179" cy="5503678"/>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正方形/長方形 8"/>
          <p:cNvSpPr/>
          <p:nvPr/>
        </p:nvSpPr>
        <p:spPr>
          <a:xfrm>
            <a:off x="519751" y="4972342"/>
            <a:ext cx="5503678" cy="1733772"/>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8" name="テキスト ボックス 27"/>
          <p:cNvSpPr txBox="1"/>
          <p:nvPr/>
        </p:nvSpPr>
        <p:spPr>
          <a:xfrm>
            <a:off x="519749" y="860121"/>
            <a:ext cx="1495863" cy="246221"/>
          </a:xfrm>
          <a:prstGeom prst="rect">
            <a:avLst/>
          </a:prstGeom>
          <a:noFill/>
        </p:spPr>
        <p:txBody>
          <a:bodyPr wrap="square" rtlCol="0">
            <a:spAutoFit/>
          </a:bodyPr>
          <a:lstStyle/>
          <a:p>
            <a:r>
              <a:rPr lang="en-US" altLang="ja-JP" sz="1000" b="1" dirty="0">
                <a:latin typeface="メイリオ" panose="020B0604030504040204" pitchFamily="50" charset="-128"/>
                <a:ea typeface="メイリオ" panose="020B0604030504040204" pitchFamily="50" charset="-128"/>
              </a:rPr>
              <a:t>Current Situation</a:t>
            </a:r>
          </a:p>
        </p:txBody>
      </p:sp>
      <p:sp>
        <p:nvSpPr>
          <p:cNvPr id="31" name="正方形/長方形 30"/>
          <p:cNvSpPr/>
          <p:nvPr/>
        </p:nvSpPr>
        <p:spPr>
          <a:xfrm>
            <a:off x="526264" y="1244315"/>
            <a:ext cx="5503679" cy="1151616"/>
          </a:xfrm>
          <a:prstGeom prst="rect">
            <a:avLst/>
          </a:prstGeom>
          <a:noFill/>
          <a:ln w="12700">
            <a:no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285750" indent="-285750">
              <a:lnSpc>
                <a:spcPct val="130000"/>
              </a:lnSpc>
              <a:buFont typeface="Wingdings" panose="05000000000000000000" pitchFamily="2" charset="2"/>
              <a:buChar char="Ø"/>
            </a:pP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Compared to other advanced nations, Japan’s politics, economy, and population are overly concentrated in Tokyo.</a:t>
            </a:r>
          </a:p>
          <a:p>
            <a:pPr marL="285750" indent="-285750">
              <a:lnSpc>
                <a:spcPct val="130000"/>
              </a:lnSpc>
              <a:buFont typeface="Wingdings" panose="05000000000000000000" pitchFamily="2" charset="2"/>
              <a:buChar char="Ø"/>
            </a:pP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The risks of overconcentration in Tokyo became apparent during times of crisis such as the Covid-19 pandemic.</a:t>
            </a:r>
          </a:p>
          <a:p>
            <a:pPr marL="285750" indent="-285750">
              <a:lnSpc>
                <a:spcPct val="130000"/>
              </a:lnSpc>
              <a:buFont typeface="Wingdings" panose="05000000000000000000" pitchFamily="2" charset="2"/>
              <a:buChar char="Ø"/>
            </a:pP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Furthermore, a systems failure at the Tokyo Exchange in October 2020 caused a loss of three trillion yen in trading opportunities</a:t>
            </a:r>
            <a:r>
              <a:rPr lang="en-US" altLang="ja-JP" sz="1200" dirty="0">
                <a:solidFill>
                  <a:schemeClr val="tx1"/>
                </a:solidFill>
                <a:latin typeface="UD デジタル 教科書体 NK-R" panose="02020400000000000000" pitchFamily="18" charset="-128"/>
                <a:ea typeface="UD デジタル 教科書体 NK-R" panose="02020400000000000000" pitchFamily="18" charset="-128"/>
              </a:rPr>
              <a:t>.</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0" name="正方形/長方形 9"/>
          <p:cNvSpPr/>
          <p:nvPr/>
        </p:nvSpPr>
        <p:spPr>
          <a:xfrm>
            <a:off x="519750" y="5401730"/>
            <a:ext cx="5503679" cy="1143775"/>
          </a:xfrm>
          <a:prstGeom prst="rect">
            <a:avLst/>
          </a:prstGeom>
        </p:spPr>
        <p:txBody>
          <a:bodyPr wrap="square">
            <a:spAutoFit/>
          </a:bodyPr>
          <a:lstStyle/>
          <a:p>
            <a:pPr marL="171450" indent="-171450">
              <a:lnSpc>
                <a:spcPct val="150000"/>
              </a:lnSpc>
              <a:buFont typeface="Wingdings" panose="05000000000000000000" pitchFamily="2" charset="2"/>
              <a:buChar char="p"/>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Data centers and middle/back office operations will be concentrated in Osaka, thereby creating a city resilient in its support for Japan’s financial functions.</a:t>
            </a:r>
            <a:endParaRPr lang="ja-JP" altLang="en-US" sz="500" dirty="0">
              <a:latin typeface="UD デジタル 教科書体 NK-R" panose="02020400000000000000" pitchFamily="18" charset="-128"/>
              <a:ea typeface="UD デジタル 教科書体 NK-R" panose="02020400000000000000" pitchFamily="18" charset="-128"/>
            </a:endParaRPr>
          </a:p>
          <a:p>
            <a:pPr>
              <a:lnSpc>
                <a:spcPct val="150000"/>
              </a:lnSpc>
            </a:pPr>
            <a:r>
              <a:rPr lang="ja-JP" altLang="en-US" sz="1050" dirty="0">
                <a:latin typeface="UD デジタル 教科書体 NK-R" panose="02020400000000000000" pitchFamily="18" charset="-128"/>
                <a:ea typeface="UD デジタル 教科書体 NK-R" panose="02020400000000000000" pitchFamily="18" charset="-128"/>
              </a:rPr>
              <a:t>　　　</a:t>
            </a:r>
          </a:p>
        </p:txBody>
      </p:sp>
      <p:sp>
        <p:nvSpPr>
          <p:cNvPr id="23" name="タイトル 1"/>
          <p:cNvSpPr txBox="1">
            <a:spLocks/>
          </p:cNvSpPr>
          <p:nvPr/>
        </p:nvSpPr>
        <p:spPr>
          <a:xfrm>
            <a:off x="519752" y="74516"/>
            <a:ext cx="11353800" cy="662704"/>
          </a:xfrm>
          <a:prstGeom prst="rect">
            <a:avLst/>
          </a:prstGeom>
        </p:spPr>
        <p:txBody>
          <a:bodyPr anchor="b"/>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0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2000" b="1" dirty="0">
                <a:latin typeface="Arial" panose="020B0604020202020204" pitchFamily="34" charset="0"/>
                <a:ea typeface="UD デジタル 教科書体 NK-R" panose="02020400000000000000" pitchFamily="18" charset="-128"/>
                <a:cs typeface="Arial" panose="020B0604020202020204" pitchFamily="34" charset="0"/>
              </a:rPr>
              <a:t>2.</a:t>
            </a:r>
            <a:r>
              <a:rPr lang="ja-JP" altLang="en-US" sz="20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2000" b="1" dirty="0">
                <a:latin typeface="Arial" panose="020B0604020202020204" pitchFamily="34" charset="0"/>
                <a:ea typeface="UD デジタル 教科書体 NK-R" panose="02020400000000000000" pitchFamily="18" charset="-128"/>
                <a:cs typeface="Arial" panose="020B0604020202020204" pitchFamily="34" charset="0"/>
              </a:rPr>
              <a:t>Achieving an Economy Resilient to Disasters</a:t>
            </a:r>
            <a:endParaRPr lang="ja-JP" altLang="en-US" sz="200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nvGrpSpPr>
          <p:cNvPr id="30" name="グループ化 2"/>
          <p:cNvGrpSpPr/>
          <p:nvPr/>
        </p:nvGrpSpPr>
        <p:grpSpPr>
          <a:xfrm>
            <a:off x="6246418" y="1282549"/>
            <a:ext cx="5323385" cy="2133554"/>
            <a:chOff x="888610" y="2403393"/>
            <a:chExt cx="5743608" cy="2366357"/>
          </a:xfrm>
        </p:grpSpPr>
        <p:pic>
          <p:nvPicPr>
            <p:cNvPr id="33" name="図 3"/>
            <p:cNvPicPr>
              <a:picLocks noChangeAspect="1"/>
            </p:cNvPicPr>
            <p:nvPr/>
          </p:nvPicPr>
          <p:blipFill rotWithShape="1">
            <a:blip r:embed="rId2"/>
            <a:srcRect l="6189"/>
            <a:stretch/>
          </p:blipFill>
          <p:spPr>
            <a:xfrm>
              <a:off x="888610" y="2493200"/>
              <a:ext cx="5506716" cy="2276550"/>
            </a:xfrm>
            <a:prstGeom prst="rect">
              <a:avLst/>
            </a:prstGeom>
          </p:spPr>
        </p:pic>
        <p:sp>
          <p:nvSpPr>
            <p:cNvPr id="34" name="角丸四角形 33"/>
            <p:cNvSpPr/>
            <p:nvPr/>
          </p:nvSpPr>
          <p:spPr>
            <a:xfrm>
              <a:off x="1180559" y="2409940"/>
              <a:ext cx="1224637" cy="265762"/>
            </a:xfrm>
            <a:prstGeom prst="round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latin typeface="Meiryo UI" panose="020B0604030504040204" pitchFamily="50" charset="-128"/>
                  <a:ea typeface="Meiryo UI" panose="020B0604030504040204" pitchFamily="50" charset="-128"/>
                </a:rPr>
                <a:t>Japan</a:t>
              </a:r>
            </a:p>
          </p:txBody>
        </p:sp>
        <p:sp>
          <p:nvSpPr>
            <p:cNvPr id="35" name="角丸四角形 34"/>
            <p:cNvSpPr/>
            <p:nvPr/>
          </p:nvSpPr>
          <p:spPr>
            <a:xfrm>
              <a:off x="2828728" y="2403393"/>
              <a:ext cx="1224637" cy="265762"/>
            </a:xfrm>
            <a:prstGeom prst="round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latin typeface="Meiryo UI" panose="020B0604030504040204" pitchFamily="50" charset="-128"/>
                  <a:ea typeface="Meiryo UI" panose="020B0604030504040204" pitchFamily="50" charset="-128"/>
                </a:rPr>
                <a:t>United States</a:t>
              </a:r>
            </a:p>
          </p:txBody>
        </p:sp>
        <p:sp>
          <p:nvSpPr>
            <p:cNvPr id="37" name="角丸四角形 36"/>
            <p:cNvSpPr/>
            <p:nvPr/>
          </p:nvSpPr>
          <p:spPr>
            <a:xfrm>
              <a:off x="4622202" y="2437376"/>
              <a:ext cx="1224637" cy="265762"/>
            </a:xfrm>
            <a:prstGeom prst="round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latin typeface="Meiryo UI" panose="020B0604030504040204" pitchFamily="50" charset="-128"/>
                  <a:ea typeface="Meiryo UI" panose="020B0604030504040204" pitchFamily="50" charset="-128"/>
                </a:rPr>
                <a:t>Germany</a:t>
              </a:r>
            </a:p>
          </p:txBody>
        </p:sp>
        <p:sp>
          <p:nvSpPr>
            <p:cNvPr id="42" name="テキスト ボックス 10"/>
            <p:cNvSpPr txBox="1"/>
            <p:nvPr/>
          </p:nvSpPr>
          <p:spPr>
            <a:xfrm>
              <a:off x="1760315" y="2949973"/>
              <a:ext cx="869183" cy="341360"/>
            </a:xfrm>
            <a:prstGeom prst="rect">
              <a:avLst/>
            </a:prstGeom>
            <a:noFill/>
          </p:spPr>
          <p:txBody>
            <a:bodyPr wrap="square" rtlCol="0">
              <a:spAutoFit/>
            </a:bodyPr>
            <a:lstStyle/>
            <a:p>
              <a:r>
                <a:rPr kumimoji="1" lang="en-US" altLang="ja-JP" sz="1400" u="sng">
                  <a:solidFill>
                    <a:schemeClr val="bg1"/>
                  </a:solidFill>
                </a:rPr>
                <a:t>19.6%</a:t>
              </a:r>
            </a:p>
          </p:txBody>
        </p:sp>
        <p:sp>
          <p:nvSpPr>
            <p:cNvPr id="43" name="テキスト ボックス 11"/>
            <p:cNvSpPr txBox="1"/>
            <p:nvPr/>
          </p:nvSpPr>
          <p:spPr>
            <a:xfrm>
              <a:off x="3392938" y="2778919"/>
              <a:ext cx="582697" cy="281622"/>
            </a:xfrm>
            <a:prstGeom prst="rect">
              <a:avLst/>
            </a:prstGeom>
            <a:noFill/>
          </p:spPr>
          <p:txBody>
            <a:bodyPr wrap="square" rtlCol="0">
              <a:spAutoFit/>
            </a:bodyPr>
            <a:lstStyle/>
            <a:p>
              <a:r>
                <a:rPr kumimoji="1" lang="en-US" altLang="ja-JP" sz="1050" b="1" u="sng">
                  <a:solidFill>
                    <a:schemeClr val="bg1"/>
                  </a:solidFill>
                </a:rPr>
                <a:t>8.1%</a:t>
              </a:r>
            </a:p>
          </p:txBody>
        </p:sp>
        <p:sp>
          <p:nvSpPr>
            <p:cNvPr id="49" name="テキスト ボックス 12"/>
            <p:cNvSpPr txBox="1"/>
            <p:nvPr/>
          </p:nvSpPr>
          <p:spPr>
            <a:xfrm>
              <a:off x="5168945" y="2858881"/>
              <a:ext cx="679636" cy="281622"/>
            </a:xfrm>
            <a:prstGeom prst="rect">
              <a:avLst/>
            </a:prstGeom>
            <a:noFill/>
          </p:spPr>
          <p:txBody>
            <a:bodyPr wrap="square" rtlCol="0">
              <a:spAutoFit/>
            </a:bodyPr>
            <a:lstStyle/>
            <a:p>
              <a:r>
                <a:rPr kumimoji="1" lang="en-US" altLang="ja-JP" sz="1050" b="1" u="sng">
                  <a:solidFill>
                    <a:schemeClr val="bg1"/>
                  </a:solidFill>
                </a:rPr>
                <a:t>12.5%</a:t>
              </a:r>
            </a:p>
          </p:txBody>
        </p:sp>
        <p:sp>
          <p:nvSpPr>
            <p:cNvPr id="50" name="テキスト ボックス 13"/>
            <p:cNvSpPr txBox="1"/>
            <p:nvPr/>
          </p:nvSpPr>
          <p:spPr>
            <a:xfrm>
              <a:off x="2087260" y="3321642"/>
              <a:ext cx="869183" cy="290156"/>
            </a:xfrm>
            <a:prstGeom prst="rect">
              <a:avLst/>
            </a:prstGeom>
            <a:noFill/>
          </p:spPr>
          <p:txBody>
            <a:bodyPr wrap="square" rtlCol="0">
              <a:spAutoFit/>
            </a:bodyPr>
            <a:lstStyle/>
            <a:p>
              <a:r>
                <a:rPr kumimoji="1" lang="en-US" altLang="ja-JP" sz="1100"/>
                <a:t>7.2%</a:t>
              </a:r>
            </a:p>
          </p:txBody>
        </p:sp>
        <p:sp>
          <p:nvSpPr>
            <p:cNvPr id="51" name="テキスト ボックス 14"/>
            <p:cNvSpPr txBox="1"/>
            <p:nvPr/>
          </p:nvSpPr>
          <p:spPr>
            <a:xfrm>
              <a:off x="3834907" y="2774357"/>
              <a:ext cx="869183" cy="281622"/>
            </a:xfrm>
            <a:prstGeom prst="rect">
              <a:avLst/>
            </a:prstGeom>
            <a:noFill/>
          </p:spPr>
          <p:txBody>
            <a:bodyPr wrap="square" rtlCol="0">
              <a:spAutoFit/>
            </a:bodyPr>
            <a:lstStyle/>
            <a:p>
              <a:r>
                <a:rPr kumimoji="1" lang="en-US" altLang="ja-JP" sz="1050"/>
                <a:t>4.9%</a:t>
              </a:r>
            </a:p>
          </p:txBody>
        </p:sp>
        <p:sp>
          <p:nvSpPr>
            <p:cNvPr id="52" name="テキスト ボックス 15"/>
            <p:cNvSpPr txBox="1"/>
            <p:nvPr/>
          </p:nvSpPr>
          <p:spPr>
            <a:xfrm>
              <a:off x="5763035" y="2967880"/>
              <a:ext cx="869183" cy="281622"/>
            </a:xfrm>
            <a:prstGeom prst="rect">
              <a:avLst/>
            </a:prstGeom>
            <a:noFill/>
          </p:spPr>
          <p:txBody>
            <a:bodyPr wrap="square" rtlCol="0">
              <a:spAutoFit/>
            </a:bodyPr>
            <a:lstStyle/>
            <a:p>
              <a:r>
                <a:rPr kumimoji="1" lang="en-US" altLang="ja-JP" sz="1050"/>
                <a:t>5.9%</a:t>
              </a:r>
            </a:p>
          </p:txBody>
        </p:sp>
      </p:grpSp>
      <p:sp>
        <p:nvSpPr>
          <p:cNvPr id="53" name="テキスト ボックス 52"/>
          <p:cNvSpPr txBox="1"/>
          <p:nvPr/>
        </p:nvSpPr>
        <p:spPr>
          <a:xfrm>
            <a:off x="6356753" y="885784"/>
            <a:ext cx="3420000" cy="253916"/>
          </a:xfrm>
          <a:prstGeom prst="rect">
            <a:avLst/>
          </a:prstGeom>
          <a:solidFill>
            <a:schemeClr val="bg1">
              <a:lumMod val="50000"/>
            </a:schemeClr>
          </a:solidFill>
        </p:spPr>
        <p:txBody>
          <a:bodyPr wrap="square" rtlCol="0">
            <a:spAutoFit/>
          </a:bodyPr>
          <a:lstStyle/>
          <a:p>
            <a:pPr algn="ctr">
              <a:defRPr/>
            </a:pPr>
            <a:r>
              <a:rPr lang="ja-JP" altLang="en-US" sz="1050" b="1" dirty="0">
                <a:solidFill>
                  <a:schemeClr val="bg1"/>
                </a:solidFill>
                <a:latin typeface="Meiryo UI" panose="020B0604030504040204" pitchFamily="50" charset="-128"/>
                <a:ea typeface="Meiryo UI" panose="020B0604030504040204" pitchFamily="50" charset="-128"/>
              </a:rPr>
              <a:t>■　</a:t>
            </a:r>
            <a:r>
              <a:rPr lang="en-US" altLang="ja-JP" sz="1050" b="1" dirty="0">
                <a:solidFill>
                  <a:schemeClr val="bg1"/>
                </a:solidFill>
                <a:latin typeface="Meiryo UI" panose="020B0604030504040204" pitchFamily="50" charset="-128"/>
                <a:ea typeface="Meiryo UI" panose="020B0604030504040204" pitchFamily="50" charset="-128"/>
              </a:rPr>
              <a:t>GDP Comparisons of Major Global Cities</a:t>
            </a:r>
            <a:endParaRPr lang="ja-JP" altLang="en-US" sz="1050" b="1" dirty="0">
              <a:solidFill>
                <a:schemeClr val="bg1"/>
              </a:solidFill>
              <a:latin typeface="Meiryo UI" panose="020B0604030504040204" pitchFamily="50" charset="-128"/>
              <a:ea typeface="Meiryo UI" panose="020B0604030504040204" pitchFamily="50" charset="-128"/>
            </a:endParaRPr>
          </a:p>
        </p:txBody>
      </p:sp>
      <p:graphicFrame>
        <p:nvGraphicFramePr>
          <p:cNvPr id="54" name="表 2"/>
          <p:cNvGraphicFramePr>
            <a:graphicFrameLocks noGrp="1"/>
          </p:cNvGraphicFramePr>
          <p:nvPr>
            <p:extLst>
              <p:ext uri="{D42A27DB-BD31-4B8C-83A1-F6EECF244321}">
                <p14:modId xmlns:p14="http://schemas.microsoft.com/office/powerpoint/2010/main" val="2347046677"/>
              </p:ext>
            </p:extLst>
          </p:nvPr>
        </p:nvGraphicFramePr>
        <p:xfrm>
          <a:off x="6356753" y="3149416"/>
          <a:ext cx="5127466" cy="980930"/>
        </p:xfrm>
        <a:graphic>
          <a:graphicData uri="http://schemas.openxmlformats.org/drawingml/2006/table">
            <a:tbl>
              <a:tblPr firstRow="1" bandRow="1">
                <a:tableStyleId>{5940675A-B579-460E-94D1-54222C63F5DA}</a:tableStyleId>
              </a:tblPr>
              <a:tblGrid>
                <a:gridCol w="2326963">
                  <a:extLst>
                    <a:ext uri="{9D8B030D-6E8A-4147-A177-3AD203B41FA5}">
                      <a16:colId xmlns:a16="http://schemas.microsoft.com/office/drawing/2014/main" val="3505604759"/>
                    </a:ext>
                  </a:extLst>
                </a:gridCol>
                <a:gridCol w="933501">
                  <a:extLst>
                    <a:ext uri="{9D8B030D-6E8A-4147-A177-3AD203B41FA5}">
                      <a16:colId xmlns:a16="http://schemas.microsoft.com/office/drawing/2014/main" val="1560884482"/>
                    </a:ext>
                  </a:extLst>
                </a:gridCol>
                <a:gridCol w="933501">
                  <a:extLst>
                    <a:ext uri="{9D8B030D-6E8A-4147-A177-3AD203B41FA5}">
                      <a16:colId xmlns:a16="http://schemas.microsoft.com/office/drawing/2014/main" val="4207018923"/>
                    </a:ext>
                  </a:extLst>
                </a:gridCol>
                <a:gridCol w="933501">
                  <a:extLst>
                    <a:ext uri="{9D8B030D-6E8A-4147-A177-3AD203B41FA5}">
                      <a16:colId xmlns:a16="http://schemas.microsoft.com/office/drawing/2014/main" val="1998994896"/>
                    </a:ext>
                  </a:extLst>
                </a:gridCol>
              </a:tblGrid>
              <a:tr h="247518">
                <a:tc>
                  <a:txBody>
                    <a:bodyPr/>
                    <a:lstStyle/>
                    <a:p>
                      <a:endParaRPr kumimoji="1" lang="ja-JP" altLang="en-US" sz="1050" b="1" dirty="0"/>
                    </a:p>
                  </a:txBody>
                  <a:tcPr/>
                </a:tc>
                <a:tc>
                  <a:txBody>
                    <a:bodyPr/>
                    <a:lstStyle/>
                    <a:p>
                      <a:pPr algn="ctr"/>
                      <a:r>
                        <a:rPr kumimoji="1" lang="en-US" altLang="ja-JP" sz="1050" b="1" dirty="0">
                          <a:solidFill>
                            <a:schemeClr val="tx1"/>
                          </a:solidFill>
                          <a:latin typeface="Arial" panose="020B0604020202020204" pitchFamily="34" charset="0"/>
                          <a:cs typeface="Arial" panose="020B0604020202020204" pitchFamily="34" charset="0"/>
                        </a:rPr>
                        <a:t>Japan</a:t>
                      </a:r>
                      <a:endParaRPr kumimoji="1" lang="ja-JP" altLang="en-US" sz="1050" b="1" dirty="0">
                        <a:solidFill>
                          <a:schemeClr val="tx1"/>
                        </a:solidFill>
                        <a:latin typeface="Arial" panose="020B0604020202020204" pitchFamily="34" charset="0"/>
                        <a:cs typeface="Arial" panose="020B0604020202020204" pitchFamily="34" charset="0"/>
                      </a:endParaRPr>
                    </a:p>
                  </a:txBody>
                  <a:tcPr>
                    <a:solidFill>
                      <a:schemeClr val="accent1">
                        <a:lumMod val="60000"/>
                        <a:lumOff val="40000"/>
                      </a:schemeClr>
                    </a:solidFill>
                  </a:tcPr>
                </a:tc>
                <a:tc>
                  <a:txBody>
                    <a:bodyPr/>
                    <a:lstStyle/>
                    <a:p>
                      <a:pPr algn="ctr"/>
                      <a:r>
                        <a:rPr kumimoji="1" lang="en-US" altLang="ja-JP" sz="900" b="1" dirty="0">
                          <a:latin typeface="Arial" panose="020B0604020202020204" pitchFamily="34" charset="0"/>
                          <a:cs typeface="Arial" panose="020B0604020202020204" pitchFamily="34" charset="0"/>
                        </a:rPr>
                        <a:t>United States</a:t>
                      </a:r>
                      <a:endParaRPr kumimoji="1" lang="ja-JP" altLang="en-US" sz="900" b="1" dirty="0">
                        <a:latin typeface="Arial" panose="020B0604020202020204" pitchFamily="34" charset="0"/>
                        <a:cs typeface="Arial" panose="020B0604020202020204" pitchFamily="34" charset="0"/>
                      </a:endParaRPr>
                    </a:p>
                  </a:txBody>
                  <a:tcPr>
                    <a:solidFill>
                      <a:schemeClr val="accent1">
                        <a:lumMod val="60000"/>
                        <a:lumOff val="40000"/>
                      </a:schemeClr>
                    </a:solidFill>
                  </a:tcPr>
                </a:tc>
                <a:tc>
                  <a:txBody>
                    <a:bodyPr/>
                    <a:lstStyle/>
                    <a:p>
                      <a:pPr algn="ctr"/>
                      <a:r>
                        <a:rPr kumimoji="1" lang="en-US" altLang="ja-JP" sz="1050" b="1" dirty="0">
                          <a:latin typeface="Arial" panose="020B0604020202020204" pitchFamily="34" charset="0"/>
                          <a:cs typeface="Arial" panose="020B0604020202020204" pitchFamily="34" charset="0"/>
                        </a:rPr>
                        <a:t>Germany</a:t>
                      </a:r>
                    </a:p>
                  </a:txBody>
                  <a:tcPr>
                    <a:solidFill>
                      <a:schemeClr val="accent1">
                        <a:lumMod val="60000"/>
                        <a:lumOff val="40000"/>
                      </a:schemeClr>
                    </a:solidFill>
                  </a:tcPr>
                </a:tc>
                <a:extLst>
                  <a:ext uri="{0D108BD9-81ED-4DB2-BD59-A6C34878D82A}">
                    <a16:rowId xmlns:a16="http://schemas.microsoft.com/office/drawing/2014/main" val="1291786104"/>
                  </a:ext>
                </a:extLst>
              </a:tr>
              <a:tr h="400630">
                <a:tc>
                  <a:txBody>
                    <a:bodyPr/>
                    <a:lstStyle/>
                    <a:p>
                      <a:r>
                        <a:rPr kumimoji="1" lang="en-US" altLang="ja-JP" sz="800" b="1" dirty="0">
                          <a:solidFill>
                            <a:schemeClr val="tx1"/>
                          </a:solidFill>
                        </a:rPr>
                        <a:t>Percentage of economic overconcentration</a:t>
                      </a:r>
                    </a:p>
                    <a:p>
                      <a:r>
                        <a:rPr kumimoji="1" lang="en-US" altLang="ja-JP" sz="800" b="0" dirty="0">
                          <a:solidFill>
                            <a:schemeClr val="tx1"/>
                          </a:solidFill>
                          <a:latin typeface="Arial" panose="020B0604020202020204" pitchFamily="34" charset="0"/>
                          <a:cs typeface="Arial" panose="020B0604020202020204" pitchFamily="34" charset="0"/>
                        </a:rPr>
                        <a:t>(Primate city GDP as a percentage of national GDP)</a:t>
                      </a:r>
                    </a:p>
                  </a:txBody>
                  <a:tcPr anchor="ctr"/>
                </a:tc>
                <a:tc>
                  <a:txBody>
                    <a:bodyPr/>
                    <a:lstStyle/>
                    <a:p>
                      <a:pPr algn="ctr"/>
                      <a:r>
                        <a:rPr kumimoji="1" lang="ja-JP" altLang="en-US" sz="1050" b="1" dirty="0">
                          <a:solidFill>
                            <a:schemeClr val="tx1"/>
                          </a:solidFill>
                        </a:rPr>
                        <a:t>１９．６％</a:t>
                      </a:r>
                    </a:p>
                  </a:txBody>
                  <a:tcPr anchor="ctr">
                    <a:noFill/>
                  </a:tcPr>
                </a:tc>
                <a:tc>
                  <a:txBody>
                    <a:bodyPr/>
                    <a:lstStyle/>
                    <a:p>
                      <a:pPr algn="ctr"/>
                      <a:r>
                        <a:rPr kumimoji="1" lang="ja-JP" altLang="en-US" sz="1050"/>
                        <a:t>８．１％</a:t>
                      </a:r>
                    </a:p>
                  </a:txBody>
                  <a:tcPr anchor="ctr"/>
                </a:tc>
                <a:tc>
                  <a:txBody>
                    <a:bodyPr/>
                    <a:lstStyle/>
                    <a:p>
                      <a:pPr algn="ctr"/>
                      <a:r>
                        <a:rPr kumimoji="1" lang="ja-JP" altLang="en-US" sz="1050" dirty="0"/>
                        <a:t>１２．５％</a:t>
                      </a:r>
                    </a:p>
                  </a:txBody>
                  <a:tcPr anchor="ctr"/>
                </a:tc>
                <a:extLst>
                  <a:ext uri="{0D108BD9-81ED-4DB2-BD59-A6C34878D82A}">
                    <a16:rowId xmlns:a16="http://schemas.microsoft.com/office/drawing/2014/main" val="3883039706"/>
                  </a:ext>
                </a:extLst>
              </a:tr>
              <a:tr h="272270">
                <a:tc>
                  <a:txBody>
                    <a:bodyPr/>
                    <a:lstStyle/>
                    <a:p>
                      <a:r>
                        <a:rPr kumimoji="1" lang="en-US" altLang="ja-JP" sz="900" b="1" dirty="0">
                          <a:solidFill>
                            <a:schemeClr val="tx1"/>
                          </a:solidFill>
                          <a:latin typeface="Arial" panose="020B0604020202020204" pitchFamily="34" charset="0"/>
                          <a:cs typeface="Arial" panose="020B0604020202020204" pitchFamily="34" charset="0"/>
                        </a:rPr>
                        <a:t>Ratio of primate city to secondary city</a:t>
                      </a:r>
                    </a:p>
                  </a:txBody>
                  <a:tcPr anchor="ctr"/>
                </a:tc>
                <a:tc>
                  <a:txBody>
                    <a:bodyPr/>
                    <a:lstStyle/>
                    <a:p>
                      <a:pPr algn="ctr"/>
                      <a:r>
                        <a:rPr kumimoji="1" lang="ja-JP" altLang="en-US" sz="1050" b="1">
                          <a:solidFill>
                            <a:schemeClr val="tx1"/>
                          </a:solidFill>
                        </a:rPr>
                        <a:t>３：１</a:t>
                      </a:r>
                    </a:p>
                  </a:txBody>
                  <a:tcPr anchor="ctr">
                    <a:noFill/>
                  </a:tcPr>
                </a:tc>
                <a:tc>
                  <a:txBody>
                    <a:bodyPr/>
                    <a:lstStyle/>
                    <a:p>
                      <a:pPr algn="ctr"/>
                      <a:r>
                        <a:rPr kumimoji="1" lang="ja-JP" altLang="en-US" sz="1050"/>
                        <a:t>２：１</a:t>
                      </a:r>
                    </a:p>
                  </a:txBody>
                  <a:tcPr anchor="ctr"/>
                </a:tc>
                <a:tc>
                  <a:txBody>
                    <a:bodyPr/>
                    <a:lstStyle/>
                    <a:p>
                      <a:pPr algn="ctr"/>
                      <a:r>
                        <a:rPr kumimoji="1" lang="ja-JP" altLang="en-US" sz="1050" dirty="0"/>
                        <a:t>２：１</a:t>
                      </a:r>
                    </a:p>
                  </a:txBody>
                  <a:tcPr anchor="ctr"/>
                </a:tc>
                <a:extLst>
                  <a:ext uri="{0D108BD9-81ED-4DB2-BD59-A6C34878D82A}">
                    <a16:rowId xmlns:a16="http://schemas.microsoft.com/office/drawing/2014/main" val="3627088023"/>
                  </a:ext>
                </a:extLst>
              </a:tr>
            </a:tbl>
          </a:graphicData>
        </a:graphic>
      </p:graphicFrame>
      <p:sp>
        <p:nvSpPr>
          <p:cNvPr id="55" name="角丸四角形 54"/>
          <p:cNvSpPr/>
          <p:nvPr/>
        </p:nvSpPr>
        <p:spPr>
          <a:xfrm>
            <a:off x="8700175" y="3161998"/>
            <a:ext cx="900233" cy="947858"/>
          </a:xfrm>
          <a:prstGeom prst="roundRect">
            <a:avLst>
              <a:gd name="adj" fmla="val 4634"/>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solidFill>
                <a:schemeClr val="tx1"/>
              </a:solidFill>
            </a:endParaRPr>
          </a:p>
        </p:txBody>
      </p:sp>
      <p:sp>
        <p:nvSpPr>
          <p:cNvPr id="56" name="テキスト ボックス 55">
            <a:extLst>
              <a:ext uri="{FF2B5EF4-FFF2-40B4-BE49-F238E27FC236}">
                <a16:creationId xmlns:a16="http://schemas.microsoft.com/office/drawing/2014/main" id="{34CF59F8-A367-4EC1-83BF-5D400B8A4CCC}"/>
              </a:ext>
            </a:extLst>
          </p:cNvPr>
          <p:cNvSpPr txBox="1"/>
          <p:nvPr/>
        </p:nvSpPr>
        <p:spPr>
          <a:xfrm>
            <a:off x="6439458" y="4225724"/>
            <a:ext cx="4536641" cy="477054"/>
          </a:xfrm>
          <a:prstGeom prst="rect">
            <a:avLst/>
          </a:prstGeom>
          <a:noFill/>
          <a:ln>
            <a:noFill/>
          </a:ln>
        </p:spPr>
        <p:txBody>
          <a:bodyPr wrap="square" lIns="0" rIns="0" rtlCol="0">
            <a:spAutoFit/>
          </a:bodyPr>
          <a:lstStyle/>
          <a:p>
            <a:pPr marL="217984" indent="-217984"/>
            <a:r>
              <a:rPr lang="ja-JP" altLang="en-US" sz="800" dirty="0"/>
              <a:t>　</a:t>
            </a:r>
            <a:r>
              <a:rPr lang="ja-JP" altLang="en-US" sz="800" dirty="0">
                <a:latin typeface="Arial" panose="020B0604020202020204" pitchFamily="34" charset="0"/>
                <a:cs typeface="Arial" panose="020B0604020202020204" pitchFamily="34" charset="0"/>
              </a:rPr>
              <a:t>* </a:t>
            </a:r>
            <a:r>
              <a:rPr lang="en-US" altLang="ja-JP" sz="800" dirty="0">
                <a:latin typeface="Arial" panose="020B0604020202020204" pitchFamily="34" charset="0"/>
                <a:cs typeface="Arial" panose="020B0604020202020204" pitchFamily="34" charset="0"/>
              </a:rPr>
              <a:t>Data source: OECD country‑level figures for the United States and Germany, and city‑level </a:t>
            </a:r>
            <a:br>
              <a:rPr lang="en-US" altLang="ja-JP" sz="800" dirty="0">
                <a:latin typeface="Arial" panose="020B0604020202020204" pitchFamily="34" charset="0"/>
                <a:cs typeface="Arial" panose="020B0604020202020204" pitchFamily="34" charset="0"/>
              </a:rPr>
            </a:br>
            <a:r>
              <a:rPr lang="en-US" altLang="ja-JP" sz="800" dirty="0">
                <a:latin typeface="Arial" panose="020B0604020202020204" pitchFamily="34" charset="0"/>
                <a:cs typeface="Arial" panose="020B0604020202020204" pitchFamily="34" charset="0"/>
              </a:rPr>
              <a:t>                    figures from The Brookings Institution.</a:t>
            </a:r>
          </a:p>
          <a:p>
            <a:pPr marL="217984" indent="-217984"/>
            <a:endParaRPr lang="en-US" altLang="ja-JP" sz="900" dirty="0"/>
          </a:p>
        </p:txBody>
      </p:sp>
      <p:sp>
        <p:nvSpPr>
          <p:cNvPr id="57" name="テキスト ボックス 56">
            <a:extLst>
              <a:ext uri="{FF2B5EF4-FFF2-40B4-BE49-F238E27FC236}">
                <a16:creationId xmlns:a16="http://schemas.microsoft.com/office/drawing/2014/main" id="{34CF59F8-A367-4EC1-83BF-5D400B8A4CCC}"/>
              </a:ext>
            </a:extLst>
          </p:cNvPr>
          <p:cNvSpPr txBox="1"/>
          <p:nvPr/>
        </p:nvSpPr>
        <p:spPr>
          <a:xfrm>
            <a:off x="6425959" y="4109127"/>
            <a:ext cx="5418569" cy="230832"/>
          </a:xfrm>
          <a:prstGeom prst="rect">
            <a:avLst/>
          </a:prstGeom>
          <a:noFill/>
          <a:ln>
            <a:noFill/>
          </a:ln>
        </p:spPr>
        <p:txBody>
          <a:bodyPr wrap="square" lIns="0" rIns="0" rtlCol="0">
            <a:spAutoFit/>
          </a:bodyPr>
          <a:lstStyle/>
          <a:p>
            <a:pPr marL="217984" indent="-217984"/>
            <a:r>
              <a:rPr lang="ja-JP" altLang="en-US" sz="900" dirty="0"/>
              <a:t>　</a:t>
            </a:r>
            <a:r>
              <a:rPr lang="ja-JP" altLang="en-US" sz="800" dirty="0">
                <a:latin typeface="Arial" panose="020B0604020202020204" pitchFamily="34" charset="0"/>
                <a:cs typeface="Arial" panose="020B0604020202020204" pitchFamily="34" charset="0"/>
              </a:rPr>
              <a:t>* </a:t>
            </a:r>
            <a:r>
              <a:rPr lang="en-US" altLang="ja-JP" sz="800" dirty="0">
                <a:latin typeface="Arial" panose="020B0604020202020204" pitchFamily="34" charset="0"/>
                <a:cs typeface="Arial" panose="020B0604020202020204" pitchFamily="34" charset="0"/>
              </a:rPr>
              <a:t>GDP refers to Prefectural Economic Account</a:t>
            </a:r>
          </a:p>
        </p:txBody>
      </p:sp>
      <p:sp>
        <p:nvSpPr>
          <p:cNvPr id="58" name="正方形/長方形 57"/>
          <p:cNvSpPr/>
          <p:nvPr/>
        </p:nvSpPr>
        <p:spPr>
          <a:xfrm>
            <a:off x="6400189" y="4573396"/>
            <a:ext cx="5084030" cy="399084"/>
          </a:xfrm>
          <a:prstGeom prst="rect">
            <a:avLst/>
          </a:prstGeom>
        </p:spPr>
        <p:txBody>
          <a:bodyPr wrap="square">
            <a:spAutoFit/>
          </a:bodyPr>
          <a:lstStyle/>
          <a:p>
            <a:pPr>
              <a:lnSpc>
                <a:spcPts val="2500"/>
              </a:lnSpc>
            </a:pPr>
            <a:r>
              <a:rPr kumimoji="1" lang="ja-JP" altLang="en-US" spc="-150" dirty="0">
                <a:latin typeface="UD デジタル 教科書体 NK-B" panose="02020700000000000000" pitchFamily="18" charset="-128"/>
                <a:ea typeface="UD デジタル 教科書体 NK-B" panose="02020700000000000000" pitchFamily="18" charset="-128"/>
              </a:rPr>
              <a:t>▽　</a:t>
            </a:r>
            <a:r>
              <a:rPr lang="en-US" altLang="ja-JP" sz="1600" b="1" dirty="0">
                <a:latin typeface="Arial" panose="020B0604020202020204" pitchFamily="34" charset="0"/>
                <a:ea typeface="UD デジタル 教科書体 NK-B" panose="02020700000000000000" pitchFamily="18" charset="-128"/>
                <a:cs typeface="Arial" panose="020B0604020202020204" pitchFamily="34" charset="0"/>
              </a:rPr>
              <a:t>Harmful Effects of Overconcentration in Tokyo</a:t>
            </a:r>
          </a:p>
        </p:txBody>
      </p:sp>
      <p:sp>
        <p:nvSpPr>
          <p:cNvPr id="59" name="正方形/長方形 58"/>
          <p:cNvSpPr/>
          <p:nvPr/>
        </p:nvSpPr>
        <p:spPr>
          <a:xfrm>
            <a:off x="6550739" y="4904670"/>
            <a:ext cx="5289850" cy="1200329"/>
          </a:xfrm>
          <a:prstGeom prst="rect">
            <a:avLst/>
          </a:prstGeom>
        </p:spPr>
        <p:txBody>
          <a:bodyPr wrap="square">
            <a:spAutoFit/>
          </a:bodyPr>
          <a:lstStyle/>
          <a:p>
            <a:r>
              <a:rPr lang="ja-JP" altLang="en-US" sz="1200" spc="-4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spc="-40" dirty="0">
                <a:latin typeface="Arial" panose="020B0604020202020204" pitchFamily="34" charset="0"/>
                <a:ea typeface="UD デジタル 教科書体 NK-R" panose="02020400000000000000" pitchFamily="18" charset="-128"/>
                <a:cs typeface="Arial" panose="020B0604020202020204" pitchFamily="34" charset="0"/>
              </a:rPr>
              <a:t>Maximum estimated damage from a Tokyo inland earthquake(economic</a:t>
            </a:r>
            <a:r>
              <a:rPr lang="ja-JP" altLang="en-US" sz="1200" spc="-4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200" spc="-40" dirty="0">
                <a:latin typeface="Arial" panose="020B0604020202020204" pitchFamily="34" charset="0"/>
                <a:ea typeface="UD デジタル 教科書体 NK-R" panose="02020400000000000000" pitchFamily="18" charset="-128"/>
                <a:cs typeface="Arial" panose="020B0604020202020204" pitchFamily="34" charset="0"/>
              </a:rPr>
              <a:t>impact)</a:t>
            </a:r>
          </a:p>
          <a:p>
            <a:r>
              <a:rPr kumimoji="1" lang="ja-JP" altLang="en-US" sz="1600" spc="-150" dirty="0">
                <a:latin typeface="UD デジタル 教科書体 NK-R" panose="02020400000000000000" pitchFamily="18" charset="-128"/>
                <a:ea typeface="UD デジタル 教科書体 NK-R" panose="02020400000000000000" pitchFamily="18" charset="-128"/>
              </a:rPr>
              <a:t>　　</a:t>
            </a:r>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400" b="1" u="sng" dirty="0">
                <a:latin typeface="Arial" panose="020B0604020202020204" pitchFamily="34" charset="0"/>
                <a:ea typeface="UD デジタル 教科書体 NK-B" panose="02020700000000000000" pitchFamily="18" charset="-128"/>
                <a:cs typeface="Arial" panose="020B0604020202020204" pitchFamily="34" charset="0"/>
              </a:rPr>
              <a:t>Approximately 83 trillion yen</a:t>
            </a:r>
          </a:p>
          <a:p>
            <a:r>
              <a:rPr lang="ja-JP" altLang="en-US" sz="14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Natural hazard risk index of the world’s major cities</a:t>
            </a:r>
          </a:p>
          <a:p>
            <a:pPr marL="541338" indent="-541338"/>
            <a:r>
              <a:rPr kumimoji="1" lang="ja-JP" altLang="en-US" sz="1600" spc="-150" dirty="0">
                <a:latin typeface="UD デジタル 教科書体 NK-R" panose="02020400000000000000" pitchFamily="18" charset="-128"/>
                <a:ea typeface="UD デジタル 教科書体 NK-R" panose="02020400000000000000" pitchFamily="18" charset="-128"/>
              </a:rPr>
              <a:t>　　</a:t>
            </a:r>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400" b="1" u="sng" dirty="0">
                <a:latin typeface="Arial" panose="020B0604020202020204" pitchFamily="34" charset="0"/>
                <a:ea typeface="UD デジタル 教科書体 NK-B" panose="02020700000000000000" pitchFamily="18" charset="-128"/>
                <a:cs typeface="Arial" panose="020B0604020202020204" pitchFamily="34" charset="0"/>
              </a:rPr>
              <a:t>Tokyo/Yokohama ranks as the worst among the 50 major cities worldwide</a:t>
            </a:r>
            <a:endParaRPr lang="ja-JP" altLang="en-US" sz="1400" b="1"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60" name="正方形/長方形 59"/>
          <p:cNvSpPr/>
          <p:nvPr/>
        </p:nvSpPr>
        <p:spPr>
          <a:xfrm>
            <a:off x="6360708" y="4616629"/>
            <a:ext cx="5418569" cy="208948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solidFill>
                <a:schemeClr val="tx1"/>
              </a:solidFill>
            </a:endParaRPr>
          </a:p>
        </p:txBody>
      </p:sp>
      <p:sp>
        <p:nvSpPr>
          <p:cNvPr id="61" name="テキスト ボックス 60"/>
          <p:cNvSpPr txBox="1"/>
          <p:nvPr/>
        </p:nvSpPr>
        <p:spPr>
          <a:xfrm>
            <a:off x="6478415" y="6219100"/>
            <a:ext cx="5146281" cy="477054"/>
          </a:xfrm>
          <a:prstGeom prst="rect">
            <a:avLst/>
          </a:prstGeom>
          <a:noFill/>
        </p:spPr>
        <p:txBody>
          <a:bodyPr wrap="none" rtlCol="0">
            <a:spAutoFit/>
          </a:bodyPr>
          <a:lstStyle/>
          <a:p>
            <a:pPr>
              <a:lnSpc>
                <a:spcPts val="1000"/>
              </a:lnSpc>
            </a:pPr>
            <a:r>
              <a:rPr lang="en-US" altLang="ja-JP" sz="800" dirty="0">
                <a:latin typeface="Arial" panose="020B0604020202020204" pitchFamily="34" charset="0"/>
                <a:ea typeface="UD デジタル 教科書体 NK-R" panose="02020400000000000000" pitchFamily="18" charset="-128"/>
                <a:cs typeface="Arial" panose="020B0604020202020204" pitchFamily="34" charset="0"/>
              </a:rPr>
              <a:t>Source: </a:t>
            </a:r>
            <a:r>
              <a:rPr lang="en-US" altLang="zh-TW" sz="800" dirty="0">
                <a:latin typeface="Arial" panose="020B0604020202020204" pitchFamily="34" charset="0"/>
                <a:ea typeface="UD デジタル 教科書体 NK-R" panose="02020400000000000000" pitchFamily="18" charset="-128"/>
                <a:cs typeface="Arial" panose="020B0604020202020204" pitchFamily="34" charset="0"/>
              </a:rPr>
              <a:t>Central Disaster Management Council- Committee for Policy Planning on Disaster Management </a:t>
            </a:r>
          </a:p>
          <a:p>
            <a:pPr marL="176213">
              <a:lnSpc>
                <a:spcPts val="1000"/>
              </a:lnSpc>
            </a:pPr>
            <a:r>
              <a:rPr lang="ja-JP" altLang="en-US" sz="8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800" dirty="0">
                <a:latin typeface="Arial" panose="020B0604020202020204" pitchFamily="34" charset="0"/>
                <a:ea typeface="UD デジタル 教科書体 NK-R" panose="02020400000000000000" pitchFamily="18" charset="-128"/>
                <a:cs typeface="Arial" panose="020B0604020202020204" pitchFamily="34" charset="0"/>
              </a:rPr>
              <a:t>Report of Working Group on Countermeasures Against Tokyo Inland Earthquake (December 2025)</a:t>
            </a:r>
            <a:r>
              <a:rPr lang="ja-JP" altLang="en-US" sz="900" dirty="0">
                <a:latin typeface="UD デジタル 教科書体 NK-R" panose="02020400000000000000" pitchFamily="18" charset="-128"/>
                <a:ea typeface="UD デジタル 教科書体 NK-R" panose="02020400000000000000" pitchFamily="18" charset="-128"/>
              </a:rPr>
              <a:t>　</a:t>
            </a:r>
            <a:endParaRPr lang="en-US" altLang="zh-TW" sz="800" dirty="0">
              <a:latin typeface="Arial" panose="020B0604020202020204" pitchFamily="34" charset="0"/>
              <a:ea typeface="UD デジタル 教科書体 NK-R" panose="02020400000000000000" pitchFamily="18" charset="-128"/>
              <a:cs typeface="Arial" panose="020B0604020202020204" pitchFamily="34" charset="0"/>
            </a:endParaRPr>
          </a:p>
          <a:p>
            <a:pPr marL="88900">
              <a:lnSpc>
                <a:spcPts val="1000"/>
              </a:lnSpc>
            </a:pPr>
            <a:r>
              <a:rPr lang="ja-JP" altLang="en-US" sz="8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800" dirty="0">
                <a:latin typeface="Arial" panose="020B0604020202020204" pitchFamily="34" charset="0"/>
                <a:ea typeface="UD デジタル 教科書体 NK-R" panose="02020400000000000000" pitchFamily="18" charset="-128"/>
                <a:cs typeface="Arial" panose="020B0604020202020204" pitchFamily="34" charset="0"/>
              </a:rPr>
              <a:t>Munich Re Annual Report (March2003)</a:t>
            </a:r>
            <a:endParaRPr lang="ja-JP" altLang="en-US" sz="800"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2" name="正方形/長方形 1"/>
          <p:cNvSpPr/>
          <p:nvPr/>
        </p:nvSpPr>
        <p:spPr>
          <a:xfrm>
            <a:off x="579979" y="3487456"/>
            <a:ext cx="5396247" cy="1015663"/>
          </a:xfrm>
          <a:prstGeom prst="rect">
            <a:avLst/>
          </a:prstGeom>
          <a:solidFill>
            <a:schemeClr val="bg1">
              <a:lumMod val="85000"/>
            </a:schemeClr>
          </a:solidFill>
        </p:spPr>
        <p:txBody>
          <a:bodyPr wrap="square">
            <a:spAutoFit/>
          </a:bodyPr>
          <a:lstStyle/>
          <a:p>
            <a:pPr>
              <a:lnSpc>
                <a:spcPts val="1200"/>
              </a:lnSpc>
              <a:spcBef>
                <a:spcPct val="0"/>
              </a:spcBef>
              <a:spcAft>
                <a:spcPts val="400"/>
              </a:spcAft>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To reduce investment risks arising from Japan’s frequent natural disasters as well as from systems failures, a structure will be established in which Osaka plays a complementary role to Tokyo. This includes initiatives by financial institutions to establish BCPs and dual‑site operation hubs, expand their functions, and promote the concentration of data centers as well as middle‑ and back‑office operations.</a:t>
            </a:r>
          </a:p>
        </p:txBody>
      </p:sp>
      <p:sp>
        <p:nvSpPr>
          <p:cNvPr id="38" name="テキスト ボックス 37"/>
          <p:cNvSpPr txBox="1"/>
          <p:nvPr/>
        </p:nvSpPr>
        <p:spPr>
          <a:xfrm>
            <a:off x="519750" y="3013498"/>
            <a:ext cx="2750500" cy="246221"/>
          </a:xfrm>
          <a:prstGeom prst="rect">
            <a:avLst/>
          </a:prstGeom>
          <a:noFill/>
        </p:spPr>
        <p:txBody>
          <a:bodyPr wrap="square" rtlCol="0">
            <a:spAutoFit/>
          </a:bodyPr>
          <a:lstStyle/>
          <a:p>
            <a:r>
              <a:rPr lang="en-US" altLang="ja-JP" sz="1000" b="1" dirty="0">
                <a:latin typeface="メイリオ" panose="020B0604030504040204" pitchFamily="50" charset="-128"/>
                <a:ea typeface="メイリオ" panose="020B0604030504040204" pitchFamily="50" charset="-128"/>
              </a:rPr>
              <a:t>Strategic Directions</a:t>
            </a:r>
          </a:p>
        </p:txBody>
      </p:sp>
      <p:sp>
        <p:nvSpPr>
          <p:cNvPr id="36" name="テキスト ボックス 35"/>
          <p:cNvSpPr txBox="1"/>
          <p:nvPr/>
        </p:nvSpPr>
        <p:spPr>
          <a:xfrm>
            <a:off x="519463" y="3194132"/>
            <a:ext cx="3539752" cy="276999"/>
          </a:xfrm>
          <a:prstGeom prst="rect">
            <a:avLst/>
          </a:prstGeom>
          <a:noFill/>
        </p:spPr>
        <p:txBody>
          <a:bodyPr wrap="none" rtlCol="0">
            <a:spAutoFit/>
          </a:bodyPr>
          <a:lstStyle/>
          <a:p>
            <a:r>
              <a:rPr lang="ja-JP" altLang="en-US" sz="12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Global city that develops by leveraging finance</a:t>
            </a:r>
            <a:r>
              <a:rPr lang="ja-JP" altLang="en-US" sz="1200" dirty="0">
                <a:latin typeface="Arial" panose="020B0604020202020204" pitchFamily="34" charset="0"/>
                <a:ea typeface="UD デジタル 教科書体 NK-R" panose="02020400000000000000" pitchFamily="18" charset="-128"/>
                <a:cs typeface="Arial" panose="020B0604020202020204" pitchFamily="34" charset="0"/>
              </a:rPr>
              <a:t>］</a:t>
            </a:r>
          </a:p>
        </p:txBody>
      </p:sp>
      <p:sp>
        <p:nvSpPr>
          <p:cNvPr id="3" name="正方形/長方形 20">
            <a:extLst>
              <a:ext uri="{FF2B5EF4-FFF2-40B4-BE49-F238E27FC236}">
                <a16:creationId xmlns:a16="http://schemas.microsoft.com/office/drawing/2014/main" id="{70E3F785-9138-46A6-82A6-BB6824916E39}"/>
              </a:ext>
            </a:extLst>
          </p:cNvPr>
          <p:cNvSpPr/>
          <p:nvPr/>
        </p:nvSpPr>
        <p:spPr>
          <a:xfrm>
            <a:off x="6582325" y="2914390"/>
            <a:ext cx="330980" cy="1276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20" b="1" dirty="0">
                <a:solidFill>
                  <a:schemeClr val="tx1"/>
                </a:solidFill>
                <a:latin typeface="Arial" panose="020B0604020202020204" pitchFamily="34" charset="0"/>
                <a:ea typeface="Meiryo UI" panose="020B0604030504040204" pitchFamily="50" charset="-128"/>
                <a:cs typeface="Arial" panose="020B0604020202020204" pitchFamily="34" charset="0"/>
              </a:rPr>
              <a:t>TOKYO</a:t>
            </a:r>
            <a:endParaRPr kumimoji="1" lang="ja-JP" altLang="en-US" sz="320" b="1"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39" name="正方形/長方形 20">
            <a:extLst>
              <a:ext uri="{FF2B5EF4-FFF2-40B4-BE49-F238E27FC236}">
                <a16:creationId xmlns:a16="http://schemas.microsoft.com/office/drawing/2014/main" id="{16173428-7887-4B93-8343-64916D13CC5E}"/>
              </a:ext>
            </a:extLst>
          </p:cNvPr>
          <p:cNvSpPr/>
          <p:nvPr/>
        </p:nvSpPr>
        <p:spPr>
          <a:xfrm>
            <a:off x="7006391" y="2904230"/>
            <a:ext cx="330980" cy="1548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320" b="1" dirty="0">
                <a:solidFill>
                  <a:schemeClr val="tx1"/>
                </a:solidFill>
                <a:latin typeface="Arial" panose="020B0604020202020204" pitchFamily="34" charset="0"/>
                <a:ea typeface="Meiryo UI" panose="020B0604030504040204" pitchFamily="50" charset="-128"/>
                <a:cs typeface="Arial" panose="020B0604020202020204" pitchFamily="34" charset="0"/>
              </a:rPr>
              <a:t>OSAKA</a:t>
            </a:r>
            <a:endParaRPr kumimoji="1" lang="ja-JP" altLang="en-US" sz="320" b="1"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40" name="正方形/長方形 39">
            <a:extLst>
              <a:ext uri="{FF2B5EF4-FFF2-40B4-BE49-F238E27FC236}">
                <a16:creationId xmlns:a16="http://schemas.microsoft.com/office/drawing/2014/main" id="{8CDE31C0-81FC-4EF2-95BA-2F134A93D56C}"/>
              </a:ext>
            </a:extLst>
          </p:cNvPr>
          <p:cNvSpPr/>
          <p:nvPr/>
        </p:nvSpPr>
        <p:spPr>
          <a:xfrm>
            <a:off x="7449608" y="2856376"/>
            <a:ext cx="322646" cy="2074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30" b="1" dirty="0">
                <a:solidFill>
                  <a:schemeClr val="tx1"/>
                </a:solidFill>
                <a:latin typeface="Arial" panose="020B0604020202020204" pitchFamily="34" charset="0"/>
                <a:ea typeface="Meiryo UI" panose="020B0604030504040204" pitchFamily="50" charset="-128"/>
                <a:cs typeface="Arial" panose="020B0604020202020204" pitchFamily="34" charset="0"/>
              </a:rPr>
              <a:t>Others</a:t>
            </a:r>
            <a:endParaRPr kumimoji="1" lang="ja-JP" altLang="en-US" sz="330" b="1"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41" name="正方形/長方形 40">
            <a:extLst>
              <a:ext uri="{FF2B5EF4-FFF2-40B4-BE49-F238E27FC236}">
                <a16:creationId xmlns:a16="http://schemas.microsoft.com/office/drawing/2014/main" id="{2315EA5A-294C-4795-BC36-4F078BC39675}"/>
              </a:ext>
            </a:extLst>
          </p:cNvPr>
          <p:cNvSpPr/>
          <p:nvPr/>
        </p:nvSpPr>
        <p:spPr>
          <a:xfrm>
            <a:off x="8087991" y="2919944"/>
            <a:ext cx="485458" cy="912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500" dirty="0">
                <a:solidFill>
                  <a:schemeClr val="tx1"/>
                </a:solidFill>
                <a:latin typeface="Arial" panose="020B0604020202020204" pitchFamily="34" charset="0"/>
                <a:ea typeface="Meiryo UI" panose="020B0604030504040204" pitchFamily="50" charset="-128"/>
                <a:cs typeface="Arial" panose="020B0604020202020204" pitchFamily="34" charset="0"/>
              </a:rPr>
              <a:t>New </a:t>
            </a:r>
            <a:r>
              <a:rPr lang="en-US" altLang="ja-JP" sz="500" dirty="0">
                <a:solidFill>
                  <a:schemeClr val="tx1"/>
                </a:solidFill>
                <a:latin typeface="Arial" panose="020B0604020202020204" pitchFamily="34" charset="0"/>
                <a:ea typeface="Meiryo UI" panose="020B0604030504040204" pitchFamily="50" charset="-128"/>
                <a:cs typeface="Arial" panose="020B0604020202020204" pitchFamily="34" charset="0"/>
              </a:rPr>
              <a:t>York</a:t>
            </a:r>
            <a:endParaRPr kumimoji="1" lang="ja-JP" altLang="en-US" sz="5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44" name="正方形/長方形 43">
            <a:extLst>
              <a:ext uri="{FF2B5EF4-FFF2-40B4-BE49-F238E27FC236}">
                <a16:creationId xmlns:a16="http://schemas.microsoft.com/office/drawing/2014/main" id="{DB33A8B7-AFC0-4E76-A5BB-14D1B5F1F16C}"/>
              </a:ext>
            </a:extLst>
          </p:cNvPr>
          <p:cNvSpPr/>
          <p:nvPr/>
        </p:nvSpPr>
        <p:spPr>
          <a:xfrm>
            <a:off x="8783759" y="2904230"/>
            <a:ext cx="592665" cy="1457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500" dirty="0">
                <a:solidFill>
                  <a:schemeClr val="tx1"/>
                </a:solidFill>
                <a:latin typeface="Arial" panose="020B0604020202020204" pitchFamily="34" charset="0"/>
                <a:ea typeface="Meiryo UI" panose="020B0604030504040204" pitchFamily="50" charset="-128"/>
                <a:cs typeface="Arial" panose="020B0604020202020204" pitchFamily="34" charset="0"/>
              </a:rPr>
              <a:t>Los Angeles</a:t>
            </a:r>
            <a:endParaRPr kumimoji="1" lang="ja-JP" altLang="en-US" sz="5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45" name="正方形/長方形 44">
            <a:extLst>
              <a:ext uri="{FF2B5EF4-FFF2-40B4-BE49-F238E27FC236}">
                <a16:creationId xmlns:a16="http://schemas.microsoft.com/office/drawing/2014/main" id="{076E201F-8D8B-4B16-89EA-147F08479EF0}"/>
              </a:ext>
            </a:extLst>
          </p:cNvPr>
          <p:cNvSpPr/>
          <p:nvPr/>
        </p:nvSpPr>
        <p:spPr>
          <a:xfrm>
            <a:off x="9573590" y="2923954"/>
            <a:ext cx="697904" cy="1309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 b="1" dirty="0">
                <a:solidFill>
                  <a:schemeClr val="tx1"/>
                </a:solidFill>
                <a:latin typeface="Arial" panose="020B0604020202020204" pitchFamily="34" charset="0"/>
                <a:ea typeface="Meiryo UI" panose="020B0604030504040204" pitchFamily="50" charset="-128"/>
                <a:cs typeface="Arial" panose="020B0604020202020204" pitchFamily="34" charset="0"/>
              </a:rPr>
              <a:t>Cologne/Düsseldorf</a:t>
            </a:r>
            <a:endParaRPr kumimoji="1" lang="ja-JP" altLang="en-US" sz="400" b="1"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46" name="正方形/長方形 45">
            <a:extLst>
              <a:ext uri="{FF2B5EF4-FFF2-40B4-BE49-F238E27FC236}">
                <a16:creationId xmlns:a16="http://schemas.microsoft.com/office/drawing/2014/main" id="{2AFAC499-87EA-4B83-929D-68F169D9A226}"/>
              </a:ext>
            </a:extLst>
          </p:cNvPr>
          <p:cNvSpPr/>
          <p:nvPr/>
        </p:nvSpPr>
        <p:spPr>
          <a:xfrm>
            <a:off x="9573590" y="3021672"/>
            <a:ext cx="442502" cy="1131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500" dirty="0">
                <a:solidFill>
                  <a:schemeClr val="tx1"/>
                </a:solidFill>
                <a:latin typeface="Arial" panose="020B0604020202020204" pitchFamily="34" charset="0"/>
                <a:ea typeface="Meiryo UI" panose="020B0604030504040204" pitchFamily="50" charset="-128"/>
                <a:cs typeface="Arial" panose="020B0604020202020204" pitchFamily="34" charset="0"/>
              </a:rPr>
              <a:t>Others</a:t>
            </a:r>
            <a:endParaRPr kumimoji="1" lang="ja-JP" altLang="en-US" sz="5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47" name="正方形/長方形 46">
            <a:extLst>
              <a:ext uri="{FF2B5EF4-FFF2-40B4-BE49-F238E27FC236}">
                <a16:creationId xmlns:a16="http://schemas.microsoft.com/office/drawing/2014/main" id="{CAA081D4-713F-4C15-80AE-D3DC66C9FD22}"/>
              </a:ext>
            </a:extLst>
          </p:cNvPr>
          <p:cNvSpPr/>
          <p:nvPr/>
        </p:nvSpPr>
        <p:spPr>
          <a:xfrm>
            <a:off x="10367720" y="2921004"/>
            <a:ext cx="568833" cy="1340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500" dirty="0">
                <a:solidFill>
                  <a:schemeClr val="tx1"/>
                </a:solidFill>
                <a:latin typeface="Arial" panose="020B0604020202020204" pitchFamily="34" charset="0"/>
                <a:ea typeface="Meiryo UI" panose="020B0604030504040204" pitchFamily="50" charset="-128"/>
                <a:cs typeface="Arial" panose="020B0604020202020204" pitchFamily="34" charset="0"/>
              </a:rPr>
              <a:t>Frankfurt</a:t>
            </a:r>
            <a:endParaRPr kumimoji="1" lang="ja-JP" altLang="en-US" sz="5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48" name="正方形/長方形 47">
            <a:extLst>
              <a:ext uri="{FF2B5EF4-FFF2-40B4-BE49-F238E27FC236}">
                <a16:creationId xmlns:a16="http://schemas.microsoft.com/office/drawing/2014/main" id="{7242D906-DF6A-4B80-80DE-DDFDFE97D9D6}"/>
              </a:ext>
            </a:extLst>
          </p:cNvPr>
          <p:cNvSpPr/>
          <p:nvPr/>
        </p:nvSpPr>
        <p:spPr>
          <a:xfrm>
            <a:off x="8089625" y="3023286"/>
            <a:ext cx="438732" cy="1103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500" dirty="0">
                <a:solidFill>
                  <a:schemeClr val="tx1"/>
                </a:solidFill>
                <a:latin typeface="Arial" panose="020B0604020202020204" pitchFamily="34" charset="0"/>
                <a:ea typeface="Meiryo UI" panose="020B0604030504040204" pitchFamily="50" charset="-128"/>
                <a:cs typeface="Arial" panose="020B0604020202020204" pitchFamily="34" charset="0"/>
              </a:rPr>
              <a:t>Others</a:t>
            </a:r>
            <a:endParaRPr kumimoji="1" lang="ja-JP" altLang="en-US" sz="5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18904460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テキスト ボックス 21"/>
          <p:cNvSpPr txBox="1"/>
          <p:nvPr/>
        </p:nvSpPr>
        <p:spPr>
          <a:xfrm>
            <a:off x="519749" y="4572146"/>
            <a:ext cx="1434331" cy="246221"/>
          </a:xfrm>
          <a:prstGeom prst="rect">
            <a:avLst/>
          </a:prstGeom>
          <a:noFill/>
        </p:spPr>
        <p:txBody>
          <a:bodyPr wrap="square" rtlCol="0">
            <a:spAutoFit/>
          </a:bodyPr>
          <a:lstStyle/>
          <a:p>
            <a:r>
              <a:rPr lang="en-US" altLang="ja-JP" sz="1000" b="1" dirty="0">
                <a:latin typeface="メイリオ" panose="020B0604030504040204" pitchFamily="50" charset="-128"/>
                <a:ea typeface="メイリオ" panose="020B0604030504040204" pitchFamily="50" charset="-128"/>
              </a:rPr>
              <a:t>Expected Results</a:t>
            </a:r>
          </a:p>
        </p:txBody>
      </p:sp>
      <p:sp>
        <p:nvSpPr>
          <p:cNvPr id="19"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43</a:t>
            </a:fld>
            <a:endParaRPr kumimoji="1" lang="ja-JP" altLang="en-US"/>
          </a:p>
        </p:txBody>
      </p:sp>
      <p:cxnSp>
        <p:nvCxnSpPr>
          <p:cNvPr id="20" name="直線コネクタ 19"/>
          <p:cNvCxnSpPr>
            <a:cxnSpLocks/>
          </p:cNvCxnSpPr>
          <p:nvPr/>
        </p:nvCxnSpPr>
        <p:spPr>
          <a:xfrm>
            <a:off x="627182" y="746340"/>
            <a:ext cx="10656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8" name="ホームベース 7"/>
          <p:cNvSpPr/>
          <p:nvPr/>
        </p:nvSpPr>
        <p:spPr>
          <a:xfrm rot="5400000">
            <a:off x="2455021" y="-1084518"/>
            <a:ext cx="1633142" cy="5503680"/>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519751" y="4544557"/>
            <a:ext cx="5503678" cy="2191816"/>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527044" y="844937"/>
            <a:ext cx="1427037" cy="246221"/>
          </a:xfrm>
          <a:prstGeom prst="rect">
            <a:avLst/>
          </a:prstGeom>
          <a:noFill/>
        </p:spPr>
        <p:txBody>
          <a:bodyPr wrap="square" rtlCol="0">
            <a:spAutoFit/>
          </a:bodyPr>
          <a:lstStyle/>
          <a:p>
            <a:r>
              <a:rPr lang="en-US" altLang="ja-JP" sz="1000" b="1" dirty="0">
                <a:latin typeface="メイリオ" panose="020B0604030504040204" pitchFamily="50" charset="-128"/>
                <a:ea typeface="メイリオ" panose="020B0604030504040204" pitchFamily="50" charset="-128"/>
              </a:rPr>
              <a:t>Current Situation</a:t>
            </a:r>
          </a:p>
        </p:txBody>
      </p:sp>
      <p:sp>
        <p:nvSpPr>
          <p:cNvPr id="31" name="正方形/長方形 30"/>
          <p:cNvSpPr/>
          <p:nvPr/>
        </p:nvSpPr>
        <p:spPr>
          <a:xfrm>
            <a:off x="572125" y="1067513"/>
            <a:ext cx="5503679" cy="1138039"/>
          </a:xfrm>
          <a:prstGeom prst="rect">
            <a:avLst/>
          </a:prstGeom>
          <a:noFill/>
          <a:ln w="12700">
            <a:no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285750" indent="-285750">
              <a:lnSpc>
                <a:spcPct val="130000"/>
              </a:lnSpc>
              <a:buFont typeface="Wingdings" panose="05000000000000000000" pitchFamily="2" charset="2"/>
              <a:buChar char="Ø"/>
            </a:pP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One example of deepening financial services utilizing FinTech is the recent trend in Embedded finance (financial services that are unbundled from the financial function), which connects “information systems that support lifestyles and corporate activities” with “systems that support financial services”, thereby creating new services. </a:t>
            </a:r>
          </a:p>
        </p:txBody>
      </p:sp>
      <p:sp>
        <p:nvSpPr>
          <p:cNvPr id="10" name="正方形/長方形 9"/>
          <p:cNvSpPr/>
          <p:nvPr/>
        </p:nvSpPr>
        <p:spPr>
          <a:xfrm>
            <a:off x="572126" y="4763773"/>
            <a:ext cx="5503679" cy="1997150"/>
          </a:xfrm>
          <a:prstGeom prst="rect">
            <a:avLst/>
          </a:prstGeom>
        </p:spPr>
        <p:txBody>
          <a:bodyPr wrap="square">
            <a:spAutoFit/>
          </a:bodyPr>
          <a:lstStyle/>
          <a:p>
            <a:pPr marL="171450" indent="-171450">
              <a:lnSpc>
                <a:spcPct val="150000"/>
              </a:lnSpc>
              <a:buFont typeface="Wingdings" panose="05000000000000000000" pitchFamily="2" charset="2"/>
              <a:buChar char="p"/>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Innovative financial social experiments and implementations will become possible, and digitalization will progress further.</a:t>
            </a:r>
          </a:p>
          <a:p>
            <a:pPr marL="171450" indent="-171450">
              <a:lnSpc>
                <a:spcPct val="150000"/>
              </a:lnSpc>
              <a:buFont typeface="Wingdings" panose="05000000000000000000" pitchFamily="2" charset="2"/>
              <a:buChar char="p"/>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As financial services are increasingly provided to general business companies, fintech firms that utilize these services are emerging, offering both financial and non‑financial solutions powered by advanced technologies. As a result, daily convenience for residents will improve, including the promotion of cashless payments.</a:t>
            </a:r>
            <a:endParaRPr lang="ja-JP" altLang="en-US" sz="1200"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36" name="タイトル 1"/>
          <p:cNvSpPr txBox="1">
            <a:spLocks/>
          </p:cNvSpPr>
          <p:nvPr/>
        </p:nvSpPr>
        <p:spPr>
          <a:xfrm>
            <a:off x="519752" y="74516"/>
            <a:ext cx="11353800" cy="662704"/>
          </a:xfrm>
          <a:prstGeom prst="rect">
            <a:avLst/>
          </a:prstGeom>
        </p:spPr>
        <p:txBody>
          <a:bodyPr anchor="b"/>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latin typeface="UD デジタル 教科書体 NK-R" panose="02020400000000000000" pitchFamily="18" charset="-128"/>
                <a:ea typeface="UD デジタル 教科書体 NK-R" panose="02020400000000000000" pitchFamily="18" charset="-128"/>
              </a:rPr>
              <a:t>　</a:t>
            </a:r>
            <a:r>
              <a:rPr lang="en-US" altLang="ja-JP" sz="2000" b="1" dirty="0">
                <a:latin typeface="Arial" panose="020B0604020202020204" pitchFamily="34" charset="0"/>
                <a:ea typeface="UD デジタル 教科書体 NK-R" panose="02020400000000000000" pitchFamily="18" charset="-128"/>
                <a:cs typeface="Arial" panose="020B0604020202020204" pitchFamily="34" charset="0"/>
              </a:rPr>
              <a:t>3. Enhancing Daily Convenience through the Use of New Financial Technologies</a:t>
            </a:r>
            <a:r>
              <a:rPr lang="ja-JP" altLang="en-US" sz="2000" b="1" dirty="0">
                <a:latin typeface="UD デジタル 教科書体 NK-R" panose="02020400000000000000" pitchFamily="18" charset="-128"/>
                <a:ea typeface="UD デジタル 教科書体 NK-R" panose="02020400000000000000" pitchFamily="18" charset="-128"/>
              </a:rPr>
              <a:t>　</a:t>
            </a:r>
            <a:endParaRPr lang="ja-JP" altLang="en-US" sz="2000" b="1"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2" name="正方形/長方形 1"/>
          <p:cNvSpPr/>
          <p:nvPr/>
        </p:nvSpPr>
        <p:spPr>
          <a:xfrm>
            <a:off x="580290" y="3131423"/>
            <a:ext cx="5396247" cy="1015663"/>
          </a:xfrm>
          <a:prstGeom prst="rect">
            <a:avLst/>
          </a:prstGeom>
          <a:solidFill>
            <a:schemeClr val="bg1">
              <a:lumMod val="85000"/>
            </a:schemeClr>
          </a:solidFill>
        </p:spPr>
        <p:txBody>
          <a:bodyPr wrap="square">
            <a:spAutoFit/>
          </a:bodyPr>
          <a:lstStyle/>
          <a:p>
            <a:pPr>
              <a:spcBef>
                <a:spcPct val="0"/>
              </a:spcBef>
              <a:spcAft>
                <a:spcPts val="400"/>
              </a:spcAft>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New financial services will be created through the development of innovative social demonstrations and implementations, including the use of fintech technologies in areas such as payment, insurance, and other related sectors, as well as the issuance of regional digital currencies and digital IDs that contribute to the region’s development after the Expo.</a:t>
            </a:r>
          </a:p>
        </p:txBody>
      </p:sp>
      <p:sp>
        <p:nvSpPr>
          <p:cNvPr id="17" name="テキスト ボックス 16"/>
          <p:cNvSpPr txBox="1"/>
          <p:nvPr/>
        </p:nvSpPr>
        <p:spPr>
          <a:xfrm>
            <a:off x="519749" y="2659907"/>
            <a:ext cx="2750500" cy="246221"/>
          </a:xfrm>
          <a:prstGeom prst="rect">
            <a:avLst/>
          </a:prstGeom>
          <a:noFill/>
        </p:spPr>
        <p:txBody>
          <a:bodyPr wrap="square" rtlCol="0">
            <a:spAutoFit/>
          </a:bodyPr>
          <a:lstStyle/>
          <a:p>
            <a:r>
              <a:rPr lang="en-US" altLang="ja-JP" sz="1000" b="1" dirty="0">
                <a:latin typeface="メイリオ" panose="020B0604030504040204" pitchFamily="50" charset="-128"/>
                <a:ea typeface="メイリオ" panose="020B0604030504040204" pitchFamily="50" charset="-128"/>
              </a:rPr>
              <a:t>Strategic Directions</a:t>
            </a:r>
          </a:p>
        </p:txBody>
      </p:sp>
      <p:sp>
        <p:nvSpPr>
          <p:cNvPr id="16" name="テキスト ボックス 15"/>
          <p:cNvSpPr txBox="1"/>
          <p:nvPr/>
        </p:nvSpPr>
        <p:spPr>
          <a:xfrm>
            <a:off x="527044" y="2865286"/>
            <a:ext cx="2236510" cy="276999"/>
          </a:xfrm>
          <a:prstGeom prst="rect">
            <a:avLst/>
          </a:prstGeom>
          <a:noFill/>
        </p:spPr>
        <p:txBody>
          <a:bodyPr wrap="none" rtlCol="0">
            <a:spAutoFit/>
          </a:bodyPr>
          <a:lstStyle/>
          <a:p>
            <a:r>
              <a:rPr lang="ja-JP" altLang="en-US" sz="12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Frontrunner City in Finance</a:t>
            </a:r>
            <a:r>
              <a:rPr lang="ja-JP" altLang="en-US" sz="1200" dirty="0">
                <a:latin typeface="Arial" panose="020B0604020202020204" pitchFamily="34" charset="0"/>
                <a:ea typeface="UD デジタル 教科書体 NK-R" panose="02020400000000000000" pitchFamily="18" charset="-128"/>
                <a:cs typeface="Arial" panose="020B0604020202020204" pitchFamily="34" charset="0"/>
              </a:rPr>
              <a:t>］</a:t>
            </a:r>
          </a:p>
        </p:txBody>
      </p:sp>
      <p:sp>
        <p:nvSpPr>
          <p:cNvPr id="3" name="AutoShape 2" descr="Embedded Finance Market Size, By Service, 2022-2034 (USD Billion)">
            <a:extLst>
              <a:ext uri="{FF2B5EF4-FFF2-40B4-BE49-F238E27FC236}">
                <a16:creationId xmlns:a16="http://schemas.microsoft.com/office/drawing/2014/main" id="{C797E7C2-32B2-400A-93E4-A506A40980E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6" name="図 5">
            <a:extLst>
              <a:ext uri="{FF2B5EF4-FFF2-40B4-BE49-F238E27FC236}">
                <a16:creationId xmlns:a16="http://schemas.microsoft.com/office/drawing/2014/main" id="{CCF2D54E-2B39-4AC6-8135-E8BFFCD87E0A}"/>
              </a:ext>
            </a:extLst>
          </p:cNvPr>
          <p:cNvPicPr>
            <a:picLocks noChangeAspect="1"/>
          </p:cNvPicPr>
          <p:nvPr/>
        </p:nvPicPr>
        <p:blipFill>
          <a:blip r:embed="rId2"/>
          <a:stretch>
            <a:fillRect/>
          </a:stretch>
        </p:blipFill>
        <p:spPr>
          <a:xfrm>
            <a:off x="6196652" y="2181480"/>
            <a:ext cx="5573109" cy="3104140"/>
          </a:xfrm>
          <a:prstGeom prst="rect">
            <a:avLst/>
          </a:prstGeom>
        </p:spPr>
      </p:pic>
      <p:sp>
        <p:nvSpPr>
          <p:cNvPr id="18" name="ホームベース 24">
            <a:extLst>
              <a:ext uri="{FF2B5EF4-FFF2-40B4-BE49-F238E27FC236}">
                <a16:creationId xmlns:a16="http://schemas.microsoft.com/office/drawing/2014/main" id="{567DF527-E570-47F9-9BAE-A95EB1A2D5C5}"/>
              </a:ext>
            </a:extLst>
          </p:cNvPr>
          <p:cNvSpPr/>
          <p:nvPr/>
        </p:nvSpPr>
        <p:spPr>
          <a:xfrm rot="5400000">
            <a:off x="2287223" y="801061"/>
            <a:ext cx="1983319" cy="5503678"/>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56736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図 37">
            <a:extLst>
              <a:ext uri="{FF2B5EF4-FFF2-40B4-BE49-F238E27FC236}">
                <a16:creationId xmlns:a16="http://schemas.microsoft.com/office/drawing/2014/main" id="{2820CA84-878F-4DBB-B8D7-9DCC52B7C4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3665" y="1104561"/>
            <a:ext cx="4546259" cy="2777978"/>
          </a:xfrm>
          <a:prstGeom prst="rect">
            <a:avLst/>
          </a:prstGeom>
        </p:spPr>
      </p:pic>
      <p:sp>
        <p:nvSpPr>
          <p:cNvPr id="22" name="テキスト ボックス 21"/>
          <p:cNvSpPr txBox="1"/>
          <p:nvPr/>
        </p:nvSpPr>
        <p:spPr>
          <a:xfrm>
            <a:off x="519749" y="5488926"/>
            <a:ext cx="1436870" cy="246221"/>
          </a:xfrm>
          <a:prstGeom prst="rect">
            <a:avLst/>
          </a:prstGeom>
          <a:noFill/>
        </p:spPr>
        <p:txBody>
          <a:bodyPr wrap="square" rtlCol="0">
            <a:spAutoFit/>
          </a:bodyPr>
          <a:lstStyle/>
          <a:p>
            <a:r>
              <a:rPr lang="en-US" altLang="ja-JP" sz="1000" b="1" dirty="0">
                <a:latin typeface="メイリオ" panose="020B0604030504040204" pitchFamily="50" charset="-128"/>
                <a:ea typeface="メイリオ" panose="020B0604030504040204" pitchFamily="50" charset="-128"/>
              </a:rPr>
              <a:t>Expected Results</a:t>
            </a:r>
          </a:p>
        </p:txBody>
      </p:sp>
      <p:sp>
        <p:nvSpPr>
          <p:cNvPr id="19" name="スライド番号プレースホルダー 2"/>
          <p:cNvSpPr>
            <a:spLocks noGrp="1"/>
          </p:cNvSpPr>
          <p:nvPr>
            <p:ph type="sldNum" sz="quarter" idx="12"/>
          </p:nvPr>
        </p:nvSpPr>
        <p:spPr>
          <a:xfrm>
            <a:off x="9402240" y="6489255"/>
            <a:ext cx="2743200" cy="365125"/>
          </a:xfrm>
        </p:spPr>
        <p:txBody>
          <a:bodyPr/>
          <a:lstStyle/>
          <a:p>
            <a:fld id="{4CFCB8D1-E384-4ABF-9F79-4EB3205F8B48}" type="slidenum">
              <a:rPr kumimoji="1" lang="ja-JP" altLang="en-US" smtClean="0"/>
              <a:t>44</a:t>
            </a:fld>
            <a:endParaRPr kumimoji="1" lang="ja-JP" altLang="en-US"/>
          </a:p>
        </p:txBody>
      </p:sp>
      <p:cxnSp>
        <p:nvCxnSpPr>
          <p:cNvPr id="20" name="直線コネクタ 19"/>
          <p:cNvCxnSpPr>
            <a:cxnSpLocks/>
          </p:cNvCxnSpPr>
          <p:nvPr/>
        </p:nvCxnSpPr>
        <p:spPr>
          <a:xfrm>
            <a:off x="627182" y="746340"/>
            <a:ext cx="10656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8" name="ホームベース 7"/>
          <p:cNvSpPr/>
          <p:nvPr/>
        </p:nvSpPr>
        <p:spPr>
          <a:xfrm rot="5400000">
            <a:off x="1927627" y="-472811"/>
            <a:ext cx="2777975" cy="5503680"/>
          </a:xfrm>
          <a:prstGeom prst="homePlate">
            <a:avLst>
              <a:gd name="adj" fmla="val 14767"/>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ホームベース 24"/>
          <p:cNvSpPr/>
          <p:nvPr/>
        </p:nvSpPr>
        <p:spPr>
          <a:xfrm rot="5400000">
            <a:off x="2600081" y="1778572"/>
            <a:ext cx="1343017" cy="5503678"/>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519751" y="5297328"/>
            <a:ext cx="5503678" cy="1323433"/>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524830" y="880441"/>
            <a:ext cx="1525360" cy="246221"/>
          </a:xfrm>
          <a:prstGeom prst="rect">
            <a:avLst/>
          </a:prstGeom>
          <a:noFill/>
        </p:spPr>
        <p:txBody>
          <a:bodyPr wrap="square" rtlCol="0">
            <a:spAutoFit/>
          </a:bodyPr>
          <a:lstStyle/>
          <a:p>
            <a:r>
              <a:rPr lang="en-US" altLang="ja-JP" sz="1000" b="1" dirty="0">
                <a:latin typeface="メイリオ" panose="020B0604030504040204" pitchFamily="50" charset="-128"/>
                <a:ea typeface="メイリオ" panose="020B0604030504040204" pitchFamily="50" charset="-128"/>
              </a:rPr>
              <a:t>Current Situation</a:t>
            </a:r>
          </a:p>
        </p:txBody>
      </p:sp>
      <p:sp>
        <p:nvSpPr>
          <p:cNvPr id="31" name="正方形/長方形 30"/>
          <p:cNvSpPr/>
          <p:nvPr/>
        </p:nvSpPr>
        <p:spPr>
          <a:xfrm>
            <a:off x="571718" y="1193103"/>
            <a:ext cx="5503679" cy="2100847"/>
          </a:xfrm>
          <a:prstGeom prst="rect">
            <a:avLst/>
          </a:prstGeom>
          <a:noFill/>
          <a:ln w="12700">
            <a:no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285750" indent="-285750">
              <a:lnSpc>
                <a:spcPct val="130000"/>
              </a:lnSpc>
              <a:buFont typeface="Wingdings" panose="05000000000000000000" pitchFamily="2" charset="2"/>
              <a:buChar char="Ø"/>
            </a:pP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More than half of Japan’s household financial assets are held in currency and deposits, and the share of investment trusts, stocks, and other market‑based assets remains lower than in Europe and the United States.</a:t>
            </a:r>
          </a:p>
          <a:p>
            <a:pPr marL="285750" indent="-285750">
              <a:lnSpc>
                <a:spcPct val="130000"/>
              </a:lnSpc>
              <a:buFont typeface="Wingdings" panose="05000000000000000000" pitchFamily="2" charset="2"/>
              <a:buChar char="Ø"/>
            </a:pP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When looking at trends in household financial assets in the United States and the United Kingdom, their macro‑level household assets have grown to 3.1 times and 2.0 times their previous levels, respectively.</a:t>
            </a:r>
          </a:p>
          <a:p>
            <a:pPr marL="285750" indent="-285750">
              <a:lnSpc>
                <a:spcPct val="130000"/>
              </a:lnSpc>
              <a:buFont typeface="Wingdings" panose="05000000000000000000" pitchFamily="2" charset="2"/>
              <a:buChar char="Ø"/>
            </a:pP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In contrast, the growth of Japan’s household financial assets has remained at only 1.5 times, and investment returns have stayed at relatively low levels.</a:t>
            </a:r>
            <a:endParaRPr lang="ja-JP" altLang="en-US"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10" name="正方形/長方形 9"/>
          <p:cNvSpPr/>
          <p:nvPr/>
        </p:nvSpPr>
        <p:spPr>
          <a:xfrm>
            <a:off x="519750" y="5725923"/>
            <a:ext cx="5503679" cy="612155"/>
          </a:xfrm>
          <a:prstGeom prst="rect">
            <a:avLst/>
          </a:prstGeom>
        </p:spPr>
        <p:txBody>
          <a:bodyPr wrap="square">
            <a:spAutoFit/>
          </a:bodyPr>
          <a:lstStyle/>
          <a:p>
            <a:pPr marL="171450" indent="-171450">
              <a:lnSpc>
                <a:spcPct val="150000"/>
              </a:lnSpc>
              <a:buFont typeface="Wingdings" panose="05000000000000000000" pitchFamily="2" charset="2"/>
              <a:buChar char="p"/>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Improving investment mindset based on correct knowledge will revitalize investments and change the composition of financial assets for individuals</a:t>
            </a:r>
            <a:endParaRPr lang="ja-JP" altLang="en-US" sz="1200"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14" name="タイトル 1"/>
          <p:cNvSpPr txBox="1">
            <a:spLocks/>
          </p:cNvSpPr>
          <p:nvPr/>
        </p:nvSpPr>
        <p:spPr>
          <a:xfrm>
            <a:off x="519752" y="74516"/>
            <a:ext cx="11353800" cy="662704"/>
          </a:xfrm>
          <a:prstGeom prst="rect">
            <a:avLst/>
          </a:prstGeom>
        </p:spPr>
        <p:txBody>
          <a:bodyPr anchor="b"/>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0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2000" b="1" dirty="0">
                <a:latin typeface="Arial" panose="020B0604020202020204" pitchFamily="34" charset="0"/>
                <a:ea typeface="UD デジタル 教科書体 NK-R" panose="02020400000000000000" pitchFamily="18" charset="-128"/>
                <a:cs typeface="Arial" panose="020B0604020202020204" pitchFamily="34" charset="0"/>
              </a:rPr>
              <a:t>4. Asset Growth through Fostering an Investment Mindset</a:t>
            </a:r>
            <a:endParaRPr lang="ja-JP" altLang="en-US" sz="2000" b="1"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16" name="正方形/長方形 15"/>
          <p:cNvSpPr/>
          <p:nvPr/>
        </p:nvSpPr>
        <p:spPr>
          <a:xfrm>
            <a:off x="6360850" y="811539"/>
            <a:ext cx="4855281" cy="34287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r>
              <a:rPr lang="ja-JP" altLang="en-US" sz="1400" b="1" dirty="0">
                <a:solidFill>
                  <a:schemeClr val="bg1"/>
                </a:solidFill>
                <a:latin typeface="Meiryo UI" panose="020B0604030504040204" pitchFamily="50" charset="-128"/>
                <a:ea typeface="Meiryo UI" panose="020B0604030504040204" pitchFamily="50" charset="-128"/>
              </a:rPr>
              <a:t>　</a:t>
            </a:r>
            <a:r>
              <a:rPr lang="ja-JP" altLang="en-US" sz="1000" b="1" dirty="0">
                <a:solidFill>
                  <a:schemeClr val="bg1"/>
                </a:solidFill>
                <a:latin typeface="Meiryo UI" panose="020B0604030504040204" pitchFamily="50" charset="-128"/>
                <a:ea typeface="Meiryo UI" panose="020B0604030504040204" pitchFamily="50" charset="-128"/>
              </a:rPr>
              <a:t>■　</a:t>
            </a:r>
            <a:r>
              <a:rPr lang="en-US" altLang="ja-JP" sz="1000" b="1" dirty="0">
                <a:solidFill>
                  <a:schemeClr val="bg1"/>
                </a:solidFill>
                <a:latin typeface="Arial" panose="020B0604020202020204" pitchFamily="34" charset="0"/>
                <a:cs typeface="Arial" panose="020B0604020202020204" pitchFamily="34" charset="0"/>
              </a:rPr>
              <a:t>Comparison of Financial Assets Held by Households in US-Japan-Europe </a:t>
            </a:r>
          </a:p>
          <a:p>
            <a:pPr marL="265113"/>
            <a:r>
              <a:rPr lang="en-US" altLang="ja-JP" sz="1000" b="1" dirty="0">
                <a:solidFill>
                  <a:schemeClr val="bg1"/>
                </a:solidFill>
                <a:latin typeface="Arial" panose="020B0604020202020204" pitchFamily="34" charset="0"/>
                <a:cs typeface="Arial" panose="020B0604020202020204" pitchFamily="34" charset="0"/>
              </a:rPr>
              <a:t>(as of the end of March</a:t>
            </a:r>
            <a:r>
              <a:rPr lang="ja-JP" altLang="en-US" sz="1000" b="1" dirty="0">
                <a:solidFill>
                  <a:schemeClr val="bg1"/>
                </a:solidFill>
                <a:latin typeface="Arial" panose="020B0604020202020204" pitchFamily="34" charset="0"/>
                <a:cs typeface="Arial" panose="020B0604020202020204" pitchFamily="34" charset="0"/>
              </a:rPr>
              <a:t> </a:t>
            </a:r>
            <a:r>
              <a:rPr lang="en-US" altLang="ja-JP" sz="1000" b="1" dirty="0">
                <a:solidFill>
                  <a:schemeClr val="bg1"/>
                </a:solidFill>
                <a:latin typeface="Arial" panose="020B0604020202020204" pitchFamily="34" charset="0"/>
                <a:cs typeface="Arial" panose="020B0604020202020204" pitchFamily="34" charset="0"/>
              </a:rPr>
              <a:t>2025</a:t>
            </a:r>
            <a:r>
              <a:rPr lang="ja-JP" altLang="en-US" sz="1000" b="1" dirty="0">
                <a:solidFill>
                  <a:schemeClr val="bg1"/>
                </a:solidFill>
                <a:latin typeface="Arial" panose="020B0604020202020204" pitchFamily="34" charset="0"/>
                <a:cs typeface="Arial" panose="020B0604020202020204" pitchFamily="34" charset="0"/>
              </a:rPr>
              <a:t>）</a:t>
            </a:r>
          </a:p>
        </p:txBody>
      </p:sp>
      <p:sp>
        <p:nvSpPr>
          <p:cNvPr id="29" name="正方形/長方形 28"/>
          <p:cNvSpPr/>
          <p:nvPr/>
        </p:nvSpPr>
        <p:spPr>
          <a:xfrm>
            <a:off x="6382027" y="4040080"/>
            <a:ext cx="4737154" cy="37518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marL="354013" indent="-354013"/>
            <a:r>
              <a:rPr lang="ja-JP" altLang="en-US" sz="1600" b="1" dirty="0">
                <a:solidFill>
                  <a:schemeClr val="bg1"/>
                </a:solidFill>
                <a:latin typeface="Meiryo UI" panose="020B0604030504040204" pitchFamily="50" charset="-128"/>
                <a:ea typeface="Meiryo UI" panose="020B0604030504040204" pitchFamily="50" charset="-128"/>
              </a:rPr>
              <a:t>　</a:t>
            </a:r>
            <a:r>
              <a:rPr lang="ja-JP" altLang="en-US" sz="1000" b="1" dirty="0">
                <a:solidFill>
                  <a:schemeClr val="bg1"/>
                </a:solidFill>
                <a:latin typeface="Meiryo UI" panose="020B0604030504040204" pitchFamily="50" charset="-128"/>
                <a:ea typeface="Meiryo UI" panose="020B0604030504040204" pitchFamily="50" charset="-128"/>
              </a:rPr>
              <a:t>■　</a:t>
            </a:r>
            <a:r>
              <a:rPr lang="en-US" altLang="ja-JP" sz="1000" b="1" dirty="0">
                <a:solidFill>
                  <a:schemeClr val="bg1"/>
                </a:solidFill>
              </a:rPr>
              <a:t>Trends in Financial Assets Held by Households (US-Japan-Europe Comparison)</a:t>
            </a:r>
            <a:endParaRPr lang="ja-JP" altLang="en-US" sz="1000" b="1" dirty="0">
              <a:solidFill>
                <a:schemeClr val="bg1"/>
              </a:solidFill>
            </a:endParaRPr>
          </a:p>
        </p:txBody>
      </p:sp>
      <p:sp>
        <p:nvSpPr>
          <p:cNvPr id="2" name="正方形/長方形 1"/>
          <p:cNvSpPr/>
          <p:nvPr/>
        </p:nvSpPr>
        <p:spPr>
          <a:xfrm>
            <a:off x="572125" y="4425733"/>
            <a:ext cx="5396247" cy="461665"/>
          </a:xfrm>
          <a:prstGeom prst="rect">
            <a:avLst/>
          </a:prstGeom>
          <a:solidFill>
            <a:schemeClr val="bg1">
              <a:lumMod val="85000"/>
            </a:schemeClr>
          </a:solidFill>
        </p:spPr>
        <p:txBody>
          <a:bodyPr wrap="square">
            <a:spAutoFit/>
          </a:bodyPr>
          <a:lstStyle/>
          <a:p>
            <a:pPr>
              <a:spcBef>
                <a:spcPct val="0"/>
              </a:spcBef>
              <a:spcAft>
                <a:spcPts val="400"/>
              </a:spcAft>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Expand opportunities for financial literacy education at seminars for Osaka residents and at schools.</a:t>
            </a:r>
          </a:p>
        </p:txBody>
      </p:sp>
      <p:sp>
        <p:nvSpPr>
          <p:cNvPr id="33" name="テキスト ボックス 32"/>
          <p:cNvSpPr txBox="1"/>
          <p:nvPr/>
        </p:nvSpPr>
        <p:spPr>
          <a:xfrm>
            <a:off x="519749" y="3896882"/>
            <a:ext cx="2750500" cy="246221"/>
          </a:xfrm>
          <a:prstGeom prst="rect">
            <a:avLst/>
          </a:prstGeom>
          <a:noFill/>
        </p:spPr>
        <p:txBody>
          <a:bodyPr wrap="square" rtlCol="0">
            <a:spAutoFit/>
          </a:bodyPr>
          <a:lstStyle/>
          <a:p>
            <a:r>
              <a:rPr lang="en-US" altLang="ja-JP" sz="1000" b="1" dirty="0">
                <a:latin typeface="メイリオ" panose="020B0604030504040204" pitchFamily="50" charset="-128"/>
                <a:ea typeface="メイリオ" panose="020B0604030504040204" pitchFamily="50" charset="-128"/>
              </a:rPr>
              <a:t>Strategic Directions</a:t>
            </a:r>
          </a:p>
        </p:txBody>
      </p:sp>
      <p:sp>
        <p:nvSpPr>
          <p:cNvPr id="21" name="正方形/長方形 20"/>
          <p:cNvSpPr/>
          <p:nvPr/>
        </p:nvSpPr>
        <p:spPr>
          <a:xfrm>
            <a:off x="8380675" y="2847330"/>
            <a:ext cx="1431873" cy="3867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p>
        </p:txBody>
      </p:sp>
      <p:sp>
        <p:nvSpPr>
          <p:cNvPr id="23" name="正方形/長方形 22"/>
          <p:cNvSpPr/>
          <p:nvPr/>
        </p:nvSpPr>
        <p:spPr>
          <a:xfrm>
            <a:off x="7625301" y="2124861"/>
            <a:ext cx="2173966" cy="37973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p>
        </p:txBody>
      </p:sp>
      <p:sp>
        <p:nvSpPr>
          <p:cNvPr id="24" name="正方形/長方形 23"/>
          <p:cNvSpPr/>
          <p:nvPr/>
        </p:nvSpPr>
        <p:spPr>
          <a:xfrm>
            <a:off x="9096291" y="1373441"/>
            <a:ext cx="700427" cy="39179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p>
        </p:txBody>
      </p:sp>
      <p:sp>
        <p:nvSpPr>
          <p:cNvPr id="15" name="正方形/長方形 14"/>
          <p:cNvSpPr/>
          <p:nvPr/>
        </p:nvSpPr>
        <p:spPr>
          <a:xfrm>
            <a:off x="5990267" y="3834093"/>
            <a:ext cx="6265838" cy="196977"/>
          </a:xfrm>
          <a:prstGeom prst="rect">
            <a:avLst/>
          </a:prstGeom>
        </p:spPr>
        <p:txBody>
          <a:bodyPr wrap="square">
            <a:spAutoFit/>
          </a:bodyPr>
          <a:lstStyle/>
          <a:p>
            <a:pPr algn="r"/>
            <a:r>
              <a:rPr lang="en-US" altLang="ja-JP" sz="680" dirty="0">
                <a:latin typeface="Arial" panose="020B0604020202020204" pitchFamily="34" charset="0"/>
                <a:cs typeface="Arial" panose="020B0604020202020204" pitchFamily="34" charset="0"/>
              </a:rPr>
              <a:t>Source: “Flow of Funds — Overview of Japan, the United States, and the Euro area,” </a:t>
            </a:r>
            <a:r>
              <a:rPr lang="en-US" altLang="ja-JP" sz="680" dirty="0">
                <a:solidFill>
                  <a:srgbClr val="FF0000"/>
                </a:solidFill>
                <a:latin typeface="Arial" panose="020B0604020202020204" pitchFamily="34" charset="0"/>
                <a:cs typeface="Arial" panose="020B0604020202020204" pitchFamily="34" charset="0"/>
              </a:rPr>
              <a:t>August 29,2025, </a:t>
            </a:r>
            <a:r>
              <a:rPr lang="en-US" altLang="ja-JP" sz="680" dirty="0">
                <a:latin typeface="Arial" panose="020B0604020202020204" pitchFamily="34" charset="0"/>
                <a:cs typeface="Arial" panose="020B0604020202020204" pitchFamily="34" charset="0"/>
              </a:rPr>
              <a:t>Research and Statistics Department, Bank of Japan</a:t>
            </a:r>
          </a:p>
        </p:txBody>
      </p:sp>
      <p:sp>
        <p:nvSpPr>
          <p:cNvPr id="5" name="テキスト ボックス 4"/>
          <p:cNvSpPr txBox="1"/>
          <p:nvPr/>
        </p:nvSpPr>
        <p:spPr>
          <a:xfrm>
            <a:off x="10976518" y="1499681"/>
            <a:ext cx="853119" cy="215444"/>
          </a:xfrm>
          <a:prstGeom prst="rect">
            <a:avLst/>
          </a:prstGeom>
          <a:solidFill>
            <a:schemeClr val="bg1"/>
          </a:solidFill>
        </p:spPr>
        <p:txBody>
          <a:bodyPr wrap="none" rtlCol="0">
            <a:spAutoFit/>
          </a:bodyPr>
          <a:lstStyle/>
          <a:p>
            <a:r>
              <a:rPr kumimoji="1" lang="ja-JP" altLang="en-US" sz="800"/>
              <a:t>（</a:t>
            </a:r>
            <a:r>
              <a:rPr kumimoji="1" lang="en-US" altLang="ja-JP" sz="800"/>
              <a:t>2,195</a:t>
            </a:r>
            <a:r>
              <a:rPr kumimoji="1" lang="ja-JP" altLang="en-US" sz="800"/>
              <a:t>兆円）</a:t>
            </a:r>
          </a:p>
        </p:txBody>
      </p:sp>
      <p:sp>
        <p:nvSpPr>
          <p:cNvPr id="27" name="テキスト ボックス 26"/>
          <p:cNvSpPr txBox="1"/>
          <p:nvPr/>
        </p:nvSpPr>
        <p:spPr>
          <a:xfrm>
            <a:off x="10977684" y="2281927"/>
            <a:ext cx="955711" cy="215444"/>
          </a:xfrm>
          <a:prstGeom prst="rect">
            <a:avLst/>
          </a:prstGeom>
          <a:solidFill>
            <a:schemeClr val="bg1"/>
          </a:solidFill>
        </p:spPr>
        <p:txBody>
          <a:bodyPr wrap="none" rtlCol="0">
            <a:spAutoFit/>
          </a:bodyPr>
          <a:lstStyle/>
          <a:p>
            <a:r>
              <a:rPr kumimoji="1" lang="ja-JP" altLang="en-US" sz="800"/>
              <a:t>（</a:t>
            </a:r>
            <a:r>
              <a:rPr kumimoji="1" lang="en-US" altLang="ja-JP" sz="800"/>
              <a:t>128</a:t>
            </a:r>
            <a:r>
              <a:rPr lang="en-US" altLang="ja-JP" sz="800"/>
              <a:t>.8</a:t>
            </a:r>
            <a:r>
              <a:rPr kumimoji="1" lang="ja-JP" altLang="en-US" sz="800"/>
              <a:t>兆ドル）</a:t>
            </a:r>
          </a:p>
        </p:txBody>
      </p:sp>
      <p:sp>
        <p:nvSpPr>
          <p:cNvPr id="32" name="テキスト ボックス 31"/>
          <p:cNvSpPr txBox="1"/>
          <p:nvPr/>
        </p:nvSpPr>
        <p:spPr>
          <a:xfrm>
            <a:off x="10907589" y="2898096"/>
            <a:ext cx="1000595" cy="215444"/>
          </a:xfrm>
          <a:prstGeom prst="rect">
            <a:avLst/>
          </a:prstGeom>
          <a:solidFill>
            <a:schemeClr val="bg1"/>
          </a:solidFill>
        </p:spPr>
        <p:txBody>
          <a:bodyPr wrap="square" rtlCol="0">
            <a:spAutoFit/>
          </a:bodyPr>
          <a:lstStyle/>
          <a:p>
            <a:r>
              <a:rPr kumimoji="1" lang="ja-JP" altLang="en-US" sz="800"/>
              <a:t>（</a:t>
            </a:r>
            <a:r>
              <a:rPr lang="en-US" altLang="ja-JP" sz="800"/>
              <a:t>33.6</a:t>
            </a:r>
            <a:r>
              <a:rPr kumimoji="1" lang="ja-JP" altLang="en-US" sz="800"/>
              <a:t>兆ユーロ）</a:t>
            </a:r>
          </a:p>
        </p:txBody>
      </p:sp>
      <p:pic>
        <p:nvPicPr>
          <p:cNvPr id="6" name="図 5">
            <a:extLst>
              <a:ext uri="{FF2B5EF4-FFF2-40B4-BE49-F238E27FC236}">
                <a16:creationId xmlns:a16="http://schemas.microsoft.com/office/drawing/2014/main" id="{25188A5D-6500-4003-A973-DD2FB7BADC4D}"/>
              </a:ext>
            </a:extLst>
          </p:cNvPr>
          <p:cNvPicPr>
            <a:picLocks noChangeAspect="1"/>
          </p:cNvPicPr>
          <p:nvPr/>
        </p:nvPicPr>
        <p:blipFill>
          <a:blip r:embed="rId3"/>
          <a:stretch>
            <a:fillRect/>
          </a:stretch>
        </p:blipFill>
        <p:spPr>
          <a:xfrm>
            <a:off x="6649133" y="4440766"/>
            <a:ext cx="4470048" cy="2304000"/>
          </a:xfrm>
          <a:prstGeom prst="rect">
            <a:avLst/>
          </a:prstGeom>
        </p:spPr>
      </p:pic>
      <p:sp>
        <p:nvSpPr>
          <p:cNvPr id="30" name="角丸四角形 29"/>
          <p:cNvSpPr/>
          <p:nvPr/>
        </p:nvSpPr>
        <p:spPr>
          <a:xfrm>
            <a:off x="10490220" y="6627832"/>
            <a:ext cx="1383332" cy="23836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800">
                <a:solidFill>
                  <a:schemeClr val="tx1"/>
                </a:solidFill>
                <a:latin typeface="メイリオ" panose="020B0604030504040204" pitchFamily="50" charset="-128"/>
                <a:ea typeface="メイリオ" panose="020B0604030504040204" pitchFamily="50" charset="-128"/>
              </a:rPr>
              <a:t>Source</a:t>
            </a:r>
            <a:r>
              <a:rPr lang="ja-JP" altLang="en-US" sz="800">
                <a:solidFill>
                  <a:schemeClr val="tx1"/>
                </a:solidFill>
                <a:latin typeface="メイリオ" panose="020B0604030504040204" pitchFamily="50" charset="-128"/>
                <a:ea typeface="メイリオ" panose="020B0604030504040204" pitchFamily="50" charset="-128"/>
              </a:rPr>
              <a:t>：</a:t>
            </a:r>
            <a:r>
              <a:rPr lang="ja-JP" altLang="en-US" sz="800" dirty="0">
                <a:solidFill>
                  <a:schemeClr val="tx1"/>
                </a:solidFill>
                <a:latin typeface="メイリオ" panose="020B0604030504040204" pitchFamily="50" charset="-128"/>
                <a:ea typeface="メイリオ" panose="020B0604030504040204" pitchFamily="50" charset="-128"/>
              </a:rPr>
              <a:t>金融庁</a:t>
            </a:r>
            <a:r>
              <a:rPr lang="zh-TW" altLang="en-US" sz="800" dirty="0">
                <a:solidFill>
                  <a:schemeClr val="tx1"/>
                </a:solidFill>
                <a:latin typeface="メイリオ" panose="020B0604030504040204" pitchFamily="50" charset="-128"/>
                <a:ea typeface="メイリオ" panose="020B0604030504040204" pitchFamily="50" charset="-128"/>
              </a:rPr>
              <a:t>作成</a:t>
            </a:r>
            <a:r>
              <a:rPr lang="ja-JP" altLang="en-US" sz="800" dirty="0">
                <a:solidFill>
                  <a:schemeClr val="tx1"/>
                </a:solidFill>
                <a:latin typeface="メイリオ" panose="020B0604030504040204" pitchFamily="50" charset="-128"/>
                <a:ea typeface="メイリオ" panose="020B0604030504040204" pitchFamily="50" charset="-128"/>
              </a:rPr>
              <a:t>資料</a:t>
            </a:r>
            <a:endParaRPr lang="en-US" altLang="ja-JP" sz="800" dirty="0">
              <a:solidFill>
                <a:schemeClr val="tx1"/>
              </a:solidFill>
              <a:latin typeface="メイリオ" panose="020B0604030504040204" pitchFamily="50" charset="-128"/>
              <a:ea typeface="メイリオ" panose="020B0604030504040204" pitchFamily="50" charset="-128"/>
            </a:endParaRPr>
          </a:p>
        </p:txBody>
      </p:sp>
      <p:sp>
        <p:nvSpPr>
          <p:cNvPr id="34" name="テキスト ボックス 33">
            <a:extLst>
              <a:ext uri="{FF2B5EF4-FFF2-40B4-BE49-F238E27FC236}">
                <a16:creationId xmlns:a16="http://schemas.microsoft.com/office/drawing/2014/main" id="{2BF6EA35-72FC-479B-94FF-59AA6392B9D2}"/>
              </a:ext>
            </a:extLst>
          </p:cNvPr>
          <p:cNvSpPr txBox="1"/>
          <p:nvPr/>
        </p:nvSpPr>
        <p:spPr>
          <a:xfrm>
            <a:off x="519463" y="4122325"/>
            <a:ext cx="3539752" cy="276999"/>
          </a:xfrm>
          <a:prstGeom prst="rect">
            <a:avLst/>
          </a:prstGeom>
          <a:noFill/>
        </p:spPr>
        <p:txBody>
          <a:bodyPr wrap="none" rtlCol="0">
            <a:spAutoFit/>
          </a:bodyPr>
          <a:lstStyle/>
          <a:p>
            <a:r>
              <a:rPr lang="ja-JP" altLang="en-US" sz="12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Global city that develops by leveraging finance</a:t>
            </a:r>
            <a:r>
              <a:rPr lang="ja-JP" altLang="en-US" sz="1200" dirty="0">
                <a:latin typeface="Arial" panose="020B0604020202020204" pitchFamily="34" charset="0"/>
                <a:ea typeface="UD デジタル 教科書体 NK-R" panose="02020400000000000000" pitchFamily="18" charset="-128"/>
                <a:cs typeface="Arial" panose="020B0604020202020204" pitchFamily="34" charset="0"/>
              </a:rPr>
              <a:t>］</a:t>
            </a:r>
          </a:p>
        </p:txBody>
      </p:sp>
      <p:sp>
        <p:nvSpPr>
          <p:cNvPr id="35" name="テキスト ボックス 34">
            <a:extLst>
              <a:ext uri="{FF2B5EF4-FFF2-40B4-BE49-F238E27FC236}">
                <a16:creationId xmlns:a16="http://schemas.microsoft.com/office/drawing/2014/main" id="{94C764D8-4686-4DD1-9563-F812F78689C3}"/>
              </a:ext>
            </a:extLst>
          </p:cNvPr>
          <p:cNvSpPr txBox="1"/>
          <p:nvPr/>
        </p:nvSpPr>
        <p:spPr>
          <a:xfrm>
            <a:off x="3844677" y="4131446"/>
            <a:ext cx="2236510" cy="276999"/>
          </a:xfrm>
          <a:prstGeom prst="rect">
            <a:avLst/>
          </a:prstGeom>
          <a:noFill/>
        </p:spPr>
        <p:txBody>
          <a:bodyPr wrap="none" rtlCol="0">
            <a:spAutoFit/>
          </a:bodyPr>
          <a:lstStyle/>
          <a:p>
            <a:r>
              <a:rPr lang="ja-JP" altLang="en-US" sz="12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Frontrunner City in Finance</a:t>
            </a:r>
            <a:r>
              <a:rPr lang="ja-JP" altLang="en-US" sz="1200" dirty="0">
                <a:latin typeface="Arial" panose="020B0604020202020204" pitchFamily="34" charset="0"/>
                <a:ea typeface="UD デジタル 教科書体 NK-R" panose="02020400000000000000" pitchFamily="18" charset="-128"/>
                <a:cs typeface="Arial" panose="020B0604020202020204" pitchFamily="34" charset="0"/>
              </a:rPr>
              <a:t>］</a:t>
            </a:r>
          </a:p>
        </p:txBody>
      </p:sp>
      <p:sp>
        <p:nvSpPr>
          <p:cNvPr id="3" name="正方形/長方形 2">
            <a:extLst>
              <a:ext uri="{FF2B5EF4-FFF2-40B4-BE49-F238E27FC236}">
                <a16:creationId xmlns:a16="http://schemas.microsoft.com/office/drawing/2014/main" id="{9DDCDA5F-583A-40E3-BF86-9497C6EE7209}"/>
              </a:ext>
            </a:extLst>
          </p:cNvPr>
          <p:cNvSpPr/>
          <p:nvPr/>
        </p:nvSpPr>
        <p:spPr>
          <a:xfrm>
            <a:off x="7855838" y="1433064"/>
            <a:ext cx="700426" cy="267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600" dirty="0">
                <a:solidFill>
                  <a:schemeClr val="tx1"/>
                </a:solidFill>
                <a:latin typeface="Arial" panose="020B0604020202020204" pitchFamily="34" charset="0"/>
                <a:cs typeface="Arial" panose="020B0604020202020204" pitchFamily="34" charset="0"/>
              </a:rPr>
              <a:t>Currency and deposits</a:t>
            </a:r>
          </a:p>
          <a:p>
            <a:pPr algn="ctr"/>
            <a:r>
              <a:rPr lang="en-US" altLang="ja-JP" sz="600" dirty="0">
                <a:solidFill>
                  <a:schemeClr val="tx1"/>
                </a:solidFill>
                <a:latin typeface="Arial" panose="020B0604020202020204" pitchFamily="34" charset="0"/>
                <a:cs typeface="Arial" panose="020B0604020202020204" pitchFamily="34" charset="0"/>
              </a:rPr>
              <a:t>(51.0%)</a:t>
            </a:r>
            <a:endParaRPr kumimoji="1" lang="ja-JP" altLang="en-US" sz="600" dirty="0">
              <a:solidFill>
                <a:schemeClr val="tx1"/>
              </a:solidFill>
              <a:latin typeface="Arial" panose="020B0604020202020204" pitchFamily="34" charset="0"/>
              <a:cs typeface="Arial" panose="020B0604020202020204" pitchFamily="34" charset="0"/>
            </a:endParaRPr>
          </a:p>
        </p:txBody>
      </p:sp>
      <p:sp>
        <p:nvSpPr>
          <p:cNvPr id="36" name="正方形/長方形 35">
            <a:extLst>
              <a:ext uri="{FF2B5EF4-FFF2-40B4-BE49-F238E27FC236}">
                <a16:creationId xmlns:a16="http://schemas.microsoft.com/office/drawing/2014/main" id="{2783BF7A-CBA1-4263-A81E-B9B82576A5BD}"/>
              </a:ext>
            </a:extLst>
          </p:cNvPr>
          <p:cNvSpPr/>
          <p:nvPr/>
        </p:nvSpPr>
        <p:spPr>
          <a:xfrm>
            <a:off x="7403840" y="2874407"/>
            <a:ext cx="700426" cy="2982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600" dirty="0">
                <a:solidFill>
                  <a:schemeClr val="tx1"/>
                </a:solidFill>
                <a:latin typeface="Arial" panose="020B0604020202020204" pitchFamily="34" charset="0"/>
                <a:cs typeface="Arial" panose="020B0604020202020204" pitchFamily="34" charset="0"/>
              </a:rPr>
              <a:t>Currency and deposits</a:t>
            </a:r>
          </a:p>
          <a:p>
            <a:pPr algn="ctr"/>
            <a:r>
              <a:rPr lang="en-US" altLang="ja-JP" sz="600" dirty="0">
                <a:solidFill>
                  <a:schemeClr val="tx1"/>
                </a:solidFill>
                <a:latin typeface="Arial" panose="020B0604020202020204" pitchFamily="34" charset="0"/>
                <a:cs typeface="Arial" panose="020B0604020202020204" pitchFamily="34" charset="0"/>
              </a:rPr>
              <a:t>(31.8%)</a:t>
            </a:r>
            <a:endParaRPr kumimoji="1" lang="ja-JP" altLang="en-US" sz="600" dirty="0">
              <a:solidFill>
                <a:schemeClr val="tx1"/>
              </a:solidFill>
              <a:latin typeface="Arial" panose="020B0604020202020204" pitchFamily="34" charset="0"/>
              <a:cs typeface="Arial" panose="020B0604020202020204" pitchFamily="34" charset="0"/>
            </a:endParaRPr>
          </a:p>
        </p:txBody>
      </p:sp>
      <p:sp>
        <p:nvSpPr>
          <p:cNvPr id="37" name="正方形/長方形 36">
            <a:extLst>
              <a:ext uri="{FF2B5EF4-FFF2-40B4-BE49-F238E27FC236}">
                <a16:creationId xmlns:a16="http://schemas.microsoft.com/office/drawing/2014/main" id="{88AD7A71-24F7-44D0-94EF-CCC396073E2F}"/>
              </a:ext>
            </a:extLst>
          </p:cNvPr>
          <p:cNvSpPr/>
          <p:nvPr/>
        </p:nvSpPr>
        <p:spPr>
          <a:xfrm>
            <a:off x="9394994" y="1414376"/>
            <a:ext cx="368864" cy="3099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500" dirty="0">
                <a:solidFill>
                  <a:schemeClr val="tx1"/>
                </a:solidFill>
                <a:latin typeface="Arial" panose="020B0604020202020204" pitchFamily="34" charset="0"/>
                <a:cs typeface="Arial" panose="020B0604020202020204" pitchFamily="34" charset="0"/>
              </a:rPr>
              <a:t>Equity</a:t>
            </a:r>
          </a:p>
          <a:p>
            <a:pPr algn="ctr"/>
            <a:r>
              <a:rPr lang="en-US" altLang="ja-JP" sz="500" dirty="0">
                <a:solidFill>
                  <a:schemeClr val="tx1"/>
                </a:solidFill>
                <a:latin typeface="Arial" panose="020B0604020202020204" pitchFamily="34" charset="0"/>
                <a:cs typeface="Arial" panose="020B0604020202020204" pitchFamily="34" charset="0"/>
              </a:rPr>
              <a:t>(12.2%)</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39" name="正方形/長方形 38">
            <a:extLst>
              <a:ext uri="{FF2B5EF4-FFF2-40B4-BE49-F238E27FC236}">
                <a16:creationId xmlns:a16="http://schemas.microsoft.com/office/drawing/2014/main" id="{B33EF096-8C15-4762-99D2-6D716DDBE3B1}"/>
              </a:ext>
            </a:extLst>
          </p:cNvPr>
          <p:cNvSpPr/>
          <p:nvPr/>
        </p:nvSpPr>
        <p:spPr>
          <a:xfrm>
            <a:off x="8717282" y="2159016"/>
            <a:ext cx="565901" cy="2794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600" dirty="0">
                <a:solidFill>
                  <a:schemeClr val="tx1"/>
                </a:solidFill>
                <a:latin typeface="Arial" panose="020B0604020202020204" pitchFamily="34" charset="0"/>
                <a:cs typeface="Arial" panose="020B0604020202020204" pitchFamily="34" charset="0"/>
              </a:rPr>
              <a:t>Equity</a:t>
            </a:r>
          </a:p>
          <a:p>
            <a:pPr algn="ctr"/>
            <a:r>
              <a:rPr lang="en-US" altLang="ja-JP" sz="600" dirty="0">
                <a:solidFill>
                  <a:schemeClr val="tx1"/>
                </a:solidFill>
                <a:latin typeface="Arial" panose="020B0604020202020204" pitchFamily="34" charset="0"/>
                <a:cs typeface="Arial" panose="020B0604020202020204" pitchFamily="34" charset="0"/>
              </a:rPr>
              <a:t>(41.5%)</a:t>
            </a:r>
            <a:endParaRPr kumimoji="1" lang="ja-JP" altLang="en-US" sz="600" dirty="0">
              <a:solidFill>
                <a:schemeClr val="tx1"/>
              </a:solidFill>
              <a:latin typeface="Arial" panose="020B0604020202020204" pitchFamily="34" charset="0"/>
              <a:cs typeface="Arial" panose="020B0604020202020204" pitchFamily="34" charset="0"/>
            </a:endParaRPr>
          </a:p>
        </p:txBody>
      </p:sp>
      <p:sp>
        <p:nvSpPr>
          <p:cNvPr id="40" name="正方形/長方形 39">
            <a:extLst>
              <a:ext uri="{FF2B5EF4-FFF2-40B4-BE49-F238E27FC236}">
                <a16:creationId xmlns:a16="http://schemas.microsoft.com/office/drawing/2014/main" id="{4F1B826A-97CD-4147-9409-DE34E539997D}"/>
              </a:ext>
            </a:extLst>
          </p:cNvPr>
          <p:cNvSpPr/>
          <p:nvPr/>
        </p:nvSpPr>
        <p:spPr>
          <a:xfrm>
            <a:off x="9101289" y="2939674"/>
            <a:ext cx="502265" cy="2153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600" dirty="0">
                <a:solidFill>
                  <a:schemeClr val="tx1"/>
                </a:solidFill>
                <a:latin typeface="Arial" panose="020B0604020202020204" pitchFamily="34" charset="0"/>
                <a:cs typeface="Arial" panose="020B0604020202020204" pitchFamily="34" charset="0"/>
              </a:rPr>
              <a:t>Equity</a:t>
            </a:r>
          </a:p>
          <a:p>
            <a:pPr algn="ctr"/>
            <a:r>
              <a:rPr lang="en-US" altLang="ja-JP" sz="600" dirty="0">
                <a:solidFill>
                  <a:schemeClr val="tx1"/>
                </a:solidFill>
                <a:latin typeface="Arial" panose="020B0604020202020204" pitchFamily="34" charset="0"/>
                <a:cs typeface="Arial" panose="020B0604020202020204" pitchFamily="34" charset="0"/>
              </a:rPr>
              <a:t>(25.3%)</a:t>
            </a:r>
            <a:endParaRPr kumimoji="1" lang="ja-JP" altLang="en-US" sz="600" dirty="0">
              <a:solidFill>
                <a:schemeClr val="tx1"/>
              </a:solidFill>
              <a:latin typeface="Arial" panose="020B0604020202020204" pitchFamily="34" charset="0"/>
              <a:cs typeface="Arial" panose="020B0604020202020204" pitchFamily="34" charset="0"/>
            </a:endParaRPr>
          </a:p>
        </p:txBody>
      </p:sp>
      <p:sp>
        <p:nvSpPr>
          <p:cNvPr id="41" name="正方形/長方形 40">
            <a:extLst>
              <a:ext uri="{FF2B5EF4-FFF2-40B4-BE49-F238E27FC236}">
                <a16:creationId xmlns:a16="http://schemas.microsoft.com/office/drawing/2014/main" id="{8946FE8B-F9AF-4B80-86D3-B4CA26FDEF89}"/>
              </a:ext>
            </a:extLst>
          </p:cNvPr>
          <p:cNvSpPr/>
          <p:nvPr/>
        </p:nvSpPr>
        <p:spPr>
          <a:xfrm>
            <a:off x="7222448" y="2187619"/>
            <a:ext cx="395909" cy="2473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 dirty="0">
                <a:solidFill>
                  <a:schemeClr val="tx1"/>
                </a:solidFill>
                <a:latin typeface="Arial" panose="020B0604020202020204" pitchFamily="34" charset="0"/>
                <a:cs typeface="Arial" panose="020B0604020202020204" pitchFamily="34" charset="0"/>
              </a:rPr>
              <a:t>Currency and deposits</a:t>
            </a:r>
          </a:p>
          <a:p>
            <a:pPr algn="ctr"/>
            <a:r>
              <a:rPr lang="en-US" altLang="ja-JP" sz="400" dirty="0">
                <a:solidFill>
                  <a:schemeClr val="tx1"/>
                </a:solidFill>
                <a:latin typeface="Arial" panose="020B0604020202020204" pitchFamily="34" charset="0"/>
                <a:cs typeface="Arial" panose="020B0604020202020204" pitchFamily="34" charset="0"/>
              </a:rPr>
              <a:t>(11.5%)</a:t>
            </a:r>
            <a:endParaRPr kumimoji="1" lang="ja-JP" altLang="en-US" sz="400" dirty="0">
              <a:solidFill>
                <a:schemeClr val="tx1"/>
              </a:solidFill>
              <a:latin typeface="Arial" panose="020B0604020202020204" pitchFamily="34" charset="0"/>
              <a:cs typeface="Arial" panose="020B0604020202020204" pitchFamily="34" charset="0"/>
            </a:endParaRPr>
          </a:p>
        </p:txBody>
      </p:sp>
      <p:sp>
        <p:nvSpPr>
          <p:cNvPr id="42" name="正方形/長方形 41">
            <a:extLst>
              <a:ext uri="{FF2B5EF4-FFF2-40B4-BE49-F238E27FC236}">
                <a16:creationId xmlns:a16="http://schemas.microsoft.com/office/drawing/2014/main" id="{9C6F9E87-1449-4F51-9009-84D52D45D106}"/>
              </a:ext>
            </a:extLst>
          </p:cNvPr>
          <p:cNvSpPr/>
          <p:nvPr/>
        </p:nvSpPr>
        <p:spPr>
          <a:xfrm>
            <a:off x="7805691" y="2187618"/>
            <a:ext cx="491742" cy="2538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500" dirty="0">
                <a:solidFill>
                  <a:schemeClr val="tx1"/>
                </a:solidFill>
                <a:latin typeface="Arial" panose="020B0604020202020204" pitchFamily="34" charset="0"/>
                <a:cs typeface="Arial" panose="020B0604020202020204" pitchFamily="34" charset="0"/>
              </a:rPr>
              <a:t>Investment trusts</a:t>
            </a:r>
          </a:p>
          <a:p>
            <a:pPr algn="ctr"/>
            <a:r>
              <a:rPr lang="en-US" altLang="ja-JP" sz="500" dirty="0">
                <a:solidFill>
                  <a:schemeClr val="tx1"/>
                </a:solidFill>
                <a:latin typeface="Arial" panose="020B0604020202020204" pitchFamily="34" charset="0"/>
                <a:cs typeface="Arial" panose="020B0604020202020204" pitchFamily="34" charset="0"/>
              </a:rPr>
              <a:t>(13.1%)</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43" name="正方形/長方形 42">
            <a:extLst>
              <a:ext uri="{FF2B5EF4-FFF2-40B4-BE49-F238E27FC236}">
                <a16:creationId xmlns:a16="http://schemas.microsoft.com/office/drawing/2014/main" id="{F8B41600-8AA4-4E21-9ABB-94E066BAFD7D}"/>
              </a:ext>
            </a:extLst>
          </p:cNvPr>
          <p:cNvSpPr/>
          <p:nvPr/>
        </p:nvSpPr>
        <p:spPr>
          <a:xfrm>
            <a:off x="9858572" y="1442856"/>
            <a:ext cx="881846" cy="267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600" dirty="0">
                <a:solidFill>
                  <a:schemeClr val="tx1"/>
                </a:solidFill>
                <a:latin typeface="Arial" panose="020B0604020202020204" pitchFamily="34" charset="0"/>
                <a:cs typeface="Arial" panose="020B0604020202020204" pitchFamily="34" charset="0"/>
              </a:rPr>
              <a:t>Insurance, Pension, Standardized guarantees (26%)</a:t>
            </a:r>
            <a:endParaRPr kumimoji="1" lang="ja-JP" altLang="en-US" sz="600" dirty="0">
              <a:solidFill>
                <a:schemeClr val="tx1"/>
              </a:solidFill>
              <a:latin typeface="Arial" panose="020B0604020202020204" pitchFamily="34" charset="0"/>
              <a:cs typeface="Arial" panose="020B0604020202020204" pitchFamily="34" charset="0"/>
            </a:endParaRPr>
          </a:p>
        </p:txBody>
      </p:sp>
      <p:sp>
        <p:nvSpPr>
          <p:cNvPr id="44" name="正方形/長方形 43">
            <a:extLst>
              <a:ext uri="{FF2B5EF4-FFF2-40B4-BE49-F238E27FC236}">
                <a16:creationId xmlns:a16="http://schemas.microsoft.com/office/drawing/2014/main" id="{F6B7BA8D-FCF4-4ABD-AA2B-21A7C0784552}"/>
              </a:ext>
            </a:extLst>
          </p:cNvPr>
          <p:cNvSpPr/>
          <p:nvPr/>
        </p:nvSpPr>
        <p:spPr>
          <a:xfrm>
            <a:off x="9862670" y="2160703"/>
            <a:ext cx="881846" cy="267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600" dirty="0">
                <a:solidFill>
                  <a:schemeClr val="tx1"/>
                </a:solidFill>
                <a:latin typeface="Arial" panose="020B0604020202020204" pitchFamily="34" charset="0"/>
                <a:cs typeface="Arial" panose="020B0604020202020204" pitchFamily="34" charset="0"/>
              </a:rPr>
              <a:t>Insurance, Pension, Standardized guarantees (26.6%)</a:t>
            </a:r>
            <a:endParaRPr kumimoji="1" lang="ja-JP" altLang="en-US" sz="600" dirty="0">
              <a:solidFill>
                <a:schemeClr val="tx1"/>
              </a:solidFill>
              <a:latin typeface="Arial" panose="020B0604020202020204" pitchFamily="34" charset="0"/>
              <a:cs typeface="Arial" panose="020B0604020202020204" pitchFamily="34" charset="0"/>
            </a:endParaRPr>
          </a:p>
        </p:txBody>
      </p:sp>
      <p:sp>
        <p:nvSpPr>
          <p:cNvPr id="45" name="正方形/長方形 44">
            <a:extLst>
              <a:ext uri="{FF2B5EF4-FFF2-40B4-BE49-F238E27FC236}">
                <a16:creationId xmlns:a16="http://schemas.microsoft.com/office/drawing/2014/main" id="{FABD44CF-0BDB-4DEE-A9B4-574C35082724}"/>
              </a:ext>
            </a:extLst>
          </p:cNvPr>
          <p:cNvSpPr/>
          <p:nvPr/>
        </p:nvSpPr>
        <p:spPr>
          <a:xfrm>
            <a:off x="9912838" y="2911178"/>
            <a:ext cx="881846" cy="267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600" dirty="0">
                <a:solidFill>
                  <a:schemeClr val="tx1"/>
                </a:solidFill>
                <a:latin typeface="Arial" panose="020B0604020202020204" pitchFamily="34" charset="0"/>
                <a:cs typeface="Arial" panose="020B0604020202020204" pitchFamily="34" charset="0"/>
              </a:rPr>
              <a:t>Insurance, Pension, Standardized guarantees (26.9%)</a:t>
            </a:r>
            <a:endParaRPr kumimoji="1" lang="ja-JP" altLang="en-US" sz="600" dirty="0">
              <a:solidFill>
                <a:schemeClr val="tx1"/>
              </a:solidFill>
              <a:latin typeface="Arial" panose="020B0604020202020204" pitchFamily="34" charset="0"/>
              <a:cs typeface="Arial" panose="020B0604020202020204" pitchFamily="34" charset="0"/>
            </a:endParaRPr>
          </a:p>
        </p:txBody>
      </p:sp>
      <p:sp>
        <p:nvSpPr>
          <p:cNvPr id="46" name="正方形/長方形 45">
            <a:extLst>
              <a:ext uri="{FF2B5EF4-FFF2-40B4-BE49-F238E27FC236}">
                <a16:creationId xmlns:a16="http://schemas.microsoft.com/office/drawing/2014/main" id="{9E38C514-04C1-4A46-BCF7-8DB6CE833441}"/>
              </a:ext>
            </a:extLst>
          </p:cNvPr>
          <p:cNvSpPr/>
          <p:nvPr/>
        </p:nvSpPr>
        <p:spPr>
          <a:xfrm>
            <a:off x="9145381" y="1849537"/>
            <a:ext cx="513718" cy="2134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500" dirty="0">
                <a:solidFill>
                  <a:schemeClr val="tx1"/>
                </a:solidFill>
                <a:latin typeface="Arial" panose="020B0604020202020204" pitchFamily="34" charset="0"/>
                <a:cs typeface="Arial" panose="020B0604020202020204" pitchFamily="34" charset="0"/>
              </a:rPr>
              <a:t>Investment trusts</a:t>
            </a:r>
          </a:p>
          <a:p>
            <a:pPr algn="ctr"/>
            <a:r>
              <a:rPr lang="en-US" altLang="ja-JP" sz="500" dirty="0">
                <a:solidFill>
                  <a:schemeClr val="tx1"/>
                </a:solidFill>
                <a:latin typeface="Arial" panose="020B0604020202020204" pitchFamily="34" charset="0"/>
                <a:cs typeface="Arial" panose="020B0604020202020204" pitchFamily="34" charset="0"/>
              </a:rPr>
              <a:t>(6.0%)</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47" name="正方形/長方形 46">
            <a:extLst>
              <a:ext uri="{FF2B5EF4-FFF2-40B4-BE49-F238E27FC236}">
                <a16:creationId xmlns:a16="http://schemas.microsoft.com/office/drawing/2014/main" id="{F1292663-0569-40FE-A113-372C2A84FB2E}"/>
              </a:ext>
            </a:extLst>
          </p:cNvPr>
          <p:cNvSpPr/>
          <p:nvPr/>
        </p:nvSpPr>
        <p:spPr>
          <a:xfrm>
            <a:off x="8683286" y="3267377"/>
            <a:ext cx="628977" cy="1681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500" dirty="0">
                <a:solidFill>
                  <a:schemeClr val="tx1"/>
                </a:solidFill>
                <a:latin typeface="Arial" panose="020B0604020202020204" pitchFamily="34" charset="0"/>
                <a:cs typeface="Arial" panose="020B0604020202020204" pitchFamily="34" charset="0"/>
              </a:rPr>
              <a:t>Investment trusts(10.9%)</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48" name="正方形/長方形 47">
            <a:extLst>
              <a:ext uri="{FF2B5EF4-FFF2-40B4-BE49-F238E27FC236}">
                <a16:creationId xmlns:a16="http://schemas.microsoft.com/office/drawing/2014/main" id="{4F397686-89BB-4E98-B766-798839A71A00}"/>
              </a:ext>
            </a:extLst>
          </p:cNvPr>
          <p:cNvSpPr/>
          <p:nvPr/>
        </p:nvSpPr>
        <p:spPr>
          <a:xfrm>
            <a:off x="8864884" y="1154417"/>
            <a:ext cx="629553" cy="1504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500" dirty="0">
                <a:solidFill>
                  <a:schemeClr val="tx1"/>
                </a:solidFill>
                <a:latin typeface="Arial" panose="020B0604020202020204" pitchFamily="34" charset="0"/>
                <a:cs typeface="Arial" panose="020B0604020202020204" pitchFamily="34" charset="0"/>
              </a:rPr>
              <a:t>Debt Securities (1.4%)</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49" name="正方形/長方形 48">
            <a:extLst>
              <a:ext uri="{FF2B5EF4-FFF2-40B4-BE49-F238E27FC236}">
                <a16:creationId xmlns:a16="http://schemas.microsoft.com/office/drawing/2014/main" id="{78C28780-A41D-4BF6-ACF2-782B8032B6CA}"/>
              </a:ext>
            </a:extLst>
          </p:cNvPr>
          <p:cNvSpPr/>
          <p:nvPr/>
        </p:nvSpPr>
        <p:spPr>
          <a:xfrm>
            <a:off x="8142975" y="3299672"/>
            <a:ext cx="587558" cy="1448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500" dirty="0">
                <a:solidFill>
                  <a:schemeClr val="tx1"/>
                </a:solidFill>
                <a:latin typeface="Arial" panose="020B0604020202020204" pitchFamily="34" charset="0"/>
                <a:cs typeface="Arial" panose="020B0604020202020204" pitchFamily="34" charset="0"/>
              </a:rPr>
              <a:t>Debt Securities (2.9%)</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50" name="正方形/長方形 49">
            <a:extLst>
              <a:ext uri="{FF2B5EF4-FFF2-40B4-BE49-F238E27FC236}">
                <a16:creationId xmlns:a16="http://schemas.microsoft.com/office/drawing/2014/main" id="{9E30C3AD-CA35-48FA-AD35-5AD7DE4301E7}"/>
              </a:ext>
            </a:extLst>
          </p:cNvPr>
          <p:cNvSpPr/>
          <p:nvPr/>
        </p:nvSpPr>
        <p:spPr>
          <a:xfrm>
            <a:off x="7267887" y="2599342"/>
            <a:ext cx="547571" cy="1303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500" dirty="0">
                <a:solidFill>
                  <a:schemeClr val="tx1"/>
                </a:solidFill>
                <a:latin typeface="Arial" panose="020B0604020202020204" pitchFamily="34" charset="0"/>
                <a:cs typeface="Arial" panose="020B0604020202020204" pitchFamily="34" charset="0"/>
              </a:rPr>
              <a:t>Debt Securities (4.6%)</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51" name="正方形/長方形 50">
            <a:extLst>
              <a:ext uri="{FF2B5EF4-FFF2-40B4-BE49-F238E27FC236}">
                <a16:creationId xmlns:a16="http://schemas.microsoft.com/office/drawing/2014/main" id="{78D69854-CF8E-495D-A8FB-B003EC014BDC}"/>
              </a:ext>
            </a:extLst>
          </p:cNvPr>
          <p:cNvSpPr/>
          <p:nvPr/>
        </p:nvSpPr>
        <p:spPr>
          <a:xfrm>
            <a:off x="10161438" y="1774676"/>
            <a:ext cx="587558" cy="1448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500" dirty="0">
                <a:solidFill>
                  <a:schemeClr val="tx1"/>
                </a:solidFill>
                <a:latin typeface="Arial" panose="020B0604020202020204" pitchFamily="34" charset="0"/>
                <a:cs typeface="Arial" panose="020B0604020202020204" pitchFamily="34" charset="0"/>
              </a:rPr>
              <a:t>Others (3.4%)</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52" name="正方形/長方形 51">
            <a:extLst>
              <a:ext uri="{FF2B5EF4-FFF2-40B4-BE49-F238E27FC236}">
                <a16:creationId xmlns:a16="http://schemas.microsoft.com/office/drawing/2014/main" id="{FD8806FA-E4B7-4CDA-8B2C-1530DD71B1F3}"/>
              </a:ext>
            </a:extLst>
          </p:cNvPr>
          <p:cNvSpPr/>
          <p:nvPr/>
        </p:nvSpPr>
        <p:spPr>
          <a:xfrm>
            <a:off x="10174302" y="2520226"/>
            <a:ext cx="587558" cy="1448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500" dirty="0">
                <a:solidFill>
                  <a:schemeClr val="tx1"/>
                </a:solidFill>
                <a:latin typeface="Arial" panose="020B0604020202020204" pitchFamily="34" charset="0"/>
                <a:cs typeface="Arial" panose="020B0604020202020204" pitchFamily="34" charset="0"/>
              </a:rPr>
              <a:t>Others (2.6%)</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53" name="正方形/長方形 52">
            <a:extLst>
              <a:ext uri="{FF2B5EF4-FFF2-40B4-BE49-F238E27FC236}">
                <a16:creationId xmlns:a16="http://schemas.microsoft.com/office/drawing/2014/main" id="{BDC8066C-32BA-4CB0-8914-142DB5DD8B3B}"/>
              </a:ext>
            </a:extLst>
          </p:cNvPr>
          <p:cNvSpPr/>
          <p:nvPr/>
        </p:nvSpPr>
        <p:spPr>
          <a:xfrm>
            <a:off x="10216150" y="3271160"/>
            <a:ext cx="587558" cy="1448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500" dirty="0">
                <a:solidFill>
                  <a:schemeClr val="tx1"/>
                </a:solidFill>
                <a:latin typeface="Arial" panose="020B0604020202020204" pitchFamily="34" charset="0"/>
                <a:cs typeface="Arial" panose="020B0604020202020204" pitchFamily="34" charset="0"/>
              </a:rPr>
              <a:t>Others (2.2%)</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56" name="正方形/長方形 55">
            <a:extLst>
              <a:ext uri="{FF2B5EF4-FFF2-40B4-BE49-F238E27FC236}">
                <a16:creationId xmlns:a16="http://schemas.microsoft.com/office/drawing/2014/main" id="{0017A959-664B-45C9-BDAB-615A9B45BB2A}"/>
              </a:ext>
            </a:extLst>
          </p:cNvPr>
          <p:cNvSpPr/>
          <p:nvPr/>
        </p:nvSpPr>
        <p:spPr>
          <a:xfrm>
            <a:off x="8099268" y="3515000"/>
            <a:ext cx="1849722" cy="1170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600" b="1" dirty="0">
                <a:solidFill>
                  <a:schemeClr val="tx1"/>
                </a:solidFill>
                <a:latin typeface="Arial" panose="020B0604020202020204" pitchFamily="34" charset="0"/>
                <a:cs typeface="Arial" panose="020B0604020202020204" pitchFamily="34" charset="0"/>
              </a:rPr>
              <a:t>Percentage of the total financial assets</a:t>
            </a:r>
            <a:endParaRPr kumimoji="1" lang="ja-JP" altLang="en-US" sz="600" b="1" dirty="0">
              <a:solidFill>
                <a:schemeClr val="tx1"/>
              </a:solidFill>
              <a:latin typeface="Arial" panose="020B0604020202020204" pitchFamily="34" charset="0"/>
              <a:cs typeface="Arial" panose="020B0604020202020204" pitchFamily="34" charset="0"/>
            </a:endParaRPr>
          </a:p>
        </p:txBody>
      </p:sp>
      <p:sp>
        <p:nvSpPr>
          <p:cNvPr id="57" name="正方形/長方形 56">
            <a:extLst>
              <a:ext uri="{FF2B5EF4-FFF2-40B4-BE49-F238E27FC236}">
                <a16:creationId xmlns:a16="http://schemas.microsoft.com/office/drawing/2014/main" id="{D86D799E-A955-4C3D-91FE-ABE84445C273}"/>
              </a:ext>
            </a:extLst>
          </p:cNvPr>
          <p:cNvSpPr/>
          <p:nvPr/>
        </p:nvSpPr>
        <p:spPr>
          <a:xfrm>
            <a:off x="6767843" y="1414100"/>
            <a:ext cx="395909" cy="2473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600" dirty="0">
                <a:solidFill>
                  <a:schemeClr val="tx1"/>
                </a:solidFill>
                <a:latin typeface="Arial" panose="020B0604020202020204" pitchFamily="34" charset="0"/>
                <a:cs typeface="Arial" panose="020B0604020202020204" pitchFamily="34" charset="0"/>
              </a:rPr>
              <a:t>Japan</a:t>
            </a:r>
            <a:endParaRPr kumimoji="1" lang="ja-JP" altLang="en-US" sz="600" dirty="0">
              <a:solidFill>
                <a:schemeClr val="tx1"/>
              </a:solidFill>
              <a:latin typeface="Arial" panose="020B0604020202020204" pitchFamily="34" charset="0"/>
              <a:cs typeface="Arial" panose="020B0604020202020204" pitchFamily="34" charset="0"/>
            </a:endParaRPr>
          </a:p>
        </p:txBody>
      </p:sp>
      <p:sp>
        <p:nvSpPr>
          <p:cNvPr id="58" name="正方形/長方形 57">
            <a:extLst>
              <a:ext uri="{FF2B5EF4-FFF2-40B4-BE49-F238E27FC236}">
                <a16:creationId xmlns:a16="http://schemas.microsoft.com/office/drawing/2014/main" id="{B4FB0EB5-B181-44AB-8CB2-4A39B3EAB605}"/>
              </a:ext>
            </a:extLst>
          </p:cNvPr>
          <p:cNvSpPr/>
          <p:nvPr/>
        </p:nvSpPr>
        <p:spPr>
          <a:xfrm>
            <a:off x="6722985" y="2164472"/>
            <a:ext cx="453112" cy="2473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600" dirty="0">
                <a:solidFill>
                  <a:schemeClr val="tx1"/>
                </a:solidFill>
                <a:latin typeface="Arial" panose="020B0604020202020204" pitchFamily="34" charset="0"/>
                <a:cs typeface="Arial" panose="020B0604020202020204" pitchFamily="34" charset="0"/>
              </a:rPr>
              <a:t>United States</a:t>
            </a:r>
            <a:endParaRPr kumimoji="1" lang="ja-JP" altLang="en-US" sz="600" dirty="0">
              <a:solidFill>
                <a:schemeClr val="tx1"/>
              </a:solidFill>
              <a:latin typeface="Arial" panose="020B0604020202020204" pitchFamily="34" charset="0"/>
              <a:cs typeface="Arial" panose="020B0604020202020204" pitchFamily="34" charset="0"/>
            </a:endParaRPr>
          </a:p>
        </p:txBody>
      </p:sp>
      <p:sp>
        <p:nvSpPr>
          <p:cNvPr id="59" name="正方形/長方形 58">
            <a:extLst>
              <a:ext uri="{FF2B5EF4-FFF2-40B4-BE49-F238E27FC236}">
                <a16:creationId xmlns:a16="http://schemas.microsoft.com/office/drawing/2014/main" id="{8265A455-7BB9-4CB9-AB93-40BBDAC4FFAC}"/>
              </a:ext>
            </a:extLst>
          </p:cNvPr>
          <p:cNvSpPr/>
          <p:nvPr/>
        </p:nvSpPr>
        <p:spPr>
          <a:xfrm>
            <a:off x="6767843" y="2915338"/>
            <a:ext cx="395909" cy="2473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600" dirty="0">
                <a:solidFill>
                  <a:schemeClr val="tx1"/>
                </a:solidFill>
                <a:latin typeface="Arial" panose="020B0604020202020204" pitchFamily="34" charset="0"/>
                <a:cs typeface="Arial" panose="020B0604020202020204" pitchFamily="34" charset="0"/>
              </a:rPr>
              <a:t>Euro area</a:t>
            </a:r>
            <a:endParaRPr kumimoji="1" lang="ja-JP" altLang="en-US" sz="600" dirty="0">
              <a:solidFill>
                <a:schemeClr val="tx1"/>
              </a:solidFill>
              <a:latin typeface="Arial" panose="020B0604020202020204" pitchFamily="34" charset="0"/>
              <a:cs typeface="Arial" panose="020B0604020202020204" pitchFamily="34" charset="0"/>
            </a:endParaRPr>
          </a:p>
        </p:txBody>
      </p:sp>
      <p:sp>
        <p:nvSpPr>
          <p:cNvPr id="60" name="テキスト ボックス 59">
            <a:extLst>
              <a:ext uri="{FF2B5EF4-FFF2-40B4-BE49-F238E27FC236}">
                <a16:creationId xmlns:a16="http://schemas.microsoft.com/office/drawing/2014/main" id="{C50B0F06-0992-4DF8-847C-CEA09FCB28DC}"/>
              </a:ext>
            </a:extLst>
          </p:cNvPr>
          <p:cNvSpPr txBox="1"/>
          <p:nvPr/>
        </p:nvSpPr>
        <p:spPr>
          <a:xfrm>
            <a:off x="10925549" y="1487492"/>
            <a:ext cx="1003801" cy="215444"/>
          </a:xfrm>
          <a:prstGeom prst="rect">
            <a:avLst/>
          </a:prstGeom>
          <a:solidFill>
            <a:schemeClr val="bg1"/>
          </a:solidFill>
        </p:spPr>
        <p:txBody>
          <a:bodyPr wrap="none" rtlCol="0">
            <a:spAutoFit/>
          </a:bodyPr>
          <a:lstStyle/>
          <a:p>
            <a:r>
              <a:rPr lang="en-US" altLang="ja-JP" sz="800" dirty="0">
                <a:latin typeface="Arial" panose="020B0604020202020204" pitchFamily="34" charset="0"/>
                <a:cs typeface="Arial" panose="020B0604020202020204" pitchFamily="34" charset="0"/>
              </a:rPr>
              <a:t>(2,195</a:t>
            </a:r>
            <a:r>
              <a:rPr kumimoji="1" lang="en-US" altLang="ja-JP" sz="800" dirty="0">
                <a:latin typeface="Arial" panose="020B0604020202020204" pitchFamily="34" charset="0"/>
                <a:cs typeface="Arial" panose="020B0604020202020204" pitchFamily="34" charset="0"/>
              </a:rPr>
              <a:t> trillion yen)</a:t>
            </a:r>
            <a:endParaRPr kumimoji="1" lang="ja-JP" altLang="en-US" sz="800" dirty="0">
              <a:latin typeface="Arial" panose="020B0604020202020204" pitchFamily="34" charset="0"/>
              <a:cs typeface="Arial" panose="020B0604020202020204" pitchFamily="34" charset="0"/>
            </a:endParaRPr>
          </a:p>
        </p:txBody>
      </p:sp>
      <p:sp>
        <p:nvSpPr>
          <p:cNvPr id="61" name="テキスト ボックス 60">
            <a:extLst>
              <a:ext uri="{FF2B5EF4-FFF2-40B4-BE49-F238E27FC236}">
                <a16:creationId xmlns:a16="http://schemas.microsoft.com/office/drawing/2014/main" id="{F8531A09-F56A-43A0-A1D6-093A7DEFD004}"/>
              </a:ext>
            </a:extLst>
          </p:cNvPr>
          <p:cNvSpPr txBox="1"/>
          <p:nvPr/>
        </p:nvSpPr>
        <p:spPr>
          <a:xfrm>
            <a:off x="10935761" y="2219528"/>
            <a:ext cx="1140056" cy="215444"/>
          </a:xfrm>
          <a:prstGeom prst="rect">
            <a:avLst/>
          </a:prstGeom>
          <a:solidFill>
            <a:schemeClr val="bg1"/>
          </a:solidFill>
        </p:spPr>
        <p:txBody>
          <a:bodyPr wrap="none" rtlCol="0">
            <a:spAutoFit/>
          </a:bodyPr>
          <a:lstStyle/>
          <a:p>
            <a:r>
              <a:rPr lang="en-US" altLang="ja-JP" sz="800" dirty="0">
                <a:latin typeface="Arial" panose="020B0604020202020204" pitchFamily="34" charset="0"/>
                <a:cs typeface="Arial" panose="020B0604020202020204" pitchFamily="34" charset="0"/>
              </a:rPr>
              <a:t>(128.8</a:t>
            </a:r>
            <a:r>
              <a:rPr kumimoji="1" lang="en-US" altLang="ja-JP" sz="800" dirty="0">
                <a:latin typeface="Arial" panose="020B0604020202020204" pitchFamily="34" charset="0"/>
                <a:cs typeface="Arial" panose="020B0604020202020204" pitchFamily="34" charset="0"/>
              </a:rPr>
              <a:t> trillion </a:t>
            </a:r>
            <a:r>
              <a:rPr lang="en-US" altLang="ja-JP" sz="800" dirty="0">
                <a:latin typeface="Arial" panose="020B0604020202020204" pitchFamily="34" charset="0"/>
                <a:cs typeface="Arial" panose="020B0604020202020204" pitchFamily="34" charset="0"/>
              </a:rPr>
              <a:t>dollars</a:t>
            </a:r>
            <a:r>
              <a:rPr kumimoji="1" lang="en-US" altLang="ja-JP" sz="800" dirty="0">
                <a:latin typeface="Arial" panose="020B0604020202020204" pitchFamily="34" charset="0"/>
                <a:cs typeface="Arial" panose="020B0604020202020204" pitchFamily="34" charset="0"/>
              </a:rPr>
              <a:t>)</a:t>
            </a:r>
            <a:endParaRPr kumimoji="1" lang="ja-JP" altLang="en-US" sz="800" dirty="0">
              <a:latin typeface="Arial" panose="020B0604020202020204" pitchFamily="34" charset="0"/>
              <a:cs typeface="Arial" panose="020B0604020202020204" pitchFamily="34" charset="0"/>
            </a:endParaRPr>
          </a:p>
        </p:txBody>
      </p:sp>
      <p:sp>
        <p:nvSpPr>
          <p:cNvPr id="62" name="テキスト ボックス 61">
            <a:extLst>
              <a:ext uri="{FF2B5EF4-FFF2-40B4-BE49-F238E27FC236}">
                <a16:creationId xmlns:a16="http://schemas.microsoft.com/office/drawing/2014/main" id="{0112097A-F59C-4E88-87CA-8641479AFA3E}"/>
              </a:ext>
            </a:extLst>
          </p:cNvPr>
          <p:cNvSpPr txBox="1"/>
          <p:nvPr/>
        </p:nvSpPr>
        <p:spPr>
          <a:xfrm>
            <a:off x="10934800" y="2902202"/>
            <a:ext cx="1037463" cy="215444"/>
          </a:xfrm>
          <a:prstGeom prst="rect">
            <a:avLst/>
          </a:prstGeom>
          <a:solidFill>
            <a:schemeClr val="bg1"/>
          </a:solidFill>
        </p:spPr>
        <p:txBody>
          <a:bodyPr wrap="none" rtlCol="0">
            <a:spAutoFit/>
          </a:bodyPr>
          <a:lstStyle/>
          <a:p>
            <a:r>
              <a:rPr lang="en-US" altLang="ja-JP" sz="800" dirty="0">
                <a:latin typeface="Arial" panose="020B0604020202020204" pitchFamily="34" charset="0"/>
                <a:cs typeface="Arial" panose="020B0604020202020204" pitchFamily="34" charset="0"/>
              </a:rPr>
              <a:t>(33.6</a:t>
            </a:r>
            <a:r>
              <a:rPr kumimoji="1" lang="en-US" altLang="ja-JP" sz="800" dirty="0">
                <a:latin typeface="Arial" panose="020B0604020202020204" pitchFamily="34" charset="0"/>
                <a:cs typeface="Arial" panose="020B0604020202020204" pitchFamily="34" charset="0"/>
              </a:rPr>
              <a:t> trillion </a:t>
            </a:r>
            <a:r>
              <a:rPr lang="en-US" altLang="ja-JP" sz="800" dirty="0">
                <a:latin typeface="Arial" panose="020B0604020202020204" pitchFamily="34" charset="0"/>
                <a:cs typeface="Arial" panose="020B0604020202020204" pitchFamily="34" charset="0"/>
              </a:rPr>
              <a:t>euros</a:t>
            </a:r>
            <a:r>
              <a:rPr kumimoji="1" lang="en-US" altLang="ja-JP" sz="800" dirty="0">
                <a:latin typeface="Arial" panose="020B0604020202020204" pitchFamily="34" charset="0"/>
                <a:cs typeface="Arial" panose="020B0604020202020204" pitchFamily="34" charset="0"/>
              </a:rPr>
              <a:t>)</a:t>
            </a:r>
            <a:endParaRPr kumimoji="1" lang="ja-JP" altLang="en-US" sz="800" dirty="0">
              <a:latin typeface="Arial" panose="020B0604020202020204" pitchFamily="34" charset="0"/>
              <a:cs typeface="Arial" panose="020B0604020202020204" pitchFamily="34" charset="0"/>
            </a:endParaRPr>
          </a:p>
        </p:txBody>
      </p:sp>
      <p:sp>
        <p:nvSpPr>
          <p:cNvPr id="7" name="正方形/長方形 6">
            <a:extLst>
              <a:ext uri="{FF2B5EF4-FFF2-40B4-BE49-F238E27FC236}">
                <a16:creationId xmlns:a16="http://schemas.microsoft.com/office/drawing/2014/main" id="{5B00FFA2-4CCD-4BCA-9CD5-879A5671DC33}"/>
              </a:ext>
            </a:extLst>
          </p:cNvPr>
          <p:cNvSpPr/>
          <p:nvPr/>
        </p:nvSpPr>
        <p:spPr>
          <a:xfrm>
            <a:off x="7213645" y="4489895"/>
            <a:ext cx="355515" cy="184821"/>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00" b="1" dirty="0">
                <a:solidFill>
                  <a:schemeClr val="tx1"/>
                </a:solidFill>
                <a:latin typeface="Arial" panose="020B0604020202020204" pitchFamily="34" charset="0"/>
                <a:cs typeface="Arial" panose="020B0604020202020204" pitchFamily="34" charset="0"/>
              </a:rPr>
              <a:t>US</a:t>
            </a:r>
            <a:endParaRPr kumimoji="1" lang="ja-JP" altLang="en-US" sz="900" b="1" dirty="0">
              <a:solidFill>
                <a:schemeClr val="tx1"/>
              </a:solidFill>
              <a:latin typeface="Arial" panose="020B0604020202020204" pitchFamily="34" charset="0"/>
              <a:cs typeface="Arial" panose="020B0604020202020204" pitchFamily="34" charset="0"/>
            </a:endParaRPr>
          </a:p>
        </p:txBody>
      </p:sp>
      <p:sp>
        <p:nvSpPr>
          <p:cNvPr id="63" name="正方形/長方形 62">
            <a:extLst>
              <a:ext uri="{FF2B5EF4-FFF2-40B4-BE49-F238E27FC236}">
                <a16:creationId xmlns:a16="http://schemas.microsoft.com/office/drawing/2014/main" id="{0FAC7B7C-6074-4297-A6F1-B2438B683B49}"/>
              </a:ext>
            </a:extLst>
          </p:cNvPr>
          <p:cNvSpPr/>
          <p:nvPr/>
        </p:nvSpPr>
        <p:spPr>
          <a:xfrm>
            <a:off x="8855317" y="4509353"/>
            <a:ext cx="355515" cy="1910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00" b="1" dirty="0">
                <a:solidFill>
                  <a:schemeClr val="tx1"/>
                </a:solidFill>
                <a:latin typeface="Arial" panose="020B0604020202020204" pitchFamily="34" charset="0"/>
                <a:cs typeface="Arial" panose="020B0604020202020204" pitchFamily="34" charset="0"/>
              </a:rPr>
              <a:t>UK</a:t>
            </a:r>
            <a:endParaRPr kumimoji="1" lang="ja-JP" altLang="en-US" sz="900" b="1" dirty="0">
              <a:solidFill>
                <a:schemeClr val="tx1"/>
              </a:solidFill>
              <a:latin typeface="Arial" panose="020B0604020202020204" pitchFamily="34" charset="0"/>
              <a:cs typeface="Arial" panose="020B0604020202020204" pitchFamily="34" charset="0"/>
            </a:endParaRPr>
          </a:p>
        </p:txBody>
      </p:sp>
      <p:sp>
        <p:nvSpPr>
          <p:cNvPr id="64" name="正方形/長方形 63">
            <a:extLst>
              <a:ext uri="{FF2B5EF4-FFF2-40B4-BE49-F238E27FC236}">
                <a16:creationId xmlns:a16="http://schemas.microsoft.com/office/drawing/2014/main" id="{A379E49A-593B-47EF-97E9-F9D65AADA261}"/>
              </a:ext>
            </a:extLst>
          </p:cNvPr>
          <p:cNvSpPr/>
          <p:nvPr/>
        </p:nvSpPr>
        <p:spPr>
          <a:xfrm>
            <a:off x="10211152" y="4499332"/>
            <a:ext cx="595127" cy="209617"/>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900" b="1" dirty="0">
                <a:solidFill>
                  <a:schemeClr val="tx1"/>
                </a:solidFill>
                <a:latin typeface="Arial" panose="020B0604020202020204" pitchFamily="34" charset="0"/>
                <a:cs typeface="Arial" panose="020B0604020202020204" pitchFamily="34" charset="0"/>
              </a:rPr>
              <a:t>Japan</a:t>
            </a:r>
            <a:endParaRPr kumimoji="1" lang="ja-JP" altLang="en-US" sz="900" b="1" dirty="0">
              <a:solidFill>
                <a:schemeClr val="tx1"/>
              </a:solidFill>
              <a:latin typeface="Arial" panose="020B0604020202020204" pitchFamily="34" charset="0"/>
              <a:cs typeface="Arial" panose="020B0604020202020204" pitchFamily="34" charset="0"/>
            </a:endParaRPr>
          </a:p>
        </p:txBody>
      </p:sp>
      <p:sp>
        <p:nvSpPr>
          <p:cNvPr id="65" name="正方形/長方形 64">
            <a:extLst>
              <a:ext uri="{FF2B5EF4-FFF2-40B4-BE49-F238E27FC236}">
                <a16:creationId xmlns:a16="http://schemas.microsoft.com/office/drawing/2014/main" id="{59741791-B01B-4298-A3AB-5D749F929242}"/>
              </a:ext>
            </a:extLst>
          </p:cNvPr>
          <p:cNvSpPr/>
          <p:nvPr/>
        </p:nvSpPr>
        <p:spPr>
          <a:xfrm>
            <a:off x="7082133" y="4687054"/>
            <a:ext cx="763903" cy="246221"/>
          </a:xfrm>
          <a:prstGeom prst="rect">
            <a:avLst/>
          </a:prstGeom>
          <a:solidFill>
            <a:srgbClr val="3A7AC7"/>
          </a:solidFill>
        </p:spPr>
        <p:txBody>
          <a:bodyPr wrap="square" lIns="0" tIns="0" rIns="0" bIns="0">
            <a:spAutoFit/>
          </a:bodyPr>
          <a:lstStyle/>
          <a:p>
            <a:pPr algn="ctr"/>
            <a:r>
              <a:rPr lang="en-US" altLang="ja-JP" sz="800" b="1" dirty="0">
                <a:solidFill>
                  <a:schemeClr val="bg1"/>
                </a:solidFill>
                <a:latin typeface="Arial" panose="020B0604020202020204" pitchFamily="34" charset="0"/>
                <a:cs typeface="Arial" panose="020B0604020202020204" pitchFamily="34" charset="0"/>
              </a:rPr>
              <a:t>17,825 trillion yen</a:t>
            </a:r>
            <a:endParaRPr lang="ja-JP" altLang="en-US" sz="800" b="1" dirty="0">
              <a:solidFill>
                <a:schemeClr val="bg1"/>
              </a:solidFill>
              <a:latin typeface="Arial" panose="020B0604020202020204" pitchFamily="34" charset="0"/>
              <a:cs typeface="Arial" panose="020B0604020202020204" pitchFamily="34" charset="0"/>
            </a:endParaRPr>
          </a:p>
        </p:txBody>
      </p:sp>
      <p:sp>
        <p:nvSpPr>
          <p:cNvPr id="66" name="正方形/長方形 65">
            <a:extLst>
              <a:ext uri="{FF2B5EF4-FFF2-40B4-BE49-F238E27FC236}">
                <a16:creationId xmlns:a16="http://schemas.microsoft.com/office/drawing/2014/main" id="{57C31F02-3DE3-4B1F-9AF4-66462912AB01}"/>
              </a:ext>
            </a:extLst>
          </p:cNvPr>
          <p:cNvSpPr/>
          <p:nvPr/>
        </p:nvSpPr>
        <p:spPr>
          <a:xfrm>
            <a:off x="7327860" y="5028778"/>
            <a:ext cx="482600" cy="153888"/>
          </a:xfrm>
          <a:prstGeom prst="rect">
            <a:avLst/>
          </a:prstGeom>
          <a:solidFill>
            <a:schemeClr val="bg1"/>
          </a:solidFill>
        </p:spPr>
        <p:txBody>
          <a:bodyPr wrap="square" lIns="0" tIns="0" rIns="0" bIns="0">
            <a:spAutoFit/>
          </a:bodyPr>
          <a:lstStyle/>
          <a:p>
            <a:pPr algn="ctr"/>
            <a:r>
              <a:rPr lang="en-US" altLang="ja-JP" sz="1000" b="1" dirty="0">
                <a:latin typeface="Arial" panose="020B0604020202020204" pitchFamily="34" charset="0"/>
                <a:cs typeface="Arial" panose="020B0604020202020204" pitchFamily="34" charset="0"/>
              </a:rPr>
              <a:t>3.1x</a:t>
            </a:r>
            <a:endParaRPr lang="ja-JP" altLang="en-US" sz="1000" b="1" dirty="0">
              <a:latin typeface="Arial" panose="020B0604020202020204" pitchFamily="34" charset="0"/>
              <a:cs typeface="Arial" panose="020B0604020202020204" pitchFamily="34" charset="0"/>
            </a:endParaRPr>
          </a:p>
        </p:txBody>
      </p:sp>
      <p:sp>
        <p:nvSpPr>
          <p:cNvPr id="67" name="正方形/長方形 66">
            <a:extLst>
              <a:ext uri="{FF2B5EF4-FFF2-40B4-BE49-F238E27FC236}">
                <a16:creationId xmlns:a16="http://schemas.microsoft.com/office/drawing/2014/main" id="{E6B15EC5-AC79-4BBF-A815-65DB7DFEE90C}"/>
              </a:ext>
            </a:extLst>
          </p:cNvPr>
          <p:cNvSpPr/>
          <p:nvPr/>
        </p:nvSpPr>
        <p:spPr>
          <a:xfrm>
            <a:off x="7158754" y="5382359"/>
            <a:ext cx="482600" cy="153888"/>
          </a:xfrm>
          <a:prstGeom prst="rect">
            <a:avLst/>
          </a:prstGeom>
          <a:solidFill>
            <a:schemeClr val="bg1"/>
          </a:solidFill>
        </p:spPr>
        <p:txBody>
          <a:bodyPr wrap="square" lIns="0" tIns="0" rIns="0" bIns="0">
            <a:spAutoFit/>
          </a:bodyPr>
          <a:lstStyle/>
          <a:p>
            <a:pPr algn="ctr"/>
            <a:r>
              <a:rPr lang="en-US" altLang="ja-JP" sz="1000" b="1" dirty="0">
                <a:latin typeface="Arial" panose="020B0604020202020204" pitchFamily="34" charset="0"/>
                <a:cs typeface="Arial" panose="020B0604020202020204" pitchFamily="34" charset="0"/>
              </a:rPr>
              <a:t>2.3x</a:t>
            </a:r>
            <a:endParaRPr lang="ja-JP" altLang="en-US" sz="1000" b="1" dirty="0">
              <a:latin typeface="Arial" panose="020B0604020202020204" pitchFamily="34" charset="0"/>
              <a:cs typeface="Arial" panose="020B0604020202020204" pitchFamily="34" charset="0"/>
            </a:endParaRPr>
          </a:p>
        </p:txBody>
      </p:sp>
      <p:sp>
        <p:nvSpPr>
          <p:cNvPr id="68" name="正方形/長方形 67">
            <a:extLst>
              <a:ext uri="{FF2B5EF4-FFF2-40B4-BE49-F238E27FC236}">
                <a16:creationId xmlns:a16="http://schemas.microsoft.com/office/drawing/2014/main" id="{99AB083F-79DB-4364-A2A0-42A9EB788C7C}"/>
              </a:ext>
            </a:extLst>
          </p:cNvPr>
          <p:cNvSpPr/>
          <p:nvPr/>
        </p:nvSpPr>
        <p:spPr>
          <a:xfrm>
            <a:off x="6827412" y="5536247"/>
            <a:ext cx="595052" cy="270510"/>
          </a:xfrm>
          <a:prstGeom prst="rect">
            <a:avLst/>
          </a:prstGeom>
          <a:solidFill>
            <a:schemeClr val="accent1"/>
          </a:solidFill>
        </p:spPr>
        <p:txBody>
          <a:bodyPr wrap="square" lIns="0" tIns="0" rIns="0" bIns="0" anchor="ctr" anchorCtr="0">
            <a:noAutofit/>
          </a:bodyPr>
          <a:lstStyle/>
          <a:p>
            <a:pPr algn="ctr"/>
            <a:r>
              <a:rPr lang="en-US" altLang="ja-JP" sz="600" b="1" dirty="0">
                <a:solidFill>
                  <a:schemeClr val="bg1"/>
                </a:solidFill>
                <a:latin typeface="Arial" panose="020B0604020202020204" pitchFamily="34" charset="0"/>
                <a:cs typeface="Arial" panose="020B0604020202020204" pitchFamily="34" charset="0"/>
              </a:rPr>
              <a:t>From  investment returns</a:t>
            </a:r>
            <a:endParaRPr lang="ja-JP" altLang="en-US" sz="600" b="1" dirty="0">
              <a:solidFill>
                <a:schemeClr val="bg1"/>
              </a:solidFill>
              <a:latin typeface="Arial" panose="020B0604020202020204" pitchFamily="34" charset="0"/>
              <a:cs typeface="Arial" panose="020B0604020202020204" pitchFamily="34" charset="0"/>
            </a:endParaRPr>
          </a:p>
        </p:txBody>
      </p:sp>
      <p:sp>
        <p:nvSpPr>
          <p:cNvPr id="70" name="正方形/長方形 69">
            <a:extLst>
              <a:ext uri="{FF2B5EF4-FFF2-40B4-BE49-F238E27FC236}">
                <a16:creationId xmlns:a16="http://schemas.microsoft.com/office/drawing/2014/main" id="{620BAA42-C1AE-4BBE-B58E-ED5390FDB745}"/>
              </a:ext>
            </a:extLst>
          </p:cNvPr>
          <p:cNvSpPr/>
          <p:nvPr/>
        </p:nvSpPr>
        <p:spPr>
          <a:xfrm>
            <a:off x="8809844" y="5009895"/>
            <a:ext cx="763903" cy="246221"/>
          </a:xfrm>
          <a:prstGeom prst="rect">
            <a:avLst/>
          </a:prstGeom>
          <a:solidFill>
            <a:srgbClr val="3A7AC7"/>
          </a:solidFill>
        </p:spPr>
        <p:txBody>
          <a:bodyPr wrap="square" lIns="0" tIns="0" rIns="0" bIns="0">
            <a:spAutoFit/>
          </a:bodyPr>
          <a:lstStyle/>
          <a:p>
            <a:pPr algn="ctr"/>
            <a:r>
              <a:rPr lang="en-US" altLang="ja-JP" sz="800" b="1" dirty="0">
                <a:solidFill>
                  <a:schemeClr val="bg1"/>
                </a:solidFill>
                <a:latin typeface="Arial" panose="020B0604020202020204" pitchFamily="34" charset="0"/>
                <a:cs typeface="Arial" panose="020B0604020202020204" pitchFamily="34" charset="0"/>
              </a:rPr>
              <a:t>1,270 trillion yen</a:t>
            </a:r>
            <a:endParaRPr lang="ja-JP" altLang="en-US" sz="800" b="1" dirty="0">
              <a:solidFill>
                <a:schemeClr val="bg1"/>
              </a:solidFill>
              <a:latin typeface="Arial" panose="020B0604020202020204" pitchFamily="34" charset="0"/>
              <a:cs typeface="Arial" panose="020B0604020202020204" pitchFamily="34" charset="0"/>
            </a:endParaRPr>
          </a:p>
        </p:txBody>
      </p:sp>
      <p:sp>
        <p:nvSpPr>
          <p:cNvPr id="71" name="正方形/長方形 70">
            <a:extLst>
              <a:ext uri="{FF2B5EF4-FFF2-40B4-BE49-F238E27FC236}">
                <a16:creationId xmlns:a16="http://schemas.microsoft.com/office/drawing/2014/main" id="{94DE6FD3-5E9E-4C9A-B208-BE4010B95EC9}"/>
              </a:ext>
            </a:extLst>
          </p:cNvPr>
          <p:cNvSpPr/>
          <p:nvPr/>
        </p:nvSpPr>
        <p:spPr>
          <a:xfrm>
            <a:off x="10294497" y="5524281"/>
            <a:ext cx="763903" cy="246221"/>
          </a:xfrm>
          <a:prstGeom prst="rect">
            <a:avLst/>
          </a:prstGeom>
          <a:solidFill>
            <a:srgbClr val="3A7AC7"/>
          </a:solidFill>
        </p:spPr>
        <p:txBody>
          <a:bodyPr wrap="square" lIns="0" tIns="0" rIns="0" bIns="0">
            <a:spAutoFit/>
          </a:bodyPr>
          <a:lstStyle/>
          <a:p>
            <a:pPr algn="ctr"/>
            <a:r>
              <a:rPr lang="en-US" altLang="ja-JP" sz="800" b="1" dirty="0">
                <a:solidFill>
                  <a:schemeClr val="bg1"/>
                </a:solidFill>
                <a:latin typeface="Arial" panose="020B0604020202020204" pitchFamily="34" charset="0"/>
                <a:cs typeface="Arial" panose="020B0604020202020204" pitchFamily="34" charset="0"/>
              </a:rPr>
              <a:t>2,141 trillion yen</a:t>
            </a:r>
            <a:endParaRPr lang="ja-JP" altLang="en-US" sz="800" b="1" dirty="0">
              <a:solidFill>
                <a:schemeClr val="bg1"/>
              </a:solidFill>
              <a:latin typeface="Arial" panose="020B0604020202020204" pitchFamily="34" charset="0"/>
              <a:cs typeface="Arial" panose="020B0604020202020204" pitchFamily="34" charset="0"/>
            </a:endParaRPr>
          </a:p>
        </p:txBody>
      </p:sp>
      <p:sp>
        <p:nvSpPr>
          <p:cNvPr id="72" name="正方形/長方形 71">
            <a:extLst>
              <a:ext uri="{FF2B5EF4-FFF2-40B4-BE49-F238E27FC236}">
                <a16:creationId xmlns:a16="http://schemas.microsoft.com/office/drawing/2014/main" id="{E0337CE8-8423-4A55-876F-FF2F2CD9C783}"/>
              </a:ext>
            </a:extLst>
          </p:cNvPr>
          <p:cNvSpPr/>
          <p:nvPr/>
        </p:nvSpPr>
        <p:spPr>
          <a:xfrm>
            <a:off x="8854991" y="5290853"/>
            <a:ext cx="482600" cy="153888"/>
          </a:xfrm>
          <a:prstGeom prst="rect">
            <a:avLst/>
          </a:prstGeom>
          <a:solidFill>
            <a:schemeClr val="bg1"/>
          </a:solidFill>
        </p:spPr>
        <p:txBody>
          <a:bodyPr wrap="square" lIns="0" tIns="0" rIns="0" bIns="0">
            <a:spAutoFit/>
          </a:bodyPr>
          <a:lstStyle/>
          <a:p>
            <a:pPr algn="ctr"/>
            <a:r>
              <a:rPr lang="en-US" altLang="ja-JP" sz="1000" b="1" dirty="0">
                <a:latin typeface="Arial" panose="020B0604020202020204" pitchFamily="34" charset="0"/>
                <a:cs typeface="Arial" panose="020B0604020202020204" pitchFamily="34" charset="0"/>
              </a:rPr>
              <a:t>2.0x</a:t>
            </a:r>
            <a:endParaRPr lang="ja-JP" altLang="en-US" sz="1000" b="1" dirty="0">
              <a:latin typeface="Arial" panose="020B0604020202020204" pitchFamily="34" charset="0"/>
              <a:cs typeface="Arial" panose="020B0604020202020204" pitchFamily="34" charset="0"/>
            </a:endParaRPr>
          </a:p>
        </p:txBody>
      </p:sp>
      <p:sp>
        <p:nvSpPr>
          <p:cNvPr id="73" name="正方形/長方形 72">
            <a:extLst>
              <a:ext uri="{FF2B5EF4-FFF2-40B4-BE49-F238E27FC236}">
                <a16:creationId xmlns:a16="http://schemas.microsoft.com/office/drawing/2014/main" id="{56A3CC91-64B1-4BAE-905D-37A083E9DEDC}"/>
              </a:ext>
            </a:extLst>
          </p:cNvPr>
          <p:cNvSpPr/>
          <p:nvPr/>
        </p:nvSpPr>
        <p:spPr>
          <a:xfrm>
            <a:off x="8362062" y="5740839"/>
            <a:ext cx="482600" cy="153888"/>
          </a:xfrm>
          <a:prstGeom prst="rect">
            <a:avLst/>
          </a:prstGeom>
          <a:solidFill>
            <a:schemeClr val="bg1"/>
          </a:solidFill>
        </p:spPr>
        <p:txBody>
          <a:bodyPr wrap="square" lIns="0" tIns="0" rIns="0" bIns="0">
            <a:spAutoFit/>
          </a:bodyPr>
          <a:lstStyle/>
          <a:p>
            <a:pPr algn="ctr"/>
            <a:r>
              <a:rPr lang="en-US" altLang="ja-JP" sz="1000" b="1" dirty="0">
                <a:latin typeface="Arial" panose="020B0604020202020204" pitchFamily="34" charset="0"/>
                <a:cs typeface="Arial" panose="020B0604020202020204" pitchFamily="34" charset="0"/>
              </a:rPr>
              <a:t>1.4x</a:t>
            </a:r>
            <a:endParaRPr lang="ja-JP" altLang="en-US" sz="1000" b="1" dirty="0">
              <a:latin typeface="Arial" panose="020B0604020202020204" pitchFamily="34" charset="0"/>
              <a:cs typeface="Arial" panose="020B0604020202020204" pitchFamily="34" charset="0"/>
            </a:endParaRPr>
          </a:p>
        </p:txBody>
      </p:sp>
      <p:sp>
        <p:nvSpPr>
          <p:cNvPr id="74" name="正方形/長方形 73">
            <a:extLst>
              <a:ext uri="{FF2B5EF4-FFF2-40B4-BE49-F238E27FC236}">
                <a16:creationId xmlns:a16="http://schemas.microsoft.com/office/drawing/2014/main" id="{DD0ED34B-7BBA-4B4E-AE1C-FD03941F45D0}"/>
              </a:ext>
            </a:extLst>
          </p:cNvPr>
          <p:cNvSpPr/>
          <p:nvPr/>
        </p:nvSpPr>
        <p:spPr>
          <a:xfrm>
            <a:off x="10294497" y="5775401"/>
            <a:ext cx="482600" cy="153888"/>
          </a:xfrm>
          <a:prstGeom prst="rect">
            <a:avLst/>
          </a:prstGeom>
          <a:solidFill>
            <a:schemeClr val="bg1"/>
          </a:solidFill>
        </p:spPr>
        <p:txBody>
          <a:bodyPr wrap="square" lIns="0" tIns="0" rIns="0" bIns="0">
            <a:spAutoFit/>
          </a:bodyPr>
          <a:lstStyle/>
          <a:p>
            <a:pPr algn="ctr"/>
            <a:r>
              <a:rPr lang="en-US" altLang="ja-JP" sz="1000" b="1" dirty="0">
                <a:latin typeface="Arial" panose="020B0604020202020204" pitchFamily="34" charset="0"/>
                <a:cs typeface="Arial" panose="020B0604020202020204" pitchFamily="34" charset="0"/>
              </a:rPr>
              <a:t>1.5x</a:t>
            </a:r>
            <a:endParaRPr lang="ja-JP" altLang="en-US" sz="1000" b="1" dirty="0">
              <a:latin typeface="Arial" panose="020B0604020202020204" pitchFamily="34" charset="0"/>
              <a:cs typeface="Arial" panose="020B0604020202020204" pitchFamily="34" charset="0"/>
            </a:endParaRPr>
          </a:p>
        </p:txBody>
      </p:sp>
      <p:sp>
        <p:nvSpPr>
          <p:cNvPr id="75" name="正方形/長方形 74">
            <a:extLst>
              <a:ext uri="{FF2B5EF4-FFF2-40B4-BE49-F238E27FC236}">
                <a16:creationId xmlns:a16="http://schemas.microsoft.com/office/drawing/2014/main" id="{4E3EBF43-1C0B-4C74-8D32-28FFE75AC51E}"/>
              </a:ext>
            </a:extLst>
          </p:cNvPr>
          <p:cNvSpPr/>
          <p:nvPr/>
        </p:nvSpPr>
        <p:spPr>
          <a:xfrm>
            <a:off x="10107463" y="5967168"/>
            <a:ext cx="482600" cy="153888"/>
          </a:xfrm>
          <a:prstGeom prst="rect">
            <a:avLst/>
          </a:prstGeom>
          <a:solidFill>
            <a:schemeClr val="bg1"/>
          </a:solidFill>
        </p:spPr>
        <p:txBody>
          <a:bodyPr wrap="square" lIns="0" tIns="0" rIns="0" bIns="0">
            <a:spAutoFit/>
          </a:bodyPr>
          <a:lstStyle/>
          <a:p>
            <a:pPr algn="ctr"/>
            <a:r>
              <a:rPr lang="en-US" altLang="ja-JP" sz="1000" b="1" dirty="0">
                <a:latin typeface="Arial" panose="020B0604020202020204" pitchFamily="34" charset="0"/>
                <a:cs typeface="Arial" panose="020B0604020202020204" pitchFamily="34" charset="0"/>
              </a:rPr>
              <a:t>1.2x</a:t>
            </a:r>
            <a:endParaRPr lang="ja-JP" altLang="en-US" sz="1000" b="1" dirty="0">
              <a:latin typeface="Arial" panose="020B0604020202020204" pitchFamily="34" charset="0"/>
              <a:cs typeface="Arial" panose="020B0604020202020204" pitchFamily="34" charset="0"/>
            </a:endParaRPr>
          </a:p>
        </p:txBody>
      </p:sp>
      <p:sp>
        <p:nvSpPr>
          <p:cNvPr id="76" name="正方形/長方形 75">
            <a:extLst>
              <a:ext uri="{FF2B5EF4-FFF2-40B4-BE49-F238E27FC236}">
                <a16:creationId xmlns:a16="http://schemas.microsoft.com/office/drawing/2014/main" id="{EEE64A33-D84C-4DC0-9BC4-0FFB0F6BF463}"/>
              </a:ext>
            </a:extLst>
          </p:cNvPr>
          <p:cNvSpPr/>
          <p:nvPr/>
        </p:nvSpPr>
        <p:spPr>
          <a:xfrm>
            <a:off x="6960718" y="6637716"/>
            <a:ext cx="1314701" cy="1401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600" dirty="0">
                <a:solidFill>
                  <a:schemeClr val="tx1"/>
                </a:solidFill>
                <a:latin typeface="Arial" panose="020B0604020202020204" pitchFamily="34" charset="0"/>
                <a:cs typeface="Arial" panose="020B0604020202020204" pitchFamily="34" charset="0"/>
              </a:rPr>
              <a:t>Household financial assets </a:t>
            </a:r>
          </a:p>
          <a:p>
            <a:r>
              <a:rPr kumimoji="1" lang="en-US" altLang="ja-JP" sz="600" dirty="0">
                <a:solidFill>
                  <a:schemeClr val="tx1"/>
                </a:solidFill>
                <a:latin typeface="Arial" panose="020B0604020202020204" pitchFamily="34" charset="0"/>
                <a:cs typeface="Arial" panose="020B0604020202020204" pitchFamily="34" charset="0"/>
              </a:rPr>
              <a:t>from investment returns</a:t>
            </a:r>
            <a:endParaRPr kumimoji="1" lang="ja-JP" altLang="en-US" sz="600" dirty="0">
              <a:solidFill>
                <a:schemeClr val="tx1"/>
              </a:solidFill>
              <a:latin typeface="Arial" panose="020B0604020202020204" pitchFamily="34" charset="0"/>
              <a:cs typeface="Arial" panose="020B0604020202020204" pitchFamily="34" charset="0"/>
            </a:endParaRPr>
          </a:p>
        </p:txBody>
      </p:sp>
      <p:sp>
        <p:nvSpPr>
          <p:cNvPr id="78" name="正方形/長方形 77">
            <a:extLst>
              <a:ext uri="{FF2B5EF4-FFF2-40B4-BE49-F238E27FC236}">
                <a16:creationId xmlns:a16="http://schemas.microsoft.com/office/drawing/2014/main" id="{A151EB27-9836-4564-A709-D07C2B43D4F1}"/>
              </a:ext>
            </a:extLst>
          </p:cNvPr>
          <p:cNvSpPr/>
          <p:nvPr/>
        </p:nvSpPr>
        <p:spPr>
          <a:xfrm>
            <a:off x="6965798" y="6517218"/>
            <a:ext cx="1133470" cy="1057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600" dirty="0">
                <a:solidFill>
                  <a:schemeClr val="tx1"/>
                </a:solidFill>
                <a:latin typeface="Arial" panose="020B0604020202020204" pitchFamily="34" charset="0"/>
                <a:cs typeface="Arial" panose="020B0604020202020204" pitchFamily="34" charset="0"/>
              </a:rPr>
              <a:t>Household financial assets</a:t>
            </a:r>
            <a:endParaRPr kumimoji="1" lang="ja-JP" altLang="en-US" sz="600" dirty="0">
              <a:solidFill>
                <a:schemeClr val="tx1"/>
              </a:solidFill>
              <a:latin typeface="Arial" panose="020B0604020202020204" pitchFamily="34" charset="0"/>
              <a:cs typeface="Arial" panose="020B0604020202020204" pitchFamily="34" charset="0"/>
            </a:endParaRPr>
          </a:p>
        </p:txBody>
      </p:sp>
      <p:sp>
        <p:nvSpPr>
          <p:cNvPr id="79" name="正方形/長方形 78">
            <a:extLst>
              <a:ext uri="{FF2B5EF4-FFF2-40B4-BE49-F238E27FC236}">
                <a16:creationId xmlns:a16="http://schemas.microsoft.com/office/drawing/2014/main" id="{1173C732-4851-44EA-BE4C-35CB8525EBD4}"/>
              </a:ext>
            </a:extLst>
          </p:cNvPr>
          <p:cNvSpPr/>
          <p:nvPr/>
        </p:nvSpPr>
        <p:spPr>
          <a:xfrm>
            <a:off x="8099268" y="6484681"/>
            <a:ext cx="2850244" cy="3468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400" dirty="0">
                <a:solidFill>
                  <a:schemeClr val="tx1"/>
                </a:solidFill>
                <a:latin typeface="Arial" panose="020B0604020202020204" pitchFamily="34" charset="0"/>
                <a:cs typeface="Arial" panose="020B0604020202020204" pitchFamily="34" charset="0"/>
              </a:rPr>
              <a:t>Note 1) The above growth in assets attributable to investment returns is calculated based on fluctuations in asset </a:t>
            </a:r>
            <a:br>
              <a:rPr kumimoji="1" lang="en-US" altLang="ja-JP" sz="400" dirty="0">
                <a:solidFill>
                  <a:schemeClr val="tx1"/>
                </a:solidFill>
                <a:latin typeface="Arial" panose="020B0604020202020204" pitchFamily="34" charset="0"/>
                <a:cs typeface="Arial" panose="020B0604020202020204" pitchFamily="34" charset="0"/>
              </a:rPr>
            </a:br>
            <a:r>
              <a:rPr kumimoji="1" lang="en-US" altLang="ja-JP" sz="400" dirty="0">
                <a:solidFill>
                  <a:schemeClr val="tx1"/>
                </a:solidFill>
                <a:latin typeface="Arial" panose="020B0604020202020204" pitchFamily="34" charset="0"/>
                <a:cs typeface="Arial" panose="020B0604020202020204" pitchFamily="34" charset="0"/>
              </a:rPr>
              <a:t>             prices and does not include interest or dividends received.</a:t>
            </a:r>
          </a:p>
          <a:p>
            <a:r>
              <a:rPr kumimoji="1" lang="en-US" altLang="ja-JP" sz="400" dirty="0">
                <a:solidFill>
                  <a:schemeClr val="tx1"/>
                </a:solidFill>
                <a:latin typeface="Arial" panose="020B0604020202020204" pitchFamily="34" charset="0"/>
                <a:cs typeface="Arial" panose="020B0604020202020204" pitchFamily="34" charset="0"/>
              </a:rPr>
              <a:t>Note 2) The target period is from the end of December 2003 to the end of December 2023. Figures are </a:t>
            </a:r>
            <a:br>
              <a:rPr kumimoji="1" lang="en-US" altLang="ja-JP" sz="400" dirty="0">
                <a:solidFill>
                  <a:schemeClr val="tx1"/>
                </a:solidFill>
                <a:latin typeface="Arial" panose="020B0604020202020204" pitchFamily="34" charset="0"/>
                <a:cs typeface="Arial" panose="020B0604020202020204" pitchFamily="34" charset="0"/>
              </a:rPr>
            </a:br>
            <a:r>
              <a:rPr kumimoji="1" lang="en-US" altLang="ja-JP" sz="400" dirty="0">
                <a:solidFill>
                  <a:schemeClr val="tx1"/>
                </a:solidFill>
                <a:latin typeface="Arial" panose="020B0604020202020204" pitchFamily="34" charset="0"/>
                <a:cs typeface="Arial" panose="020B0604020202020204" pitchFamily="34" charset="0"/>
              </a:rPr>
              <a:t>             converted using the exchange rates as of the end of December 2023 (USD 1 = JPY 150, GBP 1 = JPY 183).</a:t>
            </a:r>
          </a:p>
          <a:p>
            <a:r>
              <a:rPr kumimoji="1" lang="en-US" altLang="ja-JP" sz="400" dirty="0">
                <a:solidFill>
                  <a:schemeClr val="tx1"/>
                </a:solidFill>
                <a:latin typeface="Arial" panose="020B0604020202020204" pitchFamily="34" charset="0"/>
                <a:cs typeface="Arial" panose="020B0604020202020204" pitchFamily="34" charset="0"/>
              </a:rPr>
              <a:t>Source: Prepared by the FSA based on statistical data from the FRB, the BOE, and the Bank of Japan.</a:t>
            </a:r>
          </a:p>
        </p:txBody>
      </p:sp>
      <p:sp>
        <p:nvSpPr>
          <p:cNvPr id="81" name="正方形/長方形 80">
            <a:extLst>
              <a:ext uri="{FF2B5EF4-FFF2-40B4-BE49-F238E27FC236}">
                <a16:creationId xmlns:a16="http://schemas.microsoft.com/office/drawing/2014/main" id="{07A46A77-A96F-4501-A88D-76AA7B742146}"/>
              </a:ext>
            </a:extLst>
          </p:cNvPr>
          <p:cNvSpPr/>
          <p:nvPr/>
        </p:nvSpPr>
        <p:spPr>
          <a:xfrm>
            <a:off x="10821024" y="6637716"/>
            <a:ext cx="1056034" cy="1401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500" dirty="0">
                <a:solidFill>
                  <a:schemeClr val="tx1"/>
                </a:solidFill>
                <a:latin typeface="Arial" panose="020B0604020202020204" pitchFamily="34" charset="0"/>
                <a:cs typeface="Arial" panose="020B0604020202020204" pitchFamily="34" charset="0"/>
              </a:rPr>
              <a:t>Source: Materials prepared by </a:t>
            </a:r>
            <a:br>
              <a:rPr kumimoji="1" lang="en-US" altLang="ja-JP" sz="500" dirty="0">
                <a:solidFill>
                  <a:schemeClr val="tx1"/>
                </a:solidFill>
                <a:latin typeface="Arial" panose="020B0604020202020204" pitchFamily="34" charset="0"/>
                <a:cs typeface="Arial" panose="020B0604020202020204" pitchFamily="34" charset="0"/>
              </a:rPr>
            </a:br>
            <a:r>
              <a:rPr kumimoji="1" lang="en-US" altLang="ja-JP" sz="500" dirty="0">
                <a:solidFill>
                  <a:schemeClr val="tx1"/>
                </a:solidFill>
                <a:latin typeface="Arial" panose="020B0604020202020204" pitchFamily="34" charset="0"/>
                <a:cs typeface="Arial" panose="020B0604020202020204" pitchFamily="34" charset="0"/>
              </a:rPr>
              <a:t>              the Financial Services </a:t>
            </a:r>
            <a:br>
              <a:rPr kumimoji="1" lang="en-US" altLang="ja-JP" sz="500" dirty="0">
                <a:solidFill>
                  <a:schemeClr val="tx1"/>
                </a:solidFill>
                <a:latin typeface="Arial" panose="020B0604020202020204" pitchFamily="34" charset="0"/>
                <a:cs typeface="Arial" panose="020B0604020202020204" pitchFamily="34" charset="0"/>
              </a:rPr>
            </a:br>
            <a:r>
              <a:rPr kumimoji="1" lang="en-US" altLang="ja-JP" sz="500" dirty="0">
                <a:solidFill>
                  <a:schemeClr val="tx1"/>
                </a:solidFill>
                <a:latin typeface="Arial" panose="020B0604020202020204" pitchFamily="34" charset="0"/>
                <a:cs typeface="Arial" panose="020B0604020202020204" pitchFamily="34" charset="0"/>
              </a:rPr>
              <a:t>              Agency (FSA)</a:t>
            </a:r>
            <a:endParaRPr kumimoji="1" lang="ja-JP" altLang="en-US" sz="500" dirty="0">
              <a:solidFill>
                <a:schemeClr val="tx1"/>
              </a:solidFill>
              <a:latin typeface="Arial" panose="020B0604020202020204" pitchFamily="34" charset="0"/>
              <a:cs typeface="Arial" panose="020B0604020202020204" pitchFamily="34" charset="0"/>
            </a:endParaRPr>
          </a:p>
        </p:txBody>
      </p:sp>
      <p:sp>
        <p:nvSpPr>
          <p:cNvPr id="54" name="正方形/長方形 53">
            <a:extLst>
              <a:ext uri="{FF2B5EF4-FFF2-40B4-BE49-F238E27FC236}">
                <a16:creationId xmlns:a16="http://schemas.microsoft.com/office/drawing/2014/main" id="{426ED0D1-E4DC-470C-A30B-BD4C696A04EC}"/>
              </a:ext>
            </a:extLst>
          </p:cNvPr>
          <p:cNvSpPr/>
          <p:nvPr/>
        </p:nvSpPr>
        <p:spPr>
          <a:xfrm>
            <a:off x="6431626" y="3635534"/>
            <a:ext cx="5558411" cy="2040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600" dirty="0">
                <a:solidFill>
                  <a:schemeClr val="tx1"/>
                </a:solidFill>
                <a:latin typeface="Arial" panose="020B0604020202020204" pitchFamily="34" charset="0"/>
                <a:cs typeface="Arial" panose="020B0604020202020204" pitchFamily="34" charset="0"/>
              </a:rPr>
              <a:t>"Others" is the residual which is the remaining after deducting "Currency and deposits," "Debt securities," "Investment trusts," "Equity," and "Insurance, pension and standardized guarantees" from total financial assets  “Others” equals to “total financial assets” less "Currency and deposits," "Debt securities," "Investment trusts," "Equity," and "Insurance, pension and standardized guarantees"</a:t>
            </a:r>
            <a:endParaRPr kumimoji="1" lang="ja-JP" altLang="en-US" sz="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95406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テキスト ボックス 21"/>
          <p:cNvSpPr txBox="1"/>
          <p:nvPr/>
        </p:nvSpPr>
        <p:spPr>
          <a:xfrm>
            <a:off x="547342" y="4739529"/>
            <a:ext cx="1497767" cy="246221"/>
          </a:xfrm>
          <a:prstGeom prst="rect">
            <a:avLst/>
          </a:prstGeom>
          <a:noFill/>
        </p:spPr>
        <p:txBody>
          <a:bodyPr wrap="square" rtlCol="0">
            <a:spAutoFit/>
          </a:bodyPr>
          <a:lstStyle/>
          <a:p>
            <a:r>
              <a:rPr lang="en-US" altLang="ja-JP" sz="1000" b="1" dirty="0">
                <a:latin typeface="メイリオ" panose="020B0604030504040204" pitchFamily="50" charset="-128"/>
                <a:ea typeface="メイリオ" panose="020B0604030504040204" pitchFamily="50" charset="-128"/>
              </a:rPr>
              <a:t>Expected Results</a:t>
            </a:r>
          </a:p>
        </p:txBody>
      </p:sp>
      <p:sp>
        <p:nvSpPr>
          <p:cNvPr id="19"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45</a:t>
            </a:fld>
            <a:endParaRPr kumimoji="1" lang="ja-JP" altLang="en-US"/>
          </a:p>
        </p:txBody>
      </p:sp>
      <p:cxnSp>
        <p:nvCxnSpPr>
          <p:cNvPr id="20" name="直線コネクタ 19"/>
          <p:cNvCxnSpPr>
            <a:cxnSpLocks/>
          </p:cNvCxnSpPr>
          <p:nvPr/>
        </p:nvCxnSpPr>
        <p:spPr>
          <a:xfrm>
            <a:off x="627182" y="746340"/>
            <a:ext cx="10884461"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8" name="ホームベース 7"/>
          <p:cNvSpPr/>
          <p:nvPr/>
        </p:nvSpPr>
        <p:spPr>
          <a:xfrm rot="5400000">
            <a:off x="2425540" y="-1055035"/>
            <a:ext cx="1692104" cy="5503680"/>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ホームベース 24"/>
          <p:cNvSpPr/>
          <p:nvPr/>
        </p:nvSpPr>
        <p:spPr>
          <a:xfrm rot="5400000">
            <a:off x="2379002" y="843131"/>
            <a:ext cx="1785176" cy="5503678"/>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519751" y="4703482"/>
            <a:ext cx="5503678" cy="1994891"/>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p:cNvSpPr txBox="1"/>
          <p:nvPr/>
        </p:nvSpPr>
        <p:spPr>
          <a:xfrm>
            <a:off x="519750" y="2743124"/>
            <a:ext cx="2750500" cy="246221"/>
          </a:xfrm>
          <a:prstGeom prst="rect">
            <a:avLst/>
          </a:prstGeom>
          <a:noFill/>
        </p:spPr>
        <p:txBody>
          <a:bodyPr wrap="square" rtlCol="0">
            <a:spAutoFit/>
          </a:bodyPr>
          <a:lstStyle/>
          <a:p>
            <a:r>
              <a:rPr lang="en-US" altLang="ja-JP" sz="1000" b="1" dirty="0">
                <a:latin typeface="メイリオ" panose="020B0604030504040204" pitchFamily="50" charset="-128"/>
                <a:ea typeface="メイリオ" panose="020B0604030504040204" pitchFamily="50" charset="-128"/>
              </a:rPr>
              <a:t>Strategic Directions</a:t>
            </a:r>
          </a:p>
        </p:txBody>
      </p:sp>
      <p:sp>
        <p:nvSpPr>
          <p:cNvPr id="28" name="テキスト ボックス 27"/>
          <p:cNvSpPr txBox="1"/>
          <p:nvPr/>
        </p:nvSpPr>
        <p:spPr>
          <a:xfrm>
            <a:off x="544241" y="876449"/>
            <a:ext cx="1427037" cy="246221"/>
          </a:xfrm>
          <a:prstGeom prst="rect">
            <a:avLst/>
          </a:prstGeom>
          <a:noFill/>
        </p:spPr>
        <p:txBody>
          <a:bodyPr wrap="square" rtlCol="0">
            <a:spAutoFit/>
          </a:bodyPr>
          <a:lstStyle/>
          <a:p>
            <a:r>
              <a:rPr lang="en-US" altLang="ja-JP" sz="1000" b="1" dirty="0">
                <a:latin typeface="メイリオ" panose="020B0604030504040204" pitchFamily="50" charset="-128"/>
                <a:ea typeface="メイリオ" panose="020B0604030504040204" pitchFamily="50" charset="-128"/>
              </a:rPr>
              <a:t>Current Situation</a:t>
            </a:r>
          </a:p>
        </p:txBody>
      </p:sp>
      <p:sp>
        <p:nvSpPr>
          <p:cNvPr id="31" name="正方形/長方形 30"/>
          <p:cNvSpPr/>
          <p:nvPr/>
        </p:nvSpPr>
        <p:spPr>
          <a:xfrm>
            <a:off x="519750" y="1053618"/>
            <a:ext cx="5503679" cy="1257647"/>
          </a:xfrm>
          <a:prstGeom prst="rect">
            <a:avLst/>
          </a:prstGeom>
          <a:noFill/>
          <a:ln w="12700">
            <a:no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285750" indent="-285750">
              <a:lnSpc>
                <a:spcPct val="130000"/>
              </a:lnSpc>
              <a:buFont typeface="Wingdings" panose="05000000000000000000" pitchFamily="2" charset="2"/>
              <a:buChar char="Ø"/>
            </a:pP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Osaka ranked 7th in The Global </a:t>
            </a:r>
            <a:r>
              <a:rPr lang="en-US" altLang="ja-JP" sz="1200" dirty="0" err="1">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Liveability</a:t>
            </a:r>
            <a:r>
              <a:rPr lang="en-US" altLang="ja-JP"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ranking in 2025 by The Economist, with particularly high evaluations in stability, healthcare, and education. </a:t>
            </a:r>
            <a:endParaRPr lang="ja-JP" altLang="en-US" sz="12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10" name="正方形/長方形 9"/>
          <p:cNvSpPr/>
          <p:nvPr/>
        </p:nvSpPr>
        <p:spPr>
          <a:xfrm>
            <a:off x="552405" y="4971169"/>
            <a:ext cx="5503679" cy="1727204"/>
          </a:xfrm>
          <a:prstGeom prst="rect">
            <a:avLst/>
          </a:prstGeom>
        </p:spPr>
        <p:txBody>
          <a:bodyPr wrap="square">
            <a:spAutoFit/>
          </a:bodyPr>
          <a:lstStyle/>
          <a:p>
            <a:pPr marL="171450" indent="-171450">
              <a:lnSpc>
                <a:spcPct val="150000"/>
              </a:lnSpc>
              <a:buFont typeface="Wingdings" panose="05000000000000000000" pitchFamily="2" charset="2"/>
              <a:buChar char="p"/>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With the development of international schools and the promotion of multilingual services, among other improvements to living conditions, Osaka will become even more comfortable for both residents and foreign nationals.</a:t>
            </a:r>
          </a:p>
          <a:p>
            <a:pPr marL="171450" indent="-171450">
              <a:lnSpc>
                <a:spcPct val="150000"/>
              </a:lnSpc>
              <a:buFont typeface="Wingdings" panose="05000000000000000000" pitchFamily="2" charset="2"/>
              <a:buChar char="p"/>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With pleasant living conditions and investment attractiveness, foreign financial institutions, including FinTech companies and other investors, will gather in the city.</a:t>
            </a:r>
            <a:endParaRPr lang="ja-JP" altLang="en-US" sz="1600" dirty="0">
              <a:latin typeface="UD デジタル 教科書体 NK-R" panose="02020400000000000000" pitchFamily="18" charset="-128"/>
              <a:ea typeface="UD デジタル 教科書体 NK-R" panose="02020400000000000000" pitchFamily="18" charset="-128"/>
            </a:endParaRPr>
          </a:p>
        </p:txBody>
      </p:sp>
      <p:sp>
        <p:nvSpPr>
          <p:cNvPr id="33" name="タイトル 1"/>
          <p:cNvSpPr txBox="1">
            <a:spLocks/>
          </p:cNvSpPr>
          <p:nvPr/>
        </p:nvSpPr>
        <p:spPr>
          <a:xfrm>
            <a:off x="519752" y="74516"/>
            <a:ext cx="11353800" cy="662704"/>
          </a:xfrm>
          <a:prstGeom prst="rect">
            <a:avLst/>
          </a:prstGeom>
        </p:spPr>
        <p:txBody>
          <a:bodyPr anchor="b"/>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0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2000" b="1" dirty="0">
                <a:latin typeface="Arial" panose="020B0604020202020204" pitchFamily="34" charset="0"/>
                <a:ea typeface="UD デジタル 教科書体 NK-R" panose="02020400000000000000" pitchFamily="18" charset="-128"/>
                <a:cs typeface="Arial" panose="020B0604020202020204" pitchFamily="34" charset="0"/>
              </a:rPr>
              <a:t>5. Enhancing Osaka‑Kansai’s Status as a Global Financial City</a:t>
            </a:r>
            <a:r>
              <a:rPr lang="ja-JP" altLang="en-US" sz="2000" b="1" dirty="0">
                <a:latin typeface="Arial" panose="020B0604020202020204" pitchFamily="34" charset="0"/>
                <a:ea typeface="UD デジタル 教科書体 NK-R" panose="02020400000000000000" pitchFamily="18" charset="-128"/>
                <a:cs typeface="Arial" panose="020B0604020202020204" pitchFamily="34" charset="0"/>
              </a:rPr>
              <a:t>　</a:t>
            </a:r>
          </a:p>
        </p:txBody>
      </p:sp>
      <p:sp>
        <p:nvSpPr>
          <p:cNvPr id="2" name="正方形/長方形 1"/>
          <p:cNvSpPr/>
          <p:nvPr/>
        </p:nvSpPr>
        <p:spPr>
          <a:xfrm>
            <a:off x="572126" y="3277343"/>
            <a:ext cx="5396248" cy="830997"/>
          </a:xfrm>
          <a:prstGeom prst="rect">
            <a:avLst/>
          </a:prstGeom>
          <a:solidFill>
            <a:schemeClr val="bg1">
              <a:lumMod val="85000"/>
            </a:schemeClr>
          </a:solidFill>
        </p:spPr>
        <p:txBody>
          <a:bodyPr wrap="square">
            <a:spAutoFit/>
          </a:bodyPr>
          <a:lstStyle/>
          <a:p>
            <a:pPr>
              <a:spcBef>
                <a:spcPct val="0"/>
              </a:spcBef>
              <a:spcAft>
                <a:spcPts val="400"/>
              </a:spcAft>
            </a:pP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Promoting initiatives to attract high‑skilled foreign talent, including improvements to living environments such as education and healthcare and the use of special residency schemes, while also enhancing Osaka’s attractiveness as an investment destination.</a:t>
            </a:r>
            <a:endParaRPr lang="ja-JP" altLang="en-US" sz="1200"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21" name="テキスト ボックス 20"/>
          <p:cNvSpPr txBox="1"/>
          <p:nvPr/>
        </p:nvSpPr>
        <p:spPr>
          <a:xfrm>
            <a:off x="519463" y="2954574"/>
            <a:ext cx="3539752" cy="276999"/>
          </a:xfrm>
          <a:prstGeom prst="rect">
            <a:avLst/>
          </a:prstGeom>
          <a:noFill/>
        </p:spPr>
        <p:txBody>
          <a:bodyPr wrap="none" rtlCol="0">
            <a:spAutoFit/>
          </a:bodyPr>
          <a:lstStyle/>
          <a:p>
            <a:r>
              <a:rPr lang="ja-JP" altLang="en-US" sz="12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Global city that develops by leveraging finance</a:t>
            </a:r>
            <a:r>
              <a:rPr lang="ja-JP" altLang="en-US" sz="1200" dirty="0">
                <a:latin typeface="Arial" panose="020B0604020202020204" pitchFamily="34" charset="0"/>
                <a:ea typeface="UD デジタル 教科書体 NK-R" panose="02020400000000000000" pitchFamily="18" charset="-128"/>
                <a:cs typeface="Arial" panose="020B0604020202020204" pitchFamily="34" charset="0"/>
              </a:rPr>
              <a:t>］</a:t>
            </a:r>
          </a:p>
        </p:txBody>
      </p:sp>
      <p:sp>
        <p:nvSpPr>
          <p:cNvPr id="23" name="テキスト ボックス 22"/>
          <p:cNvSpPr txBox="1"/>
          <p:nvPr/>
        </p:nvSpPr>
        <p:spPr>
          <a:xfrm>
            <a:off x="3843157" y="2954574"/>
            <a:ext cx="2236510" cy="276999"/>
          </a:xfrm>
          <a:prstGeom prst="rect">
            <a:avLst/>
          </a:prstGeom>
          <a:noFill/>
        </p:spPr>
        <p:txBody>
          <a:bodyPr wrap="none" rtlCol="0">
            <a:spAutoFit/>
          </a:bodyPr>
          <a:lstStyle/>
          <a:p>
            <a:r>
              <a:rPr lang="ja-JP" altLang="en-US" sz="120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dirty="0">
                <a:latin typeface="Arial" panose="020B0604020202020204" pitchFamily="34" charset="0"/>
                <a:ea typeface="UD デジタル 教科書体 NK-R" panose="02020400000000000000" pitchFamily="18" charset="-128"/>
                <a:cs typeface="Arial" panose="020B0604020202020204" pitchFamily="34" charset="0"/>
              </a:rPr>
              <a:t>Frontrunner City in Finance</a:t>
            </a:r>
            <a:r>
              <a:rPr lang="ja-JP" altLang="en-US" sz="1200" dirty="0">
                <a:latin typeface="Arial" panose="020B0604020202020204" pitchFamily="34" charset="0"/>
                <a:ea typeface="UD デジタル 教科書体 NK-R" panose="02020400000000000000" pitchFamily="18" charset="-128"/>
                <a:cs typeface="Arial" panose="020B0604020202020204" pitchFamily="34" charset="0"/>
              </a:rPr>
              <a:t>］</a:t>
            </a:r>
          </a:p>
        </p:txBody>
      </p:sp>
      <p:sp>
        <p:nvSpPr>
          <p:cNvPr id="38" name="テキスト ボックス 37">
            <a:extLst>
              <a:ext uri="{FF2B5EF4-FFF2-40B4-BE49-F238E27FC236}">
                <a16:creationId xmlns:a16="http://schemas.microsoft.com/office/drawing/2014/main" id="{F54630EC-4F31-4AD6-9BC3-CA1079BEE428}"/>
              </a:ext>
            </a:extLst>
          </p:cNvPr>
          <p:cNvSpPr txBox="1"/>
          <p:nvPr/>
        </p:nvSpPr>
        <p:spPr>
          <a:xfrm>
            <a:off x="6456549" y="1492666"/>
            <a:ext cx="5530105" cy="338554"/>
          </a:xfrm>
          <a:prstGeom prst="rect">
            <a:avLst/>
          </a:prstGeom>
          <a:solidFill>
            <a:schemeClr val="bg1">
              <a:lumMod val="50000"/>
            </a:schemeClr>
          </a:solidFill>
        </p:spPr>
        <p:txBody>
          <a:bodyPr wrap="square" rtlCol="0">
            <a:spAutoFit/>
          </a:bodyPr>
          <a:lstStyle/>
          <a:p>
            <a:pPr>
              <a:defRPr/>
            </a:pPr>
            <a:r>
              <a:rPr kumimoji="1" lang="ja-JP" altLang="en-US" sz="1600" b="1" dirty="0">
                <a:solidFill>
                  <a:schemeClr val="bg1"/>
                </a:solidFill>
                <a:latin typeface="Meiryo UI" panose="020B0604030504040204" pitchFamily="50" charset="-128"/>
                <a:ea typeface="Meiryo UI" panose="020B0604030504040204" pitchFamily="50" charset="-128"/>
              </a:rPr>
              <a:t>■　</a:t>
            </a:r>
            <a:r>
              <a:rPr kumimoji="1" lang="en-US" altLang="ja-JP" sz="1600" b="1" dirty="0">
                <a:solidFill>
                  <a:schemeClr val="bg1"/>
                </a:solidFill>
                <a:latin typeface="Meiryo UI" panose="020B0604030504040204" pitchFamily="50" charset="-128"/>
                <a:ea typeface="Meiryo UI" panose="020B0604030504040204" pitchFamily="50" charset="-128"/>
              </a:rPr>
              <a:t>Ranking the world’s most </a:t>
            </a:r>
            <a:r>
              <a:rPr kumimoji="1" lang="en-US" altLang="ja-JP" sz="1600" b="1" dirty="0" err="1">
                <a:solidFill>
                  <a:schemeClr val="bg1"/>
                </a:solidFill>
                <a:latin typeface="Meiryo UI" panose="020B0604030504040204" pitchFamily="50" charset="-128"/>
                <a:ea typeface="Meiryo UI" panose="020B0604030504040204" pitchFamily="50" charset="-128"/>
              </a:rPr>
              <a:t>liveable</a:t>
            </a:r>
            <a:r>
              <a:rPr kumimoji="1" lang="en-US" altLang="ja-JP" sz="1600" b="1" dirty="0">
                <a:solidFill>
                  <a:schemeClr val="bg1"/>
                </a:solidFill>
                <a:latin typeface="Meiryo UI" panose="020B0604030504040204" pitchFamily="50" charset="-128"/>
                <a:ea typeface="Meiryo UI" panose="020B0604030504040204" pitchFamily="50" charset="-128"/>
              </a:rPr>
              <a:t> cities</a:t>
            </a:r>
            <a:r>
              <a:rPr lang="ja-JP" altLang="en-US" sz="1200" b="1" dirty="0">
                <a:solidFill>
                  <a:schemeClr val="bg1"/>
                </a:solidFill>
                <a:latin typeface="Meiryo UI" panose="020B0604030504040204" pitchFamily="50" charset="-128"/>
                <a:ea typeface="Meiryo UI" panose="020B0604030504040204" pitchFamily="50" charset="-128"/>
              </a:rPr>
              <a:t>　　</a:t>
            </a:r>
            <a:endParaRPr lang="en-US" altLang="ja-JP" sz="1200" b="1" dirty="0">
              <a:solidFill>
                <a:schemeClr val="bg1"/>
              </a:solidFill>
              <a:latin typeface="Meiryo UI" panose="020B0604030504040204" pitchFamily="50" charset="-128"/>
              <a:ea typeface="Meiryo UI" panose="020B0604030504040204" pitchFamily="50" charset="-128"/>
            </a:endParaRPr>
          </a:p>
        </p:txBody>
      </p:sp>
      <p:graphicFrame>
        <p:nvGraphicFramePr>
          <p:cNvPr id="46" name="表 5">
            <a:extLst>
              <a:ext uri="{FF2B5EF4-FFF2-40B4-BE49-F238E27FC236}">
                <a16:creationId xmlns:a16="http://schemas.microsoft.com/office/drawing/2014/main" id="{2D0468D1-D472-4523-B931-59CF0D64B278}"/>
              </a:ext>
            </a:extLst>
          </p:cNvPr>
          <p:cNvGraphicFramePr>
            <a:graphicFrameLocks noGrp="1"/>
          </p:cNvGraphicFramePr>
          <p:nvPr>
            <p:extLst>
              <p:ext uri="{D42A27DB-BD31-4B8C-83A1-F6EECF244321}">
                <p14:modId xmlns:p14="http://schemas.microsoft.com/office/powerpoint/2010/main" val="2181726564"/>
              </p:ext>
            </p:extLst>
          </p:nvPr>
        </p:nvGraphicFramePr>
        <p:xfrm>
          <a:off x="6905976" y="2542854"/>
          <a:ext cx="4367031" cy="3017520"/>
        </p:xfrm>
        <a:graphic>
          <a:graphicData uri="http://schemas.openxmlformats.org/drawingml/2006/table">
            <a:tbl>
              <a:tblPr firstRow="1" bandRow="1">
                <a:tableStyleId>{5940675A-B579-460E-94D1-54222C63F5DA}</a:tableStyleId>
              </a:tblPr>
              <a:tblGrid>
                <a:gridCol w="845602">
                  <a:extLst>
                    <a:ext uri="{9D8B030D-6E8A-4147-A177-3AD203B41FA5}">
                      <a16:colId xmlns:a16="http://schemas.microsoft.com/office/drawing/2014/main" val="3958402219"/>
                    </a:ext>
                  </a:extLst>
                </a:gridCol>
                <a:gridCol w="3521429">
                  <a:extLst>
                    <a:ext uri="{9D8B030D-6E8A-4147-A177-3AD203B41FA5}">
                      <a16:colId xmlns:a16="http://schemas.microsoft.com/office/drawing/2014/main" val="751156731"/>
                    </a:ext>
                  </a:extLst>
                </a:gridCol>
              </a:tblGrid>
              <a:tr h="261691">
                <a:tc>
                  <a:txBody>
                    <a:bodyPr/>
                    <a:lstStyle/>
                    <a:p>
                      <a:pPr algn="ctr"/>
                      <a:r>
                        <a:rPr kumimoji="1" lang="en-US" altLang="ja-JP" sz="1200" b="1">
                          <a:latin typeface="Arial" panose="020B0604020202020204" pitchFamily="34" charset="0"/>
                          <a:cs typeface="Arial" panose="020B0604020202020204" pitchFamily="34" charset="0"/>
                        </a:rPr>
                        <a:t>Rank</a:t>
                      </a:r>
                      <a:endParaRPr kumimoji="1" lang="ja-JP" altLang="en-US" sz="1200" b="1">
                        <a:latin typeface="Arial" panose="020B0604020202020204" pitchFamily="34" charset="0"/>
                        <a:cs typeface="Arial" panose="020B0604020202020204" pitchFamily="34" charset="0"/>
                      </a:endParaRPr>
                    </a:p>
                  </a:txBody>
                  <a:tcPr marL="252000" anchor="ctr"/>
                </a:tc>
                <a:tc>
                  <a:txBody>
                    <a:bodyPr/>
                    <a:lstStyle/>
                    <a:p>
                      <a:pPr algn="ctr"/>
                      <a:r>
                        <a:rPr kumimoji="1" lang="en-US" altLang="ja-JP" sz="1200" b="1">
                          <a:latin typeface="Arial" panose="020B0604020202020204" pitchFamily="34" charset="0"/>
                          <a:cs typeface="Arial" panose="020B0604020202020204" pitchFamily="34" charset="0"/>
                        </a:rPr>
                        <a:t>City (Country)</a:t>
                      </a:r>
                      <a:endParaRPr kumimoji="1" lang="ja-JP" altLang="en-US" sz="1200" b="1">
                        <a:latin typeface="Arial" panose="020B0604020202020204" pitchFamily="34" charset="0"/>
                        <a:cs typeface="Arial" panose="020B0604020202020204" pitchFamily="34" charset="0"/>
                      </a:endParaRPr>
                    </a:p>
                  </a:txBody>
                  <a:tcPr marL="252000" anchor="ctr"/>
                </a:tc>
                <a:extLst>
                  <a:ext uri="{0D108BD9-81ED-4DB2-BD59-A6C34878D82A}">
                    <a16:rowId xmlns:a16="http://schemas.microsoft.com/office/drawing/2014/main" val="2351361242"/>
                  </a:ext>
                </a:extLst>
              </a:tr>
              <a:tr h="260664">
                <a:tc>
                  <a:txBody>
                    <a:bodyPr/>
                    <a:lstStyle/>
                    <a:p>
                      <a:r>
                        <a:rPr kumimoji="1" lang="en-US" altLang="ja-JP" sz="1200">
                          <a:latin typeface="Arial" panose="020B0604020202020204" pitchFamily="34" charset="0"/>
                          <a:cs typeface="Arial" panose="020B0604020202020204" pitchFamily="34" charset="0"/>
                        </a:rPr>
                        <a:t>1st</a:t>
                      </a:r>
                    </a:p>
                  </a:txBody>
                  <a:tcPr marL="252000" anchor="ctr"/>
                </a:tc>
                <a:tc>
                  <a:txBody>
                    <a:bodyPr/>
                    <a:lstStyle/>
                    <a:p>
                      <a:r>
                        <a:rPr kumimoji="1" lang="en-US" altLang="ja-JP" sz="1200" dirty="0">
                          <a:latin typeface="Arial" panose="020B0604020202020204" pitchFamily="34" charset="0"/>
                          <a:cs typeface="Arial" panose="020B0604020202020204" pitchFamily="34" charset="0"/>
                        </a:rPr>
                        <a:t>Copenhagen (Denmark)</a:t>
                      </a:r>
                      <a:endParaRPr kumimoji="1" lang="ja-JP" altLang="en-US" sz="1200" dirty="0">
                        <a:latin typeface="Arial" panose="020B0604020202020204" pitchFamily="34" charset="0"/>
                        <a:cs typeface="Arial" panose="020B0604020202020204" pitchFamily="34" charset="0"/>
                      </a:endParaRPr>
                    </a:p>
                  </a:txBody>
                  <a:tcPr marL="252000" anchor="ctr"/>
                </a:tc>
                <a:extLst>
                  <a:ext uri="{0D108BD9-81ED-4DB2-BD59-A6C34878D82A}">
                    <a16:rowId xmlns:a16="http://schemas.microsoft.com/office/drawing/2014/main" val="3797462626"/>
                  </a:ext>
                </a:extLst>
              </a:tr>
              <a:tr h="261691">
                <a:tc>
                  <a:txBody>
                    <a:bodyPr/>
                    <a:lstStyle/>
                    <a:p>
                      <a:r>
                        <a:rPr kumimoji="1" lang="en-US" altLang="ja-JP" sz="1200">
                          <a:latin typeface="Arial" panose="020B0604020202020204" pitchFamily="34" charset="0"/>
                          <a:cs typeface="Arial" panose="020B0604020202020204" pitchFamily="34" charset="0"/>
                        </a:rPr>
                        <a:t>2nd</a:t>
                      </a:r>
                      <a:endParaRPr kumimoji="1" lang="ja-JP" altLang="en-US" sz="1200">
                        <a:latin typeface="Arial" panose="020B0604020202020204" pitchFamily="34" charset="0"/>
                        <a:cs typeface="Arial" panose="020B0604020202020204" pitchFamily="34" charset="0"/>
                      </a:endParaRPr>
                    </a:p>
                  </a:txBody>
                  <a:tcPr marL="252000" anchor="ctr"/>
                </a:tc>
                <a:tc>
                  <a:txBody>
                    <a:bodyPr/>
                    <a:lstStyle/>
                    <a:p>
                      <a:r>
                        <a:rPr kumimoji="1" lang="en-US" altLang="ja-JP" sz="1200" dirty="0">
                          <a:latin typeface="Arial" panose="020B0604020202020204" pitchFamily="34" charset="0"/>
                          <a:cs typeface="Arial" panose="020B0604020202020204" pitchFamily="34" charset="0"/>
                        </a:rPr>
                        <a:t>Vienna (Austria)</a:t>
                      </a:r>
                      <a:endParaRPr kumimoji="1" lang="ja-JP" altLang="en-US" sz="1200" dirty="0">
                        <a:latin typeface="Arial" panose="020B0604020202020204" pitchFamily="34" charset="0"/>
                        <a:cs typeface="Arial" panose="020B0604020202020204" pitchFamily="34" charset="0"/>
                      </a:endParaRPr>
                    </a:p>
                  </a:txBody>
                  <a:tcPr marL="252000" anchor="ctr"/>
                </a:tc>
                <a:extLst>
                  <a:ext uri="{0D108BD9-81ED-4DB2-BD59-A6C34878D82A}">
                    <a16:rowId xmlns:a16="http://schemas.microsoft.com/office/drawing/2014/main" val="2026372535"/>
                  </a:ext>
                </a:extLst>
              </a:tr>
              <a:tr h="261691">
                <a:tc>
                  <a:txBody>
                    <a:bodyPr/>
                    <a:lstStyle/>
                    <a:p>
                      <a:r>
                        <a:rPr kumimoji="1" lang="en-US" altLang="ja-JP" sz="1200">
                          <a:latin typeface="Arial" panose="020B0604020202020204" pitchFamily="34" charset="0"/>
                          <a:cs typeface="Arial" panose="020B0604020202020204" pitchFamily="34" charset="0"/>
                        </a:rPr>
                        <a:t>2nd</a:t>
                      </a:r>
                      <a:endParaRPr kumimoji="1" lang="ja-JP" altLang="en-US" sz="1200">
                        <a:latin typeface="Arial" panose="020B0604020202020204" pitchFamily="34" charset="0"/>
                        <a:cs typeface="Arial" panose="020B0604020202020204" pitchFamily="34" charset="0"/>
                      </a:endParaRPr>
                    </a:p>
                  </a:txBody>
                  <a:tcPr marL="252000" anchor="ctr"/>
                </a:tc>
                <a:tc>
                  <a:txBody>
                    <a:bodyPr/>
                    <a:lstStyle/>
                    <a:p>
                      <a:r>
                        <a:rPr kumimoji="1" lang="en-US" altLang="ja-JP" sz="1200" dirty="0">
                          <a:latin typeface="Arial" panose="020B0604020202020204" pitchFamily="34" charset="0"/>
                          <a:cs typeface="Arial" panose="020B0604020202020204" pitchFamily="34" charset="0"/>
                        </a:rPr>
                        <a:t>Zurich (Switzerland)</a:t>
                      </a:r>
                      <a:endParaRPr kumimoji="1" lang="ja-JP" altLang="en-US" sz="1200" dirty="0">
                        <a:latin typeface="Arial" panose="020B0604020202020204" pitchFamily="34" charset="0"/>
                        <a:cs typeface="Arial" panose="020B0604020202020204" pitchFamily="34" charset="0"/>
                      </a:endParaRPr>
                    </a:p>
                  </a:txBody>
                  <a:tcPr marL="252000" anchor="ctr"/>
                </a:tc>
                <a:extLst>
                  <a:ext uri="{0D108BD9-81ED-4DB2-BD59-A6C34878D82A}">
                    <a16:rowId xmlns:a16="http://schemas.microsoft.com/office/drawing/2014/main" val="1518339358"/>
                  </a:ext>
                </a:extLst>
              </a:tr>
              <a:tr h="261691">
                <a:tc>
                  <a:txBody>
                    <a:bodyPr/>
                    <a:lstStyle/>
                    <a:p>
                      <a:r>
                        <a:rPr kumimoji="1" lang="en-US" altLang="ja-JP" sz="1200">
                          <a:latin typeface="Arial" panose="020B0604020202020204" pitchFamily="34" charset="0"/>
                          <a:cs typeface="Arial" panose="020B0604020202020204" pitchFamily="34" charset="0"/>
                        </a:rPr>
                        <a:t>4th</a:t>
                      </a:r>
                    </a:p>
                  </a:txBody>
                  <a:tcPr marL="252000" anchor="ctr"/>
                </a:tc>
                <a:tc>
                  <a:txBody>
                    <a:bodyPr/>
                    <a:lstStyle/>
                    <a:p>
                      <a:r>
                        <a:rPr kumimoji="1" lang="en-US" altLang="ja-JP" sz="1200" dirty="0">
                          <a:latin typeface="Arial" panose="020B0604020202020204" pitchFamily="34" charset="0"/>
                          <a:cs typeface="Arial" panose="020B0604020202020204" pitchFamily="34" charset="0"/>
                        </a:rPr>
                        <a:t>Melbourne (Australia)</a:t>
                      </a:r>
                      <a:endParaRPr kumimoji="1" lang="ja-JP" altLang="en-US" sz="1200" dirty="0">
                        <a:latin typeface="Arial" panose="020B0604020202020204" pitchFamily="34" charset="0"/>
                        <a:cs typeface="Arial" panose="020B0604020202020204" pitchFamily="34" charset="0"/>
                      </a:endParaRPr>
                    </a:p>
                  </a:txBody>
                  <a:tcPr marL="252000" anchor="ctr"/>
                </a:tc>
                <a:extLst>
                  <a:ext uri="{0D108BD9-81ED-4DB2-BD59-A6C34878D82A}">
                    <a16:rowId xmlns:a16="http://schemas.microsoft.com/office/drawing/2014/main" val="128555106"/>
                  </a:ext>
                </a:extLst>
              </a:tr>
              <a:tr h="261691">
                <a:tc>
                  <a:txBody>
                    <a:bodyPr/>
                    <a:lstStyle/>
                    <a:p>
                      <a:r>
                        <a:rPr kumimoji="1" lang="en-US" altLang="ja-JP" sz="1200">
                          <a:latin typeface="Arial" panose="020B0604020202020204" pitchFamily="34" charset="0"/>
                          <a:cs typeface="Arial" panose="020B0604020202020204" pitchFamily="34" charset="0"/>
                        </a:rPr>
                        <a:t>5th</a:t>
                      </a:r>
                      <a:endParaRPr kumimoji="1" lang="ja-JP" altLang="en-US" sz="1200">
                        <a:latin typeface="Arial" panose="020B0604020202020204" pitchFamily="34" charset="0"/>
                        <a:cs typeface="Arial" panose="020B0604020202020204" pitchFamily="34" charset="0"/>
                      </a:endParaRPr>
                    </a:p>
                  </a:txBody>
                  <a:tcPr marL="252000" anchor="ctr"/>
                </a:tc>
                <a:tc>
                  <a:txBody>
                    <a:bodyPr/>
                    <a:lstStyle/>
                    <a:p>
                      <a:r>
                        <a:rPr kumimoji="1" lang="en-US" altLang="ja-JP" sz="1200" dirty="0">
                          <a:latin typeface="Arial" panose="020B0604020202020204" pitchFamily="34" charset="0"/>
                          <a:cs typeface="Arial" panose="020B0604020202020204" pitchFamily="34" charset="0"/>
                        </a:rPr>
                        <a:t>Geneva (Switzerland)</a:t>
                      </a:r>
                      <a:endParaRPr kumimoji="1" lang="ja-JP" altLang="en-US" sz="1200" dirty="0">
                        <a:latin typeface="Arial" panose="020B0604020202020204" pitchFamily="34" charset="0"/>
                        <a:cs typeface="Arial" panose="020B0604020202020204" pitchFamily="34" charset="0"/>
                      </a:endParaRPr>
                    </a:p>
                  </a:txBody>
                  <a:tcPr marL="252000" anchor="ctr"/>
                </a:tc>
                <a:extLst>
                  <a:ext uri="{0D108BD9-81ED-4DB2-BD59-A6C34878D82A}">
                    <a16:rowId xmlns:a16="http://schemas.microsoft.com/office/drawing/2014/main" val="112691866"/>
                  </a:ext>
                </a:extLst>
              </a:tr>
              <a:tr h="261691">
                <a:tc>
                  <a:txBody>
                    <a:bodyPr/>
                    <a:lstStyle/>
                    <a:p>
                      <a:r>
                        <a:rPr kumimoji="1" lang="en-US" altLang="ja-JP" sz="1200">
                          <a:latin typeface="Arial" panose="020B0604020202020204" pitchFamily="34" charset="0"/>
                          <a:cs typeface="Arial" panose="020B0604020202020204" pitchFamily="34" charset="0"/>
                        </a:rPr>
                        <a:t>6th</a:t>
                      </a:r>
                      <a:endParaRPr kumimoji="1" lang="ja-JP" altLang="en-US" sz="1200">
                        <a:latin typeface="Arial" panose="020B0604020202020204" pitchFamily="34" charset="0"/>
                        <a:cs typeface="Arial" panose="020B0604020202020204" pitchFamily="34" charset="0"/>
                      </a:endParaRPr>
                    </a:p>
                  </a:txBody>
                  <a:tcPr marL="252000" anchor="ctr">
                    <a:lnB w="38100" cap="flat" cmpd="sng" algn="ctr">
                      <a:solidFill>
                        <a:srgbClr val="FF0000"/>
                      </a:solidFill>
                      <a:prstDash val="solid"/>
                      <a:round/>
                      <a:headEnd type="none" w="med" len="med"/>
                      <a:tailEnd type="none" w="med" len="med"/>
                    </a:lnB>
                  </a:tcPr>
                </a:tc>
                <a:tc>
                  <a:txBody>
                    <a:bodyPr/>
                    <a:lstStyle/>
                    <a:p>
                      <a:r>
                        <a:rPr kumimoji="1" lang="en-US" altLang="ja-JP" sz="1200" dirty="0">
                          <a:latin typeface="Arial" panose="020B0604020202020204" pitchFamily="34" charset="0"/>
                          <a:cs typeface="Arial" panose="020B0604020202020204" pitchFamily="34" charset="0"/>
                        </a:rPr>
                        <a:t>Sydney (Australia)</a:t>
                      </a:r>
                      <a:endParaRPr kumimoji="1" lang="ja-JP" altLang="en-US" sz="1200" dirty="0">
                        <a:latin typeface="Arial" panose="020B0604020202020204" pitchFamily="34" charset="0"/>
                        <a:cs typeface="Arial" panose="020B0604020202020204" pitchFamily="34" charset="0"/>
                      </a:endParaRPr>
                    </a:p>
                  </a:txBody>
                  <a:tcPr marL="252000" anchor="ctr">
                    <a:lnB w="381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632157958"/>
                  </a:ext>
                </a:extLst>
              </a:tr>
              <a:tr h="260664">
                <a:tc>
                  <a:txBody>
                    <a:bodyPr/>
                    <a:lstStyle/>
                    <a:p>
                      <a:r>
                        <a:rPr kumimoji="1" lang="en-US" altLang="ja-JP" sz="1200" b="1">
                          <a:latin typeface="Arial" panose="020B0604020202020204" pitchFamily="34" charset="0"/>
                          <a:cs typeface="Arial" panose="020B0604020202020204" pitchFamily="34" charset="0"/>
                        </a:rPr>
                        <a:t>7th</a:t>
                      </a:r>
                      <a:endParaRPr kumimoji="1" lang="ja-JP" altLang="en-US" sz="1200" b="1">
                        <a:latin typeface="Arial" panose="020B0604020202020204" pitchFamily="34" charset="0"/>
                        <a:cs typeface="Arial" panose="020B0604020202020204" pitchFamily="34" charset="0"/>
                      </a:endParaRPr>
                    </a:p>
                  </a:txBody>
                  <a:tcPr marL="252000" anchor="ctr">
                    <a:lnL w="38100" cap="flat" cmpd="sng" algn="ctr">
                      <a:solidFill>
                        <a:srgbClr val="FF0000"/>
                      </a:solidFill>
                      <a:prstDash val="solid"/>
                      <a:round/>
                      <a:headEnd type="none" w="med" len="med"/>
                      <a:tailEnd type="none" w="med" len="med"/>
                    </a:lnL>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chemeClr val="accent4">
                        <a:lumMod val="20000"/>
                        <a:lumOff val="80000"/>
                      </a:schemeClr>
                    </a:solidFill>
                  </a:tcPr>
                </a:tc>
                <a:tc>
                  <a:txBody>
                    <a:bodyPr/>
                    <a:lstStyle/>
                    <a:p>
                      <a:r>
                        <a:rPr kumimoji="1" lang="en-US" altLang="ja-JP" sz="1200" b="1" dirty="0">
                          <a:latin typeface="Arial" panose="020B0604020202020204" pitchFamily="34" charset="0"/>
                          <a:cs typeface="Arial" panose="020B0604020202020204" pitchFamily="34" charset="0"/>
                        </a:rPr>
                        <a:t>Osaka (Japan)</a:t>
                      </a:r>
                      <a:endParaRPr kumimoji="1" lang="ja-JP" altLang="en-US" sz="1200" b="1" dirty="0">
                        <a:latin typeface="Arial" panose="020B0604020202020204" pitchFamily="34" charset="0"/>
                        <a:cs typeface="Arial" panose="020B0604020202020204" pitchFamily="34" charset="0"/>
                      </a:endParaRPr>
                    </a:p>
                  </a:txBody>
                  <a:tcPr marL="252000" anchor="ctr">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w="38100" cap="flat" cmpd="sng" algn="ctr">
                      <a:noFill/>
                      <a:prstDash val="solid"/>
                      <a:round/>
                      <a:headEnd type="none" w="med" len="med"/>
                      <a:tailEnd type="none" w="med" len="med"/>
                    </a:lnTlToBr>
                    <a:solidFill>
                      <a:schemeClr val="accent4">
                        <a:lumMod val="20000"/>
                        <a:lumOff val="80000"/>
                      </a:schemeClr>
                    </a:solidFill>
                  </a:tcPr>
                </a:tc>
                <a:extLst>
                  <a:ext uri="{0D108BD9-81ED-4DB2-BD59-A6C34878D82A}">
                    <a16:rowId xmlns:a16="http://schemas.microsoft.com/office/drawing/2014/main" val="2895472103"/>
                  </a:ext>
                </a:extLst>
              </a:tr>
              <a:tr h="261691">
                <a:tc>
                  <a:txBody>
                    <a:bodyPr/>
                    <a:lstStyle/>
                    <a:p>
                      <a:r>
                        <a:rPr kumimoji="1" lang="en-US" altLang="ja-JP" sz="1200">
                          <a:latin typeface="Arial" panose="020B0604020202020204" pitchFamily="34" charset="0"/>
                          <a:cs typeface="Arial" panose="020B0604020202020204" pitchFamily="34" charset="0"/>
                        </a:rPr>
                        <a:t>7th</a:t>
                      </a:r>
                      <a:endParaRPr kumimoji="1" lang="ja-JP" altLang="en-US" sz="1200">
                        <a:latin typeface="Arial" panose="020B0604020202020204" pitchFamily="34" charset="0"/>
                        <a:cs typeface="Arial" panose="020B0604020202020204" pitchFamily="34" charset="0"/>
                      </a:endParaRPr>
                    </a:p>
                  </a:txBody>
                  <a:tcPr marL="252000" anchor="ctr">
                    <a:lnT w="38100" cap="flat" cmpd="sng" algn="ctr">
                      <a:solidFill>
                        <a:srgbClr val="FF0000"/>
                      </a:solidFill>
                      <a:prstDash val="solid"/>
                      <a:round/>
                      <a:headEnd type="none" w="med" len="med"/>
                      <a:tailEnd type="none" w="med" len="med"/>
                    </a:lnT>
                  </a:tcPr>
                </a:tc>
                <a:tc>
                  <a:txBody>
                    <a:bodyPr/>
                    <a:lstStyle/>
                    <a:p>
                      <a:r>
                        <a:rPr kumimoji="1" lang="en-US" altLang="ja-JP" sz="1200" dirty="0">
                          <a:latin typeface="Arial" panose="020B0604020202020204" pitchFamily="34" charset="0"/>
                          <a:cs typeface="Arial" panose="020B0604020202020204" pitchFamily="34" charset="0"/>
                        </a:rPr>
                        <a:t>Auckland (New Zealand)</a:t>
                      </a:r>
                      <a:endParaRPr kumimoji="1" lang="ja-JP" altLang="en-US" sz="1200" dirty="0">
                        <a:latin typeface="Arial" panose="020B0604020202020204" pitchFamily="34" charset="0"/>
                        <a:cs typeface="Arial" panose="020B0604020202020204" pitchFamily="34" charset="0"/>
                      </a:endParaRPr>
                    </a:p>
                  </a:txBody>
                  <a:tcPr marL="252000" anchor="ctr">
                    <a:lnT w="38100" cap="flat" cmpd="sng" algn="ctr">
                      <a:solidFill>
                        <a:srgbClr val="FF0000"/>
                      </a:solidFill>
                      <a:prstDash val="solid"/>
                      <a:round/>
                      <a:headEnd type="none" w="med" len="med"/>
                      <a:tailEnd type="none" w="med" len="med"/>
                    </a:lnT>
                  </a:tcPr>
                </a:tc>
                <a:extLst>
                  <a:ext uri="{0D108BD9-81ED-4DB2-BD59-A6C34878D82A}">
                    <a16:rowId xmlns:a16="http://schemas.microsoft.com/office/drawing/2014/main" val="3074799684"/>
                  </a:ext>
                </a:extLst>
              </a:tr>
              <a:tr h="261691">
                <a:tc>
                  <a:txBody>
                    <a:bodyPr/>
                    <a:lstStyle/>
                    <a:p>
                      <a:r>
                        <a:rPr kumimoji="1" lang="en-US" altLang="ja-JP" sz="1200">
                          <a:latin typeface="Arial" panose="020B0604020202020204" pitchFamily="34" charset="0"/>
                          <a:cs typeface="Arial" panose="020B0604020202020204" pitchFamily="34" charset="0"/>
                        </a:rPr>
                        <a:t>9th</a:t>
                      </a:r>
                      <a:endParaRPr kumimoji="1" lang="ja-JP" altLang="en-US" sz="1200">
                        <a:latin typeface="Arial" panose="020B0604020202020204" pitchFamily="34" charset="0"/>
                        <a:cs typeface="Arial" panose="020B0604020202020204" pitchFamily="34" charset="0"/>
                      </a:endParaRPr>
                    </a:p>
                  </a:txBody>
                  <a:tcPr marL="252000" anchor="ctr"/>
                </a:tc>
                <a:tc>
                  <a:txBody>
                    <a:bodyPr/>
                    <a:lstStyle/>
                    <a:p>
                      <a:r>
                        <a:rPr kumimoji="1" lang="en-US" altLang="ja-JP" sz="1200" dirty="0">
                          <a:latin typeface="Arial" panose="020B0604020202020204" pitchFamily="34" charset="0"/>
                          <a:cs typeface="Arial" panose="020B0604020202020204" pitchFamily="34" charset="0"/>
                        </a:rPr>
                        <a:t>Adelaide (Australia)</a:t>
                      </a:r>
                      <a:endParaRPr kumimoji="1" lang="ja-JP" altLang="en-US" sz="1200" dirty="0">
                        <a:latin typeface="Arial" panose="020B0604020202020204" pitchFamily="34" charset="0"/>
                        <a:cs typeface="Arial" panose="020B0604020202020204" pitchFamily="34" charset="0"/>
                      </a:endParaRPr>
                    </a:p>
                  </a:txBody>
                  <a:tcPr marL="252000" anchor="ctr"/>
                </a:tc>
                <a:extLst>
                  <a:ext uri="{0D108BD9-81ED-4DB2-BD59-A6C34878D82A}">
                    <a16:rowId xmlns:a16="http://schemas.microsoft.com/office/drawing/2014/main" val="4148057919"/>
                  </a:ext>
                </a:extLst>
              </a:tr>
              <a:tr h="261691">
                <a:tc>
                  <a:txBody>
                    <a:bodyPr/>
                    <a:lstStyle/>
                    <a:p>
                      <a:r>
                        <a:rPr kumimoji="1" lang="en-US" altLang="ja-JP" sz="1200">
                          <a:latin typeface="Arial" panose="020B0604020202020204" pitchFamily="34" charset="0"/>
                          <a:cs typeface="Arial" panose="020B0604020202020204" pitchFamily="34" charset="0"/>
                        </a:rPr>
                        <a:t>10th</a:t>
                      </a:r>
                      <a:endParaRPr kumimoji="1" lang="ja-JP" altLang="en-US" sz="1200">
                        <a:latin typeface="Arial" panose="020B0604020202020204" pitchFamily="34" charset="0"/>
                        <a:cs typeface="Arial" panose="020B0604020202020204" pitchFamily="34" charset="0"/>
                      </a:endParaRPr>
                    </a:p>
                  </a:txBody>
                  <a:tcPr marL="252000" anchor="ctr"/>
                </a:tc>
                <a:tc>
                  <a:txBody>
                    <a:bodyPr/>
                    <a:lstStyle/>
                    <a:p>
                      <a:r>
                        <a:rPr kumimoji="1" lang="en-US" altLang="ja-JP" sz="1200" dirty="0">
                          <a:latin typeface="Arial" panose="020B0604020202020204" pitchFamily="34" charset="0"/>
                          <a:cs typeface="Arial" panose="020B0604020202020204" pitchFamily="34" charset="0"/>
                        </a:rPr>
                        <a:t>Vancouver (Canada)</a:t>
                      </a:r>
                      <a:endParaRPr kumimoji="1" lang="ja-JP" altLang="en-US" sz="1200" dirty="0">
                        <a:latin typeface="Arial" panose="020B0604020202020204" pitchFamily="34" charset="0"/>
                        <a:cs typeface="Arial" panose="020B0604020202020204" pitchFamily="34" charset="0"/>
                      </a:endParaRPr>
                    </a:p>
                  </a:txBody>
                  <a:tcPr marL="252000" anchor="ctr"/>
                </a:tc>
                <a:extLst>
                  <a:ext uri="{0D108BD9-81ED-4DB2-BD59-A6C34878D82A}">
                    <a16:rowId xmlns:a16="http://schemas.microsoft.com/office/drawing/2014/main" val="3072302033"/>
                  </a:ext>
                </a:extLst>
              </a:tr>
            </a:tbl>
          </a:graphicData>
        </a:graphic>
      </p:graphicFrame>
      <p:sp>
        <p:nvSpPr>
          <p:cNvPr id="47" name="正方形/長方形 46">
            <a:extLst>
              <a:ext uri="{FF2B5EF4-FFF2-40B4-BE49-F238E27FC236}">
                <a16:creationId xmlns:a16="http://schemas.microsoft.com/office/drawing/2014/main" id="{CB33A15E-8A38-41F2-B1D3-CA5341927836}"/>
              </a:ext>
            </a:extLst>
          </p:cNvPr>
          <p:cNvSpPr/>
          <p:nvPr/>
        </p:nvSpPr>
        <p:spPr>
          <a:xfrm>
            <a:off x="9222956" y="5788066"/>
            <a:ext cx="2432968" cy="230832"/>
          </a:xfrm>
          <a:prstGeom prst="rect">
            <a:avLst/>
          </a:prstGeom>
        </p:spPr>
        <p:txBody>
          <a:bodyPr wrap="square">
            <a:spAutoFit/>
          </a:bodyPr>
          <a:lstStyle/>
          <a:p>
            <a:pPr defTabSz="603647"/>
            <a:r>
              <a:rPr lang="en-US" altLang="ja-JP" sz="900" dirty="0">
                <a:solidFill>
                  <a:schemeClr val="tx1">
                    <a:lumMod val="50000"/>
                    <a:lumOff val="50000"/>
                  </a:schemeClr>
                </a:solidFill>
                <a:latin typeface="Arial" panose="020B0604020202020204" pitchFamily="34" charset="0"/>
                <a:ea typeface="Meiryo UI" panose="020B0604030504040204" pitchFamily="50" charset="-128"/>
                <a:cs typeface="Arial" panose="020B0604020202020204" pitchFamily="34" charset="0"/>
              </a:rPr>
              <a:t>Source: Economist Intelligence Unit 2025</a:t>
            </a:r>
          </a:p>
        </p:txBody>
      </p:sp>
    </p:spTree>
    <p:extLst>
      <p:ext uri="{BB962C8B-B14F-4D97-AF65-F5344CB8AC3E}">
        <p14:creationId xmlns:p14="http://schemas.microsoft.com/office/powerpoint/2010/main" val="4144653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65543" y="88893"/>
            <a:ext cx="10515600" cy="834501"/>
          </a:xfrm>
        </p:spPr>
        <p:txBody>
          <a:bodyPr>
            <a:normAutofit/>
          </a:bodyPr>
          <a:lstStyle/>
          <a:p>
            <a:r>
              <a:rPr lang="en-US" altLang="ja-JP" sz="3600" dirty="0">
                <a:latin typeface="Arial" panose="020B0604020202020204" pitchFamily="34" charset="0"/>
                <a:ea typeface="UD デジタル 教科書体 NK-R" panose="02020400000000000000" pitchFamily="18" charset="-128"/>
                <a:cs typeface="Arial" panose="020B0604020202020204" pitchFamily="34" charset="0"/>
              </a:rPr>
              <a:t>Ⅰ</a:t>
            </a:r>
            <a:r>
              <a:rPr lang="ja-JP" altLang="en-US" sz="3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3600" dirty="0">
                <a:latin typeface="Arial" panose="020B0604020202020204" pitchFamily="34" charset="0"/>
                <a:ea typeface="UD デジタル 教科書体 NK-R" panose="02020400000000000000" pitchFamily="18" charset="-128"/>
                <a:cs typeface="Arial" panose="020B0604020202020204" pitchFamily="34" charset="0"/>
              </a:rPr>
              <a:t>Overview of the Strategy</a:t>
            </a:r>
            <a:endParaRPr kumimoji="1" lang="ja-JP" altLang="en-US" sz="3600" dirty="0">
              <a:latin typeface="Arial" panose="020B0604020202020204" pitchFamily="34" charset="0"/>
              <a:ea typeface="UD デジタル 教科書体 NK-R" panose="02020400000000000000" pitchFamily="18" charset="-128"/>
              <a:cs typeface="Arial" panose="020B0604020202020204" pitchFamily="34" charset="0"/>
            </a:endParaRPr>
          </a:p>
        </p:txBody>
      </p:sp>
      <p:cxnSp>
        <p:nvCxnSpPr>
          <p:cNvPr id="4" name="直線コネクタ 3"/>
          <p:cNvCxnSpPr>
            <a:cxnSpLocks/>
          </p:cNvCxnSpPr>
          <p:nvPr/>
        </p:nvCxnSpPr>
        <p:spPr>
          <a:xfrm>
            <a:off x="249625" y="779394"/>
            <a:ext cx="11520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3" name="スライド番号プレースホルダー 2"/>
          <p:cNvSpPr>
            <a:spLocks noGrp="1"/>
          </p:cNvSpPr>
          <p:nvPr>
            <p:ph type="sldNum" sz="quarter" idx="12"/>
          </p:nvPr>
        </p:nvSpPr>
        <p:spPr>
          <a:xfrm>
            <a:off x="9448800" y="6545388"/>
            <a:ext cx="2743200" cy="365125"/>
          </a:xfrm>
        </p:spPr>
        <p:txBody>
          <a:bodyPr/>
          <a:lstStyle/>
          <a:p>
            <a:fld id="{4CFCB8D1-E384-4ABF-9F79-4EB3205F8B48}" type="slidenum">
              <a:rPr kumimoji="1" lang="ja-JP" altLang="en-US" smtClean="0"/>
              <a:t>5</a:t>
            </a:fld>
            <a:endParaRPr kumimoji="1" lang="ja-JP" altLang="en-US"/>
          </a:p>
        </p:txBody>
      </p:sp>
      <p:sp>
        <p:nvSpPr>
          <p:cNvPr id="19" name="テキスト ボックス 18">
            <a:extLst>
              <a:ext uri="{FF2B5EF4-FFF2-40B4-BE49-F238E27FC236}">
                <a16:creationId xmlns:a16="http://schemas.microsoft.com/office/drawing/2014/main" id="{8BF15F73-4F0A-4EE3-91F7-2D987CDEED6D}"/>
              </a:ext>
            </a:extLst>
          </p:cNvPr>
          <p:cNvSpPr txBox="1"/>
          <p:nvPr/>
        </p:nvSpPr>
        <p:spPr>
          <a:xfrm>
            <a:off x="249625" y="1112064"/>
            <a:ext cx="11312790" cy="400110"/>
          </a:xfrm>
          <a:prstGeom prst="rect">
            <a:avLst/>
          </a:prstGeom>
          <a:noFill/>
        </p:spPr>
        <p:txBody>
          <a:bodyPr wrap="square" rtlCol="0">
            <a:spAutoFit/>
          </a:bodyPr>
          <a:lstStyle/>
          <a:p>
            <a:r>
              <a:rPr lang="en-US" altLang="ja-JP" sz="2000" b="1" dirty="0">
                <a:latin typeface="Arial" panose="020B0604020202020204" pitchFamily="34" charset="0"/>
                <a:ea typeface="UD デジタル 教科書体 NK-R" panose="02020400000000000000" pitchFamily="18" charset="-128"/>
                <a:cs typeface="Arial" panose="020B0604020202020204" pitchFamily="34" charset="0"/>
              </a:rPr>
              <a:t>1. Objectives of the Strategy Formulation (Formulated in March 2022)</a:t>
            </a:r>
          </a:p>
        </p:txBody>
      </p:sp>
      <p:sp>
        <p:nvSpPr>
          <p:cNvPr id="9" name="正方形/長方形 8">
            <a:extLst>
              <a:ext uri="{FF2B5EF4-FFF2-40B4-BE49-F238E27FC236}">
                <a16:creationId xmlns:a16="http://schemas.microsoft.com/office/drawing/2014/main" id="{4D42ED8E-85C0-411C-8780-9E7CDE4E2911}"/>
              </a:ext>
            </a:extLst>
          </p:cNvPr>
          <p:cNvSpPr/>
          <p:nvPr/>
        </p:nvSpPr>
        <p:spPr>
          <a:xfrm>
            <a:off x="662048" y="1889734"/>
            <a:ext cx="10695153" cy="4278094"/>
          </a:xfrm>
          <a:prstGeom prst="rect">
            <a:avLst/>
          </a:prstGeom>
        </p:spPr>
        <p:txBody>
          <a:bodyPr wrap="square">
            <a:spAutoFit/>
          </a:bodyPr>
          <a:lstStyle/>
          <a:p>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Given that Japan will proceed at full speed to realize a global financial city, including tax reforms and regulatory compliance owing to substantial changes in the global financial situation, several financial cities with international competitiveness will be required to enhance Japan’s growth potential while taking account of the presence of multiple global financial centers in the US and the UK.</a:t>
            </a:r>
          </a:p>
          <a:p>
            <a:endParaRPr lang="en-US" altLang="ja-JP" sz="1600" dirty="0">
              <a:latin typeface="Arial" panose="020B0604020202020204" pitchFamily="34" charset="0"/>
              <a:ea typeface="UD デジタル 教科書体 NK-R" panose="02020400000000000000" pitchFamily="18" charset="-128"/>
              <a:cs typeface="Arial" panose="020B0604020202020204" pitchFamily="34" charset="0"/>
            </a:endParaRPr>
          </a:p>
          <a:p>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Making Osaka a global financial city is a key initiative for strengthening Japan’s resilience in the financial front to handle critical events when they occur.</a:t>
            </a:r>
          </a:p>
          <a:p>
            <a:endParaRPr lang="en-US" altLang="ja-JP" sz="1600" dirty="0">
              <a:latin typeface="Arial" panose="020B0604020202020204" pitchFamily="34" charset="0"/>
              <a:ea typeface="UD デジタル 教科書体 NK-R" panose="02020400000000000000" pitchFamily="18" charset="-128"/>
              <a:cs typeface="Arial" panose="020B0604020202020204" pitchFamily="34" charset="0"/>
            </a:endParaRPr>
          </a:p>
          <a:p>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Furthermore, to strengthen financial functions, which can be called “the lifeblood of the economy,” this will contribute to the realization of the region’s vision that seeks to achieve growth and development of the Osaka-Kansai economy in the post-Covid era. This in turn will lead to benefit and happiness for the residents of the prefecture and serves not only as a pillar for new growth in the Osaka-Kansai region but also contributes to the economic development of Japan as a whole.</a:t>
            </a:r>
          </a:p>
          <a:p>
            <a:endParaRPr lang="en-US" altLang="ja-JP" sz="1600" dirty="0">
              <a:latin typeface="Arial" panose="020B0604020202020204" pitchFamily="34" charset="0"/>
              <a:ea typeface="UD デジタル 教科書体 NK-R" panose="02020400000000000000" pitchFamily="18" charset="-128"/>
              <a:cs typeface="Arial" panose="020B0604020202020204" pitchFamily="34" charset="0"/>
            </a:endParaRPr>
          </a:p>
          <a:p>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Based on this, to formulate this strategy, we aim to create a proprietarily unique and</a:t>
            </a:r>
          </a:p>
          <a:p>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functional global financial city by contributing to the further rapid growth of Osaka,</a:t>
            </a:r>
          </a:p>
          <a:p>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which is one of Japan’s two leading economic centers, of which one is in East Japan and one in West Japan.</a:t>
            </a:r>
          </a:p>
        </p:txBody>
      </p:sp>
    </p:spTree>
    <p:extLst>
      <p:ext uri="{BB962C8B-B14F-4D97-AF65-F5344CB8AC3E}">
        <p14:creationId xmlns:p14="http://schemas.microsoft.com/office/powerpoint/2010/main" val="2490043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6</a:t>
            </a:fld>
            <a:endParaRPr kumimoji="1" lang="ja-JP" altLang="en-US"/>
          </a:p>
        </p:txBody>
      </p:sp>
      <p:sp>
        <p:nvSpPr>
          <p:cNvPr id="5" name="正方形/長方形 4"/>
          <p:cNvSpPr/>
          <p:nvPr/>
        </p:nvSpPr>
        <p:spPr>
          <a:xfrm>
            <a:off x="838199" y="1141497"/>
            <a:ext cx="9915659" cy="461665"/>
          </a:xfrm>
          <a:prstGeom prst="rect">
            <a:avLst/>
          </a:prstGeom>
        </p:spPr>
        <p:txBody>
          <a:bodyPr wrap="square">
            <a:spAutoFit/>
          </a:bodyPr>
          <a:lstStyle/>
          <a:p>
            <a:endParaRPr lang="ja-JP" altLang="en-US" sz="2400">
              <a:latin typeface="UD デジタル 教科書体 NK-R" panose="02020400000000000000" pitchFamily="18" charset="-128"/>
              <a:ea typeface="UD デジタル 教科書体 NK-R" panose="02020400000000000000" pitchFamily="18" charset="-128"/>
            </a:endParaRPr>
          </a:p>
        </p:txBody>
      </p:sp>
      <p:sp>
        <p:nvSpPr>
          <p:cNvPr id="6" name="正方形/長方形 5"/>
          <p:cNvSpPr/>
          <p:nvPr/>
        </p:nvSpPr>
        <p:spPr>
          <a:xfrm>
            <a:off x="220954" y="519862"/>
            <a:ext cx="11618669" cy="4619213"/>
          </a:xfrm>
          <a:prstGeom prst="rect">
            <a:avLst/>
          </a:prstGeom>
        </p:spPr>
        <p:txBody>
          <a:bodyPr wrap="square">
            <a:spAutoFit/>
          </a:bodyPr>
          <a:lstStyle/>
          <a:p>
            <a:pPr>
              <a:lnSpc>
                <a:spcPts val="1700"/>
              </a:lnSpc>
            </a:pP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&lt;Perspectives of the Overall Strategy&gt;</a:t>
            </a:r>
            <a:r>
              <a:rPr lang="ja-JP" altLang="en-US" b="1" dirty="0">
                <a:latin typeface="Arial" panose="020B0604020202020204" pitchFamily="34" charset="0"/>
                <a:ea typeface="UD デジタル 教科書体 NK-R" panose="02020400000000000000" pitchFamily="18" charset="-128"/>
                <a:cs typeface="Arial" panose="020B0604020202020204" pitchFamily="34" charset="0"/>
              </a:rPr>
              <a:t>　</a:t>
            </a:r>
          </a:p>
          <a:p>
            <a:pPr>
              <a:lnSpc>
                <a:spcPts val="1700"/>
              </a:lnSpc>
            </a:pPr>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In a global financial city, strengthening financial functions — the “lifeblood of the economy” — contributes to realizing the vision and strategy of regions seeking economic development. This, in turn, should lead to the well‑being and prosperity of Osaka’s residents. Therefore, the first key perspective of the strategy is </a:t>
            </a:r>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[Regional Development]</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a:t>
            </a:r>
          </a:p>
          <a:p>
            <a:pPr>
              <a:lnSpc>
                <a:spcPts val="1000"/>
              </a:lnSpc>
            </a:pPr>
            <a:endParaRPr lang="en-US" altLang="ja-JP" sz="1000" dirty="0">
              <a:latin typeface="Arial" panose="020B0604020202020204" pitchFamily="34" charset="0"/>
              <a:ea typeface="UD デジタル 教科書体 NK-R" panose="02020400000000000000" pitchFamily="18" charset="-128"/>
              <a:cs typeface="Arial" panose="020B0604020202020204" pitchFamily="34" charset="0"/>
            </a:endParaRPr>
          </a:p>
          <a:p>
            <a:pPr>
              <a:lnSpc>
                <a:spcPts val="1700"/>
              </a:lnSpc>
            </a:pPr>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A global financial city should also contribute to the achievement of the SDGs (Sustainable Development Goals), the shared global objectives for realizing a sustainable and better society, including initiatives undertaken by individual actors. Therefore, the second key perspective is </a:t>
            </a:r>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[SDGs]</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a:t>
            </a:r>
          </a:p>
          <a:p>
            <a:pPr>
              <a:lnSpc>
                <a:spcPts val="1700"/>
              </a:lnSpc>
            </a:pPr>
            <a:endParaRPr lang="en-US" altLang="ja-JP" sz="1050" dirty="0">
              <a:latin typeface="Arial" panose="020B0604020202020204" pitchFamily="34" charset="0"/>
              <a:ea typeface="UD デジタル 教科書体 NK-R" panose="02020400000000000000" pitchFamily="18" charset="-128"/>
              <a:cs typeface="Arial" panose="020B0604020202020204" pitchFamily="34" charset="0"/>
            </a:endParaRPr>
          </a:p>
          <a:p>
            <a:pPr>
              <a:lnSpc>
                <a:spcPts val="1700"/>
              </a:lnSpc>
            </a:pP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&lt;Perspectives for Realizing Osaka’s Future Vision of the City&gt;</a:t>
            </a:r>
          </a:p>
          <a:p>
            <a:pPr>
              <a:lnSpc>
                <a:spcPts val="1700"/>
              </a:lnSpc>
            </a:pPr>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With the two key perspectives of the overall strategy in mind, the following viewpoints will guide Osaka toward its vision of becoming a global financial city.</a:t>
            </a:r>
          </a:p>
          <a:p>
            <a:pPr>
              <a:lnSpc>
                <a:spcPts val="1000"/>
              </a:lnSpc>
            </a:pPr>
            <a:endParaRPr lang="en-US" altLang="ja-JP" sz="1000" dirty="0">
              <a:latin typeface="Arial" panose="020B0604020202020204" pitchFamily="34" charset="0"/>
              <a:ea typeface="UD デジタル 教科書体 NK-R" panose="02020400000000000000" pitchFamily="18" charset="-128"/>
              <a:cs typeface="Arial" panose="020B0604020202020204" pitchFamily="34" charset="0"/>
            </a:endParaRPr>
          </a:p>
          <a:p>
            <a:pPr>
              <a:lnSpc>
                <a:spcPts val="1700"/>
              </a:lnSpc>
            </a:pPr>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The first is “</a:t>
            </a:r>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Asia/Global</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 It is crucial for Osaka to attract talent, capital, and information from around the world by leveraging its strengths and opportunities, while fostering collaboration with geographically proximate Asian economies. </a:t>
            </a:r>
          </a:p>
          <a:p>
            <a:pPr>
              <a:lnSpc>
                <a:spcPts val="1000"/>
              </a:lnSpc>
            </a:pPr>
            <a:endParaRPr lang="en-US" altLang="ja-JP" sz="1000" dirty="0">
              <a:latin typeface="Arial" panose="020B0604020202020204" pitchFamily="34" charset="0"/>
              <a:ea typeface="UD デジタル 教科書体 NK-R" panose="02020400000000000000" pitchFamily="18" charset="-128"/>
              <a:cs typeface="Arial" panose="020B0604020202020204" pitchFamily="34" charset="0"/>
            </a:endParaRPr>
          </a:p>
          <a:p>
            <a:pPr>
              <a:lnSpc>
                <a:spcPts val="1700"/>
              </a:lnSpc>
            </a:pPr>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The second is “</a:t>
            </a:r>
            <a:r>
              <a:rPr lang="en-US" altLang="ja-JP" sz="1600" b="1" dirty="0">
                <a:latin typeface="Arial" panose="020B0604020202020204" pitchFamily="34" charset="0"/>
                <a:ea typeface="UD デジタル 教科書体 NK-R" panose="02020400000000000000" pitchFamily="18" charset="-128"/>
                <a:cs typeface="Arial" panose="020B0604020202020204" pitchFamily="34" charset="0"/>
              </a:rPr>
              <a:t>Differentiation/Complementarity</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 In the midst of intensifying global intercity competition, for Osaka — as a city aiming to become Japan’s secondary capital — and the broader Kansai region to be chosen on the global stage, it is essential to enhance financial functions through cutting-edge initiatives that highlight Osaka’s unique characteristics. At the same time, Osaka must serve as a growth engine for Japan during normal times and play a vital role in mitigating the risks of domestic overconcentration, while also contributing to Japan’s overall resilience by functioning as a backup for the capital in times of emergency.</a:t>
            </a:r>
            <a:endParaRPr lang="en-US" altLang="ja-JP" sz="2400"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11" name="テキスト ボックス 10">
            <a:extLst>
              <a:ext uri="{FF2B5EF4-FFF2-40B4-BE49-F238E27FC236}">
                <a16:creationId xmlns:a16="http://schemas.microsoft.com/office/drawing/2014/main" id="{160C94D6-548E-43A1-B7AF-C2B82B16CEA6}"/>
              </a:ext>
            </a:extLst>
          </p:cNvPr>
          <p:cNvSpPr txBox="1"/>
          <p:nvPr/>
        </p:nvSpPr>
        <p:spPr>
          <a:xfrm>
            <a:off x="72367" y="97282"/>
            <a:ext cx="6695825" cy="400110"/>
          </a:xfrm>
          <a:prstGeom prst="rect">
            <a:avLst/>
          </a:prstGeom>
          <a:noFill/>
        </p:spPr>
        <p:txBody>
          <a:bodyPr wrap="square" rtlCol="0">
            <a:spAutoFit/>
          </a:bodyPr>
          <a:lstStyle/>
          <a:p>
            <a:r>
              <a:rPr lang="en-US" altLang="ja-JP" sz="2000" b="1" dirty="0">
                <a:latin typeface="Arial" panose="020B0604020202020204" pitchFamily="34" charset="0"/>
                <a:ea typeface="UD デジタル 教科書体 NK-R" panose="02020400000000000000" pitchFamily="18" charset="-128"/>
                <a:cs typeface="Arial" panose="020B0604020202020204" pitchFamily="34" charset="0"/>
              </a:rPr>
              <a:t>2. Key Perspectives</a:t>
            </a:r>
          </a:p>
        </p:txBody>
      </p:sp>
      <p:sp>
        <p:nvSpPr>
          <p:cNvPr id="7" name="正方形/長方形 6">
            <a:extLst>
              <a:ext uri="{FF2B5EF4-FFF2-40B4-BE49-F238E27FC236}">
                <a16:creationId xmlns:a16="http://schemas.microsoft.com/office/drawing/2014/main" id="{4CBF33C1-A201-414C-9037-A72A5A644060}"/>
              </a:ext>
            </a:extLst>
          </p:cNvPr>
          <p:cNvSpPr/>
          <p:nvPr/>
        </p:nvSpPr>
        <p:spPr>
          <a:xfrm>
            <a:off x="220954" y="5340762"/>
            <a:ext cx="11618668" cy="584775"/>
          </a:xfrm>
          <a:prstGeom prst="rect">
            <a:avLst/>
          </a:prstGeom>
        </p:spPr>
        <p:txBody>
          <a:bodyPr wrap="square">
            <a:spAutoFit/>
          </a:bodyPr>
          <a:lstStyle/>
          <a:p>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Building on the key perspectives of “Asia/Global” and “Differentiation /Complementarity,” Osaka has identified two strategic visions for becoming a global financial city.</a:t>
            </a:r>
            <a:endParaRPr lang="en-US" altLang="ja-JP" sz="1600" b="1" u="sng"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9" name="テキスト ボックス 8">
            <a:extLst>
              <a:ext uri="{FF2B5EF4-FFF2-40B4-BE49-F238E27FC236}">
                <a16:creationId xmlns:a16="http://schemas.microsoft.com/office/drawing/2014/main" id="{643A27D0-D55A-48A0-8A3E-2E2C542A75F7}"/>
              </a:ext>
            </a:extLst>
          </p:cNvPr>
          <p:cNvSpPr txBox="1"/>
          <p:nvPr/>
        </p:nvSpPr>
        <p:spPr>
          <a:xfrm>
            <a:off x="113050" y="5008270"/>
            <a:ext cx="7113951" cy="400110"/>
          </a:xfrm>
          <a:prstGeom prst="rect">
            <a:avLst/>
          </a:prstGeom>
          <a:noFill/>
        </p:spPr>
        <p:txBody>
          <a:bodyPr wrap="square" rtlCol="0">
            <a:spAutoFit/>
          </a:bodyPr>
          <a:lstStyle/>
          <a:p>
            <a:r>
              <a:rPr lang="en-US" altLang="ja-JP" sz="2000" b="1" dirty="0">
                <a:latin typeface="Arial" panose="020B0604020202020204" pitchFamily="34" charset="0"/>
                <a:ea typeface="UD デジタル 教科書体 NK-R" panose="02020400000000000000" pitchFamily="18" charset="-128"/>
                <a:cs typeface="Arial" panose="020B0604020202020204" pitchFamily="34" charset="0"/>
              </a:rPr>
              <a:t>3. Osaka’s Vision as a Global Financial City</a:t>
            </a:r>
          </a:p>
        </p:txBody>
      </p:sp>
      <p:sp>
        <p:nvSpPr>
          <p:cNvPr id="10" name="コンテンツ プレースホルダー 2">
            <a:extLst>
              <a:ext uri="{FF2B5EF4-FFF2-40B4-BE49-F238E27FC236}">
                <a16:creationId xmlns:a16="http://schemas.microsoft.com/office/drawing/2014/main" id="{26995EA6-D76E-4D13-9D73-9F5D3E8F605A}"/>
              </a:ext>
            </a:extLst>
          </p:cNvPr>
          <p:cNvSpPr txBox="1">
            <a:spLocks/>
          </p:cNvSpPr>
          <p:nvPr/>
        </p:nvSpPr>
        <p:spPr>
          <a:xfrm>
            <a:off x="967728" y="5975144"/>
            <a:ext cx="4968000" cy="754083"/>
          </a:xfrm>
          <a:prstGeom prst="rect">
            <a:avLst/>
          </a:prstGeom>
          <a:solidFill>
            <a:schemeClr val="accent2">
              <a:lumMod val="40000"/>
              <a:lumOff val="6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800"/>
              </a:lnSpc>
              <a:buNone/>
            </a:pPr>
            <a:r>
              <a:rPr lang="ja-JP" altLang="en-US" sz="200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2000" b="1" dirty="0">
                <a:latin typeface="Arial" panose="020B0604020202020204" pitchFamily="34" charset="0"/>
                <a:ea typeface="UD デジタル 教科書体 NK-R" panose="02020400000000000000" pitchFamily="18" charset="-128"/>
                <a:cs typeface="Arial" panose="020B0604020202020204" pitchFamily="34" charset="0"/>
              </a:rPr>
              <a:t>Global city that develops by leveraging finance, attracting the energy of Asia and the world </a:t>
            </a:r>
          </a:p>
        </p:txBody>
      </p:sp>
      <p:sp>
        <p:nvSpPr>
          <p:cNvPr id="12" name="コンテンツ プレースホルダー 2">
            <a:extLst>
              <a:ext uri="{FF2B5EF4-FFF2-40B4-BE49-F238E27FC236}">
                <a16:creationId xmlns:a16="http://schemas.microsoft.com/office/drawing/2014/main" id="{DA0E0C67-9E2E-4754-B2EA-4FD73BCD8FBC}"/>
              </a:ext>
            </a:extLst>
          </p:cNvPr>
          <p:cNvSpPr txBox="1">
            <a:spLocks/>
          </p:cNvSpPr>
          <p:nvPr/>
        </p:nvSpPr>
        <p:spPr>
          <a:xfrm>
            <a:off x="6154254" y="5969718"/>
            <a:ext cx="4968000" cy="754083"/>
          </a:xfrm>
          <a:prstGeom prst="rect">
            <a:avLst/>
          </a:prstGeom>
          <a:solidFill>
            <a:schemeClr val="accent2">
              <a:lumMod val="40000"/>
              <a:lumOff val="6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800"/>
              </a:lnSpc>
              <a:buNone/>
            </a:pPr>
            <a:r>
              <a:rPr lang="ja-JP" altLang="en-US" sz="2000" b="1" dirty="0">
                <a:latin typeface="UD デジタル 教科書体 NK-R" panose="02020400000000000000" pitchFamily="18" charset="-128"/>
                <a:ea typeface="UD デジタル 教科書体 NK-R" panose="02020400000000000000" pitchFamily="18" charset="-128"/>
              </a:rPr>
              <a:t>　　　</a:t>
            </a:r>
            <a:r>
              <a:rPr lang="en-US" altLang="ja-JP" sz="2000" b="1" dirty="0">
                <a:latin typeface="Arial" panose="020B0604020202020204" pitchFamily="34" charset="0"/>
                <a:ea typeface="UD デジタル 教科書体 NK-R" panose="02020400000000000000" pitchFamily="18" charset="-128"/>
                <a:cs typeface="Arial" panose="020B0604020202020204" pitchFamily="34" charset="0"/>
              </a:rPr>
              <a:t>Frontrunner City in Finance: Challenging the World with Pioneering Initiatives</a:t>
            </a:r>
          </a:p>
        </p:txBody>
      </p:sp>
    </p:spTree>
    <p:extLst>
      <p:ext uri="{BB962C8B-B14F-4D97-AF65-F5344CB8AC3E}">
        <p14:creationId xmlns:p14="http://schemas.microsoft.com/office/powerpoint/2010/main" val="1959155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a:xfrm>
            <a:off x="9448800" y="6555017"/>
            <a:ext cx="2743200" cy="365125"/>
          </a:xfrm>
        </p:spPr>
        <p:txBody>
          <a:bodyPr/>
          <a:lstStyle/>
          <a:p>
            <a:fld id="{4CFCB8D1-E384-4ABF-9F79-4EB3205F8B48}" type="slidenum">
              <a:rPr kumimoji="1" lang="ja-JP" altLang="en-US" smtClean="0"/>
              <a:t>7</a:t>
            </a:fld>
            <a:endParaRPr kumimoji="1" lang="ja-JP" altLang="en-US"/>
          </a:p>
        </p:txBody>
      </p:sp>
      <p:sp>
        <p:nvSpPr>
          <p:cNvPr id="19" name="テキスト ボックス 18">
            <a:extLst>
              <a:ext uri="{FF2B5EF4-FFF2-40B4-BE49-F238E27FC236}">
                <a16:creationId xmlns:a16="http://schemas.microsoft.com/office/drawing/2014/main" id="{B62D1534-6A1C-4603-8D35-B0A9E5BE4AFE}"/>
              </a:ext>
            </a:extLst>
          </p:cNvPr>
          <p:cNvSpPr txBox="1"/>
          <p:nvPr/>
        </p:nvSpPr>
        <p:spPr>
          <a:xfrm>
            <a:off x="131858" y="746809"/>
            <a:ext cx="6452039" cy="369332"/>
          </a:xfrm>
          <a:prstGeom prst="rect">
            <a:avLst/>
          </a:prstGeom>
          <a:noFill/>
        </p:spPr>
        <p:txBody>
          <a:bodyPr wrap="square" rtlCol="0">
            <a:spAutoFit/>
          </a:bodyPr>
          <a:lstStyle/>
          <a:p>
            <a:r>
              <a:rPr lang="ja-JP" altLang="en-US" b="1" dirty="0">
                <a:latin typeface="UD デジタル 教科書体 NK-R" panose="02020400000000000000" pitchFamily="18" charset="-128"/>
                <a:ea typeface="UD デジタル 教科書体 NK-R" panose="02020400000000000000" pitchFamily="18" charset="-128"/>
              </a:rPr>
              <a:t>■</a:t>
            </a: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Main Initiatives and Outcomes</a:t>
            </a:r>
          </a:p>
        </p:txBody>
      </p:sp>
      <p:sp>
        <p:nvSpPr>
          <p:cNvPr id="10" name="タイトル 1">
            <a:extLst>
              <a:ext uri="{FF2B5EF4-FFF2-40B4-BE49-F238E27FC236}">
                <a16:creationId xmlns:a16="http://schemas.microsoft.com/office/drawing/2014/main" id="{06949EAC-64EA-48BF-AAF5-0614143FB91E}"/>
              </a:ext>
            </a:extLst>
          </p:cNvPr>
          <p:cNvSpPr>
            <a:spLocks noGrp="1"/>
          </p:cNvSpPr>
          <p:nvPr>
            <p:ph type="title"/>
          </p:nvPr>
        </p:nvSpPr>
        <p:spPr>
          <a:xfrm>
            <a:off x="249625" y="152864"/>
            <a:ext cx="10515600" cy="574792"/>
          </a:xfrm>
        </p:spPr>
        <p:txBody>
          <a:bodyPr>
            <a:normAutofit/>
          </a:bodyPr>
          <a:lstStyle/>
          <a:p>
            <a:r>
              <a:rPr lang="en-US" altLang="ja-JP" sz="3100" dirty="0">
                <a:latin typeface="Arial" panose="020B0604020202020204" pitchFamily="34" charset="0"/>
                <a:ea typeface="UD デジタル 教科書体 NK-R" panose="02020400000000000000" pitchFamily="18" charset="-128"/>
                <a:cs typeface="Arial" panose="020B0604020202020204" pitchFamily="34" charset="0"/>
              </a:rPr>
              <a:t>Ⅱ</a:t>
            </a:r>
            <a:r>
              <a:rPr lang="ja-JP" altLang="en-US" sz="31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3100" dirty="0">
                <a:latin typeface="Arial" panose="020B0604020202020204" pitchFamily="34" charset="0"/>
                <a:ea typeface="UD デジタル 教科書体 NK-R" panose="02020400000000000000" pitchFamily="18" charset="-128"/>
                <a:cs typeface="Arial" panose="020B0604020202020204" pitchFamily="34" charset="0"/>
              </a:rPr>
              <a:t>Initiatives under Phase 1 (through FY2025) </a:t>
            </a:r>
            <a:endParaRPr kumimoji="1" lang="ja-JP" altLang="en-US" sz="3600" dirty="0">
              <a:latin typeface="UD デジタル 教科書体 NK-R" panose="02020400000000000000" pitchFamily="18" charset="-128"/>
              <a:ea typeface="UD デジタル 教科書体 NK-R" panose="02020400000000000000" pitchFamily="18" charset="-128"/>
            </a:endParaRPr>
          </a:p>
        </p:txBody>
      </p:sp>
      <p:cxnSp>
        <p:nvCxnSpPr>
          <p:cNvPr id="11" name="直線コネクタ 10">
            <a:extLst>
              <a:ext uri="{FF2B5EF4-FFF2-40B4-BE49-F238E27FC236}">
                <a16:creationId xmlns:a16="http://schemas.microsoft.com/office/drawing/2014/main" id="{2D57616D-AB9E-4EAC-915E-94A3E1D296AD}"/>
              </a:ext>
            </a:extLst>
          </p:cNvPr>
          <p:cNvCxnSpPr>
            <a:cxnSpLocks/>
          </p:cNvCxnSpPr>
          <p:nvPr/>
        </p:nvCxnSpPr>
        <p:spPr>
          <a:xfrm>
            <a:off x="249625" y="684804"/>
            <a:ext cx="11520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graphicFrame>
        <p:nvGraphicFramePr>
          <p:cNvPr id="4" name="表 4">
            <a:extLst>
              <a:ext uri="{FF2B5EF4-FFF2-40B4-BE49-F238E27FC236}">
                <a16:creationId xmlns:a16="http://schemas.microsoft.com/office/drawing/2014/main" id="{641B8E36-080B-4A8B-9B64-233564829868}"/>
              </a:ext>
            </a:extLst>
          </p:cNvPr>
          <p:cNvGraphicFramePr>
            <a:graphicFrameLocks noGrp="1"/>
          </p:cNvGraphicFramePr>
          <p:nvPr>
            <p:extLst>
              <p:ext uri="{D42A27DB-BD31-4B8C-83A1-F6EECF244321}">
                <p14:modId xmlns:p14="http://schemas.microsoft.com/office/powerpoint/2010/main" val="2457471553"/>
              </p:ext>
            </p:extLst>
          </p:nvPr>
        </p:nvGraphicFramePr>
        <p:xfrm>
          <a:off x="239700" y="1786828"/>
          <a:ext cx="11643481" cy="3210660"/>
        </p:xfrm>
        <a:graphic>
          <a:graphicData uri="http://schemas.openxmlformats.org/drawingml/2006/table">
            <a:tbl>
              <a:tblPr>
                <a:tableStyleId>{8799B23B-EC83-4686-B30A-512413B5E67A}</a:tableStyleId>
              </a:tblPr>
              <a:tblGrid>
                <a:gridCol w="2772000">
                  <a:extLst>
                    <a:ext uri="{9D8B030D-6E8A-4147-A177-3AD203B41FA5}">
                      <a16:colId xmlns:a16="http://schemas.microsoft.com/office/drawing/2014/main" val="2585078360"/>
                    </a:ext>
                  </a:extLst>
                </a:gridCol>
                <a:gridCol w="8871481">
                  <a:extLst>
                    <a:ext uri="{9D8B030D-6E8A-4147-A177-3AD203B41FA5}">
                      <a16:colId xmlns:a16="http://schemas.microsoft.com/office/drawing/2014/main" val="1725764946"/>
                    </a:ext>
                  </a:extLst>
                </a:gridCol>
              </a:tblGrid>
              <a:tr h="281426">
                <a:tc>
                  <a:txBody>
                    <a:bodyPr/>
                    <a:lstStyle/>
                    <a:p>
                      <a:pPr algn="ctr"/>
                      <a:r>
                        <a:rPr kumimoji="1" lang="en-US" altLang="ja-JP" sz="140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Osaka’s Future Vision of the City</a:t>
                      </a:r>
                      <a:endParaRPr kumimoji="1" lang="ja-JP" altLang="en-US" sz="140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endParaRPr>
                    </a:p>
                  </a:txBody>
                  <a:tcPr anchor="ctr">
                    <a:solidFill>
                      <a:schemeClr val="accent1"/>
                    </a:solidFill>
                  </a:tcPr>
                </a:tc>
                <a:tc>
                  <a:txBody>
                    <a:bodyPr/>
                    <a:lstStyle/>
                    <a:p>
                      <a:pPr algn="ctr"/>
                      <a:r>
                        <a:rPr kumimoji="1" lang="en-US" altLang="ja-JP" sz="140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Key Initiatives and Outcomes</a:t>
                      </a:r>
                      <a:endParaRPr kumimoji="1" lang="ja-JP" altLang="en-US" sz="140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endParaRPr>
                    </a:p>
                  </a:txBody>
                  <a:tcPr anchor="ctr">
                    <a:solidFill>
                      <a:schemeClr val="accent1"/>
                    </a:solidFill>
                  </a:tcPr>
                </a:tc>
                <a:extLst>
                  <a:ext uri="{0D108BD9-81ED-4DB2-BD59-A6C34878D82A}">
                    <a16:rowId xmlns:a16="http://schemas.microsoft.com/office/drawing/2014/main" val="3322666412"/>
                  </a:ext>
                </a:extLst>
              </a:tr>
              <a:tr h="970920">
                <a:tc>
                  <a:txBody>
                    <a:bodyPr/>
                    <a:lstStyle/>
                    <a:p>
                      <a:r>
                        <a:rPr kumimoji="1" lang="en-US" altLang="ja-JP" sz="1400" dirty="0">
                          <a:solidFill>
                            <a:schemeClr val="bg1"/>
                          </a:solidFill>
                          <a:latin typeface="UD デジタル 教科書体 NK-R" panose="02020400000000000000" pitchFamily="18" charset="-128"/>
                          <a:ea typeface="UD デジタル 教科書体 NK-R" panose="02020400000000000000" pitchFamily="18" charset="-128"/>
                        </a:rPr>
                        <a:t>【</a:t>
                      </a:r>
                      <a:r>
                        <a:rPr kumimoji="1" lang="en-US" altLang="ja-JP" sz="140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Vision 1</a:t>
                      </a:r>
                      <a:r>
                        <a:rPr kumimoji="1" lang="en-US" altLang="ja-JP" sz="1400" dirty="0">
                          <a:solidFill>
                            <a:schemeClr val="bg1"/>
                          </a:solidFill>
                          <a:latin typeface="UD デジタル 教科書体 NK-R" panose="02020400000000000000" pitchFamily="18" charset="-128"/>
                          <a:ea typeface="UD デジタル 教科書体 NK-R" panose="02020400000000000000" pitchFamily="18" charset="-128"/>
                        </a:rPr>
                        <a:t>】</a:t>
                      </a:r>
                    </a:p>
                    <a:p>
                      <a:r>
                        <a:rPr kumimoji="1" lang="en-US" altLang="ja-JP" sz="140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Global city that develops by leveraging finance</a:t>
                      </a:r>
                    </a:p>
                  </a:txBody>
                  <a:tcPr anchor="ctr">
                    <a:solidFill>
                      <a:schemeClr val="accent1"/>
                    </a:solidFill>
                  </a:tcPr>
                </a:tc>
                <a:tc>
                  <a:txBody>
                    <a:bodyPr/>
                    <a:lstStyle/>
                    <a:p>
                      <a:pPr marL="171450" indent="-171450">
                        <a:buFont typeface="Arial" panose="020B0604020202020204" pitchFamily="34" charset="0"/>
                        <a:buChar char="•"/>
                      </a:pPr>
                      <a:r>
                        <a:rPr kumimoji="1" lang="en-US" altLang="ja-JP" sz="1050" b="1" u="none" dirty="0">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050" b="1" u="sng" dirty="0">
                          <a:latin typeface="Arial" panose="020B0604020202020204" pitchFamily="34" charset="0"/>
                          <a:ea typeface="UD デジタル 教科書体 NK-R" panose="02020400000000000000" pitchFamily="18" charset="-128"/>
                          <a:cs typeface="Arial" panose="020B0604020202020204" pitchFamily="34" charset="0"/>
                        </a:rPr>
                        <a:t>Attract foreign financial institutions</a:t>
                      </a:r>
                      <a:r>
                        <a:rPr kumimoji="1" lang="en-US" altLang="ja-JP" sz="1050" b="1" u="none" dirty="0">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050" dirty="0">
                          <a:latin typeface="Arial" panose="020B0604020202020204" pitchFamily="34" charset="0"/>
                          <a:ea typeface="UD デジタル 教科書体 NK-R" panose="02020400000000000000" pitchFamily="18" charset="-128"/>
                          <a:cs typeface="Arial" panose="020B0604020202020204" pitchFamily="34" charset="0"/>
                        </a:rPr>
                        <a:t>through overseas promotion and establish incentive programs, </a:t>
                      </a:r>
                    </a:p>
                    <a:p>
                      <a:pPr marL="176213" indent="0">
                        <a:buFont typeface="Arial" panose="020B0604020202020204" pitchFamily="34" charset="0"/>
                        <a:buNone/>
                      </a:pPr>
                      <a:r>
                        <a:rPr kumimoji="1" lang="en-US" altLang="ja-JP" sz="1050" dirty="0">
                          <a:latin typeface="Arial" panose="020B0604020202020204" pitchFamily="34" charset="0"/>
                          <a:ea typeface="UD デジタル 教科書体 NK-R" panose="02020400000000000000" pitchFamily="18" charset="-128"/>
                          <a:cs typeface="Arial" panose="020B0604020202020204" pitchFamily="34" charset="0"/>
                        </a:rPr>
                        <a:t>such as subsidies and local tax reduction schemes</a:t>
                      </a:r>
                    </a:p>
                    <a:p>
                      <a:pPr marL="171450" indent="-171450">
                        <a:buFont typeface="Arial" panose="020B0604020202020204" pitchFamily="34" charset="0"/>
                        <a:buChar char="•"/>
                      </a:pPr>
                      <a:r>
                        <a:rPr kumimoji="1" lang="en-US" altLang="ja-JP" sz="1050" dirty="0">
                          <a:latin typeface="Arial" panose="020B0604020202020204" pitchFamily="34" charset="0"/>
                          <a:ea typeface="UD デジタル 教科書体 NK-R" panose="02020400000000000000" pitchFamily="18" charset="-128"/>
                          <a:cs typeface="Arial" panose="020B0604020202020204" pitchFamily="34" charset="0"/>
                        </a:rPr>
                        <a:t> Establish startup support hubs and organize business matching events</a:t>
                      </a:r>
                    </a:p>
                    <a:p>
                      <a:pPr marL="171450" indent="-171450">
                        <a:buFont typeface="Arial" panose="020B0604020202020204" pitchFamily="34" charset="0"/>
                        <a:buChar char="•"/>
                      </a:pPr>
                      <a:r>
                        <a:rPr kumimoji="1" lang="en-US" altLang="ja-JP" sz="1050" dirty="0">
                          <a:latin typeface="Arial" panose="020B0604020202020204" pitchFamily="34" charset="0"/>
                          <a:ea typeface="UD デジタル 教科書体 NK-R" panose="02020400000000000000" pitchFamily="18" charset="-128"/>
                          <a:cs typeface="Arial" panose="020B0604020202020204" pitchFamily="34" charset="0"/>
                        </a:rPr>
                        <a:t> Develop BCP and dual-operation sites by financial institutions</a:t>
                      </a:r>
                    </a:p>
                    <a:p>
                      <a:pPr marL="171450" indent="-171450">
                        <a:buFont typeface="Arial" panose="020B0604020202020204" pitchFamily="34" charset="0"/>
                        <a:buChar char="•"/>
                      </a:pPr>
                      <a:r>
                        <a:rPr kumimoji="1" lang="en-US" altLang="ja-JP" sz="1050" b="1" u="none" dirty="0">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050" b="1" u="sng" dirty="0">
                          <a:latin typeface="Arial" panose="020B0604020202020204" pitchFamily="34" charset="0"/>
                          <a:ea typeface="UD デジタル 教科書体 NK-R" panose="02020400000000000000" pitchFamily="18" charset="-128"/>
                          <a:cs typeface="Arial" panose="020B0604020202020204" pitchFamily="34" charset="0"/>
                        </a:rPr>
                        <a:t>Create a network connecting schools, companies, and financial institutions </a:t>
                      </a:r>
                    </a:p>
                    <a:p>
                      <a:pPr marL="176213" indent="0">
                        <a:buFont typeface="Arial" panose="020B0604020202020204" pitchFamily="34" charset="0"/>
                        <a:buNone/>
                      </a:pPr>
                      <a:r>
                        <a:rPr kumimoji="1" lang="en-US" altLang="ja-JP" sz="1050" b="1" u="sng" dirty="0">
                          <a:latin typeface="Arial" panose="020B0604020202020204" pitchFamily="34" charset="0"/>
                          <a:ea typeface="UD デジタル 教科書体 NK-R" panose="02020400000000000000" pitchFamily="18" charset="-128"/>
                          <a:cs typeface="Arial" panose="020B0604020202020204" pitchFamily="34" charset="0"/>
                        </a:rPr>
                        <a:t>to promote financial and economic education</a:t>
                      </a:r>
                    </a:p>
                  </a:txBody>
                  <a:tcPr marT="36000" marB="36000"/>
                </a:tc>
                <a:extLst>
                  <a:ext uri="{0D108BD9-81ED-4DB2-BD59-A6C34878D82A}">
                    <a16:rowId xmlns:a16="http://schemas.microsoft.com/office/drawing/2014/main" val="1828655514"/>
                  </a:ext>
                </a:extLst>
              </a:tr>
              <a:tr h="1118668">
                <a:tc>
                  <a:txBody>
                    <a:bodyPr/>
                    <a:lstStyle/>
                    <a:p>
                      <a:r>
                        <a:rPr kumimoji="1" lang="en-US" altLang="ja-JP" sz="1400" dirty="0">
                          <a:solidFill>
                            <a:schemeClr val="bg1"/>
                          </a:solidFill>
                          <a:latin typeface="UD デジタル 教科書体 NK-R" panose="02020400000000000000" pitchFamily="18" charset="-128"/>
                          <a:ea typeface="UD デジタル 教科書体 NK-R" panose="02020400000000000000" pitchFamily="18" charset="-128"/>
                        </a:rPr>
                        <a:t>【</a:t>
                      </a:r>
                      <a:r>
                        <a:rPr kumimoji="1" lang="en-US" altLang="ja-JP" sz="140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Vision 2</a:t>
                      </a:r>
                      <a:r>
                        <a:rPr kumimoji="1" lang="en-US" altLang="ja-JP" sz="1400" dirty="0">
                          <a:solidFill>
                            <a:schemeClr val="bg1"/>
                          </a:solidFill>
                          <a:latin typeface="UD デジタル 教科書体 NK-R" panose="02020400000000000000" pitchFamily="18" charset="-128"/>
                          <a:ea typeface="UD デジタル 教科書体 NK-R" panose="02020400000000000000" pitchFamily="18" charset="-128"/>
                        </a:rPr>
                        <a:t>】</a:t>
                      </a:r>
                    </a:p>
                    <a:p>
                      <a:r>
                        <a:rPr kumimoji="1" lang="en-US" altLang="ja-JP" sz="1400" dirty="0">
                          <a:solidFill>
                            <a:schemeClr val="bg1"/>
                          </a:solidFill>
                          <a:latin typeface="UD デジタル 教科書体 NK-R" panose="02020400000000000000" pitchFamily="18" charset="-128"/>
                          <a:ea typeface="UD デジタル 教科書体 NK-R" panose="02020400000000000000" pitchFamily="18" charset="-128"/>
                        </a:rPr>
                        <a:t>Frontrunner City in Finance</a:t>
                      </a:r>
                      <a:endParaRPr kumimoji="1" lang="ja-JP" altLang="en-US" sz="1400" dirty="0">
                        <a:solidFill>
                          <a:schemeClr val="bg1"/>
                        </a:solidFill>
                        <a:latin typeface="UD デジタル 教科書体 NK-R" panose="02020400000000000000" pitchFamily="18" charset="-128"/>
                        <a:ea typeface="UD デジタル 教科書体 NK-R" panose="02020400000000000000" pitchFamily="18" charset="-128"/>
                      </a:endParaRPr>
                    </a:p>
                  </a:txBody>
                  <a:tcPr anchor="ctr">
                    <a:solidFill>
                      <a:schemeClr val="accent1"/>
                    </a:solidFill>
                  </a:tcPr>
                </a:tc>
                <a:tc>
                  <a:txBody>
                    <a:bodyPr/>
                    <a:lstStyle/>
                    <a:p>
                      <a:pPr marL="171450" indent="-171450">
                        <a:buFont typeface="Arial" panose="020B0604020202020204" pitchFamily="34" charset="0"/>
                        <a:buChar char="•"/>
                      </a:pPr>
                      <a:r>
                        <a:rPr kumimoji="1" lang="ja-JP" altLang="en-US" sz="1050" dirty="0">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050" b="1" u="sng" dirty="0">
                          <a:latin typeface="Arial" panose="020B0604020202020204" pitchFamily="34" charset="0"/>
                          <a:ea typeface="UD デジタル 教科書体 NK-R" panose="02020400000000000000" pitchFamily="18" charset="-128"/>
                          <a:cs typeface="Arial" panose="020B0604020202020204" pitchFamily="34" charset="0"/>
                        </a:rPr>
                        <a:t>Develop cutting-edge financial products and markets</a:t>
                      </a:r>
                      <a:r>
                        <a:rPr kumimoji="1" lang="en-US" altLang="ja-JP" sz="1050" dirty="0">
                          <a:latin typeface="Arial" panose="020B0604020202020204" pitchFamily="34" charset="0"/>
                          <a:ea typeface="UD デジタル 教科書体 NK-R" panose="02020400000000000000" pitchFamily="18" charset="-128"/>
                          <a:cs typeface="Arial" panose="020B0604020202020204" pitchFamily="34" charset="0"/>
                        </a:rPr>
                        <a:t>, including listing Rice Index futures </a:t>
                      </a:r>
                    </a:p>
                    <a:p>
                      <a:pPr marL="176213" indent="0">
                        <a:buFont typeface="Arial" panose="020B0604020202020204" pitchFamily="34" charset="0"/>
                        <a:buNone/>
                      </a:pPr>
                      <a:r>
                        <a:rPr kumimoji="1" lang="en-US" altLang="ja-JP" sz="1050" dirty="0">
                          <a:latin typeface="Arial" panose="020B0604020202020204" pitchFamily="34" charset="0"/>
                          <a:ea typeface="UD デジタル 教科書体 NK-R" panose="02020400000000000000" pitchFamily="18" charset="-128"/>
                          <a:cs typeface="Arial" panose="020B0604020202020204" pitchFamily="34" charset="0"/>
                        </a:rPr>
                        <a:t>and Shanghai natural rubber futures, and establishing secondary markets </a:t>
                      </a:r>
                    </a:p>
                    <a:p>
                      <a:pPr marL="176213" indent="0">
                        <a:buFont typeface="Arial" panose="020B0604020202020204" pitchFamily="34" charset="0"/>
                        <a:buNone/>
                      </a:pPr>
                      <a:r>
                        <a:rPr kumimoji="1" lang="en-US" altLang="ja-JP" sz="1050" dirty="0">
                          <a:latin typeface="Arial" panose="020B0604020202020204" pitchFamily="34" charset="0"/>
                          <a:ea typeface="UD デジタル 教科書体 NK-R" panose="02020400000000000000" pitchFamily="18" charset="-128"/>
                          <a:cs typeface="Arial" panose="020B0604020202020204" pitchFamily="34" charset="0"/>
                        </a:rPr>
                        <a:t>for digital securities and precious metals futures</a:t>
                      </a:r>
                    </a:p>
                    <a:p>
                      <a:pPr marL="171450" indent="-171450">
                        <a:buFont typeface="Arial" panose="020B0604020202020204" pitchFamily="34" charset="0"/>
                        <a:buChar char="•"/>
                      </a:pPr>
                      <a:r>
                        <a:rPr kumimoji="1" lang="en-US" altLang="ja-JP" sz="1050" b="1" u="none" dirty="0">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050" b="1" u="sng" dirty="0">
                          <a:latin typeface="Arial" panose="020B0604020202020204" pitchFamily="34" charset="0"/>
                          <a:ea typeface="UD デジタル 教科書体 NK-R" panose="02020400000000000000" pitchFamily="18" charset="-128"/>
                          <a:cs typeface="Arial" panose="020B0604020202020204" pitchFamily="34" charset="0"/>
                        </a:rPr>
                        <a:t>Be de</a:t>
                      </a:r>
                      <a:r>
                        <a:rPr kumimoji="1" lang="en-US" altLang="ja-JP" sz="105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signa</a:t>
                      </a:r>
                      <a:r>
                        <a:rPr kumimoji="1" lang="en-US" altLang="ja-JP" sz="1050" b="1" u="sng" dirty="0">
                          <a:latin typeface="Arial" panose="020B0604020202020204" pitchFamily="34" charset="0"/>
                          <a:ea typeface="UD デジタル 教科書体 NK-R" panose="02020400000000000000" pitchFamily="18" charset="-128"/>
                          <a:cs typeface="Arial" panose="020B0604020202020204" pitchFamily="34" charset="0"/>
                        </a:rPr>
                        <a:t>ted as Special Zones for Financial and Asset Management Businesses  </a:t>
                      </a:r>
                    </a:p>
                    <a:p>
                      <a:pPr marL="176213" indent="0">
                        <a:buFont typeface="Arial" panose="020B0604020202020204" pitchFamily="34" charset="0"/>
                        <a:buNone/>
                      </a:pPr>
                      <a:r>
                        <a:rPr kumimoji="1" lang="ja-JP" altLang="en-US" sz="1050" dirty="0">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050" dirty="0">
                          <a:latin typeface="Arial" panose="020B0604020202020204" pitchFamily="34" charset="0"/>
                          <a:ea typeface="UD デジタル 教科書体 NK-R" panose="02020400000000000000" pitchFamily="18" charset="-128"/>
                          <a:cs typeface="Arial" panose="020B0604020202020204" pitchFamily="34" charset="0"/>
                        </a:rPr>
                        <a:t>(13 out of 23 proposed regulatory reforms realized)</a:t>
                      </a:r>
                    </a:p>
                    <a:p>
                      <a:pPr marL="171450" indent="-171450">
                        <a:buFont typeface="Arial" panose="020B0604020202020204" pitchFamily="34" charset="0"/>
                        <a:buChar char="•"/>
                      </a:pPr>
                      <a:r>
                        <a:rPr kumimoji="1" lang="en-US" altLang="ja-JP" sz="1050" dirty="0">
                          <a:latin typeface="Arial" panose="020B0604020202020204" pitchFamily="34" charset="0"/>
                          <a:ea typeface="UD デジタル 教科書体 NK-R" panose="02020400000000000000" pitchFamily="18" charset="-128"/>
                          <a:cs typeface="Arial" panose="020B0604020202020204" pitchFamily="34" charset="0"/>
                        </a:rPr>
                        <a:t> Deliver lectures at universities and accept university students for internship programs offered </a:t>
                      </a:r>
                    </a:p>
                    <a:p>
                      <a:pPr marL="176213" indent="0">
                        <a:buFont typeface="Arial" panose="020B0604020202020204" pitchFamily="34" charset="0"/>
                        <a:buNone/>
                      </a:pPr>
                      <a:r>
                        <a:rPr kumimoji="1" lang="en-US" altLang="ja-JP" sz="1050" dirty="0">
                          <a:latin typeface="Arial" panose="020B0604020202020204" pitchFamily="34" charset="0"/>
                          <a:ea typeface="UD デジタル 教科書体 NK-R" panose="02020400000000000000" pitchFamily="18" charset="-128"/>
                          <a:cs typeface="Arial" panose="020B0604020202020204" pitchFamily="34" charset="0"/>
                        </a:rPr>
                        <a:t>by financial institutions</a:t>
                      </a:r>
                    </a:p>
                  </a:txBody>
                  <a:tcPr marT="36000" marB="36000"/>
                </a:tc>
                <a:extLst>
                  <a:ext uri="{0D108BD9-81ED-4DB2-BD59-A6C34878D82A}">
                    <a16:rowId xmlns:a16="http://schemas.microsoft.com/office/drawing/2014/main" val="2919730700"/>
                  </a:ext>
                </a:extLst>
              </a:tr>
              <a:tr h="647280">
                <a:tc>
                  <a:txBody>
                    <a:bodyPr/>
                    <a:lstStyle/>
                    <a:p>
                      <a:r>
                        <a:rPr kumimoji="1" lang="en-US" altLang="ja-JP" sz="1400" dirty="0">
                          <a:solidFill>
                            <a:schemeClr val="bg1"/>
                          </a:solidFill>
                          <a:latin typeface="Arial" panose="020B0604020202020204" pitchFamily="34" charset="0"/>
                          <a:ea typeface="UD デジタル 教科書体 NK-R" panose="02020400000000000000" pitchFamily="18" charset="-128"/>
                          <a:cs typeface="Arial" panose="020B0604020202020204" pitchFamily="34" charset="0"/>
                        </a:rPr>
                        <a:t>Shared Initiatives</a:t>
                      </a:r>
                    </a:p>
                  </a:txBody>
                  <a:tcPr anchor="ctr">
                    <a:solidFill>
                      <a:schemeClr val="accent1"/>
                    </a:solidFill>
                  </a:tcPr>
                </a:tc>
                <a:tc>
                  <a:txBody>
                    <a:bodyPr/>
                    <a:lstStyle/>
                    <a:p>
                      <a:pPr marL="171450" indent="-171450">
                        <a:buFont typeface="Arial" panose="020B0604020202020204" pitchFamily="34" charset="0"/>
                        <a:buChar char="•"/>
                      </a:pPr>
                      <a:r>
                        <a:rPr kumimoji="1" lang="en-US" altLang="ja-JP" sz="1000" b="1" u="none" dirty="0">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000" b="1" u="sng" dirty="0">
                          <a:latin typeface="Arial" panose="020B0604020202020204" pitchFamily="34" charset="0"/>
                          <a:ea typeface="UD デジタル 教科書体 NK-R" panose="02020400000000000000" pitchFamily="18" charset="-128"/>
                          <a:cs typeface="Arial" panose="020B0604020202020204" pitchFamily="34" charset="0"/>
                        </a:rPr>
                        <a:t>Establish a support framework for the entry of financial companies  </a:t>
                      </a:r>
                    </a:p>
                    <a:p>
                      <a:pPr marL="176213" indent="0">
                        <a:buFont typeface="Arial" panose="020B0604020202020204" pitchFamily="34" charset="0"/>
                        <a:buNone/>
                      </a:pPr>
                      <a:r>
                        <a:rPr kumimoji="1" lang="en-US" altLang="ja-JP" sz="1000" dirty="0">
                          <a:latin typeface="Arial" panose="020B0604020202020204" pitchFamily="34" charset="0"/>
                          <a:ea typeface="UD デジタル 教科書体 NK-R" panose="02020400000000000000" pitchFamily="18" charset="-128"/>
                          <a:cs typeface="Arial" panose="020B0604020202020204" pitchFamily="34" charset="0"/>
                        </a:rPr>
                        <a:t>(e.g., Osaka One-Stop Support Center, Professional Services Consortium, </a:t>
                      </a:r>
                    </a:p>
                    <a:p>
                      <a:pPr marL="176213" indent="0">
                        <a:buFont typeface="Arial" panose="020B0604020202020204" pitchFamily="34" charset="0"/>
                        <a:buNone/>
                      </a:pPr>
                      <a:r>
                        <a:rPr kumimoji="1" lang="en-US" altLang="ja-JP" sz="1000" dirty="0">
                          <a:latin typeface="Arial" panose="020B0604020202020204" pitchFamily="34" charset="0"/>
                          <a:ea typeface="UD デジタル 教科書体 NK-R" panose="02020400000000000000" pitchFamily="18" charset="-128"/>
                          <a:cs typeface="Arial" panose="020B0604020202020204" pitchFamily="34" charset="0"/>
                        </a:rPr>
                        <a:t>and Business Establishment Support Office)</a:t>
                      </a:r>
                    </a:p>
                    <a:p>
                      <a:pPr marL="171450" indent="-171450">
                        <a:buFont typeface="Arial" panose="020B0604020202020204" pitchFamily="34" charset="0"/>
                        <a:buChar char="•"/>
                      </a:pPr>
                      <a:r>
                        <a:rPr kumimoji="1" lang="en-US" altLang="ja-JP" sz="1000" b="1" u="none" dirty="0">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000" b="1" u="sng" dirty="0">
                          <a:latin typeface="Arial" panose="020B0604020202020204" pitchFamily="34" charset="0"/>
                          <a:ea typeface="UD デジタル 教科書体 NK-R" panose="02020400000000000000" pitchFamily="18" charset="-128"/>
                          <a:cs typeface="Arial" panose="020B0604020202020204" pitchFamily="34" charset="0"/>
                        </a:rPr>
                        <a:t>Disseminate information</a:t>
                      </a:r>
                      <a:r>
                        <a:rPr kumimoji="1" lang="en-US" altLang="ja-JP" sz="1000" b="1" u="none" dirty="0">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000" dirty="0">
                          <a:latin typeface="Arial" panose="020B0604020202020204" pitchFamily="34" charset="0"/>
                          <a:ea typeface="UD デジタル 教科書体 NK-R" panose="02020400000000000000" pitchFamily="18" charset="-128"/>
                          <a:cs typeface="Arial" panose="020B0604020202020204" pitchFamily="34" charset="0"/>
                        </a:rPr>
                        <a:t>through social media and participate in international events</a:t>
                      </a:r>
                    </a:p>
                  </a:txBody>
                  <a:tcPr marT="36000" marB="36000"/>
                </a:tc>
                <a:extLst>
                  <a:ext uri="{0D108BD9-81ED-4DB2-BD59-A6C34878D82A}">
                    <a16:rowId xmlns:a16="http://schemas.microsoft.com/office/drawing/2014/main" val="186936589"/>
                  </a:ext>
                </a:extLst>
              </a:tr>
            </a:tbl>
          </a:graphicData>
        </a:graphic>
      </p:graphicFrame>
      <p:grpSp>
        <p:nvGrpSpPr>
          <p:cNvPr id="12" name="グループ化 4">
            <a:extLst>
              <a:ext uri="{FF2B5EF4-FFF2-40B4-BE49-F238E27FC236}">
                <a16:creationId xmlns:a16="http://schemas.microsoft.com/office/drawing/2014/main" id="{EA06A2E2-BF98-4955-9C61-2ED16A0F0333}"/>
              </a:ext>
            </a:extLst>
          </p:cNvPr>
          <p:cNvGrpSpPr/>
          <p:nvPr/>
        </p:nvGrpSpPr>
        <p:grpSpPr>
          <a:xfrm>
            <a:off x="9677392" y="2131668"/>
            <a:ext cx="2176469" cy="2862320"/>
            <a:chOff x="6585739" y="3433081"/>
            <a:chExt cx="1537154" cy="3322422"/>
          </a:xfrm>
        </p:grpSpPr>
        <p:sp>
          <p:nvSpPr>
            <p:cNvPr id="13" name="正方形/長方形 24">
              <a:extLst>
                <a:ext uri="{FF2B5EF4-FFF2-40B4-BE49-F238E27FC236}">
                  <a16:creationId xmlns:a16="http://schemas.microsoft.com/office/drawing/2014/main" id="{78CBE796-3B37-448E-92E4-7524C4E14627}"/>
                </a:ext>
              </a:extLst>
            </p:cNvPr>
            <p:cNvSpPr/>
            <p:nvPr/>
          </p:nvSpPr>
          <p:spPr>
            <a:xfrm>
              <a:off x="6619865" y="3433081"/>
              <a:ext cx="1475495" cy="3322422"/>
            </a:xfrm>
            <a:prstGeom prst="rect">
              <a:avLst/>
            </a:prstGeom>
            <a:pattFill prst="pct30">
              <a:fgClr>
                <a:srgbClr val="FFD1D4"/>
              </a:fgClr>
              <a:bgClr>
                <a:schemeClr val="bg1"/>
              </a:bgClr>
            </a:pattFill>
            <a:ln w="28575">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14" name="テキスト ボックス 25">
              <a:extLst>
                <a:ext uri="{FF2B5EF4-FFF2-40B4-BE49-F238E27FC236}">
                  <a16:creationId xmlns:a16="http://schemas.microsoft.com/office/drawing/2014/main" id="{0E4D2DE8-3C17-4A2E-9633-0A0C5C82FA8C}"/>
                </a:ext>
              </a:extLst>
            </p:cNvPr>
            <p:cNvSpPr txBox="1"/>
            <p:nvPr/>
          </p:nvSpPr>
          <p:spPr>
            <a:xfrm>
              <a:off x="6592331" y="4015421"/>
              <a:ext cx="1530562" cy="2500750"/>
            </a:xfrm>
            <a:prstGeom prst="rect">
              <a:avLst/>
            </a:prstGeom>
            <a:noFill/>
          </p:spPr>
          <p:txBody>
            <a:bodyPr vert="horz" wrap="square" rtlCol="0">
              <a:spAutoFit/>
            </a:bodyPr>
            <a:lstStyle/>
            <a:p>
              <a:pPr algn="ctr"/>
              <a:r>
                <a:rPr kumimoji="1" lang="en-US" altLang="ja-JP" sz="1050" b="1" dirty="0">
                  <a:latin typeface="Arial" panose="020B0604020202020204" pitchFamily="34" charset="0"/>
                  <a:ea typeface="UD デジタル 教科書体 NK-R" panose="02020400000000000000" pitchFamily="18" charset="-128"/>
                  <a:cs typeface="Arial" panose="020B0604020202020204" pitchFamily="34" charset="0"/>
                </a:rPr>
                <a:t>Promoted the following</a:t>
              </a:r>
              <a:r>
                <a:rPr kumimoji="1" lang="ja-JP" altLang="en-US" sz="1050" b="1" dirty="0">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050" b="1" dirty="0">
                  <a:latin typeface="Arial" panose="020B0604020202020204" pitchFamily="34" charset="0"/>
                  <a:ea typeface="UD デジタル 教科書体 NK-R" panose="02020400000000000000" pitchFamily="18" charset="-128"/>
                  <a:cs typeface="Arial" panose="020B0604020202020204" pitchFamily="34" charset="0"/>
                </a:rPr>
                <a:t>overseas through hosting international business missions and related activities, while expanding global connections:</a:t>
              </a:r>
              <a:endParaRPr kumimoji="1" lang="en-US" altLang="ja-JP" sz="1050" b="1" spc="-50" dirty="0">
                <a:latin typeface="Arial" panose="020B0604020202020204" pitchFamily="34" charset="0"/>
                <a:ea typeface="UD デジタル 教科書体 NK-R" panose="02020400000000000000" pitchFamily="18" charset="-128"/>
                <a:cs typeface="Arial" panose="020B0604020202020204" pitchFamily="34" charset="0"/>
              </a:endParaRPr>
            </a:p>
            <a:p>
              <a:endParaRPr kumimoji="1" lang="en-US" altLang="ja-JP" sz="800" b="1" dirty="0">
                <a:latin typeface="UD デジタル 教科書体 NK-R" panose="02020400000000000000" pitchFamily="18" charset="-128"/>
                <a:ea typeface="UD デジタル 教科書体 NK-R" panose="02020400000000000000" pitchFamily="18" charset="-128"/>
              </a:endParaRPr>
            </a:p>
            <a:p>
              <a:pPr marL="176213" indent="-176213"/>
              <a:r>
                <a:rPr lang="ja-JP" altLang="en-US" sz="1050" b="1"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50" b="1" dirty="0">
                  <a:latin typeface="Arial" panose="020B0604020202020204" pitchFamily="34" charset="0"/>
                  <a:ea typeface="UD デジタル 教科書体 NK-R" panose="02020400000000000000" pitchFamily="18" charset="-128"/>
                  <a:cs typeface="Arial" panose="020B0604020202020204" pitchFamily="34" charset="0"/>
                </a:rPr>
                <a:t>Pilot and demonstration projects</a:t>
              </a:r>
            </a:p>
            <a:p>
              <a:pPr marL="176213" indent="-176213"/>
              <a:r>
                <a:rPr kumimoji="1" lang="ja-JP" altLang="en-US" sz="1050" b="1" dirty="0">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050" b="1" dirty="0">
                  <a:latin typeface="Arial" panose="020B0604020202020204" pitchFamily="34" charset="0"/>
                  <a:ea typeface="UD デジタル 教科書体 NK-R" panose="02020400000000000000" pitchFamily="18" charset="-128"/>
                  <a:cs typeface="Arial" panose="020B0604020202020204" pitchFamily="34" charset="0"/>
                </a:rPr>
                <a:t>Companies participating in the Reborn Challenge</a:t>
              </a:r>
            </a:p>
            <a:p>
              <a:pPr marL="176213" indent="-176213"/>
              <a:r>
                <a:rPr kumimoji="1" lang="ja-JP" altLang="en-US" sz="1050" b="1" dirty="0">
                  <a:latin typeface="Arial" panose="020B0604020202020204" pitchFamily="34" charset="0"/>
                  <a:ea typeface="UD デジタル 教科書体 NK-R" panose="02020400000000000000" pitchFamily="18" charset="-128"/>
                  <a:cs typeface="Arial" panose="020B0604020202020204" pitchFamily="34" charset="0"/>
                </a:rPr>
                <a:t>➤ </a:t>
              </a:r>
              <a:r>
                <a:rPr kumimoji="1" lang="en-US" altLang="ja-JP" sz="1050" b="1" dirty="0">
                  <a:latin typeface="Arial" panose="020B0604020202020204" pitchFamily="34" charset="0"/>
                  <a:ea typeface="UD デジタル 教科書体 NK-R" panose="02020400000000000000" pitchFamily="18" charset="-128"/>
                  <a:cs typeface="Arial" panose="020B0604020202020204" pitchFamily="34" charset="0"/>
                </a:rPr>
                <a:t>The business appeal of Osaka</a:t>
              </a:r>
              <a:endParaRPr kumimoji="1" lang="ja-JP" altLang="en-US" sz="1050" b="1"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15" name="テキスト ボックス 26">
              <a:extLst>
                <a:ext uri="{FF2B5EF4-FFF2-40B4-BE49-F238E27FC236}">
                  <a16:creationId xmlns:a16="http://schemas.microsoft.com/office/drawing/2014/main" id="{1CBC9C11-528C-4F59-AA0C-8315F4984EBE}"/>
                </a:ext>
              </a:extLst>
            </p:cNvPr>
            <p:cNvSpPr txBox="1"/>
            <p:nvPr/>
          </p:nvSpPr>
          <p:spPr>
            <a:xfrm>
              <a:off x="6585739" y="3700891"/>
              <a:ext cx="1475495" cy="294731"/>
            </a:xfrm>
            <a:prstGeom prst="rect">
              <a:avLst/>
            </a:prstGeom>
            <a:noFill/>
          </p:spPr>
          <p:txBody>
            <a:bodyPr wrap="square" rtlCol="0">
              <a:spAutoFit/>
            </a:bodyPr>
            <a:lstStyle/>
            <a:p>
              <a:pPr algn="ctr"/>
              <a:r>
                <a:rPr kumimoji="1" lang="en-US" altLang="ja-JP" sz="1050" b="1" dirty="0">
                  <a:latin typeface="Arial" panose="020B0604020202020204" pitchFamily="34" charset="0"/>
                  <a:ea typeface="UD デジタル 教科書体 NK-R" panose="02020400000000000000" pitchFamily="18" charset="-128"/>
                  <a:cs typeface="Arial" panose="020B0604020202020204" pitchFamily="34" charset="0"/>
                </a:rPr>
                <a:t>– Accelerated Initiatives – </a:t>
              </a:r>
              <a:endParaRPr kumimoji="1" lang="ja-JP" altLang="en-US" sz="1050" b="1" dirty="0">
                <a:latin typeface="Arial" panose="020B0604020202020204" pitchFamily="34" charset="0"/>
                <a:ea typeface="UD デジタル 教科書体 NK-R" panose="02020400000000000000" pitchFamily="18" charset="-128"/>
                <a:cs typeface="Arial" panose="020B0604020202020204" pitchFamily="34" charset="0"/>
              </a:endParaRPr>
            </a:p>
          </p:txBody>
        </p:sp>
      </p:grpSp>
      <p:grpSp>
        <p:nvGrpSpPr>
          <p:cNvPr id="17" name="グループ化 16">
            <a:extLst>
              <a:ext uri="{FF2B5EF4-FFF2-40B4-BE49-F238E27FC236}">
                <a16:creationId xmlns:a16="http://schemas.microsoft.com/office/drawing/2014/main" id="{1F4492DD-E7B7-4D4D-9DEF-6BA39258CF8F}"/>
              </a:ext>
            </a:extLst>
          </p:cNvPr>
          <p:cNvGrpSpPr/>
          <p:nvPr/>
        </p:nvGrpSpPr>
        <p:grpSpPr>
          <a:xfrm>
            <a:off x="9692916" y="1805676"/>
            <a:ext cx="2191641" cy="415498"/>
            <a:chOff x="5428918" y="3201926"/>
            <a:chExt cx="2191641" cy="415498"/>
          </a:xfrm>
        </p:grpSpPr>
        <p:pic>
          <p:nvPicPr>
            <p:cNvPr id="18" name="図 17">
              <a:extLst>
                <a:ext uri="{FF2B5EF4-FFF2-40B4-BE49-F238E27FC236}">
                  <a16:creationId xmlns:a16="http://schemas.microsoft.com/office/drawing/2014/main" id="{B90991B3-349D-49FC-BD0F-B9C994991F80}"/>
                </a:ext>
              </a:extLst>
            </p:cNvPr>
            <p:cNvPicPr>
              <a:picLocks noChangeAspect="1"/>
            </p:cNvPicPr>
            <p:nvPr/>
          </p:nvPicPr>
          <p:blipFill rotWithShape="1">
            <a:blip r:embed="rId3"/>
            <a:srcRect l="4453" t="45022" r="5016" b="12860"/>
            <a:stretch/>
          </p:blipFill>
          <p:spPr>
            <a:xfrm>
              <a:off x="5428918" y="3230290"/>
              <a:ext cx="2191641" cy="371746"/>
            </a:xfrm>
            <a:prstGeom prst="rect">
              <a:avLst/>
            </a:prstGeom>
          </p:spPr>
        </p:pic>
        <p:sp>
          <p:nvSpPr>
            <p:cNvPr id="20" name="テキスト ボックス 19">
              <a:extLst>
                <a:ext uri="{FF2B5EF4-FFF2-40B4-BE49-F238E27FC236}">
                  <a16:creationId xmlns:a16="http://schemas.microsoft.com/office/drawing/2014/main" id="{DAAC88A6-3D36-4AA5-935E-CDB2E0043410}"/>
                </a:ext>
              </a:extLst>
            </p:cNvPr>
            <p:cNvSpPr txBox="1"/>
            <p:nvPr/>
          </p:nvSpPr>
          <p:spPr>
            <a:xfrm>
              <a:off x="5582168" y="3201926"/>
              <a:ext cx="1855061" cy="415498"/>
            </a:xfrm>
            <a:prstGeom prst="rect">
              <a:avLst/>
            </a:prstGeom>
            <a:noFill/>
          </p:spPr>
          <p:txBody>
            <a:bodyPr wrap="square">
              <a:spAutoFit/>
            </a:bodyPr>
            <a:lstStyle/>
            <a:p>
              <a:pPr algn="ctr"/>
              <a:r>
                <a:rPr lang="en-US" altLang="ja-JP" sz="105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EXPO</a:t>
              </a:r>
              <a:r>
                <a:rPr lang="ja-JP" altLang="en-US" sz="105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en-US" altLang="ja-JP" sz="105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2025,Osaka, Kansai</a:t>
              </a:r>
              <a:endParaRPr lang="ja-JP" altLang="en-US" sz="105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grpSp>
      <p:graphicFrame>
        <p:nvGraphicFramePr>
          <p:cNvPr id="21" name="表 9">
            <a:extLst>
              <a:ext uri="{FF2B5EF4-FFF2-40B4-BE49-F238E27FC236}">
                <a16:creationId xmlns:a16="http://schemas.microsoft.com/office/drawing/2014/main" id="{A847CB33-F695-4C56-96E4-E402BC23B0F2}"/>
              </a:ext>
            </a:extLst>
          </p:cNvPr>
          <p:cNvGraphicFramePr>
            <a:graphicFrameLocks noGrp="1"/>
          </p:cNvGraphicFramePr>
          <p:nvPr>
            <p:extLst>
              <p:ext uri="{D42A27DB-BD31-4B8C-83A1-F6EECF244321}">
                <p14:modId xmlns:p14="http://schemas.microsoft.com/office/powerpoint/2010/main" val="1702850491"/>
              </p:ext>
            </p:extLst>
          </p:nvPr>
        </p:nvGraphicFramePr>
        <p:xfrm>
          <a:off x="318144" y="5225540"/>
          <a:ext cx="11078662" cy="1475837"/>
        </p:xfrm>
        <a:graphic>
          <a:graphicData uri="http://schemas.openxmlformats.org/drawingml/2006/table">
            <a:tbl>
              <a:tblPr firstRow="1" bandRow="1">
                <a:tableStyleId>{5C22544A-7EE6-4342-B048-85BDC9FD1C3A}</a:tableStyleId>
              </a:tblPr>
              <a:tblGrid>
                <a:gridCol w="673609">
                  <a:extLst>
                    <a:ext uri="{9D8B030D-6E8A-4147-A177-3AD203B41FA5}">
                      <a16:colId xmlns:a16="http://schemas.microsoft.com/office/drawing/2014/main" val="2938418817"/>
                    </a:ext>
                  </a:extLst>
                </a:gridCol>
                <a:gridCol w="3652271">
                  <a:extLst>
                    <a:ext uri="{9D8B030D-6E8A-4147-A177-3AD203B41FA5}">
                      <a16:colId xmlns:a16="http://schemas.microsoft.com/office/drawing/2014/main" val="927397465"/>
                    </a:ext>
                  </a:extLst>
                </a:gridCol>
                <a:gridCol w="217071">
                  <a:extLst>
                    <a:ext uri="{9D8B030D-6E8A-4147-A177-3AD203B41FA5}">
                      <a16:colId xmlns:a16="http://schemas.microsoft.com/office/drawing/2014/main" val="1610505726"/>
                    </a:ext>
                  </a:extLst>
                </a:gridCol>
                <a:gridCol w="3033835">
                  <a:extLst>
                    <a:ext uri="{9D8B030D-6E8A-4147-A177-3AD203B41FA5}">
                      <a16:colId xmlns:a16="http://schemas.microsoft.com/office/drawing/2014/main" val="2052815610"/>
                    </a:ext>
                  </a:extLst>
                </a:gridCol>
                <a:gridCol w="3501876">
                  <a:extLst>
                    <a:ext uri="{9D8B030D-6E8A-4147-A177-3AD203B41FA5}">
                      <a16:colId xmlns:a16="http://schemas.microsoft.com/office/drawing/2014/main" val="186537933"/>
                    </a:ext>
                  </a:extLst>
                </a:gridCol>
              </a:tblGrid>
              <a:tr h="411302">
                <a:tc>
                  <a:txBody>
                    <a:bodyPr/>
                    <a:lstStyle/>
                    <a:p>
                      <a:pPr algn="ctr"/>
                      <a:r>
                        <a:rPr kumimoji="1" lang="en-US" altLang="ja-JP" sz="1000" dirty="0">
                          <a:latin typeface="Arial" panose="020B0604020202020204" pitchFamily="34" charset="0"/>
                          <a:ea typeface="UD デジタル 教科書体 NK-R" panose="02020400000000000000" pitchFamily="18" charset="-128"/>
                          <a:cs typeface="Arial" panose="020B0604020202020204" pitchFamily="34" charset="0"/>
                        </a:rPr>
                        <a:t>Item</a:t>
                      </a:r>
                    </a:p>
                  </a:txBody>
                  <a:tcPr anchor="ctr"/>
                </a:tc>
                <a:tc>
                  <a:txBody>
                    <a:bodyPr/>
                    <a:lstStyle/>
                    <a:p>
                      <a:pPr algn="l"/>
                      <a:r>
                        <a:rPr kumimoji="1" lang="en-US" altLang="ja-JP" sz="900" dirty="0">
                          <a:latin typeface="Arial" panose="020B0604020202020204" pitchFamily="34" charset="0"/>
                          <a:ea typeface="UD デジタル 教科書体 NK-R" panose="02020400000000000000" pitchFamily="18" charset="-128"/>
                          <a:cs typeface="Arial" panose="020B0604020202020204" pitchFamily="34" charset="0"/>
                        </a:rPr>
                        <a:t>【Output Goals】</a:t>
                      </a:r>
                    </a:p>
                    <a:p>
                      <a:pPr algn="l"/>
                      <a:r>
                        <a:rPr kumimoji="1" lang="en-US" altLang="ja-JP" sz="900" dirty="0">
                          <a:latin typeface="Arial" panose="020B0604020202020204" pitchFamily="34" charset="0"/>
                          <a:ea typeface="UD デジタル 教科書体 NK-R" panose="02020400000000000000" pitchFamily="18" charset="-128"/>
                          <a:cs typeface="Arial" panose="020B0604020202020204" pitchFamily="34" charset="0"/>
                        </a:rPr>
                        <a:t>Number of consultations at the Osaka Global Finance One-Stop Support Center</a:t>
                      </a:r>
                    </a:p>
                  </a:txBody>
                  <a:tcPr/>
                </a:tc>
                <a:tc>
                  <a:txBody>
                    <a:bodyPr/>
                    <a:lstStyle/>
                    <a:p>
                      <a:pPr algn="ctr"/>
                      <a:endParaRPr kumimoji="1" lang="ja-JP" altLang="en-US" sz="1200" dirty="0">
                        <a:latin typeface="UD デジタル 教科書体 NK-R" panose="02020400000000000000" pitchFamily="18" charset="-128"/>
                        <a:ea typeface="UD デジタル 教科書体 NK-R" panose="02020400000000000000" pitchFamily="18" charset="-128"/>
                      </a:endParaRPr>
                    </a:p>
                  </a:txBody>
                  <a:tcPr>
                    <a:noFill/>
                  </a:tcPr>
                </a:tc>
                <a:tc>
                  <a:txBody>
                    <a:bodyPr/>
                    <a:lstStyle/>
                    <a:p>
                      <a:pPr algn="l"/>
                      <a:r>
                        <a:rPr kumimoji="1" lang="en-US" altLang="ja-JP" sz="900" dirty="0">
                          <a:latin typeface="Arial" panose="020B0604020202020204" pitchFamily="34" charset="0"/>
                          <a:ea typeface="UD デジタル 教科書体 NK-R" panose="02020400000000000000" pitchFamily="18" charset="-128"/>
                          <a:cs typeface="Arial" panose="020B0604020202020204" pitchFamily="34" charset="0"/>
                        </a:rPr>
                        <a:t>【Outcome Goal 01】</a:t>
                      </a:r>
                    </a:p>
                    <a:p>
                      <a:pPr algn="l"/>
                      <a:r>
                        <a:rPr kumimoji="1" lang="en-US" altLang="ja-JP" sz="900" dirty="0">
                          <a:latin typeface="Arial" panose="020B0604020202020204" pitchFamily="34" charset="0"/>
                          <a:ea typeface="UD デジタル 教科書体 NK-R" panose="02020400000000000000" pitchFamily="18" charset="-128"/>
                          <a:cs typeface="Arial" panose="020B0604020202020204" pitchFamily="34" charset="0"/>
                        </a:rPr>
                        <a:t>Number of foreign financial companies and investors (including FinTech) attracted</a:t>
                      </a:r>
                      <a:endParaRPr kumimoji="1" lang="ja-JP" altLang="en-US" sz="900" dirty="0">
                        <a:latin typeface="Arial" panose="020B0604020202020204" pitchFamily="34" charset="0"/>
                        <a:ea typeface="UD デジタル 教科書体 NK-R" panose="02020400000000000000" pitchFamily="18" charset="-128"/>
                        <a:cs typeface="Arial" panose="020B0604020202020204" pitchFamily="34" charset="0"/>
                      </a:endParaRPr>
                    </a:p>
                  </a:txBody>
                  <a:tcPr/>
                </a:tc>
                <a:tc>
                  <a:txBody>
                    <a:bodyPr/>
                    <a:lstStyle/>
                    <a:p>
                      <a:pPr algn="l"/>
                      <a:r>
                        <a:rPr kumimoji="1" lang="en-US" altLang="ja-JP" sz="900" dirty="0">
                          <a:latin typeface="Arial" panose="020B0604020202020204" pitchFamily="34" charset="0"/>
                          <a:ea typeface="UD デジタル 教科書体 NK-R" panose="02020400000000000000" pitchFamily="18" charset="-128"/>
                          <a:cs typeface="Arial" panose="020B0604020202020204" pitchFamily="34" charset="0"/>
                        </a:rPr>
                        <a:t>【Outcome Goal 02】</a:t>
                      </a:r>
                    </a:p>
                    <a:p>
                      <a:pPr algn="l"/>
                      <a:r>
                        <a:rPr kumimoji="1" lang="en-US" altLang="ja-JP" sz="900" dirty="0">
                          <a:latin typeface="Arial" panose="020B0604020202020204" pitchFamily="34" charset="0"/>
                          <a:ea typeface="UD デジタル 教科書体 NK-R" panose="02020400000000000000" pitchFamily="18" charset="-128"/>
                          <a:cs typeface="Arial" panose="020B0604020202020204" pitchFamily="34" charset="0"/>
                        </a:rPr>
                        <a:t>Creation of unicorns, start-ups, university-launched ventures</a:t>
                      </a:r>
                    </a:p>
                  </a:txBody>
                  <a:tcPr/>
                </a:tc>
                <a:extLst>
                  <a:ext uri="{0D108BD9-81ED-4DB2-BD59-A6C34878D82A}">
                    <a16:rowId xmlns:a16="http://schemas.microsoft.com/office/drawing/2014/main" val="3419718418"/>
                  </a:ext>
                </a:extLst>
              </a:tr>
              <a:tr h="432755">
                <a:tc>
                  <a:txBody>
                    <a:bodyPr/>
                    <a:lstStyle/>
                    <a:p>
                      <a:pPr algn="ctr"/>
                      <a:r>
                        <a:rPr kumimoji="1" lang="en-US" altLang="ja-JP" sz="1050" dirty="0">
                          <a:latin typeface="Arial" panose="020B0604020202020204" pitchFamily="34" charset="0"/>
                          <a:ea typeface="UD デジタル 教科書体 NK-R" panose="02020400000000000000" pitchFamily="18" charset="-128"/>
                          <a:cs typeface="Arial" panose="020B0604020202020204" pitchFamily="34" charset="0"/>
                        </a:rPr>
                        <a:t>Target</a:t>
                      </a:r>
                      <a:endParaRPr kumimoji="1" lang="ja-JP" altLang="en-US" sz="1050" dirty="0">
                        <a:latin typeface="Arial" panose="020B0604020202020204" pitchFamily="34" charset="0"/>
                        <a:ea typeface="UD デジタル 教科書体 NK-R" panose="02020400000000000000" pitchFamily="18" charset="-128"/>
                        <a:cs typeface="Arial" panose="020B0604020202020204" pitchFamily="34" charset="0"/>
                      </a:endParaRPr>
                    </a:p>
                  </a:txBody>
                  <a:tcPr anchor="ctr"/>
                </a:tc>
                <a:tc>
                  <a:txBody>
                    <a:bodyPr/>
                    <a:lstStyle/>
                    <a:p>
                      <a:pPr algn="ctr"/>
                      <a:r>
                        <a:rPr kumimoji="1" lang="en-US" altLang="ja-JP" sz="1050" dirty="0">
                          <a:latin typeface="Arial" panose="020B0604020202020204" pitchFamily="34" charset="0"/>
                          <a:ea typeface="UD デジタル 教科書体 NK-R" panose="02020400000000000000" pitchFamily="18" charset="-128"/>
                          <a:cs typeface="Arial" panose="020B0604020202020204" pitchFamily="34" charset="0"/>
                        </a:rPr>
                        <a:t>Achieve an average of 100 companies per year by FY2025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dirty="0">
                        <a:latin typeface="UD デジタル 教科書体 NK-R" panose="02020400000000000000" pitchFamily="18" charset="-128"/>
                        <a:ea typeface="UD デジタル 教科書体 NK-R" panose="02020400000000000000" pitchFamily="18" charset="-128"/>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Arial" panose="020B0604020202020204" pitchFamily="34" charset="0"/>
                          <a:ea typeface="UD デジタル 教科書体 NK-R" panose="02020400000000000000" pitchFamily="18" charset="-128"/>
                          <a:cs typeface="Arial" panose="020B0604020202020204" pitchFamily="34" charset="0"/>
                        </a:rPr>
                        <a:t>Recruit 30 companies by FY2025</a:t>
                      </a:r>
                    </a:p>
                  </a:txBody>
                  <a:tcPr anchor="ctr"/>
                </a:tc>
                <a:tc>
                  <a:txBody>
                    <a:bodyPr/>
                    <a:lstStyle/>
                    <a:p>
                      <a:pPr algn="ctr"/>
                      <a:r>
                        <a:rPr kumimoji="1" lang="en-US" altLang="ja-JP" sz="900" dirty="0">
                          <a:latin typeface="Arial" panose="020B0604020202020204" pitchFamily="34" charset="0"/>
                          <a:ea typeface="UD デジタル 教科書体 NK-R" panose="02020400000000000000" pitchFamily="18" charset="-128"/>
                          <a:cs typeface="Arial" panose="020B0604020202020204" pitchFamily="34" charset="0"/>
                        </a:rPr>
                        <a:t>Generate 3 unicorn companies and 300 start-ups (of which 100 are companies launched at universities) by FY2024</a:t>
                      </a:r>
                    </a:p>
                  </a:txBody>
                  <a:tcPr anchor="ctr"/>
                </a:tc>
                <a:extLst>
                  <a:ext uri="{0D108BD9-81ED-4DB2-BD59-A6C34878D82A}">
                    <a16:rowId xmlns:a16="http://schemas.microsoft.com/office/drawing/2014/main" val="2899484585"/>
                  </a:ext>
                </a:extLst>
              </a:tr>
              <a:tr h="540162">
                <a:tc>
                  <a:txBody>
                    <a:bodyPr/>
                    <a:lstStyle/>
                    <a:p>
                      <a:pPr algn="ctr"/>
                      <a:r>
                        <a:rPr kumimoji="1" lang="en-US" altLang="ja-JP" sz="1050" dirty="0">
                          <a:latin typeface="Arial" panose="020B0604020202020204" pitchFamily="34" charset="0"/>
                          <a:ea typeface="UD デジタル 教科書体 NK-R" panose="02020400000000000000" pitchFamily="18" charset="-128"/>
                          <a:cs typeface="Arial" panose="020B0604020202020204" pitchFamily="34" charset="0"/>
                        </a:rPr>
                        <a:t>Actual</a:t>
                      </a:r>
                      <a:endParaRPr kumimoji="1" lang="ja-JP" altLang="en-US" sz="1050" dirty="0">
                        <a:latin typeface="Arial" panose="020B0604020202020204" pitchFamily="34" charset="0"/>
                        <a:ea typeface="UD デジタル 教科書体 NK-R" panose="02020400000000000000" pitchFamily="18" charset="-128"/>
                        <a:cs typeface="Arial" panose="020B0604020202020204" pitchFamily="34" charset="0"/>
                      </a:endParaRPr>
                    </a:p>
                  </a:txBody>
                  <a:tcPr anchor="ctr"/>
                </a:tc>
                <a:tc>
                  <a:txBody>
                    <a:bodyPr/>
                    <a:lstStyle/>
                    <a:p>
                      <a:pPr algn="ctr"/>
                      <a:r>
                        <a:rPr kumimoji="1" lang="en-US" altLang="ja-JP" sz="1050" b="0" u="none" dirty="0">
                          <a:latin typeface="Arial" panose="020B0604020202020204" pitchFamily="34" charset="0"/>
                          <a:ea typeface="UD デジタル 教科書体 NK-R" panose="02020400000000000000" pitchFamily="18" charset="-128"/>
                          <a:cs typeface="Arial" panose="020B0604020202020204" pitchFamily="34" charset="0"/>
                        </a:rPr>
                        <a:t>Average:</a:t>
                      </a:r>
                      <a:r>
                        <a:rPr kumimoji="1" lang="en-US" altLang="ja-JP" sz="1050" b="1" u="none" dirty="0">
                          <a:latin typeface="Arial" panose="020B0604020202020204" pitchFamily="34" charset="0"/>
                          <a:ea typeface="UD デジタル 教科書体 NK-R" panose="02020400000000000000" pitchFamily="18" charset="-128"/>
                          <a:cs typeface="Arial" panose="020B0604020202020204" pitchFamily="34" charset="0"/>
                        </a:rPr>
                        <a:t> 93 companies </a:t>
                      </a:r>
                      <a:r>
                        <a:rPr kumimoji="1" lang="en-US" altLang="ja-JP" sz="1050" b="0" u="none" dirty="0">
                          <a:latin typeface="Arial" panose="020B0604020202020204" pitchFamily="34" charset="0"/>
                          <a:ea typeface="UD デジタル 教科書体 NK-R" panose="02020400000000000000" pitchFamily="18" charset="-128"/>
                          <a:cs typeface="Arial" panose="020B0604020202020204" pitchFamily="34" charset="0"/>
                        </a:rPr>
                        <a:t>per year</a:t>
                      </a:r>
                    </a:p>
                    <a:p>
                      <a:pPr algn="ctr"/>
                      <a:r>
                        <a:rPr kumimoji="1" lang="en-US" altLang="ja-JP" sz="800" b="0" u="none" dirty="0">
                          <a:latin typeface="Arial" panose="020B0604020202020204" pitchFamily="34" charset="0"/>
                          <a:ea typeface="UD デジタル 教科書体 NK-R" panose="02020400000000000000" pitchFamily="18" charset="-128"/>
                          <a:cs typeface="Arial" panose="020B0604020202020204" pitchFamily="34" charset="0"/>
                        </a:rPr>
                        <a:t>(FY2022: 54, FY2023: 91, FY2024: 106, FY2025: 122)</a:t>
                      </a:r>
                      <a:endParaRPr kumimoji="1" lang="ja-JP" altLang="en-US" sz="800" b="0" u="none" dirty="0">
                        <a:latin typeface="Arial" panose="020B0604020202020204" pitchFamily="34" charset="0"/>
                        <a:ea typeface="UD デジタル 教科書体 NK-R" panose="02020400000000000000" pitchFamily="18" charset="-128"/>
                        <a:cs typeface="Arial" panose="020B0604020202020204" pitchFamily="34" charset="0"/>
                      </a:endParaRPr>
                    </a:p>
                  </a:txBody>
                  <a:tcPr anchor="ctr"/>
                </a:tc>
                <a:tc>
                  <a:txBody>
                    <a:bodyPr/>
                    <a:lstStyle/>
                    <a:p>
                      <a:pPr algn="ctr"/>
                      <a:endParaRPr kumimoji="1" lang="ja-JP" altLang="en-US" sz="1200" u="none" dirty="0">
                        <a:latin typeface="UD デジタル 教科書体 NK-R" panose="02020400000000000000" pitchFamily="18" charset="-128"/>
                        <a:ea typeface="UD デジタル 教科書体 NK-R" panose="02020400000000000000" pitchFamily="18" charset="-128"/>
                      </a:endParaRPr>
                    </a:p>
                  </a:txBody>
                  <a:tcPr anchor="ctr">
                    <a:noFill/>
                  </a:tcPr>
                </a:tc>
                <a:tc>
                  <a:txBody>
                    <a:bodyPr/>
                    <a:lstStyle/>
                    <a:p>
                      <a:pPr algn="ctr"/>
                      <a:r>
                        <a:rPr kumimoji="1" lang="en-US" altLang="ja-JP" sz="1050" b="1" u="none" dirty="0">
                          <a:latin typeface="Arial" panose="020B0604020202020204" pitchFamily="34" charset="0"/>
                          <a:ea typeface="UD デジタル 教科書体 NK-R" panose="02020400000000000000" pitchFamily="18" charset="-128"/>
                          <a:cs typeface="Arial" panose="020B0604020202020204" pitchFamily="34" charset="0"/>
                        </a:rPr>
                        <a:t>31 companies </a:t>
                      </a:r>
                      <a:r>
                        <a:rPr kumimoji="1" lang="en-US" altLang="ja-JP" sz="1050" b="0" u="none" dirty="0">
                          <a:latin typeface="Arial" panose="020B0604020202020204" pitchFamily="34" charset="0"/>
                          <a:ea typeface="UD デジタル 教科書体 NK-R" panose="02020400000000000000" pitchFamily="18" charset="-128"/>
                          <a:cs typeface="Arial" panose="020B0604020202020204" pitchFamily="34" charset="0"/>
                        </a:rPr>
                        <a:t>established operations  </a:t>
                      </a:r>
                    </a:p>
                    <a:p>
                      <a:pPr algn="ctr"/>
                      <a:r>
                        <a:rPr kumimoji="1" lang="en-US" altLang="ja-JP" sz="1050" b="0" u="none" dirty="0">
                          <a:latin typeface="Arial" panose="020B0604020202020204" pitchFamily="34" charset="0"/>
                          <a:ea typeface="UD デジタル 教科書体 NK-R" panose="02020400000000000000" pitchFamily="18" charset="-128"/>
                          <a:cs typeface="Arial" panose="020B0604020202020204" pitchFamily="34" charset="0"/>
                        </a:rPr>
                        <a:t>*Company list on the next page</a:t>
                      </a:r>
                    </a:p>
                  </a:txBody>
                  <a:tcPr anchor="ctr"/>
                </a:tc>
                <a:tc>
                  <a:txBody>
                    <a:bodyPr/>
                    <a:lstStyle/>
                    <a:p>
                      <a:pPr algn="ctr"/>
                      <a:r>
                        <a:rPr kumimoji="1" lang="en-US" altLang="ja-JP" sz="1050" b="1" u="none" dirty="0">
                          <a:latin typeface="Arial" panose="020B0604020202020204" pitchFamily="34" charset="0"/>
                          <a:ea typeface="UD デジタル 教科書体 NK-R" panose="02020400000000000000" pitchFamily="18" charset="-128"/>
                          <a:cs typeface="Arial" panose="020B0604020202020204" pitchFamily="34" charset="0"/>
                        </a:rPr>
                        <a:t>653</a:t>
                      </a:r>
                      <a:r>
                        <a:rPr kumimoji="1" lang="en-US" altLang="ja-JP" sz="1050" u="none" dirty="0">
                          <a:latin typeface="Arial" panose="020B0604020202020204" pitchFamily="34" charset="0"/>
                          <a:ea typeface="UD デジタル 教科書体 NK-R" panose="02020400000000000000" pitchFamily="18" charset="-128"/>
                          <a:cs typeface="Arial" panose="020B0604020202020204" pitchFamily="34" charset="0"/>
                        </a:rPr>
                        <a:t> startups (including</a:t>
                      </a:r>
                      <a:r>
                        <a:rPr kumimoji="1" lang="en-US" altLang="ja-JP" sz="1050" b="1" u="none" dirty="0">
                          <a:latin typeface="Arial" panose="020B0604020202020204" pitchFamily="34" charset="0"/>
                          <a:ea typeface="UD デジタル 教科書体 NK-R" panose="02020400000000000000" pitchFamily="18" charset="-128"/>
                          <a:cs typeface="Arial" panose="020B0604020202020204" pitchFamily="34" charset="0"/>
                        </a:rPr>
                        <a:t> 211 </a:t>
                      </a:r>
                      <a:r>
                        <a:rPr kumimoji="1" lang="en-US" altLang="ja-JP" sz="1050" u="none" dirty="0">
                          <a:latin typeface="Arial" panose="020B0604020202020204" pitchFamily="34" charset="0"/>
                          <a:ea typeface="UD デジタル 教科書体 NK-R" panose="02020400000000000000" pitchFamily="18" charset="-128"/>
                          <a:cs typeface="Arial" panose="020B0604020202020204" pitchFamily="34" charset="0"/>
                        </a:rPr>
                        <a:t>university-launched startups)</a:t>
                      </a:r>
                      <a:endParaRPr kumimoji="1" lang="ja-JP" altLang="en-US" sz="1050" u="none" dirty="0">
                        <a:latin typeface="Arial" panose="020B0604020202020204" pitchFamily="34" charset="0"/>
                        <a:ea typeface="UD デジタル 教科書体 NK-R" panose="02020400000000000000" pitchFamily="18" charset="-128"/>
                        <a:cs typeface="Arial" panose="020B0604020202020204" pitchFamily="34" charset="0"/>
                      </a:endParaRPr>
                    </a:p>
                  </a:txBody>
                  <a:tcPr anchor="ctr"/>
                </a:tc>
                <a:extLst>
                  <a:ext uri="{0D108BD9-81ED-4DB2-BD59-A6C34878D82A}">
                    <a16:rowId xmlns:a16="http://schemas.microsoft.com/office/drawing/2014/main" val="3400137610"/>
                  </a:ext>
                </a:extLst>
              </a:tr>
            </a:tbl>
          </a:graphicData>
        </a:graphic>
      </p:graphicFrame>
      <p:sp>
        <p:nvSpPr>
          <p:cNvPr id="28" name="テキスト ボックス 27">
            <a:extLst>
              <a:ext uri="{FF2B5EF4-FFF2-40B4-BE49-F238E27FC236}">
                <a16:creationId xmlns:a16="http://schemas.microsoft.com/office/drawing/2014/main" id="{613EE7A8-01F8-4D88-B51F-91AC0D67B519}"/>
              </a:ext>
            </a:extLst>
          </p:cNvPr>
          <p:cNvSpPr txBox="1"/>
          <p:nvPr/>
        </p:nvSpPr>
        <p:spPr>
          <a:xfrm>
            <a:off x="160024" y="4951348"/>
            <a:ext cx="5787162" cy="369332"/>
          </a:xfrm>
          <a:prstGeom prst="rect">
            <a:avLst/>
          </a:prstGeom>
          <a:noFill/>
        </p:spPr>
        <p:txBody>
          <a:bodyPr wrap="square" rtlCol="0">
            <a:spAutoFit/>
          </a:bodyPr>
          <a:lstStyle/>
          <a:p>
            <a:r>
              <a:rPr lang="ja-JP" altLang="en-US" b="1" dirty="0">
                <a:latin typeface="UD デジタル 教科書体 NK-R" panose="02020400000000000000" pitchFamily="18" charset="-128"/>
                <a:ea typeface="UD デジタル 教科書体 NK-R" panose="02020400000000000000" pitchFamily="18" charset="-128"/>
              </a:rPr>
              <a:t>■</a:t>
            </a:r>
            <a:r>
              <a:rPr lang="en-US" altLang="ja-JP" b="1" dirty="0">
                <a:latin typeface="UD デジタル 教科書体 NK-R" panose="02020400000000000000" pitchFamily="18" charset="-128"/>
                <a:ea typeface="UD デジタル 教科書体 NK-R" panose="02020400000000000000" pitchFamily="18" charset="-128"/>
              </a:rPr>
              <a:t> </a:t>
            </a: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Achievement Status of Strategic Goals (KPIs)</a:t>
            </a:r>
          </a:p>
        </p:txBody>
      </p:sp>
      <p:sp>
        <p:nvSpPr>
          <p:cNvPr id="29" name="二等辺三角形 28">
            <a:extLst>
              <a:ext uri="{FF2B5EF4-FFF2-40B4-BE49-F238E27FC236}">
                <a16:creationId xmlns:a16="http://schemas.microsoft.com/office/drawing/2014/main" id="{D891945A-B0D7-4873-85A8-4345E07655EB}"/>
              </a:ext>
            </a:extLst>
          </p:cNvPr>
          <p:cNvSpPr/>
          <p:nvPr/>
        </p:nvSpPr>
        <p:spPr>
          <a:xfrm rot="16200000">
            <a:off x="4521109" y="5981970"/>
            <a:ext cx="456408" cy="123744"/>
          </a:xfrm>
          <a:prstGeom prst="triangle">
            <a:avLst/>
          </a:prstGeom>
          <a:solidFill>
            <a:schemeClr val="accent1"/>
          </a:solidFill>
          <a:ln>
            <a:noFill/>
          </a:ln>
          <a:scene3d>
            <a:camera prst="orthographicFront">
              <a:rot lat="0" lon="0" rev="10800000"/>
            </a:camera>
            <a:lightRig rig="threePt" dir="t"/>
          </a:scene3d>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a:p>
        </p:txBody>
      </p:sp>
      <p:sp>
        <p:nvSpPr>
          <p:cNvPr id="22" name="二等辺三角形 21">
            <a:extLst>
              <a:ext uri="{FF2B5EF4-FFF2-40B4-BE49-F238E27FC236}">
                <a16:creationId xmlns:a16="http://schemas.microsoft.com/office/drawing/2014/main" id="{A755F74B-57F0-45BE-BC2E-B3277BC6CECD}"/>
              </a:ext>
            </a:extLst>
          </p:cNvPr>
          <p:cNvSpPr/>
          <p:nvPr/>
        </p:nvSpPr>
        <p:spPr>
          <a:xfrm>
            <a:off x="325575" y="6111191"/>
            <a:ext cx="615252" cy="161169"/>
          </a:xfrm>
          <a:prstGeom prst="triangle">
            <a:avLst/>
          </a:prstGeom>
          <a:ln>
            <a:noFill/>
          </a:ln>
          <a:scene3d>
            <a:camera prst="orthographicFront">
              <a:rot lat="0" lon="0" rev="10800000"/>
            </a:camera>
            <a:lightRig rig="threePt" dir="t"/>
          </a:scene3d>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A4D32DD7-FF8B-428F-A4D3-59E713C69B73}"/>
              </a:ext>
            </a:extLst>
          </p:cNvPr>
          <p:cNvSpPr/>
          <p:nvPr/>
        </p:nvSpPr>
        <p:spPr>
          <a:xfrm>
            <a:off x="222219" y="982433"/>
            <a:ext cx="11270512" cy="861774"/>
          </a:xfrm>
          <a:prstGeom prst="rect">
            <a:avLst/>
          </a:prstGeom>
        </p:spPr>
        <p:txBody>
          <a:bodyPr wrap="square" rIns="36000">
            <a:spAutoFit/>
          </a:bodyPr>
          <a:lstStyle/>
          <a:p>
            <a:pPr>
              <a:lnSpc>
                <a:spcPts val="1500"/>
              </a:lnSpc>
            </a:pPr>
            <a:r>
              <a:rPr lang="ja-JP" altLang="en-US" sz="160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With two envisioned models of a global financial city in place, Osaka designated the period through FY2025 as Phase 1. During this phase, Osaka has focused on laying a solid foundation by attracting foreign financial institutions, developing Osaka’s unique financial markets and products, and enhancing the business environment through measures such as the designation of special zones for financial and asset management businesses and regulatory reforms.</a:t>
            </a:r>
          </a:p>
        </p:txBody>
      </p:sp>
      <p:sp>
        <p:nvSpPr>
          <p:cNvPr id="2" name="テキスト ボックス 1">
            <a:extLst>
              <a:ext uri="{FF2B5EF4-FFF2-40B4-BE49-F238E27FC236}">
                <a16:creationId xmlns:a16="http://schemas.microsoft.com/office/drawing/2014/main" id="{4C049FDB-F2BC-4EDA-9639-9063E398A2E0}"/>
              </a:ext>
            </a:extLst>
          </p:cNvPr>
          <p:cNvSpPr txBox="1"/>
          <p:nvPr/>
        </p:nvSpPr>
        <p:spPr>
          <a:xfrm>
            <a:off x="7875639" y="6643044"/>
            <a:ext cx="4385187" cy="215444"/>
          </a:xfrm>
          <a:prstGeom prst="rect">
            <a:avLst/>
          </a:prstGeom>
          <a:noFill/>
        </p:spPr>
        <p:txBody>
          <a:bodyPr wrap="square" rtlCol="0">
            <a:spAutoFit/>
          </a:bodyPr>
          <a:lstStyle/>
          <a:p>
            <a:r>
              <a:rPr lang="en-US" altLang="ja-JP" sz="800" dirty="0">
                <a:latin typeface="Arial" panose="020B0604020202020204" pitchFamily="34" charset="0"/>
                <a:ea typeface="UD デジタル 教科書体 NK-R" panose="02020400000000000000" pitchFamily="18" charset="-128"/>
                <a:cs typeface="Arial" panose="020B0604020202020204" pitchFamily="34" charset="0"/>
              </a:rPr>
              <a:t>Output / Outcome 1: As of March 25, 2026 Outcome 2: As of the end of FY2024</a:t>
            </a:r>
          </a:p>
        </p:txBody>
      </p:sp>
    </p:spTree>
    <p:extLst>
      <p:ext uri="{BB962C8B-B14F-4D97-AF65-F5344CB8AC3E}">
        <p14:creationId xmlns:p14="http://schemas.microsoft.com/office/powerpoint/2010/main" val="2926477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8</a:t>
            </a:fld>
            <a:endParaRPr kumimoji="1" lang="ja-JP" altLang="en-US" dirty="0"/>
          </a:p>
        </p:txBody>
      </p:sp>
      <p:sp>
        <p:nvSpPr>
          <p:cNvPr id="24" name="正方形/長方形 23">
            <a:extLst>
              <a:ext uri="{FF2B5EF4-FFF2-40B4-BE49-F238E27FC236}">
                <a16:creationId xmlns:a16="http://schemas.microsoft.com/office/drawing/2014/main" id="{BEBDA010-3741-4BA2-A68A-CDD559A6061B}"/>
              </a:ext>
            </a:extLst>
          </p:cNvPr>
          <p:cNvSpPr/>
          <p:nvPr/>
        </p:nvSpPr>
        <p:spPr>
          <a:xfrm>
            <a:off x="396321" y="964306"/>
            <a:ext cx="11353886" cy="1077218"/>
          </a:xfrm>
          <a:prstGeom prst="rect">
            <a:avLst/>
          </a:prstGeom>
        </p:spPr>
        <p:txBody>
          <a:bodyPr wrap="square">
            <a:spAutoFit/>
          </a:bodyPr>
          <a:lstStyle/>
          <a:p>
            <a:pPr marL="285750" indent="-285750">
              <a:buFont typeface="Wingdings" panose="05000000000000000000" pitchFamily="2" charset="2"/>
              <a:buChar char="u"/>
            </a:pPr>
            <a:r>
              <a:rPr lang="en-US" altLang="ja-JP" sz="1600" dirty="0">
                <a:latin typeface="Arial" panose="020B0604020202020204" pitchFamily="34" charset="0"/>
                <a:ea typeface="UD デジタル 教科書体 NK-R" panose="02020400000000000000" pitchFamily="18" charset="-128"/>
                <a:cs typeface="Arial" panose="020B0604020202020204" pitchFamily="34" charset="0"/>
              </a:rPr>
              <a:t>During Phase 1 (through FY2025), a total of 31 foreign-affiliated financial companies established a presence in Osaka. These include major international private equity firms, domestic and international fintech companies, as well as overseas accelerators planning to invest in deep tech startups. However, only one foreign venture capital firm entered the Osaka market during this period.</a:t>
            </a:r>
            <a:endParaRPr lang="ja-JP" altLang="en-US" sz="1600" dirty="0">
              <a:latin typeface="Arial" panose="020B0604020202020204" pitchFamily="34" charset="0"/>
              <a:ea typeface="UD デジタル 教科書体 NK-R" panose="02020400000000000000" pitchFamily="18" charset="-128"/>
              <a:cs typeface="Arial" panose="020B0604020202020204" pitchFamily="34" charset="0"/>
            </a:endParaRPr>
          </a:p>
        </p:txBody>
      </p:sp>
      <p:sp>
        <p:nvSpPr>
          <p:cNvPr id="25" name="テキスト ボックス 24">
            <a:extLst>
              <a:ext uri="{FF2B5EF4-FFF2-40B4-BE49-F238E27FC236}">
                <a16:creationId xmlns:a16="http://schemas.microsoft.com/office/drawing/2014/main" id="{87444DED-D691-4C26-965D-8DD4B8DD96EE}"/>
              </a:ext>
            </a:extLst>
          </p:cNvPr>
          <p:cNvSpPr txBox="1"/>
          <p:nvPr/>
        </p:nvSpPr>
        <p:spPr>
          <a:xfrm>
            <a:off x="269718" y="498841"/>
            <a:ext cx="9507147" cy="369332"/>
          </a:xfrm>
          <a:prstGeom prst="rect">
            <a:avLst/>
          </a:prstGeom>
          <a:noFill/>
        </p:spPr>
        <p:txBody>
          <a:bodyPr wrap="square" rtlCol="0">
            <a:spAutoFit/>
          </a:bodyPr>
          <a:lstStyle/>
          <a:p>
            <a:r>
              <a:rPr lang="ja-JP" altLang="en-US" b="1"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b="1" dirty="0">
                <a:latin typeface="Arial" panose="020B0604020202020204" pitchFamily="34" charset="0"/>
                <a:ea typeface="UD デジタル 教科書体 NK-R" panose="02020400000000000000" pitchFamily="18" charset="-128"/>
                <a:cs typeface="Arial" panose="020B0604020202020204" pitchFamily="34" charset="0"/>
              </a:rPr>
              <a:t>Status of Foreign Financial Companies’ Expansion in Osaka (Outcome Goal)</a:t>
            </a:r>
          </a:p>
        </p:txBody>
      </p:sp>
      <p:sp>
        <p:nvSpPr>
          <p:cNvPr id="29" name="四角形: 角を丸くする 28">
            <a:extLst>
              <a:ext uri="{FF2B5EF4-FFF2-40B4-BE49-F238E27FC236}">
                <a16:creationId xmlns:a16="http://schemas.microsoft.com/office/drawing/2014/main" id="{2F7097D4-EA62-4297-BCA6-EA7524F77276}"/>
              </a:ext>
            </a:extLst>
          </p:cNvPr>
          <p:cNvSpPr/>
          <p:nvPr/>
        </p:nvSpPr>
        <p:spPr>
          <a:xfrm>
            <a:off x="937964" y="2064528"/>
            <a:ext cx="3802129" cy="4549418"/>
          </a:xfrm>
          <a:prstGeom prst="roundRect">
            <a:avLst>
              <a:gd name="adj" fmla="val 3571"/>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defRPr/>
            </a:pPr>
            <a:endParaRPr lang="ja-JP" altLang="en-US" sz="1463" dirty="0">
              <a:solidFill>
                <a:prstClr val="black"/>
              </a:solidFill>
              <a:latin typeface="游ゴシック" panose="020F0502020204030204"/>
              <a:ea typeface="游ゴシック" panose="020B0400000000000000" pitchFamily="50" charset="-128"/>
            </a:endParaRPr>
          </a:p>
        </p:txBody>
      </p:sp>
      <p:sp>
        <p:nvSpPr>
          <p:cNvPr id="30" name="四角形: 角を丸くする 29">
            <a:extLst>
              <a:ext uri="{FF2B5EF4-FFF2-40B4-BE49-F238E27FC236}">
                <a16:creationId xmlns:a16="http://schemas.microsoft.com/office/drawing/2014/main" id="{024FCEB1-C1A2-4E47-AF9A-F9E552AEB230}"/>
              </a:ext>
            </a:extLst>
          </p:cNvPr>
          <p:cNvSpPr/>
          <p:nvPr/>
        </p:nvSpPr>
        <p:spPr>
          <a:xfrm>
            <a:off x="929796" y="2063906"/>
            <a:ext cx="3816000" cy="442674"/>
          </a:xfrm>
          <a:prstGeom prst="roundRect">
            <a:avLst/>
          </a:prstGeom>
          <a:solidFill>
            <a:schemeClr val="tx2"/>
          </a:solidFill>
          <a:effectLst/>
        </p:spPr>
        <p:txBody>
          <a:bodyPr wrap="square">
            <a:spAutoFit/>
          </a:bodyPr>
          <a:lstStyle/>
          <a:p>
            <a:pPr algn="ctr">
              <a:defRPr/>
            </a:pPr>
            <a:r>
              <a:rPr lang="en-US" altLang="ja-JP" sz="1000" b="1" dirty="0">
                <a:solidFill>
                  <a:schemeClr val="bg1"/>
                </a:solidFill>
                <a:latin typeface="BIZ UDPゴシック" panose="020B0400000000000000" pitchFamily="50" charset="-128"/>
                <a:ea typeface="BIZ UDPゴシック" panose="020B0400000000000000" pitchFamily="50" charset="-128"/>
              </a:rPr>
              <a:t>Asset Management Business</a:t>
            </a:r>
            <a:r>
              <a:rPr lang="ja-JP" altLang="en-US" sz="1000" b="1" dirty="0">
                <a:solidFill>
                  <a:schemeClr val="bg1"/>
                </a:solidFill>
                <a:latin typeface="BIZ UDPゴシック" panose="020B0400000000000000" pitchFamily="50" charset="-128"/>
                <a:ea typeface="BIZ UDPゴシック" panose="020B0400000000000000" pitchFamily="50" charset="-128"/>
              </a:rPr>
              <a:t>・</a:t>
            </a:r>
            <a:endParaRPr lang="en-US" altLang="ja-JP" sz="1000" b="1" dirty="0">
              <a:solidFill>
                <a:schemeClr val="bg1"/>
              </a:solidFill>
              <a:latin typeface="BIZ UDPゴシック" panose="020B0400000000000000" pitchFamily="50" charset="-128"/>
              <a:ea typeface="BIZ UDPゴシック" panose="020B0400000000000000" pitchFamily="50" charset="-128"/>
            </a:endParaRPr>
          </a:p>
          <a:p>
            <a:pPr algn="ctr">
              <a:defRPr/>
            </a:pPr>
            <a:r>
              <a:rPr lang="en-US" altLang="ja-JP" sz="1000" b="1" dirty="0">
                <a:solidFill>
                  <a:schemeClr val="bg1"/>
                </a:solidFill>
                <a:latin typeface="BIZ UDPゴシック" panose="020B0400000000000000" pitchFamily="50" charset="-128"/>
                <a:ea typeface="BIZ UDPゴシック" panose="020B0400000000000000" pitchFamily="50" charset="-128"/>
              </a:rPr>
              <a:t>Financial Instruments Business</a:t>
            </a:r>
            <a:r>
              <a:rPr lang="ja-JP" altLang="en-US" sz="1000" b="1" dirty="0">
                <a:solidFill>
                  <a:schemeClr val="bg1"/>
                </a:solidFill>
                <a:latin typeface="BIZ UDPゴシック" panose="020B0400000000000000" pitchFamily="50" charset="-128"/>
                <a:ea typeface="BIZ UDPゴシック" panose="020B0400000000000000" pitchFamily="50" charset="-128"/>
              </a:rPr>
              <a:t>　</a:t>
            </a:r>
            <a:r>
              <a:rPr lang="en-US" altLang="ja-JP" sz="800" b="1" dirty="0">
                <a:solidFill>
                  <a:schemeClr val="bg1"/>
                </a:solidFill>
                <a:latin typeface="BIZ UDPゴシック" panose="020B0400000000000000" pitchFamily="50" charset="-128"/>
                <a:ea typeface="BIZ UDPゴシック" panose="020B0400000000000000" pitchFamily="50" charset="-128"/>
              </a:rPr>
              <a:t>(12</a:t>
            </a:r>
            <a:r>
              <a:rPr lang="ja-JP" altLang="en-US" sz="800" b="1" dirty="0">
                <a:solidFill>
                  <a:schemeClr val="bg1"/>
                </a:solidFill>
                <a:latin typeface="BIZ UDPゴシック" panose="020B0400000000000000" pitchFamily="50" charset="-128"/>
                <a:ea typeface="BIZ UDPゴシック" panose="020B0400000000000000" pitchFamily="50" charset="-128"/>
              </a:rPr>
              <a:t>　</a:t>
            </a:r>
            <a:r>
              <a:rPr lang="en-US" altLang="ja-JP" sz="800" b="1" dirty="0">
                <a:solidFill>
                  <a:schemeClr val="bg1"/>
                </a:solidFill>
                <a:latin typeface="BIZ UDPゴシック" panose="020B0400000000000000" pitchFamily="50" charset="-128"/>
                <a:ea typeface="BIZ UDPゴシック" panose="020B0400000000000000" pitchFamily="50" charset="-128"/>
              </a:rPr>
              <a:t>companies, 39%)</a:t>
            </a:r>
          </a:p>
        </p:txBody>
      </p:sp>
      <p:sp>
        <p:nvSpPr>
          <p:cNvPr id="31" name="四角形: 角を丸くする 30">
            <a:extLst>
              <a:ext uri="{FF2B5EF4-FFF2-40B4-BE49-F238E27FC236}">
                <a16:creationId xmlns:a16="http://schemas.microsoft.com/office/drawing/2014/main" id="{2E1F7959-C2D2-46CC-AD73-AD63410F6DD5}"/>
              </a:ext>
            </a:extLst>
          </p:cNvPr>
          <p:cNvSpPr/>
          <p:nvPr/>
        </p:nvSpPr>
        <p:spPr>
          <a:xfrm>
            <a:off x="4818774" y="2064528"/>
            <a:ext cx="3374929" cy="4549418"/>
          </a:xfrm>
          <a:prstGeom prst="roundRect">
            <a:avLst>
              <a:gd name="adj" fmla="val 2242"/>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defRPr/>
            </a:pPr>
            <a:endParaRPr lang="ja-JP" altLang="en-US" sz="1463">
              <a:solidFill>
                <a:prstClr val="black"/>
              </a:solidFill>
              <a:latin typeface="游ゴシック" panose="020F0502020204030204"/>
              <a:ea typeface="游ゴシック" panose="020B0400000000000000" pitchFamily="50" charset="-128"/>
            </a:endParaRPr>
          </a:p>
        </p:txBody>
      </p:sp>
      <p:sp>
        <p:nvSpPr>
          <p:cNvPr id="32" name="四角形: 角を丸くする 31">
            <a:extLst>
              <a:ext uri="{FF2B5EF4-FFF2-40B4-BE49-F238E27FC236}">
                <a16:creationId xmlns:a16="http://schemas.microsoft.com/office/drawing/2014/main" id="{21E2F024-C248-448E-9A74-063CE545D017}"/>
              </a:ext>
            </a:extLst>
          </p:cNvPr>
          <p:cNvSpPr/>
          <p:nvPr/>
        </p:nvSpPr>
        <p:spPr>
          <a:xfrm>
            <a:off x="4819329" y="2069843"/>
            <a:ext cx="3384000" cy="340519"/>
          </a:xfrm>
          <a:prstGeom prst="roundRect">
            <a:avLst/>
          </a:prstGeom>
          <a:solidFill>
            <a:schemeClr val="tx2"/>
          </a:solidFill>
          <a:effectLst/>
        </p:spPr>
        <p:txBody>
          <a:bodyPr wrap="square">
            <a:spAutoFit/>
          </a:bodyPr>
          <a:lstStyle/>
          <a:p>
            <a:pPr algn="ctr">
              <a:defRPr/>
            </a:pPr>
            <a:r>
              <a:rPr lang="en-US" altLang="ja-JP" sz="1400" b="1" dirty="0">
                <a:solidFill>
                  <a:schemeClr val="bg1"/>
                </a:solidFill>
                <a:latin typeface="BIZ UDPゴシック" panose="020B0400000000000000" pitchFamily="50" charset="-128"/>
                <a:ea typeface="BIZ UDPゴシック" panose="020B0400000000000000" pitchFamily="50" charset="-128"/>
              </a:rPr>
              <a:t>Fintech </a:t>
            </a:r>
            <a:r>
              <a:rPr lang="en-US" altLang="ja-JP" sz="1050" b="1" dirty="0">
                <a:solidFill>
                  <a:schemeClr val="bg1"/>
                </a:solidFill>
                <a:latin typeface="BIZ UDPゴシック" panose="020B0400000000000000" pitchFamily="50" charset="-128"/>
                <a:ea typeface="BIZ UDPゴシック" panose="020B0400000000000000" pitchFamily="50" charset="-128"/>
              </a:rPr>
              <a:t>(8 companies, 26%)</a:t>
            </a:r>
          </a:p>
        </p:txBody>
      </p:sp>
      <p:sp>
        <p:nvSpPr>
          <p:cNvPr id="33" name="四角形: 角を丸くする 32">
            <a:extLst>
              <a:ext uri="{FF2B5EF4-FFF2-40B4-BE49-F238E27FC236}">
                <a16:creationId xmlns:a16="http://schemas.microsoft.com/office/drawing/2014/main" id="{B2F90202-4B3B-43B3-94F2-6CEA6AAB43ED}"/>
              </a:ext>
            </a:extLst>
          </p:cNvPr>
          <p:cNvSpPr/>
          <p:nvPr/>
        </p:nvSpPr>
        <p:spPr>
          <a:xfrm>
            <a:off x="8330208" y="2068254"/>
            <a:ext cx="3392760" cy="4534735"/>
          </a:xfrm>
          <a:prstGeom prst="roundRect">
            <a:avLst>
              <a:gd name="adj" fmla="val 1412"/>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defRPr/>
            </a:pPr>
            <a:endParaRPr lang="ja-JP" altLang="en-US" sz="1463">
              <a:solidFill>
                <a:prstClr val="black"/>
              </a:solidFill>
              <a:latin typeface="游ゴシック" panose="020F0502020204030204"/>
              <a:ea typeface="游ゴシック" panose="020B0400000000000000" pitchFamily="50" charset="-128"/>
            </a:endParaRPr>
          </a:p>
        </p:txBody>
      </p:sp>
      <p:sp>
        <p:nvSpPr>
          <p:cNvPr id="34" name="四角形: 角を丸くする 33">
            <a:extLst>
              <a:ext uri="{FF2B5EF4-FFF2-40B4-BE49-F238E27FC236}">
                <a16:creationId xmlns:a16="http://schemas.microsoft.com/office/drawing/2014/main" id="{978F2D98-B180-457A-B412-26F4B11B0498}"/>
              </a:ext>
            </a:extLst>
          </p:cNvPr>
          <p:cNvSpPr/>
          <p:nvPr/>
        </p:nvSpPr>
        <p:spPr>
          <a:xfrm>
            <a:off x="8320582" y="2040620"/>
            <a:ext cx="3420000" cy="340519"/>
          </a:xfrm>
          <a:prstGeom prst="roundRect">
            <a:avLst/>
          </a:prstGeom>
          <a:solidFill>
            <a:schemeClr val="tx2"/>
          </a:solidFill>
          <a:effectLst/>
        </p:spPr>
        <p:txBody>
          <a:bodyPr wrap="square">
            <a:spAutoFit/>
          </a:bodyPr>
          <a:lstStyle/>
          <a:p>
            <a:pPr algn="ctr">
              <a:defRPr/>
            </a:pPr>
            <a:r>
              <a:rPr lang="en-US" altLang="ja-JP" sz="1400" b="1" dirty="0">
                <a:solidFill>
                  <a:schemeClr val="bg1"/>
                </a:solidFill>
                <a:latin typeface="BIZ UDPゴシック" panose="020B0400000000000000" pitchFamily="50" charset="-128"/>
                <a:ea typeface="BIZ UDPゴシック" panose="020B0400000000000000" pitchFamily="50" charset="-128"/>
              </a:rPr>
              <a:t>Other</a:t>
            </a:r>
            <a:r>
              <a:rPr lang="en-US" altLang="ja-JP" sz="1000" b="1" dirty="0">
                <a:solidFill>
                  <a:schemeClr val="bg1"/>
                </a:solidFill>
                <a:latin typeface="BIZ UDPゴシック" panose="020B0400000000000000" pitchFamily="50" charset="-128"/>
                <a:ea typeface="BIZ UDPゴシック" panose="020B0400000000000000" pitchFamily="50" charset="-128"/>
              </a:rPr>
              <a:t>( 11 companies, 35%)</a:t>
            </a:r>
          </a:p>
        </p:txBody>
      </p:sp>
      <p:pic>
        <p:nvPicPr>
          <p:cNvPr id="35" name="図 34">
            <a:extLst>
              <a:ext uri="{FF2B5EF4-FFF2-40B4-BE49-F238E27FC236}">
                <a16:creationId xmlns:a16="http://schemas.microsoft.com/office/drawing/2014/main" id="{7C32DC05-6EBC-44D6-BE7A-4E5BE2BB970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320" t="21554" r="5201" b="18904"/>
          <a:stretch/>
        </p:blipFill>
        <p:spPr>
          <a:xfrm>
            <a:off x="9460865" y="2649632"/>
            <a:ext cx="1505810" cy="374350"/>
          </a:xfrm>
          <a:prstGeom prst="rect">
            <a:avLst/>
          </a:prstGeom>
        </p:spPr>
      </p:pic>
      <p:pic>
        <p:nvPicPr>
          <p:cNvPr id="36" name="図 35">
            <a:extLst>
              <a:ext uri="{FF2B5EF4-FFF2-40B4-BE49-F238E27FC236}">
                <a16:creationId xmlns:a16="http://schemas.microsoft.com/office/drawing/2014/main" id="{1F934521-28D9-4432-942B-C8A61EBC7B1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21" t="21091" r="4245" b="25389"/>
          <a:stretch/>
        </p:blipFill>
        <p:spPr>
          <a:xfrm>
            <a:off x="8655144" y="3278331"/>
            <a:ext cx="1371211" cy="301573"/>
          </a:xfrm>
          <a:prstGeom prst="rect">
            <a:avLst/>
          </a:prstGeom>
        </p:spPr>
      </p:pic>
      <p:pic>
        <p:nvPicPr>
          <p:cNvPr id="37" name="図 36">
            <a:extLst>
              <a:ext uri="{FF2B5EF4-FFF2-40B4-BE49-F238E27FC236}">
                <a16:creationId xmlns:a16="http://schemas.microsoft.com/office/drawing/2014/main" id="{A0C6FFCB-B7F3-4F75-B70F-F7EA9BC31162}"/>
              </a:ext>
            </a:extLst>
          </p:cNvPr>
          <p:cNvPicPr>
            <a:picLocks noChangeAspect="1"/>
          </p:cNvPicPr>
          <p:nvPr/>
        </p:nvPicPr>
        <p:blipFill rotWithShape="1">
          <a:blip r:embed="rId5">
            <a:extLst>
              <a:ext uri="{28A0092B-C50C-407E-A947-70E740481C1C}">
                <a14:useLocalDpi xmlns:a14="http://schemas.microsoft.com/office/drawing/2010/main" val="0"/>
              </a:ext>
            </a:extLst>
          </a:blip>
          <a:srcRect t="29453" b="29571"/>
          <a:stretch/>
        </p:blipFill>
        <p:spPr>
          <a:xfrm>
            <a:off x="8526461" y="5888313"/>
            <a:ext cx="2155190" cy="333627"/>
          </a:xfrm>
          <a:prstGeom prst="rect">
            <a:avLst/>
          </a:prstGeom>
        </p:spPr>
      </p:pic>
      <p:pic>
        <p:nvPicPr>
          <p:cNvPr id="38" name="図 37">
            <a:extLst>
              <a:ext uri="{FF2B5EF4-FFF2-40B4-BE49-F238E27FC236}">
                <a16:creationId xmlns:a16="http://schemas.microsoft.com/office/drawing/2014/main" id="{A99ABC2B-B31F-4737-B6C7-1C69DC8309B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391" t="22538" r="1496" b="21554"/>
          <a:stretch/>
        </p:blipFill>
        <p:spPr>
          <a:xfrm>
            <a:off x="8526461" y="5052978"/>
            <a:ext cx="1615179" cy="351281"/>
          </a:xfrm>
          <a:prstGeom prst="rect">
            <a:avLst/>
          </a:prstGeom>
        </p:spPr>
      </p:pic>
      <p:pic>
        <p:nvPicPr>
          <p:cNvPr id="39" name="図 38">
            <a:extLst>
              <a:ext uri="{FF2B5EF4-FFF2-40B4-BE49-F238E27FC236}">
                <a16:creationId xmlns:a16="http://schemas.microsoft.com/office/drawing/2014/main" id="{B321DE93-0466-4B51-AD0C-148F8C97F9E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00740" y="4517232"/>
            <a:ext cx="1097563" cy="439025"/>
          </a:xfrm>
          <a:prstGeom prst="rect">
            <a:avLst/>
          </a:prstGeom>
        </p:spPr>
      </p:pic>
      <p:pic>
        <p:nvPicPr>
          <p:cNvPr id="40" name="図 39">
            <a:extLst>
              <a:ext uri="{FF2B5EF4-FFF2-40B4-BE49-F238E27FC236}">
                <a16:creationId xmlns:a16="http://schemas.microsoft.com/office/drawing/2014/main" id="{D088BB36-1687-4E10-BEAB-F5C9071E511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68332" y="5409835"/>
            <a:ext cx="2672356" cy="304835"/>
          </a:xfrm>
          <a:prstGeom prst="rect">
            <a:avLst/>
          </a:prstGeom>
        </p:spPr>
      </p:pic>
      <p:pic>
        <p:nvPicPr>
          <p:cNvPr id="41" name="図 40">
            <a:extLst>
              <a:ext uri="{FF2B5EF4-FFF2-40B4-BE49-F238E27FC236}">
                <a16:creationId xmlns:a16="http://schemas.microsoft.com/office/drawing/2014/main" id="{69957301-D3D3-42E0-9A21-9F3FC542881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29452" b="23718"/>
          <a:stretch/>
        </p:blipFill>
        <p:spPr>
          <a:xfrm>
            <a:off x="1209340" y="5037923"/>
            <a:ext cx="1717976" cy="303936"/>
          </a:xfrm>
          <a:prstGeom prst="rect">
            <a:avLst/>
          </a:prstGeom>
        </p:spPr>
      </p:pic>
      <p:pic>
        <p:nvPicPr>
          <p:cNvPr id="42" name="図 41">
            <a:extLst>
              <a:ext uri="{FF2B5EF4-FFF2-40B4-BE49-F238E27FC236}">
                <a16:creationId xmlns:a16="http://schemas.microsoft.com/office/drawing/2014/main" id="{69DAE90D-E294-46C2-943B-59434B97BF5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711" t="10711" r="2207" b="7428"/>
          <a:stretch/>
        </p:blipFill>
        <p:spPr>
          <a:xfrm>
            <a:off x="1268332" y="4636418"/>
            <a:ext cx="901201" cy="290059"/>
          </a:xfrm>
          <a:prstGeom prst="rect">
            <a:avLst/>
          </a:prstGeom>
        </p:spPr>
      </p:pic>
      <p:pic>
        <p:nvPicPr>
          <p:cNvPr id="43" name="図 42">
            <a:extLst>
              <a:ext uri="{FF2B5EF4-FFF2-40B4-BE49-F238E27FC236}">
                <a16:creationId xmlns:a16="http://schemas.microsoft.com/office/drawing/2014/main" id="{F5233A65-F300-49E5-AF79-B4E9B1655EC7}"/>
              </a:ext>
            </a:extLst>
          </p:cNvPr>
          <p:cNvPicPr>
            <a:picLocks noChangeAspect="1"/>
          </p:cNvPicPr>
          <p:nvPr/>
        </p:nvPicPr>
        <p:blipFill rotWithShape="1">
          <a:blip r:embed="rId11">
            <a:extLst>
              <a:ext uri="{28A0092B-C50C-407E-A947-70E740481C1C}">
                <a14:useLocalDpi xmlns:a14="http://schemas.microsoft.com/office/drawing/2010/main" val="0"/>
              </a:ext>
            </a:extLst>
          </a:blip>
          <a:srcRect l="6011" t="29097" r="6340" b="31505"/>
          <a:stretch/>
        </p:blipFill>
        <p:spPr>
          <a:xfrm>
            <a:off x="1374327" y="3669300"/>
            <a:ext cx="2037782" cy="346040"/>
          </a:xfrm>
          <a:prstGeom prst="rect">
            <a:avLst/>
          </a:prstGeom>
        </p:spPr>
      </p:pic>
      <p:pic>
        <p:nvPicPr>
          <p:cNvPr id="44" name="図 43">
            <a:extLst>
              <a:ext uri="{FF2B5EF4-FFF2-40B4-BE49-F238E27FC236}">
                <a16:creationId xmlns:a16="http://schemas.microsoft.com/office/drawing/2014/main" id="{B99CC60B-5F4A-4B5C-A54F-87E3C21E4A9B}"/>
              </a:ext>
            </a:extLst>
          </p:cNvPr>
          <p:cNvPicPr>
            <a:picLocks noChangeAspect="1"/>
          </p:cNvPicPr>
          <p:nvPr/>
        </p:nvPicPr>
        <p:blipFill rotWithShape="1">
          <a:blip r:embed="rId12">
            <a:extLst>
              <a:ext uri="{28A0092B-C50C-407E-A947-70E740481C1C}">
                <a14:useLocalDpi xmlns:a14="http://schemas.microsoft.com/office/drawing/2010/main" val="0"/>
              </a:ext>
            </a:extLst>
          </a:blip>
          <a:srcRect l="2703" t="25158" r="4026" b="27565"/>
          <a:stretch/>
        </p:blipFill>
        <p:spPr>
          <a:xfrm>
            <a:off x="1358302" y="3212885"/>
            <a:ext cx="1762746" cy="337547"/>
          </a:xfrm>
          <a:prstGeom prst="rect">
            <a:avLst/>
          </a:prstGeom>
        </p:spPr>
      </p:pic>
      <p:pic>
        <p:nvPicPr>
          <p:cNvPr id="45" name="図 44">
            <a:extLst>
              <a:ext uri="{FF2B5EF4-FFF2-40B4-BE49-F238E27FC236}">
                <a16:creationId xmlns:a16="http://schemas.microsoft.com/office/drawing/2014/main" id="{75E56D84-49D6-4E71-9D61-A283F5BFA4BD}"/>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2943" t="17959" r="2449" b="22133"/>
          <a:stretch/>
        </p:blipFill>
        <p:spPr>
          <a:xfrm>
            <a:off x="2037322" y="2753432"/>
            <a:ext cx="1208743" cy="265643"/>
          </a:xfrm>
          <a:prstGeom prst="rect">
            <a:avLst/>
          </a:prstGeom>
        </p:spPr>
      </p:pic>
      <p:pic>
        <p:nvPicPr>
          <p:cNvPr id="46" name="図 45">
            <a:extLst>
              <a:ext uri="{FF2B5EF4-FFF2-40B4-BE49-F238E27FC236}">
                <a16:creationId xmlns:a16="http://schemas.microsoft.com/office/drawing/2014/main" id="{9A758DC8-F12F-4668-AD1E-7D983DDBA044}"/>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237281" y="3190513"/>
            <a:ext cx="1303476" cy="365410"/>
          </a:xfrm>
          <a:prstGeom prst="rect">
            <a:avLst/>
          </a:prstGeom>
        </p:spPr>
      </p:pic>
      <p:pic>
        <p:nvPicPr>
          <p:cNvPr id="47" name="図 46">
            <a:extLst>
              <a:ext uri="{FF2B5EF4-FFF2-40B4-BE49-F238E27FC236}">
                <a16:creationId xmlns:a16="http://schemas.microsoft.com/office/drawing/2014/main" id="{BE0364F1-B21D-45D0-97B9-91CA9B4C567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268332" y="5756122"/>
            <a:ext cx="2537099" cy="189448"/>
          </a:xfrm>
          <a:prstGeom prst="rect">
            <a:avLst/>
          </a:prstGeom>
        </p:spPr>
      </p:pic>
      <p:pic>
        <p:nvPicPr>
          <p:cNvPr id="48" name="図 47">
            <a:extLst>
              <a:ext uri="{FF2B5EF4-FFF2-40B4-BE49-F238E27FC236}">
                <a16:creationId xmlns:a16="http://schemas.microsoft.com/office/drawing/2014/main" id="{08AC5D82-48CE-4789-8B39-B927E61AF9DD}"/>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4060" t="16188" b="20528"/>
          <a:stretch/>
        </p:blipFill>
        <p:spPr>
          <a:xfrm>
            <a:off x="6560489" y="3287227"/>
            <a:ext cx="1246492" cy="310616"/>
          </a:xfrm>
          <a:prstGeom prst="rect">
            <a:avLst/>
          </a:prstGeom>
        </p:spPr>
      </p:pic>
      <p:pic>
        <p:nvPicPr>
          <p:cNvPr id="49" name="図 48">
            <a:extLst>
              <a:ext uri="{FF2B5EF4-FFF2-40B4-BE49-F238E27FC236}">
                <a16:creationId xmlns:a16="http://schemas.microsoft.com/office/drawing/2014/main" id="{A0CE97BF-8C18-4528-ABC2-292886910ED8}"/>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5768" t="10642" r="4826" b="10749"/>
          <a:stretch/>
        </p:blipFill>
        <p:spPr>
          <a:xfrm>
            <a:off x="5360443" y="3242462"/>
            <a:ext cx="1027408" cy="341256"/>
          </a:xfrm>
          <a:prstGeom prst="rect">
            <a:avLst/>
          </a:prstGeom>
        </p:spPr>
      </p:pic>
      <p:pic>
        <p:nvPicPr>
          <p:cNvPr id="50" name="図 49">
            <a:extLst>
              <a:ext uri="{FF2B5EF4-FFF2-40B4-BE49-F238E27FC236}">
                <a16:creationId xmlns:a16="http://schemas.microsoft.com/office/drawing/2014/main" id="{E2CDCA08-9B8A-4714-BC6E-C06D6A5C3B81}"/>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2241" t="14399" r="3299" b="10338"/>
          <a:stretch/>
        </p:blipFill>
        <p:spPr>
          <a:xfrm>
            <a:off x="6815180" y="5363736"/>
            <a:ext cx="1163029" cy="350075"/>
          </a:xfrm>
          <a:prstGeom prst="rect">
            <a:avLst/>
          </a:prstGeom>
        </p:spPr>
      </p:pic>
      <p:pic>
        <p:nvPicPr>
          <p:cNvPr id="51" name="図 50">
            <a:extLst>
              <a:ext uri="{FF2B5EF4-FFF2-40B4-BE49-F238E27FC236}">
                <a16:creationId xmlns:a16="http://schemas.microsoft.com/office/drawing/2014/main" id="{C8909323-E663-4AC7-8A9B-AEA14EFD4C69}"/>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t="14739" b="11670"/>
          <a:stretch/>
        </p:blipFill>
        <p:spPr>
          <a:xfrm>
            <a:off x="5163636" y="5846259"/>
            <a:ext cx="1462159" cy="406494"/>
          </a:xfrm>
          <a:prstGeom prst="rect">
            <a:avLst/>
          </a:prstGeom>
        </p:spPr>
      </p:pic>
      <p:pic>
        <p:nvPicPr>
          <p:cNvPr id="52" name="図 51">
            <a:extLst>
              <a:ext uri="{FF2B5EF4-FFF2-40B4-BE49-F238E27FC236}">
                <a16:creationId xmlns:a16="http://schemas.microsoft.com/office/drawing/2014/main" id="{1BE0C6BE-533A-4293-AF42-3D165396EBF9}"/>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5085" t="6036" r="5194" b="7830"/>
          <a:stretch/>
        </p:blipFill>
        <p:spPr>
          <a:xfrm>
            <a:off x="6815180" y="4757514"/>
            <a:ext cx="1121740" cy="406829"/>
          </a:xfrm>
          <a:prstGeom prst="rect">
            <a:avLst/>
          </a:prstGeom>
        </p:spPr>
      </p:pic>
      <p:pic>
        <p:nvPicPr>
          <p:cNvPr id="53" name="図 52">
            <a:extLst>
              <a:ext uri="{FF2B5EF4-FFF2-40B4-BE49-F238E27FC236}">
                <a16:creationId xmlns:a16="http://schemas.microsoft.com/office/drawing/2014/main" id="{C587C12F-9954-4548-B21D-7E2931E8A4AF}"/>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3529" t="15965" r="3033" b="16183"/>
          <a:stretch/>
        </p:blipFill>
        <p:spPr>
          <a:xfrm>
            <a:off x="6059989" y="2667221"/>
            <a:ext cx="1510271" cy="414322"/>
          </a:xfrm>
          <a:prstGeom prst="rect">
            <a:avLst/>
          </a:prstGeom>
        </p:spPr>
      </p:pic>
      <p:pic>
        <p:nvPicPr>
          <p:cNvPr id="54" name="図 53">
            <a:extLst>
              <a:ext uri="{FF2B5EF4-FFF2-40B4-BE49-F238E27FC236}">
                <a16:creationId xmlns:a16="http://schemas.microsoft.com/office/drawing/2014/main" id="{629CB603-D393-4E17-8187-D9D67502D9D6}"/>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10475" t="16840" r="9648" b="15745"/>
          <a:stretch/>
        </p:blipFill>
        <p:spPr>
          <a:xfrm>
            <a:off x="5193132" y="5356290"/>
            <a:ext cx="1121740" cy="357657"/>
          </a:xfrm>
          <a:prstGeom prst="rect">
            <a:avLst/>
          </a:prstGeom>
        </p:spPr>
      </p:pic>
      <p:pic>
        <p:nvPicPr>
          <p:cNvPr id="55" name="図 54">
            <a:extLst>
              <a:ext uri="{FF2B5EF4-FFF2-40B4-BE49-F238E27FC236}">
                <a16:creationId xmlns:a16="http://schemas.microsoft.com/office/drawing/2014/main" id="{203C02D5-CA46-487C-B5E7-4865E0637298}"/>
              </a:ext>
            </a:extLst>
          </p:cNvPr>
          <p:cNvPicPr>
            <a:picLocks noChangeAspect="1"/>
          </p:cNvPicPr>
          <p:nvPr/>
        </p:nvPicPr>
        <p:blipFill rotWithShape="1">
          <a:blip r:embed="rId23" cstate="print">
            <a:extLst>
              <a:ext uri="{28A0092B-C50C-407E-A947-70E740481C1C}">
                <a14:useLocalDpi xmlns:a14="http://schemas.microsoft.com/office/drawing/2010/main" val="0"/>
              </a:ext>
            </a:extLst>
          </a:blip>
          <a:srcRect t="18212" b="15277"/>
          <a:stretch/>
        </p:blipFill>
        <p:spPr>
          <a:xfrm>
            <a:off x="5163636" y="4785227"/>
            <a:ext cx="1121740" cy="281854"/>
          </a:xfrm>
          <a:prstGeom prst="rect">
            <a:avLst/>
          </a:prstGeom>
        </p:spPr>
      </p:pic>
      <p:pic>
        <p:nvPicPr>
          <p:cNvPr id="56" name="図 55">
            <a:extLst>
              <a:ext uri="{FF2B5EF4-FFF2-40B4-BE49-F238E27FC236}">
                <a16:creationId xmlns:a16="http://schemas.microsoft.com/office/drawing/2014/main" id="{752561F7-7F1D-48BE-9BAC-2E969E2FB2DF}"/>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0455262" y="4999970"/>
            <a:ext cx="881439" cy="422425"/>
          </a:xfrm>
          <a:prstGeom prst="rect">
            <a:avLst/>
          </a:prstGeom>
        </p:spPr>
      </p:pic>
      <p:pic>
        <p:nvPicPr>
          <p:cNvPr id="57" name="図 56">
            <a:extLst>
              <a:ext uri="{FF2B5EF4-FFF2-40B4-BE49-F238E27FC236}">
                <a16:creationId xmlns:a16="http://schemas.microsoft.com/office/drawing/2014/main" id="{31367F14-7910-489A-930B-EAA0B3E5E19B}"/>
              </a:ext>
            </a:extLst>
          </p:cNvPr>
          <p:cNvPicPr>
            <a:picLocks noChangeAspect="1"/>
          </p:cNvPicPr>
          <p:nvPr/>
        </p:nvPicPr>
        <p:blipFill>
          <a:blip r:embed="rId25"/>
          <a:stretch>
            <a:fillRect/>
          </a:stretch>
        </p:blipFill>
        <p:spPr>
          <a:xfrm>
            <a:off x="8579197" y="3625249"/>
            <a:ext cx="1707616" cy="559335"/>
          </a:xfrm>
          <a:prstGeom prst="rect">
            <a:avLst/>
          </a:prstGeom>
        </p:spPr>
      </p:pic>
      <p:pic>
        <p:nvPicPr>
          <p:cNvPr id="58" name="図 57">
            <a:extLst>
              <a:ext uri="{FF2B5EF4-FFF2-40B4-BE49-F238E27FC236}">
                <a16:creationId xmlns:a16="http://schemas.microsoft.com/office/drawing/2014/main" id="{DB74C5F8-5B7B-4B93-B9AE-87FE446A7AAF}"/>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1179844" y="6000182"/>
            <a:ext cx="2253951" cy="437256"/>
          </a:xfrm>
          <a:prstGeom prst="rect">
            <a:avLst/>
          </a:prstGeom>
        </p:spPr>
      </p:pic>
      <p:pic>
        <p:nvPicPr>
          <p:cNvPr id="61" name="Picture 2">
            <a:extLst>
              <a:ext uri="{FF2B5EF4-FFF2-40B4-BE49-F238E27FC236}">
                <a16:creationId xmlns:a16="http://schemas.microsoft.com/office/drawing/2014/main" id="{3AE25B54-B0DF-48AA-B2C4-5AB209124AAF}"/>
              </a:ext>
            </a:extLst>
          </p:cNvP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9598150" y="4519946"/>
            <a:ext cx="1289557" cy="488832"/>
          </a:xfrm>
          <a:prstGeom prst="rect">
            <a:avLst/>
          </a:prstGeom>
          <a:noFill/>
          <a:extLst>
            <a:ext uri="{909E8E84-426E-40DD-AFC4-6F175D3DCCD1}">
              <a14:hiddenFill xmlns:a14="http://schemas.microsoft.com/office/drawing/2010/main">
                <a:solidFill>
                  <a:srgbClr val="FFFFFF"/>
                </a:solidFill>
              </a14:hiddenFill>
            </a:ext>
          </a:extLst>
        </p:spPr>
      </p:pic>
      <p:cxnSp>
        <p:nvCxnSpPr>
          <p:cNvPr id="62" name="直線コネクタ 61">
            <a:extLst>
              <a:ext uri="{FF2B5EF4-FFF2-40B4-BE49-F238E27FC236}">
                <a16:creationId xmlns:a16="http://schemas.microsoft.com/office/drawing/2014/main" id="{55D8B0D7-24E6-4752-8080-4734ED6D8E1E}"/>
              </a:ext>
            </a:extLst>
          </p:cNvPr>
          <p:cNvCxnSpPr/>
          <p:nvPr/>
        </p:nvCxnSpPr>
        <p:spPr>
          <a:xfrm>
            <a:off x="396321" y="4417305"/>
            <a:ext cx="11268000" cy="0"/>
          </a:xfrm>
          <a:prstGeom prst="line">
            <a:avLst/>
          </a:prstGeom>
          <a:ln w="38100">
            <a:solidFill>
              <a:schemeClr val="tx2">
                <a:lumMod val="20000"/>
                <a:lumOff val="80000"/>
              </a:schemeClr>
            </a:solidFill>
            <a:prstDash val="dash"/>
          </a:ln>
        </p:spPr>
        <p:style>
          <a:lnRef idx="1">
            <a:schemeClr val="accent1"/>
          </a:lnRef>
          <a:fillRef idx="0">
            <a:schemeClr val="accent1"/>
          </a:fillRef>
          <a:effectRef idx="0">
            <a:schemeClr val="accent1"/>
          </a:effectRef>
          <a:fontRef idx="minor">
            <a:schemeClr val="tx1"/>
          </a:fontRef>
        </p:style>
      </p:cxnSp>
      <p:sp>
        <p:nvSpPr>
          <p:cNvPr id="63" name="テキスト ボックス 62">
            <a:extLst>
              <a:ext uri="{FF2B5EF4-FFF2-40B4-BE49-F238E27FC236}">
                <a16:creationId xmlns:a16="http://schemas.microsoft.com/office/drawing/2014/main" id="{7192D68C-9F4D-47F0-97E7-0F6848CD70C8}"/>
              </a:ext>
            </a:extLst>
          </p:cNvPr>
          <p:cNvSpPr txBox="1"/>
          <p:nvPr/>
        </p:nvSpPr>
        <p:spPr>
          <a:xfrm>
            <a:off x="307377" y="2425688"/>
            <a:ext cx="648383" cy="2154524"/>
          </a:xfrm>
          <a:prstGeom prst="rect">
            <a:avLst/>
          </a:prstGeom>
          <a:noFill/>
        </p:spPr>
        <p:txBody>
          <a:bodyPr vert="eaVert" wrap="square" rtlCol="0">
            <a:spAutoFit/>
          </a:bodyPr>
          <a:lstStyle/>
          <a:p>
            <a:r>
              <a:rPr kumimoji="1" lang="en-US" altLang="ja-JP" sz="1200" b="1" dirty="0">
                <a:solidFill>
                  <a:schemeClr val="tx2"/>
                </a:solidFill>
                <a:latin typeface="BIZ UDPゴシック" panose="020B0400000000000000" pitchFamily="50" charset="-128"/>
                <a:ea typeface="BIZ UDPゴシック" panose="020B0400000000000000" pitchFamily="50" charset="-128"/>
              </a:rPr>
              <a:t>International</a:t>
            </a:r>
          </a:p>
          <a:p>
            <a:r>
              <a:rPr kumimoji="1" lang="en-US" altLang="ja-JP" sz="800" b="1" dirty="0">
                <a:solidFill>
                  <a:schemeClr val="tx2"/>
                </a:solidFill>
                <a:latin typeface="BIZ UDPゴシック" panose="020B0400000000000000" pitchFamily="50" charset="-128"/>
                <a:ea typeface="BIZ UDPゴシック" panose="020B0400000000000000" pitchFamily="50" charset="-128"/>
              </a:rPr>
              <a:t>12 (39%)</a:t>
            </a:r>
          </a:p>
          <a:p>
            <a:pPr algn="ctr"/>
            <a:endParaRPr kumimoji="1" lang="ja-JP" altLang="en-US" sz="800" b="1" dirty="0">
              <a:solidFill>
                <a:schemeClr val="tx2"/>
              </a:solidFill>
              <a:latin typeface="BIZ UDPゴシック" panose="020B0400000000000000" pitchFamily="50" charset="-128"/>
              <a:ea typeface="BIZ UDPゴシック" panose="020B0400000000000000" pitchFamily="50" charset="-128"/>
            </a:endParaRPr>
          </a:p>
        </p:txBody>
      </p:sp>
      <p:sp>
        <p:nvSpPr>
          <p:cNvPr id="64" name="テキスト ボックス 63">
            <a:extLst>
              <a:ext uri="{FF2B5EF4-FFF2-40B4-BE49-F238E27FC236}">
                <a16:creationId xmlns:a16="http://schemas.microsoft.com/office/drawing/2014/main" id="{384F499D-EE44-4FF9-9192-7A5B1183A19A}"/>
              </a:ext>
            </a:extLst>
          </p:cNvPr>
          <p:cNvSpPr txBox="1"/>
          <p:nvPr/>
        </p:nvSpPr>
        <p:spPr>
          <a:xfrm>
            <a:off x="393243" y="4699817"/>
            <a:ext cx="604268" cy="1469300"/>
          </a:xfrm>
          <a:prstGeom prst="rect">
            <a:avLst/>
          </a:prstGeom>
          <a:noFill/>
        </p:spPr>
        <p:txBody>
          <a:bodyPr vert="eaVert" wrap="square" rtlCol="0">
            <a:spAutoFit/>
          </a:bodyPr>
          <a:lstStyle/>
          <a:p>
            <a:r>
              <a:rPr kumimoji="1" lang="en-US" altLang="ja-JP" sz="1200" b="1" dirty="0">
                <a:solidFill>
                  <a:schemeClr val="tx2"/>
                </a:solidFill>
                <a:latin typeface="BIZ UDPゴシック" panose="020B0400000000000000" pitchFamily="50" charset="-128"/>
                <a:ea typeface="BIZ UDPゴシック" panose="020B0400000000000000" pitchFamily="50" charset="-128"/>
              </a:rPr>
              <a:t>Domestic</a:t>
            </a:r>
            <a:r>
              <a:rPr kumimoji="1" lang="en-US" altLang="ja-JP" b="1" dirty="0">
                <a:solidFill>
                  <a:schemeClr val="tx2"/>
                </a:solidFill>
                <a:latin typeface="BIZ UDPゴシック" panose="020B0400000000000000" pitchFamily="50" charset="-128"/>
                <a:ea typeface="BIZ UDPゴシック" panose="020B0400000000000000" pitchFamily="50" charset="-128"/>
              </a:rPr>
              <a:t> </a:t>
            </a:r>
          </a:p>
          <a:p>
            <a:r>
              <a:rPr kumimoji="1" lang="en-US" altLang="ja-JP" sz="800" b="1" dirty="0">
                <a:solidFill>
                  <a:schemeClr val="tx2"/>
                </a:solidFill>
                <a:latin typeface="BIZ UDPゴシック" panose="020B0400000000000000" pitchFamily="50" charset="-128"/>
                <a:ea typeface="BIZ UDPゴシック" panose="020B0400000000000000" pitchFamily="50" charset="-128"/>
              </a:rPr>
              <a:t>19(61</a:t>
            </a:r>
            <a:r>
              <a:rPr kumimoji="1" lang="ja-JP" altLang="en-US" sz="800" b="1" dirty="0">
                <a:solidFill>
                  <a:schemeClr val="tx2"/>
                </a:solidFill>
                <a:latin typeface="BIZ UDPゴシック" panose="020B0400000000000000" pitchFamily="50" charset="-128"/>
                <a:ea typeface="BIZ UDPゴシック" panose="020B0400000000000000" pitchFamily="50" charset="-128"/>
              </a:rPr>
              <a:t>％）</a:t>
            </a:r>
          </a:p>
        </p:txBody>
      </p:sp>
      <p:sp>
        <p:nvSpPr>
          <p:cNvPr id="68" name="楕円 67">
            <a:extLst>
              <a:ext uri="{FF2B5EF4-FFF2-40B4-BE49-F238E27FC236}">
                <a16:creationId xmlns:a16="http://schemas.microsoft.com/office/drawing/2014/main" id="{E35A2AD2-95AC-435E-A7CA-55C404ABF877}"/>
              </a:ext>
            </a:extLst>
          </p:cNvPr>
          <p:cNvSpPr/>
          <p:nvPr/>
        </p:nvSpPr>
        <p:spPr>
          <a:xfrm>
            <a:off x="944424" y="2733264"/>
            <a:ext cx="1087576" cy="329825"/>
          </a:xfrm>
          <a:prstGeom prst="ellipse">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altLang="ja-JP" sz="900" b="1" dirty="0">
                <a:solidFill>
                  <a:srgbClr val="FF0000"/>
                </a:solidFill>
                <a:latin typeface="BIZ UDPゴシック" panose="020B0400000000000000" pitchFamily="50" charset="-128"/>
                <a:ea typeface="BIZ UDPゴシック" panose="020B0400000000000000" pitchFamily="50" charset="-128"/>
              </a:rPr>
              <a:t>Osaka</a:t>
            </a:r>
          </a:p>
          <a:p>
            <a:pPr algn="ctr"/>
            <a:r>
              <a:rPr lang="en-US" altLang="ja-JP" sz="900" b="1" dirty="0">
                <a:solidFill>
                  <a:srgbClr val="FF0000"/>
                </a:solidFill>
                <a:latin typeface="BIZ UDPゴシック" panose="020B0400000000000000" pitchFamily="50" charset="-128"/>
                <a:ea typeface="BIZ UDPゴシック" panose="020B0400000000000000" pitchFamily="50" charset="-128"/>
              </a:rPr>
              <a:t>1</a:t>
            </a:r>
            <a:r>
              <a:rPr lang="en-US" altLang="ja-JP" sz="900" b="1" baseline="30000" dirty="0">
                <a:solidFill>
                  <a:srgbClr val="FF0000"/>
                </a:solidFill>
                <a:latin typeface="BIZ UDPゴシック" panose="020B0400000000000000" pitchFamily="50" charset="-128"/>
                <a:ea typeface="BIZ UDPゴシック" panose="020B0400000000000000" pitchFamily="50" charset="-128"/>
              </a:rPr>
              <a:t>st</a:t>
            </a:r>
            <a:r>
              <a:rPr lang="ja-JP" altLang="en-US" sz="900" b="1" dirty="0">
                <a:solidFill>
                  <a:srgbClr val="FF0000"/>
                </a:solidFill>
                <a:latin typeface="BIZ UDPゴシック" panose="020B0400000000000000" pitchFamily="50" charset="-128"/>
                <a:ea typeface="BIZ UDPゴシック" panose="020B0400000000000000" pitchFamily="50" charset="-128"/>
              </a:rPr>
              <a:t> </a:t>
            </a:r>
            <a:r>
              <a:rPr lang="en-US" altLang="ja-JP" sz="900" b="1" dirty="0">
                <a:solidFill>
                  <a:srgbClr val="FF0000"/>
                </a:solidFill>
                <a:latin typeface="BIZ UDPゴシック" panose="020B0400000000000000" pitchFamily="50" charset="-128"/>
                <a:ea typeface="BIZ UDPゴシック" panose="020B0400000000000000" pitchFamily="50" charset="-128"/>
              </a:rPr>
              <a:t>entrant</a:t>
            </a:r>
            <a:endParaRPr kumimoji="1" lang="en-US" altLang="ja-JP" sz="900" b="1" dirty="0">
              <a:solidFill>
                <a:srgbClr val="FF0000"/>
              </a:solidFill>
              <a:latin typeface="BIZ UDPゴシック" panose="020B0400000000000000" pitchFamily="50" charset="-128"/>
              <a:ea typeface="BIZ UDPゴシック" panose="020B0400000000000000" pitchFamily="50" charset="-128"/>
            </a:endParaRPr>
          </a:p>
        </p:txBody>
      </p:sp>
      <p:pic>
        <p:nvPicPr>
          <p:cNvPr id="91" name="図 90">
            <a:extLst>
              <a:ext uri="{FF2B5EF4-FFF2-40B4-BE49-F238E27FC236}">
                <a16:creationId xmlns:a16="http://schemas.microsoft.com/office/drawing/2014/main" id="{348DB49D-E241-461B-B53B-B6E07872E2F6}"/>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0678885" y="3656378"/>
            <a:ext cx="814009" cy="451467"/>
          </a:xfrm>
          <a:prstGeom prst="rect">
            <a:avLst/>
          </a:prstGeom>
        </p:spPr>
      </p:pic>
      <p:pic>
        <p:nvPicPr>
          <p:cNvPr id="69" name="図 68">
            <a:extLst>
              <a:ext uri="{FF2B5EF4-FFF2-40B4-BE49-F238E27FC236}">
                <a16:creationId xmlns:a16="http://schemas.microsoft.com/office/drawing/2014/main" id="{7C5D2188-79EA-4F6C-ABC9-DD6DB218B4CF}"/>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3661098" y="3635487"/>
            <a:ext cx="611988" cy="745447"/>
          </a:xfrm>
          <a:prstGeom prst="rect">
            <a:avLst/>
          </a:prstGeom>
        </p:spPr>
      </p:pic>
      <p:pic>
        <p:nvPicPr>
          <p:cNvPr id="70" name="図 69">
            <a:extLst>
              <a:ext uri="{FF2B5EF4-FFF2-40B4-BE49-F238E27FC236}">
                <a16:creationId xmlns:a16="http://schemas.microsoft.com/office/drawing/2014/main" id="{02EB11AA-8770-4068-8CD0-03744C1735CA}"/>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8547528" y="6193171"/>
            <a:ext cx="1770954" cy="343208"/>
          </a:xfrm>
          <a:prstGeom prst="rect">
            <a:avLst/>
          </a:prstGeom>
        </p:spPr>
      </p:pic>
      <p:pic>
        <p:nvPicPr>
          <p:cNvPr id="5" name="図 4">
            <a:extLst>
              <a:ext uri="{FF2B5EF4-FFF2-40B4-BE49-F238E27FC236}">
                <a16:creationId xmlns:a16="http://schemas.microsoft.com/office/drawing/2014/main" id="{9A1D9F8B-E971-4AC3-A3FC-0248FD178E00}"/>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3500145" y="6015674"/>
            <a:ext cx="1124788" cy="530900"/>
          </a:xfrm>
          <a:prstGeom prst="rect">
            <a:avLst/>
          </a:prstGeom>
        </p:spPr>
      </p:pic>
      <p:pic>
        <p:nvPicPr>
          <p:cNvPr id="71" name="図 70">
            <a:extLst>
              <a:ext uri="{FF2B5EF4-FFF2-40B4-BE49-F238E27FC236}">
                <a16:creationId xmlns:a16="http://schemas.microsoft.com/office/drawing/2014/main" id="{D0FF33BB-AF1D-4A1A-B421-35B5F8AE48B6}"/>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8515821" y="5504768"/>
            <a:ext cx="1587064" cy="345186"/>
          </a:xfrm>
          <a:prstGeom prst="rect">
            <a:avLst/>
          </a:prstGeom>
        </p:spPr>
      </p:pic>
      <p:pic>
        <p:nvPicPr>
          <p:cNvPr id="72" name="図 71">
            <a:extLst>
              <a:ext uri="{FF2B5EF4-FFF2-40B4-BE49-F238E27FC236}">
                <a16:creationId xmlns:a16="http://schemas.microsoft.com/office/drawing/2014/main" id="{BAC6F014-5AD0-4DD4-BBD3-BD44DA43B75E}"/>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10169433" y="5502149"/>
            <a:ext cx="1401697" cy="350424"/>
          </a:xfrm>
          <a:prstGeom prst="rect">
            <a:avLst/>
          </a:prstGeom>
        </p:spPr>
      </p:pic>
      <p:sp>
        <p:nvSpPr>
          <p:cNvPr id="65" name="楕円 64">
            <a:extLst>
              <a:ext uri="{FF2B5EF4-FFF2-40B4-BE49-F238E27FC236}">
                <a16:creationId xmlns:a16="http://schemas.microsoft.com/office/drawing/2014/main" id="{BC4EBB69-C218-468A-981D-9D2C176E2BFF}"/>
              </a:ext>
            </a:extLst>
          </p:cNvPr>
          <p:cNvSpPr/>
          <p:nvPr/>
        </p:nvSpPr>
        <p:spPr>
          <a:xfrm>
            <a:off x="4929103" y="2694877"/>
            <a:ext cx="1087576" cy="329825"/>
          </a:xfrm>
          <a:prstGeom prst="ellipse">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altLang="ja-JP" sz="900" b="1" dirty="0">
                <a:solidFill>
                  <a:srgbClr val="FF0000"/>
                </a:solidFill>
                <a:latin typeface="BIZ UDPゴシック" panose="020B0400000000000000" pitchFamily="50" charset="-128"/>
                <a:ea typeface="BIZ UDPゴシック" panose="020B0400000000000000" pitchFamily="50" charset="-128"/>
              </a:rPr>
              <a:t>Osaka</a:t>
            </a:r>
          </a:p>
          <a:p>
            <a:pPr algn="ctr"/>
            <a:r>
              <a:rPr lang="en-US" altLang="ja-JP" sz="900" b="1" dirty="0">
                <a:solidFill>
                  <a:srgbClr val="FF0000"/>
                </a:solidFill>
                <a:latin typeface="BIZ UDPゴシック" panose="020B0400000000000000" pitchFamily="50" charset="-128"/>
                <a:ea typeface="BIZ UDPゴシック" panose="020B0400000000000000" pitchFamily="50" charset="-128"/>
              </a:rPr>
              <a:t>1</a:t>
            </a:r>
            <a:r>
              <a:rPr lang="en-US" altLang="ja-JP" sz="900" b="1" baseline="30000" dirty="0">
                <a:solidFill>
                  <a:srgbClr val="FF0000"/>
                </a:solidFill>
                <a:latin typeface="BIZ UDPゴシック" panose="020B0400000000000000" pitchFamily="50" charset="-128"/>
                <a:ea typeface="BIZ UDPゴシック" panose="020B0400000000000000" pitchFamily="50" charset="-128"/>
              </a:rPr>
              <a:t>st</a:t>
            </a:r>
            <a:r>
              <a:rPr lang="ja-JP" altLang="en-US" sz="900" b="1" dirty="0">
                <a:solidFill>
                  <a:srgbClr val="FF0000"/>
                </a:solidFill>
                <a:latin typeface="BIZ UDPゴシック" panose="020B0400000000000000" pitchFamily="50" charset="-128"/>
                <a:ea typeface="BIZ UDPゴシック" panose="020B0400000000000000" pitchFamily="50" charset="-128"/>
              </a:rPr>
              <a:t> </a:t>
            </a:r>
            <a:r>
              <a:rPr lang="en-US" altLang="ja-JP" sz="900" b="1" dirty="0">
                <a:solidFill>
                  <a:srgbClr val="FF0000"/>
                </a:solidFill>
                <a:latin typeface="BIZ UDPゴシック" panose="020B0400000000000000" pitchFamily="50" charset="-128"/>
                <a:ea typeface="BIZ UDPゴシック" panose="020B0400000000000000" pitchFamily="50" charset="-128"/>
              </a:rPr>
              <a:t>entrant</a:t>
            </a:r>
            <a:endParaRPr kumimoji="1" lang="en-US" altLang="ja-JP" sz="900" b="1" dirty="0">
              <a:solidFill>
                <a:srgbClr val="FF0000"/>
              </a:solidFill>
              <a:latin typeface="BIZ UDPゴシック" panose="020B0400000000000000" pitchFamily="50" charset="-128"/>
              <a:ea typeface="BIZ UDPゴシック" panose="020B0400000000000000" pitchFamily="50" charset="-128"/>
            </a:endParaRPr>
          </a:p>
        </p:txBody>
      </p:sp>
      <p:sp>
        <p:nvSpPr>
          <p:cNvPr id="66" name="楕円 65">
            <a:extLst>
              <a:ext uri="{FF2B5EF4-FFF2-40B4-BE49-F238E27FC236}">
                <a16:creationId xmlns:a16="http://schemas.microsoft.com/office/drawing/2014/main" id="{8FA29221-847B-4CFF-A73E-E24B2CEBA6FD}"/>
              </a:ext>
            </a:extLst>
          </p:cNvPr>
          <p:cNvSpPr/>
          <p:nvPr/>
        </p:nvSpPr>
        <p:spPr>
          <a:xfrm>
            <a:off x="8370747" y="2719523"/>
            <a:ext cx="1087576" cy="329825"/>
          </a:xfrm>
          <a:prstGeom prst="ellipse">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altLang="ja-JP" sz="900" b="1" dirty="0">
                <a:solidFill>
                  <a:srgbClr val="FF0000"/>
                </a:solidFill>
                <a:latin typeface="BIZ UDPゴシック" panose="020B0400000000000000" pitchFamily="50" charset="-128"/>
                <a:ea typeface="BIZ UDPゴシック" panose="020B0400000000000000" pitchFamily="50" charset="-128"/>
              </a:rPr>
              <a:t>Osaka</a:t>
            </a:r>
          </a:p>
          <a:p>
            <a:pPr algn="ctr"/>
            <a:r>
              <a:rPr lang="en-US" altLang="ja-JP" sz="900" b="1" dirty="0">
                <a:solidFill>
                  <a:srgbClr val="FF0000"/>
                </a:solidFill>
                <a:latin typeface="BIZ UDPゴシック" panose="020B0400000000000000" pitchFamily="50" charset="-128"/>
                <a:ea typeface="BIZ UDPゴシック" panose="020B0400000000000000" pitchFamily="50" charset="-128"/>
              </a:rPr>
              <a:t>1</a:t>
            </a:r>
            <a:r>
              <a:rPr lang="en-US" altLang="ja-JP" sz="900" b="1" baseline="30000" dirty="0">
                <a:solidFill>
                  <a:srgbClr val="FF0000"/>
                </a:solidFill>
                <a:latin typeface="BIZ UDPゴシック" panose="020B0400000000000000" pitchFamily="50" charset="-128"/>
                <a:ea typeface="BIZ UDPゴシック" panose="020B0400000000000000" pitchFamily="50" charset="-128"/>
              </a:rPr>
              <a:t>st</a:t>
            </a:r>
            <a:r>
              <a:rPr lang="ja-JP" altLang="en-US" sz="900" b="1" dirty="0">
                <a:solidFill>
                  <a:srgbClr val="FF0000"/>
                </a:solidFill>
                <a:latin typeface="BIZ UDPゴシック" panose="020B0400000000000000" pitchFamily="50" charset="-128"/>
                <a:ea typeface="BIZ UDPゴシック" panose="020B0400000000000000" pitchFamily="50" charset="-128"/>
              </a:rPr>
              <a:t> </a:t>
            </a:r>
            <a:r>
              <a:rPr lang="en-US" altLang="ja-JP" sz="900" b="1" dirty="0">
                <a:solidFill>
                  <a:srgbClr val="FF0000"/>
                </a:solidFill>
                <a:latin typeface="BIZ UDPゴシック" panose="020B0400000000000000" pitchFamily="50" charset="-128"/>
                <a:ea typeface="BIZ UDPゴシック" panose="020B0400000000000000" pitchFamily="50" charset="-128"/>
              </a:rPr>
              <a:t>entrant</a:t>
            </a:r>
            <a:endParaRPr kumimoji="1" lang="en-US" altLang="ja-JP" sz="900" b="1" dirty="0">
              <a:solidFill>
                <a:srgbClr val="FF0000"/>
              </a:solidFill>
              <a:latin typeface="BIZ UDPゴシック" panose="020B0400000000000000" pitchFamily="50" charset="-128"/>
              <a:ea typeface="BIZ UDPゴシック" panose="020B0400000000000000" pitchFamily="50" charset="-128"/>
            </a:endParaRPr>
          </a:p>
        </p:txBody>
      </p:sp>
      <p:sp>
        <p:nvSpPr>
          <p:cNvPr id="67" name="楕円 66">
            <a:extLst>
              <a:ext uri="{FF2B5EF4-FFF2-40B4-BE49-F238E27FC236}">
                <a16:creationId xmlns:a16="http://schemas.microsoft.com/office/drawing/2014/main" id="{63424566-5328-4DF6-BC05-C75328AA40F8}"/>
              </a:ext>
            </a:extLst>
          </p:cNvPr>
          <p:cNvSpPr/>
          <p:nvPr/>
        </p:nvSpPr>
        <p:spPr>
          <a:xfrm>
            <a:off x="10457601" y="3309068"/>
            <a:ext cx="1087576" cy="329825"/>
          </a:xfrm>
          <a:prstGeom prst="ellipse">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altLang="ja-JP" sz="900" b="1" dirty="0">
                <a:solidFill>
                  <a:srgbClr val="FF0000"/>
                </a:solidFill>
                <a:latin typeface="BIZ UDPゴシック" panose="020B0400000000000000" pitchFamily="50" charset="-128"/>
                <a:ea typeface="BIZ UDPゴシック" panose="020B0400000000000000" pitchFamily="50" charset="-128"/>
              </a:rPr>
              <a:t>Osaka</a:t>
            </a:r>
          </a:p>
          <a:p>
            <a:pPr algn="ctr"/>
            <a:r>
              <a:rPr lang="en-US" altLang="ja-JP" sz="900" b="1" dirty="0">
                <a:solidFill>
                  <a:srgbClr val="FF0000"/>
                </a:solidFill>
                <a:latin typeface="BIZ UDPゴシック" panose="020B0400000000000000" pitchFamily="50" charset="-128"/>
                <a:ea typeface="BIZ UDPゴシック" panose="020B0400000000000000" pitchFamily="50" charset="-128"/>
              </a:rPr>
              <a:t>1</a:t>
            </a:r>
            <a:r>
              <a:rPr lang="en-US" altLang="ja-JP" sz="900" b="1" baseline="30000" dirty="0">
                <a:solidFill>
                  <a:srgbClr val="FF0000"/>
                </a:solidFill>
                <a:latin typeface="BIZ UDPゴシック" panose="020B0400000000000000" pitchFamily="50" charset="-128"/>
                <a:ea typeface="BIZ UDPゴシック" panose="020B0400000000000000" pitchFamily="50" charset="-128"/>
              </a:rPr>
              <a:t>st</a:t>
            </a:r>
            <a:r>
              <a:rPr lang="ja-JP" altLang="en-US" sz="900" b="1" dirty="0">
                <a:solidFill>
                  <a:srgbClr val="FF0000"/>
                </a:solidFill>
                <a:latin typeface="BIZ UDPゴシック" panose="020B0400000000000000" pitchFamily="50" charset="-128"/>
                <a:ea typeface="BIZ UDPゴシック" panose="020B0400000000000000" pitchFamily="50" charset="-128"/>
              </a:rPr>
              <a:t> </a:t>
            </a:r>
            <a:r>
              <a:rPr lang="en-US" altLang="ja-JP" sz="900" b="1" dirty="0">
                <a:solidFill>
                  <a:srgbClr val="FF0000"/>
                </a:solidFill>
                <a:latin typeface="BIZ UDPゴシック" panose="020B0400000000000000" pitchFamily="50" charset="-128"/>
                <a:ea typeface="BIZ UDPゴシック" panose="020B0400000000000000" pitchFamily="50" charset="-128"/>
              </a:rPr>
              <a:t>entrant</a:t>
            </a:r>
            <a:endParaRPr kumimoji="1" lang="en-US" altLang="ja-JP" sz="900" b="1" dirty="0">
              <a:solidFill>
                <a:srgbClr val="FF0000"/>
              </a:solidFill>
              <a:latin typeface="BIZ UDPゴシック" panose="020B0400000000000000" pitchFamily="50" charset="-128"/>
              <a:ea typeface="BIZ UDPゴシック" panose="020B0400000000000000" pitchFamily="50" charset="-128"/>
            </a:endParaRPr>
          </a:p>
        </p:txBody>
      </p:sp>
      <p:sp>
        <p:nvSpPr>
          <p:cNvPr id="75" name="楕円 74">
            <a:extLst>
              <a:ext uri="{FF2B5EF4-FFF2-40B4-BE49-F238E27FC236}">
                <a16:creationId xmlns:a16="http://schemas.microsoft.com/office/drawing/2014/main" id="{3C589A9A-4D29-4556-ABCD-D65C7797DF38}"/>
              </a:ext>
            </a:extLst>
          </p:cNvPr>
          <p:cNvSpPr/>
          <p:nvPr/>
        </p:nvSpPr>
        <p:spPr>
          <a:xfrm>
            <a:off x="8510574" y="4604295"/>
            <a:ext cx="1087576" cy="329825"/>
          </a:xfrm>
          <a:prstGeom prst="ellipse">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altLang="ja-JP" sz="900" b="1" dirty="0">
                <a:solidFill>
                  <a:srgbClr val="FF0000"/>
                </a:solidFill>
                <a:latin typeface="BIZ UDPゴシック" panose="020B0400000000000000" pitchFamily="50" charset="-128"/>
                <a:ea typeface="BIZ UDPゴシック" panose="020B0400000000000000" pitchFamily="50" charset="-128"/>
              </a:rPr>
              <a:t>Osaka</a:t>
            </a:r>
          </a:p>
          <a:p>
            <a:pPr algn="ctr"/>
            <a:r>
              <a:rPr lang="en-US" altLang="ja-JP" sz="900" b="1" dirty="0">
                <a:solidFill>
                  <a:srgbClr val="FF0000"/>
                </a:solidFill>
                <a:latin typeface="BIZ UDPゴシック" panose="020B0400000000000000" pitchFamily="50" charset="-128"/>
                <a:ea typeface="BIZ UDPゴシック" panose="020B0400000000000000" pitchFamily="50" charset="-128"/>
              </a:rPr>
              <a:t>1</a:t>
            </a:r>
            <a:r>
              <a:rPr lang="en-US" altLang="ja-JP" sz="900" b="1" baseline="30000" dirty="0">
                <a:solidFill>
                  <a:srgbClr val="FF0000"/>
                </a:solidFill>
                <a:latin typeface="BIZ UDPゴシック" panose="020B0400000000000000" pitchFamily="50" charset="-128"/>
                <a:ea typeface="BIZ UDPゴシック" panose="020B0400000000000000" pitchFamily="50" charset="-128"/>
              </a:rPr>
              <a:t>st</a:t>
            </a:r>
            <a:r>
              <a:rPr lang="ja-JP" altLang="en-US" sz="900" b="1" dirty="0">
                <a:solidFill>
                  <a:srgbClr val="FF0000"/>
                </a:solidFill>
                <a:latin typeface="BIZ UDPゴシック" panose="020B0400000000000000" pitchFamily="50" charset="-128"/>
                <a:ea typeface="BIZ UDPゴシック" panose="020B0400000000000000" pitchFamily="50" charset="-128"/>
              </a:rPr>
              <a:t> </a:t>
            </a:r>
            <a:r>
              <a:rPr lang="en-US" altLang="ja-JP" sz="900" b="1" dirty="0">
                <a:solidFill>
                  <a:srgbClr val="FF0000"/>
                </a:solidFill>
                <a:latin typeface="BIZ UDPゴシック" panose="020B0400000000000000" pitchFamily="50" charset="-128"/>
                <a:ea typeface="BIZ UDPゴシック" panose="020B0400000000000000" pitchFamily="50" charset="-128"/>
              </a:rPr>
              <a:t>entrant</a:t>
            </a:r>
            <a:endParaRPr kumimoji="1" lang="en-US" altLang="ja-JP" sz="900" b="1" dirty="0">
              <a:solidFill>
                <a:srgbClr val="FF000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234751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角を丸くする 7">
            <a:extLst>
              <a:ext uri="{FF2B5EF4-FFF2-40B4-BE49-F238E27FC236}">
                <a16:creationId xmlns:a16="http://schemas.microsoft.com/office/drawing/2014/main" id="{22E71B5A-0883-4A56-ACAF-5344FE4C1EED}"/>
              </a:ext>
            </a:extLst>
          </p:cNvPr>
          <p:cNvSpPr/>
          <p:nvPr/>
        </p:nvSpPr>
        <p:spPr>
          <a:xfrm>
            <a:off x="202183" y="372534"/>
            <a:ext cx="11787634" cy="6485466"/>
          </a:xfrm>
          <a:prstGeom prst="roundRect">
            <a:avLst>
              <a:gd name="adj" fmla="val 4245"/>
            </a:avLst>
          </a:prstGeom>
          <a:no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298450" lvl="0" indent="-288000">
              <a:lnSpc>
                <a:spcPts val="1300"/>
              </a:lnSpc>
              <a:spcBef>
                <a:spcPts val="600"/>
              </a:spcBef>
              <a:defRPr/>
            </a:pPr>
            <a:r>
              <a:rPr lang="ja-JP" altLang="en-US" sz="120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20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Support and Enhance the Management of Osaka‑based Companies and Promote Investment in Osaka</a:t>
            </a:r>
          </a:p>
          <a:p>
            <a:pPr marL="298450" lvl="0" indent="-288000">
              <a:lnSpc>
                <a:spcPts val="1300"/>
              </a:lnSpc>
              <a:spcBef>
                <a:spcPts val="600"/>
              </a:spcBef>
              <a:defRPr/>
            </a:pPr>
            <a:r>
              <a:rPr lang="ja-JP" altLang="en-US" sz="120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Support improving profitability through solutions to management challenges, and expanding investment for further growth </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〔Bain Capital (Kirin-do HD, Nihon Safety), Fintech Global, Marathon Capital ( SMEs</a:t>
            </a:r>
            <a:r>
              <a:rPr lang="ja-JP" altLang="en-US"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in</a:t>
            </a:r>
            <a:r>
              <a:rPr lang="ja-JP" altLang="en-US"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Osaka), First Commercial Bank (approx. 50 real estate investments), MedTech Actuator (collaborations with approx. 10 Osaka-based companies).〕</a:t>
            </a: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Promote Open Innovation through CVC*</a:t>
            </a:r>
            <a:r>
              <a:rPr lang="ja-JP" altLang="en-US" sz="1050" b="1" baseline="30000"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１</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Activities </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〔Sourcing Brothers (support for investment in perovskite solar cell R&amp;D firms), (Sugimoto Shoji × INDUSTRIAL-X)〕</a:t>
            </a: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Promote</a:t>
            </a:r>
            <a:r>
              <a:rPr lang="en-US" altLang="ja-JP" sz="1050" b="1" spc="-150"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Data Utilization for Operational Efficiency </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〔Alteryx Japan (services introduced to approx. 3 companies), </a:t>
            </a:r>
            <a:r>
              <a:rPr lang="en-US" altLang="ja-JP" sz="900" dirty="0" err="1">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LayerX</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endParaRPr lang="en-US" altLang="ja-JP" sz="105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Encourage new corporate entry into insurance agency businesses and support the digital transformation of insurance agencies </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900" dirty="0" err="1">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Sasuke</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Financial Lab〕</a:t>
            </a: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Provide a diverse range of products, including overseas hedge funds, to institutional investors and others within the prefecture, thereby contributing to the diversification of their investment portfolios </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900" dirty="0" err="1">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Teneo</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Partners〕</a:t>
            </a: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Provide mortgage services to Osaka-based homebuilders and developers </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〔UI Bank (offering sustainable banking services in collaboration with Kansai Electric Power)〕</a:t>
            </a:r>
          </a:p>
          <a:p>
            <a:pPr marL="298450" indent="-288000">
              <a:lnSpc>
                <a:spcPts val="1300"/>
              </a:lnSpc>
              <a:spcBef>
                <a:spcPts val="600"/>
              </a:spcBef>
              <a:defRPr/>
            </a:pPr>
            <a:r>
              <a:rPr lang="ja-JP" altLang="en-US" sz="120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Expand</a:t>
            </a:r>
            <a:r>
              <a:rPr lang="ja-JP" altLang="en-US" sz="120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20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Global Business for Osaka-based Companies</a:t>
            </a:r>
            <a:endParaRPr lang="en-US" altLang="ja-JP" sz="140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Revitalize Japan-Taiwan Business through Loans to Taiwanese Companies in Osaka </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zh-TW"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Chang Hwa Bank</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endParaRPr lang="en-US" altLang="zh-TW"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Leverage expertise in financial technology and overseas credit risk management to support Japanese companies in securing new investment opportunities abroad </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〔AMFC, Fintech Association (Funds)〕</a:t>
            </a: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Support the Growth and Global Expansion of Startups in Osaka and Kansai </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900" dirty="0" err="1">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Kiraboshi</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Bank (collaboration with local financial institutions in the Kansai region), IMM Investment (support overseas expansion of semiconductor-related SUs), Ibex Japan (collaboration with Osaka University to support global SU expansion).〕</a:t>
            </a:r>
          </a:p>
          <a:p>
            <a:pPr marL="298450" indent="-288000">
              <a:lnSpc>
                <a:spcPts val="1300"/>
              </a:lnSpc>
              <a:spcBef>
                <a:spcPts val="600"/>
              </a:spcBef>
              <a:defRPr/>
            </a:pPr>
            <a:r>
              <a:rPr lang="ja-JP" altLang="en-US" sz="120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Enhance</a:t>
            </a:r>
            <a:r>
              <a:rPr lang="ja-JP" altLang="en-US" sz="120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20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Financial Resilience</a:t>
            </a:r>
          </a:p>
          <a:p>
            <a:pPr marL="298450" indent="-288000">
              <a:lnSpc>
                <a:spcPts val="1300"/>
              </a:lnSpc>
              <a:spcBef>
                <a:spcPts val="600"/>
              </a:spcBef>
              <a:defRPr/>
            </a:pP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Establish a Dual-Operation System in Tokyo and Osaka to Ensure Business Continuity in the Event of an Emergency in Tokyo</a:t>
            </a:r>
            <a:r>
              <a:rPr lang="ja-JP" altLang="en-US"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〔Morgan Stanley MUFG, Tokyo </a:t>
            </a:r>
            <a:r>
              <a:rPr lang="en-US" altLang="ja-JP" sz="900" dirty="0" err="1">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Tanshi</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Daiwa Next Bank〕</a:t>
            </a:r>
          </a:p>
          <a:p>
            <a:pPr marL="298450" indent="-288000">
              <a:lnSpc>
                <a:spcPts val="1300"/>
              </a:lnSpc>
              <a:spcBef>
                <a:spcPts val="600"/>
              </a:spcBef>
              <a:defRPr/>
            </a:pPr>
            <a:r>
              <a:rPr lang="ja-JP" altLang="en-US" sz="120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Social Implementation of Innovative Fintech</a:t>
            </a:r>
          </a:p>
          <a:p>
            <a:pPr marL="298450" lvl="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Promote the Adoption of Security Tokens (STs) *</a:t>
            </a:r>
            <a:r>
              <a:rPr lang="en-US" altLang="ja-JP" sz="1050" b="1" baseline="30000"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2</a:t>
            </a:r>
            <a:r>
              <a:rPr lang="ja-JP" altLang="en-US"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(e.g., Real Estate) through the Development of Secondary Markets and the Expansion of Services for Individual Investor</a:t>
            </a:r>
            <a:r>
              <a:rPr lang="ja-JP" altLang="en-US"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〔Osaka Digital Exchange (7 ST listings), Mitsui &amp; Co. Digital Asset Management〕</a:t>
            </a: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Promote NFT*</a:t>
            </a:r>
            <a:r>
              <a:rPr lang="en-US" altLang="ja-JP" sz="1050" b="1" baseline="30000"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3</a:t>
            </a:r>
            <a:r>
              <a:rPr lang="ja-JP" altLang="en-US"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 utilization across various fields </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〔HashPort: Dining (Osaka Restaurant Management Association), Tourism (JR West, Nankai Electric Railway, Higashi-Osaka City, etc.),</a:t>
            </a:r>
            <a:r>
              <a:rPr lang="en-US" altLang="ja-JP" sz="900" dirty="0" err="1">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TicketMe</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Arts and Culture (e.g., </a:t>
            </a:r>
            <a:r>
              <a:rPr lang="en-US" altLang="ja-JP" sz="900" dirty="0" err="1">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Ohtsuki</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Noh Theatre)〕</a:t>
            </a:r>
          </a:p>
          <a:p>
            <a:pPr marL="298450" lvl="0" indent="-288000">
              <a:lnSpc>
                <a:spcPts val="1300"/>
              </a:lnSpc>
              <a:spcBef>
                <a:spcPts val="600"/>
              </a:spcBef>
              <a:defRPr/>
            </a:pPr>
            <a:r>
              <a:rPr lang="ja-JP" altLang="en-US" sz="140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Provide family trust services contributing to solutions for an aging society </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〔Trinity Technology: Collaborate with Ikeda </a:t>
            </a:r>
            <a:r>
              <a:rPr lang="en-US" altLang="ja-JP" sz="900" dirty="0" err="1">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Senshu</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Bank〕</a:t>
            </a:r>
          </a:p>
          <a:p>
            <a:pPr marL="88900" lvl="0">
              <a:lnSpc>
                <a:spcPts val="1300"/>
              </a:lnSpc>
              <a:spcBef>
                <a:spcPts val="600"/>
              </a:spcBef>
              <a:defRPr/>
            </a:pPr>
            <a:r>
              <a:rPr lang="ja-JP" altLang="en-US" sz="105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lang="ja-JP" altLang="en-US" sz="140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Promote digital wallet adoption triggered by the Expo</a:t>
            </a:r>
            <a:r>
              <a:rPr lang="ja-JP" altLang="en-US" sz="105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lang="en-US" altLang="zh-TW"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〔HashPort: Develop a digital wallet based on the EXPO Digital Wallet</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endParaRPr lang="en-US" altLang="zh-TW" sz="105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endParaRPr>
          </a:p>
          <a:p>
            <a:pPr marL="298450" lvl="0" indent="-288000">
              <a:lnSpc>
                <a:spcPts val="1300"/>
              </a:lnSpc>
              <a:spcBef>
                <a:spcPts val="600"/>
              </a:spcBef>
              <a:defRPr/>
            </a:pPr>
            <a:r>
              <a:rPr lang="ja-JP" altLang="en-US" sz="120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200" b="1" u="sng"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Develop next-generation financial talent</a:t>
            </a:r>
          </a:p>
          <a:p>
            <a:pPr marL="298450" lvl="0" indent="-288000">
              <a:lnSpc>
                <a:spcPts val="1300"/>
              </a:lnSpc>
              <a:spcBef>
                <a:spcPts val="600"/>
              </a:spcBef>
              <a:defRPr/>
            </a:pPr>
            <a:r>
              <a:rPr lang="ja-JP" altLang="en-US" sz="105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lang="ja-JP" altLang="en-US" sz="140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Train professionals with financial expertise in line with BCP function expansion</a:t>
            </a:r>
            <a:r>
              <a:rPr lang="ja-JP" altLang="en-US"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〔Morgan Stanley MUFG〕</a:t>
            </a:r>
          </a:p>
          <a:p>
            <a:pPr marL="298450" indent="-288000">
              <a:lnSpc>
                <a:spcPts val="1300"/>
              </a:lnSpc>
              <a:spcBef>
                <a:spcPts val="600"/>
              </a:spcBef>
              <a:defRPr/>
            </a:pPr>
            <a:r>
              <a:rPr lang="ja-JP" altLang="en-US" sz="105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lang="ja-JP" altLang="en-US" sz="140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Foster startup talent through internships and accelerator programs </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〔The Seed Capital〕</a:t>
            </a:r>
          </a:p>
          <a:p>
            <a:pPr marL="298450" indent="-288000">
              <a:lnSpc>
                <a:spcPts val="1300"/>
              </a:lnSpc>
              <a:spcBef>
                <a:spcPts val="600"/>
              </a:spcBef>
              <a:defRPr/>
            </a:pPr>
            <a:r>
              <a:rPr lang="ja-JP" altLang="en-US" sz="105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 　</a:t>
            </a:r>
            <a:r>
              <a:rPr lang="ja-JP" altLang="en-US" sz="1400" b="1"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50" b="1"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Collaborate with universities to develop advanced financial professionals (planned</a:t>
            </a:r>
            <a:r>
              <a:rPr lang="en-US" altLang="ja-JP" sz="900" dirty="0">
                <a:solidFill>
                  <a:schemeClr val="tx1"/>
                </a:solidFill>
                <a:highlight>
                  <a:srgbClr val="C0C0C0"/>
                </a:highlight>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900" dirty="0">
                <a:solidFill>
                  <a:schemeClr val="tx1"/>
                </a:solidFill>
                <a:latin typeface="Arial" panose="020B0604020202020204" pitchFamily="34" charset="0"/>
                <a:ea typeface="UD デジタル 教科書体 NK-R" panose="02020400000000000000" pitchFamily="18" charset="-128"/>
                <a:cs typeface="Arial" panose="020B0604020202020204" pitchFamily="34" charset="0"/>
              </a:rPr>
              <a:t>〔Altair Engineering〕</a:t>
            </a:r>
          </a:p>
        </p:txBody>
      </p:sp>
      <p:sp>
        <p:nvSpPr>
          <p:cNvPr id="6" name="スライド番号プレースホルダー 1">
            <a:extLst>
              <a:ext uri="{FF2B5EF4-FFF2-40B4-BE49-F238E27FC236}">
                <a16:creationId xmlns:a16="http://schemas.microsoft.com/office/drawing/2014/main" id="{1345E816-99E3-4EAF-871E-10A13807D620}"/>
              </a:ext>
            </a:extLst>
          </p:cNvPr>
          <p:cNvSpPr txBox="1">
            <a:spLocks/>
          </p:cNvSpPr>
          <p:nvPr/>
        </p:nvSpPr>
        <p:spPr>
          <a:xfrm>
            <a:off x="9451139" y="653712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9</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
        <p:nvSpPr>
          <p:cNvPr id="2" name="テキスト ボックス 1">
            <a:extLst>
              <a:ext uri="{FF2B5EF4-FFF2-40B4-BE49-F238E27FC236}">
                <a16:creationId xmlns:a16="http://schemas.microsoft.com/office/drawing/2014/main" id="{CFB383E6-BB7A-4C80-866F-4FB93E2CC8AE}"/>
              </a:ext>
            </a:extLst>
          </p:cNvPr>
          <p:cNvSpPr txBox="1"/>
          <p:nvPr/>
        </p:nvSpPr>
        <p:spPr>
          <a:xfrm>
            <a:off x="34774" y="94126"/>
            <a:ext cx="6150543" cy="369332"/>
          </a:xfrm>
          <a:prstGeom prst="rect">
            <a:avLst/>
          </a:prstGeom>
          <a:noFill/>
        </p:spPr>
        <p:txBody>
          <a:bodyPr wrap="square" rtlCol="0">
            <a:spAutoFit/>
          </a:bodyPr>
          <a:lstStyle/>
          <a:p>
            <a:r>
              <a:rPr kumimoji="1" lang="ja-JP" altLang="en-US" b="1" dirty="0">
                <a:latin typeface="Arial" panose="020B0604020202020204" pitchFamily="34" charset="0"/>
                <a:ea typeface="UD デジタル 教科書体 NK-R" panose="02020400000000000000" pitchFamily="18" charset="-128"/>
                <a:cs typeface="Arial" panose="020B0604020202020204" pitchFamily="34" charset="0"/>
              </a:rPr>
              <a:t>＜</a:t>
            </a:r>
            <a:r>
              <a:rPr kumimoji="1" lang="en-US" altLang="ja-JP" b="1" dirty="0">
                <a:latin typeface="Arial" panose="020B0604020202020204" pitchFamily="34" charset="0"/>
                <a:ea typeface="UD デジタル 教科書体 NK-R" panose="02020400000000000000" pitchFamily="18" charset="-128"/>
                <a:cs typeface="Arial" panose="020B0604020202020204" pitchFamily="34" charset="0"/>
              </a:rPr>
              <a:t>Status of Companies Expanding into OSAKA</a:t>
            </a:r>
            <a:r>
              <a:rPr kumimoji="1" lang="ja-JP" altLang="en-US" b="1" dirty="0">
                <a:latin typeface="Arial" panose="020B0604020202020204" pitchFamily="34" charset="0"/>
                <a:ea typeface="UD デジタル 教科書体 NK-R" panose="02020400000000000000" pitchFamily="18" charset="-128"/>
                <a:cs typeface="Arial" panose="020B0604020202020204" pitchFamily="34" charset="0"/>
              </a:rPr>
              <a:t>＞</a:t>
            </a:r>
          </a:p>
        </p:txBody>
      </p:sp>
      <p:sp>
        <p:nvSpPr>
          <p:cNvPr id="5" name="テキスト ボックス 4">
            <a:extLst>
              <a:ext uri="{FF2B5EF4-FFF2-40B4-BE49-F238E27FC236}">
                <a16:creationId xmlns:a16="http://schemas.microsoft.com/office/drawing/2014/main" id="{4F42BEAE-76BB-4AF5-8523-185DAD90A7F9}"/>
              </a:ext>
            </a:extLst>
          </p:cNvPr>
          <p:cNvSpPr txBox="1"/>
          <p:nvPr/>
        </p:nvSpPr>
        <p:spPr>
          <a:xfrm>
            <a:off x="8875436" y="6019371"/>
            <a:ext cx="3216642" cy="738664"/>
          </a:xfrm>
          <a:prstGeom prst="rect">
            <a:avLst/>
          </a:prstGeom>
          <a:noFill/>
        </p:spPr>
        <p:txBody>
          <a:bodyPr wrap="square" rtlCol="0">
            <a:spAutoFit/>
          </a:bodyPr>
          <a:lstStyle/>
          <a:p>
            <a:r>
              <a:rPr lang="ja-JP" altLang="en-US" sz="105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50" dirty="0">
                <a:latin typeface="Arial" panose="020B0604020202020204" pitchFamily="34" charset="0"/>
                <a:ea typeface="UD デジタル 教科書体 NK-R" panose="02020400000000000000" pitchFamily="18" charset="-128"/>
                <a:cs typeface="Arial" panose="020B0604020202020204" pitchFamily="34" charset="0"/>
              </a:rPr>
              <a:t>1</a:t>
            </a:r>
            <a:r>
              <a:rPr lang="ja-JP" altLang="en-US" sz="105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50" dirty="0">
                <a:latin typeface="Arial" panose="020B0604020202020204" pitchFamily="34" charset="0"/>
                <a:ea typeface="UD デジタル 教科書体 NK-R" panose="02020400000000000000" pitchFamily="18" charset="-128"/>
                <a:cs typeface="Arial" panose="020B0604020202020204" pitchFamily="34" charset="0"/>
              </a:rPr>
              <a:t>CVC…Corporate Venture Capital</a:t>
            </a:r>
            <a:br>
              <a:rPr lang="en-US" altLang="ja-JP" sz="1050" dirty="0">
                <a:latin typeface="Arial" panose="020B0604020202020204" pitchFamily="34" charset="0"/>
                <a:ea typeface="UD デジタル 教科書体 NK-R" panose="02020400000000000000" pitchFamily="18" charset="-128"/>
                <a:cs typeface="Arial" panose="020B0604020202020204" pitchFamily="34" charset="0"/>
              </a:rPr>
            </a:br>
            <a:r>
              <a:rPr lang="ja-JP" altLang="en-US" sz="105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50" dirty="0">
                <a:latin typeface="Arial" panose="020B0604020202020204" pitchFamily="34" charset="0"/>
                <a:ea typeface="UD デジタル 教科書体 NK-R" panose="02020400000000000000" pitchFamily="18" charset="-128"/>
                <a:cs typeface="Arial" panose="020B0604020202020204" pitchFamily="34" charset="0"/>
              </a:rPr>
              <a:t>2</a:t>
            </a:r>
            <a:r>
              <a:rPr lang="ja-JP" altLang="en-US" sz="105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50" dirty="0">
                <a:latin typeface="Arial" panose="020B0604020202020204" pitchFamily="34" charset="0"/>
                <a:ea typeface="UD デジタル 教科書体 NK-R" panose="02020400000000000000" pitchFamily="18" charset="-128"/>
                <a:cs typeface="Arial" panose="020B0604020202020204" pitchFamily="34" charset="0"/>
              </a:rPr>
              <a:t>ST… Digital Securities</a:t>
            </a:r>
          </a:p>
          <a:p>
            <a:r>
              <a:rPr lang="ja-JP" altLang="en-US" sz="1050" dirty="0">
                <a:latin typeface="Arial" panose="020B0604020202020204" pitchFamily="34" charset="0"/>
                <a:ea typeface="UD デジタル 教科書体 NK-R" panose="02020400000000000000" pitchFamily="18" charset="-128"/>
                <a:cs typeface="Arial" panose="020B0604020202020204" pitchFamily="34" charset="0"/>
              </a:rPr>
              <a:t>*</a:t>
            </a:r>
            <a:r>
              <a:rPr lang="en-US" altLang="ja-JP" sz="1050" dirty="0">
                <a:latin typeface="Arial" panose="020B0604020202020204" pitchFamily="34" charset="0"/>
                <a:ea typeface="UD デジタル 教科書体 NK-R" panose="02020400000000000000" pitchFamily="18" charset="-128"/>
                <a:cs typeface="Arial" panose="020B0604020202020204" pitchFamily="34" charset="0"/>
              </a:rPr>
              <a:t>3</a:t>
            </a:r>
            <a:r>
              <a:rPr lang="ja-JP" altLang="en-US" sz="1050" dirty="0">
                <a:latin typeface="Arial" panose="020B0604020202020204" pitchFamily="34" charset="0"/>
                <a:ea typeface="UD デジタル 教科書体 NK-R" panose="02020400000000000000" pitchFamily="18" charset="-128"/>
                <a:cs typeface="Arial" panose="020B0604020202020204" pitchFamily="34" charset="0"/>
              </a:rPr>
              <a:t>　</a:t>
            </a:r>
            <a:r>
              <a:rPr lang="en-US" altLang="ja-JP" sz="1050" dirty="0">
                <a:latin typeface="Arial" panose="020B0604020202020204" pitchFamily="34" charset="0"/>
                <a:ea typeface="UD デジタル 教科書体 NK-R" panose="02020400000000000000" pitchFamily="18" charset="-128"/>
                <a:cs typeface="Arial" panose="020B0604020202020204" pitchFamily="34" charset="0"/>
              </a:rPr>
              <a:t>NFT…Non-Fungible Tokens (NFTs) created </a:t>
            </a:r>
            <a:br>
              <a:rPr lang="en-US" altLang="ja-JP" sz="1050" dirty="0">
                <a:latin typeface="Arial" panose="020B0604020202020204" pitchFamily="34" charset="0"/>
                <a:ea typeface="UD デジタル 教科書体 NK-R" panose="02020400000000000000" pitchFamily="18" charset="-128"/>
                <a:cs typeface="Arial" panose="020B0604020202020204" pitchFamily="34" charset="0"/>
              </a:rPr>
            </a:br>
            <a:r>
              <a:rPr lang="en-US" altLang="ja-JP" sz="1050" dirty="0">
                <a:latin typeface="Arial" panose="020B0604020202020204" pitchFamily="34" charset="0"/>
                <a:ea typeface="UD デジタル 教科書体 NK-R" panose="02020400000000000000" pitchFamily="18" charset="-128"/>
                <a:cs typeface="Arial" panose="020B0604020202020204" pitchFamily="34" charset="0"/>
              </a:rPr>
              <a:t>                 using blockchain technology</a:t>
            </a:r>
            <a:endParaRPr kumimoji="1" lang="ja-JP" altLang="en-US"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13030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1294C6B1A67EFF4B8E96D98C47B9FDFC" ma:contentTypeVersion="18" ma:contentTypeDescription="新しいドキュメントを作成します。" ma:contentTypeScope="" ma:versionID="c6d45406b0ab1b56e6259c13e3df8355">
  <xsd:schema xmlns:xsd="http://www.w3.org/2001/XMLSchema" xmlns:xs="http://www.w3.org/2001/XMLSchema" xmlns:p="http://schemas.microsoft.com/office/2006/metadata/properties" xmlns:ns2="ac1f43fb-e9e4-4612-89b7-617d43053bba" xmlns:ns3="8f4cdcb3-8df3-40bb-aa01-17e691cee2b9" targetNamespace="http://schemas.microsoft.com/office/2006/metadata/properties" ma:root="true" ma:fieldsID="22982a54eafb3b5d035ba3b7ae929205" ns2:_="" ns3:_="">
    <xsd:import namespace="ac1f43fb-e9e4-4612-89b7-617d43053bba"/>
    <xsd:import namespace="8f4cdcb3-8df3-40bb-aa01-17e691cee2b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_x59d4__x54e1__x4f1a__x904b__x55b6__x65b9__x91dd_" minOccurs="0"/>
                <xsd:element ref="ns2:_Flow_SignoffStatus" minOccurs="0"/>
                <xsd:element ref="ns2:_x5bfe__x8c61__x30e6__x30fc__x30b6__x30fc_" minOccurs="0"/>
                <xsd:element ref="ns2:_ModernAudienceTargetUserField" minOccurs="0"/>
                <xsd:element ref="ns2:_ModernAudienceAadObjectId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1f43fb-e9e4-4612-89b7-617d43053b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_x59d4__x54e1__x4f1a__x904b__x55b6__x65b9__x91dd_" ma:index="20" nillable="true" ma:displayName="委員会運営方針" ma:format="Dropdown" ma:internalName="_x59d4__x54e1__x4f1a__x904b__x55b6__x65b9__x91dd_">
      <xsd:simpleType>
        <xsd:restriction base="dms:Text">
          <xsd:maxLength value="255"/>
        </xsd:restriction>
      </xsd:simpleType>
    </xsd:element>
    <xsd:element name="_Flow_SignoffStatus" ma:index="21" nillable="true" ma:displayName="承認の状態" ma:internalName="_x627f__x8a8d__x306e__x72b6__x614b_">
      <xsd:simpleType>
        <xsd:restriction base="dms:Text"/>
      </xsd:simpleType>
    </xsd:element>
    <xsd:element name="_x5bfe__x8c61__x30e6__x30fc__x30b6__x30fc_" ma:index="22" nillable="true" ma:displayName="対象ユーザー" ma:internalName="_x5bfe__x8c61__x30e6__x30fc__x30b6__x30fc_">
      <xsd:simpleType>
        <xsd:restriction base="dms:Unknown"/>
      </xsd:simpleType>
    </xsd:element>
    <xsd:element name="_ModernAudienceTargetUserField" ma:index="23" nillable="true" ma:displayName="対象ユーザー" ma:list="UserInfo" ma:SharePointGroup="0" ma:internalName="_ModernAudienceTargetUserField"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ModernAudienceAadObjectIds" ma:index="24" nillable="true" ma:displayName="対象ユーザーの ID" ma:list="{d0764edd-2fb9-4eb5-9f6d-cf763a96966c}" ma:internalName="_ModernAudienceAadObjectIds" ma:readOnly="true" ma:showField="_AadObjectIdForUser" ma:web="8f4cdcb3-8df3-40bb-aa01-17e691cee2b9">
      <xsd:complexType>
        <xsd:complexContent>
          <xsd:extension base="dms:MultiChoiceLookup">
            <xsd:sequence>
              <xsd:element name="Value" type="dms:Lookup" maxOccurs="unbounded" minOccurs="0" nillable="true"/>
            </xsd:sequence>
          </xsd:extension>
        </xsd:complexContent>
      </xsd:complexType>
    </xsd:element>
    <xsd:element name="MediaLengthInSeconds" ma:index="25"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f4cdcb3-8df3-40bb-aa01-17e691cee2b9" elementFormDefault="qualified">
    <xsd:import namespace="http://schemas.microsoft.com/office/2006/documentManagement/types"/>
    <xsd:import namespace="http://schemas.microsoft.com/office/infopath/2007/PartnerControls"/>
    <xsd:element name="SharedWithUsers" ma:index="1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x59d4__x54e1__x4f1a__x904b__x55b6__x65b9__x91dd_ xmlns="ac1f43fb-e9e4-4612-89b7-617d43053bba" xsi:nil="true"/>
    <_Flow_SignoffStatus xmlns="ac1f43fb-e9e4-4612-89b7-617d43053bba" xsi:nil="true"/>
    <_x5bfe__x8c61__x30e6__x30fc__x30b6__x30fc_ xmlns="ac1f43fb-e9e4-4612-89b7-617d43053bba" xsi:nil="true"/>
    <_ModernAudienceTargetUserField xmlns="ac1f43fb-e9e4-4612-89b7-617d43053bba">
      <UserInfo>
        <DisplayName/>
        <AccountId xsi:nil="true"/>
        <AccountType/>
      </UserInfo>
    </_ModernAudienceTargetUserField>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2653D2-9D8C-448E-B3B3-18F769CB8126}">
  <ds:schemaRefs>
    <ds:schemaRef ds:uri="8f4cdcb3-8df3-40bb-aa01-17e691cee2b9"/>
    <ds:schemaRef ds:uri="ac1f43fb-e9e4-4612-89b7-617d43053bb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ACE9A2C-4641-498F-928B-D2D1172B2144}">
  <ds:schemaRefs>
    <ds:schemaRef ds:uri="http://purl.org/dc/dcmitype/"/>
    <ds:schemaRef ds:uri="http://schemas.openxmlformats.org/package/2006/metadata/core-properties"/>
    <ds:schemaRef ds:uri="http://purl.org/dc/elements/1.1/"/>
    <ds:schemaRef ds:uri="http://schemas.microsoft.com/office/2006/documentManagement/types"/>
    <ds:schemaRef ds:uri="http://www.w3.org/XML/1998/namespace"/>
    <ds:schemaRef ds:uri="ac1f43fb-e9e4-4612-89b7-617d43053bba"/>
    <ds:schemaRef ds:uri="http://purl.org/dc/terms/"/>
    <ds:schemaRef ds:uri="http://schemas.microsoft.com/office/infopath/2007/PartnerControls"/>
    <ds:schemaRef ds:uri="8f4cdcb3-8df3-40bb-aa01-17e691cee2b9"/>
    <ds:schemaRef ds:uri="http://schemas.microsoft.com/office/2006/metadata/properties"/>
  </ds:schemaRefs>
</ds:datastoreItem>
</file>

<file path=customXml/itemProps3.xml><?xml version="1.0" encoding="utf-8"?>
<ds:datastoreItem xmlns:ds="http://schemas.openxmlformats.org/officeDocument/2006/customXml" ds:itemID="{1D8B38FA-3C21-401A-84A1-77C97A551B0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30147</TotalTime>
  <Words>15348</Words>
  <Application>Microsoft Office PowerPoint</Application>
  <PresentationFormat>ワイド画面</PresentationFormat>
  <Paragraphs>1835</Paragraphs>
  <Slides>45</Slides>
  <Notes>31</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45</vt:i4>
      </vt:variant>
    </vt:vector>
  </HeadingPairs>
  <TitlesOfParts>
    <vt:vector size="58" baseType="lpstr">
      <vt:lpstr>BIZ UDPゴシック</vt:lpstr>
      <vt:lpstr>Meiryo UI</vt:lpstr>
      <vt:lpstr>UD デジタル 教科書体 N-B</vt:lpstr>
      <vt:lpstr>UD デジタル 教科書体 NK-B</vt:lpstr>
      <vt:lpstr>UD デジタル 教科書体 NK-R</vt:lpstr>
      <vt:lpstr>メイリオ</vt:lpstr>
      <vt:lpstr>游ゴシック</vt:lpstr>
      <vt:lpstr>游ゴシック Light</vt:lpstr>
      <vt:lpstr>游ゴシック 本文</vt:lpstr>
      <vt:lpstr>Arial</vt:lpstr>
      <vt:lpstr>Calibri</vt:lpstr>
      <vt:lpstr>Wingdings</vt:lpstr>
      <vt:lpstr>Office テーマ</vt:lpstr>
      <vt:lpstr>PowerPoint プレゼンテーション</vt:lpstr>
      <vt:lpstr>PowerPoint プレゼンテーション</vt:lpstr>
      <vt:lpstr>Table of Contents</vt:lpstr>
      <vt:lpstr>PowerPoint プレゼンテーション</vt:lpstr>
      <vt:lpstr>Ⅰ　Overview of the Strategy</vt:lpstr>
      <vt:lpstr>PowerPoint プレゼンテーション</vt:lpstr>
      <vt:lpstr>Ⅱ　Initiatives under Phase 1 (through FY2025)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国際金融都市OSAKA 戦略骨子素案（事務局作成） </dc:title>
  <dc:creator>加藤　美恵</dc:creator>
  <cp:lastModifiedBy>石上　瑠美依</cp:lastModifiedBy>
  <cp:revision>874</cp:revision>
  <cp:lastPrinted>2026-05-13T00:25:54Z</cp:lastPrinted>
  <dcterms:modified xsi:type="dcterms:W3CDTF">2026-09-09T08:25:28Z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0x0101001294C6B1A67EFF4B8E96D98C47B9FDFC</vt:lpwstr>
  </property>
</Properties>
</file>