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3.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4.xml" ContentType="application/vnd.openxmlformats-officedocument.drawingml.chartshapes+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5.xml" ContentType="application/vnd.openxmlformats-officedocument.drawingml.chartshapes+xml"/>
  <Override PartName="/ppt/charts/chart7.xml" ContentType="application/vnd.openxmlformats-officedocument.drawingml.chart+xml"/>
  <Override PartName="/ppt/drawings/drawing6.xml" ContentType="application/vnd.openxmlformats-officedocument.drawingml.chartshapes+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7.xml" ContentType="application/vnd.openxmlformats-officedocument.drawingml.chartshape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Lst>
  <p:notesMasterIdLst>
    <p:notesMasterId r:id="rId11"/>
  </p:notesMasterIdLst>
  <p:sldIdLst>
    <p:sldId id="334" r:id="rId2"/>
    <p:sldId id="350" r:id="rId3"/>
    <p:sldId id="357" r:id="rId4"/>
    <p:sldId id="358" r:id="rId5"/>
    <p:sldId id="359" r:id="rId6"/>
    <p:sldId id="360" r:id="rId7"/>
    <p:sldId id="361" r:id="rId8"/>
    <p:sldId id="362" r:id="rId9"/>
    <p:sldId id="363"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F7EA22-F485-48C3-AED2-B7607EB64E93}">
          <p14:sldIdLst/>
        </p14:section>
        <p14:section name="タイトルなしのセクション" id="{136F404C-4E4F-49B9-AFEC-722A3966AC42}">
          <p14:sldIdLst>
            <p14:sldId id="334"/>
            <p14:sldId id="350"/>
            <p14:sldId id="357"/>
            <p14:sldId id="358"/>
            <p14:sldId id="359"/>
            <p14:sldId id="360"/>
            <p14:sldId id="361"/>
            <p14:sldId id="362"/>
            <p14:sldId id="36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203864"/>
    <a:srgbClr val="C5F3FF"/>
    <a:srgbClr val="FF3399"/>
    <a:srgbClr val="FFCCFF"/>
    <a:srgbClr val="4472C4"/>
    <a:srgbClr val="66FFFF"/>
    <a:srgbClr val="00CCFF"/>
    <a:srgbClr val="FFFFFF"/>
    <a:srgbClr val="B7BF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p:scale>
          <a:sx n="100" d="100"/>
          <a:sy n="100" d="100"/>
        </p:scale>
        <p:origin x="474" y="-10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______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3.xml"/><Relationship Id="rId4"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5.xm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______5.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614135224432989E-2"/>
          <c:y val="5.6278882571164306E-2"/>
          <c:w val="0.94980798834386249"/>
          <c:h val="0.89169599238686714"/>
        </c:manualLayout>
      </c:layout>
      <c:lineChart>
        <c:grouping val="standard"/>
        <c:varyColors val="0"/>
        <c:ser>
          <c:idx val="0"/>
          <c:order val="0"/>
          <c:tx>
            <c:strRef>
              <c:f>★課題データ集用!$C$3</c:f>
              <c:strCache>
                <c:ptCount val="1"/>
                <c:pt idx="0">
                  <c:v>総人口</c:v>
                </c:pt>
              </c:strCache>
            </c:strRef>
          </c:tx>
          <c:spPr>
            <a:ln w="38100" cap="rnd" cmpd="sng">
              <a:solidFill>
                <a:schemeClr val="accent3">
                  <a:lumMod val="75000"/>
                </a:schemeClr>
              </a:solidFill>
              <a:prstDash val="solid"/>
              <a:round/>
            </a:ln>
            <a:effectLst/>
          </c:spPr>
          <c:marker>
            <c:symbol val="none"/>
          </c:marker>
          <c:dPt>
            <c:idx val="10"/>
            <c:bubble3D val="0"/>
            <c:spPr>
              <a:ln w="38100" cap="rnd" cmpd="sng">
                <a:solidFill>
                  <a:schemeClr val="accent3">
                    <a:lumMod val="75000"/>
                  </a:schemeClr>
                </a:solidFill>
                <a:prstDash val="solid"/>
                <a:round/>
              </a:ln>
              <a:effectLst/>
            </c:spPr>
            <c:extLst>
              <c:ext xmlns:c16="http://schemas.microsoft.com/office/drawing/2014/chart" uri="{C3380CC4-5D6E-409C-BE32-E72D297353CC}">
                <c16:uniqueId val="{00000001-3C35-4687-A2AE-2CBEEB896039}"/>
              </c:ext>
            </c:extLst>
          </c:dPt>
          <c:dPt>
            <c:idx val="11"/>
            <c:bubble3D val="0"/>
            <c:spPr>
              <a:ln w="38100" cap="rnd" cmpd="sng">
                <a:solidFill>
                  <a:schemeClr val="accent3">
                    <a:lumMod val="75000"/>
                  </a:schemeClr>
                </a:solidFill>
                <a:prstDash val="solid"/>
                <a:round/>
              </a:ln>
              <a:effectLst/>
            </c:spPr>
            <c:extLst>
              <c:ext xmlns:c16="http://schemas.microsoft.com/office/drawing/2014/chart" uri="{C3380CC4-5D6E-409C-BE32-E72D297353CC}">
                <c16:uniqueId val="{00000003-3C35-4687-A2AE-2CBEEB896039}"/>
              </c:ext>
            </c:extLst>
          </c:dPt>
          <c:dPt>
            <c:idx val="12"/>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5-3C35-4687-A2AE-2CBEEB896039}"/>
              </c:ext>
            </c:extLst>
          </c:dPt>
          <c:dPt>
            <c:idx val="13"/>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7-3C35-4687-A2AE-2CBEEB896039}"/>
              </c:ext>
            </c:extLst>
          </c:dPt>
          <c:dPt>
            <c:idx val="14"/>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9-3C35-4687-A2AE-2CBEEB896039}"/>
              </c:ext>
            </c:extLst>
          </c:dPt>
          <c:dPt>
            <c:idx val="15"/>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B-3C35-4687-A2AE-2CBEEB896039}"/>
              </c:ext>
            </c:extLst>
          </c:dPt>
          <c:dPt>
            <c:idx val="16"/>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D-3C35-4687-A2AE-2CBEEB896039}"/>
              </c:ext>
            </c:extLst>
          </c:dPt>
          <c:dPt>
            <c:idx val="17"/>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F-3C35-4687-A2AE-2CBEEB896039}"/>
              </c:ext>
            </c:extLst>
          </c:dPt>
          <c:dPt>
            <c:idx val="18"/>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11-3C35-4687-A2AE-2CBEEB896039}"/>
              </c:ext>
            </c:extLst>
          </c:dPt>
          <c:dPt>
            <c:idx val="19"/>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13-3C35-4687-A2AE-2CBEEB896039}"/>
              </c:ext>
            </c:extLst>
          </c:dPt>
          <c:dPt>
            <c:idx val="20"/>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15-3C35-4687-A2AE-2CBEEB896039}"/>
              </c:ext>
            </c:extLst>
          </c:dPt>
          <c:dLbls>
            <c:dLbl>
              <c:idx val="0"/>
              <c:spPr>
                <a:noFill/>
                <a:ln>
                  <a:noFill/>
                </a:ln>
                <a:effectLst/>
              </c:spPr>
              <c:txPr>
                <a:bodyPr rot="0" vert="horz"/>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6-3C35-4687-A2AE-2CBEEB896039}"/>
                </c:ext>
              </c:extLst>
            </c:dLbl>
            <c:dLbl>
              <c:idx val="1"/>
              <c:spPr>
                <a:noFill/>
                <a:ln>
                  <a:noFill/>
                </a:ln>
                <a:effectLst/>
              </c:spPr>
              <c:txPr>
                <a:bodyPr rot="0" vert="horz"/>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7-3C35-4687-A2AE-2CBEEB896039}"/>
                </c:ext>
              </c:extLst>
            </c:dLbl>
            <c:spPr>
              <a:solidFill>
                <a:schemeClr val="bg1"/>
              </a:solidFill>
              <a:ln>
                <a:noFill/>
              </a:ln>
              <a:effectLst/>
            </c:spPr>
            <c:txPr>
              <a:bodyPr rot="0" vert="horz"/>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★課題データ集用!$B$4:$B$20</c:f>
              <c:numCache>
                <c:formatCode>General</c:formatCode>
                <c:ptCount val="17"/>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pt idx="16">
                  <c:v>2045</c:v>
                </c:pt>
              </c:numCache>
            </c:numRef>
          </c:cat>
          <c:val>
            <c:numRef>
              <c:f>★課題データ集用!$C$4:$C$20</c:f>
              <c:numCache>
                <c:formatCode>0</c:formatCode>
                <c:ptCount val="17"/>
                <c:pt idx="0">
                  <c:v>665.71889999999996</c:v>
                </c:pt>
                <c:pt idx="1">
                  <c:v>762.048</c:v>
                </c:pt>
                <c:pt idx="2">
                  <c:v>827.89250000000004</c:v>
                </c:pt>
                <c:pt idx="3">
                  <c:v>847.34460000000001</c:v>
                </c:pt>
                <c:pt idx="4">
                  <c:v>866.80949999999996</c:v>
                </c:pt>
                <c:pt idx="5">
                  <c:v>873.45159999999998</c:v>
                </c:pt>
                <c:pt idx="6">
                  <c:v>879.72680000000003</c:v>
                </c:pt>
                <c:pt idx="7">
                  <c:v>880.50810000000001</c:v>
                </c:pt>
                <c:pt idx="8">
                  <c:v>881.71659999999997</c:v>
                </c:pt>
                <c:pt idx="9">
                  <c:v>886.52449999999999</c:v>
                </c:pt>
                <c:pt idx="10">
                  <c:v>883.94690000000003</c:v>
                </c:pt>
                <c:pt idx="11">
                  <c:v>884</c:v>
                </c:pt>
                <c:pt idx="12">
                  <c:v>856.19393226809007</c:v>
                </c:pt>
                <c:pt idx="13">
                  <c:v>832.8289351216979</c:v>
                </c:pt>
                <c:pt idx="14">
                  <c:v>805.65047350409964</c:v>
                </c:pt>
                <c:pt idx="15">
                  <c:v>776.14465712587901</c:v>
                </c:pt>
                <c:pt idx="16">
                  <c:v>747.82054534903932</c:v>
                </c:pt>
              </c:numCache>
            </c:numRef>
          </c:val>
          <c:smooth val="0"/>
          <c:extLst>
            <c:ext xmlns:c16="http://schemas.microsoft.com/office/drawing/2014/chart" uri="{C3380CC4-5D6E-409C-BE32-E72D297353CC}">
              <c16:uniqueId val="{00000018-3C35-4687-A2AE-2CBEEB896039}"/>
            </c:ext>
          </c:extLst>
        </c:ser>
        <c:ser>
          <c:idx val="2"/>
          <c:order val="1"/>
          <c:tx>
            <c:strRef>
              <c:f>★課題データ集用!$E$3</c:f>
              <c:strCache>
                <c:ptCount val="1"/>
                <c:pt idx="0">
                  <c:v>生産年齢人口</c:v>
                </c:pt>
              </c:strCache>
            </c:strRef>
          </c:tx>
          <c:spPr>
            <a:ln w="38100" cap="rnd" cmpd="dbl">
              <a:solidFill>
                <a:srgbClr val="0070C0"/>
              </a:solidFill>
              <a:round/>
            </a:ln>
            <a:effectLst/>
          </c:spPr>
          <c:marker>
            <c:symbol val="circle"/>
            <c:size val="4"/>
            <c:spPr>
              <a:solidFill>
                <a:schemeClr val="accent5"/>
              </a:solidFill>
              <a:ln w="9525">
                <a:solidFill>
                  <a:srgbClr val="0070C0"/>
                </a:solidFill>
              </a:ln>
              <a:effectLst/>
            </c:spPr>
          </c:marker>
          <c:dPt>
            <c:idx val="9"/>
            <c:bubble3D val="0"/>
            <c:spPr>
              <a:ln w="38100" cap="rnd" cmpd="dbl">
                <a:solidFill>
                  <a:srgbClr val="0070C0"/>
                </a:solidFill>
                <a:prstDash val="solid"/>
                <a:round/>
              </a:ln>
              <a:effectLst/>
            </c:spPr>
            <c:extLst>
              <c:ext xmlns:c16="http://schemas.microsoft.com/office/drawing/2014/chart" uri="{C3380CC4-5D6E-409C-BE32-E72D297353CC}">
                <c16:uniqueId val="{0000001A-3C35-4687-A2AE-2CBEEB896039}"/>
              </c:ext>
            </c:extLst>
          </c:dPt>
          <c:dPt>
            <c:idx val="10"/>
            <c:bubble3D val="0"/>
            <c:spPr>
              <a:ln w="38100" cap="rnd" cmpd="dbl">
                <a:solidFill>
                  <a:srgbClr val="0070C0"/>
                </a:solidFill>
                <a:prstDash val="solid"/>
                <a:round/>
              </a:ln>
              <a:effectLst/>
            </c:spPr>
            <c:extLst>
              <c:ext xmlns:c16="http://schemas.microsoft.com/office/drawing/2014/chart" uri="{C3380CC4-5D6E-409C-BE32-E72D297353CC}">
                <c16:uniqueId val="{0000001C-3C35-4687-A2AE-2CBEEB896039}"/>
              </c:ext>
            </c:extLst>
          </c:dPt>
          <c:dPt>
            <c:idx val="11"/>
            <c:bubble3D val="0"/>
            <c:spPr>
              <a:ln w="38100" cap="rnd" cmpd="dbl">
                <a:solidFill>
                  <a:srgbClr val="0070C0"/>
                </a:solidFill>
                <a:prstDash val="solid"/>
                <a:round/>
              </a:ln>
              <a:effectLst/>
            </c:spPr>
            <c:extLst>
              <c:ext xmlns:c16="http://schemas.microsoft.com/office/drawing/2014/chart" uri="{C3380CC4-5D6E-409C-BE32-E72D297353CC}">
                <c16:uniqueId val="{0000001E-3C35-4687-A2AE-2CBEEB896039}"/>
              </c:ext>
            </c:extLst>
          </c:dPt>
          <c:dPt>
            <c:idx val="12"/>
            <c:bubble3D val="0"/>
            <c:spPr>
              <a:ln w="38100" cap="rnd" cmpd="dbl">
                <a:solidFill>
                  <a:srgbClr val="0070C0"/>
                </a:solidFill>
                <a:prstDash val="dash"/>
                <a:round/>
              </a:ln>
              <a:effectLst/>
            </c:spPr>
            <c:extLst>
              <c:ext xmlns:c16="http://schemas.microsoft.com/office/drawing/2014/chart" uri="{C3380CC4-5D6E-409C-BE32-E72D297353CC}">
                <c16:uniqueId val="{00000020-3C35-4687-A2AE-2CBEEB896039}"/>
              </c:ext>
            </c:extLst>
          </c:dPt>
          <c:dPt>
            <c:idx val="13"/>
            <c:bubble3D val="0"/>
            <c:spPr>
              <a:ln w="38100" cap="rnd" cmpd="dbl">
                <a:solidFill>
                  <a:srgbClr val="0070C0"/>
                </a:solidFill>
                <a:prstDash val="dash"/>
                <a:round/>
              </a:ln>
              <a:effectLst/>
            </c:spPr>
            <c:extLst>
              <c:ext xmlns:c16="http://schemas.microsoft.com/office/drawing/2014/chart" uri="{C3380CC4-5D6E-409C-BE32-E72D297353CC}">
                <c16:uniqueId val="{00000022-3C35-4687-A2AE-2CBEEB896039}"/>
              </c:ext>
            </c:extLst>
          </c:dPt>
          <c:dPt>
            <c:idx val="14"/>
            <c:bubble3D val="0"/>
            <c:spPr>
              <a:ln w="38100" cap="rnd" cmpd="dbl">
                <a:solidFill>
                  <a:srgbClr val="0070C0"/>
                </a:solidFill>
                <a:prstDash val="dash"/>
                <a:round/>
              </a:ln>
              <a:effectLst/>
            </c:spPr>
            <c:extLst>
              <c:ext xmlns:c16="http://schemas.microsoft.com/office/drawing/2014/chart" uri="{C3380CC4-5D6E-409C-BE32-E72D297353CC}">
                <c16:uniqueId val="{00000024-3C35-4687-A2AE-2CBEEB896039}"/>
              </c:ext>
            </c:extLst>
          </c:dPt>
          <c:dPt>
            <c:idx val="15"/>
            <c:bubble3D val="0"/>
            <c:spPr>
              <a:ln w="38100" cap="rnd" cmpd="dbl">
                <a:solidFill>
                  <a:srgbClr val="0070C0"/>
                </a:solidFill>
                <a:prstDash val="dash"/>
                <a:round/>
              </a:ln>
              <a:effectLst/>
            </c:spPr>
            <c:extLst>
              <c:ext xmlns:c16="http://schemas.microsoft.com/office/drawing/2014/chart" uri="{C3380CC4-5D6E-409C-BE32-E72D297353CC}">
                <c16:uniqueId val="{00000026-3C35-4687-A2AE-2CBEEB896039}"/>
              </c:ext>
            </c:extLst>
          </c:dPt>
          <c:dPt>
            <c:idx val="16"/>
            <c:bubble3D val="0"/>
            <c:spPr>
              <a:ln w="38100" cap="rnd" cmpd="dbl">
                <a:solidFill>
                  <a:srgbClr val="0070C0"/>
                </a:solidFill>
                <a:prstDash val="dash"/>
                <a:round/>
              </a:ln>
              <a:effectLst/>
            </c:spPr>
            <c:extLst>
              <c:ext xmlns:c16="http://schemas.microsoft.com/office/drawing/2014/chart" uri="{C3380CC4-5D6E-409C-BE32-E72D297353CC}">
                <c16:uniqueId val="{00000028-3C35-4687-A2AE-2CBEEB896039}"/>
              </c:ext>
            </c:extLst>
          </c:dPt>
          <c:dPt>
            <c:idx val="17"/>
            <c:bubble3D val="0"/>
            <c:spPr>
              <a:ln w="38100" cap="rnd" cmpd="dbl">
                <a:solidFill>
                  <a:srgbClr val="0070C0"/>
                </a:solidFill>
                <a:prstDash val="dash"/>
                <a:round/>
              </a:ln>
              <a:effectLst/>
            </c:spPr>
            <c:extLst>
              <c:ext xmlns:c16="http://schemas.microsoft.com/office/drawing/2014/chart" uri="{C3380CC4-5D6E-409C-BE32-E72D297353CC}">
                <c16:uniqueId val="{0000002A-3C35-4687-A2AE-2CBEEB896039}"/>
              </c:ext>
            </c:extLst>
          </c:dPt>
          <c:dPt>
            <c:idx val="18"/>
            <c:bubble3D val="0"/>
            <c:spPr>
              <a:ln w="38100" cap="rnd" cmpd="dbl">
                <a:solidFill>
                  <a:srgbClr val="0070C0"/>
                </a:solidFill>
                <a:prstDash val="dash"/>
                <a:round/>
              </a:ln>
              <a:effectLst/>
            </c:spPr>
            <c:extLst>
              <c:ext xmlns:c16="http://schemas.microsoft.com/office/drawing/2014/chart" uri="{C3380CC4-5D6E-409C-BE32-E72D297353CC}">
                <c16:uniqueId val="{0000002C-3C35-4687-A2AE-2CBEEB896039}"/>
              </c:ext>
            </c:extLst>
          </c:dPt>
          <c:dPt>
            <c:idx val="19"/>
            <c:bubble3D val="0"/>
            <c:spPr>
              <a:ln w="38100" cap="rnd" cmpd="dbl">
                <a:solidFill>
                  <a:srgbClr val="0070C0"/>
                </a:solidFill>
                <a:prstDash val="dash"/>
                <a:round/>
              </a:ln>
              <a:effectLst/>
            </c:spPr>
            <c:extLst>
              <c:ext xmlns:c16="http://schemas.microsoft.com/office/drawing/2014/chart" uri="{C3380CC4-5D6E-409C-BE32-E72D297353CC}">
                <c16:uniqueId val="{0000002E-3C35-4687-A2AE-2CBEEB896039}"/>
              </c:ext>
            </c:extLst>
          </c:dPt>
          <c:dPt>
            <c:idx val="20"/>
            <c:bubble3D val="0"/>
            <c:spPr>
              <a:ln w="38100" cap="rnd" cmpd="dbl">
                <a:solidFill>
                  <a:srgbClr val="0070C0"/>
                </a:solidFill>
                <a:prstDash val="dash"/>
                <a:round/>
              </a:ln>
              <a:effectLst/>
            </c:spPr>
            <c:extLst>
              <c:ext xmlns:c16="http://schemas.microsoft.com/office/drawing/2014/chart" uri="{C3380CC4-5D6E-409C-BE32-E72D297353CC}">
                <c16:uniqueId val="{00000030-3C35-4687-A2AE-2CBEEB896039}"/>
              </c:ext>
            </c:extLst>
          </c:dPt>
          <c:dLbls>
            <c:dLbl>
              <c:idx val="6"/>
              <c:spPr>
                <a:solidFill>
                  <a:schemeClr val="bg1"/>
                </a:solidFill>
                <a:ln>
                  <a:solidFill>
                    <a:schemeClr val="accent1"/>
                  </a:solidFill>
                </a:ln>
                <a:effectLst/>
              </c:spPr>
              <c:txPr>
                <a:bodyPr rot="0" vert="horz"/>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31-3C35-4687-A2AE-2CBEEB896039}"/>
                </c:ext>
              </c:extLst>
            </c:dLbl>
            <c:dLbl>
              <c:idx val="13"/>
              <c:spPr>
                <a:solidFill>
                  <a:schemeClr val="bg1"/>
                </a:solidFill>
                <a:ln>
                  <a:solidFill>
                    <a:schemeClr val="accent1"/>
                  </a:solidFill>
                </a:ln>
                <a:effectLst/>
              </c:spPr>
              <c:txPr>
                <a:bodyPr rot="0" vert="horz"/>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22-3C35-4687-A2AE-2CBEEB896039}"/>
                </c:ext>
              </c:extLst>
            </c:dLbl>
            <c:spPr>
              <a:solidFill>
                <a:schemeClr val="bg1"/>
              </a:solidFill>
              <a:ln>
                <a:noFill/>
              </a:ln>
              <a:effectLst/>
            </c:spPr>
            <c:txPr>
              <a:bodyPr rot="0" vert="horz"/>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★課題データ集用!$B$4:$B$20</c:f>
              <c:numCache>
                <c:formatCode>General</c:formatCode>
                <c:ptCount val="17"/>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pt idx="16">
                  <c:v>2045</c:v>
                </c:pt>
              </c:numCache>
            </c:numRef>
          </c:cat>
          <c:val>
            <c:numRef>
              <c:f>★課題データ集用!$E$4:$E$20</c:f>
              <c:numCache>
                <c:formatCode>0</c:formatCode>
                <c:ptCount val="17"/>
                <c:pt idx="0">
                  <c:v>482.68459999999999</c:v>
                </c:pt>
                <c:pt idx="1">
                  <c:v>540.60919999999999</c:v>
                </c:pt>
                <c:pt idx="2">
                  <c:v>565.57546002067636</c:v>
                </c:pt>
                <c:pt idx="3">
                  <c:v>578.95873809639704</c:v>
                </c:pt>
                <c:pt idx="4">
                  <c:v>609.90845466702535</c:v>
                </c:pt>
                <c:pt idx="5">
                  <c:v>637.67875715543994</c:v>
                </c:pt>
                <c:pt idx="6">
                  <c:v>642.36081997313613</c:v>
                </c:pt>
                <c:pt idx="7">
                  <c:v>623.5323083933813</c:v>
                </c:pt>
                <c:pt idx="8">
                  <c:v>595.28058104847878</c:v>
                </c:pt>
                <c:pt idx="9">
                  <c:v>570.80999999999995</c:v>
                </c:pt>
                <c:pt idx="10">
                  <c:v>542.27250000000004</c:v>
                </c:pt>
                <c:pt idx="11">
                  <c:v>520</c:v>
                </c:pt>
                <c:pt idx="12">
                  <c:v>518.06476504110424</c:v>
                </c:pt>
                <c:pt idx="13">
                  <c:v>498.19417674651481</c:v>
                </c:pt>
                <c:pt idx="14">
                  <c:v>467.85419644577036</c:v>
                </c:pt>
                <c:pt idx="15">
                  <c:v>427.61808948711024</c:v>
                </c:pt>
                <c:pt idx="16">
                  <c:v>399.94273195808654</c:v>
                </c:pt>
              </c:numCache>
            </c:numRef>
          </c:val>
          <c:smooth val="0"/>
          <c:extLst>
            <c:ext xmlns:c16="http://schemas.microsoft.com/office/drawing/2014/chart" uri="{C3380CC4-5D6E-409C-BE32-E72D297353CC}">
              <c16:uniqueId val="{00000032-3C35-4687-A2AE-2CBEEB896039}"/>
            </c:ext>
          </c:extLst>
        </c:ser>
        <c:ser>
          <c:idx val="1"/>
          <c:order val="2"/>
          <c:tx>
            <c:strRef>
              <c:f>★課題データ集用!$D$3</c:f>
              <c:strCache>
                <c:ptCount val="1"/>
                <c:pt idx="0">
                  <c:v>労働力人口</c:v>
                </c:pt>
              </c:strCache>
            </c:strRef>
          </c:tx>
          <c:spPr>
            <a:ln w="38100" cap="rnd">
              <a:solidFill>
                <a:srgbClr val="ED2331"/>
              </a:solidFill>
              <a:round/>
            </a:ln>
            <a:effectLst/>
          </c:spPr>
          <c:marker>
            <c:symbol val="diamond"/>
            <c:size val="6"/>
            <c:spPr>
              <a:solidFill>
                <a:srgbClr val="ED2331"/>
              </a:solidFill>
              <a:ln w="9525">
                <a:solidFill>
                  <a:schemeClr val="accent2"/>
                </a:solidFill>
              </a:ln>
              <a:effectLst/>
            </c:spPr>
          </c:marker>
          <c:dPt>
            <c:idx val="10"/>
            <c:bubble3D val="0"/>
            <c:spPr>
              <a:ln w="38100" cap="rnd">
                <a:solidFill>
                  <a:srgbClr val="ED2331"/>
                </a:solidFill>
                <a:prstDash val="solid"/>
                <a:round/>
              </a:ln>
              <a:effectLst/>
            </c:spPr>
            <c:extLst>
              <c:ext xmlns:c16="http://schemas.microsoft.com/office/drawing/2014/chart" uri="{C3380CC4-5D6E-409C-BE32-E72D297353CC}">
                <c16:uniqueId val="{00000034-3C35-4687-A2AE-2CBEEB896039}"/>
              </c:ext>
            </c:extLst>
          </c:dPt>
          <c:dPt>
            <c:idx val="11"/>
            <c:bubble3D val="0"/>
            <c:spPr>
              <a:ln w="38100" cap="rnd">
                <a:solidFill>
                  <a:srgbClr val="ED2331"/>
                </a:solidFill>
                <a:prstDash val="solid"/>
                <a:round/>
              </a:ln>
              <a:effectLst/>
            </c:spPr>
            <c:extLst>
              <c:ext xmlns:c16="http://schemas.microsoft.com/office/drawing/2014/chart" uri="{C3380CC4-5D6E-409C-BE32-E72D297353CC}">
                <c16:uniqueId val="{00000036-3C35-4687-A2AE-2CBEEB896039}"/>
              </c:ext>
            </c:extLst>
          </c:dPt>
          <c:dPt>
            <c:idx val="12"/>
            <c:bubble3D val="0"/>
            <c:spPr>
              <a:ln w="38100" cap="rnd">
                <a:solidFill>
                  <a:srgbClr val="ED2331"/>
                </a:solidFill>
                <a:prstDash val="dash"/>
                <a:round/>
              </a:ln>
              <a:effectLst/>
            </c:spPr>
            <c:extLst>
              <c:ext xmlns:c16="http://schemas.microsoft.com/office/drawing/2014/chart" uri="{C3380CC4-5D6E-409C-BE32-E72D297353CC}">
                <c16:uniqueId val="{00000038-3C35-4687-A2AE-2CBEEB896039}"/>
              </c:ext>
            </c:extLst>
          </c:dPt>
          <c:dPt>
            <c:idx val="13"/>
            <c:bubble3D val="0"/>
            <c:spPr>
              <a:ln w="38100" cap="rnd">
                <a:solidFill>
                  <a:srgbClr val="ED2331"/>
                </a:solidFill>
                <a:prstDash val="dash"/>
                <a:round/>
              </a:ln>
              <a:effectLst/>
            </c:spPr>
            <c:extLst>
              <c:ext xmlns:c16="http://schemas.microsoft.com/office/drawing/2014/chart" uri="{C3380CC4-5D6E-409C-BE32-E72D297353CC}">
                <c16:uniqueId val="{0000003A-3C35-4687-A2AE-2CBEEB896039}"/>
              </c:ext>
            </c:extLst>
          </c:dPt>
          <c:dPt>
            <c:idx val="14"/>
            <c:bubble3D val="0"/>
            <c:spPr>
              <a:ln w="38100" cap="rnd">
                <a:solidFill>
                  <a:srgbClr val="ED2331"/>
                </a:solidFill>
                <a:prstDash val="dash"/>
                <a:round/>
              </a:ln>
              <a:effectLst/>
            </c:spPr>
            <c:extLst>
              <c:ext xmlns:c16="http://schemas.microsoft.com/office/drawing/2014/chart" uri="{C3380CC4-5D6E-409C-BE32-E72D297353CC}">
                <c16:uniqueId val="{0000003C-3C35-4687-A2AE-2CBEEB896039}"/>
              </c:ext>
            </c:extLst>
          </c:dPt>
          <c:dPt>
            <c:idx val="15"/>
            <c:bubble3D val="0"/>
            <c:spPr>
              <a:ln w="38100" cap="rnd">
                <a:solidFill>
                  <a:srgbClr val="ED2331"/>
                </a:solidFill>
                <a:prstDash val="dash"/>
                <a:round/>
              </a:ln>
              <a:effectLst/>
            </c:spPr>
            <c:extLst>
              <c:ext xmlns:c16="http://schemas.microsoft.com/office/drawing/2014/chart" uri="{C3380CC4-5D6E-409C-BE32-E72D297353CC}">
                <c16:uniqueId val="{0000003E-3C35-4687-A2AE-2CBEEB896039}"/>
              </c:ext>
            </c:extLst>
          </c:dPt>
          <c:dPt>
            <c:idx val="16"/>
            <c:bubble3D val="0"/>
            <c:spPr>
              <a:ln w="38100" cap="rnd">
                <a:solidFill>
                  <a:srgbClr val="ED2331"/>
                </a:solidFill>
                <a:prstDash val="dash"/>
                <a:round/>
              </a:ln>
              <a:effectLst/>
            </c:spPr>
            <c:extLst>
              <c:ext xmlns:c16="http://schemas.microsoft.com/office/drawing/2014/chart" uri="{C3380CC4-5D6E-409C-BE32-E72D297353CC}">
                <c16:uniqueId val="{00000040-3C35-4687-A2AE-2CBEEB896039}"/>
              </c:ext>
            </c:extLst>
          </c:dPt>
          <c:dPt>
            <c:idx val="17"/>
            <c:bubble3D val="0"/>
            <c:spPr>
              <a:ln w="38100" cap="rnd">
                <a:solidFill>
                  <a:srgbClr val="ED2331"/>
                </a:solidFill>
                <a:prstDash val="dash"/>
                <a:round/>
              </a:ln>
              <a:effectLst/>
            </c:spPr>
            <c:extLst>
              <c:ext xmlns:c16="http://schemas.microsoft.com/office/drawing/2014/chart" uri="{C3380CC4-5D6E-409C-BE32-E72D297353CC}">
                <c16:uniqueId val="{00000042-3C35-4687-A2AE-2CBEEB896039}"/>
              </c:ext>
            </c:extLst>
          </c:dPt>
          <c:dPt>
            <c:idx val="18"/>
            <c:bubble3D val="0"/>
            <c:spPr>
              <a:ln w="38100" cap="rnd">
                <a:solidFill>
                  <a:srgbClr val="ED2331"/>
                </a:solidFill>
                <a:prstDash val="dash"/>
                <a:round/>
              </a:ln>
              <a:effectLst/>
            </c:spPr>
            <c:extLst>
              <c:ext xmlns:c16="http://schemas.microsoft.com/office/drawing/2014/chart" uri="{C3380CC4-5D6E-409C-BE32-E72D297353CC}">
                <c16:uniqueId val="{00000044-3C35-4687-A2AE-2CBEEB896039}"/>
              </c:ext>
            </c:extLst>
          </c:dPt>
          <c:dPt>
            <c:idx val="19"/>
            <c:bubble3D val="0"/>
            <c:spPr>
              <a:ln w="38100" cap="rnd">
                <a:solidFill>
                  <a:srgbClr val="ED2331"/>
                </a:solidFill>
                <a:prstDash val="dash"/>
                <a:round/>
              </a:ln>
              <a:effectLst/>
            </c:spPr>
            <c:extLst>
              <c:ext xmlns:c16="http://schemas.microsoft.com/office/drawing/2014/chart" uri="{C3380CC4-5D6E-409C-BE32-E72D297353CC}">
                <c16:uniqueId val="{00000046-3C35-4687-A2AE-2CBEEB896039}"/>
              </c:ext>
            </c:extLst>
          </c:dPt>
          <c:dPt>
            <c:idx val="20"/>
            <c:bubble3D val="0"/>
            <c:spPr>
              <a:ln w="38100" cap="rnd">
                <a:solidFill>
                  <a:srgbClr val="ED2331"/>
                </a:solidFill>
                <a:prstDash val="dash"/>
                <a:round/>
              </a:ln>
              <a:effectLst/>
            </c:spPr>
            <c:extLst>
              <c:ext xmlns:c16="http://schemas.microsoft.com/office/drawing/2014/chart" uri="{C3380CC4-5D6E-409C-BE32-E72D297353CC}">
                <c16:uniqueId val="{00000048-3C35-4687-A2AE-2CBEEB896039}"/>
              </c:ext>
            </c:extLst>
          </c:dPt>
          <c:dLbls>
            <c:dLbl>
              <c:idx val="10"/>
              <c:spPr>
                <a:solidFill>
                  <a:schemeClr val="bg1"/>
                </a:solidFill>
                <a:ln>
                  <a:solidFill>
                    <a:srgbClr val="F09090"/>
                  </a:solidFill>
                </a:ln>
                <a:effectLst/>
              </c:spPr>
              <c:txPr>
                <a:bodyPr rot="0" vert="horz"/>
                <a:lstStyle/>
                <a:p>
                  <a:pPr>
                    <a:defRPr sz="900"/>
                  </a:pPr>
                  <a:endParaRPr lang="ja-JP"/>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34-3C35-4687-A2AE-2CBEEB896039}"/>
                </c:ext>
              </c:extLst>
            </c:dLbl>
            <c:dLbl>
              <c:idx val="11"/>
              <c:spPr>
                <a:solidFill>
                  <a:schemeClr val="bg1"/>
                </a:solidFill>
                <a:ln>
                  <a:solidFill>
                    <a:srgbClr val="F09090"/>
                  </a:solidFill>
                </a:ln>
                <a:effectLst/>
              </c:spPr>
              <c:txPr>
                <a:bodyPr rot="0" vert="horz"/>
                <a:lstStyle/>
                <a:p>
                  <a:pPr>
                    <a:defRPr sz="900"/>
                  </a:pPr>
                  <a:endParaRPr lang="ja-JP"/>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36-3C35-4687-A2AE-2CBEEB896039}"/>
                </c:ext>
              </c:extLst>
            </c:dLbl>
            <c:spPr>
              <a:solidFill>
                <a:schemeClr val="bg1"/>
              </a:solidFill>
              <a:ln>
                <a:noFill/>
              </a:ln>
              <a:effectLst/>
            </c:spPr>
            <c:txPr>
              <a:bodyPr rot="0" vert="horz"/>
              <a:lstStyle/>
              <a:p>
                <a:pPr>
                  <a:defRPr sz="90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1"/>
                <c15:leaderLines>
                  <c:spPr>
                    <a:ln w="9525" cap="flat" cmpd="sng" algn="ctr">
                      <a:solidFill>
                        <a:schemeClr val="tx1">
                          <a:lumMod val="35000"/>
                          <a:lumOff val="65000"/>
                        </a:schemeClr>
                      </a:solidFill>
                      <a:round/>
                    </a:ln>
                    <a:effectLst/>
                  </c:spPr>
                </c15:leaderLines>
              </c:ext>
            </c:extLst>
          </c:dLbls>
          <c:cat>
            <c:numRef>
              <c:f>★課題データ集用!$B$4:$B$20</c:f>
              <c:numCache>
                <c:formatCode>General</c:formatCode>
                <c:ptCount val="17"/>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pt idx="16">
                  <c:v>2045</c:v>
                </c:pt>
              </c:numCache>
            </c:numRef>
          </c:cat>
          <c:val>
            <c:numRef>
              <c:f>★課題データ集用!$D$4:$D$20</c:f>
              <c:numCache>
                <c:formatCode>General</c:formatCode>
                <c:ptCount val="17"/>
                <c:pt idx="7" formatCode="0">
                  <c:v>457</c:v>
                </c:pt>
                <c:pt idx="8" formatCode="0">
                  <c:v>446</c:v>
                </c:pt>
                <c:pt idx="9" formatCode="0">
                  <c:v>441</c:v>
                </c:pt>
                <c:pt idx="10" formatCode="0">
                  <c:v>442</c:v>
                </c:pt>
                <c:pt idx="11" formatCode="0">
                  <c:v>477</c:v>
                </c:pt>
                <c:pt idx="12" formatCode="0">
                  <c:v>457</c:v>
                </c:pt>
                <c:pt idx="13" formatCode="0">
                  <c:v>441</c:v>
                </c:pt>
                <c:pt idx="14" formatCode="0">
                  <c:v>420</c:v>
                </c:pt>
                <c:pt idx="15" formatCode="0">
                  <c:v>392</c:v>
                </c:pt>
                <c:pt idx="16" formatCode="0">
                  <c:v>372</c:v>
                </c:pt>
              </c:numCache>
            </c:numRef>
          </c:val>
          <c:smooth val="0"/>
          <c:extLst>
            <c:ext xmlns:c16="http://schemas.microsoft.com/office/drawing/2014/chart" uri="{C3380CC4-5D6E-409C-BE32-E72D297353CC}">
              <c16:uniqueId val="{00000049-3C35-4687-A2AE-2CBEEB896039}"/>
            </c:ext>
          </c:extLst>
        </c:ser>
        <c:dLbls>
          <c:dLblPos val="t"/>
          <c:showLegendKey val="0"/>
          <c:showVal val="1"/>
          <c:showCatName val="0"/>
          <c:showSerName val="0"/>
          <c:showPercent val="0"/>
          <c:showBubbleSize val="0"/>
        </c:dLbls>
        <c:smooth val="0"/>
        <c:axId val="704270208"/>
        <c:axId val="704283520"/>
      </c:lineChart>
      <c:catAx>
        <c:axId val="704270208"/>
        <c:scaling>
          <c:orientation val="minMax"/>
        </c:scaling>
        <c:delete val="0"/>
        <c:axPos val="b"/>
        <c:numFmt formatCode="General" sourceLinked="1"/>
        <c:majorTickMark val="none"/>
        <c:minorTickMark val="none"/>
        <c:tickLblPos val="nextTo"/>
        <c:spPr>
          <a:noFill/>
          <a:ln w="19050" cap="flat" cmpd="sng" algn="ctr">
            <a:solidFill>
              <a:schemeClr val="tx1">
                <a:lumMod val="15000"/>
                <a:lumOff val="85000"/>
              </a:schemeClr>
            </a:solidFill>
            <a:round/>
          </a:ln>
          <a:effectLst/>
        </c:spPr>
        <c:txPr>
          <a:bodyPr rot="-60000000" vert="horz"/>
          <a:lstStyle/>
          <a:p>
            <a:pPr>
              <a:defRPr sz="800"/>
            </a:pPr>
            <a:endParaRPr lang="ja-JP"/>
          </a:p>
        </c:txPr>
        <c:crossAx val="704283520"/>
        <c:crosses val="autoZero"/>
        <c:auto val="1"/>
        <c:lblAlgn val="ctr"/>
        <c:lblOffset val="100"/>
        <c:noMultiLvlLbl val="0"/>
      </c:catAx>
      <c:valAx>
        <c:axId val="704283520"/>
        <c:scaling>
          <c:orientation val="minMax"/>
          <c:max val="1000"/>
          <c:min val="2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sz="700"/>
            </a:pPr>
            <a:endParaRPr lang="ja-JP"/>
          </a:p>
        </c:txPr>
        <c:crossAx val="704270208"/>
        <c:crosses val="autoZero"/>
        <c:crossBetween val="between"/>
      </c:valAx>
      <c:spPr>
        <a:noFill/>
        <a:ln>
          <a:noFill/>
        </a:ln>
        <a:effectLst/>
      </c:spPr>
    </c:plotArea>
    <c:legend>
      <c:legendPos val="b"/>
      <c:layout>
        <c:manualLayout>
          <c:xMode val="edge"/>
          <c:yMode val="edge"/>
          <c:x val="6.1421624024110021E-2"/>
          <c:y val="0.72471177176390678"/>
          <c:w val="0.1733983956223108"/>
          <c:h val="0.16898260676076071"/>
        </c:manualLayout>
      </c:layout>
      <c:overlay val="0"/>
      <c:spPr>
        <a:solidFill>
          <a:schemeClr val="bg1"/>
        </a:solidFill>
        <a:ln>
          <a:solidFill>
            <a:schemeClr val="bg1">
              <a:lumMod val="65000"/>
            </a:schemeClr>
          </a:solidFill>
        </a:ln>
        <a:effectLst/>
      </c:spPr>
      <c:txPr>
        <a:bodyPr rot="0" vert="horz"/>
        <a:lstStyle/>
        <a:p>
          <a:pPr>
            <a:defRPr/>
          </a:pPr>
          <a:endParaRPr lang="ja-JP"/>
        </a:p>
      </c:txPr>
    </c:legend>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en-US" altLang="ja-JP" sz="1100" b="1" dirty="0">
                <a:solidFill>
                  <a:schemeClr val="tx1">
                    <a:lumMod val="75000"/>
                    <a:lumOff val="25000"/>
                  </a:schemeClr>
                </a:solidFill>
              </a:rPr>
              <a:t>【</a:t>
            </a:r>
            <a:r>
              <a:rPr lang="ja-JP" sz="1100" b="1" dirty="0">
                <a:solidFill>
                  <a:schemeClr val="tx1">
                    <a:lumMod val="75000"/>
                    <a:lumOff val="25000"/>
                  </a:schemeClr>
                </a:solidFill>
              </a:rPr>
              <a:t>外国人労働者数</a:t>
            </a:r>
            <a:r>
              <a:rPr lang="ja-JP" altLang="en-US" sz="1100" b="1" dirty="0">
                <a:solidFill>
                  <a:schemeClr val="tx1">
                    <a:lumMod val="75000"/>
                    <a:lumOff val="25000"/>
                  </a:schemeClr>
                </a:solidFill>
              </a:rPr>
              <a:t>の多い都道府県</a:t>
            </a:r>
            <a:r>
              <a:rPr lang="en-US" altLang="ja-JP" sz="1100" b="1" dirty="0">
                <a:solidFill>
                  <a:schemeClr val="tx1">
                    <a:lumMod val="75000"/>
                    <a:lumOff val="25000"/>
                  </a:schemeClr>
                </a:solidFill>
              </a:rPr>
              <a:t>】</a:t>
            </a:r>
            <a:endParaRPr lang="ja-JP" sz="1100" b="1" dirty="0">
              <a:solidFill>
                <a:schemeClr val="tx1">
                  <a:lumMod val="75000"/>
                  <a:lumOff val="25000"/>
                </a:schemeClr>
              </a:solidFill>
            </a:endParaRPr>
          </a:p>
        </c:rich>
      </c:tx>
      <c:layout>
        <c:manualLayout>
          <c:xMode val="edge"/>
          <c:yMode val="edge"/>
          <c:x val="0.27053533459406748"/>
          <c:y val="5.2706827609247352E-3"/>
        </c:manualLayout>
      </c:layout>
      <c:overlay val="0"/>
      <c:spPr>
        <a:solidFill>
          <a:schemeClr val="bg1"/>
        </a:solidFill>
        <a:ln>
          <a:noFill/>
        </a:ln>
        <a:effectLst/>
      </c:spPr>
      <c:txPr>
        <a:bodyPr rot="0" spcFirstLastPara="1" vertOverflow="ellipsis" vert="horz" wrap="square" anchor="ctr" anchorCtr="1"/>
        <a:lstStyle/>
        <a:p>
          <a:pPr>
            <a:defRPr sz="11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6.4894654434185878E-2"/>
          <c:y val="7.9321700479964147E-2"/>
          <c:w val="0.91264907120318772"/>
          <c:h val="0.81008111456264753"/>
        </c:manualLayout>
      </c:layout>
      <c:barChart>
        <c:barDir val="col"/>
        <c:grouping val="stacked"/>
        <c:varyColors val="0"/>
        <c:ser>
          <c:idx val="0"/>
          <c:order val="0"/>
          <c:tx>
            <c:strRef>
              <c:f>グラフ作成用★全在留資格順★府県・在留資格別★!$C$3</c:f>
              <c:strCache>
                <c:ptCount val="1"/>
                <c:pt idx="0">
                  <c:v>専門的・技術的分野の在留資格</c:v>
                </c:pt>
              </c:strCache>
            </c:strRef>
          </c:tx>
          <c:spPr>
            <a:solidFill>
              <a:srgbClr val="0070C0"/>
            </a:solidFill>
            <a:ln>
              <a:noFill/>
            </a:ln>
            <a:effectLst/>
          </c:spPr>
          <c:invertIfNegative val="0"/>
          <c:dLbls>
            <c:dLbl>
              <c:idx val="4"/>
              <c:layout>
                <c:manualLayout>
                  <c:x val="0"/>
                  <c:y val="-3.8986414615916174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D9C-4BB4-81C5-EC0E4B130AEF}"/>
                </c:ext>
              </c:extLst>
            </c:dLbl>
            <c:spPr>
              <a:noFill/>
              <a:ln>
                <a:noFill/>
              </a:ln>
              <a:effectLst/>
            </c:spPr>
            <c:txPr>
              <a:bodyPr rot="0" spcFirstLastPara="1" vertOverflow="ellipsis" vert="horz" wrap="square" anchor="ctr" anchorCtr="1"/>
              <a:lstStyle/>
              <a:p>
                <a:pPr>
                  <a:defRPr sz="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グラフ作成用★全在留資格順★府県・在留資格別★!$B$4:$B$8</c:f>
              <c:strCache>
                <c:ptCount val="5"/>
                <c:pt idx="0">
                  <c:v>東京</c:v>
                </c:pt>
                <c:pt idx="1">
                  <c:v>愛知</c:v>
                </c:pt>
                <c:pt idx="2">
                  <c:v>大阪</c:v>
                </c:pt>
                <c:pt idx="3">
                  <c:v>神奈川</c:v>
                </c:pt>
                <c:pt idx="4">
                  <c:v>埼玉</c:v>
                </c:pt>
              </c:strCache>
            </c:strRef>
          </c:cat>
          <c:val>
            <c:numRef>
              <c:f>グラフ作成用★全在留資格順★府県・在留資格別★!$C$4:$C$8</c:f>
              <c:numCache>
                <c:formatCode>#,##0_ ;;\-\ </c:formatCode>
                <c:ptCount val="5"/>
                <c:pt idx="0">
                  <c:v>167598</c:v>
                </c:pt>
                <c:pt idx="1">
                  <c:v>28503</c:v>
                </c:pt>
                <c:pt idx="2">
                  <c:v>31947</c:v>
                </c:pt>
                <c:pt idx="3">
                  <c:v>25616</c:v>
                </c:pt>
                <c:pt idx="4">
                  <c:v>14507</c:v>
                </c:pt>
              </c:numCache>
            </c:numRef>
          </c:val>
          <c:extLst>
            <c:ext xmlns:c16="http://schemas.microsoft.com/office/drawing/2014/chart" uri="{C3380CC4-5D6E-409C-BE32-E72D297353CC}">
              <c16:uniqueId val="{00000001-CD9C-4BB4-81C5-EC0E4B130AEF}"/>
            </c:ext>
          </c:extLst>
        </c:ser>
        <c:ser>
          <c:idx val="2"/>
          <c:order val="1"/>
          <c:tx>
            <c:strRef>
              <c:f>グラフ作成用★全在留資格順★府県・在留資格別★!$E$3</c:f>
              <c:strCache>
                <c:ptCount val="1"/>
                <c:pt idx="0">
                  <c:v>身分に基づく在留資格</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グラフ作成用★全在留資格順★府県・在留資格別★!$B$4:$B$8</c:f>
              <c:strCache>
                <c:ptCount val="5"/>
                <c:pt idx="0">
                  <c:v>東京</c:v>
                </c:pt>
                <c:pt idx="1">
                  <c:v>愛知</c:v>
                </c:pt>
                <c:pt idx="2">
                  <c:v>大阪</c:v>
                </c:pt>
                <c:pt idx="3">
                  <c:v>神奈川</c:v>
                </c:pt>
                <c:pt idx="4">
                  <c:v>埼玉</c:v>
                </c:pt>
              </c:strCache>
            </c:strRef>
          </c:cat>
          <c:val>
            <c:numRef>
              <c:f>グラフ作成用★全在留資格順★府県・在留資格別★!$E$4:$E$8</c:f>
              <c:numCache>
                <c:formatCode>#,##0_ ;;\-\ </c:formatCode>
                <c:ptCount val="5"/>
                <c:pt idx="0">
                  <c:v>134987</c:v>
                </c:pt>
                <c:pt idx="1">
                  <c:v>87661</c:v>
                </c:pt>
                <c:pt idx="2">
                  <c:v>26661</c:v>
                </c:pt>
                <c:pt idx="3">
                  <c:v>43310</c:v>
                </c:pt>
                <c:pt idx="4">
                  <c:v>33362</c:v>
                </c:pt>
              </c:numCache>
            </c:numRef>
          </c:val>
          <c:extLst>
            <c:ext xmlns:c16="http://schemas.microsoft.com/office/drawing/2014/chart" uri="{C3380CC4-5D6E-409C-BE32-E72D297353CC}">
              <c16:uniqueId val="{00000002-CD9C-4BB4-81C5-EC0E4B130AEF}"/>
            </c:ext>
          </c:extLst>
        </c:ser>
        <c:ser>
          <c:idx val="4"/>
          <c:order val="2"/>
          <c:tx>
            <c:strRef>
              <c:f>グラフ作成用★全在留資格順★府県・在留資格別★!$G$3</c:f>
              <c:strCache>
                <c:ptCount val="1"/>
                <c:pt idx="0">
                  <c:v>特定活動</c:v>
                </c:pt>
              </c:strCache>
            </c:strRef>
          </c:tx>
          <c:spPr>
            <a:solidFill>
              <a:schemeClr val="bg1">
                <a:lumMod val="65000"/>
              </a:schemeClr>
            </a:solidFill>
            <a:ln>
              <a:noFill/>
            </a:ln>
            <a:effectLst/>
          </c:spPr>
          <c:invertIfNegative val="0"/>
          <c:dLbls>
            <c:dLbl>
              <c:idx val="1"/>
              <c:layout>
                <c:manualLayout>
                  <c:x val="8.5294834692565321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D9C-4BB4-81C5-EC0E4B130AEF}"/>
                </c:ext>
              </c:extLst>
            </c:dLbl>
            <c:dLbl>
              <c:idx val="2"/>
              <c:layout>
                <c:manualLayout>
                  <c:x val="9.9510640474660163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D9C-4BB4-81C5-EC0E4B130AEF}"/>
                </c:ext>
              </c:extLst>
            </c:dLbl>
            <c:dLbl>
              <c:idx val="3"/>
              <c:layout>
                <c:manualLayout>
                  <c:x val="3.4117933877026448E-2"/>
                  <c:y val="3.8986414615914747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D9C-4BB4-81C5-EC0E4B130AEF}"/>
                </c:ext>
              </c:extLst>
            </c:dLbl>
            <c:dLbl>
              <c:idx val="4"/>
              <c:layout>
                <c:manualLayout>
                  <c:x val="2.4166869829560324E-2"/>
                  <c:y val="3.8986414615914747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D9C-4BB4-81C5-EC0E4B130AEF}"/>
                </c:ext>
              </c:extLst>
            </c:dLbl>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グラフ作成用★全在留資格順★府県・在留資格別★!$B$4:$B$8</c:f>
              <c:strCache>
                <c:ptCount val="5"/>
                <c:pt idx="0">
                  <c:v>東京</c:v>
                </c:pt>
                <c:pt idx="1">
                  <c:v>愛知</c:v>
                </c:pt>
                <c:pt idx="2">
                  <c:v>大阪</c:v>
                </c:pt>
                <c:pt idx="3">
                  <c:v>神奈川</c:v>
                </c:pt>
                <c:pt idx="4">
                  <c:v>埼玉</c:v>
                </c:pt>
              </c:strCache>
            </c:strRef>
          </c:cat>
          <c:val>
            <c:numRef>
              <c:f>グラフ作成用★全在留資格順★府県・在留資格別★!$G$4:$G$8</c:f>
              <c:numCache>
                <c:formatCode>#,##0_ ;;\-\ </c:formatCode>
                <c:ptCount val="5"/>
                <c:pt idx="0">
                  <c:v>18082</c:v>
                </c:pt>
                <c:pt idx="1">
                  <c:v>4792</c:v>
                </c:pt>
                <c:pt idx="2">
                  <c:v>4813</c:v>
                </c:pt>
                <c:pt idx="3">
                  <c:v>3571</c:v>
                </c:pt>
                <c:pt idx="4">
                  <c:v>4063</c:v>
                </c:pt>
              </c:numCache>
            </c:numRef>
          </c:val>
          <c:extLst>
            <c:ext xmlns:c16="http://schemas.microsoft.com/office/drawing/2014/chart" uri="{C3380CC4-5D6E-409C-BE32-E72D297353CC}">
              <c16:uniqueId val="{00000007-CD9C-4BB4-81C5-EC0E4B130AEF}"/>
            </c:ext>
          </c:extLst>
        </c:ser>
        <c:ser>
          <c:idx val="3"/>
          <c:order val="3"/>
          <c:tx>
            <c:strRef>
              <c:f>グラフ作成用★全在留資格順★府県・在留資格別★!$F$3</c:f>
              <c:strCache>
                <c:ptCount val="1"/>
                <c:pt idx="0">
                  <c:v>技能実習</c:v>
                </c:pt>
              </c:strCache>
            </c:strRef>
          </c:tx>
          <c:spPr>
            <a:solidFill>
              <a:schemeClr val="accent4"/>
            </a:solidFill>
            <a:ln>
              <a:noFill/>
            </a:ln>
            <a:effectLst/>
          </c:spPr>
          <c:invertIfNegative val="0"/>
          <c:dLbls>
            <c:dLbl>
              <c:idx val="1"/>
              <c:layout>
                <c:manualLayout>
                  <c:x val="-5.6863223128377754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D9C-4BB4-81C5-EC0E4B130AEF}"/>
                </c:ext>
              </c:extLst>
            </c:dLbl>
            <c:dLbl>
              <c:idx val="2"/>
              <c:layout>
                <c:manualLayout>
                  <c:x val="-1.8480547516722706E-2"/>
                  <c:y val="-1.4294853557133954E-16"/>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CD9C-4BB4-81C5-EC0E4B130AEF}"/>
                </c:ext>
              </c:extLst>
            </c:dLbl>
            <c:dLbl>
              <c:idx val="3"/>
              <c:layout>
                <c:manualLayout>
                  <c:x val="-9.9510640474660163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D9C-4BB4-81C5-EC0E4B130AEF}"/>
                </c:ext>
              </c:extLst>
            </c:dLbl>
            <c:dLbl>
              <c:idx val="4"/>
              <c:layout>
                <c:manualLayout>
                  <c:x val="-1.5637386360303842E-2"/>
                  <c:y val="-1.4294853557133954E-16"/>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CD9C-4BB4-81C5-EC0E4B130AEF}"/>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グラフ作成用★全在留資格順★府県・在留資格別★!$B$4:$B$8</c:f>
              <c:strCache>
                <c:ptCount val="5"/>
                <c:pt idx="0">
                  <c:v>東京</c:v>
                </c:pt>
                <c:pt idx="1">
                  <c:v>愛知</c:v>
                </c:pt>
                <c:pt idx="2">
                  <c:v>大阪</c:v>
                </c:pt>
                <c:pt idx="3">
                  <c:v>神奈川</c:v>
                </c:pt>
                <c:pt idx="4">
                  <c:v>埼玉</c:v>
                </c:pt>
              </c:strCache>
            </c:strRef>
          </c:cat>
          <c:val>
            <c:numRef>
              <c:f>グラフ作成用★全在留資格順★府県・在留資格別★!$F$4:$F$8</c:f>
              <c:numCache>
                <c:formatCode>#,##0_ ;;\-\ </c:formatCode>
                <c:ptCount val="5"/>
                <c:pt idx="0">
                  <c:v>21032</c:v>
                </c:pt>
                <c:pt idx="1">
                  <c:v>36834</c:v>
                </c:pt>
                <c:pt idx="2">
                  <c:v>21498</c:v>
                </c:pt>
                <c:pt idx="3">
                  <c:v>12900</c:v>
                </c:pt>
                <c:pt idx="4">
                  <c:v>15404</c:v>
                </c:pt>
              </c:numCache>
            </c:numRef>
          </c:val>
          <c:extLst>
            <c:ext xmlns:c16="http://schemas.microsoft.com/office/drawing/2014/chart" uri="{C3380CC4-5D6E-409C-BE32-E72D297353CC}">
              <c16:uniqueId val="{0000000C-CD9C-4BB4-81C5-EC0E4B130AEF}"/>
            </c:ext>
          </c:extLst>
        </c:ser>
        <c:ser>
          <c:idx val="1"/>
          <c:order val="4"/>
          <c:tx>
            <c:strRef>
              <c:f>グラフ作成用★全在留資格順★府県・在留資格別★!$D$3</c:f>
              <c:strCache>
                <c:ptCount val="1"/>
                <c:pt idx="0">
                  <c:v>資格外活動</c:v>
                </c:pt>
              </c:strCache>
            </c:strRef>
          </c:tx>
          <c:spPr>
            <a:solidFill>
              <a:srgbClr val="00B0F0"/>
            </a:solidFill>
            <a:ln>
              <a:noFill/>
            </a:ln>
            <a:effectLst/>
          </c:spPr>
          <c:invertIfNegative val="0"/>
          <c:dLbls>
            <c:dLbl>
              <c:idx val="3"/>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F335-400E-B897-0614FF05064A}"/>
                </c:ext>
              </c:extLst>
            </c:dLbl>
            <c:dLbl>
              <c:idx val="4"/>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F335-400E-B897-0614FF05064A}"/>
                </c:ext>
              </c:extLst>
            </c:dLbl>
            <c:spPr>
              <a:noFill/>
              <a:ln>
                <a:noFill/>
              </a:ln>
              <a:effectLst/>
            </c:spPr>
            <c:txPr>
              <a:bodyPr rot="0" spcFirstLastPara="1" vertOverflow="ellipsis" vert="horz" wrap="square" anchor="ctr" anchorCtr="1"/>
              <a:lstStyle/>
              <a:p>
                <a:pPr>
                  <a:defRPr sz="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グラフ作成用★全在留資格順★府県・在留資格別★!$B$4:$B$8</c:f>
              <c:strCache>
                <c:ptCount val="5"/>
                <c:pt idx="0">
                  <c:v>東京</c:v>
                </c:pt>
                <c:pt idx="1">
                  <c:v>愛知</c:v>
                </c:pt>
                <c:pt idx="2">
                  <c:v>大阪</c:v>
                </c:pt>
                <c:pt idx="3">
                  <c:v>神奈川</c:v>
                </c:pt>
                <c:pt idx="4">
                  <c:v>埼玉</c:v>
                </c:pt>
              </c:strCache>
            </c:strRef>
          </c:cat>
          <c:val>
            <c:numRef>
              <c:f>グラフ作成用★全在留資格順★府県・在留資格別★!$D$4:$D$8</c:f>
              <c:numCache>
                <c:formatCode>#,##0_ ;;\-\ </c:formatCode>
                <c:ptCount val="5"/>
                <c:pt idx="0">
                  <c:v>143666</c:v>
                </c:pt>
                <c:pt idx="1">
                  <c:v>19974</c:v>
                </c:pt>
                <c:pt idx="2">
                  <c:v>26943</c:v>
                </c:pt>
                <c:pt idx="3">
                  <c:v>15190</c:v>
                </c:pt>
                <c:pt idx="4">
                  <c:v>19444</c:v>
                </c:pt>
              </c:numCache>
            </c:numRef>
          </c:val>
          <c:extLst>
            <c:ext xmlns:c16="http://schemas.microsoft.com/office/drawing/2014/chart" uri="{C3380CC4-5D6E-409C-BE32-E72D297353CC}">
              <c16:uniqueId val="{0000000D-CD9C-4BB4-81C5-EC0E4B130AEF}"/>
            </c:ext>
          </c:extLst>
        </c:ser>
        <c:ser>
          <c:idx val="6"/>
          <c:order val="6"/>
          <c:tx>
            <c:strRef>
              <c:f>グラフ作成用★全在留資格順★府県・在留資格別★!$I$3</c:f>
              <c:strCache>
                <c:ptCount val="1"/>
                <c:pt idx="0">
                  <c:v>全在留資格計</c:v>
                </c:pt>
              </c:strCache>
            </c:strRef>
          </c:tx>
          <c:spPr>
            <a:noFill/>
            <a:ln>
              <a:noFill/>
            </a:ln>
            <a:effectLst/>
          </c:spPr>
          <c:invertIfNegative val="0"/>
          <c:dLbls>
            <c:dLbl>
              <c:idx val="0"/>
              <c:layout>
                <c:manualLayout>
                  <c:x val="-5.2503697770374868E-3"/>
                  <c:y val="5.2708902681200473E-3"/>
                </c:manualLayout>
              </c:layout>
              <c:spPr>
                <a:noFill/>
                <a:ln>
                  <a:noFill/>
                </a:ln>
                <a:effectLst/>
              </c:spPr>
              <c:txPr>
                <a:bodyPr rot="0" spcFirstLastPara="1" vertOverflow="ellipsis" vert="horz" wrap="square" anchor="ctr" anchorCtr="1"/>
                <a:lstStyle/>
                <a:p>
                  <a:pPr>
                    <a:defRPr sz="700" b="1" i="1"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0341114343989453"/>
                      <c:h val="7.6741140999064136E-2"/>
                    </c:manualLayout>
                  </c15:layout>
                </c:ext>
                <c:ext xmlns:c16="http://schemas.microsoft.com/office/drawing/2014/chart" uri="{C3380CC4-5D6E-409C-BE32-E72D297353CC}">
                  <c16:uniqueId val="{0000000E-CD9C-4BB4-81C5-EC0E4B130AEF}"/>
                </c:ext>
              </c:extLst>
            </c:dLbl>
            <c:dLbl>
              <c:idx val="1"/>
              <c:layout>
                <c:manualLayout>
                  <c:x val="-9.0031757062012021E-3"/>
                  <c:y val="0.12317232850049076"/>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0.11724650712102604"/>
                      <c:h val="5.2663251098231827E-2"/>
                    </c:manualLayout>
                  </c15:layout>
                </c:ext>
                <c:ext xmlns:c16="http://schemas.microsoft.com/office/drawing/2014/chart" uri="{C3380CC4-5D6E-409C-BE32-E72D297353CC}">
                  <c16:uniqueId val="{0000000F-CD9C-4BB4-81C5-EC0E4B130AEF}"/>
                </c:ext>
              </c:extLst>
            </c:dLbl>
            <c:dLbl>
              <c:idx val="2"/>
              <c:layout>
                <c:manualLayout>
                  <c:x val="-2.8431385717615052E-3"/>
                  <c:y val="5.2327135925981066E-2"/>
                </c:manualLayout>
              </c:layout>
              <c:spPr>
                <a:noFill/>
                <a:ln>
                  <a:noFill/>
                </a:ln>
                <a:effectLst/>
              </c:spPr>
              <c:txPr>
                <a:bodyPr rot="0" spcFirstLastPara="1" vertOverflow="ellipsis" vert="horz" wrap="square" anchor="ctr" anchorCtr="1"/>
                <a:lstStyle/>
                <a:p>
                  <a:pPr>
                    <a:defRPr sz="700" b="1" i="1"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CD9C-4BB4-81C5-EC0E4B130AEF}"/>
                </c:ext>
              </c:extLst>
            </c:dLbl>
            <c:dLbl>
              <c:idx val="3"/>
              <c:layout>
                <c:manualLayout>
                  <c:x val="1.8536114178714872E-4"/>
                  <c:y val="5.066181859163258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CD9C-4BB4-81C5-EC0E4B130AEF}"/>
                </c:ext>
              </c:extLst>
            </c:dLbl>
            <c:dLbl>
              <c:idx val="4"/>
              <c:layout>
                <c:manualLayout>
                  <c:x val="-2.8431611564189658E-3"/>
                  <c:y val="5.443148137631252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CD9C-4BB4-81C5-EC0E4B130AEF}"/>
                </c:ext>
              </c:extLst>
            </c:dLbl>
            <c:spPr>
              <a:noFill/>
              <a:ln>
                <a:noFill/>
              </a:ln>
              <a:effectLst/>
            </c:spPr>
            <c:txPr>
              <a:bodyPr rot="0" spcFirstLastPara="1" vertOverflow="ellipsis" vert="horz" wrap="square" anchor="ctr" anchorCtr="1"/>
              <a:lstStyle/>
              <a:p>
                <a:pPr>
                  <a:defRPr sz="700" b="0" i="1"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グラフ作成用★全在留資格順★府県・在留資格別★!$B$4:$B$8</c:f>
              <c:strCache>
                <c:ptCount val="5"/>
                <c:pt idx="0">
                  <c:v>東京</c:v>
                </c:pt>
                <c:pt idx="1">
                  <c:v>愛知</c:v>
                </c:pt>
                <c:pt idx="2">
                  <c:v>大阪</c:v>
                </c:pt>
                <c:pt idx="3">
                  <c:v>神奈川</c:v>
                </c:pt>
                <c:pt idx="4">
                  <c:v>埼玉</c:v>
                </c:pt>
              </c:strCache>
            </c:strRef>
          </c:cat>
          <c:val>
            <c:numRef>
              <c:f>グラフ作成用★全在留資格順★府県・在留資格別★!$I$4:$I$8</c:f>
              <c:numCache>
                <c:formatCode>#,##0_ ;;\-\ </c:formatCode>
                <c:ptCount val="5"/>
                <c:pt idx="0">
                  <c:v>485382</c:v>
                </c:pt>
                <c:pt idx="1">
                  <c:v>177769</c:v>
                </c:pt>
                <c:pt idx="2">
                  <c:v>111862</c:v>
                </c:pt>
                <c:pt idx="3">
                  <c:v>100592</c:v>
                </c:pt>
                <c:pt idx="4">
                  <c:v>86780</c:v>
                </c:pt>
              </c:numCache>
            </c:numRef>
          </c:val>
          <c:extLst>
            <c:ext xmlns:c16="http://schemas.microsoft.com/office/drawing/2014/chart" uri="{C3380CC4-5D6E-409C-BE32-E72D297353CC}">
              <c16:uniqueId val="{00000013-CD9C-4BB4-81C5-EC0E4B130AEF}"/>
            </c:ext>
          </c:extLst>
        </c:ser>
        <c:dLbls>
          <c:dLblPos val="ctr"/>
          <c:showLegendKey val="0"/>
          <c:showVal val="1"/>
          <c:showCatName val="0"/>
          <c:showSerName val="0"/>
          <c:showPercent val="0"/>
          <c:showBubbleSize val="0"/>
        </c:dLbls>
        <c:gapWidth val="100"/>
        <c:overlap val="100"/>
        <c:axId val="792727744"/>
        <c:axId val="792728160"/>
        <c:extLst>
          <c:ext xmlns:c15="http://schemas.microsoft.com/office/drawing/2012/chart" uri="{02D57815-91ED-43cb-92C2-25804820EDAC}">
            <c15:filteredBarSeries>
              <c15:ser>
                <c:idx val="5"/>
                <c:order val="5"/>
                <c:tx>
                  <c:strRef>
                    <c:extLst>
                      <c:ext uri="{02D57815-91ED-43cb-92C2-25804820EDAC}">
                        <c15:formulaRef>
                          <c15:sqref>グラフ作成用★全在留資格順★府県・在留資格別★!$H$3</c15:sqref>
                        </c15:formulaRef>
                      </c:ext>
                    </c:extLst>
                    <c:strCache>
                      <c:ptCount val="1"/>
                      <c:pt idx="0">
                        <c:v>不明</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グラフ作成用★全在留資格順★府県・在留資格別★!$B$4:$B$8</c15:sqref>
                        </c15:formulaRef>
                      </c:ext>
                    </c:extLst>
                    <c:strCache>
                      <c:ptCount val="5"/>
                      <c:pt idx="0">
                        <c:v>東京</c:v>
                      </c:pt>
                      <c:pt idx="1">
                        <c:v>愛知</c:v>
                      </c:pt>
                      <c:pt idx="2">
                        <c:v>大阪</c:v>
                      </c:pt>
                      <c:pt idx="3">
                        <c:v>神奈川</c:v>
                      </c:pt>
                      <c:pt idx="4">
                        <c:v>埼玉</c:v>
                      </c:pt>
                    </c:strCache>
                  </c:strRef>
                </c:cat>
                <c:val>
                  <c:numRef>
                    <c:extLst>
                      <c:ext uri="{02D57815-91ED-43cb-92C2-25804820EDAC}">
                        <c15:formulaRef>
                          <c15:sqref>グラフ作成用★全在留資格順★府県・在留資格別★!$H$4:$H$8</c15:sqref>
                        </c15:formulaRef>
                      </c:ext>
                    </c:extLst>
                    <c:numCache>
                      <c:formatCode>#,##0_ ;;0\ </c:formatCode>
                      <c:ptCount val="5"/>
                      <c:pt idx="0">
                        <c:v>17</c:v>
                      </c:pt>
                      <c:pt idx="1">
                        <c:v>5</c:v>
                      </c:pt>
                      <c:pt idx="2">
                        <c:v>0</c:v>
                      </c:pt>
                      <c:pt idx="3">
                        <c:v>5</c:v>
                      </c:pt>
                      <c:pt idx="4">
                        <c:v>0</c:v>
                      </c:pt>
                    </c:numCache>
                  </c:numRef>
                </c:val>
                <c:extLst>
                  <c:ext xmlns:c16="http://schemas.microsoft.com/office/drawing/2014/chart" uri="{C3380CC4-5D6E-409C-BE32-E72D297353CC}">
                    <c16:uniqueId val="{00000014-CD9C-4BB4-81C5-EC0E4B130AEF}"/>
                  </c:ext>
                </c:extLst>
              </c15:ser>
            </c15:filteredBarSeries>
          </c:ext>
        </c:extLst>
      </c:barChart>
      <c:catAx>
        <c:axId val="792727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792728160"/>
        <c:crosses val="autoZero"/>
        <c:auto val="1"/>
        <c:lblAlgn val="ctr"/>
        <c:lblOffset val="80"/>
        <c:tickLblSkip val="1"/>
        <c:noMultiLvlLbl val="0"/>
      </c:catAx>
      <c:valAx>
        <c:axId val="792728160"/>
        <c:scaling>
          <c:orientation val="minMax"/>
          <c:max val="490000"/>
          <c:min val="0"/>
        </c:scaling>
        <c:delete val="0"/>
        <c:axPos val="l"/>
        <c:majorGridlines>
          <c:spPr>
            <a:ln w="9525" cap="flat" cmpd="sng" algn="ctr">
              <a:solidFill>
                <a:schemeClr val="tx1">
                  <a:lumMod val="15000"/>
                  <a:lumOff val="85000"/>
                </a:schemeClr>
              </a:solidFill>
              <a:round/>
            </a:ln>
            <a:effectLst/>
          </c:spPr>
        </c:majorGridlines>
        <c:numFmt formatCode="#,##0_ ;;\-\ "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792727744"/>
        <c:crosses val="autoZero"/>
        <c:crossBetween val="between"/>
      </c:valAx>
      <c:spPr>
        <a:noFill/>
        <a:ln>
          <a:noFill/>
        </a:ln>
        <a:effectLst/>
      </c:spPr>
    </c:plotArea>
    <c:legend>
      <c:legendPos val="r"/>
      <c:legendEntry>
        <c:idx val="0"/>
        <c:delete val="1"/>
      </c:legendEntry>
      <c:layout>
        <c:manualLayout>
          <c:xMode val="edge"/>
          <c:yMode val="edge"/>
          <c:x val="0.69326961586509261"/>
          <c:y val="0.14532185403528866"/>
          <c:w val="0.28017606072742413"/>
          <c:h val="0.41674915077680319"/>
        </c:manualLayout>
      </c:layout>
      <c:overlay val="0"/>
      <c:spPr>
        <a:solidFill>
          <a:schemeClr val="bg1"/>
        </a:solidFill>
        <a:ln>
          <a:solidFill>
            <a:schemeClr val="bg1">
              <a:lumMod val="50000"/>
            </a:schemeClr>
          </a:solid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1" i="0" u="none" strike="noStrike" kern="1200" spc="0" baseline="0">
                <a:solidFill>
                  <a:schemeClr val="tx1">
                    <a:lumMod val="95000"/>
                    <a:lumOff val="5000"/>
                  </a:schemeClr>
                </a:solidFill>
                <a:latin typeface="Meiryo UI" panose="020B0604030504040204" pitchFamily="50" charset="-128"/>
                <a:ea typeface="Meiryo UI" panose="020B0604030504040204" pitchFamily="50" charset="-128"/>
                <a:cs typeface="+mn-cs"/>
              </a:defRPr>
            </a:pPr>
            <a:r>
              <a:rPr lang="en-US" altLang="ja-JP" sz="1100" b="1" dirty="0">
                <a:solidFill>
                  <a:schemeClr val="tx1">
                    <a:lumMod val="95000"/>
                    <a:lumOff val="5000"/>
                  </a:schemeClr>
                </a:solidFill>
              </a:rPr>
              <a:t>【</a:t>
            </a:r>
            <a:r>
              <a:rPr lang="ja-JP" altLang="en-US" sz="1100" b="1" dirty="0">
                <a:solidFill>
                  <a:schemeClr val="tx1">
                    <a:lumMod val="95000"/>
                    <a:lumOff val="5000"/>
                  </a:schemeClr>
                </a:solidFill>
              </a:rPr>
              <a:t>主な在留資格別の</a:t>
            </a:r>
            <a:r>
              <a:rPr lang="ja-JP" sz="1100" b="1" dirty="0">
                <a:solidFill>
                  <a:schemeClr val="tx1">
                    <a:lumMod val="95000"/>
                    <a:lumOff val="5000"/>
                  </a:schemeClr>
                </a:solidFill>
              </a:rPr>
              <a:t>新規入国者数</a:t>
            </a:r>
            <a:r>
              <a:rPr lang="ja-JP" altLang="en-US" sz="1100" b="1" dirty="0">
                <a:solidFill>
                  <a:schemeClr val="tx1">
                    <a:lumMod val="95000"/>
                    <a:lumOff val="5000"/>
                  </a:schemeClr>
                </a:solidFill>
              </a:rPr>
              <a:t>（全国）</a:t>
            </a:r>
            <a:r>
              <a:rPr lang="en-US" altLang="ja-JP" sz="1100" b="1" dirty="0">
                <a:solidFill>
                  <a:schemeClr val="tx1">
                    <a:lumMod val="95000"/>
                    <a:lumOff val="5000"/>
                  </a:schemeClr>
                </a:solidFill>
              </a:rPr>
              <a:t>】</a:t>
            </a:r>
            <a:endParaRPr lang="ja-JP" sz="1100" b="1" dirty="0">
              <a:solidFill>
                <a:schemeClr val="tx1">
                  <a:lumMod val="95000"/>
                  <a:lumOff val="5000"/>
                </a:schemeClr>
              </a:solidFill>
            </a:endParaRPr>
          </a:p>
        </c:rich>
      </c:tx>
      <c:layout>
        <c:manualLayout>
          <c:xMode val="edge"/>
          <c:yMode val="edge"/>
          <c:x val="0.13401552663854685"/>
          <c:y val="1.0724174932607503E-2"/>
        </c:manualLayout>
      </c:layout>
      <c:overlay val="0"/>
      <c:spPr>
        <a:noFill/>
        <a:ln>
          <a:noFill/>
        </a:ln>
        <a:effectLst/>
      </c:spPr>
    </c:title>
    <c:autoTitleDeleted val="0"/>
    <c:plotArea>
      <c:layout>
        <c:manualLayout>
          <c:layoutTarget val="inner"/>
          <c:xMode val="edge"/>
          <c:yMode val="edge"/>
          <c:x val="5.8298118891580028E-2"/>
          <c:y val="0.14735637575674287"/>
          <c:w val="0.87601503797225788"/>
          <c:h val="0.47162555877690343"/>
        </c:manualLayout>
      </c:layout>
      <c:barChart>
        <c:barDir val="col"/>
        <c:grouping val="stacked"/>
        <c:varyColors val="0"/>
        <c:ser>
          <c:idx val="0"/>
          <c:order val="0"/>
          <c:tx>
            <c:strRef>
              <c:f>'表２ (グラフ作成用)'!$K$49</c:f>
              <c:strCache>
                <c:ptCount val="1"/>
                <c:pt idx="0">
                  <c:v>技術・人文知識・国際業務</c:v>
                </c:pt>
              </c:strCache>
            </c:strRef>
          </c:tx>
          <c:spPr>
            <a:solidFill>
              <a:schemeClr val="tx2"/>
            </a:solidFill>
            <a:ln>
              <a:no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0-19D8-4CDB-B110-18E8F40CDBD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'表２ (グラフ作成用)'!$L$48:$P$48</c:f>
              <c:numCache>
                <c:formatCode>0_);[Red]\(0\)</c:formatCode>
                <c:ptCount val="5"/>
                <c:pt idx="0">
                  <c:v>2017</c:v>
                </c:pt>
                <c:pt idx="1">
                  <c:v>2018</c:v>
                </c:pt>
                <c:pt idx="2">
                  <c:v>2019</c:v>
                </c:pt>
                <c:pt idx="3">
                  <c:v>2020</c:v>
                </c:pt>
                <c:pt idx="4">
                  <c:v>2021</c:v>
                </c:pt>
              </c:numCache>
            </c:numRef>
          </c:cat>
          <c:val>
            <c:numRef>
              <c:f>'表２ (グラフ作成用)'!$L$49:$P$49</c:f>
              <c:numCache>
                <c:formatCode>#,##0_ ;[Red]\-#,##0\ </c:formatCode>
                <c:ptCount val="5"/>
                <c:pt idx="0">
                  <c:v>25063</c:v>
                </c:pt>
                <c:pt idx="1">
                  <c:v>34182</c:v>
                </c:pt>
                <c:pt idx="2">
                  <c:v>43880</c:v>
                </c:pt>
                <c:pt idx="3">
                  <c:v>19705</c:v>
                </c:pt>
                <c:pt idx="4" formatCode="_(* #,##0_);_(* \(#,##0\);_(* &quot;-&quot;_);_(@_)">
                  <c:v>2532</c:v>
                </c:pt>
              </c:numCache>
            </c:numRef>
          </c:val>
          <c:extLst>
            <c:ext xmlns:c16="http://schemas.microsoft.com/office/drawing/2014/chart" uri="{C3380CC4-5D6E-409C-BE32-E72D297353CC}">
              <c16:uniqueId val="{00000001-19D8-4CDB-B110-18E8F40CDBD9}"/>
            </c:ext>
          </c:extLst>
        </c:ser>
        <c:ser>
          <c:idx val="2"/>
          <c:order val="1"/>
          <c:tx>
            <c:strRef>
              <c:f>'表２ (グラフ作成用)'!$K$51</c:f>
              <c:strCache>
                <c:ptCount val="1"/>
                <c:pt idx="0">
                  <c:v>専門的・技術的分野の在留資格</c:v>
                </c:pt>
              </c:strCache>
            </c:strRef>
          </c:tx>
          <c:spPr>
            <a:solidFill>
              <a:schemeClr val="accent5"/>
            </a:solidFill>
            <a:ln>
              <a:no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2-19D8-4CDB-B110-18E8F40CDBD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'表２ (グラフ作成用)'!$L$48:$P$48</c:f>
              <c:numCache>
                <c:formatCode>0_);[Red]\(0\)</c:formatCode>
                <c:ptCount val="5"/>
                <c:pt idx="0">
                  <c:v>2017</c:v>
                </c:pt>
                <c:pt idx="1">
                  <c:v>2018</c:v>
                </c:pt>
                <c:pt idx="2">
                  <c:v>2019</c:v>
                </c:pt>
                <c:pt idx="3">
                  <c:v>2020</c:v>
                </c:pt>
                <c:pt idx="4">
                  <c:v>2021</c:v>
                </c:pt>
              </c:numCache>
            </c:numRef>
          </c:cat>
          <c:val>
            <c:numRef>
              <c:f>'表２ (グラフ作成用)'!$L$51:$P$51</c:f>
              <c:numCache>
                <c:formatCode>#,##0_);[Red]\(#,##0\)</c:formatCode>
                <c:ptCount val="5"/>
                <c:pt idx="0">
                  <c:v>62258</c:v>
                </c:pt>
                <c:pt idx="1">
                  <c:v>66457</c:v>
                </c:pt>
                <c:pt idx="2" formatCode="#,##0_ ;[Red]\-#,##0\ ">
                  <c:v>71392</c:v>
                </c:pt>
                <c:pt idx="3" formatCode="#,##0_ ;[Red]\-#,##0\ ">
                  <c:v>17093</c:v>
                </c:pt>
                <c:pt idx="4" formatCode="_(* #,##0_);_(* \(#,##0\);_(* &quot;-&quot;_);_(@_)">
                  <c:v>6904</c:v>
                </c:pt>
              </c:numCache>
            </c:numRef>
          </c:val>
          <c:extLst>
            <c:ext xmlns:c16="http://schemas.microsoft.com/office/drawing/2014/chart" uri="{C3380CC4-5D6E-409C-BE32-E72D297353CC}">
              <c16:uniqueId val="{00000003-19D8-4CDB-B110-18E8F40CDBD9}"/>
            </c:ext>
          </c:extLst>
        </c:ser>
        <c:ser>
          <c:idx val="1"/>
          <c:order val="2"/>
          <c:tx>
            <c:strRef>
              <c:f>'表２ (グラフ作成用)'!$K$50</c:f>
              <c:strCache>
                <c:ptCount val="1"/>
                <c:pt idx="0">
                  <c:v>特定技能</c:v>
                </c:pt>
              </c:strCache>
            </c:strRef>
          </c:tx>
          <c:spPr>
            <a:pattFill prst="pct80">
              <a:fgClr>
                <a:srgbClr val="FFFF00"/>
              </a:fgClr>
              <a:bgClr>
                <a:sysClr val="window" lastClr="FFFFFF"/>
              </a:bgClr>
            </a:pattFill>
            <a:ln>
              <a:noFill/>
            </a:ln>
            <a:effectLst/>
          </c:spPr>
          <c:invertIfNegative val="0"/>
          <c:dLbls>
            <c:dLbl>
              <c:idx val="2"/>
              <c:spPr>
                <a:solidFill>
                  <a:srgbClr val="FFFF00"/>
                </a:solidFill>
                <a:ln>
                  <a:noFill/>
                </a:ln>
                <a:effectLst/>
              </c:spPr>
              <c:txPr>
                <a:bodyPr rot="0" spcFirstLastPara="1" vertOverflow="ellipsis" vert="horz" wrap="square" lIns="38100" tIns="19050" rIns="38100" bIns="19050" anchor="ctr" anchorCtr="1">
                  <a:noAutofit/>
                </a:bodyPr>
                <a:lstStyle/>
                <a:p>
                  <a:pPr>
                    <a:defRPr sz="5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19D8-4CDB-B110-18E8F40CDBD9}"/>
                </c:ext>
              </c:extLst>
            </c:dLbl>
            <c:dLbl>
              <c:idx val="3"/>
              <c:layout>
                <c:manualLayout>
                  <c:x val="5.6194435810270611E-4"/>
                  <c:y val="-1.3815530765569054E-2"/>
                </c:manualLayout>
              </c:layout>
              <c:spPr>
                <a:solidFill>
                  <a:srgbClr val="FFFF00"/>
                </a:solidFill>
                <a:ln>
                  <a:noFill/>
                </a:ln>
                <a:effectLst/>
              </c:spPr>
              <c:txPr>
                <a:bodyPr rot="0" spcFirstLastPara="1" vertOverflow="ellipsis" vert="horz" wrap="square" lIns="38100" tIns="19050" rIns="38100" bIns="19050" anchor="ctr" anchorCtr="1">
                  <a:noAutofit/>
                </a:bodyPr>
                <a:lstStyle/>
                <a:p>
                  <a:pPr>
                    <a:defRPr sz="5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6.5832361214071058E-2"/>
                      <c:h val="3.6817786700333213E-2"/>
                    </c:manualLayout>
                  </c15:layout>
                </c:ext>
                <c:ext xmlns:c16="http://schemas.microsoft.com/office/drawing/2014/chart" uri="{C3380CC4-5D6E-409C-BE32-E72D297353CC}">
                  <c16:uniqueId val="{00000005-19D8-4CDB-B110-18E8F40CDBD9}"/>
                </c:ext>
              </c:extLst>
            </c:dLbl>
            <c:dLbl>
              <c:idx val="4"/>
              <c:delete val="1"/>
              <c:extLst>
                <c:ext xmlns:c15="http://schemas.microsoft.com/office/drawing/2012/chart" uri="{CE6537A1-D6FC-4f65-9D91-7224C49458BB}"/>
                <c:ext xmlns:c16="http://schemas.microsoft.com/office/drawing/2014/chart" uri="{C3380CC4-5D6E-409C-BE32-E72D297353CC}">
                  <c16:uniqueId val="{00000006-19D8-4CDB-B110-18E8F40CDBD9}"/>
                </c:ext>
              </c:extLst>
            </c:dLbl>
            <c:spPr>
              <a:solidFill>
                <a:srgbClr val="FFFF00"/>
              </a:solid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'表２ (グラフ作成用)'!$L$48:$P$48</c:f>
              <c:numCache>
                <c:formatCode>0_);[Red]\(0\)</c:formatCode>
                <c:ptCount val="5"/>
                <c:pt idx="0">
                  <c:v>2017</c:v>
                </c:pt>
                <c:pt idx="1">
                  <c:v>2018</c:v>
                </c:pt>
                <c:pt idx="2">
                  <c:v>2019</c:v>
                </c:pt>
                <c:pt idx="3">
                  <c:v>2020</c:v>
                </c:pt>
                <c:pt idx="4">
                  <c:v>2021</c:v>
                </c:pt>
              </c:numCache>
            </c:numRef>
          </c:cat>
          <c:val>
            <c:numRef>
              <c:f>'表２ (グラフ作成用)'!$L$50:$P$50</c:f>
              <c:numCache>
                <c:formatCode>General</c:formatCode>
                <c:ptCount val="5"/>
                <c:pt idx="2" formatCode="#,##0_ ;[Red]\-#,##0\ ">
                  <c:v>563</c:v>
                </c:pt>
                <c:pt idx="3" formatCode="#,##0_ ;[Red]\-#,##0\ ">
                  <c:v>3760</c:v>
                </c:pt>
                <c:pt idx="4" formatCode="_(* #,##0_);_(* \(#,##0\);_(* &quot;-&quot;_);_(@_)">
                  <c:v>1093</c:v>
                </c:pt>
              </c:numCache>
            </c:numRef>
          </c:val>
          <c:extLst>
            <c:ext xmlns:c16="http://schemas.microsoft.com/office/drawing/2014/chart" uri="{C3380CC4-5D6E-409C-BE32-E72D297353CC}">
              <c16:uniqueId val="{00000007-19D8-4CDB-B110-18E8F40CDBD9}"/>
            </c:ext>
          </c:extLst>
        </c:ser>
        <c:ser>
          <c:idx val="3"/>
          <c:order val="3"/>
          <c:tx>
            <c:strRef>
              <c:f>'表２ (グラフ作成用)'!$K$52</c:f>
              <c:strCache>
                <c:ptCount val="1"/>
                <c:pt idx="0">
                  <c:v>技能実習</c:v>
                </c:pt>
              </c:strCache>
            </c:strRef>
          </c:tx>
          <c:spPr>
            <a:solidFill>
              <a:schemeClr val="accent3">
                <a:lumMod val="40000"/>
                <a:lumOff val="60000"/>
              </a:schemeClr>
            </a:solidFill>
            <a:ln>
              <a:noFill/>
            </a:ln>
            <a:effectLst/>
          </c:spPr>
          <c:invertIfNegative val="0"/>
          <c:dLbls>
            <c:dLbl>
              <c:idx val="3"/>
              <c:layout>
                <c:manualLayout>
                  <c:x val="1.7651896655591044E-4"/>
                  <c:y val="-1.272920703255281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19D8-4CDB-B110-18E8F40CDBD9}"/>
                </c:ext>
              </c:extLst>
            </c:dLbl>
            <c:dLbl>
              <c:idx val="4"/>
              <c:delete val="1"/>
              <c:extLst>
                <c:ext xmlns:c15="http://schemas.microsoft.com/office/drawing/2012/chart" uri="{CE6537A1-D6FC-4f65-9D91-7224C49458BB}"/>
                <c:ext xmlns:c16="http://schemas.microsoft.com/office/drawing/2014/chart" uri="{C3380CC4-5D6E-409C-BE32-E72D297353CC}">
                  <c16:uniqueId val="{00000009-19D8-4CDB-B110-18E8F40CDBD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'表２ (グラフ作成用)'!$L$48:$P$48</c:f>
              <c:numCache>
                <c:formatCode>0_);[Red]\(0\)</c:formatCode>
                <c:ptCount val="5"/>
                <c:pt idx="0">
                  <c:v>2017</c:v>
                </c:pt>
                <c:pt idx="1">
                  <c:v>2018</c:v>
                </c:pt>
                <c:pt idx="2">
                  <c:v>2019</c:v>
                </c:pt>
                <c:pt idx="3">
                  <c:v>2020</c:v>
                </c:pt>
                <c:pt idx="4">
                  <c:v>2021</c:v>
                </c:pt>
              </c:numCache>
            </c:numRef>
          </c:cat>
          <c:val>
            <c:numRef>
              <c:f>'表２ (グラフ作成用)'!$L$52:$P$52</c:f>
              <c:numCache>
                <c:formatCode>#,##0_ ;[Red]\-#,##0\ </c:formatCode>
                <c:ptCount val="5"/>
                <c:pt idx="0">
                  <c:v>127688</c:v>
                </c:pt>
                <c:pt idx="1">
                  <c:v>150161</c:v>
                </c:pt>
                <c:pt idx="2">
                  <c:v>188872</c:v>
                </c:pt>
                <c:pt idx="3">
                  <c:v>83826</c:v>
                </c:pt>
                <c:pt idx="4" formatCode="_(* #,##0_);_(* \(#,##0\);_(* &quot;-&quot;_);_(@_)">
                  <c:v>23423</c:v>
                </c:pt>
              </c:numCache>
            </c:numRef>
          </c:val>
          <c:extLst>
            <c:ext xmlns:c16="http://schemas.microsoft.com/office/drawing/2014/chart" uri="{C3380CC4-5D6E-409C-BE32-E72D297353CC}">
              <c16:uniqueId val="{0000000A-19D8-4CDB-B110-18E8F40CDBD9}"/>
            </c:ext>
          </c:extLst>
        </c:ser>
        <c:ser>
          <c:idx val="4"/>
          <c:order val="4"/>
          <c:tx>
            <c:strRef>
              <c:f>'表２ (グラフ作成用)'!$K$53</c:f>
              <c:strCache>
                <c:ptCount val="1"/>
                <c:pt idx="0">
                  <c:v>留学</c:v>
                </c:pt>
              </c:strCache>
            </c:strRef>
          </c:tx>
          <c:spPr>
            <a:solidFill>
              <a:schemeClr val="accent1"/>
            </a:solidFill>
            <a:ln>
              <a:no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B-19D8-4CDB-B110-18E8F40CDBD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'表２ (グラフ作成用)'!$L$48:$P$48</c:f>
              <c:numCache>
                <c:formatCode>0_);[Red]\(0\)</c:formatCode>
                <c:ptCount val="5"/>
                <c:pt idx="0">
                  <c:v>2017</c:v>
                </c:pt>
                <c:pt idx="1">
                  <c:v>2018</c:v>
                </c:pt>
                <c:pt idx="2">
                  <c:v>2019</c:v>
                </c:pt>
                <c:pt idx="3">
                  <c:v>2020</c:v>
                </c:pt>
                <c:pt idx="4">
                  <c:v>2021</c:v>
                </c:pt>
              </c:numCache>
            </c:numRef>
          </c:cat>
          <c:val>
            <c:numRef>
              <c:f>'表２ (グラフ作成用)'!$L$53:$P$53</c:f>
              <c:numCache>
                <c:formatCode>#,##0_ ;[Red]\-#,##0\ </c:formatCode>
                <c:ptCount val="5"/>
                <c:pt idx="0">
                  <c:v>123232</c:v>
                </c:pt>
                <c:pt idx="1">
                  <c:v>124269</c:v>
                </c:pt>
                <c:pt idx="2">
                  <c:v>121637</c:v>
                </c:pt>
                <c:pt idx="3">
                  <c:v>49748</c:v>
                </c:pt>
                <c:pt idx="4" formatCode="_(* #,##0_);_(* \(#,##0\);_(* &quot;-&quot;_);_(@_)">
                  <c:v>11651</c:v>
                </c:pt>
              </c:numCache>
            </c:numRef>
          </c:val>
          <c:extLst>
            <c:ext xmlns:c16="http://schemas.microsoft.com/office/drawing/2014/chart" uri="{C3380CC4-5D6E-409C-BE32-E72D297353CC}">
              <c16:uniqueId val="{0000000C-19D8-4CDB-B110-18E8F40CDBD9}"/>
            </c:ext>
          </c:extLst>
        </c:ser>
        <c:ser>
          <c:idx val="5"/>
          <c:order val="5"/>
          <c:tx>
            <c:strRef>
              <c:f>'表２ (グラフ作成用)'!$K$54</c:f>
              <c:strCache>
                <c:ptCount val="1"/>
                <c:pt idx="0">
                  <c:v>１～５の小計</c:v>
                </c:pt>
              </c:strCache>
            </c:strRef>
          </c:tx>
          <c:spPr>
            <a:noFill/>
            <a:ln>
              <a:noFill/>
            </a:ln>
            <a:effectLst/>
          </c:spPr>
          <c:invertIfNegative val="0"/>
          <c:dLbls>
            <c:dLbl>
              <c:idx val="0"/>
              <c:layout>
                <c:manualLayout>
                  <c:x val="-5.2510845701103787E-3"/>
                  <c:y val="0.1597188326193814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19D8-4CDB-B110-18E8F40CDBD9}"/>
                </c:ext>
              </c:extLst>
            </c:dLbl>
            <c:dLbl>
              <c:idx val="1"/>
              <c:layout>
                <c:manualLayout>
                  <c:x val="1.8052653901991567E-3"/>
                  <c:y val="0.18787820616756964"/>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19D8-4CDB-B110-18E8F40CDBD9}"/>
                </c:ext>
              </c:extLst>
            </c:dLbl>
            <c:dLbl>
              <c:idx val="2"/>
              <c:layout>
                <c:manualLayout>
                  <c:x val="-9.4124039428413559E-4"/>
                  <c:y val="0.1378701089410977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19D8-4CDB-B110-18E8F40CDBD9}"/>
                </c:ext>
              </c:extLst>
            </c:dLbl>
            <c:dLbl>
              <c:idx val="3"/>
              <c:layout>
                <c:manualLayout>
                  <c:x val="-1.3732528922417481E-3"/>
                  <c:y val="6.450161006718344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19D8-4CDB-B110-18E8F40CDBD9}"/>
                </c:ext>
              </c:extLst>
            </c:dLbl>
            <c:dLbl>
              <c:idx val="4"/>
              <c:layout>
                <c:manualLayout>
                  <c:x val="-1.3889971954286317E-3"/>
                  <c:y val="1.3828751415694489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19D8-4CDB-B110-18E8F40CDBD9}"/>
                </c:ext>
              </c:extLst>
            </c:dLbl>
            <c:spPr>
              <a:noFill/>
              <a:ln>
                <a:noFill/>
              </a:ln>
              <a:effectLst/>
            </c:spPr>
            <c:txPr>
              <a:bodyPr rot="0" spcFirstLastPara="1" vertOverflow="ellipsis" vert="horz" wrap="square" lIns="38100" tIns="19050" rIns="38100" bIns="19050" anchor="ctr" anchorCtr="1">
                <a:spAutoFit/>
              </a:bodyPr>
              <a:lstStyle/>
              <a:p>
                <a:pPr>
                  <a:defRPr sz="600" b="1" i="1"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'表２ (グラフ作成用)'!$L$48:$P$48</c:f>
              <c:numCache>
                <c:formatCode>0_);[Red]\(0\)</c:formatCode>
                <c:ptCount val="5"/>
                <c:pt idx="0">
                  <c:v>2017</c:v>
                </c:pt>
                <c:pt idx="1">
                  <c:v>2018</c:v>
                </c:pt>
                <c:pt idx="2">
                  <c:v>2019</c:v>
                </c:pt>
                <c:pt idx="3">
                  <c:v>2020</c:v>
                </c:pt>
                <c:pt idx="4">
                  <c:v>2021</c:v>
                </c:pt>
              </c:numCache>
            </c:numRef>
          </c:cat>
          <c:val>
            <c:numRef>
              <c:f>'表２ (グラフ作成用)'!$L$54:$P$54</c:f>
              <c:numCache>
                <c:formatCode>#,##0_);[Red]\(#,##0\)</c:formatCode>
                <c:ptCount val="5"/>
                <c:pt idx="0">
                  <c:v>338241</c:v>
                </c:pt>
                <c:pt idx="1">
                  <c:v>375069</c:v>
                </c:pt>
                <c:pt idx="2">
                  <c:v>426344</c:v>
                </c:pt>
                <c:pt idx="3">
                  <c:v>174132</c:v>
                </c:pt>
                <c:pt idx="4">
                  <c:v>45603</c:v>
                </c:pt>
              </c:numCache>
            </c:numRef>
          </c:val>
          <c:extLst>
            <c:ext xmlns:c16="http://schemas.microsoft.com/office/drawing/2014/chart" uri="{C3380CC4-5D6E-409C-BE32-E72D297353CC}">
              <c16:uniqueId val="{00000012-19D8-4CDB-B110-18E8F40CDBD9}"/>
            </c:ext>
          </c:extLst>
        </c:ser>
        <c:dLbls>
          <c:showLegendKey val="0"/>
          <c:showVal val="0"/>
          <c:showCatName val="0"/>
          <c:showSerName val="0"/>
          <c:showPercent val="0"/>
          <c:showBubbleSize val="0"/>
        </c:dLbls>
        <c:gapWidth val="100"/>
        <c:overlap val="100"/>
        <c:axId val="936810384"/>
        <c:axId val="936807056"/>
      </c:barChart>
      <c:catAx>
        <c:axId val="936810384"/>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36807056"/>
        <c:crosses val="autoZero"/>
        <c:auto val="1"/>
        <c:lblAlgn val="ctr"/>
        <c:lblOffset val="100"/>
        <c:noMultiLvlLbl val="0"/>
      </c:catAx>
      <c:valAx>
        <c:axId val="936807056"/>
        <c:scaling>
          <c:orientation val="minMax"/>
          <c:max val="450000"/>
          <c:min val="0"/>
        </c:scaling>
        <c:delete val="0"/>
        <c:axPos val="l"/>
        <c:majorGridlines>
          <c:spPr>
            <a:ln w="9525" cap="flat" cmpd="sng" algn="ctr">
              <a:solidFill>
                <a:sysClr val="window" lastClr="FFFFFF">
                  <a:lumMod val="95000"/>
                </a:sys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36810384"/>
        <c:crosses val="autoZero"/>
        <c:crossBetween val="between"/>
      </c:valAx>
      <c:spPr>
        <a:noFill/>
        <a:ln>
          <a:noFill/>
        </a:ln>
        <a:effectLst/>
      </c:spPr>
    </c:plotArea>
    <c:legend>
      <c:legendPos val="r"/>
      <c:legendEntry>
        <c:idx val="0"/>
        <c:delete val="1"/>
      </c:legendEntry>
      <c:layout>
        <c:manualLayout>
          <c:xMode val="edge"/>
          <c:yMode val="edge"/>
          <c:x val="0.11494157331733319"/>
          <c:y val="0.69395596825399497"/>
          <c:w val="0.40446366249914972"/>
          <c:h val="0.30068939271105399"/>
        </c:manualLayout>
      </c:layout>
      <c:overlay val="0"/>
      <c:spPr>
        <a:ln>
          <a:solidFill>
            <a:sysClr val="window" lastClr="FFFFFF">
              <a:lumMod val="50000"/>
            </a:sysClr>
          </a:solidFill>
        </a:ln>
      </c:spPr>
      <c:txPr>
        <a:bodyPr/>
        <a:lstStyle/>
        <a:p>
          <a:pPr>
            <a:defRPr sz="800"/>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289471230974519E-2"/>
          <c:y val="0.22962218098105405"/>
          <c:w val="0.93471052876902549"/>
          <c:h val="0.60745677843492274"/>
        </c:manualLayout>
      </c:layout>
      <c:barChart>
        <c:barDir val="col"/>
        <c:grouping val="stacked"/>
        <c:varyColors val="0"/>
        <c:ser>
          <c:idx val="0"/>
          <c:order val="0"/>
          <c:tx>
            <c:strRef>
              <c:f>'[Microsoft PowerPoint 内のグラフ]表２ (グラフ作成用)'!$K$49</c:f>
              <c:strCache>
                <c:ptCount val="1"/>
                <c:pt idx="0">
                  <c:v>技術・人文知識・国際業務</c:v>
                </c:pt>
              </c:strCache>
            </c:strRef>
          </c:tx>
          <c:spPr>
            <a:solidFill>
              <a:schemeClr val="tx2"/>
            </a:solidFill>
            <a:ln>
              <a:noFill/>
            </a:ln>
            <a:effectLst/>
          </c:spPr>
          <c:invertIfNegative val="0"/>
          <c:dLbls>
            <c:dLbl>
              <c:idx val="0"/>
              <c:layout>
                <c:manualLayout>
                  <c:x val="1.4408050383072192E-2"/>
                  <c:y val="9.1522516209734464E-3"/>
                </c:manualLayout>
              </c:layout>
              <c:spPr>
                <a:solidFill>
                  <a:srgbClr val="4472C4">
                    <a:lumMod val="50000"/>
                  </a:srgbClr>
                </a:solid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3992948447698434"/>
                      <c:h val="5.9952616173756024E-2"/>
                    </c:manualLayout>
                  </c15:layout>
                </c:ext>
                <c:ext xmlns:c16="http://schemas.microsoft.com/office/drawing/2014/chart" uri="{C3380CC4-5D6E-409C-BE32-E72D297353CC}">
                  <c16:uniqueId val="{00000000-3FF4-410D-9AE1-F61A30EFBC14}"/>
                </c:ext>
              </c:extLst>
            </c:dLbl>
            <c:spPr>
              <a:solidFill>
                <a:srgbClr val="4472C4">
                  <a:lumMod val="50000"/>
                </a:srgbClr>
              </a:solid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内のグラフ]表２ (グラフ作成用)'!$L$48:$P$48</c:f>
              <c:numCache>
                <c:formatCode>0_);[Red]\(0\)</c:formatCode>
                <c:ptCount val="1"/>
                <c:pt idx="0">
                  <c:v>2021</c:v>
                </c:pt>
              </c:numCache>
              <c:extLst/>
            </c:numRef>
          </c:cat>
          <c:val>
            <c:numRef>
              <c:f>'[Microsoft PowerPoint 内のグラフ]表２ (グラフ作成用)'!$L$49:$P$49</c:f>
              <c:numCache>
                <c:formatCode>_(* #,##0_);_(* \(#,##0\);_(* "-"_);_(@_)</c:formatCode>
                <c:ptCount val="1"/>
                <c:pt idx="0">
                  <c:v>2532</c:v>
                </c:pt>
              </c:numCache>
              <c:extLst/>
            </c:numRef>
          </c:val>
          <c:extLst>
            <c:ext xmlns:c16="http://schemas.microsoft.com/office/drawing/2014/chart" uri="{C3380CC4-5D6E-409C-BE32-E72D297353CC}">
              <c16:uniqueId val="{00000001-3FF4-410D-9AE1-F61A30EFBC14}"/>
            </c:ext>
          </c:extLst>
        </c:ser>
        <c:ser>
          <c:idx val="2"/>
          <c:order val="1"/>
          <c:tx>
            <c:strRef>
              <c:f>'[Microsoft PowerPoint 内のグラフ]表２ (グラフ作成用)'!$K$51</c:f>
              <c:strCache>
                <c:ptCount val="1"/>
                <c:pt idx="0">
                  <c:v>専門的・技術的分野の在留資格
(技人国・特定技能除く)</c:v>
                </c:pt>
              </c:strCache>
            </c:strRef>
          </c:tx>
          <c:spPr>
            <a:solidFill>
              <a:schemeClr val="accent5"/>
            </a:solidFill>
            <a:ln>
              <a:noFill/>
            </a:ln>
            <a:effectLst/>
          </c:spPr>
          <c:invertIfNegative val="0"/>
          <c:dLbls>
            <c:dLbl>
              <c:idx val="0"/>
              <c:layout>
                <c:manualLayout>
                  <c:x val="5.8902074605274397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3FF4-410D-9AE1-F61A30EFBC14}"/>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内のグラフ]表２ (グラフ作成用)'!$L$48:$P$48</c:f>
              <c:numCache>
                <c:formatCode>0_);[Red]\(0\)</c:formatCode>
                <c:ptCount val="1"/>
                <c:pt idx="0">
                  <c:v>2021</c:v>
                </c:pt>
              </c:numCache>
              <c:extLst/>
            </c:numRef>
          </c:cat>
          <c:val>
            <c:numRef>
              <c:f>'[Microsoft PowerPoint 内のグラフ]表２ (グラフ作成用)'!$L$51:$P$51</c:f>
              <c:numCache>
                <c:formatCode>_(* #,##0_);_(* \(#,##0\);_(* "-"_);_(@_)</c:formatCode>
                <c:ptCount val="1"/>
                <c:pt idx="0">
                  <c:v>6904</c:v>
                </c:pt>
              </c:numCache>
              <c:extLst/>
            </c:numRef>
          </c:val>
          <c:extLst>
            <c:ext xmlns:c16="http://schemas.microsoft.com/office/drawing/2014/chart" uri="{C3380CC4-5D6E-409C-BE32-E72D297353CC}">
              <c16:uniqueId val="{00000002-3FF4-410D-9AE1-F61A30EFBC14}"/>
            </c:ext>
          </c:extLst>
        </c:ser>
        <c:ser>
          <c:idx val="1"/>
          <c:order val="2"/>
          <c:tx>
            <c:strRef>
              <c:f>'[Microsoft PowerPoint 内のグラフ]表２ (グラフ作成用)'!$K$50</c:f>
              <c:strCache>
                <c:ptCount val="1"/>
                <c:pt idx="0">
                  <c:v>特定技能</c:v>
                </c:pt>
              </c:strCache>
            </c:strRef>
          </c:tx>
          <c:spPr>
            <a:solidFill>
              <a:srgbClr val="FFFF00"/>
            </a:solidFill>
            <a:ln>
              <a:noFill/>
            </a:ln>
            <a:effectLst/>
          </c:spPr>
          <c:invertIfNegative val="0"/>
          <c:dLbls>
            <c:dLbl>
              <c:idx val="0"/>
              <c:layout>
                <c:manualLayout>
                  <c:x val="5.2555028219659289E-3"/>
                  <c:y val="-1.4964413160120427E-2"/>
                </c:manualLayout>
              </c:layout>
              <c:tx>
                <c:rich>
                  <a:bodyPr rot="0" spcFirstLastPara="1" vertOverflow="ellipsis" vert="horz" wrap="square" lIns="38100" tIns="19050" rIns="38100" bIns="19050" anchor="ctr" anchorCtr="0">
                    <a:noAutofit/>
                  </a:bodyPr>
                  <a:lstStyle/>
                  <a:p>
                    <a:pPr algn="ctr">
                      <a:defRPr sz="700" b="0" i="0" u="none" strike="noStrike" kern="1200" baseline="0">
                        <a:ln>
                          <a:solidFill>
                            <a:schemeClr val="tx1"/>
                          </a:solidFill>
                        </a:ln>
                        <a:noFill/>
                        <a:latin typeface="Meiryo UI" panose="020B0604030504040204" pitchFamily="50" charset="-128"/>
                        <a:ea typeface="Meiryo UI" panose="020B0604030504040204" pitchFamily="50" charset="-128"/>
                        <a:cs typeface="+mn-cs"/>
                      </a:defRPr>
                    </a:pPr>
                    <a:fld id="{5DDA6122-D405-41A7-A210-CD9AFE2799D4}" type="VALUE">
                      <a:rPr lang="en-US" altLang="ja-JP" sz="700">
                        <a:ln>
                          <a:noFill/>
                        </a:ln>
                        <a:solidFill>
                          <a:schemeClr val="tx1"/>
                        </a:solidFill>
                      </a:rPr>
                      <a:pPr algn="ctr">
                        <a:defRPr sz="700">
                          <a:ln>
                            <a:solidFill>
                              <a:schemeClr val="tx1"/>
                            </a:solidFill>
                          </a:ln>
                          <a:noFill/>
                        </a:defRPr>
                      </a:pPr>
                      <a:t>[値]</a:t>
                    </a:fld>
                    <a:endParaRPr lang="ja-JP" altLang="en-US"/>
                  </a:p>
                </c:rich>
              </c:tx>
              <c:spPr>
                <a:solidFill>
                  <a:srgbClr val="FFFF00"/>
                </a:solidFill>
                <a:ln>
                  <a:noFill/>
                </a:ln>
                <a:effectLst/>
              </c:spPr>
              <c:txPr>
                <a:bodyPr rot="0" spcFirstLastPara="1" vertOverflow="ellipsis" vert="horz" wrap="square" lIns="38100" tIns="19050" rIns="38100" bIns="19050" anchor="ctr" anchorCtr="0">
                  <a:noAutofit/>
                </a:bodyPr>
                <a:lstStyle/>
                <a:p>
                  <a:pPr algn="ctr">
                    <a:defRPr sz="700" b="0" i="0" u="none" strike="noStrike" kern="1200" baseline="0">
                      <a:ln>
                        <a:solidFill>
                          <a:schemeClr val="tx1"/>
                        </a:solidFill>
                      </a:ln>
                      <a:no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6885458628295005"/>
                      <c:h val="5.0081611793860149E-2"/>
                    </c:manualLayout>
                  </c15:layout>
                  <c15:dlblFieldTable/>
                  <c15:showDataLabelsRange val="0"/>
                </c:ext>
                <c:ext xmlns:c16="http://schemas.microsoft.com/office/drawing/2014/chart" uri="{C3380CC4-5D6E-409C-BE32-E72D297353CC}">
                  <c16:uniqueId val="{00000003-3FF4-410D-9AE1-F61A30EFBC14}"/>
                </c:ext>
              </c:extLst>
            </c:dLbl>
            <c:spPr>
              <a:solidFill>
                <a:srgbClr val="FFFF00"/>
              </a:solidFill>
              <a:ln>
                <a:noFill/>
              </a:ln>
              <a:effectLst/>
            </c:spPr>
            <c:txPr>
              <a:bodyPr rot="0" spcFirstLastPara="1" vertOverflow="ellipsis" vert="horz" wrap="square" lIns="38100" tIns="19050" rIns="38100" bIns="19050" anchor="ctr" anchorCtr="1">
                <a:spAutoFit/>
              </a:bodyPr>
              <a:lstStyle/>
              <a:p>
                <a:pPr>
                  <a:defRPr sz="700" b="0" i="0" u="none" strike="noStrike" kern="1200" baseline="0">
                    <a:no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内のグラフ]表２ (グラフ作成用)'!$L$48:$P$48</c:f>
              <c:numCache>
                <c:formatCode>0_);[Red]\(0\)</c:formatCode>
                <c:ptCount val="1"/>
                <c:pt idx="0">
                  <c:v>2021</c:v>
                </c:pt>
              </c:numCache>
              <c:extLst/>
            </c:numRef>
          </c:cat>
          <c:val>
            <c:numRef>
              <c:f>'[Microsoft PowerPoint 内のグラフ]表２ (グラフ作成用)'!$L$50:$P$50</c:f>
              <c:numCache>
                <c:formatCode>_(* #,##0_);_(* \(#,##0\);_(* "-"_);_(@_)</c:formatCode>
                <c:ptCount val="1"/>
                <c:pt idx="0">
                  <c:v>1093</c:v>
                </c:pt>
              </c:numCache>
              <c:extLst/>
            </c:numRef>
          </c:val>
          <c:extLst>
            <c:ext xmlns:c16="http://schemas.microsoft.com/office/drawing/2014/chart" uri="{C3380CC4-5D6E-409C-BE32-E72D297353CC}">
              <c16:uniqueId val="{00000004-3FF4-410D-9AE1-F61A30EFBC14}"/>
            </c:ext>
          </c:extLst>
        </c:ser>
        <c:ser>
          <c:idx val="3"/>
          <c:order val="3"/>
          <c:tx>
            <c:strRef>
              <c:f>'[Microsoft PowerPoint 内のグラフ]表２ (グラフ作成用)'!$K$52</c:f>
              <c:strCache>
                <c:ptCount val="1"/>
                <c:pt idx="0">
                  <c:v>技能実習</c:v>
                </c:pt>
              </c:strCache>
            </c:strRef>
          </c:tx>
          <c:spPr>
            <a:solidFill>
              <a:schemeClr val="accent3">
                <a:lumMod val="40000"/>
                <a:lumOff val="60000"/>
              </a:schemeClr>
            </a:solidFill>
            <a:ln>
              <a:noFill/>
            </a:ln>
            <a:effectLst/>
          </c:spPr>
          <c:invertIfNegative val="0"/>
          <c:dLbls>
            <c:dLbl>
              <c:idx val="0"/>
              <c:layout>
                <c:manualLayout>
                  <c:x val="0"/>
                  <c:y val="6.38216290998481E-3"/>
                </c:manualLayout>
              </c:layout>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98175798111516"/>
                      <c:h val="0.14308809244186077"/>
                    </c:manualLayout>
                  </c15:layout>
                </c:ext>
                <c:ext xmlns:c16="http://schemas.microsoft.com/office/drawing/2014/chart" uri="{C3380CC4-5D6E-409C-BE32-E72D297353CC}">
                  <c16:uniqueId val="{00000009-3FF4-410D-9AE1-F61A30EFBC14}"/>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内のグラフ]表２ (グラフ作成用)'!$L$48:$P$48</c:f>
              <c:numCache>
                <c:formatCode>0_);[Red]\(0\)</c:formatCode>
                <c:ptCount val="1"/>
                <c:pt idx="0">
                  <c:v>2021</c:v>
                </c:pt>
              </c:numCache>
              <c:extLst/>
            </c:numRef>
          </c:cat>
          <c:val>
            <c:numRef>
              <c:f>'[Microsoft PowerPoint 内のグラフ]表２ (グラフ作成用)'!$L$52:$P$52</c:f>
              <c:numCache>
                <c:formatCode>_(* #,##0_);_(* \(#,##0\);_(* "-"_);_(@_)</c:formatCode>
                <c:ptCount val="1"/>
                <c:pt idx="0">
                  <c:v>23423</c:v>
                </c:pt>
              </c:numCache>
              <c:extLst/>
            </c:numRef>
          </c:val>
          <c:extLst>
            <c:ext xmlns:c16="http://schemas.microsoft.com/office/drawing/2014/chart" uri="{C3380CC4-5D6E-409C-BE32-E72D297353CC}">
              <c16:uniqueId val="{00000005-3FF4-410D-9AE1-F61A30EFBC14}"/>
            </c:ext>
          </c:extLst>
        </c:ser>
        <c:ser>
          <c:idx val="4"/>
          <c:order val="4"/>
          <c:tx>
            <c:strRef>
              <c:f>'[Microsoft PowerPoint 内のグラフ]表２ (グラフ作成用)'!$K$53</c:f>
              <c:strCache>
                <c:ptCount val="1"/>
                <c:pt idx="0">
                  <c:v>留学</c:v>
                </c:pt>
              </c:strCache>
            </c:strRef>
          </c:tx>
          <c:spPr>
            <a:solidFill>
              <a:schemeClr val="accent1"/>
            </a:solidFill>
            <a:ln>
              <a:noFill/>
            </a:ln>
            <a:effectLst/>
          </c:spPr>
          <c:invertIfNegative val="0"/>
          <c:dLbls>
            <c:dLbl>
              <c:idx val="0"/>
              <c:layout>
                <c:manualLayout>
                  <c:x val="1.1780414921054987E-2"/>
                  <c:y val="2.3344010028809826E-3"/>
                </c:manualLayout>
              </c:layout>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98175798111516"/>
                      <c:h val="0.19414539572173969"/>
                    </c:manualLayout>
                  </c15:layout>
                </c:ext>
                <c:ext xmlns:c16="http://schemas.microsoft.com/office/drawing/2014/chart" uri="{C3380CC4-5D6E-409C-BE32-E72D297353CC}">
                  <c16:uniqueId val="{0000000A-3FF4-410D-9AE1-F61A30EFBC14}"/>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内のグラフ]表２ (グラフ作成用)'!$L$48:$P$48</c:f>
              <c:numCache>
                <c:formatCode>0_);[Red]\(0\)</c:formatCode>
                <c:ptCount val="1"/>
                <c:pt idx="0">
                  <c:v>2021</c:v>
                </c:pt>
              </c:numCache>
              <c:extLst/>
            </c:numRef>
          </c:cat>
          <c:val>
            <c:numRef>
              <c:f>'[Microsoft PowerPoint 内のグラフ]表２ (グラフ作成用)'!$L$53:$P$53</c:f>
              <c:numCache>
                <c:formatCode>_(* #,##0_);_(* \(#,##0\);_(* "-"_);_(@_)</c:formatCode>
                <c:ptCount val="1"/>
                <c:pt idx="0">
                  <c:v>11651</c:v>
                </c:pt>
              </c:numCache>
              <c:extLst/>
            </c:numRef>
          </c:val>
          <c:extLst>
            <c:ext xmlns:c16="http://schemas.microsoft.com/office/drawing/2014/chart" uri="{C3380CC4-5D6E-409C-BE32-E72D297353CC}">
              <c16:uniqueId val="{00000006-3FF4-410D-9AE1-F61A30EFBC14}"/>
            </c:ext>
          </c:extLst>
        </c:ser>
        <c:ser>
          <c:idx val="5"/>
          <c:order val="5"/>
          <c:tx>
            <c:strRef>
              <c:f>'[Microsoft PowerPoint 内のグラフ]表２ (グラフ作成用)'!$K$54</c:f>
              <c:strCache>
                <c:ptCount val="1"/>
                <c:pt idx="0">
                  <c:v>１～５の小計</c:v>
                </c:pt>
              </c:strCache>
            </c:strRef>
          </c:tx>
          <c:spPr>
            <a:noFill/>
            <a:ln>
              <a:noFill/>
            </a:ln>
            <a:effectLst/>
          </c:spPr>
          <c:invertIfNegative val="0"/>
          <c:dLbls>
            <c:dLbl>
              <c:idx val="0"/>
              <c:layout>
                <c:manualLayout>
                  <c:x val="1.5628529196645216E-2"/>
                  <c:y val="0.14561555845634536"/>
                </c:manualLayout>
              </c:layout>
              <c:spPr>
                <a:noFill/>
                <a:ln>
                  <a:noFill/>
                </a:ln>
                <a:effectLst/>
              </c:spPr>
              <c:txPr>
                <a:bodyPr rot="0" spcFirstLastPara="1" vertOverflow="ellipsis" vert="horz" wrap="square" lIns="38100" tIns="19050" rIns="38100" bIns="19050" anchor="ctr" anchorCtr="1">
                  <a:noAutofit/>
                </a:bodyPr>
                <a:lstStyle/>
                <a:p>
                  <a:pPr>
                    <a:defRPr sz="700" b="1" i="1"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3817077056436073"/>
                      <c:h val="0.16585374268972219"/>
                    </c:manualLayout>
                  </c15:layout>
                </c:ext>
                <c:ext xmlns:c16="http://schemas.microsoft.com/office/drawing/2014/chart" uri="{C3380CC4-5D6E-409C-BE32-E72D297353CC}">
                  <c16:uniqueId val="{00000007-3FF4-410D-9AE1-F61A30EFBC14}"/>
                </c:ext>
              </c:extLst>
            </c:dLbl>
            <c:spPr>
              <a:noFill/>
              <a:ln>
                <a:noFill/>
              </a:ln>
              <a:effectLst/>
            </c:spPr>
            <c:txPr>
              <a:bodyPr rot="0" spcFirstLastPara="1" vertOverflow="ellipsis" vert="horz" wrap="square" lIns="38100" tIns="19050" rIns="38100" bIns="19050" anchor="ctr" anchorCtr="1">
                <a:spAutoFit/>
              </a:bodyPr>
              <a:lstStyle/>
              <a:p>
                <a:pPr>
                  <a:defRPr sz="800" b="1" i="1"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内のグラフ]表２ (グラフ作成用)'!$L$48:$P$48</c:f>
              <c:numCache>
                <c:formatCode>0_);[Red]\(0\)</c:formatCode>
                <c:ptCount val="1"/>
                <c:pt idx="0">
                  <c:v>2021</c:v>
                </c:pt>
              </c:numCache>
              <c:extLst/>
            </c:numRef>
          </c:cat>
          <c:val>
            <c:numRef>
              <c:f>'[Microsoft PowerPoint 内のグラフ]表２ (グラフ作成用)'!$L$54:$P$54</c:f>
              <c:numCache>
                <c:formatCode>#,##0_);[Red]\(#,##0\)</c:formatCode>
                <c:ptCount val="1"/>
                <c:pt idx="0">
                  <c:v>45603</c:v>
                </c:pt>
              </c:numCache>
              <c:extLst/>
            </c:numRef>
          </c:val>
          <c:extLst>
            <c:ext xmlns:c16="http://schemas.microsoft.com/office/drawing/2014/chart" uri="{C3380CC4-5D6E-409C-BE32-E72D297353CC}">
              <c16:uniqueId val="{00000008-3FF4-410D-9AE1-F61A30EFBC14}"/>
            </c:ext>
          </c:extLst>
        </c:ser>
        <c:dLbls>
          <c:showLegendKey val="0"/>
          <c:showVal val="0"/>
          <c:showCatName val="0"/>
          <c:showSerName val="0"/>
          <c:showPercent val="0"/>
          <c:showBubbleSize val="0"/>
        </c:dLbls>
        <c:gapWidth val="160"/>
        <c:overlap val="100"/>
        <c:axId val="936810384"/>
        <c:axId val="936807056"/>
      </c:barChart>
      <c:catAx>
        <c:axId val="936810384"/>
        <c:scaling>
          <c:orientation val="minMax"/>
        </c:scaling>
        <c:delete val="1"/>
        <c:axPos val="b"/>
        <c:numFmt formatCode="0_);[Red]\(0\)" sourceLinked="1"/>
        <c:majorTickMark val="none"/>
        <c:minorTickMark val="none"/>
        <c:tickLblPos val="nextTo"/>
        <c:crossAx val="936807056"/>
        <c:crosses val="autoZero"/>
        <c:auto val="1"/>
        <c:lblAlgn val="ctr"/>
        <c:lblOffset val="100"/>
        <c:noMultiLvlLbl val="0"/>
      </c:catAx>
      <c:valAx>
        <c:axId val="936807056"/>
        <c:scaling>
          <c:orientation val="minMax"/>
          <c:max val="50000"/>
          <c:min val="0"/>
        </c:scaling>
        <c:delete val="1"/>
        <c:axPos val="l"/>
        <c:majorGridlines>
          <c:spPr>
            <a:ln w="9525" cap="flat" cmpd="sng" algn="ctr">
              <a:noFill/>
              <a:round/>
            </a:ln>
            <a:effectLst/>
          </c:spPr>
        </c:majorGridlines>
        <c:numFmt formatCode="_(* #,##0_);_(* \(#,##0\);_(* &quot;-&quot;_);_(@_)" sourceLinked="1"/>
        <c:majorTickMark val="none"/>
        <c:minorTickMark val="none"/>
        <c:tickLblPos val="high"/>
        <c:crossAx val="93681038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1"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en-US" altLang="ja-JP" sz="1050" b="1" dirty="0">
                <a:solidFill>
                  <a:schemeClr val="tx1"/>
                </a:solidFill>
                <a:latin typeface="Meiryo UI" panose="020B0604030504040204" pitchFamily="50" charset="-128"/>
                <a:ea typeface="Meiryo UI"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rPr>
              <a:t>府内在住外国人：外国人の仕事における経験</a:t>
            </a:r>
            <a:r>
              <a:rPr lang="en-US" altLang="ja-JP" sz="1050" b="1" dirty="0">
                <a:solidFill>
                  <a:schemeClr val="tx1"/>
                </a:solidFill>
                <a:latin typeface="Meiryo UI" panose="020B0604030504040204" pitchFamily="50" charset="-128"/>
                <a:ea typeface="Meiryo UI" panose="020B0604030504040204" pitchFamily="50" charset="-128"/>
              </a:rPr>
              <a:t>】</a:t>
            </a:r>
            <a:endParaRPr lang="ja-JP" altLang="en-US" sz="1050" b="1" dirty="0">
              <a:solidFill>
                <a:schemeClr val="tx1"/>
              </a:solidFill>
              <a:latin typeface="Meiryo UI" panose="020B0604030504040204" pitchFamily="50" charset="-128"/>
              <a:ea typeface="Meiryo UI" panose="020B0604030504040204" pitchFamily="50" charset="-128"/>
            </a:endParaRPr>
          </a:p>
        </c:rich>
      </c:tx>
      <c:layout>
        <c:manualLayout>
          <c:xMode val="edge"/>
          <c:yMode val="edge"/>
          <c:x val="0.14794885505325481"/>
          <c:y val="2.3099932274813752E-2"/>
        </c:manualLayout>
      </c:layout>
      <c:overlay val="0"/>
      <c:spPr>
        <a:noFill/>
        <a:ln>
          <a:noFill/>
        </a:ln>
        <a:effectLst/>
      </c:spPr>
      <c:txPr>
        <a:bodyPr rot="0" spcFirstLastPara="1" vertOverflow="ellipsis" vert="horz" wrap="square" anchor="ctr" anchorCtr="1"/>
        <a:lstStyle/>
        <a:p>
          <a:pPr>
            <a:defRPr sz="1050" b="1"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51315633105140512"/>
          <c:y val="0.14637958277877777"/>
          <c:w val="0.42882543168835591"/>
          <c:h val="0.674795695688163"/>
        </c:manualLayout>
      </c:layout>
      <c:barChart>
        <c:barDir val="bar"/>
        <c:grouping val="percentStacked"/>
        <c:varyColors val="0"/>
        <c:ser>
          <c:idx val="0"/>
          <c:order val="0"/>
          <c:spPr>
            <a:solidFill>
              <a:schemeClr val="accent5">
                <a:lumMod val="50000"/>
              </a:schemeClr>
            </a:solidFill>
            <a:ln>
              <a:noFill/>
            </a:ln>
            <a:effectLst/>
          </c:spPr>
          <c:invertIfNegative val="0"/>
          <c:dLbls>
            <c:dLbl>
              <c:idx val="0"/>
              <c:layout>
                <c:manualLayout>
                  <c:x val="0.23272210446341857"/>
                  <c:y val="1.86414952186072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402-4902-B8FC-A042B78317D0}"/>
                </c:ext>
              </c:extLst>
            </c:dLbl>
            <c:dLbl>
              <c:idx val="1"/>
              <c:layout>
                <c:manualLayout>
                  <c:x val="0.16014126171542345"/>
                  <c:y val="-9.306639422597724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402-4902-B8FC-A042B78317D0}"/>
                </c:ext>
              </c:extLst>
            </c:dLbl>
            <c:dLbl>
              <c:idx val="2"/>
              <c:layout>
                <c:manualLayout>
                  <c:x val="0.13850664027607529"/>
                  <c:y val="-1.393632334058408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402-4902-B8FC-A042B78317D0}"/>
                </c:ext>
              </c:extLst>
            </c:dLbl>
            <c:dLbl>
              <c:idx val="3"/>
              <c:layout>
                <c:manualLayout>
                  <c:x val="0.11429486036060058"/>
                  <c:y val="4.260305938777151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402-4902-B8FC-A042B78317D0}"/>
                </c:ext>
              </c:extLst>
            </c:dLbl>
            <c:dLbl>
              <c:idx val="4"/>
              <c:layout>
                <c:manualLayout>
                  <c:x val="0.10806365524191276"/>
                  <c:y val="3.6644640803105069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402-4902-B8FC-A042B78317D0}"/>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日本語①R1!$B$7:$B$11</c:f>
              <c:strCache>
                <c:ptCount val="5"/>
                <c:pt idx="0">
                  <c:v> 日本語での会話・コミュニケーションが
うまくいかなかった</c:v>
                </c:pt>
                <c:pt idx="1">
                  <c:v>職場の仲間や上司などと人間関係がうまく
いかなかった（親しくできなかった）</c:v>
                </c:pt>
                <c:pt idx="2">
                  <c:v>職場の仲間や上司から外国人であることに
関して差別的なことを言われた</c:v>
                </c:pt>
                <c:pt idx="3">
                  <c:v>同じ仕事をしているのに、給料が
日本人より少ない</c:v>
                </c:pt>
                <c:pt idx="4">
                  <c:v>外国人であることを理由に就職を断られた</c:v>
                </c:pt>
              </c:strCache>
            </c:strRef>
          </c:cat>
          <c:val>
            <c:numRef>
              <c:f>日本語①R1!$C$7:$C$11</c:f>
              <c:numCache>
                <c:formatCode>General</c:formatCode>
                <c:ptCount val="5"/>
                <c:pt idx="0">
                  <c:v>34.700000000000003</c:v>
                </c:pt>
                <c:pt idx="1">
                  <c:v>19.600000000000001</c:v>
                </c:pt>
                <c:pt idx="2">
                  <c:v>15.8</c:v>
                </c:pt>
                <c:pt idx="3">
                  <c:v>14.7</c:v>
                </c:pt>
                <c:pt idx="4">
                  <c:v>12.6</c:v>
                </c:pt>
              </c:numCache>
            </c:numRef>
          </c:val>
          <c:extLst>
            <c:ext xmlns:c16="http://schemas.microsoft.com/office/drawing/2014/chart" uri="{C3380CC4-5D6E-409C-BE32-E72D297353CC}">
              <c16:uniqueId val="{00000005-B402-4902-B8FC-A042B78317D0}"/>
            </c:ext>
          </c:extLst>
        </c:ser>
        <c:ser>
          <c:idx val="1"/>
          <c:order val="1"/>
          <c:spPr>
            <a:noFill/>
            <a:ln>
              <a:noFill/>
            </a:ln>
            <a:effectLst/>
          </c:spPr>
          <c:invertIfNegative val="0"/>
          <c:cat>
            <c:strRef>
              <c:f>日本語①R1!$B$7:$B$11</c:f>
              <c:strCache>
                <c:ptCount val="5"/>
                <c:pt idx="0">
                  <c:v> 日本語での会話・コミュニケーションが
うまくいかなかった</c:v>
                </c:pt>
                <c:pt idx="1">
                  <c:v>職場の仲間や上司などと人間関係がうまく
いかなかった（親しくできなかった）</c:v>
                </c:pt>
                <c:pt idx="2">
                  <c:v>職場の仲間や上司から外国人であることに
関して差別的なことを言われた</c:v>
                </c:pt>
                <c:pt idx="3">
                  <c:v>同じ仕事をしているのに、給料が
日本人より少ない</c:v>
                </c:pt>
                <c:pt idx="4">
                  <c:v>外国人であることを理由に就職を断られた</c:v>
                </c:pt>
              </c:strCache>
            </c:strRef>
          </c:cat>
          <c:val>
            <c:numRef>
              <c:f>日本語①R1!$D$7:$D$11</c:f>
              <c:numCache>
                <c:formatCode>General</c:formatCode>
                <c:ptCount val="5"/>
                <c:pt idx="0">
                  <c:v>65.3</c:v>
                </c:pt>
                <c:pt idx="1">
                  <c:v>80.400000000000006</c:v>
                </c:pt>
                <c:pt idx="2">
                  <c:v>84.2</c:v>
                </c:pt>
                <c:pt idx="3">
                  <c:v>85.3</c:v>
                </c:pt>
                <c:pt idx="4">
                  <c:v>87.4</c:v>
                </c:pt>
              </c:numCache>
            </c:numRef>
          </c:val>
          <c:extLst>
            <c:ext xmlns:c16="http://schemas.microsoft.com/office/drawing/2014/chart" uri="{C3380CC4-5D6E-409C-BE32-E72D297353CC}">
              <c16:uniqueId val="{00000006-B402-4902-B8FC-A042B78317D0}"/>
            </c:ext>
          </c:extLst>
        </c:ser>
        <c:dLbls>
          <c:showLegendKey val="0"/>
          <c:showVal val="0"/>
          <c:showCatName val="0"/>
          <c:showSerName val="0"/>
          <c:showPercent val="0"/>
          <c:showBubbleSize val="0"/>
        </c:dLbls>
        <c:gapWidth val="150"/>
        <c:overlap val="100"/>
        <c:axId val="1500454016"/>
        <c:axId val="1500441120"/>
      </c:barChart>
      <c:catAx>
        <c:axId val="150045401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500441120"/>
        <c:crosses val="autoZero"/>
        <c:auto val="1"/>
        <c:lblAlgn val="ctr"/>
        <c:lblOffset val="100"/>
        <c:noMultiLvlLbl val="0"/>
      </c:catAx>
      <c:valAx>
        <c:axId val="1500441120"/>
        <c:scaling>
          <c:orientation val="minMax"/>
          <c:max val="0.4"/>
        </c:scaling>
        <c:delete val="0"/>
        <c:axPos val="t"/>
        <c:majorGridlines>
          <c:spPr>
            <a:ln w="9525" cap="flat" cmpd="sng" algn="ctr">
              <a:no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500454016"/>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535190062861599"/>
          <c:y val="0.18286327037399353"/>
          <c:w val="0.42010133236002001"/>
          <c:h val="0.6614568440063211"/>
        </c:manualLayout>
      </c:layout>
      <c:barChart>
        <c:barDir val="bar"/>
        <c:grouping val="percentStacked"/>
        <c:varyColors val="0"/>
        <c:ser>
          <c:idx val="0"/>
          <c:order val="0"/>
          <c:spPr>
            <a:solidFill>
              <a:schemeClr val="accent5">
                <a:lumMod val="50000"/>
              </a:schemeClr>
            </a:solidFill>
            <a:ln>
              <a:noFill/>
            </a:ln>
            <a:effectLst/>
          </c:spPr>
          <c:invertIfNegative val="0"/>
          <c:dLbls>
            <c:dLbl>
              <c:idx val="0"/>
              <c:layout>
                <c:manualLayout>
                  <c:x val="0.21527390580674666"/>
                  <c:y val="9.707276695010910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A2D-43A1-867E-B36DBD211A3B}"/>
                </c:ext>
              </c:extLst>
            </c:dLbl>
            <c:dLbl>
              <c:idx val="1"/>
              <c:layout>
                <c:manualLayout>
                  <c:x val="0.19794569213821264"/>
                  <c:y val="1.0993392238371922E-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2D-43A1-867E-B36DBD211A3B}"/>
                </c:ext>
              </c:extLst>
            </c:dLbl>
            <c:dLbl>
              <c:idx val="2"/>
              <c:layout>
                <c:manualLayout>
                  <c:x val="0.19281175431562406"/>
                  <c:y val="-5.047432823044495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A2D-43A1-867E-B36DBD211A3B}"/>
                </c:ext>
              </c:extLst>
            </c:dLbl>
            <c:dLbl>
              <c:idx val="3"/>
              <c:layout>
                <c:manualLayout>
                  <c:x val="0.18503517002720041"/>
                  <c:y val="-4.628584578762524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2D-43A1-867E-B36DBD211A3B}"/>
                </c:ext>
              </c:extLst>
            </c:dLbl>
            <c:dLbl>
              <c:idx val="4"/>
              <c:layout>
                <c:manualLayout>
                  <c:x val="0.18658054919693634"/>
                  <c:y val="7.5250206938069079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A2D-43A1-867E-B36DBD211A3B}"/>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'相談①R1 '!$B$7:$B$11</c:f>
              <c:strCache>
                <c:ptCount val="5"/>
                <c:pt idx="0">
                  <c:v>外国人が何でも相談することができる
窓口を作る</c:v>
                </c:pt>
                <c:pt idx="1">
                  <c:v> 役所で働いている人が外国人に
ついてよく理解する</c:v>
                </c:pt>
                <c:pt idx="2">
                  <c:v>子どもたちが国籍や文化の違いを
理解できるような教育を学校で行う</c:v>
                </c:pt>
                <c:pt idx="3">
                  <c:v>日本人が多文化共生を理解する</c:v>
                </c:pt>
                <c:pt idx="4">
                  <c:v>やさしい日本語のパンフレットを多くし、
役所で働く人は、やさしい日本語を話す</c:v>
                </c:pt>
              </c:strCache>
            </c:strRef>
          </c:cat>
          <c:val>
            <c:numRef>
              <c:f>'相談①R1 '!$C$7:$C$11</c:f>
              <c:numCache>
                <c:formatCode>General</c:formatCode>
                <c:ptCount val="5"/>
                <c:pt idx="0">
                  <c:v>82.1</c:v>
                </c:pt>
                <c:pt idx="1">
                  <c:v>78.5</c:v>
                </c:pt>
                <c:pt idx="2">
                  <c:v>77.300000000000011</c:v>
                </c:pt>
                <c:pt idx="3">
                  <c:v>73.2</c:v>
                </c:pt>
                <c:pt idx="4">
                  <c:v>72.099999999999994</c:v>
                </c:pt>
              </c:numCache>
            </c:numRef>
          </c:val>
          <c:extLst>
            <c:ext xmlns:c16="http://schemas.microsoft.com/office/drawing/2014/chart" uri="{C3380CC4-5D6E-409C-BE32-E72D297353CC}">
              <c16:uniqueId val="{00000005-BA2D-43A1-867E-B36DBD211A3B}"/>
            </c:ext>
          </c:extLst>
        </c:ser>
        <c:ser>
          <c:idx val="1"/>
          <c:order val="1"/>
          <c:spPr>
            <a:noFill/>
            <a:ln>
              <a:noFill/>
            </a:ln>
            <a:effectLst/>
          </c:spPr>
          <c:invertIfNegative val="0"/>
          <c:cat>
            <c:strRef>
              <c:f>'相談①R1 '!$B$7:$B$11</c:f>
              <c:strCache>
                <c:ptCount val="5"/>
                <c:pt idx="0">
                  <c:v>外国人が何でも相談することができる
窓口を作る</c:v>
                </c:pt>
                <c:pt idx="1">
                  <c:v> 役所で働いている人が外国人に
ついてよく理解する</c:v>
                </c:pt>
                <c:pt idx="2">
                  <c:v>子どもたちが国籍や文化の違いを
理解できるような教育を学校で行う</c:v>
                </c:pt>
                <c:pt idx="3">
                  <c:v>日本人が多文化共生を理解する</c:v>
                </c:pt>
                <c:pt idx="4">
                  <c:v>やさしい日本語のパンフレットを多くし、
役所で働く人は、やさしい日本語を話す</c:v>
                </c:pt>
              </c:strCache>
            </c:strRef>
          </c:cat>
          <c:val>
            <c:numRef>
              <c:f>'相談①R1 '!$D$7:$D$11</c:f>
              <c:numCache>
                <c:formatCode>General</c:formatCode>
                <c:ptCount val="5"/>
                <c:pt idx="0">
                  <c:v>17.900000000000006</c:v>
                </c:pt>
                <c:pt idx="1">
                  <c:v>21.5</c:v>
                </c:pt>
                <c:pt idx="2">
                  <c:v>22.699999999999989</c:v>
                </c:pt>
                <c:pt idx="3">
                  <c:v>26.799999999999997</c:v>
                </c:pt>
                <c:pt idx="4">
                  <c:v>27.900000000000006</c:v>
                </c:pt>
              </c:numCache>
            </c:numRef>
          </c:val>
          <c:extLst>
            <c:ext xmlns:c16="http://schemas.microsoft.com/office/drawing/2014/chart" uri="{C3380CC4-5D6E-409C-BE32-E72D297353CC}">
              <c16:uniqueId val="{00000006-BA2D-43A1-867E-B36DBD211A3B}"/>
            </c:ext>
          </c:extLst>
        </c:ser>
        <c:dLbls>
          <c:showLegendKey val="0"/>
          <c:showVal val="0"/>
          <c:showCatName val="0"/>
          <c:showSerName val="0"/>
          <c:showPercent val="0"/>
          <c:showBubbleSize val="0"/>
        </c:dLbls>
        <c:gapWidth val="150"/>
        <c:overlap val="100"/>
        <c:axId val="1500454016"/>
        <c:axId val="1500441120"/>
      </c:barChart>
      <c:catAx>
        <c:axId val="150045401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500441120"/>
        <c:crosses val="autoZero"/>
        <c:auto val="1"/>
        <c:lblAlgn val="ctr"/>
        <c:lblOffset val="100"/>
        <c:noMultiLvlLbl val="0"/>
      </c:catAx>
      <c:valAx>
        <c:axId val="1500441120"/>
        <c:scaling>
          <c:orientation val="minMax"/>
          <c:max val="1"/>
        </c:scaling>
        <c:delete val="0"/>
        <c:axPos val="t"/>
        <c:majorGridlines>
          <c:spPr>
            <a:ln w="9525" cap="flat" cmpd="sng" algn="ctr">
              <a:no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500454016"/>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296405269734481"/>
          <c:y val="0.15232711608802788"/>
          <c:w val="0.42792077024367048"/>
          <c:h val="0.68982180350656508"/>
        </c:manualLayout>
      </c:layout>
      <c:barChart>
        <c:barDir val="bar"/>
        <c:grouping val="clustered"/>
        <c:varyColors val="0"/>
        <c:ser>
          <c:idx val="0"/>
          <c:order val="0"/>
          <c:spPr>
            <a:solidFill>
              <a:schemeClr val="tx2">
                <a:lumMod val="75000"/>
              </a:schemeClr>
            </a:solidFill>
            <a:ln>
              <a:solidFill>
                <a:schemeClr val="tx2">
                  <a:lumMod val="75000"/>
                </a:schemeClr>
              </a:solidFill>
            </a:ln>
            <a:effectLst/>
          </c:spPr>
          <c:invertIfNegative val="0"/>
          <c:dLbls>
            <c:spPr>
              <a:noFill/>
              <a:ln>
                <a:noFill/>
              </a:ln>
              <a:effectLst/>
            </c:spPr>
            <c:txPr>
              <a:bodyPr rot="0" vert="horz"/>
              <a:lstStyle/>
              <a:p>
                <a:pPr>
                  <a:defRPr sz="900" b="1"/>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単純集計まとめ!$A$157:$A$165</c:f>
              <c:strCache>
                <c:ptCount val="9"/>
                <c:pt idx="0">
                  <c:v>特になし</c:v>
                </c:pt>
                <c:pt idx="1">
                  <c:v>日本語教育や受入環境整備に不安がある</c:v>
                </c:pt>
                <c:pt idx="2">
                  <c:v>在留資格や手続きに関する正確な情報が分からない</c:v>
                </c:pt>
                <c:pt idx="3">
                  <c:v>外国人雇用に関する基本的な知識・ノウハウがない</c:v>
                </c:pt>
                <c:pt idx="4">
                  <c:v>採用時に翻訳・通訳支援が必要</c:v>
                </c:pt>
                <c:pt idx="5">
                  <c:v>効果的な採用手法が分からない</c:v>
                </c:pt>
                <c:pt idx="6">
                  <c:v>在留資格が合わない</c:v>
                </c:pt>
                <c:pt idx="7">
                  <c:v>外国人雇用に関する相談先が分からない</c:v>
                </c:pt>
                <c:pt idx="8">
                  <c:v>その他</c:v>
                </c:pt>
              </c:strCache>
            </c:strRef>
          </c:cat>
          <c:val>
            <c:numRef>
              <c:f>単純集計まとめ!$C$157:$C$165</c:f>
              <c:numCache>
                <c:formatCode>0.0</c:formatCode>
                <c:ptCount val="9"/>
                <c:pt idx="0">
                  <c:v>43.258426966292134</c:v>
                </c:pt>
                <c:pt idx="1">
                  <c:v>28.651685393258425</c:v>
                </c:pt>
                <c:pt idx="2">
                  <c:v>21.910112359550563</c:v>
                </c:pt>
                <c:pt idx="3">
                  <c:v>17.415730337078653</c:v>
                </c:pt>
                <c:pt idx="4">
                  <c:v>17.415730337078653</c:v>
                </c:pt>
                <c:pt idx="5">
                  <c:v>13.48314606741573</c:v>
                </c:pt>
                <c:pt idx="6">
                  <c:v>11.235955056179774</c:v>
                </c:pt>
                <c:pt idx="7">
                  <c:v>8.4269662921348321</c:v>
                </c:pt>
                <c:pt idx="8">
                  <c:v>5.6179775280898872</c:v>
                </c:pt>
              </c:numCache>
            </c:numRef>
          </c:val>
          <c:extLst>
            <c:ext xmlns:c16="http://schemas.microsoft.com/office/drawing/2014/chart" uri="{C3380CC4-5D6E-409C-BE32-E72D297353CC}">
              <c16:uniqueId val="{00000000-7BDB-4F76-8300-DFBEE85E60C9}"/>
            </c:ext>
          </c:extLst>
        </c:ser>
        <c:dLbls>
          <c:showLegendKey val="0"/>
          <c:showVal val="0"/>
          <c:showCatName val="0"/>
          <c:showSerName val="0"/>
          <c:showPercent val="0"/>
          <c:showBubbleSize val="0"/>
        </c:dLbls>
        <c:gapWidth val="100"/>
        <c:axId val="743551695"/>
        <c:axId val="743565839"/>
      </c:barChart>
      <c:catAx>
        <c:axId val="74355169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800" b="1"/>
            </a:pPr>
            <a:endParaRPr lang="ja-JP"/>
          </a:p>
        </c:txPr>
        <c:crossAx val="743565839"/>
        <c:crosses val="autoZero"/>
        <c:auto val="1"/>
        <c:lblAlgn val="ctr"/>
        <c:lblOffset val="100"/>
        <c:noMultiLvlLbl val="0"/>
      </c:catAx>
      <c:valAx>
        <c:axId val="743565839"/>
        <c:scaling>
          <c:orientation val="minMax"/>
        </c:scaling>
        <c:delete val="0"/>
        <c:axPos val="t"/>
        <c:majorGridlines>
          <c:spPr>
            <a:ln w="9525" cap="flat" cmpd="sng" algn="ctr">
              <a:solidFill>
                <a:schemeClr val="bg1"/>
              </a:solidFill>
              <a:round/>
            </a:ln>
            <a:effectLst/>
          </c:spPr>
        </c:majorGridlines>
        <c:numFmt formatCode="0&quot;%&quot;" sourceLinked="0"/>
        <c:majorTickMark val="none"/>
        <c:minorTickMark val="none"/>
        <c:tickLblPos val="high"/>
        <c:spPr>
          <a:noFill/>
          <a:ln>
            <a:noFill/>
          </a:ln>
          <a:effectLst/>
        </c:spPr>
        <c:txPr>
          <a:bodyPr rot="-60000000" vert="horz"/>
          <a:lstStyle/>
          <a:p>
            <a:pPr>
              <a:defRPr sz="600"/>
            </a:pPr>
            <a:endParaRPr lang="ja-JP"/>
          </a:p>
        </c:txPr>
        <c:crossAx val="743551695"/>
        <c:crosses val="autoZero"/>
        <c:crossBetween val="between"/>
      </c:valAx>
    </c:plotArea>
    <c:plotVisOnly val="1"/>
    <c:dispBlanksAs val="gap"/>
    <c:showDLblsOverMax val="0"/>
  </c:chart>
  <c:spPr>
    <a:ln>
      <a:noFill/>
    </a:ln>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10547824952384"/>
          <c:y val="0.14497121539346597"/>
          <c:w val="0.55737510936132995"/>
          <c:h val="0.76742334321786709"/>
        </c:manualLayout>
      </c:layout>
      <c:barChart>
        <c:barDir val="bar"/>
        <c:grouping val="clustered"/>
        <c:varyColors val="0"/>
        <c:ser>
          <c:idx val="0"/>
          <c:order val="0"/>
          <c:tx>
            <c:strRef>
              <c:f>相談②R2府!$C$16</c:f>
              <c:strCache>
                <c:ptCount val="1"/>
                <c:pt idx="0">
                  <c:v>回答数(人)</c:v>
                </c:pt>
              </c:strCache>
            </c:strRef>
          </c:tx>
          <c:spPr>
            <a:solidFill>
              <a:schemeClr val="accent5">
                <a:lumMod val="50000"/>
              </a:schemeClr>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相談②R2府!$B$17:$B$26</c:f>
              <c:strCache>
                <c:ptCount val="10"/>
                <c:pt idx="0">
                  <c:v>日本語教育の支援</c:v>
                </c:pt>
                <c:pt idx="1">
                  <c:v>住居の確保</c:v>
                </c:pt>
                <c:pt idx="2">
                  <c:v>短期アルバイトの情報提供</c:v>
                </c:pt>
                <c:pt idx="3">
                  <c:v>在留資格手続きの支援、簡素化</c:v>
                </c:pt>
                <c:pt idx="4">
                  <c:v>外国人の労働法律改善</c:v>
                </c:pt>
                <c:pt idx="5">
                  <c:v>健康や医療面への支援</c:v>
                </c:pt>
                <c:pt idx="6">
                  <c:v>多言語による相談窓口</c:v>
                </c:pt>
                <c:pt idx="7">
                  <c:v>外国人向けの情報発信</c:v>
                </c:pt>
                <c:pt idx="8">
                  <c:v>就職活動への支援</c:v>
                </c:pt>
                <c:pt idx="9">
                  <c:v>生活資金の支援</c:v>
                </c:pt>
              </c:strCache>
            </c:strRef>
          </c:cat>
          <c:val>
            <c:numRef>
              <c:f>相談②R2府!$C$17:$C$26</c:f>
              <c:numCache>
                <c:formatCode>General</c:formatCode>
                <c:ptCount val="10"/>
                <c:pt idx="0">
                  <c:v>152</c:v>
                </c:pt>
                <c:pt idx="1">
                  <c:v>188</c:v>
                </c:pt>
                <c:pt idx="2">
                  <c:v>279</c:v>
                </c:pt>
                <c:pt idx="3">
                  <c:v>305</c:v>
                </c:pt>
                <c:pt idx="4">
                  <c:v>305</c:v>
                </c:pt>
                <c:pt idx="5">
                  <c:v>315</c:v>
                </c:pt>
                <c:pt idx="6">
                  <c:v>413</c:v>
                </c:pt>
                <c:pt idx="7">
                  <c:v>453</c:v>
                </c:pt>
                <c:pt idx="8">
                  <c:v>510</c:v>
                </c:pt>
                <c:pt idx="9">
                  <c:v>527</c:v>
                </c:pt>
              </c:numCache>
            </c:numRef>
          </c:val>
          <c:extLst>
            <c:ext xmlns:c16="http://schemas.microsoft.com/office/drawing/2014/chart" uri="{C3380CC4-5D6E-409C-BE32-E72D297353CC}">
              <c16:uniqueId val="{00000000-FEB6-45E7-9CE0-DF5F1AEC60F6}"/>
            </c:ext>
          </c:extLst>
        </c:ser>
        <c:dLbls>
          <c:showLegendKey val="0"/>
          <c:showVal val="0"/>
          <c:showCatName val="0"/>
          <c:showSerName val="0"/>
          <c:showPercent val="0"/>
          <c:showBubbleSize val="0"/>
        </c:dLbls>
        <c:gapWidth val="113"/>
        <c:overlap val="52"/>
        <c:axId val="1313999376"/>
        <c:axId val="1314004368"/>
      </c:barChart>
      <c:catAx>
        <c:axId val="1313999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314004368"/>
        <c:crosses val="autoZero"/>
        <c:auto val="1"/>
        <c:lblAlgn val="ctr"/>
        <c:lblOffset val="100"/>
        <c:noMultiLvlLbl val="0"/>
      </c:catAx>
      <c:valAx>
        <c:axId val="1314004368"/>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13999376"/>
        <c:crosses val="autoZero"/>
        <c:crossBetween val="between"/>
        <c:majorUnit val="200"/>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0.00229</cdr:x>
      <cdr:y>0.03747</cdr:y>
    </cdr:from>
    <cdr:to>
      <cdr:x>0.06632</cdr:x>
      <cdr:y>0.08607</cdr:y>
    </cdr:to>
    <cdr:sp macro="" textlink="">
      <cdr:nvSpPr>
        <cdr:cNvPr id="3" name="テキスト ボックス 1"/>
        <cdr:cNvSpPr txBox="1"/>
      </cdr:nvSpPr>
      <cdr:spPr>
        <a:xfrm xmlns:a="http://schemas.openxmlformats.org/drawingml/2006/main">
          <a:off x="10344" y="90286"/>
          <a:ext cx="289713" cy="1170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400" dirty="0">
              <a:latin typeface="Meiryo UI" panose="020B0604030504040204" pitchFamily="50" charset="-128"/>
              <a:ea typeface="Meiryo UI" panose="020B0604030504040204" pitchFamily="50" charset="-128"/>
            </a:rPr>
            <a:t>(</a:t>
          </a:r>
          <a:r>
            <a:rPr lang="ja-JP" altLang="en-US" sz="400" dirty="0">
              <a:latin typeface="Meiryo UI" panose="020B0604030504040204" pitchFamily="50" charset="-128"/>
              <a:ea typeface="Meiryo UI" panose="020B0604030504040204" pitchFamily="50" charset="-128"/>
            </a:rPr>
            <a:t>人</a:t>
          </a:r>
          <a:r>
            <a:rPr lang="en-US" altLang="ja-JP" sz="400" dirty="0">
              <a:latin typeface="Meiryo UI" panose="020B0604030504040204" pitchFamily="50" charset="-128"/>
              <a:ea typeface="Meiryo UI" panose="020B0604030504040204" pitchFamily="50" charset="-128"/>
            </a:rPr>
            <a:t>)</a:t>
          </a:r>
          <a:endParaRPr lang="ja-JP" altLang="en-US" sz="400" dirty="0">
            <a:latin typeface="Meiryo UI" panose="020B0604030504040204" pitchFamily="50" charset="-128"/>
            <a:ea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0.5546</cdr:x>
      <cdr:y>0.30686</cdr:y>
    </cdr:from>
    <cdr:to>
      <cdr:x>0.66407</cdr:x>
      <cdr:y>0.60801</cdr:y>
    </cdr:to>
    <cdr:grpSp>
      <cdr:nvGrpSpPr>
        <cdr:cNvPr id="2" name="グループ化 1">
          <a:extLst xmlns:a="http://schemas.openxmlformats.org/drawingml/2006/main">
            <a:ext uri="{FF2B5EF4-FFF2-40B4-BE49-F238E27FC236}">
              <a16:creationId xmlns:a16="http://schemas.microsoft.com/office/drawing/2014/main" id="{6C705B6E-E103-412F-82BB-4C08B4874CA2}"/>
            </a:ext>
          </a:extLst>
        </cdr:cNvPr>
        <cdr:cNvGrpSpPr/>
      </cdr:nvGrpSpPr>
      <cdr:grpSpPr>
        <a:xfrm xmlns:a="http://schemas.openxmlformats.org/drawingml/2006/main">
          <a:off x="2535424" y="1461050"/>
          <a:ext cx="500456" cy="1433863"/>
          <a:chOff x="18822058" y="3552252"/>
          <a:chExt cx="849447" cy="3933022"/>
        </a:xfrm>
      </cdr:grpSpPr>
      <cdr:cxnSp macro="">
        <cdr:nvCxnSpPr>
          <cdr:cNvPr id="3" name="直線矢印コネクタ 2">
            <a:extLst xmlns:a="http://schemas.openxmlformats.org/drawingml/2006/main">
              <a:ext uri="{FF2B5EF4-FFF2-40B4-BE49-F238E27FC236}">
                <a16:creationId xmlns:a16="http://schemas.microsoft.com/office/drawing/2014/main" id="{70A5AD09-CF09-4957-B5FA-E47DC55AF58A}"/>
              </a:ext>
            </a:extLst>
          </cdr:cNvPr>
          <cdr:cNvCxnSpPr/>
        </cdr:nvCxnSpPr>
        <cdr:spPr>
          <a:xfrm xmlns:a="http://schemas.openxmlformats.org/drawingml/2006/main">
            <a:off x="19217503" y="4150626"/>
            <a:ext cx="0" cy="3334648"/>
          </a:xfrm>
          <a:prstGeom xmlns:a="http://schemas.openxmlformats.org/drawingml/2006/main" prst="straightConnector1">
            <a:avLst/>
          </a:prstGeom>
          <a:ln xmlns:a="http://schemas.openxmlformats.org/drawingml/2006/main" w="12700">
            <a:solidFill>
              <a:srgbClr val="F09090"/>
            </a:solidFill>
            <a:prstDash val="sys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4" name="テキスト ボックス 19"/>
          <cdr:cNvSpPr txBox="1"/>
        </cdr:nvSpPr>
        <cdr:spPr>
          <a:xfrm xmlns:a="http://schemas.openxmlformats.org/drawingml/2006/main">
            <a:off x="18822058" y="3552252"/>
            <a:ext cx="849447" cy="1079723"/>
          </a:xfrm>
          <a:prstGeom xmlns:a="http://schemas.openxmlformats.org/drawingml/2006/main" prst="rect">
            <a:avLst/>
          </a:prstGeom>
          <a:solidFill xmlns:a="http://schemas.openxmlformats.org/drawingml/2006/main">
            <a:schemeClr val="bg1"/>
          </a:solidFill>
          <a:ln xmlns:a="http://schemas.openxmlformats.org/drawingml/2006/main">
            <a:solidFill>
              <a:srgbClr val="F09090"/>
            </a:solidFill>
            <a:prstDash val="sysDash"/>
          </a:ln>
        </cdr:spPr>
        <cdr:txBody>
          <a:bodyPr xmlns:a="http://schemas.openxmlformats.org/drawingml/2006/main" wrap="square" rtlCol="0" anchor="ctr">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kumimoji="1" lang="en-US" altLang="ja-JP" sz="500" b="0" dirty="0">
                <a:latin typeface="Meiryo UI" panose="020B0604030504040204" pitchFamily="50" charset="-128"/>
                <a:ea typeface="Meiryo UI" panose="020B0604030504040204" pitchFamily="50" charset="-128"/>
              </a:rPr>
              <a:t>2020</a:t>
            </a:r>
            <a:r>
              <a:rPr kumimoji="1" lang="ja-JP" altLang="en-US" sz="500" b="0" dirty="0">
                <a:latin typeface="Meiryo UI" panose="020B0604030504040204" pitchFamily="50" charset="-128"/>
                <a:ea typeface="Meiryo UI" panose="020B0604030504040204" pitchFamily="50" charset="-128"/>
              </a:rPr>
              <a:t>年～</a:t>
            </a:r>
            <a:r>
              <a:rPr kumimoji="1" lang="en-US" altLang="ja-JP" sz="500" b="0" dirty="0">
                <a:latin typeface="Meiryo UI" panose="020B0604030504040204" pitchFamily="50" charset="-128"/>
                <a:ea typeface="Meiryo UI" panose="020B0604030504040204" pitchFamily="50" charset="-128"/>
              </a:rPr>
              <a:t/>
            </a:r>
            <a:br>
              <a:rPr kumimoji="1" lang="en-US" altLang="ja-JP" sz="500" b="0" dirty="0">
                <a:latin typeface="Meiryo UI" panose="020B0604030504040204" pitchFamily="50" charset="-128"/>
                <a:ea typeface="Meiryo UI" panose="020B0604030504040204" pitchFamily="50" charset="-128"/>
              </a:rPr>
            </a:br>
            <a:r>
              <a:rPr kumimoji="1" lang="ja-JP" altLang="en-US" sz="500" b="0" dirty="0">
                <a:latin typeface="Meiryo UI" panose="020B0604030504040204" pitchFamily="50" charset="-128"/>
                <a:ea typeface="Meiryo UI" panose="020B0604030504040204" pitchFamily="50" charset="-128"/>
              </a:rPr>
              <a:t>新型コロナ</a:t>
            </a:r>
            <a:endParaRPr kumimoji="1" lang="en-US" altLang="ja-JP" sz="500" b="0" dirty="0">
              <a:latin typeface="Meiryo UI" panose="020B0604030504040204" pitchFamily="50" charset="-128"/>
              <a:ea typeface="Meiryo UI" panose="020B0604030504040204" pitchFamily="50" charset="-128"/>
            </a:endParaRPr>
          </a:p>
          <a:p xmlns:a="http://schemas.openxmlformats.org/drawingml/2006/main">
            <a:pPr algn="ctr"/>
            <a:r>
              <a:rPr kumimoji="1" lang="ja-JP" altLang="en-US" sz="500" b="0" dirty="0">
                <a:latin typeface="Meiryo UI" panose="020B0604030504040204" pitchFamily="50" charset="-128"/>
                <a:ea typeface="Meiryo UI" panose="020B0604030504040204" pitchFamily="50" charset="-128"/>
              </a:rPr>
              <a:t>入国制限</a:t>
            </a:r>
          </a:p>
        </cdr:txBody>
      </cdr:sp>
    </cdr:grpSp>
  </cdr:relSizeAnchor>
  <cdr:relSizeAnchor xmlns:cdr="http://schemas.openxmlformats.org/drawingml/2006/chartDrawing">
    <cdr:from>
      <cdr:x>0</cdr:x>
      <cdr:y>0.04902</cdr:y>
    </cdr:from>
    <cdr:to>
      <cdr:x>0.08254</cdr:x>
      <cdr:y>0.08897</cdr:y>
    </cdr:to>
    <cdr:sp macro="" textlink="">
      <cdr:nvSpPr>
        <cdr:cNvPr id="6" name="テキスト ボックス 5"/>
        <cdr:cNvSpPr txBox="1"/>
      </cdr:nvSpPr>
      <cdr:spPr>
        <a:xfrm xmlns:a="http://schemas.openxmlformats.org/drawingml/2006/main">
          <a:off x="0" y="233399"/>
          <a:ext cx="377342" cy="1902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500" dirty="0">
              <a:latin typeface="Meiryo UI" panose="020B0604030504040204" pitchFamily="50" charset="-128"/>
              <a:ea typeface="Meiryo UI" panose="020B0604030504040204" pitchFamily="50" charset="-128"/>
            </a:rPr>
            <a:t>(</a:t>
          </a:r>
          <a:r>
            <a:rPr lang="ja-JP" altLang="en-US" sz="500" dirty="0">
              <a:latin typeface="Meiryo UI" panose="020B0604030504040204" pitchFamily="50" charset="-128"/>
              <a:ea typeface="Meiryo UI" panose="020B0604030504040204" pitchFamily="50" charset="-128"/>
            </a:rPr>
            <a:t>人</a:t>
          </a:r>
          <a:r>
            <a:rPr lang="en-US" altLang="ja-JP" sz="500" dirty="0">
              <a:latin typeface="Meiryo UI" panose="020B0604030504040204" pitchFamily="50" charset="-128"/>
              <a:ea typeface="Meiryo UI" panose="020B0604030504040204" pitchFamily="50" charset="-128"/>
            </a:rPr>
            <a:t>)</a:t>
          </a:r>
          <a:endParaRPr lang="ja-JP" altLang="en-US" sz="5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0.71241</cdr:x>
      <cdr:y>0.08381</cdr:y>
    </cdr:from>
    <cdr:to>
      <cdr:x>0.74971</cdr:x>
      <cdr:y>0.5431</cdr:y>
    </cdr:to>
    <cdr:sp macro="" textlink="">
      <cdr:nvSpPr>
        <cdr:cNvPr id="7" name="右矢印 6"/>
        <cdr:cNvSpPr/>
      </cdr:nvSpPr>
      <cdr:spPr>
        <a:xfrm xmlns:a="http://schemas.openxmlformats.org/drawingml/2006/main" rot="3522671" flipV="1">
          <a:off x="2248738" y="1407172"/>
          <a:ext cx="2186809" cy="170546"/>
        </a:xfrm>
        <a:prstGeom xmlns:a="http://schemas.openxmlformats.org/drawingml/2006/main" prst="rightArrow">
          <a:avLst>
            <a:gd name="adj1" fmla="val 50000"/>
            <a:gd name="adj2" fmla="val 86612"/>
          </a:avLst>
        </a:prstGeom>
        <a:solidFill xmlns:a="http://schemas.openxmlformats.org/drawingml/2006/main">
          <a:srgbClr val="EE606E"/>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lang="ja-JP" alt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0.34787</cdr:x>
      <cdr:y>0.86683</cdr:y>
    </cdr:from>
    <cdr:to>
      <cdr:x>0.8355</cdr:x>
      <cdr:y>0.9694</cdr:y>
    </cdr:to>
    <cdr:sp macro="" textlink="">
      <cdr:nvSpPr>
        <cdr:cNvPr id="3" name="テキスト ボックス 47"/>
        <cdr:cNvSpPr txBox="1"/>
      </cdr:nvSpPr>
      <cdr:spPr>
        <a:xfrm xmlns:a="http://schemas.openxmlformats.org/drawingml/2006/main">
          <a:off x="750054" y="1507416"/>
          <a:ext cx="1051389" cy="17836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en-US" altLang="ja-JP" sz="700" b="1" dirty="0">
              <a:solidFill>
                <a:schemeClr val="tx1">
                  <a:lumMod val="85000"/>
                  <a:lumOff val="15000"/>
                </a:schemeClr>
              </a:solidFill>
              <a:latin typeface="Meiryo UI" panose="020B0604030504040204" pitchFamily="50" charset="-128"/>
              <a:ea typeface="Meiryo UI" panose="020B0604030504040204" pitchFamily="50" charset="-128"/>
            </a:rPr>
            <a:t>(2021</a:t>
          </a:r>
          <a:r>
            <a:rPr kumimoji="1" lang="ja-JP" altLang="en-US" sz="700" b="1" dirty="0">
              <a:solidFill>
                <a:schemeClr val="tx1">
                  <a:lumMod val="85000"/>
                  <a:lumOff val="15000"/>
                </a:schemeClr>
              </a:solidFill>
              <a:latin typeface="Meiryo UI" panose="020B0604030504040204" pitchFamily="50" charset="-128"/>
              <a:ea typeface="Meiryo UI" panose="020B0604030504040204" pitchFamily="50" charset="-128"/>
            </a:rPr>
            <a:t>年拡大</a:t>
          </a:r>
          <a:r>
            <a:rPr kumimoji="1" lang="en-US" altLang="ja-JP" sz="700" b="1" dirty="0">
              <a:solidFill>
                <a:schemeClr val="tx1">
                  <a:lumMod val="85000"/>
                  <a:lumOff val="15000"/>
                </a:schemeClr>
              </a:solidFill>
              <a:latin typeface="Meiryo UI" panose="020B0604030504040204" pitchFamily="50" charset="-128"/>
              <a:ea typeface="Meiryo UI" panose="020B0604030504040204" pitchFamily="50" charset="-128"/>
            </a:rPr>
            <a:t>)</a:t>
          </a:r>
          <a:endParaRPr kumimoji="1" lang="ja-JP" altLang="en-US" sz="700" b="1" dirty="0">
            <a:solidFill>
              <a:schemeClr val="tx1">
                <a:lumMod val="85000"/>
                <a:lumOff val="15000"/>
              </a:schemeClr>
            </a:solidFill>
            <a:latin typeface="Meiryo UI" panose="020B0604030504040204" pitchFamily="50" charset="-128"/>
            <a:ea typeface="Meiryo UI"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0.72765</cdr:x>
      <cdr:y>0.04783</cdr:y>
    </cdr:from>
    <cdr:to>
      <cdr:x>1</cdr:x>
      <cdr:y>0.11731</cdr:y>
    </cdr:to>
    <cdr:sp macro="" textlink="">
      <cdr:nvSpPr>
        <cdr:cNvPr id="2" name="テキスト ボックス 24"/>
        <cdr:cNvSpPr txBox="1"/>
      </cdr:nvSpPr>
      <cdr:spPr>
        <a:xfrm xmlns:a="http://schemas.openxmlformats.org/drawingml/2006/main">
          <a:off x="3268731" y="127120"/>
          <a:ext cx="1223443" cy="18466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600" dirty="0">
              <a:latin typeface="Meiryo UI" panose="020B0604030504040204" pitchFamily="50" charset="-128"/>
              <a:ea typeface="Meiryo UI" panose="020B0604030504040204" pitchFamily="50" charset="-128"/>
            </a:rPr>
            <a:t>　　　　（単一回答</a:t>
          </a:r>
          <a:r>
            <a:rPr kumimoji="1" lang="en-US" altLang="ja-JP" sz="600" dirty="0">
              <a:latin typeface="Meiryo UI" panose="020B0604030504040204" pitchFamily="50" charset="-128"/>
              <a:ea typeface="Meiryo UI" panose="020B0604030504040204" pitchFamily="50" charset="-128"/>
            </a:rPr>
            <a:t>,N</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626</a:t>
          </a:r>
          <a:r>
            <a:rPr kumimoji="1" lang="ja-JP" altLang="en-US" sz="600" dirty="0">
              <a:latin typeface="Meiryo UI" panose="020B0604030504040204" pitchFamily="50" charset="-128"/>
              <a:ea typeface="Meiryo UI" panose="020B0604030504040204" pitchFamily="50" charset="-128"/>
            </a:rPr>
            <a:t>）</a:t>
          </a:r>
        </a:p>
      </cdr:txBody>
    </cdr:sp>
  </cdr:relSizeAnchor>
  <cdr:relSizeAnchor xmlns:cdr="http://schemas.openxmlformats.org/drawingml/2006/chartDrawing">
    <cdr:from>
      <cdr:x>0.04597</cdr:x>
      <cdr:y>0.12976</cdr:y>
    </cdr:from>
    <cdr:to>
      <cdr:x>0.96447</cdr:x>
      <cdr:y>0.27846</cdr:y>
    </cdr:to>
    <cdr:sp macro="" textlink="">
      <cdr:nvSpPr>
        <cdr:cNvPr id="3" name="角丸四角形 2"/>
        <cdr:cNvSpPr/>
      </cdr:nvSpPr>
      <cdr:spPr>
        <a:xfrm xmlns:a="http://schemas.openxmlformats.org/drawingml/2006/main">
          <a:off x="200749" y="354094"/>
          <a:ext cx="4011279" cy="405791"/>
        </a:xfrm>
        <a:prstGeom xmlns:a="http://schemas.openxmlformats.org/drawingml/2006/main" prst="roundRect">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dirty="0"/>
        </a:p>
      </cdr:txBody>
    </cdr:sp>
  </cdr:relSizeAnchor>
  <cdr:relSizeAnchor xmlns:cdr="http://schemas.openxmlformats.org/drawingml/2006/chartDrawing">
    <cdr:from>
      <cdr:x>0.31576</cdr:x>
      <cdr:y>0.87618</cdr:y>
    </cdr:from>
    <cdr:to>
      <cdr:x>1</cdr:x>
      <cdr:y>0.95145</cdr:y>
    </cdr:to>
    <cdr:sp macro="" textlink="">
      <cdr:nvSpPr>
        <cdr:cNvPr id="4" name="テキスト ボックス 9"/>
        <cdr:cNvSpPr txBox="1"/>
      </cdr:nvSpPr>
      <cdr:spPr>
        <a:xfrm xmlns:a="http://schemas.openxmlformats.org/drawingml/2006/main">
          <a:off x="1418468" y="2328722"/>
          <a:ext cx="3073706"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r"/>
          <a:r>
            <a:rPr kumimoji="1" lang="ja-JP" altLang="en-US" sz="700" dirty="0">
              <a:latin typeface="Meiryo UI" panose="020B0604030504040204" pitchFamily="50" charset="-128"/>
              <a:ea typeface="Meiryo UI" panose="020B0604030504040204" pitchFamily="50" charset="-128"/>
            </a:rPr>
            <a:t>出典：大阪府・大阪市「大阪市外国人住民アンケート調査」（</a:t>
          </a:r>
          <a:r>
            <a:rPr kumimoji="1" lang="en-US" altLang="ja-JP" sz="700" dirty="0">
              <a:latin typeface="Meiryo UI" panose="020B0604030504040204" pitchFamily="50" charset="-128"/>
              <a:ea typeface="Meiryo UI" panose="020B0604030504040204" pitchFamily="50" charset="-128"/>
            </a:rPr>
            <a:t>2019</a:t>
          </a:r>
          <a:r>
            <a:rPr kumimoji="1" lang="ja-JP" altLang="en-US" sz="700" dirty="0">
              <a:latin typeface="Meiryo UI" panose="020B0604030504040204" pitchFamily="50" charset="-128"/>
              <a:ea typeface="Meiryo UI" panose="020B0604030504040204" pitchFamily="50" charset="-128"/>
            </a:rPr>
            <a:t>年）</a:t>
          </a:r>
          <a:endParaRPr kumimoji="1" lang="en-US" altLang="ja-JP" sz="700" dirty="0">
            <a:latin typeface="Meiryo UI" panose="020B0604030504040204" pitchFamily="50" charset="-128"/>
            <a:ea typeface="Meiryo UI" panose="020B0604030504040204" pitchFamily="50" charset="-128"/>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0.10711</cdr:x>
      <cdr:y>0.03046</cdr:y>
    </cdr:from>
    <cdr:to>
      <cdr:x>0.80321</cdr:x>
      <cdr:y>0.12889</cdr:y>
    </cdr:to>
    <cdr:sp macro="" textlink="">
      <cdr:nvSpPr>
        <cdr:cNvPr id="2" name="テキスト ボックス 26"/>
        <cdr:cNvSpPr txBox="1"/>
      </cdr:nvSpPr>
      <cdr:spPr>
        <a:xfrm xmlns:a="http://schemas.openxmlformats.org/drawingml/2006/main">
          <a:off x="467772" y="80957"/>
          <a:ext cx="3040017"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lvl="0"/>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府内在住外国人：多文化共生社会で重要なこと</a:t>
          </a:r>
          <a:r>
            <a:rPr kumimoji="1" lang="en-US" altLang="ja-JP"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0.72765</cdr:x>
      <cdr:y>0.05427</cdr:y>
    </cdr:from>
    <cdr:to>
      <cdr:x>1</cdr:x>
      <cdr:y>0.12375</cdr:y>
    </cdr:to>
    <cdr:sp macro="" textlink="">
      <cdr:nvSpPr>
        <cdr:cNvPr id="3" name="テキスト ボックス 24"/>
        <cdr:cNvSpPr txBox="1"/>
      </cdr:nvSpPr>
      <cdr:spPr>
        <a:xfrm xmlns:a="http://schemas.openxmlformats.org/drawingml/2006/main">
          <a:off x="3177803" y="144227"/>
          <a:ext cx="1189410" cy="18466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600" dirty="0">
              <a:latin typeface="Meiryo UI" panose="020B0604030504040204" pitchFamily="50" charset="-128"/>
              <a:ea typeface="Meiryo UI" panose="020B0604030504040204" pitchFamily="50" charset="-128"/>
            </a:rPr>
            <a:t>　　　　（単一回答</a:t>
          </a:r>
          <a:r>
            <a:rPr kumimoji="1" lang="en-US" altLang="ja-JP" sz="600" dirty="0">
              <a:latin typeface="Meiryo UI" panose="020B0604030504040204" pitchFamily="50" charset="-128"/>
              <a:ea typeface="Meiryo UI" panose="020B0604030504040204" pitchFamily="50" charset="-128"/>
            </a:rPr>
            <a:t>,N</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626</a:t>
          </a:r>
          <a:r>
            <a:rPr kumimoji="1" lang="ja-JP" altLang="en-US" sz="600" dirty="0">
              <a:latin typeface="Meiryo UI" panose="020B0604030504040204" pitchFamily="50" charset="-128"/>
              <a:ea typeface="Meiryo UI" panose="020B0604030504040204" pitchFamily="50" charset="-128"/>
            </a:rPr>
            <a:t>）</a:t>
          </a:r>
        </a:p>
      </cdr:txBody>
    </cdr:sp>
  </cdr:relSizeAnchor>
  <cdr:relSizeAnchor xmlns:cdr="http://schemas.openxmlformats.org/drawingml/2006/chartDrawing">
    <cdr:from>
      <cdr:x>0.29619</cdr:x>
      <cdr:y>0.91311</cdr:y>
    </cdr:from>
    <cdr:to>
      <cdr:x>1</cdr:x>
      <cdr:y>0.98838</cdr:y>
    </cdr:to>
    <cdr:sp macro="" textlink="">
      <cdr:nvSpPr>
        <cdr:cNvPr id="4" name="テキスト ボックス 9"/>
        <cdr:cNvSpPr txBox="1"/>
      </cdr:nvSpPr>
      <cdr:spPr>
        <a:xfrm xmlns:a="http://schemas.openxmlformats.org/drawingml/2006/main">
          <a:off x="1293507" y="2426855"/>
          <a:ext cx="3073706"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kumimoji="1" lang="ja-JP" altLang="en-US" sz="700" dirty="0">
              <a:latin typeface="Meiryo UI" panose="020B0604030504040204" pitchFamily="50" charset="-128"/>
              <a:ea typeface="Meiryo UI" panose="020B0604030504040204" pitchFamily="50" charset="-128"/>
            </a:rPr>
            <a:t>出典：大阪府・大阪市「大阪市外国人住民アンケート調査」（</a:t>
          </a:r>
          <a:r>
            <a:rPr kumimoji="1" lang="en-US" altLang="ja-JP" sz="700" dirty="0">
              <a:latin typeface="Meiryo UI" panose="020B0604030504040204" pitchFamily="50" charset="-128"/>
              <a:ea typeface="Meiryo UI" panose="020B0604030504040204" pitchFamily="50" charset="-128"/>
            </a:rPr>
            <a:t>2019</a:t>
          </a:r>
          <a:r>
            <a:rPr kumimoji="1" lang="ja-JP" altLang="en-US" sz="700" dirty="0">
              <a:latin typeface="Meiryo UI" panose="020B0604030504040204" pitchFamily="50" charset="-128"/>
              <a:ea typeface="Meiryo UI" panose="020B0604030504040204" pitchFamily="50" charset="-128"/>
            </a:rPr>
            <a:t>年）</a:t>
          </a:r>
          <a:endParaRPr kumimoji="1" lang="en-US" altLang="ja-JP" sz="7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0.0772</cdr:x>
      <cdr:y>0.16675</cdr:y>
    </cdr:from>
    <cdr:to>
      <cdr:x>0.9228</cdr:x>
      <cdr:y>0.45259</cdr:y>
    </cdr:to>
    <cdr:sp macro="" textlink="">
      <cdr:nvSpPr>
        <cdr:cNvPr id="5" name="角丸四角形 4"/>
        <cdr:cNvSpPr/>
      </cdr:nvSpPr>
      <cdr:spPr>
        <a:xfrm xmlns:a="http://schemas.openxmlformats.org/drawingml/2006/main">
          <a:off x="337146" y="443188"/>
          <a:ext cx="3692920" cy="759714"/>
        </a:xfrm>
        <a:prstGeom xmlns:a="http://schemas.openxmlformats.org/drawingml/2006/main" prst="roundRect">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dr:relSizeAnchor xmlns:cdr="http://schemas.openxmlformats.org/drawingml/2006/chartDrawing">
    <cdr:from>
      <cdr:x>0.07214</cdr:x>
      <cdr:y>0.70448</cdr:y>
    </cdr:from>
    <cdr:to>
      <cdr:x>0.85811</cdr:x>
      <cdr:y>0.8542</cdr:y>
    </cdr:to>
    <cdr:sp macro="" textlink="">
      <cdr:nvSpPr>
        <cdr:cNvPr id="6" name="角丸四角形 5"/>
        <cdr:cNvSpPr/>
      </cdr:nvSpPr>
      <cdr:spPr>
        <a:xfrm xmlns:a="http://schemas.openxmlformats.org/drawingml/2006/main">
          <a:off x="315043" y="1872368"/>
          <a:ext cx="3432514" cy="397914"/>
        </a:xfrm>
        <a:prstGeom xmlns:a="http://schemas.openxmlformats.org/drawingml/2006/main" prst="roundRect">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drawings/drawing6.xml><?xml version="1.0" encoding="utf-8"?>
<c:userShapes xmlns:c="http://schemas.openxmlformats.org/drawingml/2006/chart">
  <cdr:relSizeAnchor xmlns:cdr="http://schemas.openxmlformats.org/drawingml/2006/chartDrawing">
    <cdr:from>
      <cdr:x>0.1568</cdr:x>
      <cdr:y>0.05969</cdr:y>
    </cdr:from>
    <cdr:to>
      <cdr:x>0.80483</cdr:x>
      <cdr:y>0.16004</cdr:y>
    </cdr:to>
    <cdr:sp macro="" textlink="">
      <cdr:nvSpPr>
        <cdr:cNvPr id="2" name="テキスト ボックス 26"/>
        <cdr:cNvSpPr txBox="1"/>
      </cdr:nvSpPr>
      <cdr:spPr>
        <a:xfrm xmlns:a="http://schemas.openxmlformats.org/drawingml/2006/main">
          <a:off x="725304" y="151017"/>
          <a:ext cx="2997585"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lvl="0"/>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府内事業者：外国人採用における課題</a:t>
          </a:r>
          <a:r>
            <a:rPr kumimoji="1" lang="en-US" altLang="ja-JP"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0.66444</cdr:x>
      <cdr:y>0.082</cdr:y>
    </cdr:from>
    <cdr:to>
      <cdr:x>0.92158</cdr:x>
      <cdr:y>0.15771</cdr:y>
    </cdr:to>
    <cdr:sp macro="" textlink="">
      <cdr:nvSpPr>
        <cdr:cNvPr id="3" name="テキスト ボックス 24"/>
        <cdr:cNvSpPr txBox="1"/>
      </cdr:nvSpPr>
      <cdr:spPr>
        <a:xfrm xmlns:a="http://schemas.openxmlformats.org/drawingml/2006/main">
          <a:off x="3073483" y="219553"/>
          <a:ext cx="1189425" cy="20272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600" dirty="0">
              <a:latin typeface="Meiryo UI" panose="020B0604030504040204" pitchFamily="50" charset="-128"/>
              <a:ea typeface="Meiryo UI" panose="020B0604030504040204" pitchFamily="50" charset="-128"/>
            </a:rPr>
            <a:t>（複数回答</a:t>
          </a:r>
          <a:r>
            <a:rPr kumimoji="1" lang="en-US" altLang="ja-JP" sz="600" dirty="0">
              <a:latin typeface="Meiryo UI" panose="020B0604030504040204" pitchFamily="50" charset="-128"/>
              <a:ea typeface="Meiryo UI" panose="020B0604030504040204" pitchFamily="50" charset="-128"/>
            </a:rPr>
            <a:t>,N</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178</a:t>
          </a:r>
          <a:r>
            <a:rPr kumimoji="1" lang="ja-JP" altLang="en-US" sz="600" dirty="0">
              <a:latin typeface="Meiryo UI" panose="020B0604030504040204" pitchFamily="50" charset="-128"/>
              <a:ea typeface="Meiryo UI" panose="020B0604030504040204" pitchFamily="50" charset="-128"/>
            </a:rPr>
            <a:t>）</a:t>
          </a:r>
        </a:p>
      </cdr:txBody>
    </cdr:sp>
  </cdr:relSizeAnchor>
  <cdr:relSizeAnchor xmlns:cdr="http://schemas.openxmlformats.org/drawingml/2006/chartDrawing">
    <cdr:from>
      <cdr:x>0.42633</cdr:x>
      <cdr:y>0.92403</cdr:y>
    </cdr:from>
    <cdr:to>
      <cdr:x>1</cdr:x>
      <cdr:y>0.95851</cdr:y>
    </cdr:to>
    <cdr:sp macro="" textlink="">
      <cdr:nvSpPr>
        <cdr:cNvPr id="4" name="正方形/長方形 3">
          <a:extLst xmlns:a="http://schemas.openxmlformats.org/drawingml/2006/main">
            <a:ext uri="{FF2B5EF4-FFF2-40B4-BE49-F238E27FC236}">
              <a16:creationId xmlns:a16="http://schemas.microsoft.com/office/drawing/2014/main" id="{55EED9AA-96F6-4885-AFA7-E0637D01A52D}"/>
            </a:ext>
          </a:extLst>
        </cdr:cNvPr>
        <cdr:cNvSpPr/>
      </cdr:nvSpPr>
      <cdr:spPr>
        <a:xfrm xmlns:a="http://schemas.openxmlformats.org/drawingml/2006/main">
          <a:off x="1972055" y="2474182"/>
          <a:ext cx="2653605" cy="92333"/>
        </a:xfrm>
        <a:prstGeom xmlns:a="http://schemas.openxmlformats.org/drawingml/2006/main" prst="rect">
          <a:avLst/>
        </a:prstGeom>
        <a:noFill xmlns:a="http://schemas.openxmlformats.org/drawingml/2006/main"/>
        <a:ln xmlns:a="http://schemas.openxmlformats.org/drawingml/2006/main" w="9525">
          <a:noFill/>
          <a:prstDash val="solid"/>
        </a:ln>
      </cdr:spPr>
      <cdr:txBody>
        <a:bodyPr xmlns:a="http://schemas.openxmlformats.org/drawingml/2006/main" wrap="square" lIns="0" tIns="0" rIns="0" bIns="0" anchor="ctr" anchorCtr="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fontAlgn="base"/>
          <a:r>
            <a:rPr lang="en-US" altLang="ja-JP" sz="600" b="1" dirty="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出典：大阪府「外国人雇用事業者等アンケート調査」（</a:t>
          </a:r>
          <a:r>
            <a:rPr lang="en-US" altLang="ja-JP" sz="600" dirty="0">
              <a:latin typeface="Meiryo UI" panose="020B0604030504040204" pitchFamily="50" charset="-128"/>
              <a:ea typeface="Meiryo UI" panose="020B0604030504040204" pitchFamily="50" charset="-128"/>
            </a:rPr>
            <a:t>2021</a:t>
          </a:r>
          <a:r>
            <a:rPr lang="ja-JP" altLang="en-US" sz="600" dirty="0">
              <a:latin typeface="Meiryo UI" panose="020B0604030504040204" pitchFamily="50" charset="-128"/>
              <a:ea typeface="Meiryo UI" panose="020B0604030504040204" pitchFamily="50" charset="-128"/>
            </a:rPr>
            <a:t>年）　 </a:t>
          </a:r>
          <a:endParaRPr lang="en-US" altLang="ja-JP" sz="6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0.02414</cdr:x>
      <cdr:y>0.23513</cdr:y>
    </cdr:from>
    <cdr:to>
      <cdr:x>0.90117</cdr:x>
      <cdr:y>0.31014</cdr:y>
    </cdr:to>
    <cdr:sp macro="" textlink="">
      <cdr:nvSpPr>
        <cdr:cNvPr id="5" name="角丸四角形 4"/>
        <cdr:cNvSpPr/>
      </cdr:nvSpPr>
      <cdr:spPr>
        <a:xfrm xmlns:a="http://schemas.openxmlformats.org/drawingml/2006/main">
          <a:off x="111656" y="594941"/>
          <a:ext cx="4056843" cy="189792"/>
        </a:xfrm>
        <a:prstGeom xmlns:a="http://schemas.openxmlformats.org/drawingml/2006/main" prst="roundRect">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dirty="0"/>
        </a:p>
      </cdr:txBody>
    </cdr:sp>
  </cdr:relSizeAnchor>
</c:userShapes>
</file>

<file path=ppt/drawings/drawing7.xml><?xml version="1.0" encoding="utf-8"?>
<c:userShapes xmlns:c="http://schemas.openxmlformats.org/drawingml/2006/chart">
  <cdr:relSizeAnchor xmlns:cdr="http://schemas.openxmlformats.org/drawingml/2006/chartDrawing">
    <cdr:from>
      <cdr:x>0.12632</cdr:x>
      <cdr:y>0.01914</cdr:y>
    </cdr:from>
    <cdr:to>
      <cdr:x>0.75991</cdr:x>
      <cdr:y>0.13317</cdr:y>
    </cdr:to>
    <cdr:sp macro="" textlink="">
      <cdr:nvSpPr>
        <cdr:cNvPr id="2" name="テキスト ボックス 26"/>
        <cdr:cNvSpPr txBox="1"/>
      </cdr:nvSpPr>
      <cdr:spPr>
        <a:xfrm xmlns:a="http://schemas.openxmlformats.org/drawingml/2006/main">
          <a:off x="547533" y="42625"/>
          <a:ext cx="2746414"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lvl="0"/>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府内在住外国人：行政に期待する支援策</a:t>
          </a:r>
          <a:r>
            <a:rPr kumimoji="1" lang="en-US" altLang="ja-JP"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7" tIns="45718" rIns="91437" bIns="457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7" tIns="45718" rIns="91437" bIns="45718" rtlCol="0"/>
          <a:lstStyle>
            <a:lvl1pPr algn="r">
              <a:defRPr sz="1200"/>
            </a:lvl1pPr>
          </a:lstStyle>
          <a:p>
            <a:fld id="{89F30D4D-07E0-4A00-9F23-586763F8C7A5}" type="datetimeFigureOut">
              <a:rPr kumimoji="1" lang="ja-JP" altLang="en-US" smtClean="0"/>
              <a:t>2022/10/12</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7" tIns="45718" rIns="91437" bIns="45718" rtlCol="0" anchor="ctr"/>
          <a:lstStyle/>
          <a:p>
            <a:endParaRPr lang="ja-JP" altLang="en-US" dirty="0"/>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7" tIns="45718" rIns="91437"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7" tIns="45718" rIns="91437" bIns="457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7" tIns="45718" rIns="91437" bIns="45718" rtlCol="0" anchor="b"/>
          <a:lstStyle>
            <a:lvl1pPr algn="r">
              <a:defRPr sz="1200"/>
            </a:lvl1pPr>
          </a:lstStyle>
          <a:p>
            <a:fld id="{0F789ED8-FF8E-45BC-B518-2C5355A3D52D}" type="slidenum">
              <a:rPr kumimoji="1" lang="ja-JP" altLang="en-US" smtClean="0"/>
              <a:t>‹#›</a:t>
            </a:fld>
            <a:endParaRPr kumimoji="1" lang="ja-JP" altLang="en-US" dirty="0"/>
          </a:p>
        </p:txBody>
      </p:sp>
    </p:spTree>
    <p:extLst>
      <p:ext uri="{BB962C8B-B14F-4D97-AF65-F5344CB8AC3E}">
        <p14:creationId xmlns:p14="http://schemas.microsoft.com/office/powerpoint/2010/main" val="1292844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1</a:t>
            </a:fld>
            <a:endParaRPr kumimoji="1" lang="ja-JP" altLang="en-US" dirty="0"/>
          </a:p>
        </p:txBody>
      </p:sp>
    </p:spTree>
    <p:extLst>
      <p:ext uri="{BB962C8B-B14F-4D97-AF65-F5344CB8AC3E}">
        <p14:creationId xmlns:p14="http://schemas.microsoft.com/office/powerpoint/2010/main" val="3231992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2</a:t>
            </a:fld>
            <a:endParaRPr kumimoji="1" lang="ja-JP" altLang="en-US" dirty="0"/>
          </a:p>
        </p:txBody>
      </p:sp>
    </p:spTree>
    <p:extLst>
      <p:ext uri="{BB962C8B-B14F-4D97-AF65-F5344CB8AC3E}">
        <p14:creationId xmlns:p14="http://schemas.microsoft.com/office/powerpoint/2010/main" val="1746016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4</a:t>
            </a:fld>
            <a:endParaRPr kumimoji="1" lang="ja-JP" altLang="en-US" dirty="0"/>
          </a:p>
        </p:txBody>
      </p:sp>
    </p:spTree>
    <p:extLst>
      <p:ext uri="{BB962C8B-B14F-4D97-AF65-F5344CB8AC3E}">
        <p14:creationId xmlns:p14="http://schemas.microsoft.com/office/powerpoint/2010/main" val="2318431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5</a:t>
            </a:fld>
            <a:endParaRPr kumimoji="1" lang="ja-JP" altLang="en-US" dirty="0"/>
          </a:p>
        </p:txBody>
      </p:sp>
    </p:spTree>
    <p:extLst>
      <p:ext uri="{BB962C8B-B14F-4D97-AF65-F5344CB8AC3E}">
        <p14:creationId xmlns:p14="http://schemas.microsoft.com/office/powerpoint/2010/main" val="19194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6</a:t>
            </a:fld>
            <a:endParaRPr kumimoji="1" lang="ja-JP" altLang="en-US" dirty="0"/>
          </a:p>
        </p:txBody>
      </p:sp>
    </p:spTree>
    <p:extLst>
      <p:ext uri="{BB962C8B-B14F-4D97-AF65-F5344CB8AC3E}">
        <p14:creationId xmlns:p14="http://schemas.microsoft.com/office/powerpoint/2010/main" val="3360513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7</a:t>
            </a:fld>
            <a:endParaRPr kumimoji="1" lang="ja-JP" altLang="en-US" dirty="0"/>
          </a:p>
        </p:txBody>
      </p:sp>
    </p:spTree>
    <p:extLst>
      <p:ext uri="{BB962C8B-B14F-4D97-AF65-F5344CB8AC3E}">
        <p14:creationId xmlns:p14="http://schemas.microsoft.com/office/powerpoint/2010/main" val="3289251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789ED8-FF8E-45BC-B518-2C5355A3D52D}" type="slidenum">
              <a:rPr kumimoji="1" lang="ja-JP" altLang="en-US" smtClean="0"/>
              <a:t>8</a:t>
            </a:fld>
            <a:endParaRPr kumimoji="1" lang="ja-JP" altLang="en-US" dirty="0"/>
          </a:p>
        </p:txBody>
      </p:sp>
    </p:spTree>
    <p:extLst>
      <p:ext uri="{BB962C8B-B14F-4D97-AF65-F5344CB8AC3E}">
        <p14:creationId xmlns:p14="http://schemas.microsoft.com/office/powerpoint/2010/main" val="1548151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05F8D1-DCF7-45C2-830E-56688C52949B}" type="datetime1">
              <a:rPr kumimoji="1" lang="ja-JP" altLang="en-US" smtClean="0"/>
              <a:t>2022/10/12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98857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74BE2-741E-415B-B45A-1823613BED83}" type="datetime1">
              <a:rPr kumimoji="1" lang="ja-JP" altLang="en-US" smtClean="0"/>
              <a:t>2022/10/12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249996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B5C4-61C8-4506-8818-0B4105649D05}" type="datetime1">
              <a:rPr kumimoji="1" lang="ja-JP" altLang="en-US" smtClean="0"/>
              <a:t>2022/10/12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395211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229471-3F67-4A64-8B42-9CED5C7CFD46}" type="datetime1">
              <a:rPr kumimoji="1" lang="ja-JP" altLang="en-US" smtClean="0"/>
              <a:t>2022/10/12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425630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A2F50CF-E411-44F7-B6C5-CAA17CF777EE}" type="datetime1">
              <a:rPr kumimoji="1" lang="ja-JP" altLang="en-US" smtClean="0"/>
              <a:t>2022/10/12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423582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21996A2-216C-44F9-9929-4040C4EC5A15}" type="datetime1">
              <a:rPr kumimoji="1" lang="ja-JP" altLang="en-US" smtClean="0"/>
              <a:t>2022/10/12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119758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D859E4-8C80-4CC2-8F8E-14A23FA370B3}" type="datetime1">
              <a:rPr kumimoji="1" lang="ja-JP" altLang="en-US" smtClean="0"/>
              <a:t>2022/10/12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24318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F02207-BEBF-4C27-8812-30E8C34F4ECD}" type="datetime1">
              <a:rPr kumimoji="1" lang="ja-JP" altLang="en-US" smtClean="0"/>
              <a:t>2022/10/12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254914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EAE93-3DC3-4C2A-B0C5-E3665A8A8CE2}" type="datetime1">
              <a:rPr kumimoji="1" lang="ja-JP" altLang="en-US" smtClean="0"/>
              <a:t>2022/10/12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1531252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23B2AF-0822-4BDF-B504-871521264E5B}" type="datetime1">
              <a:rPr kumimoji="1" lang="ja-JP" altLang="en-US" smtClean="0"/>
              <a:t>2022/10/12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281643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AE27A0-99FA-4468-A658-B009F68D9EE7}" type="datetime1">
              <a:rPr kumimoji="1" lang="ja-JP" altLang="en-US" smtClean="0"/>
              <a:t>2022/10/12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905376E-84B4-405D-8A7C-01C61F534285}" type="slidenum">
              <a:rPr kumimoji="1" lang="ja-JP" altLang="en-US" smtClean="0"/>
              <a:t>‹#›</a:t>
            </a:fld>
            <a:endParaRPr kumimoji="1" lang="ja-JP" altLang="en-US" dirty="0"/>
          </a:p>
        </p:txBody>
      </p:sp>
    </p:spTree>
    <p:extLst>
      <p:ext uri="{BB962C8B-B14F-4D97-AF65-F5344CB8AC3E}">
        <p14:creationId xmlns:p14="http://schemas.microsoft.com/office/powerpoint/2010/main" val="300875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C0784-3707-46C5-BC0E-A1886D5DAE0F}" type="datetime1">
              <a:rPr kumimoji="1" lang="ja-JP" altLang="en-US" smtClean="0"/>
              <a:t>2022/10/12</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628993" y="6516414"/>
            <a:ext cx="360390" cy="205062"/>
          </a:xfrm>
          <a:prstGeom prst="rect">
            <a:avLst/>
          </a:prstGeom>
          <a:solidFill>
            <a:schemeClr val="bg1"/>
          </a:solidFill>
          <a:ln>
            <a:solidFill>
              <a:schemeClr val="accent5"/>
            </a:solidFill>
          </a:ln>
        </p:spPr>
        <p:txBody>
          <a:bodyPr vert="horz" lIns="91440" tIns="45720" rIns="91440" bIns="45720" rtlCol="0" anchor="ctr"/>
          <a:lstStyle>
            <a:lvl1pPr algn="ctr">
              <a:defRPr sz="1050">
                <a:solidFill>
                  <a:schemeClr val="tx1">
                    <a:tint val="75000"/>
                  </a:schemeClr>
                </a:solidFill>
                <a:latin typeface="Meiryo UI" panose="020B0604030504040204" pitchFamily="50" charset="-128"/>
                <a:ea typeface="Meiryo UI" panose="020B0604030504040204" pitchFamily="50" charset="-128"/>
              </a:defRPr>
            </a:lvl1pPr>
          </a:lstStyle>
          <a:p>
            <a:fld id="{D905376E-84B4-405D-8A7C-01C61F534285}" type="slidenum">
              <a:rPr kumimoji="1" lang="ja-JP" altLang="en-US" smtClean="0"/>
              <a:pPr/>
              <a:t>‹#›</a:t>
            </a:fld>
            <a:endParaRPr kumimoji="1" lang="ja-JP" altLang="en-US" dirty="0"/>
          </a:p>
        </p:txBody>
      </p:sp>
    </p:spTree>
    <p:extLst>
      <p:ext uri="{BB962C8B-B14F-4D97-AF65-F5344CB8AC3E}">
        <p14:creationId xmlns:p14="http://schemas.microsoft.com/office/powerpoint/2010/main" val="26284291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87724" y="1264446"/>
            <a:ext cx="8190965" cy="148386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schemeClr val="bg1"/>
                </a:solidFill>
                <a:latin typeface="Meiryo UI" panose="020B0604030504040204" pitchFamily="50" charset="-128"/>
                <a:ea typeface="Meiryo UI" panose="020B0604030504040204" pitchFamily="50" charset="-128"/>
              </a:rPr>
              <a:t>　</a:t>
            </a:r>
            <a:r>
              <a:rPr kumimoji="1" lang="en-US" altLang="ja-JP" sz="3200" b="1" dirty="0">
                <a:solidFill>
                  <a:schemeClr val="bg1"/>
                </a:solidFill>
                <a:latin typeface="Meiryo UI" panose="020B0604030504040204" pitchFamily="50" charset="-128"/>
                <a:ea typeface="Meiryo UI" panose="020B0604030504040204" pitchFamily="50" charset="-128"/>
              </a:rPr>
              <a:t>OSAKA</a:t>
            </a:r>
            <a:r>
              <a:rPr kumimoji="1" lang="ja-JP" altLang="en-US" sz="3200" b="1" dirty="0">
                <a:solidFill>
                  <a:schemeClr val="bg1"/>
                </a:solidFill>
                <a:latin typeface="Meiryo UI" panose="020B0604030504040204" pitchFamily="50" charset="-128"/>
                <a:ea typeface="Meiryo UI" panose="020B0604030504040204" pitchFamily="50" charset="-128"/>
              </a:rPr>
              <a:t>外国人材受入促進・共生推進協議会の取組みについて</a:t>
            </a:r>
            <a:endParaRPr kumimoji="1" lang="ja-JP" altLang="en-US" sz="3200" b="1" dirty="0">
              <a:solidFill>
                <a:prstClr val="white"/>
              </a:solidFill>
              <a:latin typeface="Meiryo UI" panose="020B0604030504040204" pitchFamily="50" charset="-128"/>
              <a:ea typeface="Meiryo UI" panose="020B0604030504040204" pitchFamily="50" charset="-128"/>
            </a:endParaRPr>
          </a:p>
        </p:txBody>
      </p:sp>
      <p:sp>
        <p:nvSpPr>
          <p:cNvPr id="6" name="角丸四角形 5"/>
          <p:cNvSpPr/>
          <p:nvPr/>
        </p:nvSpPr>
        <p:spPr>
          <a:xfrm>
            <a:off x="1528154" y="4421021"/>
            <a:ext cx="6087689" cy="1322955"/>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2000" dirty="0">
                <a:solidFill>
                  <a:schemeClr val="tx1"/>
                </a:solidFill>
                <a:latin typeface="Meiryo UI" panose="020B0604030504040204" pitchFamily="50" charset="-128"/>
                <a:ea typeface="Meiryo UI" panose="020B0604030504040204" pitchFamily="50" charset="-128"/>
              </a:rPr>
              <a:t>2022</a:t>
            </a:r>
            <a:r>
              <a:rPr kumimoji="1" lang="ja-JP" altLang="en-US" sz="2000" dirty="0">
                <a:solidFill>
                  <a:schemeClr val="tx1"/>
                </a:solidFill>
                <a:latin typeface="Meiryo UI" panose="020B0604030504040204" pitchFamily="50" charset="-128"/>
                <a:ea typeface="Meiryo UI" panose="020B0604030504040204" pitchFamily="50" charset="-128"/>
              </a:rPr>
              <a:t>年９月８日</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ctr">
              <a:tabLst>
                <a:tab pos="1081088" algn="l"/>
              </a:tabLst>
            </a:pPr>
            <a:r>
              <a:rPr kumimoji="1" lang="ja-JP" altLang="en-US" sz="2000" dirty="0">
                <a:solidFill>
                  <a:schemeClr val="tx1"/>
                </a:solidFill>
                <a:latin typeface="Meiryo UI" panose="020B0604030504040204" pitchFamily="50" charset="-128"/>
                <a:ea typeface="Meiryo UI" panose="020B0604030504040204" pitchFamily="50" charset="-128"/>
              </a:rPr>
              <a:t>第</a:t>
            </a:r>
            <a:r>
              <a:rPr kumimoji="1" lang="en-US" altLang="ja-JP" sz="2000" dirty="0">
                <a:solidFill>
                  <a:schemeClr val="tx1"/>
                </a:solidFill>
                <a:latin typeface="Meiryo UI" panose="020B0604030504040204" pitchFamily="50" charset="-128"/>
                <a:ea typeface="Meiryo UI" panose="020B0604030504040204" pitchFamily="50" charset="-128"/>
              </a:rPr>
              <a:t>1</a:t>
            </a:r>
            <a:r>
              <a:rPr kumimoji="1" lang="ja-JP" altLang="en-US" sz="2000" dirty="0">
                <a:solidFill>
                  <a:schemeClr val="tx1"/>
                </a:solidFill>
                <a:latin typeface="Meiryo UI" panose="020B0604030504040204" pitchFamily="50" charset="-128"/>
                <a:ea typeface="Meiryo UI" panose="020B0604030504040204" pitchFamily="50" charset="-128"/>
              </a:rPr>
              <a:t>回　</a:t>
            </a:r>
            <a:r>
              <a:rPr kumimoji="1" lang="en-US" altLang="ja-JP" sz="2000" dirty="0">
                <a:solidFill>
                  <a:schemeClr val="tx1"/>
                </a:solidFill>
                <a:latin typeface="Meiryo UI" panose="020B0604030504040204" pitchFamily="50" charset="-128"/>
                <a:ea typeface="Meiryo UI" panose="020B0604030504040204" pitchFamily="50" charset="-128"/>
              </a:rPr>
              <a:t>OSAKA</a:t>
            </a:r>
            <a:r>
              <a:rPr kumimoji="1" lang="ja-JP" altLang="en-US" sz="2000" dirty="0">
                <a:solidFill>
                  <a:schemeClr val="tx1"/>
                </a:solidFill>
                <a:latin typeface="Meiryo UI" panose="020B0604030504040204" pitchFamily="50" charset="-128"/>
                <a:ea typeface="Meiryo UI" panose="020B0604030504040204" pitchFamily="50" charset="-128"/>
              </a:rPr>
              <a:t>外国人材受入促進・共生推進協議会</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ctr">
              <a:tabLst>
                <a:tab pos="1081088" algn="l"/>
              </a:tabLst>
            </a:pPr>
            <a:r>
              <a:rPr kumimoji="1" lang="ja-JP" altLang="en-US" sz="2000" dirty="0">
                <a:solidFill>
                  <a:schemeClr val="tx1"/>
                </a:solidFill>
                <a:latin typeface="Meiryo UI" panose="020B0604030504040204" pitchFamily="50" charset="-128"/>
                <a:ea typeface="Meiryo UI" panose="020B0604030504040204" pitchFamily="50" charset="-128"/>
              </a:rPr>
              <a:t>事務局作成資料</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7469746" y="296213"/>
            <a:ext cx="1308943" cy="47651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資料３</a:t>
            </a:r>
          </a:p>
        </p:txBody>
      </p:sp>
    </p:spTree>
    <p:extLst>
      <p:ext uri="{BB962C8B-B14F-4D97-AF65-F5344CB8AC3E}">
        <p14:creationId xmlns:p14="http://schemas.microsoft.com/office/powerpoint/2010/main" val="3351392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直線コネクタ 47"/>
          <p:cNvCxnSpPr/>
          <p:nvPr/>
        </p:nvCxnSpPr>
        <p:spPr>
          <a:xfrm>
            <a:off x="3468466" y="2565629"/>
            <a:ext cx="0" cy="3942499"/>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0" y="61599"/>
            <a:ext cx="9144000" cy="38812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schemeClr val="bg1"/>
                </a:solidFill>
                <a:latin typeface="Meiryo UI" panose="020B0604030504040204" pitchFamily="50" charset="-128"/>
                <a:ea typeface="Meiryo UI" panose="020B0604030504040204" pitchFamily="50" charset="-128"/>
              </a:rPr>
              <a:t>外国人材受入促進・共生推進のめざすべき方向</a:t>
            </a:r>
            <a:endParaRPr kumimoji="1" lang="ja-JP" altLang="en-US" b="1" dirty="0">
              <a:solidFill>
                <a:prstClr val="white"/>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55EED9AA-96F6-4885-AFA7-E0637D01A52D}"/>
              </a:ext>
            </a:extLst>
          </p:cNvPr>
          <p:cNvSpPr/>
          <p:nvPr/>
        </p:nvSpPr>
        <p:spPr>
          <a:xfrm>
            <a:off x="76022" y="481565"/>
            <a:ext cx="8991956" cy="1153740"/>
          </a:xfrm>
          <a:prstGeom prst="rect">
            <a:avLst/>
          </a:prstGeom>
          <a:ln w="19050">
            <a:solidFill>
              <a:schemeClr val="tx1"/>
            </a:solidFill>
            <a:prstDash val="sysDash"/>
          </a:ln>
        </p:spPr>
        <p:txBody>
          <a:bodyPr wrap="square">
            <a:noAutofit/>
          </a:bodyPr>
          <a:lstStyle/>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）外国人材の受入れは、</a:t>
            </a:r>
            <a:r>
              <a:rPr lang="ja-JP" altLang="en-US" sz="1400" b="1" dirty="0">
                <a:latin typeface="Meiryo UI" panose="020B0604030504040204" pitchFamily="50" charset="-128"/>
                <a:ea typeface="Meiryo UI" panose="020B0604030504040204" pitchFamily="50" charset="-128"/>
              </a:rPr>
              <a:t>限定的なもの</a:t>
            </a:r>
            <a:r>
              <a:rPr lang="ja-JP" altLang="en-US" sz="1400" dirty="0">
                <a:latin typeface="Meiryo UI" panose="020B0604030504040204" pitchFamily="50" charset="-128"/>
                <a:ea typeface="Meiryo UI" panose="020B0604030504040204" pitchFamily="50" charset="-128"/>
              </a:rPr>
              <a:t>で、国の</a:t>
            </a:r>
            <a:r>
              <a:rPr lang="ja-JP" altLang="en-US" sz="1400" b="1" dirty="0">
                <a:latin typeface="Meiryo UI" panose="020B0604030504040204" pitchFamily="50" charset="-128"/>
                <a:ea typeface="Meiryo UI" panose="020B0604030504040204" pitchFamily="50" charset="-128"/>
              </a:rPr>
              <a:t>姿勢は慎重</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rPr>
              <a:t>）人材不足対策として外国人の活用に期待が高まる。</a:t>
            </a:r>
            <a:r>
              <a:rPr lang="en-US" altLang="ja-JP" sz="1400" b="1" dirty="0">
                <a:latin typeface="Meiryo UI" panose="020B0604030504040204" pitchFamily="50" charset="-128"/>
                <a:ea typeface="Meiryo UI" panose="020B0604030504040204" pitchFamily="50" charset="-128"/>
              </a:rPr>
              <a:t>2019</a:t>
            </a:r>
            <a:r>
              <a:rPr lang="ja-JP" altLang="en-US" sz="1400" b="1" dirty="0">
                <a:latin typeface="Meiryo UI" panose="020B0604030504040204" pitchFamily="50" charset="-128"/>
                <a:ea typeface="Meiryo UI" panose="020B0604030504040204" pitchFamily="50" charset="-128"/>
              </a:rPr>
              <a:t>年は外国人の積極的な受入れに方向転換</a:t>
            </a:r>
            <a:r>
              <a:rPr lang="ja-JP" altLang="en-US" sz="1400" dirty="0">
                <a:latin typeface="Meiryo UI" panose="020B0604030504040204" pitchFamily="50" charset="-128"/>
                <a:ea typeface="Meiryo UI" panose="020B0604030504040204" pitchFamily="50" charset="-128"/>
              </a:rPr>
              <a:t>を図ったが、</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コロナ禍による水際対策で日本離れが進み、外国人材が減少</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C</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協議会の取組みにより、万博をインパクトにした大阪の成長・飛躍を支える多様な外国人材の受入促進と受け入れ</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err="1">
                <a:latin typeface="Meiryo UI" panose="020B0604030504040204" pitchFamily="50" charset="-128"/>
                <a:ea typeface="Meiryo UI" panose="020B0604030504040204" pitchFamily="50" charset="-128"/>
              </a:rPr>
              <a:t>た</a:t>
            </a:r>
            <a:r>
              <a:rPr lang="ja-JP" altLang="en-US" sz="1400" b="1" dirty="0">
                <a:latin typeface="Meiryo UI" panose="020B0604030504040204" pitchFamily="50" charset="-128"/>
                <a:ea typeface="Meiryo UI" panose="020B0604030504040204" pitchFamily="50" charset="-128"/>
              </a:rPr>
              <a:t>外国人が安心して働き暮らせる共生推進を図る</a:t>
            </a:r>
            <a:endParaRPr lang="en-US" altLang="ja-JP" sz="1400" b="1" dirty="0">
              <a:latin typeface="Meiryo UI" panose="020B0604030504040204" pitchFamily="50" charset="-128"/>
              <a:ea typeface="Meiryo UI" panose="020B0604030504040204" pitchFamily="50" charset="-128"/>
            </a:endParaRPr>
          </a:p>
          <a:p>
            <a:endParaRPr lang="en-US" altLang="ja-JP" sz="1292" b="1" u="sng" dirty="0">
              <a:solidFill>
                <a:srgbClr val="FF0000"/>
              </a:solidFill>
              <a:latin typeface="Meiryo UI" panose="020B0604030504040204" pitchFamily="50" charset="-128"/>
              <a:ea typeface="Meiryo UI" panose="020B0604030504040204" pitchFamily="50" charset="-128"/>
            </a:endParaRPr>
          </a:p>
        </p:txBody>
      </p:sp>
      <p:cxnSp>
        <p:nvCxnSpPr>
          <p:cNvPr id="32" name="直線コネクタ 31"/>
          <p:cNvCxnSpPr/>
          <p:nvPr/>
        </p:nvCxnSpPr>
        <p:spPr>
          <a:xfrm flipV="1">
            <a:off x="4464438" y="4661950"/>
            <a:ext cx="2619438" cy="283157"/>
          </a:xfrm>
          <a:prstGeom prst="line">
            <a:avLst/>
          </a:prstGeom>
          <a:ln w="25400">
            <a:prstDash val="sysDot"/>
            <a:headEnd type="none"/>
            <a:tailEnd type="arrow"/>
          </a:ln>
        </p:spPr>
        <p:style>
          <a:lnRef idx="1">
            <a:schemeClr val="dk1"/>
          </a:lnRef>
          <a:fillRef idx="0">
            <a:schemeClr val="dk1"/>
          </a:fillRef>
          <a:effectRef idx="0">
            <a:schemeClr val="dk1"/>
          </a:effectRef>
          <a:fontRef idx="minor">
            <a:schemeClr val="tx1"/>
          </a:fontRef>
        </p:style>
      </p:cxnSp>
      <p:grpSp>
        <p:nvGrpSpPr>
          <p:cNvPr id="28" name="グループ化 27"/>
          <p:cNvGrpSpPr/>
          <p:nvPr/>
        </p:nvGrpSpPr>
        <p:grpSpPr>
          <a:xfrm>
            <a:off x="678275" y="2926884"/>
            <a:ext cx="6596065" cy="2650818"/>
            <a:chOff x="618186" y="2513615"/>
            <a:chExt cx="6596065" cy="2650818"/>
          </a:xfrm>
        </p:grpSpPr>
        <p:cxnSp>
          <p:nvCxnSpPr>
            <p:cNvPr id="3" name="直線コネクタ 2"/>
            <p:cNvCxnSpPr/>
            <p:nvPr/>
          </p:nvCxnSpPr>
          <p:spPr>
            <a:xfrm flipV="1">
              <a:off x="618186" y="4947076"/>
              <a:ext cx="1197737" cy="217357"/>
            </a:xfrm>
            <a:prstGeom prst="line">
              <a:avLst/>
            </a:prstGeom>
            <a:ln w="85725"/>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flipV="1">
              <a:off x="1832033" y="3958730"/>
              <a:ext cx="1915719" cy="985652"/>
            </a:xfrm>
            <a:prstGeom prst="line">
              <a:avLst/>
            </a:prstGeom>
            <a:ln w="85725"/>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3747752" y="3958729"/>
              <a:ext cx="579549" cy="573109"/>
            </a:xfrm>
            <a:prstGeom prst="line">
              <a:avLst/>
            </a:prstGeom>
            <a:ln w="85725"/>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a:xfrm flipV="1">
              <a:off x="4327301" y="3628241"/>
              <a:ext cx="1949002" cy="868944"/>
            </a:xfrm>
            <a:prstGeom prst="line">
              <a:avLst/>
            </a:prstGeom>
            <a:ln w="104775">
              <a:solidFill>
                <a:srgbClr val="FF0000"/>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flipV="1">
              <a:off x="6246254" y="2513615"/>
              <a:ext cx="967997" cy="1133289"/>
            </a:xfrm>
            <a:prstGeom prst="line">
              <a:avLst/>
            </a:prstGeom>
            <a:ln w="139700">
              <a:solidFill>
                <a:srgbClr val="FF0000"/>
              </a:solidFill>
              <a:headEnd type="none"/>
              <a:tailEnd type="triangle"/>
            </a:ln>
          </p:spPr>
          <p:style>
            <a:lnRef idx="1">
              <a:schemeClr val="dk1"/>
            </a:lnRef>
            <a:fillRef idx="0">
              <a:schemeClr val="dk1"/>
            </a:fillRef>
            <a:effectRef idx="0">
              <a:schemeClr val="dk1"/>
            </a:effectRef>
            <a:fontRef idx="minor">
              <a:schemeClr val="tx1"/>
            </a:fontRef>
          </p:style>
        </p:cxnSp>
      </p:grpSp>
      <p:grpSp>
        <p:nvGrpSpPr>
          <p:cNvPr id="45" name="グループ化 44"/>
          <p:cNvGrpSpPr/>
          <p:nvPr/>
        </p:nvGrpSpPr>
        <p:grpSpPr>
          <a:xfrm>
            <a:off x="485092" y="2565630"/>
            <a:ext cx="8107399" cy="3966693"/>
            <a:chOff x="631065" y="2086377"/>
            <a:chExt cx="8107399" cy="3966693"/>
          </a:xfrm>
        </p:grpSpPr>
        <p:cxnSp>
          <p:nvCxnSpPr>
            <p:cNvPr id="42" name="直線コネクタ 41"/>
            <p:cNvCxnSpPr/>
            <p:nvPr/>
          </p:nvCxnSpPr>
          <p:spPr>
            <a:xfrm>
              <a:off x="631065" y="2086377"/>
              <a:ext cx="0" cy="396669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631066" y="6003008"/>
              <a:ext cx="8107398" cy="258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2" name="直線コネクタ 71"/>
          <p:cNvCxnSpPr/>
          <p:nvPr/>
        </p:nvCxnSpPr>
        <p:spPr>
          <a:xfrm>
            <a:off x="4371168" y="2798369"/>
            <a:ext cx="16222" cy="370976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6336392" y="2565630"/>
            <a:ext cx="0" cy="3942499"/>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893001" y="6549135"/>
            <a:ext cx="1063168" cy="285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2022</a:t>
            </a:r>
          </a:p>
          <a:p>
            <a:pPr algn="ctr"/>
            <a:r>
              <a:rPr kumimoji="1" lang="ja-JP" altLang="en-US" sz="1200" dirty="0">
                <a:latin typeface="Meiryo UI" panose="020B0604030504040204" pitchFamily="50" charset="-128"/>
                <a:ea typeface="Meiryo UI" panose="020B0604030504040204" pitchFamily="50" charset="-128"/>
              </a:rPr>
              <a:t>（令和４）</a:t>
            </a:r>
          </a:p>
        </p:txBody>
      </p:sp>
      <p:sp>
        <p:nvSpPr>
          <p:cNvPr id="74" name="正方形/長方形 73"/>
          <p:cNvSpPr/>
          <p:nvPr/>
        </p:nvSpPr>
        <p:spPr>
          <a:xfrm>
            <a:off x="5766005" y="6539158"/>
            <a:ext cx="1165400" cy="285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2025</a:t>
            </a:r>
          </a:p>
          <a:p>
            <a:pPr algn="ctr"/>
            <a:r>
              <a:rPr kumimoji="1" lang="ja-JP" altLang="en-US" sz="1200" dirty="0">
                <a:latin typeface="Meiryo UI" panose="020B0604030504040204" pitchFamily="50" charset="-128"/>
                <a:ea typeface="Meiryo UI" panose="020B0604030504040204" pitchFamily="50" charset="-128"/>
              </a:rPr>
              <a:t>（令和７）</a:t>
            </a:r>
          </a:p>
        </p:txBody>
      </p:sp>
      <p:sp>
        <p:nvSpPr>
          <p:cNvPr id="75" name="正方形/長方形 74"/>
          <p:cNvSpPr/>
          <p:nvPr/>
        </p:nvSpPr>
        <p:spPr>
          <a:xfrm>
            <a:off x="3816109" y="4154513"/>
            <a:ext cx="847859" cy="1422797"/>
          </a:xfrm>
          <a:prstGeom prst="rect">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b"/>
          <a:lstStyle/>
          <a:p>
            <a:pPr algn="ctr"/>
            <a:r>
              <a:rPr kumimoji="1" lang="ja-JP" altLang="en-US" sz="1200" dirty="0">
                <a:latin typeface="Meiryo UI" panose="020B0604030504040204" pitchFamily="50" charset="-128"/>
                <a:ea typeface="Meiryo UI" panose="020B0604030504040204" pitchFamily="50" charset="-128"/>
              </a:rPr>
              <a:t>コロナ禍</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水際対策</a:t>
            </a:r>
            <a:endParaRPr kumimoji="1" lang="en-US" altLang="ja-JP" sz="1200" dirty="0">
              <a:latin typeface="Meiryo UI" panose="020B0604030504040204" pitchFamily="50" charset="-128"/>
              <a:ea typeface="Meiryo UI" panose="020B0604030504040204" pitchFamily="50" charset="-128"/>
            </a:endParaRPr>
          </a:p>
        </p:txBody>
      </p:sp>
      <p:sp>
        <p:nvSpPr>
          <p:cNvPr id="76" name="正方形/長方形 75"/>
          <p:cNvSpPr/>
          <p:nvPr/>
        </p:nvSpPr>
        <p:spPr>
          <a:xfrm>
            <a:off x="6780146" y="2653321"/>
            <a:ext cx="2305074" cy="286141"/>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b="1" dirty="0">
                <a:latin typeface="Meiryo UI" panose="020B0604030504040204" pitchFamily="50" charset="-128"/>
                <a:ea typeface="Meiryo UI" panose="020B0604030504040204" pitchFamily="50" charset="-128"/>
              </a:rPr>
              <a:t>（協議会で取組みを推進した場合）</a:t>
            </a:r>
            <a:endParaRPr kumimoji="1" lang="en-US" altLang="ja-JP" sz="1000" b="1" dirty="0">
              <a:latin typeface="Meiryo UI" panose="020B0604030504040204" pitchFamily="50" charset="-128"/>
              <a:ea typeface="Meiryo UI" panose="020B0604030504040204" pitchFamily="50" charset="-128"/>
            </a:endParaRPr>
          </a:p>
        </p:txBody>
      </p:sp>
      <p:sp>
        <p:nvSpPr>
          <p:cNvPr id="93" name="正方形/長方形 92"/>
          <p:cNvSpPr/>
          <p:nvPr/>
        </p:nvSpPr>
        <p:spPr>
          <a:xfrm>
            <a:off x="-209959" y="1692746"/>
            <a:ext cx="5571850" cy="332664"/>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外国人材の</a:t>
            </a:r>
            <a:r>
              <a:rPr kumimoji="1" lang="ja-JP" altLang="en-US" b="1" dirty="0">
                <a:solidFill>
                  <a:schemeClr val="tx1"/>
                </a:solidFill>
                <a:latin typeface="Meiryo UI" panose="020B0604030504040204" pitchFamily="50" charset="-128"/>
                <a:ea typeface="Meiryo UI" panose="020B0604030504040204" pitchFamily="50" charset="-128"/>
              </a:rPr>
              <a:t>受入に関する方針の変遷（イメージ）</a:t>
            </a:r>
            <a:r>
              <a:rPr kumimoji="1" lang="en-US" altLang="ja-JP" b="1" dirty="0">
                <a:latin typeface="Meiryo UI" panose="020B0604030504040204" pitchFamily="50" charset="-128"/>
                <a:ea typeface="Meiryo UI" panose="020B0604030504040204" pitchFamily="50" charset="-128"/>
              </a:rPr>
              <a:t>】</a:t>
            </a:r>
          </a:p>
        </p:txBody>
      </p:sp>
      <p:sp>
        <p:nvSpPr>
          <p:cNvPr id="104" name="右中かっこ 103"/>
          <p:cNvSpPr/>
          <p:nvPr/>
        </p:nvSpPr>
        <p:spPr>
          <a:xfrm rot="16200000">
            <a:off x="1556723" y="1331166"/>
            <a:ext cx="389447" cy="2230113"/>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7" name="右中かっこ 106"/>
          <p:cNvSpPr/>
          <p:nvPr/>
        </p:nvSpPr>
        <p:spPr>
          <a:xfrm rot="16200000">
            <a:off x="3449989" y="1703897"/>
            <a:ext cx="363821" cy="1478540"/>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8" name="正方形/長方形 107"/>
          <p:cNvSpPr/>
          <p:nvPr/>
        </p:nvSpPr>
        <p:spPr>
          <a:xfrm>
            <a:off x="1427866" y="2089593"/>
            <a:ext cx="647159" cy="229018"/>
          </a:xfrm>
          <a:prstGeom prst="rect">
            <a:avLst/>
          </a:prstGeom>
          <a:solidFill>
            <a:schemeClr val="bg1"/>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109" name="正方形/長方形 108"/>
          <p:cNvSpPr/>
          <p:nvPr/>
        </p:nvSpPr>
        <p:spPr>
          <a:xfrm>
            <a:off x="3329165" y="2061776"/>
            <a:ext cx="647159" cy="229018"/>
          </a:xfrm>
          <a:prstGeom prst="rect">
            <a:avLst/>
          </a:prstGeom>
          <a:solidFill>
            <a:schemeClr val="bg1"/>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113" name="正方形/長方形 112"/>
          <p:cNvSpPr/>
          <p:nvPr/>
        </p:nvSpPr>
        <p:spPr>
          <a:xfrm>
            <a:off x="6909766" y="1905133"/>
            <a:ext cx="2496281" cy="853725"/>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latin typeface="Meiryo UI" panose="020B0604030504040204" pitchFamily="50" charset="-128"/>
                <a:ea typeface="Meiryo UI" panose="020B0604030504040204" pitchFamily="50" charset="-128"/>
              </a:rPr>
              <a:t>多様な外国人材が活躍し、</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大阪・関西の成長・飛躍</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を実現</a:t>
            </a:r>
            <a:endParaRPr kumimoji="1" lang="en-US" altLang="ja-JP" sz="1400" b="1" dirty="0">
              <a:latin typeface="Meiryo UI" panose="020B0604030504040204" pitchFamily="50" charset="-128"/>
              <a:ea typeface="Meiryo UI" panose="020B0604030504040204" pitchFamily="50" charset="-128"/>
            </a:endParaRPr>
          </a:p>
        </p:txBody>
      </p:sp>
      <p:sp>
        <p:nvSpPr>
          <p:cNvPr id="114" name="正方形/長方形 113"/>
          <p:cNvSpPr/>
          <p:nvPr/>
        </p:nvSpPr>
        <p:spPr>
          <a:xfrm>
            <a:off x="7113925" y="4342336"/>
            <a:ext cx="1997820" cy="602771"/>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必要な外国人材が確保できず経済が低迷</a:t>
            </a:r>
            <a:endParaRPr kumimoji="1" lang="en-US" altLang="ja-JP" sz="1400" b="1" dirty="0">
              <a:latin typeface="Meiryo UI" panose="020B0604030504040204" pitchFamily="50" charset="-128"/>
              <a:ea typeface="Meiryo UI" panose="020B0604030504040204" pitchFamily="50" charset="-128"/>
            </a:endParaRPr>
          </a:p>
        </p:txBody>
      </p:sp>
      <p:cxnSp>
        <p:nvCxnSpPr>
          <p:cNvPr id="46" name="直線コネクタ 45"/>
          <p:cNvCxnSpPr/>
          <p:nvPr/>
        </p:nvCxnSpPr>
        <p:spPr>
          <a:xfrm>
            <a:off x="1892122" y="2565630"/>
            <a:ext cx="0" cy="3942499"/>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3049178" y="6549135"/>
            <a:ext cx="989443" cy="285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2019</a:t>
            </a:r>
          </a:p>
          <a:p>
            <a:pPr algn="ctr"/>
            <a:r>
              <a:rPr kumimoji="1" lang="ja-JP" altLang="en-US" sz="1200" dirty="0">
                <a:latin typeface="Meiryo UI" panose="020B0604030504040204" pitchFamily="50" charset="-128"/>
                <a:ea typeface="Meiryo UI" panose="020B0604030504040204" pitchFamily="50" charset="-128"/>
              </a:rPr>
              <a:t>（令和１）</a:t>
            </a:r>
          </a:p>
        </p:txBody>
      </p:sp>
      <p:sp>
        <p:nvSpPr>
          <p:cNvPr id="53" name="正方形/長方形 52"/>
          <p:cNvSpPr/>
          <p:nvPr/>
        </p:nvSpPr>
        <p:spPr>
          <a:xfrm>
            <a:off x="1149172" y="6550251"/>
            <a:ext cx="1485899" cy="285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1993</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（平成５）</a:t>
            </a:r>
            <a:endParaRPr kumimoji="1" lang="ja-JP" altLang="en-US" sz="16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706735" y="3852654"/>
            <a:ext cx="338554" cy="1323439"/>
          </a:xfrm>
          <a:prstGeom prst="rect">
            <a:avLst/>
          </a:prstGeom>
          <a:solidFill>
            <a:schemeClr val="lt1"/>
          </a:solidFill>
        </p:spPr>
        <p:txBody>
          <a:bodyPr vert="eaVert" wrap="square" rtlCol="0">
            <a:spAutoFit/>
          </a:bodyPr>
          <a:lstStyle/>
          <a:p>
            <a:pPr algn="ctr"/>
            <a:r>
              <a:rPr kumimoji="1" lang="ja-JP" altLang="en-US" sz="1000" b="1" dirty="0">
                <a:latin typeface="+mn-ea"/>
              </a:rPr>
              <a:t>技能実習を創設</a:t>
            </a:r>
          </a:p>
        </p:txBody>
      </p:sp>
      <p:sp>
        <p:nvSpPr>
          <p:cNvPr id="54" name="テキスト ボックス 53"/>
          <p:cNvSpPr txBox="1"/>
          <p:nvPr/>
        </p:nvSpPr>
        <p:spPr>
          <a:xfrm>
            <a:off x="3283668" y="3866969"/>
            <a:ext cx="338554" cy="1490682"/>
          </a:xfrm>
          <a:prstGeom prst="rect">
            <a:avLst/>
          </a:prstGeom>
          <a:solidFill>
            <a:schemeClr val="lt1"/>
          </a:solidFill>
        </p:spPr>
        <p:txBody>
          <a:bodyPr vert="eaVert" wrap="square" rtlCol="0">
            <a:spAutoFit/>
          </a:bodyPr>
          <a:lstStyle/>
          <a:p>
            <a:pPr algn="ctr"/>
            <a:r>
              <a:rPr kumimoji="1" lang="ja-JP" altLang="en-US" sz="1000" b="1" dirty="0"/>
              <a:t>特定技能の運用開始</a:t>
            </a:r>
          </a:p>
        </p:txBody>
      </p:sp>
      <p:sp>
        <p:nvSpPr>
          <p:cNvPr id="55" name="テキスト ボックス 54"/>
          <p:cNvSpPr txBox="1"/>
          <p:nvPr/>
        </p:nvSpPr>
        <p:spPr>
          <a:xfrm>
            <a:off x="6249876" y="3163713"/>
            <a:ext cx="197658" cy="1600438"/>
          </a:xfrm>
          <a:prstGeom prst="rect">
            <a:avLst/>
          </a:prstGeom>
          <a:solidFill>
            <a:schemeClr val="lt1"/>
          </a:solidFill>
        </p:spPr>
        <p:txBody>
          <a:bodyPr wrap="square" rtlCol="0" anchor="ctr" anchorCtr="1">
            <a:spAutoFit/>
          </a:bodyPr>
          <a:lstStyle/>
          <a:p>
            <a:pPr algn="ctr"/>
            <a:r>
              <a:rPr kumimoji="1" lang="ja-JP" altLang="en-US" sz="1400" b="1" dirty="0">
                <a:latin typeface="+mn-ea"/>
              </a:rPr>
              <a:t>大阪・関西万博</a:t>
            </a:r>
          </a:p>
        </p:txBody>
      </p:sp>
      <p:sp>
        <p:nvSpPr>
          <p:cNvPr id="57" name="テキスト ボックス 56"/>
          <p:cNvSpPr txBox="1"/>
          <p:nvPr/>
        </p:nvSpPr>
        <p:spPr>
          <a:xfrm>
            <a:off x="6653503" y="2322265"/>
            <a:ext cx="450636" cy="1083507"/>
          </a:xfrm>
          <a:prstGeom prst="rect">
            <a:avLst/>
          </a:prstGeom>
          <a:noFill/>
        </p:spPr>
        <p:txBody>
          <a:bodyPr vert="wordArtVertRtl" wrap="square" rtlCol="0">
            <a:spAutoFit/>
          </a:bodyPr>
          <a:lstStyle/>
          <a:p>
            <a:pPr algn="ctr"/>
            <a:r>
              <a:rPr kumimoji="1" lang="en-US" altLang="ja-JP" sz="1400" b="1" dirty="0">
                <a:latin typeface="Meiryo UI" panose="020B0604030504040204" pitchFamily="50" charset="-128"/>
                <a:ea typeface="Meiryo UI" panose="020B0604030504040204" pitchFamily="50" charset="-128"/>
              </a:rPr>
              <a:t>IR</a:t>
            </a:r>
            <a:endParaRPr kumimoji="1" lang="ja-JP" altLang="en-US" sz="1400" b="1" dirty="0">
              <a:latin typeface="Meiryo UI" panose="020B0604030504040204" pitchFamily="50" charset="-128"/>
              <a:ea typeface="Meiryo UI" panose="020B0604030504040204" pitchFamily="50" charset="-128"/>
            </a:endParaRPr>
          </a:p>
        </p:txBody>
      </p:sp>
      <p:sp>
        <p:nvSpPr>
          <p:cNvPr id="58" name="正方形/長方形 57"/>
          <p:cNvSpPr/>
          <p:nvPr/>
        </p:nvSpPr>
        <p:spPr>
          <a:xfrm>
            <a:off x="7170392" y="4840838"/>
            <a:ext cx="2305074" cy="286141"/>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b="1" dirty="0">
                <a:latin typeface="Meiryo UI" panose="020B0604030504040204" pitchFamily="50" charset="-128"/>
                <a:ea typeface="Meiryo UI" panose="020B0604030504040204" pitchFamily="50" charset="-128"/>
              </a:rPr>
              <a:t>（取組みを実施しない場合）</a:t>
            </a:r>
            <a:endParaRPr kumimoji="1" lang="en-US" altLang="ja-JP" sz="1000" b="1" dirty="0">
              <a:latin typeface="Meiryo UI" panose="020B0604030504040204" pitchFamily="50" charset="-128"/>
              <a:ea typeface="Meiryo UI" panose="020B0604030504040204" pitchFamily="50" charset="-128"/>
            </a:endParaRPr>
          </a:p>
        </p:txBody>
      </p:sp>
      <p:grpSp>
        <p:nvGrpSpPr>
          <p:cNvPr id="59" name="グループ化 58"/>
          <p:cNvGrpSpPr/>
          <p:nvPr/>
        </p:nvGrpSpPr>
        <p:grpSpPr>
          <a:xfrm>
            <a:off x="7799225" y="2926884"/>
            <a:ext cx="1081687" cy="1109802"/>
            <a:chOff x="7804597" y="4939054"/>
            <a:chExt cx="1081687" cy="1109802"/>
          </a:xfrm>
        </p:grpSpPr>
        <p:pic>
          <p:nvPicPr>
            <p:cNvPr id="60" name="図 59">
              <a:extLst>
                <a:ext uri="{FF2B5EF4-FFF2-40B4-BE49-F238E27FC236}">
                  <a16:creationId xmlns:a16="http://schemas.microsoft.com/office/drawing/2014/main" id="{31C68C53-2419-4D46-A2AF-D46B554EF8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4597" y="4939054"/>
              <a:ext cx="1081687" cy="1109802"/>
            </a:xfrm>
            <a:prstGeom prst="rect">
              <a:avLst/>
            </a:prstGeom>
          </p:spPr>
        </p:pic>
        <p:sp>
          <p:nvSpPr>
            <p:cNvPr id="61" name="テキスト ボックス 60">
              <a:extLst>
                <a:ext uri="{FF2B5EF4-FFF2-40B4-BE49-F238E27FC236}">
                  <a16:creationId xmlns:a16="http://schemas.microsoft.com/office/drawing/2014/main" id="{722DE5FC-14B3-4CA5-89E9-D88A5743A639}"/>
                </a:ext>
              </a:extLst>
            </p:cNvPr>
            <p:cNvSpPr txBox="1"/>
            <p:nvPr/>
          </p:nvSpPr>
          <p:spPr>
            <a:xfrm>
              <a:off x="7955999" y="5395591"/>
              <a:ext cx="778882" cy="301783"/>
            </a:xfrm>
            <a:prstGeom prst="rect">
              <a:avLst/>
            </a:prstGeom>
            <a:noFill/>
          </p:spPr>
          <p:txBody>
            <a:bodyPr wrap="square" lIns="95665" tIns="47832" rIns="95665" bIns="47832" rtlCol="0">
              <a:spAutoFit/>
            </a:bodyPr>
            <a:lstStyle/>
            <a:p>
              <a:pPr>
                <a:lnSpc>
                  <a:spcPts val="800"/>
                </a:lnSpc>
                <a:defRPr/>
              </a:pPr>
              <a:r>
                <a:rPr lang="ja-JP" altLang="en-US" sz="800" spc="-60" dirty="0">
                  <a:solidFill>
                    <a:prstClr val="black"/>
                  </a:solidFill>
                  <a:latin typeface="UD デジタル 教科書体 NK-B" panose="02020700000000000000" pitchFamily="18" charset="-128"/>
                  <a:ea typeface="UD デジタル 教科書体 NK-B" panose="02020700000000000000" pitchFamily="18" charset="-128"/>
                </a:rPr>
                <a:t>オール大阪</a:t>
              </a:r>
              <a:endParaRPr lang="en-US" altLang="ja-JP" sz="800" spc="-60" dirty="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800"/>
                </a:lnSpc>
                <a:defRPr/>
              </a:pPr>
              <a:r>
                <a:rPr lang="ja-JP" altLang="en-US" sz="800" spc="-60" dirty="0">
                  <a:solidFill>
                    <a:prstClr val="black"/>
                  </a:solidFill>
                  <a:latin typeface="UD デジタル 教科書体 NK-B" panose="02020700000000000000" pitchFamily="18" charset="-128"/>
                  <a:ea typeface="UD デジタル 教科書体 NK-B" panose="02020700000000000000" pitchFamily="18" charset="-128"/>
                </a:rPr>
                <a:t>の取組み推進</a:t>
              </a:r>
              <a:endParaRPr lang="en-US" altLang="ja-JP" sz="800" spc="-60" dirty="0">
                <a:solidFill>
                  <a:prstClr val="black"/>
                </a:solidFill>
                <a:latin typeface="UD デジタル 教科書体 NK-B" panose="02020700000000000000" pitchFamily="18" charset="-128"/>
                <a:ea typeface="UD デジタル 教科書体 NK-B" panose="02020700000000000000" pitchFamily="18" charset="-128"/>
              </a:endParaRPr>
            </a:p>
          </p:txBody>
        </p:sp>
      </p:grpSp>
      <p:pic>
        <p:nvPicPr>
          <p:cNvPr id="1026" name="Picture 2" descr="https://2.bp.blogspot.com/-RxPE2LMSqpA/VCOJsx1yyaI/AAAAAAAAm1U/KCs9MCO3nXw/s800/hansei_koukai_woman.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57281" y="5214339"/>
            <a:ext cx="856225" cy="948563"/>
          </a:xfrm>
          <a:prstGeom prst="rect">
            <a:avLst/>
          </a:prstGeom>
          <a:noFill/>
          <a:extLst>
            <a:ext uri="{909E8E84-426E-40DD-AFC4-6F175D3DCCD1}">
              <a14:hiddenFill xmlns:a14="http://schemas.microsoft.com/office/drawing/2010/main">
                <a:solidFill>
                  <a:srgbClr val="FFFFFF"/>
                </a:solidFill>
              </a14:hiddenFill>
            </a:ext>
          </a:extLst>
        </p:spPr>
      </p:pic>
      <p:sp>
        <p:nvSpPr>
          <p:cNvPr id="63" name="右中かっこ 62">
            <a:extLst>
              <a:ext uri="{FF2B5EF4-FFF2-40B4-BE49-F238E27FC236}">
                <a16:creationId xmlns:a16="http://schemas.microsoft.com/office/drawing/2014/main" id="{C8023E24-C6D7-4712-841C-D30720B58722}"/>
              </a:ext>
            </a:extLst>
          </p:cNvPr>
          <p:cNvSpPr/>
          <p:nvPr/>
        </p:nvSpPr>
        <p:spPr>
          <a:xfrm rot="16200000">
            <a:off x="5423410" y="1215482"/>
            <a:ext cx="363821" cy="2435858"/>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ホームベース 1"/>
          <p:cNvSpPr/>
          <p:nvPr/>
        </p:nvSpPr>
        <p:spPr>
          <a:xfrm>
            <a:off x="678275" y="2540784"/>
            <a:ext cx="2188227" cy="483376"/>
          </a:xfrm>
          <a:prstGeom prst="homePlate">
            <a:avLst>
              <a:gd name="adj" fmla="val 38872"/>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外国人の受入れは限定的</a:t>
            </a:r>
          </a:p>
        </p:txBody>
      </p:sp>
      <p:sp>
        <p:nvSpPr>
          <p:cNvPr id="64" name="ホームベース 63"/>
          <p:cNvSpPr/>
          <p:nvPr/>
        </p:nvSpPr>
        <p:spPr>
          <a:xfrm>
            <a:off x="4443857" y="2537036"/>
            <a:ext cx="2336289" cy="483376"/>
          </a:xfrm>
          <a:prstGeom prst="homePlate">
            <a:avLst>
              <a:gd name="adj" fmla="val 1222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多様な外国人材の受入促進や、共生社会の実現に向けた環境整備を推進</a:t>
            </a:r>
          </a:p>
        </p:txBody>
      </p:sp>
      <p:cxnSp>
        <p:nvCxnSpPr>
          <p:cNvPr id="65" name="直線コネクタ 64"/>
          <p:cNvCxnSpPr/>
          <p:nvPr/>
        </p:nvCxnSpPr>
        <p:spPr>
          <a:xfrm>
            <a:off x="3034594" y="2720785"/>
            <a:ext cx="0" cy="378000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2832945" y="2960305"/>
            <a:ext cx="338554" cy="3480690"/>
          </a:xfrm>
          <a:prstGeom prst="rect">
            <a:avLst/>
          </a:prstGeom>
          <a:solidFill>
            <a:schemeClr val="lt1"/>
          </a:solidFill>
        </p:spPr>
        <p:txBody>
          <a:bodyPr vert="eaVert" wrap="square" rtlCol="0">
            <a:spAutoFit/>
          </a:bodyPr>
          <a:lstStyle/>
          <a:p>
            <a:pPr algn="ctr"/>
            <a:r>
              <a:rPr kumimoji="1" lang="ja-JP" altLang="en-US" sz="1000" b="1" spc="-9" dirty="0">
                <a:latin typeface="+mn-ea"/>
              </a:rPr>
              <a:t>「骨太の方針２０１８」 閣議決定（特定技能を創設）</a:t>
            </a:r>
            <a:endParaRPr kumimoji="1" lang="en-US" altLang="ja-JP" sz="1000" b="1" spc="-9" dirty="0">
              <a:latin typeface="+mn-ea"/>
            </a:endParaRPr>
          </a:p>
        </p:txBody>
      </p:sp>
      <p:sp>
        <p:nvSpPr>
          <p:cNvPr id="51" name="ホームベース 50"/>
          <p:cNvSpPr/>
          <p:nvPr/>
        </p:nvSpPr>
        <p:spPr>
          <a:xfrm>
            <a:off x="2953018" y="2532206"/>
            <a:ext cx="1434372" cy="483376"/>
          </a:xfrm>
          <a:prstGeom prst="homePlate">
            <a:avLst>
              <a:gd name="adj" fmla="val 38872"/>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人手不足が課題</a:t>
            </a:r>
          </a:p>
        </p:txBody>
      </p:sp>
      <p:sp>
        <p:nvSpPr>
          <p:cNvPr id="66" name="正方形/長方形 65"/>
          <p:cNvSpPr/>
          <p:nvPr/>
        </p:nvSpPr>
        <p:spPr>
          <a:xfrm>
            <a:off x="2417067" y="6535072"/>
            <a:ext cx="989443" cy="285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2018</a:t>
            </a:r>
          </a:p>
          <a:p>
            <a:pPr algn="ctr"/>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a:t>
            </a:r>
          </a:p>
        </p:txBody>
      </p:sp>
      <p:sp>
        <p:nvSpPr>
          <p:cNvPr id="100" name="下矢印 99"/>
          <p:cNvSpPr/>
          <p:nvPr/>
        </p:nvSpPr>
        <p:spPr>
          <a:xfrm rot="16200000">
            <a:off x="3666072" y="2669141"/>
            <a:ext cx="800218" cy="1789359"/>
          </a:xfrm>
          <a:prstGeom prst="downArrow">
            <a:avLst>
              <a:gd name="adj1" fmla="val 66085"/>
              <a:gd name="adj2" fmla="val 50000"/>
            </a:avLst>
          </a:prstGeom>
          <a:solidFill>
            <a:schemeClr val="bg1"/>
          </a:solidFill>
          <a:ln w="25400">
            <a:solidFill>
              <a:srgbClr val="5B9BD5"/>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
        <p:nvSpPr>
          <p:cNvPr id="49" name="正方形/長方形 48"/>
          <p:cNvSpPr/>
          <p:nvPr/>
        </p:nvSpPr>
        <p:spPr>
          <a:xfrm>
            <a:off x="3153950" y="3408034"/>
            <a:ext cx="1507067" cy="485054"/>
          </a:xfrm>
          <a:prstGeom prst="rect">
            <a:avLst/>
          </a:prstGeom>
          <a:noFill/>
          <a:ln w="28575">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a:latin typeface="Meiryo UI" panose="020B0604030504040204" pitchFamily="50" charset="-128"/>
                <a:ea typeface="Meiryo UI" panose="020B0604030504040204" pitchFamily="50" charset="-128"/>
              </a:rPr>
              <a:t>外国人材の積極的</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受入に方向転換</a:t>
            </a:r>
            <a:endParaRPr kumimoji="1" lang="en-US" altLang="ja-JP" sz="1100" b="1" dirty="0">
              <a:latin typeface="Meiryo UI" panose="020B0604030504040204" pitchFamily="50" charset="-128"/>
              <a:ea typeface="Meiryo UI" panose="020B0604030504040204" pitchFamily="50" charset="-128"/>
            </a:endParaRPr>
          </a:p>
          <a:p>
            <a:pPr algn="ctr"/>
            <a:endParaRPr kumimoji="1" lang="en-US" altLang="ja-JP" sz="9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905376E-84B4-405D-8A7C-01C61F534285}" type="slidenum">
              <a:rPr kumimoji="1" lang="ja-JP" altLang="en-US" smtClean="0"/>
              <a:t>1</a:t>
            </a:fld>
            <a:endParaRPr kumimoji="1" lang="ja-JP" altLang="en-US" dirty="0"/>
          </a:p>
        </p:txBody>
      </p:sp>
      <p:sp>
        <p:nvSpPr>
          <p:cNvPr id="67" name="正方形/長方形 66"/>
          <p:cNvSpPr/>
          <p:nvPr/>
        </p:nvSpPr>
        <p:spPr>
          <a:xfrm>
            <a:off x="6744081" y="1634564"/>
            <a:ext cx="2651957" cy="398402"/>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b="1" dirty="0">
                <a:latin typeface="Meiryo UI" panose="020B0604030504040204" pitchFamily="50" charset="-128"/>
                <a:ea typeface="Meiryo UI" panose="020B0604030504040204" pitchFamily="50" charset="-128"/>
              </a:rPr>
              <a:t>未来社会の実現のために</a:t>
            </a:r>
            <a:endParaRPr kumimoji="1" lang="en-US" altLang="ja-JP" sz="1600" b="1" dirty="0">
              <a:latin typeface="Meiryo UI" panose="020B0604030504040204" pitchFamily="50" charset="-128"/>
              <a:ea typeface="Meiryo UI" panose="020B0604030504040204" pitchFamily="50" charset="-128"/>
            </a:endParaRPr>
          </a:p>
        </p:txBody>
      </p:sp>
      <p:sp>
        <p:nvSpPr>
          <p:cNvPr id="110" name="正方形/長方形 109"/>
          <p:cNvSpPr/>
          <p:nvPr/>
        </p:nvSpPr>
        <p:spPr>
          <a:xfrm>
            <a:off x="5263241" y="2080156"/>
            <a:ext cx="712583" cy="229018"/>
          </a:xfrm>
          <a:prstGeom prst="rect">
            <a:avLst/>
          </a:prstGeom>
          <a:solidFill>
            <a:schemeClr val="bg1"/>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C</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923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楕円 53"/>
          <p:cNvSpPr/>
          <p:nvPr/>
        </p:nvSpPr>
        <p:spPr>
          <a:xfrm>
            <a:off x="2894492" y="6230543"/>
            <a:ext cx="2118460" cy="318236"/>
          </a:xfrm>
          <a:prstGeom prst="ellipse">
            <a:avLst/>
          </a:prstGeom>
          <a:solidFill>
            <a:schemeClr val="accent1">
              <a:lumMod val="20000"/>
              <a:lumOff val="80000"/>
              <a:alpha val="43000"/>
            </a:schemeClr>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p:cNvSpPr/>
          <p:nvPr/>
        </p:nvSpPr>
        <p:spPr>
          <a:xfrm>
            <a:off x="4155372" y="6417723"/>
            <a:ext cx="2118460" cy="318236"/>
          </a:xfrm>
          <a:prstGeom prst="ellipse">
            <a:avLst/>
          </a:prstGeom>
          <a:solidFill>
            <a:schemeClr val="accent1">
              <a:lumMod val="20000"/>
              <a:lumOff val="80000"/>
              <a:alpha val="43000"/>
            </a:schemeClr>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p:cNvSpPr/>
          <p:nvPr/>
        </p:nvSpPr>
        <p:spPr>
          <a:xfrm>
            <a:off x="6003072" y="6411007"/>
            <a:ext cx="2118460" cy="318236"/>
          </a:xfrm>
          <a:prstGeom prst="ellipse">
            <a:avLst/>
          </a:prstGeom>
          <a:solidFill>
            <a:schemeClr val="accent1">
              <a:lumMod val="20000"/>
              <a:lumOff val="80000"/>
              <a:alpha val="43000"/>
            </a:schemeClr>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p:cNvSpPr/>
          <p:nvPr/>
        </p:nvSpPr>
        <p:spPr>
          <a:xfrm>
            <a:off x="5258287" y="6090440"/>
            <a:ext cx="2118460" cy="318236"/>
          </a:xfrm>
          <a:prstGeom prst="ellipse">
            <a:avLst/>
          </a:prstGeom>
          <a:solidFill>
            <a:schemeClr val="accent1">
              <a:lumMod val="20000"/>
              <a:lumOff val="80000"/>
              <a:alpha val="43000"/>
            </a:schemeClr>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p:cNvSpPr/>
          <p:nvPr/>
        </p:nvSpPr>
        <p:spPr>
          <a:xfrm>
            <a:off x="5980960" y="5716595"/>
            <a:ext cx="2118460" cy="318236"/>
          </a:xfrm>
          <a:prstGeom prst="ellipse">
            <a:avLst/>
          </a:prstGeom>
          <a:solidFill>
            <a:schemeClr val="accent1">
              <a:lumMod val="20000"/>
              <a:lumOff val="80000"/>
              <a:alpha val="43000"/>
            </a:schemeClr>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p:cNvSpPr/>
          <p:nvPr/>
        </p:nvSpPr>
        <p:spPr>
          <a:xfrm>
            <a:off x="1680509" y="6481610"/>
            <a:ext cx="2118460" cy="318236"/>
          </a:xfrm>
          <a:prstGeom prst="ellipse">
            <a:avLst/>
          </a:prstGeom>
          <a:solidFill>
            <a:schemeClr val="accent1">
              <a:lumMod val="20000"/>
              <a:lumOff val="80000"/>
              <a:alpha val="43000"/>
            </a:schemeClr>
          </a:solidFill>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a:off x="587768" y="2765671"/>
            <a:ext cx="1891207" cy="533613"/>
          </a:xfrm>
          <a:prstGeom prst="roundRect">
            <a:avLst>
              <a:gd name="adj" fmla="val 6961"/>
            </a:avLst>
          </a:prstGeom>
          <a:noFill/>
          <a:ln w="12700">
            <a:noFill/>
            <a:prstDash val="solid"/>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○健康・医療</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・ライフサイエンス</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・次世代ヘルスケア</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68" name="ホームベース 67"/>
          <p:cNvSpPr/>
          <p:nvPr/>
        </p:nvSpPr>
        <p:spPr>
          <a:xfrm>
            <a:off x="2719616" y="3091707"/>
            <a:ext cx="2775328" cy="1927122"/>
          </a:xfrm>
          <a:prstGeom prst="homePlate">
            <a:avLst>
              <a:gd name="adj" fmla="val 1359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69" name="角丸四角形 68"/>
          <p:cNvSpPr/>
          <p:nvPr/>
        </p:nvSpPr>
        <p:spPr>
          <a:xfrm>
            <a:off x="5586343" y="2711235"/>
            <a:ext cx="2140013" cy="463368"/>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○国際的な最先端</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　未来医療都市の実現</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70" name="角丸四角形 69"/>
          <p:cNvSpPr/>
          <p:nvPr/>
        </p:nvSpPr>
        <p:spPr>
          <a:xfrm>
            <a:off x="587210" y="3356826"/>
            <a:ext cx="1891765" cy="478403"/>
          </a:xfrm>
          <a:prstGeom prst="roundRect">
            <a:avLst>
              <a:gd name="adj" fmla="val 6961"/>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○モビリティ</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・空飛ぶクルマ・自動運転</a:t>
            </a:r>
            <a:endParaRPr kumimoji="1" lang="en-US" altLang="ja-JP" sz="1100" b="1" dirty="0">
              <a:solidFill>
                <a:schemeClr val="tx1"/>
              </a:solidFill>
              <a:latin typeface="Meiryo UI" panose="020B0604030504040204" pitchFamily="50" charset="-128"/>
              <a:ea typeface="Meiryo UI" panose="020B0604030504040204" pitchFamily="50" charset="-128"/>
            </a:endParaRPr>
          </a:p>
        </p:txBody>
      </p:sp>
      <p:sp>
        <p:nvSpPr>
          <p:cNvPr id="77" name="角丸四角形 76"/>
          <p:cNvSpPr/>
          <p:nvPr/>
        </p:nvSpPr>
        <p:spPr>
          <a:xfrm>
            <a:off x="5588356" y="3255466"/>
            <a:ext cx="2152289" cy="378396"/>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○世界をリードする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　次世代モビリティの実現</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78" name="角丸四角形 77"/>
          <p:cNvSpPr/>
          <p:nvPr/>
        </p:nvSpPr>
        <p:spPr>
          <a:xfrm>
            <a:off x="587210" y="3898857"/>
            <a:ext cx="1891765" cy="446651"/>
          </a:xfrm>
          <a:prstGeom prst="roundRect">
            <a:avLst>
              <a:gd name="adj" fmla="val 6961"/>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○環境</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・カーボンニュートラル</a:t>
            </a:r>
            <a:endParaRPr kumimoji="1" lang="en-US" altLang="ja-JP" sz="1100" b="1" dirty="0">
              <a:solidFill>
                <a:schemeClr val="tx1"/>
              </a:solidFill>
              <a:latin typeface="Meiryo UI" panose="020B0604030504040204" pitchFamily="50" charset="-128"/>
              <a:ea typeface="Meiryo UI" panose="020B0604030504040204" pitchFamily="50" charset="-128"/>
            </a:endParaRPr>
          </a:p>
        </p:txBody>
      </p:sp>
      <p:sp>
        <p:nvSpPr>
          <p:cNvPr id="79" name="角丸四角形 78"/>
          <p:cNvSpPr/>
          <p:nvPr/>
        </p:nvSpPr>
        <p:spPr>
          <a:xfrm>
            <a:off x="5588355" y="3758272"/>
            <a:ext cx="2152289" cy="49378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○万博を契機とした</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　脱炭素社会の実現</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80" name="角丸四角形 79"/>
          <p:cNvSpPr/>
          <p:nvPr/>
        </p:nvSpPr>
        <p:spPr>
          <a:xfrm>
            <a:off x="600217" y="4407560"/>
            <a:ext cx="1869792" cy="401815"/>
          </a:xfrm>
          <a:prstGeom prst="roundRect">
            <a:avLst>
              <a:gd name="adj" fmla="val 6961"/>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○スマートシティ　</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　スタートアップ</a:t>
            </a:r>
            <a:endParaRPr kumimoji="1" lang="en-US" altLang="ja-JP" sz="1100" b="1" dirty="0">
              <a:solidFill>
                <a:schemeClr val="tx1"/>
              </a:solidFill>
              <a:latin typeface="Meiryo UI" panose="020B0604030504040204" pitchFamily="50" charset="-128"/>
              <a:ea typeface="Meiryo UI" panose="020B0604030504040204" pitchFamily="50" charset="-128"/>
            </a:endParaRPr>
          </a:p>
        </p:txBody>
      </p:sp>
      <p:sp>
        <p:nvSpPr>
          <p:cNvPr id="81" name="角丸四角形 80"/>
          <p:cNvSpPr/>
          <p:nvPr/>
        </p:nvSpPr>
        <p:spPr>
          <a:xfrm>
            <a:off x="608974" y="4817033"/>
            <a:ext cx="1848236" cy="363898"/>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○観光・文化</a:t>
            </a:r>
            <a:endParaRPr kumimoji="1" lang="en-US" altLang="ja-JP" sz="1050" b="1" dirty="0">
              <a:solidFill>
                <a:schemeClr val="tx1"/>
              </a:solidFill>
              <a:latin typeface="Meiryo UI" panose="020B0604030504040204" pitchFamily="50" charset="-128"/>
              <a:ea typeface="Meiryo UI" panose="020B0604030504040204" pitchFamily="50" charset="-128"/>
            </a:endParaRPr>
          </a:p>
        </p:txBody>
      </p:sp>
      <p:sp>
        <p:nvSpPr>
          <p:cNvPr id="83" name="角丸四角形 82"/>
          <p:cNvSpPr/>
          <p:nvPr/>
        </p:nvSpPr>
        <p:spPr>
          <a:xfrm>
            <a:off x="5588353" y="4325074"/>
            <a:ext cx="2152289" cy="393226"/>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○先端技術を駆使した</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　スマートシティの実現</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84" name="角丸四角形 83"/>
          <p:cNvSpPr/>
          <p:nvPr/>
        </p:nvSpPr>
        <p:spPr>
          <a:xfrm>
            <a:off x="5588353" y="4787723"/>
            <a:ext cx="2152289" cy="411794"/>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○大阪・関西が我が国の</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　「観光立国」の実現をけん引</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cxnSp>
        <p:nvCxnSpPr>
          <p:cNvPr id="91" name="直線コネクタ 90"/>
          <p:cNvCxnSpPr/>
          <p:nvPr/>
        </p:nvCxnSpPr>
        <p:spPr>
          <a:xfrm flipV="1">
            <a:off x="-13577" y="2282512"/>
            <a:ext cx="9112815" cy="18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角丸四角形 91"/>
          <p:cNvSpPr/>
          <p:nvPr/>
        </p:nvSpPr>
        <p:spPr>
          <a:xfrm>
            <a:off x="2527" y="1926223"/>
            <a:ext cx="3065172" cy="368224"/>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取組項目等</a:t>
            </a:r>
            <a:r>
              <a:rPr kumimoji="1" lang="en-US" altLang="ja-JP" sz="1400" b="1" dirty="0">
                <a:solidFill>
                  <a:schemeClr val="tx1"/>
                </a:solidFill>
                <a:latin typeface="Meiryo UI" panose="020B0604030504040204" pitchFamily="50" charset="-128"/>
                <a:ea typeface="Meiryo UI" panose="020B0604030504040204" pitchFamily="50" charset="-128"/>
              </a:rPr>
              <a:t>】</a:t>
            </a:r>
          </a:p>
        </p:txBody>
      </p:sp>
      <p:sp>
        <p:nvSpPr>
          <p:cNvPr id="95" name="角丸四角形 94"/>
          <p:cNvSpPr/>
          <p:nvPr/>
        </p:nvSpPr>
        <p:spPr>
          <a:xfrm>
            <a:off x="5369751" y="1937258"/>
            <a:ext cx="3065172" cy="368224"/>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未来社会（万博後のめざす姿）</a:t>
            </a:r>
            <a:r>
              <a:rPr kumimoji="1" lang="en-US" altLang="ja-JP" sz="1400" b="1" dirty="0">
                <a:solidFill>
                  <a:schemeClr val="tx1"/>
                </a:solidFill>
                <a:latin typeface="Meiryo UI" panose="020B0604030504040204" pitchFamily="50" charset="-128"/>
                <a:ea typeface="Meiryo UI" panose="020B0604030504040204" pitchFamily="50" charset="-128"/>
              </a:rPr>
              <a:t>】</a:t>
            </a:r>
          </a:p>
        </p:txBody>
      </p:sp>
      <p:sp>
        <p:nvSpPr>
          <p:cNvPr id="36" name="正方形/長方形 35"/>
          <p:cNvSpPr/>
          <p:nvPr/>
        </p:nvSpPr>
        <p:spPr>
          <a:xfrm>
            <a:off x="0" y="61599"/>
            <a:ext cx="9144000" cy="38812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prstClr val="white"/>
                </a:solidFill>
                <a:latin typeface="Meiryo UI" panose="020B0604030504040204" pitchFamily="50" charset="-128"/>
                <a:ea typeface="Meiryo UI" panose="020B0604030504040204" pitchFamily="50" charset="-128"/>
              </a:rPr>
              <a:t>万博を契機とした「未来社会」の実現と外国人材の活躍</a:t>
            </a:r>
          </a:p>
        </p:txBody>
      </p:sp>
      <p:sp>
        <p:nvSpPr>
          <p:cNvPr id="120" name="角丸四角形 119"/>
          <p:cNvSpPr/>
          <p:nvPr/>
        </p:nvSpPr>
        <p:spPr>
          <a:xfrm>
            <a:off x="-64764" y="2910276"/>
            <a:ext cx="567361" cy="242551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tabLst>
                <a:tab pos="1081088" algn="l"/>
              </a:tabLst>
            </a:pP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万博関連分野</a:t>
            </a:r>
            <a:r>
              <a:rPr kumimoji="1" lang="en-US" altLang="ja-JP" sz="1600" b="1" dirty="0">
                <a:solidFill>
                  <a:schemeClr val="tx1"/>
                </a:solidFill>
                <a:latin typeface="Meiryo UI" panose="020B0604030504040204" pitchFamily="50" charset="-128"/>
                <a:ea typeface="Meiryo UI" panose="020B0604030504040204" pitchFamily="50" charset="-128"/>
              </a:rPr>
              <a:t>】</a:t>
            </a:r>
          </a:p>
        </p:txBody>
      </p:sp>
      <p:sp>
        <p:nvSpPr>
          <p:cNvPr id="57" name="角丸四角形 56"/>
          <p:cNvSpPr/>
          <p:nvPr/>
        </p:nvSpPr>
        <p:spPr>
          <a:xfrm>
            <a:off x="2579878" y="1949681"/>
            <a:ext cx="3065172" cy="368224"/>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1400" b="1" dirty="0">
                <a:solidFill>
                  <a:schemeClr val="tx1"/>
                </a:solidFill>
                <a:latin typeface="Meiryo UI" panose="020B0604030504040204" pitchFamily="50" charset="-128"/>
                <a:ea typeface="Meiryo UI" panose="020B0604030504040204" pitchFamily="50" charset="-128"/>
              </a:rPr>
              <a:t>【2025</a:t>
            </a:r>
            <a:r>
              <a:rPr kumimoji="1" lang="ja-JP" altLang="en-US" sz="1400" b="1" dirty="0">
                <a:solidFill>
                  <a:schemeClr val="tx1"/>
                </a:solidFill>
                <a:latin typeface="Meiryo UI" panose="020B0604030504040204" pitchFamily="50" charset="-128"/>
                <a:ea typeface="Meiryo UI" panose="020B0604030504040204" pitchFamily="50" charset="-128"/>
              </a:rPr>
              <a:t>年</a:t>
            </a:r>
            <a:r>
              <a:rPr kumimoji="1" lang="en-US" altLang="ja-JP" sz="1400" b="1" dirty="0">
                <a:solidFill>
                  <a:schemeClr val="tx1"/>
                </a:solidFill>
                <a:latin typeface="Meiryo UI" panose="020B0604030504040204" pitchFamily="50" charset="-128"/>
                <a:ea typeface="Meiryo UI" panose="020B0604030504040204" pitchFamily="50" charset="-128"/>
              </a:rPr>
              <a:t>】</a:t>
            </a:r>
          </a:p>
        </p:txBody>
      </p:sp>
      <p:sp>
        <p:nvSpPr>
          <p:cNvPr id="16" name="二等辺三角形 15"/>
          <p:cNvSpPr/>
          <p:nvPr/>
        </p:nvSpPr>
        <p:spPr>
          <a:xfrm rot="5400000">
            <a:off x="6465624" y="4531924"/>
            <a:ext cx="3267591" cy="140427"/>
          </a:xfrm>
          <a:prstGeom prst="triangl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5" name="角丸四角形 119">
            <a:extLst>
              <a:ext uri="{FF2B5EF4-FFF2-40B4-BE49-F238E27FC236}">
                <a16:creationId xmlns:a16="http://schemas.microsoft.com/office/drawing/2014/main" id="{AB350A98-F22B-FBDE-BAA9-FDC8999DAF3F}"/>
              </a:ext>
            </a:extLst>
          </p:cNvPr>
          <p:cNvSpPr/>
          <p:nvPr/>
        </p:nvSpPr>
        <p:spPr>
          <a:xfrm>
            <a:off x="8328167" y="2761063"/>
            <a:ext cx="421431" cy="3823974"/>
          </a:xfrm>
          <a:prstGeom prst="roundRect">
            <a:avLst>
              <a:gd name="adj" fmla="val 6961"/>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vert="eaVert" rtlCol="0" anchor="ctr"/>
          <a:lstStyle/>
          <a:p>
            <a:pPr algn="ctr">
              <a:tabLst>
                <a:tab pos="1081088" algn="l"/>
              </a:tabLst>
            </a:pPr>
            <a:r>
              <a:rPr kumimoji="1" lang="ja-JP" altLang="en-US" sz="1100" b="1" dirty="0">
                <a:solidFill>
                  <a:schemeClr val="tx1"/>
                </a:solidFill>
                <a:latin typeface="Meiryo UI" panose="020B0604030504040204" pitchFamily="50" charset="-128"/>
                <a:ea typeface="Meiryo UI" panose="020B0604030504040204" pitchFamily="50" charset="-128"/>
              </a:rPr>
              <a:t>多様な外国人材が活躍し、大阪・関西の成長・飛躍を実現</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08" name="角丸四角形 107"/>
          <p:cNvSpPr/>
          <p:nvPr/>
        </p:nvSpPr>
        <p:spPr>
          <a:xfrm>
            <a:off x="-118519" y="2118942"/>
            <a:ext cx="5855045" cy="68087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大阪・関西万博を契機とした「未来社会」の実現に向けたイメージ］</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9" name="角丸四角形 4">
            <a:extLst>
              <a:ext uri="{FF2B5EF4-FFF2-40B4-BE49-F238E27FC236}">
                <a16:creationId xmlns:a16="http://schemas.microsoft.com/office/drawing/2014/main" id="{E849DA7E-B4CE-CAF1-181F-364EC9822556}"/>
              </a:ext>
            </a:extLst>
          </p:cNvPr>
          <p:cNvSpPr/>
          <p:nvPr/>
        </p:nvSpPr>
        <p:spPr>
          <a:xfrm>
            <a:off x="3060906" y="2661830"/>
            <a:ext cx="1982132" cy="2575297"/>
          </a:xfrm>
          <a:prstGeom prst="roundRect">
            <a:avLst>
              <a:gd name="adj" fmla="val 6069"/>
            </a:avLst>
          </a:prstGeom>
          <a:solidFill>
            <a:schemeClr val="bg1"/>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600" b="1" dirty="0">
              <a:latin typeface="Meiryo UI" panose="020B0604030504040204" pitchFamily="50" charset="-128"/>
              <a:ea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rPr>
              <a:t>大阪・関西万博</a:t>
            </a:r>
            <a:endParaRPr kumimoji="1" lang="en-US" altLang="ja-JP" sz="1600" b="1" dirty="0">
              <a:latin typeface="Meiryo UI" panose="020B0604030504040204" pitchFamily="50" charset="-128"/>
              <a:ea typeface="Meiryo UI" panose="020B0604030504040204" pitchFamily="50" charset="-128"/>
            </a:endParaRPr>
          </a:p>
          <a:p>
            <a:pPr algn="ctr"/>
            <a:endParaRPr kumimoji="1" lang="en-US" altLang="ja-JP" sz="7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（テーマ）</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いのち輝く</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未来社会のデザイン</a:t>
            </a:r>
            <a:endParaRPr kumimoji="1" lang="en-US" altLang="ja-JP" sz="11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未来社会のショーケース</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次世代技術</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社会システムを実証</a:t>
            </a:r>
            <a:endParaRPr kumimoji="1" lang="en-US" altLang="ja-JP" sz="1000" b="1" dirty="0">
              <a:latin typeface="Meiryo UI" panose="020B0604030504040204" pitchFamily="50" charset="-128"/>
              <a:ea typeface="Meiryo UI" panose="020B0604030504040204" pitchFamily="50" charset="-128"/>
            </a:endParaRPr>
          </a:p>
          <a:p>
            <a:pPr algn="ctr"/>
            <a:endParaRPr kumimoji="1" lang="en-US" altLang="ja-JP" sz="12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endParaRPr kumimoji="1" lang="ja-JP" altLang="en-US" sz="1400" b="1" dirty="0">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3027104" y="4153736"/>
            <a:ext cx="2049735" cy="698957"/>
            <a:chOff x="3513602" y="3307535"/>
            <a:chExt cx="2049735" cy="698957"/>
          </a:xfrm>
        </p:grpSpPr>
        <p:sp>
          <p:nvSpPr>
            <p:cNvPr id="52" name="下矢印 13">
              <a:extLst>
                <a:ext uri="{FF2B5EF4-FFF2-40B4-BE49-F238E27FC236}">
                  <a16:creationId xmlns:a16="http://schemas.microsoft.com/office/drawing/2014/main" id="{775A47D8-16DB-816F-973A-F578A6D78316}"/>
                </a:ext>
              </a:extLst>
            </p:cNvPr>
            <p:cNvSpPr/>
            <p:nvPr/>
          </p:nvSpPr>
          <p:spPr>
            <a:xfrm rot="16200000">
              <a:off x="4214225" y="2817294"/>
              <a:ext cx="698957" cy="1679440"/>
            </a:xfrm>
            <a:prstGeom prst="downArrow">
              <a:avLst>
                <a:gd name="adj1" fmla="val 57375"/>
                <a:gd name="adj2" fmla="val 22740"/>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124">
              <a:extLst>
                <a:ext uri="{FF2B5EF4-FFF2-40B4-BE49-F238E27FC236}">
                  <a16:creationId xmlns:a16="http://schemas.microsoft.com/office/drawing/2014/main" id="{2212F49B-9B8C-995E-00A0-93385E4359B0}"/>
                </a:ext>
              </a:extLst>
            </p:cNvPr>
            <p:cNvSpPr/>
            <p:nvPr/>
          </p:nvSpPr>
          <p:spPr>
            <a:xfrm>
              <a:off x="3513602" y="3412433"/>
              <a:ext cx="2049735" cy="510375"/>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200" b="1" dirty="0">
                  <a:solidFill>
                    <a:schemeClr val="bg1"/>
                  </a:solidFill>
                  <a:latin typeface="Meiryo UI" panose="020B0604030504040204" pitchFamily="50" charset="-128"/>
                  <a:ea typeface="Meiryo UI" panose="020B0604030504040204" pitchFamily="50" charset="-128"/>
                </a:rPr>
                <a:t>万博をインパクトに</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tabLst>
                  <a:tab pos="1081088" algn="l"/>
                </a:tabLst>
              </a:pPr>
              <a:r>
                <a:rPr kumimoji="1" lang="ja-JP" altLang="en-US" sz="1200" b="1" dirty="0">
                  <a:solidFill>
                    <a:schemeClr val="bg1"/>
                  </a:solidFill>
                  <a:latin typeface="Meiryo UI" panose="020B0604030504040204" pitchFamily="50" charset="-128"/>
                  <a:ea typeface="Meiryo UI" panose="020B0604030504040204" pitchFamily="50" charset="-128"/>
                </a:rPr>
                <a:t>取組みを加速</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grpSp>
      <p:sp>
        <p:nvSpPr>
          <p:cNvPr id="96" name="正方形/長方形 95">
            <a:extLst>
              <a:ext uri="{FF2B5EF4-FFF2-40B4-BE49-F238E27FC236}">
                <a16:creationId xmlns:a16="http://schemas.microsoft.com/office/drawing/2014/main" id="{55EED9AA-96F6-4885-AFA7-E0637D01A52D}"/>
              </a:ext>
            </a:extLst>
          </p:cNvPr>
          <p:cNvSpPr/>
          <p:nvPr/>
        </p:nvSpPr>
        <p:spPr>
          <a:xfrm>
            <a:off x="76022" y="516422"/>
            <a:ext cx="8991956" cy="1250313"/>
          </a:xfrm>
          <a:prstGeom prst="rect">
            <a:avLst/>
          </a:prstGeom>
          <a:ln w="19050">
            <a:solidFill>
              <a:schemeClr val="tx1"/>
            </a:solidFill>
            <a:prstDash val="sysDash"/>
          </a:ln>
        </p:spPr>
        <p:txBody>
          <a:bodyPr wrap="square">
            <a:noAutofit/>
          </a:bodyPr>
          <a:lstStyle/>
          <a:p>
            <a:r>
              <a:rPr lang="ja-JP" altLang="en-US" sz="1400" dirty="0">
                <a:latin typeface="Meiryo UI" panose="020B0604030504040204" pitchFamily="50" charset="-128"/>
                <a:ea typeface="Meiryo UI" panose="020B0604030504040204" pitchFamily="50" charset="-128"/>
              </a:rPr>
              <a:t>〇万博を通じた大阪・関西の成長のため、大阪府・市においては、大阪版アクションプランを策定し、万博のテーマやコンセプトを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踏まえた６つの分野ごとの、「めざす姿」を明示し、イノベーションの創出や新たな価値観の創造等に取組んでいる</a:t>
            </a:r>
            <a:endParaRPr lang="en-US" altLang="ja-JP" sz="1400" dirty="0">
              <a:latin typeface="Meiryo UI" panose="020B0604030504040204" pitchFamily="50" charset="-128"/>
              <a:ea typeface="Meiryo UI" panose="020B0604030504040204" pitchFamily="50" charset="-128"/>
            </a:endParaRPr>
          </a:p>
          <a:p>
            <a:pPr marL="174625" indent="-174625"/>
            <a:r>
              <a:rPr lang="ja-JP" altLang="en-US" sz="1400" dirty="0">
                <a:latin typeface="Meiryo UI" panose="020B0604030504040204" pitchFamily="50" charset="-128"/>
                <a:ea typeface="Meiryo UI" panose="020B0604030504040204" pitchFamily="50" charset="-128"/>
              </a:rPr>
              <a:t>〇</a:t>
            </a:r>
            <a:r>
              <a:rPr lang="ja-JP" altLang="en-US" sz="1400" b="1" dirty="0">
                <a:latin typeface="Meiryo UI" panose="020B0604030504040204" pitchFamily="50" charset="-128"/>
                <a:ea typeface="Meiryo UI" panose="020B0604030504040204" pitchFamily="50" charset="-128"/>
              </a:rPr>
              <a:t>イノベーションの創出等のためには、世界中から多様な人材を呼び込むことが重要</a:t>
            </a:r>
            <a:r>
              <a:rPr lang="ja-JP" altLang="en-US" sz="1400" dirty="0">
                <a:latin typeface="Meiryo UI" panose="020B0604030504040204" pitchFamily="50" charset="-128"/>
                <a:ea typeface="Meiryo UI" panose="020B0604030504040204" pitchFamily="50" charset="-128"/>
              </a:rPr>
              <a:t>であり、万博をインパクトに、 外国人材の受入促進、共生推進の取組みを加速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○あわせて、</a:t>
            </a:r>
            <a:r>
              <a:rPr lang="ja-JP" altLang="en-US" sz="1400" b="1" dirty="0">
                <a:latin typeface="Meiryo UI" panose="020B0604030504040204" pitchFamily="50" charset="-128"/>
                <a:ea typeface="Meiryo UI" panose="020B0604030504040204" pitchFamily="50" charset="-128"/>
              </a:rPr>
              <a:t>多様な外国人材が活躍し、安心して働き暮らせる共生社会</a:t>
            </a:r>
            <a:r>
              <a:rPr lang="ja-JP" altLang="en-US" sz="1400" dirty="0">
                <a:latin typeface="Meiryo UI" panose="020B0604030504040204" pitchFamily="50" charset="-128"/>
                <a:ea typeface="Meiryo UI" panose="020B0604030504040204" pitchFamily="50" charset="-128"/>
              </a:rPr>
              <a:t>を実現する</a:t>
            </a:r>
            <a:endParaRPr lang="en-US" altLang="ja-JP" sz="1400" dirty="0">
              <a:latin typeface="Meiryo UI" panose="020B0604030504040204" pitchFamily="50" charset="-128"/>
              <a:ea typeface="Meiryo UI" panose="020B0604030504040204" pitchFamily="50" charset="-128"/>
            </a:endParaRPr>
          </a:p>
          <a:p>
            <a:endParaRPr lang="en-US" altLang="ja-JP" sz="1292" b="1" u="sng" dirty="0">
              <a:solidFill>
                <a:srgbClr val="FF0000"/>
              </a:solidFill>
              <a:latin typeface="Meiryo UI" panose="020B0604030504040204" pitchFamily="50" charset="-128"/>
              <a:ea typeface="Meiryo UI" panose="020B0604030504040204" pitchFamily="50" charset="-128"/>
            </a:endParaRPr>
          </a:p>
        </p:txBody>
      </p:sp>
      <p:sp>
        <p:nvSpPr>
          <p:cNvPr id="37" name="スライド番号プレースホルダー 4"/>
          <p:cNvSpPr>
            <a:spLocks noGrp="1"/>
          </p:cNvSpPr>
          <p:nvPr>
            <p:ph type="sldNum" sz="quarter" idx="12"/>
          </p:nvPr>
        </p:nvSpPr>
        <p:spPr>
          <a:xfrm>
            <a:off x="8665061" y="6609876"/>
            <a:ext cx="360390" cy="205062"/>
          </a:xfrm>
        </p:spPr>
        <p:txBody>
          <a:bodyPr/>
          <a:lstStyle/>
          <a:p>
            <a:fld id="{D905376E-84B4-405D-8A7C-01C61F534285}" type="slidenum">
              <a:rPr kumimoji="1" lang="ja-JP" altLang="en-US" smtClean="0"/>
              <a:t>2</a:t>
            </a:fld>
            <a:endParaRPr kumimoji="1" lang="ja-JP" altLang="en-US" dirty="0"/>
          </a:p>
        </p:txBody>
      </p:sp>
      <p:sp>
        <p:nvSpPr>
          <p:cNvPr id="38" name="角丸四角形 37"/>
          <p:cNvSpPr/>
          <p:nvPr/>
        </p:nvSpPr>
        <p:spPr>
          <a:xfrm>
            <a:off x="3133199" y="4733737"/>
            <a:ext cx="1934722" cy="68087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イノベーションの創出のため</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ctr">
              <a:tabLst>
                <a:tab pos="1081088" algn="l"/>
              </a:tabLst>
            </a:pPr>
            <a:r>
              <a:rPr kumimoji="1" lang="ja-JP" altLang="en-US" sz="1200" b="1" dirty="0">
                <a:solidFill>
                  <a:schemeClr val="tx1"/>
                </a:solidFill>
                <a:latin typeface="Meiryo UI" panose="020B0604030504040204" pitchFamily="50" charset="-128"/>
                <a:ea typeface="Meiryo UI" panose="020B0604030504040204" pitchFamily="50" charset="-128"/>
              </a:rPr>
              <a:t>内外から人材を呼び込む</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角丸四角形 1"/>
          <p:cNvSpPr/>
          <p:nvPr/>
        </p:nvSpPr>
        <p:spPr>
          <a:xfrm>
            <a:off x="521074" y="2661830"/>
            <a:ext cx="2145777" cy="2547212"/>
          </a:xfrm>
          <a:prstGeom prst="roundRect">
            <a:avLst>
              <a:gd name="adj" fmla="val 61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5544710" y="2661831"/>
            <a:ext cx="2267310" cy="2582077"/>
          </a:xfrm>
          <a:prstGeom prst="roundRect">
            <a:avLst>
              <a:gd name="adj" fmla="val 61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直角三角形 44"/>
          <p:cNvSpPr/>
          <p:nvPr/>
        </p:nvSpPr>
        <p:spPr>
          <a:xfrm flipH="1">
            <a:off x="608974" y="5592093"/>
            <a:ext cx="7203045" cy="1207753"/>
          </a:xfrm>
          <a:prstGeom prst="r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5785214" y="6458017"/>
            <a:ext cx="2509951" cy="175308"/>
          </a:xfrm>
          <a:prstGeom prst="roundRect">
            <a:avLst>
              <a:gd name="adj" fmla="val 6961"/>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050" b="1" dirty="0">
                <a:solidFill>
                  <a:schemeClr val="tx1"/>
                </a:solidFill>
                <a:latin typeface="Meiryo UI" panose="020B0604030504040204" pitchFamily="50" charset="-128"/>
                <a:ea typeface="Meiryo UI" panose="020B0604030504040204" pitchFamily="50" charset="-128"/>
              </a:rPr>
              <a:t>専門性のある人材</a:t>
            </a:r>
            <a:endParaRPr kumimoji="1" lang="en-US" altLang="ja-JP" sz="1050" b="1" dirty="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39881" y="5029668"/>
            <a:ext cx="567361" cy="242551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tabLst>
                <a:tab pos="1081088" algn="l"/>
              </a:tabLst>
            </a:pP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外国人材</a:t>
            </a:r>
            <a:r>
              <a:rPr kumimoji="1" lang="en-US" altLang="ja-JP" sz="1600" b="1" dirty="0">
                <a:solidFill>
                  <a:schemeClr val="tx1"/>
                </a:solidFill>
                <a:latin typeface="Meiryo UI" panose="020B0604030504040204" pitchFamily="50" charset="-128"/>
                <a:ea typeface="Meiryo UI" panose="020B0604030504040204" pitchFamily="50" charset="-128"/>
              </a:rPr>
              <a:t>】</a:t>
            </a:r>
          </a:p>
        </p:txBody>
      </p:sp>
      <p:sp>
        <p:nvSpPr>
          <p:cNvPr id="10" name="右矢印 9"/>
          <p:cNvSpPr/>
          <p:nvPr/>
        </p:nvSpPr>
        <p:spPr>
          <a:xfrm rot="21001675">
            <a:off x="2262948" y="5950633"/>
            <a:ext cx="2867152" cy="284878"/>
          </a:xfrm>
          <a:prstGeom prst="rightArrow">
            <a:avLst/>
          </a:prstGeom>
          <a:ln w="1905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5" name="角丸四角形 54"/>
          <p:cNvSpPr/>
          <p:nvPr/>
        </p:nvSpPr>
        <p:spPr>
          <a:xfrm>
            <a:off x="-1394431" y="5392401"/>
            <a:ext cx="5855045" cy="68087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外国人材増加のイメージ］</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40" name="角丸四角形 39"/>
          <p:cNvSpPr/>
          <p:nvPr/>
        </p:nvSpPr>
        <p:spPr>
          <a:xfrm>
            <a:off x="-533667" y="5055809"/>
            <a:ext cx="5855045" cy="68087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大阪・関西万博を契機とした「未来社会」の実現に向けて（大阪版アクションプラン）を参照</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1357200" y="6564779"/>
            <a:ext cx="2509951" cy="175308"/>
          </a:xfrm>
          <a:prstGeom prst="roundRect">
            <a:avLst>
              <a:gd name="adj" fmla="val 6961"/>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050" b="1" dirty="0">
                <a:solidFill>
                  <a:schemeClr val="tx1"/>
                </a:solidFill>
                <a:latin typeface="Meiryo UI" panose="020B0604030504040204" pitchFamily="50" charset="-128"/>
                <a:ea typeface="Meiryo UI" panose="020B0604030504040204" pitchFamily="50" charset="-128"/>
              </a:rPr>
              <a:t>大阪に魅力を感じている人材</a:t>
            </a:r>
            <a:endParaRPr kumimoji="1" lang="en-US" altLang="ja-JP" sz="1050" b="1" dirty="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3907898" y="6503146"/>
            <a:ext cx="2509951" cy="175308"/>
          </a:xfrm>
          <a:prstGeom prst="roundRect">
            <a:avLst>
              <a:gd name="adj" fmla="val 6961"/>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050" b="1" dirty="0">
                <a:solidFill>
                  <a:schemeClr val="tx1"/>
                </a:solidFill>
                <a:latin typeface="Meiryo UI" panose="020B0604030504040204" pitchFamily="50" charset="-128"/>
                <a:ea typeface="Meiryo UI" panose="020B0604030504040204" pitchFamily="50" charset="-128"/>
              </a:rPr>
              <a:t>得意分野を持つ人材</a:t>
            </a:r>
            <a:endParaRPr kumimoji="1" lang="en-US" altLang="ja-JP" sz="1050" b="1" dirty="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5083780" y="6169300"/>
            <a:ext cx="2509951" cy="175308"/>
          </a:xfrm>
          <a:prstGeom prst="roundRect">
            <a:avLst>
              <a:gd name="adj" fmla="val 6961"/>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現場を支える人材</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5848778" y="5834079"/>
            <a:ext cx="2509951" cy="175308"/>
          </a:xfrm>
          <a:prstGeom prst="roundRect">
            <a:avLst>
              <a:gd name="adj" fmla="val 6961"/>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050" b="1" dirty="0">
                <a:solidFill>
                  <a:schemeClr val="tx1"/>
                </a:solidFill>
                <a:latin typeface="Meiryo UI" panose="020B0604030504040204" pitchFamily="50" charset="-128"/>
                <a:ea typeface="Meiryo UI" panose="020B0604030504040204" pitchFamily="50" charset="-128"/>
              </a:rPr>
              <a:t>成長をけん引する人材</a:t>
            </a:r>
            <a:endParaRPr kumimoji="1" lang="en-US" altLang="ja-JP" sz="1050" b="1" dirty="0">
              <a:solidFill>
                <a:schemeClr val="tx1"/>
              </a:solidFill>
              <a:latin typeface="Meiryo UI" panose="020B0604030504040204" pitchFamily="50" charset="-128"/>
              <a:ea typeface="Meiryo UI" panose="020B0604030504040204" pitchFamily="50" charset="-128"/>
            </a:endParaRPr>
          </a:p>
        </p:txBody>
      </p:sp>
      <p:sp>
        <p:nvSpPr>
          <p:cNvPr id="53" name="角丸四角形 52"/>
          <p:cNvSpPr/>
          <p:nvPr/>
        </p:nvSpPr>
        <p:spPr>
          <a:xfrm>
            <a:off x="2693985" y="6295837"/>
            <a:ext cx="2509951" cy="175308"/>
          </a:xfrm>
          <a:prstGeom prst="roundRect">
            <a:avLst>
              <a:gd name="adj" fmla="val 6961"/>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働く意欲のある人材</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23357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1599"/>
            <a:ext cx="9144000" cy="38812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schemeClr val="bg1"/>
                </a:solidFill>
                <a:latin typeface="Meiryo UI" panose="020B0604030504040204" pitchFamily="50" charset="-128"/>
                <a:ea typeface="Meiryo UI" panose="020B0604030504040204" pitchFamily="50" charset="-128"/>
              </a:rPr>
              <a:t>外国人材に関する国・大阪の取組みの経過</a:t>
            </a:r>
            <a:endParaRPr kumimoji="1" lang="ja-JP" altLang="en-US" b="1" dirty="0">
              <a:solidFill>
                <a:prstClr val="white"/>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7760" y="1345618"/>
            <a:ext cx="5373140"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国の取組み</a:t>
            </a:r>
            <a:r>
              <a:rPr kumimoji="1" lang="en-US" altLang="ja-JP" sz="1600" b="1" dirty="0">
                <a:latin typeface="Meiryo UI" panose="020B0604030504040204" pitchFamily="50" charset="-128"/>
                <a:ea typeface="Meiryo UI" panose="020B0604030504040204" pitchFamily="50" charset="-128"/>
              </a:rPr>
              <a:t>】</a:t>
            </a:r>
          </a:p>
        </p:txBody>
      </p:sp>
      <p:sp>
        <p:nvSpPr>
          <p:cNvPr id="10" name="角丸四角形 9"/>
          <p:cNvSpPr/>
          <p:nvPr/>
        </p:nvSpPr>
        <p:spPr>
          <a:xfrm>
            <a:off x="910158" y="1679075"/>
            <a:ext cx="8548808" cy="667965"/>
          </a:xfrm>
          <a:prstGeom prst="roundRect">
            <a:avLst>
              <a:gd name="adj" fmla="val 0"/>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1400" b="1" spc="-9" dirty="0">
                <a:solidFill>
                  <a:schemeClr val="tx1"/>
                </a:solidFill>
                <a:latin typeface="Meiryo UI" panose="020B0604030504040204" pitchFamily="50" charset="-128"/>
                <a:ea typeface="Meiryo UI" panose="020B0604030504040204" pitchFamily="50" charset="-128"/>
              </a:rPr>
              <a:t>　■</a:t>
            </a:r>
            <a:r>
              <a:rPr kumimoji="1" lang="en-US" altLang="ja-JP" sz="1400" b="1" spc="-9" dirty="0">
                <a:solidFill>
                  <a:schemeClr val="tx1"/>
                </a:solidFill>
                <a:latin typeface="Meiryo UI" panose="020B0604030504040204" pitchFamily="50" charset="-128"/>
                <a:ea typeface="Meiryo UI" panose="020B0604030504040204" pitchFamily="50" charset="-128"/>
              </a:rPr>
              <a:t>2018</a:t>
            </a:r>
            <a:r>
              <a:rPr kumimoji="1" lang="ja-JP" altLang="en-US" sz="1400" b="1" spc="-9" dirty="0">
                <a:solidFill>
                  <a:schemeClr val="tx1"/>
                </a:solidFill>
                <a:latin typeface="Meiryo UI" panose="020B0604030504040204" pitchFamily="50" charset="-128"/>
                <a:ea typeface="Meiryo UI" panose="020B0604030504040204" pitchFamily="50" charset="-128"/>
              </a:rPr>
              <a:t>年　６月 </a:t>
            </a:r>
            <a:r>
              <a:rPr lang="ja-JP" altLang="ja-JP" sz="1400" b="1" dirty="0">
                <a:solidFill>
                  <a:schemeClr val="tx1"/>
                </a:solidFill>
                <a:latin typeface="Meiryo UI" panose="020B0604030504040204" pitchFamily="50" charset="-128"/>
                <a:ea typeface="Meiryo UI" panose="020B0604030504040204" pitchFamily="50" charset="-128"/>
              </a:rPr>
              <a:t>経済財政諮問会議</a:t>
            </a:r>
            <a:r>
              <a:rPr kumimoji="1" lang="ja-JP" altLang="en-US" sz="1400" b="1" spc="-9" dirty="0">
                <a:solidFill>
                  <a:schemeClr val="tx1"/>
                </a:solidFill>
                <a:latin typeface="Meiryo UI" panose="020B0604030504040204" pitchFamily="50" charset="-128"/>
                <a:ea typeface="Meiryo UI" panose="020B0604030504040204" pitchFamily="50" charset="-128"/>
              </a:rPr>
              <a:t>「骨太の方針</a:t>
            </a:r>
            <a:r>
              <a:rPr kumimoji="1" lang="en-US" altLang="ja-JP" sz="1400" b="1" spc="-9" dirty="0">
                <a:solidFill>
                  <a:schemeClr val="tx1"/>
                </a:solidFill>
                <a:latin typeface="Meiryo UI" panose="020B0604030504040204" pitchFamily="50" charset="-128"/>
                <a:ea typeface="Meiryo UI" panose="020B0604030504040204" pitchFamily="50" charset="-128"/>
              </a:rPr>
              <a:t>2018</a:t>
            </a:r>
            <a:r>
              <a:rPr kumimoji="1" lang="ja-JP" altLang="en-US" sz="1400" b="1" spc="-9" dirty="0">
                <a:solidFill>
                  <a:schemeClr val="tx1"/>
                </a:solidFill>
                <a:latin typeface="Meiryo UI" panose="020B0604030504040204" pitchFamily="50" charset="-128"/>
                <a:ea typeface="Meiryo UI" panose="020B0604030504040204" pitchFamily="50" charset="-128"/>
              </a:rPr>
              <a:t>」 閣議決定</a:t>
            </a:r>
            <a:endParaRPr kumimoji="1" lang="en-US" altLang="ja-JP" sz="1400" b="1" spc="-9" dirty="0">
              <a:solidFill>
                <a:schemeClr val="tx1"/>
              </a:solidFill>
              <a:latin typeface="Meiryo UI" panose="020B0604030504040204" pitchFamily="50" charset="-128"/>
              <a:ea typeface="Meiryo UI" panose="020B0604030504040204" pitchFamily="50" charset="-128"/>
            </a:endParaRPr>
          </a:p>
          <a:p>
            <a:pPr lvl="0"/>
            <a:r>
              <a:rPr kumimoji="1" lang="ja-JP" altLang="en-US" sz="1200" dirty="0">
                <a:solidFill>
                  <a:schemeClr val="tx1"/>
                </a:solidFill>
                <a:latin typeface="Meiryo UI" panose="020B0604030504040204" pitchFamily="50" charset="-128"/>
                <a:ea typeface="Meiryo UI" panose="020B0604030504040204" pitchFamily="50" charset="-128"/>
              </a:rPr>
              <a:t>　　　・中小・小規模事業者をはじめとした人手不足が深刻化</a:t>
            </a:r>
            <a:endParaRPr kumimoji="1" lang="en-US" altLang="ja-JP" sz="1200" dirty="0">
              <a:solidFill>
                <a:schemeClr val="tx1"/>
              </a:solidFill>
              <a:latin typeface="Meiryo UI" panose="020B0604030504040204" pitchFamily="50" charset="-128"/>
              <a:ea typeface="Meiryo UI" panose="020B0604030504040204" pitchFamily="50" charset="-128"/>
            </a:endParaRPr>
          </a:p>
          <a:p>
            <a:pPr lvl="0"/>
            <a:r>
              <a:rPr kumimoji="1" lang="ja-JP" altLang="en-US" sz="1200" dirty="0">
                <a:solidFill>
                  <a:schemeClr val="tx1"/>
                </a:solidFill>
                <a:latin typeface="Meiryo UI" panose="020B0604030504040204" pitchFamily="50" charset="-128"/>
                <a:ea typeface="Meiryo UI" panose="020B0604030504040204" pitchFamily="50" charset="-128"/>
              </a:rPr>
              <a:t>　　　・真に必要な分野に着目し、</a:t>
            </a:r>
            <a:r>
              <a:rPr kumimoji="1" lang="ja-JP" altLang="en-US" sz="1200" b="1" dirty="0">
                <a:solidFill>
                  <a:schemeClr val="tx1"/>
                </a:solidFill>
                <a:latin typeface="Meiryo UI" panose="020B0604030504040204" pitchFamily="50" charset="-128"/>
                <a:ea typeface="Meiryo UI" panose="020B0604030504040204" pitchFamily="50" charset="-128"/>
              </a:rPr>
              <a:t>外国人材の受入れを拡大するため、新たな在留資格「特定技能」を創設</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2" name="角丸四角形 11"/>
          <p:cNvSpPr/>
          <p:nvPr/>
        </p:nvSpPr>
        <p:spPr>
          <a:xfrm>
            <a:off x="910157" y="3033083"/>
            <a:ext cx="8548809" cy="648322"/>
          </a:xfrm>
          <a:prstGeom prst="roundRect">
            <a:avLst>
              <a:gd name="adj" fmla="val 0"/>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0"/>
            <a:r>
              <a:rPr kumimoji="1" lang="ja-JP" altLang="en-US" sz="1400" b="1" spc="-9" dirty="0">
                <a:solidFill>
                  <a:schemeClr val="tx1"/>
                </a:solidFill>
                <a:latin typeface="Meiryo UI" panose="020B0604030504040204" pitchFamily="50" charset="-128"/>
                <a:ea typeface="Meiryo UI" panose="020B0604030504040204" pitchFamily="50" charset="-128"/>
              </a:rPr>
              <a:t>　■</a:t>
            </a:r>
            <a:r>
              <a:rPr kumimoji="1" lang="en-US" altLang="ja-JP" sz="1400" b="1" spc="-9" dirty="0">
                <a:solidFill>
                  <a:schemeClr val="tx1"/>
                </a:solidFill>
                <a:latin typeface="Meiryo UI" panose="020B0604030504040204" pitchFamily="50" charset="-128"/>
                <a:ea typeface="Meiryo UI" panose="020B0604030504040204" pitchFamily="50" charset="-128"/>
              </a:rPr>
              <a:t>2019</a:t>
            </a:r>
            <a:r>
              <a:rPr kumimoji="1" lang="ja-JP" altLang="en-US" sz="1400" b="1" spc="-9" dirty="0">
                <a:solidFill>
                  <a:schemeClr val="tx1"/>
                </a:solidFill>
                <a:latin typeface="Meiryo UI" panose="020B0604030504040204" pitchFamily="50" charset="-128"/>
                <a:ea typeface="Meiryo UI" panose="020B0604030504040204" pitchFamily="50" charset="-128"/>
              </a:rPr>
              <a:t>年　 </a:t>
            </a:r>
            <a:r>
              <a:rPr kumimoji="1" lang="en-US" altLang="ja-JP" sz="1400" b="1" spc="-9" dirty="0">
                <a:solidFill>
                  <a:schemeClr val="tx1"/>
                </a:solidFill>
                <a:latin typeface="Meiryo UI" panose="020B0604030504040204" pitchFamily="50" charset="-128"/>
                <a:ea typeface="Meiryo UI" panose="020B0604030504040204" pitchFamily="50" charset="-128"/>
              </a:rPr>
              <a:t>4</a:t>
            </a:r>
            <a:r>
              <a:rPr kumimoji="1" lang="ja-JP" altLang="en-US" sz="1400" b="1" spc="-9" dirty="0">
                <a:solidFill>
                  <a:schemeClr val="tx1"/>
                </a:solidFill>
                <a:latin typeface="Meiryo UI" panose="020B0604030504040204" pitchFamily="50" charset="-128"/>
                <a:ea typeface="Meiryo UI" panose="020B0604030504040204" pitchFamily="50" charset="-128"/>
              </a:rPr>
              <a:t>月　</a:t>
            </a:r>
            <a:r>
              <a:rPr kumimoji="1" lang="ja-JP" altLang="en-US" sz="1400" b="1" dirty="0">
                <a:solidFill>
                  <a:schemeClr val="tx1"/>
                </a:solidFill>
                <a:latin typeface="Meiryo UI" panose="020B0604030504040204" pitchFamily="50" charset="-128"/>
                <a:ea typeface="Meiryo UI" panose="020B0604030504040204" pitchFamily="50" charset="-128"/>
              </a:rPr>
              <a:t>「出入国在留管理基本計画」策定</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・経済社会に活力をもたらす外国人を積極的に受け入れていく</a:t>
            </a:r>
            <a:r>
              <a:rPr kumimoji="1" lang="ja-JP" altLang="en-US" sz="1400" b="1" dirty="0">
                <a:solidFill>
                  <a:schemeClr val="tx1"/>
                </a:solidFill>
                <a:latin typeface="Meiryo UI" panose="020B0604030504040204" pitchFamily="50" charset="-128"/>
                <a:ea typeface="Meiryo UI" panose="020B0604030504040204" pitchFamily="50" charset="-128"/>
              </a:rPr>
              <a:t>　　 </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lvl="0"/>
            <a:r>
              <a:rPr kumimoji="1" lang="ja-JP" altLang="en-US" sz="1200" dirty="0">
                <a:solidFill>
                  <a:schemeClr val="tx1"/>
                </a:solidFill>
                <a:latin typeface="Meiryo UI" panose="020B0604030504040204" pitchFamily="50" charset="-128"/>
                <a:ea typeface="Meiryo UI" panose="020B0604030504040204" pitchFamily="50" charset="-128"/>
              </a:rPr>
              <a:t>　　　・受け入れた外国人との共生社会の実現に向けた環境を整備していく</a:t>
            </a:r>
            <a:endParaRPr kumimoji="1" lang="en-US" altLang="ja-JP" sz="1200" dirty="0">
              <a:solidFill>
                <a:schemeClr val="tx1"/>
              </a:solidFill>
              <a:latin typeface="Meiryo UI" panose="020B0604030504040204" pitchFamily="50" charset="-128"/>
              <a:ea typeface="Meiryo UI" panose="020B0604030504040204" pitchFamily="50" charset="-128"/>
            </a:endParaRPr>
          </a:p>
          <a:p>
            <a:pPr lvl="0"/>
            <a:r>
              <a:rPr kumimoji="1" lang="ja-JP" altLang="en-US" sz="1200" dirty="0">
                <a:solidFill>
                  <a:schemeClr val="tx1"/>
                </a:solidFill>
                <a:latin typeface="Meiryo UI" panose="020B0604030504040204" pitchFamily="50" charset="-128"/>
                <a:ea typeface="Meiryo UI" panose="020B0604030504040204" pitchFamily="50" charset="-128"/>
              </a:rPr>
              <a:t>　　　・「特定技能」の運用開始　</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　　</a:t>
            </a:r>
            <a:endParaRPr kumimoji="1" lang="en-US" altLang="ja-JP" sz="300" b="1" dirty="0">
              <a:solidFill>
                <a:schemeClr val="accent1">
                  <a:lumMod val="50000"/>
                </a:schemeClr>
              </a:solidFill>
              <a:latin typeface="Meiryo UI" panose="020B0604030504040204" pitchFamily="50" charset="-128"/>
              <a:ea typeface="Meiryo UI" panose="020B0604030504040204" pitchFamily="50" charset="-128"/>
            </a:endParaRPr>
          </a:p>
        </p:txBody>
      </p:sp>
      <p:sp>
        <p:nvSpPr>
          <p:cNvPr id="13" name="角丸四角形 12"/>
          <p:cNvSpPr/>
          <p:nvPr/>
        </p:nvSpPr>
        <p:spPr>
          <a:xfrm>
            <a:off x="910158" y="2324384"/>
            <a:ext cx="8548808" cy="643289"/>
          </a:xfrm>
          <a:prstGeom prst="roundRect">
            <a:avLst>
              <a:gd name="adj" fmla="val 0"/>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1400" b="1" spc="-9" dirty="0">
                <a:solidFill>
                  <a:schemeClr val="tx1"/>
                </a:solidFill>
                <a:latin typeface="Meiryo UI" panose="020B0604030504040204" pitchFamily="50" charset="-128"/>
                <a:ea typeface="Meiryo UI" panose="020B0604030504040204" pitchFamily="50" charset="-128"/>
              </a:rPr>
              <a:t>　■</a:t>
            </a:r>
            <a:r>
              <a:rPr kumimoji="1" lang="en-US" altLang="ja-JP" sz="1400" b="1" spc="-9" dirty="0">
                <a:solidFill>
                  <a:schemeClr val="tx1"/>
                </a:solidFill>
                <a:latin typeface="Meiryo UI" panose="020B0604030504040204" pitchFamily="50" charset="-128"/>
                <a:ea typeface="Meiryo UI" panose="020B0604030504040204" pitchFamily="50" charset="-128"/>
              </a:rPr>
              <a:t>2018</a:t>
            </a:r>
            <a:r>
              <a:rPr kumimoji="1" lang="ja-JP" altLang="en-US" sz="1400" b="1" spc="-9" dirty="0">
                <a:solidFill>
                  <a:schemeClr val="tx1"/>
                </a:solidFill>
                <a:latin typeface="Meiryo UI" panose="020B0604030504040204" pitchFamily="50" charset="-128"/>
                <a:ea typeface="Meiryo UI" panose="020B0604030504040204" pitchFamily="50" charset="-128"/>
              </a:rPr>
              <a:t>年　</a:t>
            </a:r>
            <a:r>
              <a:rPr kumimoji="1" lang="en-US" altLang="ja-JP" sz="1400" b="1" spc="-9" dirty="0">
                <a:solidFill>
                  <a:schemeClr val="tx1"/>
                </a:solidFill>
                <a:latin typeface="Meiryo UI" panose="020B0604030504040204" pitchFamily="50" charset="-128"/>
                <a:ea typeface="Meiryo UI" panose="020B0604030504040204" pitchFamily="50" charset="-128"/>
              </a:rPr>
              <a:t>12</a:t>
            </a:r>
            <a:r>
              <a:rPr kumimoji="1" lang="ja-JP" altLang="en-US" sz="1400" b="1" spc="-9" dirty="0">
                <a:solidFill>
                  <a:schemeClr val="tx1"/>
                </a:solidFill>
                <a:latin typeface="Meiryo UI" panose="020B0604030504040204" pitchFamily="50" charset="-128"/>
                <a:ea typeface="Meiryo UI" panose="020B0604030504040204" pitchFamily="50" charset="-128"/>
              </a:rPr>
              <a:t>月 　「外国人材の受入れ・共生のための総合的対応策」策定</a:t>
            </a:r>
            <a:endParaRPr kumimoji="1" lang="en-US" altLang="ja-JP" sz="1400" b="1" spc="-9" dirty="0">
              <a:solidFill>
                <a:schemeClr val="tx1"/>
              </a:solidFill>
              <a:latin typeface="Meiryo UI" panose="020B0604030504040204" pitchFamily="50" charset="-128"/>
              <a:ea typeface="Meiryo UI" panose="020B0604030504040204" pitchFamily="50" charset="-128"/>
            </a:endParaRPr>
          </a:p>
          <a:p>
            <a:pPr lvl="0"/>
            <a:r>
              <a:rPr kumimoji="1" lang="ja-JP" altLang="en-US" sz="1200" dirty="0">
                <a:solidFill>
                  <a:schemeClr val="tx1"/>
                </a:solidFill>
                <a:latin typeface="Meiryo UI" panose="020B0604030504040204" pitchFamily="50" charset="-128"/>
                <a:ea typeface="Meiryo UI" panose="020B0604030504040204" pitchFamily="50" charset="-128"/>
              </a:rPr>
              <a:t>　　　・外国人材の適正・円滑な受入れの促進に向けた取組みとともに、外国人との共生社会の実現に向けた環境整備を推進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17760" y="3873123"/>
            <a:ext cx="5373140" cy="338554"/>
          </a:xfrm>
          <a:prstGeom prst="rect">
            <a:avLst/>
          </a:prstGeom>
          <a:solidFill>
            <a:schemeClr val="bg1"/>
          </a:solid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大阪府の取組み</a:t>
            </a:r>
            <a:r>
              <a:rPr kumimoji="1" lang="en-US" altLang="ja-JP" sz="1600" b="1" dirty="0">
                <a:latin typeface="Meiryo UI" panose="020B0604030504040204" pitchFamily="50" charset="-128"/>
                <a:ea typeface="Meiryo UI" panose="020B0604030504040204" pitchFamily="50" charset="-128"/>
              </a:rPr>
              <a:t>】</a:t>
            </a:r>
          </a:p>
        </p:txBody>
      </p:sp>
      <p:sp>
        <p:nvSpPr>
          <p:cNvPr id="21" name="角丸四角形 20"/>
          <p:cNvSpPr/>
          <p:nvPr/>
        </p:nvSpPr>
        <p:spPr>
          <a:xfrm>
            <a:off x="689668" y="4601888"/>
            <a:ext cx="8454331" cy="631439"/>
          </a:xfrm>
          <a:prstGeom prst="roundRect">
            <a:avLst>
              <a:gd name="adj" fmla="val 0"/>
            </a:avLst>
          </a:prstGeom>
          <a:noFill/>
          <a:ln w="12700">
            <a:noFill/>
          </a:ln>
        </p:spPr>
        <p:style>
          <a:lnRef idx="2">
            <a:schemeClr val="dk1"/>
          </a:lnRef>
          <a:fillRef idx="1">
            <a:schemeClr val="lt1"/>
          </a:fillRef>
          <a:effectRef idx="0">
            <a:schemeClr val="dk1"/>
          </a:effectRef>
          <a:fontRef idx="minor">
            <a:schemeClr val="dk1"/>
          </a:fontRef>
        </p:style>
        <p:txBody>
          <a:bodyPr rtlCol="0" anchor="t" anchorCtr="0"/>
          <a:lstStyle/>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2020</a:t>
            </a:r>
            <a:r>
              <a:rPr kumimoji="1" lang="ja-JP" altLang="en-US" sz="1400" b="1" dirty="0">
                <a:solidFill>
                  <a:schemeClr val="tx1"/>
                </a:solidFill>
                <a:latin typeface="Meiryo UI" panose="020B0604030504040204" pitchFamily="50" charset="-128"/>
                <a:ea typeface="Meiryo UI" panose="020B0604030504040204" pitchFamily="50" charset="-128"/>
              </a:rPr>
              <a:t>年　</a:t>
            </a:r>
            <a:r>
              <a:rPr kumimoji="1" lang="en-US" altLang="ja-JP" sz="1400" b="1" dirty="0">
                <a:solidFill>
                  <a:schemeClr val="tx1"/>
                </a:solidFill>
                <a:latin typeface="Meiryo UI" panose="020B0604030504040204" pitchFamily="50" charset="-128"/>
                <a:ea typeface="Meiryo UI" panose="020B0604030504040204" pitchFamily="50" charset="-128"/>
              </a:rPr>
              <a:t>1</a:t>
            </a:r>
            <a:r>
              <a:rPr kumimoji="1" lang="ja-JP" altLang="en-US" sz="1400" b="1" dirty="0">
                <a:solidFill>
                  <a:schemeClr val="tx1"/>
                </a:solidFill>
                <a:latin typeface="Meiryo UI" panose="020B0604030504040204" pitchFamily="50" charset="-128"/>
                <a:ea typeface="Meiryo UI" panose="020B0604030504040204" pitchFamily="50" charset="-128"/>
              </a:rPr>
              <a:t>月　大阪府・大阪市・経済</a:t>
            </a:r>
            <a:r>
              <a:rPr kumimoji="1" lang="en-US" altLang="ja-JP" sz="1400" b="1" dirty="0">
                <a:solidFill>
                  <a:schemeClr val="tx1"/>
                </a:solidFill>
                <a:latin typeface="Meiryo UI" panose="020B0604030504040204" pitchFamily="50" charset="-128"/>
                <a:ea typeface="Meiryo UI" panose="020B0604030504040204" pitchFamily="50" charset="-128"/>
              </a:rPr>
              <a:t>3</a:t>
            </a:r>
            <a:r>
              <a:rPr kumimoji="1" lang="ja-JP" altLang="en-US" sz="1400" b="1" dirty="0">
                <a:solidFill>
                  <a:schemeClr val="tx1"/>
                </a:solidFill>
                <a:latin typeface="Meiryo UI" panose="020B0604030504040204" pitchFamily="50" charset="-128"/>
                <a:ea typeface="Meiryo UI" panose="020B0604030504040204" pitchFamily="50" charset="-128"/>
              </a:rPr>
              <a:t>団体首脳による意見交換会開催</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dirty="0">
                <a:solidFill>
                  <a:schemeClr val="tx1"/>
                </a:solidFill>
                <a:latin typeface="Meiryo UI" panose="020B0604030504040204" pitchFamily="50" charset="-128"/>
                <a:ea typeface="Meiryo UI" panose="020B0604030504040204" pitchFamily="50" charset="-128"/>
              </a:rPr>
              <a:t>　　　　・万博による建設需要等の対応として、中小企業などと外国人材のマッチングシステムの構築を図る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55EED9AA-96F6-4885-AFA7-E0637D01A52D}"/>
              </a:ext>
            </a:extLst>
          </p:cNvPr>
          <p:cNvSpPr/>
          <p:nvPr/>
        </p:nvSpPr>
        <p:spPr>
          <a:xfrm>
            <a:off x="117760" y="495990"/>
            <a:ext cx="8840093" cy="828920"/>
          </a:xfrm>
          <a:prstGeom prst="rect">
            <a:avLst/>
          </a:prstGeom>
          <a:ln w="19050">
            <a:solidFill>
              <a:schemeClr val="tx1"/>
            </a:solidFill>
            <a:prstDash val="sysDash"/>
          </a:ln>
        </p:spPr>
        <p:txBody>
          <a:bodyPr wrap="square">
            <a:noAutofit/>
          </a:bodyPr>
          <a:lstStyle/>
          <a:p>
            <a:r>
              <a:rPr lang="ja-JP" altLang="en-US" sz="1600" dirty="0">
                <a:latin typeface="Meiryo UI" panose="020B0604030504040204" pitchFamily="50" charset="-128"/>
                <a:ea typeface="Meiryo UI" panose="020B0604030504040204" pitchFamily="50" charset="-128"/>
              </a:rPr>
              <a:t>〇国は、外国人材の受入れ方針については、基本的に慎重な姿勢をとっていた</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〇しかし、</a:t>
            </a:r>
            <a:r>
              <a:rPr lang="ja-JP" altLang="en-US" sz="1600" b="1" dirty="0">
                <a:latin typeface="Meiryo UI" panose="020B0604030504040204" pitchFamily="50" charset="-128"/>
                <a:ea typeface="Meiryo UI" panose="020B0604030504040204" pitchFamily="50" charset="-128"/>
              </a:rPr>
              <a:t>中小企業等の人材不足を背景に、積極的な外国人材受入れに方向転換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〇府でも、外国人材に関する取組みを拡大</a:t>
            </a:r>
            <a:endParaRPr lang="en-US" altLang="ja-JP" sz="1600" dirty="0">
              <a:latin typeface="Meiryo UI" panose="020B0604030504040204" pitchFamily="50" charset="-128"/>
              <a:ea typeface="Meiryo UI" panose="020B0604030504040204" pitchFamily="50" charset="-128"/>
            </a:endParaRPr>
          </a:p>
        </p:txBody>
      </p:sp>
      <p:sp>
        <p:nvSpPr>
          <p:cNvPr id="27" name="下矢印 26"/>
          <p:cNvSpPr/>
          <p:nvPr/>
        </p:nvSpPr>
        <p:spPr>
          <a:xfrm>
            <a:off x="203574" y="1831828"/>
            <a:ext cx="807807" cy="1989332"/>
          </a:xfrm>
          <a:prstGeom prst="downArrow">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国の方向転換を受けて</a:t>
            </a:r>
          </a:p>
        </p:txBody>
      </p:sp>
      <p:sp>
        <p:nvSpPr>
          <p:cNvPr id="28" name="下矢印 27"/>
          <p:cNvSpPr/>
          <p:nvPr/>
        </p:nvSpPr>
        <p:spPr>
          <a:xfrm>
            <a:off x="203575" y="4211677"/>
            <a:ext cx="807806" cy="1100655"/>
          </a:xfrm>
          <a:prstGeom prst="downArrow">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取組の</a:t>
            </a:r>
            <a:endParaRPr kumimoji="1" lang="en-US" altLang="ja-JP" sz="1200" b="1" dirty="0">
              <a:solidFill>
                <a:schemeClr val="tx1"/>
              </a:solidFill>
            </a:endParaRPr>
          </a:p>
          <a:p>
            <a:pPr algn="ctr"/>
            <a:r>
              <a:rPr kumimoji="1" lang="ja-JP" altLang="en-US" sz="1200" b="1" dirty="0">
                <a:solidFill>
                  <a:schemeClr val="tx1"/>
                </a:solidFill>
              </a:rPr>
              <a:t>拡大</a:t>
            </a:r>
          </a:p>
        </p:txBody>
      </p:sp>
      <p:sp>
        <p:nvSpPr>
          <p:cNvPr id="29" name="テキスト ボックス 28"/>
          <p:cNvSpPr txBox="1"/>
          <p:nvPr/>
        </p:nvSpPr>
        <p:spPr>
          <a:xfrm>
            <a:off x="117760" y="5389187"/>
            <a:ext cx="5373140" cy="338554"/>
          </a:xfrm>
          <a:prstGeom prst="rect">
            <a:avLst/>
          </a:prstGeom>
          <a:solidFill>
            <a:schemeClr val="bg1"/>
          </a:solid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公民連携した取組み</a:t>
            </a:r>
            <a:r>
              <a:rPr kumimoji="1" lang="en-US" altLang="ja-JP" sz="1600" b="1" dirty="0">
                <a:latin typeface="Meiryo UI" panose="020B0604030504040204" pitchFamily="50" charset="-128"/>
                <a:ea typeface="Meiryo UI" panose="020B0604030504040204" pitchFamily="50" charset="-128"/>
              </a:rPr>
              <a:t>】</a:t>
            </a:r>
          </a:p>
        </p:txBody>
      </p:sp>
      <p:sp>
        <p:nvSpPr>
          <p:cNvPr id="30" name="角丸四角形 29"/>
          <p:cNvSpPr/>
          <p:nvPr/>
        </p:nvSpPr>
        <p:spPr>
          <a:xfrm>
            <a:off x="689669" y="5614414"/>
            <a:ext cx="8454331" cy="631439"/>
          </a:xfrm>
          <a:prstGeom prst="roundRect">
            <a:avLst>
              <a:gd name="adj" fmla="val 0"/>
            </a:avLst>
          </a:prstGeom>
          <a:noFill/>
          <a:ln w="12700">
            <a:noFill/>
          </a:ln>
        </p:spPr>
        <p:style>
          <a:lnRef idx="2">
            <a:schemeClr val="dk1"/>
          </a:lnRef>
          <a:fillRef idx="1">
            <a:schemeClr val="lt1"/>
          </a:fillRef>
          <a:effectRef idx="0">
            <a:schemeClr val="dk1"/>
          </a:effectRef>
          <a:fontRef idx="minor">
            <a:schemeClr val="dk1"/>
          </a:fontRef>
        </p:style>
        <p:txBody>
          <a:bodyPr rtlCol="0" anchor="t" anchorCtr="0"/>
          <a:lstStyle/>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2022</a:t>
            </a:r>
            <a:r>
              <a:rPr kumimoji="1" lang="ja-JP" altLang="en-US" sz="1400" b="1" dirty="0">
                <a:solidFill>
                  <a:schemeClr val="tx1"/>
                </a:solidFill>
                <a:latin typeface="Meiryo UI" panose="020B0604030504040204" pitchFamily="50" charset="-128"/>
                <a:ea typeface="Meiryo UI" panose="020B0604030504040204" pitchFamily="50" charset="-128"/>
              </a:rPr>
              <a:t>年　</a:t>
            </a:r>
            <a:r>
              <a:rPr kumimoji="1" lang="en-US" altLang="ja-JP" sz="1400" b="1" dirty="0">
                <a:solidFill>
                  <a:schemeClr val="tx1"/>
                </a:solidFill>
                <a:latin typeface="Meiryo UI" panose="020B0604030504040204" pitchFamily="50" charset="-128"/>
                <a:ea typeface="Meiryo UI" panose="020B0604030504040204" pitchFamily="50" charset="-128"/>
              </a:rPr>
              <a:t>6</a:t>
            </a:r>
            <a:r>
              <a:rPr kumimoji="1" lang="ja-JP" altLang="en-US" sz="1400" b="1" dirty="0">
                <a:solidFill>
                  <a:schemeClr val="tx1"/>
                </a:solidFill>
                <a:latin typeface="Meiryo UI" panose="020B0604030504040204" pitchFamily="50" charset="-128"/>
                <a:ea typeface="Meiryo UI" panose="020B0604030504040204" pitchFamily="50" charset="-128"/>
              </a:rPr>
              <a:t>月　</a:t>
            </a:r>
            <a:r>
              <a:rPr kumimoji="1" lang="en-US" altLang="ja-JP" sz="1400" b="1" dirty="0">
                <a:solidFill>
                  <a:schemeClr val="tx1"/>
                </a:solidFill>
                <a:latin typeface="Meiryo UI" panose="020B0604030504040204" pitchFamily="50" charset="-128"/>
                <a:ea typeface="Meiryo UI" panose="020B0604030504040204" pitchFamily="50" charset="-128"/>
              </a:rPr>
              <a:t>OSAKA</a:t>
            </a:r>
            <a:r>
              <a:rPr kumimoji="1" lang="ja-JP" altLang="en-US" sz="1400" b="1" dirty="0">
                <a:solidFill>
                  <a:schemeClr val="tx1"/>
                </a:solidFill>
                <a:latin typeface="Meiryo UI" panose="020B0604030504040204" pitchFamily="50" charset="-128"/>
                <a:ea typeface="Meiryo UI" panose="020B0604030504040204" pitchFamily="50" charset="-128"/>
              </a:rPr>
              <a:t>外国人材受入促進・共生推進協議会に関する準備会</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pic>
        <p:nvPicPr>
          <p:cNvPr id="31" name="図 30">
            <a:extLst>
              <a:ext uri="{FF2B5EF4-FFF2-40B4-BE49-F238E27FC236}">
                <a16:creationId xmlns:a16="http://schemas.microsoft.com/office/drawing/2014/main" id="{73E4B6A7-9558-4EC0-A356-99B5DA706C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760" y="5835586"/>
            <a:ext cx="1025669" cy="820535"/>
          </a:xfrm>
          <a:prstGeom prst="rect">
            <a:avLst/>
          </a:prstGeom>
        </p:spPr>
      </p:pic>
      <p:sp>
        <p:nvSpPr>
          <p:cNvPr id="32" name="角丸四角形 31"/>
          <p:cNvSpPr/>
          <p:nvPr/>
        </p:nvSpPr>
        <p:spPr>
          <a:xfrm>
            <a:off x="1143429" y="5733555"/>
            <a:ext cx="8617506" cy="758320"/>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endParaRPr kumimoji="1" lang="en-US" altLang="ja-JP" sz="1600" b="1" u="sng"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コロナ収束後、速やかに外国人材の受入促進・共生推進を進められるよう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dirty="0">
                <a:solidFill>
                  <a:schemeClr val="tx1"/>
                </a:solidFill>
                <a:latin typeface="Meiryo UI" panose="020B0604030504040204" pitchFamily="50" charset="-128"/>
                <a:ea typeface="Meiryo UI" panose="020B0604030504040204" pitchFamily="50" charset="-128"/>
              </a:rPr>
              <a:t>　国、府、市、経済団体の実務担当者において、</a:t>
            </a:r>
            <a:r>
              <a:rPr kumimoji="1" lang="ja-JP" altLang="en-US" sz="1200" b="1" dirty="0">
                <a:solidFill>
                  <a:schemeClr val="tx1"/>
                </a:solidFill>
                <a:latin typeface="Meiryo UI" panose="020B0604030504040204" pitchFamily="50" charset="-128"/>
                <a:ea typeface="Meiryo UI" panose="020B0604030504040204" pitchFamily="50" charset="-128"/>
              </a:rPr>
              <a:t>課題の抽出や共有等を図るなど準備を開始</a:t>
            </a:r>
          </a:p>
          <a:p>
            <a:pPr>
              <a:tabLst>
                <a:tab pos="1081088" algn="l"/>
              </a:tabLst>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1354213" y="6267357"/>
            <a:ext cx="8617506" cy="702203"/>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endParaRPr kumimoji="1" lang="en-US" altLang="ja-JP" sz="1400" b="1" u="sng"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（参考）　・</a:t>
            </a:r>
            <a:r>
              <a:rPr kumimoji="1" lang="en-US" altLang="ja-JP" sz="1100" dirty="0">
                <a:solidFill>
                  <a:schemeClr val="tx1"/>
                </a:solidFill>
                <a:latin typeface="Meiryo UI" panose="020B0604030504040204" pitchFamily="50" charset="-128"/>
                <a:ea typeface="Meiryo UI" panose="020B0604030504040204" pitchFamily="50" charset="-128"/>
              </a:rPr>
              <a:t>OSAKA</a:t>
            </a:r>
            <a:r>
              <a:rPr kumimoji="1" lang="ja-JP" altLang="en-US" sz="1100" dirty="0">
                <a:solidFill>
                  <a:schemeClr val="tx1"/>
                </a:solidFill>
                <a:latin typeface="Meiryo UI" panose="020B0604030504040204" pitchFamily="50" charset="-128"/>
                <a:ea typeface="Meiryo UI" panose="020B0604030504040204" pitchFamily="50" charset="-128"/>
              </a:rPr>
              <a:t>外国人材受入促進・共生推進協議会に関する準備会　（</a:t>
            </a:r>
            <a:r>
              <a:rPr kumimoji="1" lang="en-US" altLang="ja-JP" sz="1100" dirty="0">
                <a:solidFill>
                  <a:schemeClr val="tx1"/>
                </a:solidFill>
                <a:latin typeface="Meiryo UI" panose="020B0604030504040204" pitchFamily="50" charset="-128"/>
                <a:ea typeface="Meiryo UI" panose="020B0604030504040204" pitchFamily="50" charset="-128"/>
              </a:rPr>
              <a:t>2022.6</a:t>
            </a:r>
            <a:r>
              <a:rPr kumimoji="1" lang="ja-JP" altLang="en-US" sz="1100" dirty="0">
                <a:solidFill>
                  <a:schemeClr val="tx1"/>
                </a:solidFill>
                <a:latin typeface="Meiryo UI" panose="020B0604030504040204" pitchFamily="50" charset="-128"/>
                <a:ea typeface="Meiryo UI" panose="020B0604030504040204" pitchFamily="50" charset="-128"/>
              </a:rPr>
              <a:t>）　</a:t>
            </a:r>
          </a:p>
          <a:p>
            <a:pPr>
              <a:tabLst>
                <a:tab pos="1081088" algn="l"/>
              </a:tabLs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OSAKA</a:t>
            </a:r>
            <a:r>
              <a:rPr kumimoji="1" lang="ja-JP" altLang="en-US" sz="1100" dirty="0">
                <a:solidFill>
                  <a:schemeClr val="tx1"/>
                </a:solidFill>
                <a:latin typeface="Meiryo UI" panose="020B0604030504040204" pitchFamily="50" charset="-128"/>
                <a:ea typeface="Meiryo UI" panose="020B0604030504040204" pitchFamily="50" charset="-128"/>
              </a:rPr>
              <a:t>外国人材受入促進・共生推進協議会に関する準備会ワーキング　　（</a:t>
            </a:r>
            <a:r>
              <a:rPr kumimoji="1" lang="en-US" altLang="ja-JP" sz="1100" dirty="0">
                <a:solidFill>
                  <a:schemeClr val="tx1"/>
                </a:solidFill>
                <a:latin typeface="Meiryo UI" panose="020B0604030504040204" pitchFamily="50" charset="-128"/>
                <a:ea typeface="Meiryo UI" panose="020B0604030504040204" pitchFamily="50" charset="-128"/>
              </a:rPr>
              <a:t>2022. 7</a:t>
            </a:r>
            <a:r>
              <a:rPr kumimoji="1" lang="ja-JP" altLang="en-US" sz="1100" dirty="0">
                <a:solidFill>
                  <a:schemeClr val="tx1"/>
                </a:solidFill>
                <a:latin typeface="Meiryo UI" panose="020B0604030504040204" pitchFamily="50" charset="-128"/>
                <a:ea typeface="Meiryo UI" panose="020B0604030504040204" pitchFamily="50" charset="-128"/>
              </a:rPr>
              <a:t>～　　計３回開催）</a:t>
            </a:r>
          </a:p>
          <a:p>
            <a:pPr>
              <a:tabLst>
                <a:tab pos="1081088" algn="l"/>
              </a:tabLst>
            </a:pPr>
            <a:r>
              <a:rPr kumimoji="1" lang="ja-JP" altLang="en-US" sz="1100" dirty="0">
                <a:solidFill>
                  <a:schemeClr val="tx1"/>
                </a:solidFill>
                <a:latin typeface="Meiryo UI" panose="020B0604030504040204" pitchFamily="50" charset="-128"/>
                <a:ea typeface="Meiryo UI" panose="020B0604030504040204" pitchFamily="50" charset="-128"/>
              </a:rPr>
              <a:t>　　　　　</a:t>
            </a:r>
          </a:p>
          <a:p>
            <a:pPr>
              <a:tabLst>
                <a:tab pos="1081088" algn="l"/>
              </a:tabLst>
            </a:pP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928277" y="5066956"/>
            <a:ext cx="3759729" cy="284975"/>
          </a:xfrm>
          <a:prstGeom prst="roundRect">
            <a:avLst>
              <a:gd name="adj" fmla="val 0"/>
            </a:avLst>
          </a:prstGeom>
          <a:noFill/>
          <a:ln w="12700">
            <a:noFill/>
            <a:prstDash val="sysDash"/>
          </a:ln>
        </p:spPr>
        <p:style>
          <a:lnRef idx="2">
            <a:schemeClr val="dk1"/>
          </a:lnRef>
          <a:fillRef idx="1">
            <a:schemeClr val="lt1"/>
          </a:fillRef>
          <a:effectRef idx="0">
            <a:schemeClr val="dk1"/>
          </a:effectRef>
          <a:fontRef idx="minor">
            <a:schemeClr val="dk1"/>
          </a:fontRef>
        </p:style>
        <p:txBody>
          <a:bodyPr rtlCol="0" anchor="t" anchorCtr="0"/>
          <a:lstStyle/>
          <a:p>
            <a:pPr algn="ctr">
              <a:tabLst>
                <a:tab pos="1081088" algn="l"/>
              </a:tabLst>
            </a:pP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新型コロナウイルスの状況を踏まえ、一旦休止</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418860" y="1681079"/>
            <a:ext cx="972019"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方向転換</a:t>
            </a:r>
          </a:p>
        </p:txBody>
      </p:sp>
      <p:sp>
        <p:nvSpPr>
          <p:cNvPr id="7" name="左矢印 6"/>
          <p:cNvSpPr/>
          <p:nvPr/>
        </p:nvSpPr>
        <p:spPr>
          <a:xfrm>
            <a:off x="6253316" y="1735945"/>
            <a:ext cx="228600" cy="1917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D905376E-84B4-405D-8A7C-01C61F534285}" type="slidenum">
              <a:rPr kumimoji="1" lang="ja-JP" altLang="en-US" smtClean="0"/>
              <a:t>3</a:t>
            </a:fld>
            <a:endParaRPr kumimoji="1" lang="ja-JP" altLang="en-US" dirty="0"/>
          </a:p>
        </p:txBody>
      </p:sp>
      <p:sp>
        <p:nvSpPr>
          <p:cNvPr id="22" name="角丸四角形 21"/>
          <p:cNvSpPr/>
          <p:nvPr/>
        </p:nvSpPr>
        <p:spPr>
          <a:xfrm>
            <a:off x="689669" y="4156688"/>
            <a:ext cx="8454331" cy="631439"/>
          </a:xfrm>
          <a:prstGeom prst="roundRect">
            <a:avLst>
              <a:gd name="adj" fmla="val 0"/>
            </a:avLst>
          </a:prstGeom>
          <a:noFill/>
          <a:ln w="12700">
            <a:noFill/>
          </a:ln>
        </p:spPr>
        <p:style>
          <a:lnRef idx="2">
            <a:schemeClr val="dk1"/>
          </a:lnRef>
          <a:fillRef idx="1">
            <a:schemeClr val="lt1"/>
          </a:fillRef>
          <a:effectRef idx="0">
            <a:schemeClr val="dk1"/>
          </a:effectRef>
          <a:fontRef idx="minor">
            <a:schemeClr val="dk1"/>
          </a:fontRef>
        </p:style>
        <p:txBody>
          <a:bodyPr rtlCol="0" anchor="t" anchorCtr="0"/>
          <a:lstStyle/>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2019</a:t>
            </a:r>
            <a:r>
              <a:rPr kumimoji="1" lang="ja-JP" altLang="en-US" sz="1400" b="1" dirty="0">
                <a:solidFill>
                  <a:schemeClr val="tx1"/>
                </a:solidFill>
                <a:latin typeface="Meiryo UI" panose="020B0604030504040204" pitchFamily="50" charset="-128"/>
                <a:ea typeface="Meiryo UI" panose="020B0604030504040204" pitchFamily="50" charset="-128"/>
              </a:rPr>
              <a:t>年　国の方向転換を受け、推進体制を整備</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200" dirty="0">
                <a:solidFill>
                  <a:schemeClr val="tx1"/>
                </a:solidFill>
                <a:latin typeface="Meiryo UI" panose="020B0604030504040204" pitchFamily="50" charset="-128"/>
                <a:ea typeface="Meiryo UI" panose="020B0604030504040204" pitchFamily="50" charset="-128"/>
              </a:rPr>
              <a:t>　　　　・中小企業等の深刻な人手不足に対応。課題把握のための調査、マッチング支援体制の構築、推進体制の整備等を進める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tabLst>
                <a:tab pos="1081088" algn="l"/>
              </a:tabLst>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67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a:extLst>
              <a:ext uri="{FF2B5EF4-FFF2-40B4-BE49-F238E27FC236}">
                <a16:creationId xmlns:a16="http://schemas.microsoft.com/office/drawing/2014/main" id="{55EED9AA-96F6-4885-AFA7-E0637D01A52D}"/>
              </a:ext>
            </a:extLst>
          </p:cNvPr>
          <p:cNvSpPr/>
          <p:nvPr/>
        </p:nvSpPr>
        <p:spPr>
          <a:xfrm>
            <a:off x="94048" y="593521"/>
            <a:ext cx="4220777" cy="863803"/>
          </a:xfrm>
          <a:prstGeom prst="rect">
            <a:avLst/>
          </a:prstGeom>
          <a:ln w="19050">
            <a:solidFill>
              <a:schemeClr val="tx1"/>
            </a:solidFill>
            <a:prstDash val="sysDash"/>
          </a:ln>
        </p:spPr>
        <p:txBody>
          <a:bodyPr wrap="square">
            <a:noAutofit/>
          </a:bodyPr>
          <a:lstStyle/>
          <a:p>
            <a:r>
              <a:rPr lang="ja-JP" altLang="en-US" sz="1292" dirty="0">
                <a:latin typeface="Meiryo UI" panose="020B0604030504040204" pitchFamily="50" charset="-128"/>
                <a:ea typeface="Meiryo UI" panose="020B0604030504040204" pitchFamily="50" charset="-128"/>
              </a:rPr>
              <a:t>〇 </a:t>
            </a:r>
            <a:r>
              <a:rPr lang="ja-JP" altLang="ja-JP" sz="1292" dirty="0">
                <a:latin typeface="Meiryo UI" panose="020B0604030504040204" pitchFamily="50" charset="-128"/>
                <a:ea typeface="Meiryo UI" panose="020B0604030504040204" pitchFamily="50" charset="-128"/>
              </a:rPr>
              <a:t>大阪府の生産年齢人口（</a:t>
            </a:r>
            <a:r>
              <a:rPr lang="en-US" altLang="ja-JP" sz="1292" dirty="0">
                <a:latin typeface="Meiryo UI" panose="020B0604030504040204" pitchFamily="50" charset="-128"/>
                <a:ea typeface="Meiryo UI" panose="020B0604030504040204" pitchFamily="50" charset="-128"/>
              </a:rPr>
              <a:t>15</a:t>
            </a:r>
            <a:r>
              <a:rPr lang="ja-JP" altLang="ja-JP" sz="1292" dirty="0">
                <a:latin typeface="Meiryo UI" panose="020B0604030504040204" pitchFamily="50" charset="-128"/>
                <a:ea typeface="Meiryo UI" panose="020B0604030504040204" pitchFamily="50" charset="-128"/>
              </a:rPr>
              <a:t>～</a:t>
            </a:r>
            <a:r>
              <a:rPr lang="en-US" altLang="ja-JP" sz="1292" dirty="0">
                <a:latin typeface="Meiryo UI" panose="020B0604030504040204" pitchFamily="50" charset="-128"/>
                <a:ea typeface="Meiryo UI" panose="020B0604030504040204" pitchFamily="50" charset="-128"/>
              </a:rPr>
              <a:t>64</a:t>
            </a:r>
            <a:r>
              <a:rPr lang="ja-JP" altLang="ja-JP" sz="1292" dirty="0">
                <a:latin typeface="Meiryo UI" panose="020B0604030504040204" pitchFamily="50" charset="-128"/>
                <a:ea typeface="Meiryo UI" panose="020B0604030504040204" pitchFamily="50" charset="-128"/>
              </a:rPr>
              <a:t>歳）は</a:t>
            </a:r>
            <a:r>
              <a:rPr lang="en-US" altLang="ja-JP" sz="1292" dirty="0">
                <a:latin typeface="Meiryo UI" panose="020B0604030504040204" pitchFamily="50" charset="-128"/>
                <a:ea typeface="Meiryo UI" panose="020B0604030504040204" pitchFamily="50" charset="-128"/>
              </a:rPr>
              <a:t>1995</a:t>
            </a:r>
            <a:r>
              <a:rPr lang="ja-JP" altLang="ja-JP" sz="1292" dirty="0">
                <a:latin typeface="Meiryo UI" panose="020B0604030504040204" pitchFamily="50" charset="-128"/>
                <a:ea typeface="Meiryo UI" panose="020B0604030504040204" pitchFamily="50" charset="-128"/>
              </a:rPr>
              <a:t>年</a:t>
            </a:r>
            <a:r>
              <a:rPr lang="ja-JP" altLang="en-US" sz="1292" dirty="0">
                <a:latin typeface="Meiryo UI" panose="020B0604030504040204" pitchFamily="50" charset="-128"/>
                <a:ea typeface="Meiryo UI" panose="020B0604030504040204" pitchFamily="50" charset="-128"/>
              </a:rPr>
              <a:t>ごろ</a:t>
            </a:r>
            <a:r>
              <a:rPr lang="ja-JP" altLang="ja-JP" sz="1292" dirty="0">
                <a:latin typeface="Meiryo UI" panose="020B0604030504040204" pitchFamily="50" charset="-128"/>
                <a:ea typeface="Meiryo UI" panose="020B0604030504040204" pitchFamily="50" charset="-128"/>
              </a:rPr>
              <a:t>に</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　　</a:t>
            </a:r>
            <a:r>
              <a:rPr lang="ja-JP" altLang="ja-JP" sz="1292" dirty="0">
                <a:latin typeface="Meiryo UI" panose="020B0604030504040204" pitchFamily="50" charset="-128"/>
                <a:ea typeface="Meiryo UI" panose="020B0604030504040204" pitchFamily="50" charset="-128"/>
              </a:rPr>
              <a:t>ピークを迎え、その後減少</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〇 </a:t>
            </a:r>
            <a:r>
              <a:rPr lang="ja-JP" altLang="ja-JP" sz="1292" dirty="0">
                <a:latin typeface="Meiryo UI" panose="020B0604030504040204" pitchFamily="50" charset="-128"/>
                <a:ea typeface="Meiryo UI" panose="020B0604030504040204" pitchFamily="50" charset="-128"/>
              </a:rPr>
              <a:t>労働力人口は、女性や高齢者の労働参加</a:t>
            </a:r>
            <a:r>
              <a:rPr lang="ja-JP" altLang="en-US" sz="1292" dirty="0">
                <a:latin typeface="Meiryo UI" panose="020B0604030504040204" pitchFamily="50" charset="-128"/>
                <a:ea typeface="Meiryo UI" panose="020B0604030504040204" pitchFamily="50" charset="-128"/>
              </a:rPr>
              <a:t>の増加により</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　　</a:t>
            </a:r>
            <a:r>
              <a:rPr lang="en-US" altLang="ja-JP" sz="1292" dirty="0">
                <a:latin typeface="Meiryo UI" panose="020B0604030504040204" pitchFamily="50" charset="-128"/>
                <a:ea typeface="Meiryo UI" panose="020B0604030504040204" pitchFamily="50" charset="-128"/>
              </a:rPr>
              <a:t>2020</a:t>
            </a:r>
            <a:r>
              <a:rPr lang="ja-JP" altLang="en-US" sz="1292" dirty="0">
                <a:latin typeface="Meiryo UI" panose="020B0604030504040204" pitchFamily="50" charset="-128"/>
                <a:ea typeface="Meiryo UI" panose="020B0604030504040204" pitchFamily="50" charset="-128"/>
              </a:rPr>
              <a:t>年</a:t>
            </a:r>
            <a:r>
              <a:rPr lang="ja-JP" altLang="ja-JP" sz="1292" dirty="0">
                <a:latin typeface="Meiryo UI" panose="020B0604030504040204" pitchFamily="50" charset="-128"/>
                <a:ea typeface="Meiryo UI" panose="020B0604030504040204" pitchFamily="50" charset="-128"/>
              </a:rPr>
              <a:t>頃までは増加傾向にあったが、</a:t>
            </a:r>
            <a:r>
              <a:rPr lang="ja-JP" altLang="en-US" sz="1292" dirty="0">
                <a:latin typeface="Meiryo UI" panose="020B0604030504040204" pitchFamily="50" charset="-128"/>
                <a:ea typeface="Meiryo UI" panose="020B0604030504040204" pitchFamily="50" charset="-128"/>
              </a:rPr>
              <a:t>今後</a:t>
            </a:r>
            <a:r>
              <a:rPr lang="ja-JP" altLang="ja-JP" sz="1292" dirty="0">
                <a:latin typeface="Meiryo UI" panose="020B0604030504040204" pitchFamily="50" charset="-128"/>
                <a:ea typeface="Meiryo UI" panose="020B0604030504040204" pitchFamily="50" charset="-128"/>
              </a:rPr>
              <a:t>減少の見込み</a:t>
            </a:r>
            <a:endParaRPr lang="en-US" altLang="ja-JP" sz="1292" dirty="0">
              <a:latin typeface="Meiryo UI" panose="020B0604030504040204" pitchFamily="50" charset="-128"/>
              <a:ea typeface="Meiryo UI" panose="020B0604030504040204" pitchFamily="50" charset="-128"/>
            </a:endParaRPr>
          </a:p>
          <a:p>
            <a:endParaRPr lang="en-US" altLang="ja-JP" sz="1292" b="1" u="sng" dirty="0">
              <a:solidFill>
                <a:srgbClr val="FF0000"/>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55EED9AA-96F6-4885-AFA7-E0637D01A52D}"/>
              </a:ext>
            </a:extLst>
          </p:cNvPr>
          <p:cNvSpPr/>
          <p:nvPr/>
        </p:nvSpPr>
        <p:spPr>
          <a:xfrm>
            <a:off x="4791075" y="593522"/>
            <a:ext cx="4211252" cy="862144"/>
          </a:xfrm>
          <a:prstGeom prst="rect">
            <a:avLst/>
          </a:prstGeom>
          <a:solidFill>
            <a:srgbClr val="C5F3FF"/>
          </a:solidFill>
          <a:ln w="28575">
            <a:solidFill>
              <a:schemeClr val="tx1"/>
            </a:solidFill>
            <a:prstDash val="solid"/>
          </a:ln>
        </p:spPr>
        <p:txBody>
          <a:bodyPr wrap="square" anchor="ctr" anchorCtr="0">
            <a:noAutofit/>
          </a:bodyPr>
          <a:lstStyle/>
          <a:p>
            <a:pPr algn="ctr"/>
            <a:r>
              <a:rPr lang="ja-JP" altLang="en-US" sz="1400" dirty="0">
                <a:latin typeface="Meiryo UI" panose="020B0604030504040204" pitchFamily="50" charset="-128"/>
                <a:ea typeface="Meiryo UI" panose="020B0604030504040204" pitchFamily="50" charset="-128"/>
              </a:rPr>
              <a:t>将来的に人材確保が困難な見通しであり、</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外国人材の受入が必要</a:t>
            </a:r>
            <a:endParaRPr lang="en-US" altLang="ja-JP" sz="1400" dirty="0">
              <a:latin typeface="Meiryo UI" panose="020B0604030504040204" pitchFamily="50" charset="-128"/>
              <a:ea typeface="Meiryo UI" panose="020B0604030504040204" pitchFamily="50" charset="-128"/>
            </a:endParaRPr>
          </a:p>
        </p:txBody>
      </p:sp>
      <p:sp>
        <p:nvSpPr>
          <p:cNvPr id="58" name="ストライプ矢印 57"/>
          <p:cNvSpPr/>
          <p:nvPr/>
        </p:nvSpPr>
        <p:spPr>
          <a:xfrm>
            <a:off x="4352925" y="753068"/>
            <a:ext cx="438150" cy="544707"/>
          </a:xfrm>
          <a:prstGeom prst="stripedRightArrow">
            <a:avLst>
              <a:gd name="adj1" fmla="val 40543"/>
              <a:gd name="adj2" fmla="val 5000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59" name="テキスト ボックス 58">
            <a:extLst>
              <a:ext uri="{FF2B5EF4-FFF2-40B4-BE49-F238E27FC236}">
                <a16:creationId xmlns:a16="http://schemas.microsoft.com/office/drawing/2014/main" id="{C39F4C17-DC0F-4657-91B7-3169EADB24E4}"/>
              </a:ext>
            </a:extLst>
          </p:cNvPr>
          <p:cNvSpPr txBox="1"/>
          <p:nvPr/>
        </p:nvSpPr>
        <p:spPr>
          <a:xfrm>
            <a:off x="1203104" y="6132561"/>
            <a:ext cx="8056997" cy="424412"/>
          </a:xfrm>
          <a:prstGeom prst="rect">
            <a:avLst/>
          </a:prstGeom>
          <a:noFill/>
        </p:spPr>
        <p:txBody>
          <a:bodyPr wrap="square" rtlCol="0">
            <a:spAutoFit/>
          </a:bodyPr>
          <a:lstStyle/>
          <a:p>
            <a:r>
              <a:rPr lang="en-US" altLang="ja-JP" sz="738" dirty="0">
                <a:solidFill>
                  <a:prstClr val="black"/>
                </a:solidFill>
                <a:latin typeface="Meiryo UI"/>
                <a:ea typeface="Meiryo UI"/>
                <a:cs typeface="Meiryo UI" panose="020B0604030504040204" pitchFamily="50" charset="-128"/>
              </a:rPr>
              <a:t>※</a:t>
            </a:r>
            <a:r>
              <a:rPr lang="ja-JP" altLang="en-US" sz="738" dirty="0">
                <a:solidFill>
                  <a:prstClr val="black"/>
                </a:solidFill>
                <a:latin typeface="Meiryo UI"/>
                <a:ea typeface="Meiryo UI"/>
                <a:cs typeface="Meiryo UI" panose="020B0604030504040204" pitchFamily="50" charset="-128"/>
              </a:rPr>
              <a:t>　生産年齢人口：生産活動の中心となる</a:t>
            </a:r>
            <a:r>
              <a:rPr lang="en-US" altLang="ja-JP" sz="738" dirty="0">
                <a:solidFill>
                  <a:prstClr val="black"/>
                </a:solidFill>
                <a:latin typeface="Meiryo UI"/>
                <a:ea typeface="Meiryo UI"/>
                <a:cs typeface="Meiryo UI" panose="020B0604030504040204" pitchFamily="50" charset="-128"/>
              </a:rPr>
              <a:t>15</a:t>
            </a:r>
            <a:r>
              <a:rPr lang="ja-JP" altLang="en-US" sz="738" dirty="0">
                <a:solidFill>
                  <a:prstClr val="black"/>
                </a:solidFill>
                <a:latin typeface="Meiryo UI"/>
                <a:ea typeface="Meiryo UI"/>
                <a:cs typeface="Meiryo UI" panose="020B0604030504040204" pitchFamily="50" charset="-128"/>
              </a:rPr>
              <a:t>歳～</a:t>
            </a:r>
            <a:r>
              <a:rPr lang="en-US" altLang="ja-JP" sz="738" dirty="0">
                <a:solidFill>
                  <a:prstClr val="black"/>
                </a:solidFill>
                <a:latin typeface="Meiryo UI"/>
                <a:ea typeface="Meiryo UI"/>
                <a:cs typeface="Meiryo UI" panose="020B0604030504040204" pitchFamily="50" charset="-128"/>
              </a:rPr>
              <a:t>64</a:t>
            </a:r>
            <a:r>
              <a:rPr lang="ja-JP" altLang="en-US" sz="738" dirty="0">
                <a:solidFill>
                  <a:prstClr val="black"/>
                </a:solidFill>
                <a:latin typeface="Meiryo UI"/>
                <a:ea typeface="Meiryo UI"/>
                <a:cs typeface="Meiryo UI" panose="020B0604030504040204" pitchFamily="50" charset="-128"/>
              </a:rPr>
              <a:t>歳（国勢調査の年齢不詳分は各年齢区分に按分）</a:t>
            </a:r>
            <a:endParaRPr lang="en-US" altLang="ja-JP" sz="738" dirty="0">
              <a:solidFill>
                <a:prstClr val="black"/>
              </a:solidFill>
              <a:latin typeface="Meiryo UI"/>
              <a:ea typeface="Meiryo UI"/>
              <a:cs typeface="Meiryo UI" panose="020B0604030504040204" pitchFamily="50" charset="-128"/>
            </a:endParaRPr>
          </a:p>
          <a:p>
            <a:r>
              <a:rPr kumimoji="1" lang="en-US" altLang="ja-JP" sz="738" dirty="0">
                <a:solidFill>
                  <a:prstClr val="black"/>
                </a:solidFill>
                <a:latin typeface="Meiryo UI" panose="020B0604030504040204" pitchFamily="50" charset="-128"/>
                <a:ea typeface="Meiryo UI" panose="020B0604030504040204" pitchFamily="50" charset="-128"/>
              </a:rPr>
              <a:t>※</a:t>
            </a:r>
            <a:r>
              <a:rPr kumimoji="1" lang="ja-JP" altLang="en-US" sz="738" dirty="0">
                <a:solidFill>
                  <a:prstClr val="black"/>
                </a:solidFill>
                <a:latin typeface="Meiryo UI" panose="020B0604030504040204" pitchFamily="50" charset="-128"/>
                <a:ea typeface="Meiryo UI" panose="020B0604030504040204" pitchFamily="50" charset="-128"/>
              </a:rPr>
              <a:t>　労働力人口：</a:t>
            </a:r>
            <a:r>
              <a:rPr kumimoji="1" lang="en-US" altLang="ja-JP" sz="738" dirty="0">
                <a:solidFill>
                  <a:prstClr val="black"/>
                </a:solidFill>
                <a:latin typeface="Meiryo UI" panose="020B0604030504040204" pitchFamily="50" charset="-128"/>
                <a:ea typeface="Meiryo UI" panose="020B0604030504040204" pitchFamily="50" charset="-128"/>
              </a:rPr>
              <a:t>15</a:t>
            </a:r>
            <a:r>
              <a:rPr kumimoji="1" lang="ja-JP" altLang="en-US" sz="738" dirty="0">
                <a:solidFill>
                  <a:prstClr val="black"/>
                </a:solidFill>
                <a:latin typeface="Meiryo UI" panose="020B0604030504040204" pitchFamily="50" charset="-128"/>
                <a:ea typeface="Meiryo UI" panose="020B0604030504040204" pitchFamily="50" charset="-128"/>
              </a:rPr>
              <a:t>歳以上の就業者と完全失業者を合わせたもの。</a:t>
            </a:r>
          </a:p>
          <a:p>
            <a:endParaRPr lang="en-US" altLang="ja-JP" sz="682" dirty="0">
              <a:solidFill>
                <a:prstClr val="black"/>
              </a:solidFill>
              <a:latin typeface="Meiryo UI"/>
              <a:ea typeface="Meiryo UI"/>
              <a:cs typeface="Meiryo UI" panose="020B0604030504040204" pitchFamily="50" charset="-128"/>
            </a:endParaRPr>
          </a:p>
        </p:txBody>
      </p:sp>
      <p:sp>
        <p:nvSpPr>
          <p:cNvPr id="60" name="テキスト ボックス 59">
            <a:extLst>
              <a:ext uri="{FF2B5EF4-FFF2-40B4-BE49-F238E27FC236}">
                <a16:creationId xmlns:a16="http://schemas.microsoft.com/office/drawing/2014/main" id="{178AA22E-FCB1-45B3-87A6-15F3CBAFE844}"/>
              </a:ext>
            </a:extLst>
          </p:cNvPr>
          <p:cNvSpPr txBox="1"/>
          <p:nvPr/>
        </p:nvSpPr>
        <p:spPr>
          <a:xfrm>
            <a:off x="1203104" y="6430057"/>
            <a:ext cx="6622247" cy="205890"/>
          </a:xfrm>
          <a:prstGeom prst="rect">
            <a:avLst/>
          </a:prstGeom>
          <a:noFill/>
        </p:spPr>
        <p:txBody>
          <a:bodyPr wrap="square" rtlCol="0">
            <a:spAutoFit/>
          </a:bodyPr>
          <a:lstStyle/>
          <a:p>
            <a:pPr lvl="0">
              <a:defRPr/>
            </a:pPr>
            <a:r>
              <a:rPr kumimoji="1" lang="ja-JP" altLang="en-US" sz="738" dirty="0">
                <a:solidFill>
                  <a:prstClr val="black"/>
                </a:solidFill>
                <a:latin typeface="Meiryo UI" panose="020B0604030504040204" pitchFamily="50" charset="-128"/>
                <a:ea typeface="Meiryo UI" panose="020B0604030504040204" pitchFamily="50" charset="-128"/>
              </a:rPr>
              <a:t>出典：総務省「国勢調査」、「労働力調査」　</a:t>
            </a:r>
            <a:r>
              <a:rPr kumimoji="1" lang="en-US" altLang="ja-JP" sz="738" dirty="0">
                <a:solidFill>
                  <a:prstClr val="black"/>
                </a:solidFill>
                <a:latin typeface="Meiryo UI" panose="020B0604030504040204" pitchFamily="50" charset="-128"/>
                <a:ea typeface="Meiryo UI" panose="020B0604030504040204" pitchFamily="50" charset="-128"/>
              </a:rPr>
              <a:t>※2025</a:t>
            </a:r>
            <a:r>
              <a:rPr kumimoji="1" lang="ja-JP" altLang="en-US" sz="738" dirty="0">
                <a:solidFill>
                  <a:prstClr val="black"/>
                </a:solidFill>
                <a:latin typeface="Meiryo UI" panose="020B0604030504040204" pitchFamily="50" charset="-128"/>
                <a:ea typeface="Meiryo UI" panose="020B0604030504040204" pitchFamily="50" charset="-128"/>
              </a:rPr>
              <a:t>年以降の数値</a:t>
            </a:r>
            <a:r>
              <a:rPr lang="ja-JP" altLang="en-US" sz="738" dirty="0">
                <a:solidFill>
                  <a:prstClr val="black"/>
                </a:solidFill>
                <a:latin typeface="Meiryo UI" panose="020B0604030504040204" pitchFamily="50" charset="-128"/>
                <a:ea typeface="Meiryo UI" panose="020B0604030504040204" pitchFamily="50" charset="-128"/>
              </a:rPr>
              <a:t>は、大阪府「大阪府の将来推計人口について（</a:t>
            </a:r>
            <a:r>
              <a:rPr lang="en-US" altLang="ja-JP" sz="738" dirty="0">
                <a:solidFill>
                  <a:prstClr val="black"/>
                </a:solidFill>
                <a:latin typeface="Meiryo UI" panose="020B0604030504040204" pitchFamily="50" charset="-128"/>
                <a:ea typeface="Meiryo UI" panose="020B0604030504040204" pitchFamily="50" charset="-128"/>
              </a:rPr>
              <a:t>2018</a:t>
            </a:r>
            <a:r>
              <a:rPr lang="ja-JP" altLang="en-US" sz="738" dirty="0">
                <a:solidFill>
                  <a:prstClr val="black"/>
                </a:solidFill>
                <a:latin typeface="Meiryo UI" panose="020B0604030504040204" pitchFamily="50" charset="-128"/>
                <a:ea typeface="Meiryo UI" panose="020B0604030504040204" pitchFamily="50" charset="-128"/>
              </a:rPr>
              <a:t>年</a:t>
            </a:r>
            <a:r>
              <a:rPr lang="en-US" altLang="ja-JP" sz="738" dirty="0">
                <a:solidFill>
                  <a:prstClr val="black"/>
                </a:solidFill>
                <a:latin typeface="Meiryo UI" panose="020B0604030504040204" pitchFamily="50" charset="-128"/>
                <a:ea typeface="Meiryo UI" panose="020B0604030504040204" pitchFamily="50" charset="-128"/>
              </a:rPr>
              <a:t>8</a:t>
            </a:r>
            <a:r>
              <a:rPr lang="ja-JP" altLang="en-US" sz="738" dirty="0">
                <a:solidFill>
                  <a:prstClr val="black"/>
                </a:solidFill>
                <a:latin typeface="Meiryo UI" panose="020B0604030504040204" pitchFamily="50" charset="-128"/>
                <a:ea typeface="Meiryo UI" panose="020B0604030504040204" pitchFamily="50" charset="-128"/>
              </a:rPr>
              <a:t>月）」に基づく</a:t>
            </a:r>
            <a:r>
              <a:rPr kumimoji="1" lang="ja-JP" altLang="en-US" sz="738" dirty="0" smtClean="0">
                <a:solidFill>
                  <a:prstClr val="black"/>
                </a:solidFill>
                <a:latin typeface="Meiryo UI" panose="020B0604030504040204" pitchFamily="50" charset="-128"/>
                <a:ea typeface="Meiryo UI" panose="020B0604030504040204" pitchFamily="50" charset="-128"/>
              </a:rPr>
              <a:t>。</a:t>
            </a:r>
            <a:endParaRPr kumimoji="1" lang="en-US" altLang="ja-JP" sz="738" dirty="0">
              <a:solidFill>
                <a:prstClr val="black"/>
              </a:solidFill>
              <a:latin typeface="Meiryo UI" panose="020B0604030504040204" pitchFamily="50" charset="-128"/>
              <a:ea typeface="Meiryo UI" panose="020B0604030504040204" pitchFamily="50" charset="-128"/>
            </a:endParaRPr>
          </a:p>
        </p:txBody>
      </p:sp>
      <p:graphicFrame>
        <p:nvGraphicFramePr>
          <p:cNvPr id="61" name="グラフ 60"/>
          <p:cNvGraphicFramePr>
            <a:graphicFrameLocks/>
          </p:cNvGraphicFramePr>
          <p:nvPr/>
        </p:nvGraphicFramePr>
        <p:xfrm>
          <a:off x="775252" y="1488655"/>
          <a:ext cx="7474077" cy="4611099"/>
        </p:xfrm>
        <a:graphic>
          <a:graphicData uri="http://schemas.openxmlformats.org/drawingml/2006/chart">
            <c:chart xmlns:c="http://schemas.openxmlformats.org/drawingml/2006/chart" xmlns:r="http://schemas.openxmlformats.org/officeDocument/2006/relationships" r:id="rId3"/>
          </a:graphicData>
        </a:graphic>
      </p:graphicFrame>
      <p:grpSp>
        <p:nvGrpSpPr>
          <p:cNvPr id="64" name="グループ化 63"/>
          <p:cNvGrpSpPr/>
          <p:nvPr/>
        </p:nvGrpSpPr>
        <p:grpSpPr>
          <a:xfrm>
            <a:off x="4870387" y="5104809"/>
            <a:ext cx="1679984" cy="545748"/>
            <a:chOff x="3674543" y="4818146"/>
            <a:chExt cx="1819983" cy="611367"/>
          </a:xfrm>
        </p:grpSpPr>
        <p:grpSp>
          <p:nvGrpSpPr>
            <p:cNvPr id="65" name="グループ化 64"/>
            <p:cNvGrpSpPr/>
            <p:nvPr/>
          </p:nvGrpSpPr>
          <p:grpSpPr>
            <a:xfrm>
              <a:off x="3674543" y="4818146"/>
              <a:ext cx="1819983" cy="611367"/>
              <a:chOff x="10031903" y="4341951"/>
              <a:chExt cx="1819983" cy="611367"/>
            </a:xfrm>
          </p:grpSpPr>
          <p:sp>
            <p:nvSpPr>
              <p:cNvPr id="67" name="吹き出し: 角を丸めた四角形 2">
                <a:extLst>
                  <a:ext uri="{FF2B5EF4-FFF2-40B4-BE49-F238E27FC236}">
                    <a16:creationId xmlns:a16="http://schemas.microsoft.com/office/drawing/2014/main" id="{0152FABA-0855-4C66-83CC-4726EB7C526A}"/>
                  </a:ext>
                </a:extLst>
              </p:cNvPr>
              <p:cNvSpPr/>
              <p:nvPr/>
            </p:nvSpPr>
            <p:spPr>
              <a:xfrm>
                <a:off x="10031903" y="4341954"/>
                <a:ext cx="1819982" cy="611364"/>
              </a:xfrm>
              <a:prstGeom prst="wedgeRoundRectCallout">
                <a:avLst>
                  <a:gd name="adj1" fmla="val 13032"/>
                  <a:gd name="adj2" fmla="val -76393"/>
                  <a:gd name="adj3" fmla="val 16667"/>
                </a:avLst>
              </a:prstGeom>
              <a:solidFill>
                <a:schemeClr val="bg1"/>
              </a:solidFill>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831" b="1" dirty="0">
                    <a:solidFill>
                      <a:srgbClr val="C00000"/>
                    </a:solidFill>
                    <a:latin typeface="Meiryo UI" panose="020B0604030504040204" pitchFamily="50" charset="-128"/>
                    <a:ea typeface="Meiryo UI" panose="020B0604030504040204" pitchFamily="50" charset="-128"/>
                  </a:rPr>
                  <a:t>労働力人口</a:t>
                </a:r>
                <a:r>
                  <a:rPr kumimoji="1" lang="en-US" altLang="ja-JP" sz="831" b="1" dirty="0">
                    <a:solidFill>
                      <a:srgbClr val="C00000"/>
                    </a:solidFill>
                    <a:latin typeface="Meiryo UI" panose="020B0604030504040204" pitchFamily="50" charset="-128"/>
                    <a:ea typeface="Meiryo UI" panose="020B0604030504040204" pitchFamily="50" charset="-128"/>
                  </a:rPr>
                  <a:t>(2015</a:t>
                </a:r>
                <a:r>
                  <a:rPr kumimoji="1" lang="ja-JP" altLang="en-US" sz="831" b="1" dirty="0">
                    <a:solidFill>
                      <a:srgbClr val="C00000"/>
                    </a:solidFill>
                    <a:latin typeface="Meiryo UI" panose="020B0604030504040204" pitchFamily="50" charset="-128"/>
                    <a:ea typeface="Meiryo UI" panose="020B0604030504040204" pitchFamily="50" charset="-128"/>
                  </a:rPr>
                  <a:t>→</a:t>
                </a:r>
                <a:r>
                  <a:rPr kumimoji="1" lang="en-US" altLang="ja-JP" sz="831" b="1" dirty="0">
                    <a:solidFill>
                      <a:srgbClr val="C00000"/>
                    </a:solidFill>
                    <a:latin typeface="Meiryo UI" panose="020B0604030504040204" pitchFamily="50" charset="-128"/>
                    <a:ea typeface="Meiryo UI" panose="020B0604030504040204" pitchFamily="50" charset="-128"/>
                  </a:rPr>
                  <a:t>2020)</a:t>
                </a:r>
              </a:p>
              <a:p>
                <a:pPr algn="ctr"/>
                <a:r>
                  <a:rPr kumimoji="1" lang="ja-JP" altLang="en-US" sz="831" b="1" dirty="0">
                    <a:solidFill>
                      <a:srgbClr val="C00000"/>
                    </a:solidFill>
                    <a:latin typeface="Meiryo UI" panose="020B0604030504040204" pitchFamily="50" charset="-128"/>
                    <a:ea typeface="Meiryo UI" panose="020B0604030504040204" pitchFamily="50" charset="-128"/>
                  </a:rPr>
                  <a:t>高齢者：</a:t>
                </a:r>
                <a:r>
                  <a:rPr kumimoji="1" lang="en-US" altLang="ja-JP" sz="831" b="1" dirty="0">
                    <a:solidFill>
                      <a:srgbClr val="C00000"/>
                    </a:solidFill>
                    <a:latin typeface="Meiryo UI" panose="020B0604030504040204" pitchFamily="50" charset="-128"/>
                    <a:ea typeface="Meiryo UI" panose="020B0604030504040204" pitchFamily="50" charset="-128"/>
                  </a:rPr>
                  <a:t>27</a:t>
                </a:r>
                <a:r>
                  <a:rPr kumimoji="1" lang="ja-JP" altLang="en-US" sz="831" b="1" dirty="0">
                    <a:solidFill>
                      <a:srgbClr val="C00000"/>
                    </a:solidFill>
                    <a:latin typeface="Meiryo UI" panose="020B0604030504040204" pitchFamily="50" charset="-128"/>
                    <a:ea typeface="Meiryo UI" panose="020B0604030504040204" pitchFamily="50" charset="-128"/>
                  </a:rPr>
                  <a:t>％増加</a:t>
                </a:r>
                <a:endParaRPr kumimoji="1" lang="en-US" altLang="ja-JP" sz="831" b="1" dirty="0">
                  <a:solidFill>
                    <a:srgbClr val="C00000"/>
                  </a:solidFill>
                  <a:latin typeface="Meiryo UI" panose="020B0604030504040204" pitchFamily="50" charset="-128"/>
                  <a:ea typeface="Meiryo UI" panose="020B0604030504040204" pitchFamily="50" charset="-128"/>
                </a:endParaRPr>
              </a:p>
              <a:p>
                <a:pPr algn="ctr"/>
                <a:r>
                  <a:rPr kumimoji="1" lang="en-US" altLang="ja-JP" sz="831" b="1" dirty="0">
                    <a:solidFill>
                      <a:srgbClr val="C00000"/>
                    </a:solidFill>
                    <a:latin typeface="Meiryo UI" panose="020B0604030504040204" pitchFamily="50" charset="-128"/>
                    <a:ea typeface="Meiryo UI" panose="020B0604030504040204" pitchFamily="50" charset="-128"/>
                  </a:rPr>
                  <a:t>64</a:t>
                </a:r>
                <a:r>
                  <a:rPr kumimoji="1" lang="ja-JP" altLang="en-US" sz="831" b="1" dirty="0">
                    <a:solidFill>
                      <a:srgbClr val="C00000"/>
                    </a:solidFill>
                    <a:latin typeface="Meiryo UI" panose="020B0604030504040204" pitchFamily="50" charset="-128"/>
                    <a:ea typeface="Meiryo UI" panose="020B0604030504040204" pitchFamily="50" charset="-128"/>
                  </a:rPr>
                  <a:t>歳以下女性：</a:t>
                </a:r>
                <a:r>
                  <a:rPr kumimoji="1" lang="en-US" altLang="ja-JP" sz="831" b="1" dirty="0">
                    <a:solidFill>
                      <a:srgbClr val="C00000"/>
                    </a:solidFill>
                    <a:latin typeface="Meiryo UI" panose="020B0604030504040204" pitchFamily="50" charset="-128"/>
                    <a:ea typeface="Meiryo UI" panose="020B0604030504040204" pitchFamily="50" charset="-128"/>
                  </a:rPr>
                  <a:t>11</a:t>
                </a:r>
                <a:r>
                  <a:rPr kumimoji="1" lang="ja-JP" altLang="en-US" sz="831" b="1" dirty="0">
                    <a:solidFill>
                      <a:srgbClr val="C00000"/>
                    </a:solidFill>
                    <a:latin typeface="Meiryo UI" panose="020B0604030504040204" pitchFamily="50" charset="-128"/>
                    <a:ea typeface="Meiryo UI" panose="020B0604030504040204" pitchFamily="50" charset="-128"/>
                  </a:rPr>
                  <a:t>％増加</a:t>
                </a:r>
                <a:endParaRPr kumimoji="1" lang="en-US" altLang="ja-JP" sz="831" b="1" dirty="0">
                  <a:solidFill>
                    <a:srgbClr val="C00000"/>
                  </a:solidFill>
                  <a:latin typeface="Meiryo UI" panose="020B0604030504040204" pitchFamily="50" charset="-128"/>
                  <a:ea typeface="Meiryo UI" panose="020B0604030504040204" pitchFamily="50" charset="-128"/>
                </a:endParaRPr>
              </a:p>
            </p:txBody>
          </p:sp>
          <p:sp>
            <p:nvSpPr>
              <p:cNvPr id="68" name="吹き出し: 角を丸めた四角形 2">
                <a:extLst>
                  <a:ext uri="{FF2B5EF4-FFF2-40B4-BE49-F238E27FC236}">
                    <a16:creationId xmlns:a16="http://schemas.microsoft.com/office/drawing/2014/main" id="{0152FABA-0855-4C66-83CC-4726EB7C526A}"/>
                  </a:ext>
                </a:extLst>
              </p:cNvPr>
              <p:cNvSpPr/>
              <p:nvPr/>
            </p:nvSpPr>
            <p:spPr>
              <a:xfrm>
                <a:off x="10031904" y="4341951"/>
                <a:ext cx="1819982" cy="611364"/>
              </a:xfrm>
              <a:prstGeom prst="wedgeRoundRectCallout">
                <a:avLst>
                  <a:gd name="adj1" fmla="val -8905"/>
                  <a:gd name="adj2" fmla="val -74286"/>
                  <a:gd name="adj3" fmla="val 16667"/>
                </a:avLst>
              </a:prstGeom>
              <a:solidFill>
                <a:schemeClr val="bg1"/>
              </a:solidFill>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831" b="1" dirty="0">
                    <a:solidFill>
                      <a:srgbClr val="C00000"/>
                    </a:solidFill>
                    <a:latin typeface="Meiryo UI" panose="020B0604030504040204" pitchFamily="50" charset="-128"/>
                    <a:ea typeface="Meiryo UI" panose="020B0604030504040204" pitchFamily="50" charset="-128"/>
                  </a:rPr>
                  <a:t>労働力人口</a:t>
                </a:r>
                <a:r>
                  <a:rPr kumimoji="1" lang="en-US" altLang="ja-JP" sz="831" b="1" dirty="0">
                    <a:solidFill>
                      <a:srgbClr val="C00000"/>
                    </a:solidFill>
                    <a:latin typeface="Meiryo UI" panose="020B0604030504040204" pitchFamily="50" charset="-128"/>
                    <a:ea typeface="Meiryo UI" panose="020B0604030504040204" pitchFamily="50" charset="-128"/>
                  </a:rPr>
                  <a:t>(2015</a:t>
                </a:r>
                <a:r>
                  <a:rPr kumimoji="1" lang="ja-JP" altLang="en-US" sz="831" b="1" dirty="0">
                    <a:solidFill>
                      <a:srgbClr val="C00000"/>
                    </a:solidFill>
                    <a:latin typeface="Meiryo UI" panose="020B0604030504040204" pitchFamily="50" charset="-128"/>
                    <a:ea typeface="Meiryo UI" panose="020B0604030504040204" pitchFamily="50" charset="-128"/>
                  </a:rPr>
                  <a:t>→</a:t>
                </a:r>
                <a:r>
                  <a:rPr kumimoji="1" lang="en-US" altLang="ja-JP" sz="831" b="1" dirty="0">
                    <a:solidFill>
                      <a:srgbClr val="C00000"/>
                    </a:solidFill>
                    <a:latin typeface="Meiryo UI" panose="020B0604030504040204" pitchFamily="50" charset="-128"/>
                    <a:ea typeface="Meiryo UI" panose="020B0604030504040204" pitchFamily="50" charset="-128"/>
                  </a:rPr>
                  <a:t>2020)</a:t>
                </a:r>
              </a:p>
              <a:p>
                <a:pPr algn="ctr"/>
                <a:r>
                  <a:rPr kumimoji="1" lang="ja-JP" altLang="en-US" sz="831" b="1" dirty="0">
                    <a:solidFill>
                      <a:srgbClr val="C00000"/>
                    </a:solidFill>
                    <a:latin typeface="Meiryo UI" panose="020B0604030504040204" pitchFamily="50" charset="-128"/>
                    <a:ea typeface="Meiryo UI" panose="020B0604030504040204" pitchFamily="50" charset="-128"/>
                  </a:rPr>
                  <a:t>高齢者：</a:t>
                </a:r>
                <a:r>
                  <a:rPr kumimoji="1" lang="en-US" altLang="ja-JP" sz="831" b="1" dirty="0">
                    <a:solidFill>
                      <a:srgbClr val="C00000"/>
                    </a:solidFill>
                    <a:latin typeface="Meiryo UI" panose="020B0604030504040204" pitchFamily="50" charset="-128"/>
                    <a:ea typeface="Meiryo UI" panose="020B0604030504040204" pitchFamily="50" charset="-128"/>
                  </a:rPr>
                  <a:t>27</a:t>
                </a:r>
                <a:r>
                  <a:rPr kumimoji="1" lang="ja-JP" altLang="en-US" sz="831" b="1" dirty="0">
                    <a:solidFill>
                      <a:srgbClr val="C00000"/>
                    </a:solidFill>
                    <a:latin typeface="Meiryo UI" panose="020B0604030504040204" pitchFamily="50" charset="-128"/>
                    <a:ea typeface="Meiryo UI" panose="020B0604030504040204" pitchFamily="50" charset="-128"/>
                  </a:rPr>
                  <a:t>％増加</a:t>
                </a:r>
                <a:endParaRPr kumimoji="1" lang="en-US" altLang="ja-JP" sz="831" b="1" dirty="0">
                  <a:solidFill>
                    <a:srgbClr val="C00000"/>
                  </a:solidFill>
                  <a:latin typeface="Meiryo UI" panose="020B0604030504040204" pitchFamily="50" charset="-128"/>
                  <a:ea typeface="Meiryo UI" panose="020B0604030504040204" pitchFamily="50" charset="-128"/>
                </a:endParaRPr>
              </a:p>
              <a:p>
                <a:pPr algn="ctr"/>
                <a:r>
                  <a:rPr kumimoji="1" lang="en-US" altLang="ja-JP" sz="831" b="1" dirty="0">
                    <a:solidFill>
                      <a:srgbClr val="C00000"/>
                    </a:solidFill>
                    <a:latin typeface="Meiryo UI" panose="020B0604030504040204" pitchFamily="50" charset="-128"/>
                    <a:ea typeface="Meiryo UI" panose="020B0604030504040204" pitchFamily="50" charset="-128"/>
                  </a:rPr>
                  <a:t>64</a:t>
                </a:r>
                <a:r>
                  <a:rPr kumimoji="1" lang="ja-JP" altLang="en-US" sz="831" b="1" dirty="0">
                    <a:solidFill>
                      <a:srgbClr val="C00000"/>
                    </a:solidFill>
                    <a:latin typeface="Meiryo UI" panose="020B0604030504040204" pitchFamily="50" charset="-128"/>
                    <a:ea typeface="Meiryo UI" panose="020B0604030504040204" pitchFamily="50" charset="-128"/>
                  </a:rPr>
                  <a:t>歳以下女性：</a:t>
                </a:r>
                <a:r>
                  <a:rPr kumimoji="1" lang="en-US" altLang="ja-JP" sz="831" b="1" dirty="0">
                    <a:solidFill>
                      <a:srgbClr val="C00000"/>
                    </a:solidFill>
                    <a:latin typeface="Meiryo UI" panose="020B0604030504040204" pitchFamily="50" charset="-128"/>
                    <a:ea typeface="Meiryo UI" panose="020B0604030504040204" pitchFamily="50" charset="-128"/>
                  </a:rPr>
                  <a:t>11</a:t>
                </a:r>
                <a:r>
                  <a:rPr kumimoji="1" lang="ja-JP" altLang="en-US" sz="831" b="1" dirty="0">
                    <a:solidFill>
                      <a:srgbClr val="C00000"/>
                    </a:solidFill>
                    <a:latin typeface="Meiryo UI" panose="020B0604030504040204" pitchFamily="50" charset="-128"/>
                    <a:ea typeface="Meiryo UI" panose="020B0604030504040204" pitchFamily="50" charset="-128"/>
                  </a:rPr>
                  <a:t>％増加</a:t>
                </a:r>
                <a:endParaRPr kumimoji="1" lang="en-US" altLang="ja-JP" sz="831" b="1" dirty="0">
                  <a:solidFill>
                    <a:srgbClr val="C00000"/>
                  </a:solidFill>
                  <a:latin typeface="Meiryo UI" panose="020B0604030504040204" pitchFamily="50" charset="-128"/>
                  <a:ea typeface="Meiryo UI" panose="020B0604030504040204" pitchFamily="50" charset="-128"/>
                </a:endParaRPr>
              </a:p>
            </p:txBody>
          </p:sp>
        </p:grpSp>
        <p:cxnSp>
          <p:nvCxnSpPr>
            <p:cNvPr id="66" name="直線コネクタ 65"/>
            <p:cNvCxnSpPr/>
            <p:nvPr/>
          </p:nvCxnSpPr>
          <p:spPr>
            <a:xfrm>
              <a:off x="4782439" y="4818149"/>
              <a:ext cx="34761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9" name="吹き出し: 角を丸めた四角形 2">
            <a:extLst>
              <a:ext uri="{FF2B5EF4-FFF2-40B4-BE49-F238E27FC236}">
                <a16:creationId xmlns:a16="http://schemas.microsoft.com/office/drawing/2014/main" id="{0152FABA-0855-4C66-83CC-4726EB7C526A}"/>
              </a:ext>
            </a:extLst>
          </p:cNvPr>
          <p:cNvSpPr/>
          <p:nvPr/>
        </p:nvSpPr>
        <p:spPr>
          <a:xfrm>
            <a:off x="3548080" y="2718920"/>
            <a:ext cx="1242995" cy="368668"/>
          </a:xfrm>
          <a:prstGeom prst="wedgeRoundRectCallout">
            <a:avLst>
              <a:gd name="adj1" fmla="val -25789"/>
              <a:gd name="adj2" fmla="val 93535"/>
              <a:gd name="adj3" fmla="val 16667"/>
            </a:avLst>
          </a:prstGeom>
          <a:solidFill>
            <a:schemeClr val="bg1"/>
          </a:solidFill>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831" b="1" dirty="0">
                <a:solidFill>
                  <a:srgbClr val="C00000"/>
                </a:solidFill>
                <a:latin typeface="Meiryo UI" panose="020B0604030504040204" pitchFamily="50" charset="-128"/>
                <a:ea typeface="Meiryo UI" panose="020B0604030504040204" pitchFamily="50" charset="-128"/>
              </a:rPr>
              <a:t>1995</a:t>
            </a:r>
            <a:r>
              <a:rPr kumimoji="1" lang="ja-JP" altLang="en-US" sz="831" b="1" dirty="0">
                <a:solidFill>
                  <a:srgbClr val="C00000"/>
                </a:solidFill>
                <a:latin typeface="Meiryo UI" panose="020B0604030504040204" pitchFamily="50" charset="-128"/>
                <a:ea typeface="Meiryo UI" panose="020B0604030504040204" pitchFamily="50" charset="-128"/>
              </a:rPr>
              <a:t>年</a:t>
            </a:r>
            <a:endParaRPr kumimoji="1" lang="en-US" altLang="ja-JP" sz="923" b="1" dirty="0">
              <a:solidFill>
                <a:srgbClr val="C00000"/>
              </a:solidFill>
              <a:latin typeface="Meiryo UI" panose="020B0604030504040204" pitchFamily="50" charset="-128"/>
              <a:ea typeface="Meiryo UI" panose="020B0604030504040204" pitchFamily="50" charset="-128"/>
            </a:endParaRPr>
          </a:p>
          <a:p>
            <a:pPr algn="ctr"/>
            <a:r>
              <a:rPr kumimoji="1" lang="ja-JP" altLang="en-US" sz="923" b="1" dirty="0">
                <a:solidFill>
                  <a:srgbClr val="C00000"/>
                </a:solidFill>
                <a:latin typeface="Meiryo UI" panose="020B0604030504040204" pitchFamily="50" charset="-128"/>
                <a:ea typeface="Meiryo UI" panose="020B0604030504040204" pitchFamily="50" charset="-128"/>
              </a:rPr>
              <a:t>生産年齢人口ピーク</a:t>
            </a:r>
          </a:p>
        </p:txBody>
      </p:sp>
      <p:sp>
        <p:nvSpPr>
          <p:cNvPr id="70" name="吹き出し: 角を丸めた四角形 2">
            <a:extLst>
              <a:ext uri="{FF2B5EF4-FFF2-40B4-BE49-F238E27FC236}">
                <a16:creationId xmlns:a16="http://schemas.microsoft.com/office/drawing/2014/main" id="{0152FABA-0855-4C66-83CC-4726EB7C526A}"/>
              </a:ext>
            </a:extLst>
          </p:cNvPr>
          <p:cNvSpPr/>
          <p:nvPr/>
        </p:nvSpPr>
        <p:spPr>
          <a:xfrm>
            <a:off x="6657374" y="3381380"/>
            <a:ext cx="1167977" cy="375881"/>
          </a:xfrm>
          <a:prstGeom prst="wedgeRoundRectCallout">
            <a:avLst>
              <a:gd name="adj1" fmla="val -35452"/>
              <a:gd name="adj2" fmla="val 104629"/>
              <a:gd name="adj3" fmla="val 16667"/>
            </a:avLst>
          </a:prstGeom>
          <a:solidFill>
            <a:schemeClr val="bg1"/>
          </a:solidFill>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831" b="1" dirty="0">
                <a:solidFill>
                  <a:srgbClr val="C00000"/>
                </a:solidFill>
                <a:latin typeface="Meiryo UI" panose="020B0604030504040204" pitchFamily="50" charset="-128"/>
                <a:ea typeface="Meiryo UI" panose="020B0604030504040204" pitchFamily="50" charset="-128"/>
              </a:rPr>
              <a:t>2030</a:t>
            </a:r>
            <a:r>
              <a:rPr kumimoji="1" lang="ja-JP" altLang="en-US" sz="831" b="1" dirty="0">
                <a:solidFill>
                  <a:srgbClr val="C00000"/>
                </a:solidFill>
                <a:latin typeface="Meiryo UI" panose="020B0604030504040204" pitchFamily="50" charset="-128"/>
                <a:ea typeface="Meiryo UI" panose="020B0604030504040204" pitchFamily="50" charset="-128"/>
              </a:rPr>
              <a:t>年</a:t>
            </a:r>
            <a:endParaRPr kumimoji="1" lang="en-US" altLang="ja-JP" sz="831" b="1" dirty="0">
              <a:solidFill>
                <a:srgbClr val="C00000"/>
              </a:solidFill>
              <a:latin typeface="Meiryo UI" panose="020B0604030504040204" pitchFamily="50" charset="-128"/>
              <a:ea typeface="Meiryo UI" panose="020B0604030504040204" pitchFamily="50" charset="-128"/>
            </a:endParaRPr>
          </a:p>
          <a:p>
            <a:pPr algn="ctr"/>
            <a:r>
              <a:rPr kumimoji="1" lang="en-US" altLang="ja-JP" sz="831" b="1" dirty="0">
                <a:solidFill>
                  <a:srgbClr val="C00000"/>
                </a:solidFill>
                <a:latin typeface="Meiryo UI" panose="020B0604030504040204" pitchFamily="50" charset="-128"/>
                <a:ea typeface="Meiryo UI" panose="020B0604030504040204" pitchFamily="50" charset="-128"/>
              </a:rPr>
              <a:t>500</a:t>
            </a:r>
            <a:r>
              <a:rPr kumimoji="1" lang="ja-JP" altLang="en-US" sz="831" b="1" dirty="0">
                <a:solidFill>
                  <a:srgbClr val="C00000"/>
                </a:solidFill>
                <a:latin typeface="Meiryo UI" panose="020B0604030504040204" pitchFamily="50" charset="-128"/>
                <a:ea typeface="Meiryo UI" panose="020B0604030504040204" pitchFamily="50" charset="-128"/>
              </a:rPr>
              <a:t>万人を割り込む</a:t>
            </a:r>
          </a:p>
        </p:txBody>
      </p:sp>
      <p:sp>
        <p:nvSpPr>
          <p:cNvPr id="71" name="テキスト ボックス 70"/>
          <p:cNvSpPr txBox="1"/>
          <p:nvPr/>
        </p:nvSpPr>
        <p:spPr>
          <a:xfrm>
            <a:off x="2504661" y="1595271"/>
            <a:ext cx="4152713" cy="291170"/>
          </a:xfrm>
          <a:prstGeom prst="rect">
            <a:avLst/>
          </a:prstGeom>
          <a:solidFill>
            <a:schemeClr val="bg1"/>
          </a:solidFill>
        </p:spPr>
        <p:txBody>
          <a:bodyPr wrap="square" rtlCol="0">
            <a:spAutoFit/>
          </a:bodyPr>
          <a:lstStyle/>
          <a:p>
            <a:r>
              <a:rPr kumimoji="1" lang="en-US" altLang="ja-JP" sz="1292" b="1" dirty="0">
                <a:latin typeface="Meiryo UI" panose="020B0604030504040204" pitchFamily="50" charset="-128"/>
                <a:ea typeface="Meiryo UI" panose="020B0604030504040204" pitchFamily="50" charset="-128"/>
              </a:rPr>
              <a:t>【</a:t>
            </a:r>
            <a:r>
              <a:rPr kumimoji="1" lang="ja-JP" altLang="en-US" sz="1292" b="1" dirty="0">
                <a:latin typeface="Meiryo UI" panose="020B0604030504040204" pitchFamily="50" charset="-128"/>
                <a:ea typeface="Meiryo UI" panose="020B0604030504040204" pitchFamily="50" charset="-128"/>
              </a:rPr>
              <a:t>総人口・生産年齢人口・労働力人口の推移（大阪）</a:t>
            </a:r>
            <a:r>
              <a:rPr kumimoji="1" lang="en-US" altLang="ja-JP" sz="1292" b="1" dirty="0">
                <a:latin typeface="Meiryo UI" panose="020B0604030504040204" pitchFamily="50" charset="-128"/>
                <a:ea typeface="Meiryo UI" panose="020B0604030504040204" pitchFamily="50" charset="-128"/>
              </a:rPr>
              <a:t>】</a:t>
            </a:r>
            <a:endParaRPr kumimoji="1" lang="ja-JP" altLang="en-US" sz="1292" b="1" dirty="0">
              <a:latin typeface="Meiryo UI" panose="020B0604030504040204" pitchFamily="50" charset="-128"/>
              <a:ea typeface="Meiryo UI" panose="020B0604030504040204" pitchFamily="50" charset="-128"/>
            </a:endParaRPr>
          </a:p>
        </p:txBody>
      </p:sp>
      <p:sp>
        <p:nvSpPr>
          <p:cNvPr id="18" name="正方形/長方形 17"/>
          <p:cNvSpPr/>
          <p:nvPr/>
        </p:nvSpPr>
        <p:spPr>
          <a:xfrm>
            <a:off x="0" y="61599"/>
            <a:ext cx="9144000" cy="34968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prstClr val="white"/>
                </a:solidFill>
                <a:latin typeface="Meiryo UI" panose="020B0604030504040204" pitchFamily="50" charset="-128"/>
                <a:ea typeface="Meiryo UI" panose="020B0604030504040204" pitchFamily="50" charset="-128"/>
              </a:rPr>
              <a:t>準備会で共有した背景</a:t>
            </a:r>
          </a:p>
        </p:txBody>
      </p:sp>
      <p:sp>
        <p:nvSpPr>
          <p:cNvPr id="2" name="スライド番号プレースホルダー 1"/>
          <p:cNvSpPr>
            <a:spLocks noGrp="1"/>
          </p:cNvSpPr>
          <p:nvPr>
            <p:ph type="sldNum" sz="quarter" idx="12"/>
          </p:nvPr>
        </p:nvSpPr>
        <p:spPr/>
        <p:txBody>
          <a:bodyPr/>
          <a:lstStyle/>
          <a:p>
            <a:fld id="{D905376E-84B4-405D-8A7C-01C61F534285}" type="slidenum">
              <a:rPr kumimoji="1" lang="ja-JP" altLang="en-US" smtClean="0"/>
              <a:t>4</a:t>
            </a:fld>
            <a:endParaRPr kumimoji="1" lang="ja-JP" altLang="en-US" dirty="0"/>
          </a:p>
        </p:txBody>
      </p:sp>
      <p:sp>
        <p:nvSpPr>
          <p:cNvPr id="19" name="テキスト ボックス 1"/>
          <p:cNvSpPr txBox="1"/>
          <p:nvPr/>
        </p:nvSpPr>
        <p:spPr>
          <a:xfrm>
            <a:off x="817685" y="1488655"/>
            <a:ext cx="770838" cy="2296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500" dirty="0">
                <a:latin typeface="Meiryo UI" panose="020B0604030504040204" pitchFamily="50" charset="-128"/>
                <a:ea typeface="Meiryo UI" panose="020B0604030504040204" pitchFamily="50" charset="-128"/>
              </a:rPr>
              <a:t>(</a:t>
            </a:r>
            <a:r>
              <a:rPr lang="ja-JP" altLang="en-US" sz="500" dirty="0">
                <a:latin typeface="Meiryo UI" panose="020B0604030504040204" pitchFamily="50" charset="-128"/>
                <a:ea typeface="Meiryo UI" panose="020B0604030504040204" pitchFamily="50" charset="-128"/>
              </a:rPr>
              <a:t>万人</a:t>
            </a:r>
            <a:r>
              <a:rPr lang="en-US" altLang="ja-JP" sz="500" dirty="0">
                <a:latin typeface="Meiryo UI" panose="020B0604030504040204" pitchFamily="50" charset="-128"/>
                <a:ea typeface="Meiryo UI" panose="020B0604030504040204" pitchFamily="50" charset="-128"/>
              </a:rPr>
              <a:t>)</a:t>
            </a:r>
            <a:endParaRPr lang="ja-JP" altLang="en-US" sz="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1836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023542" y="4788243"/>
            <a:ext cx="1734207" cy="1511116"/>
          </a:xfrm>
          <a:prstGeom prst="rect">
            <a:avLst/>
          </a:prstGeom>
          <a:no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endParaRPr kumimoji="1" lang="ja-JP" altLang="en-US" dirty="0"/>
          </a:p>
        </p:txBody>
      </p:sp>
      <p:sp>
        <p:nvSpPr>
          <p:cNvPr id="25" name="正方形/長方形 24"/>
          <p:cNvSpPr/>
          <p:nvPr/>
        </p:nvSpPr>
        <p:spPr>
          <a:xfrm>
            <a:off x="0" y="61599"/>
            <a:ext cx="9144000" cy="34968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prstClr val="white"/>
                </a:solidFill>
                <a:latin typeface="Meiryo UI" panose="020B0604030504040204" pitchFamily="50" charset="-128"/>
                <a:ea typeface="Meiryo UI" panose="020B0604030504040204" pitchFamily="50" charset="-128"/>
              </a:rPr>
              <a:t>準備会で抽出・共有した課題（受入促進①）</a:t>
            </a:r>
          </a:p>
        </p:txBody>
      </p:sp>
      <p:sp>
        <p:nvSpPr>
          <p:cNvPr id="23" name="角丸四角形 22"/>
          <p:cNvSpPr/>
          <p:nvPr/>
        </p:nvSpPr>
        <p:spPr>
          <a:xfrm>
            <a:off x="205799" y="483930"/>
            <a:ext cx="4302315" cy="287595"/>
          </a:xfrm>
          <a:prstGeom prst="roundRect">
            <a:avLst>
              <a:gd name="adj" fmla="val 6961"/>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受入に関する課題（１）コロナ禍により日本離れに拍車</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55EED9AA-96F6-4885-AFA7-E0637D01A52D}"/>
              </a:ext>
            </a:extLst>
          </p:cNvPr>
          <p:cNvSpPr/>
          <p:nvPr/>
        </p:nvSpPr>
        <p:spPr>
          <a:xfrm>
            <a:off x="205798" y="849652"/>
            <a:ext cx="4302316" cy="606922"/>
          </a:xfrm>
          <a:prstGeom prst="rect">
            <a:avLst/>
          </a:prstGeom>
          <a:ln w="19050">
            <a:solidFill>
              <a:schemeClr val="tx1"/>
            </a:solidFill>
            <a:prstDash val="sysDash"/>
          </a:ln>
        </p:spPr>
        <p:txBody>
          <a:bodyPr wrap="square" lIns="33231" rIns="33231">
            <a:noAutofit/>
          </a:bodyPr>
          <a:lstStyle/>
          <a:p>
            <a:pPr marL="166151" indent="-422019" algn="just"/>
            <a:r>
              <a:rPr lang="ja-JP" altLang="en-US" sz="1200" i="1" dirty="0">
                <a:latin typeface="Meiryo UI"/>
                <a:ea typeface="Meiryo UI"/>
                <a:cs typeface="Meiryo UI" panose="020B0604030504040204" pitchFamily="50" charset="-128"/>
              </a:rPr>
              <a:t>〇水際対策により、</a:t>
            </a:r>
            <a:r>
              <a:rPr lang="ja-JP" altLang="en-US" sz="1200" b="1" dirty="0">
                <a:latin typeface="Meiryo UI"/>
                <a:ea typeface="Meiryo UI"/>
                <a:cs typeface="Meiryo UI" panose="020B0604030504040204" pitchFamily="50" charset="-128"/>
              </a:rPr>
              <a:t>約２年間、</a:t>
            </a:r>
            <a:r>
              <a:rPr lang="ja-JP" altLang="en-US" sz="1200" dirty="0">
                <a:latin typeface="Meiryo UI"/>
                <a:ea typeface="Meiryo UI"/>
                <a:cs typeface="Meiryo UI" panose="020B0604030504040204" pitchFamily="50" charset="-128"/>
              </a:rPr>
              <a:t> 新規入国者数は激減</a:t>
            </a:r>
            <a:endParaRPr lang="en-US" altLang="ja-JP" sz="1200" dirty="0">
              <a:latin typeface="Meiryo UI"/>
              <a:ea typeface="Meiryo UI"/>
              <a:cs typeface="Meiryo UI" panose="020B0604030504040204" pitchFamily="50" charset="-128"/>
            </a:endParaRPr>
          </a:p>
          <a:p>
            <a:pPr marL="166151" indent="-422019" algn="just"/>
            <a:r>
              <a:rPr lang="ja-JP" altLang="en-US" sz="1200" i="1" dirty="0">
                <a:latin typeface="Meiryo UI"/>
                <a:ea typeface="Meiryo UI"/>
                <a:cs typeface="Meiryo UI" panose="020B0604030504040204" pitchFamily="50" charset="-128"/>
              </a:rPr>
              <a:t>〇</a:t>
            </a:r>
            <a:r>
              <a:rPr lang="ja-JP" altLang="en-US" sz="1200" dirty="0">
                <a:latin typeface="Meiryo UI"/>
                <a:ea typeface="Meiryo UI"/>
                <a:cs typeface="Meiryo UI" panose="020B0604030504040204" pitchFamily="50" charset="-128"/>
              </a:rPr>
              <a:t>特に</a:t>
            </a:r>
            <a:r>
              <a:rPr lang="ja-JP" altLang="en-US" sz="1200" b="1" dirty="0">
                <a:latin typeface="Meiryo UI"/>
                <a:ea typeface="Meiryo UI"/>
                <a:cs typeface="Meiryo UI" panose="020B0604030504040204" pitchFamily="50" charset="-128"/>
              </a:rPr>
              <a:t>就労を目的とする在留資格及び留学の入国が激減</a:t>
            </a:r>
            <a:r>
              <a:rPr lang="ja-JP" altLang="en-US" sz="1200" dirty="0">
                <a:latin typeface="Meiryo UI"/>
                <a:ea typeface="Meiryo UI"/>
                <a:cs typeface="Meiryo UI" panose="020B0604030504040204" pitchFamily="50" charset="-128"/>
              </a:rPr>
              <a:t>しており、</a:t>
            </a:r>
            <a:endParaRPr lang="en-US" altLang="ja-JP" sz="1200" dirty="0">
              <a:latin typeface="Meiryo UI"/>
              <a:ea typeface="Meiryo UI"/>
              <a:cs typeface="Meiryo UI" panose="020B0604030504040204" pitchFamily="50" charset="-128"/>
            </a:endParaRPr>
          </a:p>
          <a:p>
            <a:pPr marL="166151" indent="-422019" algn="just"/>
            <a:r>
              <a:rPr lang="ja-JP" altLang="en-US" sz="1200" i="1" dirty="0">
                <a:latin typeface="Meiryo UI"/>
                <a:ea typeface="Meiryo UI"/>
                <a:cs typeface="Meiryo UI" panose="020B0604030504040204" pitchFamily="50" charset="-128"/>
              </a:rPr>
              <a:t>　 </a:t>
            </a:r>
            <a:r>
              <a:rPr lang="ja-JP" altLang="en-US" sz="1200" b="1" i="1" dirty="0">
                <a:latin typeface="Meiryo UI"/>
                <a:ea typeface="Meiryo UI"/>
                <a:cs typeface="Meiryo UI" panose="020B0604030504040204" pitchFamily="50" charset="-128"/>
              </a:rPr>
              <a:t>中長期的な日本の国際競争力に影響</a:t>
            </a:r>
            <a:r>
              <a:rPr lang="ja-JP" altLang="en-US" sz="1200" i="1" dirty="0">
                <a:latin typeface="Meiryo UI"/>
                <a:ea typeface="Meiryo UI"/>
                <a:cs typeface="Meiryo UI" panose="020B0604030504040204" pitchFamily="50" charset="-128"/>
              </a:rPr>
              <a:t>を及ぼす懸念</a:t>
            </a:r>
            <a:endParaRPr lang="en-US" altLang="ja-JP" sz="1200" i="1" dirty="0">
              <a:latin typeface="Meiryo UI"/>
              <a:ea typeface="Meiryo UI"/>
              <a:cs typeface="Meiryo UI" panose="020B0604030504040204" pitchFamily="50" charset="-128"/>
            </a:endParaRPr>
          </a:p>
          <a:p>
            <a:pPr marL="166151" indent="-422019" algn="just"/>
            <a:endParaRPr lang="ja-JP" altLang="en-US" sz="1200" i="1" dirty="0">
              <a:latin typeface="Meiryo UI"/>
              <a:ea typeface="Meiryo UI"/>
              <a:cs typeface="Meiryo UI" panose="020B0604030504040204" pitchFamily="50" charset="-128"/>
            </a:endParaRPr>
          </a:p>
        </p:txBody>
      </p:sp>
      <p:sp>
        <p:nvSpPr>
          <p:cNvPr id="43" name="角丸四角形 42"/>
          <p:cNvSpPr/>
          <p:nvPr/>
        </p:nvSpPr>
        <p:spPr>
          <a:xfrm>
            <a:off x="4730149" y="481191"/>
            <a:ext cx="4302315" cy="290334"/>
          </a:xfrm>
          <a:prstGeom prst="roundRect">
            <a:avLst>
              <a:gd name="adj" fmla="val 6961"/>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受入に関する課題（２）高度人材の獲得競争</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55EED9AA-96F6-4885-AFA7-E0637D01A52D}"/>
              </a:ext>
            </a:extLst>
          </p:cNvPr>
          <p:cNvSpPr/>
          <p:nvPr/>
        </p:nvSpPr>
        <p:spPr>
          <a:xfrm>
            <a:off x="4730148" y="851331"/>
            <a:ext cx="4302315" cy="646331"/>
          </a:xfrm>
          <a:prstGeom prst="rect">
            <a:avLst/>
          </a:prstGeom>
          <a:ln w="19050">
            <a:solidFill>
              <a:schemeClr val="tx1"/>
            </a:solidFill>
            <a:prstDash val="sysDash"/>
          </a:ln>
        </p:spPr>
        <p:txBody>
          <a:bodyPr wrap="square">
            <a:spAutoFit/>
          </a:bodyPr>
          <a:lstStyle/>
          <a:p>
            <a:r>
              <a:rPr lang="ja-JP" altLang="en-US" sz="1200" dirty="0">
                <a:latin typeface="Meiryo UI" panose="020B0604030504040204" pitchFamily="50" charset="-128"/>
                <a:ea typeface="Meiryo UI" panose="020B0604030504040204" pitchFamily="50" charset="-128"/>
              </a:rPr>
              <a:t>〇府の外国人労働者数は、東京都、愛知県に次いで全国で第</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位</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〇東京と大阪では、専門的・技術的分野で約</a:t>
            </a:r>
            <a:r>
              <a:rPr lang="en-US" altLang="ja-JP" sz="1200" dirty="0">
                <a:latin typeface="Meiryo UI" panose="020B0604030504040204" pitchFamily="50" charset="-128"/>
                <a:ea typeface="Meiryo UI" panose="020B0604030504040204" pitchFamily="50" charset="-128"/>
              </a:rPr>
              <a:t>13.5</a:t>
            </a:r>
            <a:r>
              <a:rPr lang="ja-JP" altLang="en-US" sz="1200" dirty="0">
                <a:latin typeface="Meiryo UI" panose="020B0604030504040204" pitchFamily="50" charset="-128"/>
                <a:ea typeface="Meiryo UI" panose="020B0604030504040204" pitchFamily="50" charset="-128"/>
              </a:rPr>
              <a:t>万人の大きな差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〇特に</a:t>
            </a:r>
            <a:r>
              <a:rPr lang="ja-JP" altLang="en-US" sz="1200" b="1" dirty="0">
                <a:latin typeface="Meiryo UI" panose="020B0604030504040204" pitchFamily="50" charset="-128"/>
                <a:ea typeface="Meiryo UI" panose="020B0604030504040204" pitchFamily="50" charset="-128"/>
              </a:rPr>
              <a:t>高度人材は、東京に集中</a:t>
            </a:r>
            <a:endParaRPr lang="en-US" altLang="ja-JP" sz="1200" b="1"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933975" y="6391789"/>
            <a:ext cx="3796173" cy="184666"/>
          </a:xfrm>
          <a:prstGeom prst="rect">
            <a:avLst/>
          </a:prstGeom>
          <a:noFill/>
        </p:spPr>
        <p:txBody>
          <a:bodyPr wrap="square" rtlCol="0">
            <a:spAutoFit/>
          </a:bodyPr>
          <a:lstStyle/>
          <a:p>
            <a:pPr algn="r"/>
            <a:r>
              <a:rPr kumimoji="1" lang="ja-JP" altLang="en-US" sz="600" dirty="0">
                <a:latin typeface="Meiryo UI" panose="020B0604030504040204" pitchFamily="50" charset="-128"/>
                <a:ea typeface="Meiryo UI" panose="020B0604030504040204" pitchFamily="50" charset="-128"/>
              </a:rPr>
              <a:t>出典：出入国在留管理庁「令和３年における外国人入国者数及び日本人出国者数等について」</a:t>
            </a:r>
            <a:endParaRPr kumimoji="1" lang="en-US" altLang="ja-JP" sz="600" dirty="0">
              <a:latin typeface="Meiryo UI" panose="020B0604030504040204" pitchFamily="50" charset="-128"/>
              <a:ea typeface="Meiryo UI" panose="020B0604030504040204" pitchFamily="50" charset="-128"/>
            </a:endParaRPr>
          </a:p>
        </p:txBody>
      </p:sp>
      <p:graphicFrame>
        <p:nvGraphicFramePr>
          <p:cNvPr id="40" name="グラフ 39"/>
          <p:cNvGraphicFramePr>
            <a:graphicFrameLocks/>
          </p:cNvGraphicFramePr>
          <p:nvPr/>
        </p:nvGraphicFramePr>
        <p:xfrm>
          <a:off x="4619652" y="1534153"/>
          <a:ext cx="4524348" cy="2409555"/>
        </p:xfrm>
        <a:graphic>
          <a:graphicData uri="http://schemas.openxmlformats.org/drawingml/2006/chart">
            <c:chart xmlns:c="http://schemas.openxmlformats.org/drawingml/2006/chart" xmlns:r="http://schemas.openxmlformats.org/officeDocument/2006/relationships" r:id="rId3"/>
          </a:graphicData>
        </a:graphic>
      </p:graphicFrame>
      <p:sp>
        <p:nvSpPr>
          <p:cNvPr id="41" name="正方形/長方形 40"/>
          <p:cNvSpPr/>
          <p:nvPr/>
        </p:nvSpPr>
        <p:spPr>
          <a:xfrm>
            <a:off x="5052013" y="1720507"/>
            <a:ext cx="524739" cy="216333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a:p>
        </p:txBody>
      </p:sp>
      <p:sp>
        <p:nvSpPr>
          <p:cNvPr id="42" name="テキスト ボックス 41"/>
          <p:cNvSpPr txBox="1"/>
          <p:nvPr/>
        </p:nvSpPr>
        <p:spPr>
          <a:xfrm>
            <a:off x="5576752" y="3942454"/>
            <a:ext cx="2915398" cy="246221"/>
          </a:xfrm>
          <a:prstGeom prst="rect">
            <a:avLst/>
          </a:prstGeom>
          <a:noFill/>
        </p:spPr>
        <p:txBody>
          <a:bodyPr wrap="square" rtlCol="0">
            <a:spAutoFit/>
          </a:bodyPr>
          <a:lstStyle/>
          <a:p>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在留資格別・外国人労働者の多い都道府県</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graphicFrame>
        <p:nvGraphicFramePr>
          <p:cNvPr id="51" name="表 50"/>
          <p:cNvGraphicFramePr>
            <a:graphicFrameLocks noGrp="1"/>
          </p:cNvGraphicFramePr>
          <p:nvPr/>
        </p:nvGraphicFramePr>
        <p:xfrm>
          <a:off x="4861713" y="4188675"/>
          <a:ext cx="4170750" cy="2264158"/>
        </p:xfrm>
        <a:graphic>
          <a:graphicData uri="http://schemas.openxmlformats.org/drawingml/2006/table">
            <a:tbl>
              <a:tblPr/>
              <a:tblGrid>
                <a:gridCol w="311850">
                  <a:extLst>
                    <a:ext uri="{9D8B030D-6E8A-4147-A177-3AD203B41FA5}">
                      <a16:colId xmlns:a16="http://schemas.microsoft.com/office/drawing/2014/main" val="2780021513"/>
                    </a:ext>
                  </a:extLst>
                </a:gridCol>
                <a:gridCol w="566334">
                  <a:extLst>
                    <a:ext uri="{9D8B030D-6E8A-4147-A177-3AD203B41FA5}">
                      <a16:colId xmlns:a16="http://schemas.microsoft.com/office/drawing/2014/main" val="3418502276"/>
                    </a:ext>
                  </a:extLst>
                </a:gridCol>
                <a:gridCol w="589431">
                  <a:extLst>
                    <a:ext uri="{9D8B030D-6E8A-4147-A177-3AD203B41FA5}">
                      <a16:colId xmlns:a16="http://schemas.microsoft.com/office/drawing/2014/main" val="625720219"/>
                    </a:ext>
                  </a:extLst>
                </a:gridCol>
                <a:gridCol w="540627">
                  <a:extLst>
                    <a:ext uri="{9D8B030D-6E8A-4147-A177-3AD203B41FA5}">
                      <a16:colId xmlns:a16="http://schemas.microsoft.com/office/drawing/2014/main" val="1135199456"/>
                    </a:ext>
                  </a:extLst>
                </a:gridCol>
                <a:gridCol w="540627">
                  <a:extLst>
                    <a:ext uri="{9D8B030D-6E8A-4147-A177-3AD203B41FA5}">
                      <a16:colId xmlns:a16="http://schemas.microsoft.com/office/drawing/2014/main" val="2931564404"/>
                    </a:ext>
                  </a:extLst>
                </a:gridCol>
                <a:gridCol w="540627">
                  <a:extLst>
                    <a:ext uri="{9D8B030D-6E8A-4147-A177-3AD203B41FA5}">
                      <a16:colId xmlns:a16="http://schemas.microsoft.com/office/drawing/2014/main" val="2983200995"/>
                    </a:ext>
                  </a:extLst>
                </a:gridCol>
                <a:gridCol w="540627">
                  <a:extLst>
                    <a:ext uri="{9D8B030D-6E8A-4147-A177-3AD203B41FA5}">
                      <a16:colId xmlns:a16="http://schemas.microsoft.com/office/drawing/2014/main" val="3599932091"/>
                    </a:ext>
                  </a:extLst>
                </a:gridCol>
                <a:gridCol w="540627">
                  <a:extLst>
                    <a:ext uri="{9D8B030D-6E8A-4147-A177-3AD203B41FA5}">
                      <a16:colId xmlns:a16="http://schemas.microsoft.com/office/drawing/2014/main" val="3341251662"/>
                    </a:ext>
                  </a:extLst>
                </a:gridCol>
              </a:tblGrid>
              <a:tr h="130707">
                <a:tc rowSpan="2">
                  <a:txBody>
                    <a:bodyPr/>
                    <a:lstStyle/>
                    <a:p>
                      <a:pPr algn="ctr" fontAlgn="ctr">
                        <a:lnSpc>
                          <a:spcPts val="900"/>
                        </a:lnSpc>
                      </a:pPr>
                      <a:r>
                        <a:rPr lang="ja-JP" altLang="en-US" sz="800" b="0" i="0" u="none" strike="noStrike" dirty="0">
                          <a:effectLst/>
                          <a:latin typeface="Meiryo UI" panose="020B0604030504040204" pitchFamily="50" charset="-128"/>
                          <a:ea typeface="Meiryo UI" panose="020B0604030504040204" pitchFamily="50" charset="-128"/>
                        </a:rPr>
                        <a:t>順位</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algn="ctr" fontAlgn="ctr">
                        <a:lnSpc>
                          <a:spcPts val="900"/>
                        </a:lnSpc>
                      </a:pPr>
                      <a:r>
                        <a:rPr lang="ja-JP" altLang="en-US" sz="700" b="0" i="0" u="none" strike="noStrike" dirty="0">
                          <a:effectLst/>
                          <a:latin typeface="Meiryo UI" panose="020B0604030504040204" pitchFamily="50" charset="-128"/>
                          <a:ea typeface="Meiryo UI" panose="020B0604030504040204" pitchFamily="50" charset="-128"/>
                        </a:rPr>
                        <a:t>外国人労働者</a:t>
                      </a:r>
                      <a:endParaRPr lang="en-US" altLang="ja-JP" sz="700" b="0" i="0" u="none" strike="noStrike" dirty="0">
                        <a:effectLst/>
                        <a:latin typeface="Meiryo UI" panose="020B0604030504040204" pitchFamily="50" charset="-128"/>
                        <a:ea typeface="Meiryo UI" panose="020B0604030504040204" pitchFamily="50" charset="-128"/>
                      </a:endParaRPr>
                    </a:p>
                    <a:p>
                      <a:pPr algn="ctr" fontAlgn="ctr">
                        <a:lnSpc>
                          <a:spcPts val="900"/>
                        </a:lnSpc>
                      </a:pPr>
                      <a:r>
                        <a:rPr lang="ja-JP" altLang="en-US" sz="700" b="0" i="0" u="none" strike="noStrike" dirty="0">
                          <a:effectLst/>
                          <a:latin typeface="Meiryo UI" panose="020B0604030504040204" pitchFamily="50" charset="-128"/>
                          <a:ea typeface="Meiryo UI" panose="020B0604030504040204" pitchFamily="50" charset="-128"/>
                        </a:rPr>
                        <a:t>計</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algn="ctr" fontAlgn="ctr">
                        <a:lnSpc>
                          <a:spcPts val="900"/>
                        </a:lnSpc>
                      </a:pPr>
                      <a:r>
                        <a:rPr lang="ja-JP" altLang="en-US" sz="700" b="1" i="1" u="none" strike="noStrike" dirty="0">
                          <a:effectLst/>
                          <a:latin typeface="Meiryo UI" panose="020B0604030504040204" pitchFamily="50" charset="-128"/>
                          <a:ea typeface="Meiryo UI" panose="020B0604030504040204" pitchFamily="50" charset="-128"/>
                        </a:rPr>
                        <a:t>専門的・技術的分野</a:t>
                      </a:r>
                      <a:endParaRPr lang="ja-JP" altLang="en-US" sz="600" b="1" i="1" u="none" strike="noStrike" dirty="0">
                        <a:effectLst/>
                        <a:latin typeface="Meiryo UI" panose="020B0604030504040204" pitchFamily="50" charset="-128"/>
                        <a:ea typeface="Meiryo UI" panose="020B0604030504040204" pitchFamily="50" charset="-128"/>
                      </a:endParaRPr>
                    </a:p>
                  </a:txBody>
                  <a:tcPr marL="9194" marR="9194" marT="91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gridSpan="2">
                  <a:txBody>
                    <a:bodyPr/>
                    <a:lstStyle/>
                    <a:p>
                      <a:pPr algn="l" fontAlgn="ctr"/>
                      <a:r>
                        <a:rPr lang="ja-JP" altLang="en-US" sz="800" b="0" i="0" u="none" strike="noStrike" dirty="0">
                          <a:effectLst/>
                          <a:latin typeface="MS PGothic" panose="020B0600070205080204" pitchFamily="50" charset="-128"/>
                          <a:ea typeface="MS PGothic" panose="020B0600070205080204" pitchFamily="50" charset="-128"/>
                        </a:rPr>
                        <a:t>　</a:t>
                      </a:r>
                    </a:p>
                  </a:txBody>
                  <a:tcPr marL="9194" marR="9194" marT="91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ja-JP" altLang="en-US" sz="800" b="0" i="0" u="none" strike="noStrike" dirty="0">
                        <a:effectLst/>
                        <a:latin typeface="MS PGothic" panose="020B0600070205080204" pitchFamily="50" charset="-128"/>
                        <a:ea typeface="MS PGothic" panose="020B0600070205080204" pitchFamily="50" charset="-128"/>
                      </a:endParaRPr>
                    </a:p>
                  </a:txBody>
                  <a:tcPr marL="9194" marR="9194" marT="91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algn="ctr" fontAlgn="ctr">
                        <a:lnSpc>
                          <a:spcPts val="900"/>
                        </a:lnSpc>
                      </a:pPr>
                      <a:r>
                        <a:rPr lang="ja-JP" altLang="en-US" sz="700" b="0" i="0" u="none" strike="noStrike" dirty="0">
                          <a:effectLst/>
                          <a:latin typeface="Meiryo UI" panose="020B0604030504040204" pitchFamily="50" charset="-128"/>
                          <a:ea typeface="Meiryo UI" panose="020B0604030504040204" pitchFamily="50" charset="-128"/>
                        </a:rPr>
                        <a:t>技能実習</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algn="ctr" fontAlgn="ctr">
                        <a:lnSpc>
                          <a:spcPts val="900"/>
                        </a:lnSpc>
                      </a:pPr>
                      <a:r>
                        <a:rPr lang="ja-JP" altLang="en-US" sz="700" b="0" i="0" u="none" strike="noStrike" dirty="0">
                          <a:effectLst/>
                          <a:latin typeface="Meiryo UI" panose="020B0604030504040204" pitchFamily="50" charset="-128"/>
                          <a:ea typeface="Meiryo UI" panose="020B0604030504040204" pitchFamily="50" charset="-128"/>
                        </a:rPr>
                        <a:t>身分に基づく</a:t>
                      </a:r>
                      <a:br>
                        <a:rPr lang="ja-JP" altLang="en-US" sz="700" b="0" i="0" u="none" strike="noStrike" dirty="0">
                          <a:effectLst/>
                          <a:latin typeface="Meiryo UI" panose="020B0604030504040204" pitchFamily="50" charset="-128"/>
                          <a:ea typeface="Meiryo UI" panose="020B0604030504040204" pitchFamily="50" charset="-128"/>
                        </a:rPr>
                      </a:br>
                      <a:r>
                        <a:rPr lang="ja-JP" altLang="en-US" sz="700" b="0" i="0" u="none" strike="noStrike" dirty="0">
                          <a:effectLst/>
                          <a:latin typeface="Meiryo UI" panose="020B0604030504040204" pitchFamily="50" charset="-128"/>
                          <a:ea typeface="Meiryo UI" panose="020B0604030504040204" pitchFamily="50" charset="-128"/>
                        </a:rPr>
                        <a:t>在留資格</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algn="ctr" fontAlgn="ctr">
                        <a:lnSpc>
                          <a:spcPts val="900"/>
                        </a:lnSpc>
                      </a:pPr>
                      <a:r>
                        <a:rPr lang="zh-TW" altLang="en-US" sz="700" b="0" i="0" u="none" strike="noStrike" dirty="0">
                          <a:effectLst/>
                          <a:latin typeface="Meiryo UI" panose="020B0604030504040204" pitchFamily="50" charset="-128"/>
                          <a:ea typeface="Meiryo UI" panose="020B0604030504040204" pitchFamily="50" charset="-128"/>
                        </a:rPr>
                        <a:t>資格外活動</a:t>
                      </a:r>
                      <a:br>
                        <a:rPr lang="zh-TW" altLang="en-US" sz="700" b="0" i="0" u="none" strike="noStrike" dirty="0">
                          <a:effectLst/>
                          <a:latin typeface="Meiryo UI" panose="020B0604030504040204" pitchFamily="50" charset="-128"/>
                          <a:ea typeface="Meiryo UI" panose="020B0604030504040204" pitchFamily="50" charset="-128"/>
                        </a:rPr>
                      </a:br>
                      <a:r>
                        <a:rPr lang="zh-TW" altLang="en-US" sz="700" b="0" i="0" u="none" strike="noStrike" dirty="0">
                          <a:effectLst/>
                          <a:latin typeface="Meiryo UI" panose="020B0604030504040204" pitchFamily="50" charset="-128"/>
                          <a:ea typeface="Meiryo UI" panose="020B0604030504040204" pitchFamily="50" charset="-128"/>
                        </a:rPr>
                        <a:t>（留学）</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44157779"/>
                  </a:ext>
                </a:extLst>
              </a:tr>
              <a:tr h="2306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lnSpc>
                          <a:spcPts val="900"/>
                        </a:lnSpc>
                      </a:pPr>
                      <a:r>
                        <a:rPr lang="ja-JP" altLang="en-US" sz="600" b="0" i="0" u="none" strike="noStrike" dirty="0">
                          <a:effectLst/>
                          <a:latin typeface="Meiryo UI" panose="020B0604030504040204" pitchFamily="50" charset="-128"/>
                          <a:ea typeface="Meiryo UI" panose="020B0604030504040204" pitchFamily="50" charset="-128"/>
                        </a:rPr>
                        <a:t>うち、</a:t>
                      </a:r>
                      <a:r>
                        <a:rPr lang="ja-JP" altLang="en-US" sz="600" b="1" i="0" u="none" strike="noStrike" dirty="0">
                          <a:effectLst/>
                          <a:latin typeface="Meiryo UI" panose="020B0604030504040204" pitchFamily="50" charset="-128"/>
                          <a:ea typeface="Meiryo UI" panose="020B0604030504040204" pitchFamily="50" charset="-128"/>
                        </a:rPr>
                        <a:t>技術・人文知識・国際業務</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lnSpc>
                          <a:spcPts val="900"/>
                        </a:lnSpc>
                      </a:pPr>
                      <a:r>
                        <a:rPr lang="ja-JP" altLang="en-US" sz="600" b="0" i="0" u="none" strike="noStrike" dirty="0">
                          <a:effectLst/>
                          <a:latin typeface="Meiryo UI" panose="020B0604030504040204" pitchFamily="50" charset="-128"/>
                          <a:ea typeface="Meiryo UI" panose="020B0604030504040204" pitchFamily="50" charset="-128"/>
                        </a:rPr>
                        <a:t>うち、特定技能</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2942253"/>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1</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effectLst/>
                          <a:latin typeface="Meiryo UI" panose="020B0604030504040204" pitchFamily="50" charset="-128"/>
                          <a:ea typeface="Meiryo UI" panose="020B0604030504040204" pitchFamily="50" charset="-128"/>
                        </a:rPr>
                        <a:t>東京 </a:t>
                      </a:r>
                      <a:br>
                        <a:rPr lang="ja-JP" altLang="en-US" sz="800" b="1" i="0" u="none" strike="noStrike" dirty="0">
                          <a:effectLst/>
                          <a:latin typeface="Meiryo UI" panose="020B0604030504040204" pitchFamily="50" charset="-128"/>
                          <a:ea typeface="Meiryo UI" panose="020B0604030504040204" pitchFamily="50" charset="-128"/>
                        </a:rPr>
                      </a:br>
                      <a:r>
                        <a:rPr lang="en-US" altLang="ja-JP" sz="800" b="1" i="0" u="none" strike="noStrike" dirty="0">
                          <a:effectLst/>
                          <a:latin typeface="Meiryo UI" panose="020B0604030504040204" pitchFamily="50" charset="-128"/>
                          <a:ea typeface="Meiryo UI" panose="020B0604030504040204" pitchFamily="50" charset="-128"/>
                        </a:rPr>
                        <a:t>485,382</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effectLst/>
                          <a:latin typeface="Meiryo UI" panose="020B0604030504040204" pitchFamily="50" charset="-128"/>
                          <a:ea typeface="Meiryo UI" panose="020B0604030504040204" pitchFamily="50" charset="-128"/>
                        </a:rPr>
                        <a:t>東京</a:t>
                      </a:r>
                      <a:br>
                        <a:rPr lang="ja-JP" altLang="en-US" sz="800" b="1" i="0" u="none" strike="noStrike" dirty="0">
                          <a:effectLst/>
                          <a:latin typeface="Meiryo UI" panose="020B0604030504040204" pitchFamily="50" charset="-128"/>
                          <a:ea typeface="Meiryo UI" panose="020B0604030504040204" pitchFamily="50" charset="-128"/>
                        </a:rPr>
                      </a:br>
                      <a:r>
                        <a:rPr lang="en-US" altLang="ja-JP" sz="800" b="1" i="0" u="none" strike="noStrike" dirty="0">
                          <a:effectLst/>
                          <a:latin typeface="Meiryo UI" panose="020B0604030504040204" pitchFamily="50" charset="-128"/>
                          <a:ea typeface="Meiryo UI" panose="020B0604030504040204" pitchFamily="50" charset="-128"/>
                        </a:rPr>
                        <a:t>167,598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effectLst/>
                          <a:latin typeface="Meiryo UI" panose="020B0604030504040204" pitchFamily="50" charset="-128"/>
                          <a:ea typeface="Meiryo UI" panose="020B0604030504040204" pitchFamily="50" charset="-128"/>
                        </a:rPr>
                        <a:t>東京</a:t>
                      </a:r>
                      <a:br>
                        <a:rPr lang="ja-JP" altLang="en-US" sz="800" b="1" i="0" u="none" strike="noStrike" dirty="0">
                          <a:effectLst/>
                          <a:latin typeface="Meiryo UI" panose="020B0604030504040204" pitchFamily="50" charset="-128"/>
                          <a:ea typeface="Meiryo UI" panose="020B0604030504040204" pitchFamily="50" charset="-128"/>
                        </a:rPr>
                      </a:br>
                      <a:r>
                        <a:rPr lang="en-US" altLang="ja-JP" sz="800" b="1" i="0" u="none" strike="noStrike" dirty="0">
                          <a:effectLst/>
                          <a:latin typeface="Meiryo UI" panose="020B0604030504040204" pitchFamily="50" charset="-128"/>
                          <a:ea typeface="Meiryo UI" panose="020B0604030504040204" pitchFamily="50" charset="-128"/>
                        </a:rPr>
                        <a:t>138,136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3,517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36,834</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effectLst/>
                          <a:latin typeface="Meiryo UI" panose="020B0604030504040204" pitchFamily="50" charset="-128"/>
                          <a:ea typeface="Meiryo UI" panose="020B0604030504040204" pitchFamily="50" charset="-128"/>
                        </a:rPr>
                        <a:t>東京</a:t>
                      </a:r>
                      <a:br>
                        <a:rPr lang="ja-JP" altLang="en-US" sz="800" b="1" i="0" u="none" strike="noStrike" dirty="0">
                          <a:effectLst/>
                          <a:latin typeface="Meiryo UI" panose="020B0604030504040204" pitchFamily="50" charset="-128"/>
                          <a:ea typeface="Meiryo UI" panose="020B0604030504040204" pitchFamily="50" charset="-128"/>
                        </a:rPr>
                      </a:br>
                      <a:r>
                        <a:rPr lang="en-US" altLang="ja-JP" sz="800" b="1" i="0" u="none" strike="noStrike" dirty="0">
                          <a:effectLst/>
                          <a:latin typeface="Meiryo UI" panose="020B0604030504040204" pitchFamily="50" charset="-128"/>
                          <a:ea typeface="Meiryo UI" panose="020B0604030504040204" pitchFamily="50" charset="-128"/>
                        </a:rPr>
                        <a:t>134,987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effectLst/>
                          <a:latin typeface="Meiryo UI" panose="020B0604030504040204" pitchFamily="50" charset="-128"/>
                          <a:ea typeface="Meiryo UI" panose="020B0604030504040204" pitchFamily="50" charset="-128"/>
                        </a:rPr>
                        <a:t>東京 </a:t>
                      </a:r>
                      <a:br>
                        <a:rPr lang="ja-JP" altLang="en-US" sz="800" b="1" i="0" u="none" strike="noStrike" dirty="0">
                          <a:effectLst/>
                          <a:latin typeface="Meiryo UI" panose="020B0604030504040204" pitchFamily="50" charset="-128"/>
                          <a:ea typeface="Meiryo UI" panose="020B0604030504040204" pitchFamily="50" charset="-128"/>
                        </a:rPr>
                      </a:br>
                      <a:r>
                        <a:rPr lang="en-US" altLang="ja-JP" sz="800" b="1" i="0" u="none" strike="noStrike" dirty="0">
                          <a:effectLst/>
                          <a:latin typeface="Meiryo UI" panose="020B0604030504040204" pitchFamily="50" charset="-128"/>
                          <a:ea typeface="Meiryo UI" panose="020B0604030504040204" pitchFamily="50" charset="-128"/>
                        </a:rPr>
                        <a:t>114,952</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873408"/>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2</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 </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177,769</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31,947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24,993</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東京</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2,519</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21,498</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87,661</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22,665</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95748988"/>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3</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 </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111,862</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28,503</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20,230</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2,245</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東京</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21,032</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神奈川</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43,310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福岡</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17,794</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0609908"/>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4</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神奈川 </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100,592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神奈川</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25,616</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神奈川</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18,365</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千葉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2,177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埼玉</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15,404</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静岡</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39,627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愛知</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15,930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306520"/>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5</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埼玉 </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86,780 </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埼玉</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14,507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埼玉</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10,058</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埼玉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1,717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広島</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15,001</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埼玉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33,362</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埼玉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13,217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4835965"/>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6</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千葉 </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68,155</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千葉</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12,666</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a:effectLst/>
                          <a:latin typeface="Meiryo UI" panose="020B0604030504040204" pitchFamily="50" charset="-128"/>
                          <a:ea typeface="Meiryo UI" panose="020B0604030504040204" pitchFamily="50" charset="-128"/>
                        </a:rPr>
                        <a:t>千葉</a:t>
                      </a:r>
                      <a:br>
                        <a:rPr lang="ja-JP" altLang="en-US" sz="800" b="0" i="0" u="none" strike="noStrike">
                          <a:effectLst/>
                          <a:latin typeface="Meiryo UI" panose="020B0604030504040204" pitchFamily="50" charset="-128"/>
                          <a:ea typeface="Meiryo UI" panose="020B0604030504040204" pitchFamily="50" charset="-128"/>
                        </a:rPr>
                      </a:br>
                      <a:r>
                        <a:rPr lang="en-US" altLang="ja-JP" sz="800" b="0" i="0" u="none" strike="noStrike">
                          <a:effectLst/>
                          <a:latin typeface="Meiryo UI" panose="020B0604030504040204" pitchFamily="50" charset="-128"/>
                          <a:ea typeface="Meiryo UI" panose="020B0604030504040204" pitchFamily="50" charset="-128"/>
                        </a:rPr>
                        <a:t>8,205</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神奈川</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1,267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茨城</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14,351</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1" i="0" u="none" strike="noStrike" dirty="0">
                          <a:solidFill>
                            <a:schemeClr val="bg1"/>
                          </a:solidFill>
                          <a:effectLst/>
                          <a:latin typeface="Meiryo UI" panose="020B0604030504040204" pitchFamily="50" charset="-128"/>
                          <a:ea typeface="Meiryo UI" panose="020B0604030504040204" pitchFamily="50" charset="-128"/>
                        </a:rPr>
                        <a:t>大阪</a:t>
                      </a:r>
                      <a:br>
                        <a:rPr lang="ja-JP" altLang="en-US" sz="800" b="1" i="0" u="none" strike="noStrike" dirty="0">
                          <a:solidFill>
                            <a:schemeClr val="bg1"/>
                          </a:solidFill>
                          <a:effectLst/>
                          <a:latin typeface="Meiryo UI" panose="020B0604030504040204" pitchFamily="50" charset="-128"/>
                          <a:ea typeface="Meiryo UI" panose="020B0604030504040204" pitchFamily="50" charset="-128"/>
                        </a:rPr>
                      </a:br>
                      <a:r>
                        <a:rPr lang="en-US" altLang="ja-JP" sz="800" b="1" i="0" u="none" strike="noStrike" dirty="0">
                          <a:solidFill>
                            <a:schemeClr val="bg1"/>
                          </a:solidFill>
                          <a:effectLst/>
                          <a:latin typeface="Meiryo UI" panose="020B0604030504040204" pitchFamily="50" charset="-128"/>
                          <a:ea typeface="Meiryo UI" panose="020B0604030504040204" pitchFamily="50" charset="-128"/>
                        </a:rPr>
                        <a:t>26,661</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千葉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11,255</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1829552"/>
                  </a:ext>
                </a:extLst>
              </a:tr>
              <a:tr h="230692">
                <a:tc>
                  <a:txBody>
                    <a:bodyPr/>
                    <a:lstStyle/>
                    <a:p>
                      <a:pPr algn="ctr" fontAlgn="ctr">
                        <a:lnSpc>
                          <a:spcPts val="900"/>
                        </a:lnSpc>
                      </a:pPr>
                      <a:r>
                        <a:rPr lang="en-US" altLang="ja-JP" sz="800" b="0" i="0" u="none" strike="noStrike" dirty="0">
                          <a:effectLst/>
                          <a:latin typeface="Meiryo UI" panose="020B0604030504040204" pitchFamily="50" charset="-128"/>
                          <a:ea typeface="Meiryo UI" panose="020B0604030504040204" pitchFamily="50" charset="-128"/>
                        </a:rPr>
                        <a:t>7</a:t>
                      </a:r>
                    </a:p>
                  </a:txBody>
                  <a:tcPr marL="9194" marR="9194" marT="9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静岡 </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66,806</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兵庫</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10,076</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兵庫</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7,041</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茨城</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1,257</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千葉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13,952</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千葉</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22,853</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lnSpc>
                          <a:spcPts val="900"/>
                        </a:lnSpc>
                      </a:pPr>
                      <a:r>
                        <a:rPr lang="ja-JP" altLang="en-US" sz="800" b="0" i="0" u="none" strike="noStrike" dirty="0">
                          <a:effectLst/>
                          <a:latin typeface="Meiryo UI" panose="020B0604030504040204" pitchFamily="50" charset="-128"/>
                          <a:ea typeface="Meiryo UI" panose="020B0604030504040204" pitchFamily="50" charset="-128"/>
                        </a:rPr>
                        <a:t>神奈川</a:t>
                      </a:r>
                      <a:br>
                        <a:rPr lang="ja-JP" altLang="en-US" sz="800" b="0" i="0" u="none" strike="noStrike" dirty="0">
                          <a:effectLst/>
                          <a:latin typeface="Meiryo UI" panose="020B0604030504040204" pitchFamily="50" charset="-128"/>
                          <a:ea typeface="Meiryo UI" panose="020B0604030504040204" pitchFamily="50" charset="-128"/>
                        </a:rPr>
                      </a:br>
                      <a:r>
                        <a:rPr lang="en-US" altLang="ja-JP" sz="800" b="0" i="0" u="none" strike="noStrike" dirty="0">
                          <a:effectLst/>
                          <a:latin typeface="Meiryo UI" panose="020B0604030504040204" pitchFamily="50" charset="-128"/>
                          <a:ea typeface="Meiryo UI" panose="020B0604030504040204" pitchFamily="50" charset="-128"/>
                        </a:rPr>
                        <a:t>10,019</a:t>
                      </a:r>
                    </a:p>
                  </a:txBody>
                  <a:tcPr marL="9194" marR="9194" marT="91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511112"/>
                  </a:ext>
                </a:extLst>
              </a:tr>
              <a:tr h="230692">
                <a:tc>
                  <a:txBody>
                    <a:bodyPr/>
                    <a:lstStyle/>
                    <a:p>
                      <a:pPr algn="ctr" fontAlgn="ctr"/>
                      <a:r>
                        <a:rPr lang="ja-JP" altLang="en-US" sz="700" b="0" i="0" u="none" strike="noStrike" dirty="0">
                          <a:effectLst/>
                          <a:latin typeface="Meiryo UI" panose="020B0604030504040204" pitchFamily="50" charset="-128"/>
                          <a:ea typeface="Meiryo UI" panose="020B0604030504040204" pitchFamily="50" charset="-128"/>
                        </a:rPr>
                        <a:t>全国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1,727,221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394,509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291,192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29,592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351,788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580,328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800" b="0" i="0" u="none" strike="noStrike" dirty="0">
                          <a:effectLst/>
                          <a:latin typeface="Meiryo UI" panose="020B0604030504040204" pitchFamily="50" charset="-128"/>
                          <a:ea typeface="Meiryo UI" panose="020B0604030504040204" pitchFamily="50" charset="-128"/>
                        </a:rPr>
                        <a:t>267,594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6112755"/>
                  </a:ext>
                </a:extLst>
              </a:tr>
            </a:tbl>
          </a:graphicData>
        </a:graphic>
      </p:graphicFrame>
      <p:sp>
        <p:nvSpPr>
          <p:cNvPr id="52" name="正方形/長方形 51"/>
          <p:cNvSpPr/>
          <p:nvPr/>
        </p:nvSpPr>
        <p:spPr>
          <a:xfrm>
            <a:off x="5742085" y="4552821"/>
            <a:ext cx="1126749" cy="47974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3" name="正方形/長方形 52"/>
          <p:cNvSpPr/>
          <p:nvPr/>
        </p:nvSpPr>
        <p:spPr>
          <a:xfrm>
            <a:off x="8492150" y="4563331"/>
            <a:ext cx="540314" cy="46923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スライド番号プレースホルダー 4"/>
          <p:cNvSpPr>
            <a:spLocks noGrp="1"/>
          </p:cNvSpPr>
          <p:nvPr>
            <p:ph type="sldNum" sz="quarter" idx="12"/>
          </p:nvPr>
        </p:nvSpPr>
        <p:spPr/>
        <p:txBody>
          <a:bodyPr/>
          <a:lstStyle/>
          <a:p>
            <a:fld id="{D905376E-84B4-405D-8A7C-01C61F534285}" type="slidenum">
              <a:rPr kumimoji="1" lang="ja-JP" altLang="en-US" smtClean="0"/>
              <a:t>5</a:t>
            </a:fld>
            <a:endParaRPr kumimoji="1" lang="ja-JP" altLang="en-US" dirty="0"/>
          </a:p>
        </p:txBody>
      </p:sp>
      <p:sp>
        <p:nvSpPr>
          <p:cNvPr id="54" name="テキスト ボックス 1"/>
          <p:cNvSpPr txBox="1"/>
          <p:nvPr/>
        </p:nvSpPr>
        <p:spPr>
          <a:xfrm>
            <a:off x="6100889" y="6466169"/>
            <a:ext cx="2528104" cy="220573"/>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1015"/>
              </a:lnSpc>
            </a:pPr>
            <a:r>
              <a:rPr lang="ja-JP" altLang="en-US" sz="600" dirty="0">
                <a:latin typeface="Meiryo UI" panose="020B0604030504040204" pitchFamily="50" charset="-128"/>
                <a:ea typeface="Meiryo UI" panose="020B0604030504040204" pitchFamily="50" charset="-128"/>
              </a:rPr>
              <a:t>出典：厚生労働省「外国人雇用状況届出状況」（</a:t>
            </a:r>
            <a:r>
              <a:rPr lang="en-US" altLang="ja-JP" sz="600" dirty="0">
                <a:latin typeface="Meiryo UI" panose="020B0604030504040204" pitchFamily="50" charset="-128"/>
                <a:ea typeface="Meiryo UI" panose="020B0604030504040204" pitchFamily="50" charset="-128"/>
              </a:rPr>
              <a:t>2021</a:t>
            </a:r>
            <a:r>
              <a:rPr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10</a:t>
            </a:r>
            <a:r>
              <a:rPr lang="ja-JP" altLang="en-US" sz="600" dirty="0">
                <a:latin typeface="Meiryo UI" panose="020B0604030504040204" pitchFamily="50" charset="-128"/>
                <a:ea typeface="Meiryo UI" panose="020B0604030504040204" pitchFamily="50" charset="-128"/>
              </a:rPr>
              <a:t>月末時点）</a:t>
            </a:r>
            <a:endParaRPr lang="en-US" altLang="ja-JP" sz="600"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186122" y="1471342"/>
            <a:ext cx="4571627" cy="4761292"/>
            <a:chOff x="246691" y="1612923"/>
            <a:chExt cx="4571627" cy="3366578"/>
          </a:xfrm>
        </p:grpSpPr>
        <p:graphicFrame>
          <p:nvGraphicFramePr>
            <p:cNvPr id="27" name="グラフ 26"/>
            <p:cNvGraphicFramePr>
              <a:graphicFrameLocks/>
            </p:cNvGraphicFramePr>
            <p:nvPr>
              <p:extLst>
                <p:ext uri="{D42A27DB-BD31-4B8C-83A1-F6EECF244321}">
                  <p14:modId xmlns:p14="http://schemas.microsoft.com/office/powerpoint/2010/main" val="1607299892"/>
                </p:ext>
              </p:extLst>
            </p:nvPr>
          </p:nvGraphicFramePr>
          <p:xfrm>
            <a:off x="246691" y="1612923"/>
            <a:ext cx="4571627" cy="3366578"/>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p:cNvSpPr txBox="1"/>
            <p:nvPr/>
          </p:nvSpPr>
          <p:spPr>
            <a:xfrm>
              <a:off x="884048" y="4669491"/>
              <a:ext cx="1757034" cy="130572"/>
            </a:xfrm>
            <a:prstGeom prst="rect">
              <a:avLst/>
            </a:prstGeom>
            <a:noFill/>
          </p:spPr>
          <p:txBody>
            <a:bodyPr wrap="square" rtlCol="0" anchor="ctr">
              <a:spAutoFit/>
            </a:bodyPr>
            <a:lstStyle/>
            <a:p>
              <a:pPr algn="ctr"/>
              <a:r>
                <a:rPr kumimoji="1" lang="ja-JP" altLang="en-US" sz="600" dirty="0">
                  <a:latin typeface="Meiryo UI" panose="020B0604030504040204" pitchFamily="50" charset="-128"/>
                  <a:ea typeface="Meiryo UI" panose="020B0604030504040204" pitchFamily="50" charset="-128"/>
                </a:rPr>
                <a:t>（特定技能、技術・人文知識・国際業務を除く）</a:t>
              </a:r>
            </a:p>
          </p:txBody>
        </p:sp>
      </p:grpSp>
      <p:graphicFrame>
        <p:nvGraphicFramePr>
          <p:cNvPr id="59" name="グラフ 58"/>
          <p:cNvGraphicFramePr>
            <a:graphicFrameLocks/>
          </p:cNvGraphicFramePr>
          <p:nvPr>
            <p:extLst>
              <p:ext uri="{D42A27DB-BD31-4B8C-83A1-F6EECF244321}">
                <p14:modId xmlns:p14="http://schemas.microsoft.com/office/powerpoint/2010/main" val="1702465869"/>
              </p:ext>
            </p:extLst>
          </p:nvPr>
        </p:nvGraphicFramePr>
        <p:xfrm>
          <a:off x="2774306" y="4610412"/>
          <a:ext cx="2156121" cy="1738990"/>
        </p:xfrm>
        <a:graphic>
          <a:graphicData uri="http://schemas.openxmlformats.org/drawingml/2006/chart">
            <c:chart xmlns:c="http://schemas.openxmlformats.org/drawingml/2006/chart" xmlns:r="http://schemas.openxmlformats.org/officeDocument/2006/relationships" r:id="rId5"/>
          </a:graphicData>
        </a:graphic>
      </p:graphicFrame>
      <p:cxnSp>
        <p:nvCxnSpPr>
          <p:cNvPr id="61" name="直線コネクタ 60"/>
          <p:cNvCxnSpPr/>
          <p:nvPr/>
        </p:nvCxnSpPr>
        <p:spPr>
          <a:xfrm flipH="1" flipV="1">
            <a:off x="4343836" y="4583832"/>
            <a:ext cx="413089" cy="200782"/>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V="1">
            <a:off x="3092818" y="4546850"/>
            <a:ext cx="722485" cy="227874"/>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6"/>
          <a:stretch>
            <a:fillRect/>
          </a:stretch>
        </p:blipFill>
        <p:spPr>
          <a:xfrm>
            <a:off x="6705287" y="3207796"/>
            <a:ext cx="554784" cy="667251"/>
          </a:xfrm>
          <a:prstGeom prst="rect">
            <a:avLst/>
          </a:prstGeom>
        </p:spPr>
      </p:pic>
    </p:spTree>
    <p:extLst>
      <p:ext uri="{BB962C8B-B14F-4D97-AF65-F5344CB8AC3E}">
        <p14:creationId xmlns:p14="http://schemas.microsoft.com/office/powerpoint/2010/main" val="2525977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311826" y="1848731"/>
            <a:ext cx="4218032" cy="3638096"/>
          </a:xfrm>
          <a:prstGeom prst="rect">
            <a:avLst/>
          </a:prstGeom>
        </p:spPr>
      </p:pic>
      <p:sp>
        <p:nvSpPr>
          <p:cNvPr id="25" name="正方形/長方形 24"/>
          <p:cNvSpPr/>
          <p:nvPr/>
        </p:nvSpPr>
        <p:spPr>
          <a:xfrm>
            <a:off x="0" y="61599"/>
            <a:ext cx="9144000" cy="34968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prstClr val="white"/>
                </a:solidFill>
                <a:latin typeface="Meiryo UI" panose="020B0604030504040204" pitchFamily="50" charset="-128"/>
                <a:ea typeface="Meiryo UI" panose="020B0604030504040204" pitchFamily="50" charset="-128"/>
              </a:rPr>
              <a:t>準備会で抽出・共有した課題（受入促進②）</a:t>
            </a:r>
          </a:p>
        </p:txBody>
      </p:sp>
      <p:sp>
        <p:nvSpPr>
          <p:cNvPr id="43" name="角丸四角形 42"/>
          <p:cNvSpPr/>
          <p:nvPr/>
        </p:nvSpPr>
        <p:spPr>
          <a:xfrm>
            <a:off x="269685" y="484604"/>
            <a:ext cx="4302315" cy="298554"/>
          </a:xfrm>
          <a:prstGeom prst="roundRect">
            <a:avLst>
              <a:gd name="adj" fmla="val 6961"/>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受入に関する課題（３）外国人労働者が不足</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55EED9AA-96F6-4885-AFA7-E0637D01A52D}"/>
              </a:ext>
            </a:extLst>
          </p:cNvPr>
          <p:cNvSpPr/>
          <p:nvPr/>
        </p:nvSpPr>
        <p:spPr>
          <a:xfrm>
            <a:off x="287386" y="867797"/>
            <a:ext cx="4302315" cy="646331"/>
          </a:xfrm>
          <a:prstGeom prst="rect">
            <a:avLst/>
          </a:prstGeom>
          <a:ln w="19050">
            <a:solidFill>
              <a:schemeClr val="tx1"/>
            </a:solidFill>
            <a:prstDash val="sysDash"/>
          </a:ln>
        </p:spPr>
        <p:txBody>
          <a:bodyPr wrap="square">
            <a:spAutoFit/>
          </a:bodyPr>
          <a:lstStyle/>
          <a:p>
            <a:r>
              <a:rPr lang="ja-JP" altLang="en-US" sz="1200" dirty="0">
                <a:latin typeface="Meiryo UI" panose="020B0604030504040204" pitchFamily="50" charset="-128"/>
                <a:ea typeface="Meiryo UI" panose="020B0604030504040204" pitchFamily="50" charset="-128"/>
              </a:rPr>
              <a:t>〇</a:t>
            </a:r>
            <a:r>
              <a:rPr lang="ja-JP" altLang="en-US" sz="1200" b="1" dirty="0">
                <a:latin typeface="Meiryo UI" panose="020B0604030504040204" pitchFamily="50" charset="-128"/>
                <a:ea typeface="Meiryo UI" panose="020B0604030504040204" pitchFamily="50" charset="-128"/>
              </a:rPr>
              <a:t>目標</a:t>
            </a:r>
            <a:r>
              <a:rPr lang="en-US" altLang="ja-JP" sz="1200" b="1" dirty="0">
                <a:latin typeface="Meiryo UI" panose="020B0604030504040204" pitchFamily="50" charset="-128"/>
                <a:ea typeface="Meiryo UI" panose="020B0604030504040204" pitchFamily="50" charset="-128"/>
              </a:rPr>
              <a:t>GDP</a:t>
            </a:r>
            <a:r>
              <a:rPr lang="en-US" altLang="ja-JP" sz="1200" b="1" baseline="300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を達成するためには、外国人材が不可欠</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〇一方、送り出し国の経済発展等により、将来的に来日する</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外国人材は不足</a:t>
            </a:r>
            <a:r>
              <a:rPr lang="ja-JP" altLang="en-US" sz="1200" dirty="0">
                <a:latin typeface="Meiryo UI" panose="020B0604030504040204" pitchFamily="50" charset="-128"/>
                <a:ea typeface="Meiryo UI" panose="020B0604030504040204" pitchFamily="50" charset="-128"/>
              </a:rPr>
              <a:t>する見込み </a:t>
            </a:r>
            <a:endParaRPr lang="en-US" altLang="ja-JP" sz="120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452651" y="6324072"/>
            <a:ext cx="4119349" cy="184666"/>
          </a:xfrm>
          <a:prstGeom prst="rect">
            <a:avLst/>
          </a:prstGeom>
          <a:noFill/>
        </p:spPr>
        <p:txBody>
          <a:bodyPr wrap="square" rtlCol="0">
            <a:spAutoFit/>
          </a:bodyPr>
          <a:lstStyle/>
          <a:p>
            <a:pPr algn="r"/>
            <a:r>
              <a:rPr kumimoji="1" lang="ja-JP" altLang="en-US" sz="600" dirty="0">
                <a:latin typeface="Meiryo UI" panose="020B0604030504040204" pitchFamily="50" charset="-128"/>
                <a:ea typeface="Meiryo UI" panose="020B0604030504040204" pitchFamily="50" charset="-128"/>
              </a:rPr>
              <a:t>出典：</a:t>
            </a:r>
            <a:r>
              <a:rPr kumimoji="1" lang="en-US" altLang="ja-JP" sz="600" dirty="0">
                <a:latin typeface="Meiryo UI" panose="020B0604030504040204" pitchFamily="50" charset="-128"/>
                <a:ea typeface="Meiryo UI" panose="020B0604030504040204" pitchFamily="50" charset="-128"/>
              </a:rPr>
              <a:t>JICA</a:t>
            </a:r>
            <a:r>
              <a:rPr kumimoji="1" lang="ja-JP" altLang="en-US" sz="600" dirty="0">
                <a:latin typeface="Meiryo UI" panose="020B0604030504040204" pitchFamily="50" charset="-128"/>
                <a:ea typeface="Meiryo UI" panose="020B0604030504040204" pitchFamily="50" charset="-128"/>
              </a:rPr>
              <a:t>緒方研究所「</a:t>
            </a:r>
            <a:r>
              <a:rPr kumimoji="1" lang="en-US" altLang="ja-JP" sz="600" dirty="0">
                <a:latin typeface="Meiryo UI" panose="020B0604030504040204" pitchFamily="50" charset="-128"/>
                <a:ea typeface="Meiryo UI" panose="020B0604030504040204" pitchFamily="50" charset="-128"/>
              </a:rPr>
              <a:t>2030/40</a:t>
            </a:r>
            <a:r>
              <a:rPr kumimoji="1" lang="ja-JP" altLang="en-US" sz="600" dirty="0">
                <a:latin typeface="Meiryo UI" panose="020B0604030504040204" pitchFamily="50" charset="-128"/>
                <a:ea typeface="Meiryo UI" panose="020B0604030504040204" pitchFamily="50" charset="-128"/>
              </a:rPr>
              <a:t>年の外国人との共生社会の実現に向けた調査研究」をもとに大阪府政策企画部が作成</a:t>
            </a:r>
            <a:endParaRPr kumimoji="1" lang="en-US" altLang="ja-JP" sz="600"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C39F4C17-DC0F-4657-91B7-3169EADB24E4}"/>
              </a:ext>
            </a:extLst>
          </p:cNvPr>
          <p:cNvSpPr txBox="1"/>
          <p:nvPr/>
        </p:nvSpPr>
        <p:spPr>
          <a:xfrm>
            <a:off x="269685" y="1558319"/>
            <a:ext cx="5116606" cy="246221"/>
          </a:xfrm>
          <a:prstGeom prst="rect">
            <a:avLst/>
          </a:prstGeom>
          <a:noFill/>
        </p:spPr>
        <p:txBody>
          <a:bodyPr wrap="square" rtlCol="0">
            <a:spAutoFit/>
          </a:bodyPr>
          <a:lstStyle/>
          <a:p>
            <a:r>
              <a:rPr lang="en-US" altLang="ja-JP" sz="1000" dirty="0">
                <a:solidFill>
                  <a:prstClr val="black"/>
                </a:solidFill>
                <a:latin typeface="Meiryo UI"/>
                <a:ea typeface="Meiryo UI"/>
                <a:cs typeface="Meiryo UI" panose="020B0604030504040204" pitchFamily="50" charset="-128"/>
              </a:rPr>
              <a:t>※</a:t>
            </a:r>
            <a:r>
              <a:rPr lang="ja-JP" altLang="en-US" sz="1000" dirty="0">
                <a:solidFill>
                  <a:prstClr val="black"/>
                </a:solidFill>
                <a:latin typeface="Meiryo UI"/>
                <a:ea typeface="Meiryo UI"/>
                <a:cs typeface="Meiryo UI" panose="020B0604030504040204" pitchFamily="50" charset="-128"/>
              </a:rPr>
              <a:t>　</a:t>
            </a:r>
            <a:r>
              <a:rPr lang="en-US" altLang="ja-JP" sz="1000" dirty="0">
                <a:solidFill>
                  <a:prstClr val="black"/>
                </a:solidFill>
                <a:latin typeface="Meiryo UI"/>
                <a:ea typeface="Meiryo UI"/>
                <a:cs typeface="Meiryo UI" panose="020B0604030504040204" pitchFamily="50" charset="-128"/>
              </a:rPr>
              <a:t> JICA</a:t>
            </a:r>
            <a:r>
              <a:rPr lang="ja-JP" altLang="en-US" sz="1000" dirty="0">
                <a:solidFill>
                  <a:prstClr val="black"/>
                </a:solidFill>
                <a:latin typeface="Meiryo UI"/>
                <a:ea typeface="Meiryo UI"/>
                <a:cs typeface="Meiryo UI" panose="020B0604030504040204" pitchFamily="50" charset="-128"/>
              </a:rPr>
              <a:t>において設定した</a:t>
            </a:r>
            <a:r>
              <a:rPr lang="en-US" altLang="ja-JP" sz="1000" dirty="0">
                <a:solidFill>
                  <a:prstClr val="black"/>
                </a:solidFill>
                <a:latin typeface="Meiryo UI"/>
                <a:ea typeface="Meiryo UI"/>
                <a:cs typeface="Meiryo UI" panose="020B0604030504040204" pitchFamily="50" charset="-128"/>
              </a:rPr>
              <a:t>GDP</a:t>
            </a:r>
            <a:r>
              <a:rPr lang="ja-JP" altLang="en-US" sz="1000" dirty="0">
                <a:solidFill>
                  <a:prstClr val="black"/>
                </a:solidFill>
                <a:latin typeface="Meiryo UI"/>
                <a:ea typeface="Meiryo UI"/>
                <a:cs typeface="Meiryo UI" panose="020B0604030504040204" pitchFamily="50" charset="-128"/>
              </a:rPr>
              <a:t>（</a:t>
            </a:r>
            <a:r>
              <a:rPr lang="en-US" altLang="ja-JP" sz="1000" dirty="0">
                <a:solidFill>
                  <a:prstClr val="black"/>
                </a:solidFill>
                <a:latin typeface="Meiryo UI"/>
                <a:ea typeface="Meiryo UI"/>
                <a:cs typeface="Meiryo UI" panose="020B0604030504040204" pitchFamily="50" charset="-128"/>
              </a:rPr>
              <a:t>2040</a:t>
            </a:r>
            <a:r>
              <a:rPr lang="ja-JP" altLang="en-US" sz="1000" dirty="0">
                <a:solidFill>
                  <a:prstClr val="black"/>
                </a:solidFill>
                <a:latin typeface="Meiryo UI"/>
                <a:ea typeface="Meiryo UI"/>
                <a:cs typeface="Meiryo UI" panose="020B0604030504040204" pitchFamily="50" charset="-128"/>
              </a:rPr>
              <a:t>年に</a:t>
            </a:r>
            <a:r>
              <a:rPr lang="en-US" altLang="ja-JP" sz="1000" dirty="0">
                <a:solidFill>
                  <a:prstClr val="black"/>
                </a:solidFill>
                <a:latin typeface="Meiryo UI"/>
                <a:ea typeface="Meiryo UI"/>
                <a:cs typeface="Meiryo UI" panose="020B0604030504040204" pitchFamily="50" charset="-128"/>
              </a:rPr>
              <a:t>704</a:t>
            </a:r>
            <a:r>
              <a:rPr lang="ja-JP" altLang="en-US" sz="1000" dirty="0">
                <a:solidFill>
                  <a:prstClr val="black"/>
                </a:solidFill>
                <a:latin typeface="Meiryo UI"/>
                <a:ea typeface="Meiryo UI"/>
                <a:cs typeface="Meiryo UI" panose="020B0604030504040204" pitchFamily="50" charset="-128"/>
              </a:rPr>
              <a:t>兆円、年平均成長率</a:t>
            </a:r>
            <a:r>
              <a:rPr lang="en-US" altLang="ja-JP" sz="1000" dirty="0">
                <a:solidFill>
                  <a:prstClr val="black"/>
                </a:solidFill>
                <a:latin typeface="Meiryo UI"/>
                <a:ea typeface="Meiryo UI"/>
                <a:cs typeface="Meiryo UI" panose="020B0604030504040204" pitchFamily="50" charset="-128"/>
              </a:rPr>
              <a:t>1.24</a:t>
            </a:r>
            <a:r>
              <a:rPr lang="ja-JP" altLang="en-US" sz="1000" dirty="0">
                <a:solidFill>
                  <a:prstClr val="black"/>
                </a:solidFill>
                <a:latin typeface="Meiryo UI"/>
                <a:ea typeface="Meiryo UI"/>
                <a:cs typeface="Meiryo UI" panose="020B0604030504040204" pitchFamily="50" charset="-128"/>
              </a:rPr>
              <a:t>％）</a:t>
            </a:r>
            <a:endParaRPr lang="ja-JP" altLang="en-US" sz="1000" dirty="0">
              <a:solidFill>
                <a:prstClr val="black"/>
              </a:solidFill>
              <a:latin typeface="Meiryo UI" panose="020B0604030504040204" pitchFamily="50" charset="-128"/>
              <a:ea typeface="Meiryo UI" panose="020B0604030504040204" pitchFamily="50" charset="-128"/>
            </a:endParaRPr>
          </a:p>
        </p:txBody>
      </p:sp>
      <p:sp>
        <p:nvSpPr>
          <p:cNvPr id="48" name="角丸四角形 47"/>
          <p:cNvSpPr/>
          <p:nvPr/>
        </p:nvSpPr>
        <p:spPr>
          <a:xfrm>
            <a:off x="1508305" y="6509929"/>
            <a:ext cx="6641819" cy="292709"/>
          </a:xfrm>
          <a:prstGeom prst="roundRect">
            <a:avLst>
              <a:gd name="adj" fmla="val 6961"/>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大阪・関西の成長に資する外国人材を呼び込む取組みが必要</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4723674" y="484962"/>
            <a:ext cx="4310306" cy="298195"/>
          </a:xfrm>
          <a:prstGeom prst="roundRect">
            <a:avLst>
              <a:gd name="adj" fmla="val 6961"/>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受入に関する課題（４）特定技能の進捗の遅れ</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55EED9AA-96F6-4885-AFA7-E0637D01A52D}"/>
              </a:ext>
            </a:extLst>
          </p:cNvPr>
          <p:cNvSpPr/>
          <p:nvPr/>
        </p:nvSpPr>
        <p:spPr>
          <a:xfrm>
            <a:off x="4731663" y="838149"/>
            <a:ext cx="4310306" cy="646331"/>
          </a:xfrm>
          <a:prstGeom prst="rect">
            <a:avLst/>
          </a:prstGeom>
          <a:ln w="19050">
            <a:solidFill>
              <a:schemeClr val="tx1"/>
            </a:solidFill>
            <a:prstDash val="sysDash"/>
          </a:ln>
        </p:spPr>
        <p:txBody>
          <a:bodyPr wrap="square" lIns="33231" rIns="33231">
            <a:spAutoFit/>
          </a:bodyPr>
          <a:lstStyle/>
          <a:p>
            <a:pPr marL="166151" indent="-422019" algn="just"/>
            <a:r>
              <a:rPr lang="ja-JP" altLang="en-US" sz="1200" i="1" dirty="0">
                <a:latin typeface="Meiryo UI"/>
                <a:ea typeface="Meiryo UI"/>
                <a:cs typeface="Meiryo UI" panose="020B0604030504040204" pitchFamily="50" charset="-128"/>
              </a:rPr>
              <a:t>〇人手不足を補うために創設された「特定技能」は</a:t>
            </a:r>
            <a:r>
              <a:rPr lang="ja-JP" altLang="en-US" sz="1200" dirty="0">
                <a:latin typeface="Meiryo UI"/>
                <a:ea typeface="Meiryo UI"/>
                <a:cs typeface="Meiryo UI" panose="020B0604030504040204" pitchFamily="50" charset="-128"/>
              </a:rPr>
              <a:t>、</a:t>
            </a:r>
            <a:r>
              <a:rPr lang="en-US" altLang="ja-JP" sz="1200" dirty="0">
                <a:latin typeface="Meiryo UI"/>
                <a:ea typeface="Meiryo UI"/>
                <a:cs typeface="Meiryo UI" panose="020B0604030504040204" pitchFamily="50" charset="-128"/>
              </a:rPr>
              <a:t>2024</a:t>
            </a:r>
            <a:r>
              <a:rPr lang="ja-JP" altLang="en-US" sz="1200" dirty="0">
                <a:latin typeface="Meiryo UI"/>
                <a:ea typeface="Meiryo UI"/>
                <a:cs typeface="Meiryo UI" panose="020B0604030504040204" pitchFamily="50" charset="-128"/>
              </a:rPr>
              <a:t>年</a:t>
            </a:r>
            <a:r>
              <a:rPr lang="en-US" altLang="ja-JP" sz="1200" dirty="0">
                <a:latin typeface="Meiryo UI"/>
                <a:ea typeface="Meiryo UI"/>
                <a:cs typeface="Meiryo UI" panose="020B0604030504040204" pitchFamily="50" charset="-128"/>
              </a:rPr>
              <a:t>3</a:t>
            </a:r>
            <a:r>
              <a:rPr lang="ja-JP" altLang="en-US" sz="1200" dirty="0">
                <a:latin typeface="Meiryo UI"/>
                <a:ea typeface="Meiryo UI"/>
                <a:cs typeface="Meiryo UI" panose="020B0604030504040204" pitchFamily="50" charset="-128"/>
              </a:rPr>
              <a:t>月末</a:t>
            </a:r>
            <a:endParaRPr lang="en-US" altLang="ja-JP" sz="1200" dirty="0">
              <a:latin typeface="Meiryo UI"/>
              <a:ea typeface="Meiryo UI"/>
              <a:cs typeface="Meiryo UI" panose="020B0604030504040204" pitchFamily="50" charset="-128"/>
            </a:endParaRPr>
          </a:p>
          <a:p>
            <a:pPr marL="166151" indent="-422019" algn="just"/>
            <a:r>
              <a:rPr lang="ja-JP" altLang="en-US" sz="1200" dirty="0">
                <a:latin typeface="Meiryo UI"/>
                <a:ea typeface="Meiryo UI"/>
                <a:cs typeface="Meiryo UI" panose="020B0604030504040204" pitchFamily="50" charset="-128"/>
              </a:rPr>
              <a:t>　 までに約</a:t>
            </a:r>
            <a:r>
              <a:rPr lang="en-US" altLang="ja-JP" sz="1200" dirty="0">
                <a:latin typeface="Meiryo UI"/>
                <a:ea typeface="Meiryo UI"/>
                <a:cs typeface="Meiryo UI" panose="020B0604030504040204" pitchFamily="50" charset="-128"/>
              </a:rPr>
              <a:t>34.5</a:t>
            </a:r>
            <a:r>
              <a:rPr lang="ja-JP" altLang="en-US" sz="1200" dirty="0">
                <a:latin typeface="Meiryo UI"/>
                <a:ea typeface="Meiryo UI"/>
                <a:cs typeface="Meiryo UI" panose="020B0604030504040204" pitchFamily="50" charset="-128"/>
              </a:rPr>
              <a:t>万人の受入れを想定</a:t>
            </a:r>
            <a:endParaRPr lang="en-US" altLang="ja-JP" sz="1200" dirty="0">
              <a:latin typeface="Meiryo UI"/>
              <a:ea typeface="Meiryo UI"/>
              <a:cs typeface="Meiryo UI" panose="020B0604030504040204" pitchFamily="50" charset="-128"/>
            </a:endParaRPr>
          </a:p>
          <a:p>
            <a:pPr marL="166151" indent="-422019" algn="just"/>
            <a:r>
              <a:rPr lang="ja-JP" altLang="en-US" sz="1200" i="1" dirty="0">
                <a:latin typeface="Meiryo UI"/>
                <a:ea typeface="Meiryo UI"/>
                <a:cs typeface="Meiryo UI" panose="020B0604030504040204" pitchFamily="50" charset="-128"/>
              </a:rPr>
              <a:t>〇分野により状況が異なるが、</a:t>
            </a:r>
            <a:r>
              <a:rPr lang="ja-JP" altLang="en-US" sz="1200" b="1" i="1" dirty="0">
                <a:latin typeface="Meiryo UI"/>
                <a:ea typeface="Meiryo UI"/>
                <a:cs typeface="Meiryo UI" panose="020B0604030504040204" pitchFamily="50" charset="-128"/>
              </a:rPr>
              <a:t>受入れ数は見込み数を大きく下回る</a:t>
            </a:r>
            <a:endParaRPr lang="en-US" altLang="ja-JP" sz="1200" i="1" dirty="0">
              <a:latin typeface="Meiryo UI"/>
              <a:ea typeface="Meiryo UI"/>
              <a:cs typeface="Meiryo UI" panose="020B0604030504040204" pitchFamily="50" charset="-128"/>
            </a:endParaRPr>
          </a:p>
        </p:txBody>
      </p:sp>
      <p:graphicFrame>
        <p:nvGraphicFramePr>
          <p:cNvPr id="35" name="表 34"/>
          <p:cNvGraphicFramePr>
            <a:graphicFrameLocks noGrp="1"/>
          </p:cNvGraphicFramePr>
          <p:nvPr/>
        </p:nvGraphicFramePr>
        <p:xfrm>
          <a:off x="4777799" y="1911735"/>
          <a:ext cx="4256181" cy="4146893"/>
        </p:xfrm>
        <a:graphic>
          <a:graphicData uri="http://schemas.openxmlformats.org/drawingml/2006/table">
            <a:tbl>
              <a:tblPr/>
              <a:tblGrid>
                <a:gridCol w="951155">
                  <a:extLst>
                    <a:ext uri="{9D8B030D-6E8A-4147-A177-3AD203B41FA5}">
                      <a16:colId xmlns:a16="http://schemas.microsoft.com/office/drawing/2014/main" val="4022664078"/>
                    </a:ext>
                  </a:extLst>
                </a:gridCol>
                <a:gridCol w="863125">
                  <a:extLst>
                    <a:ext uri="{9D8B030D-6E8A-4147-A177-3AD203B41FA5}">
                      <a16:colId xmlns:a16="http://schemas.microsoft.com/office/drawing/2014/main" val="3570453612"/>
                    </a:ext>
                  </a:extLst>
                </a:gridCol>
                <a:gridCol w="846033">
                  <a:extLst>
                    <a:ext uri="{9D8B030D-6E8A-4147-A177-3AD203B41FA5}">
                      <a16:colId xmlns:a16="http://schemas.microsoft.com/office/drawing/2014/main" val="2995845308"/>
                    </a:ext>
                  </a:extLst>
                </a:gridCol>
                <a:gridCol w="846034">
                  <a:extLst>
                    <a:ext uri="{9D8B030D-6E8A-4147-A177-3AD203B41FA5}">
                      <a16:colId xmlns:a16="http://schemas.microsoft.com/office/drawing/2014/main" val="2395032102"/>
                    </a:ext>
                  </a:extLst>
                </a:gridCol>
                <a:gridCol w="749834">
                  <a:extLst>
                    <a:ext uri="{9D8B030D-6E8A-4147-A177-3AD203B41FA5}">
                      <a16:colId xmlns:a16="http://schemas.microsoft.com/office/drawing/2014/main" val="3715590747"/>
                    </a:ext>
                  </a:extLst>
                </a:gridCol>
              </a:tblGrid>
              <a:tr h="399278">
                <a:tc row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制度</a:t>
                      </a: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創設時点</a:t>
                      </a:r>
                      <a:endParaRPr lang="en-US" altLang="zh-TW"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見込み</a:t>
                      </a: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2022</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月</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見込み数見直し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zh-TW" sz="1000" b="0" i="0" u="none" strike="noStrike" dirty="0">
                          <a:solidFill>
                            <a:srgbClr val="000000"/>
                          </a:solidFill>
                          <a:effectLst/>
                          <a:latin typeface="Meiryo UI" panose="020B0604030504040204" pitchFamily="50" charset="-128"/>
                          <a:ea typeface="Meiryo UI" panose="020B0604030504040204" pitchFamily="50" charset="-128"/>
                        </a:rPr>
                        <a:t>2022</a:t>
                      </a: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zh-TW" sz="1000" b="0" i="0" u="none" strike="noStrike" dirty="0">
                          <a:solidFill>
                            <a:srgbClr val="000000"/>
                          </a:solidFill>
                          <a:effectLst/>
                          <a:latin typeface="Meiryo UI" panose="020B0604030504040204" pitchFamily="50" charset="-128"/>
                          <a:ea typeface="Meiryo UI" panose="020B0604030504040204" pitchFamily="50" charset="-128"/>
                        </a:rPr>
                        <a:t>6</a:t>
                      </a: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月末</a:t>
                      </a:r>
                      <a:br>
                        <a:rPr lang="zh-TW"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在留者数</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見込み数に</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対する現状</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10020978"/>
                  </a:ext>
                </a:extLst>
              </a:tr>
              <a:tr h="161601">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（③</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/②</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61992918"/>
                  </a:ext>
                </a:extLst>
              </a:tr>
              <a:tr h="256029">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介護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50,900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10,411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68123645"/>
                  </a:ext>
                </a:extLst>
              </a:tr>
              <a:tr h="24063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ビルクリーニング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8897505"/>
                  </a:ext>
                </a:extLst>
              </a:tr>
              <a:tr h="24063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素形材産業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49,750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17,865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3281724"/>
                  </a:ext>
                </a:extLst>
              </a:tr>
              <a:tr h="24063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産業機械製造業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5,250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24417103"/>
                  </a:ext>
                </a:extLst>
              </a:tr>
              <a:tr h="30781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電気・電子情報関連産業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4,700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52811577"/>
                  </a:ext>
                </a:extLst>
              </a:tr>
              <a:tr h="24063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建設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8,493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646275"/>
                  </a:ext>
                </a:extLst>
              </a:tr>
              <a:tr h="24063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造船・舶用工業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2,776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31807604"/>
                  </a:ext>
                </a:extLst>
              </a:tr>
              <a:tr h="24063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自動車整備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1,220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6975218"/>
                  </a:ext>
                </a:extLst>
              </a:tr>
              <a:tr h="24063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航空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2650699"/>
                  </a:ext>
                </a:extLst>
              </a:tr>
              <a:tr h="24063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宿泊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447909"/>
                  </a:ext>
                </a:extLst>
              </a:tr>
              <a:tr h="24063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農業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36,500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36,500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11,469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0425972"/>
                  </a:ext>
                </a:extLst>
              </a:tr>
              <a:tr h="231724">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漁業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9,000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1,050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65322441"/>
                  </a:ext>
                </a:extLst>
              </a:tr>
              <a:tr h="196075">
                <a:tc>
                  <a:txBody>
                    <a:bodyPr/>
                    <a:lstStyle/>
                    <a:p>
                      <a:pPr algn="l" fontAlgn="ct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飲食料品製造</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業</a:t>
                      </a:r>
                      <a:endParaRPr lang="zh-TW"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87,200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29,617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857030"/>
                  </a:ext>
                </a:extLst>
              </a:tr>
              <a:tr h="19691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外食業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53,000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30,500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3,199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4117926"/>
                  </a:ext>
                </a:extLst>
              </a:tr>
              <a:tr h="231724">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345,150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rPr>
                        <a:t>345,150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87,472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71667208"/>
                  </a:ext>
                </a:extLst>
              </a:tr>
            </a:tbl>
          </a:graphicData>
        </a:graphic>
      </p:graphicFrame>
      <p:sp>
        <p:nvSpPr>
          <p:cNvPr id="36" name="テキスト ボックス 35"/>
          <p:cNvSpPr txBox="1"/>
          <p:nvPr/>
        </p:nvSpPr>
        <p:spPr>
          <a:xfrm>
            <a:off x="5245796" y="6162717"/>
            <a:ext cx="3796173" cy="184666"/>
          </a:xfrm>
          <a:prstGeom prst="rect">
            <a:avLst/>
          </a:prstGeom>
          <a:noFill/>
        </p:spPr>
        <p:txBody>
          <a:bodyPr wrap="square" rtlCol="0">
            <a:spAutoFit/>
          </a:bodyPr>
          <a:lstStyle/>
          <a:p>
            <a:pPr algn="r"/>
            <a:r>
              <a:rPr kumimoji="1" lang="ja-JP" altLang="en-US" sz="600" dirty="0">
                <a:latin typeface="Meiryo UI" panose="020B0604030504040204" pitchFamily="50" charset="-128"/>
                <a:ea typeface="Meiryo UI" panose="020B0604030504040204" pitchFamily="50" charset="-128"/>
              </a:rPr>
              <a:t>出典：出入国在留管理庁「特定技能在留外国人数」</a:t>
            </a:r>
            <a:endParaRPr kumimoji="1" lang="en-US" altLang="ja-JP" sz="6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4723305" y="1636542"/>
            <a:ext cx="386889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特定技能の状況（全国）</a:t>
            </a:r>
            <a:r>
              <a:rPr lang="en-US" altLang="ja-JP" sz="1200" b="1" dirty="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6882820" y="3046437"/>
            <a:ext cx="1828818" cy="230832"/>
          </a:xfrm>
          <a:prstGeom prst="rect">
            <a:avLst/>
          </a:prstGeom>
          <a:solidFill>
            <a:schemeClr val="bg1"/>
          </a:solidFill>
          <a:ln>
            <a:solidFill>
              <a:srgbClr val="C00000"/>
            </a:solidFill>
          </a:ln>
        </p:spPr>
        <p:txBody>
          <a:bodyPr wrap="square" rtlCol="0">
            <a:spAutoFit/>
          </a:bodyPr>
          <a:lstStyle/>
          <a:p>
            <a:r>
              <a:rPr kumimoji="1" lang="en-US" altLang="ja-JP" sz="800" dirty="0">
                <a:solidFill>
                  <a:srgbClr val="C00000"/>
                </a:solidFill>
                <a:latin typeface="Meiryo UI" panose="020B0604030504040204" pitchFamily="50" charset="-128"/>
                <a:ea typeface="Meiryo UI" panose="020B0604030504040204" pitchFamily="50" charset="-128"/>
              </a:rPr>
              <a:t>2022</a:t>
            </a:r>
            <a:r>
              <a:rPr kumimoji="1" lang="ja-JP" altLang="en-US" sz="800" dirty="0">
                <a:solidFill>
                  <a:srgbClr val="C00000"/>
                </a:solidFill>
                <a:latin typeface="Meiryo UI" panose="020B0604030504040204" pitchFamily="50" charset="-128"/>
                <a:ea typeface="Meiryo UI" panose="020B0604030504040204" pitchFamily="50" charset="-128"/>
              </a:rPr>
              <a:t>年５月　　</a:t>
            </a:r>
            <a:r>
              <a:rPr kumimoji="1" lang="ja-JP" altLang="en-US" sz="900" dirty="0">
                <a:solidFill>
                  <a:srgbClr val="C00000"/>
                </a:solidFill>
                <a:latin typeface="Meiryo UI" panose="020B0604030504040204" pitchFamily="50" charset="-128"/>
                <a:ea typeface="Meiryo UI" panose="020B0604030504040204" pitchFamily="50" charset="-128"/>
              </a:rPr>
              <a:t>製造３分野の統合</a:t>
            </a:r>
          </a:p>
        </p:txBody>
      </p:sp>
      <p:sp>
        <p:nvSpPr>
          <p:cNvPr id="2" name="スライド番号プレースホルダー 1"/>
          <p:cNvSpPr>
            <a:spLocks noGrp="1"/>
          </p:cNvSpPr>
          <p:nvPr>
            <p:ph type="sldNum" sz="quarter" idx="12"/>
          </p:nvPr>
        </p:nvSpPr>
        <p:spPr/>
        <p:txBody>
          <a:bodyPr/>
          <a:lstStyle/>
          <a:p>
            <a:fld id="{D905376E-84B4-405D-8A7C-01C61F534285}" type="slidenum">
              <a:rPr kumimoji="1" lang="ja-JP" altLang="en-US" smtClean="0"/>
              <a:t>6</a:t>
            </a:fld>
            <a:endParaRPr kumimoji="1" lang="ja-JP" altLang="en-US" dirty="0"/>
          </a:p>
        </p:txBody>
      </p:sp>
      <p:sp>
        <p:nvSpPr>
          <p:cNvPr id="30" name="テキスト ボックス 29"/>
          <p:cNvSpPr txBox="1"/>
          <p:nvPr/>
        </p:nvSpPr>
        <p:spPr>
          <a:xfrm>
            <a:off x="1175323" y="1805600"/>
            <a:ext cx="2770409"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外国人材の需給ギャップ（全国）</a:t>
            </a:r>
            <a:r>
              <a:rPr lang="en-US" altLang="ja-JP" b="1" dirty="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857480" y="5486827"/>
            <a:ext cx="3162125" cy="818918"/>
            <a:chOff x="6553471" y="6973899"/>
            <a:chExt cx="1974269" cy="818918"/>
          </a:xfrm>
        </p:grpSpPr>
        <p:sp>
          <p:nvSpPr>
            <p:cNvPr id="50" name="吹き出し: 角を丸めた四角形 2">
              <a:extLst>
                <a:ext uri="{FF2B5EF4-FFF2-40B4-BE49-F238E27FC236}">
                  <a16:creationId xmlns:a16="http://schemas.microsoft.com/office/drawing/2014/main" id="{0152FABA-0855-4C66-83CC-4726EB7C526A}"/>
                </a:ext>
              </a:extLst>
            </p:cNvPr>
            <p:cNvSpPr/>
            <p:nvPr/>
          </p:nvSpPr>
          <p:spPr>
            <a:xfrm>
              <a:off x="6553471" y="7103841"/>
              <a:ext cx="1974269" cy="688976"/>
            </a:xfrm>
            <a:prstGeom prst="wedgeRoundRectCallout">
              <a:avLst>
                <a:gd name="adj1" fmla="val 5599"/>
                <a:gd name="adj2" fmla="val -75438"/>
                <a:gd name="adj3" fmla="val 16667"/>
              </a:avLst>
            </a:prstGeom>
            <a:solidFill>
              <a:schemeClr val="bg1"/>
            </a:solidFill>
            <a:ln>
              <a:solidFill>
                <a:srgbClr val="C0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ltLang="ja-JP" sz="700" b="1" dirty="0">
                <a:solidFill>
                  <a:srgbClr val="C00000"/>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6597261" y="7207670"/>
              <a:ext cx="725105" cy="461665"/>
            </a:xfrm>
            <a:prstGeom prst="rect">
              <a:avLst/>
            </a:prstGeom>
            <a:noFill/>
          </p:spPr>
          <p:txBody>
            <a:bodyPr wrap="square" rtlCol="0">
              <a:spAutoFit/>
            </a:bodyPr>
            <a:lstStyle/>
            <a:p>
              <a:pPr lvl="0" algn="ctr"/>
              <a:r>
                <a:rPr lang="en-US" altLang="ja-JP" sz="800" b="1" dirty="0">
                  <a:solidFill>
                    <a:srgbClr val="C00000"/>
                  </a:solidFill>
                  <a:latin typeface="Meiryo UI" panose="020B0604030504040204" pitchFamily="50" charset="-128"/>
                  <a:ea typeface="Meiryo UI" panose="020B0604030504040204" pitchFamily="50" charset="-128"/>
                </a:rPr>
                <a:t>2030</a:t>
              </a:r>
              <a:r>
                <a:rPr lang="ja-JP" altLang="en-US" sz="700" b="1" dirty="0">
                  <a:solidFill>
                    <a:srgbClr val="C00000"/>
                  </a:solidFill>
                  <a:latin typeface="Meiryo UI" panose="020B0604030504040204" pitchFamily="50" charset="-128"/>
                  <a:ea typeface="Meiryo UI" panose="020B0604030504040204" pitchFamily="50" charset="-128"/>
                </a:rPr>
                <a:t>年に</a:t>
              </a:r>
              <a:endParaRPr lang="en-US" altLang="ja-JP" sz="700" b="1" dirty="0">
                <a:solidFill>
                  <a:srgbClr val="C00000"/>
                </a:solidFill>
                <a:latin typeface="Meiryo UI" panose="020B0604030504040204" pitchFamily="50" charset="-128"/>
                <a:ea typeface="Meiryo UI" panose="020B0604030504040204" pitchFamily="50" charset="-128"/>
              </a:endParaRPr>
            </a:p>
            <a:p>
              <a:pPr lvl="0" algn="ctr"/>
              <a:r>
                <a:rPr lang="ja-JP" altLang="en-US" sz="900" b="1" dirty="0">
                  <a:solidFill>
                    <a:srgbClr val="C00000"/>
                  </a:solidFill>
                  <a:latin typeface="Meiryo UI" panose="020B0604030504040204" pitchFamily="50" charset="-128"/>
                  <a:ea typeface="Meiryo UI" panose="020B0604030504040204" pitchFamily="50" charset="-128"/>
                </a:rPr>
                <a:t>約</a:t>
              </a:r>
              <a:r>
                <a:rPr lang="en-US" altLang="ja-JP" sz="900" b="1" dirty="0">
                  <a:solidFill>
                    <a:srgbClr val="C00000"/>
                  </a:solidFill>
                  <a:latin typeface="Meiryo UI" panose="020B0604030504040204" pitchFamily="50" charset="-128"/>
                  <a:ea typeface="Meiryo UI" panose="020B0604030504040204" pitchFamily="50" charset="-128"/>
                </a:rPr>
                <a:t>28</a:t>
              </a:r>
              <a:r>
                <a:rPr lang="ja-JP" altLang="en-US" sz="900" b="1" dirty="0">
                  <a:solidFill>
                    <a:srgbClr val="C00000"/>
                  </a:solidFill>
                  <a:latin typeface="Meiryo UI" panose="020B0604030504040204" pitchFamily="50" charset="-128"/>
                  <a:ea typeface="Meiryo UI" panose="020B0604030504040204" pitchFamily="50" charset="-128"/>
                </a:rPr>
                <a:t>万人</a:t>
              </a:r>
              <a:endParaRPr lang="en-US" altLang="ja-JP" sz="900" b="1" dirty="0">
                <a:solidFill>
                  <a:srgbClr val="C00000"/>
                </a:solidFill>
                <a:latin typeface="Meiryo UI" panose="020B0604030504040204" pitchFamily="50" charset="-128"/>
                <a:ea typeface="Meiryo UI" panose="020B0604030504040204" pitchFamily="50" charset="-128"/>
              </a:endParaRPr>
            </a:p>
            <a:p>
              <a:pPr lvl="0" algn="ctr"/>
              <a:r>
                <a:rPr lang="ja-JP" altLang="en-US" sz="700" b="1" dirty="0">
                  <a:solidFill>
                    <a:srgbClr val="C00000"/>
                  </a:solidFill>
                  <a:latin typeface="Meiryo UI" panose="020B0604030504040204" pitchFamily="50" charset="-128"/>
                  <a:ea typeface="Meiryo UI" panose="020B0604030504040204" pitchFamily="50" charset="-128"/>
                </a:rPr>
                <a:t>（</a:t>
              </a:r>
              <a:r>
                <a:rPr lang="en-US" altLang="ja-JP" sz="600" b="1" dirty="0">
                  <a:solidFill>
                    <a:srgbClr val="C00000"/>
                  </a:solidFill>
                  <a:latin typeface="Meiryo UI" panose="020B0604030504040204" pitchFamily="50" charset="-128"/>
                  <a:ea typeface="Meiryo UI" panose="020B0604030504040204" pitchFamily="50" charset="-128"/>
                </a:rPr>
                <a:t>2020</a:t>
              </a:r>
              <a:r>
                <a:rPr lang="ja-JP" altLang="en-US" sz="600" b="1" dirty="0">
                  <a:solidFill>
                    <a:srgbClr val="C00000"/>
                  </a:solidFill>
                  <a:latin typeface="Meiryo UI" panose="020B0604030504040204" pitchFamily="50" charset="-128"/>
                  <a:ea typeface="Meiryo UI" panose="020B0604030504040204" pitchFamily="50" charset="-128"/>
                </a:rPr>
                <a:t>年比</a:t>
              </a:r>
              <a:r>
                <a:rPr lang="en-US" altLang="ja-JP" sz="700" b="1" dirty="0">
                  <a:solidFill>
                    <a:srgbClr val="C00000"/>
                  </a:solidFill>
                  <a:latin typeface="Meiryo UI" panose="020B0604030504040204" pitchFamily="50" charset="-128"/>
                  <a:ea typeface="Meiryo UI" panose="020B0604030504040204" pitchFamily="50" charset="-128"/>
                </a:rPr>
                <a:t>2.4</a:t>
              </a:r>
              <a:r>
                <a:rPr lang="ja-JP" altLang="en-US" sz="700" b="1" dirty="0">
                  <a:solidFill>
                    <a:srgbClr val="C00000"/>
                  </a:solidFill>
                  <a:latin typeface="Meiryo UI" panose="020B0604030504040204" pitchFamily="50" charset="-128"/>
                  <a:ea typeface="Meiryo UI" panose="020B0604030504040204" pitchFamily="50" charset="-128"/>
                </a:rPr>
                <a:t>倍）</a:t>
              </a:r>
              <a:endParaRPr lang="en-US" altLang="ja-JP" sz="700" b="1" dirty="0">
                <a:solidFill>
                  <a:srgbClr val="C00000"/>
                </a:solidFill>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6959813" y="6973899"/>
              <a:ext cx="558941" cy="215444"/>
            </a:xfrm>
            <a:prstGeom prst="rect">
              <a:avLst/>
            </a:prstGeom>
            <a:solidFill>
              <a:srgbClr val="C00000"/>
            </a:solidFill>
          </p:spPr>
          <p:txBody>
            <a:bodyPr wrap="square" rtlCol="0" anchor="ctr">
              <a:spAutoFit/>
            </a:bodyPr>
            <a:lstStyle/>
            <a:p>
              <a:pPr algn="ctr"/>
              <a:r>
                <a:rPr kumimoji="1" lang="ja-JP" altLang="en-US" sz="800" b="1" dirty="0">
                  <a:solidFill>
                    <a:schemeClr val="bg1"/>
                  </a:solidFill>
                  <a:latin typeface="Meiryo UI" panose="020B0604030504040204" pitchFamily="50" charset="-128"/>
                  <a:ea typeface="Meiryo UI" panose="020B0604030504040204" pitchFamily="50" charset="-128"/>
                </a:rPr>
                <a:t>大阪</a:t>
              </a:r>
              <a:r>
                <a:rPr kumimoji="1" lang="ja-JP" altLang="en-US" sz="700" dirty="0">
                  <a:solidFill>
                    <a:schemeClr val="bg1"/>
                  </a:solidFill>
                  <a:latin typeface="Meiryo UI" panose="020B0604030504040204" pitchFamily="50" charset="-128"/>
                  <a:ea typeface="Meiryo UI" panose="020B0604030504040204" pitchFamily="50" charset="-128"/>
                </a:rPr>
                <a:t>でも</a:t>
              </a:r>
            </a:p>
          </p:txBody>
        </p:sp>
        <p:sp>
          <p:nvSpPr>
            <p:cNvPr id="24" name="テキスト ボックス 23"/>
            <p:cNvSpPr txBox="1"/>
            <p:nvPr/>
          </p:nvSpPr>
          <p:spPr>
            <a:xfrm>
              <a:off x="7714959" y="7198260"/>
              <a:ext cx="762790" cy="461665"/>
            </a:xfrm>
            <a:prstGeom prst="rect">
              <a:avLst/>
            </a:prstGeom>
            <a:noFill/>
          </p:spPr>
          <p:txBody>
            <a:bodyPr wrap="square" rtlCol="0">
              <a:spAutoFit/>
            </a:bodyPr>
            <a:lstStyle/>
            <a:p>
              <a:pPr lvl="0" algn="ctr"/>
              <a:r>
                <a:rPr lang="en-US" altLang="ja-JP" sz="800" b="1" dirty="0">
                  <a:solidFill>
                    <a:srgbClr val="C00000"/>
                  </a:solidFill>
                  <a:latin typeface="Meiryo UI" panose="020B0604030504040204" pitchFamily="50" charset="-128"/>
                  <a:ea typeface="Meiryo UI" panose="020B0604030504040204" pitchFamily="50" charset="-128"/>
                </a:rPr>
                <a:t>2040</a:t>
              </a:r>
              <a:r>
                <a:rPr lang="ja-JP" altLang="en-US" sz="800" b="1" dirty="0">
                  <a:solidFill>
                    <a:srgbClr val="C00000"/>
                  </a:solidFill>
                  <a:latin typeface="Meiryo UI" panose="020B0604030504040204" pitchFamily="50" charset="-128"/>
                  <a:ea typeface="Meiryo UI" panose="020B0604030504040204" pitchFamily="50" charset="-128"/>
                </a:rPr>
                <a:t>年</a:t>
              </a:r>
              <a:r>
                <a:rPr lang="ja-JP" altLang="en-US" sz="700" b="1" dirty="0">
                  <a:solidFill>
                    <a:srgbClr val="C00000"/>
                  </a:solidFill>
                  <a:latin typeface="Meiryo UI" panose="020B0604030504040204" pitchFamily="50" charset="-128"/>
                  <a:ea typeface="Meiryo UI" panose="020B0604030504040204" pitchFamily="50" charset="-128"/>
                </a:rPr>
                <a:t>に</a:t>
              </a:r>
              <a:endParaRPr lang="en-US" altLang="ja-JP" sz="700" b="1" dirty="0">
                <a:solidFill>
                  <a:srgbClr val="C00000"/>
                </a:solidFill>
                <a:latin typeface="Meiryo UI" panose="020B0604030504040204" pitchFamily="50" charset="-128"/>
                <a:ea typeface="Meiryo UI" panose="020B0604030504040204" pitchFamily="50" charset="-128"/>
              </a:endParaRPr>
            </a:p>
            <a:p>
              <a:pPr lvl="0" algn="ctr"/>
              <a:r>
                <a:rPr lang="ja-JP" altLang="en-US" sz="900" b="1" dirty="0">
                  <a:solidFill>
                    <a:srgbClr val="C00000"/>
                  </a:solidFill>
                  <a:latin typeface="Meiryo UI" panose="020B0604030504040204" pitchFamily="50" charset="-128"/>
                  <a:ea typeface="Meiryo UI" panose="020B0604030504040204" pitchFamily="50" charset="-128"/>
                </a:rPr>
                <a:t>約</a:t>
              </a:r>
              <a:r>
                <a:rPr lang="en-US" altLang="ja-JP" sz="900" b="1" dirty="0">
                  <a:solidFill>
                    <a:srgbClr val="C00000"/>
                  </a:solidFill>
                  <a:latin typeface="Meiryo UI" panose="020B0604030504040204" pitchFamily="50" charset="-128"/>
                  <a:ea typeface="Meiryo UI" panose="020B0604030504040204" pitchFamily="50" charset="-128"/>
                </a:rPr>
                <a:t>46</a:t>
              </a:r>
              <a:r>
                <a:rPr lang="ja-JP" altLang="en-US" sz="900" b="1" dirty="0">
                  <a:solidFill>
                    <a:srgbClr val="C00000"/>
                  </a:solidFill>
                  <a:latin typeface="Meiryo UI" panose="020B0604030504040204" pitchFamily="50" charset="-128"/>
                  <a:ea typeface="Meiryo UI" panose="020B0604030504040204" pitchFamily="50" charset="-128"/>
                </a:rPr>
                <a:t>万人</a:t>
              </a:r>
              <a:endParaRPr lang="en-US" altLang="ja-JP" sz="900" b="1" dirty="0">
                <a:solidFill>
                  <a:srgbClr val="C00000"/>
                </a:solidFill>
                <a:latin typeface="Meiryo UI" panose="020B0604030504040204" pitchFamily="50" charset="-128"/>
                <a:ea typeface="Meiryo UI" panose="020B0604030504040204" pitchFamily="50" charset="-128"/>
              </a:endParaRPr>
            </a:p>
            <a:p>
              <a:pPr lvl="0" algn="ctr"/>
              <a:r>
                <a:rPr lang="ja-JP" altLang="en-US" sz="700" b="1" dirty="0">
                  <a:solidFill>
                    <a:srgbClr val="C00000"/>
                  </a:solidFill>
                  <a:latin typeface="Meiryo UI" panose="020B0604030504040204" pitchFamily="50" charset="-128"/>
                  <a:ea typeface="Meiryo UI" panose="020B0604030504040204" pitchFamily="50" charset="-128"/>
                </a:rPr>
                <a:t>（</a:t>
              </a:r>
              <a:r>
                <a:rPr lang="en-US" altLang="ja-JP" sz="600" b="1" dirty="0">
                  <a:solidFill>
                    <a:srgbClr val="C00000"/>
                  </a:solidFill>
                  <a:latin typeface="Meiryo UI" panose="020B0604030504040204" pitchFamily="50" charset="-128"/>
                  <a:ea typeface="Meiryo UI" panose="020B0604030504040204" pitchFamily="50" charset="-128"/>
                </a:rPr>
                <a:t>2020</a:t>
              </a:r>
              <a:r>
                <a:rPr lang="ja-JP" altLang="en-US" sz="600" b="1" dirty="0">
                  <a:solidFill>
                    <a:srgbClr val="C00000"/>
                  </a:solidFill>
                  <a:latin typeface="Meiryo UI" panose="020B0604030504040204" pitchFamily="50" charset="-128"/>
                  <a:ea typeface="Meiryo UI" panose="020B0604030504040204" pitchFamily="50" charset="-128"/>
                </a:rPr>
                <a:t>年比</a:t>
              </a:r>
              <a:r>
                <a:rPr lang="en-US" altLang="ja-JP" sz="700" b="1" dirty="0">
                  <a:solidFill>
                    <a:srgbClr val="C00000"/>
                  </a:solidFill>
                  <a:latin typeface="Meiryo UI" panose="020B0604030504040204" pitchFamily="50" charset="-128"/>
                  <a:ea typeface="Meiryo UI" panose="020B0604030504040204" pitchFamily="50" charset="-128"/>
                </a:rPr>
                <a:t>3.9</a:t>
              </a:r>
              <a:r>
                <a:rPr lang="ja-JP" altLang="en-US" sz="700" b="1" dirty="0">
                  <a:solidFill>
                    <a:srgbClr val="C00000"/>
                  </a:solidFill>
                  <a:latin typeface="Meiryo UI" panose="020B0604030504040204" pitchFamily="50" charset="-128"/>
                  <a:ea typeface="Meiryo UI" panose="020B0604030504040204" pitchFamily="50" charset="-128"/>
                </a:rPr>
                <a:t>倍）</a:t>
              </a:r>
              <a:endParaRPr lang="en-US" altLang="ja-JP" sz="700" b="1" dirty="0">
                <a:solidFill>
                  <a:srgbClr val="C00000"/>
                </a:solidFill>
                <a:latin typeface="Meiryo UI" panose="020B0604030504040204" pitchFamily="50" charset="-128"/>
                <a:ea typeface="Meiryo UI" panose="020B0604030504040204" pitchFamily="50" charset="-128"/>
              </a:endParaRPr>
            </a:p>
          </p:txBody>
        </p:sp>
      </p:grpSp>
      <p:sp>
        <p:nvSpPr>
          <p:cNvPr id="26" name="テキスト ボックス 25"/>
          <p:cNvSpPr txBox="1"/>
          <p:nvPr/>
        </p:nvSpPr>
        <p:spPr>
          <a:xfrm>
            <a:off x="1029520" y="6123421"/>
            <a:ext cx="2782644" cy="200055"/>
          </a:xfrm>
          <a:prstGeom prst="rect">
            <a:avLst/>
          </a:prstGeom>
          <a:noFill/>
        </p:spPr>
        <p:txBody>
          <a:bodyPr wrap="square" rtlCol="0">
            <a:spAutoFit/>
          </a:bodyPr>
          <a:lstStyle/>
          <a:p>
            <a:pPr lvl="0" algn="ctr"/>
            <a:r>
              <a:rPr lang="ja-JP" altLang="en-US" sz="700" b="1" dirty="0">
                <a:solidFill>
                  <a:srgbClr val="C00000"/>
                </a:solidFill>
                <a:latin typeface="Meiryo UI" panose="020B0604030504040204" pitchFamily="50" charset="-128"/>
                <a:ea typeface="Meiryo UI" panose="020B0604030504040204" pitchFamily="50" charset="-128"/>
              </a:rPr>
              <a:t>の外国人材が必要となる見込み</a:t>
            </a:r>
            <a:endParaRPr lang="en-US" altLang="ja-JP" sz="700" b="1" dirty="0">
              <a:solidFill>
                <a:srgbClr val="C00000"/>
              </a:solidFill>
              <a:latin typeface="Meiryo UI" panose="020B0604030504040204" pitchFamily="50" charset="-128"/>
              <a:ea typeface="Meiryo UI" panose="020B0604030504040204" pitchFamily="50" charset="-128"/>
            </a:endParaRPr>
          </a:p>
        </p:txBody>
      </p:sp>
      <p:sp>
        <p:nvSpPr>
          <p:cNvPr id="27" name="テキスト ボックス 1"/>
          <p:cNvSpPr txBox="1"/>
          <p:nvPr/>
        </p:nvSpPr>
        <p:spPr>
          <a:xfrm>
            <a:off x="311826" y="2146622"/>
            <a:ext cx="770838" cy="2296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500" dirty="0">
                <a:latin typeface="Meiryo UI" panose="020B0604030504040204" pitchFamily="50" charset="-128"/>
                <a:ea typeface="Meiryo UI" panose="020B0604030504040204" pitchFamily="50" charset="-128"/>
              </a:rPr>
              <a:t>(</a:t>
            </a:r>
            <a:r>
              <a:rPr lang="ja-JP" altLang="en-US" sz="500" dirty="0">
                <a:latin typeface="Meiryo UI" panose="020B0604030504040204" pitchFamily="50" charset="-128"/>
                <a:ea typeface="Meiryo UI" panose="020B0604030504040204" pitchFamily="50" charset="-128"/>
              </a:rPr>
              <a:t>万人</a:t>
            </a:r>
            <a:r>
              <a:rPr lang="en-US" altLang="ja-JP" sz="500" dirty="0">
                <a:latin typeface="Meiryo UI" panose="020B0604030504040204" pitchFamily="50" charset="-128"/>
                <a:ea typeface="Meiryo UI" panose="020B0604030504040204" pitchFamily="50" charset="-128"/>
              </a:rPr>
              <a:t>)</a:t>
            </a:r>
            <a:endParaRPr lang="ja-JP" altLang="en-US" sz="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120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108343" y="435036"/>
            <a:ext cx="4302315" cy="273392"/>
          </a:xfrm>
          <a:prstGeom prst="roundRect">
            <a:avLst>
              <a:gd name="adj" fmla="val 6961"/>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300" b="1" dirty="0">
                <a:solidFill>
                  <a:schemeClr val="tx1"/>
                </a:solidFill>
                <a:latin typeface="Meiryo UI" panose="020B0604030504040204" pitchFamily="50" charset="-128"/>
                <a:ea typeface="Meiryo UI" panose="020B0604030504040204" pitchFamily="50" charset="-128"/>
              </a:rPr>
              <a:t>共生に関する課題（１）情報発信や相談体制が不十分</a:t>
            </a:r>
            <a:endParaRPr kumimoji="1" lang="en-US" altLang="ja-JP" sz="1300" b="1"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4572000" y="435035"/>
            <a:ext cx="4310306" cy="273393"/>
          </a:xfrm>
          <a:prstGeom prst="roundRect">
            <a:avLst>
              <a:gd name="adj" fmla="val 6961"/>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300" b="1" dirty="0">
                <a:solidFill>
                  <a:schemeClr val="tx1"/>
                </a:solidFill>
                <a:latin typeface="Meiryo UI" panose="020B0604030504040204" pitchFamily="50" charset="-128"/>
                <a:ea typeface="Meiryo UI" panose="020B0604030504040204" pitchFamily="50" charset="-128"/>
              </a:rPr>
              <a:t>共生に関する課題（２）日本語のコミュニケーションに不安</a:t>
            </a:r>
            <a:endParaRPr kumimoji="1" lang="en-US" altLang="ja-JP" sz="1300" b="1"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55EED9AA-96F6-4885-AFA7-E0637D01A52D}"/>
              </a:ext>
            </a:extLst>
          </p:cNvPr>
          <p:cNvSpPr/>
          <p:nvPr/>
        </p:nvSpPr>
        <p:spPr>
          <a:xfrm>
            <a:off x="4572000" y="773291"/>
            <a:ext cx="4310306" cy="830997"/>
          </a:xfrm>
          <a:prstGeom prst="rect">
            <a:avLst/>
          </a:prstGeom>
          <a:ln w="19050">
            <a:solidFill>
              <a:schemeClr val="tx1"/>
            </a:solidFill>
            <a:prstDash val="sysDash"/>
          </a:ln>
        </p:spPr>
        <p:txBody>
          <a:bodyPr wrap="square" lIns="33231" rIns="33231">
            <a:spAutoFit/>
          </a:bodyPr>
          <a:lstStyle/>
          <a:p>
            <a:pPr marL="166151" indent="-422019" algn="just"/>
            <a:r>
              <a:rPr lang="ja-JP" altLang="en-US" sz="1200" i="1" dirty="0">
                <a:latin typeface="Meiryo UI"/>
                <a:ea typeface="Meiryo UI"/>
                <a:cs typeface="Meiryo UI" panose="020B0604030504040204" pitchFamily="50" charset="-128"/>
              </a:rPr>
              <a:t>〇外国人の仕事の経験は「日本語での会話・コミュニケーションがうまくいかなかった」が最多</a:t>
            </a:r>
            <a:endParaRPr lang="en-US" altLang="ja-JP" sz="1200" i="1" dirty="0">
              <a:latin typeface="Meiryo UI"/>
              <a:ea typeface="Meiryo UI"/>
              <a:cs typeface="Meiryo UI" panose="020B0604030504040204" pitchFamily="50" charset="-128"/>
            </a:endParaRPr>
          </a:p>
          <a:p>
            <a:pPr marL="166151" indent="-422019" algn="just"/>
            <a:r>
              <a:rPr lang="ja-JP" altLang="en-US" sz="1200" i="1" dirty="0">
                <a:latin typeface="Meiryo UI"/>
                <a:ea typeface="Meiryo UI"/>
                <a:cs typeface="Meiryo UI" panose="020B0604030504040204" pitchFamily="50" charset="-128"/>
              </a:rPr>
              <a:t>〇事業者側の外国人採用における課題も「日本語教育や受入環境整備に不安がある」が多い</a:t>
            </a:r>
            <a:r>
              <a:rPr lang="ja-JP" altLang="en-US" sz="1200" dirty="0">
                <a:latin typeface="Meiryo UI"/>
                <a:ea typeface="Meiryo UI"/>
                <a:cs typeface="Meiryo UI" panose="020B0604030504040204" pitchFamily="50" charset="-128"/>
              </a:rPr>
              <a:t> </a:t>
            </a:r>
            <a:endParaRPr lang="en-US" altLang="ja-JP" sz="1200" dirty="0">
              <a:latin typeface="Meiryo UI"/>
              <a:ea typeface="Meiryo UI"/>
              <a:cs typeface="Meiryo UI" panose="020B0604030504040204" pitchFamily="50" charset="-128"/>
            </a:endParaRPr>
          </a:p>
        </p:txBody>
      </p:sp>
      <p:graphicFrame>
        <p:nvGraphicFramePr>
          <p:cNvPr id="35" name="グラフ 34"/>
          <p:cNvGraphicFramePr>
            <a:graphicFrameLocks/>
          </p:cNvGraphicFramePr>
          <p:nvPr>
            <p:extLst>
              <p:ext uri="{D42A27DB-BD31-4B8C-83A1-F6EECF244321}">
                <p14:modId xmlns:p14="http://schemas.microsoft.com/office/powerpoint/2010/main" val="1325467241"/>
              </p:ext>
            </p:extLst>
          </p:nvPr>
        </p:nvGraphicFramePr>
        <p:xfrm>
          <a:off x="4475556" y="1580129"/>
          <a:ext cx="4492174" cy="2657800"/>
        </p:xfrm>
        <a:graphic>
          <a:graphicData uri="http://schemas.openxmlformats.org/drawingml/2006/chart">
            <c:chart xmlns:c="http://schemas.openxmlformats.org/drawingml/2006/chart" xmlns:r="http://schemas.openxmlformats.org/officeDocument/2006/relationships" r:id="rId3"/>
          </a:graphicData>
        </a:graphic>
      </p:graphicFrame>
      <p:sp>
        <p:nvSpPr>
          <p:cNvPr id="36" name="正方形/長方形 35">
            <a:extLst>
              <a:ext uri="{FF2B5EF4-FFF2-40B4-BE49-F238E27FC236}">
                <a16:creationId xmlns:a16="http://schemas.microsoft.com/office/drawing/2014/main" id="{55EED9AA-96F6-4885-AFA7-E0637D01A52D}"/>
              </a:ext>
            </a:extLst>
          </p:cNvPr>
          <p:cNvSpPr/>
          <p:nvPr/>
        </p:nvSpPr>
        <p:spPr>
          <a:xfrm>
            <a:off x="125713" y="773291"/>
            <a:ext cx="4231569" cy="830997"/>
          </a:xfrm>
          <a:prstGeom prst="rect">
            <a:avLst/>
          </a:prstGeom>
          <a:ln w="19050">
            <a:solidFill>
              <a:schemeClr val="tx1"/>
            </a:solidFill>
            <a:prstDash val="sysDash"/>
          </a:ln>
        </p:spPr>
        <p:txBody>
          <a:bodyPr wrap="square" lIns="33231" rIns="33231">
            <a:spAutoFit/>
          </a:bodyPr>
          <a:lstStyle/>
          <a:p>
            <a:pPr marL="166151" indent="-422019" algn="just"/>
            <a:r>
              <a:rPr lang="ja-JP" altLang="en-US" sz="1200" i="1" dirty="0">
                <a:latin typeface="Meiryo UI"/>
                <a:ea typeface="Meiryo UI"/>
                <a:cs typeface="Meiryo UI" panose="020B0604030504040204" pitchFamily="50" charset="-128"/>
              </a:rPr>
              <a:t>〇</a:t>
            </a:r>
            <a:r>
              <a:rPr lang="ja-JP" altLang="en-US" sz="1200" dirty="0">
                <a:latin typeface="Meiryo UI"/>
                <a:ea typeface="Meiryo UI"/>
                <a:cs typeface="Meiryo UI" panose="020B0604030504040204" pitchFamily="50" charset="-128"/>
              </a:rPr>
              <a:t>外国人が多文化共生社会をつくるために重要なことは、相談しやすい環境やわかりやすい情報発信</a:t>
            </a:r>
            <a:endParaRPr lang="en-US" altLang="ja-JP" sz="1200" i="1" dirty="0">
              <a:latin typeface="Meiryo UI"/>
              <a:ea typeface="Meiryo UI"/>
              <a:cs typeface="Meiryo UI" panose="020B0604030504040204" pitchFamily="50" charset="-128"/>
            </a:endParaRPr>
          </a:p>
          <a:p>
            <a:pPr marL="166151" indent="-422019" algn="just"/>
            <a:r>
              <a:rPr lang="ja-JP" altLang="en-US" sz="1200" i="1" dirty="0">
                <a:latin typeface="Meiryo UI"/>
                <a:ea typeface="Meiryo UI"/>
                <a:cs typeface="Meiryo UI" panose="020B0604030504040204" pitchFamily="50" charset="-128"/>
              </a:rPr>
              <a:t>〇行政に期待する支援策として、「外国人向けの情報発信」や「多言語による相談窓口」が多い</a:t>
            </a:r>
            <a:endParaRPr lang="en-US" altLang="ja-JP" sz="1200" dirty="0">
              <a:latin typeface="Meiryo UI"/>
              <a:ea typeface="Meiryo UI"/>
              <a:cs typeface="Meiryo UI" panose="020B0604030504040204" pitchFamily="50" charset="-128"/>
            </a:endParaRPr>
          </a:p>
        </p:txBody>
      </p:sp>
      <p:graphicFrame>
        <p:nvGraphicFramePr>
          <p:cNvPr id="37" name="グラフ 36"/>
          <p:cNvGraphicFramePr>
            <a:graphicFrameLocks/>
          </p:cNvGraphicFramePr>
          <p:nvPr/>
        </p:nvGraphicFramePr>
        <p:xfrm>
          <a:off x="119363" y="1580129"/>
          <a:ext cx="4367213" cy="265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2" name="グラフ 41"/>
          <p:cNvGraphicFramePr>
            <a:graphicFrameLocks/>
          </p:cNvGraphicFramePr>
          <p:nvPr>
            <p:extLst>
              <p:ext uri="{D42A27DB-BD31-4B8C-83A1-F6EECF244321}">
                <p14:modId xmlns:p14="http://schemas.microsoft.com/office/powerpoint/2010/main" val="3842616779"/>
              </p:ext>
            </p:extLst>
          </p:nvPr>
        </p:nvGraphicFramePr>
        <p:xfrm>
          <a:off x="4460344" y="4010122"/>
          <a:ext cx="4625660" cy="2530224"/>
        </p:xfrm>
        <a:graphic>
          <a:graphicData uri="http://schemas.openxmlformats.org/drawingml/2006/chart">
            <c:chart xmlns:c="http://schemas.openxmlformats.org/drawingml/2006/chart" xmlns:r="http://schemas.openxmlformats.org/officeDocument/2006/relationships" r:id="rId5"/>
          </a:graphicData>
        </a:graphic>
      </p:graphicFrame>
      <p:sp>
        <p:nvSpPr>
          <p:cNvPr id="43" name="テキスト ボックス 42"/>
          <p:cNvSpPr txBox="1"/>
          <p:nvPr/>
        </p:nvSpPr>
        <p:spPr>
          <a:xfrm>
            <a:off x="2184276" y="6334511"/>
            <a:ext cx="2387724" cy="184666"/>
          </a:xfrm>
          <a:prstGeom prst="rect">
            <a:avLst/>
          </a:prstGeom>
          <a:noFill/>
        </p:spPr>
        <p:txBody>
          <a:bodyPr wrap="square" rtlCol="0">
            <a:spAutoFit/>
          </a:bodyPr>
          <a:lstStyle/>
          <a:p>
            <a:r>
              <a:rPr kumimoji="1" lang="ja-JP" altLang="en-US" sz="600" dirty="0">
                <a:latin typeface="Meiryo UI" panose="020B0604030504040204" pitchFamily="50" charset="-128"/>
                <a:ea typeface="Meiryo UI" panose="020B0604030504040204" pitchFamily="50" charset="-128"/>
              </a:rPr>
              <a:t>出典：大阪府「外国人労働者・留学生等アンケート調査」（</a:t>
            </a:r>
            <a:r>
              <a:rPr kumimoji="1" lang="en-US" altLang="ja-JP" sz="600" dirty="0">
                <a:latin typeface="Meiryo UI" panose="020B0604030504040204" pitchFamily="50" charset="-128"/>
                <a:ea typeface="Meiryo UI" panose="020B0604030504040204" pitchFamily="50" charset="-128"/>
              </a:rPr>
              <a:t>2021</a:t>
            </a:r>
            <a:r>
              <a:rPr kumimoji="1" lang="ja-JP" altLang="en-US" sz="600" dirty="0">
                <a:latin typeface="Meiryo UI" panose="020B0604030504040204" pitchFamily="50" charset="-128"/>
                <a:ea typeface="Meiryo UI" panose="020B0604030504040204" pitchFamily="50" charset="-128"/>
              </a:rPr>
              <a:t>年</a:t>
            </a:r>
            <a:r>
              <a:rPr kumimoji="1" lang="en-US" altLang="ja-JP" sz="600" dirty="0">
                <a:latin typeface="Meiryo UI" panose="020B0604030504040204" pitchFamily="50" charset="-128"/>
                <a:ea typeface="Meiryo UI" panose="020B0604030504040204" pitchFamily="50" charset="-128"/>
              </a:rPr>
              <a:t>)</a:t>
            </a:r>
          </a:p>
        </p:txBody>
      </p:sp>
      <p:graphicFrame>
        <p:nvGraphicFramePr>
          <p:cNvPr id="46" name="グラフ 45"/>
          <p:cNvGraphicFramePr>
            <a:graphicFrameLocks/>
          </p:cNvGraphicFramePr>
          <p:nvPr/>
        </p:nvGraphicFramePr>
        <p:xfrm>
          <a:off x="237369" y="4171307"/>
          <a:ext cx="4334631" cy="2226711"/>
        </p:xfrm>
        <a:graphic>
          <a:graphicData uri="http://schemas.openxmlformats.org/drawingml/2006/chart">
            <c:chart xmlns:c="http://schemas.openxmlformats.org/drawingml/2006/chart" xmlns:r="http://schemas.openxmlformats.org/officeDocument/2006/relationships" r:id="rId6"/>
          </a:graphicData>
        </a:graphic>
      </p:graphicFrame>
      <p:sp>
        <p:nvSpPr>
          <p:cNvPr id="45" name="テキスト ボックス 24"/>
          <p:cNvSpPr txBox="1"/>
          <p:nvPr/>
        </p:nvSpPr>
        <p:spPr>
          <a:xfrm>
            <a:off x="3270919" y="4265664"/>
            <a:ext cx="1189425" cy="18466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600" dirty="0">
                <a:latin typeface="Meiryo UI" panose="020B0604030504040204" pitchFamily="50" charset="-128"/>
                <a:ea typeface="Meiryo UI" panose="020B0604030504040204" pitchFamily="50" charset="-128"/>
              </a:rPr>
              <a:t>（複数回答</a:t>
            </a:r>
            <a:r>
              <a:rPr kumimoji="1" lang="en-US" altLang="ja-JP" sz="600" dirty="0">
                <a:latin typeface="Meiryo UI" panose="020B0604030504040204" pitchFamily="50" charset="-128"/>
                <a:ea typeface="Meiryo UI" panose="020B0604030504040204" pitchFamily="50" charset="-128"/>
              </a:rPr>
              <a:t>,N</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1,200</a:t>
            </a:r>
            <a:r>
              <a:rPr kumimoji="1" lang="ja-JP" altLang="en-US" sz="600" dirty="0">
                <a:latin typeface="Meiryo UI" panose="020B0604030504040204" pitchFamily="50" charset="-128"/>
                <a:ea typeface="Meiryo UI" panose="020B0604030504040204" pitchFamily="50" charset="-128"/>
              </a:rPr>
              <a:t>）</a:t>
            </a:r>
          </a:p>
        </p:txBody>
      </p:sp>
      <p:sp>
        <p:nvSpPr>
          <p:cNvPr id="44" name="角丸四角形 43"/>
          <p:cNvSpPr/>
          <p:nvPr/>
        </p:nvSpPr>
        <p:spPr>
          <a:xfrm>
            <a:off x="445489" y="4825387"/>
            <a:ext cx="3692920" cy="36355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24"/>
          <p:cNvSpPr txBox="1"/>
          <p:nvPr/>
        </p:nvSpPr>
        <p:spPr>
          <a:xfrm>
            <a:off x="4286251" y="6211634"/>
            <a:ext cx="439293" cy="1692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500" dirty="0">
                <a:latin typeface="Meiryo UI" panose="020B0604030504040204" pitchFamily="50" charset="-128"/>
                <a:ea typeface="Meiryo UI" panose="020B0604030504040204" pitchFamily="50" charset="-128"/>
              </a:rPr>
              <a:t>（人）</a:t>
            </a:r>
          </a:p>
        </p:txBody>
      </p:sp>
      <p:sp>
        <p:nvSpPr>
          <p:cNvPr id="48" name="正方形/長方形 47"/>
          <p:cNvSpPr/>
          <p:nvPr/>
        </p:nvSpPr>
        <p:spPr>
          <a:xfrm>
            <a:off x="0" y="27527"/>
            <a:ext cx="9144000" cy="34968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prstClr val="white"/>
                </a:solidFill>
                <a:latin typeface="Meiryo UI" panose="020B0604030504040204" pitchFamily="50" charset="-128"/>
                <a:ea typeface="Meiryo UI" panose="020B0604030504040204" pitchFamily="50" charset="-128"/>
              </a:rPr>
              <a:t>準備会で抽出・共有した課題（共生推進）</a:t>
            </a:r>
          </a:p>
        </p:txBody>
      </p:sp>
      <p:sp>
        <p:nvSpPr>
          <p:cNvPr id="49" name="角丸四角形 48"/>
          <p:cNvSpPr/>
          <p:nvPr/>
        </p:nvSpPr>
        <p:spPr>
          <a:xfrm>
            <a:off x="668182" y="6550938"/>
            <a:ext cx="7864190" cy="220497"/>
          </a:xfrm>
          <a:prstGeom prst="roundRect">
            <a:avLst>
              <a:gd name="adj" fmla="val 6961"/>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受け入れた外国人が安心して働き暮らしていくには、相談体制や日本語教育の充実が必要</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05376E-84B4-405D-8A7C-01C61F534285}" type="slidenum">
              <a:rPr kumimoji="1" lang="ja-JP" altLang="en-US" smtClean="0"/>
              <a:t>7</a:t>
            </a:fld>
            <a:endParaRPr kumimoji="1" lang="ja-JP" altLang="en-US" dirty="0"/>
          </a:p>
        </p:txBody>
      </p:sp>
    </p:spTree>
    <p:extLst>
      <p:ext uri="{BB962C8B-B14F-4D97-AF65-F5344CB8AC3E}">
        <p14:creationId xmlns:p14="http://schemas.microsoft.com/office/powerpoint/2010/main" val="482938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0" y="61599"/>
            <a:ext cx="9144000" cy="38812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lvl="0" algn="ctr"/>
            <a:r>
              <a:rPr kumimoji="1" lang="ja-JP" altLang="en-US" b="1" dirty="0">
                <a:solidFill>
                  <a:schemeClr val="bg1"/>
                </a:solidFill>
                <a:latin typeface="Meiryo UI" panose="020B0604030504040204" pitchFamily="50" charset="-128"/>
                <a:ea typeface="Meiryo UI" panose="020B0604030504040204" pitchFamily="50" charset="-128"/>
              </a:rPr>
              <a:t>　</a:t>
            </a:r>
            <a:r>
              <a:rPr kumimoji="1" lang="en-US" altLang="ja-JP" b="1" dirty="0">
                <a:solidFill>
                  <a:schemeClr val="bg1"/>
                </a:solidFill>
                <a:latin typeface="Meiryo UI" panose="020B0604030504040204" pitchFamily="50" charset="-128"/>
                <a:ea typeface="Meiryo UI" panose="020B0604030504040204" pitchFamily="50" charset="-128"/>
              </a:rPr>
              <a:t>OSAKA</a:t>
            </a:r>
            <a:r>
              <a:rPr kumimoji="1" lang="ja-JP" altLang="en-US" b="1" dirty="0">
                <a:solidFill>
                  <a:schemeClr val="bg1"/>
                </a:solidFill>
                <a:latin typeface="Meiryo UI" panose="020B0604030504040204" pitchFamily="50" charset="-128"/>
                <a:ea typeface="Meiryo UI" panose="020B0604030504040204" pitchFamily="50" charset="-128"/>
              </a:rPr>
              <a:t>外国人材受入促進・共生推進協議会の取組みについて</a:t>
            </a:r>
            <a:endParaRPr kumimoji="1" lang="ja-JP" altLang="en-US" b="1" dirty="0">
              <a:solidFill>
                <a:prstClr val="white"/>
              </a:solidFill>
              <a:latin typeface="Meiryo UI" panose="020B0604030504040204" pitchFamily="50" charset="-128"/>
              <a:ea typeface="Meiryo UI" panose="020B0604030504040204" pitchFamily="50" charset="-128"/>
            </a:endParaRPr>
          </a:p>
        </p:txBody>
      </p:sp>
      <p:sp>
        <p:nvSpPr>
          <p:cNvPr id="15" name="角丸四角形 14"/>
          <p:cNvSpPr/>
          <p:nvPr/>
        </p:nvSpPr>
        <p:spPr>
          <a:xfrm>
            <a:off x="118419" y="383576"/>
            <a:ext cx="8617506" cy="1162034"/>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900"/>
              </a:lnSpc>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〇</a:t>
            </a:r>
            <a:r>
              <a:rPr kumimoji="1" lang="ja-JP" altLang="en-US" sz="1400" b="1" dirty="0">
                <a:solidFill>
                  <a:schemeClr val="tx1"/>
                </a:solidFill>
                <a:latin typeface="Meiryo UI" panose="020B0604030504040204" pitchFamily="50" charset="-128"/>
                <a:ea typeface="Meiryo UI" panose="020B0604030504040204" pitchFamily="50" charset="-128"/>
              </a:rPr>
              <a:t>ポストコロナを見据え、国、府、市町村、経済団体等が連携した協議会を設置（</a:t>
            </a:r>
            <a:r>
              <a:rPr kumimoji="1" lang="en-US" altLang="ja-JP" sz="1400" b="1" dirty="0">
                <a:solidFill>
                  <a:schemeClr val="tx1"/>
                </a:solidFill>
                <a:latin typeface="Meiryo UI" panose="020B0604030504040204" pitchFamily="50" charset="-128"/>
                <a:ea typeface="Meiryo UI" panose="020B0604030504040204" pitchFamily="50" charset="-128"/>
              </a:rPr>
              <a:t>2022.9</a:t>
            </a:r>
            <a:r>
              <a:rPr kumimoji="1" lang="ja-JP" altLang="en-US" sz="1400" b="1" dirty="0">
                <a:solidFill>
                  <a:schemeClr val="tx1"/>
                </a:solidFill>
                <a:latin typeface="Meiryo UI" panose="020B0604030504040204" pitchFamily="50" charset="-128"/>
                <a:ea typeface="Meiryo UI" panose="020B0604030504040204" pitchFamily="50" charset="-128"/>
              </a:rPr>
              <a:t>）</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〇協議会の下に</a:t>
            </a:r>
            <a:r>
              <a:rPr kumimoji="1" lang="ja-JP" altLang="en-US" sz="1400" b="1" dirty="0">
                <a:solidFill>
                  <a:schemeClr val="tx1"/>
                </a:solidFill>
                <a:latin typeface="Meiryo UI" panose="020B0604030504040204" pitchFamily="50" charset="-128"/>
                <a:ea typeface="Meiryo UI" panose="020B0604030504040204" pitchFamily="50" charset="-128"/>
              </a:rPr>
              <a:t>ワーキンググループ</a:t>
            </a:r>
            <a:r>
              <a:rPr kumimoji="1" lang="en-US" altLang="ja-JP" sz="1400" b="1" dirty="0">
                <a:solidFill>
                  <a:schemeClr val="tx1"/>
                </a:solidFill>
                <a:latin typeface="Meiryo UI" panose="020B0604030504040204" pitchFamily="50" charset="-128"/>
                <a:ea typeface="Meiryo UI" panose="020B0604030504040204" pitchFamily="50" charset="-128"/>
              </a:rPr>
              <a:t>(WG)</a:t>
            </a:r>
            <a:r>
              <a:rPr kumimoji="1" lang="ja-JP" altLang="en-US" sz="1400" b="1" dirty="0">
                <a:solidFill>
                  <a:schemeClr val="tx1"/>
                </a:solidFill>
                <a:latin typeface="Meiryo UI" panose="020B0604030504040204" pitchFamily="50" charset="-128"/>
                <a:ea typeface="Meiryo UI" panose="020B0604030504040204" pitchFamily="50" charset="-128"/>
              </a:rPr>
              <a:t>を設置</a:t>
            </a:r>
            <a:r>
              <a:rPr kumimoji="1" lang="ja-JP" altLang="en-US" sz="1400" dirty="0">
                <a:solidFill>
                  <a:schemeClr val="tx1"/>
                </a:solidFill>
                <a:latin typeface="Meiryo UI" panose="020B0604030504040204" pitchFamily="50" charset="-128"/>
                <a:ea typeface="Meiryo UI" panose="020B0604030504040204" pitchFamily="50" charset="-128"/>
              </a:rPr>
              <a:t>し、</a:t>
            </a:r>
            <a:r>
              <a:rPr kumimoji="1" lang="ja-JP" altLang="en-US" sz="1400" b="1" dirty="0">
                <a:solidFill>
                  <a:schemeClr val="tx1"/>
                </a:solidFill>
                <a:latin typeface="Meiryo UI" panose="020B0604030504040204" pitchFamily="50" charset="-128"/>
                <a:ea typeface="Meiryo UI" panose="020B0604030504040204" pitchFamily="50" charset="-128"/>
              </a:rPr>
              <a:t>スピード感を持って取組み</a:t>
            </a:r>
            <a:r>
              <a:rPr kumimoji="1" lang="ja-JP" altLang="en-US" sz="1400" dirty="0">
                <a:solidFill>
                  <a:schemeClr val="tx1"/>
                </a:solidFill>
                <a:latin typeface="Meiryo UI" panose="020B0604030504040204" pitchFamily="50" charset="-128"/>
                <a:ea typeface="Meiryo UI" panose="020B0604030504040204" pitchFamily="50" charset="-128"/>
              </a:rPr>
              <a:t>を進める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900"/>
              </a:lnSpc>
              <a:tabLst>
                <a:tab pos="1081088" algn="l"/>
              </a:tabLst>
            </a:pPr>
            <a:r>
              <a:rPr kumimoji="1" lang="ja-JP" altLang="en-US" sz="1400" dirty="0">
                <a:solidFill>
                  <a:schemeClr val="tx1"/>
                </a:solidFill>
                <a:latin typeface="Meiryo UI" panose="020B0604030504040204" pitchFamily="50" charset="-128"/>
                <a:ea typeface="Meiryo UI" panose="020B0604030504040204" pitchFamily="50" charset="-128"/>
              </a:rPr>
              <a:t>〇深刻な人材不足への対応や大阪の成長に資する人材獲得のための</a:t>
            </a:r>
            <a:r>
              <a:rPr kumimoji="1" lang="ja-JP" altLang="en-US" sz="1400" b="1" dirty="0">
                <a:solidFill>
                  <a:schemeClr val="tx1"/>
                </a:solidFill>
                <a:latin typeface="Meiryo UI" panose="020B0604030504040204" pitchFamily="50" charset="-128"/>
                <a:ea typeface="Meiryo UI" panose="020B0604030504040204" pitchFamily="50" charset="-128"/>
              </a:rPr>
              <a:t>外国人材の受入促進</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900"/>
              </a:lnSpc>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や受け入れた外国人が安心して働き暮らせる</a:t>
            </a:r>
            <a:r>
              <a:rPr kumimoji="1" lang="ja-JP" altLang="en-US" sz="1400" b="1" dirty="0">
                <a:solidFill>
                  <a:schemeClr val="tx1"/>
                </a:solidFill>
                <a:latin typeface="Meiryo UI" panose="020B0604030504040204" pitchFamily="50" charset="-128"/>
                <a:ea typeface="Meiryo UI" panose="020B0604030504040204" pitchFamily="50" charset="-128"/>
              </a:rPr>
              <a:t>共生推進の取組み</a:t>
            </a:r>
            <a:r>
              <a:rPr kumimoji="1" lang="ja-JP" altLang="en-US" sz="1400" dirty="0">
                <a:solidFill>
                  <a:schemeClr val="tx1"/>
                </a:solidFill>
                <a:latin typeface="Meiryo UI" panose="020B0604030504040204" pitchFamily="50" charset="-128"/>
                <a:ea typeface="Meiryo UI" panose="020B0604030504040204" pitchFamily="50" charset="-128"/>
              </a:rPr>
              <a:t>を推進していく</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272716" y="2803468"/>
            <a:ext cx="8676496" cy="3918008"/>
          </a:xfrm>
          <a:prstGeom prst="roundRect">
            <a:avLst>
              <a:gd name="adj" fmla="val 2398"/>
            </a:avLst>
          </a:prstGeom>
          <a:solidFill>
            <a:schemeClr val="bg1"/>
          </a:solidFill>
        </p:spPr>
        <p:style>
          <a:lnRef idx="2">
            <a:schemeClr val="dk1"/>
          </a:lnRef>
          <a:fillRef idx="1">
            <a:schemeClr val="lt1"/>
          </a:fillRef>
          <a:effectRef idx="0">
            <a:schemeClr val="dk1"/>
          </a:effectRef>
          <a:fontRef idx="minor">
            <a:schemeClr val="dk1"/>
          </a:fontRef>
        </p:style>
        <p:txBody>
          <a:bodyPr rtlCol="0" anchor="t" anchorCtr="0"/>
          <a:lstStyle/>
          <a:p>
            <a:pPr>
              <a:tabLst>
                <a:tab pos="1081088" algn="l"/>
              </a:tabLst>
            </a:pPr>
            <a:r>
              <a:rPr kumimoji="1" lang="ja-JP" altLang="en-US" sz="1600" b="1" dirty="0">
                <a:solidFill>
                  <a:schemeClr val="tx1"/>
                </a:solidFill>
                <a:latin typeface="Meiryo UI" panose="020B0604030504040204" pitchFamily="50" charset="-128"/>
                <a:ea typeface="Meiryo UI" panose="020B0604030504040204" pitchFamily="50" charset="-128"/>
              </a:rPr>
              <a:t>（３）「取組みの方向性」　の策定　　　</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1" name="角丸四角形 20"/>
          <p:cNvSpPr/>
          <p:nvPr/>
        </p:nvSpPr>
        <p:spPr>
          <a:xfrm>
            <a:off x="49574" y="1580679"/>
            <a:ext cx="5809211" cy="293168"/>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協議会の取組み</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　協議会として、下記の（１）～（３）の取組みを実施</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7867525" y="661459"/>
            <a:ext cx="1081687" cy="1109802"/>
            <a:chOff x="7804597" y="4939054"/>
            <a:chExt cx="1081687" cy="1109802"/>
          </a:xfrm>
        </p:grpSpPr>
        <p:pic>
          <p:nvPicPr>
            <p:cNvPr id="24" name="図 23">
              <a:extLst>
                <a:ext uri="{FF2B5EF4-FFF2-40B4-BE49-F238E27FC236}">
                  <a16:creationId xmlns:a16="http://schemas.microsoft.com/office/drawing/2014/main" id="{31C68C53-2419-4D46-A2AF-D46B554EF8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4597" y="4939054"/>
              <a:ext cx="1081687" cy="1109802"/>
            </a:xfrm>
            <a:prstGeom prst="rect">
              <a:avLst/>
            </a:prstGeom>
          </p:spPr>
        </p:pic>
        <p:sp>
          <p:nvSpPr>
            <p:cNvPr id="31" name="テキスト ボックス 30">
              <a:extLst>
                <a:ext uri="{FF2B5EF4-FFF2-40B4-BE49-F238E27FC236}">
                  <a16:creationId xmlns:a16="http://schemas.microsoft.com/office/drawing/2014/main" id="{722DE5FC-14B3-4CA5-89E9-D88A5743A639}"/>
                </a:ext>
              </a:extLst>
            </p:cNvPr>
            <p:cNvSpPr txBox="1"/>
            <p:nvPr/>
          </p:nvSpPr>
          <p:spPr>
            <a:xfrm>
              <a:off x="7955999" y="5395591"/>
              <a:ext cx="778882" cy="301783"/>
            </a:xfrm>
            <a:prstGeom prst="rect">
              <a:avLst/>
            </a:prstGeom>
            <a:noFill/>
          </p:spPr>
          <p:txBody>
            <a:bodyPr wrap="square" lIns="95665" tIns="47832" rIns="95665" bIns="47832" rtlCol="0">
              <a:spAutoFit/>
            </a:bodyPr>
            <a:lstStyle/>
            <a:p>
              <a:pPr>
                <a:lnSpc>
                  <a:spcPts val="800"/>
                </a:lnSpc>
                <a:defRPr/>
              </a:pPr>
              <a:r>
                <a:rPr lang="ja-JP" altLang="en-US" sz="800" spc="-60" dirty="0">
                  <a:solidFill>
                    <a:prstClr val="black"/>
                  </a:solidFill>
                  <a:latin typeface="UD デジタル 教科書体 NK-B" panose="02020700000000000000" pitchFamily="18" charset="-128"/>
                  <a:ea typeface="UD デジタル 教科書体 NK-B" panose="02020700000000000000" pitchFamily="18" charset="-128"/>
                </a:rPr>
                <a:t>オール大阪</a:t>
              </a:r>
              <a:endParaRPr lang="en-US" altLang="ja-JP" sz="800" spc="-60" dirty="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800"/>
                </a:lnSpc>
                <a:defRPr/>
              </a:pPr>
              <a:r>
                <a:rPr lang="ja-JP" altLang="en-US" sz="800" spc="-60" dirty="0">
                  <a:solidFill>
                    <a:prstClr val="black"/>
                  </a:solidFill>
                  <a:latin typeface="UD デジタル 教科書体 NK-B" panose="02020700000000000000" pitchFamily="18" charset="-128"/>
                  <a:ea typeface="UD デジタル 教科書体 NK-B" panose="02020700000000000000" pitchFamily="18" charset="-128"/>
                </a:rPr>
                <a:t>の取組み推進</a:t>
              </a:r>
              <a:endParaRPr lang="en-US" altLang="ja-JP" sz="800" spc="-60" dirty="0">
                <a:solidFill>
                  <a:prstClr val="black"/>
                </a:solidFill>
                <a:latin typeface="UD デジタル 教科書体 NK-B" panose="02020700000000000000" pitchFamily="18" charset="-128"/>
                <a:ea typeface="UD デジタル 教科書体 NK-B" panose="02020700000000000000" pitchFamily="18" charset="-128"/>
              </a:endParaRPr>
            </a:p>
          </p:txBody>
        </p:sp>
      </p:grpSp>
      <p:sp>
        <p:nvSpPr>
          <p:cNvPr id="30" name="四角形: 角を丸くする 1">
            <a:extLst>
              <a:ext uri="{FF2B5EF4-FFF2-40B4-BE49-F238E27FC236}">
                <a16:creationId xmlns:a16="http://schemas.microsoft.com/office/drawing/2014/main" id="{7577FE73-1433-4748-9777-6743FD5CC3A0}"/>
              </a:ext>
            </a:extLst>
          </p:cNvPr>
          <p:cNvSpPr/>
          <p:nvPr/>
        </p:nvSpPr>
        <p:spPr>
          <a:xfrm>
            <a:off x="400606" y="3126941"/>
            <a:ext cx="8211904" cy="2919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■目的　万博をインパクトにした大阪の成長・飛躍を支える外国人材の受入促進と共生推進をめざす</a:t>
            </a:r>
          </a:p>
        </p:txBody>
      </p:sp>
      <p:graphicFrame>
        <p:nvGraphicFramePr>
          <p:cNvPr id="33" name="表 32"/>
          <p:cNvGraphicFramePr>
            <a:graphicFrameLocks noGrp="1"/>
          </p:cNvGraphicFramePr>
          <p:nvPr>
            <p:extLst>
              <p:ext uri="{D42A27DB-BD31-4B8C-83A1-F6EECF244321}">
                <p14:modId xmlns:p14="http://schemas.microsoft.com/office/powerpoint/2010/main" val="2109313161"/>
              </p:ext>
            </p:extLst>
          </p:nvPr>
        </p:nvGraphicFramePr>
        <p:xfrm>
          <a:off x="596348" y="3802677"/>
          <a:ext cx="8201461" cy="1113510"/>
        </p:xfrm>
        <a:graphic>
          <a:graphicData uri="http://schemas.openxmlformats.org/drawingml/2006/table">
            <a:tbl>
              <a:tblPr firstRow="1" bandRow="1">
                <a:tableStyleId>{5940675A-B579-460E-94D1-54222C63F5DA}</a:tableStyleId>
              </a:tblPr>
              <a:tblGrid>
                <a:gridCol w="993913">
                  <a:extLst>
                    <a:ext uri="{9D8B030D-6E8A-4147-A177-3AD203B41FA5}">
                      <a16:colId xmlns:a16="http://schemas.microsoft.com/office/drawing/2014/main" val="2161638934"/>
                    </a:ext>
                  </a:extLst>
                </a:gridCol>
                <a:gridCol w="7207548">
                  <a:extLst>
                    <a:ext uri="{9D8B030D-6E8A-4147-A177-3AD203B41FA5}">
                      <a16:colId xmlns:a16="http://schemas.microsoft.com/office/drawing/2014/main" val="1200907726"/>
                    </a:ext>
                  </a:extLst>
                </a:gridCol>
              </a:tblGrid>
              <a:tr h="290550">
                <a:tc rowSpan="2">
                  <a:txBody>
                    <a:bodyPr/>
                    <a:lstStyle/>
                    <a:p>
                      <a:r>
                        <a:rPr kumimoji="1" lang="ja-JP" altLang="en-US" sz="1400" b="1" dirty="0">
                          <a:latin typeface="Meiryo UI" panose="020B0604030504040204" pitchFamily="50" charset="-128"/>
                          <a:ea typeface="Meiryo UI" panose="020B0604030504040204" pitchFamily="50" charset="-128"/>
                        </a:rPr>
                        <a:t>受入促進</a:t>
                      </a:r>
                    </a:p>
                  </a:txBody>
                  <a:tcPr anchor="ctr">
                    <a:solidFill>
                      <a:schemeClr val="accent1">
                        <a:lumMod val="40000"/>
                        <a:lumOff val="60000"/>
                      </a:schemeClr>
                    </a:solidFill>
                  </a:tcPr>
                </a:tc>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多様な人材の確保・活躍促進</a:t>
                      </a:r>
                      <a:r>
                        <a:rPr kumimoji="1" lang="ja-JP" altLang="en-US" sz="1200" b="0" dirty="0">
                          <a:latin typeface="Meiryo UI" panose="020B0604030504040204" pitchFamily="50" charset="-128"/>
                          <a:ea typeface="Meiryo UI" panose="020B0604030504040204" pitchFamily="50" charset="-128"/>
                        </a:rPr>
                        <a:t>（マッチング支援、</a:t>
                      </a:r>
                      <a:r>
                        <a:rPr kumimoji="1" lang="ja-JP" altLang="en-US" sz="1200" dirty="0">
                          <a:latin typeface="Meiryo UI" panose="020B0604030504040204" pitchFamily="50" charset="-128"/>
                          <a:ea typeface="Meiryo UI" panose="020B0604030504040204" pitchFamily="50" charset="-128"/>
                        </a:rPr>
                        <a:t>海外プロモーションの強化</a:t>
                      </a:r>
                      <a:r>
                        <a:rPr kumimoji="1" lang="ja-JP" altLang="en-US" sz="1200" dirty="0">
                          <a:solidFill>
                            <a:schemeClr val="tx1"/>
                          </a:solidFill>
                          <a:latin typeface="Meiryo UI" panose="020B0604030504040204" pitchFamily="50" charset="-128"/>
                          <a:ea typeface="Meiryo UI" panose="020B0604030504040204" pitchFamily="50" charset="-128"/>
                        </a:rPr>
                        <a:t>、受入れ環境の整備　</a:t>
                      </a:r>
                      <a:r>
                        <a:rPr kumimoji="1" lang="ja-JP" altLang="en-US" sz="1200" dirty="0">
                          <a:latin typeface="Meiryo UI" panose="020B0604030504040204" pitchFamily="50" charset="-128"/>
                          <a:ea typeface="Meiryo UI" panose="020B0604030504040204" pitchFamily="50" charset="-128"/>
                        </a:rPr>
                        <a:t>等）</a:t>
                      </a:r>
                    </a:p>
                  </a:txBody>
                  <a:tcPr anchor="ctr"/>
                </a:tc>
                <a:extLst>
                  <a:ext uri="{0D108BD9-81ED-4DB2-BD59-A6C34878D82A}">
                    <a16:rowId xmlns:a16="http://schemas.microsoft.com/office/drawing/2014/main" val="461181169"/>
                  </a:ext>
                </a:extLst>
              </a:tr>
              <a:tr h="217380">
                <a:tc vMerge="1">
                  <a:txBody>
                    <a:bodyPr/>
                    <a:lstStyle/>
                    <a:p>
                      <a:endParaRPr kumimoji="1" lang="ja-JP" altLang="en-US" sz="1400" b="1"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r>
                        <a:rPr kumimoji="1" lang="ja-JP" altLang="en-US" sz="1200" b="1" dirty="0">
                          <a:latin typeface="Meiryo UI" panose="020B0604030504040204" pitchFamily="50" charset="-128"/>
                          <a:ea typeface="Meiryo UI" panose="020B0604030504040204" pitchFamily="50" charset="-128"/>
                        </a:rPr>
                        <a:t>在留資格の見直しについての検討</a:t>
                      </a:r>
                    </a:p>
                  </a:txBody>
                  <a:tcPr anchor="ctr"/>
                </a:tc>
                <a:extLst>
                  <a:ext uri="{0D108BD9-81ED-4DB2-BD59-A6C34878D82A}">
                    <a16:rowId xmlns:a16="http://schemas.microsoft.com/office/drawing/2014/main" val="3762125182"/>
                  </a:ext>
                </a:extLst>
              </a:tr>
              <a:tr h="217380">
                <a:tc rowSpan="2">
                  <a:txBody>
                    <a:bodyPr/>
                    <a:lstStyle/>
                    <a:p>
                      <a:r>
                        <a:rPr kumimoji="1" lang="ja-JP" altLang="en-US" sz="1400" b="1" dirty="0">
                          <a:latin typeface="Meiryo UI" panose="020B0604030504040204" pitchFamily="50" charset="-128"/>
                          <a:ea typeface="Meiryo UI" panose="020B0604030504040204" pitchFamily="50" charset="-128"/>
                        </a:rPr>
                        <a:t>共生推進</a:t>
                      </a:r>
                    </a:p>
                  </a:txBody>
                  <a:tcPr anchor="ctr">
                    <a:solidFill>
                      <a:schemeClr val="accent1">
                        <a:lumMod val="40000"/>
                        <a:lumOff val="60000"/>
                      </a:schemeClr>
                    </a:solidFill>
                  </a:tcPr>
                </a:tc>
                <a:tc>
                  <a:txBody>
                    <a:bodyPr/>
                    <a:lstStyle/>
                    <a:p>
                      <a:r>
                        <a:rPr kumimoji="1" lang="ja-JP" altLang="en-US" sz="1200" b="1" dirty="0">
                          <a:latin typeface="Meiryo UI" panose="020B0604030504040204" pitchFamily="50" charset="-128"/>
                          <a:ea typeface="Meiryo UI" panose="020B0604030504040204" pitchFamily="50" charset="-128"/>
                        </a:rPr>
                        <a:t>相談体制</a:t>
                      </a:r>
                      <a:r>
                        <a:rPr kumimoji="1" lang="ja-JP" altLang="en-US" sz="1200" b="0" dirty="0">
                          <a:latin typeface="Meiryo UI" panose="020B0604030504040204" pitchFamily="50" charset="-128"/>
                          <a:ea typeface="Meiryo UI" panose="020B0604030504040204" pitchFamily="50" charset="-128"/>
                        </a:rPr>
                        <a:t>の充実</a:t>
                      </a:r>
                      <a:r>
                        <a:rPr kumimoji="1" lang="ja-JP" altLang="en-US" sz="1200" dirty="0">
                          <a:latin typeface="Meiryo UI" panose="020B0604030504040204" pitchFamily="50" charset="-128"/>
                          <a:ea typeface="Meiryo UI" panose="020B0604030504040204" pitchFamily="50" charset="-128"/>
                        </a:rPr>
                        <a:t>（多言語化、</a:t>
                      </a:r>
                      <a:r>
                        <a:rPr kumimoji="1" lang="en-US" altLang="ja-JP" sz="1200" dirty="0">
                          <a:latin typeface="Meiryo UI" panose="020B0604030504040204" pitchFamily="50" charset="-128"/>
                          <a:ea typeface="Meiryo UI" panose="020B0604030504040204" pitchFamily="50" charset="-128"/>
                        </a:rPr>
                        <a:t>SNS</a:t>
                      </a:r>
                      <a:r>
                        <a:rPr kumimoji="1" lang="ja-JP" altLang="en-US" sz="1200" dirty="0">
                          <a:latin typeface="Meiryo UI" panose="020B0604030504040204" pitchFamily="50" charset="-128"/>
                          <a:ea typeface="Meiryo UI" panose="020B0604030504040204" pitchFamily="50" charset="-128"/>
                        </a:rPr>
                        <a:t>の活用</a:t>
                      </a:r>
                      <a:r>
                        <a:rPr kumimoji="1" lang="ja-JP" altLang="en-US" sz="1200" dirty="0">
                          <a:solidFill>
                            <a:schemeClr val="tx1"/>
                          </a:solidFill>
                          <a:latin typeface="Meiryo UI" panose="020B0604030504040204" pitchFamily="50" charset="-128"/>
                          <a:ea typeface="Meiryo UI" panose="020B0604030504040204" pitchFamily="50" charset="-128"/>
                        </a:rPr>
                        <a:t>など相談体制を充実させる手法の検討</a:t>
                      </a:r>
                      <a:r>
                        <a:rPr kumimoji="1" lang="ja-JP" altLang="en-US" sz="1200" dirty="0">
                          <a:latin typeface="Meiryo UI" panose="020B0604030504040204" pitchFamily="50" charset="-128"/>
                          <a:ea typeface="Meiryo UI" panose="020B0604030504040204" pitchFamily="50" charset="-128"/>
                        </a:rPr>
                        <a:t>　等）</a:t>
                      </a:r>
                    </a:p>
                  </a:txBody>
                  <a:tcPr anchor="ctr"/>
                </a:tc>
                <a:extLst>
                  <a:ext uri="{0D108BD9-81ED-4DB2-BD59-A6C34878D82A}">
                    <a16:rowId xmlns:a16="http://schemas.microsoft.com/office/drawing/2014/main" val="3189706566"/>
                  </a:ext>
                </a:extLst>
              </a:tr>
              <a:tr h="217380">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nchor="ctr">
                    <a:solidFill>
                      <a:srgbClr val="FFFF00"/>
                    </a:solidFill>
                  </a:tcPr>
                </a:tc>
                <a:tc>
                  <a:txBody>
                    <a:bodyPr/>
                    <a:lstStyle/>
                    <a:p>
                      <a:r>
                        <a:rPr kumimoji="1" lang="ja-JP" altLang="en-US" sz="1200" b="1" dirty="0">
                          <a:latin typeface="Meiryo UI" panose="020B0604030504040204" pitchFamily="50" charset="-128"/>
                          <a:ea typeface="Meiryo UI" panose="020B0604030504040204" pitchFamily="50" charset="-128"/>
                        </a:rPr>
                        <a:t>日本語教育</a:t>
                      </a:r>
                      <a:r>
                        <a:rPr kumimoji="1" lang="ja-JP" altLang="en-US" sz="1200" dirty="0">
                          <a:latin typeface="Meiryo UI" panose="020B0604030504040204" pitchFamily="50" charset="-128"/>
                          <a:ea typeface="Meiryo UI" panose="020B0604030504040204" pitchFamily="50" charset="-128"/>
                        </a:rPr>
                        <a:t>の強化（地域や企業などあらゆる場面での日本語教育の体制づくり　等）</a:t>
                      </a:r>
                    </a:p>
                  </a:txBody>
                  <a:tcPr anchor="ctr"/>
                </a:tc>
                <a:extLst>
                  <a:ext uri="{0D108BD9-81ED-4DB2-BD59-A6C34878D82A}">
                    <a16:rowId xmlns:a16="http://schemas.microsoft.com/office/drawing/2014/main" val="2563956380"/>
                  </a:ext>
                </a:extLst>
              </a:tr>
            </a:tbl>
          </a:graphicData>
        </a:graphic>
      </p:graphicFrame>
      <p:sp>
        <p:nvSpPr>
          <p:cNvPr id="41" name="角丸四角形 40"/>
          <p:cNvSpPr/>
          <p:nvPr/>
        </p:nvSpPr>
        <p:spPr>
          <a:xfrm>
            <a:off x="49574" y="3475608"/>
            <a:ext cx="2511380" cy="317780"/>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■主な柱立てイメージ</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3960384" y="2836596"/>
            <a:ext cx="2511380" cy="317780"/>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600" b="1" dirty="0">
                <a:solidFill>
                  <a:schemeClr val="tx1"/>
                </a:solidFill>
                <a:latin typeface="Meiryo UI" panose="020B0604030504040204" pitchFamily="50" charset="-128"/>
                <a:ea typeface="Meiryo UI" panose="020B0604030504040204" pitchFamily="50" charset="-128"/>
              </a:rPr>
              <a:t>各団体で具体的に実践</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2" name="右矢印 1"/>
          <p:cNvSpPr/>
          <p:nvPr/>
        </p:nvSpPr>
        <p:spPr>
          <a:xfrm>
            <a:off x="3740727" y="2867788"/>
            <a:ext cx="346364" cy="266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216505" y="5112528"/>
            <a:ext cx="2511380" cy="317780"/>
          </a:xfrm>
          <a:prstGeom prst="roundRect">
            <a:avLst>
              <a:gd name="adj" fmla="val 6961"/>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tabLst>
                <a:tab pos="1081088" algn="l"/>
              </a:tabLst>
            </a:pPr>
            <a:r>
              <a:rPr kumimoji="1" lang="ja-JP" altLang="en-US" sz="1400" b="1" dirty="0">
                <a:solidFill>
                  <a:schemeClr val="tx1"/>
                </a:solidFill>
                <a:latin typeface="Meiryo UI" panose="020B0604030504040204" pitchFamily="50" charset="-128"/>
                <a:ea typeface="Meiryo UI" panose="020B0604030504040204" pitchFamily="50" charset="-128"/>
              </a:rPr>
              <a:t>■策定の手順</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7" name="角丸四角形 6"/>
          <p:cNvSpPr/>
          <p:nvPr/>
        </p:nvSpPr>
        <p:spPr>
          <a:xfrm>
            <a:off x="422170" y="5407430"/>
            <a:ext cx="1668935" cy="1236425"/>
          </a:xfrm>
          <a:prstGeom prst="roundRect">
            <a:avLst>
              <a:gd name="adj" fmla="val 109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tx1"/>
                </a:solidFill>
                <a:latin typeface="Meiryo UI" panose="020B0604030504040204" pitchFamily="50" charset="-128"/>
                <a:ea typeface="Meiryo UI" panose="020B0604030504040204" pitchFamily="50" charset="-128"/>
              </a:rPr>
              <a:t>【R4.9 </a:t>
            </a:r>
            <a:r>
              <a:rPr kumimoji="1" lang="ja-JP" altLang="en-US" sz="1400" dirty="0">
                <a:solidFill>
                  <a:schemeClr val="tx1"/>
                </a:solidFill>
                <a:latin typeface="Meiryo UI" panose="020B0604030504040204" pitchFamily="50" charset="-128"/>
                <a:ea typeface="Meiryo UI" panose="020B0604030504040204" pitchFamily="50" charset="-128"/>
              </a:rPr>
              <a:t>協議会</a:t>
            </a:r>
            <a:r>
              <a:rPr kumimoji="1" lang="en-US" altLang="ja-JP" sz="1400" dirty="0">
                <a:solidFill>
                  <a:schemeClr val="tx1"/>
                </a:solidFill>
                <a:latin typeface="Meiryo UI" panose="020B0604030504040204" pitchFamily="50" charset="-128"/>
                <a:ea typeface="Meiryo UI" panose="020B0604030504040204" pitchFamily="50" charset="-128"/>
              </a:rPr>
              <a:t>】</a:t>
            </a: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marL="171450" indent="-171450" algn="ctr">
              <a:buFont typeface="Wingdings" panose="05000000000000000000" pitchFamily="2" charset="2"/>
              <a:buChar char="Ø"/>
            </a:pPr>
            <a:r>
              <a:rPr kumimoji="1" lang="ja-JP" altLang="en-US" sz="1200" b="1" dirty="0">
                <a:solidFill>
                  <a:schemeClr val="tx1"/>
                </a:solidFill>
                <a:latin typeface="Meiryo UI" panose="020B0604030504040204" pitchFamily="50" charset="-128"/>
                <a:ea typeface="Meiryo UI" panose="020B0604030504040204" pitchFamily="50" charset="-128"/>
              </a:rPr>
              <a:t>「取組みの方向性」</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82563" indent="-182563" algn="ctr"/>
            <a:r>
              <a:rPr kumimoji="1" lang="ja-JP" altLang="en-US" sz="1200" b="1" dirty="0">
                <a:solidFill>
                  <a:schemeClr val="tx1"/>
                </a:solidFill>
                <a:latin typeface="Meiryo UI" panose="020B0604030504040204" pitchFamily="50" charset="-128"/>
                <a:ea typeface="Meiryo UI" panose="020B0604030504040204" pitchFamily="50" charset="-128"/>
              </a:rPr>
              <a:t>　策定することを決定</a:t>
            </a:r>
          </a:p>
        </p:txBody>
      </p:sp>
      <p:sp>
        <p:nvSpPr>
          <p:cNvPr id="46" name="角丸四角形 45"/>
          <p:cNvSpPr/>
          <p:nvPr/>
        </p:nvSpPr>
        <p:spPr>
          <a:xfrm>
            <a:off x="272716" y="1868139"/>
            <a:ext cx="8676496" cy="354375"/>
          </a:xfrm>
          <a:prstGeom prst="roundRect">
            <a:avLst>
              <a:gd name="adj" fmla="val 6961"/>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600" b="1" dirty="0">
                <a:solidFill>
                  <a:schemeClr val="tx1"/>
                </a:solidFill>
                <a:latin typeface="Meiryo UI" panose="020B0604030504040204" pitchFamily="50" charset="-128"/>
                <a:ea typeface="Meiryo UI" panose="020B0604030504040204" pitchFamily="50" charset="-128"/>
              </a:rPr>
              <a:t>（１）情報共有　</a:t>
            </a: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272716" y="2313486"/>
            <a:ext cx="8676496" cy="370219"/>
          </a:xfrm>
          <a:prstGeom prst="roundRect">
            <a:avLst>
              <a:gd name="adj" fmla="val 10947"/>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tabLst>
                <a:tab pos="1081088" algn="l"/>
              </a:tabLst>
            </a:pPr>
            <a:r>
              <a:rPr kumimoji="1" lang="ja-JP" altLang="en-US" sz="1600" b="1" dirty="0">
                <a:solidFill>
                  <a:schemeClr val="tx1"/>
                </a:solidFill>
                <a:latin typeface="Meiryo UI" panose="020B0604030504040204" pitchFamily="50" charset="-128"/>
                <a:ea typeface="Meiryo UI" panose="020B0604030504040204" pitchFamily="50" charset="-128"/>
              </a:rPr>
              <a:t>（２）相互連携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例）</a:t>
            </a:r>
            <a:r>
              <a:rPr kumimoji="1" lang="en-US" altLang="ja-JP" sz="1000" dirty="0">
                <a:solidFill>
                  <a:schemeClr val="tx1"/>
                </a:solidFill>
                <a:latin typeface="Meiryo UI" panose="020B0604030504040204" pitchFamily="50" charset="-128"/>
                <a:ea typeface="Meiryo UI" panose="020B0604030504040204" pitchFamily="50" charset="-128"/>
              </a:rPr>
              <a:t>R</a:t>
            </a:r>
            <a:r>
              <a:rPr kumimoji="1" lang="ja-JP" altLang="en-US" sz="1000" dirty="0">
                <a:solidFill>
                  <a:schemeClr val="tx1"/>
                </a:solidFill>
                <a:latin typeface="Meiryo UI" panose="020B0604030504040204" pitchFamily="50" charset="-128"/>
                <a:ea typeface="Meiryo UI" panose="020B0604030504040204" pitchFamily="50" charset="-128"/>
              </a:rPr>
              <a:t>４年度は、大阪出入国在留管理局が中心となり、外国人や外国人を雇用したい企業を支援するイベントを検討中</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53" name="角丸四角形 52"/>
          <p:cNvSpPr/>
          <p:nvPr/>
        </p:nvSpPr>
        <p:spPr>
          <a:xfrm>
            <a:off x="2253448" y="5415587"/>
            <a:ext cx="1707111" cy="1236425"/>
          </a:xfrm>
          <a:prstGeom prst="roundRect">
            <a:avLst>
              <a:gd name="adj" fmla="val 109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【R4.9</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 WG】</a:t>
            </a:r>
          </a:p>
          <a:p>
            <a:pPr marL="182563" indent="-182563">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具体的な取組みを検討</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82563" indent="-182563">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調査等の実施</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82563" indent="-182563">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検討・案の作成</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高頻度で開催</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
        <p:nvSpPr>
          <p:cNvPr id="54" name="角丸四角形 53"/>
          <p:cNvSpPr/>
          <p:nvPr/>
        </p:nvSpPr>
        <p:spPr>
          <a:xfrm>
            <a:off x="4126726" y="5407430"/>
            <a:ext cx="1022510" cy="1236425"/>
          </a:xfrm>
          <a:prstGeom prst="roundRect">
            <a:avLst>
              <a:gd name="adj" fmla="val 1116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tx1"/>
                </a:solidFill>
                <a:latin typeface="Meiryo UI" panose="020B0604030504040204" pitchFamily="50" charset="-128"/>
                <a:ea typeface="Meiryo UI" panose="020B0604030504040204" pitchFamily="50" charset="-128"/>
              </a:rPr>
              <a:t>【R4.12】</a:t>
            </a: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marL="84138" indent="-84138" algn="ctr">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「取組みの方向性」</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rPr>
              <a:t>中間報告</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55" name="角丸四角形 54"/>
          <p:cNvSpPr/>
          <p:nvPr/>
        </p:nvSpPr>
        <p:spPr>
          <a:xfrm>
            <a:off x="5317786" y="5404921"/>
            <a:ext cx="1636441" cy="1236425"/>
          </a:xfrm>
          <a:prstGeom prst="roundRect">
            <a:avLst>
              <a:gd name="adj" fmla="val 109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400" dirty="0">
                <a:solidFill>
                  <a:schemeClr val="tx1"/>
                </a:solidFill>
                <a:latin typeface="Meiryo UI" panose="020B0604030504040204" pitchFamily="50" charset="-128"/>
                <a:ea typeface="Meiryo UI" panose="020B0604030504040204" pitchFamily="50" charset="-128"/>
              </a:rPr>
              <a:t> 【R5.1</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WG】</a:t>
            </a:r>
          </a:p>
          <a:p>
            <a:pPr marL="182563" indent="-182563">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中間報告について、協議会委員の意見を聴取し、ブラッシュアップ</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複数回開催</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
        <p:nvSpPr>
          <p:cNvPr id="56" name="角丸四角形 55"/>
          <p:cNvSpPr/>
          <p:nvPr/>
        </p:nvSpPr>
        <p:spPr>
          <a:xfrm>
            <a:off x="7098267" y="5399574"/>
            <a:ext cx="1812113" cy="1236425"/>
          </a:xfrm>
          <a:prstGeom prst="roundRect">
            <a:avLst>
              <a:gd name="adj" fmla="val 121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tx1"/>
                </a:solidFill>
                <a:latin typeface="Meiryo UI" panose="020B0604030504040204" pitchFamily="50" charset="-128"/>
                <a:ea typeface="Meiryo UI" panose="020B0604030504040204" pitchFamily="50" charset="-128"/>
              </a:rPr>
              <a:t>【R4</a:t>
            </a:r>
            <a:r>
              <a:rPr kumimoji="1" lang="ja-JP" altLang="en-US" sz="1400" dirty="0">
                <a:solidFill>
                  <a:schemeClr val="tx1"/>
                </a:solidFill>
                <a:latin typeface="Meiryo UI" panose="020B0604030504040204" pitchFamily="50" charset="-128"/>
                <a:ea typeface="Meiryo UI" panose="020B0604030504040204" pitchFamily="50" charset="-128"/>
              </a:rPr>
              <a:t>年度中</a:t>
            </a: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協議会</a:t>
            </a:r>
            <a:r>
              <a:rPr kumimoji="1" lang="en-US" altLang="ja-JP" sz="1400" dirty="0">
                <a:solidFill>
                  <a:schemeClr val="tx1"/>
                </a:solidFill>
                <a:latin typeface="Meiryo UI" panose="020B0604030504040204" pitchFamily="50" charset="-128"/>
                <a:ea typeface="Meiryo UI" panose="020B0604030504040204" pitchFamily="50" charset="-128"/>
              </a:rPr>
              <a:t>】</a:t>
            </a:r>
          </a:p>
          <a:p>
            <a:pPr algn="ct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協議会日程は調整中</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lgn="ctr">
              <a:buFont typeface="Wingdings" panose="05000000000000000000" pitchFamily="2" charset="2"/>
              <a:buChar char="Ø"/>
            </a:pPr>
            <a:r>
              <a:rPr kumimoji="1" lang="ja-JP" altLang="en-US" sz="1200" b="1" dirty="0">
                <a:solidFill>
                  <a:schemeClr val="tx1"/>
                </a:solidFill>
                <a:latin typeface="Meiryo UI" panose="020B0604030504040204" pitchFamily="50" charset="-128"/>
                <a:ea typeface="Meiryo UI" panose="020B0604030504040204" pitchFamily="50" charset="-128"/>
              </a:rPr>
              <a:t>「取組みの方向性」を策定</a:t>
            </a:r>
          </a:p>
        </p:txBody>
      </p:sp>
      <p:sp>
        <p:nvSpPr>
          <p:cNvPr id="8" name="二等辺三角形 7"/>
          <p:cNvSpPr/>
          <p:nvPr/>
        </p:nvSpPr>
        <p:spPr>
          <a:xfrm rot="5400000">
            <a:off x="1770494" y="5940260"/>
            <a:ext cx="825631" cy="1144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二等辺三角形 56"/>
          <p:cNvSpPr/>
          <p:nvPr/>
        </p:nvSpPr>
        <p:spPr>
          <a:xfrm rot="5400000">
            <a:off x="3632936" y="5960837"/>
            <a:ext cx="825631" cy="1144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p:cNvSpPr/>
          <p:nvPr/>
        </p:nvSpPr>
        <p:spPr>
          <a:xfrm rot="5400000">
            <a:off x="4829721" y="5976552"/>
            <a:ext cx="825631" cy="1144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p:cNvSpPr/>
          <p:nvPr/>
        </p:nvSpPr>
        <p:spPr>
          <a:xfrm rot="5400000">
            <a:off x="6628203" y="5981642"/>
            <a:ext cx="825631" cy="1144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四角形: 角を丸くする 1">
            <a:extLst>
              <a:ext uri="{FF2B5EF4-FFF2-40B4-BE49-F238E27FC236}">
                <a16:creationId xmlns:a16="http://schemas.microsoft.com/office/drawing/2014/main" id="{7577FE73-1433-4748-9777-6743FD5CC3A0}"/>
              </a:ext>
            </a:extLst>
          </p:cNvPr>
          <p:cNvSpPr/>
          <p:nvPr/>
        </p:nvSpPr>
        <p:spPr>
          <a:xfrm>
            <a:off x="2337042" y="5140519"/>
            <a:ext cx="6334175" cy="2878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eiryo UI" panose="020B0604030504040204" pitchFamily="50" charset="-128"/>
                <a:ea typeface="Meiryo UI" panose="020B0604030504040204" pitchFamily="50" charset="-128"/>
              </a:rPr>
              <a:t>WG</a:t>
            </a:r>
            <a:r>
              <a:rPr kumimoji="1" lang="ja-JP" altLang="en-US" sz="1400" b="1" dirty="0">
                <a:solidFill>
                  <a:schemeClr val="tx1"/>
                </a:solidFill>
                <a:latin typeface="Meiryo UI" panose="020B0604030504040204" pitchFamily="50" charset="-128"/>
                <a:ea typeface="Meiryo UI" panose="020B0604030504040204" pitchFamily="50" charset="-128"/>
              </a:rPr>
              <a:t>で課題を深堀し、「取組みの方向性」の検討、案の作成</a:t>
            </a:r>
          </a:p>
        </p:txBody>
      </p:sp>
      <p:sp>
        <p:nvSpPr>
          <p:cNvPr id="52" name="スライド番号プレースホルダー 1"/>
          <p:cNvSpPr txBox="1">
            <a:spLocks/>
          </p:cNvSpPr>
          <p:nvPr/>
        </p:nvSpPr>
        <p:spPr>
          <a:xfrm>
            <a:off x="8628993" y="6516414"/>
            <a:ext cx="360390" cy="205062"/>
          </a:xfrm>
          <a:prstGeom prst="rect">
            <a:avLst/>
          </a:prstGeom>
          <a:solidFill>
            <a:schemeClr val="bg1"/>
          </a:solidFill>
          <a:ln>
            <a:solidFill>
              <a:schemeClr val="accent5"/>
            </a:solidFill>
          </a:ln>
        </p:spPr>
        <p:txBody>
          <a:bodyPr vert="horz" lIns="91440" tIns="45720" rIns="91440" bIns="45720" rtlCol="0" anchor="ctr"/>
          <a:lstStyle>
            <a:defPPr>
              <a:defRPr lang="en-US"/>
            </a:defPPr>
            <a:lvl1pPr marL="0" algn="ctr" defTabSz="457200" rtl="0" eaLnBrk="1" latinLnBrk="0" hangingPunct="1">
              <a:defRPr sz="1050" kern="1200">
                <a:solidFill>
                  <a:schemeClr val="tx1">
                    <a:tint val="75000"/>
                  </a:schemeClr>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05376E-84B4-405D-8A7C-01C61F534285}" type="slidenum">
              <a:rPr kumimoji="1" lang="ja-JP" altLang="en-US" smtClean="0"/>
              <a:pPr/>
              <a:t>8</a:t>
            </a:fld>
            <a:endParaRPr kumimoji="1" lang="ja-JP" altLang="en-US" dirty="0"/>
          </a:p>
        </p:txBody>
      </p:sp>
      <p:sp>
        <p:nvSpPr>
          <p:cNvPr id="29" name="四角形: 角を丸くする 1">
            <a:extLst>
              <a:ext uri="{FF2B5EF4-FFF2-40B4-BE49-F238E27FC236}">
                <a16:creationId xmlns:a16="http://schemas.microsoft.com/office/drawing/2014/main" id="{7577FE73-1433-4748-9777-6743FD5CC3A0}"/>
              </a:ext>
            </a:extLst>
          </p:cNvPr>
          <p:cNvSpPr/>
          <p:nvPr/>
        </p:nvSpPr>
        <p:spPr>
          <a:xfrm>
            <a:off x="2294875" y="3503918"/>
            <a:ext cx="3914531" cy="2618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eiryo UI" panose="020B0604030504040204" pitchFamily="50" charset="-128"/>
                <a:ea typeface="Meiryo UI" panose="020B0604030504040204" pitchFamily="50" charset="-128"/>
              </a:rPr>
              <a:t>WG</a:t>
            </a:r>
            <a:r>
              <a:rPr kumimoji="1" lang="ja-JP" altLang="en-US" sz="1400" b="1" dirty="0">
                <a:solidFill>
                  <a:schemeClr val="tx1"/>
                </a:solidFill>
                <a:latin typeface="Meiryo UI" panose="020B0604030504040204" pitchFamily="50" charset="-128"/>
                <a:ea typeface="Meiryo UI" panose="020B0604030504040204" pitchFamily="50" charset="-128"/>
              </a:rPr>
              <a:t>で議論し、検討を進める</a:t>
            </a:r>
          </a:p>
        </p:txBody>
      </p:sp>
    </p:spTree>
    <p:extLst>
      <p:ext uri="{BB962C8B-B14F-4D97-AF65-F5344CB8AC3E}">
        <p14:creationId xmlns:p14="http://schemas.microsoft.com/office/powerpoint/2010/main" val="20395019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9050">
          <a:solidFill>
            <a:srgbClr val="5B9BD5"/>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3105</Words>
  <Application>Microsoft Office PowerPoint</Application>
  <PresentationFormat>画面に合わせる (4:3)</PresentationFormat>
  <Paragraphs>501</Paragraphs>
  <Slides>9</Slides>
  <Notes>7</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Meiryo UI</vt:lpstr>
      <vt:lpstr>ＭＳ Ｐゴシック</vt:lpstr>
      <vt:lpstr>ＭＳ Ｐゴシック</vt:lpstr>
      <vt:lpstr>UD デジタル 教科書体 NK-B</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2022-09-07T23:24:26Z</dcterms:created>
  <dcterms:modified xsi:type="dcterms:W3CDTF">2022-10-12T09:52:20Z</dcterms:modified>
</cp:coreProperties>
</file>