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notesSlides/notesSlide3.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drawings/drawing3.xml" ContentType="application/vnd.openxmlformats-officedocument.drawingml.chartshapes+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drawings/drawing4.xml" ContentType="application/vnd.openxmlformats-officedocument.drawingml.chartshapes+xml"/>
  <Override PartName="/ppt/notesSlides/notesSlide4.xml" ContentType="application/vnd.openxmlformats-officedocument.presentationml.notesSlid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51" r:id="rId1"/>
    <p:sldMasterId id="2147483665" r:id="rId2"/>
  </p:sldMasterIdLst>
  <p:notesMasterIdLst>
    <p:notesMasterId r:id="rId22"/>
  </p:notesMasterIdLst>
  <p:handoutMasterIdLst>
    <p:handoutMasterId r:id="rId23"/>
  </p:handoutMasterIdLst>
  <p:sldIdLst>
    <p:sldId id="764" r:id="rId3"/>
    <p:sldId id="762" r:id="rId4"/>
    <p:sldId id="784" r:id="rId5"/>
    <p:sldId id="771" r:id="rId6"/>
    <p:sldId id="765" r:id="rId7"/>
    <p:sldId id="768" r:id="rId8"/>
    <p:sldId id="769" r:id="rId9"/>
    <p:sldId id="767" r:id="rId10"/>
    <p:sldId id="766" r:id="rId11"/>
    <p:sldId id="776" r:id="rId12"/>
    <p:sldId id="770" r:id="rId13"/>
    <p:sldId id="778" r:id="rId14"/>
    <p:sldId id="773" r:id="rId15"/>
    <p:sldId id="780" r:id="rId16"/>
    <p:sldId id="781" r:id="rId17"/>
    <p:sldId id="785" r:id="rId18"/>
    <p:sldId id="786" r:id="rId19"/>
    <p:sldId id="787" r:id="rId20"/>
    <p:sldId id="788"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a:srgbClr val="003693"/>
    <a:srgbClr val="FFFFFF"/>
    <a:srgbClr val="0059FA"/>
    <a:srgbClr val="2AD463"/>
    <a:srgbClr val="8C3FC5"/>
    <a:srgbClr val="71C56A"/>
    <a:srgbClr val="CC0099"/>
    <a:srgbClr val="A3C4FF"/>
    <a:srgbClr val="1C8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3899" autoAdjust="0"/>
  </p:normalViewPr>
  <p:slideViewPr>
    <p:cSldViewPr snapToGrid="0">
      <p:cViewPr varScale="1">
        <p:scale>
          <a:sx n="84" d="100"/>
          <a:sy n="84" d="100"/>
        </p:scale>
        <p:origin x="1483" y="82"/>
      </p:cViewPr>
      <p:guideLst>
        <p:guide orient="horz" pos="2160"/>
        <p:guide pos="2880"/>
      </p:guideLst>
    </p:cSldViewPr>
  </p:slideViewPr>
  <p:outlineViewPr>
    <p:cViewPr>
      <p:scale>
        <a:sx n="33" d="100"/>
        <a:sy n="33" d="100"/>
      </p:scale>
      <p:origin x="0" y="-9672"/>
    </p:cViewPr>
  </p:outlineViewPr>
  <p:notesTextViewPr>
    <p:cViewPr>
      <p:scale>
        <a:sx n="20" d="100"/>
        <a:sy n="20" d="100"/>
      </p:scale>
      <p:origin x="0" y="0"/>
    </p:cViewPr>
  </p:notesTextViewPr>
  <p:sorterViewPr>
    <p:cViewPr>
      <p:scale>
        <a:sx n="200" d="100"/>
        <a:sy n="200" d="100"/>
      </p:scale>
      <p:origin x="0" y="-4508"/>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20767671916269"/>
          <c:y val="0.52367116027486826"/>
          <c:w val="0.65316085827985781"/>
          <c:h val="0.44301208436255946"/>
        </c:manualLayout>
      </c:layout>
      <c:barChart>
        <c:barDir val="col"/>
        <c:grouping val="stacked"/>
        <c:varyColors val="0"/>
        <c:ser>
          <c:idx val="0"/>
          <c:order val="0"/>
          <c:tx>
            <c:strRef>
              <c:f>'排出量 (和暦)'!$B$14</c:f>
              <c:strCache>
                <c:ptCount val="1"/>
                <c:pt idx="0">
                  <c:v>大型貨物系</c:v>
                </c:pt>
              </c:strCache>
            </c:strRef>
          </c:tx>
          <c:spPr>
            <a:solidFill>
              <a:schemeClr val="tx1"/>
            </a:solidFill>
            <a:ln>
              <a:solidFill>
                <a:sysClr val="windowText" lastClr="000000"/>
              </a:solidFill>
            </a:ln>
          </c:spPr>
          <c:invertIfNegative val="0"/>
          <c:dLbls>
            <c:spPr>
              <a:solidFill>
                <a:schemeClr val="bg1"/>
              </a:solidFill>
              <a:ln>
                <a:solidFill>
                  <a:schemeClr val="tx1"/>
                </a:solidFill>
              </a:ln>
              <a:effectLst/>
            </c:spPr>
            <c:txPr>
              <a:bodyPr wrap="square" lIns="38100" tIns="19050" rIns="38100" bIns="19050" anchor="ctr">
                <a:spAutoFit/>
              </a:bodyPr>
              <a:lstStyle/>
              <a:p>
                <a:pPr>
                  <a:defRPr sz="10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('排出量 (和暦)'!$D$4,'排出量 (和暦)'!$E$4,'排出量 (和暦)'!$G$4,'排出量 (和暦)'!$I$4,'排出量 (和暦)'!$K$4,'排出量 (和暦)'!$M$4,'排出量 (和暦)'!$O$4,'排出量 (和暦)'!$Q$4,'排出量 (和暦)'!$S$4,'排出量 (和暦)'!$U$4,'排出量 (和暦)'!$W$4,'排出量 (和暦)'!$Y$4,'排出量 (和暦)'!$AA$4,'排出量 (和暦)'!$AC$4,'排出量 (和暦)'!$AE$4,'排出量 (和暦)'!$AG$4,'排出量 (和暦)'!$AK$4,'排出量 (和暦)'!$AO$4)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(和暦)'!$D$16,'排出量 (和暦)'!$E$16,'排出量 (和暦)'!$G$16,'排出量 (和暦)'!$I$16,'排出量 (和暦)'!$K$16,'排出量 (和暦)'!$M$16,'排出量 (和暦)'!$O$16,'排出量 (和暦)'!$Q$16,'排出量 (和暦)'!$S$16,'排出量 (和暦)'!$U$16,'排出量 (和暦)'!$W$16,'排出量 (和暦)'!$Y$16,'排出量 (和暦)'!$AA$16,'排出量 (和暦)'!$AC$16,'排出量 (和暦)'!$AE$16,'排出量 (和暦)'!$AG$16,'排出量 (和暦)'!$AK$16,'排出量 (和暦)'!$AO$16)</c:f>
              <c:numCache>
                <c:formatCode>#,##0_ </c:formatCode>
                <c:ptCount val="18"/>
                <c:pt idx="0">
                  <c:v>12560</c:v>
                </c:pt>
                <c:pt idx="1">
                  <c:v>12370</c:v>
                </c:pt>
                <c:pt idx="2">
                  <c:v>10710</c:v>
                </c:pt>
                <c:pt idx="3" formatCode="#,##0_);[Red]\(#,##0\)">
                  <c:v>10090</c:v>
                </c:pt>
                <c:pt idx="4" formatCode="#,##0_);[Red]\(#,##0\)">
                  <c:v>9830</c:v>
                </c:pt>
                <c:pt idx="5" formatCode="#,##0_);[Red]\(#,##0\)">
                  <c:v>9270</c:v>
                </c:pt>
                <c:pt idx="6">
                  <c:v>8660</c:v>
                </c:pt>
                <c:pt idx="7">
                  <c:v>9050</c:v>
                </c:pt>
                <c:pt idx="8">
                  <c:v>8610</c:v>
                </c:pt>
                <c:pt idx="9">
                  <c:v>7240</c:v>
                </c:pt>
                <c:pt idx="10">
                  <c:v>7240</c:v>
                </c:pt>
                <c:pt idx="11">
                  <c:v>5850</c:v>
                </c:pt>
                <c:pt idx="12">
                  <c:v>5850</c:v>
                </c:pt>
                <c:pt idx="13">
                  <c:v>5690</c:v>
                </c:pt>
                <c:pt idx="14">
                  <c:v>5620</c:v>
                </c:pt>
                <c:pt idx="15">
                  <c:v>5160</c:v>
                </c:pt>
              </c:numCache>
            </c:numRef>
          </c:val>
          <c:extLst>
            <c:ext xmlns:c16="http://schemas.microsoft.com/office/drawing/2014/chart" uri="{C3380CC4-5D6E-409C-BE32-E72D297353CC}">
              <c16:uniqueId val="{00000000-A105-4E41-AE8D-8E5EBB57F0E7}"/>
            </c:ext>
          </c:extLst>
        </c:ser>
        <c:ser>
          <c:idx val="8"/>
          <c:order val="1"/>
          <c:tx>
            <c:strRef>
              <c:f>'排出量 (和暦)'!$B$10</c:f>
              <c:strCache>
                <c:ptCount val="1"/>
                <c:pt idx="0">
                  <c:v>小型貨物系</c:v>
                </c:pt>
              </c:strCache>
            </c:strRef>
          </c:tx>
          <c:spPr>
            <a:solidFill>
              <a:sysClr val="window" lastClr="FFFFFF"/>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10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('排出量 (和暦)'!$D$4,'排出量 (和暦)'!$E$4,'排出量 (和暦)'!$G$4,'排出量 (和暦)'!$I$4,'排出量 (和暦)'!$K$4,'排出量 (和暦)'!$M$4,'排出量 (和暦)'!$O$4,'排出量 (和暦)'!$Q$4,'排出量 (和暦)'!$S$4,'排出量 (和暦)'!$U$4,'排出量 (和暦)'!$W$4,'排出量 (和暦)'!$Y$4,'排出量 (和暦)'!$AA$4,'排出量 (和暦)'!$AC$4,'排出量 (和暦)'!$AE$4,'排出量 (和暦)'!$AG$4,'排出量 (和暦)'!$AK$4,'排出量 (和暦)'!$AO$4)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(和暦)'!$D$13,'排出量 (和暦)'!$E$13,'排出量 (和暦)'!$G$13,'排出量 (和暦)'!$I$13,'排出量 (和暦)'!$K$13,'排出量 (和暦)'!$M$13,'排出量 (和暦)'!$O$13,'排出量 (和暦)'!$Q$13,'排出量 (和暦)'!$S$13,'排出量 (和暦)'!$U$13,'排出量 (和暦)'!$W$13,'排出量 (和暦)'!$Y$13,'排出量 (和暦)'!$AA$13,'排出量 (和暦)'!$AC$13,'排出量 (和暦)'!$AE$13,'排出量 (和暦)'!$AG$13,'排出量 (和暦)'!$AK$13,'排出量 (和暦)'!$AO$13)</c:f>
              <c:numCache>
                <c:formatCode>#,##0_ </c:formatCode>
                <c:ptCount val="18"/>
                <c:pt idx="0">
                  <c:v>2160</c:v>
                </c:pt>
                <c:pt idx="1">
                  <c:v>2090</c:v>
                </c:pt>
                <c:pt idx="2">
                  <c:v>1870</c:v>
                </c:pt>
                <c:pt idx="3" formatCode="#,##0_);[Red]\(#,##0\)">
                  <c:v>1700</c:v>
                </c:pt>
                <c:pt idx="4" formatCode="#,##0_);[Red]\(#,##0\)">
                  <c:v>1610</c:v>
                </c:pt>
                <c:pt idx="5" formatCode="#,##0_);[Red]\(#,##0\)">
                  <c:v>1540</c:v>
                </c:pt>
                <c:pt idx="6">
                  <c:v>1430</c:v>
                </c:pt>
                <c:pt idx="7">
                  <c:v>1280</c:v>
                </c:pt>
                <c:pt idx="8">
                  <c:v>1230</c:v>
                </c:pt>
                <c:pt idx="9">
                  <c:v>1170</c:v>
                </c:pt>
                <c:pt idx="10">
                  <c:v>960</c:v>
                </c:pt>
                <c:pt idx="11">
                  <c:v>990</c:v>
                </c:pt>
                <c:pt idx="12">
                  <c:v>910</c:v>
                </c:pt>
                <c:pt idx="13">
                  <c:v>720</c:v>
                </c:pt>
                <c:pt idx="14">
                  <c:v>720</c:v>
                </c:pt>
                <c:pt idx="15">
                  <c:v>690</c:v>
                </c:pt>
              </c:numCache>
            </c:numRef>
          </c:val>
          <c:extLst>
            <c:ext xmlns:c16="http://schemas.microsoft.com/office/drawing/2014/chart" uri="{C3380CC4-5D6E-409C-BE32-E72D297353CC}">
              <c16:uniqueId val="{00000001-A105-4E41-AE8D-8E5EBB57F0E7}"/>
            </c:ext>
          </c:extLst>
        </c:ser>
        <c:ser>
          <c:idx val="4"/>
          <c:order val="2"/>
          <c:tx>
            <c:strRef>
              <c:f>'排出量 (和暦)'!$B$6</c:f>
              <c:strCache>
                <c:ptCount val="1"/>
                <c:pt idx="0">
                  <c:v>乗用系</c:v>
                </c:pt>
              </c:strCache>
            </c:strRef>
          </c:tx>
          <c:spPr>
            <a:solidFill>
              <a:schemeClr val="bg1">
                <a:lumMod val="85000"/>
              </a:schemeClr>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('排出量 (和暦)'!$D$4,'排出量 (和暦)'!$E$4,'排出量 (和暦)'!$G$4,'排出量 (和暦)'!$I$4,'排出量 (和暦)'!$K$4,'排出量 (和暦)'!$M$4,'排出量 (和暦)'!$O$4,'排出量 (和暦)'!$Q$4,'排出量 (和暦)'!$S$4,'排出量 (和暦)'!$U$4,'排出量 (和暦)'!$W$4,'排出量 (和暦)'!$Y$4,'排出量 (和暦)'!$AA$4,'排出量 (和暦)'!$AC$4,'排出量 (和暦)'!$AE$4,'排出量 (和暦)'!$AG$4,'排出量 (和暦)'!$AK$4,'排出量 (和暦)'!$AO$4)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(和暦)'!$D$9,'排出量 (和暦)'!$E$9,'排出量 (和暦)'!$G$9,'排出量 (和暦)'!$I$9,'排出量 (和暦)'!$K$9,'排出量 (和暦)'!$M$9,'排出量 (和暦)'!$O$9,'排出量 (和暦)'!$Q$9,'排出量 (和暦)'!$S$9,'排出量 (和暦)'!$U$9,'排出量 (和暦)'!$W$9,'排出量 (和暦)'!$Y$9,'排出量 (和暦)'!$AA$9,'排出量 (和暦)'!$AC$9,'排出量 (和暦)'!$AE$9,'排出量 (和暦)'!$AG$9,'排出量 (和暦)'!$AK$9,'排出量 (和暦)'!$AO$9)</c:f>
              <c:numCache>
                <c:formatCode>#,##0_ </c:formatCode>
                <c:ptCount val="18"/>
                <c:pt idx="0">
                  <c:v>3400</c:v>
                </c:pt>
                <c:pt idx="1">
                  <c:v>3230</c:v>
                </c:pt>
                <c:pt idx="2">
                  <c:v>2900</c:v>
                </c:pt>
                <c:pt idx="3" formatCode="#,##0_);[Red]\(#,##0\)">
                  <c:v>2610</c:v>
                </c:pt>
                <c:pt idx="4" formatCode="#,##0_);[Red]\(#,##0\)">
                  <c:v>2570</c:v>
                </c:pt>
                <c:pt idx="5" formatCode="#,##0_);[Red]\(#,##0\)">
                  <c:v>2370</c:v>
                </c:pt>
                <c:pt idx="6">
                  <c:v>2190</c:v>
                </c:pt>
                <c:pt idx="7">
                  <c:v>2220</c:v>
                </c:pt>
                <c:pt idx="8">
                  <c:v>2140</c:v>
                </c:pt>
                <c:pt idx="9">
                  <c:v>2120</c:v>
                </c:pt>
                <c:pt idx="10">
                  <c:v>2150</c:v>
                </c:pt>
                <c:pt idx="11">
                  <c:v>1750</c:v>
                </c:pt>
                <c:pt idx="12">
                  <c:v>1580</c:v>
                </c:pt>
                <c:pt idx="13">
                  <c:v>1240</c:v>
                </c:pt>
                <c:pt idx="14">
                  <c:v>1060</c:v>
                </c:pt>
                <c:pt idx="15">
                  <c:v>1100</c:v>
                </c:pt>
              </c:numCache>
            </c:numRef>
          </c:val>
          <c:extLst>
            <c:ext xmlns:c16="http://schemas.microsoft.com/office/drawing/2014/chart" uri="{C3380CC4-5D6E-409C-BE32-E72D297353CC}">
              <c16:uniqueId val="{00000002-A105-4E41-AE8D-8E5EBB57F0E7}"/>
            </c:ext>
          </c:extLst>
        </c:ser>
        <c:ser>
          <c:idx val="1"/>
          <c:order val="3"/>
          <c:tx>
            <c:strRef>
              <c:f>'排出量 (和暦)'!$B$17</c:f>
              <c:strCache>
                <c:ptCount val="1"/>
                <c:pt idx="0">
                  <c:v>合計</c:v>
                </c:pt>
              </c:strCache>
            </c:strRef>
          </c:tx>
          <c:spPr>
            <a:noFill/>
          </c:spPr>
          <c:invertIfNegative val="0"/>
          <c:dPt>
            <c:idx val="15"/>
            <c:invertIfNegative val="0"/>
            <c:bubble3D val="0"/>
            <c:spPr>
              <a:noFill/>
              <a:ln>
                <a:noFill/>
              </a:ln>
            </c:spPr>
            <c:extLst>
              <c:ext xmlns:c16="http://schemas.microsoft.com/office/drawing/2014/chart" uri="{C3380CC4-5D6E-409C-BE32-E72D297353CC}">
                <c16:uniqueId val="{00000004-A105-4E41-AE8D-8E5EBB57F0E7}"/>
              </c:ext>
            </c:extLst>
          </c:dPt>
          <c:dPt>
            <c:idx val="16"/>
            <c:invertIfNegative val="0"/>
            <c:bubble3D val="0"/>
            <c:spPr>
              <a:pattFill prst="pct30">
                <a:fgClr>
                  <a:schemeClr val="bg1">
                    <a:lumMod val="65000"/>
                  </a:schemeClr>
                </a:fgClr>
                <a:bgClr>
                  <a:schemeClr val="bg1"/>
                </a:bgClr>
              </a:pattFill>
              <a:ln w="6350">
                <a:solidFill>
                  <a:schemeClr val="tx1"/>
                </a:solidFill>
                <a:prstDash val="solid"/>
              </a:ln>
            </c:spPr>
            <c:extLst>
              <c:ext xmlns:c16="http://schemas.microsoft.com/office/drawing/2014/chart" uri="{C3380CC4-5D6E-409C-BE32-E72D297353CC}">
                <c16:uniqueId val="{00000006-A105-4E41-AE8D-8E5EBB57F0E7}"/>
              </c:ext>
            </c:extLst>
          </c:dPt>
          <c:dPt>
            <c:idx val="17"/>
            <c:invertIfNegative val="0"/>
            <c:bubble3D val="0"/>
            <c:spPr>
              <a:pattFill prst="pct90">
                <a:fgClr>
                  <a:schemeClr val="bg1">
                    <a:lumMod val="65000"/>
                  </a:schemeClr>
                </a:fgClr>
                <a:bgClr>
                  <a:schemeClr val="bg1"/>
                </a:bgClr>
              </a:pattFill>
              <a:ln>
                <a:solidFill>
                  <a:schemeClr val="tx1"/>
                </a:solidFill>
              </a:ln>
            </c:spPr>
            <c:extLst>
              <c:ext xmlns:c16="http://schemas.microsoft.com/office/drawing/2014/chart" uri="{C3380CC4-5D6E-409C-BE32-E72D297353CC}">
                <c16:uniqueId val="{00000008-A105-4E41-AE8D-8E5EBB57F0E7}"/>
              </c:ext>
            </c:extLst>
          </c:dPt>
          <c:dLbls>
            <c:dLbl>
              <c:idx val="0"/>
              <c:spPr>
                <a:noFill/>
                <a:ln>
                  <a:noFill/>
                </a:ln>
                <a:effectLst/>
              </c:spPr>
              <c:txPr>
                <a:bodyPr/>
                <a:lstStyle/>
                <a:p>
                  <a:pPr>
                    <a:defRPr sz="1000"/>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9-A105-4E41-AE8D-8E5EBB57F0E7}"/>
                </c:ext>
              </c:extLst>
            </c:dLbl>
            <c:dLbl>
              <c:idx val="9"/>
              <c:spPr>
                <a:noFill/>
                <a:ln>
                  <a:noFill/>
                </a:ln>
                <a:effectLst/>
              </c:spPr>
              <c:txPr>
                <a:bodyPr/>
                <a:lstStyle/>
                <a:p>
                  <a:pPr>
                    <a:defRPr sz="1000"/>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A-A105-4E41-AE8D-8E5EBB57F0E7}"/>
                </c:ext>
              </c:extLst>
            </c:dLbl>
            <c:dLbl>
              <c:idx val="12"/>
              <c:spPr>
                <a:noFill/>
                <a:ln>
                  <a:noFill/>
                </a:ln>
                <a:effectLst/>
              </c:spPr>
              <c:txPr>
                <a:bodyPr/>
                <a:lstStyle/>
                <a:p>
                  <a:pPr>
                    <a:defRPr sz="1000"/>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B-A105-4E41-AE8D-8E5EBB57F0E7}"/>
                </c:ext>
              </c:extLst>
            </c:dLbl>
            <c:dLbl>
              <c:idx val="14"/>
              <c:layout>
                <c:manualLayout>
                  <c:x val="2.1737963907619813E-3"/>
                  <c:y val="6.09129822063949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05-4E41-AE8D-8E5EBB57F0E7}"/>
                </c:ext>
              </c:extLst>
            </c:dLbl>
            <c:dLbl>
              <c:idx val="15"/>
              <c:layout>
                <c:manualLayout>
                  <c:x val="1.2095379681353173E-3"/>
                  <c:y val="5.3446123726838178E-2"/>
                </c:manualLayout>
              </c:layout>
              <c:spPr>
                <a:noFill/>
                <a:ln>
                  <a:noFill/>
                </a:ln>
                <a:effectLst/>
              </c:spPr>
              <c:txPr>
                <a:bodyPr/>
                <a:lstStyle/>
                <a:p>
                  <a:pPr>
                    <a:defRPr sz="1000"/>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05-4E41-AE8D-8E5EBB57F0E7}"/>
                </c:ext>
              </c:extLst>
            </c:dLbl>
            <c:dLbl>
              <c:idx val="16"/>
              <c:layout>
                <c:manualLayout>
                  <c:x val="-1.0158646912734142E-4"/>
                  <c:y val="-8.83095209969655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05-4E41-AE8D-8E5EBB57F0E7}"/>
                </c:ext>
              </c:extLst>
            </c:dLbl>
            <c:dLbl>
              <c:idx val="17"/>
              <c:layout>
                <c:manualLayout>
                  <c:x val="-3.0184960118974542E-4"/>
                  <c:y val="-0.138394505042236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05-4E41-AE8D-8E5EBB57F0E7}"/>
                </c:ext>
              </c:extLst>
            </c:dLbl>
            <c:spPr>
              <a:noFill/>
              <a:ln>
                <a:noFill/>
              </a:ln>
              <a:effectLst/>
            </c:spPr>
            <c:txPr>
              <a:bodyPr wrap="square" lIns="38100" tIns="19050" rIns="38100" bIns="19050" anchor="ctr">
                <a:spAutoFit/>
              </a:bodyPr>
              <a:lstStyle/>
              <a:p>
                <a:pPr>
                  <a:defRPr sz="10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('排出量 (和暦)'!$D$4,'排出量 (和暦)'!$E$4,'排出量 (和暦)'!$G$4,'排出量 (和暦)'!$I$4,'排出量 (和暦)'!$K$4,'排出量 (和暦)'!$M$4,'排出量 (和暦)'!$O$4,'排出量 (和暦)'!$Q$4,'排出量 (和暦)'!$S$4,'排出量 (和暦)'!$U$4,'排出量 (和暦)'!$W$4,'排出量 (和暦)'!$Y$4,'排出量 (和暦)'!$AA$4,'排出量 (和暦)'!$AC$4,'排出量 (和暦)'!$AE$4,'排出量 (和暦)'!$AG$4,'排出量 (和暦)'!$AK$4,'排出量 (和暦)'!$AO$4)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(和暦)'!$D$17,'排出量 (和暦)'!$E$17,'排出量 (和暦)'!$G$17,'排出量 (和暦)'!$I$17,'排出量 (和暦)'!$K$17,'排出量 (和暦)'!$M$17,'排出量 (和暦)'!$O$17,'排出量 (和暦)'!$Q$17,'排出量 (和暦)'!$S$17,'排出量 (和暦)'!$U$17,'排出量 (和暦)'!$W$17,'排出量 (和暦)'!$Y$17,'排出量 (和暦)'!$AA$17,'排出量 (和暦)'!$AC$17,'排出量 (和暦)'!$AE$17,'排出量 (和暦)'!$AG$17,'排出量 (和暦)'!$AK$17,'排出量 (和暦)'!$AO$17)</c:f>
              <c:numCache>
                <c:formatCode>#,##0_ </c:formatCode>
                <c:ptCount val="18"/>
                <c:pt idx="0">
                  <c:v>18130</c:v>
                </c:pt>
                <c:pt idx="1">
                  <c:v>17680</c:v>
                </c:pt>
                <c:pt idx="2">
                  <c:v>15500</c:v>
                </c:pt>
                <c:pt idx="3" formatCode="#,##0_);[Red]\(#,##0\)">
                  <c:v>14390</c:v>
                </c:pt>
                <c:pt idx="4" formatCode="#,##0_);[Red]\(#,##0\)">
                  <c:v>14000</c:v>
                </c:pt>
                <c:pt idx="5" formatCode="#,##0_);[Red]\(#,##0\)">
                  <c:v>13170</c:v>
                </c:pt>
                <c:pt idx="6">
                  <c:v>12280</c:v>
                </c:pt>
                <c:pt idx="7">
                  <c:v>12550</c:v>
                </c:pt>
                <c:pt idx="8">
                  <c:v>11990</c:v>
                </c:pt>
                <c:pt idx="9">
                  <c:v>10530</c:v>
                </c:pt>
                <c:pt idx="10">
                  <c:v>10350</c:v>
                </c:pt>
                <c:pt idx="11">
                  <c:v>8600</c:v>
                </c:pt>
                <c:pt idx="12">
                  <c:v>8340</c:v>
                </c:pt>
                <c:pt idx="13">
                  <c:v>7650</c:v>
                </c:pt>
                <c:pt idx="14">
                  <c:v>7390</c:v>
                </c:pt>
                <c:pt idx="15">
                  <c:v>6930</c:v>
                </c:pt>
                <c:pt idx="16">
                  <c:v>6650</c:v>
                </c:pt>
                <c:pt idx="17">
                  <c:v>11220</c:v>
                </c:pt>
              </c:numCache>
            </c:numRef>
          </c:val>
          <c:extLst>
            <c:ext xmlns:c16="http://schemas.microsoft.com/office/drawing/2014/chart" uri="{C3380CC4-5D6E-409C-BE32-E72D297353CC}">
              <c16:uniqueId val="{0000000D-A105-4E41-AE8D-8E5EBB57F0E7}"/>
            </c:ext>
          </c:extLst>
        </c:ser>
        <c:dLbls>
          <c:dLblPos val="inBase"/>
          <c:showLegendKey val="0"/>
          <c:showVal val="1"/>
          <c:showCatName val="0"/>
          <c:showSerName val="0"/>
          <c:showPercent val="0"/>
          <c:showBubbleSize val="0"/>
        </c:dLbls>
        <c:gapWidth val="50"/>
        <c:overlap val="100"/>
        <c:axId val="211425280"/>
        <c:axId val="97459520"/>
      </c:barChart>
      <c:catAx>
        <c:axId val="211425280"/>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500">
                <a:latin typeface="BIZ UDゴシック" panose="020B0400000000000000" pitchFamily="49" charset="-128"/>
                <a:ea typeface="BIZ UDゴシック" panose="020B0400000000000000" pitchFamily="49" charset="-128"/>
              </a:defRPr>
            </a:pPr>
            <a:endParaRPr lang="ja-JP"/>
          </a:p>
        </c:txPr>
        <c:crossAx val="97459520"/>
        <c:crosses val="autoZero"/>
        <c:auto val="1"/>
        <c:lblAlgn val="ctr"/>
        <c:lblOffset val="100"/>
        <c:tickMarkSkip val="1"/>
        <c:noMultiLvlLbl val="0"/>
      </c:catAx>
      <c:valAx>
        <c:axId val="97459520"/>
        <c:scaling>
          <c:orientation val="minMax"/>
          <c:max val="20000"/>
        </c:scaling>
        <c:delete val="0"/>
        <c:axPos val="l"/>
        <c:majorGridlines>
          <c:spPr>
            <a:ln>
              <a:prstDash val="sysDot"/>
            </a:ln>
          </c:spPr>
        </c:majorGridlines>
        <c:numFmt formatCode="#,##0_ " sourceLinked="1"/>
        <c:majorTickMark val="out"/>
        <c:minorTickMark val="none"/>
        <c:tickLblPos val="nextTo"/>
        <c:spPr>
          <a:ln>
            <a:solidFill>
              <a:schemeClr val="tx1"/>
            </a:solidFill>
          </a:ln>
        </c:spPr>
        <c:crossAx val="211425280"/>
        <c:crosses val="autoZero"/>
        <c:crossBetween val="between"/>
        <c:majorUnit val="2000"/>
      </c:valAx>
      <c:spPr>
        <a:noFill/>
        <a:ln w="25400">
          <a:noFill/>
        </a:ln>
      </c:spPr>
    </c:plotArea>
    <c:legend>
      <c:legendPos val="r"/>
      <c:layout>
        <c:manualLayout>
          <c:xMode val="edge"/>
          <c:yMode val="edge"/>
          <c:x val="0.69981497911743362"/>
          <c:y val="0.50553107051705637"/>
          <c:w val="7.2805319331117724E-2"/>
          <c:h val="0.13367468000931898"/>
        </c:manualLayout>
      </c:layout>
      <c:overlay val="0"/>
      <c:spPr>
        <a:ln>
          <a:solidFill>
            <a:sysClr val="windowText" lastClr="000000"/>
          </a:solidFill>
        </a:ln>
      </c:spPr>
      <c:txPr>
        <a:bodyPr/>
        <a:lstStyle/>
        <a:p>
          <a:pPr>
            <a:defRPr sz="1000"/>
          </a:pPr>
          <a:endParaRPr lang="ja-JP"/>
        </a:p>
      </c:txPr>
    </c:legend>
    <c:plotVisOnly val="1"/>
    <c:dispBlanksAs val="gap"/>
    <c:showDLblsOverMax val="0"/>
  </c:chart>
  <c:spPr>
    <a:noFill/>
    <a:ln>
      <a:noFill/>
    </a:ln>
  </c:spPr>
  <c:txPr>
    <a:bodyPr/>
    <a:lstStyle/>
    <a:p>
      <a:pPr>
        <a:defRPr sz="1200"/>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755660515554353E-2"/>
          <c:y val="0.12147505859799761"/>
          <c:w val="0.92132982361169369"/>
          <c:h val="0.76691740300118405"/>
        </c:manualLayout>
      </c:layout>
      <c:lineChart>
        <c:grouping val="standard"/>
        <c:varyColors val="0"/>
        <c:ser>
          <c:idx val="1"/>
          <c:order val="0"/>
          <c:tx>
            <c:strRef>
              <c:f>平均旅行速度!$B$5</c:f>
              <c:strCache>
                <c:ptCount val="1"/>
                <c:pt idx="0">
                  <c:v>平均旅行速度</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平均旅行速度!$C$4:$R$4</c:f>
              <c:strCache>
                <c:ptCount val="16"/>
                <c:pt idx="0">
                  <c:v>平成21</c:v>
                </c:pt>
                <c:pt idx="1">
                  <c:v>22</c:v>
                </c:pt>
                <c:pt idx="2">
                  <c:v>23</c:v>
                </c:pt>
                <c:pt idx="3">
                  <c:v>24</c:v>
                </c:pt>
                <c:pt idx="4">
                  <c:v>25</c:v>
                </c:pt>
                <c:pt idx="5">
                  <c:v>26</c:v>
                </c:pt>
                <c:pt idx="6">
                  <c:v>27</c:v>
                </c:pt>
                <c:pt idx="7">
                  <c:v>28</c:v>
                </c:pt>
                <c:pt idx="8">
                  <c:v>29</c:v>
                </c:pt>
                <c:pt idx="9">
                  <c:v>30</c:v>
                </c:pt>
                <c:pt idx="10">
                  <c:v>令和1</c:v>
                </c:pt>
                <c:pt idx="11">
                  <c:v>2</c:v>
                </c:pt>
                <c:pt idx="12">
                  <c:v>3</c:v>
                </c:pt>
                <c:pt idx="13">
                  <c:v>4</c:v>
                </c:pt>
                <c:pt idx="14">
                  <c:v>5</c:v>
                </c:pt>
                <c:pt idx="15">
                  <c:v>6</c:v>
                </c:pt>
              </c:strCache>
            </c:strRef>
          </c:cat>
          <c:val>
            <c:numRef>
              <c:f>平均旅行速度!$C$5:$R$5</c:f>
              <c:numCache>
                <c:formatCode>General</c:formatCode>
                <c:ptCount val="16"/>
                <c:pt idx="0">
                  <c:v>38.4</c:v>
                </c:pt>
                <c:pt idx="1">
                  <c:v>38.9</c:v>
                </c:pt>
                <c:pt idx="2">
                  <c:v>40.4</c:v>
                </c:pt>
                <c:pt idx="3" formatCode="0.0_ ">
                  <c:v>41</c:v>
                </c:pt>
                <c:pt idx="4">
                  <c:v>41.1</c:v>
                </c:pt>
                <c:pt idx="5">
                  <c:v>41.2</c:v>
                </c:pt>
                <c:pt idx="6">
                  <c:v>41.2</c:v>
                </c:pt>
                <c:pt idx="7">
                  <c:v>39.9</c:v>
                </c:pt>
                <c:pt idx="8" formatCode="0.0_ ">
                  <c:v>40</c:v>
                </c:pt>
                <c:pt idx="9" formatCode="0.0_ ">
                  <c:v>40.200000000000003</c:v>
                </c:pt>
                <c:pt idx="10" formatCode="0.0_ ">
                  <c:v>40.6</c:v>
                </c:pt>
                <c:pt idx="11" formatCode="0.0_ ">
                  <c:v>40.9</c:v>
                </c:pt>
                <c:pt idx="12" formatCode="0.0_ ">
                  <c:v>40.4</c:v>
                </c:pt>
                <c:pt idx="13">
                  <c:v>39.700000000000003</c:v>
                </c:pt>
                <c:pt idx="14">
                  <c:v>39.299999999999997</c:v>
                </c:pt>
                <c:pt idx="15">
                  <c:v>39.299999999999997</c:v>
                </c:pt>
              </c:numCache>
            </c:numRef>
          </c:val>
          <c:smooth val="0"/>
          <c:extLst>
            <c:ext xmlns:c16="http://schemas.microsoft.com/office/drawing/2014/chart" uri="{C3380CC4-5D6E-409C-BE32-E72D297353CC}">
              <c16:uniqueId val="{00000000-5352-4897-8CAF-D9D32B1454F1}"/>
            </c:ext>
          </c:extLst>
        </c:ser>
        <c:dLbls>
          <c:showLegendKey val="0"/>
          <c:showVal val="0"/>
          <c:showCatName val="0"/>
          <c:showSerName val="0"/>
          <c:showPercent val="0"/>
          <c:showBubbleSize val="0"/>
        </c:dLbls>
        <c:marker val="1"/>
        <c:smooth val="0"/>
        <c:axId val="965550015"/>
        <c:axId val="965555839"/>
      </c:lineChart>
      <c:catAx>
        <c:axId val="96555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965555839"/>
        <c:crosses val="autoZero"/>
        <c:auto val="1"/>
        <c:lblAlgn val="ctr"/>
        <c:lblOffset val="100"/>
        <c:noMultiLvlLbl val="0"/>
      </c:catAx>
      <c:valAx>
        <c:axId val="965555839"/>
        <c:scaling>
          <c:orientation val="minMax"/>
          <c:max val="45"/>
          <c:min val="30"/>
        </c:scaling>
        <c:delete val="0"/>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en-US"/>
                  <a:t>(km/h)</a:t>
                </a:r>
                <a:endParaRPr lang="ja-JP"/>
              </a:p>
            </c:rich>
          </c:tx>
          <c:layout>
            <c:manualLayout>
              <c:xMode val="edge"/>
              <c:yMode val="edge"/>
              <c:x val="2.7880282403112466E-2"/>
              <c:y val="1.9353196913436059E-2"/>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965550015"/>
        <c:crosses val="autoZero"/>
        <c:crossBetween val="between"/>
        <c:majorUnit val="5"/>
        <c:minorUnit val="1"/>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BIZ UDゴシック" panose="020B0400000000000000" pitchFamily="49" charset="-128"/>
          <a:ea typeface="BIZ UDゴシック" panose="020B0400000000000000" pitchFamily="49" charset="-128"/>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48293450297452"/>
          <c:y val="0.10618111717209147"/>
          <c:w val="0.86369785704468083"/>
          <c:h val="0.80206080016169734"/>
        </c:manualLayout>
      </c:layout>
      <c:barChart>
        <c:barDir val="col"/>
        <c:grouping val="stacked"/>
        <c:varyColors val="0"/>
        <c:ser>
          <c:idx val="0"/>
          <c:order val="0"/>
          <c:tx>
            <c:strRef>
              <c:f>走行量!$B$14</c:f>
              <c:strCache>
                <c:ptCount val="1"/>
                <c:pt idx="0">
                  <c:v>大型貨物系</c:v>
                </c:pt>
              </c:strCache>
            </c:strRef>
          </c:tx>
          <c:spPr>
            <a:solidFill>
              <a:schemeClr val="tx1"/>
            </a:solidFill>
            <a:ln>
              <a:solidFill>
                <a:sysClr val="windowText" lastClr="000000"/>
              </a:solidFill>
            </a:ln>
          </c:spPr>
          <c:invertIfNegative val="0"/>
          <c:dLbls>
            <c:spPr>
              <a:solidFill>
                <a:schemeClr val="bg1"/>
              </a:solidFill>
              <a:ln w="12700">
                <a:solidFill>
                  <a:schemeClr val="tx1"/>
                </a:solidFill>
              </a:ln>
            </c:spPr>
            <c:txPr>
              <a:bodyPr wrap="square" lIns="38100" tIns="19050" rIns="38100" bIns="19050" anchor="ctr">
                <a:spAutoFit/>
              </a:bodyPr>
              <a:lstStyle/>
              <a:p>
                <a:pPr>
                  <a:defRPr sz="11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走行量!$D$4:$S$4</c:f>
              <c:strCache>
                <c:ptCount val="16"/>
                <c:pt idx="0">
                  <c:v>平成21</c:v>
                </c:pt>
                <c:pt idx="1">
                  <c:v>22</c:v>
                </c:pt>
                <c:pt idx="2">
                  <c:v>23</c:v>
                </c:pt>
                <c:pt idx="3">
                  <c:v>24</c:v>
                </c:pt>
                <c:pt idx="4">
                  <c:v>25</c:v>
                </c:pt>
                <c:pt idx="5">
                  <c:v>26</c:v>
                </c:pt>
                <c:pt idx="6">
                  <c:v>27</c:v>
                </c:pt>
                <c:pt idx="7">
                  <c:v>28</c:v>
                </c:pt>
                <c:pt idx="8">
                  <c:v>29</c:v>
                </c:pt>
                <c:pt idx="9">
                  <c:v>30</c:v>
                </c:pt>
                <c:pt idx="10">
                  <c:v>令和1</c:v>
                </c:pt>
                <c:pt idx="11">
                  <c:v>2</c:v>
                </c:pt>
                <c:pt idx="12">
                  <c:v>3</c:v>
                </c:pt>
                <c:pt idx="13">
                  <c:v>4</c:v>
                </c:pt>
                <c:pt idx="14">
                  <c:v>5</c:v>
                </c:pt>
                <c:pt idx="15">
                  <c:v>6</c:v>
                </c:pt>
              </c:strCache>
            </c:strRef>
          </c:cat>
          <c:val>
            <c:numRef>
              <c:f>走行量!$D$16:$S$16</c:f>
              <c:numCache>
                <c:formatCode>#,##0_ </c:formatCode>
                <c:ptCount val="16"/>
                <c:pt idx="0">
                  <c:v>3780</c:v>
                </c:pt>
                <c:pt idx="1">
                  <c:v>3680</c:v>
                </c:pt>
                <c:pt idx="2">
                  <c:v>3640</c:v>
                </c:pt>
                <c:pt idx="3">
                  <c:v>3600</c:v>
                </c:pt>
                <c:pt idx="4">
                  <c:v>3600</c:v>
                </c:pt>
                <c:pt idx="5">
                  <c:v>3570</c:v>
                </c:pt>
                <c:pt idx="6">
                  <c:v>3560</c:v>
                </c:pt>
                <c:pt idx="7">
                  <c:v>3760</c:v>
                </c:pt>
                <c:pt idx="8">
                  <c:v>3740</c:v>
                </c:pt>
                <c:pt idx="9">
                  <c:v>3730</c:v>
                </c:pt>
                <c:pt idx="10">
                  <c:v>3690</c:v>
                </c:pt>
                <c:pt idx="11">
                  <c:v>3540</c:v>
                </c:pt>
                <c:pt idx="12">
                  <c:v>3550</c:v>
                </c:pt>
                <c:pt idx="13">
                  <c:v>3810</c:v>
                </c:pt>
                <c:pt idx="14">
                  <c:v>3820</c:v>
                </c:pt>
                <c:pt idx="15">
                  <c:v>3840</c:v>
                </c:pt>
              </c:numCache>
            </c:numRef>
          </c:val>
          <c:extLst>
            <c:ext xmlns:c16="http://schemas.microsoft.com/office/drawing/2014/chart" uri="{C3380CC4-5D6E-409C-BE32-E72D297353CC}">
              <c16:uniqueId val="{00000000-AC91-44C8-AC52-DA397D0C27BD}"/>
            </c:ext>
          </c:extLst>
        </c:ser>
        <c:ser>
          <c:idx val="8"/>
          <c:order val="1"/>
          <c:tx>
            <c:strRef>
              <c:f>走行量!$B$10</c:f>
              <c:strCache>
                <c:ptCount val="1"/>
                <c:pt idx="0">
                  <c:v>小型貨物系</c:v>
                </c:pt>
              </c:strCache>
            </c:strRef>
          </c:tx>
          <c:spPr>
            <a:solidFill>
              <a:sysClr val="window" lastClr="FFFFFF"/>
            </a:solidFill>
            <a:ln>
              <a:solidFill>
                <a:sysClr val="windowText" lastClr="000000"/>
              </a:solidFill>
            </a:ln>
          </c:spPr>
          <c:invertIfNegative val="0"/>
          <c:dLbls>
            <c:spPr>
              <a:solidFill>
                <a:schemeClr val="bg1"/>
              </a:solidFill>
              <a:ln w="12700">
                <a:solidFill>
                  <a:schemeClr val="tx1"/>
                </a:solidFill>
              </a:ln>
            </c:spPr>
            <c:txPr>
              <a:bodyPr wrap="square" lIns="38100" tIns="19050" rIns="38100" bIns="19050" anchor="ctr">
                <a:spAutoFit/>
              </a:bodyPr>
              <a:lstStyle/>
              <a:p>
                <a:pPr>
                  <a:defRPr sz="11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走行量!$D$4:$S$4</c:f>
              <c:strCache>
                <c:ptCount val="16"/>
                <c:pt idx="0">
                  <c:v>平成21</c:v>
                </c:pt>
                <c:pt idx="1">
                  <c:v>22</c:v>
                </c:pt>
                <c:pt idx="2">
                  <c:v>23</c:v>
                </c:pt>
                <c:pt idx="3">
                  <c:v>24</c:v>
                </c:pt>
                <c:pt idx="4">
                  <c:v>25</c:v>
                </c:pt>
                <c:pt idx="5">
                  <c:v>26</c:v>
                </c:pt>
                <c:pt idx="6">
                  <c:v>27</c:v>
                </c:pt>
                <c:pt idx="7">
                  <c:v>28</c:v>
                </c:pt>
                <c:pt idx="8">
                  <c:v>29</c:v>
                </c:pt>
                <c:pt idx="9">
                  <c:v>30</c:v>
                </c:pt>
                <c:pt idx="10">
                  <c:v>令和1</c:v>
                </c:pt>
                <c:pt idx="11">
                  <c:v>2</c:v>
                </c:pt>
                <c:pt idx="12">
                  <c:v>3</c:v>
                </c:pt>
                <c:pt idx="13">
                  <c:v>4</c:v>
                </c:pt>
                <c:pt idx="14">
                  <c:v>5</c:v>
                </c:pt>
                <c:pt idx="15">
                  <c:v>6</c:v>
                </c:pt>
              </c:strCache>
            </c:strRef>
          </c:cat>
          <c:val>
            <c:numRef>
              <c:f>走行量!$D$13:$S$13</c:f>
              <c:numCache>
                <c:formatCode>#,##0_ </c:formatCode>
                <c:ptCount val="16"/>
                <c:pt idx="0">
                  <c:v>5450</c:v>
                </c:pt>
                <c:pt idx="1">
                  <c:v>5440</c:v>
                </c:pt>
                <c:pt idx="2">
                  <c:v>5400</c:v>
                </c:pt>
                <c:pt idx="3">
                  <c:v>5350</c:v>
                </c:pt>
                <c:pt idx="4">
                  <c:v>5320</c:v>
                </c:pt>
                <c:pt idx="5">
                  <c:v>5280</c:v>
                </c:pt>
                <c:pt idx="6">
                  <c:v>5280</c:v>
                </c:pt>
                <c:pt idx="7">
                  <c:v>5310</c:v>
                </c:pt>
                <c:pt idx="8">
                  <c:v>5270</c:v>
                </c:pt>
                <c:pt idx="9">
                  <c:v>5170</c:v>
                </c:pt>
                <c:pt idx="10">
                  <c:v>4880</c:v>
                </c:pt>
                <c:pt idx="11">
                  <c:v>4850</c:v>
                </c:pt>
                <c:pt idx="12">
                  <c:v>4890</c:v>
                </c:pt>
                <c:pt idx="13">
                  <c:v>4330</c:v>
                </c:pt>
                <c:pt idx="14">
                  <c:v>4330</c:v>
                </c:pt>
                <c:pt idx="15">
                  <c:v>4380</c:v>
                </c:pt>
              </c:numCache>
            </c:numRef>
          </c:val>
          <c:extLst>
            <c:ext xmlns:c16="http://schemas.microsoft.com/office/drawing/2014/chart" uri="{C3380CC4-5D6E-409C-BE32-E72D297353CC}">
              <c16:uniqueId val="{00000001-AC91-44C8-AC52-DA397D0C27BD}"/>
            </c:ext>
          </c:extLst>
        </c:ser>
        <c:ser>
          <c:idx val="4"/>
          <c:order val="2"/>
          <c:tx>
            <c:strRef>
              <c:f>走行量!$B$6</c:f>
              <c:strCache>
                <c:ptCount val="1"/>
                <c:pt idx="0">
                  <c:v>乗用系</c:v>
                </c:pt>
              </c:strCache>
            </c:strRef>
          </c:tx>
          <c:spPr>
            <a:solidFill>
              <a:schemeClr val="bg1">
                <a:lumMod val="85000"/>
              </a:schemeClr>
            </a:solidFill>
            <a:ln>
              <a:solidFill>
                <a:sysClr val="windowText" lastClr="000000"/>
              </a:solidFill>
            </a:ln>
          </c:spPr>
          <c:invertIfNegative val="0"/>
          <c:dLbls>
            <c:dLbl>
              <c:idx val="0"/>
              <c:layout>
                <c:manualLayout>
                  <c:x val="2.7825516919228878E-3"/>
                  <c:y val="-2.75452285181558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91-44C8-AC52-DA397D0C27BD}"/>
                </c:ext>
              </c:extLst>
            </c:dLbl>
            <c:dLbl>
              <c:idx val="1"/>
              <c:layout>
                <c:manualLayout>
                  <c:x val="1.3912758459614439E-3"/>
                  <c:y val="2.75452285181558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91-44C8-AC52-DA397D0C27BD}"/>
                </c:ext>
              </c:extLst>
            </c:dLbl>
            <c:dLbl>
              <c:idx val="2"/>
              <c:layout>
                <c:manualLayout>
                  <c:x val="-1.3912758459614439E-3"/>
                  <c:y val="-4.2848133250464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91-44C8-AC52-DA397D0C27BD}"/>
                </c:ext>
              </c:extLst>
            </c:dLbl>
            <c:dLbl>
              <c:idx val="3"/>
              <c:layout>
                <c:manualLayout>
                  <c:x val="0"/>
                  <c:y val="2.14240666252323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91-44C8-AC52-DA397D0C27BD}"/>
                </c:ext>
              </c:extLst>
            </c:dLbl>
            <c:dLbl>
              <c:idx val="4"/>
              <c:layout>
                <c:manualLayout>
                  <c:x val="0"/>
                  <c:y val="-3.97875523040029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91-44C8-AC52-DA397D0C27BD}"/>
                </c:ext>
              </c:extLst>
            </c:dLbl>
            <c:dLbl>
              <c:idx val="5"/>
              <c:layout>
                <c:manualLayout>
                  <c:x val="0"/>
                  <c:y val="9.18174283938529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91-44C8-AC52-DA397D0C27BD}"/>
                </c:ext>
              </c:extLst>
            </c:dLbl>
            <c:dLbl>
              <c:idx val="6"/>
              <c:layout>
                <c:manualLayout>
                  <c:x val="-5.1012858380359839E-17"/>
                  <c:y val="-5.20298760898499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91-44C8-AC52-DA397D0C27BD}"/>
                </c:ext>
              </c:extLst>
            </c:dLbl>
            <c:dLbl>
              <c:idx val="8"/>
              <c:layout>
                <c:manualLayout>
                  <c:x val="2.7825516919228878E-3"/>
                  <c:y val="-5.50904570363117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91-44C8-AC52-DA397D0C27BD}"/>
                </c:ext>
              </c:extLst>
            </c:dLbl>
            <c:dLbl>
              <c:idx val="10"/>
              <c:layout>
                <c:manualLayout>
                  <c:x val="2.7825516919228878E-3"/>
                  <c:y val="-6.12116189292352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C91-44C8-AC52-DA397D0C27BD}"/>
                </c:ext>
              </c:extLst>
            </c:dLbl>
            <c:dLbl>
              <c:idx val="12"/>
              <c:layout>
                <c:manualLayout>
                  <c:x val="1.3912758459614439E-3"/>
                  <c:y val="-5.50904570363118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C91-44C8-AC52-DA397D0C27BD}"/>
                </c:ext>
              </c:extLst>
            </c:dLbl>
            <c:dLbl>
              <c:idx val="14"/>
              <c:layout>
                <c:manualLayout>
                  <c:x val="-3.0326127654371929E-3"/>
                  <c:y val="-4.39067265755885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C91-44C8-AC52-DA397D0C27BD}"/>
                </c:ext>
              </c:extLst>
            </c:dLbl>
            <c:spPr>
              <a:solidFill>
                <a:schemeClr val="bg1"/>
              </a:solidFill>
              <a:ln w="12700">
                <a:solidFill>
                  <a:schemeClr val="tx1"/>
                </a:solidFill>
              </a:ln>
            </c:spPr>
            <c:txPr>
              <a:bodyPr wrap="square" lIns="38100" tIns="19050" rIns="38100" bIns="19050" anchor="ctr">
                <a:spAutoFit/>
              </a:bodyPr>
              <a:lstStyle/>
              <a:p>
                <a:pPr>
                  <a:defRPr sz="11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走行量!$D$4:$S$4</c:f>
              <c:strCache>
                <c:ptCount val="16"/>
                <c:pt idx="0">
                  <c:v>平成21</c:v>
                </c:pt>
                <c:pt idx="1">
                  <c:v>22</c:v>
                </c:pt>
                <c:pt idx="2">
                  <c:v>23</c:v>
                </c:pt>
                <c:pt idx="3">
                  <c:v>24</c:v>
                </c:pt>
                <c:pt idx="4">
                  <c:v>25</c:v>
                </c:pt>
                <c:pt idx="5">
                  <c:v>26</c:v>
                </c:pt>
                <c:pt idx="6">
                  <c:v>27</c:v>
                </c:pt>
                <c:pt idx="7">
                  <c:v>28</c:v>
                </c:pt>
                <c:pt idx="8">
                  <c:v>29</c:v>
                </c:pt>
                <c:pt idx="9">
                  <c:v>30</c:v>
                </c:pt>
                <c:pt idx="10">
                  <c:v>令和1</c:v>
                </c:pt>
                <c:pt idx="11">
                  <c:v>2</c:v>
                </c:pt>
                <c:pt idx="12">
                  <c:v>3</c:v>
                </c:pt>
                <c:pt idx="13">
                  <c:v>4</c:v>
                </c:pt>
                <c:pt idx="14">
                  <c:v>5</c:v>
                </c:pt>
                <c:pt idx="15">
                  <c:v>6</c:v>
                </c:pt>
              </c:strCache>
            </c:strRef>
          </c:cat>
          <c:val>
            <c:numRef>
              <c:f>走行量!$D$9:$S$9</c:f>
              <c:numCache>
                <c:formatCode>#,##0_ </c:formatCode>
                <c:ptCount val="16"/>
                <c:pt idx="0">
                  <c:v>19390</c:v>
                </c:pt>
                <c:pt idx="1">
                  <c:v>18830</c:v>
                </c:pt>
                <c:pt idx="2">
                  <c:v>18620</c:v>
                </c:pt>
                <c:pt idx="3">
                  <c:v>18850</c:v>
                </c:pt>
                <c:pt idx="4">
                  <c:v>18740</c:v>
                </c:pt>
                <c:pt idx="5">
                  <c:v>18570</c:v>
                </c:pt>
                <c:pt idx="6">
                  <c:v>18620</c:v>
                </c:pt>
                <c:pt idx="7">
                  <c:v>18510</c:v>
                </c:pt>
                <c:pt idx="8">
                  <c:v>18370</c:v>
                </c:pt>
                <c:pt idx="9">
                  <c:v>18200</c:v>
                </c:pt>
                <c:pt idx="10">
                  <c:v>18170</c:v>
                </c:pt>
                <c:pt idx="11">
                  <c:v>17020</c:v>
                </c:pt>
                <c:pt idx="12">
                  <c:v>17100</c:v>
                </c:pt>
                <c:pt idx="13">
                  <c:v>17970</c:v>
                </c:pt>
                <c:pt idx="14">
                  <c:v>18610</c:v>
                </c:pt>
                <c:pt idx="15">
                  <c:v>18730</c:v>
                </c:pt>
              </c:numCache>
            </c:numRef>
          </c:val>
          <c:extLst>
            <c:ext xmlns:c16="http://schemas.microsoft.com/office/drawing/2014/chart" uri="{C3380CC4-5D6E-409C-BE32-E72D297353CC}">
              <c16:uniqueId val="{0000000D-AC91-44C8-AC52-DA397D0C27BD}"/>
            </c:ext>
          </c:extLst>
        </c:ser>
        <c:ser>
          <c:idx val="1"/>
          <c:order val="3"/>
          <c:tx>
            <c:strRef>
              <c:f>走行量!$B$17</c:f>
              <c:strCache>
                <c:ptCount val="1"/>
                <c:pt idx="0">
                  <c:v>合計</c:v>
                </c:pt>
              </c:strCache>
            </c:strRef>
          </c:tx>
          <c:spPr>
            <a:noFill/>
          </c:spPr>
          <c:invertIfNegative val="0"/>
          <c:dPt>
            <c:idx val="12"/>
            <c:invertIfNegative val="0"/>
            <c:bubble3D val="0"/>
            <c:spPr>
              <a:noFill/>
              <a:ln>
                <a:noFill/>
              </a:ln>
            </c:spPr>
            <c:extLst>
              <c:ext xmlns:c16="http://schemas.microsoft.com/office/drawing/2014/chart" uri="{C3380CC4-5D6E-409C-BE32-E72D297353CC}">
                <c16:uniqueId val="{0000000F-AC91-44C8-AC52-DA397D0C27BD}"/>
              </c:ext>
            </c:extLst>
          </c:dPt>
          <c:dLbls>
            <c:dLbl>
              <c:idx val="13"/>
              <c:layout>
                <c:manualLayout>
                  <c:x val="-1.9275330151497416E-3"/>
                  <c:y val="0.201223679049835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C91-44C8-AC52-DA397D0C27BD}"/>
                </c:ext>
              </c:extLst>
            </c:dLbl>
            <c:spPr>
              <a:noFill/>
            </c:spPr>
            <c:txPr>
              <a:bodyPr wrap="square" lIns="38100" tIns="19050" rIns="38100" bIns="19050" anchor="ctr">
                <a:spAutoFit/>
              </a:bodyPr>
              <a:lstStyle/>
              <a:p>
                <a:pPr>
                  <a:defRPr sz="105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走行量!$D$4:$S$4</c:f>
              <c:strCache>
                <c:ptCount val="16"/>
                <c:pt idx="0">
                  <c:v>平成21</c:v>
                </c:pt>
                <c:pt idx="1">
                  <c:v>22</c:v>
                </c:pt>
                <c:pt idx="2">
                  <c:v>23</c:v>
                </c:pt>
                <c:pt idx="3">
                  <c:v>24</c:v>
                </c:pt>
                <c:pt idx="4">
                  <c:v>25</c:v>
                </c:pt>
                <c:pt idx="5">
                  <c:v>26</c:v>
                </c:pt>
                <c:pt idx="6">
                  <c:v>27</c:v>
                </c:pt>
                <c:pt idx="7">
                  <c:v>28</c:v>
                </c:pt>
                <c:pt idx="8">
                  <c:v>29</c:v>
                </c:pt>
                <c:pt idx="9">
                  <c:v>30</c:v>
                </c:pt>
                <c:pt idx="10">
                  <c:v>令和1</c:v>
                </c:pt>
                <c:pt idx="11">
                  <c:v>2</c:v>
                </c:pt>
                <c:pt idx="12">
                  <c:v>3</c:v>
                </c:pt>
                <c:pt idx="13">
                  <c:v>4</c:v>
                </c:pt>
                <c:pt idx="14">
                  <c:v>5</c:v>
                </c:pt>
                <c:pt idx="15">
                  <c:v>6</c:v>
                </c:pt>
              </c:strCache>
            </c:strRef>
          </c:cat>
          <c:val>
            <c:numRef>
              <c:f>走行量!$D$17:$S$17</c:f>
              <c:numCache>
                <c:formatCode>#,##0_ </c:formatCode>
                <c:ptCount val="16"/>
                <c:pt idx="0">
                  <c:v>28620</c:v>
                </c:pt>
                <c:pt idx="1">
                  <c:v>27950</c:v>
                </c:pt>
                <c:pt idx="2">
                  <c:v>27650</c:v>
                </c:pt>
                <c:pt idx="3">
                  <c:v>27800</c:v>
                </c:pt>
                <c:pt idx="4">
                  <c:v>27660</c:v>
                </c:pt>
                <c:pt idx="5">
                  <c:v>27420</c:v>
                </c:pt>
                <c:pt idx="6">
                  <c:v>27460</c:v>
                </c:pt>
                <c:pt idx="7">
                  <c:v>27590</c:v>
                </c:pt>
                <c:pt idx="8">
                  <c:v>27390</c:v>
                </c:pt>
                <c:pt idx="9">
                  <c:v>27090</c:v>
                </c:pt>
                <c:pt idx="10">
                  <c:v>26750</c:v>
                </c:pt>
                <c:pt idx="11">
                  <c:v>25420</c:v>
                </c:pt>
                <c:pt idx="12">
                  <c:v>25550</c:v>
                </c:pt>
                <c:pt idx="13">
                  <c:v>26110</c:v>
                </c:pt>
                <c:pt idx="14">
                  <c:v>26760</c:v>
                </c:pt>
                <c:pt idx="15">
                  <c:v>26940</c:v>
                </c:pt>
              </c:numCache>
            </c:numRef>
          </c:val>
          <c:extLst>
            <c:ext xmlns:c16="http://schemas.microsoft.com/office/drawing/2014/chart" uri="{C3380CC4-5D6E-409C-BE32-E72D297353CC}">
              <c16:uniqueId val="{00000010-AC91-44C8-AC52-DA397D0C27BD}"/>
            </c:ext>
          </c:extLst>
        </c:ser>
        <c:dLbls>
          <c:showLegendKey val="0"/>
          <c:showVal val="0"/>
          <c:showCatName val="0"/>
          <c:showSerName val="0"/>
          <c:showPercent val="0"/>
          <c:showBubbleSize val="0"/>
        </c:dLbls>
        <c:gapWidth val="50"/>
        <c:overlap val="100"/>
        <c:serLines>
          <c:spPr>
            <a:ln>
              <a:noFill/>
            </a:ln>
          </c:spPr>
        </c:serLines>
        <c:axId val="261400064"/>
        <c:axId val="259278528"/>
      </c:barChart>
      <c:catAx>
        <c:axId val="261400064"/>
        <c:scaling>
          <c:orientation val="minMax"/>
        </c:scaling>
        <c:delete val="0"/>
        <c:axPos val="b"/>
        <c:numFmt formatCode="General" sourceLinked="1"/>
        <c:majorTickMark val="out"/>
        <c:minorTickMark val="none"/>
        <c:tickLblPos val="nextTo"/>
        <c:spPr>
          <a:ln>
            <a:solidFill>
              <a:schemeClr val="tx1"/>
            </a:solidFill>
          </a:ln>
        </c:spPr>
        <c:txPr>
          <a:bodyPr/>
          <a:lstStyle/>
          <a:p>
            <a:pPr>
              <a:defRPr sz="1100"/>
            </a:pPr>
            <a:endParaRPr lang="ja-JP"/>
          </a:p>
        </c:txPr>
        <c:crossAx val="259278528"/>
        <c:crosses val="autoZero"/>
        <c:auto val="1"/>
        <c:lblAlgn val="ctr"/>
        <c:lblOffset val="100"/>
        <c:noMultiLvlLbl val="0"/>
      </c:catAx>
      <c:valAx>
        <c:axId val="259278528"/>
        <c:scaling>
          <c:orientation val="minMax"/>
          <c:max val="32000"/>
          <c:min val="0"/>
        </c:scaling>
        <c:delete val="0"/>
        <c:axPos val="l"/>
        <c:title>
          <c:tx>
            <c:rich>
              <a:bodyPr rot="0" vert="horz"/>
              <a:lstStyle/>
              <a:p>
                <a:pPr>
                  <a:defRPr/>
                </a:pPr>
                <a:r>
                  <a:rPr lang="ja-JP"/>
                  <a:t>（百万台キロ）</a:t>
                </a:r>
              </a:p>
            </c:rich>
          </c:tx>
          <c:layout>
            <c:manualLayout>
              <c:xMode val="edge"/>
              <c:yMode val="edge"/>
              <c:x val="2.8304795015770722E-2"/>
              <c:y val="4.9430027801499646E-2"/>
            </c:manualLayout>
          </c:layout>
          <c:overlay val="0"/>
          <c:spPr>
            <a:noFill/>
            <a:ln w="25400">
              <a:noFill/>
            </a:ln>
          </c:spPr>
        </c:title>
        <c:numFmt formatCode="#,##0_ " sourceLinked="1"/>
        <c:majorTickMark val="out"/>
        <c:minorTickMark val="none"/>
        <c:tickLblPos val="nextTo"/>
        <c:spPr>
          <a:ln>
            <a:solidFill>
              <a:schemeClr val="tx1"/>
            </a:solidFill>
          </a:ln>
        </c:spPr>
        <c:crossAx val="261400064"/>
        <c:crosses val="autoZero"/>
        <c:crossBetween val="between"/>
      </c:valAx>
      <c:spPr>
        <a:ln>
          <a:solidFill>
            <a:schemeClr val="tx1"/>
          </a:solidFill>
        </a:ln>
      </c:spPr>
    </c:plotArea>
    <c:legend>
      <c:legendPos val="r"/>
      <c:legendEntry>
        <c:idx val="0"/>
        <c:delete val="1"/>
      </c:legendEntry>
      <c:layout>
        <c:manualLayout>
          <c:xMode val="edge"/>
          <c:yMode val="edge"/>
          <c:x val="0.66732856430298715"/>
          <c:y val="2.4240779997641914E-2"/>
          <c:w val="0.30958505800415237"/>
          <c:h val="9.8404479309897916E-2"/>
        </c:manualLayout>
      </c:layout>
      <c:overlay val="1"/>
      <c:spPr>
        <a:noFill/>
        <a:ln>
          <a:noFill/>
        </a:ln>
      </c:spPr>
    </c:legend>
    <c:plotVisOnly val="1"/>
    <c:dispBlanksAs val="gap"/>
    <c:showDLblsOverMax val="0"/>
  </c:chart>
  <c:spPr>
    <a:ln>
      <a:noFill/>
    </a:ln>
  </c:spPr>
  <c:txPr>
    <a:bodyPr/>
    <a:lstStyle/>
    <a:p>
      <a:pPr>
        <a:defRPr sz="1200">
          <a:latin typeface="BIZ UDゴシック" panose="020B0400000000000000" pitchFamily="49" charset="-128"/>
          <a:ea typeface="BIZ UDゴシック" panose="020B0400000000000000" pitchFamily="49" charset="-128"/>
        </a:defRPr>
      </a:pPr>
      <a:endParaRPr lang="ja-JP"/>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277848528244779E-2"/>
          <c:y val="0.12834861462390548"/>
          <c:w val="0.84319918903211244"/>
          <c:h val="0.71140106554103699"/>
        </c:manualLayout>
      </c:layout>
      <c:lineChart>
        <c:grouping val="standard"/>
        <c:varyColors val="0"/>
        <c:ser>
          <c:idx val="0"/>
          <c:order val="0"/>
          <c:tx>
            <c:strRef>
              <c:f>来阪外客数・宅配便!$A$34</c:f>
              <c:strCache>
                <c:ptCount val="1"/>
                <c:pt idx="0">
                  <c:v>取扱個数</c:v>
                </c:pt>
              </c:strCache>
            </c:strRef>
          </c:tx>
          <c:dLbls>
            <c:numFmt formatCode="#,##0.0_);[Red]\(#,##0.0\)" sourceLinked="0"/>
            <c:spPr>
              <a:noFill/>
              <a:ln>
                <a:noFill/>
              </a:ln>
              <a:effectLst/>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来阪外客数・宅配便!$B$33:$Q$33</c:f>
              <c:strCache>
                <c:ptCount val="16"/>
                <c:pt idx="0">
                  <c:v>H21</c:v>
                </c:pt>
                <c:pt idx="1">
                  <c:v>22</c:v>
                </c:pt>
                <c:pt idx="2">
                  <c:v>23</c:v>
                </c:pt>
                <c:pt idx="3">
                  <c:v>24</c:v>
                </c:pt>
                <c:pt idx="4">
                  <c:v>25</c:v>
                </c:pt>
                <c:pt idx="5">
                  <c:v>26</c:v>
                </c:pt>
                <c:pt idx="6">
                  <c:v>27</c:v>
                </c:pt>
                <c:pt idx="7">
                  <c:v>28</c:v>
                </c:pt>
                <c:pt idx="8">
                  <c:v>29</c:v>
                </c:pt>
                <c:pt idx="9">
                  <c:v>30</c:v>
                </c:pt>
                <c:pt idx="10">
                  <c:v>R1</c:v>
                </c:pt>
                <c:pt idx="11">
                  <c:v>R2</c:v>
                </c:pt>
                <c:pt idx="12">
                  <c:v>R3</c:v>
                </c:pt>
                <c:pt idx="13">
                  <c:v>R4</c:v>
                </c:pt>
                <c:pt idx="14">
                  <c:v>R5</c:v>
                </c:pt>
                <c:pt idx="15">
                  <c:v>R6</c:v>
                </c:pt>
              </c:strCache>
            </c:strRef>
          </c:cat>
          <c:val>
            <c:numRef>
              <c:f>来阪外客数・宅配便!$B$34:$Q$34</c:f>
              <c:numCache>
                <c:formatCode>#,##0.0_);[Red]\(#,##0.0\)</c:formatCode>
                <c:ptCount val="16"/>
                <c:pt idx="0">
                  <c:v>31.4</c:v>
                </c:pt>
                <c:pt idx="1">
                  <c:v>32.200000000000003</c:v>
                </c:pt>
                <c:pt idx="2">
                  <c:v>34</c:v>
                </c:pt>
                <c:pt idx="3">
                  <c:v>35.299999999999997</c:v>
                </c:pt>
                <c:pt idx="4">
                  <c:v>36.4</c:v>
                </c:pt>
                <c:pt idx="5">
                  <c:v>36.1</c:v>
                </c:pt>
                <c:pt idx="6">
                  <c:v>37.5</c:v>
                </c:pt>
                <c:pt idx="7">
                  <c:v>40.200000000000003</c:v>
                </c:pt>
                <c:pt idx="8">
                  <c:v>42.5</c:v>
                </c:pt>
                <c:pt idx="9">
                  <c:v>43.1</c:v>
                </c:pt>
                <c:pt idx="10" formatCode="0.0_);[Red]\(0.0\)">
                  <c:v>43.2</c:v>
                </c:pt>
                <c:pt idx="11" formatCode="0.0_);[Red]\(0.0\)">
                  <c:v>48.4</c:v>
                </c:pt>
                <c:pt idx="12" formatCode="0.0_);[Red]\(0.0\)">
                  <c:v>49.5</c:v>
                </c:pt>
                <c:pt idx="13" formatCode="0.0_);[Red]\(0.0\)">
                  <c:v>50.1</c:v>
                </c:pt>
                <c:pt idx="14" formatCode="0.0_);[Red]\(0.0\)">
                  <c:v>50.1</c:v>
                </c:pt>
                <c:pt idx="15" formatCode="0.0_);[Red]\(0.0\)">
                  <c:v>50.3</c:v>
                </c:pt>
              </c:numCache>
            </c:numRef>
          </c:val>
          <c:smooth val="0"/>
          <c:extLst>
            <c:ext xmlns:c16="http://schemas.microsoft.com/office/drawing/2014/chart" uri="{C3380CC4-5D6E-409C-BE32-E72D297353CC}">
              <c16:uniqueId val="{00000000-F3DC-4F57-B616-11806DC0C91C}"/>
            </c:ext>
          </c:extLst>
        </c:ser>
        <c:dLbls>
          <c:showLegendKey val="0"/>
          <c:showVal val="0"/>
          <c:showCatName val="0"/>
          <c:showSerName val="0"/>
          <c:showPercent val="0"/>
          <c:showBubbleSize val="0"/>
        </c:dLbls>
        <c:marker val="1"/>
        <c:smooth val="0"/>
        <c:axId val="237036544"/>
        <c:axId val="235745792"/>
      </c:lineChart>
      <c:catAx>
        <c:axId val="237036544"/>
        <c:scaling>
          <c:orientation val="minMax"/>
        </c:scaling>
        <c:delete val="0"/>
        <c:axPos val="b"/>
        <c:numFmt formatCode="General" sourceLinked="1"/>
        <c:majorTickMark val="out"/>
        <c:minorTickMark val="none"/>
        <c:tickLblPos val="nextTo"/>
        <c:spPr>
          <a:ln>
            <a:solidFill>
              <a:schemeClr val="tx1"/>
            </a:solidFill>
          </a:ln>
        </c:spPr>
        <c:txPr>
          <a:bodyPr/>
          <a:lstStyle/>
          <a:p>
            <a:pPr>
              <a:defRPr sz="1000"/>
            </a:pPr>
            <a:endParaRPr lang="ja-JP"/>
          </a:p>
        </c:txPr>
        <c:crossAx val="235745792"/>
        <c:crosses val="autoZero"/>
        <c:auto val="1"/>
        <c:lblAlgn val="ctr"/>
        <c:lblOffset val="100"/>
        <c:noMultiLvlLbl val="0"/>
      </c:catAx>
      <c:valAx>
        <c:axId val="235745792"/>
        <c:scaling>
          <c:orientation val="minMax"/>
          <c:max val="55"/>
          <c:min val="30"/>
        </c:scaling>
        <c:delete val="0"/>
        <c:axPos val="l"/>
        <c:majorGridlines>
          <c:spPr>
            <a:ln>
              <a:prstDash val="sysDot"/>
            </a:ln>
          </c:spPr>
        </c:majorGridlines>
        <c:title>
          <c:tx>
            <c:rich>
              <a:bodyPr rot="0" vert="horz"/>
              <a:lstStyle/>
              <a:p>
                <a:pPr>
                  <a:defRPr sz="1200" b="0"/>
                </a:pPr>
                <a:r>
                  <a:rPr lang="ja-JP" altLang="en-US" sz="1200" b="0"/>
                  <a:t>（億個）</a:t>
                </a:r>
              </a:p>
            </c:rich>
          </c:tx>
          <c:layout>
            <c:manualLayout>
              <c:xMode val="edge"/>
              <c:yMode val="edge"/>
              <c:x val="3.3761776767214133E-2"/>
              <c:y val="6.302198656438723E-3"/>
            </c:manualLayout>
          </c:layout>
          <c:overlay val="0"/>
        </c:title>
        <c:numFmt formatCode="#,##0_);[Red]\(#,##0\)" sourceLinked="0"/>
        <c:majorTickMark val="out"/>
        <c:minorTickMark val="none"/>
        <c:tickLblPos val="nextTo"/>
        <c:spPr>
          <a:ln>
            <a:solidFill>
              <a:schemeClr val="tx1"/>
            </a:solidFill>
          </a:ln>
        </c:spPr>
        <c:txPr>
          <a:bodyPr/>
          <a:lstStyle/>
          <a:p>
            <a:pPr>
              <a:defRPr sz="1000"/>
            </a:pPr>
            <a:endParaRPr lang="ja-JP"/>
          </a:p>
        </c:txPr>
        <c:crossAx val="237036544"/>
        <c:crosses val="autoZero"/>
        <c:crossBetween val="between"/>
        <c:majorUnit val="5"/>
      </c:valAx>
      <c:spPr>
        <a:ln>
          <a:solidFill>
            <a:schemeClr val="tx1"/>
          </a:solidFill>
        </a:ln>
      </c:spPr>
    </c:plotArea>
    <c:plotVisOnly val="1"/>
    <c:dispBlanksAs val="gap"/>
    <c:showDLblsOverMax val="0"/>
  </c:chart>
  <c:spPr>
    <a:noFill/>
    <a:ln>
      <a:noFill/>
    </a:ln>
  </c:spPr>
  <c:txPr>
    <a:bodyPr/>
    <a:lstStyle/>
    <a:p>
      <a:pPr>
        <a:defRPr sz="1400"/>
      </a:pPr>
      <a:endParaRPr lang="ja-JP"/>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sz="1200" dirty="0"/>
              <a:t>関西国際空港　航空旅客数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manualLayout>
          <c:layoutTarget val="inner"/>
          <c:xMode val="edge"/>
          <c:yMode val="edge"/>
          <c:x val="0.11098554024555989"/>
          <c:y val="0.14152504875370778"/>
          <c:w val="0.8555906291334302"/>
          <c:h val="0.6415565952704807"/>
        </c:manualLayout>
      </c:layout>
      <c:barChart>
        <c:barDir val="col"/>
        <c:grouping val="clustered"/>
        <c:varyColors val="0"/>
        <c:ser>
          <c:idx val="0"/>
          <c:order val="0"/>
          <c:tx>
            <c:strRef>
              <c:f>来阪外客数・宅配便!$A$5</c:f>
              <c:strCache>
                <c:ptCount val="1"/>
                <c:pt idx="0">
                  <c:v>国内線</c:v>
                </c:pt>
              </c:strCache>
            </c:strRef>
          </c:tx>
          <c:spPr>
            <a:solidFill>
              <a:schemeClr val="accent1"/>
            </a:solidFill>
            <a:ln>
              <a:noFill/>
            </a:ln>
            <a:effectLst/>
          </c:spPr>
          <c:invertIfNegative val="0"/>
          <c:dLbls>
            <c:dLbl>
              <c:idx val="11"/>
              <c:layout>
                <c:manualLayout>
                  <c:x val="1.3926596092087478E-2"/>
                  <c:y val="-0.244546959243539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B3F-4DF4-AF36-AF8BEAE5ED69}"/>
                </c:ext>
              </c:extLst>
            </c:dLbl>
            <c:dLbl>
              <c:idx val="12"/>
              <c:layout>
                <c:manualLayout>
                  <c:x val="-2.7853192184175979E-3"/>
                  <c:y val="-4.6828141131741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B3F-4DF4-AF36-AF8BEAE5ED69}"/>
                </c:ext>
              </c:extLst>
            </c:dLbl>
            <c:dLbl>
              <c:idx val="13"/>
              <c:layout>
                <c:manualLayout>
                  <c:x val="-5.2912073174502881E-2"/>
                  <c:y val="-5.3812212189246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3F-4DF4-AF36-AF8BEAE5ED6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来阪外客数・宅配便!$B$4:$Q$4</c:f>
              <c:strCache>
                <c:ptCount val="16"/>
                <c:pt idx="0">
                  <c:v>H21</c:v>
                </c:pt>
                <c:pt idx="1">
                  <c:v>22</c:v>
                </c:pt>
                <c:pt idx="2">
                  <c:v>23</c:v>
                </c:pt>
                <c:pt idx="3">
                  <c:v>24</c:v>
                </c:pt>
                <c:pt idx="4">
                  <c:v>25</c:v>
                </c:pt>
                <c:pt idx="5">
                  <c:v>26</c:v>
                </c:pt>
                <c:pt idx="6">
                  <c:v>27</c:v>
                </c:pt>
                <c:pt idx="7">
                  <c:v>28</c:v>
                </c:pt>
                <c:pt idx="8">
                  <c:v>29</c:v>
                </c:pt>
                <c:pt idx="9">
                  <c:v>30</c:v>
                </c:pt>
                <c:pt idx="10">
                  <c:v>R1</c:v>
                </c:pt>
                <c:pt idx="11">
                  <c:v>R2</c:v>
                </c:pt>
                <c:pt idx="12">
                  <c:v>R3</c:v>
                </c:pt>
                <c:pt idx="13">
                  <c:v>R4</c:v>
                </c:pt>
                <c:pt idx="14">
                  <c:v>R5</c:v>
                </c:pt>
                <c:pt idx="15">
                  <c:v>R6</c:v>
                </c:pt>
              </c:strCache>
            </c:strRef>
          </c:cat>
          <c:val>
            <c:numRef>
              <c:f>来阪外客数・宅配便!$B$5:$Q$5</c:f>
              <c:numCache>
                <c:formatCode>#,##0_);[Red]\(#,##0\)</c:formatCode>
                <c:ptCount val="16"/>
                <c:pt idx="0">
                  <c:v>3944</c:v>
                </c:pt>
                <c:pt idx="1">
                  <c:v>3773</c:v>
                </c:pt>
                <c:pt idx="2">
                  <c:v>3749</c:v>
                </c:pt>
                <c:pt idx="3">
                  <c:v>5375</c:v>
                </c:pt>
                <c:pt idx="4">
                  <c:v>6074</c:v>
                </c:pt>
                <c:pt idx="5">
                  <c:v>6525</c:v>
                </c:pt>
                <c:pt idx="6">
                  <c:v>6784</c:v>
                </c:pt>
                <c:pt idx="7">
                  <c:v>6569</c:v>
                </c:pt>
                <c:pt idx="8">
                  <c:v>6901</c:v>
                </c:pt>
                <c:pt idx="9">
                  <c:v>6513</c:v>
                </c:pt>
                <c:pt idx="10">
                  <c:v>6705</c:v>
                </c:pt>
                <c:pt idx="11">
                  <c:v>2051</c:v>
                </c:pt>
                <c:pt idx="12">
                  <c:v>3361</c:v>
                </c:pt>
                <c:pt idx="13">
                  <c:v>6357</c:v>
                </c:pt>
                <c:pt idx="14">
                  <c:v>6827</c:v>
                </c:pt>
                <c:pt idx="15">
                  <c:v>6719</c:v>
                </c:pt>
              </c:numCache>
            </c:numRef>
          </c:val>
          <c:extLst>
            <c:ext xmlns:c16="http://schemas.microsoft.com/office/drawing/2014/chart" uri="{C3380CC4-5D6E-409C-BE32-E72D297353CC}">
              <c16:uniqueId val="{00000001-0B3F-4DF4-AF36-AF8BEAE5ED69}"/>
            </c:ext>
          </c:extLst>
        </c:ser>
        <c:ser>
          <c:idx val="1"/>
          <c:order val="1"/>
          <c:tx>
            <c:strRef>
              <c:f>来阪外客数・宅配便!$A$6</c:f>
              <c:strCache>
                <c:ptCount val="1"/>
                <c:pt idx="0">
                  <c:v>国際線</c:v>
                </c:pt>
              </c:strCache>
            </c:strRef>
          </c:tx>
          <c:spPr>
            <a:solidFill>
              <a:schemeClr val="accent2"/>
            </a:solidFill>
            <a:ln>
              <a:noFill/>
            </a:ln>
            <a:effectLst/>
          </c:spPr>
          <c:invertIfNegative val="0"/>
          <c:dLbls>
            <c:dLbl>
              <c:idx val="1"/>
              <c:layout>
                <c:manualLayout>
                  <c:x val="-2.7853192184174955E-2"/>
                  <c:y val="-4.6828141131741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3F-4DF4-AF36-AF8BEAE5ED69}"/>
                </c:ext>
              </c:extLst>
            </c:dLbl>
            <c:dLbl>
              <c:idx val="2"/>
              <c:layout>
                <c:manualLayout>
                  <c:x val="1.1141276873669982E-2"/>
                  <c:y val="-8.3250028678651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3F-4DF4-AF36-AF8BEAE5ED69}"/>
                </c:ext>
              </c:extLst>
            </c:dLbl>
            <c:dLbl>
              <c:idx val="5"/>
              <c:layout>
                <c:manualLayout>
                  <c:x val="-1.949723452892247E-2"/>
                  <c:y val="-5.7234394716572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3F-4DF4-AF36-AF8BEAE5ED69}"/>
                </c:ext>
              </c:extLst>
            </c:dLbl>
            <c:dLbl>
              <c:idx val="7"/>
              <c:layout>
                <c:manualLayout>
                  <c:x val="-1.3926596092087478E-2"/>
                  <c:y val="-3.1218760754494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3F-4DF4-AF36-AF8BEAE5ED69}"/>
                </c:ext>
              </c:extLst>
            </c:dLbl>
            <c:dLbl>
              <c:idx val="9"/>
              <c:layout>
                <c:manualLayout>
                  <c:x val="6.190646108525248E-3"/>
                  <c:y val="-8.181855426820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3F-4DF4-AF36-AF8BEAE5ED69}"/>
                </c:ext>
              </c:extLst>
            </c:dLbl>
            <c:dLbl>
              <c:idx val="13"/>
              <c:layout>
                <c:manualLayout>
                  <c:x val="-5.5706384368350934E-3"/>
                  <c:y val="-8.8453155471067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3F-4DF4-AF36-AF8BEAE5ED6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来阪外客数・宅配便!$B$4:$Q$4</c:f>
              <c:strCache>
                <c:ptCount val="16"/>
                <c:pt idx="0">
                  <c:v>H21</c:v>
                </c:pt>
                <c:pt idx="1">
                  <c:v>22</c:v>
                </c:pt>
                <c:pt idx="2">
                  <c:v>23</c:v>
                </c:pt>
                <c:pt idx="3">
                  <c:v>24</c:v>
                </c:pt>
                <c:pt idx="4">
                  <c:v>25</c:v>
                </c:pt>
                <c:pt idx="5">
                  <c:v>26</c:v>
                </c:pt>
                <c:pt idx="6">
                  <c:v>27</c:v>
                </c:pt>
                <c:pt idx="7">
                  <c:v>28</c:v>
                </c:pt>
                <c:pt idx="8">
                  <c:v>29</c:v>
                </c:pt>
                <c:pt idx="9">
                  <c:v>30</c:v>
                </c:pt>
                <c:pt idx="10">
                  <c:v>R1</c:v>
                </c:pt>
                <c:pt idx="11">
                  <c:v>R2</c:v>
                </c:pt>
                <c:pt idx="12">
                  <c:v>R3</c:v>
                </c:pt>
                <c:pt idx="13">
                  <c:v>R4</c:v>
                </c:pt>
                <c:pt idx="14">
                  <c:v>R5</c:v>
                </c:pt>
                <c:pt idx="15">
                  <c:v>R6</c:v>
                </c:pt>
              </c:strCache>
            </c:strRef>
          </c:cat>
          <c:val>
            <c:numRef>
              <c:f>来阪外客数・宅配便!$B$6:$Q$6</c:f>
              <c:numCache>
                <c:formatCode>#,##0_);[Red]\(#,##0\)</c:formatCode>
                <c:ptCount val="16"/>
                <c:pt idx="0">
                  <c:v>9572</c:v>
                </c:pt>
                <c:pt idx="1">
                  <c:v>10408</c:v>
                </c:pt>
                <c:pt idx="2">
                  <c:v>10114</c:v>
                </c:pt>
                <c:pt idx="3">
                  <c:v>11429</c:v>
                </c:pt>
                <c:pt idx="4">
                  <c:v>12052</c:v>
                </c:pt>
                <c:pt idx="5">
                  <c:v>13524</c:v>
                </c:pt>
                <c:pt idx="6">
                  <c:v>17276</c:v>
                </c:pt>
                <c:pt idx="7">
                  <c:v>19151</c:v>
                </c:pt>
                <c:pt idx="8">
                  <c:v>21906</c:v>
                </c:pt>
                <c:pt idx="9">
                  <c:v>22896</c:v>
                </c:pt>
                <c:pt idx="10">
                  <c:v>22062</c:v>
                </c:pt>
                <c:pt idx="11">
                  <c:v>206</c:v>
                </c:pt>
                <c:pt idx="12">
                  <c:v>275</c:v>
                </c:pt>
                <c:pt idx="13">
                  <c:v>5138</c:v>
                </c:pt>
                <c:pt idx="14">
                  <c:v>19064</c:v>
                </c:pt>
                <c:pt idx="15">
                  <c:v>25079</c:v>
                </c:pt>
              </c:numCache>
            </c:numRef>
          </c:val>
          <c:extLst>
            <c:ext xmlns:c16="http://schemas.microsoft.com/office/drawing/2014/chart" uri="{C3380CC4-5D6E-409C-BE32-E72D297353CC}">
              <c16:uniqueId val="{00000003-0B3F-4DF4-AF36-AF8BEAE5ED69}"/>
            </c:ext>
          </c:extLst>
        </c:ser>
        <c:dLbls>
          <c:showLegendKey val="0"/>
          <c:showVal val="0"/>
          <c:showCatName val="0"/>
          <c:showSerName val="0"/>
          <c:showPercent val="0"/>
          <c:showBubbleSize val="0"/>
        </c:dLbls>
        <c:gapWidth val="219"/>
        <c:overlap val="-27"/>
        <c:axId val="777619072"/>
        <c:axId val="777619904"/>
      </c:barChart>
      <c:catAx>
        <c:axId val="77761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777619904"/>
        <c:crosses val="autoZero"/>
        <c:auto val="1"/>
        <c:lblAlgn val="ctr"/>
        <c:lblOffset val="100"/>
        <c:noMultiLvlLbl val="0"/>
      </c:catAx>
      <c:valAx>
        <c:axId val="777619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en-US" dirty="0"/>
                  <a:t>（千人）</a:t>
                </a:r>
              </a:p>
            </c:rich>
          </c:tx>
          <c:layout>
            <c:manualLayout>
              <c:xMode val="edge"/>
              <c:yMode val="edge"/>
              <c:x val="1.3926596092087478E-2"/>
              <c:y val="3.5646744563347044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77761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a:noFill/>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06030249330054E-2"/>
          <c:y val="8.2969562105132122E-2"/>
          <c:w val="0.86551327122784716"/>
          <c:h val="0.7750662681306143"/>
        </c:manualLayout>
      </c:layout>
      <c:barChart>
        <c:barDir val="col"/>
        <c:grouping val="stacked"/>
        <c:varyColors val="0"/>
        <c:ser>
          <c:idx val="5"/>
          <c:order val="0"/>
          <c:tx>
            <c:strRef>
              <c:f>'グラフ（車種別） (zev行追加）'!$D$7</c:f>
              <c:strCache>
                <c:ptCount val="1"/>
                <c:pt idx="0">
                  <c:v>天然ガス・クリーンディーゼル車</c:v>
                </c:pt>
              </c:strCache>
            </c:strRef>
          </c:tx>
          <c:spPr>
            <a:solidFill>
              <a:schemeClr val="tx1"/>
            </a:solidFill>
            <a:ln>
              <a:solidFill>
                <a:schemeClr val="tx1"/>
              </a:solidFill>
            </a:ln>
          </c:spPr>
          <c:invertIfNegative val="0"/>
          <c:dLbls>
            <c:spPr>
              <a:solidFill>
                <a:schemeClr val="bg1">
                  <a:lumMod val="95000"/>
                </a:schemeClr>
              </a:solidFill>
              <a:ln>
                <a:noFill/>
              </a:ln>
              <a:effectLst/>
            </c:spPr>
            <c:txPr>
              <a:bodyPr wrap="square" lIns="38100" tIns="19050" rIns="38100" bIns="19050" anchor="ctr">
                <a:spAutoFit/>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'グラフ（車種別） (zev行追加）'!$E$4:$T$4</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'グラフ（車種別） (zev行追加）'!$E$7:$T$7</c:f>
              <c:numCache>
                <c:formatCode>#,##0_);[Red]\(#,##0\)</c:formatCode>
                <c:ptCount val="16"/>
                <c:pt idx="0">
                  <c:v>5843</c:v>
                </c:pt>
                <c:pt idx="1">
                  <c:v>6064</c:v>
                </c:pt>
                <c:pt idx="2">
                  <c:v>8155</c:v>
                </c:pt>
                <c:pt idx="3">
                  <c:v>11872</c:v>
                </c:pt>
                <c:pt idx="4">
                  <c:v>16821</c:v>
                </c:pt>
                <c:pt idx="5">
                  <c:v>24301</c:v>
                </c:pt>
                <c:pt idx="6">
                  <c:v>32110</c:v>
                </c:pt>
                <c:pt idx="7">
                  <c:v>38559</c:v>
                </c:pt>
                <c:pt idx="8">
                  <c:v>48483</c:v>
                </c:pt>
                <c:pt idx="9">
                  <c:v>56239</c:v>
                </c:pt>
                <c:pt idx="10">
                  <c:v>64527</c:v>
                </c:pt>
                <c:pt idx="11">
                  <c:v>70527</c:v>
                </c:pt>
                <c:pt idx="12">
                  <c:v>70527</c:v>
                </c:pt>
                <c:pt idx="13">
                  <c:v>75660</c:v>
                </c:pt>
                <c:pt idx="14">
                  <c:v>79897</c:v>
                </c:pt>
                <c:pt idx="15">
                  <c:v>82082</c:v>
                </c:pt>
              </c:numCache>
            </c:numRef>
          </c:val>
          <c:extLst>
            <c:ext xmlns:c16="http://schemas.microsoft.com/office/drawing/2014/chart" uri="{C3380CC4-5D6E-409C-BE32-E72D297353CC}">
              <c16:uniqueId val="{00000000-6DFE-4CD2-B0FE-45DFBC70A2FB}"/>
            </c:ext>
          </c:extLst>
        </c:ser>
        <c:ser>
          <c:idx val="1"/>
          <c:order val="1"/>
          <c:tx>
            <c:strRef>
              <c:f>'グラフ（車種別） (zev行追加）'!$D$6</c:f>
              <c:strCache>
                <c:ptCount val="1"/>
                <c:pt idx="0">
                  <c:v>ハイブリッド自動車</c:v>
                </c:pt>
              </c:strCache>
            </c:strRef>
          </c:tx>
          <c:spPr>
            <a:solidFill>
              <a:schemeClr val="bg1">
                <a:lumMod val="75000"/>
              </a:schemeClr>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'グラフ（車種別） (zev行追加）'!$E$4:$T$4</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'グラフ（車種別） (zev行追加）'!$E$6:$T$6</c:f>
              <c:numCache>
                <c:formatCode>#,##0_);[Red]\(#,##0\)</c:formatCode>
                <c:ptCount val="16"/>
                <c:pt idx="0">
                  <c:v>50534</c:v>
                </c:pt>
                <c:pt idx="1">
                  <c:v>76141</c:v>
                </c:pt>
                <c:pt idx="2">
                  <c:v>111846</c:v>
                </c:pt>
                <c:pt idx="3">
                  <c:v>156673</c:v>
                </c:pt>
                <c:pt idx="4">
                  <c:v>211721</c:v>
                </c:pt>
                <c:pt idx="5">
                  <c:v>261226</c:v>
                </c:pt>
                <c:pt idx="6">
                  <c:v>313858</c:v>
                </c:pt>
                <c:pt idx="7">
                  <c:v>369328</c:v>
                </c:pt>
                <c:pt idx="8">
                  <c:v>423312</c:v>
                </c:pt>
                <c:pt idx="9">
                  <c:v>480271</c:v>
                </c:pt>
                <c:pt idx="10">
                  <c:v>532926</c:v>
                </c:pt>
                <c:pt idx="11">
                  <c:v>583621</c:v>
                </c:pt>
                <c:pt idx="12">
                  <c:v>633440</c:v>
                </c:pt>
                <c:pt idx="13">
                  <c:v>689585</c:v>
                </c:pt>
                <c:pt idx="14">
                  <c:v>759848</c:v>
                </c:pt>
                <c:pt idx="15">
                  <c:v>857805</c:v>
                </c:pt>
              </c:numCache>
            </c:numRef>
          </c:val>
          <c:extLst>
            <c:ext xmlns:c16="http://schemas.microsoft.com/office/drawing/2014/chart" uri="{C3380CC4-5D6E-409C-BE32-E72D297353CC}">
              <c16:uniqueId val="{00000001-6DFE-4CD2-B0FE-45DFBC70A2FB}"/>
            </c:ext>
          </c:extLst>
        </c:ser>
        <c:ser>
          <c:idx val="0"/>
          <c:order val="2"/>
          <c:tx>
            <c:strRef>
              <c:f>'グラフ（車種別） (zev行追加）'!$D$5</c:f>
              <c:strCache>
                <c:ptCount val="1"/>
                <c:pt idx="0">
                  <c:v>ZEV</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'グラフ（車種別） (zev行追加）'!$E$4:$T$4</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'グラフ（車種別） (zev行追加）'!$E$5:$T$5</c:f>
              <c:numCache>
                <c:formatCode>#,##0_);[Red]\(#,##0\)</c:formatCode>
                <c:ptCount val="16"/>
                <c:pt idx="0">
                  <c:v>323</c:v>
                </c:pt>
                <c:pt idx="1">
                  <c:v>525</c:v>
                </c:pt>
                <c:pt idx="2">
                  <c:v>1222</c:v>
                </c:pt>
                <c:pt idx="3">
                  <c:v>2424</c:v>
                </c:pt>
                <c:pt idx="4">
                  <c:v>3383</c:v>
                </c:pt>
                <c:pt idx="5">
                  <c:v>4455</c:v>
                </c:pt>
                <c:pt idx="6">
                  <c:v>5129</c:v>
                </c:pt>
                <c:pt idx="7">
                  <c:v>6423</c:v>
                </c:pt>
                <c:pt idx="8">
                  <c:v>9030</c:v>
                </c:pt>
                <c:pt idx="9">
                  <c:v>10546</c:v>
                </c:pt>
                <c:pt idx="10">
                  <c:v>11803</c:v>
                </c:pt>
                <c:pt idx="11">
                  <c:v>13193</c:v>
                </c:pt>
                <c:pt idx="12">
                  <c:v>15575</c:v>
                </c:pt>
                <c:pt idx="13">
                  <c:v>20943</c:v>
                </c:pt>
                <c:pt idx="14">
                  <c:v>27312</c:v>
                </c:pt>
                <c:pt idx="15">
                  <c:v>32548</c:v>
                </c:pt>
              </c:numCache>
            </c:numRef>
          </c:val>
          <c:extLst>
            <c:ext xmlns:c16="http://schemas.microsoft.com/office/drawing/2014/chart" uri="{C3380CC4-5D6E-409C-BE32-E72D297353CC}">
              <c16:uniqueId val="{00000002-6DFE-4CD2-B0FE-45DFBC70A2FB}"/>
            </c:ext>
          </c:extLst>
        </c:ser>
        <c:dLbls>
          <c:showLegendKey val="0"/>
          <c:showVal val="0"/>
          <c:showCatName val="0"/>
          <c:showSerName val="0"/>
          <c:showPercent val="0"/>
          <c:showBubbleSize val="0"/>
        </c:dLbls>
        <c:gapWidth val="90"/>
        <c:overlap val="100"/>
        <c:axId val="243190272"/>
        <c:axId val="234102784"/>
      </c:barChart>
      <c:lineChart>
        <c:grouping val="standard"/>
        <c:varyColors val="0"/>
        <c:ser>
          <c:idx val="2"/>
          <c:order val="3"/>
          <c:tx>
            <c:strRef>
              <c:f>'グラフ（車種別） (zev行追加）'!$D$10</c:f>
              <c:strCache>
                <c:ptCount val="1"/>
                <c:pt idx="0">
                  <c:v>電動車等の割合</c:v>
                </c:pt>
              </c:strCache>
            </c:strRef>
          </c:tx>
          <c:dLbls>
            <c:dLbl>
              <c:idx val="14"/>
              <c:layout>
                <c:manualLayout>
                  <c:x val="-3.083766111555241E-2"/>
                  <c:y val="-3.1805110329588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FE-4CD2-B0FE-45DFBC70A2FB}"/>
                </c:ext>
              </c:extLst>
            </c:dLbl>
            <c:spPr>
              <a:noFill/>
              <a:ln>
                <a:noFill/>
              </a:ln>
              <a:effectLst/>
            </c:spPr>
            <c:txPr>
              <a:bodyPr wrap="square" lIns="38100" tIns="19050" rIns="38100" bIns="19050" anchor="ctr">
                <a:spAutoFit/>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'グラフ（車種別） (zev行追加）'!$E$4:$T$4</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'グラフ（車種別） (zev行追加）'!$E$10:$T$10</c:f>
              <c:numCache>
                <c:formatCode>0.0%</c:formatCode>
                <c:ptCount val="16"/>
                <c:pt idx="0">
                  <c:v>1.6359236130426103E-2</c:v>
                </c:pt>
                <c:pt idx="1">
                  <c:v>2.3973838291780708E-2</c:v>
                </c:pt>
                <c:pt idx="2">
                  <c:v>3.5055214500388801E-2</c:v>
                </c:pt>
                <c:pt idx="3">
                  <c:v>4.9314960227916808E-2</c:v>
                </c:pt>
                <c:pt idx="4">
                  <c:v>6.6499065414665437E-2</c:v>
                </c:pt>
                <c:pt idx="5">
                  <c:v>8.2992921981524623E-2</c:v>
                </c:pt>
                <c:pt idx="6">
                  <c:v>0.1002652439599027</c:v>
                </c:pt>
                <c:pt idx="7">
                  <c:v>0.11786520903856117</c:v>
                </c:pt>
                <c:pt idx="8">
                  <c:v>0.13630572851170275</c:v>
                </c:pt>
                <c:pt idx="9">
                  <c:v>0.15442117323802165</c:v>
                </c:pt>
                <c:pt idx="10">
                  <c:v>0.1717461784208866</c:v>
                </c:pt>
                <c:pt idx="11">
                  <c:v>0.18751780789892364</c:v>
                </c:pt>
                <c:pt idx="12">
                  <c:v>0.20210593609050223</c:v>
                </c:pt>
                <c:pt idx="13">
                  <c:v>0.22030527121052057</c:v>
                </c:pt>
                <c:pt idx="14">
                  <c:v>0.24272427914648412</c:v>
                </c:pt>
                <c:pt idx="15">
                  <c:v>0.27130114403273353</c:v>
                </c:pt>
              </c:numCache>
            </c:numRef>
          </c:val>
          <c:smooth val="0"/>
          <c:extLst>
            <c:ext xmlns:c16="http://schemas.microsoft.com/office/drawing/2014/chart" uri="{C3380CC4-5D6E-409C-BE32-E72D297353CC}">
              <c16:uniqueId val="{00000004-6DFE-4CD2-B0FE-45DFBC70A2FB}"/>
            </c:ext>
          </c:extLst>
        </c:ser>
        <c:dLbls>
          <c:showLegendKey val="0"/>
          <c:showVal val="0"/>
          <c:showCatName val="0"/>
          <c:showSerName val="0"/>
          <c:showPercent val="0"/>
          <c:showBubbleSize val="0"/>
        </c:dLbls>
        <c:marker val="1"/>
        <c:smooth val="0"/>
        <c:axId val="833493791"/>
        <c:axId val="833501279"/>
      </c:lineChart>
      <c:catAx>
        <c:axId val="243190272"/>
        <c:scaling>
          <c:orientation val="minMax"/>
        </c:scaling>
        <c:delete val="0"/>
        <c:axPos val="b"/>
        <c:numFmt formatCode="General" sourceLinked="1"/>
        <c:majorTickMark val="out"/>
        <c:minorTickMark val="none"/>
        <c:tickLblPos val="nextTo"/>
        <c:txPr>
          <a:bodyPr/>
          <a:lstStyle/>
          <a:p>
            <a:pPr>
              <a:defRPr sz="1200"/>
            </a:pPr>
            <a:endParaRPr lang="ja-JP"/>
          </a:p>
        </c:txPr>
        <c:crossAx val="234102784"/>
        <c:crosses val="autoZero"/>
        <c:auto val="1"/>
        <c:lblAlgn val="ctr"/>
        <c:lblOffset val="100"/>
        <c:noMultiLvlLbl val="0"/>
      </c:catAx>
      <c:valAx>
        <c:axId val="234102784"/>
        <c:scaling>
          <c:orientation val="minMax"/>
          <c:max val="1200000"/>
        </c:scaling>
        <c:delete val="0"/>
        <c:axPos val="l"/>
        <c:majorGridlines/>
        <c:title>
          <c:tx>
            <c:rich>
              <a:bodyPr rot="0" vert="horz"/>
              <a:lstStyle/>
              <a:p>
                <a:pPr>
                  <a:defRPr/>
                </a:pPr>
                <a:r>
                  <a:rPr lang="ja-JP"/>
                  <a:t>万台</a:t>
                </a:r>
              </a:p>
            </c:rich>
          </c:tx>
          <c:layout>
            <c:manualLayout>
              <c:xMode val="edge"/>
              <c:yMode val="edge"/>
              <c:x val="3.7245691413687602E-2"/>
              <c:y val="1.7450757149979759E-2"/>
            </c:manualLayout>
          </c:layout>
          <c:overlay val="0"/>
        </c:title>
        <c:numFmt formatCode="#,##0_);\(#,##0\)" sourceLinked="0"/>
        <c:majorTickMark val="out"/>
        <c:minorTickMark val="none"/>
        <c:tickLblPos val="nextTo"/>
        <c:crossAx val="243190272"/>
        <c:crosses val="autoZero"/>
        <c:crossBetween val="between"/>
        <c:dispUnits>
          <c:builtInUnit val="tenThousands"/>
        </c:dispUnits>
      </c:valAx>
      <c:valAx>
        <c:axId val="833501279"/>
        <c:scaling>
          <c:orientation val="minMax"/>
          <c:max val="0.30000000000000004"/>
        </c:scaling>
        <c:delete val="0"/>
        <c:axPos val="r"/>
        <c:numFmt formatCode="0.0%" sourceLinked="1"/>
        <c:majorTickMark val="out"/>
        <c:minorTickMark val="none"/>
        <c:tickLblPos val="nextTo"/>
        <c:crossAx val="833493791"/>
        <c:crosses val="max"/>
        <c:crossBetween val="between"/>
      </c:valAx>
      <c:catAx>
        <c:axId val="833493791"/>
        <c:scaling>
          <c:orientation val="minMax"/>
        </c:scaling>
        <c:delete val="1"/>
        <c:axPos val="b"/>
        <c:numFmt formatCode="General" sourceLinked="1"/>
        <c:majorTickMark val="out"/>
        <c:minorTickMark val="none"/>
        <c:tickLblPos val="nextTo"/>
        <c:crossAx val="833501279"/>
        <c:crosses val="autoZero"/>
        <c:auto val="1"/>
        <c:lblAlgn val="ctr"/>
        <c:lblOffset val="100"/>
        <c:noMultiLvlLbl val="0"/>
      </c:catAx>
    </c:plotArea>
    <c:legend>
      <c:legendPos val="r"/>
      <c:layout>
        <c:manualLayout>
          <c:xMode val="edge"/>
          <c:yMode val="edge"/>
          <c:x val="0.12532203021702368"/>
          <c:y val="0.177303395813694"/>
          <c:w val="0.31860263769800495"/>
          <c:h val="0.23024673445456015"/>
        </c:manualLayout>
      </c:layout>
      <c:overlay val="0"/>
      <c:spPr>
        <a:solidFill>
          <a:schemeClr val="bg1"/>
        </a:solidFill>
        <a:ln>
          <a:solidFill>
            <a:schemeClr val="tx1"/>
          </a:solidFill>
        </a:ln>
      </c:spPr>
      <c:txPr>
        <a:bodyPr/>
        <a:lstStyle/>
        <a:p>
          <a:pPr>
            <a:defRPr sz="1200"/>
          </a:pPr>
          <a:endParaRPr lang="ja-JP"/>
        </a:p>
      </c:txPr>
    </c:legend>
    <c:plotVisOnly val="1"/>
    <c:dispBlanksAs val="gap"/>
    <c:showDLblsOverMax val="0"/>
  </c:chart>
  <c:spPr>
    <a:ln>
      <a:noFill/>
    </a:ln>
  </c:spPr>
  <c:txPr>
    <a:bodyPr/>
    <a:lstStyle/>
    <a:p>
      <a:pPr>
        <a:defRPr sz="1400">
          <a:latin typeface="BIZ UDゴシック" panose="020B0400000000000000" pitchFamily="49" charset="-128"/>
          <a:ea typeface="BIZ UDゴシック" panose="020B0400000000000000" pitchFamily="49" charset="-128"/>
        </a:defRPr>
      </a:pPr>
      <a:endParaRPr lang="ja-JP"/>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0303544938661"/>
          <c:y val="4.2713862069998755E-2"/>
          <c:w val="0.76512776230897828"/>
          <c:h val="0.70612862895840856"/>
        </c:manualLayout>
      </c:layout>
      <c:lineChart>
        <c:grouping val="standard"/>
        <c:varyColors val="0"/>
        <c:ser>
          <c:idx val="0"/>
          <c:order val="0"/>
          <c:tx>
            <c:strRef>
              <c:f>Sheet1!$B$1</c:f>
              <c:strCache>
                <c:ptCount val="1"/>
                <c:pt idx="0">
                  <c:v>普通充電設備</c:v>
                </c:pt>
              </c:strCache>
            </c:strRef>
          </c:tx>
          <c:spPr>
            <a:ln w="28575" cap="rnd">
              <a:solidFill>
                <a:schemeClr val="accent6"/>
              </a:solidFill>
              <a:round/>
            </a:ln>
            <a:effectLst/>
          </c:spPr>
          <c:marker>
            <c:symbol val="square"/>
            <c:size val="10"/>
            <c:spPr>
              <a:solidFill>
                <a:schemeClr val="accent6"/>
              </a:solidFill>
              <a:ln w="9525">
                <a:solidFill>
                  <a:schemeClr val="accent1"/>
                </a:solidFill>
              </a:ln>
              <a:effectLst/>
            </c:spPr>
          </c:marker>
          <c:dLbls>
            <c:dLbl>
              <c:idx val="5"/>
              <c:layout>
                <c:manualLayout>
                  <c:x val="-7.1486206154746448E-2"/>
                  <c:y val="-7.8898538005007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E6-42FC-BC73-5BB589FD8EFB}"/>
                </c:ext>
              </c:extLst>
            </c:dLbl>
            <c:dLbl>
              <c:idx val="10"/>
              <c:layout>
                <c:manualLayout>
                  <c:x val="-6.0158776300818347E-2"/>
                  <c:y val="-8.3943897902948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0F-44F5-AE40-BE43CE5F3569}"/>
                </c:ext>
              </c:extLst>
            </c:dLbl>
            <c:dLbl>
              <c:idx val="11"/>
              <c:tx>
                <c:rich>
                  <a:bodyPr/>
                  <a:lstStyle/>
                  <a:p>
                    <a:fld id="{F4F0345E-7841-4744-968A-EF9122A9CFE4}" type="VALUE">
                      <a:rPr lang="en-US" altLang="ja-JP">
                        <a:solidFill>
                          <a:schemeClr val="tx1"/>
                        </a:solidFill>
                      </a:rPr>
                      <a:pPr/>
                      <a:t>[値]</a:t>
                    </a:fld>
                    <a:endParaRPr lang="ja-JP"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0F-44F5-AE40-BE43CE5F3569}"/>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Sheet1!$B$2:$B$14</c:f>
              <c:numCache>
                <c:formatCode>General</c:formatCode>
                <c:ptCount val="13"/>
                <c:pt idx="0">
                  <c:v>322</c:v>
                </c:pt>
                <c:pt idx="1">
                  <c:v>397</c:v>
                </c:pt>
                <c:pt idx="2">
                  <c:v>443</c:v>
                </c:pt>
                <c:pt idx="3">
                  <c:v>883</c:v>
                </c:pt>
                <c:pt idx="4">
                  <c:v>960</c:v>
                </c:pt>
                <c:pt idx="5">
                  <c:v>1065</c:v>
                </c:pt>
                <c:pt idx="6">
                  <c:v>1077</c:v>
                </c:pt>
                <c:pt idx="7">
                  <c:v>1041</c:v>
                </c:pt>
                <c:pt idx="8">
                  <c:v>1020</c:v>
                </c:pt>
                <c:pt idx="9">
                  <c:v>919</c:v>
                </c:pt>
                <c:pt idx="10">
                  <c:v>991</c:v>
                </c:pt>
                <c:pt idx="11">
                  <c:v>1259</c:v>
                </c:pt>
                <c:pt idx="12">
                  <c:v>1603</c:v>
                </c:pt>
              </c:numCache>
            </c:numRef>
          </c:val>
          <c:smooth val="0"/>
          <c:extLst>
            <c:ext xmlns:c16="http://schemas.microsoft.com/office/drawing/2014/chart" uri="{C3380CC4-5D6E-409C-BE32-E72D297353CC}">
              <c16:uniqueId val="{00000001-380F-44F5-AE40-BE43CE5F3569}"/>
            </c:ext>
          </c:extLst>
        </c:ser>
        <c:ser>
          <c:idx val="1"/>
          <c:order val="1"/>
          <c:tx>
            <c:strRef>
              <c:f>Sheet1!$C$1</c:f>
              <c:strCache>
                <c:ptCount val="1"/>
                <c:pt idx="0">
                  <c:v>急速充電設備</c:v>
                </c:pt>
              </c:strCache>
            </c:strRef>
          </c:tx>
          <c:spPr>
            <a:ln w="28575" cap="rnd">
              <a:solidFill>
                <a:schemeClr val="accent2"/>
              </a:solidFill>
              <a:round/>
            </a:ln>
            <a:effectLst/>
          </c:spPr>
          <c:marker>
            <c:symbol val="triangle"/>
            <c:size val="10"/>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Sheet1!$C$2:$C$14</c:f>
              <c:numCache>
                <c:formatCode>General</c:formatCode>
                <c:ptCount val="13"/>
                <c:pt idx="0">
                  <c:v>60</c:v>
                </c:pt>
                <c:pt idx="1">
                  <c:v>74</c:v>
                </c:pt>
                <c:pt idx="2">
                  <c:v>127</c:v>
                </c:pt>
                <c:pt idx="3">
                  <c:v>180</c:v>
                </c:pt>
                <c:pt idx="4">
                  <c:v>190</c:v>
                </c:pt>
                <c:pt idx="5">
                  <c:v>207</c:v>
                </c:pt>
                <c:pt idx="6">
                  <c:v>235</c:v>
                </c:pt>
                <c:pt idx="7">
                  <c:v>243</c:v>
                </c:pt>
                <c:pt idx="8">
                  <c:v>247</c:v>
                </c:pt>
                <c:pt idx="9">
                  <c:v>281</c:v>
                </c:pt>
                <c:pt idx="10">
                  <c:v>320</c:v>
                </c:pt>
                <c:pt idx="11">
                  <c:v>369</c:v>
                </c:pt>
                <c:pt idx="12">
                  <c:v>475</c:v>
                </c:pt>
              </c:numCache>
            </c:numRef>
          </c:val>
          <c:smooth val="0"/>
          <c:extLst>
            <c:ext xmlns:c16="http://schemas.microsoft.com/office/drawing/2014/chart" uri="{C3380CC4-5D6E-409C-BE32-E72D297353CC}">
              <c16:uniqueId val="{00000002-380F-44F5-AE40-BE43CE5F3569}"/>
            </c:ext>
          </c:extLst>
        </c:ser>
        <c:dLbls>
          <c:dLblPos val="t"/>
          <c:showLegendKey val="0"/>
          <c:showVal val="1"/>
          <c:showCatName val="0"/>
          <c:showSerName val="0"/>
          <c:showPercent val="0"/>
          <c:showBubbleSize val="0"/>
        </c:dLbls>
        <c:marker val="1"/>
        <c:smooth val="0"/>
        <c:axId val="1299560976"/>
        <c:axId val="1299550992"/>
      </c:lineChart>
      <c:catAx>
        <c:axId val="1299560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a:t>年度末</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99550992"/>
        <c:crosses val="autoZero"/>
        <c:auto val="1"/>
        <c:lblAlgn val="ctr"/>
        <c:lblOffset val="100"/>
        <c:noMultiLvlLbl val="0"/>
      </c:catAx>
      <c:valAx>
        <c:axId val="12995509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dirty="0"/>
                  <a:t>公共用充電設備（基）</a:t>
                </a:r>
                <a:r>
                  <a:rPr lang="en-US" altLang="ja-JP" dirty="0"/>
                  <a:t>※</a:t>
                </a:r>
                <a:endParaRPr lang="ja-JP"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99560976"/>
        <c:crosses val="autoZero"/>
        <c:crossBetween val="between"/>
      </c:valAx>
      <c:spPr>
        <a:noFill/>
        <a:ln>
          <a:noFill/>
        </a:ln>
        <a:effectLst/>
      </c:spPr>
    </c:plotArea>
    <c:legend>
      <c:legendPos val="b"/>
      <c:layout>
        <c:manualLayout>
          <c:xMode val="edge"/>
          <c:yMode val="edge"/>
          <c:x val="0.25852124362151818"/>
          <c:y val="0.89163706559563449"/>
          <c:w val="0.47099060491181804"/>
          <c:h val="6.17409460829982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510867828897"/>
          <c:y val="7.3778489029997854E-2"/>
          <c:w val="0.57784289600717098"/>
          <c:h val="0.69996768178081037"/>
        </c:manualLayout>
      </c:layout>
      <c:lineChart>
        <c:grouping val="standard"/>
        <c:varyColors val="0"/>
        <c:ser>
          <c:idx val="0"/>
          <c:order val="0"/>
          <c:tx>
            <c:strRef>
              <c:f>Sheet1!$B$1</c:f>
              <c:strCache>
                <c:ptCount val="1"/>
                <c:pt idx="0">
                  <c:v>普通充電設備</c:v>
                </c:pt>
              </c:strCache>
            </c:strRef>
          </c:tx>
          <c:spPr>
            <a:ln w="28575" cap="rnd">
              <a:solidFill>
                <a:schemeClr val="accent6"/>
              </a:solidFill>
              <a:round/>
            </a:ln>
            <a:effectLst/>
          </c:spPr>
          <c:marker>
            <c:symbol val="square"/>
            <c:size val="10"/>
            <c:spPr>
              <a:solidFill>
                <a:schemeClr val="accent6"/>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596</c:v>
                </c:pt>
                <c:pt idx="1">
                  <c:v>600</c:v>
                </c:pt>
                <c:pt idx="2">
                  <c:v>610</c:v>
                </c:pt>
                <c:pt idx="3">
                  <c:v>616</c:v>
                </c:pt>
                <c:pt idx="4">
                  <c:v>801</c:v>
                </c:pt>
              </c:numCache>
            </c:numRef>
          </c:val>
          <c:smooth val="0"/>
          <c:extLst>
            <c:ext xmlns:c16="http://schemas.microsoft.com/office/drawing/2014/chart" uri="{C3380CC4-5D6E-409C-BE32-E72D297353CC}">
              <c16:uniqueId val="{00000000-A204-45F5-8970-870AE7889F93}"/>
            </c:ext>
          </c:extLst>
        </c:ser>
        <c:ser>
          <c:idx val="1"/>
          <c:order val="1"/>
          <c:tx>
            <c:strRef>
              <c:f>Sheet1!$C$1</c:f>
              <c:strCache>
                <c:ptCount val="1"/>
                <c:pt idx="0">
                  <c:v>急速充電設備</c:v>
                </c:pt>
              </c:strCache>
            </c:strRef>
          </c:tx>
          <c:spPr>
            <a:ln w="28575" cap="rnd">
              <a:solidFill>
                <a:schemeClr val="accent2"/>
              </a:solidFill>
              <a:round/>
            </a:ln>
            <a:effectLst/>
          </c:spPr>
          <c:marker>
            <c:symbol val="triangle"/>
            <c:size val="10"/>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227</c:v>
                </c:pt>
                <c:pt idx="1">
                  <c:v>249</c:v>
                </c:pt>
                <c:pt idx="2">
                  <c:v>270</c:v>
                </c:pt>
                <c:pt idx="3">
                  <c:v>299</c:v>
                </c:pt>
                <c:pt idx="4">
                  <c:v>368</c:v>
                </c:pt>
              </c:numCache>
            </c:numRef>
          </c:val>
          <c:smooth val="0"/>
          <c:extLst>
            <c:ext xmlns:c16="http://schemas.microsoft.com/office/drawing/2014/chart" uri="{C3380CC4-5D6E-409C-BE32-E72D297353CC}">
              <c16:uniqueId val="{00000001-A204-45F5-8970-870AE7889F93}"/>
            </c:ext>
          </c:extLst>
        </c:ser>
        <c:dLbls>
          <c:dLblPos val="t"/>
          <c:showLegendKey val="0"/>
          <c:showVal val="1"/>
          <c:showCatName val="0"/>
          <c:showSerName val="0"/>
          <c:showPercent val="0"/>
          <c:showBubbleSize val="0"/>
        </c:dLbls>
        <c:marker val="1"/>
        <c:smooth val="0"/>
        <c:axId val="1299560976"/>
        <c:axId val="1299550992"/>
      </c:lineChart>
      <c:catAx>
        <c:axId val="1299560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a:t>年度末</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99550992"/>
        <c:crosses val="autoZero"/>
        <c:auto val="1"/>
        <c:lblAlgn val="ctr"/>
        <c:lblOffset val="100"/>
        <c:noMultiLvlLbl val="0"/>
      </c:catAx>
      <c:valAx>
        <c:axId val="12995509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a:t>公共用充電設備（箇所数）</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99560976"/>
        <c:crosses val="autoZero"/>
        <c:crossBetween val="between"/>
      </c:valAx>
      <c:spPr>
        <a:noFill/>
        <a:ln>
          <a:noFill/>
        </a:ln>
        <a:effectLst/>
      </c:spPr>
    </c:plotArea>
    <c:legend>
      <c:legendPos val="b"/>
      <c:layout>
        <c:manualLayout>
          <c:xMode val="edge"/>
          <c:yMode val="edge"/>
          <c:x val="0.18893792465599749"/>
          <c:y val="0.90239601226569433"/>
          <c:w val="0.73088726045737551"/>
          <c:h val="6.17409460829982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80522405197797E-2"/>
          <c:y val="8.9873899989982423E-2"/>
          <c:w val="0.9082984399218047"/>
          <c:h val="0.84691489565650113"/>
        </c:manualLayout>
      </c:layout>
      <c:barChart>
        <c:barDir val="col"/>
        <c:grouping val="stacked"/>
        <c:varyColors val="0"/>
        <c:ser>
          <c:idx val="0"/>
          <c:order val="0"/>
          <c:tx>
            <c:strRef>
              <c:f>'排出量 (和暦)'!$AR$14</c:f>
              <c:strCache>
                <c:ptCount val="1"/>
                <c:pt idx="0">
                  <c:v>大型貨物系</c:v>
                </c:pt>
              </c:strCache>
            </c:strRef>
          </c:tx>
          <c:spPr>
            <a:solidFill>
              <a:schemeClr val="tx1"/>
            </a:solidFill>
            <a:ln>
              <a:solidFill>
                <a:sysClr val="windowText" lastClr="000000"/>
              </a:solidFill>
            </a:ln>
          </c:spPr>
          <c:invertIfNegative val="0"/>
          <c:dLbls>
            <c:dLbl>
              <c:idx val="8"/>
              <c:spPr>
                <a:noFill/>
                <a:ln w="25400">
                  <a:noFill/>
                </a:ln>
              </c:spPr>
              <c:txPr>
                <a:bodyPr/>
                <a:lstStyle/>
                <a:p>
                  <a:pPr>
                    <a:defRPr b="0" i="0">
                      <a:solidFill>
                        <a:schemeClr val="bg1"/>
                      </a:solidFill>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03D8-41A8-8398-A19E137052B6}"/>
                </c:ext>
              </c:extLst>
            </c:dLbl>
            <c:dLbl>
              <c:idx val="9"/>
              <c:spPr>
                <a:noFill/>
                <a:ln w="25400">
                  <a:noFill/>
                </a:ln>
              </c:spPr>
              <c:txPr>
                <a:bodyPr/>
                <a:lstStyle/>
                <a:p>
                  <a:pPr>
                    <a:defRPr b="0" i="1">
                      <a:solidFill>
                        <a:schemeClr val="bg1"/>
                      </a:solidFill>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03D8-41A8-8398-A19E137052B6}"/>
                </c:ext>
              </c:extLst>
            </c:dLbl>
            <c:spPr>
              <a:noFill/>
              <a:ln w="25400">
                <a:noFill/>
              </a:ln>
            </c:spPr>
            <c:txPr>
              <a:bodyPr/>
              <a:lstStyle/>
              <a:p>
                <a:pPr>
                  <a:defRPr b="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('排出量 (和暦)'!$AT$4,'排出量 (和暦)'!$AU$4,'排出量 (和暦)'!$AW$4,'排出量 (和暦)'!$AY$4,'排出量 (和暦)'!$BA$4,'排出量 (和暦)'!$BC$4,'排出量 (和暦)'!$BE$4,'排出量 (和暦)'!$BG$4,'排出量 (和暦)'!$BI$4,'排出量 (和暦)'!$BK$4,'排出量 (和暦)'!$BM$4,'排出量 (和暦)'!$BO$4,'排出量 (和暦)'!$BQ$4,'排出量 (和暦)'!$BS$4,'排出量 (和暦)'!$BU$4,'排出量 (和暦)'!$BW$4,'排出量 (和暦)'!$BY$4,'排出量 (和暦)'!$CC$4)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(和暦)'!$AT$16,'排出量 (和暦)'!$AU$16,'排出量 (和暦)'!$AW$16,'排出量 (和暦)'!$AY$16,'排出量 (和暦)'!$BA$16,'排出量 (和暦)'!$BC$16,'排出量 (和暦)'!$BE$16,'排出量 (和暦)'!$BG$16,'排出量 (和暦)'!$BI$16,'排出量 (和暦)'!$BK$16,'排出量 (和暦)'!$BM$16,'排出量 (和暦)'!$BO$16,'排出量 (和暦)'!$BQ$16,'排出量 (和暦)'!$BS$16,'排出量 (和暦)'!$BU$16,'排出量 (和暦)'!$BW$16,'排出量 (和暦)'!$BY$16,'排出量 (和暦)'!$CC$16)</c:f>
              <c:numCache>
                <c:formatCode>#,##0_ </c:formatCode>
                <c:ptCount val="18"/>
                <c:pt idx="0">
                  <c:v>450</c:v>
                </c:pt>
                <c:pt idx="1">
                  <c:v>420</c:v>
                </c:pt>
                <c:pt idx="2">
                  <c:v>370</c:v>
                </c:pt>
                <c:pt idx="3" formatCode="#,##0_);[Red]\(#,##0\)">
                  <c:v>320</c:v>
                </c:pt>
                <c:pt idx="4" formatCode="#,##0_);[Red]\(#,##0\)">
                  <c:v>300</c:v>
                </c:pt>
                <c:pt idx="5" formatCode="#,##0_);[Red]\(#,##0\)">
                  <c:v>260</c:v>
                </c:pt>
                <c:pt idx="6" formatCode="#,##0_);[Red]\(#,##0\)">
                  <c:v>230</c:v>
                </c:pt>
                <c:pt idx="7" formatCode="#,##0_);[Red]\(#,##0\)">
                  <c:v>220</c:v>
                </c:pt>
                <c:pt idx="8" formatCode="#,##0_);[Red]\(#,##0\)">
                  <c:v>200</c:v>
                </c:pt>
                <c:pt idx="9" formatCode="#,##0_);[Red]\(#,##0\)">
                  <c:v>170</c:v>
                </c:pt>
                <c:pt idx="10" formatCode="#,##0_);[Red]\(#,##0\)">
                  <c:v>160</c:v>
                </c:pt>
                <c:pt idx="11" formatCode="#,##0_);[Red]\(#,##0\)">
                  <c:v>140</c:v>
                </c:pt>
                <c:pt idx="12" formatCode="#,##0_);[Red]\(#,##0\)">
                  <c:v>130</c:v>
                </c:pt>
                <c:pt idx="13" formatCode="#,##0_);[Red]\(#,##0\)">
                  <c:v>130</c:v>
                </c:pt>
                <c:pt idx="14" formatCode="#,##0_);[Red]\(#,##0\)">
                  <c:v>120</c:v>
                </c:pt>
                <c:pt idx="15" formatCode="#,##0_);[Red]\(#,##0\)">
                  <c:v>120</c:v>
                </c:pt>
              </c:numCache>
            </c:numRef>
          </c:val>
          <c:extLst>
            <c:ext xmlns:c16="http://schemas.microsoft.com/office/drawing/2014/chart" uri="{C3380CC4-5D6E-409C-BE32-E72D297353CC}">
              <c16:uniqueId val="{00000002-03D8-41A8-8398-A19E137052B6}"/>
            </c:ext>
          </c:extLst>
        </c:ser>
        <c:ser>
          <c:idx val="8"/>
          <c:order val="1"/>
          <c:tx>
            <c:strRef>
              <c:f>'排出量 (和暦)'!$AR$10</c:f>
              <c:strCache>
                <c:ptCount val="1"/>
                <c:pt idx="0">
                  <c:v>小型貨物系</c:v>
                </c:pt>
              </c:strCache>
            </c:strRef>
          </c:tx>
          <c:spPr>
            <a:solidFill>
              <a:sysClr val="window" lastClr="FFFFFF"/>
            </a:solidFill>
            <a:ln>
              <a:solidFill>
                <a:sysClr val="windowText" lastClr="000000"/>
              </a:solidFill>
            </a:ln>
          </c:spPr>
          <c:invertIfNegative val="0"/>
          <c:dLbls>
            <c:dLbl>
              <c:idx val="8"/>
              <c:spPr>
                <a:noFill/>
                <a:ln w="25400">
                  <a:noFill/>
                </a:ln>
              </c:spPr>
              <c:txPr>
                <a:bodyPr/>
                <a:lstStyle/>
                <a:p>
                  <a:pPr>
                    <a:defRPr b="0" i="0"/>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3-03D8-41A8-8398-A19E137052B6}"/>
                </c:ext>
              </c:extLst>
            </c:dLbl>
            <c:dLbl>
              <c:idx val="9"/>
              <c:spPr>
                <a:noFill/>
                <a:ln w="25400">
                  <a:noFill/>
                </a:ln>
              </c:spPr>
              <c:txPr>
                <a:bodyPr/>
                <a:lstStyle/>
                <a:p>
                  <a:pPr>
                    <a:defRPr b="0" i="1"/>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4-03D8-41A8-8398-A19E137052B6}"/>
                </c:ext>
              </c:extLst>
            </c:dLbl>
            <c:spPr>
              <a:noFill/>
              <a:ln w="25400">
                <a:noFill/>
              </a:ln>
            </c:spPr>
            <c:txPr>
              <a:bodyPr wrap="square" lIns="38100" tIns="19050" rIns="38100" bIns="19050" anchor="ctr">
                <a:spAutoFit/>
              </a:bodyPr>
              <a:lstStyle/>
              <a:p>
                <a:pPr>
                  <a:defRPr b="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('排出量 (和暦)'!$AT$4,'排出量 (和暦)'!$AU$4,'排出量 (和暦)'!$AW$4,'排出量 (和暦)'!$AY$4,'排出量 (和暦)'!$BA$4,'排出量 (和暦)'!$BC$4,'排出量 (和暦)'!$BE$4,'排出量 (和暦)'!$BG$4,'排出量 (和暦)'!$BI$4,'排出量 (和暦)'!$BK$4,'排出量 (和暦)'!$BM$4,'排出量 (和暦)'!$BO$4,'排出量 (和暦)'!$BQ$4,'排出量 (和暦)'!$BS$4,'排出量 (和暦)'!$BU$4,'排出量 (和暦)'!$BW$4,'排出量 (和暦)'!$BY$4,'排出量 (和暦)'!$CC$4)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(和暦)'!$AT$13,'排出量 (和暦)'!$AU$13,'排出量 (和暦)'!$AW$13,'排出量 (和暦)'!$AY$13,'排出量 (和暦)'!$BA$13,'排出量 (和暦)'!$BC$13,'排出量 (和暦)'!$BE$13,'排出量 (和暦)'!$BG$13,'排出量 (和暦)'!$BI$13,'排出量 (和暦)'!$BK$13,'排出量 (和暦)'!$BM$13,'排出量 (和暦)'!$BO$13,'排出量 (和暦)'!$BQ$13,'排出量 (和暦)'!$BS$13,'排出量 (和暦)'!$BU$13,'排出量 (和暦)'!$BW$13,'排出量 (和暦)'!$BY$13,'排出量 (和暦)'!$CC$13)</c:f>
              <c:numCache>
                <c:formatCode>#,##0_ </c:formatCode>
                <c:ptCount val="18"/>
                <c:pt idx="0">
                  <c:v>120</c:v>
                </c:pt>
                <c:pt idx="1">
                  <c:v>110</c:v>
                </c:pt>
                <c:pt idx="2">
                  <c:v>100</c:v>
                </c:pt>
                <c:pt idx="3" formatCode="#,##0_);[Red]\(#,##0\)">
                  <c:v>100</c:v>
                </c:pt>
                <c:pt idx="4" formatCode="#,##0_);[Red]\(#,##0\)">
                  <c:v>100</c:v>
                </c:pt>
                <c:pt idx="5" formatCode="#,##0_);[Red]\(#,##0\)">
                  <c:v>100</c:v>
                </c:pt>
                <c:pt idx="6" formatCode="#,##0_);[Red]\(#,##0\)">
                  <c:v>100</c:v>
                </c:pt>
                <c:pt idx="7" formatCode="#,##0_);[Red]\(#,##0\)">
                  <c:v>90</c:v>
                </c:pt>
                <c:pt idx="8" formatCode="#,##0_);[Red]\(#,##0\)">
                  <c:v>90</c:v>
                </c:pt>
                <c:pt idx="9" formatCode="#,##0_);[Red]\(#,##0\)">
                  <c:v>80</c:v>
                </c:pt>
                <c:pt idx="10" formatCode="#,##0_);[Red]\(#,##0\)">
                  <c:v>60</c:v>
                </c:pt>
                <c:pt idx="11" formatCode="#,##0_);[Red]\(#,##0\)">
                  <c:v>70</c:v>
                </c:pt>
                <c:pt idx="12" formatCode="#,##0_);[Red]\(#,##0\)">
                  <c:v>80</c:v>
                </c:pt>
                <c:pt idx="13" formatCode="#,##0_);[Red]\(#,##0\)">
                  <c:v>70</c:v>
                </c:pt>
                <c:pt idx="14" formatCode="#,##0_);[Red]\(#,##0\)">
                  <c:v>70</c:v>
                </c:pt>
                <c:pt idx="15" formatCode="#,##0_);[Red]\(#,##0\)">
                  <c:v>70</c:v>
                </c:pt>
              </c:numCache>
            </c:numRef>
          </c:val>
          <c:extLst>
            <c:ext xmlns:c16="http://schemas.microsoft.com/office/drawing/2014/chart" uri="{C3380CC4-5D6E-409C-BE32-E72D297353CC}">
              <c16:uniqueId val="{00000005-03D8-41A8-8398-A19E137052B6}"/>
            </c:ext>
          </c:extLst>
        </c:ser>
        <c:ser>
          <c:idx val="4"/>
          <c:order val="2"/>
          <c:tx>
            <c:strRef>
              <c:f>'排出量 (和暦)'!$AR$6</c:f>
              <c:strCache>
                <c:ptCount val="1"/>
                <c:pt idx="0">
                  <c:v>乗用系</c:v>
                </c:pt>
              </c:strCache>
            </c:strRef>
          </c:tx>
          <c:spPr>
            <a:solidFill>
              <a:schemeClr val="bg1">
                <a:lumMod val="85000"/>
              </a:schemeClr>
            </a:solidFill>
            <a:ln>
              <a:solidFill>
                <a:sysClr val="windowText" lastClr="000000"/>
              </a:solidFill>
            </a:ln>
          </c:spPr>
          <c:invertIfNegative val="0"/>
          <c:dLbls>
            <c:dLbl>
              <c:idx val="8"/>
              <c:spPr>
                <a:noFill/>
                <a:ln w="25400">
                  <a:noFill/>
                </a:ln>
              </c:spPr>
              <c:txPr>
                <a:bodyPr/>
                <a:lstStyle/>
                <a:p>
                  <a:pPr>
                    <a:defRPr b="0" i="0"/>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6-03D8-41A8-8398-A19E137052B6}"/>
                </c:ext>
              </c:extLst>
            </c:dLbl>
            <c:dLbl>
              <c:idx val="9"/>
              <c:spPr>
                <a:noFill/>
                <a:ln w="25400">
                  <a:noFill/>
                </a:ln>
              </c:spPr>
              <c:txPr>
                <a:bodyPr/>
                <a:lstStyle/>
                <a:p>
                  <a:pPr>
                    <a:defRPr b="0" i="1"/>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7-03D8-41A8-8398-A19E137052B6}"/>
                </c:ext>
              </c:extLst>
            </c:dLbl>
            <c:spPr>
              <a:noFill/>
              <a:ln w="25400">
                <a:noFill/>
              </a:ln>
            </c:spPr>
            <c:txPr>
              <a:bodyPr wrap="square" lIns="38100" tIns="19050" rIns="38100" bIns="19050" anchor="ctr">
                <a:spAutoFit/>
              </a:bodyPr>
              <a:lstStyle/>
              <a:p>
                <a:pPr>
                  <a:defRPr b="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('排出量 (和暦)'!$AT$4,'排出量 (和暦)'!$AU$4,'排出量 (和暦)'!$AW$4,'排出量 (和暦)'!$AY$4,'排出量 (和暦)'!$BA$4,'排出量 (和暦)'!$BC$4,'排出量 (和暦)'!$BE$4,'排出量 (和暦)'!$BG$4,'排出量 (和暦)'!$BI$4,'排出量 (和暦)'!$BK$4,'排出量 (和暦)'!$BM$4,'排出量 (和暦)'!$BO$4,'排出量 (和暦)'!$BQ$4,'排出量 (和暦)'!$BS$4,'排出量 (和暦)'!$BU$4,'排出量 (和暦)'!$BW$4,'排出量 (和暦)'!$BY$4,'排出量 (和暦)'!$CC$4)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(和暦)'!$AT$9,'排出量 (和暦)'!$AU$9,'排出量 (和暦)'!$AW$9,'排出量 (和暦)'!$AY$9,'排出量 (和暦)'!$BA$9,'排出量 (和暦)'!$BC$9,'排出量 (和暦)'!$BE$9,'排出量 (和暦)'!$BG$9,'排出量 (和暦)'!$BI$9,'排出量 (和暦)'!$BK$9,'排出量 (和暦)'!$BM$9,'排出量 (和暦)'!$BO$9,'排出量 (和暦)'!$BQ$9,'排出量 (和暦)'!$BS$9,'排出量 (和暦)'!$BU$9,'排出量 (和暦)'!$BW$9,'排出量 (和暦)'!$BY$9,'排出量 (和暦)'!$CC$9)</c:f>
              <c:numCache>
                <c:formatCode>#,##0_ </c:formatCode>
                <c:ptCount val="18"/>
                <c:pt idx="0">
                  <c:v>330</c:v>
                </c:pt>
                <c:pt idx="1">
                  <c:v>310</c:v>
                </c:pt>
                <c:pt idx="2">
                  <c:v>290</c:v>
                </c:pt>
                <c:pt idx="3" formatCode="0_);[Red]\(0\)">
                  <c:v>290</c:v>
                </c:pt>
                <c:pt idx="4">
                  <c:v>290</c:v>
                </c:pt>
                <c:pt idx="5">
                  <c:v>290</c:v>
                </c:pt>
                <c:pt idx="6" formatCode="#,##0_);[Red]\(#,##0\)">
                  <c:v>290</c:v>
                </c:pt>
                <c:pt idx="7" formatCode="#,##0_);[Red]\(#,##0\)">
                  <c:v>280</c:v>
                </c:pt>
                <c:pt idx="8" formatCode="#,##0_);[Red]\(#,##0\)">
                  <c:v>270</c:v>
                </c:pt>
                <c:pt idx="9" formatCode="#,##0_);[Red]\(#,##0\)">
                  <c:v>260</c:v>
                </c:pt>
                <c:pt idx="10" formatCode="#,##0_);[Red]\(#,##0\)">
                  <c:v>250</c:v>
                </c:pt>
                <c:pt idx="11" formatCode="#,##0_);[Red]\(#,##0\)">
                  <c:v>240</c:v>
                </c:pt>
                <c:pt idx="12" formatCode="#,##0_);[Red]\(#,##0\)">
                  <c:v>230</c:v>
                </c:pt>
                <c:pt idx="13" formatCode="#,##0_);[Red]\(#,##0\)">
                  <c:v>260</c:v>
                </c:pt>
                <c:pt idx="14" formatCode="#,##0_);[Red]\(#,##0\)">
                  <c:v>260</c:v>
                </c:pt>
                <c:pt idx="15" formatCode="#,##0_);[Red]\(#,##0\)">
                  <c:v>270</c:v>
                </c:pt>
              </c:numCache>
            </c:numRef>
          </c:val>
          <c:extLst>
            <c:ext xmlns:c16="http://schemas.microsoft.com/office/drawing/2014/chart" uri="{C3380CC4-5D6E-409C-BE32-E72D297353CC}">
              <c16:uniqueId val="{00000008-03D8-41A8-8398-A19E137052B6}"/>
            </c:ext>
          </c:extLst>
        </c:ser>
        <c:ser>
          <c:idx val="1"/>
          <c:order val="3"/>
          <c:tx>
            <c:strRef>
              <c:f>'排出量 (和暦)'!$AR$17</c:f>
              <c:strCache>
                <c:ptCount val="1"/>
                <c:pt idx="0">
                  <c:v>合計</c:v>
                </c:pt>
              </c:strCache>
            </c:strRef>
          </c:tx>
          <c:spPr>
            <a:noFill/>
            <a:ln>
              <a:noFill/>
            </a:ln>
          </c:spPr>
          <c:invertIfNegative val="0"/>
          <c:dPt>
            <c:idx val="16"/>
            <c:invertIfNegative val="0"/>
            <c:bubble3D val="0"/>
            <c:spPr>
              <a:pattFill prst="openDmnd">
                <a:fgClr>
                  <a:schemeClr val="tx1"/>
                </a:fgClr>
                <a:bgClr>
                  <a:schemeClr val="bg1"/>
                </a:bgClr>
              </a:pattFill>
              <a:ln>
                <a:solidFill>
                  <a:schemeClr val="tx1"/>
                </a:solidFill>
              </a:ln>
            </c:spPr>
            <c:extLst>
              <c:ext xmlns:c16="http://schemas.microsoft.com/office/drawing/2014/chart" uri="{C3380CC4-5D6E-409C-BE32-E72D297353CC}">
                <c16:uniqueId val="{0000000A-03D8-41A8-8398-A19E137052B6}"/>
              </c:ext>
            </c:extLst>
          </c:dPt>
          <c:dPt>
            <c:idx val="17"/>
            <c:invertIfNegative val="0"/>
            <c:bubble3D val="0"/>
            <c:spPr>
              <a:pattFill prst="pct5">
                <a:fgClr>
                  <a:schemeClr val="tx1"/>
                </a:fgClr>
                <a:bgClr>
                  <a:schemeClr val="bg1"/>
                </a:bgClr>
              </a:pattFill>
              <a:ln>
                <a:solidFill>
                  <a:schemeClr val="tx1"/>
                </a:solidFill>
              </a:ln>
            </c:spPr>
            <c:extLst>
              <c:ext xmlns:c16="http://schemas.microsoft.com/office/drawing/2014/chart" uri="{C3380CC4-5D6E-409C-BE32-E72D297353CC}">
                <c16:uniqueId val="{0000000C-03D8-41A8-8398-A19E137052B6}"/>
              </c:ext>
            </c:extLst>
          </c:dPt>
          <c:dLbls>
            <c:dLbl>
              <c:idx val="5"/>
              <c:layout>
                <c:manualLayout>
                  <c:x val="-4.7645796779537273E-17"/>
                  <c:y val="0.229279399023314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3D8-41A8-8398-A19E137052B6}"/>
                </c:ext>
              </c:extLst>
            </c:dLbl>
            <c:dLbl>
              <c:idx val="8"/>
              <c:layout>
                <c:manualLayout>
                  <c:x val="-9.5291593559074547E-17"/>
                  <c:y val="0.20750359365154381"/>
                </c:manualLayout>
              </c:layout>
              <c:spPr>
                <a:noFill/>
              </c:spPr>
              <c:txPr>
                <a:bodyPr/>
                <a:lstStyle/>
                <a:p>
                  <a:pPr>
                    <a:defRPr b="0" i="0"/>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3D8-41A8-8398-A19E137052B6}"/>
                </c:ext>
              </c:extLst>
            </c:dLbl>
            <c:dLbl>
              <c:idx val="9"/>
              <c:spPr>
                <a:noFill/>
              </c:spPr>
              <c:txPr>
                <a:bodyPr/>
                <a:lstStyle/>
                <a:p>
                  <a:pPr>
                    <a:defRPr b="0" i="1"/>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F-03D8-41A8-8398-A19E137052B6}"/>
                </c:ext>
              </c:extLst>
            </c:dLbl>
            <c:dLbl>
              <c:idx val="10"/>
              <c:tx>
                <c:rich>
                  <a:bodyPr/>
                  <a:lstStyle/>
                  <a:p>
                    <a:fld id="{468011D8-F0E1-49CA-BE3D-A1FE93E32CDD}" type="VALUE">
                      <a:rPr lang="en-US" altLang="ja-JP" b="0"/>
                      <a:pPr/>
                      <a:t>[値]</a:t>
                    </a:fld>
                    <a:endParaRPr lang="ja-JP" alt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03D8-41A8-8398-A19E137052B6}"/>
                </c:ext>
              </c:extLst>
            </c:dLbl>
            <c:dLbl>
              <c:idx val="15"/>
              <c:tx>
                <c:rich>
                  <a:bodyPr/>
                  <a:lstStyle/>
                  <a:p>
                    <a:r>
                      <a:rPr lang="en-US" altLang="ja-JP"/>
                      <a:t>450</a:t>
                    </a:r>
                    <a:endParaRPr lang="en-US" altLang="ja-JP"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BB7-4DAF-9E52-DBE9A2778D9E}"/>
                </c:ext>
              </c:extLst>
            </c:dLbl>
            <c:dLbl>
              <c:idx val="16"/>
              <c:layout>
                <c:manualLayout>
                  <c:x val="1.0632238084442407E-3"/>
                  <c:y val="-0.192007234988315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3D8-41A8-8398-A19E137052B6}"/>
                </c:ext>
              </c:extLst>
            </c:dLbl>
            <c:dLbl>
              <c:idx val="17"/>
              <c:layout>
                <c:manualLayout>
                  <c:x val="-4.2528952337771188E-3"/>
                  <c:y val="-0.317047165187942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3D8-41A8-8398-A19E137052B6}"/>
                </c:ext>
              </c:extLst>
            </c:dLbl>
            <c:spPr>
              <a:noFill/>
            </c:spPr>
            <c:txPr>
              <a:bodyPr wrap="square" lIns="38100" tIns="19050" rIns="38100" bIns="19050" anchor="ctr">
                <a:spAutoFit/>
              </a:bodyPr>
              <a:lstStyle/>
              <a:p>
                <a:pPr>
                  <a:defRPr b="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('排出量 (和暦)'!$AT$4,'排出量 (和暦)'!$AU$4,'排出量 (和暦)'!$AW$4,'排出量 (和暦)'!$AY$4,'排出量 (和暦)'!$BA$4,'排出量 (和暦)'!$BC$4,'排出量 (和暦)'!$BE$4,'排出量 (和暦)'!$BG$4,'排出量 (和暦)'!$BI$4,'排出量 (和暦)'!$BK$4,'排出量 (和暦)'!$BM$4,'排出量 (和暦)'!$BO$4,'排出量 (和暦)'!$BQ$4,'排出量 (和暦)'!$BS$4,'排出量 (和暦)'!$BU$4,'排出量 (和暦)'!$BW$4,'排出量 (和暦)'!$BY$4,'排出量 (和暦)'!$CC$4)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(和暦)'!$AT$17,'排出量 (和暦)'!$AU$17,'排出量 (和暦)'!$AW$17,'排出量 (和暦)'!$AY$17,'排出量 (和暦)'!$BA$17,'排出量 (和暦)'!$BC$17,'排出量 (和暦)'!$BE$17,'排出量 (和暦)'!$BG$17,'排出量 (和暦)'!$BI$17,'排出量 (和暦)'!$BK$17,'排出量 (和暦)'!$BM$17,'排出量 (和暦)'!$BO$17,'排出量 (和暦)'!$BQ$17,'排出量 (和暦)'!$BS$17,'排出量 (和暦)'!$BU$17,'排出量 (和暦)'!$BW$17,'排出量 (和暦)'!$BY$17,'排出量 (和暦)'!$CC$17)</c:f>
              <c:numCache>
                <c:formatCode>#,##0_ </c:formatCode>
                <c:ptCount val="18"/>
                <c:pt idx="0">
                  <c:v>910</c:v>
                </c:pt>
                <c:pt idx="1">
                  <c:v>850</c:v>
                </c:pt>
                <c:pt idx="2">
                  <c:v>760</c:v>
                </c:pt>
                <c:pt idx="3" formatCode="#,##0_);[Red]\(#,##0\)">
                  <c:v>720</c:v>
                </c:pt>
                <c:pt idx="4">
                  <c:v>680</c:v>
                </c:pt>
                <c:pt idx="5">
                  <c:v>640</c:v>
                </c:pt>
                <c:pt idx="6">
                  <c:v>600</c:v>
                </c:pt>
                <c:pt idx="7">
                  <c:v>590</c:v>
                </c:pt>
                <c:pt idx="8">
                  <c:v>560</c:v>
                </c:pt>
                <c:pt idx="9">
                  <c:v>520</c:v>
                </c:pt>
                <c:pt idx="10">
                  <c:v>490</c:v>
                </c:pt>
                <c:pt idx="11">
                  <c:v>450</c:v>
                </c:pt>
                <c:pt idx="12">
                  <c:v>440</c:v>
                </c:pt>
                <c:pt idx="13">
                  <c:v>460</c:v>
                </c:pt>
                <c:pt idx="14">
                  <c:v>450</c:v>
                </c:pt>
                <c:pt idx="15">
                  <c:v>460</c:v>
                </c:pt>
                <c:pt idx="16">
                  <c:v>370</c:v>
                </c:pt>
                <c:pt idx="17">
                  <c:v>670</c:v>
                </c:pt>
              </c:numCache>
            </c:numRef>
          </c:val>
          <c:extLst>
            <c:ext xmlns:c16="http://schemas.microsoft.com/office/drawing/2014/chart" uri="{C3380CC4-5D6E-409C-BE32-E72D297353CC}">
              <c16:uniqueId val="{00000011-03D8-41A8-8398-A19E137052B6}"/>
            </c:ext>
          </c:extLst>
        </c:ser>
        <c:dLbls>
          <c:showLegendKey val="0"/>
          <c:showVal val="0"/>
          <c:showCatName val="0"/>
          <c:showSerName val="0"/>
          <c:showPercent val="0"/>
          <c:showBubbleSize val="0"/>
        </c:dLbls>
        <c:gapWidth val="50"/>
        <c:overlap val="100"/>
        <c:axId val="228459520"/>
        <c:axId val="221858624"/>
      </c:barChart>
      <c:catAx>
        <c:axId val="228459520"/>
        <c:scaling>
          <c:orientation val="minMax"/>
        </c:scaling>
        <c:delete val="0"/>
        <c:axPos val="b"/>
        <c:numFmt formatCode="General" sourceLinked="1"/>
        <c:majorTickMark val="out"/>
        <c:minorTickMark val="none"/>
        <c:tickLblPos val="nextTo"/>
        <c:spPr>
          <a:ln>
            <a:solidFill>
              <a:schemeClr val="tx1"/>
            </a:solidFill>
          </a:ln>
        </c:spPr>
        <c:txPr>
          <a:bodyPr/>
          <a:lstStyle/>
          <a:p>
            <a:pPr>
              <a:defRPr sz="500">
                <a:latin typeface="BIZ UDゴシック" panose="020B0400000000000000" pitchFamily="49" charset="-128"/>
                <a:ea typeface="BIZ UDゴシック" panose="020B0400000000000000" pitchFamily="49" charset="-128"/>
              </a:defRPr>
            </a:pPr>
            <a:endParaRPr lang="ja-JP"/>
          </a:p>
        </c:txPr>
        <c:crossAx val="221858624"/>
        <c:crosses val="autoZero"/>
        <c:auto val="1"/>
        <c:lblAlgn val="ctr"/>
        <c:lblOffset val="100"/>
        <c:noMultiLvlLbl val="0"/>
      </c:catAx>
      <c:valAx>
        <c:axId val="221858624"/>
        <c:scaling>
          <c:orientation val="minMax"/>
          <c:max val="1000"/>
        </c:scaling>
        <c:delete val="0"/>
        <c:axPos val="l"/>
        <c:majorGridlines>
          <c:spPr>
            <a:ln>
              <a:prstDash val="sysDot"/>
            </a:ln>
          </c:spPr>
        </c:majorGridlines>
        <c:title>
          <c:tx>
            <c:rich>
              <a:bodyPr rot="0" vert="horz"/>
              <a:lstStyle/>
              <a:p>
                <a:pPr>
                  <a:defRPr b="0"/>
                </a:pPr>
                <a:r>
                  <a:rPr lang="ja-JP" b="0" dirty="0"/>
                  <a:t>（</a:t>
                </a:r>
                <a:r>
                  <a:rPr lang="ja-JP" altLang="en-US" b="0" dirty="0"/>
                  <a:t>トン</a:t>
                </a:r>
                <a:r>
                  <a:rPr lang="ja-JP" b="0" dirty="0"/>
                  <a:t>）</a:t>
                </a:r>
              </a:p>
            </c:rich>
          </c:tx>
          <c:layout>
            <c:manualLayout>
              <c:xMode val="edge"/>
              <c:yMode val="edge"/>
              <c:x val="5.5545189001002589E-2"/>
              <c:y val="3.4291987906538944E-3"/>
            </c:manualLayout>
          </c:layout>
          <c:overlay val="0"/>
          <c:spPr>
            <a:noFill/>
            <a:ln w="25400">
              <a:noFill/>
            </a:ln>
          </c:spPr>
        </c:title>
        <c:numFmt formatCode="#,##0_ " sourceLinked="1"/>
        <c:majorTickMark val="out"/>
        <c:minorTickMark val="none"/>
        <c:tickLblPos val="nextTo"/>
        <c:spPr>
          <a:ln>
            <a:solidFill>
              <a:schemeClr val="tx1"/>
            </a:solidFill>
          </a:ln>
        </c:spPr>
        <c:crossAx val="228459520"/>
        <c:crosses val="autoZero"/>
        <c:crossBetween val="between"/>
      </c:valAx>
      <c:spPr>
        <a:ln>
          <a:solidFill>
            <a:schemeClr val="tx1"/>
          </a:solidFill>
        </a:ln>
      </c:spPr>
    </c:plotArea>
    <c:legend>
      <c:legendPos val="r"/>
      <c:legendEntry>
        <c:idx val="0"/>
        <c:delete val="1"/>
      </c:legendEntry>
      <c:layout>
        <c:manualLayout>
          <c:xMode val="edge"/>
          <c:yMode val="edge"/>
          <c:x val="0.7887972830736335"/>
          <c:y val="0.14437002796156273"/>
          <c:w val="0.13880381284592605"/>
          <c:h val="0.17910877606999159"/>
        </c:manualLayout>
      </c:layout>
      <c:overlay val="1"/>
      <c:spPr>
        <a:solidFill>
          <a:sysClr val="window" lastClr="FFFFFF"/>
        </a:solidFill>
        <a:ln>
          <a:solidFill>
            <a:sysClr val="windowText" lastClr="000000"/>
          </a:solidFill>
        </a:ln>
      </c:spPr>
    </c:legend>
    <c:plotVisOnly val="1"/>
    <c:dispBlanksAs val="gap"/>
    <c:showDLblsOverMax val="0"/>
  </c:chart>
  <c:spPr>
    <a:noFill/>
    <a:ln>
      <a:noFill/>
    </a:ln>
  </c:spPr>
  <c:txPr>
    <a:bodyPr/>
    <a:lstStyle/>
    <a:p>
      <a:pPr>
        <a:defRPr sz="1200"/>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36686466856564"/>
          <c:y val="0.14565118245692457"/>
          <c:w val="0.73041721112515412"/>
          <c:h val="0.83929822074189109"/>
        </c:manualLayout>
      </c:layout>
      <c:pieChart>
        <c:varyColors val="1"/>
        <c:ser>
          <c:idx val="1"/>
          <c:order val="0"/>
          <c:tx>
            <c:strRef>
              <c:f>'NOx排出量（グラフ貨物系）'!$D$33</c:f>
              <c:strCache>
                <c:ptCount val="1"/>
                <c:pt idx="0">
                  <c:v>合計</c:v>
                </c:pt>
              </c:strCache>
            </c:strRef>
          </c:tx>
          <c:explosion val="2"/>
          <c:dPt>
            <c:idx val="0"/>
            <c:bubble3D val="0"/>
            <c:spPr>
              <a:solidFill>
                <a:schemeClr val="tx2">
                  <a:lumMod val="60000"/>
                  <a:lumOff val="40000"/>
                </a:schemeClr>
              </a:solidFill>
              <a:ln w="9525" cap="flat" cmpd="sng" algn="ctr">
                <a:solidFill>
                  <a:srgbClr val="002060"/>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7FCA-4265-B08A-3E0209499458}"/>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7FCA-4265-B08A-3E0209499458}"/>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7FCA-4265-B08A-3E0209499458}"/>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7FCA-4265-B08A-3E0209499458}"/>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7FCA-4265-B08A-3E0209499458}"/>
              </c:ext>
            </c:extLst>
          </c:dPt>
          <c:dPt>
            <c:idx val="5"/>
            <c:bubble3D val="0"/>
            <c:spPr>
              <a:solidFill>
                <a:srgbClr val="F8AB3A"/>
              </a:solidFill>
              <a:ln w="9525" cap="flat" cmpd="sng" algn="ctr">
                <a:solidFill>
                  <a:schemeClr val="accent6"/>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B-7FCA-4265-B08A-3E0209499458}"/>
              </c:ext>
            </c:extLst>
          </c:dPt>
          <c:dLbls>
            <c:dLbl>
              <c:idx val="0"/>
              <c:layout>
                <c:manualLayout>
                  <c:x val="-0.20331834596103146"/>
                  <c:y val="-0.29852478843428037"/>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fld id="{C63DA929-AFF9-450A-A1A7-11784B65CA4E}" type="CATEGORYNAME">
                      <a:rPr lang="ja-JP" altLang="en-US" b="1"/>
                      <a:pPr>
                        <a:defRPr sz="1100" b="1">
                          <a:solidFill>
                            <a:schemeClr val="tx1"/>
                          </a:solidFill>
                          <a:latin typeface="Meiryo UI" panose="020B0604030504040204" pitchFamily="50" charset="-128"/>
                          <a:ea typeface="Meiryo UI" panose="020B0604030504040204" pitchFamily="50" charset="-128"/>
                        </a:defRPr>
                      </a:pPr>
                      <a:t>[分類名]</a:t>
                    </a:fld>
                    <a:r>
                      <a:rPr lang="ja-JP" altLang="en-US" b="1" baseline="0"/>
                      <a:t> </a:t>
                    </a:r>
                  </a:p>
                  <a:p>
                    <a:pPr>
                      <a:defRPr sz="1100" b="1">
                        <a:solidFill>
                          <a:schemeClr val="tx1"/>
                        </a:solidFill>
                        <a:latin typeface="Meiryo UI" panose="020B0604030504040204" pitchFamily="50" charset="-128"/>
                        <a:ea typeface="Meiryo UI" panose="020B0604030504040204" pitchFamily="50" charset="-128"/>
                      </a:defRPr>
                    </a:pPr>
                    <a:fld id="{E7818ADC-2795-4A97-8EE3-8B9710EF6E2A}" type="VALUE">
                      <a:rPr lang="en-US" altLang="ja-JP" b="1" baseline="0"/>
                      <a:pPr>
                        <a:defRPr sz="1100" b="1">
                          <a:solidFill>
                            <a:schemeClr val="tx1"/>
                          </a:solidFill>
                          <a:latin typeface="Meiryo UI" panose="020B0604030504040204" pitchFamily="50" charset="-128"/>
                          <a:ea typeface="Meiryo UI" panose="020B0604030504040204"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CA-4265-B08A-3E0209499458}"/>
                </c:ext>
              </c:extLst>
            </c:dLbl>
            <c:dLbl>
              <c:idx val="5"/>
              <c:layout>
                <c:manualLayout>
                  <c:x val="0.20427759556935277"/>
                  <c:y val="0.35119631183927352"/>
                </c:manualLayout>
              </c:layout>
              <c:tx>
                <c:rich>
                  <a:bodyPr/>
                  <a:lstStyle/>
                  <a:p>
                    <a:fld id="{CD77CF8D-A177-4A64-B0FA-C51A893060B0}" type="CATEGORYNAME">
                      <a:rPr lang="ja-JP" altLang="en-US"/>
                      <a:pPr/>
                      <a:t>[分類名]</a:t>
                    </a:fld>
                    <a:r>
                      <a:rPr lang="ja-JP" altLang="en-US" baseline="0"/>
                      <a:t>乗用系 </a:t>
                    </a:r>
                  </a:p>
                  <a:p>
                    <a:fld id="{4A35D070-A933-4A50-9BF0-B6568052B1BB}" type="VALUE">
                      <a:rPr lang="en-US" altLang="ja-JP" baseline="0"/>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FCA-4265-B08A-3E020949945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('NOx排出量（グラフ貨物系）'!$A$34,'NOx排出量（グラフ貨物系）'!$A$39)</c:f>
              <c:strCache>
                <c:ptCount val="2"/>
                <c:pt idx="0">
                  <c:v>貨物系</c:v>
                </c:pt>
                <c:pt idx="1">
                  <c:v>乗用系</c:v>
                </c:pt>
              </c:strCache>
            </c:strRef>
          </c:cat>
          <c:val>
            <c:numRef>
              <c:f>'NOx排出量（グラフ貨物系）'!$D$34:$D$39</c:f>
              <c:numCache>
                <c:formatCode>General</c:formatCode>
                <c:ptCount val="6"/>
                <c:pt idx="0" formatCode="0%">
                  <c:v>0.84415584415584421</c:v>
                </c:pt>
                <c:pt idx="5" formatCode="0%">
                  <c:v>0.15873015873015875</c:v>
                </c:pt>
              </c:numCache>
            </c:numRef>
          </c:val>
          <c:extLst>
            <c:ext xmlns:c16="http://schemas.microsoft.com/office/drawing/2014/chart" uri="{C3380CC4-5D6E-409C-BE32-E72D297353CC}">
              <c16:uniqueId val="{0000000C-7FCA-4265-B08A-3E0209499458}"/>
            </c:ext>
          </c:extLst>
        </c:ser>
        <c:dLbls>
          <c:showLegendKey val="0"/>
          <c:showVal val="1"/>
          <c:showCatName val="0"/>
          <c:showSerName val="0"/>
          <c:showPercent val="0"/>
          <c:showBubbleSize val="0"/>
          <c:showLeaderLines val="1"/>
        </c:dLbls>
        <c:firstSliceAng val="0"/>
      </c:pieChart>
      <c:doughnutChart>
        <c:varyColors val="1"/>
        <c:ser>
          <c:idx val="0"/>
          <c:order val="1"/>
          <c:tx>
            <c:strRef>
              <c:f>'NOx排出量（グラフ貨物系）'!$C$33</c:f>
              <c:strCache>
                <c:ptCount val="1"/>
                <c:pt idx="0">
                  <c:v>令和6年度</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E-7FCA-4265-B08A-3E0209499458}"/>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0-7FCA-4265-B08A-3E0209499458}"/>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2-7FCA-4265-B08A-3E0209499458}"/>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4-7FCA-4265-B08A-3E0209499458}"/>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6-7FCA-4265-B08A-3E0209499458}"/>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8-7FCA-4265-B08A-3E0209499458}"/>
              </c:ext>
            </c:extLst>
          </c:dPt>
          <c:dPt>
            <c:idx val="6"/>
            <c:bubble3D val="0"/>
            <c:spPr>
              <a:solidFill>
                <a:schemeClr val="accent1">
                  <a:lumMod val="20000"/>
                  <a:lumOff val="80000"/>
                </a:schemeClr>
              </a:soli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A-7FCA-4265-B08A-3E0209499458}"/>
              </c:ext>
            </c:extLst>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C-7FCA-4265-B08A-3E0209499458}"/>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7FCA-4265-B08A-3E0209499458}"/>
                </c:ext>
              </c:extLst>
            </c:dLbl>
            <c:dLbl>
              <c:idx val="2"/>
              <c:layout>
                <c:manualLayout>
                  <c:x val="-0.17990276476997127"/>
                  <c:y val="2.072759685185874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2-7FCA-4265-B08A-3E0209499458}"/>
                </c:ext>
              </c:extLst>
            </c:dLbl>
            <c:dLbl>
              <c:idx val="3"/>
              <c:layout>
                <c:manualLayout>
                  <c:x val="-0.19275691345442533"/>
                  <c:y val="-4.426484152818830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4-7FCA-4265-B08A-3E0209499458}"/>
                </c:ext>
              </c:extLst>
            </c:dLbl>
            <c:dLbl>
              <c:idx val="4"/>
              <c:layout>
                <c:manualLayout>
                  <c:x val="-0.13116814322618867"/>
                  <c:y val="-0.14617930954486458"/>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5863434261449177"/>
                      <c:h val="0.14627157800448806"/>
                    </c:manualLayout>
                  </c15:layout>
                </c:ext>
                <c:ext xmlns:c16="http://schemas.microsoft.com/office/drawing/2014/chart" uri="{C3380CC4-5D6E-409C-BE32-E72D297353CC}">
                  <c16:uniqueId val="{00000016-7FCA-4265-B08A-3E0209499458}"/>
                </c:ext>
              </c:extLst>
            </c:dLbl>
            <c:dLbl>
              <c:idx val="5"/>
              <c:layout>
                <c:manualLayout>
                  <c:x val="-2.6548904838222656E-2"/>
                  <c:y val="-1.43866433044193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8-7FCA-4265-B08A-3E0209499458}"/>
                </c:ext>
              </c:extLst>
            </c:dLbl>
            <c:dLbl>
              <c:idx val="6"/>
              <c:layout>
                <c:manualLayout>
                  <c:x val="-1.7723597311381737E-2"/>
                  <c:y val="-3.948894450812939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A-7FCA-4265-B08A-3E0209499458}"/>
                </c:ext>
              </c:extLst>
            </c:dLbl>
            <c:dLbl>
              <c:idx val="7"/>
              <c:layout>
                <c:manualLayout>
                  <c:x val="5.4022045988838412E-2"/>
                  <c:y val="-0.1449272458006821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C-7FCA-4265-B08A-3E020949945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'NOx排出量（グラフ貨物系）'!$B$34:$B$41</c:f>
              <c:strCache>
                <c:ptCount val="8"/>
                <c:pt idx="0">
                  <c:v>普通貨物車</c:v>
                </c:pt>
                <c:pt idx="1">
                  <c:v>特種(殊)車</c:v>
                </c:pt>
                <c:pt idx="2">
                  <c:v>小型貨物車</c:v>
                </c:pt>
                <c:pt idx="3">
                  <c:v>軽貨物車</c:v>
                </c:pt>
                <c:pt idx="4">
                  <c:v>貨客車</c:v>
                </c:pt>
                <c:pt idx="5">
                  <c:v>バス</c:v>
                </c:pt>
                <c:pt idx="6">
                  <c:v>乗用車</c:v>
                </c:pt>
                <c:pt idx="7">
                  <c:v>軽乗用車</c:v>
                </c:pt>
              </c:strCache>
            </c:strRef>
          </c:cat>
          <c:val>
            <c:numRef>
              <c:f>'NOx排出量（グラフ貨物系）'!$C$34:$C$41</c:f>
              <c:numCache>
                <c:formatCode>0.0%</c:formatCode>
                <c:ptCount val="8"/>
                <c:pt idx="0">
                  <c:v>0.55844155844155841</c:v>
                </c:pt>
                <c:pt idx="1">
                  <c:v>0.18614718614718614</c:v>
                </c:pt>
                <c:pt idx="2">
                  <c:v>5.1948051948051951E-2</c:v>
                </c:pt>
                <c:pt idx="3">
                  <c:v>2.5974025974025976E-2</c:v>
                </c:pt>
                <c:pt idx="4">
                  <c:v>2.1645021645021644E-2</c:v>
                </c:pt>
                <c:pt idx="5">
                  <c:v>9.2352092352092352E-2</c:v>
                </c:pt>
                <c:pt idx="6">
                  <c:v>5.1948051948051951E-2</c:v>
                </c:pt>
                <c:pt idx="7">
                  <c:v>1.443001443001443E-2</c:v>
                </c:pt>
              </c:numCache>
            </c:numRef>
          </c:val>
          <c:extLst>
            <c:ext xmlns:c16="http://schemas.microsoft.com/office/drawing/2014/chart" uri="{C3380CC4-5D6E-409C-BE32-E72D297353CC}">
              <c16:uniqueId val="{0000001D-7FCA-4265-B08A-3E0209499458}"/>
            </c:ext>
          </c:extLst>
        </c:ser>
        <c:dLbls>
          <c:showLegendKey val="0"/>
          <c:showVal val="1"/>
          <c:showCatName val="0"/>
          <c:showSerName val="0"/>
          <c:showPercent val="0"/>
          <c:showBubbleSize val="0"/>
          <c:showLeaderLines val="0"/>
        </c:dLbls>
        <c:firstSliceAng val="0"/>
        <c:holeSize val="4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071061097894943"/>
          <c:y val="7.4073887754763243E-2"/>
          <c:w val="0.72076224078369344"/>
          <c:h val="0.6769811412462331"/>
        </c:manualLayout>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'比較グラフ (排出量)'!$A$16:$A$18</c:f>
              <c:strCache>
                <c:ptCount val="3"/>
                <c:pt idx="0">
                  <c:v>乗用車</c:v>
                </c:pt>
                <c:pt idx="1">
                  <c:v>小型貨物車</c:v>
                </c:pt>
                <c:pt idx="2">
                  <c:v>普通貨物車</c:v>
                </c:pt>
              </c:strCache>
            </c:strRef>
          </c:cat>
          <c:val>
            <c:numRef>
              <c:f>'比較グラフ (排出量)'!$B$16:$B$18</c:f>
              <c:numCache>
                <c:formatCode>0.000_ </c:formatCode>
                <c:ptCount val="3"/>
                <c:pt idx="0">
                  <c:v>8.7092053143597008E-3</c:v>
                </c:pt>
                <c:pt idx="1">
                  <c:v>0.31566952191452702</c:v>
                </c:pt>
                <c:pt idx="2">
                  <c:v>1.27308945444948</c:v>
                </c:pt>
              </c:numCache>
            </c:numRef>
          </c:val>
          <c:extLst>
            <c:ext xmlns:c16="http://schemas.microsoft.com/office/drawing/2014/chart" uri="{C3380CC4-5D6E-409C-BE32-E72D297353CC}">
              <c16:uniqueId val="{00000000-206D-46DB-BA32-0FA794093927}"/>
            </c:ext>
          </c:extLst>
        </c:ser>
        <c:dLbls>
          <c:dLblPos val="outEnd"/>
          <c:showLegendKey val="0"/>
          <c:showVal val="1"/>
          <c:showCatName val="0"/>
          <c:showSerName val="0"/>
          <c:showPercent val="0"/>
          <c:showBubbleSize val="0"/>
        </c:dLbls>
        <c:gapWidth val="150"/>
        <c:axId val="220654592"/>
        <c:axId val="209893568"/>
      </c:barChart>
      <c:catAx>
        <c:axId val="220654592"/>
        <c:scaling>
          <c:orientation val="minMax"/>
        </c:scaling>
        <c:delete val="0"/>
        <c:axPos val="l"/>
        <c:numFmt formatCode="General" sourceLinked="0"/>
        <c:majorTickMark val="out"/>
        <c:minorTickMark val="none"/>
        <c:tickLblPos val="nextTo"/>
        <c:spPr>
          <a:ln>
            <a:solidFill>
              <a:schemeClr val="tx1"/>
            </a:solidFill>
          </a:ln>
        </c:spPr>
        <c:crossAx val="209893568"/>
        <c:crosses val="autoZero"/>
        <c:auto val="1"/>
        <c:lblAlgn val="ctr"/>
        <c:lblOffset val="100"/>
        <c:noMultiLvlLbl val="0"/>
      </c:catAx>
      <c:valAx>
        <c:axId val="209893568"/>
        <c:scaling>
          <c:orientation val="minMax"/>
          <c:max val="3"/>
          <c:min val="0"/>
        </c:scaling>
        <c:delete val="0"/>
        <c:axPos val="b"/>
        <c:majorGridlines>
          <c:spPr>
            <a:ln>
              <a:prstDash val="sysDot"/>
            </a:ln>
          </c:spPr>
        </c:majorGridlines>
        <c:numFmt formatCode="0.0_ " sourceLinked="0"/>
        <c:majorTickMark val="out"/>
        <c:minorTickMark val="none"/>
        <c:tickLblPos val="nextTo"/>
        <c:spPr>
          <a:ln>
            <a:solidFill>
              <a:schemeClr val="tx1"/>
            </a:solidFill>
          </a:ln>
        </c:spPr>
        <c:crossAx val="220654592"/>
        <c:crosses val="autoZero"/>
        <c:crossBetween val="between"/>
        <c:majorUnit val="1"/>
      </c:valAx>
      <c:spPr>
        <a:ln>
          <a:solidFill>
            <a:schemeClr val="tx1"/>
          </a:solidFill>
        </a:ln>
      </c:spPr>
    </c:plotArea>
    <c:plotVisOnly val="1"/>
    <c:dispBlanksAs val="gap"/>
    <c:showDLblsOverMax val="0"/>
  </c:chart>
  <c:spPr>
    <a:noFill/>
    <a:ln>
      <a:noFill/>
    </a:ln>
  </c:spPr>
  <c:txPr>
    <a:bodyPr/>
    <a:lstStyle/>
    <a:p>
      <a:pPr>
        <a:defRPr>
          <a:latin typeface="BIZ UDゴシック" panose="020B0400000000000000" pitchFamily="49" charset="-128"/>
          <a:ea typeface="BIZ UDゴシック" panose="020B0400000000000000" pitchFamily="49" charset="-128"/>
        </a:defRPr>
      </a:pPr>
      <a:endParaRPr lang="ja-JP"/>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66045969051647"/>
          <c:y val="9.6937582282107124E-2"/>
          <c:w val="0.6966179937446777"/>
          <c:h val="0.78954658064052019"/>
        </c:manualLayout>
      </c:layout>
      <c:lineChart>
        <c:grouping val="standard"/>
        <c:varyColors val="0"/>
        <c:ser>
          <c:idx val="1"/>
          <c:order val="1"/>
          <c:tx>
            <c:strRef>
              <c:f>排出係数表!$B$7</c:f>
              <c:strCache>
                <c:ptCount val="1"/>
                <c:pt idx="0">
                  <c:v>乗用車</c:v>
                </c:pt>
              </c:strCache>
            </c:strRef>
          </c:tx>
          <c:spPr>
            <a:ln>
              <a:solidFill>
                <a:srgbClr val="FF0000"/>
              </a:solidFill>
            </a:ln>
          </c:spPr>
          <c:marker>
            <c:symbol val="square"/>
            <c:size val="8"/>
          </c:marker>
          <c:dPt>
            <c:idx val="6"/>
            <c:bubble3D val="0"/>
            <c:extLst>
              <c:ext xmlns:c16="http://schemas.microsoft.com/office/drawing/2014/chart" uri="{C3380CC4-5D6E-409C-BE32-E72D297353CC}">
                <c16:uniqueId val="{00000000-515C-4271-A20B-5AF2DC92C2BA}"/>
              </c:ext>
            </c:extLst>
          </c:dPt>
          <c:dPt>
            <c:idx val="7"/>
            <c:bubble3D val="0"/>
            <c:extLst>
              <c:ext xmlns:c16="http://schemas.microsoft.com/office/drawing/2014/chart" uri="{C3380CC4-5D6E-409C-BE32-E72D297353CC}">
                <c16:uniqueId val="{00000001-515C-4271-A20B-5AF2DC92C2BA}"/>
              </c:ext>
            </c:extLst>
          </c:dPt>
          <c:dPt>
            <c:idx val="9"/>
            <c:bubble3D val="0"/>
            <c:extLst>
              <c:ext xmlns:c16="http://schemas.microsoft.com/office/drawing/2014/chart" uri="{C3380CC4-5D6E-409C-BE32-E72D297353CC}">
                <c16:uniqueId val="{00000002-515C-4271-A20B-5AF2DC92C2BA}"/>
              </c:ext>
            </c:extLst>
          </c:dPt>
          <c:dPt>
            <c:idx val="14"/>
            <c:bubble3D val="0"/>
            <c:extLst>
              <c:ext xmlns:c16="http://schemas.microsoft.com/office/drawing/2014/chart" uri="{C3380CC4-5D6E-409C-BE32-E72D297353CC}">
                <c16:uniqueId val="{00000003-515C-4271-A20B-5AF2DC92C2BA}"/>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排出係数表!$C$7:$R$7</c:f>
              <c:numCache>
                <c:formatCode>0.000_ </c:formatCode>
                <c:ptCount val="16"/>
                <c:pt idx="0">
                  <c:v>4.2999999999999997E-2</c:v>
                </c:pt>
                <c:pt idx="1">
                  <c:v>3.5000000000000003E-2</c:v>
                </c:pt>
                <c:pt idx="2">
                  <c:v>3.2000000000000001E-2</c:v>
                </c:pt>
                <c:pt idx="3">
                  <c:v>2.5999999999999999E-2</c:v>
                </c:pt>
                <c:pt idx="4">
                  <c:v>2.1000000000000001E-2</c:v>
                </c:pt>
                <c:pt idx="5" formatCode="0.000">
                  <c:v>1.7000000000000001E-2</c:v>
                </c:pt>
                <c:pt idx="6" formatCode="0.000">
                  <c:v>1.4E-2</c:v>
                </c:pt>
                <c:pt idx="7">
                  <c:v>1.2999999999999999E-2</c:v>
                </c:pt>
                <c:pt idx="8">
                  <c:v>1.2494378965530699E-2</c:v>
                </c:pt>
                <c:pt idx="9">
                  <c:v>1.2999999999999999E-2</c:v>
                </c:pt>
                <c:pt idx="10" formatCode="0.000_);[Red]\(0.000\)">
                  <c:v>1.2593024567094204E-2</c:v>
                </c:pt>
                <c:pt idx="11">
                  <c:v>1.0371545163601101E-2</c:v>
                </c:pt>
                <c:pt idx="12">
                  <c:v>1.043624685508E-2</c:v>
                </c:pt>
                <c:pt idx="13">
                  <c:v>8.7763699099934998E-3</c:v>
                </c:pt>
                <c:pt idx="14">
                  <c:v>8.9026497763490999E-3</c:v>
                </c:pt>
                <c:pt idx="15">
                  <c:v>8.7092053143597008E-3</c:v>
                </c:pt>
              </c:numCache>
            </c:numRef>
          </c:val>
          <c:smooth val="0"/>
          <c:extLst>
            <c:ext xmlns:c16="http://schemas.microsoft.com/office/drawing/2014/chart" uri="{C3380CC4-5D6E-409C-BE32-E72D297353CC}">
              <c16:uniqueId val="{00000004-515C-4271-A20B-5AF2DC92C2BA}"/>
            </c:ext>
          </c:extLst>
        </c:ser>
        <c:ser>
          <c:idx val="2"/>
          <c:order val="2"/>
          <c:tx>
            <c:strRef>
              <c:f>排出係数表!$B$8</c:f>
              <c:strCache>
                <c:ptCount val="1"/>
                <c:pt idx="0">
                  <c:v>バス</c:v>
                </c:pt>
              </c:strCache>
            </c:strRef>
          </c:tx>
          <c:spPr>
            <a:ln>
              <a:solidFill>
                <a:srgbClr val="92D050"/>
              </a:solidFill>
            </a:ln>
          </c:spPr>
          <c:marker>
            <c:symbol val="triangle"/>
            <c:size val="8"/>
          </c:marker>
          <c:dPt>
            <c:idx val="6"/>
            <c:bubble3D val="0"/>
            <c:extLst>
              <c:ext xmlns:c16="http://schemas.microsoft.com/office/drawing/2014/chart" uri="{C3380CC4-5D6E-409C-BE32-E72D297353CC}">
                <c16:uniqueId val="{00000005-515C-4271-A20B-5AF2DC92C2BA}"/>
              </c:ext>
            </c:extLst>
          </c:dPt>
          <c:dPt>
            <c:idx val="7"/>
            <c:bubble3D val="0"/>
            <c:extLst>
              <c:ext xmlns:c16="http://schemas.microsoft.com/office/drawing/2014/chart" uri="{C3380CC4-5D6E-409C-BE32-E72D297353CC}">
                <c16:uniqueId val="{00000006-515C-4271-A20B-5AF2DC92C2BA}"/>
              </c:ext>
            </c:extLst>
          </c:dPt>
          <c:dPt>
            <c:idx val="9"/>
            <c:bubble3D val="0"/>
            <c:extLst>
              <c:ext xmlns:c16="http://schemas.microsoft.com/office/drawing/2014/chart" uri="{C3380CC4-5D6E-409C-BE32-E72D297353CC}">
                <c16:uniqueId val="{00000007-515C-4271-A20B-5AF2DC92C2BA}"/>
              </c:ext>
            </c:extLst>
          </c:dPt>
          <c:dPt>
            <c:idx val="14"/>
            <c:bubble3D val="0"/>
            <c:extLst>
              <c:ext xmlns:c16="http://schemas.microsoft.com/office/drawing/2014/chart" uri="{C3380CC4-5D6E-409C-BE32-E72D297353CC}">
                <c16:uniqueId val="{00000008-515C-4271-A20B-5AF2DC92C2BA}"/>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排出係数表!$C$8:$R$8</c:f>
              <c:numCache>
                <c:formatCode>0.000_ </c:formatCode>
                <c:ptCount val="16"/>
                <c:pt idx="0">
                  <c:v>3.5510000000000002</c:v>
                </c:pt>
                <c:pt idx="1">
                  <c:v>3.415</c:v>
                </c:pt>
                <c:pt idx="2">
                  <c:v>3.085</c:v>
                </c:pt>
                <c:pt idx="3">
                  <c:v>2.944</c:v>
                </c:pt>
                <c:pt idx="4">
                  <c:v>3</c:v>
                </c:pt>
                <c:pt idx="5" formatCode="0.000">
                  <c:v>2.871</c:v>
                </c:pt>
                <c:pt idx="6" formatCode="0.000">
                  <c:v>2.7240000000000002</c:v>
                </c:pt>
                <c:pt idx="7">
                  <c:v>2.5209999999999999</c:v>
                </c:pt>
                <c:pt idx="8">
                  <c:v>2.4009750124939702</c:v>
                </c:pt>
                <c:pt idx="9">
                  <c:v>2.19</c:v>
                </c:pt>
                <c:pt idx="10" formatCode="0.000_);[Red]\(0.000\)">
                  <c:v>2.1084340763219012</c:v>
                </c:pt>
                <c:pt idx="11">
                  <c:v>1.7697900777258999</c:v>
                </c:pt>
                <c:pt idx="12">
                  <c:v>1.86308449277206</c:v>
                </c:pt>
                <c:pt idx="13">
                  <c:v>1.9201702478706899</c:v>
                </c:pt>
                <c:pt idx="14">
                  <c:v>1.8515771872095801</c:v>
                </c:pt>
                <c:pt idx="15">
                  <c:v>1.7120634210961101</c:v>
                </c:pt>
              </c:numCache>
            </c:numRef>
          </c:val>
          <c:smooth val="0"/>
          <c:extLst>
            <c:ext xmlns:c16="http://schemas.microsoft.com/office/drawing/2014/chart" uri="{C3380CC4-5D6E-409C-BE32-E72D297353CC}">
              <c16:uniqueId val="{00000009-515C-4271-A20B-5AF2DC92C2BA}"/>
            </c:ext>
          </c:extLst>
        </c:ser>
        <c:ser>
          <c:idx val="4"/>
          <c:order val="4"/>
          <c:tx>
            <c:strRef>
              <c:f>排出係数表!$B$10</c:f>
              <c:strCache>
                <c:ptCount val="1"/>
                <c:pt idx="0">
                  <c:v>小型貨物車</c:v>
                </c:pt>
              </c:strCache>
            </c:strRef>
          </c:tx>
          <c:spPr>
            <a:ln>
              <a:solidFill>
                <a:schemeClr val="accent1"/>
              </a:solidFill>
            </a:ln>
          </c:spPr>
          <c:marker>
            <c:symbol val="star"/>
            <c:size val="8"/>
          </c:marker>
          <c:dPt>
            <c:idx val="6"/>
            <c:bubble3D val="0"/>
            <c:extLst>
              <c:ext xmlns:c16="http://schemas.microsoft.com/office/drawing/2014/chart" uri="{C3380CC4-5D6E-409C-BE32-E72D297353CC}">
                <c16:uniqueId val="{0000000A-515C-4271-A20B-5AF2DC92C2BA}"/>
              </c:ext>
            </c:extLst>
          </c:dPt>
          <c:dPt>
            <c:idx val="7"/>
            <c:bubble3D val="0"/>
            <c:extLst>
              <c:ext xmlns:c16="http://schemas.microsoft.com/office/drawing/2014/chart" uri="{C3380CC4-5D6E-409C-BE32-E72D297353CC}">
                <c16:uniqueId val="{0000000B-515C-4271-A20B-5AF2DC92C2BA}"/>
              </c:ext>
            </c:extLst>
          </c:dPt>
          <c:dPt>
            <c:idx val="9"/>
            <c:bubble3D val="0"/>
            <c:extLst>
              <c:ext xmlns:c16="http://schemas.microsoft.com/office/drawing/2014/chart" uri="{C3380CC4-5D6E-409C-BE32-E72D297353CC}">
                <c16:uniqueId val="{0000000C-515C-4271-A20B-5AF2DC92C2BA}"/>
              </c:ext>
            </c:extLst>
          </c:dPt>
          <c:dPt>
            <c:idx val="14"/>
            <c:bubble3D val="0"/>
            <c:extLst>
              <c:ext xmlns:c16="http://schemas.microsoft.com/office/drawing/2014/chart" uri="{C3380CC4-5D6E-409C-BE32-E72D297353CC}">
                <c16:uniqueId val="{0000000D-515C-4271-A20B-5AF2DC92C2BA}"/>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排出係数表!$C$10:$R$10</c:f>
              <c:numCache>
                <c:formatCode>0.000_ </c:formatCode>
                <c:ptCount val="16"/>
                <c:pt idx="0">
                  <c:v>0.67900000000000005</c:v>
                </c:pt>
                <c:pt idx="1">
                  <c:v>0.66300000000000003</c:v>
                </c:pt>
                <c:pt idx="2">
                  <c:v>0.63500000000000001</c:v>
                </c:pt>
                <c:pt idx="3">
                  <c:v>0.56899999999999995</c:v>
                </c:pt>
                <c:pt idx="4">
                  <c:v>0.54100000000000004</c:v>
                </c:pt>
                <c:pt idx="5" formatCode="0.000">
                  <c:v>0.52900000000000003</c:v>
                </c:pt>
                <c:pt idx="6" formatCode="0.000">
                  <c:v>0.5</c:v>
                </c:pt>
                <c:pt idx="7">
                  <c:v>0.47</c:v>
                </c:pt>
                <c:pt idx="8">
                  <c:v>0.45818871525578958</c:v>
                </c:pt>
                <c:pt idx="9">
                  <c:v>0.42299999999999999</c:v>
                </c:pt>
                <c:pt idx="10" formatCode="0.000_);[Red]\(0.000\)">
                  <c:v>0.36742581098534094</c:v>
                </c:pt>
                <c:pt idx="11">
                  <c:v>0.37390468683494299</c:v>
                </c:pt>
                <c:pt idx="12">
                  <c:v>0.33668601798796499</c:v>
                </c:pt>
                <c:pt idx="13">
                  <c:v>0.34644552390199901</c:v>
                </c:pt>
                <c:pt idx="14">
                  <c:v>0.32672671783829299</c:v>
                </c:pt>
                <c:pt idx="15">
                  <c:v>0.31566952191452702</c:v>
                </c:pt>
              </c:numCache>
            </c:numRef>
          </c:val>
          <c:smooth val="0"/>
          <c:extLst>
            <c:ext xmlns:c16="http://schemas.microsoft.com/office/drawing/2014/chart" uri="{C3380CC4-5D6E-409C-BE32-E72D297353CC}">
              <c16:uniqueId val="{0000000E-515C-4271-A20B-5AF2DC92C2BA}"/>
            </c:ext>
          </c:extLst>
        </c:ser>
        <c:ser>
          <c:idx val="6"/>
          <c:order val="6"/>
          <c:tx>
            <c:strRef>
              <c:f>排出係数表!$B$12</c:f>
              <c:strCache>
                <c:ptCount val="1"/>
                <c:pt idx="0">
                  <c:v>普通貨物車</c:v>
                </c:pt>
              </c:strCache>
            </c:strRef>
          </c:tx>
          <c:spPr>
            <a:ln>
              <a:solidFill>
                <a:srgbClr val="00B0F0"/>
              </a:solidFill>
            </a:ln>
          </c:spPr>
          <c:marker>
            <c:symbol val="plus"/>
            <c:size val="8"/>
          </c:marker>
          <c:dPt>
            <c:idx val="6"/>
            <c:bubble3D val="0"/>
            <c:extLst>
              <c:ext xmlns:c16="http://schemas.microsoft.com/office/drawing/2014/chart" uri="{C3380CC4-5D6E-409C-BE32-E72D297353CC}">
                <c16:uniqueId val="{0000000F-515C-4271-A20B-5AF2DC92C2BA}"/>
              </c:ext>
            </c:extLst>
          </c:dPt>
          <c:dPt>
            <c:idx val="7"/>
            <c:bubble3D val="0"/>
            <c:extLst>
              <c:ext xmlns:c16="http://schemas.microsoft.com/office/drawing/2014/chart" uri="{C3380CC4-5D6E-409C-BE32-E72D297353CC}">
                <c16:uniqueId val="{00000010-515C-4271-A20B-5AF2DC92C2BA}"/>
              </c:ext>
            </c:extLst>
          </c:dPt>
          <c:dPt>
            <c:idx val="9"/>
            <c:bubble3D val="0"/>
            <c:extLst>
              <c:ext xmlns:c16="http://schemas.microsoft.com/office/drawing/2014/chart" uri="{C3380CC4-5D6E-409C-BE32-E72D297353CC}">
                <c16:uniqueId val="{00000011-515C-4271-A20B-5AF2DC92C2BA}"/>
              </c:ext>
            </c:extLst>
          </c:dPt>
          <c:dPt>
            <c:idx val="14"/>
            <c:bubble3D val="0"/>
            <c:extLst>
              <c:ext xmlns:c16="http://schemas.microsoft.com/office/drawing/2014/chart" uri="{C3380CC4-5D6E-409C-BE32-E72D297353CC}">
                <c16:uniqueId val="{00000012-515C-4271-A20B-5AF2DC92C2BA}"/>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排出係数表!$C$12:$R$12</c:f>
              <c:numCache>
                <c:formatCode>0.000_ </c:formatCode>
                <c:ptCount val="16"/>
                <c:pt idx="0">
                  <c:v>3.39</c:v>
                </c:pt>
                <c:pt idx="1">
                  <c:v>3.4340000000000002</c:v>
                </c:pt>
                <c:pt idx="2">
                  <c:v>3.1739999999999999</c:v>
                </c:pt>
                <c:pt idx="3">
                  <c:v>3.0059999999999998</c:v>
                </c:pt>
                <c:pt idx="4">
                  <c:v>2.9049999999999998</c:v>
                </c:pt>
                <c:pt idx="5" formatCode="0.000">
                  <c:v>2.7480000000000002</c:v>
                </c:pt>
                <c:pt idx="6" formatCode="0.000">
                  <c:v>2.5630000000000002</c:v>
                </c:pt>
                <c:pt idx="7">
                  <c:v>2.5230000000000001</c:v>
                </c:pt>
                <c:pt idx="8">
                  <c:v>2.4007079402274329</c:v>
                </c:pt>
                <c:pt idx="9">
                  <c:v>2.0139999999999998</c:v>
                </c:pt>
                <c:pt idx="10" formatCode="0.000_);[Red]\(0.000\)">
                  <c:v>1.7401740690589504</c:v>
                </c:pt>
                <c:pt idx="11">
                  <c:v>1.66853600199946</c:v>
                </c:pt>
                <c:pt idx="12">
                  <c:v>1.5496115207161401</c:v>
                </c:pt>
                <c:pt idx="13">
                  <c:v>1.4354761094425701</c:v>
                </c:pt>
                <c:pt idx="14">
                  <c:v>1.3815185532474801</c:v>
                </c:pt>
                <c:pt idx="15">
                  <c:v>1.27308945444948</c:v>
                </c:pt>
              </c:numCache>
            </c:numRef>
          </c:val>
          <c:smooth val="0"/>
          <c:extLst>
            <c:ext xmlns:c16="http://schemas.microsoft.com/office/drawing/2014/chart" uri="{C3380CC4-5D6E-409C-BE32-E72D297353CC}">
              <c16:uniqueId val="{00000013-515C-4271-A20B-5AF2DC92C2BA}"/>
            </c:ext>
          </c:extLst>
        </c:ser>
        <c:ser>
          <c:idx val="7"/>
          <c:order val="7"/>
          <c:tx>
            <c:strRef>
              <c:f>排出係数表!$B$13</c:f>
              <c:strCache>
                <c:ptCount val="1"/>
                <c:pt idx="0">
                  <c:v>特種(殊)車</c:v>
                </c:pt>
              </c:strCache>
            </c:strRef>
          </c:tx>
          <c:spPr>
            <a:ln>
              <a:solidFill>
                <a:srgbClr val="FFC000"/>
              </a:solidFill>
            </a:ln>
          </c:spPr>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排出係数表!$C$13:$R$13</c:f>
              <c:numCache>
                <c:formatCode>0.000_ </c:formatCode>
                <c:ptCount val="16"/>
                <c:pt idx="0">
                  <c:v>2.766</c:v>
                </c:pt>
                <c:pt idx="1">
                  <c:v>2.76</c:v>
                </c:pt>
                <c:pt idx="2">
                  <c:v>2.3780000000000001</c:v>
                </c:pt>
                <c:pt idx="3">
                  <c:v>2.27</c:v>
                </c:pt>
                <c:pt idx="4">
                  <c:v>2.2839999999999998</c:v>
                </c:pt>
                <c:pt idx="5" formatCode="0.000">
                  <c:v>2.129</c:v>
                </c:pt>
                <c:pt idx="6" formatCode="0.000">
                  <c:v>1.9810000000000001</c:v>
                </c:pt>
                <c:pt idx="7">
                  <c:v>1.7270000000000001</c:v>
                </c:pt>
                <c:pt idx="8">
                  <c:v>1.6501143268501668</c:v>
                </c:pt>
                <c:pt idx="9">
                  <c:v>1.427</c:v>
                </c:pt>
                <c:pt idx="10" formatCode="0.000_);[Red]\(0.000\)">
                  <c:v>1.429261245055448</c:v>
                </c:pt>
                <c:pt idx="11">
                  <c:v>1.1601859179862799</c:v>
                </c:pt>
                <c:pt idx="12">
                  <c:v>1.10220933064391</c:v>
                </c:pt>
                <c:pt idx="13">
                  <c:v>0.97278853517517205</c:v>
                </c:pt>
                <c:pt idx="14">
                  <c:v>0.98456631971213504</c:v>
                </c:pt>
                <c:pt idx="15">
                  <c:v>0.83720515054516598</c:v>
                </c:pt>
              </c:numCache>
            </c:numRef>
          </c:val>
          <c:smooth val="0"/>
          <c:extLst>
            <c:ext xmlns:c16="http://schemas.microsoft.com/office/drawing/2014/chart" uri="{C3380CC4-5D6E-409C-BE32-E72D297353CC}">
              <c16:uniqueId val="{00000014-515C-4271-A20B-5AF2DC92C2BA}"/>
            </c:ext>
          </c:extLst>
        </c:ser>
        <c:dLbls>
          <c:showLegendKey val="0"/>
          <c:showVal val="0"/>
          <c:showCatName val="0"/>
          <c:showSerName val="0"/>
          <c:showPercent val="0"/>
          <c:showBubbleSize val="0"/>
        </c:dLbls>
        <c:marker val="1"/>
        <c:smooth val="0"/>
        <c:axId val="229200896"/>
        <c:axId val="226147072"/>
        <c:extLst>
          <c:ext xmlns:c15="http://schemas.microsoft.com/office/drawing/2012/chart" uri="{02D57815-91ED-43cb-92C2-25804820EDAC}">
            <c15:filteredLineSeries>
              <c15:ser>
                <c:idx val="0"/>
                <c:order val="0"/>
                <c:tx>
                  <c:strRef>
                    <c:extLst>
                      <c:ext uri="{02D57815-91ED-43cb-92C2-25804820EDAC}">
                        <c15:formulaRef>
                          <c15:sqref>排出係数表!$B$6</c15:sqref>
                        </c15:formulaRef>
                      </c:ext>
                    </c:extLst>
                    <c:strCache>
                      <c:ptCount val="1"/>
                      <c:pt idx="0">
                        <c:v>軽乗用車</c:v>
                      </c:pt>
                    </c:strCache>
                  </c:strRef>
                </c:tx>
                <c:dPt>
                  <c:idx val="6"/>
                  <c:bubble3D val="0"/>
                  <c:spPr>
                    <a:ln>
                      <a:solidFill>
                        <a:schemeClr val="accent5">
                          <a:lumMod val="75000"/>
                        </a:schemeClr>
                      </a:solidFill>
                    </a:ln>
                  </c:spPr>
                  <c:extLst>
                    <c:ext xmlns:c16="http://schemas.microsoft.com/office/drawing/2014/chart" uri="{C3380CC4-5D6E-409C-BE32-E72D297353CC}">
                      <c16:uniqueId val="{00000016-515C-4271-A20B-5AF2DC92C2BA}"/>
                    </c:ext>
                  </c:extLst>
                </c:dPt>
                <c:dPt>
                  <c:idx val="7"/>
                  <c:bubble3D val="0"/>
                  <c:spPr>
                    <a:ln>
                      <a:solidFill>
                        <a:schemeClr val="accent5">
                          <a:lumMod val="75000"/>
                        </a:schemeClr>
                      </a:solidFill>
                    </a:ln>
                  </c:spPr>
                  <c:extLst>
                    <c:ext xmlns:c16="http://schemas.microsoft.com/office/drawing/2014/chart" uri="{C3380CC4-5D6E-409C-BE32-E72D297353CC}">
                      <c16:uniqueId val="{00000018-515C-4271-A20B-5AF2DC92C2BA}"/>
                    </c:ext>
                  </c:extLst>
                </c:dPt>
                <c:dPt>
                  <c:idx val="9"/>
                  <c:bubble3D val="0"/>
                  <c:spPr>
                    <a:ln>
                      <a:solidFill>
                        <a:schemeClr val="accent5">
                          <a:lumMod val="75000"/>
                        </a:schemeClr>
                      </a:solidFill>
                    </a:ln>
                  </c:spPr>
                  <c:extLst>
                    <c:ext xmlns:c16="http://schemas.microsoft.com/office/drawing/2014/chart" uri="{C3380CC4-5D6E-409C-BE32-E72D297353CC}">
                      <c16:uniqueId val="{0000001A-515C-4271-A20B-5AF2DC92C2BA}"/>
                    </c:ext>
                  </c:extLst>
                </c:dPt>
                <c:dPt>
                  <c:idx val="14"/>
                  <c:bubble3D val="0"/>
                  <c:spPr>
                    <a:ln>
                      <a:noFill/>
                    </a:ln>
                  </c:spPr>
                  <c:extLst>
                    <c:ext xmlns:c16="http://schemas.microsoft.com/office/drawing/2014/chart" uri="{C3380CC4-5D6E-409C-BE32-E72D297353CC}">
                      <c16:uniqueId val="{0000001C-515C-4271-A20B-5AF2DC92C2BA}"/>
                    </c:ext>
                  </c:extLst>
                </c:dPt>
                <c:cat>
                  <c:strRef>
                    <c:extLst>
                      <c:ex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c:ext uri="{02D57815-91ED-43cb-92C2-25804820EDAC}">
                        <c15:formulaRef>
                          <c15:sqref>排出係数表!$C$6:$Q$6</c15:sqref>
                        </c15:formulaRef>
                      </c:ext>
                    </c:extLst>
                    <c:numCache>
                      <c:formatCode>0.000_ </c:formatCode>
                      <c:ptCount val="15"/>
                      <c:pt idx="0">
                        <c:v>4.2000000000000003E-2</c:v>
                      </c:pt>
                      <c:pt idx="1">
                        <c:v>3.6999999999999998E-2</c:v>
                      </c:pt>
                      <c:pt idx="2">
                        <c:v>3.4000000000000002E-2</c:v>
                      </c:pt>
                      <c:pt idx="3">
                        <c:v>2.8000000000000001E-2</c:v>
                      </c:pt>
                      <c:pt idx="4">
                        <c:v>2.5000000000000001E-2</c:v>
                      </c:pt>
                      <c:pt idx="5" formatCode="0.000">
                        <c:v>0.02</c:v>
                      </c:pt>
                      <c:pt idx="6" formatCode="0.000">
                        <c:v>1.6E-2</c:v>
                      </c:pt>
                      <c:pt idx="7">
                        <c:v>1.2999999999999999E-2</c:v>
                      </c:pt>
                      <c:pt idx="8">
                        <c:v>1.21532080028681E-2</c:v>
                      </c:pt>
                      <c:pt idx="9">
                        <c:v>1.2E-2</c:v>
                      </c:pt>
                      <c:pt idx="10" formatCode="0.000_);[Red]\(0.000\)">
                        <c:v>1.2232470787173589E-2</c:v>
                      </c:pt>
                      <c:pt idx="11">
                        <c:v>9.0179298966026594E-3</c:v>
                      </c:pt>
                      <c:pt idx="12">
                        <c:v>7.8429842131166796E-3</c:v>
                      </c:pt>
                      <c:pt idx="13">
                        <c:v>6.9829493480195997E-3</c:v>
                      </c:pt>
                      <c:pt idx="14">
                        <c:v>6.8156626262595001E-3</c:v>
                      </c:pt>
                    </c:numCache>
                  </c:numRef>
                </c:val>
                <c:smooth val="0"/>
                <c:extLst>
                  <c:ext xmlns:c16="http://schemas.microsoft.com/office/drawing/2014/chart" uri="{C3380CC4-5D6E-409C-BE32-E72D297353CC}">
                    <c16:uniqueId val="{0000001D-515C-4271-A20B-5AF2DC92C2B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排出係数表!$B$9</c15:sqref>
                        </c15:formulaRef>
                      </c:ext>
                    </c:extLst>
                    <c:strCache>
                      <c:ptCount val="1"/>
                      <c:pt idx="0">
                        <c:v>軽貨物車</c:v>
                      </c:pt>
                    </c:strCache>
                  </c:strRef>
                </c:tx>
                <c:dPt>
                  <c:idx val="6"/>
                  <c:bubble3D val="0"/>
                  <c:extLst xmlns:c15="http://schemas.microsoft.com/office/drawing/2012/chart">
                    <c:ext xmlns:c16="http://schemas.microsoft.com/office/drawing/2014/chart" uri="{C3380CC4-5D6E-409C-BE32-E72D297353CC}">
                      <c16:uniqueId val="{0000001E-515C-4271-A20B-5AF2DC92C2BA}"/>
                    </c:ext>
                  </c:extLst>
                </c:dPt>
                <c:dPt>
                  <c:idx val="7"/>
                  <c:bubble3D val="0"/>
                  <c:spPr>
                    <a:ln>
                      <a:solidFill>
                        <a:schemeClr val="accent4">
                          <a:lumMod val="75000"/>
                        </a:schemeClr>
                      </a:solidFill>
                    </a:ln>
                  </c:spPr>
                  <c:extLst xmlns:c15="http://schemas.microsoft.com/office/drawing/2012/chart">
                    <c:ext xmlns:c16="http://schemas.microsoft.com/office/drawing/2014/chart" uri="{C3380CC4-5D6E-409C-BE32-E72D297353CC}">
                      <c16:uniqueId val="{00000020-515C-4271-A20B-5AF2DC92C2BA}"/>
                    </c:ext>
                  </c:extLst>
                </c:dPt>
                <c:dPt>
                  <c:idx val="9"/>
                  <c:bubble3D val="0"/>
                  <c:spPr>
                    <a:ln>
                      <a:solidFill>
                        <a:schemeClr val="accent4">
                          <a:lumMod val="75000"/>
                        </a:schemeClr>
                      </a:solidFill>
                    </a:ln>
                  </c:spPr>
                  <c:extLst xmlns:c15="http://schemas.microsoft.com/office/drawing/2012/chart">
                    <c:ext xmlns:c16="http://schemas.microsoft.com/office/drawing/2014/chart" uri="{C3380CC4-5D6E-409C-BE32-E72D297353CC}">
                      <c16:uniqueId val="{00000022-515C-4271-A20B-5AF2DC92C2BA}"/>
                    </c:ext>
                  </c:extLst>
                </c:dPt>
                <c:dPt>
                  <c:idx val="14"/>
                  <c:bubble3D val="0"/>
                  <c:spPr>
                    <a:ln>
                      <a:noFill/>
                    </a:ln>
                  </c:spPr>
                  <c:extLst xmlns:c15="http://schemas.microsoft.com/office/drawing/2012/chart">
                    <c:ext xmlns:c16="http://schemas.microsoft.com/office/drawing/2014/chart" uri="{C3380CC4-5D6E-409C-BE32-E72D297353CC}">
                      <c16:uniqueId val="{00000024-515C-4271-A20B-5AF2DC92C2BA}"/>
                    </c:ext>
                  </c:extLst>
                </c:dPt>
                <c:cat>
                  <c:strRef>
                    <c:extLst xmlns:c15="http://schemas.microsoft.com/office/drawing/2012/chart">
                      <c:ext xmlns:c15="http://schemas.microsoft.com/office/drawing/2012/char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xmlns:c15="http://schemas.microsoft.com/office/drawing/2012/chart">
                      <c:ext xmlns:c15="http://schemas.microsoft.com/office/drawing/2012/chart" uri="{02D57815-91ED-43cb-92C2-25804820EDAC}">
                        <c15:formulaRef>
                          <c15:sqref>排出係数表!$C$9:$Q$9</c15:sqref>
                        </c15:formulaRef>
                      </c:ext>
                    </c:extLst>
                    <c:numCache>
                      <c:formatCode>0.000_ </c:formatCode>
                      <c:ptCount val="15"/>
                      <c:pt idx="0">
                        <c:v>0.159</c:v>
                      </c:pt>
                      <c:pt idx="1">
                        <c:v>0.13400000000000001</c:v>
                      </c:pt>
                      <c:pt idx="2">
                        <c:v>0.129</c:v>
                      </c:pt>
                      <c:pt idx="3">
                        <c:v>0.104</c:v>
                      </c:pt>
                      <c:pt idx="4">
                        <c:v>9.2999999999999999E-2</c:v>
                      </c:pt>
                      <c:pt idx="5" formatCode="0.000">
                        <c:v>8.1000000000000003E-2</c:v>
                      </c:pt>
                      <c:pt idx="6" formatCode="0.000">
                        <c:v>6.9000000000000006E-2</c:v>
                      </c:pt>
                      <c:pt idx="7">
                        <c:v>5.7000000000000002E-2</c:v>
                      </c:pt>
                      <c:pt idx="8">
                        <c:v>5.2479932505065066E-2</c:v>
                      </c:pt>
                      <c:pt idx="9">
                        <c:v>4.7E-2</c:v>
                      </c:pt>
                      <c:pt idx="10" formatCode="0.000_);[Red]\(0.000\)">
                        <c:v>4.1318514329772113E-2</c:v>
                      </c:pt>
                      <c:pt idx="11">
                        <c:v>3.6639370470632503E-2</c:v>
                      </c:pt>
                      <c:pt idx="12">
                        <c:v>2.9459998626916801E-2</c:v>
                      </c:pt>
                      <c:pt idx="13">
                        <c:v>2.49968345447566E-2</c:v>
                      </c:pt>
                      <c:pt idx="14">
                        <c:v>2.3139389411222299E-2</c:v>
                      </c:pt>
                    </c:numCache>
                  </c:numRef>
                </c:val>
                <c:smooth val="0"/>
                <c:extLst xmlns:c15="http://schemas.microsoft.com/office/drawing/2012/chart">
                  <c:ext xmlns:c16="http://schemas.microsoft.com/office/drawing/2014/chart" uri="{C3380CC4-5D6E-409C-BE32-E72D297353CC}">
                    <c16:uniqueId val="{00000025-515C-4271-A20B-5AF2DC92C2B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排出係数表!$B$11</c15:sqref>
                        </c15:formulaRef>
                      </c:ext>
                    </c:extLst>
                    <c:strCache>
                      <c:ptCount val="1"/>
                      <c:pt idx="0">
                        <c:v>貨客車</c:v>
                      </c:pt>
                    </c:strCache>
                  </c:strRef>
                </c:tx>
                <c:dPt>
                  <c:idx val="6"/>
                  <c:bubble3D val="0"/>
                  <c:extLst xmlns:c15="http://schemas.microsoft.com/office/drawing/2012/chart">
                    <c:ext xmlns:c16="http://schemas.microsoft.com/office/drawing/2014/chart" uri="{C3380CC4-5D6E-409C-BE32-E72D297353CC}">
                      <c16:uniqueId val="{00000026-515C-4271-A20B-5AF2DC92C2BA}"/>
                    </c:ext>
                  </c:extLst>
                </c:dPt>
                <c:dPt>
                  <c:idx val="7"/>
                  <c:bubble3D val="0"/>
                  <c:spPr>
                    <a:ln>
                      <a:solidFill>
                        <a:schemeClr val="accent6">
                          <a:lumMod val="75000"/>
                        </a:schemeClr>
                      </a:solidFill>
                    </a:ln>
                  </c:spPr>
                  <c:extLst xmlns:c15="http://schemas.microsoft.com/office/drawing/2012/chart">
                    <c:ext xmlns:c16="http://schemas.microsoft.com/office/drawing/2014/chart" uri="{C3380CC4-5D6E-409C-BE32-E72D297353CC}">
                      <c16:uniqueId val="{00000028-515C-4271-A20B-5AF2DC92C2BA}"/>
                    </c:ext>
                  </c:extLst>
                </c:dPt>
                <c:dPt>
                  <c:idx val="9"/>
                  <c:bubble3D val="0"/>
                  <c:spPr>
                    <a:ln>
                      <a:solidFill>
                        <a:schemeClr val="accent6">
                          <a:lumMod val="75000"/>
                        </a:schemeClr>
                      </a:solidFill>
                    </a:ln>
                  </c:spPr>
                  <c:extLst xmlns:c15="http://schemas.microsoft.com/office/drawing/2012/chart">
                    <c:ext xmlns:c16="http://schemas.microsoft.com/office/drawing/2014/chart" uri="{C3380CC4-5D6E-409C-BE32-E72D297353CC}">
                      <c16:uniqueId val="{0000002A-515C-4271-A20B-5AF2DC92C2BA}"/>
                    </c:ext>
                  </c:extLst>
                </c:dPt>
                <c:dPt>
                  <c:idx val="14"/>
                  <c:bubble3D val="0"/>
                  <c:spPr>
                    <a:ln>
                      <a:noFill/>
                    </a:ln>
                  </c:spPr>
                  <c:extLst xmlns:c15="http://schemas.microsoft.com/office/drawing/2012/chart">
                    <c:ext xmlns:c16="http://schemas.microsoft.com/office/drawing/2014/chart" uri="{C3380CC4-5D6E-409C-BE32-E72D297353CC}">
                      <c16:uniqueId val="{0000002C-515C-4271-A20B-5AF2DC92C2BA}"/>
                    </c:ext>
                  </c:extLst>
                </c:dPt>
                <c:cat>
                  <c:strRef>
                    <c:extLst xmlns:c15="http://schemas.microsoft.com/office/drawing/2012/chart">
                      <c:ext xmlns:c15="http://schemas.microsoft.com/office/drawing/2012/char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xmlns:c15="http://schemas.microsoft.com/office/drawing/2012/chart">
                      <c:ext xmlns:c15="http://schemas.microsoft.com/office/drawing/2012/chart" uri="{02D57815-91ED-43cb-92C2-25804820EDAC}">
                        <c15:formulaRef>
                          <c15:sqref>排出係数表!$C$11:$Q$11</c15:sqref>
                        </c15:formulaRef>
                      </c:ext>
                    </c:extLst>
                    <c:numCache>
                      <c:formatCode>0.000_ </c:formatCode>
                      <c:ptCount val="15"/>
                      <c:pt idx="0">
                        <c:v>0.19500000000000001</c:v>
                      </c:pt>
                      <c:pt idx="1">
                        <c:v>0.187</c:v>
                      </c:pt>
                      <c:pt idx="2">
                        <c:v>0.157</c:v>
                      </c:pt>
                      <c:pt idx="3">
                        <c:v>0.13700000000000001</c:v>
                      </c:pt>
                      <c:pt idx="4">
                        <c:v>0.127</c:v>
                      </c:pt>
                      <c:pt idx="5" formatCode="0.000">
                        <c:v>0.14099999999999999</c:v>
                      </c:pt>
                      <c:pt idx="6" formatCode="0.000">
                        <c:v>0.13800000000000001</c:v>
                      </c:pt>
                      <c:pt idx="7">
                        <c:v>0.13500000000000001</c:v>
                      </c:pt>
                      <c:pt idx="8">
                        <c:v>0.13056048024515404</c:v>
                      </c:pt>
                      <c:pt idx="9">
                        <c:v>0.122</c:v>
                      </c:pt>
                      <c:pt idx="10" formatCode="0.000_);[Red]\(0.000\)">
                        <c:v>0.1013631860497571</c:v>
                      </c:pt>
                      <c:pt idx="11">
                        <c:v>0.118421411814879</c:v>
                      </c:pt>
                      <c:pt idx="12">
                        <c:v>9.2259047227065599E-2</c:v>
                      </c:pt>
                      <c:pt idx="13">
                        <c:v>9.5881113897191894E-2</c:v>
                      </c:pt>
                      <c:pt idx="14">
                        <c:v>9.7024776559493403E-2</c:v>
                      </c:pt>
                    </c:numCache>
                  </c:numRef>
                </c:val>
                <c:smooth val="0"/>
                <c:extLst xmlns:c15="http://schemas.microsoft.com/office/drawing/2012/chart">
                  <c:ext xmlns:c16="http://schemas.microsoft.com/office/drawing/2014/chart" uri="{C3380CC4-5D6E-409C-BE32-E72D297353CC}">
                    <c16:uniqueId val="{0000002D-515C-4271-A20B-5AF2DC92C2BA}"/>
                  </c:ext>
                </c:extLst>
              </c15:ser>
            </c15:filteredLineSeries>
          </c:ext>
        </c:extLst>
      </c:lineChart>
      <c:catAx>
        <c:axId val="229200896"/>
        <c:scaling>
          <c:orientation val="minMax"/>
        </c:scaling>
        <c:delete val="0"/>
        <c:axPos val="b"/>
        <c:numFmt formatCode="General" sourceLinked="1"/>
        <c:majorTickMark val="out"/>
        <c:minorTickMark val="none"/>
        <c:tickLblPos val="nextTo"/>
        <c:txPr>
          <a:bodyPr/>
          <a:lstStyle/>
          <a:p>
            <a:pPr>
              <a:defRPr sz="700"/>
            </a:pPr>
            <a:endParaRPr lang="ja-JP"/>
          </a:p>
        </c:txPr>
        <c:crossAx val="226147072"/>
        <c:crosses val="autoZero"/>
        <c:auto val="1"/>
        <c:lblAlgn val="ctr"/>
        <c:lblOffset val="100"/>
        <c:noMultiLvlLbl val="0"/>
      </c:catAx>
      <c:valAx>
        <c:axId val="226147072"/>
        <c:scaling>
          <c:orientation val="minMax"/>
        </c:scaling>
        <c:delete val="0"/>
        <c:axPos val="l"/>
        <c:majorGridlines/>
        <c:title>
          <c:tx>
            <c:rich>
              <a:bodyPr rot="0" vert="horz"/>
              <a:lstStyle/>
              <a:p>
                <a:pPr>
                  <a:defRPr sz="1000"/>
                </a:pPr>
                <a:r>
                  <a:rPr lang="ja-JP" sz="1000"/>
                  <a:t>（</a:t>
                </a:r>
                <a:r>
                  <a:rPr lang="en-US" sz="1000"/>
                  <a:t>g/</a:t>
                </a:r>
                <a:r>
                  <a:rPr lang="ja-JP" sz="1000"/>
                  <a:t>台・</a:t>
                </a:r>
                <a:r>
                  <a:rPr lang="en-US" sz="1000"/>
                  <a:t>km</a:t>
                </a:r>
                <a:r>
                  <a:rPr lang="ja-JP" sz="1000"/>
                  <a:t>）</a:t>
                </a:r>
              </a:p>
            </c:rich>
          </c:tx>
          <c:layout>
            <c:manualLayout>
              <c:xMode val="edge"/>
              <c:yMode val="edge"/>
              <c:x val="8.1398358442188942E-2"/>
              <c:y val="2.683645806400522E-4"/>
            </c:manualLayout>
          </c:layout>
          <c:overlay val="0"/>
        </c:title>
        <c:numFmt formatCode="0.000_ " sourceLinked="1"/>
        <c:majorTickMark val="out"/>
        <c:minorTickMark val="none"/>
        <c:tickLblPos val="nextTo"/>
        <c:txPr>
          <a:bodyPr/>
          <a:lstStyle/>
          <a:p>
            <a:pPr>
              <a:defRPr sz="1000"/>
            </a:pPr>
            <a:endParaRPr lang="ja-JP"/>
          </a:p>
        </c:txPr>
        <c:crossAx val="229200896"/>
        <c:crosses val="autoZero"/>
        <c:crossBetween val="between"/>
      </c:valAx>
    </c:plotArea>
    <c:legend>
      <c:legendPos val="r"/>
      <c:layout>
        <c:manualLayout>
          <c:xMode val="edge"/>
          <c:yMode val="edge"/>
          <c:x val="0.80366025314585343"/>
          <c:y val="0.15458480262281288"/>
          <c:w val="0.19148438933148829"/>
          <c:h val="0.52113410199133914"/>
        </c:manualLayout>
      </c:layout>
      <c:overlay val="0"/>
      <c:txPr>
        <a:bodyPr/>
        <a:lstStyle/>
        <a:p>
          <a:pPr>
            <a:defRPr sz="800"/>
          </a:pPr>
          <a:endParaRPr lang="ja-JP"/>
        </a:p>
      </c:txPr>
    </c:legend>
    <c:plotVisOnly val="1"/>
    <c:dispBlanksAs val="gap"/>
    <c:showDLblsOverMax val="0"/>
  </c:chart>
  <c:spPr>
    <a:ln>
      <a:noFill/>
    </a:ln>
  </c:spPr>
  <c:txPr>
    <a:bodyPr/>
    <a:lstStyle/>
    <a:p>
      <a:pPr>
        <a:defRPr sz="1400">
          <a:latin typeface="BIZ UDゴシック" panose="020B0400000000000000" pitchFamily="49" charset="-128"/>
          <a:ea typeface="BIZ UDゴシック" panose="020B0400000000000000" pitchFamily="49" charset="-128"/>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57457648012784"/>
          <c:y val="8.0483146152468099E-2"/>
          <c:w val="0.7067902081310955"/>
          <c:h val="0.67721794398142043"/>
        </c:manualLayout>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'比較グラフ (排出量)'!$A$16:$A$18</c:f>
              <c:strCache>
                <c:ptCount val="3"/>
                <c:pt idx="0">
                  <c:v>乗用車</c:v>
                </c:pt>
                <c:pt idx="1">
                  <c:v>小型貨物車</c:v>
                </c:pt>
                <c:pt idx="2">
                  <c:v>普通貨物車</c:v>
                </c:pt>
              </c:strCache>
            </c:strRef>
          </c:cat>
          <c:val>
            <c:numRef>
              <c:f>'比較グラフ (排出量)'!$C$16:$C$18</c:f>
              <c:numCache>
                <c:formatCode>0.000_ </c:formatCode>
                <c:ptCount val="3"/>
                <c:pt idx="0">
                  <c:v>1.3252697449923157E-2</c:v>
                </c:pt>
                <c:pt idx="1">
                  <c:v>1.6817097146043625E-2</c:v>
                </c:pt>
                <c:pt idx="2">
                  <c:v>3.0973200894602239E-2</c:v>
                </c:pt>
              </c:numCache>
            </c:numRef>
          </c:val>
          <c:extLst>
            <c:ext xmlns:c16="http://schemas.microsoft.com/office/drawing/2014/chart" uri="{C3380CC4-5D6E-409C-BE32-E72D297353CC}">
              <c16:uniqueId val="{00000000-D3F3-4CD1-BF99-77E572F083EE}"/>
            </c:ext>
          </c:extLst>
        </c:ser>
        <c:dLbls>
          <c:showLegendKey val="0"/>
          <c:showVal val="0"/>
          <c:showCatName val="0"/>
          <c:showSerName val="0"/>
          <c:showPercent val="0"/>
          <c:showBubbleSize val="0"/>
        </c:dLbls>
        <c:gapWidth val="150"/>
        <c:axId val="41463296"/>
        <c:axId val="226140160"/>
      </c:barChart>
      <c:catAx>
        <c:axId val="41463296"/>
        <c:scaling>
          <c:orientation val="minMax"/>
        </c:scaling>
        <c:delete val="0"/>
        <c:axPos val="l"/>
        <c:numFmt formatCode="General" sourceLinked="0"/>
        <c:majorTickMark val="out"/>
        <c:minorTickMark val="none"/>
        <c:tickLblPos val="nextTo"/>
        <c:spPr>
          <a:ln>
            <a:solidFill>
              <a:schemeClr val="tx1"/>
            </a:solidFill>
          </a:ln>
        </c:spPr>
        <c:crossAx val="226140160"/>
        <c:crosses val="autoZero"/>
        <c:auto val="1"/>
        <c:lblAlgn val="ctr"/>
        <c:lblOffset val="100"/>
        <c:noMultiLvlLbl val="0"/>
      </c:catAx>
      <c:valAx>
        <c:axId val="226140160"/>
        <c:scaling>
          <c:orientation val="minMax"/>
          <c:max val="0.1"/>
        </c:scaling>
        <c:delete val="0"/>
        <c:axPos val="b"/>
        <c:majorGridlines>
          <c:spPr>
            <a:ln>
              <a:prstDash val="sysDot"/>
            </a:ln>
          </c:spPr>
        </c:majorGridlines>
        <c:numFmt formatCode="0.00_ " sourceLinked="0"/>
        <c:majorTickMark val="out"/>
        <c:minorTickMark val="none"/>
        <c:tickLblPos val="nextTo"/>
        <c:spPr>
          <a:ln>
            <a:solidFill>
              <a:sysClr val="windowText" lastClr="000000"/>
            </a:solidFill>
          </a:ln>
        </c:spPr>
        <c:crossAx val="41463296"/>
        <c:crosses val="autoZero"/>
        <c:crossBetween val="between"/>
        <c:majorUnit val="2.0000000000000004E-2"/>
      </c:valAx>
      <c:spPr>
        <a:ln>
          <a:solidFill>
            <a:schemeClr val="tx1"/>
          </a:solidFill>
        </a:ln>
      </c:spPr>
    </c:plotArea>
    <c:plotVisOnly val="1"/>
    <c:dispBlanksAs val="gap"/>
    <c:showDLblsOverMax val="0"/>
  </c:chart>
  <c:spPr>
    <a:noFill/>
    <a:ln>
      <a:noFill/>
    </a:ln>
  </c:spPr>
  <c:txPr>
    <a:bodyPr/>
    <a:lstStyle/>
    <a:p>
      <a:pPr>
        <a:defRPr>
          <a:latin typeface="BIZ UDゴシック" panose="020B0400000000000000" pitchFamily="49" charset="-128"/>
          <a:ea typeface="BIZ UDゴシック" panose="020B0400000000000000" pitchFamily="49" charset="-128"/>
        </a:defRPr>
      </a:pPr>
      <a:endParaRPr lang="ja-JP"/>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48602915515835"/>
          <c:y val="9.626373001107083E-2"/>
          <c:w val="0.68695714102954242"/>
          <c:h val="0.78954658064052019"/>
        </c:manualLayout>
      </c:layout>
      <c:lineChart>
        <c:grouping val="standard"/>
        <c:varyColors val="0"/>
        <c:ser>
          <c:idx val="1"/>
          <c:order val="1"/>
          <c:tx>
            <c:strRef>
              <c:f>排出係数表!$B$19</c:f>
              <c:strCache>
                <c:ptCount val="1"/>
                <c:pt idx="0">
                  <c:v>乗用車</c:v>
                </c:pt>
              </c:strCache>
            </c:strRef>
          </c:tx>
          <c:spPr>
            <a:ln>
              <a:solidFill>
                <a:srgbClr val="FF0000"/>
              </a:solidFill>
            </a:ln>
          </c:spPr>
          <c:marker>
            <c:symbol val="square"/>
            <c:size val="8"/>
          </c:marker>
          <c:dPt>
            <c:idx val="6"/>
            <c:bubble3D val="0"/>
            <c:extLst>
              <c:ext xmlns:c16="http://schemas.microsoft.com/office/drawing/2014/chart" uri="{C3380CC4-5D6E-409C-BE32-E72D297353CC}">
                <c16:uniqueId val="{00000000-1F96-4FFD-BC14-DFA37A0747BB}"/>
              </c:ext>
            </c:extLst>
          </c:dPt>
          <c:dPt>
            <c:idx val="7"/>
            <c:bubble3D val="0"/>
            <c:extLst>
              <c:ext xmlns:c16="http://schemas.microsoft.com/office/drawing/2014/chart" uri="{C3380CC4-5D6E-409C-BE32-E72D297353CC}">
                <c16:uniqueId val="{00000001-1F96-4FFD-BC14-DFA37A0747BB}"/>
              </c:ext>
            </c:extLst>
          </c:dPt>
          <c:dPt>
            <c:idx val="9"/>
            <c:bubble3D val="0"/>
            <c:extLst>
              <c:ext xmlns:c16="http://schemas.microsoft.com/office/drawing/2014/chart" uri="{C3380CC4-5D6E-409C-BE32-E72D297353CC}">
                <c16:uniqueId val="{00000002-1F96-4FFD-BC14-DFA37A0747BB}"/>
              </c:ext>
            </c:extLst>
          </c:dPt>
          <c:dPt>
            <c:idx val="14"/>
            <c:bubble3D val="0"/>
            <c:extLst>
              <c:ext xmlns:c16="http://schemas.microsoft.com/office/drawing/2014/chart" uri="{C3380CC4-5D6E-409C-BE32-E72D297353CC}">
                <c16:uniqueId val="{00000003-1F96-4FFD-BC14-DFA37A0747BB}"/>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排出係数表!$C$19:$R$19</c:f>
              <c:numCache>
                <c:formatCode>0.000_ </c:formatCode>
                <c:ptCount val="16"/>
                <c:pt idx="0">
                  <c:v>1.4E-2</c:v>
                </c:pt>
                <c:pt idx="1">
                  <c:v>1.4E-2</c:v>
                </c:pt>
                <c:pt idx="2">
                  <c:v>1.4E-2</c:v>
                </c:pt>
                <c:pt idx="3">
                  <c:v>1.4E-2</c:v>
                </c:pt>
                <c:pt idx="4">
                  <c:v>1.4E-2</c:v>
                </c:pt>
                <c:pt idx="5" formatCode="0.000">
                  <c:v>1.4E-2</c:v>
                </c:pt>
                <c:pt idx="6" formatCode="0.000">
                  <c:v>1.4E-2</c:v>
                </c:pt>
                <c:pt idx="7">
                  <c:v>1.4E-2</c:v>
                </c:pt>
                <c:pt idx="8">
                  <c:v>1.3401974868979377E-2</c:v>
                </c:pt>
                <c:pt idx="9">
                  <c:v>1.2999999999999999E-2</c:v>
                </c:pt>
                <c:pt idx="10" formatCode="0.000_);[Red]\(0.000\)">
                  <c:v>1.3323274775401807E-2</c:v>
                </c:pt>
                <c:pt idx="11">
                  <c:v>1.3299305656530201E-2</c:v>
                </c:pt>
                <c:pt idx="12">
                  <c:v>1.3245236606341601E-2</c:v>
                </c:pt>
                <c:pt idx="13">
                  <c:v>1.3220663518479147E-2</c:v>
                </c:pt>
                <c:pt idx="14">
                  <c:v>1.3247125529238271E-2</c:v>
                </c:pt>
                <c:pt idx="15">
                  <c:v>1.3252697449923157E-2</c:v>
                </c:pt>
              </c:numCache>
            </c:numRef>
          </c:val>
          <c:smooth val="0"/>
          <c:extLst>
            <c:ext xmlns:c16="http://schemas.microsoft.com/office/drawing/2014/chart" uri="{C3380CC4-5D6E-409C-BE32-E72D297353CC}">
              <c16:uniqueId val="{00000004-1F96-4FFD-BC14-DFA37A0747BB}"/>
            </c:ext>
          </c:extLst>
        </c:ser>
        <c:ser>
          <c:idx val="2"/>
          <c:order val="2"/>
          <c:tx>
            <c:strRef>
              <c:f>排出係数表!$B$20</c:f>
              <c:strCache>
                <c:ptCount val="1"/>
                <c:pt idx="0">
                  <c:v>バス</c:v>
                </c:pt>
              </c:strCache>
            </c:strRef>
          </c:tx>
          <c:spPr>
            <a:ln>
              <a:solidFill>
                <a:srgbClr val="92D050"/>
              </a:solidFill>
            </a:ln>
          </c:spPr>
          <c:marker>
            <c:symbol val="triangle"/>
            <c:size val="8"/>
          </c:marker>
          <c:dPt>
            <c:idx val="6"/>
            <c:bubble3D val="0"/>
            <c:extLst>
              <c:ext xmlns:c16="http://schemas.microsoft.com/office/drawing/2014/chart" uri="{C3380CC4-5D6E-409C-BE32-E72D297353CC}">
                <c16:uniqueId val="{00000005-1F96-4FFD-BC14-DFA37A0747BB}"/>
              </c:ext>
            </c:extLst>
          </c:dPt>
          <c:dPt>
            <c:idx val="7"/>
            <c:bubble3D val="0"/>
            <c:extLst>
              <c:ext xmlns:c16="http://schemas.microsoft.com/office/drawing/2014/chart" uri="{C3380CC4-5D6E-409C-BE32-E72D297353CC}">
                <c16:uniqueId val="{00000006-1F96-4FFD-BC14-DFA37A0747BB}"/>
              </c:ext>
            </c:extLst>
          </c:dPt>
          <c:dPt>
            <c:idx val="9"/>
            <c:bubble3D val="0"/>
            <c:extLst>
              <c:ext xmlns:c16="http://schemas.microsoft.com/office/drawing/2014/chart" uri="{C3380CC4-5D6E-409C-BE32-E72D297353CC}">
                <c16:uniqueId val="{00000007-1F96-4FFD-BC14-DFA37A0747BB}"/>
              </c:ext>
            </c:extLst>
          </c:dPt>
          <c:dPt>
            <c:idx val="14"/>
            <c:bubble3D val="0"/>
            <c:extLst>
              <c:ext xmlns:c16="http://schemas.microsoft.com/office/drawing/2014/chart" uri="{C3380CC4-5D6E-409C-BE32-E72D297353CC}">
                <c16:uniqueId val="{00000008-1F96-4FFD-BC14-DFA37A0747BB}"/>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排出係数表!$C$20:$R$20</c:f>
              <c:numCache>
                <c:formatCode>0.000_ </c:formatCode>
                <c:ptCount val="16"/>
                <c:pt idx="0">
                  <c:v>0.17199999999999999</c:v>
                </c:pt>
                <c:pt idx="1">
                  <c:v>0.128</c:v>
                </c:pt>
                <c:pt idx="2">
                  <c:v>0.106</c:v>
                </c:pt>
                <c:pt idx="3">
                  <c:v>9.9000000000000005E-2</c:v>
                </c:pt>
                <c:pt idx="4">
                  <c:v>8.6999999999999994E-2</c:v>
                </c:pt>
                <c:pt idx="5" formatCode="0.000">
                  <c:v>7.9000000000000001E-2</c:v>
                </c:pt>
                <c:pt idx="6" formatCode="0.000">
                  <c:v>7.6999999999999999E-2</c:v>
                </c:pt>
                <c:pt idx="7">
                  <c:v>6.4000000000000001E-2</c:v>
                </c:pt>
                <c:pt idx="8">
                  <c:v>5.6766169696010789E-2</c:v>
                </c:pt>
                <c:pt idx="9">
                  <c:v>4.9000000000000002E-2</c:v>
                </c:pt>
                <c:pt idx="10" formatCode="0.000_);[Red]\(0.000\)">
                  <c:v>4.6890609452423383E-2</c:v>
                </c:pt>
                <c:pt idx="11">
                  <c:v>3.6289099265538798E-2</c:v>
                </c:pt>
                <c:pt idx="12">
                  <c:v>3.3775941966665203E-2</c:v>
                </c:pt>
                <c:pt idx="13">
                  <c:v>4.9172604274361972E-2</c:v>
                </c:pt>
                <c:pt idx="14">
                  <c:v>2.8327435836001703E-2</c:v>
                </c:pt>
                <c:pt idx="15">
                  <c:v>3.3894683147833574E-2</c:v>
                </c:pt>
              </c:numCache>
            </c:numRef>
          </c:val>
          <c:smooth val="0"/>
          <c:extLst>
            <c:ext xmlns:c16="http://schemas.microsoft.com/office/drawing/2014/chart" uri="{C3380CC4-5D6E-409C-BE32-E72D297353CC}">
              <c16:uniqueId val="{00000009-1F96-4FFD-BC14-DFA37A0747BB}"/>
            </c:ext>
          </c:extLst>
        </c:ser>
        <c:ser>
          <c:idx val="4"/>
          <c:order val="4"/>
          <c:tx>
            <c:strRef>
              <c:f>排出係数表!$B$22</c:f>
              <c:strCache>
                <c:ptCount val="1"/>
                <c:pt idx="0">
                  <c:v>小型貨物車</c:v>
                </c:pt>
              </c:strCache>
            </c:strRef>
          </c:tx>
          <c:spPr>
            <a:ln>
              <a:solidFill>
                <a:schemeClr val="accent1"/>
              </a:solidFill>
            </a:ln>
          </c:spPr>
          <c:marker>
            <c:symbol val="star"/>
            <c:size val="8"/>
          </c:marker>
          <c:dPt>
            <c:idx val="6"/>
            <c:bubble3D val="0"/>
            <c:extLst>
              <c:ext xmlns:c16="http://schemas.microsoft.com/office/drawing/2014/chart" uri="{C3380CC4-5D6E-409C-BE32-E72D297353CC}">
                <c16:uniqueId val="{0000000A-1F96-4FFD-BC14-DFA37A0747BB}"/>
              </c:ext>
            </c:extLst>
          </c:dPt>
          <c:dPt>
            <c:idx val="7"/>
            <c:bubble3D val="0"/>
            <c:extLst>
              <c:ext xmlns:c16="http://schemas.microsoft.com/office/drawing/2014/chart" uri="{C3380CC4-5D6E-409C-BE32-E72D297353CC}">
                <c16:uniqueId val="{0000000B-1F96-4FFD-BC14-DFA37A0747BB}"/>
              </c:ext>
            </c:extLst>
          </c:dPt>
          <c:dPt>
            <c:idx val="9"/>
            <c:bubble3D val="0"/>
            <c:extLst>
              <c:ext xmlns:c16="http://schemas.microsoft.com/office/drawing/2014/chart" uri="{C3380CC4-5D6E-409C-BE32-E72D297353CC}">
                <c16:uniqueId val="{0000000C-1F96-4FFD-BC14-DFA37A0747BB}"/>
              </c:ext>
            </c:extLst>
          </c:dPt>
          <c:dPt>
            <c:idx val="14"/>
            <c:bubble3D val="0"/>
            <c:extLst>
              <c:ext xmlns:c16="http://schemas.microsoft.com/office/drawing/2014/chart" uri="{C3380CC4-5D6E-409C-BE32-E72D297353CC}">
                <c16:uniqueId val="{0000000D-1F96-4FFD-BC14-DFA37A0747BB}"/>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排出係数表!$C$22:$R$22</c:f>
              <c:numCache>
                <c:formatCode>0.000_ </c:formatCode>
                <c:ptCount val="16"/>
                <c:pt idx="0">
                  <c:v>3.5999999999999997E-2</c:v>
                </c:pt>
                <c:pt idx="1">
                  <c:v>3.4000000000000002E-2</c:v>
                </c:pt>
                <c:pt idx="2">
                  <c:v>3.3000000000000002E-2</c:v>
                </c:pt>
                <c:pt idx="3">
                  <c:v>2.9000000000000001E-2</c:v>
                </c:pt>
                <c:pt idx="4">
                  <c:v>2.8000000000000001E-2</c:v>
                </c:pt>
                <c:pt idx="5" formatCode="0.000">
                  <c:v>2.5999999999999999E-2</c:v>
                </c:pt>
                <c:pt idx="6" formatCode="0.000">
                  <c:v>2.4E-2</c:v>
                </c:pt>
                <c:pt idx="7">
                  <c:v>2.1999999999999999E-2</c:v>
                </c:pt>
                <c:pt idx="8">
                  <c:v>2.1173977859997251E-2</c:v>
                </c:pt>
                <c:pt idx="9">
                  <c:v>2.1000000000000001E-2</c:v>
                </c:pt>
                <c:pt idx="10" formatCode="0.000_);[Red]\(0.000\)">
                  <c:v>2.0066288082145351E-2</c:v>
                </c:pt>
                <c:pt idx="11">
                  <c:v>1.8810391166063801E-2</c:v>
                </c:pt>
                <c:pt idx="12">
                  <c:v>1.77336895155903E-2</c:v>
                </c:pt>
                <c:pt idx="13">
                  <c:v>1.7697197220291311E-2</c:v>
                </c:pt>
                <c:pt idx="14">
                  <c:v>1.7126796658134619E-2</c:v>
                </c:pt>
                <c:pt idx="15">
                  <c:v>1.6817097146043625E-2</c:v>
                </c:pt>
              </c:numCache>
            </c:numRef>
          </c:val>
          <c:smooth val="0"/>
          <c:extLst>
            <c:ext xmlns:c16="http://schemas.microsoft.com/office/drawing/2014/chart" uri="{C3380CC4-5D6E-409C-BE32-E72D297353CC}">
              <c16:uniqueId val="{0000000E-1F96-4FFD-BC14-DFA37A0747BB}"/>
            </c:ext>
          </c:extLst>
        </c:ser>
        <c:ser>
          <c:idx val="6"/>
          <c:order val="6"/>
          <c:tx>
            <c:strRef>
              <c:f>排出係数表!$B$24</c:f>
              <c:strCache>
                <c:ptCount val="1"/>
                <c:pt idx="0">
                  <c:v>普通貨物車</c:v>
                </c:pt>
              </c:strCache>
            </c:strRef>
          </c:tx>
          <c:spPr>
            <a:ln>
              <a:solidFill>
                <a:srgbClr val="00B0F0"/>
              </a:solidFill>
            </a:ln>
          </c:spPr>
          <c:marker>
            <c:symbol val="plus"/>
            <c:size val="8"/>
          </c:marker>
          <c:dPt>
            <c:idx val="6"/>
            <c:bubble3D val="0"/>
            <c:extLst>
              <c:ext xmlns:c16="http://schemas.microsoft.com/office/drawing/2014/chart" uri="{C3380CC4-5D6E-409C-BE32-E72D297353CC}">
                <c16:uniqueId val="{0000000F-1F96-4FFD-BC14-DFA37A0747BB}"/>
              </c:ext>
            </c:extLst>
          </c:dPt>
          <c:dPt>
            <c:idx val="7"/>
            <c:bubble3D val="0"/>
            <c:extLst>
              <c:ext xmlns:c16="http://schemas.microsoft.com/office/drawing/2014/chart" uri="{C3380CC4-5D6E-409C-BE32-E72D297353CC}">
                <c16:uniqueId val="{00000010-1F96-4FFD-BC14-DFA37A0747BB}"/>
              </c:ext>
            </c:extLst>
          </c:dPt>
          <c:dPt>
            <c:idx val="9"/>
            <c:bubble3D val="0"/>
            <c:extLst>
              <c:ext xmlns:c16="http://schemas.microsoft.com/office/drawing/2014/chart" uri="{C3380CC4-5D6E-409C-BE32-E72D297353CC}">
                <c16:uniqueId val="{00000011-1F96-4FFD-BC14-DFA37A0747BB}"/>
              </c:ext>
            </c:extLst>
          </c:dPt>
          <c:dPt>
            <c:idx val="14"/>
            <c:bubble3D val="0"/>
            <c:extLst>
              <c:ext xmlns:c16="http://schemas.microsoft.com/office/drawing/2014/chart" uri="{C3380CC4-5D6E-409C-BE32-E72D297353CC}">
                <c16:uniqueId val="{00000012-1F96-4FFD-BC14-DFA37A0747BB}"/>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排出係数表!$C$24:$R$24</c:f>
              <c:numCache>
                <c:formatCode>0.000_ </c:formatCode>
                <c:ptCount val="16"/>
                <c:pt idx="0">
                  <c:v>0.125</c:v>
                </c:pt>
                <c:pt idx="1">
                  <c:v>0.121</c:v>
                </c:pt>
                <c:pt idx="2">
                  <c:v>0.112</c:v>
                </c:pt>
                <c:pt idx="3">
                  <c:v>9.8000000000000004E-2</c:v>
                </c:pt>
                <c:pt idx="4">
                  <c:v>8.7999999999999995E-2</c:v>
                </c:pt>
                <c:pt idx="5" formatCode="0.000">
                  <c:v>7.8E-2</c:v>
                </c:pt>
                <c:pt idx="6" formatCode="0.000">
                  <c:v>6.8000000000000005E-2</c:v>
                </c:pt>
                <c:pt idx="7">
                  <c:v>6.2E-2</c:v>
                </c:pt>
                <c:pt idx="8">
                  <c:v>5.6645664146782106E-2</c:v>
                </c:pt>
                <c:pt idx="9">
                  <c:v>4.9000000000000002E-2</c:v>
                </c:pt>
                <c:pt idx="10" formatCode="0.000_);[Red]\(0.000\)">
                  <c:v>4.3053966697918583E-2</c:v>
                </c:pt>
                <c:pt idx="11">
                  <c:v>3.9298374216575102E-2</c:v>
                </c:pt>
                <c:pt idx="12">
                  <c:v>3.5705709496211699E-2</c:v>
                </c:pt>
                <c:pt idx="13">
                  <c:v>3.3726295511336386E-2</c:v>
                </c:pt>
                <c:pt idx="14">
                  <c:v>3.1449034953191415E-2</c:v>
                </c:pt>
                <c:pt idx="15">
                  <c:v>3.0973200894602239E-2</c:v>
                </c:pt>
              </c:numCache>
            </c:numRef>
          </c:val>
          <c:smooth val="0"/>
          <c:extLst>
            <c:ext xmlns:c16="http://schemas.microsoft.com/office/drawing/2014/chart" uri="{C3380CC4-5D6E-409C-BE32-E72D297353CC}">
              <c16:uniqueId val="{00000013-1F96-4FFD-BC14-DFA37A0747BB}"/>
            </c:ext>
          </c:extLst>
        </c:ser>
        <c:ser>
          <c:idx val="7"/>
          <c:order val="7"/>
          <c:tx>
            <c:strRef>
              <c:f>排出係数表!$B$25</c:f>
              <c:strCache>
                <c:ptCount val="1"/>
                <c:pt idx="0">
                  <c:v>特種(殊)車</c:v>
                </c:pt>
              </c:strCache>
            </c:strRef>
          </c:tx>
          <c:spPr>
            <a:ln>
              <a:solidFill>
                <a:srgbClr val="FFC000"/>
              </a:solidFill>
            </a:ln>
          </c:spPr>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排出係数表!$C$25:$R$25</c:f>
              <c:numCache>
                <c:formatCode>0.000_ </c:formatCode>
                <c:ptCount val="16"/>
                <c:pt idx="0">
                  <c:v>0.11600000000000001</c:v>
                </c:pt>
                <c:pt idx="1">
                  <c:v>0.10199999999999999</c:v>
                </c:pt>
                <c:pt idx="2">
                  <c:v>8.5999999999999993E-2</c:v>
                </c:pt>
                <c:pt idx="3">
                  <c:v>7.5999999999999998E-2</c:v>
                </c:pt>
                <c:pt idx="4">
                  <c:v>7.3999999999999996E-2</c:v>
                </c:pt>
                <c:pt idx="5" formatCode="0.000">
                  <c:v>6.4000000000000001E-2</c:v>
                </c:pt>
                <c:pt idx="6" formatCode="0.000">
                  <c:v>5.6000000000000001E-2</c:v>
                </c:pt>
                <c:pt idx="7">
                  <c:v>4.7E-2</c:v>
                </c:pt>
                <c:pt idx="8">
                  <c:v>4.2844778663346295E-2</c:v>
                </c:pt>
                <c:pt idx="9">
                  <c:v>3.7999999999999999E-2</c:v>
                </c:pt>
                <c:pt idx="10" formatCode="0.000_);[Red]\(0.000\)">
                  <c:v>3.7256457272977148E-2</c:v>
                </c:pt>
                <c:pt idx="11">
                  <c:v>3.1358703502202503E-2</c:v>
                </c:pt>
                <c:pt idx="12">
                  <c:v>3.0631168183151501E-2</c:v>
                </c:pt>
                <c:pt idx="13">
                  <c:v>2.7045834349036804E-2</c:v>
                </c:pt>
                <c:pt idx="14">
                  <c:v>2.6859841851487924E-2</c:v>
                </c:pt>
                <c:pt idx="15">
                  <c:v>2.5205338291558712E-2</c:v>
                </c:pt>
              </c:numCache>
            </c:numRef>
          </c:val>
          <c:smooth val="0"/>
          <c:extLst>
            <c:ext xmlns:c16="http://schemas.microsoft.com/office/drawing/2014/chart" uri="{C3380CC4-5D6E-409C-BE32-E72D297353CC}">
              <c16:uniqueId val="{00000014-1F96-4FFD-BC14-DFA37A0747BB}"/>
            </c:ext>
          </c:extLst>
        </c:ser>
        <c:dLbls>
          <c:showLegendKey val="0"/>
          <c:showVal val="0"/>
          <c:showCatName val="0"/>
          <c:showSerName val="0"/>
          <c:showPercent val="0"/>
          <c:showBubbleSize val="0"/>
        </c:dLbls>
        <c:marker val="1"/>
        <c:smooth val="0"/>
        <c:axId val="229200896"/>
        <c:axId val="226147072"/>
        <c:extLst>
          <c:ext xmlns:c15="http://schemas.microsoft.com/office/drawing/2012/chart" uri="{02D57815-91ED-43cb-92C2-25804820EDAC}">
            <c15:filteredLineSeries>
              <c15:ser>
                <c:idx val="0"/>
                <c:order val="0"/>
                <c:tx>
                  <c:strRef>
                    <c:extLst>
                      <c:ext uri="{02D57815-91ED-43cb-92C2-25804820EDAC}">
                        <c15:formulaRef>
                          <c15:sqref>排出係数表!$B$18</c15:sqref>
                        </c15:formulaRef>
                      </c:ext>
                    </c:extLst>
                    <c:strCache>
                      <c:ptCount val="1"/>
                      <c:pt idx="0">
                        <c:v>軽乗用車</c:v>
                      </c:pt>
                    </c:strCache>
                  </c:strRef>
                </c:tx>
                <c:dPt>
                  <c:idx val="6"/>
                  <c:bubble3D val="0"/>
                  <c:spPr>
                    <a:ln>
                      <a:solidFill>
                        <a:schemeClr val="accent5">
                          <a:lumMod val="75000"/>
                        </a:schemeClr>
                      </a:solidFill>
                    </a:ln>
                  </c:spPr>
                  <c:extLst>
                    <c:ext xmlns:c16="http://schemas.microsoft.com/office/drawing/2014/chart" uri="{C3380CC4-5D6E-409C-BE32-E72D297353CC}">
                      <c16:uniqueId val="{00000016-1F96-4FFD-BC14-DFA37A0747BB}"/>
                    </c:ext>
                  </c:extLst>
                </c:dPt>
                <c:dPt>
                  <c:idx val="7"/>
                  <c:bubble3D val="0"/>
                  <c:spPr>
                    <a:ln>
                      <a:solidFill>
                        <a:schemeClr val="accent5">
                          <a:lumMod val="75000"/>
                        </a:schemeClr>
                      </a:solidFill>
                    </a:ln>
                  </c:spPr>
                  <c:extLst>
                    <c:ext xmlns:c16="http://schemas.microsoft.com/office/drawing/2014/chart" uri="{C3380CC4-5D6E-409C-BE32-E72D297353CC}">
                      <c16:uniqueId val="{00000018-1F96-4FFD-BC14-DFA37A0747BB}"/>
                    </c:ext>
                  </c:extLst>
                </c:dPt>
                <c:dPt>
                  <c:idx val="9"/>
                  <c:bubble3D val="0"/>
                  <c:spPr>
                    <a:ln>
                      <a:solidFill>
                        <a:schemeClr val="accent5">
                          <a:lumMod val="75000"/>
                        </a:schemeClr>
                      </a:solidFill>
                    </a:ln>
                  </c:spPr>
                  <c:extLst>
                    <c:ext xmlns:c16="http://schemas.microsoft.com/office/drawing/2014/chart" uri="{C3380CC4-5D6E-409C-BE32-E72D297353CC}">
                      <c16:uniqueId val="{0000001A-1F96-4FFD-BC14-DFA37A0747BB}"/>
                    </c:ext>
                  </c:extLst>
                </c:dPt>
                <c:dPt>
                  <c:idx val="14"/>
                  <c:bubble3D val="0"/>
                  <c:spPr>
                    <a:ln>
                      <a:noFill/>
                    </a:ln>
                  </c:spPr>
                  <c:extLst>
                    <c:ext xmlns:c16="http://schemas.microsoft.com/office/drawing/2014/chart" uri="{C3380CC4-5D6E-409C-BE32-E72D297353CC}">
                      <c16:uniqueId val="{0000001C-1F96-4FFD-BC14-DFA37A0747BB}"/>
                    </c:ext>
                  </c:extLst>
                </c:dPt>
                <c:cat>
                  <c:strRef>
                    <c:extLst>
                      <c:ex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c:ext uri="{02D57815-91ED-43cb-92C2-25804820EDAC}">
                        <c15:formulaRef>
                          <c15:sqref>排出係数表!$C$18:$Q$18</c15:sqref>
                        </c15:formulaRef>
                      </c:ext>
                    </c:extLst>
                    <c:numCache>
                      <c:formatCode>0.000_ </c:formatCode>
                      <c:ptCount val="15"/>
                      <c:pt idx="0">
                        <c:v>1.4E-2</c:v>
                      </c:pt>
                      <c:pt idx="1">
                        <c:v>1.4E-2</c:v>
                      </c:pt>
                      <c:pt idx="2">
                        <c:v>1.4E-2</c:v>
                      </c:pt>
                      <c:pt idx="3">
                        <c:v>1.4E-2</c:v>
                      </c:pt>
                      <c:pt idx="4">
                        <c:v>1.4E-2</c:v>
                      </c:pt>
                      <c:pt idx="5" formatCode="0.000">
                        <c:v>1.4E-2</c:v>
                      </c:pt>
                      <c:pt idx="6" formatCode="0.000">
                        <c:v>1.4E-2</c:v>
                      </c:pt>
                      <c:pt idx="7">
                        <c:v>1.4E-2</c:v>
                      </c:pt>
                      <c:pt idx="8">
                        <c:v>1.3287659790017479E-2</c:v>
                      </c:pt>
                      <c:pt idx="9">
                        <c:v>1.2999999999999999E-2</c:v>
                      </c:pt>
                      <c:pt idx="10" formatCode="0.000_);[Red]\(0.000\)">
                        <c:v>1.3257636387173805E-2</c:v>
                      </c:pt>
                      <c:pt idx="11">
                        <c:v>1.32540227610783E-2</c:v>
                      </c:pt>
                      <c:pt idx="12">
                        <c:v>1.32302530246427E-2</c:v>
                      </c:pt>
                      <c:pt idx="13">
                        <c:v>1.3215864642104553E-2</c:v>
                      </c:pt>
                      <c:pt idx="14">
                        <c:v>1.3217500710123904E-2</c:v>
                      </c:pt>
                    </c:numCache>
                  </c:numRef>
                </c:val>
                <c:smooth val="0"/>
                <c:extLst>
                  <c:ext xmlns:c16="http://schemas.microsoft.com/office/drawing/2014/chart" uri="{C3380CC4-5D6E-409C-BE32-E72D297353CC}">
                    <c16:uniqueId val="{0000001D-1F96-4FFD-BC14-DFA37A0747B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排出係数表!$B$21</c15:sqref>
                        </c15:formulaRef>
                      </c:ext>
                    </c:extLst>
                    <c:strCache>
                      <c:ptCount val="1"/>
                      <c:pt idx="0">
                        <c:v>軽貨物車</c:v>
                      </c:pt>
                    </c:strCache>
                  </c:strRef>
                </c:tx>
                <c:dPt>
                  <c:idx val="6"/>
                  <c:bubble3D val="0"/>
                  <c:extLst xmlns:c15="http://schemas.microsoft.com/office/drawing/2012/chart">
                    <c:ext xmlns:c16="http://schemas.microsoft.com/office/drawing/2014/chart" uri="{C3380CC4-5D6E-409C-BE32-E72D297353CC}">
                      <c16:uniqueId val="{0000001E-1F96-4FFD-BC14-DFA37A0747BB}"/>
                    </c:ext>
                  </c:extLst>
                </c:dPt>
                <c:dPt>
                  <c:idx val="7"/>
                  <c:bubble3D val="0"/>
                  <c:spPr>
                    <a:ln>
                      <a:solidFill>
                        <a:schemeClr val="accent4">
                          <a:lumMod val="75000"/>
                        </a:schemeClr>
                      </a:solidFill>
                    </a:ln>
                  </c:spPr>
                  <c:extLst xmlns:c15="http://schemas.microsoft.com/office/drawing/2012/chart">
                    <c:ext xmlns:c16="http://schemas.microsoft.com/office/drawing/2014/chart" uri="{C3380CC4-5D6E-409C-BE32-E72D297353CC}">
                      <c16:uniqueId val="{00000020-1F96-4FFD-BC14-DFA37A0747BB}"/>
                    </c:ext>
                  </c:extLst>
                </c:dPt>
                <c:dPt>
                  <c:idx val="9"/>
                  <c:bubble3D val="0"/>
                  <c:spPr>
                    <a:ln>
                      <a:solidFill>
                        <a:schemeClr val="accent4">
                          <a:lumMod val="75000"/>
                        </a:schemeClr>
                      </a:solidFill>
                    </a:ln>
                  </c:spPr>
                  <c:extLst xmlns:c15="http://schemas.microsoft.com/office/drawing/2012/chart">
                    <c:ext xmlns:c16="http://schemas.microsoft.com/office/drawing/2014/chart" uri="{C3380CC4-5D6E-409C-BE32-E72D297353CC}">
                      <c16:uniqueId val="{00000022-1F96-4FFD-BC14-DFA37A0747BB}"/>
                    </c:ext>
                  </c:extLst>
                </c:dPt>
                <c:dPt>
                  <c:idx val="14"/>
                  <c:bubble3D val="0"/>
                  <c:spPr>
                    <a:ln>
                      <a:noFill/>
                    </a:ln>
                  </c:spPr>
                  <c:extLst xmlns:c15="http://schemas.microsoft.com/office/drawing/2012/chart">
                    <c:ext xmlns:c16="http://schemas.microsoft.com/office/drawing/2014/chart" uri="{C3380CC4-5D6E-409C-BE32-E72D297353CC}">
                      <c16:uniqueId val="{00000024-1F96-4FFD-BC14-DFA37A0747BB}"/>
                    </c:ext>
                  </c:extLst>
                </c:dPt>
                <c:cat>
                  <c:strRef>
                    <c:extLst xmlns:c15="http://schemas.microsoft.com/office/drawing/2012/chart">
                      <c:ext xmlns:c15="http://schemas.microsoft.com/office/drawing/2012/char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xmlns:c15="http://schemas.microsoft.com/office/drawing/2012/chart">
                      <c:ext xmlns:c15="http://schemas.microsoft.com/office/drawing/2012/chart" uri="{02D57815-91ED-43cb-92C2-25804820EDAC}">
                        <c15:formulaRef>
                          <c15:sqref>排出係数表!$C$21:$Q$21</c15:sqref>
                        </c15:formulaRef>
                      </c:ext>
                    </c:extLst>
                    <c:numCache>
                      <c:formatCode>0.000_ </c:formatCode>
                      <c:ptCount val="15"/>
                      <c:pt idx="0">
                        <c:v>1.4E-2</c:v>
                      </c:pt>
                      <c:pt idx="1">
                        <c:v>1.4E-2</c:v>
                      </c:pt>
                      <c:pt idx="2">
                        <c:v>1.4E-2</c:v>
                      </c:pt>
                      <c:pt idx="3">
                        <c:v>1.4E-2</c:v>
                      </c:pt>
                      <c:pt idx="4">
                        <c:v>1.4E-2</c:v>
                      </c:pt>
                      <c:pt idx="5" formatCode="0.000">
                        <c:v>1.4E-2</c:v>
                      </c:pt>
                      <c:pt idx="6" formatCode="0.000">
                        <c:v>1.4E-2</c:v>
                      </c:pt>
                      <c:pt idx="7">
                        <c:v>1.4E-2</c:v>
                      </c:pt>
                      <c:pt idx="8">
                        <c:v>1.3295608141008221E-2</c:v>
                      </c:pt>
                      <c:pt idx="9">
                        <c:v>1.2999999999999999E-2</c:v>
                      </c:pt>
                      <c:pt idx="10" formatCode="0.000_);[Red]\(0.000\)">
                        <c:v>1.3265986505684059E-2</c:v>
                      </c:pt>
                      <c:pt idx="11">
                        <c:v>1.3261362161709299E-2</c:v>
                      </c:pt>
                      <c:pt idx="12">
                        <c:v>1.3251427716666001E-2</c:v>
                      </c:pt>
                      <c:pt idx="13">
                        <c:v>1.3233050848693553E-2</c:v>
                      </c:pt>
                      <c:pt idx="14">
                        <c:v>1.3229887294652593E-2</c:v>
                      </c:pt>
                    </c:numCache>
                  </c:numRef>
                </c:val>
                <c:smooth val="0"/>
                <c:extLst xmlns:c15="http://schemas.microsoft.com/office/drawing/2012/chart">
                  <c:ext xmlns:c16="http://schemas.microsoft.com/office/drawing/2014/chart" uri="{C3380CC4-5D6E-409C-BE32-E72D297353CC}">
                    <c16:uniqueId val="{00000025-1F96-4FFD-BC14-DFA37A0747B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排出係数表!$B$23</c15:sqref>
                        </c15:formulaRef>
                      </c:ext>
                    </c:extLst>
                    <c:strCache>
                      <c:ptCount val="1"/>
                      <c:pt idx="0">
                        <c:v>貨客車</c:v>
                      </c:pt>
                    </c:strCache>
                  </c:strRef>
                </c:tx>
                <c:dPt>
                  <c:idx val="6"/>
                  <c:bubble3D val="0"/>
                  <c:extLst xmlns:c15="http://schemas.microsoft.com/office/drawing/2012/chart">
                    <c:ext xmlns:c16="http://schemas.microsoft.com/office/drawing/2014/chart" uri="{C3380CC4-5D6E-409C-BE32-E72D297353CC}">
                      <c16:uniqueId val="{00000026-1F96-4FFD-BC14-DFA37A0747BB}"/>
                    </c:ext>
                  </c:extLst>
                </c:dPt>
                <c:dPt>
                  <c:idx val="7"/>
                  <c:bubble3D val="0"/>
                  <c:spPr>
                    <a:ln>
                      <a:solidFill>
                        <a:schemeClr val="accent6">
                          <a:lumMod val="75000"/>
                        </a:schemeClr>
                      </a:solidFill>
                    </a:ln>
                  </c:spPr>
                  <c:extLst xmlns:c15="http://schemas.microsoft.com/office/drawing/2012/chart">
                    <c:ext xmlns:c16="http://schemas.microsoft.com/office/drawing/2014/chart" uri="{C3380CC4-5D6E-409C-BE32-E72D297353CC}">
                      <c16:uniqueId val="{00000028-1F96-4FFD-BC14-DFA37A0747BB}"/>
                    </c:ext>
                  </c:extLst>
                </c:dPt>
                <c:dPt>
                  <c:idx val="9"/>
                  <c:bubble3D val="0"/>
                  <c:spPr>
                    <a:ln>
                      <a:solidFill>
                        <a:schemeClr val="accent6">
                          <a:lumMod val="75000"/>
                        </a:schemeClr>
                      </a:solidFill>
                    </a:ln>
                  </c:spPr>
                  <c:extLst xmlns:c15="http://schemas.microsoft.com/office/drawing/2012/chart">
                    <c:ext xmlns:c16="http://schemas.microsoft.com/office/drawing/2014/chart" uri="{C3380CC4-5D6E-409C-BE32-E72D297353CC}">
                      <c16:uniqueId val="{0000002A-1F96-4FFD-BC14-DFA37A0747BB}"/>
                    </c:ext>
                  </c:extLst>
                </c:dPt>
                <c:dPt>
                  <c:idx val="14"/>
                  <c:bubble3D val="0"/>
                  <c:spPr>
                    <a:ln>
                      <a:noFill/>
                    </a:ln>
                  </c:spPr>
                  <c:extLst xmlns:c15="http://schemas.microsoft.com/office/drawing/2012/chart">
                    <c:ext xmlns:c16="http://schemas.microsoft.com/office/drawing/2014/chart" uri="{C3380CC4-5D6E-409C-BE32-E72D297353CC}">
                      <c16:uniqueId val="{0000002C-1F96-4FFD-BC14-DFA37A0747BB}"/>
                    </c:ext>
                  </c:extLst>
                </c:dPt>
                <c:cat>
                  <c:strRef>
                    <c:extLst xmlns:c15="http://schemas.microsoft.com/office/drawing/2012/chart">
                      <c:ext xmlns:c15="http://schemas.microsoft.com/office/drawing/2012/char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xmlns:c15="http://schemas.microsoft.com/office/drawing/2012/chart">
                      <c:ext xmlns:c15="http://schemas.microsoft.com/office/drawing/2012/chart" uri="{02D57815-91ED-43cb-92C2-25804820EDAC}">
                        <c15:formulaRef>
                          <c15:sqref>排出係数表!$C$23:$Q$23</c15:sqref>
                        </c15:formulaRef>
                      </c:ext>
                    </c:extLst>
                    <c:numCache>
                      <c:formatCode>0.000_ </c:formatCode>
                      <c:ptCount val="15"/>
                      <c:pt idx="0">
                        <c:v>1.9E-2</c:v>
                      </c:pt>
                      <c:pt idx="1">
                        <c:v>1.7999999999999999E-2</c:v>
                      </c:pt>
                      <c:pt idx="2">
                        <c:v>1.7000000000000001E-2</c:v>
                      </c:pt>
                      <c:pt idx="3">
                        <c:v>1.6E-2</c:v>
                      </c:pt>
                      <c:pt idx="4">
                        <c:v>1.6E-2</c:v>
                      </c:pt>
                      <c:pt idx="5" formatCode="0.000">
                        <c:v>1.6E-2</c:v>
                      </c:pt>
                      <c:pt idx="6" formatCode="0.000">
                        <c:v>1.4999999999999999E-2</c:v>
                      </c:pt>
                      <c:pt idx="7">
                        <c:v>1.4999999999999999E-2</c:v>
                      </c:pt>
                      <c:pt idx="8">
                        <c:v>1.4402520483373996E-2</c:v>
                      </c:pt>
                      <c:pt idx="9">
                        <c:v>1.4E-2</c:v>
                      </c:pt>
                      <c:pt idx="10" formatCode="0.000_);[Red]\(0.000\)">
                        <c:v>1.4500171134758214E-2</c:v>
                      </c:pt>
                      <c:pt idx="11">
                        <c:v>1.40277325910119E-2</c:v>
                      </c:pt>
                      <c:pt idx="12">
                        <c:v>1.40047063104845E-2</c:v>
                      </c:pt>
                      <c:pt idx="13">
                        <c:v>1.3764623836029867E-2</c:v>
                      </c:pt>
                      <c:pt idx="14">
                        <c:v>1.3641032450036682E-2</c:v>
                      </c:pt>
                    </c:numCache>
                  </c:numRef>
                </c:val>
                <c:smooth val="0"/>
                <c:extLst xmlns:c15="http://schemas.microsoft.com/office/drawing/2012/chart">
                  <c:ext xmlns:c16="http://schemas.microsoft.com/office/drawing/2014/chart" uri="{C3380CC4-5D6E-409C-BE32-E72D297353CC}">
                    <c16:uniqueId val="{0000002D-1F96-4FFD-BC14-DFA37A0747BB}"/>
                  </c:ext>
                </c:extLst>
              </c15:ser>
            </c15:filteredLineSeries>
          </c:ext>
        </c:extLst>
      </c:lineChart>
      <c:catAx>
        <c:axId val="229200896"/>
        <c:scaling>
          <c:orientation val="minMax"/>
        </c:scaling>
        <c:delete val="0"/>
        <c:axPos val="b"/>
        <c:numFmt formatCode="General" sourceLinked="1"/>
        <c:majorTickMark val="out"/>
        <c:minorTickMark val="none"/>
        <c:tickLblPos val="nextTo"/>
        <c:txPr>
          <a:bodyPr/>
          <a:lstStyle/>
          <a:p>
            <a:pPr>
              <a:defRPr sz="700"/>
            </a:pPr>
            <a:endParaRPr lang="ja-JP"/>
          </a:p>
        </c:txPr>
        <c:crossAx val="226147072"/>
        <c:crosses val="autoZero"/>
        <c:auto val="1"/>
        <c:lblAlgn val="ctr"/>
        <c:lblOffset val="100"/>
        <c:noMultiLvlLbl val="0"/>
      </c:catAx>
      <c:valAx>
        <c:axId val="226147072"/>
        <c:scaling>
          <c:orientation val="minMax"/>
        </c:scaling>
        <c:delete val="0"/>
        <c:axPos val="l"/>
        <c:majorGridlines/>
        <c:title>
          <c:tx>
            <c:rich>
              <a:bodyPr rot="0" vert="horz"/>
              <a:lstStyle/>
              <a:p>
                <a:pPr>
                  <a:defRPr sz="1000"/>
                </a:pPr>
                <a:r>
                  <a:rPr lang="ja-JP" sz="1000"/>
                  <a:t>（</a:t>
                </a:r>
                <a:r>
                  <a:rPr lang="en-US" sz="1000"/>
                  <a:t>g/</a:t>
                </a:r>
                <a:r>
                  <a:rPr lang="ja-JP" sz="1000"/>
                  <a:t>台・</a:t>
                </a:r>
                <a:r>
                  <a:rPr lang="en-US" sz="1000"/>
                  <a:t>km</a:t>
                </a:r>
                <a:r>
                  <a:rPr lang="ja-JP" sz="1000"/>
                  <a:t>）</a:t>
                </a:r>
              </a:p>
            </c:rich>
          </c:tx>
          <c:layout>
            <c:manualLayout>
              <c:xMode val="edge"/>
              <c:yMode val="edge"/>
              <c:x val="8.1398358442188942E-2"/>
              <c:y val="2.683645806400522E-4"/>
            </c:manualLayout>
          </c:layout>
          <c:overlay val="0"/>
        </c:title>
        <c:numFmt formatCode="0.000_ " sourceLinked="1"/>
        <c:majorTickMark val="out"/>
        <c:minorTickMark val="none"/>
        <c:tickLblPos val="nextTo"/>
        <c:txPr>
          <a:bodyPr/>
          <a:lstStyle/>
          <a:p>
            <a:pPr>
              <a:defRPr sz="1000"/>
            </a:pPr>
            <a:endParaRPr lang="ja-JP"/>
          </a:p>
        </c:txPr>
        <c:crossAx val="229200896"/>
        <c:crosses val="autoZero"/>
        <c:crossBetween val="between"/>
      </c:valAx>
    </c:plotArea>
    <c:legend>
      <c:legendPos val="r"/>
      <c:layout>
        <c:manualLayout>
          <c:xMode val="edge"/>
          <c:yMode val="edge"/>
          <c:x val="0.78997564069723814"/>
          <c:y val="9.5920372435057591E-2"/>
          <c:w val="0.19148438933148829"/>
          <c:h val="0.45013565076806644"/>
        </c:manualLayout>
      </c:layout>
      <c:overlay val="0"/>
      <c:txPr>
        <a:bodyPr/>
        <a:lstStyle/>
        <a:p>
          <a:pPr>
            <a:defRPr sz="800"/>
          </a:pPr>
          <a:endParaRPr lang="ja-JP"/>
        </a:p>
      </c:txPr>
    </c:legend>
    <c:plotVisOnly val="1"/>
    <c:dispBlanksAs val="gap"/>
    <c:showDLblsOverMax val="0"/>
  </c:chart>
  <c:spPr>
    <a:noFill/>
    <a:ln>
      <a:noFill/>
    </a:ln>
  </c:spPr>
  <c:txPr>
    <a:bodyPr/>
    <a:lstStyle/>
    <a:p>
      <a:pPr>
        <a:defRPr sz="1400">
          <a:latin typeface="BIZ UDゴシック" panose="020B0400000000000000" pitchFamily="49" charset="-128"/>
          <a:ea typeface="BIZ UDゴシック" panose="020B0400000000000000" pitchFamily="49" charset="-128"/>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'図4-28'!$E$4</c:f>
              <c:strCache>
                <c:ptCount val="1"/>
                <c:pt idx="0">
                  <c:v>昭和58年規制</c:v>
                </c:pt>
              </c:strCache>
            </c:strRef>
          </c:tx>
          <c:spPr>
            <a:pattFill prst="pct50"/>
            <a:ln>
              <a:solidFill>
                <a:sysClr val="windowText" lastClr="000000"/>
              </a:solidFill>
            </a:ln>
          </c:spPr>
          <c:invertIfNegative val="0"/>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'図4-28'!$E$5:$E$29</c:f>
              <c:numCache>
                <c:formatCode>0.00000_);[Red]\(0.00000\)</c:formatCode>
                <c:ptCount val="25"/>
                <c:pt idx="0">
                  <c:v>0</c:v>
                </c:pt>
                <c:pt idx="1">
                  <c:v>0</c:v>
                </c:pt>
                <c:pt idx="2">
                  <c:v>7.144643303683063E-5</c:v>
                </c:pt>
                <c:pt idx="3">
                  <c:v>3.1708786504740461E-5</c:v>
                </c:pt>
                <c:pt idx="4">
                  <c:v>7.2134458630887971E-5</c:v>
                </c:pt>
                <c:pt idx="5">
                  <c:v>3.1427763286086892E-5</c:v>
                </c:pt>
                <c:pt idx="6">
                  <c:v>1.4207236218980867E-4</c:v>
                </c:pt>
                <c:pt idx="7">
                  <c:v>3.9483555099301141E-5</c:v>
                </c:pt>
                <c:pt idx="8">
                  <c:v>8.6907400165124059E-5</c:v>
                </c:pt>
                <c:pt idx="9">
                  <c:v>2.1197668256491787E-4</c:v>
                </c:pt>
                <c:pt idx="10">
                  <c:v>1.8564192325032489E-4</c:v>
                </c:pt>
                <c:pt idx="11">
                  <c:v>3.3240662395745194E-4</c:v>
                </c:pt>
                <c:pt idx="12">
                  <c:v>8.5484698239015214E-5</c:v>
                </c:pt>
                <c:pt idx="13">
                  <c:v>1.4652444027663815E-4</c:v>
                </c:pt>
                <c:pt idx="14">
                  <c:v>5.8414806616245468E-4</c:v>
                </c:pt>
                <c:pt idx="15">
                  <c:v>1.3726407736702542E-3</c:v>
                </c:pt>
                <c:pt idx="16">
                  <c:v>1.0124873439082012E-3</c:v>
                </c:pt>
                <c:pt idx="17">
                  <c:v>6.3727799174309379E-4</c:v>
                </c:pt>
                <c:pt idx="18">
                  <c:v>3.1144962841900769E-3</c:v>
                </c:pt>
                <c:pt idx="19">
                  <c:v>4.8315087762216382E-3</c:v>
                </c:pt>
                <c:pt idx="20">
                  <c:v>6.613147331710206E-3</c:v>
                </c:pt>
                <c:pt idx="21">
                  <c:v>9.4999999999999998E-3</c:v>
                </c:pt>
                <c:pt idx="22">
                  <c:v>1.4999999999999999E-2</c:v>
                </c:pt>
                <c:pt idx="23">
                  <c:v>2.7E-2</c:v>
                </c:pt>
                <c:pt idx="24">
                  <c:v>3.5000000000000003E-2</c:v>
                </c:pt>
              </c:numCache>
            </c:numRef>
          </c:val>
          <c:extLst>
            <c:ext xmlns:c16="http://schemas.microsoft.com/office/drawing/2014/chart" uri="{C3380CC4-5D6E-409C-BE32-E72D297353CC}">
              <c16:uniqueId val="{00000000-115F-4E0D-8D2D-7F23815AAE54}"/>
            </c:ext>
          </c:extLst>
        </c:ser>
        <c:ser>
          <c:idx val="1"/>
          <c:order val="1"/>
          <c:tx>
            <c:strRef>
              <c:f>'図4-28'!$F$4</c:f>
              <c:strCache>
                <c:ptCount val="1"/>
                <c:pt idx="0">
                  <c:v>平成元年規制</c:v>
                </c:pt>
              </c:strCache>
            </c:strRef>
          </c:tx>
          <c:spPr>
            <a:pattFill prst="pct50"/>
            <a:ln>
              <a:solidFill>
                <a:sysClr val="windowText" lastClr="000000"/>
              </a:solidFill>
            </a:ln>
          </c:spPr>
          <c:invertIfNegative val="0"/>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'図4-28'!$F$5:$F$29</c:f>
              <c:numCache>
                <c:formatCode>0.00000_);[Red]\(0.00000\)</c:formatCode>
                <c:ptCount val="25"/>
                <c:pt idx="0">
                  <c:v>1.9593759731426933E-3</c:v>
                </c:pt>
                <c:pt idx="1">
                  <c:v>4.3201738165002061E-3</c:v>
                </c:pt>
                <c:pt idx="2">
                  <c:v>2.8578573214732252E-4</c:v>
                </c:pt>
                <c:pt idx="3">
                  <c:v>4.439230110663665E-4</c:v>
                </c:pt>
                <c:pt idx="4">
                  <c:v>5.4100843973165977E-4</c:v>
                </c:pt>
                <c:pt idx="5">
                  <c:v>7.2283855557999852E-4</c:v>
                </c:pt>
                <c:pt idx="6">
                  <c:v>2.0363705247205912E-3</c:v>
                </c:pt>
                <c:pt idx="7">
                  <c:v>1.4608915386741422E-3</c:v>
                </c:pt>
                <c:pt idx="8">
                  <c:v>1.9554165037152915E-3</c:v>
                </c:pt>
                <c:pt idx="9">
                  <c:v>2.8263557675322383E-3</c:v>
                </c:pt>
                <c:pt idx="10">
                  <c:v>3.5537168165062191E-3</c:v>
                </c:pt>
                <c:pt idx="11">
                  <c:v>3.8075667835126316E-3</c:v>
                </c:pt>
                <c:pt idx="12">
                  <c:v>4.2172451131247506E-3</c:v>
                </c:pt>
                <c:pt idx="13">
                  <c:v>4.8646114171843865E-3</c:v>
                </c:pt>
                <c:pt idx="14">
                  <c:v>7.1634999692553646E-3</c:v>
                </c:pt>
                <c:pt idx="15">
                  <c:v>1.1917017625955388E-2</c:v>
                </c:pt>
                <c:pt idx="16">
                  <c:v>9.5796879462083651E-3</c:v>
                </c:pt>
                <c:pt idx="17">
                  <c:v>9.3929234435177738E-3</c:v>
                </c:pt>
                <c:pt idx="18">
                  <c:v>3.7219772425915079E-2</c:v>
                </c:pt>
                <c:pt idx="19">
                  <c:v>6.2412084887774451E-2</c:v>
                </c:pt>
                <c:pt idx="20">
                  <c:v>8.3108508258208855E-2</c:v>
                </c:pt>
                <c:pt idx="21">
                  <c:v>0.16600000000000001</c:v>
                </c:pt>
                <c:pt idx="22">
                  <c:v>0.252</c:v>
                </c:pt>
                <c:pt idx="23">
                  <c:v>0.31</c:v>
                </c:pt>
                <c:pt idx="24">
                  <c:v>0.33500000000000002</c:v>
                </c:pt>
              </c:numCache>
            </c:numRef>
          </c:val>
          <c:extLst>
            <c:ext xmlns:c16="http://schemas.microsoft.com/office/drawing/2014/chart" uri="{C3380CC4-5D6E-409C-BE32-E72D297353CC}">
              <c16:uniqueId val="{00000001-115F-4E0D-8D2D-7F23815AAE54}"/>
            </c:ext>
          </c:extLst>
        </c:ser>
        <c:ser>
          <c:idx val="2"/>
          <c:order val="2"/>
          <c:tx>
            <c:strRef>
              <c:f>'図4-28'!$G$4</c:f>
              <c:strCache>
                <c:ptCount val="1"/>
                <c:pt idx="0">
                  <c:v>平成5～6年規制
(短期規制)</c:v>
                </c:pt>
              </c:strCache>
            </c:strRef>
          </c:tx>
          <c:spPr>
            <a:pattFill prst="openDmnd"/>
            <a:ln>
              <a:solidFill>
                <a:sysClr val="windowText" lastClr="000000"/>
              </a:solidFill>
            </a:ln>
          </c:spPr>
          <c:invertIfNegative val="0"/>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'図4-28'!$G$5:$G$29</c:f>
              <c:numCache>
                <c:formatCode>0.00000_);[Red]\(0.00000\)</c:formatCode>
                <c:ptCount val="25"/>
                <c:pt idx="0">
                  <c:v>1.0060941621458781E-2</c:v>
                </c:pt>
                <c:pt idx="1">
                  <c:v>1.9059513259378678E-2</c:v>
                </c:pt>
                <c:pt idx="2">
                  <c:v>1.1431429285892901E-3</c:v>
                </c:pt>
                <c:pt idx="3">
                  <c:v>9.8297238164695442E-4</c:v>
                </c:pt>
                <c:pt idx="4">
                  <c:v>1.3705547139868715E-3</c:v>
                </c:pt>
                <c:pt idx="5">
                  <c:v>2.0742323768817368E-3</c:v>
                </c:pt>
                <c:pt idx="6">
                  <c:v>4.5936730441371474E-3</c:v>
                </c:pt>
                <c:pt idx="7">
                  <c:v>5.1328621629091482E-3</c:v>
                </c:pt>
                <c:pt idx="8">
                  <c:v>7.734758614696041E-3</c:v>
                </c:pt>
                <c:pt idx="9">
                  <c:v>8.6203850909733256E-3</c:v>
                </c:pt>
                <c:pt idx="10">
                  <c:v>1.0767231548518842E-2</c:v>
                </c:pt>
                <c:pt idx="11">
                  <c:v>1.3689109150247795E-2</c:v>
                </c:pt>
                <c:pt idx="12">
                  <c:v>1.62990824642389E-2</c:v>
                </c:pt>
                <c:pt idx="13">
                  <c:v>1.7846676825694525E-2</c:v>
                </c:pt>
                <c:pt idx="14">
                  <c:v>2.2382094324540368E-2</c:v>
                </c:pt>
                <c:pt idx="15">
                  <c:v>3.219466541881142E-2</c:v>
                </c:pt>
                <c:pt idx="16">
                  <c:v>3.2243827721384254E-2</c:v>
                </c:pt>
                <c:pt idx="17">
                  <c:v>3.7294616386356706E-2</c:v>
                </c:pt>
                <c:pt idx="18">
                  <c:v>0.11492799654630115</c:v>
                </c:pt>
                <c:pt idx="19">
                  <c:v>0.19017185493242003</c:v>
                </c:pt>
                <c:pt idx="20">
                  <c:v>0.25738632624860169</c:v>
                </c:pt>
                <c:pt idx="21">
                  <c:v>0.37549999999999994</c:v>
                </c:pt>
                <c:pt idx="22">
                  <c:v>0.39700000000000002</c:v>
                </c:pt>
                <c:pt idx="23">
                  <c:v>0.40799999999999997</c:v>
                </c:pt>
                <c:pt idx="24">
                  <c:v>0.42799999999999999</c:v>
                </c:pt>
              </c:numCache>
            </c:numRef>
          </c:val>
          <c:extLst>
            <c:ext xmlns:c16="http://schemas.microsoft.com/office/drawing/2014/chart" uri="{C3380CC4-5D6E-409C-BE32-E72D297353CC}">
              <c16:uniqueId val="{00000002-115F-4E0D-8D2D-7F23815AAE54}"/>
            </c:ext>
          </c:extLst>
        </c:ser>
        <c:ser>
          <c:idx val="3"/>
          <c:order val="3"/>
          <c:tx>
            <c:strRef>
              <c:f>'図4-28'!$H$4</c:f>
              <c:strCache>
                <c:ptCount val="1"/>
                <c:pt idx="0">
                  <c:v>平成9～11年規制
(長期規制)</c:v>
                </c:pt>
              </c:strCache>
            </c:strRef>
          </c:tx>
          <c:spPr>
            <a:pattFill prst="ltUpDiag"/>
            <a:ln>
              <a:solidFill>
                <a:sysClr val="windowText" lastClr="00000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115F-4E0D-8D2D-7F23815AAE54}"/>
                </c:ext>
              </c:extLst>
            </c:dLbl>
            <c:dLbl>
              <c:idx val="3"/>
              <c:delete val="1"/>
              <c:extLst>
                <c:ext xmlns:c15="http://schemas.microsoft.com/office/drawing/2012/chart" uri="{CE6537A1-D6FC-4f65-9D91-7224C49458BB}"/>
                <c:ext xmlns:c16="http://schemas.microsoft.com/office/drawing/2014/chart" uri="{C3380CC4-5D6E-409C-BE32-E72D297353CC}">
                  <c16:uniqueId val="{00000004-115F-4E0D-8D2D-7F23815AAE54}"/>
                </c:ext>
              </c:extLst>
            </c:dLbl>
            <c:dLbl>
              <c:idx val="4"/>
              <c:delete val="1"/>
              <c:extLst>
                <c:ext xmlns:c15="http://schemas.microsoft.com/office/drawing/2012/chart" uri="{CE6537A1-D6FC-4f65-9D91-7224C49458BB}"/>
                <c:ext xmlns:c16="http://schemas.microsoft.com/office/drawing/2014/chart" uri="{C3380CC4-5D6E-409C-BE32-E72D297353CC}">
                  <c16:uniqueId val="{00000005-115F-4E0D-8D2D-7F23815AAE54}"/>
                </c:ext>
              </c:extLst>
            </c:dLbl>
            <c:dLbl>
              <c:idx val="5"/>
              <c:delete val="1"/>
              <c:extLst>
                <c:ext xmlns:c15="http://schemas.microsoft.com/office/drawing/2012/chart" uri="{CE6537A1-D6FC-4f65-9D91-7224C49458BB}"/>
                <c:ext xmlns:c16="http://schemas.microsoft.com/office/drawing/2014/chart" uri="{C3380CC4-5D6E-409C-BE32-E72D297353CC}">
                  <c16:uniqueId val="{00000006-115F-4E0D-8D2D-7F23815AAE54}"/>
                </c:ext>
              </c:extLst>
            </c:dLbl>
            <c:dLbl>
              <c:idx val="6"/>
              <c:delete val="1"/>
              <c:extLst>
                <c:ext xmlns:c15="http://schemas.microsoft.com/office/drawing/2012/chart" uri="{CE6537A1-D6FC-4f65-9D91-7224C49458BB}"/>
                <c:ext xmlns:c16="http://schemas.microsoft.com/office/drawing/2014/chart" uri="{C3380CC4-5D6E-409C-BE32-E72D297353CC}">
                  <c16:uniqueId val="{00000007-115F-4E0D-8D2D-7F23815AAE54}"/>
                </c:ext>
              </c:extLst>
            </c:dLbl>
            <c:dLbl>
              <c:idx val="7"/>
              <c:delete val="1"/>
              <c:extLst>
                <c:ext xmlns:c15="http://schemas.microsoft.com/office/drawing/2012/chart" uri="{CE6537A1-D6FC-4f65-9D91-7224C49458BB}"/>
                <c:ext xmlns:c16="http://schemas.microsoft.com/office/drawing/2014/chart" uri="{C3380CC4-5D6E-409C-BE32-E72D297353CC}">
                  <c16:uniqueId val="{00000008-115F-4E0D-8D2D-7F23815AAE54}"/>
                </c:ext>
              </c:extLst>
            </c:dLbl>
            <c:dLbl>
              <c:idx val="8"/>
              <c:delete val="1"/>
              <c:extLst>
                <c:ext xmlns:c15="http://schemas.microsoft.com/office/drawing/2012/chart" uri="{CE6537A1-D6FC-4f65-9D91-7224C49458BB}"/>
                <c:ext xmlns:c16="http://schemas.microsoft.com/office/drawing/2014/chart" uri="{C3380CC4-5D6E-409C-BE32-E72D297353CC}">
                  <c16:uniqueId val="{00000009-115F-4E0D-8D2D-7F23815AAE54}"/>
                </c:ext>
              </c:extLst>
            </c:dLbl>
            <c:dLbl>
              <c:idx val="12"/>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115F-4E0D-8D2D-7F23815AAE54}"/>
                </c:ext>
              </c:extLst>
            </c:dLbl>
            <c:spPr>
              <a:solidFill>
                <a:sysClr val="window" lastClr="FFFFFF"/>
              </a:solidFill>
            </c:spPr>
            <c:txPr>
              <a:bodyPr/>
              <a:lstStyle/>
              <a:p>
                <a:pPr>
                  <a:defRPr sz="500"/>
                </a:pPr>
                <a:endParaRPr lang="ja-JP"/>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'図4-28'!$H$5:$H$29</c:f>
              <c:numCache>
                <c:formatCode>0.00000_);[Red]\(0.00000\)</c:formatCode>
                <c:ptCount val="25"/>
                <c:pt idx="0">
                  <c:v>0.13397654825233987</c:v>
                </c:pt>
                <c:pt idx="1">
                  <c:v>0.21020831757042444</c:v>
                </c:pt>
                <c:pt idx="2">
                  <c:v>3.1400707319687061E-2</c:v>
                </c:pt>
                <c:pt idx="3">
                  <c:v>3.1803912864254685E-2</c:v>
                </c:pt>
                <c:pt idx="4">
                  <c:v>4.3064271802640122E-2</c:v>
                </c:pt>
                <c:pt idx="5">
                  <c:v>4.5790251107828597E-2</c:v>
                </c:pt>
                <c:pt idx="6">
                  <c:v>7.3309338889941275E-2</c:v>
                </c:pt>
                <c:pt idx="7">
                  <c:v>8.3310301259525404E-2</c:v>
                </c:pt>
                <c:pt idx="8">
                  <c:v>0.10533176900013036</c:v>
                </c:pt>
                <c:pt idx="9">
                  <c:v>0.12835188129305777</c:v>
                </c:pt>
                <c:pt idx="10">
                  <c:v>0.15570053305752249</c:v>
                </c:pt>
                <c:pt idx="11">
                  <c:v>0.17227728756194852</c:v>
                </c:pt>
                <c:pt idx="12">
                  <c:v>0.20601812275602668</c:v>
                </c:pt>
                <c:pt idx="13">
                  <c:v>0.23042433477904115</c:v>
                </c:pt>
                <c:pt idx="14">
                  <c:v>0.26145237656029024</c:v>
                </c:pt>
                <c:pt idx="15">
                  <c:v>0.2854468881609733</c:v>
                </c:pt>
                <c:pt idx="16">
                  <c:v>0.30522599236740311</c:v>
                </c:pt>
                <c:pt idx="17">
                  <c:v>0.32387575849934885</c:v>
                </c:pt>
                <c:pt idx="18">
                  <c:v>0.33442289308951861</c:v>
                </c:pt>
                <c:pt idx="19">
                  <c:v>0.32591278820867225</c:v>
                </c:pt>
                <c:pt idx="20">
                  <c:v>0.33217082318878727</c:v>
                </c:pt>
                <c:pt idx="21">
                  <c:v>0.32400000000000007</c:v>
                </c:pt>
                <c:pt idx="22">
                  <c:v>0.29299999999999998</c:v>
                </c:pt>
                <c:pt idx="23">
                  <c:v>0.24199999999999999</c:v>
                </c:pt>
                <c:pt idx="24">
                  <c:v>0.19900000000000001</c:v>
                </c:pt>
              </c:numCache>
            </c:numRef>
          </c:val>
          <c:extLst>
            <c:ext xmlns:c16="http://schemas.microsoft.com/office/drawing/2014/chart" uri="{C3380CC4-5D6E-409C-BE32-E72D297353CC}">
              <c16:uniqueId val="{0000000B-115F-4E0D-8D2D-7F23815AAE54}"/>
            </c:ext>
          </c:extLst>
        </c:ser>
        <c:ser>
          <c:idx val="4"/>
          <c:order val="4"/>
          <c:tx>
            <c:strRef>
              <c:f>'図4-28'!$I$4</c:f>
              <c:strCache>
                <c:ptCount val="1"/>
                <c:pt idx="0">
                  <c:v>平成14～16年規制
(新短期規制)</c:v>
                </c:pt>
              </c:strCache>
            </c:strRef>
          </c:tx>
          <c:spPr>
            <a:pattFill prst="pct5"/>
            <a:ln>
              <a:solidFill>
                <a:sysClr val="windowText" lastClr="00000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C-115F-4E0D-8D2D-7F23815AAE54}"/>
                </c:ext>
              </c:extLst>
            </c:dLbl>
            <c:dLbl>
              <c:idx val="3"/>
              <c:delete val="1"/>
              <c:extLst>
                <c:ext xmlns:c15="http://schemas.microsoft.com/office/drawing/2012/chart" uri="{CE6537A1-D6FC-4f65-9D91-7224C49458BB}"/>
                <c:ext xmlns:c16="http://schemas.microsoft.com/office/drawing/2014/chart" uri="{C3380CC4-5D6E-409C-BE32-E72D297353CC}">
                  <c16:uniqueId val="{0000000D-115F-4E0D-8D2D-7F23815AAE54}"/>
                </c:ext>
              </c:extLst>
            </c:dLbl>
            <c:dLbl>
              <c:idx val="4"/>
              <c:delete val="1"/>
              <c:extLst>
                <c:ext xmlns:c15="http://schemas.microsoft.com/office/drawing/2012/chart" uri="{CE6537A1-D6FC-4f65-9D91-7224C49458BB}"/>
                <c:ext xmlns:c16="http://schemas.microsoft.com/office/drawing/2014/chart" uri="{C3380CC4-5D6E-409C-BE32-E72D297353CC}">
                  <c16:uniqueId val="{0000000E-115F-4E0D-8D2D-7F23815AAE54}"/>
                </c:ext>
              </c:extLst>
            </c:dLbl>
            <c:dLbl>
              <c:idx val="5"/>
              <c:delete val="1"/>
              <c:extLst>
                <c:ext xmlns:c15="http://schemas.microsoft.com/office/drawing/2012/chart" uri="{CE6537A1-D6FC-4f65-9D91-7224C49458BB}"/>
                <c:ext xmlns:c16="http://schemas.microsoft.com/office/drawing/2014/chart" uri="{C3380CC4-5D6E-409C-BE32-E72D297353CC}">
                  <c16:uniqueId val="{0000000F-115F-4E0D-8D2D-7F23815AAE54}"/>
                </c:ext>
              </c:extLst>
            </c:dLbl>
            <c:dLbl>
              <c:idx val="6"/>
              <c:delete val="1"/>
              <c:extLst>
                <c:ext xmlns:c15="http://schemas.microsoft.com/office/drawing/2012/chart" uri="{CE6537A1-D6FC-4f65-9D91-7224C49458BB}"/>
                <c:ext xmlns:c16="http://schemas.microsoft.com/office/drawing/2014/chart" uri="{C3380CC4-5D6E-409C-BE32-E72D297353CC}">
                  <c16:uniqueId val="{00000010-115F-4E0D-8D2D-7F23815AAE54}"/>
                </c:ext>
              </c:extLst>
            </c:dLbl>
            <c:dLbl>
              <c:idx val="21"/>
              <c:delete val="1"/>
              <c:extLst>
                <c:ext xmlns:c15="http://schemas.microsoft.com/office/drawing/2012/chart" uri="{CE6537A1-D6FC-4f65-9D91-7224C49458BB}"/>
                <c:ext xmlns:c16="http://schemas.microsoft.com/office/drawing/2014/chart" uri="{C3380CC4-5D6E-409C-BE32-E72D297353CC}">
                  <c16:uniqueId val="{00000011-115F-4E0D-8D2D-7F23815AAE54}"/>
                </c:ext>
              </c:extLst>
            </c:dLbl>
            <c:dLbl>
              <c:idx val="22"/>
              <c:delete val="1"/>
              <c:extLst>
                <c:ext xmlns:c15="http://schemas.microsoft.com/office/drawing/2012/chart" uri="{CE6537A1-D6FC-4f65-9D91-7224C49458BB}"/>
                <c:ext xmlns:c16="http://schemas.microsoft.com/office/drawing/2014/chart" uri="{C3380CC4-5D6E-409C-BE32-E72D297353CC}">
                  <c16:uniqueId val="{00000012-115F-4E0D-8D2D-7F23815AAE54}"/>
                </c:ext>
              </c:extLst>
            </c:dLbl>
            <c:dLbl>
              <c:idx val="23"/>
              <c:delete val="1"/>
              <c:extLst>
                <c:ext xmlns:c15="http://schemas.microsoft.com/office/drawing/2012/chart" uri="{CE6537A1-D6FC-4f65-9D91-7224C49458BB}"/>
                <c:ext xmlns:c16="http://schemas.microsoft.com/office/drawing/2014/chart" uri="{C3380CC4-5D6E-409C-BE32-E72D297353CC}">
                  <c16:uniqueId val="{00000013-115F-4E0D-8D2D-7F23815AAE54}"/>
                </c:ext>
              </c:extLst>
            </c:dLbl>
            <c:dLbl>
              <c:idx val="24"/>
              <c:delete val="1"/>
              <c:extLst>
                <c:ext xmlns:c15="http://schemas.microsoft.com/office/drawing/2012/chart" uri="{CE6537A1-D6FC-4f65-9D91-7224C49458BB}"/>
                <c:ext xmlns:c16="http://schemas.microsoft.com/office/drawing/2014/chart" uri="{C3380CC4-5D6E-409C-BE32-E72D297353CC}">
                  <c16:uniqueId val="{00000014-115F-4E0D-8D2D-7F23815AAE54}"/>
                </c:ext>
              </c:extLst>
            </c:dLbl>
            <c:spPr>
              <a:solidFill>
                <a:sysClr val="window" lastClr="FFFFFF"/>
              </a:solidFill>
            </c:spPr>
            <c:txPr>
              <a:bodyPr/>
              <a:lstStyle/>
              <a:p>
                <a:pPr>
                  <a:defRPr sz="500"/>
                </a:pPr>
                <a:endParaRPr lang="ja-JP"/>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'図4-28'!$I$5:$I$29</c:f>
              <c:numCache>
                <c:formatCode>0.00000_);[Red]\(0.00000\)</c:formatCode>
                <c:ptCount val="25"/>
                <c:pt idx="0">
                  <c:v>0.19919186944349829</c:v>
                </c:pt>
                <c:pt idx="1">
                  <c:v>0.27632024454416093</c:v>
                </c:pt>
                <c:pt idx="2">
                  <c:v>6.158682527774801E-2</c:v>
                </c:pt>
                <c:pt idx="3">
                  <c:v>7.1091099343628117E-2</c:v>
                </c:pt>
                <c:pt idx="4">
                  <c:v>9.0456611123133523E-2</c:v>
                </c:pt>
                <c:pt idx="5">
                  <c:v>0.10044313146233363</c:v>
                </c:pt>
                <c:pt idx="6">
                  <c:v>0.15774767948475091</c:v>
                </c:pt>
                <c:pt idx="7">
                  <c:v>0.17660994195917401</c:v>
                </c:pt>
                <c:pt idx="8">
                  <c:v>0.21014209359926997</c:v>
                </c:pt>
                <c:pt idx="9">
                  <c:v>0.23547076488252958</c:v>
                </c:pt>
                <c:pt idx="10">
                  <c:v>0.26541490969846449</c:v>
                </c:pt>
                <c:pt idx="11">
                  <c:v>0.28593013417140095</c:v>
                </c:pt>
                <c:pt idx="12">
                  <c:v>0.30654812788510855</c:v>
                </c:pt>
                <c:pt idx="13">
                  <c:v>0.32422928144414487</c:v>
                </c:pt>
                <c:pt idx="14">
                  <c:v>0.32773780975219824</c:v>
                </c:pt>
                <c:pt idx="15">
                  <c:v>0.33199188894088288</c:v>
                </c:pt>
                <c:pt idx="16">
                  <c:v>0.33604195332173731</c:v>
                </c:pt>
                <c:pt idx="17">
                  <c:v>0.35402177828267434</c:v>
                </c:pt>
                <c:pt idx="18">
                  <c:v>0.35369576613524933</c:v>
                </c:pt>
                <c:pt idx="19">
                  <c:v>0.33013271359549873</c:v>
                </c:pt>
                <c:pt idx="20">
                  <c:v>0.27831150885043099</c:v>
                </c:pt>
                <c:pt idx="21">
                  <c:v>0.122</c:v>
                </c:pt>
                <c:pt idx="22">
                  <c:v>4.2999999999999997E-2</c:v>
                </c:pt>
                <c:pt idx="23">
                  <c:v>1.0999999999999999E-2</c:v>
                </c:pt>
                <c:pt idx="24">
                  <c:v>3.0000000000000001E-3</c:v>
                </c:pt>
              </c:numCache>
            </c:numRef>
          </c:val>
          <c:extLst>
            <c:ext xmlns:c16="http://schemas.microsoft.com/office/drawing/2014/chart" uri="{C3380CC4-5D6E-409C-BE32-E72D297353CC}">
              <c16:uniqueId val="{00000015-115F-4E0D-8D2D-7F23815AAE54}"/>
            </c:ext>
          </c:extLst>
        </c:ser>
        <c:ser>
          <c:idx val="5"/>
          <c:order val="5"/>
          <c:tx>
            <c:strRef>
              <c:f>'図4-28'!$J$4</c:f>
              <c:strCache>
                <c:ptCount val="1"/>
                <c:pt idx="0">
                  <c:v>平成17年規制
(新長期規制)</c:v>
                </c:pt>
              </c:strCache>
            </c:strRef>
          </c:tx>
          <c:spPr>
            <a:solidFill>
              <a:sysClr val="window" lastClr="FFFFFF"/>
            </a:solidFill>
            <a:ln>
              <a:solidFill>
                <a:sysClr val="windowText" lastClr="000000"/>
              </a:solidFill>
            </a:ln>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16-115F-4E0D-8D2D-7F23815AAE54}"/>
                </c:ext>
              </c:extLst>
            </c:dLbl>
            <c:dLbl>
              <c:idx val="20"/>
              <c:delete val="1"/>
              <c:extLst>
                <c:ext xmlns:c15="http://schemas.microsoft.com/office/drawing/2012/chart" uri="{CE6537A1-D6FC-4f65-9D91-7224C49458BB}"/>
                <c:ext xmlns:c16="http://schemas.microsoft.com/office/drawing/2014/chart" uri="{C3380CC4-5D6E-409C-BE32-E72D297353CC}">
                  <c16:uniqueId val="{00000017-115F-4E0D-8D2D-7F23815AAE54}"/>
                </c:ext>
              </c:extLst>
            </c:dLbl>
            <c:dLbl>
              <c:idx val="21"/>
              <c:delete val="1"/>
              <c:extLst>
                <c:ext xmlns:c15="http://schemas.microsoft.com/office/drawing/2012/chart" uri="{CE6537A1-D6FC-4f65-9D91-7224C49458BB}"/>
                <c:ext xmlns:c16="http://schemas.microsoft.com/office/drawing/2014/chart" uri="{C3380CC4-5D6E-409C-BE32-E72D297353CC}">
                  <c16:uniqueId val="{00000018-115F-4E0D-8D2D-7F23815AAE54}"/>
                </c:ext>
              </c:extLst>
            </c:dLbl>
            <c:dLbl>
              <c:idx val="22"/>
              <c:delete val="1"/>
              <c:extLst>
                <c:ext xmlns:c15="http://schemas.microsoft.com/office/drawing/2012/chart" uri="{CE6537A1-D6FC-4f65-9D91-7224C49458BB}"/>
                <c:ext xmlns:c16="http://schemas.microsoft.com/office/drawing/2014/chart" uri="{C3380CC4-5D6E-409C-BE32-E72D297353CC}">
                  <c16:uniqueId val="{00000019-115F-4E0D-8D2D-7F23815AAE54}"/>
                </c:ext>
              </c:extLst>
            </c:dLbl>
            <c:dLbl>
              <c:idx val="23"/>
              <c:delete val="1"/>
              <c:extLst>
                <c:ext xmlns:c15="http://schemas.microsoft.com/office/drawing/2012/chart" uri="{CE6537A1-D6FC-4f65-9D91-7224C49458BB}"/>
                <c:ext xmlns:c16="http://schemas.microsoft.com/office/drawing/2014/chart" uri="{C3380CC4-5D6E-409C-BE32-E72D297353CC}">
                  <c16:uniqueId val="{0000001A-115F-4E0D-8D2D-7F23815AAE54}"/>
                </c:ext>
              </c:extLst>
            </c:dLbl>
            <c:dLbl>
              <c:idx val="24"/>
              <c:delete val="1"/>
              <c:extLst>
                <c:ext xmlns:c15="http://schemas.microsoft.com/office/drawing/2012/chart" uri="{CE6537A1-D6FC-4f65-9D91-7224C49458BB}"/>
                <c:ext xmlns:c16="http://schemas.microsoft.com/office/drawing/2014/chart" uri="{C3380CC4-5D6E-409C-BE32-E72D297353CC}">
                  <c16:uniqueId val="{0000001B-115F-4E0D-8D2D-7F23815AAE54}"/>
                </c:ext>
              </c:extLst>
            </c:dLbl>
            <c:spPr>
              <a:solidFill>
                <a:sysClr val="window" lastClr="FFFFFF"/>
              </a:solidFill>
            </c:spPr>
            <c:txPr>
              <a:bodyPr/>
              <a:lstStyle/>
              <a:p>
                <a:pPr>
                  <a:defRPr sz="500"/>
                </a:pPr>
                <a:endParaRPr lang="ja-JP"/>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'図4-28'!$J$5:$J$29</c:f>
              <c:numCache>
                <c:formatCode>0.00000_);[Red]\(0.00000\)</c:formatCode>
                <c:ptCount val="25"/>
                <c:pt idx="0">
                  <c:v>0.22912676628821657</c:v>
                </c:pt>
                <c:pt idx="1">
                  <c:v>0.28759175849356783</c:v>
                </c:pt>
                <c:pt idx="2">
                  <c:v>9.2094452184474693E-2</c:v>
                </c:pt>
                <c:pt idx="3">
                  <c:v>0.11177347242921014</c:v>
                </c:pt>
                <c:pt idx="4">
                  <c:v>0.12692057996104739</c:v>
                </c:pt>
                <c:pt idx="5">
                  <c:v>0.14714478770545902</c:v>
                </c:pt>
                <c:pt idx="6">
                  <c:v>0.21708656942602766</c:v>
                </c:pt>
                <c:pt idx="7">
                  <c:v>0.23958621234255933</c:v>
                </c:pt>
                <c:pt idx="8">
                  <c:v>0.25755008038934513</c:v>
                </c:pt>
                <c:pt idx="9">
                  <c:v>0.27945592651475004</c:v>
                </c:pt>
                <c:pt idx="10">
                  <c:v>0.30405495000928212</c:v>
                </c:pt>
                <c:pt idx="11">
                  <c:v>0.31560498005560256</c:v>
                </c:pt>
                <c:pt idx="12">
                  <c:v>0.32105203168632812</c:v>
                </c:pt>
                <c:pt idx="13">
                  <c:v>0.32841988043605674</c:v>
                </c:pt>
                <c:pt idx="14">
                  <c:v>0.33035110373239868</c:v>
                </c:pt>
                <c:pt idx="15">
                  <c:v>0.32341288410544378</c:v>
                </c:pt>
                <c:pt idx="16">
                  <c:v>0.31589605129935877</c:v>
                </c:pt>
                <c:pt idx="17">
                  <c:v>0.27477764539635918</c:v>
                </c:pt>
                <c:pt idx="18">
                  <c:v>0.15661907551882573</c:v>
                </c:pt>
                <c:pt idx="19">
                  <c:v>8.6539049599412873E-2</c:v>
                </c:pt>
                <c:pt idx="20">
                  <c:v>4.2409686122260974E-2</c:v>
                </c:pt>
                <c:pt idx="21">
                  <c:v>1E-3</c:v>
                </c:pt>
                <c:pt idx="22">
                  <c:v>0</c:v>
                </c:pt>
                <c:pt idx="23">
                  <c:v>0</c:v>
                </c:pt>
                <c:pt idx="24">
                  <c:v>0</c:v>
                </c:pt>
              </c:numCache>
            </c:numRef>
          </c:val>
          <c:extLst>
            <c:ext xmlns:c16="http://schemas.microsoft.com/office/drawing/2014/chart" uri="{C3380CC4-5D6E-409C-BE32-E72D297353CC}">
              <c16:uniqueId val="{0000001C-115F-4E0D-8D2D-7F23815AAE54}"/>
            </c:ext>
          </c:extLst>
        </c:ser>
        <c:ser>
          <c:idx val="6"/>
          <c:order val="6"/>
          <c:tx>
            <c:strRef>
              <c:f>'図4-28'!$K$4</c:f>
              <c:strCache>
                <c:ptCount val="1"/>
                <c:pt idx="0">
                  <c:v>平成21～22年規制
（ポスト新長期規制）</c:v>
                </c:pt>
              </c:strCache>
            </c:strRef>
          </c:tx>
          <c:spPr>
            <a:pattFill prst="divot"/>
            <a:ln>
              <a:solidFill>
                <a:sysClr val="windowText" lastClr="000000"/>
              </a:solidFill>
            </a:ln>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1D-115F-4E0D-8D2D-7F23815AAE54}"/>
                </c:ext>
              </c:extLst>
            </c:dLbl>
            <c:dLbl>
              <c:idx val="14"/>
              <c:delete val="1"/>
              <c:extLst>
                <c:ext xmlns:c15="http://schemas.microsoft.com/office/drawing/2012/chart" uri="{CE6537A1-D6FC-4f65-9D91-7224C49458BB}"/>
                <c:ext xmlns:c16="http://schemas.microsoft.com/office/drawing/2014/chart" uri="{C3380CC4-5D6E-409C-BE32-E72D297353CC}">
                  <c16:uniqueId val="{0000001E-115F-4E0D-8D2D-7F23815AAE54}"/>
                </c:ext>
              </c:extLst>
            </c:dLbl>
            <c:dLbl>
              <c:idx val="15"/>
              <c:delete val="1"/>
              <c:extLst>
                <c:ext xmlns:c15="http://schemas.microsoft.com/office/drawing/2012/chart" uri="{CE6537A1-D6FC-4f65-9D91-7224C49458BB}"/>
                <c:ext xmlns:c16="http://schemas.microsoft.com/office/drawing/2014/chart" uri="{C3380CC4-5D6E-409C-BE32-E72D297353CC}">
                  <c16:uniqueId val="{0000001F-115F-4E0D-8D2D-7F23815AAE54}"/>
                </c:ext>
              </c:extLst>
            </c:dLbl>
            <c:dLbl>
              <c:idx val="16"/>
              <c:delete val="1"/>
              <c:extLst>
                <c:ext xmlns:c15="http://schemas.microsoft.com/office/drawing/2012/chart" uri="{CE6537A1-D6FC-4f65-9D91-7224C49458BB}"/>
                <c:ext xmlns:c16="http://schemas.microsoft.com/office/drawing/2014/chart" uri="{C3380CC4-5D6E-409C-BE32-E72D297353CC}">
                  <c16:uniqueId val="{00000020-115F-4E0D-8D2D-7F23815AAE54}"/>
                </c:ext>
              </c:extLst>
            </c:dLbl>
            <c:dLbl>
              <c:idx val="17"/>
              <c:delete val="1"/>
              <c:extLst>
                <c:ext xmlns:c15="http://schemas.microsoft.com/office/drawing/2012/chart" uri="{CE6537A1-D6FC-4f65-9D91-7224C49458BB}"/>
                <c:ext xmlns:c16="http://schemas.microsoft.com/office/drawing/2014/chart" uri="{C3380CC4-5D6E-409C-BE32-E72D297353CC}">
                  <c16:uniqueId val="{00000021-115F-4E0D-8D2D-7F23815AAE54}"/>
                </c:ext>
              </c:extLst>
            </c:dLbl>
            <c:dLbl>
              <c:idx val="18"/>
              <c:delete val="1"/>
              <c:extLst>
                <c:ext xmlns:c15="http://schemas.microsoft.com/office/drawing/2012/chart" uri="{CE6537A1-D6FC-4f65-9D91-7224C49458BB}"/>
                <c:ext xmlns:c16="http://schemas.microsoft.com/office/drawing/2014/chart" uri="{C3380CC4-5D6E-409C-BE32-E72D297353CC}">
                  <c16:uniqueId val="{00000022-115F-4E0D-8D2D-7F23815AAE54}"/>
                </c:ext>
              </c:extLst>
            </c:dLbl>
            <c:dLbl>
              <c:idx val="19"/>
              <c:delete val="1"/>
              <c:extLst>
                <c:ext xmlns:c15="http://schemas.microsoft.com/office/drawing/2012/chart" uri="{CE6537A1-D6FC-4f65-9D91-7224C49458BB}"/>
                <c:ext xmlns:c16="http://schemas.microsoft.com/office/drawing/2014/chart" uri="{C3380CC4-5D6E-409C-BE32-E72D297353CC}">
                  <c16:uniqueId val="{00000023-115F-4E0D-8D2D-7F23815AAE54}"/>
                </c:ext>
              </c:extLst>
            </c:dLbl>
            <c:dLbl>
              <c:idx val="20"/>
              <c:delete val="1"/>
              <c:extLst>
                <c:ext xmlns:c15="http://schemas.microsoft.com/office/drawing/2012/chart" uri="{CE6537A1-D6FC-4f65-9D91-7224C49458BB}"/>
                <c:ext xmlns:c16="http://schemas.microsoft.com/office/drawing/2014/chart" uri="{C3380CC4-5D6E-409C-BE32-E72D297353CC}">
                  <c16:uniqueId val="{00000024-115F-4E0D-8D2D-7F23815AAE54}"/>
                </c:ext>
              </c:extLst>
            </c:dLbl>
            <c:dLbl>
              <c:idx val="21"/>
              <c:delete val="1"/>
              <c:extLst>
                <c:ext xmlns:c15="http://schemas.microsoft.com/office/drawing/2012/chart" uri="{CE6537A1-D6FC-4f65-9D91-7224C49458BB}"/>
                <c:ext xmlns:c16="http://schemas.microsoft.com/office/drawing/2014/chart" uri="{C3380CC4-5D6E-409C-BE32-E72D297353CC}">
                  <c16:uniqueId val="{00000025-115F-4E0D-8D2D-7F23815AAE54}"/>
                </c:ext>
              </c:extLst>
            </c:dLbl>
            <c:dLbl>
              <c:idx val="22"/>
              <c:delete val="1"/>
              <c:extLst>
                <c:ext xmlns:c15="http://schemas.microsoft.com/office/drawing/2012/chart" uri="{CE6537A1-D6FC-4f65-9D91-7224C49458BB}"/>
                <c:ext xmlns:c16="http://schemas.microsoft.com/office/drawing/2014/chart" uri="{C3380CC4-5D6E-409C-BE32-E72D297353CC}">
                  <c16:uniqueId val="{00000026-115F-4E0D-8D2D-7F23815AAE54}"/>
                </c:ext>
              </c:extLst>
            </c:dLbl>
            <c:dLbl>
              <c:idx val="23"/>
              <c:delete val="1"/>
              <c:extLst>
                <c:ext xmlns:c15="http://schemas.microsoft.com/office/drawing/2012/chart" uri="{CE6537A1-D6FC-4f65-9D91-7224C49458BB}"/>
                <c:ext xmlns:c16="http://schemas.microsoft.com/office/drawing/2014/chart" uri="{C3380CC4-5D6E-409C-BE32-E72D297353CC}">
                  <c16:uniqueId val="{00000027-115F-4E0D-8D2D-7F23815AAE54}"/>
                </c:ext>
              </c:extLst>
            </c:dLbl>
            <c:dLbl>
              <c:idx val="24"/>
              <c:delete val="1"/>
              <c:extLst>
                <c:ext xmlns:c15="http://schemas.microsoft.com/office/drawing/2012/chart" uri="{CE6537A1-D6FC-4f65-9D91-7224C49458BB}"/>
                <c:ext xmlns:c16="http://schemas.microsoft.com/office/drawing/2014/chart" uri="{C3380CC4-5D6E-409C-BE32-E72D297353CC}">
                  <c16:uniqueId val="{00000028-115F-4E0D-8D2D-7F23815AAE54}"/>
                </c:ext>
              </c:extLst>
            </c:dLbl>
            <c:spPr>
              <a:solidFill>
                <a:sysClr val="window" lastClr="FFFFFF"/>
              </a:solidFill>
              <a:ln>
                <a:noFill/>
              </a:ln>
              <a:effectLst/>
            </c:spPr>
            <c:txPr>
              <a:bodyPr wrap="square" lIns="38100" tIns="19050" rIns="38100" bIns="19050" anchor="ctr">
                <a:spAutoFit/>
              </a:bodyPr>
              <a:lstStyle/>
              <a:p>
                <a:pPr>
                  <a:defRPr sz="500"/>
                </a:pPr>
                <a:endParaRPr lang="ja-JP"/>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'図4-28'!$K$5:$K$29</c:f>
              <c:numCache>
                <c:formatCode>0.00000_);[Red]\(0.00000\)</c:formatCode>
                <c:ptCount val="25"/>
                <c:pt idx="0">
                  <c:v>0.20539912725630693</c:v>
                </c:pt>
                <c:pt idx="1">
                  <c:v>0.20249999231596794</c:v>
                </c:pt>
                <c:pt idx="2">
                  <c:v>0.37770156824920514</c:v>
                </c:pt>
                <c:pt idx="3">
                  <c:v>0.39559882043314204</c:v>
                </c:pt>
                <c:pt idx="4">
                  <c:v>0.41953401139724444</c:v>
                </c:pt>
                <c:pt idx="5">
                  <c:v>0.42889468556522797</c:v>
                </c:pt>
                <c:pt idx="6">
                  <c:v>0.40107027846182991</c:v>
                </c:pt>
                <c:pt idx="7">
                  <c:v>0.40569352864531921</c:v>
                </c:pt>
                <c:pt idx="8">
                  <c:v>0.38113240342415156</c:v>
                </c:pt>
                <c:pt idx="9">
                  <c:v>0.34407348524995585</c:v>
                </c:pt>
                <c:pt idx="10">
                  <c:v>0.26032301694645554</c:v>
                </c:pt>
                <c:pt idx="11">
                  <c:v>0.20835851565333011</c:v>
                </c:pt>
                <c:pt idx="12">
                  <c:v>0.14577990539693395</c:v>
                </c:pt>
                <c:pt idx="13">
                  <c:v>9.4068690657601692E-2</c:v>
                </c:pt>
                <c:pt idx="14">
                  <c:v>5.0328967595154643E-2</c:v>
                </c:pt>
                <c:pt idx="15">
                  <c:v>1.3664014974262985E-2</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9-115F-4E0D-8D2D-7F23815AAE54}"/>
            </c:ext>
          </c:extLst>
        </c:ser>
        <c:ser>
          <c:idx val="7"/>
          <c:order val="7"/>
          <c:tx>
            <c:strRef>
              <c:f>'図4-28'!$L$4</c:f>
              <c:strCache>
                <c:ptCount val="1"/>
                <c:pt idx="0">
                  <c:v>ディーゼル重量車平成28年規制</c:v>
                </c:pt>
              </c:strCache>
            </c:strRef>
          </c:tx>
          <c:spPr>
            <a:pattFill prst="ltHorz">
              <a:fgClr>
                <a:schemeClr val="tx1"/>
              </a:fgClr>
              <a:bgClr>
                <a:schemeClr val="bg1"/>
              </a:bgClr>
            </a:pattFill>
            <a:ln w="12700">
              <a:solidFill>
                <a:schemeClr val="tx1"/>
              </a:solidFill>
            </a:ln>
          </c:spPr>
          <c:invertIfNegative val="0"/>
          <c:dPt>
            <c:idx val="0"/>
            <c:invertIfNegative val="0"/>
            <c:bubble3D val="0"/>
            <c:extLst>
              <c:ext xmlns:c16="http://schemas.microsoft.com/office/drawing/2014/chart" uri="{C3380CC4-5D6E-409C-BE32-E72D297353CC}">
                <c16:uniqueId val="{0000002A-115F-4E0D-8D2D-7F23815AAE54}"/>
              </c:ext>
            </c:extLst>
          </c:dPt>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'図4-28'!$L$5:$L$29</c:f>
              <c:numCache>
                <c:formatCode>0.00000_);[Red]\(0.00000\)</c:formatCode>
                <c:ptCount val="25"/>
                <c:pt idx="0">
                  <c:v>0.22028537116503699</c:v>
                </c:pt>
                <c:pt idx="1">
                  <c:v>0</c:v>
                </c:pt>
                <c:pt idx="2">
                  <c:v>0.43571607187511163</c:v>
                </c:pt>
                <c:pt idx="3">
                  <c:v>0.38827409075054697</c:v>
                </c:pt>
                <c:pt idx="4">
                  <c:v>0.31804082810358508</c:v>
                </c:pt>
                <c:pt idx="5">
                  <c:v>0.27489864546340259</c:v>
                </c:pt>
                <c:pt idx="6">
                  <c:v>0.14401401780640272</c:v>
                </c:pt>
                <c:pt idx="7">
                  <c:v>8.8166778536739446E-2</c:v>
                </c:pt>
                <c:pt idx="8">
                  <c:v>3.6066571068526482E-2</c:v>
                </c:pt>
                <c:pt idx="9">
                  <c:v>9.8922451863628336E-4</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B-115F-4E0D-8D2D-7F23815AAE54}"/>
            </c:ext>
          </c:extLst>
        </c:ser>
        <c:dLbls>
          <c:showLegendKey val="0"/>
          <c:showVal val="0"/>
          <c:showCatName val="0"/>
          <c:showSerName val="0"/>
          <c:showPercent val="0"/>
          <c:showBubbleSize val="0"/>
        </c:dLbls>
        <c:gapWidth val="30"/>
        <c:overlap val="100"/>
        <c:axId val="401325544"/>
        <c:axId val="794225160"/>
      </c:barChart>
      <c:catAx>
        <c:axId val="401325544"/>
        <c:scaling>
          <c:orientation val="minMax"/>
        </c:scaling>
        <c:delete val="0"/>
        <c:axPos val="l"/>
        <c:numFmt formatCode="General" sourceLinked="1"/>
        <c:majorTickMark val="out"/>
        <c:minorTickMark val="none"/>
        <c:tickLblPos val="nextTo"/>
        <c:txPr>
          <a:bodyPr/>
          <a:lstStyle/>
          <a:p>
            <a:pPr>
              <a:defRPr sz="800">
                <a:latin typeface="ＭＳ ゴシック" pitchFamily="49" charset="-128"/>
                <a:ea typeface="ＭＳ ゴシック" pitchFamily="49" charset="-128"/>
              </a:defRPr>
            </a:pPr>
            <a:endParaRPr lang="ja-JP"/>
          </a:p>
        </c:txPr>
        <c:crossAx val="794225160"/>
        <c:crosses val="autoZero"/>
        <c:auto val="1"/>
        <c:lblAlgn val="ctr"/>
        <c:lblOffset val="100"/>
        <c:noMultiLvlLbl val="0"/>
      </c:catAx>
      <c:valAx>
        <c:axId val="794225160"/>
        <c:scaling>
          <c:orientation val="minMax"/>
        </c:scaling>
        <c:delete val="0"/>
        <c:axPos val="b"/>
        <c:majorGridlines/>
        <c:numFmt formatCode="0%" sourceLinked="1"/>
        <c:majorTickMark val="out"/>
        <c:minorTickMark val="none"/>
        <c:tickLblPos val="nextTo"/>
        <c:crossAx val="401325544"/>
        <c:crosses val="autoZero"/>
        <c:crossBetween val="between"/>
        <c:majorUnit val="0.1"/>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184812185319672E-2"/>
          <c:y val="1.8442051891472022E-2"/>
          <c:w val="0.72897119620019024"/>
          <c:h val="0.93955759405281447"/>
        </c:manualLayout>
      </c:layout>
      <c:barChart>
        <c:barDir val="bar"/>
        <c:grouping val="percentStacked"/>
        <c:varyColors val="0"/>
        <c:ser>
          <c:idx val="0"/>
          <c:order val="0"/>
          <c:tx>
            <c:strRef>
              <c:f>'図4-28'!$E$4</c:f>
              <c:strCache>
                <c:ptCount val="1"/>
                <c:pt idx="0">
                  <c:v>昭和58年規制</c:v>
                </c:pt>
              </c:strCache>
            </c:strRef>
          </c:tx>
          <c:spPr>
            <a:pattFill prst="pct50"/>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'図4-28'!$E$7:$E$29</c:f>
              <c:numCache>
                <c:formatCode>0.00000_);[Red]\(0.00000\)</c:formatCode>
                <c:ptCount val="23"/>
                <c:pt idx="0">
                  <c:v>7.144643303683063E-5</c:v>
                </c:pt>
                <c:pt idx="1">
                  <c:v>3.1708786504740461E-5</c:v>
                </c:pt>
                <c:pt idx="2">
                  <c:v>7.2134458630887971E-5</c:v>
                </c:pt>
                <c:pt idx="3">
                  <c:v>3.1427763286086892E-5</c:v>
                </c:pt>
                <c:pt idx="4">
                  <c:v>1.4207236218980867E-4</c:v>
                </c:pt>
                <c:pt idx="5">
                  <c:v>3.9483555099301141E-5</c:v>
                </c:pt>
                <c:pt idx="6">
                  <c:v>8.6907400165124059E-5</c:v>
                </c:pt>
                <c:pt idx="7">
                  <c:v>2.1197668256491787E-4</c:v>
                </c:pt>
                <c:pt idx="8">
                  <c:v>1.8564192325032489E-4</c:v>
                </c:pt>
                <c:pt idx="9">
                  <c:v>3.3240662395745194E-4</c:v>
                </c:pt>
                <c:pt idx="10">
                  <c:v>8.5484698239015214E-5</c:v>
                </c:pt>
                <c:pt idx="11">
                  <c:v>1.4652444027663815E-4</c:v>
                </c:pt>
                <c:pt idx="12">
                  <c:v>5.8414806616245468E-4</c:v>
                </c:pt>
                <c:pt idx="13">
                  <c:v>1.3726407736702542E-3</c:v>
                </c:pt>
                <c:pt idx="14">
                  <c:v>1.0124873439082012E-3</c:v>
                </c:pt>
                <c:pt idx="15">
                  <c:v>6.3727799174309379E-4</c:v>
                </c:pt>
                <c:pt idx="16">
                  <c:v>3.1144962841900769E-3</c:v>
                </c:pt>
                <c:pt idx="17">
                  <c:v>4.8315087762216382E-3</c:v>
                </c:pt>
                <c:pt idx="18">
                  <c:v>6.613147331710206E-3</c:v>
                </c:pt>
                <c:pt idx="19">
                  <c:v>9.4999999999999998E-3</c:v>
                </c:pt>
                <c:pt idx="20">
                  <c:v>1.4999999999999999E-2</c:v>
                </c:pt>
                <c:pt idx="21">
                  <c:v>2.7E-2</c:v>
                </c:pt>
                <c:pt idx="22">
                  <c:v>3.5000000000000003E-2</c:v>
                </c:pt>
              </c:numCache>
            </c:numRef>
          </c:val>
          <c:extLst>
            <c:ext xmlns:c16="http://schemas.microsoft.com/office/drawing/2014/chart" uri="{C3380CC4-5D6E-409C-BE32-E72D297353CC}">
              <c16:uniqueId val="{00000000-B794-4F19-998B-BCC05C633756}"/>
            </c:ext>
          </c:extLst>
        </c:ser>
        <c:ser>
          <c:idx val="1"/>
          <c:order val="1"/>
          <c:tx>
            <c:strRef>
              <c:f>'図4-28'!$F$4</c:f>
              <c:strCache>
                <c:ptCount val="1"/>
                <c:pt idx="0">
                  <c:v>平成元年規制</c:v>
                </c:pt>
              </c:strCache>
            </c:strRef>
          </c:tx>
          <c:spPr>
            <a:pattFill prst="pct50"/>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'図4-28'!$F$7:$F$29</c:f>
              <c:numCache>
                <c:formatCode>0.00000_);[Red]\(0.00000\)</c:formatCode>
                <c:ptCount val="23"/>
                <c:pt idx="0">
                  <c:v>2.8578573214732252E-4</c:v>
                </c:pt>
                <c:pt idx="1">
                  <c:v>4.439230110663665E-4</c:v>
                </c:pt>
                <c:pt idx="2">
                  <c:v>5.4100843973165977E-4</c:v>
                </c:pt>
                <c:pt idx="3">
                  <c:v>7.2283855557999852E-4</c:v>
                </c:pt>
                <c:pt idx="4">
                  <c:v>2.0363705247205912E-3</c:v>
                </c:pt>
                <c:pt idx="5">
                  <c:v>1.4608915386741422E-3</c:v>
                </c:pt>
                <c:pt idx="6">
                  <c:v>1.9554165037152915E-3</c:v>
                </c:pt>
                <c:pt idx="7">
                  <c:v>2.8263557675322383E-3</c:v>
                </c:pt>
                <c:pt idx="8">
                  <c:v>3.5537168165062191E-3</c:v>
                </c:pt>
                <c:pt idx="9">
                  <c:v>3.8075667835126316E-3</c:v>
                </c:pt>
                <c:pt idx="10">
                  <c:v>4.2172451131247506E-3</c:v>
                </c:pt>
                <c:pt idx="11">
                  <c:v>4.8646114171843865E-3</c:v>
                </c:pt>
                <c:pt idx="12">
                  <c:v>7.1634999692553646E-3</c:v>
                </c:pt>
                <c:pt idx="13">
                  <c:v>1.1917017625955388E-2</c:v>
                </c:pt>
                <c:pt idx="14">
                  <c:v>9.5796879462083651E-3</c:v>
                </c:pt>
                <c:pt idx="15">
                  <c:v>9.3929234435177738E-3</c:v>
                </c:pt>
                <c:pt idx="16">
                  <c:v>3.7219772425915079E-2</c:v>
                </c:pt>
                <c:pt idx="17">
                  <c:v>6.2412084887774451E-2</c:v>
                </c:pt>
                <c:pt idx="18">
                  <c:v>8.3108508258208855E-2</c:v>
                </c:pt>
                <c:pt idx="19">
                  <c:v>0.16600000000000001</c:v>
                </c:pt>
                <c:pt idx="20">
                  <c:v>0.252</c:v>
                </c:pt>
                <c:pt idx="21">
                  <c:v>0.31</c:v>
                </c:pt>
                <c:pt idx="22">
                  <c:v>0.33500000000000002</c:v>
                </c:pt>
              </c:numCache>
            </c:numRef>
          </c:val>
          <c:extLst>
            <c:ext xmlns:c16="http://schemas.microsoft.com/office/drawing/2014/chart" uri="{C3380CC4-5D6E-409C-BE32-E72D297353CC}">
              <c16:uniqueId val="{00000001-B794-4F19-998B-BCC05C633756}"/>
            </c:ext>
          </c:extLst>
        </c:ser>
        <c:ser>
          <c:idx val="2"/>
          <c:order val="2"/>
          <c:tx>
            <c:strRef>
              <c:f>'図4-28'!$G$4</c:f>
              <c:strCache>
                <c:ptCount val="1"/>
                <c:pt idx="0">
                  <c:v>平成5～6年規制
(短期規制)</c:v>
                </c:pt>
              </c:strCache>
            </c:strRef>
          </c:tx>
          <c:spPr>
            <a:pattFill prst="openDmnd"/>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'図4-28'!$G$7:$G$29</c:f>
              <c:numCache>
                <c:formatCode>0.00000_);[Red]\(0.00000\)</c:formatCode>
                <c:ptCount val="23"/>
                <c:pt idx="0">
                  <c:v>1.1431429285892901E-3</c:v>
                </c:pt>
                <c:pt idx="1">
                  <c:v>9.8297238164695442E-4</c:v>
                </c:pt>
                <c:pt idx="2">
                  <c:v>1.3705547139868715E-3</c:v>
                </c:pt>
                <c:pt idx="3">
                  <c:v>2.0742323768817368E-3</c:v>
                </c:pt>
                <c:pt idx="4">
                  <c:v>4.5936730441371474E-3</c:v>
                </c:pt>
                <c:pt idx="5">
                  <c:v>5.1328621629091482E-3</c:v>
                </c:pt>
                <c:pt idx="6">
                  <c:v>7.734758614696041E-3</c:v>
                </c:pt>
                <c:pt idx="7">
                  <c:v>8.6203850909733256E-3</c:v>
                </c:pt>
                <c:pt idx="8">
                  <c:v>1.0767231548518842E-2</c:v>
                </c:pt>
                <c:pt idx="9">
                  <c:v>1.3689109150247795E-2</c:v>
                </c:pt>
                <c:pt idx="10">
                  <c:v>1.62990824642389E-2</c:v>
                </c:pt>
                <c:pt idx="11">
                  <c:v>1.7846676825694525E-2</c:v>
                </c:pt>
                <c:pt idx="12">
                  <c:v>2.2382094324540368E-2</c:v>
                </c:pt>
                <c:pt idx="13">
                  <c:v>3.219466541881142E-2</c:v>
                </c:pt>
                <c:pt idx="14">
                  <c:v>3.2243827721384254E-2</c:v>
                </c:pt>
                <c:pt idx="15">
                  <c:v>3.7294616386356706E-2</c:v>
                </c:pt>
                <c:pt idx="16">
                  <c:v>0.11492799654630115</c:v>
                </c:pt>
                <c:pt idx="17">
                  <c:v>0.19017185493242003</c:v>
                </c:pt>
                <c:pt idx="18">
                  <c:v>0.25738632624860169</c:v>
                </c:pt>
                <c:pt idx="19">
                  <c:v>0.37549999999999994</c:v>
                </c:pt>
                <c:pt idx="20">
                  <c:v>0.39700000000000002</c:v>
                </c:pt>
                <c:pt idx="21">
                  <c:v>0.40799999999999997</c:v>
                </c:pt>
                <c:pt idx="22">
                  <c:v>0.42799999999999999</c:v>
                </c:pt>
              </c:numCache>
            </c:numRef>
          </c:val>
          <c:extLst>
            <c:ext xmlns:c16="http://schemas.microsoft.com/office/drawing/2014/chart" uri="{C3380CC4-5D6E-409C-BE32-E72D297353CC}">
              <c16:uniqueId val="{00000002-B794-4F19-998B-BCC05C633756}"/>
            </c:ext>
          </c:extLst>
        </c:ser>
        <c:ser>
          <c:idx val="3"/>
          <c:order val="3"/>
          <c:tx>
            <c:strRef>
              <c:f>'図4-28'!$H$4</c:f>
              <c:strCache>
                <c:ptCount val="1"/>
                <c:pt idx="0">
                  <c:v>平成9～11年規制
(長期規制)</c:v>
                </c:pt>
              </c:strCache>
            </c:strRef>
          </c:tx>
          <c:spPr>
            <a:pattFill prst="ltUpDiag"/>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'図4-28'!$H$7:$H$29</c:f>
              <c:numCache>
                <c:formatCode>0.00000_);[Red]\(0.00000\)</c:formatCode>
                <c:ptCount val="23"/>
                <c:pt idx="0">
                  <c:v>3.1400707319687061E-2</c:v>
                </c:pt>
                <c:pt idx="1">
                  <c:v>3.1803912864254685E-2</c:v>
                </c:pt>
                <c:pt idx="2">
                  <c:v>4.3064271802640122E-2</c:v>
                </c:pt>
                <c:pt idx="3">
                  <c:v>4.5790251107828597E-2</c:v>
                </c:pt>
                <c:pt idx="4">
                  <c:v>7.3309338889941275E-2</c:v>
                </c:pt>
                <c:pt idx="5">
                  <c:v>8.3310301259525404E-2</c:v>
                </c:pt>
                <c:pt idx="6">
                  <c:v>0.10533176900013036</c:v>
                </c:pt>
                <c:pt idx="7">
                  <c:v>0.12835188129305777</c:v>
                </c:pt>
                <c:pt idx="8">
                  <c:v>0.15570053305752249</c:v>
                </c:pt>
                <c:pt idx="9">
                  <c:v>0.17227728756194852</c:v>
                </c:pt>
                <c:pt idx="10">
                  <c:v>0.20601812275602668</c:v>
                </c:pt>
                <c:pt idx="11">
                  <c:v>0.23042433477904115</c:v>
                </c:pt>
                <c:pt idx="12">
                  <c:v>0.26145237656029024</c:v>
                </c:pt>
                <c:pt idx="13">
                  <c:v>0.2854468881609733</c:v>
                </c:pt>
                <c:pt idx="14">
                  <c:v>0.30522599236740311</c:v>
                </c:pt>
                <c:pt idx="15">
                  <c:v>0.32387575849934885</c:v>
                </c:pt>
                <c:pt idx="16">
                  <c:v>0.33442289308951861</c:v>
                </c:pt>
                <c:pt idx="17">
                  <c:v>0.32591278820867225</c:v>
                </c:pt>
                <c:pt idx="18">
                  <c:v>0.33217082318878727</c:v>
                </c:pt>
                <c:pt idx="19">
                  <c:v>0.32400000000000007</c:v>
                </c:pt>
                <c:pt idx="20">
                  <c:v>0.29299999999999998</c:v>
                </c:pt>
                <c:pt idx="21">
                  <c:v>0.24199999999999999</c:v>
                </c:pt>
                <c:pt idx="22">
                  <c:v>0.19900000000000001</c:v>
                </c:pt>
              </c:numCache>
            </c:numRef>
          </c:val>
          <c:extLst>
            <c:ext xmlns:c16="http://schemas.microsoft.com/office/drawing/2014/chart" uri="{C3380CC4-5D6E-409C-BE32-E72D297353CC}">
              <c16:uniqueId val="{00000003-B794-4F19-998B-BCC05C633756}"/>
            </c:ext>
          </c:extLst>
        </c:ser>
        <c:ser>
          <c:idx val="4"/>
          <c:order val="4"/>
          <c:tx>
            <c:strRef>
              <c:f>'図4-28'!$I$4</c:f>
              <c:strCache>
                <c:ptCount val="1"/>
                <c:pt idx="0">
                  <c:v>平成14～16年規制
(新短期規制)</c:v>
                </c:pt>
              </c:strCache>
            </c:strRef>
          </c:tx>
          <c:spPr>
            <a:pattFill prst="pct5"/>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'図4-28'!$I$7:$I$29</c:f>
              <c:numCache>
                <c:formatCode>0.00000_);[Red]\(0.00000\)</c:formatCode>
                <c:ptCount val="23"/>
                <c:pt idx="0">
                  <c:v>6.158682527774801E-2</c:v>
                </c:pt>
                <c:pt idx="1">
                  <c:v>7.1091099343628117E-2</c:v>
                </c:pt>
                <c:pt idx="2">
                  <c:v>9.0456611123133523E-2</c:v>
                </c:pt>
                <c:pt idx="3">
                  <c:v>0.10044313146233363</c:v>
                </c:pt>
                <c:pt idx="4">
                  <c:v>0.15774767948475091</c:v>
                </c:pt>
                <c:pt idx="5">
                  <c:v>0.17660994195917401</c:v>
                </c:pt>
                <c:pt idx="6">
                  <c:v>0.21014209359926997</c:v>
                </c:pt>
                <c:pt idx="7">
                  <c:v>0.23547076488252958</c:v>
                </c:pt>
                <c:pt idx="8">
                  <c:v>0.26541490969846449</c:v>
                </c:pt>
                <c:pt idx="9">
                  <c:v>0.28593013417140095</c:v>
                </c:pt>
                <c:pt idx="10">
                  <c:v>0.30654812788510855</c:v>
                </c:pt>
                <c:pt idx="11">
                  <c:v>0.32422928144414487</c:v>
                </c:pt>
                <c:pt idx="12">
                  <c:v>0.32773780975219824</c:v>
                </c:pt>
                <c:pt idx="13">
                  <c:v>0.33199188894088288</c:v>
                </c:pt>
                <c:pt idx="14">
                  <c:v>0.33604195332173731</c:v>
                </c:pt>
                <c:pt idx="15">
                  <c:v>0.35402177828267434</c:v>
                </c:pt>
                <c:pt idx="16">
                  <c:v>0.35369576613524933</c:v>
                </c:pt>
                <c:pt idx="17">
                  <c:v>0.33013271359549873</c:v>
                </c:pt>
                <c:pt idx="18">
                  <c:v>0.27831150885043099</c:v>
                </c:pt>
                <c:pt idx="19">
                  <c:v>0.122</c:v>
                </c:pt>
                <c:pt idx="20">
                  <c:v>4.2999999999999997E-2</c:v>
                </c:pt>
                <c:pt idx="21">
                  <c:v>1.0999999999999999E-2</c:v>
                </c:pt>
                <c:pt idx="22">
                  <c:v>3.0000000000000001E-3</c:v>
                </c:pt>
              </c:numCache>
            </c:numRef>
          </c:val>
          <c:extLst>
            <c:ext xmlns:c16="http://schemas.microsoft.com/office/drawing/2014/chart" uri="{C3380CC4-5D6E-409C-BE32-E72D297353CC}">
              <c16:uniqueId val="{00000004-B794-4F19-998B-BCC05C633756}"/>
            </c:ext>
          </c:extLst>
        </c:ser>
        <c:ser>
          <c:idx val="5"/>
          <c:order val="5"/>
          <c:tx>
            <c:strRef>
              <c:f>'図4-28'!$J$4</c:f>
              <c:strCache>
                <c:ptCount val="1"/>
                <c:pt idx="0">
                  <c:v>平成17年規制
(新長期規制)</c:v>
                </c:pt>
              </c:strCache>
            </c:strRef>
          </c:tx>
          <c:spPr>
            <a:solidFill>
              <a:sysClr val="window" lastClr="FFFFFF"/>
            </a:solidFill>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'図4-28'!$J$7:$J$29</c:f>
              <c:numCache>
                <c:formatCode>0.00000_);[Red]\(0.00000\)</c:formatCode>
                <c:ptCount val="23"/>
                <c:pt idx="0">
                  <c:v>9.2094452184474693E-2</c:v>
                </c:pt>
                <c:pt idx="1">
                  <c:v>0.11177347242921014</c:v>
                </c:pt>
                <c:pt idx="2">
                  <c:v>0.12692057996104739</c:v>
                </c:pt>
                <c:pt idx="3">
                  <c:v>0.14714478770545902</c:v>
                </c:pt>
                <c:pt idx="4">
                  <c:v>0.21708656942602766</c:v>
                </c:pt>
                <c:pt idx="5">
                  <c:v>0.23958621234255933</c:v>
                </c:pt>
                <c:pt idx="6">
                  <c:v>0.25755008038934513</c:v>
                </c:pt>
                <c:pt idx="7">
                  <c:v>0.27945592651475004</c:v>
                </c:pt>
                <c:pt idx="8">
                  <c:v>0.30405495000928212</c:v>
                </c:pt>
                <c:pt idx="9">
                  <c:v>0.31560498005560256</c:v>
                </c:pt>
                <c:pt idx="10">
                  <c:v>0.32105203168632812</c:v>
                </c:pt>
                <c:pt idx="11">
                  <c:v>0.32841988043605674</c:v>
                </c:pt>
                <c:pt idx="12">
                  <c:v>0.33035110373239868</c:v>
                </c:pt>
                <c:pt idx="13">
                  <c:v>0.32341288410544378</c:v>
                </c:pt>
                <c:pt idx="14">
                  <c:v>0.31589605129935877</c:v>
                </c:pt>
                <c:pt idx="15">
                  <c:v>0.27477764539635918</c:v>
                </c:pt>
                <c:pt idx="16">
                  <c:v>0.15661907551882573</c:v>
                </c:pt>
                <c:pt idx="17">
                  <c:v>8.6539049599412873E-2</c:v>
                </c:pt>
                <c:pt idx="18">
                  <c:v>4.2409686122260974E-2</c:v>
                </c:pt>
                <c:pt idx="19">
                  <c:v>1E-3</c:v>
                </c:pt>
                <c:pt idx="20">
                  <c:v>0</c:v>
                </c:pt>
                <c:pt idx="21">
                  <c:v>0</c:v>
                </c:pt>
                <c:pt idx="22">
                  <c:v>0</c:v>
                </c:pt>
              </c:numCache>
            </c:numRef>
          </c:val>
          <c:extLst>
            <c:ext xmlns:c16="http://schemas.microsoft.com/office/drawing/2014/chart" uri="{C3380CC4-5D6E-409C-BE32-E72D297353CC}">
              <c16:uniqueId val="{00000005-B794-4F19-998B-BCC05C633756}"/>
            </c:ext>
          </c:extLst>
        </c:ser>
        <c:ser>
          <c:idx val="6"/>
          <c:order val="6"/>
          <c:tx>
            <c:strRef>
              <c:f>'図4-28'!$K$4</c:f>
              <c:strCache>
                <c:ptCount val="1"/>
                <c:pt idx="0">
                  <c:v>平成21～22年規制
（ポスト新長期規制）</c:v>
                </c:pt>
              </c:strCache>
            </c:strRef>
          </c:tx>
          <c:spPr>
            <a:pattFill prst="divot"/>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'図4-28'!$K$7:$K$29</c:f>
              <c:numCache>
                <c:formatCode>0.00000_);[Red]\(0.00000\)</c:formatCode>
                <c:ptCount val="23"/>
                <c:pt idx="0">
                  <c:v>0.37770156824920514</c:v>
                </c:pt>
                <c:pt idx="1">
                  <c:v>0.39559882043314204</c:v>
                </c:pt>
                <c:pt idx="2">
                  <c:v>0.41953401139724444</c:v>
                </c:pt>
                <c:pt idx="3">
                  <c:v>0.42889468556522797</c:v>
                </c:pt>
                <c:pt idx="4">
                  <c:v>0.40107027846182991</c:v>
                </c:pt>
                <c:pt idx="5">
                  <c:v>0.40569352864531921</c:v>
                </c:pt>
                <c:pt idx="6">
                  <c:v>0.38113240342415156</c:v>
                </c:pt>
                <c:pt idx="7">
                  <c:v>0.34407348524995585</c:v>
                </c:pt>
                <c:pt idx="8">
                  <c:v>0.26032301694645554</c:v>
                </c:pt>
                <c:pt idx="9">
                  <c:v>0.20835851565333011</c:v>
                </c:pt>
                <c:pt idx="10">
                  <c:v>0.14577990539693395</c:v>
                </c:pt>
                <c:pt idx="11">
                  <c:v>9.4068690657601692E-2</c:v>
                </c:pt>
                <c:pt idx="12">
                  <c:v>5.0328967595154643E-2</c:v>
                </c:pt>
                <c:pt idx="13">
                  <c:v>1.3664014974262985E-2</c:v>
                </c:pt>
                <c:pt idx="14">
                  <c:v>0</c:v>
                </c:pt>
                <c:pt idx="15">
                  <c:v>0</c:v>
                </c:pt>
                <c:pt idx="16">
                  <c:v>0</c:v>
                </c:pt>
                <c:pt idx="17">
                  <c:v>0</c:v>
                </c:pt>
                <c:pt idx="18">
                  <c:v>0</c:v>
                </c:pt>
                <c:pt idx="19">
                  <c:v>0</c:v>
                </c:pt>
                <c:pt idx="20">
                  <c:v>0</c:v>
                </c:pt>
                <c:pt idx="21">
                  <c:v>0</c:v>
                </c:pt>
                <c:pt idx="22">
                  <c:v>0</c:v>
                </c:pt>
              </c:numCache>
            </c:numRef>
          </c:val>
          <c:extLst>
            <c:ext xmlns:c16="http://schemas.microsoft.com/office/drawing/2014/chart" uri="{C3380CC4-5D6E-409C-BE32-E72D297353CC}">
              <c16:uniqueId val="{00000006-B794-4F19-998B-BCC05C633756}"/>
            </c:ext>
          </c:extLst>
        </c:ser>
        <c:ser>
          <c:idx val="7"/>
          <c:order val="7"/>
          <c:tx>
            <c:strRef>
              <c:f>'図4-28'!$L$4</c:f>
              <c:strCache>
                <c:ptCount val="1"/>
                <c:pt idx="0">
                  <c:v>ディーゼル重量車平成28年規制</c:v>
                </c:pt>
              </c:strCache>
            </c:strRef>
          </c:tx>
          <c:spPr>
            <a:pattFill prst="ltHorz">
              <a:fgClr>
                <a:schemeClr val="tx1"/>
              </a:fgClr>
              <a:bgClr>
                <a:schemeClr val="bg1"/>
              </a:bgClr>
            </a:pattFill>
            <a:ln w="12700">
              <a:solidFill>
                <a:schemeClr val="tx1"/>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'図4-28'!$L$7:$L$29</c:f>
              <c:numCache>
                <c:formatCode>0.00000_);[Red]\(0.00000\)</c:formatCode>
                <c:ptCount val="23"/>
                <c:pt idx="0">
                  <c:v>0.43571607187511163</c:v>
                </c:pt>
                <c:pt idx="1">
                  <c:v>0.38827409075054697</c:v>
                </c:pt>
                <c:pt idx="2">
                  <c:v>0.31804082810358508</c:v>
                </c:pt>
                <c:pt idx="3">
                  <c:v>0.27489864546340259</c:v>
                </c:pt>
                <c:pt idx="4">
                  <c:v>0.14401401780640272</c:v>
                </c:pt>
                <c:pt idx="5">
                  <c:v>8.8166778536739446E-2</c:v>
                </c:pt>
                <c:pt idx="6">
                  <c:v>3.6066571068526482E-2</c:v>
                </c:pt>
                <c:pt idx="7">
                  <c:v>9.8922451863628336E-4</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extLst>
            <c:ext xmlns:c16="http://schemas.microsoft.com/office/drawing/2014/chart" uri="{C3380CC4-5D6E-409C-BE32-E72D297353CC}">
              <c16:uniqueId val="{00000007-B794-4F19-998B-BCC05C633756}"/>
            </c:ext>
          </c:extLst>
        </c:ser>
        <c:dLbls>
          <c:showLegendKey val="0"/>
          <c:showVal val="0"/>
          <c:showCatName val="0"/>
          <c:showSerName val="0"/>
          <c:showPercent val="0"/>
          <c:showBubbleSize val="0"/>
        </c:dLbls>
        <c:gapWidth val="30"/>
        <c:overlap val="100"/>
        <c:axId val="401325544"/>
        <c:axId val="794225160"/>
      </c:barChart>
      <c:catAx>
        <c:axId val="401325544"/>
        <c:scaling>
          <c:orientation val="minMax"/>
        </c:scaling>
        <c:delete val="0"/>
        <c:axPos val="l"/>
        <c:numFmt formatCode="General" sourceLinked="1"/>
        <c:majorTickMark val="out"/>
        <c:minorTickMark val="none"/>
        <c:tickLblPos val="nextTo"/>
        <c:txPr>
          <a:bodyPr/>
          <a:lstStyle/>
          <a:p>
            <a:pPr>
              <a:defRPr sz="800">
                <a:latin typeface="ＭＳ ゴシック" pitchFamily="49" charset="-128"/>
                <a:ea typeface="ＭＳ ゴシック" pitchFamily="49" charset="-128"/>
              </a:defRPr>
            </a:pPr>
            <a:endParaRPr lang="ja-JP"/>
          </a:p>
        </c:txPr>
        <c:crossAx val="794225160"/>
        <c:crosses val="autoZero"/>
        <c:auto val="1"/>
        <c:lblAlgn val="ctr"/>
        <c:lblOffset val="100"/>
        <c:noMultiLvlLbl val="0"/>
      </c:catAx>
      <c:valAx>
        <c:axId val="794225160"/>
        <c:scaling>
          <c:orientation val="minMax"/>
        </c:scaling>
        <c:delete val="0"/>
        <c:axPos val="b"/>
        <c:majorGridlines/>
        <c:numFmt formatCode="0%" sourceLinked="1"/>
        <c:majorTickMark val="out"/>
        <c:minorTickMark val="none"/>
        <c:tickLblPos val="nextTo"/>
        <c:crossAx val="401325544"/>
        <c:crosses val="autoZero"/>
        <c:crossBetween val="between"/>
        <c:majorUnit val="0.1"/>
      </c:valAx>
    </c:plotArea>
    <c:legend>
      <c:legendPos val="r"/>
      <c:layout>
        <c:manualLayout>
          <c:xMode val="edge"/>
          <c:yMode val="edge"/>
          <c:x val="0.80875546546536603"/>
          <c:y val="1.8649567508648289E-2"/>
          <c:w val="0.19124448625071616"/>
          <c:h val="0.66875864448386513"/>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0.76664</cdr:x>
      <cdr:y>0.85989</cdr:y>
    </cdr:from>
    <cdr:to>
      <cdr:x>1</cdr:x>
      <cdr:y>1</cdr:y>
    </cdr:to>
    <cdr:sp macro="" textlink="">
      <cdr:nvSpPr>
        <cdr:cNvPr id="2" name="テキスト ボックス 1"/>
        <cdr:cNvSpPr txBox="1"/>
      </cdr:nvSpPr>
      <cdr:spPr>
        <a:xfrm xmlns:a="http://schemas.openxmlformats.org/drawingml/2006/main">
          <a:off x="3129507" y="1709312"/>
          <a:ext cx="952614" cy="278514"/>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pPr algn="r"/>
          <a:r>
            <a:rPr lang="ja-JP" altLang="en-US" sz="1000">
              <a:latin typeface="+mn-ea"/>
              <a:ea typeface="+mn-ea"/>
            </a:rPr>
            <a:t>（</a:t>
          </a:r>
          <a:r>
            <a:rPr lang="en-US" altLang="ja-JP" sz="1000">
              <a:latin typeface="+mn-ea"/>
              <a:ea typeface="+mn-ea"/>
            </a:rPr>
            <a:t>g/</a:t>
          </a:r>
          <a:r>
            <a:rPr lang="ja-JP" altLang="en-US" sz="1000">
              <a:latin typeface="+mn-ea"/>
              <a:ea typeface="+mn-ea"/>
            </a:rPr>
            <a:t>台・</a:t>
          </a:r>
          <a:r>
            <a:rPr lang="en-US" altLang="ja-JP" sz="1000">
              <a:latin typeface="+mn-ea"/>
              <a:ea typeface="+mn-ea"/>
            </a:rPr>
            <a:t>km</a:t>
          </a:r>
          <a:r>
            <a:rPr lang="ja-JP" altLang="en-US" sz="1000">
              <a:latin typeface="+mn-ea"/>
              <a:ea typeface="+mn-ea"/>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0.76498</cdr:x>
      <cdr:y>0.84715</cdr:y>
    </cdr:from>
    <cdr:to>
      <cdr:x>1</cdr:x>
      <cdr:y>1</cdr:y>
    </cdr:to>
    <cdr:sp macro="" textlink="">
      <cdr:nvSpPr>
        <cdr:cNvPr id="3" name="テキスト ボックス 1"/>
        <cdr:cNvSpPr txBox="1"/>
      </cdr:nvSpPr>
      <cdr:spPr>
        <a:xfrm xmlns:a="http://schemas.openxmlformats.org/drawingml/2006/main">
          <a:off x="3122738" y="1678708"/>
          <a:ext cx="959383" cy="302887"/>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sz="1000">
              <a:latin typeface="+mn-ea"/>
              <a:ea typeface="+mn-ea"/>
            </a:rPr>
            <a:t>（</a:t>
          </a:r>
          <a:r>
            <a:rPr lang="en-US" altLang="ja-JP" sz="1000">
              <a:latin typeface="+mn-ea"/>
              <a:ea typeface="+mn-ea"/>
            </a:rPr>
            <a:t>g/</a:t>
          </a:r>
          <a:r>
            <a:rPr lang="ja-JP" altLang="en-US" sz="1000">
              <a:latin typeface="+mn-ea"/>
              <a:ea typeface="+mn-ea"/>
            </a:rPr>
            <a:t>台・</a:t>
          </a:r>
          <a:r>
            <a:rPr lang="en-US" altLang="ja-JP" sz="1000">
              <a:latin typeface="+mn-ea"/>
              <a:ea typeface="+mn-ea"/>
            </a:rPr>
            <a:t>km</a:t>
          </a:r>
          <a:r>
            <a:rPr lang="ja-JP" altLang="en-US" sz="1000">
              <a:latin typeface="+mn-ea"/>
              <a:ea typeface="+mn-ea"/>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0.89088</cdr:x>
      <cdr:y>0.8633</cdr:y>
    </cdr:from>
    <cdr:to>
      <cdr:x>1</cdr:x>
      <cdr:y>0.98177</cdr:y>
    </cdr:to>
    <cdr:sp macro="" textlink="">
      <cdr:nvSpPr>
        <cdr:cNvPr id="3" name="テキスト ボックス 2"/>
        <cdr:cNvSpPr txBox="1"/>
      </cdr:nvSpPr>
      <cdr:spPr>
        <a:xfrm xmlns:a="http://schemas.openxmlformats.org/drawingml/2006/main">
          <a:off x="3962463" y="1746468"/>
          <a:ext cx="485324" cy="239670"/>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pPr algn="r"/>
          <a:r>
            <a:rPr lang="ja-JP" altLang="en-US" sz="900" dirty="0"/>
            <a:t>（年度）</a:t>
          </a:r>
        </a:p>
      </cdr:txBody>
    </cdr:sp>
  </cdr:relSizeAnchor>
</c:userShapes>
</file>

<file path=ppt/drawings/drawing4.xml><?xml version="1.0" encoding="utf-8"?>
<c:userShapes xmlns:c="http://schemas.openxmlformats.org/drawingml/2006/chart">
  <cdr:relSizeAnchor xmlns:cdr="http://schemas.openxmlformats.org/drawingml/2006/chartDrawing">
    <cdr:from>
      <cdr:x>0.8696</cdr:x>
      <cdr:y>0.91108</cdr:y>
    </cdr:from>
    <cdr:to>
      <cdr:x>0.99754</cdr:x>
      <cdr:y>1</cdr:y>
    </cdr:to>
    <cdr:sp macro="" textlink="">
      <cdr:nvSpPr>
        <cdr:cNvPr id="3" name="テキスト ボックス 2"/>
        <cdr:cNvSpPr txBox="1"/>
      </cdr:nvSpPr>
      <cdr:spPr>
        <a:xfrm xmlns:a="http://schemas.openxmlformats.org/drawingml/2006/main">
          <a:off x="3968660" y="2755672"/>
          <a:ext cx="583925" cy="2689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ja-JP" altLang="en-US" sz="1400" b="1">
              <a:latin typeface="BIZ UDゴシック" panose="020B0400000000000000" pitchFamily="49" charset="-128"/>
              <a:ea typeface="BIZ UDゴシック" panose="020B0400000000000000" pitchFamily="49" charset="-128"/>
            </a:rPr>
            <a:t>年度</a:t>
          </a:r>
        </a:p>
      </cdr:txBody>
    </cdr:sp>
  </cdr:relSizeAnchor>
</c:userShapes>
</file>

<file path=ppt/drawings/drawing5.xml><?xml version="1.0" encoding="utf-8"?>
<c:userShapes xmlns:c="http://schemas.openxmlformats.org/drawingml/2006/chart">
  <cdr:relSizeAnchor xmlns:cdr="http://schemas.openxmlformats.org/drawingml/2006/chartDrawing">
    <cdr:from>
      <cdr:x>0.61167</cdr:x>
      <cdr:y>0.80648</cdr:y>
    </cdr:from>
    <cdr:to>
      <cdr:x>0.96466</cdr:x>
      <cdr:y>0.87819</cdr:y>
    </cdr:to>
    <cdr:sp macro="" textlink="">
      <cdr:nvSpPr>
        <cdr:cNvPr id="2" name="テキスト ボックス 21">
          <a:extLst xmlns:a="http://schemas.openxmlformats.org/drawingml/2006/main">
            <a:ext uri="{FF2B5EF4-FFF2-40B4-BE49-F238E27FC236}">
              <a16:creationId xmlns:a16="http://schemas.microsoft.com/office/drawing/2014/main" id="{4436B172-5202-4AC9-A1F7-9500C38778CD}"/>
            </a:ext>
          </a:extLst>
        </cdr:cNvPr>
        <cdr:cNvSpPr txBox="1"/>
      </cdr:nvSpPr>
      <cdr:spPr>
        <a:xfrm xmlns:a="http://schemas.openxmlformats.org/drawingml/2006/main">
          <a:off x="3537103" y="2855966"/>
          <a:ext cx="2041267" cy="25391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en-US" altLang="ja-JP" sz="1050" dirty="0">
              <a:latin typeface="Meiryo UI" panose="020B0604030504040204" pitchFamily="50" charset="-128"/>
              <a:ea typeface="Meiryo UI" panose="020B0604030504040204" pitchFamily="50" charset="-128"/>
            </a:rPr>
            <a:t>※2023</a:t>
          </a:r>
          <a:r>
            <a:rPr lang="ja-JP" altLang="en-US" sz="1050" dirty="0">
              <a:latin typeface="Meiryo UI" panose="020B0604030504040204" pitchFamily="50" charset="-128"/>
              <a:ea typeface="Meiryo UI" panose="020B0604030504040204" pitchFamily="50" charset="-128"/>
            </a:rPr>
            <a:t>年度から口数で集計</a:t>
          </a:r>
          <a:endParaRPr lang="en-US" altLang="ja-JP" sz="1050" dirty="0">
            <a:latin typeface="Meiryo UI" panose="020B0604030504040204" pitchFamily="50" charset="-128"/>
            <a:ea typeface="Meiryo UI"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0.2767</cdr:x>
      <cdr:y>0.04128</cdr:y>
    </cdr:from>
    <cdr:to>
      <cdr:x>0.68164</cdr:x>
      <cdr:y>0.19075</cdr:y>
    </cdr:to>
    <cdr:sp macro="" textlink="">
      <cdr:nvSpPr>
        <cdr:cNvPr id="4" name="テキスト ボックス 1">
          <a:extLst xmlns:a="http://schemas.openxmlformats.org/drawingml/2006/main">
            <a:ext uri="{FF2B5EF4-FFF2-40B4-BE49-F238E27FC236}">
              <a16:creationId xmlns:a16="http://schemas.microsoft.com/office/drawing/2014/main" id="{8E1404DB-BF0E-4355-9D67-391283E03AFB}"/>
            </a:ext>
          </a:extLst>
        </cdr:cNvPr>
        <cdr:cNvSpPr txBox="1"/>
      </cdr:nvSpPr>
      <cdr:spPr>
        <a:xfrm xmlns:a="http://schemas.openxmlformats.org/drawingml/2006/main">
          <a:off x="1049498" y="146183"/>
          <a:ext cx="1535906" cy="529312"/>
        </a:xfrm>
        <a:prstGeom xmlns:a="http://schemas.openxmlformats.org/drawingml/2006/main" prst="rect">
          <a:avLst/>
        </a:prstGeom>
        <a:solidFill xmlns:a="http://schemas.openxmlformats.org/drawingml/2006/main">
          <a:schemeClr val="accent4">
            <a:lumMod val="20000"/>
            <a:lumOff val="80000"/>
            <a:alpha val="60000"/>
          </a:schemeClr>
        </a:solidFill>
      </cdr:spPr>
      <cdr:txBody>
        <a:bodyPr xmlns:a="http://schemas.openxmlformats.org/drawingml/2006/main" vert="horz" wrap="square" lIns="91427" tIns="45714" rIns="91427" bIns="45714" rtlCol="0">
          <a:spAutoFit/>
        </a:bodyPr>
        <a:lstStyle xmlns:a="http://schemas.openxmlformats.org/drawingml/2006/main">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xmlns:a="http://schemas.openxmlformats.org/drawingml/2006/main">
          <a:pPr marL="0" indent="0" algn="l">
            <a:lnSpc>
              <a:spcPct val="120000"/>
            </a:lnSpc>
            <a:spcBef>
              <a:spcPts val="600"/>
            </a:spcBef>
            <a:buNone/>
          </a:pPr>
          <a:r>
            <a:rPr lang="ja-JP" altLang="en-US" sz="1200" dirty="0">
              <a:solidFill>
                <a:schemeClr val="accent2"/>
              </a:solidFill>
              <a:latin typeface="Meiryo UI" panose="020B0604030504040204" pitchFamily="50" charset="-128"/>
              <a:ea typeface="Meiryo UI" panose="020B0604030504040204" pitchFamily="50" charset="-128"/>
            </a:rPr>
            <a:t>目標</a:t>
          </a:r>
          <a:r>
            <a:rPr lang="en-US" altLang="ja-JP" sz="1200" dirty="0">
              <a:solidFill>
                <a:schemeClr val="accent2"/>
              </a:solidFill>
              <a:latin typeface="Meiryo UI" panose="020B0604030504040204" pitchFamily="50" charset="-128"/>
              <a:ea typeface="Meiryo UI" panose="020B0604030504040204" pitchFamily="50" charset="-128"/>
            </a:rPr>
            <a:t>(2030</a:t>
          </a:r>
          <a:r>
            <a:rPr lang="ja-JP" altLang="en-US" sz="1200" dirty="0">
              <a:solidFill>
                <a:schemeClr val="accent2"/>
              </a:solidFill>
              <a:latin typeface="Meiryo UI" panose="020B0604030504040204" pitchFamily="50" charset="-128"/>
              <a:ea typeface="Meiryo UI" panose="020B0604030504040204" pitchFamily="50" charset="-128"/>
            </a:rPr>
            <a:t>年度末</a:t>
          </a:r>
          <a:r>
            <a:rPr lang="en-US" altLang="ja-JP" sz="1200" dirty="0">
              <a:solidFill>
                <a:schemeClr val="accent2"/>
              </a:solidFill>
              <a:latin typeface="Meiryo UI" panose="020B0604030504040204" pitchFamily="50" charset="-128"/>
              <a:ea typeface="Meiryo UI" panose="020B0604030504040204" pitchFamily="50" charset="-128"/>
            </a:rPr>
            <a:t>)</a:t>
          </a:r>
          <a:br>
            <a:rPr lang="en-US" altLang="ja-JP" sz="1200" dirty="0">
              <a:solidFill>
                <a:schemeClr val="accent2"/>
              </a:solidFill>
              <a:latin typeface="Meiryo UI" panose="020B0604030504040204" pitchFamily="50" charset="-128"/>
              <a:ea typeface="Meiryo UI" panose="020B0604030504040204" pitchFamily="50" charset="-128"/>
            </a:rPr>
          </a:br>
          <a:r>
            <a:rPr lang="ja-JP" altLang="en-US" sz="1200" dirty="0">
              <a:solidFill>
                <a:schemeClr val="accent2"/>
              </a:solidFill>
              <a:latin typeface="Meiryo UI" panose="020B0604030504040204" pitchFamily="50" charset="-128"/>
              <a:ea typeface="Meiryo UI" panose="020B0604030504040204" pitchFamily="50" charset="-128"/>
            </a:rPr>
            <a:t>急速</a:t>
          </a:r>
          <a:r>
            <a:rPr lang="en-US" altLang="ja-JP" sz="1200" dirty="0">
              <a:solidFill>
                <a:schemeClr val="accent2"/>
              </a:solidFill>
              <a:latin typeface="Meiryo UI" panose="020B0604030504040204" pitchFamily="50" charset="-128"/>
              <a:ea typeface="Meiryo UI" panose="020B0604030504040204" pitchFamily="50" charset="-128"/>
            </a:rPr>
            <a:t>300</a:t>
          </a:r>
          <a:r>
            <a:rPr lang="ja-JP" altLang="en-US" sz="1200" dirty="0">
              <a:solidFill>
                <a:schemeClr val="accent2"/>
              </a:solidFill>
              <a:latin typeface="Meiryo UI" panose="020B0604030504040204" pitchFamily="50" charset="-128"/>
              <a:ea typeface="Meiryo UI" panose="020B0604030504040204" pitchFamily="50" charset="-128"/>
            </a:rPr>
            <a:t>箇所</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C5AB3A1-68D2-4E7F-B33E-53F8BB5DC75F}" type="slidenum">
              <a:rPr kumimoji="1" lang="ja-JP" altLang="en-US" smtClean="0"/>
              <a:t>‹#›</a:t>
            </a:fld>
            <a:endParaRPr kumimoji="1" lang="ja-JP" altLang="en-US" dirty="0"/>
          </a:p>
        </p:txBody>
      </p:sp>
    </p:spTree>
    <p:extLst>
      <p:ext uri="{BB962C8B-B14F-4D97-AF65-F5344CB8AC3E}">
        <p14:creationId xmlns:p14="http://schemas.microsoft.com/office/powerpoint/2010/main" val="216169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A8F23B4-D899-4B6F-8957-AA84184487B1}" type="datetimeFigureOut">
              <a:rPr kumimoji="1" lang="ja-JP" altLang="en-US" smtClean="0"/>
              <a:t>2026/3/23</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DCDAADB-DF5A-4D5C-AFE8-ADA049D0444D}" type="slidenum">
              <a:rPr kumimoji="1" lang="ja-JP" altLang="en-US" smtClean="0"/>
              <a:t>‹#›</a:t>
            </a:fld>
            <a:endParaRPr kumimoji="1" lang="ja-JP" altLang="en-US" dirty="0"/>
          </a:p>
        </p:txBody>
      </p:sp>
    </p:spTree>
    <p:extLst>
      <p:ext uri="{BB962C8B-B14F-4D97-AF65-F5344CB8AC3E}">
        <p14:creationId xmlns:p14="http://schemas.microsoft.com/office/powerpoint/2010/main" val="1142103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4700" y="647700"/>
            <a:ext cx="5068888" cy="3802063"/>
          </a:xfrm>
        </p:spPr>
      </p:sp>
      <p:sp>
        <p:nvSpPr>
          <p:cNvPr id="3" name="ノート プレースホルダー 2"/>
          <p:cNvSpPr>
            <a:spLocks noGrp="1"/>
          </p:cNvSpPr>
          <p:nvPr>
            <p:ph type="body" idx="1"/>
          </p:nvPr>
        </p:nvSpPr>
        <p:spPr/>
        <p:txBody>
          <a:bodyPr/>
          <a:lstStyle/>
          <a:p>
            <a:endParaRPr lang="en-US" altLang="ja-JP" sz="1400" dirty="0">
              <a:latin typeface="+mj-ea"/>
              <a:ea typeface="+mj-ea"/>
            </a:endParaRPr>
          </a:p>
        </p:txBody>
      </p:sp>
      <p:sp>
        <p:nvSpPr>
          <p:cNvPr id="4" name="スライド番号プレースホルダー 3"/>
          <p:cNvSpPr>
            <a:spLocks noGrp="1"/>
          </p:cNvSpPr>
          <p:nvPr>
            <p:ph type="sldNum" sz="quarter" idx="10"/>
          </p:nvPr>
        </p:nvSpPr>
        <p:spPr/>
        <p:txBody>
          <a:bodyPr/>
          <a:lstStyle/>
          <a:p>
            <a:pPr>
              <a:defRPr/>
            </a:pPr>
            <a:fld id="{D8ABABD9-982A-4282-A220-2879C224C210}" type="slidenum">
              <a:rPr lang="en-US" altLang="ja-JP" smtClean="0">
                <a:solidFill>
                  <a:prstClr val="black"/>
                </a:solidFill>
              </a:rPr>
              <a:pPr>
                <a:defRPr/>
              </a:pPr>
              <a:t>1</a:t>
            </a:fld>
            <a:endParaRPr lang="en-US" altLang="ja-JP" dirty="0">
              <a:solidFill>
                <a:prstClr val="black"/>
              </a:solidFill>
            </a:endParaRPr>
          </a:p>
        </p:txBody>
      </p:sp>
    </p:spTree>
    <p:extLst>
      <p:ext uri="{BB962C8B-B14F-4D97-AF65-F5344CB8AC3E}">
        <p14:creationId xmlns:p14="http://schemas.microsoft.com/office/powerpoint/2010/main" val="84929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4700" y="647700"/>
            <a:ext cx="5068888" cy="3802063"/>
          </a:xfrm>
        </p:spPr>
      </p:sp>
      <p:sp>
        <p:nvSpPr>
          <p:cNvPr id="3" name="ノート プレースホルダー 2"/>
          <p:cNvSpPr>
            <a:spLocks noGrp="1"/>
          </p:cNvSpPr>
          <p:nvPr>
            <p:ph type="body" idx="1"/>
          </p:nvPr>
        </p:nvSpPr>
        <p:spPr/>
        <p:txBody>
          <a:bodyPr/>
          <a:lstStyle/>
          <a:p>
            <a:endParaRPr lang="en-US" altLang="ja-JP" sz="1400" dirty="0">
              <a:latin typeface="+mj-ea"/>
              <a:ea typeface="+mj-ea"/>
            </a:endParaRPr>
          </a:p>
        </p:txBody>
      </p:sp>
      <p:sp>
        <p:nvSpPr>
          <p:cNvPr id="4" name="スライド番号プレースホルダー 3"/>
          <p:cNvSpPr>
            <a:spLocks noGrp="1"/>
          </p:cNvSpPr>
          <p:nvPr>
            <p:ph type="sldNum" sz="quarter" idx="10"/>
          </p:nvPr>
        </p:nvSpPr>
        <p:spPr/>
        <p:txBody>
          <a:bodyPr/>
          <a:lstStyle/>
          <a:p>
            <a:pPr>
              <a:defRPr/>
            </a:pPr>
            <a:fld id="{D8ABABD9-982A-4282-A220-2879C224C210}" type="slidenum">
              <a:rPr lang="en-US" altLang="ja-JP" smtClean="0">
                <a:solidFill>
                  <a:prstClr val="black"/>
                </a:solidFill>
              </a:rPr>
              <a:pPr>
                <a:defRPr/>
              </a:pPr>
              <a:t>2</a:t>
            </a:fld>
            <a:endParaRPr lang="en-US" altLang="ja-JP" dirty="0">
              <a:solidFill>
                <a:prstClr val="black"/>
              </a:solidFill>
            </a:endParaRPr>
          </a:p>
        </p:txBody>
      </p:sp>
    </p:spTree>
    <p:extLst>
      <p:ext uri="{BB962C8B-B14F-4D97-AF65-F5344CB8AC3E}">
        <p14:creationId xmlns:p14="http://schemas.microsoft.com/office/powerpoint/2010/main" val="373591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CDAADB-DF5A-4D5C-AFE8-ADA049D0444D}" type="slidenum">
              <a:rPr kumimoji="1" lang="ja-JP" altLang="en-US" smtClean="0"/>
              <a:t>11</a:t>
            </a:fld>
            <a:endParaRPr kumimoji="1" lang="ja-JP" altLang="en-US" dirty="0"/>
          </a:p>
        </p:txBody>
      </p:sp>
    </p:spTree>
    <p:extLst>
      <p:ext uri="{BB962C8B-B14F-4D97-AF65-F5344CB8AC3E}">
        <p14:creationId xmlns:p14="http://schemas.microsoft.com/office/powerpoint/2010/main" val="304039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CDAADB-DF5A-4D5C-AFE8-ADA049D0444D}" type="slidenum">
              <a:rPr kumimoji="1" lang="ja-JP" altLang="en-US" smtClean="0"/>
              <a:t>17</a:t>
            </a:fld>
            <a:endParaRPr kumimoji="1" lang="ja-JP" altLang="en-US" dirty="0"/>
          </a:p>
        </p:txBody>
      </p:sp>
    </p:spTree>
    <p:extLst>
      <p:ext uri="{BB962C8B-B14F-4D97-AF65-F5344CB8AC3E}">
        <p14:creationId xmlns:p14="http://schemas.microsoft.com/office/powerpoint/2010/main" val="336643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dirty="0"/>
          </a:p>
        </p:txBody>
      </p:sp>
    </p:spTree>
    <p:extLst>
      <p:ext uri="{BB962C8B-B14F-4D97-AF65-F5344CB8AC3E}">
        <p14:creationId xmlns:p14="http://schemas.microsoft.com/office/powerpoint/2010/main" val="41444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5025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14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70426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106770" y="6492240"/>
            <a:ext cx="1037230" cy="365760"/>
          </a:xfrm>
        </p:spPr>
        <p:txBody>
          <a:bodyPr/>
          <a:lstStyle>
            <a:lvl1pPr defTabSz="844083">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57200" y="214290"/>
            <a:ext cx="8225204"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84322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0AE6A8-089A-4C38-BCEC-0F5455F2645D}"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1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A6AE7-BF89-45B3-B05E-6BE2C3174328}"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4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085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65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6910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7887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861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77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dirty="0"/>
          </a:p>
        </p:txBody>
      </p:sp>
      <p:grpSp>
        <p:nvGrpSpPr>
          <p:cNvPr id="7" name="グループ化 6"/>
          <p:cNvGrpSpPr/>
          <p:nvPr userDrawn="1"/>
        </p:nvGrpSpPr>
        <p:grpSpPr>
          <a:xfrm>
            <a:off x="0" y="0"/>
            <a:ext cx="145473"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grpSp>
    </p:spTree>
    <p:extLst>
      <p:ext uri="{BB962C8B-B14F-4D97-AF65-F5344CB8AC3E}">
        <p14:creationId xmlns:p14="http://schemas.microsoft.com/office/powerpoint/2010/main" val="252483412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2A86-7F05-41B4-8F07-5B31971C6D26}" type="slidenum">
              <a:rPr kumimoji="1" lang="ja-JP" altLang="en-US" smtClean="0"/>
              <a:t>‹#›</a:t>
            </a:fld>
            <a:endParaRPr kumimoji="1" lang="ja-JP" altLang="en-US" dirty="0"/>
          </a:p>
        </p:txBody>
      </p:sp>
      <p:sp>
        <p:nvSpPr>
          <p:cNvPr id="7" name="円 6"/>
          <p:cNvSpPr/>
          <p:nvPr userDrawn="1"/>
        </p:nvSpPr>
        <p:spPr>
          <a:xfrm>
            <a:off x="8801100" y="6409800"/>
            <a:ext cx="685800" cy="896400"/>
          </a:xfrm>
          <a:prstGeom prst="pie">
            <a:avLst>
              <a:gd name="adj1" fmla="val 10825143"/>
              <a:gd name="adj2" fmla="val 16200000"/>
            </a:avLst>
          </a:prstGeom>
          <a:solidFill>
            <a:srgbClr val="00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8" name="テキスト ボックス 7"/>
          <p:cNvSpPr txBox="1"/>
          <p:nvPr userDrawn="1"/>
        </p:nvSpPr>
        <p:spPr>
          <a:xfrm>
            <a:off x="8843962" y="6538912"/>
            <a:ext cx="544286" cy="230832"/>
          </a:xfrm>
          <a:prstGeom prst="rect">
            <a:avLst/>
          </a:prstGeom>
          <a:noFill/>
        </p:spPr>
        <p:txBody>
          <a:bodyPr wrap="square" rtlCol="0">
            <a:spAutoFit/>
          </a:bodyPr>
          <a:lstStyle/>
          <a:p>
            <a:fld id="{A85DD973-0012-4C51-BAF2-5211C235E67A}" type="slidenum">
              <a:rPr kumimoji="1" lang="en-US" altLang="ja-JP" sz="900" b="1" smtClean="0">
                <a:solidFill>
                  <a:schemeClr val="bg1"/>
                </a:solidFill>
                <a:latin typeface="BIZ UDPゴシック" panose="020B0400000000000000" pitchFamily="50" charset="-128"/>
                <a:ea typeface="BIZ UDPゴシック" panose="020B0400000000000000" pitchFamily="50" charset="-128"/>
              </a:rPr>
              <a:t>‹#›</a:t>
            </a:fld>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3470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chart" Target="../charts/chart16.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3.xls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95240" y="3768211"/>
            <a:ext cx="7560000" cy="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275959" y="2234551"/>
            <a:ext cx="6798561" cy="1569660"/>
          </a:xfrm>
          <a:prstGeom prst="rect">
            <a:avLst/>
          </a:prstGeom>
          <a:noFill/>
        </p:spPr>
        <p:txBody>
          <a:bodyPr wrap="square" rtlCol="0">
            <a:spAutoFit/>
          </a:bodyPr>
          <a:lstStyle/>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令和６年度における</a:t>
            </a:r>
          </a:p>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自動車排出窒素酸化物等の排出量の推計について</a:t>
            </a:r>
          </a:p>
        </p:txBody>
      </p:sp>
      <p:sp>
        <p:nvSpPr>
          <p:cNvPr id="6" name="正方形/長方形 5"/>
          <p:cNvSpPr/>
          <p:nvPr/>
        </p:nvSpPr>
        <p:spPr>
          <a:xfrm>
            <a:off x="7051964" y="660589"/>
            <a:ext cx="1524448" cy="4307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2000" dirty="0">
                <a:solidFill>
                  <a:schemeClr val="tx1"/>
                </a:solidFill>
                <a:latin typeface="Meiryo UI" panose="020B0604030504040204" pitchFamily="50" charset="-128"/>
                <a:ea typeface="Meiryo UI" panose="020B0604030504040204" pitchFamily="50" charset="-128"/>
              </a:rPr>
              <a:t>資料１</a:t>
            </a:r>
            <a:r>
              <a:rPr lang="ja-JP" altLang="en-US" sz="2000" dirty="0">
                <a:solidFill>
                  <a:schemeClr val="tx1"/>
                </a:solidFill>
                <a:latin typeface="Meiryo UI" panose="020B0604030504040204" pitchFamily="50" charset="-128"/>
                <a:ea typeface="Meiryo UI" panose="020B0604030504040204" pitchFamily="50" charset="-128"/>
              </a:rPr>
              <a:t>－２</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8ABFFF4-2C72-43B7-A60A-AF84A91368BC}"/>
              </a:ext>
            </a:extLst>
          </p:cNvPr>
          <p:cNvSpPr txBox="1"/>
          <p:nvPr/>
        </p:nvSpPr>
        <p:spPr>
          <a:xfrm>
            <a:off x="895239" y="5144947"/>
            <a:ext cx="7560000"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a:t>大阪府自動車排出窒素酸化物及び粒子状物質総量削減計画策定協議会 </a:t>
            </a:r>
          </a:p>
          <a:p>
            <a:pPr algn="ctr"/>
            <a:r>
              <a:rPr kumimoji="1" lang="ja-JP" altLang="en-US" dirty="0"/>
              <a:t>令和７年度第１回 総量削減計画進行管理検討部会（</a:t>
            </a:r>
            <a:r>
              <a:rPr kumimoji="1" lang="en-US" altLang="ja-JP" dirty="0"/>
              <a:t>R8.2.10</a:t>
            </a:r>
            <a:r>
              <a:rPr kumimoji="1" lang="ja-JP" altLang="en-US" dirty="0"/>
              <a:t>）</a:t>
            </a:r>
          </a:p>
        </p:txBody>
      </p:sp>
    </p:spTree>
    <p:extLst>
      <p:ext uri="{BB962C8B-B14F-4D97-AF65-F5344CB8AC3E}">
        <p14:creationId xmlns:p14="http://schemas.microsoft.com/office/powerpoint/2010/main" val="408519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65666A66-5099-4156-9C44-CD31A32AB517}"/>
              </a:ext>
            </a:extLst>
          </p:cNvPr>
          <p:cNvGraphicFramePr>
            <a:graphicFrameLocks/>
          </p:cNvGraphicFramePr>
          <p:nvPr>
            <p:extLst>
              <p:ext uri="{D42A27DB-BD31-4B8C-83A1-F6EECF244321}">
                <p14:modId xmlns:p14="http://schemas.microsoft.com/office/powerpoint/2010/main" val="3466968539"/>
              </p:ext>
            </p:extLst>
          </p:nvPr>
        </p:nvGraphicFramePr>
        <p:xfrm>
          <a:off x="928543" y="1497042"/>
          <a:ext cx="7556953" cy="3972832"/>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0"/>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４</a:t>
            </a:r>
            <a:r>
              <a:rPr lang="en-US" altLang="ja-JP" sz="2400" b="1" spc="675" dirty="0">
                <a:solidFill>
                  <a:schemeClr val="bg1"/>
                </a:solidFill>
                <a:highlight>
                  <a:srgbClr val="023894"/>
                </a:highlight>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平均旅行速度の推移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対策地域</a:t>
            </a:r>
            <a:r>
              <a:rPr lang="en-US" altLang="ja-JP" sz="2400" b="1" spc="675" dirty="0">
                <a:solidFill>
                  <a:schemeClr val="bg1"/>
                </a:solidFill>
                <a:latin typeface="Meiryo UI" panose="020B0604030504040204" pitchFamily="50" charset="-128"/>
                <a:ea typeface="Meiryo UI" panose="020B0604030504040204" pitchFamily="50" charset="-128"/>
              </a:rPr>
              <a:t>〕</a:t>
            </a:r>
          </a:p>
        </p:txBody>
      </p:sp>
      <p:sp>
        <p:nvSpPr>
          <p:cNvPr id="16" name="正方形/長方形 15">
            <a:extLst>
              <a:ext uri="{FF2B5EF4-FFF2-40B4-BE49-F238E27FC236}">
                <a16:creationId xmlns:a16="http://schemas.microsoft.com/office/drawing/2014/main" id="{2B53B103-85ED-4B9E-8009-BA51D71E32D7}"/>
              </a:ext>
            </a:extLst>
          </p:cNvPr>
          <p:cNvSpPr/>
          <p:nvPr/>
        </p:nvSpPr>
        <p:spPr>
          <a:xfrm>
            <a:off x="148002" y="785513"/>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chemeClr val="bg1"/>
                </a:solidFill>
                <a:latin typeface="Meiryo UI" panose="020B0604030504040204" pitchFamily="50" charset="-128"/>
                <a:ea typeface="Meiryo UI" panose="020B0604030504040204" pitchFamily="50" charset="-128"/>
              </a:rPr>
              <a:t>令和６年度は前年度と変わらず、平成</a:t>
            </a:r>
            <a:r>
              <a:rPr lang="en-US" altLang="ja-JP" sz="2200" b="1" dirty="0">
                <a:solidFill>
                  <a:schemeClr val="bg1"/>
                </a:solidFill>
                <a:latin typeface="Meiryo UI" panose="020B0604030504040204" pitchFamily="50" charset="-128"/>
                <a:ea typeface="Meiryo UI" panose="020B0604030504040204" pitchFamily="50" charset="-128"/>
              </a:rPr>
              <a:t>21</a:t>
            </a:r>
            <a:r>
              <a:rPr lang="ja-JP" altLang="en-US" sz="2200" b="1" dirty="0">
                <a:solidFill>
                  <a:schemeClr val="bg1"/>
                </a:solidFill>
                <a:latin typeface="Meiryo UI" panose="020B0604030504040204" pitchFamily="50" charset="-128"/>
                <a:ea typeface="Meiryo UI" panose="020B0604030504040204" pitchFamily="50" charset="-128"/>
              </a:rPr>
              <a:t>年度と比べると</a:t>
            </a:r>
            <a:r>
              <a:rPr lang="en-US" altLang="ja-JP" sz="2200" b="1" dirty="0">
                <a:solidFill>
                  <a:schemeClr val="bg1"/>
                </a:solidFill>
                <a:latin typeface="Meiryo UI" panose="020B0604030504040204" pitchFamily="50" charset="-128"/>
                <a:ea typeface="Meiryo UI" panose="020B0604030504040204" pitchFamily="50" charset="-128"/>
              </a:rPr>
              <a:t>2.3</a:t>
            </a:r>
            <a:r>
              <a:rPr lang="ja-JP" altLang="en-US" sz="2200" b="1" dirty="0">
                <a:solidFill>
                  <a:schemeClr val="bg1"/>
                </a:solidFill>
                <a:latin typeface="Meiryo UI" panose="020B0604030504040204" pitchFamily="50" charset="-128"/>
                <a:ea typeface="Meiryo UI" panose="020B0604030504040204" pitchFamily="50" charset="-128"/>
              </a:rPr>
              <a:t>％上昇</a:t>
            </a:r>
          </a:p>
        </p:txBody>
      </p:sp>
      <p:sp>
        <p:nvSpPr>
          <p:cNvPr id="19" name="テキスト ボックス 18">
            <a:extLst>
              <a:ext uri="{FF2B5EF4-FFF2-40B4-BE49-F238E27FC236}">
                <a16:creationId xmlns:a16="http://schemas.microsoft.com/office/drawing/2014/main" id="{5AB6DE1E-EB3B-4C93-8243-ECE94C4941A4}"/>
              </a:ext>
            </a:extLst>
          </p:cNvPr>
          <p:cNvSpPr txBox="1"/>
          <p:nvPr/>
        </p:nvSpPr>
        <p:spPr>
          <a:xfrm>
            <a:off x="1670332" y="5388459"/>
            <a:ext cx="6073377" cy="400110"/>
          </a:xfrm>
          <a:prstGeom prst="rect">
            <a:avLst/>
          </a:prstGeom>
          <a:noFill/>
          <a:ln>
            <a:noFill/>
          </a:ln>
        </p:spPr>
        <p:txBody>
          <a:bodyPr wrap="square" rtlCol="0">
            <a:spAutoFit/>
          </a:bodyPr>
          <a:lstStyle/>
          <a:p>
            <a:pPr algn="ctr">
              <a:spcBef>
                <a:spcPts val="600"/>
              </a:spcBef>
            </a:pPr>
            <a:r>
              <a:rPr lang="ja-JP" altLang="en-US" sz="2000" b="1" dirty="0">
                <a:latin typeface="Meiryo UI" panose="020B0604030504040204" pitchFamily="50" charset="-128"/>
                <a:ea typeface="Meiryo UI" panose="020B0604030504040204" pitchFamily="50" charset="-128"/>
              </a:rPr>
              <a:t>図</a:t>
            </a:r>
            <a:r>
              <a:rPr lang="en-US" altLang="ja-JP" sz="2000" b="1" dirty="0">
                <a:latin typeface="Meiryo UI" panose="020B0604030504040204" pitchFamily="50" charset="-128"/>
                <a:ea typeface="Meiryo UI" panose="020B0604030504040204" pitchFamily="50" charset="-128"/>
              </a:rPr>
              <a:t>9. </a:t>
            </a:r>
            <a:r>
              <a:rPr lang="ja-JP" altLang="en-US" sz="2000" b="1" dirty="0">
                <a:latin typeface="Meiryo UI" panose="020B0604030504040204" pitchFamily="50" charset="-128"/>
                <a:ea typeface="Meiryo UI" panose="020B0604030504040204" pitchFamily="50" charset="-128"/>
              </a:rPr>
              <a:t>平均旅行速度（対策地域、全幹線道路）の推移</a:t>
            </a:r>
            <a:endParaRPr kumimoji="1" lang="ja-JP" altLang="en-US" sz="2000" b="1" dirty="0">
              <a:latin typeface="Meiryo UI" panose="020B0604030504040204" pitchFamily="50" charset="-128"/>
              <a:ea typeface="Meiryo UI" panose="020B0604030504040204" pitchFamily="50" charset="-128"/>
            </a:endParaRPr>
          </a:p>
        </p:txBody>
      </p:sp>
      <p:sp>
        <p:nvSpPr>
          <p:cNvPr id="4" name="線吹き出し 2 (枠付き) 3"/>
          <p:cNvSpPr/>
          <p:nvPr/>
        </p:nvSpPr>
        <p:spPr>
          <a:xfrm>
            <a:off x="1423936" y="3483458"/>
            <a:ext cx="3051811" cy="1063329"/>
          </a:xfrm>
          <a:prstGeom prst="borderCallout2">
            <a:avLst>
              <a:gd name="adj1" fmla="val -1539"/>
              <a:gd name="adj2" fmla="val 49433"/>
              <a:gd name="adj3" fmla="val -33735"/>
              <a:gd name="adj4" fmla="val 58489"/>
              <a:gd name="adj5" fmla="val -44301"/>
              <a:gd name="adj6" fmla="val 105172"/>
            </a:avLst>
          </a:prstGeom>
          <a:noFill/>
          <a:ln w="19050">
            <a:solidFill>
              <a:srgbClr val="2AD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Meiryo UI" panose="020B0604030504040204" pitchFamily="50" charset="-128"/>
                <a:ea typeface="Meiryo UI" panose="020B0604030504040204" pitchFamily="50" charset="-128"/>
              </a:rPr>
              <a:t>H27</a:t>
            </a:r>
            <a:r>
              <a:rPr lang="ja-JP" altLang="en-US" sz="1600" b="1" dirty="0">
                <a:solidFill>
                  <a:schemeClr val="tx1"/>
                </a:solidFill>
                <a:latin typeface="Meiryo UI" panose="020B0604030504040204" pitchFamily="50" charset="-128"/>
                <a:ea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rPr>
              <a:t>H28</a:t>
            </a:r>
            <a:r>
              <a:rPr lang="ja-JP" altLang="en-US" sz="1600" b="1" dirty="0">
                <a:solidFill>
                  <a:schemeClr val="tx1"/>
                </a:solidFill>
                <a:latin typeface="Meiryo UI" panose="020B0604030504040204" pitchFamily="50" charset="-128"/>
                <a:ea typeface="Meiryo UI" panose="020B0604030504040204" pitchFamily="50" charset="-128"/>
              </a:rPr>
              <a:t>に旅行速度が減少</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交通センサスデータの違いによるものと考えられる。</a:t>
            </a:r>
            <a:endParaRPr kumimoji="1" lang="ja-JP" altLang="en-US" sz="1600" dirty="0">
              <a:solidFill>
                <a:schemeClr val="tx1"/>
              </a:solidFill>
            </a:endParaRPr>
          </a:p>
        </p:txBody>
      </p:sp>
      <p:sp>
        <p:nvSpPr>
          <p:cNvPr id="9" name="テキスト ボックス 2">
            <a:extLst>
              <a:ext uri="{FF2B5EF4-FFF2-40B4-BE49-F238E27FC236}">
                <a16:creationId xmlns:a16="http://schemas.microsoft.com/office/drawing/2014/main" id="{30F7C019-CEFD-45FA-A3B8-83EF33B48871}"/>
              </a:ext>
            </a:extLst>
          </p:cNvPr>
          <p:cNvSpPr txBox="1">
            <a:spLocks noChangeArrowheads="1"/>
          </p:cNvSpPr>
          <p:nvPr/>
        </p:nvSpPr>
        <p:spPr bwMode="auto">
          <a:xfrm>
            <a:off x="739774" y="6154573"/>
            <a:ext cx="8720155"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a:t>
            </a:r>
            <a:r>
              <a:rPr lang="ja-JP" altLang="en-US" sz="1400" kern="100" dirty="0">
                <a:latin typeface="Meiryo UI" panose="020B0604030504040204" pitchFamily="50" charset="-128"/>
                <a:ea typeface="Meiryo UI" panose="020B0604030504040204" pitchFamily="50" charset="-128"/>
                <a:cs typeface="Times New Roman"/>
              </a:rPr>
              <a:t>５年度から令和３年度道路交通センサス、</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28</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令和４年度</a:t>
            </a:r>
            <a:r>
              <a:rPr lang="ja-JP" altLang="en-US" sz="1400" kern="100" dirty="0">
                <a:effectLst/>
                <a:latin typeface="Meiryo UI" panose="020B0604030504040204" pitchFamily="50" charset="-128"/>
                <a:ea typeface="Meiryo UI" panose="020B0604030504040204" pitchFamily="50" charset="-128"/>
                <a:cs typeface="Times New Roman"/>
              </a:rPr>
              <a:t>は平成</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lang="ja-JP" altLang="en-US" sz="1400" kern="100" dirty="0">
                <a:latin typeface="Meiryo UI" panose="020B0604030504040204" pitchFamily="50" charset="-128"/>
                <a:ea typeface="Meiryo UI" panose="020B0604030504040204" pitchFamily="50" charset="-128"/>
                <a:cs typeface="Times New Roman"/>
              </a:rPr>
              <a:t>、</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21</a:t>
            </a:r>
            <a:r>
              <a:rPr lang="ja-JP" altLang="en-US"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年度は平成</a:t>
            </a:r>
            <a:r>
              <a:rPr lang="en-US" altLang="ja-JP" sz="1400" kern="100" dirty="0">
                <a:effectLst/>
                <a:latin typeface="Meiryo UI" panose="020B0604030504040204" pitchFamily="50" charset="-128"/>
                <a:ea typeface="Meiryo UI" panose="020B0604030504040204" pitchFamily="50" charset="-128"/>
                <a:cs typeface="Times New Roman"/>
              </a:rPr>
              <a:t>22</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年度道路交通センサスの交通量を基にトラフィックカウンター等で補正して算定。</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令和４年度以降は、時間最大混雑度が</a:t>
            </a:r>
            <a:r>
              <a:rPr lang="en-US" altLang="ja-JP" sz="1400" kern="100" dirty="0">
                <a:effectLst/>
                <a:latin typeface="Meiryo UI" panose="020B0604030504040204" pitchFamily="50" charset="-128"/>
                <a:ea typeface="Meiryo UI" panose="020B0604030504040204" pitchFamily="50" charset="-128"/>
                <a:cs typeface="Times New Roman"/>
              </a:rPr>
              <a:t>0.5</a:t>
            </a:r>
            <a:r>
              <a:rPr lang="ja-JP" altLang="en-US" sz="1400" kern="100" dirty="0">
                <a:effectLst/>
                <a:latin typeface="Meiryo UI" panose="020B0604030504040204" pitchFamily="50" charset="-128"/>
                <a:ea typeface="Meiryo UI" panose="020B0604030504040204" pitchFamily="50" charset="-128"/>
                <a:cs typeface="Times New Roman"/>
              </a:rPr>
              <a:t>未満の場合は混雑時旅行速度を旅行速度として設定</a:t>
            </a:r>
            <a:endParaRPr lang="en-US" altLang="ja-JP" sz="1400" kern="100" dirty="0">
              <a:effectLst/>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latin typeface="Meiryo UI" panose="020B0604030504040204" pitchFamily="50" charset="-128"/>
                <a:ea typeface="Meiryo UI" panose="020B0604030504040204" pitchFamily="50" charset="-128"/>
                <a:cs typeface="Times New Roman"/>
              </a:rPr>
              <a:t>　 令和３年度以前は、規制速度を設定していた。</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
        <p:nvSpPr>
          <p:cNvPr id="10" name="線吹き出し 2 (枠付き) 3">
            <a:extLst>
              <a:ext uri="{FF2B5EF4-FFF2-40B4-BE49-F238E27FC236}">
                <a16:creationId xmlns:a16="http://schemas.microsoft.com/office/drawing/2014/main" id="{7107D30C-2D96-44E6-915D-38C4E3E2FA3A}"/>
              </a:ext>
            </a:extLst>
          </p:cNvPr>
          <p:cNvSpPr/>
          <p:nvPr/>
        </p:nvSpPr>
        <p:spPr>
          <a:xfrm>
            <a:off x="6172604" y="3712392"/>
            <a:ext cx="1571105" cy="751764"/>
          </a:xfrm>
          <a:prstGeom prst="borderCallout2">
            <a:avLst>
              <a:gd name="adj1" fmla="val -1539"/>
              <a:gd name="adj2" fmla="val 49433"/>
              <a:gd name="adj3" fmla="val -33735"/>
              <a:gd name="adj4" fmla="val 58489"/>
              <a:gd name="adj5" fmla="val -74382"/>
              <a:gd name="adj6" fmla="val 91968"/>
            </a:avLst>
          </a:prstGeom>
          <a:noFill/>
          <a:ln w="1905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Meiryo UI" panose="020B0604030504040204" pitchFamily="50" charset="-128"/>
                <a:ea typeface="Meiryo UI" panose="020B0604030504040204" pitchFamily="50" charset="-128"/>
              </a:rPr>
              <a:t>R3</a:t>
            </a:r>
            <a:r>
              <a:rPr lang="ja-JP" altLang="en-US" sz="1600" b="1" dirty="0">
                <a:solidFill>
                  <a:schemeClr val="tx1"/>
                </a:solidFill>
                <a:latin typeface="Meiryo UI" panose="020B0604030504040204" pitchFamily="50" charset="-128"/>
                <a:ea typeface="Meiryo UI" panose="020B0604030504040204" pitchFamily="50" charset="-128"/>
              </a:rPr>
              <a:t>交通センサスデータに変更</a:t>
            </a:r>
            <a:endParaRPr kumimoji="1" lang="ja-JP" altLang="en-US" sz="1600" b="1" dirty="0">
              <a:solidFill>
                <a:schemeClr val="tx1"/>
              </a:solidFill>
            </a:endParaRPr>
          </a:p>
        </p:txBody>
      </p:sp>
    </p:spTree>
    <p:extLst>
      <p:ext uri="{BB962C8B-B14F-4D97-AF65-F5344CB8AC3E}">
        <p14:creationId xmlns:p14="http://schemas.microsoft.com/office/powerpoint/2010/main" val="140239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4"/>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参考</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旅行速度の算定方法</a:t>
            </a:r>
          </a:p>
        </p:txBody>
      </p:sp>
      <p:sp>
        <p:nvSpPr>
          <p:cNvPr id="3" name="正方形/長方形 2"/>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②旅行速度（</a:t>
            </a:r>
            <a:r>
              <a:rPr lang="en-US" altLang="ja-JP" sz="2400" b="1" dirty="0">
                <a:solidFill>
                  <a:schemeClr val="bg1"/>
                </a:solidFill>
                <a:latin typeface="Meiryo UI" panose="020B0604030504040204" pitchFamily="50" charset="-128"/>
                <a:ea typeface="Meiryo UI" panose="020B0604030504040204" pitchFamily="50" charset="-128"/>
              </a:rPr>
              <a:t>km/h</a:t>
            </a:r>
            <a:r>
              <a:rPr lang="ja-JP" altLang="en-US" sz="2400" b="1" dirty="0">
                <a:solidFill>
                  <a:schemeClr val="bg1"/>
                </a:solidFill>
                <a:latin typeface="Meiryo UI" panose="020B0604030504040204" pitchFamily="50" charset="-128"/>
                <a:ea typeface="Meiryo UI" panose="020B0604030504040204" pitchFamily="50" charset="-128"/>
              </a:rPr>
              <a:t>）：道路を走行する自動車の平均速度</a:t>
            </a:r>
          </a:p>
        </p:txBody>
      </p:sp>
      <p:sp>
        <p:nvSpPr>
          <p:cNvPr id="11" name="テキスト ボックス 10">
            <a:extLst>
              <a:ext uri="{FF2B5EF4-FFF2-40B4-BE49-F238E27FC236}">
                <a16:creationId xmlns:a16="http://schemas.microsoft.com/office/drawing/2014/main" id="{579018FC-7471-4D39-A809-81B1499C64EB}"/>
              </a:ext>
            </a:extLst>
          </p:cNvPr>
          <p:cNvSpPr txBox="1"/>
          <p:nvPr/>
        </p:nvSpPr>
        <p:spPr>
          <a:xfrm>
            <a:off x="950051" y="1713696"/>
            <a:ext cx="6718375" cy="400110"/>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各路線区間ごとの時間混雑度から時間別旅行速度を算定</a:t>
            </a:r>
          </a:p>
        </p:txBody>
      </p:sp>
      <p:sp>
        <p:nvSpPr>
          <p:cNvPr id="15" name="テキスト ボックス 2">
            <a:extLst>
              <a:ext uri="{FF2B5EF4-FFF2-40B4-BE49-F238E27FC236}">
                <a16:creationId xmlns:a16="http://schemas.microsoft.com/office/drawing/2014/main" id="{A3C04B8B-0D9F-4DA4-94A2-69AFB8784906}"/>
              </a:ext>
            </a:extLst>
          </p:cNvPr>
          <p:cNvSpPr txBox="1">
            <a:spLocks noChangeArrowheads="1"/>
          </p:cNvSpPr>
          <p:nvPr/>
        </p:nvSpPr>
        <p:spPr bwMode="auto">
          <a:xfrm>
            <a:off x="250469" y="5958700"/>
            <a:ext cx="7124841" cy="53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※細街路</a:t>
            </a:r>
            <a:r>
              <a:rPr lang="ja-JP" altLang="en-US" sz="1400" kern="100" dirty="0">
                <a:latin typeface="Meiryo UI" panose="020B0604030504040204" pitchFamily="50" charset="-128"/>
                <a:ea typeface="Meiryo UI" panose="020B0604030504040204" pitchFamily="50" charset="-128"/>
                <a:cs typeface="Times New Roman"/>
              </a:rPr>
              <a:t>（住宅街の生活道路など</a:t>
            </a:r>
            <a:r>
              <a:rPr lang="ja-JP" altLang="en-US" sz="1400" kern="100" dirty="0">
                <a:effectLst/>
                <a:latin typeface="Meiryo UI" panose="020B0604030504040204" pitchFamily="50" charset="-128"/>
                <a:ea typeface="Meiryo UI" panose="020B0604030504040204" pitchFamily="50" charset="-128"/>
                <a:cs typeface="Times New Roman"/>
              </a:rPr>
              <a:t>）の旅行速度</a:t>
            </a:r>
            <a:r>
              <a:rPr lang="ja-JP" sz="1400" kern="100" dirty="0">
                <a:effectLst/>
                <a:latin typeface="Meiryo UI" panose="020B0604030504040204" pitchFamily="50" charset="-128"/>
                <a:ea typeface="Meiryo UI" panose="020B0604030504040204" pitchFamily="50" charset="-128"/>
                <a:cs typeface="Times New Roman"/>
              </a:rPr>
              <a:t>については別途調査データにより</a:t>
            </a:r>
            <a:r>
              <a:rPr lang="ja-JP" altLang="en-US" sz="1400" kern="100" dirty="0">
                <a:effectLst/>
                <a:latin typeface="Meiryo UI" panose="020B0604030504040204" pitchFamily="50" charset="-128"/>
                <a:ea typeface="Meiryo UI" panose="020B0604030504040204" pitchFamily="50" charset="-128"/>
                <a:cs typeface="Times New Roman"/>
              </a:rPr>
              <a:t>算定</a:t>
            </a:r>
            <a:endParaRPr lang="ja-JP" sz="1400" kern="100" dirty="0">
              <a:effectLst/>
              <a:latin typeface="Meiryo UI" panose="020B0604030504040204" pitchFamily="50" charset="-128"/>
              <a:ea typeface="Meiryo UI" panose="020B0604030504040204" pitchFamily="50" charset="-128"/>
              <a:cs typeface="Times New Roman"/>
            </a:endParaRPr>
          </a:p>
        </p:txBody>
      </p:sp>
      <p:grpSp>
        <p:nvGrpSpPr>
          <p:cNvPr id="16" name="Group 1">
            <a:extLst>
              <a:ext uri="{FF2B5EF4-FFF2-40B4-BE49-F238E27FC236}">
                <a16:creationId xmlns:a16="http://schemas.microsoft.com/office/drawing/2014/main" id="{1555C36D-E440-4604-BB6E-FB88D9DA288D}"/>
              </a:ext>
            </a:extLst>
          </p:cNvPr>
          <p:cNvGrpSpPr>
            <a:grpSpLocks/>
          </p:cNvGrpSpPr>
          <p:nvPr/>
        </p:nvGrpSpPr>
        <p:grpSpPr bwMode="auto">
          <a:xfrm>
            <a:off x="138905" y="2441131"/>
            <a:ext cx="8713077" cy="3619068"/>
            <a:chOff x="2229" y="2797"/>
            <a:chExt cx="9234" cy="3835"/>
          </a:xfrm>
        </p:grpSpPr>
        <p:sp>
          <p:nvSpPr>
            <p:cNvPr id="17" name="Text Box 22">
              <a:extLst>
                <a:ext uri="{FF2B5EF4-FFF2-40B4-BE49-F238E27FC236}">
                  <a16:creationId xmlns:a16="http://schemas.microsoft.com/office/drawing/2014/main" id="{34FFF932-F47C-4CDA-86CA-3399EA1D9509}"/>
                </a:ext>
              </a:extLst>
            </p:cNvPr>
            <p:cNvSpPr txBox="1">
              <a:spLocks noChangeArrowheads="1"/>
            </p:cNvSpPr>
            <p:nvPr/>
          </p:nvSpPr>
          <p:spPr bwMode="auto">
            <a:xfrm>
              <a:off x="7457" y="3713"/>
              <a:ext cx="4006" cy="19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V    </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旅行速度</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715963" lvl="0" indent="-715963" eaLnBrk="0" fontAlgn="base" hangingPunct="0">
                <a:spcBef>
                  <a:spcPct val="0"/>
                </a:spcBef>
                <a:spcAft>
                  <a:spcPct val="0"/>
                </a:spcAf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X    </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時間混雑度</a:t>
              </a:r>
              <a:r>
                <a:rPr lang="ja-JP" altLang="en-US" sz="1600" dirty="0">
                  <a:latin typeface="Meiryo UI" panose="020B0604030504040204" pitchFamily="50" charset="-128"/>
                  <a:ea typeface="Meiryo UI" panose="020B0604030504040204" pitchFamily="50" charset="-128"/>
                  <a:cs typeface="Times New Roman" pitchFamily="18" charset="0"/>
                </a:rPr>
                <a:t>（時間別乗用車換算交通量</a:t>
              </a:r>
              <a:r>
                <a:rPr lang="en-US" altLang="ja-JP" sz="1600" dirty="0">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乗用車換算交通容量</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Times New Roman" pitchFamily="18" charset="0"/>
                </a:rPr>
                <a:t>）</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itchFamily="18" charset="0"/>
                </a:rPr>
                <a:t>Vmax</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規制速度</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itchFamily="18" charset="0"/>
                </a:rPr>
                <a:t>Vmin</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混雑時旅行速度</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itchFamily="18" charset="0"/>
                </a:rPr>
                <a:t>Xmax</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区間毎の最大混雑度</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pic>
          <p:nvPicPr>
            <p:cNvPr id="18" name="Picture 21">
              <a:extLst>
                <a:ext uri="{FF2B5EF4-FFF2-40B4-BE49-F238E27FC236}">
                  <a16:creationId xmlns:a16="http://schemas.microsoft.com/office/drawing/2014/main" id="{8914C79F-9732-40E2-96E9-290893F379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9" y="2797"/>
              <a:ext cx="4204" cy="687"/>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0">
              <a:extLst>
                <a:ext uri="{FF2B5EF4-FFF2-40B4-BE49-F238E27FC236}">
                  <a16:creationId xmlns:a16="http://schemas.microsoft.com/office/drawing/2014/main" id="{5AF8A9FE-3F41-4DEE-8FA4-51C1A51E758A}"/>
                </a:ext>
              </a:extLst>
            </p:cNvPr>
            <p:cNvSpPr txBox="1">
              <a:spLocks noChangeArrowheads="1"/>
            </p:cNvSpPr>
            <p:nvPr/>
          </p:nvSpPr>
          <p:spPr bwMode="auto">
            <a:xfrm>
              <a:off x="2229" y="3912"/>
              <a:ext cx="420" cy="12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74295" tIns="8890" rIns="74295" bIns="889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旅行速度</a:t>
              </a:r>
              <a:endParaRPr kumimoji="1"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grpSp>
          <p:nvGrpSpPr>
            <p:cNvPr id="20" name="Group 10">
              <a:extLst>
                <a:ext uri="{FF2B5EF4-FFF2-40B4-BE49-F238E27FC236}">
                  <a16:creationId xmlns:a16="http://schemas.microsoft.com/office/drawing/2014/main" id="{66F36913-8C0B-4A20-A57C-7B3C301495A2}"/>
                </a:ext>
              </a:extLst>
            </p:cNvPr>
            <p:cNvGrpSpPr>
              <a:grpSpLocks/>
            </p:cNvGrpSpPr>
            <p:nvPr/>
          </p:nvGrpSpPr>
          <p:grpSpPr bwMode="auto">
            <a:xfrm>
              <a:off x="3388" y="2797"/>
              <a:ext cx="5096" cy="2955"/>
              <a:chOff x="3769" y="5522"/>
              <a:chExt cx="5096" cy="2955"/>
            </a:xfrm>
          </p:grpSpPr>
          <p:sp>
            <p:nvSpPr>
              <p:cNvPr id="29" name="AutoShape 19">
                <a:extLst>
                  <a:ext uri="{FF2B5EF4-FFF2-40B4-BE49-F238E27FC236}">
                    <a16:creationId xmlns:a16="http://schemas.microsoft.com/office/drawing/2014/main" id="{D95D89A9-7871-4629-97BF-99E38D0BAEDF}"/>
                  </a:ext>
                </a:extLst>
              </p:cNvPr>
              <p:cNvSpPr>
                <a:spLocks noChangeShapeType="1"/>
              </p:cNvSpPr>
              <p:nvPr/>
            </p:nvSpPr>
            <p:spPr bwMode="auto">
              <a:xfrm flipV="1">
                <a:off x="3769" y="5522"/>
                <a:ext cx="0" cy="29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0" name="AutoShape 18">
                <a:extLst>
                  <a:ext uri="{FF2B5EF4-FFF2-40B4-BE49-F238E27FC236}">
                    <a16:creationId xmlns:a16="http://schemas.microsoft.com/office/drawing/2014/main" id="{AE39D361-8B1E-43BF-984B-F477E76A5D8F}"/>
                  </a:ext>
                </a:extLst>
              </p:cNvPr>
              <p:cNvSpPr>
                <a:spLocks noChangeShapeType="1"/>
              </p:cNvSpPr>
              <p:nvPr/>
            </p:nvSpPr>
            <p:spPr bwMode="auto">
              <a:xfrm>
                <a:off x="3769" y="8477"/>
                <a:ext cx="509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1" name="AutoShape 17">
                <a:extLst>
                  <a:ext uri="{FF2B5EF4-FFF2-40B4-BE49-F238E27FC236}">
                    <a16:creationId xmlns:a16="http://schemas.microsoft.com/office/drawing/2014/main" id="{BE2D1B05-99DF-4003-9C80-8193536EC6C1}"/>
                  </a:ext>
                </a:extLst>
              </p:cNvPr>
              <p:cNvSpPr>
                <a:spLocks noChangeShapeType="1"/>
              </p:cNvSpPr>
              <p:nvPr/>
            </p:nvSpPr>
            <p:spPr bwMode="auto">
              <a:xfrm>
                <a:off x="3769" y="6111"/>
                <a:ext cx="166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2" name="AutoShape 16">
                <a:extLst>
                  <a:ext uri="{FF2B5EF4-FFF2-40B4-BE49-F238E27FC236}">
                    <a16:creationId xmlns:a16="http://schemas.microsoft.com/office/drawing/2014/main" id="{133A0626-575E-45C0-B996-1C80C5A504AF}"/>
                  </a:ext>
                </a:extLst>
              </p:cNvPr>
              <p:cNvSpPr>
                <a:spLocks noChangeShapeType="1"/>
              </p:cNvSpPr>
              <p:nvPr/>
            </p:nvSpPr>
            <p:spPr bwMode="auto">
              <a:xfrm>
                <a:off x="5434" y="6111"/>
                <a:ext cx="2292" cy="155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3" name="AutoShape 15">
                <a:extLst>
                  <a:ext uri="{FF2B5EF4-FFF2-40B4-BE49-F238E27FC236}">
                    <a16:creationId xmlns:a16="http://schemas.microsoft.com/office/drawing/2014/main" id="{4FA33B14-B06E-4B2A-995B-948D4A349C3A}"/>
                  </a:ext>
                </a:extLst>
              </p:cNvPr>
              <p:cNvSpPr>
                <a:spLocks noChangeShapeType="1"/>
              </p:cNvSpPr>
              <p:nvPr/>
            </p:nvSpPr>
            <p:spPr bwMode="auto">
              <a:xfrm>
                <a:off x="5434" y="6111"/>
                <a:ext cx="0" cy="236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4" name="AutoShape 14">
                <a:extLst>
                  <a:ext uri="{FF2B5EF4-FFF2-40B4-BE49-F238E27FC236}">
                    <a16:creationId xmlns:a16="http://schemas.microsoft.com/office/drawing/2014/main" id="{12FB5B93-099E-4415-B250-222E5CBA7056}"/>
                  </a:ext>
                </a:extLst>
              </p:cNvPr>
              <p:cNvSpPr>
                <a:spLocks noChangeShapeType="1"/>
              </p:cNvSpPr>
              <p:nvPr/>
            </p:nvSpPr>
            <p:spPr bwMode="auto">
              <a:xfrm>
                <a:off x="7726" y="7663"/>
                <a:ext cx="0" cy="81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5" name="AutoShape 13">
                <a:extLst>
                  <a:ext uri="{FF2B5EF4-FFF2-40B4-BE49-F238E27FC236}">
                    <a16:creationId xmlns:a16="http://schemas.microsoft.com/office/drawing/2014/main" id="{083F41C5-EC1E-440C-B51B-635803D83C27}"/>
                  </a:ext>
                </a:extLst>
              </p:cNvPr>
              <p:cNvSpPr>
                <a:spLocks noChangeShapeType="1"/>
              </p:cNvSpPr>
              <p:nvPr/>
            </p:nvSpPr>
            <p:spPr bwMode="auto">
              <a:xfrm>
                <a:off x="3769" y="7663"/>
                <a:ext cx="3957" cy="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6" name="AutoShape 12">
                <a:extLst>
                  <a:ext uri="{FF2B5EF4-FFF2-40B4-BE49-F238E27FC236}">
                    <a16:creationId xmlns:a16="http://schemas.microsoft.com/office/drawing/2014/main" id="{5A53AE22-B6BA-4BC2-B43C-C017E2AD5BFD}"/>
                  </a:ext>
                </a:extLst>
              </p:cNvPr>
              <p:cNvSpPr>
                <a:spLocks noChangeShapeType="1"/>
              </p:cNvSpPr>
              <p:nvPr/>
            </p:nvSpPr>
            <p:spPr bwMode="auto">
              <a:xfrm flipV="1">
                <a:off x="6298" y="6687"/>
                <a:ext cx="0" cy="179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dirty="0">
                  <a:latin typeface="Meiryo UI" panose="020B0604030504040204" pitchFamily="50" charset="-128"/>
                  <a:ea typeface="Meiryo UI" panose="020B0604030504040204" pitchFamily="50" charset="-128"/>
                </a:endParaRPr>
              </a:p>
            </p:txBody>
          </p:sp>
          <p:sp>
            <p:nvSpPr>
              <p:cNvPr id="37" name="AutoShape 11">
                <a:extLst>
                  <a:ext uri="{FF2B5EF4-FFF2-40B4-BE49-F238E27FC236}">
                    <a16:creationId xmlns:a16="http://schemas.microsoft.com/office/drawing/2014/main" id="{D7600A3A-D25C-4206-B578-9D940D47515A}"/>
                  </a:ext>
                </a:extLst>
              </p:cNvPr>
              <p:cNvSpPr>
                <a:spLocks noChangeShapeType="1"/>
              </p:cNvSpPr>
              <p:nvPr/>
            </p:nvSpPr>
            <p:spPr bwMode="auto">
              <a:xfrm flipH="1">
                <a:off x="3769" y="6687"/>
                <a:ext cx="2529"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grpSp>
        <p:sp>
          <p:nvSpPr>
            <p:cNvPr id="21" name="Text Box 9">
              <a:extLst>
                <a:ext uri="{FF2B5EF4-FFF2-40B4-BE49-F238E27FC236}">
                  <a16:creationId xmlns:a16="http://schemas.microsoft.com/office/drawing/2014/main" id="{2064673D-3DC2-4502-89C0-F8B085E7ED02}"/>
                </a:ext>
              </a:extLst>
            </p:cNvPr>
            <p:cNvSpPr txBox="1">
              <a:spLocks noChangeArrowheads="1"/>
            </p:cNvSpPr>
            <p:nvPr/>
          </p:nvSpPr>
          <p:spPr bwMode="auto">
            <a:xfrm>
              <a:off x="7016" y="5865"/>
              <a:ext cx="876" cy="4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itchFamily="18" charset="0"/>
                </a:rPr>
                <a:t>Xmax</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2" name="Text Box 8">
              <a:extLst>
                <a:ext uri="{FF2B5EF4-FFF2-40B4-BE49-F238E27FC236}">
                  <a16:creationId xmlns:a16="http://schemas.microsoft.com/office/drawing/2014/main" id="{F013AF18-EE8C-4269-B2F6-0AE01855727C}"/>
                </a:ext>
              </a:extLst>
            </p:cNvPr>
            <p:cNvSpPr txBox="1">
              <a:spLocks noChangeArrowheads="1"/>
            </p:cNvSpPr>
            <p:nvPr/>
          </p:nvSpPr>
          <p:spPr bwMode="auto">
            <a:xfrm>
              <a:off x="5707" y="5865"/>
              <a:ext cx="436" cy="4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imes New Roman" pitchFamily="18" charset="0"/>
                </a:rPr>
                <a:t>X</a:t>
              </a: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3" name="Text Box 7">
              <a:extLst>
                <a:ext uri="{FF2B5EF4-FFF2-40B4-BE49-F238E27FC236}">
                  <a16:creationId xmlns:a16="http://schemas.microsoft.com/office/drawing/2014/main" id="{A52153FE-DBCB-4953-9A82-CA057EE6BA01}"/>
                </a:ext>
              </a:extLst>
            </p:cNvPr>
            <p:cNvSpPr txBox="1">
              <a:spLocks noChangeArrowheads="1"/>
            </p:cNvSpPr>
            <p:nvPr/>
          </p:nvSpPr>
          <p:spPr bwMode="auto">
            <a:xfrm>
              <a:off x="4807" y="5865"/>
              <a:ext cx="634" cy="4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imes New Roman" pitchFamily="18" charset="0"/>
                </a:rPr>
                <a:t>0.5</a:t>
              </a: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4" name="Text Box 6">
              <a:extLst>
                <a:ext uri="{FF2B5EF4-FFF2-40B4-BE49-F238E27FC236}">
                  <a16:creationId xmlns:a16="http://schemas.microsoft.com/office/drawing/2014/main" id="{78853D3E-6A81-4A9F-BE60-8669DB352EF5}"/>
                </a:ext>
              </a:extLst>
            </p:cNvPr>
            <p:cNvSpPr txBox="1">
              <a:spLocks noChangeArrowheads="1"/>
            </p:cNvSpPr>
            <p:nvPr/>
          </p:nvSpPr>
          <p:spPr bwMode="auto">
            <a:xfrm>
              <a:off x="2624" y="3184"/>
              <a:ext cx="85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itchFamily="18" charset="0"/>
                </a:rPr>
                <a:t>Vmax</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5" name="Text Box 5">
              <a:extLst>
                <a:ext uri="{FF2B5EF4-FFF2-40B4-BE49-F238E27FC236}">
                  <a16:creationId xmlns:a16="http://schemas.microsoft.com/office/drawing/2014/main" id="{15398C4B-C74F-43F9-B2EF-C5B556FEE488}"/>
                </a:ext>
              </a:extLst>
            </p:cNvPr>
            <p:cNvSpPr txBox="1">
              <a:spLocks noChangeArrowheads="1"/>
            </p:cNvSpPr>
            <p:nvPr/>
          </p:nvSpPr>
          <p:spPr bwMode="auto">
            <a:xfrm>
              <a:off x="2653" y="4742"/>
              <a:ext cx="85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imes New Roman" pitchFamily="18" charset="0"/>
                </a:rPr>
                <a:t>Vmin</a:t>
              </a: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6" name="Text Box 4">
              <a:extLst>
                <a:ext uri="{FF2B5EF4-FFF2-40B4-BE49-F238E27FC236}">
                  <a16:creationId xmlns:a16="http://schemas.microsoft.com/office/drawing/2014/main" id="{58FD6C52-856B-4C8F-922A-497CCAE768C5}"/>
                </a:ext>
              </a:extLst>
            </p:cNvPr>
            <p:cNvSpPr txBox="1">
              <a:spLocks noChangeArrowheads="1"/>
            </p:cNvSpPr>
            <p:nvPr/>
          </p:nvSpPr>
          <p:spPr bwMode="auto">
            <a:xfrm>
              <a:off x="3011" y="3783"/>
              <a:ext cx="401"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imes New Roman" pitchFamily="18" charset="0"/>
                </a:rPr>
                <a:t>V</a:t>
              </a: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7" name="Text Box 3">
              <a:extLst>
                <a:ext uri="{FF2B5EF4-FFF2-40B4-BE49-F238E27FC236}">
                  <a16:creationId xmlns:a16="http://schemas.microsoft.com/office/drawing/2014/main" id="{75EB27B2-2C42-4CFA-BE10-5AFE83F4AA84}"/>
                </a:ext>
              </a:extLst>
            </p:cNvPr>
            <p:cNvSpPr txBox="1">
              <a:spLocks noChangeArrowheads="1"/>
            </p:cNvSpPr>
            <p:nvPr/>
          </p:nvSpPr>
          <p:spPr bwMode="auto">
            <a:xfrm>
              <a:off x="3193" y="5837"/>
              <a:ext cx="401" cy="4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imes New Roman" pitchFamily="18" charset="0"/>
                </a:rPr>
                <a:t>0</a:t>
              </a: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8" name="Text Box 2">
              <a:extLst>
                <a:ext uri="{FF2B5EF4-FFF2-40B4-BE49-F238E27FC236}">
                  <a16:creationId xmlns:a16="http://schemas.microsoft.com/office/drawing/2014/main" id="{673E1B1A-C32C-48C3-9AA3-11FA73AF2EB6}"/>
                </a:ext>
              </a:extLst>
            </p:cNvPr>
            <p:cNvSpPr txBox="1">
              <a:spLocks noChangeArrowheads="1"/>
            </p:cNvSpPr>
            <p:nvPr/>
          </p:nvSpPr>
          <p:spPr bwMode="auto">
            <a:xfrm>
              <a:off x="4844" y="6231"/>
              <a:ext cx="1659" cy="4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時間</a:t>
              </a:r>
              <a:r>
                <a:rPr kumimoji="1" lang="ja-JP" altLang="ja-JP" sz="1600" b="0" i="0" u="none" strike="noStrike" cap="none" normalizeH="0" baseline="0" dirty="0">
                  <a:ln>
                    <a:noFill/>
                  </a:ln>
                  <a:effectLst/>
                  <a:latin typeface="Meiryo UI" panose="020B0604030504040204" pitchFamily="50" charset="-128"/>
                  <a:ea typeface="Meiryo UI" panose="020B0604030504040204" pitchFamily="50" charset="-128"/>
                  <a:cs typeface="Times New Roman" pitchFamily="18" charset="0"/>
                </a:rPr>
                <a:t>混雑度</a:t>
              </a:r>
              <a:endParaRPr kumimoji="1" lang="ja-JP" altLang="ja-JP" sz="16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grpSp>
      <p:sp>
        <p:nvSpPr>
          <p:cNvPr id="38" name="テキスト ボックス 2">
            <a:extLst>
              <a:ext uri="{FF2B5EF4-FFF2-40B4-BE49-F238E27FC236}">
                <a16:creationId xmlns:a16="http://schemas.microsoft.com/office/drawing/2014/main" id="{B8B481FC-FFAB-4677-BECF-AA45F8B0C497}"/>
              </a:ext>
            </a:extLst>
          </p:cNvPr>
          <p:cNvSpPr txBox="1">
            <a:spLocks noChangeArrowheads="1"/>
          </p:cNvSpPr>
          <p:nvPr/>
        </p:nvSpPr>
        <p:spPr bwMode="auto">
          <a:xfrm>
            <a:off x="6008029" y="5286192"/>
            <a:ext cx="29970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200" tIns="45720" rIns="7200" bIns="45720" anchor="t" anchorCtr="0" upright="1">
            <a:spAutoFit/>
          </a:bodyPr>
          <a:lstStyle/>
          <a:p>
            <a:pPr marL="144000" indent="-144000"/>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交通容量：</a:t>
            </a:r>
            <a:r>
              <a:rPr lang="ja-JP" altLang="ja-JP" sz="1400" dirty="0">
                <a:latin typeface="Meiryo UI" panose="020B0604030504040204" pitchFamily="50" charset="-128"/>
                <a:ea typeface="Meiryo UI" panose="020B0604030504040204" pitchFamily="50" charset="-128"/>
              </a:rPr>
              <a:t>ある道路の断面を、一定の時間に通過できる最大</a:t>
            </a:r>
            <a:r>
              <a:rPr lang="ja-JP" altLang="en-US" sz="1400" dirty="0">
                <a:latin typeface="Meiryo UI" panose="020B0604030504040204" pitchFamily="50" charset="-128"/>
                <a:ea typeface="Meiryo UI" panose="020B0604030504040204" pitchFamily="50" charset="-128"/>
              </a:rPr>
              <a:t>交通量</a:t>
            </a:r>
            <a:endParaRPr lang="ja-JP"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926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27951395"/>
              </p:ext>
            </p:extLst>
          </p:nvPr>
        </p:nvGraphicFramePr>
        <p:xfrm>
          <a:off x="744094" y="1038968"/>
          <a:ext cx="8235916" cy="4987092"/>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0" y="25246"/>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５</a:t>
            </a:r>
            <a:r>
              <a:rPr lang="en-US" altLang="ja-JP" sz="2400" b="1" spc="675" dirty="0">
                <a:solidFill>
                  <a:schemeClr val="bg1"/>
                </a:solidFill>
                <a:highlight>
                  <a:srgbClr val="023894"/>
                </a:highlight>
                <a:latin typeface="Meiryo UI" panose="020B0604030504040204" pitchFamily="50" charset="-128"/>
                <a:ea typeface="Meiryo UI" panose="020B0604030504040204" pitchFamily="50" charset="-128"/>
              </a:rPr>
              <a:t>.</a:t>
            </a:r>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年間</a:t>
            </a:r>
            <a:r>
              <a:rPr lang="ja-JP" altLang="en-US" sz="2400" b="1" spc="675" dirty="0">
                <a:solidFill>
                  <a:schemeClr val="bg1"/>
                </a:solidFill>
                <a:latin typeface="Meiryo UI" panose="020B0604030504040204" pitchFamily="50" charset="-128"/>
                <a:ea typeface="Meiryo UI" panose="020B0604030504040204" pitchFamily="50" charset="-128"/>
              </a:rPr>
              <a:t>走行量の推移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対策地域</a:t>
            </a:r>
            <a:r>
              <a:rPr lang="en-US" altLang="ja-JP" sz="2400" b="1" spc="675" dirty="0">
                <a:solidFill>
                  <a:schemeClr val="bg1"/>
                </a:solidFill>
                <a:latin typeface="Meiryo UI" panose="020B0604030504040204" pitchFamily="50" charset="-128"/>
                <a:ea typeface="Meiryo UI" panose="020B0604030504040204" pitchFamily="50" charset="-128"/>
              </a:rPr>
              <a:t>〕</a:t>
            </a:r>
          </a:p>
        </p:txBody>
      </p:sp>
      <p:sp>
        <p:nvSpPr>
          <p:cNvPr id="7" name="正方形/長方形 6"/>
          <p:cNvSpPr/>
          <p:nvPr/>
        </p:nvSpPr>
        <p:spPr>
          <a:xfrm>
            <a:off x="415781" y="631656"/>
            <a:ext cx="8261851" cy="66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令和６年度は平成</a:t>
            </a:r>
            <a:r>
              <a:rPr lang="en-US" altLang="ja-JP" sz="2000" b="1" dirty="0">
                <a:solidFill>
                  <a:schemeClr val="bg1"/>
                </a:solidFill>
                <a:latin typeface="Meiryo UI" panose="020B0604030504040204" pitchFamily="50" charset="-128"/>
                <a:ea typeface="Meiryo UI" panose="020B0604030504040204" pitchFamily="50" charset="-128"/>
              </a:rPr>
              <a:t>21</a:t>
            </a:r>
            <a:r>
              <a:rPr lang="ja-JP" altLang="en-US" sz="2000" b="1" dirty="0">
                <a:solidFill>
                  <a:schemeClr val="bg1"/>
                </a:solidFill>
                <a:latin typeface="Meiryo UI" panose="020B0604030504040204" pitchFamily="50" charset="-128"/>
                <a:ea typeface="Meiryo UI" panose="020B0604030504040204" pitchFamily="50" charset="-128"/>
              </a:rPr>
              <a:t>年度と比べて約</a:t>
            </a:r>
            <a:r>
              <a:rPr lang="en-US" altLang="ja-JP" sz="2000" b="1" dirty="0">
                <a:solidFill>
                  <a:schemeClr val="bg1"/>
                </a:solidFill>
                <a:latin typeface="Meiryo UI" panose="020B0604030504040204" pitchFamily="50" charset="-128"/>
                <a:ea typeface="Meiryo UI" panose="020B0604030504040204" pitchFamily="50" charset="-128"/>
              </a:rPr>
              <a:t>6.5</a:t>
            </a:r>
            <a:r>
              <a:rPr lang="ja-JP" altLang="en-US" sz="2000" b="1" dirty="0">
                <a:solidFill>
                  <a:schemeClr val="bg1"/>
                </a:solidFill>
                <a:latin typeface="Meiryo UI" panose="020B0604030504040204" pitchFamily="50" charset="-128"/>
                <a:ea typeface="Meiryo UI" panose="020B0604030504040204" pitchFamily="50" charset="-128"/>
              </a:rPr>
              <a:t>％減少。前年度より約</a:t>
            </a:r>
            <a:r>
              <a:rPr lang="en-US" altLang="ja-JP" sz="2000" b="1" dirty="0">
                <a:solidFill>
                  <a:schemeClr val="bg1"/>
                </a:solidFill>
                <a:latin typeface="Meiryo UI" panose="020B0604030504040204" pitchFamily="50" charset="-128"/>
                <a:ea typeface="Meiryo UI" panose="020B0604030504040204" pitchFamily="50" charset="-128"/>
              </a:rPr>
              <a:t>0.7</a:t>
            </a:r>
            <a:r>
              <a:rPr lang="ja-JP" altLang="en-US" sz="2000" b="1" dirty="0">
                <a:solidFill>
                  <a:schemeClr val="bg1"/>
                </a:solidFill>
                <a:latin typeface="Meiryo UI" panose="020B0604030504040204" pitchFamily="50" charset="-128"/>
                <a:ea typeface="Meiryo UI" panose="020B0604030504040204" pitchFamily="50" charset="-128"/>
              </a:rPr>
              <a:t>％増</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F8885BF-E285-431A-B763-77994E8A8C27}"/>
              </a:ext>
            </a:extLst>
          </p:cNvPr>
          <p:cNvSpPr txBox="1"/>
          <p:nvPr/>
        </p:nvSpPr>
        <p:spPr>
          <a:xfrm>
            <a:off x="3416542" y="6067078"/>
            <a:ext cx="597772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a:t>
            </a:r>
            <a:r>
              <a:rPr lang="ja-JP" altLang="ja-JP" sz="1200" dirty="0">
                <a:latin typeface="Meiryo UI" panose="020B0604030504040204" pitchFamily="50" charset="-128"/>
                <a:ea typeface="Meiryo UI" panose="020B0604030504040204" pitchFamily="50" charset="-128"/>
              </a:rPr>
              <a:t>四捨五入の関係で車種別の</a:t>
            </a:r>
            <a:r>
              <a:rPr lang="ja-JP" altLang="en-US" sz="1200" dirty="0">
                <a:latin typeface="Meiryo UI" panose="020B0604030504040204" pitchFamily="50" charset="-128"/>
                <a:ea typeface="Meiryo UI" panose="020B0604030504040204" pitchFamily="50" charset="-128"/>
              </a:rPr>
              <a:t>合計値</a:t>
            </a:r>
            <a:r>
              <a:rPr lang="ja-JP" altLang="ja-JP" sz="1200" dirty="0">
                <a:latin typeface="Meiryo UI" panose="020B0604030504040204" pitchFamily="50" charset="-128"/>
                <a:ea typeface="Meiryo UI" panose="020B0604030504040204" pitchFamily="50" charset="-128"/>
              </a:rPr>
              <a:t>と</a:t>
            </a:r>
            <a:r>
              <a:rPr lang="ja-JP" altLang="en-US" sz="1200" dirty="0">
                <a:latin typeface="Meiryo UI" panose="020B0604030504040204" pitchFamily="50" charset="-128"/>
                <a:ea typeface="Meiryo UI" panose="020B0604030504040204" pitchFamily="50" charset="-128"/>
              </a:rPr>
              <a:t>全車種の</a:t>
            </a:r>
            <a:r>
              <a:rPr lang="ja-JP" altLang="ja-JP" sz="1200" dirty="0">
                <a:latin typeface="Meiryo UI" panose="020B0604030504040204" pitchFamily="50" charset="-128"/>
                <a:ea typeface="Meiryo UI" panose="020B0604030504040204" pitchFamily="50" charset="-128"/>
              </a:rPr>
              <a:t>合計値が一致しない場合がある。</a:t>
            </a:r>
          </a:p>
        </p:txBody>
      </p:sp>
      <p:sp>
        <p:nvSpPr>
          <p:cNvPr id="23" name="テキスト ボックス 2">
            <a:extLst>
              <a:ext uri="{FF2B5EF4-FFF2-40B4-BE49-F238E27FC236}">
                <a16:creationId xmlns:a16="http://schemas.microsoft.com/office/drawing/2014/main" id="{C496C3BB-4304-4395-A416-5384119D6675}"/>
              </a:ext>
            </a:extLst>
          </p:cNvPr>
          <p:cNvSpPr txBox="1">
            <a:spLocks noChangeArrowheads="1"/>
          </p:cNvSpPr>
          <p:nvPr/>
        </p:nvSpPr>
        <p:spPr bwMode="auto">
          <a:xfrm>
            <a:off x="4846846" y="1535201"/>
            <a:ext cx="1140250" cy="307777"/>
          </a:xfrm>
          <a:prstGeom prst="rect">
            <a:avLst/>
          </a:prstGeom>
          <a:noFill/>
          <a:ln>
            <a:noFill/>
          </a:ln>
        </p:spPr>
        <p:txBody>
          <a:bodyPr rot="0" vert="horz" wrap="square" lIns="7200" tIns="45720" rIns="7200" bIns="45720" anchor="t" anchorCtr="0" upright="1">
            <a:spAutoFit/>
          </a:bodyPr>
          <a:lstStyle/>
          <a:p>
            <a:pPr marL="144000" indent="-144000"/>
            <a:r>
              <a:rPr lang="ja-JP" altLang="en-US" sz="1400" spc="-120" dirty="0">
                <a:latin typeface="Meiryo UI" panose="020B0604030504040204" pitchFamily="50" charset="-128"/>
                <a:ea typeface="Meiryo UI" panose="020B0604030504040204" pitchFamily="50" charset="-128"/>
              </a:rPr>
              <a:t>　</a:t>
            </a:r>
            <a:r>
              <a:rPr lang="en-US" altLang="ja-JP" sz="1400" b="1" spc="-110" dirty="0">
                <a:latin typeface="Meiryo UI" panose="020B0604030504040204" pitchFamily="50" charset="-128"/>
                <a:ea typeface="Meiryo UI" panose="020B0604030504040204" pitchFamily="50" charset="-128"/>
              </a:rPr>
              <a:t>H27</a:t>
            </a:r>
            <a:r>
              <a:rPr lang="ja-JP" altLang="en-US" sz="1400" b="1" spc="-110" dirty="0">
                <a:latin typeface="Meiryo UI" panose="020B0604030504040204" pitchFamily="50" charset="-128"/>
                <a:ea typeface="Meiryo UI" panose="020B0604030504040204" pitchFamily="50" charset="-128"/>
              </a:rPr>
              <a:t>センサス</a:t>
            </a:r>
            <a:endParaRPr lang="ja-JP" altLang="ja-JP" sz="1400" b="1" spc="-110" dirty="0">
              <a:latin typeface="Meiryo UI" panose="020B0604030504040204" pitchFamily="50" charset="-128"/>
              <a:ea typeface="Meiryo UI" panose="020B0604030504040204" pitchFamily="50" charset="-128"/>
            </a:endParaRPr>
          </a:p>
        </p:txBody>
      </p:sp>
      <p:sp>
        <p:nvSpPr>
          <p:cNvPr id="25" name="テキスト ボックス 2">
            <a:extLst>
              <a:ext uri="{FF2B5EF4-FFF2-40B4-BE49-F238E27FC236}">
                <a16:creationId xmlns:a16="http://schemas.microsoft.com/office/drawing/2014/main" id="{73CA8E53-78DC-447F-8B94-C73BE7CA5A02}"/>
              </a:ext>
            </a:extLst>
          </p:cNvPr>
          <p:cNvSpPr txBox="1">
            <a:spLocks noChangeArrowheads="1"/>
          </p:cNvSpPr>
          <p:nvPr/>
        </p:nvSpPr>
        <p:spPr bwMode="auto">
          <a:xfrm>
            <a:off x="3650964" y="1523709"/>
            <a:ext cx="1063107" cy="307777"/>
          </a:xfrm>
          <a:prstGeom prst="rect">
            <a:avLst/>
          </a:prstGeom>
          <a:noFill/>
          <a:ln>
            <a:noFill/>
          </a:ln>
        </p:spPr>
        <p:txBody>
          <a:bodyPr rot="0" vert="horz" wrap="square" lIns="7200" tIns="45720" rIns="7200" bIns="45720" anchor="t" anchorCtr="0" upright="1">
            <a:spAutoFit/>
          </a:bodyPr>
          <a:lstStyle/>
          <a:p>
            <a:pPr marL="144000" indent="-144000"/>
            <a:r>
              <a:rPr lang="ja-JP" altLang="en-US" sz="1400" spc="-120" dirty="0">
                <a:latin typeface="Meiryo UI" panose="020B0604030504040204" pitchFamily="50" charset="-128"/>
                <a:ea typeface="Meiryo UI" panose="020B0604030504040204" pitchFamily="50" charset="-128"/>
              </a:rPr>
              <a:t>　</a:t>
            </a:r>
            <a:r>
              <a:rPr lang="en-US" altLang="ja-JP" sz="1400" b="1" spc="-110" dirty="0">
                <a:latin typeface="Meiryo UI" panose="020B0604030504040204" pitchFamily="50" charset="-128"/>
                <a:ea typeface="Meiryo UI" panose="020B0604030504040204" pitchFamily="50" charset="-128"/>
              </a:rPr>
              <a:t>H22</a:t>
            </a:r>
            <a:r>
              <a:rPr lang="ja-JP" altLang="en-US" sz="1400" b="1" spc="-110" dirty="0">
                <a:latin typeface="Meiryo UI" panose="020B0604030504040204" pitchFamily="50" charset="-128"/>
                <a:ea typeface="Meiryo UI" panose="020B0604030504040204" pitchFamily="50" charset="-128"/>
              </a:rPr>
              <a:t>センサス</a:t>
            </a:r>
            <a:endParaRPr lang="ja-JP" altLang="ja-JP" sz="1400" b="1" spc="-11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4160BAAD-A932-46AF-8785-F7D1BCF53AC2}"/>
              </a:ext>
            </a:extLst>
          </p:cNvPr>
          <p:cNvCxnSpPr/>
          <p:nvPr/>
        </p:nvCxnSpPr>
        <p:spPr>
          <a:xfrm>
            <a:off x="4732786" y="1605669"/>
            <a:ext cx="0" cy="124775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CAC3AC3-C39B-4483-8278-46C4616B3BA4}"/>
              </a:ext>
            </a:extLst>
          </p:cNvPr>
          <p:cNvCxnSpPr/>
          <p:nvPr/>
        </p:nvCxnSpPr>
        <p:spPr>
          <a:xfrm flipH="1">
            <a:off x="3745167" y="1842978"/>
            <a:ext cx="8747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9C89415F-6391-48E5-A3DD-88CD3C114B6F}"/>
              </a:ext>
            </a:extLst>
          </p:cNvPr>
          <p:cNvCxnSpPr/>
          <p:nvPr/>
        </p:nvCxnSpPr>
        <p:spPr>
          <a:xfrm>
            <a:off x="4979621" y="1842978"/>
            <a:ext cx="8747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FCEA39E-6F37-4B24-B4B9-4C5C26F9EEB0}"/>
              </a:ext>
            </a:extLst>
          </p:cNvPr>
          <p:cNvSpPr txBox="1"/>
          <p:nvPr/>
        </p:nvSpPr>
        <p:spPr>
          <a:xfrm>
            <a:off x="1275339" y="5770953"/>
            <a:ext cx="6330980"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10. </a:t>
            </a:r>
            <a:r>
              <a:rPr lang="ja-JP" altLang="en-US" b="1" dirty="0">
                <a:latin typeface="Meiryo UI" panose="020B0604030504040204" pitchFamily="50" charset="-128"/>
                <a:ea typeface="Meiryo UI" panose="020B0604030504040204" pitchFamily="50" charset="-128"/>
              </a:rPr>
              <a:t>年間走行量の推移（対策地域）</a:t>
            </a:r>
            <a:endParaRPr lang="en-US" altLang="ja-JP" b="1" dirty="0">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4160BAAD-A932-46AF-8785-F7D1BCF53AC2}"/>
              </a:ext>
            </a:extLst>
          </p:cNvPr>
          <p:cNvCxnSpPr/>
          <p:nvPr/>
        </p:nvCxnSpPr>
        <p:spPr>
          <a:xfrm>
            <a:off x="4744716" y="3591108"/>
            <a:ext cx="0" cy="203515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テキスト ボックス 2">
            <a:extLst>
              <a:ext uri="{FF2B5EF4-FFF2-40B4-BE49-F238E27FC236}">
                <a16:creationId xmlns:a16="http://schemas.microsoft.com/office/drawing/2014/main" id="{58260E83-A1A7-4674-B515-769CB66E5903}"/>
              </a:ext>
            </a:extLst>
          </p:cNvPr>
          <p:cNvSpPr txBox="1">
            <a:spLocks noChangeArrowheads="1"/>
          </p:cNvSpPr>
          <p:nvPr/>
        </p:nvSpPr>
        <p:spPr bwMode="auto">
          <a:xfrm>
            <a:off x="320858" y="6366884"/>
            <a:ext cx="8720155"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a:t>
            </a:r>
            <a:r>
              <a:rPr lang="ja-JP" altLang="en-US" sz="1400" kern="100" dirty="0">
                <a:latin typeface="Meiryo UI" panose="020B0604030504040204" pitchFamily="50" charset="-128"/>
                <a:ea typeface="Meiryo UI" panose="020B0604030504040204" pitchFamily="50" charset="-128"/>
                <a:cs typeface="Times New Roman"/>
              </a:rPr>
              <a:t>５年度からは令和３年度道路交通センサス、</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28</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令和４年度</a:t>
            </a:r>
            <a:r>
              <a:rPr lang="ja-JP" altLang="en-US" sz="1400" kern="100" dirty="0">
                <a:effectLst/>
                <a:latin typeface="Meiryo UI" panose="020B0604030504040204" pitchFamily="50" charset="-128"/>
                <a:ea typeface="Meiryo UI" panose="020B0604030504040204" pitchFamily="50" charset="-128"/>
                <a:cs typeface="Times New Roman"/>
              </a:rPr>
              <a:t>は平成</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lang="ja-JP" altLang="en-US" sz="1400" kern="100" dirty="0">
                <a:latin typeface="Meiryo UI" panose="020B0604030504040204" pitchFamily="50" charset="-128"/>
                <a:ea typeface="Meiryo UI" panose="020B0604030504040204" pitchFamily="50" charset="-128"/>
                <a:cs typeface="Times New Roman"/>
              </a:rPr>
              <a:t>、</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21</a:t>
            </a:r>
            <a:r>
              <a:rPr lang="ja-JP" altLang="en-US"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年度は平成</a:t>
            </a:r>
            <a:r>
              <a:rPr lang="en-US" altLang="ja-JP" sz="1400" kern="100" dirty="0">
                <a:effectLst/>
                <a:latin typeface="Meiryo UI" panose="020B0604030504040204" pitchFamily="50" charset="-128"/>
                <a:ea typeface="Meiryo UI" panose="020B0604030504040204" pitchFamily="50" charset="-128"/>
                <a:cs typeface="Times New Roman"/>
              </a:rPr>
              <a:t>22</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の交通量を基に、トラフィックカウンター等で補正して推計した。</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2">
            <a:extLst>
              <a:ext uri="{FF2B5EF4-FFF2-40B4-BE49-F238E27FC236}">
                <a16:creationId xmlns:a16="http://schemas.microsoft.com/office/drawing/2014/main" id="{52A3B2D8-1BF2-47D8-AF0E-E1A71040ED98}"/>
              </a:ext>
            </a:extLst>
          </p:cNvPr>
          <p:cNvSpPr txBox="1">
            <a:spLocks noChangeArrowheads="1"/>
          </p:cNvSpPr>
          <p:nvPr/>
        </p:nvSpPr>
        <p:spPr bwMode="auto">
          <a:xfrm>
            <a:off x="7886280" y="1535201"/>
            <a:ext cx="1140250" cy="307777"/>
          </a:xfrm>
          <a:prstGeom prst="rect">
            <a:avLst/>
          </a:prstGeom>
          <a:noFill/>
          <a:ln>
            <a:noFill/>
          </a:ln>
        </p:spPr>
        <p:txBody>
          <a:bodyPr rot="0" vert="horz" wrap="square" lIns="7200" tIns="45720" rIns="7200" bIns="45720" anchor="t" anchorCtr="0" upright="1">
            <a:spAutoFit/>
          </a:bodyPr>
          <a:lstStyle/>
          <a:p>
            <a:pPr marL="144000" indent="-144000"/>
            <a:r>
              <a:rPr lang="ja-JP" altLang="en-US" sz="1400" spc="-120" dirty="0">
                <a:latin typeface="Meiryo UI" panose="020B0604030504040204" pitchFamily="50" charset="-128"/>
                <a:ea typeface="Meiryo UI" panose="020B0604030504040204" pitchFamily="50" charset="-128"/>
              </a:rPr>
              <a:t>　</a:t>
            </a:r>
            <a:r>
              <a:rPr lang="en-US" altLang="ja-JP" sz="1400" b="1" spc="-110" dirty="0">
                <a:latin typeface="Meiryo UI" panose="020B0604030504040204" pitchFamily="50" charset="-128"/>
                <a:ea typeface="Meiryo UI" panose="020B0604030504040204" pitchFamily="50" charset="-128"/>
              </a:rPr>
              <a:t>R3</a:t>
            </a:r>
            <a:r>
              <a:rPr lang="ja-JP" altLang="en-US" sz="1400" b="1" spc="-110" dirty="0">
                <a:latin typeface="Meiryo UI" panose="020B0604030504040204" pitchFamily="50" charset="-128"/>
                <a:ea typeface="Meiryo UI" panose="020B0604030504040204" pitchFamily="50" charset="-128"/>
              </a:rPr>
              <a:t>センサス</a:t>
            </a:r>
            <a:endParaRPr lang="ja-JP" altLang="ja-JP" sz="1400" b="1" spc="-110" dirty="0">
              <a:latin typeface="Meiryo UI" panose="020B0604030504040204" pitchFamily="50" charset="-128"/>
              <a:ea typeface="Meiryo UI" panose="020B0604030504040204" pitchFamily="50" charset="-128"/>
            </a:endParaRPr>
          </a:p>
        </p:txBody>
      </p:sp>
      <p:cxnSp>
        <p:nvCxnSpPr>
          <p:cNvPr id="21" name="直線矢印コネクタ 20">
            <a:extLst>
              <a:ext uri="{FF2B5EF4-FFF2-40B4-BE49-F238E27FC236}">
                <a16:creationId xmlns:a16="http://schemas.microsoft.com/office/drawing/2014/main" id="{A1061160-FC7E-4EB0-82D5-BB8987905DE7}"/>
              </a:ext>
            </a:extLst>
          </p:cNvPr>
          <p:cNvCxnSpPr/>
          <p:nvPr/>
        </p:nvCxnSpPr>
        <p:spPr>
          <a:xfrm>
            <a:off x="7902773" y="1831486"/>
            <a:ext cx="8747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B9873FC-D85E-46FA-B553-98C5105802AA}"/>
              </a:ext>
            </a:extLst>
          </p:cNvPr>
          <p:cNvCxnSpPr/>
          <p:nvPr/>
        </p:nvCxnSpPr>
        <p:spPr>
          <a:xfrm>
            <a:off x="7881288" y="1605669"/>
            <a:ext cx="0" cy="124775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996990F-4A6F-4438-8D3A-8C69B80FAB4D}"/>
              </a:ext>
            </a:extLst>
          </p:cNvPr>
          <p:cNvCxnSpPr/>
          <p:nvPr/>
        </p:nvCxnSpPr>
        <p:spPr>
          <a:xfrm>
            <a:off x="7886280" y="3735801"/>
            <a:ext cx="0" cy="203515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3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786"/>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highlight>
                  <a:srgbClr val="023894"/>
                </a:highlight>
                <a:latin typeface="Meiryo UI" panose="020B0604030504040204" pitchFamily="50" charset="-128"/>
                <a:ea typeface="Meiryo UI" panose="020B0604030504040204" pitchFamily="50" charset="-128"/>
              </a:rPr>
              <a:t>【</a:t>
            </a:r>
            <a:r>
              <a:rPr lang="ja-JP" altLang="en-US" sz="2400" b="1" dirty="0">
                <a:highlight>
                  <a:srgbClr val="023894"/>
                </a:highlight>
                <a:latin typeface="Meiryo UI" panose="020B0604030504040204" pitchFamily="50" charset="-128"/>
                <a:ea typeface="Meiryo UI" panose="020B0604030504040204" pitchFamily="50" charset="-128"/>
              </a:rPr>
              <a:t>参考</a:t>
            </a:r>
            <a:r>
              <a:rPr lang="en-US" altLang="ja-JP" sz="2400" b="1" dirty="0">
                <a:highlight>
                  <a:srgbClr val="023894"/>
                </a:highlight>
                <a:latin typeface="Meiryo UI" panose="020B0604030504040204" pitchFamily="50" charset="-128"/>
                <a:ea typeface="Meiryo UI" panose="020B0604030504040204" pitchFamily="50" charset="-128"/>
              </a:rPr>
              <a:t>】</a:t>
            </a:r>
            <a:r>
              <a:rPr lang="zh-TW" altLang="en-US" sz="2400" b="1" dirty="0">
                <a:latin typeface="Meiryo UI" panose="020B0604030504040204" pitchFamily="50" charset="-128"/>
                <a:ea typeface="Meiryo UI" panose="020B0604030504040204" pitchFamily="50" charset="-128"/>
              </a:rPr>
              <a:t>自動車走行量</a:t>
            </a:r>
            <a:r>
              <a:rPr lang="ja-JP" altLang="en-US" sz="2400" b="1" dirty="0">
                <a:latin typeface="Meiryo UI" panose="020B0604030504040204" pitchFamily="50" charset="-128"/>
                <a:ea typeface="Meiryo UI" panose="020B0604030504040204" pitchFamily="50" charset="-128"/>
              </a:rPr>
              <a:t>の</a:t>
            </a:r>
            <a:r>
              <a:rPr lang="zh-TW" altLang="en-US" sz="2400" b="1" dirty="0">
                <a:latin typeface="Meiryo UI" panose="020B0604030504040204" pitchFamily="50" charset="-128"/>
                <a:ea typeface="Meiryo UI" panose="020B0604030504040204" pitchFamily="50" charset="-128"/>
              </a:rPr>
              <a:t>算定方法</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2">
            <a:extLst>
              <a:ext uri="{FF2B5EF4-FFF2-40B4-BE49-F238E27FC236}">
                <a16:creationId xmlns:a16="http://schemas.microsoft.com/office/drawing/2014/main" id="{D16B3C89-B667-49F7-9DAA-005F4332932C}"/>
              </a:ext>
            </a:extLst>
          </p:cNvPr>
          <p:cNvSpPr txBox="1">
            <a:spLocks noChangeArrowheads="1"/>
          </p:cNvSpPr>
          <p:nvPr/>
        </p:nvSpPr>
        <p:spPr bwMode="auto">
          <a:xfrm>
            <a:off x="221267" y="1882345"/>
            <a:ext cx="1764000" cy="24518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en-US" sz="1600" b="1" dirty="0">
                <a:latin typeface="Meiryo UI" panose="020B0604030504040204" pitchFamily="50" charset="-128"/>
                <a:ea typeface="Meiryo UI" panose="020B0604030504040204" pitchFamily="50" charset="-128"/>
                <a:cs typeface="ＭＳ Ｐゴシック" pitchFamily="50" charset="-128"/>
              </a:rPr>
              <a:t>　交通量</a:t>
            </a:r>
            <a:endParaRPr lang="en-US" altLang="ja-JP" sz="1600" b="1" dirty="0">
              <a:latin typeface="Meiryo UI" panose="020B0604030504040204" pitchFamily="50" charset="-128"/>
              <a:ea typeface="Meiryo UI" panose="020B0604030504040204" pitchFamily="50" charset="-128"/>
              <a:cs typeface="ＭＳ Ｐゴシック" pitchFamily="50" charset="-128"/>
            </a:endParaRPr>
          </a:p>
          <a:p>
            <a:pPr algn="ctr" fontAlgn="base">
              <a:spcBef>
                <a:spcPct val="0"/>
              </a:spcBef>
              <a:spcAft>
                <a:spcPct val="0"/>
              </a:spcAft>
            </a:pPr>
            <a:r>
              <a:rPr lang="ja-JP" altLang="en-US" sz="1600" b="1" dirty="0">
                <a:latin typeface="Meiryo UI" panose="020B0604030504040204" pitchFamily="50" charset="-128"/>
                <a:ea typeface="Meiryo UI" panose="020B0604030504040204" pitchFamily="50" charset="-128"/>
                <a:cs typeface="ＭＳ Ｐゴシック" pitchFamily="50" charset="-128"/>
              </a:rPr>
              <a:t>（</a:t>
            </a:r>
            <a:r>
              <a:rPr lang="en-US" altLang="ja-JP" sz="1600" b="1" dirty="0">
                <a:latin typeface="Meiryo UI" panose="020B0604030504040204" pitchFamily="50" charset="-128"/>
                <a:ea typeface="Meiryo UI" panose="020B0604030504040204" pitchFamily="50" charset="-128"/>
                <a:cs typeface="ＭＳ Ｐゴシック" pitchFamily="50" charset="-128"/>
              </a:rPr>
              <a:t>R3</a:t>
            </a:r>
            <a:r>
              <a:rPr lang="ja-JP" altLang="en-US" sz="1600" b="1" dirty="0">
                <a:latin typeface="Meiryo UI" panose="020B0604030504040204" pitchFamily="50" charset="-128"/>
                <a:ea typeface="Meiryo UI" panose="020B0604030504040204" pitchFamily="50" charset="-128"/>
                <a:cs typeface="ＭＳ Ｐゴシック" pitchFamily="50" charset="-128"/>
              </a:rPr>
              <a:t>）</a:t>
            </a:r>
            <a:endParaRPr kumimoji="1"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Meiryo UI" panose="020B0604030504040204" pitchFamily="50" charset="-128"/>
                <a:ea typeface="Meiryo UI" panose="020B0604030504040204" pitchFamily="50" charset="-128"/>
                <a:cs typeface="Times New Roman" pitchFamily="18" charset="0"/>
              </a:rPr>
              <a:t>令和３</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年度</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区間別</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車種別］</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dirty="0">
                <a:latin typeface="Meiryo UI" panose="020B0604030504040204" pitchFamily="50" charset="-128"/>
                <a:ea typeface="Meiryo UI" panose="020B0604030504040204" pitchFamily="50" charset="-128"/>
                <a:cs typeface="Times New Roman" pitchFamily="18" charset="0"/>
              </a:rPr>
              <a:t>[</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平日休日別</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時刻</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別</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15" name="テキスト ボックス 2">
            <a:extLst>
              <a:ext uri="{FF2B5EF4-FFF2-40B4-BE49-F238E27FC236}">
                <a16:creationId xmlns:a16="http://schemas.microsoft.com/office/drawing/2014/main" id="{07E1CA5A-DB13-4E1D-A132-96DDC495E4C0}"/>
              </a:ext>
            </a:extLst>
          </p:cNvPr>
          <p:cNvSpPr txBox="1">
            <a:spLocks noChangeArrowheads="1"/>
          </p:cNvSpPr>
          <p:nvPr/>
        </p:nvSpPr>
        <p:spPr bwMode="auto">
          <a:xfrm>
            <a:off x="310739" y="3698762"/>
            <a:ext cx="1584000" cy="523220"/>
          </a:xfrm>
          <a:prstGeom prst="rect">
            <a:avLst/>
          </a:prstGeom>
          <a:solidFill>
            <a:schemeClr val="accent6">
              <a:lumMod val="40000"/>
              <a:lumOff val="60000"/>
            </a:schemeClr>
          </a:solidFill>
          <a:ln w="9525" cap="rnd">
            <a:solidFill>
              <a:srgbClr val="000000"/>
            </a:solidFill>
            <a:prstDash val="sysDot"/>
            <a:miter lim="800000"/>
            <a:headEnd/>
            <a:tailEnd/>
          </a:ln>
        </p:spPr>
        <p:txBody>
          <a:bodyPr rot="0" vert="horz" wrap="square" lIns="91440" tIns="45720" rIns="91440" bIns="45720" anchor="t" anchorCtr="0" upright="1">
            <a:spAutoFit/>
          </a:bodyPr>
          <a:lstStyle/>
          <a:p>
            <a:pPr>
              <a:spcAft>
                <a:spcPts val="0"/>
              </a:spcAft>
            </a:pPr>
            <a:r>
              <a:rPr lang="ja-JP" altLang="en-US" sz="1400" b="1" kern="100" dirty="0">
                <a:latin typeface="Meiryo UI" panose="020B0604030504040204" pitchFamily="50" charset="-128"/>
                <a:ea typeface="Meiryo UI" panose="020B0604030504040204" pitchFamily="50" charset="-128"/>
                <a:cs typeface="Times New Roman"/>
              </a:rPr>
              <a:t>令和３</a:t>
            </a:r>
            <a:r>
              <a:rPr lang="ja-JP" sz="1400" b="1" kern="100" dirty="0">
                <a:effectLst/>
                <a:latin typeface="Meiryo UI" panose="020B0604030504040204" pitchFamily="50" charset="-128"/>
                <a:ea typeface="Meiryo UI" panose="020B0604030504040204" pitchFamily="50" charset="-128"/>
                <a:cs typeface="Times New Roman"/>
              </a:rPr>
              <a:t>年度</a:t>
            </a:r>
          </a:p>
          <a:p>
            <a:pPr>
              <a:spcAft>
                <a:spcPts val="0"/>
              </a:spcAft>
            </a:pPr>
            <a:r>
              <a:rPr lang="ja-JP" sz="1400" b="1" kern="100" dirty="0">
                <a:effectLst/>
                <a:latin typeface="Meiryo UI" panose="020B0604030504040204" pitchFamily="50" charset="-128"/>
                <a:ea typeface="Meiryo UI" panose="020B0604030504040204" pitchFamily="50" charset="-128"/>
                <a:cs typeface="Times New Roman"/>
              </a:rPr>
              <a:t>道路交通センサス</a:t>
            </a:r>
          </a:p>
        </p:txBody>
      </p:sp>
      <p:sp>
        <p:nvSpPr>
          <p:cNvPr id="20" name="AutoShape 76">
            <a:extLst>
              <a:ext uri="{FF2B5EF4-FFF2-40B4-BE49-F238E27FC236}">
                <a16:creationId xmlns:a16="http://schemas.microsoft.com/office/drawing/2014/main" id="{BCCDCCD9-3004-41A2-818B-9B401A14314B}"/>
              </a:ext>
            </a:extLst>
          </p:cNvPr>
          <p:cNvSpPr>
            <a:spLocks noChangeArrowheads="1"/>
          </p:cNvSpPr>
          <p:nvPr/>
        </p:nvSpPr>
        <p:spPr bwMode="auto">
          <a:xfrm>
            <a:off x="163294" y="4418842"/>
            <a:ext cx="1872000" cy="728764"/>
          </a:xfrm>
          <a:prstGeom prst="wedgeRoundRectCallout">
            <a:avLst>
              <a:gd name="adj1" fmla="val -16286"/>
              <a:gd name="adj2" fmla="val -88936"/>
              <a:gd name="adj3" fmla="val 16667"/>
            </a:avLst>
          </a:prstGeom>
          <a:solidFill>
            <a:srgbClr val="FFFFFF"/>
          </a:solidFill>
          <a:ln w="6350" cap="rnd" algn="ctr">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5040" tIns="6120" rIns="5040" bIns="6120" anchor="t" anchorCtr="0" upright="1">
            <a:spAutoFit/>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・基本調査区間</a:t>
            </a:r>
          </a:p>
          <a:p>
            <a:pPr indent="114300" algn="just">
              <a:spcAft>
                <a:spcPts val="0"/>
              </a:spcAft>
            </a:pPr>
            <a:r>
              <a:rPr lang="ja-JP" altLang="en-US" sz="1400" kern="100" dirty="0">
                <a:latin typeface="Meiryo UI" panose="020B0604030504040204" pitchFamily="50" charset="-128"/>
                <a:ea typeface="Meiryo UI" panose="020B0604030504040204" pitchFamily="50" charset="-128"/>
                <a:cs typeface="Times New Roman"/>
              </a:rPr>
              <a:t> </a:t>
            </a:r>
            <a:r>
              <a:rPr lang="ja-JP" sz="1400" kern="100" dirty="0">
                <a:effectLst/>
                <a:latin typeface="Meiryo UI" panose="020B0604030504040204" pitchFamily="50" charset="-128"/>
                <a:ea typeface="Meiryo UI" panose="020B0604030504040204" pitchFamily="50" charset="-128"/>
                <a:cs typeface="Times New Roman"/>
              </a:rPr>
              <a:t>約</a:t>
            </a:r>
            <a:r>
              <a:rPr lang="en-US" altLang="ja-JP" sz="1400" kern="100" dirty="0">
                <a:effectLst/>
                <a:latin typeface="Meiryo UI" panose="020B0604030504040204" pitchFamily="50" charset="-128"/>
                <a:ea typeface="Meiryo UI" panose="020B0604030504040204" pitchFamily="50" charset="-128"/>
                <a:cs typeface="Times New Roman"/>
              </a:rPr>
              <a:t>3</a:t>
            </a:r>
            <a:r>
              <a:rPr lang="en-US" sz="1400" kern="100" dirty="0">
                <a:effectLst/>
                <a:latin typeface="Meiryo UI" panose="020B0604030504040204" pitchFamily="50" charset="-128"/>
                <a:ea typeface="Meiryo UI" panose="020B0604030504040204" pitchFamily="50" charset="-128"/>
                <a:cs typeface="Times New Roman"/>
              </a:rPr>
              <a:t>,</a:t>
            </a:r>
            <a:r>
              <a:rPr lang="en-US" sz="1400" kern="100" dirty="0">
                <a:latin typeface="Meiryo UI" panose="020B0604030504040204" pitchFamily="50" charset="-128"/>
                <a:ea typeface="Meiryo UI" panose="020B0604030504040204" pitchFamily="50" charset="-128"/>
                <a:cs typeface="Times New Roman"/>
              </a:rPr>
              <a:t>3</a:t>
            </a:r>
            <a:r>
              <a:rPr lang="en-US" altLang="ja-JP" sz="1400" kern="100" dirty="0">
                <a:effectLst/>
                <a:latin typeface="Meiryo UI" panose="020B0604030504040204" pitchFamily="50" charset="-128"/>
                <a:ea typeface="Meiryo UI" panose="020B0604030504040204" pitchFamily="50" charset="-128"/>
                <a:cs typeface="Times New Roman"/>
              </a:rPr>
              <a:t>00</a:t>
            </a:r>
            <a:r>
              <a:rPr lang="ja-JP" sz="1400" kern="100" dirty="0">
                <a:effectLst/>
                <a:latin typeface="Meiryo UI" panose="020B0604030504040204" pitchFamily="50" charset="-128"/>
                <a:ea typeface="Meiryo UI" panose="020B0604030504040204" pitchFamily="50" charset="-128"/>
                <a:cs typeface="Times New Roman"/>
              </a:rPr>
              <a:t>区間収録</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5</a:t>
            </a:r>
            <a:r>
              <a:rPr lang="ja-JP" sz="1400" kern="100" dirty="0">
                <a:effectLst/>
                <a:latin typeface="Meiryo UI" panose="020B0604030504040204" pitchFamily="50" charset="-128"/>
                <a:ea typeface="Meiryo UI" panose="020B0604030504040204" pitchFamily="50" charset="-128"/>
                <a:cs typeface="Times New Roman"/>
              </a:rPr>
              <a:t>年に</a:t>
            </a:r>
            <a:r>
              <a:rPr lang="en-US" altLang="ja-JP" sz="1400" kern="100" dirty="0">
                <a:effectLst/>
                <a:latin typeface="Meiryo UI" panose="020B0604030504040204" pitchFamily="50" charset="-128"/>
                <a:ea typeface="Meiryo UI" panose="020B0604030504040204" pitchFamily="50" charset="-128"/>
                <a:cs typeface="Times New Roman"/>
              </a:rPr>
              <a:t>1</a:t>
            </a:r>
            <a:r>
              <a:rPr lang="ja-JP" sz="1400" kern="100" dirty="0">
                <a:effectLst/>
                <a:latin typeface="Meiryo UI" panose="020B0604030504040204" pitchFamily="50" charset="-128"/>
                <a:ea typeface="Meiryo UI" panose="020B0604030504040204" pitchFamily="50" charset="-128"/>
                <a:cs typeface="Times New Roman"/>
              </a:rPr>
              <a:t>回程度調査</a:t>
            </a:r>
          </a:p>
        </p:txBody>
      </p:sp>
      <p:sp>
        <p:nvSpPr>
          <p:cNvPr id="21" name="テキスト ボックス 2">
            <a:extLst>
              <a:ext uri="{FF2B5EF4-FFF2-40B4-BE49-F238E27FC236}">
                <a16:creationId xmlns:a16="http://schemas.microsoft.com/office/drawing/2014/main" id="{9F0BF7DB-DBA7-45A6-8281-07598A524BAE}"/>
              </a:ext>
            </a:extLst>
          </p:cNvPr>
          <p:cNvSpPr txBox="1">
            <a:spLocks noChangeArrowheads="1"/>
          </p:cNvSpPr>
          <p:nvPr/>
        </p:nvSpPr>
        <p:spPr bwMode="auto">
          <a:xfrm>
            <a:off x="5851718" y="3608624"/>
            <a:ext cx="1440160" cy="504000"/>
          </a:xfrm>
          <a:prstGeom prst="rect">
            <a:avLst/>
          </a:prstGeom>
          <a:solidFill>
            <a:schemeClr val="bg1"/>
          </a:solidFill>
          <a:ln w="9525">
            <a:solidFill>
              <a:srgbClr val="000000"/>
            </a:solidFill>
            <a:miter lim="800000"/>
            <a:headEnd/>
            <a:tailEnd/>
          </a:ln>
        </p:spPr>
        <p:txBody>
          <a:bodyPr rot="0" vert="horz" wrap="square" lIns="91440" tIns="45720" rIns="91440" bIns="45720" anchor="ctr" anchorCtr="0" upright="1">
            <a:noAutofit/>
          </a:bodyPr>
          <a:lstStyle/>
          <a:p>
            <a:pPr algn="ctr">
              <a:spcAft>
                <a:spcPts val="0"/>
              </a:spcAft>
            </a:pPr>
            <a:r>
              <a:rPr lang="ja-JP" altLang="en-US" sz="1400" kern="100" dirty="0">
                <a:latin typeface="Meiryo UI" panose="020B0604030504040204" pitchFamily="50" charset="-128"/>
                <a:ea typeface="Meiryo UI" panose="020B0604030504040204" pitchFamily="50" charset="-128"/>
                <a:cs typeface="Times New Roman"/>
              </a:rPr>
              <a:t>区間別道路延長</a:t>
            </a:r>
            <a:endParaRPr lang="ja-JP" sz="1400" kern="100" dirty="0">
              <a:effectLst/>
              <a:latin typeface="Meiryo UI" panose="020B0604030504040204" pitchFamily="50" charset="-128"/>
              <a:ea typeface="Meiryo UI" panose="020B0604030504040204" pitchFamily="50" charset="-128"/>
              <a:cs typeface="Times New Roman"/>
            </a:endParaRPr>
          </a:p>
        </p:txBody>
      </p:sp>
      <p:cxnSp>
        <p:nvCxnSpPr>
          <p:cNvPr id="22" name="直線矢印コネクタ 21">
            <a:extLst>
              <a:ext uri="{FF2B5EF4-FFF2-40B4-BE49-F238E27FC236}">
                <a16:creationId xmlns:a16="http://schemas.microsoft.com/office/drawing/2014/main" id="{C25E0C60-300A-4C8E-8639-B48DCD2A9477}"/>
              </a:ext>
            </a:extLst>
          </p:cNvPr>
          <p:cNvCxnSpPr/>
          <p:nvPr/>
        </p:nvCxnSpPr>
        <p:spPr>
          <a:xfrm>
            <a:off x="1997898" y="3148112"/>
            <a:ext cx="55440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AutoShape 3">
            <a:extLst>
              <a:ext uri="{FF2B5EF4-FFF2-40B4-BE49-F238E27FC236}">
                <a16:creationId xmlns:a16="http://schemas.microsoft.com/office/drawing/2014/main" id="{69853BA8-E4EE-406C-BAA2-9A9AFFABF46C}"/>
              </a:ext>
            </a:extLst>
          </p:cNvPr>
          <p:cNvSpPr>
            <a:spLocks noChangeShapeType="1"/>
          </p:cNvSpPr>
          <p:nvPr/>
        </p:nvSpPr>
        <p:spPr bwMode="auto">
          <a:xfrm flipV="1">
            <a:off x="3047427" y="3148112"/>
            <a:ext cx="0" cy="5040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ja-JP" altLang="en-US" sz="1400">
              <a:latin typeface="Meiryo UI" panose="020B0604030504040204" pitchFamily="50" charset="-128"/>
              <a:ea typeface="Meiryo UI" panose="020B0604030504040204" pitchFamily="50" charset="-128"/>
            </a:endParaRPr>
          </a:p>
        </p:txBody>
      </p:sp>
      <p:sp>
        <p:nvSpPr>
          <p:cNvPr id="24" name="テキスト ボックス 2">
            <a:extLst>
              <a:ext uri="{FF2B5EF4-FFF2-40B4-BE49-F238E27FC236}">
                <a16:creationId xmlns:a16="http://schemas.microsoft.com/office/drawing/2014/main" id="{21D5844B-12C7-438B-BD94-862AA581EF8C}"/>
              </a:ext>
            </a:extLst>
          </p:cNvPr>
          <p:cNvSpPr txBox="1">
            <a:spLocks noChangeArrowheads="1"/>
          </p:cNvSpPr>
          <p:nvPr/>
        </p:nvSpPr>
        <p:spPr bwMode="auto">
          <a:xfrm>
            <a:off x="4267542" y="1882345"/>
            <a:ext cx="1440000" cy="2436617"/>
          </a:xfrm>
          <a:prstGeom prst="rect">
            <a:avLst/>
          </a:prstGeom>
          <a:solidFill>
            <a:srgbClr val="FFFFFF"/>
          </a:solidFill>
          <a:ln w="9525" cap="rnd">
            <a:solidFill>
              <a:srgbClr val="000000"/>
            </a:solidFill>
            <a:prstDash val="solid"/>
            <a:miter lim="800000"/>
            <a:headEnd/>
            <a:tailEnd/>
          </a:ln>
        </p:spPr>
        <p:txBody>
          <a:bodyPr rot="0" vert="horz" wrap="square" lIns="91440" tIns="45720" rIns="91440" bIns="45720" anchor="t" anchorCtr="0" upright="1">
            <a:noAutofit/>
          </a:bodyPr>
          <a:lstStyle/>
          <a:p>
            <a:pPr algn="ctr"/>
            <a:r>
              <a:rPr lang="ja-JP" altLang="ja-JP" sz="1600" b="1" kern="100" dirty="0">
                <a:latin typeface="Meiryo UI" panose="020B0604030504040204" pitchFamily="50" charset="-128"/>
                <a:ea typeface="Meiryo UI" panose="020B0604030504040204" pitchFamily="50" charset="-128"/>
                <a:cs typeface="Times New Roman"/>
              </a:rPr>
              <a:t>交通量</a:t>
            </a:r>
            <a:r>
              <a:rPr lang="ja-JP" altLang="en-US" sz="1600" b="1" kern="100" dirty="0">
                <a:latin typeface="Meiryo UI" panose="020B0604030504040204" pitchFamily="50" charset="-128"/>
                <a:ea typeface="Meiryo UI" panose="020B0604030504040204" pitchFamily="50" charset="-128"/>
                <a:cs typeface="Times New Roman"/>
              </a:rPr>
              <a:t>（</a:t>
            </a:r>
            <a:r>
              <a:rPr lang="en-US" altLang="ja-JP" sz="1600" b="1" kern="100" dirty="0">
                <a:latin typeface="Meiryo UI" panose="020B0604030504040204" pitchFamily="50" charset="-128"/>
                <a:ea typeface="Meiryo UI" panose="020B0604030504040204" pitchFamily="50" charset="-128"/>
                <a:cs typeface="Times New Roman"/>
              </a:rPr>
              <a:t>R6</a:t>
            </a:r>
            <a:r>
              <a:rPr lang="ja-JP" altLang="en-US" sz="1600" b="1" kern="100" dirty="0">
                <a:latin typeface="Meiryo UI" panose="020B0604030504040204" pitchFamily="50" charset="-128"/>
                <a:ea typeface="Meiryo UI" panose="020B0604030504040204" pitchFamily="50" charset="-128"/>
                <a:cs typeface="Times New Roman"/>
              </a:rPr>
              <a:t>）</a:t>
            </a:r>
            <a:endParaRPr lang="ja-JP" altLang="ja-JP" sz="1600" b="1" kern="100" dirty="0">
              <a:latin typeface="Meiryo UI" panose="020B0604030504040204" pitchFamily="50" charset="-128"/>
              <a:ea typeface="Meiryo UI" panose="020B0604030504040204" pitchFamily="50" charset="-128"/>
              <a:cs typeface="Times New Roman"/>
            </a:endParaRPr>
          </a:p>
          <a:p>
            <a:pPr>
              <a:spcAft>
                <a:spcPts val="0"/>
              </a:spcAft>
            </a:pPr>
            <a:r>
              <a:rPr lang="ja-JP" altLang="en-US" sz="1600" kern="100" dirty="0">
                <a:latin typeface="Meiryo UI" panose="020B0604030504040204" pitchFamily="50" charset="-128"/>
                <a:ea typeface="Meiryo UI" panose="020B0604030504040204" pitchFamily="50" charset="-128"/>
                <a:cs typeface="Times New Roman"/>
              </a:rPr>
              <a:t>令和６</a:t>
            </a:r>
            <a:r>
              <a:rPr lang="ja-JP" sz="1600" kern="100" dirty="0">
                <a:effectLst/>
                <a:latin typeface="Meiryo UI" panose="020B0604030504040204" pitchFamily="50" charset="-128"/>
                <a:ea typeface="Meiryo UI" panose="020B0604030504040204" pitchFamily="50" charset="-128"/>
                <a:cs typeface="Times New Roman"/>
              </a:rPr>
              <a:t>年度</a:t>
            </a:r>
            <a:endParaRPr lang="en-US" altLang="ja-JP" sz="1600" kern="100" dirty="0">
              <a:effectLst/>
              <a:latin typeface="Meiryo UI" panose="020B0604030504040204" pitchFamily="50" charset="-128"/>
              <a:ea typeface="Meiryo UI" panose="020B0604030504040204" pitchFamily="50" charset="-128"/>
              <a:cs typeface="Times New Roman"/>
            </a:endParaRPr>
          </a:p>
          <a:p>
            <a:pPr lvl="0" fontAlgn="base">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区間別</a:t>
            </a:r>
            <a:r>
              <a:rPr lang="en-US" altLang="ja-JP" sz="1600" dirty="0">
                <a:latin typeface="Meiryo UI" panose="020B0604030504040204" pitchFamily="50" charset="-128"/>
                <a:ea typeface="Meiryo UI" panose="020B0604030504040204" pitchFamily="50" charset="-128"/>
                <a:cs typeface="Times New Roman" pitchFamily="18" charset="0"/>
              </a:rPr>
              <a:t>]</a:t>
            </a:r>
            <a:endParaRPr lang="en-US" altLang="ja-JP" sz="1600" dirty="0">
              <a:latin typeface="Meiryo UI" panose="020B0604030504040204" pitchFamily="50" charset="-128"/>
              <a:ea typeface="Meiryo UI" panose="020B0604030504040204" pitchFamily="50" charset="-128"/>
              <a:cs typeface="ＭＳ Ｐゴシック" pitchFamily="50" charset="-128"/>
            </a:endParaRPr>
          </a:p>
          <a:p>
            <a:pPr eaLnBrk="0" fontAlgn="base" hangingPunct="0">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[8</a:t>
            </a:r>
            <a:r>
              <a:rPr lang="ja-JP" altLang="en-US" sz="1600" dirty="0">
                <a:latin typeface="Meiryo UI" panose="020B0604030504040204" pitchFamily="50" charset="-128"/>
                <a:ea typeface="Meiryo UI" panose="020B0604030504040204" pitchFamily="50" charset="-128"/>
                <a:cs typeface="Times New Roman" pitchFamily="18" charset="0"/>
              </a:rPr>
              <a:t>車種別</a:t>
            </a:r>
            <a:r>
              <a:rPr lang="en-US" altLang="ja-JP" sz="1600" dirty="0">
                <a:latin typeface="Meiryo UI" panose="020B0604030504040204" pitchFamily="50" charset="-128"/>
                <a:ea typeface="Meiryo UI" panose="020B0604030504040204" pitchFamily="50" charset="-128"/>
                <a:cs typeface="Times New Roman" pitchFamily="18" charset="0"/>
              </a:rPr>
              <a:t>]</a:t>
            </a:r>
          </a:p>
          <a:p>
            <a:pPr lvl="0" eaLnBrk="0" fontAlgn="base" hangingPunct="0">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平日休日別</a:t>
            </a:r>
            <a:r>
              <a:rPr lang="en-US" altLang="ja-JP" sz="1600" dirty="0">
                <a:latin typeface="Meiryo UI" panose="020B0604030504040204" pitchFamily="50" charset="-128"/>
                <a:ea typeface="Meiryo UI" panose="020B0604030504040204" pitchFamily="50" charset="-128"/>
                <a:cs typeface="Times New Roman" pitchFamily="18" charset="0"/>
              </a:rPr>
              <a:t>]</a:t>
            </a:r>
            <a:endParaRPr lang="en-US" altLang="ja-JP" sz="1600" dirty="0">
              <a:latin typeface="Meiryo UI" panose="020B0604030504040204" pitchFamily="50" charset="-128"/>
              <a:ea typeface="Meiryo UI" panose="020B0604030504040204" pitchFamily="50" charset="-128"/>
              <a:cs typeface="ＭＳ Ｐゴシック" pitchFamily="50" charset="-128"/>
            </a:endParaRPr>
          </a:p>
          <a:p>
            <a:pPr lvl="0" eaLnBrk="0" fontAlgn="base" hangingPunct="0">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時刻別</a:t>
            </a:r>
            <a:r>
              <a:rPr lang="en-US" altLang="ja-JP" sz="1600" dirty="0">
                <a:latin typeface="Meiryo UI" panose="020B0604030504040204" pitchFamily="50" charset="-128"/>
                <a:ea typeface="Meiryo UI" panose="020B0604030504040204" pitchFamily="50" charset="-128"/>
                <a:cs typeface="Times New Roman" pitchFamily="18" charset="0"/>
              </a:rPr>
              <a:t>]</a:t>
            </a:r>
            <a:endParaRPr lang="en-US" altLang="ja-JP" sz="1600" dirty="0">
              <a:latin typeface="Meiryo UI" panose="020B0604030504040204" pitchFamily="50" charset="-128"/>
              <a:ea typeface="Meiryo UI" panose="020B0604030504040204" pitchFamily="50" charset="-128"/>
              <a:cs typeface="ＭＳ Ｐゴシック" pitchFamily="50" charset="-128"/>
            </a:endParaRPr>
          </a:p>
        </p:txBody>
      </p:sp>
      <p:sp>
        <p:nvSpPr>
          <p:cNvPr id="25" name="AutoShape 3">
            <a:extLst>
              <a:ext uri="{FF2B5EF4-FFF2-40B4-BE49-F238E27FC236}">
                <a16:creationId xmlns:a16="http://schemas.microsoft.com/office/drawing/2014/main" id="{A177B22C-841F-44F2-B973-8E8849D0864A}"/>
              </a:ext>
            </a:extLst>
          </p:cNvPr>
          <p:cNvSpPr>
            <a:spLocks noChangeShapeType="1"/>
          </p:cNvSpPr>
          <p:nvPr/>
        </p:nvSpPr>
        <p:spPr bwMode="auto">
          <a:xfrm flipV="1">
            <a:off x="6571798" y="3148112"/>
            <a:ext cx="0" cy="5040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ja-JP" altLang="en-US" sz="1400">
              <a:latin typeface="Meiryo UI" panose="020B0604030504040204" pitchFamily="50" charset="-128"/>
              <a:ea typeface="Meiryo UI" panose="020B0604030504040204" pitchFamily="50" charset="-128"/>
            </a:endParaRPr>
          </a:p>
        </p:txBody>
      </p:sp>
      <p:sp>
        <p:nvSpPr>
          <p:cNvPr id="26" name="テキスト ボックス 2">
            <a:extLst>
              <a:ext uri="{FF2B5EF4-FFF2-40B4-BE49-F238E27FC236}">
                <a16:creationId xmlns:a16="http://schemas.microsoft.com/office/drawing/2014/main" id="{41D3EA17-18A8-43C0-9F58-2C77D015D0AA}"/>
              </a:ext>
            </a:extLst>
          </p:cNvPr>
          <p:cNvSpPr txBox="1">
            <a:spLocks noChangeArrowheads="1"/>
          </p:cNvSpPr>
          <p:nvPr/>
        </p:nvSpPr>
        <p:spPr bwMode="auto">
          <a:xfrm>
            <a:off x="7580062" y="1858778"/>
            <a:ext cx="1368000" cy="2460184"/>
          </a:xfrm>
          <a:prstGeom prst="rect">
            <a:avLst/>
          </a:prstGeom>
          <a:solidFill>
            <a:srgbClr val="FFFF99"/>
          </a:solidFill>
          <a:ln w="19050" cap="rnd">
            <a:solidFill>
              <a:srgbClr val="000000"/>
            </a:solidFill>
            <a:prstDash val="solid"/>
            <a:miter lim="800000"/>
            <a:headEnd/>
            <a:tailEnd/>
          </a:ln>
        </p:spPr>
        <p:txBody>
          <a:bodyPr rot="0" vert="horz" wrap="square" lIns="91440" tIns="45720" rIns="91440" bIns="45720" anchor="t" anchorCtr="0" upright="1">
            <a:noAutofit/>
          </a:bodyPr>
          <a:lstStyle/>
          <a:p>
            <a:pPr algn="ctr"/>
            <a:r>
              <a:rPr lang="ja-JP" altLang="en-US" sz="1600" b="1" kern="100" dirty="0">
                <a:latin typeface="Meiryo UI" panose="020B0604030504040204" pitchFamily="50" charset="-128"/>
                <a:ea typeface="Meiryo UI" panose="020B0604030504040204" pitchFamily="50" charset="-128"/>
                <a:cs typeface="Times New Roman"/>
              </a:rPr>
              <a:t>走行</a:t>
            </a:r>
            <a:r>
              <a:rPr lang="ja-JP" altLang="ja-JP" sz="1600" b="1" kern="100" dirty="0">
                <a:latin typeface="Meiryo UI" panose="020B0604030504040204" pitchFamily="50" charset="-128"/>
                <a:ea typeface="Meiryo UI" panose="020B0604030504040204" pitchFamily="50" charset="-128"/>
                <a:cs typeface="Times New Roman"/>
              </a:rPr>
              <a:t>量</a:t>
            </a:r>
            <a:r>
              <a:rPr lang="ja-JP" altLang="en-US" sz="1600" b="1" kern="100" dirty="0">
                <a:latin typeface="Meiryo UI" panose="020B0604030504040204" pitchFamily="50" charset="-128"/>
                <a:ea typeface="Meiryo UI" panose="020B0604030504040204" pitchFamily="50" charset="-128"/>
                <a:cs typeface="Times New Roman"/>
              </a:rPr>
              <a:t>（</a:t>
            </a:r>
            <a:r>
              <a:rPr lang="en-US" altLang="ja-JP" sz="1600" b="1" kern="100" dirty="0">
                <a:latin typeface="Meiryo UI" panose="020B0604030504040204" pitchFamily="50" charset="-128"/>
                <a:ea typeface="Meiryo UI" panose="020B0604030504040204" pitchFamily="50" charset="-128"/>
                <a:cs typeface="Times New Roman"/>
              </a:rPr>
              <a:t>R6</a:t>
            </a:r>
            <a:r>
              <a:rPr lang="ja-JP" altLang="en-US" sz="1600" b="1" kern="100" dirty="0">
                <a:latin typeface="Meiryo UI" panose="020B0604030504040204" pitchFamily="50" charset="-128"/>
                <a:ea typeface="Meiryo UI" panose="020B0604030504040204" pitchFamily="50" charset="-128"/>
                <a:cs typeface="Times New Roman"/>
              </a:rPr>
              <a:t>）</a:t>
            </a:r>
            <a:endParaRPr lang="ja-JP" altLang="ja-JP" sz="1600" b="1" kern="100" dirty="0">
              <a:latin typeface="Meiryo UI" panose="020B0604030504040204" pitchFamily="50" charset="-128"/>
              <a:ea typeface="Meiryo UI" panose="020B0604030504040204" pitchFamily="50" charset="-128"/>
              <a:cs typeface="Times New Roman"/>
            </a:endParaRPr>
          </a:p>
          <a:p>
            <a:pPr>
              <a:spcAft>
                <a:spcPts val="0"/>
              </a:spcAft>
            </a:pPr>
            <a:r>
              <a:rPr lang="ja-JP" altLang="en-US" sz="1600" kern="100" dirty="0">
                <a:latin typeface="Meiryo UI" panose="020B0604030504040204" pitchFamily="50" charset="-128"/>
                <a:ea typeface="Meiryo UI" panose="020B0604030504040204" pitchFamily="50" charset="-128"/>
                <a:cs typeface="Times New Roman"/>
              </a:rPr>
              <a:t>令和６</a:t>
            </a:r>
            <a:r>
              <a:rPr lang="ja-JP" sz="1600" kern="100" dirty="0">
                <a:effectLst/>
                <a:latin typeface="Meiryo UI" panose="020B0604030504040204" pitchFamily="50" charset="-128"/>
                <a:ea typeface="Meiryo UI" panose="020B0604030504040204" pitchFamily="50" charset="-128"/>
                <a:cs typeface="Times New Roman"/>
              </a:rPr>
              <a:t>年度</a:t>
            </a:r>
            <a:endParaRPr lang="en-US" altLang="ja-JP" sz="1600" kern="100" dirty="0">
              <a:effectLst/>
              <a:latin typeface="Meiryo UI" panose="020B0604030504040204" pitchFamily="50" charset="-128"/>
              <a:ea typeface="Meiryo UI" panose="020B0604030504040204" pitchFamily="50" charset="-128"/>
              <a:cs typeface="Times New Roman"/>
            </a:endParaRPr>
          </a:p>
          <a:p>
            <a:pPr lvl="0" fontAlgn="base">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区間別</a:t>
            </a:r>
            <a:r>
              <a:rPr lang="en-US" altLang="ja-JP" sz="1600" dirty="0">
                <a:latin typeface="Meiryo UI" panose="020B0604030504040204" pitchFamily="50" charset="-128"/>
                <a:ea typeface="Meiryo UI" panose="020B0604030504040204" pitchFamily="50" charset="-128"/>
                <a:cs typeface="Times New Roman" pitchFamily="18" charset="0"/>
              </a:rPr>
              <a:t>]</a:t>
            </a:r>
            <a:endParaRPr lang="en-US" altLang="ja-JP" sz="1600" dirty="0">
              <a:latin typeface="Meiryo UI" panose="020B0604030504040204" pitchFamily="50" charset="-128"/>
              <a:ea typeface="Meiryo UI" panose="020B0604030504040204" pitchFamily="50" charset="-128"/>
              <a:cs typeface="ＭＳ Ｐゴシック" pitchFamily="50" charset="-128"/>
            </a:endParaRPr>
          </a:p>
          <a:p>
            <a:pPr lvl="0" eaLnBrk="0" fontAlgn="base" hangingPunct="0">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[8</a:t>
            </a:r>
            <a:r>
              <a:rPr lang="ja-JP" altLang="en-US" sz="1600" dirty="0">
                <a:latin typeface="Meiryo UI" panose="020B0604030504040204" pitchFamily="50" charset="-128"/>
                <a:ea typeface="Meiryo UI" panose="020B0604030504040204" pitchFamily="50" charset="-128"/>
                <a:cs typeface="Times New Roman" pitchFamily="18" charset="0"/>
              </a:rPr>
              <a:t>車種別］</a:t>
            </a:r>
            <a:endParaRPr lang="en-US" altLang="ja-JP" sz="1600" dirty="0">
              <a:latin typeface="Meiryo UI" panose="020B0604030504040204" pitchFamily="50" charset="-128"/>
              <a:ea typeface="Meiryo UI" panose="020B0604030504040204" pitchFamily="50" charset="-128"/>
              <a:cs typeface="Times New Roman" pitchFamily="18" charset="0"/>
            </a:endParaRPr>
          </a:p>
        </p:txBody>
      </p:sp>
      <p:sp>
        <p:nvSpPr>
          <p:cNvPr id="27" name="テキスト ボックス 2">
            <a:extLst>
              <a:ext uri="{FF2B5EF4-FFF2-40B4-BE49-F238E27FC236}">
                <a16:creationId xmlns:a16="http://schemas.microsoft.com/office/drawing/2014/main" id="{08D731D6-2C1E-494B-B232-595073A8F594}"/>
              </a:ext>
            </a:extLst>
          </p:cNvPr>
          <p:cNvSpPr txBox="1">
            <a:spLocks noChangeArrowheads="1"/>
          </p:cNvSpPr>
          <p:nvPr/>
        </p:nvSpPr>
        <p:spPr bwMode="auto">
          <a:xfrm>
            <a:off x="2100240" y="3563130"/>
            <a:ext cx="2052000" cy="1440000"/>
          </a:xfrm>
          <a:prstGeom prst="rect">
            <a:avLst/>
          </a:prstGeom>
          <a:solidFill>
            <a:schemeClr val="bg1"/>
          </a:solidFill>
          <a:ln w="9525">
            <a:solidFill>
              <a:srgbClr val="000000"/>
            </a:solidFill>
            <a:miter lim="800000"/>
            <a:headEnd/>
            <a:tailEnd/>
          </a:ln>
        </p:spPr>
        <p:txBody>
          <a:bodyPr rot="0" vert="horz" wrap="square" lIns="91440" tIns="45720" rIns="91440" bIns="45720" anchor="ctr" anchorCtr="0" upright="1">
            <a:noAutofit/>
          </a:bodyPr>
          <a:lstStyle/>
          <a:p>
            <a:pPr>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８</a:t>
            </a:r>
            <a:r>
              <a:rPr lang="ja-JP" altLang="en-US" sz="1400" kern="100" dirty="0">
                <a:effectLst/>
                <a:latin typeface="Meiryo UI" panose="020B0604030504040204" pitchFamily="50" charset="-128"/>
                <a:ea typeface="Meiryo UI" panose="020B0604030504040204" pitchFamily="50" charset="-128"/>
                <a:cs typeface="Times New Roman"/>
              </a:rPr>
              <a:t>車種への配分</a:t>
            </a:r>
            <a:endParaRPr lang="en-US" altLang="ja-JP" sz="1400" kern="100" dirty="0">
              <a:effectLst/>
              <a:latin typeface="Meiryo UI" panose="020B0604030504040204" pitchFamily="50" charset="-128"/>
              <a:ea typeface="Meiryo UI" panose="020B0604030504040204" pitchFamily="50" charset="-128"/>
              <a:cs typeface="Times New Roman"/>
            </a:endParaRPr>
          </a:p>
          <a:p>
            <a:pPr>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・車種構成比率の補正</a:t>
            </a:r>
            <a:endParaRPr lang="en-US" altLang="ja-JP" sz="1400" kern="100" dirty="0">
              <a:effectLst/>
              <a:latin typeface="Meiryo UI" panose="020B0604030504040204" pitchFamily="50" charset="-128"/>
              <a:ea typeface="Meiryo UI" panose="020B0604030504040204" pitchFamily="50" charset="-128"/>
              <a:cs typeface="Times New Roman"/>
            </a:endParaRPr>
          </a:p>
          <a:p>
            <a:pPr marL="87313" indent="-87313">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高速道路、一般道路の交通量伸び率</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トラフィックカウンターの通過車両台数</a:t>
            </a:r>
            <a:r>
              <a:rPr lang="ja-JP" altLang="en-US" sz="1400" kern="100" dirty="0">
                <a:effectLst/>
                <a:latin typeface="Meiryo UI" panose="020B0604030504040204" pitchFamily="50" charset="-128"/>
                <a:ea typeface="Meiryo UI" panose="020B0604030504040204" pitchFamily="50" charset="-128"/>
                <a:cs typeface="Times New Roman"/>
              </a:rPr>
              <a:t>から算出）</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
        <p:nvSpPr>
          <p:cNvPr id="28" name="テキスト ボックス 2">
            <a:extLst>
              <a:ext uri="{FF2B5EF4-FFF2-40B4-BE49-F238E27FC236}">
                <a16:creationId xmlns:a16="http://schemas.microsoft.com/office/drawing/2014/main" id="{40F1FFFB-86F0-445E-A4AD-8D64680B74B6}"/>
              </a:ext>
            </a:extLst>
          </p:cNvPr>
          <p:cNvSpPr txBox="1">
            <a:spLocks noChangeArrowheads="1"/>
          </p:cNvSpPr>
          <p:nvPr/>
        </p:nvSpPr>
        <p:spPr bwMode="auto">
          <a:xfrm>
            <a:off x="197803" y="5230266"/>
            <a:ext cx="7970787" cy="74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※細街路</a:t>
            </a:r>
            <a:r>
              <a:rPr lang="ja-JP" altLang="en-US" sz="1400" kern="100" dirty="0">
                <a:latin typeface="Meiryo UI" panose="020B0604030504040204" pitchFamily="50" charset="-128"/>
                <a:ea typeface="Meiryo UI" panose="020B0604030504040204" pitchFamily="50" charset="-128"/>
                <a:cs typeface="Times New Roman"/>
              </a:rPr>
              <a:t>（道路交通センサスの対象となる幹線道路以外の道路（住宅街の生活道路など）</a:t>
            </a:r>
            <a:r>
              <a:rPr lang="ja-JP" altLang="en-US" sz="1400" kern="100" dirty="0">
                <a:effectLst/>
                <a:latin typeface="Meiryo UI" panose="020B0604030504040204" pitchFamily="50" charset="-128"/>
                <a:ea typeface="Meiryo UI" panose="020B0604030504040204" pitchFamily="50" charset="-128"/>
                <a:cs typeface="Times New Roman"/>
              </a:rPr>
              <a:t>）の走行量</a:t>
            </a:r>
            <a:r>
              <a:rPr lang="ja-JP" sz="1400" kern="100" dirty="0">
                <a:effectLst/>
                <a:latin typeface="Meiryo UI" panose="020B0604030504040204" pitchFamily="50" charset="-128"/>
                <a:ea typeface="Meiryo UI" panose="020B0604030504040204" pitchFamily="50" charset="-128"/>
                <a:cs typeface="Times New Roman"/>
              </a:rPr>
              <a:t>については別途調査データにより</a:t>
            </a:r>
            <a:r>
              <a:rPr lang="ja-JP" altLang="en-US" sz="1400" kern="100" dirty="0">
                <a:effectLst/>
                <a:latin typeface="Meiryo UI" panose="020B0604030504040204" pitchFamily="50" charset="-128"/>
                <a:ea typeface="Meiryo UI" panose="020B0604030504040204" pitchFamily="50" charset="-128"/>
                <a:cs typeface="Times New Roman"/>
              </a:rPr>
              <a:t>算定</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31" name="正方形/長方形 30">
            <a:extLst>
              <a:ext uri="{FF2B5EF4-FFF2-40B4-BE49-F238E27FC236}">
                <a16:creationId xmlns:a16="http://schemas.microsoft.com/office/drawing/2014/main" id="{28D740D7-6BDA-4CB7-AC6A-6F963DBF2918}"/>
              </a:ext>
            </a:extLst>
          </p:cNvPr>
          <p:cNvSpPr/>
          <p:nvPr/>
        </p:nvSpPr>
        <p:spPr>
          <a:xfrm>
            <a:off x="116680" y="763678"/>
            <a:ext cx="8847995" cy="788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③自動車走行量（台･ </a:t>
            </a:r>
            <a:r>
              <a:rPr lang="en-US" altLang="ja-JP" sz="2000" b="1" dirty="0">
                <a:solidFill>
                  <a:schemeClr val="bg1"/>
                </a:solidFill>
                <a:latin typeface="Meiryo UI" panose="020B0604030504040204" pitchFamily="50" charset="-128"/>
                <a:ea typeface="Meiryo UI" panose="020B0604030504040204" pitchFamily="50" charset="-128"/>
              </a:rPr>
              <a:t>km</a:t>
            </a:r>
            <a:r>
              <a:rPr lang="ja-JP" altLang="en-US" sz="2000" b="1" dirty="0">
                <a:solidFill>
                  <a:schemeClr val="bg1"/>
                </a:solidFill>
                <a:latin typeface="Meiryo UI" panose="020B0604030504040204" pitchFamily="50" charset="-128"/>
                <a:ea typeface="Meiryo UI" panose="020B0604030504040204" pitchFamily="50" charset="-128"/>
              </a:rPr>
              <a:t>）何台の自動車が何</a:t>
            </a:r>
            <a:r>
              <a:rPr lang="en-US" altLang="ja-JP" sz="2000" b="1" dirty="0">
                <a:solidFill>
                  <a:schemeClr val="bg1"/>
                </a:solidFill>
                <a:latin typeface="Meiryo UI" panose="020B0604030504040204" pitchFamily="50" charset="-128"/>
                <a:ea typeface="Meiryo UI" panose="020B0604030504040204" pitchFamily="50" charset="-128"/>
              </a:rPr>
              <a:t>km</a:t>
            </a:r>
            <a:r>
              <a:rPr lang="ja-JP" altLang="en-US" sz="2000" b="1" dirty="0">
                <a:solidFill>
                  <a:schemeClr val="bg1"/>
                </a:solidFill>
                <a:latin typeface="Meiryo UI" panose="020B0604030504040204" pitchFamily="50" charset="-128"/>
                <a:ea typeface="Meiryo UI" panose="020B0604030504040204" pitchFamily="50" charset="-128"/>
              </a:rPr>
              <a:t>走ったか</a:t>
            </a:r>
          </a:p>
          <a:p>
            <a:pPr algn="ctr"/>
            <a:r>
              <a:rPr lang="ja-JP" altLang="en-US" sz="2000" b="1" dirty="0">
                <a:solidFill>
                  <a:schemeClr val="bg1"/>
                </a:solidFill>
                <a:latin typeface="Meiryo UI" panose="020B0604030504040204" pitchFamily="50" charset="-128"/>
                <a:ea typeface="Meiryo UI" panose="020B0604030504040204" pitchFamily="50" charset="-128"/>
              </a:rPr>
              <a:t>（区間別交通量</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区間別道路延長）</a:t>
            </a:r>
          </a:p>
        </p:txBody>
      </p:sp>
      <p:sp>
        <p:nvSpPr>
          <p:cNvPr id="17" name="テキスト ボックス 2">
            <a:extLst>
              <a:ext uri="{FF2B5EF4-FFF2-40B4-BE49-F238E27FC236}">
                <a16:creationId xmlns:a16="http://schemas.microsoft.com/office/drawing/2014/main" id="{5BC7C03A-7AC3-4CCB-BE55-6E30A5966897}"/>
              </a:ext>
            </a:extLst>
          </p:cNvPr>
          <p:cNvSpPr txBox="1">
            <a:spLocks noChangeArrowheads="1"/>
          </p:cNvSpPr>
          <p:nvPr/>
        </p:nvSpPr>
        <p:spPr bwMode="auto">
          <a:xfrm>
            <a:off x="228186" y="5955971"/>
            <a:ext cx="8720155"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a:t>
            </a:r>
            <a:r>
              <a:rPr lang="ja-JP" altLang="en-US" sz="1400" kern="100" dirty="0">
                <a:latin typeface="Meiryo UI" panose="020B0604030504040204" pitchFamily="50" charset="-128"/>
                <a:ea typeface="Meiryo UI" panose="020B0604030504040204" pitchFamily="50" charset="-128"/>
                <a:cs typeface="Times New Roman"/>
              </a:rPr>
              <a:t>５年度から令和３年度道路交通センサス、</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28</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令和４年度</a:t>
            </a:r>
            <a:r>
              <a:rPr lang="ja-JP" altLang="en-US" sz="1400" kern="100" dirty="0">
                <a:effectLst/>
                <a:latin typeface="Meiryo UI" panose="020B0604030504040204" pitchFamily="50" charset="-128"/>
                <a:ea typeface="Meiryo UI" panose="020B0604030504040204" pitchFamily="50" charset="-128"/>
                <a:cs typeface="Times New Roman"/>
              </a:rPr>
              <a:t>は平成</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lang="ja-JP" altLang="en-US" sz="1400" kern="100" dirty="0">
                <a:latin typeface="Meiryo UI" panose="020B0604030504040204" pitchFamily="50" charset="-128"/>
                <a:ea typeface="Meiryo UI" panose="020B0604030504040204" pitchFamily="50" charset="-128"/>
                <a:cs typeface="Times New Roman"/>
              </a:rPr>
              <a:t>、</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21</a:t>
            </a:r>
            <a:r>
              <a:rPr lang="ja-JP" altLang="en-US"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年度は平成</a:t>
            </a:r>
            <a:r>
              <a:rPr lang="en-US" altLang="ja-JP" sz="1400" kern="100" dirty="0">
                <a:effectLst/>
                <a:latin typeface="Meiryo UI" panose="020B0604030504040204" pitchFamily="50" charset="-128"/>
                <a:ea typeface="Meiryo UI" panose="020B0604030504040204" pitchFamily="50" charset="-128"/>
                <a:cs typeface="Times New Roman"/>
              </a:rPr>
              <a:t>22</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年度道路交通センサスの交通量を基に、トラフィックカウンター等で補正して推計した。</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354038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03693"/>
                </a:highlight>
                <a:latin typeface="Meiryo UI" panose="020B0604030504040204" pitchFamily="50" charset="-128"/>
                <a:ea typeface="Meiryo UI" panose="020B0604030504040204" pitchFamily="50" charset="-128"/>
              </a:rPr>
              <a:t>５</a:t>
            </a:r>
            <a:r>
              <a:rPr lang="en-US" altLang="ja-JP" sz="2400" b="1" spc="675" dirty="0">
                <a:solidFill>
                  <a:schemeClr val="bg1"/>
                </a:solidFill>
                <a:highlight>
                  <a:srgbClr val="003693"/>
                </a:highlight>
                <a:latin typeface="Meiryo UI" panose="020B0604030504040204" pitchFamily="50" charset="-128"/>
                <a:ea typeface="Meiryo UI" panose="020B0604030504040204" pitchFamily="50" charset="-128"/>
              </a:rPr>
              <a:t>.</a:t>
            </a:r>
            <a:r>
              <a:rPr lang="ja-JP" altLang="en-US" sz="2400" b="1" dirty="0">
                <a:highlight>
                  <a:srgbClr val="003693"/>
                </a:highlight>
                <a:latin typeface="Meiryo UI" panose="020B0604030504040204" pitchFamily="50" charset="-128"/>
                <a:ea typeface="Meiryo UI" panose="020B0604030504040204" pitchFamily="50" charset="-128"/>
              </a:rPr>
              <a:t>年間</a:t>
            </a:r>
            <a:r>
              <a:rPr lang="ja-JP" altLang="en-US" sz="2400" b="1" dirty="0">
                <a:latin typeface="Meiryo UI" panose="020B0604030504040204" pitchFamily="50" charset="-128"/>
                <a:ea typeface="Meiryo UI" panose="020B0604030504040204" pitchFamily="50" charset="-128"/>
              </a:rPr>
              <a:t>走行量の推移</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８車種別・対策地域</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p>
        </p:txBody>
      </p:sp>
      <p:sp>
        <p:nvSpPr>
          <p:cNvPr id="24" name="テキスト ボックス 2">
            <a:extLst>
              <a:ext uri="{FF2B5EF4-FFF2-40B4-BE49-F238E27FC236}">
                <a16:creationId xmlns:a16="http://schemas.microsoft.com/office/drawing/2014/main" id="{9BD4FEC0-8EDC-4C60-871B-75E62FA648E3}"/>
              </a:ext>
            </a:extLst>
          </p:cNvPr>
          <p:cNvSpPr txBox="1">
            <a:spLocks noChangeArrowheads="1"/>
          </p:cNvSpPr>
          <p:nvPr/>
        </p:nvSpPr>
        <p:spPr bwMode="auto">
          <a:xfrm>
            <a:off x="7526132" y="1171314"/>
            <a:ext cx="1512168"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t" anchorCtr="0" upright="1">
            <a:noAutofit/>
          </a:bodyPr>
          <a:lstStyle/>
          <a:p>
            <a:pPr marL="261938" indent="-180000" algn="r">
              <a:spcAft>
                <a:spcPts val="0"/>
              </a:spcAft>
            </a:pPr>
            <a:r>
              <a:rPr lang="en-US" altLang="ja-JP" sz="1200" kern="100" dirty="0">
                <a:effectLst/>
                <a:latin typeface="+mn-ea"/>
                <a:cs typeface="Times New Roman"/>
              </a:rPr>
              <a:t>(</a:t>
            </a:r>
            <a:r>
              <a:rPr lang="ja-JP" altLang="en-US" sz="1200" kern="100" dirty="0">
                <a:effectLst/>
                <a:latin typeface="+mn-ea"/>
                <a:cs typeface="Times New Roman"/>
              </a:rPr>
              <a:t>百万</a:t>
            </a:r>
            <a:r>
              <a:rPr lang="ja-JP" altLang="en-US" sz="1200" kern="100" dirty="0">
                <a:latin typeface="+mn-ea"/>
                <a:cs typeface="Times New Roman"/>
              </a:rPr>
              <a:t>台キロ</a:t>
            </a:r>
            <a:r>
              <a:rPr lang="en-US" altLang="ja-JP" sz="1200" kern="100" dirty="0">
                <a:effectLst/>
                <a:latin typeface="+mn-ea"/>
                <a:cs typeface="Times New Roman"/>
              </a:rPr>
              <a:t>)</a:t>
            </a:r>
          </a:p>
          <a:p>
            <a:pPr marL="261938" indent="-180000" algn="r">
              <a:spcAft>
                <a:spcPts val="0"/>
              </a:spcAft>
            </a:pPr>
            <a:endParaRPr lang="en-US" altLang="ja-JP" sz="1100" kern="100" dirty="0">
              <a:latin typeface="+mn-ea"/>
              <a:cs typeface="Times New Roman"/>
            </a:endParaRPr>
          </a:p>
        </p:txBody>
      </p:sp>
      <p:sp>
        <p:nvSpPr>
          <p:cNvPr id="31" name="正方形/長方形 30">
            <a:extLst>
              <a:ext uri="{FF2B5EF4-FFF2-40B4-BE49-F238E27FC236}">
                <a16:creationId xmlns:a16="http://schemas.microsoft.com/office/drawing/2014/main" id="{D415C46C-C4D7-405C-B2AD-082A43FB990A}"/>
              </a:ext>
            </a:extLst>
          </p:cNvPr>
          <p:cNvSpPr/>
          <p:nvPr/>
        </p:nvSpPr>
        <p:spPr>
          <a:xfrm>
            <a:off x="218442" y="665085"/>
            <a:ext cx="7734711" cy="66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長期的には合計で減少傾向だが、近年増加</a:t>
            </a:r>
            <a:endParaRPr lang="en-US" altLang="ja-JP" sz="2000" b="1" dirty="0">
              <a:solidFill>
                <a:schemeClr val="bg1"/>
              </a:solidFill>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4A765CCE-4EBE-4AF0-8107-8749E464E8E5}"/>
              </a:ext>
            </a:extLst>
          </p:cNvPr>
          <p:cNvGraphicFramePr>
            <a:graphicFrameLocks noGrp="1"/>
          </p:cNvGraphicFramePr>
          <p:nvPr>
            <p:extLst>
              <p:ext uri="{D42A27DB-BD31-4B8C-83A1-F6EECF244321}">
                <p14:modId xmlns:p14="http://schemas.microsoft.com/office/powerpoint/2010/main" val="2833850564"/>
              </p:ext>
            </p:extLst>
          </p:nvPr>
        </p:nvGraphicFramePr>
        <p:xfrm>
          <a:off x="448056" y="1719072"/>
          <a:ext cx="8275323" cy="4370830"/>
        </p:xfrm>
        <a:graphic>
          <a:graphicData uri="http://schemas.openxmlformats.org/drawingml/2006/table">
            <a:tbl>
              <a:tblPr/>
              <a:tblGrid>
                <a:gridCol w="174251">
                  <a:extLst>
                    <a:ext uri="{9D8B030D-6E8A-4147-A177-3AD203B41FA5}">
                      <a16:colId xmlns:a16="http://schemas.microsoft.com/office/drawing/2014/main" val="1613449061"/>
                    </a:ext>
                  </a:extLst>
                </a:gridCol>
                <a:gridCol w="614720">
                  <a:extLst>
                    <a:ext uri="{9D8B030D-6E8A-4147-A177-3AD203B41FA5}">
                      <a16:colId xmlns:a16="http://schemas.microsoft.com/office/drawing/2014/main" val="1374081059"/>
                    </a:ext>
                  </a:extLst>
                </a:gridCol>
                <a:gridCol w="467897">
                  <a:extLst>
                    <a:ext uri="{9D8B030D-6E8A-4147-A177-3AD203B41FA5}">
                      <a16:colId xmlns:a16="http://schemas.microsoft.com/office/drawing/2014/main" val="767329920"/>
                    </a:ext>
                  </a:extLst>
                </a:gridCol>
                <a:gridCol w="467897">
                  <a:extLst>
                    <a:ext uri="{9D8B030D-6E8A-4147-A177-3AD203B41FA5}">
                      <a16:colId xmlns:a16="http://schemas.microsoft.com/office/drawing/2014/main" val="1068369502"/>
                    </a:ext>
                  </a:extLst>
                </a:gridCol>
                <a:gridCol w="467897">
                  <a:extLst>
                    <a:ext uri="{9D8B030D-6E8A-4147-A177-3AD203B41FA5}">
                      <a16:colId xmlns:a16="http://schemas.microsoft.com/office/drawing/2014/main" val="3525065240"/>
                    </a:ext>
                  </a:extLst>
                </a:gridCol>
                <a:gridCol w="467897">
                  <a:extLst>
                    <a:ext uri="{9D8B030D-6E8A-4147-A177-3AD203B41FA5}">
                      <a16:colId xmlns:a16="http://schemas.microsoft.com/office/drawing/2014/main" val="2333173439"/>
                    </a:ext>
                  </a:extLst>
                </a:gridCol>
                <a:gridCol w="467897">
                  <a:extLst>
                    <a:ext uri="{9D8B030D-6E8A-4147-A177-3AD203B41FA5}">
                      <a16:colId xmlns:a16="http://schemas.microsoft.com/office/drawing/2014/main" val="1770450471"/>
                    </a:ext>
                  </a:extLst>
                </a:gridCol>
                <a:gridCol w="467897">
                  <a:extLst>
                    <a:ext uri="{9D8B030D-6E8A-4147-A177-3AD203B41FA5}">
                      <a16:colId xmlns:a16="http://schemas.microsoft.com/office/drawing/2014/main" val="3299682760"/>
                    </a:ext>
                  </a:extLst>
                </a:gridCol>
                <a:gridCol w="467897">
                  <a:extLst>
                    <a:ext uri="{9D8B030D-6E8A-4147-A177-3AD203B41FA5}">
                      <a16:colId xmlns:a16="http://schemas.microsoft.com/office/drawing/2014/main" val="3197399940"/>
                    </a:ext>
                  </a:extLst>
                </a:gridCol>
                <a:gridCol w="467897">
                  <a:extLst>
                    <a:ext uri="{9D8B030D-6E8A-4147-A177-3AD203B41FA5}">
                      <a16:colId xmlns:a16="http://schemas.microsoft.com/office/drawing/2014/main" val="2174356406"/>
                    </a:ext>
                  </a:extLst>
                </a:gridCol>
                <a:gridCol w="467897">
                  <a:extLst>
                    <a:ext uri="{9D8B030D-6E8A-4147-A177-3AD203B41FA5}">
                      <a16:colId xmlns:a16="http://schemas.microsoft.com/office/drawing/2014/main" val="3409785503"/>
                    </a:ext>
                  </a:extLst>
                </a:gridCol>
                <a:gridCol w="467897">
                  <a:extLst>
                    <a:ext uri="{9D8B030D-6E8A-4147-A177-3AD203B41FA5}">
                      <a16:colId xmlns:a16="http://schemas.microsoft.com/office/drawing/2014/main" val="3781952209"/>
                    </a:ext>
                  </a:extLst>
                </a:gridCol>
                <a:gridCol w="467897">
                  <a:extLst>
                    <a:ext uri="{9D8B030D-6E8A-4147-A177-3AD203B41FA5}">
                      <a16:colId xmlns:a16="http://schemas.microsoft.com/office/drawing/2014/main" val="1252711291"/>
                    </a:ext>
                  </a:extLst>
                </a:gridCol>
                <a:gridCol w="467897">
                  <a:extLst>
                    <a:ext uri="{9D8B030D-6E8A-4147-A177-3AD203B41FA5}">
                      <a16:colId xmlns:a16="http://schemas.microsoft.com/office/drawing/2014/main" val="2093228775"/>
                    </a:ext>
                  </a:extLst>
                </a:gridCol>
                <a:gridCol w="467897">
                  <a:extLst>
                    <a:ext uri="{9D8B030D-6E8A-4147-A177-3AD203B41FA5}">
                      <a16:colId xmlns:a16="http://schemas.microsoft.com/office/drawing/2014/main" val="3160167184"/>
                    </a:ext>
                  </a:extLst>
                </a:gridCol>
                <a:gridCol w="467897">
                  <a:extLst>
                    <a:ext uri="{9D8B030D-6E8A-4147-A177-3AD203B41FA5}">
                      <a16:colId xmlns:a16="http://schemas.microsoft.com/office/drawing/2014/main" val="282417420"/>
                    </a:ext>
                  </a:extLst>
                </a:gridCol>
                <a:gridCol w="467897">
                  <a:extLst>
                    <a:ext uri="{9D8B030D-6E8A-4147-A177-3AD203B41FA5}">
                      <a16:colId xmlns:a16="http://schemas.microsoft.com/office/drawing/2014/main" val="3690871972"/>
                    </a:ext>
                  </a:extLst>
                </a:gridCol>
                <a:gridCol w="467897">
                  <a:extLst>
                    <a:ext uri="{9D8B030D-6E8A-4147-A177-3AD203B41FA5}">
                      <a16:colId xmlns:a16="http://schemas.microsoft.com/office/drawing/2014/main" val="1260223922"/>
                    </a:ext>
                  </a:extLst>
                </a:gridCol>
              </a:tblGrid>
              <a:tr h="153673">
                <a:tc gridSpan="2">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車　種</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H21</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H22</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H23</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H24</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H25</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H26</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H27</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H28</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H29</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H30</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R1</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R2</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R3</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R4</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R5</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R6</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68728199"/>
                  </a:ext>
                </a:extLst>
              </a:tr>
              <a:tr h="441147">
                <a:tc rowSpan="3">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乗用系</a:t>
                      </a:r>
                    </a:p>
                  </a:txBody>
                  <a:tcPr marL="4507" marR="4507" marT="450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軽乗用車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3,180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3,470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3,980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4,070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4,360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4,120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4,370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6885046"/>
                  </a:ext>
                </a:extLst>
              </a:tr>
              <a:tr h="441147">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乗用車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15,910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15,430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14,840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14,680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14,410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14,170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14,010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13,870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13,590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13,520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13,610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12,870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14,170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14,550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14,130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316141"/>
                  </a:ext>
                </a:extLst>
              </a:tr>
              <a:tr h="441147">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バス</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4807877"/>
                  </a:ext>
                </a:extLst>
              </a:tr>
              <a:tr h="441147">
                <a:tc rowSpan="3">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小型貨物系</a:t>
                      </a:r>
                    </a:p>
                  </a:txBody>
                  <a:tcPr marL="4507" marR="4507" marT="450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軽貨物車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2,450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2,540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2,430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2,160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2,140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4735919"/>
                  </a:ext>
                </a:extLst>
              </a:tr>
              <a:tr h="441147">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小型貨物車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492691"/>
                  </a:ext>
                </a:extLst>
              </a:tr>
              <a:tr h="441147">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貨客車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1,860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1,850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1,680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1,680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5309908"/>
                  </a:ext>
                </a:extLst>
              </a:tr>
              <a:tr h="441147">
                <a:tc rowSpan="2">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大型貨物系</a:t>
                      </a:r>
                    </a:p>
                  </a:txBody>
                  <a:tcPr marL="4507" marR="4507" marT="450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普通貨物車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2,850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2,870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2,780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2303733"/>
                  </a:ext>
                </a:extLst>
              </a:tr>
              <a:tr h="556829">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特種</a:t>
                      </a: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殊</a:t>
                      </a: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1,160 </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7707702"/>
                  </a:ext>
                </a:extLst>
              </a:tr>
              <a:tr h="572299">
                <a:tc grid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合　計</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28,620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27,950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27,650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27,800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27,420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27,460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27,590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27,390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27,090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26,750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25,420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25,550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26,110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26,760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26,940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4860814"/>
                  </a:ext>
                </a:extLst>
              </a:tr>
            </a:tbl>
          </a:graphicData>
        </a:graphic>
      </p:graphicFrame>
      <p:sp>
        <p:nvSpPr>
          <p:cNvPr id="14" name="テキスト ボックス 13">
            <a:extLst>
              <a:ext uri="{FF2B5EF4-FFF2-40B4-BE49-F238E27FC236}">
                <a16:creationId xmlns:a16="http://schemas.microsoft.com/office/drawing/2014/main" id="{A5F99BC3-277C-4477-9185-3D0B27519BF1}"/>
              </a:ext>
            </a:extLst>
          </p:cNvPr>
          <p:cNvSpPr txBox="1"/>
          <p:nvPr/>
        </p:nvSpPr>
        <p:spPr>
          <a:xfrm>
            <a:off x="1214060" y="6192915"/>
            <a:ext cx="6330980"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11. </a:t>
            </a:r>
            <a:r>
              <a:rPr lang="ja-JP" altLang="en-US" b="1" dirty="0">
                <a:latin typeface="Meiryo UI" panose="020B0604030504040204" pitchFamily="50" charset="-128"/>
                <a:ea typeface="Meiryo UI" panose="020B0604030504040204" pitchFamily="50" charset="-128"/>
              </a:rPr>
              <a:t>車種別年間走行量の推移（対策地域）</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265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521636249"/>
              </p:ext>
            </p:extLst>
          </p:nvPr>
        </p:nvGraphicFramePr>
        <p:xfrm>
          <a:off x="1286955" y="1311023"/>
          <a:ext cx="4447787" cy="2023018"/>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＜参考</a:t>
            </a:r>
            <a:r>
              <a:rPr lang="ja-JP" altLang="en-US" sz="2400" b="1" spc="675" dirty="0">
                <a:solidFill>
                  <a:schemeClr val="bg1"/>
                </a:solidFill>
                <a:latin typeface="Meiryo UI" panose="020B0604030504040204" pitchFamily="50" charset="-128"/>
                <a:ea typeface="Meiryo UI" panose="020B0604030504040204" pitchFamily="50" charset="-128"/>
              </a:rPr>
              <a:t>＞走行量の増減要因と考えられる社会指標</a:t>
            </a:r>
          </a:p>
        </p:txBody>
      </p:sp>
      <p:sp>
        <p:nvSpPr>
          <p:cNvPr id="34" name="正方形/長方形 33">
            <a:extLst>
              <a:ext uri="{FF2B5EF4-FFF2-40B4-BE49-F238E27FC236}">
                <a16:creationId xmlns:a16="http://schemas.microsoft.com/office/drawing/2014/main" id="{4B5BB5A5-F384-4015-9BF0-D0E51708ED3B}"/>
              </a:ext>
            </a:extLst>
          </p:cNvPr>
          <p:cNvSpPr/>
          <p:nvPr/>
        </p:nvSpPr>
        <p:spPr>
          <a:xfrm>
            <a:off x="3460" y="688885"/>
            <a:ext cx="4691293" cy="707886"/>
          </a:xfrm>
          <a:prstGeom prst="rect">
            <a:avLst/>
          </a:prstGeom>
        </p:spPr>
        <p:txBody>
          <a:bodyPr wrap="square">
            <a:spAutoFit/>
          </a:bodyPr>
          <a:lstStyle/>
          <a:p>
            <a:pPr marL="6350" lvl="1" fontAlgn="base">
              <a:spcBef>
                <a:spcPct val="0"/>
              </a:spcBef>
              <a:spcAft>
                <a:spcPct val="0"/>
              </a:spcAft>
            </a:pPr>
            <a:r>
              <a:rPr lang="ja-JP" altLang="en-US" sz="2000" b="1" dirty="0">
                <a:latin typeface="Meiryo UI" panose="020B0604030504040204" pitchFamily="50" charset="-128"/>
                <a:ea typeface="Meiryo UI" panose="020B0604030504040204" pitchFamily="50" charset="-128"/>
                <a:cs typeface="ＭＳ Ｐゴシック" pitchFamily="50" charset="-128"/>
              </a:rPr>
              <a:t>（１）宅配便取扱個数の推移（全国）</a:t>
            </a:r>
            <a:endParaRPr lang="en-US" altLang="ja-JP" sz="2000" b="1" dirty="0">
              <a:latin typeface="Meiryo UI" panose="020B0604030504040204" pitchFamily="50" charset="-128"/>
              <a:ea typeface="Meiryo UI" panose="020B0604030504040204" pitchFamily="50" charset="-128"/>
              <a:cs typeface="ＭＳ Ｐゴシック" pitchFamily="50" charset="-128"/>
            </a:endParaRPr>
          </a:p>
          <a:p>
            <a:pPr marL="6350" lvl="1" fontAlgn="base">
              <a:spcBef>
                <a:spcPct val="0"/>
              </a:spcBef>
              <a:spcAft>
                <a:spcPct val="0"/>
              </a:spcAft>
            </a:pPr>
            <a:r>
              <a:rPr lang="en-US" altLang="ja-JP" sz="2000" b="1" dirty="0">
                <a:latin typeface="Meiryo UI" panose="020B0604030504040204" pitchFamily="50" charset="-128"/>
                <a:ea typeface="Meiryo UI" panose="020B0604030504040204" pitchFamily="50" charset="-128"/>
                <a:cs typeface="ＭＳ Ｐゴシック" pitchFamily="50" charset="-128"/>
              </a:rPr>
              <a:t>   </a:t>
            </a:r>
            <a:r>
              <a:rPr lang="ja-JP" altLang="en-US" sz="2000" b="1" dirty="0">
                <a:latin typeface="Meiryo UI" panose="020B0604030504040204" pitchFamily="50" charset="-128"/>
                <a:ea typeface="Meiryo UI" panose="020B0604030504040204" pitchFamily="50" charset="-128"/>
                <a:cs typeface="ＭＳ Ｐゴシック" pitchFamily="50" charset="-128"/>
              </a:rPr>
              <a:t>　　</a:t>
            </a:r>
            <a:r>
              <a:rPr lang="ja-JP" altLang="en-US" sz="1400" dirty="0">
                <a:latin typeface="Meiryo UI" panose="020B0604030504040204" pitchFamily="50" charset="-128"/>
                <a:ea typeface="Meiryo UI" panose="020B0604030504040204" pitchFamily="50" charset="-128"/>
                <a:cs typeface="ＭＳ Ｐゴシック" pitchFamily="50" charset="-128"/>
              </a:rPr>
              <a:t>令和６年度は</a:t>
            </a:r>
            <a:r>
              <a:rPr lang="en-US" altLang="ja-JP" sz="1400" dirty="0">
                <a:latin typeface="Meiryo UI" panose="020B0604030504040204" pitchFamily="50" charset="-128"/>
                <a:ea typeface="Meiryo UI" panose="020B0604030504040204" pitchFamily="50" charset="-128"/>
                <a:cs typeface="ＭＳ Ｐゴシック" pitchFamily="50" charset="-128"/>
              </a:rPr>
              <a:t>50.3</a:t>
            </a:r>
            <a:r>
              <a:rPr lang="ja-JP" altLang="en-US" sz="1400" dirty="0">
                <a:latin typeface="Meiryo UI" panose="020B0604030504040204" pitchFamily="50" charset="-128"/>
                <a:ea typeface="Meiryo UI" panose="020B0604030504040204" pitchFamily="50" charset="-128"/>
                <a:cs typeface="ＭＳ Ｐゴシック" pitchFamily="50" charset="-128"/>
              </a:rPr>
              <a:t>億個、平成</a:t>
            </a:r>
            <a:r>
              <a:rPr lang="en-US" altLang="ja-JP" sz="1400" dirty="0">
                <a:latin typeface="Meiryo UI" panose="020B0604030504040204" pitchFamily="50" charset="-128"/>
                <a:ea typeface="Meiryo UI" panose="020B0604030504040204" pitchFamily="50" charset="-128"/>
                <a:cs typeface="ＭＳ Ｐゴシック" pitchFamily="50" charset="-128"/>
              </a:rPr>
              <a:t>21</a:t>
            </a:r>
            <a:r>
              <a:rPr lang="ja-JP" altLang="en-US" sz="1400" dirty="0">
                <a:latin typeface="Meiryo UI" panose="020B0604030504040204" pitchFamily="50" charset="-128"/>
                <a:ea typeface="Meiryo UI" panose="020B0604030504040204" pitchFamily="50" charset="-128"/>
                <a:cs typeface="ＭＳ Ｐゴシック" pitchFamily="50" charset="-128"/>
              </a:rPr>
              <a:t>年度比</a:t>
            </a:r>
            <a:r>
              <a:rPr lang="en-US" altLang="ja-JP" sz="1400" dirty="0">
                <a:latin typeface="Meiryo UI" panose="020B0604030504040204" pitchFamily="50" charset="-128"/>
                <a:ea typeface="Meiryo UI" panose="020B0604030504040204" pitchFamily="50" charset="-128"/>
                <a:cs typeface="ＭＳ Ｐゴシック" pitchFamily="50" charset="-128"/>
              </a:rPr>
              <a:t>60%</a:t>
            </a:r>
            <a:r>
              <a:rPr lang="ja-JP" altLang="en-US" sz="1400" dirty="0">
                <a:latin typeface="Meiryo UI" panose="020B0604030504040204" pitchFamily="50" charset="-128"/>
                <a:ea typeface="Meiryo UI" panose="020B0604030504040204" pitchFamily="50" charset="-128"/>
                <a:cs typeface="ＭＳ Ｐゴシック" pitchFamily="50" charset="-128"/>
              </a:rPr>
              <a:t>増</a:t>
            </a:r>
            <a:endParaRPr lang="en-US" altLang="ja-JP" sz="1400" dirty="0">
              <a:latin typeface="Meiryo UI" panose="020B0604030504040204" pitchFamily="50" charset="-128"/>
              <a:ea typeface="Meiryo UI" panose="020B0604030504040204" pitchFamily="50" charset="-128"/>
              <a:cs typeface="ＭＳ Ｐゴシック" pitchFamily="50" charset="-128"/>
            </a:endParaRPr>
          </a:p>
        </p:txBody>
      </p:sp>
      <p:sp>
        <p:nvSpPr>
          <p:cNvPr id="35" name="テキスト ボックス 34">
            <a:extLst>
              <a:ext uri="{FF2B5EF4-FFF2-40B4-BE49-F238E27FC236}">
                <a16:creationId xmlns:a16="http://schemas.microsoft.com/office/drawing/2014/main" id="{92443D8A-7B22-4870-BD93-4BF5FC1AF605}"/>
              </a:ext>
            </a:extLst>
          </p:cNvPr>
          <p:cNvSpPr txBox="1"/>
          <p:nvPr/>
        </p:nvSpPr>
        <p:spPr>
          <a:xfrm>
            <a:off x="2057150" y="3305889"/>
            <a:ext cx="2240941" cy="246221"/>
          </a:xfrm>
          <a:prstGeom prst="rect">
            <a:avLst/>
          </a:prstGeom>
          <a:solidFill>
            <a:schemeClr val="bg1"/>
          </a:solidFill>
          <a:ln>
            <a:solidFill>
              <a:srgbClr val="002060"/>
            </a:solidFill>
          </a:ln>
        </p:spPr>
        <p:txBody>
          <a:bodyPr wrap="square" rtlCol="0">
            <a:spAutoFit/>
          </a:bodyPr>
          <a:lstStyle/>
          <a:p>
            <a:r>
              <a:rPr lang="ja-JP" altLang="en-US" sz="1000" dirty="0">
                <a:latin typeface="Meiryo UI" panose="020B0604030504040204" pitchFamily="50" charset="-128"/>
                <a:ea typeface="Meiryo UI" panose="020B0604030504040204" pitchFamily="50" charset="-128"/>
              </a:rPr>
              <a:t>国土交通省資料をもとに大阪府作成</a:t>
            </a:r>
            <a:endParaRPr lang="ja-JP" altLang="ja-JP" sz="1000" dirty="0">
              <a:latin typeface="Meiryo UI" panose="020B0604030504040204" pitchFamily="50" charset="-128"/>
              <a:ea typeface="Meiryo UI" panose="020B0604030504040204" pitchFamily="50" charset="-128"/>
            </a:endParaRPr>
          </a:p>
        </p:txBody>
      </p:sp>
      <p:sp>
        <p:nvSpPr>
          <p:cNvPr id="38" name="AutoShape 8">
            <a:extLst>
              <a:ext uri="{FF2B5EF4-FFF2-40B4-BE49-F238E27FC236}">
                <a16:creationId xmlns:a16="http://schemas.microsoft.com/office/drawing/2014/main" id="{28FA154C-5982-47AD-8BDA-82EEAEA36808}"/>
              </a:ext>
            </a:extLst>
          </p:cNvPr>
          <p:cNvSpPr>
            <a:spLocks noChangeArrowheads="1"/>
          </p:cNvSpPr>
          <p:nvPr/>
        </p:nvSpPr>
        <p:spPr bwMode="auto">
          <a:xfrm>
            <a:off x="73917" y="3791780"/>
            <a:ext cx="4818123" cy="840546"/>
          </a:xfrm>
          <a:prstGeom prst="rect">
            <a:avLst/>
          </a:prstGeom>
          <a:noFill/>
          <a:ln>
            <a:noFill/>
          </a:ln>
        </p:spPr>
        <p:txBody>
          <a:bodyPr vert="horz" wrap="square" lIns="9360" tIns="8890" rIns="9360" bIns="8890" numCol="1" anchor="t" anchorCtr="0" compatLnSpc="1">
            <a:prstTxWarp prst="textNoShape">
              <a:avLst/>
            </a:prstTxWarp>
          </a:bodyPr>
          <a:lstStyle/>
          <a:p>
            <a:pPr marL="6350" lvl="1" fontAlgn="base">
              <a:spcBef>
                <a:spcPct val="0"/>
              </a:spcBef>
              <a:spcAft>
                <a:spcPct val="0"/>
              </a:spcAft>
            </a:pPr>
            <a:r>
              <a:rPr lang="ja-JP" altLang="en-US" sz="2000" b="1" dirty="0">
                <a:latin typeface="Meiryo UI" panose="020B0604030504040204" pitchFamily="50" charset="-128"/>
                <a:ea typeface="Meiryo UI" panose="020B0604030504040204" pitchFamily="50" charset="-128"/>
                <a:cs typeface="ＭＳ Ｐゴシック" pitchFamily="50" charset="-128"/>
              </a:rPr>
              <a:t>（２）関空の航空旅客数の推移</a:t>
            </a:r>
          </a:p>
          <a:p>
            <a:pPr marL="355600" lvl="1" indent="-6350" fontAlgn="base">
              <a:spcBef>
                <a:spcPts val="600"/>
              </a:spcBef>
              <a:spcAft>
                <a:spcPct val="0"/>
              </a:spcAft>
            </a:pPr>
            <a:r>
              <a:rPr lang="ja-JP" altLang="en-US" sz="1400" dirty="0">
                <a:latin typeface="Meiryo UI" panose="020B0604030504040204" pitchFamily="50" charset="-128"/>
                <a:ea typeface="Meiryo UI" panose="020B0604030504040204" pitchFamily="50" charset="-128"/>
                <a:cs typeface="ＭＳ Ｐゴシック" pitchFamily="50" charset="-128"/>
              </a:rPr>
              <a:t>　　令和６年度の国際線旅客数は平成</a:t>
            </a:r>
            <a:r>
              <a:rPr lang="en-US" altLang="ja-JP" sz="1400" dirty="0">
                <a:latin typeface="Meiryo UI" panose="020B0604030504040204" pitchFamily="50" charset="-128"/>
                <a:ea typeface="Meiryo UI" panose="020B0604030504040204" pitchFamily="50" charset="-128"/>
                <a:cs typeface="ＭＳ Ｐゴシック" pitchFamily="50" charset="-128"/>
              </a:rPr>
              <a:t>21</a:t>
            </a:r>
            <a:r>
              <a:rPr lang="ja-JP" altLang="en-US" sz="1400" dirty="0">
                <a:latin typeface="Meiryo UI" panose="020B0604030504040204" pitchFamily="50" charset="-128"/>
                <a:ea typeface="Meiryo UI" panose="020B0604030504040204" pitchFamily="50" charset="-128"/>
                <a:cs typeface="ＭＳ Ｐゴシック" pitchFamily="50" charset="-128"/>
              </a:rPr>
              <a:t>年度の</a:t>
            </a:r>
            <a:r>
              <a:rPr lang="en-US" altLang="ja-JP" sz="1400" dirty="0">
                <a:latin typeface="Meiryo UI" panose="020B0604030504040204" pitchFamily="50" charset="-128"/>
                <a:ea typeface="Meiryo UI" panose="020B0604030504040204" pitchFamily="50" charset="-128"/>
                <a:cs typeface="ＭＳ Ｐゴシック" pitchFamily="50" charset="-128"/>
              </a:rPr>
              <a:t>2.6</a:t>
            </a:r>
            <a:r>
              <a:rPr lang="ja-JP" altLang="en-US" sz="1400" dirty="0">
                <a:latin typeface="Meiryo UI" panose="020B0604030504040204" pitchFamily="50" charset="-128"/>
                <a:ea typeface="Meiryo UI" panose="020B0604030504040204" pitchFamily="50" charset="-128"/>
                <a:cs typeface="ＭＳ Ｐゴシック" pitchFamily="50" charset="-128"/>
              </a:rPr>
              <a:t>倍</a:t>
            </a:r>
            <a:endParaRPr lang="en-US" altLang="ja-JP" sz="1400" dirty="0">
              <a:latin typeface="Meiryo UI" panose="020B0604030504040204" pitchFamily="50" charset="-128"/>
              <a:ea typeface="Meiryo UI" panose="020B0604030504040204" pitchFamily="50" charset="-128"/>
              <a:cs typeface="ＭＳ Ｐゴシック" pitchFamily="50" charset="-128"/>
            </a:endParaRPr>
          </a:p>
          <a:p>
            <a:pPr marL="6350" marR="0" lvl="1" defTabSz="914400" rtl="0" eaLnBrk="1" fontAlgn="base" latinLnBrk="0" hangingPunct="1">
              <a:lnSpc>
                <a:spcPct val="100000"/>
              </a:lnSpc>
              <a:spcBef>
                <a:spcPct val="0"/>
              </a:spcBef>
              <a:spcAft>
                <a:spcPct val="0"/>
              </a:spcAft>
              <a:buClrTx/>
              <a:buSzTx/>
              <a:buFontTx/>
              <a:buNone/>
              <a:tabLst/>
            </a:pPr>
            <a:endParaRPr lang="en-US" altLang="ja-JP" sz="1600" dirty="0">
              <a:latin typeface="Meiryo UI" panose="020B0604030504040204" pitchFamily="50" charset="-128"/>
              <a:ea typeface="Meiryo UI" panose="020B0604030504040204" pitchFamily="50" charset="-128"/>
              <a:cs typeface="ＭＳ Ｐゴシック" pitchFamily="50" charset="-128"/>
            </a:endParaRPr>
          </a:p>
        </p:txBody>
      </p:sp>
      <p:sp>
        <p:nvSpPr>
          <p:cNvPr id="20" name="線吹き出し 2 (枠付き) 19"/>
          <p:cNvSpPr/>
          <p:nvPr/>
        </p:nvSpPr>
        <p:spPr>
          <a:xfrm>
            <a:off x="1696860" y="1692765"/>
            <a:ext cx="2209436" cy="415619"/>
          </a:xfrm>
          <a:prstGeom prst="borderCallout2">
            <a:avLst>
              <a:gd name="adj1" fmla="val 31112"/>
              <a:gd name="adj2" fmla="val 100177"/>
              <a:gd name="adj3" fmla="val 34047"/>
              <a:gd name="adj4" fmla="val 100851"/>
              <a:gd name="adj5" fmla="val 77657"/>
              <a:gd name="adj6" fmla="val 119410"/>
            </a:avLst>
          </a:prstGeom>
          <a:noFill/>
          <a:ln w="19050">
            <a:solidFill>
              <a:srgbClr val="2AD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コロナ禍でネット通販の需要拡大</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graphicFrame>
        <p:nvGraphicFramePr>
          <p:cNvPr id="14" name="グラフ 13">
            <a:extLst>
              <a:ext uri="{FF2B5EF4-FFF2-40B4-BE49-F238E27FC236}">
                <a16:creationId xmlns:a16="http://schemas.microsoft.com/office/drawing/2014/main" id="{B9CD5E44-ADEA-4190-9BF6-DDB1841B1A25}"/>
              </a:ext>
            </a:extLst>
          </p:cNvPr>
          <p:cNvGraphicFramePr>
            <a:graphicFrameLocks/>
          </p:cNvGraphicFramePr>
          <p:nvPr>
            <p:extLst>
              <p:ext uri="{D42A27DB-BD31-4B8C-83A1-F6EECF244321}">
                <p14:modId xmlns:p14="http://schemas.microsoft.com/office/powerpoint/2010/main" val="2583207501"/>
              </p:ext>
            </p:extLst>
          </p:nvPr>
        </p:nvGraphicFramePr>
        <p:xfrm>
          <a:off x="1286955" y="4329844"/>
          <a:ext cx="4559621" cy="2440840"/>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
            <a:extLst>
              <a:ext uri="{FF2B5EF4-FFF2-40B4-BE49-F238E27FC236}">
                <a16:creationId xmlns:a16="http://schemas.microsoft.com/office/drawing/2014/main" id="{5F729898-7465-48AB-92D6-A60CF7DEF661}"/>
              </a:ext>
            </a:extLst>
          </p:cNvPr>
          <p:cNvSpPr txBox="1"/>
          <p:nvPr/>
        </p:nvSpPr>
        <p:spPr>
          <a:xfrm>
            <a:off x="4108450" y="6493714"/>
            <a:ext cx="485324" cy="239670"/>
          </a:xfrm>
          <a:prstGeom prst="rect">
            <a:avLst/>
          </a:prstGeom>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t>（年度）</a:t>
            </a:r>
          </a:p>
        </p:txBody>
      </p:sp>
    </p:spTree>
    <p:extLst>
      <p:ext uri="{BB962C8B-B14F-4D97-AF65-F5344CB8AC3E}">
        <p14:creationId xmlns:p14="http://schemas.microsoft.com/office/powerpoint/2010/main" val="3491331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rgbClr val="FFFFFF"/>
                </a:solidFill>
                <a:latin typeface="Meiryo UI" panose="020B0604030504040204" pitchFamily="50" charset="-128"/>
                <a:ea typeface="Meiryo UI" panose="020B0604030504040204" pitchFamily="50" charset="-128"/>
              </a:rPr>
              <a:t>＜参考＞</a:t>
            </a:r>
            <a:r>
              <a:rPr lang="ja-JP" altLang="en-US" sz="2400" b="1" spc="675" dirty="0">
                <a:solidFill>
                  <a:schemeClr val="bg1"/>
                </a:solidFill>
                <a:latin typeface="Meiryo UI" panose="020B0604030504040204" pitchFamily="50" charset="-128"/>
                <a:ea typeface="Meiryo UI" panose="020B0604030504040204" pitchFamily="50" charset="-128"/>
              </a:rPr>
              <a:t>大阪府内における電動車等導入状況</a:t>
            </a:r>
          </a:p>
        </p:txBody>
      </p:sp>
      <p:sp>
        <p:nvSpPr>
          <p:cNvPr id="23" name="正方形/長方形 22">
            <a:extLst>
              <a:ext uri="{FF2B5EF4-FFF2-40B4-BE49-F238E27FC236}">
                <a16:creationId xmlns:a16="http://schemas.microsoft.com/office/drawing/2014/main" id="{8E2E6044-3EDE-49FC-A4B8-89805F7728F3}"/>
              </a:ext>
            </a:extLst>
          </p:cNvPr>
          <p:cNvSpPr/>
          <p:nvPr/>
        </p:nvSpPr>
        <p:spPr>
          <a:xfrm>
            <a:off x="148001" y="748296"/>
            <a:ext cx="8847995" cy="8727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Meiryo UI" panose="020B0604030504040204" pitchFamily="50" charset="-128"/>
                <a:ea typeface="Meiryo UI" panose="020B0604030504040204" pitchFamily="50" charset="-128"/>
              </a:rPr>
              <a:t>令和６年度末における府内の電動車等の普及台数（二輪を除く。）は、府内の自動車の登録台数（二輪を除く。）</a:t>
            </a:r>
            <a:r>
              <a:rPr lang="en-US" altLang="ja-JP" b="1" dirty="0">
                <a:solidFill>
                  <a:schemeClr val="bg1"/>
                </a:solidFill>
                <a:latin typeface="Meiryo UI" panose="020B0604030504040204" pitchFamily="50" charset="-128"/>
                <a:ea typeface="Meiryo UI" panose="020B0604030504040204" pitchFamily="50" charset="-128"/>
              </a:rPr>
              <a:t>358</a:t>
            </a:r>
            <a:r>
              <a:rPr lang="ja-JP" altLang="en-US" b="1" dirty="0">
                <a:solidFill>
                  <a:schemeClr val="bg1"/>
                </a:solidFill>
                <a:latin typeface="Meiryo UI" panose="020B0604030504040204" pitchFamily="50" charset="-128"/>
                <a:ea typeface="Meiryo UI" panose="020B0604030504040204" pitchFamily="50" charset="-128"/>
              </a:rPr>
              <a:t>万台中</a:t>
            </a:r>
            <a:r>
              <a:rPr lang="en-US" altLang="ja-JP" b="1" dirty="0">
                <a:solidFill>
                  <a:schemeClr val="bg1"/>
                </a:solidFill>
                <a:latin typeface="Meiryo UI" panose="020B0604030504040204" pitchFamily="50" charset="-128"/>
                <a:ea typeface="Meiryo UI" panose="020B0604030504040204" pitchFamily="50" charset="-128"/>
              </a:rPr>
              <a:t>97</a:t>
            </a:r>
            <a:r>
              <a:rPr lang="ja-JP" altLang="en-US" b="1" dirty="0">
                <a:solidFill>
                  <a:schemeClr val="bg1"/>
                </a:solidFill>
                <a:latin typeface="Meiryo UI" panose="020B0604030504040204" pitchFamily="50" charset="-128"/>
                <a:ea typeface="Meiryo UI" panose="020B0604030504040204" pitchFamily="50" charset="-128"/>
              </a:rPr>
              <a:t>万台（</a:t>
            </a:r>
            <a:r>
              <a:rPr lang="en-US" altLang="ja-JP" b="1" dirty="0">
                <a:solidFill>
                  <a:schemeClr val="bg1"/>
                </a:solidFill>
                <a:latin typeface="Meiryo UI" panose="020B0604030504040204" pitchFamily="50" charset="-128"/>
                <a:ea typeface="Meiryo UI" panose="020B0604030504040204" pitchFamily="50" charset="-128"/>
              </a:rPr>
              <a:t>27.1</a:t>
            </a:r>
            <a:r>
              <a:rPr lang="ja-JP" altLang="en-US" b="1" dirty="0">
                <a:solidFill>
                  <a:schemeClr val="bg1"/>
                </a:solidFill>
                <a:latin typeface="Meiryo UI" panose="020B0604030504040204" pitchFamily="50" charset="-128"/>
                <a:ea typeface="Meiryo UI" panose="020B0604030504040204" pitchFamily="50" charset="-128"/>
              </a:rPr>
              <a:t>％）</a:t>
            </a:r>
          </a:p>
        </p:txBody>
      </p:sp>
      <p:graphicFrame>
        <p:nvGraphicFramePr>
          <p:cNvPr id="5" name="グラフ 4">
            <a:extLst>
              <a:ext uri="{FF2B5EF4-FFF2-40B4-BE49-F238E27FC236}">
                <a16:creationId xmlns:a16="http://schemas.microsoft.com/office/drawing/2014/main" id="{D181F658-EA81-4B54-96BB-9FCA0388E1C5}"/>
              </a:ext>
            </a:extLst>
          </p:cNvPr>
          <p:cNvGraphicFramePr>
            <a:graphicFrameLocks/>
          </p:cNvGraphicFramePr>
          <p:nvPr>
            <p:extLst>
              <p:ext uri="{D42A27DB-BD31-4B8C-83A1-F6EECF244321}">
                <p14:modId xmlns:p14="http://schemas.microsoft.com/office/powerpoint/2010/main" val="505451466"/>
              </p:ext>
            </p:extLst>
          </p:nvPr>
        </p:nvGraphicFramePr>
        <p:xfrm>
          <a:off x="88808" y="1827602"/>
          <a:ext cx="8966379" cy="4465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86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rgbClr val="FFFFFF"/>
                </a:solidFill>
                <a:latin typeface="Meiryo UI" panose="020B0604030504040204" pitchFamily="50" charset="-128"/>
                <a:ea typeface="Meiryo UI" panose="020B0604030504040204" pitchFamily="50" charset="-128"/>
              </a:rPr>
              <a:t>＜参考＞</a:t>
            </a:r>
            <a:r>
              <a:rPr lang="ja-JP" altLang="en-US" sz="2400" b="1" spc="675" dirty="0">
                <a:solidFill>
                  <a:schemeClr val="bg1"/>
                </a:solidFill>
                <a:latin typeface="Meiryo UI" panose="020B0604030504040204" pitchFamily="50" charset="-128"/>
                <a:ea typeface="Meiryo UI" panose="020B0604030504040204" pitchFamily="50" charset="-128"/>
              </a:rPr>
              <a:t>大阪府内における電動車等導入状況</a:t>
            </a:r>
          </a:p>
        </p:txBody>
      </p:sp>
      <p:graphicFrame>
        <p:nvGraphicFramePr>
          <p:cNvPr id="5" name="表 4">
            <a:extLst>
              <a:ext uri="{FF2B5EF4-FFF2-40B4-BE49-F238E27FC236}">
                <a16:creationId xmlns:a16="http://schemas.microsoft.com/office/drawing/2014/main" id="{0F92A7E0-E0E2-49AA-A516-8BC4E0F0CB6B}"/>
              </a:ext>
            </a:extLst>
          </p:cNvPr>
          <p:cNvGraphicFramePr>
            <a:graphicFrameLocks noGrp="1"/>
          </p:cNvGraphicFramePr>
          <p:nvPr>
            <p:extLst>
              <p:ext uri="{D42A27DB-BD31-4B8C-83A1-F6EECF244321}">
                <p14:modId xmlns:p14="http://schemas.microsoft.com/office/powerpoint/2010/main" val="1088980082"/>
              </p:ext>
            </p:extLst>
          </p:nvPr>
        </p:nvGraphicFramePr>
        <p:xfrm>
          <a:off x="510363" y="1158949"/>
          <a:ext cx="7985051" cy="5071730"/>
        </p:xfrm>
        <a:graphic>
          <a:graphicData uri="http://schemas.openxmlformats.org/drawingml/2006/table">
            <a:tbl>
              <a:tblPr>
                <a:tableStyleId>{5C22544A-7EE6-4342-B048-85BDC9FD1C3A}</a:tableStyleId>
              </a:tblPr>
              <a:tblGrid>
                <a:gridCol w="2609377">
                  <a:extLst>
                    <a:ext uri="{9D8B030D-6E8A-4147-A177-3AD203B41FA5}">
                      <a16:colId xmlns:a16="http://schemas.microsoft.com/office/drawing/2014/main" val="20001"/>
                    </a:ext>
                  </a:extLst>
                </a:gridCol>
                <a:gridCol w="1655420">
                  <a:extLst>
                    <a:ext uri="{9D8B030D-6E8A-4147-A177-3AD203B41FA5}">
                      <a16:colId xmlns:a16="http://schemas.microsoft.com/office/drawing/2014/main" val="20010"/>
                    </a:ext>
                  </a:extLst>
                </a:gridCol>
                <a:gridCol w="1860127">
                  <a:extLst>
                    <a:ext uri="{9D8B030D-6E8A-4147-A177-3AD203B41FA5}">
                      <a16:colId xmlns:a16="http://schemas.microsoft.com/office/drawing/2014/main" val="2744764232"/>
                    </a:ext>
                  </a:extLst>
                </a:gridCol>
                <a:gridCol w="1860127">
                  <a:extLst>
                    <a:ext uri="{9D8B030D-6E8A-4147-A177-3AD203B41FA5}">
                      <a16:colId xmlns:a16="http://schemas.microsoft.com/office/drawing/2014/main" val="350282270"/>
                    </a:ext>
                  </a:extLst>
                </a:gridCol>
              </a:tblGrid>
              <a:tr h="11892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車種（単位：台）</a:t>
                      </a: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600" b="1" u="none" strike="noStrike" dirty="0">
                          <a:effectLst/>
                          <a:latin typeface="Meiryo UI" panose="020B0604030504040204" pitchFamily="50" charset="-128"/>
                          <a:ea typeface="Meiryo UI" panose="020B0604030504040204" pitchFamily="50" charset="-128"/>
                        </a:rPr>
                        <a:t>H21</a:t>
                      </a:r>
                      <a:r>
                        <a:rPr lang="ja-JP" altLang="en-US" sz="1600" b="1" u="none" strike="noStrike" dirty="0">
                          <a:effectLst/>
                          <a:latin typeface="Meiryo UI" panose="020B0604030504040204" pitchFamily="50" charset="-128"/>
                          <a:ea typeface="Meiryo UI" panose="020B0604030504040204" pitchFamily="50" charset="-128"/>
                        </a:rPr>
                        <a:t>年度</a:t>
                      </a:r>
                      <a:endParaRPr lang="en-US" altLang="ja-JP" sz="1600" b="1" u="none" strike="noStrike" dirty="0">
                        <a:effectLst/>
                        <a:latin typeface="Meiryo UI" panose="020B0604030504040204" pitchFamily="50" charset="-128"/>
                        <a:ea typeface="Meiryo UI" panose="020B0604030504040204" pitchFamily="50" charset="-128"/>
                      </a:endParaRPr>
                    </a:p>
                    <a:p>
                      <a:pPr algn="ctr" fontAlgn="ctr"/>
                      <a:r>
                        <a:rPr lang="ja-JP" altLang="en-US" sz="1600" b="1" u="none" strike="noStrike" dirty="0">
                          <a:effectLst/>
                          <a:latin typeface="Meiryo UI" panose="020B0604030504040204" pitchFamily="50" charset="-128"/>
                          <a:ea typeface="Meiryo UI" panose="020B0604030504040204" pitchFamily="50" charset="-128"/>
                        </a:rPr>
                        <a:t>（基準年度）</a:t>
                      </a: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 R3</a:t>
                      </a: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（第４次計画</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掲載時）</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 R6</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31387">
                <a:tc>
                  <a:txBody>
                    <a:bodyPr/>
                    <a:lstStyle/>
                    <a:p>
                      <a:pPr algn="l" fontAlgn="ctr">
                        <a:lnSpc>
                          <a:spcPct val="100000"/>
                        </a:lnSpc>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1" i="0" u="none" strike="noStrike" baseline="0" dirty="0">
                          <a:solidFill>
                            <a:srgbClr val="000000"/>
                          </a:solidFill>
                          <a:effectLst/>
                          <a:latin typeface="Meiryo UI" panose="020B0604030504040204" pitchFamily="50" charset="-128"/>
                          <a:ea typeface="Meiryo UI" panose="020B0604030504040204" pitchFamily="50" charset="-128"/>
                        </a:rPr>
                        <a:t> ハイブリッド自動車</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50,534</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633,440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857,805</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139907"/>
                  </a:ext>
                </a:extLst>
              </a:tr>
              <a:tr h="431387">
                <a:tc>
                  <a:txBody>
                    <a:bodyPr/>
                    <a:lstStyle/>
                    <a:p>
                      <a:pPr algn="l" fontAlgn="ctr">
                        <a:lnSpc>
                          <a:spcPct val="100000"/>
                        </a:lnSpc>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1" i="0" u="none" strike="noStrike" baseline="0" dirty="0">
                          <a:solidFill>
                            <a:srgbClr val="000000"/>
                          </a:solidFill>
                          <a:effectLst/>
                          <a:latin typeface="Meiryo UI" panose="020B0604030504040204" pitchFamily="50" charset="-128"/>
                          <a:ea typeface="Meiryo UI" panose="020B0604030504040204" pitchFamily="50" charset="-128"/>
                        </a:rPr>
                        <a:t> 電気自動車</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316</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8,029</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19,628</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041518"/>
                  </a:ext>
                </a:extLst>
              </a:tr>
              <a:tr h="431387">
                <a:tc>
                  <a:txBody>
                    <a:bodyPr/>
                    <a:lstStyle/>
                    <a:p>
                      <a:pPr algn="l" fontAlgn="ctr">
                        <a:lnSpc>
                          <a:spcPct val="100000"/>
                        </a:lnSpc>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プラグインハイブリッド自動車</a:t>
                      </a: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6</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7,173</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12,502</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1069634"/>
                  </a:ext>
                </a:extLst>
              </a:tr>
              <a:tr h="431387">
                <a:tc>
                  <a:txBody>
                    <a:bodyPr/>
                    <a:lstStyle/>
                    <a:p>
                      <a:pPr algn="l" fontAlgn="ctr">
                        <a:lnSpc>
                          <a:spcPct val="100000"/>
                        </a:lnSpc>
                      </a:pP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　燃料電池自動車</a:t>
                      </a: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373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418</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1734482"/>
                  </a:ext>
                </a:extLst>
              </a:tr>
              <a:tr h="431387">
                <a:tc>
                  <a:txBody>
                    <a:bodyPr/>
                    <a:lstStyle/>
                    <a:p>
                      <a:pPr algn="l" fontAlgn="ctr">
                        <a:lnSpc>
                          <a:spcPct val="100000"/>
                        </a:lnSpc>
                      </a:pPr>
                      <a:r>
                        <a:rPr lang="ja-JP" altLang="en-US" sz="1600" b="1" u="none" strike="noStrike" dirty="0">
                          <a:effectLst/>
                          <a:latin typeface="Meiryo UI" panose="020B0604030504040204" pitchFamily="50" charset="-128"/>
                          <a:ea typeface="Meiryo UI" panose="020B0604030504040204" pitchFamily="50" charset="-128"/>
                        </a:rPr>
                        <a:t> </a:t>
                      </a:r>
                      <a:r>
                        <a:rPr lang="en-US" altLang="ja-JP" sz="1600" b="1" u="none" strike="noStrike" baseline="0" dirty="0">
                          <a:effectLst/>
                          <a:latin typeface="Meiryo UI" panose="020B0604030504040204" pitchFamily="50" charset="-128"/>
                          <a:ea typeface="Meiryo UI" panose="020B0604030504040204" pitchFamily="50" charset="-128"/>
                        </a:rPr>
                        <a:t> </a:t>
                      </a:r>
                      <a:r>
                        <a:rPr lang="ja-JP" altLang="en-US" sz="1600" b="1" u="none" strike="noStrike" baseline="0" dirty="0">
                          <a:effectLst/>
                          <a:latin typeface="Meiryo UI" panose="020B0604030504040204" pitchFamily="50" charset="-128"/>
                          <a:ea typeface="Meiryo UI" panose="020B0604030504040204" pitchFamily="50" charset="-128"/>
                        </a:rPr>
                        <a:t>天然ガス自動車</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5,380</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1,099</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806</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1387">
                <a:tc>
                  <a:txBody>
                    <a:bodyPr/>
                    <a:lstStyle/>
                    <a:p>
                      <a:pPr algn="l" fontAlgn="ctr">
                        <a:lnSpc>
                          <a:spcPct val="100000"/>
                        </a:lnSpc>
                      </a:pPr>
                      <a:r>
                        <a:rPr lang="ja-JP" altLang="en-US" sz="1600" b="1" u="none" strike="noStrike" dirty="0">
                          <a:effectLst/>
                          <a:latin typeface="Meiryo UI" panose="020B0604030504040204" pitchFamily="50" charset="-128"/>
                          <a:ea typeface="Meiryo UI" panose="020B0604030504040204" pitchFamily="50" charset="-128"/>
                        </a:rPr>
                        <a:t> </a:t>
                      </a:r>
                      <a:r>
                        <a:rPr lang="en-US" altLang="ja-JP" sz="1600" b="1" u="none" strike="noStrike" baseline="0" dirty="0">
                          <a:effectLst/>
                          <a:latin typeface="Meiryo UI" panose="020B0604030504040204" pitchFamily="50" charset="-128"/>
                          <a:ea typeface="Meiryo UI" panose="020B0604030504040204" pitchFamily="50" charset="-128"/>
                        </a:rPr>
                        <a:t> </a:t>
                      </a:r>
                      <a:r>
                        <a:rPr lang="ja-JP" altLang="en-US" sz="1600" b="1" u="none" strike="noStrike" baseline="0" dirty="0">
                          <a:effectLst/>
                          <a:latin typeface="Meiryo UI" panose="020B0604030504040204" pitchFamily="50" charset="-128"/>
                          <a:ea typeface="Meiryo UI" panose="020B0604030504040204" pitchFamily="50" charset="-128"/>
                        </a:rPr>
                        <a:t>クリーンディーゼル乗用車</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164</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69,428</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81,276</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1387">
                <a:tc>
                  <a:txBody>
                    <a:bodyPr/>
                    <a:lstStyle/>
                    <a:p>
                      <a:pPr algn="l" fontAlgn="ctr">
                        <a:lnSpc>
                          <a:spcPct val="100000"/>
                        </a:lnSpc>
                      </a:pP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  合計</a:t>
                      </a: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56,401</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719,542</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972,435</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633855"/>
                  </a:ext>
                </a:extLst>
              </a:tr>
              <a:tr h="431387">
                <a:tc>
                  <a:txBody>
                    <a:bodyPr/>
                    <a:lstStyle/>
                    <a:p>
                      <a:pPr algn="l" fontAlgn="ctr">
                        <a:lnSpc>
                          <a:spcPct val="100000"/>
                        </a:lnSpc>
                      </a:pPr>
                      <a:r>
                        <a:rPr lang="en-US" altLang="ja-JP" sz="1600" b="1" i="0" u="none" strike="noStrike" baseline="0" dirty="0">
                          <a:solidFill>
                            <a:srgbClr val="000000"/>
                          </a:solidFill>
                          <a:effectLst/>
                          <a:latin typeface="Meiryo UI" panose="020B0604030504040204" pitchFamily="50" charset="-128"/>
                          <a:ea typeface="Meiryo UI" panose="020B0604030504040204" pitchFamily="50" charset="-128"/>
                        </a:rPr>
                        <a:t> 【</a:t>
                      </a:r>
                      <a:r>
                        <a:rPr lang="ja-JP" altLang="en-US" sz="1600" b="1" i="0" u="none" strike="noStrike" baseline="0" dirty="0">
                          <a:solidFill>
                            <a:srgbClr val="000000"/>
                          </a:solidFill>
                          <a:effectLst/>
                          <a:latin typeface="Meiryo UI" panose="020B0604030504040204" pitchFamily="50" charset="-128"/>
                          <a:ea typeface="Meiryo UI" panose="020B0604030504040204" pitchFamily="50" charset="-128"/>
                        </a:rPr>
                        <a:t>参考</a:t>
                      </a:r>
                      <a:r>
                        <a:rPr lang="en-US" altLang="ja-JP" sz="1600" b="1" i="0" u="none" strike="noStrike" baseline="0" dirty="0">
                          <a:solidFill>
                            <a:srgbClr val="000000"/>
                          </a:solidFill>
                          <a:effectLst/>
                          <a:latin typeface="Meiryo UI" panose="020B0604030504040204" pitchFamily="50" charset="-128"/>
                          <a:ea typeface="Meiryo UI" panose="020B0604030504040204" pitchFamily="50" charset="-128"/>
                        </a:rPr>
                        <a:t>】</a:t>
                      </a:r>
                      <a:r>
                        <a:rPr lang="ja-JP" altLang="en-US" sz="1600" b="1" i="0" u="none" strike="noStrike" baseline="0" dirty="0">
                          <a:solidFill>
                            <a:srgbClr val="000000"/>
                          </a:solidFill>
                          <a:effectLst/>
                          <a:latin typeface="Meiryo UI" panose="020B0604030504040204" pitchFamily="50" charset="-128"/>
                          <a:ea typeface="Meiryo UI" panose="020B0604030504040204" pitchFamily="50" charset="-128"/>
                        </a:rPr>
                        <a:t>超低燃費車</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121,677</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1,181,287</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1,153,106</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4105501"/>
                  </a:ext>
                </a:extLst>
              </a:tr>
              <a:tr h="431387">
                <a:tc>
                  <a:txBody>
                    <a:bodyPr/>
                    <a:lstStyle/>
                    <a:p>
                      <a:pPr algn="l" fontAlgn="ctr">
                        <a:lnSpc>
                          <a:spcPct val="100000"/>
                        </a:lnSpc>
                      </a:pPr>
                      <a:r>
                        <a:rPr lang="ja-JP" altLang="en-US" sz="1600" b="1" u="none" strike="noStrike" dirty="0">
                          <a:effectLst/>
                          <a:latin typeface="Meiryo UI" panose="020B0604030504040204" pitchFamily="50" charset="-128"/>
                          <a:ea typeface="Meiryo UI" panose="020B0604030504040204" pitchFamily="50" charset="-128"/>
                        </a:rPr>
                        <a:t> </a:t>
                      </a:r>
                      <a:r>
                        <a:rPr lang="en-US" altLang="ja-JP" sz="1600" b="1" u="none" strike="noStrike" dirty="0">
                          <a:effectLst/>
                          <a:latin typeface="Meiryo UI" panose="020B0604030504040204" pitchFamily="50" charset="-128"/>
                          <a:ea typeface="Meiryo UI" panose="020B0604030504040204" pitchFamily="50" charset="-128"/>
                        </a:rPr>
                        <a:t>【</a:t>
                      </a:r>
                      <a:r>
                        <a:rPr lang="ja-JP" altLang="en-US" sz="1600" b="1" u="none" strike="noStrike" dirty="0">
                          <a:effectLst/>
                          <a:latin typeface="Meiryo UI" panose="020B0604030504040204" pitchFamily="50" charset="-128"/>
                          <a:ea typeface="Meiryo UI" panose="020B0604030504040204" pitchFamily="50" charset="-128"/>
                        </a:rPr>
                        <a:t>参考</a:t>
                      </a:r>
                      <a:r>
                        <a:rPr lang="en-US" altLang="ja-JP" sz="1600" b="1" u="none" strike="noStrike" dirty="0">
                          <a:effectLst/>
                          <a:latin typeface="Meiryo UI" panose="020B0604030504040204" pitchFamily="50" charset="-128"/>
                          <a:ea typeface="Meiryo UI" panose="020B0604030504040204" pitchFamily="50" charset="-128"/>
                        </a:rPr>
                        <a:t>】</a:t>
                      </a:r>
                      <a:r>
                        <a:rPr lang="ja-JP" altLang="en-US" sz="1600" b="1" u="none" strike="noStrike" dirty="0">
                          <a:effectLst/>
                          <a:latin typeface="Meiryo UI" panose="020B0604030504040204" pitchFamily="50" charset="-128"/>
                          <a:ea typeface="Meiryo UI" panose="020B0604030504040204" pitchFamily="50" charset="-128"/>
                        </a:rPr>
                        <a:t>自動車の登録台数</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3,465,932</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3,560,222</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3,584,338</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75891"/>
                  </a:ext>
                </a:extLst>
              </a:tr>
            </a:tbl>
          </a:graphicData>
        </a:graphic>
      </p:graphicFrame>
    </p:spTree>
    <p:extLst>
      <p:ext uri="{BB962C8B-B14F-4D97-AF65-F5344CB8AC3E}">
        <p14:creationId xmlns:p14="http://schemas.microsoft.com/office/powerpoint/2010/main" val="111802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rgbClr val="FFFFFF"/>
                </a:solidFill>
                <a:latin typeface="Meiryo UI" panose="020B0604030504040204" pitchFamily="50" charset="-128"/>
                <a:ea typeface="Meiryo UI" panose="020B0604030504040204" pitchFamily="50" charset="-128"/>
              </a:rPr>
              <a:t>＜参考＞</a:t>
            </a:r>
            <a:r>
              <a:rPr lang="ja-JP" altLang="en-US" sz="2400" b="1" spc="675" dirty="0">
                <a:solidFill>
                  <a:schemeClr val="bg1"/>
                </a:solidFill>
                <a:latin typeface="Meiryo UI" panose="020B0604030504040204" pitchFamily="50" charset="-128"/>
                <a:ea typeface="Meiryo UI" panose="020B0604030504040204" pitchFamily="50" charset="-128"/>
              </a:rPr>
              <a:t>充電インフラ整備状況</a:t>
            </a:r>
          </a:p>
        </p:txBody>
      </p:sp>
      <p:sp>
        <p:nvSpPr>
          <p:cNvPr id="24" name="テキスト ボックス 23">
            <a:extLst>
              <a:ext uri="{FF2B5EF4-FFF2-40B4-BE49-F238E27FC236}">
                <a16:creationId xmlns:a16="http://schemas.microsoft.com/office/drawing/2014/main" id="{D8CA9628-6FF1-4142-B875-B79C550D7348}"/>
              </a:ext>
            </a:extLst>
          </p:cNvPr>
          <p:cNvSpPr txBox="1"/>
          <p:nvPr/>
        </p:nvSpPr>
        <p:spPr>
          <a:xfrm>
            <a:off x="971600" y="1673184"/>
            <a:ext cx="6680934" cy="307777"/>
          </a:xfrm>
          <a:prstGeom prst="rect">
            <a:avLst/>
          </a:prstGeom>
          <a:noFill/>
        </p:spPr>
        <p:txBody>
          <a:bodyPr wrap="square">
            <a:spAutoFit/>
          </a:bodyPr>
          <a:lstStyle/>
          <a:p>
            <a:r>
              <a:rPr lang="ja-JP" altLang="en-US" sz="1400" dirty="0">
                <a:solidFill>
                  <a:schemeClr val="accent6"/>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府域のパブリック充電（公共用充電設備）（</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年度）</a:t>
            </a:r>
          </a:p>
        </p:txBody>
      </p:sp>
      <p:sp>
        <p:nvSpPr>
          <p:cNvPr id="25" name="吹き出し: 四角形 154">
            <a:extLst>
              <a:ext uri="{FF2B5EF4-FFF2-40B4-BE49-F238E27FC236}">
                <a16:creationId xmlns:a16="http://schemas.microsoft.com/office/drawing/2014/main" id="{69F9BDC2-BEBC-44BF-871A-C50AA677C61A}"/>
              </a:ext>
            </a:extLst>
          </p:cNvPr>
          <p:cNvSpPr/>
          <p:nvPr/>
        </p:nvSpPr>
        <p:spPr>
          <a:xfrm>
            <a:off x="1198475" y="2036920"/>
            <a:ext cx="3319825" cy="487633"/>
          </a:xfrm>
          <a:prstGeom prst="wedgeRectCallout">
            <a:avLst>
              <a:gd name="adj1" fmla="val 41878"/>
              <a:gd name="adj2" fmla="val -479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急速充電設備の設置箇所数 ：</a:t>
            </a:r>
            <a:r>
              <a:rPr kumimoji="1" lang="en-US" altLang="ja-JP" sz="1400" dirty="0">
                <a:solidFill>
                  <a:schemeClr val="tx1"/>
                </a:solidFill>
                <a:latin typeface="Meiryo UI" panose="020B0604030504040204" pitchFamily="50" charset="-128"/>
                <a:ea typeface="Meiryo UI" panose="020B0604030504040204" pitchFamily="50" charset="-128"/>
              </a:rPr>
              <a:t>300</a:t>
            </a:r>
            <a:r>
              <a:rPr kumimoji="1" lang="ja-JP" altLang="en-US" sz="1400" dirty="0">
                <a:solidFill>
                  <a:schemeClr val="tx1"/>
                </a:solidFill>
                <a:latin typeface="Meiryo UI" panose="020B0604030504040204" pitchFamily="50" charset="-128"/>
                <a:ea typeface="Meiryo UI" panose="020B0604030504040204" pitchFamily="50" charset="-128"/>
              </a:rPr>
              <a:t>箇所　</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普通充電設備の設置基数 　 ：</a:t>
            </a:r>
            <a:r>
              <a:rPr kumimoji="1" lang="en-US" altLang="ja-JP" sz="1400" dirty="0">
                <a:solidFill>
                  <a:schemeClr val="tx1"/>
                </a:solidFill>
                <a:latin typeface="Meiryo UI" panose="020B0604030504040204" pitchFamily="50" charset="-128"/>
                <a:ea typeface="Meiryo UI" panose="020B0604030504040204" pitchFamily="50" charset="-128"/>
              </a:rPr>
              <a:t>1,500</a:t>
            </a:r>
            <a:r>
              <a:rPr kumimoji="1" lang="ja-JP" altLang="en-US" sz="1400" dirty="0">
                <a:solidFill>
                  <a:schemeClr val="tx1"/>
                </a:solidFill>
                <a:latin typeface="Meiryo UI" panose="020B0604030504040204" pitchFamily="50" charset="-128"/>
                <a:ea typeface="Meiryo UI" panose="020B0604030504040204" pitchFamily="50" charset="-128"/>
              </a:rPr>
              <a:t>基</a:t>
            </a:r>
          </a:p>
        </p:txBody>
      </p:sp>
      <p:sp>
        <p:nvSpPr>
          <p:cNvPr id="40" name="テキスト ボックス 39">
            <a:extLst>
              <a:ext uri="{FF2B5EF4-FFF2-40B4-BE49-F238E27FC236}">
                <a16:creationId xmlns:a16="http://schemas.microsoft.com/office/drawing/2014/main" id="{BCCFB617-C28B-489F-B87A-244F922FB6DD}"/>
              </a:ext>
            </a:extLst>
          </p:cNvPr>
          <p:cNvSpPr txBox="1"/>
          <p:nvPr/>
        </p:nvSpPr>
        <p:spPr>
          <a:xfrm>
            <a:off x="116356" y="949411"/>
            <a:ext cx="900000" cy="307777"/>
          </a:xfrm>
          <a:prstGeom prst="rect">
            <a:avLst/>
          </a:prstGeom>
          <a:solidFill>
            <a:schemeClr val="accent6">
              <a:lumMod val="40000"/>
              <a:lumOff val="60000"/>
            </a:schemeClr>
          </a:solidFill>
        </p:spPr>
        <p:txBody>
          <a:bodyPr wrap="square">
            <a:spAutoFit/>
          </a:bodyPr>
          <a:lstStyle/>
          <a:p>
            <a:r>
              <a:rPr lang="ja-JP" altLang="en-US" sz="1400" dirty="0">
                <a:latin typeface="Meiryo UI" panose="020B0604030504040204" pitchFamily="50" charset="-128"/>
                <a:ea typeface="Meiryo UI" panose="020B0604030504040204" pitchFamily="50" charset="-128"/>
              </a:rPr>
              <a:t>国の目標</a:t>
            </a:r>
          </a:p>
        </p:txBody>
      </p:sp>
      <p:sp>
        <p:nvSpPr>
          <p:cNvPr id="41" name="正方形/長方形 40">
            <a:extLst>
              <a:ext uri="{FF2B5EF4-FFF2-40B4-BE49-F238E27FC236}">
                <a16:creationId xmlns:a16="http://schemas.microsoft.com/office/drawing/2014/main" id="{73D4E5D5-3E61-4712-9F9B-3351D6C1A6A7}"/>
              </a:ext>
            </a:extLst>
          </p:cNvPr>
          <p:cNvSpPr/>
          <p:nvPr/>
        </p:nvSpPr>
        <p:spPr>
          <a:xfrm>
            <a:off x="1039366" y="937279"/>
            <a:ext cx="8051130" cy="542062"/>
          </a:xfrm>
          <a:prstGeom prst="rect">
            <a:avLst/>
          </a:prstGeom>
          <a:ln w="12700">
            <a:noFill/>
          </a:ln>
        </p:spPr>
        <p:txBody>
          <a:bodyPr wrap="square" lIns="36000" tIns="36000" rIns="36000" bIns="36000">
            <a:spAutoFit/>
          </a:bodyPr>
          <a:lstStyle/>
          <a:p>
            <a:pPr marL="177800" indent="-177800">
              <a:spcAft>
                <a:spcPts val="300"/>
              </a:spcAft>
            </a:pPr>
            <a:r>
              <a:rPr lang="ja-JP" altLang="en-US" sz="14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年までに公共用の急速充電器３万口を含む充電インフラ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万口の整備をめざす（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月指針</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spcAft>
                <a:spcPts val="3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目安：集合住宅等の基礎充電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万口、</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目的地充電</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普通</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)10</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15</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万口</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97C48681-5D8B-46D4-89ED-6AC572B7CDEA}"/>
              </a:ext>
            </a:extLst>
          </p:cNvPr>
          <p:cNvSpPr txBox="1"/>
          <p:nvPr/>
        </p:nvSpPr>
        <p:spPr>
          <a:xfrm>
            <a:off x="116356" y="1670875"/>
            <a:ext cx="900000" cy="307777"/>
          </a:xfrm>
          <a:prstGeom prst="rect">
            <a:avLst/>
          </a:prstGeom>
          <a:solidFill>
            <a:schemeClr val="accent6">
              <a:lumMod val="40000"/>
              <a:lumOff val="60000"/>
            </a:schemeClr>
          </a:solidFill>
        </p:spPr>
        <p:txBody>
          <a:bodyPr wrap="square">
            <a:spAutoFit/>
          </a:bodyPr>
          <a:lstStyle/>
          <a:p>
            <a:r>
              <a:rPr lang="ja-JP" altLang="en-US" sz="1400" dirty="0">
                <a:latin typeface="Meiryo UI" panose="020B0604030504040204" pitchFamily="50" charset="-128"/>
                <a:ea typeface="Meiryo UI" panose="020B0604030504040204" pitchFamily="50" charset="-128"/>
              </a:rPr>
              <a:t>府の目標</a:t>
            </a:r>
          </a:p>
        </p:txBody>
      </p:sp>
      <p:sp>
        <p:nvSpPr>
          <p:cNvPr id="43" name="正方形/長方形 42">
            <a:extLst>
              <a:ext uri="{FF2B5EF4-FFF2-40B4-BE49-F238E27FC236}">
                <a16:creationId xmlns:a16="http://schemas.microsoft.com/office/drawing/2014/main" id="{4CA27B7D-45F5-41B3-82C2-D2C96A2C2E7E}"/>
              </a:ext>
            </a:extLst>
          </p:cNvPr>
          <p:cNvSpPr/>
          <p:nvPr/>
        </p:nvSpPr>
        <p:spPr>
          <a:xfrm>
            <a:off x="4486661" y="2321040"/>
            <a:ext cx="1896673" cy="276999"/>
          </a:xfrm>
          <a:prstGeom prst="rect">
            <a:avLst/>
          </a:prstGeom>
        </p:spPr>
        <p:txBody>
          <a:bodyPr wrap="none">
            <a:spAutoFit/>
          </a:bodyPr>
          <a:lstStyle/>
          <a:p>
            <a:r>
              <a:rPr kumimoji="1" lang="ja-JP" altLang="en-US" sz="1200" dirty="0">
                <a:latin typeface="Meiryo UI" panose="020B0604030504040204" pitchFamily="50" charset="-128"/>
                <a:ea typeface="Meiryo UI" panose="020B0604030504040204" pitchFamily="50" charset="-128"/>
              </a:rPr>
              <a:t>「おおさか電動車普及戦略」</a:t>
            </a:r>
            <a:endParaRPr lang="ja-JP" altLang="en-US" sz="1200" dirty="0"/>
          </a:p>
        </p:txBody>
      </p:sp>
      <p:pic>
        <p:nvPicPr>
          <p:cNvPr id="44" name="図 43">
            <a:extLst>
              <a:ext uri="{FF2B5EF4-FFF2-40B4-BE49-F238E27FC236}">
                <a16:creationId xmlns:a16="http://schemas.microsoft.com/office/drawing/2014/main" id="{8F94EC3C-D286-4D5A-BF4A-875428091562}"/>
              </a:ext>
            </a:extLst>
          </p:cNvPr>
          <p:cNvPicPr>
            <a:picLocks noChangeAspect="1"/>
          </p:cNvPicPr>
          <p:nvPr/>
        </p:nvPicPr>
        <p:blipFill>
          <a:blip r:embed="rId3"/>
          <a:stretch>
            <a:fillRect/>
          </a:stretch>
        </p:blipFill>
        <p:spPr>
          <a:xfrm>
            <a:off x="7405368" y="1340768"/>
            <a:ext cx="1206922" cy="1738953"/>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grpSp>
        <p:nvGrpSpPr>
          <p:cNvPr id="4" name="グループ化 3">
            <a:extLst>
              <a:ext uri="{FF2B5EF4-FFF2-40B4-BE49-F238E27FC236}">
                <a16:creationId xmlns:a16="http://schemas.microsoft.com/office/drawing/2014/main" id="{92ED9E54-ECF6-451F-94F0-1967ECFA3663}"/>
              </a:ext>
            </a:extLst>
          </p:cNvPr>
          <p:cNvGrpSpPr/>
          <p:nvPr/>
        </p:nvGrpSpPr>
        <p:grpSpPr>
          <a:xfrm>
            <a:off x="-39437" y="2946563"/>
            <a:ext cx="9200877" cy="3926865"/>
            <a:chOff x="-39437" y="2946563"/>
            <a:chExt cx="9200877" cy="3926865"/>
          </a:xfrm>
        </p:grpSpPr>
        <p:grpSp>
          <p:nvGrpSpPr>
            <p:cNvPr id="3" name="グループ化 2">
              <a:extLst>
                <a:ext uri="{FF2B5EF4-FFF2-40B4-BE49-F238E27FC236}">
                  <a16:creationId xmlns:a16="http://schemas.microsoft.com/office/drawing/2014/main" id="{7B06092D-CB45-4447-86C4-D7192FF6DA6C}"/>
                </a:ext>
              </a:extLst>
            </p:cNvPr>
            <p:cNvGrpSpPr/>
            <p:nvPr/>
          </p:nvGrpSpPr>
          <p:grpSpPr>
            <a:xfrm>
              <a:off x="-39437" y="2946563"/>
              <a:ext cx="9200877" cy="3926865"/>
              <a:chOff x="-39437" y="2946563"/>
              <a:chExt cx="9200877" cy="3926865"/>
            </a:xfrm>
          </p:grpSpPr>
          <p:graphicFrame>
            <p:nvGraphicFramePr>
              <p:cNvPr id="18" name="グラフ 17">
                <a:extLst>
                  <a:ext uri="{FF2B5EF4-FFF2-40B4-BE49-F238E27FC236}">
                    <a16:creationId xmlns:a16="http://schemas.microsoft.com/office/drawing/2014/main" id="{C1C16525-C219-4168-9F53-E770B2BB1947}"/>
                  </a:ext>
                </a:extLst>
              </p:cNvPr>
              <p:cNvGraphicFramePr/>
              <p:nvPr>
                <p:extLst>
                  <p:ext uri="{D42A27DB-BD31-4B8C-83A1-F6EECF244321}">
                    <p14:modId xmlns:p14="http://schemas.microsoft.com/office/powerpoint/2010/main" val="547824087"/>
                  </p:ext>
                </p:extLst>
              </p:nvPr>
            </p:nvGraphicFramePr>
            <p:xfrm>
              <a:off x="-39437" y="3332171"/>
              <a:ext cx="5782724" cy="3541257"/>
            </p:xfrm>
            <a:graphic>
              <a:graphicData uri="http://schemas.openxmlformats.org/drawingml/2006/chart">
                <c:chart xmlns:c="http://schemas.openxmlformats.org/drawingml/2006/chart" xmlns:r="http://schemas.openxmlformats.org/officeDocument/2006/relationships" r:id="rId4"/>
              </a:graphicData>
            </a:graphic>
          </p:graphicFrame>
          <p:sp>
            <p:nvSpPr>
              <p:cNvPr id="19" name="左右矢印 37">
                <a:extLst>
                  <a:ext uri="{FF2B5EF4-FFF2-40B4-BE49-F238E27FC236}">
                    <a16:creationId xmlns:a16="http://schemas.microsoft.com/office/drawing/2014/main" id="{359A160E-705B-41BC-92F9-0E04AC17A97D}"/>
                  </a:ext>
                </a:extLst>
              </p:cNvPr>
              <p:cNvSpPr/>
              <p:nvPr/>
            </p:nvSpPr>
            <p:spPr>
              <a:xfrm>
                <a:off x="2168311" y="4792711"/>
                <a:ext cx="2161553" cy="573261"/>
              </a:xfrm>
              <a:prstGeom prst="leftRightArrow">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2">
                        <a:lumMod val="25000"/>
                      </a:schemeClr>
                    </a:solidFill>
                    <a:latin typeface="Meiryo UI" panose="020B0604030504040204" pitchFamily="50" charset="-128"/>
                    <a:ea typeface="Meiryo UI" panose="020B0604030504040204" pitchFamily="50" charset="-128"/>
                  </a:rPr>
                  <a:t>耐用年数８～１０年程度</a:t>
                </a:r>
              </a:p>
            </p:txBody>
          </p:sp>
          <p:graphicFrame>
            <p:nvGraphicFramePr>
              <p:cNvPr id="20" name="グラフ 19">
                <a:extLst>
                  <a:ext uri="{FF2B5EF4-FFF2-40B4-BE49-F238E27FC236}">
                    <a16:creationId xmlns:a16="http://schemas.microsoft.com/office/drawing/2014/main" id="{FC78B1F7-7516-45FE-A3A8-6D962786568B}"/>
                  </a:ext>
                </a:extLst>
              </p:cNvPr>
              <p:cNvGraphicFramePr/>
              <p:nvPr>
                <p:extLst>
                  <p:ext uri="{D42A27DB-BD31-4B8C-83A1-F6EECF244321}">
                    <p14:modId xmlns:p14="http://schemas.microsoft.com/office/powerpoint/2010/main" val="3179700357"/>
                  </p:ext>
                </p:extLst>
              </p:nvPr>
            </p:nvGraphicFramePr>
            <p:xfrm>
              <a:off x="5434997" y="3282535"/>
              <a:ext cx="3726443" cy="3541257"/>
            </p:xfrm>
            <a:graphic>
              <a:graphicData uri="http://schemas.openxmlformats.org/drawingml/2006/chart">
                <c:chart xmlns:c="http://schemas.openxmlformats.org/drawingml/2006/chart" xmlns:r="http://schemas.openxmlformats.org/officeDocument/2006/relationships" r:id="rId5"/>
              </a:graphicData>
            </a:graphic>
          </p:graphicFrame>
          <p:sp>
            <p:nvSpPr>
              <p:cNvPr id="21" name="角丸四角形 17">
                <a:extLst>
                  <a:ext uri="{FF2B5EF4-FFF2-40B4-BE49-F238E27FC236}">
                    <a16:creationId xmlns:a16="http://schemas.microsoft.com/office/drawing/2014/main" id="{83254E85-88CA-428A-BB6A-12BA743D1E2F}"/>
                  </a:ext>
                </a:extLst>
              </p:cNvPr>
              <p:cNvSpPr/>
              <p:nvPr/>
            </p:nvSpPr>
            <p:spPr>
              <a:xfrm>
                <a:off x="5879251" y="2958513"/>
                <a:ext cx="676729" cy="288000"/>
              </a:xfrm>
              <a:prstGeom prst="roundRect">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箇所</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2" name="角丸四角形 17">
                <a:extLst>
                  <a:ext uri="{FF2B5EF4-FFF2-40B4-BE49-F238E27FC236}">
                    <a16:creationId xmlns:a16="http://schemas.microsoft.com/office/drawing/2014/main" id="{D4F16AD6-514E-4019-9699-8FC8F1DF1793}"/>
                  </a:ext>
                </a:extLst>
              </p:cNvPr>
              <p:cNvSpPr/>
              <p:nvPr/>
            </p:nvSpPr>
            <p:spPr>
              <a:xfrm>
                <a:off x="746294" y="2946563"/>
                <a:ext cx="695417" cy="288000"/>
              </a:xfrm>
              <a:prstGeom prst="roundRect">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基数</a:t>
                </a:r>
              </a:p>
            </p:txBody>
          </p:sp>
        </p:grpSp>
        <p:sp>
          <p:nvSpPr>
            <p:cNvPr id="23" name="テキスト ボックス 1">
              <a:extLst>
                <a:ext uri="{FF2B5EF4-FFF2-40B4-BE49-F238E27FC236}">
                  <a16:creationId xmlns:a16="http://schemas.microsoft.com/office/drawing/2014/main" id="{9D105BB5-97E3-4BEE-8B1D-F97267B8D13D}"/>
                </a:ext>
              </a:extLst>
            </p:cNvPr>
            <p:cNvSpPr txBox="1"/>
            <p:nvPr/>
          </p:nvSpPr>
          <p:spPr>
            <a:xfrm>
              <a:off x="1300046" y="3332948"/>
              <a:ext cx="1533026" cy="510640"/>
            </a:xfrm>
            <a:prstGeom prst="rect">
              <a:avLst/>
            </a:prstGeom>
            <a:solidFill>
              <a:schemeClr val="accent6">
                <a:lumMod val="20000"/>
                <a:lumOff val="80000"/>
                <a:alpha val="60000"/>
              </a:schemeClr>
            </a:solidFill>
          </p:spPr>
          <p:txBody>
            <a:bodyPr vert="horz" wrap="square" lIns="91427" tIns="45714" rIns="91427" bIns="4571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lnSpc>
                  <a:spcPct val="120000"/>
                </a:lnSpc>
                <a:spcBef>
                  <a:spcPts val="600"/>
                </a:spcBef>
                <a:buNone/>
              </a:pPr>
              <a:r>
                <a:rPr lang="ja-JP" altLang="en-US" sz="1200" dirty="0">
                  <a:solidFill>
                    <a:schemeClr val="accent6">
                      <a:lumMod val="75000"/>
                    </a:schemeClr>
                  </a:solidFill>
                  <a:latin typeface="Meiryo UI" panose="020B0604030504040204" pitchFamily="50" charset="-128"/>
                  <a:ea typeface="Meiryo UI" panose="020B0604030504040204" pitchFamily="50" charset="-128"/>
                </a:rPr>
                <a:t>目標</a:t>
              </a:r>
              <a:r>
                <a:rPr lang="en-US" altLang="ja-JP" sz="1200" dirty="0">
                  <a:solidFill>
                    <a:schemeClr val="accent6">
                      <a:lumMod val="75000"/>
                    </a:schemeClr>
                  </a:solidFill>
                  <a:latin typeface="Meiryo UI" panose="020B0604030504040204" pitchFamily="50" charset="-128"/>
                  <a:ea typeface="Meiryo UI" panose="020B0604030504040204" pitchFamily="50" charset="-128"/>
                </a:rPr>
                <a:t>(2030</a:t>
              </a:r>
              <a:r>
                <a:rPr lang="ja-JP" altLang="en-US" sz="1200" dirty="0">
                  <a:solidFill>
                    <a:schemeClr val="accent6">
                      <a:lumMod val="75000"/>
                    </a:schemeClr>
                  </a:solidFill>
                  <a:latin typeface="Meiryo UI" panose="020B0604030504040204" pitchFamily="50" charset="-128"/>
                  <a:ea typeface="Meiryo UI" panose="020B0604030504040204" pitchFamily="50" charset="-128"/>
                </a:rPr>
                <a:t>年度末</a:t>
              </a:r>
              <a:r>
                <a:rPr lang="en-US" altLang="ja-JP" sz="1200" dirty="0">
                  <a:solidFill>
                    <a:schemeClr val="accent6">
                      <a:lumMod val="75000"/>
                    </a:schemeClr>
                  </a:solidFill>
                  <a:latin typeface="Meiryo UI" panose="020B0604030504040204" pitchFamily="50" charset="-128"/>
                  <a:ea typeface="Meiryo UI" panose="020B0604030504040204" pitchFamily="50" charset="-128"/>
                </a:rPr>
                <a:t>)</a:t>
              </a:r>
              <a:br>
                <a:rPr lang="en-US" altLang="ja-JP" sz="1200" dirty="0">
                  <a:solidFill>
                    <a:schemeClr val="accent6">
                      <a:lumMod val="75000"/>
                    </a:schemeClr>
                  </a:solidFill>
                  <a:latin typeface="Meiryo UI" panose="020B0604030504040204" pitchFamily="50" charset="-128"/>
                  <a:ea typeface="Meiryo UI" panose="020B0604030504040204" pitchFamily="50" charset="-128"/>
                </a:rPr>
              </a:br>
              <a:r>
                <a:rPr lang="ja-JP" altLang="en-US" sz="1200" dirty="0">
                  <a:solidFill>
                    <a:schemeClr val="accent6">
                      <a:lumMod val="75000"/>
                    </a:schemeClr>
                  </a:solidFill>
                  <a:latin typeface="Meiryo UI" panose="020B0604030504040204" pitchFamily="50" charset="-128"/>
                  <a:ea typeface="Meiryo UI" panose="020B0604030504040204" pitchFamily="50" charset="-128"/>
                </a:rPr>
                <a:t>普通</a:t>
              </a:r>
              <a:r>
                <a:rPr lang="en-US" altLang="ja-JP" sz="1200" dirty="0">
                  <a:solidFill>
                    <a:schemeClr val="accent6">
                      <a:lumMod val="75000"/>
                    </a:schemeClr>
                  </a:solidFill>
                  <a:latin typeface="Meiryo UI" panose="020B0604030504040204" pitchFamily="50" charset="-128"/>
                  <a:ea typeface="Meiryo UI" panose="020B0604030504040204" pitchFamily="50" charset="-128"/>
                </a:rPr>
                <a:t>1500</a:t>
              </a:r>
              <a:r>
                <a:rPr lang="ja-JP" altLang="en-US" sz="1200" dirty="0">
                  <a:solidFill>
                    <a:schemeClr val="accent6">
                      <a:lumMod val="75000"/>
                    </a:schemeClr>
                  </a:solidFill>
                  <a:latin typeface="Meiryo UI" panose="020B0604030504040204" pitchFamily="50" charset="-128"/>
                  <a:ea typeface="Meiryo UI" panose="020B0604030504040204" pitchFamily="50" charset="-128"/>
                </a:rPr>
                <a:t>基</a:t>
              </a:r>
            </a:p>
          </p:txBody>
        </p:sp>
      </p:grpSp>
    </p:spTree>
    <p:extLst>
      <p:ext uri="{BB962C8B-B14F-4D97-AF65-F5344CB8AC3E}">
        <p14:creationId xmlns:p14="http://schemas.microsoft.com/office/powerpoint/2010/main" val="257133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2B1F679-B408-4D75-9476-A59955495573}"/>
              </a:ext>
            </a:extLst>
          </p:cNvPr>
          <p:cNvGraphicFramePr>
            <a:graphicFrameLocks noGrp="1"/>
          </p:cNvGraphicFramePr>
          <p:nvPr>
            <p:extLst>
              <p:ext uri="{D42A27DB-BD31-4B8C-83A1-F6EECF244321}">
                <p14:modId xmlns:p14="http://schemas.microsoft.com/office/powerpoint/2010/main" val="1356486138"/>
              </p:ext>
            </p:extLst>
          </p:nvPr>
        </p:nvGraphicFramePr>
        <p:xfrm>
          <a:off x="27432" y="1508761"/>
          <a:ext cx="9089136" cy="4285390"/>
        </p:xfrm>
        <a:graphic>
          <a:graphicData uri="http://schemas.openxmlformats.org/drawingml/2006/table">
            <a:tbl>
              <a:tblPr firstRow="1" firstCol="1">
                <a:tableStyleId>{5C22544A-7EE6-4342-B048-85BDC9FD1C3A}</a:tableStyleId>
              </a:tblPr>
              <a:tblGrid>
                <a:gridCol w="1060704">
                  <a:extLst>
                    <a:ext uri="{9D8B030D-6E8A-4147-A177-3AD203B41FA5}">
                      <a16:colId xmlns:a16="http://schemas.microsoft.com/office/drawing/2014/main" val="3366902069"/>
                    </a:ext>
                  </a:extLst>
                </a:gridCol>
                <a:gridCol w="501777">
                  <a:extLst>
                    <a:ext uri="{9D8B030D-6E8A-4147-A177-3AD203B41FA5}">
                      <a16:colId xmlns:a16="http://schemas.microsoft.com/office/drawing/2014/main" val="3026195806"/>
                    </a:ext>
                  </a:extLst>
                </a:gridCol>
                <a:gridCol w="501777">
                  <a:extLst>
                    <a:ext uri="{9D8B030D-6E8A-4147-A177-3AD203B41FA5}">
                      <a16:colId xmlns:a16="http://schemas.microsoft.com/office/drawing/2014/main" val="1215622719"/>
                    </a:ext>
                  </a:extLst>
                </a:gridCol>
                <a:gridCol w="501777">
                  <a:extLst>
                    <a:ext uri="{9D8B030D-6E8A-4147-A177-3AD203B41FA5}">
                      <a16:colId xmlns:a16="http://schemas.microsoft.com/office/drawing/2014/main" val="2407131875"/>
                    </a:ext>
                  </a:extLst>
                </a:gridCol>
                <a:gridCol w="501777">
                  <a:extLst>
                    <a:ext uri="{9D8B030D-6E8A-4147-A177-3AD203B41FA5}">
                      <a16:colId xmlns:a16="http://schemas.microsoft.com/office/drawing/2014/main" val="3738819501"/>
                    </a:ext>
                  </a:extLst>
                </a:gridCol>
                <a:gridCol w="501777">
                  <a:extLst>
                    <a:ext uri="{9D8B030D-6E8A-4147-A177-3AD203B41FA5}">
                      <a16:colId xmlns:a16="http://schemas.microsoft.com/office/drawing/2014/main" val="3038209153"/>
                    </a:ext>
                  </a:extLst>
                </a:gridCol>
                <a:gridCol w="501777">
                  <a:extLst>
                    <a:ext uri="{9D8B030D-6E8A-4147-A177-3AD203B41FA5}">
                      <a16:colId xmlns:a16="http://schemas.microsoft.com/office/drawing/2014/main" val="4011916878"/>
                    </a:ext>
                  </a:extLst>
                </a:gridCol>
                <a:gridCol w="501777">
                  <a:extLst>
                    <a:ext uri="{9D8B030D-6E8A-4147-A177-3AD203B41FA5}">
                      <a16:colId xmlns:a16="http://schemas.microsoft.com/office/drawing/2014/main" val="187877221"/>
                    </a:ext>
                  </a:extLst>
                </a:gridCol>
                <a:gridCol w="501777">
                  <a:extLst>
                    <a:ext uri="{9D8B030D-6E8A-4147-A177-3AD203B41FA5}">
                      <a16:colId xmlns:a16="http://schemas.microsoft.com/office/drawing/2014/main" val="266124258"/>
                    </a:ext>
                  </a:extLst>
                </a:gridCol>
                <a:gridCol w="501777">
                  <a:extLst>
                    <a:ext uri="{9D8B030D-6E8A-4147-A177-3AD203B41FA5}">
                      <a16:colId xmlns:a16="http://schemas.microsoft.com/office/drawing/2014/main" val="4020110322"/>
                    </a:ext>
                  </a:extLst>
                </a:gridCol>
                <a:gridCol w="501777">
                  <a:extLst>
                    <a:ext uri="{9D8B030D-6E8A-4147-A177-3AD203B41FA5}">
                      <a16:colId xmlns:a16="http://schemas.microsoft.com/office/drawing/2014/main" val="3743196889"/>
                    </a:ext>
                  </a:extLst>
                </a:gridCol>
                <a:gridCol w="501777">
                  <a:extLst>
                    <a:ext uri="{9D8B030D-6E8A-4147-A177-3AD203B41FA5}">
                      <a16:colId xmlns:a16="http://schemas.microsoft.com/office/drawing/2014/main" val="2492274249"/>
                    </a:ext>
                  </a:extLst>
                </a:gridCol>
                <a:gridCol w="501777">
                  <a:extLst>
                    <a:ext uri="{9D8B030D-6E8A-4147-A177-3AD203B41FA5}">
                      <a16:colId xmlns:a16="http://schemas.microsoft.com/office/drawing/2014/main" val="1678545335"/>
                    </a:ext>
                  </a:extLst>
                </a:gridCol>
                <a:gridCol w="501777">
                  <a:extLst>
                    <a:ext uri="{9D8B030D-6E8A-4147-A177-3AD203B41FA5}">
                      <a16:colId xmlns:a16="http://schemas.microsoft.com/office/drawing/2014/main" val="2181793257"/>
                    </a:ext>
                  </a:extLst>
                </a:gridCol>
                <a:gridCol w="501777">
                  <a:extLst>
                    <a:ext uri="{9D8B030D-6E8A-4147-A177-3AD203B41FA5}">
                      <a16:colId xmlns:a16="http://schemas.microsoft.com/office/drawing/2014/main" val="2026338206"/>
                    </a:ext>
                  </a:extLst>
                </a:gridCol>
                <a:gridCol w="501777">
                  <a:extLst>
                    <a:ext uri="{9D8B030D-6E8A-4147-A177-3AD203B41FA5}">
                      <a16:colId xmlns:a16="http://schemas.microsoft.com/office/drawing/2014/main" val="4187491793"/>
                    </a:ext>
                  </a:extLst>
                </a:gridCol>
                <a:gridCol w="501777">
                  <a:extLst>
                    <a:ext uri="{9D8B030D-6E8A-4147-A177-3AD203B41FA5}">
                      <a16:colId xmlns:a16="http://schemas.microsoft.com/office/drawing/2014/main" val="505266675"/>
                    </a:ext>
                  </a:extLst>
                </a:gridCol>
              </a:tblGrid>
              <a:tr h="804902">
                <a:tc>
                  <a:txBody>
                    <a:bodyPr/>
                    <a:lstStyle/>
                    <a:p>
                      <a:pPr algn="l" fontAlgn="ctr"/>
                      <a:r>
                        <a:rPr lang="zh-TW" altLang="en-US" sz="1000" u="none" strike="noStrike" dirty="0">
                          <a:effectLst/>
                          <a:latin typeface="BIZ UDゴシック" panose="020B0400000000000000" pitchFamily="49" charset="-128"/>
                          <a:ea typeface="BIZ UDゴシック" panose="020B0400000000000000" pitchFamily="49" charset="-128"/>
                        </a:rPr>
                        <a:t>　　　　　　　　</a:t>
                      </a:r>
                      <a:r>
                        <a:rPr lang="ja-JP" altLang="en-US" sz="1000" u="none" strike="noStrike" dirty="0">
                          <a:effectLst/>
                          <a:latin typeface="BIZ UDゴシック" panose="020B0400000000000000" pitchFamily="49" charset="-128"/>
                          <a:ea typeface="BIZ UDゴシック" panose="020B0400000000000000" pitchFamily="49" charset="-128"/>
                        </a:rPr>
                        <a:t>　　　</a:t>
                      </a:r>
                      <a:endParaRPr lang="en-US" altLang="ja-JP" sz="1000" u="none" strike="noStrike" dirty="0">
                        <a:effectLst/>
                        <a:latin typeface="BIZ UDゴシック" panose="020B0400000000000000" pitchFamily="49" charset="-128"/>
                        <a:ea typeface="BIZ UDゴシック" panose="020B0400000000000000" pitchFamily="49" charset="-128"/>
                      </a:endParaRPr>
                    </a:p>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r>
                        <a:rPr lang="zh-TW" altLang="en-US" sz="1000" u="none" strike="noStrike" dirty="0">
                          <a:effectLst/>
                          <a:latin typeface="BIZ UDゴシック" panose="020B0400000000000000" pitchFamily="49" charset="-128"/>
                          <a:ea typeface="BIZ UDゴシック" panose="020B0400000000000000" pitchFamily="49" charset="-128"/>
                        </a:rPr>
                        <a:t>年</a:t>
                      </a:r>
                      <a:r>
                        <a:rPr lang="ja-JP" altLang="en-US" sz="1000" u="none" strike="noStrike" dirty="0">
                          <a:effectLst/>
                          <a:latin typeface="BIZ UDゴシック" panose="020B0400000000000000" pitchFamily="49" charset="-128"/>
                          <a:ea typeface="BIZ UDゴシック" panose="020B0400000000000000" pitchFamily="49" charset="-128"/>
                        </a:rPr>
                        <a:t>　　</a:t>
                      </a:r>
                      <a:r>
                        <a:rPr lang="zh-TW" altLang="en-US" sz="1000" u="none" strike="noStrike" dirty="0">
                          <a:effectLst/>
                          <a:latin typeface="BIZ UDゴシック" panose="020B0400000000000000" pitchFamily="49" charset="-128"/>
                          <a:ea typeface="BIZ UDゴシック" panose="020B0400000000000000" pitchFamily="49" charset="-128"/>
                        </a:rPr>
                        <a:t>度</a:t>
                      </a:r>
                      <a:br>
                        <a:rPr lang="zh-TW" altLang="en-US" sz="1000" u="none" strike="noStrike" dirty="0">
                          <a:effectLst/>
                          <a:latin typeface="BIZ UDゴシック" panose="020B0400000000000000" pitchFamily="49" charset="-128"/>
                          <a:ea typeface="BIZ UDゴシック" panose="020B0400000000000000" pitchFamily="49" charset="-128"/>
                        </a:rPr>
                      </a:br>
                      <a:br>
                        <a:rPr lang="zh-TW" altLang="en-US" sz="1000" u="none" strike="noStrike" dirty="0">
                          <a:effectLst/>
                          <a:latin typeface="BIZ UDゴシック" panose="020B0400000000000000" pitchFamily="49" charset="-128"/>
                          <a:ea typeface="BIZ UDゴシック" panose="020B0400000000000000" pitchFamily="49" charset="-128"/>
                        </a:rPr>
                      </a:br>
                      <a:r>
                        <a:rPr lang="zh-TW" altLang="en-US" sz="1000" u="none" strike="noStrike" dirty="0">
                          <a:effectLst/>
                          <a:latin typeface="BIZ UDゴシック" panose="020B0400000000000000" pitchFamily="49" charset="-128"/>
                          <a:ea typeface="BIZ UDゴシック" panose="020B0400000000000000" pitchFamily="49" charset="-128"/>
                        </a:rPr>
                        <a:t>　設　　備</a:t>
                      </a:r>
                      <a:endParaRPr lang="zh-TW" altLang="en-US"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21</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22</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23</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24</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25</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26</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27</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28</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29</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30</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令和元</a:t>
                      </a:r>
                      <a:endParaRPr lang="ja-JP" altLang="en-US"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令和２</a:t>
                      </a:r>
                      <a:endParaRPr lang="ja-JP" altLang="en-US"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令和３</a:t>
                      </a:r>
                      <a:endParaRPr lang="ja-JP" altLang="en-US"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令和４</a:t>
                      </a:r>
                      <a:endParaRPr lang="ja-JP" altLang="en-US"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BIZ UDゴシック" panose="020B0400000000000000" pitchFamily="49" charset="-128"/>
                          <a:ea typeface="BIZ UDゴシック" panose="020B0400000000000000" pitchFamily="49" charset="-128"/>
                        </a:rPr>
                        <a:t>令和５</a:t>
                      </a:r>
                      <a:endParaRPr lang="en-US" altLang="ja-JP" sz="100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BIZ UDゴシック" panose="020B0400000000000000" pitchFamily="49" charset="-128"/>
                          <a:ea typeface="BIZ UDゴシック" panose="020B0400000000000000" pitchFamily="49" charset="-128"/>
                        </a:rPr>
                        <a:t>令和６</a:t>
                      </a:r>
                      <a:endParaRPr lang="en-US" altLang="ja-JP" sz="100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extLst>
                  <a:ext uri="{0D108BD9-81ED-4DB2-BD59-A6C34878D82A}">
                    <a16:rowId xmlns:a16="http://schemas.microsoft.com/office/drawing/2014/main" val="663750896"/>
                  </a:ext>
                </a:extLst>
              </a:tr>
              <a:tr h="8701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u="none" strike="noStrike" dirty="0">
                          <a:effectLst/>
                          <a:latin typeface="BIZ UDゴシック" panose="020B0400000000000000" pitchFamily="49" charset="-128"/>
                          <a:ea typeface="BIZ UDゴシック" panose="020B0400000000000000" pitchFamily="49" charset="-128"/>
                        </a:rPr>
                        <a:t>急速充電設備（基</a:t>
                      </a:r>
                      <a:r>
                        <a:rPr lang="ja-JP" altLang="en-US" sz="1000" u="none" strike="noStrike" dirty="0">
                          <a:effectLst/>
                          <a:latin typeface="BIZ UDゴシック" panose="020B0400000000000000" pitchFamily="49" charset="-128"/>
                          <a:ea typeface="BIZ UDゴシック" panose="020B0400000000000000" pitchFamily="49" charset="-128"/>
                        </a:rPr>
                        <a:t>・口</a:t>
                      </a:r>
                      <a:r>
                        <a:rPr lang="zh-TW" altLang="en-US" sz="1000" u="none" strike="noStrike" dirty="0">
                          <a:effectLst/>
                          <a:latin typeface="BIZ UDゴシック" panose="020B0400000000000000" pitchFamily="49" charset="-128"/>
                          <a:ea typeface="BIZ UDゴシック" panose="020B0400000000000000" pitchFamily="49" charset="-128"/>
                        </a:rPr>
                        <a:t>）</a:t>
                      </a:r>
                      <a:r>
                        <a:rPr lang="en-US" altLang="ja-JP" sz="1000" b="0" i="0" u="none" strike="noStrike" dirty="0">
                          <a:effectLst/>
                          <a:latin typeface="BIZ UDゴシック" panose="020B0400000000000000" pitchFamily="49" charset="-128"/>
                          <a:ea typeface="BIZ UDゴシック" panose="020B0400000000000000" pitchFamily="49" charset="-128"/>
                        </a:rPr>
                        <a:t>※</a:t>
                      </a:r>
                      <a:r>
                        <a:rPr lang="ja-JP" altLang="en-US" sz="1000" b="0" i="0" u="none" strike="noStrike" dirty="0">
                          <a:effectLst/>
                          <a:latin typeface="BIZ UDゴシック" panose="020B0400000000000000" pitchFamily="49" charset="-128"/>
                          <a:ea typeface="BIZ UDゴシック" panose="020B0400000000000000" pitchFamily="49" charset="-128"/>
                        </a:rPr>
                        <a:t>１</a:t>
                      </a:r>
                    </a:p>
                  </a:txBody>
                  <a:tcPr marL="83478" marR="3975"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17</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26</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38</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60</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74</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127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180</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190</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207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235</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243</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247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281</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320</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369</a:t>
                      </a: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475</a:t>
                      </a:r>
                    </a:p>
                  </a:txBody>
                  <a:tcPr marL="3975" marR="83478" marT="3975" marB="0" anchor="ctr"/>
                </a:tc>
                <a:extLst>
                  <a:ext uri="{0D108BD9-81ED-4DB2-BD59-A6C34878D82A}">
                    <a16:rowId xmlns:a16="http://schemas.microsoft.com/office/drawing/2014/main" val="3209734187"/>
                  </a:ext>
                </a:extLst>
              </a:tr>
              <a:tr h="8701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u="none" strike="noStrike" dirty="0">
                          <a:effectLst/>
                          <a:latin typeface="BIZ UDゴシック" panose="020B0400000000000000" pitchFamily="49" charset="-128"/>
                          <a:ea typeface="BIZ UDゴシック" panose="020B0400000000000000" pitchFamily="49" charset="-128"/>
                        </a:rPr>
                        <a:t>普通充電設備（基</a:t>
                      </a:r>
                      <a:r>
                        <a:rPr lang="ja-JP" altLang="en-US" sz="1000" u="none" strike="noStrike" dirty="0">
                          <a:effectLst/>
                          <a:latin typeface="BIZ UDゴシック" panose="020B0400000000000000" pitchFamily="49" charset="-128"/>
                          <a:ea typeface="BIZ UDゴシック" panose="020B0400000000000000" pitchFamily="49" charset="-128"/>
                        </a:rPr>
                        <a:t>・口</a:t>
                      </a:r>
                      <a:r>
                        <a:rPr lang="zh-TW" altLang="en-US" sz="1000" u="none" strike="noStrike" dirty="0">
                          <a:effectLst/>
                          <a:latin typeface="BIZ UDゴシック" panose="020B0400000000000000" pitchFamily="49" charset="-128"/>
                          <a:ea typeface="BIZ UDゴシック" panose="020B0400000000000000" pitchFamily="49" charset="-128"/>
                        </a:rPr>
                        <a:t>）</a:t>
                      </a:r>
                      <a:r>
                        <a:rPr lang="en-US" altLang="ja-JP" sz="1000" b="0" i="0" u="none" strike="noStrike" dirty="0">
                          <a:effectLst/>
                          <a:latin typeface="BIZ UDゴシック" panose="020B0400000000000000" pitchFamily="49" charset="-128"/>
                          <a:ea typeface="BIZ UDゴシック" panose="020B0400000000000000" pitchFamily="49" charset="-128"/>
                        </a:rPr>
                        <a:t>※</a:t>
                      </a:r>
                      <a:r>
                        <a:rPr lang="ja-JP" altLang="en-US" sz="1000" b="0" i="0" u="none" strike="noStrike" dirty="0">
                          <a:effectLst/>
                          <a:latin typeface="BIZ UDゴシック" panose="020B0400000000000000" pitchFamily="49" charset="-128"/>
                          <a:ea typeface="BIZ UDゴシック" panose="020B0400000000000000" pitchFamily="49" charset="-128"/>
                        </a:rPr>
                        <a:t>１</a:t>
                      </a:r>
                    </a:p>
                  </a:txBody>
                  <a:tcPr marL="83478" marR="3975"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49</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210</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239</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322</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397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443</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883</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960</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1,065</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1,077</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1,041</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1,020</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919</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991</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1,259</a:t>
                      </a: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1,603</a:t>
                      </a:r>
                    </a:p>
                  </a:txBody>
                  <a:tcPr marL="3975" marR="83478" marT="3975" marB="0" anchor="ctr"/>
                </a:tc>
                <a:extLst>
                  <a:ext uri="{0D108BD9-81ED-4DB2-BD59-A6C34878D82A}">
                    <a16:rowId xmlns:a16="http://schemas.microsoft.com/office/drawing/2014/main" val="3224917678"/>
                  </a:ext>
                </a:extLst>
              </a:tr>
              <a:tr h="8701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BIZ UDゴシック" panose="020B0400000000000000" pitchFamily="49" charset="-128"/>
                          <a:ea typeface="BIZ UDゴシック" panose="020B0400000000000000" pitchFamily="49" charset="-128"/>
                        </a:rPr>
                        <a:t>水素ステーション（箇所）</a:t>
                      </a:r>
                      <a:r>
                        <a:rPr lang="en-US" altLang="ja-JP" sz="1000" b="0" i="0" u="none" strike="noStrike" dirty="0">
                          <a:effectLst/>
                          <a:latin typeface="BIZ UDゴシック" panose="020B0400000000000000" pitchFamily="49" charset="-128"/>
                          <a:ea typeface="BIZ UDゴシック" panose="020B0400000000000000" pitchFamily="49" charset="-128"/>
                        </a:rPr>
                        <a:t>※</a:t>
                      </a:r>
                      <a:r>
                        <a:rPr lang="ja-JP" altLang="en-US" sz="1000" b="0" i="0" u="none" strike="noStrike" dirty="0">
                          <a:effectLst/>
                          <a:latin typeface="BIZ UDゴシック" panose="020B0400000000000000" pitchFamily="49" charset="-128"/>
                          <a:ea typeface="BIZ UDゴシック" panose="020B0400000000000000" pitchFamily="49" charset="-128"/>
                        </a:rPr>
                        <a:t>２</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83478" marR="3975" marT="3975" marB="0" anchor="ctr"/>
                </a:tc>
                <a:tc>
                  <a:txBody>
                    <a:bodyPr/>
                    <a:lstStyle/>
                    <a:p>
                      <a:pPr algn="ctr" fontAlgn="ctr"/>
                      <a:r>
                        <a:rPr lang="en-US" altLang="ja-JP" sz="1300" u="none" strike="noStrike">
                          <a:effectLst/>
                          <a:latin typeface="BIZ UDゴシック" panose="020B0400000000000000" pitchFamily="49" charset="-128"/>
                          <a:ea typeface="BIZ UDゴシック" panose="020B0400000000000000" pitchFamily="49" charset="-128"/>
                        </a:rPr>
                        <a:t>-</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en-US" altLang="ja-JP" sz="1300" u="none" strike="noStrike">
                          <a:effectLst/>
                          <a:latin typeface="BIZ UDゴシック" panose="020B0400000000000000" pitchFamily="49" charset="-128"/>
                          <a:ea typeface="BIZ UDゴシック" panose="020B0400000000000000" pitchFamily="49" charset="-128"/>
                        </a:rPr>
                        <a:t>-</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en-US" altLang="ja-JP" sz="1300" u="none" strike="noStrike">
                          <a:effectLst/>
                          <a:latin typeface="BIZ UDゴシック" panose="020B0400000000000000" pitchFamily="49" charset="-128"/>
                          <a:ea typeface="BIZ UDゴシック" panose="020B0400000000000000" pitchFamily="49" charset="-128"/>
                        </a:rPr>
                        <a:t>-</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en-US" altLang="ja-JP" sz="1300" u="none" strike="noStrike">
                          <a:effectLst/>
                          <a:latin typeface="BIZ UDゴシック" panose="020B0400000000000000" pitchFamily="49" charset="-128"/>
                          <a:ea typeface="BIZ UDゴシック" panose="020B0400000000000000" pitchFamily="49" charset="-128"/>
                        </a:rPr>
                        <a:t>-</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en-US" altLang="ja-JP" sz="1300" u="none" strike="noStrike" dirty="0">
                          <a:effectLst/>
                          <a:latin typeface="BIZ UDゴシック" panose="020B0400000000000000" pitchFamily="49" charset="-128"/>
                          <a:ea typeface="BIZ UDゴシック" panose="020B0400000000000000" pitchFamily="49" charset="-128"/>
                        </a:rPr>
                        <a:t>-</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en-US" altLang="ja-JP" sz="1300" u="none" strike="noStrike" dirty="0">
                          <a:effectLst/>
                          <a:latin typeface="BIZ UDゴシック" panose="020B0400000000000000" pitchFamily="49" charset="-128"/>
                          <a:ea typeface="BIZ UDゴシック" panose="020B0400000000000000" pitchFamily="49" charset="-128"/>
                        </a:rPr>
                        <a:t>-</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4</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8</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9</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9</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9</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9</a:t>
                      </a: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8</a:t>
                      </a:r>
                    </a:p>
                  </a:txBody>
                  <a:tcPr marL="3975" marR="83478" marT="3975" marB="0" anchor="ctr"/>
                </a:tc>
                <a:extLst>
                  <a:ext uri="{0D108BD9-81ED-4DB2-BD59-A6C34878D82A}">
                    <a16:rowId xmlns:a16="http://schemas.microsoft.com/office/drawing/2014/main" val="3353716513"/>
                  </a:ext>
                </a:extLst>
              </a:tr>
              <a:tr h="870122">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天然ガス充填スタンド（箇所）</a:t>
                      </a:r>
                      <a:endParaRPr lang="ja-JP" altLang="en-US" sz="1000" b="0" i="0" u="none" strike="noStrike">
                        <a:effectLst/>
                        <a:latin typeface="BIZ UDゴシック" panose="020B0400000000000000" pitchFamily="49" charset="-128"/>
                        <a:ea typeface="BIZ UDゴシック" panose="020B0400000000000000" pitchFamily="49" charset="-128"/>
                      </a:endParaRPr>
                    </a:p>
                  </a:txBody>
                  <a:tcPr marL="83478" marR="3975"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48</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46</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45</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43</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41</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38</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36</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36</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34</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32</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30</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22</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29</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25</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16</a:t>
                      </a: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15</a:t>
                      </a:r>
                    </a:p>
                  </a:txBody>
                  <a:tcPr marL="3975" marR="83478" marT="3975" marB="0" anchor="ctr"/>
                </a:tc>
                <a:extLst>
                  <a:ext uri="{0D108BD9-81ED-4DB2-BD59-A6C34878D82A}">
                    <a16:rowId xmlns:a16="http://schemas.microsoft.com/office/drawing/2014/main" val="3760481562"/>
                  </a:ext>
                </a:extLst>
              </a:tr>
            </a:tbl>
          </a:graphicData>
        </a:graphic>
      </p:graphicFrame>
      <p:sp>
        <p:nvSpPr>
          <p:cNvPr id="3" name="正方形/長方形 2">
            <a:extLst>
              <a:ext uri="{FF2B5EF4-FFF2-40B4-BE49-F238E27FC236}">
                <a16:creationId xmlns:a16="http://schemas.microsoft.com/office/drawing/2014/main" id="{1890EC2A-2F22-4FEA-8685-1313D8DC6D97}"/>
              </a:ext>
            </a:extLst>
          </p:cNvPr>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rgbClr val="FFFFFF"/>
                </a:solidFill>
                <a:latin typeface="Meiryo UI" panose="020B0604030504040204" pitchFamily="50" charset="-128"/>
                <a:ea typeface="Meiryo UI" panose="020B0604030504040204" pitchFamily="50" charset="-128"/>
              </a:rPr>
              <a:t>＜参考＞</a:t>
            </a:r>
            <a:r>
              <a:rPr lang="ja-JP" altLang="en-US" sz="2400" b="1" spc="675" dirty="0">
                <a:solidFill>
                  <a:schemeClr val="bg1"/>
                </a:solidFill>
                <a:latin typeface="Meiryo UI" panose="020B0604030504040204" pitchFamily="50" charset="-128"/>
                <a:ea typeface="Meiryo UI" panose="020B0604030504040204" pitchFamily="50" charset="-128"/>
              </a:rPr>
              <a:t>充電・水素・天然ガスインフラ整備状況</a:t>
            </a:r>
          </a:p>
        </p:txBody>
      </p:sp>
      <p:sp>
        <p:nvSpPr>
          <p:cNvPr id="5" name="テキスト ボックス 4">
            <a:extLst>
              <a:ext uri="{FF2B5EF4-FFF2-40B4-BE49-F238E27FC236}">
                <a16:creationId xmlns:a16="http://schemas.microsoft.com/office/drawing/2014/main" id="{9B080B27-858A-4840-BB6D-98BBD102E606}"/>
              </a:ext>
            </a:extLst>
          </p:cNvPr>
          <p:cNvSpPr txBox="1"/>
          <p:nvPr/>
        </p:nvSpPr>
        <p:spPr>
          <a:xfrm>
            <a:off x="35999" y="5904896"/>
            <a:ext cx="4742120" cy="430887"/>
          </a:xfrm>
          <a:prstGeom prst="rect">
            <a:avLst/>
          </a:prstGeom>
          <a:noFill/>
        </p:spPr>
        <p:txBody>
          <a:bodyPr wrap="square">
            <a:spAutoFit/>
          </a:bodyPr>
          <a:lstStyle/>
          <a:p>
            <a:pPr algn="l" fontAlgn="ctr"/>
            <a:r>
              <a:rPr lang="en-US" altLang="ja-JP" sz="1100" u="none" strike="noStrike" dirty="0">
                <a:effectLst/>
                <a:latin typeface="BIZ UDゴシック" panose="020B0400000000000000" pitchFamily="49" charset="-128"/>
                <a:ea typeface="BIZ UDゴシック" panose="020B0400000000000000" pitchFamily="49" charset="-128"/>
              </a:rPr>
              <a:t>※</a:t>
            </a:r>
            <a:r>
              <a:rPr lang="ja-JP" altLang="en-US" sz="1100" u="none" strike="noStrike" dirty="0">
                <a:effectLst/>
                <a:latin typeface="BIZ UDゴシック" panose="020B0400000000000000" pitchFamily="49" charset="-128"/>
                <a:ea typeface="BIZ UDゴシック" panose="020B0400000000000000" pitchFamily="49" charset="-128"/>
              </a:rPr>
              <a:t>１　令和５年度から口数</a:t>
            </a:r>
            <a:endParaRPr lang="en-US" altLang="ja-JP" sz="1100" u="none" strike="noStrike" dirty="0">
              <a:effectLst/>
              <a:latin typeface="BIZ UDゴシック" panose="020B0400000000000000" pitchFamily="49" charset="-128"/>
              <a:ea typeface="BIZ UDゴシック" panose="020B0400000000000000" pitchFamily="49" charset="-128"/>
            </a:endParaRPr>
          </a:p>
          <a:p>
            <a:pPr algn="l" fontAlgn="ct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２</a:t>
            </a:r>
            <a:r>
              <a:rPr lang="ja-JP" altLang="en-US" sz="1100" u="none" strike="noStrike" dirty="0">
                <a:effectLst/>
                <a:latin typeface="BIZ UDゴシック" panose="020B0400000000000000" pitchFamily="49" charset="-128"/>
                <a:ea typeface="BIZ UDゴシック" panose="020B0400000000000000" pitchFamily="49" charset="-128"/>
              </a:rPr>
              <a:t>　商用ステーションの箇所数</a:t>
            </a:r>
            <a:endParaRPr lang="ja-JP" altLang="en-US" sz="1100" b="0" i="0" u="none" strike="noStrike" dirty="0">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9351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39B1ACF4-1D60-47DC-8130-6B7A28CB7210}"/>
              </a:ext>
            </a:extLst>
          </p:cNvPr>
          <p:cNvGraphicFramePr>
            <a:graphicFrameLocks/>
          </p:cNvGraphicFramePr>
          <p:nvPr>
            <p:extLst>
              <p:ext uri="{D42A27DB-BD31-4B8C-83A1-F6EECF244321}">
                <p14:modId xmlns:p14="http://schemas.microsoft.com/office/powerpoint/2010/main" val="2385540265"/>
              </p:ext>
            </p:extLst>
          </p:nvPr>
        </p:nvGraphicFramePr>
        <p:xfrm>
          <a:off x="-255240" y="-1547008"/>
          <a:ext cx="11684627" cy="6871997"/>
        </p:xfrm>
        <a:graphic>
          <a:graphicData uri="http://schemas.openxmlformats.org/drawingml/2006/chart">
            <c:chart xmlns:c="http://schemas.openxmlformats.org/drawingml/2006/chart" xmlns:r="http://schemas.openxmlformats.org/officeDocument/2006/relationships" r:id="rId3"/>
          </a:graphicData>
        </a:graphic>
      </p:graphicFrame>
      <p:sp>
        <p:nvSpPr>
          <p:cNvPr id="43" name="正方形/長方形 42"/>
          <p:cNvSpPr/>
          <p:nvPr/>
        </p:nvSpPr>
        <p:spPr>
          <a:xfrm>
            <a:off x="0" y="-4785"/>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 </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排出量の推移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対策地域</a:t>
            </a:r>
            <a:r>
              <a:rPr lang="en-US" altLang="ja-JP" sz="2400" b="1" spc="675" dirty="0">
                <a:solidFill>
                  <a:schemeClr val="bg1"/>
                </a:solidFill>
                <a:latin typeface="Meiryo UI" panose="020B0604030504040204" pitchFamily="50" charset="-128"/>
                <a:ea typeface="Meiryo UI" panose="020B0604030504040204" pitchFamily="50" charset="-128"/>
              </a:rPr>
              <a:t>〕</a:t>
            </a:r>
          </a:p>
        </p:txBody>
      </p:sp>
      <p:sp>
        <p:nvSpPr>
          <p:cNvPr id="26" name="テキスト ボックス 25">
            <a:extLst>
              <a:ext uri="{FF2B5EF4-FFF2-40B4-BE49-F238E27FC236}">
                <a16:creationId xmlns:a16="http://schemas.microsoft.com/office/drawing/2014/main" id="{5FCDF7AA-0ED5-4DBA-902A-769F27B5D16A}"/>
              </a:ext>
            </a:extLst>
          </p:cNvPr>
          <p:cNvSpPr txBox="1"/>
          <p:nvPr/>
        </p:nvSpPr>
        <p:spPr>
          <a:xfrm>
            <a:off x="3221686" y="5943264"/>
            <a:ext cx="5836795"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a:t>
            </a:r>
            <a:r>
              <a:rPr lang="ja-JP" altLang="ja-JP" sz="1200" dirty="0">
                <a:latin typeface="Meiryo UI" panose="020B0604030504040204" pitchFamily="50" charset="-128"/>
                <a:ea typeface="Meiryo UI" panose="020B0604030504040204" pitchFamily="50" charset="-128"/>
              </a:rPr>
              <a:t>四捨五入の関係で車種別の</a:t>
            </a:r>
            <a:r>
              <a:rPr lang="ja-JP" altLang="en-US" sz="1200" dirty="0">
                <a:latin typeface="Meiryo UI" panose="020B0604030504040204" pitchFamily="50" charset="-128"/>
                <a:ea typeface="Meiryo UI" panose="020B0604030504040204" pitchFamily="50" charset="-128"/>
              </a:rPr>
              <a:t>合計値</a:t>
            </a:r>
            <a:r>
              <a:rPr lang="ja-JP" altLang="ja-JP" sz="1200" dirty="0">
                <a:latin typeface="Meiryo UI" panose="020B0604030504040204" pitchFamily="50" charset="-128"/>
                <a:ea typeface="Meiryo UI" panose="020B0604030504040204" pitchFamily="50" charset="-128"/>
              </a:rPr>
              <a:t>と</a:t>
            </a:r>
            <a:r>
              <a:rPr lang="ja-JP" altLang="en-US" sz="1200" dirty="0">
                <a:latin typeface="Meiryo UI" panose="020B0604030504040204" pitchFamily="50" charset="-128"/>
                <a:ea typeface="Meiryo UI" panose="020B0604030504040204" pitchFamily="50" charset="-128"/>
              </a:rPr>
              <a:t>全車種の</a:t>
            </a:r>
            <a:r>
              <a:rPr lang="ja-JP" altLang="ja-JP" sz="1200" dirty="0">
                <a:latin typeface="Meiryo UI" panose="020B0604030504040204" pitchFamily="50" charset="-128"/>
                <a:ea typeface="Meiryo UI" panose="020B0604030504040204" pitchFamily="50" charset="-128"/>
              </a:rPr>
              <a:t>合計値が一致しない場合がある。</a:t>
            </a:r>
          </a:p>
        </p:txBody>
      </p:sp>
      <p:sp>
        <p:nvSpPr>
          <p:cNvPr id="27" name="テキスト ボックス 26">
            <a:extLst>
              <a:ext uri="{FF2B5EF4-FFF2-40B4-BE49-F238E27FC236}">
                <a16:creationId xmlns:a16="http://schemas.microsoft.com/office/drawing/2014/main" id="{DDECF4C1-0285-4C17-BE38-96D31F207119}"/>
              </a:ext>
            </a:extLst>
          </p:cNvPr>
          <p:cNvSpPr txBox="1"/>
          <p:nvPr/>
        </p:nvSpPr>
        <p:spPr>
          <a:xfrm>
            <a:off x="146327" y="5236676"/>
            <a:ext cx="8846560" cy="276999"/>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（乗用系）軽乗用車、乗用車、バス　　（小型貨物系）軽貨物車、小型貨物車、貨客車　　（大型貨物系）普通貨物車、特種（殊）車</a:t>
            </a:r>
            <a:endParaRPr lang="ja-JP" altLang="ja-JP" sz="1200" dirty="0">
              <a:latin typeface="Meiryo UI" panose="020B0604030504040204" pitchFamily="50" charset="-128"/>
              <a:ea typeface="Meiryo UI" panose="020B0604030504040204" pitchFamily="50" charset="-128"/>
            </a:endParaRPr>
          </a:p>
        </p:txBody>
      </p:sp>
      <p:sp>
        <p:nvSpPr>
          <p:cNvPr id="28" name="テキスト ボックス 2">
            <a:extLst>
              <a:ext uri="{FF2B5EF4-FFF2-40B4-BE49-F238E27FC236}">
                <a16:creationId xmlns:a16="http://schemas.microsoft.com/office/drawing/2014/main" id="{50B26C09-DAEC-44E7-A70D-256960D40A97}"/>
              </a:ext>
            </a:extLst>
          </p:cNvPr>
          <p:cNvSpPr txBox="1">
            <a:spLocks noChangeArrowheads="1"/>
          </p:cNvSpPr>
          <p:nvPr/>
        </p:nvSpPr>
        <p:spPr bwMode="auto">
          <a:xfrm>
            <a:off x="272732" y="6377053"/>
            <a:ext cx="8720155"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令和５</a:t>
            </a:r>
            <a:r>
              <a:rPr lang="ja-JP" altLang="en-US" sz="1400" kern="100" dirty="0">
                <a:latin typeface="Meiryo UI" panose="020B0604030504040204" pitchFamily="50" charset="-128"/>
                <a:ea typeface="Meiryo UI" panose="020B0604030504040204" pitchFamily="50" charset="-128"/>
                <a:cs typeface="Times New Roman"/>
              </a:rPr>
              <a:t>年度から令和３年度道路交通センサス、</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28</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令和４年度</a:t>
            </a:r>
            <a:r>
              <a:rPr lang="ja-JP" altLang="en-US" sz="1400" kern="100" dirty="0">
                <a:effectLst/>
                <a:latin typeface="Meiryo UI" panose="020B0604030504040204" pitchFamily="50" charset="-128"/>
                <a:ea typeface="Meiryo UI" panose="020B0604030504040204" pitchFamily="50" charset="-128"/>
                <a:cs typeface="Times New Roman"/>
              </a:rPr>
              <a:t>は平成</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lang="ja-JP" altLang="en-US" sz="1400" kern="100" dirty="0">
                <a:latin typeface="Meiryo UI" panose="020B0604030504040204" pitchFamily="50" charset="-128"/>
                <a:ea typeface="Meiryo UI" panose="020B0604030504040204" pitchFamily="50" charset="-128"/>
                <a:cs typeface="Times New Roman"/>
              </a:rPr>
              <a:t>、</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21</a:t>
            </a:r>
            <a:r>
              <a:rPr lang="ja-JP" altLang="en-US"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年度は平成</a:t>
            </a:r>
            <a:r>
              <a:rPr lang="en-US" altLang="ja-JP" sz="1400" kern="100" dirty="0">
                <a:effectLst/>
                <a:latin typeface="Meiryo UI" panose="020B0604030504040204" pitchFamily="50" charset="-128"/>
                <a:ea typeface="Meiryo UI" panose="020B0604030504040204" pitchFamily="50" charset="-128"/>
                <a:cs typeface="Times New Roman"/>
              </a:rPr>
              <a:t>22</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の交通量を基に、トラフィックカウンター等で補正して推計した。</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
        <p:nvSpPr>
          <p:cNvPr id="36" name="正方形/長方形 35">
            <a:extLst>
              <a:ext uri="{FF2B5EF4-FFF2-40B4-BE49-F238E27FC236}">
                <a16:creationId xmlns:a16="http://schemas.microsoft.com/office/drawing/2014/main" id="{1FA2439D-6045-476F-8C68-9F994B2EF3F5}"/>
              </a:ext>
            </a:extLst>
          </p:cNvPr>
          <p:cNvSpPr/>
          <p:nvPr/>
        </p:nvSpPr>
        <p:spPr>
          <a:xfrm>
            <a:off x="148000" y="867709"/>
            <a:ext cx="8847995" cy="800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400" b="1" dirty="0">
                <a:solidFill>
                  <a:schemeClr val="bg1"/>
                </a:solidFill>
                <a:latin typeface="Meiryo UI" panose="020B0604030504040204" pitchFamily="50" charset="-128"/>
                <a:ea typeface="Meiryo UI" panose="020B0604030504040204" pitchFamily="50" charset="-128"/>
              </a:rPr>
              <a:t>令和６年度は平成</a:t>
            </a:r>
            <a:r>
              <a:rPr lang="en-US" altLang="ja-JP" sz="2400" b="1" dirty="0">
                <a:solidFill>
                  <a:schemeClr val="bg1"/>
                </a:solidFill>
                <a:latin typeface="Meiryo UI" panose="020B0604030504040204" pitchFamily="50" charset="-128"/>
                <a:ea typeface="Meiryo UI" panose="020B0604030504040204" pitchFamily="50" charset="-128"/>
              </a:rPr>
              <a:t>21</a:t>
            </a:r>
            <a:r>
              <a:rPr lang="ja-JP" altLang="en-US" sz="2400" b="1" dirty="0">
                <a:solidFill>
                  <a:schemeClr val="bg1"/>
                </a:solidFill>
                <a:latin typeface="Meiryo UI" panose="020B0604030504040204" pitchFamily="50" charset="-128"/>
                <a:ea typeface="Meiryo UI" panose="020B0604030504040204" pitchFamily="50" charset="-128"/>
              </a:rPr>
              <a:t>年度と比べて</a:t>
            </a:r>
            <a:r>
              <a:rPr lang="en-US" altLang="ja-JP" sz="2400" b="1" dirty="0">
                <a:solidFill>
                  <a:schemeClr val="bg1"/>
                </a:solidFill>
                <a:latin typeface="Meiryo UI" panose="020B0604030504040204" pitchFamily="50" charset="-128"/>
                <a:ea typeface="Meiryo UI" panose="020B0604030504040204" pitchFamily="50" charset="-128"/>
              </a:rPr>
              <a:t>62%</a:t>
            </a:r>
            <a:r>
              <a:rPr lang="ja-JP" altLang="en-US" sz="2400" b="1" dirty="0">
                <a:solidFill>
                  <a:schemeClr val="bg1"/>
                </a:solidFill>
                <a:latin typeface="Meiryo UI" panose="020B0604030504040204" pitchFamily="50" charset="-128"/>
                <a:ea typeface="Meiryo UI" panose="020B0604030504040204" pitchFamily="50" charset="-128"/>
              </a:rPr>
              <a:t>減少</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7590558" y="3732447"/>
            <a:ext cx="416550" cy="225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a:cxnSpLocks/>
          </p:cNvCxnSpPr>
          <p:nvPr/>
        </p:nvCxnSpPr>
        <p:spPr>
          <a:xfrm>
            <a:off x="2117086" y="2233923"/>
            <a:ext cx="5269219" cy="1354789"/>
          </a:xfrm>
          <a:prstGeom prst="straightConnector1">
            <a:avLst/>
          </a:prstGeom>
          <a:ln w="76200">
            <a:solidFill>
              <a:srgbClr val="0059FA"/>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604435" y="2295886"/>
            <a:ext cx="982638"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62</a:t>
            </a:r>
            <a:r>
              <a:rPr kumimoji="1" lang="ja-JP" altLang="en-US" b="1" dirty="0">
                <a:latin typeface="Meiryo UI" panose="020B0604030504040204" pitchFamily="50" charset="-128"/>
                <a:ea typeface="Meiryo UI" panose="020B0604030504040204" pitchFamily="50" charset="-128"/>
              </a:rPr>
              <a:t>％減</a:t>
            </a:r>
          </a:p>
        </p:txBody>
      </p:sp>
      <p:sp>
        <p:nvSpPr>
          <p:cNvPr id="18" name="テキスト ボックス 17">
            <a:extLst>
              <a:ext uri="{FF2B5EF4-FFF2-40B4-BE49-F238E27FC236}">
                <a16:creationId xmlns:a16="http://schemas.microsoft.com/office/drawing/2014/main" id="{1FCEA39E-6F37-4B24-B4B9-4C5C26F9EEB0}"/>
              </a:ext>
            </a:extLst>
          </p:cNvPr>
          <p:cNvSpPr txBox="1"/>
          <p:nvPr/>
        </p:nvSpPr>
        <p:spPr>
          <a:xfrm>
            <a:off x="1586206" y="5531966"/>
            <a:ext cx="6330980"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図１</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自動車からの</a:t>
            </a:r>
            <a:r>
              <a:rPr lang="en-US" altLang="ja-JP" b="1" dirty="0">
                <a:latin typeface="Meiryo UI" panose="020B0604030504040204" pitchFamily="50" charset="-128"/>
                <a:ea typeface="Meiryo UI" panose="020B0604030504040204" pitchFamily="50" charset="-128"/>
              </a:rPr>
              <a:t>NO</a:t>
            </a:r>
            <a:r>
              <a:rPr lang="ja-JP" altLang="en-US" b="1" dirty="0" err="1">
                <a:latin typeface="Meiryo UI" panose="020B0604030504040204" pitchFamily="50" charset="-128"/>
                <a:ea typeface="Meiryo UI" panose="020B0604030504040204" pitchFamily="50" charset="-128"/>
              </a:rPr>
              <a:t>ｘ</a:t>
            </a:r>
            <a:r>
              <a:rPr lang="ja-JP" altLang="en-US" b="1" dirty="0">
                <a:latin typeface="Meiryo UI" panose="020B0604030504040204" pitchFamily="50" charset="-128"/>
                <a:ea typeface="Meiryo UI" panose="020B0604030504040204" pitchFamily="50" charset="-128"/>
              </a:rPr>
              <a:t>排出量の推移（対策地域）</a:t>
            </a:r>
            <a:endParaRPr lang="en-US" altLang="ja-JP" b="1"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39AB40DB-28EE-4330-969F-3A71DA790B07}"/>
              </a:ext>
            </a:extLst>
          </p:cNvPr>
          <p:cNvSpPr/>
          <p:nvPr/>
        </p:nvSpPr>
        <p:spPr>
          <a:xfrm>
            <a:off x="1185973" y="2066370"/>
            <a:ext cx="469091" cy="191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157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513015206"/>
              </p:ext>
            </p:extLst>
          </p:nvPr>
        </p:nvGraphicFramePr>
        <p:xfrm>
          <a:off x="27088" y="1678663"/>
          <a:ext cx="8965799" cy="3703489"/>
        </p:xfrm>
        <a:graphic>
          <a:graphicData uri="http://schemas.openxmlformats.org/drawingml/2006/chart">
            <c:chart xmlns:c="http://schemas.openxmlformats.org/drawingml/2006/chart" xmlns:r="http://schemas.openxmlformats.org/officeDocument/2006/relationships" r:id="rId3"/>
          </a:graphicData>
        </a:graphic>
      </p:graphicFrame>
      <p:sp>
        <p:nvSpPr>
          <p:cNvPr id="43" name="正方形/長方形 42"/>
          <p:cNvSpPr/>
          <p:nvPr/>
        </p:nvSpPr>
        <p:spPr>
          <a:xfrm>
            <a:off x="0" y="-4785"/>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 </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排出量の推移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対策地域</a:t>
            </a:r>
            <a:r>
              <a:rPr lang="en-US" altLang="ja-JP" sz="2400" b="1" spc="675" dirty="0">
                <a:solidFill>
                  <a:schemeClr val="bg1"/>
                </a:solidFill>
                <a:latin typeface="Meiryo UI" panose="020B0604030504040204" pitchFamily="50" charset="-128"/>
                <a:ea typeface="Meiryo UI" panose="020B0604030504040204" pitchFamily="50" charset="-128"/>
              </a:rPr>
              <a:t>〕</a:t>
            </a:r>
          </a:p>
        </p:txBody>
      </p:sp>
      <p:sp>
        <p:nvSpPr>
          <p:cNvPr id="26" name="テキスト ボックス 25">
            <a:extLst>
              <a:ext uri="{FF2B5EF4-FFF2-40B4-BE49-F238E27FC236}">
                <a16:creationId xmlns:a16="http://schemas.microsoft.com/office/drawing/2014/main" id="{5FCDF7AA-0ED5-4DBA-902A-769F27B5D16A}"/>
              </a:ext>
            </a:extLst>
          </p:cNvPr>
          <p:cNvSpPr txBox="1"/>
          <p:nvPr/>
        </p:nvSpPr>
        <p:spPr>
          <a:xfrm>
            <a:off x="3307205" y="6037293"/>
            <a:ext cx="5836795"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a:t>
            </a:r>
            <a:r>
              <a:rPr lang="ja-JP" altLang="ja-JP" sz="1200" dirty="0">
                <a:latin typeface="Meiryo UI" panose="020B0604030504040204" pitchFamily="50" charset="-128"/>
                <a:ea typeface="Meiryo UI" panose="020B0604030504040204" pitchFamily="50" charset="-128"/>
              </a:rPr>
              <a:t>四捨五入の関係で車種別の</a:t>
            </a:r>
            <a:r>
              <a:rPr lang="ja-JP" altLang="en-US" sz="1200" dirty="0">
                <a:latin typeface="Meiryo UI" panose="020B0604030504040204" pitchFamily="50" charset="-128"/>
                <a:ea typeface="Meiryo UI" panose="020B0604030504040204" pitchFamily="50" charset="-128"/>
              </a:rPr>
              <a:t>合計値</a:t>
            </a:r>
            <a:r>
              <a:rPr lang="ja-JP" altLang="ja-JP" sz="1200" dirty="0">
                <a:latin typeface="Meiryo UI" panose="020B0604030504040204" pitchFamily="50" charset="-128"/>
                <a:ea typeface="Meiryo UI" panose="020B0604030504040204" pitchFamily="50" charset="-128"/>
              </a:rPr>
              <a:t>と</a:t>
            </a:r>
            <a:r>
              <a:rPr lang="ja-JP" altLang="en-US" sz="1200" dirty="0">
                <a:latin typeface="Meiryo UI" panose="020B0604030504040204" pitchFamily="50" charset="-128"/>
                <a:ea typeface="Meiryo UI" panose="020B0604030504040204" pitchFamily="50" charset="-128"/>
              </a:rPr>
              <a:t>全車種の</a:t>
            </a:r>
            <a:r>
              <a:rPr lang="ja-JP" altLang="ja-JP" sz="1200" dirty="0">
                <a:latin typeface="Meiryo UI" panose="020B0604030504040204" pitchFamily="50" charset="-128"/>
                <a:ea typeface="Meiryo UI" panose="020B0604030504040204" pitchFamily="50" charset="-128"/>
              </a:rPr>
              <a:t>合計値が一致しない場合がある。</a:t>
            </a:r>
          </a:p>
        </p:txBody>
      </p:sp>
      <p:sp>
        <p:nvSpPr>
          <p:cNvPr id="27" name="テキスト ボックス 26">
            <a:extLst>
              <a:ext uri="{FF2B5EF4-FFF2-40B4-BE49-F238E27FC236}">
                <a16:creationId xmlns:a16="http://schemas.microsoft.com/office/drawing/2014/main" id="{DDECF4C1-0285-4C17-BE38-96D31F207119}"/>
              </a:ext>
            </a:extLst>
          </p:cNvPr>
          <p:cNvSpPr txBox="1"/>
          <p:nvPr/>
        </p:nvSpPr>
        <p:spPr>
          <a:xfrm>
            <a:off x="272732" y="5423498"/>
            <a:ext cx="8846560" cy="276999"/>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（乗用系）軽乗用車、乗用車、バス　　（小型貨物系）軽貨物車、小型貨物車、貨客車　　（大型貨物系）普通貨物車、特種（殊）車</a:t>
            </a:r>
            <a:endParaRPr lang="ja-JP" altLang="ja-JP" sz="12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6E16E8C-8862-4BF4-A010-F66E9C9568F8}"/>
              </a:ext>
            </a:extLst>
          </p:cNvPr>
          <p:cNvSpPr/>
          <p:nvPr/>
        </p:nvSpPr>
        <p:spPr>
          <a:xfrm>
            <a:off x="148002" y="863949"/>
            <a:ext cx="8847995" cy="800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400" b="1" dirty="0">
                <a:solidFill>
                  <a:schemeClr val="bg1"/>
                </a:solidFill>
                <a:latin typeface="Meiryo UI" panose="020B0604030504040204" pitchFamily="50" charset="-128"/>
                <a:ea typeface="Meiryo UI" panose="020B0604030504040204" pitchFamily="50" charset="-128"/>
              </a:rPr>
              <a:t>令和６年度は平成</a:t>
            </a:r>
            <a:r>
              <a:rPr lang="en-US" altLang="ja-JP" sz="2400" b="1" dirty="0">
                <a:solidFill>
                  <a:schemeClr val="bg1"/>
                </a:solidFill>
                <a:latin typeface="Meiryo UI" panose="020B0604030504040204" pitchFamily="50" charset="-128"/>
                <a:ea typeface="Meiryo UI" panose="020B0604030504040204" pitchFamily="50" charset="-128"/>
              </a:rPr>
              <a:t>21</a:t>
            </a:r>
            <a:r>
              <a:rPr lang="ja-JP" altLang="en-US" sz="2400" b="1" dirty="0">
                <a:solidFill>
                  <a:schemeClr val="bg1"/>
                </a:solidFill>
                <a:latin typeface="Meiryo UI" panose="020B0604030504040204" pitchFamily="50" charset="-128"/>
                <a:ea typeface="Meiryo UI" panose="020B0604030504040204" pitchFamily="50" charset="-128"/>
              </a:rPr>
              <a:t>年度と比べて</a:t>
            </a:r>
            <a:r>
              <a:rPr lang="en-US" altLang="ja-JP" sz="2400" b="1" dirty="0">
                <a:solidFill>
                  <a:schemeClr val="bg1"/>
                </a:solidFill>
                <a:latin typeface="Meiryo UI" panose="020B0604030504040204" pitchFamily="50" charset="-128"/>
                <a:ea typeface="Meiryo UI" panose="020B0604030504040204" pitchFamily="50" charset="-128"/>
              </a:rPr>
              <a:t>51%</a:t>
            </a:r>
            <a:r>
              <a:rPr lang="ja-JP" altLang="en-US" sz="2400" b="1" dirty="0">
                <a:solidFill>
                  <a:schemeClr val="bg1"/>
                </a:solidFill>
                <a:latin typeface="Meiryo UI" panose="020B0604030504040204" pitchFamily="50" charset="-128"/>
                <a:ea typeface="Meiryo UI" panose="020B0604030504040204" pitchFamily="50" charset="-128"/>
              </a:rPr>
              <a:t>減少</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7504117" y="3456103"/>
            <a:ext cx="502693" cy="175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922305" y="3747969"/>
            <a:ext cx="502693" cy="175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a:cxnSpLocks/>
          </p:cNvCxnSpPr>
          <p:nvPr/>
        </p:nvCxnSpPr>
        <p:spPr>
          <a:xfrm>
            <a:off x="1613371" y="2235386"/>
            <a:ext cx="5536599" cy="1064882"/>
          </a:xfrm>
          <a:prstGeom prst="straightConnector1">
            <a:avLst/>
          </a:prstGeom>
          <a:ln w="76200">
            <a:solidFill>
              <a:srgbClr val="0059FA"/>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204693" y="2225308"/>
            <a:ext cx="982638"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51</a:t>
            </a:r>
            <a:r>
              <a:rPr kumimoji="1" lang="ja-JP" altLang="en-US" b="1" dirty="0">
                <a:latin typeface="Meiryo UI" panose="020B0604030504040204" pitchFamily="50" charset="-128"/>
                <a:ea typeface="Meiryo UI" panose="020B0604030504040204" pitchFamily="50" charset="-128"/>
              </a:rPr>
              <a:t>％減</a:t>
            </a:r>
          </a:p>
        </p:txBody>
      </p:sp>
      <p:sp>
        <p:nvSpPr>
          <p:cNvPr id="20" name="テキスト ボックス 19">
            <a:extLst>
              <a:ext uri="{FF2B5EF4-FFF2-40B4-BE49-F238E27FC236}">
                <a16:creationId xmlns:a16="http://schemas.microsoft.com/office/drawing/2014/main" id="{1FCEA39E-6F37-4B24-B4B9-4C5C26F9EEB0}"/>
              </a:ext>
            </a:extLst>
          </p:cNvPr>
          <p:cNvSpPr txBox="1"/>
          <p:nvPr/>
        </p:nvSpPr>
        <p:spPr>
          <a:xfrm>
            <a:off x="1512787" y="5714512"/>
            <a:ext cx="6330980"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図２</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自動車からの</a:t>
            </a:r>
            <a:r>
              <a:rPr lang="en-US" altLang="ja-JP" b="1" dirty="0">
                <a:latin typeface="Meiryo UI" panose="020B0604030504040204" pitchFamily="50" charset="-128"/>
                <a:ea typeface="Meiryo UI" panose="020B0604030504040204" pitchFamily="50" charset="-128"/>
              </a:rPr>
              <a:t>PM</a:t>
            </a:r>
            <a:r>
              <a:rPr lang="ja-JP" altLang="en-US" b="1" dirty="0">
                <a:latin typeface="Meiryo UI" panose="020B0604030504040204" pitchFamily="50" charset="-128"/>
                <a:ea typeface="Meiryo UI" panose="020B0604030504040204" pitchFamily="50" charset="-128"/>
              </a:rPr>
              <a:t>排出量の推移（対策地域）</a:t>
            </a:r>
            <a:endParaRPr lang="en-US" altLang="ja-JP" b="1" dirty="0">
              <a:latin typeface="Meiryo UI" panose="020B0604030504040204" pitchFamily="50" charset="-128"/>
              <a:ea typeface="Meiryo UI" panose="020B0604030504040204" pitchFamily="50" charset="-128"/>
            </a:endParaRPr>
          </a:p>
        </p:txBody>
      </p:sp>
      <p:sp>
        <p:nvSpPr>
          <p:cNvPr id="22" name="テキスト ボックス 2">
            <a:extLst>
              <a:ext uri="{FF2B5EF4-FFF2-40B4-BE49-F238E27FC236}">
                <a16:creationId xmlns:a16="http://schemas.microsoft.com/office/drawing/2014/main" id="{F812155B-6F5E-42BF-AD13-B7009863AAFC}"/>
              </a:ext>
            </a:extLst>
          </p:cNvPr>
          <p:cNvSpPr txBox="1">
            <a:spLocks noChangeArrowheads="1"/>
          </p:cNvSpPr>
          <p:nvPr/>
        </p:nvSpPr>
        <p:spPr bwMode="auto">
          <a:xfrm>
            <a:off x="272732" y="6430218"/>
            <a:ext cx="8720155"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令和５</a:t>
            </a:r>
            <a:r>
              <a:rPr lang="ja-JP" altLang="en-US" sz="1400" kern="100" dirty="0">
                <a:latin typeface="Meiryo UI" panose="020B0604030504040204" pitchFamily="50" charset="-128"/>
                <a:ea typeface="Meiryo UI" panose="020B0604030504040204" pitchFamily="50" charset="-128"/>
                <a:cs typeface="Times New Roman"/>
              </a:rPr>
              <a:t>年度から令和３年度道路交通センサス、</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28</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令和４年度</a:t>
            </a:r>
            <a:r>
              <a:rPr lang="ja-JP" altLang="en-US" sz="1400" kern="100" dirty="0">
                <a:effectLst/>
                <a:latin typeface="Meiryo UI" panose="020B0604030504040204" pitchFamily="50" charset="-128"/>
                <a:ea typeface="Meiryo UI" panose="020B0604030504040204" pitchFamily="50" charset="-128"/>
                <a:cs typeface="Times New Roman"/>
              </a:rPr>
              <a:t>は平成</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lang="ja-JP" altLang="en-US" sz="1400" kern="100" dirty="0">
                <a:latin typeface="Meiryo UI" panose="020B0604030504040204" pitchFamily="50" charset="-128"/>
                <a:ea typeface="Meiryo UI" panose="020B0604030504040204" pitchFamily="50" charset="-128"/>
                <a:cs typeface="Times New Roman"/>
              </a:rPr>
              <a:t>、</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21</a:t>
            </a:r>
            <a:r>
              <a:rPr lang="ja-JP" altLang="en-US"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年度は平成</a:t>
            </a:r>
            <a:r>
              <a:rPr lang="en-US" altLang="ja-JP" sz="1400" kern="100" dirty="0">
                <a:effectLst/>
                <a:latin typeface="Meiryo UI" panose="020B0604030504040204" pitchFamily="50" charset="-128"/>
                <a:ea typeface="Meiryo UI" panose="020B0604030504040204" pitchFamily="50" charset="-128"/>
                <a:cs typeface="Times New Roman"/>
              </a:rPr>
              <a:t>22</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の交通量を基に、トラフィックカウンター等で補正して推計した。</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
        <p:nvSpPr>
          <p:cNvPr id="23" name="正方形/長方形 22">
            <a:extLst>
              <a:ext uri="{FF2B5EF4-FFF2-40B4-BE49-F238E27FC236}">
                <a16:creationId xmlns:a16="http://schemas.microsoft.com/office/drawing/2014/main" id="{7EE0B830-B32D-4DDF-B1E4-FE9B6059B8D3}"/>
              </a:ext>
            </a:extLst>
          </p:cNvPr>
          <p:cNvSpPr/>
          <p:nvPr/>
        </p:nvSpPr>
        <p:spPr>
          <a:xfrm>
            <a:off x="735644" y="2093147"/>
            <a:ext cx="504000" cy="191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531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77410" y="877343"/>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err="1">
                <a:latin typeface="Meiryo UI" panose="020B0604030504040204" pitchFamily="50" charset="-128"/>
                <a:ea typeface="Meiryo UI" panose="020B0604030504040204" pitchFamily="50" charset="-128"/>
              </a:rPr>
              <a:t>NOx排出量</a:t>
            </a:r>
            <a:endParaRPr kumimoji="1" lang="ja-JP" altLang="en-US"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5053439" y="849418"/>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err="1">
                <a:latin typeface="Meiryo UI" panose="020B0604030504040204" pitchFamily="50" charset="-128"/>
                <a:ea typeface="Meiryo UI" panose="020B0604030504040204" pitchFamily="50" charset="-128"/>
              </a:rPr>
              <a:t>PM排出量</a:t>
            </a:r>
            <a:endParaRPr kumimoji="1" lang="ja-JP" altLang="en-US" sz="20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4785"/>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排出量の車種別割合</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en-US" altLang="ja-JP" sz="2400" b="1" spc="675" dirty="0">
                <a:solidFill>
                  <a:schemeClr val="bg1"/>
                </a:solidFill>
                <a:latin typeface="Meiryo UI" panose="020B0604030504040204" pitchFamily="50" charset="-128"/>
                <a:ea typeface="Meiryo UI" panose="020B0604030504040204" pitchFamily="50" charset="-128"/>
              </a:rPr>
              <a:t>   〔</a:t>
            </a:r>
            <a:r>
              <a:rPr lang="ja-JP" altLang="en-US" sz="2400" b="1" spc="675" dirty="0">
                <a:solidFill>
                  <a:schemeClr val="bg1"/>
                </a:solidFill>
                <a:latin typeface="Meiryo UI" panose="020B0604030504040204" pitchFamily="50" charset="-128"/>
                <a:ea typeface="Meiryo UI" panose="020B0604030504040204" pitchFamily="50" charset="-128"/>
              </a:rPr>
              <a:t>令和６年度・対策地域</a:t>
            </a:r>
            <a:r>
              <a:rPr lang="en-US" altLang="ja-JP" sz="2400" b="1" spc="675" dirty="0">
                <a:solidFill>
                  <a:schemeClr val="bg1"/>
                </a:solidFill>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CD821B67-86AB-47A4-8B7D-E7CFB65C7D7D}"/>
              </a:ext>
            </a:extLst>
          </p:cNvPr>
          <p:cNvSpPr txBox="1"/>
          <p:nvPr/>
        </p:nvSpPr>
        <p:spPr>
          <a:xfrm>
            <a:off x="377410" y="1252263"/>
            <a:ext cx="3630197" cy="723275"/>
          </a:xfrm>
          <a:prstGeom prst="rect">
            <a:avLst/>
          </a:prstGeom>
          <a:noFill/>
        </p:spPr>
        <p:txBody>
          <a:bodyPr wrap="square">
            <a:spAutoFit/>
          </a:bodyPr>
          <a:lstStyle/>
          <a:p>
            <a:pPr>
              <a:spcBef>
                <a:spcPts val="600"/>
              </a:spcBef>
            </a:pPr>
            <a:r>
              <a:rPr kumimoji="1" lang="ja-JP" altLang="en-US" sz="1800" dirty="0">
                <a:latin typeface="Meiryo UI" panose="020B0604030504040204" pitchFamily="50" charset="-128"/>
                <a:ea typeface="Meiryo UI" panose="020B0604030504040204" pitchFamily="50" charset="-128"/>
              </a:rPr>
              <a:t>貨物系が</a:t>
            </a:r>
            <a:r>
              <a:rPr kumimoji="1" lang="en-US" altLang="ja-JP" sz="1800" u="sng" dirty="0">
                <a:latin typeface="Meiryo UI" panose="020B0604030504040204" pitchFamily="50" charset="-128"/>
                <a:ea typeface="Meiryo UI" panose="020B0604030504040204" pitchFamily="50" charset="-128"/>
              </a:rPr>
              <a:t>84</a:t>
            </a:r>
            <a:r>
              <a:rPr lang="ja-JP" altLang="en-US" sz="1800" u="sng"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を占め</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rPr>
              <a:t>普通貨物車が全体の</a:t>
            </a:r>
            <a:r>
              <a:rPr lang="en-US" altLang="ja-JP" sz="1800" u="sng" dirty="0">
                <a:latin typeface="Meiryo UI" panose="020B0604030504040204" pitchFamily="50" charset="-128"/>
                <a:ea typeface="Meiryo UI" panose="020B0604030504040204" pitchFamily="50" charset="-128"/>
              </a:rPr>
              <a:t>56</a:t>
            </a:r>
            <a:r>
              <a:rPr lang="ja-JP" altLang="en-US" sz="1800" u="sng"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を占める</a:t>
            </a:r>
            <a:endParaRPr kumimoji="1" lang="en-US" altLang="ja-JP" sz="18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96E59FEC-0FA1-46D4-A09A-841933BAE2C4}"/>
              </a:ext>
            </a:extLst>
          </p:cNvPr>
          <p:cNvSpPr txBox="1"/>
          <p:nvPr/>
        </p:nvSpPr>
        <p:spPr>
          <a:xfrm>
            <a:off x="5053439" y="1235638"/>
            <a:ext cx="3630197" cy="723275"/>
          </a:xfrm>
          <a:prstGeom prst="rect">
            <a:avLst/>
          </a:prstGeom>
          <a:noFill/>
        </p:spPr>
        <p:txBody>
          <a:bodyPr wrap="square">
            <a:spAutoFit/>
          </a:bodyPr>
          <a:lstStyle/>
          <a:p>
            <a:pPr>
              <a:spcBef>
                <a:spcPts val="600"/>
              </a:spcBef>
            </a:pPr>
            <a:r>
              <a:rPr kumimoji="1" lang="ja-JP" altLang="en-US" sz="1800" dirty="0">
                <a:latin typeface="Meiryo UI" panose="020B0604030504040204" pitchFamily="50" charset="-128"/>
                <a:ea typeface="Meiryo UI" panose="020B0604030504040204" pitchFamily="50" charset="-128"/>
              </a:rPr>
              <a:t>貨物系が</a:t>
            </a:r>
            <a:r>
              <a:rPr lang="en-US" altLang="ja-JP" u="sng" dirty="0">
                <a:latin typeface="Meiryo UI" panose="020B0604030504040204" pitchFamily="50" charset="-128"/>
                <a:ea typeface="Meiryo UI" panose="020B0604030504040204" pitchFamily="50" charset="-128"/>
              </a:rPr>
              <a:t>41</a:t>
            </a:r>
            <a:r>
              <a:rPr lang="ja-JP" altLang="en-US" sz="1800" u="sng"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を占め</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rPr>
              <a:t>普通貨物車が全体の</a:t>
            </a:r>
            <a:r>
              <a:rPr lang="en-US" altLang="ja-JP" u="sng" dirty="0">
                <a:latin typeface="Meiryo UI" panose="020B0604030504040204" pitchFamily="50" charset="-128"/>
                <a:ea typeface="Meiryo UI" panose="020B0604030504040204" pitchFamily="50" charset="-128"/>
              </a:rPr>
              <a:t>20</a:t>
            </a:r>
            <a:r>
              <a:rPr lang="ja-JP" altLang="en-US" sz="1800" u="sng"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を占める</a:t>
            </a:r>
            <a:endParaRPr kumimoji="1" lang="en-US" altLang="ja-JP" sz="1800" dirty="0">
              <a:latin typeface="Meiryo UI" panose="020B0604030504040204" pitchFamily="50" charset="-128"/>
              <a:ea typeface="Meiryo UI" panose="020B0604030504040204" pitchFamily="50" charset="-128"/>
            </a:endParaRPr>
          </a:p>
        </p:txBody>
      </p:sp>
      <p:sp>
        <p:nvSpPr>
          <p:cNvPr id="23" name="テキスト ボックス 33">
            <a:extLst>
              <a:ext uri="{FF2B5EF4-FFF2-40B4-BE49-F238E27FC236}">
                <a16:creationId xmlns:a16="http://schemas.microsoft.com/office/drawing/2014/main" id="{C08CA199-4E6F-41B7-A877-F373E5E2C344}"/>
              </a:ext>
            </a:extLst>
          </p:cNvPr>
          <p:cNvSpPr txBox="1">
            <a:spLocks/>
          </p:cNvSpPr>
          <p:nvPr/>
        </p:nvSpPr>
        <p:spPr>
          <a:xfrm>
            <a:off x="377410" y="5777705"/>
            <a:ext cx="2622754" cy="800086"/>
          </a:xfrm>
          <a:prstGeom prst="rect">
            <a:avLst/>
          </a:prstGeom>
          <a:noFill/>
        </p:spPr>
        <p:txBody>
          <a:bodyPr wrap="square" rtlCol="0">
            <a:noAutofit/>
          </a:bodyPr>
          <a:lstStyle/>
          <a:p>
            <a:pPr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（乗用系）</a:t>
            </a:r>
            <a:r>
              <a:rPr lang="en-US" sz="1100" kern="1200" dirty="0">
                <a:solidFill>
                  <a:srgbClr val="000000"/>
                </a:solidFill>
                <a:effectLst/>
                <a:latin typeface="Meiryo UI" panose="020B0604030504040204" pitchFamily="50" charset="-128"/>
                <a:ea typeface="Meiryo UI" panose="020B0604030504040204" pitchFamily="50" charset="-128"/>
                <a:cs typeface="Times New Roman"/>
              </a:rPr>
              <a:t>	</a:t>
            </a:r>
            <a:endParaRPr lang="ja-JP" sz="1100" kern="100" dirty="0">
              <a:effectLst/>
              <a:latin typeface="Meiryo UI" panose="020B0604030504040204" pitchFamily="50" charset="-128"/>
              <a:ea typeface="Meiryo UI" panose="020B0604030504040204" pitchFamily="50" charset="-128"/>
              <a:cs typeface="Times New Roman"/>
            </a:endParaRPr>
          </a:p>
          <a:p>
            <a:pPr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軽乗用車：</a:t>
            </a:r>
            <a:r>
              <a:rPr lang="en-US" altLang="ja-JP" sz="1100" dirty="0">
                <a:solidFill>
                  <a:srgbClr val="000000"/>
                </a:solidFill>
                <a:latin typeface="Meiryo UI" panose="020B0604030504040204" pitchFamily="50" charset="-128"/>
                <a:ea typeface="Meiryo UI" panose="020B0604030504040204" pitchFamily="50" charset="-128"/>
                <a:cs typeface="Times New Roman"/>
              </a:rPr>
              <a:t>5</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ナンバーの軽自動車</a:t>
            </a:r>
            <a:endParaRPr lang="ja-JP" sz="1100" kern="100" dirty="0">
              <a:effectLst/>
              <a:latin typeface="Meiryo UI" panose="020B0604030504040204" pitchFamily="50" charset="-128"/>
              <a:ea typeface="Meiryo UI" panose="020B0604030504040204" pitchFamily="50" charset="-128"/>
              <a:cs typeface="Times New Roman"/>
            </a:endParaRPr>
          </a:p>
          <a:p>
            <a:pPr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乗用車　</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 </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3</a:t>
            </a:r>
            <a:r>
              <a:rPr lang="ja-JP" altLang="en-US"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5</a:t>
            </a:r>
            <a:r>
              <a:rPr lang="ja-JP" altLang="en-US"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7</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ナンバー（軽除く）</a:t>
            </a:r>
            <a:endParaRPr lang="ja-JP" sz="1100" kern="100" dirty="0">
              <a:effectLst/>
              <a:latin typeface="Meiryo UI" panose="020B0604030504040204" pitchFamily="50" charset="-128"/>
              <a:ea typeface="Meiryo UI" panose="020B0604030504040204" pitchFamily="50" charset="-128"/>
              <a:cs typeface="Times New Roman"/>
            </a:endParaRPr>
          </a:p>
          <a:p>
            <a:pPr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バス　　</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  </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2</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4" name="Text Box 39">
            <a:extLst>
              <a:ext uri="{FF2B5EF4-FFF2-40B4-BE49-F238E27FC236}">
                <a16:creationId xmlns:a16="http://schemas.microsoft.com/office/drawing/2014/main" id="{061AFDE4-A1CE-4BEB-8CEA-3E864D0D79FF}"/>
              </a:ext>
            </a:extLst>
          </p:cNvPr>
          <p:cNvSpPr txBox="1">
            <a:spLocks/>
          </p:cNvSpPr>
          <p:nvPr/>
        </p:nvSpPr>
        <p:spPr bwMode="auto">
          <a:xfrm>
            <a:off x="3269268" y="5759417"/>
            <a:ext cx="49084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（貨物系）</a:t>
            </a:r>
            <a:endParaRPr lang="ja-JP" sz="1100" kern="100" dirty="0">
              <a:effectLst/>
              <a:latin typeface="Meiryo UI" panose="020B0604030504040204" pitchFamily="50" charset="-128"/>
              <a:ea typeface="Meiryo UI" panose="020B0604030504040204" pitchFamily="50" charset="-128"/>
              <a:cs typeface="Times New Roman"/>
            </a:endParaRPr>
          </a:p>
          <a:p>
            <a:pPr marL="133350" algn="l">
              <a:spcAft>
                <a:spcPts val="0"/>
              </a:spcAft>
              <a:tabLst>
                <a:tab pos="2700020" algn="ctr"/>
                <a:tab pos="5400040" algn="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軽貨物車：</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4</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ナンバーの軽自動車</a:t>
            </a:r>
            <a:endParaRPr lang="ja-JP" sz="1100" kern="100" dirty="0">
              <a:effectLst/>
              <a:latin typeface="Meiryo UI" panose="020B0604030504040204" pitchFamily="50" charset="-128"/>
              <a:ea typeface="Meiryo UI" panose="020B0604030504040204" pitchFamily="50" charset="-128"/>
              <a:cs typeface="Times New Roman"/>
            </a:endParaRPr>
          </a:p>
          <a:p>
            <a:pPr marL="799465" indent="-666115" algn="l">
              <a:spcAft>
                <a:spcPts val="0"/>
              </a:spcAft>
              <a:tabLst>
                <a:tab pos="2700020" algn="ctr"/>
                <a:tab pos="5400040" algn="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貨客車</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		</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dirty="0">
                <a:solidFill>
                  <a:srgbClr val="000000"/>
                </a:solidFill>
                <a:latin typeface="Meiryo UI" panose="020B0604030504040204" pitchFamily="50" charset="-128"/>
                <a:ea typeface="Meiryo UI" panose="020B0604030504040204" pitchFamily="50" charset="-128"/>
                <a:cs typeface="Times New Roman"/>
              </a:rPr>
              <a:t>4</a:t>
            </a:r>
            <a:r>
              <a:rPr lang="ja-JP"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6</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ナンバーの自動車のうち、座席が</a:t>
            </a:r>
            <a:r>
              <a:rPr lang="en-US" altLang="ja-JP" sz="1100" dirty="0">
                <a:solidFill>
                  <a:srgbClr val="000000"/>
                </a:solidFill>
                <a:latin typeface="Meiryo UI" panose="020B0604030504040204" pitchFamily="50" charset="-128"/>
                <a:ea typeface="Meiryo UI" panose="020B0604030504040204" pitchFamily="50" charset="-128"/>
                <a:cs typeface="Times New Roman"/>
              </a:rPr>
              <a:t>2</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列以上あるもの（軽除く）</a:t>
            </a:r>
            <a:endParaRPr lang="ja-JP" sz="1100" kern="100" dirty="0">
              <a:effectLst/>
              <a:latin typeface="Meiryo UI" panose="020B0604030504040204" pitchFamily="50" charset="-128"/>
              <a:ea typeface="Meiryo UI" panose="020B0604030504040204" pitchFamily="50" charset="-128"/>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小型貨物車：</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4</a:t>
            </a:r>
            <a:r>
              <a:rPr lang="ja-JP"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6</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a:t>
            </a:r>
            <a:r>
              <a:rPr lang="en-US"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軽、貨客車除く</a:t>
            </a:r>
            <a:r>
              <a:rPr lang="en-US" sz="1100" kern="1200" dirty="0">
                <a:solidFill>
                  <a:srgbClr val="000000"/>
                </a:solidFill>
                <a:effectLst/>
                <a:latin typeface="Meiryo UI" panose="020B0604030504040204" pitchFamily="50" charset="-128"/>
                <a:ea typeface="Meiryo UI" panose="020B0604030504040204" pitchFamily="50" charset="-128"/>
                <a:cs typeface="Times New Roman"/>
              </a:rPr>
              <a:t>)</a:t>
            </a:r>
            <a:endParaRPr lang="en-US" sz="1100" kern="100" dirty="0">
              <a:latin typeface="Meiryo UI" panose="020B0604030504040204" pitchFamily="50" charset="-128"/>
              <a:ea typeface="Meiryo UI" panose="020B0604030504040204" pitchFamily="50" charset="-128"/>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普通貨物車：</a:t>
            </a:r>
            <a:r>
              <a:rPr lang="en-US" altLang="ja-JP" sz="1100" dirty="0">
                <a:solidFill>
                  <a:srgbClr val="000000"/>
                </a:solidFill>
                <a:latin typeface="Meiryo UI" panose="020B0604030504040204" pitchFamily="50" charset="-128"/>
                <a:ea typeface="Meiryo UI" panose="020B0604030504040204" pitchFamily="50" charset="-128"/>
                <a:cs typeface="Times New Roman"/>
              </a:rPr>
              <a:t>1</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a:t>
            </a:r>
            <a:endParaRPr lang="ja-JP" sz="1100" kern="100" dirty="0">
              <a:effectLst/>
              <a:latin typeface="Meiryo UI" panose="020B0604030504040204" pitchFamily="50" charset="-128"/>
              <a:ea typeface="Meiryo UI" panose="020B0604030504040204" pitchFamily="50" charset="-128"/>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特種</a:t>
            </a:r>
            <a:r>
              <a:rPr lang="en-US"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殊</a:t>
            </a:r>
            <a:r>
              <a:rPr lang="en-US"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車：</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0</a:t>
            </a:r>
            <a:r>
              <a:rPr lang="ja-JP"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8</a:t>
            </a:r>
            <a:r>
              <a:rPr lang="ja-JP"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9</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a:t>
            </a:r>
            <a:endParaRPr lang="ja-JP" sz="1100" kern="100" dirty="0">
              <a:effectLst/>
              <a:latin typeface="Meiryo UI" panose="020B0604030504040204" pitchFamily="50" charset="-128"/>
              <a:ea typeface="Meiryo UI" panose="020B0604030504040204" pitchFamily="50" charset="-128"/>
              <a:cs typeface="Times New Roman"/>
            </a:endParaRPr>
          </a:p>
        </p:txBody>
      </p:sp>
      <p:graphicFrame>
        <p:nvGraphicFramePr>
          <p:cNvPr id="13" name="グラフ 12">
            <a:extLst>
              <a:ext uri="{FF2B5EF4-FFF2-40B4-BE49-F238E27FC236}">
                <a16:creationId xmlns:a16="http://schemas.microsoft.com/office/drawing/2014/main" id="{952CAE64-5876-4F5E-A0AD-ED71C61880AC}"/>
              </a:ext>
            </a:extLst>
          </p:cNvPr>
          <p:cNvGraphicFramePr>
            <a:graphicFrameLocks/>
          </p:cNvGraphicFramePr>
          <p:nvPr>
            <p:extLst>
              <p:ext uri="{D42A27DB-BD31-4B8C-83A1-F6EECF244321}">
                <p14:modId xmlns:p14="http://schemas.microsoft.com/office/powerpoint/2010/main" val="2666224183"/>
              </p:ext>
            </p:extLst>
          </p:nvPr>
        </p:nvGraphicFramePr>
        <p:xfrm>
          <a:off x="295104" y="1613900"/>
          <a:ext cx="4235419" cy="4041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オブジェクト 8">
            <a:extLst>
              <a:ext uri="{FF2B5EF4-FFF2-40B4-BE49-F238E27FC236}">
                <a16:creationId xmlns:a16="http://schemas.microsoft.com/office/drawing/2014/main" id="{886F9603-EE03-44B4-BC9F-82DB8ACAD68B}"/>
              </a:ext>
            </a:extLst>
          </p:cNvPr>
          <p:cNvGraphicFramePr>
            <a:graphicFrameLocks noChangeAspect="1"/>
          </p:cNvGraphicFramePr>
          <p:nvPr>
            <p:extLst>
              <p:ext uri="{D42A27DB-BD31-4B8C-83A1-F6EECF244321}">
                <p14:modId xmlns:p14="http://schemas.microsoft.com/office/powerpoint/2010/main" val="814625617"/>
              </p:ext>
            </p:extLst>
          </p:nvPr>
        </p:nvGraphicFramePr>
        <p:xfrm>
          <a:off x="4572000" y="2208798"/>
          <a:ext cx="4411050" cy="3447068"/>
        </p:xfrm>
        <a:graphic>
          <a:graphicData uri="http://schemas.openxmlformats.org/presentationml/2006/ole">
            <mc:AlternateContent xmlns:mc="http://schemas.openxmlformats.org/markup-compatibility/2006">
              <mc:Choice xmlns:v="urn:schemas-microsoft-com:vml" Requires="v">
                <p:oleObj spid="_x0000_s2089" name="Worksheet" r:id="rId4" imgW="4213953" imgH="3291840" progId="Excel.Sheet.12">
                  <p:embed/>
                </p:oleObj>
              </mc:Choice>
              <mc:Fallback>
                <p:oleObj name="Worksheet" r:id="rId4" imgW="4213953" imgH="3291840" progId="Excel.Sheet.12">
                  <p:embed/>
                  <p:pic>
                    <p:nvPicPr>
                      <p:cNvPr id="0" name=""/>
                      <p:cNvPicPr/>
                      <p:nvPr/>
                    </p:nvPicPr>
                    <p:blipFill>
                      <a:blip r:embed="rId5"/>
                      <a:stretch>
                        <a:fillRect/>
                      </a:stretch>
                    </p:blipFill>
                    <p:spPr>
                      <a:xfrm>
                        <a:off x="4572000" y="2208798"/>
                        <a:ext cx="4411050" cy="3447068"/>
                      </a:xfrm>
                      <a:prstGeom prst="rect">
                        <a:avLst/>
                      </a:prstGeom>
                    </p:spPr>
                  </p:pic>
                </p:oleObj>
              </mc:Fallback>
            </mc:AlternateContent>
          </a:graphicData>
        </a:graphic>
      </p:graphicFrame>
      <p:sp>
        <p:nvSpPr>
          <p:cNvPr id="20" name="テキスト ボックス 19">
            <a:extLst>
              <a:ext uri="{FF2B5EF4-FFF2-40B4-BE49-F238E27FC236}">
                <a16:creationId xmlns:a16="http://schemas.microsoft.com/office/drawing/2014/main" id="{195A23D9-1374-4ABF-B0D8-93806EDFC030}"/>
              </a:ext>
            </a:extLst>
          </p:cNvPr>
          <p:cNvSpPr txBox="1"/>
          <p:nvPr/>
        </p:nvSpPr>
        <p:spPr>
          <a:xfrm>
            <a:off x="2907537" y="5390085"/>
            <a:ext cx="3768888" cy="353943"/>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図３　</a:t>
            </a:r>
            <a:r>
              <a:rPr lang="en-US" altLang="ja-JP" sz="1600" b="1" dirty="0">
                <a:latin typeface="Meiryo UI" panose="020B0604030504040204" pitchFamily="50" charset="-128"/>
                <a:ea typeface="Meiryo UI" panose="020B0604030504040204" pitchFamily="50" charset="-128"/>
              </a:rPr>
              <a:t>NOx</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PM</a:t>
            </a:r>
            <a:r>
              <a:rPr lang="ja-JP" altLang="en-US" sz="1700" b="1" dirty="0">
                <a:latin typeface="Meiryo UI" panose="020B0604030504040204" pitchFamily="50" charset="-128"/>
                <a:ea typeface="Meiryo UI" panose="020B0604030504040204" pitchFamily="50" charset="-128"/>
              </a:rPr>
              <a:t>排出量車</a:t>
            </a:r>
            <a:r>
              <a:rPr lang="ja-JP" altLang="en-US" sz="1600" b="1" dirty="0">
                <a:latin typeface="Meiryo UI" panose="020B0604030504040204" pitchFamily="50" charset="-128"/>
                <a:ea typeface="Meiryo UI" panose="020B0604030504040204" pitchFamily="50" charset="-128"/>
              </a:rPr>
              <a:t>種別割合</a:t>
            </a:r>
          </a:p>
        </p:txBody>
      </p:sp>
    </p:spTree>
    <p:extLst>
      <p:ext uri="{BB962C8B-B14F-4D97-AF65-F5344CB8AC3E}">
        <p14:creationId xmlns:p14="http://schemas.microsoft.com/office/powerpoint/2010/main" val="240383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排出量の算定方法の概要</a:t>
            </a:r>
          </a:p>
        </p:txBody>
      </p:sp>
      <p:sp>
        <p:nvSpPr>
          <p:cNvPr id="20" name="テキスト ボックス 19">
            <a:extLst>
              <a:ext uri="{FF2B5EF4-FFF2-40B4-BE49-F238E27FC236}">
                <a16:creationId xmlns:a16="http://schemas.microsoft.com/office/drawing/2014/main" id="{4F7C6C00-9C4E-4EC8-BD1F-9897FC36FEA9}"/>
              </a:ext>
            </a:extLst>
          </p:cNvPr>
          <p:cNvSpPr txBox="1"/>
          <p:nvPr/>
        </p:nvSpPr>
        <p:spPr>
          <a:xfrm>
            <a:off x="2412912" y="1570630"/>
            <a:ext cx="3083100" cy="769441"/>
          </a:xfrm>
          <a:prstGeom prst="rect">
            <a:avLst/>
          </a:prstGeom>
          <a:solidFill>
            <a:schemeClr val="bg1"/>
          </a:solidFill>
          <a:ln>
            <a:solidFill>
              <a:schemeClr val="tx1"/>
            </a:solidFill>
          </a:ln>
        </p:spPr>
        <p:txBody>
          <a:bodyPr wrap="square" rtlCol="0">
            <a:spAutoFit/>
          </a:bodyPr>
          <a:lstStyle/>
          <a:p>
            <a:pPr algn="ctr"/>
            <a:r>
              <a:rPr lang="ja-JP" altLang="en-US" sz="2400" b="1" kern="100" dirty="0">
                <a:latin typeface="Meiryo UI" panose="020B0604030504040204" pitchFamily="50" charset="-128"/>
                <a:ea typeface="Meiryo UI" panose="020B0604030504040204" pitchFamily="50" charset="-128"/>
                <a:cs typeface="Times New Roman"/>
              </a:rPr>
              <a:t>暖機時</a:t>
            </a:r>
            <a:endParaRPr lang="en-US" altLang="ja-JP" sz="2400" b="1" kern="100" dirty="0">
              <a:latin typeface="Meiryo UI" panose="020B0604030504040204" pitchFamily="50" charset="-128"/>
              <a:ea typeface="Meiryo UI" panose="020B0604030504040204" pitchFamily="50" charset="-128"/>
              <a:cs typeface="Times New Roman"/>
            </a:endParaRPr>
          </a:p>
          <a:p>
            <a:pPr algn="ctr"/>
            <a:r>
              <a:rPr lang="ja-JP" altLang="en-US" sz="2000" kern="100" dirty="0">
                <a:latin typeface="Meiryo UI" panose="020B0604030504040204" pitchFamily="50" charset="-128"/>
                <a:ea typeface="Meiryo UI" panose="020B0604030504040204" pitchFamily="50" charset="-128"/>
                <a:cs typeface="Times New Roman"/>
              </a:rPr>
              <a:t>（走行時）</a:t>
            </a:r>
          </a:p>
        </p:txBody>
      </p:sp>
      <p:sp>
        <p:nvSpPr>
          <p:cNvPr id="21" name="テキスト ボックス 20">
            <a:extLst>
              <a:ext uri="{FF2B5EF4-FFF2-40B4-BE49-F238E27FC236}">
                <a16:creationId xmlns:a16="http://schemas.microsoft.com/office/drawing/2014/main" id="{EA49FC28-2C23-4B4C-A8CB-BE758E30AF2C}"/>
              </a:ext>
            </a:extLst>
          </p:cNvPr>
          <p:cNvSpPr txBox="1"/>
          <p:nvPr/>
        </p:nvSpPr>
        <p:spPr>
          <a:xfrm>
            <a:off x="2412912" y="4738982"/>
            <a:ext cx="3083100" cy="769441"/>
          </a:xfrm>
          <a:prstGeom prst="rect">
            <a:avLst/>
          </a:prstGeom>
          <a:solidFill>
            <a:schemeClr val="bg1"/>
          </a:solidFill>
          <a:ln>
            <a:solidFill>
              <a:schemeClr val="tx1"/>
            </a:solidFill>
          </a:ln>
        </p:spPr>
        <p:txBody>
          <a:bodyPr wrap="square" rtlCol="0">
            <a:spAutoFit/>
          </a:bodyPr>
          <a:lstStyle/>
          <a:p>
            <a:pPr algn="ctr"/>
            <a:r>
              <a:rPr lang="ja-JP" altLang="en-US" sz="2400" b="1" kern="100" dirty="0">
                <a:latin typeface="Meiryo UI" panose="020B0604030504040204" pitchFamily="50" charset="-128"/>
                <a:ea typeface="Meiryo UI" panose="020B0604030504040204" pitchFamily="50" charset="-128"/>
                <a:cs typeface="Times New Roman"/>
              </a:rPr>
              <a:t>冷機時</a:t>
            </a:r>
            <a:endParaRPr lang="en-US" altLang="ja-JP" sz="2400" b="1" kern="100" dirty="0">
              <a:latin typeface="Meiryo UI" panose="020B0604030504040204" pitchFamily="50" charset="-128"/>
              <a:ea typeface="Meiryo UI" panose="020B0604030504040204" pitchFamily="50" charset="-128"/>
              <a:cs typeface="Times New Roman"/>
            </a:endParaRPr>
          </a:p>
          <a:p>
            <a:pPr algn="ctr"/>
            <a:r>
              <a:rPr lang="ja-JP" altLang="en-US" sz="2000" kern="100" dirty="0">
                <a:latin typeface="Meiryo UI" panose="020B0604030504040204" pitchFamily="50" charset="-128"/>
                <a:ea typeface="Meiryo UI" panose="020B0604030504040204" pitchFamily="50" charset="-128"/>
                <a:cs typeface="Times New Roman"/>
              </a:rPr>
              <a:t>（駐車場等からの発進時）</a:t>
            </a:r>
            <a:endParaRPr lang="en-US" altLang="ja-JP" sz="2000" kern="100" dirty="0">
              <a:latin typeface="Meiryo UI" panose="020B0604030504040204" pitchFamily="50" charset="-128"/>
              <a:ea typeface="Meiryo UI" panose="020B0604030504040204" pitchFamily="50" charset="-128"/>
              <a:cs typeface="Times New Roman"/>
            </a:endParaRPr>
          </a:p>
        </p:txBody>
      </p:sp>
      <p:cxnSp>
        <p:nvCxnSpPr>
          <p:cNvPr id="23" name="直線コネクタ 22">
            <a:extLst>
              <a:ext uri="{FF2B5EF4-FFF2-40B4-BE49-F238E27FC236}">
                <a16:creationId xmlns:a16="http://schemas.microsoft.com/office/drawing/2014/main" id="{C07ABE07-6413-491D-BFEA-1A2C4CA81F1F}"/>
              </a:ext>
            </a:extLst>
          </p:cNvPr>
          <p:cNvCxnSpPr/>
          <p:nvPr/>
        </p:nvCxnSpPr>
        <p:spPr>
          <a:xfrm flipH="1">
            <a:off x="2212916" y="1924573"/>
            <a:ext cx="21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246FDAA-E88D-45B0-AA66-2B9BAA402C3F}"/>
              </a:ext>
            </a:extLst>
          </p:cNvPr>
          <p:cNvCxnSpPr/>
          <p:nvPr/>
        </p:nvCxnSpPr>
        <p:spPr>
          <a:xfrm flipH="1">
            <a:off x="2208160" y="5099022"/>
            <a:ext cx="21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9972057-0CA6-41DE-B544-E4F80AA572DA}"/>
              </a:ext>
            </a:extLst>
          </p:cNvPr>
          <p:cNvCxnSpPr/>
          <p:nvPr/>
        </p:nvCxnSpPr>
        <p:spPr>
          <a:xfrm>
            <a:off x="2205436" y="1924573"/>
            <a:ext cx="0" cy="3168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A3198543-54B2-4CD1-AD18-CB2F13509444}"/>
              </a:ext>
            </a:extLst>
          </p:cNvPr>
          <p:cNvCxnSpPr/>
          <p:nvPr/>
        </p:nvCxnSpPr>
        <p:spPr>
          <a:xfrm flipH="1">
            <a:off x="1994220" y="3476757"/>
            <a:ext cx="21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DE0EF1A-A0F2-4802-B338-649DBD466F5A}"/>
              </a:ext>
            </a:extLst>
          </p:cNvPr>
          <p:cNvSpPr txBox="1"/>
          <p:nvPr/>
        </p:nvSpPr>
        <p:spPr>
          <a:xfrm>
            <a:off x="2212916" y="2546223"/>
            <a:ext cx="7200800" cy="338554"/>
          </a:xfrm>
          <a:prstGeom prst="rect">
            <a:avLst/>
          </a:prstGeom>
          <a:noFill/>
          <a:ln>
            <a:noFill/>
          </a:ln>
        </p:spPr>
        <p:txBody>
          <a:bodyPr wrap="square" rtlCol="0">
            <a:spAutoFit/>
          </a:bodyPr>
          <a:lstStyle/>
          <a:p>
            <a:r>
              <a:rPr lang="ja-JP" altLang="en-US" sz="1600" kern="100" dirty="0">
                <a:latin typeface="Meiryo UI" panose="020B0604030504040204" pitchFamily="50" charset="-128"/>
                <a:ea typeface="Meiryo UI" panose="020B0604030504040204" pitchFamily="50" charset="-128"/>
                <a:cs typeface="Times New Roman"/>
              </a:rPr>
              <a:t>［</a:t>
            </a:r>
            <a:r>
              <a:rPr lang="ja-JP" altLang="en-US" sz="1600" b="1" kern="100" dirty="0">
                <a:latin typeface="Meiryo UI" panose="020B0604030504040204" pitchFamily="50" charset="-128"/>
                <a:ea typeface="Meiryo UI" panose="020B0604030504040204" pitchFamily="50" charset="-128"/>
                <a:cs typeface="Times New Roman"/>
              </a:rPr>
              <a:t>①車種別排出係数（</a:t>
            </a:r>
            <a:r>
              <a:rPr lang="en-US" altLang="ja-JP" sz="1600" b="1" kern="100" dirty="0">
                <a:latin typeface="Meiryo UI" panose="020B0604030504040204" pitchFamily="50" charset="-128"/>
                <a:ea typeface="Meiryo UI" panose="020B0604030504040204" pitchFamily="50" charset="-128"/>
                <a:cs typeface="Times New Roman"/>
              </a:rPr>
              <a:t>g/</a:t>
            </a:r>
            <a:r>
              <a:rPr lang="ja-JP" altLang="en-US" sz="1600" b="1" kern="100" dirty="0">
                <a:latin typeface="Meiryo UI" panose="020B0604030504040204" pitchFamily="50" charset="-128"/>
                <a:ea typeface="Meiryo UI" panose="020B0604030504040204" pitchFamily="50" charset="-128"/>
                <a:cs typeface="Times New Roman"/>
              </a:rPr>
              <a:t>台･</a:t>
            </a:r>
            <a:r>
              <a:rPr lang="en-US" altLang="ja-JP" sz="1600" b="1" kern="100" dirty="0">
                <a:latin typeface="Meiryo UI" panose="020B0604030504040204" pitchFamily="50" charset="-128"/>
                <a:ea typeface="Meiryo UI" panose="020B0604030504040204" pitchFamily="50" charset="-128"/>
                <a:cs typeface="Times New Roman"/>
              </a:rPr>
              <a:t>km</a:t>
            </a:r>
            <a:r>
              <a:rPr lang="ja-JP" altLang="en-US" sz="1600" b="1" kern="100" dirty="0">
                <a:latin typeface="Meiryo UI" panose="020B0604030504040204" pitchFamily="50" charset="-128"/>
                <a:ea typeface="Meiryo UI" panose="020B0604030504040204" pitchFamily="50" charset="-128"/>
                <a:cs typeface="Times New Roman"/>
              </a:rPr>
              <a:t>）</a:t>
            </a:r>
            <a:r>
              <a:rPr lang="ja-JP" altLang="en-US" sz="1600" kern="100" dirty="0">
                <a:latin typeface="Meiryo UI" panose="020B0604030504040204" pitchFamily="50" charset="-128"/>
                <a:ea typeface="Meiryo UI" panose="020B0604030504040204" pitchFamily="50" charset="-128"/>
                <a:cs typeface="Times New Roman"/>
              </a:rPr>
              <a:t>］</a:t>
            </a:r>
            <a:r>
              <a:rPr lang="en-US" altLang="ja-JP" sz="1600" kern="100" dirty="0">
                <a:latin typeface="Meiryo UI" panose="020B0604030504040204" pitchFamily="50" charset="-128"/>
                <a:ea typeface="Meiryo UI" panose="020B0604030504040204" pitchFamily="50" charset="-128"/>
                <a:cs typeface="Times New Roman"/>
              </a:rPr>
              <a:t>×</a:t>
            </a:r>
            <a:r>
              <a:rPr lang="ja-JP" altLang="en-US" sz="1600" kern="100" dirty="0">
                <a:latin typeface="Meiryo UI" panose="020B0604030504040204" pitchFamily="50" charset="-128"/>
                <a:ea typeface="Meiryo UI" panose="020B0604030504040204" pitchFamily="50" charset="-128"/>
                <a:cs typeface="Times New Roman"/>
              </a:rPr>
              <a:t>［</a:t>
            </a:r>
            <a:r>
              <a:rPr lang="ja-JP" altLang="en-US" sz="1600" b="1" kern="100" dirty="0">
                <a:latin typeface="Meiryo UI" panose="020B0604030504040204" pitchFamily="50" charset="-128"/>
                <a:ea typeface="Meiryo UI" panose="020B0604030504040204" pitchFamily="50" charset="-128"/>
                <a:cs typeface="Times New Roman"/>
              </a:rPr>
              <a:t>③自動車走行量（台･ </a:t>
            </a:r>
            <a:r>
              <a:rPr lang="en-US" altLang="ja-JP" sz="1600" b="1" kern="100" dirty="0">
                <a:latin typeface="Meiryo UI" panose="020B0604030504040204" pitchFamily="50" charset="-128"/>
                <a:ea typeface="Meiryo UI" panose="020B0604030504040204" pitchFamily="50" charset="-128"/>
                <a:cs typeface="Times New Roman"/>
              </a:rPr>
              <a:t>km</a:t>
            </a:r>
            <a:r>
              <a:rPr lang="ja-JP" altLang="en-US" sz="1600" kern="100" dirty="0">
                <a:latin typeface="Meiryo UI" panose="020B0604030504040204" pitchFamily="50" charset="-128"/>
                <a:ea typeface="Meiryo UI" panose="020B0604030504040204" pitchFamily="50" charset="-128"/>
                <a:cs typeface="Times New Roman"/>
              </a:rPr>
              <a:t>） ］</a:t>
            </a:r>
          </a:p>
        </p:txBody>
      </p:sp>
      <p:sp>
        <p:nvSpPr>
          <p:cNvPr id="31" name="テキスト ボックス 30">
            <a:extLst>
              <a:ext uri="{FF2B5EF4-FFF2-40B4-BE49-F238E27FC236}">
                <a16:creationId xmlns:a16="http://schemas.microsoft.com/office/drawing/2014/main" id="{02901CA9-79B4-4D6E-B9E4-D134630A8EF1}"/>
              </a:ext>
            </a:extLst>
          </p:cNvPr>
          <p:cNvSpPr txBox="1"/>
          <p:nvPr/>
        </p:nvSpPr>
        <p:spPr>
          <a:xfrm>
            <a:off x="2443340" y="3345585"/>
            <a:ext cx="6881944"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速度の関数である「車種別排出係数式」に各路線の［</a:t>
            </a:r>
            <a:r>
              <a:rPr lang="ja-JP" altLang="en-US" sz="1600" b="1" dirty="0">
                <a:latin typeface="Meiryo UI" panose="020B0604030504040204" pitchFamily="50" charset="-128"/>
                <a:ea typeface="Meiryo UI" panose="020B0604030504040204" pitchFamily="50" charset="-128"/>
              </a:rPr>
              <a:t>②</a:t>
            </a:r>
            <a:r>
              <a:rPr kumimoji="1" lang="ja-JP" altLang="en-US" sz="1600" b="1" dirty="0">
                <a:latin typeface="Meiryo UI" panose="020B0604030504040204" pitchFamily="50" charset="-128"/>
                <a:ea typeface="Meiryo UI" panose="020B0604030504040204" pitchFamily="50" charset="-128"/>
              </a:rPr>
              <a:t>旅行速度（</a:t>
            </a:r>
            <a:r>
              <a:rPr kumimoji="1" lang="en-US" altLang="ja-JP" sz="1600" b="1" dirty="0">
                <a:latin typeface="Meiryo UI" panose="020B0604030504040204" pitchFamily="50" charset="-128"/>
                <a:ea typeface="Meiryo UI" panose="020B0604030504040204" pitchFamily="50" charset="-128"/>
              </a:rPr>
              <a:t>km/h</a:t>
            </a:r>
            <a:r>
              <a:rPr kumimoji="1" lang="ja-JP" altLang="en-US" sz="1600" b="1"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］を入力</a:t>
            </a:r>
            <a:r>
              <a:rPr lang="ja-JP" altLang="en-US" sz="1600" dirty="0">
                <a:latin typeface="Meiryo UI" panose="020B0604030504040204" pitchFamily="50" charset="-128"/>
                <a:ea typeface="Meiryo UI" panose="020B0604030504040204" pitchFamily="50" charset="-128"/>
              </a:rPr>
              <a:t>して算定</a:t>
            </a:r>
            <a:endParaRPr kumimoji="1" lang="ja-JP" altLang="en-US" sz="1600" dirty="0">
              <a:latin typeface="Meiryo UI" panose="020B0604030504040204" pitchFamily="50" charset="-128"/>
              <a:ea typeface="Meiryo UI" panose="020B0604030504040204" pitchFamily="50" charset="-128"/>
            </a:endParaRPr>
          </a:p>
        </p:txBody>
      </p:sp>
      <p:sp>
        <p:nvSpPr>
          <p:cNvPr id="32" name="下矢印 39">
            <a:extLst>
              <a:ext uri="{FF2B5EF4-FFF2-40B4-BE49-F238E27FC236}">
                <a16:creationId xmlns:a16="http://schemas.microsoft.com/office/drawing/2014/main" id="{11D68374-7881-4341-BBE6-18040A066FEB}"/>
              </a:ext>
            </a:extLst>
          </p:cNvPr>
          <p:cNvSpPr/>
          <p:nvPr/>
        </p:nvSpPr>
        <p:spPr>
          <a:xfrm flipV="1">
            <a:off x="3537830" y="2882384"/>
            <a:ext cx="288000" cy="43274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2030BCB2-4B98-402F-AB80-C5F0F4C45BD6}"/>
              </a:ext>
            </a:extLst>
          </p:cNvPr>
          <p:cNvSpPr txBox="1"/>
          <p:nvPr/>
        </p:nvSpPr>
        <p:spPr>
          <a:xfrm>
            <a:off x="80388" y="3098757"/>
            <a:ext cx="2016000" cy="707886"/>
          </a:xfrm>
          <a:prstGeom prst="rect">
            <a:avLst/>
          </a:prstGeom>
          <a:solidFill>
            <a:schemeClr val="bg1"/>
          </a:solidFill>
          <a:ln>
            <a:solidFill>
              <a:schemeClr val="tx1"/>
            </a:solidFill>
          </a:ln>
        </p:spPr>
        <p:txBody>
          <a:bodyPr wrap="square" rtlCol="0">
            <a:spAutoFit/>
          </a:bodyPr>
          <a:lstStyle/>
          <a:p>
            <a:pPr algn="ctr"/>
            <a:r>
              <a:rPr lang="ja-JP" altLang="ja-JP" sz="2000" kern="100" dirty="0">
                <a:latin typeface="Meiryo UI" panose="020B0604030504040204" pitchFamily="50" charset="-128"/>
                <a:ea typeface="Meiryo UI" panose="020B0604030504040204" pitchFamily="50" charset="-128"/>
                <a:cs typeface="Times New Roman"/>
              </a:rPr>
              <a:t>自動車</a:t>
            </a:r>
            <a:r>
              <a:rPr lang="en-US" altLang="ja-JP" sz="2000" kern="100" dirty="0">
                <a:latin typeface="Meiryo UI" panose="020B0604030504040204" pitchFamily="50" charset="-128"/>
                <a:ea typeface="Meiryo UI" panose="020B0604030504040204" pitchFamily="50" charset="-128"/>
                <a:cs typeface="Times New Roman"/>
              </a:rPr>
              <a:t>NOx</a:t>
            </a:r>
            <a:r>
              <a:rPr lang="ja-JP" altLang="ja-JP" sz="2000" kern="100" dirty="0">
                <a:latin typeface="Meiryo UI" panose="020B0604030504040204" pitchFamily="50" charset="-128"/>
                <a:ea typeface="Meiryo UI" panose="020B0604030504040204" pitchFamily="50" charset="-128"/>
                <a:cs typeface="Times New Roman"/>
              </a:rPr>
              <a:t>・</a:t>
            </a:r>
            <a:r>
              <a:rPr lang="en-US" altLang="ja-JP" sz="2000" kern="100" dirty="0">
                <a:latin typeface="Meiryo UI" panose="020B0604030504040204" pitchFamily="50" charset="-128"/>
                <a:ea typeface="Meiryo UI" panose="020B0604030504040204" pitchFamily="50" charset="-128"/>
                <a:cs typeface="Times New Roman"/>
              </a:rPr>
              <a:t>PM</a:t>
            </a:r>
          </a:p>
          <a:p>
            <a:pPr algn="ctr"/>
            <a:r>
              <a:rPr lang="ja-JP" altLang="ja-JP" sz="2000" kern="100" dirty="0">
                <a:latin typeface="Meiryo UI" panose="020B0604030504040204" pitchFamily="50" charset="-128"/>
                <a:ea typeface="Meiryo UI" panose="020B0604030504040204" pitchFamily="50" charset="-128"/>
                <a:cs typeface="Times New Roman"/>
              </a:rPr>
              <a:t>排出量</a:t>
            </a:r>
            <a:endParaRPr kumimoji="1" lang="ja-JP" altLang="en-US" sz="20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08913DE0-38E1-4B95-A946-55BD581A2496}"/>
              </a:ext>
            </a:extLst>
          </p:cNvPr>
          <p:cNvSpPr txBox="1"/>
          <p:nvPr/>
        </p:nvSpPr>
        <p:spPr>
          <a:xfrm>
            <a:off x="2165652" y="5621456"/>
            <a:ext cx="6945143" cy="338554"/>
          </a:xfrm>
          <a:prstGeom prst="rect">
            <a:avLst/>
          </a:prstGeom>
          <a:noFill/>
          <a:ln>
            <a:noFill/>
          </a:ln>
        </p:spPr>
        <p:txBody>
          <a:bodyPr wrap="square" rtlCol="0">
            <a:spAutoFit/>
          </a:bodyPr>
          <a:lstStyle/>
          <a:p>
            <a:r>
              <a:rPr lang="ja-JP" altLang="en-US" sz="1600" kern="100" dirty="0">
                <a:latin typeface="Meiryo UI" panose="020B0604030504040204" pitchFamily="50" charset="-128"/>
                <a:ea typeface="Meiryo UI" panose="020B0604030504040204" pitchFamily="50" charset="-128"/>
                <a:cs typeface="Times New Roman"/>
              </a:rPr>
              <a:t>［車種別冷機時排出係数（</a:t>
            </a:r>
            <a:r>
              <a:rPr lang="en-US" altLang="ja-JP" sz="1600" kern="100" dirty="0">
                <a:latin typeface="Meiryo UI" panose="020B0604030504040204" pitchFamily="50" charset="-128"/>
                <a:ea typeface="Meiryo UI" panose="020B0604030504040204" pitchFamily="50" charset="-128"/>
                <a:cs typeface="Times New Roman"/>
              </a:rPr>
              <a:t>g/</a:t>
            </a:r>
            <a:r>
              <a:rPr lang="ja-JP" altLang="en-US" sz="1600" kern="100" dirty="0">
                <a:latin typeface="Meiryo UI" panose="020B0604030504040204" pitchFamily="50" charset="-128"/>
                <a:ea typeface="Meiryo UI" panose="020B0604030504040204" pitchFamily="50" charset="-128"/>
                <a:cs typeface="Times New Roman"/>
              </a:rPr>
              <a:t>回）］</a:t>
            </a:r>
            <a:r>
              <a:rPr lang="en-US" altLang="ja-JP" sz="1600" kern="100" dirty="0">
                <a:latin typeface="Meiryo UI" panose="020B0604030504040204" pitchFamily="50" charset="-128"/>
                <a:ea typeface="Meiryo UI" panose="020B0604030504040204" pitchFamily="50" charset="-128"/>
                <a:cs typeface="Times New Roman"/>
              </a:rPr>
              <a:t>×</a:t>
            </a:r>
            <a:r>
              <a:rPr lang="ja-JP" altLang="en-US" sz="1600" kern="100" dirty="0">
                <a:latin typeface="Meiryo UI" panose="020B0604030504040204" pitchFamily="50" charset="-128"/>
                <a:ea typeface="Meiryo UI" panose="020B0604030504040204" pitchFamily="50" charset="-128"/>
                <a:cs typeface="Times New Roman"/>
              </a:rPr>
              <a:t>［始動回数（回） ］</a:t>
            </a:r>
          </a:p>
        </p:txBody>
      </p:sp>
      <p:sp>
        <p:nvSpPr>
          <p:cNvPr id="36" name="テキスト ボックス 35">
            <a:extLst>
              <a:ext uri="{FF2B5EF4-FFF2-40B4-BE49-F238E27FC236}">
                <a16:creationId xmlns:a16="http://schemas.microsoft.com/office/drawing/2014/main" id="{78B2F1E5-00EA-42AF-92DE-2E8C83C2A4F3}"/>
              </a:ext>
            </a:extLst>
          </p:cNvPr>
          <p:cNvSpPr txBox="1"/>
          <p:nvPr/>
        </p:nvSpPr>
        <p:spPr>
          <a:xfrm>
            <a:off x="5481726" y="1783844"/>
            <a:ext cx="3774946" cy="400110"/>
          </a:xfrm>
          <a:prstGeom prst="rect">
            <a:avLst/>
          </a:prstGeom>
          <a:noFill/>
          <a:ln>
            <a:noFill/>
          </a:ln>
        </p:spPr>
        <p:txBody>
          <a:bodyPr wrap="square" rtlCol="0">
            <a:spAutoFit/>
          </a:bodyPr>
          <a:lstStyle/>
          <a:p>
            <a:r>
              <a:rPr lang="ja-JP" altLang="en-US" sz="2000" kern="100" dirty="0">
                <a:latin typeface="Meiryo UI" panose="020B0604030504040204" pitchFamily="50" charset="-128"/>
                <a:ea typeface="Meiryo UI" panose="020B0604030504040204" pitchFamily="50" charset="-128"/>
                <a:cs typeface="Times New Roman"/>
              </a:rPr>
              <a:t>（</a:t>
            </a:r>
            <a:r>
              <a:rPr lang="ja-JP" altLang="en-US" sz="2000" u="sng" kern="100" dirty="0">
                <a:latin typeface="Meiryo UI" panose="020B0604030504040204" pitchFamily="50" charset="-128"/>
                <a:ea typeface="Meiryo UI" panose="020B0604030504040204" pitchFamily="50" charset="-128"/>
                <a:cs typeface="Times New Roman"/>
              </a:rPr>
              <a:t>交通量→走行量をもとに算出</a:t>
            </a:r>
            <a:r>
              <a:rPr lang="ja-JP" altLang="en-US" sz="2000" kern="100" dirty="0">
                <a:latin typeface="Meiryo UI" panose="020B0604030504040204" pitchFamily="50" charset="-128"/>
                <a:ea typeface="Meiryo UI" panose="020B0604030504040204" pitchFamily="50" charset="-128"/>
                <a:cs typeface="Times New Roman"/>
              </a:rPr>
              <a:t>）</a:t>
            </a:r>
          </a:p>
        </p:txBody>
      </p:sp>
      <p:sp>
        <p:nvSpPr>
          <p:cNvPr id="37" name="テキスト ボックス 36">
            <a:extLst>
              <a:ext uri="{FF2B5EF4-FFF2-40B4-BE49-F238E27FC236}">
                <a16:creationId xmlns:a16="http://schemas.microsoft.com/office/drawing/2014/main" id="{759FD5B4-3359-40FD-94A2-4C437EBDF18A}"/>
              </a:ext>
            </a:extLst>
          </p:cNvPr>
          <p:cNvSpPr txBox="1"/>
          <p:nvPr/>
        </p:nvSpPr>
        <p:spPr>
          <a:xfrm>
            <a:off x="5545670" y="4912753"/>
            <a:ext cx="3362149" cy="400110"/>
          </a:xfrm>
          <a:prstGeom prst="rect">
            <a:avLst/>
          </a:prstGeom>
          <a:noFill/>
          <a:ln>
            <a:noFill/>
          </a:ln>
        </p:spPr>
        <p:txBody>
          <a:bodyPr wrap="square" rtlCol="0">
            <a:spAutoFit/>
          </a:bodyPr>
          <a:lstStyle/>
          <a:p>
            <a:r>
              <a:rPr lang="ja-JP" altLang="en-US" sz="2000" kern="100" dirty="0">
                <a:latin typeface="Meiryo UI" panose="020B0604030504040204" pitchFamily="50" charset="-128"/>
                <a:ea typeface="Meiryo UI" panose="020B0604030504040204" pitchFamily="50" charset="-128"/>
                <a:cs typeface="Times New Roman"/>
              </a:rPr>
              <a:t>（</a:t>
            </a:r>
            <a:r>
              <a:rPr lang="ja-JP" altLang="en-US" sz="2000" u="sng" kern="100" dirty="0">
                <a:latin typeface="Meiryo UI" panose="020B0604030504040204" pitchFamily="50" charset="-128"/>
                <a:ea typeface="Meiryo UI" panose="020B0604030504040204" pitchFamily="50" charset="-128"/>
                <a:cs typeface="Times New Roman"/>
              </a:rPr>
              <a:t>保有台数をもとに算出</a:t>
            </a:r>
            <a:r>
              <a:rPr lang="ja-JP" altLang="en-US" sz="2000" kern="100" dirty="0">
                <a:latin typeface="Meiryo UI" panose="020B0604030504040204" pitchFamily="50" charset="-128"/>
                <a:ea typeface="Meiryo UI" panose="020B0604030504040204" pitchFamily="50" charset="-128"/>
                <a:cs typeface="Times New Roman"/>
              </a:rPr>
              <a:t>）</a:t>
            </a:r>
          </a:p>
        </p:txBody>
      </p:sp>
      <p:sp>
        <p:nvSpPr>
          <p:cNvPr id="38" name="テキスト ボックス 37">
            <a:extLst>
              <a:ext uri="{FF2B5EF4-FFF2-40B4-BE49-F238E27FC236}">
                <a16:creationId xmlns:a16="http://schemas.microsoft.com/office/drawing/2014/main" id="{C8E137FD-0C89-41C1-8262-5094719852DD}"/>
              </a:ext>
            </a:extLst>
          </p:cNvPr>
          <p:cNvSpPr txBox="1"/>
          <p:nvPr/>
        </p:nvSpPr>
        <p:spPr>
          <a:xfrm>
            <a:off x="585043" y="1655433"/>
            <a:ext cx="1858297" cy="400110"/>
          </a:xfrm>
          <a:prstGeom prst="rect">
            <a:avLst/>
          </a:prstGeom>
          <a:noFill/>
          <a:ln>
            <a:noFill/>
          </a:ln>
        </p:spPr>
        <p:txBody>
          <a:bodyPr wrap="square" rtlCol="0">
            <a:spAutoFit/>
          </a:bodyPr>
          <a:lstStyle/>
          <a:p>
            <a:r>
              <a:rPr lang="ja-JP" altLang="en-US" sz="2000" kern="100" dirty="0">
                <a:latin typeface="Meiryo UI" panose="020B0604030504040204" pitchFamily="50" charset="-128"/>
                <a:ea typeface="Meiryo UI" panose="020B0604030504040204" pitchFamily="50" charset="-128"/>
                <a:cs typeface="Times New Roman"/>
              </a:rPr>
              <a:t>（概ね４</a:t>
            </a:r>
            <a:r>
              <a:rPr lang="en-US" altLang="ja-JP" sz="2000" kern="100" dirty="0">
                <a:latin typeface="Meiryo UI" panose="020B0604030504040204" pitchFamily="50" charset="-128"/>
                <a:ea typeface="Meiryo UI" panose="020B0604030504040204" pitchFamily="50" charset="-128"/>
                <a:cs typeface="Times New Roman"/>
              </a:rPr>
              <a:t>/</a:t>
            </a:r>
            <a:r>
              <a:rPr lang="ja-JP" altLang="en-US" sz="2000" kern="100" dirty="0">
                <a:latin typeface="Meiryo UI" panose="020B0604030504040204" pitchFamily="50" charset="-128"/>
                <a:ea typeface="Meiryo UI" panose="020B0604030504040204" pitchFamily="50" charset="-128"/>
                <a:cs typeface="Times New Roman"/>
              </a:rPr>
              <a:t>５）</a:t>
            </a:r>
          </a:p>
        </p:txBody>
      </p:sp>
      <p:sp>
        <p:nvSpPr>
          <p:cNvPr id="39" name="テキスト ボックス 38">
            <a:extLst>
              <a:ext uri="{FF2B5EF4-FFF2-40B4-BE49-F238E27FC236}">
                <a16:creationId xmlns:a16="http://schemas.microsoft.com/office/drawing/2014/main" id="{69FFCF91-0CFB-49EE-A51C-B86526D2E3AE}"/>
              </a:ext>
            </a:extLst>
          </p:cNvPr>
          <p:cNvSpPr txBox="1"/>
          <p:nvPr/>
        </p:nvSpPr>
        <p:spPr>
          <a:xfrm>
            <a:off x="585043" y="4892870"/>
            <a:ext cx="1839117" cy="400110"/>
          </a:xfrm>
          <a:prstGeom prst="rect">
            <a:avLst/>
          </a:prstGeom>
          <a:noFill/>
          <a:ln>
            <a:noFill/>
          </a:ln>
        </p:spPr>
        <p:txBody>
          <a:bodyPr wrap="square" rtlCol="0">
            <a:spAutoFit/>
          </a:bodyPr>
          <a:lstStyle/>
          <a:p>
            <a:r>
              <a:rPr lang="ja-JP" altLang="en-US" sz="2000" kern="100" dirty="0">
                <a:latin typeface="Meiryo UI" panose="020B0604030504040204" pitchFamily="50" charset="-128"/>
                <a:ea typeface="Meiryo UI" panose="020B0604030504040204" pitchFamily="50" charset="-128"/>
                <a:cs typeface="Times New Roman"/>
              </a:rPr>
              <a:t>（概ね１</a:t>
            </a:r>
            <a:r>
              <a:rPr lang="en-US" altLang="ja-JP" sz="2000" kern="100" dirty="0">
                <a:latin typeface="Meiryo UI" panose="020B0604030504040204" pitchFamily="50" charset="-128"/>
                <a:ea typeface="Meiryo UI" panose="020B0604030504040204" pitchFamily="50" charset="-128"/>
                <a:cs typeface="Times New Roman"/>
              </a:rPr>
              <a:t>/</a:t>
            </a:r>
            <a:r>
              <a:rPr lang="ja-JP" altLang="en-US" sz="2000" kern="100" dirty="0">
                <a:latin typeface="Meiryo UI" panose="020B0604030504040204" pitchFamily="50" charset="-128"/>
                <a:ea typeface="Meiryo UI" panose="020B0604030504040204" pitchFamily="50" charset="-128"/>
                <a:cs typeface="Times New Roman"/>
              </a:rPr>
              <a:t>５）</a:t>
            </a:r>
          </a:p>
        </p:txBody>
      </p:sp>
    </p:spTree>
    <p:extLst>
      <p:ext uri="{BB962C8B-B14F-4D97-AF65-F5344CB8AC3E}">
        <p14:creationId xmlns:p14="http://schemas.microsoft.com/office/powerpoint/2010/main" val="44305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4154016765"/>
              </p:ext>
            </p:extLst>
          </p:nvPr>
        </p:nvGraphicFramePr>
        <p:xfrm>
          <a:off x="5035480" y="2412264"/>
          <a:ext cx="4072182" cy="1987826"/>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4"/>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３</a:t>
            </a:r>
            <a:r>
              <a:rPr lang="en-US" altLang="ja-JP" sz="2400" b="1" spc="675" dirty="0">
                <a:solidFill>
                  <a:schemeClr val="bg1"/>
                </a:solidFill>
                <a:highlight>
                  <a:srgbClr val="023894"/>
                </a:highlight>
                <a:latin typeface="Meiryo UI" panose="020B0604030504040204" pitchFamily="50" charset="-128"/>
                <a:ea typeface="Meiryo UI" panose="020B0604030504040204" pitchFamily="50" charset="-128"/>
              </a:rPr>
              <a:t>.</a:t>
            </a:r>
            <a:r>
              <a:rPr lang="ja-JP" altLang="en-US" sz="2400" b="1" spc="675" dirty="0">
                <a:solidFill>
                  <a:srgbClr val="FFFFFF"/>
                </a:solidFill>
                <a:latin typeface="Meiryo UI" panose="020B0604030504040204" pitchFamily="50" charset="-128"/>
                <a:ea typeface="Meiryo UI" panose="020B0604030504040204" pitchFamily="50" charset="-128"/>
              </a:rPr>
              <a:t>車種別</a:t>
            </a:r>
            <a:r>
              <a:rPr lang="en-US" altLang="ja-JP" sz="2400" b="1" spc="675" dirty="0">
                <a:solidFill>
                  <a:srgbClr val="FFFFFF"/>
                </a:solidFill>
                <a:latin typeface="Meiryo UI" panose="020B0604030504040204" pitchFamily="50" charset="-128"/>
                <a:ea typeface="Meiryo UI" panose="020B0604030504040204" pitchFamily="50" charset="-128"/>
              </a:rPr>
              <a:t>NOx</a:t>
            </a:r>
            <a:r>
              <a:rPr lang="ja-JP" altLang="en-US" sz="2400" b="1" spc="675" dirty="0">
                <a:solidFill>
                  <a:srgbClr val="FFFFFF"/>
                </a:solidFill>
                <a:latin typeface="Meiryo UI" panose="020B0604030504040204" pitchFamily="50" charset="-128"/>
                <a:ea typeface="Meiryo UI" panose="020B0604030504040204" pitchFamily="50" charset="-128"/>
              </a:rPr>
              <a:t>排出係数の推移＜暖機時＞</a:t>
            </a:r>
          </a:p>
        </p:txBody>
      </p:sp>
      <p:sp>
        <p:nvSpPr>
          <p:cNvPr id="23" name="Rectangle 2">
            <a:extLst>
              <a:ext uri="{FF2B5EF4-FFF2-40B4-BE49-F238E27FC236}">
                <a16:creationId xmlns:a16="http://schemas.microsoft.com/office/drawing/2014/main" id="{802F0427-944F-4B5E-B6C8-720C1C4A0860}"/>
              </a:ext>
            </a:extLst>
          </p:cNvPr>
          <p:cNvSpPr>
            <a:spLocks noChangeArrowheads="1"/>
          </p:cNvSpPr>
          <p:nvPr/>
        </p:nvSpPr>
        <p:spPr bwMode="auto">
          <a:xfrm>
            <a:off x="-158365" y="-8233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4" name="テキスト ボックス 23">
            <a:extLst>
              <a:ext uri="{FF2B5EF4-FFF2-40B4-BE49-F238E27FC236}">
                <a16:creationId xmlns:a16="http://schemas.microsoft.com/office/drawing/2014/main" id="{FBFD27E1-4DEC-40A3-8880-D37F391FB799}"/>
              </a:ext>
            </a:extLst>
          </p:cNvPr>
          <p:cNvSpPr txBox="1"/>
          <p:nvPr/>
        </p:nvSpPr>
        <p:spPr>
          <a:xfrm>
            <a:off x="130408" y="5072330"/>
            <a:ext cx="6444128" cy="1200329"/>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図</a:t>
            </a:r>
            <a:r>
              <a:rPr lang="en-US" altLang="ja-JP" sz="1600" b="1" dirty="0">
                <a:latin typeface="Meiryo UI" panose="020B0604030504040204" pitchFamily="50" charset="-128"/>
                <a:ea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rPr>
              <a:t>旅行速度</a:t>
            </a:r>
            <a:r>
              <a:rPr lang="en-US" altLang="ja-JP" sz="1600" b="1" dirty="0">
                <a:latin typeface="Meiryo UI" panose="020B0604030504040204" pitchFamily="50" charset="-128"/>
                <a:ea typeface="Meiryo UI" panose="020B0604030504040204" pitchFamily="50" charset="-128"/>
              </a:rPr>
              <a:t>40km/h</a:t>
            </a:r>
            <a:r>
              <a:rPr lang="ja-JP" altLang="en-US" sz="1600" b="1" dirty="0">
                <a:latin typeface="Meiryo UI" panose="020B0604030504040204" pitchFamily="50" charset="-128"/>
                <a:ea typeface="Meiryo UI" panose="020B0604030504040204" pitchFamily="50" charset="-128"/>
              </a:rPr>
              <a:t>における車種別排出係数</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（乗用系、小型貨物系、大型貨物系の主な車種）</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200" dirty="0"/>
              <a:t>　　　</a:t>
            </a:r>
            <a:r>
              <a:rPr lang="en-US" altLang="ja-JP" sz="1200" dirty="0"/>
              <a:t>※</a:t>
            </a:r>
            <a:r>
              <a:rPr lang="ja-JP" altLang="en-US" sz="1200" dirty="0"/>
              <a:t>排出係数は、環境省の「⾃動⾞交通環境影響総合調査（ナンバープレート調査）」　</a:t>
            </a:r>
            <a:endParaRPr lang="en-US" altLang="ja-JP" sz="1200" dirty="0"/>
          </a:p>
          <a:p>
            <a:r>
              <a:rPr lang="ja-JP" altLang="en-US" sz="1200" dirty="0"/>
              <a:t>　　　　において 府域を実際に⾛⾏する⾞両の⾃動⾞登録情報を基に推計している。</a:t>
            </a:r>
            <a:endParaRPr lang="en-US" altLang="ja-JP" sz="12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49F254E-40AD-4932-A432-1A2D896AF44B}"/>
              </a:ext>
            </a:extLst>
          </p:cNvPr>
          <p:cNvSpPr txBox="1"/>
          <p:nvPr/>
        </p:nvSpPr>
        <p:spPr>
          <a:xfrm>
            <a:off x="5439381" y="4417671"/>
            <a:ext cx="3779864"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図</a:t>
            </a:r>
            <a:r>
              <a:rPr lang="en-US" altLang="ja-JP" sz="1600" b="1" dirty="0">
                <a:latin typeface="Meiryo UI" panose="020B0604030504040204" pitchFamily="50" charset="-128"/>
                <a:ea typeface="Meiryo UI" panose="020B0604030504040204" pitchFamily="50" charset="-128"/>
              </a:rPr>
              <a:t>5. </a:t>
            </a:r>
            <a:r>
              <a:rPr lang="ja-JP" altLang="en-US" sz="1600" b="1" dirty="0">
                <a:latin typeface="Meiryo UI" panose="020B0604030504040204" pitchFamily="50" charset="-128"/>
                <a:ea typeface="Meiryo UI" panose="020B0604030504040204" pitchFamily="50" charset="-128"/>
              </a:rPr>
              <a:t>１台の車が</a:t>
            </a:r>
            <a:r>
              <a:rPr lang="en-US" altLang="ja-JP" sz="1600" b="1" dirty="0">
                <a:latin typeface="Meiryo UI" panose="020B0604030504040204" pitchFamily="50" charset="-128"/>
                <a:ea typeface="Meiryo UI" panose="020B0604030504040204" pitchFamily="50" charset="-128"/>
              </a:rPr>
              <a:t>1km</a:t>
            </a:r>
            <a:r>
              <a:rPr lang="ja-JP" altLang="en-US" sz="1600" b="1" dirty="0">
                <a:latin typeface="Meiryo UI" panose="020B0604030504040204" pitchFamily="50" charset="-128"/>
                <a:ea typeface="Meiryo UI" panose="020B0604030504040204" pitchFamily="50" charset="-128"/>
              </a:rPr>
              <a:t>走行時に排出する</a:t>
            </a:r>
            <a:endParaRPr lang="en-US" altLang="ja-JP" sz="16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NOx</a:t>
            </a:r>
            <a:r>
              <a:rPr lang="ja-JP" altLang="en-US" sz="1600" b="1" dirty="0">
                <a:latin typeface="Meiryo UI" panose="020B0604030504040204" pitchFamily="50" charset="-128"/>
                <a:ea typeface="Meiryo UI" panose="020B0604030504040204" pitchFamily="50" charset="-128"/>
              </a:rPr>
              <a:t>量（令和</a:t>
            </a:r>
            <a:r>
              <a:rPr lang="en-US" altLang="ja-JP" sz="1600" b="1" dirty="0">
                <a:latin typeface="Meiryo UI" panose="020B0604030504040204" pitchFamily="50" charset="-128"/>
                <a:ea typeface="Meiryo UI" panose="020B0604030504040204" pitchFamily="50" charset="-128"/>
              </a:rPr>
              <a:t>6</a:t>
            </a:r>
            <a:r>
              <a:rPr lang="ja-JP" altLang="en-US" sz="1600" b="1" dirty="0">
                <a:latin typeface="Meiryo UI" panose="020B0604030504040204" pitchFamily="50" charset="-128"/>
                <a:ea typeface="Meiryo UI" panose="020B0604030504040204" pitchFamily="50" charset="-128"/>
              </a:rPr>
              <a:t>年度）</a:t>
            </a:r>
            <a:endParaRPr lang="en-US" altLang="ja-JP" sz="16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73C616D7-1CEA-4982-B7A9-CE2A5A1FDCBA}"/>
              </a:ext>
            </a:extLst>
          </p:cNvPr>
          <p:cNvSpPr/>
          <p:nvPr/>
        </p:nvSpPr>
        <p:spPr>
          <a:xfrm>
            <a:off x="299679" y="1093172"/>
            <a:ext cx="427232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排出係数は平成</a:t>
            </a:r>
            <a:r>
              <a:rPr lang="en-US" altLang="ja-JP" b="1" dirty="0">
                <a:solidFill>
                  <a:schemeClr val="bg1"/>
                </a:solidFill>
                <a:latin typeface="Meiryo UI" panose="020B0604030504040204" pitchFamily="50" charset="-128"/>
                <a:ea typeface="Meiryo UI" panose="020B0604030504040204" pitchFamily="50" charset="-128"/>
              </a:rPr>
              <a:t>21</a:t>
            </a:r>
            <a:r>
              <a:rPr lang="ja-JP" altLang="en-US" b="1" dirty="0">
                <a:solidFill>
                  <a:schemeClr val="bg1"/>
                </a:solidFill>
                <a:latin typeface="Meiryo UI" panose="020B0604030504040204" pitchFamily="50" charset="-128"/>
                <a:ea typeface="Meiryo UI" panose="020B0604030504040204" pitchFamily="50" charset="-128"/>
              </a:rPr>
              <a:t>年度から減少傾向</a:t>
            </a:r>
          </a:p>
        </p:txBody>
      </p:sp>
      <p:sp>
        <p:nvSpPr>
          <p:cNvPr id="33" name="正方形/長方形 32">
            <a:extLst>
              <a:ext uri="{FF2B5EF4-FFF2-40B4-BE49-F238E27FC236}">
                <a16:creationId xmlns:a16="http://schemas.microsoft.com/office/drawing/2014/main" id="{262CD98D-731A-4E08-88AA-0F9DA130AA5F}"/>
              </a:ext>
            </a:extLst>
          </p:cNvPr>
          <p:cNvSpPr/>
          <p:nvPr/>
        </p:nvSpPr>
        <p:spPr>
          <a:xfrm>
            <a:off x="5085941" y="1093172"/>
            <a:ext cx="3736896"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普通貨物車１台からの排出量は</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乗用車の</a:t>
            </a:r>
            <a:r>
              <a:rPr lang="en-US" altLang="ja-JP" b="1" dirty="0">
                <a:solidFill>
                  <a:schemeClr val="bg1"/>
                </a:solidFill>
                <a:latin typeface="Meiryo UI" panose="020B0604030504040204" pitchFamily="50" charset="-128"/>
                <a:ea typeface="Meiryo UI" panose="020B0604030504040204" pitchFamily="50" charset="-128"/>
              </a:rPr>
              <a:t>146</a:t>
            </a:r>
            <a:r>
              <a:rPr lang="ja-JP" altLang="en-US" b="1" dirty="0">
                <a:solidFill>
                  <a:schemeClr val="bg1"/>
                </a:solidFill>
                <a:latin typeface="Meiryo UI" panose="020B0604030504040204" pitchFamily="50" charset="-128"/>
                <a:ea typeface="Meiryo UI" panose="020B0604030504040204" pitchFamily="50" charset="-128"/>
              </a:rPr>
              <a:t>倍</a:t>
            </a:r>
          </a:p>
        </p:txBody>
      </p:sp>
      <p:sp>
        <p:nvSpPr>
          <p:cNvPr id="19" name="Text Box 6">
            <a:extLst>
              <a:ext uri="{FF2B5EF4-FFF2-40B4-BE49-F238E27FC236}">
                <a16:creationId xmlns:a16="http://schemas.microsoft.com/office/drawing/2014/main" id="{12D2A6E9-FD4C-4640-BAE5-34E11A0EAFBE}"/>
              </a:ext>
            </a:extLst>
          </p:cNvPr>
          <p:cNvSpPr txBox="1">
            <a:spLocks noChangeArrowheads="1"/>
          </p:cNvSpPr>
          <p:nvPr/>
        </p:nvSpPr>
        <p:spPr bwMode="auto">
          <a:xfrm>
            <a:off x="7071571" y="2914199"/>
            <a:ext cx="1741735" cy="24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（乗用車の</a:t>
            </a:r>
            <a:r>
              <a:rPr kumimoji="1"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146</a:t>
            </a: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倍）</a:t>
            </a:r>
            <a:endParaRPr kumimoji="1"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sp>
        <p:nvSpPr>
          <p:cNvPr id="20" name="Text Box 6">
            <a:extLst>
              <a:ext uri="{FF2B5EF4-FFF2-40B4-BE49-F238E27FC236}">
                <a16:creationId xmlns:a16="http://schemas.microsoft.com/office/drawing/2014/main" id="{12D2A6E9-FD4C-4640-BAE5-34E11A0EAFBE}"/>
              </a:ext>
            </a:extLst>
          </p:cNvPr>
          <p:cNvSpPr txBox="1">
            <a:spLocks noChangeArrowheads="1"/>
          </p:cNvSpPr>
          <p:nvPr/>
        </p:nvSpPr>
        <p:spPr bwMode="auto">
          <a:xfrm>
            <a:off x="6345165" y="3181456"/>
            <a:ext cx="1741735" cy="24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（乗用車の</a:t>
            </a:r>
            <a:r>
              <a:rPr lang="en-US" altLang="ja-JP" sz="1400" dirty="0">
                <a:latin typeface="Meiryo UI" panose="020B0604030504040204" pitchFamily="50" charset="-128"/>
                <a:ea typeface="Meiryo UI" panose="020B0604030504040204" pitchFamily="50" charset="-128"/>
                <a:cs typeface="ＭＳ Ｐゴシック" pitchFamily="50" charset="-128"/>
              </a:rPr>
              <a:t>36</a:t>
            </a: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倍）</a:t>
            </a:r>
            <a:endParaRPr kumimoji="1"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sp>
        <p:nvSpPr>
          <p:cNvPr id="21" name="テキスト ボックス 20"/>
          <p:cNvSpPr txBox="1"/>
          <p:nvPr/>
        </p:nvSpPr>
        <p:spPr>
          <a:xfrm>
            <a:off x="5609230" y="5020027"/>
            <a:ext cx="3213607" cy="307777"/>
          </a:xfrm>
          <a:prstGeom prst="rect">
            <a:avLst/>
          </a:prstGeom>
          <a:noFill/>
        </p:spPr>
        <p:txBody>
          <a:bodyPr wrap="square" rtlCol="0">
            <a:spAutoFit/>
          </a:bodyPr>
          <a:lstStyle/>
          <a:p>
            <a:pPr marL="176213" indent="-176213" algn="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旅行速度</a:t>
            </a:r>
            <a:r>
              <a:rPr lang="en-US" altLang="ja-JP" sz="1400" dirty="0">
                <a:latin typeface="Meiryo UI" panose="020B0604030504040204" pitchFamily="50" charset="-128"/>
                <a:ea typeface="Meiryo UI" panose="020B0604030504040204" pitchFamily="50" charset="-128"/>
              </a:rPr>
              <a:t>40km/h</a:t>
            </a:r>
            <a:r>
              <a:rPr lang="ja-JP" altLang="en-US" sz="1400" dirty="0">
                <a:latin typeface="Meiryo UI" panose="020B0604030504040204" pitchFamily="50" charset="-128"/>
                <a:ea typeface="Meiryo UI" panose="020B0604030504040204" pitchFamily="50" charset="-128"/>
              </a:rPr>
              <a:t>における排出係数</a:t>
            </a:r>
            <a:endParaRPr lang="en-US" altLang="ja-JP" sz="1400" dirty="0">
              <a:latin typeface="Meiryo UI" panose="020B0604030504040204" pitchFamily="50" charset="-128"/>
              <a:ea typeface="Meiryo UI" panose="020B0604030504040204" pitchFamily="50" charset="-128"/>
            </a:endParaRPr>
          </a:p>
        </p:txBody>
      </p:sp>
      <p:graphicFrame>
        <p:nvGraphicFramePr>
          <p:cNvPr id="13" name="グラフ 12">
            <a:extLst>
              <a:ext uri="{FF2B5EF4-FFF2-40B4-BE49-F238E27FC236}">
                <a16:creationId xmlns:a16="http://schemas.microsoft.com/office/drawing/2014/main" id="{5A741E7E-ADD2-4B27-B863-F99D48F9C895}"/>
              </a:ext>
            </a:extLst>
          </p:cNvPr>
          <p:cNvGraphicFramePr>
            <a:graphicFrameLocks/>
          </p:cNvGraphicFramePr>
          <p:nvPr>
            <p:extLst>
              <p:ext uri="{D42A27DB-BD31-4B8C-83A1-F6EECF244321}">
                <p14:modId xmlns:p14="http://schemas.microsoft.com/office/powerpoint/2010/main" val="4008532548"/>
              </p:ext>
            </p:extLst>
          </p:nvPr>
        </p:nvGraphicFramePr>
        <p:xfrm>
          <a:off x="130409" y="2035914"/>
          <a:ext cx="4705270" cy="2966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357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3072901349"/>
              </p:ext>
            </p:extLst>
          </p:nvPr>
        </p:nvGraphicFramePr>
        <p:xfrm>
          <a:off x="5036612" y="2260515"/>
          <a:ext cx="4072182" cy="1981595"/>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1"/>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rgbClr val="FFFFFF"/>
                </a:solidFill>
                <a:highlight>
                  <a:srgbClr val="023894"/>
                </a:highlight>
                <a:latin typeface="Meiryo UI" panose="020B0604030504040204" pitchFamily="50" charset="-128"/>
                <a:ea typeface="Meiryo UI" panose="020B0604030504040204" pitchFamily="50" charset="-128"/>
              </a:rPr>
              <a:t>３</a:t>
            </a:r>
            <a:r>
              <a:rPr lang="en-US" altLang="ja-JP" sz="2400" b="1" spc="675" dirty="0">
                <a:solidFill>
                  <a:srgbClr val="FFFFFF"/>
                </a:solidFill>
                <a:highlight>
                  <a:srgbClr val="023894"/>
                </a:highlight>
                <a:latin typeface="Meiryo UI" panose="020B0604030504040204" pitchFamily="50" charset="-128"/>
                <a:ea typeface="Meiryo UI" panose="020B0604030504040204" pitchFamily="50" charset="-128"/>
              </a:rPr>
              <a:t>.</a:t>
            </a:r>
            <a:r>
              <a:rPr lang="ja-JP" altLang="en-US" sz="2400" b="1" spc="675" dirty="0">
                <a:solidFill>
                  <a:srgbClr val="FFFFFF"/>
                </a:solidFill>
                <a:latin typeface="Meiryo UI" panose="020B0604030504040204" pitchFamily="50" charset="-128"/>
                <a:ea typeface="Meiryo UI" panose="020B0604030504040204" pitchFamily="50" charset="-128"/>
              </a:rPr>
              <a:t>車種別</a:t>
            </a:r>
            <a:r>
              <a:rPr lang="en-US" altLang="ja-JP" sz="2400" b="1" spc="675" dirty="0">
                <a:solidFill>
                  <a:srgbClr val="FFFFFF"/>
                </a:solidFill>
                <a:latin typeface="Meiryo UI" panose="020B0604030504040204" pitchFamily="50" charset="-128"/>
                <a:ea typeface="Meiryo UI" panose="020B0604030504040204" pitchFamily="50" charset="-128"/>
              </a:rPr>
              <a:t>PM</a:t>
            </a:r>
            <a:r>
              <a:rPr lang="ja-JP" altLang="en-US" sz="2400" b="1" spc="675" dirty="0">
                <a:solidFill>
                  <a:srgbClr val="FFFFFF"/>
                </a:solidFill>
                <a:latin typeface="Meiryo UI" panose="020B0604030504040204" pitchFamily="50" charset="-128"/>
                <a:ea typeface="Meiryo UI" panose="020B0604030504040204" pitchFamily="50" charset="-128"/>
              </a:rPr>
              <a:t>排出係数</a:t>
            </a:r>
            <a:r>
              <a:rPr lang="ja-JP" altLang="en-US" sz="2400" b="1" spc="675" dirty="0">
                <a:solidFill>
                  <a:schemeClr val="bg1"/>
                </a:solidFill>
                <a:latin typeface="Meiryo UI" panose="020B0604030504040204" pitchFamily="50" charset="-128"/>
                <a:ea typeface="Meiryo UI" panose="020B0604030504040204" pitchFamily="50" charset="-128"/>
              </a:rPr>
              <a:t>の推移＜暖機時＞</a:t>
            </a:r>
          </a:p>
        </p:txBody>
      </p:sp>
      <p:sp>
        <p:nvSpPr>
          <p:cNvPr id="30" name="正方形/長方形 29">
            <a:extLst>
              <a:ext uri="{FF2B5EF4-FFF2-40B4-BE49-F238E27FC236}">
                <a16:creationId xmlns:a16="http://schemas.microsoft.com/office/drawing/2014/main" id="{DFA6C7D9-B1E6-46FE-9F37-FD64F6534A0F}"/>
              </a:ext>
            </a:extLst>
          </p:cNvPr>
          <p:cNvSpPr/>
          <p:nvPr/>
        </p:nvSpPr>
        <p:spPr>
          <a:xfrm>
            <a:off x="299679" y="1093172"/>
            <a:ext cx="427232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バス、普通貨物車、特種</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殊</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車、</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小型貨物車の排出係数は減少傾向</a:t>
            </a:r>
          </a:p>
        </p:txBody>
      </p:sp>
      <p:sp>
        <p:nvSpPr>
          <p:cNvPr id="31" name="正方形/長方形 30">
            <a:extLst>
              <a:ext uri="{FF2B5EF4-FFF2-40B4-BE49-F238E27FC236}">
                <a16:creationId xmlns:a16="http://schemas.microsoft.com/office/drawing/2014/main" id="{15306067-19D4-49D3-83A8-146351C19796}"/>
              </a:ext>
            </a:extLst>
          </p:cNvPr>
          <p:cNvSpPr/>
          <p:nvPr/>
        </p:nvSpPr>
        <p:spPr>
          <a:xfrm>
            <a:off x="5085941" y="1093172"/>
            <a:ext cx="3736896"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普通貨物車１台からの排出量は</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乗用車の</a:t>
            </a:r>
            <a:r>
              <a:rPr lang="en-US" altLang="ja-JP" b="1" dirty="0">
                <a:solidFill>
                  <a:schemeClr val="bg1"/>
                </a:solidFill>
                <a:latin typeface="Meiryo UI" panose="020B0604030504040204" pitchFamily="50" charset="-128"/>
                <a:ea typeface="Meiryo UI" panose="020B0604030504040204" pitchFamily="50" charset="-128"/>
              </a:rPr>
              <a:t>2.3</a:t>
            </a:r>
            <a:r>
              <a:rPr lang="ja-JP" altLang="en-US" b="1" dirty="0">
                <a:solidFill>
                  <a:schemeClr val="bg1"/>
                </a:solidFill>
                <a:latin typeface="Meiryo UI" panose="020B0604030504040204" pitchFamily="50" charset="-128"/>
                <a:ea typeface="Meiryo UI" panose="020B0604030504040204" pitchFamily="50" charset="-128"/>
              </a:rPr>
              <a:t>倍</a:t>
            </a:r>
          </a:p>
        </p:txBody>
      </p:sp>
      <p:sp>
        <p:nvSpPr>
          <p:cNvPr id="32" name="テキスト ボックス 31">
            <a:extLst>
              <a:ext uri="{FF2B5EF4-FFF2-40B4-BE49-F238E27FC236}">
                <a16:creationId xmlns:a16="http://schemas.microsoft.com/office/drawing/2014/main" id="{EAA0B451-63CD-4CDA-A39C-2719D8A97B0C}"/>
              </a:ext>
            </a:extLst>
          </p:cNvPr>
          <p:cNvSpPr txBox="1"/>
          <p:nvPr/>
        </p:nvSpPr>
        <p:spPr>
          <a:xfrm>
            <a:off x="282151" y="5243094"/>
            <a:ext cx="4553528" cy="1384995"/>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図</a:t>
            </a:r>
            <a:r>
              <a:rPr lang="en-US" altLang="ja-JP" sz="1600" b="1" dirty="0">
                <a:latin typeface="Meiryo UI" panose="020B0604030504040204" pitchFamily="50" charset="-128"/>
                <a:ea typeface="Meiryo UI" panose="020B0604030504040204" pitchFamily="50" charset="-128"/>
              </a:rPr>
              <a:t>6. </a:t>
            </a:r>
            <a:r>
              <a:rPr lang="ja-JP" altLang="en-US" sz="1600" b="1" dirty="0">
                <a:latin typeface="Meiryo UI" panose="020B0604030504040204" pitchFamily="50" charset="-128"/>
                <a:ea typeface="Meiryo UI" panose="020B0604030504040204" pitchFamily="50" charset="-128"/>
              </a:rPr>
              <a:t>旅行速度</a:t>
            </a:r>
            <a:r>
              <a:rPr lang="en-US" altLang="ja-JP" sz="1600" b="1" dirty="0">
                <a:latin typeface="Meiryo UI" panose="020B0604030504040204" pitchFamily="50" charset="-128"/>
                <a:ea typeface="Meiryo UI" panose="020B0604030504040204" pitchFamily="50" charset="-128"/>
              </a:rPr>
              <a:t>40km/h</a:t>
            </a:r>
            <a:r>
              <a:rPr lang="ja-JP" altLang="en-US" sz="1600" b="1" dirty="0">
                <a:latin typeface="Meiryo UI" panose="020B0604030504040204" pitchFamily="50" charset="-128"/>
                <a:ea typeface="Meiryo UI" panose="020B0604030504040204" pitchFamily="50" charset="-128"/>
              </a:rPr>
              <a:t>における車種別排出係数</a:t>
            </a:r>
            <a:endParaRPr lang="en-US" altLang="ja-JP" sz="1600" b="1"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（乗用系、小型貨物系、大型貨物系の主な車種）</a:t>
            </a:r>
            <a:endParaRPr lang="en-US" altLang="ja-JP" sz="1600" dirty="0">
              <a:latin typeface="Meiryo UI" panose="020B0604030504040204" pitchFamily="50" charset="-128"/>
              <a:ea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排出係数は、環境省の「⾃動⾞交通環境影響総合調査（ナンバープレート調査）」において府域を実際に⾛⾏する⾞両の⾃動⾞登録情報を基に推計している。</a:t>
            </a:r>
            <a:endParaRPr lang="en-US" altLang="ja-JP" sz="16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7809A431-FB5E-4C64-977A-C6E7DB20E6EE}"/>
              </a:ext>
            </a:extLst>
          </p:cNvPr>
          <p:cNvSpPr txBox="1"/>
          <p:nvPr/>
        </p:nvSpPr>
        <p:spPr>
          <a:xfrm>
            <a:off x="5328930" y="4461094"/>
            <a:ext cx="3779864"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図</a:t>
            </a:r>
            <a:r>
              <a:rPr lang="en-US" altLang="ja-JP" sz="1600" b="1" dirty="0">
                <a:latin typeface="Meiryo UI" panose="020B0604030504040204" pitchFamily="50" charset="-128"/>
                <a:ea typeface="Meiryo UI" panose="020B0604030504040204" pitchFamily="50" charset="-128"/>
              </a:rPr>
              <a:t>7. </a:t>
            </a:r>
            <a:r>
              <a:rPr lang="ja-JP" altLang="en-US" sz="1600" b="1" dirty="0">
                <a:latin typeface="Meiryo UI" panose="020B0604030504040204" pitchFamily="50" charset="-128"/>
                <a:ea typeface="Meiryo UI" panose="020B0604030504040204" pitchFamily="50" charset="-128"/>
              </a:rPr>
              <a:t>１台の車が</a:t>
            </a:r>
            <a:r>
              <a:rPr lang="en-US" altLang="ja-JP" sz="1600" b="1" dirty="0">
                <a:latin typeface="Meiryo UI" panose="020B0604030504040204" pitchFamily="50" charset="-128"/>
                <a:ea typeface="Meiryo UI" panose="020B0604030504040204" pitchFamily="50" charset="-128"/>
              </a:rPr>
              <a:t>1km</a:t>
            </a:r>
            <a:r>
              <a:rPr lang="ja-JP" altLang="en-US" sz="1600" b="1" dirty="0">
                <a:latin typeface="Meiryo UI" panose="020B0604030504040204" pitchFamily="50" charset="-128"/>
                <a:ea typeface="Meiryo UI" panose="020B0604030504040204" pitchFamily="50" charset="-128"/>
              </a:rPr>
              <a:t>走行時に排出する</a:t>
            </a:r>
            <a:endParaRPr lang="en-US" altLang="ja-JP" sz="16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PM</a:t>
            </a:r>
            <a:r>
              <a:rPr lang="ja-JP" altLang="en-US" sz="1600" b="1" dirty="0">
                <a:latin typeface="Meiryo UI" panose="020B0604030504040204" pitchFamily="50" charset="-128"/>
                <a:ea typeface="Meiryo UI" panose="020B0604030504040204" pitchFamily="50" charset="-128"/>
              </a:rPr>
              <a:t>量（令和</a:t>
            </a:r>
            <a:r>
              <a:rPr lang="en-US" altLang="ja-JP" sz="1600" b="1" dirty="0">
                <a:latin typeface="Meiryo UI" panose="020B0604030504040204" pitchFamily="50" charset="-128"/>
                <a:ea typeface="Meiryo UI" panose="020B0604030504040204" pitchFamily="50" charset="-128"/>
              </a:rPr>
              <a:t>6</a:t>
            </a:r>
            <a:r>
              <a:rPr lang="ja-JP" altLang="en-US" sz="1600" b="1" dirty="0">
                <a:latin typeface="Meiryo UI" panose="020B0604030504040204" pitchFamily="50" charset="-128"/>
                <a:ea typeface="Meiryo UI" panose="020B0604030504040204" pitchFamily="50" charset="-128"/>
              </a:rPr>
              <a:t>年度）</a:t>
            </a:r>
            <a:endParaRPr lang="en-US" altLang="ja-JP" sz="16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609230" y="5020027"/>
            <a:ext cx="3213607" cy="307777"/>
          </a:xfrm>
          <a:prstGeom prst="rect">
            <a:avLst/>
          </a:prstGeom>
          <a:noFill/>
        </p:spPr>
        <p:txBody>
          <a:bodyPr wrap="square" rtlCol="0">
            <a:spAutoFit/>
          </a:bodyPr>
          <a:lstStyle/>
          <a:p>
            <a:pPr marL="176213" indent="-176213" algn="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旅行速度</a:t>
            </a:r>
            <a:r>
              <a:rPr lang="en-US" altLang="ja-JP" sz="1400" dirty="0">
                <a:latin typeface="Meiryo UI" panose="020B0604030504040204" pitchFamily="50" charset="-128"/>
                <a:ea typeface="Meiryo UI" panose="020B0604030504040204" pitchFamily="50" charset="-128"/>
              </a:rPr>
              <a:t>40km/h</a:t>
            </a:r>
            <a:r>
              <a:rPr lang="ja-JP" altLang="en-US" sz="1400" dirty="0">
                <a:latin typeface="Meiryo UI" panose="020B0604030504040204" pitchFamily="50" charset="-128"/>
                <a:ea typeface="Meiryo UI" panose="020B0604030504040204" pitchFamily="50" charset="-128"/>
              </a:rPr>
              <a:t>における排出係数</a:t>
            </a:r>
            <a:endParaRPr lang="en-US" altLang="ja-JP" sz="1400" dirty="0">
              <a:latin typeface="Meiryo UI" panose="020B0604030504040204" pitchFamily="50" charset="-128"/>
              <a:ea typeface="Meiryo UI" panose="020B0604030504040204" pitchFamily="50" charset="-128"/>
            </a:endParaRPr>
          </a:p>
        </p:txBody>
      </p:sp>
      <p:sp>
        <p:nvSpPr>
          <p:cNvPr id="18" name="Text Box 6">
            <a:extLst>
              <a:ext uri="{FF2B5EF4-FFF2-40B4-BE49-F238E27FC236}">
                <a16:creationId xmlns:a16="http://schemas.microsoft.com/office/drawing/2014/main" id="{25003D06-114B-4DD1-86A2-528D05E0015C}"/>
              </a:ext>
            </a:extLst>
          </p:cNvPr>
          <p:cNvSpPr txBox="1">
            <a:spLocks noChangeArrowheads="1"/>
          </p:cNvSpPr>
          <p:nvPr/>
        </p:nvSpPr>
        <p:spPr bwMode="auto">
          <a:xfrm>
            <a:off x="7161441" y="2605939"/>
            <a:ext cx="1741735" cy="24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（乗用車の</a:t>
            </a:r>
            <a:r>
              <a:rPr kumimoji="1"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2.3</a:t>
            </a: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倍）</a:t>
            </a:r>
            <a:endParaRPr kumimoji="1"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sp>
        <p:nvSpPr>
          <p:cNvPr id="19" name="Text Box 6">
            <a:extLst>
              <a:ext uri="{FF2B5EF4-FFF2-40B4-BE49-F238E27FC236}">
                <a16:creationId xmlns:a16="http://schemas.microsoft.com/office/drawing/2014/main" id="{25003D06-114B-4DD1-86A2-528D05E0015C}"/>
              </a:ext>
            </a:extLst>
          </p:cNvPr>
          <p:cNvSpPr txBox="1">
            <a:spLocks noChangeArrowheads="1"/>
          </p:cNvSpPr>
          <p:nvPr/>
        </p:nvSpPr>
        <p:spPr bwMode="auto">
          <a:xfrm>
            <a:off x="6687218" y="3060604"/>
            <a:ext cx="1741735" cy="24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（乗用車の</a:t>
            </a:r>
            <a:r>
              <a:rPr lang="ja-JP" altLang="en-US" sz="1400" dirty="0">
                <a:latin typeface="Meiryo UI" panose="020B0604030504040204" pitchFamily="50" charset="-128"/>
                <a:ea typeface="Meiryo UI" panose="020B0604030504040204" pitchFamily="50" charset="-128"/>
                <a:cs typeface="ＭＳ Ｐゴシック" pitchFamily="50" charset="-128"/>
              </a:rPr>
              <a:t>１</a:t>
            </a:r>
            <a:r>
              <a:rPr lang="en-US" altLang="ja-JP" sz="1400" dirty="0">
                <a:latin typeface="Meiryo UI" panose="020B0604030504040204" pitchFamily="50" charset="-128"/>
                <a:ea typeface="Meiryo UI" panose="020B0604030504040204" pitchFamily="50" charset="-128"/>
                <a:cs typeface="ＭＳ Ｐゴシック" pitchFamily="50" charset="-128"/>
              </a:rPr>
              <a:t>.3</a:t>
            </a: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倍）</a:t>
            </a:r>
            <a:endParaRPr kumimoji="1"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graphicFrame>
        <p:nvGraphicFramePr>
          <p:cNvPr id="13" name="グラフ 12">
            <a:extLst>
              <a:ext uri="{FF2B5EF4-FFF2-40B4-BE49-F238E27FC236}">
                <a16:creationId xmlns:a16="http://schemas.microsoft.com/office/drawing/2014/main" id="{0673F28B-61F6-45FC-A2BC-A99E95193F98}"/>
              </a:ext>
            </a:extLst>
          </p:cNvPr>
          <p:cNvGraphicFramePr>
            <a:graphicFrameLocks/>
          </p:cNvGraphicFramePr>
          <p:nvPr>
            <p:extLst>
              <p:ext uri="{D42A27DB-BD31-4B8C-83A1-F6EECF244321}">
                <p14:modId xmlns:p14="http://schemas.microsoft.com/office/powerpoint/2010/main" val="2814082710"/>
              </p:ext>
            </p:extLst>
          </p:nvPr>
        </p:nvGraphicFramePr>
        <p:xfrm>
          <a:off x="299679" y="2186344"/>
          <a:ext cx="4536000" cy="3141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488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4"/>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３</a:t>
            </a:r>
            <a:r>
              <a:rPr lang="en-US" altLang="ja-JP" sz="2400" b="1" spc="675" dirty="0">
                <a:solidFill>
                  <a:schemeClr val="bg1"/>
                </a:solidFill>
                <a:highlight>
                  <a:srgbClr val="023894"/>
                </a:highlight>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規制区分別の構成割合（普通貨物車）</a:t>
            </a:r>
          </a:p>
        </p:txBody>
      </p:sp>
      <p:sp>
        <p:nvSpPr>
          <p:cNvPr id="3" name="正方形/長方形 2"/>
          <p:cNvSpPr/>
          <p:nvPr/>
        </p:nvSpPr>
        <p:spPr>
          <a:xfrm>
            <a:off x="148002" y="762994"/>
            <a:ext cx="8847995" cy="4896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新車代替は着実に進み、最新規制車（</a:t>
            </a:r>
            <a:r>
              <a:rPr lang="en-US" altLang="ja-JP" sz="2400" b="1" dirty="0">
                <a:solidFill>
                  <a:schemeClr val="bg1"/>
                </a:solidFill>
                <a:latin typeface="Meiryo UI" panose="020B0604030504040204" pitchFamily="50" charset="-128"/>
                <a:ea typeface="Meiryo UI" panose="020B0604030504040204" pitchFamily="50" charset="-128"/>
              </a:rPr>
              <a:t>H28</a:t>
            </a:r>
            <a:r>
              <a:rPr lang="ja-JP" altLang="en-US" sz="2400" b="1" dirty="0">
                <a:solidFill>
                  <a:schemeClr val="bg1"/>
                </a:solidFill>
                <a:latin typeface="Meiryo UI" panose="020B0604030504040204" pitchFamily="50" charset="-128"/>
                <a:ea typeface="Meiryo UI" panose="020B0604030504040204" pitchFamily="50" charset="-128"/>
              </a:rPr>
              <a:t>規制車）が増加傾向</a:t>
            </a:r>
          </a:p>
        </p:txBody>
      </p:sp>
      <p:sp>
        <p:nvSpPr>
          <p:cNvPr id="13" name="テキスト ボックス 12">
            <a:extLst>
              <a:ext uri="{FF2B5EF4-FFF2-40B4-BE49-F238E27FC236}">
                <a16:creationId xmlns:a16="http://schemas.microsoft.com/office/drawing/2014/main" id="{8BC1A4B1-C5F4-42FE-B42C-336E833B4AB3}"/>
              </a:ext>
            </a:extLst>
          </p:cNvPr>
          <p:cNvSpPr txBox="1"/>
          <p:nvPr/>
        </p:nvSpPr>
        <p:spPr>
          <a:xfrm>
            <a:off x="2549118" y="6540712"/>
            <a:ext cx="3975250"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図</a:t>
            </a:r>
            <a:r>
              <a:rPr lang="en-US" altLang="ja-JP" sz="1600" b="1" dirty="0">
                <a:latin typeface="Meiryo UI" panose="020B0604030504040204" pitchFamily="50" charset="-128"/>
                <a:ea typeface="Meiryo UI" panose="020B0604030504040204" pitchFamily="50" charset="-128"/>
              </a:rPr>
              <a:t>8. </a:t>
            </a:r>
            <a:r>
              <a:rPr lang="ja-JP" altLang="en-US" sz="1600" b="1" dirty="0">
                <a:latin typeface="Meiryo UI" panose="020B0604030504040204" pitchFamily="50" charset="-128"/>
                <a:ea typeface="Meiryo UI" panose="020B0604030504040204" pitchFamily="50" charset="-128"/>
              </a:rPr>
              <a:t>規制年別の構成割合（普通貨物車）</a:t>
            </a:r>
            <a:endParaRPr lang="en-US" altLang="ja-JP" sz="1600" b="1" dirty="0">
              <a:latin typeface="Meiryo UI" panose="020B0604030504040204" pitchFamily="50" charset="-128"/>
              <a:ea typeface="Meiryo UI" panose="020B0604030504040204" pitchFamily="50" charset="-128"/>
            </a:endParaRPr>
          </a:p>
        </p:txBody>
      </p:sp>
      <p:graphicFrame>
        <p:nvGraphicFramePr>
          <p:cNvPr id="6" name="グラフ 5">
            <a:extLst>
              <a:ext uri="{FF2B5EF4-FFF2-40B4-BE49-F238E27FC236}">
                <a16:creationId xmlns:a16="http://schemas.microsoft.com/office/drawing/2014/main" id="{00000000-0008-0000-2900-000003000000}"/>
              </a:ext>
            </a:extLst>
          </p:cNvPr>
          <p:cNvGraphicFramePr>
            <a:graphicFrameLocks/>
          </p:cNvGraphicFramePr>
          <p:nvPr>
            <p:extLst>
              <p:ext uri="{D42A27DB-BD31-4B8C-83A1-F6EECF244321}">
                <p14:modId xmlns:p14="http://schemas.microsoft.com/office/powerpoint/2010/main" val="2342900634"/>
              </p:ext>
            </p:extLst>
          </p:nvPr>
        </p:nvGraphicFramePr>
        <p:xfrm>
          <a:off x="11331837" y="762994"/>
          <a:ext cx="5334627" cy="54661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00000000-0008-0000-1D00-000005000000}"/>
              </a:ext>
            </a:extLst>
          </p:cNvPr>
          <p:cNvGraphicFramePr>
            <a:graphicFrameLocks/>
          </p:cNvGraphicFramePr>
          <p:nvPr>
            <p:extLst>
              <p:ext uri="{D42A27DB-BD31-4B8C-83A1-F6EECF244321}">
                <p14:modId xmlns:p14="http://schemas.microsoft.com/office/powerpoint/2010/main" val="3207177371"/>
              </p:ext>
            </p:extLst>
          </p:nvPr>
        </p:nvGraphicFramePr>
        <p:xfrm>
          <a:off x="856044" y="1300376"/>
          <a:ext cx="8139953" cy="5240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656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785"/>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参考</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排出係数の算定方法＜暖機時＞</a:t>
            </a:r>
          </a:p>
        </p:txBody>
      </p:sp>
      <p:cxnSp>
        <p:nvCxnSpPr>
          <p:cNvPr id="15" name="直線矢印コネクタ 14">
            <a:extLst>
              <a:ext uri="{FF2B5EF4-FFF2-40B4-BE49-F238E27FC236}">
                <a16:creationId xmlns:a16="http://schemas.microsoft.com/office/drawing/2014/main" id="{577555F4-161B-4E66-8428-CAA379220B18}"/>
              </a:ext>
            </a:extLst>
          </p:cNvPr>
          <p:cNvCxnSpPr/>
          <p:nvPr/>
        </p:nvCxnSpPr>
        <p:spPr>
          <a:xfrm>
            <a:off x="1372506" y="3595956"/>
            <a:ext cx="62280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9C3E82A0-C684-483A-B617-10513B9E7773}"/>
              </a:ext>
            </a:extLst>
          </p:cNvPr>
          <p:cNvCxnSpPr/>
          <p:nvPr/>
        </p:nvCxnSpPr>
        <p:spPr>
          <a:xfrm>
            <a:off x="1372506" y="2768004"/>
            <a:ext cx="62280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AutoShape 12">
            <a:extLst>
              <a:ext uri="{FF2B5EF4-FFF2-40B4-BE49-F238E27FC236}">
                <a16:creationId xmlns:a16="http://schemas.microsoft.com/office/drawing/2014/main" id="{A0E0B6E8-B984-4F51-9AAF-02A5FC379A62}"/>
              </a:ext>
            </a:extLst>
          </p:cNvPr>
          <p:cNvSpPr>
            <a:spLocks noChangeShapeType="1"/>
          </p:cNvSpPr>
          <p:nvPr/>
        </p:nvSpPr>
        <p:spPr bwMode="auto">
          <a:xfrm>
            <a:off x="1937973" y="1918202"/>
            <a:ext cx="307975"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a:extLst>
              <a:ext uri="{FF2B5EF4-FFF2-40B4-BE49-F238E27FC236}">
                <a16:creationId xmlns:a16="http://schemas.microsoft.com/office/drawing/2014/main" id="{974B328D-99A7-46C9-B649-158B6F79C055}"/>
              </a:ext>
            </a:extLst>
          </p:cNvPr>
          <p:cNvSpPr txBox="1">
            <a:spLocks noChangeArrowheads="1"/>
          </p:cNvSpPr>
          <p:nvPr/>
        </p:nvSpPr>
        <p:spPr bwMode="auto">
          <a:xfrm>
            <a:off x="7662890" y="2407964"/>
            <a:ext cx="1332000" cy="2375984"/>
          </a:xfrm>
          <a:prstGeom prst="rect">
            <a:avLst/>
          </a:prstGeom>
          <a:solidFill>
            <a:srgbClr val="FFFF99"/>
          </a:solidFill>
          <a:ln w="19050">
            <a:solidFill>
              <a:srgbClr val="000000"/>
            </a:solidFill>
            <a:miter lim="800000"/>
            <a:headEnd/>
            <a:tailEnd/>
          </a:ln>
        </p:spPr>
        <p:txBody>
          <a:bodyPr vert="horz" wrap="square" lIns="37440" tIns="45720" rIns="37440" bIns="45720" numCol="1" anchor="ctr"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令和６年度</a:t>
            </a:r>
          </a:p>
          <a:p>
            <a:pPr marL="0" marR="0" lvl="0" indent="0" algn="l" defTabSz="914400" rtl="0" eaLnBrk="0" fontAlgn="base" latinLnBrk="0" hangingPunct="0">
              <a:lnSpc>
                <a:spcPct val="15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8</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車種別</a:t>
            </a:r>
            <a:endPar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速度対応</a:t>
            </a: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排出係数（式）</a:t>
            </a:r>
            <a:endPar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4" name="テキスト ボックス 2">
            <a:extLst>
              <a:ext uri="{FF2B5EF4-FFF2-40B4-BE49-F238E27FC236}">
                <a16:creationId xmlns:a16="http://schemas.microsoft.com/office/drawing/2014/main" id="{3C71EBDB-43F2-4FC4-BE4A-E82BA7D67A3B}"/>
              </a:ext>
            </a:extLst>
          </p:cNvPr>
          <p:cNvSpPr txBox="1">
            <a:spLocks noChangeArrowheads="1"/>
          </p:cNvSpPr>
          <p:nvPr/>
        </p:nvSpPr>
        <p:spPr bwMode="auto">
          <a:xfrm>
            <a:off x="112506" y="3537733"/>
            <a:ext cx="1260000" cy="1169551"/>
          </a:xfrm>
          <a:prstGeom prst="rect">
            <a:avLst/>
          </a:prstGeom>
          <a:solidFill>
            <a:srgbClr val="FFFFFF"/>
          </a:solidFill>
          <a:ln w="38100" cmpd="dbl">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バス</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小型貨物車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貨客車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普通貨物車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特種</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殊</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車</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5" name="テキスト ボックス 2">
            <a:extLst>
              <a:ext uri="{FF2B5EF4-FFF2-40B4-BE49-F238E27FC236}">
                <a16:creationId xmlns:a16="http://schemas.microsoft.com/office/drawing/2014/main" id="{65187FF3-94BB-4B21-ADA5-54DFD706FF77}"/>
              </a:ext>
            </a:extLst>
          </p:cNvPr>
          <p:cNvSpPr txBox="1">
            <a:spLocks noChangeArrowheads="1"/>
          </p:cNvSpPr>
          <p:nvPr/>
        </p:nvSpPr>
        <p:spPr bwMode="auto">
          <a:xfrm>
            <a:off x="112506" y="2454130"/>
            <a:ext cx="1260000" cy="738664"/>
          </a:xfrm>
          <a:prstGeom prst="rect">
            <a:avLst/>
          </a:prstGeom>
          <a:solidFill>
            <a:srgbClr val="FFFFFF"/>
          </a:solidFill>
          <a:ln w="38100" cmpd="dbl">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軽乗用車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乗用車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軽貨物車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6" name="テキスト ボックス 2">
            <a:extLst>
              <a:ext uri="{FF2B5EF4-FFF2-40B4-BE49-F238E27FC236}">
                <a16:creationId xmlns:a16="http://schemas.microsoft.com/office/drawing/2014/main" id="{957D1C39-1CDD-4C5E-97A0-D380C055481D}"/>
              </a:ext>
            </a:extLst>
          </p:cNvPr>
          <p:cNvSpPr txBox="1">
            <a:spLocks noChangeArrowheads="1"/>
          </p:cNvSpPr>
          <p:nvPr/>
        </p:nvSpPr>
        <p:spPr bwMode="auto">
          <a:xfrm>
            <a:off x="1514566" y="2407963"/>
            <a:ext cx="1908000" cy="26369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ja-JP" altLang="en-US" sz="1400" b="1" dirty="0">
                <a:latin typeface="Meiryo UI" panose="020B0604030504040204" pitchFamily="50" charset="-128"/>
                <a:ea typeface="Meiryo UI" panose="020B0604030504040204" pitchFamily="50" charset="-128"/>
                <a:cs typeface="Times New Roman" pitchFamily="18" charset="0"/>
              </a:rPr>
              <a:t>走行比率</a:t>
            </a:r>
            <a:endParaRPr lang="en-US" altLang="ja-JP" sz="1400" b="1" dirty="0">
              <a:latin typeface="Meiryo UI" panose="020B0604030504040204" pitchFamily="50" charset="-128"/>
              <a:ea typeface="Meiryo UI" panose="020B0604030504040204" pitchFamily="50" charset="-128"/>
              <a:cs typeface="Times New Roman" pitchFamily="18" charset="0"/>
            </a:endParaRPr>
          </a:p>
          <a:p>
            <a:pPr algn="ctr" fontAlgn="base">
              <a:spcBef>
                <a:spcPct val="0"/>
              </a:spcBef>
              <a:spcAft>
                <a:spcPct val="0"/>
              </a:spcAft>
            </a:pP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Times New Roman" pitchFamily="18" charset="0"/>
              </a:rPr>
              <a:t>令和６</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年度</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[8</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車種別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規制区分別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重量区分別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7" name="テキスト ボックス 2">
            <a:extLst>
              <a:ext uri="{FF2B5EF4-FFF2-40B4-BE49-F238E27FC236}">
                <a16:creationId xmlns:a16="http://schemas.microsoft.com/office/drawing/2014/main" id="{FE059601-EA04-4B00-8792-2CFDA6D539A6}"/>
              </a:ext>
            </a:extLst>
          </p:cNvPr>
          <p:cNvSpPr txBox="1">
            <a:spLocks noChangeArrowheads="1"/>
          </p:cNvSpPr>
          <p:nvPr/>
        </p:nvSpPr>
        <p:spPr bwMode="auto">
          <a:xfrm>
            <a:off x="5441098" y="2407963"/>
            <a:ext cx="2016000" cy="26369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ja-JP" altLang="en-US" sz="1400" b="1" spc="-150" dirty="0">
                <a:latin typeface="Meiryo UI" panose="020B0604030504040204" pitchFamily="50" charset="-128"/>
                <a:ea typeface="Meiryo UI" panose="020B0604030504040204" pitchFamily="50" charset="-128"/>
                <a:cs typeface="Times New Roman" pitchFamily="18" charset="0"/>
              </a:rPr>
              <a:t>速度対応原単位式群</a:t>
            </a:r>
            <a:endParaRPr lang="en-US" altLang="ja-JP" sz="1400" b="1" spc="-150" dirty="0">
              <a:latin typeface="Meiryo UI" panose="020B0604030504040204" pitchFamily="50" charset="-128"/>
              <a:ea typeface="Meiryo UI" panose="020B0604030504040204" pitchFamily="50" charset="-128"/>
              <a:cs typeface="Times New Roman" pitchFamily="18" charset="0"/>
            </a:endParaRPr>
          </a:p>
          <a:p>
            <a:pPr algn="ctr" fontAlgn="base">
              <a:spcBef>
                <a:spcPct val="0"/>
              </a:spcBef>
              <a:spcAft>
                <a:spcPct val="0"/>
              </a:spcAft>
            </a:pPr>
            <a:endParaRPr kumimoji="1" lang="en-US" altLang="ja-JP" sz="1400" b="1" i="0" u="none" strike="noStrike" cap="none" spc="-150"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Times New Roman" pitchFamily="18" charset="0"/>
              </a:rPr>
              <a:t>令和６年度</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[8</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車種別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規制区分別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重量区分別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8" name="テキスト ボックス 2">
            <a:extLst>
              <a:ext uri="{FF2B5EF4-FFF2-40B4-BE49-F238E27FC236}">
                <a16:creationId xmlns:a16="http://schemas.microsoft.com/office/drawing/2014/main" id="{E5BA0BB9-5BD3-41FE-BB62-0EBC1767DFAE}"/>
              </a:ext>
            </a:extLst>
          </p:cNvPr>
          <p:cNvSpPr txBox="1">
            <a:spLocks noChangeArrowheads="1"/>
          </p:cNvSpPr>
          <p:nvPr/>
        </p:nvSpPr>
        <p:spPr bwMode="auto">
          <a:xfrm>
            <a:off x="3471177" y="4751975"/>
            <a:ext cx="1908000" cy="10800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Times New Roman" pitchFamily="18" charset="0"/>
              </a:rPr>
              <a:t>令和６年度</a:t>
            </a: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積載率</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9" name="AutoShape 3">
            <a:extLst>
              <a:ext uri="{FF2B5EF4-FFF2-40B4-BE49-F238E27FC236}">
                <a16:creationId xmlns:a16="http://schemas.microsoft.com/office/drawing/2014/main" id="{7D1D14E7-712A-4479-A75C-F780332EAC71}"/>
              </a:ext>
            </a:extLst>
          </p:cNvPr>
          <p:cNvSpPr>
            <a:spLocks noChangeShapeType="1"/>
          </p:cNvSpPr>
          <p:nvPr/>
        </p:nvSpPr>
        <p:spPr bwMode="auto">
          <a:xfrm flipV="1">
            <a:off x="4325688" y="3572556"/>
            <a:ext cx="0" cy="11520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30" name="テキスト ボックス 2">
            <a:extLst>
              <a:ext uri="{FF2B5EF4-FFF2-40B4-BE49-F238E27FC236}">
                <a16:creationId xmlns:a16="http://schemas.microsoft.com/office/drawing/2014/main" id="{772C8AF0-FCC2-4B8C-B987-8A3C9C1B3135}"/>
              </a:ext>
            </a:extLst>
          </p:cNvPr>
          <p:cNvSpPr txBox="1">
            <a:spLocks noChangeArrowheads="1"/>
          </p:cNvSpPr>
          <p:nvPr/>
        </p:nvSpPr>
        <p:spPr bwMode="auto">
          <a:xfrm>
            <a:off x="3614969" y="3837253"/>
            <a:ext cx="1584176" cy="698594"/>
          </a:xfrm>
          <a:prstGeom prst="rect">
            <a:avLst/>
          </a:prstGeom>
          <a:solidFill>
            <a:srgbClr val="FFFFFF"/>
          </a:solidFill>
          <a:ln w="9525">
            <a:solidFill>
              <a:srgbClr val="000000"/>
            </a:solidFill>
            <a:miter lim="800000"/>
            <a:headEnd/>
            <a:tailEnd/>
          </a:ln>
        </p:spPr>
        <p:txBody>
          <a:bodyPr vert="horz" wrap="square" lIns="37440" tIns="45720" rIns="37440" bIns="45720" numCol="1" anchor="ctr" anchorCtr="0" compatLnSpc="1">
            <a:prstTxWarp prst="textNoShape">
              <a:avLst/>
            </a:prstTxWarp>
            <a:noAutofit/>
          </a:bodyPr>
          <a:lstStyle/>
          <a:p>
            <a:pPr lvl="0" fontAlgn="base">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itchFamily="18" charset="0"/>
              </a:rPr>
              <a:t>令和６年度</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lvl="0" fontAlgn="base">
              <a:spcBef>
                <a:spcPct val="0"/>
              </a:spcBef>
              <a:spcAft>
                <a:spcPct val="0"/>
              </a:spcAf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等価慣性重量</a:t>
            </a:r>
            <a:r>
              <a:rPr lang="en-US" altLang="ja-JP" sz="1400" kern="100" baseline="30000" dirty="0">
                <a:latin typeface="Meiryo UI" panose="020B0604030504040204" pitchFamily="50" charset="-128"/>
                <a:ea typeface="Meiryo UI" panose="020B0604030504040204" pitchFamily="50" charset="-128"/>
                <a:cs typeface="Times New Roman"/>
              </a:rPr>
              <a:t>*</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31" name="Rectangle 13">
            <a:extLst>
              <a:ext uri="{FF2B5EF4-FFF2-40B4-BE49-F238E27FC236}">
                <a16:creationId xmlns:a16="http://schemas.microsoft.com/office/drawing/2014/main" id="{A216D098-EB6F-4398-A811-AD5A58A96B9B}"/>
              </a:ext>
            </a:extLst>
          </p:cNvPr>
          <p:cNvSpPr>
            <a:spLocks noChangeArrowheads="1"/>
          </p:cNvSpPr>
          <p:nvPr/>
        </p:nvSpPr>
        <p:spPr bwMode="auto">
          <a:xfrm>
            <a:off x="44085" y="78155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 name="Rectangle 21">
            <a:extLst>
              <a:ext uri="{FF2B5EF4-FFF2-40B4-BE49-F238E27FC236}">
                <a16:creationId xmlns:a16="http://schemas.microsoft.com/office/drawing/2014/main" id="{86378340-5BC0-41B3-974F-FC7A3C37020B}"/>
              </a:ext>
            </a:extLst>
          </p:cNvPr>
          <p:cNvSpPr>
            <a:spLocks noChangeArrowheads="1"/>
          </p:cNvSpPr>
          <p:nvPr/>
        </p:nvSpPr>
        <p:spPr bwMode="auto">
          <a:xfrm>
            <a:off x="323485" y="1238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 name="テキスト ボックス 2">
            <a:extLst>
              <a:ext uri="{FF2B5EF4-FFF2-40B4-BE49-F238E27FC236}">
                <a16:creationId xmlns:a16="http://schemas.microsoft.com/office/drawing/2014/main" id="{9B65B722-3574-4DD2-BDC8-99DACEDCDF90}"/>
              </a:ext>
            </a:extLst>
          </p:cNvPr>
          <p:cNvSpPr txBox="1">
            <a:spLocks noChangeArrowheads="1"/>
          </p:cNvSpPr>
          <p:nvPr/>
        </p:nvSpPr>
        <p:spPr bwMode="auto">
          <a:xfrm>
            <a:off x="1558712" y="4041958"/>
            <a:ext cx="1764000" cy="911157"/>
          </a:xfrm>
          <a:prstGeom prst="rect">
            <a:avLst/>
          </a:prstGeom>
          <a:solidFill>
            <a:schemeClr val="accent6">
              <a:lumMod val="20000"/>
              <a:lumOff val="80000"/>
            </a:schemeClr>
          </a:solidFill>
          <a:ln w="9525" cap="rnd">
            <a:solidFill>
              <a:srgbClr val="000000"/>
            </a:solidFill>
            <a:prstDash val="sysDot"/>
            <a:miter lim="800000"/>
            <a:headEnd/>
            <a:tailEnd/>
          </a:ln>
        </p:spPr>
        <p:txBody>
          <a:bodyPr rot="0" vert="horz" wrap="square" lIns="8640" tIns="7200" rIns="8640" bIns="7200" anchor="t" anchorCtr="0" upright="1">
            <a:no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令和６年度</a:t>
            </a:r>
            <a:endParaRPr lang="ja-JP" sz="120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a:rPr>
              <a:t>自動車交通環境影響総合調査</a:t>
            </a:r>
          </a:p>
          <a:p>
            <a:pPr algn="just">
              <a:spcAft>
                <a:spcPts val="0"/>
              </a:spcAft>
            </a:pPr>
            <a:r>
              <a:rPr lang="ja-JP" altLang="en-US" sz="1200" kern="100" spc="-90" dirty="0">
                <a:effectLst/>
                <a:latin typeface="Meiryo UI" panose="020B0604030504040204" pitchFamily="50" charset="-128"/>
                <a:ea typeface="Meiryo UI" panose="020B0604030504040204" pitchFamily="50" charset="-128"/>
                <a:cs typeface="Times New Roman"/>
              </a:rPr>
              <a:t>（</a:t>
            </a:r>
            <a:r>
              <a:rPr lang="ja-JP" sz="1200" kern="100" spc="-90" dirty="0">
                <a:effectLst/>
                <a:latin typeface="Meiryo UI" panose="020B0604030504040204" pitchFamily="50" charset="-128"/>
                <a:ea typeface="Meiryo UI" panose="020B0604030504040204" pitchFamily="50" charset="-128"/>
                <a:cs typeface="Times New Roman"/>
              </a:rPr>
              <a:t>ナンバープレート調査</a:t>
            </a:r>
            <a:r>
              <a:rPr lang="ja-JP" altLang="en-US" sz="1200" kern="100" spc="-90" dirty="0">
                <a:latin typeface="Meiryo UI" panose="020B0604030504040204" pitchFamily="50" charset="-128"/>
                <a:ea typeface="Meiryo UI" panose="020B0604030504040204" pitchFamily="50" charset="-128"/>
                <a:cs typeface="Times New Roman"/>
              </a:rPr>
              <a:t>）</a:t>
            </a:r>
            <a:endParaRPr lang="ja-JP" sz="1200" kern="100" spc="-90" dirty="0">
              <a:effectLst/>
              <a:latin typeface="Meiryo UI" panose="020B0604030504040204" pitchFamily="50" charset="-128"/>
              <a:ea typeface="Meiryo UI" panose="020B0604030504040204" pitchFamily="50" charset="-128"/>
              <a:cs typeface="Times New Roman"/>
            </a:endParaRPr>
          </a:p>
        </p:txBody>
      </p:sp>
      <p:sp>
        <p:nvSpPr>
          <p:cNvPr id="34" name="テキスト ボックス 2">
            <a:extLst>
              <a:ext uri="{FF2B5EF4-FFF2-40B4-BE49-F238E27FC236}">
                <a16:creationId xmlns:a16="http://schemas.microsoft.com/office/drawing/2014/main" id="{7533C065-B376-4119-8619-CE03B070FF62}"/>
              </a:ext>
            </a:extLst>
          </p:cNvPr>
          <p:cNvSpPr txBox="1">
            <a:spLocks noChangeArrowheads="1"/>
          </p:cNvSpPr>
          <p:nvPr/>
        </p:nvSpPr>
        <p:spPr bwMode="auto">
          <a:xfrm>
            <a:off x="3614969" y="5218011"/>
            <a:ext cx="1584176" cy="411626"/>
          </a:xfrm>
          <a:prstGeom prst="rect">
            <a:avLst/>
          </a:prstGeom>
          <a:solidFill>
            <a:srgbClr val="FFFFFF"/>
          </a:solidFill>
          <a:ln w="9525" cap="rnd">
            <a:solidFill>
              <a:srgbClr val="000000"/>
            </a:solidFill>
            <a:prstDash val="sysDot"/>
            <a:miter lim="800000"/>
            <a:headEnd/>
            <a:tailEnd/>
          </a:ln>
        </p:spPr>
        <p:txBody>
          <a:bodyPr rot="0" vert="horz" wrap="square" lIns="8640" tIns="7200" rIns="8640" bIns="7200" anchor="t" anchorCtr="0" upright="1">
            <a:no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令和６年度</a:t>
            </a:r>
            <a:endParaRPr lang="ja-JP" sz="120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a:rPr>
              <a:t>自動車輸送統計調査</a:t>
            </a:r>
          </a:p>
        </p:txBody>
      </p:sp>
      <p:sp>
        <p:nvSpPr>
          <p:cNvPr id="35" name="テキスト ボックス 2">
            <a:extLst>
              <a:ext uri="{FF2B5EF4-FFF2-40B4-BE49-F238E27FC236}">
                <a16:creationId xmlns:a16="http://schemas.microsoft.com/office/drawing/2014/main" id="{E704CE63-202D-4EF3-A430-E2B0BB58221A}"/>
              </a:ext>
            </a:extLst>
          </p:cNvPr>
          <p:cNvSpPr txBox="1">
            <a:spLocks noChangeArrowheads="1"/>
          </p:cNvSpPr>
          <p:nvPr/>
        </p:nvSpPr>
        <p:spPr bwMode="auto">
          <a:xfrm>
            <a:off x="5538890" y="4050834"/>
            <a:ext cx="1836000" cy="743173"/>
          </a:xfrm>
          <a:prstGeom prst="rect">
            <a:avLst/>
          </a:prstGeom>
          <a:solidFill>
            <a:schemeClr val="accent6">
              <a:lumMod val="20000"/>
              <a:lumOff val="80000"/>
            </a:schemeClr>
          </a:solidFill>
          <a:ln w="9525" cap="rnd">
            <a:solidFill>
              <a:srgbClr val="000000"/>
            </a:solidFill>
            <a:prstDash val="sysDot"/>
            <a:miter lim="800000"/>
            <a:headEnd/>
            <a:tailEnd/>
          </a:ln>
        </p:spPr>
        <p:txBody>
          <a:bodyPr rot="0" vert="horz" wrap="square" lIns="8640" tIns="7200" rIns="8640" bIns="7200" anchor="t" anchorCtr="0" upright="1">
            <a:no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令和６年度</a:t>
            </a:r>
            <a:endParaRPr lang="ja-JP"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ja-JP" sz="1200" kern="100" dirty="0">
                <a:latin typeface="Meiryo UI" panose="020B0604030504040204" pitchFamily="50" charset="-128"/>
                <a:ea typeface="Meiryo UI" panose="020B0604030504040204" pitchFamily="50" charset="-128"/>
                <a:cs typeface="Times New Roman"/>
              </a:rPr>
              <a:t>環境省排出原単位</a:t>
            </a:r>
            <a:r>
              <a:rPr lang="ja-JP" altLang="en-US" sz="1200" kern="100" dirty="0">
                <a:latin typeface="Meiryo UI" panose="020B0604030504040204" pitchFamily="50" charset="-128"/>
                <a:ea typeface="Meiryo UI" panose="020B0604030504040204" pitchFamily="50" charset="-128"/>
                <a:cs typeface="Times New Roman"/>
              </a:rPr>
              <a:t>調査</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a:t>
            </a:r>
            <a:r>
              <a:rPr lang="en-US" altLang="ja-JP" sz="1200" kern="100" dirty="0">
                <a:latin typeface="Meiryo UI" panose="020B0604030504040204" pitchFamily="50" charset="-128"/>
                <a:ea typeface="Meiryo UI" panose="020B0604030504040204" pitchFamily="50" charset="-128"/>
                <a:cs typeface="Times New Roman"/>
              </a:rPr>
              <a:t>C/D</a:t>
            </a:r>
            <a:r>
              <a:rPr lang="ja-JP" altLang="en-US" sz="1200" kern="100" dirty="0">
                <a:latin typeface="Meiryo UI" panose="020B0604030504040204" pitchFamily="50" charset="-128"/>
                <a:ea typeface="Meiryo UI" panose="020B0604030504040204" pitchFamily="50" charset="-128"/>
                <a:cs typeface="Times New Roman"/>
              </a:rPr>
              <a:t>走行試験）</a:t>
            </a:r>
            <a:endParaRPr lang="ja-JP" altLang="ja-JP" sz="1200" kern="100" dirty="0">
              <a:latin typeface="Meiryo UI" panose="020B0604030504040204" pitchFamily="50" charset="-128"/>
              <a:ea typeface="Meiryo UI" panose="020B0604030504040204" pitchFamily="50" charset="-128"/>
              <a:cs typeface="Times New Roman"/>
            </a:endParaRPr>
          </a:p>
        </p:txBody>
      </p:sp>
      <p:sp>
        <p:nvSpPr>
          <p:cNvPr id="37" name="テキスト ボックス 2">
            <a:extLst>
              <a:ext uri="{FF2B5EF4-FFF2-40B4-BE49-F238E27FC236}">
                <a16:creationId xmlns:a16="http://schemas.microsoft.com/office/drawing/2014/main" id="{2D3B472C-A184-485B-AC99-1402CD4DE065}"/>
              </a:ext>
            </a:extLst>
          </p:cNvPr>
          <p:cNvSpPr txBox="1">
            <a:spLocks noChangeArrowheads="1"/>
          </p:cNvSpPr>
          <p:nvPr/>
        </p:nvSpPr>
        <p:spPr bwMode="auto">
          <a:xfrm>
            <a:off x="3556837" y="5950025"/>
            <a:ext cx="3500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200" tIns="45720" rIns="7200" bIns="45720" anchor="t" anchorCtr="0" upright="1">
            <a:spAutoFit/>
          </a:bodyPr>
          <a:lstStyle/>
          <a:p>
            <a:pPr marL="87313" indent="-87313"/>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自動車の車体重量に貨物や人員の重量を加えた重量</a:t>
            </a:r>
          </a:p>
        </p:txBody>
      </p:sp>
      <p:sp>
        <p:nvSpPr>
          <p:cNvPr id="38" name="テキスト ボックス 37">
            <a:extLst>
              <a:ext uri="{FF2B5EF4-FFF2-40B4-BE49-F238E27FC236}">
                <a16:creationId xmlns:a16="http://schemas.microsoft.com/office/drawing/2014/main" id="{29A227BA-0E6C-4E5F-8E35-81DF04DA4DED}"/>
              </a:ext>
            </a:extLst>
          </p:cNvPr>
          <p:cNvSpPr txBox="1"/>
          <p:nvPr/>
        </p:nvSpPr>
        <p:spPr>
          <a:xfrm>
            <a:off x="7169506" y="5105359"/>
            <a:ext cx="194400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「旅行速度」の関数</a:t>
            </a:r>
          </a:p>
        </p:txBody>
      </p:sp>
      <p:sp>
        <p:nvSpPr>
          <p:cNvPr id="39" name="下矢印 44">
            <a:extLst>
              <a:ext uri="{FF2B5EF4-FFF2-40B4-BE49-F238E27FC236}">
                <a16:creationId xmlns:a16="http://schemas.microsoft.com/office/drawing/2014/main" id="{5A92CA96-0536-4B30-B43E-4E3135873FEC}"/>
              </a:ext>
            </a:extLst>
          </p:cNvPr>
          <p:cNvSpPr/>
          <p:nvPr/>
        </p:nvSpPr>
        <p:spPr>
          <a:xfrm flipV="1">
            <a:off x="8040890" y="4612199"/>
            <a:ext cx="288000" cy="43274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5AE9C06D-BB2E-4BBF-990C-6393E27C710E}"/>
              </a:ext>
            </a:extLst>
          </p:cNvPr>
          <p:cNvSpPr/>
          <p:nvPr/>
        </p:nvSpPr>
        <p:spPr>
          <a:xfrm>
            <a:off x="372526" y="1031639"/>
            <a:ext cx="5761574" cy="904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①車種別排出係数（</a:t>
            </a:r>
            <a:r>
              <a:rPr lang="en-US" altLang="ja-JP" sz="2000" b="1" dirty="0">
                <a:solidFill>
                  <a:schemeClr val="bg1"/>
                </a:solidFill>
                <a:latin typeface="Meiryo UI" panose="020B0604030504040204" pitchFamily="50" charset="-128"/>
                <a:ea typeface="Meiryo UI" panose="020B0604030504040204" pitchFamily="50" charset="-128"/>
              </a:rPr>
              <a:t>g/</a:t>
            </a:r>
            <a:r>
              <a:rPr lang="ja-JP" altLang="en-US" sz="2000" b="1" dirty="0">
                <a:solidFill>
                  <a:schemeClr val="bg1"/>
                </a:solidFill>
                <a:latin typeface="Meiryo UI" panose="020B0604030504040204" pitchFamily="50" charset="-128"/>
                <a:ea typeface="Meiryo UI" panose="020B0604030504040204" pitchFamily="50" charset="-128"/>
              </a:rPr>
              <a:t>台･</a:t>
            </a:r>
            <a:r>
              <a:rPr lang="en-US" altLang="ja-JP" sz="2000" b="1" dirty="0">
                <a:solidFill>
                  <a:schemeClr val="bg1"/>
                </a:solidFill>
                <a:latin typeface="Meiryo UI" panose="020B0604030504040204" pitchFamily="50" charset="-128"/>
                <a:ea typeface="Meiryo UI" panose="020B0604030504040204" pitchFamily="50" charset="-128"/>
              </a:rPr>
              <a:t>km</a:t>
            </a:r>
            <a:r>
              <a:rPr lang="ja-JP" altLang="en-US" sz="2000" b="1" dirty="0">
                <a:solidFill>
                  <a:schemeClr val="bg1"/>
                </a:solidFill>
                <a:latin typeface="Meiryo UI" panose="020B0604030504040204" pitchFamily="50" charset="-128"/>
                <a:ea typeface="Meiryo UI" panose="020B0604030504040204" pitchFamily="50" charset="-128"/>
              </a:rPr>
              <a:t>）</a:t>
            </a:r>
            <a:endParaRPr lang="en-US" altLang="ja-JP" sz="2000" b="1" dirty="0">
              <a:solidFill>
                <a:schemeClr val="bg1"/>
              </a:solidFill>
              <a:latin typeface="Meiryo UI" panose="020B0604030504040204" pitchFamily="50" charset="-128"/>
              <a:ea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rPr>
              <a:t>　</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台の車が</a:t>
            </a:r>
            <a:r>
              <a:rPr lang="en-US" altLang="ja-JP" sz="2000" b="1" dirty="0">
                <a:solidFill>
                  <a:schemeClr val="bg1"/>
                </a:solidFill>
                <a:latin typeface="Meiryo UI" panose="020B0604030504040204" pitchFamily="50" charset="-128"/>
                <a:ea typeface="Meiryo UI" panose="020B0604030504040204" pitchFamily="50" charset="-128"/>
              </a:rPr>
              <a:t>1km</a:t>
            </a:r>
            <a:r>
              <a:rPr lang="ja-JP" altLang="en-US" sz="2000" b="1" dirty="0">
                <a:solidFill>
                  <a:schemeClr val="bg1"/>
                </a:solidFill>
                <a:latin typeface="Meiryo UI" panose="020B0604030504040204" pitchFamily="50" charset="-128"/>
                <a:ea typeface="Meiryo UI" panose="020B0604030504040204" pitchFamily="50" charset="-128"/>
              </a:rPr>
              <a:t>走行時に排出する</a:t>
            </a:r>
            <a:r>
              <a:rPr lang="en-US" altLang="ja-JP" sz="2000" b="1" dirty="0">
                <a:solidFill>
                  <a:schemeClr val="bg1"/>
                </a:solidFill>
                <a:latin typeface="Meiryo UI" panose="020B0604030504040204" pitchFamily="50" charset="-128"/>
                <a:ea typeface="Meiryo UI" panose="020B0604030504040204" pitchFamily="50" charset="-128"/>
              </a:rPr>
              <a:t>NOx</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PM</a:t>
            </a:r>
            <a:r>
              <a:rPr lang="ja-JP" altLang="en-US" sz="2000" b="1" dirty="0">
                <a:solidFill>
                  <a:schemeClr val="bg1"/>
                </a:solidFill>
                <a:latin typeface="Meiryo UI" panose="020B0604030504040204" pitchFamily="50" charset="-128"/>
                <a:ea typeface="Meiryo UI" panose="020B0604030504040204" pitchFamily="50" charset="-128"/>
              </a:rPr>
              <a:t>の量</a:t>
            </a:r>
          </a:p>
        </p:txBody>
      </p:sp>
    </p:spTree>
    <p:extLst>
      <p:ext uri="{BB962C8B-B14F-4D97-AF65-F5344CB8AC3E}">
        <p14:creationId xmlns:p14="http://schemas.microsoft.com/office/powerpoint/2010/main" val="160658412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2664</Words>
  <Application>Microsoft Office PowerPoint</Application>
  <PresentationFormat>画面に合わせる (4:3)</PresentationFormat>
  <Paragraphs>558</Paragraphs>
  <Slides>19</Slides>
  <Notes>4</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19</vt:i4>
      </vt:variant>
    </vt:vector>
  </HeadingPairs>
  <TitlesOfParts>
    <vt:vector size="31" baseType="lpstr">
      <vt:lpstr>BIZ UDPゴシック</vt:lpstr>
      <vt:lpstr>BIZ UDゴシック</vt:lpstr>
      <vt:lpstr>Meiryo UI</vt:lpstr>
      <vt:lpstr>ＭＳ Ｐゴシック</vt:lpstr>
      <vt:lpstr>游ゴシック</vt:lpstr>
      <vt:lpstr>游ゴシック Light</vt:lpstr>
      <vt:lpstr>Arial</vt:lpstr>
      <vt:lpstr>Calibri</vt:lpstr>
      <vt:lpstr>Calibri Light</vt:lpstr>
      <vt:lpstr>デザインの設定</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2026-03-16T01:33:58Z</dcterms:created>
  <dcterms:modified xsi:type="dcterms:W3CDTF">2026-03-22T23:49:01Z</dcterms:modified>
</cp:coreProperties>
</file>