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10"/>
  </p:notesMasterIdLst>
  <p:handoutMasterIdLst>
    <p:handoutMasterId r:id="rId11"/>
  </p:handoutMasterIdLst>
  <p:sldIdLst>
    <p:sldId id="271" r:id="rId2"/>
    <p:sldId id="521" r:id="rId3"/>
    <p:sldId id="520" r:id="rId4"/>
    <p:sldId id="530" r:id="rId5"/>
    <p:sldId id="523" r:id="rId6"/>
    <p:sldId id="532" r:id="rId7"/>
    <p:sldId id="533" r:id="rId8"/>
    <p:sldId id="505" r:id="rId9"/>
  </p:sldIdLst>
  <p:sldSz cx="9540875" cy="702151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12">
          <p15:clr>
            <a:srgbClr val="A4A3A4"/>
          </p15:clr>
        </p15:guide>
        <p15:guide id="2" pos="3005">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285"/>
    <a:srgbClr val="C5E6FF"/>
    <a:srgbClr val="A7FFCF"/>
    <a:srgbClr val="CAE6EE"/>
    <a:srgbClr val="81FFBA"/>
    <a:srgbClr val="FF0000"/>
    <a:srgbClr val="D9D9D9"/>
    <a:srgbClr val="DBEEF4"/>
    <a:srgbClr val="4BB2FF"/>
    <a:srgbClr val="D5FF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4650" autoAdjust="0"/>
    <p:restoredTop sz="95796" autoAdjust="0"/>
  </p:normalViewPr>
  <p:slideViewPr>
    <p:cSldViewPr>
      <p:cViewPr varScale="1">
        <p:scale>
          <a:sx n="110" d="100"/>
          <a:sy n="110" d="100"/>
        </p:scale>
        <p:origin x="2136" y="78"/>
      </p:cViewPr>
      <p:guideLst>
        <p:guide orient="horz" pos="2212"/>
        <p:guide pos="3005"/>
      </p:guideLst>
    </p:cSldViewPr>
  </p:slideViewPr>
  <p:notesTextViewPr>
    <p:cViewPr>
      <p:scale>
        <a:sx n="200" d="100"/>
        <a:sy n="2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B39968BF-A6EC-92DF-2086-057616B39D1C}"/>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DECA86F5-1B49-4E99-79AE-487C40CB00C5}"/>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C76A78E6-3A94-42C0-838E-BF5ED90C9C9D}" type="datetimeFigureOut">
              <a:rPr kumimoji="1" lang="ja-JP" altLang="en-US" smtClean="0"/>
              <a:t>2026/2/9</a:t>
            </a:fld>
            <a:endParaRPr kumimoji="1" lang="ja-JP" altLang="en-US"/>
          </a:p>
        </p:txBody>
      </p:sp>
      <p:sp>
        <p:nvSpPr>
          <p:cNvPr id="4" name="フッター プレースホルダー 3">
            <a:extLst>
              <a:ext uri="{FF2B5EF4-FFF2-40B4-BE49-F238E27FC236}">
                <a16:creationId xmlns:a16="http://schemas.microsoft.com/office/drawing/2014/main" id="{4B7966AE-45C1-21FC-10C5-6F081E820C92}"/>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00773EFE-16A0-BC60-1501-7F90EC50A4C7}"/>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06407F52-A26E-404A-8DBE-7ED3A0E0A561}" type="slidenum">
              <a:rPr kumimoji="1" lang="ja-JP" altLang="en-US" smtClean="0"/>
              <a:t>‹#›</a:t>
            </a:fld>
            <a:endParaRPr kumimoji="1" lang="ja-JP" altLang="en-US"/>
          </a:p>
        </p:txBody>
      </p:sp>
    </p:spTree>
    <p:extLst>
      <p:ext uri="{BB962C8B-B14F-4D97-AF65-F5344CB8AC3E}">
        <p14:creationId xmlns:p14="http://schemas.microsoft.com/office/powerpoint/2010/main" val="280381290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786" cy="496967"/>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6" cy="496967"/>
          </a:xfrm>
          <a:prstGeom prst="rect">
            <a:avLst/>
          </a:prstGeom>
        </p:spPr>
        <p:txBody>
          <a:bodyPr vert="horz" lIns="91431" tIns="45715" rIns="91431" bIns="45715" rtlCol="0"/>
          <a:lstStyle>
            <a:lvl1pPr algn="r">
              <a:defRPr sz="1200"/>
            </a:lvl1pPr>
          </a:lstStyle>
          <a:p>
            <a:fld id="{87E76AE5-7973-43B6-9DA2-AA4B09038608}" type="datetimeFigureOut">
              <a:rPr kumimoji="1" lang="ja-JP" altLang="en-US" smtClean="0"/>
              <a:t>2026/2/9</a:t>
            </a:fld>
            <a:endParaRPr kumimoji="1" lang="ja-JP" altLang="en-US"/>
          </a:p>
        </p:txBody>
      </p:sp>
      <p:sp>
        <p:nvSpPr>
          <p:cNvPr id="4" name="スライド イメージ プレースホルダー 3"/>
          <p:cNvSpPr>
            <a:spLocks noGrp="1" noRot="1" noChangeAspect="1"/>
          </p:cNvSpPr>
          <p:nvPr>
            <p:ph type="sldImg" idx="2"/>
          </p:nvPr>
        </p:nvSpPr>
        <p:spPr>
          <a:xfrm>
            <a:off x="873125" y="746125"/>
            <a:ext cx="5060950" cy="3725863"/>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680721" y="4721186"/>
            <a:ext cx="5445760" cy="4472702"/>
          </a:xfrm>
          <a:prstGeom prst="rect">
            <a:avLst/>
          </a:prstGeom>
        </p:spPr>
        <p:txBody>
          <a:bodyPr vert="horz" lIns="91431" tIns="45715" rIns="91431"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647"/>
            <a:ext cx="2949786" cy="496967"/>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6" cy="496967"/>
          </a:xfrm>
          <a:prstGeom prst="rect">
            <a:avLst/>
          </a:prstGeom>
        </p:spPr>
        <p:txBody>
          <a:bodyPr vert="horz" lIns="91431" tIns="45715" rIns="91431" bIns="45715" rtlCol="0" anchor="b"/>
          <a:lstStyle>
            <a:lvl1pPr algn="r">
              <a:defRPr sz="1200"/>
            </a:lvl1pPr>
          </a:lstStyle>
          <a:p>
            <a:fld id="{ED1E7D97-B428-4B26-A0E1-6579146BC995}" type="slidenum">
              <a:rPr kumimoji="1" lang="ja-JP" altLang="en-US" smtClean="0"/>
              <a:t>‹#›</a:t>
            </a:fld>
            <a:endParaRPr kumimoji="1" lang="ja-JP" altLang="en-US"/>
          </a:p>
        </p:txBody>
      </p:sp>
    </p:spTree>
    <p:extLst>
      <p:ext uri="{BB962C8B-B14F-4D97-AF65-F5344CB8AC3E}">
        <p14:creationId xmlns:p14="http://schemas.microsoft.com/office/powerpoint/2010/main" val="408898804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D1E7D97-B428-4B26-A0E1-6579146BC995}" type="slidenum">
              <a:rPr kumimoji="1" lang="ja-JP" altLang="en-US" smtClean="0"/>
              <a:t>2</a:t>
            </a:fld>
            <a:endParaRPr kumimoji="1" lang="ja-JP" altLang="en-US"/>
          </a:p>
        </p:txBody>
      </p:sp>
    </p:spTree>
    <p:extLst>
      <p:ext uri="{BB962C8B-B14F-4D97-AF65-F5344CB8AC3E}">
        <p14:creationId xmlns:p14="http://schemas.microsoft.com/office/powerpoint/2010/main" val="1155879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06758-CBAD-7DAB-4FB3-A3BDB8A0163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4EDC938-FEEA-9DF4-0EF9-0C57B556A88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B40DB99-5DCB-8B54-DB65-921A3A82DE79}"/>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6CB99F1D-69FB-18BC-625F-F14E2D8CCC0E}"/>
              </a:ext>
            </a:extLst>
          </p:cNvPr>
          <p:cNvSpPr>
            <a:spLocks noGrp="1"/>
          </p:cNvSpPr>
          <p:nvPr>
            <p:ph type="sldNum" sz="quarter" idx="5"/>
          </p:nvPr>
        </p:nvSpPr>
        <p:spPr/>
        <p:txBody>
          <a:bodyPr/>
          <a:lstStyle/>
          <a:p>
            <a:fld id="{ED1E7D97-B428-4B26-A0E1-6579146BC995}" type="slidenum">
              <a:rPr kumimoji="1" lang="ja-JP" altLang="en-US" smtClean="0"/>
              <a:t>3</a:t>
            </a:fld>
            <a:endParaRPr kumimoji="1" lang="ja-JP" altLang="en-US"/>
          </a:p>
        </p:txBody>
      </p:sp>
    </p:spTree>
    <p:extLst>
      <p:ext uri="{BB962C8B-B14F-4D97-AF65-F5344CB8AC3E}">
        <p14:creationId xmlns:p14="http://schemas.microsoft.com/office/powerpoint/2010/main" val="20632500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15566" y="2181222"/>
            <a:ext cx="8109744" cy="1505074"/>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31132" y="3978857"/>
            <a:ext cx="6678613" cy="1794387"/>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a:xfrm>
            <a:off x="6864713" y="6579518"/>
            <a:ext cx="1002068" cy="373831"/>
          </a:xfrm>
        </p:spPr>
        <p:txBody>
          <a:bodyPr anchor="b"/>
          <a:lstStyle>
            <a:lvl1pPr algn="r">
              <a:defRPr>
                <a:solidFill>
                  <a:schemeClr val="tx1"/>
                </a:solidFill>
              </a:defRPr>
            </a:lvl1pPr>
          </a:lstStyle>
          <a:p>
            <a:r>
              <a:rPr lang="en-US" altLang="ja-JP"/>
              <a:t>2017/10/12</a:t>
            </a:r>
            <a:endParaRPr lang="ja-JP" altLang="en-US" dirty="0"/>
          </a:p>
        </p:txBody>
      </p:sp>
      <p:sp>
        <p:nvSpPr>
          <p:cNvPr id="5" name="フッター プレースホルダー 4"/>
          <p:cNvSpPr>
            <a:spLocks noGrp="1"/>
          </p:cNvSpPr>
          <p:nvPr>
            <p:ph type="ftr" sz="quarter" idx="11"/>
          </p:nvPr>
        </p:nvSpPr>
        <p:spPr>
          <a:xfrm>
            <a:off x="161925" y="6593309"/>
            <a:ext cx="1726661" cy="373831"/>
          </a:xfrm>
        </p:spPr>
        <p:txBody>
          <a:bodyPr anchor="b"/>
          <a:lstStyle>
            <a:lvl1pPr algn="l">
              <a:defRPr u="sng">
                <a:solidFill>
                  <a:schemeClr val="tx1"/>
                </a:solidFill>
              </a:defRPr>
            </a:lvl1pPr>
          </a:lstStyle>
          <a:p>
            <a:endParaRPr lang="ja-JP" altLang="en-US" dirty="0"/>
          </a:p>
        </p:txBody>
      </p:sp>
    </p:spTree>
    <p:extLst>
      <p:ext uri="{BB962C8B-B14F-4D97-AF65-F5344CB8AC3E}">
        <p14:creationId xmlns:p14="http://schemas.microsoft.com/office/powerpoint/2010/main" val="264946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r>
              <a:rPr kumimoji="1" lang="en-US" altLang="ja-JP"/>
              <a:t>2017/10/12</a:t>
            </a:r>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EC76586-D0F3-45AA-98E7-DB7FB999FB55}" type="slidenum">
              <a:rPr kumimoji="1" lang="ja-JP" altLang="en-US" smtClean="0"/>
              <a:t>‹#›</a:t>
            </a:fld>
            <a:endParaRPr kumimoji="1" lang="ja-JP" altLang="en-US"/>
          </a:p>
        </p:txBody>
      </p:sp>
    </p:spTree>
    <p:extLst>
      <p:ext uri="{BB962C8B-B14F-4D97-AF65-F5344CB8AC3E}">
        <p14:creationId xmlns:p14="http://schemas.microsoft.com/office/powerpoint/2010/main" val="724386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17135" y="281188"/>
            <a:ext cx="2146697" cy="5991041"/>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77044" y="281188"/>
            <a:ext cx="6281076" cy="5991041"/>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r>
              <a:rPr kumimoji="1" lang="en-US" altLang="ja-JP"/>
              <a:t>2017/10/12</a:t>
            </a:r>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EC76586-D0F3-45AA-98E7-DB7FB999FB55}" type="slidenum">
              <a:rPr kumimoji="1" lang="ja-JP" altLang="en-US" smtClean="0"/>
              <a:t>‹#›</a:t>
            </a:fld>
            <a:endParaRPr kumimoji="1" lang="ja-JP" altLang="en-US"/>
          </a:p>
        </p:txBody>
      </p:sp>
    </p:spTree>
    <p:extLst>
      <p:ext uri="{BB962C8B-B14F-4D97-AF65-F5344CB8AC3E}">
        <p14:creationId xmlns:p14="http://schemas.microsoft.com/office/powerpoint/2010/main" val="1490476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3"/>
          <p:cNvSpPr>
            <a:spLocks noGrp="1"/>
          </p:cNvSpPr>
          <p:nvPr>
            <p:ph type="dt" sz="half" idx="10"/>
          </p:nvPr>
        </p:nvSpPr>
        <p:spPr>
          <a:xfrm>
            <a:off x="6864713" y="6579518"/>
            <a:ext cx="1002068" cy="373831"/>
          </a:xfrm>
        </p:spPr>
        <p:txBody>
          <a:bodyPr anchor="b"/>
          <a:lstStyle>
            <a:lvl1pPr algn="r">
              <a:defRPr>
                <a:solidFill>
                  <a:schemeClr val="tx1"/>
                </a:solidFill>
              </a:defRPr>
            </a:lvl1pPr>
          </a:lstStyle>
          <a:p>
            <a:r>
              <a:rPr lang="en-US" altLang="ja-JP"/>
              <a:t>2017/10/12</a:t>
            </a:r>
            <a:endParaRPr lang="ja-JP" altLang="en-US"/>
          </a:p>
        </p:txBody>
      </p:sp>
      <p:sp>
        <p:nvSpPr>
          <p:cNvPr id="8" name="フッター プレースホルダー 4"/>
          <p:cNvSpPr>
            <a:spLocks noGrp="1"/>
          </p:cNvSpPr>
          <p:nvPr>
            <p:ph type="ftr" sz="quarter" idx="11"/>
          </p:nvPr>
        </p:nvSpPr>
        <p:spPr>
          <a:xfrm>
            <a:off x="161925" y="6593309"/>
            <a:ext cx="1726661" cy="373831"/>
          </a:xfrm>
        </p:spPr>
        <p:txBody>
          <a:bodyPr anchor="b"/>
          <a:lstStyle>
            <a:lvl1pPr algn="l">
              <a:defRPr u="sng">
                <a:solidFill>
                  <a:schemeClr val="tx1"/>
                </a:solidFill>
              </a:defRPr>
            </a:lvl1pPr>
          </a:lstStyle>
          <a:p>
            <a:endParaRPr lang="ja-JP" altLang="en-US" dirty="0"/>
          </a:p>
        </p:txBody>
      </p:sp>
    </p:spTree>
    <p:extLst>
      <p:ext uri="{BB962C8B-B14F-4D97-AF65-F5344CB8AC3E}">
        <p14:creationId xmlns:p14="http://schemas.microsoft.com/office/powerpoint/2010/main" val="4097794616"/>
      </p:ext>
    </p:extLst>
  </p:cSld>
  <p:clrMapOvr>
    <a:masterClrMapping/>
  </p:clrMapOvr>
  <p:extLst>
    <p:ext uri="{DCECCB84-F9BA-43D5-87BE-67443E8EF086}">
      <p15:sldGuideLst xmlns:p15="http://schemas.microsoft.com/office/powerpoint/2012/main">
        <p15:guide id="1" orient="horz" pos="2211" userDrawn="1">
          <p15:clr>
            <a:srgbClr val="FBAE40"/>
          </p15:clr>
        </p15:guide>
        <p15:guide id="2" pos="300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53663" y="4511974"/>
            <a:ext cx="8109744" cy="1394550"/>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53663" y="2976018"/>
            <a:ext cx="8109744" cy="153595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r>
              <a:rPr kumimoji="1" lang="en-US" altLang="ja-JP"/>
              <a:t>2017/10/12</a:t>
            </a:r>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EC76586-D0F3-45AA-98E7-DB7FB999FB55}" type="slidenum">
              <a:rPr kumimoji="1" lang="ja-JP" altLang="en-US" smtClean="0"/>
              <a:t>‹#›</a:t>
            </a:fld>
            <a:endParaRPr kumimoji="1" lang="ja-JP" altLang="en-US" dirty="0"/>
          </a:p>
        </p:txBody>
      </p:sp>
    </p:spTree>
    <p:extLst>
      <p:ext uri="{BB962C8B-B14F-4D97-AF65-F5344CB8AC3E}">
        <p14:creationId xmlns:p14="http://schemas.microsoft.com/office/powerpoint/2010/main" val="954607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77044" y="1638355"/>
            <a:ext cx="4213886" cy="463387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849945" y="1638355"/>
            <a:ext cx="4213886" cy="463387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r>
              <a:rPr kumimoji="1" lang="en-US" altLang="ja-JP"/>
              <a:t>2017/10/12</a:t>
            </a:r>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EC76586-D0F3-45AA-98E7-DB7FB999FB55}" type="slidenum">
              <a:rPr kumimoji="1" lang="ja-JP" altLang="en-US" smtClean="0"/>
              <a:t>‹#›</a:t>
            </a:fld>
            <a:endParaRPr kumimoji="1" lang="ja-JP" altLang="en-US"/>
          </a:p>
        </p:txBody>
      </p:sp>
    </p:spTree>
    <p:extLst>
      <p:ext uri="{BB962C8B-B14F-4D97-AF65-F5344CB8AC3E}">
        <p14:creationId xmlns:p14="http://schemas.microsoft.com/office/powerpoint/2010/main" val="1338556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77045" y="1571714"/>
            <a:ext cx="4215543" cy="655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77045" y="2226730"/>
            <a:ext cx="4215543" cy="40454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846634" y="1571714"/>
            <a:ext cx="4217199" cy="655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846634" y="2226730"/>
            <a:ext cx="4217199" cy="40454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r>
              <a:rPr kumimoji="1" lang="en-US" altLang="ja-JP"/>
              <a:t>2017/10/12</a:t>
            </a:r>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DEC76586-D0F3-45AA-98E7-DB7FB999FB55}" type="slidenum">
              <a:rPr kumimoji="1" lang="ja-JP" altLang="en-US" smtClean="0"/>
              <a:t>‹#›</a:t>
            </a:fld>
            <a:endParaRPr kumimoji="1" lang="ja-JP" altLang="en-US"/>
          </a:p>
        </p:txBody>
      </p:sp>
    </p:spTree>
    <p:extLst>
      <p:ext uri="{BB962C8B-B14F-4D97-AF65-F5344CB8AC3E}">
        <p14:creationId xmlns:p14="http://schemas.microsoft.com/office/powerpoint/2010/main" val="2261793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r>
              <a:rPr kumimoji="1" lang="en-US" altLang="ja-JP"/>
              <a:t>2017/10/12</a:t>
            </a:r>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DEC76586-D0F3-45AA-98E7-DB7FB999FB55}" type="slidenum">
              <a:rPr kumimoji="1" lang="ja-JP" altLang="en-US" smtClean="0"/>
              <a:t>‹#›</a:t>
            </a:fld>
            <a:endParaRPr kumimoji="1" lang="ja-JP" altLang="en-US"/>
          </a:p>
        </p:txBody>
      </p:sp>
    </p:spTree>
    <p:extLst>
      <p:ext uri="{BB962C8B-B14F-4D97-AF65-F5344CB8AC3E}">
        <p14:creationId xmlns:p14="http://schemas.microsoft.com/office/powerpoint/2010/main" val="3913687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r>
              <a:rPr kumimoji="1" lang="en-US" altLang="ja-JP"/>
              <a:t>2017/10/12</a:t>
            </a:r>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DEC76586-D0F3-45AA-98E7-DB7FB999FB55}" type="slidenum">
              <a:rPr kumimoji="1" lang="ja-JP" altLang="en-US" smtClean="0"/>
              <a:t>‹#›</a:t>
            </a:fld>
            <a:endParaRPr kumimoji="1" lang="ja-JP" altLang="en-US"/>
          </a:p>
        </p:txBody>
      </p:sp>
    </p:spTree>
    <p:extLst>
      <p:ext uri="{BB962C8B-B14F-4D97-AF65-F5344CB8AC3E}">
        <p14:creationId xmlns:p14="http://schemas.microsoft.com/office/powerpoint/2010/main" val="1319258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7044" y="279560"/>
            <a:ext cx="3138882" cy="1189756"/>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730217" y="279562"/>
            <a:ext cx="5333614" cy="599266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77044" y="1469318"/>
            <a:ext cx="3138882" cy="480291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r>
              <a:rPr kumimoji="1" lang="en-US" altLang="ja-JP"/>
              <a:t>2017/10/12</a:t>
            </a:r>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EC76586-D0F3-45AA-98E7-DB7FB999FB55}" type="slidenum">
              <a:rPr kumimoji="1" lang="ja-JP" altLang="en-US" smtClean="0"/>
              <a:t>‹#›</a:t>
            </a:fld>
            <a:endParaRPr kumimoji="1" lang="ja-JP" altLang="en-US"/>
          </a:p>
        </p:txBody>
      </p:sp>
    </p:spTree>
    <p:extLst>
      <p:ext uri="{BB962C8B-B14F-4D97-AF65-F5344CB8AC3E}">
        <p14:creationId xmlns:p14="http://schemas.microsoft.com/office/powerpoint/2010/main" val="3555191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870079" y="4915059"/>
            <a:ext cx="5724525" cy="580251"/>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870079" y="627385"/>
            <a:ext cx="5724525" cy="421290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870079" y="5495310"/>
            <a:ext cx="5724525" cy="82405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r>
              <a:rPr kumimoji="1" lang="en-US" altLang="ja-JP"/>
              <a:t>2017/10/12</a:t>
            </a:r>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EC76586-D0F3-45AA-98E7-DB7FB999FB55}" type="slidenum">
              <a:rPr kumimoji="1" lang="ja-JP" altLang="en-US" smtClean="0"/>
              <a:t>‹#›</a:t>
            </a:fld>
            <a:endParaRPr kumimoji="1" lang="ja-JP" altLang="en-US"/>
          </a:p>
        </p:txBody>
      </p:sp>
    </p:spTree>
    <p:extLst>
      <p:ext uri="{BB962C8B-B14F-4D97-AF65-F5344CB8AC3E}">
        <p14:creationId xmlns:p14="http://schemas.microsoft.com/office/powerpoint/2010/main" val="461741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7044" y="281186"/>
            <a:ext cx="8586788" cy="117025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7044" y="1638355"/>
            <a:ext cx="8586788" cy="4633874"/>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77044" y="6507904"/>
            <a:ext cx="2226204" cy="373831"/>
          </a:xfrm>
          <a:prstGeom prst="rect">
            <a:avLst/>
          </a:prstGeom>
        </p:spPr>
        <p:txBody>
          <a:bodyPr vert="horz" lIns="91440" tIns="45720" rIns="91440" bIns="45720" rtlCol="0" anchor="ctr"/>
          <a:lstStyle>
            <a:lvl1pPr algn="l">
              <a:defRPr sz="1200">
                <a:solidFill>
                  <a:schemeClr val="tx1">
                    <a:tint val="75000"/>
                  </a:schemeClr>
                </a:solidFill>
              </a:defRPr>
            </a:lvl1pPr>
          </a:lstStyle>
          <a:p>
            <a:r>
              <a:rPr kumimoji="1" lang="en-US" altLang="ja-JP"/>
              <a:t>2017/10/12</a:t>
            </a:r>
            <a:endParaRPr kumimoji="1" lang="ja-JP" altLang="en-US"/>
          </a:p>
        </p:txBody>
      </p:sp>
      <p:sp>
        <p:nvSpPr>
          <p:cNvPr id="5" name="フッター プレースホルダー 4"/>
          <p:cNvSpPr>
            <a:spLocks noGrp="1"/>
          </p:cNvSpPr>
          <p:nvPr>
            <p:ph type="ftr" sz="quarter" idx="3"/>
          </p:nvPr>
        </p:nvSpPr>
        <p:spPr>
          <a:xfrm>
            <a:off x="3259800" y="6507904"/>
            <a:ext cx="3021277" cy="37383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314671" y="6647682"/>
            <a:ext cx="2226204" cy="373831"/>
          </a:xfrm>
          <a:prstGeom prst="rect">
            <a:avLst/>
          </a:prstGeom>
        </p:spPr>
        <p:txBody>
          <a:bodyPr vert="horz" lIns="91440" tIns="45720" rIns="91440" bIns="45720" rtlCol="0" anchor="ctr"/>
          <a:lstStyle>
            <a:lvl1pPr algn="r">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fld id="{DEC76586-D0F3-45AA-98E7-DB7FB999FB55}" type="slidenum">
              <a:rPr lang="ja-JP" altLang="en-US" smtClean="0"/>
              <a:pPr/>
              <a:t>‹#›</a:t>
            </a:fld>
            <a:endParaRPr lang="ja-JP" altLang="en-US"/>
          </a:p>
        </p:txBody>
      </p:sp>
    </p:spTree>
    <p:extLst>
      <p:ext uri="{BB962C8B-B14F-4D97-AF65-F5344CB8AC3E}">
        <p14:creationId xmlns:p14="http://schemas.microsoft.com/office/powerpoint/2010/main" val="810729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4CBEC2B5-3624-4ADC-807B-47FB10AB1ECC}"/>
              </a:ext>
            </a:extLst>
          </p:cNvPr>
          <p:cNvSpPr txBox="1"/>
          <p:nvPr/>
        </p:nvSpPr>
        <p:spPr>
          <a:xfrm>
            <a:off x="0" y="2064206"/>
            <a:ext cx="9540875" cy="1446550"/>
          </a:xfrm>
          <a:prstGeom prst="rect">
            <a:avLst/>
          </a:prstGeom>
          <a:noFill/>
          <a:ln w="19050">
            <a:noFill/>
          </a:ln>
        </p:spPr>
        <p:txBody>
          <a:bodyPr wrap="square" rtlCol="0">
            <a:spAutoFit/>
          </a:bodyPr>
          <a:lstStyle/>
          <a:p>
            <a:pPr algn="ctr"/>
            <a:r>
              <a:rPr kumimoji="1" lang="ja-JP" altLang="en-US" sz="4400" b="1" spc="100" dirty="0">
                <a:latin typeface="BIZ UDPゴシック" panose="020B0400000000000000" pitchFamily="50" charset="-128"/>
                <a:ea typeface="BIZ UDPゴシック" panose="020B0400000000000000" pitchFamily="50" charset="-128"/>
              </a:rPr>
              <a:t>「大阪府営住宅条例」</a:t>
            </a:r>
            <a:endParaRPr kumimoji="1" lang="en-US" altLang="ja-JP" sz="4400" b="1" spc="100" dirty="0">
              <a:latin typeface="BIZ UDPゴシック" panose="020B0400000000000000" pitchFamily="50" charset="-128"/>
              <a:ea typeface="BIZ UDPゴシック" panose="020B0400000000000000" pitchFamily="50" charset="-128"/>
            </a:endParaRPr>
          </a:p>
          <a:p>
            <a:pPr algn="ctr"/>
            <a:r>
              <a:rPr kumimoji="1" lang="ja-JP" altLang="en-US" sz="4400" b="1" spc="100" dirty="0">
                <a:latin typeface="BIZ UDPゴシック" panose="020B0400000000000000" pitchFamily="50" charset="-128"/>
                <a:ea typeface="BIZ UDPゴシック" panose="020B0400000000000000" pitchFamily="50" charset="-128"/>
              </a:rPr>
              <a:t>の一部改正について</a:t>
            </a:r>
          </a:p>
        </p:txBody>
      </p:sp>
      <p:sp>
        <p:nvSpPr>
          <p:cNvPr id="47" name="テキスト ボックス 46">
            <a:extLst>
              <a:ext uri="{FF2B5EF4-FFF2-40B4-BE49-F238E27FC236}">
                <a16:creationId xmlns:a16="http://schemas.microsoft.com/office/drawing/2014/main" id="{5AE0F5A2-D4E7-40DC-A73C-19D8D2E706E7}"/>
              </a:ext>
            </a:extLst>
          </p:cNvPr>
          <p:cNvSpPr txBox="1"/>
          <p:nvPr/>
        </p:nvSpPr>
        <p:spPr>
          <a:xfrm>
            <a:off x="0" y="5238948"/>
            <a:ext cx="9540875" cy="584775"/>
          </a:xfrm>
          <a:prstGeom prst="rect">
            <a:avLst/>
          </a:prstGeom>
          <a:noFill/>
          <a:ln w="19050">
            <a:noFill/>
          </a:ln>
        </p:spPr>
        <p:txBody>
          <a:bodyPr wrap="square" rtlCol="0">
            <a:spAutoFit/>
          </a:bodyPr>
          <a:lstStyle/>
          <a:p>
            <a:pPr algn="ctr"/>
            <a:r>
              <a:rPr kumimoji="1" lang="ja-JP" altLang="en-US" sz="3200" b="1" spc="100" dirty="0">
                <a:latin typeface="BIZ UDPゴシック" panose="020B0400000000000000" pitchFamily="50" charset="-128"/>
                <a:ea typeface="BIZ UDPゴシック" panose="020B0400000000000000" pitchFamily="50" charset="-128"/>
              </a:rPr>
              <a:t>都市整備部</a:t>
            </a:r>
          </a:p>
        </p:txBody>
      </p:sp>
      <p:cxnSp>
        <p:nvCxnSpPr>
          <p:cNvPr id="10" name="直線コネクタ 9">
            <a:extLst>
              <a:ext uri="{FF2B5EF4-FFF2-40B4-BE49-F238E27FC236}">
                <a16:creationId xmlns:a16="http://schemas.microsoft.com/office/drawing/2014/main" id="{D3E509D1-0B0D-49B7-81EC-A382DAA47721}"/>
              </a:ext>
            </a:extLst>
          </p:cNvPr>
          <p:cNvCxnSpPr>
            <a:cxnSpLocks/>
          </p:cNvCxnSpPr>
          <p:nvPr/>
        </p:nvCxnSpPr>
        <p:spPr>
          <a:xfrm>
            <a:off x="413953" y="3654772"/>
            <a:ext cx="8712968"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155BFC7D-A504-468C-BAC0-D40627F82294}"/>
              </a:ext>
            </a:extLst>
          </p:cNvPr>
          <p:cNvSpPr txBox="1"/>
          <p:nvPr/>
        </p:nvSpPr>
        <p:spPr>
          <a:xfrm>
            <a:off x="7144971" y="302622"/>
            <a:ext cx="2214068" cy="646331"/>
          </a:xfrm>
          <a:prstGeom prst="rect">
            <a:avLst/>
          </a:prstGeom>
          <a:noFill/>
          <a:ln w="19050">
            <a:solidFill>
              <a:schemeClr val="tx1"/>
            </a:solidFill>
          </a:ln>
        </p:spPr>
        <p:txBody>
          <a:bodyPr wrap="none" rtlCol="0">
            <a:spAutoFit/>
          </a:bodyPr>
          <a:lstStyle/>
          <a:p>
            <a:pPr algn="ctr"/>
            <a:r>
              <a:rPr kumimoji="1" lang="ja-JP" altLang="en-US" b="1" spc="100" dirty="0">
                <a:latin typeface="BIZ UDPゴシック" panose="020B0400000000000000" pitchFamily="50" charset="-128"/>
                <a:ea typeface="BIZ UDPゴシック" panose="020B0400000000000000" pitchFamily="50" charset="-128"/>
              </a:rPr>
              <a:t>令和</a:t>
            </a:r>
            <a:r>
              <a:rPr lang="ja-JP" altLang="en-US" b="1" spc="100" dirty="0">
                <a:latin typeface="BIZ UDPゴシック" panose="020B0400000000000000" pitchFamily="50" charset="-128"/>
                <a:ea typeface="BIZ UDPゴシック" panose="020B0400000000000000" pitchFamily="50" charset="-128"/>
              </a:rPr>
              <a:t>８</a:t>
            </a:r>
            <a:r>
              <a:rPr kumimoji="1" lang="ja-JP" altLang="en-US" b="1" spc="100" dirty="0">
                <a:latin typeface="BIZ UDPゴシック" panose="020B0400000000000000" pitchFamily="50" charset="-128"/>
                <a:ea typeface="BIZ UDPゴシック" panose="020B0400000000000000" pitchFamily="50" charset="-128"/>
              </a:rPr>
              <a:t>年２月</a:t>
            </a:r>
            <a:r>
              <a:rPr kumimoji="1" lang="en-US" altLang="ja-JP" b="1" spc="100" dirty="0">
                <a:latin typeface="BIZ UDPゴシック" panose="020B0400000000000000" pitchFamily="50" charset="-128"/>
                <a:ea typeface="BIZ UDPゴシック" panose="020B0400000000000000" pitchFamily="50" charset="-128"/>
              </a:rPr>
              <a:t>12</a:t>
            </a:r>
            <a:r>
              <a:rPr kumimoji="1" lang="ja-JP" altLang="en-US" b="1" spc="100" dirty="0">
                <a:latin typeface="BIZ UDPゴシック" panose="020B0400000000000000" pitchFamily="50" charset="-128"/>
                <a:ea typeface="BIZ UDPゴシック" panose="020B0400000000000000" pitchFamily="50" charset="-128"/>
              </a:rPr>
              <a:t>日</a:t>
            </a:r>
            <a:endParaRPr kumimoji="1" lang="en-US" altLang="ja-JP" b="1" spc="100" dirty="0">
              <a:latin typeface="BIZ UDPゴシック" panose="020B0400000000000000" pitchFamily="50" charset="-128"/>
              <a:ea typeface="BIZ UDPゴシック" panose="020B0400000000000000" pitchFamily="50" charset="-128"/>
            </a:endParaRPr>
          </a:p>
          <a:p>
            <a:pPr algn="ctr"/>
            <a:r>
              <a:rPr lang="ja-JP" altLang="en-US" b="1" spc="100" dirty="0">
                <a:latin typeface="BIZ UDPゴシック" panose="020B0400000000000000" pitchFamily="50" charset="-128"/>
                <a:ea typeface="BIZ UDPゴシック" panose="020B0400000000000000" pitchFamily="50" charset="-128"/>
              </a:rPr>
              <a:t>戦略本部会議資料</a:t>
            </a:r>
            <a:endParaRPr kumimoji="1" lang="ja-JP" altLang="en-US" b="1" spc="1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381913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DCE721AF-882B-4C3F-A002-108509B9C9FE}"/>
              </a:ext>
            </a:extLst>
          </p:cNvPr>
          <p:cNvSpPr txBox="1"/>
          <p:nvPr/>
        </p:nvSpPr>
        <p:spPr>
          <a:xfrm>
            <a:off x="-3127" y="62685"/>
            <a:ext cx="95408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１．</a:t>
            </a:r>
            <a:r>
              <a:rPr kumimoji="1" lang="ja-JP" altLang="en-US" sz="24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大阪府営住宅条例の概要</a:t>
            </a:r>
          </a:p>
        </p:txBody>
      </p:sp>
      <p:cxnSp>
        <p:nvCxnSpPr>
          <p:cNvPr id="39" name="直線コネクタ 38">
            <a:extLst>
              <a:ext uri="{FF2B5EF4-FFF2-40B4-BE49-F238E27FC236}">
                <a16:creationId xmlns:a16="http://schemas.microsoft.com/office/drawing/2014/main" id="{C14442F3-724F-4EC6-908D-7EFEC2A6D89F}"/>
              </a:ext>
            </a:extLst>
          </p:cNvPr>
          <p:cNvCxnSpPr>
            <a:cxnSpLocks/>
          </p:cNvCxnSpPr>
          <p:nvPr/>
        </p:nvCxnSpPr>
        <p:spPr>
          <a:xfrm>
            <a:off x="0" y="588045"/>
            <a:ext cx="9540875"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581D9FC4-9845-4CD0-B10C-DA668E40E86C}"/>
              </a:ext>
            </a:extLst>
          </p:cNvPr>
          <p:cNvSpPr txBox="1"/>
          <p:nvPr/>
        </p:nvSpPr>
        <p:spPr>
          <a:xfrm>
            <a:off x="419100" y="1190406"/>
            <a:ext cx="8701815" cy="792000"/>
          </a:xfrm>
          <a:prstGeom prst="rect">
            <a:avLst/>
          </a:prstGeom>
          <a:solidFill>
            <a:schemeClr val="accent5">
              <a:lumMod val="20000"/>
              <a:lumOff val="80000"/>
            </a:schemeClr>
          </a:solidFill>
          <a:ln w="19050">
            <a:noFill/>
          </a:ln>
        </p:spPr>
        <p:txBody>
          <a:bodyPr wrap="square" rtlCol="0" anchor="ctr">
            <a:sp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kumimoji="1" lang="ja-JP" altLang="en-US"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公営住宅法による公営住宅その他府が建設し、府民に賃貸するための住宅等の設置</a:t>
            </a:r>
            <a:br>
              <a:rPr kumimoji="1" lang="en-US" altLang="ja-JP"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r>
              <a:rPr kumimoji="1" lang="en-US" altLang="ja-JP"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及び管理に関し必要な事項を定めるもの</a:t>
            </a:r>
            <a:endParaRPr kumimoji="1" lang="en-US" altLang="ja-JP"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1" name="テキスト ボックス 10">
            <a:extLst>
              <a:ext uri="{FF2B5EF4-FFF2-40B4-BE49-F238E27FC236}">
                <a16:creationId xmlns:a16="http://schemas.microsoft.com/office/drawing/2014/main" id="{CAE499B7-708C-466C-A032-434FEE56DE7C}"/>
              </a:ext>
            </a:extLst>
          </p:cNvPr>
          <p:cNvSpPr txBox="1"/>
          <p:nvPr/>
        </p:nvSpPr>
        <p:spPr>
          <a:xfrm>
            <a:off x="190687" y="2219095"/>
            <a:ext cx="4333238"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大阪府営住宅条例に定める住宅の種類</a:t>
            </a:r>
            <a:r>
              <a:rPr kumimoji="1" lang="en-US" altLang="ja-JP"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graphicFrame>
        <p:nvGraphicFramePr>
          <p:cNvPr id="13" name="表 21">
            <a:extLst>
              <a:ext uri="{FF2B5EF4-FFF2-40B4-BE49-F238E27FC236}">
                <a16:creationId xmlns:a16="http://schemas.microsoft.com/office/drawing/2014/main" id="{9A4123AA-C639-4599-85F6-4A0FF0B91420}"/>
              </a:ext>
            </a:extLst>
          </p:cNvPr>
          <p:cNvGraphicFramePr>
            <a:graphicFrameLocks noGrp="1"/>
          </p:cNvGraphicFramePr>
          <p:nvPr>
            <p:extLst>
              <p:ext uri="{D42A27DB-BD31-4B8C-83A1-F6EECF244321}">
                <p14:modId xmlns:p14="http://schemas.microsoft.com/office/powerpoint/2010/main" val="5426844"/>
              </p:ext>
            </p:extLst>
          </p:nvPr>
        </p:nvGraphicFramePr>
        <p:xfrm>
          <a:off x="419959" y="2670361"/>
          <a:ext cx="8742200" cy="4187714"/>
        </p:xfrm>
        <a:graphic>
          <a:graphicData uri="http://schemas.openxmlformats.org/drawingml/2006/table">
            <a:tbl>
              <a:tblPr firstRow="1" bandRow="1">
                <a:tableStyleId>{5C22544A-7EE6-4342-B048-85BDC9FD1C3A}</a:tableStyleId>
              </a:tblPr>
              <a:tblGrid>
                <a:gridCol w="915100">
                  <a:extLst>
                    <a:ext uri="{9D8B030D-6E8A-4147-A177-3AD203B41FA5}">
                      <a16:colId xmlns:a16="http://schemas.microsoft.com/office/drawing/2014/main" val="949108468"/>
                    </a:ext>
                  </a:extLst>
                </a:gridCol>
                <a:gridCol w="915100">
                  <a:extLst>
                    <a:ext uri="{9D8B030D-6E8A-4147-A177-3AD203B41FA5}">
                      <a16:colId xmlns:a16="http://schemas.microsoft.com/office/drawing/2014/main" val="2669767480"/>
                    </a:ext>
                  </a:extLst>
                </a:gridCol>
                <a:gridCol w="4320000">
                  <a:extLst>
                    <a:ext uri="{9D8B030D-6E8A-4147-A177-3AD203B41FA5}">
                      <a16:colId xmlns:a16="http://schemas.microsoft.com/office/drawing/2014/main" val="1090248311"/>
                    </a:ext>
                  </a:extLst>
                </a:gridCol>
                <a:gridCol w="1296000">
                  <a:extLst>
                    <a:ext uri="{9D8B030D-6E8A-4147-A177-3AD203B41FA5}">
                      <a16:colId xmlns:a16="http://schemas.microsoft.com/office/drawing/2014/main" val="904674046"/>
                    </a:ext>
                  </a:extLst>
                </a:gridCol>
                <a:gridCol w="1296000">
                  <a:extLst>
                    <a:ext uri="{9D8B030D-6E8A-4147-A177-3AD203B41FA5}">
                      <a16:colId xmlns:a16="http://schemas.microsoft.com/office/drawing/2014/main" val="1417282512"/>
                    </a:ext>
                  </a:extLst>
                </a:gridCol>
              </a:tblGrid>
              <a:tr h="595246">
                <a:tc gridSpan="2">
                  <a:txBody>
                    <a:bodyPr/>
                    <a:lstStyle/>
                    <a:p>
                      <a:pPr algn="ctr"/>
                      <a:r>
                        <a:rPr kumimoji="1" lang="ja-JP" altLang="en-US" sz="1600" b="1" dirty="0">
                          <a:solidFill>
                            <a:schemeClr val="tx1"/>
                          </a:solidFill>
                          <a:latin typeface="BIZ UDPゴシック" panose="020B0400000000000000" pitchFamily="50" charset="-128"/>
                          <a:ea typeface="BIZ UDPゴシック" panose="020B0400000000000000" pitchFamily="50" charset="-128"/>
                        </a:rPr>
                        <a:t>住宅の種類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1F2FF"/>
                    </a:solidFill>
                  </a:tcPr>
                </a:tc>
                <a:tc hMerge="1">
                  <a:txBody>
                    <a:bodyPr/>
                    <a:lstStyle/>
                    <a:p>
                      <a:endParaRPr kumimoji="1" lang="ja-JP" altLang="en-US"/>
                    </a:p>
                  </a:txBody>
                  <a:tcPr/>
                </a:tc>
                <a:tc>
                  <a:txBody>
                    <a:bodyPr/>
                    <a:lstStyle/>
                    <a:p>
                      <a:pPr algn="ctr"/>
                      <a:r>
                        <a:rPr kumimoji="1" lang="ja-JP" altLang="en-US" sz="1600" b="1" dirty="0">
                          <a:solidFill>
                            <a:schemeClr val="tx1"/>
                          </a:solidFill>
                          <a:latin typeface="BIZ UDPゴシック" panose="020B0400000000000000" pitchFamily="50" charset="-128"/>
                          <a:ea typeface="BIZ UDPゴシック" panose="020B0400000000000000" pitchFamily="50" charset="-128"/>
                        </a:rPr>
                        <a:t>概要</a:t>
                      </a:r>
                      <a:endParaRPr kumimoji="1" lang="ja-JP" altLang="en-US" sz="1100" b="1"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1F2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latin typeface="BIZ UDPゴシック" panose="020B0400000000000000" pitchFamily="50" charset="-128"/>
                          <a:ea typeface="BIZ UDPゴシック" panose="020B0400000000000000" pitchFamily="50" charset="-128"/>
                        </a:rPr>
                        <a:t>管理戸数</a:t>
                      </a:r>
                      <a:endParaRPr kumimoji="1" lang="en-US" altLang="ja-JP" sz="1600" b="1"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latin typeface="BIZ UDPゴシック" panose="020B0400000000000000" pitchFamily="50" charset="-128"/>
                          <a:ea typeface="BIZ UDPゴシック" panose="020B0400000000000000" pitchFamily="50" charset="-128"/>
                        </a:rPr>
                        <a:t>入居者数</a:t>
                      </a:r>
                      <a:endParaRPr kumimoji="1" lang="en-US" altLang="ja-JP" sz="1600" b="1"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latin typeface="BIZ UDPゴシック" panose="020B0400000000000000" pitchFamily="50" charset="-128"/>
                          <a:ea typeface="BIZ UDPゴシック" panose="020B0400000000000000" pitchFamily="50" charset="-128"/>
                        </a:rPr>
                        <a:t>（空家率）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1F2FF"/>
                    </a:solidFill>
                  </a:tcPr>
                </a:tc>
                <a:tc>
                  <a:txBody>
                    <a:bodyPr/>
                    <a:lstStyle/>
                    <a:p>
                      <a:pPr algn="ctr"/>
                      <a:r>
                        <a:rPr kumimoji="1" lang="ja-JP" altLang="en-US" sz="1600" b="1" dirty="0">
                          <a:solidFill>
                            <a:schemeClr val="tx1"/>
                          </a:solidFill>
                          <a:latin typeface="BIZ UDPゴシック" panose="020B0400000000000000" pitchFamily="50" charset="-128"/>
                          <a:ea typeface="BIZ UDPゴシック" panose="020B0400000000000000" pitchFamily="50" charset="-128"/>
                        </a:rPr>
                        <a:t>根拠法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1F2FF"/>
                    </a:solidFill>
                  </a:tcPr>
                </a:tc>
                <a:extLst>
                  <a:ext uri="{0D108BD9-81ED-4DB2-BD59-A6C34878D82A}">
                    <a16:rowId xmlns:a16="http://schemas.microsoft.com/office/drawing/2014/main" val="4012728281"/>
                  </a:ext>
                </a:extLst>
              </a:tr>
              <a:tr h="1154572">
                <a:tc gridSpan="2">
                  <a:txBody>
                    <a:bodyPr/>
                    <a:lstStyle/>
                    <a:p>
                      <a:pPr algn="ctr"/>
                      <a:r>
                        <a:rPr kumimoji="1" lang="ja-JP" altLang="en-US" sz="1800" b="1" dirty="0">
                          <a:solidFill>
                            <a:schemeClr val="tx1"/>
                          </a:solidFill>
                          <a:latin typeface="BIZ UDPゴシック" panose="020B0400000000000000" pitchFamily="50" charset="-128"/>
                          <a:ea typeface="BIZ UDPゴシック" panose="020B0400000000000000" pitchFamily="50" charset="-128"/>
                        </a:rPr>
                        <a:t>公営住宅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hMerge="1">
                  <a:txBody>
                    <a:bodyPr/>
                    <a:lstStyle/>
                    <a:p>
                      <a:endParaRPr kumimoji="1" lang="ja-JP" altLang="en-US"/>
                    </a:p>
                  </a:txBody>
                  <a:tcPr/>
                </a:tc>
                <a:tc>
                  <a:txBody>
                    <a:bodyPr/>
                    <a:lstStyle/>
                    <a:p>
                      <a:pPr algn="l"/>
                      <a:endParaRPr kumimoji="1" lang="en-US" altLang="ja-JP" sz="600" b="1"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600" b="1" dirty="0">
                          <a:solidFill>
                            <a:schemeClr val="tx1"/>
                          </a:solidFill>
                          <a:latin typeface="BIZ UDPゴシック" panose="020B0400000000000000" pitchFamily="50" charset="-128"/>
                          <a:ea typeface="BIZ UDPゴシック" panose="020B0400000000000000" pitchFamily="50" charset="-128"/>
                        </a:rPr>
                        <a:t>　低額所得者向けの住宅</a:t>
                      </a:r>
                      <a:endParaRPr kumimoji="1" lang="en-US" altLang="ja-JP" sz="160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300"/>
                        </a:spcBef>
                        <a:spcAft>
                          <a:spcPts val="0"/>
                        </a:spcAft>
                        <a:buClrTx/>
                        <a:buSzTx/>
                        <a:buFontTx/>
                        <a:buNone/>
                        <a:tabLst/>
                        <a:defRPr/>
                      </a:pPr>
                      <a:r>
                        <a:rPr kumimoji="1" lang="ja-JP" altLang="en-US" sz="1600" b="0" dirty="0">
                          <a:solidFill>
                            <a:schemeClr val="tx1"/>
                          </a:solidFill>
                          <a:latin typeface="BIZ UDPゴシック" panose="020B0400000000000000" pitchFamily="50" charset="-128"/>
                          <a:ea typeface="BIZ UDPゴシック" panose="020B0400000000000000" pitchFamily="50" charset="-128"/>
                        </a:rPr>
                        <a:t>　　月収</a:t>
                      </a:r>
                      <a:r>
                        <a:rPr kumimoji="1" lang="en-US" altLang="ja-JP" sz="1600" b="0" dirty="0">
                          <a:solidFill>
                            <a:schemeClr val="tx1"/>
                          </a:solidFill>
                          <a:latin typeface="BIZ UDPゴシック" panose="020B0400000000000000" pitchFamily="50" charset="-128"/>
                          <a:ea typeface="BIZ UDPゴシック" panose="020B0400000000000000" pitchFamily="50" charset="-128"/>
                        </a:rPr>
                        <a:t>15.8</a:t>
                      </a:r>
                      <a:r>
                        <a:rPr kumimoji="1" lang="ja-JP" altLang="en-US" sz="1600" b="0" dirty="0">
                          <a:solidFill>
                            <a:schemeClr val="tx1"/>
                          </a:solidFill>
                          <a:latin typeface="BIZ UDPゴシック" panose="020B0400000000000000" pitchFamily="50" charset="-128"/>
                          <a:ea typeface="BIZ UDPゴシック" panose="020B0400000000000000" pitchFamily="50" charset="-128"/>
                        </a:rPr>
                        <a:t>万円</a:t>
                      </a:r>
                      <a:r>
                        <a:rPr kumimoji="1" lang="en-US" altLang="ja-JP" sz="1600" b="0" baseline="30000" dirty="0">
                          <a:solidFill>
                            <a:schemeClr val="tx1"/>
                          </a:solidFill>
                          <a:latin typeface="BIZ UDPゴシック" panose="020B0400000000000000" pitchFamily="50" charset="-128"/>
                          <a:ea typeface="BIZ UDPゴシック" panose="020B0400000000000000" pitchFamily="50" charset="-128"/>
                        </a:rPr>
                        <a:t>※</a:t>
                      </a:r>
                      <a:r>
                        <a:rPr kumimoji="1" lang="ja-JP" altLang="en-US" sz="1600" b="0" dirty="0">
                          <a:solidFill>
                            <a:schemeClr val="tx1"/>
                          </a:solidFill>
                          <a:latin typeface="BIZ UDPゴシック" panose="020B0400000000000000" pitchFamily="50" charset="-128"/>
                          <a:ea typeface="BIZ UDPゴシック" panose="020B0400000000000000" pitchFamily="50" charset="-128"/>
                        </a:rPr>
                        <a:t>以下</a:t>
                      </a:r>
                      <a:endParaRPr kumimoji="1" lang="en-US" altLang="ja-JP" sz="1600" b="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BIZ UDPゴシック" panose="020B0400000000000000" pitchFamily="50" charset="-128"/>
                          <a:ea typeface="BIZ UDPゴシック" panose="020B0400000000000000" pitchFamily="50" charset="-128"/>
                        </a:rPr>
                        <a:t>　　</a:t>
                      </a:r>
                      <a:r>
                        <a:rPr kumimoji="1" lang="en-US" altLang="ja-JP" sz="1600" b="0" dirty="0">
                          <a:solidFill>
                            <a:schemeClr val="tx1"/>
                          </a:solidFill>
                          <a:latin typeface="BIZ UDPゴシック" panose="020B0400000000000000" pitchFamily="50" charset="-128"/>
                          <a:ea typeface="BIZ UDPゴシック" panose="020B0400000000000000" pitchFamily="50" charset="-128"/>
                        </a:rPr>
                        <a:t>※</a:t>
                      </a:r>
                      <a:r>
                        <a:rPr kumimoji="1" lang="ja-JP" altLang="en-US" sz="1600" b="0" dirty="0">
                          <a:solidFill>
                            <a:schemeClr val="tx1"/>
                          </a:solidFill>
                          <a:latin typeface="BIZ UDPゴシック" panose="020B0400000000000000" pitchFamily="50" charset="-128"/>
                          <a:ea typeface="BIZ UDPゴシック" panose="020B0400000000000000" pitchFamily="50" charset="-128"/>
                        </a:rPr>
                        <a:t>子育て世帯等は月収</a:t>
                      </a:r>
                      <a:r>
                        <a:rPr kumimoji="1" lang="en-US" altLang="ja-JP" sz="1600" b="0" dirty="0">
                          <a:solidFill>
                            <a:schemeClr val="tx1"/>
                          </a:solidFill>
                          <a:latin typeface="BIZ UDPゴシック" panose="020B0400000000000000" pitchFamily="50" charset="-128"/>
                          <a:ea typeface="BIZ UDPゴシック" panose="020B0400000000000000" pitchFamily="50" charset="-128"/>
                        </a:rPr>
                        <a:t>21.4</a:t>
                      </a:r>
                      <a:r>
                        <a:rPr kumimoji="1" lang="ja-JP" altLang="en-US" sz="1600" b="0" dirty="0">
                          <a:solidFill>
                            <a:schemeClr val="tx1"/>
                          </a:solidFill>
                          <a:latin typeface="BIZ UDPゴシック" panose="020B0400000000000000" pitchFamily="50" charset="-128"/>
                          <a:ea typeface="BIZ UDPゴシック" panose="020B0400000000000000" pitchFamily="50" charset="-128"/>
                        </a:rPr>
                        <a:t>万円以下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dirty="0">
                          <a:solidFill>
                            <a:schemeClr val="tx1"/>
                          </a:solidFill>
                          <a:latin typeface="BIZ UDPゴシック" panose="020B0400000000000000" pitchFamily="50" charset="-128"/>
                          <a:ea typeface="BIZ UDPゴシック" panose="020B0400000000000000" pitchFamily="50" charset="-128"/>
                        </a:rPr>
                        <a:t>110,381</a:t>
                      </a:r>
                      <a:r>
                        <a:rPr kumimoji="1" lang="ja-JP" altLang="en-US" sz="1400" b="1" dirty="0">
                          <a:solidFill>
                            <a:schemeClr val="tx1"/>
                          </a:solidFill>
                          <a:latin typeface="BIZ UDPゴシック" panose="020B0400000000000000" pitchFamily="50" charset="-128"/>
                          <a:ea typeface="BIZ UDPゴシック" panose="020B0400000000000000" pitchFamily="50" charset="-128"/>
                        </a:rPr>
                        <a:t>戸</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dirty="0">
                          <a:solidFill>
                            <a:schemeClr val="tx1"/>
                          </a:solidFill>
                          <a:latin typeface="BIZ UDPゴシック" panose="020B0400000000000000" pitchFamily="50" charset="-128"/>
                          <a:ea typeface="BIZ UDPゴシック" panose="020B0400000000000000" pitchFamily="50" charset="-128"/>
                        </a:rPr>
                        <a:t>148,949</a:t>
                      </a:r>
                      <a:r>
                        <a:rPr kumimoji="1" lang="ja-JP" altLang="en-US" sz="1400" b="1" dirty="0">
                          <a:solidFill>
                            <a:schemeClr val="tx1"/>
                          </a:solidFill>
                          <a:latin typeface="BIZ UDPゴシック" panose="020B0400000000000000" pitchFamily="50" charset="-128"/>
                          <a:ea typeface="BIZ UDPゴシック" panose="020B0400000000000000" pitchFamily="50" charset="-128"/>
                        </a:rPr>
                        <a:t>人</a:t>
                      </a:r>
                      <a:br>
                        <a:rPr kumimoji="1" lang="en-US" altLang="ja-JP" sz="1400" b="1" dirty="0">
                          <a:solidFill>
                            <a:schemeClr val="tx1"/>
                          </a:solidFill>
                          <a:latin typeface="BIZ UDPゴシック" panose="020B0400000000000000" pitchFamily="50" charset="-128"/>
                          <a:ea typeface="BIZ UDPゴシック" panose="020B0400000000000000" pitchFamily="50" charset="-128"/>
                        </a:rPr>
                      </a:br>
                      <a:r>
                        <a:rPr kumimoji="1" lang="ja-JP" altLang="en-US" sz="1400" b="1" dirty="0">
                          <a:solidFill>
                            <a:schemeClr val="tx1"/>
                          </a:solidFill>
                          <a:latin typeface="BIZ UDPゴシック" panose="020B0400000000000000" pitchFamily="50" charset="-128"/>
                          <a:ea typeface="BIZ UDPゴシック" panose="020B0400000000000000" pitchFamily="50" charset="-128"/>
                        </a:rPr>
                        <a:t>（７．１</a:t>
                      </a:r>
                      <a:r>
                        <a:rPr kumimoji="1" lang="en-US" altLang="ja-JP" sz="1400" b="1" dirty="0">
                          <a:solidFill>
                            <a:schemeClr val="tx1"/>
                          </a:solidFill>
                          <a:latin typeface="BIZ UDPゴシック" panose="020B0400000000000000" pitchFamily="50" charset="-128"/>
                          <a:ea typeface="BIZ UDPゴシック" panose="020B0400000000000000" pitchFamily="50" charset="-128"/>
                        </a:rPr>
                        <a:t>%</a:t>
                      </a:r>
                      <a:r>
                        <a:rPr kumimoji="1" lang="ja-JP" altLang="en-US" sz="1400" b="1"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400" b="1" dirty="0">
                          <a:solidFill>
                            <a:schemeClr val="tx1"/>
                          </a:solidFill>
                          <a:latin typeface="BIZ UDPゴシック" panose="020B0400000000000000" pitchFamily="50" charset="-128"/>
                          <a:ea typeface="BIZ UDPゴシック" panose="020B0400000000000000" pitchFamily="50" charset="-128"/>
                        </a:rPr>
                        <a:t>公営住宅法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79488904"/>
                  </a:ext>
                </a:extLst>
              </a:tr>
              <a:tr h="1105091">
                <a:tc rowSpan="2">
                  <a:txBody>
                    <a:bodyPr/>
                    <a:lstStyle/>
                    <a:p>
                      <a:pPr algn="ctr"/>
                      <a:r>
                        <a:rPr kumimoji="1" lang="ja-JP" altLang="en-US" sz="1800" b="1" dirty="0">
                          <a:solidFill>
                            <a:schemeClr val="tx1"/>
                          </a:solidFill>
                          <a:latin typeface="BIZ UDPゴシック" panose="020B0400000000000000" pitchFamily="50" charset="-128"/>
                          <a:ea typeface="BIZ UDPゴシック" panose="020B0400000000000000" pitchFamily="50" charset="-128"/>
                        </a:rPr>
                        <a:t>特公賃等</a:t>
                      </a:r>
                      <a:endParaRPr kumimoji="1" lang="en-US" altLang="ja-JP" sz="1800" b="1" dirty="0">
                        <a:solidFill>
                          <a:schemeClr val="tx1"/>
                        </a:solidFill>
                        <a:latin typeface="BIZ UDPゴシック" panose="020B0400000000000000" pitchFamily="50" charset="-128"/>
                        <a:ea typeface="BIZ UDPゴシック" panose="020B04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tx1"/>
                          </a:solidFill>
                          <a:latin typeface="BIZ UDPゴシック" panose="020B0400000000000000" pitchFamily="50" charset="-128"/>
                          <a:ea typeface="BIZ UDPゴシック" panose="020B0400000000000000" pitchFamily="50" charset="-128"/>
                        </a:rPr>
                        <a:t>特定公共賃貸住宅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rowSpan="2">
                  <a:txBody>
                    <a:bodyPr/>
                    <a:lstStyle/>
                    <a:p>
                      <a:pPr algn="l"/>
                      <a:endParaRPr kumimoji="1" lang="en-US" altLang="ja-JP" sz="600" b="1"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600" b="1" dirty="0">
                          <a:solidFill>
                            <a:schemeClr val="tx1"/>
                          </a:solidFill>
                          <a:latin typeface="BIZ UDPゴシック" panose="020B0400000000000000" pitchFamily="50" charset="-128"/>
                          <a:ea typeface="BIZ UDPゴシック" panose="020B0400000000000000" pitchFamily="50" charset="-128"/>
                        </a:rPr>
                        <a:t>　中堅所得者向けの住宅</a:t>
                      </a:r>
                      <a:endParaRPr kumimoji="1" lang="en-US" altLang="ja-JP" sz="1400" b="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300"/>
                        </a:spcBef>
                        <a:spcAft>
                          <a:spcPts val="0"/>
                        </a:spcAft>
                        <a:buClrTx/>
                        <a:buSzTx/>
                        <a:buFontTx/>
                        <a:buNone/>
                        <a:tabLst/>
                        <a:defRPr/>
                      </a:pPr>
                      <a:r>
                        <a:rPr kumimoji="1" lang="ja-JP" altLang="en-US" sz="1600" b="0" dirty="0">
                          <a:solidFill>
                            <a:schemeClr val="tx1"/>
                          </a:solidFill>
                          <a:latin typeface="BIZ UDPゴシック" panose="020B0400000000000000" pitchFamily="50" charset="-128"/>
                          <a:ea typeface="BIZ UDPゴシック" panose="020B0400000000000000" pitchFamily="50" charset="-128"/>
                        </a:rPr>
                        <a:t>　　月収</a:t>
                      </a:r>
                      <a:r>
                        <a:rPr kumimoji="1" lang="en-US" altLang="ja-JP" sz="1600" b="0" dirty="0">
                          <a:solidFill>
                            <a:schemeClr val="tx1"/>
                          </a:solidFill>
                          <a:latin typeface="BIZ UDPゴシック" panose="020B0400000000000000" pitchFamily="50" charset="-128"/>
                          <a:ea typeface="BIZ UDPゴシック" panose="020B0400000000000000" pitchFamily="50" charset="-128"/>
                        </a:rPr>
                        <a:t>15.8</a:t>
                      </a:r>
                      <a:r>
                        <a:rPr kumimoji="1" lang="ja-JP" altLang="en-US" sz="1600" b="0" dirty="0">
                          <a:solidFill>
                            <a:schemeClr val="tx1"/>
                          </a:solidFill>
                          <a:latin typeface="BIZ UDPゴシック" panose="020B0400000000000000" pitchFamily="50" charset="-128"/>
                          <a:ea typeface="BIZ UDPゴシック" panose="020B0400000000000000" pitchFamily="50" charset="-128"/>
                        </a:rPr>
                        <a:t>万円～月収</a:t>
                      </a:r>
                      <a:r>
                        <a:rPr kumimoji="1" lang="en-US" altLang="ja-JP" sz="1600" b="0" dirty="0">
                          <a:solidFill>
                            <a:schemeClr val="tx1"/>
                          </a:solidFill>
                          <a:latin typeface="BIZ UDPゴシック" panose="020B0400000000000000" pitchFamily="50" charset="-128"/>
                          <a:ea typeface="BIZ UDPゴシック" panose="020B0400000000000000" pitchFamily="50" charset="-128"/>
                        </a:rPr>
                        <a:t>48.7</a:t>
                      </a:r>
                      <a:r>
                        <a:rPr kumimoji="1" lang="ja-JP" altLang="en-US" sz="1600" b="0" dirty="0">
                          <a:solidFill>
                            <a:schemeClr val="tx1"/>
                          </a:solidFill>
                          <a:latin typeface="BIZ UDPゴシック" panose="020B0400000000000000" pitchFamily="50" charset="-128"/>
                          <a:ea typeface="BIZ UDPゴシック" panose="020B0400000000000000" pitchFamily="50" charset="-128"/>
                        </a:rPr>
                        <a:t>万円</a:t>
                      </a:r>
                      <a:endParaRPr kumimoji="1" lang="en-US" altLang="ja-JP" sz="1400" b="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dirty="0">
                          <a:solidFill>
                            <a:schemeClr val="tx1"/>
                          </a:solidFill>
                          <a:latin typeface="BIZ UDPゴシック" panose="020B0400000000000000" pitchFamily="50" charset="-128"/>
                          <a:ea typeface="BIZ UDPゴシック" panose="020B0400000000000000" pitchFamily="50" charset="-128"/>
                        </a:rPr>
                        <a:t>1,817</a:t>
                      </a:r>
                      <a:r>
                        <a:rPr kumimoji="1" lang="ja-JP" altLang="en-US" sz="1400" b="1" dirty="0">
                          <a:solidFill>
                            <a:schemeClr val="tx1"/>
                          </a:solidFill>
                          <a:latin typeface="BIZ UDPゴシック" panose="020B0400000000000000" pitchFamily="50" charset="-128"/>
                          <a:ea typeface="BIZ UDPゴシック" panose="020B0400000000000000" pitchFamily="50" charset="-128"/>
                        </a:rPr>
                        <a:t>戸</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dirty="0">
                          <a:solidFill>
                            <a:schemeClr val="tx1"/>
                          </a:solidFill>
                          <a:latin typeface="BIZ UDPゴシック" panose="020B0400000000000000" pitchFamily="50" charset="-128"/>
                          <a:ea typeface="BIZ UDPゴシック" panose="020B0400000000000000" pitchFamily="50" charset="-128"/>
                        </a:rPr>
                        <a:t>3,105</a:t>
                      </a:r>
                      <a:r>
                        <a:rPr kumimoji="1" lang="ja-JP" altLang="en-US" sz="1400" b="1" dirty="0">
                          <a:solidFill>
                            <a:schemeClr val="tx1"/>
                          </a:solidFill>
                          <a:latin typeface="BIZ UDPゴシック" panose="020B0400000000000000" pitchFamily="50" charset="-128"/>
                          <a:ea typeface="BIZ UDPゴシック" panose="020B0400000000000000" pitchFamily="50" charset="-128"/>
                        </a:rPr>
                        <a:t>人</a:t>
                      </a:r>
                      <a:endParaRPr kumimoji="1" lang="en-US" altLang="ja-JP" sz="1400" b="1"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tx1"/>
                          </a:solidFill>
                          <a:latin typeface="BIZ UDPゴシック" panose="020B0400000000000000" pitchFamily="50" charset="-128"/>
                          <a:ea typeface="BIZ UDPゴシック" panose="020B0400000000000000" pitchFamily="50" charset="-128"/>
                        </a:rPr>
                        <a:t>（</a:t>
                      </a:r>
                      <a:r>
                        <a:rPr kumimoji="1" lang="en-US" altLang="ja-JP" sz="1400" b="1" dirty="0">
                          <a:solidFill>
                            <a:schemeClr val="tx1"/>
                          </a:solidFill>
                          <a:latin typeface="BIZ UDPゴシック" panose="020B0400000000000000" pitchFamily="50" charset="-128"/>
                          <a:ea typeface="BIZ UDPゴシック" panose="020B0400000000000000" pitchFamily="50" charset="-128"/>
                        </a:rPr>
                        <a:t>40.6%</a:t>
                      </a:r>
                      <a:r>
                        <a:rPr kumimoji="1" lang="ja-JP" altLang="en-US" sz="1400" b="1"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400" b="1" dirty="0">
                          <a:solidFill>
                            <a:schemeClr val="tx1"/>
                          </a:solidFill>
                          <a:latin typeface="BIZ UDPゴシック" panose="020B0400000000000000" pitchFamily="50" charset="-128"/>
                          <a:ea typeface="BIZ UDPゴシック" panose="020B0400000000000000" pitchFamily="50" charset="-128"/>
                        </a:rPr>
                        <a:t>特定優良賃貸住宅の供給の促進に関する法律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7156131"/>
                  </a:ext>
                </a:extLst>
              </a:tr>
              <a:tr h="1105091">
                <a:tc vMerge="1">
                  <a:txBody>
                    <a:bodyPr/>
                    <a:lstStyle/>
                    <a:p>
                      <a:pPr algn="ctr"/>
                      <a:r>
                        <a:rPr kumimoji="1" lang="ja-JP" altLang="en-US" sz="1600" b="1" dirty="0">
                          <a:solidFill>
                            <a:srgbClr val="FF0000"/>
                          </a:solidFill>
                          <a:latin typeface="BIZ UDPゴシック" panose="020B0400000000000000" pitchFamily="50" charset="-128"/>
                          <a:ea typeface="BIZ UDPゴシック" panose="020B0400000000000000" pitchFamily="50" charset="-128"/>
                        </a:rPr>
                        <a:t>③</a:t>
                      </a:r>
                      <a:endParaRPr kumimoji="1" lang="en-US" altLang="ja-JP" sz="1600" b="1" dirty="0">
                        <a:solidFill>
                          <a:srgbClr val="FF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tx1"/>
                          </a:solidFill>
                          <a:latin typeface="BIZ UDPゴシック" panose="020B0400000000000000" pitchFamily="50" charset="-128"/>
                          <a:ea typeface="BIZ UDPゴシック" panose="020B0400000000000000" pitchFamily="50" charset="-128"/>
                        </a:rPr>
                        <a:t>地域特別賃貸住宅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vMerge="1">
                  <a:txBody>
                    <a:bodyPr/>
                    <a:lstStyle/>
                    <a:p>
                      <a:pPr algn="l"/>
                      <a:endParaRPr kumimoji="1" lang="en-US" altLang="ja-JP" sz="10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中堅所得者向けの住宅</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30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月収</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15.8</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万円～月収</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48.7</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万円の方</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（名義人が</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50</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歳未満の場合は下限の月収</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12.3</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万円）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l"/>
                      <a:endParaRPr kumimoji="1" lang="ja-JP" altLang="en-US" sz="1400" b="1"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400" b="1" dirty="0">
                          <a:solidFill>
                            <a:schemeClr val="tx1"/>
                          </a:solidFill>
                          <a:latin typeface="BIZ UDPゴシック" panose="020B0400000000000000" pitchFamily="50" charset="-128"/>
                          <a:ea typeface="BIZ UDPゴシック" panose="020B0400000000000000" pitchFamily="50" charset="-128"/>
                        </a:rPr>
                        <a:t>なし</a:t>
                      </a:r>
                      <a:endParaRPr kumimoji="1" lang="en-US" altLang="ja-JP" sz="1400" b="1"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1400" b="1" dirty="0">
                          <a:solidFill>
                            <a:schemeClr val="tx1"/>
                          </a:solidFill>
                          <a:latin typeface="BIZ UDPゴシック" panose="020B0400000000000000" pitchFamily="50" charset="-128"/>
                          <a:ea typeface="BIZ UDPゴシック" panose="020B0400000000000000" pitchFamily="50" charset="-128"/>
                        </a:rPr>
                        <a:t>（国の要綱）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02798375"/>
                  </a:ext>
                </a:extLst>
              </a:tr>
            </a:tbl>
          </a:graphicData>
        </a:graphic>
      </p:graphicFrame>
      <p:sp>
        <p:nvSpPr>
          <p:cNvPr id="12" name="テキスト ボックス 11">
            <a:extLst>
              <a:ext uri="{FF2B5EF4-FFF2-40B4-BE49-F238E27FC236}">
                <a16:creationId xmlns:a16="http://schemas.microsoft.com/office/drawing/2014/main" id="{6245F642-8174-440E-BC67-60B6AF2AF12F}"/>
              </a:ext>
            </a:extLst>
          </p:cNvPr>
          <p:cNvSpPr txBox="1"/>
          <p:nvPr/>
        </p:nvSpPr>
        <p:spPr>
          <a:xfrm>
            <a:off x="190687" y="743193"/>
            <a:ext cx="2954655"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大阪府営住宅条例の趣旨</a:t>
            </a:r>
            <a:r>
              <a:rPr kumimoji="1" lang="en-US" altLang="ja-JP"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F40F2944-8FFA-483A-99C7-5B52D0C1456C}"/>
              </a:ext>
            </a:extLst>
          </p:cNvPr>
          <p:cNvSpPr txBox="1"/>
          <p:nvPr/>
        </p:nvSpPr>
        <p:spPr>
          <a:xfrm>
            <a:off x="3114253" y="758582"/>
            <a:ext cx="2327881"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（昭和２６年</a:t>
            </a:r>
            <a:r>
              <a:rPr kumimoji="1" lang="en-US" altLang="ja-JP" sz="16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11</a:t>
            </a:r>
            <a:r>
              <a:rPr kumimoji="1" lang="ja-JP" altLang="en-US" sz="16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月　施行）</a:t>
            </a:r>
          </a:p>
        </p:txBody>
      </p:sp>
      <p:sp>
        <p:nvSpPr>
          <p:cNvPr id="18" name="テキスト ボックス 17">
            <a:extLst>
              <a:ext uri="{FF2B5EF4-FFF2-40B4-BE49-F238E27FC236}">
                <a16:creationId xmlns:a16="http://schemas.microsoft.com/office/drawing/2014/main" id="{79ABF577-ABA0-4307-8048-26099BCE6A0D}"/>
              </a:ext>
            </a:extLst>
          </p:cNvPr>
          <p:cNvSpPr txBox="1"/>
          <p:nvPr/>
        </p:nvSpPr>
        <p:spPr>
          <a:xfrm>
            <a:off x="2432273" y="5815012"/>
            <a:ext cx="3816000" cy="807913"/>
          </a:xfrm>
          <a:prstGeom prst="rect">
            <a:avLst/>
          </a:prstGeom>
          <a:noFill/>
          <a:ln w="25400" cmpd="sng">
            <a:solidFill>
              <a:schemeClr val="accent1"/>
            </a:solidFill>
            <a:prstDash val="sysDot"/>
          </a:ln>
        </p:spPr>
        <p:txBody>
          <a:bodyPr wrap="square">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1" lang="ja-JP" altLang="en-US" sz="1600" b="1" i="0" u="sng"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ファミリー向け住宅</a:t>
            </a:r>
            <a:endParaRPr kumimoji="1" lang="en-US" altLang="ja-JP" sz="1600" b="1" i="0" u="sng"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a:p>
            <a:pPr>
              <a:spcBef>
                <a:spcPts val="300"/>
              </a:spcBef>
              <a:defRPr/>
            </a:pPr>
            <a:r>
              <a:rPr kumimoji="1" lang="en-US" altLang="ja-JP" sz="1400" b="1" i="0" u="none" strike="noStrike" kern="1200" cap="none" spc="-10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lang="ja-JP" altLang="en-US" sz="1400" spc="-100" dirty="0">
                <a:solidFill>
                  <a:prstClr val="black"/>
                </a:solidFill>
                <a:latin typeface="BIZ UDPゴシック" panose="020B0400000000000000" pitchFamily="50" charset="-128"/>
                <a:ea typeface="BIZ UDPゴシック" panose="020B0400000000000000" pitchFamily="50" charset="-128"/>
              </a:rPr>
              <a:t>公営住宅の住戸より広く、対面</a:t>
            </a:r>
            <a:r>
              <a:rPr kumimoji="1" lang="ja-JP" altLang="en-US" sz="1400" b="0" i="0" u="none" strike="noStrike" kern="1200" cap="none" spc="-10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キッチンを備えた</a:t>
            </a:r>
            <a:br>
              <a:rPr lang="en-US" altLang="ja-JP" sz="1400" spc="-100" dirty="0">
                <a:solidFill>
                  <a:prstClr val="black"/>
                </a:solidFill>
                <a:latin typeface="BIZ UDPゴシック" panose="020B0400000000000000" pitchFamily="50" charset="-128"/>
                <a:ea typeface="BIZ UDPゴシック" panose="020B0400000000000000" pitchFamily="50" charset="-128"/>
              </a:rPr>
            </a:br>
            <a:r>
              <a:rPr lang="en-US" altLang="ja-JP" sz="1400" spc="-100" dirty="0">
                <a:solidFill>
                  <a:prstClr val="black"/>
                </a:solidFill>
                <a:latin typeface="BIZ UDPゴシック" panose="020B0400000000000000" pitchFamily="50" charset="-128"/>
                <a:ea typeface="BIZ UDPゴシック" panose="020B0400000000000000" pitchFamily="50" charset="-128"/>
              </a:rPr>
              <a:t>   </a:t>
            </a:r>
            <a:r>
              <a:rPr kumimoji="1" lang="ja-JP" altLang="en-US" sz="1400" b="0" i="0" u="none" strike="noStrike" kern="1200" cap="none" spc="-10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広い</a:t>
            </a:r>
            <a:r>
              <a:rPr kumimoji="1" lang="en-US" altLang="ja-JP" sz="1400" b="0" i="0" u="none" strike="noStrike" kern="1200" cap="none" spc="-10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LDK</a:t>
            </a:r>
            <a:r>
              <a:rPr lang="ja-JP" altLang="en-US" sz="1400" spc="-100" dirty="0">
                <a:solidFill>
                  <a:prstClr val="black"/>
                </a:solidFill>
                <a:latin typeface="BIZ UDPゴシック" panose="020B0400000000000000" pitchFamily="50" charset="-128"/>
                <a:ea typeface="BIZ UDPゴシック" panose="020B0400000000000000" pitchFamily="50" charset="-128"/>
              </a:rPr>
              <a:t>など、</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子どもの出産や成長にも対応</a:t>
            </a:r>
            <a:endParaRPr kumimoji="1" lang="en-US" altLang="ja-JP" sz="1400" b="0"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endParaRPr>
          </a:p>
        </p:txBody>
      </p:sp>
      <p:sp>
        <p:nvSpPr>
          <p:cNvPr id="14" name="テキスト ボックス 13">
            <a:extLst>
              <a:ext uri="{FF2B5EF4-FFF2-40B4-BE49-F238E27FC236}">
                <a16:creationId xmlns:a16="http://schemas.microsoft.com/office/drawing/2014/main" id="{634F3BDB-E3ED-4AC9-A943-0D43C4AABED3}"/>
              </a:ext>
            </a:extLst>
          </p:cNvPr>
          <p:cNvSpPr txBox="1"/>
          <p:nvPr/>
        </p:nvSpPr>
        <p:spPr>
          <a:xfrm>
            <a:off x="7525811" y="2356198"/>
            <a:ext cx="1709122"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令和７年３月</a:t>
            </a:r>
            <a:r>
              <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31</a:t>
            </a: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日時点</a:t>
            </a:r>
          </a:p>
        </p:txBody>
      </p:sp>
      <p:sp>
        <p:nvSpPr>
          <p:cNvPr id="17" name="テキスト ボックス 16">
            <a:extLst>
              <a:ext uri="{FF2B5EF4-FFF2-40B4-BE49-F238E27FC236}">
                <a16:creationId xmlns:a16="http://schemas.microsoft.com/office/drawing/2014/main" id="{FA93CDB0-7A4F-4C53-BD5B-02B77C24C804}"/>
              </a:ext>
            </a:extLst>
          </p:cNvPr>
          <p:cNvSpPr txBox="1"/>
          <p:nvPr/>
        </p:nvSpPr>
        <p:spPr>
          <a:xfrm>
            <a:off x="9222921" y="6669816"/>
            <a:ext cx="341760" cy="369332"/>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１</a:t>
            </a:r>
          </a:p>
        </p:txBody>
      </p:sp>
    </p:spTree>
    <p:extLst>
      <p:ext uri="{BB962C8B-B14F-4D97-AF65-F5344CB8AC3E}">
        <p14:creationId xmlns:p14="http://schemas.microsoft.com/office/powerpoint/2010/main" val="1134072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テキスト ボックス 57">
            <a:extLst>
              <a:ext uri="{FF2B5EF4-FFF2-40B4-BE49-F238E27FC236}">
                <a16:creationId xmlns:a16="http://schemas.microsoft.com/office/drawing/2014/main" id="{2864104D-D104-4026-8648-08A654266BEF}"/>
              </a:ext>
            </a:extLst>
          </p:cNvPr>
          <p:cNvSpPr txBox="1"/>
          <p:nvPr/>
        </p:nvSpPr>
        <p:spPr>
          <a:xfrm>
            <a:off x="233932" y="4063009"/>
            <a:ext cx="9073009" cy="2844000"/>
          </a:xfrm>
          <a:prstGeom prst="rect">
            <a:avLst/>
          </a:prstGeom>
          <a:noFill/>
          <a:ln w="19050">
            <a:solidFill>
              <a:schemeClr val="accent1"/>
            </a:solidFill>
          </a:ln>
        </p:spPr>
        <p:txBody>
          <a:bodyPr wrap="square" rtlCol="0">
            <a:noAutofit/>
          </a:bodyPr>
          <a:lstStyle/>
          <a:p>
            <a:pPr>
              <a:lnSpc>
                <a:spcPct val="120000"/>
              </a:lnSpc>
            </a:pPr>
            <a:endParaRPr kumimoji="1" lang="en-US" altLang="ja-JP" sz="1600" dirty="0">
              <a:latin typeface="BIZ UDPゴシック" panose="020B0400000000000000" pitchFamily="50" charset="-128"/>
              <a:ea typeface="BIZ UDPゴシック" panose="020B0400000000000000" pitchFamily="50" charset="-128"/>
            </a:endParaRPr>
          </a:p>
        </p:txBody>
      </p:sp>
      <p:sp>
        <p:nvSpPr>
          <p:cNvPr id="49" name="テキスト ボックス 48">
            <a:extLst>
              <a:ext uri="{FF2B5EF4-FFF2-40B4-BE49-F238E27FC236}">
                <a16:creationId xmlns:a16="http://schemas.microsoft.com/office/drawing/2014/main" id="{75127CC3-EFD7-4177-864B-EE8A7AFF16B5}"/>
              </a:ext>
            </a:extLst>
          </p:cNvPr>
          <p:cNvSpPr txBox="1"/>
          <p:nvPr/>
        </p:nvSpPr>
        <p:spPr>
          <a:xfrm>
            <a:off x="233932" y="1849283"/>
            <a:ext cx="9073009" cy="1852667"/>
          </a:xfrm>
          <a:prstGeom prst="rect">
            <a:avLst/>
          </a:prstGeom>
          <a:noFill/>
          <a:ln w="19050">
            <a:solidFill>
              <a:schemeClr val="accent1"/>
            </a:solidFill>
          </a:ln>
        </p:spPr>
        <p:txBody>
          <a:bodyPr wrap="square" rtlCol="0">
            <a:noAutofit/>
          </a:bodyPr>
          <a:lstStyle/>
          <a:p>
            <a:pPr>
              <a:lnSpc>
                <a:spcPct val="120000"/>
              </a:lnSpc>
            </a:pPr>
            <a:endParaRPr kumimoji="1" lang="en-US" altLang="ja-JP" sz="1600" dirty="0">
              <a:latin typeface="BIZ UDPゴシック" panose="020B0400000000000000" pitchFamily="50" charset="-128"/>
              <a:ea typeface="BIZ UDPゴシック" panose="020B0400000000000000" pitchFamily="50" charset="-128"/>
            </a:endParaRPr>
          </a:p>
        </p:txBody>
      </p:sp>
      <p:cxnSp>
        <p:nvCxnSpPr>
          <p:cNvPr id="39" name="直線コネクタ 38">
            <a:extLst>
              <a:ext uri="{FF2B5EF4-FFF2-40B4-BE49-F238E27FC236}">
                <a16:creationId xmlns:a16="http://schemas.microsoft.com/office/drawing/2014/main" id="{C14442F3-724F-4EC6-908D-7EFEC2A6D89F}"/>
              </a:ext>
            </a:extLst>
          </p:cNvPr>
          <p:cNvCxnSpPr>
            <a:cxnSpLocks/>
          </p:cNvCxnSpPr>
          <p:nvPr/>
        </p:nvCxnSpPr>
        <p:spPr>
          <a:xfrm>
            <a:off x="0" y="588045"/>
            <a:ext cx="9540875"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7C64A5C5-9F7C-4CB5-8D39-EBCF3FF51788}"/>
              </a:ext>
            </a:extLst>
          </p:cNvPr>
          <p:cNvSpPr txBox="1"/>
          <p:nvPr/>
        </p:nvSpPr>
        <p:spPr>
          <a:xfrm>
            <a:off x="-3127" y="62685"/>
            <a:ext cx="9540875" cy="461665"/>
          </a:xfrm>
          <a:prstGeom prst="rect">
            <a:avLst/>
          </a:prstGeom>
          <a:noFill/>
        </p:spPr>
        <p:txBody>
          <a:bodyPr wrap="square" rtlCol="0">
            <a:spAutoFit/>
          </a:bodyPr>
          <a:lstStyle/>
          <a:p>
            <a:r>
              <a:rPr lang="ja-JP" altLang="en-US" sz="2400" dirty="0">
                <a:latin typeface="HGP創英角ｺﾞｼｯｸUB" panose="020B0900000000000000" pitchFamily="50" charset="-128"/>
                <a:ea typeface="HGP創英角ｺﾞｼｯｸUB" panose="020B0900000000000000" pitchFamily="50" charset="-128"/>
              </a:rPr>
              <a:t>２</a:t>
            </a:r>
            <a:r>
              <a:rPr kumimoji="1" lang="ja-JP" altLang="en-US" sz="2400" dirty="0">
                <a:latin typeface="HGP創英角ｺﾞｼｯｸUB" panose="020B0900000000000000" pitchFamily="50" charset="-128"/>
                <a:ea typeface="HGP創英角ｺﾞｼｯｸUB" panose="020B0900000000000000" pitchFamily="50" charset="-128"/>
              </a:rPr>
              <a:t>．府営住宅における子育て世帯への支援</a:t>
            </a:r>
          </a:p>
        </p:txBody>
      </p:sp>
      <p:sp>
        <p:nvSpPr>
          <p:cNvPr id="25" name="テキスト ボックス 24">
            <a:extLst>
              <a:ext uri="{FF2B5EF4-FFF2-40B4-BE49-F238E27FC236}">
                <a16:creationId xmlns:a16="http://schemas.microsoft.com/office/drawing/2014/main" id="{B09DC395-A5D7-410C-BE98-13DE0A71B8F5}"/>
              </a:ext>
            </a:extLst>
          </p:cNvPr>
          <p:cNvSpPr txBox="1"/>
          <p:nvPr/>
        </p:nvSpPr>
        <p:spPr>
          <a:xfrm>
            <a:off x="83721" y="3887841"/>
            <a:ext cx="2840842" cy="360000"/>
          </a:xfrm>
          <a:prstGeom prst="rect">
            <a:avLst/>
          </a:prstGeom>
          <a:solidFill>
            <a:schemeClr val="bg1"/>
          </a:solidFill>
        </p:spPr>
        <p:txBody>
          <a:bodyPr wrap="none" rtlCol="0">
            <a:spAutoFit/>
          </a:bodyPr>
          <a:lstStyle/>
          <a:p>
            <a:r>
              <a:rPr kumimoji="1" lang="en-US" altLang="ja-JP" sz="1600" b="1" dirty="0">
                <a:latin typeface="BIZ UDPゴシック" panose="020B0400000000000000" pitchFamily="50" charset="-128"/>
                <a:ea typeface="BIZ UDPゴシック" panose="020B0400000000000000" pitchFamily="50" charset="-128"/>
              </a:rPr>
              <a:t>《</a:t>
            </a:r>
            <a:r>
              <a:rPr kumimoji="1" lang="ja-JP" altLang="en-US" sz="1600" b="1" dirty="0">
                <a:latin typeface="BIZ UDPゴシック" panose="020B0400000000000000" pitchFamily="50" charset="-128"/>
                <a:ea typeface="BIZ UDPゴシック" panose="020B0400000000000000" pitchFamily="50" charset="-128"/>
              </a:rPr>
              <a:t>府営住宅における主な取組</a:t>
            </a:r>
            <a:r>
              <a:rPr kumimoji="1" lang="en-US" altLang="ja-JP" sz="1600" b="1" dirty="0">
                <a:latin typeface="BIZ UDPゴシック" panose="020B0400000000000000" pitchFamily="50" charset="-128"/>
                <a:ea typeface="BIZ UDPゴシック" panose="020B0400000000000000" pitchFamily="50" charset="-128"/>
              </a:rPr>
              <a:t>》</a:t>
            </a:r>
            <a:endParaRPr kumimoji="1" lang="ja-JP" altLang="en-US" sz="1600" b="1" dirty="0">
              <a:latin typeface="BIZ UDPゴシック" panose="020B0400000000000000" pitchFamily="50" charset="-128"/>
              <a:ea typeface="BIZ UDPゴシック" panose="020B0400000000000000" pitchFamily="50" charset="-128"/>
            </a:endParaRPr>
          </a:p>
        </p:txBody>
      </p:sp>
      <p:sp>
        <p:nvSpPr>
          <p:cNvPr id="26" name="テキスト ボックス 25">
            <a:extLst>
              <a:ext uri="{FF2B5EF4-FFF2-40B4-BE49-F238E27FC236}">
                <a16:creationId xmlns:a16="http://schemas.microsoft.com/office/drawing/2014/main" id="{270E17C5-D9BB-4E9A-A122-FD016A6ECC25}"/>
              </a:ext>
            </a:extLst>
          </p:cNvPr>
          <p:cNvSpPr txBox="1"/>
          <p:nvPr/>
        </p:nvSpPr>
        <p:spPr>
          <a:xfrm>
            <a:off x="83721" y="1638588"/>
            <a:ext cx="1518364" cy="360000"/>
          </a:xfrm>
          <a:prstGeom prst="rect">
            <a:avLst/>
          </a:prstGeom>
          <a:solidFill>
            <a:schemeClr val="bg1"/>
          </a:solidFill>
        </p:spPr>
        <p:txBody>
          <a:bodyPr wrap="none" rtlCol="0">
            <a:spAutoFit/>
          </a:bodyPr>
          <a:lstStyle/>
          <a:p>
            <a:r>
              <a:rPr kumimoji="1" lang="en-US" altLang="ja-JP" sz="1600" b="1" dirty="0">
                <a:latin typeface="BIZ UDPゴシック" panose="020B0400000000000000" pitchFamily="50" charset="-128"/>
                <a:ea typeface="BIZ UDPゴシック" panose="020B0400000000000000" pitchFamily="50" charset="-128"/>
              </a:rPr>
              <a:t>《</a:t>
            </a:r>
            <a:r>
              <a:rPr kumimoji="1" lang="ja-JP" altLang="en-US" sz="1600" b="1" dirty="0">
                <a:latin typeface="BIZ UDPゴシック" panose="020B0400000000000000" pitchFamily="50" charset="-128"/>
                <a:ea typeface="BIZ UDPゴシック" panose="020B0400000000000000" pitchFamily="50" charset="-128"/>
              </a:rPr>
              <a:t>国・府の動向</a:t>
            </a:r>
            <a:r>
              <a:rPr kumimoji="1" lang="en-US" altLang="ja-JP" sz="1600" b="1" dirty="0">
                <a:latin typeface="BIZ UDPゴシック" panose="020B0400000000000000" pitchFamily="50" charset="-128"/>
                <a:ea typeface="BIZ UDPゴシック" panose="020B0400000000000000" pitchFamily="50" charset="-128"/>
              </a:rPr>
              <a:t>》</a:t>
            </a:r>
            <a:endParaRPr kumimoji="1" lang="ja-JP" altLang="en-US" sz="1600" b="1" dirty="0">
              <a:latin typeface="BIZ UDPゴシック" panose="020B0400000000000000" pitchFamily="50" charset="-128"/>
              <a:ea typeface="BIZ UDPゴシック" panose="020B0400000000000000" pitchFamily="50" charset="-128"/>
            </a:endParaRPr>
          </a:p>
        </p:txBody>
      </p:sp>
      <p:sp>
        <p:nvSpPr>
          <p:cNvPr id="30" name="テキスト ボックス 29">
            <a:extLst>
              <a:ext uri="{FF2B5EF4-FFF2-40B4-BE49-F238E27FC236}">
                <a16:creationId xmlns:a16="http://schemas.microsoft.com/office/drawing/2014/main" id="{C7CE44B8-6AB9-4441-BE18-3D082A6DB530}"/>
              </a:ext>
            </a:extLst>
          </p:cNvPr>
          <p:cNvSpPr txBox="1"/>
          <p:nvPr/>
        </p:nvSpPr>
        <p:spPr>
          <a:xfrm>
            <a:off x="5039583" y="4654843"/>
            <a:ext cx="4322390" cy="1006879"/>
          </a:xfrm>
          <a:prstGeom prst="rect">
            <a:avLst/>
          </a:prstGeom>
          <a:noFill/>
        </p:spPr>
        <p:txBody>
          <a:bodyPr wrap="square" lIns="0" rIns="72000">
            <a:spAutoFit/>
          </a:bodyPr>
          <a:lstStyle/>
          <a:p>
            <a:pPr marL="92075">
              <a:lnSpc>
                <a:spcPct val="150000"/>
              </a:lnSpc>
            </a:pPr>
            <a:r>
              <a:rPr lang="en-US" altLang="ja-JP" sz="1400" dirty="0">
                <a:latin typeface="BIZ UDPゴシック" panose="020B0400000000000000" pitchFamily="50" charset="-128"/>
                <a:ea typeface="BIZ UDPゴシック" panose="020B0400000000000000" pitchFamily="50" charset="-128"/>
              </a:rPr>
              <a:t>(R8</a:t>
            </a:r>
            <a:r>
              <a:rPr lang="ja-JP" altLang="en-US" sz="1400" dirty="0">
                <a:latin typeface="BIZ UDPゴシック" panose="020B0400000000000000" pitchFamily="50" charset="-128"/>
                <a:ea typeface="BIZ UDPゴシック" panose="020B0400000000000000" pitchFamily="50" charset="-128"/>
              </a:rPr>
              <a:t>年度以降着工する公営住宅の建替で実施</a:t>
            </a:r>
            <a:r>
              <a:rPr lang="en-US" altLang="ja-JP" sz="1400" dirty="0">
                <a:latin typeface="BIZ UDPゴシック" panose="020B0400000000000000" pitchFamily="50" charset="-128"/>
                <a:ea typeface="BIZ UDPゴシック" panose="020B0400000000000000" pitchFamily="50" charset="-128"/>
              </a:rPr>
              <a:t>)</a:t>
            </a:r>
            <a:endParaRPr lang="en-US" altLang="ja-JP" sz="1400" b="1" dirty="0">
              <a:solidFill>
                <a:srgbClr val="0070C0"/>
              </a:solidFill>
              <a:latin typeface="BIZ UDPゴシック" panose="020B0400000000000000" pitchFamily="50" charset="-128"/>
              <a:ea typeface="BIZ UDPゴシック" panose="020B0400000000000000" pitchFamily="50" charset="-128"/>
            </a:endParaRPr>
          </a:p>
          <a:p>
            <a:pPr marL="325438" indent="-233363">
              <a:lnSpc>
                <a:spcPct val="150000"/>
              </a:lnSpc>
              <a:buFont typeface="Arial" panose="020B0604020202020204" pitchFamily="34" charset="0"/>
              <a:buChar char="•"/>
            </a:pPr>
            <a:r>
              <a:rPr lang="ja-JP" altLang="en-US" sz="1400" b="1" dirty="0">
                <a:latin typeface="BIZ UDPゴシック" panose="020B0400000000000000" pitchFamily="50" charset="-128"/>
                <a:ea typeface="BIZ UDPゴシック" panose="020B0400000000000000" pitchFamily="50" charset="-128"/>
              </a:rPr>
              <a:t>住戸プランの見直し </a:t>
            </a:r>
            <a:br>
              <a:rPr lang="en-US" altLang="ja-JP" sz="1400" b="1" dirty="0">
                <a:solidFill>
                  <a:srgbClr val="0070C0"/>
                </a:solidFill>
                <a:latin typeface="BIZ UDPゴシック" panose="020B0400000000000000" pitchFamily="50" charset="-128"/>
                <a:ea typeface="BIZ UDPゴシック" panose="020B0400000000000000" pitchFamily="50" charset="-128"/>
              </a:rPr>
            </a:br>
            <a:r>
              <a:rPr lang="ja-JP" altLang="en-US" sz="1200" dirty="0">
                <a:latin typeface="BIZ UDPゴシック" panose="020B0400000000000000" pitchFamily="50" charset="-128"/>
                <a:ea typeface="BIZ UDPゴシック" panose="020B0400000000000000" pitchFamily="50" charset="-128"/>
              </a:rPr>
              <a:t>▸ ３</a:t>
            </a:r>
            <a:r>
              <a:rPr lang="en-US" altLang="ja-JP" sz="1200" dirty="0">
                <a:latin typeface="BIZ UDPゴシック" panose="020B0400000000000000" pitchFamily="50" charset="-128"/>
                <a:ea typeface="BIZ UDPゴシック" panose="020B0400000000000000" pitchFamily="50" charset="-128"/>
              </a:rPr>
              <a:t>DK</a:t>
            </a:r>
            <a:r>
              <a:rPr lang="ja-JP" altLang="en-US" sz="1200" dirty="0">
                <a:latin typeface="BIZ UDPゴシック" panose="020B0400000000000000" pitchFamily="50" charset="-128"/>
                <a:ea typeface="BIZ UDPゴシック" panose="020B0400000000000000" pitchFamily="50" charset="-128"/>
              </a:rPr>
              <a:t>・４</a:t>
            </a:r>
            <a:r>
              <a:rPr lang="en-US" altLang="ja-JP" sz="1200" dirty="0">
                <a:latin typeface="BIZ UDPゴシック" panose="020B0400000000000000" pitchFamily="50" charset="-128"/>
                <a:ea typeface="BIZ UDPゴシック" panose="020B0400000000000000" pitchFamily="50" charset="-128"/>
              </a:rPr>
              <a:t>DK</a:t>
            </a:r>
            <a:r>
              <a:rPr lang="ja-JP" altLang="en-US" sz="1200" dirty="0">
                <a:latin typeface="BIZ UDPゴシック" panose="020B0400000000000000" pitchFamily="50" charset="-128"/>
                <a:ea typeface="BIZ UDPゴシック" panose="020B0400000000000000" pitchFamily="50" charset="-128"/>
              </a:rPr>
              <a:t>プランにおいて和室１室を洋室化　など</a:t>
            </a:r>
            <a:endParaRPr lang="en-US" altLang="ja-JP" sz="1400" dirty="0">
              <a:latin typeface="BIZ UDPゴシック" panose="020B0400000000000000" pitchFamily="50" charset="-128"/>
              <a:ea typeface="BIZ UDPゴシック" panose="020B0400000000000000" pitchFamily="50" charset="-128"/>
            </a:endParaRPr>
          </a:p>
        </p:txBody>
      </p:sp>
      <p:grpSp>
        <p:nvGrpSpPr>
          <p:cNvPr id="2" name="グループ化 1">
            <a:extLst>
              <a:ext uri="{FF2B5EF4-FFF2-40B4-BE49-F238E27FC236}">
                <a16:creationId xmlns:a16="http://schemas.microsoft.com/office/drawing/2014/main" id="{7D73E009-7CF2-4DF1-BAF9-4423575EFE80}"/>
              </a:ext>
            </a:extLst>
          </p:cNvPr>
          <p:cNvGrpSpPr/>
          <p:nvPr/>
        </p:nvGrpSpPr>
        <p:grpSpPr>
          <a:xfrm>
            <a:off x="5158021" y="5627785"/>
            <a:ext cx="3866609" cy="1252368"/>
            <a:chOff x="4932987" y="5754776"/>
            <a:chExt cx="4866660" cy="1507633"/>
          </a:xfrm>
        </p:grpSpPr>
        <p:grpSp>
          <p:nvGrpSpPr>
            <p:cNvPr id="33" name="グループ化 32">
              <a:extLst>
                <a:ext uri="{FF2B5EF4-FFF2-40B4-BE49-F238E27FC236}">
                  <a16:creationId xmlns:a16="http://schemas.microsoft.com/office/drawing/2014/main" id="{477481FA-69A4-4DB2-A0EA-88596331CC0B}"/>
                </a:ext>
              </a:extLst>
            </p:cNvPr>
            <p:cNvGrpSpPr/>
            <p:nvPr/>
          </p:nvGrpSpPr>
          <p:grpSpPr>
            <a:xfrm>
              <a:off x="4932987" y="5934623"/>
              <a:ext cx="2531326" cy="1298528"/>
              <a:chOff x="664290" y="4646732"/>
              <a:chExt cx="1985010" cy="1225518"/>
            </a:xfrm>
          </p:grpSpPr>
          <p:grpSp>
            <p:nvGrpSpPr>
              <p:cNvPr id="34" name="グループ化 33">
                <a:extLst>
                  <a:ext uri="{FF2B5EF4-FFF2-40B4-BE49-F238E27FC236}">
                    <a16:creationId xmlns:a16="http://schemas.microsoft.com/office/drawing/2014/main" id="{FCA1E3B3-789C-40A7-B14A-0C2F71329A66}"/>
                  </a:ext>
                </a:extLst>
              </p:cNvPr>
              <p:cNvGrpSpPr/>
              <p:nvPr/>
            </p:nvGrpSpPr>
            <p:grpSpPr>
              <a:xfrm>
                <a:off x="664290" y="4646732"/>
                <a:ext cx="1985010" cy="1225518"/>
                <a:chOff x="7729756" y="3896767"/>
                <a:chExt cx="2139341" cy="1320800"/>
              </a:xfrm>
            </p:grpSpPr>
            <p:pic>
              <p:nvPicPr>
                <p:cNvPr id="40" name="図 39">
                  <a:extLst>
                    <a:ext uri="{FF2B5EF4-FFF2-40B4-BE49-F238E27FC236}">
                      <a16:creationId xmlns:a16="http://schemas.microsoft.com/office/drawing/2014/main" id="{A2A799D7-5207-429B-A49E-D48F9CC426D5}"/>
                    </a:ext>
                  </a:extLst>
                </p:cNvPr>
                <p:cNvPicPr/>
                <p:nvPr/>
              </p:nvPicPr>
              <p:blipFill rotWithShape="1">
                <a:blip r:embed="rId3" cstate="print">
                  <a:extLst>
                    <a:ext uri="{28A0092B-C50C-407E-A947-70E740481C1C}">
                      <a14:useLocalDpi xmlns:a14="http://schemas.microsoft.com/office/drawing/2010/main"/>
                    </a:ext>
                  </a:extLst>
                </a:blip>
                <a:srcRect/>
                <a:stretch/>
              </p:blipFill>
              <p:spPr bwMode="auto">
                <a:xfrm>
                  <a:off x="7729756" y="3896767"/>
                  <a:ext cx="2139341" cy="1320800"/>
                </a:xfrm>
                <a:prstGeom prst="rect">
                  <a:avLst/>
                </a:prstGeom>
                <a:noFill/>
                <a:ln>
                  <a:noFill/>
                </a:ln>
                <a:extLst>
                  <a:ext uri="{53640926-AAD7-44D8-BBD7-CCE9431645EC}">
                    <a14:shadowObscured xmlns:a14="http://schemas.microsoft.com/office/drawing/2010/main"/>
                  </a:ext>
                </a:extLst>
              </p:spPr>
            </p:pic>
            <p:pic>
              <p:nvPicPr>
                <p:cNvPr id="41" name="図 40">
                  <a:extLst>
                    <a:ext uri="{FF2B5EF4-FFF2-40B4-BE49-F238E27FC236}">
                      <a16:creationId xmlns:a16="http://schemas.microsoft.com/office/drawing/2014/main" id="{76E3BDDB-B9EA-4BE7-B1DC-F4F2A474835A}"/>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9030053" y="4298142"/>
                  <a:ext cx="357739" cy="126401"/>
                </a:xfrm>
                <a:prstGeom prst="rect">
                  <a:avLst/>
                </a:prstGeom>
              </p:spPr>
            </p:pic>
          </p:grpSp>
          <p:grpSp>
            <p:nvGrpSpPr>
              <p:cNvPr id="35" name="グループ化 34">
                <a:extLst>
                  <a:ext uri="{FF2B5EF4-FFF2-40B4-BE49-F238E27FC236}">
                    <a16:creationId xmlns:a16="http://schemas.microsoft.com/office/drawing/2014/main" id="{F077B9ED-8742-4B48-BBD9-8058F221AA25}"/>
                  </a:ext>
                </a:extLst>
              </p:cNvPr>
              <p:cNvGrpSpPr/>
              <p:nvPr/>
            </p:nvGrpSpPr>
            <p:grpSpPr>
              <a:xfrm>
                <a:off x="1861845" y="4899085"/>
                <a:ext cx="514916" cy="390690"/>
                <a:chOff x="9042234" y="4183461"/>
                <a:chExt cx="514916" cy="390690"/>
              </a:xfrm>
            </p:grpSpPr>
            <p:sp>
              <p:nvSpPr>
                <p:cNvPr id="36" name="四角形: 角を丸くする 35">
                  <a:extLst>
                    <a:ext uri="{FF2B5EF4-FFF2-40B4-BE49-F238E27FC236}">
                      <a16:creationId xmlns:a16="http://schemas.microsoft.com/office/drawing/2014/main" id="{9B42C970-9F2C-42A3-A098-C109EC195940}"/>
                    </a:ext>
                  </a:extLst>
                </p:cNvPr>
                <p:cNvSpPr/>
                <p:nvPr/>
              </p:nvSpPr>
              <p:spPr>
                <a:xfrm>
                  <a:off x="9042234" y="4183461"/>
                  <a:ext cx="514916" cy="385641"/>
                </a:xfrm>
                <a:prstGeom prst="roundRect">
                  <a:avLst/>
                </a:prstGeom>
                <a:noFill/>
                <a:ln w="28575">
                  <a:solidFill>
                    <a:srgbClr val="FF0000"/>
                  </a:solidFill>
                  <a:prstDash val="sysDash"/>
                </a:ln>
                <a:effectLst>
                  <a:glow rad="38100">
                    <a:schemeClr val="bg1"/>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7" name="テキスト ボックス 36">
                  <a:extLst>
                    <a:ext uri="{FF2B5EF4-FFF2-40B4-BE49-F238E27FC236}">
                      <a16:creationId xmlns:a16="http://schemas.microsoft.com/office/drawing/2014/main" id="{532C4A12-339B-451C-9AF7-5EAE108E077B}"/>
                    </a:ext>
                  </a:extLst>
                </p:cNvPr>
                <p:cNvSpPr txBox="1"/>
                <p:nvPr/>
              </p:nvSpPr>
              <p:spPr>
                <a:xfrm>
                  <a:off x="9173280" y="4200923"/>
                  <a:ext cx="299015" cy="116189"/>
                </a:xfrm>
                <a:prstGeom prst="rect">
                  <a:avLst/>
                </a:prstGeom>
                <a:noFill/>
              </p:spPr>
              <p:txBody>
                <a:bodyPr wrap="square" lIns="0" tIns="0" rIns="0" bIns="0">
                  <a:spAutoFit/>
                </a:bodyPr>
                <a:lstStyle/>
                <a:p>
                  <a:pPr marL="165100" indent="-165100" algn="ctr">
                    <a:spcBef>
                      <a:spcPts val="600"/>
                    </a:spcBef>
                  </a:pPr>
                  <a:r>
                    <a:rPr lang="ja-JP" altLang="en-US" sz="800" b="1" dirty="0">
                      <a:latin typeface="Meiryo UI" panose="020B0604030504040204" pitchFamily="50" charset="-128"/>
                      <a:ea typeface="Meiryo UI" panose="020B0604030504040204" pitchFamily="50" charset="-128"/>
                    </a:rPr>
                    <a:t>和室</a:t>
                  </a:r>
                  <a:endParaRPr lang="en-US" altLang="ja-JP" sz="800" b="1" dirty="0">
                    <a:latin typeface="Meiryo UI" panose="020B0604030504040204" pitchFamily="50" charset="-128"/>
                    <a:ea typeface="Meiryo UI" panose="020B0604030504040204" pitchFamily="50" charset="-128"/>
                  </a:endParaRPr>
                </a:p>
              </p:txBody>
            </p:sp>
            <p:sp>
              <p:nvSpPr>
                <p:cNvPr id="38" name="テキスト ボックス 37">
                  <a:extLst>
                    <a:ext uri="{FF2B5EF4-FFF2-40B4-BE49-F238E27FC236}">
                      <a16:creationId xmlns:a16="http://schemas.microsoft.com/office/drawing/2014/main" id="{A94989FC-9CDD-4FA4-B732-321BBC1B2CF6}"/>
                    </a:ext>
                  </a:extLst>
                </p:cNvPr>
                <p:cNvSpPr txBox="1"/>
                <p:nvPr/>
              </p:nvSpPr>
              <p:spPr>
                <a:xfrm>
                  <a:off x="9170789" y="4387686"/>
                  <a:ext cx="299015" cy="186465"/>
                </a:xfrm>
                <a:prstGeom prst="rect">
                  <a:avLst/>
                </a:prstGeom>
                <a:noFill/>
                <a:ln w="15875">
                  <a:solidFill>
                    <a:srgbClr val="FF0000"/>
                  </a:solidFill>
                </a:ln>
              </p:spPr>
              <p:txBody>
                <a:bodyPr wrap="square" lIns="0" tIns="0" rIns="0" bIns="0">
                  <a:spAutoFit/>
                </a:bodyPr>
                <a:lstStyle/>
                <a:p>
                  <a:pPr marL="165100" indent="-165100" algn="ctr">
                    <a:spcBef>
                      <a:spcPts val="600"/>
                    </a:spcBef>
                  </a:pPr>
                  <a:r>
                    <a:rPr lang="ja-JP" altLang="en-US" sz="800" b="1" dirty="0">
                      <a:latin typeface="Meiryo UI" panose="020B0604030504040204" pitchFamily="50" charset="-128"/>
                      <a:ea typeface="Meiryo UI" panose="020B0604030504040204" pitchFamily="50" charset="-128"/>
                    </a:rPr>
                    <a:t>洋室</a:t>
                  </a:r>
                  <a:endParaRPr lang="en-US" altLang="ja-JP" sz="800" b="1" dirty="0">
                    <a:latin typeface="Meiryo UI" panose="020B0604030504040204" pitchFamily="50" charset="-128"/>
                    <a:ea typeface="Meiryo UI" panose="020B0604030504040204" pitchFamily="50" charset="-128"/>
                  </a:endParaRPr>
                </a:p>
              </p:txBody>
            </p:sp>
          </p:grpSp>
        </p:grpSp>
        <p:pic>
          <p:nvPicPr>
            <p:cNvPr id="42" name="図 41">
              <a:extLst>
                <a:ext uri="{FF2B5EF4-FFF2-40B4-BE49-F238E27FC236}">
                  <a16:creationId xmlns:a16="http://schemas.microsoft.com/office/drawing/2014/main" id="{AA4FADDB-EEA9-433B-B530-A04A5262A67C}"/>
                </a:ext>
              </a:extLst>
            </p:cNvPr>
            <p:cNvPicPr/>
            <p:nvPr/>
          </p:nvPicPr>
          <p:blipFill rotWithShape="1">
            <a:blip r:embed="rId5" cstate="print">
              <a:extLst>
                <a:ext uri="{28A0092B-C50C-407E-A947-70E740481C1C}">
                  <a14:useLocalDpi xmlns:a14="http://schemas.microsoft.com/office/drawing/2010/main"/>
                </a:ext>
              </a:extLst>
            </a:blip>
            <a:srcRect/>
            <a:stretch/>
          </p:blipFill>
          <p:spPr bwMode="auto">
            <a:xfrm>
              <a:off x="7518608" y="5973145"/>
              <a:ext cx="2037620" cy="1289264"/>
            </a:xfrm>
            <a:prstGeom prst="rect">
              <a:avLst/>
            </a:prstGeom>
            <a:noFill/>
            <a:ln>
              <a:noFill/>
            </a:ln>
            <a:effectLst>
              <a:softEdge rad="25400"/>
            </a:effectLst>
          </p:spPr>
        </p:pic>
        <p:sp>
          <p:nvSpPr>
            <p:cNvPr id="44" name="矢印: 左右 43">
              <a:extLst>
                <a:ext uri="{FF2B5EF4-FFF2-40B4-BE49-F238E27FC236}">
                  <a16:creationId xmlns:a16="http://schemas.microsoft.com/office/drawing/2014/main" id="{32FD661B-A800-4089-A54C-DFDA59471CC1}"/>
                </a:ext>
              </a:extLst>
            </p:cNvPr>
            <p:cNvSpPr/>
            <p:nvPr/>
          </p:nvSpPr>
          <p:spPr>
            <a:xfrm rot="16200000">
              <a:off x="6680806" y="6686715"/>
              <a:ext cx="266610" cy="130324"/>
            </a:xfrm>
            <a:prstGeom prst="lef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5" name="二等辺三角形 44">
              <a:extLst>
                <a:ext uri="{FF2B5EF4-FFF2-40B4-BE49-F238E27FC236}">
                  <a16:creationId xmlns:a16="http://schemas.microsoft.com/office/drawing/2014/main" id="{537A1982-3808-410A-A905-306D27167786}"/>
                </a:ext>
              </a:extLst>
            </p:cNvPr>
            <p:cNvSpPr/>
            <p:nvPr/>
          </p:nvSpPr>
          <p:spPr>
            <a:xfrm rot="10800000">
              <a:off x="6753518" y="6389247"/>
              <a:ext cx="97673" cy="45719"/>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6" name="テキスト ボックス 45">
              <a:extLst>
                <a:ext uri="{FF2B5EF4-FFF2-40B4-BE49-F238E27FC236}">
                  <a16:creationId xmlns:a16="http://schemas.microsoft.com/office/drawing/2014/main" id="{56E5240A-7321-4468-8575-37A6E859BB9A}"/>
                </a:ext>
              </a:extLst>
            </p:cNvPr>
            <p:cNvSpPr txBox="1"/>
            <p:nvPr/>
          </p:nvSpPr>
          <p:spPr>
            <a:xfrm>
              <a:off x="7390538" y="5754776"/>
              <a:ext cx="2409109" cy="221075"/>
            </a:xfrm>
            <a:prstGeom prst="rect">
              <a:avLst/>
            </a:prstGeom>
            <a:noFill/>
          </p:spPr>
          <p:txBody>
            <a:bodyPr wrap="square" lIns="0" tIns="0" rIns="0" bIns="0" rtlCol="0">
              <a:spAutoFit/>
            </a:bodyPr>
            <a:lstStyle/>
            <a:p>
              <a:pPr lvl="0" algn="ctr"/>
              <a:r>
                <a:rPr lang="ja-JP" altLang="en-US" sz="900" b="1" dirty="0">
                  <a:effectLst>
                    <a:glow rad="63500">
                      <a:schemeClr val="bg1"/>
                    </a:glow>
                  </a:effectLst>
                  <a:latin typeface="BIZ UDPゴシック" panose="020B0400000000000000" pitchFamily="50" charset="-128"/>
                  <a:ea typeface="BIZ UDPゴシック" panose="020B0400000000000000" pitchFamily="50" charset="-128"/>
                </a:rPr>
                <a:t>ダイニング・キッチンとのつながり</a:t>
              </a:r>
              <a:endParaRPr lang="ja-JP" altLang="en-US" sz="1200" b="1" dirty="0">
                <a:effectLst>
                  <a:glow rad="63500">
                    <a:schemeClr val="bg1"/>
                  </a:glow>
                </a:effectLst>
                <a:latin typeface="BIZ UDPゴシック" panose="020B0400000000000000" pitchFamily="50" charset="-128"/>
                <a:ea typeface="BIZ UDPゴシック" panose="020B0400000000000000" pitchFamily="50" charset="-128"/>
              </a:endParaRPr>
            </a:p>
          </p:txBody>
        </p:sp>
        <p:sp>
          <p:nvSpPr>
            <p:cNvPr id="47" name="テキスト ボックス 46">
              <a:extLst>
                <a:ext uri="{FF2B5EF4-FFF2-40B4-BE49-F238E27FC236}">
                  <a16:creationId xmlns:a16="http://schemas.microsoft.com/office/drawing/2014/main" id="{8CBFFA4E-BB8A-4424-9407-4B0B2FE9BBBE}"/>
                </a:ext>
              </a:extLst>
            </p:cNvPr>
            <p:cNvSpPr txBox="1"/>
            <p:nvPr/>
          </p:nvSpPr>
          <p:spPr>
            <a:xfrm>
              <a:off x="5330273" y="5754776"/>
              <a:ext cx="1736754" cy="196667"/>
            </a:xfrm>
            <a:prstGeom prst="rect">
              <a:avLst/>
            </a:prstGeom>
            <a:noFill/>
          </p:spPr>
          <p:txBody>
            <a:bodyPr wrap="square" lIns="0" tIns="0" rIns="0" bIns="0" rtlCol="0">
              <a:spAutoFit/>
            </a:bodyPr>
            <a:lstStyle/>
            <a:p>
              <a:pPr lvl="0" algn="ctr"/>
              <a:r>
                <a:rPr lang="ja-JP" altLang="en-US" sz="1000" b="1" dirty="0">
                  <a:effectLst>
                    <a:glow rad="63500">
                      <a:schemeClr val="bg1"/>
                    </a:glow>
                  </a:effectLst>
                  <a:latin typeface="BIZ UDPゴシック" panose="020B0400000000000000" pitchFamily="50" charset="-128"/>
                  <a:ea typeface="BIZ UDPゴシック" panose="020B0400000000000000" pitchFamily="50" charset="-128"/>
                </a:rPr>
                <a:t>３</a:t>
              </a:r>
              <a:r>
                <a:rPr lang="en-US" altLang="ja-JP" sz="1000" b="1" dirty="0">
                  <a:effectLst>
                    <a:glow rad="63500">
                      <a:schemeClr val="bg1"/>
                    </a:glow>
                  </a:effectLst>
                  <a:latin typeface="BIZ UDPゴシック" panose="020B0400000000000000" pitchFamily="50" charset="-128"/>
                  <a:ea typeface="BIZ UDPゴシック" panose="020B0400000000000000" pitchFamily="50" charset="-128"/>
                </a:rPr>
                <a:t>DK</a:t>
              </a:r>
              <a:r>
                <a:rPr lang="ja-JP" altLang="en-US" sz="1000" b="1" dirty="0">
                  <a:effectLst>
                    <a:glow rad="63500">
                      <a:schemeClr val="bg1"/>
                    </a:glow>
                  </a:effectLst>
                  <a:latin typeface="BIZ UDPゴシック" panose="020B0400000000000000" pitchFamily="50" charset="-128"/>
                  <a:ea typeface="BIZ UDPゴシック" panose="020B0400000000000000" pitchFamily="50" charset="-128"/>
                </a:rPr>
                <a:t>プラン例</a:t>
              </a:r>
              <a:endParaRPr lang="ja-JP" altLang="en-US" sz="1400" b="1" dirty="0">
                <a:effectLst>
                  <a:glow rad="63500">
                    <a:schemeClr val="bg1"/>
                  </a:glow>
                </a:effectLst>
                <a:latin typeface="BIZ UDPゴシック" panose="020B0400000000000000" pitchFamily="50" charset="-128"/>
                <a:ea typeface="BIZ UDPゴシック" panose="020B0400000000000000" pitchFamily="50" charset="-128"/>
              </a:endParaRPr>
            </a:p>
          </p:txBody>
        </p:sp>
      </p:grpSp>
      <p:grpSp>
        <p:nvGrpSpPr>
          <p:cNvPr id="4" name="グループ化 3">
            <a:extLst>
              <a:ext uri="{FF2B5EF4-FFF2-40B4-BE49-F238E27FC236}">
                <a16:creationId xmlns:a16="http://schemas.microsoft.com/office/drawing/2014/main" id="{91A3BA7F-0CB6-473E-AA2B-E0D737739AC3}"/>
              </a:ext>
            </a:extLst>
          </p:cNvPr>
          <p:cNvGrpSpPr/>
          <p:nvPr/>
        </p:nvGrpSpPr>
        <p:grpSpPr>
          <a:xfrm>
            <a:off x="432069" y="2097302"/>
            <a:ext cx="4104000" cy="324001"/>
            <a:chOff x="249933" y="2202361"/>
            <a:chExt cx="3960000" cy="324001"/>
          </a:xfrm>
        </p:grpSpPr>
        <p:sp>
          <p:nvSpPr>
            <p:cNvPr id="50" name="正方形/長方形 49">
              <a:extLst>
                <a:ext uri="{FF2B5EF4-FFF2-40B4-BE49-F238E27FC236}">
                  <a16:creationId xmlns:a16="http://schemas.microsoft.com/office/drawing/2014/main" id="{D8FEBA98-A534-44F8-A08E-23E1A3340341}"/>
                </a:ext>
              </a:extLst>
            </p:cNvPr>
            <p:cNvSpPr/>
            <p:nvPr/>
          </p:nvSpPr>
          <p:spPr>
            <a:xfrm>
              <a:off x="249933" y="2202362"/>
              <a:ext cx="3960000" cy="3240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a:extLst>
                <a:ext uri="{FF2B5EF4-FFF2-40B4-BE49-F238E27FC236}">
                  <a16:creationId xmlns:a16="http://schemas.microsoft.com/office/drawing/2014/main" id="{88AD2FBC-12F6-499C-ABD8-0DDF97274C02}"/>
                </a:ext>
              </a:extLst>
            </p:cNvPr>
            <p:cNvSpPr txBox="1"/>
            <p:nvPr/>
          </p:nvSpPr>
          <p:spPr bwMode="ltGray">
            <a:xfrm>
              <a:off x="249933" y="2202361"/>
              <a:ext cx="3888857" cy="307777"/>
            </a:xfrm>
            <a:prstGeom prst="rect">
              <a:avLst/>
            </a:prstGeom>
            <a:noFill/>
          </p:spPr>
          <p:txBody>
            <a:bodyPr wrap="none" rtlCol="0">
              <a:spAutoFit/>
            </a:bodyPr>
            <a:lstStyle/>
            <a:p>
              <a:r>
                <a:rPr lang="ja-JP" altLang="en-US" sz="1400" b="1" dirty="0">
                  <a:solidFill>
                    <a:schemeClr val="bg1"/>
                  </a:solidFill>
                  <a:latin typeface="BIZ UDPゴシック" panose="020B0400000000000000" pitchFamily="50" charset="-128"/>
                  <a:ea typeface="BIZ UDPゴシック" panose="020B0400000000000000" pitchFamily="50" charset="-128"/>
                </a:rPr>
                <a:t>■ （国） こども未来戦略（抜粋）　</a:t>
              </a:r>
              <a:r>
                <a:rPr lang="en-US" altLang="ja-JP" sz="1000" b="1" dirty="0">
                  <a:solidFill>
                    <a:schemeClr val="bg1"/>
                  </a:solidFill>
                  <a:latin typeface="BIZ UDPゴシック" panose="020B0400000000000000" pitchFamily="50" charset="-128"/>
                  <a:ea typeface="BIZ UDPゴシック" panose="020B0400000000000000" pitchFamily="50" charset="-128"/>
                </a:rPr>
                <a:t>R</a:t>
              </a:r>
              <a:r>
                <a:rPr lang="ja-JP" altLang="en-US" sz="1000" b="1" dirty="0">
                  <a:solidFill>
                    <a:schemeClr val="bg1"/>
                  </a:solidFill>
                  <a:latin typeface="BIZ UDPゴシック" panose="020B0400000000000000" pitchFamily="50" charset="-128"/>
                  <a:ea typeface="BIZ UDPゴシック" panose="020B0400000000000000" pitchFamily="50" charset="-128"/>
                </a:rPr>
                <a:t>５</a:t>
              </a:r>
              <a:r>
                <a:rPr lang="en-US" altLang="ja-JP" sz="1000" b="1" dirty="0">
                  <a:solidFill>
                    <a:schemeClr val="bg1"/>
                  </a:solidFill>
                  <a:latin typeface="BIZ UDPゴシック" panose="020B0400000000000000" pitchFamily="50" charset="-128"/>
                  <a:ea typeface="BIZ UDPゴシック" panose="020B0400000000000000" pitchFamily="50" charset="-128"/>
                </a:rPr>
                <a:t>.12.22</a:t>
              </a:r>
              <a:r>
                <a:rPr lang="ja-JP" altLang="en-US" sz="1000" b="1" dirty="0">
                  <a:solidFill>
                    <a:schemeClr val="bg1"/>
                  </a:solidFill>
                  <a:latin typeface="BIZ UDPゴシック" panose="020B0400000000000000" pitchFamily="50" charset="-128"/>
                  <a:ea typeface="BIZ UDPゴシック" panose="020B0400000000000000" pitchFamily="50" charset="-128"/>
                </a:rPr>
                <a:t> 閣議決定　</a:t>
              </a:r>
              <a:endParaRPr kumimoji="1" lang="ja-JP" altLang="en-US" sz="1200" b="1" dirty="0">
                <a:solidFill>
                  <a:schemeClr val="bg1"/>
                </a:solidFill>
                <a:latin typeface="BIZ UDPゴシック" panose="020B0400000000000000" pitchFamily="50" charset="-128"/>
                <a:ea typeface="BIZ UDPゴシック" panose="020B0400000000000000" pitchFamily="50" charset="-128"/>
              </a:endParaRPr>
            </a:p>
          </p:txBody>
        </p:sp>
      </p:grpSp>
      <p:sp>
        <p:nvSpPr>
          <p:cNvPr id="52" name="テキスト ボックス 51">
            <a:extLst>
              <a:ext uri="{FF2B5EF4-FFF2-40B4-BE49-F238E27FC236}">
                <a16:creationId xmlns:a16="http://schemas.microsoft.com/office/drawing/2014/main" id="{8EF7E3C5-A770-4089-8D0B-C6F76C599401}"/>
              </a:ext>
            </a:extLst>
          </p:cNvPr>
          <p:cNvSpPr txBox="1"/>
          <p:nvPr/>
        </p:nvSpPr>
        <p:spPr>
          <a:xfrm>
            <a:off x="432069" y="2435681"/>
            <a:ext cx="4131869" cy="1168461"/>
          </a:xfrm>
          <a:prstGeom prst="rect">
            <a:avLst/>
          </a:prstGeom>
          <a:noFill/>
        </p:spPr>
        <p:txBody>
          <a:bodyPr wrap="square" rtlCol="0">
            <a:spAutoFit/>
          </a:bodyPr>
          <a:lstStyle/>
          <a:p>
            <a:pPr marL="171450" indent="-171450">
              <a:lnSpc>
                <a:spcPct val="130000"/>
              </a:lnSpc>
              <a:buFont typeface="Arial" panose="020B0604020202020204" pitchFamily="34" charset="0"/>
              <a:buChar char="•"/>
            </a:pPr>
            <a:r>
              <a:rPr lang="ja-JP" altLang="en-US" sz="1400" dirty="0">
                <a:latin typeface="BIZ UDPゴシック" panose="020B0400000000000000" pitchFamily="50" charset="-128"/>
                <a:ea typeface="BIZ UDPゴシック" panose="020B0400000000000000" pitchFamily="50" charset="-128"/>
              </a:rPr>
              <a:t>公営住宅等の公的賃貸住宅を対象に、必要に応じて住戸の改修支援等を行い、全ての事業主体で</a:t>
            </a:r>
            <a:r>
              <a:rPr lang="ja-JP" altLang="en-US" sz="1400" b="1" dirty="0">
                <a:latin typeface="BIZ UDPゴシック" panose="020B0400000000000000" pitchFamily="50" charset="-128"/>
                <a:ea typeface="BIZ UDPゴシック" panose="020B0400000000000000" pitchFamily="50" charset="-128"/>
              </a:rPr>
              <a:t>子育て世帯等が優先的に入居できる仕組みの導入</a:t>
            </a:r>
            <a:r>
              <a:rPr lang="ja-JP" altLang="en-US" sz="1400" dirty="0">
                <a:latin typeface="BIZ UDPゴシック" panose="020B0400000000000000" pitchFamily="50" charset="-128"/>
                <a:ea typeface="BIZ UDPゴシック" panose="020B0400000000000000" pitchFamily="50" charset="-128"/>
              </a:rPr>
              <a:t>を働きかける</a:t>
            </a:r>
            <a:endParaRPr kumimoji="1" lang="ja-JP" altLang="en-US" sz="1400" dirty="0">
              <a:latin typeface="BIZ UDPゴシック" panose="020B0400000000000000" pitchFamily="50" charset="-128"/>
              <a:ea typeface="BIZ UDPゴシック" panose="020B0400000000000000" pitchFamily="50" charset="-128"/>
            </a:endParaRPr>
          </a:p>
        </p:txBody>
      </p:sp>
      <p:sp>
        <p:nvSpPr>
          <p:cNvPr id="32" name="テキスト ボックス 31">
            <a:extLst>
              <a:ext uri="{FF2B5EF4-FFF2-40B4-BE49-F238E27FC236}">
                <a16:creationId xmlns:a16="http://schemas.microsoft.com/office/drawing/2014/main" id="{5BE077F5-31B0-41E7-9694-E1C568FF8FD0}"/>
              </a:ext>
            </a:extLst>
          </p:cNvPr>
          <p:cNvSpPr txBox="1"/>
          <p:nvPr/>
        </p:nvSpPr>
        <p:spPr>
          <a:xfrm>
            <a:off x="161925" y="811134"/>
            <a:ext cx="9217024" cy="638957"/>
          </a:xfrm>
          <a:prstGeom prst="rect">
            <a:avLst/>
          </a:prstGeom>
          <a:solidFill>
            <a:schemeClr val="accent5">
              <a:lumMod val="20000"/>
              <a:lumOff val="80000"/>
            </a:schemeClr>
          </a:solidFill>
          <a:ln w="19050">
            <a:noFill/>
          </a:ln>
        </p:spPr>
        <p:txBody>
          <a:bodyPr wrap="square" rtlCol="0" anchor="ctr">
            <a:spAutoFit/>
          </a:bodyPr>
          <a:lstStyle/>
          <a:p>
            <a:pPr marL="285750" indent="-285750">
              <a:lnSpc>
                <a:spcPct val="120000"/>
              </a:lnSpc>
              <a:buFont typeface="BIZ UDPゴシック" panose="020B0400000000000000" pitchFamily="50" charset="-128"/>
              <a:buChar char="○"/>
            </a:pPr>
            <a:r>
              <a:rPr kumimoji="1" lang="ja-JP" altLang="en-US" sz="1600" dirty="0">
                <a:latin typeface="BIZ UDPゴシック" panose="020B0400000000000000" pitchFamily="50" charset="-128"/>
                <a:ea typeface="BIZ UDPゴシック" panose="020B0400000000000000" pitchFamily="50" charset="-128"/>
              </a:rPr>
              <a:t>少子化対策が急務となる中、国の動向等を踏まえ</a:t>
            </a:r>
            <a:r>
              <a:rPr lang="ja-JP" altLang="en-US" sz="1600" dirty="0">
                <a:latin typeface="BIZ UDPゴシック" panose="020B0400000000000000" pitchFamily="50" charset="-128"/>
                <a:ea typeface="BIZ UDPゴシック" panose="020B0400000000000000" pitchFamily="50" charset="-128"/>
              </a:rPr>
              <a:t>、府営住宅において、</a:t>
            </a:r>
            <a:r>
              <a:rPr lang="ja-JP" altLang="en-US" sz="1600" b="1" dirty="0">
                <a:latin typeface="BIZ UDPゴシック" panose="020B0400000000000000" pitchFamily="50" charset="-128"/>
                <a:ea typeface="BIZ UDPゴシック" panose="020B0400000000000000" pitchFamily="50" charset="-128"/>
              </a:rPr>
              <a:t>現行条例の範囲内で、子育て世帯が優先的に入居できる仕組み</a:t>
            </a:r>
            <a:r>
              <a:rPr lang="ja-JP" altLang="en-US" sz="1600" dirty="0">
                <a:latin typeface="BIZ UDPゴシック" panose="020B0400000000000000" pitchFamily="50" charset="-128"/>
                <a:ea typeface="BIZ UDPゴシック" panose="020B0400000000000000" pitchFamily="50" charset="-128"/>
              </a:rPr>
              <a:t>や</a:t>
            </a:r>
            <a:r>
              <a:rPr kumimoji="1" lang="ja-JP" altLang="en-US" sz="1600" b="1" dirty="0">
                <a:latin typeface="BIZ UDPゴシック" panose="020B0400000000000000" pitchFamily="50" charset="-128"/>
                <a:ea typeface="BIZ UDPゴシック" panose="020B0400000000000000" pitchFamily="50" charset="-128"/>
              </a:rPr>
              <a:t>住環境の整備</a:t>
            </a:r>
            <a:r>
              <a:rPr kumimoji="1" lang="ja-JP" altLang="en-US" sz="1600" dirty="0">
                <a:latin typeface="BIZ UDPゴシック" panose="020B0400000000000000" pitchFamily="50" charset="-128"/>
                <a:ea typeface="BIZ UDPゴシック" panose="020B0400000000000000" pitchFamily="50" charset="-128"/>
              </a:rPr>
              <a:t>を推進</a:t>
            </a:r>
            <a:endParaRPr kumimoji="1" lang="en-US" altLang="ja-JP" sz="1600" dirty="0">
              <a:latin typeface="BIZ UDPゴシック" panose="020B0400000000000000" pitchFamily="50" charset="-128"/>
              <a:ea typeface="BIZ UDPゴシック" panose="020B0400000000000000" pitchFamily="50" charset="-128"/>
            </a:endParaRPr>
          </a:p>
        </p:txBody>
      </p:sp>
      <p:grpSp>
        <p:nvGrpSpPr>
          <p:cNvPr id="3" name="グループ化 2">
            <a:extLst>
              <a:ext uri="{FF2B5EF4-FFF2-40B4-BE49-F238E27FC236}">
                <a16:creationId xmlns:a16="http://schemas.microsoft.com/office/drawing/2014/main" id="{62B2AB5A-5828-407C-B65A-1FD438476066}"/>
              </a:ext>
            </a:extLst>
          </p:cNvPr>
          <p:cNvGrpSpPr/>
          <p:nvPr/>
        </p:nvGrpSpPr>
        <p:grpSpPr>
          <a:xfrm>
            <a:off x="5025702" y="2097303"/>
            <a:ext cx="4104000" cy="324000"/>
            <a:chOff x="5145339" y="2217683"/>
            <a:chExt cx="3960000" cy="324000"/>
          </a:xfrm>
        </p:grpSpPr>
        <p:sp>
          <p:nvSpPr>
            <p:cNvPr id="54" name="正方形/長方形 53">
              <a:extLst>
                <a:ext uri="{FF2B5EF4-FFF2-40B4-BE49-F238E27FC236}">
                  <a16:creationId xmlns:a16="http://schemas.microsoft.com/office/drawing/2014/main" id="{CC199852-42B6-45E3-BF0C-043DDBBB6B1E}"/>
                </a:ext>
              </a:extLst>
            </p:cNvPr>
            <p:cNvSpPr/>
            <p:nvPr/>
          </p:nvSpPr>
          <p:spPr>
            <a:xfrm>
              <a:off x="5145339" y="2217683"/>
              <a:ext cx="3960000" cy="324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p>
          </p:txBody>
        </p:sp>
        <p:sp>
          <p:nvSpPr>
            <p:cNvPr id="55" name="テキスト ボックス 54">
              <a:extLst>
                <a:ext uri="{FF2B5EF4-FFF2-40B4-BE49-F238E27FC236}">
                  <a16:creationId xmlns:a16="http://schemas.microsoft.com/office/drawing/2014/main" id="{E8C1873D-E823-4BBC-81D7-AA35CA8AD1DF}"/>
                </a:ext>
              </a:extLst>
            </p:cNvPr>
            <p:cNvSpPr txBox="1"/>
            <p:nvPr/>
          </p:nvSpPr>
          <p:spPr bwMode="ltGray">
            <a:xfrm>
              <a:off x="5145339" y="2217683"/>
              <a:ext cx="3395481" cy="307777"/>
            </a:xfrm>
            <a:prstGeom prst="rect">
              <a:avLst/>
            </a:prstGeom>
            <a:noFill/>
          </p:spPr>
          <p:txBody>
            <a:bodyPr wrap="none" rtlCol="0">
              <a:spAutoFit/>
            </a:bodyPr>
            <a:lstStyle/>
            <a:p>
              <a:r>
                <a:rPr lang="ja-JP" altLang="en-US" sz="1400" b="1" dirty="0">
                  <a:solidFill>
                    <a:schemeClr val="bg1"/>
                  </a:solidFill>
                  <a:latin typeface="BIZ UDPゴシック" panose="020B0400000000000000" pitchFamily="50" charset="-128"/>
                  <a:ea typeface="BIZ UDPゴシック" panose="020B0400000000000000" pitchFamily="50" charset="-128"/>
                </a:rPr>
                <a:t>■ （府） 大阪府子ども計画（抜粋）　</a:t>
              </a:r>
              <a:r>
                <a:rPr lang="en-US" altLang="ja-JP" sz="1100" b="1" dirty="0">
                  <a:solidFill>
                    <a:schemeClr val="bg1"/>
                  </a:solidFill>
                  <a:latin typeface="BIZ UDPゴシック" panose="020B0400000000000000" pitchFamily="50" charset="-128"/>
                  <a:ea typeface="BIZ UDPゴシック" panose="020B0400000000000000" pitchFamily="50" charset="-128"/>
                </a:rPr>
                <a:t>R</a:t>
              </a:r>
              <a:r>
                <a:rPr lang="ja-JP" altLang="en-US" sz="1100" b="1" dirty="0">
                  <a:solidFill>
                    <a:schemeClr val="bg1"/>
                  </a:solidFill>
                  <a:latin typeface="BIZ UDPゴシック" panose="020B0400000000000000" pitchFamily="50" charset="-128"/>
                  <a:ea typeface="BIZ UDPゴシック" panose="020B0400000000000000" pitchFamily="50" charset="-128"/>
                </a:rPr>
                <a:t>７</a:t>
              </a:r>
              <a:r>
                <a:rPr lang="en-US" altLang="ja-JP" sz="1100" b="1" dirty="0">
                  <a:solidFill>
                    <a:schemeClr val="bg1"/>
                  </a:solidFill>
                  <a:latin typeface="BIZ UDPゴシック" panose="020B0400000000000000" pitchFamily="50" charset="-128"/>
                  <a:ea typeface="BIZ UDPゴシック" panose="020B0400000000000000" pitchFamily="50" charset="-128"/>
                </a:rPr>
                <a:t>.</a:t>
              </a:r>
              <a:r>
                <a:rPr lang="ja-JP" altLang="en-US" sz="1100" b="1" dirty="0">
                  <a:solidFill>
                    <a:schemeClr val="bg1"/>
                  </a:solidFill>
                  <a:latin typeface="BIZ UDPゴシック" panose="020B0400000000000000" pitchFamily="50" charset="-128"/>
                  <a:ea typeface="BIZ UDPゴシック" panose="020B0400000000000000" pitchFamily="50" charset="-128"/>
                </a:rPr>
                <a:t>３　</a:t>
              </a:r>
              <a:endParaRPr kumimoji="1" lang="ja-JP" altLang="en-US" sz="1400" b="1" dirty="0">
                <a:solidFill>
                  <a:schemeClr val="bg1"/>
                </a:solidFill>
                <a:latin typeface="BIZ UDPゴシック" panose="020B0400000000000000" pitchFamily="50" charset="-128"/>
                <a:ea typeface="BIZ UDPゴシック" panose="020B0400000000000000" pitchFamily="50" charset="-128"/>
              </a:endParaRPr>
            </a:p>
          </p:txBody>
        </p:sp>
      </p:grpSp>
      <p:sp>
        <p:nvSpPr>
          <p:cNvPr id="56" name="テキスト ボックス 55">
            <a:extLst>
              <a:ext uri="{FF2B5EF4-FFF2-40B4-BE49-F238E27FC236}">
                <a16:creationId xmlns:a16="http://schemas.microsoft.com/office/drawing/2014/main" id="{51B1209E-EB82-4241-B26D-7A89E30FCFED}"/>
              </a:ext>
            </a:extLst>
          </p:cNvPr>
          <p:cNvSpPr txBox="1"/>
          <p:nvPr/>
        </p:nvSpPr>
        <p:spPr>
          <a:xfrm>
            <a:off x="5039583" y="2435681"/>
            <a:ext cx="3974981" cy="1168461"/>
          </a:xfrm>
          <a:prstGeom prst="rect">
            <a:avLst/>
          </a:prstGeom>
          <a:noFill/>
        </p:spPr>
        <p:txBody>
          <a:bodyPr wrap="square" rtlCol="0">
            <a:spAutoFit/>
          </a:bodyPr>
          <a:lstStyle/>
          <a:p>
            <a:pPr marL="171450" indent="-171450">
              <a:lnSpc>
                <a:spcPct val="130000"/>
              </a:lnSpc>
              <a:buFont typeface="Arial" panose="020B0604020202020204" pitchFamily="34" charset="0"/>
              <a:buChar char="•"/>
            </a:pPr>
            <a:r>
              <a:rPr lang="ja-JP" altLang="en-US" sz="1400" dirty="0">
                <a:latin typeface="BIZ UDPゴシック" panose="020B0400000000000000" pitchFamily="50" charset="-128"/>
                <a:ea typeface="BIZ UDPゴシック" panose="020B0400000000000000" pitchFamily="50" charset="-128"/>
              </a:rPr>
              <a:t>府営住宅をはじめとした公的賃貸住宅において、</a:t>
            </a:r>
            <a:r>
              <a:rPr lang="ja-JP" altLang="en-US" sz="1400" b="1" dirty="0">
                <a:latin typeface="BIZ UDPゴシック" panose="020B0400000000000000" pitchFamily="50" charset="-128"/>
                <a:ea typeface="BIZ UDPゴシック" panose="020B0400000000000000" pitchFamily="50" charset="-128"/>
              </a:rPr>
              <a:t>子育て世帯等の入居を促進</a:t>
            </a:r>
            <a:r>
              <a:rPr lang="ja-JP" altLang="en-US" sz="1400" dirty="0">
                <a:latin typeface="BIZ UDPゴシック" panose="020B0400000000000000" pitchFamily="50" charset="-128"/>
                <a:ea typeface="BIZ UDPゴシック" panose="020B0400000000000000" pitchFamily="50" charset="-128"/>
              </a:rPr>
              <a:t>するとともに、</a:t>
            </a:r>
            <a:r>
              <a:rPr lang="ja-JP" altLang="en-US" sz="1400" b="1" dirty="0">
                <a:latin typeface="BIZ UDPゴシック" panose="020B0400000000000000" pitchFamily="50" charset="-128"/>
                <a:ea typeface="BIZ UDPゴシック" panose="020B0400000000000000" pitchFamily="50" charset="-128"/>
              </a:rPr>
              <a:t>子育てに配慮した住まいの供給や住環境の整備等</a:t>
            </a:r>
            <a:r>
              <a:rPr lang="ja-JP" altLang="en-US" sz="1400" dirty="0">
                <a:latin typeface="BIZ UDPゴシック" panose="020B0400000000000000" pitchFamily="50" charset="-128"/>
                <a:ea typeface="BIZ UDPゴシック" panose="020B0400000000000000" pitchFamily="50" charset="-128"/>
              </a:rPr>
              <a:t>を推進</a:t>
            </a:r>
          </a:p>
        </p:txBody>
      </p:sp>
      <p:sp>
        <p:nvSpPr>
          <p:cNvPr id="57" name="正方形/長方形 56">
            <a:extLst>
              <a:ext uri="{FF2B5EF4-FFF2-40B4-BE49-F238E27FC236}">
                <a16:creationId xmlns:a16="http://schemas.microsoft.com/office/drawing/2014/main" id="{9C24CA02-7A6C-4DBC-934D-F8122E4B757C}"/>
              </a:ext>
            </a:extLst>
          </p:cNvPr>
          <p:cNvSpPr/>
          <p:nvPr/>
        </p:nvSpPr>
        <p:spPr>
          <a:xfrm>
            <a:off x="419087" y="4318494"/>
            <a:ext cx="4104000" cy="324000"/>
          </a:xfrm>
          <a:prstGeom prst="rect">
            <a:avLst/>
          </a:prstGeom>
          <a:solidFill>
            <a:schemeClr val="accent5">
              <a:lumMod val="20000"/>
              <a:lumOff val="80000"/>
            </a:schemeClr>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n"/>
            </a:pPr>
            <a:r>
              <a:rPr lang="ja-JP" altLang="en-US" sz="1400" b="1" dirty="0">
                <a:solidFill>
                  <a:schemeClr val="tx1"/>
                </a:solidFill>
                <a:latin typeface="BIZ UDPゴシック" panose="020B0400000000000000" pitchFamily="50" charset="-128"/>
                <a:ea typeface="BIZ UDPゴシック" panose="020B0400000000000000" pitchFamily="50" charset="-128"/>
              </a:rPr>
              <a:t>子育て世帯の入居促進</a:t>
            </a:r>
            <a:endParaRPr lang="en-US" altLang="ja-JP" sz="1800" b="1" dirty="0">
              <a:solidFill>
                <a:schemeClr val="tx1"/>
              </a:solidFill>
              <a:latin typeface="BIZ UDPゴシック" panose="020B0400000000000000" pitchFamily="50" charset="-128"/>
              <a:ea typeface="BIZ UDPゴシック" panose="020B0400000000000000" pitchFamily="50" charset="-128"/>
            </a:endParaRPr>
          </a:p>
        </p:txBody>
      </p:sp>
      <p:sp>
        <p:nvSpPr>
          <p:cNvPr id="59" name="正方形/長方形 58">
            <a:extLst>
              <a:ext uri="{FF2B5EF4-FFF2-40B4-BE49-F238E27FC236}">
                <a16:creationId xmlns:a16="http://schemas.microsoft.com/office/drawing/2014/main" id="{52971D3A-28C0-4784-9436-3ABA03F8412B}"/>
              </a:ext>
            </a:extLst>
          </p:cNvPr>
          <p:cNvSpPr/>
          <p:nvPr/>
        </p:nvSpPr>
        <p:spPr>
          <a:xfrm>
            <a:off x="5025702" y="4318494"/>
            <a:ext cx="4104000" cy="324000"/>
          </a:xfrm>
          <a:prstGeom prst="rect">
            <a:avLst/>
          </a:prstGeom>
          <a:solidFill>
            <a:schemeClr val="accent5">
              <a:lumMod val="20000"/>
              <a:lumOff val="80000"/>
            </a:schemeClr>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n"/>
            </a:pPr>
            <a:r>
              <a:rPr lang="ja-JP" altLang="en-US" sz="1400" b="1" dirty="0">
                <a:solidFill>
                  <a:schemeClr val="tx1"/>
                </a:solidFill>
                <a:latin typeface="BIZ UDPゴシック" panose="020B0400000000000000" pitchFamily="50" charset="-128"/>
                <a:ea typeface="BIZ UDPゴシック" panose="020B0400000000000000" pitchFamily="50" charset="-128"/>
              </a:rPr>
              <a:t>子育て世帯向け住戸の整備</a:t>
            </a:r>
            <a:endParaRPr lang="en-US" altLang="ja-JP" sz="1800" b="1" dirty="0">
              <a:solidFill>
                <a:schemeClr val="tx1"/>
              </a:solidFill>
              <a:latin typeface="BIZ UDPゴシック" panose="020B0400000000000000" pitchFamily="50" charset="-128"/>
              <a:ea typeface="BIZ UDPゴシック" panose="020B0400000000000000" pitchFamily="50" charset="-128"/>
            </a:endParaRPr>
          </a:p>
        </p:txBody>
      </p:sp>
      <p:sp>
        <p:nvSpPr>
          <p:cNvPr id="60" name="テキスト ボックス 59">
            <a:extLst>
              <a:ext uri="{FF2B5EF4-FFF2-40B4-BE49-F238E27FC236}">
                <a16:creationId xmlns:a16="http://schemas.microsoft.com/office/drawing/2014/main" id="{762EDD97-23A4-46D3-AFB9-AE7B6AE2AC8F}"/>
              </a:ext>
            </a:extLst>
          </p:cNvPr>
          <p:cNvSpPr txBox="1"/>
          <p:nvPr/>
        </p:nvSpPr>
        <p:spPr>
          <a:xfrm>
            <a:off x="409021" y="4654843"/>
            <a:ext cx="4658973" cy="1734001"/>
          </a:xfrm>
          <a:prstGeom prst="rect">
            <a:avLst/>
          </a:prstGeom>
          <a:noFill/>
        </p:spPr>
        <p:txBody>
          <a:bodyPr wrap="square" rtlCol="0">
            <a:spAutoFit/>
          </a:bodyPr>
          <a:lstStyle/>
          <a:p>
            <a:pPr marL="171450" indent="-171450">
              <a:lnSpc>
                <a:spcPct val="150000"/>
              </a:lnSpc>
              <a:spcAft>
                <a:spcPts val="600"/>
              </a:spcAft>
              <a:buFont typeface="Arial" panose="020B0604020202020204" pitchFamily="34" charset="0"/>
              <a:buChar char="•"/>
            </a:pPr>
            <a:r>
              <a:rPr lang="ja-JP" altLang="en-US" sz="1400" spc="-150" dirty="0">
                <a:latin typeface="BIZ UDPゴシック" panose="020B0400000000000000" pitchFamily="50" charset="-128"/>
                <a:ea typeface="BIZ UDPゴシック" panose="020B0400000000000000" pitchFamily="50" charset="-128"/>
              </a:rPr>
              <a:t>総合募集において新婚・子育て世帯向けに</a:t>
            </a:r>
            <a:r>
              <a:rPr lang="ja-JP" altLang="en-US" sz="1400" b="1" spc="-150" dirty="0">
                <a:latin typeface="BIZ UDPゴシック" panose="020B0400000000000000" pitchFamily="50" charset="-128"/>
                <a:ea typeface="BIZ UDPゴシック" panose="020B0400000000000000" pitchFamily="50" charset="-128"/>
              </a:rPr>
              <a:t>優先枠を確保</a:t>
            </a:r>
            <a:endParaRPr lang="en-US" altLang="ja-JP" sz="1400" spc="-150" dirty="0">
              <a:latin typeface="BIZ UDPゴシック" panose="020B0400000000000000" pitchFamily="50" charset="-128"/>
              <a:ea typeface="BIZ UDPゴシック" panose="020B0400000000000000" pitchFamily="50" charset="-128"/>
            </a:endParaRPr>
          </a:p>
          <a:p>
            <a:pPr>
              <a:lnSpc>
                <a:spcPct val="150000"/>
              </a:lnSpc>
            </a:pPr>
            <a:r>
              <a:rPr lang="ja-JP" altLang="en-US" sz="1400" dirty="0">
                <a:latin typeface="BIZ UDPゴシック" panose="020B0400000000000000" pitchFamily="50" charset="-128"/>
                <a:ea typeface="BIZ UDPゴシック" panose="020B0400000000000000" pitchFamily="50" charset="-128"/>
              </a:rPr>
              <a:t>（</a:t>
            </a:r>
            <a:r>
              <a:rPr lang="en-US" altLang="ja-JP" sz="1400" dirty="0">
                <a:latin typeface="BIZ UDPゴシック" panose="020B0400000000000000" pitchFamily="50" charset="-128"/>
                <a:ea typeface="BIZ UDPゴシック" panose="020B0400000000000000" pitchFamily="50" charset="-128"/>
              </a:rPr>
              <a:t>R6</a:t>
            </a:r>
            <a:r>
              <a:rPr lang="ja-JP" altLang="en-US" sz="1400" dirty="0">
                <a:latin typeface="BIZ UDPゴシック" panose="020B0400000000000000" pitchFamily="50" charset="-128"/>
                <a:ea typeface="BIZ UDPゴシック" panose="020B0400000000000000" pitchFamily="50" charset="-128"/>
              </a:rPr>
              <a:t>年度から実施）</a:t>
            </a:r>
            <a:endParaRPr lang="en-US" altLang="ja-JP" sz="1400" dirty="0">
              <a:latin typeface="BIZ UDPゴシック" panose="020B0400000000000000" pitchFamily="50" charset="-128"/>
              <a:ea typeface="BIZ UDPゴシック" panose="020B0400000000000000" pitchFamily="50" charset="-128"/>
            </a:endParaRPr>
          </a:p>
          <a:p>
            <a:pPr marL="171450" indent="-171450">
              <a:lnSpc>
                <a:spcPct val="150000"/>
              </a:lnSpc>
              <a:buFont typeface="Arial" panose="020B0604020202020204" pitchFamily="34" charset="0"/>
              <a:buChar char="•"/>
            </a:pPr>
            <a:r>
              <a:rPr lang="ja-JP" altLang="en-US" sz="1400" dirty="0">
                <a:latin typeface="BIZ UDPゴシック" panose="020B0400000000000000" pitchFamily="50" charset="-128"/>
                <a:ea typeface="BIZ UDPゴシック" panose="020B0400000000000000" pitchFamily="50" charset="-128"/>
              </a:rPr>
              <a:t>子育て世帯向けに</a:t>
            </a:r>
            <a:r>
              <a:rPr lang="ja-JP" altLang="en-US" sz="1400" b="1" dirty="0">
                <a:latin typeface="BIZ UDPゴシック" panose="020B0400000000000000" pitchFamily="50" charset="-128"/>
                <a:ea typeface="BIZ UDPゴシック" panose="020B0400000000000000" pitchFamily="50" charset="-128"/>
              </a:rPr>
              <a:t>利便性の高い住戸を重点配分</a:t>
            </a:r>
            <a:endParaRPr lang="en-US" altLang="ja-JP" sz="1400" dirty="0">
              <a:latin typeface="BIZ UDPゴシック" panose="020B0400000000000000" pitchFamily="50" charset="-128"/>
              <a:ea typeface="BIZ UDPゴシック" panose="020B0400000000000000" pitchFamily="50" charset="-128"/>
            </a:endParaRPr>
          </a:p>
          <a:p>
            <a:pPr marL="171450" indent="-171450">
              <a:lnSpc>
                <a:spcPct val="150000"/>
              </a:lnSpc>
              <a:buFont typeface="Arial" panose="020B0604020202020204" pitchFamily="34" charset="0"/>
              <a:buChar char="•"/>
            </a:pPr>
            <a:r>
              <a:rPr lang="ja-JP" altLang="en-US" sz="1400" dirty="0">
                <a:latin typeface="BIZ UDPゴシック" panose="020B0400000000000000" pitchFamily="50" charset="-128"/>
                <a:ea typeface="BIZ UDPゴシック" panose="020B0400000000000000" pitchFamily="50" charset="-128"/>
              </a:rPr>
              <a:t>子育て世帯向けの</a:t>
            </a:r>
            <a:r>
              <a:rPr lang="ja-JP" altLang="en-US" sz="1400" b="1" dirty="0">
                <a:latin typeface="BIZ UDPゴシック" panose="020B0400000000000000" pitchFamily="50" charset="-128"/>
                <a:ea typeface="BIZ UDPゴシック" panose="020B0400000000000000" pitchFamily="50" charset="-128"/>
              </a:rPr>
              <a:t>募集要件を緩和</a:t>
            </a:r>
            <a:br>
              <a:rPr lang="en-US" altLang="ja-JP" sz="1400" dirty="0">
                <a:latin typeface="BIZ UDPゴシック" panose="020B0400000000000000" pitchFamily="50" charset="-128"/>
                <a:ea typeface="BIZ UDPゴシック" panose="020B0400000000000000" pitchFamily="50" charset="-128"/>
              </a:rPr>
            </a:br>
            <a:r>
              <a:rPr lang="ja-JP" altLang="en-US" sz="1400" dirty="0">
                <a:latin typeface="BIZ UDPゴシック" panose="020B0400000000000000" pitchFamily="50" charset="-128"/>
                <a:ea typeface="BIZ UDPゴシック" panose="020B0400000000000000" pitchFamily="50" charset="-128"/>
              </a:rPr>
              <a:t>▸ </a:t>
            </a:r>
            <a:r>
              <a:rPr lang="ja-JP" altLang="en-US" sz="1200" dirty="0">
                <a:latin typeface="BIZ UDPゴシック" panose="020B0400000000000000" pitchFamily="50" charset="-128"/>
                <a:ea typeface="BIZ UDPゴシック" panose="020B0400000000000000" pitchFamily="50" charset="-128"/>
              </a:rPr>
              <a:t>「小学６年生以下」から「</a:t>
            </a:r>
            <a:r>
              <a:rPr lang="ja-JP" altLang="en-US" sz="1200" b="1" dirty="0">
                <a:latin typeface="BIZ UDPゴシック" panose="020B0400000000000000" pitchFamily="50" charset="-128"/>
                <a:ea typeface="BIZ UDPゴシック" panose="020B0400000000000000" pitchFamily="50" charset="-128"/>
              </a:rPr>
              <a:t>年度末年齢</a:t>
            </a:r>
            <a:r>
              <a:rPr lang="en-US" altLang="ja-JP" sz="1200" b="1" dirty="0">
                <a:latin typeface="BIZ UDPゴシック" panose="020B0400000000000000" pitchFamily="50" charset="-128"/>
                <a:ea typeface="BIZ UDPゴシック" panose="020B0400000000000000" pitchFamily="50" charset="-128"/>
              </a:rPr>
              <a:t>18</a:t>
            </a:r>
            <a:r>
              <a:rPr lang="ja-JP" altLang="en-US" sz="1200" b="1" dirty="0">
                <a:latin typeface="BIZ UDPゴシック" panose="020B0400000000000000" pitchFamily="50" charset="-128"/>
                <a:ea typeface="BIZ UDPゴシック" panose="020B0400000000000000" pitchFamily="50" charset="-128"/>
              </a:rPr>
              <a:t>歳以下</a:t>
            </a:r>
            <a:r>
              <a:rPr lang="ja-JP" altLang="en-US" sz="1200" dirty="0">
                <a:latin typeface="BIZ UDPゴシック" panose="020B0400000000000000" pitchFamily="50" charset="-128"/>
                <a:ea typeface="BIZ UDPゴシック" panose="020B0400000000000000" pitchFamily="50" charset="-128"/>
              </a:rPr>
              <a:t>」に</a:t>
            </a:r>
            <a:endParaRPr lang="ja-JP" altLang="en-US" sz="1400" dirty="0">
              <a:latin typeface="BIZ UDPゴシック" panose="020B0400000000000000" pitchFamily="50" charset="-128"/>
              <a:ea typeface="BIZ UDPゴシック" panose="020B0400000000000000" pitchFamily="50" charset="-128"/>
            </a:endParaRPr>
          </a:p>
        </p:txBody>
      </p:sp>
      <p:sp>
        <p:nvSpPr>
          <p:cNvPr id="48" name="テキスト ボックス 47">
            <a:extLst>
              <a:ext uri="{FF2B5EF4-FFF2-40B4-BE49-F238E27FC236}">
                <a16:creationId xmlns:a16="http://schemas.microsoft.com/office/drawing/2014/main" id="{4A418D77-E615-4E7F-8B4F-60F16BDD01FD}"/>
              </a:ext>
            </a:extLst>
          </p:cNvPr>
          <p:cNvSpPr txBox="1"/>
          <p:nvPr/>
        </p:nvSpPr>
        <p:spPr>
          <a:xfrm>
            <a:off x="9222921" y="6669816"/>
            <a:ext cx="359394" cy="369332"/>
          </a:xfrm>
          <a:prstGeom prst="rect">
            <a:avLst/>
          </a:prstGeom>
          <a:noFill/>
        </p:spPr>
        <p:txBody>
          <a:bodyPr wrap="none" rtlCol="0">
            <a:spAutoFit/>
          </a:bodyPr>
          <a:lstStyle/>
          <a:p>
            <a:r>
              <a:rPr lang="en-US" altLang="ja-JP" dirty="0">
                <a:latin typeface="BIZ UDPゴシック" panose="020B0400000000000000" pitchFamily="50" charset="-128"/>
                <a:ea typeface="BIZ UDPゴシック" panose="020B0400000000000000" pitchFamily="50" charset="-128"/>
              </a:rPr>
              <a:t>2</a:t>
            </a:r>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040910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16B90D-4CF0-6006-E248-DF4117768583}"/>
            </a:ext>
          </a:extLst>
        </p:cNvPr>
        <p:cNvGrpSpPr/>
        <p:nvPr/>
      </p:nvGrpSpPr>
      <p:grpSpPr>
        <a:xfrm>
          <a:off x="0" y="0"/>
          <a:ext cx="0" cy="0"/>
          <a:chOff x="0" y="0"/>
          <a:chExt cx="0" cy="0"/>
        </a:xfrm>
      </p:grpSpPr>
      <p:pic>
        <p:nvPicPr>
          <p:cNvPr id="4" name="図 3">
            <a:extLst>
              <a:ext uri="{FF2B5EF4-FFF2-40B4-BE49-F238E27FC236}">
                <a16:creationId xmlns:a16="http://schemas.microsoft.com/office/drawing/2014/main" id="{B198F843-AA85-43A4-ABA8-2012163952CB}"/>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97957" y="3305246"/>
            <a:ext cx="3376336" cy="3301854"/>
          </a:xfrm>
          <a:prstGeom prst="rect">
            <a:avLst/>
          </a:prstGeom>
        </p:spPr>
      </p:pic>
      <p:sp>
        <p:nvSpPr>
          <p:cNvPr id="30" name="フリーフォーム: 図形 29">
            <a:extLst>
              <a:ext uri="{FF2B5EF4-FFF2-40B4-BE49-F238E27FC236}">
                <a16:creationId xmlns:a16="http://schemas.microsoft.com/office/drawing/2014/main" id="{86218CA0-0CB4-4985-9933-25C336164DC7}"/>
              </a:ext>
            </a:extLst>
          </p:cNvPr>
          <p:cNvSpPr/>
          <p:nvPr/>
        </p:nvSpPr>
        <p:spPr bwMode="ltGray">
          <a:xfrm>
            <a:off x="4313109" y="2672759"/>
            <a:ext cx="4971514" cy="4273712"/>
          </a:xfrm>
          <a:custGeom>
            <a:avLst/>
            <a:gdLst>
              <a:gd name="connsiteX0" fmla="*/ 457137 w 4971514"/>
              <a:gd name="connsiteY0" fmla="*/ 0 h 4349124"/>
              <a:gd name="connsiteX1" fmla="*/ 4971514 w 4971514"/>
              <a:gd name="connsiteY1" fmla="*/ 0 h 4349124"/>
              <a:gd name="connsiteX2" fmla="*/ 4971514 w 4971514"/>
              <a:gd name="connsiteY2" fmla="*/ 4349124 h 4349124"/>
              <a:gd name="connsiteX3" fmla="*/ 457137 w 4971514"/>
              <a:gd name="connsiteY3" fmla="*/ 4349124 h 4349124"/>
              <a:gd name="connsiteX4" fmla="*/ 457137 w 4971514"/>
              <a:gd name="connsiteY4" fmla="*/ 3937223 h 4349124"/>
              <a:gd name="connsiteX5" fmla="*/ 0 w 4971514"/>
              <a:gd name="connsiteY5" fmla="*/ 4078278 h 4349124"/>
              <a:gd name="connsiteX6" fmla="*/ 457137 w 4971514"/>
              <a:gd name="connsiteY6" fmla="*/ 3474035 h 4349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71514" h="4349124">
                <a:moveTo>
                  <a:pt x="457137" y="0"/>
                </a:moveTo>
                <a:lnTo>
                  <a:pt x="4971514" y="0"/>
                </a:lnTo>
                <a:lnTo>
                  <a:pt x="4971514" y="4349124"/>
                </a:lnTo>
                <a:lnTo>
                  <a:pt x="457137" y="4349124"/>
                </a:lnTo>
                <a:lnTo>
                  <a:pt x="457137" y="3937223"/>
                </a:lnTo>
                <a:lnTo>
                  <a:pt x="0" y="4078278"/>
                </a:lnTo>
                <a:lnTo>
                  <a:pt x="457137" y="3474035"/>
                </a:lnTo>
                <a:close/>
              </a:path>
            </a:pathLst>
          </a:custGeom>
          <a:solidFill>
            <a:schemeClr val="bg1"/>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cxnSp>
        <p:nvCxnSpPr>
          <p:cNvPr id="39" name="直線コネクタ 38">
            <a:extLst>
              <a:ext uri="{FF2B5EF4-FFF2-40B4-BE49-F238E27FC236}">
                <a16:creationId xmlns:a16="http://schemas.microsoft.com/office/drawing/2014/main" id="{BA606616-7CDF-107D-6650-CD72D9571207}"/>
              </a:ext>
            </a:extLst>
          </p:cNvPr>
          <p:cNvCxnSpPr>
            <a:cxnSpLocks/>
          </p:cNvCxnSpPr>
          <p:nvPr/>
        </p:nvCxnSpPr>
        <p:spPr>
          <a:xfrm>
            <a:off x="0" y="588045"/>
            <a:ext cx="9540875"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F0A6AB67-29DC-4C22-71CF-C370A5B8CE3B}"/>
              </a:ext>
            </a:extLst>
          </p:cNvPr>
          <p:cNvSpPr txBox="1"/>
          <p:nvPr/>
        </p:nvSpPr>
        <p:spPr>
          <a:xfrm>
            <a:off x="-3127" y="62685"/>
            <a:ext cx="9540875" cy="461665"/>
          </a:xfrm>
          <a:prstGeom prst="rect">
            <a:avLst/>
          </a:prstGeom>
          <a:noFill/>
        </p:spPr>
        <p:txBody>
          <a:bodyPr wrap="square" rtlCol="0">
            <a:spAutoFit/>
          </a:bodyPr>
          <a:lstStyle/>
          <a:p>
            <a:r>
              <a:rPr kumimoji="1" lang="ja-JP" altLang="en-US" sz="2400" dirty="0">
                <a:latin typeface="HGP創英角ｺﾞｼｯｸUB" panose="020B0900000000000000" pitchFamily="50" charset="-128"/>
                <a:ea typeface="HGP創英角ｺﾞｼｯｸUB" panose="020B0900000000000000" pitchFamily="50" charset="-128"/>
              </a:rPr>
              <a:t>３．</a:t>
            </a: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子育て世帯の府営住宅への入居ニーズ</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
        <p:nvSpPr>
          <p:cNvPr id="32" name="テキスト ボックス 31">
            <a:extLst>
              <a:ext uri="{FF2B5EF4-FFF2-40B4-BE49-F238E27FC236}">
                <a16:creationId xmlns:a16="http://schemas.microsoft.com/office/drawing/2014/main" id="{C5E2B32E-6CC5-10F3-8546-D0D6D527140F}"/>
              </a:ext>
            </a:extLst>
          </p:cNvPr>
          <p:cNvSpPr txBox="1"/>
          <p:nvPr/>
        </p:nvSpPr>
        <p:spPr>
          <a:xfrm>
            <a:off x="161925" y="756075"/>
            <a:ext cx="9217024" cy="1335430"/>
          </a:xfrm>
          <a:prstGeom prst="rect">
            <a:avLst/>
          </a:prstGeom>
          <a:solidFill>
            <a:schemeClr val="accent5">
              <a:lumMod val="20000"/>
              <a:lumOff val="80000"/>
            </a:schemeClr>
          </a:solidFill>
          <a:ln w="19050">
            <a:noFill/>
          </a:ln>
        </p:spPr>
        <p:txBody>
          <a:bodyPr wrap="square" rtlCol="0" anchor="ctr">
            <a:spAutoFit/>
          </a:bodyPr>
          <a:lstStyle/>
          <a:p>
            <a:pPr marL="285750" lvl="0" indent="-285750">
              <a:lnSpc>
                <a:spcPct val="140000"/>
              </a:lnSpc>
              <a:buFont typeface="BIZ UDPゴシック" panose="020B0400000000000000" pitchFamily="50" charset="-128"/>
              <a:buChar char="○"/>
              <a:defRPr/>
            </a:pPr>
            <a:r>
              <a:rPr lang="ja-JP" altLang="en-US" sz="1600" spc="-90" dirty="0">
                <a:latin typeface="BIZ UDPゴシック" panose="020B0400000000000000" pitchFamily="50" charset="-128"/>
                <a:ea typeface="BIZ UDPゴシック" panose="020B0400000000000000" pitchFamily="50" charset="-128"/>
              </a:rPr>
              <a:t>さらなる子育て世帯への支援に向けて、府営住宅への入居ニーズを把握するため、アンケート調査を実施</a:t>
            </a:r>
          </a:p>
          <a:p>
            <a:pPr marL="285750" lvl="0" indent="-285750">
              <a:lnSpc>
                <a:spcPct val="140000"/>
              </a:lnSpc>
              <a:buFont typeface="BIZ UDPゴシック" panose="020B0400000000000000" pitchFamily="50" charset="-128"/>
              <a:buChar char="○"/>
              <a:defRPr/>
            </a:pPr>
            <a:r>
              <a:rPr lang="ja-JP" altLang="en-US" sz="1600" b="1" spc="-140" dirty="0">
                <a:latin typeface="BIZ UDPゴシック" panose="020B0400000000000000" pitchFamily="50" charset="-128"/>
                <a:ea typeface="BIZ UDPゴシック" panose="020B0400000000000000" pitchFamily="50" charset="-128"/>
              </a:rPr>
              <a:t>現行条例で定められている基準額を上回る収入の方（</a:t>
            </a:r>
            <a:r>
              <a:rPr lang="en-US" altLang="ja-JP" sz="1600" b="1" spc="-140" dirty="0">
                <a:latin typeface="BIZ UDPゴシック" panose="020B0400000000000000" pitchFamily="50" charset="-128"/>
                <a:ea typeface="BIZ UDPゴシック" panose="020B0400000000000000" pitchFamily="50" charset="-128"/>
              </a:rPr>
              <a:t>712</a:t>
            </a:r>
            <a:r>
              <a:rPr lang="ja-JP" altLang="en-US" sz="1600" b="1" spc="-140" dirty="0">
                <a:latin typeface="BIZ UDPゴシック" panose="020B0400000000000000" pitchFamily="50" charset="-128"/>
                <a:ea typeface="BIZ UDPゴシック" panose="020B0400000000000000" pitchFamily="50" charset="-128"/>
              </a:rPr>
              <a:t>人）の子育て世帯向け住戸に対するニーズを確認　</a:t>
            </a:r>
            <a:br>
              <a:rPr lang="en-US" altLang="ja-JP" sz="1600" b="1" dirty="0">
                <a:latin typeface="BIZ UDPゴシック" panose="020B0400000000000000" pitchFamily="50" charset="-128"/>
                <a:ea typeface="BIZ UDPゴシック" panose="020B0400000000000000" pitchFamily="50" charset="-128"/>
              </a:rPr>
            </a:br>
            <a:r>
              <a:rPr lang="ja-JP" altLang="en-US" sz="1400" dirty="0">
                <a:latin typeface="BIZ UDPゴシック" panose="020B0400000000000000" pitchFamily="50" charset="-128"/>
                <a:ea typeface="BIZ UDPゴシック" panose="020B0400000000000000" pitchFamily="50" charset="-128"/>
              </a:rPr>
              <a:t>・ 「</a:t>
            </a:r>
            <a:r>
              <a:rPr lang="ja-JP" altLang="en-US" sz="1400" b="1" dirty="0">
                <a:latin typeface="BIZ UDPゴシック" panose="020B0400000000000000" pitchFamily="50" charset="-128"/>
                <a:ea typeface="BIZ UDPゴシック" panose="020B0400000000000000" pitchFamily="50" charset="-128"/>
              </a:rPr>
              <a:t>収入等の条件を満たしていれば、府営住宅に応募したいと思う</a:t>
            </a:r>
            <a:r>
              <a:rPr lang="ja-JP" altLang="en-US" sz="1400" dirty="0">
                <a:latin typeface="BIZ UDPゴシック" panose="020B0400000000000000" pitchFamily="50" charset="-128"/>
                <a:ea typeface="BIZ UDPゴシック" panose="020B0400000000000000" pitchFamily="50" charset="-128"/>
              </a:rPr>
              <a:t>」との回答が約</a:t>
            </a:r>
            <a:r>
              <a:rPr lang="ja-JP" altLang="en-US" sz="1400" b="1" dirty="0">
                <a:latin typeface="BIZ UDPゴシック" panose="020B0400000000000000" pitchFamily="50" charset="-128"/>
                <a:ea typeface="BIZ UDPゴシック" panose="020B0400000000000000" pitchFamily="50" charset="-128"/>
              </a:rPr>
              <a:t>２８％（１９７人）</a:t>
            </a:r>
            <a:br>
              <a:rPr lang="en-US" altLang="ja-JP" sz="1400" b="1" dirty="0">
                <a:latin typeface="BIZ UDPゴシック" panose="020B0400000000000000" pitchFamily="50" charset="-128"/>
                <a:ea typeface="BIZ UDPゴシック" panose="020B0400000000000000" pitchFamily="50" charset="-128"/>
              </a:rPr>
            </a:br>
            <a:r>
              <a:rPr lang="ja-JP" altLang="en-US" sz="1400" dirty="0">
                <a:latin typeface="BIZ UDPゴシック" panose="020B0400000000000000" pitchFamily="50" charset="-128"/>
                <a:ea typeface="BIZ UDPゴシック" panose="020B0400000000000000" pitchFamily="50" charset="-128"/>
              </a:rPr>
              <a:t>・ 「応募したいと思わない」方のうち「</a:t>
            </a:r>
            <a:r>
              <a:rPr lang="ja-JP" altLang="en-US" sz="1400" b="1" dirty="0">
                <a:latin typeface="BIZ UDPゴシック" panose="020B0400000000000000" pitchFamily="50" charset="-128"/>
                <a:ea typeface="BIZ UDPゴシック" panose="020B0400000000000000" pitchFamily="50" charset="-128"/>
              </a:rPr>
              <a:t>希望する間取りや仕様の住宅がないから</a:t>
            </a:r>
            <a:r>
              <a:rPr lang="ja-JP" altLang="en-US" sz="1400" dirty="0">
                <a:latin typeface="BIZ UDPゴシック" panose="020B0400000000000000" pitchFamily="50" charset="-128"/>
                <a:ea typeface="BIZ UDPゴシック" panose="020B0400000000000000" pitchFamily="50" charset="-128"/>
              </a:rPr>
              <a:t>」との回答が約</a:t>
            </a:r>
            <a:r>
              <a:rPr lang="en-US" altLang="ja-JP" sz="1400" b="1" dirty="0">
                <a:latin typeface="BIZ UDPゴシック" panose="020B0400000000000000" pitchFamily="50" charset="-128"/>
                <a:ea typeface="BIZ UDPゴシック" panose="020B0400000000000000" pitchFamily="50" charset="-128"/>
              </a:rPr>
              <a:t>35</a:t>
            </a:r>
            <a:r>
              <a:rPr lang="ja-JP" altLang="en-US" sz="1400" b="1"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a:t>
            </a:r>
            <a:r>
              <a:rPr lang="en-US" altLang="ja-JP" sz="1400" b="1" dirty="0">
                <a:latin typeface="BIZ UDPゴシック" panose="020B0400000000000000" pitchFamily="50" charset="-128"/>
                <a:ea typeface="BIZ UDPゴシック" panose="020B0400000000000000" pitchFamily="50" charset="-128"/>
              </a:rPr>
              <a:t>132</a:t>
            </a:r>
            <a:r>
              <a:rPr lang="ja-JP" altLang="en-US" sz="1400" b="1" dirty="0">
                <a:latin typeface="BIZ UDPゴシック" panose="020B0400000000000000" pitchFamily="50" charset="-128"/>
                <a:ea typeface="BIZ UDPゴシック" panose="020B0400000000000000" pitchFamily="50" charset="-128"/>
              </a:rPr>
              <a:t>人）</a:t>
            </a:r>
            <a:endParaRPr lang="ja-JP" altLang="en-US" sz="1400" dirty="0">
              <a:latin typeface="BIZ UDPゴシック" panose="020B0400000000000000" pitchFamily="50" charset="-128"/>
              <a:ea typeface="BIZ UDPゴシック" panose="020B0400000000000000" pitchFamily="50" charset="-128"/>
            </a:endParaRPr>
          </a:p>
        </p:txBody>
      </p:sp>
      <p:pic>
        <p:nvPicPr>
          <p:cNvPr id="7" name="図 6">
            <a:extLst>
              <a:ext uri="{FF2B5EF4-FFF2-40B4-BE49-F238E27FC236}">
                <a16:creationId xmlns:a16="http://schemas.microsoft.com/office/drawing/2014/main" id="{5741B049-E7A8-BB12-A47E-7B28D4B2D843}"/>
              </a:ext>
            </a:extLst>
          </p:cNvPr>
          <p:cNvPicPr>
            <a:picLocks noChangeAspect="1"/>
          </p:cNvPicPr>
          <p:nvPr/>
        </p:nvPicPr>
        <p:blipFill rotWithShape="1">
          <a:blip r:embed="rId4" cstate="print">
            <a:extLst>
              <a:ext uri="{28A0092B-C50C-407E-A947-70E740481C1C}">
                <a14:useLocalDpi xmlns:a14="http://schemas.microsoft.com/office/drawing/2010/main"/>
              </a:ext>
            </a:extLst>
          </a:blip>
          <a:srcRect/>
          <a:stretch/>
        </p:blipFill>
        <p:spPr>
          <a:xfrm>
            <a:off x="4868347" y="2990658"/>
            <a:ext cx="4265723" cy="3888000"/>
          </a:xfrm>
          <a:prstGeom prst="rect">
            <a:avLst/>
          </a:prstGeom>
        </p:spPr>
      </p:pic>
      <p:sp>
        <p:nvSpPr>
          <p:cNvPr id="9" name="正方形/長方形 8">
            <a:extLst>
              <a:ext uri="{FF2B5EF4-FFF2-40B4-BE49-F238E27FC236}">
                <a16:creationId xmlns:a16="http://schemas.microsoft.com/office/drawing/2014/main" id="{75A7BF4C-EEB8-DF92-2FEC-5B4BD6A58521}"/>
              </a:ext>
            </a:extLst>
          </p:cNvPr>
          <p:cNvSpPr/>
          <p:nvPr/>
        </p:nvSpPr>
        <p:spPr>
          <a:xfrm>
            <a:off x="7988839" y="3438748"/>
            <a:ext cx="504000" cy="34560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0" name="テキスト ボックス 9">
            <a:extLst>
              <a:ext uri="{FF2B5EF4-FFF2-40B4-BE49-F238E27FC236}">
                <a16:creationId xmlns:a16="http://schemas.microsoft.com/office/drawing/2014/main" id="{E85D929D-8605-A8B5-83EB-3947B730BD75}"/>
              </a:ext>
            </a:extLst>
          </p:cNvPr>
          <p:cNvSpPr txBox="1"/>
          <p:nvPr/>
        </p:nvSpPr>
        <p:spPr>
          <a:xfrm>
            <a:off x="6310161" y="2312792"/>
            <a:ext cx="3096000" cy="365613"/>
          </a:xfrm>
          <a:prstGeom prst="rect">
            <a:avLst/>
          </a:prstGeom>
          <a:noFill/>
        </p:spPr>
        <p:txBody>
          <a:bodyPr wrap="square" rtlCol="0">
            <a:spAutoFit/>
          </a:bodyPr>
          <a:lstStyle/>
          <a:p>
            <a:pPr>
              <a:lnSpc>
                <a:spcPct val="120000"/>
              </a:lnSpc>
              <a:defRPr/>
            </a:pPr>
            <a:r>
              <a:rPr kumimoji="1" lang="ja-JP" altLang="en-US" sz="800" b="0" i="0" u="none" strike="noStrike" kern="1200" cap="none" spc="-50" normalizeH="0" noProof="0" dirty="0">
                <a:ln>
                  <a:noFill/>
                </a:ln>
                <a:effectLst/>
                <a:uLnTx/>
                <a:uFillTx/>
                <a:latin typeface="BIZ UDPゴシック" panose="020B0400000000000000" pitchFamily="50" charset="-128"/>
                <a:ea typeface="BIZ UDPゴシック" panose="020B0400000000000000" pitchFamily="50" charset="-128"/>
                <a:cs typeface="+mn-cs"/>
              </a:rPr>
              <a:t>大阪府政策マーケティング・リサーチ「おおさか</a:t>
            </a:r>
            <a:r>
              <a:rPr kumimoji="1" lang="en-US" altLang="ja-JP" sz="800" b="0" i="0" u="none" strike="noStrike" kern="1200" cap="none" spc="-50" normalizeH="0" noProof="0" dirty="0">
                <a:ln>
                  <a:noFill/>
                </a:ln>
                <a:effectLst/>
                <a:uLnTx/>
                <a:uFillTx/>
                <a:latin typeface="BIZ UDPゴシック" panose="020B0400000000000000" pitchFamily="50" charset="-128"/>
                <a:ea typeface="BIZ UDPゴシック" panose="020B0400000000000000" pitchFamily="50" charset="-128"/>
                <a:cs typeface="+mn-cs"/>
              </a:rPr>
              <a:t>Q</a:t>
            </a:r>
            <a:r>
              <a:rPr kumimoji="1" lang="ja-JP" altLang="en-US" sz="800" b="0" i="0" u="none" strike="noStrike" kern="1200" cap="none" spc="-50" normalizeH="0" noProof="0" dirty="0">
                <a:ln>
                  <a:noFill/>
                </a:ln>
                <a:effectLst/>
                <a:uLnTx/>
                <a:uFillTx/>
                <a:latin typeface="BIZ UDPゴシック" panose="020B0400000000000000" pitchFamily="50" charset="-128"/>
                <a:ea typeface="BIZ UDPゴシック" panose="020B0400000000000000" pitchFamily="50" charset="-128"/>
                <a:cs typeface="+mn-cs"/>
              </a:rPr>
              <a:t>ネット」（令和７年３月）</a:t>
            </a:r>
            <a:endParaRPr kumimoji="1" lang="en-US" altLang="ja-JP" sz="800" b="0" i="0" u="none" strike="noStrike" kern="1200" cap="none" spc="-50" normalizeH="0" noProof="0" dirty="0">
              <a:ln>
                <a:noFill/>
              </a:ln>
              <a:effectLst/>
              <a:uLnTx/>
              <a:uFillTx/>
              <a:latin typeface="BIZ UDPゴシック" panose="020B0400000000000000" pitchFamily="50" charset="-128"/>
              <a:ea typeface="BIZ UDPゴシック" panose="020B0400000000000000" pitchFamily="50" charset="-128"/>
              <a:cs typeface="+mn-cs"/>
            </a:endParaRPr>
          </a:p>
          <a:p>
            <a:pPr>
              <a:lnSpc>
                <a:spcPct val="120000"/>
              </a:lnSpc>
              <a:defRPr/>
            </a:pPr>
            <a:r>
              <a:rPr kumimoji="1" lang="ja-JP" altLang="en-US" sz="800" b="0" i="0" u="none" strike="noStrike" kern="1200" cap="none" spc="-50" normalizeH="0" noProof="0" dirty="0">
                <a:ln>
                  <a:noFill/>
                </a:ln>
                <a:effectLst/>
                <a:uLnTx/>
                <a:uFillTx/>
                <a:latin typeface="BIZ UDPゴシック" panose="020B0400000000000000" pitchFamily="50" charset="-128"/>
                <a:ea typeface="BIZ UDPゴシック" panose="020B0400000000000000" pitchFamily="50" charset="-128"/>
                <a:cs typeface="+mn-cs"/>
              </a:rPr>
              <a:t>大阪府在住の</a:t>
            </a:r>
            <a:r>
              <a:rPr kumimoji="1" lang="en-US" altLang="ja-JP" sz="800" b="0" i="0" u="none" strike="noStrike" kern="1200" cap="none" spc="-50" normalizeH="0" noProof="0" dirty="0">
                <a:ln>
                  <a:noFill/>
                </a:ln>
                <a:effectLst/>
                <a:uLnTx/>
                <a:uFillTx/>
                <a:latin typeface="BIZ UDPゴシック" panose="020B0400000000000000" pitchFamily="50" charset="-128"/>
                <a:ea typeface="BIZ UDPゴシック" panose="020B0400000000000000" pitchFamily="50" charset="-128"/>
                <a:cs typeface="+mn-cs"/>
              </a:rPr>
              <a:t>18</a:t>
            </a:r>
            <a:r>
              <a:rPr kumimoji="1" lang="ja-JP" altLang="en-US" sz="800" b="0" i="0" u="none" strike="noStrike" kern="1200" cap="none" spc="-50" normalizeH="0" noProof="0" dirty="0">
                <a:ln>
                  <a:noFill/>
                </a:ln>
                <a:effectLst/>
                <a:uLnTx/>
                <a:uFillTx/>
                <a:latin typeface="BIZ UDPゴシック" panose="020B0400000000000000" pitchFamily="50" charset="-128"/>
                <a:ea typeface="BIZ UDPゴシック" panose="020B0400000000000000" pitchFamily="50" charset="-128"/>
                <a:cs typeface="+mn-cs"/>
              </a:rPr>
              <a:t>歳以下の子がいる世帯 計</a:t>
            </a:r>
            <a:r>
              <a:rPr kumimoji="1" lang="en-US" altLang="ja-JP" sz="800" b="0" i="0" u="none" strike="noStrike" kern="1200" cap="none" spc="-50" normalizeH="0" noProof="0" dirty="0">
                <a:ln>
                  <a:noFill/>
                </a:ln>
                <a:effectLst/>
                <a:uLnTx/>
                <a:uFillTx/>
                <a:latin typeface="BIZ UDPゴシック" panose="020B0400000000000000" pitchFamily="50" charset="-128"/>
                <a:ea typeface="BIZ UDPゴシック" panose="020B0400000000000000" pitchFamily="50" charset="-128"/>
                <a:cs typeface="+mn-cs"/>
              </a:rPr>
              <a:t>1,000</a:t>
            </a:r>
            <a:r>
              <a:rPr kumimoji="1" lang="ja-JP" altLang="en-US" sz="800" b="0" i="0" u="none" strike="noStrike" kern="1200" cap="none" spc="-50" normalizeH="0" noProof="0" dirty="0">
                <a:ln>
                  <a:noFill/>
                </a:ln>
                <a:effectLst/>
                <a:uLnTx/>
                <a:uFillTx/>
                <a:latin typeface="BIZ UDPゴシック" panose="020B0400000000000000" pitchFamily="50" charset="-128"/>
                <a:ea typeface="BIZ UDPゴシック" panose="020B0400000000000000" pitchFamily="50" charset="-128"/>
                <a:cs typeface="+mn-cs"/>
              </a:rPr>
              <a:t>世帯を対象に調査</a:t>
            </a:r>
            <a:endParaRPr kumimoji="1" lang="ja-JP" altLang="en-US" sz="900" b="0" i="0" u="none" strike="noStrike" kern="1200" cap="none" spc="-50" normalizeH="0" noProof="0" dirty="0">
              <a:ln>
                <a:noFill/>
              </a:ln>
              <a:effectLst/>
              <a:uLnTx/>
              <a:uFillTx/>
              <a:latin typeface="BIZ UDPゴシック" panose="020B0400000000000000" pitchFamily="50" charset="-128"/>
              <a:ea typeface="BIZ UDPゴシック" panose="020B0400000000000000" pitchFamily="50" charset="-128"/>
              <a:cs typeface="+mn-cs"/>
            </a:endParaRPr>
          </a:p>
        </p:txBody>
      </p:sp>
      <p:sp>
        <p:nvSpPr>
          <p:cNvPr id="11" name="テキスト ボックス 10">
            <a:extLst>
              <a:ext uri="{FF2B5EF4-FFF2-40B4-BE49-F238E27FC236}">
                <a16:creationId xmlns:a16="http://schemas.microsoft.com/office/drawing/2014/main" id="{44DAF26E-BF4D-FC8E-A710-1FB8FE170029}"/>
              </a:ext>
            </a:extLst>
          </p:cNvPr>
          <p:cNvSpPr txBox="1"/>
          <p:nvPr/>
        </p:nvSpPr>
        <p:spPr>
          <a:xfrm>
            <a:off x="212862" y="2805276"/>
            <a:ext cx="4328429" cy="502317"/>
          </a:xfrm>
          <a:prstGeom prst="rect">
            <a:avLst/>
          </a:prstGeom>
          <a:noFill/>
        </p:spPr>
        <p:txBody>
          <a:bodyPr wrap="none" rtlCol="0">
            <a:sp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「新婚・子育て世帯向け」の募集区分について、収入等の条件を</a:t>
            </a:r>
            <a:endPar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2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満たしていれば応募したいと思う割合</a:t>
            </a:r>
          </a:p>
        </p:txBody>
      </p:sp>
      <p:sp>
        <p:nvSpPr>
          <p:cNvPr id="12" name="テキスト ボックス 11">
            <a:extLst>
              <a:ext uri="{FF2B5EF4-FFF2-40B4-BE49-F238E27FC236}">
                <a16:creationId xmlns:a16="http://schemas.microsoft.com/office/drawing/2014/main" id="{5AD24842-7514-FA8E-3E4F-0F144B52C9AA}"/>
              </a:ext>
            </a:extLst>
          </p:cNvPr>
          <p:cNvSpPr txBox="1"/>
          <p:nvPr/>
        </p:nvSpPr>
        <p:spPr>
          <a:xfrm>
            <a:off x="4791373" y="2646660"/>
            <a:ext cx="4514377" cy="280718"/>
          </a:xfrm>
          <a:prstGeom prst="rect">
            <a:avLst/>
          </a:prstGeom>
          <a:noFill/>
        </p:spPr>
        <p:txBody>
          <a:bodyPr wrap="none" rtlCol="0">
            <a:sp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「新婚・子育て世帯向け」の募集区分に応募したいと思わない理由</a:t>
            </a:r>
            <a:endPar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4034DB93-A1F4-84E1-4A8B-28913F4F30E6}"/>
              </a:ext>
            </a:extLst>
          </p:cNvPr>
          <p:cNvSpPr txBox="1"/>
          <p:nvPr/>
        </p:nvSpPr>
        <p:spPr>
          <a:xfrm>
            <a:off x="4791373" y="2882103"/>
            <a:ext cx="4604146" cy="241476"/>
          </a:xfrm>
          <a:prstGeom prst="rect">
            <a:avLst/>
          </a:prstGeom>
          <a:noFill/>
        </p:spPr>
        <p:txBody>
          <a:bodyPr wrap="none" rtlCol="0">
            <a:sp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kumimoji="1" lang="ja-JP" altLang="en-US" sz="950" b="0" i="0" u="none" strike="noStrike" kern="1200" cap="none" spc="-1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「そう思わない」「どちらかというとそう思わない」と回答した方（</a:t>
            </a:r>
            <a:r>
              <a:rPr kumimoji="1" lang="en-US" altLang="ja-JP" sz="950" b="1" i="0" u="none" strike="noStrike" kern="1200" cap="none" spc="-1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372</a:t>
            </a:r>
            <a:r>
              <a:rPr kumimoji="1" lang="ja-JP" altLang="en-US" sz="950" b="1" i="0" u="none" strike="noStrike" kern="1200" cap="none" spc="-1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人</a:t>
            </a:r>
            <a:r>
              <a:rPr kumimoji="1" lang="ja-JP" altLang="en-US" sz="950" b="0" i="0" u="none" strike="noStrike" kern="1200" cap="none" spc="-1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lang="ja-JP" altLang="en-US" sz="950" spc="-10" dirty="0">
                <a:solidFill>
                  <a:prstClr val="black"/>
                </a:solidFill>
                <a:latin typeface="BIZ UDPゴシック" panose="020B0400000000000000" pitchFamily="50" charset="-128"/>
                <a:ea typeface="BIZ UDPゴシック" panose="020B0400000000000000" pitchFamily="50" charset="-128"/>
              </a:rPr>
              <a:t>の複数回答</a:t>
            </a:r>
            <a:endParaRPr kumimoji="1" lang="ja-JP" altLang="en-US" sz="950" b="0" i="0" u="none" strike="noStrike" kern="1200" cap="none" spc="-1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4" name="テキスト ボックス 3">
            <a:extLst>
              <a:ext uri="{FF2B5EF4-FFF2-40B4-BE49-F238E27FC236}">
                <a16:creationId xmlns:a16="http://schemas.microsoft.com/office/drawing/2014/main" id="{DB62F48B-DD8E-B79B-09CB-DE735C0FF1DD}"/>
              </a:ext>
            </a:extLst>
          </p:cNvPr>
          <p:cNvSpPr txBox="1"/>
          <p:nvPr/>
        </p:nvSpPr>
        <p:spPr>
          <a:xfrm>
            <a:off x="3114253" y="2935628"/>
            <a:ext cx="2004746" cy="1632076"/>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36000" tIns="36000" rIns="36000" bIns="3600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rPr>
              <a:t>「そう思う」</a:t>
            </a:r>
            <a:br>
              <a:rPr kumimoji="1" lang="en-US" altLang="ja-JP" sz="105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rPr>
            </a:br>
            <a:r>
              <a:rPr kumimoji="1" lang="ja-JP" altLang="en-US" sz="105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rPr>
              <a:t>「どちらかというと</a:t>
            </a:r>
            <a:endParaRPr kumimoji="1" lang="en-US" altLang="ja-JP" sz="105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050" dirty="0">
                <a:solidFill>
                  <a:sysClr val="windowText" lastClr="000000"/>
                </a:solidFill>
                <a:latin typeface="BIZ UDPゴシック" panose="020B0400000000000000" pitchFamily="50" charset="-128"/>
                <a:ea typeface="BIZ UDPゴシック" panose="020B0400000000000000" pitchFamily="50" charset="-128"/>
              </a:rPr>
              <a:t> </a:t>
            </a:r>
            <a:r>
              <a:rPr kumimoji="1" lang="ja-JP" altLang="en-US" sz="105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rPr>
              <a:t>そう思う」　</a:t>
            </a:r>
            <a:r>
              <a:rPr kumimoji="1" lang="ja-JP" altLang="en-US" sz="110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rPr>
              <a:t>　</a:t>
            </a:r>
            <a:endParaRPr kumimoji="1" lang="en-US" altLang="ja-JP" sz="110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28</a:t>
            </a:r>
            <a:r>
              <a:rPr kumimoji="1" lang="ja-JP" altLang="en-US" sz="20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a:t>
            </a:r>
            <a:r>
              <a:rPr kumimoji="1" lang="ja-JP" altLang="en-US" sz="16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a:t>
            </a:r>
            <a:r>
              <a:rPr lang="ja-JP" altLang="en-US" sz="1600" b="1" dirty="0">
                <a:solidFill>
                  <a:srgbClr val="FF0000"/>
                </a:solidFill>
                <a:latin typeface="BIZ UDPゴシック" panose="020B0400000000000000" pitchFamily="50" charset="-128"/>
                <a:ea typeface="BIZ UDPゴシック" panose="020B0400000000000000" pitchFamily="50" charset="-128"/>
              </a:rPr>
              <a:t>１９７人）</a:t>
            </a:r>
            <a:endParaRPr kumimoji="1" lang="ja-JP" altLang="en-US" sz="20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endParaRPr>
          </a:p>
        </p:txBody>
      </p:sp>
      <p:sp>
        <p:nvSpPr>
          <p:cNvPr id="17" name="テキスト ボックス 16">
            <a:extLst>
              <a:ext uri="{FF2B5EF4-FFF2-40B4-BE49-F238E27FC236}">
                <a16:creationId xmlns:a16="http://schemas.microsoft.com/office/drawing/2014/main" id="{DB87E3D9-1127-6421-7CEC-92B92EE4359A}"/>
              </a:ext>
            </a:extLst>
          </p:cNvPr>
          <p:cNvSpPr txBox="1"/>
          <p:nvPr/>
        </p:nvSpPr>
        <p:spPr>
          <a:xfrm>
            <a:off x="46483" y="2297680"/>
            <a:ext cx="7523696" cy="343492"/>
          </a:xfrm>
          <a:prstGeom prst="rect">
            <a:avLst/>
          </a:prstGeom>
          <a:noFill/>
        </p:spPr>
        <p:txBody>
          <a:bodyPr wrap="square" rtlCol="0">
            <a:sp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kumimoji="1" lang="en-US" altLang="ja-JP" sz="1600" b="1"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a:t>
            </a:r>
            <a:r>
              <a:rPr kumimoji="1" lang="ja-JP" altLang="en-US" sz="1600" b="1"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調査結果</a:t>
            </a:r>
            <a:r>
              <a:rPr kumimoji="1" lang="en-US" altLang="ja-JP" sz="1600" b="1"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a:t>
            </a:r>
            <a:r>
              <a:rPr kumimoji="1" lang="ja-JP" altLang="en-US" sz="1600" b="1"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　</a:t>
            </a:r>
            <a:endParaRPr kumimoji="1" lang="ja-JP" altLang="en-US" sz="16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p:txBody>
      </p:sp>
      <p:sp>
        <p:nvSpPr>
          <p:cNvPr id="2" name="左中かっこ 1">
            <a:extLst>
              <a:ext uri="{FF2B5EF4-FFF2-40B4-BE49-F238E27FC236}">
                <a16:creationId xmlns:a16="http://schemas.microsoft.com/office/drawing/2014/main" id="{DC5132DF-AC22-4909-8761-828C458619C7}"/>
              </a:ext>
            </a:extLst>
          </p:cNvPr>
          <p:cNvSpPr/>
          <p:nvPr/>
        </p:nvSpPr>
        <p:spPr>
          <a:xfrm>
            <a:off x="377949" y="1566540"/>
            <a:ext cx="144016" cy="4320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2" name="テキスト ボックス 3">
            <a:extLst>
              <a:ext uri="{FF2B5EF4-FFF2-40B4-BE49-F238E27FC236}">
                <a16:creationId xmlns:a16="http://schemas.microsoft.com/office/drawing/2014/main" id="{121E00D5-A535-4338-B7BC-42C98291EC13}"/>
              </a:ext>
            </a:extLst>
          </p:cNvPr>
          <p:cNvSpPr txBox="1"/>
          <p:nvPr/>
        </p:nvSpPr>
        <p:spPr>
          <a:xfrm>
            <a:off x="2782191" y="5875223"/>
            <a:ext cx="2204270" cy="1235183"/>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36000" tIns="36000" rIns="36000" bIns="3600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rPr>
              <a:t>　 「そう思わない」</a:t>
            </a:r>
            <a:br>
              <a:rPr kumimoji="1" lang="en-US" altLang="ja-JP" sz="105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rPr>
            </a:br>
            <a:r>
              <a:rPr kumimoji="1" lang="ja-JP" altLang="en-US" sz="105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rPr>
              <a:t>　 「どちらかというと</a:t>
            </a:r>
            <a:br>
              <a:rPr kumimoji="1" lang="en-US" altLang="ja-JP" sz="105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rPr>
            </a:br>
            <a:r>
              <a:rPr kumimoji="1" lang="ja-JP" altLang="en-US" sz="105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rPr>
              <a:t>　</a:t>
            </a:r>
            <a:r>
              <a:rPr lang="ja-JP" altLang="en-US" sz="1050" dirty="0">
                <a:solidFill>
                  <a:sysClr val="windowText" lastClr="000000"/>
                </a:solidFill>
                <a:latin typeface="BIZ UDPゴシック" panose="020B0400000000000000" pitchFamily="50" charset="-128"/>
                <a:ea typeface="BIZ UDPゴシック" panose="020B0400000000000000" pitchFamily="50" charset="-128"/>
              </a:rPr>
              <a:t>  </a:t>
            </a:r>
            <a:r>
              <a:rPr kumimoji="1" lang="ja-JP" altLang="en-US" sz="105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rPr>
              <a:t>そう思わない」</a:t>
            </a:r>
            <a:endParaRPr kumimoji="1" lang="en-US" altLang="ja-JP" sz="105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2000" b="1" dirty="0">
                <a:solidFill>
                  <a:srgbClr val="FF0000"/>
                </a:solidFill>
                <a:latin typeface="BIZ UDPゴシック" panose="020B0400000000000000" pitchFamily="50" charset="-128"/>
                <a:ea typeface="BIZ UDPゴシック" panose="020B0400000000000000" pitchFamily="50" charset="-128"/>
              </a:rPr>
              <a:t>52</a:t>
            </a:r>
            <a:r>
              <a:rPr lang="ja-JP" altLang="en-US" sz="2000" b="1" dirty="0">
                <a:solidFill>
                  <a:srgbClr val="FF0000"/>
                </a:solidFill>
                <a:latin typeface="BIZ UDPゴシック" panose="020B0400000000000000" pitchFamily="50" charset="-128"/>
                <a:ea typeface="BIZ UDPゴシック" panose="020B0400000000000000" pitchFamily="50" charset="-128"/>
              </a:rPr>
              <a:t>％</a:t>
            </a:r>
            <a:r>
              <a:rPr kumimoji="1" lang="ja-JP" altLang="en-US" sz="16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a:t>
            </a:r>
            <a:r>
              <a:rPr kumimoji="1" lang="en-US" altLang="ja-JP" sz="16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372</a:t>
            </a:r>
            <a:r>
              <a:rPr lang="ja-JP" altLang="en-US" sz="1600" b="1" dirty="0">
                <a:solidFill>
                  <a:srgbClr val="FF0000"/>
                </a:solidFill>
                <a:latin typeface="BIZ UDPゴシック" panose="020B0400000000000000" pitchFamily="50" charset="-128"/>
                <a:ea typeface="BIZ UDPゴシック" panose="020B0400000000000000" pitchFamily="50" charset="-128"/>
              </a:rPr>
              <a:t>人）</a:t>
            </a:r>
            <a:endParaRPr kumimoji="1" lang="ja-JP" altLang="en-US" sz="16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3EF39C26-BB47-2F45-8551-04E189C081D2}"/>
              </a:ext>
            </a:extLst>
          </p:cNvPr>
          <p:cNvSpPr txBox="1"/>
          <p:nvPr/>
        </p:nvSpPr>
        <p:spPr>
          <a:xfrm>
            <a:off x="1108031" y="2329266"/>
            <a:ext cx="6182686" cy="312073"/>
          </a:xfrm>
          <a:prstGeom prst="rect">
            <a:avLst/>
          </a:prstGeom>
          <a:noFill/>
        </p:spPr>
        <p:txBody>
          <a:bodyPr wrap="square" rtlCol="0">
            <a:sp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lang="ja-JP" altLang="en-US" sz="1400" b="1" dirty="0">
                <a:latin typeface="BIZ UDPゴシック" panose="020B0400000000000000" pitchFamily="50" charset="-128"/>
                <a:ea typeface="BIZ UDPゴシック" panose="020B0400000000000000" pitchFamily="50" charset="-128"/>
              </a:rPr>
              <a:t>現行</a:t>
            </a:r>
            <a:r>
              <a:rPr kumimoji="1" lang="ja-JP" altLang="en-US" sz="1400" b="1"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条例で定められている基準額を上回る収入の方からの回答</a:t>
            </a:r>
          </a:p>
        </p:txBody>
      </p:sp>
      <p:sp>
        <p:nvSpPr>
          <p:cNvPr id="21" name="テキスト ボックス 20">
            <a:extLst>
              <a:ext uri="{FF2B5EF4-FFF2-40B4-BE49-F238E27FC236}">
                <a16:creationId xmlns:a16="http://schemas.microsoft.com/office/drawing/2014/main" id="{99B4219C-2EB4-4B65-B490-56CB124B5EE5}"/>
              </a:ext>
            </a:extLst>
          </p:cNvPr>
          <p:cNvSpPr txBox="1"/>
          <p:nvPr/>
        </p:nvSpPr>
        <p:spPr>
          <a:xfrm>
            <a:off x="9222921" y="6669816"/>
            <a:ext cx="359394" cy="369332"/>
          </a:xfrm>
          <a:prstGeom prst="rect">
            <a:avLst/>
          </a:prstGeom>
          <a:noFill/>
        </p:spPr>
        <p:txBody>
          <a:bodyPr wrap="none" rtlCol="0">
            <a:spAutoFit/>
          </a:bodyPr>
          <a:lstStyle/>
          <a:p>
            <a:r>
              <a:rPr lang="en-US" altLang="ja-JP" dirty="0">
                <a:latin typeface="BIZ UDPゴシック" panose="020B0400000000000000" pitchFamily="50" charset="-128"/>
                <a:ea typeface="BIZ UDPゴシック" panose="020B0400000000000000" pitchFamily="50" charset="-128"/>
              </a:rPr>
              <a:t>3</a:t>
            </a:r>
            <a:endParaRPr kumimoji="1" lang="ja-JP" altLang="en-US" dirty="0">
              <a:latin typeface="BIZ UDPゴシック" panose="020B0400000000000000" pitchFamily="50" charset="-128"/>
              <a:ea typeface="BIZ UDPゴシック" panose="020B0400000000000000" pitchFamily="50" charset="-128"/>
            </a:endParaRPr>
          </a:p>
        </p:txBody>
      </p:sp>
      <p:sp>
        <p:nvSpPr>
          <p:cNvPr id="19" name="テキスト ボックス 3">
            <a:extLst>
              <a:ext uri="{FF2B5EF4-FFF2-40B4-BE49-F238E27FC236}">
                <a16:creationId xmlns:a16="http://schemas.microsoft.com/office/drawing/2014/main" id="{C500D23E-E6D0-445E-AE92-B53C9E3F023C}"/>
              </a:ext>
            </a:extLst>
          </p:cNvPr>
          <p:cNvSpPr txBox="1"/>
          <p:nvPr/>
        </p:nvSpPr>
        <p:spPr>
          <a:xfrm>
            <a:off x="8014816" y="3166758"/>
            <a:ext cx="452047" cy="215444"/>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none" lIns="0" tIns="0" rIns="0" bIns="0" rtlCol="0" anchor="ctr">
            <a:sp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35</a:t>
            </a:r>
            <a:r>
              <a:rPr kumimoji="1" lang="ja-JP" altLang="en-US" sz="14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a:t>
            </a:r>
          </a:p>
        </p:txBody>
      </p:sp>
      <p:sp>
        <p:nvSpPr>
          <p:cNvPr id="20" name="テキスト ボックス 3">
            <a:extLst>
              <a:ext uri="{FF2B5EF4-FFF2-40B4-BE49-F238E27FC236}">
                <a16:creationId xmlns:a16="http://schemas.microsoft.com/office/drawing/2014/main" id="{C92B98AA-6D7F-4165-A624-1AAA00E1B1E2}"/>
              </a:ext>
            </a:extLst>
          </p:cNvPr>
          <p:cNvSpPr txBox="1"/>
          <p:nvPr/>
        </p:nvSpPr>
        <p:spPr>
          <a:xfrm>
            <a:off x="8044235" y="3477188"/>
            <a:ext cx="386324" cy="215444"/>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none" lIns="0" tIns="0" rIns="0" bIns="0" rtlCol="0" anchor="ctr">
            <a:sp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132</a:t>
            </a:r>
            <a:endParaRPr kumimoji="1" lang="ja-JP" altLang="en-US" sz="14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946417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テキスト ボックス 19">
            <a:extLst>
              <a:ext uri="{FF2B5EF4-FFF2-40B4-BE49-F238E27FC236}">
                <a16:creationId xmlns:a16="http://schemas.microsoft.com/office/drawing/2014/main" id="{C34FF2A6-9C6A-4C32-854D-4DAFCAE9268E}"/>
              </a:ext>
            </a:extLst>
          </p:cNvPr>
          <p:cNvSpPr txBox="1"/>
          <p:nvPr/>
        </p:nvSpPr>
        <p:spPr>
          <a:xfrm>
            <a:off x="161925" y="812385"/>
            <a:ext cx="9217024" cy="638957"/>
          </a:xfrm>
          <a:prstGeom prst="rect">
            <a:avLst/>
          </a:prstGeom>
          <a:solidFill>
            <a:schemeClr val="accent5">
              <a:lumMod val="20000"/>
              <a:lumOff val="80000"/>
            </a:schemeClr>
          </a:solidFill>
          <a:ln w="19050">
            <a:noFill/>
          </a:ln>
        </p:spPr>
        <p:txBody>
          <a:bodyPr wrap="square" rtlCol="0" anchor="ctr">
            <a:spAutoFit/>
          </a:bodyPr>
          <a:lstStyle/>
          <a:p>
            <a:pPr marL="285750" marR="0" lvl="0" indent="-285750" algn="l" defTabSz="914400" rtl="0" eaLnBrk="1" fontAlgn="auto" latinLnBrk="0" hangingPunct="1">
              <a:lnSpc>
                <a:spcPct val="120000"/>
              </a:lnSpc>
              <a:spcBef>
                <a:spcPts val="0"/>
              </a:spcBef>
              <a:spcAft>
                <a:spcPts val="0"/>
              </a:spcAft>
              <a:buClrTx/>
              <a:buSzTx/>
              <a:buFont typeface="BIZ UDPゴシック" panose="020B0400000000000000" pitchFamily="50" charset="-128"/>
              <a:buChar char="○"/>
              <a:tabLst/>
              <a:defRPr/>
            </a:pPr>
            <a:r>
              <a:rPr kumimoji="1" lang="ja-JP" altLang="en-US" sz="1600" b="0" i="0" u="none" strike="noStrike" kern="1200" cap="none" normalizeH="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さらなる子育て世帯向け住宅支援として、条例を改正し、</a:t>
            </a:r>
            <a:r>
              <a:rPr kumimoji="1" lang="ja-JP" altLang="en-US" sz="1600" b="1" i="0" u="sng" strike="noStrike" kern="1200" cap="none" normalizeH="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①公営住宅の入居資格の緩和</a:t>
            </a:r>
            <a:r>
              <a:rPr kumimoji="1" lang="ja-JP" altLang="en-US" sz="1600" b="0" i="0" u="none" strike="noStrike" kern="1200" cap="none" normalizeH="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と、②</a:t>
            </a:r>
            <a:r>
              <a:rPr kumimoji="1" lang="ja-JP" altLang="en-US" sz="1600" b="1" i="0" u="sng" strike="noStrike" kern="1200" cap="none" normalizeH="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特公賃等に低額所得の子育て世帯が入居できるよう新たな住宅分類の追加を実施</a:t>
            </a:r>
          </a:p>
        </p:txBody>
      </p:sp>
      <p:cxnSp>
        <p:nvCxnSpPr>
          <p:cNvPr id="39" name="直線コネクタ 38">
            <a:extLst>
              <a:ext uri="{FF2B5EF4-FFF2-40B4-BE49-F238E27FC236}">
                <a16:creationId xmlns:a16="http://schemas.microsoft.com/office/drawing/2014/main" id="{C14442F3-724F-4EC6-908D-7EFEC2A6D89F}"/>
              </a:ext>
            </a:extLst>
          </p:cNvPr>
          <p:cNvCxnSpPr>
            <a:cxnSpLocks/>
          </p:cNvCxnSpPr>
          <p:nvPr/>
        </p:nvCxnSpPr>
        <p:spPr>
          <a:xfrm>
            <a:off x="0" y="588045"/>
            <a:ext cx="9540875"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7C64A5C5-9F7C-4CB5-8D39-EBCF3FF51788}"/>
              </a:ext>
            </a:extLst>
          </p:cNvPr>
          <p:cNvSpPr txBox="1"/>
          <p:nvPr/>
        </p:nvSpPr>
        <p:spPr>
          <a:xfrm>
            <a:off x="-3127" y="62685"/>
            <a:ext cx="95408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４</a:t>
            </a:r>
            <a:r>
              <a:rPr kumimoji="1" lang="ja-JP" altLang="en-US" sz="24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．大阪府営住宅条例の改正</a:t>
            </a: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 </a:t>
            </a:r>
            <a:r>
              <a:rPr kumimoji="1" lang="ja-JP" altLang="en-US" sz="24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≪概要≫</a:t>
            </a:r>
          </a:p>
        </p:txBody>
      </p:sp>
      <p:sp>
        <p:nvSpPr>
          <p:cNvPr id="42" name="テキスト ボックス 41">
            <a:extLst>
              <a:ext uri="{FF2B5EF4-FFF2-40B4-BE49-F238E27FC236}">
                <a16:creationId xmlns:a16="http://schemas.microsoft.com/office/drawing/2014/main" id="{DD5B8C4C-1904-4570-A736-08E6FC6D21E0}"/>
              </a:ext>
            </a:extLst>
          </p:cNvPr>
          <p:cNvSpPr txBox="1"/>
          <p:nvPr/>
        </p:nvSpPr>
        <p:spPr>
          <a:xfrm>
            <a:off x="233933" y="5531041"/>
            <a:ext cx="9303815" cy="1322221"/>
          </a:xfrm>
          <a:prstGeom prst="rect">
            <a:avLst/>
          </a:prstGeom>
          <a:noFill/>
        </p:spPr>
        <p:txBody>
          <a:bodyPr wrap="square" rtlCol="0">
            <a:spAutoFit/>
          </a:bodyPr>
          <a:lstStyle/>
          <a:p>
            <a:pPr marL="177800" marR="0" lvl="0" indent="-177800" algn="l" defTabSz="914400" rtl="0" eaLnBrk="1" fontAlgn="auto" latinLnBrk="0" hangingPunct="1">
              <a:lnSpc>
                <a:spcPct val="130000"/>
              </a:lnSpc>
              <a:spcBef>
                <a:spcPts val="0"/>
              </a:spcBef>
              <a:spcAft>
                <a:spcPts val="0"/>
              </a:spcAft>
              <a:buClrTx/>
              <a:buSzTx/>
              <a:buFont typeface="Wingdings" panose="05000000000000000000" pitchFamily="2" charset="2"/>
              <a:buChar char="l"/>
              <a:tabLst/>
              <a:defRPr/>
            </a:pPr>
            <a:r>
              <a:rPr lang="ja-JP" altLang="en-US" sz="1600" dirty="0">
                <a:solidFill>
                  <a:prstClr val="black"/>
                </a:solidFill>
                <a:latin typeface="BIZ UDPゴシック" panose="020B0400000000000000" pitchFamily="50" charset="-128"/>
                <a:ea typeface="BIZ UDPゴシック" panose="020B0400000000000000" pitchFamily="50" charset="-128"/>
              </a:rPr>
              <a:t>低</a:t>
            </a: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額所得の子育て世帯もファミリー向けの特公賃等に入居できるよう、新たな住宅分類として</a:t>
            </a:r>
            <a:br>
              <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「公営型地域優良賃貸住宅」の定義を追加し、その管理に関する規定を整備</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3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 公営住宅法の規定により、</a:t>
            </a:r>
            <a:r>
              <a:rPr kumimoji="1" lang="ja-JP" altLang="en-US" sz="16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特公賃等を低額所得者向けの公営住宅として扱うことはできないため、</a:t>
            </a:r>
            <a:endParaRPr kumimoji="1" lang="en-US" altLang="ja-JP" sz="16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3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原則、</a:t>
            </a:r>
            <a:r>
              <a:rPr kumimoji="1" lang="ja-JP" altLang="en-US"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公営住宅と同等の住宅として扱えるよう、準用規定を整備</a:t>
            </a:r>
            <a:endParaRPr kumimoji="1" lang="en-US" altLang="ja-JP"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47" name="正方形/長方形 46">
            <a:extLst>
              <a:ext uri="{FF2B5EF4-FFF2-40B4-BE49-F238E27FC236}">
                <a16:creationId xmlns:a16="http://schemas.microsoft.com/office/drawing/2014/main" id="{E36B743C-F2B7-4890-B2FF-8708A91AC1A1}"/>
              </a:ext>
            </a:extLst>
          </p:cNvPr>
          <p:cNvSpPr/>
          <p:nvPr/>
        </p:nvSpPr>
        <p:spPr>
          <a:xfrm>
            <a:off x="331382" y="1818564"/>
            <a:ext cx="9044440" cy="360000"/>
          </a:xfrm>
          <a:prstGeom prst="rect">
            <a:avLst/>
          </a:prstGeom>
          <a:solidFill>
            <a:srgbClr val="C5E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48" name="楕円 47">
            <a:extLst>
              <a:ext uri="{FF2B5EF4-FFF2-40B4-BE49-F238E27FC236}">
                <a16:creationId xmlns:a16="http://schemas.microsoft.com/office/drawing/2014/main" id="{B667CCF8-30A5-4B71-874E-99B35EE47C28}"/>
              </a:ext>
            </a:extLst>
          </p:cNvPr>
          <p:cNvSpPr/>
          <p:nvPr/>
        </p:nvSpPr>
        <p:spPr>
          <a:xfrm>
            <a:off x="184637" y="1782564"/>
            <a:ext cx="432000" cy="4320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１</a:t>
            </a:r>
          </a:p>
        </p:txBody>
      </p:sp>
      <p:sp>
        <p:nvSpPr>
          <p:cNvPr id="49" name="テキスト ボックス 48">
            <a:extLst>
              <a:ext uri="{FF2B5EF4-FFF2-40B4-BE49-F238E27FC236}">
                <a16:creationId xmlns:a16="http://schemas.microsoft.com/office/drawing/2014/main" id="{99FE30F5-21A3-4070-8C60-CA67E5CC6099}"/>
              </a:ext>
            </a:extLst>
          </p:cNvPr>
          <p:cNvSpPr txBox="1"/>
          <p:nvPr/>
        </p:nvSpPr>
        <p:spPr>
          <a:xfrm>
            <a:off x="665981" y="1798509"/>
            <a:ext cx="457048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公営住宅の入居資格（入居収入基準）の緩和</a:t>
            </a:r>
          </a:p>
        </p:txBody>
      </p:sp>
      <p:sp>
        <p:nvSpPr>
          <p:cNvPr id="50" name="テキスト ボックス 49">
            <a:extLst>
              <a:ext uri="{FF2B5EF4-FFF2-40B4-BE49-F238E27FC236}">
                <a16:creationId xmlns:a16="http://schemas.microsoft.com/office/drawing/2014/main" id="{45FB7DD8-A86F-4B14-ACAC-AC0FD4E16F60}"/>
              </a:ext>
            </a:extLst>
          </p:cNvPr>
          <p:cNvSpPr txBox="1"/>
          <p:nvPr/>
        </p:nvSpPr>
        <p:spPr>
          <a:xfrm>
            <a:off x="233933" y="2358335"/>
            <a:ext cx="6157647" cy="1974708"/>
          </a:xfrm>
          <a:prstGeom prst="rect">
            <a:avLst/>
          </a:prstGeom>
          <a:noFill/>
        </p:spPr>
        <p:txBody>
          <a:bodyPr wrap="square" rtlCol="0">
            <a:spAutoFit/>
          </a:bodyPr>
          <a:lstStyle/>
          <a:p>
            <a:pPr marL="171450" marR="0" lvl="0" indent="-171450" algn="l" defTabSz="914400" rtl="0" eaLnBrk="1" fontAlgn="auto" latinLnBrk="0" hangingPunct="1">
              <a:lnSpc>
                <a:spcPct val="120000"/>
              </a:lnSpc>
              <a:spcBef>
                <a:spcPts val="0"/>
              </a:spcBef>
              <a:spcAft>
                <a:spcPts val="600"/>
              </a:spcAft>
              <a:buClrTx/>
              <a:buSzTx/>
              <a:buFont typeface="Wingdings" panose="05000000000000000000" pitchFamily="2" charset="2"/>
              <a:buChar char="l"/>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より幅広い子育て世帯が公営住宅に入居できるよう、</a:t>
            </a:r>
            <a:br>
              <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入居資格（入居収入基準）を緩和</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2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 同居する子どもの要件を</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20000"/>
              </a:lnSpc>
              <a:spcBef>
                <a:spcPts val="0"/>
              </a:spcBef>
              <a:spcAft>
                <a:spcPts val="600"/>
              </a:spcAft>
              <a:buClrTx/>
              <a:buSzTx/>
              <a:buFontTx/>
              <a:buNone/>
              <a:tabLst/>
              <a:defRPr/>
            </a:pPr>
            <a:r>
              <a:rPr lang="en-US" altLang="ja-JP" sz="1600" dirty="0">
                <a:solidFill>
                  <a:prstClr val="black"/>
                </a:solidFill>
                <a:latin typeface="BIZ UDPゴシック" panose="020B0400000000000000" pitchFamily="50" charset="-128"/>
                <a:ea typeface="BIZ UDPゴシック" panose="020B0400000000000000" pitchFamily="50" charset="-128"/>
              </a:rPr>
              <a:t>    </a:t>
            </a: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16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現在の</a:t>
            </a:r>
            <a:r>
              <a:rPr kumimoji="1" lang="ja-JP" altLang="en-US"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「小学校就学前」から「年度末年齢</a:t>
            </a:r>
            <a:r>
              <a:rPr kumimoji="1" lang="en-US" altLang="ja-JP"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18</a:t>
            </a:r>
            <a:r>
              <a:rPr kumimoji="1" lang="ja-JP" altLang="en-US"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歳以下」</a:t>
            </a:r>
            <a:r>
              <a:rPr kumimoji="1" lang="ja-JP" altLang="en-US" sz="16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に拡大</a:t>
            </a:r>
            <a:endParaRPr kumimoji="1" lang="en-US" altLang="ja-JP" sz="16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2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 入居収入基準額を</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20000"/>
              </a:lnSpc>
              <a:spcBef>
                <a:spcPts val="0"/>
              </a:spcBef>
              <a:spcAft>
                <a:spcPts val="0"/>
              </a:spcAft>
              <a:buClrTx/>
              <a:buSzTx/>
              <a:buFontTx/>
              <a:buNone/>
              <a:tabLst/>
              <a:defRPr/>
            </a:pPr>
            <a:r>
              <a:rPr lang="en-US" altLang="ja-JP" sz="1600" dirty="0">
                <a:solidFill>
                  <a:prstClr val="black"/>
                </a:solidFill>
                <a:latin typeface="BIZ UDPゴシック" panose="020B0400000000000000" pitchFamily="50" charset="-128"/>
                <a:ea typeface="BIZ UDPゴシック" panose="020B0400000000000000" pitchFamily="50" charset="-128"/>
              </a:rPr>
              <a:t>    </a:t>
            </a: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16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現在の</a:t>
            </a:r>
            <a:r>
              <a:rPr kumimoji="1" lang="ja-JP" altLang="en-US"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「月収</a:t>
            </a:r>
            <a:r>
              <a:rPr kumimoji="1" lang="en-US" altLang="ja-JP"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21</a:t>
            </a:r>
            <a:r>
              <a:rPr kumimoji="1" lang="ja-JP" altLang="en-US"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万４千円」か</a:t>
            </a:r>
            <a:r>
              <a:rPr lang="ja-JP" altLang="en-US" sz="1600" b="1" u="sng" dirty="0">
                <a:solidFill>
                  <a:prstClr val="black"/>
                </a:solidFill>
                <a:latin typeface="BIZ UDPゴシック" panose="020B0400000000000000" pitchFamily="50" charset="-128"/>
                <a:ea typeface="BIZ UDPゴシック" panose="020B0400000000000000" pitchFamily="50" charset="-128"/>
              </a:rPr>
              <a:t>ら</a:t>
            </a:r>
            <a:r>
              <a:rPr kumimoji="1" lang="ja-JP" altLang="en-US"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「月収</a:t>
            </a:r>
            <a:r>
              <a:rPr kumimoji="1" lang="en-US" altLang="ja-JP"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25</a:t>
            </a:r>
            <a:r>
              <a:rPr kumimoji="1" lang="ja-JP" altLang="en-US"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万９千円」</a:t>
            </a:r>
            <a:r>
              <a:rPr kumimoji="1" lang="ja-JP" altLang="en-US" sz="16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に引き上げ</a:t>
            </a:r>
            <a:endParaRPr kumimoji="1" lang="en-US" altLang="ja-JP" sz="16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38" name="正方形/長方形 37">
            <a:extLst>
              <a:ext uri="{FF2B5EF4-FFF2-40B4-BE49-F238E27FC236}">
                <a16:creationId xmlns:a16="http://schemas.microsoft.com/office/drawing/2014/main" id="{F3D5C431-33B0-4B10-9E34-07BD909AC8B8}"/>
              </a:ext>
            </a:extLst>
          </p:cNvPr>
          <p:cNvSpPr/>
          <p:nvPr/>
        </p:nvSpPr>
        <p:spPr>
          <a:xfrm>
            <a:off x="334869" y="4982134"/>
            <a:ext cx="9037466" cy="360000"/>
          </a:xfrm>
          <a:prstGeom prst="rect">
            <a:avLst/>
          </a:prstGeom>
          <a:solidFill>
            <a:srgbClr val="FFE2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40" name="楕円 39">
            <a:extLst>
              <a:ext uri="{FF2B5EF4-FFF2-40B4-BE49-F238E27FC236}">
                <a16:creationId xmlns:a16="http://schemas.microsoft.com/office/drawing/2014/main" id="{881EACDC-F30A-4167-8392-A0C7002C52EA}"/>
              </a:ext>
            </a:extLst>
          </p:cNvPr>
          <p:cNvSpPr/>
          <p:nvPr/>
        </p:nvSpPr>
        <p:spPr>
          <a:xfrm>
            <a:off x="184637" y="4946134"/>
            <a:ext cx="432000" cy="432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２</a:t>
            </a:r>
          </a:p>
        </p:txBody>
      </p:sp>
      <p:sp>
        <p:nvSpPr>
          <p:cNvPr id="41" name="テキスト ボックス 40">
            <a:extLst>
              <a:ext uri="{FF2B5EF4-FFF2-40B4-BE49-F238E27FC236}">
                <a16:creationId xmlns:a16="http://schemas.microsoft.com/office/drawing/2014/main" id="{F4F321F7-7C6F-41E4-9BCB-5BABA1AF0415}"/>
              </a:ext>
            </a:extLst>
          </p:cNvPr>
          <p:cNvSpPr txBox="1"/>
          <p:nvPr/>
        </p:nvSpPr>
        <p:spPr>
          <a:xfrm>
            <a:off x="665981" y="4962079"/>
            <a:ext cx="806489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新たな住宅分類の追加</a:t>
            </a:r>
            <a:r>
              <a:rPr lang="ja-JP" altLang="en-US" b="1" dirty="0">
                <a:solidFill>
                  <a:prstClr val="black"/>
                </a:solidFill>
                <a:latin typeface="BIZ UDPゴシック" panose="020B0400000000000000" pitchFamily="50" charset="-128"/>
                <a:ea typeface="BIZ UDPゴシック" panose="020B0400000000000000" pitchFamily="50" charset="-128"/>
              </a:rPr>
              <a:t> </a:t>
            </a: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zh-TW"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特公賃等</a:t>
            </a:r>
            <a:r>
              <a:rPr lang="ja-JP" altLang="en-US" sz="1400" b="1" dirty="0">
                <a:solidFill>
                  <a:prstClr val="black"/>
                </a:solidFill>
                <a:latin typeface="BIZ UDPゴシック" panose="020B0400000000000000" pitchFamily="50" charset="-128"/>
                <a:ea typeface="BIZ UDPゴシック" panose="020B0400000000000000" pitchFamily="50" charset="-128"/>
              </a:rPr>
              <a:t>を</a:t>
            </a: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低額所得者向け住宅へ転用≫</a:t>
            </a:r>
            <a:endParaRPr kumimoji="1" lang="ja-JP" altLang="en-US" sz="20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endParaRPr>
          </a:p>
        </p:txBody>
      </p:sp>
      <p:sp>
        <p:nvSpPr>
          <p:cNvPr id="67" name="テキスト ボックス 66">
            <a:extLst>
              <a:ext uri="{FF2B5EF4-FFF2-40B4-BE49-F238E27FC236}">
                <a16:creationId xmlns:a16="http://schemas.microsoft.com/office/drawing/2014/main" id="{C34AF403-96AD-4A9C-83E3-07715D9D571E}"/>
              </a:ext>
            </a:extLst>
          </p:cNvPr>
          <p:cNvSpPr txBox="1"/>
          <p:nvPr/>
        </p:nvSpPr>
        <p:spPr>
          <a:xfrm>
            <a:off x="6858949" y="1814664"/>
            <a:ext cx="2520000" cy="360000"/>
          </a:xfrm>
          <a:prstGeom prst="rect">
            <a:avLst/>
          </a:prstGeom>
          <a:solidFill>
            <a:schemeClr val="bg1"/>
          </a:solidFill>
          <a:ln w="25400" cmpd="dbl">
            <a:solidFill>
              <a:schemeClr val="accent1"/>
            </a:solidFill>
          </a:ln>
        </p:spPr>
        <p:txBody>
          <a:bodyPr wrap="square" anchor="ctr">
            <a:noAutofit/>
          </a:bodyPr>
          <a:lstStyle/>
          <a:p>
            <a:pPr marL="0" marR="0" lvl="0" indent="0" algn="l" defTabSz="880659" rtl="0" eaLnBrk="1" fontAlgn="auto" latinLnBrk="0" hangingPunct="1">
              <a:lnSpc>
                <a:spcPct val="100000"/>
              </a:lnSpc>
              <a:spcBef>
                <a:spcPts val="0"/>
              </a:spcBef>
              <a:spcAft>
                <a:spcPts val="0"/>
              </a:spcAft>
              <a:buClrTx/>
              <a:buSzTx/>
              <a:buFontTx/>
              <a:buNone/>
              <a:tabLst/>
              <a:defRPr/>
            </a:pPr>
            <a:r>
              <a:rPr kumimoji="0" lang="ja-JP" altLang="en-US" sz="1400" b="1" i="0"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令和８年４月１日施行（予定）</a:t>
            </a:r>
            <a:r>
              <a:rPr kumimoji="0" lang="ja-JP" altLang="en-US" sz="1400" b="0" i="0"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endParaRPr kumimoji="0" lang="en-US" altLang="ja-JP" sz="1400" b="0" i="0"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grpSp>
        <p:nvGrpSpPr>
          <p:cNvPr id="2" name="グループ化 1">
            <a:extLst>
              <a:ext uri="{FF2B5EF4-FFF2-40B4-BE49-F238E27FC236}">
                <a16:creationId xmlns:a16="http://schemas.microsoft.com/office/drawing/2014/main" id="{29AA9E21-9C77-45B3-BBC4-BB7D00E9F34E}"/>
              </a:ext>
            </a:extLst>
          </p:cNvPr>
          <p:cNvGrpSpPr/>
          <p:nvPr/>
        </p:nvGrpSpPr>
        <p:grpSpPr>
          <a:xfrm>
            <a:off x="5855862" y="2275873"/>
            <a:ext cx="3811119" cy="2603035"/>
            <a:chOff x="5706541" y="2214024"/>
            <a:chExt cx="3811119" cy="2603035"/>
          </a:xfrm>
        </p:grpSpPr>
        <p:sp>
          <p:nvSpPr>
            <p:cNvPr id="17" name="フリーフォーム: 図形 16">
              <a:extLst>
                <a:ext uri="{FF2B5EF4-FFF2-40B4-BE49-F238E27FC236}">
                  <a16:creationId xmlns:a16="http://schemas.microsoft.com/office/drawing/2014/main" id="{E9AE5878-A221-42D4-89DD-FBE508C93AF0}"/>
                </a:ext>
              </a:extLst>
            </p:cNvPr>
            <p:cNvSpPr/>
            <p:nvPr/>
          </p:nvSpPr>
          <p:spPr>
            <a:xfrm>
              <a:off x="6786791" y="3223015"/>
              <a:ext cx="2211404" cy="1117420"/>
            </a:xfrm>
            <a:custGeom>
              <a:avLst/>
              <a:gdLst>
                <a:gd name="connsiteX0" fmla="*/ 0 w 2209800"/>
                <a:gd name="connsiteY0" fmla="*/ 1026160 h 1028700"/>
                <a:gd name="connsiteX1" fmla="*/ 0 w 2209800"/>
                <a:gd name="connsiteY1" fmla="*/ 0 h 1028700"/>
                <a:gd name="connsiteX2" fmla="*/ 843280 w 2209800"/>
                <a:gd name="connsiteY2" fmla="*/ 0 h 1028700"/>
                <a:gd name="connsiteX3" fmla="*/ 843280 w 2209800"/>
                <a:gd name="connsiteY3" fmla="*/ 350520 h 1028700"/>
                <a:gd name="connsiteX4" fmla="*/ 2209800 w 2209800"/>
                <a:gd name="connsiteY4" fmla="*/ 350520 h 1028700"/>
                <a:gd name="connsiteX5" fmla="*/ 2209800 w 2209800"/>
                <a:gd name="connsiteY5" fmla="*/ 1028700 h 1028700"/>
                <a:gd name="connsiteX6" fmla="*/ 0 w 2209800"/>
                <a:gd name="connsiteY6" fmla="*/ 1026160 h 102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09800" h="1028700">
                  <a:moveTo>
                    <a:pt x="0" y="1026160"/>
                  </a:moveTo>
                  <a:lnTo>
                    <a:pt x="0" y="0"/>
                  </a:lnTo>
                  <a:lnTo>
                    <a:pt x="843280" y="0"/>
                  </a:lnTo>
                  <a:lnTo>
                    <a:pt x="843280" y="350520"/>
                  </a:lnTo>
                  <a:lnTo>
                    <a:pt x="2209800" y="350520"/>
                  </a:lnTo>
                  <a:lnTo>
                    <a:pt x="2209800" y="1028700"/>
                  </a:lnTo>
                  <a:lnTo>
                    <a:pt x="0" y="1026160"/>
                  </a:lnTo>
                  <a:close/>
                </a:path>
              </a:pathLst>
            </a:custGeom>
            <a:solidFill>
              <a:srgbClr val="FFFF00">
                <a:alpha val="21000"/>
              </a:srgb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2000">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969F79C0-216F-43C0-A36E-03BE17F49A72}"/>
                </a:ext>
              </a:extLst>
            </p:cNvPr>
            <p:cNvSpPr txBox="1"/>
            <p:nvPr/>
          </p:nvSpPr>
          <p:spPr>
            <a:xfrm>
              <a:off x="6415479" y="4443448"/>
              <a:ext cx="877163" cy="369332"/>
            </a:xfrm>
            <a:prstGeom prst="rect">
              <a:avLst/>
            </a:prstGeom>
            <a:noFill/>
          </p:spPr>
          <p:txBody>
            <a:bodyPr wrap="none" rtlCol="0">
              <a:spAutoFit/>
            </a:bodyPr>
            <a:lstStyle/>
            <a:p>
              <a:r>
                <a:rPr lang="ja-JP" altLang="en-US" sz="900" dirty="0">
                  <a:latin typeface="Meiryo UI" panose="020B0604030504040204" pitchFamily="50" charset="-128"/>
                  <a:ea typeface="Meiryo UI" panose="020B0604030504040204" pitchFamily="50" charset="-128"/>
                </a:rPr>
                <a:t>同居する子ども</a:t>
              </a:r>
              <a:endParaRPr lang="en-US" altLang="ja-JP" sz="900" dirty="0">
                <a:latin typeface="Meiryo UI" panose="020B0604030504040204" pitchFamily="50" charset="-128"/>
                <a:ea typeface="Meiryo UI" panose="020B0604030504040204" pitchFamily="50" charset="-128"/>
              </a:endParaRPr>
            </a:p>
            <a:p>
              <a:pPr algn="ctr"/>
              <a:r>
                <a:rPr lang="ja-JP" altLang="en-US" sz="900" dirty="0">
                  <a:latin typeface="Meiryo UI" panose="020B0604030504040204" pitchFamily="50" charset="-128"/>
                  <a:ea typeface="Meiryo UI" panose="020B0604030504040204" pitchFamily="50" charset="-128"/>
                </a:rPr>
                <a:t>の要件</a:t>
              </a:r>
              <a:endParaRPr kumimoji="1" lang="ja-JP" altLang="en-US" sz="900" dirty="0">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6CCF3083-2830-4085-8EED-51A4E6825EF0}"/>
                </a:ext>
              </a:extLst>
            </p:cNvPr>
            <p:cNvSpPr txBox="1"/>
            <p:nvPr/>
          </p:nvSpPr>
          <p:spPr>
            <a:xfrm>
              <a:off x="7343965" y="4401561"/>
              <a:ext cx="588623" cy="415498"/>
            </a:xfrm>
            <a:prstGeom prst="rect">
              <a:avLst/>
            </a:prstGeom>
            <a:noFill/>
          </p:spPr>
          <p:txBody>
            <a:bodyPr wrap="none" rtlCol="0">
              <a:spAutoFit/>
            </a:bodyPr>
            <a:lstStyle/>
            <a:p>
              <a:r>
                <a:rPr kumimoji="1" lang="ja-JP" altLang="en-US" sz="1050" dirty="0">
                  <a:latin typeface="Meiryo UI" panose="020B0604030504040204" pitchFamily="50" charset="-128"/>
                  <a:ea typeface="Meiryo UI" panose="020B0604030504040204" pitchFamily="50" charset="-128"/>
                </a:rPr>
                <a:t>小学校</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就学前</a:t>
              </a:r>
            </a:p>
          </p:txBody>
        </p:sp>
        <p:sp>
          <p:nvSpPr>
            <p:cNvPr id="21" name="テキスト ボックス 20">
              <a:extLst>
                <a:ext uri="{FF2B5EF4-FFF2-40B4-BE49-F238E27FC236}">
                  <a16:creationId xmlns:a16="http://schemas.microsoft.com/office/drawing/2014/main" id="{427B7833-0518-4234-8588-DCFE2664DFF5}"/>
                </a:ext>
              </a:extLst>
            </p:cNvPr>
            <p:cNvSpPr txBox="1"/>
            <p:nvPr/>
          </p:nvSpPr>
          <p:spPr>
            <a:xfrm>
              <a:off x="6247387" y="3066823"/>
              <a:ext cx="562975" cy="261610"/>
            </a:xfrm>
            <a:prstGeom prst="rect">
              <a:avLst/>
            </a:prstGeom>
            <a:noFill/>
          </p:spPr>
          <p:txBody>
            <a:bodyPr wrap="square" rtlCol="0">
              <a:spAutoFit/>
            </a:bodyPr>
            <a:lstStyle/>
            <a:p>
              <a:r>
                <a:rPr kumimoji="1" lang="en-US" altLang="ja-JP" sz="1100" dirty="0">
                  <a:latin typeface="Meiryo UI" panose="020B0604030504040204" pitchFamily="50" charset="-128"/>
                  <a:ea typeface="Meiryo UI" panose="020B0604030504040204" pitchFamily="50" charset="-128"/>
                </a:rPr>
                <a:t>21.4</a:t>
              </a:r>
              <a:endParaRPr kumimoji="1" lang="ja-JP" altLang="en-US" sz="1100" dirty="0">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C87BBE4B-1839-4F3E-B839-6805AD218403}"/>
                </a:ext>
              </a:extLst>
            </p:cNvPr>
            <p:cNvSpPr txBox="1"/>
            <p:nvPr/>
          </p:nvSpPr>
          <p:spPr>
            <a:xfrm>
              <a:off x="6247387" y="3496104"/>
              <a:ext cx="562975" cy="261610"/>
            </a:xfrm>
            <a:prstGeom prst="rect">
              <a:avLst/>
            </a:prstGeom>
            <a:noFill/>
          </p:spPr>
          <p:txBody>
            <a:bodyPr wrap="square" rtlCol="0">
              <a:spAutoFit/>
            </a:bodyPr>
            <a:lstStyle/>
            <a:p>
              <a:r>
                <a:rPr kumimoji="1" lang="en-US" altLang="ja-JP" sz="1100" dirty="0">
                  <a:latin typeface="Meiryo UI" panose="020B0604030504040204" pitchFamily="50" charset="-128"/>
                  <a:ea typeface="Meiryo UI" panose="020B0604030504040204" pitchFamily="50" charset="-128"/>
                </a:rPr>
                <a:t>15.8</a:t>
              </a:r>
              <a:endParaRPr kumimoji="1" lang="ja-JP" altLang="en-US" sz="1100" dirty="0">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5D843D5F-7D06-44D5-8DBF-BA8332AA8C5D}"/>
                </a:ext>
              </a:extLst>
            </p:cNvPr>
            <p:cNvSpPr/>
            <p:nvPr/>
          </p:nvSpPr>
          <p:spPr>
            <a:xfrm>
              <a:off x="6906584" y="2806081"/>
              <a:ext cx="2212426" cy="1525272"/>
            </a:xfrm>
            <a:prstGeom prst="rect">
              <a:avLst/>
            </a:prstGeom>
            <a:no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2000">
                <a:latin typeface="Meiryo UI" panose="020B0604030504040204" pitchFamily="50" charset="-128"/>
                <a:ea typeface="Meiryo UI" panose="020B0604030504040204" pitchFamily="50" charset="-128"/>
              </a:endParaRPr>
            </a:p>
          </p:txBody>
        </p:sp>
        <p:cxnSp>
          <p:nvCxnSpPr>
            <p:cNvPr id="24" name="直線矢印コネクタ 23">
              <a:extLst>
                <a:ext uri="{FF2B5EF4-FFF2-40B4-BE49-F238E27FC236}">
                  <a16:creationId xmlns:a16="http://schemas.microsoft.com/office/drawing/2014/main" id="{E7E51A97-B0DB-4340-9D19-A688DAE2462E}"/>
                </a:ext>
              </a:extLst>
            </p:cNvPr>
            <p:cNvCxnSpPr>
              <a:cxnSpLocks/>
            </p:cNvCxnSpPr>
            <p:nvPr/>
          </p:nvCxnSpPr>
          <p:spPr>
            <a:xfrm>
              <a:off x="6785582" y="4351244"/>
              <a:ext cx="2498498"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25" name="正方形/長方形 24">
              <a:extLst>
                <a:ext uri="{FF2B5EF4-FFF2-40B4-BE49-F238E27FC236}">
                  <a16:creationId xmlns:a16="http://schemas.microsoft.com/office/drawing/2014/main" id="{72F2BC74-0341-47C4-8D06-1F4F4AAAD6B3}"/>
                </a:ext>
              </a:extLst>
            </p:cNvPr>
            <p:cNvSpPr/>
            <p:nvPr/>
          </p:nvSpPr>
          <p:spPr>
            <a:xfrm>
              <a:off x="7700608" y="2583360"/>
              <a:ext cx="216000" cy="144000"/>
            </a:xfrm>
            <a:prstGeom prst="rect">
              <a:avLst/>
            </a:prstGeom>
            <a:solidFill>
              <a:srgbClr val="FFFF00">
                <a:alpha val="21000"/>
              </a:srgb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2000">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FB607B1E-6306-415B-84CC-3C5CDCFE8C3B}"/>
                </a:ext>
              </a:extLst>
            </p:cNvPr>
            <p:cNvSpPr/>
            <p:nvPr/>
          </p:nvSpPr>
          <p:spPr>
            <a:xfrm>
              <a:off x="8373426" y="2589443"/>
              <a:ext cx="216000" cy="144000"/>
            </a:xfrm>
            <a:prstGeom prst="rect">
              <a:avLst/>
            </a:prstGeom>
            <a:pattFill prst="wdUpDiag">
              <a:fgClr>
                <a:srgbClr val="FF0000"/>
              </a:fgClr>
              <a:bgClr>
                <a:schemeClr val="bg1"/>
              </a:bgClr>
            </a:patt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2000">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09353E39-C09E-4EBA-B8B5-EEDE263DD304}"/>
                </a:ext>
              </a:extLst>
            </p:cNvPr>
            <p:cNvSpPr txBox="1"/>
            <p:nvPr/>
          </p:nvSpPr>
          <p:spPr>
            <a:xfrm>
              <a:off x="7884524" y="2542075"/>
              <a:ext cx="441146" cy="246221"/>
            </a:xfrm>
            <a:prstGeom prst="rect">
              <a:avLst/>
            </a:prstGeom>
            <a:noFill/>
          </p:spPr>
          <p:txBody>
            <a:bodyPr wrap="none" rtlCol="0">
              <a:spAutoFit/>
            </a:bodyPr>
            <a:lstStyle/>
            <a:p>
              <a:r>
                <a:rPr kumimoji="1" lang="ja-JP" altLang="en-US" sz="1000" dirty="0">
                  <a:latin typeface="Meiryo UI" panose="020B0604030504040204" pitchFamily="50" charset="-128"/>
                  <a:ea typeface="Meiryo UI" panose="020B0604030504040204" pitchFamily="50" charset="-128"/>
                </a:rPr>
                <a:t>現状</a:t>
              </a:r>
            </a:p>
          </p:txBody>
        </p:sp>
        <p:sp>
          <p:nvSpPr>
            <p:cNvPr id="28" name="テキスト ボックス 27">
              <a:extLst>
                <a:ext uri="{FF2B5EF4-FFF2-40B4-BE49-F238E27FC236}">
                  <a16:creationId xmlns:a16="http://schemas.microsoft.com/office/drawing/2014/main" id="{161E1D5C-8C9D-4346-8CF3-E525F1971506}"/>
                </a:ext>
              </a:extLst>
            </p:cNvPr>
            <p:cNvSpPr txBox="1"/>
            <p:nvPr/>
          </p:nvSpPr>
          <p:spPr>
            <a:xfrm>
              <a:off x="8549722" y="2545762"/>
              <a:ext cx="569387" cy="246221"/>
            </a:xfrm>
            <a:prstGeom prst="rect">
              <a:avLst/>
            </a:prstGeom>
            <a:noFill/>
          </p:spPr>
          <p:txBody>
            <a:bodyPr wrap="none" rtlCol="0">
              <a:spAutoFit/>
            </a:bodyPr>
            <a:lstStyle/>
            <a:p>
              <a:r>
                <a:rPr kumimoji="1" lang="ja-JP" altLang="en-US" sz="1000" dirty="0">
                  <a:latin typeface="Meiryo UI" panose="020B0604030504040204" pitchFamily="50" charset="-128"/>
                  <a:ea typeface="Meiryo UI" panose="020B0604030504040204" pitchFamily="50" charset="-128"/>
                </a:rPr>
                <a:t>緩和分</a:t>
              </a:r>
            </a:p>
          </p:txBody>
        </p:sp>
        <p:sp>
          <p:nvSpPr>
            <p:cNvPr id="29" name="テキスト ボックス 28">
              <a:extLst>
                <a:ext uri="{FF2B5EF4-FFF2-40B4-BE49-F238E27FC236}">
                  <a16:creationId xmlns:a16="http://schemas.microsoft.com/office/drawing/2014/main" id="{F0F7FB9A-D16D-437C-875B-65EB73043C22}"/>
                </a:ext>
              </a:extLst>
            </p:cNvPr>
            <p:cNvSpPr txBox="1"/>
            <p:nvPr/>
          </p:nvSpPr>
          <p:spPr>
            <a:xfrm>
              <a:off x="6785731" y="2214024"/>
              <a:ext cx="2212465" cy="276999"/>
            </a:xfrm>
            <a:prstGeom prst="rect">
              <a:avLst/>
            </a:prstGeom>
            <a:noFill/>
          </p:spPr>
          <p:txBody>
            <a:bodyPr wrap="none" rtlCol="0">
              <a:spAutoFit/>
            </a:bodyPr>
            <a:lstStyle/>
            <a:p>
              <a:r>
                <a:rPr kumimoji="1" lang="ja-JP" altLang="en-US" sz="1200" b="1" dirty="0">
                  <a:latin typeface="Meiryo UI" panose="020B0604030504040204" pitchFamily="50" charset="-128"/>
                  <a:ea typeface="Meiryo UI" panose="020B0604030504040204" pitchFamily="50" charset="-128"/>
                </a:rPr>
                <a:t>入居収入基準の緩和のイメージ</a:t>
              </a:r>
              <a:endParaRPr kumimoji="1" lang="en-US" altLang="ja-JP" sz="1200" b="1" dirty="0">
                <a:latin typeface="Meiryo UI" panose="020B0604030504040204" pitchFamily="50" charset="-128"/>
                <a:ea typeface="Meiryo UI" panose="020B0604030504040204" pitchFamily="50" charset="-128"/>
              </a:endParaRPr>
            </a:p>
          </p:txBody>
        </p:sp>
        <p:sp>
          <p:nvSpPr>
            <p:cNvPr id="30" name="フリーフォーム: 図形 29">
              <a:extLst>
                <a:ext uri="{FF2B5EF4-FFF2-40B4-BE49-F238E27FC236}">
                  <a16:creationId xmlns:a16="http://schemas.microsoft.com/office/drawing/2014/main" id="{38A8BD48-D243-417C-9F6A-19A94385BE89}"/>
                </a:ext>
              </a:extLst>
            </p:cNvPr>
            <p:cNvSpPr/>
            <p:nvPr/>
          </p:nvSpPr>
          <p:spPr>
            <a:xfrm>
              <a:off x="6786791" y="2897328"/>
              <a:ext cx="2211403" cy="731934"/>
            </a:xfrm>
            <a:custGeom>
              <a:avLst/>
              <a:gdLst>
                <a:gd name="connsiteX0" fmla="*/ 850285 w 2186026"/>
                <a:gd name="connsiteY0" fmla="*/ 0 h 750313"/>
                <a:gd name="connsiteX1" fmla="*/ 2186026 w 2186026"/>
                <a:gd name="connsiteY1" fmla="*/ 0 h 750313"/>
                <a:gd name="connsiteX2" fmla="*/ 2186026 w 2186026"/>
                <a:gd name="connsiteY2" fmla="*/ 750313 h 750313"/>
                <a:gd name="connsiteX3" fmla="*/ 850285 w 2186026"/>
                <a:gd name="connsiteY3" fmla="*/ 750313 h 750313"/>
                <a:gd name="connsiteX4" fmla="*/ 850285 w 2186026"/>
                <a:gd name="connsiteY4" fmla="*/ 322476 h 750313"/>
                <a:gd name="connsiteX5" fmla="*/ 0 w 2186026"/>
                <a:gd name="connsiteY5" fmla="*/ 322476 h 750313"/>
                <a:gd name="connsiteX6" fmla="*/ 0 w 2186026"/>
                <a:gd name="connsiteY6" fmla="*/ 96 h 750313"/>
                <a:gd name="connsiteX7" fmla="*/ 850285 w 2186026"/>
                <a:gd name="connsiteY7" fmla="*/ 96 h 750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86026" h="750313">
                  <a:moveTo>
                    <a:pt x="850285" y="0"/>
                  </a:moveTo>
                  <a:lnTo>
                    <a:pt x="2186026" y="0"/>
                  </a:lnTo>
                  <a:lnTo>
                    <a:pt x="2186026" y="750313"/>
                  </a:lnTo>
                  <a:lnTo>
                    <a:pt x="850285" y="750313"/>
                  </a:lnTo>
                  <a:lnTo>
                    <a:pt x="850285" y="322476"/>
                  </a:lnTo>
                  <a:lnTo>
                    <a:pt x="0" y="322476"/>
                  </a:lnTo>
                  <a:lnTo>
                    <a:pt x="0" y="96"/>
                  </a:lnTo>
                  <a:lnTo>
                    <a:pt x="850285" y="96"/>
                  </a:lnTo>
                  <a:close/>
                </a:path>
              </a:pathLst>
            </a:custGeom>
            <a:pattFill prst="wdUpDiag">
              <a:fgClr>
                <a:srgbClr val="FF0000"/>
              </a:fgClr>
              <a:bgClr>
                <a:schemeClr val="bg1"/>
              </a:bgClr>
            </a:patt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ja-JP" altLang="en-US" sz="2000">
                <a:latin typeface="Meiryo UI" panose="020B0604030504040204" pitchFamily="50" charset="-128"/>
                <a:ea typeface="Meiryo UI" panose="020B0604030504040204" pitchFamily="50" charset="-128"/>
              </a:endParaRPr>
            </a:p>
          </p:txBody>
        </p:sp>
        <p:cxnSp>
          <p:nvCxnSpPr>
            <p:cNvPr id="32" name="直線コネクタ 31">
              <a:extLst>
                <a:ext uri="{FF2B5EF4-FFF2-40B4-BE49-F238E27FC236}">
                  <a16:creationId xmlns:a16="http://schemas.microsoft.com/office/drawing/2014/main" id="{7F4685B6-7F97-43C6-890E-B09C1E8E30AE}"/>
                </a:ext>
              </a:extLst>
            </p:cNvPr>
            <p:cNvCxnSpPr>
              <a:cxnSpLocks/>
            </p:cNvCxnSpPr>
            <p:nvPr/>
          </p:nvCxnSpPr>
          <p:spPr>
            <a:xfrm>
              <a:off x="6713526" y="3206779"/>
              <a:ext cx="2376000" cy="0"/>
            </a:xfrm>
            <a:prstGeom prst="line">
              <a:avLst/>
            </a:prstGeom>
            <a:ln w="12700">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F6BB9C12-914A-418D-880E-F8E68E5DB86F}"/>
                </a:ext>
              </a:extLst>
            </p:cNvPr>
            <p:cNvCxnSpPr>
              <a:cxnSpLocks/>
            </p:cNvCxnSpPr>
            <p:nvPr/>
          </p:nvCxnSpPr>
          <p:spPr>
            <a:xfrm flipV="1">
              <a:off x="7645531" y="2806081"/>
              <a:ext cx="0" cy="1620000"/>
            </a:xfrm>
            <a:prstGeom prst="line">
              <a:avLst/>
            </a:prstGeom>
            <a:ln w="12700">
              <a:solidFill>
                <a:schemeClr val="bg1">
                  <a:lumMod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36" name="テキスト ボックス 35">
              <a:extLst>
                <a:ext uri="{FF2B5EF4-FFF2-40B4-BE49-F238E27FC236}">
                  <a16:creationId xmlns:a16="http://schemas.microsoft.com/office/drawing/2014/main" id="{2E0B0DE3-340F-42D2-AEAF-5C801E4C5D16}"/>
                </a:ext>
              </a:extLst>
            </p:cNvPr>
            <p:cNvSpPr txBox="1"/>
            <p:nvPr/>
          </p:nvSpPr>
          <p:spPr>
            <a:xfrm>
              <a:off x="8162108" y="4489615"/>
              <a:ext cx="319318" cy="253916"/>
            </a:xfrm>
            <a:prstGeom prst="rect">
              <a:avLst/>
            </a:prstGeom>
            <a:noFill/>
          </p:spPr>
          <p:txBody>
            <a:bodyPr wrap="none" rtlCol="0">
              <a:spAutoFit/>
            </a:bodyPr>
            <a:lstStyle/>
            <a:p>
              <a:r>
                <a:rPr lang="ja-JP" altLang="en-US"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p:txBody>
        </p:sp>
        <p:sp>
          <p:nvSpPr>
            <p:cNvPr id="37" name="楕円 36">
              <a:extLst>
                <a:ext uri="{FF2B5EF4-FFF2-40B4-BE49-F238E27FC236}">
                  <a16:creationId xmlns:a16="http://schemas.microsoft.com/office/drawing/2014/main" id="{DB2DE6F8-EA52-4195-A2D3-74860F07C51E}"/>
                </a:ext>
              </a:extLst>
            </p:cNvPr>
            <p:cNvSpPr/>
            <p:nvPr/>
          </p:nvSpPr>
          <p:spPr>
            <a:xfrm>
              <a:off x="8606367" y="4538882"/>
              <a:ext cx="738000" cy="180000"/>
            </a:xfrm>
            <a:prstGeom prst="ellipse">
              <a:avLst/>
            </a:prstGeom>
            <a:solidFill>
              <a:schemeClr val="accent6">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sz="2000"/>
            </a:p>
          </p:txBody>
        </p:sp>
        <p:sp>
          <p:nvSpPr>
            <p:cNvPr id="43" name="テキスト ボックス 42">
              <a:extLst>
                <a:ext uri="{FF2B5EF4-FFF2-40B4-BE49-F238E27FC236}">
                  <a16:creationId xmlns:a16="http://schemas.microsoft.com/office/drawing/2014/main" id="{174866E9-14D3-4279-9585-F36FE9F28942}"/>
                </a:ext>
              </a:extLst>
            </p:cNvPr>
            <p:cNvSpPr txBox="1"/>
            <p:nvPr/>
          </p:nvSpPr>
          <p:spPr>
            <a:xfrm>
              <a:off x="8452675" y="4401561"/>
              <a:ext cx="1064985" cy="415498"/>
            </a:xfrm>
            <a:prstGeom prst="rect">
              <a:avLst/>
            </a:prstGeom>
            <a:noFill/>
          </p:spPr>
          <p:txBody>
            <a:bodyPr wrap="square" rtlCol="0">
              <a:spAutoFit/>
            </a:bodyPr>
            <a:lstStyle/>
            <a:p>
              <a:pPr algn="ctr"/>
              <a:r>
                <a:rPr kumimoji="1" lang="ja-JP" altLang="en-US" sz="1050" b="1" u="sng" dirty="0">
                  <a:latin typeface="Meiryo UI" panose="020B0604030504040204" pitchFamily="50" charset="-128"/>
                  <a:ea typeface="Meiryo UI" panose="020B0604030504040204" pitchFamily="50" charset="-128"/>
                </a:rPr>
                <a:t>年度末年齢</a:t>
              </a:r>
              <a:endParaRPr kumimoji="1" lang="en-US" altLang="ja-JP" sz="1050" b="1" u="sng" dirty="0">
                <a:latin typeface="Meiryo UI" panose="020B0604030504040204" pitchFamily="50" charset="-128"/>
                <a:ea typeface="Meiryo UI" panose="020B0604030504040204" pitchFamily="50" charset="-128"/>
              </a:endParaRPr>
            </a:p>
            <a:p>
              <a:pPr algn="ctr"/>
              <a:r>
                <a:rPr kumimoji="1" lang="en-US" altLang="ja-JP" sz="1050" b="1" u="sng" dirty="0">
                  <a:latin typeface="Meiryo UI" panose="020B0604030504040204" pitchFamily="50" charset="-128"/>
                  <a:ea typeface="Meiryo UI" panose="020B0604030504040204" pitchFamily="50" charset="-128"/>
                </a:rPr>
                <a:t>18</a:t>
              </a:r>
              <a:r>
                <a:rPr kumimoji="1" lang="ja-JP" altLang="en-US" sz="1050" b="1" u="sng" dirty="0">
                  <a:latin typeface="Meiryo UI" panose="020B0604030504040204" pitchFamily="50" charset="-128"/>
                  <a:ea typeface="Meiryo UI" panose="020B0604030504040204" pitchFamily="50" charset="-128"/>
                </a:rPr>
                <a:t>歳以下</a:t>
              </a:r>
            </a:p>
          </p:txBody>
        </p:sp>
        <p:cxnSp>
          <p:nvCxnSpPr>
            <p:cNvPr id="44" name="直線矢印コネクタ 43">
              <a:extLst>
                <a:ext uri="{FF2B5EF4-FFF2-40B4-BE49-F238E27FC236}">
                  <a16:creationId xmlns:a16="http://schemas.microsoft.com/office/drawing/2014/main" id="{8800A768-D76A-4DC0-91C1-485E5939B087}"/>
                </a:ext>
              </a:extLst>
            </p:cNvPr>
            <p:cNvCxnSpPr>
              <a:cxnSpLocks/>
            </p:cNvCxnSpPr>
            <p:nvPr/>
          </p:nvCxnSpPr>
          <p:spPr>
            <a:xfrm flipV="1">
              <a:off x="6785582" y="2592631"/>
              <a:ext cx="0" cy="176400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45" name="楕円 44">
              <a:extLst>
                <a:ext uri="{FF2B5EF4-FFF2-40B4-BE49-F238E27FC236}">
                  <a16:creationId xmlns:a16="http://schemas.microsoft.com/office/drawing/2014/main" id="{DEEECF08-75C4-4195-8F55-E1B5289AA60F}"/>
                </a:ext>
              </a:extLst>
            </p:cNvPr>
            <p:cNvSpPr/>
            <p:nvPr/>
          </p:nvSpPr>
          <p:spPr>
            <a:xfrm>
              <a:off x="6279227" y="2850083"/>
              <a:ext cx="449063" cy="123977"/>
            </a:xfrm>
            <a:prstGeom prst="ellipse">
              <a:avLst/>
            </a:prstGeom>
            <a:solidFill>
              <a:schemeClr val="accent6">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sz="2000"/>
            </a:p>
          </p:txBody>
        </p:sp>
        <p:sp>
          <p:nvSpPr>
            <p:cNvPr id="46" name="テキスト ボックス 45">
              <a:extLst>
                <a:ext uri="{FF2B5EF4-FFF2-40B4-BE49-F238E27FC236}">
                  <a16:creationId xmlns:a16="http://schemas.microsoft.com/office/drawing/2014/main" id="{D5FC1B42-DEA1-4728-ABFC-310C92C2272D}"/>
                </a:ext>
              </a:extLst>
            </p:cNvPr>
            <p:cNvSpPr txBox="1"/>
            <p:nvPr/>
          </p:nvSpPr>
          <p:spPr>
            <a:xfrm>
              <a:off x="6247387" y="2733113"/>
              <a:ext cx="583814" cy="261610"/>
            </a:xfrm>
            <a:prstGeom prst="rect">
              <a:avLst/>
            </a:prstGeom>
            <a:noFill/>
          </p:spPr>
          <p:txBody>
            <a:bodyPr wrap="square" rtlCol="0">
              <a:spAutoFit/>
            </a:bodyPr>
            <a:lstStyle/>
            <a:p>
              <a:r>
                <a:rPr kumimoji="1" lang="en-US" altLang="ja-JP" sz="1100" b="1" u="sng" dirty="0">
                  <a:latin typeface="Meiryo UI" panose="020B0604030504040204" pitchFamily="50" charset="-128"/>
                  <a:ea typeface="Meiryo UI" panose="020B0604030504040204" pitchFamily="50" charset="-128"/>
                </a:rPr>
                <a:t>25.9</a:t>
              </a:r>
              <a:endParaRPr kumimoji="1" lang="ja-JP" altLang="en-US" sz="1100" b="1" u="sng" dirty="0">
                <a:latin typeface="Meiryo UI" panose="020B0604030504040204" pitchFamily="50" charset="-128"/>
                <a:ea typeface="Meiryo UI" panose="020B0604030504040204" pitchFamily="50" charset="-128"/>
              </a:endParaRPr>
            </a:p>
          </p:txBody>
        </p:sp>
        <p:sp>
          <p:nvSpPr>
            <p:cNvPr id="51" name="テキスト ボックス 50">
              <a:extLst>
                <a:ext uri="{FF2B5EF4-FFF2-40B4-BE49-F238E27FC236}">
                  <a16:creationId xmlns:a16="http://schemas.microsoft.com/office/drawing/2014/main" id="{B6B1F159-0DB4-48E1-B696-76A74FC22649}"/>
                </a:ext>
              </a:extLst>
            </p:cNvPr>
            <p:cNvSpPr txBox="1"/>
            <p:nvPr/>
          </p:nvSpPr>
          <p:spPr>
            <a:xfrm rot="16200000">
              <a:off x="6339324" y="2927919"/>
              <a:ext cx="325730" cy="261610"/>
            </a:xfrm>
            <a:prstGeom prst="rect">
              <a:avLst/>
            </a:prstGeom>
            <a:noFill/>
          </p:spPr>
          <p:txBody>
            <a:bodyPr wrap="none" rtlCol="0">
              <a:spAutoFit/>
            </a:bodyPr>
            <a:lstStyle/>
            <a:p>
              <a:r>
                <a:rPr lang="ja-JP" altLang="en-US" sz="1100" dirty="0">
                  <a:latin typeface="Meiryo UI" panose="020B0604030504040204" pitchFamily="50" charset="-128"/>
                  <a:ea typeface="Meiryo UI" panose="020B0604030504040204" pitchFamily="50" charset="-128"/>
                </a:rPr>
                <a:t>⇒</a:t>
              </a:r>
              <a:endParaRPr kumimoji="1" lang="ja-JP" altLang="en-US" sz="1100" dirty="0">
                <a:latin typeface="Meiryo UI" panose="020B0604030504040204" pitchFamily="50" charset="-128"/>
                <a:ea typeface="Meiryo UI" panose="020B0604030504040204" pitchFamily="50" charset="-128"/>
              </a:endParaRPr>
            </a:p>
          </p:txBody>
        </p:sp>
        <p:cxnSp>
          <p:nvCxnSpPr>
            <p:cNvPr id="52" name="直線コネクタ 51">
              <a:extLst>
                <a:ext uri="{FF2B5EF4-FFF2-40B4-BE49-F238E27FC236}">
                  <a16:creationId xmlns:a16="http://schemas.microsoft.com/office/drawing/2014/main" id="{613E94AA-1DA1-4EDE-A795-27B37B4B22AF}"/>
                </a:ext>
              </a:extLst>
            </p:cNvPr>
            <p:cNvCxnSpPr>
              <a:cxnSpLocks/>
            </p:cNvCxnSpPr>
            <p:nvPr/>
          </p:nvCxnSpPr>
          <p:spPr>
            <a:xfrm flipV="1">
              <a:off x="8998194" y="2806081"/>
              <a:ext cx="0" cy="1620000"/>
            </a:xfrm>
            <a:prstGeom prst="line">
              <a:avLst/>
            </a:prstGeom>
            <a:ln w="12700">
              <a:solidFill>
                <a:schemeClr val="bg1">
                  <a:lumMod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3" name="直線コネクタ 52">
              <a:extLst>
                <a:ext uri="{FF2B5EF4-FFF2-40B4-BE49-F238E27FC236}">
                  <a16:creationId xmlns:a16="http://schemas.microsoft.com/office/drawing/2014/main" id="{211D4148-DE16-407E-9B7D-A84064DB01C8}"/>
                </a:ext>
              </a:extLst>
            </p:cNvPr>
            <p:cNvCxnSpPr>
              <a:cxnSpLocks/>
            </p:cNvCxnSpPr>
            <p:nvPr/>
          </p:nvCxnSpPr>
          <p:spPr>
            <a:xfrm>
              <a:off x="6713526" y="3629262"/>
              <a:ext cx="2376000" cy="0"/>
            </a:xfrm>
            <a:prstGeom prst="line">
              <a:avLst/>
            </a:prstGeom>
            <a:ln w="12700">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FDB3FBB9-D747-4CA7-8C27-261F8582D7B4}"/>
                </a:ext>
              </a:extLst>
            </p:cNvPr>
            <p:cNvCxnSpPr>
              <a:cxnSpLocks/>
            </p:cNvCxnSpPr>
            <p:nvPr/>
          </p:nvCxnSpPr>
          <p:spPr>
            <a:xfrm>
              <a:off x="6713526" y="2897328"/>
              <a:ext cx="2376000" cy="0"/>
            </a:xfrm>
            <a:prstGeom prst="line">
              <a:avLst/>
            </a:prstGeom>
            <a:ln w="12700">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5" name="テキスト ボックス 54">
              <a:extLst>
                <a:ext uri="{FF2B5EF4-FFF2-40B4-BE49-F238E27FC236}">
                  <a16:creationId xmlns:a16="http://schemas.microsoft.com/office/drawing/2014/main" id="{1D1DC9ED-F50C-487A-9619-318A9CACF9DC}"/>
                </a:ext>
              </a:extLst>
            </p:cNvPr>
            <p:cNvSpPr txBox="1"/>
            <p:nvPr/>
          </p:nvSpPr>
          <p:spPr>
            <a:xfrm>
              <a:off x="5706541" y="2391853"/>
              <a:ext cx="1261884" cy="369332"/>
            </a:xfrm>
            <a:prstGeom prst="rect">
              <a:avLst/>
            </a:prstGeom>
            <a:noFill/>
          </p:spPr>
          <p:txBody>
            <a:bodyPr wrap="square" rtlCol="0">
              <a:spAutoFit/>
            </a:bodyPr>
            <a:lstStyle/>
            <a:p>
              <a:pPr algn="ctr"/>
              <a:r>
                <a:rPr lang="ja-JP" altLang="en-US" sz="900" dirty="0">
                  <a:latin typeface="Meiryo UI" panose="020B0604030504040204" pitchFamily="50" charset="-128"/>
                  <a:ea typeface="Meiryo UI" panose="020B0604030504040204" pitchFamily="50" charset="-128"/>
                </a:rPr>
                <a:t>入居収入基準額</a:t>
              </a:r>
              <a:endParaRPr lang="en-US" altLang="ja-JP" sz="900" dirty="0">
                <a:latin typeface="Meiryo UI" panose="020B0604030504040204" pitchFamily="50" charset="-128"/>
                <a:ea typeface="Meiryo UI" panose="020B0604030504040204" pitchFamily="50" charset="-128"/>
              </a:endParaRPr>
            </a:p>
            <a:p>
              <a:pPr algn="ctr"/>
              <a:r>
                <a:rPr lang="ja-JP" altLang="en-US" sz="900" dirty="0">
                  <a:latin typeface="Meiryo UI" panose="020B0604030504040204" pitchFamily="50" charset="-128"/>
                  <a:ea typeface="Meiryo UI" panose="020B0604030504040204" pitchFamily="50" charset="-128"/>
                </a:rPr>
                <a:t>（月収・万円）</a:t>
              </a:r>
              <a:endParaRPr kumimoji="1" lang="ja-JP" altLang="en-US" sz="900" dirty="0">
                <a:latin typeface="Meiryo UI" panose="020B0604030504040204" pitchFamily="50" charset="-128"/>
                <a:ea typeface="Meiryo UI" panose="020B0604030504040204" pitchFamily="50" charset="-128"/>
              </a:endParaRPr>
            </a:p>
          </p:txBody>
        </p:sp>
      </p:grpSp>
      <p:sp>
        <p:nvSpPr>
          <p:cNvPr id="56" name="テキスト ボックス 55">
            <a:extLst>
              <a:ext uri="{FF2B5EF4-FFF2-40B4-BE49-F238E27FC236}">
                <a16:creationId xmlns:a16="http://schemas.microsoft.com/office/drawing/2014/main" id="{419C6FFB-EC58-4D93-A0D8-4AD93EA6A9C8}"/>
              </a:ext>
            </a:extLst>
          </p:cNvPr>
          <p:cNvSpPr txBox="1"/>
          <p:nvPr/>
        </p:nvSpPr>
        <p:spPr>
          <a:xfrm>
            <a:off x="6858949" y="4981094"/>
            <a:ext cx="2520000" cy="360000"/>
          </a:xfrm>
          <a:prstGeom prst="rect">
            <a:avLst/>
          </a:prstGeom>
          <a:solidFill>
            <a:schemeClr val="bg1"/>
          </a:solidFill>
          <a:ln w="25400" cmpd="dbl">
            <a:solidFill>
              <a:schemeClr val="accent1"/>
            </a:solidFill>
          </a:ln>
        </p:spPr>
        <p:txBody>
          <a:bodyPr wrap="square" anchor="ctr">
            <a:noAutofit/>
          </a:bodyPr>
          <a:lstStyle/>
          <a:p>
            <a:pPr marL="0" marR="0" lvl="0" indent="0" algn="l" defTabSz="880659" rtl="0" eaLnBrk="1" fontAlgn="auto" latinLnBrk="0" hangingPunct="1">
              <a:lnSpc>
                <a:spcPct val="100000"/>
              </a:lnSpc>
              <a:spcBef>
                <a:spcPts val="0"/>
              </a:spcBef>
              <a:spcAft>
                <a:spcPts val="0"/>
              </a:spcAft>
              <a:buClrTx/>
              <a:buSzTx/>
              <a:buFontTx/>
              <a:buNone/>
              <a:tabLst/>
              <a:defRPr/>
            </a:pPr>
            <a:r>
              <a:rPr kumimoji="0" lang="ja-JP" altLang="en-US" sz="1400" b="1" i="0"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令和８年</a:t>
            </a:r>
            <a:r>
              <a:rPr kumimoji="0" lang="en-US" altLang="ja-JP" sz="1400" b="1" i="0"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10</a:t>
            </a:r>
            <a:r>
              <a:rPr kumimoji="0" lang="ja-JP" altLang="en-US" sz="1400" b="1" i="0"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月１日施行（予定）</a:t>
            </a:r>
            <a:r>
              <a:rPr kumimoji="0" lang="ja-JP" altLang="en-US" sz="1400" b="0" i="0"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endParaRPr kumimoji="0" lang="en-US" altLang="ja-JP" sz="1400" b="0" i="0"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57" name="テキスト ボックス 56">
            <a:extLst>
              <a:ext uri="{FF2B5EF4-FFF2-40B4-BE49-F238E27FC236}">
                <a16:creationId xmlns:a16="http://schemas.microsoft.com/office/drawing/2014/main" id="{9196B26B-CCC7-4CAA-A776-05B389201DE2}"/>
              </a:ext>
            </a:extLst>
          </p:cNvPr>
          <p:cNvSpPr txBox="1"/>
          <p:nvPr/>
        </p:nvSpPr>
        <p:spPr>
          <a:xfrm>
            <a:off x="9222921" y="6669816"/>
            <a:ext cx="359394" cy="369332"/>
          </a:xfrm>
          <a:prstGeom prst="rect">
            <a:avLst/>
          </a:prstGeom>
          <a:noFill/>
        </p:spPr>
        <p:txBody>
          <a:bodyPr wrap="none" rtlCol="0">
            <a:spAutoFit/>
          </a:bodyPr>
          <a:lstStyle/>
          <a:p>
            <a:r>
              <a:rPr kumimoji="1" lang="en-US" altLang="ja-JP" dirty="0">
                <a:latin typeface="BIZ UDPゴシック" panose="020B0400000000000000" pitchFamily="50" charset="-128"/>
                <a:ea typeface="BIZ UDPゴシック" panose="020B0400000000000000" pitchFamily="50" charset="-128"/>
              </a:rPr>
              <a:t>4</a:t>
            </a:r>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894271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F4BA8B-F136-B907-44D2-D139B121697E}"/>
            </a:ext>
          </a:extLst>
        </p:cNvPr>
        <p:cNvGrpSpPr/>
        <p:nvPr/>
      </p:nvGrpSpPr>
      <p:grpSpPr>
        <a:xfrm>
          <a:off x="0" y="0"/>
          <a:ext cx="0" cy="0"/>
          <a:chOff x="0" y="0"/>
          <a:chExt cx="0" cy="0"/>
        </a:xfrm>
      </p:grpSpPr>
      <p:sp>
        <p:nvSpPr>
          <p:cNvPr id="33" name="正方形/長方形 32">
            <a:extLst>
              <a:ext uri="{FF2B5EF4-FFF2-40B4-BE49-F238E27FC236}">
                <a16:creationId xmlns:a16="http://schemas.microsoft.com/office/drawing/2014/main" id="{95099282-1FF9-4A31-B5A6-F88DF87E347A}"/>
              </a:ext>
            </a:extLst>
          </p:cNvPr>
          <p:cNvSpPr/>
          <p:nvPr/>
        </p:nvSpPr>
        <p:spPr>
          <a:xfrm>
            <a:off x="5261136" y="4803652"/>
            <a:ext cx="2016000" cy="55290"/>
          </a:xfrm>
          <a:prstGeom prst="rect">
            <a:avLst/>
          </a:prstGeom>
          <a:solidFill>
            <a:srgbClr val="FFFF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marL="0" marR="0" lvl="0" indent="0" algn="l" defTabSz="914423" rtl="0" eaLnBrk="1" fontAlgn="auto" latinLnBrk="0" hangingPunct="1">
              <a:lnSpc>
                <a:spcPct val="150000"/>
              </a:lnSpc>
              <a:spcBef>
                <a:spcPts val="601"/>
              </a:spcBef>
              <a:spcAft>
                <a:spcPts val="0"/>
              </a:spcAft>
              <a:buClrTx/>
              <a:buSzTx/>
              <a:buFontTx/>
              <a:buNone/>
              <a:tabLst/>
              <a:defRPr/>
            </a:pPr>
            <a:endParaRPr kumimoji="0" lang="en-US" altLang="ja-JP" sz="1400" b="1" i="0" u="none" strike="noStrike" kern="1200" cap="none" spc="10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34" name="正方形/長方形 33">
            <a:extLst>
              <a:ext uri="{FF2B5EF4-FFF2-40B4-BE49-F238E27FC236}">
                <a16:creationId xmlns:a16="http://schemas.microsoft.com/office/drawing/2014/main" id="{8597E049-6333-4352-9E0F-5ED0471D8919}"/>
              </a:ext>
            </a:extLst>
          </p:cNvPr>
          <p:cNvSpPr/>
          <p:nvPr/>
        </p:nvSpPr>
        <p:spPr>
          <a:xfrm>
            <a:off x="5220077" y="2607748"/>
            <a:ext cx="1944000" cy="55290"/>
          </a:xfrm>
          <a:prstGeom prst="rect">
            <a:avLst/>
          </a:prstGeom>
          <a:solidFill>
            <a:srgbClr val="FFFF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marL="0" marR="0" lvl="0" indent="0" algn="l" defTabSz="914423" rtl="0" eaLnBrk="1" fontAlgn="auto" latinLnBrk="0" hangingPunct="1">
              <a:lnSpc>
                <a:spcPct val="150000"/>
              </a:lnSpc>
              <a:spcBef>
                <a:spcPts val="601"/>
              </a:spcBef>
              <a:spcAft>
                <a:spcPts val="0"/>
              </a:spcAft>
              <a:buClrTx/>
              <a:buSzTx/>
              <a:buFontTx/>
              <a:buNone/>
              <a:tabLst/>
              <a:defRPr/>
            </a:pPr>
            <a:endParaRPr kumimoji="0" lang="en-US" altLang="ja-JP" sz="1400" b="1" i="0" u="none" strike="noStrike" kern="1200" cap="none" spc="10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3" name="正方形/長方形 2">
            <a:extLst>
              <a:ext uri="{FF2B5EF4-FFF2-40B4-BE49-F238E27FC236}">
                <a16:creationId xmlns:a16="http://schemas.microsoft.com/office/drawing/2014/main" id="{B40E12D5-761A-E864-91D2-4E63D53FAFBD}"/>
              </a:ext>
            </a:extLst>
          </p:cNvPr>
          <p:cNvSpPr/>
          <p:nvPr/>
        </p:nvSpPr>
        <p:spPr>
          <a:xfrm>
            <a:off x="241753" y="6077831"/>
            <a:ext cx="9000000" cy="86400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cxnSp>
        <p:nvCxnSpPr>
          <p:cNvPr id="39" name="直線コネクタ 38">
            <a:extLst>
              <a:ext uri="{FF2B5EF4-FFF2-40B4-BE49-F238E27FC236}">
                <a16:creationId xmlns:a16="http://schemas.microsoft.com/office/drawing/2014/main" id="{142629A6-A190-3DF9-9AF3-82DEBF9FEF86}"/>
              </a:ext>
            </a:extLst>
          </p:cNvPr>
          <p:cNvCxnSpPr>
            <a:cxnSpLocks/>
          </p:cNvCxnSpPr>
          <p:nvPr/>
        </p:nvCxnSpPr>
        <p:spPr>
          <a:xfrm>
            <a:off x="0" y="588045"/>
            <a:ext cx="9540875"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FF534682-B5BE-0EC9-0E76-BDC370E8FC5B}"/>
              </a:ext>
            </a:extLst>
          </p:cNvPr>
          <p:cNvSpPr txBox="1"/>
          <p:nvPr/>
        </p:nvSpPr>
        <p:spPr>
          <a:xfrm>
            <a:off x="365226" y="6171637"/>
            <a:ext cx="8943813" cy="755720"/>
          </a:xfrm>
          <a:prstGeom prst="rect">
            <a:avLst/>
          </a:prstGeom>
          <a:noFill/>
        </p:spPr>
        <p:txBody>
          <a:bodyPr wrap="square" rtlCol="0">
            <a:spAutoFit/>
          </a:bodyPr>
          <a:lstStyle/>
          <a:p>
            <a:pPr marL="285750" indent="-285750">
              <a:lnSpc>
                <a:spcPct val="130000"/>
              </a:lnSpc>
              <a:buFont typeface="Wingdings" panose="05000000000000000000" pitchFamily="2" charset="2"/>
              <a:buChar char="l"/>
              <a:defRPr/>
            </a:pP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同居する子どもの要件を、</a:t>
            </a:r>
            <a:r>
              <a:rPr kumimoji="1" lang="ja-JP" altLang="en-US" sz="18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「小学校就学前」から「年度末年齢</a:t>
            </a:r>
            <a:r>
              <a:rPr kumimoji="1" lang="en-US" altLang="ja-JP" sz="18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18</a:t>
            </a:r>
            <a:r>
              <a:rPr kumimoji="1" lang="ja-JP" altLang="en-US" sz="18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歳以下」に拡大</a:t>
            </a:r>
            <a:endParaRPr lang="en-US" altLang="ja-JP" dirty="0">
              <a:solidFill>
                <a:prstClr val="black"/>
              </a:solidFill>
              <a:latin typeface="BIZ UDPゴシック" panose="020B0400000000000000" pitchFamily="50" charset="-128"/>
              <a:ea typeface="BIZ UDPゴシック" panose="020B0400000000000000" pitchFamily="50" charset="-128"/>
            </a:endParaRPr>
          </a:p>
          <a:p>
            <a:pPr marL="285750" lvl="0" indent="-285750">
              <a:lnSpc>
                <a:spcPct val="130000"/>
              </a:lnSpc>
              <a:buFont typeface="Wingdings" panose="05000000000000000000" pitchFamily="2" charset="2"/>
              <a:buChar char="l"/>
              <a:defRPr/>
            </a:pPr>
            <a:r>
              <a:rPr lang="ja-JP" altLang="en-US" dirty="0">
                <a:solidFill>
                  <a:prstClr val="black"/>
                </a:solidFill>
                <a:latin typeface="BIZ UDPゴシック" panose="020B0400000000000000" pitchFamily="50" charset="-128"/>
                <a:ea typeface="BIZ UDPゴシック" panose="020B0400000000000000" pitchFamily="50" charset="-128"/>
              </a:rPr>
              <a:t>入居資格</a:t>
            </a:r>
            <a:r>
              <a:rPr lang="ja-JP" altLang="en-US" sz="1600" dirty="0">
                <a:solidFill>
                  <a:prstClr val="black"/>
                </a:solidFill>
                <a:latin typeface="BIZ UDPゴシック" panose="020B0400000000000000" pitchFamily="50" charset="-128"/>
                <a:ea typeface="BIZ UDPゴシック" panose="020B0400000000000000" pitchFamily="50" charset="-128"/>
              </a:rPr>
              <a:t>（入居収入基準額）</a:t>
            </a:r>
            <a:r>
              <a:rPr lang="ja-JP" altLang="en-US" dirty="0">
                <a:solidFill>
                  <a:prstClr val="black"/>
                </a:solidFill>
                <a:latin typeface="BIZ UDPゴシック" panose="020B0400000000000000" pitchFamily="50" charset="-128"/>
                <a:ea typeface="BIZ UDPゴシック" panose="020B0400000000000000" pitchFamily="50" charset="-128"/>
              </a:rPr>
              <a:t>を、</a:t>
            </a:r>
            <a:r>
              <a:rPr lang="ja-JP" altLang="en-US" b="1" u="sng" dirty="0">
                <a:solidFill>
                  <a:prstClr val="black"/>
                </a:solidFill>
                <a:latin typeface="BIZ UDPゴシック" panose="020B0400000000000000" pitchFamily="50" charset="-128"/>
                <a:ea typeface="BIZ UDPゴシック" panose="020B0400000000000000" pitchFamily="50" charset="-128"/>
              </a:rPr>
              <a:t>「月収</a:t>
            </a:r>
            <a:r>
              <a:rPr lang="en-US" altLang="ja-JP" b="1" u="sng" dirty="0">
                <a:solidFill>
                  <a:prstClr val="black"/>
                </a:solidFill>
                <a:latin typeface="BIZ UDPゴシック" panose="020B0400000000000000" pitchFamily="50" charset="-128"/>
                <a:ea typeface="BIZ UDPゴシック" panose="020B0400000000000000" pitchFamily="50" charset="-128"/>
              </a:rPr>
              <a:t>21</a:t>
            </a:r>
            <a:r>
              <a:rPr lang="ja-JP" altLang="en-US" b="1" u="sng" dirty="0">
                <a:solidFill>
                  <a:prstClr val="black"/>
                </a:solidFill>
                <a:latin typeface="BIZ UDPゴシック" panose="020B0400000000000000" pitchFamily="50" charset="-128"/>
                <a:ea typeface="BIZ UDPゴシック" panose="020B0400000000000000" pitchFamily="50" charset="-128"/>
              </a:rPr>
              <a:t>万４千円」から「月収</a:t>
            </a:r>
            <a:r>
              <a:rPr lang="en-US" altLang="ja-JP" b="1" u="sng" dirty="0">
                <a:solidFill>
                  <a:prstClr val="black"/>
                </a:solidFill>
                <a:latin typeface="BIZ UDPゴシック" panose="020B0400000000000000" pitchFamily="50" charset="-128"/>
                <a:ea typeface="BIZ UDPゴシック" panose="020B0400000000000000" pitchFamily="50" charset="-128"/>
              </a:rPr>
              <a:t>25</a:t>
            </a:r>
            <a:r>
              <a:rPr lang="ja-JP" altLang="en-US" b="1" u="sng" dirty="0">
                <a:solidFill>
                  <a:prstClr val="black"/>
                </a:solidFill>
                <a:latin typeface="BIZ UDPゴシック" panose="020B0400000000000000" pitchFamily="50" charset="-128"/>
                <a:ea typeface="BIZ UDPゴシック" panose="020B0400000000000000" pitchFamily="50" charset="-128"/>
              </a:rPr>
              <a:t>万</a:t>
            </a:r>
            <a:r>
              <a:rPr lang="en-US" altLang="ja-JP" b="1" u="sng" dirty="0">
                <a:solidFill>
                  <a:prstClr val="black"/>
                </a:solidFill>
                <a:latin typeface="BIZ UDPゴシック" panose="020B0400000000000000" pitchFamily="50" charset="-128"/>
                <a:ea typeface="BIZ UDPゴシック" panose="020B0400000000000000" pitchFamily="50" charset="-128"/>
              </a:rPr>
              <a:t>9</a:t>
            </a:r>
            <a:r>
              <a:rPr lang="ja-JP" altLang="en-US" b="1" u="sng" dirty="0">
                <a:solidFill>
                  <a:prstClr val="black"/>
                </a:solidFill>
                <a:latin typeface="BIZ UDPゴシック" panose="020B0400000000000000" pitchFamily="50" charset="-128"/>
                <a:ea typeface="BIZ UDPゴシック" panose="020B0400000000000000" pitchFamily="50" charset="-128"/>
              </a:rPr>
              <a:t>千円」に引き上げ</a:t>
            </a:r>
            <a:endParaRPr lang="en-US" altLang="ja-JP" sz="800" b="1" u="sng" dirty="0">
              <a:solidFill>
                <a:prstClr val="black"/>
              </a:solidFill>
              <a:latin typeface="BIZ UDPゴシック" panose="020B0400000000000000" pitchFamily="50" charset="-128"/>
              <a:ea typeface="BIZ UDPゴシック" panose="020B0400000000000000" pitchFamily="50" charset="-128"/>
            </a:endParaRPr>
          </a:p>
        </p:txBody>
      </p:sp>
      <p:sp>
        <p:nvSpPr>
          <p:cNvPr id="25" name="テキスト ボックス 24">
            <a:extLst>
              <a:ext uri="{FF2B5EF4-FFF2-40B4-BE49-F238E27FC236}">
                <a16:creationId xmlns:a16="http://schemas.microsoft.com/office/drawing/2014/main" id="{6228E75F-BA56-598E-5658-F2E590D048EC}"/>
              </a:ext>
            </a:extLst>
          </p:cNvPr>
          <p:cNvSpPr txBox="1"/>
          <p:nvPr/>
        </p:nvSpPr>
        <p:spPr>
          <a:xfrm>
            <a:off x="163180" y="5683149"/>
            <a:ext cx="1378690" cy="479724"/>
          </a:xfrm>
          <a:prstGeom prst="rect">
            <a:avLst/>
          </a:prstGeom>
          <a:solidFill>
            <a:srgbClr val="BF9000"/>
          </a:solidFill>
          <a:ln/>
        </p:spPr>
        <p:style>
          <a:lnRef idx="3">
            <a:schemeClr val="lt1"/>
          </a:lnRef>
          <a:fillRef idx="1">
            <a:schemeClr val="accent1"/>
          </a:fillRef>
          <a:effectRef idx="1">
            <a:schemeClr val="accent1"/>
          </a:effectRef>
          <a:fontRef idx="minor">
            <a:schemeClr val="lt1"/>
          </a:fontRef>
        </p:style>
        <p:txBody>
          <a:bodyPr vert="horz" wrap="square" lIns="34673" rIns="34673" rtlCol="0" anchor="ctr" anchorCtr="0">
            <a:noAutofit/>
          </a:bodyPr>
          <a:lstStyle>
            <a:defPPr>
              <a:defRPr lang="en-US"/>
            </a:defPPr>
            <a:lvl1pPr algn="ctr">
              <a:defRPr kumimoji="1" sz="1300">
                <a:ln w="0"/>
                <a:solidFill>
                  <a:schemeClr val="bg1"/>
                </a:solidFill>
                <a:effectLst>
                  <a:outerShdw blurRad="38100" dist="25400" dir="5400000" algn="ctr" rotWithShape="0">
                    <a:srgbClr val="6E747A">
                      <a:alpha val="43000"/>
                    </a:srgbClr>
                  </a:outerShdw>
                </a:effectLst>
                <a:latin typeface="BIZ UDPゴシック" panose="020B0400000000000000" pitchFamily="50" charset="-128"/>
                <a:ea typeface="BIZ UDPゴシック" panose="020B0400000000000000" pitchFamily="50" charset="-128"/>
              </a:defRPr>
            </a:lvl1pPr>
          </a:lstStyle>
          <a:p>
            <a:pPr marL="0" marR="0" lvl="0" indent="0" algn="ctr" defTabSz="440329"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w="0"/>
                <a:solidFill>
                  <a:prstClr val="white"/>
                </a:solidFill>
                <a:effectLst/>
                <a:uLnTx/>
                <a:uFillTx/>
                <a:latin typeface="BIZ UDPゴシック" panose="020B0400000000000000" pitchFamily="50" charset="-128"/>
                <a:ea typeface="BIZ UDPゴシック" panose="020B0400000000000000" pitchFamily="50" charset="-128"/>
                <a:cs typeface="+mn-cs"/>
              </a:rPr>
              <a:t>改正案</a:t>
            </a:r>
            <a:endParaRPr kumimoji="1" lang="en-US" altLang="ja-JP" sz="2000" b="1" i="0" u="none" strike="noStrike" kern="1200" cap="none" spc="0" normalizeH="0" baseline="0" noProof="0" dirty="0">
              <a:ln w="0"/>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4" name="二等辺三角形 3">
            <a:extLst>
              <a:ext uri="{FF2B5EF4-FFF2-40B4-BE49-F238E27FC236}">
                <a16:creationId xmlns:a16="http://schemas.microsoft.com/office/drawing/2014/main" id="{335613BD-103E-1DD0-D06A-4C2E13CFAD26}"/>
              </a:ext>
            </a:extLst>
          </p:cNvPr>
          <p:cNvSpPr/>
          <p:nvPr/>
        </p:nvSpPr>
        <p:spPr>
          <a:xfrm flipV="1">
            <a:off x="4018379" y="2128887"/>
            <a:ext cx="1492845" cy="180000"/>
          </a:xfrm>
          <a:prstGeom prs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9" name="二等辺三角形 18">
            <a:extLst>
              <a:ext uri="{FF2B5EF4-FFF2-40B4-BE49-F238E27FC236}">
                <a16:creationId xmlns:a16="http://schemas.microsoft.com/office/drawing/2014/main" id="{477C8D6A-0DE6-5DF6-0A06-5AAA03A3FFA3}"/>
              </a:ext>
            </a:extLst>
          </p:cNvPr>
          <p:cNvSpPr/>
          <p:nvPr/>
        </p:nvSpPr>
        <p:spPr>
          <a:xfrm flipV="1">
            <a:off x="4018379" y="5699029"/>
            <a:ext cx="1492845" cy="180000"/>
          </a:xfrm>
          <a:prstGeom prs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nvGrpSpPr>
          <p:cNvPr id="22" name="グループ化 21">
            <a:extLst>
              <a:ext uri="{FF2B5EF4-FFF2-40B4-BE49-F238E27FC236}">
                <a16:creationId xmlns:a16="http://schemas.microsoft.com/office/drawing/2014/main" id="{409D14D2-C70A-E426-B049-C670A9B10436}"/>
              </a:ext>
            </a:extLst>
          </p:cNvPr>
          <p:cNvGrpSpPr/>
          <p:nvPr/>
        </p:nvGrpSpPr>
        <p:grpSpPr>
          <a:xfrm>
            <a:off x="917064" y="5507226"/>
            <a:ext cx="1249611" cy="375029"/>
            <a:chOff x="-1163891" y="2172642"/>
            <a:chExt cx="1163891" cy="277000"/>
          </a:xfrm>
        </p:grpSpPr>
        <p:sp>
          <p:nvSpPr>
            <p:cNvPr id="28" name="楕円 27">
              <a:extLst>
                <a:ext uri="{FF2B5EF4-FFF2-40B4-BE49-F238E27FC236}">
                  <a16:creationId xmlns:a16="http://schemas.microsoft.com/office/drawing/2014/main" id="{5FF6BD2A-51C7-73C6-1DBB-F5E00D9E38A5}"/>
                </a:ext>
              </a:extLst>
            </p:cNvPr>
            <p:cNvSpPr/>
            <p:nvPr/>
          </p:nvSpPr>
          <p:spPr>
            <a:xfrm flipH="1">
              <a:off x="-916461" y="2172642"/>
              <a:ext cx="669032" cy="277000"/>
            </a:xfrm>
            <a:prstGeom prst="ellipse">
              <a:avLst/>
            </a:prstGeom>
            <a:solidFill>
              <a:srgbClr val="FFFF0D"/>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29" name="正方形/長方形 28">
              <a:extLst>
                <a:ext uri="{FF2B5EF4-FFF2-40B4-BE49-F238E27FC236}">
                  <a16:creationId xmlns:a16="http://schemas.microsoft.com/office/drawing/2014/main" id="{B8FEFCBE-3CC8-D357-D852-8A0EC201F987}"/>
                </a:ext>
              </a:extLst>
            </p:cNvPr>
            <p:cNvSpPr/>
            <p:nvPr/>
          </p:nvSpPr>
          <p:spPr>
            <a:xfrm>
              <a:off x="-1163891" y="2175460"/>
              <a:ext cx="1163891" cy="250059"/>
            </a:xfrm>
            <a:prstGeom prst="rect">
              <a:avLst/>
            </a:prstGeom>
            <a:solidFill>
              <a:srgbClr val="FF0000">
                <a:alpha val="0"/>
              </a:srgbClr>
            </a:solidFill>
          </p:spPr>
          <p:txBody>
            <a:bodyPr wrap="square">
              <a:spAutoFit/>
            </a:bodyPr>
            <a:lstStyle/>
            <a:p>
              <a:pPr marL="0" marR="0" lvl="0" indent="0" algn="ctr" defTabSz="406468"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緩和</a:t>
              </a:r>
              <a:endParaRPr kumimoji="0" lang="zh-TW" altLang="en-US" sz="16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endParaRPr>
            </a:p>
          </p:txBody>
        </p:sp>
      </p:grpSp>
      <p:sp>
        <p:nvSpPr>
          <p:cNvPr id="36" name="テキスト ボックス 35">
            <a:extLst>
              <a:ext uri="{FF2B5EF4-FFF2-40B4-BE49-F238E27FC236}">
                <a16:creationId xmlns:a16="http://schemas.microsoft.com/office/drawing/2014/main" id="{65A9B58B-798B-1C54-D17D-1051B4997984}"/>
              </a:ext>
            </a:extLst>
          </p:cNvPr>
          <p:cNvSpPr txBox="1"/>
          <p:nvPr/>
        </p:nvSpPr>
        <p:spPr>
          <a:xfrm>
            <a:off x="163180" y="1762819"/>
            <a:ext cx="8807219"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現行</a:t>
            </a:r>
            <a:r>
              <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lang="ja-JP" altLang="en-US" sz="1400" b="1" dirty="0">
                <a:solidFill>
                  <a:prstClr val="black"/>
                </a:solidFill>
                <a:latin typeface="BIZ UDPゴシック" panose="020B0400000000000000" pitchFamily="50" charset="-128"/>
                <a:ea typeface="BIZ UDPゴシック" panose="020B0400000000000000" pitchFamily="50" charset="-128"/>
              </a:rPr>
              <a:t> </a:t>
            </a: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同居する子どもが</a:t>
            </a:r>
            <a:r>
              <a:rPr kumimoji="1" lang="ja-JP" altLang="en-US"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小学校就学前の場合の入居収入基準額は</a:t>
            </a:r>
            <a:r>
              <a:rPr kumimoji="1" lang="en-US" altLang="ja-JP"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21</a:t>
            </a:r>
            <a:r>
              <a:rPr kumimoji="1" lang="ja-JP" altLang="en-US"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万</a:t>
            </a:r>
            <a:r>
              <a:rPr kumimoji="1" lang="en-US" altLang="ja-JP"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4</a:t>
            </a:r>
            <a:r>
              <a:rPr kumimoji="1" lang="ja-JP" altLang="en-US"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千円</a:t>
            </a: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4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その他の場合は</a:t>
            </a:r>
            <a:r>
              <a:rPr kumimoji="1" lang="en-US" altLang="ja-JP" sz="14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15</a:t>
            </a:r>
            <a:r>
              <a:rPr kumimoji="1" lang="ja-JP" altLang="en-US" sz="14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万</a:t>
            </a:r>
            <a:r>
              <a:rPr kumimoji="1" lang="en-US" altLang="ja-JP" sz="14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8</a:t>
            </a:r>
            <a:r>
              <a:rPr kumimoji="1" lang="ja-JP" altLang="en-US" sz="14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千円</a:t>
            </a:r>
          </a:p>
        </p:txBody>
      </p:sp>
      <p:sp>
        <p:nvSpPr>
          <p:cNvPr id="61" name="テキスト ボックス 60">
            <a:extLst>
              <a:ext uri="{FF2B5EF4-FFF2-40B4-BE49-F238E27FC236}">
                <a16:creationId xmlns:a16="http://schemas.microsoft.com/office/drawing/2014/main" id="{C5A84974-2BF2-A85F-AC69-D3D576A790D8}"/>
              </a:ext>
            </a:extLst>
          </p:cNvPr>
          <p:cNvSpPr txBox="1"/>
          <p:nvPr/>
        </p:nvSpPr>
        <p:spPr>
          <a:xfrm>
            <a:off x="158798" y="795394"/>
            <a:ext cx="9217024" cy="900000"/>
          </a:xfrm>
          <a:prstGeom prst="rect">
            <a:avLst/>
          </a:prstGeom>
          <a:solidFill>
            <a:schemeClr val="accent5">
              <a:lumMod val="20000"/>
              <a:lumOff val="80000"/>
            </a:schemeClr>
          </a:solidFill>
          <a:ln w="19050">
            <a:noFill/>
          </a:ln>
        </p:spPr>
        <p:txBody>
          <a:bodyPr wrap="square" rtlCol="0" anchor="ctr">
            <a:spAutoFit/>
          </a:bodyPr>
          <a:lstStyle/>
          <a:p>
            <a:pPr marL="285750" indent="-285750">
              <a:lnSpc>
                <a:spcPct val="120000"/>
              </a:lnSpc>
              <a:buFont typeface="BIZ UDPゴシック" panose="020B0400000000000000" pitchFamily="50" charset="-128"/>
              <a:buChar char="○"/>
              <a:defRPr/>
            </a:pPr>
            <a:r>
              <a:rPr lang="ja-JP" altLang="en-US" sz="1600" dirty="0">
                <a:solidFill>
                  <a:prstClr val="black"/>
                </a:solidFill>
                <a:latin typeface="BIZ UDPゴシック" panose="020B0400000000000000" pitchFamily="50" charset="-128"/>
                <a:ea typeface="BIZ UDPゴシック" panose="020B0400000000000000" pitchFamily="50" charset="-128"/>
              </a:rPr>
              <a:t>子育て世帯は、他の世帯と比べて食費や教育費などの支出が高く、昨今の物価高騰や国の通知等も踏まえ、現状に応じた支援が必要</a:t>
            </a:r>
            <a:br>
              <a:rPr lang="en-US" altLang="ja-JP" sz="1600" dirty="0">
                <a:solidFill>
                  <a:prstClr val="black"/>
                </a:solidFill>
                <a:latin typeface="BIZ UDPゴシック" panose="020B0400000000000000" pitchFamily="50" charset="-128"/>
                <a:ea typeface="BIZ UDPゴシック" panose="020B0400000000000000" pitchFamily="50" charset="-128"/>
              </a:rPr>
            </a:br>
            <a:r>
              <a:rPr lang="en-US" altLang="ja-JP" sz="1200" dirty="0">
                <a:solidFill>
                  <a:prstClr val="black"/>
                </a:solidFill>
                <a:latin typeface="BIZ UDPゴシック" panose="020B0400000000000000" pitchFamily="50" charset="-128"/>
                <a:ea typeface="BIZ UDPゴシック" panose="020B0400000000000000" pitchFamily="50" charset="-128"/>
              </a:rPr>
              <a:t>※</a:t>
            </a:r>
            <a:r>
              <a:rPr lang="ja-JP" altLang="en-US" sz="1200" dirty="0">
                <a:solidFill>
                  <a:prstClr val="black"/>
                </a:solidFill>
                <a:latin typeface="BIZ UDPゴシック" panose="020B0400000000000000" pitchFamily="50" charset="-128"/>
                <a:ea typeface="BIZ UDPゴシック" panose="020B0400000000000000" pitchFamily="50" charset="-128"/>
              </a:rPr>
              <a:t>子育て世帯向けの募集要件については、令和６年度から「小学６年生以下」から「年度末年齢</a:t>
            </a:r>
            <a:r>
              <a:rPr lang="en-US" altLang="ja-JP" sz="1200" dirty="0">
                <a:solidFill>
                  <a:prstClr val="black"/>
                </a:solidFill>
                <a:latin typeface="BIZ UDPゴシック" panose="020B0400000000000000" pitchFamily="50" charset="-128"/>
                <a:ea typeface="BIZ UDPゴシック" panose="020B0400000000000000" pitchFamily="50" charset="-128"/>
              </a:rPr>
              <a:t>18</a:t>
            </a:r>
            <a:r>
              <a:rPr lang="ja-JP" altLang="en-US" sz="1200" dirty="0">
                <a:solidFill>
                  <a:prstClr val="black"/>
                </a:solidFill>
                <a:latin typeface="BIZ UDPゴシック" panose="020B0400000000000000" pitchFamily="50" charset="-128"/>
                <a:ea typeface="BIZ UDPゴシック" panose="020B0400000000000000" pitchFamily="50" charset="-128"/>
              </a:rPr>
              <a:t>歳以下」に緩和</a:t>
            </a:r>
            <a:endParaRPr lang="en-US" altLang="ja-JP" sz="1600" dirty="0">
              <a:solidFill>
                <a:prstClr val="black"/>
              </a:solidFill>
              <a:latin typeface="BIZ UDPゴシック" panose="020B0400000000000000" pitchFamily="50" charset="-128"/>
              <a:ea typeface="BIZ UDPゴシック" panose="020B0400000000000000" pitchFamily="50" charset="-128"/>
            </a:endParaRPr>
          </a:p>
        </p:txBody>
      </p:sp>
      <p:sp>
        <p:nvSpPr>
          <p:cNvPr id="65" name="テキスト ボックス 64">
            <a:extLst>
              <a:ext uri="{FF2B5EF4-FFF2-40B4-BE49-F238E27FC236}">
                <a16:creationId xmlns:a16="http://schemas.microsoft.com/office/drawing/2014/main" id="{075A622A-BEE6-E5DF-7300-A05032A4A3F0}"/>
              </a:ext>
            </a:extLst>
          </p:cNvPr>
          <p:cNvSpPr txBox="1"/>
          <p:nvPr/>
        </p:nvSpPr>
        <p:spPr>
          <a:xfrm>
            <a:off x="158797" y="3841773"/>
            <a:ext cx="4842904" cy="1541191"/>
          </a:xfrm>
          <a:prstGeom prst="rect">
            <a:avLst/>
          </a:prstGeom>
          <a:noFill/>
        </p:spPr>
        <p:txBody>
          <a:bodyPr wrap="square" rtlCol="0">
            <a:spAutoFit/>
          </a:bodyPr>
          <a:lstStyle/>
          <a:p>
            <a:pPr marL="285750" indent="-285750">
              <a:lnSpc>
                <a:spcPct val="130000"/>
              </a:lnSpc>
              <a:buFont typeface="Wingdings" panose="05000000000000000000" pitchFamily="2" charset="2"/>
              <a:buChar char="u"/>
            </a:pPr>
            <a:r>
              <a:rPr kumimoji="1" lang="ja-JP" altLang="en-US" sz="1400" dirty="0">
                <a:latin typeface="BIZ UDPゴシック" panose="020B0400000000000000" pitchFamily="50" charset="-128"/>
                <a:ea typeface="BIZ UDPゴシック" panose="020B0400000000000000" pitchFamily="50" charset="-128"/>
              </a:rPr>
              <a:t>国からも、以下について、地域の実情等を踏まえ、</a:t>
            </a:r>
            <a:br>
              <a:rPr kumimoji="1" lang="en-US" altLang="ja-JP" sz="1400" dirty="0">
                <a:latin typeface="BIZ UDPゴシック" panose="020B0400000000000000" pitchFamily="50" charset="-128"/>
                <a:ea typeface="BIZ UDPゴシック" panose="020B0400000000000000" pitchFamily="50" charset="-128"/>
              </a:rPr>
            </a:br>
            <a:r>
              <a:rPr kumimoji="1" lang="ja-JP" altLang="en-US" sz="1400" dirty="0">
                <a:latin typeface="BIZ UDPゴシック" panose="020B0400000000000000" pitchFamily="50" charset="-128"/>
                <a:ea typeface="BIZ UDPゴシック" panose="020B0400000000000000" pitchFamily="50" charset="-128"/>
              </a:rPr>
              <a:t>積極的に検討し措置を講じるよう通知</a:t>
            </a:r>
            <a:br>
              <a:rPr lang="en-US" altLang="ja-JP" sz="1400" dirty="0">
                <a:latin typeface="BIZ UDPゴシック" panose="020B0400000000000000" pitchFamily="50" charset="-128"/>
                <a:ea typeface="BIZ UDPゴシック" panose="020B0400000000000000" pitchFamily="50" charset="-128"/>
              </a:rPr>
            </a:br>
            <a:r>
              <a:rPr lang="ja-JP" altLang="en-US" sz="1200" dirty="0">
                <a:latin typeface="BIZ UDPゴシック" panose="020B0400000000000000" pitchFamily="50" charset="-128"/>
                <a:ea typeface="BIZ UDPゴシック" panose="020B0400000000000000" pitchFamily="50" charset="-128"/>
              </a:rPr>
              <a:t>・</a:t>
            </a:r>
            <a:r>
              <a:rPr lang="en-US" altLang="ja-JP" sz="1200" b="1" dirty="0">
                <a:latin typeface="BIZ UDPゴシック" panose="020B0400000000000000" pitchFamily="50" charset="-128"/>
                <a:ea typeface="BIZ UDPゴシック" panose="020B0400000000000000" pitchFamily="50" charset="-128"/>
              </a:rPr>
              <a:t> </a:t>
            </a:r>
            <a:r>
              <a:rPr lang="en-US" altLang="ja-JP" sz="1200" b="1" u="sng" spc="-100" dirty="0">
                <a:latin typeface="BIZ UDPゴシック" panose="020B0400000000000000" pitchFamily="50" charset="-128"/>
                <a:ea typeface="BIZ UDPゴシック" panose="020B0400000000000000" pitchFamily="50" charset="-128"/>
              </a:rPr>
              <a:t>18 </a:t>
            </a:r>
            <a:r>
              <a:rPr lang="ja-JP" altLang="en-US" sz="1200" b="1" u="sng" spc="-100" dirty="0">
                <a:latin typeface="BIZ UDPゴシック" panose="020B0400000000000000" pitchFamily="50" charset="-128"/>
                <a:ea typeface="BIZ UDPゴシック" panose="020B0400000000000000" pitchFamily="50" charset="-128"/>
              </a:rPr>
              <a:t>歳未満の子がいる世帯</a:t>
            </a:r>
            <a:r>
              <a:rPr lang="ja-JP" altLang="en-US" sz="1200" spc="-100" dirty="0">
                <a:latin typeface="BIZ UDPゴシック" panose="020B0400000000000000" pitchFamily="50" charset="-128"/>
                <a:ea typeface="BIZ UDPゴシック" panose="020B0400000000000000" pitchFamily="50" charset="-128"/>
              </a:rPr>
              <a:t>にするなど対象範囲の拡大</a:t>
            </a:r>
            <a:br>
              <a:rPr lang="en-US" altLang="ja-JP" sz="1200" spc="-100" dirty="0">
                <a:latin typeface="BIZ UDPゴシック" panose="020B0400000000000000" pitchFamily="50" charset="-128"/>
                <a:ea typeface="BIZ UDPゴシック" panose="020B0400000000000000" pitchFamily="50" charset="-128"/>
              </a:rPr>
            </a:br>
            <a:r>
              <a:rPr lang="ja-JP" altLang="en-US" sz="1200" dirty="0">
                <a:latin typeface="BIZ UDPゴシック" panose="020B0400000000000000" pitchFamily="50" charset="-128"/>
                <a:ea typeface="BIZ UDPゴシック" panose="020B0400000000000000" pitchFamily="50" charset="-128"/>
              </a:rPr>
              <a:t>・ 入居収入基準額の引き上げ</a:t>
            </a:r>
            <a:br>
              <a:rPr lang="en-US" altLang="ja-JP" sz="1200" dirty="0">
                <a:latin typeface="BIZ UDPゴシック" panose="020B0400000000000000" pitchFamily="50" charset="-128"/>
                <a:ea typeface="BIZ UDPゴシック" panose="020B0400000000000000" pitchFamily="50" charset="-128"/>
              </a:rPr>
            </a:br>
            <a:r>
              <a:rPr lang="en-US" altLang="ja-JP" sz="12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例</a:t>
            </a:r>
            <a:r>
              <a:rPr lang="en-US" altLang="ja-JP" sz="1100" dirty="0">
                <a:latin typeface="BIZ UDPゴシック" panose="020B0400000000000000" pitchFamily="50" charset="-128"/>
                <a:ea typeface="BIZ UDPゴシック" panose="020B0400000000000000" pitchFamily="50" charset="-128"/>
              </a:rPr>
              <a:t>〕 </a:t>
            </a:r>
            <a:r>
              <a:rPr lang="ja-JP" altLang="en-US" sz="1200" dirty="0">
                <a:latin typeface="BIZ UDPゴシック" panose="020B0400000000000000" pitchFamily="50" charset="-128"/>
                <a:ea typeface="BIZ UDPゴシック" panose="020B0400000000000000" pitchFamily="50" charset="-128"/>
              </a:rPr>
              <a:t>月収</a:t>
            </a:r>
            <a:r>
              <a:rPr lang="en-US" altLang="ja-JP" sz="1200" dirty="0">
                <a:latin typeface="BIZ UDPゴシック" panose="020B0400000000000000" pitchFamily="50" charset="-128"/>
                <a:ea typeface="BIZ UDPゴシック" panose="020B0400000000000000" pitchFamily="50" charset="-128"/>
              </a:rPr>
              <a:t>21</a:t>
            </a:r>
            <a:r>
              <a:rPr lang="ja-JP" altLang="en-US" sz="1200" dirty="0">
                <a:latin typeface="BIZ UDPゴシック" panose="020B0400000000000000" pitchFamily="50" charset="-128"/>
                <a:ea typeface="BIZ UDPゴシック" panose="020B0400000000000000" pitchFamily="50" charset="-128"/>
              </a:rPr>
              <a:t>万</a:t>
            </a:r>
            <a:r>
              <a:rPr lang="en-US" altLang="ja-JP" sz="1200" dirty="0">
                <a:latin typeface="BIZ UDPゴシック" panose="020B0400000000000000" pitchFamily="50" charset="-128"/>
                <a:ea typeface="BIZ UDPゴシック" panose="020B0400000000000000" pitchFamily="50" charset="-128"/>
              </a:rPr>
              <a:t>4</a:t>
            </a:r>
            <a:r>
              <a:rPr lang="ja-JP" altLang="en-US" sz="1200" dirty="0">
                <a:latin typeface="BIZ UDPゴシック" panose="020B0400000000000000" pitchFamily="50" charset="-128"/>
                <a:ea typeface="BIZ UDPゴシック" panose="020B0400000000000000" pitchFamily="50" charset="-128"/>
              </a:rPr>
              <a:t>千円→</a:t>
            </a:r>
            <a:r>
              <a:rPr lang="en-US" altLang="ja-JP" sz="1200" b="1" u="sng" dirty="0">
                <a:latin typeface="BIZ UDPゴシック" panose="020B0400000000000000" pitchFamily="50" charset="-128"/>
                <a:ea typeface="BIZ UDPゴシック" panose="020B0400000000000000" pitchFamily="50" charset="-128"/>
              </a:rPr>
              <a:t>25</a:t>
            </a:r>
            <a:r>
              <a:rPr lang="ja-JP" altLang="en-US" sz="1200" b="1" u="sng" dirty="0">
                <a:latin typeface="BIZ UDPゴシック" panose="020B0400000000000000" pitchFamily="50" charset="-128"/>
                <a:ea typeface="BIZ UDPゴシック" panose="020B0400000000000000" pitchFamily="50" charset="-128"/>
              </a:rPr>
              <a:t>万</a:t>
            </a:r>
            <a:r>
              <a:rPr lang="en-US" altLang="ja-JP" sz="1200" b="1" u="sng" dirty="0">
                <a:latin typeface="BIZ UDPゴシック" panose="020B0400000000000000" pitchFamily="50" charset="-128"/>
                <a:ea typeface="BIZ UDPゴシック" panose="020B0400000000000000" pitchFamily="50" charset="-128"/>
              </a:rPr>
              <a:t>9</a:t>
            </a:r>
            <a:r>
              <a:rPr lang="ja-JP" altLang="en-US" sz="1200" b="1" u="sng" dirty="0">
                <a:latin typeface="BIZ UDPゴシック" panose="020B0400000000000000" pitchFamily="50" charset="-128"/>
                <a:ea typeface="BIZ UDPゴシック" panose="020B0400000000000000" pitchFamily="50" charset="-128"/>
              </a:rPr>
              <a:t>千円</a:t>
            </a:r>
            <a:r>
              <a:rPr lang="ja-JP" altLang="en-US" sz="1100" b="1" u="sng" dirty="0">
                <a:latin typeface="BIZ UDPゴシック" panose="020B0400000000000000" pitchFamily="50" charset="-128"/>
                <a:ea typeface="BIZ UDPゴシック" panose="020B0400000000000000" pitchFamily="50" charset="-128"/>
              </a:rPr>
              <a:t>（施行令に定める上限）</a:t>
            </a:r>
            <a:br>
              <a:rPr lang="en-US" altLang="ja-JP" sz="1200" b="1" u="sng" dirty="0">
                <a:latin typeface="BIZ UDPゴシック" panose="020B0400000000000000" pitchFamily="50" charset="-128"/>
                <a:ea typeface="BIZ UDPゴシック" panose="020B0400000000000000" pitchFamily="50" charset="-128"/>
              </a:rPr>
            </a:br>
            <a:r>
              <a:rPr lang="en-US" altLang="ja-JP" sz="1000" dirty="0">
                <a:latin typeface="BIZ UDPゴシック" panose="020B0400000000000000" pitchFamily="50" charset="-128"/>
                <a:ea typeface="BIZ UDPゴシック" panose="020B0400000000000000" pitchFamily="50" charset="-128"/>
              </a:rPr>
              <a:t>※</a:t>
            </a:r>
            <a:r>
              <a:rPr lang="ja-JP" altLang="en-US" sz="1000" dirty="0">
                <a:latin typeface="BIZ UDPゴシック" panose="020B0400000000000000" pitchFamily="50" charset="-128"/>
                <a:ea typeface="BIZ UDPゴシック" panose="020B0400000000000000" pitchFamily="50" charset="-128"/>
              </a:rPr>
              <a:t>「公営住宅を活用した住まいの子育て支援実施要領」（</a:t>
            </a:r>
            <a:r>
              <a:rPr lang="en-US" altLang="ja-JP" sz="1000" dirty="0">
                <a:latin typeface="BIZ UDPゴシック" panose="020B0400000000000000" pitchFamily="50" charset="-128"/>
                <a:ea typeface="BIZ UDPゴシック" panose="020B0400000000000000" pitchFamily="50" charset="-128"/>
              </a:rPr>
              <a:t>R5.12</a:t>
            </a:r>
            <a:r>
              <a:rPr lang="ja-JP" altLang="en-US" sz="1000" dirty="0">
                <a:latin typeface="BIZ UDPゴシック" panose="020B0400000000000000" pitchFamily="50" charset="-128"/>
                <a:ea typeface="BIZ UDPゴシック" panose="020B0400000000000000" pitchFamily="50" charset="-128"/>
              </a:rPr>
              <a:t>）</a:t>
            </a:r>
            <a:endParaRPr kumimoji="1" lang="en-US" altLang="ja-JP" sz="1400" dirty="0">
              <a:latin typeface="BIZ UDPゴシック" panose="020B0400000000000000" pitchFamily="50" charset="-128"/>
              <a:ea typeface="BIZ UDPゴシック" panose="020B0400000000000000" pitchFamily="50" charset="-128"/>
            </a:endParaRPr>
          </a:p>
        </p:txBody>
      </p:sp>
      <p:sp>
        <p:nvSpPr>
          <p:cNvPr id="66" name="テキスト ボックス 65">
            <a:extLst>
              <a:ext uri="{FF2B5EF4-FFF2-40B4-BE49-F238E27FC236}">
                <a16:creationId xmlns:a16="http://schemas.microsoft.com/office/drawing/2014/main" id="{EC25A06D-0398-143B-6051-9FC44AAD4AEB}"/>
              </a:ext>
            </a:extLst>
          </p:cNvPr>
          <p:cNvSpPr txBox="1"/>
          <p:nvPr/>
        </p:nvSpPr>
        <p:spPr>
          <a:xfrm>
            <a:off x="158797" y="2470710"/>
            <a:ext cx="4930894" cy="1206933"/>
          </a:xfrm>
          <a:prstGeom prst="rect">
            <a:avLst/>
          </a:prstGeom>
          <a:noFill/>
        </p:spPr>
        <p:txBody>
          <a:bodyPr wrap="square" rtlCol="0">
            <a:spAutoFit/>
          </a:bodyPr>
          <a:lstStyle/>
          <a:p>
            <a:pPr marL="285750" indent="-285750">
              <a:lnSpc>
                <a:spcPct val="130000"/>
              </a:lnSpc>
              <a:spcAft>
                <a:spcPts val="300"/>
              </a:spcAft>
              <a:buFont typeface="Wingdings" panose="05000000000000000000" pitchFamily="2" charset="2"/>
              <a:buChar char="u"/>
            </a:pPr>
            <a:r>
              <a:rPr kumimoji="1" lang="ja-JP" altLang="en-US" sz="1400" dirty="0">
                <a:latin typeface="BIZ UDPゴシック" panose="020B0400000000000000" pitchFamily="50" charset="-128"/>
                <a:ea typeface="BIZ UDPゴシック" panose="020B0400000000000000" pitchFamily="50" charset="-128"/>
              </a:rPr>
              <a:t>子育て世帯は、</a:t>
            </a:r>
            <a:r>
              <a:rPr kumimoji="1" lang="en-US" altLang="ja-JP" sz="1400" dirty="0">
                <a:latin typeface="BIZ UDPゴシック" panose="020B0400000000000000" pitchFamily="50" charset="-128"/>
                <a:ea typeface="BIZ UDPゴシック" panose="020B0400000000000000" pitchFamily="50" charset="-128"/>
              </a:rPr>
              <a:t>2</a:t>
            </a:r>
            <a:r>
              <a:rPr kumimoji="1" lang="ja-JP" altLang="en-US" sz="1400" dirty="0">
                <a:latin typeface="BIZ UDPゴシック" panose="020B0400000000000000" pitchFamily="50" charset="-128"/>
                <a:ea typeface="BIZ UDPゴシック" panose="020B0400000000000000" pitchFamily="50" charset="-128"/>
              </a:rPr>
              <a:t>人以上の世帯平均と比べて、</a:t>
            </a:r>
            <a:br>
              <a:rPr kumimoji="1" lang="en-US" altLang="ja-JP" sz="1400" dirty="0">
                <a:latin typeface="BIZ UDPゴシック" panose="020B0400000000000000" pitchFamily="50" charset="-128"/>
                <a:ea typeface="BIZ UDPゴシック" panose="020B0400000000000000" pitchFamily="50" charset="-128"/>
              </a:rPr>
            </a:br>
            <a:r>
              <a:rPr lang="ja-JP" altLang="en-US" sz="1400" dirty="0">
                <a:latin typeface="BIZ UDPゴシック" panose="020B0400000000000000" pitchFamily="50" charset="-128"/>
                <a:ea typeface="BIZ UDPゴシック" panose="020B0400000000000000" pitchFamily="50" charset="-128"/>
              </a:rPr>
              <a:t>４～５万円程度、食料・教育などの消費支出が高い</a:t>
            </a:r>
            <a:endParaRPr lang="en-US" altLang="ja-JP" sz="1400" dirty="0">
              <a:latin typeface="BIZ UDPゴシック" panose="020B0400000000000000" pitchFamily="50" charset="-128"/>
              <a:ea typeface="BIZ UDPゴシック" panose="020B0400000000000000" pitchFamily="50" charset="-128"/>
            </a:endParaRPr>
          </a:p>
          <a:p>
            <a:pPr marL="285750" indent="-285750">
              <a:lnSpc>
                <a:spcPct val="130000"/>
              </a:lnSpc>
              <a:buFont typeface="Wingdings" panose="05000000000000000000" pitchFamily="2" charset="2"/>
              <a:buChar char="u"/>
            </a:pPr>
            <a:r>
              <a:rPr kumimoji="1" lang="ja-JP" altLang="en-US" sz="1400" dirty="0">
                <a:latin typeface="BIZ UDPゴシック" panose="020B0400000000000000" pitchFamily="50" charset="-128"/>
                <a:ea typeface="BIZ UDPゴシック" panose="020B0400000000000000" pitchFamily="50" charset="-128"/>
              </a:rPr>
              <a:t>高等学校等への進学率は</a:t>
            </a:r>
            <a:r>
              <a:rPr lang="ja-JP" altLang="en-US" sz="1400" dirty="0">
                <a:latin typeface="BIZ UDPゴシック" panose="020B0400000000000000" pitchFamily="50" charset="-128"/>
                <a:ea typeface="BIZ UDPゴシック" panose="020B0400000000000000" pitchFamily="50" charset="-128"/>
              </a:rPr>
              <a:t>概ね</a:t>
            </a:r>
            <a:r>
              <a:rPr kumimoji="1" lang="en-US" altLang="ja-JP" sz="1400" dirty="0">
                <a:latin typeface="BIZ UDPゴシック" panose="020B0400000000000000" pitchFamily="50" charset="-128"/>
                <a:ea typeface="BIZ UDPゴシック" panose="020B0400000000000000" pitchFamily="50" charset="-128"/>
              </a:rPr>
              <a:t>100</a:t>
            </a:r>
            <a:r>
              <a:rPr kumimoji="1" lang="ja-JP" altLang="en-US" sz="1400" dirty="0">
                <a:latin typeface="BIZ UDPゴシック" panose="020B0400000000000000" pitchFamily="50" charset="-128"/>
                <a:ea typeface="BIZ UDPゴシック" panose="020B0400000000000000" pitchFamily="50" charset="-128"/>
              </a:rPr>
              <a:t>％で、卒業まで</a:t>
            </a:r>
            <a:br>
              <a:rPr kumimoji="1" lang="en-US" altLang="ja-JP" sz="1400" dirty="0">
                <a:latin typeface="BIZ UDPゴシック" panose="020B0400000000000000" pitchFamily="50" charset="-128"/>
                <a:ea typeface="BIZ UDPゴシック" panose="020B0400000000000000" pitchFamily="50" charset="-128"/>
              </a:rPr>
            </a:br>
            <a:r>
              <a:rPr kumimoji="1" lang="ja-JP" altLang="en-US" sz="1400" dirty="0">
                <a:latin typeface="BIZ UDPゴシック" panose="020B0400000000000000" pitchFamily="50" charset="-128"/>
                <a:ea typeface="BIZ UDPゴシック" panose="020B0400000000000000" pitchFamily="50" charset="-128"/>
              </a:rPr>
              <a:t>食費や教育費などの子育てに係る支出が継続して生じる</a:t>
            </a:r>
            <a:endParaRPr lang="en-US" altLang="ja-JP" sz="1400" dirty="0">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4AE3A9D9-0665-BCE6-3B06-607322C2B6C9}"/>
              </a:ext>
            </a:extLst>
          </p:cNvPr>
          <p:cNvSpPr txBox="1"/>
          <p:nvPr/>
        </p:nvSpPr>
        <p:spPr>
          <a:xfrm>
            <a:off x="-3127" y="62685"/>
            <a:ext cx="9670108" cy="461665"/>
          </a:xfrm>
          <a:prstGeom prst="rect">
            <a:avLst/>
          </a:prstGeom>
          <a:noFill/>
        </p:spPr>
        <p:txBody>
          <a:bodyPr wrap="square" rtlCol="0">
            <a:spAutoFit/>
          </a:bodyPr>
          <a:lstStyle/>
          <a:p>
            <a:r>
              <a:rPr lang="ja-JP" altLang="en-US" sz="2400" dirty="0">
                <a:latin typeface="HGP創英角ｺﾞｼｯｸUB" panose="020B0900000000000000" pitchFamily="50" charset="-128"/>
                <a:ea typeface="HGP創英角ｺﾞｼｯｸUB" panose="020B0900000000000000" pitchFamily="50" charset="-128"/>
              </a:rPr>
              <a:t>５</a:t>
            </a:r>
            <a:r>
              <a:rPr kumimoji="1" lang="ja-JP" altLang="en-US" sz="2400" dirty="0">
                <a:latin typeface="HGP創英角ｺﾞｼｯｸUB" panose="020B0900000000000000" pitchFamily="50" charset="-128"/>
                <a:ea typeface="HGP創英角ｺﾞｼｯｸUB" panose="020B0900000000000000" pitchFamily="50" charset="-128"/>
              </a:rPr>
              <a:t>．</a:t>
            </a:r>
            <a:r>
              <a:rPr lang="ja-JP" altLang="en-US" sz="2400" dirty="0">
                <a:latin typeface="HGP創英角ｺﾞｼｯｸUB" panose="020B0900000000000000" pitchFamily="50" charset="-128"/>
                <a:ea typeface="HGP創英角ｺﾞｼｯｸUB" panose="020B0900000000000000" pitchFamily="50" charset="-128"/>
              </a:rPr>
              <a:t>① 公営住宅の入居資格の緩和</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
        <p:nvSpPr>
          <p:cNvPr id="10" name="テキスト ボックス 9">
            <a:extLst>
              <a:ext uri="{FF2B5EF4-FFF2-40B4-BE49-F238E27FC236}">
                <a16:creationId xmlns:a16="http://schemas.microsoft.com/office/drawing/2014/main" id="{6D56CA0C-0E00-8807-F179-7BD6CD83A045}"/>
              </a:ext>
            </a:extLst>
          </p:cNvPr>
          <p:cNvSpPr txBox="1"/>
          <p:nvPr/>
        </p:nvSpPr>
        <p:spPr>
          <a:xfrm>
            <a:off x="5103910" y="2395971"/>
            <a:ext cx="2207656" cy="280718"/>
          </a:xfrm>
          <a:prstGeom prst="rect">
            <a:avLst/>
          </a:prstGeom>
          <a:noFill/>
          <a:ln w="19050">
            <a:noFill/>
          </a:ln>
        </p:spPr>
        <p:txBody>
          <a:bodyPr wrap="none" rtlCol="0" anchor="ctr">
            <a:spAutoFit/>
          </a:bodyPr>
          <a:lstStyle/>
          <a:p>
            <a:pPr>
              <a:lnSpc>
                <a:spcPct val="120000"/>
              </a:lnSpc>
            </a:pPr>
            <a:r>
              <a:rPr kumimoji="1" lang="en-US" altLang="ja-JP" sz="1200" b="1" dirty="0">
                <a:latin typeface="BIZ UDPゴシック" panose="020B0400000000000000" pitchFamily="50" charset="-128"/>
                <a:ea typeface="BIZ UDPゴシック" panose="020B0400000000000000" pitchFamily="50" charset="-128"/>
              </a:rPr>
              <a:t>《</a:t>
            </a:r>
            <a:r>
              <a:rPr lang="ja-JP" altLang="en-US" sz="1200" b="1" dirty="0">
                <a:latin typeface="BIZ UDPゴシック" panose="020B0400000000000000" pitchFamily="50" charset="-128"/>
                <a:ea typeface="BIZ UDPゴシック" panose="020B0400000000000000" pitchFamily="50" charset="-128"/>
              </a:rPr>
              <a:t>１世帯当たり</a:t>
            </a:r>
            <a:r>
              <a:rPr lang="en-US" altLang="ja-JP" sz="1200" b="1" dirty="0">
                <a:latin typeface="BIZ UDPゴシック" panose="020B0400000000000000" pitchFamily="50" charset="-128"/>
                <a:ea typeface="BIZ UDPゴシック" panose="020B0400000000000000" pitchFamily="50" charset="-128"/>
              </a:rPr>
              <a:t>1</a:t>
            </a:r>
            <a:r>
              <a:rPr lang="ja-JP" altLang="en-US" sz="1200" b="1" dirty="0">
                <a:latin typeface="BIZ UDPゴシック" panose="020B0400000000000000" pitchFamily="50" charset="-128"/>
                <a:ea typeface="BIZ UDPゴシック" panose="020B0400000000000000" pitchFamily="50" charset="-128"/>
              </a:rPr>
              <a:t>か月間の支出</a:t>
            </a:r>
            <a:r>
              <a:rPr kumimoji="1" lang="en-US" altLang="ja-JP" sz="1200" b="1" dirty="0">
                <a:latin typeface="BIZ UDPゴシック" panose="020B0400000000000000" pitchFamily="50" charset="-128"/>
                <a:ea typeface="BIZ UDPゴシック" panose="020B0400000000000000" pitchFamily="50" charset="-128"/>
              </a:rPr>
              <a:t>》</a:t>
            </a:r>
            <a:endParaRPr lang="en-US" altLang="ja-JP" sz="1200" b="1" spc="-10" dirty="0">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5E145196-3032-B95A-3EA7-467E727CE201}"/>
              </a:ext>
            </a:extLst>
          </p:cNvPr>
          <p:cNvSpPr txBox="1"/>
          <p:nvPr/>
        </p:nvSpPr>
        <p:spPr>
          <a:xfrm>
            <a:off x="6670835" y="4213270"/>
            <a:ext cx="2708114" cy="233590"/>
          </a:xfrm>
          <a:prstGeom prst="rect">
            <a:avLst/>
          </a:prstGeom>
          <a:noFill/>
          <a:ln w="19050">
            <a:noFill/>
          </a:ln>
        </p:spPr>
        <p:txBody>
          <a:bodyPr wrap="none" rtlCol="0" anchor="ctr">
            <a:spAutoFit/>
          </a:bodyPr>
          <a:lstStyle/>
          <a:p>
            <a:pPr>
              <a:lnSpc>
                <a:spcPct val="120000"/>
              </a:lnSpc>
            </a:pPr>
            <a:r>
              <a:rPr lang="ja-JP" altLang="en-US" sz="900" spc="-10" dirty="0">
                <a:latin typeface="BIZ UDPゴシック" panose="020B0400000000000000" pitchFamily="50" charset="-128"/>
                <a:ea typeface="BIZ UDPゴシック" panose="020B0400000000000000" pitchFamily="50" charset="-128"/>
              </a:rPr>
              <a:t>出典｜</a:t>
            </a:r>
            <a:r>
              <a:rPr kumimoji="1" lang="ja-JP" altLang="en-US" sz="900" spc="-10" dirty="0">
                <a:latin typeface="BIZ UDPゴシック" panose="020B0400000000000000" pitchFamily="50" charset="-128"/>
                <a:ea typeface="BIZ UDPゴシック" panose="020B0400000000000000" pitchFamily="50" charset="-128"/>
              </a:rPr>
              <a:t>総務省「家計調査 </a:t>
            </a:r>
            <a:r>
              <a:rPr kumimoji="1" lang="en-US" altLang="ja-JP" sz="900" spc="-10" dirty="0">
                <a:latin typeface="BIZ UDPゴシック" panose="020B0400000000000000" pitchFamily="50" charset="-128"/>
                <a:ea typeface="BIZ UDPゴシック" panose="020B0400000000000000" pitchFamily="50" charset="-128"/>
              </a:rPr>
              <a:t>2024</a:t>
            </a:r>
            <a:r>
              <a:rPr kumimoji="1" lang="ja-JP" altLang="en-US" sz="900" spc="-10" dirty="0">
                <a:latin typeface="BIZ UDPゴシック" panose="020B0400000000000000" pitchFamily="50" charset="-128"/>
                <a:ea typeface="BIZ UDPゴシック" panose="020B0400000000000000" pitchFamily="50" charset="-128"/>
              </a:rPr>
              <a:t>年（令和</a:t>
            </a:r>
            <a:r>
              <a:rPr kumimoji="1" lang="en-US" altLang="ja-JP" sz="900" spc="-10" dirty="0">
                <a:latin typeface="BIZ UDPゴシック" panose="020B0400000000000000" pitchFamily="50" charset="-128"/>
                <a:ea typeface="BIZ UDPゴシック" panose="020B0400000000000000" pitchFamily="50" charset="-128"/>
              </a:rPr>
              <a:t>6</a:t>
            </a:r>
            <a:r>
              <a:rPr kumimoji="1" lang="ja-JP" altLang="en-US" sz="900" spc="-10" dirty="0">
                <a:latin typeface="BIZ UDPゴシック" panose="020B0400000000000000" pitchFamily="50" charset="-128"/>
                <a:ea typeface="BIZ UDPゴシック" panose="020B0400000000000000" pitchFamily="50" charset="-128"/>
              </a:rPr>
              <a:t>年）平均」</a:t>
            </a:r>
          </a:p>
        </p:txBody>
      </p:sp>
      <p:graphicFrame>
        <p:nvGraphicFramePr>
          <p:cNvPr id="12" name="表 2">
            <a:extLst>
              <a:ext uri="{FF2B5EF4-FFF2-40B4-BE49-F238E27FC236}">
                <a16:creationId xmlns:a16="http://schemas.microsoft.com/office/drawing/2014/main" id="{EC2F4347-8974-C074-6596-539F9F3DD002}"/>
              </a:ext>
            </a:extLst>
          </p:cNvPr>
          <p:cNvGraphicFramePr>
            <a:graphicFrameLocks noGrp="1"/>
          </p:cNvGraphicFramePr>
          <p:nvPr>
            <p:extLst>
              <p:ext uri="{D42A27DB-BD31-4B8C-83A1-F6EECF244321}">
                <p14:modId xmlns:p14="http://schemas.microsoft.com/office/powerpoint/2010/main" val="4224018352"/>
              </p:ext>
            </p:extLst>
          </p:nvPr>
        </p:nvGraphicFramePr>
        <p:xfrm>
          <a:off x="5202485" y="2743968"/>
          <a:ext cx="4067998" cy="1463040"/>
        </p:xfrm>
        <a:graphic>
          <a:graphicData uri="http://schemas.openxmlformats.org/drawingml/2006/table">
            <a:tbl>
              <a:tblPr firstRow="1" bandRow="1">
                <a:tableStyleId>{5C22544A-7EE6-4342-B048-85BDC9FD1C3A}</a:tableStyleId>
              </a:tblPr>
              <a:tblGrid>
                <a:gridCol w="243842">
                  <a:extLst>
                    <a:ext uri="{9D8B030D-6E8A-4147-A177-3AD203B41FA5}">
                      <a16:colId xmlns:a16="http://schemas.microsoft.com/office/drawing/2014/main" val="607407427"/>
                    </a:ext>
                  </a:extLst>
                </a:gridCol>
                <a:gridCol w="510032">
                  <a:extLst>
                    <a:ext uri="{9D8B030D-6E8A-4147-A177-3AD203B41FA5}">
                      <a16:colId xmlns:a16="http://schemas.microsoft.com/office/drawing/2014/main" val="2142155697"/>
                    </a:ext>
                  </a:extLst>
                </a:gridCol>
                <a:gridCol w="664533">
                  <a:extLst>
                    <a:ext uri="{9D8B030D-6E8A-4147-A177-3AD203B41FA5}">
                      <a16:colId xmlns:a16="http://schemas.microsoft.com/office/drawing/2014/main" val="3535774425"/>
                    </a:ext>
                  </a:extLst>
                </a:gridCol>
                <a:gridCol w="631308">
                  <a:extLst>
                    <a:ext uri="{9D8B030D-6E8A-4147-A177-3AD203B41FA5}">
                      <a16:colId xmlns:a16="http://schemas.microsoft.com/office/drawing/2014/main" val="4003729195"/>
                    </a:ext>
                  </a:extLst>
                </a:gridCol>
                <a:gridCol w="672761">
                  <a:extLst>
                    <a:ext uri="{9D8B030D-6E8A-4147-A177-3AD203B41FA5}">
                      <a16:colId xmlns:a16="http://schemas.microsoft.com/office/drawing/2014/main" val="1218327781"/>
                    </a:ext>
                  </a:extLst>
                </a:gridCol>
                <a:gridCol w="672761">
                  <a:extLst>
                    <a:ext uri="{9D8B030D-6E8A-4147-A177-3AD203B41FA5}">
                      <a16:colId xmlns:a16="http://schemas.microsoft.com/office/drawing/2014/main" val="4174881262"/>
                    </a:ext>
                  </a:extLst>
                </a:gridCol>
                <a:gridCol w="672761">
                  <a:extLst>
                    <a:ext uri="{9D8B030D-6E8A-4147-A177-3AD203B41FA5}">
                      <a16:colId xmlns:a16="http://schemas.microsoft.com/office/drawing/2014/main" val="3792856037"/>
                    </a:ext>
                  </a:extLst>
                </a:gridCol>
              </a:tblGrid>
              <a:tr h="239291">
                <a:tc rowSpan="2" gridSpan="2">
                  <a:txBody>
                    <a:bodyPr/>
                    <a:lstStyle/>
                    <a:p>
                      <a:endParaRPr kumimoji="1" lang="ja-JP" altLang="en-US" sz="9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2" hMerge="1">
                  <a:txBody>
                    <a:bodyPr/>
                    <a:lstStyle/>
                    <a:p>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latin typeface="BIZ UDPゴシック" panose="020B0400000000000000" pitchFamily="50" charset="-128"/>
                          <a:ea typeface="BIZ UDPゴシック" panose="020B0400000000000000" pitchFamily="50" charset="-128"/>
                        </a:rPr>
                        <a:t>2</a:t>
                      </a:r>
                      <a:r>
                        <a:rPr kumimoji="1" lang="ja-JP" altLang="en-US" sz="1000" dirty="0">
                          <a:solidFill>
                            <a:schemeClr val="tx1"/>
                          </a:solidFill>
                          <a:latin typeface="BIZ UDPゴシック" panose="020B0400000000000000" pitchFamily="50" charset="-128"/>
                          <a:ea typeface="BIZ UDPゴシック" panose="020B0400000000000000" pitchFamily="50" charset="-128"/>
                        </a:rPr>
                        <a:t>人以上の</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BIZ UDPゴシック" panose="020B0400000000000000" pitchFamily="50" charset="-128"/>
                          <a:ea typeface="BIZ UDPゴシック" panose="020B0400000000000000" pitchFamily="50" charset="-128"/>
                        </a:rPr>
                        <a:t>世帯平均</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2">
                  <a:txBody>
                    <a:bodyPr/>
                    <a:lstStyle/>
                    <a:p>
                      <a:pPr algn="ctr"/>
                      <a:r>
                        <a:rPr kumimoji="1" lang="ja-JP" altLang="en-US" sz="1000" dirty="0">
                          <a:solidFill>
                            <a:schemeClr val="tx1"/>
                          </a:solidFill>
                          <a:latin typeface="BIZ UDPゴシック" panose="020B0400000000000000" pitchFamily="50" charset="-128"/>
                          <a:ea typeface="BIZ UDPゴシック" panose="020B0400000000000000" pitchFamily="50" charset="-128"/>
                        </a:rPr>
                        <a:t>夫婦のみ</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txBody>
                  <a:tcPr marL="36000" marR="36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algn="ctr"/>
                      <a:r>
                        <a:rPr kumimoji="1" lang="ja-JP" altLang="en-US" sz="1000" dirty="0">
                          <a:solidFill>
                            <a:schemeClr val="tx1"/>
                          </a:solidFill>
                          <a:latin typeface="BIZ UDPゴシック" panose="020B0400000000000000" pitchFamily="50" charset="-128"/>
                          <a:ea typeface="BIZ UDPゴシック" panose="020B0400000000000000" pitchFamily="50" charset="-128"/>
                        </a:rPr>
                        <a:t>夫婦共働き世帯</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algn="ctr"/>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81830411"/>
                  </a:ext>
                </a:extLst>
              </a:tr>
              <a:tr h="394127">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en-US" altLang="ja-JP" sz="800" dirty="0">
                          <a:solidFill>
                            <a:schemeClr val="tx1"/>
                          </a:solidFill>
                          <a:latin typeface="BIZ UDPゴシック" panose="020B0400000000000000" pitchFamily="50" charset="-128"/>
                          <a:ea typeface="BIZ UDPゴシック" panose="020B0400000000000000" pitchFamily="50" charset="-128"/>
                        </a:rPr>
                        <a:t>65</a:t>
                      </a:r>
                      <a:r>
                        <a:rPr kumimoji="1" lang="ja-JP" altLang="en-US" sz="800" dirty="0">
                          <a:solidFill>
                            <a:schemeClr val="tx1"/>
                          </a:solidFill>
                          <a:latin typeface="BIZ UDPゴシック" panose="020B0400000000000000" pitchFamily="50" charset="-128"/>
                          <a:ea typeface="BIZ UDPゴシック" panose="020B0400000000000000" pitchFamily="50" charset="-128"/>
                        </a:rPr>
                        <a:t>歳以上の</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800" dirty="0">
                          <a:solidFill>
                            <a:schemeClr val="tx1"/>
                          </a:solidFill>
                          <a:latin typeface="BIZ UDPゴシック" panose="020B0400000000000000" pitchFamily="50" charset="-128"/>
                          <a:ea typeface="BIZ UDPゴシック" panose="020B0400000000000000" pitchFamily="50" charset="-128"/>
                        </a:rPr>
                        <a:t>夫婦のみ</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solidFill>
                            <a:schemeClr val="tx1"/>
                          </a:solidFill>
                          <a:latin typeface="BIZ UDPゴシック" panose="020B0400000000000000" pitchFamily="50" charset="-128"/>
                          <a:ea typeface="BIZ UDPゴシック" panose="020B0400000000000000" pitchFamily="50" charset="-128"/>
                        </a:rPr>
                        <a:t>子ども</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1000" dirty="0">
                          <a:solidFill>
                            <a:schemeClr val="tx1"/>
                          </a:solidFill>
                          <a:latin typeface="BIZ UDPゴシック" panose="020B0400000000000000" pitchFamily="50" charset="-128"/>
                          <a:ea typeface="BIZ UDPゴシック" panose="020B0400000000000000" pitchFamily="50" charset="-128"/>
                        </a:rPr>
                        <a:t>１人</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solidFill>
                            <a:schemeClr val="tx1"/>
                          </a:solidFill>
                          <a:latin typeface="BIZ UDPゴシック" panose="020B0400000000000000" pitchFamily="50" charset="-128"/>
                          <a:ea typeface="BIZ UDPゴシック" panose="020B0400000000000000" pitchFamily="50" charset="-128"/>
                        </a:rPr>
                        <a:t>子ども</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p>
                      <a:pPr algn="ctr"/>
                      <a:r>
                        <a:rPr kumimoji="1" lang="en-US" altLang="ja-JP" sz="1000" dirty="0">
                          <a:solidFill>
                            <a:schemeClr val="tx1"/>
                          </a:solidFill>
                          <a:latin typeface="BIZ UDPゴシック" panose="020B0400000000000000" pitchFamily="50" charset="-128"/>
                          <a:ea typeface="BIZ UDPゴシック" panose="020B0400000000000000" pitchFamily="50" charset="-128"/>
                        </a:rPr>
                        <a:t>2</a:t>
                      </a:r>
                      <a:r>
                        <a:rPr kumimoji="1" lang="ja-JP" altLang="en-US" sz="1000" dirty="0">
                          <a:solidFill>
                            <a:schemeClr val="tx1"/>
                          </a:solidFill>
                          <a:latin typeface="BIZ UDPゴシック" panose="020B0400000000000000" pitchFamily="50" charset="-128"/>
                          <a:ea typeface="BIZ UDPゴシック" panose="020B0400000000000000" pitchFamily="50" charset="-128"/>
                        </a:rPr>
                        <a:t>人</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565792214"/>
                  </a:ext>
                </a:extLst>
              </a:tr>
              <a:tr h="0">
                <a:tc gridSpan="2">
                  <a:txBody>
                    <a:bodyPr/>
                    <a:lstStyle/>
                    <a:p>
                      <a:r>
                        <a:rPr kumimoji="1" lang="ja-JP" altLang="en-US" sz="1050" dirty="0">
                          <a:solidFill>
                            <a:schemeClr val="tx1"/>
                          </a:solidFill>
                          <a:latin typeface="BIZ UDPゴシック" panose="020B0400000000000000" pitchFamily="50" charset="-128"/>
                          <a:ea typeface="BIZ UDPゴシック" panose="020B0400000000000000" pitchFamily="50" charset="-128"/>
                        </a:rPr>
                        <a:t>消費支出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3">
                        <a:lumMod val="20000"/>
                        <a:lumOff val="80000"/>
                      </a:schemeClr>
                    </a:solidFill>
                  </a:tcPr>
                </a:tc>
                <a:tc hMerge="1">
                  <a:txBody>
                    <a:bodyPr/>
                    <a:lstStyle/>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a:r>
                        <a:rPr kumimoji="1" lang="en-US" altLang="ja-JP" sz="1200" b="1" dirty="0">
                          <a:solidFill>
                            <a:schemeClr val="tx1"/>
                          </a:solidFill>
                          <a:latin typeface="游ゴシック" panose="020B0400000000000000" pitchFamily="50" charset="-128"/>
                          <a:ea typeface="游ゴシック" panose="020B0400000000000000" pitchFamily="50" charset="-128"/>
                        </a:rPr>
                        <a:t>30.0</a:t>
                      </a: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solidFill>
                      <a:schemeClr val="bg1"/>
                    </a:solidFill>
                  </a:tcPr>
                </a:tc>
                <a:tc>
                  <a:txBody>
                    <a:bodyPr/>
                    <a:lstStyle/>
                    <a:p>
                      <a:pPr algn="r"/>
                      <a:r>
                        <a:rPr kumimoji="1" lang="en-US" altLang="ja-JP" sz="1100" b="0" dirty="0">
                          <a:solidFill>
                            <a:schemeClr val="tx1"/>
                          </a:solidFill>
                          <a:latin typeface="游ゴシック" panose="020B0400000000000000" pitchFamily="50" charset="-128"/>
                          <a:ea typeface="游ゴシック" panose="020B0400000000000000" pitchFamily="50" charset="-128"/>
                        </a:rPr>
                        <a:t>28.1</a:t>
                      </a:r>
                      <a:endParaRPr kumimoji="1" lang="ja-JP" altLang="en-US" sz="11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solidFill>
                      <a:schemeClr val="bg1"/>
                    </a:solidFill>
                  </a:tcPr>
                </a:tc>
                <a:tc>
                  <a:txBody>
                    <a:bodyPr/>
                    <a:lstStyle/>
                    <a:p>
                      <a:pPr algn="r"/>
                      <a:r>
                        <a:rPr kumimoji="1" lang="en-US" altLang="ja-JP" sz="1100" b="0" dirty="0">
                          <a:solidFill>
                            <a:schemeClr val="tx1"/>
                          </a:solidFill>
                          <a:latin typeface="游ゴシック" panose="020B0400000000000000" pitchFamily="50" charset="-128"/>
                          <a:ea typeface="游ゴシック" panose="020B0400000000000000" pitchFamily="50" charset="-128"/>
                        </a:rPr>
                        <a:t>26.0</a:t>
                      </a:r>
                      <a:endParaRPr kumimoji="1" lang="ja-JP" altLang="en-US" sz="11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solidFill>
                      <a:schemeClr val="bg1"/>
                    </a:solidFill>
                  </a:tcPr>
                </a:tc>
                <a:tc>
                  <a:txBody>
                    <a:bodyPr/>
                    <a:lstStyle/>
                    <a:p>
                      <a:pPr algn="r"/>
                      <a:r>
                        <a:rPr kumimoji="1" lang="en-US" altLang="ja-JP" sz="1200" b="1" dirty="0">
                          <a:solidFill>
                            <a:srgbClr val="FF0000"/>
                          </a:solidFill>
                          <a:latin typeface="游ゴシック" panose="020B0400000000000000" pitchFamily="50" charset="-128"/>
                          <a:ea typeface="游ゴシック" panose="020B0400000000000000" pitchFamily="50" charset="-128"/>
                        </a:rPr>
                        <a:t>33.8</a:t>
                      </a:r>
                      <a:endParaRPr kumimoji="1" lang="ja-JP" altLang="en-US" sz="1200" b="1" dirty="0">
                        <a:solidFill>
                          <a:srgbClr val="FF0000"/>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solidFill>
                      <a:schemeClr val="bg1"/>
                    </a:solidFill>
                  </a:tcPr>
                </a:tc>
                <a:tc>
                  <a:txBody>
                    <a:bodyPr/>
                    <a:lstStyle/>
                    <a:p>
                      <a:pPr algn="r"/>
                      <a:r>
                        <a:rPr kumimoji="1" lang="en-US" altLang="ja-JP" sz="1200" b="1" dirty="0">
                          <a:solidFill>
                            <a:srgbClr val="FF0000"/>
                          </a:solidFill>
                          <a:latin typeface="游ゴシック" panose="020B0400000000000000" pitchFamily="50" charset="-128"/>
                          <a:ea typeface="游ゴシック" panose="020B0400000000000000" pitchFamily="50" charset="-128"/>
                        </a:rPr>
                        <a:t>35.2</a:t>
                      </a:r>
                      <a:endParaRPr kumimoji="1" lang="ja-JP" altLang="en-US" sz="1200" b="1" dirty="0">
                        <a:solidFill>
                          <a:srgbClr val="FF0000"/>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3283236556"/>
                  </a:ext>
                </a:extLst>
              </a:tr>
              <a:tr h="0">
                <a:tc rowSpan="2">
                  <a:txBody>
                    <a:bodyPr/>
                    <a:lstStyle/>
                    <a:p>
                      <a:endParaRPr kumimoji="1" lang="ja-JP" altLang="en-US" sz="8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r>
                        <a:rPr kumimoji="1" lang="ja-JP" altLang="en-US" sz="1100" b="1" dirty="0">
                          <a:solidFill>
                            <a:schemeClr val="tx1"/>
                          </a:solidFill>
                          <a:latin typeface="BIZ UDPゴシック" panose="020B0400000000000000" pitchFamily="50" charset="-128"/>
                          <a:ea typeface="BIZ UDPゴシック" panose="020B0400000000000000" pitchFamily="50" charset="-128"/>
                        </a:rPr>
                        <a:t>食料</a:t>
                      </a:r>
                    </a:p>
                  </a:txBody>
                  <a:tcPr anchor="ctr">
                    <a:lnL w="635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solidFill>
                      <a:schemeClr val="accent3">
                        <a:lumMod val="20000"/>
                        <a:lumOff val="80000"/>
                      </a:schemeClr>
                    </a:solidFill>
                  </a:tcPr>
                </a:tc>
                <a:tc>
                  <a:txBody>
                    <a:bodyPr/>
                    <a:lstStyle/>
                    <a:p>
                      <a:pPr algn="r"/>
                      <a:r>
                        <a:rPr kumimoji="1" lang="en-US" altLang="ja-JP" sz="1100" b="0" dirty="0">
                          <a:solidFill>
                            <a:schemeClr val="tx1"/>
                          </a:solidFill>
                          <a:latin typeface="游ゴシック" panose="020B0400000000000000" pitchFamily="50" charset="-128"/>
                          <a:ea typeface="游ゴシック" panose="020B0400000000000000" pitchFamily="50" charset="-128"/>
                        </a:rPr>
                        <a:t>8.5</a:t>
                      </a:r>
                      <a:endParaRPr kumimoji="1" lang="ja-JP" altLang="en-US" sz="11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solidFill>
                      <a:schemeClr val="bg1"/>
                    </a:solidFill>
                  </a:tcPr>
                </a:tc>
                <a:tc>
                  <a:txBody>
                    <a:bodyPr/>
                    <a:lstStyle/>
                    <a:p>
                      <a:pPr algn="r"/>
                      <a:r>
                        <a:rPr kumimoji="1" lang="en-US" altLang="ja-JP" sz="1100" b="0" dirty="0">
                          <a:solidFill>
                            <a:schemeClr val="tx1"/>
                          </a:solidFill>
                          <a:latin typeface="游ゴシック" panose="020B0400000000000000" pitchFamily="50" charset="-128"/>
                          <a:ea typeface="游ゴシック" panose="020B0400000000000000" pitchFamily="50" charset="-128"/>
                        </a:rPr>
                        <a:t>7.8</a:t>
                      </a:r>
                      <a:endParaRPr kumimoji="1" lang="ja-JP" altLang="en-US" sz="11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solidFill>
                      <a:schemeClr val="bg1"/>
                    </a:solidFill>
                  </a:tcPr>
                </a:tc>
                <a:tc>
                  <a:txBody>
                    <a:bodyPr/>
                    <a:lstStyle/>
                    <a:p>
                      <a:pPr algn="r"/>
                      <a:r>
                        <a:rPr kumimoji="1" lang="en-US" altLang="ja-JP" sz="1100" b="0" dirty="0">
                          <a:solidFill>
                            <a:schemeClr val="tx1"/>
                          </a:solidFill>
                          <a:latin typeface="游ゴシック" panose="020B0400000000000000" pitchFamily="50" charset="-128"/>
                          <a:ea typeface="游ゴシック" panose="020B0400000000000000" pitchFamily="50" charset="-128"/>
                        </a:rPr>
                        <a:t>7.7</a:t>
                      </a:r>
                      <a:endParaRPr kumimoji="1" lang="ja-JP" altLang="en-US" sz="11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solidFill>
                      <a:schemeClr val="bg1"/>
                    </a:solidFill>
                  </a:tcPr>
                </a:tc>
                <a:tc>
                  <a:txBody>
                    <a:bodyPr/>
                    <a:lstStyle/>
                    <a:p>
                      <a:pPr algn="r"/>
                      <a:r>
                        <a:rPr kumimoji="1" lang="en-US" altLang="ja-JP" sz="1200" b="1" dirty="0">
                          <a:solidFill>
                            <a:schemeClr val="tx1"/>
                          </a:solidFill>
                          <a:latin typeface="游ゴシック" panose="020B0400000000000000" pitchFamily="50" charset="-128"/>
                          <a:ea typeface="游ゴシック" panose="020B0400000000000000" pitchFamily="50" charset="-128"/>
                        </a:rPr>
                        <a:t>8.7</a:t>
                      </a: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solidFill>
                      <a:schemeClr val="bg1"/>
                    </a:solidFill>
                  </a:tcPr>
                </a:tc>
                <a:tc>
                  <a:txBody>
                    <a:bodyPr/>
                    <a:lstStyle/>
                    <a:p>
                      <a:pPr algn="r"/>
                      <a:r>
                        <a:rPr kumimoji="1" lang="en-US" altLang="ja-JP" sz="1200" b="1" dirty="0">
                          <a:solidFill>
                            <a:schemeClr val="tx1"/>
                          </a:solidFill>
                          <a:latin typeface="游ゴシック" panose="020B0400000000000000" pitchFamily="50" charset="-128"/>
                          <a:ea typeface="游ゴシック" panose="020B0400000000000000" pitchFamily="50" charset="-128"/>
                        </a:rPr>
                        <a:t>9.5</a:t>
                      </a: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297201413"/>
                  </a:ext>
                </a:extLst>
              </a:tr>
              <a:tr h="0">
                <a:tc vMerge="1">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福祉世帯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r>
                        <a:rPr kumimoji="1" lang="ja-JP" altLang="en-US" sz="1100" b="1" dirty="0">
                          <a:solidFill>
                            <a:schemeClr val="tx1"/>
                          </a:solidFill>
                          <a:latin typeface="BIZ UDPゴシック" panose="020B0400000000000000" pitchFamily="50" charset="-128"/>
                          <a:ea typeface="BIZ UDPゴシック" panose="020B0400000000000000" pitchFamily="50" charset="-128"/>
                        </a:rPr>
                        <a:t>教育</a:t>
                      </a:r>
                    </a:p>
                  </a:txBody>
                  <a:tcPr anchor="ctr">
                    <a:lnL w="635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a:r>
                        <a:rPr kumimoji="1" lang="en-US" altLang="ja-JP" sz="1100" b="0" dirty="0">
                          <a:solidFill>
                            <a:schemeClr val="tx1"/>
                          </a:solidFill>
                          <a:latin typeface="游ゴシック" panose="020B0400000000000000" pitchFamily="50" charset="-128"/>
                          <a:ea typeface="游ゴシック" panose="020B0400000000000000" pitchFamily="50" charset="-128"/>
                        </a:rPr>
                        <a:t>1.2</a:t>
                      </a:r>
                      <a:endParaRPr kumimoji="1" lang="ja-JP" altLang="en-US" sz="11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b="0" dirty="0">
                          <a:solidFill>
                            <a:schemeClr val="tx1"/>
                          </a:solidFill>
                          <a:latin typeface="游ゴシック" panose="020B0400000000000000" pitchFamily="50" charset="-128"/>
                          <a:ea typeface="游ゴシック" panose="020B0400000000000000" pitchFamily="50" charset="-128"/>
                        </a:rPr>
                        <a:t>0.0</a:t>
                      </a:r>
                      <a:endParaRPr kumimoji="1" lang="ja-JP" altLang="en-US" sz="11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b="0" dirty="0">
                          <a:solidFill>
                            <a:schemeClr val="tx1"/>
                          </a:solidFill>
                          <a:latin typeface="游ゴシック" panose="020B0400000000000000" pitchFamily="50" charset="-128"/>
                          <a:ea typeface="游ゴシック" panose="020B0400000000000000" pitchFamily="50" charset="-128"/>
                        </a:rPr>
                        <a:t>0.0</a:t>
                      </a:r>
                      <a:endParaRPr kumimoji="1" lang="ja-JP" altLang="en-US" sz="11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200" b="1" dirty="0">
                          <a:solidFill>
                            <a:schemeClr val="tx1"/>
                          </a:solidFill>
                          <a:latin typeface="游ゴシック" panose="020B0400000000000000" pitchFamily="50" charset="-128"/>
                          <a:ea typeface="游ゴシック" panose="020B0400000000000000" pitchFamily="50" charset="-128"/>
                        </a:rPr>
                        <a:t>2.6</a:t>
                      </a: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200" b="1" dirty="0">
                          <a:solidFill>
                            <a:schemeClr val="tx1"/>
                          </a:solidFill>
                          <a:latin typeface="游ゴシック" panose="020B0400000000000000" pitchFamily="50" charset="-128"/>
                          <a:ea typeface="游ゴシック" panose="020B0400000000000000" pitchFamily="50" charset="-128"/>
                        </a:rPr>
                        <a:t>4.0</a:t>
                      </a: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70825154"/>
                  </a:ext>
                </a:extLst>
              </a:tr>
            </a:tbl>
          </a:graphicData>
        </a:graphic>
      </p:graphicFrame>
      <p:sp>
        <p:nvSpPr>
          <p:cNvPr id="13" name="正方形/長方形 12">
            <a:extLst>
              <a:ext uri="{FF2B5EF4-FFF2-40B4-BE49-F238E27FC236}">
                <a16:creationId xmlns:a16="http://schemas.microsoft.com/office/drawing/2014/main" id="{F89C8E5B-1CBB-A198-2A97-04674D9EEB09}"/>
              </a:ext>
            </a:extLst>
          </p:cNvPr>
          <p:cNvSpPr/>
          <p:nvPr/>
        </p:nvSpPr>
        <p:spPr>
          <a:xfrm>
            <a:off x="7923548" y="2729770"/>
            <a:ext cx="1346935" cy="147723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E3075CAD-8E34-DF9D-7AAC-9C69443120A3}"/>
              </a:ext>
            </a:extLst>
          </p:cNvPr>
          <p:cNvSpPr/>
          <p:nvPr/>
        </p:nvSpPr>
        <p:spPr>
          <a:xfrm>
            <a:off x="5977011" y="2729769"/>
            <a:ext cx="621818" cy="1477238"/>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1BA3AF14-5550-75EF-8D65-1204B96BD589}"/>
              </a:ext>
            </a:extLst>
          </p:cNvPr>
          <p:cNvSpPr txBox="1"/>
          <p:nvPr/>
        </p:nvSpPr>
        <p:spPr>
          <a:xfrm>
            <a:off x="8480380" y="2496458"/>
            <a:ext cx="889987" cy="249299"/>
          </a:xfrm>
          <a:prstGeom prst="rect">
            <a:avLst/>
          </a:prstGeom>
          <a:noFill/>
          <a:ln w="19050">
            <a:noFill/>
          </a:ln>
        </p:spPr>
        <p:txBody>
          <a:bodyPr wrap="none" rtlCol="0" anchor="ctr">
            <a:spAutoFit/>
          </a:bodyPr>
          <a:lstStyle/>
          <a:p>
            <a:pPr>
              <a:lnSpc>
                <a:spcPct val="120000"/>
              </a:lnSpc>
            </a:pPr>
            <a:r>
              <a:rPr lang="ja-JP" altLang="en-US" sz="1000" dirty="0">
                <a:latin typeface="BIZ UDPゴシック" panose="020B0400000000000000" pitchFamily="50" charset="-128"/>
                <a:ea typeface="BIZ UDPゴシック" panose="020B0400000000000000" pitchFamily="50" charset="-128"/>
              </a:rPr>
              <a:t>（単位：万円）</a:t>
            </a:r>
            <a:endParaRPr lang="en-US" altLang="ja-JP" sz="1000" spc="-10" dirty="0">
              <a:latin typeface="BIZ UDPゴシック" panose="020B0400000000000000" pitchFamily="50" charset="-128"/>
              <a:ea typeface="BIZ UDPゴシック" panose="020B0400000000000000" pitchFamily="50" charset="-128"/>
            </a:endParaRPr>
          </a:p>
        </p:txBody>
      </p:sp>
      <p:sp>
        <p:nvSpPr>
          <p:cNvPr id="31" name="テキスト ボックス 30">
            <a:extLst>
              <a:ext uri="{FF2B5EF4-FFF2-40B4-BE49-F238E27FC236}">
                <a16:creationId xmlns:a16="http://schemas.microsoft.com/office/drawing/2014/main" id="{A83E8935-8465-4699-A20B-118A400C760B}"/>
              </a:ext>
            </a:extLst>
          </p:cNvPr>
          <p:cNvSpPr txBox="1"/>
          <p:nvPr/>
        </p:nvSpPr>
        <p:spPr>
          <a:xfrm>
            <a:off x="5103910" y="4601909"/>
            <a:ext cx="2708114" cy="276999"/>
          </a:xfrm>
          <a:prstGeom prst="rect">
            <a:avLst/>
          </a:prstGeom>
          <a:noFill/>
        </p:spPr>
        <p:txBody>
          <a:bodyPr wrap="square" rtlCol="0">
            <a:spAutoFit/>
          </a:bodyPr>
          <a:lstStyle/>
          <a:p>
            <a:r>
              <a:rPr kumimoji="1" lang="en-US" altLang="ja-JP" sz="1200" b="1" dirty="0">
                <a:latin typeface="BIZ UDPゴシック" panose="020B0400000000000000" pitchFamily="50" charset="-128"/>
                <a:ea typeface="BIZ UDPゴシック" panose="020B0400000000000000" pitchFamily="50" charset="-128"/>
              </a:rPr>
              <a:t>《</a:t>
            </a:r>
            <a:r>
              <a:rPr kumimoji="1" lang="ja-JP" altLang="en-US" sz="1200" b="1" dirty="0">
                <a:latin typeface="BIZ UDPゴシック" panose="020B0400000000000000" pitchFamily="50" charset="-128"/>
                <a:ea typeface="BIZ UDPゴシック" panose="020B0400000000000000" pitchFamily="50" charset="-128"/>
              </a:rPr>
              <a:t>他の都道府県・政令市の状況</a:t>
            </a:r>
            <a:r>
              <a:rPr kumimoji="1" lang="en-US" altLang="ja-JP" sz="1000" b="1" dirty="0">
                <a:latin typeface="BIZ UDPゴシック" panose="020B0400000000000000" pitchFamily="50" charset="-128"/>
                <a:ea typeface="BIZ UDPゴシック" panose="020B0400000000000000" pitchFamily="50" charset="-128"/>
              </a:rPr>
              <a:t>※</a:t>
            </a:r>
            <a:r>
              <a:rPr kumimoji="1" lang="en-US" altLang="ja-JP" sz="1200" b="1" dirty="0">
                <a:latin typeface="BIZ UDPゴシック" panose="020B0400000000000000" pitchFamily="50" charset="-128"/>
                <a:ea typeface="BIZ UDPゴシック" panose="020B0400000000000000" pitchFamily="50" charset="-128"/>
              </a:rPr>
              <a:t>》</a:t>
            </a:r>
            <a:endParaRPr kumimoji="1" lang="ja-JP" altLang="en-US" sz="1200" b="1" dirty="0">
              <a:latin typeface="BIZ UDPゴシック" panose="020B0400000000000000" pitchFamily="50" charset="-128"/>
              <a:ea typeface="BIZ UDPゴシック" panose="020B0400000000000000" pitchFamily="50" charset="-128"/>
            </a:endParaRPr>
          </a:p>
        </p:txBody>
      </p:sp>
      <p:sp>
        <p:nvSpPr>
          <p:cNvPr id="32" name="テキスト ボックス 31">
            <a:extLst>
              <a:ext uri="{FF2B5EF4-FFF2-40B4-BE49-F238E27FC236}">
                <a16:creationId xmlns:a16="http://schemas.microsoft.com/office/drawing/2014/main" id="{FD25A08B-09DB-4718-AC6A-B4B2EEFAA6A3}"/>
              </a:ext>
            </a:extLst>
          </p:cNvPr>
          <p:cNvSpPr txBox="1"/>
          <p:nvPr/>
        </p:nvSpPr>
        <p:spPr>
          <a:xfrm>
            <a:off x="5261136" y="4875162"/>
            <a:ext cx="3870234" cy="322268"/>
          </a:xfrm>
          <a:prstGeom prst="rect">
            <a:avLst/>
          </a:prstGeom>
          <a:noFill/>
        </p:spPr>
        <p:txBody>
          <a:bodyPr wrap="square">
            <a:spAutoFit/>
          </a:bodyPr>
          <a:lstStyle/>
          <a:p>
            <a:pPr marL="285750" indent="-285750">
              <a:lnSpc>
                <a:spcPct val="150000"/>
              </a:lnSpc>
              <a:buFont typeface="Wingdings" panose="05000000000000000000" pitchFamily="2" charset="2"/>
              <a:buChar char="ü"/>
            </a:pPr>
            <a:r>
              <a:rPr lang="ja-JP" altLang="en-US" sz="1200" b="1" dirty="0">
                <a:latin typeface="BIZ UDPゴシック" panose="020B0400000000000000" pitchFamily="50" charset="-128"/>
                <a:ea typeface="BIZ UDPゴシック" panose="020B0400000000000000" pitchFamily="50" charset="-128"/>
              </a:rPr>
              <a:t>４団体</a:t>
            </a:r>
            <a:r>
              <a:rPr lang="ja-JP" altLang="en-US" sz="1100" b="1"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（山梨県・兵庫県・大阪市・岡山市）</a:t>
            </a:r>
            <a:endParaRPr lang="en-US" altLang="ja-JP" sz="1200" dirty="0">
              <a:latin typeface="BIZ UDPゴシック" panose="020B0400000000000000" pitchFamily="50" charset="-128"/>
              <a:ea typeface="BIZ UDPゴシック" panose="020B0400000000000000" pitchFamily="50" charset="-128"/>
            </a:endParaRPr>
          </a:p>
        </p:txBody>
      </p:sp>
      <p:sp>
        <p:nvSpPr>
          <p:cNvPr id="30" name="テキスト ボックス 29">
            <a:extLst>
              <a:ext uri="{FF2B5EF4-FFF2-40B4-BE49-F238E27FC236}">
                <a16:creationId xmlns:a16="http://schemas.microsoft.com/office/drawing/2014/main" id="{A7A8AB10-8373-42AA-A331-F2738555FB3C}"/>
              </a:ext>
            </a:extLst>
          </p:cNvPr>
          <p:cNvSpPr txBox="1"/>
          <p:nvPr/>
        </p:nvSpPr>
        <p:spPr>
          <a:xfrm>
            <a:off x="5518452" y="5197430"/>
            <a:ext cx="3770144" cy="430887"/>
          </a:xfrm>
          <a:prstGeom prst="rect">
            <a:avLst/>
          </a:prstGeom>
          <a:noFill/>
        </p:spPr>
        <p:txBody>
          <a:bodyPr wrap="square" rtlCol="0">
            <a:spAutoFit/>
          </a:bodyPr>
          <a:lstStyle/>
          <a:p>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同居する子どもの要件を</a:t>
            </a:r>
            <a:r>
              <a:rPr kumimoji="1" lang="en-US" altLang="ja-JP" sz="1100" dirty="0">
                <a:latin typeface="BIZ UDPゴシック" panose="020B0400000000000000" pitchFamily="50" charset="-128"/>
                <a:ea typeface="BIZ UDPゴシック" panose="020B0400000000000000" pitchFamily="50" charset="-128"/>
              </a:rPr>
              <a:t>18</a:t>
            </a:r>
            <a:r>
              <a:rPr kumimoji="1" lang="ja-JP" altLang="en-US" sz="1100" dirty="0">
                <a:latin typeface="BIZ UDPゴシック" panose="020B0400000000000000" pitchFamily="50" charset="-128"/>
                <a:ea typeface="BIZ UDPゴシック" panose="020B0400000000000000" pitchFamily="50" charset="-128"/>
              </a:rPr>
              <a:t>歳までとし、入居</a:t>
            </a:r>
            <a:r>
              <a:rPr lang="ja-JP" altLang="en-US" sz="1100" dirty="0">
                <a:latin typeface="BIZ UDPゴシック" panose="020B0400000000000000" pitchFamily="50" charset="-128"/>
                <a:ea typeface="BIZ UDPゴシック" panose="020B0400000000000000" pitchFamily="50" charset="-128"/>
              </a:rPr>
              <a:t>収入基準額　</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を</a:t>
            </a:r>
            <a:r>
              <a:rPr kumimoji="1" lang="ja-JP" altLang="en-US" sz="1100" dirty="0">
                <a:latin typeface="BIZ UDPゴシック" panose="020B0400000000000000" pitchFamily="50" charset="-128"/>
                <a:ea typeface="BIZ UDPゴシック" panose="020B0400000000000000" pitchFamily="50" charset="-128"/>
              </a:rPr>
              <a:t>施行令に定める上限額</a:t>
            </a:r>
            <a:r>
              <a:rPr lang="ja-JP" altLang="en-US" sz="1100" dirty="0">
                <a:latin typeface="BIZ UDPゴシック" panose="020B0400000000000000" pitchFamily="50" charset="-128"/>
                <a:ea typeface="BIZ UDPゴシック" panose="020B0400000000000000" pitchFamily="50" charset="-128"/>
              </a:rPr>
              <a:t>と</a:t>
            </a:r>
            <a:r>
              <a:rPr kumimoji="1" lang="ja-JP" altLang="en-US" sz="1100" dirty="0">
                <a:latin typeface="BIZ UDPゴシック" panose="020B0400000000000000" pitchFamily="50" charset="-128"/>
                <a:ea typeface="BIZ UDPゴシック" panose="020B0400000000000000" pitchFamily="50" charset="-128"/>
              </a:rPr>
              <a:t>している自治体</a:t>
            </a:r>
          </a:p>
        </p:txBody>
      </p:sp>
      <p:sp>
        <p:nvSpPr>
          <p:cNvPr id="35" name="テキスト ボックス 34">
            <a:extLst>
              <a:ext uri="{FF2B5EF4-FFF2-40B4-BE49-F238E27FC236}">
                <a16:creationId xmlns:a16="http://schemas.microsoft.com/office/drawing/2014/main" id="{B843C4BF-55C8-46B5-B3E0-0E71B21C67C3}"/>
              </a:ext>
            </a:extLst>
          </p:cNvPr>
          <p:cNvSpPr txBox="1"/>
          <p:nvPr/>
        </p:nvSpPr>
        <p:spPr>
          <a:xfrm>
            <a:off x="9222921" y="6669816"/>
            <a:ext cx="359394" cy="369332"/>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５</a:t>
            </a:r>
          </a:p>
        </p:txBody>
      </p:sp>
    </p:spTree>
    <p:extLst>
      <p:ext uri="{BB962C8B-B14F-4D97-AF65-F5344CB8AC3E}">
        <p14:creationId xmlns:p14="http://schemas.microsoft.com/office/powerpoint/2010/main" val="712807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04845F-CDAE-E117-77EC-1DA585281BA2}"/>
            </a:ext>
          </a:extLst>
        </p:cNvPr>
        <p:cNvGrpSpPr/>
        <p:nvPr/>
      </p:nvGrpSpPr>
      <p:grpSpPr>
        <a:xfrm>
          <a:off x="0" y="0"/>
          <a:ext cx="0" cy="0"/>
          <a:chOff x="0" y="0"/>
          <a:chExt cx="0" cy="0"/>
        </a:xfrm>
      </p:grpSpPr>
      <p:grpSp>
        <p:nvGrpSpPr>
          <p:cNvPr id="37" name="グループ化 36">
            <a:extLst>
              <a:ext uri="{FF2B5EF4-FFF2-40B4-BE49-F238E27FC236}">
                <a16:creationId xmlns:a16="http://schemas.microsoft.com/office/drawing/2014/main" id="{DDE102BB-A0D2-4843-83E4-67ED55063337}"/>
              </a:ext>
            </a:extLst>
          </p:cNvPr>
          <p:cNvGrpSpPr/>
          <p:nvPr/>
        </p:nvGrpSpPr>
        <p:grpSpPr>
          <a:xfrm>
            <a:off x="4770437" y="2874113"/>
            <a:ext cx="1728000" cy="2628000"/>
            <a:chOff x="4420622" y="2646660"/>
            <a:chExt cx="1774325" cy="2837499"/>
          </a:xfrm>
        </p:grpSpPr>
        <p:pic>
          <p:nvPicPr>
            <p:cNvPr id="38" name="図 37">
              <a:extLst>
                <a:ext uri="{FF2B5EF4-FFF2-40B4-BE49-F238E27FC236}">
                  <a16:creationId xmlns:a16="http://schemas.microsoft.com/office/drawing/2014/main" id="{236F4642-B941-4964-89EA-741389CD2B9F}"/>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4420622" y="2646660"/>
              <a:ext cx="1774325" cy="2837499"/>
            </a:xfrm>
            <a:prstGeom prst="rect">
              <a:avLst/>
            </a:prstGeom>
          </p:spPr>
        </p:pic>
        <p:sp>
          <p:nvSpPr>
            <p:cNvPr id="40" name="正方形/長方形 39">
              <a:extLst>
                <a:ext uri="{FF2B5EF4-FFF2-40B4-BE49-F238E27FC236}">
                  <a16:creationId xmlns:a16="http://schemas.microsoft.com/office/drawing/2014/main" id="{B2FCFA3F-32AE-4FCF-A89F-32AEE8923138}"/>
                </a:ext>
              </a:extLst>
            </p:cNvPr>
            <p:cNvSpPr/>
            <p:nvPr/>
          </p:nvSpPr>
          <p:spPr>
            <a:xfrm>
              <a:off x="4792074" y="3129379"/>
              <a:ext cx="223200" cy="5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a:extLst>
                <a:ext uri="{FF2B5EF4-FFF2-40B4-BE49-F238E27FC236}">
                  <a16:creationId xmlns:a16="http://schemas.microsoft.com/office/drawing/2014/main" id="{76CB0CF4-F8C8-4A67-9AE7-E255F0AC7015}"/>
                </a:ext>
              </a:extLst>
            </p:cNvPr>
            <p:cNvSpPr/>
            <p:nvPr/>
          </p:nvSpPr>
          <p:spPr>
            <a:xfrm>
              <a:off x="5555349" y="3094275"/>
              <a:ext cx="223200" cy="5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a:extLst>
                <a:ext uri="{FF2B5EF4-FFF2-40B4-BE49-F238E27FC236}">
                  <a16:creationId xmlns:a16="http://schemas.microsoft.com/office/drawing/2014/main" id="{839A4960-22B6-40D3-8791-7C23C548D168}"/>
                </a:ext>
              </a:extLst>
            </p:cNvPr>
            <p:cNvSpPr/>
            <p:nvPr/>
          </p:nvSpPr>
          <p:spPr>
            <a:xfrm>
              <a:off x="5401608" y="4459316"/>
              <a:ext cx="244800" cy="5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a:extLst>
                <a:ext uri="{FF2B5EF4-FFF2-40B4-BE49-F238E27FC236}">
                  <a16:creationId xmlns:a16="http://schemas.microsoft.com/office/drawing/2014/main" id="{B0628C8D-E858-494C-A6D8-7B659DAD7760}"/>
                </a:ext>
              </a:extLst>
            </p:cNvPr>
            <p:cNvSpPr/>
            <p:nvPr/>
          </p:nvSpPr>
          <p:spPr>
            <a:xfrm>
              <a:off x="4866531" y="4515221"/>
              <a:ext cx="104400" cy="5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フリーフォーム: 図形 43">
              <a:extLst>
                <a:ext uri="{FF2B5EF4-FFF2-40B4-BE49-F238E27FC236}">
                  <a16:creationId xmlns:a16="http://schemas.microsoft.com/office/drawing/2014/main" id="{2CAC2C0F-D6CE-48A3-86BC-52FB15F17134}"/>
                </a:ext>
              </a:extLst>
            </p:cNvPr>
            <p:cNvSpPr/>
            <p:nvPr/>
          </p:nvSpPr>
          <p:spPr>
            <a:xfrm>
              <a:off x="4666124" y="2767687"/>
              <a:ext cx="1201180" cy="2114654"/>
            </a:xfrm>
            <a:custGeom>
              <a:avLst/>
              <a:gdLst>
                <a:gd name="connsiteX0" fmla="*/ 83820 w 1908810"/>
                <a:gd name="connsiteY0" fmla="*/ 0 h 3360420"/>
                <a:gd name="connsiteX1" fmla="*/ 693420 w 1908810"/>
                <a:gd name="connsiteY1" fmla="*/ 7620 h 3360420"/>
                <a:gd name="connsiteX2" fmla="*/ 689610 w 1908810"/>
                <a:gd name="connsiteY2" fmla="*/ 133350 h 3360420"/>
                <a:gd name="connsiteX3" fmla="*/ 1032510 w 1908810"/>
                <a:gd name="connsiteY3" fmla="*/ 137160 h 3360420"/>
                <a:gd name="connsiteX4" fmla="*/ 1036320 w 1908810"/>
                <a:gd name="connsiteY4" fmla="*/ 186690 h 3360420"/>
                <a:gd name="connsiteX5" fmla="*/ 1432560 w 1908810"/>
                <a:gd name="connsiteY5" fmla="*/ 186690 h 3360420"/>
                <a:gd name="connsiteX6" fmla="*/ 1432560 w 1908810"/>
                <a:gd name="connsiteY6" fmla="*/ 19050 h 3360420"/>
                <a:gd name="connsiteX7" fmla="*/ 1771650 w 1908810"/>
                <a:gd name="connsiteY7" fmla="*/ 22860 h 3360420"/>
                <a:gd name="connsiteX8" fmla="*/ 1775460 w 1908810"/>
                <a:gd name="connsiteY8" fmla="*/ 175260 h 3360420"/>
                <a:gd name="connsiteX9" fmla="*/ 1897380 w 1908810"/>
                <a:gd name="connsiteY9" fmla="*/ 171450 h 3360420"/>
                <a:gd name="connsiteX10" fmla="*/ 1908810 w 1908810"/>
                <a:gd name="connsiteY10" fmla="*/ 3360420 h 3360420"/>
                <a:gd name="connsiteX11" fmla="*/ 7620 w 1908810"/>
                <a:gd name="connsiteY11" fmla="*/ 3352800 h 3360420"/>
                <a:gd name="connsiteX12" fmla="*/ 3810 w 1908810"/>
                <a:gd name="connsiteY12" fmla="*/ 1985010 h 3360420"/>
                <a:gd name="connsiteX13" fmla="*/ 57150 w 1908810"/>
                <a:gd name="connsiteY13" fmla="*/ 1985010 h 3360420"/>
                <a:gd name="connsiteX14" fmla="*/ 60960 w 1908810"/>
                <a:gd name="connsiteY14" fmla="*/ 1432560 h 3360420"/>
                <a:gd name="connsiteX15" fmla="*/ 0 w 1908810"/>
                <a:gd name="connsiteY15" fmla="*/ 1436370 h 3360420"/>
                <a:gd name="connsiteX16" fmla="*/ 0 w 1908810"/>
                <a:gd name="connsiteY16" fmla="*/ 171450 h 3360420"/>
                <a:gd name="connsiteX17" fmla="*/ 87630 w 1908810"/>
                <a:gd name="connsiteY17" fmla="*/ 167640 h 3360420"/>
                <a:gd name="connsiteX18" fmla="*/ 83820 w 1908810"/>
                <a:gd name="connsiteY18" fmla="*/ 0 h 3360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908810" h="3360420">
                  <a:moveTo>
                    <a:pt x="83820" y="0"/>
                  </a:moveTo>
                  <a:lnTo>
                    <a:pt x="693420" y="7620"/>
                  </a:lnTo>
                  <a:lnTo>
                    <a:pt x="689610" y="133350"/>
                  </a:lnTo>
                  <a:lnTo>
                    <a:pt x="1032510" y="137160"/>
                  </a:lnTo>
                  <a:lnTo>
                    <a:pt x="1036320" y="186690"/>
                  </a:lnTo>
                  <a:lnTo>
                    <a:pt x="1432560" y="186690"/>
                  </a:lnTo>
                  <a:lnTo>
                    <a:pt x="1432560" y="19050"/>
                  </a:lnTo>
                  <a:lnTo>
                    <a:pt x="1771650" y="22860"/>
                  </a:lnTo>
                  <a:lnTo>
                    <a:pt x="1775460" y="175260"/>
                  </a:lnTo>
                  <a:lnTo>
                    <a:pt x="1897380" y="171450"/>
                  </a:lnTo>
                  <a:lnTo>
                    <a:pt x="1908810" y="3360420"/>
                  </a:lnTo>
                  <a:lnTo>
                    <a:pt x="7620" y="3352800"/>
                  </a:lnTo>
                  <a:lnTo>
                    <a:pt x="3810" y="1985010"/>
                  </a:lnTo>
                  <a:lnTo>
                    <a:pt x="57150" y="1985010"/>
                  </a:lnTo>
                  <a:lnTo>
                    <a:pt x="60960" y="1432560"/>
                  </a:lnTo>
                  <a:lnTo>
                    <a:pt x="0" y="1436370"/>
                  </a:lnTo>
                  <a:lnTo>
                    <a:pt x="0" y="171450"/>
                  </a:lnTo>
                  <a:lnTo>
                    <a:pt x="87630" y="167640"/>
                  </a:lnTo>
                  <a:lnTo>
                    <a:pt x="83820" y="0"/>
                  </a:lnTo>
                  <a:close/>
                </a:path>
              </a:pathLst>
            </a:custGeom>
            <a:solidFill>
              <a:srgbClr val="FFC000">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5" name="テキスト ボックス 44">
              <a:extLst>
                <a:ext uri="{FF2B5EF4-FFF2-40B4-BE49-F238E27FC236}">
                  <a16:creationId xmlns:a16="http://schemas.microsoft.com/office/drawing/2014/main" id="{DBCFFE0D-872A-4E12-A427-4476D776129B}"/>
                </a:ext>
              </a:extLst>
            </p:cNvPr>
            <p:cNvSpPr txBox="1"/>
            <p:nvPr/>
          </p:nvSpPr>
          <p:spPr>
            <a:xfrm>
              <a:off x="5201238" y="4355311"/>
              <a:ext cx="645540" cy="379560"/>
            </a:xfrm>
            <a:prstGeom prst="rect">
              <a:avLst/>
            </a:prstGeom>
            <a:noFill/>
          </p:spPr>
          <p:txBody>
            <a:bodyPr wrap="none" rtlCol="0">
              <a:spAutoFit/>
            </a:bodyPr>
            <a:lstStyle/>
            <a:p>
              <a:pPr algn="ctr"/>
              <a:r>
                <a:rPr kumimoji="1" lang="en-US" altLang="ja-JP" sz="800" b="1" dirty="0">
                  <a:solidFill>
                    <a:schemeClr val="tx1">
                      <a:lumMod val="65000"/>
                      <a:lumOff val="35000"/>
                    </a:schemeClr>
                  </a:solidFill>
                  <a:latin typeface="BIZ UDPゴシック" panose="020B0400000000000000" pitchFamily="50" charset="-128"/>
                  <a:ea typeface="BIZ UDPゴシック" panose="020B0400000000000000" pitchFamily="50" charset="-128"/>
                </a:rPr>
                <a:t>LDK</a:t>
              </a:r>
            </a:p>
            <a:p>
              <a:pPr algn="ctr"/>
              <a:r>
                <a:rPr kumimoji="1" lang="en-US" altLang="ja-JP" sz="800" b="1" dirty="0">
                  <a:solidFill>
                    <a:schemeClr val="tx1">
                      <a:lumMod val="65000"/>
                      <a:lumOff val="35000"/>
                    </a:schemeClr>
                  </a:solidFill>
                  <a:latin typeface="BIZ UDPゴシック" panose="020B0400000000000000" pitchFamily="50" charset="-128"/>
                  <a:ea typeface="BIZ UDPゴシック" panose="020B0400000000000000" pitchFamily="50" charset="-128"/>
                </a:rPr>
                <a:t> 15.7</a:t>
              </a:r>
              <a:r>
                <a:rPr kumimoji="1" lang="ja-JP" altLang="en-US" sz="800" b="1" dirty="0">
                  <a:solidFill>
                    <a:schemeClr val="tx1">
                      <a:lumMod val="65000"/>
                      <a:lumOff val="35000"/>
                    </a:schemeClr>
                  </a:solidFill>
                  <a:latin typeface="BIZ UDPゴシック" panose="020B0400000000000000" pitchFamily="50" charset="-128"/>
                  <a:ea typeface="BIZ UDPゴシック" panose="020B0400000000000000" pitchFamily="50" charset="-128"/>
                </a:rPr>
                <a:t>帖</a:t>
              </a:r>
            </a:p>
          </p:txBody>
        </p:sp>
        <p:sp>
          <p:nvSpPr>
            <p:cNvPr id="46" name="テキスト ボックス 45">
              <a:extLst>
                <a:ext uri="{FF2B5EF4-FFF2-40B4-BE49-F238E27FC236}">
                  <a16:creationId xmlns:a16="http://schemas.microsoft.com/office/drawing/2014/main" id="{CA16AD95-2C57-4E89-BB42-75D7B2680393}"/>
                </a:ext>
              </a:extLst>
            </p:cNvPr>
            <p:cNvSpPr txBox="1"/>
            <p:nvPr/>
          </p:nvSpPr>
          <p:spPr>
            <a:xfrm>
              <a:off x="5351073" y="2944686"/>
              <a:ext cx="573654" cy="379560"/>
            </a:xfrm>
            <a:prstGeom prst="rect">
              <a:avLst/>
            </a:prstGeom>
            <a:noFill/>
          </p:spPr>
          <p:txBody>
            <a:bodyPr wrap="none" rtlCol="0">
              <a:spAutoFit/>
            </a:bodyPr>
            <a:lstStyle/>
            <a:p>
              <a:pPr algn="ctr"/>
              <a:r>
                <a:rPr kumimoji="1" lang="ja-JP" altLang="en-US" sz="800" b="1" dirty="0">
                  <a:solidFill>
                    <a:schemeClr val="tx1">
                      <a:lumMod val="65000"/>
                      <a:lumOff val="35000"/>
                    </a:schemeClr>
                  </a:solidFill>
                  <a:latin typeface="BIZ UDPゴシック" panose="020B0400000000000000" pitchFamily="50" charset="-128"/>
                  <a:ea typeface="BIZ UDPゴシック" panose="020B0400000000000000" pitchFamily="50" charset="-128"/>
                </a:rPr>
                <a:t>洋室</a:t>
              </a:r>
              <a:endParaRPr kumimoji="1" lang="en-US" altLang="ja-JP" sz="800" b="1" dirty="0">
                <a:solidFill>
                  <a:schemeClr val="tx1">
                    <a:lumMod val="65000"/>
                    <a:lumOff val="35000"/>
                  </a:schemeClr>
                </a:solidFill>
                <a:latin typeface="BIZ UDPゴシック" panose="020B0400000000000000" pitchFamily="50" charset="-128"/>
                <a:ea typeface="BIZ UDPゴシック" panose="020B0400000000000000" pitchFamily="50" charset="-128"/>
              </a:endParaRPr>
            </a:p>
            <a:p>
              <a:pPr algn="ctr"/>
              <a:r>
                <a:rPr kumimoji="1" lang="en-US" altLang="ja-JP" sz="800" b="1" dirty="0">
                  <a:solidFill>
                    <a:schemeClr val="tx1">
                      <a:lumMod val="65000"/>
                      <a:lumOff val="35000"/>
                    </a:schemeClr>
                  </a:solidFill>
                  <a:latin typeface="BIZ UDPゴシック" panose="020B0400000000000000" pitchFamily="50" charset="-128"/>
                  <a:ea typeface="BIZ UDPゴシック" panose="020B0400000000000000" pitchFamily="50" charset="-128"/>
                </a:rPr>
                <a:t> 4.4</a:t>
              </a:r>
              <a:r>
                <a:rPr kumimoji="1" lang="ja-JP" altLang="en-US" sz="800" b="1" dirty="0">
                  <a:solidFill>
                    <a:schemeClr val="tx1">
                      <a:lumMod val="65000"/>
                      <a:lumOff val="35000"/>
                    </a:schemeClr>
                  </a:solidFill>
                  <a:latin typeface="BIZ UDPゴシック" panose="020B0400000000000000" pitchFamily="50" charset="-128"/>
                  <a:ea typeface="BIZ UDPゴシック" panose="020B0400000000000000" pitchFamily="50" charset="-128"/>
                </a:rPr>
                <a:t>帖</a:t>
              </a:r>
            </a:p>
          </p:txBody>
        </p:sp>
        <p:sp>
          <p:nvSpPr>
            <p:cNvPr id="47" name="テキスト ボックス 46">
              <a:extLst>
                <a:ext uri="{FF2B5EF4-FFF2-40B4-BE49-F238E27FC236}">
                  <a16:creationId xmlns:a16="http://schemas.microsoft.com/office/drawing/2014/main" id="{41BDD896-BEAF-4C6E-B869-571F14E7B4CA}"/>
                </a:ext>
              </a:extLst>
            </p:cNvPr>
            <p:cNvSpPr txBox="1"/>
            <p:nvPr/>
          </p:nvSpPr>
          <p:spPr>
            <a:xfrm>
              <a:off x="4604996" y="2952112"/>
              <a:ext cx="557480" cy="379560"/>
            </a:xfrm>
            <a:prstGeom prst="rect">
              <a:avLst/>
            </a:prstGeom>
            <a:noFill/>
          </p:spPr>
          <p:txBody>
            <a:bodyPr wrap="none" rtlCol="0">
              <a:spAutoFit/>
            </a:bodyPr>
            <a:lstStyle/>
            <a:p>
              <a:pPr algn="ctr"/>
              <a:r>
                <a:rPr kumimoji="1" lang="ja-JP" altLang="en-US" sz="800" b="1" dirty="0">
                  <a:solidFill>
                    <a:schemeClr val="tx1">
                      <a:lumMod val="65000"/>
                      <a:lumOff val="35000"/>
                    </a:schemeClr>
                  </a:solidFill>
                  <a:latin typeface="BIZ UDPゴシック" panose="020B0400000000000000" pitchFamily="50" charset="-128"/>
                  <a:ea typeface="BIZ UDPゴシック" panose="020B0400000000000000" pitchFamily="50" charset="-128"/>
                </a:rPr>
                <a:t>洋室</a:t>
              </a:r>
              <a:endParaRPr kumimoji="1" lang="en-US" altLang="ja-JP" sz="800" b="1" dirty="0">
                <a:solidFill>
                  <a:schemeClr val="tx1">
                    <a:lumMod val="65000"/>
                    <a:lumOff val="35000"/>
                  </a:schemeClr>
                </a:solidFill>
                <a:latin typeface="BIZ UDPゴシック" panose="020B0400000000000000" pitchFamily="50" charset="-128"/>
                <a:ea typeface="BIZ UDPゴシック" panose="020B0400000000000000" pitchFamily="50" charset="-128"/>
              </a:endParaRPr>
            </a:p>
            <a:p>
              <a:pPr algn="ctr"/>
              <a:r>
                <a:rPr kumimoji="1" lang="en-US" altLang="ja-JP" sz="800" b="1" dirty="0">
                  <a:solidFill>
                    <a:schemeClr val="tx1">
                      <a:lumMod val="65000"/>
                      <a:lumOff val="35000"/>
                    </a:schemeClr>
                  </a:solidFill>
                  <a:latin typeface="BIZ UDPゴシック" panose="020B0400000000000000" pitchFamily="50" charset="-128"/>
                  <a:ea typeface="BIZ UDPゴシック" panose="020B0400000000000000" pitchFamily="50" charset="-128"/>
                </a:rPr>
                <a:t> 6.1</a:t>
              </a:r>
              <a:r>
                <a:rPr kumimoji="1" lang="ja-JP" altLang="en-US" sz="800" b="1" dirty="0">
                  <a:solidFill>
                    <a:schemeClr val="tx1">
                      <a:lumMod val="65000"/>
                      <a:lumOff val="35000"/>
                    </a:schemeClr>
                  </a:solidFill>
                  <a:latin typeface="BIZ UDPゴシック" panose="020B0400000000000000" pitchFamily="50" charset="-128"/>
                  <a:ea typeface="BIZ UDPゴシック" panose="020B0400000000000000" pitchFamily="50" charset="-128"/>
                </a:rPr>
                <a:t>帖</a:t>
              </a:r>
            </a:p>
          </p:txBody>
        </p:sp>
        <p:sp>
          <p:nvSpPr>
            <p:cNvPr id="48" name="テキスト ボックス 47">
              <a:extLst>
                <a:ext uri="{FF2B5EF4-FFF2-40B4-BE49-F238E27FC236}">
                  <a16:creationId xmlns:a16="http://schemas.microsoft.com/office/drawing/2014/main" id="{9BF67C9D-8BBE-4860-803D-D8831EAE5203}"/>
                </a:ext>
              </a:extLst>
            </p:cNvPr>
            <p:cNvSpPr txBox="1"/>
            <p:nvPr/>
          </p:nvSpPr>
          <p:spPr>
            <a:xfrm>
              <a:off x="4709016" y="4426806"/>
              <a:ext cx="437069" cy="241539"/>
            </a:xfrm>
            <a:prstGeom prst="rect">
              <a:avLst/>
            </a:prstGeom>
            <a:noFill/>
          </p:spPr>
          <p:txBody>
            <a:bodyPr wrap="none" rtlCol="0">
              <a:spAutoFit/>
            </a:bodyPr>
            <a:lstStyle/>
            <a:p>
              <a:r>
                <a:rPr lang="ja-JP" altLang="en-US" sz="800" b="1" dirty="0">
                  <a:solidFill>
                    <a:schemeClr val="tx1">
                      <a:lumMod val="65000"/>
                      <a:lumOff val="35000"/>
                    </a:schemeClr>
                  </a:solidFill>
                  <a:latin typeface="BIZ UDPゴシック" panose="020B0400000000000000" pitchFamily="50" charset="-128"/>
                  <a:ea typeface="BIZ UDPゴシック" panose="020B0400000000000000" pitchFamily="50" charset="-128"/>
                </a:rPr>
                <a:t>和</a:t>
              </a:r>
              <a:r>
                <a:rPr kumimoji="1" lang="ja-JP" altLang="en-US" sz="800" b="1" dirty="0">
                  <a:solidFill>
                    <a:schemeClr val="tx1">
                      <a:lumMod val="65000"/>
                      <a:lumOff val="35000"/>
                    </a:schemeClr>
                  </a:solidFill>
                  <a:latin typeface="BIZ UDPゴシック" panose="020B0400000000000000" pitchFamily="50" charset="-128"/>
                  <a:ea typeface="BIZ UDPゴシック" panose="020B0400000000000000" pitchFamily="50" charset="-128"/>
                </a:rPr>
                <a:t>室</a:t>
              </a:r>
            </a:p>
          </p:txBody>
        </p:sp>
        <p:sp>
          <p:nvSpPr>
            <p:cNvPr id="50" name="テキスト ボックス 49">
              <a:extLst>
                <a:ext uri="{FF2B5EF4-FFF2-40B4-BE49-F238E27FC236}">
                  <a16:creationId xmlns:a16="http://schemas.microsoft.com/office/drawing/2014/main" id="{6BCC7012-2F35-47E9-91ED-CC12141074C9}"/>
                </a:ext>
              </a:extLst>
            </p:cNvPr>
            <p:cNvSpPr txBox="1"/>
            <p:nvPr/>
          </p:nvSpPr>
          <p:spPr>
            <a:xfrm>
              <a:off x="5085328" y="3671184"/>
              <a:ext cx="877375" cy="241539"/>
            </a:xfrm>
            <a:prstGeom prst="rect">
              <a:avLst/>
            </a:prstGeom>
            <a:noFill/>
          </p:spPr>
          <p:txBody>
            <a:bodyPr wrap="none" rtlCol="0">
              <a:spAutoFit/>
            </a:bodyPr>
            <a:lstStyle/>
            <a:p>
              <a:pPr algn="ctr"/>
              <a:r>
                <a:rPr lang="ja-JP" altLang="en-US" sz="800" b="1" dirty="0">
                  <a:solidFill>
                    <a:schemeClr val="tx1">
                      <a:lumMod val="65000"/>
                      <a:lumOff val="35000"/>
                    </a:schemeClr>
                  </a:solidFill>
                  <a:latin typeface="BIZ UDPゴシック" panose="020B0400000000000000" pitchFamily="50" charset="-128"/>
                  <a:ea typeface="BIZ UDPゴシック" panose="020B0400000000000000" pitchFamily="50" charset="-128"/>
                </a:rPr>
                <a:t>対面キッチン</a:t>
              </a:r>
              <a:endParaRPr kumimoji="1" lang="ja-JP" altLang="en-US" sz="800" b="1" dirty="0">
                <a:solidFill>
                  <a:schemeClr val="tx1">
                    <a:lumMod val="65000"/>
                    <a:lumOff val="35000"/>
                  </a:schemeClr>
                </a:solidFill>
                <a:latin typeface="BIZ UDPゴシック" panose="020B0400000000000000" pitchFamily="50" charset="-128"/>
                <a:ea typeface="BIZ UDPゴシック" panose="020B0400000000000000" pitchFamily="50" charset="-128"/>
              </a:endParaRPr>
            </a:p>
          </p:txBody>
        </p:sp>
      </p:grpSp>
      <p:sp>
        <p:nvSpPr>
          <p:cNvPr id="32" name="正方形/長方形 31">
            <a:extLst>
              <a:ext uri="{FF2B5EF4-FFF2-40B4-BE49-F238E27FC236}">
                <a16:creationId xmlns:a16="http://schemas.microsoft.com/office/drawing/2014/main" id="{BE783F02-E40F-4A95-9AF9-3C02420894AB}"/>
              </a:ext>
            </a:extLst>
          </p:cNvPr>
          <p:cNvSpPr/>
          <p:nvPr/>
        </p:nvSpPr>
        <p:spPr>
          <a:xfrm>
            <a:off x="6539815" y="2698182"/>
            <a:ext cx="1224000" cy="55290"/>
          </a:xfrm>
          <a:prstGeom prst="rect">
            <a:avLst/>
          </a:prstGeom>
          <a:solidFill>
            <a:srgbClr val="FFFF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marL="0" marR="0" lvl="0" indent="0" algn="l" defTabSz="914423" rtl="0" eaLnBrk="1" fontAlgn="auto" latinLnBrk="0" hangingPunct="1">
              <a:lnSpc>
                <a:spcPct val="150000"/>
              </a:lnSpc>
              <a:spcBef>
                <a:spcPts val="601"/>
              </a:spcBef>
              <a:spcAft>
                <a:spcPts val="0"/>
              </a:spcAft>
              <a:buClrTx/>
              <a:buSzTx/>
              <a:buFontTx/>
              <a:buNone/>
              <a:tabLst/>
              <a:defRPr/>
            </a:pPr>
            <a:endParaRPr kumimoji="0" lang="en-US" altLang="ja-JP" sz="1400" b="1" i="0" u="none" strike="noStrike" kern="1200" cap="none" spc="10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31" name="正方形/長方形 30">
            <a:extLst>
              <a:ext uri="{FF2B5EF4-FFF2-40B4-BE49-F238E27FC236}">
                <a16:creationId xmlns:a16="http://schemas.microsoft.com/office/drawing/2014/main" id="{2F2DDF6D-4453-4020-856F-FF4C7E55C8F3}"/>
              </a:ext>
            </a:extLst>
          </p:cNvPr>
          <p:cNvSpPr/>
          <p:nvPr/>
        </p:nvSpPr>
        <p:spPr>
          <a:xfrm>
            <a:off x="6555887" y="5039473"/>
            <a:ext cx="2808000" cy="55290"/>
          </a:xfrm>
          <a:prstGeom prst="rect">
            <a:avLst/>
          </a:prstGeom>
          <a:solidFill>
            <a:srgbClr val="FFFF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marL="0" marR="0" lvl="0" indent="0" algn="l" defTabSz="914423" rtl="0" eaLnBrk="1" fontAlgn="auto" latinLnBrk="0" hangingPunct="1">
              <a:lnSpc>
                <a:spcPct val="150000"/>
              </a:lnSpc>
              <a:spcBef>
                <a:spcPts val="601"/>
              </a:spcBef>
              <a:spcAft>
                <a:spcPts val="0"/>
              </a:spcAft>
              <a:buClrTx/>
              <a:buSzTx/>
              <a:buFontTx/>
              <a:buNone/>
              <a:tabLst/>
              <a:defRPr/>
            </a:pPr>
            <a:endParaRPr kumimoji="0" lang="en-US" altLang="ja-JP" sz="1400" b="1" i="0" u="none" strike="noStrike" kern="1200" cap="none" spc="10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24" name="テキスト ボックス 23">
            <a:extLst>
              <a:ext uri="{FF2B5EF4-FFF2-40B4-BE49-F238E27FC236}">
                <a16:creationId xmlns:a16="http://schemas.microsoft.com/office/drawing/2014/main" id="{DF139752-1467-6137-F7AC-E30B913E5B95}"/>
              </a:ext>
            </a:extLst>
          </p:cNvPr>
          <p:cNvSpPr txBox="1"/>
          <p:nvPr/>
        </p:nvSpPr>
        <p:spPr>
          <a:xfrm>
            <a:off x="139349" y="4121490"/>
            <a:ext cx="4763571" cy="912558"/>
          </a:xfrm>
          <a:prstGeom prst="rect">
            <a:avLst/>
          </a:prstGeom>
          <a:noFill/>
        </p:spPr>
        <p:txBody>
          <a:bodyPr wrap="square" rtlCol="0">
            <a:spAutoFit/>
          </a:bodyPr>
          <a:lstStyle/>
          <a:p>
            <a:pPr marL="285750" indent="-285750">
              <a:lnSpc>
                <a:spcPct val="120000"/>
              </a:lnSpc>
              <a:buFont typeface="Wingdings" panose="05000000000000000000" pitchFamily="2" charset="2"/>
              <a:buChar char="u"/>
            </a:pPr>
            <a:r>
              <a:rPr lang="ja-JP" altLang="en-US" sz="1400" dirty="0">
                <a:latin typeface="BIZ UDPゴシック" panose="020B0400000000000000" pitchFamily="50" charset="-128"/>
                <a:ea typeface="BIZ UDPゴシック" panose="020B0400000000000000" pitchFamily="50" charset="-128"/>
              </a:rPr>
              <a:t>「公営型地域優良賃貸住宅」を新設し、特</a:t>
            </a:r>
            <a:r>
              <a:rPr kumimoji="1" lang="ja-JP" altLang="en-US" sz="1400" dirty="0">
                <a:latin typeface="BIZ UDPゴシック" panose="020B0400000000000000" pitchFamily="50" charset="-128"/>
                <a:ea typeface="BIZ UDPゴシック" panose="020B0400000000000000" pitchFamily="50" charset="-128"/>
              </a:rPr>
              <a:t>公賃等を転用</a:t>
            </a:r>
            <a:endParaRPr kumimoji="1" lang="en-US" altLang="ja-JP" sz="1400" dirty="0">
              <a:latin typeface="BIZ UDPゴシック" panose="020B0400000000000000" pitchFamily="50" charset="-128"/>
              <a:ea typeface="BIZ UDPゴシック" panose="020B0400000000000000" pitchFamily="50" charset="-128"/>
            </a:endParaRPr>
          </a:p>
          <a:p>
            <a:pPr>
              <a:lnSpc>
                <a:spcPts val="600"/>
              </a:lnSpc>
            </a:pPr>
            <a:endParaRPr kumimoji="1" lang="en-US" altLang="ja-JP" sz="1400" spc="-100" dirty="0">
              <a:latin typeface="BIZ UDPゴシック" panose="020B0400000000000000" pitchFamily="50" charset="-128"/>
              <a:ea typeface="BIZ UDPゴシック" panose="020B0400000000000000" pitchFamily="50" charset="-128"/>
            </a:endParaRPr>
          </a:p>
          <a:p>
            <a:pPr>
              <a:spcAft>
                <a:spcPts val="300"/>
              </a:spcAft>
            </a:pPr>
            <a:r>
              <a:rPr lang="ja-JP" altLang="en-US" sz="1200" dirty="0">
                <a:latin typeface="BIZ UDPゴシック" panose="020B0400000000000000" pitchFamily="50" charset="-128"/>
                <a:ea typeface="BIZ UDPゴシック" panose="020B0400000000000000" pitchFamily="50" charset="-128"/>
              </a:rPr>
              <a:t>    ⇒</a:t>
            </a:r>
            <a:r>
              <a:rPr lang="ja-JP" altLang="en-US" sz="1200" spc="-100" dirty="0">
                <a:latin typeface="BIZ UDPゴシック" panose="020B0400000000000000" pitchFamily="50" charset="-128"/>
                <a:ea typeface="BIZ UDPゴシック" panose="020B0400000000000000" pitchFamily="50" charset="-128"/>
              </a:rPr>
              <a:t>公営住宅と同等の住宅になるため、低額所得者も対象に</a:t>
            </a:r>
            <a:endParaRPr lang="en-US" altLang="ja-JP" sz="1200" spc="-100" dirty="0">
              <a:latin typeface="BIZ UDPゴシック" panose="020B0400000000000000" pitchFamily="50" charset="-128"/>
              <a:ea typeface="BIZ UDPゴシック" panose="020B0400000000000000" pitchFamily="50" charset="-128"/>
            </a:endParaRPr>
          </a:p>
          <a:p>
            <a:pPr>
              <a:lnSpc>
                <a:spcPts val="300"/>
              </a:lnSpc>
              <a:spcAft>
                <a:spcPts val="300"/>
              </a:spcAft>
            </a:pPr>
            <a:endParaRPr lang="en-US" altLang="ja-JP" sz="500" dirty="0">
              <a:latin typeface="BIZ UDPゴシック" panose="020B0400000000000000" pitchFamily="50" charset="-128"/>
              <a:ea typeface="BIZ UDPゴシック" panose="020B0400000000000000" pitchFamily="50" charset="-128"/>
            </a:endParaRPr>
          </a:p>
          <a:p>
            <a:r>
              <a:rPr lang="en-US" altLang="ja-JP" sz="1200" dirty="0">
                <a:latin typeface="BIZ UDPゴシック" panose="020B0400000000000000" pitchFamily="50" charset="-128"/>
                <a:ea typeface="BIZ UDPゴシック" panose="020B0400000000000000" pitchFamily="50" charset="-128"/>
              </a:rPr>
              <a:t>    </a:t>
            </a:r>
            <a:r>
              <a:rPr lang="ja-JP" altLang="en-US" sz="1200" dirty="0">
                <a:latin typeface="BIZ UDPゴシック" panose="020B0400000000000000" pitchFamily="50" charset="-128"/>
                <a:ea typeface="BIZ UDPゴシック" panose="020B0400000000000000" pitchFamily="50" charset="-128"/>
              </a:rPr>
              <a:t>⇒段階的に空き住戸を転用し、募集することを想定 </a:t>
            </a:r>
            <a:endParaRPr kumimoji="1" lang="en-US" altLang="ja-JP" sz="1200" dirty="0">
              <a:highlight>
                <a:srgbClr val="00FF00"/>
              </a:highlight>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C4C4563B-FD23-8B83-431F-6DAA78790781}"/>
              </a:ext>
            </a:extLst>
          </p:cNvPr>
          <p:cNvSpPr txBox="1"/>
          <p:nvPr/>
        </p:nvSpPr>
        <p:spPr>
          <a:xfrm>
            <a:off x="158798" y="796190"/>
            <a:ext cx="9217024" cy="936000"/>
          </a:xfrm>
          <a:prstGeom prst="rect">
            <a:avLst/>
          </a:prstGeom>
          <a:solidFill>
            <a:schemeClr val="accent5">
              <a:lumMod val="20000"/>
              <a:lumOff val="80000"/>
            </a:schemeClr>
          </a:solidFill>
          <a:ln w="19050">
            <a:noFill/>
          </a:ln>
        </p:spPr>
        <p:txBody>
          <a:bodyPr wrap="square" rtlCol="0" anchor="ctr">
            <a:spAutoFit/>
          </a:bodyPr>
          <a:lstStyle/>
          <a:p>
            <a:pPr marL="285750" lvl="0" indent="-285750">
              <a:lnSpc>
                <a:spcPct val="120000"/>
              </a:lnSpc>
              <a:buFont typeface="BIZ UDPゴシック" panose="020B0400000000000000" pitchFamily="50" charset="-128"/>
              <a:buChar char="○"/>
              <a:defRPr/>
            </a:pPr>
            <a:r>
              <a:rPr lang="ja-JP" altLang="en-US" sz="1600" dirty="0">
                <a:solidFill>
                  <a:prstClr val="black"/>
                </a:solidFill>
                <a:latin typeface="BIZ UDPゴシック" panose="020B0400000000000000" pitchFamily="50" charset="-128"/>
                <a:ea typeface="BIZ UDPゴシック" panose="020B0400000000000000" pitchFamily="50" charset="-128"/>
              </a:rPr>
              <a:t>アンケートでは、 「新婚・子育て世帯向けの募集区分に応募したいと思わない」と回答した方のうち、</a:t>
            </a:r>
            <a:br>
              <a:rPr lang="en-US" altLang="ja-JP" sz="1600" dirty="0">
                <a:solidFill>
                  <a:prstClr val="black"/>
                </a:solidFill>
                <a:latin typeface="BIZ UDPゴシック" panose="020B0400000000000000" pitchFamily="50" charset="-128"/>
                <a:ea typeface="BIZ UDPゴシック" panose="020B0400000000000000" pitchFamily="50" charset="-128"/>
              </a:rPr>
            </a:br>
            <a:r>
              <a:rPr lang="ja-JP" altLang="en-US" sz="1600" b="1" dirty="0">
                <a:solidFill>
                  <a:prstClr val="black"/>
                </a:solidFill>
                <a:latin typeface="BIZ UDPゴシック" panose="020B0400000000000000" pitchFamily="50" charset="-128"/>
                <a:ea typeface="BIZ UDPゴシック" panose="020B0400000000000000" pitchFamily="50" charset="-128"/>
              </a:rPr>
              <a:t>約３５％の方が「希望する間取りや仕様の住宅がないから」と回答</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marL="285750" indent="-285750">
              <a:lnSpc>
                <a:spcPct val="120000"/>
              </a:lnSpc>
              <a:buFont typeface="BIZ UDPゴシック" panose="020B0400000000000000" pitchFamily="50" charset="-128"/>
              <a:buChar char="○"/>
              <a:defRPr/>
            </a:pPr>
            <a:r>
              <a:rPr kumimoji="1" lang="ja-JP" altLang="en-US" sz="1600" i="0" u="none" strike="noStrike" kern="12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入居資格（入居収入基準）の緩和</a:t>
            </a:r>
            <a:r>
              <a:rPr lang="ja-JP" altLang="en-US" sz="1600" dirty="0">
                <a:solidFill>
                  <a:prstClr val="black"/>
                </a:solidFill>
                <a:latin typeface="BIZ UDPゴシック" panose="020B0400000000000000" pitchFamily="50" charset="-128"/>
                <a:ea typeface="BIZ UDPゴシック" panose="020B0400000000000000" pitchFamily="50" charset="-128"/>
              </a:rPr>
              <a:t>に伴い、</a:t>
            </a:r>
            <a:r>
              <a:rPr lang="ja-JP" altLang="en-US" sz="1600" b="1" dirty="0">
                <a:solidFill>
                  <a:prstClr val="black"/>
                </a:solidFill>
                <a:latin typeface="BIZ UDPゴシック" panose="020B0400000000000000" pitchFamily="50" charset="-128"/>
                <a:ea typeface="BIZ UDPゴシック" panose="020B0400000000000000" pitchFamily="50" charset="-128"/>
              </a:rPr>
              <a:t>より子育て世帯に適した住宅の供給が必要</a:t>
            </a:r>
            <a:endParaRPr lang="en-US" altLang="ja-JP" sz="1600" dirty="0">
              <a:solidFill>
                <a:prstClr val="black"/>
              </a:solidFill>
              <a:latin typeface="BIZ UDPゴシック" panose="020B0400000000000000" pitchFamily="50" charset="-128"/>
              <a:ea typeface="BIZ UDPゴシック" panose="020B0400000000000000" pitchFamily="50" charset="-128"/>
            </a:endParaRPr>
          </a:p>
        </p:txBody>
      </p:sp>
      <p:cxnSp>
        <p:nvCxnSpPr>
          <p:cNvPr id="39" name="直線コネクタ 38">
            <a:extLst>
              <a:ext uri="{FF2B5EF4-FFF2-40B4-BE49-F238E27FC236}">
                <a16:creationId xmlns:a16="http://schemas.microsoft.com/office/drawing/2014/main" id="{2B213FBA-C2FB-89A9-D992-B36F6B2DC15A}"/>
              </a:ext>
            </a:extLst>
          </p:cNvPr>
          <p:cNvCxnSpPr>
            <a:cxnSpLocks/>
          </p:cNvCxnSpPr>
          <p:nvPr/>
        </p:nvCxnSpPr>
        <p:spPr>
          <a:xfrm>
            <a:off x="0" y="588045"/>
            <a:ext cx="9540875"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4" name="二等辺三角形 3">
            <a:extLst>
              <a:ext uri="{FF2B5EF4-FFF2-40B4-BE49-F238E27FC236}">
                <a16:creationId xmlns:a16="http://schemas.microsoft.com/office/drawing/2014/main" id="{BFF5FEBC-2AB5-5DD4-F5A6-26BCD71223AB}"/>
              </a:ext>
            </a:extLst>
          </p:cNvPr>
          <p:cNvSpPr/>
          <p:nvPr/>
        </p:nvSpPr>
        <p:spPr>
          <a:xfrm flipV="1">
            <a:off x="4024015" y="2142604"/>
            <a:ext cx="1492845" cy="180000"/>
          </a:xfrm>
          <a:prstGeom prs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1D370AFE-9B09-9258-7CAF-3A9981CACD52}"/>
              </a:ext>
            </a:extLst>
          </p:cNvPr>
          <p:cNvSpPr txBox="1"/>
          <p:nvPr/>
        </p:nvSpPr>
        <p:spPr>
          <a:xfrm>
            <a:off x="-3127" y="62685"/>
            <a:ext cx="10030148" cy="461665"/>
          </a:xfrm>
          <a:prstGeom prst="rect">
            <a:avLst/>
          </a:prstGeom>
          <a:noFill/>
        </p:spPr>
        <p:txBody>
          <a:bodyPr wrap="square" rtlCol="0">
            <a:spAutoFit/>
          </a:bodyPr>
          <a:lstStyle/>
          <a:p>
            <a:r>
              <a:rPr kumimoji="1" lang="ja-JP" altLang="en-US" sz="2400" dirty="0">
                <a:latin typeface="HGP創英角ｺﾞｼｯｸUB" panose="020B0900000000000000" pitchFamily="50" charset="-128"/>
                <a:ea typeface="HGP創英角ｺﾞｼｯｸUB" panose="020B0900000000000000" pitchFamily="50" charset="-128"/>
              </a:rPr>
              <a:t>６．②</a:t>
            </a:r>
            <a:r>
              <a:rPr lang="ja-JP" altLang="en-US" sz="2400" dirty="0">
                <a:latin typeface="HGP創英角ｺﾞｼｯｸUB" panose="020B0900000000000000" pitchFamily="50" charset="-128"/>
                <a:ea typeface="HGP創英角ｺﾞｼｯｸUB" panose="020B0900000000000000" pitchFamily="50" charset="-128"/>
              </a:rPr>
              <a:t> 新たな住宅分類の追加 　</a:t>
            </a:r>
            <a:r>
              <a:rPr lang="ja-JP" altLang="en-US" sz="2000" spc="-100" dirty="0">
                <a:latin typeface="HGP創英角ｺﾞｼｯｸUB" panose="020B0900000000000000" pitchFamily="50" charset="-128"/>
                <a:ea typeface="HGP創英角ｺﾞｼｯｸUB" panose="020B0900000000000000" pitchFamily="50" charset="-128"/>
              </a:rPr>
              <a:t>≪特公賃等を低額所得者向け住宅へ転用≫</a:t>
            </a:r>
            <a:endParaRPr kumimoji="1" lang="ja-JP" altLang="en-US" sz="2400" spc="-100" dirty="0">
              <a:latin typeface="HGP創英角ｺﾞｼｯｸUB" panose="020B0900000000000000" pitchFamily="50" charset="-128"/>
              <a:ea typeface="HGP創英角ｺﾞｼｯｸUB" panose="020B0900000000000000" pitchFamily="50" charset="-128"/>
            </a:endParaRPr>
          </a:p>
        </p:txBody>
      </p:sp>
      <p:sp>
        <p:nvSpPr>
          <p:cNvPr id="6" name="正方形/長方形 5">
            <a:extLst>
              <a:ext uri="{FF2B5EF4-FFF2-40B4-BE49-F238E27FC236}">
                <a16:creationId xmlns:a16="http://schemas.microsoft.com/office/drawing/2014/main" id="{15ED96A1-8878-0AE9-180E-7EA522607FD7}"/>
              </a:ext>
            </a:extLst>
          </p:cNvPr>
          <p:cNvSpPr/>
          <p:nvPr/>
        </p:nvSpPr>
        <p:spPr>
          <a:xfrm>
            <a:off x="241753" y="6073491"/>
            <a:ext cx="9000000" cy="86400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7" name="テキスト ボックス 6">
            <a:extLst>
              <a:ext uri="{FF2B5EF4-FFF2-40B4-BE49-F238E27FC236}">
                <a16:creationId xmlns:a16="http://schemas.microsoft.com/office/drawing/2014/main" id="{2E1782EC-D5CF-C502-64B6-8E393736A8D5}"/>
              </a:ext>
            </a:extLst>
          </p:cNvPr>
          <p:cNvSpPr txBox="1"/>
          <p:nvPr/>
        </p:nvSpPr>
        <p:spPr>
          <a:xfrm>
            <a:off x="365226" y="6162433"/>
            <a:ext cx="8943813" cy="755720"/>
          </a:xfrm>
          <a:prstGeom prst="rect">
            <a:avLst/>
          </a:prstGeom>
          <a:noFill/>
        </p:spPr>
        <p:txBody>
          <a:bodyPr wrap="square" rtlCol="0">
            <a:spAutoFit/>
          </a:bodyPr>
          <a:lstStyle/>
          <a:p>
            <a:pPr marL="285750" lvl="0" indent="-285750">
              <a:lnSpc>
                <a:spcPct val="130000"/>
              </a:lnSpc>
              <a:buFont typeface="Wingdings" panose="05000000000000000000" pitchFamily="2" charset="2"/>
              <a:buChar char="l"/>
              <a:defRPr/>
            </a:pPr>
            <a:r>
              <a:rPr lang="ja-JP" altLang="en-US" dirty="0">
                <a:latin typeface="BIZ UDPゴシック" panose="020B0400000000000000" pitchFamily="50" charset="-128"/>
                <a:ea typeface="BIZ UDPゴシック" panose="020B0400000000000000" pitchFamily="50" charset="-128"/>
              </a:rPr>
              <a:t>特公賃等の空き住戸を低額所得の子育て世帯にも供給できるよう、</a:t>
            </a:r>
            <a:r>
              <a:rPr lang="ja-JP" altLang="en-US" b="1" u="sng" dirty="0">
                <a:latin typeface="BIZ UDPゴシック" panose="020B0400000000000000" pitchFamily="50" charset="-128"/>
                <a:ea typeface="BIZ UDPゴシック" panose="020B0400000000000000" pitchFamily="50" charset="-128"/>
              </a:rPr>
              <a:t>「公営型地域優良賃貸住宅」の定義と、公営住宅に関する規定を準用する旨の条文を追加</a:t>
            </a:r>
            <a:endParaRPr kumimoji="1" lang="en-US" altLang="ja-JP" sz="8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8" name="テキスト ボックス 7">
            <a:extLst>
              <a:ext uri="{FF2B5EF4-FFF2-40B4-BE49-F238E27FC236}">
                <a16:creationId xmlns:a16="http://schemas.microsoft.com/office/drawing/2014/main" id="{5043EEFF-70A1-8DC2-507C-00CBD48F310D}"/>
              </a:ext>
            </a:extLst>
          </p:cNvPr>
          <p:cNvSpPr txBox="1"/>
          <p:nvPr/>
        </p:nvSpPr>
        <p:spPr>
          <a:xfrm>
            <a:off x="163180" y="5683180"/>
            <a:ext cx="1378690" cy="479724"/>
          </a:xfrm>
          <a:prstGeom prst="rect">
            <a:avLst/>
          </a:prstGeom>
          <a:solidFill>
            <a:srgbClr val="BF9000"/>
          </a:solidFill>
          <a:ln/>
        </p:spPr>
        <p:style>
          <a:lnRef idx="3">
            <a:schemeClr val="lt1"/>
          </a:lnRef>
          <a:fillRef idx="1">
            <a:schemeClr val="accent1"/>
          </a:fillRef>
          <a:effectRef idx="1">
            <a:schemeClr val="accent1"/>
          </a:effectRef>
          <a:fontRef idx="minor">
            <a:schemeClr val="lt1"/>
          </a:fontRef>
        </p:style>
        <p:txBody>
          <a:bodyPr vert="horz" wrap="square" lIns="34673" rIns="34673" rtlCol="0" anchor="ctr" anchorCtr="0">
            <a:noAutofit/>
          </a:bodyPr>
          <a:lstStyle>
            <a:defPPr>
              <a:defRPr lang="en-US"/>
            </a:defPPr>
            <a:lvl1pPr algn="ctr">
              <a:defRPr kumimoji="1" sz="1300">
                <a:ln w="0"/>
                <a:solidFill>
                  <a:schemeClr val="bg1"/>
                </a:solidFill>
                <a:effectLst>
                  <a:outerShdw blurRad="38100" dist="25400" dir="5400000" algn="ctr" rotWithShape="0">
                    <a:srgbClr val="6E747A">
                      <a:alpha val="43000"/>
                    </a:srgbClr>
                  </a:outerShdw>
                </a:effectLst>
                <a:latin typeface="BIZ UDPゴシック" panose="020B0400000000000000" pitchFamily="50" charset="-128"/>
                <a:ea typeface="BIZ UDPゴシック" panose="020B0400000000000000" pitchFamily="50" charset="-128"/>
              </a:defRPr>
            </a:lvl1pPr>
          </a:lstStyle>
          <a:p>
            <a:pPr marL="0" marR="0" lvl="0" indent="0" algn="ctr" defTabSz="440329"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w="0"/>
                <a:solidFill>
                  <a:prstClr val="white"/>
                </a:solidFill>
                <a:effectLst/>
                <a:uLnTx/>
                <a:uFillTx/>
                <a:latin typeface="BIZ UDPゴシック" panose="020B0400000000000000" pitchFamily="50" charset="-128"/>
                <a:ea typeface="BIZ UDPゴシック" panose="020B0400000000000000" pitchFamily="50" charset="-128"/>
                <a:cs typeface="+mn-cs"/>
              </a:rPr>
              <a:t>改正案</a:t>
            </a:r>
            <a:endParaRPr kumimoji="1" lang="en-US" altLang="ja-JP" sz="2000" b="1" i="0" u="none" strike="noStrike" kern="1200" cap="none" spc="0" normalizeH="0" baseline="0" noProof="0" dirty="0">
              <a:ln w="0"/>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9" name="二等辺三角形 8">
            <a:extLst>
              <a:ext uri="{FF2B5EF4-FFF2-40B4-BE49-F238E27FC236}">
                <a16:creationId xmlns:a16="http://schemas.microsoft.com/office/drawing/2014/main" id="{F0D4ED8C-4710-4DC3-DC5C-72EBA5C2C7C3}"/>
              </a:ext>
            </a:extLst>
          </p:cNvPr>
          <p:cNvSpPr/>
          <p:nvPr/>
        </p:nvSpPr>
        <p:spPr>
          <a:xfrm flipV="1">
            <a:off x="4012743" y="5697368"/>
            <a:ext cx="1492845" cy="180000"/>
          </a:xfrm>
          <a:prstGeom prs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nvGrpSpPr>
          <p:cNvPr id="11" name="グループ化 10">
            <a:extLst>
              <a:ext uri="{FF2B5EF4-FFF2-40B4-BE49-F238E27FC236}">
                <a16:creationId xmlns:a16="http://schemas.microsoft.com/office/drawing/2014/main" id="{4D333F21-5D2B-FFB3-F162-6FA5DE832183}"/>
              </a:ext>
            </a:extLst>
          </p:cNvPr>
          <p:cNvGrpSpPr/>
          <p:nvPr/>
        </p:nvGrpSpPr>
        <p:grpSpPr>
          <a:xfrm>
            <a:off x="917064" y="5507257"/>
            <a:ext cx="1249611" cy="375029"/>
            <a:chOff x="-1163891" y="2172642"/>
            <a:chExt cx="1163891" cy="277000"/>
          </a:xfrm>
        </p:grpSpPr>
        <p:sp>
          <p:nvSpPr>
            <p:cNvPr id="12" name="楕円 11">
              <a:extLst>
                <a:ext uri="{FF2B5EF4-FFF2-40B4-BE49-F238E27FC236}">
                  <a16:creationId xmlns:a16="http://schemas.microsoft.com/office/drawing/2014/main" id="{90CE7CFD-B0E3-9A5E-0291-144B1C4E0237}"/>
                </a:ext>
              </a:extLst>
            </p:cNvPr>
            <p:cNvSpPr/>
            <p:nvPr/>
          </p:nvSpPr>
          <p:spPr>
            <a:xfrm flipH="1">
              <a:off x="-916461" y="2172642"/>
              <a:ext cx="669032" cy="277000"/>
            </a:xfrm>
            <a:prstGeom prst="ellipse">
              <a:avLst/>
            </a:prstGeom>
            <a:solidFill>
              <a:srgbClr val="FFFF0D"/>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正方形/長方形 12">
              <a:extLst>
                <a:ext uri="{FF2B5EF4-FFF2-40B4-BE49-F238E27FC236}">
                  <a16:creationId xmlns:a16="http://schemas.microsoft.com/office/drawing/2014/main" id="{174A6F24-F043-68D9-2B14-76165E05D710}"/>
                </a:ext>
              </a:extLst>
            </p:cNvPr>
            <p:cNvSpPr/>
            <p:nvPr/>
          </p:nvSpPr>
          <p:spPr>
            <a:xfrm>
              <a:off x="-1163891" y="2175460"/>
              <a:ext cx="1163891" cy="250059"/>
            </a:xfrm>
            <a:prstGeom prst="rect">
              <a:avLst/>
            </a:prstGeom>
            <a:solidFill>
              <a:srgbClr val="FF0000">
                <a:alpha val="0"/>
              </a:srgbClr>
            </a:solidFill>
          </p:spPr>
          <p:txBody>
            <a:bodyPr wrap="square">
              <a:spAutoFit/>
            </a:bodyPr>
            <a:lstStyle/>
            <a:p>
              <a:pPr marL="0" marR="0" lvl="0" indent="0" algn="ctr" defTabSz="406468"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新規</a:t>
              </a:r>
              <a:endParaRPr kumimoji="0" lang="zh-TW" altLang="en-US" sz="16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endParaRPr>
            </a:p>
          </p:txBody>
        </p:sp>
      </p:grpSp>
      <p:sp>
        <p:nvSpPr>
          <p:cNvPr id="15" name="テキスト ボックス 14">
            <a:extLst>
              <a:ext uri="{FF2B5EF4-FFF2-40B4-BE49-F238E27FC236}">
                <a16:creationId xmlns:a16="http://schemas.microsoft.com/office/drawing/2014/main" id="{B3A84FA7-56F4-0A36-B86C-5AC4DA134F13}"/>
              </a:ext>
            </a:extLst>
          </p:cNvPr>
          <p:cNvSpPr txBox="1"/>
          <p:nvPr/>
        </p:nvSpPr>
        <p:spPr>
          <a:xfrm>
            <a:off x="163180" y="1809063"/>
            <a:ext cx="4445448"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現行</a:t>
            </a:r>
            <a:r>
              <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特公賃等</a:t>
            </a:r>
            <a:r>
              <a:rPr lang="ja-JP" altLang="en-US" sz="1400" b="1" dirty="0">
                <a:solidFill>
                  <a:prstClr val="black"/>
                </a:solidFill>
                <a:latin typeface="BIZ UDPゴシック" panose="020B0400000000000000" pitchFamily="50" charset="-128"/>
                <a:ea typeface="BIZ UDPゴシック" panose="020B0400000000000000" pitchFamily="50" charset="-128"/>
              </a:rPr>
              <a:t>を</a:t>
            </a:r>
            <a:r>
              <a:rPr kumimoji="1" lang="ja-JP" altLang="en-US"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中堅所得者向けの住宅</a:t>
            </a:r>
            <a:r>
              <a:rPr lang="ja-JP" altLang="en-US" sz="1400" b="1" u="sng" dirty="0">
                <a:solidFill>
                  <a:prstClr val="black"/>
                </a:solidFill>
                <a:latin typeface="BIZ UDPゴシック" panose="020B0400000000000000" pitchFamily="50" charset="-128"/>
                <a:ea typeface="BIZ UDPゴシック" panose="020B0400000000000000" pitchFamily="50" charset="-128"/>
              </a:rPr>
              <a:t>として</a:t>
            </a:r>
            <a:r>
              <a:rPr kumimoji="1" lang="ja-JP" altLang="en-US"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供給</a:t>
            </a:r>
          </a:p>
        </p:txBody>
      </p:sp>
      <p:sp>
        <p:nvSpPr>
          <p:cNvPr id="20" name="テキスト ボックス 19">
            <a:extLst>
              <a:ext uri="{FF2B5EF4-FFF2-40B4-BE49-F238E27FC236}">
                <a16:creationId xmlns:a16="http://schemas.microsoft.com/office/drawing/2014/main" id="{EA6FAE58-3D05-3236-7819-1B8827E02D23}"/>
              </a:ext>
            </a:extLst>
          </p:cNvPr>
          <p:cNvSpPr txBox="1"/>
          <p:nvPr/>
        </p:nvSpPr>
        <p:spPr>
          <a:xfrm>
            <a:off x="159681" y="2502644"/>
            <a:ext cx="4598739" cy="1333185"/>
          </a:xfrm>
          <a:prstGeom prst="rect">
            <a:avLst/>
          </a:prstGeom>
          <a:noFill/>
        </p:spPr>
        <p:txBody>
          <a:bodyPr wrap="square" rtlCol="0">
            <a:spAutoFit/>
          </a:bodyPr>
          <a:lstStyle/>
          <a:p>
            <a:pPr marL="285750" indent="-285750">
              <a:lnSpc>
                <a:spcPct val="120000"/>
              </a:lnSpc>
              <a:buFont typeface="Wingdings" panose="05000000000000000000" pitchFamily="2" charset="2"/>
              <a:buChar char="u"/>
            </a:pPr>
            <a:r>
              <a:rPr kumimoji="1" lang="ja-JP" altLang="en-US" sz="1400" dirty="0">
                <a:latin typeface="BIZ UDPゴシック" panose="020B0400000000000000" pitchFamily="50" charset="-128"/>
                <a:ea typeface="BIZ UDPゴシック" panose="020B0400000000000000" pitchFamily="50" charset="-128"/>
              </a:rPr>
              <a:t>特公賃等の活用の検討</a:t>
            </a:r>
            <a:endParaRPr lang="en-US" altLang="ja-JP" sz="140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 </a:t>
            </a:r>
            <a:r>
              <a:rPr kumimoji="1" lang="ja-JP" altLang="en-US" sz="1200" spc="110" dirty="0">
                <a:latin typeface="BIZ UDPゴシック" panose="020B0400000000000000" pitchFamily="50" charset="-128"/>
                <a:ea typeface="BIZ UDPゴシック" panose="020B0400000000000000" pitchFamily="50" charset="-128"/>
              </a:rPr>
              <a:t>公営住宅の住戸より広く、対面キッチンを備えた</a:t>
            </a:r>
            <a:br>
              <a:rPr kumimoji="1" lang="en-US" altLang="ja-JP" sz="1200" dirty="0">
                <a:latin typeface="BIZ UDPゴシック" panose="020B0400000000000000" pitchFamily="50" charset="-128"/>
                <a:ea typeface="BIZ UDPゴシック" panose="020B0400000000000000" pitchFamily="50" charset="-128"/>
              </a:rPr>
            </a:br>
            <a:r>
              <a:rPr kumimoji="1" lang="en-US" altLang="ja-JP" sz="1200" dirty="0">
                <a:latin typeface="BIZ UDPゴシック" panose="020B0400000000000000" pitchFamily="50" charset="-128"/>
                <a:ea typeface="BIZ UDPゴシック" panose="020B0400000000000000" pitchFamily="50" charset="-128"/>
              </a:rPr>
              <a:t>       </a:t>
            </a:r>
            <a:r>
              <a:rPr kumimoji="1" lang="ja-JP" altLang="en-US" sz="1200" dirty="0">
                <a:latin typeface="BIZ UDPゴシック" panose="020B0400000000000000" pitchFamily="50" charset="-128"/>
                <a:ea typeface="BIZ UDPゴシック" panose="020B0400000000000000" pitchFamily="50" charset="-128"/>
              </a:rPr>
              <a:t>広いＬＤＫなど、子どもの出産や成長にも対応できる</a:t>
            </a:r>
            <a:endParaRPr kumimoji="1" lang="en-US" altLang="ja-JP" sz="1200" dirty="0">
              <a:latin typeface="BIZ UDPゴシック" panose="020B0400000000000000" pitchFamily="50" charset="-128"/>
              <a:ea typeface="BIZ UDPゴシック" panose="020B0400000000000000" pitchFamily="50" charset="-128"/>
            </a:endParaRPr>
          </a:p>
          <a:p>
            <a:pPr>
              <a:lnSpc>
                <a:spcPts val="600"/>
              </a:lnSpc>
            </a:pPr>
            <a:endParaRPr kumimoji="1" lang="en-US" altLang="ja-JP" sz="1200" spc="-100" dirty="0">
              <a:latin typeface="BIZ UDPゴシック" panose="020B0400000000000000" pitchFamily="50" charset="-128"/>
              <a:ea typeface="BIZ UDPゴシック" panose="020B0400000000000000" pitchFamily="50" charset="-128"/>
            </a:endParaRPr>
          </a:p>
          <a:p>
            <a:pPr>
              <a:spcAft>
                <a:spcPts val="300"/>
              </a:spcAft>
            </a:pPr>
            <a:r>
              <a:rPr lang="ja-JP" altLang="en-US" sz="1200" dirty="0">
                <a:latin typeface="BIZ UDPゴシック" panose="020B0400000000000000" pitchFamily="50" charset="-128"/>
                <a:ea typeface="BIZ UDPゴシック" panose="020B0400000000000000" pitchFamily="50" charset="-128"/>
              </a:rPr>
              <a:t>　　・ 約</a:t>
            </a:r>
            <a:r>
              <a:rPr lang="en-US" altLang="ja-JP" sz="1200" dirty="0">
                <a:latin typeface="BIZ UDPゴシック" panose="020B0400000000000000" pitchFamily="50" charset="-128"/>
                <a:ea typeface="BIZ UDPゴシック" panose="020B0400000000000000" pitchFamily="50" charset="-128"/>
              </a:rPr>
              <a:t>40%</a:t>
            </a:r>
            <a:r>
              <a:rPr lang="ja-JP" altLang="en-US" sz="1200" dirty="0">
                <a:latin typeface="BIZ UDPゴシック" panose="020B0400000000000000" pitchFamily="50" charset="-128"/>
                <a:ea typeface="BIZ UDPゴシック" panose="020B0400000000000000" pitchFamily="50" charset="-128"/>
              </a:rPr>
              <a:t>が空き住戸</a:t>
            </a:r>
            <a:endParaRPr lang="en-US" altLang="ja-JP" sz="1200" dirty="0">
              <a:latin typeface="BIZ UDPゴシック" panose="020B0400000000000000" pitchFamily="50" charset="-128"/>
              <a:ea typeface="BIZ UDPゴシック" panose="020B0400000000000000" pitchFamily="50" charset="-128"/>
            </a:endParaRPr>
          </a:p>
          <a:p>
            <a:pPr>
              <a:lnSpc>
                <a:spcPts val="600"/>
              </a:lnSpc>
            </a:pP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・現行制度では、低額所得者には供給できない</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25" name="二等辺三角形 24">
            <a:extLst>
              <a:ext uri="{FF2B5EF4-FFF2-40B4-BE49-F238E27FC236}">
                <a16:creationId xmlns:a16="http://schemas.microsoft.com/office/drawing/2014/main" id="{E482D500-FC24-0AB2-2BBB-238906B94802}"/>
              </a:ext>
            </a:extLst>
          </p:cNvPr>
          <p:cNvSpPr/>
          <p:nvPr/>
        </p:nvSpPr>
        <p:spPr>
          <a:xfrm flipV="1">
            <a:off x="1953567" y="3919297"/>
            <a:ext cx="728637" cy="161691"/>
          </a:xfrm>
          <a:prstGeom prst="triangl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6" name="表 21">
            <a:extLst>
              <a:ext uri="{FF2B5EF4-FFF2-40B4-BE49-F238E27FC236}">
                <a16:creationId xmlns:a16="http://schemas.microsoft.com/office/drawing/2014/main" id="{F68E0435-5183-8F8B-0E70-5D96118D5CA0}"/>
              </a:ext>
            </a:extLst>
          </p:cNvPr>
          <p:cNvGraphicFramePr>
            <a:graphicFrameLocks noGrp="1"/>
          </p:cNvGraphicFramePr>
          <p:nvPr>
            <p:extLst>
              <p:ext uri="{D42A27DB-BD31-4B8C-83A1-F6EECF244321}">
                <p14:modId xmlns:p14="http://schemas.microsoft.com/office/powerpoint/2010/main" val="4196898461"/>
              </p:ext>
            </p:extLst>
          </p:nvPr>
        </p:nvGraphicFramePr>
        <p:xfrm>
          <a:off x="6571101" y="2961621"/>
          <a:ext cx="2664088" cy="1440000"/>
        </p:xfrm>
        <a:graphic>
          <a:graphicData uri="http://schemas.openxmlformats.org/drawingml/2006/table">
            <a:tbl>
              <a:tblPr firstRow="1" bandRow="1">
                <a:tableStyleId>{5C22544A-7EE6-4342-B048-85BDC9FD1C3A}</a:tableStyleId>
              </a:tblPr>
              <a:tblGrid>
                <a:gridCol w="1044000">
                  <a:extLst>
                    <a:ext uri="{9D8B030D-6E8A-4147-A177-3AD203B41FA5}">
                      <a16:colId xmlns:a16="http://schemas.microsoft.com/office/drawing/2014/main" val="949108468"/>
                    </a:ext>
                  </a:extLst>
                </a:gridCol>
                <a:gridCol w="899752">
                  <a:extLst>
                    <a:ext uri="{9D8B030D-6E8A-4147-A177-3AD203B41FA5}">
                      <a16:colId xmlns:a16="http://schemas.microsoft.com/office/drawing/2014/main" val="2462066046"/>
                    </a:ext>
                  </a:extLst>
                </a:gridCol>
                <a:gridCol w="720336">
                  <a:extLst>
                    <a:ext uri="{9D8B030D-6E8A-4147-A177-3AD203B41FA5}">
                      <a16:colId xmlns:a16="http://schemas.microsoft.com/office/drawing/2014/main" val="2868183691"/>
                    </a:ext>
                  </a:extLst>
                </a:gridCol>
              </a:tblGrid>
              <a:tr h="432000">
                <a:tc>
                  <a:txBody>
                    <a:bodyPr/>
                    <a:lstStyle/>
                    <a:p>
                      <a:pPr algn="l"/>
                      <a:r>
                        <a:rPr kumimoji="1" lang="ja-JP" altLang="en-US" sz="1200" b="0" dirty="0">
                          <a:solidFill>
                            <a:schemeClr val="tx1"/>
                          </a:solidFill>
                          <a:latin typeface="BIZ UDPゴシック" panose="020B0400000000000000" pitchFamily="50" charset="-128"/>
                          <a:ea typeface="BIZ UDPゴシック" panose="020B0400000000000000" pitchFamily="50" charset="-128"/>
                        </a:rPr>
                        <a:t>住宅の種類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a:r>
                        <a:rPr kumimoji="1" lang="ja-JP" altLang="en-US" sz="1200" b="0" dirty="0">
                          <a:solidFill>
                            <a:schemeClr val="tx1"/>
                          </a:solidFill>
                          <a:latin typeface="BIZ UDPゴシック" panose="020B0400000000000000" pitchFamily="50" charset="-128"/>
                          <a:ea typeface="BIZ UDPゴシック" panose="020B0400000000000000" pitchFamily="50" charset="-128"/>
                        </a:rPr>
                        <a:t>空家戸数</a:t>
                      </a:r>
                      <a:endParaRPr kumimoji="1" lang="en-US" altLang="ja-JP" sz="1200" b="0" baseline="300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ja-JP" altLang="en-US" sz="1200" b="0" dirty="0">
                          <a:solidFill>
                            <a:schemeClr val="tx1"/>
                          </a:solidFill>
                          <a:latin typeface="BIZ UDPゴシック" panose="020B0400000000000000" pitchFamily="50" charset="-128"/>
                          <a:ea typeface="BIZ UDPゴシック" panose="020B0400000000000000" pitchFamily="50" charset="-128"/>
                        </a:rPr>
                        <a:t>空家率</a:t>
                      </a:r>
                      <a:endParaRPr kumimoji="1" lang="en-US" altLang="ja-JP" sz="1200" b="0" dirty="0">
                        <a:solidFill>
                          <a:schemeClr val="tx1"/>
                        </a:solidFill>
                        <a:latin typeface="BIZ UDPゴシック" panose="020B0400000000000000" pitchFamily="50" charset="-128"/>
                        <a:ea typeface="BIZ UDPゴシック" panose="020B0400000000000000" pitchFamily="50" charset="-128"/>
                      </a:endParaRPr>
                    </a:p>
                  </a:txBody>
                  <a:tcPr marL="36000" marR="36000"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012728281"/>
                  </a:ext>
                </a:extLst>
              </a:tr>
              <a:tr h="504000">
                <a:tc>
                  <a:txBody>
                    <a:bodyPr/>
                    <a:lstStyle/>
                    <a:p>
                      <a:pPr algn="l"/>
                      <a:r>
                        <a:rPr kumimoji="1" lang="ja-JP" altLang="en-US" sz="1200" b="0" dirty="0">
                          <a:solidFill>
                            <a:schemeClr val="tx1"/>
                          </a:solidFill>
                          <a:latin typeface="BIZ UDPゴシック" panose="020B0400000000000000" pitchFamily="50" charset="-128"/>
                          <a:ea typeface="BIZ UDPゴシック" panose="020B0400000000000000" pitchFamily="50" charset="-128"/>
                        </a:rPr>
                        <a:t>公営住宅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a:r>
                        <a:rPr kumimoji="1" lang="en-US" altLang="ja-JP" sz="1200" b="0" dirty="0">
                          <a:solidFill>
                            <a:schemeClr val="tx1"/>
                          </a:solidFill>
                          <a:latin typeface="游ゴシック" panose="020B0400000000000000" pitchFamily="50" charset="-128"/>
                          <a:ea typeface="游ゴシック" panose="020B0400000000000000" pitchFamily="50" charset="-128"/>
                        </a:rPr>
                        <a:t>7,832</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200" b="1" dirty="0">
                          <a:solidFill>
                            <a:schemeClr val="tx1"/>
                          </a:solidFill>
                          <a:latin typeface="游ゴシック" panose="020B0400000000000000" pitchFamily="50" charset="-128"/>
                          <a:ea typeface="游ゴシック" panose="020B0400000000000000" pitchFamily="50" charset="-128"/>
                        </a:rPr>
                        <a:t>7.1%</a:t>
                      </a: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79488904"/>
                  </a:ext>
                </a:extLst>
              </a:tr>
              <a:tr h="504000">
                <a:tc>
                  <a:txBody>
                    <a:bodyPr/>
                    <a:lstStyle/>
                    <a:p>
                      <a:pPr algn="l"/>
                      <a:r>
                        <a:rPr kumimoji="1" lang="ja-JP" altLang="en-US" sz="1600" b="1" dirty="0">
                          <a:solidFill>
                            <a:schemeClr val="tx1"/>
                          </a:solidFill>
                          <a:latin typeface="BIZ UDPゴシック" panose="020B0400000000000000" pitchFamily="50" charset="-128"/>
                          <a:ea typeface="BIZ UDPゴシック" panose="020B0400000000000000" pitchFamily="50" charset="-128"/>
                        </a:rPr>
                        <a:t>特公賃等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a:r>
                        <a:rPr kumimoji="1" lang="en-US" altLang="ja-JP" sz="1200" b="0" dirty="0">
                          <a:solidFill>
                            <a:schemeClr val="tx1"/>
                          </a:solidFill>
                          <a:latin typeface="游ゴシック" panose="020B0400000000000000" pitchFamily="50" charset="-128"/>
                          <a:ea typeface="游ゴシック" panose="020B0400000000000000" pitchFamily="50" charset="-128"/>
                        </a:rPr>
                        <a:t>738</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600" b="1" spc="-100" baseline="0" dirty="0">
                          <a:solidFill>
                            <a:srgbClr val="FF0000"/>
                          </a:solidFill>
                          <a:latin typeface="游ゴシック" panose="020B0400000000000000" pitchFamily="50" charset="-128"/>
                          <a:ea typeface="游ゴシック" panose="020B0400000000000000" pitchFamily="50" charset="-128"/>
                        </a:rPr>
                        <a:t>40.6%</a:t>
                      </a:r>
                      <a:endParaRPr kumimoji="1" lang="ja-JP" altLang="en-US" sz="1600" b="1" spc="-100" baseline="0" dirty="0">
                        <a:solidFill>
                          <a:srgbClr val="FF0000"/>
                        </a:solidFill>
                        <a:latin typeface="游ゴシック" panose="020B0400000000000000" pitchFamily="50" charset="-128"/>
                        <a:ea typeface="游ゴシック" panose="020B0400000000000000" pitchFamily="50" charset="-128"/>
                      </a:endParaRP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7156131"/>
                  </a:ext>
                </a:extLst>
              </a:tr>
            </a:tbl>
          </a:graphicData>
        </a:graphic>
      </p:graphicFrame>
      <p:sp>
        <p:nvSpPr>
          <p:cNvPr id="27" name="テキスト ボックス 26">
            <a:extLst>
              <a:ext uri="{FF2B5EF4-FFF2-40B4-BE49-F238E27FC236}">
                <a16:creationId xmlns:a16="http://schemas.microsoft.com/office/drawing/2014/main" id="{EFCE1CC5-634F-8712-9C8C-77FC63657287}"/>
              </a:ext>
            </a:extLst>
          </p:cNvPr>
          <p:cNvSpPr txBox="1"/>
          <p:nvPr/>
        </p:nvSpPr>
        <p:spPr>
          <a:xfrm>
            <a:off x="6463558" y="2492854"/>
            <a:ext cx="1415772" cy="276999"/>
          </a:xfrm>
          <a:prstGeom prst="rect">
            <a:avLst/>
          </a:prstGeom>
          <a:noFill/>
        </p:spPr>
        <p:txBody>
          <a:bodyPr wrap="none" rtlCol="0">
            <a:spAutoFit/>
          </a:bodyPr>
          <a:lstStyle/>
          <a:p>
            <a:r>
              <a:rPr kumimoji="1" lang="en-US" altLang="ja-JP" sz="1200" b="1" dirty="0">
                <a:latin typeface="BIZ UDPゴシック" panose="020B0400000000000000" pitchFamily="50" charset="-128"/>
                <a:ea typeface="BIZ UDPゴシック" panose="020B0400000000000000" pitchFamily="50" charset="-128"/>
              </a:rPr>
              <a:t>《</a:t>
            </a:r>
            <a:r>
              <a:rPr kumimoji="1" lang="ja-JP" altLang="en-US" sz="1200" b="1" dirty="0">
                <a:latin typeface="BIZ UDPゴシック" panose="020B0400000000000000" pitchFamily="50" charset="-128"/>
                <a:ea typeface="BIZ UDPゴシック" panose="020B0400000000000000" pitchFamily="50" charset="-128"/>
              </a:rPr>
              <a:t>府営住宅の状況</a:t>
            </a:r>
            <a:r>
              <a:rPr kumimoji="1" lang="en-US" altLang="ja-JP" sz="1200" b="1" dirty="0">
                <a:latin typeface="BIZ UDPゴシック" panose="020B0400000000000000" pitchFamily="50" charset="-128"/>
                <a:ea typeface="BIZ UDPゴシック" panose="020B0400000000000000" pitchFamily="50" charset="-128"/>
              </a:rPr>
              <a:t>》</a:t>
            </a:r>
            <a:endParaRPr kumimoji="1" lang="ja-JP" altLang="en-US" sz="1200" b="1" dirty="0">
              <a:latin typeface="BIZ UDPゴシック" panose="020B0400000000000000" pitchFamily="50" charset="-128"/>
              <a:ea typeface="BIZ UDPゴシック" panose="020B0400000000000000" pitchFamily="50" charset="-128"/>
            </a:endParaRPr>
          </a:p>
        </p:txBody>
      </p:sp>
      <p:sp>
        <p:nvSpPr>
          <p:cNvPr id="28" name="テキスト ボックス 27">
            <a:extLst>
              <a:ext uri="{FF2B5EF4-FFF2-40B4-BE49-F238E27FC236}">
                <a16:creationId xmlns:a16="http://schemas.microsoft.com/office/drawing/2014/main" id="{62EDC5E5-6091-6F3E-FF77-3D3322A3ADE3}"/>
              </a:ext>
            </a:extLst>
          </p:cNvPr>
          <p:cNvSpPr txBox="1"/>
          <p:nvPr/>
        </p:nvSpPr>
        <p:spPr>
          <a:xfrm>
            <a:off x="8059751" y="2697322"/>
            <a:ext cx="1329210" cy="230832"/>
          </a:xfrm>
          <a:prstGeom prst="rect">
            <a:avLst/>
          </a:prstGeom>
          <a:noFill/>
        </p:spPr>
        <p:txBody>
          <a:bodyPr wrap="none" rtlCol="0">
            <a:spAutoFit/>
          </a:bodyPr>
          <a:lstStyle/>
          <a:p>
            <a:r>
              <a:rPr lang="ja-JP" altLang="en-US" sz="900" dirty="0">
                <a:latin typeface="BIZ UDPゴシック" panose="020B0400000000000000" pitchFamily="50" charset="-128"/>
                <a:ea typeface="BIZ UDPゴシック" panose="020B0400000000000000" pitchFamily="50" charset="-128"/>
              </a:rPr>
              <a:t>令和７年３月</a:t>
            </a:r>
            <a:r>
              <a:rPr lang="en-US" altLang="ja-JP" sz="900" dirty="0">
                <a:latin typeface="BIZ UDPゴシック" panose="020B0400000000000000" pitchFamily="50" charset="-128"/>
                <a:ea typeface="BIZ UDPゴシック" panose="020B0400000000000000" pitchFamily="50" charset="-128"/>
              </a:rPr>
              <a:t>31</a:t>
            </a:r>
            <a:r>
              <a:rPr lang="ja-JP" altLang="en-US" sz="900" dirty="0">
                <a:latin typeface="BIZ UDPゴシック" panose="020B0400000000000000" pitchFamily="50" charset="-128"/>
                <a:ea typeface="BIZ UDPゴシック" panose="020B0400000000000000" pitchFamily="50" charset="-128"/>
              </a:rPr>
              <a:t>日時点</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29" name="テキスト ボックス 28">
            <a:extLst>
              <a:ext uri="{FF2B5EF4-FFF2-40B4-BE49-F238E27FC236}">
                <a16:creationId xmlns:a16="http://schemas.microsoft.com/office/drawing/2014/main" id="{B2EA02C6-9376-7C9A-7C1F-084748ABAECA}"/>
              </a:ext>
            </a:extLst>
          </p:cNvPr>
          <p:cNvSpPr txBox="1"/>
          <p:nvPr/>
        </p:nvSpPr>
        <p:spPr>
          <a:xfrm>
            <a:off x="6505581" y="4423013"/>
            <a:ext cx="3663369" cy="215444"/>
          </a:xfrm>
          <a:prstGeom prst="rect">
            <a:avLst/>
          </a:prstGeom>
          <a:noFill/>
        </p:spPr>
        <p:txBody>
          <a:bodyPr wrap="square" rtlCol="0">
            <a:spAutoFit/>
          </a:bodyPr>
          <a:lstStyle/>
          <a:p>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府が事業等のため募集を停止している政策空家等を除く</a:t>
            </a:r>
          </a:p>
        </p:txBody>
      </p:sp>
      <p:sp>
        <p:nvSpPr>
          <p:cNvPr id="30" name="テキスト ボックス 29">
            <a:extLst>
              <a:ext uri="{FF2B5EF4-FFF2-40B4-BE49-F238E27FC236}">
                <a16:creationId xmlns:a16="http://schemas.microsoft.com/office/drawing/2014/main" id="{31DAA8F0-EFEB-8EDE-F687-2D22DCFCC4A8}"/>
              </a:ext>
            </a:extLst>
          </p:cNvPr>
          <p:cNvSpPr txBox="1"/>
          <p:nvPr/>
        </p:nvSpPr>
        <p:spPr>
          <a:xfrm>
            <a:off x="6461788" y="4823449"/>
            <a:ext cx="3028393" cy="276999"/>
          </a:xfrm>
          <a:prstGeom prst="rect">
            <a:avLst/>
          </a:prstGeom>
          <a:noFill/>
        </p:spPr>
        <p:txBody>
          <a:bodyPr wrap="none" rtlCol="0">
            <a:spAutoFit/>
          </a:bodyPr>
          <a:lstStyle/>
          <a:p>
            <a:r>
              <a:rPr kumimoji="1" lang="en-US" altLang="ja-JP" sz="1200" b="1" dirty="0">
                <a:latin typeface="BIZ UDPゴシック" panose="020B0400000000000000" pitchFamily="50" charset="-128"/>
                <a:ea typeface="BIZ UDPゴシック" panose="020B0400000000000000" pitchFamily="50" charset="-128"/>
              </a:rPr>
              <a:t>《</a:t>
            </a:r>
            <a:r>
              <a:rPr kumimoji="1" lang="ja-JP" altLang="en-US" sz="1200" b="1" dirty="0">
                <a:latin typeface="BIZ UDPゴシック" panose="020B0400000000000000" pitchFamily="50" charset="-128"/>
                <a:ea typeface="BIZ UDPゴシック" panose="020B0400000000000000" pitchFamily="50" charset="-128"/>
              </a:rPr>
              <a:t>新たな</a:t>
            </a:r>
            <a:r>
              <a:rPr lang="ja-JP" altLang="en-US" sz="1200" b="1" dirty="0">
                <a:latin typeface="BIZ UDPゴシック" panose="020B0400000000000000" pitchFamily="50" charset="-128"/>
                <a:ea typeface="BIZ UDPゴシック" panose="020B0400000000000000" pitchFamily="50" charset="-128"/>
              </a:rPr>
              <a:t>住宅分類のある都道府県・政令市</a:t>
            </a:r>
            <a:r>
              <a:rPr kumimoji="1" lang="en-US" altLang="ja-JP" sz="1200" b="1" dirty="0">
                <a:latin typeface="BIZ UDPゴシック" panose="020B0400000000000000" pitchFamily="50" charset="-128"/>
                <a:ea typeface="BIZ UDPゴシック" panose="020B0400000000000000" pitchFamily="50" charset="-128"/>
              </a:rPr>
              <a:t>》</a:t>
            </a:r>
            <a:endParaRPr kumimoji="1" lang="ja-JP" altLang="en-US" sz="1200" b="1" dirty="0">
              <a:latin typeface="BIZ UDPゴシック" panose="020B0400000000000000" pitchFamily="50" charset="-128"/>
              <a:ea typeface="BIZ UDPゴシック" panose="020B0400000000000000" pitchFamily="50" charset="-128"/>
            </a:endParaRPr>
          </a:p>
        </p:txBody>
      </p:sp>
      <p:sp>
        <p:nvSpPr>
          <p:cNvPr id="34" name="テキスト ボックス 33">
            <a:extLst>
              <a:ext uri="{FF2B5EF4-FFF2-40B4-BE49-F238E27FC236}">
                <a16:creationId xmlns:a16="http://schemas.microsoft.com/office/drawing/2014/main" id="{B219DE4B-DA5D-4D02-AFB3-A1E6249BD93F}"/>
              </a:ext>
            </a:extLst>
          </p:cNvPr>
          <p:cNvSpPr txBox="1"/>
          <p:nvPr/>
        </p:nvSpPr>
        <p:spPr>
          <a:xfrm>
            <a:off x="6571105" y="5071729"/>
            <a:ext cx="3167884" cy="599267"/>
          </a:xfrm>
          <a:prstGeom prst="rect">
            <a:avLst/>
          </a:prstGeom>
          <a:noFill/>
        </p:spPr>
        <p:txBody>
          <a:bodyPr wrap="square">
            <a:spAutoFit/>
          </a:bodyPr>
          <a:lstStyle/>
          <a:p>
            <a:pPr marL="285750" indent="-285750">
              <a:lnSpc>
                <a:spcPct val="150000"/>
              </a:lnSpc>
              <a:buFont typeface="Wingdings" panose="05000000000000000000" pitchFamily="2" charset="2"/>
              <a:buChar char="ü"/>
            </a:pPr>
            <a:r>
              <a:rPr lang="ja-JP" altLang="en-US" sz="1200" b="1" dirty="0">
                <a:latin typeface="BIZ UDPゴシック" panose="020B0400000000000000" pitchFamily="50" charset="-128"/>
                <a:ea typeface="BIZ UDPゴシック" panose="020B0400000000000000" pitchFamily="50" charset="-128"/>
              </a:rPr>
              <a:t>２１団体</a:t>
            </a:r>
            <a:endParaRPr lang="en-US" altLang="ja-JP" sz="1200" b="1"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（愛知県・京都府・兵庫県・川崎市　等）</a:t>
            </a:r>
            <a:endParaRPr lang="en-US" altLang="ja-JP" sz="1100" dirty="0">
              <a:latin typeface="BIZ UDPゴシック" panose="020B0400000000000000" pitchFamily="50" charset="-128"/>
              <a:ea typeface="BIZ UDPゴシック" panose="020B0400000000000000" pitchFamily="50" charset="-128"/>
            </a:endParaRPr>
          </a:p>
        </p:txBody>
      </p:sp>
      <p:sp>
        <p:nvSpPr>
          <p:cNvPr id="33" name="正方形/長方形 32">
            <a:extLst>
              <a:ext uri="{FF2B5EF4-FFF2-40B4-BE49-F238E27FC236}">
                <a16:creationId xmlns:a16="http://schemas.microsoft.com/office/drawing/2014/main" id="{C14A4E5E-F0B6-456A-BC21-B6637AAB1963}"/>
              </a:ext>
            </a:extLst>
          </p:cNvPr>
          <p:cNvSpPr/>
          <p:nvPr/>
        </p:nvSpPr>
        <p:spPr>
          <a:xfrm>
            <a:off x="4956053" y="2707972"/>
            <a:ext cx="1260000" cy="55290"/>
          </a:xfrm>
          <a:prstGeom prst="rect">
            <a:avLst/>
          </a:prstGeom>
          <a:solidFill>
            <a:srgbClr val="FFFF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marL="0" marR="0" lvl="0" indent="0" algn="l" defTabSz="914423" rtl="0" eaLnBrk="1" fontAlgn="auto" latinLnBrk="0" hangingPunct="1">
              <a:lnSpc>
                <a:spcPct val="150000"/>
              </a:lnSpc>
              <a:spcBef>
                <a:spcPts val="601"/>
              </a:spcBef>
              <a:spcAft>
                <a:spcPts val="0"/>
              </a:spcAft>
              <a:buClrTx/>
              <a:buSzTx/>
              <a:buFontTx/>
              <a:buNone/>
              <a:tabLst/>
              <a:defRPr/>
            </a:pPr>
            <a:endParaRPr kumimoji="0" lang="en-US" altLang="ja-JP" sz="1400" b="1" i="0" u="none" strike="noStrike" kern="1200" cap="none" spc="10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35" name="テキスト ボックス 34">
            <a:extLst>
              <a:ext uri="{FF2B5EF4-FFF2-40B4-BE49-F238E27FC236}">
                <a16:creationId xmlns:a16="http://schemas.microsoft.com/office/drawing/2014/main" id="{0909CA6E-16EE-4726-B152-9381DDAB36F0}"/>
              </a:ext>
            </a:extLst>
          </p:cNvPr>
          <p:cNvSpPr txBox="1"/>
          <p:nvPr/>
        </p:nvSpPr>
        <p:spPr>
          <a:xfrm>
            <a:off x="4807395" y="2502644"/>
            <a:ext cx="1547218" cy="276999"/>
          </a:xfrm>
          <a:prstGeom prst="rect">
            <a:avLst/>
          </a:prstGeom>
          <a:noFill/>
        </p:spPr>
        <p:txBody>
          <a:bodyPr wrap="none" rtlCol="0">
            <a:spAutoFit/>
          </a:bodyPr>
          <a:lstStyle/>
          <a:p>
            <a:r>
              <a:rPr kumimoji="1" lang="en-US" altLang="ja-JP" sz="1200" b="1" dirty="0">
                <a:latin typeface="BIZ UDPゴシック" panose="020B0400000000000000" pitchFamily="50" charset="-128"/>
                <a:ea typeface="BIZ UDPゴシック" panose="020B0400000000000000" pitchFamily="50" charset="-128"/>
              </a:rPr>
              <a:t>《</a:t>
            </a:r>
            <a:r>
              <a:rPr kumimoji="1" lang="ja-JP" altLang="en-US" sz="1200" b="1" dirty="0">
                <a:latin typeface="BIZ UDPゴシック" panose="020B0400000000000000" pitchFamily="50" charset="-128"/>
                <a:ea typeface="BIZ UDPゴシック" panose="020B0400000000000000" pitchFamily="50" charset="-128"/>
              </a:rPr>
              <a:t>特公賃等の間取り</a:t>
            </a:r>
            <a:r>
              <a:rPr kumimoji="1" lang="en-US" altLang="ja-JP" sz="1200" b="1" dirty="0">
                <a:latin typeface="BIZ UDPゴシック" panose="020B0400000000000000" pitchFamily="50" charset="-128"/>
                <a:ea typeface="BIZ UDPゴシック" panose="020B0400000000000000" pitchFamily="50" charset="-128"/>
              </a:rPr>
              <a:t>》</a:t>
            </a:r>
            <a:endParaRPr kumimoji="1" lang="ja-JP" altLang="en-US" sz="1200" b="1" dirty="0">
              <a:latin typeface="BIZ UDPゴシック" panose="020B0400000000000000" pitchFamily="50" charset="-128"/>
              <a:ea typeface="BIZ UDPゴシック" panose="020B0400000000000000" pitchFamily="50" charset="-128"/>
            </a:endParaRPr>
          </a:p>
        </p:txBody>
      </p:sp>
      <p:sp>
        <p:nvSpPr>
          <p:cNvPr id="36" name="テキスト ボックス 35">
            <a:extLst>
              <a:ext uri="{FF2B5EF4-FFF2-40B4-BE49-F238E27FC236}">
                <a16:creationId xmlns:a16="http://schemas.microsoft.com/office/drawing/2014/main" id="{B155382F-97E8-4539-A419-A4E5A8706BC9}"/>
              </a:ext>
            </a:extLst>
          </p:cNvPr>
          <p:cNvSpPr txBox="1"/>
          <p:nvPr/>
        </p:nvSpPr>
        <p:spPr>
          <a:xfrm>
            <a:off x="4971215" y="5352767"/>
            <a:ext cx="1284326" cy="246221"/>
          </a:xfrm>
          <a:prstGeom prst="rect">
            <a:avLst/>
          </a:prstGeom>
          <a:noFill/>
        </p:spPr>
        <p:txBody>
          <a:bodyPr wrap="none" rtlCol="0">
            <a:spAutoFit/>
          </a:body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３寝室のプラン例</a:t>
            </a:r>
          </a:p>
        </p:txBody>
      </p:sp>
      <p:sp>
        <p:nvSpPr>
          <p:cNvPr id="49" name="テキスト ボックス 48">
            <a:extLst>
              <a:ext uri="{FF2B5EF4-FFF2-40B4-BE49-F238E27FC236}">
                <a16:creationId xmlns:a16="http://schemas.microsoft.com/office/drawing/2014/main" id="{AB34FAE1-2152-461D-AF56-C56942C87E00}"/>
              </a:ext>
            </a:extLst>
          </p:cNvPr>
          <p:cNvSpPr txBox="1"/>
          <p:nvPr/>
        </p:nvSpPr>
        <p:spPr>
          <a:xfrm>
            <a:off x="8226821" y="3061514"/>
            <a:ext cx="287258" cy="215444"/>
          </a:xfrm>
          <a:prstGeom prst="rect">
            <a:avLst/>
          </a:prstGeom>
          <a:noFill/>
        </p:spPr>
        <p:txBody>
          <a:bodyPr wrap="none" rtlCol="0">
            <a:spAutoFit/>
          </a:bodyPr>
          <a:lstStyle/>
          <a:p>
            <a:r>
              <a:rPr kumimoji="1" lang="en-US" altLang="ja-JP" sz="800" dirty="0">
                <a:latin typeface="BIZ UDPゴシック" panose="020B0400000000000000" pitchFamily="50" charset="-128"/>
                <a:ea typeface="BIZ UDPゴシック" panose="020B0400000000000000" pitchFamily="50" charset="-128"/>
              </a:rPr>
              <a:t>※</a:t>
            </a:r>
            <a:endParaRPr kumimoji="1" lang="ja-JP" altLang="en-US" sz="800" dirty="0">
              <a:latin typeface="BIZ UDPゴシック" panose="020B0400000000000000" pitchFamily="50" charset="-128"/>
              <a:ea typeface="BIZ UDPゴシック" panose="020B0400000000000000" pitchFamily="50" charset="-128"/>
            </a:endParaRPr>
          </a:p>
        </p:txBody>
      </p:sp>
      <p:sp>
        <p:nvSpPr>
          <p:cNvPr id="51" name="テキスト ボックス 50">
            <a:extLst>
              <a:ext uri="{FF2B5EF4-FFF2-40B4-BE49-F238E27FC236}">
                <a16:creationId xmlns:a16="http://schemas.microsoft.com/office/drawing/2014/main" id="{E0858C4B-34FF-4E30-8242-11AA02361A85}"/>
              </a:ext>
            </a:extLst>
          </p:cNvPr>
          <p:cNvSpPr txBox="1"/>
          <p:nvPr/>
        </p:nvSpPr>
        <p:spPr>
          <a:xfrm>
            <a:off x="9222921" y="6669816"/>
            <a:ext cx="359394" cy="369332"/>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６</a:t>
            </a:r>
          </a:p>
        </p:txBody>
      </p:sp>
    </p:spTree>
    <p:extLst>
      <p:ext uri="{BB962C8B-B14F-4D97-AF65-F5344CB8AC3E}">
        <p14:creationId xmlns:p14="http://schemas.microsoft.com/office/powerpoint/2010/main" val="1574175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DCE721AF-882B-4C3F-A002-108509B9C9FE}"/>
              </a:ext>
            </a:extLst>
          </p:cNvPr>
          <p:cNvSpPr txBox="1"/>
          <p:nvPr/>
        </p:nvSpPr>
        <p:spPr>
          <a:xfrm>
            <a:off x="-3127" y="62685"/>
            <a:ext cx="9540875" cy="461665"/>
          </a:xfrm>
          <a:prstGeom prst="rect">
            <a:avLst/>
          </a:prstGeom>
          <a:noFill/>
        </p:spPr>
        <p:txBody>
          <a:bodyPr wrap="square" rtlCol="0">
            <a:spAutoFit/>
          </a:bodyPr>
          <a:lstStyle/>
          <a:p>
            <a:r>
              <a:rPr kumimoji="1" lang="en-US" altLang="ja-JP" sz="2400" dirty="0">
                <a:latin typeface="HGP創英角ｺﾞｼｯｸUB" panose="020B0900000000000000" pitchFamily="50" charset="-128"/>
                <a:ea typeface="HGP創英角ｺﾞｼｯｸUB" panose="020B0900000000000000" pitchFamily="50" charset="-128"/>
              </a:rPr>
              <a:t>〔</a:t>
            </a:r>
            <a:r>
              <a:rPr kumimoji="1" lang="ja-JP" altLang="en-US" sz="2400" dirty="0">
                <a:latin typeface="HGP創英角ｺﾞｼｯｸUB" panose="020B0900000000000000" pitchFamily="50" charset="-128"/>
                <a:ea typeface="HGP創英角ｺﾞｼｯｸUB" panose="020B0900000000000000" pitchFamily="50" charset="-128"/>
              </a:rPr>
              <a:t>参考</a:t>
            </a:r>
            <a:r>
              <a:rPr kumimoji="1" lang="en-US" altLang="ja-JP" sz="2400" dirty="0">
                <a:latin typeface="HGP創英角ｺﾞｼｯｸUB" panose="020B0900000000000000" pitchFamily="50" charset="-128"/>
                <a:ea typeface="HGP創英角ｺﾞｼｯｸUB" panose="020B0900000000000000" pitchFamily="50" charset="-128"/>
              </a:rPr>
              <a:t>〕</a:t>
            </a:r>
            <a:r>
              <a:rPr kumimoji="1" lang="ja-JP" altLang="en-US" sz="2400" dirty="0">
                <a:latin typeface="HGP創英角ｺﾞｼｯｸUB" panose="020B0900000000000000" pitchFamily="50" charset="-128"/>
                <a:ea typeface="HGP創英角ｺﾞｼｯｸUB" panose="020B0900000000000000" pitchFamily="50" charset="-128"/>
              </a:rPr>
              <a:t>　大阪府営住宅の</a:t>
            </a:r>
            <a:r>
              <a:rPr lang="ja-JP" altLang="en-US" sz="2400" dirty="0">
                <a:latin typeface="HGP創英角ｺﾞｼｯｸUB" panose="020B0900000000000000" pitchFamily="50" charset="-128"/>
                <a:ea typeface="HGP創英角ｺﾞｼｯｸUB" panose="020B0900000000000000" pitchFamily="50" charset="-128"/>
              </a:rPr>
              <a:t>状況</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cxnSp>
        <p:nvCxnSpPr>
          <p:cNvPr id="39" name="直線コネクタ 38">
            <a:extLst>
              <a:ext uri="{FF2B5EF4-FFF2-40B4-BE49-F238E27FC236}">
                <a16:creationId xmlns:a16="http://schemas.microsoft.com/office/drawing/2014/main" id="{C14442F3-724F-4EC6-908D-7EFEC2A6D89F}"/>
              </a:ext>
            </a:extLst>
          </p:cNvPr>
          <p:cNvCxnSpPr>
            <a:cxnSpLocks/>
          </p:cNvCxnSpPr>
          <p:nvPr/>
        </p:nvCxnSpPr>
        <p:spPr>
          <a:xfrm>
            <a:off x="0" y="588045"/>
            <a:ext cx="9540875"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CAE499B7-708C-466C-A032-434FEE56DE7C}"/>
              </a:ext>
            </a:extLst>
          </p:cNvPr>
          <p:cNvSpPr txBox="1"/>
          <p:nvPr/>
        </p:nvSpPr>
        <p:spPr>
          <a:xfrm>
            <a:off x="125921" y="867946"/>
            <a:ext cx="1826141" cy="338554"/>
          </a:xfrm>
          <a:prstGeom prst="rect">
            <a:avLst/>
          </a:prstGeom>
          <a:noFill/>
        </p:spPr>
        <p:txBody>
          <a:bodyPr wrap="none" rtlCol="0">
            <a:spAutoFit/>
          </a:bodyPr>
          <a:lstStyle/>
          <a:p>
            <a:r>
              <a:rPr kumimoji="1" lang="en-US" altLang="ja-JP" sz="1600" b="1" dirty="0">
                <a:latin typeface="BIZ UDPゴシック" panose="020B0400000000000000" pitchFamily="50" charset="-128"/>
                <a:ea typeface="BIZ UDPゴシック" panose="020B0400000000000000" pitchFamily="50" charset="-128"/>
              </a:rPr>
              <a:t>《</a:t>
            </a:r>
            <a:r>
              <a:rPr kumimoji="1" lang="ja-JP" altLang="en-US" sz="1600" b="1" dirty="0">
                <a:latin typeface="BIZ UDPゴシック" panose="020B0400000000000000" pitchFamily="50" charset="-128"/>
                <a:ea typeface="BIZ UDPゴシック" panose="020B0400000000000000" pitchFamily="50" charset="-128"/>
              </a:rPr>
              <a:t>府営住宅の状況</a:t>
            </a:r>
            <a:r>
              <a:rPr kumimoji="1" lang="en-US" altLang="ja-JP" sz="1600" b="1" dirty="0">
                <a:latin typeface="BIZ UDPゴシック" panose="020B0400000000000000" pitchFamily="50" charset="-128"/>
                <a:ea typeface="BIZ UDPゴシック" panose="020B0400000000000000" pitchFamily="50" charset="-128"/>
              </a:rPr>
              <a:t>》</a:t>
            </a:r>
            <a:endParaRPr kumimoji="1" lang="ja-JP" altLang="en-US" sz="1600" b="1" dirty="0">
              <a:latin typeface="BIZ UDPゴシック" panose="020B0400000000000000" pitchFamily="50" charset="-128"/>
              <a:ea typeface="BIZ UDPゴシック" panose="020B0400000000000000" pitchFamily="50" charset="-128"/>
            </a:endParaRPr>
          </a:p>
        </p:txBody>
      </p:sp>
      <p:graphicFrame>
        <p:nvGraphicFramePr>
          <p:cNvPr id="13" name="表 21">
            <a:extLst>
              <a:ext uri="{FF2B5EF4-FFF2-40B4-BE49-F238E27FC236}">
                <a16:creationId xmlns:a16="http://schemas.microsoft.com/office/drawing/2014/main" id="{9A4123AA-C639-4599-85F6-4A0FF0B91420}"/>
              </a:ext>
            </a:extLst>
          </p:cNvPr>
          <p:cNvGraphicFramePr>
            <a:graphicFrameLocks noGrp="1"/>
          </p:cNvGraphicFramePr>
          <p:nvPr>
            <p:extLst>
              <p:ext uri="{D42A27DB-BD31-4B8C-83A1-F6EECF244321}">
                <p14:modId xmlns:p14="http://schemas.microsoft.com/office/powerpoint/2010/main" val="1291085175"/>
              </p:ext>
            </p:extLst>
          </p:nvPr>
        </p:nvGraphicFramePr>
        <p:xfrm>
          <a:off x="305941" y="1311287"/>
          <a:ext cx="8979439" cy="2220744"/>
        </p:xfrm>
        <a:graphic>
          <a:graphicData uri="http://schemas.openxmlformats.org/drawingml/2006/table">
            <a:tbl>
              <a:tblPr firstRow="1" bandRow="1">
                <a:tableStyleId>{5C22544A-7EE6-4342-B048-85BDC9FD1C3A}</a:tableStyleId>
              </a:tblPr>
              <a:tblGrid>
                <a:gridCol w="1693199">
                  <a:extLst>
                    <a:ext uri="{9D8B030D-6E8A-4147-A177-3AD203B41FA5}">
                      <a16:colId xmlns:a16="http://schemas.microsoft.com/office/drawing/2014/main" val="949108468"/>
                    </a:ext>
                  </a:extLst>
                </a:gridCol>
                <a:gridCol w="730780">
                  <a:extLst>
                    <a:ext uri="{9D8B030D-6E8A-4147-A177-3AD203B41FA5}">
                      <a16:colId xmlns:a16="http://schemas.microsoft.com/office/drawing/2014/main" val="1090248311"/>
                    </a:ext>
                  </a:extLst>
                </a:gridCol>
                <a:gridCol w="730780">
                  <a:extLst>
                    <a:ext uri="{9D8B030D-6E8A-4147-A177-3AD203B41FA5}">
                      <a16:colId xmlns:a16="http://schemas.microsoft.com/office/drawing/2014/main" val="3642945427"/>
                    </a:ext>
                  </a:extLst>
                </a:gridCol>
                <a:gridCol w="730780">
                  <a:extLst>
                    <a:ext uri="{9D8B030D-6E8A-4147-A177-3AD203B41FA5}">
                      <a16:colId xmlns:a16="http://schemas.microsoft.com/office/drawing/2014/main" val="1417282512"/>
                    </a:ext>
                  </a:extLst>
                </a:gridCol>
                <a:gridCol w="730780">
                  <a:extLst>
                    <a:ext uri="{9D8B030D-6E8A-4147-A177-3AD203B41FA5}">
                      <a16:colId xmlns:a16="http://schemas.microsoft.com/office/drawing/2014/main" val="847859680"/>
                    </a:ext>
                  </a:extLst>
                </a:gridCol>
                <a:gridCol w="730780">
                  <a:extLst>
                    <a:ext uri="{9D8B030D-6E8A-4147-A177-3AD203B41FA5}">
                      <a16:colId xmlns:a16="http://schemas.microsoft.com/office/drawing/2014/main" val="1211779809"/>
                    </a:ext>
                  </a:extLst>
                </a:gridCol>
                <a:gridCol w="730780">
                  <a:extLst>
                    <a:ext uri="{9D8B030D-6E8A-4147-A177-3AD203B41FA5}">
                      <a16:colId xmlns:a16="http://schemas.microsoft.com/office/drawing/2014/main" val="3379849235"/>
                    </a:ext>
                  </a:extLst>
                </a:gridCol>
                <a:gridCol w="730780">
                  <a:extLst>
                    <a:ext uri="{9D8B030D-6E8A-4147-A177-3AD203B41FA5}">
                      <a16:colId xmlns:a16="http://schemas.microsoft.com/office/drawing/2014/main" val="3859592534"/>
                    </a:ext>
                  </a:extLst>
                </a:gridCol>
                <a:gridCol w="730780">
                  <a:extLst>
                    <a:ext uri="{9D8B030D-6E8A-4147-A177-3AD203B41FA5}">
                      <a16:colId xmlns:a16="http://schemas.microsoft.com/office/drawing/2014/main" val="2467975600"/>
                    </a:ext>
                  </a:extLst>
                </a:gridCol>
                <a:gridCol w="648000">
                  <a:extLst>
                    <a:ext uri="{9D8B030D-6E8A-4147-A177-3AD203B41FA5}">
                      <a16:colId xmlns:a16="http://schemas.microsoft.com/office/drawing/2014/main" val="2462066046"/>
                    </a:ext>
                  </a:extLst>
                </a:gridCol>
                <a:gridCol w="792000">
                  <a:extLst>
                    <a:ext uri="{9D8B030D-6E8A-4147-A177-3AD203B41FA5}">
                      <a16:colId xmlns:a16="http://schemas.microsoft.com/office/drawing/2014/main" val="2868183691"/>
                    </a:ext>
                  </a:extLst>
                </a:gridCol>
              </a:tblGrid>
              <a:tr h="380248">
                <a:tc rowSpan="3">
                  <a:txBody>
                    <a:bodyPr/>
                    <a:lstStyle/>
                    <a:p>
                      <a:pPr algn="l"/>
                      <a:r>
                        <a:rPr kumimoji="1" lang="ja-JP" altLang="en-US" sz="1400" b="0" dirty="0">
                          <a:solidFill>
                            <a:schemeClr val="tx1"/>
                          </a:solidFill>
                          <a:latin typeface="BIZ UDPゴシック" panose="020B0400000000000000" pitchFamily="50" charset="-128"/>
                          <a:ea typeface="BIZ UDPゴシック" panose="020B0400000000000000" pitchFamily="50" charset="-128"/>
                        </a:rPr>
                        <a:t>住宅の種類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rowSpan="3">
                  <a:txBody>
                    <a:bodyPr/>
                    <a:lstStyle/>
                    <a:p>
                      <a:pPr algn="ctr"/>
                      <a:r>
                        <a:rPr kumimoji="1" lang="ja-JP" altLang="en-US" sz="1400" b="0" dirty="0">
                          <a:solidFill>
                            <a:schemeClr val="tx1"/>
                          </a:solidFill>
                          <a:latin typeface="BIZ UDPゴシック" panose="020B0400000000000000" pitchFamily="50" charset="-128"/>
                          <a:ea typeface="BIZ UDPゴシック" panose="020B0400000000000000" pitchFamily="50" charset="-128"/>
                        </a:rPr>
                        <a:t>管理</a:t>
                      </a:r>
                      <a:endParaRPr kumimoji="1" lang="en-US" altLang="ja-JP" sz="1400" b="0"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1400" b="0" dirty="0">
                          <a:solidFill>
                            <a:schemeClr val="tx1"/>
                          </a:solidFill>
                          <a:latin typeface="BIZ UDPゴシック" panose="020B0400000000000000" pitchFamily="50" charset="-128"/>
                          <a:ea typeface="BIZ UDPゴシック" panose="020B0400000000000000" pitchFamily="50" charset="-128"/>
                        </a:rPr>
                        <a:t>戸数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gridSpan="7">
                  <a:txBody>
                    <a:bodyPr/>
                    <a:lstStyle/>
                    <a:p>
                      <a:pPr algn="ctr"/>
                      <a:r>
                        <a:rPr kumimoji="1" lang="ja-JP" altLang="en-US" sz="1400" b="0" dirty="0">
                          <a:solidFill>
                            <a:sysClr val="windowText" lastClr="000000"/>
                          </a:solidFill>
                          <a:latin typeface="BIZ UDPゴシック" panose="020B0400000000000000" pitchFamily="50" charset="-128"/>
                          <a:ea typeface="BIZ UDPゴシック" panose="020B0400000000000000" pitchFamily="50" charset="-128"/>
                        </a:rPr>
                        <a:t>入居者数</a:t>
                      </a:r>
                      <a:endParaRPr kumimoji="1" lang="en-US" altLang="ja-JP" sz="1400" b="0"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pPr algn="ctr"/>
                      <a:endParaRPr kumimoji="1" lang="en-US" altLang="ja-JP" sz="1800" b="1" dirty="0">
                        <a:solidFill>
                          <a:schemeClr val="bg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pPr algn="ctr"/>
                      <a:endParaRPr kumimoji="1" lang="ja-JP" altLang="en-US" sz="1800" b="1" dirty="0">
                        <a:solidFill>
                          <a:schemeClr val="bg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pPr algn="ctr"/>
                      <a:endParaRPr kumimoji="1" lang="ja-JP" altLang="en-US" sz="1800" b="1" dirty="0">
                        <a:solidFill>
                          <a:schemeClr val="bg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pPr algn="ctr"/>
                      <a:endParaRPr kumimoji="1" lang="ja-JP" altLang="en-US" sz="1800" b="1" dirty="0">
                        <a:solidFill>
                          <a:schemeClr val="bg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pPr algn="ctr"/>
                      <a:endParaRPr kumimoji="1" lang="ja-JP" altLang="en-US" sz="1800" b="1" dirty="0">
                        <a:solidFill>
                          <a:schemeClr val="bg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pPr algn="ctr"/>
                      <a:endParaRPr kumimoji="1" lang="ja-JP" altLang="en-US" sz="1800" b="1" dirty="0">
                        <a:solidFill>
                          <a:schemeClr val="bg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rowSpan="3">
                  <a:txBody>
                    <a:bodyPr/>
                    <a:lstStyle/>
                    <a:p>
                      <a:pPr algn="ctr"/>
                      <a:r>
                        <a:rPr kumimoji="1" lang="ja-JP" altLang="en-US" sz="1400" b="0" dirty="0">
                          <a:solidFill>
                            <a:schemeClr val="tx1"/>
                          </a:solidFill>
                          <a:latin typeface="BIZ UDPゴシック" panose="020B0400000000000000" pitchFamily="50" charset="-128"/>
                          <a:ea typeface="BIZ UDPゴシック" panose="020B0400000000000000" pitchFamily="50" charset="-128"/>
                        </a:rPr>
                        <a:t>空家</a:t>
                      </a:r>
                      <a:endParaRPr kumimoji="1" lang="en-US" altLang="ja-JP" sz="1400" b="0"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1400" b="0" dirty="0">
                          <a:solidFill>
                            <a:schemeClr val="tx1"/>
                          </a:solidFill>
                          <a:latin typeface="BIZ UDPゴシック" panose="020B0400000000000000" pitchFamily="50" charset="-128"/>
                          <a:ea typeface="BIZ UDPゴシック" panose="020B0400000000000000" pitchFamily="50" charset="-128"/>
                        </a:rPr>
                        <a:t>戸数</a:t>
                      </a:r>
                      <a:endParaRPr kumimoji="1" lang="en-US" altLang="ja-JP" sz="1400" b="0" dirty="0">
                        <a:solidFill>
                          <a:schemeClr val="tx1"/>
                        </a:solidFill>
                        <a:latin typeface="BIZ UDPゴシック" panose="020B0400000000000000" pitchFamily="50" charset="-128"/>
                        <a:ea typeface="BIZ UDPゴシック" panose="020B0400000000000000" pitchFamily="50" charset="-128"/>
                      </a:endParaRPr>
                    </a:p>
                  </a:txBody>
                  <a:tcPr anchor="ctr">
                    <a:lnL w="3810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rowSpan="3">
                  <a:txBody>
                    <a:bodyPr/>
                    <a:lstStyle/>
                    <a:p>
                      <a:pPr algn="ctr"/>
                      <a:r>
                        <a:rPr kumimoji="1" lang="ja-JP" altLang="en-US" sz="1400" b="0" dirty="0">
                          <a:solidFill>
                            <a:schemeClr val="tx1"/>
                          </a:solidFill>
                          <a:latin typeface="BIZ UDPゴシック" panose="020B0400000000000000" pitchFamily="50" charset="-128"/>
                          <a:ea typeface="BIZ UDPゴシック" panose="020B0400000000000000" pitchFamily="50" charset="-128"/>
                        </a:rPr>
                        <a:t>空家率</a:t>
                      </a:r>
                      <a:endParaRPr kumimoji="1" lang="en-US" altLang="ja-JP" sz="1400" b="0" dirty="0">
                        <a:solidFill>
                          <a:schemeClr val="tx1"/>
                        </a:solidFill>
                        <a:latin typeface="BIZ UDPゴシック" panose="020B0400000000000000" pitchFamily="50" charset="-128"/>
                        <a:ea typeface="BIZ UDPゴシック" panose="020B0400000000000000" pitchFamily="50" charset="-128"/>
                      </a:endParaRPr>
                    </a:p>
                  </a:txBody>
                  <a:tcPr marL="36000" marR="36000"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012728281"/>
                  </a:ext>
                </a:extLst>
              </a:tr>
              <a:tr h="380248">
                <a:tc vMerge="1">
                  <a:txBody>
                    <a:bodyPr/>
                    <a:lstStyle/>
                    <a:p>
                      <a:endParaRPr kumimoji="1" lang="ja-JP" altLang="en-US"/>
                    </a:p>
                  </a:txBody>
                  <a:tcPr/>
                </a:tc>
                <a:tc vMerge="1">
                  <a:txBody>
                    <a:bodyPr/>
                    <a:lstStyle/>
                    <a:p>
                      <a:endParaRPr kumimoji="1" lang="ja-JP" altLang="en-US"/>
                    </a:p>
                  </a:txBody>
                  <a:tcPr/>
                </a:tc>
                <a:tc rowSpan="2">
                  <a:txBody>
                    <a:bodyPr/>
                    <a:lstStyle/>
                    <a:p>
                      <a:pPr algn="ctr"/>
                      <a:endParaRPr kumimoji="1" lang="ja-JP" altLang="en-US" sz="1400" b="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gridSpan="2">
                  <a:txBody>
                    <a:bodyPr/>
                    <a:lstStyle/>
                    <a:p>
                      <a:pPr algn="ctr"/>
                      <a:r>
                        <a:rPr kumimoji="1" lang="ja-JP" altLang="en-US" sz="1400" b="0" dirty="0">
                          <a:solidFill>
                            <a:schemeClr val="tx1"/>
                          </a:solidFill>
                          <a:latin typeface="BIZ UDPゴシック" panose="020B0400000000000000" pitchFamily="50" charset="-128"/>
                          <a:ea typeface="BIZ UDPゴシック" panose="020B0400000000000000" pitchFamily="50" charset="-128"/>
                        </a:rPr>
                        <a:t>～</a:t>
                      </a:r>
                      <a:r>
                        <a:rPr kumimoji="1" lang="en-US" altLang="ja-JP" sz="1400" b="0" dirty="0">
                          <a:solidFill>
                            <a:schemeClr val="tx1"/>
                          </a:solidFill>
                          <a:latin typeface="BIZ UDPゴシック" panose="020B0400000000000000" pitchFamily="50" charset="-128"/>
                          <a:ea typeface="BIZ UDPゴシック" panose="020B0400000000000000" pitchFamily="50" charset="-128"/>
                        </a:rPr>
                        <a:t>19</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歳</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pPr algn="ctr"/>
                      <a:endParaRPr kumimoji="1" lang="ja-JP" altLang="en-US" sz="1800" b="1" dirty="0">
                        <a:solidFill>
                          <a:schemeClr val="bg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latin typeface="BIZ UDPゴシック" panose="020B0400000000000000" pitchFamily="50" charset="-128"/>
                          <a:ea typeface="BIZ UDPゴシック" panose="020B0400000000000000" pitchFamily="50" charset="-128"/>
                        </a:rPr>
                        <a:t>20</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歳～</a:t>
                      </a:r>
                      <a:r>
                        <a:rPr kumimoji="1" lang="en-US" altLang="ja-JP" sz="1400" b="0" dirty="0">
                          <a:solidFill>
                            <a:schemeClr val="tx1"/>
                          </a:solidFill>
                          <a:latin typeface="BIZ UDPゴシック" panose="020B0400000000000000" pitchFamily="50" charset="-128"/>
                          <a:ea typeface="BIZ UDPゴシック" panose="020B0400000000000000" pitchFamily="50" charset="-128"/>
                        </a:rPr>
                        <a:t>64</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歳</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pPr algn="ctr"/>
                      <a:endParaRPr kumimoji="1" lang="ja-JP" altLang="en-US" sz="1800" b="1" dirty="0">
                        <a:solidFill>
                          <a:schemeClr val="bg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gridSpan="2">
                  <a:txBody>
                    <a:bodyPr/>
                    <a:lstStyle/>
                    <a:p>
                      <a:pPr algn="ctr"/>
                      <a:r>
                        <a:rPr kumimoji="1" lang="en-US" altLang="ja-JP" sz="1400" b="0" dirty="0">
                          <a:solidFill>
                            <a:schemeClr val="tx1"/>
                          </a:solidFill>
                          <a:latin typeface="BIZ UDPゴシック" panose="020B0400000000000000" pitchFamily="50" charset="-128"/>
                          <a:ea typeface="BIZ UDPゴシック" panose="020B0400000000000000" pitchFamily="50" charset="-128"/>
                        </a:rPr>
                        <a:t>65</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歳～</a:t>
                      </a:r>
                    </a:p>
                  </a:txBody>
                  <a:tcPr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pPr algn="ctr"/>
                      <a:endParaRPr kumimoji="1" lang="ja-JP" altLang="en-US" sz="1800" b="1" dirty="0">
                        <a:solidFill>
                          <a:schemeClr val="bg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vMerge="1">
                  <a:txBody>
                    <a:bodyPr/>
                    <a:lstStyle/>
                    <a:p>
                      <a:pPr algn="ctr"/>
                      <a:endParaRPr kumimoji="1" lang="ja-JP" altLang="en-US" sz="1800" b="1" dirty="0">
                        <a:solidFill>
                          <a:schemeClr val="bg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vMerge="1">
                  <a:txBody>
                    <a:bodyPr/>
                    <a:lstStyle/>
                    <a:p>
                      <a:endParaRPr kumimoji="1" lang="ja-JP" altLang="en-US"/>
                    </a:p>
                  </a:txBody>
                  <a:tcPr/>
                </a:tc>
                <a:extLst>
                  <a:ext uri="{0D108BD9-81ED-4DB2-BD59-A6C34878D82A}">
                    <a16:rowId xmlns:a16="http://schemas.microsoft.com/office/drawing/2014/main" val="2410299010"/>
                  </a:ext>
                </a:extLst>
              </a:tr>
              <a:tr h="38024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400" b="0" dirty="0">
                          <a:solidFill>
                            <a:sysClr val="windowText" lastClr="000000"/>
                          </a:solidFill>
                          <a:latin typeface="BIZ UDPゴシック" panose="020B0400000000000000" pitchFamily="50" charset="-128"/>
                          <a:ea typeface="BIZ UDPゴシック" panose="020B0400000000000000" pitchFamily="50" charset="-128"/>
                        </a:rPr>
                        <a:t>人数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ja-JP" altLang="en-US" sz="1400" b="0" dirty="0">
                          <a:solidFill>
                            <a:sysClr val="windowText" lastClr="000000"/>
                          </a:solidFill>
                          <a:latin typeface="BIZ UDPゴシック" panose="020B0400000000000000" pitchFamily="50" charset="-128"/>
                          <a:ea typeface="BIZ UDPゴシック" panose="020B0400000000000000" pitchFamily="50" charset="-128"/>
                        </a:rPr>
                        <a:t>構成比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ja-JP" altLang="en-US" sz="1400" b="0" dirty="0">
                          <a:solidFill>
                            <a:sysClr val="windowText" lastClr="000000"/>
                          </a:solidFill>
                          <a:latin typeface="BIZ UDPゴシック" panose="020B0400000000000000" pitchFamily="50" charset="-128"/>
                          <a:ea typeface="BIZ UDPゴシック" panose="020B0400000000000000" pitchFamily="50" charset="-128"/>
                        </a:rPr>
                        <a:t>人数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ja-JP" altLang="en-US" sz="1400" b="0" dirty="0">
                          <a:solidFill>
                            <a:sysClr val="windowText" lastClr="000000"/>
                          </a:solidFill>
                          <a:latin typeface="BIZ UDPゴシック" panose="020B0400000000000000" pitchFamily="50" charset="-128"/>
                          <a:ea typeface="BIZ UDPゴシック" panose="020B0400000000000000" pitchFamily="50" charset="-128"/>
                        </a:rPr>
                        <a:t>構成比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ja-JP" altLang="en-US" sz="1400" b="0" dirty="0">
                          <a:solidFill>
                            <a:sysClr val="windowText" lastClr="000000"/>
                          </a:solidFill>
                          <a:latin typeface="BIZ UDPゴシック" panose="020B0400000000000000" pitchFamily="50" charset="-128"/>
                          <a:ea typeface="BIZ UDPゴシック" panose="020B0400000000000000" pitchFamily="50" charset="-128"/>
                        </a:rPr>
                        <a:t>人数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ja-JP" altLang="en-US" sz="1400" b="0" dirty="0">
                          <a:solidFill>
                            <a:sysClr val="windowText" lastClr="000000"/>
                          </a:solidFill>
                          <a:latin typeface="BIZ UDPゴシック" panose="020B0400000000000000" pitchFamily="50" charset="-128"/>
                          <a:ea typeface="BIZ UDPゴシック" panose="020B0400000000000000" pitchFamily="50" charset="-128"/>
                        </a:rPr>
                        <a:t>構成比</a:t>
                      </a:r>
                    </a:p>
                  </a:txBody>
                  <a:tcPr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933599860"/>
                  </a:ext>
                </a:extLst>
              </a:tr>
              <a:tr h="540000">
                <a:tc>
                  <a:txBody>
                    <a:bodyPr/>
                    <a:lstStyle/>
                    <a:p>
                      <a:pPr algn="l"/>
                      <a:r>
                        <a:rPr kumimoji="1" lang="ja-JP" altLang="en-US" sz="1400" b="0" dirty="0">
                          <a:solidFill>
                            <a:schemeClr val="tx1"/>
                          </a:solidFill>
                          <a:latin typeface="BIZ UDPゴシック" panose="020B0400000000000000" pitchFamily="50" charset="-128"/>
                          <a:ea typeface="BIZ UDPゴシック" panose="020B0400000000000000" pitchFamily="50" charset="-128"/>
                        </a:rPr>
                        <a:t>公営住宅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a:r>
                        <a:rPr kumimoji="1" lang="en-US" altLang="ja-JP" sz="1200" b="0" dirty="0">
                          <a:solidFill>
                            <a:schemeClr val="tx1"/>
                          </a:solidFill>
                          <a:latin typeface="游ゴシック" panose="020B0400000000000000" pitchFamily="50" charset="-128"/>
                          <a:ea typeface="游ゴシック" panose="020B0400000000000000" pitchFamily="50" charset="-128"/>
                        </a:rPr>
                        <a:t>110,381</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200" b="0" dirty="0">
                          <a:solidFill>
                            <a:schemeClr val="tx1"/>
                          </a:solidFill>
                          <a:latin typeface="游ゴシック" panose="020B0400000000000000" pitchFamily="50" charset="-128"/>
                          <a:ea typeface="游ゴシック" panose="020B0400000000000000" pitchFamily="50" charset="-128"/>
                        </a:rPr>
                        <a:t>148,949</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200" b="0" dirty="0">
                          <a:solidFill>
                            <a:schemeClr val="tx1"/>
                          </a:solidFill>
                          <a:latin typeface="游ゴシック" panose="020B0400000000000000" pitchFamily="50" charset="-128"/>
                          <a:ea typeface="游ゴシック" panose="020B0400000000000000" pitchFamily="50" charset="-128"/>
                        </a:rPr>
                        <a:t>19,141</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200" b="0" dirty="0">
                          <a:solidFill>
                            <a:schemeClr val="tx1"/>
                          </a:solidFill>
                          <a:latin typeface="游ゴシック" panose="020B0400000000000000" pitchFamily="50" charset="-128"/>
                          <a:ea typeface="游ゴシック" panose="020B0400000000000000" pitchFamily="50" charset="-128"/>
                        </a:rPr>
                        <a:t>12.8%</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200" b="0" dirty="0">
                          <a:solidFill>
                            <a:schemeClr val="tx1"/>
                          </a:solidFill>
                          <a:latin typeface="游ゴシック" panose="020B0400000000000000" pitchFamily="50" charset="-128"/>
                          <a:ea typeface="游ゴシック" panose="020B0400000000000000" pitchFamily="50" charset="-128"/>
                        </a:rPr>
                        <a:t>57,163</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200" b="0" dirty="0">
                          <a:solidFill>
                            <a:schemeClr val="tx1"/>
                          </a:solidFill>
                          <a:latin typeface="游ゴシック" panose="020B0400000000000000" pitchFamily="50" charset="-128"/>
                          <a:ea typeface="游ゴシック" panose="020B0400000000000000" pitchFamily="50" charset="-128"/>
                        </a:rPr>
                        <a:t>38.4%</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200" b="0" dirty="0">
                          <a:solidFill>
                            <a:schemeClr val="tx1"/>
                          </a:solidFill>
                          <a:latin typeface="游ゴシック" panose="020B0400000000000000" pitchFamily="50" charset="-128"/>
                          <a:ea typeface="游ゴシック" panose="020B0400000000000000" pitchFamily="50" charset="-128"/>
                        </a:rPr>
                        <a:t>72,645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200" b="0" dirty="0">
                          <a:solidFill>
                            <a:schemeClr val="tx1"/>
                          </a:solidFill>
                          <a:latin typeface="游ゴシック" panose="020B0400000000000000" pitchFamily="50" charset="-128"/>
                          <a:ea typeface="游ゴシック" panose="020B0400000000000000" pitchFamily="50" charset="-128"/>
                        </a:rPr>
                        <a:t>48.8%</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200" b="0" dirty="0">
                          <a:solidFill>
                            <a:schemeClr val="tx1"/>
                          </a:solidFill>
                          <a:latin typeface="游ゴシック" panose="020B0400000000000000" pitchFamily="50" charset="-128"/>
                          <a:ea typeface="游ゴシック" panose="020B0400000000000000" pitchFamily="50" charset="-128"/>
                        </a:rPr>
                        <a:t>7,832</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3810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200" b="0" dirty="0">
                          <a:solidFill>
                            <a:schemeClr val="tx1"/>
                          </a:solidFill>
                          <a:latin typeface="游ゴシック" panose="020B0400000000000000" pitchFamily="50" charset="-128"/>
                          <a:ea typeface="游ゴシック" panose="020B0400000000000000" pitchFamily="50" charset="-128"/>
                        </a:rPr>
                        <a:t>7.1%</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79488904"/>
                  </a:ext>
                </a:extLst>
              </a:tr>
              <a:tr h="540000">
                <a:tc>
                  <a:txBody>
                    <a:bodyPr/>
                    <a:lstStyle/>
                    <a:p>
                      <a:pPr algn="l"/>
                      <a:r>
                        <a:rPr kumimoji="1" lang="ja-JP" altLang="en-US" sz="1400" b="0" dirty="0">
                          <a:solidFill>
                            <a:schemeClr val="tx1"/>
                          </a:solidFill>
                          <a:latin typeface="BIZ UDPゴシック" panose="020B0400000000000000" pitchFamily="50" charset="-128"/>
                          <a:ea typeface="BIZ UDPゴシック" panose="020B0400000000000000" pitchFamily="50" charset="-128"/>
                        </a:rPr>
                        <a:t>特公賃等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r"/>
                      <a:r>
                        <a:rPr kumimoji="1" lang="en-US" altLang="ja-JP" sz="1200" b="0" dirty="0">
                          <a:solidFill>
                            <a:schemeClr val="tx1"/>
                          </a:solidFill>
                          <a:latin typeface="游ゴシック" panose="020B0400000000000000" pitchFamily="50" charset="-128"/>
                          <a:ea typeface="游ゴシック" panose="020B0400000000000000" pitchFamily="50" charset="-128"/>
                        </a:rPr>
                        <a:t>1,817</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200" b="0" dirty="0">
                          <a:solidFill>
                            <a:schemeClr val="tx1"/>
                          </a:solidFill>
                          <a:latin typeface="游ゴシック" panose="020B0400000000000000" pitchFamily="50" charset="-128"/>
                          <a:ea typeface="游ゴシック" panose="020B0400000000000000" pitchFamily="50" charset="-128"/>
                        </a:rPr>
                        <a:t>3,105</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200" b="0" dirty="0">
                          <a:solidFill>
                            <a:schemeClr val="tx1"/>
                          </a:solidFill>
                          <a:latin typeface="游ゴシック" panose="020B0400000000000000" pitchFamily="50" charset="-128"/>
                          <a:ea typeface="游ゴシック" panose="020B0400000000000000" pitchFamily="50" charset="-128"/>
                        </a:rPr>
                        <a:t>273</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200" b="0" dirty="0">
                          <a:solidFill>
                            <a:schemeClr val="tx1"/>
                          </a:solidFill>
                          <a:latin typeface="游ゴシック" panose="020B0400000000000000" pitchFamily="50" charset="-128"/>
                          <a:ea typeface="游ゴシック" panose="020B0400000000000000" pitchFamily="50" charset="-128"/>
                        </a:rPr>
                        <a:t>8.8%</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200" b="0" dirty="0">
                          <a:solidFill>
                            <a:schemeClr val="tx1"/>
                          </a:solidFill>
                          <a:latin typeface="游ゴシック" panose="020B0400000000000000" pitchFamily="50" charset="-128"/>
                          <a:ea typeface="游ゴシック" panose="020B0400000000000000" pitchFamily="50" charset="-128"/>
                        </a:rPr>
                        <a:t>2,165</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200" b="0" dirty="0">
                          <a:solidFill>
                            <a:schemeClr val="tx1"/>
                          </a:solidFill>
                          <a:latin typeface="游ゴシック" panose="020B0400000000000000" pitchFamily="50" charset="-128"/>
                          <a:ea typeface="游ゴシック" panose="020B0400000000000000" pitchFamily="50" charset="-128"/>
                        </a:rPr>
                        <a:t>69.7%</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200" b="0" dirty="0">
                          <a:solidFill>
                            <a:schemeClr val="tx1"/>
                          </a:solidFill>
                          <a:latin typeface="游ゴシック" panose="020B0400000000000000" pitchFamily="50" charset="-128"/>
                          <a:ea typeface="游ゴシック" panose="020B0400000000000000" pitchFamily="50" charset="-128"/>
                        </a:rPr>
                        <a:t>667</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200" b="0" dirty="0">
                          <a:solidFill>
                            <a:schemeClr val="tx1"/>
                          </a:solidFill>
                          <a:latin typeface="游ゴシック" panose="020B0400000000000000" pitchFamily="50" charset="-128"/>
                          <a:ea typeface="游ゴシック" panose="020B0400000000000000" pitchFamily="50" charset="-128"/>
                        </a:rPr>
                        <a:t>21.5%</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200" b="0" dirty="0">
                          <a:solidFill>
                            <a:schemeClr val="tx1"/>
                          </a:solidFill>
                          <a:latin typeface="游ゴシック" panose="020B0400000000000000" pitchFamily="50" charset="-128"/>
                          <a:ea typeface="游ゴシック" panose="020B0400000000000000" pitchFamily="50" charset="-128"/>
                        </a:rPr>
                        <a:t>738</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3810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en-US" altLang="ja-JP" sz="1600" b="1" dirty="0">
                          <a:solidFill>
                            <a:srgbClr val="FF0000"/>
                          </a:solidFill>
                          <a:latin typeface="游ゴシック" panose="020B0400000000000000" pitchFamily="50" charset="-128"/>
                          <a:ea typeface="游ゴシック" panose="020B0400000000000000" pitchFamily="50" charset="-128"/>
                        </a:rPr>
                        <a:t>40.6%</a:t>
                      </a:r>
                      <a:endParaRPr kumimoji="1" lang="ja-JP" altLang="en-US" sz="1600" b="1" dirty="0">
                        <a:solidFill>
                          <a:srgbClr val="FF0000"/>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7156131"/>
                  </a:ext>
                </a:extLst>
              </a:tr>
            </a:tbl>
          </a:graphicData>
        </a:graphic>
      </p:graphicFrame>
      <p:sp>
        <p:nvSpPr>
          <p:cNvPr id="14" name="テキスト ボックス 13">
            <a:extLst>
              <a:ext uri="{FF2B5EF4-FFF2-40B4-BE49-F238E27FC236}">
                <a16:creationId xmlns:a16="http://schemas.microsoft.com/office/drawing/2014/main" id="{805757F1-D6EE-433F-BA58-21A484B94919}"/>
              </a:ext>
            </a:extLst>
          </p:cNvPr>
          <p:cNvSpPr txBox="1"/>
          <p:nvPr/>
        </p:nvSpPr>
        <p:spPr>
          <a:xfrm>
            <a:off x="7686841" y="265818"/>
            <a:ext cx="1709122" cy="276999"/>
          </a:xfrm>
          <a:prstGeom prst="rect">
            <a:avLst/>
          </a:prstGeom>
          <a:noFill/>
        </p:spPr>
        <p:txBody>
          <a:bodyPr wrap="none" rtlCol="0">
            <a:spAutoFit/>
          </a:bodyPr>
          <a:lstStyle/>
          <a:p>
            <a:r>
              <a:rPr lang="ja-JP" altLang="en-US" sz="1200" dirty="0">
                <a:latin typeface="BIZ UDPゴシック" panose="020B0400000000000000" pitchFamily="50" charset="-128"/>
                <a:ea typeface="BIZ UDPゴシック" panose="020B0400000000000000" pitchFamily="50" charset="-128"/>
              </a:rPr>
              <a:t>令和７年３月</a:t>
            </a:r>
            <a:r>
              <a:rPr lang="en-US" altLang="ja-JP" sz="1200" dirty="0">
                <a:latin typeface="BIZ UDPゴシック" panose="020B0400000000000000" pitchFamily="50" charset="-128"/>
                <a:ea typeface="BIZ UDPゴシック" panose="020B0400000000000000" pitchFamily="50" charset="-128"/>
              </a:rPr>
              <a:t>31</a:t>
            </a:r>
            <a:r>
              <a:rPr lang="ja-JP" altLang="en-US" sz="1200" dirty="0">
                <a:latin typeface="BIZ UDPゴシック" panose="020B0400000000000000" pitchFamily="50" charset="-128"/>
                <a:ea typeface="BIZ UDPゴシック" panose="020B0400000000000000" pitchFamily="50" charset="-128"/>
              </a:rPr>
              <a:t>日時点</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25694B75-ED00-4911-86CC-9F86C55AAF4D}"/>
              </a:ext>
            </a:extLst>
          </p:cNvPr>
          <p:cNvSpPr txBox="1"/>
          <p:nvPr/>
        </p:nvSpPr>
        <p:spPr>
          <a:xfrm>
            <a:off x="188625" y="3547134"/>
            <a:ext cx="4382931" cy="253916"/>
          </a:xfrm>
          <a:prstGeom prst="rect">
            <a:avLst/>
          </a:prstGeom>
          <a:noFill/>
        </p:spPr>
        <p:txBody>
          <a:bodyPr wrap="none" rtlCol="0">
            <a:spAutoFit/>
          </a:bodyPr>
          <a:lstStyle/>
          <a:p>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空家戸数は府が事業等のため募集を停止している政策空家等を除く</a:t>
            </a:r>
          </a:p>
        </p:txBody>
      </p:sp>
      <p:graphicFrame>
        <p:nvGraphicFramePr>
          <p:cNvPr id="12" name="表 2">
            <a:extLst>
              <a:ext uri="{FF2B5EF4-FFF2-40B4-BE49-F238E27FC236}">
                <a16:creationId xmlns:a16="http://schemas.microsoft.com/office/drawing/2014/main" id="{5CA9D2CB-8C8D-4C37-9508-D40E13DD44AD}"/>
              </a:ext>
            </a:extLst>
          </p:cNvPr>
          <p:cNvGraphicFramePr>
            <a:graphicFrameLocks noGrp="1"/>
          </p:cNvGraphicFramePr>
          <p:nvPr>
            <p:extLst>
              <p:ext uri="{D42A27DB-BD31-4B8C-83A1-F6EECF244321}">
                <p14:modId xmlns:p14="http://schemas.microsoft.com/office/powerpoint/2010/main" val="1403389580"/>
              </p:ext>
            </p:extLst>
          </p:nvPr>
        </p:nvGraphicFramePr>
        <p:xfrm>
          <a:off x="846001" y="3956274"/>
          <a:ext cx="8460940" cy="2287177"/>
        </p:xfrm>
        <a:graphic>
          <a:graphicData uri="http://schemas.openxmlformats.org/drawingml/2006/table">
            <a:tbl>
              <a:tblPr firstRow="1" bandRow="1">
                <a:tableStyleId>{5C22544A-7EE6-4342-B048-85BDC9FD1C3A}</a:tableStyleId>
              </a:tblPr>
              <a:tblGrid>
                <a:gridCol w="1591436">
                  <a:extLst>
                    <a:ext uri="{9D8B030D-6E8A-4147-A177-3AD203B41FA5}">
                      <a16:colId xmlns:a16="http://schemas.microsoft.com/office/drawing/2014/main" val="607407427"/>
                    </a:ext>
                  </a:extLst>
                </a:gridCol>
                <a:gridCol w="858688">
                  <a:extLst>
                    <a:ext uri="{9D8B030D-6E8A-4147-A177-3AD203B41FA5}">
                      <a16:colId xmlns:a16="http://schemas.microsoft.com/office/drawing/2014/main" val="3535774425"/>
                    </a:ext>
                  </a:extLst>
                </a:gridCol>
                <a:gridCol w="858688">
                  <a:extLst>
                    <a:ext uri="{9D8B030D-6E8A-4147-A177-3AD203B41FA5}">
                      <a16:colId xmlns:a16="http://schemas.microsoft.com/office/drawing/2014/main" val="4003729195"/>
                    </a:ext>
                  </a:extLst>
                </a:gridCol>
                <a:gridCol w="858688">
                  <a:extLst>
                    <a:ext uri="{9D8B030D-6E8A-4147-A177-3AD203B41FA5}">
                      <a16:colId xmlns:a16="http://schemas.microsoft.com/office/drawing/2014/main" val="4174881262"/>
                    </a:ext>
                  </a:extLst>
                </a:gridCol>
                <a:gridCol w="858688">
                  <a:extLst>
                    <a:ext uri="{9D8B030D-6E8A-4147-A177-3AD203B41FA5}">
                      <a16:colId xmlns:a16="http://schemas.microsoft.com/office/drawing/2014/main" val="3548687484"/>
                    </a:ext>
                  </a:extLst>
                </a:gridCol>
                <a:gridCol w="858688">
                  <a:extLst>
                    <a:ext uri="{9D8B030D-6E8A-4147-A177-3AD203B41FA5}">
                      <a16:colId xmlns:a16="http://schemas.microsoft.com/office/drawing/2014/main" val="2514938533"/>
                    </a:ext>
                  </a:extLst>
                </a:gridCol>
                <a:gridCol w="858688">
                  <a:extLst>
                    <a:ext uri="{9D8B030D-6E8A-4147-A177-3AD203B41FA5}">
                      <a16:colId xmlns:a16="http://schemas.microsoft.com/office/drawing/2014/main" val="953547145"/>
                    </a:ext>
                  </a:extLst>
                </a:gridCol>
                <a:gridCol w="858688">
                  <a:extLst>
                    <a:ext uri="{9D8B030D-6E8A-4147-A177-3AD203B41FA5}">
                      <a16:colId xmlns:a16="http://schemas.microsoft.com/office/drawing/2014/main" val="199955374"/>
                    </a:ext>
                  </a:extLst>
                </a:gridCol>
                <a:gridCol w="858688">
                  <a:extLst>
                    <a:ext uri="{9D8B030D-6E8A-4147-A177-3AD203B41FA5}">
                      <a16:colId xmlns:a16="http://schemas.microsoft.com/office/drawing/2014/main" val="3870673731"/>
                    </a:ext>
                  </a:extLst>
                </a:gridCol>
              </a:tblGrid>
              <a:tr h="466870">
                <a:tc>
                  <a:txBody>
                    <a:bodyPr/>
                    <a:lstStyle/>
                    <a:p>
                      <a:endParaRPr kumimoji="1" lang="ja-JP" altLang="en-US" sz="1400" b="0" dirty="0">
                        <a:solidFill>
                          <a:schemeClr val="tx1"/>
                        </a:solidFill>
                        <a:latin typeface="BIZ UDPゴシック" panose="020B0400000000000000" pitchFamily="50" charset="-128"/>
                        <a:ea typeface="BIZ UDPゴシック" panose="020B0400000000000000" pitchFamily="50" charset="-128"/>
                      </a:endParaRPr>
                    </a:p>
                  </a:txBody>
                  <a:tcPr marL="0"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txBody>
                  <a:tcPr marL="0" marR="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r"/>
                      <a:r>
                        <a:rPr kumimoji="1" lang="ja-JP" altLang="en-US" sz="1100" dirty="0">
                          <a:solidFill>
                            <a:schemeClr val="tx1"/>
                          </a:solidFill>
                          <a:latin typeface="BIZ UDPゴシック" panose="020B0400000000000000" pitchFamily="50" charset="-128"/>
                          <a:ea typeface="BIZ UDPゴシック" panose="020B0400000000000000" pitchFamily="50" charset="-128"/>
                        </a:rPr>
                        <a:t>政令・条例上の</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r>
                        <a:rPr kumimoji="1" lang="ja-JP" altLang="en-US" sz="1200" dirty="0">
                          <a:solidFill>
                            <a:schemeClr val="tx1"/>
                          </a:solidFill>
                          <a:latin typeface="BIZ UDPゴシック" panose="020B0400000000000000" pitchFamily="50" charset="-128"/>
                          <a:ea typeface="BIZ UDPゴシック" panose="020B0400000000000000" pitchFamily="50" charset="-128"/>
                        </a:rPr>
                        <a:t>本来階層</a:t>
                      </a:r>
                      <a:r>
                        <a:rPr kumimoji="1" lang="ja-JP" altLang="en-US" sz="1100" dirty="0">
                          <a:solidFill>
                            <a:schemeClr val="tx1"/>
                          </a:solidFill>
                          <a:latin typeface="BIZ UDPゴシック" panose="020B0400000000000000" pitchFamily="50" charset="-128"/>
                          <a:ea typeface="BIZ UDPゴシック" panose="020B0400000000000000" pitchFamily="50" charset="-128"/>
                        </a:rPr>
                        <a:t>の基準額</a:t>
                      </a:r>
                    </a:p>
                  </a:txBody>
                  <a:tcPr marL="0" marR="3600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r"/>
                      <a:r>
                        <a:rPr kumimoji="1" lang="ja-JP" altLang="en-US" sz="900" dirty="0">
                          <a:solidFill>
                            <a:schemeClr val="tx1"/>
                          </a:solidFill>
                          <a:latin typeface="BIZ UDPゴシック" panose="020B0400000000000000" pitchFamily="50" charset="-128"/>
                          <a:ea typeface="BIZ UDPゴシック" panose="020B0400000000000000" pitchFamily="50" charset="-128"/>
                        </a:rPr>
                        <a:t>政令・条例上の本来階層の上限</a:t>
                      </a:r>
                    </a:p>
                  </a:txBody>
                  <a:tcPr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r"/>
                      <a:r>
                        <a:rPr kumimoji="1" lang="ja-JP" altLang="en-US" sz="1000" dirty="0">
                          <a:solidFill>
                            <a:schemeClr val="tx1"/>
                          </a:solidFill>
                          <a:latin typeface="BIZ UDPゴシック" panose="020B0400000000000000" pitchFamily="50" charset="-128"/>
                          <a:ea typeface="BIZ UDPゴシック" panose="020B0400000000000000" pitchFamily="50" charset="-128"/>
                        </a:rPr>
                        <a:t>本来階層の上限</a:t>
                      </a:r>
                    </a:p>
                  </a:txBody>
                  <a:tcPr marL="36000" marR="3600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r"/>
                      <a:r>
                        <a:rPr kumimoji="1" lang="ja-JP" altLang="en-US" sz="1400" dirty="0">
                          <a:solidFill>
                            <a:schemeClr val="tx1"/>
                          </a:solidFill>
                          <a:latin typeface="BIZ UDPゴシック" panose="020B0400000000000000" pitchFamily="50" charset="-128"/>
                          <a:ea typeface="BIZ UDPゴシック" panose="020B0400000000000000" pitchFamily="50" charset="-128"/>
                        </a:rPr>
                        <a:t>条例上</a:t>
                      </a:r>
                      <a:r>
                        <a:rPr kumimoji="1" lang="ja-JP" altLang="en-US" sz="1100" dirty="0">
                          <a:solidFill>
                            <a:schemeClr val="tx1"/>
                          </a:solidFill>
                          <a:latin typeface="BIZ UDPゴシック" panose="020B0400000000000000" pitchFamily="50" charset="-128"/>
                          <a:ea typeface="BIZ UDPゴシック" panose="020B0400000000000000" pitchFamily="50" charset="-128"/>
                        </a:rPr>
                        <a:t>の</a:t>
                      </a:r>
                      <a:br>
                        <a:rPr kumimoji="1" lang="en-US" altLang="ja-JP" sz="1100" dirty="0">
                          <a:solidFill>
                            <a:schemeClr val="tx1"/>
                          </a:solidFill>
                          <a:latin typeface="BIZ UDPゴシック" panose="020B0400000000000000" pitchFamily="50" charset="-128"/>
                          <a:ea typeface="BIZ UDPゴシック" panose="020B0400000000000000" pitchFamily="50" charset="-128"/>
                        </a:rPr>
                      </a:br>
                      <a:r>
                        <a:rPr kumimoji="1" lang="ja-JP" altLang="en-US" sz="1100" dirty="0">
                          <a:solidFill>
                            <a:schemeClr val="tx1"/>
                          </a:solidFill>
                          <a:latin typeface="BIZ UDPゴシック" panose="020B0400000000000000" pitchFamily="50" charset="-128"/>
                          <a:ea typeface="BIZ UDPゴシック" panose="020B0400000000000000" pitchFamily="50" charset="-128"/>
                        </a:rPr>
                        <a:t>裁量階層の基準額</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r"/>
                      <a:r>
                        <a:rPr kumimoji="1" lang="ja-JP" altLang="en-US" sz="1000" dirty="0">
                          <a:solidFill>
                            <a:schemeClr val="tx1"/>
                          </a:solidFill>
                          <a:latin typeface="BIZ UDPゴシック" panose="020B0400000000000000" pitchFamily="50" charset="-128"/>
                          <a:ea typeface="BIZ UDPゴシック" panose="020B0400000000000000" pitchFamily="50" charset="-128"/>
                        </a:rPr>
                        <a:t>裁量階層</a:t>
                      </a:r>
                    </a:p>
                  </a:txBody>
                  <a:tcPr marL="36000" marR="3600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ja-JP" altLang="en-US" sz="1400" dirty="0">
                          <a:solidFill>
                            <a:schemeClr val="tx1"/>
                          </a:solidFill>
                          <a:latin typeface="BIZ UDPゴシック" panose="020B0400000000000000" pitchFamily="50" charset="-128"/>
                          <a:ea typeface="BIZ UDPゴシック" panose="020B0400000000000000" pitchFamily="50" charset="-128"/>
                        </a:rPr>
                        <a:t>政令上</a:t>
                      </a:r>
                      <a:r>
                        <a:rPr kumimoji="1" lang="ja-JP" altLang="en-US" sz="1100" dirty="0">
                          <a:solidFill>
                            <a:schemeClr val="tx1"/>
                          </a:solidFill>
                          <a:latin typeface="BIZ UDPゴシック" panose="020B0400000000000000" pitchFamily="50" charset="-128"/>
                          <a:ea typeface="BIZ UDPゴシック" panose="020B0400000000000000" pitchFamily="50" charset="-128"/>
                        </a:rPr>
                        <a:t>の</a:t>
                      </a:r>
                      <a:br>
                        <a:rPr kumimoji="1" lang="en-US" altLang="ja-JP" sz="1100" dirty="0">
                          <a:solidFill>
                            <a:schemeClr val="tx1"/>
                          </a:solidFill>
                          <a:latin typeface="BIZ UDPゴシック" panose="020B0400000000000000" pitchFamily="50" charset="-128"/>
                          <a:ea typeface="BIZ UDPゴシック" panose="020B0400000000000000" pitchFamily="50" charset="-128"/>
                        </a:rPr>
                      </a:br>
                      <a:r>
                        <a:rPr kumimoji="1" lang="ja-JP" altLang="en-US" sz="1100" dirty="0">
                          <a:solidFill>
                            <a:schemeClr val="tx1"/>
                          </a:solidFill>
                          <a:latin typeface="BIZ UDPゴシック" panose="020B0400000000000000" pitchFamily="50" charset="-128"/>
                          <a:ea typeface="BIZ UDPゴシック" panose="020B0400000000000000" pitchFamily="50" charset="-128"/>
                        </a:rPr>
                        <a:t>上限額</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a:txBody>
                  <a:tcPr marL="0" marR="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01266540"/>
                  </a:ext>
                </a:extLst>
              </a:tr>
              <a:tr h="683224">
                <a:tc>
                  <a:txBody>
                    <a:bodyPr/>
                    <a:lstStyle/>
                    <a:p>
                      <a:r>
                        <a:rPr kumimoji="1" lang="ja-JP" altLang="en-US" sz="1400" b="0" dirty="0">
                          <a:solidFill>
                            <a:schemeClr val="tx1"/>
                          </a:solidFill>
                          <a:latin typeface="BIZ UDPゴシック" panose="020B0400000000000000" pitchFamily="50" charset="-128"/>
                          <a:ea typeface="BIZ UDPゴシック" panose="020B0400000000000000" pitchFamily="50" charset="-128"/>
                        </a:rPr>
                        <a:t>収入分位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第</a:t>
                      </a:r>
                      <a:r>
                        <a:rPr kumimoji="1" lang="en-US" altLang="ja-JP" sz="1400" dirty="0">
                          <a:solidFill>
                            <a:schemeClr val="tx1"/>
                          </a:solidFill>
                          <a:latin typeface="BIZ UDPゴシック" panose="020B0400000000000000" pitchFamily="50" charset="-128"/>
                          <a:ea typeface="BIZ UDPゴシック" panose="020B0400000000000000" pitchFamily="50" charset="-128"/>
                        </a:rPr>
                        <a:t>1</a:t>
                      </a:r>
                      <a:r>
                        <a:rPr kumimoji="1" lang="ja-JP" altLang="en-US" sz="1400" dirty="0">
                          <a:solidFill>
                            <a:schemeClr val="tx1"/>
                          </a:solidFill>
                          <a:latin typeface="BIZ UDPゴシック" panose="020B0400000000000000" pitchFamily="50" charset="-128"/>
                          <a:ea typeface="BIZ UDPゴシック" panose="020B0400000000000000" pitchFamily="50" charset="-128"/>
                        </a:rPr>
                        <a:t>分位</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a:t>
                      </a:r>
                      <a:r>
                        <a:rPr kumimoji="1" lang="en-US" altLang="ja-JP" sz="1400" dirty="0">
                          <a:solidFill>
                            <a:schemeClr val="tx1"/>
                          </a:solidFill>
                          <a:latin typeface="BIZ UDPゴシック" panose="020B0400000000000000" pitchFamily="50" charset="-128"/>
                          <a:ea typeface="BIZ UDPゴシック" panose="020B0400000000000000" pitchFamily="50" charset="-128"/>
                        </a:rPr>
                        <a:t>10</a:t>
                      </a:r>
                      <a:r>
                        <a:rPr kumimoji="1" lang="ja-JP" altLang="en-US" sz="1400" dirty="0">
                          <a:solidFill>
                            <a:schemeClr val="tx1"/>
                          </a:solidFill>
                          <a:latin typeface="BIZ UDPゴシック" panose="020B0400000000000000" pitchFamily="50" charset="-128"/>
                          <a:ea typeface="BIZ UDPゴシック" panose="020B0400000000000000" pitchFamily="50" charset="-128"/>
                        </a:rPr>
                        <a:t>％）</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第</a:t>
                      </a:r>
                      <a:r>
                        <a:rPr kumimoji="1" lang="en-US" altLang="ja-JP" sz="1400" dirty="0">
                          <a:solidFill>
                            <a:schemeClr val="tx1"/>
                          </a:solidFill>
                          <a:latin typeface="BIZ UDPゴシック" panose="020B0400000000000000" pitchFamily="50" charset="-128"/>
                          <a:ea typeface="BIZ UDPゴシック" panose="020B0400000000000000" pitchFamily="50" charset="-128"/>
                        </a:rPr>
                        <a:t>2</a:t>
                      </a:r>
                      <a:r>
                        <a:rPr kumimoji="1" lang="ja-JP" altLang="en-US" sz="1400" dirty="0">
                          <a:solidFill>
                            <a:schemeClr val="tx1"/>
                          </a:solidFill>
                          <a:latin typeface="BIZ UDPゴシック" panose="020B0400000000000000" pitchFamily="50" charset="-128"/>
                          <a:ea typeface="BIZ UDPゴシック" panose="020B0400000000000000" pitchFamily="50" charset="-128"/>
                        </a:rPr>
                        <a:t>分位</a:t>
                      </a:r>
                    </a:p>
                    <a:p>
                      <a:pPr algn="ct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第</a:t>
                      </a:r>
                      <a:r>
                        <a:rPr kumimoji="1" lang="en-US" altLang="ja-JP" sz="1400" dirty="0">
                          <a:solidFill>
                            <a:schemeClr val="tx1"/>
                          </a:solidFill>
                          <a:latin typeface="BIZ UDPゴシック" panose="020B0400000000000000" pitchFamily="50" charset="-128"/>
                          <a:ea typeface="BIZ UDPゴシック" panose="020B0400000000000000" pitchFamily="50" charset="-128"/>
                        </a:rPr>
                        <a:t>3</a:t>
                      </a:r>
                      <a:r>
                        <a:rPr kumimoji="1" lang="ja-JP" altLang="en-US" sz="1400" dirty="0">
                          <a:solidFill>
                            <a:schemeClr val="tx1"/>
                          </a:solidFill>
                          <a:latin typeface="BIZ UDPゴシック" panose="020B0400000000000000" pitchFamily="50" charset="-128"/>
                          <a:ea typeface="BIZ UDPゴシック" panose="020B0400000000000000" pitchFamily="50" charset="-128"/>
                        </a:rPr>
                        <a:t>分位</a:t>
                      </a:r>
                    </a:p>
                    <a:p>
                      <a:pPr algn="ct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第</a:t>
                      </a:r>
                      <a:r>
                        <a:rPr kumimoji="1" lang="en-US" altLang="ja-JP" sz="1400" dirty="0">
                          <a:solidFill>
                            <a:schemeClr val="tx1"/>
                          </a:solidFill>
                          <a:latin typeface="BIZ UDPゴシック" panose="020B0400000000000000" pitchFamily="50" charset="-128"/>
                          <a:ea typeface="BIZ UDPゴシック" panose="020B0400000000000000" pitchFamily="50" charset="-128"/>
                        </a:rPr>
                        <a:t>4</a:t>
                      </a:r>
                      <a:r>
                        <a:rPr kumimoji="1" lang="ja-JP" altLang="en-US" sz="1400" dirty="0">
                          <a:solidFill>
                            <a:schemeClr val="tx1"/>
                          </a:solidFill>
                          <a:latin typeface="BIZ UDPゴシック" panose="020B0400000000000000" pitchFamily="50" charset="-128"/>
                          <a:ea typeface="BIZ UDPゴシック" panose="020B0400000000000000" pitchFamily="50" charset="-128"/>
                        </a:rPr>
                        <a:t>分位</a:t>
                      </a:r>
                    </a:p>
                    <a:p>
                      <a:pPr algn="ctr"/>
                      <a:r>
                        <a:rPr kumimoji="1" lang="en-US" altLang="ja-JP" sz="1400" dirty="0">
                          <a:solidFill>
                            <a:schemeClr val="tx1"/>
                          </a:solidFill>
                          <a:latin typeface="BIZ UDPゴシック" panose="020B0400000000000000" pitchFamily="50" charset="-128"/>
                          <a:ea typeface="BIZ UDPゴシック" panose="020B0400000000000000" pitchFamily="50" charset="-128"/>
                        </a:rPr>
                        <a:t>(25%)</a:t>
                      </a: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第</a:t>
                      </a:r>
                      <a:r>
                        <a:rPr kumimoji="1" lang="en-US" altLang="ja-JP" sz="1400" dirty="0">
                          <a:solidFill>
                            <a:schemeClr val="tx1"/>
                          </a:solidFill>
                          <a:latin typeface="BIZ UDPゴシック" panose="020B0400000000000000" pitchFamily="50" charset="-128"/>
                          <a:ea typeface="BIZ UDPゴシック" panose="020B0400000000000000" pitchFamily="50" charset="-128"/>
                        </a:rPr>
                        <a:t>5</a:t>
                      </a:r>
                      <a:r>
                        <a:rPr kumimoji="1" lang="ja-JP" altLang="en-US" sz="1400" dirty="0">
                          <a:solidFill>
                            <a:schemeClr val="tx1"/>
                          </a:solidFill>
                          <a:latin typeface="BIZ UDPゴシック" panose="020B0400000000000000" pitchFamily="50" charset="-128"/>
                          <a:ea typeface="BIZ UDPゴシック" panose="020B0400000000000000" pitchFamily="50" charset="-128"/>
                        </a:rPr>
                        <a:t>分位</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gn="ct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第</a:t>
                      </a:r>
                      <a:r>
                        <a:rPr kumimoji="1" lang="en-US" altLang="ja-JP" sz="1400" dirty="0">
                          <a:solidFill>
                            <a:schemeClr val="tx1"/>
                          </a:solidFill>
                          <a:latin typeface="BIZ UDPゴシック" panose="020B0400000000000000" pitchFamily="50" charset="-128"/>
                          <a:ea typeface="BIZ UDPゴシック" panose="020B0400000000000000" pitchFamily="50" charset="-128"/>
                        </a:rPr>
                        <a:t>6</a:t>
                      </a:r>
                      <a:r>
                        <a:rPr kumimoji="1" lang="ja-JP" altLang="en-US" sz="1400" dirty="0">
                          <a:solidFill>
                            <a:schemeClr val="tx1"/>
                          </a:solidFill>
                          <a:latin typeface="BIZ UDPゴシック" panose="020B0400000000000000" pitchFamily="50" charset="-128"/>
                          <a:ea typeface="BIZ UDPゴシック" panose="020B0400000000000000" pitchFamily="50" charset="-128"/>
                        </a:rPr>
                        <a:t>分位</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gn="ctr"/>
                      <a:r>
                        <a:rPr kumimoji="1" lang="en-US" altLang="ja-JP" sz="1400" dirty="0">
                          <a:solidFill>
                            <a:schemeClr val="tx1"/>
                          </a:solidFill>
                          <a:latin typeface="BIZ UDPゴシック" panose="020B0400000000000000" pitchFamily="50" charset="-128"/>
                          <a:ea typeface="BIZ UDPゴシック" panose="020B0400000000000000" pitchFamily="50" charset="-128"/>
                        </a:rPr>
                        <a:t>(40%)</a:t>
                      </a: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第</a:t>
                      </a:r>
                      <a:r>
                        <a:rPr kumimoji="1" lang="en-US" altLang="ja-JP" sz="1400" dirty="0">
                          <a:solidFill>
                            <a:schemeClr val="tx1"/>
                          </a:solidFill>
                          <a:latin typeface="BIZ UDPゴシック" panose="020B0400000000000000" pitchFamily="50" charset="-128"/>
                          <a:ea typeface="BIZ UDPゴシック" panose="020B0400000000000000" pitchFamily="50" charset="-128"/>
                        </a:rPr>
                        <a:t>7</a:t>
                      </a:r>
                      <a:r>
                        <a:rPr kumimoji="1" lang="ja-JP" altLang="en-US" sz="1400" dirty="0">
                          <a:solidFill>
                            <a:schemeClr val="tx1"/>
                          </a:solidFill>
                          <a:latin typeface="BIZ UDPゴシック" panose="020B0400000000000000" pitchFamily="50" charset="-128"/>
                          <a:ea typeface="BIZ UDPゴシック" panose="020B0400000000000000" pitchFamily="50" charset="-128"/>
                        </a:rPr>
                        <a:t>分位</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gn="ctr"/>
                      <a:r>
                        <a:rPr kumimoji="1" lang="en-US" altLang="ja-JP" sz="1400" dirty="0">
                          <a:solidFill>
                            <a:schemeClr val="tx1"/>
                          </a:solidFill>
                          <a:latin typeface="BIZ UDPゴシック" panose="020B0400000000000000" pitchFamily="50" charset="-128"/>
                          <a:ea typeface="BIZ UDPゴシック" panose="020B0400000000000000" pitchFamily="50" charset="-128"/>
                        </a:rPr>
                        <a:t>(50%)</a:t>
                      </a: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第</a:t>
                      </a:r>
                      <a:r>
                        <a:rPr kumimoji="1" lang="en-US" altLang="ja-JP" sz="1400" dirty="0">
                          <a:solidFill>
                            <a:schemeClr val="tx1"/>
                          </a:solidFill>
                          <a:latin typeface="BIZ UDPゴシック" panose="020B0400000000000000" pitchFamily="50" charset="-128"/>
                          <a:ea typeface="BIZ UDPゴシック" panose="020B0400000000000000" pitchFamily="50" charset="-128"/>
                        </a:rPr>
                        <a:t>8</a:t>
                      </a:r>
                      <a:r>
                        <a:rPr kumimoji="1" lang="ja-JP" altLang="en-US" sz="1400" dirty="0">
                          <a:solidFill>
                            <a:schemeClr val="tx1"/>
                          </a:solidFill>
                          <a:latin typeface="BIZ UDPゴシック" panose="020B0400000000000000" pitchFamily="50" charset="-128"/>
                          <a:ea typeface="BIZ UDPゴシック" panose="020B0400000000000000" pitchFamily="50" charset="-128"/>
                        </a:rPr>
                        <a:t>分位</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gn="ctr"/>
                      <a:r>
                        <a:rPr kumimoji="1" lang="en-US" altLang="ja-JP" sz="1400" dirty="0">
                          <a:solidFill>
                            <a:schemeClr val="tx1"/>
                          </a:solidFill>
                          <a:latin typeface="BIZ UDPゴシック" panose="020B0400000000000000" pitchFamily="50" charset="-128"/>
                          <a:ea typeface="BIZ UDPゴシック" panose="020B0400000000000000" pitchFamily="50" charset="-128"/>
                        </a:rPr>
                        <a:t>(60%)</a:t>
                      </a: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txBody>
                  <a:tcPr anchor="ctr">
                    <a:lnL w="3810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827941644"/>
                  </a:ext>
                </a:extLst>
              </a:tr>
              <a:tr h="455483">
                <a:tc>
                  <a:txBody>
                    <a:bodyP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政令月収（万円）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kumimoji="1" lang="en-US" altLang="ja-JP" sz="1200" b="0" dirty="0">
                          <a:solidFill>
                            <a:schemeClr val="tx1"/>
                          </a:solidFill>
                          <a:latin typeface="游ゴシック" panose="020B0400000000000000" pitchFamily="50" charset="-128"/>
                          <a:ea typeface="游ゴシック" panose="020B0400000000000000" pitchFamily="50" charset="-128"/>
                        </a:rPr>
                        <a:t>10.4</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200" b="0" dirty="0">
                          <a:solidFill>
                            <a:schemeClr val="tx1"/>
                          </a:solidFill>
                          <a:latin typeface="游ゴシック" panose="020B0400000000000000" pitchFamily="50" charset="-128"/>
                          <a:ea typeface="游ゴシック" panose="020B0400000000000000" pitchFamily="50" charset="-128"/>
                        </a:rPr>
                        <a:t>12.3</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200" b="0" dirty="0">
                          <a:solidFill>
                            <a:schemeClr val="tx1"/>
                          </a:solidFill>
                          <a:latin typeface="游ゴシック" panose="020B0400000000000000" pitchFamily="50" charset="-128"/>
                          <a:ea typeface="游ゴシック" panose="020B0400000000000000" pitchFamily="50" charset="-128"/>
                        </a:rPr>
                        <a:t>13.9</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1" dirty="0">
                          <a:solidFill>
                            <a:schemeClr val="tx1"/>
                          </a:solidFill>
                          <a:latin typeface="游ゴシック" panose="020B0400000000000000" pitchFamily="50" charset="-128"/>
                          <a:ea typeface="游ゴシック" panose="020B0400000000000000" pitchFamily="50" charset="-128"/>
                        </a:rPr>
                        <a:t>15.8</a:t>
                      </a:r>
                      <a:endParaRPr kumimoji="1" lang="ja-JP" altLang="en-US" sz="1600" b="1" dirty="0">
                        <a:solidFill>
                          <a:schemeClr val="tx1"/>
                        </a:solidFill>
                        <a:latin typeface="游ゴシック" panose="020B0400000000000000" pitchFamily="50" charset="-128"/>
                        <a:ea typeface="游ゴシック" panose="020B0400000000000000" pitchFamily="50" charset="-128"/>
                      </a:endParaRP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200" b="0" dirty="0">
                          <a:solidFill>
                            <a:schemeClr val="tx1"/>
                          </a:solidFill>
                          <a:latin typeface="游ゴシック" panose="020B0400000000000000" pitchFamily="50" charset="-128"/>
                          <a:ea typeface="游ゴシック" panose="020B0400000000000000" pitchFamily="50" charset="-128"/>
                        </a:rPr>
                        <a:t>18.6</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1" dirty="0">
                          <a:solidFill>
                            <a:schemeClr val="tx1"/>
                          </a:solidFill>
                          <a:latin typeface="游ゴシック" panose="020B0400000000000000" pitchFamily="50" charset="-128"/>
                          <a:ea typeface="游ゴシック" panose="020B0400000000000000" pitchFamily="50" charset="-128"/>
                        </a:rPr>
                        <a:t>21.4</a:t>
                      </a:r>
                      <a:endParaRPr kumimoji="1" lang="ja-JP" altLang="en-US" sz="1600" b="1" dirty="0">
                        <a:solidFill>
                          <a:schemeClr val="tx1"/>
                        </a:solidFill>
                        <a:latin typeface="游ゴシック" panose="020B0400000000000000" pitchFamily="50" charset="-128"/>
                        <a:ea typeface="游ゴシック" panose="020B0400000000000000" pitchFamily="50" charset="-128"/>
                      </a:endParaRP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600" b="1" dirty="0">
                          <a:solidFill>
                            <a:srgbClr val="FF0000"/>
                          </a:solidFill>
                          <a:latin typeface="游ゴシック" panose="020B0400000000000000" pitchFamily="50" charset="-128"/>
                          <a:ea typeface="游ゴシック" panose="020B0400000000000000" pitchFamily="50" charset="-128"/>
                        </a:rPr>
                        <a:t>25.9</a:t>
                      </a:r>
                      <a:endParaRPr kumimoji="1" lang="ja-JP" altLang="en-US" sz="1600" b="1" dirty="0">
                        <a:solidFill>
                          <a:srgbClr val="FF0000"/>
                        </a:solidFill>
                        <a:latin typeface="游ゴシック" panose="020B0400000000000000" pitchFamily="50" charset="-128"/>
                        <a:ea typeface="游ゴシック" panose="020B0400000000000000" pitchFamily="50" charset="-128"/>
                      </a:endParaRP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200" b="0" dirty="0">
                          <a:solidFill>
                            <a:schemeClr val="tx1"/>
                          </a:solidFill>
                          <a:latin typeface="游ゴシック" panose="020B0400000000000000" pitchFamily="50" charset="-128"/>
                          <a:ea typeface="游ゴシック" panose="020B0400000000000000" pitchFamily="50" charset="-128"/>
                        </a:rPr>
                        <a:t>31.3</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3810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83236556"/>
                  </a:ext>
                </a:extLst>
              </a:tr>
              <a:tr h="471981">
                <a:tc>
                  <a:txBody>
                    <a:bodyPr/>
                    <a:lstStyle/>
                    <a:p>
                      <a:r>
                        <a:rPr kumimoji="1" lang="ja-JP" altLang="en-US" sz="1000" dirty="0">
                          <a:solidFill>
                            <a:schemeClr val="tx1"/>
                          </a:solidFill>
                          <a:latin typeface="BIZ UDPゴシック" panose="020B0400000000000000" pitchFamily="50" charset="-128"/>
                          <a:ea typeface="BIZ UDPゴシック" panose="020B0400000000000000" pitchFamily="50" charset="-128"/>
                        </a:rPr>
                        <a:t>（参考）</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dirty="0">
                          <a:solidFill>
                            <a:schemeClr val="tx1"/>
                          </a:solidFill>
                          <a:latin typeface="BIZ UDPゴシック" panose="020B0400000000000000" pitchFamily="50" charset="-128"/>
                          <a:ea typeface="BIZ UDPゴシック" panose="020B0400000000000000" pitchFamily="50" charset="-128"/>
                        </a:rPr>
                        <a:t>  政令月収に対応する</a:t>
                      </a:r>
                      <a:br>
                        <a:rPr kumimoji="1" lang="en-US" altLang="ja-JP" sz="1000" dirty="0">
                          <a:solidFill>
                            <a:schemeClr val="tx1"/>
                          </a:solidFill>
                          <a:latin typeface="BIZ UDPゴシック" panose="020B0400000000000000" pitchFamily="50" charset="-128"/>
                          <a:ea typeface="BIZ UDPゴシック" panose="020B0400000000000000" pitchFamily="50" charset="-128"/>
                        </a:rPr>
                      </a:br>
                      <a:r>
                        <a:rPr kumimoji="1" lang="en-US" altLang="ja-JP" sz="1000" dirty="0">
                          <a:solidFill>
                            <a:schemeClr val="tx1"/>
                          </a:solidFill>
                          <a:latin typeface="BIZ UDPゴシック" panose="020B0400000000000000" pitchFamily="50" charset="-128"/>
                          <a:ea typeface="BIZ UDPゴシック" panose="020B0400000000000000" pitchFamily="50" charset="-128"/>
                        </a:rPr>
                        <a:t>  </a:t>
                      </a:r>
                      <a:r>
                        <a:rPr kumimoji="1" lang="ja-JP" altLang="en-US" sz="1000" dirty="0">
                          <a:solidFill>
                            <a:schemeClr val="tx1"/>
                          </a:solidFill>
                          <a:latin typeface="BIZ UDPゴシック" panose="020B0400000000000000" pitchFamily="50" charset="-128"/>
                          <a:ea typeface="BIZ UDPゴシック" panose="020B0400000000000000" pitchFamily="50" charset="-128"/>
                        </a:rPr>
                        <a:t>年間粗収入（万円）</a:t>
                      </a:r>
                      <a:br>
                        <a:rPr kumimoji="1" lang="en-US" altLang="ja-JP" sz="1000" dirty="0">
                          <a:solidFill>
                            <a:schemeClr val="tx1"/>
                          </a:solidFill>
                          <a:latin typeface="BIZ UDPゴシック" panose="020B0400000000000000" pitchFamily="50" charset="-128"/>
                          <a:ea typeface="BIZ UDPゴシック" panose="020B0400000000000000" pitchFamily="50" charset="-128"/>
                        </a:rPr>
                      </a:br>
                      <a:r>
                        <a:rPr kumimoji="1" lang="en-US" altLang="ja-JP" sz="1000" dirty="0">
                          <a:solidFill>
                            <a:schemeClr val="tx1"/>
                          </a:solidFill>
                          <a:latin typeface="BIZ UDPゴシック" panose="020B0400000000000000" pitchFamily="50" charset="-128"/>
                          <a:ea typeface="BIZ UDPゴシック" panose="020B0400000000000000" pitchFamily="50" charset="-128"/>
                        </a:rPr>
                        <a:t>  ※</a:t>
                      </a:r>
                      <a:r>
                        <a:rPr kumimoji="1" lang="ja-JP" altLang="en-US" sz="1000" dirty="0">
                          <a:solidFill>
                            <a:schemeClr val="tx1"/>
                          </a:solidFill>
                          <a:latin typeface="BIZ UDPゴシック" panose="020B0400000000000000" pitchFamily="50" charset="-128"/>
                          <a:ea typeface="BIZ UDPゴシック" panose="020B0400000000000000" pitchFamily="50" charset="-128"/>
                        </a:rPr>
                        <a:t>３人世帯の場合</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kumimoji="1" lang="en-US" altLang="ja-JP" sz="1200" b="0" dirty="0">
                          <a:solidFill>
                            <a:schemeClr val="tx1"/>
                          </a:solidFill>
                          <a:latin typeface="游ゴシック" panose="020B0400000000000000" pitchFamily="50" charset="-128"/>
                          <a:ea typeface="游ゴシック" panose="020B0400000000000000" pitchFamily="50" charset="-128"/>
                        </a:rPr>
                        <a:t>313</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200" b="0" dirty="0">
                          <a:solidFill>
                            <a:schemeClr val="tx1"/>
                          </a:solidFill>
                          <a:latin typeface="游ゴシック" panose="020B0400000000000000" pitchFamily="50" charset="-128"/>
                          <a:ea typeface="游ゴシック" panose="020B0400000000000000" pitchFamily="50" charset="-128"/>
                        </a:rPr>
                        <a:t>345</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200" b="0" dirty="0">
                          <a:solidFill>
                            <a:schemeClr val="tx1"/>
                          </a:solidFill>
                          <a:latin typeface="游ゴシック" panose="020B0400000000000000" pitchFamily="50" charset="-128"/>
                          <a:ea typeface="游ゴシック" panose="020B0400000000000000" pitchFamily="50" charset="-128"/>
                        </a:rPr>
                        <a:t>371</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200" b="0" dirty="0">
                          <a:solidFill>
                            <a:schemeClr val="tx1"/>
                          </a:solidFill>
                          <a:latin typeface="游ゴシック" panose="020B0400000000000000" pitchFamily="50" charset="-128"/>
                          <a:ea typeface="游ゴシック" panose="020B0400000000000000" pitchFamily="50" charset="-128"/>
                        </a:rPr>
                        <a:t>400</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noFill/>
                  </a:tcPr>
                </a:tc>
                <a:tc>
                  <a:txBody>
                    <a:bodyPr/>
                    <a:lstStyle/>
                    <a:p>
                      <a:pPr algn="ctr"/>
                      <a:r>
                        <a:rPr kumimoji="1" lang="en-US" altLang="ja-JP" sz="1200" b="0" dirty="0">
                          <a:solidFill>
                            <a:schemeClr val="tx1"/>
                          </a:solidFill>
                          <a:latin typeface="游ゴシック" panose="020B0400000000000000" pitchFamily="50" charset="-128"/>
                          <a:ea typeface="游ゴシック" panose="020B0400000000000000" pitchFamily="50" charset="-128"/>
                        </a:rPr>
                        <a:t>442</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200" b="0" dirty="0">
                          <a:solidFill>
                            <a:schemeClr val="tx1"/>
                          </a:solidFill>
                          <a:latin typeface="游ゴシック" panose="020B0400000000000000" pitchFamily="50" charset="-128"/>
                          <a:ea typeface="游ゴシック" panose="020B0400000000000000" pitchFamily="50" charset="-128"/>
                        </a:rPr>
                        <a:t>484</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noFill/>
                  </a:tcPr>
                </a:tc>
                <a:tc>
                  <a:txBody>
                    <a:bodyPr/>
                    <a:lstStyle/>
                    <a:p>
                      <a:pPr algn="ctr"/>
                      <a:r>
                        <a:rPr kumimoji="1" lang="en-US" altLang="ja-JP" sz="1600" b="1" dirty="0">
                          <a:solidFill>
                            <a:srgbClr val="FF0000"/>
                          </a:solidFill>
                          <a:latin typeface="游ゴシック" panose="020B0400000000000000" pitchFamily="50" charset="-128"/>
                          <a:ea typeface="游ゴシック" panose="020B0400000000000000" pitchFamily="50" charset="-128"/>
                        </a:rPr>
                        <a:t>551</a:t>
                      </a:r>
                      <a:endParaRPr kumimoji="1" lang="ja-JP" altLang="en-US" sz="1600" b="1" dirty="0">
                        <a:solidFill>
                          <a:srgbClr val="FF0000"/>
                        </a:solidFill>
                        <a:latin typeface="游ゴシック" panose="020B0400000000000000" pitchFamily="50" charset="-128"/>
                        <a:ea typeface="游ゴシック" panose="020B0400000000000000" pitchFamily="50" charset="-128"/>
                      </a:endParaRP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noFill/>
                  </a:tcPr>
                </a:tc>
                <a:tc>
                  <a:txBody>
                    <a:bodyPr/>
                    <a:lstStyle/>
                    <a:p>
                      <a:pPr algn="ctr"/>
                      <a:r>
                        <a:rPr kumimoji="1" lang="en-US" altLang="ja-JP" sz="1200" b="0" dirty="0">
                          <a:solidFill>
                            <a:schemeClr val="tx1"/>
                          </a:solidFill>
                          <a:latin typeface="游ゴシック" panose="020B0400000000000000" pitchFamily="50" charset="-128"/>
                          <a:ea typeface="游ゴシック" panose="020B0400000000000000" pitchFamily="50" charset="-128"/>
                        </a:rPr>
                        <a:t>632</a:t>
                      </a:r>
                      <a:endParaRPr kumimoji="1" lang="ja-JP" altLang="en-US" sz="1200" b="0" dirty="0">
                        <a:solidFill>
                          <a:schemeClr val="tx1"/>
                        </a:solidFill>
                        <a:latin typeface="游ゴシック" panose="020B0400000000000000" pitchFamily="50" charset="-128"/>
                        <a:ea typeface="游ゴシック" panose="020B0400000000000000" pitchFamily="50" charset="-128"/>
                      </a:endParaRPr>
                    </a:p>
                  </a:txBody>
                  <a:tcPr anchor="ctr">
                    <a:lnL w="3810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70825154"/>
                  </a:ext>
                </a:extLst>
              </a:tr>
            </a:tbl>
          </a:graphicData>
        </a:graphic>
      </p:graphicFrame>
      <p:sp>
        <p:nvSpPr>
          <p:cNvPr id="16" name="テキスト ボックス 15">
            <a:extLst>
              <a:ext uri="{FF2B5EF4-FFF2-40B4-BE49-F238E27FC236}">
                <a16:creationId xmlns:a16="http://schemas.microsoft.com/office/drawing/2014/main" id="{EEDF682F-056B-488C-A9AA-85B0111BE606}"/>
              </a:ext>
            </a:extLst>
          </p:cNvPr>
          <p:cNvSpPr txBox="1"/>
          <p:nvPr/>
        </p:nvSpPr>
        <p:spPr>
          <a:xfrm>
            <a:off x="393810" y="3978384"/>
            <a:ext cx="3467616" cy="338554"/>
          </a:xfrm>
          <a:prstGeom prst="rect">
            <a:avLst/>
          </a:prstGeom>
          <a:noFill/>
        </p:spPr>
        <p:txBody>
          <a:bodyPr wrap="none" rtlCol="0">
            <a:spAutoFit/>
          </a:bodyPr>
          <a:lstStyle/>
          <a:p>
            <a:r>
              <a:rPr kumimoji="1" lang="en-US" altLang="ja-JP" sz="1600" b="1" dirty="0">
                <a:latin typeface="BIZ UDPゴシック" panose="020B0400000000000000" pitchFamily="50" charset="-128"/>
                <a:ea typeface="BIZ UDPゴシック" panose="020B0400000000000000" pitchFamily="50" charset="-128"/>
              </a:rPr>
              <a:t>《</a:t>
            </a:r>
            <a:r>
              <a:rPr kumimoji="1" lang="ja-JP" altLang="en-US" sz="1600" b="1" dirty="0">
                <a:latin typeface="BIZ UDPゴシック" panose="020B0400000000000000" pitchFamily="50" charset="-128"/>
                <a:ea typeface="BIZ UDPゴシック" panose="020B0400000000000000" pitchFamily="50" charset="-128"/>
              </a:rPr>
              <a:t>公営住宅の収入分位別の政令月収</a:t>
            </a:r>
            <a:r>
              <a:rPr kumimoji="1" lang="en-US" altLang="ja-JP" sz="1600" b="1" dirty="0">
                <a:latin typeface="BIZ UDPゴシック" panose="020B0400000000000000" pitchFamily="50" charset="-128"/>
                <a:ea typeface="BIZ UDPゴシック" panose="020B0400000000000000" pitchFamily="50" charset="-128"/>
              </a:rPr>
              <a:t>》</a:t>
            </a:r>
            <a:endParaRPr kumimoji="1" lang="ja-JP" altLang="en-US" sz="1600" b="1" dirty="0">
              <a:latin typeface="BIZ UDPゴシック" panose="020B0400000000000000" pitchFamily="50" charset="-128"/>
              <a:ea typeface="BIZ UDPゴシック" panose="020B0400000000000000" pitchFamily="50" charset="-128"/>
            </a:endParaRPr>
          </a:p>
        </p:txBody>
      </p:sp>
      <p:cxnSp>
        <p:nvCxnSpPr>
          <p:cNvPr id="4" name="直線矢印コネクタ 3">
            <a:extLst>
              <a:ext uri="{FF2B5EF4-FFF2-40B4-BE49-F238E27FC236}">
                <a16:creationId xmlns:a16="http://schemas.microsoft.com/office/drawing/2014/main" id="{ABC06F5A-5676-4109-89BC-47B46BFB1667}"/>
              </a:ext>
            </a:extLst>
          </p:cNvPr>
          <p:cNvCxnSpPr>
            <a:cxnSpLocks/>
          </p:cNvCxnSpPr>
          <p:nvPr/>
        </p:nvCxnSpPr>
        <p:spPr>
          <a:xfrm flipH="1">
            <a:off x="5574285" y="3955626"/>
            <a:ext cx="28800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a:extLst>
              <a:ext uri="{FF2B5EF4-FFF2-40B4-BE49-F238E27FC236}">
                <a16:creationId xmlns:a16="http://schemas.microsoft.com/office/drawing/2014/main" id="{53BD6347-39AF-4AB8-BFF3-7754F221DE15}"/>
              </a:ext>
            </a:extLst>
          </p:cNvPr>
          <p:cNvCxnSpPr>
            <a:cxnSpLocks/>
          </p:cNvCxnSpPr>
          <p:nvPr/>
        </p:nvCxnSpPr>
        <p:spPr>
          <a:xfrm flipH="1">
            <a:off x="7298811" y="3955626"/>
            <a:ext cx="28800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a:extLst>
              <a:ext uri="{FF2B5EF4-FFF2-40B4-BE49-F238E27FC236}">
                <a16:creationId xmlns:a16="http://schemas.microsoft.com/office/drawing/2014/main" id="{BAFC3C40-4E99-4034-BF46-2ABD2E7661D4}"/>
              </a:ext>
            </a:extLst>
          </p:cNvPr>
          <p:cNvCxnSpPr>
            <a:cxnSpLocks/>
          </p:cNvCxnSpPr>
          <p:nvPr/>
        </p:nvCxnSpPr>
        <p:spPr>
          <a:xfrm flipH="1">
            <a:off x="8166573" y="3957083"/>
            <a:ext cx="28800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3844339E-03D0-4074-9623-F8ECFAC1C66E}"/>
              </a:ext>
            </a:extLst>
          </p:cNvPr>
          <p:cNvSpPr txBox="1"/>
          <p:nvPr/>
        </p:nvSpPr>
        <p:spPr>
          <a:xfrm>
            <a:off x="9222921" y="6669816"/>
            <a:ext cx="359394" cy="369332"/>
          </a:xfrm>
          <a:prstGeom prst="rect">
            <a:avLst/>
          </a:prstGeom>
          <a:noFill/>
        </p:spPr>
        <p:txBody>
          <a:bodyPr wrap="none" rtlCol="0">
            <a:spAutoFit/>
          </a:bodyPr>
          <a:lstStyle/>
          <a:p>
            <a:r>
              <a:rPr kumimoji="1" lang="en-US" altLang="ja-JP" dirty="0">
                <a:latin typeface="BIZ UDPゴシック" panose="020B0400000000000000" pitchFamily="50" charset="-128"/>
                <a:ea typeface="BIZ UDPゴシック" panose="020B0400000000000000" pitchFamily="50" charset="-128"/>
              </a:rPr>
              <a:t>7</a:t>
            </a:r>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14521618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2107</Words>
  <Application>Microsoft Office PowerPoint</Application>
  <PresentationFormat>ユーザー設定</PresentationFormat>
  <Paragraphs>290</Paragraphs>
  <Slides>8</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8</vt:i4>
      </vt:variant>
    </vt:vector>
  </HeadingPairs>
  <TitlesOfParts>
    <vt:vector size="16" baseType="lpstr">
      <vt:lpstr>BIZ UDPゴシック</vt:lpstr>
      <vt:lpstr>HGP創英角ｺﾞｼｯｸUB</vt:lpstr>
      <vt:lpstr>Meiryo UI</vt:lpstr>
      <vt:lpstr>游ゴシック</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2026-02-09T11:18:00Z</dcterms:created>
  <dcterms:modified xsi:type="dcterms:W3CDTF">2026-02-09T11:19:07Z</dcterms:modified>
</cp:coreProperties>
</file>