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29"/>
  </p:notesMasterIdLst>
  <p:handoutMasterIdLst>
    <p:handoutMasterId r:id="rId30"/>
  </p:handoutMasterIdLst>
  <p:sldIdLst>
    <p:sldId id="2813" r:id="rId2"/>
    <p:sldId id="2422" r:id="rId3"/>
    <p:sldId id="2423" r:id="rId4"/>
    <p:sldId id="2484" r:id="rId5"/>
    <p:sldId id="2511" r:id="rId6"/>
    <p:sldId id="2773" r:id="rId7"/>
    <p:sldId id="2512" r:id="rId8"/>
    <p:sldId id="2661" r:id="rId9"/>
    <p:sldId id="2738" r:id="rId10"/>
    <p:sldId id="2792" r:id="rId11"/>
    <p:sldId id="2793" r:id="rId12"/>
    <p:sldId id="2818" r:id="rId13"/>
    <p:sldId id="2802" r:id="rId14"/>
    <p:sldId id="2799" r:id="rId15"/>
    <p:sldId id="2752" r:id="rId16"/>
    <p:sldId id="2817" r:id="rId17"/>
    <p:sldId id="2812" r:id="rId18"/>
    <p:sldId id="2781" r:id="rId19"/>
    <p:sldId id="2762" r:id="rId20"/>
    <p:sldId id="2772" r:id="rId21"/>
    <p:sldId id="2810" r:id="rId22"/>
    <p:sldId id="2777" r:id="rId23"/>
    <p:sldId id="2767" r:id="rId24"/>
    <p:sldId id="2768" r:id="rId25"/>
    <p:sldId id="2804" r:id="rId26"/>
    <p:sldId id="2803" r:id="rId27"/>
    <p:sldId id="2809" r:id="rId28"/>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E0D8F58D-D2D5-4891-8BC2-F1D8E0D7E49A}">
          <p14:sldIdLst>
            <p14:sldId id="2813"/>
            <p14:sldId id="2422"/>
            <p14:sldId id="2423"/>
            <p14:sldId id="2484"/>
            <p14:sldId id="2511"/>
            <p14:sldId id="2773"/>
            <p14:sldId id="2512"/>
            <p14:sldId id="2661"/>
          </p14:sldIdLst>
        </p14:section>
        <p14:section name="行政DXの実現に向けた取組み" id="{AC6B71D9-75F4-416B-B7ED-94DB631ECFAF}">
          <p14:sldIdLst>
            <p14:sldId id="2738"/>
            <p14:sldId id="2792"/>
            <p14:sldId id="2793"/>
            <p14:sldId id="2818"/>
            <p14:sldId id="2802"/>
            <p14:sldId id="2799"/>
            <p14:sldId id="2752"/>
            <p14:sldId id="2817"/>
            <p14:sldId id="2812"/>
          </p14:sldIdLst>
        </p14:section>
        <p14:section name="より幅広い共創の仕組みづくり" id="{561237E1-F9FC-40FC-B307-A362525C2331}">
          <p14:sldIdLst>
            <p14:sldId id="2781"/>
            <p14:sldId id="2762"/>
            <p14:sldId id="2772"/>
            <p14:sldId id="2810"/>
            <p14:sldId id="2777"/>
            <p14:sldId id="2767"/>
            <p14:sldId id="2768"/>
            <p14:sldId id="2804"/>
            <p14:sldId id="2803"/>
            <p14:sldId id="2809"/>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2"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006664"/>
    <a:srgbClr val="4F81BD"/>
    <a:srgbClr val="1F497D"/>
    <a:srgbClr val="00468B"/>
    <a:srgbClr val="CFE0ED"/>
    <a:srgbClr val="FFCC00"/>
    <a:srgbClr val="FFFF66"/>
    <a:srgbClr val="FFCC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95" autoAdjust="0"/>
    <p:restoredTop sz="95842" autoAdjust="0"/>
  </p:normalViewPr>
  <p:slideViewPr>
    <p:cSldViewPr>
      <p:cViewPr varScale="1">
        <p:scale>
          <a:sx n="94" d="100"/>
          <a:sy n="94" d="100"/>
        </p:scale>
        <p:origin x="1224" y="82"/>
      </p:cViewPr>
      <p:guideLst>
        <p:guide orient="horz" pos="2160"/>
        <p:guide pos="2880"/>
      </p:guideLst>
    </p:cSldViewPr>
  </p:slideViewPr>
  <p:outlineViewPr>
    <p:cViewPr>
      <p:scale>
        <a:sx n="33" d="100"/>
        <a:sy n="33" d="100"/>
      </p:scale>
      <p:origin x="0" y="-2986"/>
    </p:cViewPr>
  </p:outlineViewPr>
  <p:notesTextViewPr>
    <p:cViewPr>
      <p:scale>
        <a:sx n="50" d="100"/>
        <a:sy n="50" d="100"/>
      </p:scale>
      <p:origin x="0" y="0"/>
    </p:cViewPr>
  </p:notesTextViewPr>
  <p:sorterViewPr>
    <p:cViewPr>
      <p:scale>
        <a:sx n="100" d="100"/>
        <a:sy n="100" d="100"/>
      </p:scale>
      <p:origin x="0" y="-9504"/>
    </p:cViewPr>
  </p:sorterViewPr>
  <p:notesViewPr>
    <p:cSldViewPr>
      <p:cViewPr varScale="1">
        <p:scale>
          <a:sx n="60" d="100"/>
          <a:sy n="60" d="100"/>
        </p:scale>
        <p:origin x="2971" y="58"/>
      </p:cViewPr>
      <p:guideLst/>
    </p:cSldViewPr>
  </p:notes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0"/>
            <a:ext cx="2945448" cy="496253"/>
          </a:xfrm>
          <a:prstGeom prst="rect">
            <a:avLst/>
          </a:prstGeom>
        </p:spPr>
        <p:txBody>
          <a:bodyPr vert="horz" lIns="91289" tIns="45647" rIns="91289" bIns="4564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646" y="0"/>
            <a:ext cx="2945448" cy="496253"/>
          </a:xfrm>
          <a:prstGeom prst="rect">
            <a:avLst/>
          </a:prstGeom>
        </p:spPr>
        <p:txBody>
          <a:bodyPr vert="horz" lIns="91289" tIns="45647" rIns="91289" bIns="45647" rtlCol="0"/>
          <a:lstStyle>
            <a:lvl1pPr algn="r">
              <a:defRPr sz="1200"/>
            </a:lvl1pPr>
          </a:lstStyle>
          <a:p>
            <a:fld id="{BF868B9E-B285-4A45-9CF7-6DC8372BDF37}" type="datetimeFigureOut">
              <a:rPr kumimoji="1" lang="ja-JP" altLang="en-US" smtClean="0"/>
              <a:t>2026/3/23</a:t>
            </a:fld>
            <a:endParaRPr kumimoji="1" lang="ja-JP" altLang="en-US"/>
          </a:p>
        </p:txBody>
      </p:sp>
      <p:sp>
        <p:nvSpPr>
          <p:cNvPr id="4" name="フッター プレースホルダー 3"/>
          <p:cNvSpPr>
            <a:spLocks noGrp="1"/>
          </p:cNvSpPr>
          <p:nvPr>
            <p:ph type="ftr" sz="quarter" idx="2"/>
          </p:nvPr>
        </p:nvSpPr>
        <p:spPr>
          <a:xfrm>
            <a:off x="3" y="9428800"/>
            <a:ext cx="2945448" cy="496252"/>
          </a:xfrm>
          <a:prstGeom prst="rect">
            <a:avLst/>
          </a:prstGeom>
        </p:spPr>
        <p:txBody>
          <a:bodyPr vert="horz" lIns="91289" tIns="45647" rIns="91289" bIns="4564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646" y="9428800"/>
            <a:ext cx="2945448" cy="496252"/>
          </a:xfrm>
          <a:prstGeom prst="rect">
            <a:avLst/>
          </a:prstGeom>
        </p:spPr>
        <p:txBody>
          <a:bodyPr vert="horz" lIns="91289" tIns="45647" rIns="91289" bIns="45647" rtlCol="0" anchor="b"/>
          <a:lstStyle>
            <a:lvl1pPr algn="r">
              <a:defRPr sz="1200"/>
            </a:lvl1pPr>
          </a:lstStyle>
          <a:p>
            <a:fld id="{07C14DE1-35E5-49A1-9D54-83ABAF301631}" type="slidenum">
              <a:rPr kumimoji="1" lang="ja-JP" altLang="en-US" smtClean="0"/>
              <a:t>‹#›</a:t>
            </a:fld>
            <a:endParaRPr kumimoji="1" lang="ja-JP" altLang="en-US"/>
          </a:p>
        </p:txBody>
      </p:sp>
    </p:spTree>
    <p:extLst>
      <p:ext uri="{BB962C8B-B14F-4D97-AF65-F5344CB8AC3E}">
        <p14:creationId xmlns:p14="http://schemas.microsoft.com/office/powerpoint/2010/main" val="29104896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4"/>
            <a:ext cx="2945659" cy="496332"/>
          </a:xfrm>
          <a:prstGeom prst="rect">
            <a:avLst/>
          </a:prstGeom>
        </p:spPr>
        <p:txBody>
          <a:bodyPr vert="horz" lIns="91284" tIns="45644" rIns="91284" bIns="4564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7" y="4"/>
            <a:ext cx="2945659" cy="496332"/>
          </a:xfrm>
          <a:prstGeom prst="rect">
            <a:avLst/>
          </a:prstGeom>
        </p:spPr>
        <p:txBody>
          <a:bodyPr vert="horz" lIns="91284" tIns="45644" rIns="91284" bIns="45644" rtlCol="0"/>
          <a:lstStyle>
            <a:lvl1pPr algn="r">
              <a:defRPr sz="1200"/>
            </a:lvl1pPr>
          </a:lstStyle>
          <a:p>
            <a:fld id="{3F2D28A0-6F62-4A73-959C-6359E5DDD042}"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917575" y="744538"/>
            <a:ext cx="4962525" cy="3721100"/>
          </a:xfrm>
          <a:prstGeom prst="rect">
            <a:avLst/>
          </a:prstGeom>
          <a:noFill/>
          <a:ln w="12700">
            <a:solidFill>
              <a:prstClr val="black"/>
            </a:solidFill>
          </a:ln>
        </p:spPr>
        <p:txBody>
          <a:bodyPr vert="horz" lIns="91284" tIns="45644" rIns="91284" bIns="45644" rtlCol="0" anchor="ctr"/>
          <a:lstStyle/>
          <a:p>
            <a:endParaRPr lang="ja-JP" altLang="en-US"/>
          </a:p>
        </p:txBody>
      </p:sp>
      <p:sp>
        <p:nvSpPr>
          <p:cNvPr id="5" name="ノート プレースホルダー 4"/>
          <p:cNvSpPr>
            <a:spLocks noGrp="1"/>
          </p:cNvSpPr>
          <p:nvPr>
            <p:ph type="body" sz="quarter" idx="3"/>
          </p:nvPr>
        </p:nvSpPr>
        <p:spPr>
          <a:xfrm>
            <a:off x="679768" y="4715153"/>
            <a:ext cx="5438140" cy="4466987"/>
          </a:xfrm>
          <a:prstGeom prst="rect">
            <a:avLst/>
          </a:prstGeom>
        </p:spPr>
        <p:txBody>
          <a:bodyPr vert="horz" lIns="91284" tIns="45644" rIns="91284" bIns="4564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8588"/>
            <a:ext cx="2945659" cy="496332"/>
          </a:xfrm>
          <a:prstGeom prst="rect">
            <a:avLst/>
          </a:prstGeom>
        </p:spPr>
        <p:txBody>
          <a:bodyPr vert="horz" lIns="91284" tIns="45644" rIns="91284" bIns="4564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7" y="9428588"/>
            <a:ext cx="2945659" cy="496332"/>
          </a:xfrm>
          <a:prstGeom prst="rect">
            <a:avLst/>
          </a:prstGeom>
        </p:spPr>
        <p:txBody>
          <a:bodyPr vert="horz" lIns="91284" tIns="45644" rIns="91284" bIns="45644" rtlCol="0" anchor="b"/>
          <a:lstStyle>
            <a:lvl1pPr algn="r">
              <a:defRPr sz="1200"/>
            </a:lvl1pPr>
          </a:lstStyle>
          <a:p>
            <a:fld id="{51875A66-8240-4C7B-8F63-ACC40D2513BA}" type="slidenum">
              <a:rPr kumimoji="1" lang="ja-JP" altLang="en-US" smtClean="0"/>
              <a:t>‹#›</a:t>
            </a:fld>
            <a:endParaRPr kumimoji="1" lang="ja-JP" altLang="en-US"/>
          </a:p>
        </p:txBody>
      </p:sp>
    </p:spTree>
    <p:extLst>
      <p:ext uri="{BB962C8B-B14F-4D97-AF65-F5344CB8AC3E}">
        <p14:creationId xmlns:p14="http://schemas.microsoft.com/office/powerpoint/2010/main" val="31366482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746125"/>
            <a:ext cx="4968875"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A5C514A-B6EE-4628-87B8-3755CB0013A9}" type="slidenum">
              <a:rPr lang="ja-JP" altLang="en-US" smtClean="0">
                <a:solidFill>
                  <a:prstClr val="black"/>
                </a:solidFill>
              </a:rPr>
              <a:pPr/>
              <a:t>0</a:t>
            </a:fld>
            <a:endParaRPr lang="ja-JP" altLang="en-US" dirty="0">
              <a:solidFill>
                <a:prstClr val="black"/>
              </a:solidFill>
            </a:endParaRPr>
          </a:p>
        </p:txBody>
      </p:sp>
    </p:spTree>
    <p:extLst>
      <p:ext uri="{BB962C8B-B14F-4D97-AF65-F5344CB8AC3E}">
        <p14:creationId xmlns:p14="http://schemas.microsoft.com/office/powerpoint/2010/main" val="1155263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746125"/>
            <a:ext cx="4968875"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1875A66-8240-4C7B-8F63-ACC40D2513BA}" type="slidenum">
              <a:rPr lang="ja-JP" altLang="en-US">
                <a:solidFill>
                  <a:prstClr val="black"/>
                </a:solidFill>
              </a:rPr>
              <a:pPr/>
              <a:t>1</a:t>
            </a:fld>
            <a:endParaRPr lang="ja-JP" altLang="en-US">
              <a:solidFill>
                <a:prstClr val="black"/>
              </a:solidFill>
            </a:endParaRPr>
          </a:p>
        </p:txBody>
      </p:sp>
    </p:spTree>
    <p:extLst>
      <p:ext uri="{BB962C8B-B14F-4D97-AF65-F5344CB8AC3E}">
        <p14:creationId xmlns:p14="http://schemas.microsoft.com/office/powerpoint/2010/main" val="3454857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1875A66-8240-4C7B-8F63-ACC40D2513BA}" type="slidenum">
              <a:rPr kumimoji="1" lang="ja-JP" altLang="en-US" smtClean="0"/>
              <a:t>14</a:t>
            </a:fld>
            <a:endParaRPr kumimoji="1" lang="ja-JP" altLang="en-US"/>
          </a:p>
        </p:txBody>
      </p:sp>
    </p:spTree>
    <p:extLst>
      <p:ext uri="{BB962C8B-B14F-4D97-AF65-F5344CB8AC3E}">
        <p14:creationId xmlns:p14="http://schemas.microsoft.com/office/powerpoint/2010/main" val="3605685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1875A66-8240-4C7B-8F63-ACC40D2513BA}" type="slidenum">
              <a:rPr kumimoji="1" lang="ja-JP" altLang="en-US" smtClean="0"/>
              <a:t>15</a:t>
            </a:fld>
            <a:endParaRPr kumimoji="1" lang="ja-JP" altLang="en-US"/>
          </a:p>
        </p:txBody>
      </p:sp>
    </p:spTree>
    <p:extLst>
      <p:ext uri="{BB962C8B-B14F-4D97-AF65-F5344CB8AC3E}">
        <p14:creationId xmlns:p14="http://schemas.microsoft.com/office/powerpoint/2010/main" val="3795443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1875A66-8240-4C7B-8F63-ACC40D2513BA}" type="slidenum">
              <a:rPr kumimoji="1" lang="ja-JP" altLang="en-US" smtClean="0"/>
              <a:t>19</a:t>
            </a:fld>
            <a:endParaRPr kumimoji="1" lang="ja-JP" altLang="en-US"/>
          </a:p>
        </p:txBody>
      </p:sp>
    </p:spTree>
    <p:extLst>
      <p:ext uri="{BB962C8B-B14F-4D97-AF65-F5344CB8AC3E}">
        <p14:creationId xmlns:p14="http://schemas.microsoft.com/office/powerpoint/2010/main" val="1370763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1875A66-8240-4C7B-8F63-ACC40D2513BA}" type="slidenum">
              <a:rPr kumimoji="1" lang="ja-JP" altLang="en-US" smtClean="0"/>
              <a:t>20</a:t>
            </a:fld>
            <a:endParaRPr kumimoji="1" lang="ja-JP" altLang="en-US"/>
          </a:p>
        </p:txBody>
      </p:sp>
    </p:spTree>
    <p:extLst>
      <p:ext uri="{BB962C8B-B14F-4D97-AF65-F5344CB8AC3E}">
        <p14:creationId xmlns:p14="http://schemas.microsoft.com/office/powerpoint/2010/main" val="2925591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1875A66-8240-4C7B-8F63-ACC40D2513BA}" type="slidenum">
              <a:rPr kumimoji="1" lang="ja-JP" altLang="en-US" smtClean="0"/>
              <a:t>22</a:t>
            </a:fld>
            <a:endParaRPr kumimoji="1" lang="ja-JP" altLang="en-US"/>
          </a:p>
        </p:txBody>
      </p:sp>
    </p:spTree>
    <p:extLst>
      <p:ext uri="{BB962C8B-B14F-4D97-AF65-F5344CB8AC3E}">
        <p14:creationId xmlns:p14="http://schemas.microsoft.com/office/powerpoint/2010/main" val="609433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1DA0B79-77FA-4B87-B014-51B46B5FE0CF}" type="slidenum">
              <a:rPr kumimoji="1" lang="ja-JP" altLang="en-US" smtClean="0"/>
              <a:t>23</a:t>
            </a:fld>
            <a:endParaRPr kumimoji="1" lang="ja-JP" altLang="en-US"/>
          </a:p>
        </p:txBody>
      </p:sp>
    </p:spTree>
    <p:extLst>
      <p:ext uri="{BB962C8B-B14F-4D97-AF65-F5344CB8AC3E}">
        <p14:creationId xmlns:p14="http://schemas.microsoft.com/office/powerpoint/2010/main" val="1155230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1875A66-8240-4C7B-8F63-ACC40D2513BA}" type="slidenum">
              <a:rPr kumimoji="1" lang="ja-JP" altLang="en-US" smtClean="0"/>
              <a:t>24</a:t>
            </a:fld>
            <a:endParaRPr kumimoji="1" lang="ja-JP" altLang="en-US"/>
          </a:p>
        </p:txBody>
      </p:sp>
    </p:spTree>
    <p:extLst>
      <p:ext uri="{BB962C8B-B14F-4D97-AF65-F5344CB8AC3E}">
        <p14:creationId xmlns:p14="http://schemas.microsoft.com/office/powerpoint/2010/main" val="3604904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1875A66-8240-4C7B-8F63-ACC40D2513BA}" type="slidenum">
              <a:rPr kumimoji="1" lang="ja-JP" altLang="en-US" smtClean="0"/>
              <a:t>25</a:t>
            </a:fld>
            <a:endParaRPr kumimoji="1" lang="ja-JP" altLang="en-US"/>
          </a:p>
        </p:txBody>
      </p:sp>
    </p:spTree>
    <p:extLst>
      <p:ext uri="{BB962C8B-B14F-4D97-AF65-F5344CB8AC3E}">
        <p14:creationId xmlns:p14="http://schemas.microsoft.com/office/powerpoint/2010/main" val="1243166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行政経営の取組み　ページ番号">
    <p:spTree>
      <p:nvGrpSpPr>
        <p:cNvPr id="1" name=""/>
        <p:cNvGrpSpPr/>
        <p:nvPr/>
      </p:nvGrpSpPr>
      <p:grpSpPr>
        <a:xfrm>
          <a:off x="0" y="0"/>
          <a:ext cx="0" cy="0"/>
          <a:chOff x="0" y="0"/>
          <a:chExt cx="0" cy="0"/>
        </a:xfrm>
      </p:grpSpPr>
      <p:sp>
        <p:nvSpPr>
          <p:cNvPr id="3" name="スライド番号プレースホルダー 3">
            <a:extLst>
              <a:ext uri="{FF2B5EF4-FFF2-40B4-BE49-F238E27FC236}">
                <a16:creationId xmlns:a16="http://schemas.microsoft.com/office/drawing/2014/main" id="{587A33D2-5E4A-44AD-9A5B-4F107EE918BE}"/>
              </a:ext>
            </a:extLst>
          </p:cNvPr>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spTree>
    <p:extLst>
      <p:ext uri="{BB962C8B-B14F-4D97-AF65-F5344CB8AC3E}">
        <p14:creationId xmlns:p14="http://schemas.microsoft.com/office/powerpoint/2010/main" val="327276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線・ページ数">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cxnSp>
        <p:nvCxnSpPr>
          <p:cNvPr id="3" name="直線コネクタ 2">
            <a:extLst>
              <a:ext uri="{FF2B5EF4-FFF2-40B4-BE49-F238E27FC236}">
                <a16:creationId xmlns:a16="http://schemas.microsoft.com/office/drawing/2014/main" id="{3CED30BC-9701-4876-A328-D8DA8F78ED43}"/>
              </a:ext>
            </a:extLst>
          </p:cNvPr>
          <p:cNvCxnSpPr/>
          <p:nvPr userDrawn="1"/>
        </p:nvCxnSpPr>
        <p:spPr>
          <a:xfrm>
            <a:off x="0" y="468000"/>
            <a:ext cx="9144000" cy="0"/>
          </a:xfrm>
          <a:prstGeom prst="line">
            <a:avLst/>
          </a:prstGeom>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665040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大項目用_線・ページ数">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cxnSp>
        <p:nvCxnSpPr>
          <p:cNvPr id="3" name="直線コネクタ 2">
            <a:extLst>
              <a:ext uri="{FF2B5EF4-FFF2-40B4-BE49-F238E27FC236}">
                <a16:creationId xmlns:a16="http://schemas.microsoft.com/office/drawing/2014/main" id="{3CED30BC-9701-4876-A328-D8DA8F78ED43}"/>
              </a:ext>
            </a:extLst>
          </p:cNvPr>
          <p:cNvCxnSpPr/>
          <p:nvPr userDrawn="1"/>
        </p:nvCxnSpPr>
        <p:spPr>
          <a:xfrm>
            <a:off x="0" y="1448780"/>
            <a:ext cx="9144000" cy="0"/>
          </a:xfrm>
          <a:prstGeom prst="line">
            <a:avLst/>
          </a:prstGeom>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12212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行政経営の取組み　ページ番号">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3CED30BC-9701-4876-A328-D8DA8F78ED43}"/>
              </a:ext>
            </a:extLst>
          </p:cNvPr>
          <p:cNvCxnSpPr/>
          <p:nvPr userDrawn="1"/>
        </p:nvCxnSpPr>
        <p:spPr>
          <a:xfrm>
            <a:off x="0" y="532250"/>
            <a:ext cx="9144000" cy="0"/>
          </a:xfrm>
          <a:prstGeom prst="line">
            <a:avLst/>
          </a:prstGeom>
          <a:ln w="19050" cap="flat" cmpd="sng" algn="ctr">
            <a:solidFill>
              <a:schemeClr val="accent1"/>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テキスト プレースホルダー 9">
            <a:extLst>
              <a:ext uri="{FF2B5EF4-FFF2-40B4-BE49-F238E27FC236}">
                <a16:creationId xmlns:a16="http://schemas.microsoft.com/office/drawing/2014/main" id="{C10E5D03-03C3-416B-80E4-86AAEAEB5F60}"/>
              </a:ext>
            </a:extLst>
          </p:cNvPr>
          <p:cNvSpPr>
            <a:spLocks noGrp="1"/>
          </p:cNvSpPr>
          <p:nvPr>
            <p:ph type="body" sz="quarter" idx="13"/>
          </p:nvPr>
        </p:nvSpPr>
        <p:spPr>
          <a:xfrm>
            <a:off x="161509" y="47030"/>
            <a:ext cx="7065785" cy="501650"/>
          </a:xfrm>
          <a:prstGeom prst="rect">
            <a:avLst/>
          </a:prstGeom>
        </p:spPr>
        <p:txBody>
          <a:bodyPr bIns="36000" anchor="b" anchorCtr="0"/>
          <a:lstStyle>
            <a:lvl1pPr marL="0" indent="0">
              <a:buFontTx/>
              <a:buNone/>
              <a:defRPr sz="2000" b="1">
                <a:latin typeface="メイリオ" panose="020B0604030504040204" pitchFamily="50" charset="-128"/>
                <a:ea typeface="メイリオ" panose="020B0604030504040204" pitchFamily="50" charset="-128"/>
              </a:defRPr>
            </a:lvl1pPr>
            <a:lvl2pPr marL="457200" indent="0">
              <a:buFontTx/>
              <a:buNone/>
              <a:defRPr sz="2000" b="1">
                <a:latin typeface="メイリオ" panose="020B0604030504040204" pitchFamily="50" charset="-128"/>
                <a:ea typeface="メイリオ" panose="020B0604030504040204" pitchFamily="50" charset="-128"/>
              </a:defRPr>
            </a:lvl2pPr>
            <a:lvl3pPr marL="914400" indent="0">
              <a:buFontTx/>
              <a:buNone/>
              <a:defRPr sz="2000" b="1">
                <a:latin typeface="メイリオ" panose="020B0604030504040204" pitchFamily="50" charset="-128"/>
                <a:ea typeface="メイリオ" panose="020B0604030504040204" pitchFamily="50" charset="-128"/>
              </a:defRPr>
            </a:lvl3pPr>
            <a:lvl4pPr marL="1371600" indent="0">
              <a:buFontTx/>
              <a:buNone/>
              <a:defRPr sz="2000" b="1">
                <a:latin typeface="メイリオ" panose="020B0604030504040204" pitchFamily="50" charset="-128"/>
                <a:ea typeface="メイリオ" panose="020B0604030504040204" pitchFamily="50" charset="-128"/>
              </a:defRPr>
            </a:lvl4pPr>
            <a:lvl5pPr marL="1828800" indent="0">
              <a:buFontTx/>
              <a:buNone/>
              <a:defRPr sz="2000" b="1">
                <a:latin typeface="メイリオ" panose="020B0604030504040204" pitchFamily="50" charset="-128"/>
                <a:ea typeface="メイリオ" panose="020B0604030504040204" pitchFamily="50" charset="-128"/>
              </a:defRPr>
            </a:lvl5pPr>
          </a:lstStyle>
          <a:p>
            <a:pPr lvl="0"/>
            <a:r>
              <a:rPr kumimoji="1" lang="ja-JP" altLang="en-US"/>
              <a:t>マスター テキストの書式設定</a:t>
            </a:r>
          </a:p>
        </p:txBody>
      </p:sp>
      <p:sp>
        <p:nvSpPr>
          <p:cNvPr id="14" name="図プレースホルダー 13">
            <a:extLst>
              <a:ext uri="{FF2B5EF4-FFF2-40B4-BE49-F238E27FC236}">
                <a16:creationId xmlns:a16="http://schemas.microsoft.com/office/drawing/2014/main" id="{72F473F9-59CE-469E-8E8E-D9AF5F4D45D4}"/>
              </a:ext>
            </a:extLst>
          </p:cNvPr>
          <p:cNvSpPr>
            <a:spLocks noGrp="1"/>
          </p:cNvSpPr>
          <p:nvPr>
            <p:ph type="pic" sz="quarter" idx="14"/>
          </p:nvPr>
        </p:nvSpPr>
        <p:spPr>
          <a:xfrm>
            <a:off x="7336355" y="31582"/>
            <a:ext cx="468000" cy="468000"/>
          </a:xfrm>
          <a:prstGeom prst="rect">
            <a:avLst/>
          </a:prstGeom>
        </p:spPr>
        <p:txBody>
          <a:bodyPr/>
          <a:lstStyle>
            <a:lvl1pPr marL="0" indent="0">
              <a:buNone/>
              <a:defRPr sz="600"/>
            </a:lvl1pPr>
          </a:lstStyle>
          <a:p>
            <a:endParaRPr kumimoji="1" lang="ja-JP" altLang="en-US"/>
          </a:p>
        </p:txBody>
      </p:sp>
      <p:sp>
        <p:nvSpPr>
          <p:cNvPr id="15" name="図プレースホルダー 13">
            <a:extLst>
              <a:ext uri="{FF2B5EF4-FFF2-40B4-BE49-F238E27FC236}">
                <a16:creationId xmlns:a16="http://schemas.microsoft.com/office/drawing/2014/main" id="{E579C8C1-12FA-476C-8BCC-D232AABB0DB0}"/>
              </a:ext>
            </a:extLst>
          </p:cNvPr>
          <p:cNvSpPr>
            <a:spLocks noGrp="1"/>
          </p:cNvSpPr>
          <p:nvPr>
            <p:ph type="pic" sz="quarter" idx="15"/>
          </p:nvPr>
        </p:nvSpPr>
        <p:spPr>
          <a:xfrm>
            <a:off x="7950717" y="31582"/>
            <a:ext cx="468000" cy="468000"/>
          </a:xfrm>
          <a:prstGeom prst="rect">
            <a:avLst/>
          </a:prstGeom>
        </p:spPr>
        <p:txBody>
          <a:bodyPr/>
          <a:lstStyle>
            <a:lvl1pPr marL="0" indent="0">
              <a:buNone/>
              <a:defRPr sz="600"/>
            </a:lvl1pPr>
          </a:lstStyle>
          <a:p>
            <a:endParaRPr kumimoji="1" lang="ja-JP" altLang="en-US"/>
          </a:p>
        </p:txBody>
      </p:sp>
      <p:sp>
        <p:nvSpPr>
          <p:cNvPr id="16" name="図プレースホルダー 13">
            <a:extLst>
              <a:ext uri="{FF2B5EF4-FFF2-40B4-BE49-F238E27FC236}">
                <a16:creationId xmlns:a16="http://schemas.microsoft.com/office/drawing/2014/main" id="{B68AB4A1-FA9B-4590-B7A4-18E67E6C2B1F}"/>
              </a:ext>
            </a:extLst>
          </p:cNvPr>
          <p:cNvSpPr>
            <a:spLocks noGrp="1"/>
          </p:cNvSpPr>
          <p:nvPr>
            <p:ph type="pic" sz="quarter" idx="16"/>
          </p:nvPr>
        </p:nvSpPr>
        <p:spPr>
          <a:xfrm>
            <a:off x="8565080" y="31582"/>
            <a:ext cx="468000" cy="468000"/>
          </a:xfrm>
          <a:prstGeom prst="rect">
            <a:avLst/>
          </a:prstGeom>
        </p:spPr>
        <p:txBody>
          <a:bodyPr/>
          <a:lstStyle>
            <a:lvl1pPr marL="0" indent="0">
              <a:buNone/>
              <a:defRPr sz="600"/>
            </a:lvl1pPr>
          </a:lstStyle>
          <a:p>
            <a:endParaRPr kumimoji="1" lang="ja-JP" altLang="en-US"/>
          </a:p>
        </p:txBody>
      </p:sp>
      <p:sp>
        <p:nvSpPr>
          <p:cNvPr id="21" name="テキスト プレースホルダー 20">
            <a:extLst>
              <a:ext uri="{FF2B5EF4-FFF2-40B4-BE49-F238E27FC236}">
                <a16:creationId xmlns:a16="http://schemas.microsoft.com/office/drawing/2014/main" id="{31A3B373-B554-4BD6-AA11-C8FF641C77D6}"/>
              </a:ext>
            </a:extLst>
          </p:cNvPr>
          <p:cNvSpPr>
            <a:spLocks noGrp="1"/>
          </p:cNvSpPr>
          <p:nvPr>
            <p:ph type="body" sz="quarter" idx="18" hasCustomPrompt="1"/>
          </p:nvPr>
        </p:nvSpPr>
        <p:spPr>
          <a:xfrm>
            <a:off x="144356" y="638690"/>
            <a:ext cx="8882063" cy="946150"/>
          </a:xfrm>
          <a:prstGeom prst="rect">
            <a:avLst/>
          </a:prstGeom>
        </p:spPr>
        <p:txBody>
          <a:bodyPr/>
          <a:lstStyle>
            <a:lvl1pPr marL="85725" indent="-85725">
              <a:defRPr sz="1200">
                <a:latin typeface="メイリオ" panose="020B0604030504040204" pitchFamily="50" charset="-128"/>
                <a:ea typeface="メイリオ" panose="020B0604030504040204" pitchFamily="50" charset="-128"/>
              </a:defRPr>
            </a:lvl1pPr>
          </a:lstStyle>
          <a:p>
            <a:pPr lvl="0"/>
            <a:r>
              <a:rPr kumimoji="1" lang="ja-JP" altLang="en-US"/>
              <a:t>テキストを入力</a:t>
            </a:r>
          </a:p>
        </p:txBody>
      </p:sp>
      <p:sp>
        <p:nvSpPr>
          <p:cNvPr id="11" name="スライド番号プレースホルダー 3">
            <a:extLst>
              <a:ext uri="{FF2B5EF4-FFF2-40B4-BE49-F238E27FC236}">
                <a16:creationId xmlns:a16="http://schemas.microsoft.com/office/drawing/2014/main" id="{D50E2E08-C0B0-451F-9DC4-4CD5A161E3F3}"/>
              </a:ext>
            </a:extLst>
          </p:cNvPr>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spTree>
    <p:extLst>
      <p:ext uri="{BB962C8B-B14F-4D97-AF65-F5344CB8AC3E}">
        <p14:creationId xmlns:p14="http://schemas.microsoft.com/office/powerpoint/2010/main" val="7000902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E61C8DAA-EB11-449A-BCD0-55CB81ACAED4}"/>
              </a:ext>
            </a:extLst>
          </p:cNvPr>
          <p:cNvSpPr>
            <a:spLocks noGrp="1"/>
          </p:cNvSpPr>
          <p:nvPr>
            <p:ph type="sldNum" sz="quarter" idx="4"/>
          </p:nvPr>
        </p:nvSpPr>
        <p:spPr>
          <a:xfrm>
            <a:off x="7092280" y="6484255"/>
            <a:ext cx="2057400" cy="365125"/>
          </a:xfrm>
          <a:prstGeom prst="rect">
            <a:avLst/>
          </a:prstGeom>
        </p:spPr>
        <p:txBody>
          <a:bodyPr vert="horz" lIns="91440" tIns="45720" rIns="91440" bIns="45720" rtlCol="0" anchor="ctr"/>
          <a:lstStyle>
            <a:lvl1pPr algn="r">
              <a:defRPr sz="1400" b="0">
                <a:solidFill>
                  <a:schemeClr val="tx1">
                    <a:tint val="75000"/>
                  </a:schemeClr>
                </a:solidFill>
                <a:latin typeface="メイリオ" panose="020B0604030504040204" pitchFamily="50" charset="-128"/>
                <a:ea typeface="メイリオ" panose="020B0604030504040204" pitchFamily="50" charset="-128"/>
              </a:defRPr>
            </a:lvl1pPr>
          </a:lstStyle>
          <a:p>
            <a:fld id="{571E43FD-E42E-47D7-834F-1B0238447E3C}" type="slidenum">
              <a:rPr lang="ja-JP" altLang="en-US" smtClean="0"/>
              <a:pPr/>
              <a:t>‹#›</a:t>
            </a:fld>
            <a:endParaRPr lang="ja-JP" altLang="en-US"/>
          </a:p>
        </p:txBody>
      </p:sp>
    </p:spTree>
    <p:extLst>
      <p:ext uri="{BB962C8B-B14F-4D97-AF65-F5344CB8AC3E}">
        <p14:creationId xmlns:p14="http://schemas.microsoft.com/office/powerpoint/2010/main" val="1083705421"/>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59" r:id="rId3"/>
    <p:sldLayoutId id="2147483660" r:id="rId4"/>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6" Type="http://schemas.openxmlformats.org/officeDocument/2006/relationships/image" Target="../media/image19.png"/><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jpe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jpeg"/><Relationship Id="rId2" Type="http://schemas.openxmlformats.org/officeDocument/2006/relationships/image" Target="../media/image20.png"/><Relationship Id="rId1" Type="http://schemas.openxmlformats.org/officeDocument/2006/relationships/slideLayout" Target="../slideLayouts/slideLayout4.xml"/><Relationship Id="rId6" Type="http://schemas.openxmlformats.org/officeDocument/2006/relationships/image" Target="../media/image24.png"/><Relationship Id="rId11" Type="http://schemas.openxmlformats.org/officeDocument/2006/relationships/image" Target="../media/image29.jpeg"/><Relationship Id="rId5" Type="http://schemas.openxmlformats.org/officeDocument/2006/relationships/image" Target="../media/image23.png"/><Relationship Id="rId15" Type="http://schemas.openxmlformats.org/officeDocument/2006/relationships/image" Target="../media/image6.png"/><Relationship Id="rId10" Type="http://schemas.openxmlformats.org/officeDocument/2006/relationships/image" Target="../media/image28.jpeg"/><Relationship Id="rId4" Type="http://schemas.openxmlformats.org/officeDocument/2006/relationships/image" Target="../media/image22.svg"/><Relationship Id="rId9" Type="http://schemas.openxmlformats.org/officeDocument/2006/relationships/image" Target="../media/image27.jpeg"/><Relationship Id="rId1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4.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7.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png"/><Relationship Id="rId7"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6.png"/><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52.png"/><Relationship Id="rId4" Type="http://schemas.openxmlformats.org/officeDocument/2006/relationships/image" Target="../media/image47.png"/><Relationship Id="rId9"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image" Target="../media/image53.png"/><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6.png"/><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8.png"/><Relationship Id="rId7" Type="http://schemas.openxmlformats.org/officeDocument/2006/relationships/image" Target="../media/image60.jpeg"/><Relationship Id="rId12" Type="http://schemas.openxmlformats.org/officeDocument/2006/relationships/image" Target="../media/image65.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59.jpeg"/><Relationship Id="rId11" Type="http://schemas.openxmlformats.org/officeDocument/2006/relationships/image" Target="../media/image64.jpeg"/><Relationship Id="rId5" Type="http://schemas.openxmlformats.org/officeDocument/2006/relationships/image" Target="../media/image6.png"/><Relationship Id="rId10" Type="http://schemas.openxmlformats.org/officeDocument/2006/relationships/image" Target="../media/image63.jpeg"/><Relationship Id="rId4" Type="http://schemas.openxmlformats.org/officeDocument/2006/relationships/image" Target="../media/image57.png"/><Relationship Id="rId9"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66.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68.png"/><Relationship Id="rId4" Type="http://schemas.openxmlformats.org/officeDocument/2006/relationships/image" Target="../media/image67.png"/></Relationships>
</file>

<file path=ppt/slides/_rels/slide2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25.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57.png"/><Relationship Id="rId3" Type="http://schemas.openxmlformats.org/officeDocument/2006/relationships/image" Target="../media/image77.png"/><Relationship Id="rId7" Type="http://schemas.openxmlformats.org/officeDocument/2006/relationships/image" Target="../media/image81.png"/><Relationship Id="rId12" Type="http://schemas.openxmlformats.org/officeDocument/2006/relationships/image" Target="../media/image86.jpeg"/><Relationship Id="rId17" Type="http://schemas.openxmlformats.org/officeDocument/2006/relationships/image" Target="../media/image90.png"/><Relationship Id="rId2" Type="http://schemas.openxmlformats.org/officeDocument/2006/relationships/notesSlide" Target="../notesSlides/notesSlide9.xml"/><Relationship Id="rId16" Type="http://schemas.openxmlformats.org/officeDocument/2006/relationships/image" Target="../media/image89.png"/><Relationship Id="rId1" Type="http://schemas.openxmlformats.org/officeDocument/2006/relationships/slideLayout" Target="../slideLayouts/slideLayout4.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5" Type="http://schemas.openxmlformats.org/officeDocument/2006/relationships/image" Target="../media/image88.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 Id="rId14" Type="http://schemas.openxmlformats.org/officeDocument/2006/relationships/image" Target="../media/image87.png"/></Relationships>
</file>

<file path=ppt/slides/_rels/slide2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7.png"/><Relationship Id="rId7" Type="http://schemas.openxmlformats.org/officeDocument/2006/relationships/image" Target="../media/image92.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microsoft.com/office/2007/relationships/hdphoto" Target="../media/hdphoto1.wdp"/><Relationship Id="rId11" Type="http://schemas.openxmlformats.org/officeDocument/2006/relationships/image" Target="../media/image95.png"/><Relationship Id="rId5" Type="http://schemas.openxmlformats.org/officeDocument/2006/relationships/image" Target="../media/image91.png"/><Relationship Id="rId10" Type="http://schemas.openxmlformats.org/officeDocument/2006/relationships/image" Target="../media/image94.jpeg"/><Relationship Id="rId4" Type="http://schemas.openxmlformats.org/officeDocument/2006/relationships/image" Target="../media/image6.png"/><Relationship Id="rId9" Type="http://schemas.openxmlformats.org/officeDocument/2006/relationships/image" Target="../media/image93.jpeg"/></Relationships>
</file>

<file path=ppt/slides/_rels/slide27.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57.png"/><Relationship Id="rId2" Type="http://schemas.openxmlformats.org/officeDocument/2006/relationships/image" Target="../media/image96.png"/><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99.jpeg"/><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926388" y="2170366"/>
            <a:ext cx="7042888" cy="461665"/>
          </a:xfrm>
          <a:prstGeom prst="rect">
            <a:avLst/>
          </a:prstGeom>
        </p:spPr>
        <p:txBody>
          <a:bodyPr wrap="square">
            <a:spAutoFit/>
          </a:bodyPr>
          <a:lstStyle/>
          <a:p>
            <a:pPr algn="ctr"/>
            <a:r>
              <a:rPr lang="ja-JP" altLang="en-US" sz="2400" dirty="0">
                <a:latin typeface="メイリオ" panose="020B0604030504040204" pitchFamily="50" charset="-128"/>
                <a:ea typeface="メイリオ" panose="020B0604030504040204" pitchFamily="50" charset="-128"/>
                <a:cs typeface="Meiryo UI" panose="020B0604030504040204" pitchFamily="50" charset="-128"/>
              </a:rPr>
              <a:t>令和８年度　大阪府行政経営の取組み</a:t>
            </a:r>
          </a:p>
        </p:txBody>
      </p:sp>
      <p:cxnSp>
        <p:nvCxnSpPr>
          <p:cNvPr id="4" name="直線コネクタ 3"/>
          <p:cNvCxnSpPr/>
          <p:nvPr/>
        </p:nvCxnSpPr>
        <p:spPr>
          <a:xfrm>
            <a:off x="590550" y="2751158"/>
            <a:ext cx="7714567" cy="0"/>
          </a:xfrm>
          <a:prstGeom prst="line">
            <a:avLst/>
          </a:prstGeom>
        </p:spPr>
        <p:style>
          <a:lnRef idx="3">
            <a:schemeClr val="accent1"/>
          </a:lnRef>
          <a:fillRef idx="0">
            <a:schemeClr val="accent1"/>
          </a:fillRef>
          <a:effectRef idx="2">
            <a:schemeClr val="accent1"/>
          </a:effectRef>
          <a:fontRef idx="minor">
            <a:schemeClr val="tx1"/>
          </a:fontRef>
        </p:style>
      </p:cxnSp>
      <p:sp>
        <p:nvSpPr>
          <p:cNvPr id="9" name="正方形/長方形 8"/>
          <p:cNvSpPr/>
          <p:nvPr/>
        </p:nvSpPr>
        <p:spPr>
          <a:xfrm>
            <a:off x="3353559" y="5634245"/>
            <a:ext cx="2188542" cy="707886"/>
          </a:xfrm>
          <a:prstGeom prst="rect">
            <a:avLst/>
          </a:prstGeom>
        </p:spPr>
        <p:txBody>
          <a:bodyPr wrap="square">
            <a:spAutoFit/>
          </a:bodyPr>
          <a:lstStyle/>
          <a:p>
            <a:pPr algn="dist"/>
            <a:r>
              <a:rPr lang="ja-JP" altLang="en-US" sz="2000" dirty="0">
                <a:latin typeface="メイリオ" panose="020B0604030504040204" pitchFamily="50" charset="-128"/>
                <a:ea typeface="メイリオ" panose="020B0604030504040204" pitchFamily="50" charset="-128"/>
                <a:cs typeface="Meiryo UI" panose="020B0604030504040204" pitchFamily="50" charset="-128"/>
              </a:rPr>
              <a:t>令和</a:t>
            </a:r>
            <a:r>
              <a:rPr lang="en-US" altLang="ja-JP" sz="2000" dirty="0">
                <a:latin typeface="メイリオ" panose="020B0604030504040204" pitchFamily="50" charset="-128"/>
                <a:ea typeface="メイリオ" panose="020B0604030504040204" pitchFamily="50" charset="-128"/>
                <a:cs typeface="Meiryo UI" panose="020B0604030504040204" pitchFamily="50" charset="-128"/>
              </a:rPr>
              <a:t>8</a:t>
            </a:r>
            <a:r>
              <a:rPr lang="ja-JP" altLang="en-US" sz="2000" dirty="0">
                <a:latin typeface="メイリオ" panose="020B0604030504040204" pitchFamily="50" charset="-128"/>
                <a:ea typeface="メイリオ" panose="020B0604030504040204" pitchFamily="50" charset="-128"/>
                <a:cs typeface="Meiryo UI" panose="020B0604030504040204" pitchFamily="50" charset="-128"/>
              </a:rPr>
              <a:t>年</a:t>
            </a:r>
            <a:r>
              <a:rPr lang="en-US" altLang="ja-JP" sz="2000" dirty="0">
                <a:latin typeface="メイリオ" panose="020B0604030504040204" pitchFamily="50" charset="-128"/>
                <a:ea typeface="メイリオ" panose="020B0604030504040204" pitchFamily="50" charset="-128"/>
                <a:cs typeface="Meiryo UI" panose="020B0604030504040204" pitchFamily="50" charset="-128"/>
              </a:rPr>
              <a:t>2</a:t>
            </a:r>
            <a:r>
              <a:rPr lang="ja-JP" altLang="en-US" sz="2000" dirty="0">
                <a:latin typeface="メイリオ" panose="020B0604030504040204" pitchFamily="50" charset="-128"/>
                <a:ea typeface="メイリオ" panose="020B0604030504040204" pitchFamily="50" charset="-128"/>
                <a:cs typeface="Meiryo UI" panose="020B0604030504040204" pitchFamily="50" charset="-128"/>
              </a:rPr>
              <a:t>月</a:t>
            </a:r>
            <a:endParaRPr lang="en-US" altLang="ja-JP" sz="2000" dirty="0">
              <a:latin typeface="メイリオ" panose="020B0604030504040204" pitchFamily="50" charset="-128"/>
              <a:ea typeface="メイリオ" panose="020B0604030504040204" pitchFamily="50" charset="-128"/>
              <a:cs typeface="Meiryo UI" panose="020B0604030504040204" pitchFamily="50" charset="-128"/>
            </a:endParaRPr>
          </a:p>
          <a:p>
            <a:pPr algn="ctr"/>
            <a:r>
              <a:rPr lang="ja-JP" altLang="en-US" sz="2000" dirty="0">
                <a:latin typeface="メイリオ" panose="020B0604030504040204" pitchFamily="50" charset="-128"/>
                <a:ea typeface="メイリオ" panose="020B0604030504040204" pitchFamily="50" charset="-128"/>
                <a:cs typeface="Meiryo UI" panose="020B0604030504040204" pitchFamily="50" charset="-128"/>
              </a:rPr>
              <a:t>大　阪　府</a:t>
            </a:r>
          </a:p>
        </p:txBody>
      </p:sp>
      <p:graphicFrame>
        <p:nvGraphicFramePr>
          <p:cNvPr id="6" name="オブジェクト 5"/>
          <p:cNvGraphicFramePr>
            <a:graphicFrameLocks noChangeAspect="1"/>
          </p:cNvGraphicFramePr>
          <p:nvPr/>
        </p:nvGraphicFramePr>
        <p:xfrm>
          <a:off x="470409" y="285750"/>
          <a:ext cx="428625" cy="361950"/>
        </p:xfrm>
        <a:graphic>
          <a:graphicData uri="http://schemas.openxmlformats.org/presentationml/2006/ole">
            <mc:AlternateContent xmlns:mc="http://schemas.openxmlformats.org/markup-compatibility/2006">
              <mc:Choice xmlns:v="urn:schemas-microsoft-com:vml" Requires="v">
                <p:oleObj spid="_x0000_s2187" r:id="rId4" imgW="914286" imgH="666667" progId="">
                  <p:embed/>
                </p:oleObj>
              </mc:Choice>
              <mc:Fallback>
                <p:oleObj r:id="rId4" imgW="914286" imgH="666667" progId="">
                  <p:embed/>
                  <p:pic>
                    <p:nvPicPr>
                      <p:cNvPr id="6" name="オブジェクト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409" y="285750"/>
                        <a:ext cx="428625" cy="361950"/>
                      </a:xfrm>
                      <a:prstGeom prst="rect">
                        <a:avLst/>
                      </a:prstGeom>
                      <a:noFill/>
                    </p:spPr>
                  </p:pic>
                </p:oleObj>
              </mc:Fallback>
            </mc:AlternateContent>
          </a:graphicData>
        </a:graphic>
      </p:graphicFrame>
      <p:sp>
        <p:nvSpPr>
          <p:cNvPr id="7" name="Text Box 4"/>
          <p:cNvSpPr txBox="1">
            <a:spLocks noChangeArrowheads="1"/>
          </p:cNvSpPr>
          <p:nvPr/>
        </p:nvSpPr>
        <p:spPr bwMode="auto">
          <a:xfrm>
            <a:off x="994499" y="332656"/>
            <a:ext cx="1147233" cy="372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4295" tIns="8890" rIns="74295" bIns="889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000"/>
            </a:pPr>
            <a:r>
              <a:rPr lang="ja-JP" altLang="en-US" sz="1900" dirty="0">
                <a:solidFill>
                  <a:srgbClr val="000000"/>
                </a:solidFill>
                <a:latin typeface="メイリオ" panose="020B0604030504040204" pitchFamily="50" charset="-128"/>
                <a:ea typeface="メイリオ" panose="020B0604030504040204" pitchFamily="50" charset="-128"/>
              </a:rPr>
              <a:t>大阪府</a:t>
            </a:r>
          </a:p>
        </p:txBody>
      </p:sp>
    </p:spTree>
    <p:extLst>
      <p:ext uri="{BB962C8B-B14F-4D97-AF65-F5344CB8AC3E}">
        <p14:creationId xmlns:p14="http://schemas.microsoft.com/office/powerpoint/2010/main" val="4281868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0" y="97200"/>
            <a:ext cx="8136904" cy="369332"/>
          </a:xfrm>
          <a:prstGeom prst="rect">
            <a:avLst/>
          </a:prstGeom>
        </p:spPr>
        <p:txBody>
          <a:bodyPr wrap="square">
            <a:spAutoFit/>
          </a:bodyPr>
          <a:lstStyle/>
          <a:p>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目 次</a:t>
            </a:r>
          </a:p>
        </p:txBody>
      </p:sp>
      <p:graphicFrame>
        <p:nvGraphicFramePr>
          <p:cNvPr id="2" name="表 6">
            <a:extLst>
              <a:ext uri="{FF2B5EF4-FFF2-40B4-BE49-F238E27FC236}">
                <a16:creationId xmlns:a16="http://schemas.microsoft.com/office/drawing/2014/main" id="{75BB3CC2-E9DB-4FA7-94FE-662A3CB60ECC}"/>
              </a:ext>
            </a:extLst>
          </p:cNvPr>
          <p:cNvGraphicFramePr>
            <a:graphicFrameLocks noGrp="1"/>
          </p:cNvGraphicFramePr>
          <p:nvPr>
            <p:extLst>
              <p:ext uri="{D42A27DB-BD31-4B8C-83A1-F6EECF244321}">
                <p14:modId xmlns:p14="http://schemas.microsoft.com/office/powerpoint/2010/main" val="3970195134"/>
              </p:ext>
            </p:extLst>
          </p:nvPr>
        </p:nvGraphicFramePr>
        <p:xfrm>
          <a:off x="251520" y="672380"/>
          <a:ext cx="7498630" cy="5606026"/>
        </p:xfrm>
        <a:graphic>
          <a:graphicData uri="http://schemas.openxmlformats.org/drawingml/2006/table">
            <a:tbl>
              <a:tblPr firstRow="1" bandRow="1">
                <a:tableStyleId>{5C22544A-7EE6-4342-B048-85BDC9FD1C3A}</a:tableStyleId>
              </a:tblPr>
              <a:tblGrid>
                <a:gridCol w="3690410">
                  <a:extLst>
                    <a:ext uri="{9D8B030D-6E8A-4147-A177-3AD203B41FA5}">
                      <a16:colId xmlns:a16="http://schemas.microsoft.com/office/drawing/2014/main" val="3187006384"/>
                    </a:ext>
                  </a:extLst>
                </a:gridCol>
                <a:gridCol w="3520220">
                  <a:extLst>
                    <a:ext uri="{9D8B030D-6E8A-4147-A177-3AD203B41FA5}">
                      <a16:colId xmlns:a16="http://schemas.microsoft.com/office/drawing/2014/main" val="1549325136"/>
                    </a:ext>
                  </a:extLst>
                </a:gridCol>
                <a:gridCol w="288000">
                  <a:extLst>
                    <a:ext uri="{9D8B030D-6E8A-4147-A177-3AD203B41FA5}">
                      <a16:colId xmlns:a16="http://schemas.microsoft.com/office/drawing/2014/main" val="3615144415"/>
                    </a:ext>
                  </a:extLst>
                </a:gridCol>
              </a:tblGrid>
              <a:tr h="300904">
                <a:tc gridSpan="3">
                  <a:txBody>
                    <a:bodyPr/>
                    <a:lstStyle/>
                    <a:p>
                      <a:r>
                        <a:rPr lang="ja-JP" altLang="en-US" sz="1600" b="1"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１ 行政経営のめざす姿</a:t>
                      </a:r>
                      <a:endParaRPr kumimoji="1" lang="ja-JP" altLang="en-US" sz="1600" dirty="0">
                        <a:solidFill>
                          <a:schemeClr val="tx1"/>
                        </a:solidFill>
                        <a:latin typeface="メイリオ" panose="020B0604030504040204" pitchFamily="50" charset="-128"/>
                        <a:ea typeface="メイリオ" panose="020B0604030504040204" pitchFamily="50" charset="-128"/>
                      </a:endParaRP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696058534"/>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（１）総論と現状認識</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3</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1061886"/>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（２）めざす社会の姿</a:t>
                      </a:r>
                      <a:r>
                        <a:rPr kumimoji="1" lang="ja-JP" altLang="en-US" sz="1600" dirty="0">
                          <a:latin typeface="メイリオ" panose="020B0604030504040204" pitchFamily="50" charset="-128"/>
                          <a:ea typeface="メイリオ" panose="020B0604030504040204" pitchFamily="50" charset="-128"/>
                        </a:rPr>
                        <a:t>・・・・・・・・・・・・・・・・・・・・・・・・・</a:t>
                      </a:r>
                      <a:endParaRPr kumimoji="1" lang="ja-JP" altLang="en-US" sz="1600" dirty="0"/>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4</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98746491"/>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（３）めざす行財政運営体制のあり方</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5</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6986421"/>
                  </a:ext>
                </a:extLst>
              </a:tr>
              <a:tr h="344103">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（４）行動指針</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6</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70768952"/>
                  </a:ext>
                </a:extLst>
              </a:tr>
              <a:tr h="344103">
                <a:tc gridSpan="3">
                  <a:txBody>
                    <a:bodyPr/>
                    <a:lstStyle/>
                    <a:p>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２ 新たな行政経営の取組み</a:t>
                      </a:r>
                      <a:endParaRPr kumimoji="1" lang="ja-JP" altLang="en-US" sz="1600" dirty="0">
                        <a:latin typeface="メイリオ" panose="020B0604030504040204" pitchFamily="50" charset="-128"/>
                        <a:ea typeface="メイリオ" panose="020B0604030504040204" pitchFamily="50" charset="-128"/>
                      </a:endParaRP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207279483"/>
                  </a:ext>
                </a:extLst>
              </a:tr>
              <a:tr h="344103">
                <a:tc>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（１）行政</a:t>
                      </a:r>
                      <a:r>
                        <a:rPr lang="en-US" altLang="ja-JP" sz="1600" dirty="0">
                          <a:latin typeface="メイリオ" panose="020B0604030504040204" pitchFamily="50" charset="-128"/>
                          <a:ea typeface="メイリオ" panose="020B0604030504040204" pitchFamily="50" charset="-128"/>
                          <a:cs typeface="Meiryo UI" panose="020B0604030504040204" pitchFamily="50" charset="-128"/>
                        </a:rPr>
                        <a:t>DX</a:t>
                      </a:r>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の実現に向けた取組み</a:t>
                      </a:r>
                      <a:endParaRPr kumimoji="1" lang="ja-JP" altLang="en-US" sz="1600" dirty="0">
                        <a:latin typeface="メイリオ" panose="020B0604030504040204" pitchFamily="50" charset="-128"/>
                        <a:ea typeface="メイリオ" panose="020B0604030504040204" pitchFamily="50" charset="-128"/>
                      </a:endParaRP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600" dirty="0">
                          <a:latin typeface="メイリオ" panose="020B0604030504040204" pitchFamily="50" charset="-128"/>
                          <a:ea typeface="メイリオ" panose="020B0604030504040204" pitchFamily="50" charset="-128"/>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1600" dirty="0">
                          <a:latin typeface="メイリオ" panose="020B0604030504040204" pitchFamily="50" charset="-128"/>
                          <a:ea typeface="メイリオ" panose="020B0604030504040204" pitchFamily="50" charset="-128"/>
                        </a:rPr>
                        <a:t>8</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065673"/>
                  </a:ext>
                </a:extLst>
              </a:tr>
              <a:tr h="344103">
                <a:tc>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（２）より幅広い共創の仕組みづくり</a:t>
                      </a:r>
                      <a:endParaRPr kumimoji="1" lang="ja-JP" altLang="en-US" sz="1600" dirty="0">
                        <a:latin typeface="メイリオ" panose="020B0604030504040204" pitchFamily="50" charset="-128"/>
                        <a:ea typeface="メイリオ" panose="020B0604030504040204" pitchFamily="50" charset="-128"/>
                      </a:endParaRP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600" dirty="0">
                          <a:latin typeface="メイリオ" panose="020B0604030504040204" pitchFamily="50" charset="-128"/>
                          <a:ea typeface="メイリオ" panose="020B0604030504040204" pitchFamily="50" charset="-128"/>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1600" dirty="0">
                          <a:latin typeface="メイリオ" panose="020B0604030504040204" pitchFamily="50" charset="-128"/>
                          <a:ea typeface="メイリオ" panose="020B0604030504040204" pitchFamily="50" charset="-128"/>
                        </a:rPr>
                        <a:t>17</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7431030"/>
                  </a:ext>
                </a:extLst>
              </a:tr>
              <a:tr h="344103">
                <a:tc gridSpan="2">
                  <a:txBody>
                    <a:bodyPr/>
                    <a:lstStyle/>
                    <a:p>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３ 健全で規律ある行財政運営</a:t>
                      </a:r>
                      <a:endParaRPr kumimoji="1" lang="ja-JP" altLang="en-US" sz="1600" dirty="0">
                        <a:latin typeface="メイリオ" panose="020B0604030504040204" pitchFamily="50" charset="-128"/>
                        <a:ea typeface="メイリオ" panose="020B0604030504040204" pitchFamily="50" charset="-128"/>
                      </a:endParaRP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9442932"/>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（１）組織運営</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28</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9347334"/>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（２）財政運営</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29</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6173792"/>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　　①歳入確保</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30</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8987988"/>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　　②歳出改革</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31</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2357110"/>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（３）出資法人等の改革</a:t>
                      </a:r>
                      <a:r>
                        <a:rPr kumimoji="1" lang="ja-JP" altLang="en-US" sz="1600" dirty="0">
                          <a:latin typeface="メイリオ" panose="020B0604030504040204" pitchFamily="50" charset="-128"/>
                          <a:ea typeface="メイリオ" panose="020B0604030504040204" pitchFamily="50" charset="-128"/>
                        </a:rPr>
                        <a:t>・・・・・・・・・・・・・・・・・・・・・・・・</a:t>
                      </a:r>
                      <a:endParaRPr kumimoji="1" lang="ja-JP" altLang="en-US" sz="1600" dirty="0"/>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32</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1208686"/>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（４）公の施設の改革</a:t>
                      </a:r>
                      <a:r>
                        <a:rPr kumimoji="1" lang="ja-JP" altLang="en-US" sz="1600" dirty="0">
                          <a:latin typeface="メイリオ" panose="020B0604030504040204" pitchFamily="50" charset="-128"/>
                          <a:ea typeface="メイリオ" panose="020B0604030504040204" pitchFamily="50" charset="-128"/>
                        </a:rPr>
                        <a:t>・・・・・・・・・・・・・・・・・・・・・・・・・</a:t>
                      </a:r>
                      <a:endParaRPr kumimoji="1" lang="ja-JP" altLang="en-US" sz="1600" dirty="0"/>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35</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4758376"/>
                  </a:ext>
                </a:extLst>
              </a:tr>
              <a:tr h="344103">
                <a:tc gridSpan="2">
                  <a:txBody>
                    <a:bodyPr/>
                    <a:lstStyle/>
                    <a:p>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a:p>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＜具体的取組み編＞</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endParaRPr kumimoji="1" lang="en-US" altLang="ja-JP" sz="1600" dirty="0">
                        <a:latin typeface="メイリオ" panose="020B0604030504040204" pitchFamily="50" charset="-128"/>
                        <a:ea typeface="メイリオ" panose="020B0604030504040204" pitchFamily="50" charset="-128"/>
                      </a:endParaRPr>
                    </a:p>
                    <a:p>
                      <a:pPr algn="r"/>
                      <a:r>
                        <a:rPr kumimoji="1" lang="en-US" altLang="ja-JP" sz="1600" dirty="0">
                          <a:latin typeface="メイリオ" panose="020B0604030504040204" pitchFamily="50" charset="-128"/>
                          <a:ea typeface="メイリオ" panose="020B0604030504040204" pitchFamily="50" charset="-128"/>
                        </a:rPr>
                        <a:t>36</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5451868"/>
                  </a:ext>
                </a:extLst>
              </a:tr>
            </a:tbl>
          </a:graphicData>
        </a:graphic>
      </p:graphicFrame>
      <p:sp>
        <p:nvSpPr>
          <p:cNvPr id="4" name="スライド番号プレースホルダー 3">
            <a:extLst>
              <a:ext uri="{FF2B5EF4-FFF2-40B4-BE49-F238E27FC236}">
                <a16:creationId xmlns:a16="http://schemas.microsoft.com/office/drawing/2014/main" id="{712E45F6-F1B1-49D3-8871-66F4B6365092}"/>
              </a:ext>
            </a:extLst>
          </p:cNvPr>
          <p:cNvSpPr>
            <a:spLocks noGrp="1"/>
          </p:cNvSpPr>
          <p:nvPr>
            <p:ph type="sldNum" sz="quarter" idx="12"/>
          </p:nvPr>
        </p:nvSpPr>
        <p:spPr/>
        <p:txBody>
          <a:bodyPr/>
          <a:lstStyle/>
          <a:p>
            <a:fld id="{7791D223-6A27-4327-8087-FA06212A7E85}" type="slidenum">
              <a:rPr lang="ja-JP" altLang="en-US" smtClean="0"/>
              <a:pPr/>
              <a:t>1</a:t>
            </a:fld>
            <a:endParaRPr lang="ja-JP" altLang="en-US"/>
          </a:p>
        </p:txBody>
      </p:sp>
    </p:spTree>
    <p:extLst>
      <p:ext uri="{BB962C8B-B14F-4D97-AF65-F5344CB8AC3E}">
        <p14:creationId xmlns:p14="http://schemas.microsoft.com/office/powerpoint/2010/main" val="782048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908720"/>
            <a:ext cx="8020792" cy="523220"/>
          </a:xfrm>
          <a:prstGeom prst="rect">
            <a:avLst/>
          </a:prstGeom>
          <a:noFill/>
        </p:spPr>
        <p:txBody>
          <a:bodyPr wrap="square" rtlCol="0">
            <a:spAutoFit/>
          </a:bodyPr>
          <a:lstStyle/>
          <a:p>
            <a:r>
              <a:rPr lang="ja-JP" altLang="en-US" sz="2800" dirty="0">
                <a:latin typeface="メイリオ" panose="020B0604030504040204" pitchFamily="50" charset="-128"/>
                <a:ea typeface="メイリオ" panose="020B0604030504040204" pitchFamily="50" charset="-128"/>
                <a:cs typeface="Meiryo UI" panose="020B0604030504040204" pitchFamily="50" charset="-128"/>
              </a:rPr>
              <a:t>１ 行政経営のめざす姿</a:t>
            </a:r>
            <a:endParaRPr lang="en-US" altLang="ja-JP" sz="28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0" name="正方形/長方形 9"/>
          <p:cNvSpPr/>
          <p:nvPr/>
        </p:nvSpPr>
        <p:spPr>
          <a:xfrm>
            <a:off x="0" y="1583795"/>
            <a:ext cx="7200800" cy="2239074"/>
          </a:xfrm>
          <a:prstGeom prst="rect">
            <a:avLst/>
          </a:prstGeom>
        </p:spPr>
        <p:txBody>
          <a:bodyPr wrap="square" numCol="1">
            <a:spAutoFit/>
          </a:bodyPr>
          <a:lstStyle/>
          <a:p>
            <a:pPr defTabSz="647700">
              <a:lnSpc>
                <a:spcPct val="200000"/>
              </a:lnSpc>
              <a:spcBef>
                <a:spcPct val="0"/>
              </a:spcBef>
              <a:tabLst>
                <a:tab pos="8256588" algn="r"/>
              </a:tabLst>
              <a:defRPr/>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（１）総論と現状認識</a:t>
            </a:r>
          </a:p>
          <a:p>
            <a:pPr>
              <a:lnSpc>
                <a:spcPct val="200000"/>
              </a:lnSpc>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（２）めざす社会の姿</a:t>
            </a:r>
            <a:endParaRPr lang="en-US" altLang="ja-JP" dirty="0">
              <a:latin typeface="メイリオ" panose="020B0604030504040204" pitchFamily="50" charset="-128"/>
              <a:ea typeface="メイリオ" panose="020B0604030504040204" pitchFamily="50" charset="-128"/>
              <a:cs typeface="Meiryo UI" panose="020B0604030504040204" pitchFamily="50" charset="-128"/>
            </a:endParaRPr>
          </a:p>
          <a:p>
            <a:pPr>
              <a:lnSpc>
                <a:spcPct val="200000"/>
              </a:lnSpc>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（３）めざす行財政運営体制のあり方</a:t>
            </a:r>
            <a:endParaRPr lang="en-US" altLang="ja-JP" dirty="0">
              <a:latin typeface="メイリオ" panose="020B0604030504040204" pitchFamily="50" charset="-128"/>
              <a:ea typeface="メイリオ" panose="020B0604030504040204" pitchFamily="50" charset="-128"/>
              <a:cs typeface="Meiryo UI" panose="020B0604030504040204" pitchFamily="50" charset="-128"/>
            </a:endParaRPr>
          </a:p>
          <a:p>
            <a:pPr>
              <a:lnSpc>
                <a:spcPct val="200000"/>
              </a:lnSpc>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（４）行動指針</a:t>
            </a:r>
            <a:endParaRPr lang="en-US" altLang="ja-JP"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E8268B68-EF0A-44B8-8366-CD4F6DE080E6}"/>
              </a:ext>
            </a:extLst>
          </p:cNvPr>
          <p:cNvSpPr>
            <a:spLocks noGrp="1"/>
          </p:cNvSpPr>
          <p:nvPr>
            <p:ph type="sldNum" sz="quarter" idx="12"/>
          </p:nvPr>
        </p:nvSpPr>
        <p:spPr/>
        <p:txBody>
          <a:bodyPr/>
          <a:lstStyle/>
          <a:p>
            <a:fld id="{7791D223-6A27-4327-8087-FA06212A7E85}" type="slidenum">
              <a:rPr lang="ja-JP" altLang="en-US" smtClean="0"/>
              <a:pPr/>
              <a:t>2</a:t>
            </a:fld>
            <a:endParaRPr lang="ja-JP" altLang="en-US"/>
          </a:p>
        </p:txBody>
      </p:sp>
    </p:spTree>
    <p:extLst>
      <p:ext uri="{BB962C8B-B14F-4D97-AF65-F5344CB8AC3E}">
        <p14:creationId xmlns:p14="http://schemas.microsoft.com/office/powerpoint/2010/main" val="3843782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0" y="98630"/>
            <a:ext cx="9135870" cy="369332"/>
          </a:xfrm>
          <a:prstGeom prst="rect">
            <a:avLst/>
          </a:prstGeom>
        </p:spPr>
        <p:txBody>
          <a:bodyPr wrap="square">
            <a:spAutoFit/>
          </a:bodyPr>
          <a:lstStyle/>
          <a:p>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（１）</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総論と</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現状認識</a:t>
            </a:r>
          </a:p>
        </p:txBody>
      </p:sp>
      <p:sp>
        <p:nvSpPr>
          <p:cNvPr id="8" name="正方形/長方形 7">
            <a:extLst>
              <a:ext uri="{FF2B5EF4-FFF2-40B4-BE49-F238E27FC236}">
                <a16:creationId xmlns:a16="http://schemas.microsoft.com/office/drawing/2014/main" id="{30C33538-BCA9-48BD-AFFB-FD48A554CC87}"/>
              </a:ext>
            </a:extLst>
          </p:cNvPr>
          <p:cNvSpPr/>
          <p:nvPr/>
        </p:nvSpPr>
        <p:spPr>
          <a:xfrm>
            <a:off x="108000" y="612000"/>
            <a:ext cx="8784000" cy="5262979"/>
          </a:xfrm>
          <a:prstGeom prst="rect">
            <a:avLst/>
          </a:prstGeom>
          <a:ln>
            <a:noFill/>
          </a:ln>
        </p:spPr>
        <p:txBody>
          <a:bodyPr wrap="square">
            <a:spAutoFit/>
          </a:bodyPr>
          <a:lstStyle/>
          <a:p>
            <a:pPr marL="174625" indent="-174625"/>
            <a:r>
              <a:rPr lang="en-US" altLang="ja-JP" sz="1400" b="1"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400" b="1" dirty="0">
                <a:latin typeface="メイリオ" panose="020B0604030504040204" pitchFamily="50" charset="-128"/>
                <a:ea typeface="メイリオ" panose="020B0604030504040204" pitchFamily="50" charset="-128"/>
                <a:cs typeface="Meiryo UI" panose="020B0604030504040204" pitchFamily="50" charset="-128"/>
              </a:rPr>
              <a:t>総論</a:t>
            </a:r>
            <a:r>
              <a:rPr lang="en-US" altLang="ja-JP" sz="1400" b="1" dirty="0">
                <a:latin typeface="メイリオ" panose="020B0604030504040204" pitchFamily="50" charset="-128"/>
                <a:ea typeface="メイリオ" panose="020B0604030504040204" pitchFamily="50" charset="-128"/>
                <a:cs typeface="Meiryo UI" panose="020B0604030504040204" pitchFamily="50" charset="-128"/>
              </a:rPr>
              <a:t>】</a:t>
            </a:r>
          </a:p>
          <a:p>
            <a:pPr marL="174625" indent="-174625"/>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大阪府行政経営の取組み」は、「行財政改革推進プラン（案）」終了後も、「自律的で創造性を発揮する行財政運営体制の確立」に向けた改革の取組みを継続するため、毎年度の府の取組みをまとめているもので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府では、毎年度の予算編成や事務事業の執行、出資法人等や公の施設の点検等による「健全で規律ある行財政運営」や、府のみならず、府民・企業・市町村・国等、社会全体で課題解決する「新たな行政経営の取組み」を通じて、今後もたゆみない改革を進めていき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r>
              <a:rPr lang="en-US" altLang="ja-JP" sz="1400" b="1"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400" b="1" dirty="0">
                <a:latin typeface="メイリオ" panose="020B0604030504040204" pitchFamily="50" charset="-128"/>
                <a:ea typeface="メイリオ" panose="020B0604030504040204" pitchFamily="50" charset="-128"/>
                <a:cs typeface="Meiryo UI" panose="020B0604030504040204" pitchFamily="50" charset="-128"/>
              </a:rPr>
              <a:t>現状認識</a:t>
            </a:r>
            <a:r>
              <a:rPr lang="en-US" altLang="ja-JP" sz="1400" b="1" dirty="0">
                <a:latin typeface="メイリオ" panose="020B0604030504040204" pitchFamily="50" charset="-128"/>
                <a:ea typeface="メイリオ" panose="020B0604030504040204" pitchFamily="50" charset="-128"/>
                <a:cs typeface="Meiryo UI" panose="020B0604030504040204" pitchFamily="50" charset="-128"/>
              </a:rPr>
              <a:t>】</a:t>
            </a:r>
          </a:p>
          <a:p>
            <a:pPr marL="174625" indent="-174625"/>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世界の課題解決への貢献」と「大阪の持続的な成長・発展」を目標に掲げた大阪・関西万博が成功裏に閉幕しました。この成果を糧に、大阪の成長・発展を確固たるものとし、府民の豊かな暮らしや安全・安心につなげていかなければなりません。</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また、社会においては、社会課題の解決に挑む企業の増加や個人の社会参加意欲の高まりに加え、デジタル技術の活用や働き方の見直しが一層進んでいます。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endParaRPr lang="ja-JP" altLang="en-US"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今後も、持続可能な社会を構築していくため、府は、様々なプレイヤーとの連携を一層深め、社会全体で課題解決する「起点」としての役割を果たすとともに、新たな技術も活用し、従来の手法や発想に捉われない行政経営を行っていく必要があり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引き続き、収支不足等の財政運営上の懸念があることを踏まえ、財政規律を堅持していきます。その上で、今後の大阪の成長・発展に向け、戦略的な歳入確保や重点施策に対して財源の重点配分を行う等、未来志向の視点を持ち、課題に的確に対応しうる行財政運営体制の確立に取り組み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A9F71080-A0DE-4E5F-BD91-146CBF09B8FE}"/>
              </a:ext>
            </a:extLst>
          </p:cNvPr>
          <p:cNvSpPr>
            <a:spLocks noGrp="1"/>
          </p:cNvSpPr>
          <p:nvPr>
            <p:ph type="sldNum" sz="quarter" idx="12"/>
          </p:nvPr>
        </p:nvSpPr>
        <p:spPr/>
        <p:txBody>
          <a:bodyPr/>
          <a:lstStyle/>
          <a:p>
            <a:fld id="{7791D223-6A27-4327-8087-FA06212A7E85}" type="slidenum">
              <a:rPr lang="ja-JP" altLang="en-US" smtClean="0"/>
              <a:pPr/>
              <a:t>3</a:t>
            </a:fld>
            <a:endParaRPr lang="ja-JP" altLang="en-US"/>
          </a:p>
        </p:txBody>
      </p:sp>
    </p:spTree>
    <p:extLst>
      <p:ext uri="{BB962C8B-B14F-4D97-AF65-F5344CB8AC3E}">
        <p14:creationId xmlns:p14="http://schemas.microsoft.com/office/powerpoint/2010/main" val="4168858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正方形/長方形 28"/>
          <p:cNvSpPr/>
          <p:nvPr/>
        </p:nvSpPr>
        <p:spPr>
          <a:xfrm>
            <a:off x="108000" y="612000"/>
            <a:ext cx="8784000" cy="954107"/>
          </a:xfrm>
          <a:prstGeom prst="rect">
            <a:avLst/>
          </a:prstGeom>
          <a:noFill/>
        </p:spPr>
        <p:txBody>
          <a:bodyPr wrap="square">
            <a:spAutoFit/>
          </a:bodyPr>
          <a:lstStyle/>
          <a:p>
            <a:pPr marL="179388" lvl="0" indent="-179388"/>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9388" lvl="0" indent="-179388"/>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社会全体で多様化・複雑化する課題を解決し、府民の</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豊かな暮らしや安全・安心</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を実現するためには、行政だけでなく、府民・団体・企業等の多様なプレイヤーが、中長期的にめざす社会の姿を共有していることが重要です。</a:t>
            </a:r>
            <a:endParaRPr lang="ja-JP" altLang="en-US" sz="1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正方形/長方形 2"/>
          <p:cNvSpPr/>
          <p:nvPr/>
        </p:nvSpPr>
        <p:spPr>
          <a:xfrm>
            <a:off x="0" y="98630"/>
            <a:ext cx="9144000" cy="369332"/>
          </a:xfrm>
          <a:prstGeom prst="rect">
            <a:avLst/>
          </a:prstGeom>
        </p:spPr>
        <p:txBody>
          <a:bodyPr wrap="square">
            <a:spAutoFit/>
          </a:bodyPr>
          <a:lstStyle/>
          <a:p>
            <a:r>
              <a:rPr lang="ja-JP" altLang="en-US" dirty="0">
                <a:latin typeface="メイリオ" panose="020B0604030504040204" pitchFamily="50" charset="-128"/>
                <a:ea typeface="メイリオ" panose="020B0604030504040204" pitchFamily="50" charset="-128"/>
                <a:cs typeface="Meiryo UI" panose="020B0604030504040204" pitchFamily="50" charset="-128"/>
              </a:rPr>
              <a:t>（２）</a:t>
            </a:r>
            <a:r>
              <a:rPr lang="en-US" altLang="ja-JP"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めざす社会の姿</a:t>
            </a:r>
          </a:p>
        </p:txBody>
      </p:sp>
      <p:sp>
        <p:nvSpPr>
          <p:cNvPr id="12" name="角丸四角形 11"/>
          <p:cNvSpPr/>
          <p:nvPr/>
        </p:nvSpPr>
        <p:spPr>
          <a:xfrm>
            <a:off x="454042" y="1986602"/>
            <a:ext cx="8235915" cy="2884797"/>
          </a:xfrm>
          <a:prstGeom prst="roundRect">
            <a:avLst>
              <a:gd name="adj" fmla="val 8043"/>
            </a:avLst>
          </a:prstGeom>
          <a:ln/>
        </p:spPr>
        <p:style>
          <a:lnRef idx="2">
            <a:schemeClr val="accent1"/>
          </a:lnRef>
          <a:fillRef idx="1">
            <a:schemeClr val="lt1"/>
          </a:fillRef>
          <a:effectRef idx="0">
            <a:schemeClr val="accent1"/>
          </a:effectRef>
          <a:fontRef idx="minor">
            <a:schemeClr val="dk1"/>
          </a:fontRef>
        </p:style>
        <p:txBody>
          <a:bodyPr wrap="square" lIns="36000" tIns="36000" rIns="72000" bIns="36000" rtlCol="0" anchor="ctr"/>
          <a:lstStyle/>
          <a:p>
            <a:pPr marL="622300" indent="-622300"/>
            <a:r>
              <a:rPr lang="en-US" altLang="ja-JP"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めざす社会の姿</a:t>
            </a:r>
            <a:r>
              <a:rPr lang="en-US" altLang="ja-JP"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a:p>
            <a:pPr marL="622300" indent="-622300"/>
            <a:r>
              <a:rPr lang="ja-JP" altLang="en-US"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① 府民の生活の質（</a:t>
            </a:r>
            <a:r>
              <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QoL</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）を向上させつつ、社会保障や環境の基盤が持続可能な形</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622300" indent="-622300"/>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で次世代に引き継がれている。</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622300" indent="-355600"/>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622300" indent="-355600"/>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② 学びや活躍の機会の提供を通じ、多様な人材が社会の担い手として育まれ、全員</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622300" indent="-355600"/>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参加型の社会が形成されている。</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622300" indent="-355600"/>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622300" indent="-355600"/>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③ 生活と経済活動を支えるインフラについて、中長期を見通し、最少の経費で最適</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622300" indent="-355600"/>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な設計運営が行われている。</a:t>
            </a:r>
          </a:p>
        </p:txBody>
      </p:sp>
      <p:sp>
        <p:nvSpPr>
          <p:cNvPr id="4" name="スライド番号プレースホルダー 3">
            <a:extLst>
              <a:ext uri="{FF2B5EF4-FFF2-40B4-BE49-F238E27FC236}">
                <a16:creationId xmlns:a16="http://schemas.microsoft.com/office/drawing/2014/main" id="{32580F0E-AB04-4C95-BA08-02DE4D3F8767}"/>
              </a:ext>
            </a:extLst>
          </p:cNvPr>
          <p:cNvSpPr>
            <a:spLocks noGrp="1"/>
          </p:cNvSpPr>
          <p:nvPr>
            <p:ph type="sldNum" sz="quarter" idx="12"/>
          </p:nvPr>
        </p:nvSpPr>
        <p:spPr/>
        <p:txBody>
          <a:bodyPr/>
          <a:lstStyle/>
          <a:p>
            <a:fld id="{7791D223-6A27-4327-8087-FA06212A7E85}" type="slidenum">
              <a:rPr lang="ja-JP" altLang="en-US" smtClean="0"/>
              <a:pPr/>
              <a:t>4</a:t>
            </a:fld>
            <a:endParaRPr lang="ja-JP" altLang="en-US"/>
          </a:p>
        </p:txBody>
      </p:sp>
    </p:spTree>
    <p:extLst>
      <p:ext uri="{BB962C8B-B14F-4D97-AF65-F5344CB8AC3E}">
        <p14:creationId xmlns:p14="http://schemas.microsoft.com/office/powerpoint/2010/main" val="3965963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40C259-85FB-4963-90EE-9BFA9940F3C5}"/>
              </a:ext>
            </a:extLst>
          </p:cNvPr>
          <p:cNvSpPr/>
          <p:nvPr/>
        </p:nvSpPr>
        <p:spPr>
          <a:xfrm>
            <a:off x="0" y="98630"/>
            <a:ext cx="9144000" cy="369332"/>
          </a:xfrm>
          <a:prstGeom prst="rect">
            <a:avLst/>
          </a:prstGeom>
        </p:spPr>
        <p:txBody>
          <a:bodyPr wrap="square" anchor="ctr">
            <a:spAutoFit/>
          </a:bodyPr>
          <a:lstStyle/>
          <a:p>
            <a:r>
              <a:rPr lang="ja-JP" altLang="en-US" dirty="0">
                <a:latin typeface="メイリオ" panose="020B0604030504040204" pitchFamily="50" charset="-128"/>
                <a:ea typeface="メイリオ" panose="020B0604030504040204" pitchFamily="50" charset="-128"/>
                <a:cs typeface="Meiryo UI" panose="020B0604030504040204" pitchFamily="50" charset="-128"/>
              </a:rPr>
              <a:t>（３）</a:t>
            </a:r>
            <a:r>
              <a:rPr lang="en-US" altLang="ja-JP"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めざす行財政運営体制のあり方</a:t>
            </a:r>
          </a:p>
        </p:txBody>
      </p:sp>
      <p:sp>
        <p:nvSpPr>
          <p:cNvPr id="7" name="角丸四角形 23">
            <a:extLst>
              <a:ext uri="{FF2B5EF4-FFF2-40B4-BE49-F238E27FC236}">
                <a16:creationId xmlns:a16="http://schemas.microsoft.com/office/drawing/2014/main" id="{62B10E5D-BE35-4630-AAE4-66121A8E3E98}"/>
              </a:ext>
            </a:extLst>
          </p:cNvPr>
          <p:cNvSpPr/>
          <p:nvPr/>
        </p:nvSpPr>
        <p:spPr>
          <a:xfrm>
            <a:off x="151076" y="2663955"/>
            <a:ext cx="8841848" cy="360000"/>
          </a:xfrm>
          <a:prstGeom prst="roundRect">
            <a:avLst/>
          </a:prstGeom>
          <a:solidFill>
            <a:srgbClr val="FFCC00"/>
          </a:solidFill>
          <a:ln w="9525">
            <a:noFill/>
          </a:ln>
        </p:spPr>
        <p:txBody>
          <a:bodyPr wrap="square" lIns="91440" tIns="45720" rIns="91440" bIns="45720" rtlCol="0" anchor="ctr" anchorCtr="1">
            <a:spAutoFit/>
            <a:scene3d>
              <a:camera prst="orthographicFront"/>
              <a:lightRig rig="brightRoom" dir="t"/>
            </a:scene3d>
            <a:sp3d contourW="6350" prstMaterial="plastic">
              <a:contourClr>
                <a:schemeClr val="accent1">
                  <a:tint val="100000"/>
                  <a:shade val="100000"/>
                  <a:hueMod val="100000"/>
                  <a:satMod val="100000"/>
                </a:schemeClr>
              </a:contourClr>
            </a:sp3d>
          </a:bodyPr>
          <a:lstStyle/>
          <a:p>
            <a:pPr algn="ctr">
              <a:lnSpc>
                <a:spcPct val="150000"/>
              </a:lnSpc>
            </a:pPr>
            <a:r>
              <a:rPr lang="ja-JP" altLang="en-US" sz="1600" b="1" kern="0" cap="all" dirty="0">
                <a:ln/>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自律的で創造性</a:t>
            </a:r>
            <a:r>
              <a:rPr kumimoji="0" lang="ja-JP" altLang="en-US" sz="1600" b="1" kern="0" cap="all" dirty="0">
                <a:ln/>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を発揮する行財政運営体制の確立</a:t>
            </a:r>
            <a:endParaRPr kumimoji="0" lang="en-US" altLang="ja-JP" sz="1600" b="1" kern="0" cap="all" dirty="0">
              <a:ln/>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二等辺三角形 7">
            <a:extLst>
              <a:ext uri="{FF2B5EF4-FFF2-40B4-BE49-F238E27FC236}">
                <a16:creationId xmlns:a16="http://schemas.microsoft.com/office/drawing/2014/main" id="{8BC57E3A-59E2-4ED9-B13A-F0CA42E8BCE5}"/>
              </a:ext>
            </a:extLst>
          </p:cNvPr>
          <p:cNvSpPr/>
          <p:nvPr/>
        </p:nvSpPr>
        <p:spPr>
          <a:xfrm>
            <a:off x="1503168" y="3068960"/>
            <a:ext cx="2076236" cy="227295"/>
          </a:xfrm>
          <a:prstGeom prst="triangle">
            <a:avLst>
              <a:gd name="adj" fmla="val 50589"/>
            </a:avLst>
          </a:prstGeom>
          <a:solidFill>
            <a:schemeClr val="bg1">
              <a:lumMod val="6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grpSp>
        <p:nvGrpSpPr>
          <p:cNvPr id="43" name="グループ化 42">
            <a:extLst>
              <a:ext uri="{FF2B5EF4-FFF2-40B4-BE49-F238E27FC236}">
                <a16:creationId xmlns:a16="http://schemas.microsoft.com/office/drawing/2014/main" id="{3AB28B82-5A23-4F22-B98D-8FB413D03825}"/>
              </a:ext>
            </a:extLst>
          </p:cNvPr>
          <p:cNvGrpSpPr/>
          <p:nvPr/>
        </p:nvGrpSpPr>
        <p:grpSpPr>
          <a:xfrm>
            <a:off x="5208998" y="5454225"/>
            <a:ext cx="3773492" cy="1292164"/>
            <a:chOff x="6656794" y="5248362"/>
            <a:chExt cx="3773492" cy="1292164"/>
          </a:xfrm>
        </p:grpSpPr>
        <p:sp>
          <p:nvSpPr>
            <p:cNvPr id="44" name="円/楕円 9">
              <a:extLst>
                <a:ext uri="{FF2B5EF4-FFF2-40B4-BE49-F238E27FC236}">
                  <a16:creationId xmlns:a16="http://schemas.microsoft.com/office/drawing/2014/main" id="{B661E2F3-EA7B-4725-9C7B-06B88D871383}"/>
                </a:ext>
              </a:extLst>
            </p:cNvPr>
            <p:cNvSpPr/>
            <p:nvPr/>
          </p:nvSpPr>
          <p:spPr>
            <a:xfrm>
              <a:off x="6656794" y="5248362"/>
              <a:ext cx="3773492" cy="1292164"/>
            </a:xfrm>
            <a:prstGeom prst="ellipse">
              <a:avLst/>
            </a:prstGeom>
            <a:solidFill>
              <a:schemeClr val="accent5">
                <a:lumMod val="40000"/>
                <a:lumOff val="60000"/>
              </a:schemeClr>
            </a:solidFill>
            <a:ln w="12700" cap="flat" cmpd="sng" algn="ctr">
              <a:noFill/>
              <a:prstDash val="solid"/>
            </a:ln>
            <a:effectLst/>
          </p:spPr>
          <p:txBody>
            <a:bodyPr lIns="0" tIns="0" rIns="0" bIns="0" rtlCol="0" anchor="ctr" anchorCtr="0"/>
            <a:lstStyle/>
            <a:p>
              <a:pPr algn="ctr">
                <a:defRPr/>
              </a:pPr>
              <a:endParaRPr lang="ja-JP" altLang="en-US" sz="10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5" name="テキスト ボックス 44">
              <a:extLst>
                <a:ext uri="{FF2B5EF4-FFF2-40B4-BE49-F238E27FC236}">
                  <a16:creationId xmlns:a16="http://schemas.microsoft.com/office/drawing/2014/main" id="{86AA257B-C2A4-46D8-BF08-4FF7D34EBD78}"/>
                </a:ext>
              </a:extLst>
            </p:cNvPr>
            <p:cNvSpPr txBox="1"/>
            <p:nvPr/>
          </p:nvSpPr>
          <p:spPr>
            <a:xfrm>
              <a:off x="7462345" y="5379145"/>
              <a:ext cx="2034299" cy="30318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algn="ctr">
                <a:defRPr/>
              </a:pPr>
              <a:r>
                <a:rPr lang="ja-JP" altLang="en-US" sz="14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rPr>
                <a:t>「未来志向」</a:t>
              </a:r>
              <a:endParaRPr kumimoji="0" lang="en-US" altLang="ja-JP" sz="14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105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algn="ctr">
                <a:defRPr/>
              </a:pPr>
              <a:endParaRPr kumimoji="0" lang="en-US" altLang="ja-JP" sz="900" b="1"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6" name="テキスト ボックス 45">
              <a:extLst>
                <a:ext uri="{FF2B5EF4-FFF2-40B4-BE49-F238E27FC236}">
                  <a16:creationId xmlns:a16="http://schemas.microsoft.com/office/drawing/2014/main" id="{31377A65-50CE-4679-97EC-8915A2E35E1F}"/>
                </a:ext>
              </a:extLst>
            </p:cNvPr>
            <p:cNvSpPr txBox="1"/>
            <p:nvPr/>
          </p:nvSpPr>
          <p:spPr>
            <a:xfrm>
              <a:off x="6987472" y="5497621"/>
              <a:ext cx="3362215" cy="88294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12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多様化・複雑化する社会課題や生産年齢人口の減少等の課題に対応するため、戦略的かつ未来志向の視点を持ち、予測対応型の取組みを進めます</a:t>
              </a:r>
            </a:p>
          </p:txBody>
        </p:sp>
      </p:grpSp>
      <p:sp>
        <p:nvSpPr>
          <p:cNvPr id="48" name="テキスト ボックス 47">
            <a:extLst>
              <a:ext uri="{FF2B5EF4-FFF2-40B4-BE49-F238E27FC236}">
                <a16:creationId xmlns:a16="http://schemas.microsoft.com/office/drawing/2014/main" id="{6F8E551B-C055-41D4-BB7E-76B6AD0BB93B}"/>
              </a:ext>
            </a:extLst>
          </p:cNvPr>
          <p:cNvSpPr txBox="1"/>
          <p:nvPr/>
        </p:nvSpPr>
        <p:spPr>
          <a:xfrm>
            <a:off x="2223743" y="1746761"/>
            <a:ext cx="4696513" cy="3770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2400" b="1" kern="0" cap="all" dirty="0">
                <a:ln/>
                <a:solidFill>
                  <a:schemeClr val="tx1"/>
                </a:solidFill>
                <a:latin typeface="Meiryo UI" panose="020B0604030504040204" pitchFamily="50" charset="-128"/>
                <a:ea typeface="Meiryo UI" panose="020B0604030504040204" pitchFamily="50" charset="-128"/>
                <a:cs typeface="Meiryo UI" panose="020B0604030504040204" pitchFamily="50" charset="-128"/>
              </a:rPr>
              <a:t>「めざす社会の姿」の実現！</a:t>
            </a:r>
            <a:endParaRPr kumimoji="0" lang="en-US" altLang="ja-JP" sz="2400" b="1" i="0" u="none" strike="noStrike" kern="0" cap="all" spc="0" normalizeH="0" baseline="0" noProof="0" dirty="0">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endParaRPr kumimoji="1"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二等辺三角形 48">
            <a:extLst>
              <a:ext uri="{FF2B5EF4-FFF2-40B4-BE49-F238E27FC236}">
                <a16:creationId xmlns:a16="http://schemas.microsoft.com/office/drawing/2014/main" id="{F5BA404D-3FD4-4306-9386-5E3B3A734A43}"/>
              </a:ext>
            </a:extLst>
          </p:cNvPr>
          <p:cNvSpPr/>
          <p:nvPr/>
        </p:nvSpPr>
        <p:spPr>
          <a:xfrm>
            <a:off x="2571148" y="2258870"/>
            <a:ext cx="4001704" cy="329002"/>
          </a:xfrm>
          <a:prstGeom prst="triangle">
            <a:avLst>
              <a:gd name="adj" fmla="val 51405"/>
            </a:avLst>
          </a:prstGeom>
          <a:solidFill>
            <a:schemeClr val="bg1">
              <a:lumMod val="6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55" name="正方形/長方形 54">
            <a:extLst>
              <a:ext uri="{FF2B5EF4-FFF2-40B4-BE49-F238E27FC236}">
                <a16:creationId xmlns:a16="http://schemas.microsoft.com/office/drawing/2014/main" id="{B909B7E1-8E98-4B47-9FF9-D2D129ED6E7C}"/>
              </a:ext>
            </a:extLst>
          </p:cNvPr>
          <p:cNvSpPr/>
          <p:nvPr/>
        </p:nvSpPr>
        <p:spPr>
          <a:xfrm>
            <a:off x="108000" y="638690"/>
            <a:ext cx="8784000" cy="954107"/>
          </a:xfrm>
          <a:prstGeom prst="rect">
            <a:avLst/>
          </a:prstGeom>
          <a:noFill/>
        </p:spPr>
        <p:txBody>
          <a:bodyPr wrap="square">
            <a:spAutoFit/>
          </a:bodyPr>
          <a:lstStyle/>
          <a:p>
            <a:pPr marL="355600" lvl="0" indent="-355600"/>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pPr marL="179388" lvl="0" indent="-179388"/>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めざす社会の姿」を追求していくため、引き続き、「行財政改革推進プラン（案）」に掲げた「組み換え（シフト）」や「強みを束ねる」といったこれまでの改革の視点に加え、「未来志向」の視点も持ちつつ、「自律的で創造性を発揮する行財政運営体制の確立」に向けた取組みを進めていきます。</a:t>
            </a:r>
          </a:p>
        </p:txBody>
      </p:sp>
      <p:sp>
        <p:nvSpPr>
          <p:cNvPr id="13" name="角丸四角形 21">
            <a:extLst>
              <a:ext uri="{FF2B5EF4-FFF2-40B4-BE49-F238E27FC236}">
                <a16:creationId xmlns:a16="http://schemas.microsoft.com/office/drawing/2014/main" id="{CEF6814D-9012-4D49-BD38-9DFC7AE6AADB}"/>
              </a:ext>
            </a:extLst>
          </p:cNvPr>
          <p:cNvSpPr/>
          <p:nvPr/>
        </p:nvSpPr>
        <p:spPr>
          <a:xfrm>
            <a:off x="183873" y="3359503"/>
            <a:ext cx="8841848" cy="813600"/>
          </a:xfrm>
          <a:prstGeom prst="roundRect">
            <a:avLst/>
          </a:prstGeom>
          <a:solidFill>
            <a:schemeClr val="tx2">
              <a:lumMod val="20000"/>
              <a:lumOff val="80000"/>
            </a:schemeClr>
          </a:solidFill>
          <a:ln w="9525">
            <a:solidFill>
              <a:schemeClr val="tx2">
                <a:lumMod val="20000"/>
                <a:lumOff val="80000"/>
              </a:schemeClr>
            </a:solidFill>
          </a:ln>
        </p:spPr>
        <p:txBody>
          <a:bodyPr wrap="square" lIns="91440" tIns="45720" rIns="91440" bIns="45720" rtlCol="0" anchor="t" anchorCtr="0">
            <a:normAutofit/>
            <a:scene3d>
              <a:camera prst="orthographicFront"/>
              <a:lightRig rig="brightRoom" dir="t"/>
            </a:scene3d>
            <a:sp3d prstMaterial="plastic">
              <a:contourClr>
                <a:schemeClr val="accent1">
                  <a:tint val="100000"/>
                  <a:shade val="100000"/>
                  <a:hueMod val="100000"/>
                  <a:satMod val="100000"/>
                </a:schemeClr>
              </a:contourClr>
            </a:sp3d>
          </a:bodyPr>
          <a:lstStyle/>
          <a:p>
            <a:pPr algn="ctr"/>
            <a:r>
              <a:rPr lang="ja-JP" altLang="en-US" sz="1400" b="1" kern="0" cap="all" dirty="0">
                <a:ln/>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新たな行政経営の取組み</a:t>
            </a:r>
            <a:endParaRPr kumimoji="0" lang="en-US" altLang="ja-JP" sz="1400" b="1" i="0" u="none" strike="noStrike" kern="0" cap="all" spc="0" normalizeH="0" baseline="0" noProof="0" dirty="0">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5" name="グループ化 4">
            <a:extLst>
              <a:ext uri="{FF2B5EF4-FFF2-40B4-BE49-F238E27FC236}">
                <a16:creationId xmlns:a16="http://schemas.microsoft.com/office/drawing/2014/main" id="{FBAB6C36-B35D-4EDB-89AE-D695AFE19D48}"/>
              </a:ext>
            </a:extLst>
          </p:cNvPr>
          <p:cNvGrpSpPr/>
          <p:nvPr/>
        </p:nvGrpSpPr>
        <p:grpSpPr>
          <a:xfrm>
            <a:off x="293257" y="3708075"/>
            <a:ext cx="8623080" cy="396000"/>
            <a:chOff x="284050" y="3756598"/>
            <a:chExt cx="8623080" cy="348496"/>
          </a:xfrm>
        </p:grpSpPr>
        <p:sp>
          <p:nvSpPr>
            <p:cNvPr id="56" name="四角形: 角を丸くする 55">
              <a:extLst>
                <a:ext uri="{FF2B5EF4-FFF2-40B4-BE49-F238E27FC236}">
                  <a16:creationId xmlns:a16="http://schemas.microsoft.com/office/drawing/2014/main" id="{541E4E9B-314C-4341-84F7-03739C1CE97E}"/>
                </a:ext>
              </a:extLst>
            </p:cNvPr>
            <p:cNvSpPr/>
            <p:nvPr/>
          </p:nvSpPr>
          <p:spPr>
            <a:xfrm>
              <a:off x="284050" y="3758185"/>
              <a:ext cx="4179902" cy="346909"/>
            </a:xfrm>
            <a:prstGeom prst="roundRect">
              <a:avLst/>
            </a:prstGeom>
            <a:solidFill>
              <a:srgbClr val="FF999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ctr"/>
            <a:lstStyle/>
            <a:p>
              <a:pPr algn="ctr"/>
              <a:r>
                <a:rPr kumimoji="1" lang="ja-JP" altLang="en-US" sz="1400" b="1" dirty="0">
                  <a:solidFill>
                    <a:prstClr val="black"/>
                  </a:solidFill>
                  <a:latin typeface="メイリオ" panose="020B0604030504040204" pitchFamily="50" charset="-128"/>
                  <a:ea typeface="メイリオ" panose="020B0604030504040204" pitchFamily="50" charset="-128"/>
                </a:rPr>
                <a:t>行政</a:t>
              </a:r>
              <a:r>
                <a:rPr kumimoji="1" lang="en-US" altLang="ja-JP" sz="1400" b="1" dirty="0">
                  <a:solidFill>
                    <a:prstClr val="black"/>
                  </a:solidFill>
                  <a:latin typeface="メイリオ" panose="020B0604030504040204" pitchFamily="50" charset="-128"/>
                  <a:ea typeface="メイリオ" panose="020B0604030504040204" pitchFamily="50" charset="-128"/>
                </a:rPr>
                <a:t>DX</a:t>
              </a:r>
              <a:r>
                <a:rPr kumimoji="1" lang="ja-JP" altLang="en-US" sz="1400" b="1" dirty="0">
                  <a:solidFill>
                    <a:prstClr val="black"/>
                  </a:solidFill>
                  <a:latin typeface="メイリオ" panose="020B0604030504040204" pitchFamily="50" charset="-128"/>
                  <a:ea typeface="メイリオ" panose="020B0604030504040204" pitchFamily="50" charset="-128"/>
                </a:rPr>
                <a:t>の実現に向けた取組み</a:t>
              </a:r>
              <a:endParaRPr kumimoji="1" lang="ja-JP" altLang="en-US" sz="1400" b="1" dirty="0">
                <a:solidFill>
                  <a:schemeClr val="tx1"/>
                </a:solidFill>
                <a:latin typeface="メイリオ" panose="020B0604030504040204" pitchFamily="50" charset="-128"/>
                <a:ea typeface="メイリオ" panose="020B0604030504040204" pitchFamily="50" charset="-128"/>
              </a:endParaRPr>
            </a:p>
          </p:txBody>
        </p:sp>
        <p:sp>
          <p:nvSpPr>
            <p:cNvPr id="58" name="四角形: 角を丸くする 57">
              <a:extLst>
                <a:ext uri="{FF2B5EF4-FFF2-40B4-BE49-F238E27FC236}">
                  <a16:creationId xmlns:a16="http://schemas.microsoft.com/office/drawing/2014/main" id="{1043F86D-E8C4-49A6-8A10-E03D87F3D687}"/>
                </a:ext>
              </a:extLst>
            </p:cNvPr>
            <p:cNvSpPr/>
            <p:nvPr/>
          </p:nvSpPr>
          <p:spPr>
            <a:xfrm>
              <a:off x="4727228" y="3756598"/>
              <a:ext cx="4179902" cy="346909"/>
            </a:xfrm>
            <a:prstGeom prst="roundRect">
              <a:avLst/>
            </a:prstGeom>
            <a:solidFill>
              <a:srgbClr val="FF999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ctr"/>
            <a:lstStyle/>
            <a:p>
              <a:pPr marL="0" marR="0" lvl="0" indent="0" algn="ctr" defTabSz="457200" rtl="0" eaLnBrk="1" fontAlgn="auto" latinLnBrk="0" hangingPunct="1">
                <a:lnSpc>
                  <a:spcPts val="1300"/>
                </a:lnSpc>
                <a:spcBef>
                  <a:spcPts val="0"/>
                </a:spcBef>
                <a:spcAft>
                  <a:spcPts val="0"/>
                </a:spcAft>
                <a:buClrTx/>
                <a:buSzTx/>
                <a:buFontTx/>
                <a:buNone/>
                <a:tabLst/>
                <a:defRPr/>
              </a:pPr>
              <a:r>
                <a:rPr kumimoji="1" lang="ja-JP" altLang="en-US" sz="1400" b="1" i="0" u="none" strike="noStrike" kern="1200" spc="0" normalizeH="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より幅広い共創の仕組みづくり</a:t>
              </a:r>
              <a:endParaRPr kumimoji="1" lang="en-US" altLang="ja-JP" sz="1050" b="1" i="0" u="none" strike="noStrike" kern="1200" spc="0" normalizeH="0" noProof="0" dirty="0">
                <a:ln>
                  <a:noFill/>
                </a:ln>
                <a:solidFill>
                  <a:prstClr val="black"/>
                </a:solidFill>
                <a:effectLst/>
                <a:uLnTx/>
                <a:uFillTx/>
                <a:latin typeface="Calibri" panose="020F0502020204030204"/>
                <a:ea typeface="游ゴシック" panose="020B0400000000000000" pitchFamily="50" charset="-128"/>
                <a:cs typeface="+mn-cs"/>
              </a:endParaRPr>
            </a:p>
          </p:txBody>
        </p:sp>
      </p:grpSp>
      <p:sp>
        <p:nvSpPr>
          <p:cNvPr id="60" name="二等辺三角形 59">
            <a:extLst>
              <a:ext uri="{FF2B5EF4-FFF2-40B4-BE49-F238E27FC236}">
                <a16:creationId xmlns:a16="http://schemas.microsoft.com/office/drawing/2014/main" id="{8C99C07D-2680-491C-82D1-075B29408768}"/>
              </a:ext>
            </a:extLst>
          </p:cNvPr>
          <p:cNvSpPr/>
          <p:nvPr/>
        </p:nvSpPr>
        <p:spPr>
          <a:xfrm>
            <a:off x="5564598" y="3068960"/>
            <a:ext cx="2076236" cy="227295"/>
          </a:xfrm>
          <a:prstGeom prst="triangle">
            <a:avLst>
              <a:gd name="adj" fmla="val 50589"/>
            </a:avLst>
          </a:prstGeom>
          <a:solidFill>
            <a:schemeClr val="bg1">
              <a:lumMod val="6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61" name="角丸四角形 21">
            <a:extLst>
              <a:ext uri="{FF2B5EF4-FFF2-40B4-BE49-F238E27FC236}">
                <a16:creationId xmlns:a16="http://schemas.microsoft.com/office/drawing/2014/main" id="{75AFE56F-00A2-4AB8-A065-BF5FF5BC8030}"/>
              </a:ext>
            </a:extLst>
          </p:cNvPr>
          <p:cNvSpPr/>
          <p:nvPr/>
        </p:nvSpPr>
        <p:spPr>
          <a:xfrm>
            <a:off x="187682" y="4281178"/>
            <a:ext cx="8841848" cy="813007"/>
          </a:xfrm>
          <a:prstGeom prst="roundRect">
            <a:avLst/>
          </a:prstGeom>
          <a:solidFill>
            <a:schemeClr val="tx2">
              <a:lumMod val="20000"/>
              <a:lumOff val="80000"/>
            </a:schemeClr>
          </a:solidFill>
          <a:ln w="9525">
            <a:solidFill>
              <a:schemeClr val="tx2">
                <a:lumMod val="20000"/>
                <a:lumOff val="80000"/>
              </a:schemeClr>
            </a:solidFill>
          </a:ln>
        </p:spPr>
        <p:txBody>
          <a:bodyPr wrap="square" lIns="91440" tIns="45720" rIns="91440" bIns="45720" rtlCol="0" anchor="t" anchorCtr="0">
            <a:normAutofit/>
            <a:scene3d>
              <a:camera prst="orthographicFront"/>
              <a:lightRig rig="brightRoom" dir="t"/>
            </a:scene3d>
            <a:sp3d prstMaterial="plastic">
              <a:contourClr>
                <a:schemeClr val="accent1">
                  <a:tint val="100000"/>
                  <a:shade val="100000"/>
                  <a:hueMod val="100000"/>
                  <a:satMod val="100000"/>
                </a:schemeClr>
              </a:contourClr>
            </a:sp3d>
          </a:bodyPr>
          <a:lstStyle/>
          <a:p>
            <a:pPr algn="ctr"/>
            <a:r>
              <a:rPr kumimoji="0" lang="ja-JP" altLang="en-US" sz="1400" b="1" i="0" u="none" strike="noStrike" kern="0" cap="all" spc="0" normalizeH="0" baseline="0" noProof="0" dirty="0">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健全で規律ある行財政運営</a:t>
            </a:r>
            <a:endParaRPr kumimoji="0" lang="en-US" altLang="ja-JP" sz="1400" b="1" i="0" u="none" strike="noStrike" kern="0" cap="all" spc="0" normalizeH="0" baseline="0" noProof="0" dirty="0">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algn="ctr"/>
            <a:endParaRPr kumimoji="0" lang="en-US" altLang="ja-JP" sz="1400" b="1" kern="0" cap="all" dirty="0">
              <a:ln/>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6" name="グループ化 5">
            <a:extLst>
              <a:ext uri="{FF2B5EF4-FFF2-40B4-BE49-F238E27FC236}">
                <a16:creationId xmlns:a16="http://schemas.microsoft.com/office/drawing/2014/main" id="{A0F37A34-0A15-432D-9892-55B989B515B9}"/>
              </a:ext>
            </a:extLst>
          </p:cNvPr>
          <p:cNvGrpSpPr/>
          <p:nvPr/>
        </p:nvGrpSpPr>
        <p:grpSpPr>
          <a:xfrm>
            <a:off x="273528" y="4639950"/>
            <a:ext cx="8670156" cy="396000"/>
            <a:chOff x="271975" y="4653180"/>
            <a:chExt cx="8670156" cy="396000"/>
          </a:xfrm>
        </p:grpSpPr>
        <p:sp>
          <p:nvSpPr>
            <p:cNvPr id="62" name="四角形: 角を丸くする 61">
              <a:extLst>
                <a:ext uri="{FF2B5EF4-FFF2-40B4-BE49-F238E27FC236}">
                  <a16:creationId xmlns:a16="http://schemas.microsoft.com/office/drawing/2014/main" id="{24A3C893-4148-46C1-894C-9681A08BD7D5}"/>
                </a:ext>
              </a:extLst>
            </p:cNvPr>
            <p:cNvSpPr/>
            <p:nvPr/>
          </p:nvSpPr>
          <p:spPr>
            <a:xfrm>
              <a:off x="271975" y="4653180"/>
              <a:ext cx="2854291" cy="396000"/>
            </a:xfrm>
            <a:prstGeom prst="roundRect">
              <a:avLst/>
            </a:prstGeom>
            <a:solidFill>
              <a:srgbClr val="FF999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ctr"/>
            <a:lstStyle/>
            <a:p>
              <a:pPr algn="ctr"/>
              <a:r>
                <a:rPr kumimoji="1" lang="ja-JP" altLang="en-US" sz="1400" b="1" dirty="0">
                  <a:solidFill>
                    <a:prstClr val="black"/>
                  </a:solidFill>
                  <a:latin typeface="メイリオ" panose="020B0604030504040204" pitchFamily="50" charset="-128"/>
                  <a:ea typeface="メイリオ" panose="020B0604030504040204" pitchFamily="50" charset="-128"/>
                </a:rPr>
                <a:t>組 織 運 営</a:t>
              </a:r>
              <a:endParaRPr kumimoji="1" lang="ja-JP" altLang="en-US" sz="1400" b="1" dirty="0">
                <a:solidFill>
                  <a:schemeClr val="tx1"/>
                </a:solidFill>
                <a:latin typeface="メイリオ" panose="020B0604030504040204" pitchFamily="50" charset="-128"/>
                <a:ea typeface="メイリオ" panose="020B0604030504040204" pitchFamily="50" charset="-128"/>
              </a:endParaRPr>
            </a:p>
          </p:txBody>
        </p:sp>
        <p:sp>
          <p:nvSpPr>
            <p:cNvPr id="65" name="四角形: 角を丸くする 64">
              <a:extLst>
                <a:ext uri="{FF2B5EF4-FFF2-40B4-BE49-F238E27FC236}">
                  <a16:creationId xmlns:a16="http://schemas.microsoft.com/office/drawing/2014/main" id="{E6F06747-F8B0-4D2B-8622-15A3ABC48824}"/>
                </a:ext>
              </a:extLst>
            </p:cNvPr>
            <p:cNvSpPr/>
            <p:nvPr/>
          </p:nvSpPr>
          <p:spPr>
            <a:xfrm>
              <a:off x="3177651" y="4653180"/>
              <a:ext cx="2854291" cy="396000"/>
            </a:xfrm>
            <a:prstGeom prst="roundRect">
              <a:avLst/>
            </a:prstGeom>
            <a:solidFill>
              <a:srgbClr val="FF999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ctr"/>
            <a:lstStyle/>
            <a:p>
              <a:pPr marL="0" marR="0" lvl="0" indent="0" algn="ctr" defTabSz="457200" rtl="0" eaLnBrk="1" fontAlgn="auto" latinLnBrk="0" hangingPunct="1">
                <a:lnSpc>
                  <a:spcPts val="13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財 政 運 営</a:t>
              </a:r>
              <a:br>
                <a:rPr kumimoji="1"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br>
              <a:r>
                <a:rPr kumimoji="1" lang="ja-JP" altLang="en-US" sz="105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歳入確保・歳出改革</a:t>
              </a:r>
              <a:endParaRPr kumimoji="1" lang="en-US" altLang="ja-JP" sz="105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66" name="四角形: 角を丸くする 65">
              <a:extLst>
                <a:ext uri="{FF2B5EF4-FFF2-40B4-BE49-F238E27FC236}">
                  <a16:creationId xmlns:a16="http://schemas.microsoft.com/office/drawing/2014/main" id="{B0923E4D-6FB8-4F31-8459-3EC989A0AE6A}"/>
                </a:ext>
              </a:extLst>
            </p:cNvPr>
            <p:cNvSpPr/>
            <p:nvPr/>
          </p:nvSpPr>
          <p:spPr>
            <a:xfrm>
              <a:off x="6087840" y="4653180"/>
              <a:ext cx="2854291" cy="396000"/>
            </a:xfrm>
            <a:prstGeom prst="roundRect">
              <a:avLst/>
            </a:prstGeom>
            <a:solidFill>
              <a:srgbClr val="FF999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ctr"/>
            <a:lstStyle/>
            <a:p>
              <a:pPr algn="ct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出資法人等・公の施設の改革</a:t>
              </a:r>
              <a:endParaRPr kumimoji="1" lang="ja-JP" altLang="en-US" sz="1400" b="1" dirty="0">
                <a:solidFill>
                  <a:schemeClr val="tx1"/>
                </a:solidFill>
                <a:latin typeface="メイリオ" panose="020B0604030504040204" pitchFamily="50" charset="-128"/>
                <a:ea typeface="メイリオ" panose="020B0604030504040204" pitchFamily="50" charset="-128"/>
              </a:endParaRPr>
            </a:p>
          </p:txBody>
        </p:sp>
      </p:grpSp>
      <p:grpSp>
        <p:nvGrpSpPr>
          <p:cNvPr id="70" name="グループ化 69">
            <a:extLst>
              <a:ext uri="{FF2B5EF4-FFF2-40B4-BE49-F238E27FC236}">
                <a16:creationId xmlns:a16="http://schemas.microsoft.com/office/drawing/2014/main" id="{B631B900-0A68-402D-82EC-4259B7D9B840}"/>
              </a:ext>
            </a:extLst>
          </p:cNvPr>
          <p:cNvGrpSpPr/>
          <p:nvPr/>
        </p:nvGrpSpPr>
        <p:grpSpPr>
          <a:xfrm>
            <a:off x="191402" y="5454225"/>
            <a:ext cx="4919942" cy="1144440"/>
            <a:chOff x="89698" y="5761662"/>
            <a:chExt cx="4919942" cy="1144440"/>
          </a:xfrm>
        </p:grpSpPr>
        <p:sp>
          <p:nvSpPr>
            <p:cNvPr id="33" name="角丸四角形 21">
              <a:extLst>
                <a:ext uri="{FF2B5EF4-FFF2-40B4-BE49-F238E27FC236}">
                  <a16:creationId xmlns:a16="http://schemas.microsoft.com/office/drawing/2014/main" id="{4287AC91-8D83-479A-8208-3CB4ED9D1697}"/>
                </a:ext>
              </a:extLst>
            </p:cNvPr>
            <p:cNvSpPr/>
            <p:nvPr/>
          </p:nvSpPr>
          <p:spPr>
            <a:xfrm>
              <a:off x="89698" y="5761662"/>
              <a:ext cx="4919942" cy="1103879"/>
            </a:xfrm>
            <a:prstGeom prst="roundRect">
              <a:avLst/>
            </a:prstGeom>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nchorCtr="0">
              <a:normAutofit/>
              <a:scene3d>
                <a:camera prst="orthographicFront"/>
                <a:lightRig rig="brightRoom" dir="t"/>
              </a:scene3d>
              <a:sp3d prstMaterial="plastic">
                <a:contourClr>
                  <a:schemeClr val="accent1">
                    <a:tint val="100000"/>
                    <a:shade val="100000"/>
                    <a:hueMod val="100000"/>
                    <a:satMod val="100000"/>
                  </a:schemeClr>
                </a:contourClr>
              </a:sp3d>
            </a:bodyPr>
            <a:lstStyle/>
            <a:p>
              <a:pPr algn="ctr"/>
              <a:endParaRPr kumimoji="0" lang="ja-JP" altLang="en-US" sz="1400" b="1" kern="0" cap="all" dirty="0">
                <a:ln/>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68" name="グループ化 67">
              <a:extLst>
                <a:ext uri="{FF2B5EF4-FFF2-40B4-BE49-F238E27FC236}">
                  <a16:creationId xmlns:a16="http://schemas.microsoft.com/office/drawing/2014/main" id="{A808390D-034C-4D3F-84CC-4EA438E1AD68}"/>
                </a:ext>
              </a:extLst>
            </p:cNvPr>
            <p:cNvGrpSpPr/>
            <p:nvPr/>
          </p:nvGrpSpPr>
          <p:grpSpPr>
            <a:xfrm>
              <a:off x="132509" y="5854801"/>
              <a:ext cx="2468994" cy="1051301"/>
              <a:chOff x="189511" y="5977567"/>
              <a:chExt cx="2468994" cy="1051301"/>
            </a:xfrm>
          </p:grpSpPr>
          <p:sp>
            <p:nvSpPr>
              <p:cNvPr id="35" name="円/楕円 9">
                <a:extLst>
                  <a:ext uri="{FF2B5EF4-FFF2-40B4-BE49-F238E27FC236}">
                    <a16:creationId xmlns:a16="http://schemas.microsoft.com/office/drawing/2014/main" id="{60CEDB96-EFD2-4D8F-BF13-F7A550087414}"/>
                  </a:ext>
                </a:extLst>
              </p:cNvPr>
              <p:cNvSpPr/>
              <p:nvPr/>
            </p:nvSpPr>
            <p:spPr>
              <a:xfrm>
                <a:off x="189511" y="5977567"/>
                <a:ext cx="2405308" cy="936000"/>
              </a:xfrm>
              <a:prstGeom prst="ellipse">
                <a:avLst/>
              </a:prstGeom>
              <a:solidFill>
                <a:schemeClr val="accent5">
                  <a:lumMod val="40000"/>
                  <a:lumOff val="60000"/>
                </a:schemeClr>
              </a:solidFill>
              <a:ln w="12700" cap="flat" cmpd="sng" algn="ctr">
                <a:noFill/>
                <a:prstDash val="solid"/>
              </a:ln>
              <a:effectLst/>
            </p:spPr>
            <p:txBody>
              <a:bodyPr lIns="0" tIns="0" rIns="0" bIns="0" rtlCol="0" anchor="ctr" anchorCtr="0"/>
              <a:lstStyle/>
              <a:p>
                <a:pPr algn="ctr">
                  <a:defRPr/>
                </a:pPr>
                <a:endParaRPr lang="ja-JP" altLang="en-US" sz="10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6" name="テキスト ボックス 35">
                <a:extLst>
                  <a:ext uri="{FF2B5EF4-FFF2-40B4-BE49-F238E27FC236}">
                    <a16:creationId xmlns:a16="http://schemas.microsoft.com/office/drawing/2014/main" id="{BA406142-EB06-4825-91FA-44D0731B9CC4}"/>
                  </a:ext>
                </a:extLst>
              </p:cNvPr>
              <p:cNvSpPr txBox="1"/>
              <p:nvPr/>
            </p:nvSpPr>
            <p:spPr>
              <a:xfrm>
                <a:off x="416921" y="6019919"/>
                <a:ext cx="2034299" cy="30318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algn="ctr">
                  <a:defRPr/>
                </a:pPr>
                <a:r>
                  <a:rPr kumimoji="0" lang="ja-JP" altLang="en-US" sz="1100" b="1"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「組み換え（シフト）」</a:t>
                </a:r>
                <a:endParaRPr kumimoji="0" lang="en-US" altLang="ja-JP" sz="1100" b="1"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900" b="1"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algn="ctr">
                  <a:defRPr/>
                </a:pPr>
                <a:endParaRPr kumimoji="0" lang="en-US" altLang="ja-JP" sz="7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7" name="テキスト ボックス 36">
                <a:extLst>
                  <a:ext uri="{FF2B5EF4-FFF2-40B4-BE49-F238E27FC236}">
                    <a16:creationId xmlns:a16="http://schemas.microsoft.com/office/drawing/2014/main" id="{2F2A9BD2-E1E3-410E-B10E-22293E2CE583}"/>
                  </a:ext>
                </a:extLst>
              </p:cNvPr>
              <p:cNvSpPr txBox="1"/>
              <p:nvPr/>
            </p:nvSpPr>
            <p:spPr>
              <a:xfrm>
                <a:off x="197407" y="6236487"/>
                <a:ext cx="2461098" cy="79238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新たな課題への的確な対応をめざし、</a:t>
                </a:r>
                <a:br>
                  <a:rPr kumimoji="0" lang="en-US" altLang="ja-JP"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b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事業、ストック、マンパワーを効果的に</a:t>
                </a:r>
                <a:br>
                  <a:rPr kumimoji="0" lang="en-US" altLang="ja-JP"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b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組み換え、政策創造やサービスの向上に</a:t>
                </a:r>
                <a:br>
                  <a:rPr kumimoji="0" lang="en-US" altLang="ja-JP"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b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つなげていきます</a:t>
                </a:r>
              </a:p>
              <a:p>
                <a:endParaRPr kumimoji="1" lang="ja-JP" altLang="en-US"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69" name="グループ化 68">
              <a:extLst>
                <a:ext uri="{FF2B5EF4-FFF2-40B4-BE49-F238E27FC236}">
                  <a16:creationId xmlns:a16="http://schemas.microsoft.com/office/drawing/2014/main" id="{ACA4F17D-169B-4737-9FC8-73BFC2AD5B45}"/>
                </a:ext>
              </a:extLst>
            </p:cNvPr>
            <p:cNvGrpSpPr/>
            <p:nvPr/>
          </p:nvGrpSpPr>
          <p:grpSpPr>
            <a:xfrm>
              <a:off x="2571074" y="5845601"/>
              <a:ext cx="2432175" cy="973329"/>
              <a:chOff x="2786773" y="6013349"/>
              <a:chExt cx="2432175" cy="973329"/>
            </a:xfrm>
          </p:grpSpPr>
          <p:sp>
            <p:nvSpPr>
              <p:cNvPr id="67" name="円/楕円 9">
                <a:extLst>
                  <a:ext uri="{FF2B5EF4-FFF2-40B4-BE49-F238E27FC236}">
                    <a16:creationId xmlns:a16="http://schemas.microsoft.com/office/drawing/2014/main" id="{E93CF932-BAB7-4ED7-B5A9-9B55D1660157}"/>
                  </a:ext>
                </a:extLst>
              </p:cNvPr>
              <p:cNvSpPr/>
              <p:nvPr/>
            </p:nvSpPr>
            <p:spPr>
              <a:xfrm>
                <a:off x="2786773" y="6013349"/>
                <a:ext cx="2405308" cy="936000"/>
              </a:xfrm>
              <a:prstGeom prst="ellipse">
                <a:avLst/>
              </a:prstGeom>
              <a:solidFill>
                <a:schemeClr val="accent5">
                  <a:lumMod val="40000"/>
                  <a:lumOff val="60000"/>
                </a:schemeClr>
              </a:solidFill>
              <a:ln w="12700" cap="flat" cmpd="sng" algn="ctr">
                <a:noFill/>
                <a:prstDash val="solid"/>
              </a:ln>
              <a:effectLst/>
            </p:spPr>
            <p:txBody>
              <a:bodyPr lIns="0" tIns="0" rIns="0" bIns="0" rtlCol="0" anchor="ctr" anchorCtr="0"/>
              <a:lstStyle/>
              <a:p>
                <a:pPr algn="ctr">
                  <a:defRPr/>
                </a:pPr>
                <a:endParaRPr lang="ja-JP" altLang="en-US" sz="10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0" name="テキスト ボックス 39">
                <a:extLst>
                  <a:ext uri="{FF2B5EF4-FFF2-40B4-BE49-F238E27FC236}">
                    <a16:creationId xmlns:a16="http://schemas.microsoft.com/office/drawing/2014/main" id="{A2080F8E-4796-46C7-B0DF-7EF24B589D02}"/>
                  </a:ext>
                </a:extLst>
              </p:cNvPr>
              <p:cNvSpPr txBox="1"/>
              <p:nvPr/>
            </p:nvSpPr>
            <p:spPr>
              <a:xfrm>
                <a:off x="2965337" y="6052520"/>
                <a:ext cx="2034299" cy="30318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algn="ctr">
                  <a:defRPr/>
                </a:pPr>
                <a:r>
                  <a:rPr kumimoji="0" lang="ja-JP" altLang="en-US" sz="11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「強みを束ねる」</a:t>
                </a:r>
                <a:endParaRPr kumimoji="0" lang="en-US" altLang="ja-JP" sz="1100" b="1"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900" b="1"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algn="ctr">
                  <a:defRPr/>
                </a:pPr>
                <a:endParaRPr kumimoji="0" lang="en-US" altLang="ja-JP" sz="7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1" name="テキスト ボックス 40">
                <a:extLst>
                  <a:ext uri="{FF2B5EF4-FFF2-40B4-BE49-F238E27FC236}">
                    <a16:creationId xmlns:a16="http://schemas.microsoft.com/office/drawing/2014/main" id="{1AEC0173-599E-442B-96B7-9E9D39357C0B}"/>
                  </a:ext>
                </a:extLst>
              </p:cNvPr>
              <p:cNvSpPr txBox="1"/>
              <p:nvPr/>
            </p:nvSpPr>
            <p:spPr>
              <a:xfrm>
                <a:off x="2813639" y="6194297"/>
                <a:ext cx="2405309" cy="79238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政策目標の実現に向け、行政、民間それぞれの</a:t>
                </a:r>
                <a:br>
                  <a:rPr kumimoji="0" lang="en-US" altLang="ja-JP"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b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強みを束ね、連携・ネットワークによる新たな</a:t>
                </a:r>
                <a:br>
                  <a:rPr kumimoji="0" lang="en-US" altLang="ja-JP"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b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行政展開をめざします</a:t>
                </a:r>
              </a:p>
              <a:p>
                <a:endParaRPr kumimoji="1" lang="ja-JP" altLang="en-US"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sp>
        <p:nvSpPr>
          <p:cNvPr id="4" name="スライド番号プレースホルダー 3">
            <a:extLst>
              <a:ext uri="{FF2B5EF4-FFF2-40B4-BE49-F238E27FC236}">
                <a16:creationId xmlns:a16="http://schemas.microsoft.com/office/drawing/2014/main" id="{BD8ADEE6-A104-466E-B08F-2C0CCEA67947}"/>
              </a:ext>
            </a:extLst>
          </p:cNvPr>
          <p:cNvSpPr>
            <a:spLocks noGrp="1"/>
          </p:cNvSpPr>
          <p:nvPr>
            <p:ph type="sldNum" sz="quarter" idx="12"/>
          </p:nvPr>
        </p:nvSpPr>
        <p:spPr/>
        <p:txBody>
          <a:bodyPr/>
          <a:lstStyle/>
          <a:p>
            <a:fld id="{7791D223-6A27-4327-8087-FA06212A7E85}" type="slidenum">
              <a:rPr lang="ja-JP" altLang="en-US" smtClean="0"/>
              <a:pPr/>
              <a:t>5</a:t>
            </a:fld>
            <a:endParaRPr lang="ja-JP" altLang="en-US"/>
          </a:p>
        </p:txBody>
      </p:sp>
    </p:spTree>
    <p:extLst>
      <p:ext uri="{BB962C8B-B14F-4D97-AF65-F5344CB8AC3E}">
        <p14:creationId xmlns:p14="http://schemas.microsoft.com/office/powerpoint/2010/main" val="2583120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0" y="98630"/>
            <a:ext cx="9133545" cy="369332"/>
          </a:xfrm>
          <a:prstGeom prst="rect">
            <a:avLst/>
          </a:prstGeom>
        </p:spPr>
        <p:txBody>
          <a:bodyPr wrap="square" anchor="ctr">
            <a:spAutoFit/>
          </a:bodyPr>
          <a:lstStyle/>
          <a:p>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４</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）行動指針</a:t>
            </a:r>
            <a:endParaRPr lang="ja-JP" altLang="en-US"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50" name="正方形/長方形 49"/>
          <p:cNvSpPr/>
          <p:nvPr/>
        </p:nvSpPr>
        <p:spPr>
          <a:xfrm>
            <a:off x="108000" y="612000"/>
            <a:ext cx="8784000" cy="523220"/>
          </a:xfrm>
          <a:prstGeom prst="rect">
            <a:avLst/>
          </a:prstGeom>
          <a:noFill/>
        </p:spPr>
        <p:txBody>
          <a:bodyPr wrap="square">
            <a:spAutoFit/>
          </a:bodyPr>
          <a:lstStyle/>
          <a:p>
            <a:pPr marL="177800" lvl="0" indent="-177800"/>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「自律的で創造性を発揮する行財政運営体制の確立」に向け、次の行動指針のもと、着実に成果を生み出していきます。</a:t>
            </a:r>
            <a:endParaRPr lang="en-US" altLang="ja-JP" sz="1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正方形/長方形 24"/>
          <p:cNvSpPr/>
          <p:nvPr/>
        </p:nvSpPr>
        <p:spPr>
          <a:xfrm>
            <a:off x="450000" y="2303875"/>
            <a:ext cx="8244000" cy="324000"/>
          </a:xfrm>
          <a:prstGeom prst="rect">
            <a:avLst/>
          </a:prstGeom>
          <a:effectLst/>
        </p:spPr>
        <p:style>
          <a:lnRef idx="1">
            <a:schemeClr val="accent1"/>
          </a:lnRef>
          <a:fillRef idx="2">
            <a:schemeClr val="accent1"/>
          </a:fillRef>
          <a:effectRef idx="1">
            <a:schemeClr val="accent1"/>
          </a:effectRef>
          <a:fontRef idx="minor">
            <a:schemeClr val="dk1"/>
          </a:fontRef>
        </p:style>
        <p:txBody>
          <a:bodyPr wrap="square" lIns="72000" tIns="0" rIns="72000" bIns="0">
            <a:spAutoFit/>
          </a:bodyPr>
          <a:lstStyle/>
          <a:p>
            <a:pPr>
              <a:lnSpc>
                <a:spcPts val="2500"/>
              </a:lnSpc>
              <a:tabLst>
                <a:tab pos="266700" algn="l"/>
              </a:tabLst>
            </a:pPr>
            <a:r>
              <a:rPr lang="ja-JP" altLang="en-US"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② 選　択　</a:t>
            </a:r>
            <a:r>
              <a:rPr lang="ja-JP" altLang="en-US" sz="1400" b="1" spc="-3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～多様なプレイヤーを束ね、より良い道筋を見出す</a:t>
            </a:r>
            <a:endParaRPr lang="ja-JP" altLang="en-US" sz="1600" b="1" spc="-3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正方形/長方形 25"/>
          <p:cNvSpPr/>
          <p:nvPr/>
        </p:nvSpPr>
        <p:spPr>
          <a:xfrm>
            <a:off x="450000" y="1313764"/>
            <a:ext cx="8244000" cy="324000"/>
          </a:xfrm>
          <a:prstGeom prst="rect">
            <a:avLst/>
          </a:prstGeom>
          <a:effectLst/>
        </p:spPr>
        <p:style>
          <a:lnRef idx="1">
            <a:schemeClr val="accent1"/>
          </a:lnRef>
          <a:fillRef idx="2">
            <a:schemeClr val="accent1"/>
          </a:fillRef>
          <a:effectRef idx="1">
            <a:schemeClr val="accent1"/>
          </a:effectRef>
          <a:fontRef idx="minor">
            <a:schemeClr val="dk1"/>
          </a:fontRef>
        </p:style>
        <p:txBody>
          <a:bodyPr wrap="square" lIns="72000" tIns="0" rIns="72000" bIns="0">
            <a:spAutoFit/>
          </a:bodyPr>
          <a:lstStyle/>
          <a:p>
            <a:pPr>
              <a:lnSpc>
                <a:spcPts val="2500"/>
              </a:lnSpc>
              <a:tabLst>
                <a:tab pos="266700" algn="l"/>
              </a:tabLst>
            </a:pPr>
            <a:r>
              <a:rPr lang="ja-JP" altLang="en-US" sz="1600" b="1" spc="-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① 発　見　</a:t>
            </a:r>
            <a:r>
              <a:rPr lang="ja-JP" altLang="en-US" sz="1400" b="1" spc="-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～多様な「知」と交わり、新たな「気づき」を得る</a:t>
            </a:r>
          </a:p>
        </p:txBody>
      </p:sp>
      <p:sp>
        <p:nvSpPr>
          <p:cNvPr id="27" name="正方形/長方形 26"/>
          <p:cNvSpPr/>
          <p:nvPr/>
        </p:nvSpPr>
        <p:spPr>
          <a:xfrm>
            <a:off x="567075" y="2725642"/>
            <a:ext cx="8229600" cy="523220"/>
          </a:xfrm>
          <a:prstGeom prst="rect">
            <a:avLst/>
          </a:prstGeom>
          <a:noFill/>
        </p:spPr>
        <p:txBody>
          <a:bodyPr wrap="square">
            <a:spAutoFit/>
          </a:bodyPr>
          <a:lstStyle/>
          <a:p>
            <a:pPr>
              <a:tabLst>
                <a:tab pos="266700" algn="l"/>
              </a:tabLst>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様々な社会課題の解決に臨む多様なプレイヤーを束ねる「起点」となり、社会全体としてより最適な</a:t>
            </a:r>
            <a:b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解決方法を選択する。</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正方形/長方形 27"/>
          <p:cNvSpPr/>
          <p:nvPr/>
        </p:nvSpPr>
        <p:spPr>
          <a:xfrm>
            <a:off x="548555" y="1721450"/>
            <a:ext cx="8229371" cy="523220"/>
          </a:xfrm>
          <a:prstGeom prst="rect">
            <a:avLst/>
          </a:prstGeom>
          <a:noFill/>
        </p:spPr>
        <p:txBody>
          <a:bodyPr wrap="square">
            <a:spAutoFit/>
          </a:bodyPr>
          <a:lstStyle/>
          <a:p>
            <a:pPr>
              <a:tabLst>
                <a:tab pos="266700" algn="l"/>
              </a:tabLst>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外部の多様な価値観・アイデア・テクノロジーとの積極的な交流を通じ、課題の発見や解決に向けた新たな「気づき」が生まれやすい環境をつくる。</a:t>
            </a:r>
          </a:p>
        </p:txBody>
      </p:sp>
      <p:sp>
        <p:nvSpPr>
          <p:cNvPr id="29" name="正方形/長方形 28"/>
          <p:cNvSpPr/>
          <p:nvPr/>
        </p:nvSpPr>
        <p:spPr>
          <a:xfrm>
            <a:off x="450000" y="3367632"/>
            <a:ext cx="8244000" cy="324000"/>
          </a:xfrm>
          <a:prstGeom prst="rect">
            <a:avLst/>
          </a:prstGeom>
          <a:effectLst/>
        </p:spPr>
        <p:style>
          <a:lnRef idx="1">
            <a:schemeClr val="accent1"/>
          </a:lnRef>
          <a:fillRef idx="2">
            <a:schemeClr val="accent1"/>
          </a:fillRef>
          <a:effectRef idx="1">
            <a:schemeClr val="accent1"/>
          </a:effectRef>
          <a:fontRef idx="minor">
            <a:schemeClr val="dk1"/>
          </a:fontRef>
        </p:style>
        <p:txBody>
          <a:bodyPr wrap="square" lIns="72000" tIns="0" rIns="72000" bIns="0">
            <a:spAutoFit/>
          </a:bodyPr>
          <a:lstStyle/>
          <a:p>
            <a:pPr>
              <a:lnSpc>
                <a:spcPts val="2500"/>
              </a:lnSpc>
              <a:tabLst>
                <a:tab pos="266700" algn="l"/>
              </a:tabLst>
            </a:pPr>
            <a:r>
              <a:rPr lang="ja-JP" altLang="en-US"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③ 実　践　</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～固定観念に捉われず、新しい取組みに挑戦する</a:t>
            </a:r>
          </a:p>
        </p:txBody>
      </p:sp>
      <p:sp>
        <p:nvSpPr>
          <p:cNvPr id="30" name="正方形/長方形 29"/>
          <p:cNvSpPr/>
          <p:nvPr/>
        </p:nvSpPr>
        <p:spPr>
          <a:xfrm>
            <a:off x="581031" y="3729835"/>
            <a:ext cx="8229600" cy="523220"/>
          </a:xfrm>
          <a:prstGeom prst="rect">
            <a:avLst/>
          </a:prstGeom>
          <a:noFill/>
        </p:spPr>
        <p:txBody>
          <a:bodyPr wrap="square">
            <a:spAutoFit/>
          </a:bodyPr>
          <a:lstStyle/>
          <a:p>
            <a:pPr>
              <a:tabLst>
                <a:tab pos="449263" algn="l"/>
              </a:tabLst>
            </a:pPr>
            <a:r>
              <a:rPr lang="ja-JP" altLang="en-US" sz="1400" spc="-50" dirty="0">
                <a:latin typeface="メイリオ" panose="020B0604030504040204" pitchFamily="50" charset="-128"/>
                <a:ea typeface="メイリオ" panose="020B0604030504040204" pitchFamily="50" charset="-128"/>
                <a:cs typeface="メイリオ" panose="020B0604030504040204" pitchFamily="50" charset="-128"/>
              </a:rPr>
              <a:t>社会のあり方や府民ニーズの変化を見据え、様々な技術を柔軟に取り入れながら、従来の発想や手法に捉われない最適な解決方法を大胆に実践する。</a:t>
            </a:r>
          </a:p>
        </p:txBody>
      </p:sp>
      <p:sp>
        <p:nvSpPr>
          <p:cNvPr id="19" name="ホームベース 18"/>
          <p:cNvSpPr/>
          <p:nvPr/>
        </p:nvSpPr>
        <p:spPr>
          <a:xfrm>
            <a:off x="366074" y="4698278"/>
            <a:ext cx="8411852" cy="1596842"/>
          </a:xfrm>
          <a:prstGeom prst="homePlate">
            <a:avLst>
              <a:gd name="adj" fmla="val 237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1" name="タイトル 1"/>
          <p:cNvSpPr txBox="1">
            <a:spLocks/>
          </p:cNvSpPr>
          <p:nvPr/>
        </p:nvSpPr>
        <p:spPr>
          <a:xfrm>
            <a:off x="367200" y="4539925"/>
            <a:ext cx="1485165" cy="271862"/>
          </a:xfrm>
          <a:prstGeom prst="rect">
            <a:avLst/>
          </a:prstGeom>
          <a:solidFill>
            <a:schemeClr val="bg1">
              <a:lumMod val="85000"/>
            </a:schemeClr>
          </a:solidFill>
          <a:ln>
            <a:noFill/>
          </a:ln>
          <a:scene3d>
            <a:camera prst="orthographicFront"/>
            <a:lightRig rig="threePt" dir="t"/>
          </a:scene3d>
          <a:sp3d>
            <a:bevelT/>
          </a:sp3d>
        </p:spPr>
        <p:txBody>
          <a:bodyPr anchor="ctr"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改革の継承と深化</a:t>
            </a:r>
          </a:p>
        </p:txBody>
      </p:sp>
      <p:grpSp>
        <p:nvGrpSpPr>
          <p:cNvPr id="22" name="グループ化 21"/>
          <p:cNvGrpSpPr/>
          <p:nvPr/>
        </p:nvGrpSpPr>
        <p:grpSpPr>
          <a:xfrm>
            <a:off x="658606" y="4853449"/>
            <a:ext cx="7826787" cy="1351661"/>
            <a:chOff x="-94625" y="513468"/>
            <a:chExt cx="7826787" cy="1351661"/>
          </a:xfrm>
        </p:grpSpPr>
        <p:sp>
          <p:nvSpPr>
            <p:cNvPr id="23" name="山形 22"/>
            <p:cNvSpPr/>
            <p:nvPr/>
          </p:nvSpPr>
          <p:spPr>
            <a:xfrm>
              <a:off x="-94625" y="516715"/>
              <a:ext cx="3496495" cy="1348414"/>
            </a:xfrm>
            <a:prstGeom prst="chevron">
              <a:avLst>
                <a:gd name="adj" fmla="val 24898"/>
              </a:avLst>
            </a:prstGeom>
            <a:solidFill>
              <a:schemeClr val="bg1">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テキスト ボックス 23"/>
            <p:cNvSpPr txBox="1"/>
            <p:nvPr/>
          </p:nvSpPr>
          <p:spPr>
            <a:xfrm>
              <a:off x="376896" y="571211"/>
              <a:ext cx="2553451" cy="328936"/>
            </a:xfrm>
            <a:prstGeom prst="rect">
              <a:avLst/>
            </a:prstGeom>
            <a:noFill/>
          </p:spPr>
          <p:txBody>
            <a:bodyPr wrap="square" rtlCol="0">
              <a:spAutoFit/>
            </a:bodyPr>
            <a:lstStyle/>
            <a:p>
              <a:pPr>
                <a:lnSpc>
                  <a:spcPts val="900"/>
                </a:lnSpc>
              </a:pPr>
              <a:r>
                <a:rPr kumimoji="1" lang="en-US" altLang="ja-JP" sz="900" b="1" dirty="0">
                  <a:latin typeface="メイリオ" panose="020B0604030504040204" pitchFamily="50" charset="-128"/>
                  <a:ea typeface="メイリオ" panose="020B0604030504040204" pitchFamily="50" charset="-128"/>
                  <a:cs typeface="メイリオ" panose="020B0604030504040204" pitchFamily="50" charset="-128"/>
                </a:rPr>
                <a:t>H27</a:t>
              </a:r>
              <a:r>
                <a:rPr kumimoji="1" lang="ja-JP" altLang="en-US" sz="900" b="1"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900" b="1" dirty="0">
                  <a:latin typeface="メイリオ" panose="020B0604030504040204" pitchFamily="50" charset="-128"/>
                  <a:ea typeface="メイリオ" panose="020B0604030504040204" pitchFamily="50" charset="-128"/>
                  <a:cs typeface="メイリオ" panose="020B0604030504040204" pitchFamily="50" charset="-128"/>
                </a:rPr>
                <a:t>H29</a:t>
              </a:r>
              <a:r>
                <a:rPr kumimoji="1" lang="ja-JP" altLang="en-US" sz="900" b="1" dirty="0">
                  <a:latin typeface="メイリオ" panose="020B0604030504040204" pitchFamily="50" charset="-128"/>
                  <a:ea typeface="メイリオ" panose="020B0604030504040204" pitchFamily="50" charset="-128"/>
                  <a:cs typeface="メイリオ" panose="020B0604030504040204" pitchFamily="50" charset="-128"/>
                </a:rPr>
                <a:t>　</a:t>
              </a:r>
              <a:endParaRPr kumimoji="1" lang="en-US" altLang="ja-JP" sz="900" b="1"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900"/>
                </a:lnSpc>
              </a:pPr>
              <a:r>
                <a:rPr lang="en-US" altLang="ja-JP" sz="9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b="1"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9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b="1" dirty="0">
                  <a:latin typeface="メイリオ" panose="020B0604030504040204" pitchFamily="50" charset="-128"/>
                  <a:ea typeface="メイリオ" panose="020B0604030504040204" pitchFamily="50" charset="-128"/>
                  <a:cs typeface="メイリオ" panose="020B0604030504040204" pitchFamily="50" charset="-128"/>
                </a:rPr>
                <a:t>行財政改革推進プラン（案）</a:t>
              </a:r>
              <a:endParaRPr kumimoji="1" lang="ja-JP" altLang="en-US" sz="9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山形 30"/>
            <p:cNvSpPr/>
            <p:nvPr/>
          </p:nvSpPr>
          <p:spPr>
            <a:xfrm>
              <a:off x="3176844" y="513468"/>
              <a:ext cx="4265573" cy="1348414"/>
            </a:xfrm>
            <a:prstGeom prst="chevron">
              <a:avLst>
                <a:gd name="adj" fmla="val 24865"/>
              </a:avLst>
            </a:prstGeom>
            <a:solidFill>
              <a:schemeClr val="bg1">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 name="テキスト ボックス 31"/>
            <p:cNvSpPr txBox="1"/>
            <p:nvPr/>
          </p:nvSpPr>
          <p:spPr>
            <a:xfrm>
              <a:off x="3489819" y="593953"/>
              <a:ext cx="4242343" cy="477054"/>
            </a:xfrm>
            <a:prstGeom prst="rect">
              <a:avLst/>
            </a:prstGeom>
            <a:noFill/>
          </p:spPr>
          <p:txBody>
            <a:bodyPr wrap="square" rtlCol="0">
              <a:spAutoFit/>
            </a:bodyPr>
            <a:lstStyle/>
            <a:p>
              <a:pPr>
                <a:lnSpc>
                  <a:spcPts val="1000"/>
                </a:lnSpc>
              </a:pPr>
              <a:r>
                <a:rPr kumimoji="1" lang="en-US" altLang="ja-JP" sz="900" b="1" dirty="0">
                  <a:latin typeface="メイリオ" panose="020B0604030504040204" pitchFamily="50" charset="-128"/>
                  <a:ea typeface="メイリオ" panose="020B0604030504040204" pitchFamily="50" charset="-128"/>
                  <a:cs typeface="メイリオ" panose="020B0604030504040204" pitchFamily="50" charset="-128"/>
                </a:rPr>
                <a:t>H30</a:t>
              </a:r>
              <a:r>
                <a:rPr kumimoji="1" lang="ja-JP" altLang="en-US" sz="9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b="1" dirty="0">
                  <a:latin typeface="メイリオ" panose="020B0604030504040204" pitchFamily="50" charset="-128"/>
                  <a:ea typeface="メイリオ" panose="020B0604030504040204" pitchFamily="50" charset="-128"/>
                  <a:cs typeface="メイリオ" panose="020B0604030504040204" pitchFamily="50" charset="-128"/>
                </a:rPr>
                <a:t>行政経営の取組み」</a:t>
              </a:r>
              <a:endParaRPr lang="en-US" altLang="ja-JP" sz="900" b="1"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000"/>
                </a:lnSpc>
              </a:pPr>
              <a:r>
                <a:rPr lang="ja-JP" altLang="en-US" sz="900" b="1" dirty="0">
                  <a:latin typeface="メイリオ" panose="020B0604030504040204" pitchFamily="50" charset="-128"/>
                  <a:ea typeface="メイリオ" panose="020B0604030504040204" pitchFamily="50" charset="-128"/>
                  <a:cs typeface="メイリオ" panose="020B0604030504040204" pitchFamily="50" charset="-128"/>
                </a:rPr>
                <a:t>中長期的な視点も持ちつつ、単年度の取組みとして、毎年２月公表</a:t>
              </a:r>
            </a:p>
            <a:p>
              <a:pPr>
                <a:lnSpc>
                  <a:spcPts val="1000"/>
                </a:lnSpc>
              </a:pPr>
              <a:endParaRPr kumimoji="1" lang="ja-JP" altLang="en-US" sz="9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3" name="右矢印 32"/>
            <p:cNvSpPr/>
            <p:nvPr/>
          </p:nvSpPr>
          <p:spPr>
            <a:xfrm>
              <a:off x="535445" y="828083"/>
              <a:ext cx="2553451" cy="496986"/>
            </a:xfrm>
            <a:prstGeom prst="rightArrow">
              <a:avLst>
                <a:gd name="adj1" fmla="val 73281"/>
                <a:gd name="adj2" fmla="val 47811"/>
              </a:avLst>
            </a:prstGeom>
            <a:solidFill>
              <a:schemeClr val="accent3">
                <a:lumMod val="40000"/>
                <a:lumOff val="60000"/>
              </a:schemeClr>
            </a:solidFill>
            <a:ln w="1905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ctr"/>
              <a:r>
                <a:rPr lang="ja-JP" altLang="en-US"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新たな発想・視点からの行政展開</a:t>
              </a:r>
              <a:endParaRPr lang="en-US" altLang="ja-JP"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自律的な行財政マネジメント</a:t>
              </a:r>
              <a:endParaRPr kumimoji="1" lang="ja-JP" altLang="en-US" sz="1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 name="右矢印 33"/>
            <p:cNvSpPr/>
            <p:nvPr/>
          </p:nvSpPr>
          <p:spPr>
            <a:xfrm>
              <a:off x="535445" y="1310317"/>
              <a:ext cx="2553451" cy="498771"/>
            </a:xfrm>
            <a:prstGeom prst="rightArrow">
              <a:avLst>
                <a:gd name="adj1" fmla="val 69048"/>
                <a:gd name="adj2" fmla="val 50000"/>
              </a:avLst>
            </a:prstGeom>
            <a:solidFill>
              <a:schemeClr val="accent3">
                <a:lumMod val="40000"/>
                <a:lumOff val="60000"/>
              </a:schemeClr>
            </a:solidFill>
            <a:ln w="1905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ctr"/>
              <a:r>
                <a:rPr lang="ja-JP" altLang="en-US"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持続可能で安定的な財政運営の実現</a:t>
              </a:r>
            </a:p>
          </p:txBody>
        </p:sp>
        <p:sp>
          <p:nvSpPr>
            <p:cNvPr id="35" name="右矢印 34"/>
            <p:cNvSpPr/>
            <p:nvPr/>
          </p:nvSpPr>
          <p:spPr>
            <a:xfrm>
              <a:off x="3586250" y="875019"/>
              <a:ext cx="3326009" cy="468817"/>
            </a:xfrm>
            <a:prstGeom prst="rightArrow">
              <a:avLst>
                <a:gd name="adj1" fmla="val 73281"/>
                <a:gd name="adj2" fmla="val 47811"/>
              </a:avLst>
            </a:prstGeom>
            <a:solidFill>
              <a:schemeClr val="accent3">
                <a:lumMod val="40000"/>
                <a:lumOff val="60000"/>
              </a:schemeClr>
            </a:solidFill>
            <a:ln w="1905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ctr"/>
              <a:r>
                <a:rPr lang="ja-JP" altLang="en-US" sz="10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新たな行政経営の取組み</a:t>
              </a:r>
            </a:p>
          </p:txBody>
        </p:sp>
        <p:sp>
          <p:nvSpPr>
            <p:cNvPr id="36" name="右矢印 35"/>
            <p:cNvSpPr/>
            <p:nvPr/>
          </p:nvSpPr>
          <p:spPr>
            <a:xfrm>
              <a:off x="3586252" y="1325069"/>
              <a:ext cx="3326008" cy="498771"/>
            </a:xfrm>
            <a:prstGeom prst="rightArrow">
              <a:avLst>
                <a:gd name="adj1" fmla="val 69048"/>
                <a:gd name="adj2" fmla="val 50000"/>
              </a:avLst>
            </a:prstGeom>
            <a:solidFill>
              <a:schemeClr val="accent3">
                <a:lumMod val="40000"/>
                <a:lumOff val="60000"/>
              </a:schemeClr>
            </a:solidFill>
            <a:ln w="1905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ctr"/>
              <a:r>
                <a:rPr lang="ja-JP" altLang="en-US" sz="1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健全で規律ある行財政運営</a:t>
              </a:r>
            </a:p>
          </p:txBody>
        </p:sp>
      </p:grpSp>
      <p:sp>
        <p:nvSpPr>
          <p:cNvPr id="4" name="スライド番号プレースホルダー 3">
            <a:extLst>
              <a:ext uri="{FF2B5EF4-FFF2-40B4-BE49-F238E27FC236}">
                <a16:creationId xmlns:a16="http://schemas.microsoft.com/office/drawing/2014/main" id="{34B70756-91CE-4696-B184-A51D24519AA9}"/>
              </a:ext>
            </a:extLst>
          </p:cNvPr>
          <p:cNvSpPr>
            <a:spLocks noGrp="1"/>
          </p:cNvSpPr>
          <p:nvPr>
            <p:ph type="sldNum" sz="quarter" idx="12"/>
          </p:nvPr>
        </p:nvSpPr>
        <p:spPr/>
        <p:txBody>
          <a:bodyPr/>
          <a:lstStyle/>
          <a:p>
            <a:fld id="{7791D223-6A27-4327-8087-FA06212A7E85}" type="slidenum">
              <a:rPr lang="ja-JP" altLang="en-US" smtClean="0"/>
              <a:pPr/>
              <a:t>6</a:t>
            </a:fld>
            <a:endParaRPr lang="ja-JP" altLang="en-US"/>
          </a:p>
        </p:txBody>
      </p:sp>
    </p:spTree>
    <p:extLst>
      <p:ext uri="{BB962C8B-B14F-4D97-AF65-F5344CB8AC3E}">
        <p14:creationId xmlns:p14="http://schemas.microsoft.com/office/powerpoint/2010/main" val="2980251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1584000"/>
            <a:ext cx="7200800" cy="1131079"/>
          </a:xfrm>
          <a:prstGeom prst="rect">
            <a:avLst/>
          </a:prstGeom>
        </p:spPr>
        <p:txBody>
          <a:bodyPr wrap="square" numCol="1">
            <a:spAutoFit/>
          </a:bodyPr>
          <a:lstStyle/>
          <a:p>
            <a:pPr defTabSz="647700">
              <a:lnSpc>
                <a:spcPct val="200000"/>
              </a:lnSpc>
              <a:spcBef>
                <a:spcPct val="0"/>
              </a:spcBef>
              <a:tabLst>
                <a:tab pos="8256588" algn="r"/>
              </a:tabLst>
              <a:defRPr/>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（１）行政</a:t>
            </a:r>
            <a:r>
              <a:rPr lang="en-US" altLang="ja-JP" dirty="0">
                <a:latin typeface="メイリオ" panose="020B0604030504040204" pitchFamily="50" charset="-128"/>
                <a:ea typeface="メイリオ" panose="020B0604030504040204" pitchFamily="50" charset="-128"/>
                <a:cs typeface="Meiryo UI" panose="020B0604030504040204" pitchFamily="50" charset="-128"/>
              </a:rPr>
              <a:t>DX</a:t>
            </a:r>
            <a:r>
              <a:rPr lang="ja-JP" altLang="en-US" sz="2000" baseline="30000" dirty="0">
                <a:latin typeface="メイリオ" panose="020B0604030504040204" pitchFamily="50" charset="-128"/>
                <a:ea typeface="メイリオ" panose="020B0604030504040204" pitchFamily="50" charset="-128"/>
                <a:cs typeface="Meiryo UI" panose="020B0604030504040204" pitchFamily="50" charset="-128"/>
              </a:rPr>
              <a:t>*１</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の実現に向けた取組み</a:t>
            </a:r>
            <a:endParaRPr lang="en-US" altLang="ja-JP" dirty="0">
              <a:latin typeface="メイリオ" panose="020B0604030504040204" pitchFamily="50" charset="-128"/>
              <a:ea typeface="メイリオ" panose="020B0604030504040204" pitchFamily="50" charset="-128"/>
              <a:cs typeface="Meiryo UI" panose="020B0604030504040204" pitchFamily="50" charset="-128"/>
            </a:endParaRPr>
          </a:p>
          <a:p>
            <a:pPr defTabSz="647700">
              <a:lnSpc>
                <a:spcPct val="200000"/>
              </a:lnSpc>
              <a:spcBef>
                <a:spcPct val="0"/>
              </a:spcBef>
              <a:tabLst>
                <a:tab pos="8256588" algn="r"/>
              </a:tabLst>
              <a:defRPr/>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（２）より幅広い共創の仕組みづくり</a:t>
            </a:r>
            <a:endParaRPr lang="en-US" altLang="ja-JP"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9" name="テキスト ボックス 8"/>
          <p:cNvSpPr txBox="1"/>
          <p:nvPr/>
        </p:nvSpPr>
        <p:spPr>
          <a:xfrm>
            <a:off x="0" y="907200"/>
            <a:ext cx="8020792" cy="523220"/>
          </a:xfrm>
          <a:prstGeom prst="rect">
            <a:avLst/>
          </a:prstGeom>
          <a:noFill/>
        </p:spPr>
        <p:txBody>
          <a:bodyPr wrap="square" rtlCol="0">
            <a:spAutoFit/>
          </a:bodyPr>
          <a:lstStyle/>
          <a:p>
            <a:r>
              <a:rPr lang="ja-JP" altLang="en-US" sz="2800" dirty="0">
                <a:latin typeface="メイリオ" panose="020B0604030504040204" pitchFamily="50" charset="-128"/>
                <a:ea typeface="メイリオ" panose="020B0604030504040204" pitchFamily="50" charset="-128"/>
                <a:cs typeface="Meiryo UI" panose="020B0604030504040204" pitchFamily="50" charset="-128"/>
              </a:rPr>
              <a:t>２ 新たな行政経営の取組み</a:t>
            </a:r>
            <a:endParaRPr lang="en-US" altLang="ja-JP" sz="2800" dirty="0">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13" name="表 5">
            <a:extLst>
              <a:ext uri="{FF2B5EF4-FFF2-40B4-BE49-F238E27FC236}">
                <a16:creationId xmlns:a16="http://schemas.microsoft.com/office/drawing/2014/main" id="{48E2ED5B-B9CA-449D-8274-F8D2661257EE}"/>
              </a:ext>
            </a:extLst>
          </p:cNvPr>
          <p:cNvGraphicFramePr>
            <a:graphicFrameLocks noGrp="1"/>
          </p:cNvGraphicFramePr>
          <p:nvPr>
            <p:extLst>
              <p:ext uri="{D42A27DB-BD31-4B8C-83A1-F6EECF244321}">
                <p14:modId xmlns:p14="http://schemas.microsoft.com/office/powerpoint/2010/main" val="702143919"/>
              </p:ext>
            </p:extLst>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１</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デジタルトランスフォーメーション。新たな価値を創造することを目的に、デジタル技術の駆使によって既存の枠組みを変化させること。</a:t>
                      </a:r>
                      <a:endParaRPr lang="en-US" altLang="ja-JP" sz="800" i="0" dirty="0">
                        <a:effectLst/>
                        <a:latin typeface="メイリオ" panose="020B0604030504040204" pitchFamily="50" charset="-128"/>
                        <a:ea typeface="メイリオ" panose="020B0604030504040204" pitchFamily="50" charset="-128"/>
                      </a:endParaRPr>
                    </a:p>
                    <a:p>
                      <a:pPr lvl="0">
                        <a:defRPr/>
                      </a:pP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
        <p:nvSpPr>
          <p:cNvPr id="2" name="スライド番号プレースホルダー 1">
            <a:extLst>
              <a:ext uri="{FF2B5EF4-FFF2-40B4-BE49-F238E27FC236}">
                <a16:creationId xmlns:a16="http://schemas.microsoft.com/office/drawing/2014/main" id="{68F021ED-D163-45A8-A778-299D212747C5}"/>
              </a:ext>
            </a:extLst>
          </p:cNvPr>
          <p:cNvSpPr>
            <a:spLocks noGrp="1"/>
          </p:cNvSpPr>
          <p:nvPr>
            <p:ph type="sldNum" sz="quarter" idx="12"/>
          </p:nvPr>
        </p:nvSpPr>
        <p:spPr/>
        <p:txBody>
          <a:bodyPr/>
          <a:lstStyle/>
          <a:p>
            <a:fld id="{7791D223-6A27-4327-8087-FA06212A7E85}" type="slidenum">
              <a:rPr lang="ja-JP" altLang="en-US" smtClean="0"/>
              <a:pPr/>
              <a:t>7</a:t>
            </a:fld>
            <a:endParaRPr lang="ja-JP" altLang="en-US"/>
          </a:p>
        </p:txBody>
      </p:sp>
    </p:spTree>
    <p:extLst>
      <p:ext uri="{BB962C8B-B14F-4D97-AF65-F5344CB8AC3E}">
        <p14:creationId xmlns:p14="http://schemas.microsoft.com/office/powerpoint/2010/main" val="2557957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正方形/長方形 26"/>
          <p:cNvSpPr/>
          <p:nvPr/>
        </p:nvSpPr>
        <p:spPr>
          <a:xfrm>
            <a:off x="0" y="98630"/>
            <a:ext cx="8136904" cy="369332"/>
          </a:xfrm>
          <a:prstGeom prst="rect">
            <a:avLst/>
          </a:prstGeom>
        </p:spPr>
        <p:txBody>
          <a:bodyPr wrap="square">
            <a:spAutoFit/>
          </a:bodyPr>
          <a:lstStyle/>
          <a:p>
            <a:pPr>
              <a:defRPr/>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（１）行政</a:t>
            </a:r>
            <a:r>
              <a:rPr lang="en-US" altLang="ja-JP" dirty="0">
                <a:latin typeface="メイリオ" panose="020B0604030504040204" pitchFamily="50" charset="-128"/>
                <a:ea typeface="メイリオ" panose="020B0604030504040204" pitchFamily="50" charset="-128"/>
                <a:cs typeface="Meiryo UI" panose="020B0604030504040204" pitchFamily="50" charset="-128"/>
              </a:rPr>
              <a:t>DX</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の実現に向けた取組み</a:t>
            </a:r>
            <a:endParaRPr lang="en-US" altLang="ja-JP"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 name="正方形/長方形 12"/>
          <p:cNvSpPr/>
          <p:nvPr/>
        </p:nvSpPr>
        <p:spPr>
          <a:xfrm>
            <a:off x="116504" y="638690"/>
            <a:ext cx="8847496" cy="1169551"/>
          </a:xfrm>
          <a:prstGeom prst="rect">
            <a:avLst/>
          </a:prstGeom>
          <a:noFill/>
          <a:ln w="9525">
            <a:noFill/>
          </a:ln>
        </p:spPr>
        <p:txBody>
          <a:bodyPr wrap="square" lIns="91440" tIns="45720" rIns="91440" bIns="45720" numCol="1" rtlCol="0" anchor="ctr">
            <a:spAutoFit/>
            <a:scene3d>
              <a:camera prst="orthographicFront"/>
              <a:lightRig rig="brightRoom" dir="t"/>
            </a:scene3d>
            <a:sp3d contourW="6350" prstMaterial="plastic">
              <a:contourClr>
                <a:schemeClr val="accent1">
                  <a:tint val="100000"/>
                  <a:shade val="100000"/>
                  <a:hueMod val="100000"/>
                  <a:satMod val="100000"/>
                </a:schemeClr>
              </a:contourClr>
            </a:sp3d>
          </a:bodyPr>
          <a:lstStyle/>
          <a:p>
            <a:pPr marL="179388" indent="-179388">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「大阪スマートシティ戦略」に基づき、デジタル技術を最大限に活かした</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DX</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を推進し、住民の生活の質（</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QoL</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）の向上に取り組みます。</a:t>
            </a:r>
          </a:p>
          <a:p>
            <a:pPr marL="179388" indent="-179388">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また、「大阪府情報システム全体最適化計画」に基づき、より利便性の高い行政サービスの提供や、地域課題の解決をめざし、府職員がより戦略的・創造的な業務に従事できるよう、業務効率化等の取組みを進めます。</a:t>
            </a:r>
          </a:p>
        </p:txBody>
      </p:sp>
      <p:graphicFrame>
        <p:nvGraphicFramePr>
          <p:cNvPr id="8" name="表 3">
            <a:extLst>
              <a:ext uri="{FF2B5EF4-FFF2-40B4-BE49-F238E27FC236}">
                <a16:creationId xmlns:a16="http://schemas.microsoft.com/office/drawing/2014/main" id="{60A0B6F4-57D7-49AB-A334-179A43D0226A}"/>
              </a:ext>
            </a:extLst>
          </p:cNvPr>
          <p:cNvGraphicFramePr>
            <a:graphicFrameLocks noGrp="1"/>
          </p:cNvGraphicFramePr>
          <p:nvPr>
            <p:extLst>
              <p:ext uri="{D42A27DB-BD31-4B8C-83A1-F6EECF244321}">
                <p14:modId xmlns:p14="http://schemas.microsoft.com/office/powerpoint/2010/main" val="2207191765"/>
              </p:ext>
            </p:extLst>
          </p:nvPr>
        </p:nvGraphicFramePr>
        <p:xfrm>
          <a:off x="180000" y="1944000"/>
          <a:ext cx="8784000" cy="2257200"/>
        </p:xfrm>
        <a:graphic>
          <a:graphicData uri="http://schemas.openxmlformats.org/drawingml/2006/table">
            <a:tbl>
              <a:tblPr firstRow="1">
                <a:tableStyleId>{B301B821-A1FF-4177-AEE7-76D212191A09}</a:tableStyleId>
              </a:tblPr>
              <a:tblGrid>
                <a:gridCol w="5040000">
                  <a:extLst>
                    <a:ext uri="{9D8B030D-6E8A-4147-A177-3AD203B41FA5}">
                      <a16:colId xmlns:a16="http://schemas.microsoft.com/office/drawing/2014/main" val="2778632571"/>
                    </a:ext>
                  </a:extLst>
                </a:gridCol>
                <a:gridCol w="2340000">
                  <a:extLst>
                    <a:ext uri="{9D8B030D-6E8A-4147-A177-3AD203B41FA5}">
                      <a16:colId xmlns:a16="http://schemas.microsoft.com/office/drawing/2014/main" val="3500134023"/>
                    </a:ext>
                  </a:extLst>
                </a:gridCol>
                <a:gridCol w="468000">
                  <a:extLst>
                    <a:ext uri="{9D8B030D-6E8A-4147-A177-3AD203B41FA5}">
                      <a16:colId xmlns:a16="http://schemas.microsoft.com/office/drawing/2014/main" val="2698963971"/>
                    </a:ext>
                  </a:extLst>
                </a:gridCol>
                <a:gridCol w="468000">
                  <a:extLst>
                    <a:ext uri="{9D8B030D-6E8A-4147-A177-3AD203B41FA5}">
                      <a16:colId xmlns:a16="http://schemas.microsoft.com/office/drawing/2014/main" val="1545992065"/>
                    </a:ext>
                  </a:extLst>
                </a:gridCol>
                <a:gridCol w="468000">
                  <a:extLst>
                    <a:ext uri="{9D8B030D-6E8A-4147-A177-3AD203B41FA5}">
                      <a16:colId xmlns:a16="http://schemas.microsoft.com/office/drawing/2014/main" val="1681376408"/>
                    </a:ext>
                  </a:extLst>
                </a:gridCol>
              </a:tblGrid>
              <a:tr h="457200">
                <a:tc>
                  <a:txBody>
                    <a:bodyPr/>
                    <a:lstStyle/>
                    <a:p>
                      <a:pPr algn="ctr"/>
                      <a:r>
                        <a:rPr kumimoji="1" lang="ja-JP" altLang="en-US" sz="16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具体的な取組み</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p>
                      <a:pPr algn="ctr"/>
                      <a:r>
                        <a:rPr kumimoji="1" lang="ja-JP" altLang="en-US" sz="16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担当部局</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tc>
                  <a:txBody>
                    <a:bodyPr/>
                    <a:lstStyle/>
                    <a:p>
                      <a:pPr algn="ctr"/>
                      <a:endParaRPr kumimoji="1" lang="ja-JP" altLang="en-US" sz="12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tc>
                  <a:txBody>
                    <a:bodyPr/>
                    <a:lstStyle/>
                    <a:p>
                      <a:pPr algn="ctr"/>
                      <a:endParaRPr kumimoji="1" lang="ja-JP" altLang="en-US" sz="12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tc>
                  <a:txBody>
                    <a:bodyPr/>
                    <a:lstStyle/>
                    <a:p>
                      <a:pPr algn="ctr"/>
                      <a:endParaRPr kumimoji="1" lang="ja-JP" altLang="en-US" sz="12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592107901"/>
                  </a:ext>
                </a:extLst>
              </a:tr>
              <a:tr h="360000">
                <a:tc>
                  <a:txBody>
                    <a:bodyPr/>
                    <a:lstStyle/>
                    <a:p>
                      <a:pPr marL="92075" marR="0" lvl="0" indent="0" algn="l" defTabSz="914400" rtl="0" eaLnBrk="1" fontAlgn="ctr" latinLnBrk="0" hangingPunct="1">
                        <a:lnSpc>
                          <a:spcPct val="100000"/>
                        </a:lnSpc>
                        <a:spcBef>
                          <a:spcPts val="0"/>
                        </a:spcBef>
                        <a:spcAft>
                          <a:spcPts val="0"/>
                        </a:spcAft>
                        <a:buClrTx/>
                        <a:buSzTx/>
                        <a:buFontTx/>
                        <a:buNone/>
                        <a:tabLst/>
                        <a:defRPr/>
                      </a:pPr>
                      <a:r>
                        <a:rPr lang="ja-JP" altLang="en-US" sz="1200" b="0" u="none" strike="noStrike" dirty="0">
                          <a:solidFill>
                            <a:srgbClr val="000000"/>
                          </a:solidFill>
                          <a:effectLst/>
                          <a:latin typeface="メイリオ" panose="020B0604030504040204" pitchFamily="50" charset="-128"/>
                          <a:ea typeface="メイリオ" panose="020B0604030504040204" pitchFamily="50" charset="-128"/>
                        </a:rPr>
                        <a:t>行政手続等におけるデジタルファーストの実現</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各部局</a:t>
                      </a:r>
                      <a:endParaRPr kumimoji="1" lang="en-US" altLang="ja-JP"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537554"/>
                  </a:ext>
                </a:extLst>
              </a:tr>
              <a:tr h="360000">
                <a:tc>
                  <a:txBody>
                    <a:bodyPr/>
                    <a:lstStyle/>
                    <a:p>
                      <a:pPr marL="92075" marR="0" lvl="0" indent="0" algn="l"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庁内におけるデジタルツールの活用</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各部局</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72420444"/>
                  </a:ext>
                </a:extLst>
              </a:tr>
              <a:tr h="360000">
                <a:tc>
                  <a:txBody>
                    <a:bodyPr/>
                    <a:lstStyle/>
                    <a:p>
                      <a:pPr marL="92075" indent="0" algn="l" fontAlgn="ctr"/>
                      <a:r>
                        <a:rPr lang="en-US" altLang="ja-JP" sz="1200" b="0" i="0" u="none" strike="noStrike" dirty="0">
                          <a:solidFill>
                            <a:srgbClr val="000000"/>
                          </a:solidFill>
                          <a:effectLst/>
                          <a:latin typeface="メイリオ" panose="020B0604030504040204" pitchFamily="50" charset="-128"/>
                          <a:ea typeface="メイリオ" panose="020B0604030504040204" pitchFamily="50" charset="-128"/>
                        </a:rPr>
                        <a:t>DX</a:t>
                      </a: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推進に向けた研修の実施等</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財務部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6593496"/>
                  </a:ext>
                </a:extLst>
              </a:tr>
              <a:tr h="360000">
                <a:tc>
                  <a:txBody>
                    <a:bodyPr/>
                    <a:lstStyle/>
                    <a:p>
                      <a:pPr marL="92075" marR="0" lvl="0" indent="0" algn="l" defTabSz="914400" rtl="0" eaLnBrk="1" fontAlgn="ctr" latinLnBrk="0" hangingPunct="1">
                        <a:lnSpc>
                          <a:spcPts val="1500"/>
                        </a:lnSpc>
                        <a:spcBef>
                          <a:spcPts val="0"/>
                        </a:spcBef>
                        <a:spcAft>
                          <a:spcPts val="0"/>
                        </a:spcAft>
                        <a:buClrTx/>
                        <a:buSzTx/>
                        <a:buFontTx/>
                        <a:buNone/>
                        <a:tabLst/>
                        <a:defRPr/>
                      </a:pPr>
                      <a:r>
                        <a:rPr lang="ja-JP" altLang="en-US" sz="1200" b="0" u="none" strike="noStrike" dirty="0">
                          <a:solidFill>
                            <a:srgbClr val="000000"/>
                          </a:solidFill>
                          <a:effectLst/>
                          <a:latin typeface="メイリオ" panose="020B0604030504040204" pitchFamily="50" charset="-128"/>
                          <a:ea typeface="メイリオ" panose="020B0604030504040204" pitchFamily="50" charset="-128"/>
                        </a:rPr>
                        <a:t>「許認可・検査等業務</a:t>
                      </a:r>
                      <a:r>
                        <a:rPr lang="en-US" altLang="ja-JP" sz="1200" b="0" u="none" strike="noStrike" dirty="0">
                          <a:solidFill>
                            <a:srgbClr val="000000"/>
                          </a:solidFill>
                          <a:effectLst/>
                          <a:latin typeface="メイリオ" panose="020B0604030504040204" pitchFamily="50" charset="-128"/>
                          <a:ea typeface="メイリオ" panose="020B0604030504040204" pitchFamily="50" charset="-128"/>
                        </a:rPr>
                        <a:t>DX</a:t>
                      </a:r>
                      <a:r>
                        <a:rPr lang="ja-JP" altLang="en-US" sz="1200" b="0" u="none" strike="noStrike" dirty="0">
                          <a:solidFill>
                            <a:srgbClr val="000000"/>
                          </a:solidFill>
                          <a:effectLst/>
                          <a:latin typeface="メイリオ" panose="020B0604030504040204" pitchFamily="50" charset="-128"/>
                          <a:ea typeface="メイリオ" panose="020B0604030504040204" pitchFamily="50" charset="-128"/>
                        </a:rPr>
                        <a:t>プラットフォーム」の構築</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福祉部／健康医療部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229827"/>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府立学校における</a:t>
                      </a:r>
                      <a:r>
                        <a:rPr lang="en-US" altLang="ja-JP" sz="1200" b="0" i="0" u="none" strike="noStrike" dirty="0">
                          <a:solidFill>
                            <a:srgbClr val="000000"/>
                          </a:solidFill>
                          <a:effectLst/>
                          <a:latin typeface="メイリオ" panose="020B0604030504040204" pitchFamily="50" charset="-128"/>
                          <a:ea typeface="メイリオ" panose="020B0604030504040204" pitchFamily="50" charset="-128"/>
                        </a:rPr>
                        <a:t>DX</a:t>
                      </a: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の推進</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教育庁</a:t>
                      </a:r>
                      <a:endParaRPr kumimoji="1" lang="en-US" altLang="ja-JP"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0891020"/>
                  </a:ext>
                </a:extLst>
              </a:tr>
            </a:tbl>
          </a:graphicData>
        </a:graphic>
      </p:graphicFrame>
      <p:sp>
        <p:nvSpPr>
          <p:cNvPr id="3" name="スライド番号プレースホルダー 2">
            <a:extLst>
              <a:ext uri="{FF2B5EF4-FFF2-40B4-BE49-F238E27FC236}">
                <a16:creationId xmlns:a16="http://schemas.microsoft.com/office/drawing/2014/main" id="{732FF9A4-A4A2-42C0-8293-74BF72E8653C}"/>
              </a:ext>
            </a:extLst>
          </p:cNvPr>
          <p:cNvSpPr>
            <a:spLocks noGrp="1"/>
          </p:cNvSpPr>
          <p:nvPr>
            <p:ph type="sldNum" sz="quarter" idx="12"/>
          </p:nvPr>
        </p:nvSpPr>
        <p:spPr/>
        <p:txBody>
          <a:bodyPr/>
          <a:lstStyle/>
          <a:p>
            <a:fld id="{7791D223-6A27-4327-8087-FA06212A7E85}" type="slidenum">
              <a:rPr lang="ja-JP" altLang="en-US" smtClean="0"/>
              <a:pPr/>
              <a:t>8</a:t>
            </a:fld>
            <a:endParaRPr lang="ja-JP" altLang="en-US"/>
          </a:p>
        </p:txBody>
      </p:sp>
      <p:graphicFrame>
        <p:nvGraphicFramePr>
          <p:cNvPr id="14" name="表 13">
            <a:extLst>
              <a:ext uri="{FF2B5EF4-FFF2-40B4-BE49-F238E27FC236}">
                <a16:creationId xmlns:a16="http://schemas.microsoft.com/office/drawing/2014/main" id="{EB25BECD-B4A9-4278-87C4-37A9D2018DC7}"/>
              </a:ext>
            </a:extLst>
          </p:cNvPr>
          <p:cNvGraphicFramePr>
            <a:graphicFrameLocks noGrp="1"/>
          </p:cNvGraphicFramePr>
          <p:nvPr/>
        </p:nvGraphicFramePr>
        <p:xfrm>
          <a:off x="371383" y="5544235"/>
          <a:ext cx="8333397" cy="990360"/>
        </p:xfrm>
        <a:graphic>
          <a:graphicData uri="http://schemas.openxmlformats.org/drawingml/2006/table">
            <a:tbl>
              <a:tblPr>
                <a:tableStyleId>{5C22544A-7EE6-4342-B048-85BDC9FD1C3A}</a:tableStyleId>
              </a:tblPr>
              <a:tblGrid>
                <a:gridCol w="2777799">
                  <a:extLst>
                    <a:ext uri="{9D8B030D-6E8A-4147-A177-3AD203B41FA5}">
                      <a16:colId xmlns:a16="http://schemas.microsoft.com/office/drawing/2014/main" val="4197051262"/>
                    </a:ext>
                  </a:extLst>
                </a:gridCol>
                <a:gridCol w="2777799">
                  <a:extLst>
                    <a:ext uri="{9D8B030D-6E8A-4147-A177-3AD203B41FA5}">
                      <a16:colId xmlns:a16="http://schemas.microsoft.com/office/drawing/2014/main" val="1915782428"/>
                    </a:ext>
                  </a:extLst>
                </a:gridCol>
                <a:gridCol w="2777799">
                  <a:extLst>
                    <a:ext uri="{9D8B030D-6E8A-4147-A177-3AD203B41FA5}">
                      <a16:colId xmlns:a16="http://schemas.microsoft.com/office/drawing/2014/main" val="2847308010"/>
                    </a:ext>
                  </a:extLst>
                </a:gridCol>
              </a:tblGrid>
              <a:tr h="152051">
                <a:tc gridSpan="3">
                  <a:txBody>
                    <a:bodyPr/>
                    <a:lstStyle/>
                    <a:p>
                      <a:r>
                        <a:rPr kumimoji="1"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下記のラベルは、各取組みにおいて実現したい方向性や期待される効果を明確にするためのものです。</a:t>
                      </a:r>
                      <a:endParaRPr kumimoji="1" lang="ja-JP" altLang="en-US" sz="900" dirty="0">
                        <a:latin typeface="メイリオ" panose="020B0604030504040204" pitchFamily="50" charset="-128"/>
                        <a:ea typeface="メイリオ" panose="020B0604030504040204" pitchFamily="50" charset="-128"/>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800" dirty="0">
                        <a:latin typeface="メイリオ" panose="020B0604030504040204" pitchFamily="50" charset="-128"/>
                        <a:ea typeface="メイリオ" panose="020B0604030504040204" pitchFamily="50" charset="-128"/>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sz="800" dirty="0">
                        <a:latin typeface="メイリオ" panose="020B0604030504040204" pitchFamily="50" charset="-128"/>
                        <a:ea typeface="メイリオ" panose="020B0604030504040204" pitchFamily="50" charset="-128"/>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43761626"/>
                  </a:ext>
                </a:extLst>
              </a:tr>
              <a:tr h="396000">
                <a:tc>
                  <a:txBody>
                    <a:bodyPr/>
                    <a:lstStyle/>
                    <a:p>
                      <a:r>
                        <a:rPr kumimoji="1" lang="ja-JP" altLang="en-US" sz="900" dirty="0">
                          <a:latin typeface="メイリオ" panose="020B0604030504040204" pitchFamily="50" charset="-128"/>
                          <a:ea typeface="メイリオ" panose="020B0604030504040204" pitchFamily="50" charset="-128"/>
                        </a:rPr>
                        <a:t>　　　　　府民の利便性（満足度）の向上</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00" dirty="0">
                          <a:latin typeface="メイリオ" panose="020B0604030504040204" pitchFamily="50" charset="-128"/>
                          <a:ea typeface="メイリオ" panose="020B0604030504040204" pitchFamily="50" charset="-128"/>
                        </a:rPr>
                        <a:t>　　　　様々なプレイヤーとのパートナーシップ</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00" dirty="0">
                          <a:latin typeface="メイリオ" panose="020B0604030504040204" pitchFamily="50" charset="-128"/>
                          <a:ea typeface="メイリオ" panose="020B0604030504040204" pitchFamily="50" charset="-128"/>
                        </a:rPr>
                        <a:t>　　　　　職員の業務効率化</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7056217"/>
                  </a:ext>
                </a:extLst>
              </a:tr>
              <a:tr h="216008">
                <a:tc>
                  <a:txBody>
                    <a:bodyPr/>
                    <a:lstStyle/>
                    <a:p>
                      <a:r>
                        <a:rPr kumimoji="1" lang="ja-JP" altLang="en-US" sz="900" dirty="0">
                          <a:latin typeface="メイリオ" panose="020B0604030504040204" pitchFamily="50" charset="-128"/>
                          <a:ea typeface="メイリオ" panose="020B0604030504040204" pitchFamily="50" charset="-128"/>
                        </a:rPr>
                        <a:t>府民に対するサービスの質を向上し、利便性や満足度を高める効果があります。</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府民・企業・大学・市町村等の多様なプレイヤーとの</a:t>
                      </a:r>
                      <a:r>
                        <a:rPr kumimoji="1" lang="ja-JP" altLang="en-US" sz="900" dirty="0">
                          <a:latin typeface="メイリオ" panose="020B0604030504040204" pitchFamily="50" charset="-128"/>
                          <a:ea typeface="メイリオ" panose="020B0604030504040204" pitchFamily="50" charset="-128"/>
                        </a:rPr>
                        <a:t>協力関係を築くことをめざしています。</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00" dirty="0">
                          <a:latin typeface="メイリオ" panose="020B0604030504040204" pitchFamily="50" charset="-128"/>
                          <a:ea typeface="メイリオ" panose="020B0604030504040204" pitchFamily="50" charset="-128"/>
                        </a:rPr>
                        <a:t>府職員の事務作業等を効率化することで、より良い府民サービスの提供へつなげていきます。</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0623560"/>
                  </a:ext>
                </a:extLst>
              </a:tr>
            </a:tbl>
          </a:graphicData>
        </a:graphic>
      </p:graphicFrame>
      <p:pic>
        <p:nvPicPr>
          <p:cNvPr id="15" name="図 14">
            <a:extLst>
              <a:ext uri="{FF2B5EF4-FFF2-40B4-BE49-F238E27FC236}">
                <a16:creationId xmlns:a16="http://schemas.microsoft.com/office/drawing/2014/main" id="{A9EAC3EA-F1C5-42FE-BA12-0F002C79D981}"/>
              </a:ext>
            </a:extLst>
          </p:cNvPr>
          <p:cNvPicPr>
            <a:picLocks noChangeAspect="1"/>
          </p:cNvPicPr>
          <p:nvPr/>
        </p:nvPicPr>
        <p:blipFill>
          <a:blip r:embed="rId2"/>
          <a:stretch>
            <a:fillRect/>
          </a:stretch>
        </p:blipFill>
        <p:spPr>
          <a:xfrm>
            <a:off x="456472" y="5756303"/>
            <a:ext cx="445659" cy="432000"/>
          </a:xfrm>
          <a:prstGeom prst="rect">
            <a:avLst/>
          </a:prstGeom>
          <a:ln w="28575">
            <a:noFill/>
          </a:ln>
        </p:spPr>
      </p:pic>
      <p:pic>
        <p:nvPicPr>
          <p:cNvPr id="16" name="図 15">
            <a:extLst>
              <a:ext uri="{FF2B5EF4-FFF2-40B4-BE49-F238E27FC236}">
                <a16:creationId xmlns:a16="http://schemas.microsoft.com/office/drawing/2014/main" id="{6AFA44A1-44B3-43E7-B2E9-69626D5234AF}"/>
              </a:ext>
            </a:extLst>
          </p:cNvPr>
          <p:cNvPicPr>
            <a:picLocks noChangeAspect="1"/>
          </p:cNvPicPr>
          <p:nvPr/>
        </p:nvPicPr>
        <p:blipFill>
          <a:blip r:embed="rId3"/>
          <a:stretch>
            <a:fillRect/>
          </a:stretch>
        </p:blipFill>
        <p:spPr>
          <a:xfrm>
            <a:off x="3208003" y="5756303"/>
            <a:ext cx="442165" cy="432000"/>
          </a:xfrm>
          <a:prstGeom prst="rect">
            <a:avLst/>
          </a:prstGeom>
          <a:ln w="28575">
            <a:noFill/>
          </a:ln>
        </p:spPr>
      </p:pic>
      <p:pic>
        <p:nvPicPr>
          <p:cNvPr id="17" name="図 16">
            <a:extLst>
              <a:ext uri="{FF2B5EF4-FFF2-40B4-BE49-F238E27FC236}">
                <a16:creationId xmlns:a16="http://schemas.microsoft.com/office/drawing/2014/main" id="{822A796F-C529-412C-9AE9-1AB2BFDBD320}"/>
              </a:ext>
            </a:extLst>
          </p:cNvPr>
          <p:cNvPicPr>
            <a:picLocks noChangeAspect="1"/>
          </p:cNvPicPr>
          <p:nvPr/>
        </p:nvPicPr>
        <p:blipFill>
          <a:blip r:embed="rId4"/>
          <a:stretch>
            <a:fillRect/>
          </a:stretch>
        </p:blipFill>
        <p:spPr>
          <a:xfrm>
            <a:off x="6006753" y="5756303"/>
            <a:ext cx="475749" cy="432000"/>
          </a:xfrm>
          <a:prstGeom prst="rect">
            <a:avLst/>
          </a:prstGeom>
          <a:ln w="28575">
            <a:noFill/>
          </a:ln>
        </p:spPr>
      </p:pic>
      <p:pic>
        <p:nvPicPr>
          <p:cNvPr id="18" name="図 17">
            <a:extLst>
              <a:ext uri="{FF2B5EF4-FFF2-40B4-BE49-F238E27FC236}">
                <a16:creationId xmlns:a16="http://schemas.microsoft.com/office/drawing/2014/main" id="{DD54F676-B157-4AD0-97BF-C2C92068CAE4}"/>
              </a:ext>
            </a:extLst>
          </p:cNvPr>
          <p:cNvPicPr>
            <a:picLocks noChangeAspect="1"/>
          </p:cNvPicPr>
          <p:nvPr/>
        </p:nvPicPr>
        <p:blipFill>
          <a:blip r:embed="rId3"/>
          <a:stretch>
            <a:fillRect/>
          </a:stretch>
        </p:blipFill>
        <p:spPr>
          <a:xfrm>
            <a:off x="8061877" y="2002002"/>
            <a:ext cx="368471" cy="360000"/>
          </a:xfrm>
          <a:prstGeom prst="rect">
            <a:avLst/>
          </a:prstGeom>
        </p:spPr>
      </p:pic>
      <p:pic>
        <p:nvPicPr>
          <p:cNvPr id="19" name="図 18">
            <a:extLst>
              <a:ext uri="{FF2B5EF4-FFF2-40B4-BE49-F238E27FC236}">
                <a16:creationId xmlns:a16="http://schemas.microsoft.com/office/drawing/2014/main" id="{91F3A4CF-92AD-4661-BFF9-B91B92C6E48F}"/>
              </a:ext>
            </a:extLst>
          </p:cNvPr>
          <p:cNvPicPr>
            <a:picLocks noChangeAspect="1"/>
          </p:cNvPicPr>
          <p:nvPr/>
        </p:nvPicPr>
        <p:blipFill>
          <a:blip r:embed="rId4"/>
          <a:stretch>
            <a:fillRect/>
          </a:stretch>
        </p:blipFill>
        <p:spPr>
          <a:xfrm>
            <a:off x="8524276" y="1992819"/>
            <a:ext cx="396456" cy="360000"/>
          </a:xfrm>
          <a:prstGeom prst="rect">
            <a:avLst/>
          </a:prstGeom>
        </p:spPr>
      </p:pic>
      <p:pic>
        <p:nvPicPr>
          <p:cNvPr id="20" name="図 19">
            <a:extLst>
              <a:ext uri="{FF2B5EF4-FFF2-40B4-BE49-F238E27FC236}">
                <a16:creationId xmlns:a16="http://schemas.microsoft.com/office/drawing/2014/main" id="{26FCC51E-E3FE-4E7A-A160-020DDADE6486}"/>
              </a:ext>
            </a:extLst>
          </p:cNvPr>
          <p:cNvPicPr>
            <a:picLocks noChangeAspect="1"/>
          </p:cNvPicPr>
          <p:nvPr/>
        </p:nvPicPr>
        <p:blipFill>
          <a:blip r:embed="rId2"/>
          <a:stretch>
            <a:fillRect/>
          </a:stretch>
        </p:blipFill>
        <p:spPr>
          <a:xfrm>
            <a:off x="7587335" y="2002002"/>
            <a:ext cx="371384" cy="360000"/>
          </a:xfrm>
          <a:prstGeom prst="rect">
            <a:avLst/>
          </a:prstGeom>
        </p:spPr>
      </p:pic>
    </p:spTree>
    <p:extLst>
      <p:ext uri="{BB962C8B-B14F-4D97-AF65-F5344CB8AC3E}">
        <p14:creationId xmlns:p14="http://schemas.microsoft.com/office/powerpoint/2010/main" val="3306730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D0E015A2-4096-4EAB-8353-C1F720B30A05}"/>
              </a:ext>
            </a:extLst>
          </p:cNvPr>
          <p:cNvSpPr>
            <a:spLocks noGrp="1"/>
          </p:cNvSpPr>
          <p:nvPr>
            <p:ph type="body" sz="quarter" idx="13"/>
          </p:nvPr>
        </p:nvSpPr>
        <p:spPr>
          <a:xfrm>
            <a:off x="0" y="47030"/>
            <a:ext cx="7065785" cy="501650"/>
          </a:xfrm>
        </p:spPr>
        <p:txBody>
          <a:bodyPr/>
          <a:lstStyle/>
          <a:p>
            <a:r>
              <a:rPr lang="ja-JP" altLang="en-US" sz="2000" b="0" dirty="0">
                <a:solidFill>
                  <a:schemeClr val="tx1"/>
                </a:solidFill>
                <a:cs typeface="メイリオ" panose="020B0604030504040204" pitchFamily="50" charset="-128"/>
              </a:rPr>
              <a:t>行政手続</a:t>
            </a:r>
            <a:r>
              <a:rPr lang="ja-JP" altLang="en-US" sz="2000" b="0" dirty="0">
                <a:cs typeface="メイリオ" panose="020B0604030504040204" pitchFamily="50" charset="-128"/>
              </a:rPr>
              <a:t>等</a:t>
            </a:r>
            <a:r>
              <a:rPr lang="ja-JP" altLang="en-US" sz="2000" b="0" dirty="0">
                <a:solidFill>
                  <a:schemeClr val="tx1"/>
                </a:solidFill>
                <a:cs typeface="メイリオ" panose="020B0604030504040204" pitchFamily="50" charset="-128"/>
              </a:rPr>
              <a:t>におけるデジタルファースト</a:t>
            </a:r>
            <a:r>
              <a:rPr lang="ja-JP" altLang="en-US" sz="2000" b="0" baseline="30000" dirty="0">
                <a:solidFill>
                  <a:schemeClr val="tx1"/>
                </a:solidFill>
                <a:cs typeface="メイリオ" panose="020B0604030504040204" pitchFamily="50" charset="-128"/>
              </a:rPr>
              <a:t>*２</a:t>
            </a:r>
            <a:r>
              <a:rPr lang="ja-JP" altLang="en-US" sz="2000" b="0" dirty="0">
                <a:solidFill>
                  <a:schemeClr val="tx1"/>
                </a:solidFill>
                <a:cs typeface="メイリオ" panose="020B0604030504040204" pitchFamily="50" charset="-128"/>
              </a:rPr>
              <a:t>の実現</a:t>
            </a:r>
            <a:endParaRPr lang="en-US" altLang="ja-JP" sz="2000" b="0" dirty="0">
              <a:solidFill>
                <a:schemeClr val="tx1"/>
              </a:solidFill>
              <a:cs typeface="メイリオ" panose="020B0604030504040204" pitchFamily="50" charset="-128"/>
            </a:endParaRPr>
          </a:p>
        </p:txBody>
      </p:sp>
      <p:pic>
        <p:nvPicPr>
          <p:cNvPr id="15" name="図プレースホルダー 14">
            <a:extLst>
              <a:ext uri="{FF2B5EF4-FFF2-40B4-BE49-F238E27FC236}">
                <a16:creationId xmlns:a16="http://schemas.microsoft.com/office/drawing/2014/main" id="{163F03BA-D5E1-4F59-BA38-A6FD09014405}"/>
              </a:ext>
            </a:extLst>
          </p:cNvPr>
          <p:cNvPicPr>
            <a:picLocks noGrp="1" noChangeAspect="1"/>
          </p:cNvPicPr>
          <p:nvPr>
            <p:ph type="pic" sz="quarter" idx="16"/>
          </p:nvPr>
        </p:nvPicPr>
        <p:blipFill rotWithShape="1">
          <a:blip r:embed="rId2" cstate="print">
            <a:extLst>
              <a:ext uri="{28A0092B-C50C-407E-A947-70E740481C1C}">
                <a14:useLocalDpi xmlns:a14="http://schemas.microsoft.com/office/drawing/2010/main" val="0"/>
              </a:ext>
            </a:extLst>
          </a:blip>
          <a:srcRect t="438" b="438"/>
          <a:stretch/>
        </p:blipFill>
        <p:spPr>
          <a:xfrm>
            <a:off x="8565080" y="31582"/>
            <a:ext cx="468000" cy="468000"/>
          </a:xfrm>
        </p:spPr>
      </p:pic>
      <p:sp>
        <p:nvSpPr>
          <p:cNvPr id="50" name="正方形/長方形 49">
            <a:extLst>
              <a:ext uri="{FF2B5EF4-FFF2-40B4-BE49-F238E27FC236}">
                <a16:creationId xmlns:a16="http://schemas.microsoft.com/office/drawing/2014/main" id="{249B540F-0B2B-4EB3-BDB5-1EFBB75FF176}"/>
              </a:ext>
            </a:extLst>
          </p:cNvPr>
          <p:cNvSpPr/>
          <p:nvPr/>
        </p:nvSpPr>
        <p:spPr>
          <a:xfrm>
            <a:off x="283033" y="638690"/>
            <a:ext cx="8577934" cy="1492454"/>
          </a:xfrm>
          <a:prstGeom prst="rect">
            <a:avLst/>
          </a:prstGeom>
          <a:solidFill>
            <a:schemeClr val="bg1"/>
          </a:solidFill>
          <a:ln w="19050">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lIns="36000" tIns="36000" rIns="36000" rtlCol="0" anchor="t"/>
          <a:lstStyle/>
          <a:p>
            <a:pPr algn="ctr">
              <a:defRPr/>
            </a:pPr>
            <a:endParaRPr lang="en-US" altLang="ja-JP" sz="3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a:defRPr/>
            </a:pPr>
            <a:r>
              <a:rPr lang="ja-JP" altLang="en-US"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デジタルファースト実現の効果</a:t>
            </a: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51" name="表 4">
            <a:extLst>
              <a:ext uri="{FF2B5EF4-FFF2-40B4-BE49-F238E27FC236}">
                <a16:creationId xmlns:a16="http://schemas.microsoft.com/office/drawing/2014/main" id="{7BA6C082-599B-4A62-8FAD-20F899845379}"/>
              </a:ext>
            </a:extLst>
          </p:cNvPr>
          <p:cNvGraphicFramePr>
            <a:graphicFrameLocks noGrp="1"/>
          </p:cNvGraphicFramePr>
          <p:nvPr>
            <p:extLst>
              <p:ext uri="{D42A27DB-BD31-4B8C-83A1-F6EECF244321}">
                <p14:modId xmlns:p14="http://schemas.microsoft.com/office/powerpoint/2010/main" val="3319345740"/>
              </p:ext>
            </p:extLst>
          </p:nvPr>
        </p:nvGraphicFramePr>
        <p:xfrm>
          <a:off x="432000" y="996315"/>
          <a:ext cx="8280001" cy="1048680"/>
        </p:xfrm>
        <a:graphic>
          <a:graphicData uri="http://schemas.openxmlformats.org/drawingml/2006/table">
            <a:tbl>
              <a:tblPr firstRow="1" bandRow="1">
                <a:tableStyleId>{5C22544A-7EE6-4342-B048-85BDC9FD1C3A}</a:tableStyleId>
              </a:tblPr>
              <a:tblGrid>
                <a:gridCol w="1961053">
                  <a:extLst>
                    <a:ext uri="{9D8B030D-6E8A-4147-A177-3AD203B41FA5}">
                      <a16:colId xmlns:a16="http://schemas.microsoft.com/office/drawing/2014/main" val="3468640698"/>
                    </a:ext>
                  </a:extLst>
                </a:gridCol>
                <a:gridCol w="145263">
                  <a:extLst>
                    <a:ext uri="{9D8B030D-6E8A-4147-A177-3AD203B41FA5}">
                      <a16:colId xmlns:a16="http://schemas.microsoft.com/office/drawing/2014/main" val="1106510854"/>
                    </a:ext>
                  </a:extLst>
                </a:gridCol>
                <a:gridCol w="1961053">
                  <a:extLst>
                    <a:ext uri="{9D8B030D-6E8A-4147-A177-3AD203B41FA5}">
                      <a16:colId xmlns:a16="http://schemas.microsoft.com/office/drawing/2014/main" val="3121004198"/>
                    </a:ext>
                  </a:extLst>
                </a:gridCol>
                <a:gridCol w="145263">
                  <a:extLst>
                    <a:ext uri="{9D8B030D-6E8A-4147-A177-3AD203B41FA5}">
                      <a16:colId xmlns:a16="http://schemas.microsoft.com/office/drawing/2014/main" val="2709914791"/>
                    </a:ext>
                  </a:extLst>
                </a:gridCol>
                <a:gridCol w="1961053">
                  <a:extLst>
                    <a:ext uri="{9D8B030D-6E8A-4147-A177-3AD203B41FA5}">
                      <a16:colId xmlns:a16="http://schemas.microsoft.com/office/drawing/2014/main" val="2908304845"/>
                    </a:ext>
                  </a:extLst>
                </a:gridCol>
                <a:gridCol w="145263">
                  <a:extLst>
                    <a:ext uri="{9D8B030D-6E8A-4147-A177-3AD203B41FA5}">
                      <a16:colId xmlns:a16="http://schemas.microsoft.com/office/drawing/2014/main" val="978185368"/>
                    </a:ext>
                  </a:extLst>
                </a:gridCol>
                <a:gridCol w="1961053">
                  <a:extLst>
                    <a:ext uri="{9D8B030D-6E8A-4147-A177-3AD203B41FA5}">
                      <a16:colId xmlns:a16="http://schemas.microsoft.com/office/drawing/2014/main" val="803507232"/>
                    </a:ext>
                  </a:extLst>
                </a:gridCol>
              </a:tblGrid>
              <a:tr h="0">
                <a:tc>
                  <a:txBody>
                    <a:bodyPr/>
                    <a:lstStyle/>
                    <a:p>
                      <a:pPr algn="ctr">
                        <a:lnSpc>
                          <a:spcPct val="100000"/>
                        </a:lnSpc>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いつでも、どこからでも</a:t>
                      </a:r>
                      <a:endParaRPr kumimoji="1" lang="ja-JP" altLang="en-US" dirty="0">
                        <a:solidFill>
                          <a:schemeClr val="tx1"/>
                        </a:solidFill>
                        <a:effectLst/>
                      </a:endParaRP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7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0" marR="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労⼒・コスト等の削減</a:t>
                      </a: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0" marR="0" marT="72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スピーディな⼿続</a:t>
                      </a:r>
                    </a:p>
                  </a:txBody>
                  <a:tcPr marR="90000"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pPr>
                      <a:endParaRPr kumimoji="1" lang="ja-JP" altLang="en-US" sz="1200" dirty="0">
                        <a:solidFill>
                          <a:schemeClr val="tx1"/>
                        </a:solidFill>
                        <a:effectLst/>
                      </a:endParaRPr>
                    </a:p>
                  </a:txBody>
                  <a:tcPr marL="0" marR="0" marT="72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データ管理の効率化等</a:t>
                      </a:r>
                      <a:endParaRPr kumimoji="1" lang="ja-JP" altLang="en-US" dirty="0">
                        <a:solidFill>
                          <a:schemeClr val="tx1"/>
                        </a:solidFill>
                        <a:effectLst/>
                      </a:endParaRP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63356557"/>
                  </a:ext>
                </a:extLst>
              </a:tr>
              <a:tr h="179670">
                <a:tc>
                  <a:txBody>
                    <a:bodyPr/>
                    <a:lstStyle/>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オンラインにより</a:t>
                      </a:r>
                      <a:r>
                        <a:rPr kumimoji="1" lang="en-US" altLang="ja-JP" sz="900" dirty="0">
                          <a:solidFill>
                            <a:schemeClr val="tx1"/>
                          </a:solidFill>
                          <a:effectLst/>
                          <a:latin typeface="メイリオ" panose="020B0604030504040204" pitchFamily="50" charset="-128"/>
                          <a:ea typeface="メイリオ" panose="020B0604030504040204" pitchFamily="50" charset="-128"/>
                        </a:rPr>
                        <a:t>24</a:t>
                      </a:r>
                      <a:r>
                        <a:rPr kumimoji="1" lang="ja-JP" altLang="en-US" sz="900" dirty="0">
                          <a:solidFill>
                            <a:schemeClr val="tx1"/>
                          </a:solidFill>
                          <a:effectLst/>
                          <a:latin typeface="メイリオ" panose="020B0604030504040204" pitchFamily="50" charset="-128"/>
                          <a:ea typeface="メイリオ" panose="020B0604030504040204" pitchFamily="50" charset="-128"/>
                        </a:rPr>
                        <a:t>時間</a:t>
                      </a:r>
                      <a:r>
                        <a:rPr kumimoji="1" lang="en-US" altLang="ja-JP" sz="900" dirty="0">
                          <a:solidFill>
                            <a:schemeClr val="tx1"/>
                          </a:solidFill>
                          <a:effectLst/>
                          <a:latin typeface="メイリオ" panose="020B0604030504040204" pitchFamily="50" charset="-128"/>
                          <a:ea typeface="メイリオ" panose="020B0604030504040204" pitchFamily="50" charset="-128"/>
                        </a:rPr>
                        <a:t>365</a:t>
                      </a:r>
                      <a:r>
                        <a:rPr kumimoji="1" lang="ja-JP" altLang="en-US" sz="900" dirty="0">
                          <a:solidFill>
                            <a:schemeClr val="tx1"/>
                          </a:solidFill>
                          <a:effectLst/>
                          <a:latin typeface="メイリオ" panose="020B0604030504040204" pitchFamily="50" charset="-128"/>
                          <a:ea typeface="メイリオ" panose="020B0604030504040204" pitchFamily="50" charset="-128"/>
                        </a:rPr>
                        <a:t>日自由な媒体で手続可能。</a:t>
                      </a:r>
                    </a:p>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手続の進捗状況がオンライン上で確認でき、進捗管理がスムーズに。</a:t>
                      </a: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tc>
                  <a:txBody>
                    <a:bodyPr/>
                    <a:lstStyle/>
                    <a:p>
                      <a:pPr marL="90488" indent="-90488">
                        <a:buFont typeface="Arial" panose="020B0604020202020204" pitchFamily="34" charset="0"/>
                        <a:buChar char="•"/>
                      </a:pP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L="0" marR="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dirty="0">
                          <a:solidFill>
                            <a:schemeClr val="tx1"/>
                          </a:solidFill>
                          <a:effectLst/>
                          <a:latin typeface="メイリオ"/>
                          <a:ea typeface="メイリオ"/>
                        </a:rPr>
                        <a:t>提出書類の印刷・製本・郵送等、従来の書類提出に関する事務作業が不要になり、事務負担が軽減。</a:t>
                      </a:r>
                      <a:endParaRPr kumimoji="1" lang="en-US" altLang="ja-JP" sz="900" dirty="0">
                        <a:solidFill>
                          <a:schemeClr val="tx1"/>
                        </a:solidFill>
                        <a:effectLst/>
                        <a:latin typeface="メイリオ"/>
                        <a:ea typeface="メイリオ"/>
                      </a:endParaRP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tc>
                  <a:txBody>
                    <a:bodyPr/>
                    <a:lstStyle/>
                    <a:p>
                      <a:pPr marL="90488" indent="-90488">
                        <a:buFont typeface="Arial" panose="020B0604020202020204" pitchFamily="34" charset="0"/>
                        <a:buChar char="•"/>
                      </a:pP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L="0" marR="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書類の送付・やりとりが不要となり、手続期間が短縮。</a:t>
                      </a: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tc>
                  <a:txBody>
                    <a:bodyPr/>
                    <a:lstStyle/>
                    <a:p>
                      <a:pPr marL="90488" indent="-90488">
                        <a:buFont typeface="Arial" panose="020B0604020202020204" pitchFamily="34" charset="0"/>
                        <a:buChar char="•"/>
                      </a:pP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L="0" marR="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dirty="0">
                          <a:solidFill>
                            <a:schemeClr val="tx1"/>
                          </a:solidFill>
                          <a:effectLst/>
                          <a:latin typeface="メイリオ" panose="020B0604030504040204" pitchFamily="50" charset="-128"/>
                          <a:ea typeface="メイリオ" panose="020B0604030504040204" pitchFamily="50" charset="-128"/>
                        </a:rPr>
                        <a:t>提出書類等をデータで管理できるため、紙書類等の保管に関する労力を削減。</a:t>
                      </a: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extLst>
                  <a:ext uri="{0D108BD9-81ED-4DB2-BD59-A6C34878D82A}">
                    <a16:rowId xmlns:a16="http://schemas.microsoft.com/office/drawing/2014/main" val="1978986016"/>
                  </a:ext>
                </a:extLst>
              </a:tr>
            </a:tbl>
          </a:graphicData>
        </a:graphic>
      </p:graphicFrame>
      <p:pic>
        <p:nvPicPr>
          <p:cNvPr id="14" name="図プレースホルダー 26" descr="テキスト&#10;&#10;AI によって生成されたコンテンツは間違っている可能性があります。">
            <a:extLst>
              <a:ext uri="{FF2B5EF4-FFF2-40B4-BE49-F238E27FC236}">
                <a16:creationId xmlns:a16="http://schemas.microsoft.com/office/drawing/2014/main" id="{B487EB1E-F2D3-5583-5F3E-889667268C76}"/>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a:xfrm>
            <a:off x="7336355" y="31582"/>
            <a:ext cx="468000" cy="468000"/>
          </a:xfrm>
        </p:spPr>
      </p:pic>
      <p:sp>
        <p:nvSpPr>
          <p:cNvPr id="17" name="正方形/長方形 16">
            <a:extLst>
              <a:ext uri="{FF2B5EF4-FFF2-40B4-BE49-F238E27FC236}">
                <a16:creationId xmlns:a16="http://schemas.microsoft.com/office/drawing/2014/main" id="{590C8132-B173-4896-BCB6-09C5D9F99FB7}"/>
              </a:ext>
            </a:extLst>
          </p:cNvPr>
          <p:cNvSpPr/>
          <p:nvPr/>
        </p:nvSpPr>
        <p:spPr>
          <a:xfrm>
            <a:off x="273016" y="2240963"/>
            <a:ext cx="8597967" cy="3933342"/>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r>
              <a:rPr kumimoji="1" lang="ja-JP" altLang="en-US" sz="1200" b="1" dirty="0">
                <a:solidFill>
                  <a:schemeClr val="tx1"/>
                </a:solidFill>
                <a:latin typeface="メイリオ" panose="020B0604030504040204" pitchFamily="50" charset="-128"/>
                <a:ea typeface="メイリオ" panose="020B0604030504040204" pitchFamily="50" charset="-128"/>
              </a:rPr>
              <a:t>■電子署名</a:t>
            </a:r>
            <a:r>
              <a:rPr kumimoji="1" lang="ja-JP" altLang="en-US" sz="1200" baseline="30000" dirty="0">
                <a:solidFill>
                  <a:schemeClr val="tx1"/>
                </a:solidFill>
                <a:latin typeface="メイリオ" panose="020B0604030504040204" pitchFamily="50" charset="-128"/>
                <a:ea typeface="メイリオ" panose="020B0604030504040204" pitchFamily="50" charset="-128"/>
              </a:rPr>
              <a:t>*３</a:t>
            </a:r>
            <a:r>
              <a:rPr kumimoji="1" lang="ja-JP" altLang="en-US" sz="1200" b="1" dirty="0">
                <a:solidFill>
                  <a:schemeClr val="tx1"/>
                </a:solidFill>
                <a:latin typeface="メイリオ" panose="020B0604030504040204" pitchFamily="50" charset="-128"/>
                <a:ea typeface="メイリオ" panose="020B0604030504040204" pitchFamily="50" charset="-128"/>
              </a:rPr>
              <a:t>の導入</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endParaRPr kumimoji="1" lang="ja-JP" altLang="en-US" sz="200" b="1" dirty="0">
              <a:solidFill>
                <a:schemeClr val="tx1"/>
              </a:solidFill>
              <a:latin typeface="メイリオ" panose="020B0604030504040204" pitchFamily="50" charset="-128"/>
              <a:ea typeface="メイリオ" panose="020B0604030504040204" pitchFamily="50" charset="-128"/>
            </a:endParaRPr>
          </a:p>
          <a:p>
            <a:pPr marL="92075" indent="-92075">
              <a:lnSpc>
                <a:spcPts val="1600"/>
              </a:lnSpc>
              <a:buFont typeface="Arial" panose="020B0604020202020204" pitchFamily="34" charset="0"/>
              <a:buChar char="•"/>
            </a:pPr>
            <a:r>
              <a:rPr kumimoji="1" lang="ja-JP" altLang="en-US" sz="1200" dirty="0">
                <a:solidFill>
                  <a:schemeClr val="tx1"/>
                </a:solidFill>
                <a:latin typeface="メイリオ"/>
                <a:ea typeface="メイリオ"/>
              </a:rPr>
              <a:t>「大阪府行政オンラインシステム」を通じて行われた申請</a:t>
            </a:r>
            <a:r>
              <a:rPr lang="ja-JP" altLang="en-US" sz="1200" dirty="0">
                <a:solidFill>
                  <a:schemeClr val="tx1"/>
                </a:solidFill>
                <a:latin typeface="メイリオ"/>
                <a:ea typeface="メイリオ"/>
              </a:rPr>
              <a:t>のうち</a:t>
            </a:r>
            <a:r>
              <a:rPr kumimoji="1" lang="ja-JP" altLang="en-US" sz="1200" dirty="0">
                <a:solidFill>
                  <a:schemeClr val="tx1"/>
                </a:solidFill>
                <a:latin typeface="メイリオ"/>
                <a:ea typeface="メイリオ"/>
              </a:rPr>
              <a:t>、公印が必要な許可証の交付については、</a:t>
            </a:r>
            <a:r>
              <a:rPr kumimoji="1" lang="ja-JP" altLang="en-US" sz="1200" b="1" u="sng" dirty="0">
                <a:solidFill>
                  <a:schemeClr val="tx1"/>
                </a:solidFill>
                <a:latin typeface="メイリオ"/>
                <a:ea typeface="メイリオ"/>
              </a:rPr>
              <a:t>電子署名を用いた電子交付を導入</a:t>
            </a:r>
            <a:r>
              <a:rPr kumimoji="1" lang="ja-JP" altLang="en-US" sz="1200" dirty="0">
                <a:solidFill>
                  <a:schemeClr val="tx1"/>
                </a:solidFill>
                <a:latin typeface="メイリオ"/>
                <a:ea typeface="メイリオ"/>
              </a:rPr>
              <a:t>し、</a:t>
            </a:r>
            <a:r>
              <a:rPr kumimoji="1" lang="ja-JP" altLang="en-US" sz="1200" b="1" u="sng" dirty="0">
                <a:solidFill>
                  <a:schemeClr val="tx1"/>
                </a:solidFill>
                <a:latin typeface="メイリオ"/>
                <a:ea typeface="メイリオ"/>
              </a:rPr>
              <a:t>申請から交付までの行政手続がデジタルで完結</a:t>
            </a:r>
            <a:r>
              <a:rPr kumimoji="1" lang="ja-JP" altLang="en-US" sz="1200" dirty="0">
                <a:solidFill>
                  <a:schemeClr val="tx1"/>
                </a:solidFill>
                <a:latin typeface="メイリオ"/>
                <a:ea typeface="メイリオ"/>
              </a:rPr>
              <a:t>。</a:t>
            </a:r>
            <a:endParaRPr kumimoji="1" lang="en-US" altLang="ja-JP" sz="1200" dirty="0">
              <a:solidFill>
                <a:schemeClr val="tx1"/>
              </a:solidFill>
              <a:latin typeface="メイリオ"/>
              <a:ea typeface="メイリオ"/>
            </a:endParaRPr>
          </a:p>
          <a:p>
            <a:pPr marL="92075" indent="-92075">
              <a:lnSpc>
                <a:spcPts val="1600"/>
              </a:lnSpc>
              <a:buFont typeface="Arial" panose="020B0604020202020204" pitchFamily="34" charset="0"/>
              <a:buChar char="•"/>
            </a:pPr>
            <a:r>
              <a:rPr lang="ja-JP" altLang="en-US" sz="1200" dirty="0">
                <a:solidFill>
                  <a:schemeClr val="tx1"/>
                </a:solidFill>
                <a:latin typeface="メイリオ" panose="020B0604030504040204" pitchFamily="50" charset="-128"/>
                <a:ea typeface="メイリオ" panose="020B0604030504040204" pitchFamily="50" charset="-128"/>
              </a:rPr>
              <a:t>府の職員にとっても、紙の許可証作成や郵送手続が削減され業務効率が向上。</a:t>
            </a:r>
            <a:endParaRPr lang="en-US" altLang="ja-JP" sz="1200" dirty="0">
              <a:solidFill>
                <a:schemeClr val="tx1"/>
              </a:solidFill>
              <a:latin typeface="メイリオ" panose="020B0604030504040204" pitchFamily="50" charset="-128"/>
              <a:ea typeface="メイリオ" panose="020B0604030504040204" pitchFamily="50" charset="-128"/>
            </a:endParaRPr>
          </a:p>
          <a:p>
            <a:pPr marL="92075" indent="-92075">
              <a:lnSpc>
                <a:spcPts val="1600"/>
              </a:lnSpc>
              <a:buFont typeface="Arial" panose="020B0604020202020204" pitchFamily="34" charset="0"/>
              <a:buChar char="•"/>
            </a:pPr>
            <a:r>
              <a:rPr kumimoji="1" lang="ja-JP" altLang="en-US" sz="1200" dirty="0">
                <a:solidFill>
                  <a:schemeClr val="tx1"/>
                </a:solidFill>
                <a:latin typeface="メイリオ" panose="020B0604030504040204" pitchFamily="50" charset="-128"/>
                <a:ea typeface="メイリオ" panose="020B0604030504040204" pitchFamily="50" charset="-128"/>
              </a:rPr>
              <a:t>電子署名を用いた電子交付については、</a:t>
            </a:r>
            <a:r>
              <a:rPr kumimoji="1" lang="ja-JP" altLang="en-US" sz="1200" b="1" u="sng" dirty="0">
                <a:solidFill>
                  <a:schemeClr val="tx1"/>
                </a:solidFill>
                <a:latin typeface="メイリオ" panose="020B0604030504040204" pitchFamily="50" charset="-128"/>
                <a:ea typeface="メイリオ" panose="020B0604030504040204" pitchFamily="50" charset="-128"/>
              </a:rPr>
              <a:t>令和８年１月より「</a:t>
            </a:r>
            <a:r>
              <a:rPr kumimoji="1" lang="zh-TW" altLang="en-US" sz="1200" b="1" u="sng" dirty="0">
                <a:solidFill>
                  <a:schemeClr val="tx1"/>
                </a:solidFill>
                <a:latin typeface="メイリオ" panose="020B0604030504040204" pitchFamily="50" charset="-128"/>
                <a:ea typeface="メイリオ" panose="020B0604030504040204" pitchFamily="50" charset="-128"/>
              </a:rPr>
              <a:t>特殊車両通行許可</a:t>
            </a:r>
            <a:r>
              <a:rPr kumimoji="1" lang="ja-JP" altLang="en-US" sz="1200" b="1" u="sng" dirty="0">
                <a:solidFill>
                  <a:schemeClr val="tx1"/>
                </a:solidFill>
                <a:latin typeface="メイリオ" panose="020B0604030504040204" pitchFamily="50" charset="-128"/>
                <a:ea typeface="メイリオ" panose="020B0604030504040204" pitchFamily="50" charset="-128"/>
              </a:rPr>
              <a:t>」にて本格導入</a:t>
            </a:r>
            <a:r>
              <a:rPr kumimoji="1" lang="ja-JP" altLang="en-US" sz="1200" dirty="0">
                <a:solidFill>
                  <a:schemeClr val="tx1"/>
                </a:solidFill>
                <a:latin typeface="メイリオ" panose="020B0604030504040204" pitchFamily="50" charset="-128"/>
                <a:ea typeface="メイリオ" panose="020B0604030504040204" pitchFamily="50" charset="-128"/>
              </a:rPr>
              <a:t>。</a:t>
            </a:r>
            <a:endParaRPr kumimoji="1" lang="en-US" altLang="ja-JP" sz="1200" dirty="0">
              <a:solidFill>
                <a:schemeClr val="tx1"/>
              </a:solidFill>
              <a:latin typeface="メイリオ" panose="020B0604030504040204" pitchFamily="50" charset="-128"/>
              <a:ea typeface="メイリオ" panose="020B0604030504040204" pitchFamily="50" charset="-128"/>
            </a:endParaRPr>
          </a:p>
          <a:p>
            <a:pPr marL="92075" indent="-92075">
              <a:buFont typeface="Arial" panose="020B0604020202020204" pitchFamily="34" charset="0"/>
              <a:buChar char="•"/>
            </a:pPr>
            <a:endParaRPr kumimoji="1" lang="ja-JP" altLang="en-US" sz="1200" dirty="0">
              <a:solidFill>
                <a:schemeClr val="tx1"/>
              </a:solidFill>
              <a:latin typeface="メイリオ" panose="020B0604030504040204" pitchFamily="50" charset="-128"/>
              <a:ea typeface="メイリオ" panose="020B0604030504040204" pitchFamily="50" charset="-128"/>
            </a:endParaRPr>
          </a:p>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18" name="正方形/長方形 17">
            <a:extLst>
              <a:ext uri="{FF2B5EF4-FFF2-40B4-BE49-F238E27FC236}">
                <a16:creationId xmlns:a16="http://schemas.microsoft.com/office/drawing/2014/main" id="{227E9A2C-F5A4-4757-A2C0-73B11BAC15C7}"/>
              </a:ext>
            </a:extLst>
          </p:cNvPr>
          <p:cNvSpPr/>
          <p:nvPr/>
        </p:nvSpPr>
        <p:spPr>
          <a:xfrm>
            <a:off x="369826" y="3412823"/>
            <a:ext cx="8404348" cy="1688237"/>
          </a:xfrm>
          <a:prstGeom prst="rect">
            <a:avLst/>
          </a:prstGeom>
          <a:solidFill>
            <a:schemeClr val="bg1"/>
          </a:solidFill>
          <a:ln w="19050">
            <a:noFill/>
          </a:ln>
        </p:spPr>
        <p:style>
          <a:lnRef idx="2">
            <a:schemeClr val="accent1"/>
          </a:lnRef>
          <a:fillRef idx="1">
            <a:schemeClr val="lt1"/>
          </a:fillRef>
          <a:effectRef idx="0">
            <a:schemeClr val="accent1"/>
          </a:effectRef>
          <a:fontRef idx="minor">
            <a:schemeClr val="dk1"/>
          </a:fontRef>
        </p:style>
        <p:txBody>
          <a:bodyPr lIns="72000" tIns="72000" rIns="36000" rtlCol="0" anchor="t"/>
          <a:lstStyle/>
          <a:p>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導入事例：特殊車両通行許可　　</a:t>
            </a: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［試行実施］令和７年度に電子署名を付与した許可証を電子交付した実績：</a:t>
            </a:r>
            <a:r>
              <a:rPr lang="en-US" altLang="ja-JP" sz="11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106</a:t>
            </a: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件</a:t>
            </a:r>
            <a:endPar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正方形/長方形 20">
            <a:extLst>
              <a:ext uri="{FF2B5EF4-FFF2-40B4-BE49-F238E27FC236}">
                <a16:creationId xmlns:a16="http://schemas.microsoft.com/office/drawing/2014/main" id="{37184A3A-3401-40F1-AEC4-1EF882867A6D}"/>
              </a:ext>
            </a:extLst>
          </p:cNvPr>
          <p:cNvSpPr/>
          <p:nvPr/>
        </p:nvSpPr>
        <p:spPr>
          <a:xfrm>
            <a:off x="7125228" y="4781491"/>
            <a:ext cx="1137182" cy="3600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rPr>
              <a:t>電子署名を付与した</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許可証を電子</a:t>
            </a:r>
            <a:r>
              <a:rPr lang="ja-JP" altLang="en-US" sz="800" dirty="0">
                <a:solidFill>
                  <a:schemeClr val="tx1"/>
                </a:solidFill>
                <a:latin typeface="メイリオ" panose="020B0604030504040204" pitchFamily="50" charset="-128"/>
                <a:ea typeface="メイリオ" panose="020B0604030504040204" pitchFamily="50" charset="-128"/>
              </a:rPr>
              <a:t>交付</a:t>
            </a:r>
            <a:endParaRPr kumimoji="1" lang="ja-JP" altLang="en-US" sz="800" dirty="0">
              <a:solidFill>
                <a:schemeClr val="tx1"/>
              </a:solidFill>
              <a:latin typeface="メイリオ" panose="020B0604030504040204" pitchFamily="50" charset="-128"/>
              <a:ea typeface="メイリオ" panose="020B0604030504040204" pitchFamily="50" charset="-128"/>
            </a:endParaRPr>
          </a:p>
        </p:txBody>
      </p:sp>
      <p:grpSp>
        <p:nvGrpSpPr>
          <p:cNvPr id="22" name="グループ化 21">
            <a:extLst>
              <a:ext uri="{FF2B5EF4-FFF2-40B4-BE49-F238E27FC236}">
                <a16:creationId xmlns:a16="http://schemas.microsoft.com/office/drawing/2014/main" id="{1009C909-AA19-498B-A13C-C151DAE13981}"/>
              </a:ext>
            </a:extLst>
          </p:cNvPr>
          <p:cNvGrpSpPr/>
          <p:nvPr/>
        </p:nvGrpSpPr>
        <p:grpSpPr>
          <a:xfrm>
            <a:off x="3393080" y="4367578"/>
            <a:ext cx="612000" cy="432000"/>
            <a:chOff x="3556213" y="3355188"/>
            <a:chExt cx="1046318" cy="757468"/>
          </a:xfrm>
        </p:grpSpPr>
        <p:grpSp>
          <p:nvGrpSpPr>
            <p:cNvPr id="23" name="グループ化 22">
              <a:extLst>
                <a:ext uri="{FF2B5EF4-FFF2-40B4-BE49-F238E27FC236}">
                  <a16:creationId xmlns:a16="http://schemas.microsoft.com/office/drawing/2014/main" id="{24C1DD1D-9537-41DC-9216-7FE3A7E24999}"/>
                </a:ext>
              </a:extLst>
            </p:cNvPr>
            <p:cNvGrpSpPr/>
            <p:nvPr/>
          </p:nvGrpSpPr>
          <p:grpSpPr>
            <a:xfrm>
              <a:off x="4041365" y="3355188"/>
              <a:ext cx="561166" cy="757468"/>
              <a:chOff x="4656662" y="4291891"/>
              <a:chExt cx="772305" cy="1066305"/>
            </a:xfrm>
          </p:grpSpPr>
          <p:pic>
            <p:nvPicPr>
              <p:cNvPr id="25" name="Picture 32" descr="https://4.bp.blogspot.com/-_qnn8ewuCpg/VM9ZTO_u6bI/AAAAAAAArQ0/fRjBtPQ7Ev8/s800/creditcard.png">
                <a:extLst>
                  <a:ext uri="{FF2B5EF4-FFF2-40B4-BE49-F238E27FC236}">
                    <a16:creationId xmlns:a16="http://schemas.microsoft.com/office/drawing/2014/main" id="{07BFFB7F-53A2-4083-B502-6CB7CC5DA33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56662" y="4291891"/>
                <a:ext cx="461995" cy="28528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0" descr="ノートパソコンのイラスト">
                <a:extLst>
                  <a:ext uri="{FF2B5EF4-FFF2-40B4-BE49-F238E27FC236}">
                    <a16:creationId xmlns:a16="http://schemas.microsoft.com/office/drawing/2014/main" id="{7DF17C5D-D529-4F46-BABF-12B5BB0D87F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83144" y="4765266"/>
                <a:ext cx="745823" cy="592930"/>
              </a:xfrm>
              <a:prstGeom prst="rect">
                <a:avLst/>
              </a:prstGeom>
              <a:noFill/>
              <a:extLst>
                <a:ext uri="{909E8E84-426E-40DD-AFC4-6F175D3DCCD1}">
                  <a14:hiddenFill xmlns:a14="http://schemas.microsoft.com/office/drawing/2010/main">
                    <a:solidFill>
                      <a:srgbClr val="FFFFFF"/>
                    </a:solidFill>
                  </a14:hiddenFill>
                </a:ext>
              </a:extLst>
            </p:spPr>
          </p:pic>
        </p:grpSp>
        <p:pic>
          <p:nvPicPr>
            <p:cNvPr id="24" name="Picture 10" descr="サラリーマンの表情のイラスト「笑った顔」">
              <a:extLst>
                <a:ext uri="{FF2B5EF4-FFF2-40B4-BE49-F238E27FC236}">
                  <a16:creationId xmlns:a16="http://schemas.microsoft.com/office/drawing/2014/main" id="{8DD6ADD1-AFD7-4CC0-A8B6-115121BA87D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56213" y="3381597"/>
              <a:ext cx="507111" cy="664337"/>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正方形/長方形 26">
            <a:extLst>
              <a:ext uri="{FF2B5EF4-FFF2-40B4-BE49-F238E27FC236}">
                <a16:creationId xmlns:a16="http://schemas.microsoft.com/office/drawing/2014/main" id="{E8509789-0592-4DB2-9C81-B27562B7A2E2}"/>
              </a:ext>
            </a:extLst>
          </p:cNvPr>
          <p:cNvSpPr/>
          <p:nvPr/>
        </p:nvSpPr>
        <p:spPr>
          <a:xfrm>
            <a:off x="3303070" y="4781491"/>
            <a:ext cx="1120343" cy="3600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r>
              <a:rPr lang="ja-JP" altLang="en-US" sz="800" dirty="0">
                <a:solidFill>
                  <a:schemeClr val="tx1"/>
                </a:solidFill>
                <a:latin typeface="メイリオ" panose="020B0604030504040204" pitchFamily="50" charset="-128"/>
                <a:ea typeface="メイリオ" panose="020B0604030504040204" pitchFamily="50" charset="-128"/>
              </a:rPr>
              <a:t>オンライン上</a:t>
            </a:r>
            <a:r>
              <a:rPr kumimoji="1" lang="ja-JP" altLang="en-US" sz="800" dirty="0">
                <a:solidFill>
                  <a:schemeClr val="tx1"/>
                </a:solidFill>
                <a:latin typeface="メイリオ" panose="020B0604030504040204" pitchFamily="50" charset="-128"/>
                <a:ea typeface="メイリオ" panose="020B0604030504040204" pitchFamily="50" charset="-128"/>
              </a:rPr>
              <a:t>で</a:t>
            </a:r>
            <a:endParaRPr kumimoji="1" lang="en-US" altLang="ja-JP" sz="800" dirty="0">
              <a:solidFill>
                <a:schemeClr val="tx1"/>
              </a:solidFill>
              <a:latin typeface="メイリオ" panose="020B0604030504040204" pitchFamily="50" charset="-128"/>
              <a:ea typeface="メイリオ" panose="020B0604030504040204" pitchFamily="50" charset="-128"/>
            </a:endParaRPr>
          </a:p>
          <a:p>
            <a:r>
              <a:rPr kumimoji="1" lang="ja-JP" altLang="en-US" sz="800" dirty="0">
                <a:solidFill>
                  <a:schemeClr val="tx1"/>
                </a:solidFill>
                <a:latin typeface="メイリオ" panose="020B0604030504040204" pitchFamily="50" charset="-128"/>
                <a:ea typeface="メイリオ" panose="020B0604030504040204" pitchFamily="50" charset="-128"/>
              </a:rPr>
              <a:t>クレジット決済</a:t>
            </a:r>
          </a:p>
        </p:txBody>
      </p:sp>
      <p:sp>
        <p:nvSpPr>
          <p:cNvPr id="28" name="正方形/長方形 27">
            <a:extLst>
              <a:ext uri="{FF2B5EF4-FFF2-40B4-BE49-F238E27FC236}">
                <a16:creationId xmlns:a16="http://schemas.microsoft.com/office/drawing/2014/main" id="{BFE67E5E-1A52-4186-A665-B6B67654AF7E}"/>
              </a:ext>
            </a:extLst>
          </p:cNvPr>
          <p:cNvSpPr/>
          <p:nvPr/>
        </p:nvSpPr>
        <p:spPr>
          <a:xfrm>
            <a:off x="5556761" y="4823809"/>
            <a:ext cx="1137182" cy="3600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r>
              <a:rPr kumimoji="1" lang="ja-JP" altLang="en-US" sz="700" dirty="0">
                <a:solidFill>
                  <a:schemeClr val="tx1"/>
                </a:solidFill>
                <a:latin typeface="メイリオ" panose="020B0604030504040204" pitchFamily="50" charset="-128"/>
                <a:ea typeface="メイリオ" panose="020B0604030504040204" pitchFamily="50" charset="-128"/>
              </a:rPr>
              <a:t>審査の事務作業に</a:t>
            </a:r>
            <a:endParaRPr kumimoji="1" lang="en-US" altLang="ja-JP" sz="700" dirty="0">
              <a:solidFill>
                <a:schemeClr val="tx1"/>
              </a:solidFill>
              <a:latin typeface="メイリオ" panose="020B0604030504040204" pitchFamily="50" charset="-128"/>
              <a:ea typeface="メイリオ" panose="020B0604030504040204" pitchFamily="50" charset="-128"/>
            </a:endParaRPr>
          </a:p>
          <a:p>
            <a:pPr algn="ctr"/>
            <a:r>
              <a:rPr kumimoji="1" lang="en-US" altLang="ja-JP" sz="700" dirty="0">
                <a:solidFill>
                  <a:schemeClr val="tx1"/>
                </a:solidFill>
                <a:latin typeface="メイリオ" panose="020B0604030504040204" pitchFamily="50" charset="-128"/>
                <a:ea typeface="メイリオ" panose="020B0604030504040204" pitchFamily="50" charset="-128"/>
              </a:rPr>
              <a:t>RPA</a:t>
            </a:r>
            <a:r>
              <a:rPr lang="ja-JP" altLang="en-US" sz="700" dirty="0">
                <a:solidFill>
                  <a:schemeClr val="tx1"/>
                </a:solidFill>
                <a:latin typeface="メイリオ" panose="020B0604030504040204" pitchFamily="50" charset="-128"/>
                <a:ea typeface="メイリオ" panose="020B0604030504040204" pitchFamily="50" charset="-128"/>
              </a:rPr>
              <a:t>を</a:t>
            </a:r>
            <a:r>
              <a:rPr kumimoji="1" lang="ja-JP" altLang="en-US" sz="700" dirty="0">
                <a:solidFill>
                  <a:schemeClr val="tx1"/>
                </a:solidFill>
                <a:latin typeface="メイリオ" panose="020B0604030504040204" pitchFamily="50" charset="-128"/>
                <a:ea typeface="メイリオ" panose="020B0604030504040204" pitchFamily="50" charset="-128"/>
              </a:rPr>
              <a:t>活用</a:t>
            </a:r>
          </a:p>
        </p:txBody>
      </p:sp>
      <p:sp>
        <p:nvSpPr>
          <p:cNvPr id="29" name="正方形/長方形 28">
            <a:extLst>
              <a:ext uri="{FF2B5EF4-FFF2-40B4-BE49-F238E27FC236}">
                <a16:creationId xmlns:a16="http://schemas.microsoft.com/office/drawing/2014/main" id="{486AA54F-D6DF-4A1E-9E82-963A18404F31}"/>
              </a:ext>
            </a:extLst>
          </p:cNvPr>
          <p:cNvSpPr/>
          <p:nvPr/>
        </p:nvSpPr>
        <p:spPr>
          <a:xfrm>
            <a:off x="577370" y="4802915"/>
            <a:ext cx="1744380" cy="3600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rPr>
              <a:t>行政オンラインシステムで</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電子申請</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sp>
        <p:nvSpPr>
          <p:cNvPr id="30" name="正方形/長方形 29">
            <a:extLst>
              <a:ext uri="{FF2B5EF4-FFF2-40B4-BE49-F238E27FC236}">
                <a16:creationId xmlns:a16="http://schemas.microsoft.com/office/drawing/2014/main" id="{CFD4EDD2-A63F-43D1-BE88-F76611A7A436}"/>
              </a:ext>
            </a:extLst>
          </p:cNvPr>
          <p:cNvSpPr/>
          <p:nvPr/>
        </p:nvSpPr>
        <p:spPr>
          <a:xfrm>
            <a:off x="2267955" y="4824877"/>
            <a:ext cx="1112111" cy="3600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r>
              <a:rPr kumimoji="1" lang="ja-JP" altLang="en-US" sz="700" dirty="0">
                <a:solidFill>
                  <a:schemeClr val="tx1"/>
                </a:solidFill>
                <a:latin typeface="メイリオ" panose="020B0604030504040204" pitchFamily="50" charset="-128"/>
                <a:ea typeface="メイリオ" panose="020B0604030504040204" pitchFamily="50" charset="-128"/>
              </a:rPr>
              <a:t>手数料の確認に</a:t>
            </a:r>
            <a:endParaRPr kumimoji="1" lang="en-US" altLang="ja-JP" sz="700" dirty="0">
              <a:solidFill>
                <a:schemeClr val="tx1"/>
              </a:solidFill>
              <a:latin typeface="メイリオ" panose="020B0604030504040204" pitchFamily="50" charset="-128"/>
              <a:ea typeface="メイリオ" panose="020B0604030504040204" pitchFamily="50" charset="-128"/>
            </a:endParaRPr>
          </a:p>
          <a:p>
            <a:pPr algn="ctr"/>
            <a:r>
              <a:rPr kumimoji="1" lang="en-US" altLang="ja-JP" sz="700" dirty="0">
                <a:solidFill>
                  <a:schemeClr val="tx1"/>
                </a:solidFill>
                <a:latin typeface="メイリオ" panose="020B0604030504040204" pitchFamily="50" charset="-128"/>
                <a:ea typeface="メイリオ" panose="020B0604030504040204" pitchFamily="50" charset="-128"/>
              </a:rPr>
              <a:t>RPA</a:t>
            </a:r>
            <a:r>
              <a:rPr kumimoji="1" lang="ja-JP" altLang="en-US" sz="700" baseline="30000" dirty="0">
                <a:solidFill>
                  <a:schemeClr val="tx1"/>
                </a:solidFill>
                <a:latin typeface="メイリオ" panose="020B0604030504040204" pitchFamily="50" charset="-128"/>
                <a:ea typeface="メイリオ" panose="020B0604030504040204" pitchFamily="50" charset="-128"/>
              </a:rPr>
              <a:t>＊４</a:t>
            </a:r>
            <a:r>
              <a:rPr lang="ja-JP" altLang="en-US" sz="700" dirty="0">
                <a:solidFill>
                  <a:schemeClr val="tx1"/>
                </a:solidFill>
                <a:latin typeface="メイリオ" panose="020B0604030504040204" pitchFamily="50" charset="-128"/>
                <a:ea typeface="メイリオ" panose="020B0604030504040204" pitchFamily="50" charset="-128"/>
              </a:rPr>
              <a:t>を</a:t>
            </a:r>
            <a:r>
              <a:rPr kumimoji="1" lang="ja-JP" altLang="en-US" sz="700" dirty="0">
                <a:solidFill>
                  <a:schemeClr val="tx1"/>
                </a:solidFill>
                <a:latin typeface="メイリオ" panose="020B0604030504040204" pitchFamily="50" charset="-128"/>
                <a:ea typeface="メイリオ" panose="020B0604030504040204" pitchFamily="50" charset="-128"/>
              </a:rPr>
              <a:t>活用</a:t>
            </a:r>
          </a:p>
        </p:txBody>
      </p:sp>
      <p:sp>
        <p:nvSpPr>
          <p:cNvPr id="31" name="ホームベース 49">
            <a:extLst>
              <a:ext uri="{FF2B5EF4-FFF2-40B4-BE49-F238E27FC236}">
                <a16:creationId xmlns:a16="http://schemas.microsoft.com/office/drawing/2014/main" id="{8E805056-B98D-4ECA-B7AD-C7CDC0E5B7FE}"/>
              </a:ext>
            </a:extLst>
          </p:cNvPr>
          <p:cNvSpPr/>
          <p:nvPr/>
        </p:nvSpPr>
        <p:spPr>
          <a:xfrm>
            <a:off x="428802" y="4049999"/>
            <a:ext cx="2196000" cy="288000"/>
          </a:xfrm>
          <a:prstGeom prst="homePlate">
            <a:avLst>
              <a:gd name="adj" fmla="val 47452"/>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36000" rtlCol="0" anchor="ctr"/>
          <a:lstStyle/>
          <a:p>
            <a:pPr algn="ctr"/>
            <a:r>
              <a:rPr lang="ja-JP" altLang="en-US" sz="1600" b="1" dirty="0">
                <a:solidFill>
                  <a:schemeClr val="bg1"/>
                </a:solidFill>
                <a:latin typeface="BIZ UDPゴシック" panose="020B0400000000000000" pitchFamily="50" charset="-128"/>
                <a:ea typeface="BIZ UDPゴシック" panose="020B0400000000000000" pitchFamily="50" charset="-128"/>
              </a:rPr>
              <a:t>申請・受付</a:t>
            </a:r>
            <a:endParaRPr kumimoji="1" lang="en-US" altLang="ja-JP" sz="1600" b="1" dirty="0">
              <a:solidFill>
                <a:schemeClr val="bg1"/>
              </a:solidFill>
              <a:latin typeface="BIZ UDPゴシック" panose="020B0400000000000000" pitchFamily="50" charset="-128"/>
              <a:ea typeface="BIZ UDPゴシック" panose="020B0400000000000000" pitchFamily="50" charset="-128"/>
            </a:endParaRPr>
          </a:p>
        </p:txBody>
      </p:sp>
      <p:sp>
        <p:nvSpPr>
          <p:cNvPr id="32" name="山形 50">
            <a:extLst>
              <a:ext uri="{FF2B5EF4-FFF2-40B4-BE49-F238E27FC236}">
                <a16:creationId xmlns:a16="http://schemas.microsoft.com/office/drawing/2014/main" id="{4A95670A-4BFB-4F6C-AA94-95BB7C154397}"/>
              </a:ext>
            </a:extLst>
          </p:cNvPr>
          <p:cNvSpPr/>
          <p:nvPr/>
        </p:nvSpPr>
        <p:spPr>
          <a:xfrm>
            <a:off x="2477333" y="4049999"/>
            <a:ext cx="2196000" cy="288000"/>
          </a:xfrm>
          <a:prstGeom prst="chevron">
            <a:avLst>
              <a:gd name="adj" fmla="val 48300"/>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36000" rtlCol="0" anchor="ctr"/>
          <a:lstStyle/>
          <a:p>
            <a:pPr algn="ctr"/>
            <a:r>
              <a:rPr lang="ja-JP" altLang="en-US" sz="1600" b="1" dirty="0">
                <a:solidFill>
                  <a:schemeClr val="bg1"/>
                </a:solidFill>
                <a:latin typeface="BIZ UDPゴシック" panose="020B0400000000000000" pitchFamily="50" charset="-128"/>
                <a:ea typeface="BIZ UDPゴシック" panose="020B0400000000000000" pitchFamily="50" charset="-128"/>
              </a:rPr>
              <a:t>手数料納付</a:t>
            </a:r>
            <a:endParaRPr kumimoji="1" lang="en-US" altLang="ja-JP" sz="1600" b="1" dirty="0">
              <a:solidFill>
                <a:schemeClr val="bg1"/>
              </a:solidFill>
              <a:latin typeface="BIZ UDPゴシック" panose="020B0400000000000000" pitchFamily="50" charset="-128"/>
              <a:ea typeface="BIZ UDPゴシック" panose="020B0400000000000000" pitchFamily="50" charset="-128"/>
            </a:endParaRPr>
          </a:p>
        </p:txBody>
      </p:sp>
      <p:sp>
        <p:nvSpPr>
          <p:cNvPr id="33" name="山形 51">
            <a:extLst>
              <a:ext uri="{FF2B5EF4-FFF2-40B4-BE49-F238E27FC236}">
                <a16:creationId xmlns:a16="http://schemas.microsoft.com/office/drawing/2014/main" id="{72BFD8FC-EADE-45A2-903D-99AB6D1E0D7C}"/>
              </a:ext>
            </a:extLst>
          </p:cNvPr>
          <p:cNvSpPr/>
          <p:nvPr/>
        </p:nvSpPr>
        <p:spPr>
          <a:xfrm>
            <a:off x="4525864" y="4049999"/>
            <a:ext cx="2196000" cy="288000"/>
          </a:xfrm>
          <a:prstGeom prst="chevron">
            <a:avLst>
              <a:gd name="adj" fmla="val 48300"/>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36000" rtlCol="0" anchor="ctr"/>
          <a:lstStyle/>
          <a:p>
            <a:pPr algn="ctr"/>
            <a:r>
              <a:rPr lang="ja-JP" altLang="en-US" sz="1600" b="1">
                <a:solidFill>
                  <a:schemeClr val="bg1"/>
                </a:solidFill>
                <a:latin typeface="BIZ UDPゴシック" panose="020B0400000000000000" pitchFamily="50" charset="-128"/>
                <a:ea typeface="BIZ UDPゴシック" panose="020B0400000000000000" pitchFamily="50" charset="-128"/>
              </a:rPr>
              <a:t>審査</a:t>
            </a:r>
            <a:endParaRPr kumimoji="1" lang="en-US" altLang="ja-JP" sz="1600" b="1">
              <a:solidFill>
                <a:schemeClr val="bg1"/>
              </a:solidFill>
              <a:latin typeface="BIZ UDPゴシック" panose="020B0400000000000000" pitchFamily="50" charset="-128"/>
              <a:ea typeface="BIZ UDPゴシック" panose="020B0400000000000000" pitchFamily="50" charset="-128"/>
            </a:endParaRPr>
          </a:p>
        </p:txBody>
      </p:sp>
      <p:sp>
        <p:nvSpPr>
          <p:cNvPr id="34" name="山形 52">
            <a:extLst>
              <a:ext uri="{FF2B5EF4-FFF2-40B4-BE49-F238E27FC236}">
                <a16:creationId xmlns:a16="http://schemas.microsoft.com/office/drawing/2014/main" id="{FED1EF04-B65F-4B3E-A753-49EF0C31FC77}"/>
              </a:ext>
            </a:extLst>
          </p:cNvPr>
          <p:cNvSpPr/>
          <p:nvPr/>
        </p:nvSpPr>
        <p:spPr>
          <a:xfrm>
            <a:off x="6574396" y="4049999"/>
            <a:ext cx="2112806" cy="288000"/>
          </a:xfrm>
          <a:prstGeom prst="chevron">
            <a:avLst>
              <a:gd name="adj" fmla="val 46601"/>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36000" rtlCol="0" anchor="ctr"/>
          <a:lstStyle/>
          <a:p>
            <a:pPr algn="ctr"/>
            <a:r>
              <a:rPr kumimoji="1" lang="ja-JP" altLang="en-US" sz="1600" b="1">
                <a:solidFill>
                  <a:schemeClr val="bg1"/>
                </a:solidFill>
                <a:latin typeface="BIZ UDPゴシック" panose="020B0400000000000000" pitchFamily="50" charset="-128"/>
                <a:ea typeface="BIZ UDPゴシック" panose="020B0400000000000000" pitchFamily="50" charset="-128"/>
              </a:rPr>
              <a:t>交付</a:t>
            </a:r>
            <a:endParaRPr kumimoji="1" lang="en-US" altLang="ja-JP" sz="1600">
              <a:solidFill>
                <a:schemeClr val="bg1"/>
              </a:solidFill>
              <a:latin typeface="BIZ UDPゴシック" panose="020B0400000000000000" pitchFamily="50" charset="-128"/>
              <a:ea typeface="BIZ UDPゴシック" panose="020B0400000000000000" pitchFamily="50" charset="-128"/>
            </a:endParaRPr>
          </a:p>
        </p:txBody>
      </p:sp>
      <p:grpSp>
        <p:nvGrpSpPr>
          <p:cNvPr id="35" name="グループ化 34">
            <a:extLst>
              <a:ext uri="{FF2B5EF4-FFF2-40B4-BE49-F238E27FC236}">
                <a16:creationId xmlns:a16="http://schemas.microsoft.com/office/drawing/2014/main" id="{DA2AAAE2-753B-43E7-A528-62C29578B6AD}"/>
              </a:ext>
            </a:extLst>
          </p:cNvPr>
          <p:cNvGrpSpPr/>
          <p:nvPr/>
        </p:nvGrpSpPr>
        <p:grpSpPr>
          <a:xfrm>
            <a:off x="880873" y="4349731"/>
            <a:ext cx="1224000" cy="504000"/>
            <a:chOff x="765100" y="4060683"/>
            <a:chExt cx="1722677" cy="766489"/>
          </a:xfrm>
        </p:grpSpPr>
        <p:pic>
          <p:nvPicPr>
            <p:cNvPr id="36" name="Picture 8" descr="パソコンを使うOL・女性会社員のイラスト">
              <a:extLst>
                <a:ext uri="{FF2B5EF4-FFF2-40B4-BE49-F238E27FC236}">
                  <a16:creationId xmlns:a16="http://schemas.microsoft.com/office/drawing/2014/main" id="{96007EE4-2991-4858-A4F6-DE645F4395B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1703758" y="4060683"/>
              <a:ext cx="784019" cy="766489"/>
            </a:xfrm>
            <a:prstGeom prst="rect">
              <a:avLst/>
            </a:prstGeom>
            <a:noFill/>
            <a:extLst>
              <a:ext uri="{909E8E84-426E-40DD-AFC4-6F175D3DCCD1}">
                <a14:hiddenFill xmlns:a14="http://schemas.microsoft.com/office/drawing/2010/main">
                  <a:solidFill>
                    <a:srgbClr val="FFFFFF"/>
                  </a:solidFill>
                </a14:hiddenFill>
              </a:ext>
            </a:extLst>
          </p:spPr>
        </p:pic>
        <p:pic>
          <p:nvPicPr>
            <p:cNvPr id="37" name="グラフィックス 36" descr="転送 単色塗りつぶし">
              <a:extLst>
                <a:ext uri="{FF2B5EF4-FFF2-40B4-BE49-F238E27FC236}">
                  <a16:creationId xmlns:a16="http://schemas.microsoft.com/office/drawing/2014/main" id="{5FFFBA70-9502-4FC1-84F5-7CF8CC3679E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36427" y="4230981"/>
              <a:ext cx="425892" cy="425892"/>
            </a:xfrm>
            <a:prstGeom prst="rect">
              <a:avLst/>
            </a:prstGeom>
          </p:spPr>
        </p:pic>
        <p:pic>
          <p:nvPicPr>
            <p:cNvPr id="38" name="Picture 2">
              <a:extLst>
                <a:ext uri="{FF2B5EF4-FFF2-40B4-BE49-F238E27FC236}">
                  <a16:creationId xmlns:a16="http://schemas.microsoft.com/office/drawing/2014/main" id="{2E3F3632-1108-4E83-B3DB-52BABD726BC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5100" y="4088576"/>
              <a:ext cx="488608" cy="71070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グループ化 1">
            <a:extLst>
              <a:ext uri="{FF2B5EF4-FFF2-40B4-BE49-F238E27FC236}">
                <a16:creationId xmlns:a16="http://schemas.microsoft.com/office/drawing/2014/main" id="{AD83433B-AE86-45A3-ACA7-CD70D32B031A}"/>
              </a:ext>
            </a:extLst>
          </p:cNvPr>
          <p:cNvGrpSpPr/>
          <p:nvPr/>
        </p:nvGrpSpPr>
        <p:grpSpPr>
          <a:xfrm>
            <a:off x="6874886" y="4347090"/>
            <a:ext cx="1296000" cy="468000"/>
            <a:chOff x="6674111" y="4952728"/>
            <a:chExt cx="1579509" cy="602924"/>
          </a:xfrm>
        </p:grpSpPr>
        <p:pic>
          <p:nvPicPr>
            <p:cNvPr id="19" name="Picture 8" descr="カラフルな矢印のイラスト3">
              <a:extLst>
                <a:ext uri="{FF2B5EF4-FFF2-40B4-BE49-F238E27FC236}">
                  <a16:creationId xmlns:a16="http://schemas.microsoft.com/office/drawing/2014/main" id="{E57ADA46-564E-4550-8ACE-05A37A62A21F}"/>
                </a:ext>
              </a:extLst>
            </p:cNvPr>
            <p:cNvPicPr>
              <a:picLocks noChangeAspect="1" noChangeArrowheads="1"/>
            </p:cNvPicPr>
            <p:nvPr/>
          </p:nvPicPr>
          <p:blipFill>
            <a:blip r:embed="rId11"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8535509">
              <a:off x="7385725" y="4955182"/>
              <a:ext cx="437521" cy="40295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a:extLst>
                <a:ext uri="{FF2B5EF4-FFF2-40B4-BE49-F238E27FC236}">
                  <a16:creationId xmlns:a16="http://schemas.microsoft.com/office/drawing/2014/main" id="{758BDACD-83F1-4D67-928C-3F28C981BC6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437971" y="5128651"/>
              <a:ext cx="290386" cy="33699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descr="パソコンを使うOL・女性会社員のイラスト">
              <a:extLst>
                <a:ext uri="{FF2B5EF4-FFF2-40B4-BE49-F238E27FC236}">
                  <a16:creationId xmlns:a16="http://schemas.microsoft.com/office/drawing/2014/main" id="{16DC09FC-A3F7-4044-AF32-E2C555C97B4B}"/>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flipH="1">
              <a:off x="6674111" y="4952728"/>
              <a:ext cx="679409" cy="60292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90C0422A-93D3-4E0F-9E72-B79F61CFC0A9}"/>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830206" y="4974669"/>
              <a:ext cx="423414" cy="559042"/>
            </a:xfrm>
            <a:prstGeom prst="rect">
              <a:avLst/>
            </a:prstGeom>
            <a:noFill/>
            <a:extLst>
              <a:ext uri="{909E8E84-426E-40DD-AFC4-6F175D3DCCD1}">
                <a14:hiddenFill xmlns:a14="http://schemas.microsoft.com/office/drawing/2010/main">
                  <a:solidFill>
                    <a:srgbClr val="FFFFFF"/>
                  </a:solidFill>
                </a14:hiddenFill>
              </a:ext>
            </a:extLst>
          </p:spPr>
        </p:pic>
      </p:grpSp>
      <p:pic>
        <p:nvPicPr>
          <p:cNvPr id="41" name="Picture 10" descr="コンピューターを使うロボットのイラスト">
            <a:extLst>
              <a:ext uri="{FF2B5EF4-FFF2-40B4-BE49-F238E27FC236}">
                <a16:creationId xmlns:a16="http://schemas.microsoft.com/office/drawing/2014/main" id="{86BFE6A0-74DA-422F-AE76-34E85796C47D}"/>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H="1">
            <a:off x="5941816" y="4493950"/>
            <a:ext cx="367073" cy="358866"/>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8" descr="パソコンを使うOL・女性会社員のイラスト">
            <a:extLst>
              <a:ext uri="{FF2B5EF4-FFF2-40B4-BE49-F238E27FC236}">
                <a16:creationId xmlns:a16="http://schemas.microsoft.com/office/drawing/2014/main" id="{0E29B705-2E38-40C0-A19A-CEB10C0865EF}"/>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flipH="1">
            <a:off x="5137834" y="4354490"/>
            <a:ext cx="557062" cy="4943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0" descr="コンピューターを使うロボットのイラスト">
            <a:extLst>
              <a:ext uri="{FF2B5EF4-FFF2-40B4-BE49-F238E27FC236}">
                <a16:creationId xmlns:a16="http://schemas.microsoft.com/office/drawing/2014/main" id="{E333A7D1-2F88-439D-A9CE-C325707FBCF6}"/>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H="1">
            <a:off x="2643997" y="4435607"/>
            <a:ext cx="367073" cy="358866"/>
          </a:xfrm>
          <a:prstGeom prst="rect">
            <a:avLst/>
          </a:prstGeom>
          <a:noFill/>
          <a:extLst>
            <a:ext uri="{909E8E84-426E-40DD-AFC4-6F175D3DCCD1}">
              <a14:hiddenFill xmlns:a14="http://schemas.microsoft.com/office/drawing/2010/main">
                <a:solidFill>
                  <a:srgbClr val="FFFFFF"/>
                </a:solidFill>
              </a14:hiddenFill>
            </a:ext>
          </a:extLst>
        </p:spPr>
      </p:pic>
      <p:sp>
        <p:nvSpPr>
          <p:cNvPr id="52" name="正方形/長方形 51">
            <a:extLst>
              <a:ext uri="{FF2B5EF4-FFF2-40B4-BE49-F238E27FC236}">
                <a16:creationId xmlns:a16="http://schemas.microsoft.com/office/drawing/2014/main" id="{A75F21B7-5059-456C-8B39-55ECA66233BD}"/>
              </a:ext>
            </a:extLst>
          </p:cNvPr>
          <p:cNvSpPr/>
          <p:nvPr/>
        </p:nvSpPr>
        <p:spPr>
          <a:xfrm>
            <a:off x="381399" y="5280013"/>
            <a:ext cx="8381202" cy="753862"/>
          </a:xfrm>
          <a:prstGeom prst="rect">
            <a:avLst/>
          </a:prstGeom>
          <a:solidFill>
            <a:srgbClr val="EEECE1"/>
          </a:solidFill>
          <a:ln>
            <a:solidFill>
              <a:srgbClr val="006664"/>
            </a:solidFill>
          </a:ln>
        </p:spPr>
        <p:style>
          <a:lnRef idx="2">
            <a:schemeClr val="accent2"/>
          </a:lnRef>
          <a:fillRef idx="1">
            <a:schemeClr val="lt1"/>
          </a:fillRef>
          <a:effectRef idx="0">
            <a:schemeClr val="accent2"/>
          </a:effectRef>
          <a:fontRef idx="minor">
            <a:schemeClr val="dk1"/>
          </a:fontRef>
        </p:style>
        <p:txBody>
          <a:bodyPr wrap="square" lIns="72000" rIns="72000" rtlCol="0" anchor="t">
            <a:noAutofit/>
          </a:bodyPr>
          <a:lstStyle/>
          <a:p>
            <a:pPr marL="0" marR="0" lvl="0" indent="0" algn="l" defTabSz="914400" rtl="0" eaLnBrk="1" fontAlgn="auto" latinLnBrk="0" hangingPunct="1">
              <a:lnSpc>
                <a:spcPts val="17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a:ea typeface="メイリオ"/>
                <a:cs typeface="+mn-cs"/>
              </a:rPr>
              <a:t>■電子署名導入の拡大</a:t>
            </a:r>
            <a:endParaRPr kumimoji="1" lang="en-US" altLang="ja-JP" sz="1200" b="1" i="0" u="none" strike="noStrike" kern="1200" cap="none" spc="0" normalizeH="0" baseline="0" noProof="0" dirty="0">
              <a:ln>
                <a:noFill/>
              </a:ln>
              <a:solidFill>
                <a:schemeClr val="tx1"/>
              </a:solidFill>
              <a:effectLst/>
              <a:uLnTx/>
              <a:uFillTx/>
              <a:latin typeface="メイリオ"/>
              <a:ea typeface="メイリオ"/>
              <a:cs typeface="+mn-cs"/>
            </a:endParaRPr>
          </a:p>
          <a:p>
            <a:pPr marL="92075" marR="0" lvl="0" indent="-92075" algn="l" defTabSz="914400" rtl="0" eaLnBrk="1" fontAlgn="auto" latinLnBrk="0" hangingPunct="1">
              <a:lnSpc>
                <a:spcPts val="17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chemeClr val="tx1"/>
                </a:solidFill>
                <a:effectLst/>
                <a:uLnTx/>
                <a:uFillTx/>
                <a:latin typeface="メイリオ"/>
                <a:ea typeface="メイリオ"/>
                <a:cs typeface="+mn-cs"/>
              </a:rPr>
              <a:t>令和８年１月以降、一部の出先機関においても電子署名を導入し、試行実施を予定。</a:t>
            </a:r>
            <a:endParaRPr kumimoji="1" lang="en-US" altLang="ja-JP" sz="1200" b="0" i="0" u="none" strike="noStrike" kern="1200" cap="none" spc="0" normalizeH="0" baseline="0" noProof="0" dirty="0">
              <a:ln>
                <a:noFill/>
              </a:ln>
              <a:solidFill>
                <a:schemeClr val="tx1"/>
              </a:solidFill>
              <a:effectLst/>
              <a:uLnTx/>
              <a:uFillTx/>
              <a:latin typeface="メイリオ"/>
              <a:ea typeface="メイリオ"/>
              <a:cs typeface="+mn-cs"/>
            </a:endParaRPr>
          </a:p>
          <a:p>
            <a:pPr marL="92075" marR="0" lvl="0" indent="-92075" algn="l" defTabSz="914400" rtl="0" eaLnBrk="1" fontAlgn="auto" latinLnBrk="0" hangingPunct="1">
              <a:lnSpc>
                <a:spcPts val="1700"/>
              </a:lnSpc>
              <a:spcBef>
                <a:spcPts val="0"/>
              </a:spcBef>
              <a:spcAft>
                <a:spcPts val="0"/>
              </a:spcAft>
              <a:buClrTx/>
              <a:buSzTx/>
              <a:buFont typeface="Arial" panose="020B0604020202020204" pitchFamily="34" charset="0"/>
              <a:buChar char="•"/>
              <a:tabLst/>
              <a:defRPr/>
            </a:pPr>
            <a:r>
              <a:rPr kumimoji="1" lang="ja-JP" altLang="en-US" sz="1200" b="1" i="0" u="none" strike="noStrike" kern="1200" cap="none" spc="0" normalizeH="0" baseline="0" noProof="0" dirty="0">
                <a:ln>
                  <a:noFill/>
                </a:ln>
                <a:solidFill>
                  <a:schemeClr val="tx1"/>
                </a:solidFill>
                <a:effectLst/>
                <a:uLnTx/>
                <a:uFillTx/>
                <a:latin typeface="メイリオ"/>
                <a:ea typeface="メイリオ"/>
                <a:cs typeface="+mn-cs"/>
              </a:rPr>
              <a:t>今後、電子交付の対象手続の</a:t>
            </a:r>
            <a:r>
              <a:rPr kumimoji="1" lang="ja-JP" altLang="en-US" sz="1200" b="1" i="0" u="none" strike="noStrike" kern="1200" cap="none" spc="0" normalizeH="0" baseline="0" noProof="0" dirty="0">
                <a:ln>
                  <a:noFill/>
                </a:ln>
                <a:solidFill>
                  <a:schemeClr val="tx1"/>
                </a:solidFill>
                <a:effectLst/>
                <a:uLnTx/>
                <a:uFillTx/>
                <a:latin typeface="Meiryo"/>
                <a:ea typeface="Meiryo"/>
                <a:cs typeface="+mn-cs"/>
              </a:rPr>
              <a:t>さらなる</a:t>
            </a:r>
            <a:r>
              <a:rPr kumimoji="1" lang="ja-JP" altLang="en-US" sz="1200" b="1" i="0" u="none" strike="noStrike" kern="1200" cap="none" spc="0" normalizeH="0" baseline="0" noProof="0" dirty="0">
                <a:ln>
                  <a:noFill/>
                </a:ln>
                <a:solidFill>
                  <a:schemeClr val="tx1"/>
                </a:solidFill>
                <a:effectLst/>
                <a:uLnTx/>
                <a:uFillTx/>
                <a:latin typeface="メイリオ"/>
                <a:ea typeface="メイリオ"/>
                <a:cs typeface="+mn-cs"/>
              </a:rPr>
              <a:t>拡大を図ることで、府民・事業者の利便性の向上を推進。</a:t>
            </a:r>
            <a:endParaRPr kumimoji="1" lang="en-US" altLang="ja-JP" sz="1200" b="1" i="0" u="none" strike="noStrike" kern="1200" cap="none" spc="0" normalizeH="0" baseline="0" noProof="0" dirty="0">
              <a:ln>
                <a:noFill/>
              </a:ln>
              <a:solidFill>
                <a:schemeClr val="tx1"/>
              </a:solidFill>
              <a:effectLst/>
              <a:uLnTx/>
              <a:uFillTx/>
              <a:latin typeface="メイリオ"/>
              <a:ea typeface="メイリオ"/>
              <a:cs typeface="+mn-cs"/>
            </a:endParaRPr>
          </a:p>
          <a:p>
            <a:endParaRPr lang="en-US" altLang="ja-JP" sz="1100" dirty="0">
              <a:solidFill>
                <a:schemeClr val="tx1"/>
              </a:solidFill>
              <a:latin typeface="メイリオ" panose="020B0604030504040204" pitchFamily="50" charset="-128"/>
              <a:ea typeface="メイリオ" panose="020B0604030504040204" pitchFamily="50" charset="-128"/>
            </a:endParaRPr>
          </a:p>
        </p:txBody>
      </p:sp>
      <p:sp>
        <p:nvSpPr>
          <p:cNvPr id="48" name="正方形/長方形 4">
            <a:extLst>
              <a:ext uri="{FF2B5EF4-FFF2-40B4-BE49-F238E27FC236}">
                <a16:creationId xmlns:a16="http://schemas.microsoft.com/office/drawing/2014/main" id="{9B23DE0A-6D0B-40E4-B961-CBFE0EE5D92B}"/>
              </a:ext>
            </a:extLst>
          </p:cNvPr>
          <p:cNvSpPr/>
          <p:nvPr/>
        </p:nvSpPr>
        <p:spPr>
          <a:xfrm>
            <a:off x="596083" y="3733966"/>
            <a:ext cx="7951833" cy="252000"/>
          </a:xfrm>
          <a:prstGeom prst="rect">
            <a:avLst/>
          </a:prstGeom>
          <a:solidFill>
            <a:srgbClr val="F2DCDB"/>
          </a:solidFill>
          <a:ln w="19050">
            <a:solidFill>
              <a:srgbClr val="C0504D"/>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b"/>
          <a:lstStyle/>
          <a:p>
            <a:pPr algn="ctr"/>
            <a:r>
              <a:rPr kumimoji="1" lang="ja-JP" altLang="en-US" sz="1200" b="1" dirty="0">
                <a:solidFill>
                  <a:schemeClr val="tx1"/>
                </a:solidFill>
                <a:latin typeface="メイリオ" panose="020B0604030504040204" pitchFamily="50" charset="-128"/>
                <a:ea typeface="メイリオ" panose="020B0604030504040204" pitchFamily="50" charset="-128"/>
              </a:rPr>
              <a:t>電子署名導入前の課題：申請者は郵送による許可証の到着を待たなければならず、許可証交付まで時間を要した</a:t>
            </a:r>
            <a:endParaRPr kumimoji="1" lang="en-US" altLang="ja-JP" sz="1400" b="1" dirty="0">
              <a:solidFill>
                <a:schemeClr val="tx1"/>
              </a:solidFill>
              <a:latin typeface="メイリオ" panose="020B0604030504040204" pitchFamily="50" charset="-128"/>
              <a:ea typeface="メイリオ" panose="020B0604030504040204" pitchFamily="50" charset="-128"/>
            </a:endParaRPr>
          </a:p>
        </p:txBody>
      </p:sp>
      <p:graphicFrame>
        <p:nvGraphicFramePr>
          <p:cNvPr id="5" name="表 5">
            <a:extLst>
              <a:ext uri="{FF2B5EF4-FFF2-40B4-BE49-F238E27FC236}">
                <a16:creationId xmlns:a16="http://schemas.microsoft.com/office/drawing/2014/main" id="{32E9AF8D-796C-4086-B6E2-E5339148B433}"/>
              </a:ext>
            </a:extLst>
          </p:cNvPr>
          <p:cNvGraphicFramePr>
            <a:graphicFrameLocks noGrp="1"/>
          </p:cNvGraphicFramePr>
          <p:nvPr/>
        </p:nvGraphicFramePr>
        <p:xfrm>
          <a:off x="273600" y="6260934"/>
          <a:ext cx="8460000" cy="597066"/>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２</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各種手続・サービスが一貫してデジタルで完結すること。</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72377150"/>
                  </a:ext>
                </a:extLst>
              </a:tr>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３</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電子文書上で紙の文書に必要となる印鑑と同じ役割を果たし、本人確認と改ざん防止を保証するもの。</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r h="275684">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４</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defRPr/>
                      </a:pP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Robotic Process Automation</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の略。ソフトウェアロボットによる業務自動化の取組み。人が行うパソコン上の作業手順をソフトウェアロボットに覚えさせることで、パソコン 操作を自動化することができる。</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95932301"/>
                  </a:ext>
                </a:extLst>
              </a:tr>
            </a:tbl>
          </a:graphicData>
        </a:graphic>
      </p:graphicFrame>
      <p:sp>
        <p:nvSpPr>
          <p:cNvPr id="3" name="スライド番号プレースホルダー 2">
            <a:extLst>
              <a:ext uri="{FF2B5EF4-FFF2-40B4-BE49-F238E27FC236}">
                <a16:creationId xmlns:a16="http://schemas.microsoft.com/office/drawing/2014/main" id="{7ABE7B6D-AD87-4307-82FE-07E8077EB61B}"/>
              </a:ext>
            </a:extLst>
          </p:cNvPr>
          <p:cNvSpPr>
            <a:spLocks noGrp="1"/>
          </p:cNvSpPr>
          <p:nvPr>
            <p:ph type="sldNum" sz="quarter" idx="12"/>
          </p:nvPr>
        </p:nvSpPr>
        <p:spPr/>
        <p:txBody>
          <a:bodyPr/>
          <a:lstStyle/>
          <a:p>
            <a:fld id="{7791D223-6A27-4327-8087-FA06212A7E85}" type="slidenum">
              <a:rPr lang="ja-JP" altLang="en-US" smtClean="0"/>
              <a:pPr/>
              <a:t>9</a:t>
            </a:fld>
            <a:endParaRPr lang="ja-JP" altLang="en-US"/>
          </a:p>
        </p:txBody>
      </p:sp>
    </p:spTree>
    <p:extLst>
      <p:ext uri="{BB962C8B-B14F-4D97-AF65-F5344CB8AC3E}">
        <p14:creationId xmlns:p14="http://schemas.microsoft.com/office/powerpoint/2010/main" val="1855521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323EE-A5AA-F8E9-CA92-FEF9C169F5E7}"/>
            </a:ext>
          </a:extLst>
        </p:cNvPr>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DD98F274-58E9-9BF6-C92C-07A5941BD582}"/>
              </a:ext>
            </a:extLst>
          </p:cNvPr>
          <p:cNvSpPr>
            <a:spLocks noGrp="1"/>
          </p:cNvSpPr>
          <p:nvPr>
            <p:ph type="body" sz="quarter" idx="13"/>
          </p:nvPr>
        </p:nvSpPr>
        <p:spPr>
          <a:xfrm>
            <a:off x="0" y="47030"/>
            <a:ext cx="7065785" cy="501650"/>
          </a:xfrm>
        </p:spPr>
        <p:txBody>
          <a:bodyPr/>
          <a:lstStyle/>
          <a:p>
            <a:r>
              <a:rPr lang="ja-JP" altLang="en-US" sz="20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行政手続</a:t>
            </a:r>
            <a:r>
              <a:rPr lang="ja-JP" altLang="en-US" sz="2000" b="0" dirty="0">
                <a:latin typeface="メイリオ" panose="020B0604030504040204" pitchFamily="50" charset="-128"/>
                <a:ea typeface="メイリオ" panose="020B0604030504040204" pitchFamily="50" charset="-128"/>
                <a:cs typeface="メイリオ" panose="020B0604030504040204" pitchFamily="50" charset="-128"/>
              </a:rPr>
              <a:t>等</a:t>
            </a:r>
            <a:r>
              <a:rPr lang="ja-JP" altLang="en-US" sz="20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におけるデジタルファーストの実現（つづき）</a:t>
            </a:r>
            <a:endParaRPr lang="en-US" altLang="ja-JP" sz="20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2" name="正方形/長方形 81">
            <a:extLst>
              <a:ext uri="{FF2B5EF4-FFF2-40B4-BE49-F238E27FC236}">
                <a16:creationId xmlns:a16="http://schemas.microsoft.com/office/drawing/2014/main" id="{64F86E4C-3940-4EBA-A5F9-CB028891B3DC}"/>
              </a:ext>
            </a:extLst>
          </p:cNvPr>
          <p:cNvSpPr/>
          <p:nvPr/>
        </p:nvSpPr>
        <p:spPr>
          <a:xfrm>
            <a:off x="276012" y="593685"/>
            <a:ext cx="8592866" cy="2587757"/>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■電子契約システムの活用</a:t>
            </a: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300" b="1" dirty="0">
              <a:solidFill>
                <a:schemeClr val="tx1"/>
              </a:solidFill>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chemeClr val="tx1"/>
                </a:solidFill>
                <a:latin typeface="メイリオ" panose="020B0604030504040204" pitchFamily="50" charset="-128"/>
                <a:ea typeface="メイリオ" panose="020B0604030504040204" pitchFamily="50" charset="-128"/>
              </a:rPr>
              <a:t>契約手続全般をシステム化（オンライン・ペーパーレス）し、府及び事業者の利便性の向上や事務処理の効率化を図る。</a:t>
            </a:r>
            <a:endParaRPr lang="en-US" altLang="ja-JP" sz="1200" dirty="0">
              <a:solidFill>
                <a:schemeClr val="tx1"/>
              </a:solidFill>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chemeClr val="tx1"/>
                </a:solidFill>
                <a:latin typeface="メイリオ" panose="020B0604030504040204" pitchFamily="50" charset="-128"/>
                <a:ea typeface="メイリオ" panose="020B0604030504040204" pitchFamily="50" charset="-128"/>
              </a:rPr>
              <a:t>また、府における</a:t>
            </a:r>
            <a:r>
              <a:rPr lang="en-US" altLang="ja-JP" sz="1200" dirty="0">
                <a:solidFill>
                  <a:schemeClr val="tx1"/>
                </a:solidFill>
                <a:latin typeface="メイリオ" panose="020B0604030504040204" pitchFamily="50" charset="-128"/>
                <a:ea typeface="メイリオ" panose="020B0604030504040204" pitchFamily="50" charset="-128"/>
              </a:rPr>
              <a:t>DX</a:t>
            </a:r>
            <a:r>
              <a:rPr lang="ja-JP" altLang="en-US" sz="1200" dirty="0">
                <a:solidFill>
                  <a:schemeClr val="tx1"/>
                </a:solidFill>
                <a:latin typeface="メイリオ" panose="020B0604030504040204" pitchFamily="50" charset="-128"/>
                <a:ea typeface="メイリオ" panose="020B0604030504040204" pitchFamily="50" charset="-128"/>
              </a:rPr>
              <a:t>の推進やテレワーク等の働き方改革に寄与する。</a:t>
            </a:r>
            <a:endParaRPr lang="en-US" altLang="ja-JP" sz="1200" dirty="0">
              <a:solidFill>
                <a:schemeClr val="tx1"/>
              </a:solidFill>
              <a:latin typeface="メイリオ" panose="020B0604030504040204" pitchFamily="50" charset="-128"/>
              <a:ea typeface="メイリオ" panose="020B0604030504040204" pitchFamily="50" charset="-128"/>
            </a:endParaRPr>
          </a:p>
          <a:p>
            <a:pPr marR="0" lvl="0" algn="l" defTabSz="914400" rtl="0" eaLnBrk="1" fontAlgn="auto" latinLnBrk="0" hangingPunct="1">
              <a:lnSpc>
                <a:spcPct val="100000"/>
              </a:lnSpc>
              <a:spcBef>
                <a:spcPts val="0"/>
              </a:spcBef>
              <a:spcAft>
                <a:spcPts val="0"/>
              </a:spcAft>
              <a:buClrTx/>
              <a:buSzTx/>
              <a:tabLst/>
              <a:defRPr/>
            </a:pPr>
            <a:endParaRPr lang="ja-JP" altLang="en-US" sz="1200" dirty="0">
              <a:solidFill>
                <a:srgbClr val="00B0F0"/>
              </a:solidFill>
              <a:latin typeface="メイリオ" panose="020B0604030504040204" pitchFamily="50" charset="-128"/>
              <a:ea typeface="メイリオ" panose="020B0604030504040204" pitchFamily="50" charset="-128"/>
            </a:endParaRPr>
          </a:p>
        </p:txBody>
      </p:sp>
      <p:graphicFrame>
        <p:nvGraphicFramePr>
          <p:cNvPr id="83" name="表 82">
            <a:extLst>
              <a:ext uri="{FF2B5EF4-FFF2-40B4-BE49-F238E27FC236}">
                <a16:creationId xmlns:a16="http://schemas.microsoft.com/office/drawing/2014/main" id="{BAECF4E4-CF1E-46C1-9A36-9610B0178272}"/>
              </a:ext>
            </a:extLst>
          </p:cNvPr>
          <p:cNvGraphicFramePr>
            <a:graphicFrameLocks noGrp="1"/>
          </p:cNvGraphicFramePr>
          <p:nvPr/>
        </p:nvGraphicFramePr>
        <p:xfrm>
          <a:off x="5660967" y="1418987"/>
          <a:ext cx="3107898" cy="1688431"/>
        </p:xfrm>
        <a:graphic>
          <a:graphicData uri="http://schemas.openxmlformats.org/drawingml/2006/table">
            <a:tbl>
              <a:tblPr firstRow="1" bandRow="1">
                <a:tableStyleId>{5C22544A-7EE6-4342-B048-85BDC9FD1C3A}</a:tableStyleId>
              </a:tblPr>
              <a:tblGrid>
                <a:gridCol w="3107898">
                  <a:extLst>
                    <a:ext uri="{9D8B030D-6E8A-4147-A177-3AD203B41FA5}">
                      <a16:colId xmlns:a16="http://schemas.microsoft.com/office/drawing/2014/main" val="1062220583"/>
                    </a:ext>
                  </a:extLst>
                </a:gridCol>
              </a:tblGrid>
              <a:tr h="286957">
                <a:tc>
                  <a:txBody>
                    <a:bodyPr/>
                    <a:lstStyle/>
                    <a:p>
                      <a:pPr algn="ctr"/>
                      <a:r>
                        <a:rPr kumimoji="1" lang="ja-JP" altLang="en-US" sz="1200" b="1" kern="1200" dirty="0">
                          <a:solidFill>
                            <a:schemeClr val="bg1"/>
                          </a:solidFill>
                          <a:effectLst/>
                          <a:latin typeface="メイリオ" panose="020B0604030504040204" pitchFamily="50" charset="-128"/>
                          <a:ea typeface="メイリオ" panose="020B0604030504040204" pitchFamily="50" charset="-128"/>
                          <a:cs typeface="+mn-cs"/>
                        </a:rPr>
                        <a:t>全て</a:t>
                      </a:r>
                      <a:r>
                        <a:rPr kumimoji="1" lang="ja-JP" altLang="en-US" sz="1200" b="1" dirty="0">
                          <a:solidFill>
                            <a:schemeClr val="bg1"/>
                          </a:solidFill>
                          <a:effectLst/>
                          <a:latin typeface="メイリオ" panose="020B0604030504040204" pitchFamily="50" charset="-128"/>
                          <a:ea typeface="メイリオ" panose="020B0604030504040204" pitchFamily="50" charset="-128"/>
                        </a:rPr>
                        <a:t>の契約手続がオンライン化</a:t>
                      </a:r>
                      <a:endParaRPr kumimoji="1" lang="en-US" altLang="ja-JP" sz="1200" b="1" dirty="0">
                        <a:solidFill>
                          <a:schemeClr val="bg1"/>
                        </a:solidFill>
                        <a:effectLst/>
                        <a:latin typeface="メイリオ" panose="020B0604030504040204" pitchFamily="50" charset="-128"/>
                        <a:ea typeface="メイリオ" panose="020B0604030504040204" pitchFamily="50" charset="-128"/>
                      </a:endParaRPr>
                    </a:p>
                  </a:txBody>
                  <a:tcPr anchor="b">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4F81BD"/>
                    </a:solidFill>
                  </a:tcPr>
                </a:tc>
                <a:extLst>
                  <a:ext uri="{0D108BD9-81ED-4DB2-BD59-A6C34878D82A}">
                    <a16:rowId xmlns:a16="http://schemas.microsoft.com/office/drawing/2014/main" val="3123838377"/>
                  </a:ext>
                </a:extLst>
              </a:tr>
              <a:tr h="14014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900" b="1" dirty="0">
                        <a:solidFill>
                          <a:schemeClr val="tx1"/>
                        </a:solidFill>
                        <a:latin typeface="メイリオ" panose="020B0604030504040204" pitchFamily="50" charset="-128"/>
                        <a:ea typeface="メイリオ" panose="020B0604030504040204" pitchFamily="50" charset="-128"/>
                      </a:endParaRPr>
                    </a:p>
                  </a:txBody>
                  <a:tcPr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15694667"/>
                  </a:ext>
                </a:extLst>
              </a:tr>
            </a:tbl>
          </a:graphicData>
        </a:graphic>
      </p:graphicFrame>
      <p:graphicFrame>
        <p:nvGraphicFramePr>
          <p:cNvPr id="84" name="表 6">
            <a:extLst>
              <a:ext uri="{FF2B5EF4-FFF2-40B4-BE49-F238E27FC236}">
                <a16:creationId xmlns:a16="http://schemas.microsoft.com/office/drawing/2014/main" id="{4891FDCA-D66E-4DE1-BCFD-252AFF836902}"/>
              </a:ext>
            </a:extLst>
          </p:cNvPr>
          <p:cNvGraphicFramePr>
            <a:graphicFrameLocks noGrp="1"/>
          </p:cNvGraphicFramePr>
          <p:nvPr/>
        </p:nvGraphicFramePr>
        <p:xfrm>
          <a:off x="5382090" y="1071777"/>
          <a:ext cx="3485898" cy="343477"/>
        </p:xfrm>
        <a:graphic>
          <a:graphicData uri="http://schemas.openxmlformats.org/drawingml/2006/table">
            <a:tbl>
              <a:tblPr>
                <a:tableStyleId>{5C22544A-7EE6-4342-B048-85BDC9FD1C3A}</a:tableStyleId>
              </a:tblPr>
              <a:tblGrid>
                <a:gridCol w="3485898">
                  <a:extLst>
                    <a:ext uri="{9D8B030D-6E8A-4147-A177-3AD203B41FA5}">
                      <a16:colId xmlns:a16="http://schemas.microsoft.com/office/drawing/2014/main" val="3070221375"/>
                    </a:ext>
                  </a:extLst>
                </a:gridCol>
              </a:tblGrid>
              <a:tr h="343477">
                <a:tc>
                  <a:txBody>
                    <a:bodyPr/>
                    <a:lstStyle/>
                    <a:p>
                      <a:pPr algn="ctr"/>
                      <a:r>
                        <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11</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月まで）の電子契約件数：約</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2,800</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件</a:t>
                      </a:r>
                      <a:r>
                        <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000" b="0" dirty="0"/>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8423474"/>
                  </a:ext>
                </a:extLst>
              </a:tr>
            </a:tbl>
          </a:graphicData>
        </a:graphic>
      </p:graphicFrame>
      <p:sp>
        <p:nvSpPr>
          <p:cNvPr id="85" name="正方形/長方形 84">
            <a:extLst>
              <a:ext uri="{FF2B5EF4-FFF2-40B4-BE49-F238E27FC236}">
                <a16:creationId xmlns:a16="http://schemas.microsoft.com/office/drawing/2014/main" id="{2E0A951D-154D-4359-961F-729A8DCBF32E}"/>
              </a:ext>
            </a:extLst>
          </p:cNvPr>
          <p:cNvSpPr/>
          <p:nvPr/>
        </p:nvSpPr>
        <p:spPr>
          <a:xfrm>
            <a:off x="5775755" y="2592924"/>
            <a:ext cx="2880000" cy="183641"/>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rtlCol="0" anchor="ctr"/>
          <a:lstStyle/>
          <a:p>
            <a:pPr algn="ctr"/>
            <a:r>
              <a:rPr kumimoji="1" lang="ja-JP" altLang="en-US" sz="1050" b="1" dirty="0">
                <a:solidFill>
                  <a:schemeClr val="tx1"/>
                </a:solidFill>
                <a:latin typeface="メイリオ" panose="020B0604030504040204" pitchFamily="50" charset="-128"/>
                <a:ea typeface="メイリオ" panose="020B0604030504040204" pitchFamily="50" charset="-128"/>
              </a:rPr>
              <a:t>書類の郵送や対面での手続は原則不要</a:t>
            </a:r>
          </a:p>
        </p:txBody>
      </p:sp>
      <p:sp>
        <p:nvSpPr>
          <p:cNvPr id="87" name="正方形/長方形 86">
            <a:extLst>
              <a:ext uri="{FF2B5EF4-FFF2-40B4-BE49-F238E27FC236}">
                <a16:creationId xmlns:a16="http://schemas.microsoft.com/office/drawing/2014/main" id="{444467AB-CC1E-4070-B3E8-3F25C572E83F}"/>
              </a:ext>
            </a:extLst>
          </p:cNvPr>
          <p:cNvSpPr/>
          <p:nvPr/>
        </p:nvSpPr>
        <p:spPr>
          <a:xfrm>
            <a:off x="5775755" y="2817949"/>
            <a:ext cx="2880000" cy="183641"/>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rtlCol="0" anchor="ctr"/>
          <a:lstStyle/>
          <a:p>
            <a:pPr algn="ctr"/>
            <a:r>
              <a:rPr lang="ja-JP" altLang="en-US" sz="1050" b="1" dirty="0">
                <a:solidFill>
                  <a:schemeClr val="tx1"/>
                </a:solidFill>
                <a:latin typeface="メイリオ" panose="020B0604030504040204" pitchFamily="50" charset="-128"/>
                <a:ea typeface="メイリオ" panose="020B0604030504040204" pitchFamily="50" charset="-128"/>
              </a:rPr>
              <a:t>タブレットやスマートフォンで手続可能</a:t>
            </a:r>
          </a:p>
        </p:txBody>
      </p:sp>
      <p:grpSp>
        <p:nvGrpSpPr>
          <p:cNvPr id="88" name="グループ化 87">
            <a:extLst>
              <a:ext uri="{FF2B5EF4-FFF2-40B4-BE49-F238E27FC236}">
                <a16:creationId xmlns:a16="http://schemas.microsoft.com/office/drawing/2014/main" id="{D2EE2D34-897D-419C-B8D0-993A385A50A2}"/>
              </a:ext>
            </a:extLst>
          </p:cNvPr>
          <p:cNvGrpSpPr/>
          <p:nvPr/>
        </p:nvGrpSpPr>
        <p:grpSpPr>
          <a:xfrm>
            <a:off x="6828688" y="2064391"/>
            <a:ext cx="1383571" cy="358538"/>
            <a:chOff x="6889737" y="2309635"/>
            <a:chExt cx="1383571" cy="351429"/>
          </a:xfrm>
        </p:grpSpPr>
        <p:grpSp>
          <p:nvGrpSpPr>
            <p:cNvPr id="89" name="グループ化 88">
              <a:extLst>
                <a:ext uri="{FF2B5EF4-FFF2-40B4-BE49-F238E27FC236}">
                  <a16:creationId xmlns:a16="http://schemas.microsoft.com/office/drawing/2014/main" id="{BCA597E5-CDED-4F2E-BAA0-D60B930FD9B4}"/>
                </a:ext>
              </a:extLst>
            </p:cNvPr>
            <p:cNvGrpSpPr/>
            <p:nvPr/>
          </p:nvGrpSpPr>
          <p:grpSpPr>
            <a:xfrm>
              <a:off x="6889737" y="2432172"/>
              <a:ext cx="1383571" cy="127765"/>
              <a:chOff x="6099681" y="4126785"/>
              <a:chExt cx="2377467" cy="281254"/>
            </a:xfrm>
          </p:grpSpPr>
          <p:cxnSp>
            <p:nvCxnSpPr>
              <p:cNvPr id="94" name="直線矢印コネクタ 93">
                <a:extLst>
                  <a:ext uri="{FF2B5EF4-FFF2-40B4-BE49-F238E27FC236}">
                    <a16:creationId xmlns:a16="http://schemas.microsoft.com/office/drawing/2014/main" id="{0C16A873-A63A-471E-AFF4-DDCA754ABE98}"/>
                  </a:ext>
                </a:extLst>
              </p:cNvPr>
              <p:cNvCxnSpPr>
                <a:cxnSpLocks/>
              </p:cNvCxnSpPr>
              <p:nvPr/>
            </p:nvCxnSpPr>
            <p:spPr>
              <a:xfrm flipH="1">
                <a:off x="6099681" y="4407394"/>
                <a:ext cx="1202172"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95" name="直線矢印コネクタ 94">
                <a:extLst>
                  <a:ext uri="{FF2B5EF4-FFF2-40B4-BE49-F238E27FC236}">
                    <a16:creationId xmlns:a16="http://schemas.microsoft.com/office/drawing/2014/main" id="{81D80005-2C69-42A3-8866-7FE5F4755A17}"/>
                  </a:ext>
                </a:extLst>
              </p:cNvPr>
              <p:cNvCxnSpPr/>
              <p:nvPr/>
            </p:nvCxnSpPr>
            <p:spPr>
              <a:xfrm>
                <a:off x="6930628" y="4126787"/>
                <a:ext cx="1546520"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96" name="直線コネクタ 95">
                <a:extLst>
                  <a:ext uri="{FF2B5EF4-FFF2-40B4-BE49-F238E27FC236}">
                    <a16:creationId xmlns:a16="http://schemas.microsoft.com/office/drawing/2014/main" id="{88F3F75A-C7D5-42BE-B322-AA9FB1E6ED26}"/>
                  </a:ext>
                </a:extLst>
              </p:cNvPr>
              <p:cNvCxnSpPr>
                <a:cxnSpLocks/>
              </p:cNvCxnSpPr>
              <p:nvPr/>
            </p:nvCxnSpPr>
            <p:spPr>
              <a:xfrm>
                <a:off x="6933635" y="4126785"/>
                <a:ext cx="371397" cy="281254"/>
              </a:xfrm>
              <a:prstGeom prst="line">
                <a:avLst/>
              </a:prstGeom>
              <a:ln w="57150" cap="rnd">
                <a:solidFill>
                  <a:schemeClr val="tx1"/>
                </a:solidFill>
                <a:bevel/>
              </a:ln>
            </p:spPr>
            <p:style>
              <a:lnRef idx="1">
                <a:schemeClr val="dk1"/>
              </a:lnRef>
              <a:fillRef idx="0">
                <a:schemeClr val="dk1"/>
              </a:fillRef>
              <a:effectRef idx="0">
                <a:schemeClr val="dk1"/>
              </a:effectRef>
              <a:fontRef idx="minor">
                <a:schemeClr val="tx1"/>
              </a:fontRef>
            </p:style>
          </p:cxnSp>
        </p:grpSp>
        <p:grpSp>
          <p:nvGrpSpPr>
            <p:cNvPr id="90" name="グループ化 89">
              <a:extLst>
                <a:ext uri="{FF2B5EF4-FFF2-40B4-BE49-F238E27FC236}">
                  <a16:creationId xmlns:a16="http://schemas.microsoft.com/office/drawing/2014/main" id="{27431391-B68B-4F77-8916-C52403596972}"/>
                </a:ext>
              </a:extLst>
            </p:cNvPr>
            <p:cNvGrpSpPr/>
            <p:nvPr/>
          </p:nvGrpSpPr>
          <p:grpSpPr>
            <a:xfrm>
              <a:off x="7739481" y="2309635"/>
              <a:ext cx="268503" cy="351429"/>
              <a:chOff x="3738065" y="3954270"/>
              <a:chExt cx="253158" cy="331343"/>
            </a:xfrm>
          </p:grpSpPr>
          <p:sp>
            <p:nvSpPr>
              <p:cNvPr id="91" name="正方形/長方形 90">
                <a:extLst>
                  <a:ext uri="{FF2B5EF4-FFF2-40B4-BE49-F238E27FC236}">
                    <a16:creationId xmlns:a16="http://schemas.microsoft.com/office/drawing/2014/main" id="{D6A5F486-6E20-4BDA-8AA9-949BF02637AE}"/>
                  </a:ext>
                </a:extLst>
              </p:cNvPr>
              <p:cNvSpPr/>
              <p:nvPr/>
            </p:nvSpPr>
            <p:spPr>
              <a:xfrm>
                <a:off x="3738065" y="3954413"/>
                <a:ext cx="244800" cy="331200"/>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pic>
            <p:nvPicPr>
              <p:cNvPr id="92" name="図 91">
                <a:extLst>
                  <a:ext uri="{FF2B5EF4-FFF2-40B4-BE49-F238E27FC236}">
                    <a16:creationId xmlns:a16="http://schemas.microsoft.com/office/drawing/2014/main" id="{0F960782-0126-434C-9E4D-145817470A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7123" y="3954270"/>
                <a:ext cx="244100" cy="331343"/>
              </a:xfrm>
              <a:prstGeom prst="rect">
                <a:avLst/>
              </a:prstGeom>
            </p:spPr>
          </p:pic>
        </p:grpSp>
      </p:grpSp>
      <p:grpSp>
        <p:nvGrpSpPr>
          <p:cNvPr id="97" name="グループ化 96">
            <a:extLst>
              <a:ext uri="{FF2B5EF4-FFF2-40B4-BE49-F238E27FC236}">
                <a16:creationId xmlns:a16="http://schemas.microsoft.com/office/drawing/2014/main" id="{494C7613-A16E-44E1-8B2D-D6188D47F792}"/>
              </a:ext>
            </a:extLst>
          </p:cNvPr>
          <p:cNvGrpSpPr/>
          <p:nvPr/>
        </p:nvGrpSpPr>
        <p:grpSpPr>
          <a:xfrm>
            <a:off x="5736762" y="1906820"/>
            <a:ext cx="1155610" cy="603995"/>
            <a:chOff x="5781935" y="2075176"/>
            <a:chExt cx="1155610" cy="592020"/>
          </a:xfrm>
        </p:grpSpPr>
        <p:sp>
          <p:nvSpPr>
            <p:cNvPr id="99" name="加算記号 98">
              <a:extLst>
                <a:ext uri="{FF2B5EF4-FFF2-40B4-BE49-F238E27FC236}">
                  <a16:creationId xmlns:a16="http://schemas.microsoft.com/office/drawing/2014/main" id="{DC1533B5-2B5E-4501-8597-CCC8F225F6BD}"/>
                </a:ext>
              </a:extLst>
            </p:cNvPr>
            <p:cNvSpPr/>
            <p:nvPr/>
          </p:nvSpPr>
          <p:spPr>
            <a:xfrm>
              <a:off x="6321168" y="2349456"/>
              <a:ext cx="268334" cy="268334"/>
            </a:xfrm>
            <a:prstGeom prst="mathPlus">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pic>
          <p:nvPicPr>
            <p:cNvPr id="100" name="グラフィックス 99" descr="スマート フォン 単色塗りつぶし">
              <a:extLst>
                <a:ext uri="{FF2B5EF4-FFF2-40B4-BE49-F238E27FC236}">
                  <a16:creationId xmlns:a16="http://schemas.microsoft.com/office/drawing/2014/main" id="{C5051E75-D6BE-474F-8A4B-2B0692AB85D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70400" y="2300051"/>
              <a:ext cx="367145" cy="367145"/>
            </a:xfrm>
            <a:prstGeom prst="rect">
              <a:avLst/>
            </a:prstGeom>
          </p:spPr>
        </p:pic>
        <p:grpSp>
          <p:nvGrpSpPr>
            <p:cNvPr id="102" name="グループ化 101">
              <a:extLst>
                <a:ext uri="{FF2B5EF4-FFF2-40B4-BE49-F238E27FC236}">
                  <a16:creationId xmlns:a16="http://schemas.microsoft.com/office/drawing/2014/main" id="{24461FAF-173D-473E-BE11-FD920D7CAD5F}"/>
                </a:ext>
              </a:extLst>
            </p:cNvPr>
            <p:cNvGrpSpPr/>
            <p:nvPr/>
          </p:nvGrpSpPr>
          <p:grpSpPr>
            <a:xfrm>
              <a:off x="5781935" y="2075176"/>
              <a:ext cx="558166" cy="559056"/>
              <a:chOff x="5781935" y="2075176"/>
              <a:chExt cx="558166" cy="559056"/>
            </a:xfrm>
          </p:grpSpPr>
          <p:pic>
            <p:nvPicPr>
              <p:cNvPr id="103" name="図 102">
                <a:extLst>
                  <a:ext uri="{FF2B5EF4-FFF2-40B4-BE49-F238E27FC236}">
                    <a16:creationId xmlns:a16="http://schemas.microsoft.com/office/drawing/2014/main" id="{426C4F74-1D7A-49C4-9A67-7761567320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6224" y="2333015"/>
                <a:ext cx="429589" cy="301217"/>
              </a:xfrm>
              <a:prstGeom prst="rect">
                <a:avLst/>
              </a:prstGeom>
            </p:spPr>
          </p:pic>
          <p:sp>
            <p:nvSpPr>
              <p:cNvPr id="104" name="正方形/長方形 103">
                <a:extLst>
                  <a:ext uri="{FF2B5EF4-FFF2-40B4-BE49-F238E27FC236}">
                    <a16:creationId xmlns:a16="http://schemas.microsoft.com/office/drawing/2014/main" id="{066B1AAE-85CD-4240-83EE-F4B32C1611AF}"/>
                  </a:ext>
                </a:extLst>
              </p:cNvPr>
              <p:cNvSpPr/>
              <p:nvPr/>
            </p:nvSpPr>
            <p:spPr>
              <a:xfrm>
                <a:off x="5781935" y="2075176"/>
                <a:ext cx="558166" cy="22647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r>
                  <a:rPr kumimoji="1" lang="ja-JP" altLang="en-US" sz="900">
                    <a:solidFill>
                      <a:schemeClr val="tx1"/>
                    </a:solidFill>
                    <a:latin typeface="メイリオ" panose="020B0604030504040204" pitchFamily="50" charset="-128"/>
                    <a:ea typeface="メイリオ" panose="020B0604030504040204" pitchFamily="50" charset="-128"/>
                  </a:rPr>
                  <a:t>事業者</a:t>
                </a:r>
              </a:p>
            </p:txBody>
          </p:sp>
        </p:grpSp>
      </p:grpSp>
      <p:grpSp>
        <p:nvGrpSpPr>
          <p:cNvPr id="105" name="グループ化 104">
            <a:extLst>
              <a:ext uri="{FF2B5EF4-FFF2-40B4-BE49-F238E27FC236}">
                <a16:creationId xmlns:a16="http://schemas.microsoft.com/office/drawing/2014/main" id="{6473E40E-4AC4-43FB-8FFE-AC15E225A07F}"/>
              </a:ext>
            </a:extLst>
          </p:cNvPr>
          <p:cNvGrpSpPr/>
          <p:nvPr/>
        </p:nvGrpSpPr>
        <p:grpSpPr>
          <a:xfrm>
            <a:off x="8190874" y="1872844"/>
            <a:ext cx="558166" cy="604797"/>
            <a:chOff x="8107371" y="2057617"/>
            <a:chExt cx="558166" cy="592806"/>
          </a:xfrm>
        </p:grpSpPr>
        <p:sp>
          <p:nvSpPr>
            <p:cNvPr id="106" name="正方形/長方形 105">
              <a:extLst>
                <a:ext uri="{FF2B5EF4-FFF2-40B4-BE49-F238E27FC236}">
                  <a16:creationId xmlns:a16="http://schemas.microsoft.com/office/drawing/2014/main" id="{1C545568-A247-4930-8AF0-41396CC856AE}"/>
                </a:ext>
              </a:extLst>
            </p:cNvPr>
            <p:cNvSpPr/>
            <p:nvPr/>
          </p:nvSpPr>
          <p:spPr>
            <a:xfrm>
              <a:off x="8107371" y="2057617"/>
              <a:ext cx="558166" cy="22647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府</a:t>
              </a:r>
            </a:p>
          </p:txBody>
        </p:sp>
        <p:pic>
          <p:nvPicPr>
            <p:cNvPr id="107" name="図 106">
              <a:extLst>
                <a:ext uri="{FF2B5EF4-FFF2-40B4-BE49-F238E27FC236}">
                  <a16:creationId xmlns:a16="http://schemas.microsoft.com/office/drawing/2014/main" id="{4679BFF7-978C-45B4-A242-055C793357E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15284" y="2288348"/>
              <a:ext cx="342340" cy="362075"/>
            </a:xfrm>
            <a:prstGeom prst="rect">
              <a:avLst/>
            </a:prstGeom>
          </p:spPr>
        </p:pic>
      </p:grpSp>
      <p:pic>
        <p:nvPicPr>
          <p:cNvPr id="108" name="図 107">
            <a:extLst>
              <a:ext uri="{FF2B5EF4-FFF2-40B4-BE49-F238E27FC236}">
                <a16:creationId xmlns:a16="http://schemas.microsoft.com/office/drawing/2014/main" id="{88BCE8CE-0269-4C4F-870A-F717EF14A902}"/>
              </a:ext>
            </a:extLst>
          </p:cNvPr>
          <p:cNvPicPr>
            <a:picLocks noChangeAspect="1"/>
          </p:cNvPicPr>
          <p:nvPr/>
        </p:nvPicPr>
        <p:blipFill>
          <a:blip r:embed="rId7"/>
          <a:stretch>
            <a:fillRect/>
          </a:stretch>
        </p:blipFill>
        <p:spPr>
          <a:xfrm>
            <a:off x="370202" y="1358770"/>
            <a:ext cx="5204046" cy="1692704"/>
          </a:xfrm>
          <a:prstGeom prst="rect">
            <a:avLst/>
          </a:prstGeom>
        </p:spPr>
      </p:pic>
      <p:sp>
        <p:nvSpPr>
          <p:cNvPr id="151" name="正方形/長方形 150">
            <a:extLst>
              <a:ext uri="{FF2B5EF4-FFF2-40B4-BE49-F238E27FC236}">
                <a16:creationId xmlns:a16="http://schemas.microsoft.com/office/drawing/2014/main" id="{D5F8C90D-C702-4416-AE4D-89A39C336AE7}"/>
              </a:ext>
            </a:extLst>
          </p:cNvPr>
          <p:cNvSpPr/>
          <p:nvPr/>
        </p:nvSpPr>
        <p:spPr>
          <a:xfrm>
            <a:off x="278833" y="3264309"/>
            <a:ext cx="8592866" cy="351788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■府立学校の入試に係るオンライン出願システムの活用</a:t>
            </a: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sz="200" b="1" dirty="0">
              <a:solidFill>
                <a:schemeClr val="tx1"/>
              </a:solidFill>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府立学校の入学者選抜等における出願手続及び合格発表を「オンライン出願システム」により実施。</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prstClr val="black"/>
                </a:solidFill>
                <a:latin typeface="メイリオ" panose="020B0604030504040204" pitchFamily="50" charset="-128"/>
                <a:ea typeface="メイリオ" panose="020B0604030504040204" pitchFamily="50" charset="-128"/>
              </a:rPr>
              <a:t>従来の各校に持参する出願方法に比べ、出願時の待機時間をなくすとともに、入学検定料の納付方法を多様化、合格発表の即時確認が可能になる等、利便性が向上。</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152" name="正方形/長方形 151">
            <a:extLst>
              <a:ext uri="{FF2B5EF4-FFF2-40B4-BE49-F238E27FC236}">
                <a16:creationId xmlns:a16="http://schemas.microsoft.com/office/drawing/2014/main" id="{48C7E1B5-AC43-4329-AC3F-C7B96E16F3AD}"/>
              </a:ext>
            </a:extLst>
          </p:cNvPr>
          <p:cNvSpPr/>
          <p:nvPr/>
        </p:nvSpPr>
        <p:spPr>
          <a:xfrm>
            <a:off x="361996" y="4149080"/>
            <a:ext cx="8420007" cy="792000"/>
          </a:xfrm>
          <a:prstGeom prst="rect">
            <a:avLst/>
          </a:prstGeom>
          <a:solidFill>
            <a:schemeClr val="bg1"/>
          </a:solidFill>
          <a:ln w="19050">
            <a:solidFill>
              <a:srgbClr val="C0504D"/>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r>
              <a:rPr lang="ja-JP" altLang="en-US" sz="1100" b="1" dirty="0">
                <a:solidFill>
                  <a:schemeClr val="tx1"/>
                </a:solidFill>
                <a:latin typeface="メイリオ" panose="020B0604030504040204" pitchFamily="50" charset="-128"/>
                <a:ea typeface="メイリオ" panose="020B0604030504040204" pitchFamily="50" charset="-128"/>
              </a:rPr>
              <a:t>導入前の出願手続における課題</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153" name="正方形/長方形 152">
            <a:extLst>
              <a:ext uri="{FF2B5EF4-FFF2-40B4-BE49-F238E27FC236}">
                <a16:creationId xmlns:a16="http://schemas.microsoft.com/office/drawing/2014/main" id="{A8721844-0683-4DEB-9B07-AABEE665B0D3}"/>
              </a:ext>
            </a:extLst>
          </p:cNvPr>
          <p:cNvSpPr/>
          <p:nvPr/>
        </p:nvSpPr>
        <p:spPr>
          <a:xfrm>
            <a:off x="441411" y="4344340"/>
            <a:ext cx="2556000" cy="558000"/>
          </a:xfrm>
          <a:prstGeom prst="rect">
            <a:avLst/>
          </a:prstGeom>
          <a:solidFill>
            <a:srgbClr val="F2DCDB"/>
          </a:solidFill>
          <a:ln>
            <a:noFill/>
          </a:ln>
        </p:spPr>
        <p:style>
          <a:lnRef idx="2">
            <a:schemeClr val="dk1"/>
          </a:lnRef>
          <a:fillRef idx="1">
            <a:schemeClr val="lt1"/>
          </a:fillRef>
          <a:effectRef idx="0">
            <a:schemeClr val="dk1"/>
          </a:effectRef>
          <a:fontRef idx="minor">
            <a:schemeClr val="dk1"/>
          </a:fontRef>
        </p:style>
        <p:txBody>
          <a:bodyPr lIns="72000" tIns="45720" rIns="72000" bIns="45720" rtlCol="0" anchor="t"/>
          <a:lstStyle/>
          <a:p>
            <a:pPr algn="ctr"/>
            <a:r>
              <a:rPr lang="ja-JP" altLang="en-US" sz="1000" b="1" u="sng" dirty="0">
                <a:solidFill>
                  <a:schemeClr val="tx1"/>
                </a:solidFill>
                <a:latin typeface="メイリオ" panose="020B0604030504040204" pitchFamily="50" charset="-128"/>
                <a:ea typeface="メイリオ" panose="020B0604030504040204" pitchFamily="50" charset="-128"/>
              </a:rPr>
              <a:t>志願者への時間的・経済的負担</a:t>
            </a:r>
            <a:endParaRPr lang="en-US" altLang="ja-JP" sz="1000" b="1" u="sng" dirty="0">
              <a:solidFill>
                <a:schemeClr val="tx1"/>
              </a:solidFill>
              <a:latin typeface="メイリオ" panose="020B0604030504040204" pitchFamily="50" charset="-128"/>
              <a:ea typeface="メイリオ" panose="020B0604030504040204" pitchFamily="50" charset="-128"/>
            </a:endParaRPr>
          </a:p>
          <a:p>
            <a:pPr algn="ctr"/>
            <a:endParaRPr kumimoji="1" lang="en-US" altLang="ja-JP" sz="500" dirty="0">
              <a:solidFill>
                <a:schemeClr val="tx1"/>
              </a:solidFill>
              <a:latin typeface="メイリオ" panose="020B0604030504040204" pitchFamily="50" charset="-128"/>
              <a:ea typeface="メイリオ" panose="020B0604030504040204" pitchFamily="50" charset="-128"/>
            </a:endParaRPr>
          </a:p>
          <a:p>
            <a:r>
              <a:rPr lang="ja-JP" altLang="en-US" sz="800" dirty="0">
                <a:latin typeface="メイリオ" panose="020B0604030504040204" pitchFamily="50" charset="-128"/>
                <a:ea typeface="メイリオ" panose="020B0604030504040204" pitchFamily="50" charset="-128"/>
              </a:rPr>
              <a:t>志願者が直接志願校を訪問し、志願書を提出。</a:t>
            </a:r>
          </a:p>
          <a:p>
            <a:r>
              <a:rPr lang="ja-JP" altLang="en-US" sz="800" dirty="0">
                <a:latin typeface="メイリオ" panose="020B0604030504040204" pitchFamily="50" charset="-128"/>
                <a:ea typeface="メイリオ" panose="020B0604030504040204" pitchFamily="50" charset="-128"/>
              </a:rPr>
              <a:t>その場で審査・受験票の交付を受けることが必要。</a:t>
            </a:r>
          </a:p>
        </p:txBody>
      </p:sp>
      <p:sp>
        <p:nvSpPr>
          <p:cNvPr id="154" name="正方形/長方形 153">
            <a:extLst>
              <a:ext uri="{FF2B5EF4-FFF2-40B4-BE49-F238E27FC236}">
                <a16:creationId xmlns:a16="http://schemas.microsoft.com/office/drawing/2014/main" id="{699B757E-A8BF-4AB1-8F34-15DFA97DFBA5}"/>
              </a:ext>
            </a:extLst>
          </p:cNvPr>
          <p:cNvSpPr/>
          <p:nvPr/>
        </p:nvSpPr>
        <p:spPr>
          <a:xfrm>
            <a:off x="3131278" y="4344340"/>
            <a:ext cx="2864046" cy="558000"/>
          </a:xfrm>
          <a:prstGeom prst="rect">
            <a:avLst/>
          </a:prstGeom>
          <a:solidFill>
            <a:srgbClr val="F2DCDB"/>
          </a:solidFill>
          <a:ln>
            <a:noFill/>
          </a:ln>
        </p:spPr>
        <p:style>
          <a:lnRef idx="2">
            <a:schemeClr val="dk1"/>
          </a:lnRef>
          <a:fillRef idx="1">
            <a:schemeClr val="lt1"/>
          </a:fillRef>
          <a:effectRef idx="0">
            <a:schemeClr val="dk1"/>
          </a:effectRef>
          <a:fontRef idx="minor">
            <a:schemeClr val="dk1"/>
          </a:fontRef>
        </p:style>
        <p:txBody>
          <a:bodyPr lIns="72000" tIns="45720" rIns="72000" bIns="45720" rtlCol="0" anchor="t"/>
          <a:lstStyle/>
          <a:p>
            <a:pPr algn="ctr"/>
            <a:r>
              <a:rPr kumimoji="1" lang="ja-JP" altLang="en-US" sz="1000" b="1" u="sng" dirty="0">
                <a:solidFill>
                  <a:schemeClr val="tx1"/>
                </a:solidFill>
                <a:latin typeface="メイリオ" panose="020B0604030504040204" pitchFamily="50" charset="-128"/>
                <a:ea typeface="メイリオ" panose="020B0604030504040204" pitchFamily="50" charset="-128"/>
              </a:rPr>
              <a:t>入学検定料納付に係る保護者への負担</a:t>
            </a:r>
            <a:endParaRPr kumimoji="1" lang="en-US" altLang="ja-JP" sz="1000" b="1" u="sng" dirty="0">
              <a:solidFill>
                <a:schemeClr val="tx1"/>
              </a:solidFill>
              <a:latin typeface="メイリオ" panose="020B0604030504040204" pitchFamily="50" charset="-128"/>
              <a:ea typeface="メイリオ" panose="020B0604030504040204" pitchFamily="50" charset="-128"/>
            </a:endParaRPr>
          </a:p>
          <a:p>
            <a:pPr algn="ctr"/>
            <a:endParaRPr lang="en-US" altLang="ja-JP" sz="500" dirty="0">
              <a:solidFill>
                <a:schemeClr val="tx1"/>
              </a:solidFill>
              <a:latin typeface="メイリオ" panose="020B0604030504040204" pitchFamily="50" charset="-128"/>
              <a:ea typeface="メイリオ" panose="020B0604030504040204" pitchFamily="50" charset="-128"/>
            </a:endParaRPr>
          </a:p>
          <a:p>
            <a:r>
              <a:rPr kumimoji="1" lang="ja-JP" altLang="en-US" sz="800" dirty="0">
                <a:solidFill>
                  <a:schemeClr val="tx1"/>
                </a:solidFill>
                <a:latin typeface="メイリオ"/>
                <a:ea typeface="メイリオ"/>
              </a:rPr>
              <a:t>入学検定料の納付は</a:t>
            </a:r>
            <a:r>
              <a:rPr lang="ja-JP" altLang="en-US" sz="800" dirty="0">
                <a:solidFill>
                  <a:schemeClr val="tx1"/>
                </a:solidFill>
                <a:latin typeface="メイリオ"/>
                <a:ea typeface="メイリオ"/>
              </a:rPr>
              <a:t>銀行窓口のみ。</a:t>
            </a:r>
            <a:endParaRPr lang="ja-JP" altLang="en-US" sz="800" dirty="0">
              <a:solidFill>
                <a:schemeClr val="tx1"/>
              </a:solidFill>
              <a:latin typeface="メイリオ" panose="020B0604030504040204" pitchFamily="50" charset="-128"/>
              <a:ea typeface="メイリオ" panose="020B0604030504040204" pitchFamily="50" charset="-128"/>
            </a:endParaRPr>
          </a:p>
          <a:p>
            <a:r>
              <a:rPr kumimoji="1" lang="ja-JP" altLang="en-US" sz="800" dirty="0">
                <a:solidFill>
                  <a:schemeClr val="tx1"/>
                </a:solidFill>
                <a:latin typeface="メイリオ"/>
                <a:ea typeface="メイリオ"/>
              </a:rPr>
              <a:t>平日に働く保護者は休暇を取らざるを得ないケースも発生</a:t>
            </a:r>
            <a:r>
              <a:rPr lang="ja-JP" altLang="en-US" sz="800" dirty="0">
                <a:solidFill>
                  <a:schemeClr val="tx1"/>
                </a:solidFill>
                <a:latin typeface="メイリオ"/>
                <a:ea typeface="メイリオ"/>
              </a:rPr>
              <a:t>。</a:t>
            </a:r>
            <a:endParaRPr lang="ja-JP" altLang="en-US" sz="800" dirty="0">
              <a:solidFill>
                <a:schemeClr val="tx1"/>
              </a:solidFill>
              <a:latin typeface="メイリオ" panose="020B0604030504040204" pitchFamily="50" charset="-128"/>
              <a:ea typeface="メイリオ" panose="020B0604030504040204" pitchFamily="50" charset="-128"/>
            </a:endParaRPr>
          </a:p>
        </p:txBody>
      </p:sp>
      <p:sp>
        <p:nvSpPr>
          <p:cNvPr id="155" name="正方形/長方形 154">
            <a:extLst>
              <a:ext uri="{FF2B5EF4-FFF2-40B4-BE49-F238E27FC236}">
                <a16:creationId xmlns:a16="http://schemas.microsoft.com/office/drawing/2014/main" id="{CB4A0528-57C5-472D-ADCC-9F569817ECB6}"/>
              </a:ext>
            </a:extLst>
          </p:cNvPr>
          <p:cNvSpPr/>
          <p:nvPr/>
        </p:nvSpPr>
        <p:spPr>
          <a:xfrm>
            <a:off x="6129190" y="4344340"/>
            <a:ext cx="2556000" cy="558000"/>
          </a:xfrm>
          <a:prstGeom prst="rect">
            <a:avLst/>
          </a:prstGeom>
          <a:solidFill>
            <a:srgbClr val="F2DCDB"/>
          </a:solidFill>
          <a:ln>
            <a:noFill/>
          </a:ln>
        </p:spPr>
        <p:style>
          <a:lnRef idx="2">
            <a:schemeClr val="dk1"/>
          </a:lnRef>
          <a:fillRef idx="1">
            <a:schemeClr val="lt1"/>
          </a:fillRef>
          <a:effectRef idx="0">
            <a:schemeClr val="dk1"/>
          </a:effectRef>
          <a:fontRef idx="minor">
            <a:schemeClr val="dk1"/>
          </a:fontRef>
        </p:style>
        <p:txBody>
          <a:bodyPr lIns="72000" tIns="45720" rIns="72000" bIns="45720" rtlCol="0" anchor="t"/>
          <a:lstStyle/>
          <a:p>
            <a:pPr algn="ctr"/>
            <a:r>
              <a:rPr lang="ja-JP" altLang="en-US" sz="1000" b="1" u="sng" dirty="0">
                <a:solidFill>
                  <a:schemeClr val="tx1"/>
                </a:solidFill>
                <a:latin typeface="メイリオ" panose="020B0604030504040204" pitchFamily="50" charset="-128"/>
                <a:ea typeface="メイリオ" panose="020B0604030504040204" pitchFamily="50" charset="-128"/>
              </a:rPr>
              <a:t>選抜実施校の事務処理の負担</a:t>
            </a:r>
            <a:endParaRPr lang="en-US" altLang="ja-JP" sz="1000" b="1" u="sng" dirty="0">
              <a:solidFill>
                <a:schemeClr val="tx1"/>
              </a:solidFill>
              <a:latin typeface="メイリオ" panose="020B0604030504040204" pitchFamily="50" charset="-128"/>
              <a:ea typeface="メイリオ" panose="020B0604030504040204" pitchFamily="50" charset="-128"/>
            </a:endParaRPr>
          </a:p>
          <a:p>
            <a:pPr algn="ctr"/>
            <a:endParaRPr lang="en-US" altLang="ja-JP" sz="500" b="1" u="sng" dirty="0">
              <a:solidFill>
                <a:schemeClr val="tx1"/>
              </a:solidFill>
              <a:latin typeface="メイリオ" panose="020B0604030504040204" pitchFamily="50" charset="-128"/>
              <a:ea typeface="メイリオ" panose="020B0604030504040204" pitchFamily="50" charset="-128"/>
            </a:endParaRPr>
          </a:p>
          <a:p>
            <a:r>
              <a:rPr kumimoji="1" lang="ja-JP" altLang="en-US" sz="800" dirty="0">
                <a:solidFill>
                  <a:schemeClr val="tx1"/>
                </a:solidFill>
                <a:latin typeface="メイリオ"/>
                <a:ea typeface="メイリオ"/>
              </a:rPr>
              <a:t>選抜実施校は志願書の情報を手作業でデータ化しており、</a:t>
            </a:r>
            <a:r>
              <a:rPr lang="ja-JP" altLang="en-US" sz="800" dirty="0">
                <a:solidFill>
                  <a:schemeClr val="tx1"/>
                </a:solidFill>
                <a:latin typeface="メイリオ"/>
                <a:ea typeface="メイリオ"/>
              </a:rPr>
              <a:t>作業に膨大な時間を要する。</a:t>
            </a:r>
            <a:endParaRPr lang="ja-JP" altLang="en-US" sz="800" dirty="0">
              <a:solidFill>
                <a:schemeClr val="tx1"/>
              </a:solidFill>
              <a:latin typeface="メイリオ" panose="020B0604030504040204" pitchFamily="50" charset="-128"/>
              <a:ea typeface="メイリオ" panose="020B0604030504040204" pitchFamily="50" charset="-128"/>
            </a:endParaRPr>
          </a:p>
        </p:txBody>
      </p:sp>
      <p:sp>
        <p:nvSpPr>
          <p:cNvPr id="156" name="正方形/長方形 155">
            <a:extLst>
              <a:ext uri="{FF2B5EF4-FFF2-40B4-BE49-F238E27FC236}">
                <a16:creationId xmlns:a16="http://schemas.microsoft.com/office/drawing/2014/main" id="{F8A9556E-B953-4AAB-AC19-EE90810C5DA2}"/>
              </a:ext>
            </a:extLst>
          </p:cNvPr>
          <p:cNvSpPr/>
          <p:nvPr/>
        </p:nvSpPr>
        <p:spPr>
          <a:xfrm>
            <a:off x="361996" y="5012648"/>
            <a:ext cx="8420007" cy="1688465"/>
          </a:xfrm>
          <a:prstGeom prst="rect">
            <a:avLst/>
          </a:prstGeom>
          <a:solidFill>
            <a:schemeClr val="bg1"/>
          </a:solid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r>
              <a:rPr lang="ja-JP" altLang="en-US" sz="1100" b="1" dirty="0">
                <a:solidFill>
                  <a:schemeClr val="tx1"/>
                </a:solidFill>
                <a:latin typeface="メイリオ" panose="020B0604030504040204" pitchFamily="50" charset="-128"/>
                <a:ea typeface="メイリオ" panose="020B0604030504040204" pitchFamily="50" charset="-128"/>
              </a:rPr>
              <a:t>システム導入後：出願手続から合格発表まですべてオンライン化</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157" name="ホームベース 49">
            <a:extLst>
              <a:ext uri="{FF2B5EF4-FFF2-40B4-BE49-F238E27FC236}">
                <a16:creationId xmlns:a16="http://schemas.microsoft.com/office/drawing/2014/main" id="{7699B62C-D111-40BA-8B90-E2BE0453816D}"/>
              </a:ext>
            </a:extLst>
          </p:cNvPr>
          <p:cNvSpPr/>
          <p:nvPr/>
        </p:nvSpPr>
        <p:spPr>
          <a:xfrm>
            <a:off x="458715" y="5229200"/>
            <a:ext cx="1368000" cy="396000"/>
          </a:xfrm>
          <a:prstGeom prst="homePlate">
            <a:avLst>
              <a:gd name="adj" fmla="val 47452"/>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kumimoji="1" lang="ja-JP" altLang="en-US" sz="1200" dirty="0">
                <a:solidFill>
                  <a:schemeClr val="bg1"/>
                </a:solidFill>
                <a:latin typeface="BIZ UDPゴシック" panose="020B0400000000000000" pitchFamily="50" charset="-128"/>
                <a:ea typeface="BIZ UDPゴシック" panose="020B0400000000000000" pitchFamily="50" charset="-128"/>
              </a:rPr>
              <a:t>マイページ案内</a:t>
            </a:r>
            <a:endParaRPr kumimoji="1" lang="en-US" altLang="ja-JP" sz="1200" dirty="0">
              <a:solidFill>
                <a:schemeClr val="bg1"/>
              </a:solidFill>
              <a:latin typeface="BIZ UDPゴシック" panose="020B0400000000000000" pitchFamily="50" charset="-128"/>
              <a:ea typeface="BIZ UDPゴシック" panose="020B0400000000000000" pitchFamily="50" charset="-128"/>
            </a:endParaRPr>
          </a:p>
        </p:txBody>
      </p:sp>
      <p:sp>
        <p:nvSpPr>
          <p:cNvPr id="158" name="山形 50">
            <a:extLst>
              <a:ext uri="{FF2B5EF4-FFF2-40B4-BE49-F238E27FC236}">
                <a16:creationId xmlns:a16="http://schemas.microsoft.com/office/drawing/2014/main" id="{AFF862EA-2479-436B-AABE-79AF89B392E5}"/>
              </a:ext>
            </a:extLst>
          </p:cNvPr>
          <p:cNvSpPr/>
          <p:nvPr/>
        </p:nvSpPr>
        <p:spPr>
          <a:xfrm>
            <a:off x="1629429" y="5229200"/>
            <a:ext cx="1728190" cy="396000"/>
          </a:xfrm>
          <a:prstGeom prst="chevron">
            <a:avLst>
              <a:gd name="adj" fmla="val 48300"/>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kumimoji="1" lang="ja-JP" altLang="en-US" sz="1200" dirty="0">
                <a:solidFill>
                  <a:schemeClr val="bg1"/>
                </a:solidFill>
                <a:latin typeface="BIZ UDPゴシック" panose="020B0400000000000000" pitchFamily="50" charset="-128"/>
                <a:ea typeface="BIZ UDPゴシック" panose="020B0400000000000000" pitchFamily="50" charset="-128"/>
              </a:rPr>
              <a:t>志願者情報等</a:t>
            </a:r>
            <a:endParaRPr kumimoji="1" lang="en-US" altLang="ja-JP" sz="1200" dirty="0">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1200" dirty="0">
                <a:solidFill>
                  <a:schemeClr val="bg1"/>
                </a:solidFill>
                <a:latin typeface="BIZ UDPゴシック" panose="020B0400000000000000" pitchFamily="50" charset="-128"/>
                <a:ea typeface="BIZ UDPゴシック" panose="020B0400000000000000" pitchFamily="50" charset="-128"/>
              </a:rPr>
              <a:t>登録</a:t>
            </a:r>
            <a:endParaRPr kumimoji="1" lang="en-US" altLang="ja-JP" sz="1200" dirty="0">
              <a:solidFill>
                <a:schemeClr val="bg1"/>
              </a:solidFill>
              <a:latin typeface="BIZ UDPゴシック" panose="020B0400000000000000" pitchFamily="50" charset="-128"/>
              <a:ea typeface="BIZ UDPゴシック" panose="020B0400000000000000" pitchFamily="50" charset="-128"/>
            </a:endParaRPr>
          </a:p>
        </p:txBody>
      </p:sp>
      <p:sp>
        <p:nvSpPr>
          <p:cNvPr id="159" name="山形 51">
            <a:extLst>
              <a:ext uri="{FF2B5EF4-FFF2-40B4-BE49-F238E27FC236}">
                <a16:creationId xmlns:a16="http://schemas.microsoft.com/office/drawing/2014/main" id="{DE0A5B30-38E5-4054-A8D7-BF9B4DDA0D06}"/>
              </a:ext>
            </a:extLst>
          </p:cNvPr>
          <p:cNvSpPr/>
          <p:nvPr/>
        </p:nvSpPr>
        <p:spPr>
          <a:xfrm>
            <a:off x="3129327" y="5229200"/>
            <a:ext cx="1548000" cy="396000"/>
          </a:xfrm>
          <a:prstGeom prst="chevron">
            <a:avLst>
              <a:gd name="adj" fmla="val 48300"/>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kumimoji="1" lang="ja-JP" altLang="en-US" sz="1200">
                <a:solidFill>
                  <a:schemeClr val="bg1"/>
                </a:solidFill>
                <a:latin typeface="BIZ UDPゴシック" panose="020B0400000000000000" pitchFamily="50" charset="-128"/>
                <a:ea typeface="BIZ UDPゴシック" panose="020B0400000000000000" pitchFamily="50" charset="-128"/>
              </a:rPr>
              <a:t>入学検定料</a:t>
            </a:r>
            <a:endParaRPr kumimoji="1" lang="en-US" altLang="ja-JP" sz="1200">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1200">
                <a:solidFill>
                  <a:schemeClr val="bg1"/>
                </a:solidFill>
                <a:latin typeface="BIZ UDPゴシック" panose="020B0400000000000000" pitchFamily="50" charset="-128"/>
                <a:ea typeface="BIZ UDPゴシック" panose="020B0400000000000000" pitchFamily="50" charset="-128"/>
              </a:rPr>
              <a:t>納付</a:t>
            </a:r>
            <a:endParaRPr kumimoji="1" lang="en-US" altLang="ja-JP" sz="1200">
              <a:solidFill>
                <a:schemeClr val="bg1"/>
              </a:solidFill>
              <a:latin typeface="BIZ UDPゴシック" panose="020B0400000000000000" pitchFamily="50" charset="-128"/>
              <a:ea typeface="BIZ UDPゴシック" panose="020B0400000000000000" pitchFamily="50" charset="-128"/>
            </a:endParaRPr>
          </a:p>
        </p:txBody>
      </p:sp>
      <p:sp>
        <p:nvSpPr>
          <p:cNvPr id="160" name="山形 52">
            <a:extLst>
              <a:ext uri="{FF2B5EF4-FFF2-40B4-BE49-F238E27FC236}">
                <a16:creationId xmlns:a16="http://schemas.microsoft.com/office/drawing/2014/main" id="{2FDCDBA5-0508-43F8-AC15-F320BE914FE1}"/>
              </a:ext>
            </a:extLst>
          </p:cNvPr>
          <p:cNvSpPr/>
          <p:nvPr/>
        </p:nvSpPr>
        <p:spPr>
          <a:xfrm>
            <a:off x="4471313" y="5229200"/>
            <a:ext cx="1699066" cy="396000"/>
          </a:xfrm>
          <a:prstGeom prst="chevron">
            <a:avLst>
              <a:gd name="adj" fmla="val 46601"/>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kumimoji="1" lang="ja-JP" altLang="en-US" sz="1200">
                <a:solidFill>
                  <a:schemeClr val="bg1"/>
                </a:solidFill>
                <a:latin typeface="BIZ UDPゴシック" panose="020B0400000000000000" pitchFamily="50" charset="-128"/>
                <a:ea typeface="BIZ UDPゴシック" panose="020B0400000000000000" pitchFamily="50" charset="-128"/>
              </a:rPr>
              <a:t>在籍校の確認</a:t>
            </a:r>
            <a:endParaRPr kumimoji="1" lang="en-US" altLang="ja-JP" sz="1200">
              <a:solidFill>
                <a:schemeClr val="bg1"/>
              </a:solidFill>
              <a:latin typeface="BIZ UDPゴシック" panose="020B0400000000000000" pitchFamily="50" charset="-128"/>
              <a:ea typeface="BIZ UDPゴシック" panose="020B0400000000000000" pitchFamily="50" charset="-128"/>
            </a:endParaRPr>
          </a:p>
        </p:txBody>
      </p:sp>
      <p:pic>
        <p:nvPicPr>
          <p:cNvPr id="161" name="Picture 2" descr="オンライン出願システムの流れ">
            <a:extLst>
              <a:ext uri="{FF2B5EF4-FFF2-40B4-BE49-F238E27FC236}">
                <a16:creationId xmlns:a16="http://schemas.microsoft.com/office/drawing/2014/main" id="{525A02E3-3BFD-4E11-91E7-348018E88324}"/>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9365" r="9983"/>
          <a:stretch/>
        </p:blipFill>
        <p:spPr bwMode="auto">
          <a:xfrm>
            <a:off x="661596" y="5676230"/>
            <a:ext cx="503792" cy="431758"/>
          </a:xfrm>
          <a:prstGeom prst="rect">
            <a:avLst/>
          </a:prstGeom>
          <a:noFill/>
          <a:extLst>
            <a:ext uri="{909E8E84-426E-40DD-AFC4-6F175D3DCCD1}">
              <a14:hiddenFill xmlns:a14="http://schemas.microsoft.com/office/drawing/2010/main">
                <a:solidFill>
                  <a:srgbClr val="FFFFFF"/>
                </a:solidFill>
              </a14:hiddenFill>
            </a:ext>
          </a:extLst>
        </p:spPr>
      </p:pic>
      <p:sp>
        <p:nvSpPr>
          <p:cNvPr id="162" name="山形 51">
            <a:extLst>
              <a:ext uri="{FF2B5EF4-FFF2-40B4-BE49-F238E27FC236}">
                <a16:creationId xmlns:a16="http://schemas.microsoft.com/office/drawing/2014/main" id="{15805323-8A20-42DA-9002-45348D5C0E3A}"/>
              </a:ext>
            </a:extLst>
          </p:cNvPr>
          <p:cNvSpPr/>
          <p:nvPr/>
        </p:nvSpPr>
        <p:spPr>
          <a:xfrm>
            <a:off x="5949325" y="5229200"/>
            <a:ext cx="1428302" cy="396000"/>
          </a:xfrm>
          <a:prstGeom prst="chevron">
            <a:avLst>
              <a:gd name="adj" fmla="val 48300"/>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kumimoji="1" lang="ja-JP" altLang="en-US" sz="1200">
                <a:solidFill>
                  <a:schemeClr val="bg1"/>
                </a:solidFill>
                <a:latin typeface="BIZ UDPゴシック" panose="020B0400000000000000" pitchFamily="50" charset="-128"/>
                <a:ea typeface="BIZ UDPゴシック" panose="020B0400000000000000" pitchFamily="50" charset="-128"/>
              </a:rPr>
              <a:t>受験票印刷</a:t>
            </a:r>
            <a:endParaRPr kumimoji="1" lang="en-US" altLang="ja-JP" sz="1200">
              <a:solidFill>
                <a:schemeClr val="bg1"/>
              </a:solidFill>
              <a:latin typeface="BIZ UDPゴシック" panose="020B0400000000000000" pitchFamily="50" charset="-128"/>
              <a:ea typeface="BIZ UDPゴシック" panose="020B0400000000000000" pitchFamily="50" charset="-128"/>
            </a:endParaRPr>
          </a:p>
        </p:txBody>
      </p:sp>
      <p:sp>
        <p:nvSpPr>
          <p:cNvPr id="163" name="山形 52">
            <a:extLst>
              <a:ext uri="{FF2B5EF4-FFF2-40B4-BE49-F238E27FC236}">
                <a16:creationId xmlns:a16="http://schemas.microsoft.com/office/drawing/2014/main" id="{DE8F4603-F59C-4AEA-BF33-637031A886C5}"/>
              </a:ext>
            </a:extLst>
          </p:cNvPr>
          <p:cNvSpPr/>
          <p:nvPr/>
        </p:nvSpPr>
        <p:spPr>
          <a:xfrm>
            <a:off x="7177053" y="5229200"/>
            <a:ext cx="1512000" cy="396000"/>
          </a:xfrm>
          <a:prstGeom prst="chevron">
            <a:avLst>
              <a:gd name="adj" fmla="val 46601"/>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lang="ja-JP" altLang="en-US" sz="1200">
                <a:solidFill>
                  <a:schemeClr val="bg1"/>
                </a:solidFill>
                <a:latin typeface="BIZ UDPゴシック" panose="020B0400000000000000" pitchFamily="50" charset="-128"/>
                <a:ea typeface="BIZ UDPゴシック" panose="020B0400000000000000" pitchFamily="50" charset="-128"/>
              </a:rPr>
              <a:t>合格発表</a:t>
            </a:r>
            <a:endParaRPr kumimoji="1" lang="en-US" altLang="ja-JP" sz="1200">
              <a:solidFill>
                <a:schemeClr val="bg1"/>
              </a:solidFill>
              <a:latin typeface="BIZ UDPゴシック" panose="020B0400000000000000" pitchFamily="50" charset="-128"/>
              <a:ea typeface="BIZ UDPゴシック" panose="020B0400000000000000" pitchFamily="50" charset="-128"/>
            </a:endParaRPr>
          </a:p>
        </p:txBody>
      </p:sp>
      <p:pic>
        <p:nvPicPr>
          <p:cNvPr id="164" name="Picture 2" descr="オンライン出願システムの流れ">
            <a:extLst>
              <a:ext uri="{FF2B5EF4-FFF2-40B4-BE49-F238E27FC236}">
                <a16:creationId xmlns:a16="http://schemas.microsoft.com/office/drawing/2014/main" id="{55C29B80-6B45-4C5A-9FEE-AC883010DF18}"/>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2006715" y="5642560"/>
            <a:ext cx="798370" cy="637242"/>
          </a:xfrm>
          <a:prstGeom prst="rect">
            <a:avLst/>
          </a:prstGeom>
          <a:noFill/>
          <a:extLst>
            <a:ext uri="{909E8E84-426E-40DD-AFC4-6F175D3DCCD1}">
              <a14:hiddenFill xmlns:a14="http://schemas.microsoft.com/office/drawing/2010/main">
                <a:solidFill>
                  <a:srgbClr val="FFFFFF"/>
                </a:solidFill>
              </a14:hiddenFill>
            </a:ext>
          </a:extLst>
        </p:spPr>
      </p:pic>
      <p:pic>
        <p:nvPicPr>
          <p:cNvPr id="165" name="Picture 2" descr="オンライン出願システムの流れ">
            <a:extLst>
              <a:ext uri="{FF2B5EF4-FFF2-40B4-BE49-F238E27FC236}">
                <a16:creationId xmlns:a16="http://schemas.microsoft.com/office/drawing/2014/main" id="{A20944F5-B6C5-4498-A20F-2FBFBCAAF697}"/>
              </a:ext>
            </a:extLst>
          </p:cNvPr>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3401870" y="5651371"/>
            <a:ext cx="855095" cy="648266"/>
          </a:xfrm>
          <a:prstGeom prst="rect">
            <a:avLst/>
          </a:prstGeom>
          <a:noFill/>
          <a:extLst>
            <a:ext uri="{909E8E84-426E-40DD-AFC4-6F175D3DCCD1}">
              <a14:hiddenFill xmlns:a14="http://schemas.microsoft.com/office/drawing/2010/main">
                <a:solidFill>
                  <a:srgbClr val="FFFFFF"/>
                </a:solidFill>
              </a14:hiddenFill>
            </a:ext>
          </a:extLst>
        </p:spPr>
      </p:pic>
      <p:pic>
        <p:nvPicPr>
          <p:cNvPr id="166" name="Picture 2" descr="オンライン出願システムの流れ">
            <a:extLst>
              <a:ext uri="{FF2B5EF4-FFF2-40B4-BE49-F238E27FC236}">
                <a16:creationId xmlns:a16="http://schemas.microsoft.com/office/drawing/2014/main" id="{7F8E0B7C-B481-4D9E-8C8F-BA3613B735A3}"/>
              </a:ext>
            </a:extLst>
          </p:cNvPr>
          <p:cNvPicPr>
            <a:picLocks noChangeAspect="1" noChangeArrowheads="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4977045" y="5651371"/>
            <a:ext cx="765084" cy="648266"/>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2" descr="オンライン出願システムの流れ">
            <a:extLst>
              <a:ext uri="{FF2B5EF4-FFF2-40B4-BE49-F238E27FC236}">
                <a16:creationId xmlns:a16="http://schemas.microsoft.com/office/drawing/2014/main" id="{BB151C91-A7C5-4E84-8605-58846FD04133}"/>
              </a:ext>
            </a:extLst>
          </p:cNvPr>
          <p:cNvPicPr>
            <a:picLocks noChangeAspect="1" noChangeArrowheads="1"/>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6327195" y="5651371"/>
            <a:ext cx="630070" cy="648266"/>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2" descr="オンライン出願システムの流れ">
            <a:extLst>
              <a:ext uri="{FF2B5EF4-FFF2-40B4-BE49-F238E27FC236}">
                <a16:creationId xmlns:a16="http://schemas.microsoft.com/office/drawing/2014/main" id="{1255DFE3-5C6D-4DB1-912A-9C47521FC631}"/>
              </a:ext>
            </a:extLst>
          </p:cNvPr>
          <p:cNvPicPr>
            <a:picLocks noChangeAspect="1" noChangeArrowheads="1"/>
          </p:cNvPicPr>
          <p:nvPr/>
        </p:nvPicPr>
        <p:blipFill rotWithShape="1">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767355" y="5651371"/>
            <a:ext cx="675075" cy="648266"/>
          </a:xfrm>
          <a:prstGeom prst="rect">
            <a:avLst/>
          </a:prstGeom>
          <a:noFill/>
          <a:extLst>
            <a:ext uri="{909E8E84-426E-40DD-AFC4-6F175D3DCCD1}">
              <a14:hiddenFill xmlns:a14="http://schemas.microsoft.com/office/drawing/2010/main">
                <a:solidFill>
                  <a:srgbClr val="FFFFFF"/>
                </a:solidFill>
              </a14:hiddenFill>
            </a:ext>
          </a:extLst>
        </p:spPr>
      </p:pic>
      <p:sp>
        <p:nvSpPr>
          <p:cNvPr id="169" name="正方形/長方形 168">
            <a:extLst>
              <a:ext uri="{FF2B5EF4-FFF2-40B4-BE49-F238E27FC236}">
                <a16:creationId xmlns:a16="http://schemas.microsoft.com/office/drawing/2014/main" id="{58588BE6-6BA6-4860-9FA6-CA8B4E79081E}"/>
              </a:ext>
            </a:extLst>
          </p:cNvPr>
          <p:cNvSpPr/>
          <p:nvPr/>
        </p:nvSpPr>
        <p:spPr>
          <a:xfrm>
            <a:off x="528012" y="6190855"/>
            <a:ext cx="986669" cy="46166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spAutoFit/>
          </a:bodyPr>
          <a:lstStyle/>
          <a:p>
            <a:pPr algn="ctr"/>
            <a:r>
              <a:rPr kumimoji="1" lang="en-US" altLang="ja-JP" sz="800" dirty="0">
                <a:solidFill>
                  <a:schemeClr val="tx1"/>
                </a:solidFill>
                <a:latin typeface="メイリオ" panose="020B0604030504040204" pitchFamily="50" charset="-128"/>
                <a:ea typeface="メイリオ" panose="020B0604030504040204" pitchFamily="50" charset="-128"/>
              </a:rPr>
              <a:t>12</a:t>
            </a:r>
            <a:r>
              <a:rPr kumimoji="1" lang="ja-JP" altLang="en-US" sz="800" dirty="0">
                <a:solidFill>
                  <a:schemeClr val="tx1"/>
                </a:solidFill>
                <a:latin typeface="メイリオ" panose="020B0604030504040204" pitchFamily="50" charset="-128"/>
                <a:ea typeface="メイリオ" panose="020B0604030504040204" pitchFamily="50" charset="-128"/>
              </a:rPr>
              <a:t>月初旬以降</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在籍校から</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受け取り</a:t>
            </a:r>
          </a:p>
        </p:txBody>
      </p:sp>
      <p:sp>
        <p:nvSpPr>
          <p:cNvPr id="170" name="正方形/長方形 169">
            <a:extLst>
              <a:ext uri="{FF2B5EF4-FFF2-40B4-BE49-F238E27FC236}">
                <a16:creationId xmlns:a16="http://schemas.microsoft.com/office/drawing/2014/main" id="{2E0AFB49-0C69-49E7-A901-FB4DC7E3898A}"/>
              </a:ext>
            </a:extLst>
          </p:cNvPr>
          <p:cNvSpPr/>
          <p:nvPr/>
        </p:nvSpPr>
        <p:spPr>
          <a:xfrm>
            <a:off x="1556665" y="6190855"/>
            <a:ext cx="1652327" cy="46166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spAutoFit/>
          </a:bodyPr>
          <a:lstStyle/>
          <a:p>
            <a:pPr algn="ctr"/>
            <a:r>
              <a:rPr kumimoji="1" lang="ja-JP" altLang="en-US" sz="800" dirty="0">
                <a:solidFill>
                  <a:schemeClr val="tx1"/>
                </a:solidFill>
                <a:latin typeface="メイリオ" panose="020B0604030504040204" pitchFamily="50" charset="-128"/>
                <a:ea typeface="メイリオ" panose="020B0604030504040204" pitchFamily="50" charset="-128"/>
              </a:rPr>
              <a:t>パソコンや</a:t>
            </a:r>
            <a:r>
              <a:rPr lang="ja-JP" altLang="en-US" sz="800" dirty="0">
                <a:solidFill>
                  <a:schemeClr val="tx1"/>
                </a:solidFill>
                <a:latin typeface="メイリオ" panose="020B0604030504040204" pitchFamily="50" charset="-128"/>
                <a:ea typeface="メイリオ" panose="020B0604030504040204" pitchFamily="50" charset="-128"/>
              </a:rPr>
              <a:t>スマートフォンから</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「志願者情報」や</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「出願情報」を登録</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sp>
        <p:nvSpPr>
          <p:cNvPr id="171" name="正方形/長方形 170">
            <a:extLst>
              <a:ext uri="{FF2B5EF4-FFF2-40B4-BE49-F238E27FC236}">
                <a16:creationId xmlns:a16="http://schemas.microsoft.com/office/drawing/2014/main" id="{2F8C3B85-BC5E-4E02-ADDF-425D2029E3ED}"/>
              </a:ext>
            </a:extLst>
          </p:cNvPr>
          <p:cNvSpPr/>
          <p:nvPr/>
        </p:nvSpPr>
        <p:spPr>
          <a:xfrm>
            <a:off x="3086835" y="6190855"/>
            <a:ext cx="1548000" cy="46166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spAutoFit/>
          </a:bodyPr>
          <a:lstStyle/>
          <a:p>
            <a:pPr algn="ctr"/>
            <a:r>
              <a:rPr lang="ja-JP" altLang="en-US" sz="800" dirty="0">
                <a:solidFill>
                  <a:schemeClr val="tx1"/>
                </a:solidFill>
                <a:latin typeface="メイリオ" panose="020B0604030504040204" pitchFamily="50" charset="-128"/>
                <a:ea typeface="メイリオ" panose="020B0604030504040204" pitchFamily="50" charset="-128"/>
              </a:rPr>
              <a:t>クレジットカードや</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コンビニエンスストア等で</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入学検定料を納付</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sp>
        <p:nvSpPr>
          <p:cNvPr id="172" name="正方形/長方形 171">
            <a:extLst>
              <a:ext uri="{FF2B5EF4-FFF2-40B4-BE49-F238E27FC236}">
                <a16:creationId xmlns:a16="http://schemas.microsoft.com/office/drawing/2014/main" id="{58DB6A0C-95A2-4285-ABB2-9497A19A11B3}"/>
              </a:ext>
            </a:extLst>
          </p:cNvPr>
          <p:cNvSpPr/>
          <p:nvPr/>
        </p:nvSpPr>
        <p:spPr>
          <a:xfrm>
            <a:off x="4481990" y="6129300"/>
            <a:ext cx="1736400" cy="58477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spAutoFit/>
          </a:bodyPr>
          <a:lstStyle/>
          <a:p>
            <a:pPr algn="ctr"/>
            <a:r>
              <a:rPr lang="ja-JP" altLang="en-US" sz="800" dirty="0">
                <a:solidFill>
                  <a:schemeClr val="tx1"/>
                </a:solidFill>
                <a:latin typeface="メイリオ" panose="020B0604030504040204" pitchFamily="50" charset="-128"/>
                <a:ea typeface="メイリオ" panose="020B0604030504040204" pitchFamily="50" charset="-128"/>
              </a:rPr>
              <a:t>在籍校の校長の承認後、</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マイページの「出願状況」に</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「出願が完了しました」または</a:t>
            </a:r>
            <a:r>
              <a:rPr kumimoji="1" lang="ja-JP" altLang="en-US" sz="800" dirty="0">
                <a:solidFill>
                  <a:schemeClr val="tx1"/>
                </a:solidFill>
                <a:latin typeface="メイリオ" panose="020B0604030504040204" pitchFamily="50" charset="-128"/>
                <a:ea typeface="メイリオ" panose="020B0604030504040204" pitchFamily="50" charset="-128"/>
              </a:rPr>
              <a:t>「出願</a:t>
            </a:r>
            <a:r>
              <a:rPr lang="ja-JP" altLang="en-US" sz="800" dirty="0">
                <a:solidFill>
                  <a:schemeClr val="tx1"/>
                </a:solidFill>
                <a:latin typeface="メイリオ" panose="020B0604030504040204" pitchFamily="50" charset="-128"/>
                <a:ea typeface="メイリオ" panose="020B0604030504040204" pitchFamily="50" charset="-128"/>
              </a:rPr>
              <a:t>が受理されました</a:t>
            </a:r>
            <a:r>
              <a:rPr kumimoji="1" lang="ja-JP" altLang="en-US" sz="800" dirty="0">
                <a:solidFill>
                  <a:schemeClr val="tx1"/>
                </a:solidFill>
                <a:latin typeface="メイリオ" panose="020B0604030504040204" pitchFamily="50" charset="-128"/>
                <a:ea typeface="メイリオ" panose="020B0604030504040204" pitchFamily="50" charset="-128"/>
              </a:rPr>
              <a:t>」と表示</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sp>
        <p:nvSpPr>
          <p:cNvPr id="173" name="正方形/長方形 172">
            <a:extLst>
              <a:ext uri="{FF2B5EF4-FFF2-40B4-BE49-F238E27FC236}">
                <a16:creationId xmlns:a16="http://schemas.microsoft.com/office/drawing/2014/main" id="{F2716BDD-2284-4167-956B-F3A6DC258178}"/>
              </a:ext>
            </a:extLst>
          </p:cNvPr>
          <p:cNvSpPr/>
          <p:nvPr/>
        </p:nvSpPr>
        <p:spPr>
          <a:xfrm>
            <a:off x="5949325" y="6252410"/>
            <a:ext cx="1548000" cy="33855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spAutoFit/>
          </a:bodyPr>
          <a:lstStyle/>
          <a:p>
            <a:pPr algn="ctr"/>
            <a:r>
              <a:rPr lang="ja-JP" altLang="en-US" sz="800" dirty="0">
                <a:solidFill>
                  <a:schemeClr val="tx1"/>
                </a:solidFill>
                <a:latin typeface="メイリオ" panose="020B0604030504040204" pitchFamily="50" charset="-128"/>
                <a:ea typeface="メイリオ" panose="020B0604030504040204" pitchFamily="50" charset="-128"/>
              </a:rPr>
              <a:t>受験者が受験票を</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印刷</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sp>
        <p:nvSpPr>
          <p:cNvPr id="174" name="正方形/長方形 173">
            <a:extLst>
              <a:ext uri="{FF2B5EF4-FFF2-40B4-BE49-F238E27FC236}">
                <a16:creationId xmlns:a16="http://schemas.microsoft.com/office/drawing/2014/main" id="{35D6E708-9503-4EF2-8C0A-E67FBE2E0008}"/>
              </a:ext>
            </a:extLst>
          </p:cNvPr>
          <p:cNvSpPr/>
          <p:nvPr/>
        </p:nvSpPr>
        <p:spPr>
          <a:xfrm>
            <a:off x="7299475" y="6129300"/>
            <a:ext cx="1548000" cy="58477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spAutoFit/>
          </a:bodyPr>
          <a:lstStyle/>
          <a:p>
            <a:pPr algn="ctr"/>
            <a:r>
              <a:rPr lang="ja-JP" altLang="en-US" sz="800" dirty="0">
                <a:solidFill>
                  <a:schemeClr val="tx1"/>
                </a:solidFill>
                <a:latin typeface="メイリオ" panose="020B0604030504040204" pitchFamily="50" charset="-128"/>
                <a:ea typeface="メイリオ" panose="020B0604030504040204" pitchFamily="50" charset="-128"/>
              </a:rPr>
              <a:t>パソコンや</a:t>
            </a:r>
            <a:r>
              <a:rPr kumimoji="1" lang="ja-JP" altLang="en-US" sz="800" dirty="0">
                <a:solidFill>
                  <a:schemeClr val="tx1"/>
                </a:solidFill>
                <a:latin typeface="メイリオ" panose="020B0604030504040204" pitchFamily="50" charset="-128"/>
                <a:ea typeface="メイリオ" panose="020B0604030504040204" pitchFamily="50" charset="-128"/>
              </a:rPr>
              <a:t>スマートフォン</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から</a:t>
            </a:r>
            <a:r>
              <a:rPr lang="ja-JP" altLang="en-US" sz="800" dirty="0">
                <a:solidFill>
                  <a:schemeClr val="tx1"/>
                </a:solidFill>
                <a:latin typeface="メイリオ" panose="020B0604030504040204" pitchFamily="50" charset="-128"/>
                <a:ea typeface="メイリオ" panose="020B0604030504040204" pitchFamily="50" charset="-128"/>
              </a:rPr>
              <a:t>合格発表を確認</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高等学校の合格者は</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入学料を納付</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56" name="図プレースホルダー 14">
            <a:extLst>
              <a:ext uri="{FF2B5EF4-FFF2-40B4-BE49-F238E27FC236}">
                <a16:creationId xmlns:a16="http://schemas.microsoft.com/office/drawing/2014/main" id="{C30248F6-4FE4-4D95-9CFC-2E132060CF77}"/>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438" b="438"/>
          <a:stretch/>
        </p:blipFill>
        <p:spPr>
          <a:xfrm>
            <a:off x="8565080" y="31582"/>
            <a:ext cx="468000" cy="468000"/>
          </a:xfrm>
          <a:prstGeom prst="rect">
            <a:avLst/>
          </a:prstGeom>
        </p:spPr>
      </p:pic>
      <p:pic>
        <p:nvPicPr>
          <p:cNvPr id="58" name="図プレースホルダー 26" descr="テキスト&#10;&#10;AI によって生成されたコンテンツは間違っている可能性があります。">
            <a:extLst>
              <a:ext uri="{FF2B5EF4-FFF2-40B4-BE49-F238E27FC236}">
                <a16:creationId xmlns:a16="http://schemas.microsoft.com/office/drawing/2014/main" id="{E9711F77-34E5-4CEF-B0A3-D2E1145B4C9B}"/>
              </a:ext>
            </a:extLst>
          </p:cNvPr>
          <p:cNvPicPr>
            <a:picLocks noGrp="1" noChangeAspect="1"/>
          </p:cNvPicPr>
          <p:nvPr>
            <p:ph type="pic" sz="quarter" idx="14"/>
          </p:nvPr>
        </p:nvPicPr>
        <p:blipFill>
          <a:blip r:embed="rId15" cstate="print">
            <a:extLst>
              <a:ext uri="{28A0092B-C50C-407E-A947-70E740481C1C}">
                <a14:useLocalDpi xmlns:a14="http://schemas.microsoft.com/office/drawing/2010/main" val="0"/>
              </a:ext>
            </a:extLst>
          </a:blip>
          <a:srcRect/>
          <a:stretch>
            <a:fillRect/>
          </a:stretch>
        </p:blipFill>
        <p:spPr>
          <a:xfrm>
            <a:off x="7336355" y="31582"/>
            <a:ext cx="468000" cy="468000"/>
          </a:xfrm>
        </p:spPr>
      </p:pic>
      <p:sp>
        <p:nvSpPr>
          <p:cNvPr id="3" name="スライド番号プレースホルダー 2">
            <a:extLst>
              <a:ext uri="{FF2B5EF4-FFF2-40B4-BE49-F238E27FC236}">
                <a16:creationId xmlns:a16="http://schemas.microsoft.com/office/drawing/2014/main" id="{2DFB5E5D-D061-43B7-A7FF-68F1D8154163}"/>
              </a:ext>
            </a:extLst>
          </p:cNvPr>
          <p:cNvSpPr>
            <a:spLocks noGrp="1"/>
          </p:cNvSpPr>
          <p:nvPr>
            <p:ph type="sldNum" sz="quarter" idx="12"/>
          </p:nvPr>
        </p:nvSpPr>
        <p:spPr/>
        <p:txBody>
          <a:bodyPr/>
          <a:lstStyle/>
          <a:p>
            <a:fld id="{7791D223-6A27-4327-8087-FA06212A7E85}" type="slidenum">
              <a:rPr lang="ja-JP" altLang="en-US" smtClean="0"/>
              <a:pPr/>
              <a:t>10</a:t>
            </a:fld>
            <a:endParaRPr lang="ja-JP" altLang="en-US"/>
          </a:p>
        </p:txBody>
      </p:sp>
    </p:spTree>
    <p:extLst>
      <p:ext uri="{BB962C8B-B14F-4D97-AF65-F5344CB8AC3E}">
        <p14:creationId xmlns:p14="http://schemas.microsoft.com/office/powerpoint/2010/main" val="3301601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正方形/長方形 29">
            <a:extLst>
              <a:ext uri="{FF2B5EF4-FFF2-40B4-BE49-F238E27FC236}">
                <a16:creationId xmlns:a16="http://schemas.microsoft.com/office/drawing/2014/main" id="{4E5C7DEC-7008-48BC-8B41-D292C7816CDE}"/>
              </a:ext>
            </a:extLst>
          </p:cNvPr>
          <p:cNvSpPr/>
          <p:nvPr/>
        </p:nvSpPr>
        <p:spPr>
          <a:xfrm>
            <a:off x="290430" y="1839614"/>
            <a:ext cx="8563140" cy="4649726"/>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■庁内生成</a:t>
            </a:r>
            <a:r>
              <a:rPr lang="en-US" altLang="ja-JP" sz="1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AI</a:t>
            </a:r>
            <a:r>
              <a:rPr lang="ja-JP" altLang="en-US" sz="1200" baseline="30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*５</a:t>
            </a:r>
            <a:r>
              <a:rPr lang="ja-JP" altLang="en-US" sz="1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システム</a:t>
            </a:r>
            <a:endParaRPr lang="en-US" altLang="ja-JP" sz="1200" baseline="30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6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79388" marR="0" lvl="0" indent="-1793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高い利便性や安全性を備えた</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２</a:t>
            </a: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種類の生成</a:t>
            </a:r>
            <a:r>
              <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AI</a:t>
            </a: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を、庁内チャットから利用できるよう、「庁内生成</a:t>
            </a:r>
            <a:r>
              <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AI</a:t>
            </a: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システム」を構築し、</a:t>
            </a:r>
            <a:b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令和６年</a:t>
            </a:r>
            <a:r>
              <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12</a:t>
            </a: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月から稼働を開始。</a:t>
            </a:r>
            <a:endPar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ts val="1800"/>
              </a:lnSpc>
              <a:spcAft>
                <a:spcPts val="0"/>
              </a:spcAft>
              <a:buClrTx/>
              <a:buSzTx/>
              <a:buFontTx/>
              <a:buNone/>
              <a:tabLst/>
              <a:defRPr/>
            </a:pP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ts val="1800"/>
              </a:lnSpc>
              <a:spcAft>
                <a:spcPts val="0"/>
              </a:spcAft>
              <a:buClrTx/>
              <a:buSzTx/>
              <a:buFontTx/>
              <a:buNone/>
              <a:tabLst/>
              <a:defRPr/>
            </a:pPr>
            <a:r>
              <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活用</a:t>
            </a: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状況</a:t>
            </a:r>
            <a:r>
              <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171450" marR="0" lvl="0" indent="-171450" algn="l" defTabSz="914400" rtl="0" eaLnBrk="1" fontAlgn="auto" latinLnBrk="0" hangingPunct="1">
              <a:lnSpc>
                <a:spcPts val="1800"/>
              </a:lnSpc>
              <a:spcAft>
                <a:spcPts val="0"/>
              </a:spcAft>
              <a:buClrTx/>
              <a:buSzTx/>
              <a:buFont typeface="Arial" panose="020B0604020202020204" pitchFamily="34" charset="0"/>
              <a:buChar char="•"/>
              <a:tabLst/>
              <a:defRPr/>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文章の要約</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業務</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に関するアイデアの捻出、表計算ソフトでの関数・マクロ作成をはじめ、様々</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な用途で活用。</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71450" marR="0" lvl="0" indent="-171450" algn="l" defTabSz="914400" rtl="0" eaLnBrk="1" fontAlgn="auto" latinLnBrk="0" hangingPunct="1">
              <a:lnSpc>
                <a:spcPts val="1800"/>
              </a:lnSpc>
              <a:spcAft>
                <a:spcPts val="0"/>
              </a:spcAft>
              <a:buClrTx/>
              <a:buSzTx/>
              <a:buFont typeface="Arial" panose="020B0604020202020204" pitchFamily="34" charset="0"/>
              <a:buChar char="•"/>
              <a:tabLst/>
              <a:defRPr/>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特に</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文章案の作成や添削、アイデア出しの面で顕著に効果が現れており、</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R="0" lvl="0" algn="l" defTabSz="914400" rtl="0" eaLnBrk="1" fontAlgn="auto" latinLnBrk="0" hangingPunct="1">
              <a:lnSpc>
                <a:spcPts val="1800"/>
              </a:lnSpc>
              <a:spcAft>
                <a:spcPts val="0"/>
              </a:spcAft>
              <a:buClrTx/>
              <a:buSzTx/>
              <a:tabLst/>
              <a:defRPr/>
            </a:pPr>
            <a:r>
              <a:rPr lang="ja-JP" altLang="en-US"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年間</a:t>
            </a:r>
            <a:r>
              <a:rPr lang="en-US" altLang="ja-JP"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10,000</a:t>
            </a:r>
            <a:r>
              <a:rPr lang="ja-JP" altLang="en-US"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時間～</a:t>
            </a:r>
            <a:r>
              <a:rPr lang="en-US" altLang="ja-JP"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25,000</a:t>
            </a:r>
            <a:r>
              <a:rPr lang="ja-JP" altLang="en-US"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時間の業務所要時間の短縮</a:t>
            </a:r>
            <a:r>
              <a:rPr lang="en-US" altLang="ja-JP"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削減</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の見込み。</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ts val="1800"/>
              </a:lnSpc>
              <a:spcAft>
                <a:spcPts val="0"/>
              </a:spcAft>
              <a:buClrTx/>
              <a:buSzTx/>
              <a:buFontTx/>
              <a:buNone/>
              <a:tabLst/>
              <a:defRPr/>
            </a:pP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ts val="1800"/>
              </a:lnSpc>
              <a:spcAft>
                <a:spcPts val="0"/>
              </a:spcAft>
              <a:buClrTx/>
              <a:buSzTx/>
              <a:buFontTx/>
              <a:buNone/>
              <a:tabLst/>
              <a:defRPr/>
            </a:pP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ts val="1800"/>
              </a:lnSpc>
              <a:spcAft>
                <a:spcPts val="0"/>
              </a:spcAft>
              <a:buClrTx/>
              <a:buSzTx/>
              <a:buFontTx/>
              <a:buNone/>
              <a:tabLst/>
              <a:defRPr/>
            </a:pPr>
            <a:r>
              <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今後のさらなる活用に向けて</a:t>
            </a:r>
            <a:r>
              <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p>
          <a:p>
            <a:pPr marL="171450" indent="-171450">
              <a:lnSpc>
                <a:spcPts val="1800"/>
              </a:lnSpc>
              <a:buFont typeface="Arial" panose="020B0604020202020204" pitchFamily="34" charset="0"/>
              <a:buChar char="•"/>
              <a:defRPr/>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職員が、経験豊かなベテラン職員に頼るような感覚で、生成</a:t>
            </a:r>
            <a:r>
              <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AI</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の機能を最大限使いこなすことができるよう、</a:t>
            </a:r>
            <a:br>
              <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実践研修の拡充や学習情報の適正化推進等、利用環境の充実を図ることが必要。</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nSpc>
                <a:spcPts val="1800"/>
              </a:lnSpc>
              <a:buFont typeface="Arial" panose="020B0604020202020204" pitchFamily="34" charset="0"/>
              <a:buChar char="•"/>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システム活用状況等の分析により、個人・組織としての課題を明らかにすることや、課題解決に</a:t>
            </a:r>
            <a:b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向けた利用のロールモデルを共有することが必要。</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ts val="1800"/>
              </a:lnSpc>
              <a:spcAft>
                <a:spcPts val="0"/>
              </a:spcAft>
              <a:buClrTx/>
              <a:buSzTx/>
              <a:buFontTx/>
              <a:buNone/>
              <a:tabLst/>
              <a:defRPr/>
            </a:pPr>
            <a:endParaRPr kumimoji="1" lang="en-US" altLang="ja-JP" sz="14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テキスト プレースホルダー 1">
            <a:extLst>
              <a:ext uri="{FF2B5EF4-FFF2-40B4-BE49-F238E27FC236}">
                <a16:creationId xmlns:a16="http://schemas.microsoft.com/office/drawing/2014/main" id="{04D9C844-A9F5-4C5F-9C21-80CF669DBFF2}"/>
              </a:ext>
            </a:extLst>
          </p:cNvPr>
          <p:cNvSpPr>
            <a:spLocks noGrp="1"/>
          </p:cNvSpPr>
          <p:nvPr>
            <p:ph type="body" sz="quarter" idx="13"/>
          </p:nvPr>
        </p:nvSpPr>
        <p:spPr>
          <a:xfrm>
            <a:off x="0" y="47030"/>
            <a:ext cx="7512918" cy="501650"/>
          </a:xfrm>
        </p:spPr>
        <p:txBody>
          <a:bodyPr/>
          <a:lstStyle/>
          <a:p>
            <a:r>
              <a:rPr lang="ja-JP" altLang="en-US"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庁内におけるデジタルツールの活用</a:t>
            </a:r>
            <a:endParaRPr lang="en-US" altLang="ja-JP"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プレースホルダー 5">
            <a:extLst>
              <a:ext uri="{FF2B5EF4-FFF2-40B4-BE49-F238E27FC236}">
                <a16:creationId xmlns:a16="http://schemas.microsoft.com/office/drawing/2014/main" id="{AB1DAAC2-515B-4363-B1F9-0744EC32D810}"/>
              </a:ext>
            </a:extLst>
          </p:cNvPr>
          <p:cNvPicPr>
            <a:picLocks noGrp="1" noChangeAspect="1"/>
          </p:cNvPicPr>
          <p:nvPr>
            <p:ph type="pic" sz="quarter" idx="16"/>
          </p:nvPr>
        </p:nvPicPr>
        <p:blipFill>
          <a:blip r:embed="rId2" cstate="print">
            <a:extLst>
              <a:ext uri="{28A0092B-C50C-407E-A947-70E740481C1C}">
                <a14:useLocalDpi xmlns:a14="http://schemas.microsoft.com/office/drawing/2010/main" val="0"/>
              </a:ext>
            </a:extLst>
          </a:blip>
          <a:srcRect t="211" b="211"/>
          <a:stretch>
            <a:fillRect/>
          </a:stretch>
        </p:blipFill>
        <p:spPr/>
      </p:pic>
      <p:graphicFrame>
        <p:nvGraphicFramePr>
          <p:cNvPr id="14" name="表 5">
            <a:extLst>
              <a:ext uri="{FF2B5EF4-FFF2-40B4-BE49-F238E27FC236}">
                <a16:creationId xmlns:a16="http://schemas.microsoft.com/office/drawing/2014/main" id="{1714BADB-45AE-4A66-AE0C-A5D98139EAFD}"/>
              </a:ext>
            </a:extLst>
          </p:cNvPr>
          <p:cNvGraphicFramePr>
            <a:graphicFrameLocks noGrp="1"/>
          </p:cNvGraphicFramePr>
          <p:nvPr>
            <p:extLst>
              <p:ext uri="{D42A27DB-BD31-4B8C-83A1-F6EECF244321}">
                <p14:modId xmlns:p14="http://schemas.microsoft.com/office/powerpoint/2010/main" val="2074526265"/>
              </p:ext>
            </p:extLst>
          </p:nvPr>
        </p:nvGraphicFramePr>
        <p:xfrm>
          <a:off x="273600" y="6577704"/>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５</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利用者が入力するプロンプト（指示・命令）に対し、特定の時期までに公開されている情報を基に回答を生成する人工知能の一種</a:t>
                      </a:r>
                      <a:r>
                        <a:rPr lang="ja-JP" altLang="en-US" sz="800" i="0" dirty="0">
                          <a:effectLst/>
                          <a:latin typeface="メイリオ" panose="020B0604030504040204" pitchFamily="50" charset="-128"/>
                          <a:ea typeface="メイリオ" panose="020B0604030504040204" pitchFamily="50" charset="-128"/>
                        </a:rPr>
                        <a:t>。</a:t>
                      </a:r>
                      <a:endParaRPr lang="en-US" altLang="ja-JP" sz="800" i="0" dirty="0">
                        <a:effectLst/>
                        <a:latin typeface="メイリオ" panose="020B0604030504040204" pitchFamily="50" charset="-128"/>
                        <a:ea typeface="メイリオ" panose="020B0604030504040204" pitchFamily="50" charset="-128"/>
                      </a:endParaRPr>
                    </a:p>
                    <a:p>
                      <a:pPr lvl="0">
                        <a:defRPr/>
                      </a:pP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
        <p:nvSpPr>
          <p:cNvPr id="17" name="テキスト プレースホルダー 9">
            <a:extLst>
              <a:ext uri="{FF2B5EF4-FFF2-40B4-BE49-F238E27FC236}">
                <a16:creationId xmlns:a16="http://schemas.microsoft.com/office/drawing/2014/main" id="{E3C4C3E0-4615-4A88-86AA-ACEB90F22E65}"/>
              </a:ext>
            </a:extLst>
          </p:cNvPr>
          <p:cNvSpPr txBox="1">
            <a:spLocks/>
          </p:cNvSpPr>
          <p:nvPr/>
        </p:nvSpPr>
        <p:spPr>
          <a:xfrm>
            <a:off x="1159603" y="2618910"/>
            <a:ext cx="6824791" cy="504000"/>
          </a:xfrm>
          <a:prstGeom prst="rect">
            <a:avLst/>
          </a:prstGeom>
          <a:solidFill>
            <a:schemeClr val="bg1"/>
          </a:solidFill>
          <a:ln>
            <a:solidFill>
              <a:srgbClr val="006664"/>
            </a:solidFill>
          </a:ln>
        </p:spPr>
        <p:txBody>
          <a:bodyPr/>
          <a:lstStyle>
            <a:lvl1pPr marL="85725" indent="-85725" algn="l" defTabSz="914400" rtl="0" eaLnBrk="1" latinLnBrk="0" hangingPunct="1">
              <a:spcBef>
                <a:spcPct val="20000"/>
              </a:spcBef>
              <a:buFont typeface="Arial" panose="020B0604020202020204" pitchFamily="34" charset="0"/>
              <a:buChar char="•"/>
              <a:defRPr kumimoji="1" sz="12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1800"/>
              </a:lnSpc>
              <a:spcBef>
                <a:spcPts val="0"/>
              </a:spcBef>
              <a:buFont typeface="Arial" panose="020B0604020202020204" pitchFamily="34" charset="0"/>
              <a:buNone/>
              <a:defRPr/>
            </a:pPr>
            <a:r>
              <a:rPr lang="ja-JP" altLang="en-US" dirty="0"/>
              <a:t>質問ナビ：世間で広く活用されている生成</a:t>
            </a:r>
            <a:r>
              <a:rPr lang="en-US" altLang="ja-JP" dirty="0"/>
              <a:t>AI</a:t>
            </a:r>
            <a:r>
              <a:rPr lang="ja-JP" altLang="en-US" dirty="0"/>
              <a:t>と同様、公開情報を基に回答を生成</a:t>
            </a:r>
            <a:endParaRPr lang="en-US" altLang="ja-JP" dirty="0"/>
          </a:p>
          <a:p>
            <a:pPr marL="0" indent="0">
              <a:lnSpc>
                <a:spcPts val="1800"/>
              </a:lnSpc>
              <a:spcBef>
                <a:spcPts val="0"/>
              </a:spcBef>
              <a:buFont typeface="Arial" panose="020B0604020202020204" pitchFamily="34" charset="0"/>
              <a:buNone/>
              <a:defRPr/>
            </a:pPr>
            <a:r>
              <a:rPr lang="ja-JP" altLang="en-US" dirty="0"/>
              <a:t>府庁ナビ：事前に学習させた府庁固有情報や特定業務に関係する情報のみを参照して回答</a:t>
            </a:r>
            <a:r>
              <a:rPr lang="ja-JP" altLang="en-US" dirty="0">
                <a:solidFill>
                  <a:prstClr val="black"/>
                </a:solidFill>
              </a:rPr>
              <a:t>を生成</a:t>
            </a:r>
            <a:endParaRPr lang="en-US" altLang="ja-JP" dirty="0">
              <a:solidFill>
                <a:prstClr val="black"/>
              </a:solidFill>
            </a:endParaRPr>
          </a:p>
        </p:txBody>
      </p:sp>
      <p:sp>
        <p:nvSpPr>
          <p:cNvPr id="3" name="テキスト ボックス 2">
            <a:extLst>
              <a:ext uri="{FF2B5EF4-FFF2-40B4-BE49-F238E27FC236}">
                <a16:creationId xmlns:a16="http://schemas.microsoft.com/office/drawing/2014/main" id="{F51740B5-611B-4257-AD19-FEE7198A6845}"/>
              </a:ext>
            </a:extLst>
          </p:cNvPr>
          <p:cNvSpPr txBox="1"/>
          <p:nvPr/>
        </p:nvSpPr>
        <p:spPr>
          <a:xfrm>
            <a:off x="1922669" y="5912125"/>
            <a:ext cx="5298657" cy="504000"/>
          </a:xfrm>
          <a:prstGeom prst="rect">
            <a:avLst/>
          </a:prstGeom>
          <a:solidFill>
            <a:srgbClr val="EEECE1"/>
          </a:solidFill>
          <a:ln>
            <a:solidFill>
              <a:srgbClr val="006664"/>
            </a:solidFill>
          </a:ln>
        </p:spPr>
        <p:style>
          <a:lnRef idx="2">
            <a:schemeClr val="accent1"/>
          </a:lnRef>
          <a:fillRef idx="1">
            <a:schemeClr val="lt1"/>
          </a:fillRef>
          <a:effectRef idx="0">
            <a:schemeClr val="accent1"/>
          </a:effectRef>
          <a:fontRef idx="minor">
            <a:schemeClr val="dk1"/>
          </a:fontRef>
        </p:style>
        <p:txBody>
          <a:bodyPr wrap="square" rtlCol="0">
            <a:no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今後の利用者増加から、さらなる業務の効率化へ期待。</a:t>
            </a:r>
            <a:endPar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ts val="18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専門的な業務</a:t>
            </a:r>
            <a:r>
              <a:rPr lang="ja-JP" altLang="en-US" sz="1100" b="1" dirty="0">
                <a:solidFill>
                  <a:prstClr val="black"/>
                </a:solidFill>
                <a:latin typeface="メイリオ" panose="020B0604030504040204" pitchFamily="50" charset="-128"/>
                <a:ea typeface="メイリオ" panose="020B0604030504040204" pitchFamily="50" charset="-128"/>
              </a:rPr>
              <a:t>等、</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特定業務での回答精度向上にも取り組んでいる。</a:t>
            </a:r>
          </a:p>
        </p:txBody>
      </p:sp>
      <p:sp>
        <p:nvSpPr>
          <p:cNvPr id="7" name="スライド番号プレースホルダー 6">
            <a:extLst>
              <a:ext uri="{FF2B5EF4-FFF2-40B4-BE49-F238E27FC236}">
                <a16:creationId xmlns:a16="http://schemas.microsoft.com/office/drawing/2014/main" id="{E480EEAB-90E1-477E-BA2D-AF18D6EA1881}"/>
              </a:ext>
            </a:extLst>
          </p:cNvPr>
          <p:cNvSpPr>
            <a:spLocks noGrp="1"/>
          </p:cNvSpPr>
          <p:nvPr>
            <p:ph type="sldNum" sz="quarter" idx="12"/>
          </p:nvPr>
        </p:nvSpPr>
        <p:spPr/>
        <p:txBody>
          <a:bodyPr/>
          <a:lstStyle/>
          <a:p>
            <a:fld id="{7791D223-6A27-4327-8087-FA06212A7E85}" type="slidenum">
              <a:rPr lang="ja-JP" altLang="en-US" smtClean="0"/>
              <a:pPr/>
              <a:t>11</a:t>
            </a:fld>
            <a:endParaRPr lang="ja-JP" altLang="en-US"/>
          </a:p>
        </p:txBody>
      </p:sp>
      <p:sp>
        <p:nvSpPr>
          <p:cNvPr id="20" name="正方形/長方形 19">
            <a:extLst>
              <a:ext uri="{FF2B5EF4-FFF2-40B4-BE49-F238E27FC236}">
                <a16:creationId xmlns:a16="http://schemas.microsoft.com/office/drawing/2014/main" id="{D1667C16-F580-4563-894A-4D84E682D3BD}"/>
              </a:ext>
            </a:extLst>
          </p:cNvPr>
          <p:cNvSpPr/>
          <p:nvPr/>
        </p:nvSpPr>
        <p:spPr>
          <a:xfrm>
            <a:off x="283033" y="638690"/>
            <a:ext cx="8577934" cy="1065909"/>
          </a:xfrm>
          <a:prstGeom prst="rect">
            <a:avLst/>
          </a:prstGeom>
          <a:noFill/>
          <a:ln w="19050">
            <a:solidFill>
              <a:schemeClr val="bg1">
                <a:lumMod val="50000"/>
              </a:schemeClr>
            </a:solidFill>
            <a:prstDash val="solid"/>
          </a:ln>
        </p:spPr>
        <p:style>
          <a:lnRef idx="2">
            <a:schemeClr val="accent1"/>
          </a:lnRef>
          <a:fillRef idx="1">
            <a:schemeClr val="lt1"/>
          </a:fillRef>
          <a:effectRef idx="0">
            <a:schemeClr val="accent1"/>
          </a:effectRef>
          <a:fontRef idx="minor">
            <a:schemeClr val="dk1"/>
          </a:fontRef>
        </p:style>
        <p:txBody>
          <a:bodyPr lIns="36000" tIns="72000" rIns="36000" rtlCol="0" anchor="t"/>
          <a:lstStyle/>
          <a:p>
            <a:pPr algn="ctr">
              <a:defRPr/>
            </a:pPr>
            <a:r>
              <a:rPr lang="ja-JP" altLang="en-US"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デジタルツール活用の効果</a:t>
            </a: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27" name="表 4">
            <a:extLst>
              <a:ext uri="{FF2B5EF4-FFF2-40B4-BE49-F238E27FC236}">
                <a16:creationId xmlns:a16="http://schemas.microsoft.com/office/drawing/2014/main" id="{0D285BD7-B6B2-4E99-8139-16E75CD26E98}"/>
              </a:ext>
            </a:extLst>
          </p:cNvPr>
          <p:cNvGraphicFramePr>
            <a:graphicFrameLocks noGrp="1"/>
          </p:cNvGraphicFramePr>
          <p:nvPr>
            <p:extLst>
              <p:ext uri="{D42A27DB-BD31-4B8C-83A1-F6EECF244321}">
                <p14:modId xmlns:p14="http://schemas.microsoft.com/office/powerpoint/2010/main" val="780301278"/>
              </p:ext>
            </p:extLst>
          </p:nvPr>
        </p:nvGraphicFramePr>
        <p:xfrm>
          <a:off x="505460" y="945875"/>
          <a:ext cx="8133081" cy="637920"/>
        </p:xfrm>
        <a:graphic>
          <a:graphicData uri="http://schemas.openxmlformats.org/drawingml/2006/table">
            <a:tbl>
              <a:tblPr firstRow="1" bandRow="1">
                <a:tableStyleId>{5C22544A-7EE6-4342-B048-85BDC9FD1C3A}</a:tableStyleId>
              </a:tblPr>
              <a:tblGrid>
                <a:gridCol w="8133081">
                  <a:extLst>
                    <a:ext uri="{9D8B030D-6E8A-4147-A177-3AD203B41FA5}">
                      <a16:colId xmlns:a16="http://schemas.microsoft.com/office/drawing/2014/main" val="3468640698"/>
                    </a:ext>
                  </a:extLst>
                </a:gridCol>
              </a:tblGrid>
              <a:tr h="291600">
                <a:tc>
                  <a:txBody>
                    <a:bodyPr/>
                    <a:lstStyle/>
                    <a:p>
                      <a:pPr algn="ctr">
                        <a:lnSpc>
                          <a:spcPct val="100000"/>
                        </a:lnSpc>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業務効率化</a:t>
                      </a:r>
                      <a:endParaRPr kumimoji="1" lang="ja-JP" altLang="en-US" dirty="0">
                        <a:solidFill>
                          <a:schemeClr val="tx1"/>
                        </a:solidFill>
                        <a:effectLst/>
                      </a:endParaRP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63356557"/>
                  </a:ext>
                </a:extLst>
              </a:tr>
              <a:tr h="311311">
                <a:tc>
                  <a:txBody>
                    <a:bodyPr/>
                    <a:lstStyle/>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職員が行っている業務の一部について、代替可能なツールを活用することで、業務効率を大幅に向上。</a:t>
                      </a: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業務効率化により、職員の業務時間を削減。</a:t>
                      </a: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extLst>
                  <a:ext uri="{0D108BD9-81ED-4DB2-BD59-A6C34878D82A}">
                    <a16:rowId xmlns:a16="http://schemas.microsoft.com/office/drawing/2014/main" val="1978986016"/>
                  </a:ext>
                </a:extLst>
              </a:tr>
            </a:tbl>
          </a:graphicData>
        </a:graphic>
      </p:graphicFrame>
      <p:graphicFrame>
        <p:nvGraphicFramePr>
          <p:cNvPr id="4" name="表 3">
            <a:extLst>
              <a:ext uri="{FF2B5EF4-FFF2-40B4-BE49-F238E27FC236}">
                <a16:creationId xmlns:a16="http://schemas.microsoft.com/office/drawing/2014/main" id="{08118DE1-43E8-49E3-A0A3-2A7C6CA7A656}"/>
              </a:ext>
            </a:extLst>
          </p:cNvPr>
          <p:cNvGraphicFramePr>
            <a:graphicFrameLocks noGrp="1"/>
          </p:cNvGraphicFramePr>
          <p:nvPr/>
        </p:nvGraphicFramePr>
        <p:xfrm>
          <a:off x="5787455" y="4037870"/>
          <a:ext cx="2880000" cy="516255"/>
        </p:xfrm>
        <a:graphic>
          <a:graphicData uri="http://schemas.openxmlformats.org/drawingml/2006/table">
            <a:tbl>
              <a:tblPr firstRow="1" bandRow="1">
                <a:tableStyleId>{5C22544A-7EE6-4342-B048-85BDC9FD1C3A}</a:tableStyleId>
              </a:tblPr>
              <a:tblGrid>
                <a:gridCol w="2880000">
                  <a:extLst>
                    <a:ext uri="{9D8B030D-6E8A-4147-A177-3AD203B41FA5}">
                      <a16:colId xmlns:a16="http://schemas.microsoft.com/office/drawing/2014/main" val="3890832300"/>
                    </a:ext>
                  </a:extLst>
                </a:gridCol>
              </a:tblGrid>
              <a:tr h="212546">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利用者満足度</a:t>
                      </a:r>
                    </a:p>
                  </a:txBody>
                  <a:tcPr marB="0" anchor="b">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47822794"/>
                  </a:ext>
                </a:extLst>
              </a:tr>
              <a:tr h="243248">
                <a:tc>
                  <a:txBody>
                    <a:bodyPr/>
                    <a:lstStyle/>
                    <a:p>
                      <a:pPr algn="ctr"/>
                      <a:endParaRPr lang="en-US" altLang="ja-JP" sz="300" b="1" dirty="0">
                        <a:solidFill>
                          <a:schemeClr val="tx1"/>
                        </a:solidFill>
                        <a:latin typeface="メイリオ" panose="020B0604030504040204" pitchFamily="50" charset="-128"/>
                        <a:ea typeface="メイリオ" panose="020B0604030504040204" pitchFamily="50" charset="-128"/>
                      </a:endParaRPr>
                    </a:p>
                    <a:p>
                      <a:r>
                        <a:rPr lang="ja-JP" altLang="en-US"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利用者の</a:t>
                      </a:r>
                      <a:r>
                        <a:rPr kumimoji="1" lang="ja-JP" altLang="en-US" sz="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約</a:t>
                      </a:r>
                      <a:r>
                        <a:rPr kumimoji="1" lang="en-US" altLang="ja-JP" sz="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93%</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が「業務に役立つ」と回答。</a:t>
                      </a:r>
                      <a:b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・利用者の</a:t>
                      </a:r>
                      <a:r>
                        <a:rPr kumimoji="1" lang="ja-JP" altLang="en-US" sz="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約</a:t>
                      </a:r>
                      <a:r>
                        <a:rPr kumimoji="1" lang="en-US" altLang="ja-JP" sz="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95%</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が「今後も継続して利用したい」と回答。</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T="0" marB="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2742051"/>
                  </a:ext>
                </a:extLst>
              </a:tr>
            </a:tbl>
          </a:graphicData>
        </a:graphic>
      </p:graphicFrame>
      <p:pic>
        <p:nvPicPr>
          <p:cNvPr id="12" name="図 11">
            <a:extLst>
              <a:ext uri="{FF2B5EF4-FFF2-40B4-BE49-F238E27FC236}">
                <a16:creationId xmlns:a16="http://schemas.microsoft.com/office/drawing/2014/main" id="{1AE42C87-699F-4860-A5C5-A2B8989F428D}"/>
              </a:ext>
            </a:extLst>
          </p:cNvPr>
          <p:cNvPicPr>
            <a:picLocks noChangeAspect="1"/>
          </p:cNvPicPr>
          <p:nvPr/>
        </p:nvPicPr>
        <p:blipFill>
          <a:blip r:embed="rId3"/>
          <a:stretch>
            <a:fillRect/>
          </a:stretch>
        </p:blipFill>
        <p:spPr>
          <a:xfrm>
            <a:off x="7407315" y="5195506"/>
            <a:ext cx="1305145" cy="1194207"/>
          </a:xfrm>
          <a:prstGeom prst="rect">
            <a:avLst/>
          </a:prstGeom>
        </p:spPr>
      </p:pic>
    </p:spTree>
    <p:extLst>
      <p:ext uri="{BB962C8B-B14F-4D97-AF65-F5344CB8AC3E}">
        <p14:creationId xmlns:p14="http://schemas.microsoft.com/office/powerpoint/2010/main" val="4071546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プレースホルダー 14">
            <a:extLst>
              <a:ext uri="{FF2B5EF4-FFF2-40B4-BE49-F238E27FC236}">
                <a16:creationId xmlns:a16="http://schemas.microsoft.com/office/drawing/2014/main" id="{163F03BA-D5E1-4F59-BA38-A6FD09014405}"/>
              </a:ext>
            </a:extLst>
          </p:cNvPr>
          <p:cNvPicPr>
            <a:picLocks noGrp="1" noChangeAspect="1"/>
          </p:cNvPicPr>
          <p:nvPr>
            <p:ph type="pic" sz="quarter" idx="16"/>
          </p:nvPr>
        </p:nvPicPr>
        <p:blipFill rotWithShape="1">
          <a:blip r:embed="rId2" cstate="print">
            <a:extLst>
              <a:ext uri="{28A0092B-C50C-407E-A947-70E740481C1C}">
                <a14:useLocalDpi xmlns:a14="http://schemas.microsoft.com/office/drawing/2010/main" val="0"/>
              </a:ext>
            </a:extLst>
          </a:blip>
          <a:srcRect t="438" b="438"/>
          <a:stretch/>
        </p:blipFill>
        <p:spPr/>
      </p:pic>
      <p:sp>
        <p:nvSpPr>
          <p:cNvPr id="24" name="正方形/長方形 23">
            <a:extLst>
              <a:ext uri="{FF2B5EF4-FFF2-40B4-BE49-F238E27FC236}">
                <a16:creationId xmlns:a16="http://schemas.microsoft.com/office/drawing/2014/main" id="{84DBC94F-FC01-4B61-A32A-0C557AAE6618}"/>
              </a:ext>
            </a:extLst>
          </p:cNvPr>
          <p:cNvSpPr/>
          <p:nvPr/>
        </p:nvSpPr>
        <p:spPr>
          <a:xfrm>
            <a:off x="275567" y="4513213"/>
            <a:ext cx="8592866" cy="1894487"/>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a:ea typeface="メイリオ"/>
                <a:cs typeface="メイリオ" panose="020B0604030504040204" pitchFamily="50" charset="-128"/>
              </a:rPr>
              <a:t>■</a:t>
            </a:r>
            <a:r>
              <a:rPr kumimoji="1" lang="en-US" altLang="ja-JP" sz="1200" b="1" i="0" u="none" strike="noStrike" kern="1200" cap="none" spc="0" normalizeH="0" baseline="0" noProof="0" dirty="0">
                <a:ln>
                  <a:noFill/>
                </a:ln>
                <a:solidFill>
                  <a:prstClr val="black"/>
                </a:solidFill>
                <a:effectLst/>
                <a:uLnTx/>
                <a:uFillTx/>
                <a:latin typeface="メイリオ"/>
                <a:ea typeface="メイリオ"/>
                <a:cs typeface="メイリオ" panose="020B0604030504040204" pitchFamily="50" charset="-128"/>
              </a:rPr>
              <a:t>RPA</a:t>
            </a:r>
            <a:r>
              <a:rPr kumimoji="1" lang="ja-JP" altLang="en-US" sz="1200" b="1" i="0" u="none" strike="noStrike" kern="1200" cap="none" spc="0" normalizeH="0" baseline="0" noProof="0" dirty="0">
                <a:ln>
                  <a:noFill/>
                </a:ln>
                <a:solidFill>
                  <a:prstClr val="black"/>
                </a:solidFill>
                <a:effectLst/>
                <a:uLnTx/>
                <a:uFillTx/>
                <a:latin typeface="メイリオ"/>
                <a:ea typeface="メイリオ"/>
                <a:cs typeface="メイリオ" panose="020B0604030504040204" pitchFamily="50" charset="-128"/>
              </a:rPr>
              <a:t>の活用</a:t>
            </a:r>
            <a:endParaRPr kumimoji="1" lang="ja-JP" altLang="en-US" sz="600" b="1" i="0" u="none" strike="noStrike" kern="1200" cap="none" spc="0" normalizeH="0" baseline="0" noProof="0" dirty="0">
              <a:ln>
                <a:noFill/>
              </a:ln>
              <a:solidFill>
                <a:prstClr val="black"/>
              </a:solidFill>
              <a:effectLst/>
              <a:uLnTx/>
              <a:uFillTx/>
              <a:latin typeface="メイリオ"/>
              <a:ea typeface="メイリオ"/>
              <a:cs typeface="メイリオ" panose="020B0604030504040204" pitchFamily="50" charset="-128"/>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a:ea typeface="メイリオ"/>
                <a:cs typeface="+mn-cs"/>
              </a:rPr>
              <a:t>従来職員が行っていた定型的・反復的な作業については、</a:t>
            </a:r>
            <a:r>
              <a:rPr kumimoji="1" lang="en-US" altLang="ja-JP" sz="1200" b="0" i="0" u="none" strike="noStrike" kern="1200" cap="none" spc="0" normalizeH="0" baseline="0" noProof="0" dirty="0">
                <a:ln>
                  <a:noFill/>
                </a:ln>
                <a:solidFill>
                  <a:prstClr val="black"/>
                </a:solidFill>
                <a:effectLst/>
                <a:uLnTx/>
                <a:uFillTx/>
                <a:latin typeface="メイリオ"/>
                <a:ea typeface="メイリオ"/>
                <a:cs typeface="+mn-cs"/>
              </a:rPr>
              <a:t>RPA</a:t>
            </a:r>
            <a:r>
              <a:rPr kumimoji="1" lang="ja-JP" altLang="en-US" sz="1200" b="0" i="0" u="none" strike="noStrike" kern="1200" cap="none" spc="0" normalizeH="0" baseline="0" noProof="0" dirty="0">
                <a:ln>
                  <a:noFill/>
                </a:ln>
                <a:solidFill>
                  <a:prstClr val="black"/>
                </a:solidFill>
                <a:effectLst/>
                <a:uLnTx/>
                <a:uFillTx/>
                <a:latin typeface="メイリオ"/>
                <a:ea typeface="メイリオ"/>
                <a:cs typeface="+mn-cs"/>
              </a:rPr>
              <a:t>を活用し自動化。</a:t>
            </a:r>
            <a:endParaRPr kumimoji="1" lang="en-US" altLang="ja-JP" sz="1200" b="0" i="0" u="none" strike="noStrike" kern="1200" cap="none" spc="0" normalizeH="0" baseline="0" noProof="0" dirty="0">
              <a:ln>
                <a:noFill/>
              </a:ln>
              <a:solidFill>
                <a:prstClr val="black"/>
              </a:solidFill>
              <a:effectLst/>
              <a:uLnTx/>
              <a:uFillTx/>
              <a:latin typeface="メイリオ"/>
              <a:ea typeface="メイリオ"/>
              <a:cs typeface="+mn-cs"/>
            </a:endParaRPr>
          </a:p>
          <a:p>
            <a:pPr marL="90488"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lvl="1">
              <a:defRPr/>
            </a:pPr>
            <a:endParaRPr lang="ja-JP" altLang="en-US" sz="1200" dirty="0">
              <a:solidFill>
                <a:srgbClr val="00B0F0"/>
              </a:solidFill>
              <a:latin typeface="メイリオ" panose="020B0604030504040204" pitchFamily="50" charset="-128"/>
              <a:ea typeface="メイリオ" panose="020B0604030504040204" pitchFamily="50" charset="-128"/>
            </a:endParaRPr>
          </a:p>
        </p:txBody>
      </p:sp>
      <p:sp>
        <p:nvSpPr>
          <p:cNvPr id="19" name="正方形/長方形 18">
            <a:extLst>
              <a:ext uri="{FF2B5EF4-FFF2-40B4-BE49-F238E27FC236}">
                <a16:creationId xmlns:a16="http://schemas.microsoft.com/office/drawing/2014/main" id="{6EB1D98F-E765-46CA-B551-08EF933C836D}"/>
              </a:ext>
            </a:extLst>
          </p:cNvPr>
          <p:cNvSpPr/>
          <p:nvPr/>
        </p:nvSpPr>
        <p:spPr>
          <a:xfrm>
            <a:off x="275567" y="728700"/>
            <a:ext cx="8592866" cy="3555395"/>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■ローコード・ノーコードツール</a:t>
            </a:r>
            <a:r>
              <a:rPr kumimoji="1" lang="ja-JP" altLang="en-US" sz="1200" b="1" i="0" u="none" strike="noStrike" kern="1200" cap="none" spc="0" normalizeH="0" baseline="3000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*６</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の活用</a:t>
            </a:r>
            <a:endParaRPr kumimoji="1" lang="ja-JP" altLang="en-US" sz="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a:ea typeface="メイリオ"/>
                <a:cs typeface="+mn-cs"/>
              </a:rPr>
              <a:t>ローコード・ノーコードツールを活用し、各部局において必要な業務システム（アプリ）を職員自らが作成し、業務改善を推進。また、好事例を紹介する「オンライン化・デジタル化レシピ集」の庁内周知や</a:t>
            </a:r>
            <a:r>
              <a:rPr kumimoji="1" lang="en-US" altLang="ja-JP" sz="1200" b="0" i="0" u="none" strike="noStrike" kern="1200" cap="none" spc="0" normalizeH="0" baseline="0" noProof="0" dirty="0" err="1">
                <a:ln>
                  <a:noFill/>
                </a:ln>
                <a:solidFill>
                  <a:prstClr val="black"/>
                </a:solidFill>
                <a:effectLst/>
                <a:uLnTx/>
                <a:uFillTx/>
                <a:latin typeface="メイリオ"/>
                <a:ea typeface="メイリオ"/>
                <a:cs typeface="+mn-cs"/>
              </a:rPr>
              <a:t>kintone</a:t>
            </a:r>
            <a:r>
              <a:rPr kumimoji="1" lang="ja-JP" altLang="en-US" sz="1200" b="0" i="0" u="none" strike="noStrike" kern="1200" cap="none" spc="0" normalizeH="0" baseline="0" noProof="0" dirty="0">
                <a:ln>
                  <a:noFill/>
                </a:ln>
                <a:solidFill>
                  <a:prstClr val="black"/>
                </a:solidFill>
                <a:effectLst/>
                <a:uLnTx/>
                <a:uFillTx/>
                <a:latin typeface="メイリオ"/>
                <a:ea typeface="メイリオ"/>
                <a:cs typeface="+mn-cs"/>
              </a:rPr>
              <a:t>の勉強会を開催。</a:t>
            </a:r>
            <a:endParaRPr kumimoji="1" lang="en-US" altLang="ja-JP" sz="1200" b="0" i="0" u="none" strike="noStrike" kern="1200" cap="none" spc="0" normalizeH="0" baseline="0" noProof="0" dirty="0">
              <a:ln>
                <a:noFill/>
              </a:ln>
              <a:solidFill>
                <a:prstClr val="black"/>
              </a:solidFill>
              <a:effectLst/>
              <a:uLnTx/>
              <a:uFillTx/>
              <a:latin typeface="メイリオ"/>
              <a:ea typeface="メイリオ"/>
              <a:cs typeface="+mn-cs"/>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prstClr val="black"/>
                </a:solidFill>
                <a:latin typeface="メイリオ"/>
                <a:ea typeface="メイリオ"/>
              </a:rPr>
              <a:t>従来、紙で管理していた書類等をデータで管理できるため、紙書類等の保管に関する労力を削減。</a:t>
            </a:r>
            <a:endParaRPr kumimoji="1" lang="en-US" altLang="ja-JP" sz="1200" b="0" i="0" u="none" strike="noStrike" kern="1200" cap="none" spc="0" normalizeH="0" baseline="0" noProof="0" dirty="0">
              <a:ln>
                <a:noFill/>
              </a:ln>
              <a:solidFill>
                <a:prstClr val="black"/>
              </a:solidFill>
              <a:effectLst/>
              <a:uLnTx/>
              <a:uFillTx/>
              <a:latin typeface="メイリオ"/>
              <a:ea typeface="メイリオ"/>
              <a:cs typeface="+mn-cs"/>
            </a:endParaRPr>
          </a:p>
          <a:p>
            <a:pPr marR="0" lvl="0" algn="l" defTabSz="914400" rtl="0" eaLnBrk="1" fontAlgn="auto" latinLnBrk="0" hangingPunct="1">
              <a:lnSpc>
                <a:spcPct val="100000"/>
              </a:lnSpc>
              <a:spcBef>
                <a:spcPts val="0"/>
              </a:spcBef>
              <a:spcAft>
                <a:spcPts val="0"/>
              </a:spcAft>
              <a:buClrTx/>
              <a:buSzTx/>
              <a:tabLst/>
              <a:defRPr/>
            </a:pPr>
            <a:endParaRPr lang="ja-JP" altLang="en-US" sz="1200" dirty="0">
              <a:solidFill>
                <a:srgbClr val="00B0F0"/>
              </a:solidFill>
              <a:latin typeface="メイリオ" panose="020B0604030504040204" pitchFamily="50" charset="-128"/>
              <a:ea typeface="メイリオ" panose="020B0604030504040204" pitchFamily="50" charset="-128"/>
            </a:endParaRPr>
          </a:p>
        </p:txBody>
      </p:sp>
      <p:graphicFrame>
        <p:nvGraphicFramePr>
          <p:cNvPr id="2" name="表 4">
            <a:extLst>
              <a:ext uri="{FF2B5EF4-FFF2-40B4-BE49-F238E27FC236}">
                <a16:creationId xmlns:a16="http://schemas.microsoft.com/office/drawing/2014/main" id="{909029DA-7796-4B23-BFB2-78772C0DEBEE}"/>
              </a:ext>
            </a:extLst>
          </p:cNvPr>
          <p:cNvGraphicFramePr>
            <a:graphicFrameLocks noGrp="1"/>
          </p:cNvGraphicFramePr>
          <p:nvPr>
            <p:extLst>
              <p:ext uri="{D42A27DB-BD31-4B8C-83A1-F6EECF244321}">
                <p14:modId xmlns:p14="http://schemas.microsoft.com/office/powerpoint/2010/main" val="1219994528"/>
              </p:ext>
            </p:extLst>
          </p:nvPr>
        </p:nvGraphicFramePr>
        <p:xfrm>
          <a:off x="612810" y="1736953"/>
          <a:ext cx="7918381" cy="2225040"/>
        </p:xfrm>
        <a:graphic>
          <a:graphicData uri="http://schemas.openxmlformats.org/drawingml/2006/table">
            <a:tbl>
              <a:tblPr firstRow="1" bandRow="1">
                <a:tableStyleId>{5C22544A-7EE6-4342-B048-85BDC9FD1C3A}</a:tableStyleId>
              </a:tblPr>
              <a:tblGrid>
                <a:gridCol w="2203995">
                  <a:extLst>
                    <a:ext uri="{9D8B030D-6E8A-4147-A177-3AD203B41FA5}">
                      <a16:colId xmlns:a16="http://schemas.microsoft.com/office/drawing/2014/main" val="3579990164"/>
                    </a:ext>
                  </a:extLst>
                </a:gridCol>
                <a:gridCol w="5714386">
                  <a:extLst>
                    <a:ext uri="{9D8B030D-6E8A-4147-A177-3AD203B41FA5}">
                      <a16:colId xmlns:a16="http://schemas.microsoft.com/office/drawing/2014/main" val="2357321711"/>
                    </a:ext>
                  </a:extLst>
                </a:gridCol>
              </a:tblGrid>
              <a:tr h="0">
                <a:tc>
                  <a:txBody>
                    <a:bodyPr/>
                    <a:lstStyle/>
                    <a:p>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取組み事例</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rgbClr val="006664"/>
                    </a:solidFill>
                  </a:tcPr>
                </a:tc>
                <a:tc>
                  <a:txBody>
                    <a:bodyPr/>
                    <a:lstStyle/>
                    <a:p>
                      <a:endParaRPr kumimoji="1" lang="ja-JP" altLang="en-US" sz="90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rgbClr val="006664"/>
                    </a:solidFill>
                  </a:tcPr>
                </a:tc>
                <a:extLst>
                  <a:ext uri="{0D108BD9-81ED-4DB2-BD59-A6C34878D82A}">
                    <a16:rowId xmlns:a16="http://schemas.microsoft.com/office/drawing/2014/main" val="1975727924"/>
                  </a:ext>
                </a:extLst>
              </a:tr>
              <a:tr h="216000">
                <a:tc>
                  <a:txBody>
                    <a:bodyPr/>
                    <a:lstStyle/>
                    <a:p>
                      <a:r>
                        <a:rPr kumimoji="1" lang="ja-JP" altLang="en-US" sz="1000" b="1" dirty="0">
                          <a:solidFill>
                            <a:schemeClr val="tx1"/>
                          </a:solidFill>
                          <a:latin typeface="メイリオ" panose="020B0604030504040204" pitchFamily="50" charset="-128"/>
                          <a:ea typeface="メイリオ" panose="020B0604030504040204" pitchFamily="50" charset="-128"/>
                        </a:rPr>
                        <a:t>運転日誌の電子化</a:t>
                      </a:r>
                      <a:endParaRPr kumimoji="1" lang="en-US" altLang="ja-JP" sz="1000" b="1" dirty="0">
                        <a:solidFill>
                          <a:schemeClr val="tx1"/>
                        </a:solidFill>
                        <a:latin typeface="メイリオ" panose="020B0604030504040204" pitchFamily="50" charset="-128"/>
                        <a:ea typeface="メイリオ" panose="020B0604030504040204" pitchFamily="50" charset="-128"/>
                      </a:endParaRPr>
                    </a:p>
                    <a:p>
                      <a:r>
                        <a:rPr kumimoji="1" lang="en-US" altLang="ja-JP" sz="1000" dirty="0" err="1">
                          <a:solidFill>
                            <a:schemeClr val="tx1"/>
                          </a:solidFill>
                          <a:latin typeface="メイリオ" panose="020B0604030504040204" pitchFamily="50" charset="-128"/>
                          <a:ea typeface="メイリオ" panose="020B0604030504040204" pitchFamily="50" charset="-128"/>
                        </a:rPr>
                        <a:t>kintone</a:t>
                      </a:r>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a:ea typeface="メイリオ"/>
                        </a:rPr>
                        <a:t>令和６年度に都市整備部を中心にプロジェクトチームを立ち上げ、運転日誌の電子化を</a:t>
                      </a:r>
                      <a:r>
                        <a:rPr lang="ja-JP" altLang="en-US" sz="1000" dirty="0">
                          <a:solidFill>
                            <a:schemeClr val="tx1"/>
                          </a:solidFill>
                          <a:latin typeface="メイリオ"/>
                          <a:ea typeface="メイリオ"/>
                        </a:rPr>
                        <a:t>本格</a:t>
                      </a:r>
                      <a:r>
                        <a:rPr kumimoji="1" lang="ja-JP" altLang="en-US" sz="1000" dirty="0">
                          <a:solidFill>
                            <a:schemeClr val="tx1"/>
                          </a:solidFill>
                          <a:latin typeface="メイリオ"/>
                          <a:ea typeface="メイリオ"/>
                        </a:rPr>
                        <a:t>実施。</a:t>
                      </a:r>
                    </a:p>
                    <a:p>
                      <a:r>
                        <a:rPr kumimoji="1" lang="ja-JP" altLang="en-US" sz="1000" dirty="0">
                          <a:solidFill>
                            <a:schemeClr val="tx1"/>
                          </a:solidFill>
                          <a:latin typeface="メイリオ"/>
                          <a:ea typeface="メイリオ"/>
                        </a:rPr>
                        <a:t>実施結果を踏まえ、令和７年度以降、</a:t>
                      </a:r>
                      <a:r>
                        <a:rPr lang="ja-JP" altLang="en-US" sz="1000" dirty="0">
                          <a:solidFill>
                            <a:schemeClr val="tx1"/>
                          </a:solidFill>
                          <a:latin typeface="メイリオ"/>
                          <a:ea typeface="メイリオ"/>
                        </a:rPr>
                        <a:t>他</a:t>
                      </a:r>
                      <a:r>
                        <a:rPr kumimoji="1" lang="ja-JP" altLang="en-US" sz="1000" dirty="0">
                          <a:solidFill>
                            <a:schemeClr val="tx1"/>
                          </a:solidFill>
                          <a:latin typeface="メイリオ"/>
                          <a:ea typeface="メイリオ"/>
                        </a:rPr>
                        <a:t>部局での本格実施を</a:t>
                      </a:r>
                      <a:r>
                        <a:rPr lang="ja-JP" altLang="en-US" sz="1000" dirty="0">
                          <a:solidFill>
                            <a:schemeClr val="tx1"/>
                          </a:solidFill>
                          <a:latin typeface="メイリオ"/>
                          <a:ea typeface="メイリオ"/>
                        </a:rPr>
                        <a:t>支援</a:t>
                      </a:r>
                      <a:r>
                        <a:rPr kumimoji="1" lang="ja-JP" altLang="en-US" sz="1000" dirty="0">
                          <a:solidFill>
                            <a:schemeClr val="tx1"/>
                          </a:solidFill>
                          <a:latin typeface="メイリオ"/>
                          <a:ea typeface="メイリオ"/>
                        </a:rPr>
                        <a:t>。</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665013722"/>
                  </a:ext>
                </a:extLst>
              </a:tr>
              <a:tr h="216774">
                <a:tc>
                  <a:txBody>
                    <a:bodyPr/>
                    <a:lstStyle/>
                    <a:p>
                      <a:r>
                        <a:rPr kumimoji="1" lang="en-US" altLang="ja-JP" sz="1000" b="1" dirty="0">
                          <a:solidFill>
                            <a:schemeClr val="tx1"/>
                          </a:solidFill>
                          <a:latin typeface="メイリオ"/>
                          <a:ea typeface="メイリオ"/>
                        </a:rPr>
                        <a:t>FAQ</a:t>
                      </a:r>
                      <a:r>
                        <a:rPr kumimoji="1" lang="ja-JP" altLang="en-US" sz="1000" b="1" dirty="0">
                          <a:solidFill>
                            <a:schemeClr val="tx1"/>
                          </a:solidFill>
                          <a:latin typeface="メイリオ"/>
                          <a:ea typeface="メイリオ"/>
                        </a:rPr>
                        <a:t>サイトの構築</a:t>
                      </a:r>
                      <a:endParaRPr kumimoji="1" lang="en-US" altLang="ja-JP" sz="1000" b="1" dirty="0">
                        <a:solidFill>
                          <a:schemeClr val="tx1"/>
                        </a:solidFill>
                        <a:latin typeface="メイリオ"/>
                        <a:ea typeface="メイリオ"/>
                      </a:endParaRPr>
                    </a:p>
                    <a:p>
                      <a:r>
                        <a:rPr kumimoji="1" lang="en-US" altLang="ja-JP" sz="1000" dirty="0" err="1">
                          <a:solidFill>
                            <a:schemeClr val="tx1"/>
                          </a:solidFill>
                          <a:latin typeface="メイリオ" panose="020B0604030504040204" pitchFamily="50" charset="-128"/>
                          <a:ea typeface="メイリオ" panose="020B0604030504040204" pitchFamily="50" charset="-128"/>
                        </a:rPr>
                        <a:t>kintone</a:t>
                      </a:r>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a:ea typeface="メイリオ"/>
                        </a:rPr>
                        <a:t>府民・事業者向けの</a:t>
                      </a:r>
                      <a:r>
                        <a:rPr kumimoji="1" lang="en-US" altLang="ja-JP" sz="1000" dirty="0">
                          <a:solidFill>
                            <a:schemeClr val="tx1"/>
                          </a:solidFill>
                          <a:latin typeface="メイリオ"/>
                          <a:ea typeface="メイリオ"/>
                        </a:rPr>
                        <a:t>FAQ</a:t>
                      </a:r>
                      <a:r>
                        <a:rPr kumimoji="1" lang="ja-JP" altLang="en-US" sz="1000" dirty="0">
                          <a:solidFill>
                            <a:schemeClr val="tx1"/>
                          </a:solidFill>
                          <a:latin typeface="メイリオ"/>
                          <a:ea typeface="メイリオ"/>
                        </a:rPr>
                        <a:t>サイトの実装テンプレートを作成。</a:t>
                      </a:r>
                    </a:p>
                    <a:p>
                      <a:r>
                        <a:rPr kumimoji="1" lang="ja-JP" altLang="en-US" sz="1000" dirty="0">
                          <a:solidFill>
                            <a:schemeClr val="tx1"/>
                          </a:solidFill>
                          <a:latin typeface="メイリオ" panose="020B0604030504040204" pitchFamily="50" charset="-128"/>
                          <a:ea typeface="メイリオ" panose="020B0604030504040204" pitchFamily="50" charset="-128"/>
                        </a:rPr>
                        <a:t>令和７年度以降、庁内での周知により、府民・事業者の利便性向上や問合せ減少を見込む。</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2285628689"/>
                  </a:ext>
                </a:extLst>
              </a:tr>
              <a:tr h="216000">
                <a:tc>
                  <a:txBody>
                    <a:bodyPr/>
                    <a:lstStyle/>
                    <a:p>
                      <a:r>
                        <a:rPr kumimoji="1" lang="ja-JP" altLang="en-US" sz="1000" b="1" dirty="0">
                          <a:solidFill>
                            <a:schemeClr val="tx1"/>
                          </a:solidFill>
                          <a:latin typeface="メイリオ" panose="020B0604030504040204" pitchFamily="50" charset="-128"/>
                          <a:ea typeface="メイリオ" panose="020B0604030504040204" pitchFamily="50" charset="-128"/>
                        </a:rPr>
                        <a:t>研修受講情報の集約</a:t>
                      </a:r>
                      <a:endParaRPr kumimoji="1" lang="en-US" altLang="ja-JP" sz="1000" b="1" dirty="0">
                        <a:solidFill>
                          <a:schemeClr val="tx1"/>
                        </a:solidFill>
                        <a:latin typeface="メイリオ" panose="020B0604030504040204" pitchFamily="50" charset="-128"/>
                        <a:ea typeface="メイリオ" panose="020B0604030504040204" pitchFamily="50" charset="-128"/>
                      </a:endParaRPr>
                    </a:p>
                    <a:p>
                      <a:r>
                        <a:rPr kumimoji="1" lang="en-US" altLang="ja-JP" sz="1000" dirty="0" err="1">
                          <a:solidFill>
                            <a:schemeClr val="tx1"/>
                          </a:solidFill>
                          <a:latin typeface="メイリオ" panose="020B0604030504040204" pitchFamily="50" charset="-128"/>
                          <a:ea typeface="メイリオ" panose="020B0604030504040204" pitchFamily="50" charset="-128"/>
                        </a:rPr>
                        <a:t>kintone</a:t>
                      </a:r>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a:ea typeface="メイリオ"/>
                        </a:rPr>
                        <a:t>研修申込、出欠確認、受講後アンケート集約、受講履歴を一元管理できる仕組みを健康医療部で</a:t>
                      </a:r>
                      <a:r>
                        <a:rPr lang="ja-JP" altLang="en-US" sz="1000" dirty="0">
                          <a:solidFill>
                            <a:schemeClr val="tx1"/>
                          </a:solidFill>
                          <a:latin typeface="メイリオ"/>
                          <a:ea typeface="メイリオ"/>
                        </a:rPr>
                        <a:t>本格</a:t>
                      </a:r>
                      <a:r>
                        <a:rPr kumimoji="1" lang="ja-JP" altLang="en-US" sz="1000" dirty="0">
                          <a:solidFill>
                            <a:schemeClr val="tx1"/>
                          </a:solidFill>
                          <a:latin typeface="メイリオ"/>
                          <a:ea typeface="メイリオ"/>
                        </a:rPr>
                        <a:t>実施。実施結果を踏まえ、令和７年度以降、他部局での本格実施を検討。</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3150670635"/>
                  </a:ext>
                </a:extLst>
              </a:tr>
              <a:tr h="216000">
                <a:tc>
                  <a:txBody>
                    <a:bodyPr/>
                    <a:lstStyle/>
                    <a:p>
                      <a:pPr marL="0" lvl="0" indent="0" algn="l" defTabSz="914400">
                        <a:lnSpc>
                          <a:spcPct val="100000"/>
                        </a:lnSpc>
                        <a:spcBef>
                          <a:spcPts val="0"/>
                        </a:spcBef>
                        <a:spcAft>
                          <a:spcPts val="0"/>
                        </a:spcAft>
                        <a:buNone/>
                        <a:tabLst/>
                        <a:defRPr/>
                      </a:pPr>
                      <a:r>
                        <a:rPr lang="en-US" altLang="ja-JP" sz="1000" b="1" dirty="0" err="1">
                          <a:solidFill>
                            <a:schemeClr val="tx1"/>
                          </a:solidFill>
                          <a:latin typeface="メイリオ"/>
                          <a:ea typeface="メイリオ"/>
                        </a:rPr>
                        <a:t>公報閲覧サイトの刷新</a:t>
                      </a:r>
                      <a:endParaRPr lang="en-US" altLang="ja-JP" sz="1000" b="1" dirty="0">
                        <a:solidFill>
                          <a:schemeClr val="tx1"/>
                        </a:solidFill>
                        <a:latin typeface="メイリオ"/>
                        <a:ea typeface="メイリオ"/>
                      </a:endParaRPr>
                    </a:p>
                    <a:p>
                      <a:pPr marL="0" lvl="0" indent="0" algn="l">
                        <a:lnSpc>
                          <a:spcPct val="100000"/>
                        </a:lnSpc>
                        <a:spcBef>
                          <a:spcPts val="0"/>
                        </a:spcBef>
                        <a:spcAft>
                          <a:spcPts val="0"/>
                        </a:spcAft>
                        <a:buNone/>
                      </a:pPr>
                      <a:r>
                        <a:rPr lang="en-US" altLang="ja-JP" sz="1000" b="0" dirty="0">
                          <a:solidFill>
                            <a:schemeClr val="tx1"/>
                          </a:solidFill>
                          <a:latin typeface="メイリオ"/>
                          <a:ea typeface="メイリオ"/>
                        </a:rPr>
                        <a:t>kintone</a:t>
                      </a:r>
                    </a:p>
                  </a:txBody>
                  <a:tcPr>
                    <a:lnL w="12700">
                      <a:solidFill>
                        <a:srgbClr val="006664"/>
                      </a:solidFill>
                    </a:lnL>
                    <a:lnR w="12700">
                      <a:solidFill>
                        <a:srgbClr val="006664"/>
                      </a:solidFill>
                    </a:lnR>
                    <a:lnT w="12700">
                      <a:solidFill>
                        <a:srgbClr val="006664"/>
                      </a:solidFill>
                    </a:lnT>
                    <a:lnB w="12700">
                      <a:solidFill>
                        <a:srgbClr val="006664"/>
                      </a:solidFill>
                    </a:lnB>
                    <a:solidFill>
                      <a:schemeClr val="bg1"/>
                    </a:solidFill>
                  </a:tcPr>
                </a:tc>
                <a:tc>
                  <a:txBody>
                    <a:bodyPr/>
                    <a:lstStyle/>
                    <a:p>
                      <a:pPr marL="0" lvl="0" indent="0" algn="l">
                        <a:lnSpc>
                          <a:spcPct val="100000"/>
                        </a:lnSpc>
                        <a:buNone/>
                      </a:pPr>
                      <a:r>
                        <a:rPr lang="ja-JP" altLang="en-US" sz="1000" b="0" i="0" u="none" strike="noStrike" baseline="0" noProof="0" dirty="0">
                          <a:solidFill>
                            <a:schemeClr val="tx1"/>
                          </a:solidFill>
                          <a:latin typeface="メイリオ"/>
                          <a:ea typeface="メイリオ"/>
                        </a:rPr>
                        <a:t>公報閲覧サイトの刷新により、府民等が閲覧する際の検索性を向上させるとともに、</a:t>
                      </a:r>
                      <a:r>
                        <a:rPr lang="ja-JP" sz="1000" b="0" i="0" u="none" strike="noStrike" baseline="0" noProof="0" dirty="0">
                          <a:solidFill>
                            <a:schemeClr val="tx1"/>
                          </a:solidFill>
                          <a:latin typeface="メイリオ"/>
                          <a:ea typeface="メイリオ"/>
                        </a:rPr>
                        <a:t>職員の公報掲載にかかる事務負担を軽減。</a:t>
                      </a:r>
                      <a:endParaRPr lang="en-US" b="0" i="0" u="none" strike="noStrike" baseline="0" noProof="0" dirty="0">
                        <a:solidFill>
                          <a:schemeClr val="tx1"/>
                        </a:solidFill>
                      </a:endParaRPr>
                    </a:p>
                  </a:txBody>
                  <a:tcPr>
                    <a:lnL w="12700">
                      <a:solidFill>
                        <a:srgbClr val="006664"/>
                      </a:solidFill>
                    </a:lnL>
                    <a:lnR w="12700">
                      <a:solidFill>
                        <a:srgbClr val="006664"/>
                      </a:solidFill>
                    </a:lnR>
                    <a:lnT w="12700">
                      <a:solidFill>
                        <a:srgbClr val="006664"/>
                      </a:solidFill>
                    </a:lnT>
                    <a:lnB w="12700">
                      <a:solidFill>
                        <a:srgbClr val="006664"/>
                      </a:solidFill>
                    </a:lnB>
                    <a:solidFill>
                      <a:schemeClr val="bg1"/>
                    </a:solidFill>
                  </a:tcPr>
                </a:tc>
                <a:extLst>
                  <a:ext uri="{0D108BD9-81ED-4DB2-BD59-A6C34878D82A}">
                    <a16:rowId xmlns:a16="http://schemas.microsoft.com/office/drawing/2014/main" val="2449549965"/>
                  </a:ext>
                </a:extLst>
              </a:tr>
              <a:tr h="216000">
                <a:tc>
                  <a:txBody>
                    <a:bodyPr/>
                    <a:lstStyle/>
                    <a:p>
                      <a:r>
                        <a:rPr kumimoji="1" lang="ja-JP" altLang="en-US" sz="1000" b="1" dirty="0">
                          <a:solidFill>
                            <a:schemeClr val="tx1"/>
                          </a:solidFill>
                          <a:latin typeface="メイリオ" panose="020B0604030504040204" pitchFamily="50" charset="-128"/>
                          <a:ea typeface="メイリオ" panose="020B0604030504040204" pitchFamily="50" charset="-128"/>
                        </a:rPr>
                        <a:t>照会・集約事務のデジタル化</a:t>
                      </a:r>
                      <a:endParaRPr kumimoji="1" lang="en-US" altLang="ja-JP" sz="10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dirty="0">
                          <a:solidFill>
                            <a:schemeClr val="tx1"/>
                          </a:solidFill>
                          <a:latin typeface="メイリオ"/>
                          <a:ea typeface="メイリオ"/>
                        </a:rPr>
                        <a:t>Microsoft Forms</a:t>
                      </a:r>
                      <a:endParaRPr kumimoji="1" lang="ja-JP" altLang="en-US" sz="1000" dirty="0">
                        <a:solidFill>
                          <a:schemeClr val="tx1"/>
                        </a:solidFill>
                        <a:latin typeface="メイリオ"/>
                        <a:ea typeface="メイリオ"/>
                      </a:endParaRP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これまでメールやエクセルで行っていた庁内の各部局・各職員への照会事務をデジタル化することで、回答の回収、結果の集約作業を効率化。</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2064669018"/>
                  </a:ext>
                </a:extLst>
              </a:tr>
            </a:tbl>
          </a:graphicData>
        </a:graphic>
      </p:graphicFrame>
      <p:graphicFrame>
        <p:nvGraphicFramePr>
          <p:cNvPr id="7" name="表 6">
            <a:extLst>
              <a:ext uri="{FF2B5EF4-FFF2-40B4-BE49-F238E27FC236}">
                <a16:creationId xmlns:a16="http://schemas.microsoft.com/office/drawing/2014/main" id="{BFD1EFBD-76D4-4E41-A65B-D17609580137}"/>
              </a:ext>
            </a:extLst>
          </p:cNvPr>
          <p:cNvGraphicFramePr>
            <a:graphicFrameLocks noGrp="1"/>
          </p:cNvGraphicFramePr>
          <p:nvPr>
            <p:extLst>
              <p:ext uri="{D42A27DB-BD31-4B8C-83A1-F6EECF244321}">
                <p14:modId xmlns:p14="http://schemas.microsoft.com/office/powerpoint/2010/main" val="3484105213"/>
              </p:ext>
            </p:extLst>
          </p:nvPr>
        </p:nvGraphicFramePr>
        <p:xfrm>
          <a:off x="612810" y="5149508"/>
          <a:ext cx="7918381" cy="1069802"/>
        </p:xfrm>
        <a:graphic>
          <a:graphicData uri="http://schemas.openxmlformats.org/drawingml/2006/table">
            <a:tbl>
              <a:tblPr firstRow="1" bandRow="1">
                <a:tableStyleId>{5C22544A-7EE6-4342-B048-85BDC9FD1C3A}</a:tableStyleId>
              </a:tblPr>
              <a:tblGrid>
                <a:gridCol w="2203995">
                  <a:extLst>
                    <a:ext uri="{9D8B030D-6E8A-4147-A177-3AD203B41FA5}">
                      <a16:colId xmlns:a16="http://schemas.microsoft.com/office/drawing/2014/main" val="3952771482"/>
                    </a:ext>
                  </a:extLst>
                </a:gridCol>
                <a:gridCol w="5714386">
                  <a:extLst>
                    <a:ext uri="{9D8B030D-6E8A-4147-A177-3AD203B41FA5}">
                      <a16:colId xmlns:a16="http://schemas.microsoft.com/office/drawing/2014/main" val="3495380325"/>
                    </a:ext>
                  </a:extLst>
                </a:gridCol>
              </a:tblGrid>
              <a:tr h="0">
                <a:tc>
                  <a:txBody>
                    <a:bodyPr/>
                    <a:lstStyle/>
                    <a:p>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取組み事例</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rgbClr val="006664"/>
                    </a:solidFill>
                  </a:tcPr>
                </a:tc>
                <a:tc>
                  <a:txBody>
                    <a:bodyPr/>
                    <a:lstStyle/>
                    <a:p>
                      <a:endParaRPr kumimoji="1" lang="ja-JP" altLang="en-US" sz="9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rgbClr val="006664"/>
                    </a:solidFill>
                  </a:tcPr>
                </a:tc>
                <a:extLst>
                  <a:ext uri="{0D108BD9-81ED-4DB2-BD59-A6C34878D82A}">
                    <a16:rowId xmlns:a16="http://schemas.microsoft.com/office/drawing/2014/main" val="1712229538"/>
                  </a:ext>
                </a:extLst>
              </a:tr>
              <a:tr h="216000">
                <a:tc>
                  <a:txBody>
                    <a:bodyPr/>
                    <a:lstStyle/>
                    <a:p>
                      <a:r>
                        <a:rPr kumimoji="1" lang="ja-JP" altLang="en-US" sz="1000" b="1" dirty="0">
                          <a:solidFill>
                            <a:schemeClr val="tx1"/>
                          </a:solidFill>
                          <a:latin typeface="メイリオ"/>
                          <a:ea typeface="メイリオ"/>
                        </a:rPr>
                        <a:t>土木事務所における占用許可・施行承認等業務の</a:t>
                      </a:r>
                      <a:r>
                        <a:rPr lang="ja-JP" altLang="en-US" sz="1000" b="1" dirty="0">
                          <a:solidFill>
                            <a:schemeClr val="tx1"/>
                          </a:solidFill>
                          <a:latin typeface="メイリオ"/>
                          <a:ea typeface="メイリオ"/>
                        </a:rPr>
                        <a:t>一部</a:t>
                      </a:r>
                      <a:r>
                        <a:rPr kumimoji="1" lang="ja-JP" altLang="en-US" sz="1000" b="1" dirty="0">
                          <a:solidFill>
                            <a:schemeClr val="tx1"/>
                          </a:solidFill>
                          <a:latin typeface="メイリオ"/>
                          <a:ea typeface="メイリオ"/>
                        </a:rPr>
                        <a:t>自動化</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a:ea typeface="メイリオ"/>
                        </a:rPr>
                        <a:t>占用許可及び施行承認等の多数の申請を処理するにあたり</a:t>
                      </a:r>
                      <a:r>
                        <a:rPr lang="ja-JP" altLang="en-US" sz="1000" dirty="0">
                          <a:solidFill>
                            <a:schemeClr val="tx1"/>
                          </a:solidFill>
                          <a:latin typeface="メイリオ"/>
                          <a:ea typeface="メイリオ"/>
                        </a:rPr>
                        <a:t>必要となる、「行政</a:t>
                      </a:r>
                      <a:r>
                        <a:rPr kumimoji="1" lang="ja-JP" altLang="en-US" sz="1000" dirty="0">
                          <a:solidFill>
                            <a:schemeClr val="tx1"/>
                          </a:solidFill>
                          <a:latin typeface="メイリオ"/>
                          <a:ea typeface="メイリオ"/>
                        </a:rPr>
                        <a:t>文書管理システム」での起案及び施行</a:t>
                      </a:r>
                      <a:r>
                        <a:rPr lang="ja-JP" altLang="en-US" sz="1000" dirty="0">
                          <a:solidFill>
                            <a:schemeClr val="tx1"/>
                          </a:solidFill>
                          <a:latin typeface="メイリオ"/>
                          <a:ea typeface="メイリオ"/>
                        </a:rPr>
                        <a:t>業務等を一部自動</a:t>
                      </a:r>
                      <a:r>
                        <a:rPr kumimoji="1" lang="ja-JP" altLang="en-US" sz="1000" dirty="0">
                          <a:solidFill>
                            <a:schemeClr val="tx1"/>
                          </a:solidFill>
                          <a:latin typeface="メイリオ"/>
                          <a:ea typeface="メイリオ"/>
                        </a:rPr>
                        <a:t>化することで、土木事務所におけ</a:t>
                      </a:r>
                      <a:r>
                        <a:rPr lang="ja-JP" altLang="en-US" sz="1000" dirty="0">
                          <a:solidFill>
                            <a:schemeClr val="tx1"/>
                          </a:solidFill>
                          <a:latin typeface="メイリオ"/>
                          <a:ea typeface="メイリオ"/>
                        </a:rPr>
                        <a:t>る事務処理</a:t>
                      </a:r>
                      <a:r>
                        <a:rPr kumimoji="1" lang="ja-JP" altLang="en-US" sz="1000" dirty="0">
                          <a:solidFill>
                            <a:schemeClr val="tx1"/>
                          </a:solidFill>
                          <a:latin typeface="メイリオ"/>
                          <a:ea typeface="メイリオ"/>
                        </a:rPr>
                        <a:t>時間を削減。</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1880178933"/>
                  </a:ext>
                </a:extLst>
              </a:tr>
              <a:tr h="429722">
                <a:tc>
                  <a:txBody>
                    <a:bodyPr/>
                    <a:lstStyle/>
                    <a:p>
                      <a:r>
                        <a:rPr kumimoji="1" lang="ja-JP" altLang="en-US" sz="1000" b="1" dirty="0">
                          <a:solidFill>
                            <a:schemeClr val="tx1"/>
                          </a:solidFill>
                          <a:latin typeface="メイリオ"/>
                          <a:ea typeface="メイリオ"/>
                        </a:rPr>
                        <a:t>通勤経路検索業務の</a:t>
                      </a:r>
                      <a:r>
                        <a:rPr lang="ja-JP" altLang="en-US" sz="1000" b="1" dirty="0">
                          <a:solidFill>
                            <a:schemeClr val="tx1"/>
                          </a:solidFill>
                          <a:latin typeface="メイリオ"/>
                          <a:ea typeface="メイリオ"/>
                        </a:rPr>
                        <a:t>一部</a:t>
                      </a:r>
                      <a:r>
                        <a:rPr kumimoji="1" lang="ja-JP" altLang="en-US" sz="1000" b="1" dirty="0">
                          <a:solidFill>
                            <a:schemeClr val="tx1"/>
                          </a:solidFill>
                          <a:latin typeface="メイリオ"/>
                          <a:ea typeface="メイリオ"/>
                        </a:rPr>
                        <a:t>自動化</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a:ea typeface="メイリオ"/>
                        </a:rPr>
                        <a:t>府職員の人事異動及び災害時等緊急時参集先</a:t>
                      </a:r>
                      <a:r>
                        <a:rPr lang="ja-JP" altLang="en-US" sz="1000" dirty="0">
                          <a:solidFill>
                            <a:schemeClr val="tx1"/>
                          </a:solidFill>
                          <a:latin typeface="メイリオ"/>
                          <a:ea typeface="メイリオ"/>
                        </a:rPr>
                        <a:t>等</a:t>
                      </a:r>
                      <a:r>
                        <a:rPr kumimoji="1" lang="ja-JP" altLang="en-US" sz="1000" dirty="0">
                          <a:solidFill>
                            <a:schemeClr val="tx1"/>
                          </a:solidFill>
                          <a:latin typeface="メイリオ"/>
                          <a:ea typeface="メイリオ"/>
                        </a:rPr>
                        <a:t>を検討するにあたり</a:t>
                      </a:r>
                      <a:r>
                        <a:rPr lang="ja-JP" altLang="en-US" sz="1000" dirty="0">
                          <a:solidFill>
                            <a:schemeClr val="tx1"/>
                          </a:solidFill>
                          <a:latin typeface="メイリオ"/>
                          <a:ea typeface="メイリオ"/>
                        </a:rPr>
                        <a:t>必要となる、</a:t>
                      </a:r>
                      <a:r>
                        <a:rPr kumimoji="1" lang="ja-JP" altLang="en-US" sz="1000" dirty="0">
                          <a:solidFill>
                            <a:schemeClr val="tx1"/>
                          </a:solidFill>
                          <a:latin typeface="メイリオ"/>
                          <a:ea typeface="メイリオ"/>
                        </a:rPr>
                        <a:t>本庁及び各出先機関への通勤経路検索業務を</a:t>
                      </a:r>
                      <a:r>
                        <a:rPr lang="ja-JP" altLang="en-US" sz="1000" dirty="0">
                          <a:solidFill>
                            <a:schemeClr val="tx1"/>
                          </a:solidFill>
                          <a:latin typeface="メイリオ"/>
                          <a:ea typeface="メイリオ"/>
                        </a:rPr>
                        <a:t>一部</a:t>
                      </a:r>
                      <a:r>
                        <a:rPr kumimoji="1" lang="ja-JP" altLang="en-US" sz="1000" dirty="0">
                          <a:solidFill>
                            <a:schemeClr val="tx1"/>
                          </a:solidFill>
                          <a:latin typeface="メイリオ"/>
                          <a:ea typeface="メイリオ"/>
                        </a:rPr>
                        <a:t>自動化することで、複数部局における</a:t>
                      </a:r>
                      <a:r>
                        <a:rPr lang="ja-JP" sz="1000" b="0" i="0" u="none" strike="noStrike" noProof="0" dirty="0">
                          <a:solidFill>
                            <a:schemeClr val="tx1"/>
                          </a:solidFill>
                          <a:latin typeface="Meiryo"/>
                          <a:ea typeface="Meiryo"/>
                        </a:rPr>
                        <a:t>事</a:t>
                      </a:r>
                      <a:r>
                        <a:rPr kumimoji="1" lang="ja-JP" sz="1000" b="0" i="0" u="none" strike="noStrike" noProof="0" dirty="0">
                          <a:solidFill>
                            <a:schemeClr val="tx1"/>
                          </a:solidFill>
                          <a:latin typeface="Meiryo"/>
                          <a:ea typeface="Meiryo"/>
                        </a:rPr>
                        <a:t>務</a:t>
                      </a:r>
                      <a:r>
                        <a:rPr lang="ja-JP" sz="1000" b="0" i="0" u="none" strike="noStrike" noProof="0" dirty="0">
                          <a:solidFill>
                            <a:schemeClr val="tx1"/>
                          </a:solidFill>
                          <a:latin typeface="Meiryo"/>
                          <a:ea typeface="Meiryo"/>
                        </a:rPr>
                        <a:t>処理</a:t>
                      </a:r>
                      <a:r>
                        <a:rPr kumimoji="1" lang="ja-JP" altLang="en-US" sz="1000" dirty="0">
                          <a:solidFill>
                            <a:schemeClr val="tx1"/>
                          </a:solidFill>
                          <a:latin typeface="メイリオ"/>
                          <a:ea typeface="メイリオ"/>
                        </a:rPr>
                        <a:t>時間を削減。</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2940988877"/>
                  </a:ext>
                </a:extLst>
              </a:tr>
            </a:tbl>
          </a:graphicData>
        </a:graphic>
      </p:graphicFrame>
      <p:sp>
        <p:nvSpPr>
          <p:cNvPr id="16" name="テキスト プレースホルダー 1">
            <a:extLst>
              <a:ext uri="{FF2B5EF4-FFF2-40B4-BE49-F238E27FC236}">
                <a16:creationId xmlns:a16="http://schemas.microsoft.com/office/drawing/2014/main" id="{A2A6387C-8751-4253-B869-FE25AAB6F197}"/>
              </a:ext>
            </a:extLst>
          </p:cNvPr>
          <p:cNvSpPr txBox="1">
            <a:spLocks/>
          </p:cNvSpPr>
          <p:nvPr/>
        </p:nvSpPr>
        <p:spPr>
          <a:xfrm>
            <a:off x="0" y="46800"/>
            <a:ext cx="7596000" cy="501650"/>
          </a:xfrm>
          <a:prstGeom prst="rect">
            <a:avLst/>
          </a:prstGeom>
        </p:spPr>
        <p:txBody>
          <a:bodyPr bIns="36000" anchor="b" anchorCtr="0"/>
          <a:lstStyle>
            <a:lvl1pPr marL="0" indent="0" algn="l" defTabSz="914400" rtl="0" eaLnBrk="1" latinLnBrk="0" hangingPunct="1">
              <a:spcBef>
                <a:spcPct val="20000"/>
              </a:spcBef>
              <a:buFontTx/>
              <a:buNone/>
              <a:defRPr kumimoji="1" sz="2000" b="1" kern="1200">
                <a:solidFill>
                  <a:schemeClr val="tx1"/>
                </a:solidFill>
                <a:latin typeface="メイリオ" panose="020B0604030504040204" pitchFamily="50" charset="-128"/>
                <a:ea typeface="メイリオ" panose="020B0604030504040204" pitchFamily="50" charset="-128"/>
                <a:cs typeface="+mn-cs"/>
              </a:defRPr>
            </a:lvl1pPr>
            <a:lvl2pPr marL="457200" indent="0" algn="l" defTabSz="914400" rtl="0" eaLnBrk="1" latinLnBrk="0" hangingPunct="1">
              <a:spcBef>
                <a:spcPct val="20000"/>
              </a:spcBef>
              <a:buFontTx/>
              <a:buNone/>
              <a:defRPr kumimoji="1" sz="2000" b="1" kern="1200">
                <a:solidFill>
                  <a:schemeClr val="tx1"/>
                </a:solidFill>
                <a:latin typeface="メイリオ" panose="020B0604030504040204" pitchFamily="50" charset="-128"/>
                <a:ea typeface="メイリオ" panose="020B0604030504040204" pitchFamily="50" charset="-128"/>
                <a:cs typeface="+mn-cs"/>
              </a:defRPr>
            </a:lvl2pPr>
            <a:lvl3pPr marL="914400" indent="0" algn="l" defTabSz="914400" rtl="0" eaLnBrk="1" latinLnBrk="0" hangingPunct="1">
              <a:spcBef>
                <a:spcPct val="20000"/>
              </a:spcBef>
              <a:buFontTx/>
              <a:buNone/>
              <a:defRPr kumimoji="1" sz="2000" b="1" kern="1200">
                <a:solidFill>
                  <a:schemeClr val="tx1"/>
                </a:solidFill>
                <a:latin typeface="メイリオ" panose="020B0604030504040204" pitchFamily="50" charset="-128"/>
                <a:ea typeface="メイリオ" panose="020B0604030504040204" pitchFamily="50" charset="-128"/>
                <a:cs typeface="+mn-cs"/>
              </a:defRPr>
            </a:lvl3pPr>
            <a:lvl4pPr marL="1371600" indent="0" algn="l" defTabSz="914400" rtl="0" eaLnBrk="1" latinLnBrk="0" hangingPunct="1">
              <a:spcBef>
                <a:spcPct val="20000"/>
              </a:spcBef>
              <a:buFontTx/>
              <a:buNone/>
              <a:defRPr kumimoji="1" sz="2000" b="1" kern="1200">
                <a:solidFill>
                  <a:schemeClr val="tx1"/>
                </a:solidFill>
                <a:latin typeface="メイリオ" panose="020B0604030504040204" pitchFamily="50" charset="-128"/>
                <a:ea typeface="メイリオ" panose="020B0604030504040204" pitchFamily="50" charset="-128"/>
                <a:cs typeface="+mn-cs"/>
              </a:defRPr>
            </a:lvl4pPr>
            <a:lvl5pPr marL="1828800" indent="0" algn="l" defTabSz="914400" rtl="0" eaLnBrk="1" latinLnBrk="0" hangingPunct="1">
              <a:spcBef>
                <a:spcPct val="20000"/>
              </a:spcBef>
              <a:buFontTx/>
              <a:buNone/>
              <a:defRPr kumimoji="1" sz="2000" b="1"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b="0" dirty="0">
                <a:cs typeface="メイリオ" panose="020B0604030504040204" pitchFamily="50" charset="-128"/>
              </a:rPr>
              <a:t>庁内におけるデジタルツールの活用（つづき）</a:t>
            </a:r>
            <a:endParaRPr lang="en-US" altLang="ja-JP" b="0" dirty="0">
              <a:cs typeface="メイリオ" panose="020B0604030504040204" pitchFamily="50" charset="-128"/>
            </a:endParaRPr>
          </a:p>
        </p:txBody>
      </p:sp>
      <p:graphicFrame>
        <p:nvGraphicFramePr>
          <p:cNvPr id="14" name="表 5">
            <a:extLst>
              <a:ext uri="{FF2B5EF4-FFF2-40B4-BE49-F238E27FC236}">
                <a16:creationId xmlns:a16="http://schemas.microsoft.com/office/drawing/2014/main" id="{43330A70-E882-40A2-910B-35295EF04FB0}"/>
              </a:ext>
            </a:extLst>
          </p:cNvPr>
          <p:cNvGraphicFramePr>
            <a:graphicFrameLocks noGrp="1"/>
          </p:cNvGraphicFramePr>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６</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i="0" dirty="0">
                          <a:effectLst/>
                          <a:latin typeface="メイリオ" panose="020B0604030504040204" pitchFamily="50" charset="-128"/>
                          <a:ea typeface="メイリオ" panose="020B0604030504040204" pitchFamily="50" charset="-128"/>
                        </a:rPr>
                        <a:t>プログラミングに関する専門知識がなくても、視覚的な操作でアプリ等を簡単に作成できるツール。</a:t>
                      </a:r>
                      <a:endParaRPr lang="en-US" altLang="ja-JP" sz="800" i="0" dirty="0">
                        <a:effectLst/>
                        <a:latin typeface="メイリオ" panose="020B0604030504040204" pitchFamily="50" charset="-128"/>
                        <a:ea typeface="メイリオ" panose="020B0604030504040204" pitchFamily="50" charset="-128"/>
                      </a:endParaRPr>
                    </a:p>
                    <a:p>
                      <a:pPr lvl="0">
                        <a:defRPr/>
                      </a:pP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
        <p:nvSpPr>
          <p:cNvPr id="5" name="スライド番号プレースホルダー 4">
            <a:extLst>
              <a:ext uri="{FF2B5EF4-FFF2-40B4-BE49-F238E27FC236}">
                <a16:creationId xmlns:a16="http://schemas.microsoft.com/office/drawing/2014/main" id="{F52A3C65-B85C-40F8-8B86-AC8EC19F338E}"/>
              </a:ext>
            </a:extLst>
          </p:cNvPr>
          <p:cNvSpPr>
            <a:spLocks noGrp="1"/>
          </p:cNvSpPr>
          <p:nvPr>
            <p:ph type="sldNum" sz="quarter" idx="12"/>
          </p:nvPr>
        </p:nvSpPr>
        <p:spPr/>
        <p:txBody>
          <a:bodyPr/>
          <a:lstStyle/>
          <a:p>
            <a:fld id="{7791D223-6A27-4327-8087-FA06212A7E85}" type="slidenum">
              <a:rPr lang="ja-JP" altLang="en-US" smtClean="0"/>
              <a:pPr/>
              <a:t>12</a:t>
            </a:fld>
            <a:endParaRPr lang="ja-JP" altLang="en-US"/>
          </a:p>
        </p:txBody>
      </p:sp>
    </p:spTree>
    <p:extLst>
      <p:ext uri="{BB962C8B-B14F-4D97-AF65-F5344CB8AC3E}">
        <p14:creationId xmlns:p14="http://schemas.microsoft.com/office/powerpoint/2010/main" val="2812557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正方形/長方形 42">
            <a:extLst>
              <a:ext uri="{FF2B5EF4-FFF2-40B4-BE49-F238E27FC236}">
                <a16:creationId xmlns:a16="http://schemas.microsoft.com/office/drawing/2014/main" id="{E0237E82-FEB7-4C38-A5BB-AEDEDD3FDC8E}"/>
              </a:ext>
            </a:extLst>
          </p:cNvPr>
          <p:cNvSpPr/>
          <p:nvPr/>
        </p:nvSpPr>
        <p:spPr>
          <a:xfrm>
            <a:off x="275567" y="4017935"/>
            <a:ext cx="8592866" cy="251907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情報システム基礎研修</a:t>
            </a:r>
            <a:endPar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92075" lvl="0" indent="-92075">
              <a:buFont typeface="Arial" panose="020B0604020202020204" pitchFamily="34" charset="0"/>
              <a:buChar char="•"/>
              <a:defRPr/>
            </a:pPr>
            <a:r>
              <a:rPr lang="ja-JP" altLang="en-US" sz="1200" dirty="0">
                <a:solidFill>
                  <a:schemeClr val="tx1"/>
                </a:solidFill>
                <a:latin typeface="メイリオ" panose="020B0604030504040204" pitchFamily="50" charset="-128"/>
                <a:ea typeface="メイリオ" panose="020B0604030504040204" pitchFamily="50" charset="-128"/>
              </a:rPr>
              <a:t>システムの企画・開発・運用を行う職員に向けて、内部事務の</a:t>
            </a:r>
            <a:r>
              <a:rPr lang="en-US" altLang="ja-JP" sz="1200" dirty="0">
                <a:solidFill>
                  <a:schemeClr val="tx1"/>
                </a:solidFill>
                <a:latin typeface="メイリオ" panose="020B0604030504040204" pitchFamily="50" charset="-128"/>
                <a:ea typeface="メイリオ" panose="020B0604030504040204" pitchFamily="50" charset="-128"/>
              </a:rPr>
              <a:t>DX</a:t>
            </a:r>
            <a:r>
              <a:rPr lang="ja-JP" altLang="en-US" sz="1200" dirty="0">
                <a:solidFill>
                  <a:schemeClr val="tx1"/>
                </a:solidFill>
                <a:latin typeface="メイリオ" panose="020B0604030504040204" pitchFamily="50" charset="-128"/>
                <a:ea typeface="メイリオ" panose="020B0604030504040204" pitchFamily="50" charset="-128"/>
              </a:rPr>
              <a:t>推進や情報システムの最適化に係る基礎的な内容を身に付けてもらう。</a:t>
            </a:r>
            <a:endPar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a:p>
            <a:pPr marR="0" lvl="0" algn="l" defTabSz="914400" rtl="0" eaLnBrk="1" fontAlgn="auto" latinLnBrk="0" hangingPunct="1">
              <a:lnSpc>
                <a:spcPct val="100000"/>
              </a:lnSpc>
              <a:spcBef>
                <a:spcPts val="0"/>
              </a:spcBef>
              <a:spcAft>
                <a:spcPts val="0"/>
              </a:spcAft>
              <a:buClrTx/>
              <a:buSzTx/>
              <a:tabLst/>
              <a:defRPr/>
            </a:pP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30" name="正方形/長方形 29">
            <a:extLst>
              <a:ext uri="{FF2B5EF4-FFF2-40B4-BE49-F238E27FC236}">
                <a16:creationId xmlns:a16="http://schemas.microsoft.com/office/drawing/2014/main" id="{4E5C7DEC-7008-48BC-8B41-D292C7816CDE}"/>
              </a:ext>
            </a:extLst>
          </p:cNvPr>
          <p:cNvSpPr/>
          <p:nvPr/>
        </p:nvSpPr>
        <p:spPr>
          <a:xfrm>
            <a:off x="275567" y="1698296"/>
            <a:ext cx="8592866" cy="226800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■課題解決型ワークショップの実施</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dirty="0">
                <a:solidFill>
                  <a:schemeClr val="tx1"/>
                </a:solidFill>
                <a:latin typeface="メイリオ" panose="020B0604030504040204" pitchFamily="50" charset="-128"/>
                <a:ea typeface="メイリオ" panose="020B0604030504040204" pitchFamily="50" charset="-128"/>
              </a:rPr>
              <a:t>DX</a:t>
            </a:r>
            <a:r>
              <a:rPr lang="ja-JP" altLang="en-US" sz="1200" dirty="0">
                <a:solidFill>
                  <a:schemeClr val="tx1"/>
                </a:solidFill>
                <a:latin typeface="メイリオ" panose="020B0604030504040204" pitchFamily="50" charset="-128"/>
                <a:ea typeface="メイリオ" panose="020B0604030504040204" pitchFamily="50" charset="-128"/>
              </a:rPr>
              <a:t>推進員等に向けて、</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業務課題を分析・解決する体験を通じて、</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DX</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の考え方や進め方、ノウハウや業務見直しのスキルを身に付けてもらう。</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20" name="正方形/長方形 19">
            <a:extLst>
              <a:ext uri="{FF2B5EF4-FFF2-40B4-BE49-F238E27FC236}">
                <a16:creationId xmlns:a16="http://schemas.microsoft.com/office/drawing/2014/main" id="{63EEFAE6-14BE-4275-925E-FE9862E1F3BF}"/>
              </a:ext>
            </a:extLst>
          </p:cNvPr>
          <p:cNvSpPr/>
          <p:nvPr/>
        </p:nvSpPr>
        <p:spPr>
          <a:xfrm>
            <a:off x="326869" y="1675976"/>
            <a:ext cx="8487545" cy="45536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90488" indent="-90488">
              <a:buFont typeface="Arial" panose="020B0604020202020204" pitchFamily="34" charset="0"/>
              <a:buChar char="•"/>
            </a:pPr>
            <a:endParaRPr lang="en-US" altLang="ja-JP" sz="1200">
              <a:solidFill>
                <a:schemeClr val="tx1"/>
              </a:solidFill>
              <a:latin typeface="メイリオ" panose="020B0604030504040204" pitchFamily="50" charset="-128"/>
              <a:ea typeface="メイリオ" panose="020B0604030504040204" pitchFamily="50" charset="-128"/>
            </a:endParaRPr>
          </a:p>
        </p:txBody>
      </p:sp>
      <p:sp>
        <p:nvSpPr>
          <p:cNvPr id="2" name="テキスト プレースホルダー 1">
            <a:extLst>
              <a:ext uri="{FF2B5EF4-FFF2-40B4-BE49-F238E27FC236}">
                <a16:creationId xmlns:a16="http://schemas.microsoft.com/office/drawing/2014/main" id="{04D9C844-A9F5-4C5F-9C21-80CF669DBFF2}"/>
              </a:ext>
            </a:extLst>
          </p:cNvPr>
          <p:cNvSpPr>
            <a:spLocks noGrp="1"/>
          </p:cNvSpPr>
          <p:nvPr>
            <p:ph type="body" sz="quarter" idx="13"/>
          </p:nvPr>
        </p:nvSpPr>
        <p:spPr>
          <a:xfrm>
            <a:off x="0" y="47030"/>
            <a:ext cx="7065785" cy="501650"/>
          </a:xfrm>
        </p:spPr>
        <p:txBody>
          <a:bodyPr/>
          <a:lstStyle/>
          <a:p>
            <a:r>
              <a:rPr lang="en-US" altLang="ja-JP" sz="20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DX</a:t>
            </a:r>
            <a:r>
              <a:rPr lang="ja-JP" altLang="en-US" sz="20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推進</a:t>
            </a:r>
            <a:r>
              <a:rPr lang="ja-JP" altLang="en-US" b="0" dirty="0">
                <a:cs typeface="メイリオ" panose="020B0604030504040204" pitchFamily="50" charset="-128"/>
              </a:rPr>
              <a:t>に向けた</a:t>
            </a:r>
            <a:r>
              <a:rPr lang="ja-JP" altLang="en-US" sz="20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研修の</a:t>
            </a:r>
            <a:r>
              <a:rPr lang="ja-JP" altLang="en-US" sz="2000" b="0" dirty="0">
                <a:latin typeface="メイリオ" panose="020B0604030504040204" pitchFamily="50" charset="-128"/>
                <a:ea typeface="メイリオ" panose="020B0604030504040204" pitchFamily="50" charset="-128"/>
                <a:cs typeface="メイリオ" panose="020B0604030504040204" pitchFamily="50" charset="-128"/>
              </a:rPr>
              <a:t>実施等</a:t>
            </a:r>
            <a:endParaRPr lang="en-US" altLang="ja-JP" sz="2000" b="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プレースホルダー 5">
            <a:extLst>
              <a:ext uri="{FF2B5EF4-FFF2-40B4-BE49-F238E27FC236}">
                <a16:creationId xmlns:a16="http://schemas.microsoft.com/office/drawing/2014/main" id="{AB1DAAC2-515B-4363-B1F9-0744EC32D810}"/>
              </a:ext>
            </a:extLst>
          </p:cNvPr>
          <p:cNvPicPr>
            <a:picLocks noGrp="1" noChangeAspect="1"/>
          </p:cNvPicPr>
          <p:nvPr>
            <p:ph type="pic" sz="quarter" idx="16"/>
          </p:nvPr>
        </p:nvPicPr>
        <p:blipFill>
          <a:blip r:embed="rId2" cstate="print">
            <a:extLst>
              <a:ext uri="{28A0092B-C50C-407E-A947-70E740481C1C}">
                <a14:useLocalDpi xmlns:a14="http://schemas.microsoft.com/office/drawing/2010/main" val="0"/>
              </a:ext>
            </a:extLst>
          </a:blip>
          <a:srcRect t="211" b="211"/>
          <a:stretch>
            <a:fillRect/>
          </a:stretch>
        </p:blipFill>
        <p:spPr/>
      </p:pic>
      <p:sp>
        <p:nvSpPr>
          <p:cNvPr id="44" name="正方形/長方形 43">
            <a:extLst>
              <a:ext uri="{FF2B5EF4-FFF2-40B4-BE49-F238E27FC236}">
                <a16:creationId xmlns:a16="http://schemas.microsoft.com/office/drawing/2014/main" id="{85E8A1B4-E243-47E6-9160-F7178920AA86}"/>
              </a:ext>
            </a:extLst>
          </p:cNvPr>
          <p:cNvSpPr/>
          <p:nvPr/>
        </p:nvSpPr>
        <p:spPr>
          <a:xfrm>
            <a:off x="5899349" y="4599130"/>
            <a:ext cx="2886793" cy="1911476"/>
          </a:xfrm>
          <a:prstGeom prst="rect">
            <a:avLst/>
          </a:prstGeom>
          <a:ln>
            <a:noFill/>
          </a:ln>
        </p:spPr>
        <p:style>
          <a:lnRef idx="2">
            <a:schemeClr val="accent1"/>
          </a:lnRef>
          <a:fillRef idx="1">
            <a:schemeClr val="lt1"/>
          </a:fillRef>
          <a:effectRef idx="0">
            <a:schemeClr val="accent1"/>
          </a:effectRef>
          <a:fontRef idx="minor">
            <a:schemeClr val="dk1"/>
          </a:fontRef>
        </p:style>
        <p:txBody>
          <a:bodyPr lIns="72000" rIns="72000" rtlCol="0" anchor="t"/>
          <a:lstStyle/>
          <a:p>
            <a:pPr algn="ctr"/>
            <a:r>
              <a:rPr kumimoji="1" lang="ja-JP" altLang="en-US" sz="1050" b="1" dirty="0">
                <a:solidFill>
                  <a:schemeClr val="tx1"/>
                </a:solidFill>
                <a:latin typeface="メイリオ" panose="020B0604030504040204" pitchFamily="50" charset="-128"/>
                <a:ea typeface="メイリオ" panose="020B0604030504040204" pitchFamily="50" charset="-128"/>
              </a:rPr>
              <a:t>　受講者の声</a:t>
            </a:r>
          </a:p>
        </p:txBody>
      </p:sp>
      <p:sp>
        <p:nvSpPr>
          <p:cNvPr id="53" name="テキスト ボックス 52">
            <a:extLst>
              <a:ext uri="{FF2B5EF4-FFF2-40B4-BE49-F238E27FC236}">
                <a16:creationId xmlns:a16="http://schemas.microsoft.com/office/drawing/2014/main" id="{7DBF1865-23FB-4C79-AF1B-D6FC6A1E26ED}"/>
              </a:ext>
            </a:extLst>
          </p:cNvPr>
          <p:cNvSpPr txBox="1"/>
          <p:nvPr/>
        </p:nvSpPr>
        <p:spPr>
          <a:xfrm>
            <a:off x="7137285" y="5175270"/>
            <a:ext cx="1574826" cy="684000"/>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tIns="72000" rtlCol="0" anchor="ctr">
            <a:noAutofit/>
          </a:bodyPr>
          <a:lstStyle/>
          <a:p>
            <a:pPr algn="ctr"/>
            <a:r>
              <a:rPr lang="ja-JP"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ソフトウェアの</a:t>
            </a:r>
            <a:endParaRPr lang="en-US"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a:p>
            <a:pPr algn="ctr"/>
            <a:r>
              <a:rPr lang="ja-JP"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基礎用語や</a:t>
            </a:r>
            <a:r>
              <a:rPr lang="en-US"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DX</a:t>
            </a:r>
            <a:r>
              <a:rPr lang="ja-JP"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について、</a:t>
            </a:r>
            <a:endParaRPr lang="en-US"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a:p>
            <a:pPr algn="ctr"/>
            <a:r>
              <a:rPr lang="ja-JP"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イメージを</a:t>
            </a:r>
            <a:r>
              <a:rPr lang="ja-JP" altLang="en-US"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掴める</a:t>
            </a:r>
            <a:r>
              <a:rPr lang="ja-JP"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ようになり、</a:t>
            </a:r>
            <a:endParaRPr lang="en-US"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a:p>
            <a:pPr algn="ctr"/>
            <a:r>
              <a:rPr lang="ja-JP"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業務への解像度が上がった。</a:t>
            </a:r>
            <a:endPar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5" name="テキスト ボックス 54">
            <a:extLst>
              <a:ext uri="{FF2B5EF4-FFF2-40B4-BE49-F238E27FC236}">
                <a16:creationId xmlns:a16="http://schemas.microsoft.com/office/drawing/2014/main" id="{4C04E536-2AB9-4560-B239-08DD4E831A29}"/>
              </a:ext>
            </a:extLst>
          </p:cNvPr>
          <p:cNvSpPr txBox="1"/>
          <p:nvPr/>
        </p:nvSpPr>
        <p:spPr>
          <a:xfrm>
            <a:off x="5955720" y="5825012"/>
            <a:ext cx="1798864" cy="648000"/>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システム開発について</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順序を理解することができ、</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その運用についての問題点を考える良い機会になった。</a:t>
            </a:r>
          </a:p>
        </p:txBody>
      </p:sp>
      <p:sp>
        <p:nvSpPr>
          <p:cNvPr id="16" name="正方形/長方形 15">
            <a:extLst>
              <a:ext uri="{FF2B5EF4-FFF2-40B4-BE49-F238E27FC236}">
                <a16:creationId xmlns:a16="http://schemas.microsoft.com/office/drawing/2014/main" id="{8C8F71D0-F930-43CD-A4BA-F04A3EA16F72}"/>
              </a:ext>
            </a:extLst>
          </p:cNvPr>
          <p:cNvSpPr/>
          <p:nvPr/>
        </p:nvSpPr>
        <p:spPr>
          <a:xfrm>
            <a:off x="5840522" y="2148467"/>
            <a:ext cx="2950162" cy="1775588"/>
          </a:xfrm>
          <a:prstGeom prst="rect">
            <a:avLst/>
          </a:prstGeom>
          <a:ln>
            <a:noFill/>
          </a:ln>
        </p:spPr>
        <p:style>
          <a:lnRef idx="2">
            <a:schemeClr val="accent1"/>
          </a:lnRef>
          <a:fillRef idx="1">
            <a:schemeClr val="lt1"/>
          </a:fillRef>
          <a:effectRef idx="0">
            <a:schemeClr val="accent1"/>
          </a:effectRef>
          <a:fontRef idx="minor">
            <a:schemeClr val="dk1"/>
          </a:fontRef>
        </p:style>
        <p:txBody>
          <a:bodyPr lIns="72000" rIns="72000" rtlCol="0" anchor="t"/>
          <a:lstStyle/>
          <a:p>
            <a:pPr algn="ctr"/>
            <a:r>
              <a:rPr kumimoji="1" lang="ja-JP" altLang="en-US" sz="1050" b="1">
                <a:solidFill>
                  <a:schemeClr val="tx1"/>
                </a:solidFill>
                <a:latin typeface="メイリオ" panose="020B0604030504040204" pitchFamily="50" charset="-128"/>
                <a:ea typeface="メイリオ" panose="020B0604030504040204" pitchFamily="50" charset="-128"/>
              </a:rPr>
              <a:t>受講者の声</a:t>
            </a:r>
          </a:p>
        </p:txBody>
      </p:sp>
      <p:sp>
        <p:nvSpPr>
          <p:cNvPr id="57" name="テキスト ボックス 56">
            <a:extLst>
              <a:ext uri="{FF2B5EF4-FFF2-40B4-BE49-F238E27FC236}">
                <a16:creationId xmlns:a16="http://schemas.microsoft.com/office/drawing/2014/main" id="{80DA6371-64CC-43BA-99DE-9F1C6AEAE1A0}"/>
              </a:ext>
            </a:extLst>
          </p:cNvPr>
          <p:cNvSpPr txBox="1"/>
          <p:nvPr/>
        </p:nvSpPr>
        <p:spPr>
          <a:xfrm>
            <a:off x="5934879" y="4797477"/>
            <a:ext cx="1436670" cy="730430"/>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システムの発注者と</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受注者それぞれが積極的に関わるポイントがよく</a:t>
            </a:r>
            <a:br>
              <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分かった。</a:t>
            </a:r>
          </a:p>
        </p:txBody>
      </p:sp>
      <p:sp>
        <p:nvSpPr>
          <p:cNvPr id="60" name="テキスト ボックス 59">
            <a:extLst>
              <a:ext uri="{FF2B5EF4-FFF2-40B4-BE49-F238E27FC236}">
                <a16:creationId xmlns:a16="http://schemas.microsoft.com/office/drawing/2014/main" id="{B47F1A69-CD30-4238-9A19-FC1D349ED0C7}"/>
              </a:ext>
            </a:extLst>
          </p:cNvPr>
          <p:cNvSpPr txBox="1"/>
          <p:nvPr/>
        </p:nvSpPr>
        <p:spPr>
          <a:xfrm>
            <a:off x="5861468" y="2390006"/>
            <a:ext cx="1920811" cy="756000"/>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lIns="108000" tIns="108000" rtlCol="0" anchor="ctr">
            <a:noAutofit/>
          </a:bodyP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デジタル技術を活用する前に</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その必要性・重要性の筋道を立てながらしっかり理解することが大事だと</a:t>
            </a: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学んだ</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63" name="テキスト ボックス 62">
            <a:extLst>
              <a:ext uri="{FF2B5EF4-FFF2-40B4-BE49-F238E27FC236}">
                <a16:creationId xmlns:a16="http://schemas.microsoft.com/office/drawing/2014/main" id="{80B62242-1FFB-4EAA-90F9-6B8B2EF08A52}"/>
              </a:ext>
            </a:extLst>
          </p:cNvPr>
          <p:cNvSpPr txBox="1"/>
          <p:nvPr/>
        </p:nvSpPr>
        <p:spPr>
          <a:xfrm>
            <a:off x="6192788" y="3162967"/>
            <a:ext cx="2520975" cy="657903"/>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担当</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業務について、</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「デジタルでどう改善するか」の視点だけでなく、「そもそもの業務プロセス自体を見直せる可能性はないか」という視点で考えていきたい。</a:t>
            </a:r>
          </a:p>
        </p:txBody>
      </p:sp>
      <p:pic>
        <p:nvPicPr>
          <p:cNvPr id="118" name="図 117">
            <a:extLst>
              <a:ext uri="{FF2B5EF4-FFF2-40B4-BE49-F238E27FC236}">
                <a16:creationId xmlns:a16="http://schemas.microsoft.com/office/drawing/2014/main" id="{7C455663-EEC3-47F5-AD9D-10BF0EA962CE}"/>
              </a:ext>
            </a:extLst>
          </p:cNvPr>
          <p:cNvPicPr>
            <a:picLocks noChangeAspect="1"/>
          </p:cNvPicPr>
          <p:nvPr/>
        </p:nvPicPr>
        <p:blipFill rotWithShape="1">
          <a:blip r:embed="rId3"/>
          <a:srcRect b="8184"/>
          <a:stretch/>
        </p:blipFill>
        <p:spPr>
          <a:xfrm>
            <a:off x="3105638" y="2181232"/>
            <a:ext cx="2657135" cy="1662538"/>
          </a:xfrm>
          <a:prstGeom prst="rect">
            <a:avLst/>
          </a:prstGeom>
        </p:spPr>
      </p:pic>
      <p:pic>
        <p:nvPicPr>
          <p:cNvPr id="121" name="Picture 2" descr="ブレインストーミング・会議のイラスト">
            <a:extLst>
              <a:ext uri="{FF2B5EF4-FFF2-40B4-BE49-F238E27FC236}">
                <a16:creationId xmlns:a16="http://schemas.microsoft.com/office/drawing/2014/main" id="{0597E82B-632A-4DC3-A555-AA99D27BF91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4311" y="2198092"/>
            <a:ext cx="874865" cy="87486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7" name="表 5">
            <a:extLst>
              <a:ext uri="{FF2B5EF4-FFF2-40B4-BE49-F238E27FC236}">
                <a16:creationId xmlns:a16="http://schemas.microsoft.com/office/drawing/2014/main" id="{28BDF94C-2D6E-46F6-9C46-A47BCAE92AD0}"/>
              </a:ext>
            </a:extLst>
          </p:cNvPr>
          <p:cNvGraphicFramePr>
            <a:graphicFrameLocks noGrp="1"/>
          </p:cNvGraphicFramePr>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７</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各部局での業務改善を図るため、ローコード・ノーコードツールや</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RPA</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を活用したデジタル実装等に取り組む職員。</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lvl="0">
                        <a:defRPr/>
                      </a:pP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pic>
        <p:nvPicPr>
          <p:cNvPr id="7" name="図 6">
            <a:extLst>
              <a:ext uri="{FF2B5EF4-FFF2-40B4-BE49-F238E27FC236}">
                <a16:creationId xmlns:a16="http://schemas.microsoft.com/office/drawing/2014/main" id="{C4B0D486-B252-4F26-98B5-A07BC9D86F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2964" y="4577840"/>
            <a:ext cx="3392354" cy="1911475"/>
          </a:xfrm>
          <a:prstGeom prst="rect">
            <a:avLst/>
          </a:prstGeom>
        </p:spPr>
      </p:pic>
      <p:sp>
        <p:nvSpPr>
          <p:cNvPr id="4" name="スライド番号プレースホルダー 3">
            <a:extLst>
              <a:ext uri="{FF2B5EF4-FFF2-40B4-BE49-F238E27FC236}">
                <a16:creationId xmlns:a16="http://schemas.microsoft.com/office/drawing/2014/main" id="{05275A3C-CDA1-48D4-91D6-18B36F30AC16}"/>
              </a:ext>
            </a:extLst>
          </p:cNvPr>
          <p:cNvSpPr>
            <a:spLocks noGrp="1"/>
          </p:cNvSpPr>
          <p:nvPr>
            <p:ph type="sldNum" sz="quarter" idx="12"/>
          </p:nvPr>
        </p:nvSpPr>
        <p:spPr/>
        <p:txBody>
          <a:bodyPr/>
          <a:lstStyle/>
          <a:p>
            <a:fld id="{7791D223-6A27-4327-8087-FA06212A7E85}" type="slidenum">
              <a:rPr lang="ja-JP" altLang="en-US" smtClean="0"/>
              <a:pPr/>
              <a:t>13</a:t>
            </a:fld>
            <a:endParaRPr lang="ja-JP" altLang="en-US"/>
          </a:p>
        </p:txBody>
      </p:sp>
      <p:sp>
        <p:nvSpPr>
          <p:cNvPr id="26" name="正方形/長方形 25">
            <a:extLst>
              <a:ext uri="{FF2B5EF4-FFF2-40B4-BE49-F238E27FC236}">
                <a16:creationId xmlns:a16="http://schemas.microsoft.com/office/drawing/2014/main" id="{5F5313B5-6245-4AC3-BFF1-1FD91DC88F4A}"/>
              </a:ext>
            </a:extLst>
          </p:cNvPr>
          <p:cNvSpPr/>
          <p:nvPr/>
        </p:nvSpPr>
        <p:spPr>
          <a:xfrm>
            <a:off x="283033" y="637634"/>
            <a:ext cx="8577934" cy="1010770"/>
          </a:xfrm>
          <a:prstGeom prst="rect">
            <a:avLst/>
          </a:prstGeom>
          <a:solidFill>
            <a:schemeClr val="bg1"/>
          </a:solidFill>
          <a:ln w="19050">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lIns="36000" tIns="72000" rIns="36000" rtlCol="0" anchor="t"/>
          <a:lstStyle/>
          <a:p>
            <a:pPr algn="ctr">
              <a:defRPr/>
            </a:pPr>
            <a:r>
              <a:rPr lang="en-US" altLang="ja-JP"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DX</a:t>
            </a:r>
            <a:r>
              <a:rPr lang="ja-JP" altLang="en-US"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推進に向けた研修の実施等の効果</a:t>
            </a: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28" name="表 4">
            <a:extLst>
              <a:ext uri="{FF2B5EF4-FFF2-40B4-BE49-F238E27FC236}">
                <a16:creationId xmlns:a16="http://schemas.microsoft.com/office/drawing/2014/main" id="{C7C08C37-DC1E-4C7B-A487-6A68F6C223B4}"/>
              </a:ext>
            </a:extLst>
          </p:cNvPr>
          <p:cNvGraphicFramePr>
            <a:graphicFrameLocks noGrp="1"/>
          </p:cNvGraphicFramePr>
          <p:nvPr>
            <p:extLst>
              <p:ext uri="{D42A27DB-BD31-4B8C-83A1-F6EECF244321}">
                <p14:modId xmlns:p14="http://schemas.microsoft.com/office/powerpoint/2010/main" val="1785104042"/>
              </p:ext>
            </p:extLst>
          </p:nvPr>
        </p:nvGraphicFramePr>
        <p:xfrm>
          <a:off x="432000" y="909875"/>
          <a:ext cx="8280000" cy="651600"/>
        </p:xfrm>
        <a:graphic>
          <a:graphicData uri="http://schemas.openxmlformats.org/drawingml/2006/table">
            <a:tbl>
              <a:tblPr firstRow="1" bandRow="1">
                <a:tableStyleId>{5C22544A-7EE6-4342-B048-85BDC9FD1C3A}</a:tableStyleId>
              </a:tblPr>
              <a:tblGrid>
                <a:gridCol w="4021714">
                  <a:extLst>
                    <a:ext uri="{9D8B030D-6E8A-4147-A177-3AD203B41FA5}">
                      <a16:colId xmlns:a16="http://schemas.microsoft.com/office/drawing/2014/main" val="3468640698"/>
                    </a:ext>
                  </a:extLst>
                </a:gridCol>
                <a:gridCol w="236572">
                  <a:extLst>
                    <a:ext uri="{9D8B030D-6E8A-4147-A177-3AD203B41FA5}">
                      <a16:colId xmlns:a16="http://schemas.microsoft.com/office/drawing/2014/main" val="1106510854"/>
                    </a:ext>
                  </a:extLst>
                </a:gridCol>
                <a:gridCol w="4021714">
                  <a:extLst>
                    <a:ext uri="{9D8B030D-6E8A-4147-A177-3AD203B41FA5}">
                      <a16:colId xmlns:a16="http://schemas.microsoft.com/office/drawing/2014/main" val="3121004198"/>
                    </a:ext>
                  </a:extLst>
                </a:gridCol>
              </a:tblGrid>
              <a:tr h="291600">
                <a:tc>
                  <a:txBody>
                    <a:bodyPr/>
                    <a:lstStyle/>
                    <a:p>
                      <a:pPr algn="ctr">
                        <a:lnSpc>
                          <a:spcPct val="100000"/>
                        </a:lnSpc>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職員の意識・スキルの向上</a:t>
                      </a:r>
                      <a:endParaRPr kumimoji="1" lang="ja-JP" altLang="en-US" b="1" dirty="0">
                        <a:solidFill>
                          <a:schemeClr val="tx1"/>
                        </a:solidFill>
                        <a:effectLst/>
                        <a:latin typeface="メイリオ" panose="020B0604030504040204" pitchFamily="50" charset="-128"/>
                        <a:ea typeface="メイリオ" panose="020B0604030504040204" pitchFamily="50" charset="-128"/>
                      </a:endParaRP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7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0" marR="0" marT="72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実践的な業務改革の推進</a:t>
                      </a:r>
                      <a:endPar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63356557"/>
                  </a:ext>
                </a:extLst>
              </a:tr>
              <a:tr h="360000">
                <a:tc>
                  <a:txBody>
                    <a:bodyPr/>
                    <a:lstStyle/>
                    <a:p>
                      <a:pPr marL="93663" indent="-93663">
                        <a:buFont typeface="Arial" panose="020B0604020202020204" pitchFamily="34" charset="0"/>
                        <a:buChar char="•"/>
                      </a:pPr>
                      <a:r>
                        <a:rPr lang="en-US" altLang="ja-JP" sz="900" dirty="0">
                          <a:latin typeface="メイリオ" panose="020B0604030504040204" pitchFamily="50" charset="-128"/>
                          <a:ea typeface="メイリオ" panose="020B0604030504040204" pitchFamily="50" charset="-128"/>
                        </a:rPr>
                        <a:t>DX</a:t>
                      </a:r>
                      <a:r>
                        <a:rPr lang="ja-JP" altLang="en-US" sz="900" dirty="0">
                          <a:latin typeface="メイリオ" panose="020B0604030504040204" pitchFamily="50" charset="-128"/>
                          <a:ea typeface="メイリオ" panose="020B0604030504040204" pitchFamily="50" charset="-128"/>
                        </a:rPr>
                        <a:t>推進員</a:t>
                      </a:r>
                      <a:r>
                        <a:rPr lang="ja-JP" altLang="en-US" sz="900" baseline="30000" dirty="0">
                          <a:latin typeface="メイリオ" panose="020B0604030504040204" pitchFamily="50" charset="-128"/>
                          <a:ea typeface="メイリオ" panose="020B0604030504040204" pitchFamily="50" charset="-128"/>
                        </a:rPr>
                        <a:t>＊７</a:t>
                      </a:r>
                      <a:r>
                        <a:rPr lang="ja-JP" altLang="en-US" sz="900" dirty="0">
                          <a:latin typeface="メイリオ" panose="020B0604030504040204" pitchFamily="50" charset="-128"/>
                          <a:ea typeface="メイリオ" panose="020B0604030504040204" pitchFamily="50" charset="-128"/>
                        </a:rPr>
                        <a:t>や</a:t>
                      </a:r>
                      <a:r>
                        <a:rPr lang="en-US" altLang="ja-JP" sz="900" dirty="0">
                          <a:latin typeface="メイリオ" panose="020B0604030504040204" pitchFamily="50" charset="-128"/>
                          <a:ea typeface="メイリオ" panose="020B0604030504040204" pitchFamily="50" charset="-128"/>
                        </a:rPr>
                        <a:t>DX</a:t>
                      </a:r>
                      <a:r>
                        <a:rPr lang="ja-JP" altLang="en-US" sz="900" dirty="0">
                          <a:latin typeface="メイリオ" panose="020B0604030504040204" pitchFamily="50" charset="-128"/>
                          <a:ea typeface="メイリオ" panose="020B0604030504040204" pitchFamily="50" charset="-128"/>
                        </a:rPr>
                        <a:t>の推進に意欲的な職員を対象にした研修を実施することにより、意識・スキルを向上。</a:t>
                      </a:r>
                      <a:endParaRPr kumimoji="1" lang="ja-JP" altLang="en-US" sz="900" dirty="0">
                        <a:solidFill>
                          <a:schemeClr val="tx1"/>
                        </a:solidFill>
                        <a:effectLst/>
                        <a:latin typeface="メイリオ" panose="020B0604030504040204" pitchFamily="50" charset="-128"/>
                        <a:ea typeface="メイリオ" panose="020B0604030504040204" pitchFamily="50" charset="-128"/>
                      </a:endParaRP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tc>
                  <a:txBody>
                    <a:bodyPr/>
                    <a:lstStyle/>
                    <a:p>
                      <a:pPr marL="90488" indent="-90488">
                        <a:buFont typeface="Arial" panose="020B0604020202020204" pitchFamily="34" charset="0"/>
                        <a:buChar char="•"/>
                      </a:pP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L="0" marR="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dirty="0">
                          <a:latin typeface="メイリオ" panose="020B0604030504040204" pitchFamily="50" charset="-128"/>
                          <a:ea typeface="メイリオ" panose="020B0604030504040204" pitchFamily="50" charset="-128"/>
                        </a:rPr>
                        <a:t>職員の意識・スキルの向上により、先進的なデジタル技術やデータ等を活用した実践的な業務改革を推進。</a:t>
                      </a: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extLst>
                  <a:ext uri="{0D108BD9-81ED-4DB2-BD59-A6C34878D82A}">
                    <a16:rowId xmlns:a16="http://schemas.microsoft.com/office/drawing/2014/main" val="1978986016"/>
                  </a:ext>
                </a:extLst>
              </a:tr>
            </a:tbl>
          </a:graphicData>
        </a:graphic>
      </p:graphicFrame>
      <p:graphicFrame>
        <p:nvGraphicFramePr>
          <p:cNvPr id="5" name="表 4">
            <a:extLst>
              <a:ext uri="{FF2B5EF4-FFF2-40B4-BE49-F238E27FC236}">
                <a16:creationId xmlns:a16="http://schemas.microsoft.com/office/drawing/2014/main" id="{2BF042A1-347E-4538-8D68-BA669C981966}"/>
              </a:ext>
            </a:extLst>
          </p:cNvPr>
          <p:cNvGraphicFramePr>
            <a:graphicFrameLocks noGrp="1"/>
          </p:cNvGraphicFramePr>
          <p:nvPr>
            <p:extLst>
              <p:ext uri="{D42A27DB-BD31-4B8C-83A1-F6EECF244321}">
                <p14:modId xmlns:p14="http://schemas.microsoft.com/office/powerpoint/2010/main" val="3999978058"/>
              </p:ext>
            </p:extLst>
          </p:nvPr>
        </p:nvGraphicFramePr>
        <p:xfrm>
          <a:off x="378068" y="2284271"/>
          <a:ext cx="2284089" cy="1584960"/>
        </p:xfrm>
        <a:graphic>
          <a:graphicData uri="http://schemas.openxmlformats.org/drawingml/2006/table">
            <a:tbl>
              <a:tblPr firstRow="1" bandRow="1">
                <a:tableStyleId>{5C22544A-7EE6-4342-B048-85BDC9FD1C3A}</a:tableStyleId>
              </a:tblPr>
              <a:tblGrid>
                <a:gridCol w="2284089">
                  <a:extLst>
                    <a:ext uri="{9D8B030D-6E8A-4147-A177-3AD203B41FA5}">
                      <a16:colId xmlns:a16="http://schemas.microsoft.com/office/drawing/2014/main" val="2425511216"/>
                    </a:ext>
                  </a:extLst>
                </a:gridCol>
              </a:tblGrid>
              <a:tr h="219752">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研修内容</a:t>
                      </a:r>
                    </a:p>
                  </a:txBody>
                  <a:tcPr marB="0" anchor="b">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0051292"/>
                  </a:ext>
                </a:extLst>
              </a:tr>
              <a:tr h="12972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課題発見</a:t>
                      </a:r>
                      <a:br>
                        <a:rPr kumimoji="1" lang="en-US" altLang="ja-JP"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b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・課題とは何か、課題発見法</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視点拡大を図り当たり前を疑う</a:t>
                      </a:r>
                      <a:endParaRPr kumimoji="1" lang="en-US" altLang="ja-JP"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・事実、思い込み、評価を分ける</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・なぜを深堀りする</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アイデアを実行可能な形に変える</a:t>
                      </a:r>
                      <a:endParaRPr kumimoji="1" lang="en-US" altLang="ja-JP"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・無駄や重複している部分を発見する</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・まずは小さく動かすことの大切さ</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DX</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は手段、人を動かす仕組みを設計する</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B="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82965591"/>
                  </a:ext>
                </a:extLst>
              </a:tr>
            </a:tbl>
          </a:graphicData>
        </a:graphic>
      </p:graphicFrame>
      <p:graphicFrame>
        <p:nvGraphicFramePr>
          <p:cNvPr id="25" name="表 24">
            <a:extLst>
              <a:ext uri="{FF2B5EF4-FFF2-40B4-BE49-F238E27FC236}">
                <a16:creationId xmlns:a16="http://schemas.microsoft.com/office/drawing/2014/main" id="{4BF743F7-D691-4F41-8AB7-EF319E80F80D}"/>
              </a:ext>
            </a:extLst>
          </p:cNvPr>
          <p:cNvGraphicFramePr>
            <a:graphicFrameLocks noGrp="1"/>
          </p:cNvGraphicFramePr>
          <p:nvPr>
            <p:extLst>
              <p:ext uri="{D42A27DB-BD31-4B8C-83A1-F6EECF244321}">
                <p14:modId xmlns:p14="http://schemas.microsoft.com/office/powerpoint/2010/main" val="239403660"/>
              </p:ext>
            </p:extLst>
          </p:nvPr>
        </p:nvGraphicFramePr>
        <p:xfrm>
          <a:off x="378068" y="4599130"/>
          <a:ext cx="1985478" cy="1866900"/>
        </p:xfrm>
        <a:graphic>
          <a:graphicData uri="http://schemas.openxmlformats.org/drawingml/2006/table">
            <a:tbl>
              <a:tblPr firstRow="1" bandRow="1">
                <a:tableStyleId>{5C22544A-7EE6-4342-B048-85BDC9FD1C3A}</a:tableStyleId>
              </a:tblPr>
              <a:tblGrid>
                <a:gridCol w="1985478">
                  <a:extLst>
                    <a:ext uri="{9D8B030D-6E8A-4147-A177-3AD203B41FA5}">
                      <a16:colId xmlns:a16="http://schemas.microsoft.com/office/drawing/2014/main" val="2425511216"/>
                    </a:ext>
                  </a:extLst>
                </a:gridCol>
              </a:tblGrid>
              <a:tr h="219752">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研修内容</a:t>
                      </a:r>
                    </a:p>
                  </a:txBody>
                  <a:tcPr marB="0" anchor="b">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0051292"/>
                  </a:ext>
                </a:extLst>
              </a:tr>
              <a:tr h="1297243">
                <a:tc>
                  <a:txBody>
                    <a:bodyPr/>
                    <a:lstStyle/>
                    <a:p>
                      <a:r>
                        <a:rPr lang="en-US" altLang="ja-JP" sz="1050" b="1" dirty="0">
                          <a:solidFill>
                            <a:schemeClr val="tx1"/>
                          </a:solidFill>
                          <a:latin typeface="メイリオ" panose="020B0604030504040204" pitchFamily="50" charset="-128"/>
                          <a:ea typeface="メイリオ" panose="020B0604030504040204" pitchFamily="50" charset="-128"/>
                        </a:rPr>
                        <a:t>IT</a:t>
                      </a:r>
                      <a:r>
                        <a:rPr lang="ja-JP" altLang="en-US" sz="1050" b="1" dirty="0">
                          <a:solidFill>
                            <a:schemeClr val="tx1"/>
                          </a:solidFill>
                          <a:latin typeface="メイリオ" panose="020B0604030504040204" pitchFamily="50" charset="-128"/>
                          <a:ea typeface="メイリオ" panose="020B0604030504040204" pitchFamily="50" charset="-128"/>
                        </a:rPr>
                        <a:t>基礎知識編</a:t>
                      </a:r>
                      <a:endParaRPr lang="en-US" altLang="ja-JP" sz="1050" b="1"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・コンピュータの構成要素</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・ソフトウェア</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・ネットワークとインターネット</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・情報セキュリティ</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・データベース</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a:t>
                      </a:r>
                      <a:r>
                        <a:rPr lang="en-US" altLang="ja-JP" sz="800" dirty="0">
                          <a:solidFill>
                            <a:schemeClr val="tx1"/>
                          </a:solidFill>
                          <a:latin typeface="メイリオ" panose="020B0604030504040204" pitchFamily="50" charset="-128"/>
                          <a:ea typeface="メイリオ" panose="020B0604030504040204" pitchFamily="50" charset="-128"/>
                        </a:rPr>
                        <a:t>DX</a:t>
                      </a:r>
                      <a:r>
                        <a:rPr lang="ja-JP" altLang="en-US" sz="800" dirty="0">
                          <a:solidFill>
                            <a:schemeClr val="tx1"/>
                          </a:solidFill>
                          <a:latin typeface="メイリオ" panose="020B0604030504040204" pitchFamily="50" charset="-128"/>
                          <a:ea typeface="メイリオ" panose="020B0604030504040204" pitchFamily="50" charset="-128"/>
                        </a:rPr>
                        <a:t>を取り巻く要素技術</a:t>
                      </a:r>
                      <a:endParaRPr lang="en-US" altLang="ja-JP" sz="800" dirty="0">
                        <a:solidFill>
                          <a:schemeClr val="tx1"/>
                        </a:solidFill>
                        <a:latin typeface="メイリオ" panose="020B0604030504040204" pitchFamily="50" charset="-128"/>
                        <a:ea typeface="メイリオ" panose="020B0604030504040204" pitchFamily="50" charset="-128"/>
                      </a:endParaRPr>
                    </a:p>
                    <a:p>
                      <a:endParaRPr lang="en-US" altLang="ja-JP" sz="300" dirty="0">
                        <a:solidFill>
                          <a:schemeClr val="tx1"/>
                        </a:solidFill>
                        <a:latin typeface="メイリオ" panose="020B0604030504040204" pitchFamily="50" charset="-128"/>
                        <a:ea typeface="メイリオ" panose="020B0604030504040204" pitchFamily="50" charset="-128"/>
                      </a:endParaRPr>
                    </a:p>
                    <a:p>
                      <a:r>
                        <a:rPr lang="ja-JP" altLang="en-US" sz="1050" b="1" dirty="0">
                          <a:solidFill>
                            <a:schemeClr val="tx1"/>
                          </a:solidFill>
                          <a:latin typeface="メイリオ" panose="020B0604030504040204" pitchFamily="50" charset="-128"/>
                          <a:ea typeface="メイリオ" panose="020B0604030504040204" pitchFamily="50" charset="-128"/>
                        </a:rPr>
                        <a:t>初めて学ぶ情報システム開発</a:t>
                      </a:r>
                      <a:endParaRPr lang="en-US" altLang="ja-JP" sz="1050" b="1"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・情報システム、システム開発手法</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・インフラストラクチャ</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・システムアーキテクチャ</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・ソフトウェア設計、運用・保守</a:t>
                      </a:r>
                      <a:endParaRPr lang="en-US" altLang="ja-JP" sz="1000" dirty="0">
                        <a:solidFill>
                          <a:schemeClr val="tx1"/>
                        </a:solidFill>
                        <a:latin typeface="メイリオ" panose="020B0604030504040204" pitchFamily="50" charset="-128"/>
                        <a:ea typeface="メイリオ" panose="020B0604030504040204" pitchFamily="50" charset="-128"/>
                      </a:endParaRPr>
                    </a:p>
                  </a:txBody>
                  <a:tcPr marB="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82965591"/>
                  </a:ext>
                </a:extLst>
              </a:tr>
            </a:tbl>
          </a:graphicData>
        </a:graphic>
      </p:graphicFrame>
    </p:spTree>
    <p:extLst>
      <p:ext uri="{BB962C8B-B14F-4D97-AF65-F5344CB8AC3E}">
        <p14:creationId xmlns:p14="http://schemas.microsoft.com/office/powerpoint/2010/main" val="2685385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a:extLst>
              <a:ext uri="{FF2B5EF4-FFF2-40B4-BE49-F238E27FC236}">
                <a16:creationId xmlns:a16="http://schemas.microsoft.com/office/drawing/2014/main" id="{D7AFA3ED-8090-42F2-AE4C-1C7D3880744D}"/>
              </a:ext>
            </a:extLst>
          </p:cNvPr>
          <p:cNvSpPr/>
          <p:nvPr/>
        </p:nvSpPr>
        <p:spPr>
          <a:xfrm>
            <a:off x="251520" y="1943213"/>
            <a:ext cx="8595955" cy="4428045"/>
          </a:xfrm>
          <a:prstGeom prst="rect">
            <a:avLst/>
          </a:prstGeom>
          <a:solidFill>
            <a:srgbClr val="CFE0ED"/>
          </a:solidFill>
          <a:ln w="19050">
            <a:noFill/>
          </a:ln>
        </p:spPr>
        <p:style>
          <a:lnRef idx="2">
            <a:schemeClr val="accent1"/>
          </a:lnRef>
          <a:fillRef idx="1">
            <a:schemeClr val="lt1"/>
          </a:fillRef>
          <a:effectRef idx="0">
            <a:schemeClr val="accent1"/>
          </a:effectRef>
          <a:fontRef idx="minor">
            <a:schemeClr val="dk1"/>
          </a:fontRef>
        </p:style>
        <p:txBody>
          <a:bodyPr lIns="72000" tIns="36000" rIns="36000" rtlCol="0" anchor="t"/>
          <a:lstStyle/>
          <a:p>
            <a:pPr marL="93663" marR="0" lvl="0" indent="-93663" algn="l" defTabSz="990564" rtl="0" eaLnBrk="1" fontAlgn="auto" latinLnBrk="0" hangingPunct="1">
              <a:lnSpc>
                <a:spcPct val="100000"/>
              </a:lnSpc>
              <a:spcBef>
                <a:spcPct val="20000"/>
              </a:spcBef>
              <a:spcAft>
                <a:spcPts val="0"/>
              </a:spcAft>
              <a:buClrTx/>
              <a:buSzPct val="100000"/>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従来、紙ベースで行ってきた医療機関や福祉施設等の立入検査や許認可業務について、事業者の利便性向上と、職員の生産性向上を図るため、申請から許認可手続及び立入検査・指導監査までを一貫して処理・管理するシステムを、健康医療部と福祉部が共同で構築。</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93663" marR="0" lvl="0" indent="-93663" algn="l" defTabSz="990564" rtl="0" eaLnBrk="1" fontAlgn="auto" latinLnBrk="0" hangingPunct="1">
              <a:lnSpc>
                <a:spcPct val="100000"/>
              </a:lnSpc>
              <a:spcBef>
                <a:spcPct val="20000"/>
              </a:spcBef>
              <a:spcAft>
                <a:spcPts val="0"/>
              </a:spcAft>
              <a:buClrTx/>
              <a:buSzPct val="100000"/>
              <a:buFont typeface="Arial" panose="020B0604020202020204" pitchFamily="34" charset="0"/>
              <a:buChar char="•"/>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複数部局や類似業務での横展開を考慮した汎用性・拡張性の高いシステムとしており、令和８年度は環境衛生・薬事・食品衛生分野の許認可業務等への拡張に向けた機能構築を実施。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algn="ctr">
              <a:defRPr/>
            </a:pP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テキスト プレースホルダー 4">
            <a:extLst>
              <a:ext uri="{FF2B5EF4-FFF2-40B4-BE49-F238E27FC236}">
                <a16:creationId xmlns:a16="http://schemas.microsoft.com/office/drawing/2014/main" id="{1FE0F736-E538-4608-898D-96C05ECAC286}"/>
              </a:ext>
            </a:extLst>
          </p:cNvPr>
          <p:cNvSpPr>
            <a:spLocks noGrp="1"/>
          </p:cNvSpPr>
          <p:nvPr>
            <p:ph type="body" sz="quarter" idx="13"/>
          </p:nvPr>
        </p:nvSpPr>
        <p:spPr>
          <a:xfrm>
            <a:off x="0" y="47030"/>
            <a:ext cx="7704000" cy="501650"/>
          </a:xfrm>
        </p:spPr>
        <p:txBody>
          <a:bodyPr/>
          <a:lstStyle/>
          <a:p>
            <a:r>
              <a:rPr lang="ja-JP" altLang="en-US"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b="0" dirty="0">
                <a:latin typeface="メイリオ" panose="020B0604030504040204" pitchFamily="50" charset="-128"/>
                <a:ea typeface="メイリオ" panose="020B0604030504040204" pitchFamily="50" charset="-128"/>
                <a:cs typeface="メイリオ" panose="020B0604030504040204" pitchFamily="50" charset="-128"/>
              </a:rPr>
              <a:t>許認可・検査等業務</a:t>
            </a:r>
            <a:r>
              <a:rPr lang="en-US" altLang="ja-JP" b="0" dirty="0">
                <a:latin typeface="メイリオ" panose="020B0604030504040204" pitchFamily="50" charset="-128"/>
                <a:ea typeface="メイリオ" panose="020B0604030504040204" pitchFamily="50" charset="-128"/>
                <a:cs typeface="メイリオ" panose="020B0604030504040204" pitchFamily="50" charset="-128"/>
              </a:rPr>
              <a:t>DX</a:t>
            </a:r>
            <a:r>
              <a:rPr lang="ja-JP" altLang="en-US" b="0" dirty="0">
                <a:latin typeface="メイリオ" panose="020B0604030504040204" pitchFamily="50" charset="-128"/>
                <a:ea typeface="メイリオ" panose="020B0604030504040204" pitchFamily="50" charset="-128"/>
                <a:cs typeface="メイリオ" panose="020B0604030504040204" pitchFamily="50" charset="-128"/>
              </a:rPr>
              <a:t>プラットフォーム</a:t>
            </a:r>
            <a:r>
              <a:rPr lang="ja-JP" altLang="en-US" b="0" baseline="30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*８</a:t>
            </a:r>
            <a:r>
              <a:rPr lang="ja-JP" altLang="en-US"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」の構築</a:t>
            </a:r>
            <a:endParaRPr lang="ja-JP" altLang="en-US" b="0" dirty="0"/>
          </a:p>
        </p:txBody>
      </p:sp>
      <p:sp>
        <p:nvSpPr>
          <p:cNvPr id="71" name="正方形/長方形 70">
            <a:extLst>
              <a:ext uri="{FF2B5EF4-FFF2-40B4-BE49-F238E27FC236}">
                <a16:creationId xmlns:a16="http://schemas.microsoft.com/office/drawing/2014/main" id="{15BE3B73-0FE8-4497-9D8F-3C6413DE1DBE}"/>
              </a:ext>
            </a:extLst>
          </p:cNvPr>
          <p:cNvSpPr/>
          <p:nvPr/>
        </p:nvSpPr>
        <p:spPr>
          <a:xfrm>
            <a:off x="378465" y="2978949"/>
            <a:ext cx="8387071" cy="324816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rtlCol="0" anchor="t"/>
          <a:lstStyle/>
          <a:p>
            <a:pPr marL="0" marR="0" lvl="0" indent="0" algn="ctr" defTabSz="990564" rtl="0" eaLnBrk="1" fontAlgn="auto" latinLnBrk="0" hangingPunct="1">
              <a:lnSpc>
                <a:spcPct val="100000"/>
              </a:lnSpc>
              <a:spcBef>
                <a:spcPts val="0"/>
              </a:spcBef>
              <a:spcAft>
                <a:spcPts val="0"/>
              </a:spcAft>
              <a:buClrTx/>
              <a:buSzPct val="100000"/>
              <a:buFontTx/>
              <a:buNone/>
              <a:tabLst/>
              <a:defRPr/>
            </a:pPr>
            <a:endParaRPr kumimoji="1" lang="en-US" altLang="ja-JP" sz="6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システム概要</a:t>
            </a:r>
            <a:endParaRPr kumimoji="1" lang="ja-JP" altLang="en-US"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ACA6E661-290F-48DA-8709-B4BB0CBFD526}"/>
              </a:ext>
            </a:extLst>
          </p:cNvPr>
          <p:cNvGrpSpPr/>
          <p:nvPr/>
        </p:nvGrpSpPr>
        <p:grpSpPr>
          <a:xfrm>
            <a:off x="437155" y="3293985"/>
            <a:ext cx="8254034" cy="2854565"/>
            <a:chOff x="410628" y="3335187"/>
            <a:chExt cx="8254034" cy="2854565"/>
          </a:xfrm>
        </p:grpSpPr>
        <p:grpSp>
          <p:nvGrpSpPr>
            <p:cNvPr id="90" name="グループ化 89">
              <a:extLst>
                <a:ext uri="{FF2B5EF4-FFF2-40B4-BE49-F238E27FC236}">
                  <a16:creationId xmlns:a16="http://schemas.microsoft.com/office/drawing/2014/main" id="{06386B12-F4DE-445A-BE15-60357F05F15E}"/>
                </a:ext>
              </a:extLst>
            </p:cNvPr>
            <p:cNvGrpSpPr/>
            <p:nvPr/>
          </p:nvGrpSpPr>
          <p:grpSpPr>
            <a:xfrm>
              <a:off x="7314634" y="3653565"/>
              <a:ext cx="1350028" cy="1897439"/>
              <a:chOff x="7316530" y="3747813"/>
              <a:chExt cx="1350028" cy="1897439"/>
            </a:xfrm>
          </p:grpSpPr>
          <p:sp>
            <p:nvSpPr>
              <p:cNvPr id="14" name="正方形/長方形 13">
                <a:extLst>
                  <a:ext uri="{FF2B5EF4-FFF2-40B4-BE49-F238E27FC236}">
                    <a16:creationId xmlns:a16="http://schemas.microsoft.com/office/drawing/2014/main" id="{97F900F0-30EC-43B2-A088-11C7D9203251}"/>
                  </a:ext>
                </a:extLst>
              </p:cNvPr>
              <p:cNvSpPr/>
              <p:nvPr/>
            </p:nvSpPr>
            <p:spPr bwMode="gray">
              <a:xfrm>
                <a:off x="7316530" y="3747813"/>
                <a:ext cx="1350028" cy="1897439"/>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lIns="72000" tIns="72000" rIns="72000" bIns="0" rtlCol="0" anchor="t">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rgbClr val="000000"/>
                  </a:buClr>
                  <a:defRPr/>
                </a:pPr>
                <a:endParaRPr lang="en-US" altLang="ja-JP" sz="1400" b="1" kern="0" dirty="0">
                  <a:solidFill>
                    <a:sysClr val="windowText" lastClr="000000"/>
                  </a:solidFill>
                  <a:latin typeface="メイリオ" panose="020B0604030504040204" pitchFamily="50" charset="-128"/>
                  <a:ea typeface="メイリオ" panose="020B0604030504040204" pitchFamily="50" charset="-128"/>
                </a:endParaRPr>
              </a:p>
              <a:p>
                <a:pPr algn="ctr">
                  <a:buClr>
                    <a:srgbClr val="000000"/>
                  </a:buClr>
                  <a:defRPr/>
                </a:pPr>
                <a:r>
                  <a:rPr lang="ja-JP" altLang="en-US" sz="1400" b="1" kern="0" dirty="0">
                    <a:solidFill>
                      <a:sysClr val="windowText" lastClr="000000"/>
                    </a:solidFill>
                    <a:latin typeface="メイリオ" panose="020B0604030504040204" pitchFamily="50" charset="-128"/>
                    <a:ea typeface="メイリオ" panose="020B0604030504040204" pitchFamily="50" charset="-128"/>
                  </a:rPr>
                  <a:t>府</a:t>
                </a:r>
                <a:endParaRPr lang="en-US" altLang="ja-JP" sz="14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15" name="テキスト ボックス 60">
                <a:extLst>
                  <a:ext uri="{FF2B5EF4-FFF2-40B4-BE49-F238E27FC236}">
                    <a16:creationId xmlns:a16="http://schemas.microsoft.com/office/drawing/2014/main" id="{42C68074-C814-4B78-82E7-DB9DA7664635}"/>
                  </a:ext>
                </a:extLst>
              </p:cNvPr>
              <p:cNvSpPr txBox="1"/>
              <p:nvPr/>
            </p:nvSpPr>
            <p:spPr>
              <a:xfrm>
                <a:off x="7594049" y="4902585"/>
                <a:ext cx="868680" cy="325344"/>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lIns="36000" tIns="36000" rIns="36000" bIns="36000" rtlCol="0" anchor="ctr" anchorCtr="0"/>
              <a:lstStyle>
                <a:defPPr>
                  <a:defRPr lang="en-US"/>
                </a:defPPr>
                <a:lvl1pPr marL="0" marR="0" lvl="0" indent="0" algn="ctr" defTabSz="914400" eaLnBrk="1" latinLnBrk="0" hangingPunct="1">
                  <a:lnSpc>
                    <a:spcPct val="100000"/>
                  </a:lnSpc>
                  <a:buClrTx/>
                  <a:buSzTx/>
                  <a:buFont typeface="Wingdings 2" pitchFamily="18" charset="2"/>
                  <a:buNone/>
                  <a:tabLst/>
                  <a:defRPr kumimoji="1" sz="1100" b="0" i="0" u="none" strike="noStrike" cap="none" spc="0" normalizeH="0" baseline="0">
                    <a:ln>
                      <a:noFill/>
                    </a:ln>
                    <a:solidFill>
                      <a:schemeClr val="bg1"/>
                    </a:solidFill>
                    <a:effectLst/>
                    <a:uLnTx/>
                    <a:uFillTx/>
                    <a:latin typeface="+mn-lt"/>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dirty="0">
                    <a:solidFill>
                      <a:schemeClr val="tx1"/>
                    </a:solidFill>
                    <a:latin typeface="メイリオ" panose="020B0604030504040204" pitchFamily="50" charset="-128"/>
                    <a:ea typeface="メイリオ" panose="020B0604030504040204" pitchFamily="50" charset="-128"/>
                  </a:rPr>
                  <a:t>福祉部</a:t>
                </a:r>
              </a:p>
            </p:txBody>
          </p:sp>
          <p:sp>
            <p:nvSpPr>
              <p:cNvPr id="16" name="テキスト ボックス 60">
                <a:extLst>
                  <a:ext uri="{FF2B5EF4-FFF2-40B4-BE49-F238E27FC236}">
                    <a16:creationId xmlns:a16="http://schemas.microsoft.com/office/drawing/2014/main" id="{36463AC5-14AC-44D2-BB36-71E4AB5A2242}"/>
                  </a:ext>
                </a:extLst>
              </p:cNvPr>
              <p:cNvSpPr txBox="1"/>
              <p:nvPr/>
            </p:nvSpPr>
            <p:spPr>
              <a:xfrm>
                <a:off x="7594049" y="4374540"/>
                <a:ext cx="868680" cy="330461"/>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lIns="36000" tIns="36000" rIns="36000" bIns="36000" rtlCol="0" anchor="ctr" anchorCtr="0"/>
              <a:lstStyle>
                <a:defPPr>
                  <a:defRPr lang="en-US"/>
                </a:defPPr>
                <a:lvl1pPr marL="0" marR="0" lvl="0" indent="0" algn="ctr" defTabSz="914400" eaLnBrk="1" latinLnBrk="0" hangingPunct="1">
                  <a:lnSpc>
                    <a:spcPct val="100000"/>
                  </a:lnSpc>
                  <a:buClrTx/>
                  <a:buSzTx/>
                  <a:buFont typeface="Wingdings 2" pitchFamily="18" charset="2"/>
                  <a:buNone/>
                  <a:tabLst/>
                  <a:defRPr kumimoji="1" sz="1100" b="0" i="0" u="none" strike="noStrike" cap="none" spc="0" normalizeH="0" baseline="0">
                    <a:ln>
                      <a:noFill/>
                    </a:ln>
                    <a:solidFill>
                      <a:schemeClr val="bg1"/>
                    </a:solidFill>
                    <a:effectLst/>
                    <a:uLnTx/>
                    <a:uFillTx/>
                    <a:latin typeface="+mn-lt"/>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a:solidFill>
                      <a:schemeClr val="tx1"/>
                    </a:solidFill>
                    <a:latin typeface="メイリオ" panose="020B0604030504040204" pitchFamily="50" charset="-128"/>
                    <a:ea typeface="メイリオ" panose="020B0604030504040204" pitchFamily="50" charset="-128"/>
                  </a:rPr>
                  <a:t>健康医療部</a:t>
                </a:r>
              </a:p>
            </p:txBody>
          </p:sp>
        </p:grpSp>
        <p:sp>
          <p:nvSpPr>
            <p:cNvPr id="18" name="正方形/長方形 17">
              <a:extLst>
                <a:ext uri="{FF2B5EF4-FFF2-40B4-BE49-F238E27FC236}">
                  <a16:creationId xmlns:a16="http://schemas.microsoft.com/office/drawing/2014/main" id="{3863A8A7-EF66-43F1-86F6-460D3FBFD4E6}"/>
                </a:ext>
              </a:extLst>
            </p:cNvPr>
            <p:cNvSpPr/>
            <p:nvPr/>
          </p:nvSpPr>
          <p:spPr bwMode="gray">
            <a:xfrm>
              <a:off x="3027474" y="3335187"/>
              <a:ext cx="3056036" cy="2070342"/>
            </a:xfrm>
            <a:prstGeom prst="rect">
              <a:avLst/>
            </a:prstGeom>
            <a:solidFill>
              <a:schemeClr val="bg1"/>
            </a:solidFill>
            <a:ln w="28575" algn="ctr">
              <a:solidFill>
                <a:srgbClr val="006664"/>
              </a:solidFill>
              <a:miter lim="800000"/>
              <a:headEnd/>
              <a:tailEnd/>
            </a:ln>
            <a:effectLst>
              <a:outerShdw blurRad="50800" dist="38100" dir="2700000" algn="tl" rotWithShape="0">
                <a:prstClr val="black">
                  <a:alpha val="40000"/>
                </a:prstClr>
              </a:outerShdw>
            </a:effectLst>
          </p:spPr>
          <p:txBody>
            <a:bodyPr wrap="none" lIns="72000" tIns="36000" rIns="72000" bIns="36000" rtlCol="0" anchor="t"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rgbClr val="000000"/>
                </a:buClr>
                <a:defRPr/>
              </a:pPr>
              <a:r>
                <a:rPr lang="ja-JP" altLang="en-US" sz="1500" b="1" dirty="0">
                  <a:latin typeface="メイリオ" panose="020B0604030504040204" pitchFamily="50" charset="-128"/>
                  <a:ea typeface="メイリオ" panose="020B0604030504040204" pitchFamily="50" charset="-128"/>
                </a:rPr>
                <a:t>許認可・検査等業務</a:t>
              </a:r>
              <a:endParaRPr lang="en-US" altLang="ja-JP" sz="1500" b="1" dirty="0">
                <a:latin typeface="メイリオ" panose="020B0604030504040204" pitchFamily="50" charset="-128"/>
                <a:ea typeface="メイリオ" panose="020B0604030504040204" pitchFamily="50" charset="-128"/>
              </a:endParaRPr>
            </a:p>
            <a:p>
              <a:pPr algn="ctr">
                <a:buClr>
                  <a:srgbClr val="000000"/>
                </a:buClr>
                <a:defRPr/>
              </a:pPr>
              <a:r>
                <a:rPr lang="en-US" altLang="ja-JP" sz="1500" b="1" dirty="0">
                  <a:latin typeface="メイリオ" panose="020B0604030504040204" pitchFamily="50" charset="-128"/>
                  <a:ea typeface="メイリオ" panose="020B0604030504040204" pitchFamily="50" charset="-128"/>
                </a:rPr>
                <a:t>DX</a:t>
              </a:r>
              <a:r>
                <a:rPr lang="ja-JP" altLang="en-US" sz="1500" b="1" dirty="0">
                  <a:latin typeface="メイリオ" panose="020B0604030504040204" pitchFamily="50" charset="-128"/>
                  <a:ea typeface="メイリオ" panose="020B0604030504040204" pitchFamily="50" charset="-128"/>
                </a:rPr>
                <a:t>プラットフォーム</a:t>
              </a:r>
              <a:endParaRPr lang="en-US" altLang="ja-JP" sz="1500" kern="0" dirty="0">
                <a:latin typeface="メイリオ" panose="020B0604030504040204" pitchFamily="50" charset="-128"/>
                <a:ea typeface="メイリオ" panose="020B0604030504040204" pitchFamily="50" charset="-128"/>
              </a:endParaRPr>
            </a:p>
          </p:txBody>
        </p:sp>
        <p:sp>
          <p:nvSpPr>
            <p:cNvPr id="19" name="正方形/長方形 18">
              <a:extLst>
                <a:ext uri="{FF2B5EF4-FFF2-40B4-BE49-F238E27FC236}">
                  <a16:creationId xmlns:a16="http://schemas.microsoft.com/office/drawing/2014/main" id="{5A5FF324-9B1A-4341-B26E-1C636C219517}"/>
                </a:ext>
              </a:extLst>
            </p:cNvPr>
            <p:cNvSpPr/>
            <p:nvPr/>
          </p:nvSpPr>
          <p:spPr bwMode="gray">
            <a:xfrm>
              <a:off x="410628" y="3653564"/>
              <a:ext cx="1383628" cy="1897439"/>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lIns="72000" tIns="72000" rIns="72000" bIns="0" rtlCol="0" anchor="t">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rgbClr val="000000"/>
                </a:buClr>
                <a:defRPr/>
              </a:pPr>
              <a:endParaRPr lang="en-US" altLang="ja-JP" sz="1400" b="1" kern="0" dirty="0">
                <a:solidFill>
                  <a:sysClr val="windowText" lastClr="000000"/>
                </a:solidFill>
                <a:latin typeface="メイリオ" panose="020B0604030504040204" pitchFamily="50" charset="-128"/>
                <a:ea typeface="メイリオ" panose="020B0604030504040204" pitchFamily="50" charset="-128"/>
              </a:endParaRPr>
            </a:p>
            <a:p>
              <a:pPr algn="ctr">
                <a:buClr>
                  <a:srgbClr val="000000"/>
                </a:buClr>
                <a:defRPr/>
              </a:pPr>
              <a:r>
                <a:rPr lang="ja-JP" altLang="en-US" sz="1400" b="1" kern="0" dirty="0">
                  <a:solidFill>
                    <a:sysClr val="windowText" lastClr="000000"/>
                  </a:solidFill>
                  <a:latin typeface="メイリオ" panose="020B0604030504040204" pitchFamily="50" charset="-128"/>
                  <a:ea typeface="メイリオ" panose="020B0604030504040204" pitchFamily="50" charset="-128"/>
                </a:rPr>
                <a:t>事業者</a:t>
              </a:r>
              <a:endParaRPr lang="en-US" altLang="ja-JP" sz="1400" b="1" kern="0" dirty="0">
                <a:solidFill>
                  <a:sysClr val="windowText" lastClr="000000"/>
                </a:solidFill>
                <a:latin typeface="メイリオ" panose="020B0604030504040204" pitchFamily="50" charset="-128"/>
                <a:ea typeface="メイリオ" panose="020B0604030504040204" pitchFamily="50" charset="-128"/>
              </a:endParaRPr>
            </a:p>
          </p:txBody>
        </p:sp>
        <p:grpSp>
          <p:nvGrpSpPr>
            <p:cNvPr id="3" name="グループ化 2">
              <a:extLst>
                <a:ext uri="{FF2B5EF4-FFF2-40B4-BE49-F238E27FC236}">
                  <a16:creationId xmlns:a16="http://schemas.microsoft.com/office/drawing/2014/main" id="{75264BB4-7542-4143-A42D-DE89B97D9569}"/>
                </a:ext>
              </a:extLst>
            </p:cNvPr>
            <p:cNvGrpSpPr/>
            <p:nvPr/>
          </p:nvGrpSpPr>
          <p:grpSpPr>
            <a:xfrm>
              <a:off x="519042" y="3921077"/>
              <a:ext cx="1100377" cy="1214308"/>
              <a:chOff x="686252" y="4156064"/>
              <a:chExt cx="1327439" cy="1464879"/>
            </a:xfrm>
          </p:grpSpPr>
          <p:sp>
            <p:nvSpPr>
              <p:cNvPr id="21" name="テキスト ボックス 20">
                <a:extLst>
                  <a:ext uri="{FF2B5EF4-FFF2-40B4-BE49-F238E27FC236}">
                    <a16:creationId xmlns:a16="http://schemas.microsoft.com/office/drawing/2014/main" id="{A3FA0C5B-122D-4A43-98F5-8AE4CA849178}"/>
                  </a:ext>
                </a:extLst>
              </p:cNvPr>
              <p:cNvSpPr txBox="1"/>
              <p:nvPr/>
            </p:nvSpPr>
            <p:spPr>
              <a:xfrm>
                <a:off x="758176" y="4156064"/>
                <a:ext cx="1255515" cy="153209"/>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SzPct val="100000"/>
                  <a:defRPr/>
                </a:pPr>
                <a:endParaRPr lang="en-US" altLang="ja-JP" sz="1000" kern="0" dirty="0">
                  <a:latin typeface="メイリオ" panose="020B0604030504040204" pitchFamily="50" charset="-128"/>
                  <a:ea typeface="メイリオ" panose="020B0604030504040204" pitchFamily="50" charset="-128"/>
                </a:endParaRPr>
              </a:p>
              <a:p>
                <a:pPr algn="ctr">
                  <a:buSzPct val="100000"/>
                  <a:defRPr/>
                </a:pPr>
                <a:endParaRPr lang="en-US" altLang="ja-JP" sz="1000" kern="0" dirty="0">
                  <a:latin typeface="メイリオ" panose="020B0604030504040204" pitchFamily="50" charset="-128"/>
                  <a:ea typeface="メイリオ" panose="020B0604030504040204" pitchFamily="50" charset="-128"/>
                </a:endParaRPr>
              </a:p>
              <a:p>
                <a:pPr algn="ctr">
                  <a:buSzPct val="100000"/>
                  <a:defRPr/>
                </a:pPr>
                <a:endParaRPr lang="en-US" altLang="ja-JP" sz="1000" kern="0" dirty="0">
                  <a:latin typeface="メイリオ" panose="020B0604030504040204" pitchFamily="50" charset="-128"/>
                  <a:ea typeface="メイリオ" panose="020B0604030504040204" pitchFamily="50" charset="-128"/>
                </a:endParaRPr>
              </a:p>
              <a:p>
                <a:pPr algn="ctr">
                  <a:buSzPct val="100000"/>
                  <a:defRPr/>
                </a:pPr>
                <a:endParaRPr lang="en-US" altLang="ja-JP" sz="1000" kern="0" dirty="0">
                  <a:latin typeface="メイリオ" panose="020B0604030504040204" pitchFamily="50" charset="-128"/>
                  <a:ea typeface="メイリオ" panose="020B0604030504040204" pitchFamily="50" charset="-128"/>
                </a:endParaRPr>
              </a:p>
              <a:p>
                <a:pPr algn="ctr">
                  <a:buSzPct val="100000"/>
                  <a:defRPr/>
                </a:pPr>
                <a:endParaRPr lang="en-US" altLang="ja-JP" sz="1000" kern="0" dirty="0">
                  <a:latin typeface="メイリオ" panose="020B0604030504040204" pitchFamily="50" charset="-128"/>
                  <a:ea typeface="メイリオ" panose="020B0604030504040204" pitchFamily="50" charset="-128"/>
                </a:endParaRPr>
              </a:p>
              <a:p>
                <a:pPr algn="ctr">
                  <a:buSzPct val="100000"/>
                  <a:defRPr/>
                </a:pPr>
                <a:endParaRPr lang="en-US" altLang="ja-JP" sz="1000" kern="0" dirty="0">
                  <a:latin typeface="メイリオ" panose="020B0604030504040204" pitchFamily="50" charset="-128"/>
                  <a:ea typeface="メイリオ" panose="020B0604030504040204" pitchFamily="50" charset="-128"/>
                </a:endParaRPr>
              </a:p>
              <a:p>
                <a:pPr algn="ctr">
                  <a:buSzPct val="100000"/>
                  <a:defRPr/>
                </a:pPr>
                <a:r>
                  <a:rPr lang="ja-JP" altLang="en-US" sz="1000" kern="0" dirty="0">
                    <a:latin typeface="メイリオ" panose="020B0604030504040204" pitchFamily="50" charset="-128"/>
                    <a:ea typeface="メイリオ" panose="020B0604030504040204" pitchFamily="50" charset="-128"/>
                  </a:rPr>
                  <a:t>医療機関や福祉施設等</a:t>
                </a:r>
                <a:endParaRPr lang="en-US" altLang="ja-JP" sz="1000" kern="0" dirty="0">
                  <a:latin typeface="メイリオ" panose="020B0604030504040204" pitchFamily="50" charset="-128"/>
                  <a:ea typeface="メイリオ" panose="020B0604030504040204" pitchFamily="50" charset="-128"/>
                </a:endParaRPr>
              </a:p>
            </p:txBody>
          </p:sp>
          <p:pic>
            <p:nvPicPr>
              <p:cNvPr id="22" name="グラフィックス 21" descr="病院 単色塗りつぶし">
                <a:extLst>
                  <a:ext uri="{FF2B5EF4-FFF2-40B4-BE49-F238E27FC236}">
                    <a16:creationId xmlns:a16="http://schemas.microsoft.com/office/drawing/2014/main" id="{624CB34E-5061-4431-8E50-418475908F1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6252" y="5105478"/>
                <a:ext cx="648000" cy="515465"/>
              </a:xfrm>
              <a:prstGeom prst="rect">
                <a:avLst/>
              </a:prstGeom>
            </p:spPr>
          </p:pic>
        </p:grpSp>
        <p:pic>
          <p:nvPicPr>
            <p:cNvPr id="23" name="グラフィックス 22" descr="ホーム 1 単色塗りつぶし">
              <a:extLst>
                <a:ext uri="{FF2B5EF4-FFF2-40B4-BE49-F238E27FC236}">
                  <a16:creationId xmlns:a16="http://schemas.microsoft.com/office/drawing/2014/main" id="{F8DECA1A-8B00-44FA-914E-FEF57D4504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14995" y="4700578"/>
              <a:ext cx="537159" cy="427296"/>
            </a:xfrm>
            <a:prstGeom prst="rect">
              <a:avLst/>
            </a:prstGeom>
          </p:spPr>
        </p:pic>
        <p:sp>
          <p:nvSpPr>
            <p:cNvPr id="29" name="矢印: 左右 28">
              <a:extLst>
                <a:ext uri="{FF2B5EF4-FFF2-40B4-BE49-F238E27FC236}">
                  <a16:creationId xmlns:a16="http://schemas.microsoft.com/office/drawing/2014/main" id="{7E0013EB-5AA9-49CC-A9E8-E5C72740DBD6}"/>
                </a:ext>
              </a:extLst>
            </p:cNvPr>
            <p:cNvSpPr/>
            <p:nvPr/>
          </p:nvSpPr>
          <p:spPr bwMode="gray">
            <a:xfrm>
              <a:off x="1815089" y="4317333"/>
              <a:ext cx="1152000" cy="213831"/>
            </a:xfrm>
            <a:prstGeom prst="leftRightArrow">
              <a:avLst>
                <a:gd name="adj1" fmla="val 42808"/>
                <a:gd name="adj2" fmla="val 50000"/>
              </a:avLst>
            </a:prstGeom>
            <a:solidFill>
              <a:srgbClr val="75787B"/>
            </a:solidFill>
            <a:ln w="12700" algn="ctr">
              <a:solidFill>
                <a:srgbClr val="75787B"/>
              </a:solidFill>
              <a:miter lim="800000"/>
              <a:headEnd/>
              <a:tailEnd/>
            </a:ln>
          </p:spPr>
          <p:txBody>
            <a:bodyPr wrap="square" lIns="36000" tIns="36000" rIns="36000" bIns="36000" rtlCol="0" anchor="ctr"/>
            <a:lstStyle/>
            <a:p>
              <a:pPr algn="ctr" fontAlgn="base">
                <a:spcBef>
                  <a:spcPct val="0"/>
                </a:spcBef>
                <a:spcAft>
                  <a:spcPct val="0"/>
                </a:spcAft>
                <a:defRPr/>
              </a:pPr>
              <a:endParaRPr lang="ja-JP" altLang="en-US" sz="1200">
                <a:solidFill>
                  <a:prstClr val="black"/>
                </a:solidFill>
                <a:latin typeface="Yu Gothic UI" panose="020B0500000000000000" pitchFamily="50" charset="-128"/>
                <a:ea typeface="Yu Gothic UI" panose="020B0500000000000000" pitchFamily="50" charset="-128"/>
              </a:endParaRPr>
            </a:p>
          </p:txBody>
        </p:sp>
        <p:sp>
          <p:nvSpPr>
            <p:cNvPr id="31" name="矢印: 右 30">
              <a:extLst>
                <a:ext uri="{FF2B5EF4-FFF2-40B4-BE49-F238E27FC236}">
                  <a16:creationId xmlns:a16="http://schemas.microsoft.com/office/drawing/2014/main" id="{C2480B1F-3BCF-4BBF-B91D-73EE57A07E1E}"/>
                </a:ext>
              </a:extLst>
            </p:cNvPr>
            <p:cNvSpPr/>
            <p:nvPr/>
          </p:nvSpPr>
          <p:spPr bwMode="gray">
            <a:xfrm>
              <a:off x="1815089" y="3724576"/>
              <a:ext cx="1152000" cy="215445"/>
            </a:xfrm>
            <a:prstGeom prst="rightArrow">
              <a:avLst>
                <a:gd name="adj1" fmla="val 50000"/>
                <a:gd name="adj2" fmla="val 78295"/>
              </a:avLst>
            </a:prstGeom>
            <a:solidFill>
              <a:srgbClr val="1F497D"/>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1" i="0" u="none" strike="noStrike" kern="1200" cap="none" spc="0" normalizeH="0" baseline="0" noProof="0" dirty="0">
                <a:ln>
                  <a:noFill/>
                </a:ln>
                <a:solidFill>
                  <a:schemeClr val="bg1"/>
                </a:solidFill>
                <a:effectLst/>
                <a:uLnTx/>
                <a:uFillTx/>
                <a:latin typeface="Yu Gothic UI" panose="020B0500000000000000" pitchFamily="50" charset="-128"/>
                <a:ea typeface="Yu Gothic UI" panose="020B0500000000000000" pitchFamily="50" charset="-128"/>
              </a:endParaRPr>
            </a:p>
          </p:txBody>
        </p:sp>
        <p:sp>
          <p:nvSpPr>
            <p:cNvPr id="32" name="正方形/長方形 31">
              <a:extLst>
                <a:ext uri="{FF2B5EF4-FFF2-40B4-BE49-F238E27FC236}">
                  <a16:creationId xmlns:a16="http://schemas.microsoft.com/office/drawing/2014/main" id="{9B6D671B-D1F7-4CFB-B65D-D6B6F1AC65FD}"/>
                </a:ext>
              </a:extLst>
            </p:cNvPr>
            <p:cNvSpPr/>
            <p:nvPr/>
          </p:nvSpPr>
          <p:spPr bwMode="gray">
            <a:xfrm>
              <a:off x="1887383" y="5849583"/>
              <a:ext cx="5331204" cy="340169"/>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lIns="72000" tIns="36000" rIns="7200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50000"/>
                </a:lnSpc>
                <a:buClr>
                  <a:srgbClr val="000000"/>
                </a:buClr>
                <a:defRPr/>
              </a:pPr>
              <a:r>
                <a:rPr lang="ja-JP" altLang="en-US" sz="1200" b="1" kern="0" dirty="0">
                  <a:latin typeface="メイリオ" panose="020B0604030504040204" pitchFamily="50" charset="-128"/>
                  <a:ea typeface="メイリオ" panose="020B0604030504040204" pitchFamily="50" charset="-128"/>
                </a:rPr>
                <a:t>国及び府等のシステム（申請・台帳情報、検査結果、決済情報等）</a:t>
              </a:r>
            </a:p>
          </p:txBody>
        </p:sp>
        <p:sp>
          <p:nvSpPr>
            <p:cNvPr id="7" name="テキスト ボックス 6">
              <a:extLst>
                <a:ext uri="{FF2B5EF4-FFF2-40B4-BE49-F238E27FC236}">
                  <a16:creationId xmlns:a16="http://schemas.microsoft.com/office/drawing/2014/main" id="{58D312E1-3A0D-4038-8E26-575B3009AC58}"/>
                </a:ext>
              </a:extLst>
            </p:cNvPr>
            <p:cNvSpPr txBox="1"/>
            <p:nvPr/>
          </p:nvSpPr>
          <p:spPr>
            <a:xfrm>
              <a:off x="3131840" y="3811940"/>
              <a:ext cx="1275411" cy="1556330"/>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algn="ctr"/>
              <a:r>
                <a:rPr kumimoji="1" lang="ja-JP" altLang="en-US" sz="9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事業者等ポータル</a:t>
              </a:r>
            </a:p>
          </p:txBody>
        </p:sp>
        <p:sp>
          <p:nvSpPr>
            <p:cNvPr id="33" name="矢印: 右 32">
              <a:extLst>
                <a:ext uri="{FF2B5EF4-FFF2-40B4-BE49-F238E27FC236}">
                  <a16:creationId xmlns:a16="http://schemas.microsoft.com/office/drawing/2014/main" id="{23F0DF8A-FAD5-4249-B8BB-36A22FB90CCB}"/>
                </a:ext>
              </a:extLst>
            </p:cNvPr>
            <p:cNvSpPr/>
            <p:nvPr/>
          </p:nvSpPr>
          <p:spPr bwMode="gray">
            <a:xfrm rot="813823">
              <a:off x="1867998" y="5400257"/>
              <a:ext cx="1551407" cy="270277"/>
            </a:xfrm>
            <a:prstGeom prst="rightArrow">
              <a:avLst>
                <a:gd name="adj1" fmla="val 50000"/>
                <a:gd name="adj2" fmla="val 87825"/>
              </a:avLst>
            </a:prstGeom>
            <a:solidFill>
              <a:srgbClr val="1F497D"/>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1" i="0" u="none" strike="noStrike" kern="1200" cap="none" spc="0" normalizeH="0" baseline="0" noProof="0">
                <a:ln>
                  <a:noFill/>
                </a:ln>
                <a:solidFill>
                  <a:schemeClr val="bg1"/>
                </a:solidFill>
                <a:effectLst/>
                <a:uLnTx/>
                <a:uFillTx/>
                <a:latin typeface="Yu Gothic UI" panose="020B0500000000000000" pitchFamily="50" charset="-128"/>
                <a:ea typeface="Yu Gothic UI" panose="020B0500000000000000" pitchFamily="50" charset="-128"/>
              </a:endParaRPr>
            </a:p>
          </p:txBody>
        </p:sp>
        <p:sp>
          <p:nvSpPr>
            <p:cNvPr id="50" name="矢印: 左右 49">
              <a:extLst>
                <a:ext uri="{FF2B5EF4-FFF2-40B4-BE49-F238E27FC236}">
                  <a16:creationId xmlns:a16="http://schemas.microsoft.com/office/drawing/2014/main" id="{C284DBFF-E453-492B-964D-466AC6EA4B9E}"/>
                </a:ext>
              </a:extLst>
            </p:cNvPr>
            <p:cNvSpPr/>
            <p:nvPr/>
          </p:nvSpPr>
          <p:spPr bwMode="gray">
            <a:xfrm rot="20992445">
              <a:off x="5758362" y="5397673"/>
              <a:ext cx="1514774" cy="285712"/>
            </a:xfrm>
            <a:prstGeom prst="leftRightArrow">
              <a:avLst/>
            </a:prstGeom>
            <a:solidFill>
              <a:srgbClr val="75787B"/>
            </a:solidFill>
            <a:ln w="12700" algn="ctr">
              <a:noFill/>
              <a:miter lim="800000"/>
              <a:headEnd/>
              <a:tailEnd/>
            </a:ln>
          </p:spPr>
          <p:txBody>
            <a:bodyPr wrap="square" lIns="36000" tIns="36000" rIns="36000" bIns="36000" rtlCol="0" anchor="ctr"/>
            <a:lstStyle/>
            <a:p>
              <a:pPr algn="ctr" fontAlgn="base">
                <a:spcBef>
                  <a:spcPct val="0"/>
                </a:spcBef>
                <a:spcAft>
                  <a:spcPct val="0"/>
                </a:spcAft>
                <a:defRPr/>
              </a:pPr>
              <a:endParaRPr lang="ja-JP" altLang="en-US" sz="1200">
                <a:solidFill>
                  <a:prstClr val="black"/>
                </a:solidFill>
                <a:latin typeface="Yu Gothic UI" panose="020B0500000000000000" pitchFamily="50" charset="-128"/>
                <a:ea typeface="Yu Gothic UI" panose="020B0500000000000000" pitchFamily="50" charset="-128"/>
              </a:endParaRPr>
            </a:p>
          </p:txBody>
        </p:sp>
        <p:sp>
          <p:nvSpPr>
            <p:cNvPr id="68" name="テキスト ボックス 67">
              <a:extLst>
                <a:ext uri="{FF2B5EF4-FFF2-40B4-BE49-F238E27FC236}">
                  <a16:creationId xmlns:a16="http://schemas.microsoft.com/office/drawing/2014/main" id="{7BBA44F5-5E3E-49B2-91B6-2FE42CE233F2}"/>
                </a:ext>
              </a:extLst>
            </p:cNvPr>
            <p:cNvSpPr txBox="1"/>
            <p:nvPr/>
          </p:nvSpPr>
          <p:spPr>
            <a:xfrm>
              <a:off x="4707015" y="3806471"/>
              <a:ext cx="1275411" cy="1556330"/>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algn="ctr"/>
              <a:r>
                <a:rPr lang="ja-JP" altLang="en-US" sz="9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職員利用システム</a:t>
              </a:r>
              <a:endParaRPr kumimoji="1" lang="ja-JP" altLang="en-US" sz="9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5" name="四角形: 角を丸くする 54">
              <a:extLst>
                <a:ext uri="{FF2B5EF4-FFF2-40B4-BE49-F238E27FC236}">
                  <a16:creationId xmlns:a16="http://schemas.microsoft.com/office/drawing/2014/main" id="{5E0FE531-3044-4940-9ADA-DFE8C1F4221F}"/>
                </a:ext>
              </a:extLst>
            </p:cNvPr>
            <p:cNvSpPr/>
            <p:nvPr/>
          </p:nvSpPr>
          <p:spPr bwMode="gray">
            <a:xfrm>
              <a:off x="3228174" y="4083191"/>
              <a:ext cx="1082742" cy="280854"/>
            </a:xfrm>
            <a:prstGeom prst="roundRect">
              <a:avLst/>
            </a:prstGeom>
            <a:solidFill>
              <a:schemeClr val="bg1"/>
            </a:solidFill>
            <a:ln w="28575" algn="ctr">
              <a:solidFill>
                <a:srgbClr val="006664"/>
              </a:solidFill>
              <a:miter lim="800000"/>
              <a:headEnd/>
              <a:tailEnd/>
            </a:ln>
          </p:spPr>
          <p:txBody>
            <a:bodyPr wrap="square" lIns="0" tIns="54000" rIns="0" bIns="36000" rtlCol="0" anchor="ctr"/>
            <a:lstStyle/>
            <a:p>
              <a:pPr algn="ctr" fontAlgn="base">
                <a:spcBef>
                  <a:spcPct val="0"/>
                </a:spcBef>
                <a:spcAft>
                  <a:spcPct val="0"/>
                </a:spcAft>
                <a:defRPr/>
              </a:pPr>
              <a:r>
                <a:rPr lang="ja-JP" altLang="en-US" sz="900" dirty="0">
                  <a:solidFill>
                    <a:prstClr val="black"/>
                  </a:solidFill>
                  <a:latin typeface="メイリオ" panose="020B0604030504040204" pitchFamily="50" charset="-128"/>
                  <a:ea typeface="メイリオ" panose="020B0604030504040204" pitchFamily="50" charset="-128"/>
                </a:rPr>
                <a:t>認証：</a:t>
              </a:r>
              <a:r>
                <a:rPr lang="en-US" altLang="ja-JP" sz="900" dirty="0">
                  <a:solidFill>
                    <a:prstClr val="black"/>
                  </a:solidFill>
                  <a:latin typeface="メイリオ" panose="020B0604030504040204" pitchFamily="50" charset="-128"/>
                  <a:ea typeface="メイリオ" panose="020B0604030504040204" pitchFamily="50" charset="-128"/>
                </a:rPr>
                <a:t>G</a:t>
              </a:r>
              <a:r>
                <a:rPr lang="ja-JP" altLang="en-US" sz="900" dirty="0">
                  <a:solidFill>
                    <a:prstClr val="black"/>
                  </a:solidFill>
                  <a:latin typeface="メイリオ" panose="020B0604030504040204" pitchFamily="50" charset="-128"/>
                  <a:ea typeface="メイリオ" panose="020B0604030504040204" pitchFamily="50" charset="-128"/>
                </a:rPr>
                <a:t>ビズ</a:t>
              </a:r>
              <a:r>
                <a:rPr lang="en-US" altLang="ja-JP" sz="900" dirty="0">
                  <a:solidFill>
                    <a:prstClr val="black"/>
                  </a:solidFill>
                  <a:latin typeface="メイリオ" panose="020B0604030504040204" pitchFamily="50" charset="-128"/>
                  <a:ea typeface="メイリオ" panose="020B0604030504040204" pitchFamily="50" charset="-128"/>
                </a:rPr>
                <a:t>ID</a:t>
              </a:r>
              <a:r>
                <a:rPr lang="ja-JP" altLang="en-US" sz="900" baseline="30000" dirty="0">
                  <a:solidFill>
                    <a:prstClr val="black"/>
                  </a:solidFill>
                  <a:latin typeface="メイリオ" panose="020B0604030504040204" pitchFamily="50" charset="-128"/>
                  <a:ea typeface="メイリオ" panose="020B0604030504040204" pitchFamily="50" charset="-128"/>
                </a:rPr>
                <a:t>*９</a:t>
              </a:r>
              <a:r>
                <a:rPr lang="ja-JP" altLang="en-US" sz="900" dirty="0">
                  <a:solidFill>
                    <a:prstClr val="black"/>
                  </a:solidFill>
                  <a:latin typeface="メイリオ" panose="020B0604030504040204" pitchFamily="50" charset="-128"/>
                  <a:ea typeface="メイリオ" panose="020B0604030504040204" pitchFamily="50" charset="-128"/>
                </a:rPr>
                <a:t>等</a:t>
              </a:r>
              <a:endParaRPr lang="en-US" altLang="ja-JP" sz="1000" dirty="0">
                <a:solidFill>
                  <a:prstClr val="black"/>
                </a:solidFill>
                <a:latin typeface="メイリオ" panose="020B0604030504040204" pitchFamily="50" charset="-128"/>
                <a:ea typeface="メイリオ" panose="020B0604030504040204" pitchFamily="50" charset="-128"/>
              </a:endParaRPr>
            </a:p>
          </p:txBody>
        </p:sp>
        <p:sp>
          <p:nvSpPr>
            <p:cNvPr id="56" name="四角形: 角を丸くする 55">
              <a:extLst>
                <a:ext uri="{FF2B5EF4-FFF2-40B4-BE49-F238E27FC236}">
                  <a16:creationId xmlns:a16="http://schemas.microsoft.com/office/drawing/2014/main" id="{CFF42998-E223-4AA1-8910-C622BEE7ED89}"/>
                </a:ext>
              </a:extLst>
            </p:cNvPr>
            <p:cNvSpPr/>
            <p:nvPr/>
          </p:nvSpPr>
          <p:spPr bwMode="gray">
            <a:xfrm>
              <a:off x="4803349" y="4085662"/>
              <a:ext cx="1082742" cy="415788"/>
            </a:xfrm>
            <a:prstGeom prst="roundRect">
              <a:avLst/>
            </a:prstGeom>
            <a:solidFill>
              <a:schemeClr val="bg1"/>
            </a:solidFill>
            <a:ln w="28575" algn="ctr">
              <a:solidFill>
                <a:srgbClr val="006664"/>
              </a:solidFill>
              <a:miter lim="800000"/>
              <a:headEnd/>
              <a:tailEnd/>
            </a:ln>
          </p:spPr>
          <p:txBody>
            <a:bodyPr wrap="square" lIns="72000" tIns="72000" rIns="0" bIns="36000" rtlCol="0" anchor="ctr"/>
            <a:lstStyle/>
            <a:p>
              <a:pPr algn="ctr" fontAlgn="base">
                <a:spcBef>
                  <a:spcPct val="0"/>
                </a:spcBef>
                <a:spcAft>
                  <a:spcPct val="0"/>
                </a:spcAft>
                <a:defRPr/>
              </a:pPr>
              <a:r>
                <a:rPr lang="ja-JP" altLang="en-US" sz="1000">
                  <a:solidFill>
                    <a:prstClr val="black"/>
                  </a:solidFill>
                  <a:latin typeface="メイリオ" panose="020B0604030504040204" pitchFamily="50" charset="-128"/>
                  <a:ea typeface="メイリオ" panose="020B0604030504040204" pitchFamily="50" charset="-128"/>
                </a:rPr>
                <a:t>立入検査／</a:t>
              </a:r>
              <a:endParaRPr lang="en-US" altLang="ja-JP" sz="1000">
                <a:solidFill>
                  <a:prstClr val="black"/>
                </a:solidFill>
                <a:latin typeface="メイリオ" panose="020B0604030504040204" pitchFamily="50" charset="-128"/>
                <a:ea typeface="メイリオ" panose="020B0604030504040204" pitchFamily="50" charset="-128"/>
              </a:endParaRPr>
            </a:p>
            <a:p>
              <a:pPr algn="ctr" fontAlgn="base">
                <a:spcBef>
                  <a:spcPct val="0"/>
                </a:spcBef>
                <a:spcAft>
                  <a:spcPct val="0"/>
                </a:spcAft>
                <a:defRPr/>
              </a:pPr>
              <a:r>
                <a:rPr lang="ja-JP" altLang="en-US" sz="1000">
                  <a:solidFill>
                    <a:prstClr val="black"/>
                  </a:solidFill>
                  <a:latin typeface="メイリオ" panose="020B0604030504040204" pitchFamily="50" charset="-128"/>
                  <a:ea typeface="メイリオ" panose="020B0604030504040204" pitchFamily="50" charset="-128"/>
                </a:rPr>
                <a:t>指導監査</a:t>
              </a:r>
              <a:r>
                <a:rPr lang="ja-JP" altLang="en-US" sz="900">
                  <a:solidFill>
                    <a:prstClr val="black"/>
                  </a:solidFill>
                  <a:latin typeface="メイリオ" panose="020B0604030504040204" pitchFamily="50" charset="-128"/>
                  <a:ea typeface="メイリオ" panose="020B0604030504040204" pitchFamily="50" charset="-128"/>
                </a:rPr>
                <a:t>（履歴）</a:t>
              </a:r>
              <a:endParaRPr lang="ja-JP" altLang="en-US" sz="1000">
                <a:solidFill>
                  <a:prstClr val="black"/>
                </a:solidFill>
                <a:latin typeface="メイリオ" panose="020B0604030504040204" pitchFamily="50" charset="-128"/>
                <a:ea typeface="メイリオ" panose="020B0604030504040204" pitchFamily="50" charset="-128"/>
              </a:endParaRPr>
            </a:p>
          </p:txBody>
        </p:sp>
        <p:sp>
          <p:nvSpPr>
            <p:cNvPr id="57" name="四角形: 角を丸くする 56">
              <a:extLst>
                <a:ext uri="{FF2B5EF4-FFF2-40B4-BE49-F238E27FC236}">
                  <a16:creationId xmlns:a16="http://schemas.microsoft.com/office/drawing/2014/main" id="{E86A1161-1E07-46F6-9F8A-08806F097AD2}"/>
                </a:ext>
              </a:extLst>
            </p:cNvPr>
            <p:cNvSpPr/>
            <p:nvPr/>
          </p:nvSpPr>
          <p:spPr bwMode="gray">
            <a:xfrm>
              <a:off x="3228174" y="4440306"/>
              <a:ext cx="1082742" cy="397598"/>
            </a:xfrm>
            <a:prstGeom prst="roundRect">
              <a:avLst/>
            </a:prstGeom>
            <a:solidFill>
              <a:schemeClr val="bg1"/>
            </a:solidFill>
            <a:ln w="28575" algn="ctr">
              <a:solidFill>
                <a:srgbClr val="006664"/>
              </a:solidFill>
              <a:miter lim="800000"/>
              <a:headEnd/>
              <a:tailEnd/>
            </a:ln>
          </p:spPr>
          <p:txBody>
            <a:bodyPr wrap="square" lIns="36000" tIns="72000" rIns="36000" bIns="36000" rtlCol="0" anchor="ctr"/>
            <a:lstStyle/>
            <a:p>
              <a:pPr algn="ctr" fontAlgn="base">
                <a:spcBef>
                  <a:spcPct val="0"/>
                </a:spcBef>
                <a:spcAft>
                  <a:spcPct val="0"/>
                </a:spcAft>
                <a:defRPr/>
              </a:pPr>
              <a:r>
                <a:rPr lang="ja-JP" altLang="en-US" sz="1000">
                  <a:solidFill>
                    <a:prstClr val="black"/>
                  </a:solidFill>
                  <a:latin typeface="メイリオ" panose="020B0604030504040204" pitchFamily="50" charset="-128"/>
                  <a:ea typeface="メイリオ" panose="020B0604030504040204" pitchFamily="50" charset="-128"/>
                </a:rPr>
                <a:t>法人・事業者</a:t>
              </a:r>
              <a:endParaRPr lang="en-US" altLang="ja-JP" sz="1000">
                <a:solidFill>
                  <a:prstClr val="black"/>
                </a:solidFill>
                <a:latin typeface="メイリオ" panose="020B0604030504040204" pitchFamily="50" charset="-128"/>
                <a:ea typeface="メイリオ" panose="020B0604030504040204" pitchFamily="50" charset="-128"/>
              </a:endParaRPr>
            </a:p>
            <a:p>
              <a:pPr algn="ctr" fontAlgn="base">
                <a:spcBef>
                  <a:spcPct val="0"/>
                </a:spcBef>
                <a:spcAft>
                  <a:spcPct val="0"/>
                </a:spcAft>
                <a:defRPr/>
              </a:pPr>
              <a:r>
                <a:rPr lang="ja-JP" altLang="en-US" sz="1000">
                  <a:solidFill>
                    <a:prstClr val="black"/>
                  </a:solidFill>
                  <a:latin typeface="メイリオ" panose="020B0604030504040204" pitchFamily="50" charset="-128"/>
                  <a:ea typeface="メイリオ" panose="020B0604030504040204" pitchFamily="50" charset="-128"/>
                </a:rPr>
                <a:t>台帳</a:t>
              </a:r>
            </a:p>
          </p:txBody>
        </p:sp>
        <p:sp>
          <p:nvSpPr>
            <p:cNvPr id="58" name="四角形: 角を丸くする 57">
              <a:extLst>
                <a:ext uri="{FF2B5EF4-FFF2-40B4-BE49-F238E27FC236}">
                  <a16:creationId xmlns:a16="http://schemas.microsoft.com/office/drawing/2014/main" id="{900FBCB9-DCAE-48FD-AA3F-D3CD075C0EEC}"/>
                </a:ext>
              </a:extLst>
            </p:cNvPr>
            <p:cNvSpPr/>
            <p:nvPr/>
          </p:nvSpPr>
          <p:spPr bwMode="gray">
            <a:xfrm>
              <a:off x="4803349" y="4785183"/>
              <a:ext cx="1082742" cy="397598"/>
            </a:xfrm>
            <a:prstGeom prst="roundRect">
              <a:avLst/>
            </a:prstGeom>
            <a:solidFill>
              <a:schemeClr val="bg1"/>
            </a:solidFill>
            <a:ln w="28575" algn="ctr">
              <a:solidFill>
                <a:srgbClr val="006664"/>
              </a:solidFill>
              <a:miter lim="800000"/>
              <a:headEnd/>
              <a:tailEnd/>
            </a:ln>
          </p:spPr>
          <p:txBody>
            <a:bodyPr wrap="square" lIns="36000" tIns="72000" rIns="36000" bIns="36000" rtlCol="0" anchor="ctr"/>
            <a:lstStyle/>
            <a:p>
              <a:pPr algn="ctr" fontAlgn="base">
                <a:spcBef>
                  <a:spcPct val="0"/>
                </a:spcBef>
                <a:spcAft>
                  <a:spcPct val="0"/>
                </a:spcAft>
                <a:defRPr/>
              </a:pPr>
              <a:r>
                <a:rPr lang="ja-JP" altLang="en-US" sz="1000">
                  <a:solidFill>
                    <a:prstClr val="black"/>
                  </a:solidFill>
                  <a:latin typeface="メイリオ" panose="020B0604030504040204" pitchFamily="50" charset="-128"/>
                  <a:ea typeface="メイリオ" panose="020B0604030504040204" pitchFamily="50" charset="-128"/>
                </a:rPr>
                <a:t>許認可管理</a:t>
              </a:r>
              <a:endParaRPr lang="en-US" altLang="ja-JP" sz="1000">
                <a:solidFill>
                  <a:prstClr val="black"/>
                </a:solidFill>
                <a:latin typeface="メイリオ" panose="020B0604030504040204" pitchFamily="50" charset="-128"/>
                <a:ea typeface="メイリオ" panose="020B0604030504040204" pitchFamily="50" charset="-128"/>
              </a:endParaRPr>
            </a:p>
            <a:p>
              <a:pPr algn="ctr" fontAlgn="base">
                <a:spcBef>
                  <a:spcPct val="0"/>
                </a:spcBef>
                <a:spcAft>
                  <a:spcPct val="0"/>
                </a:spcAft>
                <a:defRPr/>
              </a:pPr>
              <a:r>
                <a:rPr lang="ja-JP" altLang="en-US" sz="900">
                  <a:solidFill>
                    <a:prstClr val="black"/>
                  </a:solidFill>
                  <a:latin typeface="メイリオ" panose="020B0604030504040204" pitchFamily="50" charset="-128"/>
                  <a:ea typeface="メイリオ" panose="020B0604030504040204" pitchFamily="50" charset="-128"/>
                </a:rPr>
                <a:t>（履歴）</a:t>
              </a:r>
            </a:p>
          </p:txBody>
        </p:sp>
        <p:sp>
          <p:nvSpPr>
            <p:cNvPr id="17" name="矢印: 右 16">
              <a:extLst>
                <a:ext uri="{FF2B5EF4-FFF2-40B4-BE49-F238E27FC236}">
                  <a16:creationId xmlns:a16="http://schemas.microsoft.com/office/drawing/2014/main" id="{F3A058A4-67BE-433F-967A-9125193173FC}"/>
                </a:ext>
              </a:extLst>
            </p:cNvPr>
            <p:cNvSpPr/>
            <p:nvPr/>
          </p:nvSpPr>
          <p:spPr bwMode="gray">
            <a:xfrm rot="16200000">
              <a:off x="3799267" y="5033858"/>
              <a:ext cx="372910" cy="1210817"/>
            </a:xfrm>
            <a:prstGeom prst="rightArrow">
              <a:avLst>
                <a:gd name="adj1" fmla="val 46501"/>
                <a:gd name="adj2" fmla="val 100000"/>
              </a:avLst>
            </a:prstGeom>
            <a:solidFill>
              <a:srgbClr val="1F497D"/>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1" i="0" u="none" strike="noStrike" kern="1200" cap="none" spc="0" normalizeH="0" baseline="0" noProof="0">
                <a:ln>
                  <a:noFill/>
                </a:ln>
                <a:effectLst/>
                <a:uLnTx/>
                <a:uFillTx/>
                <a:latin typeface="Yu Gothic UI" panose="020B0500000000000000" pitchFamily="50" charset="-128"/>
                <a:ea typeface="Yu Gothic UI" panose="020B0500000000000000" pitchFamily="50" charset="-128"/>
              </a:endParaRPr>
            </a:p>
          </p:txBody>
        </p:sp>
        <p:sp>
          <p:nvSpPr>
            <p:cNvPr id="64" name="矢印: 右 63">
              <a:extLst>
                <a:ext uri="{FF2B5EF4-FFF2-40B4-BE49-F238E27FC236}">
                  <a16:creationId xmlns:a16="http://schemas.microsoft.com/office/drawing/2014/main" id="{41D26EE4-1F72-4235-8E66-A44D8BA89E71}"/>
                </a:ext>
              </a:extLst>
            </p:cNvPr>
            <p:cNvSpPr/>
            <p:nvPr/>
          </p:nvSpPr>
          <p:spPr bwMode="gray">
            <a:xfrm rot="5400000">
              <a:off x="5000978" y="5035211"/>
              <a:ext cx="374400" cy="1209600"/>
            </a:xfrm>
            <a:prstGeom prst="rightArrow">
              <a:avLst>
                <a:gd name="adj1" fmla="val 46501"/>
                <a:gd name="adj2" fmla="val 100000"/>
              </a:avLst>
            </a:prstGeom>
            <a:solidFill>
              <a:srgbClr val="1F497D"/>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1" i="0" u="none" strike="noStrike" kern="1200" cap="none" spc="0" normalizeH="0" baseline="0" noProof="0">
                <a:ln>
                  <a:noFill/>
                </a:ln>
                <a:effectLst/>
                <a:uLnTx/>
                <a:uFillTx/>
                <a:latin typeface="Yu Gothic UI" panose="020B0500000000000000" pitchFamily="50" charset="-128"/>
                <a:ea typeface="Yu Gothic UI" panose="020B0500000000000000" pitchFamily="50" charset="-128"/>
              </a:endParaRPr>
            </a:p>
          </p:txBody>
        </p:sp>
        <p:sp>
          <p:nvSpPr>
            <p:cNvPr id="67" name="テキスト ボックス 63">
              <a:extLst>
                <a:ext uri="{FF2B5EF4-FFF2-40B4-BE49-F238E27FC236}">
                  <a16:creationId xmlns:a16="http://schemas.microsoft.com/office/drawing/2014/main" id="{9F37E124-1716-4645-8A74-4CEB406803CD}"/>
                </a:ext>
              </a:extLst>
            </p:cNvPr>
            <p:cNvSpPr txBox="1"/>
            <p:nvPr/>
          </p:nvSpPr>
          <p:spPr>
            <a:xfrm>
              <a:off x="3427495" y="5551005"/>
              <a:ext cx="2292849" cy="180000"/>
            </a:xfrm>
            <a:prstGeom prst="rect">
              <a:avLst/>
            </a:prstGeom>
            <a:solidFill>
              <a:srgbClr val="CFE0ED">
                <a:alpha val="58000"/>
              </a:srgbClr>
            </a:solidFill>
          </p:spPr>
          <p:txBody>
            <a:bodyPr wrap="none" lIns="0" tIns="3600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SzPct val="100000"/>
                <a:defRPr/>
              </a:pPr>
              <a:r>
                <a:rPr lang="ja-JP" altLang="en-US" b="1" kern="0" dirty="0">
                  <a:latin typeface="メイリオ" panose="020B0604030504040204" pitchFamily="50" charset="-128"/>
                  <a:ea typeface="メイリオ" panose="020B0604030504040204" pitchFamily="50" charset="-128"/>
                </a:rPr>
                <a:t>関係システムへのデータ取込・反映</a:t>
              </a:r>
              <a:endParaRPr lang="en-US" altLang="ja-JP" b="1" kern="0" dirty="0">
                <a:latin typeface="メイリオ" panose="020B0604030504040204" pitchFamily="50" charset="-128"/>
                <a:ea typeface="メイリオ" panose="020B0604030504040204" pitchFamily="50" charset="-128"/>
              </a:endParaRPr>
            </a:p>
          </p:txBody>
        </p:sp>
        <p:sp>
          <p:nvSpPr>
            <p:cNvPr id="93" name="テキスト ボックス 63">
              <a:extLst>
                <a:ext uri="{FF2B5EF4-FFF2-40B4-BE49-F238E27FC236}">
                  <a16:creationId xmlns:a16="http://schemas.microsoft.com/office/drawing/2014/main" id="{A87A34D9-F0E0-4888-A4E7-57F2A0A7EFBC}"/>
                </a:ext>
              </a:extLst>
            </p:cNvPr>
            <p:cNvSpPr txBox="1"/>
            <p:nvPr/>
          </p:nvSpPr>
          <p:spPr>
            <a:xfrm>
              <a:off x="1858760" y="3425197"/>
              <a:ext cx="1064659" cy="402455"/>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・オンライン申請</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a:p>
              <a:pP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・検査資料作成</a:t>
              </a:r>
              <a:r>
                <a:rPr lang="en-US" altLang="ja-JP" sz="800" b="1" kern="0" dirty="0">
                  <a:solidFill>
                    <a:sysClr val="windowText" lastClr="000000"/>
                  </a:solidFill>
                  <a:latin typeface="メイリオ" panose="020B0604030504040204" pitchFamily="50" charset="-128"/>
                  <a:ea typeface="メイリオ" panose="020B0604030504040204" pitchFamily="50" charset="-128"/>
                </a:rPr>
                <a:t>/</a:t>
              </a:r>
              <a:r>
                <a:rPr lang="ja-JP" altLang="en-US" sz="800" b="1" kern="0" dirty="0">
                  <a:solidFill>
                    <a:sysClr val="windowText" lastClr="000000"/>
                  </a:solidFill>
                  <a:latin typeface="メイリオ" panose="020B0604030504040204" pitchFamily="50" charset="-128"/>
                  <a:ea typeface="メイリオ" panose="020B0604030504040204" pitchFamily="50" charset="-128"/>
                </a:rPr>
                <a:t>提出</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95" name="テキスト ボックス 63">
              <a:extLst>
                <a:ext uri="{FF2B5EF4-FFF2-40B4-BE49-F238E27FC236}">
                  <a16:creationId xmlns:a16="http://schemas.microsoft.com/office/drawing/2014/main" id="{A9AED615-5580-495D-8349-D57A24145DBA}"/>
                </a:ext>
              </a:extLst>
            </p:cNvPr>
            <p:cNvSpPr txBox="1"/>
            <p:nvPr/>
          </p:nvSpPr>
          <p:spPr>
            <a:xfrm>
              <a:off x="1856188" y="3965257"/>
              <a:ext cx="1069802" cy="394513"/>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各種情報参照</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（過去の申請内容、</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指摘事項等）</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97" name="テキスト ボックス 63">
              <a:extLst>
                <a:ext uri="{FF2B5EF4-FFF2-40B4-BE49-F238E27FC236}">
                  <a16:creationId xmlns:a16="http://schemas.microsoft.com/office/drawing/2014/main" id="{973D62C8-546F-47EC-A23F-056884F90557}"/>
                </a:ext>
              </a:extLst>
            </p:cNvPr>
            <p:cNvSpPr txBox="1"/>
            <p:nvPr/>
          </p:nvSpPr>
          <p:spPr>
            <a:xfrm>
              <a:off x="1895740" y="4608986"/>
              <a:ext cx="1007415" cy="443838"/>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更新案内等、情報発信</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（プッシュ型通知）</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99" name="テキスト ボックス 63">
              <a:extLst>
                <a:ext uri="{FF2B5EF4-FFF2-40B4-BE49-F238E27FC236}">
                  <a16:creationId xmlns:a16="http://schemas.microsoft.com/office/drawing/2014/main" id="{64AEECAC-CAD7-45B9-9E34-F4F260362E3C}"/>
                </a:ext>
              </a:extLst>
            </p:cNvPr>
            <p:cNvSpPr txBox="1"/>
            <p:nvPr/>
          </p:nvSpPr>
          <p:spPr>
            <a:xfrm>
              <a:off x="2029322" y="5144239"/>
              <a:ext cx="1164718" cy="329671"/>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オンライン申請</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101" name="テキスト ボックス 63">
              <a:extLst>
                <a:ext uri="{FF2B5EF4-FFF2-40B4-BE49-F238E27FC236}">
                  <a16:creationId xmlns:a16="http://schemas.microsoft.com/office/drawing/2014/main" id="{4A7AA765-18E4-4DBA-ADA2-58628BEB79FC}"/>
                </a:ext>
              </a:extLst>
            </p:cNvPr>
            <p:cNvSpPr txBox="1"/>
            <p:nvPr/>
          </p:nvSpPr>
          <p:spPr>
            <a:xfrm>
              <a:off x="6147175" y="3425197"/>
              <a:ext cx="1152000" cy="428011"/>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モバイル端末を用いた</a:t>
              </a:r>
              <a:br>
                <a:rPr lang="en-US" altLang="ja-JP" sz="800" b="1" kern="0" dirty="0">
                  <a:solidFill>
                    <a:sysClr val="windowText" lastClr="000000"/>
                  </a:solidFill>
                  <a:latin typeface="メイリオ" panose="020B0604030504040204" pitchFamily="50" charset="-128"/>
                  <a:ea typeface="メイリオ" panose="020B0604030504040204" pitchFamily="50" charset="-128"/>
                </a:rPr>
              </a:br>
              <a:r>
                <a:rPr lang="ja-JP" altLang="en-US" sz="800" b="1" kern="0" dirty="0">
                  <a:solidFill>
                    <a:sysClr val="windowText" lastClr="000000"/>
                  </a:solidFill>
                  <a:latin typeface="メイリオ" panose="020B0604030504040204" pitchFamily="50" charset="-128"/>
                  <a:ea typeface="メイリオ" panose="020B0604030504040204" pitchFamily="50" charset="-128"/>
                </a:rPr>
                <a:t>現地での検査・</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データ登録</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104" name="テキスト ボックス 63">
              <a:extLst>
                <a:ext uri="{FF2B5EF4-FFF2-40B4-BE49-F238E27FC236}">
                  <a16:creationId xmlns:a16="http://schemas.microsoft.com/office/drawing/2014/main" id="{B9DC0A5B-A34F-44A9-B351-8A72DFF8AB26}"/>
                </a:ext>
              </a:extLst>
            </p:cNvPr>
            <p:cNvSpPr txBox="1"/>
            <p:nvPr/>
          </p:nvSpPr>
          <p:spPr>
            <a:xfrm>
              <a:off x="6178177" y="4055267"/>
              <a:ext cx="1089996" cy="329671"/>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事業者に紐づく</a:t>
              </a:r>
              <a:br>
                <a:rPr lang="en-US" altLang="ja-JP" sz="800" b="1" kern="0" dirty="0">
                  <a:solidFill>
                    <a:sysClr val="windowText" lastClr="000000"/>
                  </a:solidFill>
                  <a:latin typeface="メイリオ" panose="020B0604030504040204" pitchFamily="50" charset="-128"/>
                  <a:ea typeface="メイリオ" panose="020B0604030504040204" pitchFamily="50" charset="-128"/>
                </a:rPr>
              </a:br>
              <a:r>
                <a:rPr lang="ja-JP" altLang="en-US" sz="800" b="1" kern="0" dirty="0">
                  <a:solidFill>
                    <a:sysClr val="windowText" lastClr="000000"/>
                  </a:solidFill>
                  <a:latin typeface="メイリオ" panose="020B0604030504040204" pitchFamily="50" charset="-128"/>
                  <a:ea typeface="メイリオ" panose="020B0604030504040204" pitchFamily="50" charset="-128"/>
                </a:rPr>
                <a:t>各種情報共有</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107" name="テキスト ボックス 63">
              <a:extLst>
                <a:ext uri="{FF2B5EF4-FFF2-40B4-BE49-F238E27FC236}">
                  <a16:creationId xmlns:a16="http://schemas.microsoft.com/office/drawing/2014/main" id="{9943115D-7337-4B64-AB17-A9B00F9CA4DB}"/>
                </a:ext>
              </a:extLst>
            </p:cNvPr>
            <p:cNvSpPr txBox="1"/>
            <p:nvPr/>
          </p:nvSpPr>
          <p:spPr>
            <a:xfrm>
              <a:off x="6227764" y="4550322"/>
              <a:ext cx="990822" cy="527016"/>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各種法令に基づく監査</a:t>
              </a:r>
              <a:br>
                <a:rPr lang="en-US" altLang="ja-JP" sz="800" b="1" kern="0" dirty="0">
                  <a:solidFill>
                    <a:sysClr val="windowText" lastClr="000000"/>
                  </a:solidFill>
                  <a:latin typeface="メイリオ" panose="020B0604030504040204" pitchFamily="50" charset="-128"/>
                  <a:ea typeface="メイリオ" panose="020B0604030504040204" pitchFamily="50" charset="-128"/>
                </a:rPr>
              </a:br>
              <a:r>
                <a:rPr lang="ja-JP" altLang="en-US" sz="800" b="1" kern="0" dirty="0">
                  <a:solidFill>
                    <a:sysClr val="windowText" lastClr="000000"/>
                  </a:solidFill>
                  <a:latin typeface="メイリオ" panose="020B0604030504040204" pitchFamily="50" charset="-128"/>
                  <a:ea typeface="メイリオ" panose="020B0604030504040204" pitchFamily="50" charset="-128"/>
                </a:rPr>
                <a:t>チェックリスト更新</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（容易なメンテナンス）</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92" name="矢印: 右 91">
              <a:extLst>
                <a:ext uri="{FF2B5EF4-FFF2-40B4-BE49-F238E27FC236}">
                  <a16:creationId xmlns:a16="http://schemas.microsoft.com/office/drawing/2014/main" id="{76112619-ADD0-442C-A974-37B89D822B0F}"/>
                </a:ext>
              </a:extLst>
            </p:cNvPr>
            <p:cNvSpPr/>
            <p:nvPr/>
          </p:nvSpPr>
          <p:spPr bwMode="gray">
            <a:xfrm flipH="1">
              <a:off x="1815550" y="4910362"/>
              <a:ext cx="1152000" cy="215445"/>
            </a:xfrm>
            <a:prstGeom prst="rightArrow">
              <a:avLst>
                <a:gd name="adj1" fmla="val 50000"/>
                <a:gd name="adj2" fmla="val 78295"/>
              </a:avLst>
            </a:prstGeom>
            <a:solidFill>
              <a:srgbClr val="1F497D"/>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1" i="0" u="none" strike="noStrike" kern="1200" cap="none" spc="0" normalizeH="0" baseline="0" noProof="0">
                <a:ln>
                  <a:noFill/>
                </a:ln>
                <a:solidFill>
                  <a:schemeClr val="bg1"/>
                </a:solidFill>
                <a:effectLst/>
                <a:uLnTx/>
                <a:uFillTx/>
                <a:latin typeface="Yu Gothic UI" panose="020B0500000000000000" pitchFamily="50" charset="-128"/>
                <a:ea typeface="Yu Gothic UI" panose="020B0500000000000000" pitchFamily="50" charset="-128"/>
              </a:endParaRPr>
            </a:p>
          </p:txBody>
        </p:sp>
        <p:sp>
          <p:nvSpPr>
            <p:cNvPr id="111" name="矢印: 左右 110">
              <a:extLst>
                <a:ext uri="{FF2B5EF4-FFF2-40B4-BE49-F238E27FC236}">
                  <a16:creationId xmlns:a16="http://schemas.microsoft.com/office/drawing/2014/main" id="{C7166E41-0D4D-4341-99FC-95CCFC289AB2}"/>
                </a:ext>
              </a:extLst>
            </p:cNvPr>
            <p:cNvSpPr/>
            <p:nvPr/>
          </p:nvSpPr>
          <p:spPr bwMode="gray">
            <a:xfrm flipH="1">
              <a:off x="6147175" y="4280292"/>
              <a:ext cx="1152000" cy="213831"/>
            </a:xfrm>
            <a:prstGeom prst="leftRightArrow">
              <a:avLst>
                <a:gd name="adj1" fmla="val 42808"/>
                <a:gd name="adj2" fmla="val 50000"/>
              </a:avLst>
            </a:prstGeom>
            <a:solidFill>
              <a:srgbClr val="75787B"/>
            </a:solidFill>
            <a:ln w="12700" algn="ctr">
              <a:solidFill>
                <a:srgbClr val="75787B"/>
              </a:solidFill>
              <a:miter lim="800000"/>
              <a:headEnd/>
              <a:tailEnd/>
            </a:ln>
          </p:spPr>
          <p:txBody>
            <a:bodyPr wrap="square" lIns="36000" tIns="36000" rIns="36000" bIns="36000" rtlCol="0" anchor="ctr"/>
            <a:lstStyle/>
            <a:p>
              <a:pPr algn="ctr" fontAlgn="base">
                <a:spcBef>
                  <a:spcPct val="0"/>
                </a:spcBef>
                <a:spcAft>
                  <a:spcPct val="0"/>
                </a:spcAft>
                <a:defRPr/>
              </a:pPr>
              <a:endParaRPr lang="ja-JP" altLang="en-US" sz="1200">
                <a:solidFill>
                  <a:prstClr val="black"/>
                </a:solidFill>
                <a:latin typeface="Yu Gothic UI" panose="020B0500000000000000" pitchFamily="50" charset="-128"/>
                <a:ea typeface="Yu Gothic UI" panose="020B0500000000000000" pitchFamily="50" charset="-128"/>
              </a:endParaRPr>
            </a:p>
          </p:txBody>
        </p:sp>
        <p:sp>
          <p:nvSpPr>
            <p:cNvPr id="114" name="矢印: 右 113">
              <a:extLst>
                <a:ext uri="{FF2B5EF4-FFF2-40B4-BE49-F238E27FC236}">
                  <a16:creationId xmlns:a16="http://schemas.microsoft.com/office/drawing/2014/main" id="{71B89918-CF88-45C9-8A2A-8EDA5A85B5E3}"/>
                </a:ext>
              </a:extLst>
            </p:cNvPr>
            <p:cNvSpPr/>
            <p:nvPr/>
          </p:nvSpPr>
          <p:spPr bwMode="gray">
            <a:xfrm flipH="1">
              <a:off x="6147175" y="3748477"/>
              <a:ext cx="1152000" cy="215445"/>
            </a:xfrm>
            <a:prstGeom prst="rightArrow">
              <a:avLst>
                <a:gd name="adj1" fmla="val 50000"/>
                <a:gd name="adj2" fmla="val 78295"/>
              </a:avLst>
            </a:prstGeom>
            <a:solidFill>
              <a:srgbClr val="1F497D"/>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1" i="0" u="none" strike="noStrike" kern="1200" cap="none" spc="0" normalizeH="0" baseline="0" noProof="0">
                <a:ln>
                  <a:noFill/>
                </a:ln>
                <a:solidFill>
                  <a:schemeClr val="bg1"/>
                </a:solidFill>
                <a:effectLst/>
                <a:uLnTx/>
                <a:uFillTx/>
                <a:latin typeface="Yu Gothic UI" panose="020B0500000000000000" pitchFamily="50" charset="-128"/>
                <a:ea typeface="Yu Gothic UI" panose="020B0500000000000000" pitchFamily="50" charset="-128"/>
              </a:endParaRPr>
            </a:p>
          </p:txBody>
        </p:sp>
        <p:sp>
          <p:nvSpPr>
            <p:cNvPr id="118" name="矢印: 右 117">
              <a:extLst>
                <a:ext uri="{FF2B5EF4-FFF2-40B4-BE49-F238E27FC236}">
                  <a16:creationId xmlns:a16="http://schemas.microsoft.com/office/drawing/2014/main" id="{D755816C-6FAB-4C3E-9C6F-6464E1C2C547}"/>
                </a:ext>
              </a:extLst>
            </p:cNvPr>
            <p:cNvSpPr/>
            <p:nvPr/>
          </p:nvSpPr>
          <p:spPr bwMode="gray">
            <a:xfrm>
              <a:off x="6147175" y="4959620"/>
              <a:ext cx="1152000" cy="215445"/>
            </a:xfrm>
            <a:prstGeom prst="rightArrow">
              <a:avLst>
                <a:gd name="adj1" fmla="val 50000"/>
                <a:gd name="adj2" fmla="val 78295"/>
              </a:avLst>
            </a:prstGeom>
            <a:solidFill>
              <a:srgbClr val="1F497D"/>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1" i="0" u="none" strike="noStrike" kern="1200" cap="none" spc="0" normalizeH="0" baseline="0" noProof="0">
                <a:ln>
                  <a:noFill/>
                </a:ln>
                <a:solidFill>
                  <a:schemeClr val="bg1"/>
                </a:solidFill>
                <a:effectLst/>
                <a:uLnTx/>
                <a:uFillTx/>
                <a:latin typeface="Yu Gothic UI" panose="020B0500000000000000" pitchFamily="50" charset="-128"/>
                <a:ea typeface="Yu Gothic UI" panose="020B0500000000000000" pitchFamily="50" charset="-128"/>
              </a:endParaRPr>
            </a:p>
          </p:txBody>
        </p:sp>
        <p:sp>
          <p:nvSpPr>
            <p:cNvPr id="66" name="四角形: 角を丸くする 65">
              <a:extLst>
                <a:ext uri="{FF2B5EF4-FFF2-40B4-BE49-F238E27FC236}">
                  <a16:creationId xmlns:a16="http://schemas.microsoft.com/office/drawing/2014/main" id="{CDC2BC4D-4B75-4F59-82A3-A95012CE090A}"/>
                </a:ext>
              </a:extLst>
            </p:cNvPr>
            <p:cNvSpPr/>
            <p:nvPr/>
          </p:nvSpPr>
          <p:spPr bwMode="gray">
            <a:xfrm>
              <a:off x="3228174" y="4920198"/>
              <a:ext cx="1082742" cy="397598"/>
            </a:xfrm>
            <a:prstGeom prst="roundRect">
              <a:avLst/>
            </a:prstGeom>
            <a:solidFill>
              <a:schemeClr val="bg1"/>
            </a:solidFill>
            <a:ln w="28575" algn="ctr">
              <a:solidFill>
                <a:srgbClr val="006664"/>
              </a:solidFill>
              <a:miter lim="800000"/>
              <a:headEnd/>
              <a:tailEnd/>
            </a:ln>
          </p:spPr>
          <p:txBody>
            <a:bodyPr wrap="square" lIns="36000" tIns="72000" rIns="36000" bIns="36000" rtlCol="0" anchor="ctr"/>
            <a:lstStyle/>
            <a:p>
              <a:pPr algn="ctr" fontAlgn="base">
                <a:spcBef>
                  <a:spcPct val="0"/>
                </a:spcBef>
                <a:spcAft>
                  <a:spcPct val="0"/>
                </a:spcAft>
                <a:defRPr/>
              </a:pPr>
              <a:r>
                <a:rPr lang="ja-JP" altLang="en-US" sz="900">
                  <a:solidFill>
                    <a:prstClr val="black"/>
                  </a:solidFill>
                  <a:latin typeface="メイリオ" panose="020B0604030504040204" pitchFamily="50" charset="-128"/>
                  <a:ea typeface="メイリオ" panose="020B0604030504040204" pitchFamily="50" charset="-128"/>
                </a:rPr>
                <a:t>申請・審査・検査</a:t>
              </a:r>
              <a:br>
                <a:rPr lang="en-US" altLang="ja-JP" sz="900">
                  <a:solidFill>
                    <a:prstClr val="black"/>
                  </a:solidFill>
                  <a:latin typeface="メイリオ" panose="020B0604030504040204" pitchFamily="50" charset="-128"/>
                  <a:ea typeface="メイリオ" panose="020B0604030504040204" pitchFamily="50" charset="-128"/>
                </a:rPr>
              </a:br>
              <a:r>
                <a:rPr lang="ja-JP" altLang="en-US" sz="900">
                  <a:solidFill>
                    <a:prstClr val="black"/>
                  </a:solidFill>
                  <a:latin typeface="メイリオ" panose="020B0604030504040204" pitchFamily="50" charset="-128"/>
                  <a:ea typeface="メイリオ" panose="020B0604030504040204" pitchFamily="50" charset="-128"/>
                </a:rPr>
                <a:t>状況照会（履歴）</a:t>
              </a:r>
              <a:endParaRPr lang="en-US" altLang="ja-JP" sz="900">
                <a:solidFill>
                  <a:prstClr val="black"/>
                </a:solidFill>
                <a:latin typeface="メイリオ" panose="020B0604030504040204" pitchFamily="50" charset="-128"/>
                <a:ea typeface="メイリオ" panose="020B0604030504040204" pitchFamily="50" charset="-128"/>
              </a:endParaRPr>
            </a:p>
          </p:txBody>
        </p:sp>
        <p:sp>
          <p:nvSpPr>
            <p:cNvPr id="10" name="矢印: 左右 9">
              <a:extLst>
                <a:ext uri="{FF2B5EF4-FFF2-40B4-BE49-F238E27FC236}">
                  <a16:creationId xmlns:a16="http://schemas.microsoft.com/office/drawing/2014/main" id="{A7C05D4B-AA9B-4A00-B73B-78F7EFB59B98}"/>
                </a:ext>
              </a:extLst>
            </p:cNvPr>
            <p:cNvSpPr/>
            <p:nvPr/>
          </p:nvSpPr>
          <p:spPr>
            <a:xfrm>
              <a:off x="4355921" y="4110808"/>
              <a:ext cx="425171" cy="1005229"/>
            </a:xfrm>
            <a:prstGeom prst="leftRightArrow">
              <a:avLst>
                <a:gd name="adj1" fmla="val 50000"/>
                <a:gd name="adj2" fmla="val 34876"/>
              </a:avLst>
            </a:prstGeom>
            <a:solidFill>
              <a:srgbClr val="00666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grpSp>
      <p:pic>
        <p:nvPicPr>
          <p:cNvPr id="30" name="図プレースホルダー 26" descr="テキスト&#10;&#10;AI によって生成されたコンテンツは間違っている可能性があります。">
            <a:extLst>
              <a:ext uri="{FF2B5EF4-FFF2-40B4-BE49-F238E27FC236}">
                <a16:creationId xmlns:a16="http://schemas.microsoft.com/office/drawing/2014/main" id="{642CF788-DB75-C46E-BC43-06F5D80E7C14}"/>
              </a:ext>
            </a:extLst>
          </p:cNvPr>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a:stretch>
            <a:fillRect/>
          </a:stretch>
        </p:blipFill>
        <p:spPr>
          <a:xfrm>
            <a:off x="7336355" y="31582"/>
            <a:ext cx="468000" cy="468000"/>
          </a:xfrm>
        </p:spPr>
      </p:pic>
      <p:pic>
        <p:nvPicPr>
          <p:cNvPr id="69" name="図プレースホルダー 14">
            <a:extLst>
              <a:ext uri="{FF2B5EF4-FFF2-40B4-BE49-F238E27FC236}">
                <a16:creationId xmlns:a16="http://schemas.microsoft.com/office/drawing/2014/main" id="{CEC5FF91-CA9C-47E4-88B6-99DF81E44EC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438" b="438"/>
          <a:stretch/>
        </p:blipFill>
        <p:spPr>
          <a:xfrm>
            <a:off x="8565080" y="31582"/>
            <a:ext cx="468000" cy="468000"/>
          </a:xfrm>
          <a:prstGeom prst="rect">
            <a:avLst/>
          </a:prstGeom>
        </p:spPr>
      </p:pic>
      <p:graphicFrame>
        <p:nvGraphicFramePr>
          <p:cNvPr id="75" name="表 5">
            <a:extLst>
              <a:ext uri="{FF2B5EF4-FFF2-40B4-BE49-F238E27FC236}">
                <a16:creationId xmlns:a16="http://schemas.microsoft.com/office/drawing/2014/main" id="{7572B2C2-6800-47F9-9C1B-C12D602C0465}"/>
              </a:ext>
            </a:extLst>
          </p:cNvPr>
          <p:cNvGraphicFramePr>
            <a:graphicFrameLocks noGrp="1"/>
          </p:cNvGraphicFramePr>
          <p:nvPr/>
        </p:nvGraphicFramePr>
        <p:xfrm>
          <a:off x="273600" y="6419547"/>
          <a:ext cx="8460000" cy="438453"/>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８</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立入検査や許認可業務に係る手続のオンライン化をはじめ、端末を用いた現地での検査・データ登録等による業務効率化や、一元的に管理・集約された事業者管理情報等のデータ活用による関係者間での迅速な情報共有等、これらを実現できるデジタル基盤。</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９</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複数の行政サービスを１つのアカウントにより、利用することのできる認証システム。</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44898111"/>
                  </a:ext>
                </a:extLst>
              </a:tr>
            </a:tbl>
          </a:graphicData>
        </a:graphic>
      </p:graphicFrame>
      <p:sp>
        <p:nvSpPr>
          <p:cNvPr id="8" name="スライド番号プレースホルダー 7">
            <a:extLst>
              <a:ext uri="{FF2B5EF4-FFF2-40B4-BE49-F238E27FC236}">
                <a16:creationId xmlns:a16="http://schemas.microsoft.com/office/drawing/2014/main" id="{F643FF65-288A-4BD2-94BA-3AD16E776DD9}"/>
              </a:ext>
            </a:extLst>
          </p:cNvPr>
          <p:cNvSpPr>
            <a:spLocks noGrp="1"/>
          </p:cNvSpPr>
          <p:nvPr>
            <p:ph type="sldNum" sz="quarter" idx="12"/>
          </p:nvPr>
        </p:nvSpPr>
        <p:spPr/>
        <p:txBody>
          <a:bodyPr/>
          <a:lstStyle/>
          <a:p>
            <a:fld id="{7791D223-6A27-4327-8087-FA06212A7E85}" type="slidenum">
              <a:rPr lang="ja-JP" altLang="en-US" smtClean="0"/>
              <a:pPr/>
              <a:t>14</a:t>
            </a:fld>
            <a:endParaRPr lang="ja-JP" altLang="en-US"/>
          </a:p>
        </p:txBody>
      </p:sp>
      <p:sp>
        <p:nvSpPr>
          <p:cNvPr id="65" name="正方形/長方形 64">
            <a:extLst>
              <a:ext uri="{FF2B5EF4-FFF2-40B4-BE49-F238E27FC236}">
                <a16:creationId xmlns:a16="http://schemas.microsoft.com/office/drawing/2014/main" id="{C4F24ACC-3204-4131-AD5D-6E4F3A4D3900}"/>
              </a:ext>
            </a:extLst>
          </p:cNvPr>
          <p:cNvSpPr/>
          <p:nvPr/>
        </p:nvSpPr>
        <p:spPr>
          <a:xfrm>
            <a:off x="250675" y="630881"/>
            <a:ext cx="8596800" cy="1247624"/>
          </a:xfrm>
          <a:prstGeom prst="rect">
            <a:avLst/>
          </a:prstGeom>
          <a:solidFill>
            <a:schemeClr val="bg1"/>
          </a:solidFill>
          <a:ln w="19050">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lIns="36000" tIns="36000" rIns="36000" rtlCol="0" anchor="t"/>
          <a:lstStyle/>
          <a:p>
            <a:pPr algn="ctr">
              <a:defRPr/>
            </a:pPr>
            <a:r>
              <a:rPr lang="ja-JP" altLang="en-US"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システム構築の効果</a:t>
            </a: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73" name="表 4">
            <a:extLst>
              <a:ext uri="{FF2B5EF4-FFF2-40B4-BE49-F238E27FC236}">
                <a16:creationId xmlns:a16="http://schemas.microsoft.com/office/drawing/2014/main" id="{65C0B9DE-BFFC-43AF-84D3-9405AA7B00CE}"/>
              </a:ext>
            </a:extLst>
          </p:cNvPr>
          <p:cNvGraphicFramePr>
            <a:graphicFrameLocks noGrp="1"/>
          </p:cNvGraphicFramePr>
          <p:nvPr>
            <p:extLst>
              <p:ext uri="{D42A27DB-BD31-4B8C-83A1-F6EECF244321}">
                <p14:modId xmlns:p14="http://schemas.microsoft.com/office/powerpoint/2010/main" val="1898869870"/>
              </p:ext>
            </p:extLst>
          </p:nvPr>
        </p:nvGraphicFramePr>
        <p:xfrm>
          <a:off x="407812" y="881307"/>
          <a:ext cx="8280000" cy="911520"/>
        </p:xfrm>
        <a:graphic>
          <a:graphicData uri="http://schemas.openxmlformats.org/drawingml/2006/table">
            <a:tbl>
              <a:tblPr firstRow="1" bandRow="1">
                <a:tableStyleId>{5C22544A-7EE6-4342-B048-85BDC9FD1C3A}</a:tableStyleId>
              </a:tblPr>
              <a:tblGrid>
                <a:gridCol w="2655850">
                  <a:extLst>
                    <a:ext uri="{9D8B030D-6E8A-4147-A177-3AD203B41FA5}">
                      <a16:colId xmlns:a16="http://schemas.microsoft.com/office/drawing/2014/main" val="3468640698"/>
                    </a:ext>
                  </a:extLst>
                </a:gridCol>
                <a:gridCol w="156225">
                  <a:extLst>
                    <a:ext uri="{9D8B030D-6E8A-4147-A177-3AD203B41FA5}">
                      <a16:colId xmlns:a16="http://schemas.microsoft.com/office/drawing/2014/main" val="1106510854"/>
                    </a:ext>
                  </a:extLst>
                </a:gridCol>
                <a:gridCol w="2655850">
                  <a:extLst>
                    <a:ext uri="{9D8B030D-6E8A-4147-A177-3AD203B41FA5}">
                      <a16:colId xmlns:a16="http://schemas.microsoft.com/office/drawing/2014/main" val="3121004198"/>
                    </a:ext>
                  </a:extLst>
                </a:gridCol>
                <a:gridCol w="156225">
                  <a:extLst>
                    <a:ext uri="{9D8B030D-6E8A-4147-A177-3AD203B41FA5}">
                      <a16:colId xmlns:a16="http://schemas.microsoft.com/office/drawing/2014/main" val="978185368"/>
                    </a:ext>
                  </a:extLst>
                </a:gridCol>
                <a:gridCol w="2655850">
                  <a:extLst>
                    <a:ext uri="{9D8B030D-6E8A-4147-A177-3AD203B41FA5}">
                      <a16:colId xmlns:a16="http://schemas.microsoft.com/office/drawing/2014/main" val="803507232"/>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事業者の利便性向上</a:t>
                      </a:r>
                    </a:p>
                  </a:txBody>
                  <a:tcPr marL="72000" marR="36000"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7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72000" marR="36000" marT="72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業務効率化</a:t>
                      </a:r>
                      <a:endParaRPr kumimoji="1" lang="ja-JP" altLang="en-US" sz="1200" dirty="0">
                        <a:solidFill>
                          <a:schemeClr val="tx1"/>
                        </a:solidFill>
                        <a:effectLst/>
                      </a:endParaRPr>
                    </a:p>
                  </a:txBody>
                  <a:tcPr marL="72000" marR="36000"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pPr>
                      <a:endParaRPr kumimoji="1" lang="ja-JP" altLang="en-US" sz="1200" dirty="0">
                        <a:solidFill>
                          <a:schemeClr val="tx1"/>
                        </a:solidFill>
                        <a:effectLst/>
                      </a:endParaRPr>
                    </a:p>
                  </a:txBody>
                  <a:tcPr marL="72000" marR="36000" marT="72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紙ベースでの業務からの脱却</a:t>
                      </a:r>
                      <a:endParaRPr kumimoji="1" lang="ja-JP" altLang="en-US" dirty="0">
                        <a:solidFill>
                          <a:schemeClr val="tx1"/>
                        </a:solidFill>
                        <a:effectLst/>
                      </a:endParaRPr>
                    </a:p>
                  </a:txBody>
                  <a:tcPr marL="72000" marR="36000"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63356557"/>
                  </a:ext>
                </a:extLst>
              </a:tr>
              <a:tr h="370840">
                <a:tc>
                  <a:txBody>
                    <a:bodyPr/>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dirty="0">
                          <a:solidFill>
                            <a:schemeClr val="tx1"/>
                          </a:solidFill>
                          <a:effectLst/>
                          <a:latin typeface="メイリオ"/>
                          <a:ea typeface="メイリオ"/>
                        </a:rPr>
                        <a:t>ポータルサイトの提供による事業者の利便性の向上。</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dirty="0">
                          <a:solidFill>
                            <a:schemeClr val="tx1"/>
                          </a:solidFill>
                          <a:effectLst/>
                          <a:latin typeface="メイリオ"/>
                          <a:ea typeface="メイリオ"/>
                        </a:rPr>
                        <a:t>過去の監査状況等の共有等、情報の見える化。</a:t>
                      </a:r>
                    </a:p>
                  </a:txBody>
                  <a:tcPr marL="72000" marR="3600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tc>
                  <a:txBody>
                    <a:bodyPr/>
                    <a:lstStyle/>
                    <a:p>
                      <a:pPr marL="90488" indent="-90488">
                        <a:buFont typeface="Arial" panose="020B0604020202020204" pitchFamily="34" charset="0"/>
                        <a:buChar char="•"/>
                      </a:pP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L="72000" marR="3600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ペーパーレス化等による職員の生産性向上。</a:t>
                      </a: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データ・ノウハウ活用による指導監査の質と量の向上（現地対応時間の短縮や実施件数の増加）。</a:t>
                      </a:r>
                    </a:p>
                  </a:txBody>
                  <a:tcPr marL="72000" marR="3600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tc>
                  <a:txBody>
                    <a:bodyPr/>
                    <a:lstStyle/>
                    <a:p>
                      <a:pPr marL="90488" indent="-90488">
                        <a:buFont typeface="Arial" panose="020B0604020202020204" pitchFamily="34" charset="0"/>
                        <a:buChar char="•"/>
                      </a:pP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L="72000" marR="3600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資料の紛失や誤送付等のリスクの軽減。</a:t>
                      </a: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システム化することによる事務作業の削減。</a:t>
                      </a: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資料保管場所の圧縮等。</a:t>
                      </a:r>
                    </a:p>
                  </a:txBody>
                  <a:tcPr marL="72000" marR="3600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extLst>
                  <a:ext uri="{0D108BD9-81ED-4DB2-BD59-A6C34878D82A}">
                    <a16:rowId xmlns:a16="http://schemas.microsoft.com/office/drawing/2014/main" val="1978986016"/>
                  </a:ext>
                </a:extLst>
              </a:tr>
            </a:tbl>
          </a:graphicData>
        </a:graphic>
      </p:graphicFrame>
    </p:spTree>
    <p:extLst>
      <p:ext uri="{BB962C8B-B14F-4D97-AF65-F5344CB8AC3E}">
        <p14:creationId xmlns:p14="http://schemas.microsoft.com/office/powerpoint/2010/main" val="1729819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正方形/長方形 51">
            <a:extLst>
              <a:ext uri="{FF2B5EF4-FFF2-40B4-BE49-F238E27FC236}">
                <a16:creationId xmlns:a16="http://schemas.microsoft.com/office/drawing/2014/main" id="{CCD2147B-A4C6-41CF-8159-19BAD176E7D4}"/>
              </a:ext>
            </a:extLst>
          </p:cNvPr>
          <p:cNvSpPr/>
          <p:nvPr/>
        </p:nvSpPr>
        <p:spPr>
          <a:xfrm>
            <a:off x="273600" y="3158969"/>
            <a:ext cx="8596800" cy="3316665"/>
          </a:xfrm>
          <a:prstGeom prst="rect">
            <a:avLst/>
          </a:prstGeom>
          <a:solidFill>
            <a:srgbClr val="CFE0ED"/>
          </a:solidFill>
          <a:ln w="19050">
            <a:noFill/>
          </a:ln>
        </p:spPr>
        <p:style>
          <a:lnRef idx="2">
            <a:schemeClr val="accent1"/>
          </a:lnRef>
          <a:fillRef idx="1">
            <a:schemeClr val="lt1"/>
          </a:fillRef>
          <a:effectRef idx="0">
            <a:schemeClr val="accent1"/>
          </a:effectRef>
          <a:fontRef idx="minor">
            <a:schemeClr val="dk1"/>
          </a:fontRef>
        </p:style>
        <p:txBody>
          <a:bodyPr lIns="36000" tIns="72000" r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AI</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電話対応システムの活用</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令和８年度に実証実験を予定</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2563"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現在、府立学校の入学者選抜、編・転入学の問合せや保護者等からの相談に直接職員が対応。</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82563"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AI</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を活用した電話対応システムにより、電話対応や報告作成等を</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AI</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が代替可能かについて、令和８年度に、教育庁において実証実験を行う。</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82563"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府民からの電話がつながりにくい問題の解決や多言語対応の実現、対応速度向上、サービスの均質化等、府民の利便性を向上。</a:t>
            </a:r>
          </a:p>
          <a:p>
            <a:pPr algn="ctr">
              <a:defRPr/>
            </a:pP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テキスト プレースホルダー 3">
            <a:extLst>
              <a:ext uri="{FF2B5EF4-FFF2-40B4-BE49-F238E27FC236}">
                <a16:creationId xmlns:a16="http://schemas.microsoft.com/office/drawing/2014/main" id="{D0E015A2-4096-4EAB-8353-C1F720B30A05}"/>
              </a:ext>
            </a:extLst>
          </p:cNvPr>
          <p:cNvSpPr>
            <a:spLocks noGrp="1"/>
          </p:cNvSpPr>
          <p:nvPr>
            <p:ph type="body" sz="quarter" idx="13"/>
          </p:nvPr>
        </p:nvSpPr>
        <p:spPr>
          <a:xfrm>
            <a:off x="0" y="30701"/>
            <a:ext cx="7065785" cy="501650"/>
          </a:xfrm>
        </p:spPr>
        <p:txBody>
          <a:bodyPr/>
          <a:lstStyle/>
          <a:p>
            <a:r>
              <a:rPr lang="ja-JP" altLang="en-US" b="0" dirty="0">
                <a:cs typeface="メイリオ" panose="020B0604030504040204" pitchFamily="50" charset="-128"/>
              </a:rPr>
              <a:t>府立学校における</a:t>
            </a:r>
            <a:r>
              <a:rPr lang="en-US" altLang="ja-JP" b="0" dirty="0">
                <a:cs typeface="メイリオ" panose="020B0604030504040204" pitchFamily="50" charset="-128"/>
              </a:rPr>
              <a:t>DX</a:t>
            </a:r>
            <a:r>
              <a:rPr lang="ja-JP" altLang="en-US" b="0" dirty="0">
                <a:cs typeface="メイリオ" panose="020B0604030504040204" pitchFamily="50" charset="-128"/>
              </a:rPr>
              <a:t>の推進</a:t>
            </a:r>
            <a:endParaRPr lang="en-US" altLang="ja-JP" sz="20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5" name="図プレースホルダー 14">
            <a:extLst>
              <a:ext uri="{FF2B5EF4-FFF2-40B4-BE49-F238E27FC236}">
                <a16:creationId xmlns:a16="http://schemas.microsoft.com/office/drawing/2014/main" id="{163F03BA-D5E1-4F59-BA38-A6FD09014405}"/>
              </a:ext>
            </a:extLst>
          </p:cNvPr>
          <p:cNvPicPr>
            <a:picLocks noGrp="1" noChangeAspect="1"/>
          </p:cNvPicPr>
          <p:nvPr>
            <p:ph type="pic" sz="quarter" idx="16"/>
          </p:nvPr>
        </p:nvPicPr>
        <p:blipFill rotWithShape="1">
          <a:blip r:embed="rId3" cstate="print">
            <a:extLst>
              <a:ext uri="{28A0092B-C50C-407E-A947-70E740481C1C}">
                <a14:useLocalDpi xmlns:a14="http://schemas.microsoft.com/office/drawing/2010/main" val="0"/>
              </a:ext>
            </a:extLst>
          </a:blip>
          <a:srcRect t="438" b="438"/>
          <a:stretch/>
        </p:blipFill>
        <p:spPr/>
      </p:pic>
      <p:sp>
        <p:nvSpPr>
          <p:cNvPr id="46" name="正方形/長方形 45">
            <a:extLst>
              <a:ext uri="{FF2B5EF4-FFF2-40B4-BE49-F238E27FC236}">
                <a16:creationId xmlns:a16="http://schemas.microsoft.com/office/drawing/2014/main" id="{F8ABAF20-86C4-4F84-B4B5-85E6593EDDB1}"/>
              </a:ext>
            </a:extLst>
          </p:cNvPr>
          <p:cNvSpPr/>
          <p:nvPr/>
        </p:nvSpPr>
        <p:spPr>
          <a:xfrm>
            <a:off x="273600" y="1739883"/>
            <a:ext cx="8596800" cy="1369897"/>
          </a:xfrm>
          <a:prstGeom prst="rect">
            <a:avLst/>
          </a:prstGeom>
          <a:solidFill>
            <a:srgbClr val="CFE0ED"/>
          </a:solidFill>
          <a:ln w="19050">
            <a:noFill/>
          </a:ln>
        </p:spPr>
        <p:style>
          <a:lnRef idx="2">
            <a:schemeClr val="accent1"/>
          </a:lnRef>
          <a:fillRef idx="1">
            <a:schemeClr val="lt1"/>
          </a:fillRef>
          <a:effectRef idx="0">
            <a:schemeClr val="accent1"/>
          </a:effectRef>
          <a:fontRef idx="minor">
            <a:schemeClr val="dk1"/>
          </a:fontRef>
        </p:style>
        <p:txBody>
          <a:bodyPr lIns="36000" tIns="36000" r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■デジタル採点システム</a:t>
            </a:r>
            <a:r>
              <a:rPr kumimoji="1" lang="ja-JP" altLang="en-US" sz="1200" b="0" i="0" u="none" strike="noStrike" kern="1200" cap="none" spc="0" normalizeH="0" baseline="3000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b="0" i="0" u="none" strike="noStrike" kern="1200" cap="none" spc="0" normalizeH="0" baseline="3000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10</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の活用</a:t>
            </a:r>
            <a:endParaRPr kumimoji="1" lang="ja-JP" altLang="en-US" sz="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2563"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府立学校において、定期考査や入学者選抜の採点に「デジタル採点システム」を活用。</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algn="ctr">
              <a:defRPr/>
            </a:pP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 name="図プレースホルダー 26" descr="テキスト&#10;&#10;AI によって生成されたコンテンツは間違っている可能性があります。">
            <a:extLst>
              <a:ext uri="{FF2B5EF4-FFF2-40B4-BE49-F238E27FC236}">
                <a16:creationId xmlns:a16="http://schemas.microsoft.com/office/drawing/2014/main" id="{0043C595-1248-C50B-8EC9-34CED09C7D7D}"/>
              </a:ext>
            </a:extLst>
          </p:cNvPr>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a:stretch>
            <a:fillRect/>
          </a:stretch>
        </p:blipFill>
        <p:spPr>
          <a:xfrm>
            <a:off x="7336355" y="31582"/>
            <a:ext cx="468000" cy="468000"/>
          </a:xfrm>
        </p:spPr>
      </p:pic>
      <p:sp>
        <p:nvSpPr>
          <p:cNvPr id="40" name="正方形/長方形 39">
            <a:extLst>
              <a:ext uri="{FF2B5EF4-FFF2-40B4-BE49-F238E27FC236}">
                <a16:creationId xmlns:a16="http://schemas.microsoft.com/office/drawing/2014/main" id="{EB8AD716-6F86-4688-B365-B518F3C71BBE}"/>
              </a:ext>
            </a:extLst>
          </p:cNvPr>
          <p:cNvSpPr/>
          <p:nvPr/>
        </p:nvSpPr>
        <p:spPr>
          <a:xfrm>
            <a:off x="550235" y="2221282"/>
            <a:ext cx="8043530" cy="79444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D20B694F-10F2-4208-A22E-9DA86FBE0D7B}"/>
              </a:ext>
            </a:extLst>
          </p:cNvPr>
          <p:cNvSpPr txBox="1"/>
          <p:nvPr/>
        </p:nvSpPr>
        <p:spPr>
          <a:xfrm>
            <a:off x="1045290" y="2355745"/>
            <a:ext cx="1859699" cy="525515"/>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kumimoji="1"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ペーパーレスのため、</a:t>
            </a:r>
            <a:endParaRPr kumimoji="1"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答案</a:t>
            </a:r>
            <a:r>
              <a:rPr kumimoji="1"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整理の手間が減った。</a:t>
            </a:r>
            <a:endParaRPr kumimoji="1"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 name="テキスト ボックス 42">
            <a:extLst>
              <a:ext uri="{FF2B5EF4-FFF2-40B4-BE49-F238E27FC236}">
                <a16:creationId xmlns:a16="http://schemas.microsoft.com/office/drawing/2014/main" id="{E4AD2CC1-9BB2-4351-856C-17A3E740B18F}"/>
              </a:ext>
            </a:extLst>
          </p:cNvPr>
          <p:cNvSpPr txBox="1"/>
          <p:nvPr/>
        </p:nvSpPr>
        <p:spPr>
          <a:xfrm>
            <a:off x="700032" y="2305152"/>
            <a:ext cx="191736" cy="626701"/>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wrap="square" lIns="0" tIns="36000" rIns="0" bIns="36000" rtlCol="0">
            <a:spAutoFit/>
          </a:bodyPr>
          <a:lstStyle/>
          <a:p>
            <a:pPr algn="ctr"/>
            <a:r>
              <a:rPr kumimoji="1"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教員の声</a:t>
            </a:r>
          </a:p>
        </p:txBody>
      </p:sp>
      <p:sp>
        <p:nvSpPr>
          <p:cNvPr id="44" name="テキスト ボックス 43">
            <a:extLst>
              <a:ext uri="{FF2B5EF4-FFF2-40B4-BE49-F238E27FC236}">
                <a16:creationId xmlns:a16="http://schemas.microsoft.com/office/drawing/2014/main" id="{B14816FC-80A7-4E6F-B5CF-4037F10D5F5A}"/>
              </a:ext>
            </a:extLst>
          </p:cNvPr>
          <p:cNvSpPr txBox="1"/>
          <p:nvPr/>
        </p:nvSpPr>
        <p:spPr>
          <a:xfrm>
            <a:off x="3020297" y="2330634"/>
            <a:ext cx="2914217" cy="575736"/>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kumimoji="1"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同一設問をまとめて</a:t>
            </a:r>
            <a:r>
              <a:rPr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採点できるので、</a:t>
            </a:r>
            <a:endParaRPr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採点のスピードが向上した。</a:t>
            </a:r>
            <a:endParaRPr kumimoji="1"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テキスト ボックス 46">
            <a:extLst>
              <a:ext uri="{FF2B5EF4-FFF2-40B4-BE49-F238E27FC236}">
                <a16:creationId xmlns:a16="http://schemas.microsoft.com/office/drawing/2014/main" id="{DC8C75FD-248D-4F54-B632-8955A55E6ADF}"/>
              </a:ext>
            </a:extLst>
          </p:cNvPr>
          <p:cNvSpPr txBox="1"/>
          <p:nvPr/>
        </p:nvSpPr>
        <p:spPr>
          <a:xfrm>
            <a:off x="6102170" y="2330009"/>
            <a:ext cx="2323940" cy="576986"/>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kumimoji="1"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点数が自動で集計されるため、</a:t>
            </a:r>
            <a:endParaRPr kumimoji="1"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手作業によるミスがなくなった。</a:t>
            </a:r>
            <a:endParaRPr kumimoji="1"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5" name="グループ化 4">
            <a:extLst>
              <a:ext uri="{FF2B5EF4-FFF2-40B4-BE49-F238E27FC236}">
                <a16:creationId xmlns:a16="http://schemas.microsoft.com/office/drawing/2014/main" id="{E5E90A1F-8017-4247-A875-0FDAA7B9862C}"/>
              </a:ext>
            </a:extLst>
          </p:cNvPr>
          <p:cNvGrpSpPr/>
          <p:nvPr/>
        </p:nvGrpSpPr>
        <p:grpSpPr>
          <a:xfrm>
            <a:off x="1358898" y="4239089"/>
            <a:ext cx="6426204" cy="2205246"/>
            <a:chOff x="1206136" y="4284094"/>
            <a:chExt cx="6426204" cy="2205246"/>
          </a:xfrm>
        </p:grpSpPr>
        <p:sp>
          <p:nvSpPr>
            <p:cNvPr id="2" name="正方形/長方形 1">
              <a:extLst>
                <a:ext uri="{FF2B5EF4-FFF2-40B4-BE49-F238E27FC236}">
                  <a16:creationId xmlns:a16="http://schemas.microsoft.com/office/drawing/2014/main" id="{3C785D82-CD35-4663-A93A-53C359CACD37}"/>
                </a:ext>
              </a:extLst>
            </p:cNvPr>
            <p:cNvSpPr/>
            <p:nvPr/>
          </p:nvSpPr>
          <p:spPr>
            <a:xfrm>
              <a:off x="1206136" y="4284094"/>
              <a:ext cx="6426204" cy="215673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AI</a:t>
              </a:r>
              <a:r>
                <a:rPr kumimoji="1" lang="ja-JP" altLang="en-US" sz="1200" b="1" dirty="0">
                  <a:solidFill>
                    <a:schemeClr val="tx1"/>
                  </a:solidFill>
                  <a:latin typeface="メイリオ" panose="020B0604030504040204" pitchFamily="50" charset="-128"/>
                  <a:ea typeface="メイリオ" panose="020B0604030504040204" pitchFamily="50" charset="-128"/>
                </a:rPr>
                <a:t>電話対応システムのイメージ</a:t>
              </a:r>
            </a:p>
          </p:txBody>
        </p:sp>
        <p:pic>
          <p:nvPicPr>
            <p:cNvPr id="21" name="図 20">
              <a:extLst>
                <a:ext uri="{FF2B5EF4-FFF2-40B4-BE49-F238E27FC236}">
                  <a16:creationId xmlns:a16="http://schemas.microsoft.com/office/drawing/2014/main" id="{1287B59D-479D-4FB8-8FA6-9DFBF109DF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2860" y="5033162"/>
              <a:ext cx="487003" cy="593034"/>
            </a:xfrm>
            <a:prstGeom prst="rect">
              <a:avLst/>
            </a:prstGeom>
          </p:spPr>
        </p:pic>
        <p:pic>
          <p:nvPicPr>
            <p:cNvPr id="22" name="図 21">
              <a:extLst>
                <a:ext uri="{FF2B5EF4-FFF2-40B4-BE49-F238E27FC236}">
                  <a16:creationId xmlns:a16="http://schemas.microsoft.com/office/drawing/2014/main" id="{1FE7C976-0952-4931-AF22-C5F5170994A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44058" y="5493440"/>
              <a:ext cx="548049" cy="646474"/>
            </a:xfrm>
            <a:prstGeom prst="rect">
              <a:avLst/>
            </a:prstGeom>
          </p:spPr>
        </p:pic>
        <p:pic>
          <p:nvPicPr>
            <p:cNvPr id="23" name="図 22">
              <a:extLst>
                <a:ext uri="{FF2B5EF4-FFF2-40B4-BE49-F238E27FC236}">
                  <a16:creationId xmlns:a16="http://schemas.microsoft.com/office/drawing/2014/main" id="{37DC339D-4BCF-4A5E-BAE0-4EB8BEF9D1F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53028" y="4932877"/>
              <a:ext cx="532654" cy="666145"/>
            </a:xfrm>
            <a:prstGeom prst="rect">
              <a:avLst/>
            </a:prstGeom>
          </p:spPr>
        </p:pic>
        <p:sp>
          <p:nvSpPr>
            <p:cNvPr id="24" name="正方形/長方形 23">
              <a:extLst>
                <a:ext uri="{FF2B5EF4-FFF2-40B4-BE49-F238E27FC236}">
                  <a16:creationId xmlns:a16="http://schemas.microsoft.com/office/drawing/2014/main" id="{C28E4CA1-8533-414E-9B9B-EE64EBD5BD22}"/>
                </a:ext>
              </a:extLst>
            </p:cNvPr>
            <p:cNvSpPr/>
            <p:nvPr/>
          </p:nvSpPr>
          <p:spPr>
            <a:xfrm>
              <a:off x="1282642" y="5589163"/>
              <a:ext cx="457948" cy="340623"/>
            </a:xfrm>
            <a:prstGeom prst="rect">
              <a:avLst/>
            </a:prstGeom>
            <a:no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kumimoji="1" lang="ja-JP" altLang="en-US" sz="1200" dirty="0">
                  <a:solidFill>
                    <a:sysClr val="windowText" lastClr="000000"/>
                  </a:solidFill>
                  <a:latin typeface="メイリオ" panose="020B0604030504040204" pitchFamily="50" charset="-128"/>
                  <a:ea typeface="メイリオ" panose="020B0604030504040204" pitchFamily="50" charset="-128"/>
                </a:rPr>
                <a:t>府民</a:t>
              </a:r>
            </a:p>
          </p:txBody>
        </p:sp>
        <p:sp>
          <p:nvSpPr>
            <p:cNvPr id="25" name="正方形/長方形 24">
              <a:extLst>
                <a:ext uri="{FF2B5EF4-FFF2-40B4-BE49-F238E27FC236}">
                  <a16:creationId xmlns:a16="http://schemas.microsoft.com/office/drawing/2014/main" id="{8A3D6370-6C1F-4697-8209-B02F88316555}"/>
                </a:ext>
              </a:extLst>
            </p:cNvPr>
            <p:cNvSpPr/>
            <p:nvPr/>
          </p:nvSpPr>
          <p:spPr>
            <a:xfrm>
              <a:off x="7012900" y="6148717"/>
              <a:ext cx="457948" cy="340623"/>
            </a:xfrm>
            <a:prstGeom prst="rect">
              <a:avLst/>
            </a:prstGeom>
            <a:no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kumimoji="1" lang="ja-JP" altLang="en-US" sz="1200" dirty="0">
                  <a:solidFill>
                    <a:sysClr val="windowText" lastClr="000000"/>
                  </a:solidFill>
                  <a:latin typeface="BIZ UDゴシック" panose="020B0400000000000000" pitchFamily="49" charset="-128"/>
                  <a:ea typeface="BIZ UDゴシック" panose="020B0400000000000000" pitchFamily="49" charset="-128"/>
                </a:rPr>
                <a:t>学校</a:t>
              </a:r>
            </a:p>
          </p:txBody>
        </p:sp>
        <p:sp>
          <p:nvSpPr>
            <p:cNvPr id="30" name="正方形/長方形 29">
              <a:extLst>
                <a:ext uri="{FF2B5EF4-FFF2-40B4-BE49-F238E27FC236}">
                  <a16:creationId xmlns:a16="http://schemas.microsoft.com/office/drawing/2014/main" id="{1676446E-DD90-439E-84CF-E132AC125FA2}"/>
                </a:ext>
              </a:extLst>
            </p:cNvPr>
            <p:cNvSpPr/>
            <p:nvPr/>
          </p:nvSpPr>
          <p:spPr>
            <a:xfrm>
              <a:off x="2816761" y="5654188"/>
              <a:ext cx="457948" cy="336714"/>
            </a:xfrm>
            <a:prstGeom prst="rect">
              <a:avLst/>
            </a:prstGeom>
            <a:no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kumimoji="1" lang="en-US" altLang="ja-JP" sz="1200" dirty="0">
                  <a:solidFill>
                    <a:sysClr val="windowText" lastClr="000000"/>
                  </a:solidFill>
                  <a:latin typeface="メイリオ" panose="020B0604030504040204" pitchFamily="50" charset="-128"/>
                  <a:ea typeface="メイリオ" panose="020B0604030504040204" pitchFamily="50" charset="-128"/>
                </a:rPr>
                <a:t>AI</a:t>
              </a:r>
              <a:endParaRPr kumimoji="1" lang="ja-JP" altLang="en-US" sz="1200" dirty="0">
                <a:solidFill>
                  <a:sysClr val="windowText" lastClr="000000"/>
                </a:solidFill>
                <a:latin typeface="メイリオ" panose="020B0604030504040204" pitchFamily="50" charset="-128"/>
                <a:ea typeface="メイリオ" panose="020B0604030504040204" pitchFamily="50" charset="-128"/>
              </a:endParaRPr>
            </a:p>
          </p:txBody>
        </p:sp>
        <p:sp>
          <p:nvSpPr>
            <p:cNvPr id="31" name="正方形/長方形 30">
              <a:extLst>
                <a:ext uri="{FF2B5EF4-FFF2-40B4-BE49-F238E27FC236}">
                  <a16:creationId xmlns:a16="http://schemas.microsoft.com/office/drawing/2014/main" id="{15642A22-84BD-489E-BD3B-827A089FB366}"/>
                </a:ext>
              </a:extLst>
            </p:cNvPr>
            <p:cNvSpPr/>
            <p:nvPr/>
          </p:nvSpPr>
          <p:spPr>
            <a:xfrm>
              <a:off x="5178449" y="6130055"/>
              <a:ext cx="457948" cy="340623"/>
            </a:xfrm>
            <a:prstGeom prst="rect">
              <a:avLst/>
            </a:prstGeom>
            <a:no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kumimoji="1" lang="ja-JP" altLang="en-US" sz="1200" dirty="0">
                  <a:solidFill>
                    <a:sysClr val="windowText" lastClr="000000"/>
                  </a:solidFill>
                  <a:latin typeface="BIZ UDゴシック" panose="020B0400000000000000" pitchFamily="49" charset="-128"/>
                  <a:ea typeface="BIZ UDゴシック" panose="020B0400000000000000" pitchFamily="49" charset="-128"/>
                </a:rPr>
                <a:t>職員</a:t>
              </a:r>
            </a:p>
          </p:txBody>
        </p:sp>
        <p:sp>
          <p:nvSpPr>
            <p:cNvPr id="32" name="矢印: 右 31">
              <a:extLst>
                <a:ext uri="{FF2B5EF4-FFF2-40B4-BE49-F238E27FC236}">
                  <a16:creationId xmlns:a16="http://schemas.microsoft.com/office/drawing/2014/main" id="{CB97454F-301F-4D85-B3AB-0245BE4A08DD}"/>
                </a:ext>
              </a:extLst>
            </p:cNvPr>
            <p:cNvSpPr/>
            <p:nvPr/>
          </p:nvSpPr>
          <p:spPr>
            <a:xfrm>
              <a:off x="1819071" y="4976673"/>
              <a:ext cx="936000" cy="355361"/>
            </a:xfrm>
            <a:prstGeom prst="rightArrow">
              <a:avLst>
                <a:gd name="adj1" fmla="val 57639"/>
                <a:gd name="adj2" fmla="val 32813"/>
              </a:avLst>
            </a:prstGeom>
            <a:solidFill>
              <a:srgbClr val="00666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メイリオ" panose="020B0604030504040204" pitchFamily="50" charset="-128"/>
                  <a:ea typeface="メイリオ" panose="020B0604030504040204" pitchFamily="50" charset="-128"/>
                </a:rPr>
                <a:t>問合せ・相談</a:t>
              </a:r>
            </a:p>
          </p:txBody>
        </p:sp>
        <p:pic>
          <p:nvPicPr>
            <p:cNvPr id="33" name="図 32">
              <a:extLst>
                <a:ext uri="{FF2B5EF4-FFF2-40B4-BE49-F238E27FC236}">
                  <a16:creationId xmlns:a16="http://schemas.microsoft.com/office/drawing/2014/main" id="{26B1FB24-24F4-4411-ACF3-16C8D908A75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78103" y="5512102"/>
              <a:ext cx="727543" cy="646474"/>
            </a:xfrm>
            <a:prstGeom prst="rect">
              <a:avLst/>
            </a:prstGeom>
          </p:spPr>
        </p:pic>
        <p:sp>
          <p:nvSpPr>
            <p:cNvPr id="34" name="矢印: 右 33">
              <a:extLst>
                <a:ext uri="{FF2B5EF4-FFF2-40B4-BE49-F238E27FC236}">
                  <a16:creationId xmlns:a16="http://schemas.microsoft.com/office/drawing/2014/main" id="{DCF0FD89-C13C-414E-BEDB-6578B407942D}"/>
                </a:ext>
              </a:extLst>
            </p:cNvPr>
            <p:cNvSpPr/>
            <p:nvPr/>
          </p:nvSpPr>
          <p:spPr>
            <a:xfrm flipH="1">
              <a:off x="1819071" y="5334720"/>
              <a:ext cx="936000" cy="355362"/>
            </a:xfrm>
            <a:prstGeom prst="rightArrow">
              <a:avLst>
                <a:gd name="adj1" fmla="val 57639"/>
                <a:gd name="adj2" fmla="val 32813"/>
              </a:avLst>
            </a:prstGeom>
            <a:solidFill>
              <a:srgbClr val="00666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メイリオ" panose="020B0604030504040204" pitchFamily="50" charset="-128"/>
                  <a:ea typeface="メイリオ" panose="020B0604030504040204" pitchFamily="50" charset="-128"/>
                </a:rPr>
                <a:t>回答</a:t>
              </a:r>
            </a:p>
          </p:txBody>
        </p:sp>
        <p:sp>
          <p:nvSpPr>
            <p:cNvPr id="37" name="矢印: 右 36">
              <a:extLst>
                <a:ext uri="{FF2B5EF4-FFF2-40B4-BE49-F238E27FC236}">
                  <a16:creationId xmlns:a16="http://schemas.microsoft.com/office/drawing/2014/main" id="{5C22559F-A7E5-438B-89FA-A0C7453B09EE}"/>
                </a:ext>
              </a:extLst>
            </p:cNvPr>
            <p:cNvSpPr/>
            <p:nvPr/>
          </p:nvSpPr>
          <p:spPr>
            <a:xfrm>
              <a:off x="5707961" y="5593725"/>
              <a:ext cx="1224000" cy="646475"/>
            </a:xfrm>
            <a:prstGeom prst="rightArrow">
              <a:avLst>
                <a:gd name="adj1" fmla="val 57639"/>
                <a:gd name="adj2" fmla="val 22375"/>
              </a:avLst>
            </a:prstGeom>
            <a:solidFill>
              <a:srgbClr val="00666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メイリオ" panose="020B0604030504040204" pitchFamily="50" charset="-128"/>
                  <a:ea typeface="メイリオ" panose="020B0604030504040204" pitchFamily="50" charset="-128"/>
                </a:rPr>
                <a:t>要約をもとに</a:t>
              </a:r>
              <a:endParaRPr kumimoji="1" lang="en-US" altLang="ja-JP" sz="1050" dirty="0">
                <a:solidFill>
                  <a:schemeClr val="bg1"/>
                </a:solidFill>
                <a:latin typeface="メイリオ" panose="020B0604030504040204" pitchFamily="50" charset="-128"/>
                <a:ea typeface="メイリオ" panose="020B0604030504040204" pitchFamily="50" charset="-128"/>
              </a:endParaRPr>
            </a:p>
            <a:p>
              <a:pPr algn="ctr"/>
              <a:r>
                <a:rPr kumimoji="1" lang="ja-JP" altLang="en-US" sz="1050" dirty="0">
                  <a:solidFill>
                    <a:schemeClr val="bg1"/>
                  </a:solidFill>
                  <a:latin typeface="メイリオ" panose="020B0604030504040204" pitchFamily="50" charset="-128"/>
                  <a:ea typeface="メイリオ" panose="020B0604030504040204" pitchFamily="50" charset="-128"/>
                </a:rPr>
                <a:t>情報共有</a:t>
              </a:r>
            </a:p>
          </p:txBody>
        </p:sp>
        <p:pic>
          <p:nvPicPr>
            <p:cNvPr id="7" name="図 6">
              <a:extLst>
                <a:ext uri="{FF2B5EF4-FFF2-40B4-BE49-F238E27FC236}">
                  <a16:creationId xmlns:a16="http://schemas.microsoft.com/office/drawing/2014/main" id="{66F1F0F4-69EB-49F5-AADA-5E4C845C9BD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19538" y="4419110"/>
              <a:ext cx="244330" cy="764743"/>
            </a:xfrm>
            <a:prstGeom prst="rect">
              <a:avLst/>
            </a:prstGeom>
          </p:spPr>
        </p:pic>
        <p:pic>
          <p:nvPicPr>
            <p:cNvPr id="48" name="図 47">
              <a:extLst>
                <a:ext uri="{FF2B5EF4-FFF2-40B4-BE49-F238E27FC236}">
                  <a16:creationId xmlns:a16="http://schemas.microsoft.com/office/drawing/2014/main" id="{14F4A4EA-77FC-41C2-A9FC-FB1540BAC3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55783" y="4543475"/>
              <a:ext cx="487003" cy="606272"/>
            </a:xfrm>
            <a:prstGeom prst="rect">
              <a:avLst/>
            </a:prstGeom>
          </p:spPr>
        </p:pic>
        <p:sp>
          <p:nvSpPr>
            <p:cNvPr id="49" name="正方形/長方形 48">
              <a:extLst>
                <a:ext uri="{FF2B5EF4-FFF2-40B4-BE49-F238E27FC236}">
                  <a16:creationId xmlns:a16="http://schemas.microsoft.com/office/drawing/2014/main" id="{52E562B7-24C5-4F22-9432-0188C4FCE2F6}"/>
                </a:ext>
              </a:extLst>
            </p:cNvPr>
            <p:cNvSpPr/>
            <p:nvPr/>
          </p:nvSpPr>
          <p:spPr>
            <a:xfrm>
              <a:off x="5205547" y="5125628"/>
              <a:ext cx="457948" cy="336714"/>
            </a:xfrm>
            <a:prstGeom prst="rect">
              <a:avLst/>
            </a:prstGeom>
            <a:no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kumimoji="1" lang="en-US" altLang="ja-JP" sz="1200" dirty="0">
                  <a:solidFill>
                    <a:sysClr val="windowText" lastClr="000000"/>
                  </a:solidFill>
                  <a:latin typeface="メイリオ" panose="020B0604030504040204" pitchFamily="50" charset="-128"/>
                  <a:ea typeface="メイリオ" panose="020B0604030504040204" pitchFamily="50" charset="-128"/>
                </a:rPr>
                <a:t>AI</a:t>
              </a:r>
              <a:endParaRPr kumimoji="1" lang="ja-JP" altLang="en-US" sz="1200" dirty="0">
                <a:solidFill>
                  <a:sysClr val="windowText" lastClr="000000"/>
                </a:solidFill>
                <a:latin typeface="メイリオ" panose="020B0604030504040204" pitchFamily="50" charset="-128"/>
                <a:ea typeface="メイリオ" panose="020B0604030504040204" pitchFamily="50" charset="-128"/>
              </a:endParaRPr>
            </a:p>
          </p:txBody>
        </p:sp>
        <p:sp>
          <p:nvSpPr>
            <p:cNvPr id="50" name="矢印: 右 49">
              <a:extLst>
                <a:ext uri="{FF2B5EF4-FFF2-40B4-BE49-F238E27FC236}">
                  <a16:creationId xmlns:a16="http://schemas.microsoft.com/office/drawing/2014/main" id="{8C3C5C55-9CC2-4259-8907-816D328FD0EA}"/>
                </a:ext>
              </a:extLst>
            </p:cNvPr>
            <p:cNvSpPr/>
            <p:nvPr/>
          </p:nvSpPr>
          <p:spPr>
            <a:xfrm>
              <a:off x="5673125" y="4615638"/>
              <a:ext cx="1224000" cy="646475"/>
            </a:xfrm>
            <a:prstGeom prst="rightArrow">
              <a:avLst>
                <a:gd name="adj1" fmla="val 57639"/>
                <a:gd name="adj2" fmla="val 22375"/>
              </a:avLst>
            </a:prstGeom>
            <a:solidFill>
              <a:srgbClr val="00666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メイリオ" panose="020B0604030504040204" pitchFamily="50" charset="-128"/>
                  <a:ea typeface="メイリオ" panose="020B0604030504040204" pitchFamily="50" charset="-128"/>
                </a:rPr>
                <a:t>スケジュール</a:t>
              </a:r>
              <a:endParaRPr kumimoji="1" lang="en-US" altLang="ja-JP" sz="1050" dirty="0">
                <a:solidFill>
                  <a:schemeClr val="bg1"/>
                </a:solidFill>
                <a:latin typeface="メイリオ" panose="020B0604030504040204" pitchFamily="50" charset="-128"/>
                <a:ea typeface="メイリオ" panose="020B0604030504040204" pitchFamily="50" charset="-128"/>
              </a:endParaRPr>
            </a:p>
            <a:p>
              <a:pPr algn="ctr"/>
              <a:r>
                <a:rPr kumimoji="1" lang="ja-JP" altLang="en-US" sz="1050" dirty="0">
                  <a:solidFill>
                    <a:schemeClr val="bg1"/>
                  </a:solidFill>
                  <a:latin typeface="メイリオ" panose="020B0604030504040204" pitchFamily="50" charset="-128"/>
                  <a:ea typeface="メイリオ" panose="020B0604030504040204" pitchFamily="50" charset="-128"/>
                </a:rPr>
                <a:t>調整（来庁対応）</a:t>
              </a:r>
              <a:endParaRPr kumimoji="1" lang="en-US" altLang="ja-JP" sz="1050" dirty="0">
                <a:solidFill>
                  <a:schemeClr val="bg1"/>
                </a:solidFill>
                <a:latin typeface="メイリオ" panose="020B0604030504040204" pitchFamily="50" charset="-128"/>
                <a:ea typeface="メイリオ" panose="020B0604030504040204" pitchFamily="50" charset="-128"/>
              </a:endParaRPr>
            </a:p>
          </p:txBody>
        </p:sp>
        <p:sp>
          <p:nvSpPr>
            <p:cNvPr id="51" name="正方形/長方形 50">
              <a:extLst>
                <a:ext uri="{FF2B5EF4-FFF2-40B4-BE49-F238E27FC236}">
                  <a16:creationId xmlns:a16="http://schemas.microsoft.com/office/drawing/2014/main" id="{18A33649-2436-4266-82CF-D2E74F9C908E}"/>
                </a:ext>
              </a:extLst>
            </p:cNvPr>
            <p:cNvSpPr/>
            <p:nvPr/>
          </p:nvSpPr>
          <p:spPr>
            <a:xfrm>
              <a:off x="7012900" y="5113602"/>
              <a:ext cx="457948" cy="340623"/>
            </a:xfrm>
            <a:prstGeom prst="rect">
              <a:avLst/>
            </a:prstGeom>
            <a:no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kumimoji="1" lang="ja-JP" altLang="en-US" sz="1200" dirty="0">
                  <a:solidFill>
                    <a:sysClr val="windowText" lastClr="000000"/>
                  </a:solidFill>
                  <a:latin typeface="BIZ UDゴシック" panose="020B0400000000000000" pitchFamily="49" charset="-128"/>
                  <a:ea typeface="BIZ UDゴシック" panose="020B0400000000000000" pitchFamily="49" charset="-128"/>
                </a:rPr>
                <a:t>職員</a:t>
              </a:r>
            </a:p>
          </p:txBody>
        </p:sp>
        <p:sp>
          <p:nvSpPr>
            <p:cNvPr id="8" name="矢印: 折線 7">
              <a:extLst>
                <a:ext uri="{FF2B5EF4-FFF2-40B4-BE49-F238E27FC236}">
                  <a16:creationId xmlns:a16="http://schemas.microsoft.com/office/drawing/2014/main" id="{7F002B53-8741-44C7-AF20-66F49A2EDD4C}"/>
                </a:ext>
              </a:extLst>
            </p:cNvPr>
            <p:cNvSpPr/>
            <p:nvPr/>
          </p:nvSpPr>
          <p:spPr>
            <a:xfrm>
              <a:off x="4605510" y="4711748"/>
              <a:ext cx="539220" cy="727729"/>
            </a:xfrm>
            <a:prstGeom prst="bentArrow">
              <a:avLst>
                <a:gd name="adj1" fmla="val 25000"/>
                <a:gd name="adj2" fmla="val 32787"/>
                <a:gd name="adj3" fmla="val 40573"/>
                <a:gd name="adj4" fmla="val 43750"/>
              </a:avLst>
            </a:prstGeom>
            <a:solidFill>
              <a:srgbClr val="00666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53" name="矢印: 折線 52">
              <a:extLst>
                <a:ext uri="{FF2B5EF4-FFF2-40B4-BE49-F238E27FC236}">
                  <a16:creationId xmlns:a16="http://schemas.microsoft.com/office/drawing/2014/main" id="{08902628-6523-42F3-A02B-CB92CD0B1C1D}"/>
                </a:ext>
              </a:extLst>
            </p:cNvPr>
            <p:cNvSpPr/>
            <p:nvPr/>
          </p:nvSpPr>
          <p:spPr>
            <a:xfrm flipV="1">
              <a:off x="4605510" y="5386278"/>
              <a:ext cx="539220" cy="727729"/>
            </a:xfrm>
            <a:prstGeom prst="bentArrow">
              <a:avLst>
                <a:gd name="adj1" fmla="val 25000"/>
                <a:gd name="adj2" fmla="val 32787"/>
                <a:gd name="adj3" fmla="val 40573"/>
                <a:gd name="adj4" fmla="val 43750"/>
              </a:avLst>
            </a:prstGeom>
            <a:solidFill>
              <a:srgbClr val="00666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38" name="正方形/長方形 37">
              <a:extLst>
                <a:ext uri="{FF2B5EF4-FFF2-40B4-BE49-F238E27FC236}">
                  <a16:creationId xmlns:a16="http://schemas.microsoft.com/office/drawing/2014/main" id="{941B77A9-FAFC-4851-BFD4-3EBA0F374CB5}"/>
                </a:ext>
              </a:extLst>
            </p:cNvPr>
            <p:cNvSpPr/>
            <p:nvPr/>
          </p:nvSpPr>
          <p:spPr>
            <a:xfrm>
              <a:off x="3299857" y="5153623"/>
              <a:ext cx="1440000" cy="435541"/>
            </a:xfrm>
            <a:prstGeom prst="rect">
              <a:avLst/>
            </a:prstGeom>
            <a:solidFill>
              <a:srgbClr val="00666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nchorCtr="0"/>
            <a:lstStyle/>
            <a:p>
              <a:pPr algn="ctr"/>
              <a:r>
                <a:rPr lang="ja-JP" altLang="en-US" sz="1050" dirty="0">
                  <a:solidFill>
                    <a:schemeClr val="bg1"/>
                  </a:solidFill>
                  <a:latin typeface="メイリオ" panose="020B0604030504040204" pitchFamily="50" charset="-128"/>
                  <a:ea typeface="メイリオ" panose="020B0604030504040204" pitchFamily="50" charset="-128"/>
                </a:rPr>
                <a:t>（定型的な事項以外）</a:t>
              </a:r>
              <a:endParaRPr lang="en-US" altLang="ja-JP" sz="1050" dirty="0">
                <a:solidFill>
                  <a:schemeClr val="bg1"/>
                </a:solidFill>
                <a:latin typeface="メイリオ" panose="020B0604030504040204" pitchFamily="50" charset="-128"/>
                <a:ea typeface="メイリオ" panose="020B0604030504040204" pitchFamily="50" charset="-128"/>
              </a:endParaRPr>
            </a:p>
            <a:p>
              <a:pPr algn="ctr"/>
              <a:r>
                <a:rPr lang="ja-JP" altLang="en-US" sz="1050" dirty="0">
                  <a:solidFill>
                    <a:schemeClr val="bg1"/>
                  </a:solidFill>
                  <a:latin typeface="メイリオ" panose="020B0604030504040204" pitchFamily="50" charset="-128"/>
                  <a:ea typeface="メイリオ" panose="020B0604030504040204" pitchFamily="50" charset="-128"/>
                </a:rPr>
                <a:t>文字起こし・要約</a:t>
              </a:r>
            </a:p>
          </p:txBody>
        </p:sp>
      </p:grpSp>
      <p:sp>
        <p:nvSpPr>
          <p:cNvPr id="3" name="スライド番号プレースホルダー 2">
            <a:extLst>
              <a:ext uri="{FF2B5EF4-FFF2-40B4-BE49-F238E27FC236}">
                <a16:creationId xmlns:a16="http://schemas.microsoft.com/office/drawing/2014/main" id="{8D65EE69-220C-426D-B9A9-56700E90F471}"/>
              </a:ext>
            </a:extLst>
          </p:cNvPr>
          <p:cNvSpPr>
            <a:spLocks noGrp="1"/>
          </p:cNvSpPr>
          <p:nvPr>
            <p:ph type="sldNum" sz="quarter" idx="12"/>
          </p:nvPr>
        </p:nvSpPr>
        <p:spPr/>
        <p:txBody>
          <a:bodyPr/>
          <a:lstStyle/>
          <a:p>
            <a:fld id="{7791D223-6A27-4327-8087-FA06212A7E85}" type="slidenum">
              <a:rPr lang="ja-JP" altLang="en-US" smtClean="0"/>
              <a:pPr/>
              <a:t>15</a:t>
            </a:fld>
            <a:endParaRPr lang="ja-JP" altLang="en-US"/>
          </a:p>
        </p:txBody>
      </p:sp>
      <p:graphicFrame>
        <p:nvGraphicFramePr>
          <p:cNvPr id="35" name="表 5">
            <a:extLst>
              <a:ext uri="{FF2B5EF4-FFF2-40B4-BE49-F238E27FC236}">
                <a16:creationId xmlns:a16="http://schemas.microsoft.com/office/drawing/2014/main" id="{85F5EC24-7973-406B-B80E-830DED8230C1}"/>
              </a:ext>
            </a:extLst>
          </p:cNvPr>
          <p:cNvGraphicFramePr>
            <a:graphicFrameLocks noGrp="1"/>
          </p:cNvGraphicFramePr>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(*10)</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答案をスキャンし、パソコン上で設問ごとに一覧表示された解答の採点機能や、複数人での共同採点機能、採点結果の自動集計機能等を備えたシステム。</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lvl="0">
                        <a:defRPr/>
                      </a:pP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
        <p:nvSpPr>
          <p:cNvPr id="41" name="正方形/長方形 40">
            <a:extLst>
              <a:ext uri="{FF2B5EF4-FFF2-40B4-BE49-F238E27FC236}">
                <a16:creationId xmlns:a16="http://schemas.microsoft.com/office/drawing/2014/main" id="{BB2166BB-34CA-4FDF-83A4-556E40138C7A}"/>
              </a:ext>
            </a:extLst>
          </p:cNvPr>
          <p:cNvSpPr/>
          <p:nvPr/>
        </p:nvSpPr>
        <p:spPr>
          <a:xfrm>
            <a:off x="273600" y="638689"/>
            <a:ext cx="8596800" cy="1016789"/>
          </a:xfrm>
          <a:prstGeom prst="rect">
            <a:avLst/>
          </a:prstGeom>
          <a:solidFill>
            <a:schemeClr val="bg1"/>
          </a:solidFill>
          <a:ln w="19050">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lIns="36000" tIns="36000" rIns="36000" rtlCol="0" anchor="t"/>
          <a:lstStyle/>
          <a:p>
            <a:pPr algn="ctr">
              <a:defRPr/>
            </a:pPr>
            <a:r>
              <a:rPr lang="ja-JP" altLang="en-US"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府立学校における</a:t>
            </a:r>
            <a:r>
              <a:rPr lang="en-US" altLang="ja-JP"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DX</a:t>
            </a:r>
            <a:r>
              <a:rPr lang="ja-JP" altLang="en-US"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の効果</a:t>
            </a: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45" name="表 4">
            <a:extLst>
              <a:ext uri="{FF2B5EF4-FFF2-40B4-BE49-F238E27FC236}">
                <a16:creationId xmlns:a16="http://schemas.microsoft.com/office/drawing/2014/main" id="{36C43D9A-8463-4430-ACCC-EAA85F11F92E}"/>
              </a:ext>
            </a:extLst>
          </p:cNvPr>
          <p:cNvGraphicFramePr>
            <a:graphicFrameLocks noGrp="1"/>
          </p:cNvGraphicFramePr>
          <p:nvPr>
            <p:extLst>
              <p:ext uri="{D42A27DB-BD31-4B8C-83A1-F6EECF244321}">
                <p14:modId xmlns:p14="http://schemas.microsoft.com/office/powerpoint/2010/main" val="606984286"/>
              </p:ext>
            </p:extLst>
          </p:nvPr>
        </p:nvGraphicFramePr>
        <p:xfrm>
          <a:off x="432000" y="912699"/>
          <a:ext cx="8279999" cy="662440"/>
        </p:xfrm>
        <a:graphic>
          <a:graphicData uri="http://schemas.openxmlformats.org/drawingml/2006/table">
            <a:tbl>
              <a:tblPr firstRow="1" bandRow="1">
                <a:tableStyleId>{5C22544A-7EE6-4342-B048-85BDC9FD1C3A}</a:tableStyleId>
              </a:tblPr>
              <a:tblGrid>
                <a:gridCol w="4021714">
                  <a:extLst>
                    <a:ext uri="{9D8B030D-6E8A-4147-A177-3AD203B41FA5}">
                      <a16:colId xmlns:a16="http://schemas.microsoft.com/office/drawing/2014/main" val="3468640698"/>
                    </a:ext>
                  </a:extLst>
                </a:gridCol>
                <a:gridCol w="236571">
                  <a:extLst>
                    <a:ext uri="{9D8B030D-6E8A-4147-A177-3AD203B41FA5}">
                      <a16:colId xmlns:a16="http://schemas.microsoft.com/office/drawing/2014/main" val="1106510854"/>
                    </a:ext>
                  </a:extLst>
                </a:gridCol>
                <a:gridCol w="4021714">
                  <a:extLst>
                    <a:ext uri="{9D8B030D-6E8A-4147-A177-3AD203B41FA5}">
                      <a16:colId xmlns:a16="http://schemas.microsoft.com/office/drawing/2014/main" val="3121004198"/>
                    </a:ext>
                  </a:extLst>
                </a:gridCol>
              </a:tblGrid>
              <a:tr h="291600">
                <a:tc>
                  <a:txBody>
                    <a:bodyPr/>
                    <a:lstStyle/>
                    <a:p>
                      <a:pPr algn="ctr">
                        <a:lnSpc>
                          <a:spcPct val="100000"/>
                        </a:lnSpc>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教育の質の向上</a:t>
                      </a:r>
                      <a:endParaRPr kumimoji="1" lang="ja-JP" altLang="en-US" dirty="0">
                        <a:solidFill>
                          <a:schemeClr val="tx1"/>
                        </a:solidFill>
                        <a:effectLst/>
                      </a:endParaRP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7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0" marR="0" marT="72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業務効率化</a:t>
                      </a: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63356557"/>
                  </a:ext>
                </a:extLst>
              </a:tr>
              <a:tr h="370840">
                <a:tc>
                  <a:txBody>
                    <a:bodyPr/>
                    <a:lstStyle/>
                    <a:p>
                      <a:pPr marL="90488" indent="-90488" algn="l">
                        <a:lnSpc>
                          <a:spcPct val="100000"/>
                        </a:lnSpc>
                        <a:buFont typeface="Arial" panose="020B0604020202020204" pitchFamily="34" charset="0"/>
                        <a:buChar char="•"/>
                      </a:pPr>
                      <a:r>
                        <a:rPr kumimoji="1" lang="ja-JP" altLang="en-US" sz="900" dirty="0">
                          <a:latin typeface="メイリオ" panose="020B0604030504040204" pitchFamily="50" charset="-128"/>
                          <a:ea typeface="メイリオ" panose="020B0604030504040204" pitchFamily="50" charset="-128"/>
                        </a:rPr>
                        <a:t>教職員等の業務効率化により、子どもたちに向き合う時間や自己研鑽の時間を確保することが可能となり、教育の質が向上。</a:t>
                      </a:r>
                      <a:endParaRPr kumimoji="1" lang="en-US" altLang="ja-JP" sz="900" dirty="0">
                        <a:latin typeface="メイリオ" panose="020B0604030504040204" pitchFamily="50" charset="-128"/>
                        <a:ea typeface="メイリオ" panose="020B0604030504040204" pitchFamily="50" charset="-128"/>
                      </a:endParaRP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tc>
                  <a:txBody>
                    <a:bodyPr/>
                    <a:lstStyle/>
                    <a:p>
                      <a:pPr marL="90488" indent="-90488">
                        <a:lnSpc>
                          <a:spcPct val="100000"/>
                        </a:lnSpc>
                        <a:buFont typeface="Arial" panose="020B0604020202020204" pitchFamily="34" charset="0"/>
                        <a:buChar char="•"/>
                      </a:pP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L="0" marR="0" marT="72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0488" indent="-90488" algn="l">
                        <a:lnSpc>
                          <a:spcPct val="100000"/>
                        </a:lnSpc>
                        <a:buFont typeface="Arial" panose="020B0604020202020204" pitchFamily="34" charset="0"/>
                        <a:buChar char="•"/>
                      </a:pPr>
                      <a:r>
                        <a:rPr kumimoji="1" lang="ja-JP" altLang="en-US" sz="900" dirty="0">
                          <a:latin typeface="メイリオ" panose="020B0604030504040204" pitchFamily="50" charset="-128"/>
                          <a:ea typeface="メイリオ" panose="020B0604030504040204" pitchFamily="50" charset="-128"/>
                        </a:rPr>
                        <a:t>教職員の業務にデジタルツール等を導入することで、業務効率化を実現。</a:t>
                      </a:r>
                      <a:endParaRPr kumimoji="1" lang="en-US" altLang="ja-JP" sz="900" dirty="0">
                        <a:latin typeface="メイリオ" panose="020B0604030504040204" pitchFamily="50" charset="-128"/>
                        <a:ea typeface="メイリオ" panose="020B0604030504040204" pitchFamily="50" charset="-128"/>
                      </a:endParaRPr>
                    </a:p>
                    <a:p>
                      <a:pPr marL="90488" indent="-90488" algn="l">
                        <a:lnSpc>
                          <a:spcPct val="100000"/>
                        </a:lnSpc>
                        <a:buFont typeface="Arial" panose="020B0604020202020204" pitchFamily="34" charset="0"/>
                        <a:buChar char="•"/>
                      </a:pPr>
                      <a:r>
                        <a:rPr kumimoji="1" lang="ja-JP" altLang="en-US" sz="900" dirty="0">
                          <a:latin typeface="メイリオ" panose="020B0604030504040204" pitchFamily="50" charset="-128"/>
                          <a:ea typeface="メイリオ" panose="020B0604030504040204" pitchFamily="50" charset="-128"/>
                        </a:rPr>
                        <a:t>業務効率化により、教職員の</a:t>
                      </a:r>
                      <a:r>
                        <a:rPr kumimoji="1" lang="ja-JP" altLang="en-US" sz="900" u="none" dirty="0">
                          <a:latin typeface="メイリオ" panose="020B0604030504040204" pitchFamily="50" charset="-128"/>
                          <a:ea typeface="メイリオ" panose="020B0604030504040204" pitchFamily="50" charset="-128"/>
                        </a:rPr>
                        <a:t>時間外勤務を縮減。</a:t>
                      </a:r>
                      <a:endParaRPr kumimoji="1" lang="en-US" altLang="ja-JP" sz="900" u="none" dirty="0">
                        <a:latin typeface="メイリオ" panose="020B0604030504040204" pitchFamily="50" charset="-128"/>
                        <a:ea typeface="メイリオ" panose="020B0604030504040204" pitchFamily="50" charset="-128"/>
                      </a:endParaRP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extLst>
                  <a:ext uri="{0D108BD9-81ED-4DB2-BD59-A6C34878D82A}">
                    <a16:rowId xmlns:a16="http://schemas.microsoft.com/office/drawing/2014/main" val="1978986016"/>
                  </a:ext>
                </a:extLst>
              </a:tr>
            </a:tbl>
          </a:graphicData>
        </a:graphic>
      </p:graphicFrame>
    </p:spTree>
    <p:extLst>
      <p:ext uri="{BB962C8B-B14F-4D97-AF65-F5344CB8AC3E}">
        <p14:creationId xmlns:p14="http://schemas.microsoft.com/office/powerpoint/2010/main" val="2085402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正方形/長方形 77">
            <a:extLst>
              <a:ext uri="{FF2B5EF4-FFF2-40B4-BE49-F238E27FC236}">
                <a16:creationId xmlns:a16="http://schemas.microsoft.com/office/drawing/2014/main" id="{D2B7FD9B-D07F-40B8-B047-7522F62CDED3}"/>
              </a:ext>
            </a:extLst>
          </p:cNvPr>
          <p:cNvSpPr/>
          <p:nvPr/>
        </p:nvSpPr>
        <p:spPr>
          <a:xfrm>
            <a:off x="131400" y="638690"/>
            <a:ext cx="8881200" cy="5890372"/>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marR="0" lvl="0" algn="l" defTabSz="914400" rtl="0" eaLnBrk="1" fontAlgn="auto" latinLnBrk="0" hangingPunct="1">
              <a:lnSpc>
                <a:spcPct val="100000"/>
              </a:lnSpc>
              <a:spcBef>
                <a:spcPts val="0"/>
              </a:spcBef>
              <a:spcAft>
                <a:spcPts val="0"/>
              </a:spcAft>
              <a:buClrTx/>
              <a:buSzTx/>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■学校納付金システム</a:t>
            </a:r>
            <a:r>
              <a:rPr kumimoji="1" lang="ja-JP" altLang="en-US" sz="1200" i="0" u="none" strike="noStrike" kern="1200" cap="none" spc="0" normalizeH="0" baseline="3000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en-US" altLang="ja-JP" sz="1200" i="0" u="none" strike="noStrike" kern="1200" cap="none" spc="0" normalizeH="0" baseline="3000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11</a:t>
            </a: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の更改 </a:t>
            </a:r>
            <a:r>
              <a:rPr kumimoji="1" lang="en-US" altLang="ja-JP"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令和９年度より稼働予定</a:t>
            </a:r>
            <a:r>
              <a:rPr kumimoji="1" lang="en-US" altLang="ja-JP"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p>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「学校納付金システム」において、 現行システムの業務フロー等を見直し、パッケージソフトに更改。</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新システムの導入により、現行システムでは手作業で入力・管理している生徒情報等の登録のオンライン化や、学校諸費の収支管理について、システムにおいて自動集計することが可能。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また、業務フローの見直しだけでなく、口座振替登録のオンライン化やコンビニ納付等、納付方法も拡大予定。</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新システムを導入し業務フローを見直すことにより、生徒・保護者、学校、教育庁全体で利便性の向上や業務改善を実現。</a:t>
            </a:r>
          </a:p>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3663" marR="0" lvl="0" indent="-93663"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5" name="正方形/長方形 14">
            <a:extLst>
              <a:ext uri="{FF2B5EF4-FFF2-40B4-BE49-F238E27FC236}">
                <a16:creationId xmlns:a16="http://schemas.microsoft.com/office/drawing/2014/main" id="{B464FD75-E4ED-D68B-E62B-2B18CC4FBB23}"/>
              </a:ext>
            </a:extLst>
          </p:cNvPr>
          <p:cNvSpPr/>
          <p:nvPr/>
        </p:nvSpPr>
        <p:spPr>
          <a:xfrm>
            <a:off x="360623" y="1898830"/>
            <a:ext cx="8422754" cy="455823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18000" rIns="72000" rtlCol="0" anchor="t"/>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業務フロー等の見直し概要</a:t>
            </a:r>
          </a:p>
        </p:txBody>
      </p:sp>
      <p:sp>
        <p:nvSpPr>
          <p:cNvPr id="11" name="テキスト プレースホルダー 10">
            <a:extLst>
              <a:ext uri="{FF2B5EF4-FFF2-40B4-BE49-F238E27FC236}">
                <a16:creationId xmlns:a16="http://schemas.microsoft.com/office/drawing/2014/main" id="{8AD162C5-061B-4C35-B06C-E524FCA6EEBF}"/>
              </a:ext>
            </a:extLst>
          </p:cNvPr>
          <p:cNvSpPr>
            <a:spLocks noGrp="1"/>
          </p:cNvSpPr>
          <p:nvPr>
            <p:ph type="body" sz="quarter" idx="13"/>
          </p:nvPr>
        </p:nvSpPr>
        <p:spPr>
          <a:xfrm>
            <a:off x="0" y="47030"/>
            <a:ext cx="7065785" cy="501650"/>
          </a:xfrm>
          <a:prstGeom prst="rect">
            <a:avLst/>
          </a:prstGeom>
        </p:spPr>
        <p:txBody>
          <a:bodyPr/>
          <a:lstStyle/>
          <a:p>
            <a:r>
              <a:rPr lang="ja-JP" altLang="en-US" b="0" dirty="0">
                <a:cs typeface="メイリオ" panose="020B0604030504040204" pitchFamily="50" charset="-128"/>
              </a:rPr>
              <a:t>府立学校における</a:t>
            </a:r>
            <a:r>
              <a:rPr lang="en-US" altLang="ja-JP" b="0" dirty="0">
                <a:cs typeface="メイリオ" panose="020B0604030504040204" pitchFamily="50" charset="-128"/>
              </a:rPr>
              <a:t>DX</a:t>
            </a:r>
            <a:r>
              <a:rPr lang="ja-JP" altLang="en-US" b="0" dirty="0">
                <a:cs typeface="メイリオ" panose="020B0604030504040204" pitchFamily="50" charset="-128"/>
              </a:rPr>
              <a:t>の推進（つづき）</a:t>
            </a:r>
            <a:endParaRPr lang="ja-JP" altLang="en-US" b="0" dirty="0"/>
          </a:p>
        </p:txBody>
      </p:sp>
      <p:pic>
        <p:nvPicPr>
          <p:cNvPr id="32" name="図プレースホルダー 31">
            <a:extLst>
              <a:ext uri="{FF2B5EF4-FFF2-40B4-BE49-F238E27FC236}">
                <a16:creationId xmlns:a16="http://schemas.microsoft.com/office/drawing/2014/main" id="{B270EEF7-047C-46AF-A94E-E9E1A5B8F028}"/>
              </a:ext>
            </a:extLst>
          </p:cNvPr>
          <p:cNvPicPr>
            <a:picLocks noGrp="1" noChangeAspect="1"/>
          </p:cNvPicPr>
          <p:nvPr>
            <p:ph type="pic" sz="quarter" idx="16"/>
          </p:nvPr>
        </p:nvPicPr>
        <p:blipFill rotWithShape="1">
          <a:blip r:embed="rId2" cstate="print">
            <a:extLst>
              <a:ext uri="{28A0092B-C50C-407E-A947-70E740481C1C}">
                <a14:useLocalDpi xmlns:a14="http://schemas.microsoft.com/office/drawing/2010/main" val="0"/>
              </a:ext>
            </a:extLst>
          </a:blip>
          <a:srcRect t="211" b="211"/>
          <a:stretch/>
        </p:blipFill>
        <p:spPr/>
      </p:pic>
      <p:graphicFrame>
        <p:nvGraphicFramePr>
          <p:cNvPr id="3" name="表 3">
            <a:extLst>
              <a:ext uri="{FF2B5EF4-FFF2-40B4-BE49-F238E27FC236}">
                <a16:creationId xmlns:a16="http://schemas.microsoft.com/office/drawing/2014/main" id="{E104CF13-0E11-48A5-966F-725A56AC6D8F}"/>
              </a:ext>
            </a:extLst>
          </p:cNvPr>
          <p:cNvGraphicFramePr>
            <a:graphicFrameLocks noGrp="1"/>
          </p:cNvGraphicFramePr>
          <p:nvPr/>
        </p:nvGraphicFramePr>
        <p:xfrm>
          <a:off x="411381" y="2484231"/>
          <a:ext cx="8321237" cy="1836000"/>
        </p:xfrm>
        <a:graphic>
          <a:graphicData uri="http://schemas.openxmlformats.org/drawingml/2006/table">
            <a:tbl>
              <a:tblPr firstCol="1">
                <a:tableStyleId>{5C22544A-7EE6-4342-B048-85BDC9FD1C3A}</a:tableStyleId>
              </a:tblPr>
              <a:tblGrid>
                <a:gridCol w="208280">
                  <a:extLst>
                    <a:ext uri="{9D8B030D-6E8A-4147-A177-3AD203B41FA5}">
                      <a16:colId xmlns:a16="http://schemas.microsoft.com/office/drawing/2014/main" val="3959240406"/>
                    </a:ext>
                  </a:extLst>
                </a:gridCol>
                <a:gridCol w="261929">
                  <a:extLst>
                    <a:ext uri="{9D8B030D-6E8A-4147-A177-3AD203B41FA5}">
                      <a16:colId xmlns:a16="http://schemas.microsoft.com/office/drawing/2014/main" val="3018184985"/>
                    </a:ext>
                  </a:extLst>
                </a:gridCol>
                <a:gridCol w="7851028">
                  <a:extLst>
                    <a:ext uri="{9D8B030D-6E8A-4147-A177-3AD203B41FA5}">
                      <a16:colId xmlns:a16="http://schemas.microsoft.com/office/drawing/2014/main" val="2376122953"/>
                    </a:ext>
                  </a:extLst>
                </a:gridCol>
              </a:tblGrid>
              <a:tr h="612000">
                <a:tc rowSpan="3">
                  <a:txBody>
                    <a:bodyPr/>
                    <a:lstStyle/>
                    <a:p>
                      <a:pPr algn="ctr"/>
                      <a:r>
                        <a:rPr kumimoji="1" lang="ja-JP" altLang="en-US" sz="1200" dirty="0"/>
                        <a:t>導入前</a:t>
                      </a: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r>
                        <a:rPr kumimoji="1" lang="ja-JP" altLang="en-US" sz="700">
                          <a:latin typeface="メイリオ" panose="020B0604030504040204" pitchFamily="50" charset="-128"/>
                          <a:ea typeface="メイリオ" panose="020B0604030504040204" pitchFamily="50" charset="-128"/>
                        </a:rPr>
                        <a:t>生徒・</a:t>
                      </a:r>
                      <a:endParaRPr kumimoji="1" lang="en-US" altLang="ja-JP" sz="700">
                        <a:latin typeface="メイリオ" panose="020B0604030504040204" pitchFamily="50" charset="-128"/>
                        <a:ea typeface="メイリオ" panose="020B0604030504040204" pitchFamily="50" charset="-128"/>
                      </a:endParaRPr>
                    </a:p>
                    <a:p>
                      <a:pPr algn="ctr"/>
                      <a:r>
                        <a:rPr kumimoji="1" lang="ja-JP" altLang="en-US" sz="700">
                          <a:latin typeface="メイリオ" panose="020B0604030504040204" pitchFamily="50" charset="-128"/>
                          <a:ea typeface="メイリオ" panose="020B0604030504040204" pitchFamily="50" charset="-128"/>
                        </a:rPr>
                        <a:t>保護者</a:t>
                      </a:r>
                      <a:endParaRPr kumimoji="1" lang="en-US" altLang="ja-JP" sz="700">
                        <a:latin typeface="メイリオ" panose="020B0604030504040204" pitchFamily="50" charset="-128"/>
                        <a:ea typeface="メイリオ" panose="020B0604030504040204" pitchFamily="50" charset="-128"/>
                      </a:endParaRP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tc>
                  <a:txBody>
                    <a:bodyPr/>
                    <a:lstStyle/>
                    <a:p>
                      <a:endParaRPr kumimoji="1" lang="ja-JP" altLang="en-US" sz="1400"/>
                    </a:p>
                  </a:txBody>
                  <a:tcPr vert="eaVert">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2DCDB"/>
                    </a:solidFill>
                  </a:tcPr>
                </a:tc>
                <a:extLst>
                  <a:ext uri="{0D108BD9-81ED-4DB2-BD59-A6C34878D82A}">
                    <a16:rowId xmlns:a16="http://schemas.microsoft.com/office/drawing/2014/main" val="3878261158"/>
                  </a:ext>
                </a:extLst>
              </a:tr>
              <a:tr h="612000">
                <a:tc vMerge="1">
                  <a:txBody>
                    <a:bodyPr/>
                    <a:lstStyle/>
                    <a:p>
                      <a:pPr algn="ctr"/>
                      <a:endParaRPr kumimoji="1" lang="ja-JP" altLang="en-US" sz="1200"/>
                    </a:p>
                  </a:txBody>
                  <a:tcPr vert="eaVert"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700">
                          <a:latin typeface="メイリオ" panose="020B0604030504040204" pitchFamily="50" charset="-128"/>
                          <a:ea typeface="メイリオ" panose="020B0604030504040204" pitchFamily="50" charset="-128"/>
                        </a:rPr>
                        <a:t>学校</a:t>
                      </a: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tc>
                  <a:txBody>
                    <a:bodyPr/>
                    <a:lstStyle/>
                    <a:p>
                      <a:endParaRPr kumimoji="1" lang="ja-JP" altLang="en-US" sz="1400"/>
                    </a:p>
                  </a:txBody>
                  <a:tcPr vert="eaVert">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2DCDB"/>
                    </a:solidFill>
                  </a:tcPr>
                </a:tc>
                <a:extLst>
                  <a:ext uri="{0D108BD9-81ED-4DB2-BD59-A6C34878D82A}">
                    <a16:rowId xmlns:a16="http://schemas.microsoft.com/office/drawing/2014/main" val="1062046923"/>
                  </a:ext>
                </a:extLst>
              </a:tr>
              <a:tr h="612000">
                <a:tc vMerge="1">
                  <a:txBody>
                    <a:bodyPr/>
                    <a:lstStyle/>
                    <a:p>
                      <a:pPr algn="ctr"/>
                      <a:endParaRPr kumimoji="1" lang="ja-JP" altLang="en-US" sz="1200"/>
                    </a:p>
                  </a:txBody>
                  <a:tcPr vert="eaVert"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700">
                          <a:latin typeface="メイリオ" panose="020B0604030504040204" pitchFamily="50" charset="-128"/>
                          <a:ea typeface="メイリオ" panose="020B0604030504040204" pitchFamily="50" charset="-128"/>
                        </a:rPr>
                        <a:t>教育庁</a:t>
                      </a: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tc>
                  <a:txBody>
                    <a:bodyPr/>
                    <a:lstStyle/>
                    <a:p>
                      <a:endParaRPr kumimoji="1" lang="ja-JP" altLang="en-US" sz="1400" dirty="0"/>
                    </a:p>
                  </a:txBody>
                  <a:tcPr vert="eaVert">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2DCDB"/>
                    </a:solidFill>
                  </a:tcPr>
                </a:tc>
                <a:extLst>
                  <a:ext uri="{0D108BD9-81ED-4DB2-BD59-A6C34878D82A}">
                    <a16:rowId xmlns:a16="http://schemas.microsoft.com/office/drawing/2014/main" val="2573568711"/>
                  </a:ext>
                </a:extLst>
              </a:tr>
            </a:tbl>
          </a:graphicData>
        </a:graphic>
      </p:graphicFrame>
      <p:graphicFrame>
        <p:nvGraphicFramePr>
          <p:cNvPr id="79" name="表 3">
            <a:extLst>
              <a:ext uri="{FF2B5EF4-FFF2-40B4-BE49-F238E27FC236}">
                <a16:creationId xmlns:a16="http://schemas.microsoft.com/office/drawing/2014/main" id="{90B20B9E-A75B-4661-816D-CCF6CFC46B0E}"/>
              </a:ext>
            </a:extLst>
          </p:cNvPr>
          <p:cNvGraphicFramePr>
            <a:graphicFrameLocks noGrp="1"/>
          </p:cNvGraphicFramePr>
          <p:nvPr/>
        </p:nvGraphicFramePr>
        <p:xfrm>
          <a:off x="414122" y="4551542"/>
          <a:ext cx="8321237" cy="1836000"/>
        </p:xfrm>
        <a:graphic>
          <a:graphicData uri="http://schemas.openxmlformats.org/drawingml/2006/table">
            <a:tbl>
              <a:tblPr firstCol="1">
                <a:tableStyleId>{5C22544A-7EE6-4342-B048-85BDC9FD1C3A}</a:tableStyleId>
              </a:tblPr>
              <a:tblGrid>
                <a:gridCol w="208280">
                  <a:extLst>
                    <a:ext uri="{9D8B030D-6E8A-4147-A177-3AD203B41FA5}">
                      <a16:colId xmlns:a16="http://schemas.microsoft.com/office/drawing/2014/main" val="3959240406"/>
                    </a:ext>
                  </a:extLst>
                </a:gridCol>
                <a:gridCol w="259188">
                  <a:extLst>
                    <a:ext uri="{9D8B030D-6E8A-4147-A177-3AD203B41FA5}">
                      <a16:colId xmlns:a16="http://schemas.microsoft.com/office/drawing/2014/main" val="3018184985"/>
                    </a:ext>
                  </a:extLst>
                </a:gridCol>
                <a:gridCol w="7853769">
                  <a:extLst>
                    <a:ext uri="{9D8B030D-6E8A-4147-A177-3AD203B41FA5}">
                      <a16:colId xmlns:a16="http://schemas.microsoft.com/office/drawing/2014/main" val="2376122953"/>
                    </a:ext>
                  </a:extLst>
                </a:gridCol>
              </a:tblGrid>
              <a:tr h="612000">
                <a:tc rowSpan="3">
                  <a:txBody>
                    <a:bodyPr/>
                    <a:lstStyle/>
                    <a:p>
                      <a:pPr algn="ctr"/>
                      <a:r>
                        <a:rPr kumimoji="1" lang="ja-JP" altLang="en-US" sz="1200"/>
                        <a:t>導入後</a:t>
                      </a: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kumimoji="1" lang="ja-JP" altLang="en-US" sz="700">
                          <a:latin typeface="メイリオ" panose="020B0604030504040204" pitchFamily="50" charset="-128"/>
                          <a:ea typeface="メイリオ" panose="020B0604030504040204" pitchFamily="50" charset="-128"/>
                        </a:rPr>
                        <a:t>生徒・</a:t>
                      </a:r>
                      <a:endParaRPr kumimoji="1" lang="en-US" altLang="ja-JP" sz="700">
                        <a:latin typeface="メイリオ" panose="020B0604030504040204" pitchFamily="50" charset="-128"/>
                        <a:ea typeface="メイリオ" panose="020B0604030504040204" pitchFamily="50" charset="-128"/>
                      </a:endParaRPr>
                    </a:p>
                    <a:p>
                      <a:pPr algn="ctr"/>
                      <a:r>
                        <a:rPr kumimoji="1" lang="ja-JP" altLang="en-US" sz="700">
                          <a:latin typeface="メイリオ" panose="020B0604030504040204" pitchFamily="50" charset="-128"/>
                          <a:ea typeface="メイリオ" panose="020B0604030504040204" pitchFamily="50" charset="-128"/>
                        </a:rPr>
                        <a:t>保護者</a:t>
                      </a:r>
                      <a:endParaRPr kumimoji="1" lang="en-US" altLang="ja-JP" sz="700">
                        <a:latin typeface="メイリオ" panose="020B0604030504040204" pitchFamily="50" charset="-128"/>
                        <a:ea typeface="メイリオ" panose="020B0604030504040204" pitchFamily="50" charset="-128"/>
                      </a:endParaRP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endParaRPr kumimoji="1" lang="ja-JP" altLang="en-US" sz="1400" dirty="0"/>
                    </a:p>
                  </a:txBody>
                  <a:tcPr vert="eaVert">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9EDF4"/>
                    </a:solidFill>
                  </a:tcPr>
                </a:tc>
                <a:extLst>
                  <a:ext uri="{0D108BD9-81ED-4DB2-BD59-A6C34878D82A}">
                    <a16:rowId xmlns:a16="http://schemas.microsoft.com/office/drawing/2014/main" val="3878261158"/>
                  </a:ext>
                </a:extLst>
              </a:tr>
              <a:tr h="612000">
                <a:tc vMerge="1">
                  <a:txBody>
                    <a:bodyPr/>
                    <a:lstStyle/>
                    <a:p>
                      <a:pPr algn="ctr"/>
                      <a:endParaRPr kumimoji="1" lang="ja-JP" altLang="en-US" sz="1200"/>
                    </a:p>
                  </a:txBody>
                  <a:tcPr vert="eaVert"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700">
                          <a:latin typeface="メイリオ" panose="020B0604030504040204" pitchFamily="50" charset="-128"/>
                          <a:ea typeface="メイリオ" panose="020B0604030504040204" pitchFamily="50" charset="-128"/>
                        </a:rPr>
                        <a:t>学校</a:t>
                      </a: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endParaRPr kumimoji="1" lang="ja-JP" altLang="en-US" sz="1400" dirty="0"/>
                    </a:p>
                  </a:txBody>
                  <a:tcPr vert="eaVert">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9EDF4"/>
                    </a:solidFill>
                  </a:tcPr>
                </a:tc>
                <a:extLst>
                  <a:ext uri="{0D108BD9-81ED-4DB2-BD59-A6C34878D82A}">
                    <a16:rowId xmlns:a16="http://schemas.microsoft.com/office/drawing/2014/main" val="1062046923"/>
                  </a:ext>
                </a:extLst>
              </a:tr>
              <a:tr h="612000">
                <a:tc vMerge="1">
                  <a:txBody>
                    <a:bodyPr/>
                    <a:lstStyle/>
                    <a:p>
                      <a:pPr algn="ctr"/>
                      <a:endParaRPr kumimoji="1" lang="ja-JP" altLang="en-US" sz="1200"/>
                    </a:p>
                  </a:txBody>
                  <a:tcPr vert="eaVert"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700">
                          <a:latin typeface="メイリオ" panose="020B0604030504040204" pitchFamily="50" charset="-128"/>
                          <a:ea typeface="メイリオ" panose="020B0604030504040204" pitchFamily="50" charset="-128"/>
                        </a:rPr>
                        <a:t>教育庁</a:t>
                      </a: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endParaRPr kumimoji="1" lang="ja-JP" altLang="en-US" sz="1400" dirty="0"/>
                    </a:p>
                  </a:txBody>
                  <a:tcPr vert="eaVert">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9EDF4"/>
                    </a:solidFill>
                  </a:tcPr>
                </a:tc>
                <a:extLst>
                  <a:ext uri="{0D108BD9-81ED-4DB2-BD59-A6C34878D82A}">
                    <a16:rowId xmlns:a16="http://schemas.microsoft.com/office/drawing/2014/main" val="2573568711"/>
                  </a:ext>
                </a:extLst>
              </a:tr>
            </a:tbl>
          </a:graphicData>
        </a:graphic>
      </p:graphicFrame>
      <p:sp>
        <p:nvSpPr>
          <p:cNvPr id="82" name="ホームベース 49">
            <a:extLst>
              <a:ext uri="{FF2B5EF4-FFF2-40B4-BE49-F238E27FC236}">
                <a16:creationId xmlns:a16="http://schemas.microsoft.com/office/drawing/2014/main" id="{4B2CEC63-7C42-46BE-8E5F-F957899A9854}"/>
              </a:ext>
            </a:extLst>
          </p:cNvPr>
          <p:cNvSpPr/>
          <p:nvPr/>
        </p:nvSpPr>
        <p:spPr>
          <a:xfrm>
            <a:off x="836585" y="2125120"/>
            <a:ext cx="2808000" cy="288000"/>
          </a:xfrm>
          <a:prstGeom prst="homePlate">
            <a:avLst>
              <a:gd name="adj" fmla="val 47452"/>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mn-cs"/>
              </a:rPr>
              <a:t>生徒名の登録</a:t>
            </a:r>
            <a:endParaRPr kumimoji="1" lang="en-US" altLang="ja-JP" sz="12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mn-cs"/>
            </a:endParaRPr>
          </a:p>
        </p:txBody>
      </p:sp>
      <p:sp>
        <p:nvSpPr>
          <p:cNvPr id="83" name="山形 50">
            <a:extLst>
              <a:ext uri="{FF2B5EF4-FFF2-40B4-BE49-F238E27FC236}">
                <a16:creationId xmlns:a16="http://schemas.microsoft.com/office/drawing/2014/main" id="{74D7F811-8C19-4367-B9EA-591FAE42498E}"/>
              </a:ext>
            </a:extLst>
          </p:cNvPr>
          <p:cNvSpPr/>
          <p:nvPr/>
        </p:nvSpPr>
        <p:spPr>
          <a:xfrm>
            <a:off x="3382759" y="2125120"/>
            <a:ext cx="2844000" cy="288000"/>
          </a:xfrm>
          <a:prstGeom prst="chevron">
            <a:avLst>
              <a:gd name="adj" fmla="val 48300"/>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mn-cs"/>
              </a:rPr>
              <a:t>引落口座情報の登録</a:t>
            </a:r>
            <a:endParaRPr kumimoji="1" lang="en-US" altLang="ja-JP" sz="12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mn-cs"/>
            </a:endParaRPr>
          </a:p>
        </p:txBody>
      </p:sp>
      <p:sp>
        <p:nvSpPr>
          <p:cNvPr id="84" name="山形 51">
            <a:extLst>
              <a:ext uri="{FF2B5EF4-FFF2-40B4-BE49-F238E27FC236}">
                <a16:creationId xmlns:a16="http://schemas.microsoft.com/office/drawing/2014/main" id="{DA3E3B6B-511B-4C77-A1B0-5212E4B45713}"/>
              </a:ext>
            </a:extLst>
          </p:cNvPr>
          <p:cNvSpPr/>
          <p:nvPr/>
        </p:nvSpPr>
        <p:spPr>
          <a:xfrm>
            <a:off x="6097485" y="2125120"/>
            <a:ext cx="2639448" cy="288000"/>
          </a:xfrm>
          <a:prstGeom prst="chevron">
            <a:avLst>
              <a:gd name="adj" fmla="val 48300"/>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dirty="0">
                <a:ln>
                  <a:noFill/>
                </a:ln>
                <a:solidFill>
                  <a:prstClr val="white"/>
                </a:solidFill>
                <a:uLnTx/>
                <a:uFillTx/>
                <a:latin typeface="BIZ UDPゴシック" panose="020B0400000000000000" pitchFamily="50" charset="-128"/>
                <a:ea typeface="BIZ UDPゴシック" panose="020B0400000000000000" pitchFamily="50" charset="-128"/>
                <a:cs typeface="+mn-cs"/>
              </a:rPr>
              <a:t>学校諸費の収支管理等</a:t>
            </a:r>
            <a:endParaRPr kumimoji="1" lang="en-US" altLang="ja-JP" sz="1200" i="0" u="none" strike="noStrike" kern="1200" cap="none" spc="0" normalizeH="0" baseline="0" noProof="0" dirty="0">
              <a:ln>
                <a:noFill/>
              </a:ln>
              <a:solidFill>
                <a:prstClr val="white"/>
              </a:solidFill>
              <a:uLnTx/>
              <a:uFillTx/>
              <a:latin typeface="BIZ UDPゴシック" panose="020B0400000000000000" pitchFamily="50" charset="-128"/>
              <a:ea typeface="BIZ UDPゴシック" panose="020B0400000000000000" pitchFamily="50" charset="-128"/>
              <a:cs typeface="+mn-cs"/>
            </a:endParaRPr>
          </a:p>
        </p:txBody>
      </p:sp>
      <p:pic>
        <p:nvPicPr>
          <p:cNvPr id="50" name="Picture 22" descr="忙しく仕事をしている男性会社員のイラスト">
            <a:extLst>
              <a:ext uri="{FF2B5EF4-FFF2-40B4-BE49-F238E27FC236}">
                <a16:creationId xmlns:a16="http://schemas.microsoft.com/office/drawing/2014/main" id="{5320CBB4-8800-43FB-83DC-00A8B235980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6595" y="3124417"/>
            <a:ext cx="649019" cy="588472"/>
          </a:xfrm>
          <a:prstGeom prst="rect">
            <a:avLst/>
          </a:prstGeom>
          <a:noFill/>
          <a:extLst>
            <a:ext uri="{909E8E84-426E-40DD-AFC4-6F175D3DCCD1}">
              <a14:hiddenFill xmlns:a14="http://schemas.microsoft.com/office/drawing/2010/main">
                <a:solidFill>
                  <a:srgbClr val="FFFFFF"/>
                </a:solidFill>
              </a14:hiddenFill>
            </a:ext>
          </a:extLst>
        </p:spPr>
      </p:pic>
      <p:sp>
        <p:nvSpPr>
          <p:cNvPr id="89" name="テキスト ボックス 88">
            <a:extLst>
              <a:ext uri="{FF2B5EF4-FFF2-40B4-BE49-F238E27FC236}">
                <a16:creationId xmlns:a16="http://schemas.microsoft.com/office/drawing/2014/main" id="{DD34173A-6D16-4E49-8128-7CC7360FF81C}"/>
              </a:ext>
            </a:extLst>
          </p:cNvPr>
          <p:cNvSpPr txBox="1"/>
          <p:nvPr/>
        </p:nvSpPr>
        <p:spPr>
          <a:xfrm>
            <a:off x="1646935" y="3150195"/>
            <a:ext cx="1764000" cy="504000"/>
          </a:xfrm>
          <a:prstGeom prst="rect">
            <a:avLst/>
          </a:prstGeom>
          <a:solidFill>
            <a:schemeClr val="accent2">
              <a:lumMod val="40000"/>
              <a:lumOff val="60000"/>
            </a:schemeClr>
          </a:solidFill>
          <a:ln w="12700">
            <a:solidFill>
              <a:srgbClr val="C0504D"/>
            </a:solidFill>
          </a:ln>
        </p:spPr>
        <p:style>
          <a:lnRef idx="2">
            <a:schemeClr val="accent1"/>
          </a:lnRef>
          <a:fillRef idx="1">
            <a:schemeClr val="lt1"/>
          </a:fillRef>
          <a:effectRef idx="0">
            <a:schemeClr val="accent1"/>
          </a:effectRef>
          <a:fontRef idx="minor">
            <a:schemeClr val="dk1"/>
          </a:fontRef>
        </p:style>
        <p:txBody>
          <a:bodyPr wrap="square" tIns="36000" bIns="0" rtlCol="0" anchor="ctr">
            <a:noAutofit/>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記載内容の確認</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クラスごとに書類を並び替え</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件数表の作成</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教育庁へ提出</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0" name="テキスト ボックス 89">
            <a:extLst>
              <a:ext uri="{FF2B5EF4-FFF2-40B4-BE49-F238E27FC236}">
                <a16:creationId xmlns:a16="http://schemas.microsoft.com/office/drawing/2014/main" id="{B4A56077-F72D-40BB-9D0D-9DBB0083B1FB}"/>
              </a:ext>
            </a:extLst>
          </p:cNvPr>
          <p:cNvSpPr txBox="1"/>
          <p:nvPr/>
        </p:nvSpPr>
        <p:spPr>
          <a:xfrm>
            <a:off x="1646935" y="2529245"/>
            <a:ext cx="1764000" cy="504000"/>
          </a:xfrm>
          <a:prstGeom prst="rect">
            <a:avLst/>
          </a:prstGeom>
          <a:solidFill>
            <a:schemeClr val="accent2">
              <a:lumMod val="40000"/>
              <a:lumOff val="60000"/>
            </a:schemeClr>
          </a:solidFill>
          <a:ln w="12700">
            <a:solidFill>
              <a:srgbClr val="C0504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合格者説明会の際に学校に提出する書類を作成</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1" name="テキスト ボックス 90">
            <a:extLst>
              <a:ext uri="{FF2B5EF4-FFF2-40B4-BE49-F238E27FC236}">
                <a16:creationId xmlns:a16="http://schemas.microsoft.com/office/drawing/2014/main" id="{1BF8B3C5-0EB3-46D3-A80E-EB51E7D49BD1}"/>
              </a:ext>
            </a:extLst>
          </p:cNvPr>
          <p:cNvSpPr txBox="1"/>
          <p:nvPr/>
        </p:nvSpPr>
        <p:spPr>
          <a:xfrm>
            <a:off x="1646935" y="3775245"/>
            <a:ext cx="1764000" cy="504000"/>
          </a:xfrm>
          <a:prstGeom prst="rect">
            <a:avLst/>
          </a:prstGeom>
          <a:solidFill>
            <a:schemeClr val="accent2">
              <a:lumMod val="40000"/>
              <a:lumOff val="60000"/>
            </a:schemeClr>
          </a:solidFill>
          <a:ln w="12700">
            <a:solidFill>
              <a:srgbClr val="C0504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記載内容の確認</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枚数の確認</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事業者への引継ぎ</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2" name="テキスト ボックス 91">
            <a:extLst>
              <a:ext uri="{FF2B5EF4-FFF2-40B4-BE49-F238E27FC236}">
                <a16:creationId xmlns:a16="http://schemas.microsoft.com/office/drawing/2014/main" id="{47FC5CAA-9FD6-44C0-A892-226E5DEE8FD3}"/>
              </a:ext>
            </a:extLst>
          </p:cNvPr>
          <p:cNvSpPr txBox="1"/>
          <p:nvPr/>
        </p:nvSpPr>
        <p:spPr>
          <a:xfrm>
            <a:off x="1646935" y="5220057"/>
            <a:ext cx="1764000" cy="504000"/>
          </a:xfrm>
          <a:prstGeom prst="rect">
            <a:avLst/>
          </a:prstGeom>
          <a:solidFill>
            <a:schemeClr val="accent1">
              <a:lumMod val="40000"/>
              <a:lumOff val="60000"/>
            </a:schemeClr>
          </a:solidFill>
          <a:ln w="12700">
            <a:solidFill>
              <a:srgbClr val="4F81B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校内の他システムからデータ抽出、新システムに取り込むだけ</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9" name="テキスト ボックス 98">
            <a:extLst>
              <a:ext uri="{FF2B5EF4-FFF2-40B4-BE49-F238E27FC236}">
                <a16:creationId xmlns:a16="http://schemas.microsoft.com/office/drawing/2014/main" id="{B17FB3C1-1123-4818-9C07-8A7F907E41DE}"/>
              </a:ext>
            </a:extLst>
          </p:cNvPr>
          <p:cNvSpPr txBox="1"/>
          <p:nvPr/>
        </p:nvSpPr>
        <p:spPr>
          <a:xfrm>
            <a:off x="4265672" y="4623386"/>
            <a:ext cx="1764000" cy="504000"/>
          </a:xfrm>
          <a:prstGeom prst="rect">
            <a:avLst/>
          </a:prstGeom>
          <a:solidFill>
            <a:schemeClr val="accent1">
              <a:lumMod val="40000"/>
              <a:lumOff val="60000"/>
            </a:schemeClr>
          </a:solidFill>
          <a:ln w="12700">
            <a:solidFill>
              <a:srgbClr val="4F81B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オンラインで完結</a:t>
            </a:r>
          </a:p>
        </p:txBody>
      </p:sp>
      <p:sp>
        <p:nvSpPr>
          <p:cNvPr id="101" name="テキスト ボックス 100">
            <a:extLst>
              <a:ext uri="{FF2B5EF4-FFF2-40B4-BE49-F238E27FC236}">
                <a16:creationId xmlns:a16="http://schemas.microsoft.com/office/drawing/2014/main" id="{9A3C8F30-64F4-4BB7-83B3-E4D21CEDD352}"/>
              </a:ext>
            </a:extLst>
          </p:cNvPr>
          <p:cNvSpPr txBox="1"/>
          <p:nvPr/>
        </p:nvSpPr>
        <p:spPr>
          <a:xfrm>
            <a:off x="6857609" y="5220057"/>
            <a:ext cx="1764000" cy="504000"/>
          </a:xfrm>
          <a:prstGeom prst="rect">
            <a:avLst/>
          </a:prstGeom>
          <a:solidFill>
            <a:schemeClr val="accent1">
              <a:lumMod val="40000"/>
              <a:lumOff val="60000"/>
            </a:schemeClr>
          </a:solidFill>
          <a:ln w="12700">
            <a:solidFill>
              <a:srgbClr val="4F81B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新システムの機能を活用し、大幅な業務改善を実現</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5" name="テキスト ボックス 104">
            <a:extLst>
              <a:ext uri="{FF2B5EF4-FFF2-40B4-BE49-F238E27FC236}">
                <a16:creationId xmlns:a16="http://schemas.microsoft.com/office/drawing/2014/main" id="{D3B7DDA4-4C21-456A-AD77-B57A10C14B0F}"/>
              </a:ext>
            </a:extLst>
          </p:cNvPr>
          <p:cNvSpPr txBox="1"/>
          <p:nvPr/>
        </p:nvSpPr>
        <p:spPr>
          <a:xfrm>
            <a:off x="4265672" y="2529245"/>
            <a:ext cx="1764000" cy="504000"/>
          </a:xfrm>
          <a:prstGeom prst="rect">
            <a:avLst/>
          </a:prstGeom>
          <a:solidFill>
            <a:schemeClr val="accent2">
              <a:lumMod val="40000"/>
              <a:lumOff val="60000"/>
            </a:schemeClr>
          </a:solidFill>
          <a:ln w="12700">
            <a:solidFill>
              <a:srgbClr val="C0504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口座振替納入依頼書に必要事項を記入・押印</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金融機関に依頼書を持込み</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6" name="テキスト ボックス 105">
            <a:extLst>
              <a:ext uri="{FF2B5EF4-FFF2-40B4-BE49-F238E27FC236}">
                <a16:creationId xmlns:a16="http://schemas.microsoft.com/office/drawing/2014/main" id="{0E7E5529-3A71-4676-984A-A869C59CFA3C}"/>
              </a:ext>
            </a:extLst>
          </p:cNvPr>
          <p:cNvSpPr txBox="1"/>
          <p:nvPr/>
        </p:nvSpPr>
        <p:spPr>
          <a:xfrm>
            <a:off x="4265672" y="3775245"/>
            <a:ext cx="1764000" cy="504000"/>
          </a:xfrm>
          <a:prstGeom prst="rect">
            <a:avLst/>
          </a:prstGeom>
          <a:solidFill>
            <a:schemeClr val="accent2">
              <a:lumMod val="40000"/>
              <a:lumOff val="60000"/>
            </a:schemeClr>
          </a:solidFill>
          <a:ln w="12700">
            <a:solidFill>
              <a:srgbClr val="C0504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記載内容の確認</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枚数の確認</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事業者への引継ぎ</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7" name="テキスト ボックス 106">
            <a:extLst>
              <a:ext uri="{FF2B5EF4-FFF2-40B4-BE49-F238E27FC236}">
                <a16:creationId xmlns:a16="http://schemas.microsoft.com/office/drawing/2014/main" id="{089A9FB9-CF13-4574-AD93-0659EB2ED336}"/>
              </a:ext>
            </a:extLst>
          </p:cNvPr>
          <p:cNvSpPr txBox="1"/>
          <p:nvPr/>
        </p:nvSpPr>
        <p:spPr>
          <a:xfrm>
            <a:off x="6857609" y="3150195"/>
            <a:ext cx="1764000" cy="504000"/>
          </a:xfrm>
          <a:prstGeom prst="rect">
            <a:avLst/>
          </a:prstGeom>
          <a:solidFill>
            <a:schemeClr val="accent2">
              <a:lumMod val="40000"/>
              <a:lumOff val="60000"/>
            </a:schemeClr>
          </a:solidFill>
          <a:ln w="12700">
            <a:solidFill>
              <a:srgbClr val="C0504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生徒別の支出一覧表等を作成</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転退学、行事不参加者の抽出</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支払額の照合　等</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050" name="Picture 2" descr="大量の書類を運んでくる上司のイラスト">
            <a:extLst>
              <a:ext uri="{FF2B5EF4-FFF2-40B4-BE49-F238E27FC236}">
                <a16:creationId xmlns:a16="http://schemas.microsoft.com/office/drawing/2014/main" id="{105FDAC9-6752-41E2-A617-3EA70F3FDF9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9033" y="3777801"/>
            <a:ext cx="672733" cy="53519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560CE84B-5F53-48E1-A147-A36A0EF6325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4888" y="5163677"/>
            <a:ext cx="657012" cy="63954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納付書のイラスト">
            <a:extLst>
              <a:ext uri="{FF2B5EF4-FFF2-40B4-BE49-F238E27FC236}">
                <a16:creationId xmlns:a16="http://schemas.microsoft.com/office/drawing/2014/main" id="{203A4A49-470C-4287-B9DD-13CD87E4ECD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27598" y="2559934"/>
            <a:ext cx="708018" cy="497186"/>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スマートフォンのキャラクター（笑った顔）">
            <a:extLst>
              <a:ext uri="{FF2B5EF4-FFF2-40B4-BE49-F238E27FC236}">
                <a16:creationId xmlns:a16="http://schemas.microsoft.com/office/drawing/2014/main" id="{77900622-3CDD-488D-8675-3EA4093E824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30213" y="4573532"/>
            <a:ext cx="504544" cy="608316"/>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申請書のイラスト">
            <a:extLst>
              <a:ext uri="{FF2B5EF4-FFF2-40B4-BE49-F238E27FC236}">
                <a16:creationId xmlns:a16="http://schemas.microsoft.com/office/drawing/2014/main" id="{C04592FA-2170-4FC9-B242-D4480C3C5DE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7510" y="2547504"/>
            <a:ext cx="516252" cy="565756"/>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2" descr="大量の書類を運んでくる上司のイラスト">
            <a:extLst>
              <a:ext uri="{FF2B5EF4-FFF2-40B4-BE49-F238E27FC236}">
                <a16:creationId xmlns:a16="http://schemas.microsoft.com/office/drawing/2014/main" id="{A377DC08-9A5E-4295-917B-8681B66307B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27598" y="3777801"/>
            <a:ext cx="672733" cy="535196"/>
          </a:xfrm>
          <a:prstGeom prst="rect">
            <a:avLst/>
          </a:prstGeom>
          <a:noFill/>
          <a:extLst>
            <a:ext uri="{909E8E84-426E-40DD-AFC4-6F175D3DCCD1}">
              <a14:hiddenFill xmlns:a14="http://schemas.microsoft.com/office/drawing/2010/main">
                <a:solidFill>
                  <a:srgbClr val="FFFFFF"/>
                </a:solidFill>
              </a14:hiddenFill>
            </a:ext>
          </a:extLst>
        </p:spPr>
      </p:pic>
      <p:sp>
        <p:nvSpPr>
          <p:cNvPr id="36" name="テキスト ボックス 35">
            <a:extLst>
              <a:ext uri="{FF2B5EF4-FFF2-40B4-BE49-F238E27FC236}">
                <a16:creationId xmlns:a16="http://schemas.microsoft.com/office/drawing/2014/main" id="{A07B941F-0FAF-4232-9A44-4167F632CC72}"/>
              </a:ext>
            </a:extLst>
          </p:cNvPr>
          <p:cNvSpPr txBox="1"/>
          <p:nvPr/>
        </p:nvSpPr>
        <p:spPr>
          <a:xfrm>
            <a:off x="1646935" y="4623386"/>
            <a:ext cx="1764000" cy="468000"/>
          </a:xfrm>
          <a:prstGeom prst="rect">
            <a:avLst/>
          </a:prstGeom>
          <a:noFill/>
          <a:ln w="12700">
            <a:solidFill>
              <a:srgbClr val="C0504D"/>
            </a:solidFill>
            <a:prstDash val="dash"/>
          </a:ln>
        </p:spPr>
        <p:style>
          <a:lnRef idx="2">
            <a:schemeClr val="accent1"/>
          </a:lnRef>
          <a:fillRef idx="1">
            <a:schemeClr val="lt1"/>
          </a:fillRef>
          <a:effectRef idx="0">
            <a:schemeClr val="accent1"/>
          </a:effectRef>
          <a:fontRef idx="minor">
            <a:schemeClr val="dk1"/>
          </a:fontRef>
        </p:style>
        <p:txBody>
          <a:bodyPr wrap="square" tIns="3600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srgbClr val="00206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書類作成が不要</a:t>
            </a:r>
            <a:endParaRPr kumimoji="1" lang="en-US" altLang="ja-JP" sz="900" b="0" i="0" u="none" strike="noStrike" kern="1200" cap="none" spc="0" normalizeH="0" baseline="0" noProof="0">
              <a:ln>
                <a:noFill/>
              </a:ln>
              <a:solidFill>
                <a:srgbClr val="00206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 name="テキスト ボックス 36">
            <a:extLst>
              <a:ext uri="{FF2B5EF4-FFF2-40B4-BE49-F238E27FC236}">
                <a16:creationId xmlns:a16="http://schemas.microsoft.com/office/drawing/2014/main" id="{D7FFDD7C-70F3-4135-9108-DEA17BDE37B1}"/>
              </a:ext>
            </a:extLst>
          </p:cNvPr>
          <p:cNvSpPr txBox="1"/>
          <p:nvPr/>
        </p:nvSpPr>
        <p:spPr>
          <a:xfrm>
            <a:off x="1646935" y="5853992"/>
            <a:ext cx="1764000" cy="468000"/>
          </a:xfrm>
          <a:prstGeom prst="rect">
            <a:avLst/>
          </a:prstGeom>
          <a:noFill/>
          <a:ln w="12700">
            <a:solidFill>
              <a:srgbClr val="C0504D"/>
            </a:solidFill>
            <a:prstDash val="dash"/>
          </a:ln>
        </p:spPr>
        <p:style>
          <a:lnRef idx="2">
            <a:schemeClr val="accent1"/>
          </a:lnRef>
          <a:fillRef idx="1">
            <a:schemeClr val="lt1"/>
          </a:fillRef>
          <a:effectRef idx="0">
            <a:schemeClr val="accent1"/>
          </a:effectRef>
          <a:fontRef idx="minor">
            <a:schemeClr val="dk1"/>
          </a:fontRef>
        </p:style>
        <p:txBody>
          <a:bodyPr wrap="square" tIns="3600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各種確認や事業者への引継ぎが不要</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テキスト ボックス 37">
            <a:extLst>
              <a:ext uri="{FF2B5EF4-FFF2-40B4-BE49-F238E27FC236}">
                <a16:creationId xmlns:a16="http://schemas.microsoft.com/office/drawing/2014/main" id="{BA5CFD77-436D-4BBF-8C69-9C3B14DB9829}"/>
              </a:ext>
            </a:extLst>
          </p:cNvPr>
          <p:cNvSpPr txBox="1"/>
          <p:nvPr/>
        </p:nvSpPr>
        <p:spPr>
          <a:xfrm>
            <a:off x="4265672" y="5853992"/>
            <a:ext cx="1764000" cy="468000"/>
          </a:xfrm>
          <a:prstGeom prst="rect">
            <a:avLst/>
          </a:prstGeom>
          <a:noFill/>
          <a:ln w="12700">
            <a:solidFill>
              <a:srgbClr val="C0504D"/>
            </a:solidFill>
            <a:prstDash val="dash"/>
          </a:ln>
        </p:spPr>
        <p:style>
          <a:lnRef idx="2">
            <a:schemeClr val="accent1"/>
          </a:lnRef>
          <a:fillRef idx="1">
            <a:schemeClr val="lt1"/>
          </a:fillRef>
          <a:effectRef idx="0">
            <a:schemeClr val="accent1"/>
          </a:effectRef>
          <a:fontRef idx="minor">
            <a:schemeClr val="dk1"/>
          </a:fontRef>
        </p:style>
        <p:txBody>
          <a:bodyPr wrap="square" tIns="3600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各種確認や事業者への引継ぎが不要</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5" name="Picture 22" descr="忙しく仕事をしている男性会社員のイラスト">
            <a:extLst>
              <a:ext uri="{FF2B5EF4-FFF2-40B4-BE49-F238E27FC236}">
                <a16:creationId xmlns:a16="http://schemas.microsoft.com/office/drawing/2014/main" id="{6C8CE119-DD34-4E98-9703-20A70754B12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69046" y="3124417"/>
            <a:ext cx="649019" cy="588472"/>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8">
            <a:extLst>
              <a:ext uri="{FF2B5EF4-FFF2-40B4-BE49-F238E27FC236}">
                <a16:creationId xmlns:a16="http://schemas.microsoft.com/office/drawing/2014/main" id="{66322052-8EF5-4877-A686-44DC87E4C67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73402" y="5163677"/>
            <a:ext cx="657012" cy="639543"/>
          </a:xfrm>
          <a:prstGeom prst="rect">
            <a:avLst/>
          </a:prstGeom>
          <a:noFill/>
          <a:extLst>
            <a:ext uri="{909E8E84-426E-40DD-AFC4-6F175D3DCCD1}">
              <a14:hiddenFill xmlns:a14="http://schemas.microsoft.com/office/drawing/2010/main">
                <a:solidFill>
                  <a:srgbClr val="FFFFFF"/>
                </a:solidFill>
              </a14:hiddenFill>
            </a:ext>
          </a:extLst>
        </p:spPr>
      </p:pic>
      <p:sp>
        <p:nvSpPr>
          <p:cNvPr id="39" name="テキスト ボックス 38">
            <a:extLst>
              <a:ext uri="{FF2B5EF4-FFF2-40B4-BE49-F238E27FC236}">
                <a16:creationId xmlns:a16="http://schemas.microsoft.com/office/drawing/2014/main" id="{7C20A071-CDDF-4AF4-A925-A7F17B1975EC}"/>
              </a:ext>
            </a:extLst>
          </p:cNvPr>
          <p:cNvSpPr txBox="1"/>
          <p:nvPr/>
        </p:nvSpPr>
        <p:spPr>
          <a:xfrm>
            <a:off x="4906073" y="4909490"/>
            <a:ext cx="1191412" cy="209182"/>
          </a:xfrm>
          <a:prstGeom prst="rect">
            <a:avLst/>
          </a:prstGeom>
          <a:noFill/>
          <a:ln>
            <a:noFill/>
            <a:prstDash val="dash"/>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＝利便性向上！</a:t>
            </a:r>
            <a:endParaRPr kumimoji="1" lang="en-US" altLang="ja-JP" sz="10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40" name="テキスト ボックス 39">
            <a:extLst>
              <a:ext uri="{FF2B5EF4-FFF2-40B4-BE49-F238E27FC236}">
                <a16:creationId xmlns:a16="http://schemas.microsoft.com/office/drawing/2014/main" id="{F65A949F-390D-4A5E-99E1-003270291B3B}"/>
              </a:ext>
            </a:extLst>
          </p:cNvPr>
          <p:cNvSpPr txBox="1"/>
          <p:nvPr/>
        </p:nvSpPr>
        <p:spPr>
          <a:xfrm>
            <a:off x="2351474" y="5519040"/>
            <a:ext cx="1140406" cy="224622"/>
          </a:xfrm>
          <a:prstGeom prst="rect">
            <a:avLst/>
          </a:prstGeom>
          <a:noFill/>
          <a:ln>
            <a:noFill/>
            <a:prstDash val="dash"/>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＝業務効率化！</a:t>
            </a:r>
            <a:endParaRPr kumimoji="1" lang="en-US" altLang="ja-JP" sz="7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6" name="テキスト ボックス 5">
            <a:extLst>
              <a:ext uri="{FF2B5EF4-FFF2-40B4-BE49-F238E27FC236}">
                <a16:creationId xmlns:a16="http://schemas.microsoft.com/office/drawing/2014/main" id="{1C08EE05-9CEC-7929-CE29-1A525AEC4401}"/>
              </a:ext>
            </a:extLst>
          </p:cNvPr>
          <p:cNvSpPr txBox="1"/>
          <p:nvPr/>
        </p:nvSpPr>
        <p:spPr>
          <a:xfrm>
            <a:off x="2307348" y="4840237"/>
            <a:ext cx="1191412" cy="209182"/>
          </a:xfrm>
          <a:prstGeom prst="rect">
            <a:avLst/>
          </a:prstGeom>
          <a:noFill/>
          <a:ln>
            <a:noFill/>
            <a:prstDash val="dash"/>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＝利便性向上！</a:t>
            </a:r>
            <a:endParaRPr kumimoji="1" lang="en-US" altLang="ja-JP" sz="10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8" name="テキスト ボックス 7">
            <a:extLst>
              <a:ext uri="{FF2B5EF4-FFF2-40B4-BE49-F238E27FC236}">
                <a16:creationId xmlns:a16="http://schemas.microsoft.com/office/drawing/2014/main" id="{AADAB683-3A82-8996-59DB-00FC38D295B2}"/>
              </a:ext>
            </a:extLst>
          </p:cNvPr>
          <p:cNvSpPr txBox="1"/>
          <p:nvPr/>
        </p:nvSpPr>
        <p:spPr>
          <a:xfrm>
            <a:off x="7451923" y="5497201"/>
            <a:ext cx="1337237" cy="224622"/>
          </a:xfrm>
          <a:prstGeom prst="rect">
            <a:avLst/>
          </a:prstGeom>
          <a:noFill/>
          <a:ln>
            <a:noFill/>
            <a:prstDash val="dash"/>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＝業務効率化！</a:t>
            </a:r>
            <a:endParaRPr kumimoji="1" lang="en-US" altLang="ja-JP" sz="7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9" name="テキスト ボックス 8">
            <a:extLst>
              <a:ext uri="{FF2B5EF4-FFF2-40B4-BE49-F238E27FC236}">
                <a16:creationId xmlns:a16="http://schemas.microsoft.com/office/drawing/2014/main" id="{A4D1AA9E-857B-9213-094D-16F86F68E797}"/>
              </a:ext>
            </a:extLst>
          </p:cNvPr>
          <p:cNvSpPr txBox="1"/>
          <p:nvPr/>
        </p:nvSpPr>
        <p:spPr>
          <a:xfrm>
            <a:off x="2268593" y="6090947"/>
            <a:ext cx="1337237" cy="224622"/>
          </a:xfrm>
          <a:prstGeom prst="rect">
            <a:avLst/>
          </a:prstGeom>
          <a:noFill/>
          <a:ln>
            <a:noFill/>
            <a:prstDash val="dash"/>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＝業務効率化！</a:t>
            </a:r>
            <a:endParaRPr kumimoji="1" lang="en-US" altLang="ja-JP" sz="700" b="0" i="0" u="none" strike="noStrike" kern="1200" cap="none" spc="0" normalizeH="0" baseline="0" noProof="0" dirty="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12" name="テキスト ボックス 11">
            <a:extLst>
              <a:ext uri="{FF2B5EF4-FFF2-40B4-BE49-F238E27FC236}">
                <a16:creationId xmlns:a16="http://schemas.microsoft.com/office/drawing/2014/main" id="{B3C0A772-C09A-909F-D690-1CB6D351C62F}"/>
              </a:ext>
            </a:extLst>
          </p:cNvPr>
          <p:cNvSpPr txBox="1"/>
          <p:nvPr/>
        </p:nvSpPr>
        <p:spPr>
          <a:xfrm>
            <a:off x="4868752" y="6109814"/>
            <a:ext cx="1337237" cy="224622"/>
          </a:xfrm>
          <a:prstGeom prst="rect">
            <a:avLst/>
          </a:prstGeom>
          <a:noFill/>
          <a:ln>
            <a:noFill/>
            <a:prstDash val="dash"/>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＝業務効率化！</a:t>
            </a:r>
            <a:endParaRPr kumimoji="1" lang="en-US" altLang="ja-JP" sz="700" b="0" i="0" u="none" strike="noStrike" kern="1200" cap="none" spc="0" normalizeH="0" baseline="0" noProof="0" dirty="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5" name="二等辺三角形 4">
            <a:extLst>
              <a:ext uri="{FF2B5EF4-FFF2-40B4-BE49-F238E27FC236}">
                <a16:creationId xmlns:a16="http://schemas.microsoft.com/office/drawing/2014/main" id="{638BE0D9-5BD9-14E5-E33A-F3E7AF89C456}"/>
              </a:ext>
            </a:extLst>
          </p:cNvPr>
          <p:cNvSpPr/>
          <p:nvPr/>
        </p:nvSpPr>
        <p:spPr>
          <a:xfrm flipV="1">
            <a:off x="2826000" y="4374669"/>
            <a:ext cx="3492000" cy="120058"/>
          </a:xfrm>
          <a:prstGeom prst="triangle">
            <a:avLst/>
          </a:prstGeom>
          <a:solidFill>
            <a:srgbClr val="75787B"/>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cxnSp>
        <p:nvCxnSpPr>
          <p:cNvPr id="13" name="直線コネクタ 12">
            <a:extLst>
              <a:ext uri="{FF2B5EF4-FFF2-40B4-BE49-F238E27FC236}">
                <a16:creationId xmlns:a16="http://schemas.microsoft.com/office/drawing/2014/main" id="{6240655D-D66A-9DFC-8563-878CA8781E26}"/>
              </a:ext>
            </a:extLst>
          </p:cNvPr>
          <p:cNvCxnSpPr>
            <a:cxnSpLocks/>
          </p:cNvCxnSpPr>
          <p:nvPr/>
        </p:nvCxnSpPr>
        <p:spPr>
          <a:xfrm>
            <a:off x="3467195" y="2484231"/>
            <a:ext cx="0" cy="3888000"/>
          </a:xfrm>
          <a:prstGeom prst="line">
            <a:avLst/>
          </a:prstGeom>
          <a:ln>
            <a:solidFill>
              <a:srgbClr val="AFAFAF"/>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C064604E-97DA-84C5-A34F-220FB3107504}"/>
              </a:ext>
            </a:extLst>
          </p:cNvPr>
          <p:cNvCxnSpPr>
            <a:cxnSpLocks/>
          </p:cNvCxnSpPr>
          <p:nvPr/>
        </p:nvCxnSpPr>
        <p:spPr>
          <a:xfrm>
            <a:off x="6121775" y="2484229"/>
            <a:ext cx="0" cy="3888000"/>
          </a:xfrm>
          <a:prstGeom prst="line">
            <a:avLst/>
          </a:prstGeom>
          <a:ln>
            <a:solidFill>
              <a:srgbClr val="AFAFAF"/>
            </a:solidFill>
            <a:prstDash val="sysDot"/>
          </a:ln>
        </p:spPr>
        <p:style>
          <a:lnRef idx="1">
            <a:schemeClr val="accent1"/>
          </a:lnRef>
          <a:fillRef idx="0">
            <a:schemeClr val="accent1"/>
          </a:fillRef>
          <a:effectRef idx="0">
            <a:schemeClr val="accent1"/>
          </a:effectRef>
          <a:fontRef idx="minor">
            <a:schemeClr val="tx1"/>
          </a:fontRef>
        </p:style>
      </p:cxnSp>
      <p:pic>
        <p:nvPicPr>
          <p:cNvPr id="17" name="図プレースホルダー 26" descr="テキスト&#10;&#10;AI によって生成されたコンテンツは間違っている可能性があります。">
            <a:extLst>
              <a:ext uri="{FF2B5EF4-FFF2-40B4-BE49-F238E27FC236}">
                <a16:creationId xmlns:a16="http://schemas.microsoft.com/office/drawing/2014/main" id="{95915BD0-356A-E083-B5BA-CCED5E42CE4F}"/>
              </a:ext>
            </a:extLst>
          </p:cNvPr>
          <p:cNvPicPr>
            <a:picLocks noGrp="1" noChangeAspect="1"/>
          </p:cNvPicPr>
          <p:nvPr>
            <p:ph type="pic" sz="quarter" idx="14"/>
          </p:nvPr>
        </p:nvPicPr>
        <p:blipFill>
          <a:blip r:embed="rId9" cstate="print">
            <a:extLst>
              <a:ext uri="{28A0092B-C50C-407E-A947-70E740481C1C}">
                <a14:useLocalDpi xmlns:a14="http://schemas.microsoft.com/office/drawing/2010/main" val="0"/>
              </a:ext>
            </a:extLst>
          </a:blip>
          <a:srcRect/>
          <a:stretch>
            <a:fillRect/>
          </a:stretch>
        </p:blipFill>
        <p:spPr>
          <a:xfrm>
            <a:off x="7336355" y="31582"/>
            <a:ext cx="468000" cy="468000"/>
          </a:xfrm>
        </p:spPr>
      </p:pic>
      <p:pic>
        <p:nvPicPr>
          <p:cNvPr id="48" name="Picture 14" descr="申請書のイラスト">
            <a:extLst>
              <a:ext uri="{FF2B5EF4-FFF2-40B4-BE49-F238E27FC236}">
                <a16:creationId xmlns:a16="http://schemas.microsoft.com/office/drawing/2014/main" id="{12353963-68F3-4DD1-AF90-6ECE3723656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273296">
            <a:off x="921835" y="4678562"/>
            <a:ext cx="393015" cy="430701"/>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大量の書類を運んでくる上司のイラスト">
            <a:extLst>
              <a:ext uri="{FF2B5EF4-FFF2-40B4-BE49-F238E27FC236}">
                <a16:creationId xmlns:a16="http://schemas.microsoft.com/office/drawing/2014/main" id="{BDD639A9-0C5D-4C95-B1F8-CD103B0862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6018" y="5820394"/>
            <a:ext cx="672733" cy="535196"/>
          </a:xfrm>
          <a:prstGeom prst="rect">
            <a:avLst/>
          </a:prstGeom>
          <a:noFill/>
          <a:extLst>
            <a:ext uri="{909E8E84-426E-40DD-AFC4-6F175D3DCCD1}">
              <a14:hiddenFill xmlns:a14="http://schemas.microsoft.com/office/drawing/2010/main">
                <a:solidFill>
                  <a:srgbClr val="FFFFFF"/>
                </a:solidFill>
              </a14:hiddenFill>
            </a:ext>
          </a:extLst>
        </p:spPr>
      </p:pic>
      <p:sp>
        <p:nvSpPr>
          <p:cNvPr id="51" name="四角形: 角を丸くする 50">
            <a:extLst>
              <a:ext uri="{FF2B5EF4-FFF2-40B4-BE49-F238E27FC236}">
                <a16:creationId xmlns:a16="http://schemas.microsoft.com/office/drawing/2014/main" id="{A2C3A09F-43A8-4E5E-965C-30A29632A735}"/>
              </a:ext>
            </a:extLst>
          </p:cNvPr>
          <p:cNvSpPr/>
          <p:nvPr/>
        </p:nvSpPr>
        <p:spPr>
          <a:xfrm>
            <a:off x="1194052" y="5823371"/>
            <a:ext cx="360000" cy="180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不 要</a:t>
            </a:r>
          </a:p>
        </p:txBody>
      </p:sp>
      <p:pic>
        <p:nvPicPr>
          <p:cNvPr id="52" name="Picture 2" descr="大量の書類を運んでくる上司のイラスト">
            <a:extLst>
              <a:ext uri="{FF2B5EF4-FFF2-40B4-BE49-F238E27FC236}">
                <a16:creationId xmlns:a16="http://schemas.microsoft.com/office/drawing/2014/main" id="{0EC550ED-0076-450F-8BBB-2A9199B21F3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30067" y="5820394"/>
            <a:ext cx="672733" cy="535196"/>
          </a:xfrm>
          <a:prstGeom prst="rect">
            <a:avLst/>
          </a:prstGeom>
          <a:noFill/>
          <a:extLst>
            <a:ext uri="{909E8E84-426E-40DD-AFC4-6F175D3DCCD1}">
              <a14:hiddenFill xmlns:a14="http://schemas.microsoft.com/office/drawing/2010/main">
                <a:solidFill>
                  <a:srgbClr val="FFFFFF"/>
                </a:solidFill>
              </a14:hiddenFill>
            </a:ext>
          </a:extLst>
        </p:spPr>
      </p:pic>
      <p:sp>
        <p:nvSpPr>
          <p:cNvPr id="55" name="四角形: 角を丸くする 54">
            <a:extLst>
              <a:ext uri="{FF2B5EF4-FFF2-40B4-BE49-F238E27FC236}">
                <a16:creationId xmlns:a16="http://schemas.microsoft.com/office/drawing/2014/main" id="{B40AE474-61D8-4297-B254-679FFEF3C67B}"/>
              </a:ext>
            </a:extLst>
          </p:cNvPr>
          <p:cNvSpPr/>
          <p:nvPr/>
        </p:nvSpPr>
        <p:spPr>
          <a:xfrm>
            <a:off x="3821269" y="5823371"/>
            <a:ext cx="360000" cy="180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不 要</a:t>
            </a:r>
          </a:p>
        </p:txBody>
      </p:sp>
      <p:sp>
        <p:nvSpPr>
          <p:cNvPr id="57" name="四角形: 角を丸くする 56">
            <a:extLst>
              <a:ext uri="{FF2B5EF4-FFF2-40B4-BE49-F238E27FC236}">
                <a16:creationId xmlns:a16="http://schemas.microsoft.com/office/drawing/2014/main" id="{FE171759-8342-462B-A87D-2D2922A4CEEE}"/>
              </a:ext>
            </a:extLst>
          </p:cNvPr>
          <p:cNvSpPr/>
          <p:nvPr/>
        </p:nvSpPr>
        <p:spPr>
          <a:xfrm>
            <a:off x="1194052" y="4595858"/>
            <a:ext cx="360000" cy="180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不 要</a:t>
            </a:r>
          </a:p>
        </p:txBody>
      </p:sp>
      <p:sp>
        <p:nvSpPr>
          <p:cNvPr id="4" name="スライド番号プレースホルダー 3">
            <a:extLst>
              <a:ext uri="{FF2B5EF4-FFF2-40B4-BE49-F238E27FC236}">
                <a16:creationId xmlns:a16="http://schemas.microsoft.com/office/drawing/2014/main" id="{C3991212-ABAB-4367-AD54-FA0FA20A6181}"/>
              </a:ext>
            </a:extLst>
          </p:cNvPr>
          <p:cNvSpPr>
            <a:spLocks noGrp="1"/>
          </p:cNvSpPr>
          <p:nvPr>
            <p:ph type="sldNum" sz="quarter" idx="12"/>
          </p:nvPr>
        </p:nvSpPr>
        <p:spPr/>
        <p:txBody>
          <a:bodyPr/>
          <a:lstStyle/>
          <a:p>
            <a:fld id="{7791D223-6A27-4327-8087-FA06212A7E85}" type="slidenum">
              <a:rPr lang="ja-JP" altLang="en-US" smtClean="0"/>
              <a:pPr/>
              <a:t>16</a:t>
            </a:fld>
            <a:endParaRPr lang="ja-JP" altLang="en-US"/>
          </a:p>
        </p:txBody>
      </p:sp>
      <p:graphicFrame>
        <p:nvGraphicFramePr>
          <p:cNvPr id="53" name="表 5">
            <a:extLst>
              <a:ext uri="{FF2B5EF4-FFF2-40B4-BE49-F238E27FC236}">
                <a16:creationId xmlns:a16="http://schemas.microsoft.com/office/drawing/2014/main" id="{BADE091E-EDAF-491D-AC91-43E927F53909}"/>
              </a:ext>
            </a:extLst>
          </p:cNvPr>
          <p:cNvGraphicFramePr>
            <a:graphicFrameLocks noGrp="1"/>
          </p:cNvGraphicFramePr>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(*11)</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kumimoji="1" lang="ja-JP" altLang="en-US" sz="8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児童・生徒から徴収する、学校での教育活動に必要な経費の収納状況等を管理するためのシステム。</a:t>
                      </a:r>
                      <a:endParaRPr lang="en-US" altLang="ja-JP" sz="800" i="0" dirty="0">
                        <a:effectLst/>
                        <a:latin typeface="メイリオ" panose="020B0604030504040204" pitchFamily="50" charset="-128"/>
                        <a:ea typeface="メイリオ" panose="020B0604030504040204" pitchFamily="50" charset="-128"/>
                      </a:endParaRPr>
                    </a:p>
                    <a:p>
                      <a:pPr lvl="0">
                        <a:defRPr/>
                      </a:pP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Tree>
    <p:extLst>
      <p:ext uri="{BB962C8B-B14F-4D97-AF65-F5344CB8AC3E}">
        <p14:creationId xmlns:p14="http://schemas.microsoft.com/office/powerpoint/2010/main" val="8736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正方形/長方形 26"/>
          <p:cNvSpPr/>
          <p:nvPr/>
        </p:nvSpPr>
        <p:spPr>
          <a:xfrm>
            <a:off x="0" y="98630"/>
            <a:ext cx="8136904" cy="369332"/>
          </a:xfrm>
          <a:prstGeom prst="rect">
            <a:avLst/>
          </a:prstGeom>
        </p:spPr>
        <p:txBody>
          <a:bodyPr wrap="square">
            <a:spAutoFit/>
          </a:bodyPr>
          <a:lstStyle/>
          <a:p>
            <a:pPr>
              <a:defRPr/>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（２）より幅広い共創の仕組みづくり</a:t>
            </a:r>
            <a:endParaRPr lang="en-US" altLang="ja-JP"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 name="正方形/長方形 12"/>
          <p:cNvSpPr/>
          <p:nvPr/>
        </p:nvSpPr>
        <p:spPr>
          <a:xfrm>
            <a:off x="107999" y="658166"/>
            <a:ext cx="8784000" cy="738664"/>
          </a:xfrm>
          <a:prstGeom prst="rect">
            <a:avLst/>
          </a:prstGeom>
          <a:noFill/>
          <a:ln w="9525">
            <a:noFill/>
          </a:ln>
        </p:spPr>
        <p:txBody>
          <a:bodyPr wrap="square" lIns="91440" tIns="45720" rIns="91440" bIns="45720" numCol="1" rtlCol="0" anchor="ctr">
            <a:spAutoFit/>
            <a:scene3d>
              <a:camera prst="orthographicFront"/>
              <a:lightRig rig="brightRoom" dir="t"/>
            </a:scene3d>
            <a:sp3d contourW="6350" prstMaterial="plastic">
              <a:contourClr>
                <a:schemeClr val="accent1">
                  <a:tint val="100000"/>
                  <a:shade val="100000"/>
                  <a:hueMod val="100000"/>
                  <a:satMod val="100000"/>
                </a:schemeClr>
              </a:contourClr>
            </a:sp3d>
          </a:bodyPr>
          <a:lstStyle/>
          <a:p>
            <a:pPr marL="179388" indent="-179388">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府民・企業・大学・市町村等の多様なプレイヤーとの連携を深め、それらを束ねる「起点」となることで、より質の高いサービスの提供や地域イメージの向上等、より多くの社会資源が社会課題の解決に振り向けられるよう、取組みを進めます。</a:t>
            </a:r>
          </a:p>
        </p:txBody>
      </p:sp>
      <p:graphicFrame>
        <p:nvGraphicFramePr>
          <p:cNvPr id="2" name="表 1">
            <a:extLst>
              <a:ext uri="{FF2B5EF4-FFF2-40B4-BE49-F238E27FC236}">
                <a16:creationId xmlns:a16="http://schemas.microsoft.com/office/drawing/2014/main" id="{D3035ADE-8062-4B71-AF5E-08E486E27CBC}"/>
              </a:ext>
            </a:extLst>
          </p:cNvPr>
          <p:cNvGraphicFramePr>
            <a:graphicFrameLocks noGrp="1"/>
          </p:cNvGraphicFramePr>
          <p:nvPr>
            <p:extLst>
              <p:ext uri="{D42A27DB-BD31-4B8C-83A1-F6EECF244321}">
                <p14:modId xmlns:p14="http://schemas.microsoft.com/office/powerpoint/2010/main" val="1651438665"/>
              </p:ext>
            </p:extLst>
          </p:nvPr>
        </p:nvGraphicFramePr>
        <p:xfrm>
          <a:off x="180000" y="1944000"/>
          <a:ext cx="8784000" cy="3064914"/>
        </p:xfrm>
        <a:graphic>
          <a:graphicData uri="http://schemas.openxmlformats.org/drawingml/2006/table">
            <a:tbl>
              <a:tblPr firstRow="1">
                <a:tableStyleId>{B301B821-A1FF-4177-AEE7-76D212191A09}</a:tableStyleId>
              </a:tblPr>
              <a:tblGrid>
                <a:gridCol w="5040000">
                  <a:extLst>
                    <a:ext uri="{9D8B030D-6E8A-4147-A177-3AD203B41FA5}">
                      <a16:colId xmlns:a16="http://schemas.microsoft.com/office/drawing/2014/main" val="450281328"/>
                    </a:ext>
                  </a:extLst>
                </a:gridCol>
                <a:gridCol w="2340000">
                  <a:extLst>
                    <a:ext uri="{9D8B030D-6E8A-4147-A177-3AD203B41FA5}">
                      <a16:colId xmlns:a16="http://schemas.microsoft.com/office/drawing/2014/main" val="2338354002"/>
                    </a:ext>
                  </a:extLst>
                </a:gridCol>
                <a:gridCol w="468000">
                  <a:extLst>
                    <a:ext uri="{9D8B030D-6E8A-4147-A177-3AD203B41FA5}">
                      <a16:colId xmlns:a16="http://schemas.microsoft.com/office/drawing/2014/main" val="1409801178"/>
                    </a:ext>
                  </a:extLst>
                </a:gridCol>
                <a:gridCol w="468000">
                  <a:extLst>
                    <a:ext uri="{9D8B030D-6E8A-4147-A177-3AD203B41FA5}">
                      <a16:colId xmlns:a16="http://schemas.microsoft.com/office/drawing/2014/main" val="2626140741"/>
                    </a:ext>
                  </a:extLst>
                </a:gridCol>
                <a:gridCol w="468000">
                  <a:extLst>
                    <a:ext uri="{9D8B030D-6E8A-4147-A177-3AD203B41FA5}">
                      <a16:colId xmlns:a16="http://schemas.microsoft.com/office/drawing/2014/main" val="3506582855"/>
                    </a:ext>
                  </a:extLst>
                </a:gridCol>
              </a:tblGrid>
              <a:tr h="447714">
                <a:tc>
                  <a:txBody>
                    <a:bodyPr/>
                    <a:lstStyle/>
                    <a:p>
                      <a:pPr algn="ctr"/>
                      <a:r>
                        <a:rPr kumimoji="1" lang="ja-JP" altLang="en-US" sz="16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具体的な取組み</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tc>
                  <a:txBody>
                    <a:bodyPr/>
                    <a:lstStyle/>
                    <a:p>
                      <a:pPr algn="ctr"/>
                      <a:r>
                        <a:rPr kumimoji="1" lang="ja-JP" altLang="en-US" sz="16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担当部局</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tc>
                  <a:txBody>
                    <a:bodyPr/>
                    <a:lstStyle/>
                    <a:p>
                      <a:pPr algn="ctr"/>
                      <a:endParaRPr kumimoji="1" lang="ja-JP" altLang="en-US" sz="12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tc>
                  <a:txBody>
                    <a:bodyPr/>
                    <a:lstStyle/>
                    <a:p>
                      <a:pPr algn="ctr"/>
                      <a:endParaRPr kumimoji="1" lang="ja-JP" altLang="en-US" sz="12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tc>
                  <a:txBody>
                    <a:bodyPr/>
                    <a:lstStyle/>
                    <a:p>
                      <a:pPr algn="ctr"/>
                      <a:endParaRPr kumimoji="1" lang="ja-JP" altLang="en-US" sz="12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43527804"/>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公民戦略連携デスクの取組み</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財務部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3412202"/>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市町村とのパートナーシップの強化</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財務部／スマートシティ戦略部</a:t>
                      </a:r>
                      <a:endParaRPr kumimoji="1" lang="en-US" altLang="ja-JP"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2693391"/>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民間事業者との「知」の交流に向けた機会の創出</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財務部／</a:t>
                      </a:r>
                      <a:endParaRPr kumimoji="1" lang="en-US" altLang="ja-JP" sz="1200" dirty="0">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商工労働部／都市整備部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6012382"/>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企業版ふるさと納税（地方創生応援税制）を活用した地方創生の推進</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政策企画部／商工労働部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2565255"/>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スマートシティ分野における公民連携による課題解決の仕組みづくり</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スマートシティ戦略部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5577623"/>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府営公園における民間活力の導入</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都市整備部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8506166"/>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民間との連携等を通じた寄附金の確保（大阪教育ゆめ基金）等</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教育庁／財務部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9294105"/>
                  </a:ext>
                </a:extLst>
              </a:tr>
            </a:tbl>
          </a:graphicData>
        </a:graphic>
      </p:graphicFrame>
      <p:pic>
        <p:nvPicPr>
          <p:cNvPr id="15" name="図 14">
            <a:extLst>
              <a:ext uri="{FF2B5EF4-FFF2-40B4-BE49-F238E27FC236}">
                <a16:creationId xmlns:a16="http://schemas.microsoft.com/office/drawing/2014/main" id="{C6B8DD70-1287-4706-A41D-CD13BE13E7DE}"/>
              </a:ext>
            </a:extLst>
          </p:cNvPr>
          <p:cNvPicPr>
            <a:picLocks noChangeAspect="1"/>
          </p:cNvPicPr>
          <p:nvPr/>
        </p:nvPicPr>
        <p:blipFill>
          <a:blip r:embed="rId2"/>
          <a:stretch>
            <a:fillRect/>
          </a:stretch>
        </p:blipFill>
        <p:spPr>
          <a:xfrm>
            <a:off x="456472" y="5756303"/>
            <a:ext cx="445659" cy="432000"/>
          </a:xfrm>
          <a:prstGeom prst="rect">
            <a:avLst/>
          </a:prstGeom>
          <a:ln w="28575">
            <a:noFill/>
          </a:ln>
        </p:spPr>
      </p:pic>
      <p:pic>
        <p:nvPicPr>
          <p:cNvPr id="16" name="図 15">
            <a:extLst>
              <a:ext uri="{FF2B5EF4-FFF2-40B4-BE49-F238E27FC236}">
                <a16:creationId xmlns:a16="http://schemas.microsoft.com/office/drawing/2014/main" id="{F37AD5ED-D427-4826-9D87-9B52E4B1B43A}"/>
              </a:ext>
            </a:extLst>
          </p:cNvPr>
          <p:cNvPicPr>
            <a:picLocks noChangeAspect="1"/>
          </p:cNvPicPr>
          <p:nvPr/>
        </p:nvPicPr>
        <p:blipFill>
          <a:blip r:embed="rId3"/>
          <a:stretch>
            <a:fillRect/>
          </a:stretch>
        </p:blipFill>
        <p:spPr>
          <a:xfrm>
            <a:off x="3208003" y="5756303"/>
            <a:ext cx="442165" cy="432000"/>
          </a:xfrm>
          <a:prstGeom prst="rect">
            <a:avLst/>
          </a:prstGeom>
          <a:ln w="28575">
            <a:noFill/>
          </a:ln>
        </p:spPr>
      </p:pic>
      <p:pic>
        <p:nvPicPr>
          <p:cNvPr id="17" name="図 16">
            <a:extLst>
              <a:ext uri="{FF2B5EF4-FFF2-40B4-BE49-F238E27FC236}">
                <a16:creationId xmlns:a16="http://schemas.microsoft.com/office/drawing/2014/main" id="{597CDB6B-B39E-4118-A410-778EAC18ADFC}"/>
              </a:ext>
            </a:extLst>
          </p:cNvPr>
          <p:cNvPicPr>
            <a:picLocks noChangeAspect="1"/>
          </p:cNvPicPr>
          <p:nvPr/>
        </p:nvPicPr>
        <p:blipFill>
          <a:blip r:embed="rId4"/>
          <a:stretch>
            <a:fillRect/>
          </a:stretch>
        </p:blipFill>
        <p:spPr>
          <a:xfrm>
            <a:off x="6006753" y="5756303"/>
            <a:ext cx="475749" cy="432000"/>
          </a:xfrm>
          <a:prstGeom prst="rect">
            <a:avLst/>
          </a:prstGeom>
          <a:ln w="28575">
            <a:noFill/>
          </a:ln>
        </p:spPr>
      </p:pic>
      <p:sp>
        <p:nvSpPr>
          <p:cNvPr id="3" name="スライド番号プレースホルダー 2">
            <a:extLst>
              <a:ext uri="{FF2B5EF4-FFF2-40B4-BE49-F238E27FC236}">
                <a16:creationId xmlns:a16="http://schemas.microsoft.com/office/drawing/2014/main" id="{4EC114E1-D3EB-4C95-86A7-80277524AB07}"/>
              </a:ext>
            </a:extLst>
          </p:cNvPr>
          <p:cNvSpPr>
            <a:spLocks noGrp="1"/>
          </p:cNvSpPr>
          <p:nvPr>
            <p:ph type="sldNum" sz="quarter" idx="12"/>
          </p:nvPr>
        </p:nvSpPr>
        <p:spPr/>
        <p:txBody>
          <a:bodyPr/>
          <a:lstStyle/>
          <a:p>
            <a:fld id="{7791D223-6A27-4327-8087-FA06212A7E85}" type="slidenum">
              <a:rPr lang="ja-JP" altLang="en-US" smtClean="0"/>
              <a:pPr/>
              <a:t>17</a:t>
            </a:fld>
            <a:endParaRPr lang="ja-JP" altLang="en-US"/>
          </a:p>
        </p:txBody>
      </p:sp>
      <p:pic>
        <p:nvPicPr>
          <p:cNvPr id="18" name="図 17">
            <a:extLst>
              <a:ext uri="{FF2B5EF4-FFF2-40B4-BE49-F238E27FC236}">
                <a16:creationId xmlns:a16="http://schemas.microsoft.com/office/drawing/2014/main" id="{0C7908A1-06E7-47EC-BF09-60E2556DF003}"/>
              </a:ext>
            </a:extLst>
          </p:cNvPr>
          <p:cNvPicPr>
            <a:picLocks noChangeAspect="1"/>
          </p:cNvPicPr>
          <p:nvPr/>
        </p:nvPicPr>
        <p:blipFill>
          <a:blip r:embed="rId3"/>
          <a:stretch>
            <a:fillRect/>
          </a:stretch>
        </p:blipFill>
        <p:spPr>
          <a:xfrm>
            <a:off x="8078205" y="2002002"/>
            <a:ext cx="368471" cy="360000"/>
          </a:xfrm>
          <a:prstGeom prst="rect">
            <a:avLst/>
          </a:prstGeom>
        </p:spPr>
      </p:pic>
      <p:pic>
        <p:nvPicPr>
          <p:cNvPr id="19" name="図 18">
            <a:extLst>
              <a:ext uri="{FF2B5EF4-FFF2-40B4-BE49-F238E27FC236}">
                <a16:creationId xmlns:a16="http://schemas.microsoft.com/office/drawing/2014/main" id="{00ED4DA8-C197-45F5-8F4F-57AC1B395EF0}"/>
              </a:ext>
            </a:extLst>
          </p:cNvPr>
          <p:cNvPicPr>
            <a:picLocks noChangeAspect="1"/>
          </p:cNvPicPr>
          <p:nvPr/>
        </p:nvPicPr>
        <p:blipFill>
          <a:blip r:embed="rId4"/>
          <a:stretch>
            <a:fillRect/>
          </a:stretch>
        </p:blipFill>
        <p:spPr>
          <a:xfrm>
            <a:off x="8540604" y="1992819"/>
            <a:ext cx="396456" cy="360000"/>
          </a:xfrm>
          <a:prstGeom prst="rect">
            <a:avLst/>
          </a:prstGeom>
        </p:spPr>
      </p:pic>
      <p:pic>
        <p:nvPicPr>
          <p:cNvPr id="20" name="図 19">
            <a:extLst>
              <a:ext uri="{FF2B5EF4-FFF2-40B4-BE49-F238E27FC236}">
                <a16:creationId xmlns:a16="http://schemas.microsoft.com/office/drawing/2014/main" id="{61D57066-C0AC-48B3-9F86-DEEAD2C345B8}"/>
              </a:ext>
            </a:extLst>
          </p:cNvPr>
          <p:cNvPicPr>
            <a:picLocks noChangeAspect="1"/>
          </p:cNvPicPr>
          <p:nvPr/>
        </p:nvPicPr>
        <p:blipFill>
          <a:blip r:embed="rId2"/>
          <a:stretch>
            <a:fillRect/>
          </a:stretch>
        </p:blipFill>
        <p:spPr>
          <a:xfrm>
            <a:off x="7603663" y="2002002"/>
            <a:ext cx="371384" cy="360000"/>
          </a:xfrm>
          <a:prstGeom prst="rect">
            <a:avLst/>
          </a:prstGeom>
        </p:spPr>
      </p:pic>
      <p:graphicFrame>
        <p:nvGraphicFramePr>
          <p:cNvPr id="21" name="表 20">
            <a:extLst>
              <a:ext uri="{FF2B5EF4-FFF2-40B4-BE49-F238E27FC236}">
                <a16:creationId xmlns:a16="http://schemas.microsoft.com/office/drawing/2014/main" id="{57954CA1-729F-4041-8AD2-EFF2CCE00DD2}"/>
              </a:ext>
            </a:extLst>
          </p:cNvPr>
          <p:cNvGraphicFramePr>
            <a:graphicFrameLocks noGrp="1"/>
          </p:cNvGraphicFramePr>
          <p:nvPr/>
        </p:nvGraphicFramePr>
        <p:xfrm>
          <a:off x="371383" y="5544235"/>
          <a:ext cx="8333397" cy="990360"/>
        </p:xfrm>
        <a:graphic>
          <a:graphicData uri="http://schemas.openxmlformats.org/drawingml/2006/table">
            <a:tbl>
              <a:tblPr>
                <a:tableStyleId>{5C22544A-7EE6-4342-B048-85BDC9FD1C3A}</a:tableStyleId>
              </a:tblPr>
              <a:tblGrid>
                <a:gridCol w="2777799">
                  <a:extLst>
                    <a:ext uri="{9D8B030D-6E8A-4147-A177-3AD203B41FA5}">
                      <a16:colId xmlns:a16="http://schemas.microsoft.com/office/drawing/2014/main" val="4197051262"/>
                    </a:ext>
                  </a:extLst>
                </a:gridCol>
                <a:gridCol w="2777799">
                  <a:extLst>
                    <a:ext uri="{9D8B030D-6E8A-4147-A177-3AD203B41FA5}">
                      <a16:colId xmlns:a16="http://schemas.microsoft.com/office/drawing/2014/main" val="1915782428"/>
                    </a:ext>
                  </a:extLst>
                </a:gridCol>
                <a:gridCol w="2777799">
                  <a:extLst>
                    <a:ext uri="{9D8B030D-6E8A-4147-A177-3AD203B41FA5}">
                      <a16:colId xmlns:a16="http://schemas.microsoft.com/office/drawing/2014/main" val="2847308010"/>
                    </a:ext>
                  </a:extLst>
                </a:gridCol>
              </a:tblGrid>
              <a:tr h="152051">
                <a:tc gridSpan="3">
                  <a:txBody>
                    <a:bodyPr/>
                    <a:lstStyle/>
                    <a:p>
                      <a:r>
                        <a:rPr kumimoji="1"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下記のラベルは、各取組みにおいて実現したい方向性や期待される効果を明確にするためのものです。</a:t>
                      </a:r>
                      <a:endParaRPr kumimoji="1" lang="ja-JP" altLang="en-US" sz="900" dirty="0">
                        <a:latin typeface="メイリオ" panose="020B0604030504040204" pitchFamily="50" charset="-128"/>
                        <a:ea typeface="メイリオ" panose="020B0604030504040204" pitchFamily="50" charset="-128"/>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800" dirty="0">
                        <a:latin typeface="メイリオ" panose="020B0604030504040204" pitchFamily="50" charset="-128"/>
                        <a:ea typeface="メイリオ" panose="020B0604030504040204" pitchFamily="50" charset="-128"/>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sz="800" dirty="0">
                        <a:latin typeface="メイリオ" panose="020B0604030504040204" pitchFamily="50" charset="-128"/>
                        <a:ea typeface="メイリオ" panose="020B0604030504040204" pitchFamily="50" charset="-128"/>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43761626"/>
                  </a:ext>
                </a:extLst>
              </a:tr>
              <a:tr h="396000">
                <a:tc>
                  <a:txBody>
                    <a:bodyPr/>
                    <a:lstStyle/>
                    <a:p>
                      <a:r>
                        <a:rPr kumimoji="1" lang="ja-JP" altLang="en-US" sz="900" dirty="0">
                          <a:latin typeface="メイリオ" panose="020B0604030504040204" pitchFamily="50" charset="-128"/>
                          <a:ea typeface="メイリオ" panose="020B0604030504040204" pitchFamily="50" charset="-128"/>
                        </a:rPr>
                        <a:t>　　　　　府民の利便性（満足度）の向上</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00" dirty="0">
                          <a:latin typeface="メイリオ" panose="020B0604030504040204" pitchFamily="50" charset="-128"/>
                          <a:ea typeface="メイリオ" panose="020B0604030504040204" pitchFamily="50" charset="-128"/>
                        </a:rPr>
                        <a:t>　　　　様々なプレイヤーとのパートナーシップ</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00" dirty="0">
                          <a:latin typeface="メイリオ" panose="020B0604030504040204" pitchFamily="50" charset="-128"/>
                          <a:ea typeface="メイリオ" panose="020B0604030504040204" pitchFamily="50" charset="-128"/>
                        </a:rPr>
                        <a:t>　　　　　職員の業務効率化</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7056217"/>
                  </a:ext>
                </a:extLst>
              </a:tr>
              <a:tr h="216008">
                <a:tc>
                  <a:txBody>
                    <a:bodyPr/>
                    <a:lstStyle/>
                    <a:p>
                      <a:r>
                        <a:rPr kumimoji="1" lang="ja-JP" altLang="en-US" sz="900" dirty="0">
                          <a:latin typeface="メイリオ" panose="020B0604030504040204" pitchFamily="50" charset="-128"/>
                          <a:ea typeface="メイリオ" panose="020B0604030504040204" pitchFamily="50" charset="-128"/>
                        </a:rPr>
                        <a:t>府民に対するサービスの質を向上し、利便性や満足度を高める効果があります。</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府民・企業・大学・市町村等の多様なプレイヤーとの</a:t>
                      </a:r>
                      <a:r>
                        <a:rPr kumimoji="1" lang="ja-JP" altLang="en-US" sz="900" dirty="0">
                          <a:latin typeface="メイリオ" panose="020B0604030504040204" pitchFamily="50" charset="-128"/>
                          <a:ea typeface="メイリオ" panose="020B0604030504040204" pitchFamily="50" charset="-128"/>
                        </a:rPr>
                        <a:t>協力関係を築くことをめざしています。</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00" dirty="0">
                          <a:latin typeface="メイリオ" panose="020B0604030504040204" pitchFamily="50" charset="-128"/>
                          <a:ea typeface="メイリオ" panose="020B0604030504040204" pitchFamily="50" charset="-128"/>
                        </a:rPr>
                        <a:t>府職員の事務作業等を効率化することで、より良い府民サービスの提供へつなげていきます。</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0623560"/>
                  </a:ext>
                </a:extLst>
              </a:tr>
            </a:tbl>
          </a:graphicData>
        </a:graphic>
      </p:graphicFrame>
    </p:spTree>
    <p:extLst>
      <p:ext uri="{BB962C8B-B14F-4D97-AF65-F5344CB8AC3E}">
        <p14:creationId xmlns:p14="http://schemas.microsoft.com/office/powerpoint/2010/main" val="3754549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2F86D7EB-9560-493C-9C46-4D8F0FEAE85D}"/>
              </a:ext>
            </a:extLst>
          </p:cNvPr>
          <p:cNvSpPr/>
          <p:nvPr/>
        </p:nvSpPr>
        <p:spPr>
          <a:xfrm>
            <a:off x="206515" y="1873039"/>
            <a:ext cx="2239659" cy="2415366"/>
          </a:xfrm>
          <a:prstGeom prst="roundRect">
            <a:avLst>
              <a:gd name="adj" fmla="val 6752"/>
            </a:avLst>
          </a:prstGeom>
          <a:solidFill>
            <a:srgbClr val="DFEAF8"/>
          </a:solidFill>
          <a:ln w="28575">
            <a:solidFill>
              <a:srgbClr val="262A5E"/>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73" name="四角形: 角を丸くする 72">
            <a:extLst>
              <a:ext uri="{FF2B5EF4-FFF2-40B4-BE49-F238E27FC236}">
                <a16:creationId xmlns:a16="http://schemas.microsoft.com/office/drawing/2014/main" id="{9FCC4668-5CB6-4DAD-8852-6CE29E75D18D}"/>
              </a:ext>
            </a:extLst>
          </p:cNvPr>
          <p:cNvSpPr/>
          <p:nvPr/>
        </p:nvSpPr>
        <p:spPr>
          <a:xfrm>
            <a:off x="485873" y="1742418"/>
            <a:ext cx="1680943" cy="288000"/>
          </a:xfrm>
          <a:prstGeom prst="roundRect">
            <a:avLst>
              <a:gd name="adj" fmla="val 50000"/>
            </a:avLst>
          </a:prstGeom>
          <a:solidFill>
            <a:srgbClr val="D8E9D6"/>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18000" rIns="72000" bIns="0" rtlCol="0" anchor="t"/>
          <a:lstStyle/>
          <a:p>
            <a:pPr algn="ctr"/>
            <a:r>
              <a:rPr lang="ja-JP" altLang="en-US" sz="1600" b="1" dirty="0">
                <a:solidFill>
                  <a:schemeClr val="tx1"/>
                </a:solidFill>
                <a:latin typeface="メイリオ" panose="020B0604030504040204" pitchFamily="50" charset="-128"/>
                <a:ea typeface="メイリオ" panose="020B0604030504040204" pitchFamily="50" charset="-128"/>
              </a:rPr>
              <a:t>企業等</a:t>
            </a:r>
            <a:endParaRPr kumimoji="1" lang="ja-JP" altLang="en-US" sz="1600" b="1" dirty="0">
              <a:solidFill>
                <a:schemeClr val="tx1"/>
              </a:solidFill>
              <a:latin typeface="メイリオ" panose="020B0604030504040204" pitchFamily="50" charset="-128"/>
              <a:ea typeface="メイリオ" panose="020B0604030504040204" pitchFamily="50" charset="-128"/>
            </a:endParaRPr>
          </a:p>
        </p:txBody>
      </p:sp>
      <p:sp>
        <p:nvSpPr>
          <p:cNvPr id="70" name="矢印: 右 69">
            <a:extLst>
              <a:ext uri="{FF2B5EF4-FFF2-40B4-BE49-F238E27FC236}">
                <a16:creationId xmlns:a16="http://schemas.microsoft.com/office/drawing/2014/main" id="{F7B8CC85-57FC-4988-87A2-01C6D398CE02}"/>
              </a:ext>
            </a:extLst>
          </p:cNvPr>
          <p:cNvSpPr/>
          <p:nvPr/>
        </p:nvSpPr>
        <p:spPr>
          <a:xfrm>
            <a:off x="2529991" y="1895403"/>
            <a:ext cx="4082761" cy="396000"/>
          </a:xfrm>
          <a:prstGeom prst="rightArrow">
            <a:avLst>
              <a:gd name="adj1" fmla="val 50000"/>
              <a:gd name="adj2" fmla="val 80803"/>
            </a:avLst>
          </a:prstGeom>
          <a:solidFill>
            <a:srgbClr val="93CACF"/>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52" name="矢印: 右 51">
            <a:extLst>
              <a:ext uri="{FF2B5EF4-FFF2-40B4-BE49-F238E27FC236}">
                <a16:creationId xmlns:a16="http://schemas.microsoft.com/office/drawing/2014/main" id="{9141CD42-916E-4814-8489-D9EE8F354DEA}"/>
              </a:ext>
            </a:extLst>
          </p:cNvPr>
          <p:cNvSpPr/>
          <p:nvPr/>
        </p:nvSpPr>
        <p:spPr>
          <a:xfrm flipH="1">
            <a:off x="2529991" y="2383537"/>
            <a:ext cx="4082761" cy="396000"/>
          </a:xfrm>
          <a:prstGeom prst="rightArrow">
            <a:avLst>
              <a:gd name="adj1" fmla="val 50000"/>
              <a:gd name="adj2" fmla="val 80803"/>
            </a:avLst>
          </a:prstGeom>
          <a:solidFill>
            <a:srgbClr val="93CACF"/>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56" name="四角形: 角を丸くする 55">
            <a:extLst>
              <a:ext uri="{FF2B5EF4-FFF2-40B4-BE49-F238E27FC236}">
                <a16:creationId xmlns:a16="http://schemas.microsoft.com/office/drawing/2014/main" id="{51A82020-4D6B-4FA4-82EE-1051E8D4147C}"/>
              </a:ext>
            </a:extLst>
          </p:cNvPr>
          <p:cNvSpPr/>
          <p:nvPr/>
        </p:nvSpPr>
        <p:spPr>
          <a:xfrm>
            <a:off x="6742831" y="1872805"/>
            <a:ext cx="2239659" cy="2415600"/>
          </a:xfrm>
          <a:prstGeom prst="roundRect">
            <a:avLst>
              <a:gd name="adj" fmla="val 6752"/>
            </a:avLst>
          </a:prstGeom>
          <a:solidFill>
            <a:srgbClr val="DFEAF8"/>
          </a:solidFill>
          <a:ln w="28575">
            <a:solidFill>
              <a:srgbClr val="262A5E"/>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17" name="吹き出し: 角を丸めた四角形 16">
            <a:extLst>
              <a:ext uri="{FF2B5EF4-FFF2-40B4-BE49-F238E27FC236}">
                <a16:creationId xmlns:a16="http://schemas.microsoft.com/office/drawing/2014/main" id="{4F9B5DF2-FDA6-4C86-81FB-78665A1B9EC4}"/>
              </a:ext>
            </a:extLst>
          </p:cNvPr>
          <p:cNvSpPr/>
          <p:nvPr/>
        </p:nvSpPr>
        <p:spPr>
          <a:xfrm>
            <a:off x="314926" y="3847552"/>
            <a:ext cx="2385626" cy="928770"/>
          </a:xfrm>
          <a:custGeom>
            <a:avLst/>
            <a:gdLst>
              <a:gd name="connsiteX0" fmla="*/ 0 w 2301031"/>
              <a:gd name="connsiteY0" fmla="*/ 149677 h 898042"/>
              <a:gd name="connsiteX1" fmla="*/ 149677 w 2301031"/>
              <a:gd name="connsiteY1" fmla="*/ 0 h 898042"/>
              <a:gd name="connsiteX2" fmla="*/ 383505 w 2301031"/>
              <a:gd name="connsiteY2" fmla="*/ 0 h 898042"/>
              <a:gd name="connsiteX3" fmla="*/ 379118 w 2301031"/>
              <a:gd name="connsiteY3" fmla="*/ -184566 h 898042"/>
              <a:gd name="connsiteX4" fmla="*/ 958763 w 2301031"/>
              <a:gd name="connsiteY4" fmla="*/ 0 h 898042"/>
              <a:gd name="connsiteX5" fmla="*/ 2151354 w 2301031"/>
              <a:gd name="connsiteY5" fmla="*/ 0 h 898042"/>
              <a:gd name="connsiteX6" fmla="*/ 2301031 w 2301031"/>
              <a:gd name="connsiteY6" fmla="*/ 149677 h 898042"/>
              <a:gd name="connsiteX7" fmla="*/ 2301031 w 2301031"/>
              <a:gd name="connsiteY7" fmla="*/ 149674 h 898042"/>
              <a:gd name="connsiteX8" fmla="*/ 2301031 w 2301031"/>
              <a:gd name="connsiteY8" fmla="*/ 149674 h 898042"/>
              <a:gd name="connsiteX9" fmla="*/ 2301031 w 2301031"/>
              <a:gd name="connsiteY9" fmla="*/ 374184 h 898042"/>
              <a:gd name="connsiteX10" fmla="*/ 2301031 w 2301031"/>
              <a:gd name="connsiteY10" fmla="*/ 748365 h 898042"/>
              <a:gd name="connsiteX11" fmla="*/ 2151354 w 2301031"/>
              <a:gd name="connsiteY11" fmla="*/ 898042 h 898042"/>
              <a:gd name="connsiteX12" fmla="*/ 958763 w 2301031"/>
              <a:gd name="connsiteY12" fmla="*/ 898042 h 898042"/>
              <a:gd name="connsiteX13" fmla="*/ 383505 w 2301031"/>
              <a:gd name="connsiteY13" fmla="*/ 898042 h 898042"/>
              <a:gd name="connsiteX14" fmla="*/ 383505 w 2301031"/>
              <a:gd name="connsiteY14" fmla="*/ 898042 h 898042"/>
              <a:gd name="connsiteX15" fmla="*/ 149677 w 2301031"/>
              <a:gd name="connsiteY15" fmla="*/ 898042 h 898042"/>
              <a:gd name="connsiteX16" fmla="*/ 0 w 2301031"/>
              <a:gd name="connsiteY16" fmla="*/ 748365 h 898042"/>
              <a:gd name="connsiteX17" fmla="*/ 0 w 2301031"/>
              <a:gd name="connsiteY17" fmla="*/ 374184 h 898042"/>
              <a:gd name="connsiteX18" fmla="*/ 0 w 2301031"/>
              <a:gd name="connsiteY18" fmla="*/ 149674 h 898042"/>
              <a:gd name="connsiteX19" fmla="*/ 0 w 2301031"/>
              <a:gd name="connsiteY19" fmla="*/ 149674 h 898042"/>
              <a:gd name="connsiteX20" fmla="*/ 0 w 2301031"/>
              <a:gd name="connsiteY20" fmla="*/ 149677 h 898042"/>
              <a:gd name="connsiteX0" fmla="*/ 0 w 2301031"/>
              <a:gd name="connsiteY0" fmla="*/ 334243 h 1082608"/>
              <a:gd name="connsiteX1" fmla="*/ 149677 w 2301031"/>
              <a:gd name="connsiteY1" fmla="*/ 184566 h 1082608"/>
              <a:gd name="connsiteX2" fmla="*/ 383505 w 2301031"/>
              <a:gd name="connsiteY2" fmla="*/ 184566 h 1082608"/>
              <a:gd name="connsiteX3" fmla="*/ 379118 w 2301031"/>
              <a:gd name="connsiteY3" fmla="*/ 0 h 1082608"/>
              <a:gd name="connsiteX4" fmla="*/ 647867 w 2301031"/>
              <a:gd name="connsiteY4" fmla="*/ 184566 h 1082608"/>
              <a:gd name="connsiteX5" fmla="*/ 2151354 w 2301031"/>
              <a:gd name="connsiteY5" fmla="*/ 184566 h 1082608"/>
              <a:gd name="connsiteX6" fmla="*/ 2301031 w 2301031"/>
              <a:gd name="connsiteY6" fmla="*/ 334243 h 1082608"/>
              <a:gd name="connsiteX7" fmla="*/ 2301031 w 2301031"/>
              <a:gd name="connsiteY7" fmla="*/ 334240 h 1082608"/>
              <a:gd name="connsiteX8" fmla="*/ 2301031 w 2301031"/>
              <a:gd name="connsiteY8" fmla="*/ 334240 h 1082608"/>
              <a:gd name="connsiteX9" fmla="*/ 2301031 w 2301031"/>
              <a:gd name="connsiteY9" fmla="*/ 558750 h 1082608"/>
              <a:gd name="connsiteX10" fmla="*/ 2301031 w 2301031"/>
              <a:gd name="connsiteY10" fmla="*/ 932931 h 1082608"/>
              <a:gd name="connsiteX11" fmla="*/ 2151354 w 2301031"/>
              <a:gd name="connsiteY11" fmla="*/ 1082608 h 1082608"/>
              <a:gd name="connsiteX12" fmla="*/ 958763 w 2301031"/>
              <a:gd name="connsiteY12" fmla="*/ 1082608 h 1082608"/>
              <a:gd name="connsiteX13" fmla="*/ 383505 w 2301031"/>
              <a:gd name="connsiteY13" fmla="*/ 1082608 h 1082608"/>
              <a:gd name="connsiteX14" fmla="*/ 383505 w 2301031"/>
              <a:gd name="connsiteY14" fmla="*/ 1082608 h 1082608"/>
              <a:gd name="connsiteX15" fmla="*/ 149677 w 2301031"/>
              <a:gd name="connsiteY15" fmla="*/ 1082608 h 1082608"/>
              <a:gd name="connsiteX16" fmla="*/ 0 w 2301031"/>
              <a:gd name="connsiteY16" fmla="*/ 932931 h 1082608"/>
              <a:gd name="connsiteX17" fmla="*/ 0 w 2301031"/>
              <a:gd name="connsiteY17" fmla="*/ 558750 h 1082608"/>
              <a:gd name="connsiteX18" fmla="*/ 0 w 2301031"/>
              <a:gd name="connsiteY18" fmla="*/ 334240 h 1082608"/>
              <a:gd name="connsiteX19" fmla="*/ 0 w 2301031"/>
              <a:gd name="connsiteY19" fmla="*/ 334240 h 1082608"/>
              <a:gd name="connsiteX20" fmla="*/ 0 w 2301031"/>
              <a:gd name="connsiteY20" fmla="*/ 334243 h 1082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01031" h="1082608">
                <a:moveTo>
                  <a:pt x="0" y="334243"/>
                </a:moveTo>
                <a:cubicBezTo>
                  <a:pt x="0" y="251579"/>
                  <a:pt x="67013" y="184566"/>
                  <a:pt x="149677" y="184566"/>
                </a:cubicBezTo>
                <a:lnTo>
                  <a:pt x="383505" y="184566"/>
                </a:lnTo>
                <a:lnTo>
                  <a:pt x="379118" y="0"/>
                </a:lnTo>
                <a:lnTo>
                  <a:pt x="647867" y="184566"/>
                </a:lnTo>
                <a:lnTo>
                  <a:pt x="2151354" y="184566"/>
                </a:lnTo>
                <a:cubicBezTo>
                  <a:pt x="2234018" y="184566"/>
                  <a:pt x="2301031" y="251579"/>
                  <a:pt x="2301031" y="334243"/>
                </a:cubicBezTo>
                <a:lnTo>
                  <a:pt x="2301031" y="334240"/>
                </a:lnTo>
                <a:lnTo>
                  <a:pt x="2301031" y="334240"/>
                </a:lnTo>
                <a:lnTo>
                  <a:pt x="2301031" y="558750"/>
                </a:lnTo>
                <a:lnTo>
                  <a:pt x="2301031" y="932931"/>
                </a:lnTo>
                <a:cubicBezTo>
                  <a:pt x="2301031" y="1015595"/>
                  <a:pt x="2234018" y="1082608"/>
                  <a:pt x="2151354" y="1082608"/>
                </a:cubicBezTo>
                <a:lnTo>
                  <a:pt x="958763" y="1082608"/>
                </a:lnTo>
                <a:lnTo>
                  <a:pt x="383505" y="1082608"/>
                </a:lnTo>
                <a:lnTo>
                  <a:pt x="383505" y="1082608"/>
                </a:lnTo>
                <a:lnTo>
                  <a:pt x="149677" y="1082608"/>
                </a:lnTo>
                <a:cubicBezTo>
                  <a:pt x="67013" y="1082608"/>
                  <a:pt x="0" y="1015595"/>
                  <a:pt x="0" y="932931"/>
                </a:cubicBezTo>
                <a:lnTo>
                  <a:pt x="0" y="558750"/>
                </a:lnTo>
                <a:lnTo>
                  <a:pt x="0" y="334240"/>
                </a:lnTo>
                <a:lnTo>
                  <a:pt x="0" y="334240"/>
                </a:lnTo>
                <a:lnTo>
                  <a:pt x="0" y="334243"/>
                </a:lnTo>
                <a:close/>
              </a:path>
            </a:pathLst>
          </a:custGeom>
          <a:solidFill>
            <a:schemeClr val="bg1"/>
          </a:solidFill>
          <a:ln w="19050">
            <a:solidFill>
              <a:srgbClr val="262A5E"/>
            </a:solidFill>
          </a:ln>
          <a:effectLst>
            <a:outerShdw blurRad="50800" dist="38100" dir="2700000" algn="tl" rotWithShape="0">
              <a:srgbClr val="262A5E">
                <a:alpha val="85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97200" rIns="0" rtlCol="0" anchor="ctr"/>
          <a:lstStyle/>
          <a:p>
            <a:pPr>
              <a:lnSpc>
                <a:spcPts val="1250"/>
              </a:lnSpc>
            </a:pPr>
            <a:endParaRPr kumimoji="1" lang="en-US" altLang="ja-JP" sz="1050" b="1" dirty="0">
              <a:solidFill>
                <a:schemeClr val="tx1"/>
              </a:solidFill>
              <a:latin typeface="メイリオ" panose="020B0604030504040204" pitchFamily="50" charset="-128"/>
              <a:ea typeface="メイリオ" panose="020B0604030504040204" pitchFamily="50" charset="-128"/>
            </a:endParaRPr>
          </a:p>
          <a:p>
            <a:pPr>
              <a:lnSpc>
                <a:spcPts val="1250"/>
              </a:lnSpc>
            </a:pPr>
            <a:r>
              <a:rPr kumimoji="1" lang="ja-JP" altLang="en-US" sz="1050" b="1" dirty="0">
                <a:solidFill>
                  <a:schemeClr val="tx1"/>
                </a:solidFill>
                <a:latin typeface="メイリオ" panose="020B0604030504040204" pitchFamily="50" charset="-128"/>
                <a:ea typeface="メイリオ" panose="020B0604030504040204" pitchFamily="50" charset="-128"/>
              </a:rPr>
              <a:t> ○公的活動を通じた企業価値の向上</a:t>
            </a:r>
            <a:endParaRPr kumimoji="1" lang="en-US" altLang="ja-JP" sz="1050" b="1" dirty="0">
              <a:solidFill>
                <a:schemeClr val="tx1"/>
              </a:solidFill>
              <a:latin typeface="メイリオ" panose="020B0604030504040204" pitchFamily="50" charset="-128"/>
              <a:ea typeface="メイリオ" panose="020B0604030504040204" pitchFamily="50" charset="-128"/>
            </a:endParaRPr>
          </a:p>
          <a:p>
            <a:pPr>
              <a:lnSpc>
                <a:spcPts val="1250"/>
              </a:lnSpc>
            </a:pPr>
            <a:r>
              <a:rPr lang="ja-JP" altLang="en-US" sz="1050" b="1" dirty="0">
                <a:solidFill>
                  <a:schemeClr val="tx1"/>
                </a:solidFill>
                <a:latin typeface="メイリオ" panose="020B0604030504040204" pitchFamily="50" charset="-128"/>
                <a:ea typeface="メイリオ" panose="020B0604030504040204" pitchFamily="50" charset="-128"/>
              </a:rPr>
              <a:t> ○ビジネスチャンスの開拓</a:t>
            </a:r>
            <a:endParaRPr lang="en-US" altLang="ja-JP" sz="1050" b="1" dirty="0">
              <a:solidFill>
                <a:schemeClr val="tx1"/>
              </a:solidFill>
              <a:latin typeface="メイリオ" panose="020B0604030504040204" pitchFamily="50" charset="-128"/>
              <a:ea typeface="メイリオ" panose="020B0604030504040204" pitchFamily="50" charset="-128"/>
            </a:endParaRPr>
          </a:p>
          <a:p>
            <a:pPr>
              <a:lnSpc>
                <a:spcPts val="1250"/>
              </a:lnSpc>
            </a:pPr>
            <a:r>
              <a:rPr kumimoji="1" lang="ja-JP" altLang="en-US" sz="1050" b="1" dirty="0">
                <a:solidFill>
                  <a:schemeClr val="tx1"/>
                </a:solidFill>
                <a:latin typeface="メイリオ" panose="020B0604030504040204" pitchFamily="50" charset="-128"/>
                <a:ea typeface="メイリオ" panose="020B0604030504040204" pitchFamily="50" charset="-128"/>
              </a:rPr>
              <a:t> ○研究成果の実証、社会への還元</a:t>
            </a:r>
            <a:endParaRPr kumimoji="1" lang="en-US" altLang="ja-JP" sz="1050" b="1" dirty="0">
              <a:solidFill>
                <a:schemeClr val="tx1"/>
              </a:solidFill>
              <a:latin typeface="メイリオ" panose="020B0604030504040204" pitchFamily="50" charset="-128"/>
              <a:ea typeface="メイリオ" panose="020B0604030504040204" pitchFamily="50" charset="-128"/>
            </a:endParaRPr>
          </a:p>
          <a:p>
            <a:pPr>
              <a:lnSpc>
                <a:spcPts val="1250"/>
              </a:lnSpc>
            </a:pPr>
            <a:r>
              <a:rPr lang="ja-JP" altLang="en-US" sz="1050" b="1" dirty="0">
                <a:solidFill>
                  <a:schemeClr val="tx1"/>
                </a:solidFill>
                <a:latin typeface="メイリオ" panose="020B0604030504040204" pitchFamily="50" charset="-128"/>
                <a:ea typeface="メイリオ" panose="020B0604030504040204" pitchFamily="50" charset="-128"/>
              </a:rPr>
              <a:t> ○人材の育成</a:t>
            </a: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72" name="四角形: 角を丸くする 71">
            <a:extLst>
              <a:ext uri="{FF2B5EF4-FFF2-40B4-BE49-F238E27FC236}">
                <a16:creationId xmlns:a16="http://schemas.microsoft.com/office/drawing/2014/main" id="{284113DC-7C60-47E7-946A-0DCBBAF3AC0D}"/>
              </a:ext>
            </a:extLst>
          </p:cNvPr>
          <p:cNvSpPr/>
          <p:nvPr/>
        </p:nvSpPr>
        <p:spPr>
          <a:xfrm>
            <a:off x="7012283" y="1742418"/>
            <a:ext cx="1680943" cy="288000"/>
          </a:xfrm>
          <a:prstGeom prst="roundRect">
            <a:avLst>
              <a:gd name="adj" fmla="val 50000"/>
            </a:avLst>
          </a:prstGeom>
          <a:solidFill>
            <a:srgbClr val="D8E9D6"/>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18000" rIns="72000" bIns="0" rtlCol="0" anchor="t"/>
          <a:lstStyle/>
          <a:p>
            <a:pPr algn="ctr"/>
            <a:r>
              <a:rPr kumimoji="1" lang="ja-JP" altLang="en-US" sz="1600" b="1" dirty="0">
                <a:solidFill>
                  <a:schemeClr val="tx1"/>
                </a:solidFill>
                <a:latin typeface="メイリオ" panose="020B0604030504040204" pitchFamily="50" charset="-128"/>
                <a:ea typeface="メイリオ" panose="020B0604030504040204" pitchFamily="50" charset="-128"/>
              </a:rPr>
              <a:t>府</a:t>
            </a:r>
          </a:p>
        </p:txBody>
      </p:sp>
      <p:pic>
        <p:nvPicPr>
          <p:cNvPr id="2055" name="図 2054">
            <a:extLst>
              <a:ext uri="{FF2B5EF4-FFF2-40B4-BE49-F238E27FC236}">
                <a16:creationId xmlns:a16="http://schemas.microsoft.com/office/drawing/2014/main" id="{2FA2E8CA-B078-4016-94B3-DBC8BF453313}"/>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48106" y="2117553"/>
            <a:ext cx="221487" cy="344991"/>
          </a:xfrm>
          <a:prstGeom prst="rect">
            <a:avLst/>
          </a:prstGeom>
        </p:spPr>
      </p:pic>
      <p:pic>
        <p:nvPicPr>
          <p:cNvPr id="2057" name="図 2056">
            <a:extLst>
              <a:ext uri="{FF2B5EF4-FFF2-40B4-BE49-F238E27FC236}">
                <a16:creationId xmlns:a16="http://schemas.microsoft.com/office/drawing/2014/main" id="{538EEF5D-E164-443F-A491-0969FDF2E148}"/>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81591" y="2260269"/>
            <a:ext cx="153221" cy="202275"/>
          </a:xfrm>
          <a:prstGeom prst="rect">
            <a:avLst/>
          </a:prstGeom>
        </p:spPr>
      </p:pic>
      <p:pic>
        <p:nvPicPr>
          <p:cNvPr id="2059" name="図 2058">
            <a:extLst>
              <a:ext uri="{FF2B5EF4-FFF2-40B4-BE49-F238E27FC236}">
                <a16:creationId xmlns:a16="http://schemas.microsoft.com/office/drawing/2014/main" id="{3DDF01F1-2F5D-41B3-9A7F-CE82FF96503B}"/>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58613" y="2074371"/>
            <a:ext cx="529195" cy="529195"/>
          </a:xfrm>
          <a:prstGeom prst="rect">
            <a:avLst/>
          </a:prstGeom>
        </p:spPr>
      </p:pic>
      <p:sp>
        <p:nvSpPr>
          <p:cNvPr id="2060" name="正方形/長方形 2059">
            <a:extLst>
              <a:ext uri="{FF2B5EF4-FFF2-40B4-BE49-F238E27FC236}">
                <a16:creationId xmlns:a16="http://schemas.microsoft.com/office/drawing/2014/main" id="{B57FF871-9856-4DDD-AE4A-CE425A3C7406}"/>
              </a:ext>
            </a:extLst>
          </p:cNvPr>
          <p:cNvSpPr/>
          <p:nvPr/>
        </p:nvSpPr>
        <p:spPr>
          <a:xfrm>
            <a:off x="5903784" y="1701989"/>
            <a:ext cx="783451" cy="25391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spAutoFit/>
          </a:bodyPr>
          <a:lstStyle/>
          <a:p>
            <a:pPr algn="r"/>
            <a:r>
              <a:rPr kumimoji="1" lang="ja-JP" altLang="en-US" sz="1050" b="1" dirty="0">
                <a:solidFill>
                  <a:schemeClr val="tx1"/>
                </a:solidFill>
                <a:latin typeface="メイリオ" panose="020B0604030504040204" pitchFamily="50" charset="-128"/>
                <a:ea typeface="メイリオ" panose="020B0604030504040204" pitchFamily="50" charset="-128"/>
              </a:rPr>
              <a:t>つなぐ</a:t>
            </a:r>
          </a:p>
        </p:txBody>
      </p:sp>
      <p:sp>
        <p:nvSpPr>
          <p:cNvPr id="81" name="正方形/長方形 80">
            <a:extLst>
              <a:ext uri="{FF2B5EF4-FFF2-40B4-BE49-F238E27FC236}">
                <a16:creationId xmlns:a16="http://schemas.microsoft.com/office/drawing/2014/main" id="{0D500A32-94C2-4ACA-A9AB-C1A63ACD3298}"/>
              </a:ext>
            </a:extLst>
          </p:cNvPr>
          <p:cNvSpPr/>
          <p:nvPr/>
        </p:nvSpPr>
        <p:spPr>
          <a:xfrm>
            <a:off x="5934654" y="2712432"/>
            <a:ext cx="752581" cy="41549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spAutoFit/>
          </a:bodyPr>
          <a:lstStyle/>
          <a:p>
            <a:pPr algn="r"/>
            <a:r>
              <a:rPr kumimoji="1" lang="ja-JP" altLang="en-US" sz="1050" b="1" dirty="0">
                <a:solidFill>
                  <a:schemeClr val="tx1"/>
                </a:solidFill>
                <a:latin typeface="メイリオ" panose="020B0604030504040204" pitchFamily="50" charset="-128"/>
                <a:ea typeface="メイリオ" panose="020B0604030504040204" pitchFamily="50" charset="-128"/>
              </a:rPr>
              <a:t>事業連携</a:t>
            </a:r>
            <a:endParaRPr kumimoji="1" lang="en-US" altLang="ja-JP" sz="1050" b="1" dirty="0">
              <a:solidFill>
                <a:schemeClr val="tx1"/>
              </a:solidFill>
              <a:latin typeface="メイリオ" panose="020B0604030504040204" pitchFamily="50" charset="-128"/>
              <a:ea typeface="メイリオ" panose="020B0604030504040204" pitchFamily="50" charset="-128"/>
            </a:endParaRPr>
          </a:p>
          <a:p>
            <a:pPr algn="r"/>
            <a:r>
              <a:rPr lang="ja-JP" altLang="en-US" sz="1050" b="1" dirty="0">
                <a:solidFill>
                  <a:schemeClr val="tx1"/>
                </a:solidFill>
                <a:latin typeface="メイリオ" panose="020B0604030504040204" pitchFamily="50" charset="-128"/>
                <a:ea typeface="メイリオ" panose="020B0604030504040204" pitchFamily="50" charset="-128"/>
              </a:rPr>
              <a:t>提案募集</a:t>
            </a: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82" name="正方形/長方形 81">
            <a:extLst>
              <a:ext uri="{FF2B5EF4-FFF2-40B4-BE49-F238E27FC236}">
                <a16:creationId xmlns:a16="http://schemas.microsoft.com/office/drawing/2014/main" id="{1916FAD0-18B5-466C-BFB1-6913D40A7620}"/>
              </a:ext>
            </a:extLst>
          </p:cNvPr>
          <p:cNvSpPr/>
          <p:nvPr/>
        </p:nvSpPr>
        <p:spPr>
          <a:xfrm>
            <a:off x="2541614" y="1701989"/>
            <a:ext cx="1366506" cy="25391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spAutoFit/>
          </a:bodyPr>
          <a:lstStyle/>
          <a:p>
            <a:r>
              <a:rPr lang="ja-JP" altLang="en-US" sz="1050" b="1" dirty="0">
                <a:solidFill>
                  <a:schemeClr val="tx1"/>
                </a:solidFill>
                <a:latin typeface="メイリオ" panose="020B0604030504040204" pitchFamily="50" charset="-128"/>
                <a:ea typeface="メイリオ" panose="020B0604030504040204" pitchFamily="50" charset="-128"/>
              </a:rPr>
              <a:t>企業等ニーズ</a:t>
            </a:r>
            <a:endParaRPr kumimoji="1" lang="en-US" altLang="ja-JP" sz="1050" b="1" dirty="0">
              <a:solidFill>
                <a:schemeClr val="tx1"/>
              </a:solidFill>
              <a:latin typeface="メイリオ" panose="020B0604030504040204" pitchFamily="50" charset="-128"/>
              <a:ea typeface="メイリオ" panose="020B0604030504040204" pitchFamily="50" charset="-128"/>
            </a:endParaRPr>
          </a:p>
        </p:txBody>
      </p:sp>
      <p:sp>
        <p:nvSpPr>
          <p:cNvPr id="83" name="正方形/長方形 82">
            <a:extLst>
              <a:ext uri="{FF2B5EF4-FFF2-40B4-BE49-F238E27FC236}">
                <a16:creationId xmlns:a16="http://schemas.microsoft.com/office/drawing/2014/main" id="{2E15CAF6-B32A-4C51-BB52-9E094EADECE1}"/>
              </a:ext>
            </a:extLst>
          </p:cNvPr>
          <p:cNvSpPr/>
          <p:nvPr/>
        </p:nvSpPr>
        <p:spPr>
          <a:xfrm>
            <a:off x="2541614" y="2772818"/>
            <a:ext cx="783451" cy="25391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spAutoFit/>
          </a:bodyPr>
          <a:lstStyle/>
          <a:p>
            <a:r>
              <a:rPr kumimoji="1" lang="ja-JP" altLang="en-US" sz="1050" b="1" dirty="0">
                <a:solidFill>
                  <a:schemeClr val="tx1"/>
                </a:solidFill>
                <a:latin typeface="メイリオ" panose="020B0604030504040204" pitchFamily="50" charset="-128"/>
                <a:ea typeface="メイリオ" panose="020B0604030504040204" pitchFamily="50" charset="-128"/>
              </a:rPr>
              <a:t>つなぐ</a:t>
            </a:r>
          </a:p>
        </p:txBody>
      </p:sp>
      <p:sp>
        <p:nvSpPr>
          <p:cNvPr id="2061" name="四角形: 角を丸くする 2060">
            <a:extLst>
              <a:ext uri="{FF2B5EF4-FFF2-40B4-BE49-F238E27FC236}">
                <a16:creationId xmlns:a16="http://schemas.microsoft.com/office/drawing/2014/main" id="{8F83CC70-171E-4802-8396-5D154F2911FB}"/>
              </a:ext>
            </a:extLst>
          </p:cNvPr>
          <p:cNvSpPr/>
          <p:nvPr/>
        </p:nvSpPr>
        <p:spPr>
          <a:xfrm>
            <a:off x="6869199" y="2626026"/>
            <a:ext cx="2019865" cy="648000"/>
          </a:xfrm>
          <a:prstGeom prst="roundRect">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72000" rIns="0" rtlCol="0" anchor="ctr"/>
          <a:lstStyle/>
          <a:p>
            <a:r>
              <a:rPr kumimoji="1" lang="ja-JP" altLang="en-US" sz="1050" dirty="0">
                <a:solidFill>
                  <a:schemeClr val="tx1"/>
                </a:solidFill>
                <a:latin typeface="メイリオ" panose="020B0604030504040204" pitchFamily="50" charset="-128"/>
                <a:ea typeface="メイリオ" panose="020B0604030504040204" pitchFamily="50" charset="-128"/>
              </a:rPr>
              <a:t>行政が特定企業等と連携するルールや相場感を府庁内で共有できる！</a:t>
            </a:r>
          </a:p>
        </p:txBody>
      </p:sp>
      <p:pic>
        <p:nvPicPr>
          <p:cNvPr id="2073" name="図 2072">
            <a:extLst>
              <a:ext uri="{FF2B5EF4-FFF2-40B4-BE49-F238E27FC236}">
                <a16:creationId xmlns:a16="http://schemas.microsoft.com/office/drawing/2014/main" id="{A3E2A41D-568D-4779-A045-11C12140A6F3}"/>
              </a:ext>
            </a:extLst>
          </p:cNvPr>
          <p:cNvPicPr>
            <a:picLocks noChangeAspect="1"/>
          </p:cNvPicPr>
          <p:nvPr/>
        </p:nvPicPr>
        <p:blipFill>
          <a:blip r:embed="rId5">
            <a:duotone>
              <a:schemeClr val="accent1">
                <a:shade val="45000"/>
                <a:satMod val="135000"/>
              </a:schemeClr>
              <a:prstClr val="white"/>
            </a:duotone>
          </a:blip>
          <a:stretch>
            <a:fillRect/>
          </a:stretch>
        </p:blipFill>
        <p:spPr>
          <a:xfrm>
            <a:off x="1362082" y="2085141"/>
            <a:ext cx="431473" cy="431473"/>
          </a:xfrm>
          <a:prstGeom prst="rect">
            <a:avLst/>
          </a:prstGeom>
        </p:spPr>
      </p:pic>
      <p:pic>
        <p:nvPicPr>
          <p:cNvPr id="100" name="図 99">
            <a:extLst>
              <a:ext uri="{FF2B5EF4-FFF2-40B4-BE49-F238E27FC236}">
                <a16:creationId xmlns:a16="http://schemas.microsoft.com/office/drawing/2014/main" id="{2BAD4B6A-5D08-466A-B320-B13C69750B25}"/>
              </a:ext>
            </a:extLst>
          </p:cNvPr>
          <p:cNvPicPr>
            <a:picLocks noChangeAspect="1"/>
          </p:cNvPicPr>
          <p:nvPr/>
        </p:nvPicPr>
        <p:blipFill>
          <a:blip r:embed="rId5">
            <a:duotone>
              <a:schemeClr val="accent1">
                <a:shade val="45000"/>
                <a:satMod val="135000"/>
              </a:schemeClr>
              <a:prstClr val="white"/>
            </a:duotone>
          </a:blip>
          <a:stretch>
            <a:fillRect/>
          </a:stretch>
        </p:blipFill>
        <p:spPr>
          <a:xfrm>
            <a:off x="7862899" y="2027566"/>
            <a:ext cx="576000" cy="576000"/>
          </a:xfrm>
          <a:prstGeom prst="rect">
            <a:avLst/>
          </a:prstGeom>
        </p:spPr>
      </p:pic>
      <p:sp>
        <p:nvSpPr>
          <p:cNvPr id="101" name="四角形: 角を丸くする 100">
            <a:extLst>
              <a:ext uri="{FF2B5EF4-FFF2-40B4-BE49-F238E27FC236}">
                <a16:creationId xmlns:a16="http://schemas.microsoft.com/office/drawing/2014/main" id="{A0182248-C60F-48ED-9C20-EF6FF6268B08}"/>
              </a:ext>
            </a:extLst>
          </p:cNvPr>
          <p:cNvSpPr/>
          <p:nvPr/>
        </p:nvSpPr>
        <p:spPr>
          <a:xfrm>
            <a:off x="282344" y="2516691"/>
            <a:ext cx="2088000" cy="432000"/>
          </a:xfrm>
          <a:prstGeom prst="roundRect">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endParaRPr kumimoji="1" lang="en-US" altLang="ja-JP" sz="1000">
              <a:solidFill>
                <a:schemeClr val="tx1"/>
              </a:solidFill>
              <a:latin typeface="メイリオ" panose="020B0604030504040204" pitchFamily="50" charset="-128"/>
              <a:ea typeface="メイリオ" panose="020B0604030504040204" pitchFamily="50" charset="-128"/>
            </a:endParaRPr>
          </a:p>
        </p:txBody>
      </p:sp>
      <p:sp>
        <p:nvSpPr>
          <p:cNvPr id="103" name="四角形: 角を丸くする 102">
            <a:extLst>
              <a:ext uri="{FF2B5EF4-FFF2-40B4-BE49-F238E27FC236}">
                <a16:creationId xmlns:a16="http://schemas.microsoft.com/office/drawing/2014/main" id="{7959180F-AB54-4657-8BEF-A57979A0D00F}"/>
              </a:ext>
            </a:extLst>
          </p:cNvPr>
          <p:cNvSpPr/>
          <p:nvPr/>
        </p:nvSpPr>
        <p:spPr>
          <a:xfrm>
            <a:off x="282344" y="2998110"/>
            <a:ext cx="2088000" cy="504000"/>
          </a:xfrm>
          <a:prstGeom prst="roundRect">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72000" rIns="0" rtlCol="0" anchor="ctr"/>
          <a:lstStyle/>
          <a:p>
            <a:r>
              <a:rPr kumimoji="1" lang="ja-JP" altLang="en-US" sz="1000">
                <a:solidFill>
                  <a:schemeClr val="tx1"/>
                </a:solidFill>
                <a:latin typeface="メイリオ" panose="020B0604030504040204" pitchFamily="50" charset="-128"/>
                <a:ea typeface="メイリオ" panose="020B0604030504040204" pitchFamily="50" charset="-128"/>
              </a:rPr>
              <a:t> スピード感を持って、</a:t>
            </a:r>
            <a:r>
              <a:rPr lang="ja-JP" altLang="en-US" sz="1000">
                <a:solidFill>
                  <a:schemeClr val="tx1"/>
                </a:solidFill>
                <a:latin typeface="メイリオ" panose="020B0604030504040204" pitchFamily="50" charset="-128"/>
                <a:ea typeface="メイリオ" panose="020B0604030504040204" pitchFamily="50" charset="-128"/>
              </a:rPr>
              <a:t>適切に対応</a:t>
            </a:r>
            <a:endParaRPr lang="en-US" altLang="ja-JP" sz="1000">
              <a:solidFill>
                <a:schemeClr val="tx1"/>
              </a:solidFill>
              <a:latin typeface="メイリオ" panose="020B0604030504040204" pitchFamily="50" charset="-128"/>
              <a:ea typeface="メイリオ" panose="020B0604030504040204" pitchFamily="50" charset="-128"/>
            </a:endParaRPr>
          </a:p>
          <a:p>
            <a:r>
              <a:rPr lang="ja-JP" altLang="en-US" sz="1000">
                <a:solidFill>
                  <a:schemeClr val="tx1"/>
                </a:solidFill>
                <a:latin typeface="メイリオ" panose="020B0604030504040204" pitchFamily="50" charset="-128"/>
                <a:ea typeface="メイリオ" panose="020B0604030504040204" pitchFamily="50" charset="-128"/>
              </a:rPr>
              <a:t> してくれる！</a:t>
            </a:r>
            <a:r>
              <a:rPr kumimoji="1" lang="ja-JP" altLang="en-US" sz="900">
                <a:solidFill>
                  <a:schemeClr val="tx1"/>
                </a:solidFill>
                <a:latin typeface="メイリオ" panose="020B0604030504040204" pitchFamily="50" charset="-128"/>
                <a:ea typeface="メイリオ" panose="020B0604030504040204" pitchFamily="50" charset="-128"/>
              </a:rPr>
              <a:t>（たらい回しがない）</a:t>
            </a:r>
            <a:endParaRPr kumimoji="1" lang="en-US" altLang="ja-JP" sz="900">
              <a:solidFill>
                <a:schemeClr val="tx1"/>
              </a:solidFill>
              <a:latin typeface="メイリオ" panose="020B0604030504040204" pitchFamily="50" charset="-128"/>
              <a:ea typeface="メイリオ" panose="020B0604030504040204" pitchFamily="50" charset="-128"/>
            </a:endParaRPr>
          </a:p>
        </p:txBody>
      </p:sp>
      <p:grpSp>
        <p:nvGrpSpPr>
          <p:cNvPr id="2076" name="グループ化 2075">
            <a:extLst>
              <a:ext uri="{FF2B5EF4-FFF2-40B4-BE49-F238E27FC236}">
                <a16:creationId xmlns:a16="http://schemas.microsoft.com/office/drawing/2014/main" id="{EFD234D3-F4E4-4680-A49C-D478860D2DFD}"/>
              </a:ext>
            </a:extLst>
          </p:cNvPr>
          <p:cNvGrpSpPr/>
          <p:nvPr/>
        </p:nvGrpSpPr>
        <p:grpSpPr>
          <a:xfrm>
            <a:off x="2825002" y="3908769"/>
            <a:ext cx="3581693" cy="1030808"/>
            <a:chOff x="2822942" y="3388302"/>
            <a:chExt cx="3454685" cy="994256"/>
          </a:xfrm>
        </p:grpSpPr>
        <p:sp>
          <p:nvSpPr>
            <p:cNvPr id="2052" name="フリーフォーム: 図形 2051">
              <a:extLst>
                <a:ext uri="{FF2B5EF4-FFF2-40B4-BE49-F238E27FC236}">
                  <a16:creationId xmlns:a16="http://schemas.microsoft.com/office/drawing/2014/main" id="{4A164937-FE28-411C-A7DA-9DCB61AEC1C0}"/>
                </a:ext>
              </a:extLst>
            </p:cNvPr>
            <p:cNvSpPr/>
            <p:nvPr/>
          </p:nvSpPr>
          <p:spPr>
            <a:xfrm>
              <a:off x="2822942" y="3388302"/>
              <a:ext cx="3348611" cy="288539"/>
            </a:xfrm>
            <a:custGeom>
              <a:avLst/>
              <a:gdLst>
                <a:gd name="connsiteX0" fmla="*/ 0 w 3348611"/>
                <a:gd name="connsiteY0" fmla="*/ 288539 h 288539"/>
                <a:gd name="connsiteX1" fmla="*/ 411892 w 3348611"/>
                <a:gd name="connsiteY1" fmla="*/ 156734 h 288539"/>
                <a:gd name="connsiteX2" fmla="*/ 749643 w 3348611"/>
                <a:gd name="connsiteY2" fmla="*/ 82593 h 288539"/>
                <a:gd name="connsiteX3" fmla="*/ 1153297 w 3348611"/>
                <a:gd name="connsiteY3" fmla="*/ 24928 h 288539"/>
                <a:gd name="connsiteX4" fmla="*/ 1408670 w 3348611"/>
                <a:gd name="connsiteY4" fmla="*/ 8453 h 288539"/>
                <a:gd name="connsiteX5" fmla="*/ 1688757 w 3348611"/>
                <a:gd name="connsiteY5" fmla="*/ 215 h 288539"/>
                <a:gd name="connsiteX6" fmla="*/ 2150076 w 3348611"/>
                <a:gd name="connsiteY6" fmla="*/ 16691 h 288539"/>
                <a:gd name="connsiteX7" fmla="*/ 2759676 w 3348611"/>
                <a:gd name="connsiteY7" fmla="*/ 115545 h 288539"/>
                <a:gd name="connsiteX8" fmla="*/ 3262184 w 3348611"/>
                <a:gd name="connsiteY8" fmla="*/ 247350 h 288539"/>
                <a:gd name="connsiteX9" fmla="*/ 3344562 w 3348611"/>
                <a:gd name="connsiteY9" fmla="*/ 280301 h 2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48611" h="288539">
                  <a:moveTo>
                    <a:pt x="0" y="288539"/>
                  </a:moveTo>
                  <a:cubicBezTo>
                    <a:pt x="143476" y="239798"/>
                    <a:pt x="286952" y="191058"/>
                    <a:pt x="411892" y="156734"/>
                  </a:cubicBezTo>
                  <a:cubicBezTo>
                    <a:pt x="536832" y="122410"/>
                    <a:pt x="626076" y="104561"/>
                    <a:pt x="749643" y="82593"/>
                  </a:cubicBezTo>
                  <a:cubicBezTo>
                    <a:pt x="873211" y="60625"/>
                    <a:pt x="1043459" y="37285"/>
                    <a:pt x="1153297" y="24928"/>
                  </a:cubicBezTo>
                  <a:cubicBezTo>
                    <a:pt x="1263135" y="12571"/>
                    <a:pt x="1319427" y="12572"/>
                    <a:pt x="1408670" y="8453"/>
                  </a:cubicBezTo>
                  <a:cubicBezTo>
                    <a:pt x="1497913" y="4334"/>
                    <a:pt x="1565189" y="-1158"/>
                    <a:pt x="1688757" y="215"/>
                  </a:cubicBezTo>
                  <a:cubicBezTo>
                    <a:pt x="1812325" y="1588"/>
                    <a:pt x="1971590" y="-2531"/>
                    <a:pt x="2150076" y="16691"/>
                  </a:cubicBezTo>
                  <a:cubicBezTo>
                    <a:pt x="2328563" y="35913"/>
                    <a:pt x="2574325" y="77102"/>
                    <a:pt x="2759676" y="115545"/>
                  </a:cubicBezTo>
                  <a:cubicBezTo>
                    <a:pt x="2945027" y="153988"/>
                    <a:pt x="3164703" y="219891"/>
                    <a:pt x="3262184" y="247350"/>
                  </a:cubicBezTo>
                  <a:cubicBezTo>
                    <a:pt x="3359665" y="274809"/>
                    <a:pt x="3352113" y="277555"/>
                    <a:pt x="3344562" y="280301"/>
                  </a:cubicBezTo>
                </a:path>
              </a:pathLst>
            </a:custGeom>
            <a:noFill/>
            <a:ln w="19050">
              <a:solidFill>
                <a:srgbClr val="262A5E"/>
              </a:solidFill>
              <a:prstDash val="sysDot"/>
              <a:headEnd type="triangle" w="lg" len="lg"/>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フリーフォーム: 図形 68">
              <a:extLst>
                <a:ext uri="{FF2B5EF4-FFF2-40B4-BE49-F238E27FC236}">
                  <a16:creationId xmlns:a16="http://schemas.microsoft.com/office/drawing/2014/main" id="{A9362E25-DA89-47B9-906C-8495273B6860}"/>
                </a:ext>
              </a:extLst>
            </p:cNvPr>
            <p:cNvSpPr/>
            <p:nvPr/>
          </p:nvSpPr>
          <p:spPr>
            <a:xfrm flipH="1" flipV="1">
              <a:off x="2929016" y="4081312"/>
              <a:ext cx="3348611" cy="288539"/>
            </a:xfrm>
            <a:custGeom>
              <a:avLst/>
              <a:gdLst>
                <a:gd name="connsiteX0" fmla="*/ 0 w 3348611"/>
                <a:gd name="connsiteY0" fmla="*/ 288539 h 288539"/>
                <a:gd name="connsiteX1" fmla="*/ 411892 w 3348611"/>
                <a:gd name="connsiteY1" fmla="*/ 156734 h 288539"/>
                <a:gd name="connsiteX2" fmla="*/ 749643 w 3348611"/>
                <a:gd name="connsiteY2" fmla="*/ 82593 h 288539"/>
                <a:gd name="connsiteX3" fmla="*/ 1153297 w 3348611"/>
                <a:gd name="connsiteY3" fmla="*/ 24928 h 288539"/>
                <a:gd name="connsiteX4" fmla="*/ 1408670 w 3348611"/>
                <a:gd name="connsiteY4" fmla="*/ 8453 h 288539"/>
                <a:gd name="connsiteX5" fmla="*/ 1688757 w 3348611"/>
                <a:gd name="connsiteY5" fmla="*/ 215 h 288539"/>
                <a:gd name="connsiteX6" fmla="*/ 2150076 w 3348611"/>
                <a:gd name="connsiteY6" fmla="*/ 16691 h 288539"/>
                <a:gd name="connsiteX7" fmla="*/ 2759676 w 3348611"/>
                <a:gd name="connsiteY7" fmla="*/ 115545 h 288539"/>
                <a:gd name="connsiteX8" fmla="*/ 3262184 w 3348611"/>
                <a:gd name="connsiteY8" fmla="*/ 247350 h 288539"/>
                <a:gd name="connsiteX9" fmla="*/ 3344562 w 3348611"/>
                <a:gd name="connsiteY9" fmla="*/ 280301 h 2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48611" h="288539">
                  <a:moveTo>
                    <a:pt x="0" y="288539"/>
                  </a:moveTo>
                  <a:cubicBezTo>
                    <a:pt x="143476" y="239798"/>
                    <a:pt x="286952" y="191058"/>
                    <a:pt x="411892" y="156734"/>
                  </a:cubicBezTo>
                  <a:cubicBezTo>
                    <a:pt x="536832" y="122410"/>
                    <a:pt x="626076" y="104561"/>
                    <a:pt x="749643" y="82593"/>
                  </a:cubicBezTo>
                  <a:cubicBezTo>
                    <a:pt x="873211" y="60625"/>
                    <a:pt x="1043459" y="37285"/>
                    <a:pt x="1153297" y="24928"/>
                  </a:cubicBezTo>
                  <a:cubicBezTo>
                    <a:pt x="1263135" y="12571"/>
                    <a:pt x="1319427" y="12572"/>
                    <a:pt x="1408670" y="8453"/>
                  </a:cubicBezTo>
                  <a:cubicBezTo>
                    <a:pt x="1497913" y="4334"/>
                    <a:pt x="1565189" y="-1158"/>
                    <a:pt x="1688757" y="215"/>
                  </a:cubicBezTo>
                  <a:cubicBezTo>
                    <a:pt x="1812325" y="1588"/>
                    <a:pt x="1971590" y="-2531"/>
                    <a:pt x="2150076" y="16691"/>
                  </a:cubicBezTo>
                  <a:cubicBezTo>
                    <a:pt x="2328563" y="35913"/>
                    <a:pt x="2574325" y="77102"/>
                    <a:pt x="2759676" y="115545"/>
                  </a:cubicBezTo>
                  <a:cubicBezTo>
                    <a:pt x="2945027" y="153988"/>
                    <a:pt x="3164703" y="219891"/>
                    <a:pt x="3262184" y="247350"/>
                  </a:cubicBezTo>
                  <a:cubicBezTo>
                    <a:pt x="3359665" y="274809"/>
                    <a:pt x="3352113" y="277555"/>
                    <a:pt x="3344562" y="280301"/>
                  </a:cubicBezTo>
                </a:path>
              </a:pathLst>
            </a:custGeom>
            <a:noFill/>
            <a:ln w="19050">
              <a:solidFill>
                <a:srgbClr val="262A5E"/>
              </a:solidFill>
              <a:prstDash val="sysDot"/>
              <a:headEnd type="triangle" w="lg" len="lg"/>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75" name="正方形/長方形 2074">
              <a:extLst>
                <a:ext uri="{FF2B5EF4-FFF2-40B4-BE49-F238E27FC236}">
                  <a16:creationId xmlns:a16="http://schemas.microsoft.com/office/drawing/2014/main" id="{ADDF55DE-7FF8-4DEC-9553-27E800D67D6C}"/>
                </a:ext>
              </a:extLst>
            </p:cNvPr>
            <p:cNvSpPr/>
            <p:nvPr/>
          </p:nvSpPr>
          <p:spPr>
            <a:xfrm>
              <a:off x="3011125" y="3553507"/>
              <a:ext cx="2972244" cy="829051"/>
            </a:xfrm>
            <a:prstGeom prst="rect">
              <a:avLst/>
            </a:prstGeom>
            <a:noFill/>
            <a:ln w="9525">
              <a:noFill/>
            </a:ln>
            <a:effectLst>
              <a:outerShdw blurRad="12700" dist="25400" dir="2700000" algn="tl" rotWithShape="0">
                <a:srgbClr val="FFFF00"/>
              </a:outerShdw>
            </a:effectLst>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lnSpc>
                  <a:spcPts val="1920"/>
                </a:lnSpc>
              </a:pPr>
              <a:r>
                <a:rPr lang="ja-JP" altLang="en-US" sz="1600" b="1" dirty="0">
                  <a:solidFill>
                    <a:srgbClr val="008047"/>
                  </a:solidFill>
                  <a:latin typeface="メイリオ" panose="020B0604030504040204" pitchFamily="50" charset="-128"/>
                  <a:ea typeface="メイリオ" panose="020B0604030504040204" pitchFamily="50" charset="-128"/>
                </a:rPr>
                <a:t>対話を通じたアイデアを</a:t>
              </a:r>
              <a:endParaRPr lang="en-US" altLang="ja-JP" sz="1600" b="1" dirty="0">
                <a:solidFill>
                  <a:srgbClr val="008047"/>
                </a:solidFill>
                <a:latin typeface="メイリオ" panose="020B0604030504040204" pitchFamily="50" charset="-128"/>
                <a:ea typeface="メイリオ" panose="020B0604030504040204" pitchFamily="50" charset="-128"/>
              </a:endParaRPr>
            </a:p>
            <a:p>
              <a:pPr algn="ctr">
                <a:lnSpc>
                  <a:spcPts val="1920"/>
                </a:lnSpc>
              </a:pPr>
              <a:r>
                <a:rPr kumimoji="1" lang="ja-JP" altLang="en-US" sz="1600" b="1" dirty="0">
                  <a:solidFill>
                    <a:srgbClr val="008047"/>
                  </a:solidFill>
                  <a:latin typeface="メイリオ" panose="020B0604030504040204" pitchFamily="50" charset="-128"/>
                  <a:ea typeface="メイリオ" panose="020B0604030504040204" pitchFamily="50" charset="-128"/>
                </a:rPr>
                <a:t>活かしたイノベーション</a:t>
              </a:r>
              <a:endParaRPr kumimoji="1" lang="en-US" altLang="ja-JP" sz="1600" b="1" dirty="0">
                <a:solidFill>
                  <a:srgbClr val="008047"/>
                </a:solidFill>
                <a:latin typeface="メイリオ" panose="020B0604030504040204" pitchFamily="50" charset="-128"/>
                <a:ea typeface="メイリオ" panose="020B0604030504040204" pitchFamily="50" charset="-128"/>
              </a:endParaRPr>
            </a:p>
            <a:p>
              <a:pPr algn="ctr">
                <a:lnSpc>
                  <a:spcPts val="1920"/>
                </a:lnSpc>
              </a:pPr>
              <a:r>
                <a:rPr lang="en-US" altLang="ja-JP" sz="1050" b="1" dirty="0">
                  <a:solidFill>
                    <a:srgbClr val="008047"/>
                  </a:solidFill>
                  <a:latin typeface="メイリオ" panose="020B0604030504040204" pitchFamily="50" charset="-128"/>
                  <a:ea typeface="メイリオ" panose="020B0604030504040204" pitchFamily="50" charset="-128"/>
                </a:rPr>
                <a:t>win-win</a:t>
              </a:r>
              <a:r>
                <a:rPr lang="ja-JP" altLang="en-US" sz="1050" b="1" dirty="0">
                  <a:solidFill>
                    <a:srgbClr val="008047"/>
                  </a:solidFill>
                  <a:latin typeface="メイリオ" panose="020B0604030504040204" pitchFamily="50" charset="-128"/>
                  <a:ea typeface="メイリオ" panose="020B0604030504040204" pitchFamily="50" charset="-128"/>
                </a:rPr>
                <a:t>の関係</a:t>
              </a:r>
              <a:endParaRPr kumimoji="1" lang="en-US" altLang="ja-JP" sz="1050" b="1" dirty="0">
                <a:solidFill>
                  <a:srgbClr val="008047"/>
                </a:solidFill>
                <a:latin typeface="メイリオ" panose="020B0604030504040204" pitchFamily="50" charset="-128"/>
                <a:ea typeface="メイリオ" panose="020B0604030504040204" pitchFamily="50" charset="-128"/>
              </a:endParaRPr>
            </a:p>
          </p:txBody>
        </p:sp>
      </p:grpSp>
      <p:sp>
        <p:nvSpPr>
          <p:cNvPr id="112" name="四角形: 角を丸くする 111">
            <a:extLst>
              <a:ext uri="{FF2B5EF4-FFF2-40B4-BE49-F238E27FC236}">
                <a16:creationId xmlns:a16="http://schemas.microsoft.com/office/drawing/2014/main" id="{1C08AAC3-8081-4AB9-9B6F-B7C888456647}"/>
              </a:ext>
            </a:extLst>
          </p:cNvPr>
          <p:cNvSpPr/>
          <p:nvPr/>
        </p:nvSpPr>
        <p:spPr>
          <a:xfrm>
            <a:off x="319466" y="2527461"/>
            <a:ext cx="2132445" cy="431473"/>
          </a:xfrm>
          <a:prstGeom prst="roundRect">
            <a:avLst/>
          </a:prstGeom>
          <a:noFill/>
          <a:ln w="190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r>
              <a:rPr lang="ja-JP" altLang="en-US" sz="1000">
                <a:solidFill>
                  <a:schemeClr val="tx1"/>
                </a:solidFill>
                <a:latin typeface="メイリオ" panose="020B0604030504040204" pitchFamily="50" charset="-128"/>
                <a:ea typeface="メイリオ" panose="020B0604030504040204" pitchFamily="50" charset="-128"/>
              </a:rPr>
              <a:t>府の担当部局が分からなくても、</a:t>
            </a:r>
            <a:endParaRPr lang="en-US" altLang="ja-JP" sz="1000">
              <a:solidFill>
                <a:schemeClr val="tx1"/>
              </a:solidFill>
              <a:latin typeface="メイリオ" panose="020B0604030504040204" pitchFamily="50" charset="-128"/>
              <a:ea typeface="メイリオ" panose="020B0604030504040204" pitchFamily="50" charset="-128"/>
            </a:endParaRPr>
          </a:p>
          <a:p>
            <a:r>
              <a:rPr lang="ja-JP" altLang="en-US" sz="1000">
                <a:solidFill>
                  <a:schemeClr val="tx1"/>
                </a:solidFill>
                <a:latin typeface="メイリオ" panose="020B0604030504040204" pitchFamily="50" charset="-128"/>
                <a:ea typeface="メイリオ" panose="020B0604030504040204" pitchFamily="50" charset="-128"/>
              </a:rPr>
              <a:t>公民戦略連携デスクに相談できる！</a:t>
            </a:r>
            <a:endParaRPr kumimoji="1" lang="en-US" altLang="ja-JP" sz="1000">
              <a:solidFill>
                <a:schemeClr val="tx1"/>
              </a:solidFill>
              <a:latin typeface="メイリオ" panose="020B0604030504040204" pitchFamily="50" charset="-128"/>
              <a:ea typeface="メイリオ" panose="020B0604030504040204" pitchFamily="50" charset="-128"/>
            </a:endParaRPr>
          </a:p>
        </p:txBody>
      </p:sp>
      <p:sp>
        <p:nvSpPr>
          <p:cNvPr id="120" name="角丸四角形 46">
            <a:extLst>
              <a:ext uri="{FF2B5EF4-FFF2-40B4-BE49-F238E27FC236}">
                <a16:creationId xmlns:a16="http://schemas.microsoft.com/office/drawing/2014/main" id="{3BD2B686-7E06-4994-BE11-7329C445C91B}"/>
              </a:ext>
            </a:extLst>
          </p:cNvPr>
          <p:cNvSpPr/>
          <p:nvPr/>
        </p:nvSpPr>
        <p:spPr>
          <a:xfrm>
            <a:off x="148413" y="1424163"/>
            <a:ext cx="960721" cy="252000"/>
          </a:xfrm>
          <a:prstGeom prst="roundRect">
            <a:avLst>
              <a:gd name="adj" fmla="val 14009"/>
            </a:avLst>
          </a:prstGeom>
          <a:solidFill>
            <a:srgbClr val="00468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ja-JP" altLang="en-US" sz="11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役　割</a:t>
            </a:r>
            <a:endParaRPr lang="en-US" altLang="ja-JP" sz="11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081" name="グループ化 2080">
            <a:extLst>
              <a:ext uri="{FF2B5EF4-FFF2-40B4-BE49-F238E27FC236}">
                <a16:creationId xmlns:a16="http://schemas.microsoft.com/office/drawing/2014/main" id="{2C9B9243-CDC2-45E2-8E69-AF8AE11C2EB2}"/>
              </a:ext>
            </a:extLst>
          </p:cNvPr>
          <p:cNvGrpSpPr/>
          <p:nvPr/>
        </p:nvGrpSpPr>
        <p:grpSpPr>
          <a:xfrm>
            <a:off x="2591780" y="2885513"/>
            <a:ext cx="3926456" cy="765085"/>
            <a:chOff x="2555624" y="2303875"/>
            <a:chExt cx="3926456" cy="765085"/>
          </a:xfrm>
        </p:grpSpPr>
        <p:cxnSp>
          <p:nvCxnSpPr>
            <p:cNvPr id="2063" name="直線コネクタ 2062">
              <a:extLst>
                <a:ext uri="{FF2B5EF4-FFF2-40B4-BE49-F238E27FC236}">
                  <a16:creationId xmlns:a16="http://schemas.microsoft.com/office/drawing/2014/main" id="{ED531024-65E4-46A2-86BB-E24F36E74C5E}"/>
                </a:ext>
              </a:extLst>
            </p:cNvPr>
            <p:cNvCxnSpPr>
              <a:cxnSpLocks/>
            </p:cNvCxnSpPr>
            <p:nvPr/>
          </p:nvCxnSpPr>
          <p:spPr>
            <a:xfrm flipH="1" flipV="1">
              <a:off x="3438554" y="2523952"/>
              <a:ext cx="0" cy="223941"/>
            </a:xfrm>
            <a:prstGeom prst="line">
              <a:avLst/>
            </a:prstGeom>
            <a:ln w="9525">
              <a:prstDash val="dash"/>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F3494919-CA4D-4BDA-A254-A515AB7ABC37}"/>
                </a:ext>
              </a:extLst>
            </p:cNvPr>
            <p:cNvCxnSpPr>
              <a:cxnSpLocks/>
            </p:cNvCxnSpPr>
            <p:nvPr/>
          </p:nvCxnSpPr>
          <p:spPr>
            <a:xfrm flipH="1" flipV="1">
              <a:off x="5599150" y="2523951"/>
              <a:ext cx="0" cy="223941"/>
            </a:xfrm>
            <a:prstGeom prst="line">
              <a:avLst/>
            </a:prstGeom>
            <a:ln w="9525">
              <a:prstDash val="dash"/>
            </a:ln>
          </p:spPr>
          <p:style>
            <a:lnRef idx="1">
              <a:schemeClr val="accent1"/>
            </a:lnRef>
            <a:fillRef idx="0">
              <a:schemeClr val="accent1"/>
            </a:fillRef>
            <a:effectRef idx="0">
              <a:schemeClr val="accent1"/>
            </a:effectRef>
            <a:fontRef idx="minor">
              <a:schemeClr val="tx1"/>
            </a:fontRef>
          </p:style>
        </p:cxnSp>
        <p:cxnSp>
          <p:nvCxnSpPr>
            <p:cNvPr id="2067" name="直線コネクタ 2066">
              <a:extLst>
                <a:ext uri="{FF2B5EF4-FFF2-40B4-BE49-F238E27FC236}">
                  <a16:creationId xmlns:a16="http://schemas.microsoft.com/office/drawing/2014/main" id="{42CE0748-5D5B-4AD6-860F-AD6F80B2DE49}"/>
                </a:ext>
              </a:extLst>
            </p:cNvPr>
            <p:cNvCxnSpPr>
              <a:cxnSpLocks/>
            </p:cNvCxnSpPr>
            <p:nvPr/>
          </p:nvCxnSpPr>
          <p:spPr>
            <a:xfrm>
              <a:off x="3438554" y="2523951"/>
              <a:ext cx="2160000" cy="0"/>
            </a:xfrm>
            <a:prstGeom prst="line">
              <a:avLst/>
            </a:prstGeom>
            <a:ln w="9525">
              <a:prstDash val="dash"/>
            </a:ln>
          </p:spPr>
          <p:style>
            <a:lnRef idx="1">
              <a:schemeClr val="accent1"/>
            </a:lnRef>
            <a:fillRef idx="0">
              <a:schemeClr val="accent1"/>
            </a:fillRef>
            <a:effectRef idx="0">
              <a:schemeClr val="accent1"/>
            </a:effectRef>
            <a:fontRef idx="minor">
              <a:schemeClr val="tx1"/>
            </a:fontRef>
          </p:style>
        </p:cxnSp>
        <p:sp>
          <p:nvSpPr>
            <p:cNvPr id="57" name="四角形: 角を丸くする 56">
              <a:extLst>
                <a:ext uri="{FF2B5EF4-FFF2-40B4-BE49-F238E27FC236}">
                  <a16:creationId xmlns:a16="http://schemas.microsoft.com/office/drawing/2014/main" id="{415D7F28-934F-46B2-8FF8-61DE1F40E109}"/>
                </a:ext>
              </a:extLst>
            </p:cNvPr>
            <p:cNvSpPr/>
            <p:nvPr/>
          </p:nvSpPr>
          <p:spPr>
            <a:xfrm>
              <a:off x="2555624" y="2636960"/>
              <a:ext cx="1765860" cy="432000"/>
            </a:xfrm>
            <a:prstGeom prst="roundRect">
              <a:avLst>
                <a:gd name="adj" fmla="val 6752"/>
              </a:avLst>
            </a:prstGeom>
            <a:solidFill>
              <a:srgbClr val="C0E0E6"/>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rIns="72000" rtlCol="0" anchor="ctr"/>
            <a:lstStyle/>
            <a:p>
              <a:pPr algn="ctr"/>
              <a:r>
                <a:rPr kumimoji="1" lang="ja-JP" altLang="en-US" sz="1050" b="1">
                  <a:solidFill>
                    <a:schemeClr val="tx1"/>
                  </a:solidFill>
                  <a:latin typeface="メイリオ" panose="020B0604030504040204" pitchFamily="50" charset="-128"/>
                  <a:ea typeface="メイリオ" panose="020B0604030504040204" pitchFamily="50" charset="-128"/>
                </a:rPr>
                <a:t>一元的な窓口・相談機能</a:t>
              </a:r>
              <a:endParaRPr kumimoji="1" lang="en-US" altLang="ja-JP" sz="1050" b="1">
                <a:solidFill>
                  <a:schemeClr val="tx1"/>
                </a:solidFill>
                <a:latin typeface="メイリオ" panose="020B0604030504040204" pitchFamily="50" charset="-128"/>
                <a:ea typeface="メイリオ" panose="020B0604030504040204" pitchFamily="50" charset="-128"/>
              </a:endParaRPr>
            </a:p>
            <a:p>
              <a:pPr algn="ctr"/>
              <a:r>
                <a:rPr lang="ja-JP" altLang="en-US" sz="1050">
                  <a:solidFill>
                    <a:schemeClr val="tx1"/>
                  </a:solidFill>
                  <a:latin typeface="メイリオ" panose="020B0604030504040204" pitchFamily="50" charset="-128"/>
                  <a:ea typeface="メイリオ" panose="020B0604030504040204" pitchFamily="50" charset="-128"/>
                </a:rPr>
                <a:t>（コンシェルジュ的役割）</a:t>
              </a:r>
              <a:endParaRPr kumimoji="1" lang="ja-JP" altLang="en-US" sz="1050">
                <a:solidFill>
                  <a:schemeClr val="tx1"/>
                </a:solidFill>
                <a:latin typeface="メイリオ" panose="020B0604030504040204" pitchFamily="50" charset="-128"/>
                <a:ea typeface="メイリオ" panose="020B0604030504040204" pitchFamily="50" charset="-128"/>
              </a:endParaRPr>
            </a:p>
          </p:txBody>
        </p:sp>
        <p:sp>
          <p:nvSpPr>
            <p:cNvPr id="58" name="四角形: 角を丸くする 57">
              <a:extLst>
                <a:ext uri="{FF2B5EF4-FFF2-40B4-BE49-F238E27FC236}">
                  <a16:creationId xmlns:a16="http://schemas.microsoft.com/office/drawing/2014/main" id="{1360DF76-7826-4EF5-904A-3495BB0331E0}"/>
                </a:ext>
              </a:extLst>
            </p:cNvPr>
            <p:cNvSpPr/>
            <p:nvPr/>
          </p:nvSpPr>
          <p:spPr>
            <a:xfrm>
              <a:off x="4716220" y="2636960"/>
              <a:ext cx="1765860" cy="432000"/>
            </a:xfrm>
            <a:prstGeom prst="roundRect">
              <a:avLst>
                <a:gd name="adj" fmla="val 6752"/>
              </a:avLst>
            </a:prstGeom>
            <a:solidFill>
              <a:srgbClr val="C0E0E6"/>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050" b="1">
                  <a:solidFill>
                    <a:schemeClr val="tx1"/>
                  </a:solidFill>
                  <a:latin typeface="メイリオ" panose="020B0604030504040204" pitchFamily="50" charset="-128"/>
                  <a:ea typeface="メイリオ" panose="020B0604030504040204" pitchFamily="50" charset="-128"/>
                </a:rPr>
                <a:t>バックアップ機能</a:t>
              </a:r>
              <a:endParaRPr kumimoji="1" lang="en-US" altLang="ja-JP" sz="1050" b="1">
                <a:solidFill>
                  <a:schemeClr val="tx1"/>
                </a:solidFill>
                <a:latin typeface="メイリオ" panose="020B0604030504040204" pitchFamily="50" charset="-128"/>
                <a:ea typeface="メイリオ" panose="020B0604030504040204" pitchFamily="50" charset="-128"/>
              </a:endParaRPr>
            </a:p>
            <a:p>
              <a:pPr algn="ctr"/>
              <a:r>
                <a:rPr lang="ja-JP" altLang="en-US" sz="1050">
                  <a:solidFill>
                    <a:schemeClr val="tx1"/>
                  </a:solidFill>
                  <a:latin typeface="メイリオ" panose="020B0604030504040204" pitchFamily="50" charset="-128"/>
                  <a:ea typeface="メイリオ" panose="020B0604030504040204" pitchFamily="50" charset="-128"/>
                </a:rPr>
                <a:t>（コーディネーター的役割）</a:t>
              </a:r>
              <a:endParaRPr kumimoji="1" lang="ja-JP" altLang="en-US" sz="1050">
                <a:solidFill>
                  <a:schemeClr val="tx1"/>
                </a:solidFill>
                <a:latin typeface="メイリオ" panose="020B0604030504040204" pitchFamily="50" charset="-128"/>
                <a:ea typeface="メイリオ" panose="020B0604030504040204" pitchFamily="50" charset="-128"/>
              </a:endParaRPr>
            </a:p>
          </p:txBody>
        </p:sp>
        <p:cxnSp>
          <p:nvCxnSpPr>
            <p:cNvPr id="121" name="直線コネクタ 120">
              <a:extLst>
                <a:ext uri="{FF2B5EF4-FFF2-40B4-BE49-F238E27FC236}">
                  <a16:creationId xmlns:a16="http://schemas.microsoft.com/office/drawing/2014/main" id="{1104F1FD-D831-4A65-8BDA-95217BE7AC34}"/>
                </a:ext>
              </a:extLst>
            </p:cNvPr>
            <p:cNvCxnSpPr>
              <a:cxnSpLocks/>
            </p:cNvCxnSpPr>
            <p:nvPr/>
          </p:nvCxnSpPr>
          <p:spPr>
            <a:xfrm flipH="1" flipV="1">
              <a:off x="4561368" y="2303875"/>
              <a:ext cx="0" cy="223941"/>
            </a:xfrm>
            <a:prstGeom prst="line">
              <a:avLst/>
            </a:prstGeom>
            <a:ln w="9525">
              <a:prstDash val="dash"/>
            </a:ln>
          </p:spPr>
          <p:style>
            <a:lnRef idx="1">
              <a:schemeClr val="accent1"/>
            </a:lnRef>
            <a:fillRef idx="0">
              <a:schemeClr val="accent1"/>
            </a:fillRef>
            <a:effectRef idx="0">
              <a:schemeClr val="accent1"/>
            </a:effectRef>
            <a:fontRef idx="minor">
              <a:schemeClr val="tx1"/>
            </a:fontRef>
          </p:style>
        </p:cxnSp>
      </p:grpSp>
      <p:sp>
        <p:nvSpPr>
          <p:cNvPr id="5" name="楕円 4">
            <a:extLst>
              <a:ext uri="{FF2B5EF4-FFF2-40B4-BE49-F238E27FC236}">
                <a16:creationId xmlns:a16="http://schemas.microsoft.com/office/drawing/2014/main" id="{215A6CA8-22E9-456E-9216-111760B14830}"/>
              </a:ext>
            </a:extLst>
          </p:cNvPr>
          <p:cNvSpPr/>
          <p:nvPr/>
        </p:nvSpPr>
        <p:spPr>
          <a:xfrm>
            <a:off x="3792970" y="1418721"/>
            <a:ext cx="1556802" cy="1556802"/>
          </a:xfrm>
          <a:prstGeom prst="ellipse">
            <a:avLst/>
          </a:prstGeom>
          <a:solidFill>
            <a:srgbClr val="00468B"/>
          </a:solidFill>
          <a:ln w="9525">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lstStyle/>
          <a:p>
            <a:pPr algn="ctr">
              <a:lnSpc>
                <a:spcPts val="2300"/>
              </a:lnSpc>
            </a:pPr>
            <a:r>
              <a:rPr kumimoji="1" lang="ja-JP" altLang="en-US" sz="1600" b="1" dirty="0">
                <a:solidFill>
                  <a:schemeClr val="bg1"/>
                </a:solidFill>
                <a:latin typeface="メイリオ" panose="020B0604030504040204" pitchFamily="50" charset="-128"/>
                <a:ea typeface="メイリオ" panose="020B0604030504040204" pitchFamily="50" charset="-128"/>
              </a:rPr>
              <a:t>大阪府</a:t>
            </a:r>
            <a:endParaRPr kumimoji="1" lang="en-US" altLang="ja-JP" sz="1600" b="1" dirty="0">
              <a:solidFill>
                <a:schemeClr val="bg1"/>
              </a:solidFill>
              <a:latin typeface="メイリオ" panose="020B0604030504040204" pitchFamily="50" charset="-128"/>
              <a:ea typeface="メイリオ" panose="020B0604030504040204" pitchFamily="50" charset="-128"/>
            </a:endParaRPr>
          </a:p>
          <a:p>
            <a:pPr algn="ctr">
              <a:lnSpc>
                <a:spcPts val="2300"/>
              </a:lnSpc>
            </a:pPr>
            <a:r>
              <a:rPr lang="ja-JP" altLang="en-US" sz="1600" b="1" dirty="0">
                <a:solidFill>
                  <a:schemeClr val="bg1"/>
                </a:solidFill>
                <a:latin typeface="メイリオ" panose="020B0604030504040204" pitchFamily="50" charset="-128"/>
                <a:ea typeface="メイリオ" panose="020B0604030504040204" pitchFamily="50" charset="-128"/>
              </a:rPr>
              <a:t>公民戦略</a:t>
            </a:r>
            <a:endParaRPr lang="en-US" altLang="ja-JP" sz="1600" b="1" dirty="0">
              <a:solidFill>
                <a:schemeClr val="bg1"/>
              </a:solidFill>
              <a:latin typeface="メイリオ" panose="020B0604030504040204" pitchFamily="50" charset="-128"/>
              <a:ea typeface="メイリオ" panose="020B0604030504040204" pitchFamily="50" charset="-128"/>
            </a:endParaRPr>
          </a:p>
          <a:p>
            <a:pPr algn="ctr">
              <a:lnSpc>
                <a:spcPts val="2300"/>
              </a:lnSpc>
            </a:pPr>
            <a:r>
              <a:rPr lang="ja-JP" altLang="en-US" sz="1600" b="1" dirty="0">
                <a:solidFill>
                  <a:schemeClr val="bg1"/>
                </a:solidFill>
                <a:latin typeface="メイリオ" panose="020B0604030504040204" pitchFamily="50" charset="-128"/>
                <a:ea typeface="メイリオ" panose="020B0604030504040204" pitchFamily="50" charset="-128"/>
              </a:rPr>
              <a:t>連携デスク</a:t>
            </a:r>
            <a:endParaRPr lang="en-US" altLang="ja-JP" sz="1600" b="1" dirty="0">
              <a:solidFill>
                <a:schemeClr val="bg1"/>
              </a:solidFill>
              <a:latin typeface="メイリオ" panose="020B0604030504040204" pitchFamily="50" charset="-128"/>
              <a:ea typeface="メイリオ" panose="020B0604030504040204" pitchFamily="50" charset="-128"/>
            </a:endParaRPr>
          </a:p>
        </p:txBody>
      </p:sp>
      <p:sp>
        <p:nvSpPr>
          <p:cNvPr id="102" name="四角形: 角を丸くする 101">
            <a:extLst>
              <a:ext uri="{FF2B5EF4-FFF2-40B4-BE49-F238E27FC236}">
                <a16:creationId xmlns:a16="http://schemas.microsoft.com/office/drawing/2014/main" id="{D9C690FD-A285-4BBE-9750-36E9AA1EE693}"/>
              </a:ext>
            </a:extLst>
          </p:cNvPr>
          <p:cNvSpPr/>
          <p:nvPr/>
        </p:nvSpPr>
        <p:spPr>
          <a:xfrm>
            <a:off x="6854822" y="3364036"/>
            <a:ext cx="2019865" cy="529373"/>
          </a:xfrm>
          <a:prstGeom prst="roundRect">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r>
              <a:rPr kumimoji="1" lang="ja-JP" altLang="en-US" sz="1050">
                <a:solidFill>
                  <a:schemeClr val="tx1"/>
                </a:solidFill>
                <a:latin typeface="メイリオ" panose="020B0604030504040204" pitchFamily="50" charset="-128"/>
                <a:ea typeface="メイリオ" panose="020B0604030504040204" pitchFamily="50" charset="-128"/>
              </a:rPr>
              <a:t>アイデアを実現可能とする上で参考となる情報が得られる！</a:t>
            </a:r>
          </a:p>
        </p:txBody>
      </p:sp>
      <p:grpSp>
        <p:nvGrpSpPr>
          <p:cNvPr id="2079" name="グループ化 2078">
            <a:extLst>
              <a:ext uri="{FF2B5EF4-FFF2-40B4-BE49-F238E27FC236}">
                <a16:creationId xmlns:a16="http://schemas.microsoft.com/office/drawing/2014/main" id="{4BAFC168-3E1C-46F0-917F-DD7B0DF17A57}"/>
              </a:ext>
            </a:extLst>
          </p:cNvPr>
          <p:cNvGrpSpPr/>
          <p:nvPr/>
        </p:nvGrpSpPr>
        <p:grpSpPr>
          <a:xfrm>
            <a:off x="296525" y="3547115"/>
            <a:ext cx="2088000" cy="288000"/>
            <a:chOff x="262127" y="3190985"/>
            <a:chExt cx="2088000" cy="405771"/>
          </a:xfrm>
        </p:grpSpPr>
        <p:sp>
          <p:nvSpPr>
            <p:cNvPr id="105" name="四角形: 角を丸くする 104">
              <a:extLst>
                <a:ext uri="{FF2B5EF4-FFF2-40B4-BE49-F238E27FC236}">
                  <a16:creationId xmlns:a16="http://schemas.microsoft.com/office/drawing/2014/main" id="{48011506-FF1D-4394-A08E-53C07053FEA3}"/>
                </a:ext>
              </a:extLst>
            </p:cNvPr>
            <p:cNvSpPr/>
            <p:nvPr/>
          </p:nvSpPr>
          <p:spPr>
            <a:xfrm>
              <a:off x="262127" y="3190985"/>
              <a:ext cx="2088000" cy="405771"/>
            </a:xfrm>
            <a:prstGeom prst="roundRect">
              <a:avLst>
                <a:gd name="adj" fmla="val 27250"/>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endParaRPr kumimoji="1" lang="en-US" altLang="ja-JP" sz="1050">
                <a:solidFill>
                  <a:schemeClr val="tx1"/>
                </a:solidFill>
                <a:latin typeface="メイリオ" panose="020B0604030504040204" pitchFamily="50" charset="-128"/>
                <a:ea typeface="メイリオ" panose="020B0604030504040204" pitchFamily="50" charset="-128"/>
              </a:endParaRPr>
            </a:p>
          </p:txBody>
        </p:sp>
        <p:sp>
          <p:nvSpPr>
            <p:cNvPr id="113" name="四角形: 角を丸くする 112">
              <a:extLst>
                <a:ext uri="{FF2B5EF4-FFF2-40B4-BE49-F238E27FC236}">
                  <a16:creationId xmlns:a16="http://schemas.microsoft.com/office/drawing/2014/main" id="{E477D01D-E58A-430A-9F17-EA5AAC1F3F18}"/>
                </a:ext>
              </a:extLst>
            </p:cNvPr>
            <p:cNvSpPr/>
            <p:nvPr/>
          </p:nvSpPr>
          <p:spPr>
            <a:xfrm>
              <a:off x="299347" y="3251656"/>
              <a:ext cx="2047191" cy="256373"/>
            </a:xfrm>
            <a:prstGeom prst="roundRect">
              <a:avLst/>
            </a:prstGeom>
            <a:noFill/>
            <a:ln w="190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r>
                <a:rPr lang="ja-JP" altLang="en-US" sz="1000">
                  <a:solidFill>
                    <a:schemeClr val="tx1"/>
                  </a:solidFill>
                  <a:latin typeface="メイリオ" panose="020B0604030504040204" pitchFamily="50" charset="-128"/>
                  <a:ea typeface="メイリオ" panose="020B0604030504040204" pitchFamily="50" charset="-128"/>
                </a:rPr>
                <a:t>対等な立場で「対話」ができる！</a:t>
              </a:r>
              <a:endParaRPr kumimoji="1" lang="en-US" altLang="ja-JP" sz="1000">
                <a:solidFill>
                  <a:schemeClr val="tx1"/>
                </a:solidFill>
                <a:latin typeface="メイリオ" panose="020B0604030504040204" pitchFamily="50" charset="-128"/>
                <a:ea typeface="メイリオ" panose="020B0604030504040204" pitchFamily="50" charset="-128"/>
              </a:endParaRPr>
            </a:p>
          </p:txBody>
        </p:sp>
      </p:grpSp>
      <p:sp>
        <p:nvSpPr>
          <p:cNvPr id="6" name="矢印: 下 5">
            <a:extLst>
              <a:ext uri="{FF2B5EF4-FFF2-40B4-BE49-F238E27FC236}">
                <a16:creationId xmlns:a16="http://schemas.microsoft.com/office/drawing/2014/main" id="{12507B85-455A-4747-BCAB-37E4E7ACBF08}"/>
              </a:ext>
            </a:extLst>
          </p:cNvPr>
          <p:cNvSpPr/>
          <p:nvPr/>
        </p:nvSpPr>
        <p:spPr>
          <a:xfrm>
            <a:off x="4341503" y="6034295"/>
            <a:ext cx="438716" cy="329504"/>
          </a:xfrm>
          <a:prstGeom prst="downArrow">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59" name="吹き出し: 角を丸めた四角形 58">
            <a:extLst>
              <a:ext uri="{FF2B5EF4-FFF2-40B4-BE49-F238E27FC236}">
                <a16:creationId xmlns:a16="http://schemas.microsoft.com/office/drawing/2014/main" id="{B6AD1470-D1F3-41CB-97CD-67F69D148E9E}"/>
              </a:ext>
            </a:extLst>
          </p:cNvPr>
          <p:cNvSpPr/>
          <p:nvPr/>
        </p:nvSpPr>
        <p:spPr>
          <a:xfrm flipH="1">
            <a:off x="6570467" y="3847552"/>
            <a:ext cx="2153527" cy="928770"/>
          </a:xfrm>
          <a:custGeom>
            <a:avLst/>
            <a:gdLst>
              <a:gd name="connsiteX0" fmla="*/ 0 w 2077162"/>
              <a:gd name="connsiteY0" fmla="*/ 144655 h 867914"/>
              <a:gd name="connsiteX1" fmla="*/ 144655 w 2077162"/>
              <a:gd name="connsiteY1" fmla="*/ 0 h 867914"/>
              <a:gd name="connsiteX2" fmla="*/ 346194 w 2077162"/>
              <a:gd name="connsiteY2" fmla="*/ 0 h 867914"/>
              <a:gd name="connsiteX3" fmla="*/ 342233 w 2077162"/>
              <a:gd name="connsiteY3" fmla="*/ -178374 h 867914"/>
              <a:gd name="connsiteX4" fmla="*/ 865484 w 2077162"/>
              <a:gd name="connsiteY4" fmla="*/ 0 h 867914"/>
              <a:gd name="connsiteX5" fmla="*/ 1932507 w 2077162"/>
              <a:gd name="connsiteY5" fmla="*/ 0 h 867914"/>
              <a:gd name="connsiteX6" fmla="*/ 2077162 w 2077162"/>
              <a:gd name="connsiteY6" fmla="*/ 144655 h 867914"/>
              <a:gd name="connsiteX7" fmla="*/ 2077162 w 2077162"/>
              <a:gd name="connsiteY7" fmla="*/ 144652 h 867914"/>
              <a:gd name="connsiteX8" fmla="*/ 2077162 w 2077162"/>
              <a:gd name="connsiteY8" fmla="*/ 144652 h 867914"/>
              <a:gd name="connsiteX9" fmla="*/ 2077162 w 2077162"/>
              <a:gd name="connsiteY9" fmla="*/ 361631 h 867914"/>
              <a:gd name="connsiteX10" fmla="*/ 2077162 w 2077162"/>
              <a:gd name="connsiteY10" fmla="*/ 723259 h 867914"/>
              <a:gd name="connsiteX11" fmla="*/ 1932507 w 2077162"/>
              <a:gd name="connsiteY11" fmla="*/ 867914 h 867914"/>
              <a:gd name="connsiteX12" fmla="*/ 865484 w 2077162"/>
              <a:gd name="connsiteY12" fmla="*/ 867914 h 867914"/>
              <a:gd name="connsiteX13" fmla="*/ 346194 w 2077162"/>
              <a:gd name="connsiteY13" fmla="*/ 867914 h 867914"/>
              <a:gd name="connsiteX14" fmla="*/ 346194 w 2077162"/>
              <a:gd name="connsiteY14" fmla="*/ 867914 h 867914"/>
              <a:gd name="connsiteX15" fmla="*/ 144655 w 2077162"/>
              <a:gd name="connsiteY15" fmla="*/ 867914 h 867914"/>
              <a:gd name="connsiteX16" fmla="*/ 0 w 2077162"/>
              <a:gd name="connsiteY16" fmla="*/ 723259 h 867914"/>
              <a:gd name="connsiteX17" fmla="*/ 0 w 2077162"/>
              <a:gd name="connsiteY17" fmla="*/ 361631 h 867914"/>
              <a:gd name="connsiteX18" fmla="*/ 0 w 2077162"/>
              <a:gd name="connsiteY18" fmla="*/ 144652 h 867914"/>
              <a:gd name="connsiteX19" fmla="*/ 0 w 2077162"/>
              <a:gd name="connsiteY19" fmla="*/ 144652 h 867914"/>
              <a:gd name="connsiteX20" fmla="*/ 0 w 2077162"/>
              <a:gd name="connsiteY20" fmla="*/ 144655 h 867914"/>
              <a:gd name="connsiteX0" fmla="*/ 0 w 2077162"/>
              <a:gd name="connsiteY0" fmla="*/ 323029 h 1046288"/>
              <a:gd name="connsiteX1" fmla="*/ 144655 w 2077162"/>
              <a:gd name="connsiteY1" fmla="*/ 178374 h 1046288"/>
              <a:gd name="connsiteX2" fmla="*/ 346194 w 2077162"/>
              <a:gd name="connsiteY2" fmla="*/ 178374 h 1046288"/>
              <a:gd name="connsiteX3" fmla="*/ 342233 w 2077162"/>
              <a:gd name="connsiteY3" fmla="*/ 0 h 1046288"/>
              <a:gd name="connsiteX4" fmla="*/ 615548 w 2077162"/>
              <a:gd name="connsiteY4" fmla="*/ 178374 h 1046288"/>
              <a:gd name="connsiteX5" fmla="*/ 1932507 w 2077162"/>
              <a:gd name="connsiteY5" fmla="*/ 178374 h 1046288"/>
              <a:gd name="connsiteX6" fmla="*/ 2077162 w 2077162"/>
              <a:gd name="connsiteY6" fmla="*/ 323029 h 1046288"/>
              <a:gd name="connsiteX7" fmla="*/ 2077162 w 2077162"/>
              <a:gd name="connsiteY7" fmla="*/ 323026 h 1046288"/>
              <a:gd name="connsiteX8" fmla="*/ 2077162 w 2077162"/>
              <a:gd name="connsiteY8" fmla="*/ 323026 h 1046288"/>
              <a:gd name="connsiteX9" fmla="*/ 2077162 w 2077162"/>
              <a:gd name="connsiteY9" fmla="*/ 540005 h 1046288"/>
              <a:gd name="connsiteX10" fmla="*/ 2077162 w 2077162"/>
              <a:gd name="connsiteY10" fmla="*/ 901633 h 1046288"/>
              <a:gd name="connsiteX11" fmla="*/ 1932507 w 2077162"/>
              <a:gd name="connsiteY11" fmla="*/ 1046288 h 1046288"/>
              <a:gd name="connsiteX12" fmla="*/ 865484 w 2077162"/>
              <a:gd name="connsiteY12" fmla="*/ 1046288 h 1046288"/>
              <a:gd name="connsiteX13" fmla="*/ 346194 w 2077162"/>
              <a:gd name="connsiteY13" fmla="*/ 1046288 h 1046288"/>
              <a:gd name="connsiteX14" fmla="*/ 346194 w 2077162"/>
              <a:gd name="connsiteY14" fmla="*/ 1046288 h 1046288"/>
              <a:gd name="connsiteX15" fmla="*/ 144655 w 2077162"/>
              <a:gd name="connsiteY15" fmla="*/ 1046288 h 1046288"/>
              <a:gd name="connsiteX16" fmla="*/ 0 w 2077162"/>
              <a:gd name="connsiteY16" fmla="*/ 901633 h 1046288"/>
              <a:gd name="connsiteX17" fmla="*/ 0 w 2077162"/>
              <a:gd name="connsiteY17" fmla="*/ 540005 h 1046288"/>
              <a:gd name="connsiteX18" fmla="*/ 0 w 2077162"/>
              <a:gd name="connsiteY18" fmla="*/ 323026 h 1046288"/>
              <a:gd name="connsiteX19" fmla="*/ 0 w 2077162"/>
              <a:gd name="connsiteY19" fmla="*/ 323026 h 1046288"/>
              <a:gd name="connsiteX20" fmla="*/ 0 w 2077162"/>
              <a:gd name="connsiteY20" fmla="*/ 323029 h 104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7162" h="1046288">
                <a:moveTo>
                  <a:pt x="0" y="323029"/>
                </a:moveTo>
                <a:cubicBezTo>
                  <a:pt x="0" y="243138"/>
                  <a:pt x="64764" y="178374"/>
                  <a:pt x="144655" y="178374"/>
                </a:cubicBezTo>
                <a:lnTo>
                  <a:pt x="346194" y="178374"/>
                </a:lnTo>
                <a:cubicBezTo>
                  <a:pt x="344874" y="118916"/>
                  <a:pt x="343553" y="59458"/>
                  <a:pt x="342233" y="0"/>
                </a:cubicBezTo>
                <a:lnTo>
                  <a:pt x="615548" y="178374"/>
                </a:lnTo>
                <a:lnTo>
                  <a:pt x="1932507" y="178374"/>
                </a:lnTo>
                <a:cubicBezTo>
                  <a:pt x="2012398" y="178374"/>
                  <a:pt x="2077162" y="243138"/>
                  <a:pt x="2077162" y="323029"/>
                </a:cubicBezTo>
                <a:lnTo>
                  <a:pt x="2077162" y="323026"/>
                </a:lnTo>
                <a:lnTo>
                  <a:pt x="2077162" y="323026"/>
                </a:lnTo>
                <a:lnTo>
                  <a:pt x="2077162" y="540005"/>
                </a:lnTo>
                <a:lnTo>
                  <a:pt x="2077162" y="901633"/>
                </a:lnTo>
                <a:cubicBezTo>
                  <a:pt x="2077162" y="981524"/>
                  <a:pt x="2012398" y="1046288"/>
                  <a:pt x="1932507" y="1046288"/>
                </a:cubicBezTo>
                <a:lnTo>
                  <a:pt x="865484" y="1046288"/>
                </a:lnTo>
                <a:lnTo>
                  <a:pt x="346194" y="1046288"/>
                </a:lnTo>
                <a:lnTo>
                  <a:pt x="346194" y="1046288"/>
                </a:lnTo>
                <a:lnTo>
                  <a:pt x="144655" y="1046288"/>
                </a:lnTo>
                <a:cubicBezTo>
                  <a:pt x="64764" y="1046288"/>
                  <a:pt x="0" y="981524"/>
                  <a:pt x="0" y="901633"/>
                </a:cubicBezTo>
                <a:lnTo>
                  <a:pt x="0" y="540005"/>
                </a:lnTo>
                <a:lnTo>
                  <a:pt x="0" y="323026"/>
                </a:lnTo>
                <a:lnTo>
                  <a:pt x="0" y="323026"/>
                </a:lnTo>
                <a:lnTo>
                  <a:pt x="0" y="323029"/>
                </a:lnTo>
                <a:close/>
              </a:path>
            </a:pathLst>
          </a:custGeom>
          <a:solidFill>
            <a:schemeClr val="bg1"/>
          </a:solidFill>
          <a:ln w="19050">
            <a:solidFill>
              <a:srgbClr val="262A5E"/>
            </a:solidFill>
          </a:ln>
          <a:effectLst>
            <a:outerShdw blurRad="50800" dist="38100" dir="2700000" algn="tl" rotWithShape="0">
              <a:srgbClr val="322E84">
                <a:alpha val="84706"/>
              </a:srgb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nSpc>
                <a:spcPts val="1500"/>
              </a:lnSpc>
            </a:pPr>
            <a:r>
              <a:rPr kumimoji="1" lang="ja-JP" altLang="en-US" sz="1050" b="1" dirty="0">
                <a:solidFill>
                  <a:schemeClr val="tx1"/>
                </a:solidFill>
                <a:latin typeface="メイリオ" panose="020B0604030504040204" pitchFamily="50" charset="-128"/>
                <a:ea typeface="メイリオ" panose="020B0604030504040204" pitchFamily="50" charset="-128"/>
              </a:rPr>
              <a:t> </a:t>
            </a:r>
            <a:endParaRPr kumimoji="1" lang="en-US" altLang="ja-JP" sz="1050" b="1" dirty="0">
              <a:solidFill>
                <a:schemeClr val="tx1"/>
              </a:solidFill>
              <a:latin typeface="メイリオ" panose="020B0604030504040204" pitchFamily="50" charset="-128"/>
              <a:ea typeface="メイリオ" panose="020B0604030504040204" pitchFamily="50" charset="-128"/>
            </a:endParaRPr>
          </a:p>
          <a:p>
            <a:pPr>
              <a:lnSpc>
                <a:spcPts val="1500"/>
              </a:lnSpc>
            </a:pPr>
            <a:r>
              <a:rPr lang="ja-JP" altLang="en-US" sz="1050" b="1" dirty="0">
                <a:solidFill>
                  <a:schemeClr val="tx1"/>
                </a:solidFill>
                <a:latin typeface="メイリオ" panose="020B0604030504040204" pitchFamily="50" charset="-128"/>
                <a:ea typeface="メイリオ" panose="020B0604030504040204" pitchFamily="50" charset="-128"/>
              </a:rPr>
              <a:t> </a:t>
            </a:r>
            <a:r>
              <a:rPr kumimoji="1" lang="ja-JP" altLang="en-US" sz="1050" b="1" dirty="0">
                <a:solidFill>
                  <a:schemeClr val="tx1"/>
                </a:solidFill>
                <a:latin typeface="メイリオ" panose="020B0604030504040204" pitchFamily="50" charset="-128"/>
                <a:ea typeface="メイリオ" panose="020B0604030504040204" pitchFamily="50" charset="-128"/>
              </a:rPr>
              <a:t>○多様な資源の活用</a:t>
            </a:r>
            <a:endParaRPr kumimoji="1" lang="en-US" altLang="ja-JP" sz="1050" b="1" dirty="0">
              <a:solidFill>
                <a:schemeClr val="tx1"/>
              </a:solidFill>
              <a:latin typeface="メイリオ" panose="020B0604030504040204" pitchFamily="50" charset="-128"/>
              <a:ea typeface="メイリオ" panose="020B0604030504040204" pitchFamily="50" charset="-128"/>
            </a:endParaRPr>
          </a:p>
          <a:p>
            <a:pPr>
              <a:lnSpc>
                <a:spcPts val="1500"/>
              </a:lnSpc>
            </a:pPr>
            <a:r>
              <a:rPr lang="ja-JP" altLang="en-US" sz="1050" b="1" dirty="0">
                <a:solidFill>
                  <a:schemeClr val="tx1"/>
                </a:solidFill>
                <a:latin typeface="メイリオ" panose="020B0604030504040204" pitchFamily="50" charset="-128"/>
                <a:ea typeface="メイリオ" panose="020B0604030504040204" pitchFamily="50" charset="-128"/>
              </a:rPr>
              <a:t> ○府民サービスの向上</a:t>
            </a:r>
            <a:endParaRPr lang="en-US" altLang="ja-JP" sz="1050" b="1" dirty="0">
              <a:solidFill>
                <a:schemeClr val="tx1"/>
              </a:solidFill>
              <a:latin typeface="メイリオ" panose="020B0604030504040204" pitchFamily="50" charset="-128"/>
              <a:ea typeface="メイリオ" panose="020B0604030504040204" pitchFamily="50" charset="-128"/>
            </a:endParaRPr>
          </a:p>
          <a:p>
            <a:pPr>
              <a:lnSpc>
                <a:spcPts val="1500"/>
              </a:lnSpc>
            </a:pPr>
            <a:r>
              <a:rPr kumimoji="1" lang="ja-JP" altLang="en-US" sz="1050" b="1" dirty="0">
                <a:solidFill>
                  <a:schemeClr val="tx1"/>
                </a:solidFill>
                <a:latin typeface="メイリオ" panose="020B0604030504040204" pitchFamily="50" charset="-128"/>
                <a:ea typeface="メイリオ" panose="020B0604030504040204" pitchFamily="50" charset="-128"/>
              </a:rPr>
              <a:t> ○地域イメージの向上</a:t>
            </a:r>
          </a:p>
        </p:txBody>
      </p:sp>
      <p:grpSp>
        <p:nvGrpSpPr>
          <p:cNvPr id="25" name="グループ化 24">
            <a:extLst>
              <a:ext uri="{FF2B5EF4-FFF2-40B4-BE49-F238E27FC236}">
                <a16:creationId xmlns:a16="http://schemas.microsoft.com/office/drawing/2014/main" id="{D4821E61-BC20-4E4E-9BE6-84BD8CB3B333}"/>
              </a:ext>
            </a:extLst>
          </p:cNvPr>
          <p:cNvGrpSpPr/>
          <p:nvPr/>
        </p:nvGrpSpPr>
        <p:grpSpPr>
          <a:xfrm>
            <a:off x="2996217" y="5243964"/>
            <a:ext cx="3116805" cy="911903"/>
            <a:chOff x="3055227" y="5075978"/>
            <a:chExt cx="3116805" cy="911903"/>
          </a:xfrm>
        </p:grpSpPr>
        <p:sp>
          <p:nvSpPr>
            <p:cNvPr id="67" name="楕円 66">
              <a:extLst>
                <a:ext uri="{FF2B5EF4-FFF2-40B4-BE49-F238E27FC236}">
                  <a16:creationId xmlns:a16="http://schemas.microsoft.com/office/drawing/2014/main" id="{0F745644-523E-40B9-B514-616A6995FACC}"/>
                </a:ext>
              </a:extLst>
            </p:cNvPr>
            <p:cNvSpPr/>
            <p:nvPr/>
          </p:nvSpPr>
          <p:spPr>
            <a:xfrm>
              <a:off x="3055227" y="5075978"/>
              <a:ext cx="911903" cy="911903"/>
            </a:xfrm>
            <a:prstGeom prst="ellipse">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108000" rIns="0" bIns="0" rtlCol="0" anchor="ctr"/>
            <a:lstStyle/>
            <a:p>
              <a:pPr algn="ctr">
                <a:lnSpc>
                  <a:spcPts val="2300"/>
                </a:lnSpc>
              </a:pPr>
              <a:r>
                <a:rPr kumimoji="1" lang="ja-JP" altLang="en-US" sz="2400" b="1">
                  <a:solidFill>
                    <a:schemeClr val="bg1"/>
                  </a:solidFill>
                  <a:latin typeface="メイリオ" panose="020B0604030504040204" pitchFamily="50" charset="-128"/>
                  <a:ea typeface="メイリオ" panose="020B0604030504040204" pitchFamily="50" charset="-128"/>
                </a:rPr>
                <a:t>民</a:t>
              </a:r>
              <a:endParaRPr lang="en-US" altLang="ja-JP" sz="2400" b="1">
                <a:solidFill>
                  <a:schemeClr val="bg1"/>
                </a:solidFill>
                <a:latin typeface="メイリオ" panose="020B0604030504040204" pitchFamily="50" charset="-128"/>
                <a:ea typeface="メイリオ" panose="020B0604030504040204" pitchFamily="50" charset="-128"/>
              </a:endParaRPr>
            </a:p>
          </p:txBody>
        </p:sp>
        <p:sp>
          <p:nvSpPr>
            <p:cNvPr id="68" name="楕円 67">
              <a:extLst>
                <a:ext uri="{FF2B5EF4-FFF2-40B4-BE49-F238E27FC236}">
                  <a16:creationId xmlns:a16="http://schemas.microsoft.com/office/drawing/2014/main" id="{6A6EFF8C-2DD3-4119-914A-6A3CCFCDD9FF}"/>
                </a:ext>
              </a:extLst>
            </p:cNvPr>
            <p:cNvSpPr/>
            <p:nvPr/>
          </p:nvSpPr>
          <p:spPr>
            <a:xfrm>
              <a:off x="5260129" y="5075978"/>
              <a:ext cx="911903" cy="911903"/>
            </a:xfrm>
            <a:prstGeom prst="ellipse">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108000" rIns="0" bIns="0" rtlCol="0" anchor="ctr"/>
            <a:lstStyle/>
            <a:p>
              <a:pPr algn="ctr">
                <a:lnSpc>
                  <a:spcPts val="2300"/>
                </a:lnSpc>
              </a:pPr>
              <a:r>
                <a:rPr kumimoji="1" lang="ja-JP" altLang="en-US" sz="2400" b="1">
                  <a:solidFill>
                    <a:schemeClr val="bg1"/>
                  </a:solidFill>
                  <a:latin typeface="メイリオ" panose="020B0604030504040204" pitchFamily="50" charset="-128"/>
                  <a:ea typeface="メイリオ" panose="020B0604030504040204" pitchFamily="50" charset="-128"/>
                </a:rPr>
                <a:t>公</a:t>
              </a:r>
              <a:endParaRPr lang="en-US" altLang="ja-JP" sz="2400" b="1">
                <a:solidFill>
                  <a:schemeClr val="bg1"/>
                </a:solidFill>
                <a:latin typeface="メイリオ" panose="020B0604030504040204" pitchFamily="50" charset="-128"/>
                <a:ea typeface="メイリオ" panose="020B0604030504040204" pitchFamily="50" charset="-128"/>
              </a:endParaRPr>
            </a:p>
          </p:txBody>
        </p:sp>
        <p:sp>
          <p:nvSpPr>
            <p:cNvPr id="13" name="十字形 12">
              <a:extLst>
                <a:ext uri="{FF2B5EF4-FFF2-40B4-BE49-F238E27FC236}">
                  <a16:creationId xmlns:a16="http://schemas.microsoft.com/office/drawing/2014/main" id="{F51C7B42-A998-4845-93C6-587F429450EA}"/>
                </a:ext>
              </a:extLst>
            </p:cNvPr>
            <p:cNvSpPr/>
            <p:nvPr/>
          </p:nvSpPr>
          <p:spPr>
            <a:xfrm rot="2699791">
              <a:off x="4351907" y="5270207"/>
              <a:ext cx="523445" cy="523444"/>
            </a:xfrm>
            <a:prstGeom prst="plus">
              <a:avLst>
                <a:gd name="adj" fmla="val 45483"/>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grpSp>
      <p:sp>
        <p:nvSpPr>
          <p:cNvPr id="80" name="正方形/長方形 79">
            <a:extLst>
              <a:ext uri="{FF2B5EF4-FFF2-40B4-BE49-F238E27FC236}">
                <a16:creationId xmlns:a16="http://schemas.microsoft.com/office/drawing/2014/main" id="{BA272294-70E3-4330-B686-38C84B96DB44}"/>
              </a:ext>
            </a:extLst>
          </p:cNvPr>
          <p:cNvSpPr/>
          <p:nvPr/>
        </p:nvSpPr>
        <p:spPr>
          <a:xfrm>
            <a:off x="1495510" y="6300684"/>
            <a:ext cx="6151722" cy="475634"/>
          </a:xfrm>
          <a:prstGeom prst="rect">
            <a:avLst/>
          </a:prstGeom>
          <a:noFill/>
          <a:ln w="9525">
            <a:noFill/>
          </a:ln>
          <a:effectLst>
            <a:outerShdw blurRad="12700" dist="25400" dir="2700000" algn="tl" rotWithShape="0">
              <a:srgbClr val="FFFF00"/>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180000" rIns="72000" rtlCol="0" anchor="t"/>
          <a:lstStyle/>
          <a:p>
            <a:pPr algn="ctr">
              <a:lnSpc>
                <a:spcPts val="1920"/>
              </a:lnSpc>
            </a:pPr>
            <a:r>
              <a:rPr kumimoji="1" lang="ja-JP" altLang="en-US" sz="2000" b="1">
                <a:solidFill>
                  <a:srgbClr val="008047"/>
                </a:solidFill>
                <a:effectLst>
                  <a:outerShdw blurRad="50800" dist="38100" dir="2700000" algn="tl" rotWithShape="0">
                    <a:srgbClr val="66FF99">
                      <a:alpha val="40000"/>
                    </a:srgbClr>
                  </a:outerShdw>
                </a:effectLst>
                <a:latin typeface="メイリオ" panose="020B0604030504040204" pitchFamily="50" charset="-128"/>
                <a:ea typeface="メイリオ" panose="020B0604030504040204" pitchFamily="50" charset="-128"/>
              </a:rPr>
              <a:t>「強み」を束ね、新しい価値を生み出す</a:t>
            </a:r>
            <a:endParaRPr kumimoji="1" lang="en-US" altLang="ja-JP" sz="2000" b="1">
              <a:solidFill>
                <a:srgbClr val="008047"/>
              </a:solidFill>
              <a:effectLst>
                <a:outerShdw blurRad="50800" dist="38100" dir="2700000" algn="tl" rotWithShape="0">
                  <a:srgbClr val="66FF99">
                    <a:alpha val="40000"/>
                  </a:srgbClr>
                </a:outerShdw>
              </a:effectLst>
              <a:latin typeface="メイリオ" panose="020B0604030504040204" pitchFamily="50" charset="-128"/>
              <a:ea typeface="メイリオ" panose="020B0604030504040204" pitchFamily="50" charset="-128"/>
            </a:endParaRPr>
          </a:p>
        </p:txBody>
      </p:sp>
      <p:sp>
        <p:nvSpPr>
          <p:cNvPr id="89" name="角丸四角形 46">
            <a:extLst>
              <a:ext uri="{FF2B5EF4-FFF2-40B4-BE49-F238E27FC236}">
                <a16:creationId xmlns:a16="http://schemas.microsoft.com/office/drawing/2014/main" id="{7117DD33-D1E6-4664-81A1-5F745ED5BF3B}"/>
              </a:ext>
            </a:extLst>
          </p:cNvPr>
          <p:cNvSpPr/>
          <p:nvPr/>
        </p:nvSpPr>
        <p:spPr>
          <a:xfrm>
            <a:off x="148413" y="4886554"/>
            <a:ext cx="2239658" cy="252000"/>
          </a:xfrm>
          <a:prstGeom prst="roundRect">
            <a:avLst>
              <a:gd name="adj" fmla="val 14009"/>
            </a:avLst>
          </a:prstGeom>
          <a:solidFill>
            <a:srgbClr val="00468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ja-JP" altLang="en-US" sz="11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公民戦略連携デスクのミッション</a:t>
            </a:r>
            <a:endParaRPr lang="en-US" altLang="ja-JP" sz="11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4" name="グループ化 23">
            <a:extLst>
              <a:ext uri="{FF2B5EF4-FFF2-40B4-BE49-F238E27FC236}">
                <a16:creationId xmlns:a16="http://schemas.microsoft.com/office/drawing/2014/main" id="{455B6B0F-34CC-4B67-B62B-C6C3F62138CA}"/>
              </a:ext>
            </a:extLst>
          </p:cNvPr>
          <p:cNvGrpSpPr/>
          <p:nvPr/>
        </p:nvGrpSpPr>
        <p:grpSpPr>
          <a:xfrm>
            <a:off x="6383071" y="5183608"/>
            <a:ext cx="2193748" cy="1032615"/>
            <a:chOff x="6383697" y="5000601"/>
            <a:chExt cx="2193748" cy="1032615"/>
          </a:xfrm>
        </p:grpSpPr>
        <p:grpSp>
          <p:nvGrpSpPr>
            <p:cNvPr id="16" name="グループ化 15">
              <a:extLst>
                <a:ext uri="{FF2B5EF4-FFF2-40B4-BE49-F238E27FC236}">
                  <a16:creationId xmlns:a16="http://schemas.microsoft.com/office/drawing/2014/main" id="{569D5CF0-1BA1-433A-A0B8-69445E10034D}"/>
                </a:ext>
              </a:extLst>
            </p:cNvPr>
            <p:cNvGrpSpPr/>
            <p:nvPr/>
          </p:nvGrpSpPr>
          <p:grpSpPr>
            <a:xfrm>
              <a:off x="6597851" y="5084908"/>
              <a:ext cx="1668305" cy="864000"/>
              <a:chOff x="6822250" y="5155385"/>
              <a:chExt cx="1668305" cy="1063925"/>
            </a:xfrm>
            <a:solidFill>
              <a:schemeClr val="accent3">
                <a:lumMod val="20000"/>
                <a:lumOff val="80000"/>
              </a:schemeClr>
            </a:solidFill>
          </p:grpSpPr>
          <p:sp>
            <p:nvSpPr>
              <p:cNvPr id="12" name="四角形: 角を丸くする 11">
                <a:extLst>
                  <a:ext uri="{FF2B5EF4-FFF2-40B4-BE49-F238E27FC236}">
                    <a16:creationId xmlns:a16="http://schemas.microsoft.com/office/drawing/2014/main" id="{E759CD12-9EF1-4AA3-8BEC-4EE87F6DFE33}"/>
                  </a:ext>
                </a:extLst>
              </p:cNvPr>
              <p:cNvSpPr/>
              <p:nvPr/>
            </p:nvSpPr>
            <p:spPr>
              <a:xfrm>
                <a:off x="6822250" y="5155385"/>
                <a:ext cx="1668305" cy="319153"/>
              </a:xfrm>
              <a:prstGeom prst="roundRect">
                <a:avLst/>
              </a:prstGeom>
              <a:grpFill/>
              <a:ln w="19050">
                <a:solidFill>
                  <a:srgbClr val="008047"/>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信頼性・信用性</a:t>
                </a:r>
              </a:p>
            </p:txBody>
          </p:sp>
          <p:sp>
            <p:nvSpPr>
              <p:cNvPr id="75" name="四角形: 角を丸くする 74">
                <a:extLst>
                  <a:ext uri="{FF2B5EF4-FFF2-40B4-BE49-F238E27FC236}">
                    <a16:creationId xmlns:a16="http://schemas.microsoft.com/office/drawing/2014/main" id="{4739501F-6287-48D0-8FAC-DB44B6ADD988}"/>
                  </a:ext>
                </a:extLst>
              </p:cNvPr>
              <p:cNvSpPr/>
              <p:nvPr/>
            </p:nvSpPr>
            <p:spPr>
              <a:xfrm>
                <a:off x="6822250" y="5530877"/>
                <a:ext cx="1668305" cy="319153"/>
              </a:xfrm>
              <a:prstGeom prst="roundRect">
                <a:avLst/>
              </a:prstGeom>
              <a:grpFill/>
              <a:ln w="19050">
                <a:solidFill>
                  <a:srgbClr val="008047"/>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公共性</a:t>
                </a:r>
              </a:p>
            </p:txBody>
          </p:sp>
          <p:sp>
            <p:nvSpPr>
              <p:cNvPr id="76" name="四角形: 角を丸くする 75">
                <a:extLst>
                  <a:ext uri="{FF2B5EF4-FFF2-40B4-BE49-F238E27FC236}">
                    <a16:creationId xmlns:a16="http://schemas.microsoft.com/office/drawing/2014/main" id="{35642CAD-D018-4C18-A8EE-50FE97F9C6BA}"/>
                  </a:ext>
                </a:extLst>
              </p:cNvPr>
              <p:cNvSpPr/>
              <p:nvPr/>
            </p:nvSpPr>
            <p:spPr>
              <a:xfrm>
                <a:off x="6822250" y="5900157"/>
                <a:ext cx="1668305" cy="319153"/>
              </a:xfrm>
              <a:prstGeom prst="roundRect">
                <a:avLst/>
              </a:prstGeom>
              <a:grpFill/>
              <a:ln w="19050">
                <a:solidFill>
                  <a:srgbClr val="008047"/>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安定性・継続性</a:t>
                </a:r>
              </a:p>
            </p:txBody>
          </p:sp>
        </p:grpSp>
        <p:grpSp>
          <p:nvGrpSpPr>
            <p:cNvPr id="98" name="グループ化 97">
              <a:extLst>
                <a:ext uri="{FF2B5EF4-FFF2-40B4-BE49-F238E27FC236}">
                  <a16:creationId xmlns:a16="http://schemas.microsoft.com/office/drawing/2014/main" id="{6803904F-6AE2-4767-8F6C-36D5AF6F05F5}"/>
                </a:ext>
              </a:extLst>
            </p:cNvPr>
            <p:cNvGrpSpPr/>
            <p:nvPr/>
          </p:nvGrpSpPr>
          <p:grpSpPr>
            <a:xfrm>
              <a:off x="6383697" y="5000601"/>
              <a:ext cx="117233" cy="1032615"/>
              <a:chOff x="6742830" y="5017422"/>
              <a:chExt cx="291161" cy="936001"/>
            </a:xfrm>
          </p:grpSpPr>
          <p:cxnSp>
            <p:nvCxnSpPr>
              <p:cNvPr id="99" name="直線コネクタ 98">
                <a:extLst>
                  <a:ext uri="{FF2B5EF4-FFF2-40B4-BE49-F238E27FC236}">
                    <a16:creationId xmlns:a16="http://schemas.microsoft.com/office/drawing/2014/main" id="{B10A3401-4171-4094-942F-A8FA0AF4E1A8}"/>
                  </a:ext>
                </a:extLst>
              </p:cNvPr>
              <p:cNvCxnSpPr>
                <a:cxnSpLocks/>
              </p:cNvCxnSpPr>
              <p:nvPr/>
            </p:nvCxnSpPr>
            <p:spPr>
              <a:xfrm flipH="1">
                <a:off x="6742830" y="5017422"/>
                <a:ext cx="2911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845C5E3F-173A-4E22-B00F-CECEB5AB55B2}"/>
                  </a:ext>
                </a:extLst>
              </p:cNvPr>
              <p:cNvCxnSpPr>
                <a:cxnSpLocks/>
              </p:cNvCxnSpPr>
              <p:nvPr/>
            </p:nvCxnSpPr>
            <p:spPr>
              <a:xfrm flipH="1">
                <a:off x="6742830" y="5953423"/>
                <a:ext cx="2911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線コネクタ 105">
                <a:extLst>
                  <a:ext uri="{FF2B5EF4-FFF2-40B4-BE49-F238E27FC236}">
                    <a16:creationId xmlns:a16="http://schemas.microsoft.com/office/drawing/2014/main" id="{537C776E-7B81-41B6-8148-4ECB6F6A9BF3}"/>
                  </a:ext>
                </a:extLst>
              </p:cNvPr>
              <p:cNvCxnSpPr>
                <a:cxnSpLocks/>
              </p:cNvCxnSpPr>
              <p:nvPr/>
            </p:nvCxnSpPr>
            <p:spPr>
              <a:xfrm rot="16200000" flipH="1">
                <a:off x="6274831" y="5485423"/>
                <a:ext cx="936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四角形: 角を丸くする 21">
              <a:extLst>
                <a:ext uri="{FF2B5EF4-FFF2-40B4-BE49-F238E27FC236}">
                  <a16:creationId xmlns:a16="http://schemas.microsoft.com/office/drawing/2014/main" id="{0253737D-6EE8-4C2B-92AA-7FB5024AE77E}"/>
                </a:ext>
              </a:extLst>
            </p:cNvPr>
            <p:cNvSpPr/>
            <p:nvPr/>
          </p:nvSpPr>
          <p:spPr>
            <a:xfrm>
              <a:off x="8314250" y="5084908"/>
              <a:ext cx="263195" cy="864000"/>
            </a:xfrm>
            <a:prstGeom prst="roundRect">
              <a:avLst/>
            </a:prstGeom>
            <a:solidFill>
              <a:srgbClr val="008047"/>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eaVert" lIns="72000" tIns="72000" rIns="36000" bIns="72000" rtlCol="0" anchor="t"/>
            <a:lstStyle/>
            <a:p>
              <a:pPr algn="ctr"/>
              <a:r>
                <a:rPr kumimoji="1" lang="ja-JP" altLang="en-US" sz="1050" b="1">
                  <a:solidFill>
                    <a:schemeClr val="bg1"/>
                  </a:solidFill>
                  <a:latin typeface="メイリオ" panose="020B0604030504040204" pitchFamily="50" charset="-128"/>
                  <a:ea typeface="メイリオ" panose="020B0604030504040204" pitchFamily="50" charset="-128"/>
                </a:rPr>
                <a:t>行政の強み</a:t>
              </a:r>
            </a:p>
          </p:txBody>
        </p:sp>
      </p:grpSp>
      <p:grpSp>
        <p:nvGrpSpPr>
          <p:cNvPr id="23" name="グループ化 22">
            <a:extLst>
              <a:ext uri="{FF2B5EF4-FFF2-40B4-BE49-F238E27FC236}">
                <a16:creationId xmlns:a16="http://schemas.microsoft.com/office/drawing/2014/main" id="{FC4483A9-AF73-4E4E-BC22-D6C2F8D9DA4C}"/>
              </a:ext>
            </a:extLst>
          </p:cNvPr>
          <p:cNvGrpSpPr/>
          <p:nvPr/>
        </p:nvGrpSpPr>
        <p:grpSpPr>
          <a:xfrm>
            <a:off x="566555" y="5183608"/>
            <a:ext cx="2159614" cy="1032615"/>
            <a:chOff x="567181" y="5000601"/>
            <a:chExt cx="2159614" cy="1032615"/>
          </a:xfrm>
        </p:grpSpPr>
        <p:grpSp>
          <p:nvGrpSpPr>
            <p:cNvPr id="15" name="グループ化 14">
              <a:extLst>
                <a:ext uri="{FF2B5EF4-FFF2-40B4-BE49-F238E27FC236}">
                  <a16:creationId xmlns:a16="http://schemas.microsoft.com/office/drawing/2014/main" id="{F6CC3CBE-AA2C-486B-8C2E-CF84D75DF88F}"/>
                </a:ext>
              </a:extLst>
            </p:cNvPr>
            <p:cNvGrpSpPr/>
            <p:nvPr/>
          </p:nvGrpSpPr>
          <p:grpSpPr>
            <a:xfrm>
              <a:off x="878470" y="5084908"/>
              <a:ext cx="1668305" cy="864000"/>
              <a:chOff x="407926" y="5327858"/>
              <a:chExt cx="1668305" cy="1063925"/>
            </a:xfrm>
            <a:solidFill>
              <a:schemeClr val="accent3">
                <a:lumMod val="20000"/>
                <a:lumOff val="80000"/>
              </a:schemeClr>
            </a:solidFill>
          </p:grpSpPr>
          <p:sp>
            <p:nvSpPr>
              <p:cNvPr id="77" name="四角形: 角を丸くする 76">
                <a:extLst>
                  <a:ext uri="{FF2B5EF4-FFF2-40B4-BE49-F238E27FC236}">
                    <a16:creationId xmlns:a16="http://schemas.microsoft.com/office/drawing/2014/main" id="{DA4E2066-A695-4D2E-B7FA-EF433AE58F2C}"/>
                  </a:ext>
                </a:extLst>
              </p:cNvPr>
              <p:cNvSpPr/>
              <p:nvPr/>
            </p:nvSpPr>
            <p:spPr>
              <a:xfrm>
                <a:off x="407926" y="5327858"/>
                <a:ext cx="1668305" cy="319153"/>
              </a:xfrm>
              <a:prstGeom prst="roundRect">
                <a:avLst/>
              </a:prstGeom>
              <a:grpFill/>
              <a:ln w="19050">
                <a:solidFill>
                  <a:srgbClr val="008047"/>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スピード感</a:t>
                </a:r>
              </a:p>
            </p:txBody>
          </p:sp>
          <p:sp>
            <p:nvSpPr>
              <p:cNvPr id="78" name="四角形: 角を丸くする 77">
                <a:extLst>
                  <a:ext uri="{FF2B5EF4-FFF2-40B4-BE49-F238E27FC236}">
                    <a16:creationId xmlns:a16="http://schemas.microsoft.com/office/drawing/2014/main" id="{96800873-32DF-4556-9F16-F119C892E6E4}"/>
                  </a:ext>
                </a:extLst>
              </p:cNvPr>
              <p:cNvSpPr/>
              <p:nvPr/>
            </p:nvSpPr>
            <p:spPr>
              <a:xfrm>
                <a:off x="407926" y="5703350"/>
                <a:ext cx="1668305" cy="319153"/>
              </a:xfrm>
              <a:prstGeom prst="roundRect">
                <a:avLst/>
              </a:prstGeom>
              <a:grpFill/>
              <a:ln w="19050">
                <a:solidFill>
                  <a:srgbClr val="008047"/>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社会変化への対応力</a:t>
                </a:r>
              </a:p>
            </p:txBody>
          </p:sp>
          <p:sp>
            <p:nvSpPr>
              <p:cNvPr id="79" name="四角形: 角を丸くする 78">
                <a:extLst>
                  <a:ext uri="{FF2B5EF4-FFF2-40B4-BE49-F238E27FC236}">
                    <a16:creationId xmlns:a16="http://schemas.microsoft.com/office/drawing/2014/main" id="{7D7BDB04-88FC-449D-8A91-040AC9EA759B}"/>
                  </a:ext>
                </a:extLst>
              </p:cNvPr>
              <p:cNvSpPr/>
              <p:nvPr/>
            </p:nvSpPr>
            <p:spPr>
              <a:xfrm>
                <a:off x="407926" y="6072630"/>
                <a:ext cx="1668305" cy="319153"/>
              </a:xfrm>
              <a:prstGeom prst="roundRect">
                <a:avLst/>
              </a:prstGeom>
              <a:grpFill/>
              <a:ln w="19050">
                <a:solidFill>
                  <a:srgbClr val="008047"/>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多様な資源</a:t>
                </a:r>
              </a:p>
            </p:txBody>
          </p:sp>
        </p:grpSp>
        <p:sp>
          <p:nvSpPr>
            <p:cNvPr id="107" name="四角形: 角を丸くする 106">
              <a:extLst>
                <a:ext uri="{FF2B5EF4-FFF2-40B4-BE49-F238E27FC236}">
                  <a16:creationId xmlns:a16="http://schemas.microsoft.com/office/drawing/2014/main" id="{6D2FCB48-E598-46F2-B152-FA5834AE4665}"/>
                </a:ext>
              </a:extLst>
            </p:cNvPr>
            <p:cNvSpPr/>
            <p:nvPr/>
          </p:nvSpPr>
          <p:spPr>
            <a:xfrm>
              <a:off x="567181" y="5084908"/>
              <a:ext cx="263195" cy="864000"/>
            </a:xfrm>
            <a:prstGeom prst="roundRect">
              <a:avLst/>
            </a:prstGeom>
            <a:solidFill>
              <a:srgbClr val="008047"/>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eaVert" lIns="72000" tIns="72000" rIns="36000" bIns="72000" rtlCol="0" anchor="t"/>
            <a:lstStyle/>
            <a:p>
              <a:pPr algn="ctr"/>
              <a:r>
                <a:rPr kumimoji="1" lang="ja-JP" altLang="en-US" sz="900" b="1" dirty="0">
                  <a:solidFill>
                    <a:schemeClr val="bg1"/>
                  </a:solidFill>
                  <a:latin typeface="メイリオ" panose="020B0604030504040204" pitchFamily="50" charset="-128"/>
                  <a:ea typeface="メイリオ" panose="020B0604030504040204" pitchFamily="50" charset="-128"/>
                </a:rPr>
                <a:t>企業等の強み</a:t>
              </a:r>
            </a:p>
          </p:txBody>
        </p:sp>
        <p:grpSp>
          <p:nvGrpSpPr>
            <p:cNvPr id="108" name="グループ化 107">
              <a:extLst>
                <a:ext uri="{FF2B5EF4-FFF2-40B4-BE49-F238E27FC236}">
                  <a16:creationId xmlns:a16="http://schemas.microsoft.com/office/drawing/2014/main" id="{750690B6-AD46-49B5-BBFE-747146027D12}"/>
                </a:ext>
              </a:extLst>
            </p:cNvPr>
            <p:cNvGrpSpPr/>
            <p:nvPr/>
          </p:nvGrpSpPr>
          <p:grpSpPr>
            <a:xfrm flipH="1">
              <a:off x="2609562" y="5000601"/>
              <a:ext cx="117233" cy="1032615"/>
              <a:chOff x="6742830" y="5017422"/>
              <a:chExt cx="291161" cy="936001"/>
            </a:xfrm>
          </p:grpSpPr>
          <p:cxnSp>
            <p:nvCxnSpPr>
              <p:cNvPr id="109" name="直線コネクタ 108">
                <a:extLst>
                  <a:ext uri="{FF2B5EF4-FFF2-40B4-BE49-F238E27FC236}">
                    <a16:creationId xmlns:a16="http://schemas.microsoft.com/office/drawing/2014/main" id="{82D2150D-3A8E-41D4-85B9-0830A8525285}"/>
                  </a:ext>
                </a:extLst>
              </p:cNvPr>
              <p:cNvCxnSpPr>
                <a:cxnSpLocks/>
              </p:cNvCxnSpPr>
              <p:nvPr/>
            </p:nvCxnSpPr>
            <p:spPr>
              <a:xfrm flipH="1">
                <a:off x="6742830" y="5017422"/>
                <a:ext cx="2911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DFF7C23A-D312-4369-AFAD-44DE3FD91570}"/>
                  </a:ext>
                </a:extLst>
              </p:cNvPr>
              <p:cNvCxnSpPr>
                <a:cxnSpLocks/>
              </p:cNvCxnSpPr>
              <p:nvPr/>
            </p:nvCxnSpPr>
            <p:spPr>
              <a:xfrm flipH="1">
                <a:off x="6742830" y="5953423"/>
                <a:ext cx="2911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線コネクタ 110">
                <a:extLst>
                  <a:ext uri="{FF2B5EF4-FFF2-40B4-BE49-F238E27FC236}">
                    <a16:creationId xmlns:a16="http://schemas.microsoft.com/office/drawing/2014/main" id="{D1B243D8-3EA1-47D0-93D3-EEDCAFB0C9CD}"/>
                  </a:ext>
                </a:extLst>
              </p:cNvPr>
              <p:cNvCxnSpPr>
                <a:cxnSpLocks/>
              </p:cNvCxnSpPr>
              <p:nvPr/>
            </p:nvCxnSpPr>
            <p:spPr>
              <a:xfrm rot="16200000" flipH="1">
                <a:off x="6274831" y="5485423"/>
                <a:ext cx="936000"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2" name="テキスト プレースホルダー 1">
            <a:extLst>
              <a:ext uri="{FF2B5EF4-FFF2-40B4-BE49-F238E27FC236}">
                <a16:creationId xmlns:a16="http://schemas.microsoft.com/office/drawing/2014/main" id="{A90822D1-FAEE-4029-A2D1-343ACF51BE5E}"/>
              </a:ext>
            </a:extLst>
          </p:cNvPr>
          <p:cNvSpPr>
            <a:spLocks noGrp="1"/>
          </p:cNvSpPr>
          <p:nvPr>
            <p:ph type="body" sz="quarter" idx="13"/>
          </p:nvPr>
        </p:nvSpPr>
        <p:spPr>
          <a:xfrm>
            <a:off x="0" y="49127"/>
            <a:ext cx="7065785" cy="501650"/>
          </a:xfrm>
        </p:spPr>
        <p:txBody>
          <a:bodyPr/>
          <a:lstStyle/>
          <a:p>
            <a:r>
              <a:rPr lang="ja-JP" altLang="en-US" b="0" dirty="0">
                <a:solidFill>
                  <a:schemeClr val="tx1"/>
                </a:solidFill>
                <a:latin typeface="メイリオ" panose="020B0604030504040204" pitchFamily="50" charset="-128"/>
                <a:ea typeface="メイリオ" panose="020B0604030504040204" pitchFamily="50" charset="-128"/>
              </a:rPr>
              <a:t>公民戦略連携デスクの取組み</a:t>
            </a:r>
            <a:endParaRPr lang="en-US" altLang="ja-JP" sz="1400" b="0" dirty="0">
              <a:solidFill>
                <a:schemeClr val="tx1"/>
              </a:solidFill>
              <a:latin typeface="メイリオ" panose="020B0604030504040204" pitchFamily="50" charset="-128"/>
              <a:ea typeface="メイリオ" panose="020B0604030504040204" pitchFamily="50" charset="-128"/>
            </a:endParaRPr>
          </a:p>
        </p:txBody>
      </p:sp>
      <p:sp>
        <p:nvSpPr>
          <p:cNvPr id="10" name="テキスト プレースホルダー 9">
            <a:extLst>
              <a:ext uri="{FF2B5EF4-FFF2-40B4-BE49-F238E27FC236}">
                <a16:creationId xmlns:a16="http://schemas.microsoft.com/office/drawing/2014/main" id="{8BD37569-5A99-47EF-A032-5A662F57E41D}"/>
              </a:ext>
            </a:extLst>
          </p:cNvPr>
          <p:cNvSpPr>
            <a:spLocks noGrp="1"/>
          </p:cNvSpPr>
          <p:nvPr>
            <p:ph type="body" sz="quarter" idx="18"/>
          </p:nvPr>
        </p:nvSpPr>
        <p:spPr>
          <a:xfrm>
            <a:off x="130968" y="547200"/>
            <a:ext cx="8882063" cy="946150"/>
          </a:xfrm>
        </p:spPr>
        <p:txBody>
          <a:bodyPr/>
          <a:lstStyle/>
          <a:p>
            <a:r>
              <a:rPr lang="ja-JP" altLang="en-US" sz="1200" dirty="0">
                <a:latin typeface="メイリオ" panose="020B0604030504040204" pitchFamily="50" charset="-128"/>
                <a:ea typeface="メイリオ" panose="020B0604030504040204" pitchFamily="50" charset="-128"/>
              </a:rPr>
              <a:t>公民戦略連携デスクでは、企業・大学等と行政のマッチングを行う公民連携の一元的な窓口として、府民・企業・行政にとっての「三方良し」による社会課題の解決を図る。</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従来の取組みのアップデートや「その企業だからこそ」の強みを活かした取組みを進めるとともに、企業等との持続的な連携を図り、時代のニーズに応じた新しい価値を共に創出することで、府の施策効果を高め、府民サービスの充実を</a:t>
            </a:r>
            <a:r>
              <a:rPr lang="ja-JP" altLang="en-US" dirty="0"/>
              <a:t>めざ</a:t>
            </a:r>
            <a:r>
              <a:rPr lang="ja-JP" altLang="en-US" sz="1200" dirty="0">
                <a:latin typeface="メイリオ" panose="020B0604030504040204" pitchFamily="50" charset="-128"/>
                <a:ea typeface="メイリオ" panose="020B0604030504040204" pitchFamily="50" charset="-128"/>
              </a:rPr>
              <a:t>す。</a:t>
            </a:r>
          </a:p>
        </p:txBody>
      </p:sp>
      <p:pic>
        <p:nvPicPr>
          <p:cNvPr id="27" name="図プレースホルダー 26" descr="テキスト&#10;&#10;AI によって生成されたコンテンツは間違っている可能性があります。">
            <a:extLst>
              <a:ext uri="{FF2B5EF4-FFF2-40B4-BE49-F238E27FC236}">
                <a16:creationId xmlns:a16="http://schemas.microsoft.com/office/drawing/2014/main" id="{168CBA4E-13A7-D36A-08C5-661C5E605760}"/>
              </a:ext>
            </a:extLst>
          </p:cNvPr>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a:stretch>
            <a:fillRect/>
          </a:stretch>
        </p:blipFill>
        <p:spPr>
          <a:xfrm>
            <a:off x="7336355" y="23169"/>
            <a:ext cx="468000" cy="468000"/>
          </a:xfrm>
        </p:spPr>
      </p:pic>
      <p:pic>
        <p:nvPicPr>
          <p:cNvPr id="29" name="図プレースホルダー 28" descr="アイコン が含まれている画像&#10;&#10;AI によって生成されたコンテンツは間違っている可能性があります。">
            <a:extLst>
              <a:ext uri="{FF2B5EF4-FFF2-40B4-BE49-F238E27FC236}">
                <a16:creationId xmlns:a16="http://schemas.microsoft.com/office/drawing/2014/main" id="{99CDA89E-42B0-EF1B-5CC5-3496B7473A21}"/>
              </a:ext>
            </a:extLst>
          </p:cNvPr>
          <p:cNvPicPr>
            <a:picLocks noGrp="1" noChangeAspect="1"/>
          </p:cNvPicPr>
          <p:nvPr>
            <p:ph type="pic" sz="quarter" idx="15"/>
          </p:nvPr>
        </p:nvPicPr>
        <p:blipFill>
          <a:blip r:embed="rId7" cstate="print">
            <a:extLst>
              <a:ext uri="{28A0092B-C50C-407E-A947-70E740481C1C}">
                <a14:useLocalDpi xmlns:a14="http://schemas.microsoft.com/office/drawing/2010/main" val="0"/>
              </a:ext>
            </a:extLst>
          </a:blip>
          <a:srcRect/>
          <a:stretch>
            <a:fillRect/>
          </a:stretch>
        </p:blipFill>
        <p:spPr>
          <a:xfrm>
            <a:off x="7950717" y="23169"/>
            <a:ext cx="468000" cy="468000"/>
          </a:xfrm>
        </p:spPr>
      </p:pic>
      <p:sp>
        <p:nvSpPr>
          <p:cNvPr id="3" name="スライド番号プレースホルダー 2">
            <a:extLst>
              <a:ext uri="{FF2B5EF4-FFF2-40B4-BE49-F238E27FC236}">
                <a16:creationId xmlns:a16="http://schemas.microsoft.com/office/drawing/2014/main" id="{6BAB84F0-46B6-475D-9AF6-C68F350978C0}"/>
              </a:ext>
            </a:extLst>
          </p:cNvPr>
          <p:cNvSpPr>
            <a:spLocks noGrp="1"/>
          </p:cNvSpPr>
          <p:nvPr>
            <p:ph type="sldNum" sz="quarter" idx="12"/>
          </p:nvPr>
        </p:nvSpPr>
        <p:spPr/>
        <p:txBody>
          <a:bodyPr/>
          <a:lstStyle/>
          <a:p>
            <a:fld id="{7791D223-6A27-4327-8087-FA06212A7E85}" type="slidenum">
              <a:rPr lang="ja-JP" altLang="en-US" smtClean="0"/>
              <a:pPr/>
              <a:t>18</a:t>
            </a:fld>
            <a:endParaRPr lang="ja-JP" altLang="en-US"/>
          </a:p>
        </p:txBody>
      </p:sp>
    </p:spTree>
    <p:extLst>
      <p:ext uri="{BB962C8B-B14F-4D97-AF65-F5344CB8AC3E}">
        <p14:creationId xmlns:p14="http://schemas.microsoft.com/office/powerpoint/2010/main" val="1900874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プレースホルダー 8">
            <a:extLst>
              <a:ext uri="{FF2B5EF4-FFF2-40B4-BE49-F238E27FC236}">
                <a16:creationId xmlns:a16="http://schemas.microsoft.com/office/drawing/2014/main" id="{18DBAE8D-0780-4276-94A5-58A20031932D}"/>
              </a:ext>
            </a:extLst>
          </p:cNvPr>
          <p:cNvSpPr>
            <a:spLocks noGrp="1"/>
          </p:cNvSpPr>
          <p:nvPr>
            <p:ph type="body" sz="quarter" idx="13"/>
          </p:nvPr>
        </p:nvSpPr>
        <p:spPr>
          <a:xfrm>
            <a:off x="0" y="30701"/>
            <a:ext cx="7065785" cy="501650"/>
          </a:xfrm>
        </p:spPr>
        <p:txBody>
          <a:bodyPr/>
          <a:lstStyle/>
          <a:p>
            <a:r>
              <a:rPr lang="ja-JP" altLang="en-US" b="0" dirty="0">
                <a:solidFill>
                  <a:schemeClr val="tx1"/>
                </a:solidFill>
                <a:latin typeface="メイリオ" panose="020B0604030504040204" pitchFamily="50" charset="-128"/>
                <a:ea typeface="メイリオ" panose="020B0604030504040204" pitchFamily="50" charset="-128"/>
              </a:rPr>
              <a:t>公民戦略連携デスクの取組み（つづき）</a:t>
            </a:r>
            <a:endParaRPr lang="en-US" altLang="ja-JP" sz="1400" b="0" dirty="0">
              <a:solidFill>
                <a:schemeClr val="tx1"/>
              </a:solidFill>
              <a:latin typeface="メイリオ" panose="020B0604030504040204" pitchFamily="50" charset="-128"/>
              <a:ea typeface="メイリオ" panose="020B0604030504040204" pitchFamily="50" charset="-128"/>
            </a:endParaRPr>
          </a:p>
        </p:txBody>
      </p:sp>
      <p:graphicFrame>
        <p:nvGraphicFramePr>
          <p:cNvPr id="6" name="表 6">
            <a:extLst>
              <a:ext uri="{FF2B5EF4-FFF2-40B4-BE49-F238E27FC236}">
                <a16:creationId xmlns:a16="http://schemas.microsoft.com/office/drawing/2014/main" id="{8E124B1D-2F18-457D-9D97-DBCE47E9B2F3}"/>
              </a:ext>
            </a:extLst>
          </p:cNvPr>
          <p:cNvGraphicFramePr>
            <a:graphicFrameLocks noGrp="1"/>
          </p:cNvGraphicFramePr>
          <p:nvPr>
            <p:extLst>
              <p:ext uri="{D42A27DB-BD31-4B8C-83A1-F6EECF244321}">
                <p14:modId xmlns:p14="http://schemas.microsoft.com/office/powerpoint/2010/main" val="1434763609"/>
              </p:ext>
            </p:extLst>
          </p:nvPr>
        </p:nvGraphicFramePr>
        <p:xfrm>
          <a:off x="78499" y="614610"/>
          <a:ext cx="8949672" cy="4278160"/>
        </p:xfrm>
        <a:graphic>
          <a:graphicData uri="http://schemas.openxmlformats.org/drawingml/2006/table">
            <a:tbl>
              <a:tblPr firstRow="1" bandRow="1">
                <a:tableStyleId>{5C22544A-7EE6-4342-B048-85BDC9FD1C3A}</a:tableStyleId>
              </a:tblPr>
              <a:tblGrid>
                <a:gridCol w="72000">
                  <a:extLst>
                    <a:ext uri="{9D8B030D-6E8A-4147-A177-3AD203B41FA5}">
                      <a16:colId xmlns:a16="http://schemas.microsoft.com/office/drawing/2014/main" val="4075963431"/>
                    </a:ext>
                  </a:extLst>
                </a:gridCol>
                <a:gridCol w="2880000">
                  <a:extLst>
                    <a:ext uri="{9D8B030D-6E8A-4147-A177-3AD203B41FA5}">
                      <a16:colId xmlns:a16="http://schemas.microsoft.com/office/drawing/2014/main" val="1651851913"/>
                    </a:ext>
                  </a:extLst>
                </a:gridCol>
                <a:gridCol w="81001">
                  <a:extLst>
                    <a:ext uri="{9D8B030D-6E8A-4147-A177-3AD203B41FA5}">
                      <a16:colId xmlns:a16="http://schemas.microsoft.com/office/drawing/2014/main" val="1849459863"/>
                    </a:ext>
                  </a:extLst>
                </a:gridCol>
                <a:gridCol w="2405605">
                  <a:extLst>
                    <a:ext uri="{9D8B030D-6E8A-4147-A177-3AD203B41FA5}">
                      <a16:colId xmlns:a16="http://schemas.microsoft.com/office/drawing/2014/main" val="3085866545"/>
                    </a:ext>
                  </a:extLst>
                </a:gridCol>
                <a:gridCol w="476230">
                  <a:extLst>
                    <a:ext uri="{9D8B030D-6E8A-4147-A177-3AD203B41FA5}">
                      <a16:colId xmlns:a16="http://schemas.microsoft.com/office/drawing/2014/main" val="1895114148"/>
                    </a:ext>
                  </a:extLst>
                </a:gridCol>
                <a:gridCol w="82836">
                  <a:extLst>
                    <a:ext uri="{9D8B030D-6E8A-4147-A177-3AD203B41FA5}">
                      <a16:colId xmlns:a16="http://schemas.microsoft.com/office/drawing/2014/main" val="2893256642"/>
                    </a:ext>
                  </a:extLst>
                </a:gridCol>
                <a:gridCol w="2880000">
                  <a:extLst>
                    <a:ext uri="{9D8B030D-6E8A-4147-A177-3AD203B41FA5}">
                      <a16:colId xmlns:a16="http://schemas.microsoft.com/office/drawing/2014/main" val="3391870703"/>
                    </a:ext>
                  </a:extLst>
                </a:gridCol>
                <a:gridCol w="72000">
                  <a:extLst>
                    <a:ext uri="{9D8B030D-6E8A-4147-A177-3AD203B41FA5}">
                      <a16:colId xmlns:a16="http://schemas.microsoft.com/office/drawing/2014/main" val="2360674989"/>
                    </a:ext>
                  </a:extLst>
                </a:gridCol>
              </a:tblGrid>
              <a:tr h="280800">
                <a:tc>
                  <a:txBody>
                    <a:bodyPr/>
                    <a:lstStyle/>
                    <a:p>
                      <a:pPr algn="ctr"/>
                      <a:endParaRPr kumimoji="1" lang="ja-JP" altLang="en-US" sz="200"/>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gridSpan="6">
                  <a:txBody>
                    <a:bodyPr/>
                    <a:lstStyle/>
                    <a:p>
                      <a:pPr algn="ctr"/>
                      <a:r>
                        <a:rPr lang="ja-JP" altLang="en-US" sz="1200" b="1" dirty="0">
                          <a:solidFill>
                            <a:schemeClr val="tx1"/>
                          </a:solidFill>
                          <a:latin typeface="メイリオ" panose="020B0604030504040204" pitchFamily="50" charset="-128"/>
                          <a:ea typeface="メイリオ" panose="020B0604030504040204" pitchFamily="50" charset="-128"/>
                        </a:rPr>
                        <a:t>令和７年度の取組み事例</a:t>
                      </a:r>
                      <a:endParaRPr kumimoji="1" lang="ja-JP" altLang="en-US" sz="1200" dirty="0"/>
                    </a:p>
                  </a:txBody>
                  <a:tcPr marT="0" marB="36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hMerge="1">
                  <a:txBody>
                    <a:bodyPr/>
                    <a:lstStyle/>
                    <a:p>
                      <a:pPr algn="ctr"/>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hMerge="1">
                  <a:txBody>
                    <a:bodyPr/>
                    <a:lstStyle/>
                    <a:p>
                      <a:pPr algn="ctr"/>
                      <a:endParaRPr kumimoji="1" lang="ja-JP" altLang="en-US" sz="1200"/>
                    </a:p>
                  </a:txBody>
                  <a:tcPr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rgbClr val="CFE0ED"/>
                    </a:solidFill>
                  </a:tcPr>
                </a:tc>
                <a:tc hMerge="1">
                  <a:txBody>
                    <a:bodyPr/>
                    <a:lstStyle/>
                    <a:p>
                      <a:endParaRPr kumimoji="1" lang="ja-JP" altLang="en-US"/>
                    </a:p>
                  </a:txBody>
                  <a:tcPr/>
                </a:tc>
                <a:tc hMerge="1">
                  <a:txBody>
                    <a:bodyPr/>
                    <a:lstStyle/>
                    <a:p>
                      <a:pPr algn="ctr"/>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hMerge="1">
                  <a:txBody>
                    <a:bodyPr/>
                    <a:lstStyle/>
                    <a:p>
                      <a:pPr algn="ctr"/>
                      <a:endParaRPr kumimoji="1" lang="ja-JP" altLang="en-US" sz="1200"/>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pPr algn="ctr"/>
                      <a:endParaRPr kumimoji="1" lang="ja-JP" altLang="en-US" sz="200"/>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extLst>
                  <a:ext uri="{0D108BD9-81ED-4DB2-BD59-A6C34878D82A}">
                    <a16:rowId xmlns:a16="http://schemas.microsoft.com/office/drawing/2014/main" val="3542045224"/>
                  </a:ext>
                </a:extLst>
              </a:tr>
              <a:tr h="280800">
                <a:tc>
                  <a:txBody>
                    <a:bodyPr/>
                    <a:lstStyle/>
                    <a:p>
                      <a:pPr algn="ctr"/>
                      <a:endParaRPr kumimoji="1" lang="ja-JP" altLang="en-US" sz="200"/>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pPr algn="ctr"/>
                      <a:r>
                        <a:rPr kumimoji="1" lang="ja-JP" altLang="en-US"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子ども・教育、福祉</a:t>
                      </a:r>
                      <a:endParaRPr kumimoji="1" lang="ja-JP" altLang="en-US" sz="1200" dirty="0"/>
                    </a:p>
                  </a:txBody>
                  <a:tcPr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gridSpan="2">
                  <a:txBody>
                    <a:bodyPr/>
                    <a:lstStyle/>
                    <a:p>
                      <a:pPr algn="ctr"/>
                      <a:r>
                        <a:rPr kumimoji="1" lang="ja-JP" altLang="en-US"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健康</a:t>
                      </a:r>
                      <a:endParaRPr kumimoji="1" lang="ja-JP" altLang="en-US" sz="1200" dirty="0"/>
                    </a:p>
                  </a:txBody>
                  <a:tcPr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a:txBody>
                    <a:bodyPr/>
                    <a:lstStyle/>
                    <a:p>
                      <a:pPr algn="ctr"/>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pPr algn="ctr"/>
                      <a:r>
                        <a:rPr kumimoji="1" lang="ja-JP" altLang="en-US" sz="1200" b="1" i="0" u="none" strike="noStrike" kern="1200" cap="none" spc="0" normalizeH="0" baseline="0" noProof="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環境</a:t>
                      </a:r>
                      <a:endParaRPr kumimoji="1" lang="ja-JP" altLang="en-US" sz="1200"/>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kumimoji="1" lang="ja-JP" altLang="en-US" sz="200"/>
                    </a:p>
                  </a:txBody>
                  <a:tcPr marL="0" marR="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extLst>
                  <a:ext uri="{0D108BD9-81ED-4DB2-BD59-A6C34878D82A}">
                    <a16:rowId xmlns:a16="http://schemas.microsoft.com/office/drawing/2014/main" val="3163246352"/>
                  </a:ext>
                </a:extLst>
              </a:tr>
              <a:tr h="1440000">
                <a:tc>
                  <a:txBody>
                    <a:bodyPr/>
                    <a:lstStyle/>
                    <a:p>
                      <a:endParaRPr kumimoji="1" lang="ja-JP" altLang="en-US" sz="200"/>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r>
                        <a:rPr kumimoji="1" lang="ja-JP" altLang="en-US"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事例①教材を用いた出前授業の実施</a:t>
                      </a:r>
                      <a:endParaRPr kumimoji="1" lang="en-US" altLang="ja-JP"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endParaRPr kumimoji="1" lang="en-US" altLang="ja-JP" sz="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楽しみながら掃除を学</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ぶことのできる「府立</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支援学校おそうじ手帳</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（連携企業との共同作</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成）」を用いての出前</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授業を実施。</a:t>
                      </a:r>
                      <a:endParaRPr kumimoji="1" lang="ja-JP"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事例②「健活</a:t>
                      </a:r>
                      <a:r>
                        <a:rPr kumimoji="1" lang="en-US" altLang="ja-JP"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10</a:t>
                      </a:r>
                      <a:r>
                        <a:rPr kumimoji="1" lang="ja-JP" altLang="en-US"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」の推進</a:t>
                      </a:r>
                      <a:endParaRPr kumimoji="1" lang="en-US" altLang="ja-JP" sz="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飲料メーカーやドラッ</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グストアと連携し、対</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象商品の販売個数に応</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じた「がん対策基金」</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への寄附を実施。また、</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店舗内での健康イベン</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トの開催を通じ、府民</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の健康づくりを推進。</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事例③大阪産（もん）・大阪産（もん）名品の</a:t>
                      </a:r>
                      <a:endParaRPr kumimoji="1" lang="en-US" altLang="ja-JP" sz="10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　　　利用促進や消費拡大</a:t>
                      </a:r>
                      <a:endParaRPr kumimoji="1" lang="en-US" altLang="ja-JP" sz="10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4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　　　</a:t>
                      </a:r>
                      <a:endParaRPr kumimoji="1" lang="en-US" altLang="ja-JP"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府民の生活に身近なコ</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ンビニやスーパーにお</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いて、大阪産</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もん</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や</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大阪産</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もん</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名品を活</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用した商品を販売し、</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認知度向上・消費拡大</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を推進。</a:t>
                      </a:r>
                      <a:endParaRPr kumimoji="1" lang="ja-JP" altLang="en-US" sz="10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sz="200"/>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extLst>
                  <a:ext uri="{0D108BD9-81ED-4DB2-BD59-A6C34878D82A}">
                    <a16:rowId xmlns:a16="http://schemas.microsoft.com/office/drawing/2014/main" val="4047487740"/>
                  </a:ext>
                </a:extLst>
              </a:tr>
              <a:tr h="0">
                <a:tc>
                  <a:txBody>
                    <a:bodyPr/>
                    <a:lstStyle/>
                    <a:p>
                      <a:endParaRPr kumimoji="1" lang="ja-JP" altLang="en-US" sz="200"/>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gridSpan="2">
                  <a:txBody>
                    <a:bodyPr/>
                    <a:lstStyle/>
                    <a:p>
                      <a:endParaRPr kumimoji="1" lang="ja-JP" altLang="en-US" sz="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hMerge="1">
                  <a:txBody>
                    <a:bodyPr/>
                    <a:lstStyle/>
                    <a:p>
                      <a:endParaRPr kumimoji="1" lang="ja-JP" altLang="en-US"/>
                    </a:p>
                  </a:txBody>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4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200"/>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extLst>
                  <a:ext uri="{0D108BD9-81ED-4DB2-BD59-A6C34878D82A}">
                    <a16:rowId xmlns:a16="http://schemas.microsoft.com/office/drawing/2014/main" val="1703636719"/>
                  </a:ext>
                </a:extLst>
              </a:tr>
              <a:tr h="252000">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endParaRPr kumimoji="1" lang="ja-JP" altLang="en-US" sz="200" b="1" i="0" u="none" strike="noStrike" kern="1200" cap="none" spc="0" normalizeH="0" baseline="0" noProof="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marL="0" marR="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産業・中小企業振興、雇用</a:t>
                      </a:r>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gridSpan="2">
                  <a:txBody>
                    <a:bodyPr/>
                    <a:lstStyle/>
                    <a:p>
                      <a:pPr algn="ctr"/>
                      <a:r>
                        <a:rPr kumimoji="1" lang="ja-JP" altLang="en-US" sz="1200" b="1" i="0" u="none" strike="noStrike" kern="1200" cap="none" spc="0" normalizeH="0" baseline="0" noProof="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安全・安心</a:t>
                      </a:r>
                      <a:endParaRPr kumimoji="1" lang="ja-JP" altLang="en-US" sz="1200"/>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a:txBody>
                    <a:bodyPr/>
                    <a:lstStyle/>
                    <a:p>
                      <a:pPr algn="ctr"/>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pPr algn="ctr"/>
                      <a:r>
                        <a:rPr kumimoji="1" lang="ja-JP" altLang="en-US"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地域活性化・まちづくり</a:t>
                      </a:r>
                      <a:endParaRPr kumimoji="1" lang="ja-JP" altLang="en-US" sz="1200" dirty="0"/>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kumimoji="1" lang="ja-JP" altLang="en-US" sz="200"/>
                    </a:p>
                  </a:txBody>
                  <a:tcPr marL="0" marR="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extLst>
                  <a:ext uri="{0D108BD9-81ED-4DB2-BD59-A6C34878D82A}">
                    <a16:rowId xmlns:a16="http://schemas.microsoft.com/office/drawing/2014/main" val="2423760016"/>
                  </a:ext>
                </a:extLst>
              </a:tr>
              <a:tr h="1482680">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endParaRPr kumimoji="1" lang="ja-JP" altLang="en-US" sz="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事例④府内企業の外国人材採用・定着支援</a:t>
                      </a:r>
                      <a:endParaRPr kumimoji="1" lang="en-US" altLang="ja-JP"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35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府内企業向け「外国人</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材採用セミナー」にて、</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外国人材の活躍事例の</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紹介や採用・定着に係</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るノウハウを共有。</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事例⑤府⺠の交通安全意識向上に向けた取組み</a:t>
                      </a:r>
                      <a:br>
                        <a:rPr kumimoji="1" lang="en-US" altLang="ja-JP" sz="10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br>
                      <a:endParaRPr kumimoji="1" lang="en-US" altLang="ja-JP" sz="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3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試合開催時、スタジアム</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に「交通事故防止運動」</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広報啓発ブースを出展。</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自転車ヘルメット着用効</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果実験・交通安全教室を</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実施し、府民の交通安全</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意識を向上。</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r>
                        <a:rPr kumimoji="1" lang="ja-JP" altLang="en-US"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事例⑥万博来場に関する各種手続支援</a:t>
                      </a:r>
                    </a:p>
                    <a:p>
                      <a:endParaRPr kumimoji="1" lang="en-US" altLang="ja-JP"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チケット購入やパビリ</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オン入場予約等をサポ</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ートする「万博来場サ</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ポートデスク」をショ</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ッピングモールに設置</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し、大阪・関西万博へ</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の来場を支援。</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sz="200"/>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extLst>
                  <a:ext uri="{0D108BD9-81ED-4DB2-BD59-A6C34878D82A}">
                    <a16:rowId xmlns:a16="http://schemas.microsoft.com/office/drawing/2014/main" val="981519239"/>
                  </a:ext>
                </a:extLst>
              </a:tr>
              <a:tr h="144000">
                <a:tc>
                  <a:txBody>
                    <a:bodyPr/>
                    <a:lstStyle/>
                    <a:p>
                      <a:endParaRPr kumimoji="1" lang="ja-JP" altLang="en-US" sz="200"/>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4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4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200" dirty="0"/>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extLst>
                  <a:ext uri="{0D108BD9-81ED-4DB2-BD59-A6C34878D82A}">
                    <a16:rowId xmlns:a16="http://schemas.microsoft.com/office/drawing/2014/main" val="3088389764"/>
                  </a:ext>
                </a:extLst>
              </a:tr>
            </a:tbl>
          </a:graphicData>
        </a:graphic>
      </p:graphicFrame>
      <p:pic>
        <p:nvPicPr>
          <p:cNvPr id="187" name="図 186">
            <a:extLst>
              <a:ext uri="{FF2B5EF4-FFF2-40B4-BE49-F238E27FC236}">
                <a16:creationId xmlns:a16="http://schemas.microsoft.com/office/drawing/2014/main" id="{83FA7D89-33EE-47EF-B4BE-EBB884CD7711}"/>
              </a:ext>
            </a:extLst>
          </p:cNvPr>
          <p:cNvPicPr>
            <a:picLocks noChangeAspect="1"/>
          </p:cNvPicPr>
          <p:nvPr/>
        </p:nvPicPr>
        <p:blipFill>
          <a:blip r:embed="rId3"/>
          <a:stretch>
            <a:fillRect/>
          </a:stretch>
        </p:blipFill>
        <p:spPr>
          <a:xfrm>
            <a:off x="1591585" y="1571681"/>
            <a:ext cx="1356876" cy="1060484"/>
          </a:xfrm>
          <a:prstGeom prst="rect">
            <a:avLst/>
          </a:prstGeom>
        </p:spPr>
      </p:pic>
      <p:sp>
        <p:nvSpPr>
          <p:cNvPr id="151" name="正方形/長方形 150">
            <a:extLst>
              <a:ext uri="{FF2B5EF4-FFF2-40B4-BE49-F238E27FC236}">
                <a16:creationId xmlns:a16="http://schemas.microsoft.com/office/drawing/2014/main" id="{7CA606B9-A037-4AD8-9174-99EE5235EBEB}"/>
              </a:ext>
            </a:extLst>
          </p:cNvPr>
          <p:cNvSpPr/>
          <p:nvPr/>
        </p:nvSpPr>
        <p:spPr>
          <a:xfrm>
            <a:off x="176755" y="4902108"/>
            <a:ext cx="3001266" cy="1938992"/>
          </a:xfrm>
          <a:prstGeom prst="rect">
            <a:avLst/>
          </a:prstGeom>
        </p:spPr>
        <p:txBody>
          <a:bodyPr wrap="none" lIns="36000">
            <a:spAutoFit/>
          </a:bodyPr>
          <a:lstStyle/>
          <a:p>
            <a:pPr lvl="0">
              <a:defRPr/>
            </a:pP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■複数企業・大学等との連携・協働</a:t>
            </a:r>
            <a:endParaRPr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pPr lvl="0">
              <a:defRPr/>
            </a:pPr>
            <a:endParaRPr kumimoji="1" lang="en-US" altLang="ja-JP" sz="1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1" dirty="0">
                <a:latin typeface="メイリオ" panose="020B0604030504040204" pitchFamily="50" charset="-128"/>
                <a:ea typeface="メイリオ" panose="020B0604030504040204" pitchFamily="50" charset="-128"/>
                <a:cs typeface="Meiryo UI" panose="020B0604030504040204" pitchFamily="50" charset="-128"/>
              </a:rPr>
              <a:t>◆公民連携フォーラム</a:t>
            </a:r>
            <a:endParaRPr lang="ja-JP" altLang="en-US" sz="1200" dirty="0">
              <a:latin typeface="メイリオ" panose="020B0604030504040204" pitchFamily="50" charset="-128"/>
              <a:ea typeface="メイリオ" panose="020B0604030504040204" pitchFamily="50" charset="-128"/>
              <a:cs typeface="Meiryo UI"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公民連携に関心のある企業</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等や府内市町村等を対象に、</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公民連携の取組み成果や、</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今後の展望等を共有するこ</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とで、企業等における公民</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連携を促進し、機運を醸成。</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企業と行政のみならず、企</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業同士の新たな出会いや共</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創のきっかけ、ビジネスチャンスを創出。</a:t>
            </a:r>
            <a:endParaRPr kumimoji="1" lang="ja-JP" altLang="en-US" sz="10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endParaRPr>
          </a:p>
        </p:txBody>
      </p:sp>
      <p:graphicFrame>
        <p:nvGraphicFramePr>
          <p:cNvPr id="8" name="表 12">
            <a:extLst>
              <a:ext uri="{FF2B5EF4-FFF2-40B4-BE49-F238E27FC236}">
                <a16:creationId xmlns:a16="http://schemas.microsoft.com/office/drawing/2014/main" id="{5523D83F-E22B-49DA-832E-49B50239A60F}"/>
              </a:ext>
            </a:extLst>
          </p:cNvPr>
          <p:cNvGraphicFramePr>
            <a:graphicFrameLocks noGrp="1"/>
          </p:cNvGraphicFramePr>
          <p:nvPr>
            <p:extLst>
              <p:ext uri="{D42A27DB-BD31-4B8C-83A1-F6EECF244321}">
                <p14:modId xmlns:p14="http://schemas.microsoft.com/office/powerpoint/2010/main" val="3549874370"/>
              </p:ext>
            </p:extLst>
          </p:nvPr>
        </p:nvGraphicFramePr>
        <p:xfrm>
          <a:off x="6731639" y="4993422"/>
          <a:ext cx="2232000" cy="1721685"/>
        </p:xfrm>
        <a:graphic>
          <a:graphicData uri="http://schemas.openxmlformats.org/drawingml/2006/table">
            <a:tbl>
              <a:tblPr firstRow="1">
                <a:tableStyleId>{5C22544A-7EE6-4342-B048-85BDC9FD1C3A}</a:tableStyleId>
              </a:tblPr>
              <a:tblGrid>
                <a:gridCol w="1332000">
                  <a:extLst>
                    <a:ext uri="{9D8B030D-6E8A-4147-A177-3AD203B41FA5}">
                      <a16:colId xmlns:a16="http://schemas.microsoft.com/office/drawing/2014/main" val="4035282940"/>
                    </a:ext>
                  </a:extLst>
                </a:gridCol>
                <a:gridCol w="900000">
                  <a:extLst>
                    <a:ext uri="{9D8B030D-6E8A-4147-A177-3AD203B41FA5}">
                      <a16:colId xmlns:a16="http://schemas.microsoft.com/office/drawing/2014/main" val="3996312713"/>
                    </a:ext>
                  </a:extLst>
                </a:gridCol>
              </a:tblGrid>
              <a:tr h="0">
                <a:tc gridSpan="2">
                  <a:txBody>
                    <a:bodyPr/>
                    <a:lstStyle/>
                    <a:p>
                      <a:pPr algn="ctr"/>
                      <a:r>
                        <a:rPr lang="ja-JP" altLang="en-US" sz="9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rPr>
                        <a:t>取組み効果</a:t>
                      </a:r>
                      <a:endParaRPr kumimoji="1" lang="ja-JP" altLang="en-US" sz="700" dirty="0">
                        <a:solidFill>
                          <a:schemeClr val="bg1"/>
                        </a:solidFill>
                        <a:effectLst>
                          <a:outerShdw blurRad="38100" dist="38100" dir="2700000" algn="tl">
                            <a:srgbClr val="000000">
                              <a:alpha val="43137"/>
                            </a:srgbClr>
                          </a:outerShdw>
                        </a:effectLst>
                      </a:endParaRPr>
                    </a:p>
                  </a:txBody>
                  <a:tcPr marL="36000" marR="36000" marT="36000" marB="3600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rgbClr val="006664"/>
                    </a:solidFill>
                  </a:tcPr>
                </a:tc>
                <a:tc hMerge="1">
                  <a:txBody>
                    <a:bodyPr/>
                    <a:lstStyle/>
                    <a:p>
                      <a:endParaRPr kumimoji="1" lang="ja-JP" altLang="en-US"/>
                    </a:p>
                  </a:txBody>
                  <a:tcPr/>
                </a:tc>
                <a:extLst>
                  <a:ext uri="{0D108BD9-81ED-4DB2-BD59-A6C34878D82A}">
                    <a16:rowId xmlns:a16="http://schemas.microsoft.com/office/drawing/2014/main" val="2125157585"/>
                  </a:ext>
                </a:extLst>
              </a:tr>
              <a:tr h="370840">
                <a:tc>
                  <a:txBody>
                    <a:bodyPr/>
                    <a:lstStyle/>
                    <a:p>
                      <a:pPr marL="0" marR="0" lvl="0" indent="0" algn="l" defTabSz="914400" rtl="0" eaLnBrk="1" fontAlgn="auto" latinLnBrk="0" hangingPunct="1">
                        <a:lnSpc>
                          <a:spcPts val="1050"/>
                        </a:lnSpc>
                        <a:spcBef>
                          <a:spcPts val="0"/>
                        </a:spcBef>
                        <a:spcAft>
                          <a:spcPts val="0"/>
                        </a:spcAft>
                        <a:buClrTx/>
                        <a:buSzTx/>
                        <a:buFont typeface="Wingdings" panose="05000000000000000000" pitchFamily="2" charset="2"/>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包括連携協定締結数（累計）</a:t>
                      </a:r>
                      <a:endPar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50"/>
                        </a:lnSpc>
                        <a:spcBef>
                          <a:spcPts val="0"/>
                        </a:spcBef>
                        <a:spcAft>
                          <a:spcPts val="0"/>
                        </a:spcAft>
                        <a:buClrTx/>
                        <a:buSzTx/>
                        <a:buFont typeface="Wingdings" panose="05000000000000000000" pitchFamily="2" charset="2"/>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（令和８年１月時点）</a:t>
                      </a:r>
                      <a:endPar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36000" marR="36000" marT="36000" marB="3600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lnSpc>
                          <a:spcPts val="700"/>
                        </a:lnSpc>
                      </a:pPr>
                      <a:r>
                        <a:rPr kumimoji="1" lang="en-US" altLang="ja-JP" sz="700" b="1" strike="noStrike" kern="1200" dirty="0">
                          <a:solidFill>
                            <a:schemeClr val="tx1"/>
                          </a:solidFill>
                          <a:latin typeface="メイリオ" panose="020B0604030504040204" pitchFamily="50" charset="-128"/>
                          <a:ea typeface="メイリオ" panose="020B0604030504040204" pitchFamily="50" charset="-128"/>
                        </a:rPr>
                        <a:t>60</a:t>
                      </a:r>
                      <a:r>
                        <a:rPr kumimoji="1" lang="ja-JP" altLang="en-US" sz="700" b="1" strike="noStrike" kern="1200" dirty="0">
                          <a:solidFill>
                            <a:schemeClr val="tx1"/>
                          </a:solidFill>
                          <a:latin typeface="メイリオ" panose="020B0604030504040204" pitchFamily="50" charset="-128"/>
                          <a:ea typeface="メイリオ" panose="020B0604030504040204" pitchFamily="50" charset="-128"/>
                        </a:rPr>
                        <a:t>件</a:t>
                      </a:r>
                      <a:endParaRPr kumimoji="1" lang="en-US" altLang="ja-JP" sz="700" b="1" strike="noStrike" kern="1200" dirty="0">
                        <a:solidFill>
                          <a:schemeClr val="tx1"/>
                        </a:solidFill>
                        <a:latin typeface="メイリオ" panose="020B0604030504040204" pitchFamily="50" charset="-128"/>
                        <a:ea typeface="メイリオ" panose="020B0604030504040204" pitchFamily="50" charset="-128"/>
                      </a:endParaRPr>
                    </a:p>
                    <a:p>
                      <a:pPr marL="0" algn="ctr" defTabSz="914400" rtl="0" eaLnBrk="1" latinLnBrk="0" hangingPunct="1">
                        <a:lnSpc>
                          <a:spcPts val="700"/>
                        </a:lnSpc>
                      </a:pPr>
                      <a:endParaRPr kumimoji="1" lang="en-US" altLang="ja-JP" sz="700" b="1" strike="noStrike" kern="1200" dirty="0">
                        <a:solidFill>
                          <a:schemeClr val="tx1"/>
                        </a:solidFill>
                        <a:latin typeface="メイリオ" panose="020B0604030504040204" pitchFamily="50" charset="-128"/>
                        <a:ea typeface="メイリオ" panose="020B0604030504040204" pitchFamily="50" charset="-128"/>
                      </a:endParaRPr>
                    </a:p>
                    <a:p>
                      <a:pPr marL="0" algn="ctr" defTabSz="914400" rtl="0" eaLnBrk="1" latinLnBrk="0" hangingPunct="1">
                        <a:lnSpc>
                          <a:spcPts val="700"/>
                        </a:lnSpc>
                      </a:pPr>
                      <a:r>
                        <a:rPr kumimoji="1" lang="en-US" altLang="ja-JP" sz="700" b="1" strike="noStrike" kern="1200" dirty="0">
                          <a:solidFill>
                            <a:schemeClr val="tx1"/>
                          </a:solidFill>
                          <a:latin typeface="メイリオ" panose="020B0604030504040204" pitchFamily="50" charset="-128"/>
                          <a:ea typeface="メイリオ" panose="020B0604030504040204" pitchFamily="50" charset="-128"/>
                        </a:rPr>
                        <a:t>74</a:t>
                      </a:r>
                      <a:r>
                        <a:rPr kumimoji="1" lang="ja-JP" altLang="en-US" sz="700" b="1" strike="noStrike" kern="1200" dirty="0">
                          <a:solidFill>
                            <a:schemeClr val="tx1"/>
                          </a:solidFill>
                          <a:latin typeface="メイリオ" panose="020B0604030504040204" pitchFamily="50" charset="-128"/>
                          <a:ea typeface="メイリオ" panose="020B0604030504040204" pitchFamily="50" charset="-128"/>
                        </a:rPr>
                        <a:t>事業者</a:t>
                      </a:r>
                      <a:endParaRPr kumimoji="1" lang="en-US" altLang="ja-JP" sz="700" b="0" strike="noStrike" kern="12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36000" marR="36000"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89034388"/>
                  </a:ext>
                </a:extLst>
              </a:tr>
              <a:tr h="370840">
                <a:tc>
                  <a:txBody>
                    <a:bodyPr/>
                    <a:lstStyle/>
                    <a:p>
                      <a:pPr marL="0" marR="0" lvl="0" indent="0" algn="l" defTabSz="914400" rtl="0" eaLnBrk="1" fontAlgn="auto" latinLnBrk="0" hangingPunct="1">
                        <a:lnSpc>
                          <a:spcPts val="105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包括連携協定締結企業等との　</a:t>
                      </a:r>
                      <a:endPar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5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連携数</a:t>
                      </a:r>
                      <a:endPar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5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（令和７年度）</a:t>
                      </a:r>
                      <a:endPar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L="36000" marR="36000" marT="36000" marB="3600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accent1">
                        <a:lumMod val="20000"/>
                        <a:lumOff val="80000"/>
                      </a:schemeClr>
                    </a:solidFill>
                  </a:tcPr>
                </a:tc>
                <a:tc>
                  <a:txBody>
                    <a:bodyPr/>
                    <a:lstStyle/>
                    <a:p>
                      <a:pPr algn="ctr">
                        <a:lnSpc>
                          <a:spcPct val="100000"/>
                        </a:lnSpc>
                      </a:pPr>
                      <a:r>
                        <a:rPr kumimoji="1" lang="en-US" altLang="ja-JP" sz="700" b="1" strike="noStrike" dirty="0">
                          <a:solidFill>
                            <a:schemeClr val="tx1"/>
                          </a:solidFill>
                          <a:latin typeface="メイリオ" panose="020B0604030504040204" pitchFamily="50" charset="-128"/>
                          <a:ea typeface="メイリオ" panose="020B0604030504040204" pitchFamily="50" charset="-128"/>
                        </a:rPr>
                        <a:t>700</a:t>
                      </a:r>
                      <a:r>
                        <a:rPr kumimoji="1" lang="ja-JP" altLang="en-US" sz="700" b="1" strike="noStrike" dirty="0">
                          <a:solidFill>
                            <a:schemeClr val="tx1"/>
                          </a:solidFill>
                          <a:latin typeface="メイリオ" panose="020B0604030504040204" pitchFamily="50" charset="-128"/>
                          <a:ea typeface="メイリオ" panose="020B0604030504040204" pitchFamily="50" charset="-128"/>
                        </a:rPr>
                        <a:t>件</a:t>
                      </a:r>
                    </a:p>
                    <a:p>
                      <a:pPr algn="ctr">
                        <a:lnSpc>
                          <a:spcPct val="100000"/>
                        </a:lnSpc>
                      </a:pPr>
                      <a:r>
                        <a:rPr kumimoji="1" lang="ja-JP" altLang="en-US" sz="700" b="1" strike="noStrike" dirty="0">
                          <a:solidFill>
                            <a:schemeClr val="tx1"/>
                          </a:solidFill>
                          <a:latin typeface="メイリオ" panose="020B0604030504040204" pitchFamily="50" charset="-128"/>
                          <a:ea typeface="メイリオ" panose="020B0604030504040204" pitchFamily="50" charset="-128"/>
                        </a:rPr>
                        <a:t>（見込み）</a:t>
                      </a:r>
                      <a:endParaRPr kumimoji="1" lang="en-US" altLang="ja-JP" sz="700" b="1" strike="no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36000" marR="36000"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104625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直接的効果額</a:t>
                      </a:r>
                      <a:r>
                        <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（令和６年度）</a:t>
                      </a:r>
                      <a:endPar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L="36000" marR="36000"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accent1">
                        <a:lumMod val="20000"/>
                        <a:lumOff val="80000"/>
                      </a:schemeClr>
                    </a:solidFill>
                  </a:tcPr>
                </a:tc>
                <a:tc>
                  <a:txBody>
                    <a:bodyPr/>
                    <a:lstStyle/>
                    <a:p>
                      <a:pPr algn="ctr">
                        <a:lnSpc>
                          <a:spcPts val="700"/>
                        </a:lnSpc>
                      </a:pPr>
                      <a:r>
                        <a:rPr kumimoji="1" lang="ja-JP" altLang="en-US" sz="700" b="1" strike="no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約８億</a:t>
                      </a:r>
                      <a:r>
                        <a:rPr kumimoji="1" lang="en-US" altLang="ja-JP" sz="700" b="1" strike="no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398</a:t>
                      </a:r>
                      <a:r>
                        <a:rPr kumimoji="1" lang="ja-JP" altLang="en-US" sz="700" b="1" strike="no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万円</a:t>
                      </a:r>
                      <a:endParaRPr kumimoji="1" lang="en-US" altLang="ja-JP" sz="700" b="1" strike="no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36000" marR="36000"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19026051"/>
                  </a:ext>
                </a:extLst>
              </a:tr>
              <a:tr h="288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デスクが関わった取組みについて「仮に府が</a:t>
                      </a:r>
                      <a:endPar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直接実施した場合に必要となる金額」を試算</a:t>
                      </a:r>
                    </a:p>
                  </a:txBody>
                  <a:tcPr marL="36000" marR="36000" marT="36000" marB="36000">
                    <a:lnL w="12700" cmpd="sng">
                      <a:noFill/>
                    </a:lnL>
                    <a:lnR w="12700" cmpd="sng">
                      <a:noFill/>
                    </a:lnR>
                    <a:lnT w="6350" cap="flat" cmpd="sng" algn="ctr">
                      <a:solidFill>
                        <a:srgbClr val="006664"/>
                      </a:solidFill>
                      <a:prstDash val="solid"/>
                      <a:round/>
                      <a:headEnd type="none" w="med" len="med"/>
                      <a:tailEnd type="none" w="med" len="med"/>
                    </a:lnT>
                    <a:lnB w="12700" cmpd="sng">
                      <a:noFill/>
                    </a:lnB>
                    <a:noFill/>
                  </a:tcPr>
                </a:tc>
                <a:tc hMerge="1">
                  <a:txBody>
                    <a:bodyPr/>
                    <a:lstStyle/>
                    <a:p>
                      <a:endParaRPr kumimoji="1" lang="ja-JP" altLang="en-US"/>
                    </a:p>
                  </a:txBody>
                  <a:tcPr/>
                </a:tc>
                <a:extLst>
                  <a:ext uri="{0D108BD9-81ED-4DB2-BD59-A6C34878D82A}">
                    <a16:rowId xmlns:a16="http://schemas.microsoft.com/office/drawing/2014/main" val="2011763691"/>
                  </a:ext>
                </a:extLst>
              </a:tr>
            </a:tbl>
          </a:graphicData>
        </a:graphic>
      </p:graphicFrame>
      <p:pic>
        <p:nvPicPr>
          <p:cNvPr id="18" name="図プレースホルダー 17" descr="アイコン が含まれている画像&#10;&#10;AI によって生成されたコンテンツは間違っている可能性があります。">
            <a:extLst>
              <a:ext uri="{FF2B5EF4-FFF2-40B4-BE49-F238E27FC236}">
                <a16:creationId xmlns:a16="http://schemas.microsoft.com/office/drawing/2014/main" id="{DF992EF2-614C-C8F6-0494-6EA3DA2B67F9}"/>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a:stretch>
            <a:fillRect/>
          </a:stretch>
        </p:blipFill>
        <p:spPr/>
      </p:pic>
      <p:pic>
        <p:nvPicPr>
          <p:cNvPr id="20" name="図プレースホルダー 19" descr="テキスト&#10;&#10;AI によって生成されたコンテンツは間違っている可能性があります。">
            <a:extLst>
              <a:ext uri="{FF2B5EF4-FFF2-40B4-BE49-F238E27FC236}">
                <a16:creationId xmlns:a16="http://schemas.microsoft.com/office/drawing/2014/main" id="{0101E04F-3585-9DC7-3307-5DDCAFCA525B}"/>
              </a:ext>
            </a:extLst>
          </p:cNvPr>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a:stretch>
            <a:fillRect/>
          </a:stretch>
        </p:blipFill>
        <p:spPr/>
      </p:pic>
      <p:sp>
        <p:nvSpPr>
          <p:cNvPr id="21" name="正方形/長方形 20">
            <a:extLst>
              <a:ext uri="{FF2B5EF4-FFF2-40B4-BE49-F238E27FC236}">
                <a16:creationId xmlns:a16="http://schemas.microsoft.com/office/drawing/2014/main" id="{95DD8103-7C0E-4009-8E7D-15BA05F9437B}"/>
              </a:ext>
            </a:extLst>
          </p:cNvPr>
          <p:cNvSpPr/>
          <p:nvPr/>
        </p:nvSpPr>
        <p:spPr>
          <a:xfrm>
            <a:off x="3347308" y="4951021"/>
            <a:ext cx="1924048" cy="1846659"/>
          </a:xfrm>
          <a:prstGeom prst="rect">
            <a:avLst/>
          </a:prstGeom>
        </p:spPr>
        <p:txBody>
          <a:bodyPr wrap="none" l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b="1" dirty="0">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創発ダイアログ</a:t>
            </a: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R="0" lvl="0" algn="l" defTabSz="914400" rtl="0" eaLnBrk="1" fontAlgn="auto" latinLnBrk="0" hangingPunct="1">
              <a:lnSpc>
                <a:spcPts val="12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公民連携で解決すべき行政</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R="0" lvl="0" algn="l" defTabSz="914400" rtl="0" eaLnBrk="1" fontAlgn="auto" latinLnBrk="0" hangingPunct="1">
              <a:lnSpc>
                <a:spcPts val="1200"/>
              </a:lnSpc>
              <a:spcBef>
                <a:spcPts val="0"/>
              </a:spcBef>
              <a:spcAft>
                <a:spcPts val="0"/>
              </a:spcAft>
              <a:buClrTx/>
              <a:buSzTx/>
              <a:buFontTx/>
              <a:buNone/>
              <a:tabLst/>
              <a:defRPr/>
            </a:pPr>
            <a:r>
              <a:rPr lang="ja-JP" altLang="en-US" sz="1000" dirty="0">
                <a:solidFill>
                  <a:prstClr val="black"/>
                </a:solidFill>
                <a:latin typeface="メイリオ" panose="020B0604030504040204" pitchFamily="50" charset="-128"/>
                <a:ea typeface="メイリオ"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課題をテーマに設定し、府</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R="0" lvl="0" algn="l" defTabSz="914400" rtl="0" eaLnBrk="1" fontAlgn="auto" latinLnBrk="0" hangingPunct="1">
              <a:lnSpc>
                <a:spcPts val="12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の現状や取組みを紹介する</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R="0" lvl="0" algn="l" defTabSz="914400" rtl="0" eaLnBrk="1" fontAlgn="auto" latinLnBrk="0" hangingPunct="1">
              <a:lnSpc>
                <a:spcPts val="1200"/>
              </a:lnSpc>
              <a:spcBef>
                <a:spcPts val="0"/>
              </a:spcBef>
              <a:spcAft>
                <a:spcPts val="0"/>
              </a:spcAft>
              <a:buClrTx/>
              <a:buSzTx/>
              <a:buFontTx/>
              <a:buNone/>
              <a:tabLst/>
              <a:defRPr/>
            </a:pPr>
            <a:r>
              <a:rPr lang="ja-JP" altLang="en-US" sz="1000" dirty="0">
                <a:solidFill>
                  <a:prstClr val="black"/>
                </a:solidFill>
                <a:latin typeface="メイリオ" panose="020B0604030504040204" pitchFamily="50" charset="-128"/>
                <a:ea typeface="メイリオ"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とともに、企業や市町村等、</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R="0" lvl="0" algn="l" defTabSz="914400" rtl="0" eaLnBrk="1" fontAlgn="auto" latinLnBrk="0" hangingPunct="1">
              <a:lnSpc>
                <a:spcPts val="1200"/>
              </a:lnSpc>
              <a:spcBef>
                <a:spcPts val="0"/>
              </a:spcBef>
              <a:spcAft>
                <a:spcPts val="0"/>
              </a:spcAft>
              <a:buClrTx/>
              <a:buSzTx/>
              <a:buFontTx/>
              <a:buNone/>
              <a:tabLst/>
              <a:defRPr/>
            </a:pPr>
            <a:r>
              <a:rPr lang="ja-JP" altLang="en-US" sz="1000" dirty="0">
                <a:solidFill>
                  <a:prstClr val="black"/>
                </a:solidFill>
                <a:latin typeface="メイリオ" panose="020B0604030504040204" pitchFamily="50" charset="-128"/>
                <a:ea typeface="メイリオ"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多様な参加者と共にワーク</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R="0" lvl="0" algn="l" defTabSz="914400" rtl="0" eaLnBrk="1" fontAlgn="auto" latinLnBrk="0" hangingPunct="1">
              <a:lnSpc>
                <a:spcPts val="1200"/>
              </a:lnSpc>
              <a:spcBef>
                <a:spcPts val="0"/>
              </a:spcBef>
              <a:spcAft>
                <a:spcPts val="0"/>
              </a:spcAft>
              <a:buClrTx/>
              <a:buSzTx/>
              <a:buFontTx/>
              <a:buNone/>
              <a:tabLst/>
              <a:defRPr/>
            </a:pPr>
            <a:r>
              <a:rPr lang="ja-JP" altLang="en-US" sz="1000" dirty="0">
                <a:solidFill>
                  <a:prstClr val="black"/>
                </a:solidFill>
                <a:latin typeface="メイリオ" panose="020B0604030504040204" pitchFamily="50" charset="-128"/>
                <a:ea typeface="メイリオ"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ショップを実施することで、</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R="0" lvl="0" algn="l" defTabSz="914400" rtl="0" eaLnBrk="1" fontAlgn="auto" latinLnBrk="0" hangingPunct="1">
              <a:lnSpc>
                <a:spcPts val="1200"/>
              </a:lnSpc>
              <a:spcBef>
                <a:spcPts val="0"/>
              </a:spcBef>
              <a:spcAft>
                <a:spcPts val="0"/>
              </a:spcAft>
              <a:buClrTx/>
              <a:buSzTx/>
              <a:buFontTx/>
              <a:buNone/>
              <a:tabLst/>
              <a:defRPr/>
            </a:pPr>
            <a:r>
              <a:rPr lang="ja-JP" altLang="en-US" sz="1000" dirty="0">
                <a:solidFill>
                  <a:prstClr val="black"/>
                </a:solidFill>
                <a:latin typeface="メイリオ" panose="020B0604030504040204" pitchFamily="50" charset="-128"/>
                <a:ea typeface="メイリオ"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「対話」から様々なアイデ</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R="0" lvl="0" algn="l" defTabSz="914400" rtl="0" eaLnBrk="1" fontAlgn="auto" latinLnBrk="0" hangingPunct="1">
              <a:lnSpc>
                <a:spcPts val="1200"/>
              </a:lnSpc>
              <a:spcBef>
                <a:spcPts val="0"/>
              </a:spcBef>
              <a:spcAft>
                <a:spcPts val="0"/>
              </a:spcAft>
              <a:buClrTx/>
              <a:buSzTx/>
              <a:buFontTx/>
              <a:buNone/>
              <a:tabLst/>
              <a:defRPr/>
            </a:pPr>
            <a:r>
              <a:rPr lang="ja-JP" altLang="en-US" sz="1000" dirty="0">
                <a:solidFill>
                  <a:prstClr val="black"/>
                </a:solidFill>
                <a:latin typeface="メイリオ" panose="020B0604030504040204" pitchFamily="50" charset="-128"/>
                <a:ea typeface="メイリオ"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アを生み出す仕組み。</a:t>
            </a:r>
            <a:endParaRPr lang="en-US" altLang="ja-JP" sz="1000" dirty="0">
              <a:latin typeface="メイリオ" panose="020B0604030504040204" pitchFamily="50" charset="-128"/>
              <a:ea typeface="メイリオ" panose="020B0604030504040204" pitchFamily="50" charset="-128"/>
            </a:endParaRPr>
          </a:p>
          <a:p>
            <a:pPr lvl="0">
              <a:defRPr/>
            </a:pPr>
            <a:endPar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5" name="図 4">
            <a:extLst>
              <a:ext uri="{FF2B5EF4-FFF2-40B4-BE49-F238E27FC236}">
                <a16:creationId xmlns:a16="http://schemas.microsoft.com/office/drawing/2014/main" id="{537253EE-2B77-4E40-8C79-5DD5A8B167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51613" y="5399663"/>
            <a:ext cx="1395101" cy="1046326"/>
          </a:xfrm>
          <a:prstGeom prst="rect">
            <a:avLst/>
          </a:prstGeom>
        </p:spPr>
      </p:pic>
      <p:pic>
        <p:nvPicPr>
          <p:cNvPr id="10" name="図 9">
            <a:extLst>
              <a:ext uri="{FF2B5EF4-FFF2-40B4-BE49-F238E27FC236}">
                <a16:creationId xmlns:a16="http://schemas.microsoft.com/office/drawing/2014/main" id="{86CDF325-D04A-4BC8-8342-5C224339330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75288" y="5439574"/>
            <a:ext cx="1405883" cy="1054412"/>
          </a:xfrm>
          <a:prstGeom prst="rect">
            <a:avLst/>
          </a:prstGeom>
        </p:spPr>
      </p:pic>
      <p:pic>
        <p:nvPicPr>
          <p:cNvPr id="30" name="図 29">
            <a:extLst>
              <a:ext uri="{FF2B5EF4-FFF2-40B4-BE49-F238E27FC236}">
                <a16:creationId xmlns:a16="http://schemas.microsoft.com/office/drawing/2014/main" id="{90C08F8A-2027-45B6-A9AA-CDB28DEFEE25}"/>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7525135" y="3679558"/>
            <a:ext cx="1340085" cy="901917"/>
          </a:xfrm>
          <a:prstGeom prst="rect">
            <a:avLst/>
          </a:prstGeom>
        </p:spPr>
      </p:pic>
      <p:pic>
        <p:nvPicPr>
          <p:cNvPr id="22" name="図 21">
            <a:extLst>
              <a:ext uri="{FF2B5EF4-FFF2-40B4-BE49-F238E27FC236}">
                <a16:creationId xmlns:a16="http://schemas.microsoft.com/office/drawing/2014/main" id="{228924E1-615D-4A3B-8119-5D74C02530C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55131" y="1639782"/>
            <a:ext cx="1322671" cy="1127492"/>
          </a:xfrm>
          <a:prstGeom prst="rect">
            <a:avLst/>
          </a:prstGeom>
        </p:spPr>
      </p:pic>
      <p:pic>
        <p:nvPicPr>
          <p:cNvPr id="23" name="図 22">
            <a:extLst>
              <a:ext uri="{FF2B5EF4-FFF2-40B4-BE49-F238E27FC236}">
                <a16:creationId xmlns:a16="http://schemas.microsoft.com/office/drawing/2014/main" id="{037BA3B2-255D-46DE-8C74-F4CFCD41437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24247" y="1628830"/>
            <a:ext cx="1298039" cy="925969"/>
          </a:xfrm>
          <a:prstGeom prst="rect">
            <a:avLst/>
          </a:prstGeom>
        </p:spPr>
      </p:pic>
      <p:pic>
        <p:nvPicPr>
          <p:cNvPr id="7" name="図 6">
            <a:extLst>
              <a:ext uri="{FF2B5EF4-FFF2-40B4-BE49-F238E27FC236}">
                <a16:creationId xmlns:a16="http://schemas.microsoft.com/office/drawing/2014/main" id="{F508E868-5CCF-430A-9CDA-7118ADCD7263}"/>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694986" y="3655506"/>
            <a:ext cx="1234626" cy="925969"/>
          </a:xfrm>
          <a:prstGeom prst="rect">
            <a:avLst/>
          </a:prstGeom>
        </p:spPr>
      </p:pic>
      <p:pic>
        <p:nvPicPr>
          <p:cNvPr id="2" name="図 1">
            <a:extLst>
              <a:ext uri="{FF2B5EF4-FFF2-40B4-BE49-F238E27FC236}">
                <a16:creationId xmlns:a16="http://schemas.microsoft.com/office/drawing/2014/main" id="{BFAD3FFE-AA02-434C-A9FB-E40B2E52494B}"/>
              </a:ext>
            </a:extLst>
          </p:cNvPr>
          <p:cNvPicPr>
            <a:picLocks noChangeAspect="1"/>
          </p:cNvPicPr>
          <p:nvPr/>
        </p:nvPicPr>
        <p:blipFill>
          <a:blip r:embed="rId12"/>
          <a:stretch>
            <a:fillRect/>
          </a:stretch>
        </p:blipFill>
        <p:spPr>
          <a:xfrm>
            <a:off x="1599380" y="3609020"/>
            <a:ext cx="1335140" cy="932769"/>
          </a:xfrm>
          <a:prstGeom prst="rect">
            <a:avLst/>
          </a:prstGeom>
        </p:spPr>
      </p:pic>
      <p:sp>
        <p:nvSpPr>
          <p:cNvPr id="3" name="スライド番号プレースホルダー 2">
            <a:extLst>
              <a:ext uri="{FF2B5EF4-FFF2-40B4-BE49-F238E27FC236}">
                <a16:creationId xmlns:a16="http://schemas.microsoft.com/office/drawing/2014/main" id="{BA413C2E-1809-4EC6-BAB8-7FCD320A271F}"/>
              </a:ext>
            </a:extLst>
          </p:cNvPr>
          <p:cNvSpPr>
            <a:spLocks noGrp="1"/>
          </p:cNvSpPr>
          <p:nvPr>
            <p:ph type="sldNum" sz="quarter" idx="12"/>
          </p:nvPr>
        </p:nvSpPr>
        <p:spPr/>
        <p:txBody>
          <a:bodyPr/>
          <a:lstStyle/>
          <a:p>
            <a:fld id="{7791D223-6A27-4327-8087-FA06212A7E85}" type="slidenum">
              <a:rPr lang="ja-JP" altLang="en-US" smtClean="0"/>
              <a:pPr/>
              <a:t>19</a:t>
            </a:fld>
            <a:endParaRPr lang="ja-JP" altLang="en-US"/>
          </a:p>
        </p:txBody>
      </p:sp>
    </p:spTree>
    <p:extLst>
      <p:ext uri="{BB962C8B-B14F-4D97-AF65-F5344CB8AC3E}">
        <p14:creationId xmlns:p14="http://schemas.microsoft.com/office/powerpoint/2010/main" val="3280846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A654B149-BA10-41AF-BC4C-1BDF1F6C6E95}"/>
              </a:ext>
            </a:extLst>
          </p:cNvPr>
          <p:cNvSpPr>
            <a:spLocks noGrp="1"/>
          </p:cNvSpPr>
          <p:nvPr>
            <p:ph type="body" sz="quarter" idx="13"/>
          </p:nvPr>
        </p:nvSpPr>
        <p:spPr>
          <a:xfrm>
            <a:off x="0" y="47030"/>
            <a:ext cx="7065785" cy="501650"/>
          </a:xfrm>
        </p:spPr>
        <p:txBody>
          <a:bodyPr/>
          <a:lstStyle/>
          <a:p>
            <a:r>
              <a:rPr lang="ja-JP" altLang="en-US" sz="2000" b="0" dirty="0">
                <a:solidFill>
                  <a:schemeClr val="tx1"/>
                </a:solidFill>
                <a:latin typeface="メイリオ" panose="020B0604030504040204" pitchFamily="50" charset="-128"/>
                <a:ea typeface="メイリオ" panose="020B0604030504040204" pitchFamily="50" charset="-128"/>
              </a:rPr>
              <a:t>市町村とのパートナーシップの強化</a:t>
            </a:r>
          </a:p>
        </p:txBody>
      </p:sp>
      <p:pic>
        <p:nvPicPr>
          <p:cNvPr id="13" name="図プレースホルダー 12" descr="アイコン が含まれている画像&#10;&#10;AI によって生成されたコンテンツは間違っている可能性があります。">
            <a:extLst>
              <a:ext uri="{FF2B5EF4-FFF2-40B4-BE49-F238E27FC236}">
                <a16:creationId xmlns:a16="http://schemas.microsoft.com/office/drawing/2014/main" id="{2B2756D2-5A3E-15CB-17E2-BF6C1A2627AA}"/>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pic>
        <p:nvPicPr>
          <p:cNvPr id="8" name="図プレースホルダー 7" descr="アイコン が含まれている画像&#10;&#10;AI によって生成されたコンテンツは間違っている可能性があります。">
            <a:extLst>
              <a:ext uri="{FF2B5EF4-FFF2-40B4-BE49-F238E27FC236}">
                <a16:creationId xmlns:a16="http://schemas.microsoft.com/office/drawing/2014/main" id="{F9DD8AD6-E0D2-3ABC-2195-6819679CB4B5}"/>
              </a:ext>
            </a:extLst>
          </p:cNvPr>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t="211" b="211"/>
          <a:stretch>
            <a:fillRect/>
          </a:stretch>
        </p:blipFill>
        <p:spPr/>
      </p:pic>
      <p:sp>
        <p:nvSpPr>
          <p:cNvPr id="79" name="正方形/長方形 78">
            <a:extLst>
              <a:ext uri="{FF2B5EF4-FFF2-40B4-BE49-F238E27FC236}">
                <a16:creationId xmlns:a16="http://schemas.microsoft.com/office/drawing/2014/main" id="{D41448C8-A95E-4F49-97D8-192D142A16B6}"/>
              </a:ext>
            </a:extLst>
          </p:cNvPr>
          <p:cNvSpPr/>
          <p:nvPr/>
        </p:nvSpPr>
        <p:spPr>
          <a:xfrm>
            <a:off x="273017" y="585938"/>
            <a:ext cx="8597967" cy="216000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r>
              <a:rPr kumimoji="1" lang="ja-JP" altLang="en-US" sz="1200" b="1" dirty="0">
                <a:solidFill>
                  <a:schemeClr val="tx1"/>
                </a:solidFill>
                <a:latin typeface="メイリオ" panose="020B0604030504040204" pitchFamily="50" charset="-128"/>
                <a:ea typeface="メイリオ" panose="020B0604030504040204" pitchFamily="50" charset="-128"/>
              </a:rPr>
              <a:t>■</a:t>
            </a:r>
            <a:r>
              <a:rPr lang="ja-JP" altLang="en-US" sz="12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公民連携の取組みの市町村への拡大</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endParaRPr kumimoji="1" lang="en-US" altLang="ja-JP" sz="400" b="1" dirty="0">
              <a:solidFill>
                <a:schemeClr val="tx1"/>
              </a:solidFill>
              <a:latin typeface="メイリオ" panose="020B0604030504040204" pitchFamily="50" charset="-128"/>
              <a:ea typeface="メイリオ" panose="020B0604030504040204" pitchFamily="50" charset="-128"/>
            </a:endParaRPr>
          </a:p>
          <a:p>
            <a:pPr marL="93663" indent="-93663">
              <a:buFont typeface="Arial" panose="020B0604020202020204" pitchFamily="34" charset="0"/>
              <a:buChar cha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より幅広い社会課題の解決をめざし、公民連携の取組みを住民に近い市町村へ拡大。</a:t>
            </a:r>
            <a:endParaRPr kumimoji="1" lang="en-US" altLang="ja-JP" sz="1200" dirty="0">
              <a:solidFill>
                <a:schemeClr val="tx1"/>
              </a:solidFill>
              <a:latin typeface="メイリオ" panose="020B0604030504040204" pitchFamily="50" charset="-128"/>
              <a:ea typeface="メイリオ" panose="020B0604030504040204" pitchFamily="50" charset="-128"/>
            </a:endParaRPr>
          </a:p>
        </p:txBody>
      </p:sp>
      <p:sp>
        <p:nvSpPr>
          <p:cNvPr id="81" name="角丸四角形 23">
            <a:extLst>
              <a:ext uri="{FF2B5EF4-FFF2-40B4-BE49-F238E27FC236}">
                <a16:creationId xmlns:a16="http://schemas.microsoft.com/office/drawing/2014/main" id="{72E55E25-8374-4E47-A0FF-2DBEBC7FA77D}"/>
              </a:ext>
            </a:extLst>
          </p:cNvPr>
          <p:cNvSpPr/>
          <p:nvPr/>
        </p:nvSpPr>
        <p:spPr>
          <a:xfrm>
            <a:off x="454042" y="1089662"/>
            <a:ext cx="8235915" cy="1603882"/>
          </a:xfrm>
          <a:prstGeom prst="rect">
            <a:avLst/>
          </a:prstGeom>
          <a:solidFill>
            <a:schemeClr val="bg1"/>
          </a:solidFill>
          <a:ln w="19050">
            <a:noFill/>
          </a:ln>
        </p:spPr>
        <p:style>
          <a:lnRef idx="2">
            <a:schemeClr val="accent1"/>
          </a:lnRef>
          <a:fillRef idx="1">
            <a:schemeClr val="lt1"/>
          </a:fillRef>
          <a:effectRef idx="0">
            <a:schemeClr val="accent1"/>
          </a:effectRef>
          <a:fontRef idx="minor">
            <a:schemeClr val="dk1"/>
          </a:fontRef>
        </p:style>
        <p:txBody>
          <a:bodyPr lIns="36000" rIns="36000" rtlCol="0" anchor="t" anchorCtr="0"/>
          <a:lstStyle/>
          <a:p>
            <a:r>
              <a:rPr kumimoji="1" lang="ja-JP" altLang="en-US" sz="11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◆市町村における公民連携推進への支援</a:t>
            </a:r>
            <a:endParaRPr kumimoji="1" lang="en-US" altLang="ja-JP" sz="11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専任（担当）部署設置に向けた働きかけ（設置市町：</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28</a:t>
            </a: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５</a:t>
            </a: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町（令和７年</a:t>
            </a:r>
            <a:r>
              <a:rPr kumimoji="1" lang="en-US" altLang="ja-JP"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12</a:t>
            </a: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月時点））</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市町村から「大阪府公民戦略連携デスク」へ研修生の受け入れ（令和７年度：２名）</a:t>
            </a:r>
            <a:endParaRPr kumimoji="1" lang="en-US" altLang="ja-JP"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創発ダイアログにおいて、企業等とのつながりを創出し、市町村における公民連携を加速 他</a:t>
            </a:r>
            <a:endParaRPr kumimoji="1" lang="en-US" altLang="ja-JP"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◆大阪府・市町村公民連携推進協議会における情報の共有と発信</a:t>
            </a:r>
          </a:p>
          <a:p>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府内</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43</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市町村の公民連携担当者向けに、対面によるグループワーク形式の研修会を実施</a:t>
            </a:r>
          </a:p>
          <a:p>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OSAKA</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公民連携</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DB</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（データベース）を活用し、府及び府内</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43</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市町村の公民連携の好事例を発信</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1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OSAKA KOUMIN Action Platform</a:t>
            </a:r>
            <a:r>
              <a:rPr kumimoji="1" lang="ja-JP" altLang="en-US" sz="11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」との連携</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インターネットテレビを活用した情報発信（実施市町：４市２町（令和７年</a:t>
            </a:r>
            <a:r>
              <a:rPr kumimoji="1" lang="en-US" altLang="ja-JP"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12</a:t>
            </a: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月時点））</a:t>
            </a:r>
            <a:endParaRPr kumimoji="1" lang="en-US" altLang="ja-JP"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地域課題とスタートアップ企業等の強みを生かした提案をマッチングするためのピッチイベント「</a:t>
            </a:r>
            <a:r>
              <a:rPr kumimoji="1" lang="en-US" altLang="ja-JP"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GROWTH</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DRIVE</a:t>
            </a: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」を実施（令和７年</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６</a:t>
            </a: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月）他</a:t>
            </a:r>
            <a:endPar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82" name="図 81">
            <a:extLst>
              <a:ext uri="{FF2B5EF4-FFF2-40B4-BE49-F238E27FC236}">
                <a16:creationId xmlns:a16="http://schemas.microsoft.com/office/drawing/2014/main" id="{6B98ACD8-CEE7-490A-A1FC-49D47ABFDBE3}"/>
              </a:ext>
            </a:extLst>
          </p:cNvPr>
          <p:cNvPicPr>
            <a:picLocks noChangeAspect="1"/>
          </p:cNvPicPr>
          <p:nvPr/>
        </p:nvPicPr>
        <p:blipFill>
          <a:blip r:embed="rId5">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7456126" y="1191536"/>
            <a:ext cx="1126716" cy="1186498"/>
          </a:xfrm>
          <a:prstGeom prst="rect">
            <a:avLst/>
          </a:prstGeom>
          <a:solidFill>
            <a:schemeClr val="bg1"/>
          </a:solidFill>
        </p:spPr>
      </p:pic>
      <p:graphicFrame>
        <p:nvGraphicFramePr>
          <p:cNvPr id="4" name="表 4">
            <a:extLst>
              <a:ext uri="{FF2B5EF4-FFF2-40B4-BE49-F238E27FC236}">
                <a16:creationId xmlns:a16="http://schemas.microsoft.com/office/drawing/2014/main" id="{C5D823D6-1DAB-4CFB-A822-188EDF49AD73}"/>
              </a:ext>
            </a:extLst>
          </p:cNvPr>
          <p:cNvGraphicFramePr>
            <a:graphicFrameLocks noGrp="1"/>
          </p:cNvGraphicFramePr>
          <p:nvPr>
            <p:extLst>
              <p:ext uri="{D42A27DB-BD31-4B8C-83A1-F6EECF244321}">
                <p14:modId xmlns:p14="http://schemas.microsoft.com/office/powerpoint/2010/main" val="215475443"/>
              </p:ext>
            </p:extLst>
          </p:nvPr>
        </p:nvGraphicFramePr>
        <p:xfrm>
          <a:off x="273600" y="2795310"/>
          <a:ext cx="8596800" cy="3659928"/>
        </p:xfrm>
        <a:graphic>
          <a:graphicData uri="http://schemas.openxmlformats.org/drawingml/2006/table">
            <a:tbl>
              <a:tblPr firstRow="1" bandRow="1">
                <a:tableStyleId>{5C22544A-7EE6-4342-B048-85BDC9FD1C3A}</a:tableStyleId>
              </a:tblPr>
              <a:tblGrid>
                <a:gridCol w="4298400">
                  <a:extLst>
                    <a:ext uri="{9D8B030D-6E8A-4147-A177-3AD203B41FA5}">
                      <a16:colId xmlns:a16="http://schemas.microsoft.com/office/drawing/2014/main" val="4219089937"/>
                    </a:ext>
                  </a:extLst>
                </a:gridCol>
                <a:gridCol w="4298400">
                  <a:extLst>
                    <a:ext uri="{9D8B030D-6E8A-4147-A177-3AD203B41FA5}">
                      <a16:colId xmlns:a16="http://schemas.microsoft.com/office/drawing/2014/main" val="2517771131"/>
                    </a:ext>
                  </a:extLst>
                </a:gridCol>
              </a:tblGrid>
              <a:tr h="275928">
                <a:tc gridSpan="2">
                  <a:txBody>
                    <a:bodyPr/>
                    <a:lstStyle/>
                    <a:p>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■市町村の</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DX</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推進に向けた取組み</a:t>
                      </a:r>
                      <a:endParaRPr kumimoji="1" lang="ja-JP" altLang="en-US" dirty="0"/>
                    </a:p>
                  </a:txBody>
                  <a:tcPr>
                    <a:lnL w="12700" cap="flat" cmpd="sng" algn="ctr">
                      <a:solidFill>
                        <a:srgbClr val="CFE0ED"/>
                      </a:solidFill>
                      <a:prstDash val="solid"/>
                      <a:round/>
                      <a:headEnd type="none" w="med" len="med"/>
                      <a:tailEnd type="none" w="med" len="med"/>
                    </a:lnL>
                    <a:lnR w="12700" cap="flat" cmpd="sng" algn="ctr">
                      <a:solidFill>
                        <a:srgbClr val="CFE0ED"/>
                      </a:solidFill>
                      <a:prstDash val="solid"/>
                      <a:round/>
                      <a:headEnd type="none" w="med" len="med"/>
                      <a:tailEnd type="none" w="med" len="med"/>
                    </a:lnR>
                    <a:lnT w="12700" cap="flat" cmpd="sng" algn="ctr">
                      <a:solidFill>
                        <a:srgbClr val="CFE0ED"/>
                      </a:solidFill>
                      <a:prstDash val="solid"/>
                      <a:round/>
                      <a:headEnd type="none" w="med" len="med"/>
                      <a:tailEnd type="none" w="med" len="med"/>
                    </a:lnT>
                    <a:lnB w="12700" cap="flat" cmpd="sng" algn="ctr">
                      <a:solidFill>
                        <a:srgbClr val="CFE0ED"/>
                      </a:solidFill>
                      <a:prstDash val="solid"/>
                      <a:round/>
                      <a:headEnd type="none" w="med" len="med"/>
                      <a:tailEnd type="none" w="med" len="med"/>
                    </a:lnB>
                    <a:solidFill>
                      <a:srgbClr val="CFE0ED"/>
                    </a:solidFill>
                  </a:tcPr>
                </a:tc>
                <a:tc hMerge="1">
                  <a:txBody>
                    <a:bodyPr/>
                    <a:lstStyle/>
                    <a:p>
                      <a:endParaRPr kumimoji="1" lang="ja-JP" altLang="en-US" dirty="0"/>
                    </a:p>
                  </a:txBody>
                  <a:tcPr>
                    <a:lnL w="12700" cap="flat" cmpd="sng" algn="ctr">
                      <a:solidFill>
                        <a:srgbClr val="CFE0ED"/>
                      </a:solidFill>
                      <a:prstDash val="solid"/>
                      <a:round/>
                      <a:headEnd type="none" w="med" len="med"/>
                      <a:tailEnd type="none" w="med" len="med"/>
                    </a:lnL>
                    <a:lnR w="12700" cap="flat" cmpd="sng" algn="ctr">
                      <a:solidFill>
                        <a:srgbClr val="CFE0ED"/>
                      </a:solidFill>
                      <a:prstDash val="solid"/>
                      <a:round/>
                      <a:headEnd type="none" w="med" len="med"/>
                      <a:tailEnd type="none" w="med" len="med"/>
                    </a:lnR>
                    <a:lnT w="12700" cap="flat" cmpd="sng" algn="ctr">
                      <a:solidFill>
                        <a:srgbClr val="CFE0ED"/>
                      </a:solidFill>
                      <a:prstDash val="solid"/>
                      <a:round/>
                      <a:headEnd type="none" w="med" len="med"/>
                      <a:tailEnd type="none" w="med" len="med"/>
                    </a:lnT>
                    <a:lnB w="12700" cap="flat" cmpd="sng" algn="ctr">
                      <a:solidFill>
                        <a:srgbClr val="CFE0ED"/>
                      </a:solidFill>
                      <a:prstDash val="solid"/>
                      <a:round/>
                      <a:headEnd type="none" w="med" len="med"/>
                      <a:tailEnd type="none" w="med" len="med"/>
                    </a:lnB>
                    <a:solidFill>
                      <a:srgbClr val="CFE0ED"/>
                    </a:solidFill>
                  </a:tcPr>
                </a:tc>
                <a:extLst>
                  <a:ext uri="{0D108BD9-81ED-4DB2-BD59-A6C34878D82A}">
                    <a16:rowId xmlns:a16="http://schemas.microsoft.com/office/drawing/2014/main" val="259495413"/>
                  </a:ext>
                </a:extLst>
              </a:tr>
              <a:tr h="3384000">
                <a:tc>
                  <a:txBody>
                    <a:bodyPr/>
                    <a:lstStyle/>
                    <a:p>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◆システム共同調達等の取組</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み</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87313" indent="-87313">
                        <a:buFont typeface="Arial" panose="020B0604020202020204" pitchFamily="34" charset="0"/>
                        <a:buChar cha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市町村のデジタル化を進めるにあたり、業務効率化及び財政負担の軽減をめざし、府と府内市町村で構成する、“</a:t>
                      </a:r>
                      <a:r>
                        <a:rPr kumimoji="1" lang="en-US" altLang="ja-JP" sz="1200" b="0" i="0" u="none" strike="noStrike" kern="1200" cap="none" spc="0" normalizeH="0" baseline="0" noProof="0" dirty="0" err="1">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GovTech</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大阪”</a:t>
                      </a:r>
                      <a:r>
                        <a:rPr kumimoji="1" lang="en-US" altLang="ja-JP" sz="1400" b="0" i="0" u="none" strike="noStrike" kern="1200" cap="none" spc="0" normalizeH="0" baseline="3000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*12</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を中心に、令和３年度よりシステム共同調達等の取組みを推進。</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dirty="0"/>
                    </a:p>
                  </a:txBody>
                  <a:tcPr>
                    <a:lnL w="12700" cap="flat" cmpd="sng" algn="ctr">
                      <a:solidFill>
                        <a:srgbClr val="CFE0ED"/>
                      </a:solidFill>
                      <a:prstDash val="solid"/>
                      <a:round/>
                      <a:headEnd type="none" w="med" len="med"/>
                      <a:tailEnd type="none" w="med" len="med"/>
                    </a:lnL>
                    <a:lnR w="12700" cap="flat" cmpd="sng" algn="ctr">
                      <a:solidFill>
                        <a:srgbClr val="CFE0ED"/>
                      </a:solidFill>
                      <a:prstDash val="solid"/>
                      <a:round/>
                      <a:headEnd type="none" w="med" len="med"/>
                      <a:tailEnd type="none" w="med" len="med"/>
                    </a:lnR>
                    <a:lnT w="12700" cap="flat" cmpd="sng" algn="ctr">
                      <a:solidFill>
                        <a:srgbClr val="CFE0ED"/>
                      </a:solidFill>
                      <a:prstDash val="solid"/>
                      <a:round/>
                      <a:headEnd type="none" w="med" len="med"/>
                      <a:tailEnd type="none" w="med" len="med"/>
                    </a:lnT>
                    <a:lnB w="12700" cap="flat" cmpd="sng" algn="ctr">
                      <a:solidFill>
                        <a:srgbClr val="CFE0ED"/>
                      </a:solidFill>
                      <a:prstDash val="solid"/>
                      <a:round/>
                      <a:headEnd type="none" w="med" len="med"/>
                      <a:tailEnd type="none" w="med" len="med"/>
                    </a:lnB>
                    <a:solidFill>
                      <a:srgbClr val="CFE0ED"/>
                    </a:solidFill>
                  </a:tcPr>
                </a:tc>
                <a:tc>
                  <a:txBody>
                    <a:bodyPr/>
                    <a:lstStyle/>
                    <a:p>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◆市町村のデジタル力強化への取組</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み</a:t>
                      </a:r>
                      <a:endParaRPr kumimoji="1" lang="en-US" altLang="ja-JP"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令和８年度から、市町村のデジタル力の強化（共同化拡大による知見の共有）に向け、全国に先駆けて、今後大きな課題（費用・労力面）であるシステム標準化の対象となる「基幹業務システム（</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システム）」を中心に共同化の拡大に着手。</a:t>
                      </a:r>
                    </a:p>
                    <a:p>
                      <a:endParaRPr kumimoji="1" lang="ja-JP" altLang="en-US" dirty="0"/>
                    </a:p>
                  </a:txBody>
                  <a:tcPr>
                    <a:lnL w="12700" cap="flat" cmpd="sng" algn="ctr">
                      <a:solidFill>
                        <a:srgbClr val="CFE0ED"/>
                      </a:solidFill>
                      <a:prstDash val="solid"/>
                      <a:round/>
                      <a:headEnd type="none" w="med" len="med"/>
                      <a:tailEnd type="none" w="med" len="med"/>
                    </a:lnL>
                    <a:lnR w="12700" cap="flat" cmpd="sng" algn="ctr">
                      <a:solidFill>
                        <a:srgbClr val="CFE0ED"/>
                      </a:solidFill>
                      <a:prstDash val="solid"/>
                      <a:round/>
                      <a:headEnd type="none" w="med" len="med"/>
                      <a:tailEnd type="none" w="med" len="med"/>
                    </a:lnR>
                    <a:lnT w="12700" cap="flat" cmpd="sng" algn="ctr">
                      <a:solidFill>
                        <a:srgbClr val="CFE0ED"/>
                      </a:solidFill>
                      <a:prstDash val="solid"/>
                      <a:round/>
                      <a:headEnd type="none" w="med" len="med"/>
                      <a:tailEnd type="none" w="med" len="med"/>
                    </a:lnT>
                    <a:lnB w="12700" cap="flat" cmpd="sng" algn="ctr">
                      <a:solidFill>
                        <a:srgbClr val="CFE0ED"/>
                      </a:solidFill>
                      <a:prstDash val="solid"/>
                      <a:round/>
                      <a:headEnd type="none" w="med" len="med"/>
                      <a:tailEnd type="none" w="med" len="med"/>
                    </a:lnB>
                    <a:solidFill>
                      <a:srgbClr val="CFE0ED"/>
                    </a:solidFill>
                  </a:tcPr>
                </a:tc>
                <a:extLst>
                  <a:ext uri="{0D108BD9-81ED-4DB2-BD59-A6C34878D82A}">
                    <a16:rowId xmlns:a16="http://schemas.microsoft.com/office/drawing/2014/main" val="2633816134"/>
                  </a:ext>
                </a:extLst>
              </a:tr>
            </a:tbl>
          </a:graphicData>
        </a:graphic>
      </p:graphicFrame>
      <p:graphicFrame>
        <p:nvGraphicFramePr>
          <p:cNvPr id="44" name="表 11">
            <a:extLst>
              <a:ext uri="{FF2B5EF4-FFF2-40B4-BE49-F238E27FC236}">
                <a16:creationId xmlns:a16="http://schemas.microsoft.com/office/drawing/2014/main" id="{E4B27DBC-7F3A-4339-B956-67E971CDBFDD}"/>
              </a:ext>
            </a:extLst>
          </p:cNvPr>
          <p:cNvGraphicFramePr>
            <a:graphicFrameLocks noGrp="1"/>
          </p:cNvGraphicFramePr>
          <p:nvPr>
            <p:extLst>
              <p:ext uri="{D42A27DB-BD31-4B8C-83A1-F6EECF244321}">
                <p14:modId xmlns:p14="http://schemas.microsoft.com/office/powerpoint/2010/main" val="267213080"/>
              </p:ext>
            </p:extLst>
          </p:nvPr>
        </p:nvGraphicFramePr>
        <p:xfrm>
          <a:off x="402286" y="5123884"/>
          <a:ext cx="4052458" cy="1275840"/>
        </p:xfrm>
        <a:graphic>
          <a:graphicData uri="http://schemas.openxmlformats.org/drawingml/2006/table">
            <a:tbl>
              <a:tblPr>
                <a:tableStyleId>{5C22544A-7EE6-4342-B048-85BDC9FD1C3A}</a:tableStyleId>
              </a:tblPr>
              <a:tblGrid>
                <a:gridCol w="683094">
                  <a:extLst>
                    <a:ext uri="{9D8B030D-6E8A-4147-A177-3AD203B41FA5}">
                      <a16:colId xmlns:a16="http://schemas.microsoft.com/office/drawing/2014/main" val="3461218549"/>
                    </a:ext>
                  </a:extLst>
                </a:gridCol>
                <a:gridCol w="1728000">
                  <a:extLst>
                    <a:ext uri="{9D8B030D-6E8A-4147-A177-3AD203B41FA5}">
                      <a16:colId xmlns:a16="http://schemas.microsoft.com/office/drawing/2014/main" val="165219868"/>
                    </a:ext>
                  </a:extLst>
                </a:gridCol>
                <a:gridCol w="669223">
                  <a:extLst>
                    <a:ext uri="{9D8B030D-6E8A-4147-A177-3AD203B41FA5}">
                      <a16:colId xmlns:a16="http://schemas.microsoft.com/office/drawing/2014/main" val="783501252"/>
                    </a:ext>
                  </a:extLst>
                </a:gridCol>
                <a:gridCol w="217142">
                  <a:extLst>
                    <a:ext uri="{9D8B030D-6E8A-4147-A177-3AD203B41FA5}">
                      <a16:colId xmlns:a16="http://schemas.microsoft.com/office/drawing/2014/main" val="2774073771"/>
                    </a:ext>
                  </a:extLst>
                </a:gridCol>
                <a:gridCol w="754999">
                  <a:extLst>
                    <a:ext uri="{9D8B030D-6E8A-4147-A177-3AD203B41FA5}">
                      <a16:colId xmlns:a16="http://schemas.microsoft.com/office/drawing/2014/main" val="4181960912"/>
                    </a:ext>
                  </a:extLst>
                </a:gridCol>
              </a:tblGrid>
              <a:tr h="82767">
                <a:tc gridSpan="5">
                  <a:txBody>
                    <a:bodyPr/>
                    <a:lstStyle/>
                    <a:p>
                      <a:pPr marL="72000" algn="ctr"/>
                      <a:r>
                        <a:rPr kumimoji="1" lang="ja-JP" altLang="en-US" sz="1000" b="1" dirty="0">
                          <a:solidFill>
                            <a:srgbClr val="006664"/>
                          </a:solidFill>
                          <a:latin typeface="メイリオ" panose="020B0604030504040204" pitchFamily="50" charset="-128"/>
                          <a:ea typeface="メイリオ" panose="020B0604030504040204" pitchFamily="50" charset="-128"/>
                        </a:rPr>
                        <a:t>令和６年度までの取組み実績</a:t>
                      </a:r>
                    </a:p>
                  </a:txBody>
                  <a:tcPr marL="0" marR="0" marT="36000" marB="1800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sz="800" b="1" dirty="0">
                        <a:solidFill>
                          <a:schemeClr val="tx1"/>
                        </a:solidFill>
                        <a:latin typeface="メイリオ" panose="020B0604030504040204" pitchFamily="50" charset="-128"/>
                        <a:ea typeface="メイリオ" panose="020B0604030504040204" pitchFamily="50" charset="-128"/>
                      </a:endParaRPr>
                    </a:p>
                  </a:txBody>
                  <a:tcPr marL="0" marR="0" marT="36000" marB="18000">
                    <a:lnL w="12700" cmpd="sng">
                      <a:noFill/>
                    </a:lnL>
                    <a:lnR w="12700" cmpd="sng">
                      <a:noFill/>
                    </a:lnR>
                    <a:lnT w="12700" cap="flat" cmpd="sng" algn="ctr">
                      <a:solidFill>
                        <a:schemeClr val="accent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hMerge="1">
                  <a:txBody>
                    <a:bodyPr/>
                    <a:lstStyle/>
                    <a:p>
                      <a:endParaRPr kumimoji="1" lang="ja-JP" altLang="en-US" sz="800" dirty="0">
                        <a:solidFill>
                          <a:schemeClr val="tx1"/>
                        </a:solidFill>
                        <a:latin typeface="メイリオ" panose="020B0604030504040204" pitchFamily="50" charset="-128"/>
                        <a:ea typeface="メイリオ" panose="020B0604030504040204" pitchFamily="50" charset="-128"/>
                      </a:endParaRPr>
                    </a:p>
                  </a:txBody>
                  <a:tcPr marL="0" marR="0" marT="36000" marB="18000">
                    <a:lnL w="12700" cmpd="sng">
                      <a:noFill/>
                    </a:lnL>
                    <a:lnR w="12700" cmpd="sng">
                      <a:noFill/>
                    </a:lnR>
                    <a:lnT w="12700" cap="flat" cmpd="sng" algn="ctr">
                      <a:solidFill>
                        <a:schemeClr val="accent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hMerge="1">
                  <a:txBody>
                    <a:bodyPr/>
                    <a:lstStyle/>
                    <a:p>
                      <a:pPr algn="ctr"/>
                      <a:endParaRPr kumimoji="1" lang="ja-JP" altLang="en-US" sz="800" dirty="0">
                        <a:solidFill>
                          <a:schemeClr val="tx1"/>
                        </a:solidFill>
                        <a:latin typeface="メイリオ" panose="020B0604030504040204" pitchFamily="50" charset="-128"/>
                        <a:ea typeface="メイリオ" panose="020B0604030504040204" pitchFamily="50" charset="-128"/>
                      </a:endParaRPr>
                    </a:p>
                  </a:txBody>
                  <a:tcPr marL="0" marR="0" marT="36000" marB="18000">
                    <a:lnL w="12700" cmpd="sng">
                      <a:noFill/>
                    </a:lnL>
                    <a:lnR w="12700" cmpd="sng">
                      <a:noFill/>
                    </a:lnR>
                    <a:lnT w="12700" cap="flat" cmpd="sng" algn="ctr">
                      <a:solidFill>
                        <a:schemeClr val="accent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hMerge="1">
                  <a:txBody>
                    <a:bodyPr/>
                    <a:lstStyle/>
                    <a:p>
                      <a:endParaRPr kumimoji="1" lang="ja-JP" altLang="en-US" sz="800" dirty="0">
                        <a:solidFill>
                          <a:schemeClr val="tx1"/>
                        </a:solidFill>
                        <a:latin typeface="メイリオ" panose="020B0604030504040204" pitchFamily="50" charset="-128"/>
                        <a:ea typeface="メイリオ" panose="020B0604030504040204" pitchFamily="50" charset="-128"/>
                      </a:endParaRPr>
                    </a:p>
                  </a:txBody>
                  <a:tcPr marL="0" marR="0" marT="36000" marB="18000">
                    <a:lnL w="12700" cmpd="sng">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1111108"/>
                  </a:ext>
                </a:extLst>
              </a:tr>
              <a:tr h="163207">
                <a:tc>
                  <a:txBody>
                    <a:bodyPr/>
                    <a:lstStyle/>
                    <a:p>
                      <a:pPr marL="72000" algn="l"/>
                      <a:r>
                        <a:rPr lang="ja-JP" altLang="en-US" sz="800" dirty="0">
                          <a:solidFill>
                            <a:schemeClr val="tx1"/>
                          </a:solidFill>
                          <a:latin typeface="メイリオ" panose="020B0604030504040204" pitchFamily="50" charset="-128"/>
                          <a:ea typeface="メイリオ" panose="020B0604030504040204" pitchFamily="50" charset="-128"/>
                        </a:rPr>
                        <a:t>令和６年度：</a:t>
                      </a:r>
                      <a:endParaRPr kumimoji="1" lang="ja-JP" altLang="en-US" sz="800" dirty="0">
                        <a:solidFill>
                          <a:schemeClr val="tx1"/>
                        </a:solidFill>
                        <a:latin typeface="メイリオ" panose="020B0604030504040204" pitchFamily="50" charset="-128"/>
                        <a:ea typeface="メイリオ" panose="020B0604030504040204" pitchFamily="50" charset="-128"/>
                      </a:endParaRPr>
                    </a:p>
                  </a:txBody>
                  <a:tcPr marL="0" marR="0" marT="36000" marB="18000">
                    <a:lnL w="6350" cap="flat" cmpd="sng" algn="ctr">
                      <a:solidFill>
                        <a:srgbClr val="006664"/>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ja-JP" sz="800" b="1" dirty="0">
                          <a:solidFill>
                            <a:schemeClr val="tx1"/>
                          </a:solidFill>
                          <a:latin typeface="メイリオ" panose="020B0604030504040204" pitchFamily="50" charset="-128"/>
                          <a:ea typeface="メイリオ" panose="020B0604030504040204" pitchFamily="50" charset="-128"/>
                        </a:rPr>
                        <a:t>AI</a:t>
                      </a:r>
                      <a:r>
                        <a:rPr lang="ja-JP" altLang="en-US" sz="800" b="1" dirty="0">
                          <a:solidFill>
                            <a:schemeClr val="tx1"/>
                          </a:solidFill>
                          <a:latin typeface="メイリオ" panose="020B0604030504040204" pitchFamily="50" charset="-128"/>
                          <a:ea typeface="メイリオ" panose="020B0604030504040204" pitchFamily="50" charset="-128"/>
                        </a:rPr>
                        <a:t>音声認識・議事録作成システム</a:t>
                      </a:r>
                      <a:endParaRPr kumimoji="1" lang="ja-JP" altLang="en-US" sz="800" b="1" dirty="0">
                        <a:solidFill>
                          <a:schemeClr val="tx1"/>
                        </a:solidFill>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a:solidFill>
                            <a:schemeClr val="tx1"/>
                          </a:solidFill>
                          <a:latin typeface="メイリオ" panose="020B0604030504040204" pitchFamily="50" charset="-128"/>
                          <a:ea typeface="メイリオ" panose="020B0604030504040204" pitchFamily="50" charset="-128"/>
                        </a:rPr>
                        <a:t>（当初</a:t>
                      </a:r>
                      <a:r>
                        <a:rPr lang="en-US" altLang="ja-JP" sz="800">
                          <a:solidFill>
                            <a:schemeClr val="tx1"/>
                          </a:solidFill>
                          <a:latin typeface="メイリオ" panose="020B0604030504040204" pitchFamily="50" charset="-128"/>
                          <a:ea typeface="メイリオ" panose="020B0604030504040204" pitchFamily="50" charset="-128"/>
                        </a:rPr>
                        <a:t>10</a:t>
                      </a:r>
                      <a:r>
                        <a:rPr lang="ja-JP" altLang="en-US" sz="800">
                          <a:solidFill>
                            <a:schemeClr val="tx1"/>
                          </a:solidFill>
                          <a:latin typeface="メイリオ" panose="020B0604030504040204" pitchFamily="50" charset="-128"/>
                          <a:ea typeface="メイリオ" panose="020B0604030504040204" pitchFamily="50" charset="-128"/>
                        </a:rPr>
                        <a:t>市町</a:t>
                      </a:r>
                      <a:endParaRPr kumimoji="1" lang="ja-JP" altLang="en-US" sz="800">
                        <a:solidFill>
                          <a:schemeClr val="tx1"/>
                        </a:solidFill>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800">
                          <a:solidFill>
                            <a:schemeClr val="tx1"/>
                          </a:solidFill>
                          <a:latin typeface="メイリオ" panose="020B0604030504040204" pitchFamily="50" charset="-128"/>
                          <a:ea typeface="メイリオ" panose="020B0604030504040204" pitchFamily="50" charset="-128"/>
                        </a:rPr>
                        <a:t>⇒</a:t>
                      </a: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800" dirty="0">
                          <a:solidFill>
                            <a:schemeClr val="tx1"/>
                          </a:solidFill>
                          <a:latin typeface="メイリオ" panose="020B0604030504040204" pitchFamily="50" charset="-128"/>
                          <a:ea typeface="メイリオ" panose="020B0604030504040204" pitchFamily="50" charset="-128"/>
                        </a:rPr>
                        <a:t>現在</a:t>
                      </a:r>
                      <a:r>
                        <a:rPr kumimoji="1" lang="en-US" altLang="ja-JP" sz="800" dirty="0">
                          <a:solidFill>
                            <a:schemeClr val="tx1"/>
                          </a:solidFill>
                          <a:latin typeface="メイリオ" panose="020B0604030504040204" pitchFamily="50" charset="-128"/>
                          <a:ea typeface="メイリオ" panose="020B0604030504040204" pitchFamily="50" charset="-128"/>
                        </a:rPr>
                        <a:t>27</a:t>
                      </a:r>
                      <a:r>
                        <a:rPr kumimoji="1" lang="ja-JP" altLang="en-US" sz="800" dirty="0">
                          <a:solidFill>
                            <a:schemeClr val="tx1"/>
                          </a:solidFill>
                          <a:latin typeface="メイリオ" panose="020B0604030504040204" pitchFamily="50" charset="-128"/>
                          <a:ea typeface="メイリオ" panose="020B0604030504040204" pitchFamily="50" charset="-128"/>
                        </a:rPr>
                        <a:t>市町村）</a:t>
                      </a:r>
                    </a:p>
                  </a:txBody>
                  <a:tcPr marL="0" marR="0" marT="36000" marB="18000">
                    <a:lnL w="12700" cap="flat" cmpd="sng" algn="ctr">
                      <a:no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43593886"/>
                  </a:ext>
                </a:extLst>
              </a:tr>
              <a:tr h="317422">
                <a:tc>
                  <a:txBody>
                    <a:bodyPr/>
                    <a:lstStyle/>
                    <a:p>
                      <a:pPr marL="72000" algn="l"/>
                      <a:r>
                        <a:rPr lang="ja-JP" altLang="en-US" sz="800" dirty="0">
                          <a:solidFill>
                            <a:schemeClr val="tx1"/>
                          </a:solidFill>
                          <a:latin typeface="メイリオ" panose="020B0604030504040204" pitchFamily="50" charset="-128"/>
                          <a:ea typeface="メイリオ" panose="020B0604030504040204" pitchFamily="50" charset="-128"/>
                        </a:rPr>
                        <a:t>令和５年度：</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6350" cap="flat" cmpd="sng" algn="ctr">
                      <a:solidFill>
                        <a:srgbClr val="00666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b="1" dirty="0">
                          <a:solidFill>
                            <a:schemeClr val="tx1"/>
                          </a:solidFill>
                          <a:latin typeface="メイリオ" panose="020B0604030504040204" pitchFamily="50" charset="-128"/>
                          <a:ea typeface="メイリオ" panose="020B0604030504040204" pitchFamily="50" charset="-128"/>
                        </a:rPr>
                        <a:t>電子契約システム</a:t>
                      </a:r>
                      <a:endParaRPr lang="en-US" altLang="ja-JP" sz="800" b="1" dirty="0">
                        <a:solidFill>
                          <a:schemeClr val="tx1"/>
                        </a:solidFill>
                        <a:latin typeface="メイリオ" panose="020B0604030504040204" pitchFamily="50" charset="-128"/>
                        <a:ea typeface="メイリオ" panose="020B0604030504040204" pitchFamily="50" charset="-128"/>
                      </a:endParaRPr>
                    </a:p>
                    <a:p>
                      <a:r>
                        <a:rPr lang="ja-JP" altLang="en-US" sz="800" b="1" dirty="0">
                          <a:solidFill>
                            <a:schemeClr val="tx1"/>
                          </a:solidFill>
                          <a:latin typeface="メイリオ" panose="020B0604030504040204" pitchFamily="50" charset="-128"/>
                          <a:ea typeface="メイリオ" panose="020B0604030504040204" pitchFamily="50" charset="-128"/>
                        </a:rPr>
                        <a:t>大阪版デジタル人材シェアリング事業</a:t>
                      </a:r>
                      <a:endParaRPr lang="en-US" altLang="ja-JP" sz="800" b="1" dirty="0">
                        <a:solidFill>
                          <a:schemeClr val="tx1"/>
                        </a:solidFill>
                        <a:latin typeface="メイリオ" panose="020B0604030504040204" pitchFamily="50" charset="-128"/>
                        <a:ea typeface="メイリオ" panose="020B0604030504040204" pitchFamily="50" charset="-128"/>
                      </a:endParaRPr>
                    </a:p>
                    <a:p>
                      <a:r>
                        <a:rPr lang="ja-JP" altLang="en-US" sz="800" b="1" dirty="0">
                          <a:solidFill>
                            <a:schemeClr val="tx1"/>
                          </a:solidFill>
                          <a:latin typeface="メイリオ" panose="020B0604030504040204" pitchFamily="50" charset="-128"/>
                          <a:ea typeface="メイリオ" panose="020B0604030504040204" pitchFamily="50" charset="-128"/>
                        </a:rPr>
                        <a:t>デジタルサービス導入促進事業</a:t>
                      </a:r>
                      <a:endParaRPr kumimoji="1" lang="ja-JP" altLang="en-US" sz="800" b="1"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dirty="0">
                          <a:solidFill>
                            <a:schemeClr val="tx1"/>
                          </a:solidFill>
                          <a:latin typeface="メイリオ" panose="020B0604030504040204" pitchFamily="50" charset="-128"/>
                          <a:ea typeface="メイリオ" panose="020B0604030504040204" pitchFamily="50" charset="-128"/>
                        </a:rPr>
                        <a:t>（当初</a:t>
                      </a:r>
                      <a:r>
                        <a:rPr lang="en-US" altLang="ja-JP" sz="800" dirty="0">
                          <a:solidFill>
                            <a:schemeClr val="tx1"/>
                          </a:solidFill>
                          <a:latin typeface="メイリオ" panose="020B0604030504040204" pitchFamily="50" charset="-128"/>
                          <a:ea typeface="メイリオ" panose="020B0604030504040204" pitchFamily="50" charset="-128"/>
                        </a:rPr>
                        <a:t>13</a:t>
                      </a:r>
                      <a:r>
                        <a:rPr lang="ja-JP" altLang="en-US" sz="800" dirty="0">
                          <a:solidFill>
                            <a:schemeClr val="tx1"/>
                          </a:solidFill>
                          <a:latin typeface="メイリオ" panose="020B0604030504040204" pitchFamily="50" charset="-128"/>
                          <a:ea typeface="メイリオ" panose="020B0604030504040204" pitchFamily="50" charset="-128"/>
                        </a:rPr>
                        <a:t>市</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（当初</a:t>
                      </a:r>
                      <a:r>
                        <a:rPr lang="en-US" altLang="ja-JP" sz="800" dirty="0">
                          <a:solidFill>
                            <a:schemeClr val="tx1"/>
                          </a:solidFill>
                          <a:latin typeface="メイリオ" panose="020B0604030504040204" pitchFamily="50" charset="-128"/>
                          <a:ea typeface="メイリオ" panose="020B0604030504040204" pitchFamily="50" charset="-128"/>
                        </a:rPr>
                        <a:t>13</a:t>
                      </a:r>
                      <a:r>
                        <a:rPr lang="ja-JP" altLang="en-US" sz="800" dirty="0">
                          <a:solidFill>
                            <a:schemeClr val="tx1"/>
                          </a:solidFill>
                          <a:latin typeface="メイリオ" panose="020B0604030504040204" pitchFamily="50" charset="-128"/>
                          <a:ea typeface="メイリオ" panose="020B0604030504040204" pitchFamily="50" charset="-128"/>
                        </a:rPr>
                        <a:t>市町</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（当初８市町</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ja-JP" altLang="en-US" sz="800" dirty="0">
                          <a:solidFill>
                            <a:schemeClr val="tx1"/>
                          </a:solidFill>
                          <a:latin typeface="メイリオ" panose="020B0604030504040204" pitchFamily="50" charset="-128"/>
                          <a:ea typeface="メイリオ" panose="020B0604030504040204" pitchFamily="50" charset="-128"/>
                        </a:rPr>
                        <a:t>⇒</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a:t>
                      </a:r>
                      <a:endParaRPr lang="en-US" altLang="ja-JP" sz="800" dirty="0">
                        <a:solidFill>
                          <a:schemeClr val="tx1"/>
                        </a:solidFill>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800" dirty="0">
                          <a:solidFill>
                            <a:schemeClr val="tx1"/>
                          </a:solidFill>
                          <a:latin typeface="メイリオ" panose="020B0604030504040204" pitchFamily="50" charset="-128"/>
                          <a:ea typeface="メイリオ" panose="020B0604030504040204" pitchFamily="50" charset="-128"/>
                        </a:rPr>
                        <a:t>⇒</a:t>
                      </a:r>
                      <a:endParaRPr lang="en-US" altLang="ja-JP" sz="800" dirty="0">
                        <a:solidFill>
                          <a:schemeClr val="tx1"/>
                        </a:solidFill>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dirty="0">
                          <a:solidFill>
                            <a:schemeClr val="tx1"/>
                          </a:solidFill>
                          <a:latin typeface="メイリオ" panose="020B0604030504040204" pitchFamily="50" charset="-128"/>
                          <a:ea typeface="メイリオ" panose="020B0604030504040204" pitchFamily="50" charset="-128"/>
                        </a:rPr>
                        <a:t>現在</a:t>
                      </a:r>
                      <a:r>
                        <a:rPr lang="en-US" altLang="ja-JP" sz="800" dirty="0">
                          <a:solidFill>
                            <a:schemeClr val="tx1"/>
                          </a:solidFill>
                          <a:latin typeface="メイリオ" panose="020B0604030504040204" pitchFamily="50" charset="-128"/>
                          <a:ea typeface="メイリオ" panose="020B0604030504040204" pitchFamily="50" charset="-128"/>
                        </a:rPr>
                        <a:t>28</a:t>
                      </a:r>
                      <a:r>
                        <a:rPr lang="ja-JP" altLang="en-US" sz="800" dirty="0">
                          <a:solidFill>
                            <a:schemeClr val="tx1"/>
                          </a:solidFill>
                          <a:latin typeface="メイリオ" panose="020B0604030504040204" pitchFamily="50" charset="-128"/>
                          <a:ea typeface="メイリオ" panose="020B0604030504040204" pitchFamily="50" charset="-128"/>
                        </a:rPr>
                        <a:t>市町）</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現在</a:t>
                      </a:r>
                      <a:r>
                        <a:rPr lang="en-US" altLang="ja-JP" sz="800" dirty="0">
                          <a:solidFill>
                            <a:schemeClr val="tx1"/>
                          </a:solidFill>
                          <a:latin typeface="メイリオ" panose="020B0604030504040204" pitchFamily="50" charset="-128"/>
                          <a:ea typeface="メイリオ" panose="020B0604030504040204" pitchFamily="50" charset="-128"/>
                        </a:rPr>
                        <a:t>19</a:t>
                      </a:r>
                      <a:r>
                        <a:rPr lang="ja-JP" altLang="en-US" sz="800" dirty="0">
                          <a:solidFill>
                            <a:schemeClr val="tx1"/>
                          </a:solidFill>
                          <a:latin typeface="メイリオ" panose="020B0604030504040204" pitchFamily="50" charset="-128"/>
                          <a:ea typeface="メイリオ" panose="020B0604030504040204" pitchFamily="50" charset="-128"/>
                        </a:rPr>
                        <a:t>市町）</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現在</a:t>
                      </a:r>
                      <a:r>
                        <a:rPr lang="en-US" altLang="ja-JP" sz="800" dirty="0">
                          <a:solidFill>
                            <a:schemeClr val="tx1"/>
                          </a:solidFill>
                          <a:latin typeface="メイリオ" panose="020B0604030504040204" pitchFamily="50" charset="-128"/>
                          <a:ea typeface="メイリオ" panose="020B0604030504040204" pitchFamily="50" charset="-128"/>
                        </a:rPr>
                        <a:t>14</a:t>
                      </a:r>
                      <a:r>
                        <a:rPr lang="ja-JP" altLang="en-US" sz="800" dirty="0">
                          <a:solidFill>
                            <a:schemeClr val="tx1"/>
                          </a:solidFill>
                          <a:latin typeface="メイリオ" panose="020B0604030504040204" pitchFamily="50" charset="-128"/>
                          <a:ea typeface="メイリオ" panose="020B0604030504040204" pitchFamily="50" charset="-128"/>
                        </a:rPr>
                        <a:t>市町）</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6350" cap="flat" cmpd="sng" algn="ctr">
                      <a:solidFill>
                        <a:srgbClr val="00666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84508991"/>
                  </a:ext>
                </a:extLst>
              </a:tr>
              <a:tr h="105807">
                <a:tc>
                  <a:txBody>
                    <a:bodyPr/>
                    <a:lstStyle/>
                    <a:p>
                      <a:pPr marL="72000" algn="l"/>
                      <a:r>
                        <a:rPr lang="ja-JP" altLang="en-US" sz="800" dirty="0">
                          <a:solidFill>
                            <a:schemeClr val="tx1"/>
                          </a:solidFill>
                          <a:latin typeface="メイリオ" panose="020B0604030504040204" pitchFamily="50" charset="-128"/>
                          <a:ea typeface="メイリオ" panose="020B0604030504040204" pitchFamily="50" charset="-128"/>
                        </a:rPr>
                        <a:t>令和４年度：</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6350" cap="flat" cmpd="sng" algn="ctr">
                      <a:solidFill>
                        <a:srgbClr val="00666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b="1" dirty="0">
                          <a:solidFill>
                            <a:schemeClr val="tx1"/>
                          </a:solidFill>
                          <a:latin typeface="メイリオ" panose="020B0604030504040204" pitchFamily="50" charset="-128"/>
                          <a:ea typeface="メイリオ" panose="020B0604030504040204" pitchFamily="50" charset="-128"/>
                        </a:rPr>
                        <a:t>文書管理・電子決裁システム</a:t>
                      </a:r>
                      <a:endParaRPr kumimoji="1" lang="ja-JP" altLang="en-US" sz="800" b="1"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a:solidFill>
                            <a:schemeClr val="tx1"/>
                          </a:solidFill>
                          <a:latin typeface="メイリオ" panose="020B0604030504040204" pitchFamily="50" charset="-128"/>
                          <a:ea typeface="メイリオ" panose="020B0604030504040204" pitchFamily="50" charset="-128"/>
                        </a:rPr>
                        <a:t>（当初３市町</a:t>
                      </a:r>
                      <a:endParaRPr kumimoji="1" lang="ja-JP" altLang="en-US" sz="80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ja-JP" altLang="en-US" sz="800" dirty="0">
                          <a:solidFill>
                            <a:schemeClr val="tx1"/>
                          </a:solidFill>
                          <a:latin typeface="メイリオ" panose="020B0604030504040204" pitchFamily="50" charset="-128"/>
                          <a:ea typeface="メイリオ" panose="020B0604030504040204" pitchFamily="50" charset="-128"/>
                        </a:rPr>
                        <a:t>⇒</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800" dirty="0">
                          <a:solidFill>
                            <a:schemeClr val="tx1"/>
                          </a:solidFill>
                          <a:latin typeface="メイリオ" panose="020B0604030504040204" pitchFamily="50" charset="-128"/>
                          <a:ea typeface="メイリオ" panose="020B0604030504040204" pitchFamily="50" charset="-128"/>
                        </a:rPr>
                        <a:t>現在７市町）</a:t>
                      </a:r>
                      <a:endParaRPr lang="en-US" altLang="ja-JP" sz="800" dirty="0">
                        <a:solidFill>
                          <a:schemeClr val="tx1"/>
                        </a:solidFill>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6350" cap="flat" cmpd="sng" algn="ctr">
                      <a:solidFill>
                        <a:srgbClr val="00666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73449836"/>
                  </a:ext>
                </a:extLst>
              </a:tr>
              <a:tr h="216971">
                <a:tc>
                  <a:txBody>
                    <a:bodyPr/>
                    <a:lstStyle/>
                    <a:p>
                      <a:pPr marL="72000" algn="l"/>
                      <a:r>
                        <a:rPr lang="ja-JP" altLang="en-US" sz="800" dirty="0">
                          <a:solidFill>
                            <a:schemeClr val="tx1"/>
                          </a:solidFill>
                          <a:latin typeface="メイリオ" panose="020B0604030504040204" pitchFamily="50" charset="-128"/>
                          <a:ea typeface="メイリオ" panose="020B0604030504040204" pitchFamily="50" charset="-128"/>
                        </a:rPr>
                        <a:t>令和３年度：</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6350" cap="flat" cmpd="sng" algn="ctr">
                      <a:solidFill>
                        <a:srgbClr val="00666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b="1" dirty="0">
                          <a:solidFill>
                            <a:schemeClr val="tx1"/>
                          </a:solidFill>
                          <a:latin typeface="メイリオ" panose="020B0604030504040204" pitchFamily="50" charset="-128"/>
                          <a:ea typeface="メイリオ" panose="020B0604030504040204" pitchFamily="50" charset="-128"/>
                        </a:rPr>
                        <a:t>自治体専用チャットツール</a:t>
                      </a:r>
                      <a:endParaRPr lang="en-US" altLang="ja-JP" sz="800" b="1" dirty="0">
                        <a:solidFill>
                          <a:schemeClr val="tx1"/>
                        </a:solidFill>
                        <a:latin typeface="メイリオ" panose="020B0604030504040204" pitchFamily="50" charset="-128"/>
                        <a:ea typeface="メイリオ" panose="020B0604030504040204" pitchFamily="50" charset="-128"/>
                      </a:endParaRPr>
                    </a:p>
                    <a:p>
                      <a:r>
                        <a:rPr lang="ja-JP" altLang="en-US" sz="800" b="1" dirty="0">
                          <a:solidFill>
                            <a:schemeClr val="tx1"/>
                          </a:solidFill>
                          <a:latin typeface="メイリオ" panose="020B0604030504040204" pitchFamily="50" charset="-128"/>
                          <a:ea typeface="メイリオ" panose="020B0604030504040204" pitchFamily="50" charset="-128"/>
                        </a:rPr>
                        <a:t>電子申請システム</a:t>
                      </a:r>
                      <a:endParaRPr kumimoji="1" lang="ja-JP" altLang="en-US" sz="800" b="1"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dirty="0">
                          <a:solidFill>
                            <a:schemeClr val="tx1"/>
                          </a:solidFill>
                          <a:latin typeface="メイリオ" panose="020B0604030504040204" pitchFamily="50" charset="-128"/>
                          <a:ea typeface="メイリオ" panose="020B0604030504040204" pitchFamily="50" charset="-128"/>
                        </a:rPr>
                        <a:t>（当初</a:t>
                      </a:r>
                      <a:r>
                        <a:rPr lang="en-US" altLang="ja-JP" sz="800" dirty="0">
                          <a:solidFill>
                            <a:schemeClr val="tx1"/>
                          </a:solidFill>
                          <a:latin typeface="メイリオ" panose="020B0604030504040204" pitchFamily="50" charset="-128"/>
                          <a:ea typeface="メイリオ" panose="020B0604030504040204" pitchFamily="50" charset="-128"/>
                        </a:rPr>
                        <a:t>22</a:t>
                      </a:r>
                      <a:r>
                        <a:rPr lang="ja-JP" altLang="en-US" sz="800" dirty="0">
                          <a:solidFill>
                            <a:schemeClr val="tx1"/>
                          </a:solidFill>
                          <a:latin typeface="メイリオ" panose="020B0604030504040204" pitchFamily="50" charset="-128"/>
                          <a:ea typeface="メイリオ" panose="020B0604030504040204" pitchFamily="50" charset="-128"/>
                        </a:rPr>
                        <a:t>市町</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（当初</a:t>
                      </a:r>
                      <a:r>
                        <a:rPr lang="en-US" altLang="ja-JP" sz="800" dirty="0">
                          <a:solidFill>
                            <a:schemeClr val="tx1"/>
                          </a:solidFill>
                          <a:latin typeface="メイリオ" panose="020B0604030504040204" pitchFamily="50" charset="-128"/>
                          <a:ea typeface="メイリオ" panose="020B0604030504040204" pitchFamily="50" charset="-128"/>
                        </a:rPr>
                        <a:t>11</a:t>
                      </a:r>
                      <a:r>
                        <a:rPr lang="ja-JP" altLang="en-US" sz="800" dirty="0">
                          <a:solidFill>
                            <a:schemeClr val="tx1"/>
                          </a:solidFill>
                          <a:latin typeface="メイリオ" panose="020B0604030504040204" pitchFamily="50" charset="-128"/>
                          <a:ea typeface="メイリオ" panose="020B0604030504040204" pitchFamily="50" charset="-128"/>
                        </a:rPr>
                        <a:t>市町</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ja-JP" altLang="en-US" sz="800" dirty="0">
                          <a:solidFill>
                            <a:schemeClr val="tx1"/>
                          </a:solidFill>
                          <a:latin typeface="メイリオ" panose="020B0604030504040204" pitchFamily="50" charset="-128"/>
                          <a:ea typeface="メイリオ" panose="020B0604030504040204" pitchFamily="50" charset="-128"/>
                        </a:rPr>
                        <a:t>⇒</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dirty="0">
                          <a:solidFill>
                            <a:schemeClr val="tx1"/>
                          </a:solidFill>
                          <a:latin typeface="メイリオ" panose="020B0604030504040204" pitchFamily="50" charset="-128"/>
                          <a:ea typeface="メイリオ" panose="020B0604030504040204" pitchFamily="50" charset="-128"/>
                        </a:rPr>
                        <a:t>現在</a:t>
                      </a:r>
                      <a:r>
                        <a:rPr lang="en-US" altLang="ja-JP" sz="800" dirty="0">
                          <a:solidFill>
                            <a:schemeClr val="tx1"/>
                          </a:solidFill>
                          <a:latin typeface="メイリオ" panose="020B0604030504040204" pitchFamily="50" charset="-128"/>
                          <a:ea typeface="メイリオ" panose="020B0604030504040204" pitchFamily="50" charset="-128"/>
                        </a:rPr>
                        <a:t>37</a:t>
                      </a:r>
                      <a:r>
                        <a:rPr lang="ja-JP" altLang="en-US" sz="800" dirty="0">
                          <a:solidFill>
                            <a:schemeClr val="tx1"/>
                          </a:solidFill>
                          <a:latin typeface="メイリオ" panose="020B0604030504040204" pitchFamily="50" charset="-128"/>
                          <a:ea typeface="メイリオ" panose="020B0604030504040204" pitchFamily="50" charset="-128"/>
                        </a:rPr>
                        <a:t>市町村）</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現在</a:t>
                      </a:r>
                      <a:r>
                        <a:rPr lang="en-US" altLang="ja-JP" sz="800" dirty="0">
                          <a:solidFill>
                            <a:schemeClr val="tx1"/>
                          </a:solidFill>
                          <a:latin typeface="メイリオ" panose="020B0604030504040204" pitchFamily="50" charset="-128"/>
                          <a:ea typeface="メイリオ" panose="020B0604030504040204" pitchFamily="50" charset="-128"/>
                        </a:rPr>
                        <a:t>39</a:t>
                      </a:r>
                      <a:r>
                        <a:rPr lang="ja-JP" altLang="en-US" sz="800" dirty="0">
                          <a:solidFill>
                            <a:schemeClr val="tx1"/>
                          </a:solidFill>
                          <a:latin typeface="メイリオ" panose="020B0604030504040204" pitchFamily="50" charset="-128"/>
                          <a:ea typeface="メイリオ" panose="020B0604030504040204" pitchFamily="50" charset="-128"/>
                        </a:rPr>
                        <a:t>市町村）</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6350" cap="flat" cmpd="sng" algn="ctr">
                      <a:solidFill>
                        <a:srgbClr val="006664"/>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86379174"/>
                  </a:ext>
                </a:extLst>
              </a:tr>
            </a:tbl>
          </a:graphicData>
        </a:graphic>
      </p:graphicFrame>
      <p:sp>
        <p:nvSpPr>
          <p:cNvPr id="5" name="テキスト ボックス 4">
            <a:extLst>
              <a:ext uri="{FF2B5EF4-FFF2-40B4-BE49-F238E27FC236}">
                <a16:creationId xmlns:a16="http://schemas.microsoft.com/office/drawing/2014/main" id="{C682E466-1478-4E85-8ADD-D606922B10B5}"/>
              </a:ext>
            </a:extLst>
          </p:cNvPr>
          <p:cNvSpPr txBox="1"/>
          <p:nvPr/>
        </p:nvSpPr>
        <p:spPr>
          <a:xfrm>
            <a:off x="4746622" y="5873255"/>
            <a:ext cx="4052458" cy="543721"/>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基幹業務システム</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endParaRPr kumimoji="1" lang="en-US" altLang="ja-JP" sz="1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a:p>
            <a:r>
              <a:rPr kumimoji="1" lang="ja-JP" altLang="en-US" sz="7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児童手当、子ども・子育て支援、住民基本台帳、戸籍の附票、印鑑登録、選挙名簿管理、固定資産税、個人住民税、法人住民税、軽自動車税、戸籍、就学、健康管理、児童扶養手当、生活保護、障害者福祉、介護保険、国民健康保険、後期高齢者医療、国民年金</a:t>
            </a:r>
          </a:p>
          <a:p>
            <a:endParaRPr kumimoji="1"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9" name="表 8">
            <a:extLst>
              <a:ext uri="{FF2B5EF4-FFF2-40B4-BE49-F238E27FC236}">
                <a16:creationId xmlns:a16="http://schemas.microsoft.com/office/drawing/2014/main" id="{5539206A-3945-470D-81B6-B9EA669B2228}"/>
              </a:ext>
            </a:extLst>
          </p:cNvPr>
          <p:cNvGraphicFramePr>
            <a:graphicFrameLocks noGrp="1"/>
          </p:cNvGraphicFramePr>
          <p:nvPr/>
        </p:nvGraphicFramePr>
        <p:xfrm>
          <a:off x="402286" y="4120414"/>
          <a:ext cx="4052458" cy="961440"/>
        </p:xfrm>
        <a:graphic>
          <a:graphicData uri="http://schemas.openxmlformats.org/drawingml/2006/table">
            <a:tbl>
              <a:tblPr>
                <a:tableStyleId>{5C22544A-7EE6-4342-B048-85BDC9FD1C3A}</a:tableStyleId>
              </a:tblPr>
              <a:tblGrid>
                <a:gridCol w="4052458">
                  <a:extLst>
                    <a:ext uri="{9D8B030D-6E8A-4147-A177-3AD203B41FA5}">
                      <a16:colId xmlns:a16="http://schemas.microsoft.com/office/drawing/2014/main" val="2130283518"/>
                    </a:ext>
                  </a:extLst>
                </a:gridCol>
              </a:tblGrid>
              <a:tr h="82767">
                <a:tc>
                  <a:txBody>
                    <a:bodyPr/>
                    <a:lstStyle/>
                    <a:p>
                      <a:pPr marL="72000" algn="ctr"/>
                      <a:r>
                        <a:rPr kumimoji="1" lang="ja-JP" altLang="en-US" sz="10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令和７年度の実施状況</a:t>
                      </a:r>
                      <a:endParaRPr kumimoji="1" lang="ja-JP" altLang="en-US" sz="1000" dirty="0">
                        <a:solidFill>
                          <a:srgbClr val="006664"/>
                        </a:solidFill>
                        <a:latin typeface="メイリオ" panose="020B0604030504040204" pitchFamily="50" charset="-128"/>
                        <a:ea typeface="メイリオ" panose="020B0604030504040204" pitchFamily="50" charset="-128"/>
                      </a:endParaRPr>
                    </a:p>
                  </a:txBody>
                  <a:tcPr marL="0" marR="0" marT="36000" marB="1800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51909115"/>
                  </a:ext>
                </a:extLst>
              </a:tr>
              <a:tr h="82767">
                <a:tc>
                  <a:txBody>
                    <a:bodyPr/>
                    <a:lstStyle/>
                    <a:p>
                      <a:pPr marL="0" marR="0" lvl="0" indent="0" algn="l" defTabSz="914400" rtl="0" eaLnBrk="1" fontAlgn="auto" latinLnBrk="0" hangingPunct="1">
                        <a:lnSpc>
                          <a:spcPts val="1400"/>
                        </a:lnSpc>
                        <a:spcBef>
                          <a:spcPts val="0"/>
                        </a:spcBef>
                        <a:spcAft>
                          <a:spcPts val="0"/>
                        </a:spcAft>
                        <a:buClrTx/>
                        <a:buSzTx/>
                        <a:buFont typeface="Arial" panose="020B0604020202020204" pitchFamily="34" charset="0"/>
                        <a:buNone/>
                        <a:tabLst/>
                        <a:defRPr/>
                      </a:pPr>
                      <a:r>
                        <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RPA</a:t>
                      </a: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の共同調達（４市が参加）</a:t>
                      </a:r>
                      <a:endPar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87313" marR="0" lvl="0" indent="-87313" algn="l" defTabSz="914400" rtl="0" eaLnBrk="1" fontAlgn="auto" latinLnBrk="0" hangingPunct="1">
                        <a:lnSpc>
                          <a:spcPts val="14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端末で行う操作（クリック、コピー＆ペースト等）をソフトウェア上のロボットにより自動化するツール。</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87313" marR="0" lvl="0" indent="-87313" algn="l" defTabSz="914400" rtl="0" eaLnBrk="1" fontAlgn="auto" latinLnBrk="0" hangingPunct="1">
                        <a:lnSpc>
                          <a:spcPts val="14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単純かつ反復が必要な作業を自動化し、自治体業務の効率化をめざす。</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L="72000" marR="36000" marT="36000" marB="1800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05968422"/>
                  </a:ext>
                </a:extLst>
              </a:tr>
            </a:tbl>
          </a:graphicData>
        </a:graphic>
      </p:graphicFrame>
      <p:graphicFrame>
        <p:nvGraphicFramePr>
          <p:cNvPr id="45" name="表 5">
            <a:extLst>
              <a:ext uri="{FF2B5EF4-FFF2-40B4-BE49-F238E27FC236}">
                <a16:creationId xmlns:a16="http://schemas.microsoft.com/office/drawing/2014/main" id="{7C6ED5A5-7BC9-4058-80FD-1B6763DB37D9}"/>
              </a:ext>
            </a:extLst>
          </p:cNvPr>
          <p:cNvGraphicFramePr>
            <a:graphicFrameLocks noGrp="1"/>
          </p:cNvGraphicFramePr>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(*12)</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大阪市町村スマートシティ推進連絡会議。府と府内全市町村が、情報システムや情報ネットワーク等に関する情報の交換や共有を行うとともに、連携・協働を図ることを目的として設立した任意団体。</a:t>
                      </a:r>
                      <a:r>
                        <a:rPr lang="ja-JP" altLang="en-US" sz="800" dirty="0">
                          <a:solidFill>
                            <a:prstClr val="black"/>
                          </a:solidFill>
                          <a:latin typeface="メイリオ" panose="020B0604030504040204" pitchFamily="50" charset="-128"/>
                          <a:ea typeface="メイリオ" panose="020B0604030504040204" pitchFamily="50" charset="-128"/>
                        </a:rPr>
                        <a:t> </a:t>
                      </a:r>
                      <a:endParaRPr lang="en-US" altLang="ja-JP"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
        <p:nvSpPr>
          <p:cNvPr id="3" name="スライド番号プレースホルダー 2">
            <a:extLst>
              <a:ext uri="{FF2B5EF4-FFF2-40B4-BE49-F238E27FC236}">
                <a16:creationId xmlns:a16="http://schemas.microsoft.com/office/drawing/2014/main" id="{97383CD6-14F9-4823-9978-B6A0BF0A1CBE}"/>
              </a:ext>
            </a:extLst>
          </p:cNvPr>
          <p:cNvSpPr>
            <a:spLocks noGrp="1"/>
          </p:cNvSpPr>
          <p:nvPr>
            <p:ph type="sldNum" sz="quarter" idx="12"/>
          </p:nvPr>
        </p:nvSpPr>
        <p:spPr/>
        <p:txBody>
          <a:bodyPr/>
          <a:lstStyle/>
          <a:p>
            <a:fld id="{7791D223-6A27-4327-8087-FA06212A7E85}" type="slidenum">
              <a:rPr lang="ja-JP" altLang="en-US" smtClean="0"/>
              <a:pPr/>
              <a:t>20</a:t>
            </a:fld>
            <a:endParaRPr lang="ja-JP" altLang="en-US"/>
          </a:p>
        </p:txBody>
      </p:sp>
      <p:sp>
        <p:nvSpPr>
          <p:cNvPr id="41" name="角丸四角形 2">
            <a:extLst>
              <a:ext uri="{FF2B5EF4-FFF2-40B4-BE49-F238E27FC236}">
                <a16:creationId xmlns:a16="http://schemas.microsoft.com/office/drawing/2014/main" id="{CFF0E700-63F8-4A78-A670-9055896EFBFD}"/>
              </a:ext>
            </a:extLst>
          </p:cNvPr>
          <p:cNvSpPr/>
          <p:nvPr/>
        </p:nvSpPr>
        <p:spPr>
          <a:xfrm>
            <a:off x="4748870" y="4302265"/>
            <a:ext cx="4053600" cy="1512000"/>
          </a:xfrm>
          <a:prstGeom prst="rect">
            <a:avLst/>
          </a:prstGeom>
          <a:solidFill>
            <a:schemeClr val="bg1"/>
          </a:solidFill>
          <a:ln w="19050">
            <a:noFill/>
          </a:ln>
        </p:spPr>
        <p:style>
          <a:lnRef idx="2">
            <a:schemeClr val="accent1"/>
          </a:lnRef>
          <a:fillRef idx="1">
            <a:schemeClr val="lt1"/>
          </a:fillRef>
          <a:effectRef idx="0">
            <a:schemeClr val="accent1"/>
          </a:effectRef>
          <a:fontRef idx="minor">
            <a:schemeClr val="dk1"/>
          </a:fontRef>
        </p:style>
        <p:txBody>
          <a:bodyPr lIns="36000" tIns="54000" rIns="36000" rtlCol="0" anchor="t"/>
          <a:lstStyle>
            <a:defPPr>
              <a:defRPr lang="ja-JP"/>
            </a:defPPr>
            <a:lvl1pPr marL="0" algn="l" defTabSz="914400" rtl="0" eaLnBrk="1" latinLnBrk="0" hangingPunct="1">
              <a:defRPr kumimoji="1" sz="1800" kern="1200">
                <a:solidFill>
                  <a:schemeClr val="dk1"/>
                </a:solidFill>
                <a:latin typeface="+mn-lt"/>
                <a:ea typeface="+mn-ea"/>
                <a:cs typeface="+mn-cs"/>
              </a:defRPr>
            </a:lvl1pPr>
            <a:lvl2pPr marL="457200" algn="l" defTabSz="914400" rtl="0" eaLnBrk="1" latinLnBrk="0" hangingPunct="1">
              <a:defRPr kumimoji="1" sz="1800" kern="1200">
                <a:solidFill>
                  <a:schemeClr val="dk1"/>
                </a:solidFill>
                <a:latin typeface="+mn-lt"/>
                <a:ea typeface="+mn-ea"/>
                <a:cs typeface="+mn-cs"/>
              </a:defRPr>
            </a:lvl2pPr>
            <a:lvl3pPr marL="914400" algn="l" defTabSz="914400" rtl="0" eaLnBrk="1" latinLnBrk="0" hangingPunct="1">
              <a:defRPr kumimoji="1" sz="1800" kern="1200">
                <a:solidFill>
                  <a:schemeClr val="dk1"/>
                </a:solidFill>
                <a:latin typeface="+mn-lt"/>
                <a:ea typeface="+mn-ea"/>
                <a:cs typeface="+mn-cs"/>
              </a:defRPr>
            </a:lvl3pPr>
            <a:lvl4pPr marL="1371600" algn="l" defTabSz="914400" rtl="0" eaLnBrk="1" latinLnBrk="0" hangingPunct="1">
              <a:defRPr kumimoji="1" sz="1800" kern="1200">
                <a:solidFill>
                  <a:schemeClr val="dk1"/>
                </a:solidFill>
                <a:latin typeface="+mn-lt"/>
                <a:ea typeface="+mn-ea"/>
                <a:cs typeface="+mn-cs"/>
              </a:defRPr>
            </a:lvl4pPr>
            <a:lvl5pPr marL="1828800" algn="l" defTabSz="914400" rtl="0" eaLnBrk="1" latinLnBrk="0" hangingPunct="1">
              <a:defRPr kumimoji="1" sz="1800" kern="1200">
                <a:solidFill>
                  <a:schemeClr val="dk1"/>
                </a:solidFill>
                <a:latin typeface="+mn-lt"/>
                <a:ea typeface="+mn-ea"/>
                <a:cs typeface="+mn-cs"/>
              </a:defRPr>
            </a:lvl5pPr>
            <a:lvl6pPr marL="2286000" algn="l" defTabSz="914400" rtl="0" eaLnBrk="1" latinLnBrk="0" hangingPunct="1">
              <a:defRPr kumimoji="1" sz="1800" kern="1200">
                <a:solidFill>
                  <a:schemeClr val="dk1"/>
                </a:solidFill>
                <a:latin typeface="+mn-lt"/>
                <a:ea typeface="+mn-ea"/>
                <a:cs typeface="+mn-cs"/>
              </a:defRPr>
            </a:lvl6pPr>
            <a:lvl7pPr marL="2743200" algn="l" defTabSz="914400" rtl="0" eaLnBrk="1" latinLnBrk="0" hangingPunct="1">
              <a:defRPr kumimoji="1" sz="1800" kern="1200">
                <a:solidFill>
                  <a:schemeClr val="dk1"/>
                </a:solidFill>
                <a:latin typeface="+mn-lt"/>
                <a:ea typeface="+mn-ea"/>
                <a:cs typeface="+mn-cs"/>
              </a:defRPr>
            </a:lvl7pPr>
            <a:lvl8pPr marL="3200400" algn="l" defTabSz="914400" rtl="0" eaLnBrk="1" latinLnBrk="0" hangingPunct="1">
              <a:defRPr kumimoji="1" sz="1800" kern="1200">
                <a:solidFill>
                  <a:schemeClr val="dk1"/>
                </a:solidFill>
                <a:latin typeface="+mn-lt"/>
                <a:ea typeface="+mn-ea"/>
                <a:cs typeface="+mn-cs"/>
              </a:defRPr>
            </a:lvl8pPr>
            <a:lvl9pPr marL="3657600" algn="l" defTabSz="914400" rtl="0" eaLnBrk="1" latinLnBrk="0" hangingPunct="1">
              <a:defRPr kumimoji="1" sz="1800" kern="1200">
                <a:solidFill>
                  <a:schemeClr val="dk1"/>
                </a:solidFill>
                <a:latin typeface="+mn-lt"/>
                <a:ea typeface="+mn-ea"/>
                <a:cs typeface="+mn-cs"/>
              </a:defRPr>
            </a:lvl9pPr>
          </a:lstStyle>
          <a:p>
            <a:r>
              <a:rPr lang="ja-JP" altLang="en-US" sz="1100" b="1" dirty="0">
                <a:solidFill>
                  <a:prstClr val="black"/>
                </a:solidFill>
                <a:latin typeface="メイリオ" panose="020B0604030504040204" pitchFamily="50" charset="-128"/>
                <a:ea typeface="メイリオ" panose="020B0604030504040204" pitchFamily="50" charset="-128"/>
              </a:rPr>
              <a:t>◆</a:t>
            </a:r>
            <a:r>
              <a:rPr lang="zh-TW" altLang="en-US" sz="1100" b="1" dirty="0">
                <a:solidFill>
                  <a:prstClr val="black"/>
                </a:solidFill>
                <a:latin typeface="メイリオ" panose="020B0604030504040204" pitchFamily="50" charset="-128"/>
                <a:ea typeface="メイリオ" panose="020B0604030504040204" pitchFamily="50" charset="-128"/>
              </a:rPr>
              <a:t>市町村</a:t>
            </a:r>
            <a:r>
              <a:rPr lang="en-US" altLang="ja-JP" sz="1100" b="1" dirty="0">
                <a:solidFill>
                  <a:prstClr val="black"/>
                </a:solidFill>
                <a:latin typeface="メイリオ" panose="020B0604030504040204" pitchFamily="50" charset="-128"/>
                <a:ea typeface="メイリオ" panose="020B0604030504040204" pitchFamily="50" charset="-128"/>
              </a:rPr>
              <a:t>DX</a:t>
            </a:r>
            <a:r>
              <a:rPr lang="zh-TW" altLang="en-US" sz="1100" b="1" dirty="0">
                <a:solidFill>
                  <a:prstClr val="black"/>
                </a:solidFill>
                <a:latin typeface="メイリオ" panose="020B0604030504040204" pitchFamily="50" charset="-128"/>
                <a:ea typeface="メイリオ" panose="020B0604030504040204" pitchFamily="50" charset="-128"/>
              </a:rPr>
              <a:t>推進力強化事業</a:t>
            </a:r>
            <a:endParaRPr lang="en-US" altLang="zh-TW" sz="1100" b="1" dirty="0">
              <a:solidFill>
                <a:prstClr val="black"/>
              </a:solidFill>
              <a:latin typeface="メイリオ" panose="020B0604030504040204" pitchFamily="50" charset="-128"/>
              <a:ea typeface="メイリオ" panose="020B0604030504040204" pitchFamily="50" charset="-128"/>
            </a:endParaRPr>
          </a:p>
          <a:p>
            <a:endParaRPr lang="en-US" altLang="ja-JP" sz="100" dirty="0">
              <a:solidFill>
                <a:prstClr val="black"/>
              </a:solidFill>
              <a:latin typeface="メイリオ" panose="020B0604030504040204" pitchFamily="50" charset="-128"/>
              <a:ea typeface="メイリオ" panose="020B0604030504040204" pitchFamily="50" charset="-128"/>
            </a:endParaRPr>
          </a:p>
          <a:p>
            <a:r>
              <a:rPr lang="ja-JP" altLang="en-US" sz="900" dirty="0">
                <a:solidFill>
                  <a:prstClr val="black"/>
                </a:solidFill>
                <a:latin typeface="メイリオ" panose="020B0604030504040204" pitchFamily="50" charset="-128"/>
                <a:ea typeface="メイリオ" panose="020B0604030504040204" pitchFamily="50" charset="-128"/>
              </a:rPr>
              <a:t>基幹業務システムを中心とした、共同化による効果の</a:t>
            </a:r>
            <a:endParaRPr lang="en-US" altLang="ja-JP" sz="900" dirty="0">
              <a:solidFill>
                <a:prstClr val="black"/>
              </a:solidFill>
              <a:latin typeface="メイリオ" panose="020B0604030504040204" pitchFamily="50" charset="-128"/>
              <a:ea typeface="メイリオ" panose="020B0604030504040204" pitchFamily="50" charset="-128"/>
            </a:endParaRPr>
          </a:p>
          <a:p>
            <a:r>
              <a:rPr lang="ja-JP" altLang="en-US" sz="900" dirty="0">
                <a:solidFill>
                  <a:prstClr val="black"/>
                </a:solidFill>
                <a:latin typeface="メイリオ" panose="020B0604030504040204" pitchFamily="50" charset="-128"/>
                <a:ea typeface="メイリオ" panose="020B0604030504040204" pitchFamily="50" charset="-128"/>
              </a:rPr>
              <a:t>高いシステムの選定や共同化の手法、共同化後の運営</a:t>
            </a:r>
            <a:endParaRPr lang="en-US" altLang="ja-JP" sz="900" dirty="0">
              <a:solidFill>
                <a:prstClr val="black"/>
              </a:solidFill>
              <a:latin typeface="メイリオ" panose="020B0604030504040204" pitchFamily="50" charset="-128"/>
              <a:ea typeface="メイリオ" panose="020B0604030504040204" pitchFamily="50" charset="-128"/>
            </a:endParaRPr>
          </a:p>
          <a:p>
            <a:r>
              <a:rPr lang="ja-JP" altLang="en-US" sz="900" dirty="0">
                <a:solidFill>
                  <a:prstClr val="black"/>
                </a:solidFill>
                <a:latin typeface="メイリオ" panose="020B0604030504040204" pitchFamily="50" charset="-128"/>
                <a:ea typeface="メイリオ" panose="020B0604030504040204" pitchFamily="50" charset="-128"/>
              </a:rPr>
              <a:t>形態等市町村</a:t>
            </a:r>
            <a:r>
              <a:rPr lang="en-US" altLang="ja-JP" sz="900" dirty="0">
                <a:solidFill>
                  <a:prstClr val="black"/>
                </a:solidFill>
                <a:latin typeface="メイリオ" panose="020B0604030504040204" pitchFamily="50" charset="-128"/>
                <a:ea typeface="メイリオ" panose="020B0604030504040204" pitchFamily="50" charset="-128"/>
              </a:rPr>
              <a:t>DX</a:t>
            </a:r>
            <a:r>
              <a:rPr lang="ja-JP" altLang="en-US" sz="900" dirty="0">
                <a:solidFill>
                  <a:prstClr val="black"/>
                </a:solidFill>
                <a:latin typeface="メイリオ" panose="020B0604030504040204" pitchFamily="50" charset="-128"/>
                <a:ea typeface="メイリオ" panose="020B0604030504040204" pitchFamily="50" charset="-128"/>
              </a:rPr>
              <a:t>の底上げを図るための基礎調査を実施。</a:t>
            </a:r>
            <a:endParaRPr lang="en-US" altLang="ja-JP" sz="900" dirty="0">
              <a:solidFill>
                <a:prstClr val="black"/>
              </a:solidFill>
              <a:latin typeface="メイリオ" panose="020B0604030504040204" pitchFamily="50" charset="-128"/>
              <a:ea typeface="メイリオ" panose="020B0604030504040204" pitchFamily="50" charset="-128"/>
            </a:endParaRPr>
          </a:p>
          <a:p>
            <a:br>
              <a:rPr lang="en-US" altLang="ja-JP" sz="200" dirty="0">
                <a:latin typeface="メイリオ" panose="020B0604030504040204" pitchFamily="50" charset="-128"/>
                <a:ea typeface="メイリオ" panose="020B0604030504040204" pitchFamily="50" charset="-128"/>
              </a:rPr>
            </a:br>
            <a:endParaRPr lang="en-US" altLang="ja-JP" sz="200" dirty="0">
              <a:latin typeface="メイリオ" panose="020B0604030504040204" pitchFamily="50" charset="-128"/>
              <a:ea typeface="メイリオ" panose="020B0604030504040204" pitchFamily="50" charset="-128"/>
            </a:endParaRPr>
          </a:p>
          <a:p>
            <a:endParaRPr lang="en-US" altLang="ja-JP" sz="200" dirty="0">
              <a:latin typeface="メイリオ" panose="020B0604030504040204" pitchFamily="50" charset="-128"/>
              <a:ea typeface="メイリオ" panose="020B0604030504040204" pitchFamily="50" charset="-128"/>
            </a:endParaRPr>
          </a:p>
          <a:p>
            <a:endParaRPr lang="en-US" altLang="ja-JP" sz="200" dirty="0">
              <a:latin typeface="メイリオ" panose="020B0604030504040204" pitchFamily="50" charset="-128"/>
              <a:ea typeface="メイリオ" panose="020B0604030504040204" pitchFamily="50" charset="-128"/>
            </a:endParaRPr>
          </a:p>
          <a:p>
            <a:r>
              <a:rPr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スケジュール（</a:t>
            </a:r>
            <a:r>
              <a:rPr kumimoji="1" lang="ja-JP" altLang="en-US" sz="900" dirty="0">
                <a:solidFill>
                  <a:schemeClr val="tx1"/>
                </a:solidFill>
                <a:latin typeface="メイリオ" panose="020B0604030504040204" pitchFamily="50" charset="-128"/>
                <a:ea typeface="メイリオ" panose="020B0604030504040204" pitchFamily="50" charset="-128"/>
              </a:rPr>
              <a:t>予定</a:t>
            </a:r>
            <a:r>
              <a:rPr kumimoji="1" lang="ja-JP" altLang="en-US" sz="900" dirty="0">
                <a:latin typeface="メイリオ" panose="020B0604030504040204" pitchFamily="50" charset="-128"/>
                <a:ea typeface="メイリオ" panose="020B0604030504040204" pitchFamily="50" charset="-128"/>
              </a:rPr>
              <a:t>）</a:t>
            </a:r>
            <a:r>
              <a:rPr kumimoji="1" lang="en-US" altLang="ja-JP" sz="900" dirty="0">
                <a:latin typeface="メイリオ" panose="020B0604030504040204" pitchFamily="50" charset="-128"/>
                <a:ea typeface="メイリオ" panose="020B0604030504040204" pitchFamily="50" charset="-128"/>
              </a:rPr>
              <a:t>】</a:t>
            </a:r>
          </a:p>
          <a:p>
            <a:endParaRPr lang="ja-JP" altLang="en-US" sz="900" dirty="0">
              <a:solidFill>
                <a:prstClr val="black"/>
              </a:solidFill>
              <a:latin typeface="メイリオ" panose="020B0604030504040204" pitchFamily="50" charset="-128"/>
              <a:ea typeface="メイリオ" panose="020B0604030504040204" pitchFamily="50" charset="-128"/>
            </a:endParaRPr>
          </a:p>
        </p:txBody>
      </p:sp>
      <p:sp>
        <p:nvSpPr>
          <p:cNvPr id="42" name="矢印: 五方向 41">
            <a:extLst>
              <a:ext uri="{FF2B5EF4-FFF2-40B4-BE49-F238E27FC236}">
                <a16:creationId xmlns:a16="http://schemas.microsoft.com/office/drawing/2014/main" id="{E338B2FF-5122-4219-AEF5-BA811607CC0E}"/>
              </a:ext>
            </a:extLst>
          </p:cNvPr>
          <p:cNvSpPr/>
          <p:nvPr/>
        </p:nvSpPr>
        <p:spPr>
          <a:xfrm>
            <a:off x="6470100" y="5374562"/>
            <a:ext cx="619912" cy="371780"/>
          </a:xfrm>
          <a:prstGeom prst="homePlate">
            <a:avLst/>
          </a:prstGeom>
          <a:solidFill>
            <a:schemeClr val="accent5">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900" dirty="0">
                <a:solidFill>
                  <a:schemeClr val="tx1"/>
                </a:solidFill>
                <a:latin typeface="メイリオ" panose="020B0604030504040204" pitchFamily="50" charset="-128"/>
                <a:ea typeface="メイリオ" panose="020B0604030504040204" pitchFamily="50" charset="-128"/>
              </a:rPr>
              <a:t>     </a:t>
            </a:r>
            <a:r>
              <a:rPr lang="ja-JP" altLang="en-US" sz="900" dirty="0">
                <a:solidFill>
                  <a:schemeClr val="bg1"/>
                </a:solidFill>
                <a:latin typeface="メイリオ" panose="020B0604030504040204" pitchFamily="50" charset="-128"/>
                <a:ea typeface="メイリオ" panose="020B0604030504040204" pitchFamily="50" charset="-128"/>
              </a:rPr>
              <a:t>運用</a:t>
            </a:r>
            <a:endParaRPr lang="en-US" altLang="ja-JP" sz="900" dirty="0">
              <a:solidFill>
                <a:schemeClr val="bg1"/>
              </a:solidFill>
              <a:latin typeface="メイリオ" panose="020B0604030504040204" pitchFamily="50" charset="-128"/>
              <a:ea typeface="メイリオ" panose="020B0604030504040204" pitchFamily="50" charset="-128"/>
            </a:endParaRPr>
          </a:p>
          <a:p>
            <a:pPr algn="ctr"/>
            <a:r>
              <a:rPr lang="ja-JP" altLang="en-US" sz="900" dirty="0">
                <a:solidFill>
                  <a:schemeClr val="bg1"/>
                </a:solidFill>
                <a:latin typeface="メイリオ" panose="020B0604030504040204" pitchFamily="50" charset="-128"/>
                <a:ea typeface="メイリオ" panose="020B0604030504040204" pitchFamily="50" charset="-128"/>
              </a:rPr>
              <a:t>     開始</a:t>
            </a:r>
            <a:endParaRPr lang="en-US" altLang="ja-JP" sz="900" dirty="0">
              <a:solidFill>
                <a:schemeClr val="bg1"/>
              </a:solidFill>
              <a:latin typeface="メイリオ" panose="020B0604030504040204" pitchFamily="50" charset="-128"/>
              <a:ea typeface="メイリオ" panose="020B0604030504040204" pitchFamily="50" charset="-128"/>
            </a:endParaRPr>
          </a:p>
        </p:txBody>
      </p:sp>
      <p:sp>
        <p:nvSpPr>
          <p:cNvPr id="43" name="矢印: 五方向 42">
            <a:extLst>
              <a:ext uri="{FF2B5EF4-FFF2-40B4-BE49-F238E27FC236}">
                <a16:creationId xmlns:a16="http://schemas.microsoft.com/office/drawing/2014/main" id="{FDDEFA0F-F6C4-45B4-A1D7-0DA1F2347893}"/>
              </a:ext>
            </a:extLst>
          </p:cNvPr>
          <p:cNvSpPr/>
          <p:nvPr/>
        </p:nvSpPr>
        <p:spPr>
          <a:xfrm>
            <a:off x="6088717" y="5374562"/>
            <a:ext cx="619912" cy="371780"/>
          </a:xfrm>
          <a:prstGeom prst="homePlate">
            <a:avLst/>
          </a:prstGeom>
          <a:solidFill>
            <a:schemeClr val="accent5">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900" dirty="0">
                <a:solidFill>
                  <a:schemeClr val="tx1"/>
                </a:solidFill>
                <a:latin typeface="メイリオ" panose="020B0604030504040204" pitchFamily="50" charset="-128"/>
                <a:ea typeface="メイリオ" panose="020B0604030504040204" pitchFamily="50" charset="-128"/>
              </a:rPr>
              <a:t>      </a:t>
            </a:r>
            <a:r>
              <a:rPr lang="ja-JP" altLang="en-US" sz="900" dirty="0">
                <a:solidFill>
                  <a:schemeClr val="bg1"/>
                </a:solidFill>
                <a:latin typeface="メイリオ" panose="020B0604030504040204" pitchFamily="50" charset="-128"/>
                <a:ea typeface="メイリオ" panose="020B0604030504040204" pitchFamily="50" charset="-128"/>
              </a:rPr>
              <a:t>移行</a:t>
            </a:r>
            <a:endParaRPr lang="en-US" altLang="ja-JP" sz="900" dirty="0">
              <a:solidFill>
                <a:schemeClr val="bg1"/>
              </a:solidFill>
              <a:latin typeface="メイリオ" panose="020B0604030504040204" pitchFamily="50" charset="-128"/>
              <a:ea typeface="メイリオ" panose="020B0604030504040204" pitchFamily="50" charset="-128"/>
            </a:endParaRPr>
          </a:p>
        </p:txBody>
      </p:sp>
      <p:sp>
        <p:nvSpPr>
          <p:cNvPr id="53" name="矢印: 五方向 52">
            <a:extLst>
              <a:ext uri="{FF2B5EF4-FFF2-40B4-BE49-F238E27FC236}">
                <a16:creationId xmlns:a16="http://schemas.microsoft.com/office/drawing/2014/main" id="{4AB44FE9-D4F8-483A-B150-EE8DB1852006}"/>
              </a:ext>
            </a:extLst>
          </p:cNvPr>
          <p:cNvSpPr/>
          <p:nvPr/>
        </p:nvSpPr>
        <p:spPr>
          <a:xfrm>
            <a:off x="5786056" y="5374562"/>
            <a:ext cx="533383" cy="375798"/>
          </a:xfrm>
          <a:prstGeom prst="homePlate">
            <a:avLst/>
          </a:prstGeom>
          <a:solidFill>
            <a:schemeClr val="accent5">
              <a:lumMod val="60000"/>
              <a:lumOff val="4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900" dirty="0">
                <a:solidFill>
                  <a:schemeClr val="tx1"/>
                </a:solidFill>
                <a:latin typeface="メイリオ" panose="020B0604030504040204" pitchFamily="50" charset="-128"/>
                <a:ea typeface="メイリオ" panose="020B0604030504040204" pitchFamily="50" charset="-128"/>
              </a:rPr>
              <a:t>     調達</a:t>
            </a:r>
            <a:endParaRPr lang="en-US" altLang="ja-JP" sz="900" dirty="0">
              <a:solidFill>
                <a:schemeClr val="tx1"/>
              </a:solidFill>
              <a:latin typeface="メイリオ" panose="020B0604030504040204" pitchFamily="50" charset="-128"/>
              <a:ea typeface="メイリオ" panose="020B0604030504040204" pitchFamily="50" charset="-128"/>
            </a:endParaRPr>
          </a:p>
        </p:txBody>
      </p:sp>
      <p:sp>
        <p:nvSpPr>
          <p:cNvPr id="54" name="矢印: 五方向 53">
            <a:extLst>
              <a:ext uri="{FF2B5EF4-FFF2-40B4-BE49-F238E27FC236}">
                <a16:creationId xmlns:a16="http://schemas.microsoft.com/office/drawing/2014/main" id="{20CBBBC8-F174-4AEA-BE97-941366F44DB7}"/>
              </a:ext>
            </a:extLst>
          </p:cNvPr>
          <p:cNvSpPr/>
          <p:nvPr/>
        </p:nvSpPr>
        <p:spPr>
          <a:xfrm>
            <a:off x="5403592" y="5374562"/>
            <a:ext cx="565199" cy="376063"/>
          </a:xfrm>
          <a:prstGeom prst="homePlate">
            <a:avLst/>
          </a:prstGeom>
          <a:solidFill>
            <a:schemeClr val="accent5">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en-US" altLang="ja-JP" sz="900" dirty="0">
                <a:solidFill>
                  <a:schemeClr val="tx1"/>
                </a:solidFill>
                <a:latin typeface="メイリオ" panose="020B0604030504040204" pitchFamily="50" charset="-128"/>
                <a:ea typeface="メイリオ" panose="020B0604030504040204" pitchFamily="50" charset="-128"/>
              </a:rPr>
              <a:t>     </a:t>
            </a:r>
            <a:r>
              <a:rPr lang="ja-JP" altLang="en-US" sz="900" dirty="0">
                <a:solidFill>
                  <a:schemeClr val="tx1"/>
                </a:solidFill>
                <a:latin typeface="メイリオ" panose="020B0604030504040204" pitchFamily="50" charset="-128"/>
                <a:ea typeface="メイリオ" panose="020B0604030504040204" pitchFamily="50" charset="-128"/>
              </a:rPr>
              <a:t>実施　　</a:t>
            </a:r>
            <a:endParaRPr lang="en-US" altLang="ja-JP" sz="900" dirty="0">
              <a:solidFill>
                <a:schemeClr val="tx1"/>
              </a:solidFill>
              <a:latin typeface="メイリオ" panose="020B0604030504040204" pitchFamily="50" charset="-128"/>
              <a:ea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rPr>
              <a:t>　  計画</a:t>
            </a:r>
            <a:endParaRPr lang="en-US" altLang="ja-JP" sz="900" dirty="0">
              <a:solidFill>
                <a:schemeClr val="tx1"/>
              </a:solidFill>
              <a:latin typeface="メイリオ" panose="020B0604030504040204" pitchFamily="50" charset="-128"/>
              <a:ea typeface="メイリオ" panose="020B0604030504040204" pitchFamily="50" charset="-128"/>
            </a:endParaRPr>
          </a:p>
        </p:txBody>
      </p:sp>
      <p:sp>
        <p:nvSpPr>
          <p:cNvPr id="55" name="矢印: 五方向 54">
            <a:extLst>
              <a:ext uri="{FF2B5EF4-FFF2-40B4-BE49-F238E27FC236}">
                <a16:creationId xmlns:a16="http://schemas.microsoft.com/office/drawing/2014/main" id="{AB9F6BA3-DEA1-4310-9810-B621D6D4D092}"/>
              </a:ext>
            </a:extLst>
          </p:cNvPr>
          <p:cNvSpPr/>
          <p:nvPr/>
        </p:nvSpPr>
        <p:spPr>
          <a:xfrm>
            <a:off x="5031549" y="5374562"/>
            <a:ext cx="584815" cy="376063"/>
          </a:xfrm>
          <a:prstGeom prst="homePlate">
            <a:avLst/>
          </a:prstGeom>
          <a:solidFill>
            <a:schemeClr val="accent5">
              <a:lumMod val="20000"/>
              <a:lumOff val="8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900" dirty="0">
                <a:solidFill>
                  <a:schemeClr val="tx1"/>
                </a:solidFill>
                <a:latin typeface="メイリオ" panose="020B0604030504040204" pitchFamily="50" charset="-128"/>
                <a:ea typeface="メイリオ" panose="020B0604030504040204" pitchFamily="50" charset="-128"/>
              </a:rPr>
              <a:t>調査</a:t>
            </a:r>
            <a:endParaRPr lang="en-US" altLang="ja-JP" sz="900" dirty="0">
              <a:solidFill>
                <a:schemeClr val="tx1"/>
              </a:solidFill>
              <a:latin typeface="メイリオ" panose="020B0604030504040204" pitchFamily="50" charset="-128"/>
              <a:ea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rPr>
              <a:t>検討</a:t>
            </a:r>
            <a:endParaRPr kumimoji="1" lang="ja-JP" altLang="en-US" sz="900" dirty="0">
              <a:solidFill>
                <a:schemeClr val="tx1"/>
              </a:solidFill>
              <a:latin typeface="メイリオ" panose="020B0604030504040204" pitchFamily="50" charset="-128"/>
              <a:ea typeface="メイリオ" panose="020B0604030504040204" pitchFamily="50" charset="-128"/>
            </a:endParaRPr>
          </a:p>
        </p:txBody>
      </p:sp>
      <p:sp>
        <p:nvSpPr>
          <p:cNvPr id="56" name="テキスト ボックス 72">
            <a:extLst>
              <a:ext uri="{FF2B5EF4-FFF2-40B4-BE49-F238E27FC236}">
                <a16:creationId xmlns:a16="http://schemas.microsoft.com/office/drawing/2014/main" id="{10CCE67A-8C8C-4F34-B220-8E5A943A9007}"/>
              </a:ext>
            </a:extLst>
          </p:cNvPr>
          <p:cNvSpPr txBox="1"/>
          <p:nvPr/>
        </p:nvSpPr>
        <p:spPr>
          <a:xfrm>
            <a:off x="5149786" y="5252114"/>
            <a:ext cx="194982" cy="138499"/>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kumimoji="1" lang="en-US" altLang="ja-JP" sz="900" dirty="0">
                <a:ln w="0"/>
                <a:latin typeface="メイリオ" panose="020B0604030504040204" pitchFamily="50" charset="-128"/>
                <a:ea typeface="メイリオ" panose="020B0604030504040204" pitchFamily="50" charset="-128"/>
              </a:rPr>
              <a:t>R8</a:t>
            </a:r>
          </a:p>
        </p:txBody>
      </p:sp>
      <p:sp>
        <p:nvSpPr>
          <p:cNvPr id="57" name="テキスト ボックス 73">
            <a:extLst>
              <a:ext uri="{FF2B5EF4-FFF2-40B4-BE49-F238E27FC236}">
                <a16:creationId xmlns:a16="http://schemas.microsoft.com/office/drawing/2014/main" id="{1373011A-731F-47E2-A84B-B21BDF253551}"/>
              </a:ext>
            </a:extLst>
          </p:cNvPr>
          <p:cNvSpPr txBox="1"/>
          <p:nvPr/>
        </p:nvSpPr>
        <p:spPr>
          <a:xfrm>
            <a:off x="5463926" y="5252114"/>
            <a:ext cx="194982" cy="138499"/>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kumimoji="1" lang="en-US" altLang="ja-JP" sz="900" dirty="0">
                <a:ln w="0"/>
                <a:latin typeface="メイリオ" panose="020B0604030504040204" pitchFamily="50" charset="-128"/>
                <a:ea typeface="メイリオ" panose="020B0604030504040204" pitchFamily="50" charset="-128"/>
              </a:rPr>
              <a:t>R9</a:t>
            </a:r>
          </a:p>
        </p:txBody>
      </p:sp>
      <p:sp>
        <p:nvSpPr>
          <p:cNvPr id="59" name="テキスト ボックス 74">
            <a:extLst>
              <a:ext uri="{FF2B5EF4-FFF2-40B4-BE49-F238E27FC236}">
                <a16:creationId xmlns:a16="http://schemas.microsoft.com/office/drawing/2014/main" id="{54C25C28-6D99-4859-9A14-F180B0C43C2C}"/>
              </a:ext>
            </a:extLst>
          </p:cNvPr>
          <p:cNvSpPr txBox="1"/>
          <p:nvPr/>
        </p:nvSpPr>
        <p:spPr>
          <a:xfrm>
            <a:off x="5778066" y="5252114"/>
            <a:ext cx="290041" cy="138499"/>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kumimoji="1" lang="en-US" altLang="ja-JP" sz="900" dirty="0">
                <a:ln w="0"/>
                <a:latin typeface="メイリオ" panose="020B0604030504040204" pitchFamily="50" charset="-128"/>
                <a:ea typeface="メイリオ" panose="020B0604030504040204" pitchFamily="50" charset="-128"/>
              </a:rPr>
              <a:t>R10</a:t>
            </a:r>
          </a:p>
        </p:txBody>
      </p:sp>
      <p:sp>
        <p:nvSpPr>
          <p:cNvPr id="64" name="テキスト ボックス 75">
            <a:extLst>
              <a:ext uri="{FF2B5EF4-FFF2-40B4-BE49-F238E27FC236}">
                <a16:creationId xmlns:a16="http://schemas.microsoft.com/office/drawing/2014/main" id="{349D98C7-8445-45B4-8F1C-CB0CB8A3932B}"/>
              </a:ext>
            </a:extLst>
          </p:cNvPr>
          <p:cNvSpPr txBox="1"/>
          <p:nvPr/>
        </p:nvSpPr>
        <p:spPr>
          <a:xfrm>
            <a:off x="6187265" y="5252114"/>
            <a:ext cx="290041" cy="138499"/>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kumimoji="1" lang="en-US" altLang="ja-JP" sz="900" dirty="0">
                <a:ln w="0"/>
                <a:latin typeface="メイリオ" panose="020B0604030504040204" pitchFamily="50" charset="-128"/>
                <a:ea typeface="メイリオ" panose="020B0604030504040204" pitchFamily="50" charset="-128"/>
              </a:rPr>
              <a:t>R11</a:t>
            </a:r>
          </a:p>
        </p:txBody>
      </p:sp>
      <p:sp>
        <p:nvSpPr>
          <p:cNvPr id="67" name="テキスト ボックス 76">
            <a:extLst>
              <a:ext uri="{FF2B5EF4-FFF2-40B4-BE49-F238E27FC236}">
                <a16:creationId xmlns:a16="http://schemas.microsoft.com/office/drawing/2014/main" id="{0FDBCCF7-C908-4C26-A915-D4F3A99BABFA}"/>
              </a:ext>
            </a:extLst>
          </p:cNvPr>
          <p:cNvSpPr txBox="1"/>
          <p:nvPr/>
        </p:nvSpPr>
        <p:spPr>
          <a:xfrm>
            <a:off x="6596463" y="5252114"/>
            <a:ext cx="290041" cy="138499"/>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kumimoji="1" lang="en-US" altLang="ja-JP" sz="900" dirty="0">
                <a:ln w="0"/>
                <a:latin typeface="メイリオ" panose="020B0604030504040204" pitchFamily="50" charset="-128"/>
                <a:ea typeface="メイリオ" panose="020B0604030504040204" pitchFamily="50" charset="-128"/>
              </a:rPr>
              <a:t>R12</a:t>
            </a:r>
          </a:p>
        </p:txBody>
      </p:sp>
      <p:grpSp>
        <p:nvGrpSpPr>
          <p:cNvPr id="78" name="グループ化 77">
            <a:extLst>
              <a:ext uri="{FF2B5EF4-FFF2-40B4-BE49-F238E27FC236}">
                <a16:creationId xmlns:a16="http://schemas.microsoft.com/office/drawing/2014/main" id="{45FBA292-4AC6-427C-A106-8D23A4CF1CB9}"/>
              </a:ext>
            </a:extLst>
          </p:cNvPr>
          <p:cNvGrpSpPr/>
          <p:nvPr/>
        </p:nvGrpSpPr>
        <p:grpSpPr>
          <a:xfrm>
            <a:off x="7690848" y="4355018"/>
            <a:ext cx="1013448" cy="1431055"/>
            <a:chOff x="7615304" y="4341919"/>
            <a:chExt cx="1013448" cy="1431055"/>
          </a:xfrm>
        </p:grpSpPr>
        <p:grpSp>
          <p:nvGrpSpPr>
            <p:cNvPr id="80" name="グループ化 79">
              <a:extLst>
                <a:ext uri="{FF2B5EF4-FFF2-40B4-BE49-F238E27FC236}">
                  <a16:creationId xmlns:a16="http://schemas.microsoft.com/office/drawing/2014/main" id="{C91B2014-8E30-4F43-A00B-C7C1AFFE719D}"/>
                </a:ext>
              </a:extLst>
            </p:cNvPr>
            <p:cNvGrpSpPr/>
            <p:nvPr/>
          </p:nvGrpSpPr>
          <p:grpSpPr>
            <a:xfrm>
              <a:off x="7879821" y="4397507"/>
              <a:ext cx="467833" cy="252092"/>
              <a:chOff x="7562625" y="5065660"/>
              <a:chExt cx="467833" cy="252092"/>
            </a:xfrm>
          </p:grpSpPr>
          <p:sp>
            <p:nvSpPr>
              <p:cNvPr id="96" name="楕円 95">
                <a:extLst>
                  <a:ext uri="{FF2B5EF4-FFF2-40B4-BE49-F238E27FC236}">
                    <a16:creationId xmlns:a16="http://schemas.microsoft.com/office/drawing/2014/main" id="{6FC969BC-9EA3-4719-B211-5EC6EC532BB2}"/>
                  </a:ext>
                </a:extLst>
              </p:cNvPr>
              <p:cNvSpPr/>
              <p:nvPr/>
            </p:nvSpPr>
            <p:spPr>
              <a:xfrm>
                <a:off x="7618446" y="5065660"/>
                <a:ext cx="246287" cy="246287"/>
              </a:xfrm>
              <a:prstGeom prst="ellipse">
                <a:avLst/>
              </a:prstGeom>
              <a:solidFill>
                <a:schemeClr val="accent5">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endParaRPr kumimoji="1" lang="ja-JP" altLang="en-US"/>
              </a:p>
            </p:txBody>
          </p:sp>
          <p:sp>
            <p:nvSpPr>
              <p:cNvPr id="97" name="テキスト ボックス 65">
                <a:extLst>
                  <a:ext uri="{FF2B5EF4-FFF2-40B4-BE49-F238E27FC236}">
                    <a16:creationId xmlns:a16="http://schemas.microsoft.com/office/drawing/2014/main" id="{0D5B97DB-59CD-4F35-A718-52F161A0376F}"/>
                  </a:ext>
                </a:extLst>
              </p:cNvPr>
              <p:cNvSpPr txBox="1"/>
              <p:nvPr/>
            </p:nvSpPr>
            <p:spPr>
              <a:xfrm>
                <a:off x="7562625" y="5086920"/>
                <a:ext cx="467833" cy="2308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lang="en-US" altLang="ja-JP" sz="900" b="1" dirty="0">
                    <a:solidFill>
                      <a:schemeClr val="bg1"/>
                    </a:solidFill>
                    <a:latin typeface="メイリオ" panose="020B0604030504040204" pitchFamily="50" charset="-128"/>
                    <a:ea typeface="メイリオ" panose="020B0604030504040204" pitchFamily="50" charset="-128"/>
                  </a:rPr>
                  <a:t>A</a:t>
                </a:r>
                <a:r>
                  <a:rPr lang="ja-JP" altLang="en-US" sz="900" b="1" dirty="0">
                    <a:solidFill>
                      <a:schemeClr val="bg1"/>
                    </a:solidFill>
                    <a:latin typeface="メイリオ" panose="020B0604030504040204" pitchFamily="50" charset="-128"/>
                    <a:ea typeface="メイリオ" panose="020B0604030504040204" pitchFamily="50" charset="-128"/>
                  </a:rPr>
                  <a:t>市</a:t>
                </a:r>
                <a:endParaRPr kumimoji="1" lang="en-US" altLang="ja-JP" sz="900" b="1" dirty="0">
                  <a:solidFill>
                    <a:schemeClr val="bg1"/>
                  </a:solidFill>
                  <a:latin typeface="メイリオ" panose="020B0604030504040204" pitchFamily="50" charset="-128"/>
                  <a:ea typeface="メイリオ" panose="020B0604030504040204" pitchFamily="50" charset="-128"/>
                </a:endParaRPr>
              </a:p>
            </p:txBody>
          </p:sp>
        </p:grpSp>
        <p:grpSp>
          <p:nvGrpSpPr>
            <p:cNvPr id="83" name="グループ化 82">
              <a:extLst>
                <a:ext uri="{FF2B5EF4-FFF2-40B4-BE49-F238E27FC236}">
                  <a16:creationId xmlns:a16="http://schemas.microsoft.com/office/drawing/2014/main" id="{A0E6A663-35D4-4AFC-A715-30550D56AA85}"/>
                </a:ext>
              </a:extLst>
            </p:cNvPr>
            <p:cNvGrpSpPr/>
            <p:nvPr/>
          </p:nvGrpSpPr>
          <p:grpSpPr>
            <a:xfrm>
              <a:off x="7626301" y="4551351"/>
              <a:ext cx="467833" cy="252092"/>
              <a:chOff x="7913944" y="5065660"/>
              <a:chExt cx="467833" cy="252092"/>
            </a:xfrm>
          </p:grpSpPr>
          <p:sp>
            <p:nvSpPr>
              <p:cNvPr id="94" name="楕円 93">
                <a:extLst>
                  <a:ext uri="{FF2B5EF4-FFF2-40B4-BE49-F238E27FC236}">
                    <a16:creationId xmlns:a16="http://schemas.microsoft.com/office/drawing/2014/main" id="{9B9D566D-D914-4158-AD66-20616FBA2C44}"/>
                  </a:ext>
                </a:extLst>
              </p:cNvPr>
              <p:cNvSpPr/>
              <p:nvPr/>
            </p:nvSpPr>
            <p:spPr>
              <a:xfrm>
                <a:off x="7981761" y="5065660"/>
                <a:ext cx="246287" cy="246287"/>
              </a:xfrm>
              <a:prstGeom prst="ellipse">
                <a:avLst/>
              </a:prstGeom>
              <a:solidFill>
                <a:schemeClr val="accent5">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endParaRPr kumimoji="1" lang="ja-JP" altLang="en-US" dirty="0"/>
              </a:p>
            </p:txBody>
          </p:sp>
          <p:sp>
            <p:nvSpPr>
              <p:cNvPr id="95" name="テキスト ボックス 62">
                <a:extLst>
                  <a:ext uri="{FF2B5EF4-FFF2-40B4-BE49-F238E27FC236}">
                    <a16:creationId xmlns:a16="http://schemas.microsoft.com/office/drawing/2014/main" id="{A1EB6C70-B283-4944-BC49-D221C7059CB9}"/>
                  </a:ext>
                </a:extLst>
              </p:cNvPr>
              <p:cNvSpPr txBox="1"/>
              <p:nvPr/>
            </p:nvSpPr>
            <p:spPr>
              <a:xfrm>
                <a:off x="7913944" y="5086920"/>
                <a:ext cx="467833" cy="2308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lang="en-US" altLang="ja-JP" sz="900" b="1" dirty="0">
                    <a:solidFill>
                      <a:schemeClr val="bg1"/>
                    </a:solidFill>
                    <a:latin typeface="メイリオ" panose="020B0604030504040204" pitchFamily="50" charset="-128"/>
                    <a:ea typeface="メイリオ" panose="020B0604030504040204" pitchFamily="50" charset="-128"/>
                  </a:rPr>
                  <a:t>B</a:t>
                </a:r>
                <a:r>
                  <a:rPr lang="ja-JP" altLang="en-US" sz="900" b="1" dirty="0">
                    <a:solidFill>
                      <a:schemeClr val="bg1"/>
                    </a:solidFill>
                    <a:latin typeface="メイリオ" panose="020B0604030504040204" pitchFamily="50" charset="-128"/>
                    <a:ea typeface="メイリオ" panose="020B0604030504040204" pitchFamily="50" charset="-128"/>
                  </a:rPr>
                  <a:t>町</a:t>
                </a:r>
                <a:endParaRPr kumimoji="1" lang="en-US" altLang="ja-JP" sz="900" b="1" dirty="0">
                  <a:solidFill>
                    <a:schemeClr val="bg1"/>
                  </a:solidFill>
                  <a:latin typeface="メイリオ" panose="020B0604030504040204" pitchFamily="50" charset="-128"/>
                  <a:ea typeface="メイリオ" panose="020B0604030504040204" pitchFamily="50" charset="-128"/>
                </a:endParaRPr>
              </a:p>
            </p:txBody>
          </p:sp>
        </p:grpSp>
        <p:sp>
          <p:nvSpPr>
            <p:cNvPr id="84" name="二等辺三角形 83">
              <a:extLst>
                <a:ext uri="{FF2B5EF4-FFF2-40B4-BE49-F238E27FC236}">
                  <a16:creationId xmlns:a16="http://schemas.microsoft.com/office/drawing/2014/main" id="{4952DF93-77E5-47B0-8FD2-6479D6AF1B12}"/>
                </a:ext>
              </a:extLst>
            </p:cNvPr>
            <p:cNvSpPr/>
            <p:nvPr/>
          </p:nvSpPr>
          <p:spPr>
            <a:xfrm flipV="1">
              <a:off x="7715092" y="4907417"/>
              <a:ext cx="819014" cy="9315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endParaRPr kumimoji="1" lang="ja-JP" altLang="en-US"/>
            </a:p>
          </p:txBody>
        </p:sp>
        <p:sp>
          <p:nvSpPr>
            <p:cNvPr id="85" name="四角形: 角を丸くする 84">
              <a:extLst>
                <a:ext uri="{FF2B5EF4-FFF2-40B4-BE49-F238E27FC236}">
                  <a16:creationId xmlns:a16="http://schemas.microsoft.com/office/drawing/2014/main" id="{15E859CE-34F6-4B1B-A0F1-6FFB45C86DF6}"/>
                </a:ext>
              </a:extLst>
            </p:cNvPr>
            <p:cNvSpPr/>
            <p:nvPr/>
          </p:nvSpPr>
          <p:spPr>
            <a:xfrm>
              <a:off x="7617012" y="4341919"/>
              <a:ext cx="967030" cy="504885"/>
            </a:xfrm>
            <a:prstGeom prst="roundRect">
              <a:avLst>
                <a:gd name="adj" fmla="val 10092"/>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endParaRPr kumimoji="1" lang="ja-JP" altLang="en-US"/>
            </a:p>
          </p:txBody>
        </p:sp>
        <p:grpSp>
          <p:nvGrpSpPr>
            <p:cNvPr id="86" name="グループ化 85">
              <a:extLst>
                <a:ext uri="{FF2B5EF4-FFF2-40B4-BE49-F238E27FC236}">
                  <a16:creationId xmlns:a16="http://schemas.microsoft.com/office/drawing/2014/main" id="{EF37D9CB-DF88-4CE1-AFC2-36268D80D9F8}"/>
                </a:ext>
              </a:extLst>
            </p:cNvPr>
            <p:cNvGrpSpPr/>
            <p:nvPr/>
          </p:nvGrpSpPr>
          <p:grpSpPr>
            <a:xfrm>
              <a:off x="8160919" y="4534183"/>
              <a:ext cx="467833" cy="252092"/>
              <a:chOff x="8303965" y="5065660"/>
              <a:chExt cx="467833" cy="252092"/>
            </a:xfrm>
          </p:grpSpPr>
          <p:sp>
            <p:nvSpPr>
              <p:cNvPr id="92" name="楕円 91">
                <a:extLst>
                  <a:ext uri="{FF2B5EF4-FFF2-40B4-BE49-F238E27FC236}">
                    <a16:creationId xmlns:a16="http://schemas.microsoft.com/office/drawing/2014/main" id="{034A7B54-E807-4798-BF0D-E26D09880753}"/>
                  </a:ext>
                </a:extLst>
              </p:cNvPr>
              <p:cNvSpPr/>
              <p:nvPr/>
            </p:nvSpPr>
            <p:spPr>
              <a:xfrm>
                <a:off x="8345076" y="5065660"/>
                <a:ext cx="246287" cy="246287"/>
              </a:xfrm>
              <a:prstGeom prst="ellipse">
                <a:avLst/>
              </a:prstGeom>
              <a:solidFill>
                <a:schemeClr val="accent5">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endParaRPr kumimoji="1" lang="ja-JP" altLang="en-US"/>
              </a:p>
            </p:txBody>
          </p:sp>
          <p:sp>
            <p:nvSpPr>
              <p:cNvPr id="93" name="テキスト ボックス 60">
                <a:extLst>
                  <a:ext uri="{FF2B5EF4-FFF2-40B4-BE49-F238E27FC236}">
                    <a16:creationId xmlns:a16="http://schemas.microsoft.com/office/drawing/2014/main" id="{885B65ED-BCEC-4503-B5B1-9164E8E5B4FD}"/>
                  </a:ext>
                </a:extLst>
              </p:cNvPr>
              <p:cNvSpPr txBox="1"/>
              <p:nvPr/>
            </p:nvSpPr>
            <p:spPr>
              <a:xfrm>
                <a:off x="8303965" y="5086920"/>
                <a:ext cx="467833" cy="2308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lang="en-US" altLang="ja-JP" sz="900" b="1" dirty="0">
                    <a:solidFill>
                      <a:schemeClr val="bg1"/>
                    </a:solidFill>
                    <a:latin typeface="メイリオ" panose="020B0604030504040204" pitchFamily="50" charset="-128"/>
                    <a:ea typeface="メイリオ" panose="020B0604030504040204" pitchFamily="50" charset="-128"/>
                  </a:rPr>
                  <a:t>C</a:t>
                </a:r>
                <a:r>
                  <a:rPr lang="ja-JP" altLang="en-US" sz="900" b="1" dirty="0">
                    <a:solidFill>
                      <a:schemeClr val="bg1"/>
                    </a:solidFill>
                    <a:latin typeface="メイリオ" panose="020B0604030504040204" pitchFamily="50" charset="-128"/>
                    <a:ea typeface="メイリオ" panose="020B0604030504040204" pitchFamily="50" charset="-128"/>
                  </a:rPr>
                  <a:t>町</a:t>
                </a:r>
                <a:endParaRPr kumimoji="1" lang="en-US" altLang="ja-JP" sz="900" b="1" dirty="0">
                  <a:solidFill>
                    <a:schemeClr val="bg1"/>
                  </a:solidFill>
                  <a:latin typeface="メイリオ" panose="020B0604030504040204" pitchFamily="50" charset="-128"/>
                  <a:ea typeface="メイリオ" panose="020B0604030504040204" pitchFamily="50" charset="-128"/>
                </a:endParaRPr>
              </a:p>
            </p:txBody>
          </p:sp>
        </p:grpSp>
        <p:sp>
          <p:nvSpPr>
            <p:cNvPr id="87" name="正方形/長方形 86">
              <a:extLst>
                <a:ext uri="{FF2B5EF4-FFF2-40B4-BE49-F238E27FC236}">
                  <a16:creationId xmlns:a16="http://schemas.microsoft.com/office/drawing/2014/main" id="{36921167-6C8F-4DCC-A941-71AE7972F987}"/>
                </a:ext>
              </a:extLst>
            </p:cNvPr>
            <p:cNvSpPr/>
            <p:nvPr/>
          </p:nvSpPr>
          <p:spPr>
            <a:xfrm>
              <a:off x="7615304" y="5124974"/>
              <a:ext cx="970446" cy="648000"/>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88" name="正方形/長方形 87">
              <a:extLst>
                <a:ext uri="{FF2B5EF4-FFF2-40B4-BE49-F238E27FC236}">
                  <a16:creationId xmlns:a16="http://schemas.microsoft.com/office/drawing/2014/main" id="{CD14CCC7-08AB-4887-A187-9A4206FBE353}"/>
                </a:ext>
              </a:extLst>
            </p:cNvPr>
            <p:cNvSpPr/>
            <p:nvPr/>
          </p:nvSpPr>
          <p:spPr>
            <a:xfrm>
              <a:off x="7779329" y="5024693"/>
              <a:ext cx="642397" cy="1889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r>
                <a:rPr kumimoji="1" lang="ja-JP" altLang="en-US" sz="900" dirty="0">
                  <a:solidFill>
                    <a:schemeClr val="bg1"/>
                  </a:solidFill>
                  <a:latin typeface="Meiryo UI" panose="020B0604030504040204" pitchFamily="50" charset="-128"/>
                  <a:ea typeface="Meiryo UI" panose="020B0604030504040204" pitchFamily="50" charset="-128"/>
                </a:rPr>
                <a:t>事業者</a:t>
              </a:r>
            </a:p>
          </p:txBody>
        </p:sp>
        <p:sp>
          <p:nvSpPr>
            <p:cNvPr id="90" name="楕円 46">
              <a:extLst>
                <a:ext uri="{FF2B5EF4-FFF2-40B4-BE49-F238E27FC236}">
                  <a16:creationId xmlns:a16="http://schemas.microsoft.com/office/drawing/2014/main" id="{A9FF38C1-087F-4049-BE60-89B3BE2AA639}"/>
                </a:ext>
              </a:extLst>
            </p:cNvPr>
            <p:cNvSpPr/>
            <p:nvPr/>
          </p:nvSpPr>
          <p:spPr>
            <a:xfrm>
              <a:off x="7702646" y="5266198"/>
              <a:ext cx="795762" cy="180000"/>
            </a:xfrm>
            <a:prstGeom prst="rect">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r>
                <a:rPr kumimoji="1"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システム１</a:t>
              </a:r>
              <a:endParaRPr kumimoji="1" lang="ja-JP" altLang="en-US" dirty="0"/>
            </a:p>
          </p:txBody>
        </p:sp>
        <p:sp>
          <p:nvSpPr>
            <p:cNvPr id="91" name="楕円 46">
              <a:extLst>
                <a:ext uri="{FF2B5EF4-FFF2-40B4-BE49-F238E27FC236}">
                  <a16:creationId xmlns:a16="http://schemas.microsoft.com/office/drawing/2014/main" id="{3F2F6DEB-057C-4875-9B31-A5F986D9B335}"/>
                </a:ext>
              </a:extLst>
            </p:cNvPr>
            <p:cNvSpPr/>
            <p:nvPr/>
          </p:nvSpPr>
          <p:spPr>
            <a:xfrm>
              <a:off x="7702646" y="5515315"/>
              <a:ext cx="795762" cy="180000"/>
            </a:xfrm>
            <a:prstGeom prst="rect">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r>
                <a:rPr kumimoji="1"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システム２</a:t>
              </a:r>
              <a:endParaRPr kumimoji="1" lang="ja-JP" altLang="en-US" dirty="0"/>
            </a:p>
          </p:txBody>
        </p:sp>
      </p:grpSp>
    </p:spTree>
    <p:extLst>
      <p:ext uri="{BB962C8B-B14F-4D97-AF65-F5344CB8AC3E}">
        <p14:creationId xmlns:p14="http://schemas.microsoft.com/office/powerpoint/2010/main" val="2354385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正方形/長方形 53">
            <a:extLst>
              <a:ext uri="{FF2B5EF4-FFF2-40B4-BE49-F238E27FC236}">
                <a16:creationId xmlns:a16="http://schemas.microsoft.com/office/drawing/2014/main" id="{9EE42BEB-5CD5-41CC-9DDF-BD258F7E896C}"/>
              </a:ext>
            </a:extLst>
          </p:cNvPr>
          <p:cNvSpPr/>
          <p:nvPr/>
        </p:nvSpPr>
        <p:spPr>
          <a:xfrm>
            <a:off x="216413" y="4698312"/>
            <a:ext cx="8711175" cy="2001165"/>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AE135EA2-6BF6-479D-B599-E326005D73A5}"/>
              </a:ext>
            </a:extLst>
          </p:cNvPr>
          <p:cNvSpPr/>
          <p:nvPr/>
        </p:nvSpPr>
        <p:spPr>
          <a:xfrm>
            <a:off x="216412" y="1637371"/>
            <a:ext cx="8711175" cy="291600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grpSp>
        <p:nvGrpSpPr>
          <p:cNvPr id="5" name="グループ化 4">
            <a:extLst>
              <a:ext uri="{FF2B5EF4-FFF2-40B4-BE49-F238E27FC236}">
                <a16:creationId xmlns:a16="http://schemas.microsoft.com/office/drawing/2014/main" id="{F5EAB6A7-AA6B-4172-A4A8-43FBEF051795}"/>
              </a:ext>
            </a:extLst>
          </p:cNvPr>
          <p:cNvGrpSpPr/>
          <p:nvPr/>
        </p:nvGrpSpPr>
        <p:grpSpPr>
          <a:xfrm>
            <a:off x="864346" y="1058647"/>
            <a:ext cx="7273060" cy="468000"/>
            <a:chOff x="460657" y="1479437"/>
            <a:chExt cx="7273060" cy="509524"/>
          </a:xfrm>
        </p:grpSpPr>
        <p:sp>
          <p:nvSpPr>
            <p:cNvPr id="9" name="角丸四角形 8"/>
            <p:cNvSpPr/>
            <p:nvPr/>
          </p:nvSpPr>
          <p:spPr>
            <a:xfrm>
              <a:off x="460657" y="1496727"/>
              <a:ext cx="1847502" cy="492104"/>
            </a:xfrm>
            <a:prstGeom prst="roundRect">
              <a:avLst/>
            </a:prstGeom>
            <a:solidFill>
              <a:srgbClr val="1F497D"/>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kumimoji="1" lang="ja-JP" altLang="en-US" sz="1200" b="1">
                  <a:solidFill>
                    <a:schemeClr val="bg1"/>
                  </a:solidFill>
                  <a:latin typeface="メイリオ" panose="020B0604030504040204" pitchFamily="50" charset="-128"/>
                  <a:ea typeface="メイリオ" panose="020B0604030504040204" pitchFamily="50" charset="-128"/>
                </a:rPr>
                <a:t>サウンディング</a:t>
              </a:r>
              <a:endParaRPr kumimoji="1" lang="en-US" altLang="ja-JP" sz="1200" b="1">
                <a:solidFill>
                  <a:schemeClr val="bg1"/>
                </a:solidFill>
                <a:latin typeface="メイリオ" panose="020B0604030504040204" pitchFamily="50" charset="-128"/>
                <a:ea typeface="メイリオ" panose="020B0604030504040204" pitchFamily="50" charset="-128"/>
              </a:endParaRPr>
            </a:p>
          </p:txBody>
        </p:sp>
        <p:sp>
          <p:nvSpPr>
            <p:cNvPr id="57" name="角丸四角形 56"/>
            <p:cNvSpPr/>
            <p:nvPr/>
          </p:nvSpPr>
          <p:spPr>
            <a:xfrm>
              <a:off x="3163233" y="1488147"/>
              <a:ext cx="1847502" cy="492104"/>
            </a:xfrm>
            <a:prstGeom prst="roundRect">
              <a:avLst/>
            </a:prstGeom>
            <a:solidFill>
              <a:srgbClr val="E0E8F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施策検討</a:t>
              </a:r>
            </a:p>
          </p:txBody>
        </p:sp>
        <p:sp>
          <p:nvSpPr>
            <p:cNvPr id="58" name="角丸四角形 57"/>
            <p:cNvSpPr/>
            <p:nvPr/>
          </p:nvSpPr>
          <p:spPr>
            <a:xfrm>
              <a:off x="5886215" y="1488147"/>
              <a:ext cx="1847502" cy="492104"/>
            </a:xfrm>
            <a:prstGeom prst="roundRect">
              <a:avLst/>
            </a:prstGeom>
            <a:solidFill>
              <a:srgbClr val="E0E8F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事業実施</a:t>
              </a:r>
            </a:p>
          </p:txBody>
        </p:sp>
        <p:sp>
          <p:nvSpPr>
            <p:cNvPr id="10" name="右矢印 9"/>
            <p:cNvSpPr/>
            <p:nvPr/>
          </p:nvSpPr>
          <p:spPr>
            <a:xfrm>
              <a:off x="2524190" y="1479437"/>
              <a:ext cx="402606" cy="509524"/>
            </a:xfrm>
            <a:prstGeom prst="rightArrow">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65" name="右矢印 64"/>
            <p:cNvSpPr/>
            <p:nvPr/>
          </p:nvSpPr>
          <p:spPr>
            <a:xfrm>
              <a:off x="5247172" y="1479437"/>
              <a:ext cx="402606" cy="509524"/>
            </a:xfrm>
            <a:prstGeom prst="rightArrow">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grpSp>
      <p:sp>
        <p:nvSpPr>
          <p:cNvPr id="66" name="角丸四角形 65"/>
          <p:cNvSpPr/>
          <p:nvPr/>
        </p:nvSpPr>
        <p:spPr>
          <a:xfrm>
            <a:off x="244800" y="2374597"/>
            <a:ext cx="1500826" cy="391164"/>
          </a:xfrm>
          <a:prstGeom prst="roundRect">
            <a:avLst>
              <a:gd name="adj" fmla="val 22172"/>
            </a:avLst>
          </a:prstGeom>
          <a:noFill/>
          <a:ln w="6350">
            <a:noFill/>
            <a:prstDash val="solid"/>
          </a:ln>
        </p:spPr>
        <p:style>
          <a:lnRef idx="2">
            <a:schemeClr val="accent1"/>
          </a:lnRef>
          <a:fillRef idx="1">
            <a:schemeClr val="lt1"/>
          </a:fillRef>
          <a:effectRef idx="0">
            <a:schemeClr val="accent1"/>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6700" algn="l"/>
              </a:tabLst>
              <a:defRPr/>
            </a:pPr>
            <a:r>
              <a:rPr lang="ja-JP" altLang="en-US"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基本的な流れ＞</a:t>
            </a:r>
            <a:endParaRPr kumimoji="1" lang="ja-JP" altLang="en-US" sz="10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 name="正方形/長方形 60"/>
          <p:cNvSpPr/>
          <p:nvPr/>
        </p:nvSpPr>
        <p:spPr>
          <a:xfrm>
            <a:off x="7362310" y="3257551"/>
            <a:ext cx="1342684" cy="39194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t"/>
          <a:lstStyle/>
          <a:p>
            <a:pPr algn="ctr"/>
            <a:r>
              <a:rPr kumimoji="1" lang="ja-JP" altLang="en-US" sz="700">
                <a:solidFill>
                  <a:schemeClr val="tx1"/>
                </a:solidFill>
                <a:latin typeface="メイリオ" panose="020B0604030504040204" pitchFamily="50" charset="-128"/>
                <a:ea typeface="メイリオ" panose="020B0604030504040204" pitchFamily="50" charset="-128"/>
              </a:rPr>
              <a:t>対話等で把握したアイデアを踏まえ</a:t>
            </a:r>
            <a:r>
              <a:rPr lang="ja-JP" altLang="en-US" sz="700">
                <a:solidFill>
                  <a:schemeClr val="tx1"/>
                </a:solidFill>
                <a:latin typeface="メイリオ" panose="020B0604030504040204" pitchFamily="50" charset="-128"/>
                <a:ea typeface="メイリオ" panose="020B0604030504040204" pitchFamily="50" charset="-128"/>
              </a:rPr>
              <a:t>施策検討</a:t>
            </a:r>
            <a:endParaRPr kumimoji="1" lang="ja-JP" altLang="en-US" sz="700">
              <a:solidFill>
                <a:schemeClr val="tx1"/>
              </a:solidFill>
              <a:latin typeface="メイリオ" panose="020B0604030504040204" pitchFamily="50" charset="-128"/>
              <a:ea typeface="メイリオ" panose="020B0604030504040204" pitchFamily="50" charset="-128"/>
            </a:endParaRPr>
          </a:p>
        </p:txBody>
      </p:sp>
      <p:sp>
        <p:nvSpPr>
          <p:cNvPr id="49" name="山形 48"/>
          <p:cNvSpPr/>
          <p:nvPr/>
        </p:nvSpPr>
        <p:spPr>
          <a:xfrm>
            <a:off x="5894906" y="2663335"/>
            <a:ext cx="1423518" cy="714424"/>
          </a:xfrm>
          <a:prstGeom prst="chevron">
            <a:avLst>
              <a:gd name="adj" fmla="val 48300"/>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marL="90488" algn="ctr"/>
            <a:r>
              <a:rPr kumimoji="1" lang="ja-JP" altLang="en-US" sz="1050">
                <a:solidFill>
                  <a:schemeClr val="bg1"/>
                </a:solidFill>
                <a:latin typeface="メイリオ" panose="020B0604030504040204" pitchFamily="50" charset="-128"/>
                <a:ea typeface="メイリオ" panose="020B0604030504040204" pitchFamily="50" charset="-128"/>
              </a:rPr>
              <a:t>結果</a:t>
            </a:r>
            <a:endParaRPr kumimoji="1" lang="en-US" altLang="ja-JP" sz="1050">
              <a:solidFill>
                <a:schemeClr val="bg1"/>
              </a:solidFill>
              <a:latin typeface="メイリオ" panose="020B0604030504040204" pitchFamily="50" charset="-128"/>
              <a:ea typeface="メイリオ" panose="020B0604030504040204" pitchFamily="50" charset="-128"/>
            </a:endParaRPr>
          </a:p>
          <a:p>
            <a:pPr marL="90488" algn="ctr"/>
            <a:r>
              <a:rPr kumimoji="1" lang="ja-JP" altLang="en-US" sz="1050">
                <a:solidFill>
                  <a:schemeClr val="bg1"/>
                </a:solidFill>
                <a:latin typeface="メイリオ" panose="020B0604030504040204" pitchFamily="50" charset="-128"/>
                <a:ea typeface="メイリオ" panose="020B0604030504040204" pitchFamily="50" charset="-128"/>
              </a:rPr>
              <a:t>公表</a:t>
            </a:r>
            <a:endParaRPr kumimoji="1" lang="en-US" altLang="ja-JP" sz="1050">
              <a:solidFill>
                <a:schemeClr val="bg1"/>
              </a:solidFill>
              <a:latin typeface="メイリオ" panose="020B0604030504040204" pitchFamily="50" charset="-128"/>
              <a:ea typeface="メイリオ" panose="020B0604030504040204" pitchFamily="50" charset="-128"/>
            </a:endParaRPr>
          </a:p>
        </p:txBody>
      </p:sp>
      <p:sp>
        <p:nvSpPr>
          <p:cNvPr id="50" name="ホームベース 49"/>
          <p:cNvSpPr/>
          <p:nvPr/>
        </p:nvSpPr>
        <p:spPr>
          <a:xfrm>
            <a:off x="341530" y="2663335"/>
            <a:ext cx="1224000" cy="714424"/>
          </a:xfrm>
          <a:prstGeom prst="homePlate">
            <a:avLst>
              <a:gd name="adj" fmla="val 47452"/>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kumimoji="1" lang="ja-JP" altLang="en-US" sz="1050">
                <a:solidFill>
                  <a:schemeClr val="bg1"/>
                </a:solidFill>
                <a:latin typeface="メイリオ" panose="020B0604030504040204" pitchFamily="50" charset="-128"/>
                <a:ea typeface="メイリオ" panose="020B0604030504040204" pitchFamily="50" charset="-128"/>
              </a:rPr>
              <a:t>実施</a:t>
            </a:r>
            <a:endParaRPr kumimoji="1" lang="en-US" altLang="ja-JP" sz="1050">
              <a:solidFill>
                <a:schemeClr val="bg1"/>
              </a:solidFill>
              <a:latin typeface="メイリオ" panose="020B0604030504040204" pitchFamily="50" charset="-128"/>
              <a:ea typeface="メイリオ" panose="020B0604030504040204" pitchFamily="50" charset="-128"/>
            </a:endParaRPr>
          </a:p>
          <a:p>
            <a:pPr algn="ctr"/>
            <a:r>
              <a:rPr kumimoji="1" lang="ja-JP" altLang="en-US" sz="1050">
                <a:solidFill>
                  <a:schemeClr val="bg1"/>
                </a:solidFill>
                <a:latin typeface="メイリオ" panose="020B0604030504040204" pitchFamily="50" charset="-128"/>
                <a:ea typeface="メイリオ" panose="020B0604030504040204" pitchFamily="50" charset="-128"/>
              </a:rPr>
              <a:t>準備</a:t>
            </a:r>
            <a:endParaRPr kumimoji="1" lang="en-US" altLang="ja-JP" sz="1050">
              <a:solidFill>
                <a:schemeClr val="bg1"/>
              </a:solidFill>
              <a:latin typeface="メイリオ" panose="020B0604030504040204" pitchFamily="50" charset="-128"/>
              <a:ea typeface="メイリオ" panose="020B0604030504040204" pitchFamily="50" charset="-128"/>
            </a:endParaRPr>
          </a:p>
        </p:txBody>
      </p:sp>
      <p:sp>
        <p:nvSpPr>
          <p:cNvPr id="51" name="山形 50"/>
          <p:cNvSpPr/>
          <p:nvPr/>
        </p:nvSpPr>
        <p:spPr>
          <a:xfrm>
            <a:off x="1208290" y="2663335"/>
            <a:ext cx="1404000" cy="714424"/>
          </a:xfrm>
          <a:prstGeom prst="chevron">
            <a:avLst>
              <a:gd name="adj" fmla="val 48300"/>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marL="90488"/>
            <a:r>
              <a:rPr kumimoji="1" lang="ja-JP" altLang="en-US" sz="1050">
                <a:solidFill>
                  <a:schemeClr val="bg1"/>
                </a:solidFill>
                <a:latin typeface="メイリオ" panose="020B0604030504040204" pitchFamily="50" charset="-128"/>
                <a:ea typeface="メイリオ" panose="020B0604030504040204" pitchFamily="50" charset="-128"/>
              </a:rPr>
              <a:t>実施</a:t>
            </a:r>
            <a:endParaRPr kumimoji="1" lang="en-US" altLang="ja-JP" sz="1050">
              <a:solidFill>
                <a:schemeClr val="bg1"/>
              </a:solidFill>
              <a:latin typeface="メイリオ" panose="020B0604030504040204" pitchFamily="50" charset="-128"/>
              <a:ea typeface="メイリオ" panose="020B0604030504040204" pitchFamily="50" charset="-128"/>
            </a:endParaRPr>
          </a:p>
          <a:p>
            <a:pPr marL="90488"/>
            <a:r>
              <a:rPr kumimoji="1" lang="ja-JP" altLang="en-US" sz="1050">
                <a:solidFill>
                  <a:schemeClr val="bg1"/>
                </a:solidFill>
                <a:latin typeface="メイリオ" panose="020B0604030504040204" pitchFamily="50" charset="-128"/>
                <a:ea typeface="メイリオ" panose="020B0604030504040204" pitchFamily="50" charset="-128"/>
              </a:rPr>
              <a:t>公表</a:t>
            </a:r>
          </a:p>
        </p:txBody>
      </p:sp>
      <p:sp>
        <p:nvSpPr>
          <p:cNvPr id="52" name="山形 51"/>
          <p:cNvSpPr/>
          <p:nvPr/>
        </p:nvSpPr>
        <p:spPr>
          <a:xfrm>
            <a:off x="2252526" y="2663335"/>
            <a:ext cx="1404000" cy="714424"/>
          </a:xfrm>
          <a:prstGeom prst="chevron">
            <a:avLst>
              <a:gd name="adj" fmla="val 48300"/>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marL="90488" algn="ctr"/>
            <a:r>
              <a:rPr kumimoji="1" lang="ja-JP" altLang="en-US" sz="1050">
                <a:solidFill>
                  <a:schemeClr val="bg1"/>
                </a:solidFill>
                <a:latin typeface="メイリオ" panose="020B0604030504040204" pitchFamily="50" charset="-128"/>
                <a:ea typeface="メイリオ" panose="020B0604030504040204" pitchFamily="50" charset="-128"/>
              </a:rPr>
              <a:t>事前</a:t>
            </a:r>
            <a:endParaRPr kumimoji="1" lang="en-US" altLang="ja-JP" sz="1050">
              <a:solidFill>
                <a:schemeClr val="bg1"/>
              </a:solidFill>
              <a:latin typeface="メイリオ" panose="020B0604030504040204" pitchFamily="50" charset="-128"/>
              <a:ea typeface="メイリオ" panose="020B0604030504040204" pitchFamily="50" charset="-128"/>
            </a:endParaRPr>
          </a:p>
          <a:p>
            <a:pPr marL="90488" algn="ctr"/>
            <a:r>
              <a:rPr kumimoji="1" lang="ja-JP" altLang="en-US" sz="1050">
                <a:solidFill>
                  <a:schemeClr val="bg1"/>
                </a:solidFill>
                <a:latin typeface="メイリオ" panose="020B0604030504040204" pitchFamily="50" charset="-128"/>
                <a:ea typeface="メイリオ" panose="020B0604030504040204" pitchFamily="50" charset="-128"/>
              </a:rPr>
              <a:t>説明</a:t>
            </a:r>
          </a:p>
        </p:txBody>
      </p:sp>
      <p:sp>
        <p:nvSpPr>
          <p:cNvPr id="53" name="山形 52"/>
          <p:cNvSpPr/>
          <p:nvPr/>
        </p:nvSpPr>
        <p:spPr>
          <a:xfrm>
            <a:off x="3299074" y="2663335"/>
            <a:ext cx="2952000" cy="714424"/>
          </a:xfrm>
          <a:prstGeom prst="chevron">
            <a:avLst>
              <a:gd name="adj" fmla="val 46601"/>
            </a:avLst>
          </a:prstGeom>
          <a:solidFill>
            <a:srgbClr val="1F497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kumimoji="1" lang="ja-JP" altLang="en-US" sz="1600" b="1">
                <a:solidFill>
                  <a:schemeClr val="bg1"/>
                </a:solidFill>
                <a:latin typeface="メイリオ" panose="020B0604030504040204" pitchFamily="50" charset="-128"/>
                <a:ea typeface="メイリオ" panose="020B0604030504040204" pitchFamily="50" charset="-128"/>
              </a:rPr>
              <a:t>対話</a:t>
            </a:r>
            <a:endParaRPr kumimoji="1" lang="en-US" altLang="ja-JP" sz="1050" b="1">
              <a:solidFill>
                <a:schemeClr val="bg1"/>
              </a:solidFill>
              <a:latin typeface="メイリオ" panose="020B0604030504040204" pitchFamily="50" charset="-128"/>
              <a:ea typeface="メイリオ" panose="020B0604030504040204" pitchFamily="50" charset="-128"/>
            </a:endParaRPr>
          </a:p>
        </p:txBody>
      </p:sp>
      <p:sp>
        <p:nvSpPr>
          <p:cNvPr id="2" name="テキスト プレースホルダー 1">
            <a:extLst>
              <a:ext uri="{FF2B5EF4-FFF2-40B4-BE49-F238E27FC236}">
                <a16:creationId xmlns:a16="http://schemas.microsoft.com/office/drawing/2014/main" id="{8662A825-6657-4384-BEC4-CB71D37E8CCC}"/>
              </a:ext>
            </a:extLst>
          </p:cNvPr>
          <p:cNvSpPr>
            <a:spLocks noGrp="1"/>
          </p:cNvSpPr>
          <p:nvPr>
            <p:ph type="body" sz="quarter" idx="13"/>
          </p:nvPr>
        </p:nvSpPr>
        <p:spPr>
          <a:xfrm>
            <a:off x="0" y="47030"/>
            <a:ext cx="7065785" cy="501650"/>
          </a:xfrm>
        </p:spPr>
        <p:txBody>
          <a:bodyPr/>
          <a:lstStyle/>
          <a:p>
            <a:r>
              <a:rPr lang="ja-JP" altLang="en-US" sz="2000" b="0" dirty="0">
                <a:solidFill>
                  <a:schemeClr val="tx1"/>
                </a:solidFill>
              </a:rPr>
              <a:t>民間事業者との「知」の交流に向けた機会の創出　　　　　　　　　 　　</a:t>
            </a:r>
            <a:endParaRPr lang="ja-JP" altLang="en-US" b="0" dirty="0"/>
          </a:p>
        </p:txBody>
      </p:sp>
      <p:sp>
        <p:nvSpPr>
          <p:cNvPr id="8" name="テキスト プレースホルダー 7">
            <a:extLst>
              <a:ext uri="{FF2B5EF4-FFF2-40B4-BE49-F238E27FC236}">
                <a16:creationId xmlns:a16="http://schemas.microsoft.com/office/drawing/2014/main" id="{1592F452-671E-4182-9138-B73616755A36}"/>
              </a:ext>
            </a:extLst>
          </p:cNvPr>
          <p:cNvSpPr>
            <a:spLocks noGrp="1"/>
          </p:cNvSpPr>
          <p:nvPr>
            <p:ph type="body" sz="quarter" idx="18"/>
          </p:nvPr>
        </p:nvSpPr>
        <p:spPr>
          <a:xfrm>
            <a:off x="130968" y="547200"/>
            <a:ext cx="8882063" cy="946150"/>
          </a:xfrm>
        </p:spPr>
        <p:txBody>
          <a:bodyPr/>
          <a:lstStyle/>
          <a:p>
            <a:r>
              <a:rPr lang="ja-JP" altLang="en-US" sz="1200" dirty="0">
                <a:solidFill>
                  <a:prstClr val="black"/>
                </a:solidFill>
                <a:cs typeface="メイリオ" panose="020B0604030504040204" pitchFamily="50" charset="-128"/>
              </a:rPr>
              <a:t>府では、施策等の検討にあたり、企業</a:t>
            </a:r>
            <a:r>
              <a:rPr lang="ja-JP" altLang="en-US" dirty="0">
                <a:solidFill>
                  <a:prstClr val="black"/>
                </a:solidFill>
                <a:cs typeface="メイリオ" panose="020B0604030504040204" pitchFamily="50" charset="-128"/>
              </a:rPr>
              <a:t>や団体</a:t>
            </a:r>
            <a:r>
              <a:rPr lang="ja-JP" altLang="en-US" sz="1200" dirty="0">
                <a:solidFill>
                  <a:prstClr val="black"/>
                </a:solidFill>
                <a:cs typeface="メイリオ" panose="020B0604030504040204" pitchFamily="50" charset="-128"/>
              </a:rPr>
              <a:t>との「知」の交流により、より最適な課題解決方法を見出すため、民間事業者へのサウンディングの実施</a:t>
            </a:r>
            <a:r>
              <a:rPr lang="ja-JP" altLang="en-US" dirty="0">
                <a:solidFill>
                  <a:prstClr val="black"/>
                </a:solidFill>
                <a:cs typeface="メイリオ" panose="020B0604030504040204" pitchFamily="50" charset="-128"/>
              </a:rPr>
              <a:t>を推進</a:t>
            </a:r>
            <a:r>
              <a:rPr lang="ja-JP" altLang="en-US" sz="1200" dirty="0">
                <a:solidFill>
                  <a:prstClr val="black"/>
                </a:solidFill>
                <a:cs typeface="メイリオ" panose="020B0604030504040204" pitchFamily="50" charset="-128"/>
              </a:rPr>
              <a:t>。</a:t>
            </a:r>
            <a:endParaRPr lang="ja-JP" altLang="en-US" dirty="0"/>
          </a:p>
        </p:txBody>
      </p:sp>
      <p:sp>
        <p:nvSpPr>
          <p:cNvPr id="67" name="角丸四角形 65">
            <a:extLst>
              <a:ext uri="{FF2B5EF4-FFF2-40B4-BE49-F238E27FC236}">
                <a16:creationId xmlns:a16="http://schemas.microsoft.com/office/drawing/2014/main" id="{42C1B251-0D44-4223-A79E-405BE398075B}"/>
              </a:ext>
            </a:extLst>
          </p:cNvPr>
          <p:cNvSpPr/>
          <p:nvPr/>
        </p:nvSpPr>
        <p:spPr>
          <a:xfrm>
            <a:off x="244800" y="5579437"/>
            <a:ext cx="1500826" cy="391164"/>
          </a:xfrm>
          <a:prstGeom prst="roundRect">
            <a:avLst>
              <a:gd name="adj" fmla="val 22172"/>
            </a:avLst>
          </a:prstGeom>
          <a:noFill/>
          <a:ln w="6350">
            <a:noFill/>
            <a:prstDash val="solid"/>
          </a:ln>
        </p:spPr>
        <p:style>
          <a:lnRef idx="2">
            <a:schemeClr val="accent1"/>
          </a:lnRef>
          <a:fillRef idx="1">
            <a:schemeClr val="lt1"/>
          </a:fillRef>
          <a:effectRef idx="0">
            <a:schemeClr val="accent1"/>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6700" algn="l"/>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＜基本的な流れ＞</a:t>
            </a:r>
            <a:endParaRPr kumimoji="1" lang="ja-JP" altLang="en-US" sz="10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テキスト ボックス 38">
            <a:extLst>
              <a:ext uri="{FF2B5EF4-FFF2-40B4-BE49-F238E27FC236}">
                <a16:creationId xmlns:a16="http://schemas.microsoft.com/office/drawing/2014/main" id="{1B27A389-DE36-450C-8E3B-4C8DB3C2838C}"/>
              </a:ext>
            </a:extLst>
          </p:cNvPr>
          <p:cNvSpPr txBox="1"/>
          <p:nvPr/>
        </p:nvSpPr>
        <p:spPr>
          <a:xfrm>
            <a:off x="180000" y="1682906"/>
            <a:ext cx="8775975" cy="826706"/>
          </a:xfrm>
          <a:prstGeom prst="rect">
            <a:avLst/>
          </a:prstGeom>
          <a:noFill/>
          <a:ln>
            <a:noFill/>
          </a:ln>
        </p:spPr>
        <p:txBody>
          <a:bodyPr wrap="square" rtlCol="0">
            <a:noAutofit/>
          </a:bodyPr>
          <a:lstStyle/>
          <a:p>
            <a:r>
              <a:rPr lang="ja-JP" altLang="en-US" sz="1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■サウンディング型市場調査</a:t>
            </a:r>
          </a:p>
          <a:p>
            <a:pPr marL="171450" indent="-79375">
              <a:buFont typeface="Arial" panose="020B0604020202020204" pitchFamily="34" charset="0"/>
              <a:buChar char="•"/>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企業や団体との「個別対話」により、幅広く提案・意見を求める市場調査。</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71450" indent="-79375">
              <a:buFont typeface="Arial" panose="020B0604020202020204" pitchFamily="34" charset="0"/>
              <a:buChar char="•"/>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行政のアイデアが不足していたり、市場ニーズとの乖離が危惧されるような場合に、「公平性」と「透明性」を担保しつつ、企業等からアイデアを広く募る手法。</a:t>
            </a:r>
          </a:p>
        </p:txBody>
      </p:sp>
      <p:sp>
        <p:nvSpPr>
          <p:cNvPr id="43" name="テキスト ボックス 42">
            <a:extLst>
              <a:ext uri="{FF2B5EF4-FFF2-40B4-BE49-F238E27FC236}">
                <a16:creationId xmlns:a16="http://schemas.microsoft.com/office/drawing/2014/main" id="{5E67AA09-EEEF-485B-B1C7-DA6354FC36E5}"/>
              </a:ext>
            </a:extLst>
          </p:cNvPr>
          <p:cNvSpPr txBox="1"/>
          <p:nvPr/>
        </p:nvSpPr>
        <p:spPr>
          <a:xfrm>
            <a:off x="180000" y="4728321"/>
            <a:ext cx="8486220" cy="1004322"/>
          </a:xfrm>
          <a:prstGeom prst="rect">
            <a:avLst/>
          </a:prstGeom>
          <a:noFill/>
          <a:ln>
            <a:noFill/>
          </a:ln>
        </p:spPr>
        <p:txBody>
          <a:bodyPr wrap="square" rtlCol="0">
            <a:noAutofit/>
          </a:bodyPr>
          <a:lstStyle/>
          <a:p>
            <a:r>
              <a:rPr lang="ja-JP" altLang="en-US"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トライアル・サウンディング</a:t>
            </a:r>
            <a:endParaRPr lang="en-US" altLang="ja-JP" sz="1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71450" indent="-79375">
              <a:buFont typeface="Arial" panose="020B0604020202020204" pitchFamily="34" charset="0"/>
              <a:buChar char="•"/>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検討対象となる公共施設等を企業や団体に暫定的に使用してもらい、企業や団体の提案事業を試験的に実施する機会を提供するもの。</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71450" indent="-79375">
              <a:buFont typeface="Arial" panose="020B0604020202020204" pitchFamily="34" charset="0"/>
              <a:buChar char="•"/>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トライアル・サウンディングを通じて、公共施設等の活用にかかる課題や活用方策を確認でき、今後の活用方針の検討に活かすことが可能。</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5" name="山形 48">
            <a:extLst>
              <a:ext uri="{FF2B5EF4-FFF2-40B4-BE49-F238E27FC236}">
                <a16:creationId xmlns:a16="http://schemas.microsoft.com/office/drawing/2014/main" id="{88B35AA8-9A64-47CC-8251-CF7C5973035D}"/>
              </a:ext>
            </a:extLst>
          </p:cNvPr>
          <p:cNvSpPr/>
          <p:nvPr/>
        </p:nvSpPr>
        <p:spPr>
          <a:xfrm>
            <a:off x="6073493" y="5855680"/>
            <a:ext cx="1152000" cy="659232"/>
          </a:xfrm>
          <a:prstGeom prst="chevron">
            <a:avLst>
              <a:gd name="adj" fmla="val 48300"/>
            </a:avLst>
          </a:prstGeom>
          <a:solidFill>
            <a:srgbClr val="4BACC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marL="90488"/>
            <a:r>
              <a:rPr lang="ja-JP" altLang="en-US" sz="1050">
                <a:solidFill>
                  <a:schemeClr val="bg1"/>
                </a:solidFill>
                <a:latin typeface="メイリオ" panose="020B0604030504040204" pitchFamily="50" charset="-128"/>
                <a:ea typeface="メイリオ" panose="020B0604030504040204" pitchFamily="50" charset="-128"/>
              </a:rPr>
              <a:t>結果</a:t>
            </a:r>
            <a:endParaRPr lang="en-US" altLang="ja-JP" sz="1050">
              <a:solidFill>
                <a:schemeClr val="bg1"/>
              </a:solidFill>
              <a:latin typeface="メイリオ" panose="020B0604030504040204" pitchFamily="50" charset="-128"/>
              <a:ea typeface="メイリオ" panose="020B0604030504040204" pitchFamily="50" charset="-128"/>
            </a:endParaRPr>
          </a:p>
          <a:p>
            <a:pPr marL="90488"/>
            <a:r>
              <a:rPr lang="ja-JP" altLang="en-US" sz="1050">
                <a:solidFill>
                  <a:schemeClr val="bg1"/>
                </a:solidFill>
                <a:latin typeface="メイリオ" panose="020B0604030504040204" pitchFamily="50" charset="-128"/>
                <a:ea typeface="メイリオ" panose="020B0604030504040204" pitchFamily="50" charset="-128"/>
              </a:rPr>
              <a:t>公表</a:t>
            </a:r>
            <a:endParaRPr lang="en-US" altLang="ja-JP" sz="1050">
              <a:solidFill>
                <a:schemeClr val="bg1"/>
              </a:solidFill>
              <a:latin typeface="メイリオ" panose="020B0604030504040204" pitchFamily="50" charset="-128"/>
              <a:ea typeface="メイリオ" panose="020B0604030504040204" pitchFamily="50" charset="-128"/>
            </a:endParaRPr>
          </a:p>
        </p:txBody>
      </p:sp>
      <p:sp>
        <p:nvSpPr>
          <p:cNvPr id="97" name="ホームベース 49">
            <a:extLst>
              <a:ext uri="{FF2B5EF4-FFF2-40B4-BE49-F238E27FC236}">
                <a16:creationId xmlns:a16="http://schemas.microsoft.com/office/drawing/2014/main" id="{5233334F-F3CB-4FFD-AA67-E476B7727BB8}"/>
              </a:ext>
            </a:extLst>
          </p:cNvPr>
          <p:cNvSpPr/>
          <p:nvPr/>
        </p:nvSpPr>
        <p:spPr>
          <a:xfrm>
            <a:off x="341530" y="5855680"/>
            <a:ext cx="1080000" cy="659232"/>
          </a:xfrm>
          <a:prstGeom prst="homePlate">
            <a:avLst>
              <a:gd name="adj" fmla="val 47452"/>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algn="ctr"/>
            <a:r>
              <a:rPr kumimoji="1" lang="ja-JP" altLang="en-US" sz="1050" dirty="0">
                <a:solidFill>
                  <a:schemeClr val="bg1"/>
                </a:solidFill>
                <a:latin typeface="メイリオ" panose="020B0604030504040204" pitchFamily="50" charset="-128"/>
                <a:ea typeface="メイリオ" panose="020B0604030504040204" pitchFamily="50" charset="-128"/>
              </a:rPr>
              <a:t>実施</a:t>
            </a:r>
            <a:endParaRPr kumimoji="1" lang="en-US" altLang="ja-JP" sz="1050" dirty="0">
              <a:solidFill>
                <a:schemeClr val="bg1"/>
              </a:solidFill>
              <a:latin typeface="メイリオ" panose="020B0604030504040204" pitchFamily="50" charset="-128"/>
              <a:ea typeface="メイリオ" panose="020B0604030504040204" pitchFamily="50" charset="-128"/>
            </a:endParaRPr>
          </a:p>
          <a:p>
            <a:pPr algn="ctr"/>
            <a:r>
              <a:rPr kumimoji="1" lang="ja-JP" altLang="en-US" sz="1050" dirty="0">
                <a:solidFill>
                  <a:schemeClr val="bg1"/>
                </a:solidFill>
                <a:latin typeface="メイリオ" panose="020B0604030504040204" pitchFamily="50" charset="-128"/>
                <a:ea typeface="メイリオ" panose="020B0604030504040204" pitchFamily="50" charset="-128"/>
              </a:rPr>
              <a:t>準備</a:t>
            </a:r>
            <a:endParaRPr kumimoji="1" lang="en-US" altLang="ja-JP" sz="1050" dirty="0">
              <a:solidFill>
                <a:schemeClr val="bg1"/>
              </a:solidFill>
              <a:latin typeface="メイリオ" panose="020B0604030504040204" pitchFamily="50" charset="-128"/>
              <a:ea typeface="メイリオ" panose="020B0604030504040204" pitchFamily="50" charset="-128"/>
            </a:endParaRPr>
          </a:p>
        </p:txBody>
      </p:sp>
      <p:sp>
        <p:nvSpPr>
          <p:cNvPr id="98" name="山形 50">
            <a:extLst>
              <a:ext uri="{FF2B5EF4-FFF2-40B4-BE49-F238E27FC236}">
                <a16:creationId xmlns:a16="http://schemas.microsoft.com/office/drawing/2014/main" id="{30486344-9094-40F9-A4D4-6A3D641BB594}"/>
              </a:ext>
            </a:extLst>
          </p:cNvPr>
          <p:cNvSpPr/>
          <p:nvPr/>
        </p:nvSpPr>
        <p:spPr>
          <a:xfrm>
            <a:off x="1079740" y="5855680"/>
            <a:ext cx="1224000" cy="659232"/>
          </a:xfrm>
          <a:prstGeom prst="chevron">
            <a:avLst>
              <a:gd name="adj" fmla="val 48300"/>
            </a:avLst>
          </a:prstGeom>
          <a:solidFill>
            <a:srgbClr val="4BACC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marL="90488"/>
            <a:r>
              <a:rPr kumimoji="1" lang="ja-JP" altLang="en-US" sz="1050">
                <a:solidFill>
                  <a:schemeClr val="bg1"/>
                </a:solidFill>
                <a:latin typeface="メイリオ" panose="020B0604030504040204" pitchFamily="50" charset="-128"/>
                <a:ea typeface="メイリオ" panose="020B0604030504040204" pitchFamily="50" charset="-128"/>
              </a:rPr>
              <a:t>実施</a:t>
            </a:r>
            <a:endParaRPr kumimoji="1" lang="en-US" altLang="ja-JP" sz="1050">
              <a:solidFill>
                <a:schemeClr val="bg1"/>
              </a:solidFill>
              <a:latin typeface="メイリオ" panose="020B0604030504040204" pitchFamily="50" charset="-128"/>
              <a:ea typeface="メイリオ" panose="020B0604030504040204" pitchFamily="50" charset="-128"/>
            </a:endParaRPr>
          </a:p>
          <a:p>
            <a:pPr marL="90488"/>
            <a:r>
              <a:rPr kumimoji="1" lang="ja-JP" altLang="en-US" sz="1050">
                <a:solidFill>
                  <a:schemeClr val="bg1"/>
                </a:solidFill>
                <a:latin typeface="メイリオ" panose="020B0604030504040204" pitchFamily="50" charset="-128"/>
                <a:ea typeface="メイリオ" panose="020B0604030504040204" pitchFamily="50" charset="-128"/>
              </a:rPr>
              <a:t>公表</a:t>
            </a:r>
            <a:endParaRPr kumimoji="1" lang="en-US" altLang="ja-JP" sz="1050">
              <a:solidFill>
                <a:schemeClr val="bg1"/>
              </a:solidFill>
              <a:latin typeface="メイリオ" panose="020B0604030504040204" pitchFamily="50" charset="-128"/>
              <a:ea typeface="メイリオ" panose="020B0604030504040204" pitchFamily="50" charset="-128"/>
            </a:endParaRPr>
          </a:p>
        </p:txBody>
      </p:sp>
      <p:sp>
        <p:nvSpPr>
          <p:cNvPr id="99" name="山形 51">
            <a:extLst>
              <a:ext uri="{FF2B5EF4-FFF2-40B4-BE49-F238E27FC236}">
                <a16:creationId xmlns:a16="http://schemas.microsoft.com/office/drawing/2014/main" id="{60BE2CE1-9729-4C4A-8DD1-C2B4E242E10B}"/>
              </a:ext>
            </a:extLst>
          </p:cNvPr>
          <p:cNvSpPr/>
          <p:nvPr/>
        </p:nvSpPr>
        <p:spPr>
          <a:xfrm>
            <a:off x="1953546" y="5855680"/>
            <a:ext cx="1224000" cy="659232"/>
          </a:xfrm>
          <a:prstGeom prst="chevron">
            <a:avLst>
              <a:gd name="adj" fmla="val 48300"/>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marL="90488" algn="ctr"/>
            <a:r>
              <a:rPr kumimoji="1" lang="ja-JP" altLang="en-US" sz="1050">
                <a:solidFill>
                  <a:schemeClr val="bg1"/>
                </a:solidFill>
                <a:latin typeface="メイリオ" panose="020B0604030504040204" pitchFamily="50" charset="-128"/>
                <a:ea typeface="メイリオ" panose="020B0604030504040204" pitchFamily="50" charset="-128"/>
              </a:rPr>
              <a:t>事前</a:t>
            </a:r>
            <a:endParaRPr kumimoji="1" lang="en-US" altLang="ja-JP" sz="1050">
              <a:solidFill>
                <a:schemeClr val="bg1"/>
              </a:solidFill>
              <a:latin typeface="メイリオ" panose="020B0604030504040204" pitchFamily="50" charset="-128"/>
              <a:ea typeface="メイリオ" panose="020B0604030504040204" pitchFamily="50" charset="-128"/>
            </a:endParaRPr>
          </a:p>
          <a:p>
            <a:pPr marL="90488" algn="ctr"/>
            <a:r>
              <a:rPr kumimoji="1" lang="ja-JP" altLang="en-US" sz="1050">
                <a:solidFill>
                  <a:schemeClr val="bg1"/>
                </a:solidFill>
                <a:latin typeface="メイリオ" panose="020B0604030504040204" pitchFamily="50" charset="-128"/>
                <a:ea typeface="メイリオ" panose="020B0604030504040204" pitchFamily="50" charset="-128"/>
              </a:rPr>
              <a:t>説明</a:t>
            </a:r>
            <a:endParaRPr kumimoji="1" lang="en-US" altLang="ja-JP" sz="1050">
              <a:solidFill>
                <a:schemeClr val="bg1"/>
              </a:solidFill>
              <a:latin typeface="メイリオ" panose="020B0604030504040204" pitchFamily="50" charset="-128"/>
              <a:ea typeface="メイリオ" panose="020B0604030504040204" pitchFamily="50" charset="-128"/>
            </a:endParaRPr>
          </a:p>
        </p:txBody>
      </p:sp>
      <p:sp>
        <p:nvSpPr>
          <p:cNvPr id="100" name="山形 52">
            <a:extLst>
              <a:ext uri="{FF2B5EF4-FFF2-40B4-BE49-F238E27FC236}">
                <a16:creationId xmlns:a16="http://schemas.microsoft.com/office/drawing/2014/main" id="{F8E8AFE1-67A2-4E06-AEB2-F3BAE18484CD}"/>
              </a:ext>
            </a:extLst>
          </p:cNvPr>
          <p:cNvSpPr/>
          <p:nvPr/>
        </p:nvSpPr>
        <p:spPr>
          <a:xfrm>
            <a:off x="2833133" y="5855680"/>
            <a:ext cx="1476000" cy="659232"/>
          </a:xfrm>
          <a:prstGeom prst="chevron">
            <a:avLst>
              <a:gd name="adj" fmla="val 46601"/>
            </a:avLst>
          </a:prstGeom>
          <a:solidFill>
            <a:srgbClr val="4BACC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marL="90488" algn="ctr"/>
            <a:r>
              <a:rPr lang="ja-JP" altLang="en-US" sz="1050" dirty="0">
                <a:solidFill>
                  <a:schemeClr val="bg1"/>
                </a:solidFill>
                <a:latin typeface="メイリオ" panose="020B0604030504040204" pitchFamily="50" charset="-128"/>
                <a:ea typeface="メイリオ" panose="020B0604030504040204" pitchFamily="50" charset="-128"/>
              </a:rPr>
              <a:t>提案</a:t>
            </a:r>
            <a:endParaRPr lang="en-US" altLang="ja-JP" sz="1050" dirty="0">
              <a:solidFill>
                <a:schemeClr val="bg1"/>
              </a:solidFill>
              <a:latin typeface="メイリオ" panose="020B0604030504040204" pitchFamily="50" charset="-128"/>
              <a:ea typeface="メイリオ" panose="020B0604030504040204" pitchFamily="50" charset="-128"/>
            </a:endParaRPr>
          </a:p>
          <a:p>
            <a:pPr marL="90488" algn="ctr"/>
            <a:r>
              <a:rPr lang="ja-JP" altLang="en-US" sz="1050" dirty="0">
                <a:solidFill>
                  <a:schemeClr val="bg1"/>
                </a:solidFill>
                <a:latin typeface="メイリオ" panose="020B0604030504040204" pitchFamily="50" charset="-128"/>
                <a:ea typeface="メイリオ" panose="020B0604030504040204" pitchFamily="50" charset="-128"/>
              </a:rPr>
              <a:t>審査</a:t>
            </a:r>
            <a:endParaRPr kumimoji="1" lang="en-US" altLang="ja-JP" sz="1050" dirty="0">
              <a:solidFill>
                <a:schemeClr val="bg1"/>
              </a:solidFill>
              <a:latin typeface="メイリオ" panose="020B0604030504040204" pitchFamily="50" charset="-128"/>
              <a:ea typeface="メイリオ" panose="020B0604030504040204" pitchFamily="50" charset="-128"/>
            </a:endParaRPr>
          </a:p>
        </p:txBody>
      </p:sp>
      <p:sp>
        <p:nvSpPr>
          <p:cNvPr id="138" name="山形 51">
            <a:extLst>
              <a:ext uri="{FF2B5EF4-FFF2-40B4-BE49-F238E27FC236}">
                <a16:creationId xmlns:a16="http://schemas.microsoft.com/office/drawing/2014/main" id="{6250E3B7-1188-4231-BC55-7E3DC67F57F9}"/>
              </a:ext>
            </a:extLst>
          </p:cNvPr>
          <p:cNvSpPr/>
          <p:nvPr/>
        </p:nvSpPr>
        <p:spPr>
          <a:xfrm>
            <a:off x="3950094" y="5855680"/>
            <a:ext cx="2448000" cy="659232"/>
          </a:xfrm>
          <a:prstGeom prst="chevron">
            <a:avLst>
              <a:gd name="adj" fmla="val 48300"/>
            </a:avLst>
          </a:prstGeom>
          <a:solidFill>
            <a:srgbClr val="1F497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algn="ctr"/>
            <a:r>
              <a:rPr kumimoji="1" lang="ja-JP" altLang="en-US" sz="1400" b="1" dirty="0">
                <a:solidFill>
                  <a:schemeClr val="bg1"/>
                </a:solidFill>
                <a:latin typeface="メイリオ" panose="020B0604030504040204" pitchFamily="50" charset="-128"/>
                <a:ea typeface="メイリオ" panose="020B0604030504040204" pitchFamily="50" charset="-128"/>
              </a:rPr>
              <a:t>トライアル・</a:t>
            </a:r>
            <a:endParaRPr kumimoji="1" lang="en-US" altLang="ja-JP" sz="1400" b="1" dirty="0">
              <a:solidFill>
                <a:schemeClr val="bg1"/>
              </a:solidFill>
              <a:latin typeface="メイリオ" panose="020B0604030504040204" pitchFamily="50" charset="-128"/>
              <a:ea typeface="メイリオ" panose="020B0604030504040204" pitchFamily="50" charset="-128"/>
            </a:endParaRPr>
          </a:p>
          <a:p>
            <a:pPr algn="ctr"/>
            <a:r>
              <a:rPr kumimoji="1" lang="ja-JP" altLang="en-US" sz="1400" b="1" dirty="0">
                <a:solidFill>
                  <a:schemeClr val="bg1"/>
                </a:solidFill>
                <a:latin typeface="メイリオ" panose="020B0604030504040204" pitchFamily="50" charset="-128"/>
                <a:ea typeface="メイリオ" panose="020B0604030504040204" pitchFamily="50" charset="-128"/>
              </a:rPr>
              <a:t>サウンディング</a:t>
            </a:r>
            <a:endParaRPr kumimoji="1" lang="en-US" altLang="ja-JP" sz="1200" b="1" dirty="0">
              <a:solidFill>
                <a:schemeClr val="bg1"/>
              </a:solidFill>
              <a:latin typeface="メイリオ" panose="020B0604030504040204" pitchFamily="50" charset="-128"/>
              <a:ea typeface="メイリオ" panose="020B0604030504040204" pitchFamily="50" charset="-128"/>
            </a:endParaRPr>
          </a:p>
        </p:txBody>
      </p:sp>
      <p:sp>
        <p:nvSpPr>
          <p:cNvPr id="64" name="フローチャート: 代替処理 63">
            <a:extLst>
              <a:ext uri="{FF2B5EF4-FFF2-40B4-BE49-F238E27FC236}">
                <a16:creationId xmlns:a16="http://schemas.microsoft.com/office/drawing/2014/main" id="{6C307974-6DDC-46E6-9C2C-FE10AA934710}"/>
              </a:ext>
            </a:extLst>
          </p:cNvPr>
          <p:cNvSpPr/>
          <p:nvPr/>
        </p:nvSpPr>
        <p:spPr>
          <a:xfrm>
            <a:off x="7310420" y="5904275"/>
            <a:ext cx="1254660" cy="504301"/>
          </a:xfrm>
          <a:prstGeom prst="flowChartAlternateProcess">
            <a:avLst/>
          </a:prstGeom>
          <a:noFill/>
          <a:ln w="2857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72000" rIns="0" bIns="72000" rtlCol="0" anchor="ctr"/>
          <a:lstStyle/>
          <a:p>
            <a:pPr algn="ctr"/>
            <a:r>
              <a:rPr kumimoji="1" lang="ja-JP" altLang="en-US" b="1">
                <a:solidFill>
                  <a:srgbClr val="1F497D"/>
                </a:solidFill>
                <a:latin typeface="メイリオ" panose="020B0604030504040204" pitchFamily="50" charset="-128"/>
                <a:ea typeface="メイリオ" panose="020B0604030504040204" pitchFamily="50" charset="-128"/>
              </a:rPr>
              <a:t>施策</a:t>
            </a:r>
            <a:r>
              <a:rPr lang="ja-JP" altLang="en-US" b="1">
                <a:solidFill>
                  <a:srgbClr val="1F497D"/>
                </a:solidFill>
                <a:latin typeface="メイリオ" panose="020B0604030504040204" pitchFamily="50" charset="-128"/>
                <a:ea typeface="メイリオ" panose="020B0604030504040204" pitchFamily="50" charset="-128"/>
              </a:rPr>
              <a:t>検討</a:t>
            </a:r>
            <a:endParaRPr kumimoji="1" lang="ja-JP" altLang="en-US" b="1">
              <a:solidFill>
                <a:srgbClr val="1F497D"/>
              </a:solidFill>
              <a:latin typeface="メイリオ" panose="020B0604030504040204" pitchFamily="50" charset="-128"/>
              <a:ea typeface="メイリオ" panose="020B0604030504040204" pitchFamily="50" charset="-128"/>
            </a:endParaRPr>
          </a:p>
        </p:txBody>
      </p:sp>
      <p:sp>
        <p:nvSpPr>
          <p:cNvPr id="45" name="正方形/長方形 44">
            <a:extLst>
              <a:ext uri="{FF2B5EF4-FFF2-40B4-BE49-F238E27FC236}">
                <a16:creationId xmlns:a16="http://schemas.microsoft.com/office/drawing/2014/main" id="{C5C31157-BB23-4CFB-BE9A-ADC3C6248F1C}"/>
              </a:ext>
            </a:extLst>
          </p:cNvPr>
          <p:cNvSpPr/>
          <p:nvPr/>
        </p:nvSpPr>
        <p:spPr>
          <a:xfrm>
            <a:off x="7272300" y="6434532"/>
            <a:ext cx="1394036" cy="27983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t"/>
          <a:lstStyle/>
          <a:p>
            <a:pPr algn="ctr"/>
            <a:r>
              <a:rPr lang="ja-JP" altLang="en-US" sz="700">
                <a:solidFill>
                  <a:schemeClr val="tx1"/>
                </a:solidFill>
                <a:latin typeface="メイリオ" panose="020B0604030504040204" pitchFamily="50" charset="-128"/>
                <a:ea typeface="メイリオ" panose="020B0604030504040204" pitchFamily="50" charset="-128"/>
              </a:rPr>
              <a:t>トライアル・サウンディングの結果を踏</a:t>
            </a:r>
            <a:r>
              <a:rPr kumimoji="1" lang="ja-JP" altLang="en-US" sz="700">
                <a:solidFill>
                  <a:schemeClr val="tx1"/>
                </a:solidFill>
                <a:latin typeface="メイリオ" panose="020B0604030504040204" pitchFamily="50" charset="-128"/>
                <a:ea typeface="メイリオ" panose="020B0604030504040204" pitchFamily="50" charset="-128"/>
              </a:rPr>
              <a:t>まえ</a:t>
            </a:r>
            <a:r>
              <a:rPr lang="ja-JP" altLang="en-US" sz="700">
                <a:solidFill>
                  <a:schemeClr val="tx1"/>
                </a:solidFill>
                <a:latin typeface="メイリオ" panose="020B0604030504040204" pitchFamily="50" charset="-128"/>
                <a:ea typeface="メイリオ" panose="020B0604030504040204" pitchFamily="50" charset="-128"/>
              </a:rPr>
              <a:t>施策検討</a:t>
            </a:r>
            <a:endParaRPr kumimoji="1" lang="ja-JP" altLang="en-US" sz="700">
              <a:solidFill>
                <a:schemeClr val="tx1"/>
              </a:solidFill>
              <a:latin typeface="メイリオ" panose="020B0604030504040204" pitchFamily="50" charset="-128"/>
              <a:ea typeface="メイリオ" panose="020B0604030504040204" pitchFamily="50" charset="-128"/>
            </a:endParaRPr>
          </a:p>
        </p:txBody>
      </p:sp>
      <p:sp>
        <p:nvSpPr>
          <p:cNvPr id="40" name="フローチャート: 代替処理 39">
            <a:extLst>
              <a:ext uri="{FF2B5EF4-FFF2-40B4-BE49-F238E27FC236}">
                <a16:creationId xmlns:a16="http://schemas.microsoft.com/office/drawing/2014/main" id="{E7221507-90CB-4E6C-A96D-83EE2A1B76DA}"/>
              </a:ext>
            </a:extLst>
          </p:cNvPr>
          <p:cNvSpPr/>
          <p:nvPr/>
        </p:nvSpPr>
        <p:spPr>
          <a:xfrm>
            <a:off x="7367790" y="2753250"/>
            <a:ext cx="1254660" cy="504301"/>
          </a:xfrm>
          <a:prstGeom prst="flowChartAlternateProcess">
            <a:avLst/>
          </a:prstGeom>
          <a:noFill/>
          <a:ln w="2857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72000" rIns="0" bIns="72000" rtlCol="0" anchor="ctr"/>
          <a:lstStyle/>
          <a:p>
            <a:pPr algn="ctr"/>
            <a:r>
              <a:rPr kumimoji="1" lang="ja-JP" altLang="en-US" b="1">
                <a:solidFill>
                  <a:srgbClr val="1F497D"/>
                </a:solidFill>
                <a:latin typeface="メイリオ" panose="020B0604030504040204" pitchFamily="50" charset="-128"/>
                <a:ea typeface="メイリオ" panose="020B0604030504040204" pitchFamily="50" charset="-128"/>
              </a:rPr>
              <a:t>施策</a:t>
            </a:r>
            <a:r>
              <a:rPr lang="ja-JP" altLang="en-US" b="1">
                <a:solidFill>
                  <a:srgbClr val="1F497D"/>
                </a:solidFill>
                <a:latin typeface="メイリオ" panose="020B0604030504040204" pitchFamily="50" charset="-128"/>
                <a:ea typeface="メイリオ" panose="020B0604030504040204" pitchFamily="50" charset="-128"/>
              </a:rPr>
              <a:t>検討</a:t>
            </a:r>
            <a:endParaRPr kumimoji="1" lang="ja-JP" altLang="en-US" b="1">
              <a:solidFill>
                <a:srgbClr val="1F497D"/>
              </a:solidFill>
              <a:latin typeface="メイリオ" panose="020B0604030504040204" pitchFamily="50" charset="-128"/>
              <a:ea typeface="メイリオ" panose="020B0604030504040204" pitchFamily="50" charset="-128"/>
            </a:endParaRPr>
          </a:p>
        </p:txBody>
      </p:sp>
      <p:pic>
        <p:nvPicPr>
          <p:cNvPr id="17" name="図プレースホルダー 16" descr="アイコン が含まれている画像&#10;&#10;AI によって生成されたコンテンツは間違っている可能性があります。">
            <a:extLst>
              <a:ext uri="{FF2B5EF4-FFF2-40B4-BE49-F238E27FC236}">
                <a16:creationId xmlns:a16="http://schemas.microsoft.com/office/drawing/2014/main" id="{68637B33-E83C-EA54-B038-8259C1855123}"/>
              </a:ext>
            </a:extLst>
          </p:cNvPr>
          <p:cNvPicPr>
            <a:picLocks noGrp="1" noChangeAspect="1"/>
          </p:cNvPicPr>
          <p:nvPr>
            <p:ph type="pic" sz="quarter" idx="15"/>
          </p:nvPr>
        </p:nvPicPr>
        <p:blipFill>
          <a:blip r:embed="rId2" cstate="print">
            <a:extLst>
              <a:ext uri="{28A0092B-C50C-407E-A947-70E740481C1C}">
                <a14:useLocalDpi xmlns:a14="http://schemas.microsoft.com/office/drawing/2010/main" val="0"/>
              </a:ext>
            </a:extLst>
          </a:blip>
          <a:srcRect/>
          <a:stretch>
            <a:fillRect/>
          </a:stretch>
        </p:blipFill>
        <p:spPr/>
      </p:pic>
      <p:sp>
        <p:nvSpPr>
          <p:cNvPr id="37" name="テキスト ボックス 36">
            <a:extLst>
              <a:ext uri="{FF2B5EF4-FFF2-40B4-BE49-F238E27FC236}">
                <a16:creationId xmlns:a16="http://schemas.microsoft.com/office/drawing/2014/main" id="{1481267C-070F-40F4-B159-0685A4D6E44F}"/>
              </a:ext>
            </a:extLst>
          </p:cNvPr>
          <p:cNvSpPr txBox="1"/>
          <p:nvPr/>
        </p:nvSpPr>
        <p:spPr>
          <a:xfrm>
            <a:off x="293165" y="3529182"/>
            <a:ext cx="8557670" cy="937235"/>
          </a:xfrm>
          <a:prstGeom prst="rect">
            <a:avLst/>
          </a:prstGeom>
          <a:solidFill>
            <a:schemeClr val="bg1"/>
          </a:solidFill>
          <a:ln>
            <a:solidFill>
              <a:schemeClr val="tx1"/>
            </a:solidFill>
          </a:ln>
        </p:spPr>
        <p:txBody>
          <a:bodyPr wrap="square" lIns="72000" rIns="72000" rtlCol="0" anchor="ctr">
            <a:noAutofit/>
          </a:bodyPr>
          <a:lstStyle/>
          <a:p>
            <a:r>
              <a:rPr lang="ja-JP" altLang="en-US" sz="1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実施</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事例：大阪公立大学工業高等専門学校キャンパス移転後の跡地活用に関するサウンディング型市場調査</a:t>
            </a: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90488" indent="-90488">
              <a:buFont typeface="Arial" panose="020B0604020202020204" pitchFamily="34" charset="0"/>
              <a:buChar cha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大阪公立大学工業高等専門学校（寝屋川市）について、令和９年３月に大阪公立大学中百舌鳥キャンパスへの移転を予定。</a:t>
            </a: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pPr marL="90488" indent="-90488">
              <a:buFont typeface="Arial" panose="020B0604020202020204" pitchFamily="34" charset="0"/>
              <a:buChar cha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キャンパス移転後の跡地活用に向けた検討に活用することを目的に、土地活用の可能性、民間事業者の参画意向、市場性の有無等について、民間事業者から提案・意見をいただいた。</a:t>
            </a: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＜提案概要＞対象地についての用途・提案範囲・売却手法・スケジュール・交通手段　等</a:t>
            </a:r>
            <a:endPar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20299266-8652-4A75-B349-077EEA4634D4}"/>
              </a:ext>
            </a:extLst>
          </p:cNvPr>
          <p:cNvSpPr>
            <a:spLocks noGrp="1"/>
          </p:cNvSpPr>
          <p:nvPr>
            <p:ph type="sldNum" sz="quarter" idx="12"/>
          </p:nvPr>
        </p:nvSpPr>
        <p:spPr/>
        <p:txBody>
          <a:bodyPr/>
          <a:lstStyle/>
          <a:p>
            <a:fld id="{7791D223-6A27-4327-8087-FA06212A7E85}" type="slidenum">
              <a:rPr lang="ja-JP" altLang="en-US" smtClean="0"/>
              <a:pPr/>
              <a:t>21</a:t>
            </a:fld>
            <a:endParaRPr lang="ja-JP" altLang="en-US"/>
          </a:p>
        </p:txBody>
      </p:sp>
    </p:spTree>
    <p:extLst>
      <p:ext uri="{BB962C8B-B14F-4D97-AF65-F5344CB8AC3E}">
        <p14:creationId xmlns:p14="http://schemas.microsoft.com/office/powerpoint/2010/main" val="239196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F78B8ADF-029C-4E31-8887-492C338427CC}"/>
              </a:ext>
            </a:extLst>
          </p:cNvPr>
          <p:cNvSpPr>
            <a:spLocks noGrp="1"/>
          </p:cNvSpPr>
          <p:nvPr>
            <p:ph type="body" sz="quarter" idx="13"/>
          </p:nvPr>
        </p:nvSpPr>
        <p:spPr>
          <a:xfrm>
            <a:off x="0" y="47030"/>
            <a:ext cx="7245806" cy="501650"/>
          </a:xfrm>
        </p:spPr>
        <p:txBody>
          <a:bodyPr/>
          <a:lstStyle/>
          <a:p>
            <a:r>
              <a:rPr lang="ja-JP" altLang="en-US" sz="2000" b="0" dirty="0">
                <a:solidFill>
                  <a:schemeClr val="tx1"/>
                </a:solidFill>
              </a:rPr>
              <a:t>民間事業者との「知」の交流に向けた機会の創出</a:t>
            </a:r>
            <a:r>
              <a:rPr lang="ja-JP" altLang="en-US" b="0" dirty="0">
                <a:solidFill>
                  <a:schemeClr val="tx1"/>
                </a:solidFill>
              </a:rPr>
              <a:t>（つづき）</a:t>
            </a:r>
            <a:endParaRPr lang="en-US" altLang="ja-JP" b="0" dirty="0">
              <a:solidFill>
                <a:schemeClr val="tx1"/>
              </a:solidFill>
              <a:latin typeface="メイリオ" panose="020B0604030504040204" pitchFamily="50" charset="-128"/>
              <a:ea typeface="メイリオ" panose="020B0604030504040204" pitchFamily="50" charset="-128"/>
            </a:endParaRPr>
          </a:p>
        </p:txBody>
      </p:sp>
      <p:pic>
        <p:nvPicPr>
          <p:cNvPr id="11" name="図プレースホルダー 10" descr="アイコン が含まれている画像&#10;&#10;AI によって生成されたコンテンツは間違っている可能性があります。">
            <a:extLst>
              <a:ext uri="{FF2B5EF4-FFF2-40B4-BE49-F238E27FC236}">
                <a16:creationId xmlns:a16="http://schemas.microsoft.com/office/drawing/2014/main" id="{D9CC1258-0298-71E8-C70A-4D8EE970518E}"/>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sp>
        <p:nvSpPr>
          <p:cNvPr id="45" name="テキスト プレースホルダー 79">
            <a:extLst>
              <a:ext uri="{FF2B5EF4-FFF2-40B4-BE49-F238E27FC236}">
                <a16:creationId xmlns:a16="http://schemas.microsoft.com/office/drawing/2014/main" id="{1D526DD6-F61A-434A-82F3-8391348C9F74}"/>
              </a:ext>
            </a:extLst>
          </p:cNvPr>
          <p:cNvSpPr txBox="1">
            <a:spLocks noGrp="1"/>
          </p:cNvSpPr>
          <p:nvPr>
            <p:ph type="body" sz="quarter" idx="18"/>
          </p:nvPr>
        </p:nvSpPr>
        <p:spPr>
          <a:xfrm>
            <a:off x="130969" y="548680"/>
            <a:ext cx="8882062" cy="216000"/>
          </a:xfrm>
          <a:prstGeom prst="rect">
            <a:avLst/>
          </a:prstGeom>
          <a:noFill/>
          <a:ln>
            <a:noFill/>
          </a:ln>
        </p:spPr>
        <p:txBody>
          <a:bodyPr wrap="square" rtlCol="0">
            <a:noAutofit/>
          </a:bodyPr>
          <a:lstStyle/>
          <a:p>
            <a:pPr marL="90488" indent="-90488">
              <a:buFont typeface="Arial" panose="020B0604020202020204" pitchFamily="34" charset="0"/>
              <a:buChar char="•"/>
            </a:pPr>
            <a:r>
              <a:rPr lang="ja-JP" altLang="en-US" sz="1200" spc="-20" dirty="0">
                <a:latin typeface="メイリオ" panose="020B0604030504040204" pitchFamily="50" charset="-128"/>
                <a:ea typeface="メイリオ" panose="020B0604030504040204" pitchFamily="50" charset="-128"/>
                <a:cs typeface="メイリオ" panose="020B0604030504040204" pitchFamily="50" charset="-128"/>
              </a:rPr>
              <a:t>府では、企業等に対して実証実験のフィールドを提供する等、企業等との共創を推進。</a:t>
            </a:r>
          </a:p>
        </p:txBody>
      </p:sp>
      <p:sp>
        <p:nvSpPr>
          <p:cNvPr id="48" name="正方形/長方形 47">
            <a:extLst>
              <a:ext uri="{FF2B5EF4-FFF2-40B4-BE49-F238E27FC236}">
                <a16:creationId xmlns:a16="http://schemas.microsoft.com/office/drawing/2014/main" id="{F1ABC85C-6BA5-4C0D-8895-976306618CC6}"/>
              </a:ext>
            </a:extLst>
          </p:cNvPr>
          <p:cNvSpPr/>
          <p:nvPr/>
        </p:nvSpPr>
        <p:spPr>
          <a:xfrm>
            <a:off x="216412" y="3383995"/>
            <a:ext cx="8711175" cy="342000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r>
              <a:rPr kumimoji="1" lang="ja-JP" altLang="en-US" sz="1200" b="1" dirty="0">
                <a:solidFill>
                  <a:schemeClr val="tx1"/>
                </a:solidFill>
                <a:latin typeface="メイリオ" panose="020B0604030504040204" pitchFamily="50" charset="-128"/>
                <a:ea typeface="メイリオ" panose="020B0604030504040204" pitchFamily="50" charset="-128"/>
              </a:rPr>
              <a:t>■新技術活用の推進をめざした</a:t>
            </a:r>
            <a:r>
              <a:rPr lang="ja-JP" altLang="en-US" sz="1200" b="1" dirty="0">
                <a:solidFill>
                  <a:schemeClr val="tx1"/>
                </a:solidFill>
                <a:latin typeface="メイリオ" panose="020B0604030504040204" pitchFamily="50" charset="-128"/>
                <a:ea typeface="メイリオ" panose="020B0604030504040204" pitchFamily="50" charset="-128"/>
              </a:rPr>
              <a:t>企業等への実証フィールドの提供</a:t>
            </a:r>
            <a:endParaRPr lang="en-US" altLang="ja-JP" sz="1050" b="1" dirty="0">
              <a:solidFill>
                <a:schemeClr val="tx1"/>
              </a:solidFill>
              <a:latin typeface="メイリオ" panose="020B0604030504040204" pitchFamily="50" charset="-128"/>
              <a:ea typeface="メイリオ" panose="020B0604030504040204" pitchFamily="50" charset="-128"/>
            </a:endParaRPr>
          </a:p>
          <a:p>
            <a:pPr marL="85725" indent="-85725">
              <a:lnSpc>
                <a:spcPts val="1600"/>
              </a:lnSpc>
              <a:buFont typeface="Arial" panose="020B0604020202020204" pitchFamily="34" charset="0"/>
              <a:buChar cha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府では、道路、河川、公園、下水道、港湾・海岸等の整備及び維持管理や防災等の業務について、業務の効率化・省力化、工事の担</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い手不足解消、府民サービスの向上を目的に新技術の活用を推進。</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0" name="正方形/長方形 49">
            <a:extLst>
              <a:ext uri="{FF2B5EF4-FFF2-40B4-BE49-F238E27FC236}">
                <a16:creationId xmlns:a16="http://schemas.microsoft.com/office/drawing/2014/main" id="{2F5A2F04-E123-4AD1-AC4F-AECD5B02BA98}"/>
              </a:ext>
            </a:extLst>
          </p:cNvPr>
          <p:cNvSpPr/>
          <p:nvPr/>
        </p:nvSpPr>
        <p:spPr>
          <a:xfrm>
            <a:off x="360623" y="4006223"/>
            <a:ext cx="8422754" cy="14472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lnSpc>
                <a:spcPts val="1600"/>
              </a:lnSpc>
            </a:pPr>
            <a:r>
              <a:rPr lang="ja-JP" altLang="en-US" sz="11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新技術導入までの検討フロー例</a:t>
            </a:r>
            <a:endParaRPr kumimoji="1" lang="ja-JP" altLang="en-US" sz="1100" b="1" dirty="0">
              <a:solidFill>
                <a:schemeClr val="tx1"/>
              </a:solidFill>
              <a:latin typeface="メイリオ" panose="020B0604030504040204" pitchFamily="50" charset="-128"/>
              <a:ea typeface="メイリオ" panose="020B0604030504040204" pitchFamily="50" charset="-128"/>
            </a:endParaRPr>
          </a:p>
        </p:txBody>
      </p:sp>
      <p:sp>
        <p:nvSpPr>
          <p:cNvPr id="51" name="ホームベース 49">
            <a:extLst>
              <a:ext uri="{FF2B5EF4-FFF2-40B4-BE49-F238E27FC236}">
                <a16:creationId xmlns:a16="http://schemas.microsoft.com/office/drawing/2014/main" id="{1F562E3A-D973-4F46-805C-33E979225ABD}"/>
              </a:ext>
            </a:extLst>
          </p:cNvPr>
          <p:cNvSpPr/>
          <p:nvPr/>
        </p:nvSpPr>
        <p:spPr>
          <a:xfrm>
            <a:off x="521550" y="4224827"/>
            <a:ext cx="1800000" cy="360000"/>
          </a:xfrm>
          <a:prstGeom prst="homePlate">
            <a:avLst>
              <a:gd name="adj" fmla="val 47452"/>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algn="ctr"/>
            <a:r>
              <a:rPr lang="ja-JP" altLang="en-US" sz="1100" b="1" dirty="0">
                <a:solidFill>
                  <a:schemeClr val="bg1"/>
                </a:solidFill>
                <a:latin typeface="BIZ UDPゴシック" panose="020B0400000000000000" pitchFamily="50" charset="-128"/>
                <a:ea typeface="BIZ UDPゴシック" panose="020B0400000000000000" pitchFamily="50" charset="-128"/>
              </a:rPr>
              <a:t>新技術の応募等</a:t>
            </a:r>
            <a:endParaRPr kumimoji="1" lang="en-US" altLang="ja-JP" sz="1100" b="1" dirty="0">
              <a:solidFill>
                <a:schemeClr val="bg1"/>
              </a:solidFill>
              <a:latin typeface="BIZ UDPゴシック" panose="020B0400000000000000" pitchFamily="50" charset="-128"/>
              <a:ea typeface="BIZ UDPゴシック" panose="020B0400000000000000" pitchFamily="50" charset="-128"/>
            </a:endParaRPr>
          </a:p>
        </p:txBody>
      </p:sp>
      <p:sp>
        <p:nvSpPr>
          <p:cNvPr id="52" name="山形 50">
            <a:extLst>
              <a:ext uri="{FF2B5EF4-FFF2-40B4-BE49-F238E27FC236}">
                <a16:creationId xmlns:a16="http://schemas.microsoft.com/office/drawing/2014/main" id="{B17ACF84-8551-48D7-B0A3-E1DA7764D0A5}"/>
              </a:ext>
            </a:extLst>
          </p:cNvPr>
          <p:cNvSpPr/>
          <p:nvPr/>
        </p:nvSpPr>
        <p:spPr>
          <a:xfrm>
            <a:off x="2096775" y="4224827"/>
            <a:ext cx="1800000" cy="360000"/>
          </a:xfrm>
          <a:prstGeom prst="chevron">
            <a:avLst>
              <a:gd name="adj" fmla="val 48300"/>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marL="90488" algn="ctr"/>
            <a:r>
              <a:rPr lang="ja-JP" altLang="en-US" sz="1100" b="1">
                <a:solidFill>
                  <a:schemeClr val="bg1"/>
                </a:solidFill>
                <a:latin typeface="BIZ UDPゴシック" panose="020B0400000000000000" pitchFamily="50" charset="-128"/>
                <a:ea typeface="BIZ UDPゴシック" panose="020B0400000000000000" pitchFamily="50" charset="-128"/>
              </a:rPr>
              <a:t>協議・調整</a:t>
            </a:r>
            <a:endParaRPr kumimoji="1" lang="en-US" altLang="ja-JP" sz="1100" b="1">
              <a:solidFill>
                <a:schemeClr val="bg1"/>
              </a:solidFill>
              <a:latin typeface="BIZ UDPゴシック" panose="020B0400000000000000" pitchFamily="50" charset="-128"/>
              <a:ea typeface="BIZ UDPゴシック" panose="020B0400000000000000" pitchFamily="50" charset="-128"/>
            </a:endParaRPr>
          </a:p>
        </p:txBody>
      </p:sp>
      <p:sp>
        <p:nvSpPr>
          <p:cNvPr id="53" name="山形 51">
            <a:extLst>
              <a:ext uri="{FF2B5EF4-FFF2-40B4-BE49-F238E27FC236}">
                <a16:creationId xmlns:a16="http://schemas.microsoft.com/office/drawing/2014/main" id="{CB958219-E70D-44A3-80CF-BBAE6362E7F0}"/>
              </a:ext>
            </a:extLst>
          </p:cNvPr>
          <p:cNvSpPr/>
          <p:nvPr/>
        </p:nvSpPr>
        <p:spPr>
          <a:xfrm>
            <a:off x="3672000" y="4224827"/>
            <a:ext cx="1800000" cy="360000"/>
          </a:xfrm>
          <a:prstGeom prst="chevron">
            <a:avLst>
              <a:gd name="adj" fmla="val 48300"/>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marL="90488" algn="ctr"/>
            <a:r>
              <a:rPr kumimoji="1" lang="ja-JP" altLang="en-US" sz="1100" b="1" dirty="0">
                <a:solidFill>
                  <a:schemeClr val="bg1"/>
                </a:solidFill>
                <a:latin typeface="BIZ UDPゴシック" panose="020B0400000000000000" pitchFamily="50" charset="-128"/>
                <a:ea typeface="BIZ UDPゴシック" panose="020B0400000000000000" pitchFamily="50" charset="-128"/>
              </a:rPr>
              <a:t>フィールドの提供・</a:t>
            </a:r>
            <a:endParaRPr kumimoji="1" lang="en-US" altLang="ja-JP" sz="1100" b="1" dirty="0">
              <a:solidFill>
                <a:schemeClr val="bg1"/>
              </a:solidFill>
              <a:latin typeface="BIZ UDPゴシック" panose="020B0400000000000000" pitchFamily="50" charset="-128"/>
              <a:ea typeface="BIZ UDPゴシック" panose="020B0400000000000000" pitchFamily="50" charset="-128"/>
            </a:endParaRPr>
          </a:p>
          <a:p>
            <a:pPr marL="90488" algn="ctr"/>
            <a:r>
              <a:rPr lang="ja-JP" altLang="en-US" sz="1100" b="1" dirty="0">
                <a:solidFill>
                  <a:schemeClr val="bg1"/>
                </a:solidFill>
                <a:latin typeface="BIZ UDPゴシック" panose="020B0400000000000000" pitchFamily="50" charset="-128"/>
                <a:ea typeface="BIZ UDPゴシック" panose="020B0400000000000000" pitchFamily="50" charset="-128"/>
              </a:rPr>
              <a:t>実証実験</a:t>
            </a:r>
            <a:endParaRPr kumimoji="1" lang="en-US" altLang="ja-JP" sz="1100" b="1" dirty="0">
              <a:solidFill>
                <a:schemeClr val="bg1"/>
              </a:solidFill>
              <a:latin typeface="BIZ UDPゴシック" panose="020B0400000000000000" pitchFamily="50" charset="-128"/>
              <a:ea typeface="BIZ UDPゴシック" panose="020B0400000000000000" pitchFamily="50" charset="-128"/>
            </a:endParaRPr>
          </a:p>
        </p:txBody>
      </p:sp>
      <p:sp>
        <p:nvSpPr>
          <p:cNvPr id="58" name="山形 52">
            <a:extLst>
              <a:ext uri="{FF2B5EF4-FFF2-40B4-BE49-F238E27FC236}">
                <a16:creationId xmlns:a16="http://schemas.microsoft.com/office/drawing/2014/main" id="{6D746F9C-D9D1-4623-A9B7-FEC390B81DC7}"/>
              </a:ext>
            </a:extLst>
          </p:cNvPr>
          <p:cNvSpPr/>
          <p:nvPr/>
        </p:nvSpPr>
        <p:spPr>
          <a:xfrm>
            <a:off x="5337483" y="4280724"/>
            <a:ext cx="1656000" cy="258919"/>
          </a:xfrm>
          <a:prstGeom prst="chevron">
            <a:avLst>
              <a:gd name="adj" fmla="val 31886"/>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marL="90488" algn="ctr"/>
            <a:r>
              <a:rPr lang="ja-JP" altLang="en-US" sz="800" b="1" dirty="0">
                <a:solidFill>
                  <a:schemeClr val="bg1"/>
                </a:solidFill>
                <a:latin typeface="BIZ UDPゴシック" panose="020B0400000000000000" pitchFamily="50" charset="-128"/>
                <a:ea typeface="BIZ UDPゴシック" panose="020B0400000000000000" pitchFamily="50" charset="-128"/>
              </a:rPr>
              <a:t>効果検証・有効性の確認</a:t>
            </a:r>
            <a:endParaRPr lang="en-US" altLang="ja-JP" sz="800" b="1" dirty="0">
              <a:solidFill>
                <a:schemeClr val="bg1"/>
              </a:solidFill>
              <a:latin typeface="BIZ UDPゴシック" panose="020B0400000000000000" pitchFamily="50" charset="-128"/>
              <a:ea typeface="BIZ UDPゴシック" panose="020B0400000000000000" pitchFamily="50" charset="-128"/>
            </a:endParaRPr>
          </a:p>
        </p:txBody>
      </p:sp>
      <p:sp>
        <p:nvSpPr>
          <p:cNvPr id="59" name="山形 51">
            <a:extLst>
              <a:ext uri="{FF2B5EF4-FFF2-40B4-BE49-F238E27FC236}">
                <a16:creationId xmlns:a16="http://schemas.microsoft.com/office/drawing/2014/main" id="{6A3743DC-A31F-4037-BDB5-241154713EE8}"/>
              </a:ext>
            </a:extLst>
          </p:cNvPr>
          <p:cNvSpPr/>
          <p:nvPr/>
        </p:nvSpPr>
        <p:spPr>
          <a:xfrm>
            <a:off x="6902812" y="4280724"/>
            <a:ext cx="1614362" cy="258920"/>
          </a:xfrm>
          <a:prstGeom prst="chevron">
            <a:avLst>
              <a:gd name="adj" fmla="val 33585"/>
            </a:avLst>
          </a:prstGeom>
          <a:solidFill>
            <a:srgbClr val="4BACC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algn="ctr"/>
            <a:r>
              <a:rPr lang="ja-JP" altLang="en-US" sz="900" b="1" dirty="0">
                <a:solidFill>
                  <a:schemeClr val="bg1"/>
                </a:solidFill>
                <a:latin typeface="BIZ UDPゴシック" panose="020B0400000000000000" pitchFamily="50" charset="-128"/>
                <a:ea typeface="BIZ UDPゴシック" panose="020B0400000000000000" pitchFamily="50" charset="-128"/>
              </a:rPr>
              <a:t>新技術の導入</a:t>
            </a:r>
            <a:endParaRPr kumimoji="1" lang="en-US" altLang="ja-JP" sz="900" b="1" dirty="0">
              <a:solidFill>
                <a:schemeClr val="bg1"/>
              </a:solidFill>
              <a:latin typeface="BIZ UDPゴシック" panose="020B0400000000000000" pitchFamily="50" charset="-128"/>
              <a:ea typeface="BIZ UDPゴシック" panose="020B0400000000000000" pitchFamily="50" charset="-128"/>
            </a:endParaRPr>
          </a:p>
        </p:txBody>
      </p:sp>
      <p:sp>
        <p:nvSpPr>
          <p:cNvPr id="60" name="テキスト ボックス 59">
            <a:extLst>
              <a:ext uri="{FF2B5EF4-FFF2-40B4-BE49-F238E27FC236}">
                <a16:creationId xmlns:a16="http://schemas.microsoft.com/office/drawing/2014/main" id="{71A03B5C-E894-45BA-A26D-31349AC15084}"/>
              </a:ext>
            </a:extLst>
          </p:cNvPr>
          <p:cNvSpPr txBox="1"/>
          <p:nvPr/>
        </p:nvSpPr>
        <p:spPr>
          <a:xfrm>
            <a:off x="535201" y="4610228"/>
            <a:ext cx="1512000" cy="792000"/>
          </a:xfrm>
          <a:prstGeom prst="rect">
            <a:avLst/>
          </a:prstGeom>
          <a:noFill/>
          <a:ln w="6350">
            <a:solidFill>
              <a:srgbClr val="1F497D"/>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インフラ施設の維持管理等における府の課題や求める技術に対して応募</a:t>
            </a:r>
          </a:p>
        </p:txBody>
      </p:sp>
      <p:sp>
        <p:nvSpPr>
          <p:cNvPr id="62" name="テキスト ボックス 61">
            <a:extLst>
              <a:ext uri="{FF2B5EF4-FFF2-40B4-BE49-F238E27FC236}">
                <a16:creationId xmlns:a16="http://schemas.microsoft.com/office/drawing/2014/main" id="{74F3DF67-E8D1-45C3-9106-DF5CF84DE800}"/>
              </a:ext>
            </a:extLst>
          </p:cNvPr>
          <p:cNvSpPr txBox="1"/>
          <p:nvPr/>
        </p:nvSpPr>
        <p:spPr>
          <a:xfrm>
            <a:off x="2146236" y="4610228"/>
            <a:ext cx="1512000" cy="792000"/>
          </a:xfrm>
          <a:prstGeom prst="rect">
            <a:avLst/>
          </a:prstGeom>
          <a:noFill/>
          <a:ln w="6350">
            <a:solidFill>
              <a:srgbClr val="1F497D"/>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r>
              <a:rPr kumimoji="1" lang="ja-JP" altLang="en-US"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応募された新技術と関係所管課の抱える課題とのマッチングを行い、府から実証実験のフィールド提供や、一部区間での試行による実用性の確認等について調整</a:t>
            </a:r>
          </a:p>
        </p:txBody>
      </p:sp>
      <p:sp>
        <p:nvSpPr>
          <p:cNvPr id="63" name="テキスト ボックス 62">
            <a:extLst>
              <a:ext uri="{FF2B5EF4-FFF2-40B4-BE49-F238E27FC236}">
                <a16:creationId xmlns:a16="http://schemas.microsoft.com/office/drawing/2014/main" id="{91DC108D-0205-4664-A020-2CC482CBFC6E}"/>
              </a:ext>
            </a:extLst>
          </p:cNvPr>
          <p:cNvSpPr txBox="1"/>
          <p:nvPr/>
        </p:nvSpPr>
        <p:spPr>
          <a:xfrm>
            <a:off x="3757271" y="4610228"/>
            <a:ext cx="1512000" cy="792000"/>
          </a:xfrm>
          <a:prstGeom prst="rect">
            <a:avLst/>
          </a:prstGeom>
          <a:noFill/>
          <a:ln w="6350">
            <a:solidFill>
              <a:srgbClr val="1F497D"/>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r>
              <a:rPr kumimoji="1" lang="ja-JP" altLang="en-US"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協議・調整した結果に基づき、フィールドの提供・実証実験を実施</a:t>
            </a:r>
          </a:p>
        </p:txBody>
      </p:sp>
      <p:sp>
        <p:nvSpPr>
          <p:cNvPr id="65" name="テキスト ボックス 64">
            <a:extLst>
              <a:ext uri="{FF2B5EF4-FFF2-40B4-BE49-F238E27FC236}">
                <a16:creationId xmlns:a16="http://schemas.microsoft.com/office/drawing/2014/main" id="{3DCF8748-702F-4FB3-A443-F8AB71363C54}"/>
              </a:ext>
            </a:extLst>
          </p:cNvPr>
          <p:cNvSpPr txBox="1"/>
          <p:nvPr/>
        </p:nvSpPr>
        <p:spPr>
          <a:xfrm>
            <a:off x="5368306" y="4610228"/>
            <a:ext cx="1512000" cy="792000"/>
          </a:xfrm>
          <a:prstGeom prst="rect">
            <a:avLst/>
          </a:prstGeom>
          <a:noFill/>
          <a:ln w="6350">
            <a:solidFill>
              <a:srgbClr val="1F497D"/>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r>
              <a:rPr kumimoji="1" lang="ja-JP" altLang="en-US"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新技術を導入した場合に得られるメリット（導入効果、性能、コスト、施工性、維持管理性、適用条件等）を総合的に判断し、採用の可否を決定</a:t>
            </a:r>
          </a:p>
        </p:txBody>
      </p:sp>
      <p:sp>
        <p:nvSpPr>
          <p:cNvPr id="66" name="テキスト ボックス 65">
            <a:extLst>
              <a:ext uri="{FF2B5EF4-FFF2-40B4-BE49-F238E27FC236}">
                <a16:creationId xmlns:a16="http://schemas.microsoft.com/office/drawing/2014/main" id="{FA5AD6E1-01F9-4628-B874-3323DA0252FC}"/>
              </a:ext>
            </a:extLst>
          </p:cNvPr>
          <p:cNvSpPr txBox="1"/>
          <p:nvPr/>
        </p:nvSpPr>
        <p:spPr>
          <a:xfrm>
            <a:off x="6979339" y="4610228"/>
            <a:ext cx="1512000" cy="792000"/>
          </a:xfrm>
          <a:prstGeom prst="rect">
            <a:avLst/>
          </a:prstGeom>
          <a:noFill/>
          <a:ln w="6350">
            <a:solidFill>
              <a:srgbClr val="1F497D"/>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採用された新技術は公共事業で活用</a:t>
            </a:r>
          </a:p>
        </p:txBody>
      </p:sp>
      <p:graphicFrame>
        <p:nvGraphicFramePr>
          <p:cNvPr id="68" name="表 26">
            <a:extLst>
              <a:ext uri="{FF2B5EF4-FFF2-40B4-BE49-F238E27FC236}">
                <a16:creationId xmlns:a16="http://schemas.microsoft.com/office/drawing/2014/main" id="{42C41537-54D9-44E4-88C7-CF8BFDC632CA}"/>
              </a:ext>
            </a:extLst>
          </p:cNvPr>
          <p:cNvGraphicFramePr>
            <a:graphicFrameLocks noGrp="1"/>
          </p:cNvGraphicFramePr>
          <p:nvPr/>
        </p:nvGraphicFramePr>
        <p:xfrm>
          <a:off x="341529" y="5437208"/>
          <a:ext cx="8441144" cy="1259999"/>
        </p:xfrm>
        <a:graphic>
          <a:graphicData uri="http://schemas.openxmlformats.org/drawingml/2006/table">
            <a:tbl>
              <a:tblPr>
                <a:tableStyleId>{5C22544A-7EE6-4342-B048-85BDC9FD1C3A}</a:tableStyleId>
              </a:tblPr>
              <a:tblGrid>
                <a:gridCol w="2110286">
                  <a:extLst>
                    <a:ext uri="{9D8B030D-6E8A-4147-A177-3AD203B41FA5}">
                      <a16:colId xmlns:a16="http://schemas.microsoft.com/office/drawing/2014/main" val="125526551"/>
                    </a:ext>
                  </a:extLst>
                </a:gridCol>
                <a:gridCol w="2110286">
                  <a:extLst>
                    <a:ext uri="{9D8B030D-6E8A-4147-A177-3AD203B41FA5}">
                      <a16:colId xmlns:a16="http://schemas.microsoft.com/office/drawing/2014/main" val="2053030058"/>
                    </a:ext>
                  </a:extLst>
                </a:gridCol>
                <a:gridCol w="2110286">
                  <a:extLst>
                    <a:ext uri="{9D8B030D-6E8A-4147-A177-3AD203B41FA5}">
                      <a16:colId xmlns:a16="http://schemas.microsoft.com/office/drawing/2014/main" val="2893187382"/>
                    </a:ext>
                  </a:extLst>
                </a:gridCol>
                <a:gridCol w="2110286">
                  <a:extLst>
                    <a:ext uri="{9D8B030D-6E8A-4147-A177-3AD203B41FA5}">
                      <a16:colId xmlns:a16="http://schemas.microsoft.com/office/drawing/2014/main" val="4074223572"/>
                    </a:ext>
                  </a:extLst>
                </a:gridCol>
              </a:tblGrid>
              <a:tr h="231601">
                <a:tc gridSpan="4">
                  <a:txBody>
                    <a:bodyPr/>
                    <a:lstStyle/>
                    <a:p>
                      <a:pPr algn="l"/>
                      <a:r>
                        <a:rPr kumimoji="1" lang="ja-JP" altLang="en-US" sz="1100" b="1" dirty="0">
                          <a:solidFill>
                            <a:schemeClr val="tx1"/>
                          </a:solidFill>
                          <a:latin typeface="メイリオ" panose="020B0604030504040204" pitchFamily="50" charset="-128"/>
                          <a:ea typeface="メイリオ" panose="020B0604030504040204" pitchFamily="50" charset="-128"/>
                        </a:rPr>
                        <a:t>フィールドの提供事例</a:t>
                      </a:r>
                    </a:p>
                  </a:txBody>
                  <a:tcPr marL="36000" marR="3600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874497763"/>
                  </a:ext>
                </a:extLst>
              </a:tr>
              <a:tr h="231601">
                <a:tc gridSpan="2">
                  <a:txBody>
                    <a:bodyPr/>
                    <a:lstStyle/>
                    <a:p>
                      <a:pPr algn="ctr"/>
                      <a:r>
                        <a:rPr kumimoji="1" lang="ja-JP" altLang="en-US" sz="1050" dirty="0">
                          <a:solidFill>
                            <a:schemeClr val="tx1"/>
                          </a:solidFill>
                          <a:latin typeface="メイリオ" panose="020B0604030504040204" pitchFamily="50" charset="-128"/>
                          <a:ea typeface="メイリオ" panose="020B0604030504040204" pitchFamily="50" charset="-128"/>
                        </a:rPr>
                        <a:t>スカム発生後対策の試行実施</a:t>
                      </a:r>
                    </a:p>
                  </a:txBody>
                  <a:tcPr marL="36000" marR="36000" marT="0" marB="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hMerge="1">
                  <a:txBody>
                    <a:bodyPr/>
                    <a:lstStyle/>
                    <a:p>
                      <a:endParaRPr kumimoji="1" lang="ja-JP" altLang="en-US">
                        <a:latin typeface="メイリオ" panose="020B0604030504040204" pitchFamily="50" charset="-128"/>
                        <a:ea typeface="メイリオ" panose="020B0604030504040204" pitchFamily="50" charset="-128"/>
                      </a:endParaRPr>
                    </a:p>
                  </a:txBody>
                  <a:tcP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gridSpan="2">
                  <a:txBody>
                    <a:bodyPr/>
                    <a:lstStyle/>
                    <a:p>
                      <a:pPr algn="ctr"/>
                      <a:r>
                        <a:rPr kumimoji="1" lang="ja-JP" altLang="en-US" sz="1050" dirty="0">
                          <a:solidFill>
                            <a:schemeClr val="tx1"/>
                          </a:solidFill>
                          <a:latin typeface="メイリオ" panose="020B0604030504040204" pitchFamily="50" charset="-128"/>
                          <a:ea typeface="メイリオ" panose="020B0604030504040204" pitchFamily="50" charset="-128"/>
                        </a:rPr>
                        <a:t>水上ドローンによる桟橋下部の損傷度調査</a:t>
                      </a:r>
                    </a:p>
                  </a:txBody>
                  <a:tcPr marL="36000" marR="36000" marT="0" marB="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hMerge="1">
                  <a:txBody>
                    <a:bodyPr/>
                    <a:lstStyle/>
                    <a:p>
                      <a:endParaRPr kumimoji="1" lang="ja-JP" altLang="en-US">
                        <a:latin typeface="メイリオ" panose="020B0604030504040204" pitchFamily="50" charset="-128"/>
                        <a:ea typeface="メイリオ" panose="020B0604030504040204" pitchFamily="50" charset="-128"/>
                      </a:endParaRPr>
                    </a:p>
                  </a:txBody>
                  <a:tcP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436487503"/>
                  </a:ext>
                </a:extLst>
              </a:tr>
              <a:tr h="796797">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36000" marR="36000" marT="36000" marB="0">
                    <a:lnL w="6350" cap="flat" cmpd="sng" algn="ctr">
                      <a:solidFill>
                        <a:srgbClr val="006664"/>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河川における悪臭の原因となるスカム発生時に、迅速な破砕のためのツールの実証実験を実施中。</a:t>
                      </a:r>
                      <a:endParaRPr kumimoji="1" lang="en-US" altLang="ja-JP" sz="900" dirty="0">
                        <a:solidFill>
                          <a:schemeClr val="tx1"/>
                        </a:solidFill>
                        <a:latin typeface="メイリオ" panose="020B0604030504040204" pitchFamily="50" charset="-128"/>
                        <a:ea typeface="メイリオ" panose="020B0604030504040204" pitchFamily="50" charset="-128"/>
                      </a:endParaRPr>
                    </a:p>
                    <a:p>
                      <a:r>
                        <a:rPr kumimoji="1" lang="en-US" altLang="ja-JP" sz="900" dirty="0">
                          <a:solidFill>
                            <a:schemeClr val="tx1"/>
                          </a:solidFill>
                          <a:latin typeface="メイリオ" panose="020B0604030504040204" pitchFamily="50" charset="-128"/>
                          <a:ea typeface="メイリオ" panose="020B0604030504040204" pitchFamily="50" charset="-128"/>
                        </a:rPr>
                        <a:t>(</a:t>
                      </a:r>
                      <a:r>
                        <a:rPr kumimoji="1" lang="ja-JP" altLang="en-US" sz="900" dirty="0">
                          <a:solidFill>
                            <a:schemeClr val="tx1"/>
                          </a:solidFill>
                          <a:latin typeface="メイリオ" panose="020B0604030504040204" pitchFamily="50" charset="-128"/>
                          <a:ea typeface="メイリオ" panose="020B0604030504040204" pitchFamily="50" charset="-128"/>
                        </a:rPr>
                        <a:t>提供フィールド：河川）</a:t>
                      </a:r>
                      <a:endParaRPr kumimoji="1" lang="en-US" altLang="ja-JP" sz="900" dirty="0">
                        <a:solidFill>
                          <a:schemeClr val="tx1"/>
                        </a:solidFill>
                        <a:latin typeface="メイリオ" panose="020B0604030504040204" pitchFamily="50" charset="-128"/>
                        <a:ea typeface="メイリオ" panose="020B0604030504040204" pitchFamily="50" charset="-128"/>
                      </a:endParaRPr>
                    </a:p>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36000" marR="36000" marT="36000" marB="0">
                    <a:lnL w="6350" cap="flat" cmpd="sng" algn="ctr">
                      <a:no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36000" marR="36000" marT="36000" marB="0">
                    <a:lnL w="6350" cap="flat" cmpd="sng" algn="ctr">
                      <a:solidFill>
                        <a:srgbClr val="006664"/>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港湾・海岸施設の維持管理において、施設点検の効率化・省力化を図るため、水上ドローンを用いた損傷度調査を実施し、運用上の課題を確認中。</a:t>
                      </a:r>
                      <a:endParaRPr kumimoji="1" lang="en-US" altLang="ja-JP" sz="900" dirty="0">
                        <a:solidFill>
                          <a:schemeClr val="tx1"/>
                        </a:solidFill>
                        <a:latin typeface="メイリオ" panose="020B0604030504040204" pitchFamily="50" charset="-128"/>
                        <a:ea typeface="メイリオ" panose="020B0604030504040204" pitchFamily="50" charset="-128"/>
                      </a:endParaRPr>
                    </a:p>
                    <a:p>
                      <a:r>
                        <a:rPr kumimoji="1" lang="ja-JP" altLang="en-US" sz="900" dirty="0">
                          <a:solidFill>
                            <a:schemeClr val="tx1"/>
                          </a:solidFill>
                          <a:latin typeface="メイリオ" panose="020B0604030504040204" pitchFamily="50" charset="-128"/>
                          <a:ea typeface="メイリオ" panose="020B0604030504040204" pitchFamily="50" charset="-128"/>
                        </a:rPr>
                        <a:t>（提供フィールド：港湾・海岸施設）</a:t>
                      </a:r>
                    </a:p>
                  </a:txBody>
                  <a:tcPr marL="36000" marR="36000" marT="36000" marB="0">
                    <a:lnL w="6350" cap="flat" cmpd="sng" algn="ctr">
                      <a:no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2275271206"/>
                  </a:ext>
                </a:extLst>
              </a:tr>
            </a:tbl>
          </a:graphicData>
        </a:graphic>
      </p:graphicFrame>
      <p:pic>
        <p:nvPicPr>
          <p:cNvPr id="69" name="図 68">
            <a:extLst>
              <a:ext uri="{FF2B5EF4-FFF2-40B4-BE49-F238E27FC236}">
                <a16:creationId xmlns:a16="http://schemas.microsoft.com/office/drawing/2014/main" id="{2371D9A1-196A-440F-8BB5-DD8E93208A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70" y="5904039"/>
            <a:ext cx="1608359" cy="753488"/>
          </a:xfrm>
          <a:prstGeom prst="rect">
            <a:avLst/>
          </a:prstGeom>
        </p:spPr>
      </p:pic>
      <p:pic>
        <p:nvPicPr>
          <p:cNvPr id="70" name="図 69">
            <a:extLst>
              <a:ext uri="{FF2B5EF4-FFF2-40B4-BE49-F238E27FC236}">
                <a16:creationId xmlns:a16="http://schemas.microsoft.com/office/drawing/2014/main" id="{8A40CC13-8790-4AE1-8142-E28EA8E5DD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7073" y="5920900"/>
            <a:ext cx="1407979" cy="726410"/>
          </a:xfrm>
          <a:prstGeom prst="rect">
            <a:avLst/>
          </a:prstGeom>
        </p:spPr>
      </p:pic>
      <p:sp>
        <p:nvSpPr>
          <p:cNvPr id="43" name="正方形/長方形 42">
            <a:extLst>
              <a:ext uri="{FF2B5EF4-FFF2-40B4-BE49-F238E27FC236}">
                <a16:creationId xmlns:a16="http://schemas.microsoft.com/office/drawing/2014/main" id="{F47E1073-2651-449B-B27C-319FEEFA49A9}"/>
              </a:ext>
            </a:extLst>
          </p:cNvPr>
          <p:cNvSpPr/>
          <p:nvPr/>
        </p:nvSpPr>
        <p:spPr>
          <a:xfrm>
            <a:off x="216413" y="782172"/>
            <a:ext cx="8711175" cy="256128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r>
              <a:rPr kumimoji="1" lang="ja-JP" altLang="en-US" sz="1200" b="1" dirty="0">
                <a:solidFill>
                  <a:schemeClr val="tx1"/>
                </a:solidFill>
                <a:latin typeface="メイリオ" panose="020B0604030504040204" pitchFamily="50" charset="-128"/>
                <a:ea typeface="メイリオ" panose="020B0604030504040204" pitchFamily="50" charset="-128"/>
              </a:rPr>
              <a:t>■</a:t>
            </a:r>
            <a:r>
              <a:rPr lang="ja-JP" altLang="en-US" sz="1200" b="1" dirty="0">
                <a:solidFill>
                  <a:schemeClr val="tx1"/>
                </a:solidFill>
                <a:latin typeface="メイリオ" panose="020B0604030504040204" pitchFamily="50" charset="-128"/>
                <a:ea typeface="メイリオ" panose="020B0604030504040204" pitchFamily="50" charset="-128"/>
              </a:rPr>
              <a:t>実証事業推進チーム大阪による企業等への実証フィールドの提供</a:t>
            </a:r>
            <a:endParaRPr lang="en-US" altLang="ja-JP" sz="1200" b="1" dirty="0">
              <a:solidFill>
                <a:schemeClr val="tx1"/>
              </a:solidFill>
              <a:latin typeface="メイリオ" panose="020B0604030504040204" pitchFamily="50" charset="-128"/>
              <a:ea typeface="メイリオ" panose="020B0604030504040204" pitchFamily="50" charset="-128"/>
            </a:endParaRPr>
          </a:p>
          <a:p>
            <a:pPr marL="85725" indent="-85725">
              <a:lnSpc>
                <a:spcPts val="1600"/>
              </a:lnSpc>
              <a:buFont typeface="Arial" panose="020B0604020202020204" pitchFamily="34" charset="0"/>
              <a:buChar cha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「実証事業推進チーム大阪」が実証実験を支援。</a:t>
            </a:r>
          </a:p>
          <a:p>
            <a:pPr marL="85725" indent="-85725">
              <a:lnSpc>
                <a:spcPts val="1600"/>
              </a:lnSpc>
              <a:buFont typeface="Arial" panose="020B0604020202020204" pitchFamily="34" charset="0"/>
              <a:buChar char="•"/>
            </a:pP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AI</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や</a:t>
            </a: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IoT</a:t>
            </a:r>
            <a:r>
              <a:rPr lang="ja-JP" altLang="en-US" sz="1200" b="1" baseline="30000" dirty="0">
                <a:latin typeface="メイリオ" panose="020B0604030504040204" pitchFamily="50" charset="-128"/>
                <a:ea typeface="メイリオ" panose="020B0604030504040204" pitchFamily="50" charset="-128"/>
              </a:rPr>
              <a:t> </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、ロボットテクノロジー等先端技術を活用した革新的ビジネスの大阪での社会実装に向けた取組み。</a:t>
            </a:r>
          </a:p>
        </p:txBody>
      </p:sp>
      <p:sp>
        <p:nvSpPr>
          <p:cNvPr id="46" name="テキスト ボックス 45">
            <a:extLst>
              <a:ext uri="{FF2B5EF4-FFF2-40B4-BE49-F238E27FC236}">
                <a16:creationId xmlns:a16="http://schemas.microsoft.com/office/drawing/2014/main" id="{D4278000-BA11-4948-82CC-C81A6B45B2CB}"/>
              </a:ext>
            </a:extLst>
          </p:cNvPr>
          <p:cNvSpPr txBox="1"/>
          <p:nvPr/>
        </p:nvSpPr>
        <p:spPr>
          <a:xfrm>
            <a:off x="360623" y="1412242"/>
            <a:ext cx="8422052" cy="1861534"/>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endParaRPr kumimoji="1" lang="ja-JP" altLang="en-US" sz="9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角丸四角形 20">
            <a:extLst>
              <a:ext uri="{FF2B5EF4-FFF2-40B4-BE49-F238E27FC236}">
                <a16:creationId xmlns:a16="http://schemas.microsoft.com/office/drawing/2014/main" id="{55DE2A04-B88E-4ECD-B2E8-A545EBE8FA35}"/>
              </a:ext>
            </a:extLst>
          </p:cNvPr>
          <p:cNvSpPr/>
          <p:nvPr/>
        </p:nvSpPr>
        <p:spPr>
          <a:xfrm>
            <a:off x="549086" y="1575993"/>
            <a:ext cx="1828929" cy="384102"/>
          </a:xfrm>
          <a:prstGeom prst="roundRect">
            <a:avLst>
              <a:gd name="adj" fmla="val 1014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ja-JP" altLang="en-US" sz="105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実証実験の実施主体</a:t>
            </a:r>
          </a:p>
        </p:txBody>
      </p:sp>
      <p:sp>
        <p:nvSpPr>
          <p:cNvPr id="54" name="角丸四角形 21">
            <a:extLst>
              <a:ext uri="{FF2B5EF4-FFF2-40B4-BE49-F238E27FC236}">
                <a16:creationId xmlns:a16="http://schemas.microsoft.com/office/drawing/2014/main" id="{D3C8C09E-2512-4E04-9BB7-67577B33ED63}"/>
              </a:ext>
            </a:extLst>
          </p:cNvPr>
          <p:cNvSpPr/>
          <p:nvPr/>
        </p:nvSpPr>
        <p:spPr>
          <a:xfrm>
            <a:off x="2746115" y="2063584"/>
            <a:ext cx="1854566" cy="742539"/>
          </a:xfrm>
          <a:prstGeom prst="roundRect">
            <a:avLst>
              <a:gd name="adj" fmla="val 724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lnSpc>
                <a:spcPts val="1500"/>
              </a:lnSpc>
            </a:pPr>
            <a:r>
              <a:rPr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大阪府、大阪市、</a:t>
            </a:r>
            <a:endParaRPr lang="en-US" altLang="ja-JP"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lnSpc>
                <a:spcPts val="1500"/>
              </a:lnSpc>
            </a:pPr>
            <a:r>
              <a:rPr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大阪商工会議所で構成</a:t>
            </a:r>
            <a:endParaRPr lang="en-US" altLang="ja-JP"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lnSpc>
                <a:spcPts val="1100"/>
              </a:lnSpc>
              <a:spcBef>
                <a:spcPts val="400"/>
              </a:spcBef>
            </a:pPr>
            <a:r>
              <a:rPr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（窓口：大阪商工会議所）</a:t>
            </a:r>
            <a:endParaRPr lang="en-US" altLang="ja-JP"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5" name="正方形/長方形 54">
            <a:extLst>
              <a:ext uri="{FF2B5EF4-FFF2-40B4-BE49-F238E27FC236}">
                <a16:creationId xmlns:a16="http://schemas.microsoft.com/office/drawing/2014/main" id="{BC34A7E3-43D9-4D6E-A2AB-8D8C58360CA6}"/>
              </a:ext>
            </a:extLst>
          </p:cNvPr>
          <p:cNvSpPr/>
          <p:nvPr/>
        </p:nvSpPr>
        <p:spPr>
          <a:xfrm>
            <a:off x="2584756" y="1639055"/>
            <a:ext cx="1397864" cy="230832"/>
          </a:xfrm>
          <a:prstGeom prst="rect">
            <a:avLst/>
          </a:prstGeom>
        </p:spPr>
        <p:txBody>
          <a:bodyPr wrap="square">
            <a:spAutoFit/>
          </a:bodyPr>
          <a:lstStyle/>
          <a:p>
            <a:pPr marL="88900" indent="-88900"/>
            <a:r>
              <a:rPr lang="ja-JP" altLang="en-US" sz="900">
                <a:latin typeface="メイリオ" panose="020B0604030504040204" pitchFamily="50" charset="-128"/>
                <a:ea typeface="メイリオ" panose="020B0604030504040204" pitchFamily="50" charset="-128"/>
                <a:cs typeface="メイリオ" panose="020B0604030504040204" pitchFamily="50" charset="-128"/>
              </a:rPr>
              <a:t>実証フィールド希望</a:t>
            </a:r>
            <a:endParaRPr lang="en-US" altLang="ja-JP" sz="9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6" name="角丸四角形 23">
            <a:extLst>
              <a:ext uri="{FF2B5EF4-FFF2-40B4-BE49-F238E27FC236}">
                <a16:creationId xmlns:a16="http://schemas.microsoft.com/office/drawing/2014/main" id="{FC17CD9C-7648-4F9A-BC3D-E032ECBFEE7B}"/>
              </a:ext>
            </a:extLst>
          </p:cNvPr>
          <p:cNvSpPr/>
          <p:nvPr/>
        </p:nvSpPr>
        <p:spPr>
          <a:xfrm>
            <a:off x="547725" y="2552400"/>
            <a:ext cx="1831650" cy="660042"/>
          </a:xfrm>
          <a:prstGeom prst="roundRect">
            <a:avLst>
              <a:gd name="adj" fmla="val 540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大阪府、大阪市、大阪商工会議所の会員企業等の</a:t>
            </a:r>
            <a:endParaRPr lang="en-US" altLang="ja-JP"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関連施設</a:t>
            </a:r>
          </a:p>
        </p:txBody>
      </p:sp>
      <p:sp>
        <p:nvSpPr>
          <p:cNvPr id="57" name="正方形/長方形 56">
            <a:extLst>
              <a:ext uri="{FF2B5EF4-FFF2-40B4-BE49-F238E27FC236}">
                <a16:creationId xmlns:a16="http://schemas.microsoft.com/office/drawing/2014/main" id="{CF4FE757-8179-4D1F-BE3C-E3466C150A28}"/>
              </a:ext>
            </a:extLst>
          </p:cNvPr>
          <p:cNvSpPr/>
          <p:nvPr/>
        </p:nvSpPr>
        <p:spPr>
          <a:xfrm>
            <a:off x="453402" y="2068462"/>
            <a:ext cx="716253" cy="369332"/>
          </a:xfrm>
          <a:prstGeom prst="rect">
            <a:avLst/>
          </a:prstGeom>
        </p:spPr>
        <p:txBody>
          <a:bodyPr wrap="square">
            <a:spAutoFit/>
          </a:bodyPr>
          <a:lstStyle/>
          <a:p>
            <a:pPr marL="88900" indent="-88900"/>
            <a:r>
              <a:rPr lang="ja-JP" altLang="en-US" sz="900">
                <a:latin typeface="メイリオ" panose="020B0604030504040204" pitchFamily="50" charset="-128"/>
                <a:ea typeface="メイリオ" panose="020B0604030504040204" pitchFamily="50" charset="-128"/>
                <a:cs typeface="メイリオ" panose="020B0604030504040204" pitchFamily="50" charset="-128"/>
              </a:rPr>
              <a:t>必要な</a:t>
            </a:r>
            <a:endParaRPr lang="en-US" altLang="ja-JP" sz="900">
              <a:latin typeface="メイリオ" panose="020B0604030504040204" pitchFamily="50" charset="-128"/>
              <a:ea typeface="メイリオ" panose="020B0604030504040204" pitchFamily="50" charset="-128"/>
              <a:cs typeface="メイリオ" panose="020B0604030504040204" pitchFamily="50" charset="-128"/>
            </a:endParaRPr>
          </a:p>
          <a:p>
            <a:pPr marL="88900" indent="-88900"/>
            <a:r>
              <a:rPr lang="ja-JP" altLang="en-US" sz="900">
                <a:latin typeface="メイリオ" panose="020B0604030504040204" pitchFamily="50" charset="-128"/>
                <a:ea typeface="メイリオ" panose="020B0604030504040204" pitchFamily="50" charset="-128"/>
                <a:cs typeface="メイリオ" panose="020B0604030504040204" pitchFamily="50" charset="-128"/>
              </a:rPr>
              <a:t>費用負担</a:t>
            </a:r>
            <a:endParaRPr lang="en-US" altLang="ja-JP" sz="9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 name="テキスト ボックス 60">
            <a:extLst>
              <a:ext uri="{FF2B5EF4-FFF2-40B4-BE49-F238E27FC236}">
                <a16:creationId xmlns:a16="http://schemas.microsoft.com/office/drawing/2014/main" id="{2A08B929-9222-43C9-AD58-D692237F9789}"/>
              </a:ext>
            </a:extLst>
          </p:cNvPr>
          <p:cNvSpPr txBox="1"/>
          <p:nvPr/>
        </p:nvSpPr>
        <p:spPr>
          <a:xfrm>
            <a:off x="1406062" y="2063584"/>
            <a:ext cx="1027549" cy="342584"/>
          </a:xfrm>
          <a:prstGeom prst="rect">
            <a:avLst/>
          </a:prstGeom>
          <a:noFill/>
          <a:ln>
            <a:noFill/>
          </a:ln>
        </p:spPr>
        <p:txBody>
          <a:bodyPr wrap="none" rtlCol="0">
            <a:noAutofit/>
          </a:bodyPr>
          <a:lstStyle/>
          <a:p>
            <a:pPr algn="ctr"/>
            <a:r>
              <a:rPr lang="ja-JP" altLang="en-US" sz="900">
                <a:latin typeface="メイリオ" panose="020B0604030504040204" pitchFamily="50" charset="-128"/>
                <a:ea typeface="メイリオ" panose="020B0604030504040204" pitchFamily="50" charset="-128"/>
                <a:cs typeface="メイリオ" panose="020B0604030504040204" pitchFamily="50" charset="-128"/>
              </a:rPr>
              <a:t>フィールド</a:t>
            </a:r>
            <a:endParaRPr lang="en-US" altLang="ja-JP" sz="90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a:latin typeface="メイリオ" panose="020B0604030504040204" pitchFamily="50" charset="-128"/>
                <a:ea typeface="メイリオ" panose="020B0604030504040204" pitchFamily="50" charset="-128"/>
                <a:cs typeface="メイリオ" panose="020B0604030504040204" pitchFamily="50" charset="-128"/>
              </a:rPr>
              <a:t>提供</a:t>
            </a:r>
          </a:p>
        </p:txBody>
      </p:sp>
      <p:sp>
        <p:nvSpPr>
          <p:cNvPr id="64" name="右矢印 15">
            <a:extLst>
              <a:ext uri="{FF2B5EF4-FFF2-40B4-BE49-F238E27FC236}">
                <a16:creationId xmlns:a16="http://schemas.microsoft.com/office/drawing/2014/main" id="{36855C76-6A42-48E6-BA28-9255C8ACB9CA}"/>
              </a:ext>
            </a:extLst>
          </p:cNvPr>
          <p:cNvSpPr/>
          <p:nvPr/>
        </p:nvSpPr>
        <p:spPr>
          <a:xfrm rot="5400000" flipV="1">
            <a:off x="1039235" y="2119211"/>
            <a:ext cx="286221" cy="182157"/>
          </a:xfrm>
          <a:prstGeom prst="rightArrow">
            <a:avLst>
              <a:gd name="adj1" fmla="val 58262"/>
              <a:gd name="adj2" fmla="val 66516"/>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000"/>
          </a:p>
        </p:txBody>
      </p:sp>
      <p:sp>
        <p:nvSpPr>
          <p:cNvPr id="67" name="右矢印 17">
            <a:extLst>
              <a:ext uri="{FF2B5EF4-FFF2-40B4-BE49-F238E27FC236}">
                <a16:creationId xmlns:a16="http://schemas.microsoft.com/office/drawing/2014/main" id="{3B6B1E87-9741-4975-AD99-F27A7B4317C8}"/>
              </a:ext>
            </a:extLst>
          </p:cNvPr>
          <p:cNvSpPr/>
          <p:nvPr/>
        </p:nvSpPr>
        <p:spPr>
          <a:xfrm rot="16200000" flipV="1">
            <a:off x="1306152" y="2102756"/>
            <a:ext cx="286221" cy="182157"/>
          </a:xfrm>
          <a:prstGeom prst="rightArrow">
            <a:avLst>
              <a:gd name="adj1" fmla="val 58262"/>
              <a:gd name="adj2" fmla="val 66516"/>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000"/>
          </a:p>
        </p:txBody>
      </p:sp>
      <p:sp>
        <p:nvSpPr>
          <p:cNvPr id="72" name="右矢印 19">
            <a:extLst>
              <a:ext uri="{FF2B5EF4-FFF2-40B4-BE49-F238E27FC236}">
                <a16:creationId xmlns:a16="http://schemas.microsoft.com/office/drawing/2014/main" id="{AD4347A9-A8FF-4834-9BBA-4D86EBE75A42}"/>
              </a:ext>
            </a:extLst>
          </p:cNvPr>
          <p:cNvSpPr/>
          <p:nvPr/>
        </p:nvSpPr>
        <p:spPr>
          <a:xfrm rot="8083862" flipV="1">
            <a:off x="2433829" y="2780061"/>
            <a:ext cx="286221" cy="182157"/>
          </a:xfrm>
          <a:prstGeom prst="rightArrow">
            <a:avLst>
              <a:gd name="adj1" fmla="val 58262"/>
              <a:gd name="adj2" fmla="val 66516"/>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000"/>
          </a:p>
        </p:txBody>
      </p:sp>
      <p:sp>
        <p:nvSpPr>
          <p:cNvPr id="73" name="正方形/長方形 72">
            <a:extLst>
              <a:ext uri="{FF2B5EF4-FFF2-40B4-BE49-F238E27FC236}">
                <a16:creationId xmlns:a16="http://schemas.microsoft.com/office/drawing/2014/main" id="{E0E47413-B1F8-418C-8C6A-6F2C967523B2}"/>
              </a:ext>
            </a:extLst>
          </p:cNvPr>
          <p:cNvSpPr/>
          <p:nvPr/>
        </p:nvSpPr>
        <p:spPr>
          <a:xfrm>
            <a:off x="2823402" y="1924655"/>
            <a:ext cx="1699993" cy="261610"/>
          </a:xfrm>
          <a:prstGeom prst="rect">
            <a:avLst/>
          </a:prstGeom>
          <a:solidFill>
            <a:schemeClr val="bg1"/>
          </a:solidFill>
          <a:ln>
            <a:solidFill>
              <a:schemeClr val="bg1">
                <a:alpha val="0"/>
              </a:schemeClr>
            </a:solidFill>
          </a:ln>
        </p:spPr>
        <p:txBody>
          <a:bodyPr wrap="square">
            <a:spAutoFit/>
          </a:bodyPr>
          <a:lstStyle/>
          <a:p>
            <a:pPr algn="ctr"/>
            <a:r>
              <a:rPr lang="ja-JP" altLang="en-US" sz="1050" b="1">
                <a:latin typeface="メイリオ" panose="020B0604030504040204" pitchFamily="50" charset="-128"/>
                <a:ea typeface="メイリオ" panose="020B0604030504040204" pitchFamily="50" charset="-128"/>
                <a:cs typeface="メイリオ" panose="020B0604030504040204" pitchFamily="50" charset="-128"/>
              </a:rPr>
              <a:t>実証事業推進チーム大阪</a:t>
            </a:r>
          </a:p>
        </p:txBody>
      </p:sp>
      <p:sp>
        <p:nvSpPr>
          <p:cNvPr id="74" name="正方形/長方形 73">
            <a:extLst>
              <a:ext uri="{FF2B5EF4-FFF2-40B4-BE49-F238E27FC236}">
                <a16:creationId xmlns:a16="http://schemas.microsoft.com/office/drawing/2014/main" id="{2064FF39-9EFE-46FC-8012-11D91F222342}"/>
              </a:ext>
            </a:extLst>
          </p:cNvPr>
          <p:cNvSpPr/>
          <p:nvPr/>
        </p:nvSpPr>
        <p:spPr>
          <a:xfrm>
            <a:off x="1090955" y="1465659"/>
            <a:ext cx="745190" cy="261610"/>
          </a:xfrm>
          <a:prstGeom prst="rect">
            <a:avLst/>
          </a:prstGeom>
          <a:solidFill>
            <a:schemeClr val="bg1"/>
          </a:solidFill>
          <a:ln>
            <a:solidFill>
              <a:schemeClr val="bg1">
                <a:alpha val="0"/>
              </a:schemeClr>
            </a:solidFill>
          </a:ln>
        </p:spPr>
        <p:txBody>
          <a:bodyPr wrap="square">
            <a:spAutoFit/>
          </a:bodyPr>
          <a:lstStyle/>
          <a:p>
            <a:pPr algn="ctr"/>
            <a:r>
              <a:rPr lang="ja-JP" altLang="en-US" sz="1050" b="1">
                <a:latin typeface="メイリオ" panose="020B0604030504040204" pitchFamily="50" charset="-128"/>
                <a:ea typeface="メイリオ" panose="020B0604030504040204" pitchFamily="50" charset="-128"/>
                <a:cs typeface="メイリオ" panose="020B0604030504040204" pitchFamily="50" charset="-128"/>
              </a:rPr>
              <a:t>事業者</a:t>
            </a:r>
          </a:p>
        </p:txBody>
      </p:sp>
      <p:sp>
        <p:nvSpPr>
          <p:cNvPr id="75" name="正方形/長方形 74">
            <a:extLst>
              <a:ext uri="{FF2B5EF4-FFF2-40B4-BE49-F238E27FC236}">
                <a16:creationId xmlns:a16="http://schemas.microsoft.com/office/drawing/2014/main" id="{B44B5468-881D-4EC3-B5D5-C6061C65FD92}"/>
              </a:ext>
            </a:extLst>
          </p:cNvPr>
          <p:cNvSpPr/>
          <p:nvPr/>
        </p:nvSpPr>
        <p:spPr>
          <a:xfrm>
            <a:off x="851615" y="2431088"/>
            <a:ext cx="1228785" cy="246221"/>
          </a:xfrm>
          <a:prstGeom prst="rect">
            <a:avLst/>
          </a:prstGeom>
          <a:solidFill>
            <a:schemeClr val="bg1"/>
          </a:solidFill>
          <a:ln>
            <a:solidFill>
              <a:schemeClr val="bg1">
                <a:alpha val="0"/>
              </a:schemeClr>
            </a:solidFill>
          </a:ln>
        </p:spPr>
        <p:txBody>
          <a:bodyPr wrap="square">
            <a:spAutoFit/>
          </a:bodyPr>
          <a:lstStyle/>
          <a:p>
            <a:pPr algn="ctr"/>
            <a:r>
              <a:rPr lang="ja-JP" altLang="en-US" sz="1000" b="1">
                <a:latin typeface="メイリオ" panose="020B0604030504040204" pitchFamily="50" charset="-128"/>
                <a:ea typeface="メイリオ" panose="020B0604030504040204" pitchFamily="50" charset="-128"/>
                <a:cs typeface="メイリオ" panose="020B0604030504040204" pitchFamily="50" charset="-128"/>
              </a:rPr>
              <a:t>フィールド管理者</a:t>
            </a:r>
          </a:p>
        </p:txBody>
      </p:sp>
      <p:sp>
        <p:nvSpPr>
          <p:cNvPr id="76" name="右矢印 19">
            <a:extLst>
              <a:ext uri="{FF2B5EF4-FFF2-40B4-BE49-F238E27FC236}">
                <a16:creationId xmlns:a16="http://schemas.microsoft.com/office/drawing/2014/main" id="{3FF64999-7829-4D82-A3E5-7C64AB8CD152}"/>
              </a:ext>
            </a:extLst>
          </p:cNvPr>
          <p:cNvSpPr/>
          <p:nvPr/>
        </p:nvSpPr>
        <p:spPr>
          <a:xfrm rot="13516138" flipH="1" flipV="1">
            <a:off x="2453045" y="1844075"/>
            <a:ext cx="286221" cy="182157"/>
          </a:xfrm>
          <a:prstGeom prst="rightArrow">
            <a:avLst>
              <a:gd name="adj1" fmla="val 58262"/>
              <a:gd name="adj2" fmla="val 66516"/>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000"/>
          </a:p>
        </p:txBody>
      </p:sp>
      <p:sp>
        <p:nvSpPr>
          <p:cNvPr id="77" name="テキスト ボックス 76">
            <a:extLst>
              <a:ext uri="{FF2B5EF4-FFF2-40B4-BE49-F238E27FC236}">
                <a16:creationId xmlns:a16="http://schemas.microsoft.com/office/drawing/2014/main" id="{46DA24AF-8520-4F3B-B73F-03124E3B739F}"/>
              </a:ext>
            </a:extLst>
          </p:cNvPr>
          <p:cNvSpPr txBox="1"/>
          <p:nvPr/>
        </p:nvSpPr>
        <p:spPr>
          <a:xfrm>
            <a:off x="4754893" y="1485925"/>
            <a:ext cx="1569009" cy="1726518"/>
          </a:xfrm>
          <a:prstGeom prst="rect">
            <a:avLst/>
          </a:prstGeom>
          <a:noFill/>
          <a:ln w="9525">
            <a:solidFill>
              <a:srgbClr val="1F497D"/>
            </a:solidFill>
          </a:ln>
        </p:spPr>
        <p:style>
          <a:lnRef idx="2">
            <a:schemeClr val="accent1"/>
          </a:lnRef>
          <a:fillRef idx="1">
            <a:schemeClr val="lt1"/>
          </a:fillRef>
          <a:effectRef idx="0">
            <a:schemeClr val="accent1"/>
          </a:effectRef>
          <a:fontRef idx="minor">
            <a:schemeClr val="dk1"/>
          </a:fontRef>
        </p:style>
        <p:txBody>
          <a:bodyPr wrap="square" lIns="72000" rtlCol="0">
            <a:noAutofit/>
          </a:bodyPr>
          <a:lstStyle/>
          <a:p>
            <a:pPr>
              <a:lnSpc>
                <a:spcPts val="1200"/>
              </a:lnSpc>
            </a:pPr>
            <a:r>
              <a:rPr kumimoji="1" lang="en-US" altLang="ja-JP"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対象分野</a:t>
            </a:r>
            <a:r>
              <a:rPr kumimoji="1" lang="en-US" altLang="ja-JP"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p>
          <a:p>
            <a:pPr>
              <a:lnSpc>
                <a:spcPts val="1200"/>
              </a:lnSpc>
            </a:pPr>
            <a:r>
              <a:rPr lang="ja-JP" altLang="en-US" sz="9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①先進的なまちづくり</a:t>
            </a:r>
            <a:endPar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②</a:t>
            </a:r>
            <a:r>
              <a:rPr kumimoji="1"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IoT</a:t>
            </a:r>
            <a:r>
              <a:rPr kumimoji="1"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ロボットテクノロジー</a:t>
            </a:r>
            <a:endPar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③自動運転</a:t>
            </a:r>
            <a:endPar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④ドローン</a:t>
            </a:r>
            <a:endPar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⑤</a:t>
            </a:r>
            <a:r>
              <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AI</a:t>
            </a: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（人工知能）</a:t>
            </a:r>
            <a:endPar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⑥ヘルスケア</a:t>
            </a:r>
            <a:endPar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⑦オープンデータ、</a:t>
            </a:r>
            <a:endPar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ビッグデータ</a:t>
            </a:r>
            <a:endParaRPr kumimoji="1"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8" name="テキスト ボックス 77">
            <a:extLst>
              <a:ext uri="{FF2B5EF4-FFF2-40B4-BE49-F238E27FC236}">
                <a16:creationId xmlns:a16="http://schemas.microsoft.com/office/drawing/2014/main" id="{07700615-B640-4682-A446-3CCD6C771B98}"/>
              </a:ext>
            </a:extLst>
          </p:cNvPr>
          <p:cNvSpPr txBox="1"/>
          <p:nvPr/>
        </p:nvSpPr>
        <p:spPr>
          <a:xfrm>
            <a:off x="6385052" y="1485924"/>
            <a:ext cx="2305546" cy="1726518"/>
          </a:xfrm>
          <a:prstGeom prst="rect">
            <a:avLst/>
          </a:prstGeom>
          <a:noFill/>
          <a:ln w="9525">
            <a:solidFill>
              <a:srgbClr val="1F497D"/>
            </a:solidFill>
          </a:ln>
        </p:spPr>
        <p:style>
          <a:lnRef idx="2">
            <a:schemeClr val="accent1"/>
          </a:lnRef>
          <a:fillRef idx="1">
            <a:schemeClr val="lt1"/>
          </a:fillRef>
          <a:effectRef idx="0">
            <a:schemeClr val="accent1"/>
          </a:effectRef>
          <a:fontRef idx="minor">
            <a:schemeClr val="dk1"/>
          </a:fontRef>
        </p:style>
        <p:txBody>
          <a:bodyPr wrap="square" lIns="72000" rtlCol="0">
            <a:noAutofit/>
          </a:bodyPr>
          <a:lstStyle/>
          <a:p>
            <a:pPr>
              <a:lnSpc>
                <a:spcPts val="1200"/>
              </a:lnSpc>
            </a:pPr>
            <a:r>
              <a:rPr kumimoji="1" lang="en-US" altLang="ja-JP"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支援の内容</a:t>
            </a:r>
            <a:r>
              <a:rPr kumimoji="1" lang="en-US" altLang="ja-JP"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a:p>
            <a:pPr>
              <a:lnSpc>
                <a:spcPts val="1200"/>
              </a:lnSpc>
            </a:pPr>
            <a:r>
              <a:rPr lang="ja-JP" altLang="en-US" sz="9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①大阪府・大阪市の関連施設における</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実証フィールドの提供</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②企業間連携による民間企業保有施設</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における実証フィールドの提供</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③民間企業による実証実験を支援する</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サービスの提供</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・リスクアセスメントサービスや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保険商品</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5G</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の技術検証環境の提供</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④アドバイザーによる助言</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endParaRPr kumimoji="1" lang="ja-JP" altLang="en-US"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9" name="正方形/長方形 78">
            <a:extLst>
              <a:ext uri="{FF2B5EF4-FFF2-40B4-BE49-F238E27FC236}">
                <a16:creationId xmlns:a16="http://schemas.microsoft.com/office/drawing/2014/main" id="{76AE1C64-DE7B-4A11-A48C-F4C31F25767F}"/>
              </a:ext>
            </a:extLst>
          </p:cNvPr>
          <p:cNvSpPr/>
          <p:nvPr/>
        </p:nvSpPr>
        <p:spPr>
          <a:xfrm>
            <a:off x="2730131" y="2908748"/>
            <a:ext cx="1569008" cy="230832"/>
          </a:xfrm>
          <a:prstGeom prst="rect">
            <a:avLst/>
          </a:prstGeom>
        </p:spPr>
        <p:txBody>
          <a:bodyPr wrap="square">
            <a:spAutoFit/>
          </a:bodyPr>
          <a:lstStyle/>
          <a:p>
            <a:pPr marL="88900" indent="-88900"/>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フィールド調査事前協議</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52C7180B-C9DE-48E1-822F-1A2549C73F32}"/>
              </a:ext>
            </a:extLst>
          </p:cNvPr>
          <p:cNvSpPr>
            <a:spLocks noGrp="1"/>
          </p:cNvSpPr>
          <p:nvPr>
            <p:ph type="sldNum" sz="quarter" idx="12"/>
          </p:nvPr>
        </p:nvSpPr>
        <p:spPr/>
        <p:txBody>
          <a:bodyPr/>
          <a:lstStyle/>
          <a:p>
            <a:fld id="{7791D223-6A27-4327-8087-FA06212A7E85}" type="slidenum">
              <a:rPr lang="ja-JP" altLang="en-US" smtClean="0"/>
              <a:pPr/>
              <a:t>22</a:t>
            </a:fld>
            <a:endParaRPr lang="ja-JP" altLang="en-US"/>
          </a:p>
        </p:txBody>
      </p:sp>
    </p:spTree>
    <p:extLst>
      <p:ext uri="{BB962C8B-B14F-4D97-AF65-F5344CB8AC3E}">
        <p14:creationId xmlns:p14="http://schemas.microsoft.com/office/powerpoint/2010/main" val="389804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テキスト ボックス 63">
            <a:extLst>
              <a:ext uri="{FF2B5EF4-FFF2-40B4-BE49-F238E27FC236}">
                <a16:creationId xmlns:a16="http://schemas.microsoft.com/office/drawing/2014/main" id="{E490536B-7C02-494A-8755-3B0C71E7892B}"/>
              </a:ext>
            </a:extLst>
          </p:cNvPr>
          <p:cNvSpPr txBox="1"/>
          <p:nvPr/>
        </p:nvSpPr>
        <p:spPr>
          <a:xfrm>
            <a:off x="589058" y="1351472"/>
            <a:ext cx="7965885" cy="278332"/>
          </a:xfrm>
          <a:prstGeom prst="rect">
            <a:avLst/>
          </a:prstGeom>
          <a:solidFill>
            <a:schemeClr val="bg1"/>
          </a:solidFill>
        </p:spPr>
        <p:txBody>
          <a:bodyPr wrap="square" lIns="0" tIns="72000" rIns="0" bIns="36000" rtlCol="0">
            <a:spAutoFit/>
          </a:bodyPr>
          <a:lstStyle/>
          <a:p>
            <a:pPr algn="ctr"/>
            <a:r>
              <a:rPr kumimoji="1" lang="ja-JP" altLang="en-US" sz="1100" b="1" dirty="0">
                <a:latin typeface="メイリオ" panose="020B0604030504040204" pitchFamily="50" charset="-128"/>
                <a:ea typeface="メイリオ" panose="020B0604030504040204" pitchFamily="50" charset="-128"/>
              </a:rPr>
              <a:t>令和７年度対象事業</a:t>
            </a:r>
            <a:r>
              <a:rPr lang="ja-JP" altLang="en-US" sz="1100" b="1" dirty="0">
                <a:latin typeface="メイリオ" panose="020B0604030504040204" pitchFamily="50" charset="-128"/>
                <a:ea typeface="メイリオ" panose="020B0604030504040204" pitchFamily="50" charset="-128"/>
              </a:rPr>
              <a:t>：</a:t>
            </a:r>
            <a:r>
              <a:rPr kumimoji="1" lang="ja-JP" altLang="en-US" sz="1100" b="1" dirty="0">
                <a:latin typeface="メイリオ" panose="020B0604030504040204" pitchFamily="50" charset="-128"/>
                <a:ea typeface="メイリオ" panose="020B0604030504040204" pitchFamily="50" charset="-128"/>
              </a:rPr>
              <a:t>「イノベーション創出基金事業」や「大阪教育ゆめ基金事業」 等、</a:t>
            </a:r>
            <a:r>
              <a:rPr lang="en-US" altLang="ja-JP" sz="1100" b="1" dirty="0">
                <a:latin typeface="メイリオ" panose="020B0604030504040204" pitchFamily="50" charset="-128"/>
                <a:ea typeface="メイリオ" panose="020B0604030504040204" pitchFamily="50" charset="-128"/>
              </a:rPr>
              <a:t>20</a:t>
            </a:r>
            <a:r>
              <a:rPr kumimoji="1" lang="ja-JP" altLang="en-US" sz="1100" b="1" dirty="0">
                <a:latin typeface="メイリオ" panose="020B0604030504040204" pitchFamily="50" charset="-128"/>
                <a:ea typeface="メイリオ" panose="020B0604030504040204" pitchFamily="50" charset="-128"/>
              </a:rPr>
              <a:t>事業（令和８年１月時点） </a:t>
            </a:r>
          </a:p>
        </p:txBody>
      </p:sp>
      <p:sp>
        <p:nvSpPr>
          <p:cNvPr id="30" name="正方形/長方形 29">
            <a:extLst>
              <a:ext uri="{FF2B5EF4-FFF2-40B4-BE49-F238E27FC236}">
                <a16:creationId xmlns:a16="http://schemas.microsoft.com/office/drawing/2014/main" id="{635F25E5-60B5-400A-A837-46144DFE15DA}"/>
              </a:ext>
            </a:extLst>
          </p:cNvPr>
          <p:cNvSpPr/>
          <p:nvPr/>
        </p:nvSpPr>
        <p:spPr>
          <a:xfrm>
            <a:off x="246760" y="818710"/>
            <a:ext cx="8650481" cy="5895655"/>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endParaRPr kumimoji="1" lang="en-US" altLang="ja-JP" sz="200" b="1" dirty="0">
              <a:solidFill>
                <a:schemeClr val="tx1"/>
              </a:solidFill>
              <a:latin typeface="メイリオ" panose="020B0604030504040204" pitchFamily="50" charset="-128"/>
              <a:ea typeface="メイリオ" panose="020B0604030504040204" pitchFamily="50" charset="-128"/>
            </a:endParaRPr>
          </a:p>
          <a:p>
            <a:pPr algn="ctr"/>
            <a:r>
              <a:rPr lang="ja-JP" altLang="en-US" sz="1400" b="1" dirty="0">
                <a:solidFill>
                  <a:schemeClr val="tx1"/>
                </a:solidFill>
                <a:latin typeface="メイリオ" panose="020B0604030504040204" pitchFamily="50" charset="-128"/>
                <a:ea typeface="メイリオ" panose="020B0604030504040204" pitchFamily="50" charset="-128"/>
              </a:rPr>
              <a:t>寄附金を活用する</a:t>
            </a:r>
            <a:r>
              <a:rPr kumimoji="1" lang="ja-JP" altLang="en-US" sz="1400" b="1" dirty="0">
                <a:solidFill>
                  <a:schemeClr val="tx1"/>
                </a:solidFill>
                <a:latin typeface="メイリオ" panose="020B0604030504040204" pitchFamily="50" charset="-128"/>
                <a:ea typeface="メイリオ" panose="020B0604030504040204" pitchFamily="50" charset="-128"/>
              </a:rPr>
              <a:t>事業例</a:t>
            </a:r>
            <a:endParaRPr lang="en-US" altLang="ja-JP" sz="14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イノベーション創出基金事業</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endParaRPr kumimoji="1" lang="ja-JP" altLang="en-US" sz="600" b="1" dirty="0">
              <a:solidFill>
                <a:schemeClr val="tx1"/>
              </a:solidFill>
              <a:latin typeface="メイリオ" panose="020B0604030504040204" pitchFamily="50" charset="-128"/>
              <a:ea typeface="メイリオ" panose="020B0604030504040204" pitchFamily="50" charset="-128"/>
            </a:endParaRPr>
          </a:p>
          <a:p>
            <a:pPr marL="171450" indent="-79375">
              <a:buFont typeface="Arial" panose="020B0604020202020204" pitchFamily="34" charset="0"/>
              <a:buChar char="•"/>
            </a:pPr>
            <a:r>
              <a:rPr lang="ja-JP" altLang="en-US" sz="1200" dirty="0">
                <a:solidFill>
                  <a:schemeClr val="tx1"/>
                </a:solidFill>
                <a:latin typeface="メイリオ" panose="020B0604030504040204" pitchFamily="50" charset="-128"/>
                <a:ea typeface="メイリオ" panose="020B0604030504040204" pitchFamily="50" charset="-128"/>
              </a:rPr>
              <a:t>万博で披露された新技術やサービス、それに続く新たな技術シーズを社会実装し、スタートアップ等の</a:t>
            </a:r>
            <a:endParaRPr lang="en-US" altLang="ja-JP" sz="1200" dirty="0">
              <a:solidFill>
                <a:schemeClr val="tx1"/>
              </a:solidFill>
              <a:latin typeface="メイリオ" panose="020B0604030504040204" pitchFamily="50" charset="-128"/>
              <a:ea typeface="メイリオ" panose="020B0604030504040204" pitchFamily="50" charset="-128"/>
            </a:endParaRPr>
          </a:p>
          <a:p>
            <a:pPr marL="92075"/>
            <a:r>
              <a:rPr lang="ja-JP" altLang="en-US" sz="1200" dirty="0">
                <a:solidFill>
                  <a:schemeClr val="tx1"/>
                </a:solidFill>
                <a:latin typeface="メイリオ" panose="020B0604030504040204" pitchFamily="50" charset="-128"/>
                <a:ea typeface="メイリオ" panose="020B0604030504040204" pitchFamily="50" charset="-128"/>
              </a:rPr>
              <a:t>  事業者による新たなイノベーションの創出を支援する取組みを実施。</a:t>
            </a:r>
            <a:endParaRPr lang="en-US" altLang="ja-JP" sz="1200" dirty="0">
              <a:solidFill>
                <a:schemeClr val="tx1"/>
              </a:solidFill>
              <a:latin typeface="メイリオ" panose="020B0604030504040204" pitchFamily="50" charset="-128"/>
              <a:ea typeface="メイリオ" panose="020B0604030504040204" pitchFamily="50" charset="-128"/>
            </a:endParaRPr>
          </a:p>
          <a:p>
            <a:pPr marL="92075"/>
            <a:endParaRPr lang="en-US" altLang="ja-JP" sz="600" dirty="0">
              <a:solidFill>
                <a:schemeClr val="tx1"/>
              </a:solidFill>
              <a:latin typeface="メイリオ" panose="020B0604030504040204" pitchFamily="50" charset="-128"/>
              <a:ea typeface="メイリオ" panose="020B0604030504040204" pitchFamily="50" charset="-128"/>
            </a:endParaRPr>
          </a:p>
          <a:p>
            <a:pPr marL="92075"/>
            <a:r>
              <a:rPr lang="en-US" altLang="ja-JP" sz="1100" dirty="0">
                <a:solidFill>
                  <a:schemeClr val="tx1"/>
                </a:solidFill>
                <a:latin typeface="メイリオ" panose="020B0604030504040204" pitchFamily="50" charset="-128"/>
                <a:ea typeface="メイリオ" panose="020B0604030504040204" pitchFamily="50" charset="-128"/>
              </a:rPr>
              <a:t>【</a:t>
            </a:r>
            <a:r>
              <a:rPr lang="ja-JP" altLang="en-US" sz="1100" dirty="0">
                <a:solidFill>
                  <a:schemeClr val="tx1"/>
                </a:solidFill>
                <a:latin typeface="メイリオ" panose="020B0604030504040204" pitchFamily="50" charset="-128"/>
                <a:ea typeface="メイリオ" panose="020B0604030504040204" pitchFamily="50" charset="-128"/>
              </a:rPr>
              <a:t>令和７年度の実績</a:t>
            </a:r>
            <a:r>
              <a:rPr lang="en-US" altLang="ja-JP" sz="1100" dirty="0">
                <a:solidFill>
                  <a:schemeClr val="tx1"/>
                </a:solidFill>
                <a:latin typeface="メイリオ" panose="020B0604030504040204" pitchFamily="50" charset="-128"/>
                <a:ea typeface="メイリオ" panose="020B0604030504040204" pitchFamily="50" charset="-128"/>
              </a:rPr>
              <a:t>】</a:t>
            </a:r>
          </a:p>
          <a:p>
            <a:pPr marL="171450" indent="-79375">
              <a:buFont typeface="Arial" panose="020B0604020202020204" pitchFamily="34" charset="0"/>
              <a:buChar char="•"/>
            </a:pPr>
            <a:endParaRPr lang="en-US" altLang="ja-JP" sz="1100" dirty="0">
              <a:solidFill>
                <a:schemeClr val="tx1"/>
              </a:solidFill>
              <a:latin typeface="メイリオ" panose="020B0604030504040204" pitchFamily="50" charset="-128"/>
              <a:ea typeface="メイリオ" panose="020B0604030504040204" pitchFamily="50" charset="-128"/>
            </a:endParaRPr>
          </a:p>
          <a:p>
            <a:pPr marL="92075" indent="-92075">
              <a:buFont typeface="Arial" panose="020B0604020202020204" pitchFamily="34" charset="0"/>
              <a:buChar char="•"/>
            </a:pPr>
            <a:endParaRPr kumimoji="1" lang="en-US" altLang="ja-JP" sz="1200" dirty="0">
              <a:solidFill>
                <a:schemeClr val="tx1"/>
              </a:solidFill>
              <a:latin typeface="メイリオ" panose="020B0604030504040204" pitchFamily="50" charset="-128"/>
              <a:ea typeface="メイリオ" panose="020B0604030504040204" pitchFamily="50" charset="-128"/>
            </a:endParaRPr>
          </a:p>
        </p:txBody>
      </p:sp>
      <p:sp>
        <p:nvSpPr>
          <p:cNvPr id="2" name="テキスト プレースホルダー 1">
            <a:extLst>
              <a:ext uri="{FF2B5EF4-FFF2-40B4-BE49-F238E27FC236}">
                <a16:creationId xmlns:a16="http://schemas.microsoft.com/office/drawing/2014/main" id="{33E70020-9293-4DD2-9533-5DB8CB632C65}"/>
              </a:ext>
            </a:extLst>
          </p:cNvPr>
          <p:cNvSpPr>
            <a:spLocks noGrp="1"/>
          </p:cNvSpPr>
          <p:nvPr>
            <p:ph type="body" sz="quarter" idx="13"/>
          </p:nvPr>
        </p:nvSpPr>
        <p:spPr>
          <a:xfrm>
            <a:off x="0" y="47030"/>
            <a:ext cx="7336800" cy="501650"/>
          </a:xfrm>
        </p:spPr>
        <p:txBody>
          <a:bodyPr/>
          <a:lstStyle/>
          <a:p>
            <a:r>
              <a:rPr lang="ja-JP" altLang="en-US" sz="1800" b="0" dirty="0">
                <a:solidFill>
                  <a:schemeClr val="tx1"/>
                </a:solidFill>
                <a:latin typeface="メイリオ" panose="020B0604030504040204" pitchFamily="50" charset="-128"/>
                <a:ea typeface="メイリオ" panose="020B0604030504040204" pitchFamily="50" charset="-128"/>
              </a:rPr>
              <a:t>企業版ふるさと納税（地方創生応援税制）を活用した地方創生の推進 </a:t>
            </a:r>
            <a:endParaRPr lang="en-US" altLang="ja-JP" sz="1800" b="0" dirty="0">
              <a:solidFill>
                <a:schemeClr val="tx1"/>
              </a:solidFill>
              <a:latin typeface="メイリオ" panose="020B0604030504040204" pitchFamily="50" charset="-128"/>
              <a:ea typeface="メイリオ" panose="020B0604030504040204" pitchFamily="50" charset="-128"/>
            </a:endParaRPr>
          </a:p>
        </p:txBody>
      </p:sp>
      <p:pic>
        <p:nvPicPr>
          <p:cNvPr id="27" name="図プレースホルダー 14">
            <a:extLst>
              <a:ext uri="{FF2B5EF4-FFF2-40B4-BE49-F238E27FC236}">
                <a16:creationId xmlns:a16="http://schemas.microsoft.com/office/drawing/2014/main" id="{CCAF6041-240F-419E-B829-86080848E08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7950717" y="31582"/>
            <a:ext cx="468000" cy="468000"/>
          </a:xfrm>
          <a:prstGeom prst="rect">
            <a:avLst/>
          </a:prstGeom>
        </p:spPr>
      </p:pic>
      <p:sp>
        <p:nvSpPr>
          <p:cNvPr id="37" name="正方形/長方形 36">
            <a:extLst>
              <a:ext uri="{FF2B5EF4-FFF2-40B4-BE49-F238E27FC236}">
                <a16:creationId xmlns:a16="http://schemas.microsoft.com/office/drawing/2014/main" id="{E1C50E30-EC90-4708-8782-DE97DD4832EE}"/>
              </a:ext>
            </a:extLst>
          </p:cNvPr>
          <p:cNvSpPr/>
          <p:nvPr/>
        </p:nvSpPr>
        <p:spPr>
          <a:xfrm>
            <a:off x="422946" y="5325433"/>
            <a:ext cx="8298103" cy="1310811"/>
          </a:xfrm>
          <a:prstGeom prst="rect">
            <a:avLst/>
          </a:prstGeom>
          <a:solidFill>
            <a:schemeClr val="bg1"/>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r>
              <a:rPr lang="en-US" altLang="ja-JP" sz="1200" b="1" dirty="0">
                <a:solidFill>
                  <a:schemeClr val="tx1"/>
                </a:solidFill>
                <a:latin typeface="メイリオ" panose="020B0604030504040204" pitchFamily="50" charset="-128"/>
                <a:ea typeface="メイリオ" panose="020B0604030504040204" pitchFamily="50" charset="-128"/>
              </a:rPr>
              <a:t>【</a:t>
            </a:r>
            <a:r>
              <a:rPr lang="ja-JP" altLang="en-US" sz="1200" b="1" dirty="0">
                <a:solidFill>
                  <a:schemeClr val="tx1"/>
                </a:solidFill>
                <a:latin typeface="メイリオ" panose="020B0604030504040204" pitchFamily="50" charset="-128"/>
                <a:ea typeface="メイリオ" panose="020B0604030504040204" pitchFamily="50" charset="-128"/>
              </a:rPr>
              <a:t>参考</a:t>
            </a:r>
            <a:r>
              <a:rPr lang="en-US" altLang="ja-JP" sz="1200" b="1" dirty="0">
                <a:solidFill>
                  <a:schemeClr val="tx1"/>
                </a:solidFill>
                <a:latin typeface="メイリオ" panose="020B0604030504040204" pitchFamily="50" charset="-128"/>
                <a:ea typeface="メイリオ" panose="020B0604030504040204" pitchFamily="50" charset="-128"/>
              </a:rPr>
              <a:t>】</a:t>
            </a:r>
            <a:r>
              <a:rPr lang="ja-JP" altLang="en-US" sz="1200" b="1" dirty="0">
                <a:solidFill>
                  <a:schemeClr val="tx1"/>
                </a:solidFill>
                <a:latin typeface="メイリオ" panose="020B0604030504040204" pitchFamily="50" charset="-128"/>
                <a:ea typeface="メイリオ" panose="020B0604030504040204" pitchFamily="50" charset="-128"/>
              </a:rPr>
              <a:t>企業版ふるさと納税制度の概要</a:t>
            </a:r>
            <a:endParaRPr lang="en-US" altLang="ja-JP" sz="1200" b="1" dirty="0">
              <a:solidFill>
                <a:schemeClr val="tx1"/>
              </a:solidFill>
              <a:latin typeface="メイリオ" panose="020B0604030504040204" pitchFamily="50" charset="-128"/>
              <a:ea typeface="メイリオ" panose="020B0604030504040204" pitchFamily="50" charset="-128"/>
            </a:endParaRPr>
          </a:p>
        </p:txBody>
      </p:sp>
      <p:cxnSp>
        <p:nvCxnSpPr>
          <p:cNvPr id="49" name="直線矢印コネクタ 48"/>
          <p:cNvCxnSpPr>
            <a:cxnSpLocks/>
          </p:cNvCxnSpPr>
          <p:nvPr/>
        </p:nvCxnSpPr>
        <p:spPr>
          <a:xfrm flipV="1">
            <a:off x="5972479" y="5972695"/>
            <a:ext cx="648000" cy="36000"/>
          </a:xfrm>
          <a:prstGeom prst="straightConnector1">
            <a:avLst/>
          </a:prstGeom>
          <a:ln w="73025">
            <a:tailEnd type="triangle"/>
          </a:ln>
          <a:effectLst>
            <a:outerShdw blurRad="50800" dist="38100" dir="5400000" algn="t" rotWithShape="0">
              <a:prstClr val="black">
                <a:alpha val="40000"/>
              </a:prstClr>
            </a:outerShdw>
          </a:effectLst>
        </p:spPr>
        <p:style>
          <a:lnRef idx="3">
            <a:schemeClr val="dk1"/>
          </a:lnRef>
          <a:fillRef idx="0">
            <a:schemeClr val="dk1"/>
          </a:fillRef>
          <a:effectRef idx="2">
            <a:schemeClr val="dk1"/>
          </a:effectRef>
          <a:fontRef idx="minor">
            <a:schemeClr val="tx1"/>
          </a:fontRef>
        </p:style>
      </p:cxnSp>
      <p:pic>
        <p:nvPicPr>
          <p:cNvPr id="50" name="図 49"/>
          <p:cNvPicPr>
            <a:picLocks noChangeAspect="1"/>
          </p:cNvPicPr>
          <p:nvPr/>
        </p:nvPicPr>
        <p:blipFill>
          <a:blip r:embed="rId4">
            <a:clrChange>
              <a:clrFrom>
                <a:srgbClr val="FFFFFF"/>
              </a:clrFrom>
              <a:clrTo>
                <a:srgbClr val="FFFFFF">
                  <a:alpha val="0"/>
                </a:srgbClr>
              </a:clrTo>
            </a:clrChange>
          </a:blip>
          <a:stretch>
            <a:fillRect/>
          </a:stretch>
        </p:blipFill>
        <p:spPr>
          <a:xfrm>
            <a:off x="5538049" y="5388864"/>
            <a:ext cx="511953" cy="537766"/>
          </a:xfrm>
          <a:prstGeom prst="rect">
            <a:avLst/>
          </a:prstGeom>
        </p:spPr>
      </p:pic>
      <p:pic>
        <p:nvPicPr>
          <p:cNvPr id="51" name="図 50"/>
          <p:cNvPicPr>
            <a:picLocks noChangeAspect="1"/>
          </p:cNvPicPr>
          <p:nvPr/>
        </p:nvPicPr>
        <p:blipFill>
          <a:blip r:embed="rId5">
            <a:clrChange>
              <a:clrFrom>
                <a:srgbClr val="FFFFFF"/>
              </a:clrFrom>
              <a:clrTo>
                <a:srgbClr val="FFFFFF">
                  <a:alpha val="0"/>
                </a:srgbClr>
              </a:clrTo>
            </a:clrChange>
          </a:blip>
          <a:stretch>
            <a:fillRect/>
          </a:stretch>
        </p:blipFill>
        <p:spPr>
          <a:xfrm>
            <a:off x="6630712" y="5565951"/>
            <a:ext cx="507341" cy="721911"/>
          </a:xfrm>
          <a:prstGeom prst="rect">
            <a:avLst/>
          </a:prstGeom>
        </p:spPr>
      </p:pic>
      <p:pic>
        <p:nvPicPr>
          <p:cNvPr id="52" name="図 51"/>
          <p:cNvPicPr>
            <a:picLocks noChangeAspect="1"/>
          </p:cNvPicPr>
          <p:nvPr/>
        </p:nvPicPr>
        <p:blipFill>
          <a:blip r:embed="rId6">
            <a:clrChange>
              <a:clrFrom>
                <a:srgbClr val="FFFFFF"/>
              </a:clrFrom>
              <a:clrTo>
                <a:srgbClr val="FFFFFF">
                  <a:alpha val="0"/>
                </a:srgbClr>
              </a:clrTo>
            </a:clrChange>
          </a:blip>
          <a:stretch>
            <a:fillRect/>
          </a:stretch>
        </p:blipFill>
        <p:spPr>
          <a:xfrm>
            <a:off x="5338049" y="6010371"/>
            <a:ext cx="938296" cy="510954"/>
          </a:xfrm>
          <a:prstGeom prst="rect">
            <a:avLst/>
          </a:prstGeom>
        </p:spPr>
      </p:pic>
      <p:pic>
        <p:nvPicPr>
          <p:cNvPr id="53" name="図 52"/>
          <p:cNvPicPr>
            <a:picLocks noChangeAspect="1"/>
          </p:cNvPicPr>
          <p:nvPr/>
        </p:nvPicPr>
        <p:blipFill>
          <a:blip r:embed="rId7">
            <a:clrChange>
              <a:clrFrom>
                <a:srgbClr val="FFFFFF"/>
              </a:clrFrom>
              <a:clrTo>
                <a:srgbClr val="FFFFFF">
                  <a:alpha val="0"/>
                </a:srgbClr>
              </a:clrTo>
            </a:clrChange>
          </a:blip>
          <a:stretch>
            <a:fillRect/>
          </a:stretch>
        </p:blipFill>
        <p:spPr>
          <a:xfrm>
            <a:off x="7609664" y="5667992"/>
            <a:ext cx="697751" cy="613175"/>
          </a:xfrm>
          <a:prstGeom prst="rect">
            <a:avLst/>
          </a:prstGeom>
        </p:spPr>
      </p:pic>
      <p:pic>
        <p:nvPicPr>
          <p:cNvPr id="54" name="図 53"/>
          <p:cNvPicPr>
            <a:picLocks noChangeAspect="1"/>
          </p:cNvPicPr>
          <p:nvPr/>
        </p:nvPicPr>
        <p:blipFill>
          <a:blip r:embed="rId8">
            <a:clrChange>
              <a:clrFrom>
                <a:srgbClr val="FFFFFF"/>
              </a:clrFrom>
              <a:clrTo>
                <a:srgbClr val="FFFFFF">
                  <a:alpha val="0"/>
                </a:srgbClr>
              </a:clrTo>
            </a:clrChange>
          </a:blip>
          <a:stretch>
            <a:fillRect/>
          </a:stretch>
        </p:blipFill>
        <p:spPr>
          <a:xfrm flipH="1">
            <a:off x="7271569" y="5517510"/>
            <a:ext cx="230271" cy="329169"/>
          </a:xfrm>
          <a:prstGeom prst="rect">
            <a:avLst/>
          </a:prstGeom>
        </p:spPr>
      </p:pic>
      <p:pic>
        <p:nvPicPr>
          <p:cNvPr id="55" name="図 54"/>
          <p:cNvPicPr>
            <a:picLocks noChangeAspect="1"/>
          </p:cNvPicPr>
          <p:nvPr/>
        </p:nvPicPr>
        <p:blipFill>
          <a:blip r:embed="rId9"/>
          <a:stretch>
            <a:fillRect/>
          </a:stretch>
        </p:blipFill>
        <p:spPr>
          <a:xfrm>
            <a:off x="6035414" y="5828423"/>
            <a:ext cx="297506" cy="268376"/>
          </a:xfrm>
          <a:prstGeom prst="rect">
            <a:avLst/>
          </a:prstGeom>
          <a:ln w="31750">
            <a:solidFill>
              <a:schemeClr val="dk1">
                <a:shade val="95000"/>
                <a:satMod val="105000"/>
              </a:schemeClr>
            </a:solidFill>
          </a:ln>
        </p:spPr>
      </p:pic>
      <p:sp>
        <p:nvSpPr>
          <p:cNvPr id="56" name="正方形/長方形 55"/>
          <p:cNvSpPr/>
          <p:nvPr/>
        </p:nvSpPr>
        <p:spPr>
          <a:xfrm>
            <a:off x="7217560" y="6085048"/>
            <a:ext cx="381406" cy="200055"/>
          </a:xfrm>
          <a:prstGeom prst="rect">
            <a:avLst/>
          </a:prstGeom>
        </p:spPr>
        <p:txBody>
          <a:bodyPr wrap="square">
            <a:spAutoFit/>
          </a:bodyPr>
          <a:lstStyle/>
          <a:p>
            <a:r>
              <a:rPr lang="ja-JP" altLang="en-US" sz="700" b="1">
                <a:latin typeface="HG丸ｺﾞｼｯｸM-PRO" panose="020F0600000000000000" pitchFamily="50" charset="-128"/>
                <a:ea typeface="HG丸ｺﾞｼｯｸM-PRO" panose="020F0600000000000000" pitchFamily="50" charset="-128"/>
                <a:cs typeface="Meiryo UI" panose="020B0604030504040204" pitchFamily="50" charset="-128"/>
              </a:rPr>
              <a:t>寄附</a:t>
            </a:r>
            <a:endParaRPr lang="ja-JP" altLang="en-US" sz="700" b="1">
              <a:latin typeface="HG丸ｺﾞｼｯｸM-PRO" panose="020F0600000000000000" pitchFamily="50" charset="-128"/>
              <a:ea typeface="HG丸ｺﾞｼｯｸM-PRO" panose="020F0600000000000000" pitchFamily="50" charset="-128"/>
            </a:endParaRPr>
          </a:p>
        </p:txBody>
      </p:sp>
      <p:sp>
        <p:nvSpPr>
          <p:cNvPr id="57" name="タイトル 16"/>
          <p:cNvSpPr txBox="1">
            <a:spLocks/>
          </p:cNvSpPr>
          <p:nvPr/>
        </p:nvSpPr>
        <p:spPr>
          <a:xfrm>
            <a:off x="6570607" y="6386310"/>
            <a:ext cx="1440160" cy="184573"/>
          </a:xfrm>
          <a:prstGeom prst="rect">
            <a:avLst/>
          </a:prstGeom>
          <a:noFill/>
          <a:ln w="9525" cap="flat" cmpd="sng" algn="ctr">
            <a:noFill/>
            <a:prstDash val="solid"/>
          </a:ln>
          <a:effectLst/>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l" defTabSz="914400" rtl="0" eaLnBrk="1" fontAlgn="auto" latinLnBrk="0" hangingPunct="1">
              <a:lnSpc>
                <a:spcPts val="1800"/>
              </a:lnSpc>
              <a:spcBef>
                <a:spcPct val="0"/>
              </a:spcBef>
              <a:spcAft>
                <a:spcPts val="0"/>
              </a:spcAft>
              <a:buClrTx/>
              <a:buSzTx/>
              <a:buFontTx/>
              <a:buNone/>
              <a:tabLst/>
              <a:defRPr/>
            </a:pPr>
            <a:r>
              <a:rPr lang="ja-JP" altLang="en-US" sz="600">
                <a:latin typeface="メイリオ" panose="020B0604030504040204" pitchFamily="50" charset="-128"/>
                <a:ea typeface="メイリオ" panose="020B0604030504040204" pitchFamily="50" charset="-128"/>
                <a:cs typeface="Meiryo UI" panose="020B0604030504040204" pitchFamily="50" charset="-128"/>
              </a:rPr>
              <a:t>寄附金額：１回あたり</a:t>
            </a:r>
            <a:r>
              <a:rPr lang="en-US" altLang="ja-JP" sz="600">
                <a:latin typeface="メイリオ" panose="020B0604030504040204" pitchFamily="50" charset="-128"/>
                <a:ea typeface="メイリオ" panose="020B0604030504040204" pitchFamily="50" charset="-128"/>
                <a:cs typeface="Meiryo UI" panose="020B0604030504040204" pitchFamily="50" charset="-128"/>
              </a:rPr>
              <a:t>10</a:t>
            </a:r>
            <a:r>
              <a:rPr lang="ja-JP" altLang="en-US" sz="600">
                <a:latin typeface="メイリオ" panose="020B0604030504040204" pitchFamily="50" charset="-128"/>
                <a:ea typeface="メイリオ" panose="020B0604030504040204" pitchFamily="50" charset="-128"/>
                <a:cs typeface="Meiryo UI" panose="020B0604030504040204" pitchFamily="50" charset="-128"/>
              </a:rPr>
              <a:t>万円以上</a:t>
            </a:r>
          </a:p>
        </p:txBody>
      </p:sp>
      <p:cxnSp>
        <p:nvCxnSpPr>
          <p:cNvPr id="58" name="直線矢印コネクタ 57"/>
          <p:cNvCxnSpPr/>
          <p:nvPr/>
        </p:nvCxnSpPr>
        <p:spPr>
          <a:xfrm flipV="1">
            <a:off x="7168153" y="5975681"/>
            <a:ext cx="403685" cy="6283"/>
          </a:xfrm>
          <a:prstGeom prst="straightConnector1">
            <a:avLst/>
          </a:prstGeom>
          <a:ln w="73025">
            <a:tailEnd type="triangle"/>
          </a:ln>
          <a:effectLst>
            <a:outerShdw blurRad="50800" dist="38100" dir="5400000" algn="t" rotWithShape="0">
              <a:prstClr val="black">
                <a:alpha val="40000"/>
              </a:prstClr>
            </a:outerShdw>
          </a:effectLst>
        </p:spPr>
        <p:style>
          <a:lnRef idx="3">
            <a:schemeClr val="dk1"/>
          </a:lnRef>
          <a:fillRef idx="0">
            <a:schemeClr val="dk1"/>
          </a:fillRef>
          <a:effectRef idx="2">
            <a:schemeClr val="dk1"/>
          </a:effectRef>
          <a:fontRef idx="minor">
            <a:schemeClr val="tx1"/>
          </a:fontRef>
        </p:style>
      </p:cxnSp>
      <p:sp>
        <p:nvSpPr>
          <p:cNvPr id="59" name="タイトル 16"/>
          <p:cNvSpPr txBox="1">
            <a:spLocks/>
          </p:cNvSpPr>
          <p:nvPr/>
        </p:nvSpPr>
        <p:spPr>
          <a:xfrm>
            <a:off x="6530665" y="6328698"/>
            <a:ext cx="1755195" cy="147622"/>
          </a:xfrm>
          <a:prstGeom prst="rect">
            <a:avLst/>
          </a:prstGeom>
          <a:noFill/>
          <a:ln w="9525" cap="flat" cmpd="sng" algn="ctr">
            <a:noFill/>
            <a:prstDash val="solid"/>
          </a:ln>
          <a:effectLst/>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l" defTabSz="914400" rtl="0" eaLnBrk="1" fontAlgn="auto" latinLnBrk="0" hangingPunct="1">
              <a:lnSpc>
                <a:spcPts val="1800"/>
              </a:lnSpc>
              <a:spcBef>
                <a:spcPct val="0"/>
              </a:spcBef>
              <a:spcAft>
                <a:spcPts val="0"/>
              </a:spcAft>
              <a:buClrTx/>
              <a:buSzTx/>
              <a:buFontTx/>
              <a:buNone/>
              <a:tabLst/>
              <a:defRPr/>
            </a:pPr>
            <a:r>
              <a:rPr kumimoji="1" lang="ja-JP" altLang="en-US" sz="1400" b="1" i="0" u="none" strike="noStrike" kern="1200" cap="none" spc="-150" normalizeH="0" baseline="0" noProof="0" dirty="0">
                <a:ln>
                  <a:noFill/>
                </a:ln>
                <a:solidFill>
                  <a:srgbClr val="FF0066"/>
                </a:solidFill>
                <a:uLnTx/>
                <a:uFillTx/>
                <a:latin typeface="メイリオ" panose="020B0604030504040204" pitchFamily="50" charset="-128"/>
                <a:ea typeface="メイリオ" panose="020B0604030504040204" pitchFamily="50" charset="-128"/>
                <a:cs typeface="Meiryo UI" panose="020B0604030504040204" pitchFamily="50" charset="-128"/>
              </a:rPr>
              <a:t> </a:t>
            </a:r>
            <a:r>
              <a:rPr lang="ja-JP" altLang="en-US" sz="600" dirty="0">
                <a:latin typeface="メイリオ" panose="020B0604030504040204" pitchFamily="50" charset="-128"/>
                <a:ea typeface="メイリオ" panose="020B0604030504040204" pitchFamily="50" charset="-128"/>
                <a:cs typeface="Meiryo UI" panose="020B0604030504040204" pitchFamily="50" charset="-128"/>
              </a:rPr>
              <a:t>対象企業：大阪府域外に本社が所在する企業</a:t>
            </a:r>
          </a:p>
        </p:txBody>
      </p:sp>
      <p:sp>
        <p:nvSpPr>
          <p:cNvPr id="24" name="正方形/長方形 23">
            <a:extLst>
              <a:ext uri="{FF2B5EF4-FFF2-40B4-BE49-F238E27FC236}">
                <a16:creationId xmlns:a16="http://schemas.microsoft.com/office/drawing/2014/main" id="{28022643-27D4-4E3E-A672-0087F3BF1F30}"/>
              </a:ext>
            </a:extLst>
          </p:cNvPr>
          <p:cNvSpPr/>
          <p:nvPr/>
        </p:nvSpPr>
        <p:spPr>
          <a:xfrm>
            <a:off x="504775" y="5634245"/>
            <a:ext cx="4645898" cy="938719"/>
          </a:xfrm>
          <a:prstGeom prst="rect">
            <a:avLst/>
          </a:prstGeom>
          <a:noFill/>
          <a:ln w="9525" cmpd="sng">
            <a:noFill/>
          </a:ln>
        </p:spPr>
        <p:style>
          <a:lnRef idx="2">
            <a:schemeClr val="accent6"/>
          </a:lnRef>
          <a:fillRef idx="1">
            <a:schemeClr val="lt1"/>
          </a:fillRef>
          <a:effectRef idx="0">
            <a:schemeClr val="accent6"/>
          </a:effectRef>
          <a:fontRef idx="minor">
            <a:schemeClr val="dk1"/>
          </a:fontRef>
        </p:style>
        <p:txBody>
          <a:bodyPr wrap="square">
            <a:spAutoFit/>
          </a:bodyPr>
          <a:lstStyle/>
          <a:p>
            <a:pPr marL="85725" indent="-85725">
              <a:spcBef>
                <a:spcPts val="600"/>
              </a:spcBef>
              <a:buFont typeface="Arial" panose="020B0604020202020204" pitchFamily="34" charset="0"/>
              <a:buChar char="•"/>
            </a:pPr>
            <a:r>
              <a:rPr lang="ja-JP" altLang="en-US" sz="1000" dirty="0">
                <a:solidFill>
                  <a:schemeClr val="tx1"/>
                </a:solidFill>
                <a:latin typeface="メイリオ" panose="020B0604030504040204" pitchFamily="50" charset="-128"/>
                <a:ea typeface="メイリオ" panose="020B0604030504040204" pitchFamily="50" charset="-128"/>
              </a:rPr>
              <a:t>地方公共団体の地方創生の推進に向けた事業（国が認定したものに限る）に対して、企業が寄附を行った場合に、法人関係税から税額控除する仕組み。</a:t>
            </a:r>
            <a:endParaRPr lang="en-US" altLang="ja-JP" sz="1000" dirty="0">
              <a:solidFill>
                <a:schemeClr val="tx1"/>
              </a:solidFill>
              <a:latin typeface="メイリオ" panose="020B0604030504040204" pitchFamily="50" charset="-128"/>
              <a:ea typeface="メイリオ" panose="020B0604030504040204" pitchFamily="50" charset="-128"/>
            </a:endParaRPr>
          </a:p>
          <a:p>
            <a:pPr marL="85725" indent="-85725">
              <a:spcBef>
                <a:spcPts val="600"/>
              </a:spcBef>
              <a:buFont typeface="Arial" panose="020B0604020202020204" pitchFamily="34" charset="0"/>
              <a:buChar char="•"/>
            </a:pPr>
            <a:r>
              <a:rPr lang="ja-JP" altLang="en-US" sz="1000" dirty="0">
                <a:solidFill>
                  <a:schemeClr val="tx1"/>
                </a:solidFill>
                <a:latin typeface="メイリオ" panose="020B0604030504040204" pitchFamily="50" charset="-128"/>
                <a:ea typeface="メイリオ" panose="020B0604030504040204" pitchFamily="50" charset="-128"/>
              </a:rPr>
              <a:t>損金算入による軽減効果（寄附額の約３割）と税額控除（寄附額の最大６割）により、 最大で寄附額の約９割が軽減、実質的な企業の負担が約１割まで圧縮。</a:t>
            </a:r>
            <a:endParaRPr lang="en-US" altLang="ja-JP" sz="1000" dirty="0">
              <a:solidFill>
                <a:schemeClr val="tx1"/>
              </a:solidFill>
              <a:latin typeface="メイリオ" panose="020B0604030504040204" pitchFamily="50" charset="-128"/>
              <a:ea typeface="メイリオ" panose="020B0604030504040204" pitchFamily="50" charset="-128"/>
            </a:endParaRPr>
          </a:p>
        </p:txBody>
      </p:sp>
      <p:graphicFrame>
        <p:nvGraphicFramePr>
          <p:cNvPr id="28" name="表 17">
            <a:extLst>
              <a:ext uri="{FF2B5EF4-FFF2-40B4-BE49-F238E27FC236}">
                <a16:creationId xmlns:a16="http://schemas.microsoft.com/office/drawing/2014/main" id="{FE129A4A-9034-461A-9164-706C84C6FF73}"/>
              </a:ext>
            </a:extLst>
          </p:cNvPr>
          <p:cNvGraphicFramePr>
            <a:graphicFrameLocks noGrp="1"/>
          </p:cNvGraphicFramePr>
          <p:nvPr>
            <p:extLst>
              <p:ext uri="{D42A27DB-BD31-4B8C-83A1-F6EECF244321}">
                <p14:modId xmlns:p14="http://schemas.microsoft.com/office/powerpoint/2010/main" val="1149481789"/>
              </p:ext>
            </p:extLst>
          </p:nvPr>
        </p:nvGraphicFramePr>
        <p:xfrm>
          <a:off x="422947" y="1994183"/>
          <a:ext cx="8298103" cy="3243484"/>
        </p:xfrm>
        <a:graphic>
          <a:graphicData uri="http://schemas.openxmlformats.org/drawingml/2006/table">
            <a:tbl>
              <a:tblPr firstRow="1">
                <a:tableStyleId>{5C22544A-7EE6-4342-B048-85BDC9FD1C3A}</a:tableStyleId>
              </a:tblPr>
              <a:tblGrid>
                <a:gridCol w="326237">
                  <a:extLst>
                    <a:ext uri="{9D8B030D-6E8A-4147-A177-3AD203B41FA5}">
                      <a16:colId xmlns:a16="http://schemas.microsoft.com/office/drawing/2014/main" val="3730679756"/>
                    </a:ext>
                  </a:extLst>
                </a:gridCol>
                <a:gridCol w="3433478">
                  <a:extLst>
                    <a:ext uri="{9D8B030D-6E8A-4147-A177-3AD203B41FA5}">
                      <a16:colId xmlns:a16="http://schemas.microsoft.com/office/drawing/2014/main" val="3674654942"/>
                    </a:ext>
                  </a:extLst>
                </a:gridCol>
                <a:gridCol w="4538388">
                  <a:extLst>
                    <a:ext uri="{9D8B030D-6E8A-4147-A177-3AD203B41FA5}">
                      <a16:colId xmlns:a16="http://schemas.microsoft.com/office/drawing/2014/main" val="2780150194"/>
                    </a:ext>
                  </a:extLst>
                </a:gridCol>
              </a:tblGrid>
              <a:tr h="301003">
                <a:tc>
                  <a:txBody>
                    <a:bodyPr/>
                    <a:lstStyle/>
                    <a:p>
                      <a:endParaRPr kumimoji="1" lang="ja-JP" altLang="en-US" sz="1100" dirty="0">
                        <a:solidFill>
                          <a:schemeClr val="bg1"/>
                        </a:solidFill>
                        <a:latin typeface="メイリオ" panose="020B0604030504040204" pitchFamily="50" charset="-128"/>
                        <a:ea typeface="メイリオ" panose="020B0604030504040204" pitchFamily="50" charset="-128"/>
                      </a:endParaRP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rgbClr val="006664"/>
                    </a:solidFill>
                  </a:tcPr>
                </a:tc>
                <a:tc>
                  <a:txBody>
                    <a:bodyPr/>
                    <a:lstStyle/>
                    <a:p>
                      <a:pPr algn="ctr"/>
                      <a:r>
                        <a:rPr kumimoji="1" lang="ja-JP" altLang="en-US" sz="1100" dirty="0">
                          <a:solidFill>
                            <a:schemeClr val="bg1"/>
                          </a:solidFill>
                          <a:latin typeface="メイリオ" panose="020B0604030504040204" pitchFamily="50" charset="-128"/>
                          <a:ea typeface="メイリオ" panose="020B0604030504040204" pitchFamily="50" charset="-128"/>
                        </a:rPr>
                        <a:t>主なプロジェクト</a:t>
                      </a:r>
                    </a:p>
                  </a:txBody>
                  <a:tcPr marT="36000" marB="36000" anchor="b">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rgbClr val="006664"/>
                    </a:solidFill>
                  </a:tcPr>
                </a:tc>
                <a:tc>
                  <a:txBody>
                    <a:bodyPr/>
                    <a:lstStyle/>
                    <a:p>
                      <a:pPr algn="ctr"/>
                      <a:r>
                        <a:rPr kumimoji="1" lang="ja-JP" altLang="en-US" sz="11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n-cs"/>
                        </a:rPr>
                        <a:t>概要</a:t>
                      </a:r>
                      <a:endParaRPr kumimoji="1" lang="ja-JP" altLang="en-US" sz="800" dirty="0">
                        <a:solidFill>
                          <a:schemeClr val="bg1"/>
                        </a:solidFill>
                        <a:latin typeface="メイリオ" panose="020B0604030504040204" pitchFamily="50" charset="-128"/>
                        <a:ea typeface="メイリオ" panose="020B0604030504040204" pitchFamily="50" charset="-128"/>
                      </a:endParaRPr>
                    </a:p>
                  </a:txBody>
                  <a:tcPr marT="36000" marB="36000" anchor="b">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rgbClr val="006664"/>
                    </a:solidFill>
                  </a:tcPr>
                </a:tc>
                <a:extLst>
                  <a:ext uri="{0D108BD9-81ED-4DB2-BD59-A6C34878D82A}">
                    <a16:rowId xmlns:a16="http://schemas.microsoft.com/office/drawing/2014/main" val="3117738510"/>
                  </a:ext>
                </a:extLst>
              </a:tr>
              <a:tr h="547024">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１</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新技術社会実装支援補助金</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革新的な技術やサービスを早期に社会実装していくためには、様々な企業との協業や研究開発、資金調達が必要となることから、企画力、ネットワーク、フィールド等のノウハウを有する支援機関を公募し、社会実装に向けた取組みに対して補助する。</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1434383641"/>
                  </a:ext>
                </a:extLst>
              </a:tr>
              <a:tr h="515737">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２</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カーボンニュートラル技術ビジネス化推進事業</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全国初のカーボンニュートラル技術の実装化支援等を行う拠点機能を整備し、府内企業によるカーボンニュートラル技術のビジネス化を着実に推進。</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7462135"/>
                  </a:ext>
                </a:extLst>
              </a:tr>
              <a:tr h="501676">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３</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100" dirty="0">
                          <a:solidFill>
                            <a:schemeClr val="tx1"/>
                          </a:solidFill>
                          <a:latin typeface="メイリオ"/>
                          <a:ea typeface="メイリオ"/>
                        </a:rPr>
                        <a:t>先端技術等に特化したスタートアップ育成支援</a:t>
                      </a:r>
                      <a:r>
                        <a:rPr lang="ja-JP" altLang="en-US" sz="1100" dirty="0">
                          <a:solidFill>
                            <a:schemeClr val="tx1"/>
                          </a:solidFill>
                          <a:latin typeface="メイリオ"/>
                          <a:ea typeface="メイリオ"/>
                        </a:rPr>
                        <a:t>事業</a:t>
                      </a:r>
                      <a:endParaRPr kumimoji="1" lang="ja-JP" altLang="en-US" sz="1100" dirty="0">
                        <a:solidFill>
                          <a:schemeClr val="tx1"/>
                        </a:solidFill>
                        <a:latin typeface="メイリオ" panose="020B0604030504040204" pitchFamily="50" charset="-128"/>
                        <a:ea typeface="メイリオ" panose="020B0604030504040204" pitchFamily="50" charset="-128"/>
                      </a:endParaRP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a:ea typeface="メイリオ"/>
                        </a:rPr>
                        <a:t>将来事業化が期待される技術シーズの幅広い開拓と</a:t>
                      </a:r>
                      <a:r>
                        <a:rPr lang="ja-JP" altLang="en-US" sz="1000" dirty="0">
                          <a:solidFill>
                            <a:schemeClr val="tx1"/>
                          </a:solidFill>
                          <a:latin typeface="メイリオ"/>
                          <a:ea typeface="メイリオ"/>
                        </a:rPr>
                        <a:t>、</a:t>
                      </a:r>
                      <a:r>
                        <a:rPr kumimoji="1" lang="ja-JP" altLang="en-US" sz="1000" dirty="0">
                          <a:solidFill>
                            <a:schemeClr val="tx1"/>
                          </a:solidFill>
                          <a:latin typeface="メイリオ"/>
                          <a:ea typeface="メイリオ"/>
                        </a:rPr>
                        <a:t>ディープテックスタートアップと大手企業との協業等によるプロジェクト創出に取り組む。</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2076902719"/>
                  </a:ext>
                </a:extLst>
              </a:tr>
              <a:tr h="547024">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４</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100" spc="-50" baseline="0" dirty="0">
                          <a:solidFill>
                            <a:schemeClr val="tx1"/>
                          </a:solidFill>
                          <a:latin typeface="メイリオ" panose="020B0604030504040204" pitchFamily="50" charset="-128"/>
                          <a:ea typeface="メイリオ" panose="020B0604030504040204" pitchFamily="50" charset="-128"/>
                        </a:rPr>
                        <a:t>ものづくり中小企業とスタートアップの協業促進事業</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pPr marL="0" lvl="0" indent="0" algn="l">
                        <a:lnSpc>
                          <a:spcPct val="100000"/>
                        </a:lnSpc>
                        <a:buNone/>
                      </a:pPr>
                      <a:r>
                        <a:rPr lang="ja-JP" sz="1000" b="0" i="0" u="none" strike="noStrike" baseline="0" noProof="0" dirty="0">
                          <a:solidFill>
                            <a:schemeClr val="tx1"/>
                          </a:solidFill>
                          <a:latin typeface="メイリオ"/>
                          <a:ea typeface="メイリオ"/>
                        </a:rPr>
                        <a:t>もの</a:t>
                      </a:r>
                      <a:r>
                        <a:rPr lang="ja-JP" altLang="en-US" sz="1000" b="0" i="0" u="none" strike="noStrike" baseline="0" noProof="0" dirty="0">
                          <a:solidFill>
                            <a:schemeClr val="tx1"/>
                          </a:solidFill>
                          <a:latin typeface="メイリオ"/>
                          <a:ea typeface="メイリオ"/>
                        </a:rPr>
                        <a:t>づ</a:t>
                      </a:r>
                      <a:r>
                        <a:rPr lang="ja-JP" sz="1000" b="0" i="0" u="none" strike="noStrike" baseline="0" noProof="0" dirty="0">
                          <a:solidFill>
                            <a:schemeClr val="tx1"/>
                          </a:solidFill>
                          <a:latin typeface="メイリオ"/>
                          <a:ea typeface="メイリオ"/>
                        </a:rPr>
                        <a:t>くり中小企業とスタートアップと</a:t>
                      </a:r>
                      <a:r>
                        <a:rPr kumimoji="1" lang="ja-JP" sz="1000" b="0" i="0" u="none" strike="noStrike" baseline="0" noProof="0" dirty="0">
                          <a:solidFill>
                            <a:schemeClr val="tx1"/>
                          </a:solidFill>
                          <a:latin typeface="メイリオ"/>
                          <a:ea typeface="メイリオ"/>
                        </a:rPr>
                        <a:t>の協業を促進するため、</a:t>
                      </a:r>
                      <a:r>
                        <a:rPr lang="ja-JP" sz="1000" b="0" i="0" u="none" strike="noStrike" baseline="0" noProof="0" dirty="0">
                          <a:solidFill>
                            <a:schemeClr val="tx1"/>
                          </a:solidFill>
                          <a:latin typeface="メイリオ"/>
                          <a:ea typeface="メイリオ"/>
                        </a:rPr>
                        <a:t>両者の相互理解を深め、交流するための</a:t>
                      </a:r>
                      <a:r>
                        <a:rPr kumimoji="1" lang="ja-JP" sz="1000" b="0" i="0" u="none" strike="noStrike" baseline="0" noProof="0" dirty="0">
                          <a:solidFill>
                            <a:schemeClr val="tx1"/>
                          </a:solidFill>
                          <a:latin typeface="メイリオ"/>
                          <a:ea typeface="メイリオ"/>
                        </a:rPr>
                        <a:t>セミナー等</a:t>
                      </a:r>
                      <a:r>
                        <a:rPr lang="ja-JP" sz="1000" b="0" i="0" u="none" strike="noStrike" baseline="0" noProof="0" dirty="0">
                          <a:solidFill>
                            <a:schemeClr val="tx1"/>
                          </a:solidFill>
                          <a:latin typeface="メイリオ"/>
                          <a:ea typeface="メイリオ"/>
                        </a:rPr>
                        <a:t>の</a:t>
                      </a:r>
                      <a:r>
                        <a:rPr kumimoji="1" lang="ja-JP" sz="1000" b="0" i="0" u="none" strike="noStrike" baseline="0" noProof="0" dirty="0">
                          <a:solidFill>
                            <a:schemeClr val="tx1"/>
                          </a:solidFill>
                          <a:latin typeface="メイリオ"/>
                          <a:ea typeface="メイリオ"/>
                        </a:rPr>
                        <a:t>開催、協業に向けたマッチングや</a:t>
                      </a:r>
                      <a:r>
                        <a:rPr lang="ja-JP" sz="1000" b="0" i="0" u="none" strike="noStrike" baseline="0" noProof="0" dirty="0">
                          <a:solidFill>
                            <a:schemeClr val="tx1"/>
                          </a:solidFill>
                          <a:latin typeface="メイリオ"/>
                          <a:ea typeface="メイリオ"/>
                        </a:rPr>
                        <a:t>案件の</a:t>
                      </a:r>
                      <a:r>
                        <a:rPr kumimoji="1" lang="ja-JP" sz="1000" b="0" i="0" u="none" strike="noStrike" baseline="0" noProof="0" dirty="0">
                          <a:solidFill>
                            <a:schemeClr val="tx1"/>
                          </a:solidFill>
                          <a:latin typeface="メイリオ"/>
                          <a:ea typeface="メイリオ"/>
                        </a:rPr>
                        <a:t>フォローアップ、</a:t>
                      </a:r>
                      <a:r>
                        <a:rPr lang="ja-JP" sz="1000" b="0" i="0" u="none" strike="noStrike" baseline="0" noProof="0" dirty="0">
                          <a:solidFill>
                            <a:schemeClr val="tx1"/>
                          </a:solidFill>
                          <a:latin typeface="メイリオ"/>
                          <a:ea typeface="メイリオ"/>
                        </a:rPr>
                        <a:t>専用</a:t>
                      </a:r>
                      <a:r>
                        <a:rPr kumimoji="1" lang="ja-JP" sz="1000" b="0" i="0" u="none" strike="noStrike" baseline="0" noProof="0" dirty="0">
                          <a:solidFill>
                            <a:schemeClr val="tx1"/>
                          </a:solidFill>
                          <a:latin typeface="メイリオ"/>
                          <a:ea typeface="メイリオ"/>
                        </a:rPr>
                        <a:t>ホームページ等で</a:t>
                      </a:r>
                      <a:r>
                        <a:rPr lang="ja-JP" sz="1000" b="0" i="0" u="none" strike="noStrike" baseline="0" noProof="0" dirty="0">
                          <a:solidFill>
                            <a:schemeClr val="tx1"/>
                          </a:solidFill>
                          <a:latin typeface="メイリオ"/>
                          <a:ea typeface="メイリオ"/>
                        </a:rPr>
                        <a:t>取組</a:t>
                      </a:r>
                      <a:r>
                        <a:rPr lang="ja-JP" altLang="en-US" sz="1000" b="0" i="0" u="none" strike="noStrike" baseline="0" noProof="0" dirty="0">
                          <a:solidFill>
                            <a:schemeClr val="tx1"/>
                          </a:solidFill>
                          <a:latin typeface="メイリオ"/>
                          <a:ea typeface="メイリオ"/>
                        </a:rPr>
                        <a:t>み</a:t>
                      </a:r>
                      <a:r>
                        <a:rPr lang="ja-JP" sz="1000" b="0" i="0" u="none" strike="noStrike" baseline="0" noProof="0" dirty="0">
                          <a:solidFill>
                            <a:schemeClr val="tx1"/>
                          </a:solidFill>
                          <a:latin typeface="メイリオ"/>
                          <a:ea typeface="メイリオ"/>
                        </a:rPr>
                        <a:t>内容や事例等</a:t>
                      </a:r>
                      <a:r>
                        <a:rPr kumimoji="1" lang="ja-JP" sz="1000" b="0" i="0" u="none" strike="noStrike" baseline="0" noProof="0" dirty="0">
                          <a:solidFill>
                            <a:schemeClr val="tx1"/>
                          </a:solidFill>
                          <a:latin typeface="メイリオ"/>
                          <a:ea typeface="メイリオ"/>
                        </a:rPr>
                        <a:t>の</a:t>
                      </a:r>
                      <a:r>
                        <a:rPr lang="ja-JP" sz="1000" b="0" i="0" u="none" strike="noStrike" baseline="0" noProof="0" dirty="0">
                          <a:solidFill>
                            <a:schemeClr val="tx1"/>
                          </a:solidFill>
                          <a:latin typeface="メイリオ"/>
                          <a:ea typeface="メイリオ"/>
                        </a:rPr>
                        <a:t>効果的な</a:t>
                      </a:r>
                      <a:r>
                        <a:rPr kumimoji="1" lang="ja-JP" sz="1000" b="0" i="0" u="none" strike="noStrike" baseline="0" noProof="0" dirty="0">
                          <a:solidFill>
                            <a:schemeClr val="tx1"/>
                          </a:solidFill>
                          <a:latin typeface="メイリオ"/>
                          <a:ea typeface="メイリオ"/>
                        </a:rPr>
                        <a:t>情報発信に取り組む。</a:t>
                      </a:r>
                      <a:endParaRPr lang="ja-JP" sz="2400" b="0" i="0" u="none" strike="noStrike" baseline="0" noProof="0" dirty="0">
                        <a:solidFill>
                          <a:schemeClr val="tx1"/>
                        </a:solidFill>
                        <a:latin typeface="メイリオ"/>
                        <a:ea typeface="メイリオ"/>
                      </a:endParaRP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1181584758"/>
                  </a:ext>
                </a:extLst>
              </a:tr>
              <a:tr h="561868">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５</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雇用促進に資する新サービス等開発支援事業</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女性や障がい者、高齢者等多様な人材が能力を最大限に発揮し、さらに活躍していくための新たな技術やサービス（職域拡大や労働環境の改善、労働負荷の軽減等）の開発事業者の支援に取り組む。</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2480074137"/>
                  </a:ext>
                </a:extLst>
              </a:tr>
            </a:tbl>
          </a:graphicData>
        </a:graphic>
      </p:graphicFrame>
      <p:pic>
        <p:nvPicPr>
          <p:cNvPr id="29" name="図 28">
            <a:extLst>
              <a:ext uri="{FF2B5EF4-FFF2-40B4-BE49-F238E27FC236}">
                <a16:creationId xmlns:a16="http://schemas.microsoft.com/office/drawing/2014/main" id="{9E2F8FB9-F7EC-4647-B8C0-B568FE393528}"/>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31231" y="1002153"/>
            <a:ext cx="1156952" cy="930190"/>
          </a:xfrm>
          <a:prstGeom prst="rect">
            <a:avLst/>
          </a:prstGeom>
        </p:spPr>
      </p:pic>
      <p:sp>
        <p:nvSpPr>
          <p:cNvPr id="3" name="スライド番号プレースホルダー 2">
            <a:extLst>
              <a:ext uri="{FF2B5EF4-FFF2-40B4-BE49-F238E27FC236}">
                <a16:creationId xmlns:a16="http://schemas.microsoft.com/office/drawing/2014/main" id="{F1DC3E6E-5570-4F15-B494-66E61F497402}"/>
              </a:ext>
            </a:extLst>
          </p:cNvPr>
          <p:cNvSpPr>
            <a:spLocks noGrp="1"/>
          </p:cNvSpPr>
          <p:nvPr>
            <p:ph type="sldNum" sz="quarter" idx="12"/>
          </p:nvPr>
        </p:nvSpPr>
        <p:spPr>
          <a:xfrm>
            <a:off x="7002270" y="6439250"/>
            <a:ext cx="2133600" cy="365125"/>
          </a:xfrm>
        </p:spPr>
        <p:txBody>
          <a:bodyPr/>
          <a:lstStyle/>
          <a:p>
            <a:fld id="{7791D223-6A27-4327-8087-FA06212A7E85}" type="slidenum">
              <a:rPr lang="ja-JP" altLang="en-US" smtClean="0"/>
              <a:pPr/>
              <a:t>23</a:t>
            </a:fld>
            <a:endParaRPr lang="ja-JP" altLang="en-US"/>
          </a:p>
        </p:txBody>
      </p:sp>
      <p:sp>
        <p:nvSpPr>
          <p:cNvPr id="22" name="テキスト プレースホルダー 79">
            <a:extLst>
              <a:ext uri="{FF2B5EF4-FFF2-40B4-BE49-F238E27FC236}">
                <a16:creationId xmlns:a16="http://schemas.microsoft.com/office/drawing/2014/main" id="{B39DF33B-DAF3-4B1F-AE6C-AD946FAF4219}"/>
              </a:ext>
            </a:extLst>
          </p:cNvPr>
          <p:cNvSpPr txBox="1">
            <a:spLocks noGrp="1"/>
          </p:cNvSpPr>
          <p:nvPr>
            <p:ph type="body" sz="quarter" idx="18"/>
          </p:nvPr>
        </p:nvSpPr>
        <p:spPr>
          <a:xfrm>
            <a:off x="130969" y="548680"/>
            <a:ext cx="8882062" cy="216000"/>
          </a:xfrm>
          <a:prstGeom prst="rect">
            <a:avLst/>
          </a:prstGeom>
          <a:noFill/>
          <a:ln>
            <a:noFill/>
          </a:ln>
        </p:spPr>
        <p:txBody>
          <a:bodyPr wrap="square" rtlCol="0">
            <a:noAutofit/>
          </a:bodyPr>
          <a:lstStyle/>
          <a:p>
            <a:pPr marL="90488" indent="-90488">
              <a:buFont typeface="Arial" panose="020B0604020202020204" pitchFamily="34" charset="0"/>
              <a:buChar char="•"/>
            </a:pPr>
            <a:r>
              <a:rPr lang="ja-JP" altLang="en-US" spc="-20" dirty="0">
                <a:cs typeface="メイリオ" panose="020B0604030504040204" pitchFamily="50" charset="-128"/>
              </a:rPr>
              <a:t>企業版ふるさと納税制度による寄附金を活用し、府における地方創生の取組みをさらに推進。</a:t>
            </a:r>
            <a:endParaRPr lang="ja-JP" altLang="en-US" sz="1200" spc="-2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546867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正方形/長方形 72">
            <a:extLst>
              <a:ext uri="{FF2B5EF4-FFF2-40B4-BE49-F238E27FC236}">
                <a16:creationId xmlns:a16="http://schemas.microsoft.com/office/drawing/2014/main" id="{EFB59214-78FE-4117-B737-8F11FCDFF714}"/>
              </a:ext>
            </a:extLst>
          </p:cNvPr>
          <p:cNvSpPr/>
          <p:nvPr/>
        </p:nvSpPr>
        <p:spPr>
          <a:xfrm>
            <a:off x="130969" y="1285802"/>
            <a:ext cx="8882063" cy="5144443"/>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algn="ctr"/>
            <a:r>
              <a:rPr lang="ja-JP" altLang="en-US" sz="1400" b="1" dirty="0">
                <a:solidFill>
                  <a:schemeClr val="tx1"/>
                </a:solidFill>
                <a:latin typeface="メイリオ" panose="020B0604030504040204" pitchFamily="50" charset="-128"/>
                <a:ea typeface="メイリオ" panose="020B0604030504040204" pitchFamily="50" charset="-128"/>
              </a:rPr>
              <a:t>取組みの概要</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graphicFrame>
        <p:nvGraphicFramePr>
          <p:cNvPr id="78" name="表 77">
            <a:extLst>
              <a:ext uri="{FF2B5EF4-FFF2-40B4-BE49-F238E27FC236}">
                <a16:creationId xmlns:a16="http://schemas.microsoft.com/office/drawing/2014/main" id="{8D9F4748-D8B6-4360-AAC4-15B712B34E75}"/>
              </a:ext>
            </a:extLst>
          </p:cNvPr>
          <p:cNvGraphicFramePr>
            <a:graphicFrameLocks noGrp="1"/>
          </p:cNvGraphicFramePr>
          <p:nvPr/>
        </p:nvGraphicFramePr>
        <p:xfrm>
          <a:off x="5210869" y="4388555"/>
          <a:ext cx="3692389" cy="2003883"/>
        </p:xfrm>
        <a:graphic>
          <a:graphicData uri="http://schemas.openxmlformats.org/drawingml/2006/table">
            <a:tbl>
              <a:tblPr firstRow="1" bandRow="1">
                <a:tableStyleId>{5C22544A-7EE6-4342-B048-85BDC9FD1C3A}</a:tableStyleId>
              </a:tblPr>
              <a:tblGrid>
                <a:gridCol w="3692389">
                  <a:extLst>
                    <a:ext uri="{9D8B030D-6E8A-4147-A177-3AD203B41FA5}">
                      <a16:colId xmlns:a16="http://schemas.microsoft.com/office/drawing/2014/main" val="1898385711"/>
                    </a:ext>
                  </a:extLst>
                </a:gridCol>
              </a:tblGrid>
              <a:tr h="288000">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情報発信</a:t>
                      </a:r>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5650680"/>
                  </a:ext>
                </a:extLst>
              </a:tr>
              <a:tr h="171588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050" dirty="0">
                          <a:solidFill>
                            <a:prstClr val="black"/>
                          </a:solidFill>
                          <a:latin typeface="メイリオ" panose="020B0604030504040204" pitchFamily="50" charset="-128"/>
                          <a:ea typeface="メイリオ" panose="020B0604030504040204" pitchFamily="50" charset="-128"/>
                        </a:rPr>
                        <a:t>ウェブサイト情報での会員の取組み紹介等、大阪のスマートシティ推進に関する幅広い情報発信。</a:t>
                      </a:r>
                      <a:endParaRPr lang="en-US" altLang="ja-JP" sz="1050" dirty="0">
                        <a:solidFill>
                          <a:prstClr val="black"/>
                        </a:solidFill>
                        <a:latin typeface="メイリオ" panose="020B0604030504040204" pitchFamily="50" charset="-128"/>
                        <a:ea typeface="メイリオ" panose="020B0604030504040204" pitchFamily="50" charset="-128"/>
                      </a:endParaRPr>
                    </a:p>
                    <a:p>
                      <a:pPr defTabSz="685800">
                        <a:defRPr/>
                      </a:pPr>
                      <a:endParaRPr lang="en-US" altLang="ja-JP" sz="1050" dirty="0">
                        <a:solidFill>
                          <a:prstClr val="black"/>
                        </a:solidFill>
                        <a:latin typeface="メイリオ" panose="020B0604030504040204" pitchFamily="50" charset="-128"/>
                        <a:ea typeface="メイリオ" panose="020B0604030504040204" pitchFamily="50"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22242865"/>
                  </a:ext>
                </a:extLst>
              </a:tr>
            </a:tbl>
          </a:graphicData>
        </a:graphic>
      </p:graphicFrame>
      <p:graphicFrame>
        <p:nvGraphicFramePr>
          <p:cNvPr id="71" name="表 70">
            <a:extLst>
              <a:ext uri="{FF2B5EF4-FFF2-40B4-BE49-F238E27FC236}">
                <a16:creationId xmlns:a16="http://schemas.microsoft.com/office/drawing/2014/main" id="{22451755-3413-404E-8ABC-22B153F171C1}"/>
              </a:ext>
            </a:extLst>
          </p:cNvPr>
          <p:cNvGraphicFramePr>
            <a:graphicFrameLocks noGrp="1"/>
          </p:cNvGraphicFramePr>
          <p:nvPr/>
        </p:nvGraphicFramePr>
        <p:xfrm>
          <a:off x="206515" y="3985534"/>
          <a:ext cx="4889600" cy="2225449"/>
        </p:xfrm>
        <a:graphic>
          <a:graphicData uri="http://schemas.openxmlformats.org/drawingml/2006/table">
            <a:tbl>
              <a:tblPr firstRow="1" bandRow="1">
                <a:tableStyleId>{5C22544A-7EE6-4342-B048-85BDC9FD1C3A}</a:tableStyleId>
              </a:tblPr>
              <a:tblGrid>
                <a:gridCol w="4889600">
                  <a:extLst>
                    <a:ext uri="{9D8B030D-6E8A-4147-A177-3AD203B41FA5}">
                      <a16:colId xmlns:a16="http://schemas.microsoft.com/office/drawing/2014/main" val="1898385711"/>
                    </a:ext>
                  </a:extLst>
                </a:gridCol>
              </a:tblGrid>
              <a:tr h="288000">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OSPF </a:t>
                      </a:r>
                      <a:r>
                        <a:rPr kumimoji="1" lang="ja-JP" altLang="en-US"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プロジェクトの推進</a:t>
                      </a:r>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5650680"/>
                  </a:ext>
                </a:extLst>
              </a:tr>
              <a:tr h="184401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050" dirty="0">
                          <a:latin typeface="メイリオ" panose="020B0604030504040204" pitchFamily="50" charset="-128"/>
                          <a:ea typeface="メイリオ" panose="020B0604030504040204" pitchFamily="50" charset="-128"/>
                        </a:rPr>
                        <a:t>各分野の課題解決に向けた</a:t>
                      </a:r>
                      <a:r>
                        <a:rPr lang="en-US" altLang="ja-JP" sz="1050" dirty="0">
                          <a:latin typeface="メイリオ" panose="020B0604030504040204" pitchFamily="50" charset="-128"/>
                          <a:ea typeface="メイリオ" panose="020B0604030504040204" pitchFamily="50" charset="-128"/>
                        </a:rPr>
                        <a:t>n</a:t>
                      </a:r>
                      <a:r>
                        <a:rPr lang="ja-JP" altLang="en-US" sz="1050" dirty="0">
                          <a:latin typeface="メイリオ" panose="020B0604030504040204" pitchFamily="50" charset="-128"/>
                          <a:ea typeface="メイリオ" panose="020B0604030504040204" pitchFamily="50" charset="-128"/>
                        </a:rPr>
                        <a:t>対</a:t>
                      </a:r>
                      <a:r>
                        <a:rPr lang="en-US" altLang="ja-JP" sz="1050" dirty="0">
                          <a:latin typeface="メイリオ" panose="020B0604030504040204" pitchFamily="50" charset="-128"/>
                          <a:ea typeface="メイリオ" panose="020B0604030504040204" pitchFamily="50" charset="-128"/>
                        </a:rPr>
                        <a:t>n</a:t>
                      </a:r>
                      <a:r>
                        <a:rPr lang="ja-JP" altLang="en-US" sz="1050" dirty="0">
                          <a:latin typeface="メイリオ" panose="020B0604030504040204" pitchFamily="50" charset="-128"/>
                          <a:ea typeface="メイリオ" panose="020B0604030504040204" pitchFamily="50" charset="-128"/>
                        </a:rPr>
                        <a:t>（複数企業対複数市町村）のサービスビジネスモデルを実証・実装する。横断的なテーマについては相互に連携</a:t>
                      </a:r>
                      <a:r>
                        <a:rPr lang="ja-JP" altLang="en-US" sz="788" dirty="0">
                          <a:latin typeface="メイリオ" panose="020B0604030504040204" pitchFamily="50" charset="-128"/>
                          <a:ea typeface="メイリオ" panose="020B0604030504040204" pitchFamily="50" charset="-128"/>
                        </a:rPr>
                        <a:t>。</a:t>
                      </a: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128588" marR="0" lvl="0" indent="-128588" algn="l" defTabSz="278606" rtl="0" eaLnBrk="1" fontAlgn="auto" latinLnBrk="0" hangingPunct="1">
                        <a:lnSpc>
                          <a:spcPts val="500"/>
                        </a:lnSpc>
                        <a:spcBef>
                          <a:spcPts val="0"/>
                        </a:spcBef>
                        <a:spcAft>
                          <a:spcPts val="0"/>
                        </a:spcAft>
                        <a:buClrTx/>
                        <a:buSzTx/>
                        <a:buFont typeface="Wingdings" panose="05000000000000000000" pitchFamily="2" charset="2"/>
                        <a:buChar char="Ø"/>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「スマートヘルスシティ」「高齢者にやさしいまちづくり」等８分野でプロジェクトを推進中</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28588" marR="0" lvl="0" indent="-128588" algn="l" defTabSz="278606" rtl="0" eaLnBrk="1" fontAlgn="auto" latinLnBrk="0" hangingPunct="1">
                        <a:lnSpc>
                          <a:spcPts val="500"/>
                        </a:lnSpc>
                        <a:spcBef>
                          <a:spcPts val="450"/>
                        </a:spcBef>
                        <a:spcAft>
                          <a:spcPts val="0"/>
                        </a:spcAft>
                        <a:buClrTx/>
                        <a:buSzTx/>
                        <a:buFont typeface="Wingdings" panose="05000000000000000000" pitchFamily="2" charset="2"/>
                        <a:buChar char="Ø"/>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大企業とスタートアップベンチャー企業等の連携によるプロジェクトを展開</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22242865"/>
                  </a:ext>
                </a:extLst>
              </a:tr>
            </a:tbl>
          </a:graphicData>
        </a:graphic>
      </p:graphicFrame>
      <p:sp>
        <p:nvSpPr>
          <p:cNvPr id="92" name="正方形/長方形 91">
            <a:extLst>
              <a:ext uri="{FF2B5EF4-FFF2-40B4-BE49-F238E27FC236}">
                <a16:creationId xmlns:a16="http://schemas.microsoft.com/office/drawing/2014/main" id="{0104E3BB-4031-4752-9F35-28B1A55F2D6B}"/>
              </a:ext>
            </a:extLst>
          </p:cNvPr>
          <p:cNvSpPr/>
          <p:nvPr/>
        </p:nvSpPr>
        <p:spPr>
          <a:xfrm>
            <a:off x="296525" y="4807340"/>
            <a:ext cx="791203" cy="1010789"/>
          </a:xfrm>
          <a:prstGeom prst="rect">
            <a:avLst/>
          </a:prstGeom>
          <a:gradFill>
            <a:gsLst>
              <a:gs pos="0">
                <a:schemeClr val="accent5">
                  <a:lumMod val="75000"/>
                </a:schemeClr>
              </a:gs>
              <a:gs pos="100000">
                <a:srgbClr val="0070C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ctr"/>
          <a:lstStyle/>
          <a:p>
            <a:pPr algn="ctr" defTabSz="685783">
              <a:defRPr/>
            </a:pPr>
            <a:r>
              <a:rPr lang="ja-JP" altLang="en-US" sz="900" b="1" dirty="0">
                <a:solidFill>
                  <a:prstClr val="white"/>
                </a:solidFill>
                <a:latin typeface="メイリオ" panose="020B0604030504040204" pitchFamily="50" charset="-128"/>
                <a:ea typeface="メイリオ" panose="020B0604030504040204" pitchFamily="50" charset="-128"/>
              </a:rPr>
              <a:t>プロジェクト</a:t>
            </a:r>
            <a:endParaRPr lang="en-US" altLang="ja-JP" sz="900" b="1" dirty="0">
              <a:solidFill>
                <a:prstClr val="white"/>
              </a:solidFill>
              <a:latin typeface="メイリオ" panose="020B0604030504040204" pitchFamily="50" charset="-128"/>
              <a:ea typeface="メイリオ" panose="020B0604030504040204" pitchFamily="50" charset="-128"/>
            </a:endParaRPr>
          </a:p>
          <a:p>
            <a:pPr algn="ctr" defTabSz="685783">
              <a:defRPr/>
            </a:pPr>
            <a:r>
              <a:rPr lang="ja-JP" altLang="en-US" sz="900" b="1" dirty="0">
                <a:solidFill>
                  <a:prstClr val="white"/>
                </a:solidFill>
                <a:latin typeface="メイリオ" panose="020B0604030504040204" pitchFamily="50" charset="-128"/>
                <a:ea typeface="メイリオ" panose="020B0604030504040204" pitchFamily="50" charset="-128"/>
              </a:rPr>
              <a:t>分野</a:t>
            </a:r>
          </a:p>
        </p:txBody>
      </p:sp>
      <p:sp>
        <p:nvSpPr>
          <p:cNvPr id="93" name="角丸四角形 21">
            <a:extLst>
              <a:ext uri="{FF2B5EF4-FFF2-40B4-BE49-F238E27FC236}">
                <a16:creationId xmlns:a16="http://schemas.microsoft.com/office/drawing/2014/main" id="{51514FA2-7517-4D6C-ACA1-A8F9664CDA03}"/>
              </a:ext>
            </a:extLst>
          </p:cNvPr>
          <p:cNvSpPr/>
          <p:nvPr/>
        </p:nvSpPr>
        <p:spPr>
          <a:xfrm>
            <a:off x="1119114" y="4875355"/>
            <a:ext cx="948471" cy="415887"/>
          </a:xfrm>
          <a:prstGeom prst="roundRect">
            <a:avLst>
              <a:gd name="adj"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b" anchorCtr="1"/>
          <a:lstStyle/>
          <a:p>
            <a:pPr algn="ctr" defTabSz="685783">
              <a:defRPr/>
            </a:pPr>
            <a:endParaRPr lang="en-US" altLang="ja-JP" sz="1100" b="1">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スマート</a:t>
            </a:r>
            <a:endParaRPr lang="en-US" altLang="ja-JP" sz="900" b="1">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ヘルスシティ</a:t>
            </a:r>
            <a:endParaRPr lang="en-US" altLang="ja-JP" sz="900" b="1">
              <a:solidFill>
                <a:prstClr val="black"/>
              </a:solidFill>
              <a:latin typeface="メイリオ" panose="020B0604030504040204" pitchFamily="50" charset="-128"/>
              <a:ea typeface="メイリオ" panose="020B0604030504040204" pitchFamily="50" charset="-128"/>
            </a:endParaRPr>
          </a:p>
        </p:txBody>
      </p:sp>
      <p:sp>
        <p:nvSpPr>
          <p:cNvPr id="94" name="角丸四角形 14">
            <a:extLst>
              <a:ext uri="{FF2B5EF4-FFF2-40B4-BE49-F238E27FC236}">
                <a16:creationId xmlns:a16="http://schemas.microsoft.com/office/drawing/2014/main" id="{90D2C257-42D4-4C0F-ADEA-49B4619B75BE}"/>
              </a:ext>
            </a:extLst>
          </p:cNvPr>
          <p:cNvSpPr/>
          <p:nvPr/>
        </p:nvSpPr>
        <p:spPr>
          <a:xfrm>
            <a:off x="2112642" y="4875355"/>
            <a:ext cx="948471" cy="415887"/>
          </a:xfrm>
          <a:prstGeom prst="roundRect">
            <a:avLst>
              <a:gd name="adj"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b" anchorCtr="1"/>
          <a:lstStyle/>
          <a:p>
            <a:pPr algn="ctr" defTabSz="685783">
              <a:defRPr/>
            </a:pPr>
            <a:r>
              <a:rPr lang="ja-JP" altLang="en-US" sz="825" b="1">
                <a:solidFill>
                  <a:prstClr val="black"/>
                </a:solidFill>
                <a:latin typeface="メイリオ" panose="020B0604030504040204" pitchFamily="50" charset="-128"/>
                <a:ea typeface="メイリオ" panose="020B0604030504040204" pitchFamily="50" charset="-128"/>
              </a:rPr>
              <a:t>高齢者にやさしい</a:t>
            </a:r>
            <a:endParaRPr lang="en-US" altLang="ja-JP" sz="825" b="1">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825" b="1">
                <a:solidFill>
                  <a:prstClr val="black"/>
                </a:solidFill>
                <a:latin typeface="メイリオ" panose="020B0604030504040204" pitchFamily="50" charset="-128"/>
                <a:ea typeface="メイリオ" panose="020B0604030504040204" pitchFamily="50" charset="-128"/>
              </a:rPr>
              <a:t>まちづくり</a:t>
            </a:r>
            <a:endParaRPr lang="en-US" altLang="ja-JP" sz="825" b="1">
              <a:solidFill>
                <a:prstClr val="black"/>
              </a:solidFill>
              <a:latin typeface="メイリオ" panose="020B0604030504040204" pitchFamily="50" charset="-128"/>
              <a:ea typeface="メイリオ" panose="020B0604030504040204" pitchFamily="50" charset="-128"/>
            </a:endParaRPr>
          </a:p>
        </p:txBody>
      </p:sp>
      <p:sp>
        <p:nvSpPr>
          <p:cNvPr id="95" name="角丸四角形 18">
            <a:extLst>
              <a:ext uri="{FF2B5EF4-FFF2-40B4-BE49-F238E27FC236}">
                <a16:creationId xmlns:a16="http://schemas.microsoft.com/office/drawing/2014/main" id="{9FCA0C9C-E9E2-47C9-847F-E6676574E0CC}"/>
              </a:ext>
            </a:extLst>
          </p:cNvPr>
          <p:cNvSpPr/>
          <p:nvPr/>
        </p:nvSpPr>
        <p:spPr>
          <a:xfrm>
            <a:off x="3106169" y="4875355"/>
            <a:ext cx="948471" cy="415887"/>
          </a:xfrm>
          <a:prstGeom prst="roundRect">
            <a:avLst>
              <a:gd name="adj"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b" anchorCtr="1"/>
          <a:lstStyle/>
          <a:p>
            <a:pPr algn="ctr" defTabSz="685783">
              <a:defRPr/>
            </a:pPr>
            <a:endParaRPr lang="en-US" altLang="ja-JP" sz="900" b="1" dirty="0">
              <a:solidFill>
                <a:prstClr val="black"/>
              </a:solidFill>
              <a:latin typeface="メイリオ" panose="020B0604030504040204" pitchFamily="50" charset="-128"/>
              <a:ea typeface="メイリオ" panose="020B0604030504040204" pitchFamily="50" charset="-128"/>
            </a:endParaRPr>
          </a:p>
          <a:p>
            <a:pPr algn="ctr" defTabSz="685783">
              <a:defRPr/>
            </a:pPr>
            <a:endParaRPr lang="en-US" altLang="ja-JP" sz="900" b="1" dirty="0">
              <a:solidFill>
                <a:prstClr val="black"/>
              </a:solidFill>
              <a:latin typeface="メイリオ" panose="020B0604030504040204" pitchFamily="50" charset="-128"/>
              <a:ea typeface="メイリオ" panose="020B0604030504040204" pitchFamily="50" charset="-128"/>
            </a:endParaRPr>
          </a:p>
          <a:p>
            <a:pPr algn="ctr" defTabSz="685783">
              <a:defRPr/>
            </a:pPr>
            <a:endParaRPr lang="en-US" altLang="ja-JP" sz="900" b="1" dirty="0">
              <a:solidFill>
                <a:prstClr val="black"/>
              </a:solidFill>
              <a:latin typeface="メイリオ" panose="020B0604030504040204" pitchFamily="50" charset="-128"/>
              <a:ea typeface="メイリオ" panose="020B0604030504040204" pitchFamily="50" charset="-128"/>
            </a:endParaRPr>
          </a:p>
          <a:p>
            <a:pPr algn="ctr" defTabSz="685783">
              <a:defRPr/>
            </a:pPr>
            <a:endParaRPr lang="en-US" altLang="ja-JP" sz="900" b="1" dirty="0">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dirty="0">
                <a:solidFill>
                  <a:prstClr val="black"/>
                </a:solidFill>
                <a:latin typeface="メイリオ" panose="020B0604030504040204" pitchFamily="50" charset="-128"/>
                <a:ea typeface="メイリオ" panose="020B0604030504040204" pitchFamily="50" charset="-128"/>
              </a:rPr>
              <a:t>子育てしやすい</a:t>
            </a:r>
            <a:endParaRPr lang="en-US" altLang="ja-JP" sz="900" b="1" dirty="0">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dirty="0">
                <a:solidFill>
                  <a:prstClr val="black"/>
                </a:solidFill>
                <a:latin typeface="メイリオ" panose="020B0604030504040204" pitchFamily="50" charset="-128"/>
                <a:ea typeface="メイリオ" panose="020B0604030504040204" pitchFamily="50" charset="-128"/>
              </a:rPr>
              <a:t>まちづくり</a:t>
            </a:r>
            <a:endParaRPr lang="en-US" altLang="ja-JP" sz="900" b="1" dirty="0">
              <a:solidFill>
                <a:prstClr val="black"/>
              </a:solidFill>
              <a:latin typeface="メイリオ" panose="020B0604030504040204" pitchFamily="50" charset="-128"/>
              <a:ea typeface="メイリオ" panose="020B0604030504040204" pitchFamily="50" charset="-128"/>
            </a:endParaRPr>
          </a:p>
        </p:txBody>
      </p:sp>
      <p:sp>
        <p:nvSpPr>
          <p:cNvPr id="96" name="角丸四角形 24">
            <a:extLst>
              <a:ext uri="{FF2B5EF4-FFF2-40B4-BE49-F238E27FC236}">
                <a16:creationId xmlns:a16="http://schemas.microsoft.com/office/drawing/2014/main" id="{547862C8-D5CF-426C-B11A-E853996FA438}"/>
              </a:ext>
            </a:extLst>
          </p:cNvPr>
          <p:cNvSpPr/>
          <p:nvPr/>
        </p:nvSpPr>
        <p:spPr>
          <a:xfrm>
            <a:off x="4099697" y="4875355"/>
            <a:ext cx="948471" cy="415887"/>
          </a:xfrm>
          <a:prstGeom prst="roundRect">
            <a:avLst>
              <a:gd name="adj"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b" anchorCtr="1"/>
          <a:lstStyle/>
          <a:p>
            <a:pPr algn="ctr" defTabSz="685783">
              <a:defRPr/>
            </a:pPr>
            <a:endParaRPr lang="en-US" altLang="ja-JP" sz="900" b="1">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移動がスムーズな</a:t>
            </a:r>
            <a:endParaRPr lang="en-US" altLang="ja-JP" sz="900" b="1">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まちづくり</a:t>
            </a:r>
            <a:endParaRPr lang="en-US" altLang="ja-JP" sz="900" b="1">
              <a:solidFill>
                <a:prstClr val="black"/>
              </a:solidFill>
              <a:latin typeface="メイリオ" panose="020B0604030504040204" pitchFamily="50" charset="-128"/>
              <a:ea typeface="メイリオ" panose="020B0604030504040204" pitchFamily="50" charset="-128"/>
            </a:endParaRPr>
          </a:p>
        </p:txBody>
      </p:sp>
      <p:sp>
        <p:nvSpPr>
          <p:cNvPr id="97" name="角丸四角形 20">
            <a:extLst>
              <a:ext uri="{FF2B5EF4-FFF2-40B4-BE49-F238E27FC236}">
                <a16:creationId xmlns:a16="http://schemas.microsoft.com/office/drawing/2014/main" id="{6F6C287C-2F8A-474B-BCA9-0A10200D5A9E}"/>
              </a:ext>
            </a:extLst>
          </p:cNvPr>
          <p:cNvSpPr/>
          <p:nvPr/>
        </p:nvSpPr>
        <p:spPr>
          <a:xfrm>
            <a:off x="1119114" y="5384612"/>
            <a:ext cx="948471" cy="415887"/>
          </a:xfrm>
          <a:prstGeom prst="roundRect">
            <a:avLst>
              <a:gd name="adj"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b" anchorCtr="1"/>
          <a:lstStyle/>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インバウンド・</a:t>
            </a:r>
            <a:endParaRPr lang="en-US" altLang="ja-JP" sz="900" b="1" dirty="0">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dirty="0">
                <a:solidFill>
                  <a:prstClr val="black"/>
                </a:solidFill>
                <a:latin typeface="メイリオ" panose="020B0604030504040204" pitchFamily="50" charset="-128"/>
                <a:ea typeface="メイリオ" panose="020B0604030504040204" pitchFamily="50" charset="-128"/>
              </a:rPr>
              <a:t>観光のまちづくり</a:t>
            </a:r>
            <a:endParaRPr lang="en-US" altLang="ja-JP" sz="900" b="1" dirty="0">
              <a:solidFill>
                <a:prstClr val="black"/>
              </a:solidFill>
              <a:latin typeface="メイリオ" panose="020B0604030504040204" pitchFamily="50" charset="-128"/>
              <a:ea typeface="メイリオ" panose="020B0604030504040204" pitchFamily="50" charset="-128"/>
            </a:endParaRPr>
          </a:p>
        </p:txBody>
      </p:sp>
      <p:sp>
        <p:nvSpPr>
          <p:cNvPr id="98" name="角丸四角形 32">
            <a:extLst>
              <a:ext uri="{FF2B5EF4-FFF2-40B4-BE49-F238E27FC236}">
                <a16:creationId xmlns:a16="http://schemas.microsoft.com/office/drawing/2014/main" id="{30398480-BE44-46A2-9ABB-1A8E71080C93}"/>
              </a:ext>
            </a:extLst>
          </p:cNvPr>
          <p:cNvSpPr/>
          <p:nvPr/>
        </p:nvSpPr>
        <p:spPr>
          <a:xfrm>
            <a:off x="2112642" y="5384612"/>
            <a:ext cx="948471" cy="415887"/>
          </a:xfrm>
          <a:prstGeom prst="roundRect">
            <a:avLst>
              <a:gd name="adj"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b" anchorCtr="1"/>
          <a:lstStyle/>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大阪ものづくり</a:t>
            </a:r>
            <a:endParaRPr lang="en-US" altLang="ja-JP" sz="900" b="1">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２</a:t>
            </a:r>
            <a:r>
              <a:rPr lang="en-US" altLang="ja-JP" sz="900" b="1">
                <a:solidFill>
                  <a:prstClr val="black"/>
                </a:solidFill>
                <a:latin typeface="メイリオ" panose="020B0604030504040204" pitchFamily="50" charset="-128"/>
                <a:ea typeface="メイリオ" panose="020B0604030504040204" pitchFamily="50" charset="-128"/>
              </a:rPr>
              <a:t>.</a:t>
            </a:r>
            <a:r>
              <a:rPr lang="ja-JP" altLang="en-US" sz="900" b="1">
                <a:solidFill>
                  <a:prstClr val="black"/>
                </a:solidFill>
                <a:latin typeface="メイリオ" panose="020B0604030504040204" pitchFamily="50" charset="-128"/>
                <a:ea typeface="メイリオ" panose="020B0604030504040204" pitchFamily="50" charset="-128"/>
              </a:rPr>
              <a:t>０</a:t>
            </a:r>
            <a:endParaRPr lang="en-US" altLang="ja-JP" sz="900" b="1">
              <a:solidFill>
                <a:prstClr val="black"/>
              </a:solidFill>
              <a:latin typeface="メイリオ" panose="020B0604030504040204" pitchFamily="50" charset="-128"/>
              <a:ea typeface="メイリオ" panose="020B0604030504040204" pitchFamily="50" charset="-128"/>
            </a:endParaRPr>
          </a:p>
        </p:txBody>
      </p:sp>
      <p:sp>
        <p:nvSpPr>
          <p:cNvPr id="99" name="角丸四角形 30">
            <a:extLst>
              <a:ext uri="{FF2B5EF4-FFF2-40B4-BE49-F238E27FC236}">
                <a16:creationId xmlns:a16="http://schemas.microsoft.com/office/drawing/2014/main" id="{5B5A3E53-3CB0-4047-9659-2B22ACD3B5F2}"/>
              </a:ext>
            </a:extLst>
          </p:cNvPr>
          <p:cNvSpPr/>
          <p:nvPr/>
        </p:nvSpPr>
        <p:spPr>
          <a:xfrm>
            <a:off x="4099697" y="5384612"/>
            <a:ext cx="948471" cy="415887"/>
          </a:xfrm>
          <a:prstGeom prst="roundRect">
            <a:avLst>
              <a:gd name="adj" fmla="val 0"/>
            </a:avLst>
          </a:prstGeom>
          <a:solidFill>
            <a:schemeClr val="bg1"/>
          </a:solidFill>
          <a:ln>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ctr"/>
          <a:lstStyle/>
          <a:p>
            <a:pPr algn="ctr" defTabSz="685783">
              <a:defRPr/>
            </a:pPr>
            <a:r>
              <a:rPr lang="ja-JP" altLang="en-US" sz="900" b="1" dirty="0">
                <a:solidFill>
                  <a:prstClr val="black"/>
                </a:solidFill>
                <a:latin typeface="メイリオ" panose="020B0604030504040204" pitchFamily="50" charset="-128"/>
                <a:ea typeface="メイリオ" panose="020B0604030504040204" pitchFamily="50" charset="-128"/>
              </a:rPr>
              <a:t>データ利活用</a:t>
            </a:r>
            <a:endParaRPr lang="en-US" altLang="ja-JP" sz="900" b="1" dirty="0">
              <a:solidFill>
                <a:prstClr val="black"/>
              </a:solidFill>
              <a:latin typeface="メイリオ" panose="020B0604030504040204" pitchFamily="50" charset="-128"/>
              <a:ea typeface="メイリオ" panose="020B0604030504040204" pitchFamily="50" charset="-128"/>
            </a:endParaRPr>
          </a:p>
        </p:txBody>
      </p:sp>
      <p:sp>
        <p:nvSpPr>
          <p:cNvPr id="100" name="角丸四角形 30">
            <a:extLst>
              <a:ext uri="{FF2B5EF4-FFF2-40B4-BE49-F238E27FC236}">
                <a16:creationId xmlns:a16="http://schemas.microsoft.com/office/drawing/2014/main" id="{8729DC05-ECE2-45BE-B718-0B4C9006DBC9}"/>
              </a:ext>
            </a:extLst>
          </p:cNvPr>
          <p:cNvSpPr/>
          <p:nvPr/>
        </p:nvSpPr>
        <p:spPr>
          <a:xfrm>
            <a:off x="3106169" y="5384612"/>
            <a:ext cx="948471" cy="415887"/>
          </a:xfrm>
          <a:prstGeom prst="roundRect">
            <a:avLst>
              <a:gd name="adj"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b" anchorCtr="1"/>
          <a:lstStyle/>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安全・安心な</a:t>
            </a:r>
            <a:endParaRPr lang="en-US" altLang="ja-JP" sz="900" b="1">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まちづくり</a:t>
            </a:r>
            <a:endParaRPr lang="en-US" altLang="ja-JP" sz="900" b="1">
              <a:solidFill>
                <a:prstClr val="black"/>
              </a:solidFill>
              <a:latin typeface="メイリオ" panose="020B0604030504040204" pitchFamily="50" charset="-128"/>
              <a:ea typeface="メイリオ" panose="020B0604030504040204" pitchFamily="50" charset="-128"/>
            </a:endParaRPr>
          </a:p>
        </p:txBody>
      </p:sp>
      <p:grpSp>
        <p:nvGrpSpPr>
          <p:cNvPr id="101" name="グループ化 100">
            <a:extLst>
              <a:ext uri="{FF2B5EF4-FFF2-40B4-BE49-F238E27FC236}">
                <a16:creationId xmlns:a16="http://schemas.microsoft.com/office/drawing/2014/main" id="{ECF36C81-6591-4F96-AAB2-8C47D4DC3604}"/>
              </a:ext>
            </a:extLst>
          </p:cNvPr>
          <p:cNvGrpSpPr/>
          <p:nvPr/>
        </p:nvGrpSpPr>
        <p:grpSpPr>
          <a:xfrm>
            <a:off x="1125010" y="4736886"/>
            <a:ext cx="185500" cy="199649"/>
            <a:chOff x="616146" y="4976368"/>
            <a:chExt cx="253469" cy="253469"/>
          </a:xfrm>
        </p:grpSpPr>
        <p:sp>
          <p:nvSpPr>
            <p:cNvPr id="117" name="角丸四角形 49">
              <a:extLst>
                <a:ext uri="{FF2B5EF4-FFF2-40B4-BE49-F238E27FC236}">
                  <a16:creationId xmlns:a16="http://schemas.microsoft.com/office/drawing/2014/main" id="{53B814D9-6588-402B-BA7B-55EA7E8CF12C}"/>
                </a:ext>
              </a:extLst>
            </p:cNvPr>
            <p:cNvSpPr/>
            <p:nvPr/>
          </p:nvSpPr>
          <p:spPr>
            <a:xfrm>
              <a:off x="616146" y="4976368"/>
              <a:ext cx="253469" cy="253469"/>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18" name="図 117">
              <a:extLst>
                <a:ext uri="{FF2B5EF4-FFF2-40B4-BE49-F238E27FC236}">
                  <a16:creationId xmlns:a16="http://schemas.microsoft.com/office/drawing/2014/main" id="{670A98FC-1A5B-4C50-8CAE-50DE9FAD3EEA}"/>
                </a:ext>
              </a:extLst>
            </p:cNvPr>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661366" y="5023028"/>
              <a:ext cx="163028" cy="163028"/>
            </a:xfrm>
            <a:prstGeom prst="rect">
              <a:avLst/>
            </a:prstGeom>
          </p:spPr>
        </p:pic>
      </p:grpSp>
      <p:grpSp>
        <p:nvGrpSpPr>
          <p:cNvPr id="102" name="グループ化 101">
            <a:extLst>
              <a:ext uri="{FF2B5EF4-FFF2-40B4-BE49-F238E27FC236}">
                <a16:creationId xmlns:a16="http://schemas.microsoft.com/office/drawing/2014/main" id="{B31681C1-8981-4B06-B314-F4EF54E8DF93}"/>
              </a:ext>
            </a:extLst>
          </p:cNvPr>
          <p:cNvGrpSpPr/>
          <p:nvPr/>
        </p:nvGrpSpPr>
        <p:grpSpPr>
          <a:xfrm>
            <a:off x="2122845" y="4735653"/>
            <a:ext cx="185501" cy="199649"/>
            <a:chOff x="3328606" y="4239660"/>
            <a:chExt cx="253471" cy="253468"/>
          </a:xfrm>
        </p:grpSpPr>
        <p:sp>
          <p:nvSpPr>
            <p:cNvPr id="115" name="角丸四角形 47">
              <a:extLst>
                <a:ext uri="{FF2B5EF4-FFF2-40B4-BE49-F238E27FC236}">
                  <a16:creationId xmlns:a16="http://schemas.microsoft.com/office/drawing/2014/main" id="{07E98E97-7A53-4446-B938-1680A788C579}"/>
                </a:ext>
              </a:extLst>
            </p:cNvPr>
            <p:cNvSpPr/>
            <p:nvPr/>
          </p:nvSpPr>
          <p:spPr>
            <a:xfrm>
              <a:off x="3328606" y="4239660"/>
              <a:ext cx="253471" cy="253468"/>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16" name="図 115">
              <a:extLst>
                <a:ext uri="{FF2B5EF4-FFF2-40B4-BE49-F238E27FC236}">
                  <a16:creationId xmlns:a16="http://schemas.microsoft.com/office/drawing/2014/main" id="{33ACFC1F-482D-4D99-A5B6-A908650929E3}"/>
                </a:ext>
              </a:extLst>
            </p:cNvPr>
            <p:cNvPicPr>
              <a:picLocks noChangeAspect="1"/>
            </p:cNvPicPr>
            <p:nvPr/>
          </p:nvPicPr>
          <p:blipFill>
            <a:blip r:embed="rId4" cstate="email">
              <a:biLevel thresh="25000"/>
              <a:extLst>
                <a:ext uri="{28A0092B-C50C-407E-A947-70E740481C1C}">
                  <a14:useLocalDpi xmlns:a14="http://schemas.microsoft.com/office/drawing/2010/main"/>
                </a:ext>
              </a:extLst>
            </a:blip>
            <a:stretch>
              <a:fillRect/>
            </a:stretch>
          </p:blipFill>
          <p:spPr>
            <a:xfrm>
              <a:off x="3351018" y="4257233"/>
              <a:ext cx="208647" cy="208648"/>
            </a:xfrm>
            <a:prstGeom prst="rect">
              <a:avLst/>
            </a:prstGeom>
          </p:spPr>
        </p:pic>
      </p:grpSp>
      <p:grpSp>
        <p:nvGrpSpPr>
          <p:cNvPr id="103" name="グループ化 102">
            <a:extLst>
              <a:ext uri="{FF2B5EF4-FFF2-40B4-BE49-F238E27FC236}">
                <a16:creationId xmlns:a16="http://schemas.microsoft.com/office/drawing/2014/main" id="{FE295D99-AEC7-45BB-ADE0-0D7DA4A6E2E3}"/>
              </a:ext>
            </a:extLst>
          </p:cNvPr>
          <p:cNvGrpSpPr/>
          <p:nvPr/>
        </p:nvGrpSpPr>
        <p:grpSpPr>
          <a:xfrm>
            <a:off x="3120725" y="4735653"/>
            <a:ext cx="185500" cy="199649"/>
            <a:chOff x="5570543" y="4219606"/>
            <a:chExt cx="253469" cy="253469"/>
          </a:xfrm>
        </p:grpSpPr>
        <p:sp>
          <p:nvSpPr>
            <p:cNvPr id="113" name="角丸四角形 45">
              <a:extLst>
                <a:ext uri="{FF2B5EF4-FFF2-40B4-BE49-F238E27FC236}">
                  <a16:creationId xmlns:a16="http://schemas.microsoft.com/office/drawing/2014/main" id="{26B9CFC0-70BC-4B5F-8AAD-DD880CCAA01D}"/>
                </a:ext>
              </a:extLst>
            </p:cNvPr>
            <p:cNvSpPr/>
            <p:nvPr/>
          </p:nvSpPr>
          <p:spPr>
            <a:xfrm>
              <a:off x="5570543" y="4219606"/>
              <a:ext cx="253469" cy="253469"/>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14" name="図 113">
              <a:extLst>
                <a:ext uri="{FF2B5EF4-FFF2-40B4-BE49-F238E27FC236}">
                  <a16:creationId xmlns:a16="http://schemas.microsoft.com/office/drawing/2014/main" id="{3601C744-B011-4372-80DD-BB8AE8195829}"/>
                </a:ext>
              </a:extLst>
            </p:cNvPr>
            <p:cNvPicPr>
              <a:picLocks noChangeAspect="1"/>
            </p:cNvPicPr>
            <p:nvPr/>
          </p:nvPicPr>
          <p:blipFill>
            <a:blip r:embed="rId5" cstate="email">
              <a:biLevel thresh="25000"/>
              <a:extLst>
                <a:ext uri="{28A0092B-C50C-407E-A947-70E740481C1C}">
                  <a14:useLocalDpi xmlns:a14="http://schemas.microsoft.com/office/drawing/2010/main"/>
                </a:ext>
              </a:extLst>
            </a:blip>
            <a:stretch>
              <a:fillRect/>
            </a:stretch>
          </p:blipFill>
          <p:spPr>
            <a:xfrm>
              <a:off x="5602115" y="4237134"/>
              <a:ext cx="199205" cy="199205"/>
            </a:xfrm>
            <a:prstGeom prst="rect">
              <a:avLst/>
            </a:prstGeom>
          </p:spPr>
        </p:pic>
      </p:grpSp>
      <p:grpSp>
        <p:nvGrpSpPr>
          <p:cNvPr id="104" name="グループ化 103">
            <a:extLst>
              <a:ext uri="{FF2B5EF4-FFF2-40B4-BE49-F238E27FC236}">
                <a16:creationId xmlns:a16="http://schemas.microsoft.com/office/drawing/2014/main" id="{AC179BDB-8211-4C8E-BF95-1840CC599035}"/>
              </a:ext>
            </a:extLst>
          </p:cNvPr>
          <p:cNvGrpSpPr/>
          <p:nvPr/>
        </p:nvGrpSpPr>
        <p:grpSpPr>
          <a:xfrm>
            <a:off x="4103049" y="4731031"/>
            <a:ext cx="185500" cy="199649"/>
            <a:chOff x="7721020" y="4889797"/>
            <a:chExt cx="253469" cy="253469"/>
          </a:xfrm>
        </p:grpSpPr>
        <p:sp>
          <p:nvSpPr>
            <p:cNvPr id="111" name="角丸四角形 43">
              <a:extLst>
                <a:ext uri="{FF2B5EF4-FFF2-40B4-BE49-F238E27FC236}">
                  <a16:creationId xmlns:a16="http://schemas.microsoft.com/office/drawing/2014/main" id="{8214D5DA-78C4-43C8-ABE4-2611D6796BD4}"/>
                </a:ext>
              </a:extLst>
            </p:cNvPr>
            <p:cNvSpPr/>
            <p:nvPr/>
          </p:nvSpPr>
          <p:spPr>
            <a:xfrm>
              <a:off x="7721020" y="4889797"/>
              <a:ext cx="253469" cy="25346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12" name="図 111">
              <a:extLst>
                <a:ext uri="{FF2B5EF4-FFF2-40B4-BE49-F238E27FC236}">
                  <a16:creationId xmlns:a16="http://schemas.microsoft.com/office/drawing/2014/main" id="{5B8B9D9E-8466-4C07-834D-DEEFE5890F92}"/>
                </a:ext>
              </a:extLst>
            </p:cNvPr>
            <p:cNvPicPr>
              <a:picLocks noChangeAspect="1"/>
            </p:cNvPicPr>
            <p:nvPr/>
          </p:nvPicPr>
          <p:blipFill>
            <a:blip r:embed="rId6" cstate="email">
              <a:biLevel thresh="25000"/>
              <a:extLst>
                <a:ext uri="{28A0092B-C50C-407E-A947-70E740481C1C}">
                  <a14:useLocalDpi xmlns:a14="http://schemas.microsoft.com/office/drawing/2010/main"/>
                </a:ext>
              </a:extLst>
            </a:blip>
            <a:stretch>
              <a:fillRect/>
            </a:stretch>
          </p:blipFill>
          <p:spPr>
            <a:xfrm>
              <a:off x="7757074" y="4922547"/>
              <a:ext cx="181417" cy="181416"/>
            </a:xfrm>
            <a:prstGeom prst="rect">
              <a:avLst/>
            </a:prstGeom>
          </p:spPr>
        </p:pic>
      </p:grpSp>
      <p:grpSp>
        <p:nvGrpSpPr>
          <p:cNvPr id="105" name="グループ化 104">
            <a:extLst>
              <a:ext uri="{FF2B5EF4-FFF2-40B4-BE49-F238E27FC236}">
                <a16:creationId xmlns:a16="http://schemas.microsoft.com/office/drawing/2014/main" id="{E460DCC1-4782-4ED1-A12D-E422808A21DB}"/>
              </a:ext>
            </a:extLst>
          </p:cNvPr>
          <p:cNvGrpSpPr/>
          <p:nvPr/>
        </p:nvGrpSpPr>
        <p:grpSpPr>
          <a:xfrm>
            <a:off x="1127253" y="5276696"/>
            <a:ext cx="185500" cy="199649"/>
            <a:chOff x="954420" y="6234792"/>
            <a:chExt cx="253469" cy="253470"/>
          </a:xfrm>
        </p:grpSpPr>
        <p:sp>
          <p:nvSpPr>
            <p:cNvPr id="109" name="角丸四角形 41">
              <a:extLst>
                <a:ext uri="{FF2B5EF4-FFF2-40B4-BE49-F238E27FC236}">
                  <a16:creationId xmlns:a16="http://schemas.microsoft.com/office/drawing/2014/main" id="{F9C7BE04-F748-446C-92DA-293ACFD70ECF}"/>
                </a:ext>
              </a:extLst>
            </p:cNvPr>
            <p:cNvSpPr/>
            <p:nvPr/>
          </p:nvSpPr>
          <p:spPr>
            <a:xfrm>
              <a:off x="954420" y="6234792"/>
              <a:ext cx="253469" cy="253470"/>
            </a:xfrm>
            <a:prstGeom prst="roundRect">
              <a:avLst>
                <a:gd name="adj" fmla="val 5000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10" name="図 109">
              <a:extLst>
                <a:ext uri="{FF2B5EF4-FFF2-40B4-BE49-F238E27FC236}">
                  <a16:creationId xmlns:a16="http://schemas.microsoft.com/office/drawing/2014/main" id="{74320CA8-849D-4E30-AA90-8C4A90ADA299}"/>
                </a:ext>
              </a:extLst>
            </p:cNvPr>
            <p:cNvPicPr>
              <a:picLocks noChangeAspect="1"/>
            </p:cNvPicPr>
            <p:nvPr/>
          </p:nvPicPr>
          <p:blipFill>
            <a:blip r:embed="rId7" cstate="email">
              <a:biLevel thresh="25000"/>
              <a:extLst>
                <a:ext uri="{28A0092B-C50C-407E-A947-70E740481C1C}">
                  <a14:useLocalDpi xmlns:a14="http://schemas.microsoft.com/office/drawing/2010/main"/>
                </a:ext>
              </a:extLst>
            </a:blip>
            <a:stretch>
              <a:fillRect/>
            </a:stretch>
          </p:blipFill>
          <p:spPr>
            <a:xfrm>
              <a:off x="989376" y="6266211"/>
              <a:ext cx="188185" cy="188184"/>
            </a:xfrm>
            <a:prstGeom prst="rect">
              <a:avLst/>
            </a:prstGeom>
          </p:spPr>
        </p:pic>
      </p:grpSp>
      <p:grpSp>
        <p:nvGrpSpPr>
          <p:cNvPr id="106" name="グループ化 105">
            <a:extLst>
              <a:ext uri="{FF2B5EF4-FFF2-40B4-BE49-F238E27FC236}">
                <a16:creationId xmlns:a16="http://schemas.microsoft.com/office/drawing/2014/main" id="{F35FACF3-F811-4C7A-B199-DEEC64FADFAE}"/>
              </a:ext>
            </a:extLst>
          </p:cNvPr>
          <p:cNvGrpSpPr/>
          <p:nvPr/>
        </p:nvGrpSpPr>
        <p:grpSpPr>
          <a:xfrm>
            <a:off x="2122845" y="5276696"/>
            <a:ext cx="185500" cy="199649"/>
            <a:chOff x="3310903" y="6430038"/>
            <a:chExt cx="253469" cy="253469"/>
          </a:xfrm>
        </p:grpSpPr>
        <p:sp>
          <p:nvSpPr>
            <p:cNvPr id="107" name="角丸四角形 39">
              <a:extLst>
                <a:ext uri="{FF2B5EF4-FFF2-40B4-BE49-F238E27FC236}">
                  <a16:creationId xmlns:a16="http://schemas.microsoft.com/office/drawing/2014/main" id="{6757275E-32EB-449E-BE6D-AE19C8D18455}"/>
                </a:ext>
              </a:extLst>
            </p:cNvPr>
            <p:cNvSpPr/>
            <p:nvPr/>
          </p:nvSpPr>
          <p:spPr>
            <a:xfrm>
              <a:off x="3310903" y="6430038"/>
              <a:ext cx="253469" cy="253469"/>
            </a:xfrm>
            <a:prstGeom prst="roundRect">
              <a:avLst>
                <a:gd name="adj" fmla="val 5000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08" name="図 107">
              <a:extLst>
                <a:ext uri="{FF2B5EF4-FFF2-40B4-BE49-F238E27FC236}">
                  <a16:creationId xmlns:a16="http://schemas.microsoft.com/office/drawing/2014/main" id="{216B909C-2C8A-4816-8601-9E8257A1302B}"/>
                </a:ext>
              </a:extLst>
            </p:cNvPr>
            <p:cNvPicPr>
              <a:picLocks noChangeAspect="1"/>
            </p:cNvPicPr>
            <p:nvPr/>
          </p:nvPicPr>
          <p:blipFill>
            <a:blip r:embed="rId8" cstate="email">
              <a:biLevel thresh="25000"/>
              <a:extLst>
                <a:ext uri="{28A0092B-C50C-407E-A947-70E740481C1C}">
                  <a14:useLocalDpi xmlns:a14="http://schemas.microsoft.com/office/drawing/2010/main"/>
                </a:ext>
              </a:extLst>
            </a:blip>
            <a:stretch>
              <a:fillRect/>
            </a:stretch>
          </p:blipFill>
          <p:spPr>
            <a:xfrm>
              <a:off x="3361235" y="6475953"/>
              <a:ext cx="152806" cy="152806"/>
            </a:xfrm>
            <a:prstGeom prst="rect">
              <a:avLst/>
            </a:prstGeom>
          </p:spPr>
        </p:pic>
      </p:grpSp>
      <p:grpSp>
        <p:nvGrpSpPr>
          <p:cNvPr id="10" name="グループ化 9">
            <a:extLst>
              <a:ext uri="{FF2B5EF4-FFF2-40B4-BE49-F238E27FC236}">
                <a16:creationId xmlns:a16="http://schemas.microsoft.com/office/drawing/2014/main" id="{8166F0D3-FAE4-4225-AD00-5E299B485C9C}"/>
              </a:ext>
            </a:extLst>
          </p:cNvPr>
          <p:cNvGrpSpPr/>
          <p:nvPr/>
        </p:nvGrpSpPr>
        <p:grpSpPr>
          <a:xfrm>
            <a:off x="4076945" y="5276696"/>
            <a:ext cx="190103" cy="199649"/>
            <a:chOff x="4076945" y="5484661"/>
            <a:chExt cx="190103" cy="199649"/>
          </a:xfrm>
        </p:grpSpPr>
        <p:sp>
          <p:nvSpPr>
            <p:cNvPr id="120" name="角丸四角形 52">
              <a:extLst>
                <a:ext uri="{FF2B5EF4-FFF2-40B4-BE49-F238E27FC236}">
                  <a16:creationId xmlns:a16="http://schemas.microsoft.com/office/drawing/2014/main" id="{65F0808D-83BF-47E0-89E6-287BA058B207}"/>
                </a:ext>
              </a:extLst>
            </p:cNvPr>
            <p:cNvSpPr/>
            <p:nvPr/>
          </p:nvSpPr>
          <p:spPr>
            <a:xfrm>
              <a:off x="4076945" y="5484661"/>
              <a:ext cx="190103" cy="199649"/>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21" name="図 120">
              <a:extLst>
                <a:ext uri="{FF2B5EF4-FFF2-40B4-BE49-F238E27FC236}">
                  <a16:creationId xmlns:a16="http://schemas.microsoft.com/office/drawing/2014/main" id="{07599714-0E7A-462D-BFC7-79C229EBDD7B}"/>
                </a:ext>
              </a:extLst>
            </p:cNvPr>
            <p:cNvPicPr>
              <a:picLocks noChangeAspect="1"/>
            </p:cNvPicPr>
            <p:nvPr/>
          </p:nvPicPr>
          <p:blipFill>
            <a:blip r:embed="rId9" cstate="screen">
              <a:biLevel thresh="25000"/>
              <a:extLst>
                <a:ext uri="{28A0092B-C50C-407E-A947-70E740481C1C}">
                  <a14:useLocalDpi xmlns:a14="http://schemas.microsoft.com/office/drawing/2010/main"/>
                </a:ext>
              </a:extLst>
            </a:blip>
            <a:stretch>
              <a:fillRect/>
            </a:stretch>
          </p:blipFill>
          <p:spPr>
            <a:xfrm>
              <a:off x="4102599" y="5497141"/>
              <a:ext cx="143116" cy="150303"/>
            </a:xfrm>
            <a:prstGeom prst="rect">
              <a:avLst/>
            </a:prstGeom>
          </p:spPr>
        </p:pic>
      </p:grpSp>
      <p:grpSp>
        <p:nvGrpSpPr>
          <p:cNvPr id="4" name="グループ化 3">
            <a:extLst>
              <a:ext uri="{FF2B5EF4-FFF2-40B4-BE49-F238E27FC236}">
                <a16:creationId xmlns:a16="http://schemas.microsoft.com/office/drawing/2014/main" id="{9A8CA5A6-61C2-4EEF-A669-D4C3C11376D1}"/>
              </a:ext>
            </a:extLst>
          </p:cNvPr>
          <p:cNvGrpSpPr/>
          <p:nvPr/>
        </p:nvGrpSpPr>
        <p:grpSpPr>
          <a:xfrm>
            <a:off x="3086835" y="5276696"/>
            <a:ext cx="190102" cy="213854"/>
            <a:chOff x="3086835" y="5456997"/>
            <a:chExt cx="190102" cy="213854"/>
          </a:xfrm>
        </p:grpSpPr>
        <p:sp>
          <p:nvSpPr>
            <p:cNvPr id="123" name="角丸四角形 55">
              <a:extLst>
                <a:ext uri="{FF2B5EF4-FFF2-40B4-BE49-F238E27FC236}">
                  <a16:creationId xmlns:a16="http://schemas.microsoft.com/office/drawing/2014/main" id="{42B61D6A-8C92-43E0-935E-AFA4F7B287F0}"/>
                </a:ext>
              </a:extLst>
            </p:cNvPr>
            <p:cNvSpPr/>
            <p:nvPr/>
          </p:nvSpPr>
          <p:spPr>
            <a:xfrm>
              <a:off x="3086835" y="5456997"/>
              <a:ext cx="190102" cy="213854"/>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24" name="図 123">
              <a:extLst>
                <a:ext uri="{FF2B5EF4-FFF2-40B4-BE49-F238E27FC236}">
                  <a16:creationId xmlns:a16="http://schemas.microsoft.com/office/drawing/2014/main" id="{195635CC-EF82-4031-8CA2-4395D59C9B5D}"/>
                </a:ext>
              </a:extLst>
            </p:cNvPr>
            <p:cNvPicPr>
              <a:picLocks noChangeAspect="1"/>
            </p:cNvPicPr>
            <p:nvPr/>
          </p:nvPicPr>
          <p:blipFill>
            <a:blip r:embed="rId10" cstate="screen">
              <a:biLevel thresh="25000"/>
              <a:extLst>
                <a:ext uri="{28A0092B-C50C-407E-A947-70E740481C1C}">
                  <a14:useLocalDpi xmlns:a14="http://schemas.microsoft.com/office/drawing/2010/main"/>
                </a:ext>
              </a:extLst>
            </a:blip>
            <a:stretch>
              <a:fillRect/>
            </a:stretch>
          </p:blipFill>
          <p:spPr>
            <a:xfrm>
              <a:off x="3115130" y="5492510"/>
              <a:ext cx="136856" cy="153956"/>
            </a:xfrm>
            <a:prstGeom prst="rect">
              <a:avLst/>
            </a:prstGeom>
          </p:spPr>
        </p:pic>
      </p:grpSp>
      <p:graphicFrame>
        <p:nvGraphicFramePr>
          <p:cNvPr id="8" name="表 7">
            <a:extLst>
              <a:ext uri="{FF2B5EF4-FFF2-40B4-BE49-F238E27FC236}">
                <a16:creationId xmlns:a16="http://schemas.microsoft.com/office/drawing/2014/main" id="{07124B80-249C-4AE1-8161-D7792E88FEC1}"/>
              </a:ext>
            </a:extLst>
          </p:cNvPr>
          <p:cNvGraphicFramePr>
            <a:graphicFrameLocks noGrp="1"/>
          </p:cNvGraphicFramePr>
          <p:nvPr/>
        </p:nvGraphicFramePr>
        <p:xfrm>
          <a:off x="206515" y="1621382"/>
          <a:ext cx="4889600" cy="2211533"/>
        </p:xfrm>
        <a:graphic>
          <a:graphicData uri="http://schemas.openxmlformats.org/drawingml/2006/table">
            <a:tbl>
              <a:tblPr firstRow="1" bandRow="1">
                <a:tableStyleId>{5C22544A-7EE6-4342-B048-85BDC9FD1C3A}</a:tableStyleId>
              </a:tblPr>
              <a:tblGrid>
                <a:gridCol w="4889600">
                  <a:extLst>
                    <a:ext uri="{9D8B030D-6E8A-4147-A177-3AD203B41FA5}">
                      <a16:colId xmlns:a16="http://schemas.microsoft.com/office/drawing/2014/main" val="1898385711"/>
                    </a:ext>
                  </a:extLst>
                </a:gridCol>
              </a:tblGrid>
              <a:tr h="288000">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市町村課題の見える化推進</a:t>
                      </a:r>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5650680"/>
                  </a:ext>
                </a:extLst>
              </a:tr>
              <a:tr h="1923533">
                <a:tc>
                  <a:txBody>
                    <a:bodyPr/>
                    <a:lstStyle/>
                    <a:p>
                      <a:pPr defTabSz="685800">
                        <a:defRPr/>
                      </a:pPr>
                      <a:r>
                        <a:rPr lang="ja-JP" altLang="en-US" sz="1050" dirty="0">
                          <a:solidFill>
                            <a:prstClr val="black"/>
                          </a:solidFill>
                          <a:latin typeface="メイリオ" panose="020B0604030504040204" pitchFamily="50" charset="-128"/>
                          <a:ea typeface="メイリオ" panose="020B0604030504040204" pitchFamily="50" charset="-128"/>
                        </a:rPr>
                        <a:t>会員限定ウェブサイト上で課題見える化シートを公開。</a:t>
                      </a:r>
                      <a:endParaRPr lang="en-US" altLang="ja-JP" sz="1050" dirty="0">
                        <a:solidFill>
                          <a:prstClr val="black"/>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22242865"/>
                  </a:ext>
                </a:extLst>
              </a:tr>
            </a:tbl>
          </a:graphicData>
        </a:graphic>
      </p:graphicFrame>
      <p:graphicFrame>
        <p:nvGraphicFramePr>
          <p:cNvPr id="77" name="表 76">
            <a:extLst>
              <a:ext uri="{FF2B5EF4-FFF2-40B4-BE49-F238E27FC236}">
                <a16:creationId xmlns:a16="http://schemas.microsoft.com/office/drawing/2014/main" id="{7384482D-9BE1-4471-83D2-9C31EB79EC52}"/>
              </a:ext>
            </a:extLst>
          </p:cNvPr>
          <p:cNvGraphicFramePr>
            <a:graphicFrameLocks noGrp="1"/>
          </p:cNvGraphicFramePr>
          <p:nvPr/>
        </p:nvGraphicFramePr>
        <p:xfrm>
          <a:off x="5206504" y="1621383"/>
          <a:ext cx="3692389" cy="2614311"/>
        </p:xfrm>
        <a:graphic>
          <a:graphicData uri="http://schemas.openxmlformats.org/drawingml/2006/table">
            <a:tbl>
              <a:tblPr firstRow="1" bandRow="1">
                <a:tableStyleId>{5C22544A-7EE6-4342-B048-85BDC9FD1C3A}</a:tableStyleId>
              </a:tblPr>
              <a:tblGrid>
                <a:gridCol w="3692389">
                  <a:extLst>
                    <a:ext uri="{9D8B030D-6E8A-4147-A177-3AD203B41FA5}">
                      <a16:colId xmlns:a16="http://schemas.microsoft.com/office/drawing/2014/main" val="1898385711"/>
                    </a:ext>
                  </a:extLst>
                </a:gridCol>
              </a:tblGrid>
              <a:tr h="288000">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スタートアップベンチャー支援事業</a:t>
                      </a:r>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5650680"/>
                  </a:ext>
                </a:extLst>
              </a:tr>
              <a:tr h="232631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050" dirty="0">
                          <a:solidFill>
                            <a:prstClr val="black"/>
                          </a:solidFill>
                          <a:latin typeface="メイリオ" panose="020B0604030504040204" pitchFamily="50" charset="-128"/>
                          <a:ea typeface="メイリオ" panose="020B0604030504040204" pitchFamily="50" charset="-128"/>
                        </a:rPr>
                        <a:t>ベンチャーキャピタル等と連携し、ピッチイベントの開催や市町村での実証を支援。</a:t>
                      </a:r>
                      <a:endParaRPr lang="en-US" altLang="ja-JP" sz="1050" dirty="0">
                        <a:solidFill>
                          <a:prstClr val="black"/>
                        </a:solidFill>
                        <a:latin typeface="メイリオ" panose="020B0604030504040204" pitchFamily="50" charset="-128"/>
                        <a:ea typeface="メイリオ" panose="020B0604030504040204" pitchFamily="50" charset="-128"/>
                      </a:endParaRPr>
                    </a:p>
                    <a:p>
                      <a:pPr defTabSz="685800">
                        <a:defRPr/>
                      </a:pPr>
                      <a:endParaRPr lang="en-US" altLang="ja-JP" sz="1050" dirty="0">
                        <a:solidFill>
                          <a:prstClr val="black"/>
                        </a:solidFill>
                        <a:latin typeface="メイリオ" panose="020B0604030504040204" pitchFamily="50" charset="-128"/>
                        <a:ea typeface="メイリオ" panose="020B0604030504040204" pitchFamily="50"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22242865"/>
                  </a:ext>
                </a:extLst>
              </a:tr>
            </a:tbl>
          </a:graphicData>
        </a:graphic>
      </p:graphicFrame>
      <p:pic>
        <p:nvPicPr>
          <p:cNvPr id="136" name="図 135">
            <a:extLst>
              <a:ext uri="{FF2B5EF4-FFF2-40B4-BE49-F238E27FC236}">
                <a16:creationId xmlns:a16="http://schemas.microsoft.com/office/drawing/2014/main" id="{32B12440-45A2-46EE-A6A5-4710FEA489C5}"/>
              </a:ext>
            </a:extLst>
          </p:cNvPr>
          <p:cNvPicPr>
            <a:picLocks noChangeAspect="1"/>
          </p:cNvPicPr>
          <p:nvPr/>
        </p:nvPicPr>
        <p:blipFill rotWithShape="1">
          <a:blip r:embed="rId11"/>
          <a:srcRect l="4147" t="1" r="29141" b="2084"/>
          <a:stretch/>
        </p:blipFill>
        <p:spPr>
          <a:xfrm>
            <a:off x="5307394" y="2385927"/>
            <a:ext cx="1343043" cy="838313"/>
          </a:xfrm>
          <a:prstGeom prst="rect">
            <a:avLst/>
          </a:prstGeom>
        </p:spPr>
      </p:pic>
      <p:sp>
        <p:nvSpPr>
          <p:cNvPr id="138" name="テキスト ボックス 137">
            <a:extLst>
              <a:ext uri="{FF2B5EF4-FFF2-40B4-BE49-F238E27FC236}">
                <a16:creationId xmlns:a16="http://schemas.microsoft.com/office/drawing/2014/main" id="{A0060127-A5A6-4011-A110-A6DF90480094}"/>
              </a:ext>
            </a:extLst>
          </p:cNvPr>
          <p:cNvSpPr txBox="1"/>
          <p:nvPr/>
        </p:nvSpPr>
        <p:spPr>
          <a:xfrm>
            <a:off x="5247075" y="3119362"/>
            <a:ext cx="1475796" cy="661720"/>
          </a:xfrm>
          <a:prstGeom prst="rect">
            <a:avLst/>
          </a:prstGeom>
          <a:noFill/>
        </p:spPr>
        <p:txBody>
          <a:bodyPr wrap="square" rtlCol="0">
            <a:spAutoFit/>
          </a:bodyPr>
          <a:lstStyle/>
          <a:p>
            <a:pPr>
              <a:defRPr/>
            </a:pPr>
            <a:r>
              <a:rPr lang="ja-JP" altLang="en-US" sz="900" b="1" dirty="0">
                <a:ln w="0"/>
                <a:latin typeface="メイリオ" panose="020B0604030504040204" pitchFamily="50" charset="-128"/>
                <a:ea typeface="メイリオ" panose="020B0604030504040204" pitchFamily="50" charset="-128"/>
              </a:rPr>
              <a:t>令和</a:t>
            </a:r>
            <a:r>
              <a:rPr lang="en-US" altLang="ja-JP" sz="900" b="1" dirty="0">
                <a:ln w="0"/>
                <a:latin typeface="メイリオ" panose="020B0604030504040204" pitchFamily="50" charset="-128"/>
                <a:ea typeface="メイリオ" panose="020B0604030504040204" pitchFamily="50" charset="-128"/>
              </a:rPr>
              <a:t>7</a:t>
            </a:r>
            <a:r>
              <a:rPr lang="ja-JP" altLang="en-US" sz="900" b="1" dirty="0">
                <a:ln w="0"/>
                <a:latin typeface="メイリオ" panose="020B0604030504040204" pitchFamily="50" charset="-128"/>
                <a:ea typeface="メイリオ" panose="020B0604030504040204" pitchFamily="50" charset="-128"/>
              </a:rPr>
              <a:t>年度実績</a:t>
            </a:r>
            <a:endParaRPr lang="en-US" altLang="ja-JP" sz="900" b="1" dirty="0">
              <a:ln w="0"/>
              <a:latin typeface="メイリオ" panose="020B0604030504040204" pitchFamily="50" charset="-128"/>
              <a:ea typeface="メイリオ" panose="020B0604030504040204" pitchFamily="50" charset="-128"/>
            </a:endParaRPr>
          </a:p>
          <a:p>
            <a:pPr algn="ctr">
              <a:defRPr/>
            </a:pPr>
            <a:r>
              <a:rPr lang="ja-JP" altLang="en-US" sz="1050" b="1" dirty="0">
                <a:ln w="0"/>
                <a:latin typeface="メイリオ" panose="020B0604030504040204" pitchFamily="50" charset="-128"/>
                <a:ea typeface="メイリオ" panose="020B0604030504040204" pitchFamily="50" charset="-128"/>
              </a:rPr>
              <a:t>登壇企業 </a:t>
            </a:r>
            <a:r>
              <a:rPr lang="en-US" altLang="ja-JP" sz="1600" b="1" dirty="0">
                <a:ln w="0"/>
                <a:latin typeface="メイリオ" panose="020B0604030504040204" pitchFamily="50" charset="-128"/>
                <a:ea typeface="メイリオ" panose="020B0604030504040204" pitchFamily="50" charset="-128"/>
              </a:rPr>
              <a:t>8</a:t>
            </a:r>
            <a:r>
              <a:rPr lang="ja-JP" altLang="en-US" sz="1400" b="1" dirty="0">
                <a:ln w="0"/>
                <a:latin typeface="メイリオ" panose="020B0604030504040204" pitchFamily="50" charset="-128"/>
                <a:ea typeface="メイリオ" panose="020B0604030504040204" pitchFamily="50" charset="-128"/>
              </a:rPr>
              <a:t>社 </a:t>
            </a:r>
            <a:endParaRPr lang="en-US" altLang="ja-JP" sz="1400" b="1" dirty="0">
              <a:ln w="0"/>
              <a:latin typeface="メイリオ" panose="020B0604030504040204" pitchFamily="50" charset="-128"/>
              <a:ea typeface="メイリオ" panose="020B0604030504040204" pitchFamily="50" charset="-128"/>
            </a:endParaRPr>
          </a:p>
          <a:p>
            <a:pPr algn="ctr">
              <a:defRPr/>
            </a:pPr>
            <a:r>
              <a:rPr lang="ja-JP" altLang="en-US" sz="1200" b="1" dirty="0">
                <a:ln w="0"/>
                <a:latin typeface="メイリオ" panose="020B0604030504040204" pitchFamily="50" charset="-128"/>
                <a:ea typeface="メイリオ" panose="020B0604030504040204" pitchFamily="50" charset="-128"/>
              </a:rPr>
              <a:t>／</a:t>
            </a:r>
            <a:r>
              <a:rPr lang="ja-JP" altLang="en-US" sz="800" b="1" dirty="0">
                <a:ln w="0"/>
                <a:latin typeface="メイリオ" panose="020B0604030504040204" pitchFamily="50" charset="-128"/>
                <a:ea typeface="メイリオ" panose="020B0604030504040204" pitchFamily="50" charset="-128"/>
              </a:rPr>
              <a:t>応募企業 </a:t>
            </a:r>
            <a:r>
              <a:rPr lang="en-US" altLang="ja-JP" sz="1200" b="1" dirty="0">
                <a:ln w="0"/>
                <a:latin typeface="メイリオ" panose="020B0604030504040204" pitchFamily="50" charset="-128"/>
                <a:ea typeface="メイリオ" panose="020B0604030504040204" pitchFamily="50" charset="-128"/>
              </a:rPr>
              <a:t>14</a:t>
            </a:r>
            <a:r>
              <a:rPr lang="ja-JP" altLang="en-US" sz="1200" b="1" dirty="0">
                <a:ln w="0"/>
                <a:latin typeface="メイリオ" panose="020B0604030504040204" pitchFamily="50" charset="-128"/>
                <a:ea typeface="メイリオ" panose="020B0604030504040204" pitchFamily="50" charset="-128"/>
              </a:rPr>
              <a:t>社</a:t>
            </a:r>
          </a:p>
        </p:txBody>
      </p:sp>
      <p:sp>
        <p:nvSpPr>
          <p:cNvPr id="139" name="正方形/長方形 138">
            <a:extLst>
              <a:ext uri="{FF2B5EF4-FFF2-40B4-BE49-F238E27FC236}">
                <a16:creationId xmlns:a16="http://schemas.microsoft.com/office/drawing/2014/main" id="{47D2213C-5816-4DA7-90FD-4A88A5D2034B}"/>
              </a:ext>
            </a:extLst>
          </p:cNvPr>
          <p:cNvSpPr/>
          <p:nvPr/>
        </p:nvSpPr>
        <p:spPr>
          <a:xfrm>
            <a:off x="5632836" y="4018280"/>
            <a:ext cx="1331357" cy="207749"/>
          </a:xfrm>
          <a:prstGeom prst="rect">
            <a:avLst/>
          </a:prstGeom>
        </p:spPr>
        <p:txBody>
          <a:bodyPr wrap="square">
            <a:spAutoFit/>
          </a:bodyPr>
          <a:lstStyle/>
          <a:p>
            <a:pPr defTabSz="685800"/>
            <a:r>
              <a:rPr lang="ja-JP" altLang="en-US" sz="750" dirty="0">
                <a:latin typeface="メイリオ" panose="020B0604030504040204" pitchFamily="50" charset="-128"/>
                <a:ea typeface="メイリオ" panose="020B0604030504040204" pitchFamily="50" charset="-128"/>
              </a:rPr>
              <a:t>令和７年</a:t>
            </a:r>
            <a:r>
              <a:rPr lang="en-US" altLang="ja-JP" sz="750" dirty="0">
                <a:latin typeface="メイリオ" panose="020B0604030504040204" pitchFamily="50" charset="-128"/>
                <a:ea typeface="メイリオ" panose="020B0604030504040204" pitchFamily="50" charset="-128"/>
              </a:rPr>
              <a:t>11</a:t>
            </a:r>
            <a:r>
              <a:rPr lang="ja-JP" altLang="en-US" sz="750" dirty="0">
                <a:latin typeface="メイリオ" panose="020B0604030504040204" pitchFamily="50" charset="-128"/>
                <a:ea typeface="メイリオ" panose="020B0604030504040204" pitchFamily="50" charset="-128"/>
              </a:rPr>
              <a:t>月</a:t>
            </a:r>
            <a:r>
              <a:rPr lang="en-US" altLang="ja-JP" sz="750" dirty="0">
                <a:latin typeface="メイリオ" panose="020B0604030504040204" pitchFamily="50" charset="-128"/>
                <a:ea typeface="メイリオ" panose="020B0604030504040204" pitchFamily="50" charset="-128"/>
              </a:rPr>
              <a:t>20</a:t>
            </a:r>
            <a:r>
              <a:rPr lang="ja-JP" altLang="en-US" sz="750" dirty="0">
                <a:latin typeface="メイリオ" panose="020B0604030504040204" pitchFamily="50" charset="-128"/>
                <a:ea typeface="メイリオ" panose="020B0604030504040204" pitchFamily="50" charset="-128"/>
              </a:rPr>
              <a:t>日開催▶</a:t>
            </a:r>
            <a:r>
              <a:rPr lang="ja-JP" altLang="en-US" sz="750" dirty="0">
                <a:solidFill>
                  <a:srgbClr val="0070C0"/>
                </a:solidFill>
                <a:highlight>
                  <a:srgbClr val="FFFF00"/>
                </a:highlight>
                <a:latin typeface="メイリオ" panose="020B0604030504040204" pitchFamily="50" charset="-128"/>
                <a:ea typeface="メイリオ" panose="020B0604030504040204" pitchFamily="50" charset="-128"/>
              </a:rPr>
              <a:t> </a:t>
            </a:r>
          </a:p>
        </p:txBody>
      </p:sp>
      <p:pic>
        <p:nvPicPr>
          <p:cNvPr id="140" name="図 139">
            <a:extLst>
              <a:ext uri="{FF2B5EF4-FFF2-40B4-BE49-F238E27FC236}">
                <a16:creationId xmlns:a16="http://schemas.microsoft.com/office/drawing/2014/main" id="{39DC036A-7045-4DF8-82FD-DEC0E42A3E6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247075" y="5186237"/>
            <a:ext cx="1790605" cy="1087470"/>
          </a:xfrm>
          <a:prstGeom prst="rect">
            <a:avLst/>
          </a:prstGeom>
          <a:ln w="3175">
            <a:solidFill>
              <a:schemeClr val="tx1"/>
            </a:solidFill>
          </a:ln>
        </p:spPr>
      </p:pic>
      <p:sp>
        <p:nvSpPr>
          <p:cNvPr id="2" name="テキスト プレースホルダー 1">
            <a:extLst>
              <a:ext uri="{FF2B5EF4-FFF2-40B4-BE49-F238E27FC236}">
                <a16:creationId xmlns:a16="http://schemas.microsoft.com/office/drawing/2014/main" id="{9F6E1C0C-06FF-4B53-971F-C1A7BBAC8B43}"/>
              </a:ext>
            </a:extLst>
          </p:cNvPr>
          <p:cNvSpPr>
            <a:spLocks noGrp="1"/>
          </p:cNvSpPr>
          <p:nvPr>
            <p:ph type="body" sz="quarter" idx="13"/>
          </p:nvPr>
        </p:nvSpPr>
        <p:spPr>
          <a:xfrm>
            <a:off x="0" y="47030"/>
            <a:ext cx="7425826" cy="501650"/>
          </a:xfrm>
        </p:spPr>
        <p:txBody>
          <a:bodyPr/>
          <a:lstStyle/>
          <a:p>
            <a:r>
              <a:rPr lang="ja-JP" altLang="en-US" sz="1780" b="0" dirty="0">
                <a:solidFill>
                  <a:schemeClr val="tx1"/>
                </a:solidFill>
                <a:latin typeface="メイリオ" panose="020B0604030504040204" pitchFamily="50" charset="-128"/>
                <a:ea typeface="メイリオ" panose="020B0604030504040204" pitchFamily="50" charset="-128"/>
              </a:rPr>
              <a:t>スマートシティ分野における公民連携による課題解決の仕組みづくり</a:t>
            </a:r>
            <a:endParaRPr lang="ja-JP" altLang="en-US" sz="1780" b="0" dirty="0"/>
          </a:p>
        </p:txBody>
      </p:sp>
      <p:pic>
        <p:nvPicPr>
          <p:cNvPr id="12" name="図プレースホルダー 11" descr="アイコン が含まれている画像&#10;&#10;AI によって生成されたコンテンツは間違っている可能性があります。">
            <a:extLst>
              <a:ext uri="{FF2B5EF4-FFF2-40B4-BE49-F238E27FC236}">
                <a16:creationId xmlns:a16="http://schemas.microsoft.com/office/drawing/2014/main" id="{47417353-0C1B-2763-2A9D-011A643032F8}"/>
              </a:ext>
            </a:extLst>
          </p:cNvPr>
          <p:cNvPicPr>
            <a:picLocks noGrp="1" noChangeAspect="1"/>
          </p:cNvPicPr>
          <p:nvPr>
            <p:ph type="pic" sz="quarter" idx="15"/>
          </p:nvPr>
        </p:nvPicPr>
        <p:blipFill>
          <a:blip r:embed="rId13" cstate="print">
            <a:extLst>
              <a:ext uri="{28A0092B-C50C-407E-A947-70E740481C1C}">
                <a14:useLocalDpi xmlns:a14="http://schemas.microsoft.com/office/drawing/2010/main" val="0"/>
              </a:ext>
            </a:extLst>
          </a:blip>
          <a:srcRect/>
          <a:stretch>
            <a:fillRect/>
          </a:stretch>
        </p:blipFill>
        <p:spPr/>
      </p:pic>
      <p:sp>
        <p:nvSpPr>
          <p:cNvPr id="7" name="テキスト プレースホルダー 6">
            <a:extLst>
              <a:ext uri="{FF2B5EF4-FFF2-40B4-BE49-F238E27FC236}">
                <a16:creationId xmlns:a16="http://schemas.microsoft.com/office/drawing/2014/main" id="{BF7C42C0-5FF7-4E2E-B70E-21658D495BF1}"/>
              </a:ext>
            </a:extLst>
          </p:cNvPr>
          <p:cNvSpPr>
            <a:spLocks noGrp="1"/>
          </p:cNvSpPr>
          <p:nvPr>
            <p:ph type="body" sz="quarter" idx="18"/>
          </p:nvPr>
        </p:nvSpPr>
        <p:spPr>
          <a:xfrm>
            <a:off x="130969" y="547200"/>
            <a:ext cx="8882063" cy="675385"/>
          </a:xfrm>
        </p:spPr>
        <p:txBody>
          <a:bodyPr/>
          <a:lstStyle/>
          <a:p>
            <a:pPr marL="88900" indent="-88900">
              <a:buFont typeface="Arial" panose="020B0604020202020204" pitchFamily="34" charset="0"/>
              <a:buChar char="•"/>
              <a:defRPr/>
            </a:pPr>
            <a:r>
              <a:rPr lang="ja-JP" altLang="en-US" sz="1200" dirty="0">
                <a:latin typeface="メイリオ" panose="020B0604030504040204" pitchFamily="50" charset="-128"/>
                <a:ea typeface="メイリオ" panose="020B0604030504040204" pitchFamily="50" charset="-128"/>
              </a:rPr>
              <a:t>スマートシティ実現に向けて、府内</a:t>
            </a:r>
            <a:r>
              <a:rPr lang="en-US" altLang="ja-JP" sz="1200" dirty="0">
                <a:latin typeface="メイリオ" panose="020B0604030504040204" pitchFamily="50" charset="-128"/>
                <a:ea typeface="メイリオ" panose="020B0604030504040204" pitchFamily="50" charset="-128"/>
              </a:rPr>
              <a:t>43</a:t>
            </a:r>
            <a:r>
              <a:rPr lang="ja-JP" altLang="en-US" sz="1200" dirty="0">
                <a:latin typeface="メイリオ" panose="020B0604030504040204" pitchFamily="50" charset="-128"/>
                <a:ea typeface="メイリオ" panose="020B0604030504040204" pitchFamily="50" charset="-128"/>
              </a:rPr>
              <a:t>市町村・企業・大学・シビックテック</a:t>
            </a:r>
            <a:r>
              <a:rPr lang="ja-JP" altLang="en-US" sz="1200" baseline="30000" dirty="0">
                <a:latin typeface="メイリオ" panose="020B0604030504040204" pitchFamily="50" charset="-128"/>
                <a:ea typeface="メイリオ" panose="020B0604030504040204" pitchFamily="50" charset="-128"/>
              </a:rPr>
              <a:t>*</a:t>
            </a:r>
            <a:r>
              <a:rPr lang="en-US" altLang="ja-JP" sz="1200" baseline="30000" dirty="0">
                <a:latin typeface="メイリオ" panose="020B0604030504040204" pitchFamily="50" charset="-128"/>
                <a:ea typeface="メイリオ" panose="020B0604030504040204" pitchFamily="50" charset="-128"/>
              </a:rPr>
              <a:t>13</a:t>
            </a:r>
            <a:r>
              <a:rPr lang="ja-JP" altLang="en-US" sz="1200" dirty="0">
                <a:latin typeface="メイリオ" panose="020B0604030504040204" pitchFamily="50" charset="-128"/>
                <a:ea typeface="メイリオ" panose="020B0604030504040204" pitchFamily="50" charset="-128"/>
              </a:rPr>
              <a:t>等と連携し、デジタル技術を活用することで地域社会課題を解決していく公民連携プラットフォームとして大阪スマートシティパートナーズフォーラム（</a:t>
            </a:r>
            <a:r>
              <a:rPr lang="en-US" altLang="ja-JP" sz="1200" dirty="0">
                <a:latin typeface="メイリオ" panose="020B0604030504040204" pitchFamily="50" charset="-128"/>
                <a:ea typeface="メイリオ" panose="020B0604030504040204" pitchFamily="50" charset="-128"/>
              </a:rPr>
              <a:t>OSPF</a:t>
            </a:r>
            <a:r>
              <a:rPr lang="ja-JP" altLang="en-US" sz="1200" dirty="0">
                <a:latin typeface="メイリオ" panose="020B0604030504040204" pitchFamily="50" charset="-128"/>
                <a:ea typeface="メイリオ" panose="020B0604030504040204" pitchFamily="50" charset="-128"/>
              </a:rPr>
              <a:t>）を設立。</a:t>
            </a:r>
            <a:endParaRPr lang="en-US" altLang="ja-JP" sz="1200" dirty="0">
              <a:latin typeface="メイリオ" panose="020B0604030504040204" pitchFamily="50" charset="-128"/>
              <a:ea typeface="メイリオ" panose="020B0604030504040204" pitchFamily="50" charset="-128"/>
            </a:endParaRPr>
          </a:p>
          <a:p>
            <a:pPr marL="88900" indent="-88900">
              <a:buFont typeface="Arial" panose="020B0604020202020204" pitchFamily="34" charset="0"/>
              <a:buChar char="•"/>
              <a:defRPr/>
            </a:pPr>
            <a:r>
              <a:rPr lang="ja-JP" altLang="en-US" sz="1200" dirty="0">
                <a:latin typeface="メイリオ" panose="020B0604030504040204" pitchFamily="50" charset="-128"/>
                <a:ea typeface="メイリオ" panose="020B0604030504040204" pitchFamily="50" charset="-128"/>
              </a:rPr>
              <a:t>令和</a:t>
            </a:r>
            <a:r>
              <a:rPr lang="ja-JP" altLang="en-US" dirty="0"/>
              <a:t>７</a:t>
            </a:r>
            <a:r>
              <a:rPr lang="ja-JP" altLang="en-US" sz="1200" dirty="0">
                <a:latin typeface="メイリオ" panose="020B0604030504040204" pitchFamily="50" charset="-128"/>
                <a:ea typeface="メイリオ" panose="020B0604030504040204" pitchFamily="50" charset="-128"/>
              </a:rPr>
              <a:t>年３月末時点で</a:t>
            </a:r>
            <a:r>
              <a:rPr lang="en-US" altLang="ja-JP" sz="1200" dirty="0">
                <a:latin typeface="メイリオ" panose="020B0604030504040204" pitchFamily="50" charset="-128"/>
                <a:ea typeface="メイリオ" panose="020B0604030504040204" pitchFamily="50" charset="-128"/>
              </a:rPr>
              <a:t>407</a:t>
            </a:r>
            <a:r>
              <a:rPr lang="ja-JP" altLang="en-US" sz="1200" dirty="0">
                <a:latin typeface="メイリオ" panose="020B0604030504040204" pitchFamily="50" charset="-128"/>
                <a:ea typeface="メイリオ" panose="020B0604030504040204" pitchFamily="50" charset="-128"/>
              </a:rPr>
              <a:t>企業・団体が参画（自治体では全国最大規模）。</a:t>
            </a:r>
            <a:endParaRPr lang="ja-JP" altLang="en-US" dirty="0"/>
          </a:p>
        </p:txBody>
      </p:sp>
      <p:pic>
        <p:nvPicPr>
          <p:cNvPr id="5" name="図 4">
            <a:extLst>
              <a:ext uri="{FF2B5EF4-FFF2-40B4-BE49-F238E27FC236}">
                <a16:creationId xmlns:a16="http://schemas.microsoft.com/office/drawing/2014/main" id="{3AEB9766-A16B-494C-8047-19F82B4F5EE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833260" y="2643784"/>
            <a:ext cx="2014140" cy="1537107"/>
          </a:xfrm>
          <a:prstGeom prst="rect">
            <a:avLst/>
          </a:prstGeom>
        </p:spPr>
      </p:pic>
      <p:pic>
        <p:nvPicPr>
          <p:cNvPr id="6" name="図 5">
            <a:extLst>
              <a:ext uri="{FF2B5EF4-FFF2-40B4-BE49-F238E27FC236}">
                <a16:creationId xmlns:a16="http://schemas.microsoft.com/office/drawing/2014/main" id="{1506EC5D-9D0E-4073-BFB5-C65A058EEA0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073886" y="5052276"/>
            <a:ext cx="1643743" cy="1222087"/>
          </a:xfrm>
          <a:prstGeom prst="rect">
            <a:avLst/>
          </a:prstGeom>
        </p:spPr>
      </p:pic>
      <p:pic>
        <p:nvPicPr>
          <p:cNvPr id="9" name="図 8">
            <a:extLst>
              <a:ext uri="{FF2B5EF4-FFF2-40B4-BE49-F238E27FC236}">
                <a16:creationId xmlns:a16="http://schemas.microsoft.com/office/drawing/2014/main" id="{8A3E663B-8F5B-4717-8FE3-211D1124078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86812" y="2314152"/>
            <a:ext cx="2419792" cy="1365859"/>
          </a:xfrm>
          <a:prstGeom prst="rect">
            <a:avLst/>
          </a:prstGeom>
        </p:spPr>
      </p:pic>
      <p:graphicFrame>
        <p:nvGraphicFramePr>
          <p:cNvPr id="57" name="表 5">
            <a:extLst>
              <a:ext uri="{FF2B5EF4-FFF2-40B4-BE49-F238E27FC236}">
                <a16:creationId xmlns:a16="http://schemas.microsoft.com/office/drawing/2014/main" id="{3A3009BE-F674-4916-B57A-1345BFD587CC}"/>
              </a:ext>
            </a:extLst>
          </p:cNvPr>
          <p:cNvGraphicFramePr>
            <a:graphicFrameLocks noGrp="1"/>
          </p:cNvGraphicFramePr>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(*13)</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地域が抱える課題について</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ICT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を活用し、市民・企業・技術者等が連携参加して解決していく仕組み。</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800" dirty="0">
                          <a:solidFill>
                            <a:prstClr val="black"/>
                          </a:solidFill>
                          <a:latin typeface="メイリオ" panose="020B0604030504040204" pitchFamily="50" charset="-128"/>
                          <a:ea typeface="メイリオ" panose="020B0604030504040204" pitchFamily="50" charset="-128"/>
                        </a:rPr>
                        <a:t> </a:t>
                      </a:r>
                      <a:endParaRPr lang="en-US" altLang="ja-JP"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
        <p:nvSpPr>
          <p:cNvPr id="3" name="スライド番号プレースホルダー 2">
            <a:extLst>
              <a:ext uri="{FF2B5EF4-FFF2-40B4-BE49-F238E27FC236}">
                <a16:creationId xmlns:a16="http://schemas.microsoft.com/office/drawing/2014/main" id="{39C6BF71-C0CF-4F4F-A9F5-24CD5ED67A56}"/>
              </a:ext>
            </a:extLst>
          </p:cNvPr>
          <p:cNvSpPr>
            <a:spLocks noGrp="1"/>
          </p:cNvSpPr>
          <p:nvPr>
            <p:ph type="sldNum" sz="quarter" idx="12"/>
          </p:nvPr>
        </p:nvSpPr>
        <p:spPr/>
        <p:txBody>
          <a:bodyPr/>
          <a:lstStyle/>
          <a:p>
            <a:fld id="{7791D223-6A27-4327-8087-FA06212A7E85}" type="slidenum">
              <a:rPr lang="ja-JP" altLang="en-US" smtClean="0"/>
              <a:pPr/>
              <a:t>24</a:t>
            </a:fld>
            <a:endParaRPr lang="ja-JP" altLang="en-US"/>
          </a:p>
        </p:txBody>
      </p:sp>
      <p:pic>
        <p:nvPicPr>
          <p:cNvPr id="53" name="図 52">
            <a:extLst>
              <a:ext uri="{FF2B5EF4-FFF2-40B4-BE49-F238E27FC236}">
                <a16:creationId xmlns:a16="http://schemas.microsoft.com/office/drawing/2014/main" id="{19F7FB0D-1089-4100-B3F1-C578524226B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757175" y="2314429"/>
            <a:ext cx="2298123" cy="1300909"/>
          </a:xfrm>
          <a:prstGeom prst="rect">
            <a:avLst/>
          </a:prstGeom>
        </p:spPr>
      </p:pic>
    </p:spTree>
    <p:extLst>
      <p:ext uri="{BB962C8B-B14F-4D97-AF65-F5344CB8AC3E}">
        <p14:creationId xmlns:p14="http://schemas.microsoft.com/office/powerpoint/2010/main" val="1427292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D4354C84-7368-4490-A159-16D7F1C4937B}"/>
              </a:ext>
            </a:extLst>
          </p:cNvPr>
          <p:cNvSpPr>
            <a:spLocks noGrp="1"/>
          </p:cNvSpPr>
          <p:nvPr>
            <p:ph type="body" sz="quarter" idx="13"/>
          </p:nvPr>
        </p:nvSpPr>
        <p:spPr>
          <a:xfrm>
            <a:off x="0" y="47030"/>
            <a:ext cx="7065785" cy="501650"/>
          </a:xfrm>
        </p:spPr>
        <p:txBody>
          <a:bodyPr/>
          <a:lstStyle/>
          <a:p>
            <a:r>
              <a:rPr lang="ja-JP" altLang="en-US" sz="2000" b="0" dirty="0">
                <a:latin typeface="メイリオ" panose="020B0604030504040204" pitchFamily="50" charset="-128"/>
                <a:ea typeface="メイリオ" panose="020B0604030504040204" pitchFamily="50" charset="-128"/>
              </a:rPr>
              <a:t>府営公園</a:t>
            </a:r>
            <a:r>
              <a:rPr lang="ja-JP" altLang="en-US" sz="2000" b="0" dirty="0">
                <a:solidFill>
                  <a:schemeClr val="tx1"/>
                </a:solidFill>
                <a:latin typeface="メイリオ" panose="020B0604030504040204" pitchFamily="50" charset="-128"/>
                <a:ea typeface="メイリオ" panose="020B0604030504040204" pitchFamily="50" charset="-128"/>
              </a:rPr>
              <a:t>における民間活力の導入　　　　　　　　　　　　　　　　　　</a:t>
            </a:r>
            <a:endParaRPr lang="ja-JP" altLang="en-US" b="0" dirty="0"/>
          </a:p>
        </p:txBody>
      </p:sp>
      <p:graphicFrame>
        <p:nvGraphicFramePr>
          <p:cNvPr id="2" name="表 5">
            <a:extLst>
              <a:ext uri="{FF2B5EF4-FFF2-40B4-BE49-F238E27FC236}">
                <a16:creationId xmlns:a16="http://schemas.microsoft.com/office/drawing/2014/main" id="{F7153C85-A691-430B-91CB-AE09AE01693C}"/>
              </a:ext>
            </a:extLst>
          </p:cNvPr>
          <p:cNvGraphicFramePr>
            <a:graphicFrameLocks noGrp="1"/>
          </p:cNvGraphicFramePr>
          <p:nvPr>
            <p:extLst>
              <p:ext uri="{D42A27DB-BD31-4B8C-83A1-F6EECF244321}">
                <p14:modId xmlns:p14="http://schemas.microsoft.com/office/powerpoint/2010/main" val="1825544607"/>
              </p:ext>
            </p:extLst>
          </p:nvPr>
        </p:nvGraphicFramePr>
        <p:xfrm>
          <a:off x="116505" y="2285516"/>
          <a:ext cx="8877642" cy="4454657"/>
        </p:xfrm>
        <a:graphic>
          <a:graphicData uri="http://schemas.openxmlformats.org/drawingml/2006/table">
            <a:tbl>
              <a:tblPr firstRow="1" bandRow="1">
                <a:tableStyleId>{5C22544A-7EE6-4342-B048-85BDC9FD1C3A}</a:tableStyleId>
              </a:tblPr>
              <a:tblGrid>
                <a:gridCol w="233949">
                  <a:extLst>
                    <a:ext uri="{9D8B030D-6E8A-4147-A177-3AD203B41FA5}">
                      <a16:colId xmlns:a16="http://schemas.microsoft.com/office/drawing/2014/main" val="952692152"/>
                    </a:ext>
                  </a:extLst>
                </a:gridCol>
                <a:gridCol w="2881231">
                  <a:extLst>
                    <a:ext uri="{9D8B030D-6E8A-4147-A177-3AD203B41FA5}">
                      <a16:colId xmlns:a16="http://schemas.microsoft.com/office/drawing/2014/main" val="3704233388"/>
                    </a:ext>
                  </a:extLst>
                </a:gridCol>
                <a:gridCol w="2881231">
                  <a:extLst>
                    <a:ext uri="{9D8B030D-6E8A-4147-A177-3AD203B41FA5}">
                      <a16:colId xmlns:a16="http://schemas.microsoft.com/office/drawing/2014/main" val="448794349"/>
                    </a:ext>
                  </a:extLst>
                </a:gridCol>
                <a:gridCol w="2881231">
                  <a:extLst>
                    <a:ext uri="{9D8B030D-6E8A-4147-A177-3AD203B41FA5}">
                      <a16:colId xmlns:a16="http://schemas.microsoft.com/office/drawing/2014/main" val="3238155273"/>
                    </a:ext>
                  </a:extLst>
                </a:gridCol>
              </a:tblGrid>
              <a:tr h="50053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mn-cs"/>
                      </a:endParaRPr>
                    </a:p>
                  </a:txBody>
                  <a:tcPr marL="36000" marR="36000" marT="0" marB="0" anchor="ctr">
                    <a:solidFill>
                      <a:srgbClr val="00666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3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rPr>
                        <a:t>PMO</a:t>
                      </a:r>
                      <a:r>
                        <a:rPr kumimoji="1" lang="ja-JP" altLang="en-US" sz="13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rPr>
                        <a:t>型指定管理</a:t>
                      </a:r>
                      <a:endParaRPr kumimoji="1" lang="en-US" altLang="ja-JP" sz="13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rPr>
                        <a:t>（施設整備を伴う指定管理者制度）</a:t>
                      </a:r>
                      <a:endParaRPr kumimoji="1" lang="ja-JP" altLang="en-US" sz="1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mn-cs"/>
                      </a:endParaRPr>
                    </a:p>
                  </a:txBody>
                  <a:tcPr>
                    <a:solidFill>
                      <a:srgbClr val="00666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3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rPr>
                        <a:t>Park-PFI</a:t>
                      </a:r>
                      <a:r>
                        <a:rPr kumimoji="1" lang="ja-JP" altLang="en-US" sz="13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rPr>
                        <a:t>型施設整備</a:t>
                      </a:r>
                      <a:endParaRPr kumimoji="1" lang="en-US" altLang="ja-JP" sz="13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rPr>
                        <a:t>（公募設置管理許可制度）</a:t>
                      </a:r>
                      <a:endParaRPr kumimoji="1" lang="ja-JP" altLang="en-US" sz="1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mn-cs"/>
                      </a:endParaRPr>
                    </a:p>
                  </a:txBody>
                  <a:tcPr>
                    <a:solidFill>
                      <a:srgbClr val="006664"/>
                    </a:solidFill>
                  </a:tcPr>
                </a:tc>
                <a:tc>
                  <a:txBody>
                    <a:bodyPr/>
                    <a:lstStyle/>
                    <a:p>
                      <a:pPr algn="ctr">
                        <a:lnSpc>
                          <a:spcPct val="100000"/>
                        </a:lnSpc>
                      </a:pPr>
                      <a:r>
                        <a:rPr kumimoji="1" lang="en-US" altLang="ja-JP" sz="13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PFI</a:t>
                      </a:r>
                      <a:r>
                        <a:rPr kumimoji="1" lang="ja-JP" altLang="en-US" sz="13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事業</a:t>
                      </a:r>
                      <a:endParaRPr kumimoji="1" lang="en-US" altLang="ja-JP" sz="13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lnSpc>
                          <a:spcPct val="100000"/>
                        </a:lnSpc>
                      </a:pPr>
                      <a:r>
                        <a:rPr kumimoji="1" lang="ja-JP" altLang="en-US" sz="12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（民間資金等活用事業）</a:t>
                      </a:r>
                    </a:p>
                  </a:txBody>
                  <a:tcPr>
                    <a:solidFill>
                      <a:srgbClr val="006664"/>
                    </a:solidFill>
                  </a:tcPr>
                </a:tc>
                <a:extLst>
                  <a:ext uri="{0D108BD9-81ED-4DB2-BD59-A6C34878D82A}">
                    <a16:rowId xmlns:a16="http://schemas.microsoft.com/office/drawing/2014/main" val="3847190583"/>
                  </a:ext>
                </a:extLst>
              </a:tr>
              <a:tr h="1066297">
                <a:tc rowSpan="2">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u="none" strike="noStrike" kern="1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rPr>
                        <a:t>概要</a:t>
                      </a:r>
                      <a:endParaRPr kumimoji="1" lang="en-US" altLang="ja-JP" sz="1050" b="1" u="none" strike="noStrike" kern="1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endParaRPr>
                    </a:p>
                  </a:txBody>
                  <a:tcPr marL="36000" marR="36000" marT="0" marB="0" anchor="ctr">
                    <a:solidFill>
                      <a:srgbClr val="006664"/>
                    </a:solidFill>
                  </a:tcPr>
                </a:tc>
                <a:tc>
                  <a:txBody>
                    <a:bodyPr/>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公園の維持管理を行う指定管理者が、</a:t>
                      </a: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収益</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施設等の</a:t>
                      </a: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設置及び管理</a:t>
                      </a:r>
                      <a:r>
                        <a:rPr kumimoji="1" lang="ja-JP" altLang="ja-JP" sz="1050" b="0" u="sng"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（ハード事業）</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とイベントの企画立案</a:t>
                      </a:r>
                      <a:r>
                        <a:rPr kumimoji="1" lang="ja-JP" altLang="ja-JP" sz="1050" b="0" u="sng"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（ソフト事業）</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を一体的に</a:t>
                      </a: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実施。</a:t>
                      </a: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ハード面とソフト面の事業を戦略的に展開することにより、利用者サービスの向上</a:t>
                      </a: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等</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、公園全体の魅力を高め、周辺地域の活性化に期待。</a:t>
                      </a: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txBody>
                  <a:tcPr marB="0">
                    <a:lnB w="6350" cap="flat" cmpd="sng" algn="ctr">
                      <a:solidFill>
                        <a:srgbClr val="E0E8F0"/>
                      </a:solidFill>
                      <a:prstDash val="solid"/>
                      <a:round/>
                      <a:headEnd type="none" w="med" len="med"/>
                      <a:tailEnd type="none" w="med" len="med"/>
                    </a:lnB>
                    <a:solidFill>
                      <a:srgbClr val="E0E8F0"/>
                    </a:solidFill>
                  </a:tcPr>
                </a:tc>
                <a:tc>
                  <a:txBody>
                    <a:bodyPr/>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事業者が公園内に収益施設等の設置及び管理</a:t>
                      </a:r>
                      <a:r>
                        <a:rPr kumimoji="1" lang="ja-JP" altLang="en-US" sz="1050" b="0" u="sng"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（ハード事業）</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と、当該施設周辺の園路や広場等、公園</a:t>
                      </a: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施設の</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機能充実のための整備</a:t>
                      </a:r>
                      <a:r>
                        <a:rPr kumimoji="1" lang="ja-JP" altLang="en-US" sz="1050" b="0" u="sng"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（ハード事業）</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を併せて実施</a:t>
                      </a: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（整備エリア外の公園の維持管理及びイベント企画立案等の運営については別途、指定管理者が行う。）</a:t>
                      </a: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txBody>
                  <a:tcPr marB="0">
                    <a:lnB w="6350" cap="flat" cmpd="sng" algn="ctr">
                      <a:solidFill>
                        <a:srgbClr val="E0E8F0"/>
                      </a:solidFill>
                      <a:prstDash val="solid"/>
                      <a:round/>
                      <a:headEnd type="none" w="med" len="med"/>
                      <a:tailEnd type="none" w="med" len="med"/>
                    </a:lnB>
                    <a:solidFill>
                      <a:srgbClr val="E0E8F0"/>
                    </a:solidFill>
                  </a:tcPr>
                </a:tc>
                <a:tc>
                  <a:txBody>
                    <a:bodyPr/>
                    <a:lstStyle/>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公共施設等の建設、維持管理、運営等を民間の資金、経営能力及び技術的能力を活用して行う手法。</a:t>
                      </a: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久宝寺緑地の場合は、老朽化したプールの再整備に加え、公園全体の管理運営は</a:t>
                      </a:r>
                      <a:r>
                        <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PFI</a:t>
                      </a: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事業者が指定管理者として行い、さらに魅力向上事業も実施。</a:t>
                      </a:r>
                    </a:p>
                  </a:txBody>
                  <a:tcPr marB="0">
                    <a:lnB w="6350" cap="flat" cmpd="sng" algn="ctr">
                      <a:solidFill>
                        <a:srgbClr val="E0E8F0"/>
                      </a:solidFill>
                      <a:prstDash val="solid"/>
                      <a:round/>
                      <a:headEnd type="none" w="med" len="med"/>
                      <a:tailEnd type="none" w="med" len="med"/>
                    </a:lnB>
                    <a:solidFill>
                      <a:srgbClr val="E0E8F0"/>
                    </a:solidFill>
                  </a:tcPr>
                </a:tc>
                <a:extLst>
                  <a:ext uri="{0D108BD9-81ED-4DB2-BD59-A6C34878D82A}">
                    <a16:rowId xmlns:a16="http://schemas.microsoft.com/office/drawing/2014/main" val="2902857424"/>
                  </a:ext>
                </a:extLst>
              </a:tr>
              <a:tr h="299762">
                <a:tc vMerge="1">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050" b="1" u="none" strike="noStrike" kern="100" cap="none" spc="0" normalizeH="0" baseline="0" noProof="0">
                        <a:ln>
                          <a:noFill/>
                        </a:ln>
                        <a:solidFill>
                          <a:prstClr val="black"/>
                        </a:solidFill>
                        <a:effectLst/>
                        <a:uLnTx/>
                        <a:uFillTx/>
                      </a:endParaRPr>
                    </a:p>
                  </a:txBody>
                  <a:tcPr marL="36000" marR="36000" marT="0" marB="0" anchor="ctr">
                    <a:solidFill>
                      <a:srgbClr val="D0D8E8"/>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導入公園</a:t>
                      </a:r>
                      <a:r>
                        <a:rPr kumimoji="1" lang="en-US" altLang="ja-JP"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　服部緑地、浜寺公園、二色の浜公園</a:t>
                      </a:r>
                      <a:endParaRPr kumimoji="1" lang="en-US" altLang="ja-JP"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txBody>
                  <a:tcPr>
                    <a:lnT w="6350" cap="flat" cmpd="sng" algn="ctr">
                      <a:solidFill>
                        <a:srgbClr val="E0E8F0"/>
                      </a:solidFill>
                      <a:prstDash val="solid"/>
                      <a:round/>
                      <a:headEnd type="none" w="med" len="med"/>
                      <a:tailEnd type="none" w="med" len="med"/>
                    </a:lnT>
                    <a:solidFill>
                      <a:srgbClr val="E0E8F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導入公園</a:t>
                      </a:r>
                      <a:r>
                        <a:rPr kumimoji="1" lang="en-US" altLang="ja-JP"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　住吉公園、りんくう公園（中地区）</a:t>
                      </a:r>
                    </a:p>
                  </a:txBody>
                  <a:tcPr>
                    <a:lnT w="6350" cap="flat" cmpd="sng" algn="ctr">
                      <a:solidFill>
                        <a:srgbClr val="E0E8F0"/>
                      </a:solidFill>
                      <a:prstDash val="solid"/>
                      <a:round/>
                      <a:headEnd type="none" w="med" len="med"/>
                      <a:tailEnd type="none" w="med" len="med"/>
                    </a:lnT>
                    <a:solidFill>
                      <a:srgbClr val="E0E8F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導入公園</a:t>
                      </a:r>
                      <a:r>
                        <a:rPr kumimoji="1" lang="en-US" altLang="ja-JP"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久宝寺緑地</a:t>
                      </a:r>
                      <a:endParaRPr kumimoji="1" lang="ja-JP" altLang="ja-JP"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txBody>
                  <a:tcPr>
                    <a:lnT w="6350" cap="flat" cmpd="sng" algn="ctr">
                      <a:solidFill>
                        <a:srgbClr val="E0E8F0"/>
                      </a:solidFill>
                      <a:prstDash val="solid"/>
                      <a:round/>
                      <a:headEnd type="none" w="med" len="med"/>
                      <a:tailEnd type="none" w="med" len="med"/>
                    </a:lnT>
                    <a:solidFill>
                      <a:srgbClr val="E0E8F0"/>
                    </a:solidFill>
                  </a:tcPr>
                </a:tc>
                <a:extLst>
                  <a:ext uri="{0D108BD9-81ED-4DB2-BD59-A6C34878D82A}">
                    <a16:rowId xmlns:a16="http://schemas.microsoft.com/office/drawing/2014/main" val="2179286772"/>
                  </a:ext>
                </a:extLst>
              </a:tr>
              <a:tr h="223200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u="none" strike="noStrike" kern="1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rPr>
                        <a:t>具体例</a:t>
                      </a:r>
                      <a:endParaRPr kumimoji="1" lang="en-US" altLang="ja-JP" sz="1050" b="1" u="none" strike="noStrike" kern="1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endParaRPr>
                    </a:p>
                  </a:txBody>
                  <a:tcPr marL="36000" marR="36000" marT="0" marB="0" anchor="ctr">
                    <a:solidFill>
                      <a:srgbClr val="00666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服部緑地</a:t>
                      </a: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txBody>
                  <a:tcPr>
                    <a:solidFill>
                      <a:srgbClr val="E0E8F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りんくう公園（中地区）</a:t>
                      </a:r>
                      <a:r>
                        <a:rPr kumimoji="1" lang="en-US" altLang="ja-JP" sz="11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ja-JP" sz="1050" b="0" u="none"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a:txBody>
                  <a:tcPr>
                    <a:solidFill>
                      <a:srgbClr val="E0E8F0"/>
                    </a:solidFill>
                  </a:tcPr>
                </a:tc>
                <a:tc>
                  <a:txBody>
                    <a:bodyPr/>
                    <a:lstStyle/>
                    <a:p>
                      <a:pPr marL="0" indent="0">
                        <a:lnSpc>
                          <a:spcPct val="100000"/>
                        </a:lnSpc>
                        <a:buFont typeface="Arial" panose="020B0604020202020204" pitchFamily="34" charset="0"/>
                        <a:buNone/>
                      </a:pP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久宝寺緑地</a:t>
                      </a: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050" dirty="0">
                        <a:latin typeface="メイリオ" panose="020B0604030504040204" pitchFamily="50" charset="-128"/>
                        <a:ea typeface="メイリオ" panose="020B0604030504040204" pitchFamily="50" charset="-128"/>
                      </a:endParaRPr>
                    </a:p>
                  </a:txBody>
                  <a:tcPr>
                    <a:solidFill>
                      <a:srgbClr val="E0E8F0"/>
                    </a:solidFill>
                  </a:tcPr>
                </a:tc>
                <a:extLst>
                  <a:ext uri="{0D108BD9-81ED-4DB2-BD59-A6C34878D82A}">
                    <a16:rowId xmlns:a16="http://schemas.microsoft.com/office/drawing/2014/main" val="2818071984"/>
                  </a:ext>
                </a:extLst>
              </a:tr>
            </a:tbl>
          </a:graphicData>
        </a:graphic>
      </p:graphicFrame>
      <p:sp>
        <p:nvSpPr>
          <p:cNvPr id="66" name="右矢印 65"/>
          <p:cNvSpPr/>
          <p:nvPr/>
        </p:nvSpPr>
        <p:spPr>
          <a:xfrm>
            <a:off x="3114640" y="1618505"/>
            <a:ext cx="497920" cy="381622"/>
          </a:xfrm>
          <a:prstGeom prst="rightArrow">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67" name="右矢印 66"/>
          <p:cNvSpPr/>
          <p:nvPr/>
        </p:nvSpPr>
        <p:spPr>
          <a:xfrm>
            <a:off x="6096614" y="1655557"/>
            <a:ext cx="497920" cy="381622"/>
          </a:xfrm>
          <a:prstGeom prst="rightArrow">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6" name="四角形: 角を丸くする 5">
            <a:extLst>
              <a:ext uri="{FF2B5EF4-FFF2-40B4-BE49-F238E27FC236}">
                <a16:creationId xmlns:a16="http://schemas.microsoft.com/office/drawing/2014/main" id="{BEAA5EBE-414E-4CB7-90EC-5FDEB6E306AE}"/>
              </a:ext>
            </a:extLst>
          </p:cNvPr>
          <p:cNvSpPr/>
          <p:nvPr/>
        </p:nvSpPr>
        <p:spPr>
          <a:xfrm>
            <a:off x="291109" y="1512770"/>
            <a:ext cx="2736173" cy="667197"/>
          </a:xfrm>
          <a:prstGeom prst="roundRect">
            <a:avLst/>
          </a:prstGeom>
          <a:solidFill>
            <a:srgbClr val="E0E8F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288000" r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各公園の魅力向上に資する事業提案を求める</a:t>
            </a:r>
            <a:endPar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（コンセプト、事業内容、事業手法　等）</a:t>
            </a:r>
          </a:p>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13" name="角丸四角形 54">
            <a:extLst>
              <a:ext uri="{FF2B5EF4-FFF2-40B4-BE49-F238E27FC236}">
                <a16:creationId xmlns:a16="http://schemas.microsoft.com/office/drawing/2014/main" id="{71D1DB59-DBB3-40ED-80A2-FBC35D41C095}"/>
              </a:ext>
            </a:extLst>
          </p:cNvPr>
          <p:cNvSpPr/>
          <p:nvPr/>
        </p:nvSpPr>
        <p:spPr>
          <a:xfrm>
            <a:off x="290969" y="1429868"/>
            <a:ext cx="2401347" cy="288000"/>
          </a:xfrm>
          <a:prstGeom prst="roundRect">
            <a:avLst/>
          </a:prstGeom>
          <a:solidFill>
            <a:srgbClr val="1F497D"/>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kumimoji="1" lang="ja-JP" altLang="en-US" sz="1400" b="1">
                <a:solidFill>
                  <a:schemeClr val="bg1"/>
                </a:solidFill>
                <a:latin typeface="メイリオ" panose="020B0604030504040204" pitchFamily="50" charset="-128"/>
                <a:ea typeface="メイリオ" panose="020B0604030504040204" pitchFamily="50" charset="-128"/>
              </a:rPr>
              <a:t>サウンディング型市場調査</a:t>
            </a:r>
          </a:p>
        </p:txBody>
      </p:sp>
      <p:sp>
        <p:nvSpPr>
          <p:cNvPr id="15" name="四角形: 角を丸くする 14">
            <a:extLst>
              <a:ext uri="{FF2B5EF4-FFF2-40B4-BE49-F238E27FC236}">
                <a16:creationId xmlns:a16="http://schemas.microsoft.com/office/drawing/2014/main" id="{42C05CE1-AB53-4D75-9ADE-F7CBB0B35925}"/>
              </a:ext>
            </a:extLst>
          </p:cNvPr>
          <p:cNvSpPr/>
          <p:nvPr/>
        </p:nvSpPr>
        <p:spPr>
          <a:xfrm>
            <a:off x="3685199" y="1512770"/>
            <a:ext cx="2340000" cy="667197"/>
          </a:xfrm>
          <a:prstGeom prst="roundRect">
            <a:avLst/>
          </a:prstGeom>
          <a:solidFill>
            <a:srgbClr val="E0E8F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288000" r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・新たな管理運営制度導入の可否</a:t>
            </a:r>
            <a:endPar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・事業者（指定管理者）公募の要件等</a:t>
            </a:r>
            <a:endPar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55" name="角丸四角形 54"/>
          <p:cNvSpPr/>
          <p:nvPr/>
        </p:nvSpPr>
        <p:spPr>
          <a:xfrm>
            <a:off x="3685200" y="1429868"/>
            <a:ext cx="1656000" cy="288000"/>
          </a:xfrm>
          <a:prstGeom prst="roundRect">
            <a:avLst/>
          </a:prstGeom>
          <a:solidFill>
            <a:srgbClr val="1F497D"/>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kumimoji="1" lang="ja-JP" altLang="en-US" sz="1400" b="1">
                <a:solidFill>
                  <a:schemeClr val="bg1"/>
                </a:solidFill>
                <a:latin typeface="メイリオ" panose="020B0604030504040204" pitchFamily="50" charset="-128"/>
                <a:ea typeface="メイリオ" panose="020B0604030504040204" pitchFamily="50" charset="-128"/>
              </a:rPr>
              <a:t>施策検討</a:t>
            </a:r>
          </a:p>
        </p:txBody>
      </p:sp>
      <p:sp>
        <p:nvSpPr>
          <p:cNvPr id="16" name="四角形: 角を丸くする 15">
            <a:extLst>
              <a:ext uri="{FF2B5EF4-FFF2-40B4-BE49-F238E27FC236}">
                <a16:creationId xmlns:a16="http://schemas.microsoft.com/office/drawing/2014/main" id="{902FE4D6-4828-4738-A9A4-2108B4656899}"/>
              </a:ext>
            </a:extLst>
          </p:cNvPr>
          <p:cNvSpPr/>
          <p:nvPr/>
        </p:nvSpPr>
        <p:spPr>
          <a:xfrm>
            <a:off x="6636674" y="1530546"/>
            <a:ext cx="2191134" cy="667197"/>
          </a:xfrm>
          <a:prstGeom prst="roundRect">
            <a:avLst/>
          </a:prstGeom>
          <a:solidFill>
            <a:srgbClr val="E0E8F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288000" r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新たな管理運営手法・公募要件での事業者選定</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56" name="角丸四角形 55"/>
          <p:cNvSpPr/>
          <p:nvPr/>
        </p:nvSpPr>
        <p:spPr>
          <a:xfrm>
            <a:off x="6645141" y="1429868"/>
            <a:ext cx="1654814" cy="288000"/>
          </a:xfrm>
          <a:prstGeom prst="roundRect">
            <a:avLst/>
          </a:prstGeom>
          <a:solidFill>
            <a:srgbClr val="1F497D"/>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ja-JP" altLang="en-US" sz="1400" b="1">
                <a:solidFill>
                  <a:schemeClr val="bg1"/>
                </a:solidFill>
                <a:latin typeface="メイリオ" panose="020B0604030504040204" pitchFamily="50" charset="-128"/>
                <a:ea typeface="メイリオ" panose="020B0604030504040204" pitchFamily="50" charset="-128"/>
              </a:rPr>
              <a:t>事業実施</a:t>
            </a:r>
            <a:endParaRPr kumimoji="1" lang="ja-JP" altLang="en-US" sz="1400" b="1">
              <a:solidFill>
                <a:schemeClr val="bg1"/>
              </a:solidFill>
              <a:latin typeface="メイリオ" panose="020B0604030504040204" pitchFamily="50" charset="-128"/>
              <a:ea typeface="メイリオ" panose="020B0604030504040204" pitchFamily="50" charset="-128"/>
            </a:endParaRPr>
          </a:p>
        </p:txBody>
      </p:sp>
      <p:sp>
        <p:nvSpPr>
          <p:cNvPr id="44" name="正方形/長方形 43">
            <a:extLst>
              <a:ext uri="{FF2B5EF4-FFF2-40B4-BE49-F238E27FC236}">
                <a16:creationId xmlns:a16="http://schemas.microsoft.com/office/drawing/2014/main" id="{4F53CDD2-0EBF-4B44-8136-0FBB38A7E387}"/>
              </a:ext>
            </a:extLst>
          </p:cNvPr>
          <p:cNvSpPr/>
          <p:nvPr/>
        </p:nvSpPr>
        <p:spPr>
          <a:xfrm>
            <a:off x="6148973" y="4710417"/>
            <a:ext cx="1512000" cy="180000"/>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algn="ctr"/>
            <a:r>
              <a:rPr kumimoji="1" lang="ja-JP" altLang="en-US" sz="9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老朽化したプールの再整備</a:t>
            </a: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48" name="正方形/長方形 47">
            <a:extLst>
              <a:ext uri="{FF2B5EF4-FFF2-40B4-BE49-F238E27FC236}">
                <a16:creationId xmlns:a16="http://schemas.microsoft.com/office/drawing/2014/main" id="{C39E843B-7FB8-45D8-9F1D-531F4DE4001A}"/>
              </a:ext>
            </a:extLst>
          </p:cNvPr>
          <p:cNvSpPr/>
          <p:nvPr/>
        </p:nvSpPr>
        <p:spPr>
          <a:xfrm>
            <a:off x="6148973" y="5026865"/>
            <a:ext cx="1512000" cy="180000"/>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algn="ct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公園全体の管理運営</a:t>
            </a: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51" name="正方形/長方形 50">
            <a:extLst>
              <a:ext uri="{FF2B5EF4-FFF2-40B4-BE49-F238E27FC236}">
                <a16:creationId xmlns:a16="http://schemas.microsoft.com/office/drawing/2014/main" id="{186619DC-B87F-4053-BCEF-5DCC58DDB1BC}"/>
              </a:ext>
            </a:extLst>
          </p:cNvPr>
          <p:cNvSpPr/>
          <p:nvPr/>
        </p:nvSpPr>
        <p:spPr>
          <a:xfrm>
            <a:off x="6148973" y="5343313"/>
            <a:ext cx="1512000" cy="327065"/>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魅力向上事業</a:t>
            </a:r>
            <a:br>
              <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（収益施設等の設置＆管理）</a:t>
            </a:r>
            <a:endPar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加算記号 21">
            <a:extLst>
              <a:ext uri="{FF2B5EF4-FFF2-40B4-BE49-F238E27FC236}">
                <a16:creationId xmlns:a16="http://schemas.microsoft.com/office/drawing/2014/main" id="{DF812AA7-9DA5-4C06-A82D-F8EBB4076F12}"/>
              </a:ext>
            </a:extLst>
          </p:cNvPr>
          <p:cNvSpPr/>
          <p:nvPr/>
        </p:nvSpPr>
        <p:spPr>
          <a:xfrm>
            <a:off x="6832973" y="4886641"/>
            <a:ext cx="144000" cy="144000"/>
          </a:xfrm>
          <a:prstGeom prst="mathPlus">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58" name="加算記号 57">
            <a:extLst>
              <a:ext uri="{FF2B5EF4-FFF2-40B4-BE49-F238E27FC236}">
                <a16:creationId xmlns:a16="http://schemas.microsoft.com/office/drawing/2014/main" id="{0A029253-914D-4A8D-A7AC-76F65B098AD1}"/>
              </a:ext>
            </a:extLst>
          </p:cNvPr>
          <p:cNvSpPr/>
          <p:nvPr/>
        </p:nvSpPr>
        <p:spPr>
          <a:xfrm>
            <a:off x="6832973" y="5203089"/>
            <a:ext cx="144000" cy="144000"/>
          </a:xfrm>
          <a:prstGeom prst="mathPlus">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23" name="二等辺三角形 22">
            <a:extLst>
              <a:ext uri="{FF2B5EF4-FFF2-40B4-BE49-F238E27FC236}">
                <a16:creationId xmlns:a16="http://schemas.microsoft.com/office/drawing/2014/main" id="{CFCF7421-8548-4FF8-A561-B1277F0E3F95}"/>
              </a:ext>
            </a:extLst>
          </p:cNvPr>
          <p:cNvSpPr/>
          <p:nvPr/>
        </p:nvSpPr>
        <p:spPr>
          <a:xfrm rot="5400000">
            <a:off x="7385471" y="5132711"/>
            <a:ext cx="767860" cy="126757"/>
          </a:xfrm>
          <a:prstGeom prst="triangle">
            <a:avLst>
              <a:gd name="adj" fmla="val 50000"/>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DD1312CF-14C8-45E2-91A6-4DBE3F257C4B}"/>
              </a:ext>
            </a:extLst>
          </p:cNvPr>
          <p:cNvSpPr txBox="1"/>
          <p:nvPr/>
        </p:nvSpPr>
        <p:spPr>
          <a:xfrm>
            <a:off x="7874214" y="4758862"/>
            <a:ext cx="1080261" cy="900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0" tIns="0" rIns="0" bIns="0" rtlCol="0">
            <a:noAutofit/>
          </a:bodyPr>
          <a:lstStyle/>
          <a:p>
            <a:pPr>
              <a:lnSpc>
                <a:spcPts val="1300"/>
              </a:lnSpc>
            </a:pPr>
            <a:r>
              <a:rPr lang="ja-JP" altLang="en-US" sz="8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民間のノウハウを最大限に活用したサービス提供や管理運営の効率化を進め、</a:t>
            </a:r>
            <a:r>
              <a:rPr lang="ja-JP" altLang="en-US" sz="800" b="1" dirty="0">
                <a:solidFill>
                  <a:schemeClr val="tx1"/>
                </a:solidFill>
                <a:highlight>
                  <a:srgbClr val="FFC000"/>
                </a:highlight>
                <a:latin typeface="メイリオ" panose="020B0604030504040204" pitchFamily="50" charset="-128"/>
                <a:ea typeface="メイリオ" panose="020B0604030504040204" pitchFamily="50" charset="-128"/>
                <a:cs typeface="メイリオ" panose="020B0604030504040204" pitchFamily="50" charset="-128"/>
              </a:rPr>
              <a:t>公園全体に賑わい創出！</a:t>
            </a:r>
            <a:endParaRPr kumimoji="1" lang="en-US" altLang="ja-JP" sz="800" b="1" dirty="0">
              <a:solidFill>
                <a:schemeClr val="tx1"/>
              </a:solidFill>
              <a:highlight>
                <a:srgbClr val="FFC000"/>
              </a:highligh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 name="正方形/長方形 62">
            <a:extLst>
              <a:ext uri="{FF2B5EF4-FFF2-40B4-BE49-F238E27FC236}">
                <a16:creationId xmlns:a16="http://schemas.microsoft.com/office/drawing/2014/main" id="{0A46F40C-D612-4C4C-B50A-2FA9C10F3CB6}"/>
              </a:ext>
            </a:extLst>
          </p:cNvPr>
          <p:cNvSpPr/>
          <p:nvPr/>
        </p:nvSpPr>
        <p:spPr>
          <a:xfrm>
            <a:off x="3249436" y="4755422"/>
            <a:ext cx="1404000" cy="180000"/>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0" marR="0" lvl="0" indent="0" algn="ctr" defTabSz="914400" rtl="0" eaLnBrk="1" fontAlgn="auto" latinLnBrk="0" hangingPunct="1">
              <a:spcBef>
                <a:spcPts val="0"/>
              </a:spcBef>
              <a:spcAft>
                <a:spcPts val="0"/>
              </a:spcAft>
              <a:buClrTx/>
              <a:buSzTx/>
              <a:buFontTx/>
              <a:buNone/>
              <a:tabLst/>
              <a:defRPr/>
            </a:pPr>
            <a:r>
              <a:rPr lang="ja-JP" altLang="en-US" sz="9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収益</a:t>
            </a: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施設等の設置管理</a:t>
            </a:r>
            <a:endPar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2" name="正方形/長方形 71">
            <a:extLst>
              <a:ext uri="{FF2B5EF4-FFF2-40B4-BE49-F238E27FC236}">
                <a16:creationId xmlns:a16="http://schemas.microsoft.com/office/drawing/2014/main" id="{9AE60776-175E-41A0-81E4-875275263771}"/>
              </a:ext>
            </a:extLst>
          </p:cNvPr>
          <p:cNvSpPr/>
          <p:nvPr/>
        </p:nvSpPr>
        <p:spPr>
          <a:xfrm>
            <a:off x="3249436" y="5104189"/>
            <a:ext cx="1404000" cy="327065"/>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0" marR="0" lvl="0" indent="0" algn="ctr" defTabSz="914400" rtl="0" eaLnBrk="1" fontAlgn="auto" latinLnBrk="0" hangingPunct="1">
              <a:spcBef>
                <a:spcPts val="0"/>
              </a:spcBef>
              <a:spcAft>
                <a:spcPts val="0"/>
              </a:spcAft>
              <a:buClrTx/>
              <a:buSzTx/>
              <a:buFontTx/>
              <a:buNone/>
              <a:tabLst/>
              <a:defRPr/>
            </a:pP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園路や広場を含めた</a:t>
            </a:r>
            <a:br>
              <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中地区の一体整備</a:t>
            </a:r>
            <a:endPar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 name="加算記号 69">
            <a:extLst>
              <a:ext uri="{FF2B5EF4-FFF2-40B4-BE49-F238E27FC236}">
                <a16:creationId xmlns:a16="http://schemas.microsoft.com/office/drawing/2014/main" id="{C1FB2E26-1940-4ECD-84C6-71079C33B098}"/>
              </a:ext>
            </a:extLst>
          </p:cNvPr>
          <p:cNvSpPr/>
          <p:nvPr/>
        </p:nvSpPr>
        <p:spPr>
          <a:xfrm>
            <a:off x="3879436" y="4947806"/>
            <a:ext cx="144000" cy="144000"/>
          </a:xfrm>
          <a:prstGeom prst="mathPlus">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74" name="二等辺三角形 73">
            <a:extLst>
              <a:ext uri="{FF2B5EF4-FFF2-40B4-BE49-F238E27FC236}">
                <a16:creationId xmlns:a16="http://schemas.microsoft.com/office/drawing/2014/main" id="{FE113ACB-111A-498A-8C10-2830428FA31A}"/>
              </a:ext>
            </a:extLst>
          </p:cNvPr>
          <p:cNvSpPr/>
          <p:nvPr/>
        </p:nvSpPr>
        <p:spPr>
          <a:xfrm rot="5400000">
            <a:off x="4385329" y="5030969"/>
            <a:ext cx="767860" cy="126757"/>
          </a:xfrm>
          <a:prstGeom prst="triangle">
            <a:avLst>
              <a:gd name="adj" fmla="val 50000"/>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46C491BF-71B6-4B3B-8BE3-E6041C82B20D}"/>
              </a:ext>
            </a:extLst>
          </p:cNvPr>
          <p:cNvSpPr txBox="1"/>
          <p:nvPr/>
        </p:nvSpPr>
        <p:spPr>
          <a:xfrm>
            <a:off x="4840896" y="4806347"/>
            <a:ext cx="1261497" cy="576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0" rIns="0" rtlCol="0">
            <a:noAutofit/>
          </a:bodyPr>
          <a:lstStyle/>
          <a:p>
            <a:pPr>
              <a:lnSpc>
                <a:spcPts val="1300"/>
              </a:lnSpc>
            </a:pPr>
            <a:r>
              <a:rPr kumimoji="1" lang="ja-JP" altLang="en-US" sz="8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収益施設の設置や指定管理者と連携したイベント実施等による</a:t>
            </a:r>
            <a:r>
              <a:rPr kumimoji="1" lang="ja-JP" altLang="en-US" sz="800" b="1" dirty="0">
                <a:solidFill>
                  <a:schemeClr val="tx1"/>
                </a:solidFill>
                <a:highlight>
                  <a:srgbClr val="FFC000"/>
                </a:highlight>
                <a:latin typeface="メイリオ" panose="020B0604030504040204" pitchFamily="50" charset="-128"/>
                <a:ea typeface="メイリオ" panose="020B0604030504040204" pitchFamily="50" charset="-128"/>
                <a:cs typeface="メイリオ" panose="020B0604030504040204" pitchFamily="50" charset="-128"/>
              </a:rPr>
              <a:t>公園の魅力向上！</a:t>
            </a:r>
            <a:endParaRPr kumimoji="1" lang="en-US" altLang="ja-JP" sz="800" b="1" dirty="0">
              <a:solidFill>
                <a:schemeClr val="tx1"/>
              </a:solidFill>
              <a:highlight>
                <a:srgbClr val="FFC000"/>
              </a:highligh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8" name="正方形/長方形 77">
            <a:extLst>
              <a:ext uri="{FF2B5EF4-FFF2-40B4-BE49-F238E27FC236}">
                <a16:creationId xmlns:a16="http://schemas.microsoft.com/office/drawing/2014/main" id="{B8A1A56A-B34B-4F39-9C1E-6C9B14D82643}"/>
              </a:ext>
            </a:extLst>
          </p:cNvPr>
          <p:cNvSpPr/>
          <p:nvPr/>
        </p:nvSpPr>
        <p:spPr>
          <a:xfrm>
            <a:off x="383229" y="5709067"/>
            <a:ext cx="2778690" cy="972000"/>
          </a:xfrm>
          <a:prstGeom prst="rect">
            <a:avLst/>
          </a:prstGeom>
          <a:ln>
            <a:noFill/>
          </a:ln>
        </p:spPr>
        <p:style>
          <a:lnRef idx="2">
            <a:schemeClr val="accent6"/>
          </a:lnRef>
          <a:fillRef idx="1">
            <a:schemeClr val="lt1"/>
          </a:fillRef>
          <a:effectRef idx="0">
            <a:schemeClr val="accent6"/>
          </a:effectRef>
          <a:fontRef idx="minor">
            <a:schemeClr val="dk1"/>
          </a:fontRef>
        </p:style>
        <p:txBody>
          <a:bodyPr lIns="72000" rIns="72000" rtlCol="0" anchor="ctr"/>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83" name="正方形/長方形 82">
            <a:extLst>
              <a:ext uri="{FF2B5EF4-FFF2-40B4-BE49-F238E27FC236}">
                <a16:creationId xmlns:a16="http://schemas.microsoft.com/office/drawing/2014/main" id="{7EDEA627-0105-4086-A831-DC48A36445DA}"/>
              </a:ext>
            </a:extLst>
          </p:cNvPr>
          <p:cNvSpPr/>
          <p:nvPr/>
        </p:nvSpPr>
        <p:spPr>
          <a:xfrm>
            <a:off x="385419" y="4710417"/>
            <a:ext cx="1440000" cy="180000"/>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algn="ct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収益施設等の</a:t>
            </a:r>
            <a:r>
              <a:rPr lang="ja-JP" altLang="en-US" sz="9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設置</a:t>
            </a: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87" name="正方形/長方形 86">
            <a:extLst>
              <a:ext uri="{FF2B5EF4-FFF2-40B4-BE49-F238E27FC236}">
                <a16:creationId xmlns:a16="http://schemas.microsoft.com/office/drawing/2014/main" id="{4E01001C-ABB1-4A50-B964-13DE0F4392FA}"/>
              </a:ext>
            </a:extLst>
          </p:cNvPr>
          <p:cNvSpPr/>
          <p:nvPr/>
        </p:nvSpPr>
        <p:spPr>
          <a:xfrm>
            <a:off x="385419" y="5026865"/>
            <a:ext cx="1440000" cy="180000"/>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algn="ct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公園の管理運営</a:t>
            </a: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89" name="加算記号 88">
            <a:extLst>
              <a:ext uri="{FF2B5EF4-FFF2-40B4-BE49-F238E27FC236}">
                <a16:creationId xmlns:a16="http://schemas.microsoft.com/office/drawing/2014/main" id="{A0F85E35-C8E3-46B3-8905-805F4930ECEC}"/>
              </a:ext>
            </a:extLst>
          </p:cNvPr>
          <p:cNvSpPr/>
          <p:nvPr/>
        </p:nvSpPr>
        <p:spPr>
          <a:xfrm>
            <a:off x="1033419" y="4886641"/>
            <a:ext cx="144000" cy="144000"/>
          </a:xfrm>
          <a:prstGeom prst="mathPlus">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91" name="二等辺三角形 90">
            <a:extLst>
              <a:ext uri="{FF2B5EF4-FFF2-40B4-BE49-F238E27FC236}">
                <a16:creationId xmlns:a16="http://schemas.microsoft.com/office/drawing/2014/main" id="{C2490552-2FB1-4C72-A028-1A81B976B6CA}"/>
              </a:ext>
            </a:extLst>
          </p:cNvPr>
          <p:cNvSpPr/>
          <p:nvPr/>
        </p:nvSpPr>
        <p:spPr>
          <a:xfrm rot="5400000">
            <a:off x="1579826" y="5118203"/>
            <a:ext cx="767860" cy="126757"/>
          </a:xfrm>
          <a:prstGeom prst="triangle">
            <a:avLst>
              <a:gd name="adj" fmla="val 50000"/>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93" name="正方形/長方形 92">
            <a:extLst>
              <a:ext uri="{FF2B5EF4-FFF2-40B4-BE49-F238E27FC236}">
                <a16:creationId xmlns:a16="http://schemas.microsoft.com/office/drawing/2014/main" id="{C4F38E26-6882-4EEC-9ABF-46DAAED6617D}"/>
              </a:ext>
            </a:extLst>
          </p:cNvPr>
          <p:cNvSpPr/>
          <p:nvPr/>
        </p:nvSpPr>
        <p:spPr>
          <a:xfrm>
            <a:off x="385419" y="5343313"/>
            <a:ext cx="1440000" cy="327065"/>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イベント等の企画・立案</a:t>
            </a:r>
            <a:br>
              <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（ソフト事業の充実）</a:t>
            </a:r>
            <a:endPar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0" name="加算記号 89">
            <a:extLst>
              <a:ext uri="{FF2B5EF4-FFF2-40B4-BE49-F238E27FC236}">
                <a16:creationId xmlns:a16="http://schemas.microsoft.com/office/drawing/2014/main" id="{18186430-3D70-4BAB-BB80-16DA53A1F56A}"/>
              </a:ext>
            </a:extLst>
          </p:cNvPr>
          <p:cNvSpPr/>
          <p:nvPr/>
        </p:nvSpPr>
        <p:spPr>
          <a:xfrm>
            <a:off x="1033419" y="5203089"/>
            <a:ext cx="144000" cy="144000"/>
          </a:xfrm>
          <a:prstGeom prst="mathPlus">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F532F09B-B661-4839-AE85-C3B30B89D0FF}"/>
              </a:ext>
            </a:extLst>
          </p:cNvPr>
          <p:cNvSpPr txBox="1"/>
          <p:nvPr/>
        </p:nvSpPr>
        <p:spPr>
          <a:xfrm>
            <a:off x="1943855" y="4812142"/>
            <a:ext cx="1301532" cy="7282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tIns="0" bIns="0" rtlCol="0">
            <a:noAutofit/>
          </a:bodyPr>
          <a:lstStyle/>
          <a:p>
            <a:pPr>
              <a:lnSpc>
                <a:spcPts val="1300"/>
              </a:lnSpc>
            </a:pPr>
            <a:r>
              <a:rPr lang="ja-JP" altLang="en-US" sz="8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指定管理者が一体的・</a:t>
            </a:r>
            <a:endParaRPr lang="en-US" altLang="ja-JP" sz="8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300"/>
              </a:lnSpc>
            </a:pPr>
            <a:r>
              <a:rPr lang="ja-JP" altLang="en-US" sz="8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戦略的に行うことにより</a:t>
            </a:r>
            <a:r>
              <a:rPr lang="ja-JP" altLang="en-US" sz="800" b="1" dirty="0">
                <a:solidFill>
                  <a:schemeClr val="tx1"/>
                </a:solidFill>
                <a:highlight>
                  <a:srgbClr val="FFC000"/>
                </a:highlight>
                <a:latin typeface="メイリオ" panose="020B0604030504040204" pitchFamily="50" charset="-128"/>
                <a:ea typeface="メイリオ" panose="020B0604030504040204" pitchFamily="50" charset="-128"/>
                <a:cs typeface="メイリオ" panose="020B0604030504040204" pitchFamily="50" charset="-128"/>
              </a:rPr>
              <a:t>公園全体の包括的なマネジメントを実現！</a:t>
            </a:r>
            <a:endParaRPr kumimoji="1" lang="en-US" altLang="ja-JP" sz="800" b="1" dirty="0">
              <a:solidFill>
                <a:schemeClr val="tx1"/>
              </a:solidFill>
              <a:highlight>
                <a:srgbClr val="FFC000"/>
              </a:highligh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0" name="テキスト プレースホルダー 79">
            <a:extLst>
              <a:ext uri="{FF2B5EF4-FFF2-40B4-BE49-F238E27FC236}">
                <a16:creationId xmlns:a16="http://schemas.microsoft.com/office/drawing/2014/main" id="{B868F1D1-AD2D-4973-9965-C2E60C308211}"/>
              </a:ext>
            </a:extLst>
          </p:cNvPr>
          <p:cNvSpPr txBox="1">
            <a:spLocks noGrp="1"/>
          </p:cNvSpPr>
          <p:nvPr>
            <p:ph type="body" sz="quarter" idx="18"/>
          </p:nvPr>
        </p:nvSpPr>
        <p:spPr>
          <a:xfrm>
            <a:off x="130969" y="547200"/>
            <a:ext cx="8882062" cy="946150"/>
          </a:xfrm>
          <a:prstGeom prst="rect">
            <a:avLst/>
          </a:prstGeom>
          <a:noFill/>
          <a:ln>
            <a:noFill/>
          </a:ln>
        </p:spPr>
        <p:txBody>
          <a:bodyPr wrap="square" rtlCol="0">
            <a:noAutofit/>
          </a:bodyPr>
          <a:lstStyle/>
          <a:p>
            <a:pPr marL="90488" indent="-90488">
              <a:buFont typeface="Arial" panose="020B0604020202020204" pitchFamily="34" charset="0"/>
              <a:buChar char="•"/>
            </a:pPr>
            <a:r>
              <a:rPr lang="ja-JP" altLang="en-US" sz="1200" dirty="0">
                <a:latin typeface="メイリオ" panose="020B0604030504040204" pitchFamily="50" charset="-128"/>
                <a:ea typeface="メイリオ" panose="020B0604030504040204" pitchFamily="50" charset="-128"/>
              </a:rPr>
              <a:t>府営公園においては、民間活力の積極的な活用により、</a:t>
            </a:r>
            <a:r>
              <a:rPr lang="ja-JP" altLang="en-US" sz="1200" dirty="0">
                <a:solidFill>
                  <a:schemeClr val="tx1"/>
                </a:solidFill>
                <a:latin typeface="メイリオ" panose="020B0604030504040204" pitchFamily="50" charset="-128"/>
                <a:ea typeface="メイリオ" panose="020B0604030504040204" pitchFamily="50" charset="-128"/>
              </a:rPr>
              <a:t>さらなる公園の魅力づくりや府民サービスの向上、周辺地域の活性化をめざしている。</a:t>
            </a:r>
            <a:endParaRPr lang="en-US" altLang="ja-JP" sz="1200" dirty="0">
              <a:solidFill>
                <a:schemeClr val="tx1"/>
              </a:solidFill>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lang="ja-JP" altLang="en-US" sz="1200" dirty="0">
                <a:solidFill>
                  <a:schemeClr val="tx1"/>
                </a:solidFill>
                <a:latin typeface="メイリオ" panose="020B0604030504040204" pitchFamily="50" charset="-128"/>
                <a:ea typeface="メイリオ" panose="020B0604030504040204" pitchFamily="50" charset="-128"/>
              </a:rPr>
              <a:t>民間活力活用については、新たな視点での公園の活性化に向けた可能性を探るため、「サウンディング型市場調査」を実施し、その結果を踏まえ、各公園の特性等に応じた魅力向上につながる新たな管理運営制度の導入・拡充等を検討している。</a:t>
            </a:r>
            <a:endParaRPr lang="ja-JP" altLang="en-US" sz="1200" spc="-2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7" name="正方形/長方形 96">
            <a:extLst>
              <a:ext uri="{FF2B5EF4-FFF2-40B4-BE49-F238E27FC236}">
                <a16:creationId xmlns:a16="http://schemas.microsoft.com/office/drawing/2014/main" id="{6D348252-B2B8-4A33-9F93-0E9CDC2FB925}"/>
              </a:ext>
            </a:extLst>
          </p:cNvPr>
          <p:cNvSpPr/>
          <p:nvPr/>
        </p:nvSpPr>
        <p:spPr>
          <a:xfrm>
            <a:off x="6148973" y="5709067"/>
            <a:ext cx="2778690" cy="972000"/>
          </a:xfrm>
          <a:prstGeom prst="rect">
            <a:avLst/>
          </a:prstGeom>
          <a:ln>
            <a:noFill/>
          </a:ln>
        </p:spPr>
        <p:style>
          <a:lnRef idx="2">
            <a:schemeClr val="accent6"/>
          </a:lnRef>
          <a:fillRef idx="1">
            <a:schemeClr val="lt1"/>
          </a:fillRef>
          <a:effectRef idx="0">
            <a:schemeClr val="accent6"/>
          </a:effectRef>
          <a:fontRef idx="minor">
            <a:schemeClr val="dk1"/>
          </a:fontRef>
        </p:style>
        <p:txBody>
          <a:bodyPr lIns="72000" rIns="72000" rtlCol="0" anchor="ctr"/>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98" name="正方形/長方形 97">
            <a:extLst>
              <a:ext uri="{FF2B5EF4-FFF2-40B4-BE49-F238E27FC236}">
                <a16:creationId xmlns:a16="http://schemas.microsoft.com/office/drawing/2014/main" id="{0C3D139F-5B86-4463-846F-9BC577F658AC}"/>
              </a:ext>
            </a:extLst>
          </p:cNvPr>
          <p:cNvSpPr/>
          <p:nvPr/>
        </p:nvSpPr>
        <p:spPr>
          <a:xfrm>
            <a:off x="3266101" y="5709067"/>
            <a:ext cx="2778690" cy="972000"/>
          </a:xfrm>
          <a:prstGeom prst="rect">
            <a:avLst/>
          </a:prstGeom>
          <a:ln>
            <a:noFill/>
          </a:ln>
        </p:spPr>
        <p:style>
          <a:lnRef idx="2">
            <a:schemeClr val="accent6"/>
          </a:lnRef>
          <a:fillRef idx="1">
            <a:schemeClr val="lt1"/>
          </a:fillRef>
          <a:effectRef idx="0">
            <a:schemeClr val="accent6"/>
          </a:effectRef>
          <a:fontRef idx="minor">
            <a:schemeClr val="dk1"/>
          </a:fontRef>
        </p:style>
        <p:txBody>
          <a:bodyPr lIns="72000" rIns="72000" rtlCol="0" anchor="ctr"/>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pic>
        <p:nvPicPr>
          <p:cNvPr id="14" name="図プレースホルダー 13" descr="アイコン が含まれている画像&#10;&#10;AI によって生成されたコンテンツは間違っている可能性があります。">
            <a:extLst>
              <a:ext uri="{FF2B5EF4-FFF2-40B4-BE49-F238E27FC236}">
                <a16:creationId xmlns:a16="http://schemas.microsoft.com/office/drawing/2014/main" id="{653AA693-E648-1B37-0773-E56D114A432E}"/>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pic>
        <p:nvPicPr>
          <p:cNvPr id="11" name="図プレースホルダー 10" descr="テキスト&#10;&#10;AI によって生成されたコンテンツは間違っている可能性があります。">
            <a:extLst>
              <a:ext uri="{FF2B5EF4-FFF2-40B4-BE49-F238E27FC236}">
                <a16:creationId xmlns:a16="http://schemas.microsoft.com/office/drawing/2014/main" id="{34818962-EFC9-97C3-C2EB-74B2E6C9865D}"/>
              </a:ext>
            </a:extLst>
          </p:cNvPr>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a:stretch>
            <a:fillRect/>
          </a:stretch>
        </p:blipFill>
        <p:spPr/>
      </p:pic>
      <p:pic>
        <p:nvPicPr>
          <p:cNvPr id="39" name="図 38">
            <a:extLst>
              <a:ext uri="{FF2B5EF4-FFF2-40B4-BE49-F238E27FC236}">
                <a16:creationId xmlns:a16="http://schemas.microsoft.com/office/drawing/2014/main" id="{C2E1F662-DADF-4231-810A-2C3DFE0E2A54}"/>
              </a:ext>
            </a:extLst>
          </p:cNvPr>
          <p:cNvPicPr>
            <a:picLocks/>
          </p:cNvPicPr>
          <p:nvPr/>
        </p:nvPicPr>
        <p:blipFill rotWithShape="1">
          <a:blip r:embed="rId5" cstate="print">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a:ext>
            </a:extLst>
          </a:blip>
          <a:srcRect l="7527"/>
          <a:stretch/>
        </p:blipFill>
        <p:spPr>
          <a:xfrm>
            <a:off x="418828" y="5743093"/>
            <a:ext cx="1589257" cy="768647"/>
          </a:xfrm>
          <a:prstGeom prst="rect">
            <a:avLst/>
          </a:prstGeom>
        </p:spPr>
      </p:pic>
      <p:pic>
        <p:nvPicPr>
          <p:cNvPr id="41" name="図 40" descr="草の上にいる人々&#10;&#10;中程度の精度で自動的に生成された説明">
            <a:extLst>
              <a:ext uri="{FF2B5EF4-FFF2-40B4-BE49-F238E27FC236}">
                <a16:creationId xmlns:a16="http://schemas.microsoft.com/office/drawing/2014/main" id="{35DEA6AA-7E26-9FBE-A96D-CEAD1E0BF051}"/>
              </a:ext>
            </a:extLst>
          </p:cNvPr>
          <p:cNvPicPr/>
          <p:nvPr/>
        </p:nvPicPr>
        <p:blipFill>
          <a:blip r:embed="rId7" cstate="print">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2081685" y="5756063"/>
            <a:ext cx="1003476" cy="752681"/>
          </a:xfrm>
          <a:prstGeom prst="rect">
            <a:avLst/>
          </a:prstGeom>
        </p:spPr>
      </p:pic>
      <p:sp>
        <p:nvSpPr>
          <p:cNvPr id="4" name="テキスト ボックス 3">
            <a:extLst>
              <a:ext uri="{FF2B5EF4-FFF2-40B4-BE49-F238E27FC236}">
                <a16:creationId xmlns:a16="http://schemas.microsoft.com/office/drawing/2014/main" id="{7BAE5947-D7D8-425F-896D-E39C1B261135}"/>
              </a:ext>
            </a:extLst>
          </p:cNvPr>
          <p:cNvSpPr txBox="1"/>
          <p:nvPr/>
        </p:nvSpPr>
        <p:spPr>
          <a:xfrm>
            <a:off x="730673" y="6481271"/>
            <a:ext cx="1235860" cy="180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kumimoji="1" lang="ja-JP" altLang="en-US" sz="900" dirty="0">
                <a:solidFill>
                  <a:prstClr val="black"/>
                </a:solidFill>
                <a:latin typeface="ＭＳ Ｐゴシック" panose="020B0600070205080204" pitchFamily="50" charset="-128"/>
                <a:ea typeface="ＭＳ Ｐゴシック" panose="020B0600070205080204" pitchFamily="50" charset="-128"/>
                <a:cs typeface="メイリオ" panose="020B0604030504040204" pitchFamily="50" charset="-128"/>
              </a:rPr>
              <a:t>収益施設の設置</a:t>
            </a:r>
          </a:p>
        </p:txBody>
      </p:sp>
      <p:sp>
        <p:nvSpPr>
          <p:cNvPr id="43" name="テキスト ボックス 42">
            <a:extLst>
              <a:ext uri="{FF2B5EF4-FFF2-40B4-BE49-F238E27FC236}">
                <a16:creationId xmlns:a16="http://schemas.microsoft.com/office/drawing/2014/main" id="{6AAD2DE3-849E-40E4-A385-377B1CF7C538}"/>
              </a:ext>
            </a:extLst>
          </p:cNvPr>
          <p:cNvSpPr txBox="1"/>
          <p:nvPr/>
        </p:nvSpPr>
        <p:spPr>
          <a:xfrm>
            <a:off x="2091173" y="6481271"/>
            <a:ext cx="1235860" cy="180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lang="ja-JP" altLang="en-US" sz="900" dirty="0">
                <a:solidFill>
                  <a:prstClr val="black"/>
                </a:solidFill>
                <a:latin typeface="ＭＳ Ｐゴシック" panose="020B0600070205080204" pitchFamily="50" charset="-128"/>
                <a:ea typeface="ＭＳ Ｐゴシック" panose="020B0600070205080204" pitchFamily="50" charset="-128"/>
                <a:cs typeface="メイリオ" panose="020B0604030504040204" pitchFamily="50" charset="-128"/>
              </a:rPr>
              <a:t>ソフト事業の充実</a:t>
            </a:r>
            <a:endParaRPr kumimoji="1" lang="ja-JP" altLang="en-US" sz="900" dirty="0">
              <a:solidFill>
                <a:prstClr val="black"/>
              </a:solidFill>
              <a:latin typeface="ＭＳ Ｐゴシック" panose="020B0600070205080204" pitchFamily="50" charset="-128"/>
              <a:ea typeface="ＭＳ Ｐゴシック" panose="020B0600070205080204" pitchFamily="50" charset="-128"/>
              <a:cs typeface="メイリオ" panose="020B0604030504040204" pitchFamily="50" charset="-128"/>
            </a:endParaRPr>
          </a:p>
        </p:txBody>
      </p:sp>
      <p:pic>
        <p:nvPicPr>
          <p:cNvPr id="8" name="図 7">
            <a:extLst>
              <a:ext uri="{FF2B5EF4-FFF2-40B4-BE49-F238E27FC236}">
                <a16:creationId xmlns:a16="http://schemas.microsoft.com/office/drawing/2014/main" id="{BB62F5A0-831F-4773-B81C-96E07D1200D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0775" b="10775"/>
          <a:stretch/>
        </p:blipFill>
        <p:spPr>
          <a:xfrm>
            <a:off x="7706022" y="5755430"/>
            <a:ext cx="1083123" cy="722082"/>
          </a:xfrm>
          <a:prstGeom prst="rect">
            <a:avLst/>
          </a:prstGeom>
        </p:spPr>
      </p:pic>
      <p:sp>
        <p:nvSpPr>
          <p:cNvPr id="45" name="テキスト ボックス 44">
            <a:extLst>
              <a:ext uri="{FF2B5EF4-FFF2-40B4-BE49-F238E27FC236}">
                <a16:creationId xmlns:a16="http://schemas.microsoft.com/office/drawing/2014/main" id="{292D7F87-84FC-454E-ADBB-FBC4B0D68B8F}"/>
              </a:ext>
            </a:extLst>
          </p:cNvPr>
          <p:cNvSpPr txBox="1"/>
          <p:nvPr/>
        </p:nvSpPr>
        <p:spPr>
          <a:xfrm>
            <a:off x="7770402" y="6448615"/>
            <a:ext cx="1235860" cy="180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kumimoji="1" lang="ja-JP" altLang="en-US" sz="900" dirty="0">
                <a:solidFill>
                  <a:prstClr val="black"/>
                </a:solidFill>
                <a:latin typeface="ＭＳ Ｐゴシック" panose="020B0600070205080204" pitchFamily="50" charset="-128"/>
                <a:ea typeface="ＭＳ Ｐゴシック" panose="020B0600070205080204" pitchFamily="50" charset="-128"/>
                <a:cs typeface="メイリオ" panose="020B0604030504040204" pitchFamily="50" charset="-128"/>
              </a:rPr>
              <a:t>収益施設の設置</a:t>
            </a:r>
          </a:p>
        </p:txBody>
      </p:sp>
      <p:pic>
        <p:nvPicPr>
          <p:cNvPr id="46" name="図 45">
            <a:extLst>
              <a:ext uri="{FF2B5EF4-FFF2-40B4-BE49-F238E27FC236}">
                <a16:creationId xmlns:a16="http://schemas.microsoft.com/office/drawing/2014/main" id="{6E5DBDB5-493E-4508-B73D-AF58584E834A}"/>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923" t="19605" r="5737" b="9712"/>
          <a:stretch/>
        </p:blipFill>
        <p:spPr>
          <a:xfrm>
            <a:off x="3810863" y="5752493"/>
            <a:ext cx="1689167" cy="770400"/>
          </a:xfrm>
          <a:prstGeom prst="rect">
            <a:avLst/>
          </a:prstGeom>
        </p:spPr>
      </p:pic>
      <p:pic>
        <p:nvPicPr>
          <p:cNvPr id="47" name="図 46">
            <a:extLst>
              <a:ext uri="{FF2B5EF4-FFF2-40B4-BE49-F238E27FC236}">
                <a16:creationId xmlns:a16="http://schemas.microsoft.com/office/drawing/2014/main" id="{BC73B906-D5B0-4CCE-A0DF-40AF75415874}"/>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8197" b="19506"/>
          <a:stretch/>
        </p:blipFill>
        <p:spPr>
          <a:xfrm>
            <a:off x="6175989" y="5752084"/>
            <a:ext cx="1463550" cy="731864"/>
          </a:xfrm>
          <a:prstGeom prst="rect">
            <a:avLst/>
          </a:prstGeom>
        </p:spPr>
      </p:pic>
      <p:sp>
        <p:nvSpPr>
          <p:cNvPr id="49" name="テキスト ボックス 48">
            <a:extLst>
              <a:ext uri="{FF2B5EF4-FFF2-40B4-BE49-F238E27FC236}">
                <a16:creationId xmlns:a16="http://schemas.microsoft.com/office/drawing/2014/main" id="{C68F467A-6C4A-46B2-B211-A411A50A1B06}"/>
              </a:ext>
            </a:extLst>
          </p:cNvPr>
          <p:cNvSpPr txBox="1"/>
          <p:nvPr/>
        </p:nvSpPr>
        <p:spPr>
          <a:xfrm>
            <a:off x="6316008" y="6448615"/>
            <a:ext cx="1257233" cy="180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kumimoji="1" lang="ja-JP" altLang="en-US" sz="900" dirty="0">
                <a:solidFill>
                  <a:prstClr val="black"/>
                </a:solidFill>
                <a:latin typeface="ＭＳ Ｐゴシック" panose="020B0600070205080204" pitchFamily="50" charset="-128"/>
                <a:ea typeface="ＭＳ Ｐゴシック" panose="020B0600070205080204" pitchFamily="50" charset="-128"/>
                <a:cs typeface="メイリオ" panose="020B0604030504040204" pitchFamily="50" charset="-128"/>
              </a:rPr>
              <a:t>プール再整備イメージ</a:t>
            </a:r>
          </a:p>
        </p:txBody>
      </p:sp>
      <p:sp>
        <p:nvSpPr>
          <p:cNvPr id="50" name="テキスト ボックス 49">
            <a:extLst>
              <a:ext uri="{FF2B5EF4-FFF2-40B4-BE49-F238E27FC236}">
                <a16:creationId xmlns:a16="http://schemas.microsoft.com/office/drawing/2014/main" id="{4C510073-BC5E-4B13-8CD7-B5660A94CC5B}"/>
              </a:ext>
            </a:extLst>
          </p:cNvPr>
          <p:cNvSpPr txBox="1"/>
          <p:nvPr/>
        </p:nvSpPr>
        <p:spPr>
          <a:xfrm>
            <a:off x="3604974" y="6481271"/>
            <a:ext cx="2133600" cy="180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lang="ja-JP" altLang="en-US" sz="900" dirty="0">
                <a:solidFill>
                  <a:prstClr val="black"/>
                </a:solidFill>
                <a:latin typeface="ＭＳ Ｐゴシック" panose="020B0600070205080204" pitchFamily="50" charset="-128"/>
                <a:ea typeface="ＭＳ Ｐゴシック" panose="020B0600070205080204" pitchFamily="50" charset="-128"/>
                <a:cs typeface="メイリオ" panose="020B0604030504040204" pitchFamily="50" charset="-128"/>
              </a:rPr>
              <a:t>レストラン、アート・ビジネス施設イメージ</a:t>
            </a:r>
          </a:p>
          <a:p>
            <a:endParaRPr kumimoji="1" lang="ja-JP" altLang="en-US" sz="900" dirty="0">
              <a:solidFill>
                <a:prstClr val="black"/>
              </a:solidFill>
              <a:latin typeface="ＭＳ Ｐゴシック" panose="020B0600070205080204" pitchFamily="50" charset="-128"/>
              <a:ea typeface="ＭＳ Ｐゴシック" panose="020B0600070205080204" pitchFamily="50" charset="-128"/>
              <a:cs typeface="メイリオ" panose="020B0604030504040204" pitchFamily="50" charset="-128"/>
            </a:endParaRPr>
          </a:p>
        </p:txBody>
      </p:sp>
      <p:sp>
        <p:nvSpPr>
          <p:cNvPr id="5" name="スライド番号プレースホルダー 4">
            <a:extLst>
              <a:ext uri="{FF2B5EF4-FFF2-40B4-BE49-F238E27FC236}">
                <a16:creationId xmlns:a16="http://schemas.microsoft.com/office/drawing/2014/main" id="{EA45D124-7022-461A-9964-B896BD7E540A}"/>
              </a:ext>
            </a:extLst>
          </p:cNvPr>
          <p:cNvSpPr>
            <a:spLocks noGrp="1"/>
          </p:cNvSpPr>
          <p:nvPr>
            <p:ph type="sldNum" sz="quarter" idx="12"/>
          </p:nvPr>
        </p:nvSpPr>
        <p:spPr/>
        <p:txBody>
          <a:bodyPr/>
          <a:lstStyle/>
          <a:p>
            <a:fld id="{7791D223-6A27-4327-8087-FA06212A7E85}" type="slidenum">
              <a:rPr lang="ja-JP" altLang="en-US" smtClean="0"/>
              <a:pPr/>
              <a:t>25</a:t>
            </a:fld>
            <a:endParaRPr lang="ja-JP" altLang="en-US"/>
          </a:p>
        </p:txBody>
      </p:sp>
    </p:spTree>
    <p:extLst>
      <p:ext uri="{BB962C8B-B14F-4D97-AF65-F5344CB8AC3E}">
        <p14:creationId xmlns:p14="http://schemas.microsoft.com/office/powerpoint/2010/main" val="3764749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正方形/長方形 38">
            <a:extLst>
              <a:ext uri="{FF2B5EF4-FFF2-40B4-BE49-F238E27FC236}">
                <a16:creationId xmlns:a16="http://schemas.microsoft.com/office/drawing/2014/main" id="{D30F3FA7-72F0-4E97-9CCF-4C159BF0A99C}"/>
              </a:ext>
            </a:extLst>
          </p:cNvPr>
          <p:cNvSpPr/>
          <p:nvPr/>
        </p:nvSpPr>
        <p:spPr>
          <a:xfrm>
            <a:off x="273017" y="587434"/>
            <a:ext cx="8597967" cy="5321813"/>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r>
              <a:rPr lang="ja-JP" altLang="en-US" sz="1200" b="1" dirty="0">
                <a:solidFill>
                  <a:prstClr val="black"/>
                </a:solidFill>
                <a:latin typeface="メイリオ" panose="020B0604030504040204" pitchFamily="50" charset="-128"/>
                <a:ea typeface="メイリオ" panose="020B0604030504040204" pitchFamily="50" charset="-128"/>
              </a:rPr>
              <a:t>■「大阪教育ゆめ基金」への寄附</a:t>
            </a:r>
            <a:endParaRPr lang="en-US" altLang="ja-JP" sz="1200" b="1" dirty="0">
              <a:solidFill>
                <a:prstClr val="black"/>
              </a:solidFill>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lang="ja-JP" altLang="en-US" sz="1200" dirty="0">
                <a:solidFill>
                  <a:prstClr val="black"/>
                </a:solidFill>
                <a:latin typeface="メイリオ" panose="020B0604030504040204" pitchFamily="50" charset="-128"/>
                <a:ea typeface="メイリオ" panose="020B0604030504040204" pitchFamily="50" charset="-128"/>
              </a:rPr>
              <a:t>府では、教育課題に的確に対応し、大阪の子どもたちの確かな「学び」と「はぐくみ」を支えるため、「大阪教育ゆめ基金」を設置し、いただいたご寄附を子どもたちの学力向上や不登校支援等、教育の充実に資する様々な事業に活用。</a:t>
            </a:r>
            <a:endParaRPr lang="en-US" altLang="ja-JP" sz="1200" dirty="0">
              <a:solidFill>
                <a:prstClr val="black"/>
              </a:solidFill>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lang="ja-JP" altLang="en-US" sz="1200" dirty="0">
                <a:solidFill>
                  <a:prstClr val="black"/>
                </a:solidFill>
                <a:latin typeface="メイリオ" panose="020B0604030504040204" pitchFamily="50" charset="-128"/>
                <a:ea typeface="メイリオ" panose="020B0604030504040204" pitchFamily="50" charset="-128"/>
              </a:rPr>
              <a:t>令和６年度からは、教育庁に対する寄附に加え、公私問わず、応援したい府内の高校等（母校等）を指定して寄附ができる「母校応援ふるさと納税制度」を開始し、府内の高校等の特色や魅力のある学校環境の整備等に活用。</a:t>
            </a:r>
          </a:p>
          <a:p>
            <a:pPr marL="90488" indent="-90488">
              <a:buFont typeface="Arial" panose="020B0604020202020204" pitchFamily="34" charset="0"/>
              <a:buChar char="•"/>
            </a:pPr>
            <a:endParaRPr lang="ja-JP" altLang="en-US" sz="1200" dirty="0">
              <a:solidFill>
                <a:prstClr val="black"/>
              </a:solidFill>
              <a:latin typeface="メイリオ" panose="020B0604030504040204" pitchFamily="50" charset="-128"/>
              <a:ea typeface="メイリオ" panose="020B0604030504040204" pitchFamily="50" charset="-128"/>
            </a:endParaRPr>
          </a:p>
        </p:txBody>
      </p:sp>
      <p:graphicFrame>
        <p:nvGraphicFramePr>
          <p:cNvPr id="76" name="表 76">
            <a:extLst>
              <a:ext uri="{FF2B5EF4-FFF2-40B4-BE49-F238E27FC236}">
                <a16:creationId xmlns:a16="http://schemas.microsoft.com/office/drawing/2014/main" id="{A0A166BF-A920-4F36-8238-41D461975AA3}"/>
              </a:ext>
            </a:extLst>
          </p:cNvPr>
          <p:cNvGraphicFramePr>
            <a:graphicFrameLocks noGrp="1"/>
          </p:cNvGraphicFramePr>
          <p:nvPr>
            <p:extLst>
              <p:ext uri="{D42A27DB-BD31-4B8C-83A1-F6EECF244321}">
                <p14:modId xmlns:p14="http://schemas.microsoft.com/office/powerpoint/2010/main" val="1855688234"/>
              </p:ext>
            </p:extLst>
          </p:nvPr>
        </p:nvGraphicFramePr>
        <p:xfrm>
          <a:off x="314459" y="1583199"/>
          <a:ext cx="8515081" cy="4248000"/>
        </p:xfrm>
        <a:graphic>
          <a:graphicData uri="http://schemas.openxmlformats.org/drawingml/2006/table">
            <a:tbl>
              <a:tblPr firstRow="1" bandRow="1">
                <a:tableStyleId>{5C22544A-7EE6-4342-B048-85BDC9FD1C3A}</a:tableStyleId>
              </a:tblPr>
              <a:tblGrid>
                <a:gridCol w="3672000">
                  <a:extLst>
                    <a:ext uri="{9D8B030D-6E8A-4147-A177-3AD203B41FA5}">
                      <a16:colId xmlns:a16="http://schemas.microsoft.com/office/drawing/2014/main" val="2136477593"/>
                    </a:ext>
                  </a:extLst>
                </a:gridCol>
                <a:gridCol w="4843081">
                  <a:extLst>
                    <a:ext uri="{9D8B030D-6E8A-4147-A177-3AD203B41FA5}">
                      <a16:colId xmlns:a16="http://schemas.microsoft.com/office/drawing/2014/main" val="1500657592"/>
                    </a:ext>
                  </a:extLst>
                </a:gridCol>
              </a:tblGrid>
              <a:tr h="2268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「ふるさと納税ポータルサイト」を通じた寄附の受付</a:t>
                      </a: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従来の寄附方法に加え、「さとふる」、「ふるさとチョイス」、「楽天ふるさと納税」のウェブサイトから寄附。</a:t>
                      </a:r>
                      <a:endParaRPr kumimoji="1" lang="ja-JP" alt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extLst>
                  <a:ext uri="{0D108BD9-81ED-4DB2-BD59-A6C34878D82A}">
                    <a16:rowId xmlns:a16="http://schemas.microsoft.com/office/drawing/2014/main" val="4010985295"/>
                  </a:ext>
                </a:extLst>
              </a:tr>
              <a:tr h="72000">
                <a:tc gridSpan="2">
                  <a:txBody>
                    <a:bodyPr/>
                    <a:lstStyle/>
                    <a:p>
                      <a:endParaRPr kumimoji="1" lang="ja-JP" altLang="en-US" sz="100" dirty="0"/>
                    </a:p>
                  </a:txBody>
                  <a:tcPr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22313753"/>
                  </a:ext>
                </a:extLst>
              </a:tr>
              <a:tr h="612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「二次元コード」</a:t>
                      </a: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による寄附の受付</a:t>
                      </a:r>
                      <a:endParaRPr kumimoji="1" lang="en-US" altLang="ja-JP"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スマートフォン等で二次元コードを読み取り、</a:t>
                      </a:r>
                      <a:r>
                        <a:rPr kumimoji="1" lang="en-US" altLang="ja-JP" sz="1100" b="0" i="0" u="none" strike="noStrike" kern="1200" cap="none" spc="0" normalizeH="0" baseline="0" noProof="0" dirty="0" err="1">
                          <a:ln>
                            <a:noFill/>
                          </a:ln>
                          <a:solidFill>
                            <a:prstClr val="black"/>
                          </a:solidFill>
                          <a:effectLst/>
                          <a:uLnTx/>
                          <a:uFillTx/>
                          <a:latin typeface="メイリオ" panose="020B0604030504040204" pitchFamily="50" charset="-128"/>
                          <a:ea typeface="メイリオ" panose="020B0604030504040204" pitchFamily="50" charset="-128"/>
                          <a:cs typeface="+mn-cs"/>
                        </a:rPr>
                        <a:t>PayPay</a:t>
                      </a: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（ペイペイ）で寄附。</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二次元コードは、教育庁教育総務企画課の他、図書館や博物館等、府立の教育関係施設に設置。</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extLst>
                  <a:ext uri="{0D108BD9-81ED-4DB2-BD59-A6C34878D82A}">
                    <a16:rowId xmlns:a16="http://schemas.microsoft.com/office/drawing/2014/main" val="559627918"/>
                  </a:ext>
                </a:extLst>
              </a:tr>
              <a:tr h="72000">
                <a:tc gridSpan="2">
                  <a:txBody>
                    <a:bodyPr/>
                    <a:lstStyle/>
                    <a:p>
                      <a:endParaRPr kumimoji="1" lang="ja-JP" altLang="en-US" sz="1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704290910"/>
                  </a:ext>
                </a:extLst>
              </a:tr>
              <a:tr h="12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遺贈</a:t>
                      </a:r>
                      <a:r>
                        <a:rPr lang="ja-JP" altLang="en-US" sz="1200" b="0" baseline="30000" dirty="0">
                          <a:solidFill>
                            <a:schemeClr val="tx1"/>
                          </a:solidFill>
                          <a:latin typeface="メイリオ" panose="020B0604030504040204" pitchFamily="50" charset="-128"/>
                          <a:ea typeface="メイリオ" panose="020B0604030504040204" pitchFamily="50" charset="-128"/>
                        </a:rPr>
                        <a:t>*</a:t>
                      </a:r>
                      <a:r>
                        <a:rPr lang="en-US" altLang="ja-JP" sz="1200" b="0" baseline="30000" dirty="0">
                          <a:solidFill>
                            <a:schemeClr val="tx1"/>
                          </a:solidFill>
                          <a:latin typeface="メイリオ" panose="020B0604030504040204" pitchFamily="50" charset="-128"/>
                          <a:ea typeface="メイリオ" panose="020B0604030504040204" pitchFamily="50" charset="-128"/>
                        </a:rPr>
                        <a:t>14</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寄附に関する協定を</a:t>
                      </a: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府内</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金融機関と締結</a:t>
                      </a:r>
                      <a:endPar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大阪教育ゆめ基金への遺贈寄附を希望される方の意思が円滑に実現されるよう、株式会社池田泉州銀行、株式会社関西みらい銀行及び株式会社りそな銀行と、遺贈寄附に関する協定を締結。</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遺贈寄附を希望される方に金融機関の相談窓口を案内。</a:t>
                      </a:r>
                    </a:p>
                  </a:txBody>
                  <a:tcPr marR="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08902468"/>
                  </a:ext>
                </a:extLst>
              </a:tr>
            </a:tbl>
          </a:graphicData>
        </a:graphic>
      </p:graphicFrame>
      <p:sp>
        <p:nvSpPr>
          <p:cNvPr id="2" name="テキスト プレースホルダー 1">
            <a:extLst>
              <a:ext uri="{FF2B5EF4-FFF2-40B4-BE49-F238E27FC236}">
                <a16:creationId xmlns:a16="http://schemas.microsoft.com/office/drawing/2014/main" id="{A654B149-BA10-41AF-BC4C-1BDF1F6C6E95}"/>
              </a:ext>
            </a:extLst>
          </p:cNvPr>
          <p:cNvSpPr>
            <a:spLocks noGrp="1"/>
          </p:cNvSpPr>
          <p:nvPr>
            <p:ph type="body" sz="quarter" idx="13"/>
          </p:nvPr>
        </p:nvSpPr>
        <p:spPr>
          <a:xfrm>
            <a:off x="0" y="47030"/>
            <a:ext cx="7725190" cy="501650"/>
          </a:xfrm>
        </p:spPr>
        <p:txBody>
          <a:bodyPr/>
          <a:lstStyle/>
          <a:p>
            <a:r>
              <a:rPr lang="ja-JP" altLang="en-US" sz="1900" b="0" dirty="0"/>
              <a:t>民間との連携等を通じた寄附金の確保（大阪教育ゆめ基金）等</a:t>
            </a:r>
          </a:p>
        </p:txBody>
      </p:sp>
      <p:grpSp>
        <p:nvGrpSpPr>
          <p:cNvPr id="4" name="グループ化 3">
            <a:extLst>
              <a:ext uri="{FF2B5EF4-FFF2-40B4-BE49-F238E27FC236}">
                <a16:creationId xmlns:a16="http://schemas.microsoft.com/office/drawing/2014/main" id="{BE389019-A0FC-44B7-AA9F-24964277A9BA}"/>
              </a:ext>
            </a:extLst>
          </p:cNvPr>
          <p:cNvGrpSpPr/>
          <p:nvPr/>
        </p:nvGrpSpPr>
        <p:grpSpPr>
          <a:xfrm>
            <a:off x="3997579" y="4643539"/>
            <a:ext cx="4731569" cy="1123025"/>
            <a:chOff x="3856258" y="4600533"/>
            <a:chExt cx="4731569" cy="1123025"/>
          </a:xfrm>
        </p:grpSpPr>
        <p:sp>
          <p:nvSpPr>
            <p:cNvPr id="48" name="四角形: 角を丸くする 47">
              <a:extLst>
                <a:ext uri="{FF2B5EF4-FFF2-40B4-BE49-F238E27FC236}">
                  <a16:creationId xmlns:a16="http://schemas.microsoft.com/office/drawing/2014/main" id="{E32E3459-6B05-4949-AB01-2782176C2903}"/>
                </a:ext>
              </a:extLst>
            </p:cNvPr>
            <p:cNvSpPr/>
            <p:nvPr/>
          </p:nvSpPr>
          <p:spPr>
            <a:xfrm>
              <a:off x="6355582" y="5225088"/>
              <a:ext cx="2232000" cy="490711"/>
            </a:xfrm>
            <a:prstGeom prst="roundRect">
              <a:avLst/>
            </a:prstGeom>
            <a:solidFill>
              <a:schemeClr val="accent6">
                <a:lumMod val="40000"/>
                <a:lumOff val="60000"/>
              </a:schemeClr>
            </a:solidFill>
            <a:ln>
              <a:noFill/>
            </a:ln>
            <a:effectLst/>
          </p:spPr>
          <p:style>
            <a:lnRef idx="1">
              <a:schemeClr val="accent6"/>
            </a:lnRef>
            <a:fillRef idx="2">
              <a:schemeClr val="accent6"/>
            </a:fillRef>
            <a:effectRef idx="1">
              <a:schemeClr val="accent6"/>
            </a:effectRef>
            <a:fontRef idx="minor">
              <a:schemeClr val="dk1"/>
            </a:fontRef>
          </p:style>
          <p:txBody>
            <a:bodyPr lIns="36000" tIns="108000" rIns="36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UD デジタル 教科書体 NK-B" panose="02020700000000000000" pitchFamily="18" charset="-128"/>
                  <a:ea typeface="UD デジタル 教科書体 NK-B" panose="02020700000000000000" pitchFamily="18" charset="-128"/>
                  <a:cs typeface="+mn-cs"/>
                </a:rPr>
                <a:t>金融機関　</a:t>
              </a:r>
              <a:r>
                <a:rPr kumimoji="1" lang="ja-JP" altLang="en-US" sz="900" b="0" i="0" u="none" strike="noStrike" kern="1200" cap="none" spc="0" normalizeH="0" baseline="0" noProof="0" dirty="0">
                  <a:ln>
                    <a:noFill/>
                  </a:ln>
                  <a:solidFill>
                    <a:prstClr val="black"/>
                  </a:solidFill>
                  <a:effectLst/>
                  <a:uLnTx/>
                  <a:uFillTx/>
                  <a:latin typeface="UD デジタル 教科書体 NK-B" panose="02020700000000000000" pitchFamily="18" charset="-128"/>
                  <a:ea typeface="UD デジタル 教科書体 NK-B" panose="02020700000000000000" pitchFamily="18" charset="-128"/>
                  <a:cs typeface="+mn-cs"/>
                </a:rPr>
                <a:t>遺言信託</a:t>
              </a:r>
              <a:endParaRPr kumimoji="1" lang="en-US" altLang="ja-JP" sz="900" b="0" i="0" u="none" strike="noStrike" kern="1200" cap="none" spc="0" normalizeH="0" baseline="0" noProof="0" dirty="0">
                <a:ln>
                  <a:noFill/>
                </a:ln>
                <a:solidFill>
                  <a:prstClr val="black"/>
                </a:solidFill>
                <a:effectLst/>
                <a:uLnTx/>
                <a:uFillTx/>
                <a:latin typeface="UD デジタル 教科書体 NK-B" panose="02020700000000000000" pitchFamily="18" charset="-128"/>
                <a:ea typeface="UD デジタル 教科書体 NK-B" panose="02020700000000000000" pitchFamily="18"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UD デジタル 教科書体 NK-B" panose="02020700000000000000" pitchFamily="18" charset="-128"/>
                  <a:ea typeface="UD デジタル 教科書体 NK-B" panose="02020700000000000000" pitchFamily="18" charset="-128"/>
                  <a:cs typeface="+mn-cs"/>
                </a:rPr>
                <a:t>池田泉州銀行　関西みらい銀行　りそな銀行</a:t>
              </a:r>
            </a:p>
            <a:p>
              <a:endParaRPr lang="ja-JP" altLang="en-US" sz="619" dirty="0">
                <a:latin typeface="UD デジタル 教科書体 NK-B" panose="02020700000000000000" pitchFamily="18" charset="-128"/>
                <a:ea typeface="UD デジタル 教科書体 NK-B" panose="02020700000000000000" pitchFamily="18" charset="-128"/>
              </a:endParaRPr>
            </a:p>
          </p:txBody>
        </p:sp>
        <p:grpSp>
          <p:nvGrpSpPr>
            <p:cNvPr id="49" name="グループ化 48">
              <a:extLst>
                <a:ext uri="{FF2B5EF4-FFF2-40B4-BE49-F238E27FC236}">
                  <a16:creationId xmlns:a16="http://schemas.microsoft.com/office/drawing/2014/main" id="{A9DD10DD-B5DD-4CD3-BBEA-C02B06302CE2}"/>
                </a:ext>
              </a:extLst>
            </p:cNvPr>
            <p:cNvGrpSpPr/>
            <p:nvPr/>
          </p:nvGrpSpPr>
          <p:grpSpPr>
            <a:xfrm>
              <a:off x="3856258" y="4609227"/>
              <a:ext cx="817606" cy="1109915"/>
              <a:chOff x="947219" y="845870"/>
              <a:chExt cx="1397950" cy="1191302"/>
            </a:xfrm>
          </p:grpSpPr>
          <p:sp>
            <p:nvSpPr>
              <p:cNvPr id="63" name="四角形: 角を丸くする 62">
                <a:extLst>
                  <a:ext uri="{FF2B5EF4-FFF2-40B4-BE49-F238E27FC236}">
                    <a16:creationId xmlns:a16="http://schemas.microsoft.com/office/drawing/2014/main" id="{68E353E0-E17D-4596-A5E9-146640245B76}"/>
                  </a:ext>
                </a:extLst>
              </p:cNvPr>
              <p:cNvSpPr/>
              <p:nvPr/>
            </p:nvSpPr>
            <p:spPr>
              <a:xfrm>
                <a:off x="947219" y="845870"/>
                <a:ext cx="1397950" cy="1191302"/>
              </a:xfrm>
              <a:prstGeom prst="roundRect">
                <a:avLst>
                  <a:gd name="adj" fmla="val 11506"/>
                </a:avLst>
              </a:prstGeom>
              <a:solidFill>
                <a:schemeClr val="accent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rtlCol="0" anchor="t"/>
              <a:lstStyle/>
              <a:p>
                <a:pPr algn="ctr"/>
                <a:r>
                  <a:rPr lang="ja-JP" altLang="en-US" sz="900" dirty="0">
                    <a:latin typeface="UD デジタル 教科書体 NK-B" panose="02020700000000000000" pitchFamily="18" charset="-128"/>
                    <a:ea typeface="UD デジタル 教科書体 NK-B" panose="02020700000000000000" pitchFamily="18" charset="-128"/>
                  </a:rPr>
                  <a:t>遺贈寄附</a:t>
                </a:r>
                <a:endParaRPr lang="en-US" altLang="ja-JP" sz="900" dirty="0">
                  <a:latin typeface="UD デジタル 教科書体 NK-B" panose="02020700000000000000" pitchFamily="18" charset="-128"/>
                  <a:ea typeface="UD デジタル 教科書体 NK-B" panose="02020700000000000000" pitchFamily="18" charset="-128"/>
                </a:endParaRPr>
              </a:p>
              <a:p>
                <a:pPr algn="ctr"/>
                <a:r>
                  <a:rPr lang="ja-JP" altLang="en-US" sz="900" dirty="0">
                    <a:latin typeface="UD デジタル 教科書体 NK-B" panose="02020700000000000000" pitchFamily="18" charset="-128"/>
                    <a:ea typeface="UD デジタル 教科書体 NK-B" panose="02020700000000000000" pitchFamily="18" charset="-128"/>
                  </a:rPr>
                  <a:t>希望者</a:t>
                </a:r>
                <a:endParaRPr lang="ja-JP" altLang="en-US" sz="1200" dirty="0">
                  <a:latin typeface="UD デジタル 教科書体 NK-B" panose="02020700000000000000" pitchFamily="18" charset="-128"/>
                  <a:ea typeface="UD デジタル 教科書体 NK-B" panose="02020700000000000000" pitchFamily="18" charset="-128"/>
                </a:endParaRPr>
              </a:p>
            </p:txBody>
          </p:sp>
          <p:pic>
            <p:nvPicPr>
              <p:cNvPr id="65" name="Picture 4" descr="おじさんの顔アイコン 1">
                <a:extLst>
                  <a:ext uri="{FF2B5EF4-FFF2-40B4-BE49-F238E27FC236}">
                    <a16:creationId xmlns:a16="http://schemas.microsoft.com/office/drawing/2014/main" id="{0B281A0D-4F76-4426-B027-64F8A48D7FE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9631" y="1199602"/>
                <a:ext cx="1053126" cy="74444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グループ化 11">
              <a:extLst>
                <a:ext uri="{FF2B5EF4-FFF2-40B4-BE49-F238E27FC236}">
                  <a16:creationId xmlns:a16="http://schemas.microsoft.com/office/drawing/2014/main" id="{2CB6214C-75F8-4575-A6EB-EE8FCA084BEF}"/>
                </a:ext>
              </a:extLst>
            </p:cNvPr>
            <p:cNvGrpSpPr/>
            <p:nvPr/>
          </p:nvGrpSpPr>
          <p:grpSpPr>
            <a:xfrm>
              <a:off x="4704745" y="4600533"/>
              <a:ext cx="1646485" cy="180000"/>
              <a:chOff x="2166365" y="3896191"/>
              <a:chExt cx="1646485" cy="180000"/>
            </a:xfrm>
          </p:grpSpPr>
          <p:sp>
            <p:nvSpPr>
              <p:cNvPr id="61" name="矢印: 右 60">
                <a:extLst>
                  <a:ext uri="{FF2B5EF4-FFF2-40B4-BE49-F238E27FC236}">
                    <a16:creationId xmlns:a16="http://schemas.microsoft.com/office/drawing/2014/main" id="{2056A69E-8DC0-476F-980E-01FCE9A33A75}"/>
                  </a:ext>
                </a:extLst>
              </p:cNvPr>
              <p:cNvSpPr/>
              <p:nvPr/>
            </p:nvSpPr>
            <p:spPr>
              <a:xfrm>
                <a:off x="2166365" y="3921159"/>
                <a:ext cx="1646485" cy="108000"/>
              </a:xfrm>
              <a:prstGeom prst="righ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62" name="正方形/長方形 61">
                <a:extLst>
                  <a:ext uri="{FF2B5EF4-FFF2-40B4-BE49-F238E27FC236}">
                    <a16:creationId xmlns:a16="http://schemas.microsoft.com/office/drawing/2014/main" id="{A51A093C-735F-4928-9856-892FDA05C654}"/>
                  </a:ext>
                </a:extLst>
              </p:cNvPr>
              <p:cNvSpPr/>
              <p:nvPr/>
            </p:nvSpPr>
            <p:spPr>
              <a:xfrm>
                <a:off x="2341607" y="3896191"/>
                <a:ext cx="1296000" cy="180000"/>
              </a:xfrm>
              <a:prstGeom prst="rect">
                <a:avLst/>
              </a:prstGeom>
              <a:ln w="3175">
                <a:solidFill>
                  <a:schemeClr val="tx1"/>
                </a:solidFill>
              </a:ln>
            </p:spPr>
            <p:style>
              <a:lnRef idx="2">
                <a:schemeClr val="accent1"/>
              </a:lnRef>
              <a:fillRef idx="1">
                <a:schemeClr val="lt1"/>
              </a:fillRef>
              <a:effectRef idx="0">
                <a:schemeClr val="accent1"/>
              </a:effectRef>
              <a:fontRef idx="minor">
                <a:schemeClr val="dk1"/>
              </a:fontRef>
            </p:style>
            <p:txBody>
              <a:bodyPr lIns="36000" tIns="0" rIns="36000" bIns="0" rtlCol="0" anchor="ctr"/>
              <a:lstStyle/>
              <a:p>
                <a:r>
                  <a:rPr lang="ja-JP" altLang="en-US" sz="900" dirty="0">
                    <a:latin typeface="UD デジタル 教科書体 NK-B" panose="02020700000000000000" pitchFamily="18" charset="-128"/>
                    <a:ea typeface="UD デジタル 教科書体 NK-B" panose="02020700000000000000" pitchFamily="18" charset="-128"/>
                  </a:rPr>
                  <a:t>①寄附の申出</a:t>
                </a:r>
              </a:p>
            </p:txBody>
          </p:sp>
        </p:grpSp>
        <p:grpSp>
          <p:nvGrpSpPr>
            <p:cNvPr id="9" name="グループ化 8">
              <a:extLst>
                <a:ext uri="{FF2B5EF4-FFF2-40B4-BE49-F238E27FC236}">
                  <a16:creationId xmlns:a16="http://schemas.microsoft.com/office/drawing/2014/main" id="{F501AFBC-91C1-4270-A360-F44F2992A095}"/>
                </a:ext>
              </a:extLst>
            </p:cNvPr>
            <p:cNvGrpSpPr/>
            <p:nvPr/>
          </p:nvGrpSpPr>
          <p:grpSpPr>
            <a:xfrm>
              <a:off x="4707949" y="4914875"/>
              <a:ext cx="1640076" cy="180000"/>
              <a:chOff x="3682223" y="4310208"/>
              <a:chExt cx="1640076" cy="180000"/>
            </a:xfrm>
          </p:grpSpPr>
          <p:sp>
            <p:nvSpPr>
              <p:cNvPr id="59" name="矢印: 右 58">
                <a:extLst>
                  <a:ext uri="{FF2B5EF4-FFF2-40B4-BE49-F238E27FC236}">
                    <a16:creationId xmlns:a16="http://schemas.microsoft.com/office/drawing/2014/main" id="{C996F244-3D3F-4CAC-8F31-0BDE91AC65AE}"/>
                  </a:ext>
                </a:extLst>
              </p:cNvPr>
              <p:cNvSpPr/>
              <p:nvPr/>
            </p:nvSpPr>
            <p:spPr>
              <a:xfrm rot="10800000">
                <a:off x="3682223" y="4349540"/>
                <a:ext cx="1640076" cy="108000"/>
              </a:xfrm>
              <a:prstGeom prst="righ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60" name="正方形/長方形 59">
                <a:extLst>
                  <a:ext uri="{FF2B5EF4-FFF2-40B4-BE49-F238E27FC236}">
                    <a16:creationId xmlns:a16="http://schemas.microsoft.com/office/drawing/2014/main" id="{D54899B6-7EF8-4DCA-A15A-1D7A514FF835}"/>
                  </a:ext>
                </a:extLst>
              </p:cNvPr>
              <p:cNvSpPr/>
              <p:nvPr/>
            </p:nvSpPr>
            <p:spPr>
              <a:xfrm>
                <a:off x="3854260" y="4310208"/>
                <a:ext cx="1296000" cy="180000"/>
              </a:xfrm>
              <a:prstGeom prst="rect">
                <a:avLst/>
              </a:prstGeom>
              <a:ln w="3175">
                <a:solidFill>
                  <a:schemeClr val="tx1"/>
                </a:solidFill>
              </a:ln>
            </p:spPr>
            <p:style>
              <a:lnRef idx="2">
                <a:schemeClr val="accent1"/>
              </a:lnRef>
              <a:fillRef idx="1">
                <a:schemeClr val="lt1"/>
              </a:fillRef>
              <a:effectRef idx="0">
                <a:schemeClr val="accent1"/>
              </a:effectRef>
              <a:fontRef idx="minor">
                <a:schemeClr val="dk1"/>
              </a:fontRef>
            </p:style>
            <p:txBody>
              <a:bodyPr lIns="36000" tIns="0" rIns="36000" bIns="0" rtlCol="0" anchor="ctr"/>
              <a:lstStyle/>
              <a:p>
                <a:r>
                  <a:rPr lang="ja-JP" altLang="en-US" sz="900" dirty="0">
                    <a:latin typeface="UD デジタル 教科書体 NK-B" panose="02020700000000000000" pitchFamily="18" charset="-128"/>
                    <a:ea typeface="UD デジタル 教科書体 NK-B" panose="02020700000000000000" pitchFamily="18" charset="-128"/>
                  </a:rPr>
                  <a:t>②金融機関を紹介</a:t>
                </a:r>
              </a:p>
            </p:txBody>
          </p:sp>
        </p:grpSp>
        <p:grpSp>
          <p:nvGrpSpPr>
            <p:cNvPr id="16" name="グループ化 15">
              <a:extLst>
                <a:ext uri="{FF2B5EF4-FFF2-40B4-BE49-F238E27FC236}">
                  <a16:creationId xmlns:a16="http://schemas.microsoft.com/office/drawing/2014/main" id="{27911D78-2EEF-46CC-81D3-C7A0C30F0DE9}"/>
                </a:ext>
              </a:extLst>
            </p:cNvPr>
            <p:cNvGrpSpPr/>
            <p:nvPr/>
          </p:nvGrpSpPr>
          <p:grpSpPr>
            <a:xfrm>
              <a:off x="4712772" y="5229217"/>
              <a:ext cx="1630430" cy="180000"/>
              <a:chOff x="3690834" y="4643786"/>
              <a:chExt cx="1630430" cy="180000"/>
            </a:xfrm>
          </p:grpSpPr>
          <p:sp>
            <p:nvSpPr>
              <p:cNvPr id="56" name="矢印: 右 55">
                <a:extLst>
                  <a:ext uri="{FF2B5EF4-FFF2-40B4-BE49-F238E27FC236}">
                    <a16:creationId xmlns:a16="http://schemas.microsoft.com/office/drawing/2014/main" id="{585BA65E-5E61-4CAB-8109-320DFF31B200}"/>
                  </a:ext>
                </a:extLst>
              </p:cNvPr>
              <p:cNvSpPr/>
              <p:nvPr/>
            </p:nvSpPr>
            <p:spPr>
              <a:xfrm>
                <a:off x="3690834" y="4673305"/>
                <a:ext cx="1630430" cy="108000"/>
              </a:xfrm>
              <a:prstGeom prst="righ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58" name="正方形/長方形 57">
                <a:extLst>
                  <a:ext uri="{FF2B5EF4-FFF2-40B4-BE49-F238E27FC236}">
                    <a16:creationId xmlns:a16="http://schemas.microsoft.com/office/drawing/2014/main" id="{526A3F90-ACD2-45F0-96DB-FAC39A73C1DA}"/>
                  </a:ext>
                </a:extLst>
              </p:cNvPr>
              <p:cNvSpPr/>
              <p:nvPr/>
            </p:nvSpPr>
            <p:spPr>
              <a:xfrm>
                <a:off x="3858049" y="4643786"/>
                <a:ext cx="1296000" cy="180000"/>
              </a:xfrm>
              <a:prstGeom prst="rect">
                <a:avLst/>
              </a:prstGeom>
              <a:ln w="3175">
                <a:solidFill>
                  <a:schemeClr val="tx1"/>
                </a:solidFill>
              </a:ln>
            </p:spPr>
            <p:style>
              <a:lnRef idx="2">
                <a:schemeClr val="accent1"/>
              </a:lnRef>
              <a:fillRef idx="1">
                <a:schemeClr val="lt1"/>
              </a:fillRef>
              <a:effectRef idx="0">
                <a:schemeClr val="accent1"/>
              </a:effectRef>
              <a:fontRef idx="minor">
                <a:schemeClr val="dk1"/>
              </a:fontRef>
            </p:style>
            <p:txBody>
              <a:bodyPr lIns="36000" tIns="0" rIns="36000" bIns="0" rtlCol="0" anchor="ctr"/>
              <a:lstStyle/>
              <a:p>
                <a:r>
                  <a:rPr lang="ja-JP" altLang="en-US" sz="900" dirty="0">
                    <a:latin typeface="UD デジタル 教科書体 NK-B" panose="02020700000000000000" pitchFamily="18" charset="-128"/>
                    <a:ea typeface="UD デジタル 教科書体 NK-B" panose="02020700000000000000" pitchFamily="18" charset="-128"/>
                  </a:rPr>
                  <a:t>③金融機関に相談</a:t>
                </a:r>
              </a:p>
            </p:txBody>
          </p:sp>
        </p:grpSp>
        <p:grpSp>
          <p:nvGrpSpPr>
            <p:cNvPr id="18" name="グループ化 17">
              <a:extLst>
                <a:ext uri="{FF2B5EF4-FFF2-40B4-BE49-F238E27FC236}">
                  <a16:creationId xmlns:a16="http://schemas.microsoft.com/office/drawing/2014/main" id="{2E48C46F-9853-4671-862F-DF5165D8C838}"/>
                </a:ext>
              </a:extLst>
            </p:cNvPr>
            <p:cNvGrpSpPr/>
            <p:nvPr/>
          </p:nvGrpSpPr>
          <p:grpSpPr>
            <a:xfrm>
              <a:off x="4716042" y="5543558"/>
              <a:ext cx="1623891" cy="180000"/>
              <a:chOff x="3681768" y="4839216"/>
              <a:chExt cx="1623891" cy="180000"/>
            </a:xfrm>
          </p:grpSpPr>
          <p:sp>
            <p:nvSpPr>
              <p:cNvPr id="54" name="矢印: 右 53">
                <a:extLst>
                  <a:ext uri="{FF2B5EF4-FFF2-40B4-BE49-F238E27FC236}">
                    <a16:creationId xmlns:a16="http://schemas.microsoft.com/office/drawing/2014/main" id="{7DC06E8D-D998-4B50-B856-7B2D09723EF1}"/>
                  </a:ext>
                </a:extLst>
              </p:cNvPr>
              <p:cNvSpPr/>
              <p:nvPr/>
            </p:nvSpPr>
            <p:spPr>
              <a:xfrm rot="10800000">
                <a:off x="3681768" y="4878548"/>
                <a:ext cx="1623891" cy="108000"/>
              </a:xfrm>
              <a:prstGeom prst="righ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55" name="正方形/長方形 54">
                <a:extLst>
                  <a:ext uri="{FF2B5EF4-FFF2-40B4-BE49-F238E27FC236}">
                    <a16:creationId xmlns:a16="http://schemas.microsoft.com/office/drawing/2014/main" id="{F915B06B-B544-4124-99CB-4F8AE4CD8338}"/>
                  </a:ext>
                </a:extLst>
              </p:cNvPr>
              <p:cNvSpPr/>
              <p:nvPr/>
            </p:nvSpPr>
            <p:spPr>
              <a:xfrm>
                <a:off x="3845713" y="4839216"/>
                <a:ext cx="1296000" cy="180000"/>
              </a:xfrm>
              <a:prstGeom prst="rect">
                <a:avLst/>
              </a:prstGeom>
              <a:ln w="3175">
                <a:solidFill>
                  <a:schemeClr val="tx1"/>
                </a:solidFill>
              </a:ln>
            </p:spPr>
            <p:style>
              <a:lnRef idx="2">
                <a:schemeClr val="accent1"/>
              </a:lnRef>
              <a:fillRef idx="1">
                <a:schemeClr val="lt1"/>
              </a:fillRef>
              <a:effectRef idx="0">
                <a:schemeClr val="accent1"/>
              </a:effectRef>
              <a:fontRef idx="minor">
                <a:schemeClr val="dk1"/>
              </a:fontRef>
            </p:style>
            <p:txBody>
              <a:bodyPr lIns="36000" tIns="0" rIns="36000" bIns="0" rtlCol="0" anchor="ctr"/>
              <a:lstStyle/>
              <a:p>
                <a:r>
                  <a:rPr lang="ja-JP" altLang="en-US" sz="900" dirty="0">
                    <a:latin typeface="UD デジタル 教科書体 NK-B" panose="02020700000000000000" pitchFamily="18" charset="-128"/>
                    <a:ea typeface="UD デジタル 教科書体 NK-B" panose="02020700000000000000" pitchFamily="18" charset="-128"/>
                  </a:rPr>
                  <a:t>④助言・遺言書作成支援</a:t>
                </a:r>
              </a:p>
            </p:txBody>
          </p:sp>
        </p:grpSp>
        <p:grpSp>
          <p:nvGrpSpPr>
            <p:cNvPr id="19" name="グループ化 18">
              <a:extLst>
                <a:ext uri="{FF2B5EF4-FFF2-40B4-BE49-F238E27FC236}">
                  <a16:creationId xmlns:a16="http://schemas.microsoft.com/office/drawing/2014/main" id="{91B57A68-5379-4408-9802-44B6D86BBE32}"/>
                </a:ext>
              </a:extLst>
            </p:cNvPr>
            <p:cNvGrpSpPr/>
            <p:nvPr/>
          </p:nvGrpSpPr>
          <p:grpSpPr>
            <a:xfrm>
              <a:off x="6355827" y="4623093"/>
              <a:ext cx="2232000" cy="489600"/>
              <a:chOff x="4800338" y="3936169"/>
              <a:chExt cx="2534400" cy="489600"/>
            </a:xfrm>
          </p:grpSpPr>
          <p:sp>
            <p:nvSpPr>
              <p:cNvPr id="47" name="四角形: 角を丸くする 46">
                <a:extLst>
                  <a:ext uri="{FF2B5EF4-FFF2-40B4-BE49-F238E27FC236}">
                    <a16:creationId xmlns:a16="http://schemas.microsoft.com/office/drawing/2014/main" id="{ED9D3A64-7167-4B3C-8EB1-16A3453CFEF3}"/>
                  </a:ext>
                </a:extLst>
              </p:cNvPr>
              <p:cNvSpPr/>
              <p:nvPr/>
            </p:nvSpPr>
            <p:spPr>
              <a:xfrm>
                <a:off x="4800338" y="3936169"/>
                <a:ext cx="2534400" cy="489600"/>
              </a:xfrm>
              <a:prstGeom prst="roundRect">
                <a:avLst/>
              </a:prstGeom>
              <a:solidFill>
                <a:schemeClr val="accent5">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200" dirty="0">
                    <a:solidFill>
                      <a:schemeClr val="tx1"/>
                    </a:solidFill>
                    <a:latin typeface="UD デジタル 教科書体 NK-B" panose="02020700000000000000" pitchFamily="18" charset="-128"/>
                    <a:ea typeface="UD デジタル 教科書体 NK-B" panose="02020700000000000000" pitchFamily="18" charset="-128"/>
                  </a:rPr>
                  <a:t>大阪教育ゆめ基金</a:t>
                </a:r>
                <a:r>
                  <a:rPr lang="ja-JP" altLang="en-US" sz="1013" dirty="0">
                    <a:latin typeface="UD デジタル 教科書体 NK-R" panose="02020400000000000000" pitchFamily="18" charset="-128"/>
                    <a:ea typeface="UD デジタル 教科書体 NK-R" panose="02020400000000000000" pitchFamily="18" charset="-128"/>
                  </a:rPr>
                  <a:t>　　　　　　　　　</a:t>
                </a:r>
                <a:endParaRPr lang="en-US" altLang="ja-JP" sz="1013" dirty="0">
                  <a:solidFill>
                    <a:schemeClr val="accent5">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45" name="図 44">
                <a:extLst>
                  <a:ext uri="{FF2B5EF4-FFF2-40B4-BE49-F238E27FC236}">
                    <a16:creationId xmlns:a16="http://schemas.microsoft.com/office/drawing/2014/main" id="{B89B6C0F-1382-4E42-885B-C4E2C884BB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3343" b="2223"/>
              <a:stretch/>
            </p:blipFill>
            <p:spPr>
              <a:xfrm>
                <a:off x="4883428" y="4048281"/>
                <a:ext cx="377278" cy="265377"/>
              </a:xfrm>
              <a:prstGeom prst="rect">
                <a:avLst/>
              </a:prstGeom>
              <a:ln w="3175">
                <a:noFill/>
              </a:ln>
            </p:spPr>
          </p:pic>
        </p:grpSp>
        <p:grpSp>
          <p:nvGrpSpPr>
            <p:cNvPr id="22" name="グループ化 21">
              <a:extLst>
                <a:ext uri="{FF2B5EF4-FFF2-40B4-BE49-F238E27FC236}">
                  <a16:creationId xmlns:a16="http://schemas.microsoft.com/office/drawing/2014/main" id="{853BE011-4BDA-45B7-8D8A-F6432E393D21}"/>
                </a:ext>
              </a:extLst>
            </p:cNvPr>
            <p:cNvGrpSpPr/>
            <p:nvPr/>
          </p:nvGrpSpPr>
          <p:grpSpPr>
            <a:xfrm>
              <a:off x="6907823" y="5003305"/>
              <a:ext cx="1543021" cy="260115"/>
              <a:chOff x="5858169" y="4943053"/>
              <a:chExt cx="1543021" cy="260115"/>
            </a:xfrm>
          </p:grpSpPr>
          <p:sp>
            <p:nvSpPr>
              <p:cNvPr id="42" name="矢印: 下 41">
                <a:extLst>
                  <a:ext uri="{FF2B5EF4-FFF2-40B4-BE49-F238E27FC236}">
                    <a16:creationId xmlns:a16="http://schemas.microsoft.com/office/drawing/2014/main" id="{FFF65F24-1673-463C-8A64-BEFCF279ED92}"/>
                  </a:ext>
                </a:extLst>
              </p:cNvPr>
              <p:cNvSpPr/>
              <p:nvPr/>
            </p:nvSpPr>
            <p:spPr>
              <a:xfrm rot="10800000">
                <a:off x="5858169" y="4943053"/>
                <a:ext cx="176378" cy="260115"/>
              </a:xfrm>
              <a:prstGeom prst="downArrow">
                <a:avLst/>
              </a:prstGeom>
              <a:solidFill>
                <a:srgbClr val="006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46" name="テキスト ボックス 45">
                <a:extLst>
                  <a:ext uri="{FF2B5EF4-FFF2-40B4-BE49-F238E27FC236}">
                    <a16:creationId xmlns:a16="http://schemas.microsoft.com/office/drawing/2014/main" id="{A522B608-8A6D-4B48-AC4A-1870CA879F98}"/>
                  </a:ext>
                </a:extLst>
              </p:cNvPr>
              <p:cNvSpPr txBox="1"/>
              <p:nvPr/>
            </p:nvSpPr>
            <p:spPr>
              <a:xfrm>
                <a:off x="6105190" y="4965111"/>
                <a:ext cx="1296000" cy="216000"/>
              </a:xfrm>
              <a:prstGeom prst="rect">
                <a:avLst/>
              </a:prstGeom>
              <a:ln w="3175">
                <a:solidFill>
                  <a:schemeClr val="tx1"/>
                </a:solidFill>
              </a:ln>
            </p:spPr>
            <p:style>
              <a:lnRef idx="2">
                <a:schemeClr val="dk1"/>
              </a:lnRef>
              <a:fillRef idx="1">
                <a:schemeClr val="lt1"/>
              </a:fillRef>
              <a:effectRef idx="0">
                <a:schemeClr val="dk1"/>
              </a:effectRef>
              <a:fontRef idx="minor">
                <a:schemeClr val="dk1"/>
              </a:fontRef>
            </p:style>
            <p:txBody>
              <a:bodyPr wrap="square" lIns="36000" tIns="0" rIns="36000" bIns="0" anchor="ctr">
                <a:noAutofit/>
              </a:bodyPr>
              <a:lstStyle/>
              <a:p>
                <a:pPr algn="ctr"/>
                <a:r>
                  <a:rPr lang="ja-JP" altLang="en-US" sz="900" dirty="0">
                    <a:latin typeface="UD デジタル 教科書体 NK-B" panose="02020700000000000000" pitchFamily="18" charset="-128"/>
                    <a:ea typeface="UD デジタル 教科書体 NK-B" panose="02020700000000000000" pitchFamily="18" charset="-128"/>
                  </a:rPr>
                  <a:t>⑤遺言執行、基金に寄附</a:t>
                </a:r>
              </a:p>
            </p:txBody>
          </p:sp>
        </p:grpSp>
      </p:grpSp>
      <p:graphicFrame>
        <p:nvGraphicFramePr>
          <p:cNvPr id="25" name="表 24">
            <a:extLst>
              <a:ext uri="{FF2B5EF4-FFF2-40B4-BE49-F238E27FC236}">
                <a16:creationId xmlns:a16="http://schemas.microsoft.com/office/drawing/2014/main" id="{DD6F8E55-2464-404B-9B50-EF4ECA3FC760}"/>
              </a:ext>
            </a:extLst>
          </p:cNvPr>
          <p:cNvGraphicFramePr>
            <a:graphicFrameLocks noGrp="1"/>
          </p:cNvGraphicFramePr>
          <p:nvPr>
            <p:extLst>
              <p:ext uri="{D42A27DB-BD31-4B8C-83A1-F6EECF244321}">
                <p14:modId xmlns:p14="http://schemas.microsoft.com/office/powerpoint/2010/main" val="3124342379"/>
              </p:ext>
            </p:extLst>
          </p:nvPr>
        </p:nvGraphicFramePr>
        <p:xfrm>
          <a:off x="3262339" y="2048878"/>
          <a:ext cx="5466564" cy="1681564"/>
        </p:xfrm>
        <a:graphic>
          <a:graphicData uri="http://schemas.openxmlformats.org/drawingml/2006/table">
            <a:tbl>
              <a:tblPr/>
              <a:tblGrid>
                <a:gridCol w="1255470">
                  <a:extLst>
                    <a:ext uri="{9D8B030D-6E8A-4147-A177-3AD203B41FA5}">
                      <a16:colId xmlns:a16="http://schemas.microsoft.com/office/drawing/2014/main" val="1959756040"/>
                    </a:ext>
                  </a:extLst>
                </a:gridCol>
                <a:gridCol w="4211094">
                  <a:extLst>
                    <a:ext uri="{9D8B030D-6E8A-4147-A177-3AD203B41FA5}">
                      <a16:colId xmlns:a16="http://schemas.microsoft.com/office/drawing/2014/main" val="4033884970"/>
                    </a:ext>
                  </a:extLst>
                </a:gridCol>
              </a:tblGrid>
              <a:tr h="248786">
                <a:tc gridSpan="2">
                  <a:txBody>
                    <a:bodyPr/>
                    <a:lstStyle/>
                    <a:p>
                      <a:pPr algn="ctr"/>
                      <a:r>
                        <a:rPr lang="ja-JP" altLang="en-US" sz="1100" b="1" dirty="0">
                          <a:solidFill>
                            <a:schemeClr val="bg1"/>
                          </a:solidFill>
                          <a:effectLst/>
                          <a:latin typeface="メイリオ" panose="020B0604030504040204" pitchFamily="50" charset="-128"/>
                          <a:ea typeface="メイリオ" panose="020B0604030504040204" pitchFamily="50" charset="-128"/>
                        </a:rPr>
                        <a:t>ふるさと納税ポータルサイト一覧</a:t>
                      </a:r>
                    </a:p>
                  </a:txBody>
                  <a:tcPr marL="92301" marR="92301" marT="85708" marB="52743"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4F81BD"/>
                    </a:solidFill>
                  </a:tcPr>
                </a:tc>
                <a:tc hMerge="1">
                  <a:txBody>
                    <a:bodyPr/>
                    <a:lstStyle/>
                    <a:p>
                      <a:pPr algn="ctr"/>
                      <a:r>
                        <a:rPr lang="ja-JP" altLang="en-US" sz="1100" b="1" dirty="0">
                          <a:solidFill>
                            <a:schemeClr val="bg1"/>
                          </a:solidFill>
                          <a:effectLst/>
                          <a:latin typeface="メイリオ" panose="020B0604030504040204" pitchFamily="50" charset="-128"/>
                          <a:ea typeface="メイリオ" panose="020B0604030504040204" pitchFamily="50" charset="-128"/>
                        </a:rPr>
                        <a:t>備考</a:t>
                      </a:r>
                    </a:p>
                  </a:txBody>
                  <a:tcPr marL="92301" marR="92301" marT="85708" marB="52743"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4F81BD"/>
                    </a:solidFill>
                  </a:tcPr>
                </a:tc>
                <a:extLst>
                  <a:ext uri="{0D108BD9-81ED-4DB2-BD59-A6C34878D82A}">
                    <a16:rowId xmlns:a16="http://schemas.microsoft.com/office/drawing/2014/main" val="3630059684"/>
                  </a:ext>
                </a:extLst>
              </a:tr>
              <a:tr h="385040">
                <a:tc>
                  <a:txBody>
                    <a:bodyPr/>
                    <a:lstStyle/>
                    <a:p>
                      <a:pPr algn="l"/>
                      <a:r>
                        <a:rPr lang="ja-JP" altLang="en-US" sz="1100" u="none" dirty="0">
                          <a:solidFill>
                            <a:schemeClr val="tx1"/>
                          </a:solidFill>
                          <a:effectLst/>
                          <a:latin typeface="メイリオ" panose="020B0604030504040204" pitchFamily="50" charset="-128"/>
                          <a:ea typeface="メイリオ" panose="020B0604030504040204" pitchFamily="50" charset="-128"/>
                        </a:rPr>
                        <a:t>さとふる</a:t>
                      </a:r>
                    </a:p>
                  </a:txBody>
                  <a:tcPr marL="36000" marR="36000" marT="36000" marB="0"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E9EDF4"/>
                    </a:solidFill>
                  </a:tcPr>
                </a:tc>
                <a:tc>
                  <a:txBody>
                    <a:bodyPr/>
                    <a:lstStyle/>
                    <a:p>
                      <a:pPr algn="l"/>
                      <a:r>
                        <a:rPr lang="ja-JP" altLang="en-US" sz="1050" dirty="0">
                          <a:solidFill>
                            <a:schemeClr val="tx1"/>
                          </a:solidFill>
                          <a:effectLst/>
                          <a:latin typeface="メイリオ" panose="020B0604030504040204" pitchFamily="50" charset="-128"/>
                          <a:ea typeface="メイリオ" panose="020B0604030504040204" pitchFamily="50" charset="-128"/>
                        </a:rPr>
                        <a:t>教育庁の取組みに寄附が可能</a:t>
                      </a:r>
                      <a:endParaRPr lang="en-US" altLang="ja-JP" sz="1050" dirty="0">
                        <a:solidFill>
                          <a:schemeClr val="tx1"/>
                        </a:solidFill>
                        <a:effectLst/>
                        <a:latin typeface="メイリオ" panose="020B0604030504040204" pitchFamily="50" charset="-128"/>
                        <a:ea typeface="メイリオ" panose="020B0604030504040204" pitchFamily="50" charset="-128"/>
                      </a:endParaRPr>
                    </a:p>
                    <a:p>
                      <a:pPr algn="l"/>
                      <a:r>
                        <a:rPr lang="ja-JP" altLang="en-US" sz="1050" dirty="0">
                          <a:solidFill>
                            <a:schemeClr val="tx1"/>
                          </a:solidFill>
                          <a:effectLst/>
                          <a:latin typeface="メイリオ" panose="020B0604030504040204" pitchFamily="50" charset="-128"/>
                          <a:ea typeface="メイリオ" panose="020B0604030504040204" pitchFamily="50" charset="-128"/>
                        </a:rPr>
                        <a:t>（学校等を指定しない寄附）</a:t>
                      </a:r>
                    </a:p>
                  </a:txBody>
                  <a:tcPr marL="92301" marR="92301" marT="85708" marB="52743"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E9EDF4"/>
                    </a:solidFill>
                  </a:tcPr>
                </a:tc>
                <a:extLst>
                  <a:ext uri="{0D108BD9-81ED-4DB2-BD59-A6C34878D82A}">
                    <a16:rowId xmlns:a16="http://schemas.microsoft.com/office/drawing/2014/main" val="2324302109"/>
                  </a:ext>
                </a:extLst>
              </a:tr>
              <a:tr h="385040">
                <a:tc>
                  <a:txBody>
                    <a:bodyPr/>
                    <a:lstStyle/>
                    <a:p>
                      <a:pPr algn="l"/>
                      <a:r>
                        <a:rPr lang="ja-JP" altLang="en-US" sz="1100" u="none" dirty="0">
                          <a:solidFill>
                            <a:schemeClr val="tx1"/>
                          </a:solidFill>
                          <a:effectLst/>
                          <a:latin typeface="メイリオ" panose="020B0604030504040204" pitchFamily="50" charset="-128"/>
                          <a:ea typeface="メイリオ" panose="020B0604030504040204" pitchFamily="50" charset="-128"/>
                        </a:rPr>
                        <a:t>ふるさとチョイス</a:t>
                      </a:r>
                    </a:p>
                  </a:txBody>
                  <a:tcPr marL="36000" marR="36000" marT="36000" marB="36000"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E9EDF4"/>
                    </a:solidFill>
                  </a:tcPr>
                </a:tc>
                <a:tc>
                  <a:txBody>
                    <a:bodyPr/>
                    <a:lstStyle/>
                    <a:p>
                      <a:pPr algn="l"/>
                      <a:r>
                        <a:rPr lang="ja-JP" altLang="en-US" sz="1050" dirty="0">
                          <a:solidFill>
                            <a:schemeClr val="tx1"/>
                          </a:solidFill>
                          <a:effectLst/>
                          <a:latin typeface="メイリオ" panose="020B0604030504040204" pitchFamily="50" charset="-128"/>
                          <a:ea typeface="メイリオ" panose="020B0604030504040204" pitchFamily="50" charset="-128"/>
                        </a:rPr>
                        <a:t>教育庁の取組みに寄附が可能</a:t>
                      </a:r>
                      <a:endParaRPr lang="en-US" altLang="ja-JP" sz="1050" dirty="0">
                        <a:solidFill>
                          <a:schemeClr val="tx1"/>
                        </a:solidFill>
                        <a:effectLst/>
                        <a:latin typeface="メイリオ" panose="020B0604030504040204" pitchFamily="50" charset="-128"/>
                        <a:ea typeface="メイリオ" panose="020B0604030504040204" pitchFamily="50" charset="-128"/>
                      </a:endParaRPr>
                    </a:p>
                    <a:p>
                      <a:pPr algn="l"/>
                      <a:r>
                        <a:rPr lang="ja-JP" altLang="en-US" sz="1050" dirty="0">
                          <a:solidFill>
                            <a:schemeClr val="tx1"/>
                          </a:solidFill>
                          <a:effectLst/>
                          <a:latin typeface="メイリオ" panose="020B0604030504040204" pitchFamily="50" charset="-128"/>
                          <a:ea typeface="メイリオ" panose="020B0604030504040204" pitchFamily="50" charset="-128"/>
                        </a:rPr>
                        <a:t>（学校等を指定しない寄附）</a:t>
                      </a:r>
                    </a:p>
                  </a:txBody>
                  <a:tcPr marL="92301" marR="92301" marT="85708" marB="52743"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E9EDF4"/>
                    </a:solidFill>
                  </a:tcPr>
                </a:tc>
                <a:extLst>
                  <a:ext uri="{0D108BD9-81ED-4DB2-BD59-A6C34878D82A}">
                    <a16:rowId xmlns:a16="http://schemas.microsoft.com/office/drawing/2014/main" val="1271108859"/>
                  </a:ext>
                </a:extLst>
              </a:tr>
              <a:tr h="385040">
                <a:tc>
                  <a:txBody>
                    <a:bodyPr/>
                    <a:lstStyle/>
                    <a:p>
                      <a:pPr algn="l"/>
                      <a:r>
                        <a:rPr lang="ja-JP" altLang="en-US" sz="1100" u="none" dirty="0">
                          <a:solidFill>
                            <a:schemeClr val="tx1"/>
                          </a:solidFill>
                          <a:effectLst/>
                          <a:latin typeface="メイリオ" panose="020B0604030504040204" pitchFamily="50" charset="-128"/>
                          <a:ea typeface="メイリオ" panose="020B0604030504040204" pitchFamily="50" charset="-128"/>
                        </a:rPr>
                        <a:t>楽天ふるさと納税</a:t>
                      </a:r>
                    </a:p>
                  </a:txBody>
                  <a:tcPr marL="36000" marR="36000" marT="36000" marB="36000"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E9EDF4"/>
                    </a:solidFill>
                  </a:tcPr>
                </a:tc>
                <a:tc>
                  <a:txBody>
                    <a:bodyPr/>
                    <a:lstStyle/>
                    <a:p>
                      <a:pPr algn="l"/>
                      <a:r>
                        <a:rPr lang="ja-JP" altLang="en-US" sz="1050" dirty="0">
                          <a:solidFill>
                            <a:schemeClr val="tx1"/>
                          </a:solidFill>
                          <a:effectLst/>
                          <a:latin typeface="メイリオ" panose="020B0604030504040204" pitchFamily="50" charset="-128"/>
                          <a:ea typeface="メイリオ" panose="020B0604030504040204" pitchFamily="50" charset="-128"/>
                        </a:rPr>
                        <a:t>教育庁の取組みの他、府立学校、私立高校等、府立の教育関係施設（図書館、博物館、スポーツセンター等）を指定した寄附が可能</a:t>
                      </a:r>
                    </a:p>
                  </a:txBody>
                  <a:tcPr marL="92301" marR="92301" marT="85708" marB="52743"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E9EDF4"/>
                    </a:solidFill>
                  </a:tcPr>
                </a:tc>
                <a:extLst>
                  <a:ext uri="{0D108BD9-81ED-4DB2-BD59-A6C34878D82A}">
                    <a16:rowId xmlns:a16="http://schemas.microsoft.com/office/drawing/2014/main" val="888961097"/>
                  </a:ext>
                </a:extLst>
              </a:tr>
            </a:tbl>
          </a:graphicData>
        </a:graphic>
      </p:graphicFrame>
      <p:graphicFrame>
        <p:nvGraphicFramePr>
          <p:cNvPr id="69" name="表 68">
            <a:extLst>
              <a:ext uri="{FF2B5EF4-FFF2-40B4-BE49-F238E27FC236}">
                <a16:creationId xmlns:a16="http://schemas.microsoft.com/office/drawing/2014/main" id="{85A12A0E-61EF-48B0-B128-33FEB26693CB}"/>
              </a:ext>
            </a:extLst>
          </p:cNvPr>
          <p:cNvGraphicFramePr>
            <a:graphicFrameLocks noGrp="1"/>
          </p:cNvGraphicFramePr>
          <p:nvPr>
            <p:extLst>
              <p:ext uri="{D42A27DB-BD31-4B8C-83A1-F6EECF244321}">
                <p14:modId xmlns:p14="http://schemas.microsoft.com/office/powerpoint/2010/main" val="1230622651"/>
              </p:ext>
            </p:extLst>
          </p:nvPr>
        </p:nvGraphicFramePr>
        <p:xfrm>
          <a:off x="525777" y="2048878"/>
          <a:ext cx="2456498" cy="685800"/>
        </p:xfrm>
        <a:graphic>
          <a:graphicData uri="http://schemas.openxmlformats.org/drawingml/2006/table">
            <a:tbl>
              <a:tblPr firstRow="1" bandRow="1">
                <a:tableStyleId>{5C22544A-7EE6-4342-B048-85BDC9FD1C3A}</a:tableStyleId>
              </a:tblPr>
              <a:tblGrid>
                <a:gridCol w="2456498">
                  <a:extLst>
                    <a:ext uri="{9D8B030D-6E8A-4147-A177-3AD203B41FA5}">
                      <a16:colId xmlns:a16="http://schemas.microsoft.com/office/drawing/2014/main" val="1062220583"/>
                    </a:ext>
                  </a:extLst>
                </a:gridCol>
              </a:tblGrid>
              <a:tr h="168878">
                <a:tc>
                  <a:txBody>
                    <a:bodyPr/>
                    <a:lstStyle/>
                    <a:p>
                      <a:pPr algn="ctr"/>
                      <a:r>
                        <a:rPr kumimoji="1" lang="ja-JP" altLang="en-US" sz="1100" dirty="0">
                          <a:latin typeface="メイリオ" panose="020B0604030504040204" pitchFamily="50" charset="-128"/>
                          <a:ea typeface="メイリオ" panose="020B0604030504040204" pitchFamily="50" charset="-128"/>
                        </a:rPr>
                        <a:t>従来の寄附方法</a:t>
                      </a:r>
                      <a:endParaRPr kumimoji="1" lang="ja-JP" altLang="en-US" sz="800" dirty="0">
                        <a:latin typeface="メイリオ" panose="020B0604030504040204" pitchFamily="50" charset="-128"/>
                        <a:ea typeface="メイリオ" panose="020B0604030504040204" pitchFamily="50" charset="-128"/>
                      </a:endParaRPr>
                    </a:p>
                  </a:txBody>
                  <a:tcPr anchor="b">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C0504D"/>
                    </a:solidFill>
                  </a:tcPr>
                </a:tc>
                <a:extLst>
                  <a:ext uri="{0D108BD9-81ED-4DB2-BD59-A6C34878D82A}">
                    <a16:rowId xmlns:a16="http://schemas.microsoft.com/office/drawing/2014/main" val="3123838377"/>
                  </a:ext>
                </a:extLst>
              </a:tr>
              <a:tr h="380429">
                <a:tc>
                  <a:txBody>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大阪府行政オンラインシステム</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郵送、電子メール等</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F2DCDB"/>
                    </a:solidFill>
                  </a:tcPr>
                </a:tc>
                <a:extLst>
                  <a:ext uri="{0D108BD9-81ED-4DB2-BD59-A6C34878D82A}">
                    <a16:rowId xmlns:a16="http://schemas.microsoft.com/office/drawing/2014/main" val="2718037623"/>
                  </a:ext>
                </a:extLst>
              </a:tr>
            </a:tbl>
          </a:graphicData>
        </a:graphic>
      </p:graphicFrame>
      <p:sp>
        <p:nvSpPr>
          <p:cNvPr id="77" name="矢印: 折線 76">
            <a:extLst>
              <a:ext uri="{FF2B5EF4-FFF2-40B4-BE49-F238E27FC236}">
                <a16:creationId xmlns:a16="http://schemas.microsoft.com/office/drawing/2014/main" id="{849D7832-436B-48A6-98C9-2A1D81795D51}"/>
              </a:ext>
            </a:extLst>
          </p:cNvPr>
          <p:cNvSpPr/>
          <p:nvPr/>
        </p:nvSpPr>
        <p:spPr>
          <a:xfrm flipV="1">
            <a:off x="2148690" y="2780638"/>
            <a:ext cx="1029540" cy="609219"/>
          </a:xfrm>
          <a:prstGeom prst="bentArrow">
            <a:avLst/>
          </a:prstGeom>
          <a:solidFill>
            <a:srgbClr val="00666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E1151026-057D-4038-85EA-1292192A9AD1}"/>
              </a:ext>
            </a:extLst>
          </p:cNvPr>
          <p:cNvSpPr txBox="1"/>
          <p:nvPr/>
        </p:nvSpPr>
        <p:spPr>
          <a:xfrm>
            <a:off x="2226870" y="2878088"/>
            <a:ext cx="1110482" cy="21149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kumimoji="1"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寄附方法を拡大！</a:t>
            </a:r>
          </a:p>
        </p:txBody>
      </p:sp>
      <p:pic>
        <p:nvPicPr>
          <p:cNvPr id="1026" name="Picture 2" descr="PAYサービスのイラスト">
            <a:extLst>
              <a:ext uri="{FF2B5EF4-FFF2-40B4-BE49-F238E27FC236}">
                <a16:creationId xmlns:a16="http://schemas.microsoft.com/office/drawing/2014/main" id="{83A2234E-1744-48E2-9ECC-45CEDDEA2E9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718390">
            <a:off x="7740512" y="3872278"/>
            <a:ext cx="657115" cy="691701"/>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メインビジュアル">
            <a:extLst>
              <a:ext uri="{FF2B5EF4-FFF2-40B4-BE49-F238E27FC236}">
                <a16:creationId xmlns:a16="http://schemas.microsoft.com/office/drawing/2014/main" id="{C49273E3-F758-45FD-9BE3-0AA66110A5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812" y="2841265"/>
            <a:ext cx="1592754" cy="867304"/>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graphicFrame>
        <p:nvGraphicFramePr>
          <p:cNvPr id="51" name="表 5">
            <a:extLst>
              <a:ext uri="{FF2B5EF4-FFF2-40B4-BE49-F238E27FC236}">
                <a16:creationId xmlns:a16="http://schemas.microsoft.com/office/drawing/2014/main" id="{553DCA4E-7EB9-4A05-95EB-7C0CD7467F93}"/>
              </a:ext>
            </a:extLst>
          </p:cNvPr>
          <p:cNvGraphicFramePr>
            <a:graphicFrameLocks noGrp="1"/>
          </p:cNvGraphicFramePr>
          <p:nvPr/>
        </p:nvGraphicFramePr>
        <p:xfrm>
          <a:off x="273016"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0">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*14</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遺言により財産の一部またはすべてを特定の人や団体に贈与すること。</a:t>
                      </a:r>
                      <a:endParaRPr lang="en-US" altLang="ja-JP" sz="800" i="0" dirty="0">
                        <a:effectLst/>
                        <a:latin typeface="メイリオ" panose="020B0604030504040204" pitchFamily="50" charset="-128"/>
                        <a:ea typeface="メイリオ" panose="020B0604030504040204" pitchFamily="50" charset="-128"/>
                      </a:endParaRPr>
                    </a:p>
                    <a:p>
                      <a:pPr lvl="0">
                        <a:defRPr/>
                      </a:pP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pic>
        <p:nvPicPr>
          <p:cNvPr id="41" name="図プレースホルダー 10" descr="テキスト&#10;&#10;AI によって生成されたコンテンツは間違っている可能性があります。">
            <a:extLst>
              <a:ext uri="{FF2B5EF4-FFF2-40B4-BE49-F238E27FC236}">
                <a16:creationId xmlns:a16="http://schemas.microsoft.com/office/drawing/2014/main" id="{958BE1CB-12A5-4A3F-A211-CB9DE3C55384}"/>
              </a:ext>
            </a:extLst>
          </p:cNvPr>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a:stretch>
            <a:fillRect/>
          </a:stretch>
        </p:blipFill>
        <p:spPr>
          <a:xfrm>
            <a:off x="7336355" y="31582"/>
            <a:ext cx="468000" cy="468000"/>
          </a:xfrm>
        </p:spPr>
      </p:pic>
      <p:pic>
        <p:nvPicPr>
          <p:cNvPr id="44" name="図プレースホルダー 13" descr="アイコン が含まれている画像&#10;&#10;AI によって生成されたコンテンツは間違っている可能性があります。">
            <a:extLst>
              <a:ext uri="{FF2B5EF4-FFF2-40B4-BE49-F238E27FC236}">
                <a16:creationId xmlns:a16="http://schemas.microsoft.com/office/drawing/2014/main" id="{C54D07E7-02E8-4324-B3A7-6D617F3412DC}"/>
              </a:ext>
            </a:extLst>
          </p:cNvPr>
          <p:cNvPicPr>
            <a:picLocks noGrp="1" noChangeAspect="1"/>
          </p:cNvPicPr>
          <p:nvPr>
            <p:ph type="pic" sz="quarter" idx="15"/>
          </p:nvPr>
        </p:nvPicPr>
        <p:blipFill>
          <a:blip r:embed="rId7" cstate="print">
            <a:extLst>
              <a:ext uri="{28A0092B-C50C-407E-A947-70E740481C1C}">
                <a14:useLocalDpi xmlns:a14="http://schemas.microsoft.com/office/drawing/2010/main" val="0"/>
              </a:ext>
            </a:extLst>
          </a:blip>
          <a:srcRect/>
          <a:stretch>
            <a:fillRect/>
          </a:stretch>
        </p:blipFill>
        <p:spPr>
          <a:xfrm>
            <a:off x="7950717" y="31582"/>
            <a:ext cx="468000" cy="468000"/>
          </a:xfrm>
        </p:spPr>
      </p:pic>
      <p:sp>
        <p:nvSpPr>
          <p:cNvPr id="3" name="スライド番号プレースホルダー 2">
            <a:extLst>
              <a:ext uri="{FF2B5EF4-FFF2-40B4-BE49-F238E27FC236}">
                <a16:creationId xmlns:a16="http://schemas.microsoft.com/office/drawing/2014/main" id="{9DDF542C-2C29-47F8-971D-0BBF8536B3CF}"/>
              </a:ext>
            </a:extLst>
          </p:cNvPr>
          <p:cNvSpPr>
            <a:spLocks noGrp="1"/>
          </p:cNvSpPr>
          <p:nvPr>
            <p:ph type="sldNum" sz="quarter" idx="12"/>
          </p:nvPr>
        </p:nvSpPr>
        <p:spPr/>
        <p:txBody>
          <a:bodyPr/>
          <a:lstStyle/>
          <a:p>
            <a:fld id="{7791D223-6A27-4327-8087-FA06212A7E85}" type="slidenum">
              <a:rPr lang="ja-JP" altLang="en-US" smtClean="0"/>
              <a:pPr/>
              <a:t>26</a:t>
            </a:fld>
            <a:endParaRPr lang="ja-JP" altLang="en-US"/>
          </a:p>
        </p:txBody>
      </p:sp>
      <p:sp>
        <p:nvSpPr>
          <p:cNvPr id="43" name="正方形/長方形 42">
            <a:extLst>
              <a:ext uri="{FF2B5EF4-FFF2-40B4-BE49-F238E27FC236}">
                <a16:creationId xmlns:a16="http://schemas.microsoft.com/office/drawing/2014/main" id="{2F569494-200D-4E79-B4B9-A8507F8551F3}"/>
              </a:ext>
            </a:extLst>
          </p:cNvPr>
          <p:cNvSpPr/>
          <p:nvPr/>
        </p:nvSpPr>
        <p:spPr>
          <a:xfrm>
            <a:off x="273016" y="5949878"/>
            <a:ext cx="8597967" cy="57600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r>
              <a:rPr lang="ja-JP" altLang="en-US" sz="1200" b="1" dirty="0">
                <a:solidFill>
                  <a:schemeClr val="tx1"/>
                </a:solidFill>
                <a:latin typeface="メイリオ" panose="020B0604030504040204" pitchFamily="50" charset="-128"/>
                <a:ea typeface="メイリオ" panose="020B0604030504040204" pitchFamily="50" charset="-128"/>
              </a:rPr>
              <a:t>■遺贈寄附に関する金融機関からの支援</a:t>
            </a:r>
            <a:endParaRPr lang="en-US" altLang="ja-JP" sz="1200" b="1" dirty="0">
              <a:solidFill>
                <a:schemeClr val="tx1"/>
              </a:solidFill>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lang="ja-JP" altLang="en-US" sz="1200" dirty="0">
                <a:solidFill>
                  <a:schemeClr val="tx1"/>
                </a:solidFill>
                <a:latin typeface="メイリオ" panose="020B0604030504040204" pitchFamily="50" charset="-128"/>
                <a:ea typeface="メイリオ" panose="020B0604030504040204" pitchFamily="50" charset="-128"/>
              </a:rPr>
              <a:t>上記の「大阪教育ゆめ基金」の仕組みに加えて、遺贈寄附希望者の意思に沿った手続につなげるべく、各部局が金融機関の専門的な知識やノウハウ等の支援を受けられる仕組みを構築。</a:t>
            </a:r>
            <a:endParaRPr lang="en-US" altLang="ja-JP" sz="1200"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84102659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lumMod val="20000"/>
            <a:lumOff val="80000"/>
          </a:schemeClr>
        </a:solidFill>
        <a:ln w="9525">
          <a:solidFill>
            <a:schemeClr val="accent1"/>
          </a:solidFill>
        </a:ln>
      </a:spPr>
      <a:bodyPr lIns="72000" rIns="72000" rtlCol="0" anchor="t"/>
      <a:lstStyle>
        <a:defPPr algn="ctr">
          <a:defRPr kumimoji="1" sz="1050" b="1" dirty="0">
            <a:solidFill>
              <a:schemeClr val="tx1"/>
            </a:solidFill>
            <a:latin typeface="メイリオ" panose="020B0604030504040204" pitchFamily="50" charset="-128"/>
            <a:ea typeface="メイリオ"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txDef>
      <a:spPr>
        <a:solidFill>
          <a:schemeClr val="accent1">
            <a:lumMod val="40000"/>
            <a:lumOff val="60000"/>
          </a:schemeClr>
        </a:solidFill>
        <a:ln>
          <a:noFill/>
        </a:ln>
      </a:spPr>
      <a:bodyPr wrap="square" rtlCol="0">
        <a:noAutofit/>
      </a:bodyPr>
      <a:lstStyle>
        <a:defPPr>
          <a:defRPr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defRPr>
        </a:defPPr>
      </a:lstStyle>
      <a:style>
        <a:lnRef idx="2">
          <a:schemeClr val="accent1"/>
        </a:lnRef>
        <a:fillRef idx="1">
          <a:schemeClr val="lt1"/>
        </a:fillRef>
        <a:effectRef idx="0">
          <a:schemeClr val="accent1"/>
        </a:effectRef>
        <a:fontRef idx="minor">
          <a:schemeClr val="dk1"/>
        </a:fontRef>
      </a: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0</TotalTime>
  <Words>10243</Words>
  <Application>Microsoft Office PowerPoint</Application>
  <PresentationFormat>画面に合わせる (4:3)</PresentationFormat>
  <Paragraphs>1124</Paragraphs>
  <Slides>27</Slides>
  <Notes>10</Notes>
  <HiddenSlides>0</HiddenSlides>
  <MMClips>0</MMClips>
  <ScaleCrop>false</ScaleCrop>
  <HeadingPairs>
    <vt:vector size="8" baseType="variant">
      <vt:variant>
        <vt:lpstr>使用されているフォント</vt:lpstr>
      </vt:variant>
      <vt:variant>
        <vt:i4>16</vt:i4>
      </vt:variant>
      <vt:variant>
        <vt:lpstr>テーマ</vt:lpstr>
      </vt:variant>
      <vt:variant>
        <vt:i4>1</vt:i4>
      </vt:variant>
      <vt:variant>
        <vt:lpstr>埋め込まれた OLE サーバー</vt:lpstr>
      </vt:variant>
      <vt:variant>
        <vt:i4>0</vt:i4>
      </vt:variant>
      <vt:variant>
        <vt:lpstr>スライド タイトル</vt:lpstr>
      </vt:variant>
      <vt:variant>
        <vt:i4>27</vt:i4>
      </vt:variant>
    </vt:vector>
  </HeadingPairs>
  <TitlesOfParts>
    <vt:vector size="44" baseType="lpstr">
      <vt:lpstr>BIZ UDPゴシック</vt:lpstr>
      <vt:lpstr>BIZ UDゴシック</vt:lpstr>
      <vt:lpstr>HG丸ｺﾞｼｯｸM-PRO</vt:lpstr>
      <vt:lpstr>Meiryo UI</vt:lpstr>
      <vt:lpstr>ＭＳ Ｐゴシック</vt:lpstr>
      <vt:lpstr>UD デジタル 教科書体 NK-B</vt:lpstr>
      <vt:lpstr>UD デジタル 教科書体 NK-R</vt:lpstr>
      <vt:lpstr>UD デジタル 教科書体 NP-B</vt:lpstr>
      <vt:lpstr>Yu Gothic UI</vt:lpstr>
      <vt:lpstr>Meiryo</vt:lpstr>
      <vt:lpstr>Meiryo</vt:lpstr>
      <vt:lpstr>游ゴシック</vt:lpstr>
      <vt:lpstr>Arial</vt:lpstr>
      <vt:lpstr>Calibri</vt:lpstr>
      <vt:lpstr>Wingdings</vt:lpstr>
      <vt:lpstr>Wingdings 2</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2024-02-05T01:16:48Z</dcterms:created>
  <dcterms:modified xsi:type="dcterms:W3CDTF">2026-03-23T01:37:40Z</dcterms:modified>
</cp:coreProperties>
</file>