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p:sldMasterIdLst>
    <p:sldMasterId id="2147483648" r:id="rId1"/>
  </p:sldMasterIdLst>
  <p:notesMasterIdLst>
    <p:notesMasterId r:id="rId59"/>
  </p:notesMasterIdLst>
  <p:handoutMasterIdLst>
    <p:handoutMasterId r:id="rId60"/>
  </p:handoutMasterIdLst>
  <p:sldIdLst>
    <p:sldId id="2813" r:id="rId2"/>
    <p:sldId id="2422" r:id="rId3"/>
    <p:sldId id="2423" r:id="rId4"/>
    <p:sldId id="2484" r:id="rId5"/>
    <p:sldId id="2511" r:id="rId6"/>
    <p:sldId id="2773" r:id="rId7"/>
    <p:sldId id="2512" r:id="rId8"/>
    <p:sldId id="2661" r:id="rId9"/>
    <p:sldId id="2738" r:id="rId10"/>
    <p:sldId id="2792" r:id="rId11"/>
    <p:sldId id="2793" r:id="rId12"/>
    <p:sldId id="2818" r:id="rId13"/>
    <p:sldId id="2802" r:id="rId14"/>
    <p:sldId id="2799" r:id="rId15"/>
    <p:sldId id="2752" r:id="rId16"/>
    <p:sldId id="2817" r:id="rId17"/>
    <p:sldId id="2812" r:id="rId18"/>
    <p:sldId id="2781" r:id="rId19"/>
    <p:sldId id="2762" r:id="rId20"/>
    <p:sldId id="2772" r:id="rId21"/>
    <p:sldId id="2810" r:id="rId22"/>
    <p:sldId id="2777" r:id="rId23"/>
    <p:sldId id="2767" r:id="rId24"/>
    <p:sldId id="2768" r:id="rId25"/>
    <p:sldId id="2804" r:id="rId26"/>
    <p:sldId id="2803" r:id="rId27"/>
    <p:sldId id="2809" r:id="rId28"/>
    <p:sldId id="2441" r:id="rId29"/>
    <p:sldId id="2521" r:id="rId30"/>
    <p:sldId id="2787" r:id="rId31"/>
    <p:sldId id="2819" r:id="rId32"/>
    <p:sldId id="2820" r:id="rId33"/>
    <p:sldId id="2741" r:id="rId34"/>
    <p:sldId id="2485" r:id="rId35"/>
    <p:sldId id="2815" r:id="rId36"/>
    <p:sldId id="2698" r:id="rId37"/>
    <p:sldId id="2814" r:id="rId38"/>
    <p:sldId id="2504" r:id="rId39"/>
    <p:sldId id="2505" r:id="rId40"/>
    <p:sldId id="2448" r:id="rId41"/>
    <p:sldId id="2450" r:id="rId42"/>
    <p:sldId id="2451" r:id="rId43"/>
    <p:sldId id="2452" r:id="rId44"/>
    <p:sldId id="2453" r:id="rId45"/>
    <p:sldId id="2691" r:id="rId46"/>
    <p:sldId id="2732" r:id="rId47"/>
    <p:sldId id="2733" r:id="rId48"/>
    <p:sldId id="264" r:id="rId49"/>
    <p:sldId id="2482" r:id="rId50"/>
    <p:sldId id="2483" r:id="rId51"/>
    <p:sldId id="2742" r:id="rId52"/>
    <p:sldId id="2743" r:id="rId53"/>
    <p:sldId id="259" r:id="rId54"/>
    <p:sldId id="2474" r:id="rId55"/>
    <p:sldId id="2702" r:id="rId56"/>
    <p:sldId id="2463" r:id="rId57"/>
    <p:sldId id="2790" r:id="rId58"/>
  </p:sldIdLst>
  <p:sldSz cx="9144000" cy="6858000" type="screen4x3"/>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E0D8F58D-D2D5-4891-8BC2-F1D8E0D7E49A}">
          <p14:sldIdLst>
            <p14:sldId id="2813"/>
            <p14:sldId id="2422"/>
            <p14:sldId id="2423"/>
            <p14:sldId id="2484"/>
            <p14:sldId id="2511"/>
            <p14:sldId id="2773"/>
            <p14:sldId id="2512"/>
            <p14:sldId id="2661"/>
          </p14:sldIdLst>
        </p14:section>
        <p14:section name="行政DXの実現に向けた取組み" id="{AC6B71D9-75F4-416B-B7ED-94DB631ECFAF}">
          <p14:sldIdLst>
            <p14:sldId id="2738"/>
            <p14:sldId id="2792"/>
            <p14:sldId id="2793"/>
            <p14:sldId id="2818"/>
            <p14:sldId id="2802"/>
            <p14:sldId id="2799"/>
            <p14:sldId id="2752"/>
            <p14:sldId id="2817"/>
            <p14:sldId id="2812"/>
          </p14:sldIdLst>
        </p14:section>
        <p14:section name="より幅広い共創の仕組みづくり" id="{561237E1-F9FC-40FC-B307-A362525C2331}">
          <p14:sldIdLst>
            <p14:sldId id="2781"/>
            <p14:sldId id="2762"/>
            <p14:sldId id="2772"/>
            <p14:sldId id="2810"/>
            <p14:sldId id="2777"/>
            <p14:sldId id="2767"/>
            <p14:sldId id="2768"/>
            <p14:sldId id="2804"/>
            <p14:sldId id="2803"/>
            <p14:sldId id="2809"/>
          </p14:sldIdLst>
        </p14:section>
        <p14:section name="健全で規律ある行財政運営" id="{74D8FD90-4C8A-4D33-AC71-3B39D7D965BE}">
          <p14:sldIdLst>
            <p14:sldId id="2441"/>
            <p14:sldId id="2521"/>
            <p14:sldId id="2787"/>
            <p14:sldId id="2819"/>
            <p14:sldId id="2820"/>
            <p14:sldId id="2741"/>
            <p14:sldId id="2485"/>
            <p14:sldId id="2815"/>
            <p14:sldId id="2698"/>
            <p14:sldId id="2814"/>
            <p14:sldId id="2504"/>
            <p14:sldId id="2505"/>
            <p14:sldId id="2448"/>
            <p14:sldId id="2450"/>
            <p14:sldId id="2451"/>
            <p14:sldId id="2452"/>
            <p14:sldId id="2453"/>
            <p14:sldId id="2691"/>
            <p14:sldId id="2732"/>
            <p14:sldId id="2733"/>
            <p14:sldId id="264"/>
            <p14:sldId id="2482"/>
            <p14:sldId id="2483"/>
            <p14:sldId id="2742"/>
            <p14:sldId id="2743"/>
            <p14:sldId id="259"/>
            <p14:sldId id="2474"/>
            <p14:sldId id="2702"/>
            <p14:sldId id="2463"/>
            <p14:sldId id="2790"/>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作成者" initials="A" lastIdx="2"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006664"/>
    <a:srgbClr val="4F81BD"/>
    <a:srgbClr val="1F497D"/>
    <a:srgbClr val="00468B"/>
    <a:srgbClr val="CFE0ED"/>
    <a:srgbClr val="FFCC00"/>
    <a:srgbClr val="FFFF66"/>
    <a:srgbClr val="FFCC99"/>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中間スタイル 1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C4B1156A-380E-4F78-BDF5-A606A8083BF9}" styleName="中間スタイル 4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ED083AE6-46FA-4A59-8FB0-9F97EB10719F}" styleName="淡色スタイル 3 - アクセント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95" autoAdjust="0"/>
    <p:restoredTop sz="95842" autoAdjust="0"/>
  </p:normalViewPr>
  <p:slideViewPr>
    <p:cSldViewPr>
      <p:cViewPr varScale="1">
        <p:scale>
          <a:sx n="90" d="100"/>
          <a:sy n="90" d="100"/>
        </p:scale>
        <p:origin x="1320" y="62"/>
      </p:cViewPr>
      <p:guideLst>
        <p:guide orient="horz" pos="2160"/>
        <p:guide pos="2880"/>
      </p:guideLst>
    </p:cSldViewPr>
  </p:slideViewPr>
  <p:outlineViewPr>
    <p:cViewPr>
      <p:scale>
        <a:sx n="33" d="100"/>
        <a:sy n="33" d="100"/>
      </p:scale>
      <p:origin x="0" y="-2986"/>
    </p:cViewPr>
  </p:outlineViewPr>
  <p:notesTextViewPr>
    <p:cViewPr>
      <p:scale>
        <a:sx n="50" d="100"/>
        <a:sy n="50" d="100"/>
      </p:scale>
      <p:origin x="0" y="0"/>
    </p:cViewPr>
  </p:notesTextViewPr>
  <p:sorterViewPr>
    <p:cViewPr>
      <p:scale>
        <a:sx n="100" d="100"/>
        <a:sy n="100" d="100"/>
      </p:scale>
      <p:origin x="0" y="-9504"/>
    </p:cViewPr>
  </p:sorterViewPr>
  <p:notesViewPr>
    <p:cSldViewPr>
      <p:cViewPr varScale="1">
        <p:scale>
          <a:sx n="60" d="100"/>
          <a:sy n="60" d="100"/>
        </p:scale>
        <p:origin x="2971" y="58"/>
      </p:cViewPr>
      <p:guideLst/>
    </p:cSldViewPr>
  </p:notesViewPr>
  <p:gridSpacing cx="45005" cy="45005"/>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commentAuthors" Target="commen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0"/>
            <a:ext cx="2945448" cy="496253"/>
          </a:xfrm>
          <a:prstGeom prst="rect">
            <a:avLst/>
          </a:prstGeom>
        </p:spPr>
        <p:txBody>
          <a:bodyPr vert="horz" lIns="91289" tIns="45647" rIns="91289" bIns="4564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0646" y="0"/>
            <a:ext cx="2945448" cy="496253"/>
          </a:xfrm>
          <a:prstGeom prst="rect">
            <a:avLst/>
          </a:prstGeom>
        </p:spPr>
        <p:txBody>
          <a:bodyPr vert="horz" lIns="91289" tIns="45647" rIns="91289" bIns="45647" rtlCol="0"/>
          <a:lstStyle>
            <a:lvl1pPr algn="r">
              <a:defRPr sz="1200"/>
            </a:lvl1pPr>
          </a:lstStyle>
          <a:p>
            <a:fld id="{BF868B9E-B285-4A45-9CF7-6DC8372BDF37}" type="datetimeFigureOut">
              <a:rPr kumimoji="1" lang="ja-JP" altLang="en-US" smtClean="0"/>
              <a:t>2026/3/23</a:t>
            </a:fld>
            <a:endParaRPr kumimoji="1" lang="ja-JP" altLang="en-US"/>
          </a:p>
        </p:txBody>
      </p:sp>
      <p:sp>
        <p:nvSpPr>
          <p:cNvPr id="4" name="フッター プレースホルダー 3"/>
          <p:cNvSpPr>
            <a:spLocks noGrp="1"/>
          </p:cNvSpPr>
          <p:nvPr>
            <p:ph type="ftr" sz="quarter" idx="2"/>
          </p:nvPr>
        </p:nvSpPr>
        <p:spPr>
          <a:xfrm>
            <a:off x="3" y="9428800"/>
            <a:ext cx="2945448" cy="496252"/>
          </a:xfrm>
          <a:prstGeom prst="rect">
            <a:avLst/>
          </a:prstGeom>
        </p:spPr>
        <p:txBody>
          <a:bodyPr vert="horz" lIns="91289" tIns="45647" rIns="91289" bIns="4564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0646" y="9428800"/>
            <a:ext cx="2945448" cy="496252"/>
          </a:xfrm>
          <a:prstGeom prst="rect">
            <a:avLst/>
          </a:prstGeom>
        </p:spPr>
        <p:txBody>
          <a:bodyPr vert="horz" lIns="91289" tIns="45647" rIns="91289" bIns="45647" rtlCol="0" anchor="b"/>
          <a:lstStyle>
            <a:lvl1pPr algn="r">
              <a:defRPr sz="1200"/>
            </a:lvl1pPr>
          </a:lstStyle>
          <a:p>
            <a:fld id="{07C14DE1-35E5-49A1-9D54-83ABAF301631}" type="slidenum">
              <a:rPr kumimoji="1" lang="ja-JP" altLang="en-US" smtClean="0"/>
              <a:t>‹#›</a:t>
            </a:fld>
            <a:endParaRPr kumimoji="1" lang="ja-JP" altLang="en-US"/>
          </a:p>
        </p:txBody>
      </p:sp>
    </p:spTree>
    <p:extLst>
      <p:ext uri="{BB962C8B-B14F-4D97-AF65-F5344CB8AC3E}">
        <p14:creationId xmlns:p14="http://schemas.microsoft.com/office/powerpoint/2010/main" val="29104896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4"/>
            <a:ext cx="2945659" cy="496332"/>
          </a:xfrm>
          <a:prstGeom prst="rect">
            <a:avLst/>
          </a:prstGeom>
        </p:spPr>
        <p:txBody>
          <a:bodyPr vert="horz" lIns="91284" tIns="45644" rIns="91284" bIns="45644"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7" y="4"/>
            <a:ext cx="2945659" cy="496332"/>
          </a:xfrm>
          <a:prstGeom prst="rect">
            <a:avLst/>
          </a:prstGeom>
        </p:spPr>
        <p:txBody>
          <a:bodyPr vert="horz" lIns="91284" tIns="45644" rIns="91284" bIns="45644" rtlCol="0"/>
          <a:lstStyle>
            <a:lvl1pPr algn="r">
              <a:defRPr sz="1200"/>
            </a:lvl1pPr>
          </a:lstStyle>
          <a:p>
            <a:fld id="{3F2D28A0-6F62-4A73-959C-6359E5DDD042}" type="datetimeFigureOut">
              <a:rPr kumimoji="1" lang="ja-JP" altLang="en-US" smtClean="0"/>
              <a:t>2026/3/23</a:t>
            </a:fld>
            <a:endParaRPr kumimoji="1" lang="ja-JP" altLang="en-US"/>
          </a:p>
        </p:txBody>
      </p:sp>
      <p:sp>
        <p:nvSpPr>
          <p:cNvPr id="4" name="スライド イメージ プレースホルダー 3"/>
          <p:cNvSpPr>
            <a:spLocks noGrp="1" noRot="1" noChangeAspect="1"/>
          </p:cNvSpPr>
          <p:nvPr>
            <p:ph type="sldImg" idx="2"/>
          </p:nvPr>
        </p:nvSpPr>
        <p:spPr>
          <a:xfrm>
            <a:off x="917575" y="744538"/>
            <a:ext cx="4962525" cy="3721100"/>
          </a:xfrm>
          <a:prstGeom prst="rect">
            <a:avLst/>
          </a:prstGeom>
          <a:noFill/>
          <a:ln w="12700">
            <a:solidFill>
              <a:prstClr val="black"/>
            </a:solidFill>
          </a:ln>
        </p:spPr>
        <p:txBody>
          <a:bodyPr vert="horz" lIns="91284" tIns="45644" rIns="91284" bIns="45644" rtlCol="0" anchor="ctr"/>
          <a:lstStyle/>
          <a:p>
            <a:endParaRPr lang="ja-JP" altLang="en-US"/>
          </a:p>
        </p:txBody>
      </p:sp>
      <p:sp>
        <p:nvSpPr>
          <p:cNvPr id="5" name="ノート プレースホルダー 4"/>
          <p:cNvSpPr>
            <a:spLocks noGrp="1"/>
          </p:cNvSpPr>
          <p:nvPr>
            <p:ph type="body" sz="quarter" idx="3"/>
          </p:nvPr>
        </p:nvSpPr>
        <p:spPr>
          <a:xfrm>
            <a:off x="679768" y="4715153"/>
            <a:ext cx="5438140" cy="4466987"/>
          </a:xfrm>
          <a:prstGeom prst="rect">
            <a:avLst/>
          </a:prstGeom>
        </p:spPr>
        <p:txBody>
          <a:bodyPr vert="horz" lIns="91284" tIns="45644" rIns="91284" bIns="45644"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28588"/>
            <a:ext cx="2945659" cy="496332"/>
          </a:xfrm>
          <a:prstGeom prst="rect">
            <a:avLst/>
          </a:prstGeom>
        </p:spPr>
        <p:txBody>
          <a:bodyPr vert="horz" lIns="91284" tIns="45644" rIns="91284" bIns="45644"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7" y="9428588"/>
            <a:ext cx="2945659" cy="496332"/>
          </a:xfrm>
          <a:prstGeom prst="rect">
            <a:avLst/>
          </a:prstGeom>
        </p:spPr>
        <p:txBody>
          <a:bodyPr vert="horz" lIns="91284" tIns="45644" rIns="91284" bIns="45644" rtlCol="0" anchor="b"/>
          <a:lstStyle>
            <a:lvl1pPr algn="r">
              <a:defRPr sz="1200"/>
            </a:lvl1pPr>
          </a:lstStyle>
          <a:p>
            <a:fld id="{51875A66-8240-4C7B-8F63-ACC40D2513BA}" type="slidenum">
              <a:rPr kumimoji="1" lang="ja-JP" altLang="en-US" smtClean="0"/>
              <a:t>‹#›</a:t>
            </a:fld>
            <a:endParaRPr kumimoji="1" lang="ja-JP" altLang="en-US"/>
          </a:p>
        </p:txBody>
      </p:sp>
    </p:spTree>
    <p:extLst>
      <p:ext uri="{BB962C8B-B14F-4D97-AF65-F5344CB8AC3E}">
        <p14:creationId xmlns:p14="http://schemas.microsoft.com/office/powerpoint/2010/main" val="313664826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19163" y="746125"/>
            <a:ext cx="4968875" cy="37258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A5C514A-B6EE-4628-87B8-3755CB0013A9}" type="slidenum">
              <a:rPr lang="ja-JP" altLang="en-US" smtClean="0">
                <a:solidFill>
                  <a:prstClr val="black"/>
                </a:solidFill>
              </a:rPr>
              <a:pPr/>
              <a:t>0</a:t>
            </a:fld>
            <a:endParaRPr lang="ja-JP" altLang="en-US" dirty="0">
              <a:solidFill>
                <a:prstClr val="black"/>
              </a:solidFill>
            </a:endParaRPr>
          </a:p>
        </p:txBody>
      </p:sp>
    </p:spTree>
    <p:extLst>
      <p:ext uri="{BB962C8B-B14F-4D97-AF65-F5344CB8AC3E}">
        <p14:creationId xmlns:p14="http://schemas.microsoft.com/office/powerpoint/2010/main" val="1155263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19163" y="746125"/>
            <a:ext cx="4968875" cy="37258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1875A66-8240-4C7B-8F63-ACC40D2513BA}" type="slidenum">
              <a:rPr lang="ja-JP" altLang="en-US">
                <a:solidFill>
                  <a:prstClr val="black"/>
                </a:solidFill>
              </a:rPr>
              <a:pPr/>
              <a:t>1</a:t>
            </a:fld>
            <a:endParaRPr lang="ja-JP" altLang="en-US">
              <a:solidFill>
                <a:prstClr val="black"/>
              </a:solidFill>
            </a:endParaRPr>
          </a:p>
        </p:txBody>
      </p:sp>
    </p:spTree>
    <p:extLst>
      <p:ext uri="{BB962C8B-B14F-4D97-AF65-F5344CB8AC3E}">
        <p14:creationId xmlns:p14="http://schemas.microsoft.com/office/powerpoint/2010/main" val="3454857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51875A66-8240-4C7B-8F63-ACC40D2513BA}" type="slidenum">
              <a:rPr kumimoji="1" lang="ja-JP" altLang="en-US" smtClean="0"/>
              <a:t>14</a:t>
            </a:fld>
            <a:endParaRPr kumimoji="1" lang="ja-JP" altLang="en-US"/>
          </a:p>
        </p:txBody>
      </p:sp>
    </p:spTree>
    <p:extLst>
      <p:ext uri="{BB962C8B-B14F-4D97-AF65-F5344CB8AC3E}">
        <p14:creationId xmlns:p14="http://schemas.microsoft.com/office/powerpoint/2010/main" val="36056858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1875A66-8240-4C7B-8F63-ACC40D2513BA}" type="slidenum">
              <a:rPr kumimoji="1" lang="ja-JP" altLang="en-US" smtClean="0"/>
              <a:t>15</a:t>
            </a:fld>
            <a:endParaRPr kumimoji="1" lang="ja-JP" altLang="en-US"/>
          </a:p>
        </p:txBody>
      </p:sp>
    </p:spTree>
    <p:extLst>
      <p:ext uri="{BB962C8B-B14F-4D97-AF65-F5344CB8AC3E}">
        <p14:creationId xmlns:p14="http://schemas.microsoft.com/office/powerpoint/2010/main" val="37954437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1875A66-8240-4C7B-8F63-ACC40D2513BA}" type="slidenum">
              <a:rPr kumimoji="1" lang="ja-JP" altLang="en-US" smtClean="0"/>
              <a:t>19</a:t>
            </a:fld>
            <a:endParaRPr kumimoji="1" lang="ja-JP" altLang="en-US"/>
          </a:p>
        </p:txBody>
      </p:sp>
    </p:spTree>
    <p:extLst>
      <p:ext uri="{BB962C8B-B14F-4D97-AF65-F5344CB8AC3E}">
        <p14:creationId xmlns:p14="http://schemas.microsoft.com/office/powerpoint/2010/main" val="13707637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1875A66-8240-4C7B-8F63-ACC40D2513BA}" type="slidenum">
              <a:rPr kumimoji="1" lang="ja-JP" altLang="en-US" smtClean="0"/>
              <a:t>20</a:t>
            </a:fld>
            <a:endParaRPr kumimoji="1" lang="ja-JP" altLang="en-US"/>
          </a:p>
        </p:txBody>
      </p:sp>
    </p:spTree>
    <p:extLst>
      <p:ext uri="{BB962C8B-B14F-4D97-AF65-F5344CB8AC3E}">
        <p14:creationId xmlns:p14="http://schemas.microsoft.com/office/powerpoint/2010/main" val="2925591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51875A66-8240-4C7B-8F63-ACC40D2513BA}" type="slidenum">
              <a:rPr kumimoji="1" lang="ja-JP" altLang="en-US" smtClean="0"/>
              <a:t>22</a:t>
            </a:fld>
            <a:endParaRPr kumimoji="1" lang="ja-JP" altLang="en-US"/>
          </a:p>
        </p:txBody>
      </p:sp>
    </p:spTree>
    <p:extLst>
      <p:ext uri="{BB962C8B-B14F-4D97-AF65-F5344CB8AC3E}">
        <p14:creationId xmlns:p14="http://schemas.microsoft.com/office/powerpoint/2010/main" val="6094339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81DA0B79-77FA-4B87-B014-51B46B5FE0CF}" type="slidenum">
              <a:rPr kumimoji="1" lang="ja-JP" altLang="en-US" smtClean="0"/>
              <a:t>23</a:t>
            </a:fld>
            <a:endParaRPr kumimoji="1" lang="ja-JP" altLang="en-US"/>
          </a:p>
        </p:txBody>
      </p:sp>
    </p:spTree>
    <p:extLst>
      <p:ext uri="{BB962C8B-B14F-4D97-AF65-F5344CB8AC3E}">
        <p14:creationId xmlns:p14="http://schemas.microsoft.com/office/powerpoint/2010/main" val="11552309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1875A66-8240-4C7B-8F63-ACC40D2513BA}" type="slidenum">
              <a:rPr kumimoji="1" lang="ja-JP" altLang="en-US" smtClean="0"/>
              <a:t>24</a:t>
            </a:fld>
            <a:endParaRPr kumimoji="1" lang="ja-JP" altLang="en-US"/>
          </a:p>
        </p:txBody>
      </p:sp>
    </p:spTree>
    <p:extLst>
      <p:ext uri="{BB962C8B-B14F-4D97-AF65-F5344CB8AC3E}">
        <p14:creationId xmlns:p14="http://schemas.microsoft.com/office/powerpoint/2010/main" val="36049041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1875A66-8240-4C7B-8F63-ACC40D2513BA}" type="slidenum">
              <a:rPr kumimoji="1" lang="ja-JP" altLang="en-US" smtClean="0"/>
              <a:t>25</a:t>
            </a:fld>
            <a:endParaRPr kumimoji="1" lang="ja-JP" altLang="en-US"/>
          </a:p>
        </p:txBody>
      </p:sp>
    </p:spTree>
    <p:extLst>
      <p:ext uri="{BB962C8B-B14F-4D97-AF65-F5344CB8AC3E}">
        <p14:creationId xmlns:p14="http://schemas.microsoft.com/office/powerpoint/2010/main" val="12431665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19163" y="746125"/>
            <a:ext cx="4968875" cy="37258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1875A66-8240-4C7B-8F63-ACC40D2513BA}" type="slidenum">
              <a:rPr lang="ja-JP" altLang="en-US">
                <a:solidFill>
                  <a:prstClr val="black"/>
                </a:solidFill>
              </a:rPr>
              <a:pPr/>
              <a:t>27</a:t>
            </a:fld>
            <a:endParaRPr lang="ja-JP" altLang="en-US">
              <a:solidFill>
                <a:prstClr val="black"/>
              </a:solidFill>
            </a:endParaRPr>
          </a:p>
        </p:txBody>
      </p:sp>
    </p:spTree>
    <p:extLst>
      <p:ext uri="{BB962C8B-B14F-4D97-AF65-F5344CB8AC3E}">
        <p14:creationId xmlns:p14="http://schemas.microsoft.com/office/powerpoint/2010/main" val="15602541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19163" y="746125"/>
            <a:ext cx="4968875" cy="37258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63777EF0-3F4C-46BE-95A4-3421FFFD8177}" type="slidenum">
              <a:rPr lang="ja-JP" altLang="en-US" smtClean="0">
                <a:solidFill>
                  <a:prstClr val="black"/>
                </a:solidFill>
              </a:rPr>
              <a:pPr/>
              <a:t>32</a:t>
            </a:fld>
            <a:endParaRPr lang="ja-JP" altLang="en-US" dirty="0">
              <a:solidFill>
                <a:prstClr val="black"/>
              </a:solidFill>
            </a:endParaRPr>
          </a:p>
        </p:txBody>
      </p:sp>
    </p:spTree>
    <p:extLst>
      <p:ext uri="{BB962C8B-B14F-4D97-AF65-F5344CB8AC3E}">
        <p14:creationId xmlns:p14="http://schemas.microsoft.com/office/powerpoint/2010/main" val="36618230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19163" y="746125"/>
            <a:ext cx="4968875" cy="37258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5B65995-D060-42C8-8F20-A1FCCDAC0113}" type="slidenum">
              <a:rPr lang="ja-JP" altLang="en-US" smtClean="0">
                <a:solidFill>
                  <a:prstClr val="black"/>
                </a:solidFill>
              </a:rPr>
              <a:pPr/>
              <a:t>33</a:t>
            </a:fld>
            <a:endParaRPr lang="ja-JP" altLang="en-US">
              <a:solidFill>
                <a:prstClr val="black"/>
              </a:solidFill>
            </a:endParaRPr>
          </a:p>
        </p:txBody>
      </p:sp>
    </p:spTree>
    <p:extLst>
      <p:ext uri="{BB962C8B-B14F-4D97-AF65-F5344CB8AC3E}">
        <p14:creationId xmlns:p14="http://schemas.microsoft.com/office/powerpoint/2010/main" val="14620025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19163" y="746125"/>
            <a:ext cx="4968875" cy="37258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1875A66-8240-4C7B-8F63-ACC40D2513BA}" type="slidenum">
              <a:rPr lang="ja-JP" altLang="en-US">
                <a:solidFill>
                  <a:prstClr val="black"/>
                </a:solidFill>
              </a:rPr>
              <a:pPr/>
              <a:t>36</a:t>
            </a:fld>
            <a:endParaRPr lang="ja-JP" altLang="en-US">
              <a:solidFill>
                <a:prstClr val="black"/>
              </a:solidFill>
            </a:endParaRPr>
          </a:p>
        </p:txBody>
      </p:sp>
    </p:spTree>
    <p:extLst>
      <p:ext uri="{BB962C8B-B14F-4D97-AF65-F5344CB8AC3E}">
        <p14:creationId xmlns:p14="http://schemas.microsoft.com/office/powerpoint/2010/main" val="1122107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行政経営の取組み　ページ番号">
    <p:spTree>
      <p:nvGrpSpPr>
        <p:cNvPr id="1" name=""/>
        <p:cNvGrpSpPr/>
        <p:nvPr/>
      </p:nvGrpSpPr>
      <p:grpSpPr>
        <a:xfrm>
          <a:off x="0" y="0"/>
          <a:ext cx="0" cy="0"/>
          <a:chOff x="0" y="0"/>
          <a:chExt cx="0" cy="0"/>
        </a:xfrm>
      </p:grpSpPr>
      <p:sp>
        <p:nvSpPr>
          <p:cNvPr id="3" name="スライド番号プレースホルダー 3">
            <a:extLst>
              <a:ext uri="{FF2B5EF4-FFF2-40B4-BE49-F238E27FC236}">
                <a16:creationId xmlns:a16="http://schemas.microsoft.com/office/drawing/2014/main" id="{587A33D2-5E4A-44AD-9A5B-4F107EE918BE}"/>
              </a:ext>
            </a:extLst>
          </p:cNvPr>
          <p:cNvSpPr>
            <a:spLocks noGrp="1"/>
          </p:cNvSpPr>
          <p:nvPr>
            <p:ph type="sldNum" sz="quarter" idx="12"/>
          </p:nvPr>
        </p:nvSpPr>
        <p:spPr>
          <a:xfrm>
            <a:off x="7002270" y="6484255"/>
            <a:ext cx="2133600" cy="365125"/>
          </a:xfrm>
          <a:prstGeom prst="rect">
            <a:avLst/>
          </a:prstGeom>
        </p:spPr>
        <p:txBody>
          <a:bodyPr/>
          <a:lstStyle>
            <a:lvl1pPr>
              <a:defRPr sz="1400">
                <a:solidFill>
                  <a:schemeClr val="tx1"/>
                </a:solidFill>
              </a:defRPr>
            </a:lvl1pPr>
          </a:lstStyle>
          <a:p>
            <a:fld id="{7791D223-6A27-4327-8087-FA06212A7E85}" type="slidenum">
              <a:rPr lang="ja-JP" altLang="en-US" smtClean="0"/>
              <a:pPr/>
              <a:t>‹#›</a:t>
            </a:fld>
            <a:endParaRPr lang="ja-JP" altLang="en-US"/>
          </a:p>
        </p:txBody>
      </p:sp>
    </p:spTree>
    <p:extLst>
      <p:ext uri="{BB962C8B-B14F-4D97-AF65-F5344CB8AC3E}">
        <p14:creationId xmlns:p14="http://schemas.microsoft.com/office/powerpoint/2010/main" val="327276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endParaRPr kumimoji="1" lang="ja-JP" altLang="en-US" dirty="0"/>
          </a:p>
        </p:txBody>
      </p:sp>
      <p:sp>
        <p:nvSpPr>
          <p:cNvPr id="3" name="フッター プレースホルダー 2"/>
          <p:cNvSpPr>
            <a:spLocks noGrp="1"/>
          </p:cNvSpPr>
          <p:nvPr>
            <p:ph type="ftr" sz="quarter" idx="11"/>
          </p:nvPr>
        </p:nvSpPr>
        <p:spPr/>
        <p:txBody>
          <a:bodyPr/>
          <a:lstStyle/>
          <a:p>
            <a:endParaRPr kumimoji="1" lang="ja-JP" altLang="en-US" dirty="0"/>
          </a:p>
        </p:txBody>
      </p:sp>
      <p:sp>
        <p:nvSpPr>
          <p:cNvPr id="6" name="スライド番号プレースホルダー 3">
            <a:extLst>
              <a:ext uri="{FF2B5EF4-FFF2-40B4-BE49-F238E27FC236}">
                <a16:creationId xmlns:a16="http://schemas.microsoft.com/office/drawing/2014/main" id="{BEAE0394-0543-4BF6-BA8F-C3576551653B}"/>
              </a:ext>
            </a:extLst>
          </p:cNvPr>
          <p:cNvSpPr>
            <a:spLocks noGrp="1"/>
          </p:cNvSpPr>
          <p:nvPr>
            <p:ph type="sldNum" sz="quarter" idx="12"/>
          </p:nvPr>
        </p:nvSpPr>
        <p:spPr>
          <a:xfrm>
            <a:off x="7002270" y="6484255"/>
            <a:ext cx="2133600" cy="365125"/>
          </a:xfrm>
          <a:prstGeom prst="rect">
            <a:avLst/>
          </a:prstGeom>
        </p:spPr>
        <p:txBody>
          <a:bodyPr/>
          <a:lstStyle>
            <a:lvl1pPr>
              <a:defRPr sz="1400">
                <a:solidFill>
                  <a:schemeClr val="tx1"/>
                </a:solidFill>
              </a:defRPr>
            </a:lvl1pPr>
          </a:lstStyle>
          <a:p>
            <a:fld id="{7791D223-6A27-4327-8087-FA06212A7E85}" type="slidenum">
              <a:rPr lang="ja-JP" altLang="en-US" smtClean="0"/>
              <a:pPr/>
              <a:t>‹#›</a:t>
            </a:fld>
            <a:endParaRPr lang="ja-JP" altLang="en-US"/>
          </a:p>
        </p:txBody>
      </p:sp>
    </p:spTree>
    <p:extLst>
      <p:ext uri="{BB962C8B-B14F-4D97-AF65-F5344CB8AC3E}">
        <p14:creationId xmlns:p14="http://schemas.microsoft.com/office/powerpoint/2010/main" val="2414527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線・ページ数">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a:xfrm>
            <a:off x="7002270" y="6484255"/>
            <a:ext cx="2133600" cy="365125"/>
          </a:xfrm>
          <a:prstGeom prst="rect">
            <a:avLst/>
          </a:prstGeom>
        </p:spPr>
        <p:txBody>
          <a:bodyPr/>
          <a:lstStyle>
            <a:lvl1pPr>
              <a:defRPr sz="1400">
                <a:solidFill>
                  <a:schemeClr val="tx1"/>
                </a:solidFill>
              </a:defRPr>
            </a:lvl1pPr>
          </a:lstStyle>
          <a:p>
            <a:fld id="{7791D223-6A27-4327-8087-FA06212A7E85}" type="slidenum">
              <a:rPr lang="ja-JP" altLang="en-US" smtClean="0"/>
              <a:pPr/>
              <a:t>‹#›</a:t>
            </a:fld>
            <a:endParaRPr lang="ja-JP" altLang="en-US"/>
          </a:p>
        </p:txBody>
      </p:sp>
      <p:cxnSp>
        <p:nvCxnSpPr>
          <p:cNvPr id="3" name="直線コネクタ 2">
            <a:extLst>
              <a:ext uri="{FF2B5EF4-FFF2-40B4-BE49-F238E27FC236}">
                <a16:creationId xmlns:a16="http://schemas.microsoft.com/office/drawing/2014/main" id="{3CED30BC-9701-4876-A328-D8DA8F78ED43}"/>
              </a:ext>
            </a:extLst>
          </p:cNvPr>
          <p:cNvCxnSpPr/>
          <p:nvPr userDrawn="1"/>
        </p:nvCxnSpPr>
        <p:spPr>
          <a:xfrm>
            <a:off x="0" y="468000"/>
            <a:ext cx="9144000" cy="0"/>
          </a:xfrm>
          <a:prstGeom prst="line">
            <a:avLst/>
          </a:prstGeom>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665040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大項目用_線・ページ数">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a:xfrm>
            <a:off x="7002270" y="6484255"/>
            <a:ext cx="2133600" cy="365125"/>
          </a:xfrm>
          <a:prstGeom prst="rect">
            <a:avLst/>
          </a:prstGeom>
        </p:spPr>
        <p:txBody>
          <a:bodyPr/>
          <a:lstStyle>
            <a:lvl1pPr>
              <a:defRPr sz="1400">
                <a:solidFill>
                  <a:schemeClr val="tx1"/>
                </a:solidFill>
              </a:defRPr>
            </a:lvl1pPr>
          </a:lstStyle>
          <a:p>
            <a:fld id="{7791D223-6A27-4327-8087-FA06212A7E85}" type="slidenum">
              <a:rPr lang="ja-JP" altLang="en-US" smtClean="0"/>
              <a:pPr/>
              <a:t>‹#›</a:t>
            </a:fld>
            <a:endParaRPr lang="ja-JP" altLang="en-US"/>
          </a:p>
        </p:txBody>
      </p:sp>
      <p:cxnSp>
        <p:nvCxnSpPr>
          <p:cNvPr id="3" name="直線コネクタ 2">
            <a:extLst>
              <a:ext uri="{FF2B5EF4-FFF2-40B4-BE49-F238E27FC236}">
                <a16:creationId xmlns:a16="http://schemas.microsoft.com/office/drawing/2014/main" id="{3CED30BC-9701-4876-A328-D8DA8F78ED43}"/>
              </a:ext>
            </a:extLst>
          </p:cNvPr>
          <p:cNvCxnSpPr/>
          <p:nvPr userDrawn="1"/>
        </p:nvCxnSpPr>
        <p:spPr>
          <a:xfrm>
            <a:off x="0" y="1448780"/>
            <a:ext cx="9144000" cy="0"/>
          </a:xfrm>
          <a:prstGeom prst="line">
            <a:avLst/>
          </a:prstGeom>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12212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行政経営の取組み　ページ番号">
    <p:spTree>
      <p:nvGrpSpPr>
        <p:cNvPr id="1" name=""/>
        <p:cNvGrpSpPr/>
        <p:nvPr/>
      </p:nvGrpSpPr>
      <p:grpSpPr>
        <a:xfrm>
          <a:off x="0" y="0"/>
          <a:ext cx="0" cy="0"/>
          <a:chOff x="0" y="0"/>
          <a:chExt cx="0" cy="0"/>
        </a:xfrm>
      </p:grpSpPr>
      <p:cxnSp>
        <p:nvCxnSpPr>
          <p:cNvPr id="3" name="直線コネクタ 2">
            <a:extLst>
              <a:ext uri="{FF2B5EF4-FFF2-40B4-BE49-F238E27FC236}">
                <a16:creationId xmlns:a16="http://schemas.microsoft.com/office/drawing/2014/main" id="{3CED30BC-9701-4876-A328-D8DA8F78ED43}"/>
              </a:ext>
            </a:extLst>
          </p:cNvPr>
          <p:cNvCxnSpPr/>
          <p:nvPr userDrawn="1"/>
        </p:nvCxnSpPr>
        <p:spPr>
          <a:xfrm>
            <a:off x="0" y="532250"/>
            <a:ext cx="9144000" cy="0"/>
          </a:xfrm>
          <a:prstGeom prst="line">
            <a:avLst/>
          </a:prstGeom>
          <a:ln w="19050" cap="flat" cmpd="sng" algn="ctr">
            <a:solidFill>
              <a:schemeClr val="accent1"/>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0" name="テキスト プレースホルダー 9">
            <a:extLst>
              <a:ext uri="{FF2B5EF4-FFF2-40B4-BE49-F238E27FC236}">
                <a16:creationId xmlns:a16="http://schemas.microsoft.com/office/drawing/2014/main" id="{C10E5D03-03C3-416B-80E4-86AAEAEB5F60}"/>
              </a:ext>
            </a:extLst>
          </p:cNvPr>
          <p:cNvSpPr>
            <a:spLocks noGrp="1"/>
          </p:cNvSpPr>
          <p:nvPr>
            <p:ph type="body" sz="quarter" idx="13"/>
          </p:nvPr>
        </p:nvSpPr>
        <p:spPr>
          <a:xfrm>
            <a:off x="161509" y="47030"/>
            <a:ext cx="7065785" cy="501650"/>
          </a:xfrm>
          <a:prstGeom prst="rect">
            <a:avLst/>
          </a:prstGeom>
        </p:spPr>
        <p:txBody>
          <a:bodyPr bIns="36000" anchor="b" anchorCtr="0"/>
          <a:lstStyle>
            <a:lvl1pPr marL="0" indent="0">
              <a:buFontTx/>
              <a:buNone/>
              <a:defRPr sz="2000" b="1">
                <a:latin typeface="メイリオ" panose="020B0604030504040204" pitchFamily="50" charset="-128"/>
                <a:ea typeface="メイリオ" panose="020B0604030504040204" pitchFamily="50" charset="-128"/>
              </a:defRPr>
            </a:lvl1pPr>
            <a:lvl2pPr marL="457200" indent="0">
              <a:buFontTx/>
              <a:buNone/>
              <a:defRPr sz="2000" b="1">
                <a:latin typeface="メイリオ" panose="020B0604030504040204" pitchFamily="50" charset="-128"/>
                <a:ea typeface="メイリオ" panose="020B0604030504040204" pitchFamily="50" charset="-128"/>
              </a:defRPr>
            </a:lvl2pPr>
            <a:lvl3pPr marL="914400" indent="0">
              <a:buFontTx/>
              <a:buNone/>
              <a:defRPr sz="2000" b="1">
                <a:latin typeface="メイリオ" panose="020B0604030504040204" pitchFamily="50" charset="-128"/>
                <a:ea typeface="メイリオ" panose="020B0604030504040204" pitchFamily="50" charset="-128"/>
              </a:defRPr>
            </a:lvl3pPr>
            <a:lvl4pPr marL="1371600" indent="0">
              <a:buFontTx/>
              <a:buNone/>
              <a:defRPr sz="2000" b="1">
                <a:latin typeface="メイリオ" panose="020B0604030504040204" pitchFamily="50" charset="-128"/>
                <a:ea typeface="メイリオ" panose="020B0604030504040204" pitchFamily="50" charset="-128"/>
              </a:defRPr>
            </a:lvl4pPr>
            <a:lvl5pPr marL="1828800" indent="0">
              <a:buFontTx/>
              <a:buNone/>
              <a:defRPr sz="2000" b="1">
                <a:latin typeface="メイリオ" panose="020B0604030504040204" pitchFamily="50" charset="-128"/>
                <a:ea typeface="メイリオ" panose="020B0604030504040204" pitchFamily="50" charset="-128"/>
              </a:defRPr>
            </a:lvl5pPr>
          </a:lstStyle>
          <a:p>
            <a:pPr lvl="0"/>
            <a:r>
              <a:rPr kumimoji="1" lang="ja-JP" altLang="en-US"/>
              <a:t>マスター テキストの書式設定</a:t>
            </a:r>
          </a:p>
        </p:txBody>
      </p:sp>
      <p:sp>
        <p:nvSpPr>
          <p:cNvPr id="14" name="図プレースホルダー 13">
            <a:extLst>
              <a:ext uri="{FF2B5EF4-FFF2-40B4-BE49-F238E27FC236}">
                <a16:creationId xmlns:a16="http://schemas.microsoft.com/office/drawing/2014/main" id="{72F473F9-59CE-469E-8E8E-D9AF5F4D45D4}"/>
              </a:ext>
            </a:extLst>
          </p:cNvPr>
          <p:cNvSpPr>
            <a:spLocks noGrp="1"/>
          </p:cNvSpPr>
          <p:nvPr>
            <p:ph type="pic" sz="quarter" idx="14"/>
          </p:nvPr>
        </p:nvSpPr>
        <p:spPr>
          <a:xfrm>
            <a:off x="7336355" y="31582"/>
            <a:ext cx="468000" cy="468000"/>
          </a:xfrm>
          <a:prstGeom prst="rect">
            <a:avLst/>
          </a:prstGeom>
        </p:spPr>
        <p:txBody>
          <a:bodyPr/>
          <a:lstStyle>
            <a:lvl1pPr marL="0" indent="0">
              <a:buNone/>
              <a:defRPr sz="600"/>
            </a:lvl1pPr>
          </a:lstStyle>
          <a:p>
            <a:endParaRPr kumimoji="1" lang="ja-JP" altLang="en-US"/>
          </a:p>
        </p:txBody>
      </p:sp>
      <p:sp>
        <p:nvSpPr>
          <p:cNvPr id="15" name="図プレースホルダー 13">
            <a:extLst>
              <a:ext uri="{FF2B5EF4-FFF2-40B4-BE49-F238E27FC236}">
                <a16:creationId xmlns:a16="http://schemas.microsoft.com/office/drawing/2014/main" id="{E579C8C1-12FA-476C-8BCC-D232AABB0DB0}"/>
              </a:ext>
            </a:extLst>
          </p:cNvPr>
          <p:cNvSpPr>
            <a:spLocks noGrp="1"/>
          </p:cNvSpPr>
          <p:nvPr>
            <p:ph type="pic" sz="quarter" idx="15"/>
          </p:nvPr>
        </p:nvSpPr>
        <p:spPr>
          <a:xfrm>
            <a:off x="7950717" y="31582"/>
            <a:ext cx="468000" cy="468000"/>
          </a:xfrm>
          <a:prstGeom prst="rect">
            <a:avLst/>
          </a:prstGeom>
        </p:spPr>
        <p:txBody>
          <a:bodyPr/>
          <a:lstStyle>
            <a:lvl1pPr marL="0" indent="0">
              <a:buNone/>
              <a:defRPr sz="600"/>
            </a:lvl1pPr>
          </a:lstStyle>
          <a:p>
            <a:endParaRPr kumimoji="1" lang="ja-JP" altLang="en-US"/>
          </a:p>
        </p:txBody>
      </p:sp>
      <p:sp>
        <p:nvSpPr>
          <p:cNvPr id="16" name="図プレースホルダー 13">
            <a:extLst>
              <a:ext uri="{FF2B5EF4-FFF2-40B4-BE49-F238E27FC236}">
                <a16:creationId xmlns:a16="http://schemas.microsoft.com/office/drawing/2014/main" id="{B68AB4A1-FA9B-4590-B7A4-18E67E6C2B1F}"/>
              </a:ext>
            </a:extLst>
          </p:cNvPr>
          <p:cNvSpPr>
            <a:spLocks noGrp="1"/>
          </p:cNvSpPr>
          <p:nvPr>
            <p:ph type="pic" sz="quarter" idx="16"/>
          </p:nvPr>
        </p:nvSpPr>
        <p:spPr>
          <a:xfrm>
            <a:off x="8565080" y="31582"/>
            <a:ext cx="468000" cy="468000"/>
          </a:xfrm>
          <a:prstGeom prst="rect">
            <a:avLst/>
          </a:prstGeom>
        </p:spPr>
        <p:txBody>
          <a:bodyPr/>
          <a:lstStyle>
            <a:lvl1pPr marL="0" indent="0">
              <a:buNone/>
              <a:defRPr sz="600"/>
            </a:lvl1pPr>
          </a:lstStyle>
          <a:p>
            <a:endParaRPr kumimoji="1" lang="ja-JP" altLang="en-US"/>
          </a:p>
        </p:txBody>
      </p:sp>
      <p:sp>
        <p:nvSpPr>
          <p:cNvPr id="21" name="テキスト プレースホルダー 20">
            <a:extLst>
              <a:ext uri="{FF2B5EF4-FFF2-40B4-BE49-F238E27FC236}">
                <a16:creationId xmlns:a16="http://schemas.microsoft.com/office/drawing/2014/main" id="{31A3B373-B554-4BD6-AA11-C8FF641C77D6}"/>
              </a:ext>
            </a:extLst>
          </p:cNvPr>
          <p:cNvSpPr>
            <a:spLocks noGrp="1"/>
          </p:cNvSpPr>
          <p:nvPr>
            <p:ph type="body" sz="quarter" idx="18" hasCustomPrompt="1"/>
          </p:nvPr>
        </p:nvSpPr>
        <p:spPr>
          <a:xfrm>
            <a:off x="144356" y="638690"/>
            <a:ext cx="8882063" cy="946150"/>
          </a:xfrm>
          <a:prstGeom prst="rect">
            <a:avLst/>
          </a:prstGeom>
        </p:spPr>
        <p:txBody>
          <a:bodyPr/>
          <a:lstStyle>
            <a:lvl1pPr marL="85725" indent="-85725">
              <a:defRPr sz="1200">
                <a:latin typeface="メイリオ" panose="020B0604030504040204" pitchFamily="50" charset="-128"/>
                <a:ea typeface="メイリオ" panose="020B0604030504040204" pitchFamily="50" charset="-128"/>
              </a:defRPr>
            </a:lvl1pPr>
          </a:lstStyle>
          <a:p>
            <a:pPr lvl="0"/>
            <a:r>
              <a:rPr kumimoji="1" lang="ja-JP" altLang="en-US"/>
              <a:t>テキストを入力</a:t>
            </a:r>
          </a:p>
        </p:txBody>
      </p:sp>
      <p:sp>
        <p:nvSpPr>
          <p:cNvPr id="11" name="スライド番号プレースホルダー 3">
            <a:extLst>
              <a:ext uri="{FF2B5EF4-FFF2-40B4-BE49-F238E27FC236}">
                <a16:creationId xmlns:a16="http://schemas.microsoft.com/office/drawing/2014/main" id="{D50E2E08-C0B0-451F-9DC4-4CD5A161E3F3}"/>
              </a:ext>
            </a:extLst>
          </p:cNvPr>
          <p:cNvSpPr>
            <a:spLocks noGrp="1"/>
          </p:cNvSpPr>
          <p:nvPr>
            <p:ph type="sldNum" sz="quarter" idx="12"/>
          </p:nvPr>
        </p:nvSpPr>
        <p:spPr>
          <a:xfrm>
            <a:off x="7002270" y="6484255"/>
            <a:ext cx="2133600" cy="365125"/>
          </a:xfrm>
          <a:prstGeom prst="rect">
            <a:avLst/>
          </a:prstGeom>
        </p:spPr>
        <p:txBody>
          <a:bodyPr/>
          <a:lstStyle>
            <a:lvl1pPr>
              <a:defRPr sz="1400">
                <a:solidFill>
                  <a:schemeClr val="tx1"/>
                </a:solidFill>
              </a:defRPr>
            </a:lvl1pPr>
          </a:lstStyle>
          <a:p>
            <a:fld id="{7791D223-6A27-4327-8087-FA06212A7E85}" type="slidenum">
              <a:rPr lang="ja-JP" altLang="en-US" smtClean="0"/>
              <a:pPr/>
              <a:t>‹#›</a:t>
            </a:fld>
            <a:endParaRPr lang="ja-JP" altLang="en-US"/>
          </a:p>
        </p:txBody>
      </p:sp>
    </p:spTree>
    <p:extLst>
      <p:ext uri="{BB962C8B-B14F-4D97-AF65-F5344CB8AC3E}">
        <p14:creationId xmlns:p14="http://schemas.microsoft.com/office/powerpoint/2010/main" val="70009024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E61C8DAA-EB11-449A-BCD0-55CB81ACAED4}"/>
              </a:ext>
            </a:extLst>
          </p:cNvPr>
          <p:cNvSpPr>
            <a:spLocks noGrp="1"/>
          </p:cNvSpPr>
          <p:nvPr>
            <p:ph type="sldNum" sz="quarter" idx="4"/>
          </p:nvPr>
        </p:nvSpPr>
        <p:spPr>
          <a:xfrm>
            <a:off x="7092280" y="6484255"/>
            <a:ext cx="2057400" cy="365125"/>
          </a:xfrm>
          <a:prstGeom prst="rect">
            <a:avLst/>
          </a:prstGeom>
        </p:spPr>
        <p:txBody>
          <a:bodyPr vert="horz" lIns="91440" tIns="45720" rIns="91440" bIns="45720" rtlCol="0" anchor="ctr"/>
          <a:lstStyle>
            <a:lvl1pPr algn="r">
              <a:defRPr sz="1400" b="0">
                <a:solidFill>
                  <a:schemeClr val="tx1">
                    <a:tint val="75000"/>
                  </a:schemeClr>
                </a:solidFill>
                <a:latin typeface="メイリオ" panose="020B0604030504040204" pitchFamily="50" charset="-128"/>
                <a:ea typeface="メイリオ" panose="020B0604030504040204" pitchFamily="50" charset="-128"/>
              </a:defRPr>
            </a:lvl1pPr>
          </a:lstStyle>
          <a:p>
            <a:fld id="{571E43FD-E42E-47D7-834F-1B0238447E3C}" type="slidenum">
              <a:rPr lang="ja-JP" altLang="en-US" smtClean="0"/>
              <a:pPr/>
              <a:t>‹#›</a:t>
            </a:fld>
            <a:endParaRPr lang="ja-JP" altLang="en-US"/>
          </a:p>
        </p:txBody>
      </p:sp>
    </p:spTree>
    <p:extLst>
      <p:ext uri="{BB962C8B-B14F-4D97-AF65-F5344CB8AC3E}">
        <p14:creationId xmlns:p14="http://schemas.microsoft.com/office/powerpoint/2010/main" val="1083705421"/>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58" r:id="rId3"/>
    <p:sldLayoutId id="2147483659" r:id="rId4"/>
    <p:sldLayoutId id="2147483660" r:id="rId5"/>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1.png"/><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image" Target="../media/image5.png"/><Relationship Id="rId16" Type="http://schemas.openxmlformats.org/officeDocument/2006/relationships/image" Target="../media/image19.png"/><Relationship Id="rId1" Type="http://schemas.openxmlformats.org/officeDocument/2006/relationships/slideLayout" Target="../slideLayouts/slideLayout5.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svg"/><Relationship Id="rId14" Type="http://schemas.openxmlformats.org/officeDocument/2006/relationships/image" Target="../media/image17.png"/></Relationships>
</file>

<file path=ppt/slides/_rels/slide11.xml.rels><?xml version="1.0" encoding="UTF-8" standalone="yes"?>
<Relationships xmlns="http://schemas.openxmlformats.org/package/2006/relationships"><Relationship Id="rId8" Type="http://schemas.openxmlformats.org/officeDocument/2006/relationships/image" Target="../media/image26.jpeg"/><Relationship Id="rId13" Type="http://schemas.openxmlformats.org/officeDocument/2006/relationships/image" Target="../media/image31.jpe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jpeg"/><Relationship Id="rId2" Type="http://schemas.openxmlformats.org/officeDocument/2006/relationships/image" Target="../media/image20.png"/><Relationship Id="rId1" Type="http://schemas.openxmlformats.org/officeDocument/2006/relationships/slideLayout" Target="../slideLayouts/slideLayout5.xml"/><Relationship Id="rId6" Type="http://schemas.openxmlformats.org/officeDocument/2006/relationships/image" Target="../media/image24.png"/><Relationship Id="rId11" Type="http://schemas.openxmlformats.org/officeDocument/2006/relationships/image" Target="../media/image29.jpeg"/><Relationship Id="rId5" Type="http://schemas.openxmlformats.org/officeDocument/2006/relationships/image" Target="../media/image23.png"/><Relationship Id="rId15" Type="http://schemas.openxmlformats.org/officeDocument/2006/relationships/image" Target="../media/image6.png"/><Relationship Id="rId10" Type="http://schemas.openxmlformats.org/officeDocument/2006/relationships/image" Target="../media/image28.jpeg"/><Relationship Id="rId4" Type="http://schemas.openxmlformats.org/officeDocument/2006/relationships/image" Target="../media/image22.svg"/><Relationship Id="rId9" Type="http://schemas.openxmlformats.org/officeDocument/2006/relationships/image" Target="../media/image27.jpeg"/><Relationship Id="rId1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2.png"/><Relationship Id="rId1" Type="http://schemas.openxmlformats.org/officeDocument/2006/relationships/slideLayout" Target="../slideLayouts/slideLayout5.xml"/><Relationship Id="rId5" Type="http://schemas.openxmlformats.org/officeDocument/2006/relationships/image" Target="../media/image36.pn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7.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s>
</file>

<file path=ppt/slides/_rels/slide1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5.png"/><Relationship Id="rId7" Type="http://schemas.openxmlformats.org/officeDocument/2006/relationships/image" Target="../media/image43.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6.png"/><Relationship Id="rId9" Type="http://schemas.openxmlformats.org/officeDocument/2006/relationships/image" Target="../media/image45.png"/></Relationships>
</file>

<file path=ppt/slides/_rels/slide1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5.png"/><Relationship Id="rId1" Type="http://schemas.openxmlformats.org/officeDocument/2006/relationships/slideLayout" Target="../slideLayouts/slideLayout5.xml"/><Relationship Id="rId6" Type="http://schemas.openxmlformats.org/officeDocument/2006/relationships/image" Target="../media/image49.png"/><Relationship Id="rId5" Type="http://schemas.openxmlformats.org/officeDocument/2006/relationships/image" Target="../media/image48.png"/><Relationship Id="rId10" Type="http://schemas.openxmlformats.org/officeDocument/2006/relationships/image" Target="../media/image52.png"/><Relationship Id="rId4" Type="http://schemas.openxmlformats.org/officeDocument/2006/relationships/image" Target="../media/image47.png"/><Relationship Id="rId9"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7.png"/><Relationship Id="rId2" Type="http://schemas.openxmlformats.org/officeDocument/2006/relationships/image" Target="../media/image53.png"/><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56.png"/><Relationship Id="rId4" Type="http://schemas.openxmlformats.org/officeDocument/2006/relationships/image" Target="../media/image55.png"/></Relationships>
</file>

<file path=ppt/slides/_rels/slide20.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58.png"/><Relationship Id="rId7" Type="http://schemas.openxmlformats.org/officeDocument/2006/relationships/image" Target="../media/image60.jpeg"/><Relationship Id="rId12" Type="http://schemas.openxmlformats.org/officeDocument/2006/relationships/image" Target="../media/image65.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59.jpeg"/><Relationship Id="rId11" Type="http://schemas.openxmlformats.org/officeDocument/2006/relationships/image" Target="../media/image64.jpeg"/><Relationship Id="rId5" Type="http://schemas.openxmlformats.org/officeDocument/2006/relationships/image" Target="../media/image6.png"/><Relationship Id="rId10" Type="http://schemas.openxmlformats.org/officeDocument/2006/relationships/image" Target="../media/image63.jpeg"/><Relationship Id="rId4" Type="http://schemas.openxmlformats.org/officeDocument/2006/relationships/image" Target="../media/image57.png"/><Relationship Id="rId9" Type="http://schemas.openxmlformats.org/officeDocument/2006/relationships/image" Target="../media/image62.png"/></Relationships>
</file>

<file path=ppt/slides/_rels/slide2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66.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68.png"/><Relationship Id="rId4" Type="http://schemas.openxmlformats.org/officeDocument/2006/relationships/image" Target="../media/image67.png"/></Relationships>
</file>

<file path=ppt/slides/_rels/slide24.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72.png"/><Relationship Id="rId5" Type="http://schemas.openxmlformats.org/officeDocument/2006/relationships/image" Target="../media/image71.png"/><Relationship Id="rId10" Type="http://schemas.openxmlformats.org/officeDocument/2006/relationships/image" Target="../media/image76.png"/><Relationship Id="rId4" Type="http://schemas.openxmlformats.org/officeDocument/2006/relationships/image" Target="../media/image70.png"/><Relationship Id="rId9" Type="http://schemas.openxmlformats.org/officeDocument/2006/relationships/image" Target="../media/image75.png"/></Relationships>
</file>

<file path=ppt/slides/_rels/slide25.xml.rels><?xml version="1.0" encoding="UTF-8" standalone="yes"?>
<Relationships xmlns="http://schemas.openxmlformats.org/package/2006/relationships"><Relationship Id="rId8" Type="http://schemas.openxmlformats.org/officeDocument/2006/relationships/image" Target="../media/image82.png"/><Relationship Id="rId13" Type="http://schemas.openxmlformats.org/officeDocument/2006/relationships/image" Target="../media/image57.png"/><Relationship Id="rId3" Type="http://schemas.openxmlformats.org/officeDocument/2006/relationships/image" Target="../media/image77.png"/><Relationship Id="rId7" Type="http://schemas.openxmlformats.org/officeDocument/2006/relationships/image" Target="../media/image81.png"/><Relationship Id="rId12" Type="http://schemas.openxmlformats.org/officeDocument/2006/relationships/image" Target="../media/image86.jpeg"/><Relationship Id="rId17" Type="http://schemas.openxmlformats.org/officeDocument/2006/relationships/image" Target="../media/image90.png"/><Relationship Id="rId2" Type="http://schemas.openxmlformats.org/officeDocument/2006/relationships/notesSlide" Target="../notesSlides/notesSlide9.xml"/><Relationship Id="rId16" Type="http://schemas.openxmlformats.org/officeDocument/2006/relationships/image" Target="../media/image89.png"/><Relationship Id="rId1" Type="http://schemas.openxmlformats.org/officeDocument/2006/relationships/slideLayout" Target="../slideLayouts/slideLayout5.xml"/><Relationship Id="rId6" Type="http://schemas.openxmlformats.org/officeDocument/2006/relationships/image" Target="../media/image80.png"/><Relationship Id="rId11" Type="http://schemas.openxmlformats.org/officeDocument/2006/relationships/image" Target="../media/image85.png"/><Relationship Id="rId5" Type="http://schemas.openxmlformats.org/officeDocument/2006/relationships/image" Target="../media/image79.png"/><Relationship Id="rId15" Type="http://schemas.openxmlformats.org/officeDocument/2006/relationships/image" Target="../media/image88.png"/><Relationship Id="rId10" Type="http://schemas.openxmlformats.org/officeDocument/2006/relationships/image" Target="../media/image84.png"/><Relationship Id="rId4" Type="http://schemas.openxmlformats.org/officeDocument/2006/relationships/image" Target="../media/image78.png"/><Relationship Id="rId9" Type="http://schemas.openxmlformats.org/officeDocument/2006/relationships/image" Target="../media/image83.png"/><Relationship Id="rId14" Type="http://schemas.openxmlformats.org/officeDocument/2006/relationships/image" Target="../media/image87.png"/></Relationships>
</file>

<file path=ppt/slides/_rels/slide26.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57.png"/><Relationship Id="rId7" Type="http://schemas.openxmlformats.org/officeDocument/2006/relationships/image" Target="../media/image92.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microsoft.com/office/2007/relationships/hdphoto" Target="../media/hdphoto1.wdp"/><Relationship Id="rId11" Type="http://schemas.openxmlformats.org/officeDocument/2006/relationships/image" Target="../media/image95.png"/><Relationship Id="rId5" Type="http://schemas.openxmlformats.org/officeDocument/2006/relationships/image" Target="../media/image91.png"/><Relationship Id="rId10" Type="http://schemas.openxmlformats.org/officeDocument/2006/relationships/image" Target="../media/image94.jpeg"/><Relationship Id="rId4" Type="http://schemas.openxmlformats.org/officeDocument/2006/relationships/image" Target="../media/image6.png"/><Relationship Id="rId9" Type="http://schemas.openxmlformats.org/officeDocument/2006/relationships/image" Target="../media/image93.jpeg"/></Relationships>
</file>

<file path=ppt/slides/_rels/slide27.xml.rels><?xml version="1.0" encoding="UTF-8" standalone="yes"?>
<Relationships xmlns="http://schemas.openxmlformats.org/package/2006/relationships"><Relationship Id="rId3" Type="http://schemas.openxmlformats.org/officeDocument/2006/relationships/image" Target="../media/image97.png"/><Relationship Id="rId7" Type="http://schemas.openxmlformats.org/officeDocument/2006/relationships/image" Target="../media/image57.png"/><Relationship Id="rId2" Type="http://schemas.openxmlformats.org/officeDocument/2006/relationships/image" Target="../media/image96.png"/><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99.jpeg"/><Relationship Id="rId4" Type="http://schemas.openxmlformats.org/officeDocument/2006/relationships/image" Target="../media/image98.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926388" y="2170366"/>
            <a:ext cx="7042888" cy="461665"/>
          </a:xfrm>
          <a:prstGeom prst="rect">
            <a:avLst/>
          </a:prstGeom>
        </p:spPr>
        <p:txBody>
          <a:bodyPr wrap="square">
            <a:spAutoFit/>
          </a:bodyPr>
          <a:lstStyle/>
          <a:p>
            <a:pPr algn="ctr"/>
            <a:r>
              <a:rPr lang="ja-JP" altLang="en-US" sz="2400" dirty="0">
                <a:latin typeface="メイリオ" panose="020B0604030504040204" pitchFamily="50" charset="-128"/>
                <a:ea typeface="メイリオ" panose="020B0604030504040204" pitchFamily="50" charset="-128"/>
                <a:cs typeface="Meiryo UI" panose="020B0604030504040204" pitchFamily="50" charset="-128"/>
              </a:rPr>
              <a:t>令和８年度　大阪府行政経営の取組み</a:t>
            </a:r>
          </a:p>
        </p:txBody>
      </p:sp>
      <p:cxnSp>
        <p:nvCxnSpPr>
          <p:cNvPr id="4" name="直線コネクタ 3"/>
          <p:cNvCxnSpPr/>
          <p:nvPr/>
        </p:nvCxnSpPr>
        <p:spPr>
          <a:xfrm>
            <a:off x="590550" y="2751158"/>
            <a:ext cx="7714567" cy="0"/>
          </a:xfrm>
          <a:prstGeom prst="line">
            <a:avLst/>
          </a:prstGeom>
        </p:spPr>
        <p:style>
          <a:lnRef idx="3">
            <a:schemeClr val="accent1"/>
          </a:lnRef>
          <a:fillRef idx="0">
            <a:schemeClr val="accent1"/>
          </a:fillRef>
          <a:effectRef idx="2">
            <a:schemeClr val="accent1"/>
          </a:effectRef>
          <a:fontRef idx="minor">
            <a:schemeClr val="tx1"/>
          </a:fontRef>
        </p:style>
      </p:cxnSp>
      <p:sp>
        <p:nvSpPr>
          <p:cNvPr id="9" name="正方形/長方形 8"/>
          <p:cNvSpPr/>
          <p:nvPr/>
        </p:nvSpPr>
        <p:spPr>
          <a:xfrm>
            <a:off x="3353559" y="5634245"/>
            <a:ext cx="2188542" cy="707886"/>
          </a:xfrm>
          <a:prstGeom prst="rect">
            <a:avLst/>
          </a:prstGeom>
        </p:spPr>
        <p:txBody>
          <a:bodyPr wrap="square">
            <a:spAutoFit/>
          </a:bodyPr>
          <a:lstStyle/>
          <a:p>
            <a:pPr algn="dist"/>
            <a:r>
              <a:rPr lang="ja-JP" altLang="en-US" sz="2000" dirty="0">
                <a:latin typeface="メイリオ" panose="020B0604030504040204" pitchFamily="50" charset="-128"/>
                <a:ea typeface="メイリオ" panose="020B0604030504040204" pitchFamily="50" charset="-128"/>
                <a:cs typeface="Meiryo UI" panose="020B0604030504040204" pitchFamily="50" charset="-128"/>
              </a:rPr>
              <a:t>令和</a:t>
            </a:r>
            <a:r>
              <a:rPr lang="en-US" altLang="ja-JP" sz="2000" dirty="0">
                <a:latin typeface="メイリオ" panose="020B0604030504040204" pitchFamily="50" charset="-128"/>
                <a:ea typeface="メイリオ" panose="020B0604030504040204" pitchFamily="50" charset="-128"/>
                <a:cs typeface="Meiryo UI" panose="020B0604030504040204" pitchFamily="50" charset="-128"/>
              </a:rPr>
              <a:t>8</a:t>
            </a:r>
            <a:r>
              <a:rPr lang="ja-JP" altLang="en-US" sz="2000" dirty="0">
                <a:latin typeface="メイリオ" panose="020B0604030504040204" pitchFamily="50" charset="-128"/>
                <a:ea typeface="メイリオ" panose="020B0604030504040204" pitchFamily="50" charset="-128"/>
                <a:cs typeface="Meiryo UI" panose="020B0604030504040204" pitchFamily="50" charset="-128"/>
              </a:rPr>
              <a:t>年</a:t>
            </a:r>
            <a:r>
              <a:rPr lang="en-US" altLang="ja-JP" sz="2000" dirty="0">
                <a:latin typeface="メイリオ" panose="020B0604030504040204" pitchFamily="50" charset="-128"/>
                <a:ea typeface="メイリオ" panose="020B0604030504040204" pitchFamily="50" charset="-128"/>
                <a:cs typeface="Meiryo UI" panose="020B0604030504040204" pitchFamily="50" charset="-128"/>
              </a:rPr>
              <a:t>2</a:t>
            </a:r>
            <a:r>
              <a:rPr lang="ja-JP" altLang="en-US" sz="2000" dirty="0">
                <a:latin typeface="メイリオ" panose="020B0604030504040204" pitchFamily="50" charset="-128"/>
                <a:ea typeface="メイリオ" panose="020B0604030504040204" pitchFamily="50" charset="-128"/>
                <a:cs typeface="Meiryo UI" panose="020B0604030504040204" pitchFamily="50" charset="-128"/>
              </a:rPr>
              <a:t>月</a:t>
            </a:r>
            <a:endParaRPr lang="en-US" altLang="ja-JP" sz="2000" dirty="0">
              <a:latin typeface="メイリオ" panose="020B0604030504040204" pitchFamily="50" charset="-128"/>
              <a:ea typeface="メイリオ" panose="020B0604030504040204" pitchFamily="50" charset="-128"/>
              <a:cs typeface="Meiryo UI" panose="020B0604030504040204" pitchFamily="50" charset="-128"/>
            </a:endParaRPr>
          </a:p>
          <a:p>
            <a:pPr algn="ctr"/>
            <a:r>
              <a:rPr lang="ja-JP" altLang="en-US" sz="2000" dirty="0">
                <a:latin typeface="メイリオ" panose="020B0604030504040204" pitchFamily="50" charset="-128"/>
                <a:ea typeface="メイリオ" panose="020B0604030504040204" pitchFamily="50" charset="-128"/>
                <a:cs typeface="Meiryo UI" panose="020B0604030504040204" pitchFamily="50" charset="-128"/>
              </a:rPr>
              <a:t>大　阪　府</a:t>
            </a:r>
          </a:p>
        </p:txBody>
      </p:sp>
      <p:graphicFrame>
        <p:nvGraphicFramePr>
          <p:cNvPr id="6" name="オブジェクト 5"/>
          <p:cNvGraphicFramePr>
            <a:graphicFrameLocks noChangeAspect="1"/>
          </p:cNvGraphicFramePr>
          <p:nvPr/>
        </p:nvGraphicFramePr>
        <p:xfrm>
          <a:off x="470409" y="285750"/>
          <a:ext cx="428625" cy="361950"/>
        </p:xfrm>
        <a:graphic>
          <a:graphicData uri="http://schemas.openxmlformats.org/presentationml/2006/ole">
            <mc:AlternateContent xmlns:mc="http://schemas.openxmlformats.org/markup-compatibility/2006">
              <mc:Choice xmlns:v="urn:schemas-microsoft-com:vml" Requires="v">
                <p:oleObj spid="_x0000_s2186" r:id="rId4" imgW="914286" imgH="666667" progId="">
                  <p:embed/>
                </p:oleObj>
              </mc:Choice>
              <mc:Fallback>
                <p:oleObj r:id="rId4" imgW="914286" imgH="666667" progId="">
                  <p:embed/>
                  <p:pic>
                    <p:nvPicPr>
                      <p:cNvPr id="6" name="オブジェクト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409" y="285750"/>
                        <a:ext cx="428625" cy="361950"/>
                      </a:xfrm>
                      <a:prstGeom prst="rect">
                        <a:avLst/>
                      </a:prstGeom>
                      <a:noFill/>
                    </p:spPr>
                  </p:pic>
                </p:oleObj>
              </mc:Fallback>
            </mc:AlternateContent>
          </a:graphicData>
        </a:graphic>
      </p:graphicFrame>
      <p:sp>
        <p:nvSpPr>
          <p:cNvPr id="7" name="Text Box 4"/>
          <p:cNvSpPr txBox="1">
            <a:spLocks noChangeArrowheads="1"/>
          </p:cNvSpPr>
          <p:nvPr/>
        </p:nvSpPr>
        <p:spPr bwMode="auto">
          <a:xfrm>
            <a:off x="994499" y="332656"/>
            <a:ext cx="1147233" cy="372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4295" tIns="8890" rIns="74295" bIns="889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sz="1000"/>
            </a:pPr>
            <a:r>
              <a:rPr lang="ja-JP" altLang="en-US" sz="1900" dirty="0">
                <a:solidFill>
                  <a:srgbClr val="000000"/>
                </a:solidFill>
                <a:latin typeface="メイリオ" panose="020B0604030504040204" pitchFamily="50" charset="-128"/>
                <a:ea typeface="メイリオ" panose="020B0604030504040204" pitchFamily="50" charset="-128"/>
              </a:rPr>
              <a:t>大阪府</a:t>
            </a:r>
          </a:p>
        </p:txBody>
      </p:sp>
    </p:spTree>
    <p:extLst>
      <p:ext uri="{BB962C8B-B14F-4D97-AF65-F5344CB8AC3E}">
        <p14:creationId xmlns:p14="http://schemas.microsoft.com/office/powerpoint/2010/main" val="4281868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0" y="97200"/>
            <a:ext cx="8136904" cy="369332"/>
          </a:xfrm>
          <a:prstGeom prst="rect">
            <a:avLst/>
          </a:prstGeom>
        </p:spPr>
        <p:txBody>
          <a:bodyPr wrap="square">
            <a:spAutoFit/>
          </a:bodyPr>
          <a:lstStyle/>
          <a:p>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目 次</a:t>
            </a:r>
          </a:p>
        </p:txBody>
      </p:sp>
      <p:graphicFrame>
        <p:nvGraphicFramePr>
          <p:cNvPr id="2" name="表 6">
            <a:extLst>
              <a:ext uri="{FF2B5EF4-FFF2-40B4-BE49-F238E27FC236}">
                <a16:creationId xmlns:a16="http://schemas.microsoft.com/office/drawing/2014/main" id="{75BB3CC2-E9DB-4FA7-94FE-662A3CB60ECC}"/>
              </a:ext>
            </a:extLst>
          </p:cNvPr>
          <p:cNvGraphicFramePr>
            <a:graphicFrameLocks noGrp="1"/>
          </p:cNvGraphicFramePr>
          <p:nvPr>
            <p:extLst>
              <p:ext uri="{D42A27DB-BD31-4B8C-83A1-F6EECF244321}">
                <p14:modId xmlns:p14="http://schemas.microsoft.com/office/powerpoint/2010/main" val="3970195134"/>
              </p:ext>
            </p:extLst>
          </p:nvPr>
        </p:nvGraphicFramePr>
        <p:xfrm>
          <a:off x="251520" y="672380"/>
          <a:ext cx="7498630" cy="5606026"/>
        </p:xfrm>
        <a:graphic>
          <a:graphicData uri="http://schemas.openxmlformats.org/drawingml/2006/table">
            <a:tbl>
              <a:tblPr firstRow="1" bandRow="1">
                <a:tableStyleId>{5C22544A-7EE6-4342-B048-85BDC9FD1C3A}</a:tableStyleId>
              </a:tblPr>
              <a:tblGrid>
                <a:gridCol w="3690410">
                  <a:extLst>
                    <a:ext uri="{9D8B030D-6E8A-4147-A177-3AD203B41FA5}">
                      <a16:colId xmlns:a16="http://schemas.microsoft.com/office/drawing/2014/main" val="3187006384"/>
                    </a:ext>
                  </a:extLst>
                </a:gridCol>
                <a:gridCol w="3520220">
                  <a:extLst>
                    <a:ext uri="{9D8B030D-6E8A-4147-A177-3AD203B41FA5}">
                      <a16:colId xmlns:a16="http://schemas.microsoft.com/office/drawing/2014/main" val="1549325136"/>
                    </a:ext>
                  </a:extLst>
                </a:gridCol>
                <a:gridCol w="288000">
                  <a:extLst>
                    <a:ext uri="{9D8B030D-6E8A-4147-A177-3AD203B41FA5}">
                      <a16:colId xmlns:a16="http://schemas.microsoft.com/office/drawing/2014/main" val="3615144415"/>
                    </a:ext>
                  </a:extLst>
                </a:gridCol>
              </a:tblGrid>
              <a:tr h="300904">
                <a:tc gridSpan="3">
                  <a:txBody>
                    <a:bodyPr/>
                    <a:lstStyle/>
                    <a:p>
                      <a:r>
                        <a:rPr lang="ja-JP" altLang="en-US" sz="1600" b="1"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１ 行政経営のめざす姿</a:t>
                      </a:r>
                      <a:endParaRPr kumimoji="1" lang="ja-JP" altLang="en-US" sz="1600" dirty="0">
                        <a:solidFill>
                          <a:schemeClr val="tx1"/>
                        </a:solidFill>
                        <a:latin typeface="メイリオ" panose="020B0604030504040204" pitchFamily="50" charset="-128"/>
                        <a:ea typeface="メイリオ" panose="020B0604030504040204" pitchFamily="50" charset="-128"/>
                      </a:endParaRPr>
                    </a:p>
                  </a:txBody>
                  <a:tcPr marL="72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696058534"/>
                  </a:ext>
                </a:extLst>
              </a:tr>
              <a:tr h="344103">
                <a:tc gridSpan="2">
                  <a:txBody>
                    <a:bodyPr/>
                    <a:lstStyle/>
                    <a:p>
                      <a:r>
                        <a:rPr lang="ja-JP" altLang="en-US" sz="1600" dirty="0">
                          <a:latin typeface="メイリオ" panose="020B0604030504040204" pitchFamily="50" charset="-128"/>
                          <a:ea typeface="メイリオ" panose="020B0604030504040204" pitchFamily="50" charset="-128"/>
                          <a:cs typeface="Meiryo UI" panose="020B0604030504040204" pitchFamily="50" charset="-128"/>
                        </a:rPr>
                        <a:t>（１）総論と現状認識</a:t>
                      </a:r>
                      <a:r>
                        <a:rPr kumimoji="1" lang="ja-JP" altLang="en-US" sz="1600" dirty="0">
                          <a:latin typeface="メイリオ" panose="020B0604030504040204" pitchFamily="50" charset="-128"/>
                          <a:ea typeface="メイリオ" panose="020B0604030504040204" pitchFamily="50" charset="-128"/>
                        </a:rPr>
                        <a:t>・・・・・・・・・・・・・・・・・・・・・・・・・</a:t>
                      </a:r>
                    </a:p>
                  </a:txBody>
                  <a:tcPr marL="72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a:txBody>
                    <a:bodyPr/>
                    <a:lstStyle/>
                    <a:p>
                      <a:pPr algn="r"/>
                      <a:r>
                        <a:rPr kumimoji="1" lang="en-US" altLang="ja-JP" sz="1600" dirty="0">
                          <a:latin typeface="メイリオ" panose="020B0604030504040204" pitchFamily="50" charset="-128"/>
                          <a:ea typeface="メイリオ" panose="020B0604030504040204" pitchFamily="50" charset="-128"/>
                        </a:rPr>
                        <a:t>3</a:t>
                      </a:r>
                      <a:endParaRPr kumimoji="1" lang="ja-JP" altLang="en-US" sz="1600" dirty="0">
                        <a:latin typeface="メイリオ" panose="020B0604030504040204" pitchFamily="50" charset="-128"/>
                        <a:ea typeface="メイリオ" panose="020B0604030504040204" pitchFamily="50" charset="-128"/>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91061886"/>
                  </a:ext>
                </a:extLst>
              </a:tr>
              <a:tr h="344103">
                <a:tc gridSpan="2">
                  <a:txBody>
                    <a:bodyPr/>
                    <a:lstStyle/>
                    <a:p>
                      <a:r>
                        <a:rPr lang="ja-JP" altLang="en-US" sz="1600" dirty="0">
                          <a:latin typeface="メイリオ" panose="020B0604030504040204" pitchFamily="50" charset="-128"/>
                          <a:ea typeface="メイリオ" panose="020B0604030504040204" pitchFamily="50" charset="-128"/>
                          <a:cs typeface="Meiryo UI" panose="020B0604030504040204" pitchFamily="50" charset="-128"/>
                        </a:rPr>
                        <a:t>（２）めざす社会の姿</a:t>
                      </a:r>
                      <a:r>
                        <a:rPr kumimoji="1" lang="ja-JP" altLang="en-US" sz="1600" dirty="0">
                          <a:latin typeface="メイリオ" panose="020B0604030504040204" pitchFamily="50" charset="-128"/>
                          <a:ea typeface="メイリオ" panose="020B0604030504040204" pitchFamily="50" charset="-128"/>
                        </a:rPr>
                        <a:t>・・・・・・・・・・・・・・・・・・・・・・・・・</a:t>
                      </a:r>
                      <a:endParaRPr kumimoji="1" lang="ja-JP" altLang="en-US" sz="1600" dirty="0"/>
                    </a:p>
                  </a:txBody>
                  <a:tcPr marL="72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a:txBody>
                    <a:bodyPr/>
                    <a:lstStyle/>
                    <a:p>
                      <a:pPr algn="r"/>
                      <a:r>
                        <a:rPr kumimoji="1" lang="en-US" altLang="ja-JP" sz="1600" dirty="0">
                          <a:latin typeface="メイリオ" panose="020B0604030504040204" pitchFamily="50" charset="-128"/>
                          <a:ea typeface="メイリオ" panose="020B0604030504040204" pitchFamily="50" charset="-128"/>
                        </a:rPr>
                        <a:t>4</a:t>
                      </a:r>
                      <a:endParaRPr kumimoji="1" lang="ja-JP" altLang="en-US" sz="1600" dirty="0">
                        <a:latin typeface="メイリオ" panose="020B0604030504040204" pitchFamily="50" charset="-128"/>
                        <a:ea typeface="メイリオ" panose="020B0604030504040204" pitchFamily="50" charset="-128"/>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98746491"/>
                  </a:ext>
                </a:extLst>
              </a:tr>
              <a:tr h="344103">
                <a:tc gridSpan="2">
                  <a:txBody>
                    <a:bodyPr/>
                    <a:lstStyle/>
                    <a:p>
                      <a:r>
                        <a:rPr lang="ja-JP" altLang="en-US" sz="1600" dirty="0">
                          <a:latin typeface="メイリオ" panose="020B0604030504040204" pitchFamily="50" charset="-128"/>
                          <a:ea typeface="メイリオ" panose="020B0604030504040204" pitchFamily="50" charset="-128"/>
                          <a:cs typeface="Meiryo UI" panose="020B0604030504040204" pitchFamily="50" charset="-128"/>
                        </a:rPr>
                        <a:t>（３）めざす行財政運営体制のあり方</a:t>
                      </a:r>
                      <a:r>
                        <a:rPr kumimoji="1" lang="ja-JP" altLang="en-US" sz="1600" dirty="0">
                          <a:latin typeface="メイリオ" panose="020B0604030504040204" pitchFamily="50" charset="-128"/>
                          <a:ea typeface="メイリオ" panose="020B0604030504040204" pitchFamily="50" charset="-128"/>
                        </a:rPr>
                        <a:t>・・・・・・・・・・・・・・・・・・</a:t>
                      </a:r>
                    </a:p>
                  </a:txBody>
                  <a:tcPr marL="72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a:txBody>
                    <a:bodyPr/>
                    <a:lstStyle/>
                    <a:p>
                      <a:pPr algn="r"/>
                      <a:r>
                        <a:rPr kumimoji="1" lang="en-US" altLang="ja-JP" sz="1600" dirty="0">
                          <a:latin typeface="メイリオ" panose="020B0604030504040204" pitchFamily="50" charset="-128"/>
                          <a:ea typeface="メイリオ" panose="020B0604030504040204" pitchFamily="50" charset="-128"/>
                        </a:rPr>
                        <a:t>5</a:t>
                      </a:r>
                      <a:endParaRPr kumimoji="1" lang="ja-JP" altLang="en-US" sz="1600" dirty="0">
                        <a:latin typeface="メイリオ" panose="020B0604030504040204" pitchFamily="50" charset="-128"/>
                        <a:ea typeface="メイリオ" panose="020B0604030504040204" pitchFamily="50" charset="-128"/>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26986421"/>
                  </a:ext>
                </a:extLst>
              </a:tr>
              <a:tr h="344103">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latin typeface="メイリオ" panose="020B0604030504040204" pitchFamily="50" charset="-128"/>
                          <a:ea typeface="メイリオ" panose="020B0604030504040204" pitchFamily="50" charset="-128"/>
                          <a:cs typeface="Meiryo UI" panose="020B0604030504040204" pitchFamily="50" charset="-128"/>
                        </a:rPr>
                        <a:t>（４）行動指針</a:t>
                      </a:r>
                      <a:r>
                        <a:rPr kumimoji="1" lang="ja-JP" altLang="en-US" sz="1600" dirty="0">
                          <a:latin typeface="メイリオ" panose="020B0604030504040204" pitchFamily="50" charset="-128"/>
                          <a:ea typeface="メイリオ" panose="020B0604030504040204" pitchFamily="50" charset="-128"/>
                        </a:rPr>
                        <a:t>・・・・・・・・・・・・・・・・・・・・・・・・・・・・</a:t>
                      </a:r>
                    </a:p>
                  </a:txBody>
                  <a:tcPr marL="72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a:txBody>
                    <a:bodyPr/>
                    <a:lstStyle/>
                    <a:p>
                      <a:pPr algn="r"/>
                      <a:r>
                        <a:rPr kumimoji="1" lang="en-US" altLang="ja-JP" sz="1600" dirty="0">
                          <a:latin typeface="メイリオ" panose="020B0604030504040204" pitchFamily="50" charset="-128"/>
                          <a:ea typeface="メイリオ" panose="020B0604030504040204" pitchFamily="50" charset="-128"/>
                        </a:rPr>
                        <a:t>6</a:t>
                      </a:r>
                      <a:endParaRPr kumimoji="1" lang="ja-JP" altLang="en-US" sz="1600" dirty="0">
                        <a:latin typeface="メイリオ" panose="020B0604030504040204" pitchFamily="50" charset="-128"/>
                        <a:ea typeface="メイリオ" panose="020B0604030504040204" pitchFamily="50" charset="-128"/>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70768952"/>
                  </a:ext>
                </a:extLst>
              </a:tr>
              <a:tr h="344103">
                <a:tc gridSpan="3">
                  <a:txBody>
                    <a:bodyPr/>
                    <a:lstStyle/>
                    <a:p>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２ 新たな行政経営の取組み</a:t>
                      </a:r>
                      <a:endParaRPr kumimoji="1" lang="ja-JP" altLang="en-US" sz="1600" dirty="0">
                        <a:latin typeface="メイリオ" panose="020B0604030504040204" pitchFamily="50" charset="-128"/>
                        <a:ea typeface="メイリオ" panose="020B0604030504040204" pitchFamily="50" charset="-128"/>
                      </a:endParaRPr>
                    </a:p>
                  </a:txBody>
                  <a:tcPr marL="72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207279483"/>
                  </a:ext>
                </a:extLst>
              </a:tr>
              <a:tr h="344103">
                <a:tc>
                  <a:txBody>
                    <a:bodyPr/>
                    <a:lstStyle/>
                    <a:p>
                      <a:r>
                        <a:rPr lang="ja-JP" altLang="en-US" sz="1600" dirty="0">
                          <a:latin typeface="メイリオ" panose="020B0604030504040204" pitchFamily="50" charset="-128"/>
                          <a:ea typeface="メイリオ" panose="020B0604030504040204" pitchFamily="50" charset="-128"/>
                          <a:cs typeface="Meiryo UI" panose="020B0604030504040204" pitchFamily="50" charset="-128"/>
                        </a:rPr>
                        <a:t>（１）行政</a:t>
                      </a:r>
                      <a:r>
                        <a:rPr lang="en-US" altLang="ja-JP" sz="1600" dirty="0">
                          <a:latin typeface="メイリオ" panose="020B0604030504040204" pitchFamily="50" charset="-128"/>
                          <a:ea typeface="メイリオ" panose="020B0604030504040204" pitchFamily="50" charset="-128"/>
                          <a:cs typeface="Meiryo UI" panose="020B0604030504040204" pitchFamily="50" charset="-128"/>
                        </a:rPr>
                        <a:t>DX</a:t>
                      </a:r>
                      <a:r>
                        <a:rPr lang="ja-JP" altLang="en-US" sz="1600" dirty="0">
                          <a:latin typeface="メイリオ" panose="020B0604030504040204" pitchFamily="50" charset="-128"/>
                          <a:ea typeface="メイリオ" panose="020B0604030504040204" pitchFamily="50" charset="-128"/>
                          <a:cs typeface="Meiryo UI" panose="020B0604030504040204" pitchFamily="50" charset="-128"/>
                        </a:rPr>
                        <a:t>の実現に向けた取組み</a:t>
                      </a:r>
                      <a:endParaRPr kumimoji="1" lang="ja-JP" altLang="en-US" sz="1600" dirty="0">
                        <a:latin typeface="メイリオ" panose="020B0604030504040204" pitchFamily="50" charset="-128"/>
                        <a:ea typeface="メイリオ" panose="020B0604030504040204" pitchFamily="50" charset="-128"/>
                      </a:endParaRPr>
                    </a:p>
                  </a:txBody>
                  <a:tcPr marL="72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600" dirty="0">
                          <a:latin typeface="メイリオ" panose="020B0604030504040204" pitchFamily="50" charset="-128"/>
                          <a:ea typeface="メイリオ" panose="020B0604030504040204" pitchFamily="50" charset="-128"/>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en-US" altLang="ja-JP" sz="1600" dirty="0">
                          <a:latin typeface="メイリオ" panose="020B0604030504040204" pitchFamily="50" charset="-128"/>
                          <a:ea typeface="メイリオ" panose="020B0604030504040204" pitchFamily="50" charset="-128"/>
                        </a:rPr>
                        <a:t>8</a:t>
                      </a:r>
                      <a:endParaRPr kumimoji="1" lang="ja-JP" altLang="en-US" sz="1600" dirty="0">
                        <a:latin typeface="メイリオ" panose="020B0604030504040204" pitchFamily="50" charset="-128"/>
                        <a:ea typeface="メイリオ" panose="020B0604030504040204" pitchFamily="50" charset="-128"/>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7065673"/>
                  </a:ext>
                </a:extLst>
              </a:tr>
              <a:tr h="344103">
                <a:tc>
                  <a:txBody>
                    <a:bodyPr/>
                    <a:lstStyle/>
                    <a:p>
                      <a:r>
                        <a:rPr lang="ja-JP" altLang="en-US" sz="1600" dirty="0">
                          <a:latin typeface="メイリオ" panose="020B0604030504040204" pitchFamily="50" charset="-128"/>
                          <a:ea typeface="メイリオ" panose="020B0604030504040204" pitchFamily="50" charset="-128"/>
                          <a:cs typeface="Meiryo UI" panose="020B0604030504040204" pitchFamily="50" charset="-128"/>
                        </a:rPr>
                        <a:t>（２）より幅広い共創の仕組みづくり</a:t>
                      </a:r>
                      <a:endParaRPr kumimoji="1" lang="ja-JP" altLang="en-US" sz="1600" dirty="0">
                        <a:latin typeface="メイリオ" panose="020B0604030504040204" pitchFamily="50" charset="-128"/>
                        <a:ea typeface="メイリオ" panose="020B0604030504040204" pitchFamily="50" charset="-128"/>
                      </a:endParaRPr>
                    </a:p>
                  </a:txBody>
                  <a:tcPr marL="72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600" dirty="0">
                          <a:latin typeface="メイリオ" panose="020B0604030504040204" pitchFamily="50" charset="-128"/>
                          <a:ea typeface="メイリオ" panose="020B0604030504040204" pitchFamily="50" charset="-128"/>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en-US" altLang="ja-JP" sz="1600" dirty="0">
                          <a:latin typeface="メイリオ" panose="020B0604030504040204" pitchFamily="50" charset="-128"/>
                          <a:ea typeface="メイリオ" panose="020B0604030504040204" pitchFamily="50" charset="-128"/>
                        </a:rPr>
                        <a:t>17</a:t>
                      </a:r>
                      <a:endParaRPr kumimoji="1" lang="ja-JP" altLang="en-US" sz="1600" dirty="0">
                        <a:latin typeface="メイリオ" panose="020B0604030504040204" pitchFamily="50" charset="-128"/>
                        <a:ea typeface="メイリオ" panose="020B0604030504040204" pitchFamily="50" charset="-128"/>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7431030"/>
                  </a:ext>
                </a:extLst>
              </a:tr>
              <a:tr h="344103">
                <a:tc gridSpan="2">
                  <a:txBody>
                    <a:bodyPr/>
                    <a:lstStyle/>
                    <a:p>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３ 健全で規律ある行財政運営</a:t>
                      </a:r>
                      <a:endParaRPr kumimoji="1" lang="ja-JP" altLang="en-US" sz="1600" dirty="0">
                        <a:latin typeface="メイリオ" panose="020B0604030504040204" pitchFamily="50" charset="-128"/>
                        <a:ea typeface="メイリオ" panose="020B0604030504040204" pitchFamily="50" charset="-128"/>
                      </a:endParaRPr>
                    </a:p>
                  </a:txBody>
                  <a:tcPr marL="72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a:txBody>
                    <a:bodyPr/>
                    <a:lstStyle/>
                    <a:p>
                      <a:pPr algn="r"/>
                      <a:endParaRPr kumimoji="1" lang="ja-JP" altLang="en-US" sz="1600" dirty="0">
                        <a:latin typeface="メイリオ" panose="020B0604030504040204" pitchFamily="50" charset="-128"/>
                        <a:ea typeface="メイリオ" panose="020B0604030504040204" pitchFamily="50" charset="-128"/>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9442932"/>
                  </a:ext>
                </a:extLst>
              </a:tr>
              <a:tr h="344103">
                <a:tc gridSpan="2">
                  <a:txBody>
                    <a:bodyPr/>
                    <a:lstStyle/>
                    <a:p>
                      <a:r>
                        <a:rPr lang="ja-JP" altLang="en-US" sz="1600" dirty="0">
                          <a:latin typeface="メイリオ" panose="020B0604030504040204" pitchFamily="50" charset="-128"/>
                          <a:ea typeface="メイリオ" panose="020B0604030504040204" pitchFamily="50" charset="-128"/>
                          <a:cs typeface="Meiryo UI" panose="020B0604030504040204" pitchFamily="50" charset="-128"/>
                        </a:rPr>
                        <a:t>（１）組織運営</a:t>
                      </a:r>
                      <a:r>
                        <a:rPr kumimoji="1" lang="ja-JP" altLang="en-US" sz="1600" dirty="0">
                          <a:latin typeface="メイリオ" panose="020B0604030504040204" pitchFamily="50" charset="-128"/>
                          <a:ea typeface="メイリオ" panose="020B0604030504040204" pitchFamily="50" charset="-128"/>
                        </a:rPr>
                        <a:t>・・・・・・・・・・・・・・・・・・・・・・・・・・・・</a:t>
                      </a:r>
                    </a:p>
                  </a:txBody>
                  <a:tcPr marL="72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a:txBody>
                    <a:bodyPr/>
                    <a:lstStyle/>
                    <a:p>
                      <a:pPr algn="r"/>
                      <a:r>
                        <a:rPr kumimoji="1" lang="en-US" altLang="ja-JP" sz="1600" dirty="0">
                          <a:latin typeface="メイリオ" panose="020B0604030504040204" pitchFamily="50" charset="-128"/>
                          <a:ea typeface="メイリオ" panose="020B0604030504040204" pitchFamily="50" charset="-128"/>
                        </a:rPr>
                        <a:t>28</a:t>
                      </a:r>
                      <a:endParaRPr kumimoji="1" lang="ja-JP" altLang="en-US" sz="1600" dirty="0">
                        <a:latin typeface="メイリオ" panose="020B0604030504040204" pitchFamily="50" charset="-128"/>
                        <a:ea typeface="メイリオ" panose="020B0604030504040204" pitchFamily="50" charset="-128"/>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39347334"/>
                  </a:ext>
                </a:extLst>
              </a:tr>
              <a:tr h="344103">
                <a:tc gridSpan="2">
                  <a:txBody>
                    <a:bodyPr/>
                    <a:lstStyle/>
                    <a:p>
                      <a:r>
                        <a:rPr lang="ja-JP" altLang="en-US" sz="1600" dirty="0">
                          <a:latin typeface="メイリオ" panose="020B0604030504040204" pitchFamily="50" charset="-128"/>
                          <a:ea typeface="メイリオ" panose="020B0604030504040204" pitchFamily="50" charset="-128"/>
                          <a:cs typeface="Meiryo UI" panose="020B0604030504040204" pitchFamily="50" charset="-128"/>
                        </a:rPr>
                        <a:t>（２）財政運営</a:t>
                      </a:r>
                      <a:r>
                        <a:rPr kumimoji="1" lang="ja-JP" altLang="en-US" sz="1600" dirty="0">
                          <a:latin typeface="メイリオ" panose="020B0604030504040204" pitchFamily="50" charset="-128"/>
                          <a:ea typeface="メイリオ" panose="020B0604030504040204" pitchFamily="50" charset="-128"/>
                        </a:rPr>
                        <a:t>・・・・・・・・・・・・・・・・・・・・・・・・・・・・</a:t>
                      </a:r>
                    </a:p>
                  </a:txBody>
                  <a:tcPr marL="72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a:txBody>
                    <a:bodyPr/>
                    <a:lstStyle/>
                    <a:p>
                      <a:pPr algn="r"/>
                      <a:r>
                        <a:rPr kumimoji="1" lang="en-US" altLang="ja-JP" sz="1600" dirty="0">
                          <a:latin typeface="メイリオ" panose="020B0604030504040204" pitchFamily="50" charset="-128"/>
                          <a:ea typeface="メイリオ" panose="020B0604030504040204" pitchFamily="50" charset="-128"/>
                        </a:rPr>
                        <a:t>29</a:t>
                      </a:r>
                      <a:endParaRPr kumimoji="1" lang="ja-JP" altLang="en-US" sz="1600" dirty="0">
                        <a:latin typeface="メイリオ" panose="020B0604030504040204" pitchFamily="50" charset="-128"/>
                        <a:ea typeface="メイリオ" panose="020B0604030504040204" pitchFamily="50" charset="-128"/>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6173792"/>
                  </a:ext>
                </a:extLst>
              </a:tr>
              <a:tr h="344103">
                <a:tc gridSpan="2">
                  <a:txBody>
                    <a:bodyPr/>
                    <a:lstStyle/>
                    <a:p>
                      <a:r>
                        <a:rPr lang="ja-JP" altLang="en-US" sz="1600" dirty="0">
                          <a:latin typeface="メイリオ" panose="020B0604030504040204" pitchFamily="50" charset="-128"/>
                          <a:ea typeface="メイリオ" panose="020B0604030504040204" pitchFamily="50" charset="-128"/>
                          <a:cs typeface="Meiryo UI" panose="020B0604030504040204" pitchFamily="50" charset="-128"/>
                        </a:rPr>
                        <a:t>　　①歳入確保</a:t>
                      </a:r>
                      <a:r>
                        <a:rPr kumimoji="1" lang="ja-JP" altLang="en-US" sz="1600" dirty="0">
                          <a:latin typeface="メイリオ" panose="020B0604030504040204" pitchFamily="50" charset="-128"/>
                          <a:ea typeface="メイリオ" panose="020B0604030504040204" pitchFamily="50" charset="-128"/>
                        </a:rPr>
                        <a:t>・・・・・・・・・・・・・・・・・・・・・・・・・・・・</a:t>
                      </a:r>
                    </a:p>
                  </a:txBody>
                  <a:tcPr marL="72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a:txBody>
                    <a:bodyPr/>
                    <a:lstStyle/>
                    <a:p>
                      <a:pPr algn="r"/>
                      <a:r>
                        <a:rPr kumimoji="1" lang="en-US" altLang="ja-JP" sz="1600" dirty="0">
                          <a:latin typeface="メイリオ" panose="020B0604030504040204" pitchFamily="50" charset="-128"/>
                          <a:ea typeface="メイリオ" panose="020B0604030504040204" pitchFamily="50" charset="-128"/>
                        </a:rPr>
                        <a:t>30</a:t>
                      </a:r>
                      <a:endParaRPr kumimoji="1" lang="ja-JP" altLang="en-US" sz="1600" dirty="0">
                        <a:latin typeface="メイリオ" panose="020B0604030504040204" pitchFamily="50" charset="-128"/>
                        <a:ea typeface="メイリオ" panose="020B0604030504040204" pitchFamily="50" charset="-128"/>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8987988"/>
                  </a:ext>
                </a:extLst>
              </a:tr>
              <a:tr h="344103">
                <a:tc gridSpan="2">
                  <a:txBody>
                    <a:bodyPr/>
                    <a:lstStyle/>
                    <a:p>
                      <a:r>
                        <a:rPr lang="ja-JP" altLang="en-US" sz="1600" dirty="0">
                          <a:latin typeface="メイリオ" panose="020B0604030504040204" pitchFamily="50" charset="-128"/>
                          <a:ea typeface="メイリオ" panose="020B0604030504040204" pitchFamily="50" charset="-128"/>
                          <a:cs typeface="Meiryo UI" panose="020B0604030504040204" pitchFamily="50" charset="-128"/>
                        </a:rPr>
                        <a:t>　　②歳出改革</a:t>
                      </a:r>
                      <a:r>
                        <a:rPr kumimoji="1" lang="ja-JP" altLang="en-US" sz="1600" dirty="0">
                          <a:latin typeface="メイリオ" panose="020B0604030504040204" pitchFamily="50" charset="-128"/>
                          <a:ea typeface="メイリオ" panose="020B0604030504040204" pitchFamily="50" charset="-128"/>
                        </a:rPr>
                        <a:t>・・・・・・・・・・・・・・・・・・・・・・・・・・・・</a:t>
                      </a:r>
                    </a:p>
                  </a:txBody>
                  <a:tcPr marL="72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a:txBody>
                    <a:bodyPr/>
                    <a:lstStyle/>
                    <a:p>
                      <a:pPr algn="r"/>
                      <a:r>
                        <a:rPr kumimoji="1" lang="en-US" altLang="ja-JP" sz="1600" dirty="0">
                          <a:latin typeface="メイリオ" panose="020B0604030504040204" pitchFamily="50" charset="-128"/>
                          <a:ea typeface="メイリオ" panose="020B0604030504040204" pitchFamily="50" charset="-128"/>
                        </a:rPr>
                        <a:t>31</a:t>
                      </a:r>
                      <a:endParaRPr kumimoji="1" lang="ja-JP" altLang="en-US" sz="1600" dirty="0">
                        <a:latin typeface="メイリオ" panose="020B0604030504040204" pitchFamily="50" charset="-128"/>
                        <a:ea typeface="メイリオ" panose="020B0604030504040204" pitchFamily="50" charset="-128"/>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02357110"/>
                  </a:ext>
                </a:extLst>
              </a:tr>
              <a:tr h="344103">
                <a:tc gridSpan="2">
                  <a:txBody>
                    <a:bodyPr/>
                    <a:lstStyle/>
                    <a:p>
                      <a:r>
                        <a:rPr lang="ja-JP" altLang="en-US" sz="1600" dirty="0">
                          <a:latin typeface="メイリオ" panose="020B0604030504040204" pitchFamily="50" charset="-128"/>
                          <a:ea typeface="メイリオ" panose="020B0604030504040204" pitchFamily="50" charset="-128"/>
                          <a:cs typeface="Meiryo UI" panose="020B0604030504040204" pitchFamily="50" charset="-128"/>
                        </a:rPr>
                        <a:t>（３）出資法人等の改革</a:t>
                      </a:r>
                      <a:r>
                        <a:rPr kumimoji="1" lang="ja-JP" altLang="en-US" sz="1600" dirty="0">
                          <a:latin typeface="メイリオ" panose="020B0604030504040204" pitchFamily="50" charset="-128"/>
                          <a:ea typeface="メイリオ" panose="020B0604030504040204" pitchFamily="50" charset="-128"/>
                        </a:rPr>
                        <a:t>・・・・・・・・・・・・・・・・・・・・・・・・</a:t>
                      </a:r>
                      <a:endParaRPr kumimoji="1" lang="ja-JP" altLang="en-US" sz="1600" dirty="0"/>
                    </a:p>
                  </a:txBody>
                  <a:tcPr marL="72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a:txBody>
                    <a:bodyPr/>
                    <a:lstStyle/>
                    <a:p>
                      <a:pPr algn="r"/>
                      <a:r>
                        <a:rPr kumimoji="1" lang="en-US" altLang="ja-JP" sz="1600" dirty="0">
                          <a:latin typeface="メイリオ" panose="020B0604030504040204" pitchFamily="50" charset="-128"/>
                          <a:ea typeface="メイリオ" panose="020B0604030504040204" pitchFamily="50" charset="-128"/>
                        </a:rPr>
                        <a:t>32</a:t>
                      </a:r>
                      <a:endParaRPr kumimoji="1" lang="ja-JP" altLang="en-US" sz="1600" dirty="0">
                        <a:latin typeface="メイリオ" panose="020B0604030504040204" pitchFamily="50" charset="-128"/>
                        <a:ea typeface="メイリオ" panose="020B0604030504040204" pitchFamily="50" charset="-128"/>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31208686"/>
                  </a:ext>
                </a:extLst>
              </a:tr>
              <a:tr h="344103">
                <a:tc gridSpan="2">
                  <a:txBody>
                    <a:bodyPr/>
                    <a:lstStyle/>
                    <a:p>
                      <a:r>
                        <a:rPr lang="ja-JP" altLang="en-US" sz="1600" dirty="0">
                          <a:latin typeface="メイリオ" panose="020B0604030504040204" pitchFamily="50" charset="-128"/>
                          <a:ea typeface="メイリオ" panose="020B0604030504040204" pitchFamily="50" charset="-128"/>
                          <a:cs typeface="Meiryo UI" panose="020B0604030504040204" pitchFamily="50" charset="-128"/>
                        </a:rPr>
                        <a:t>（４）公の施設の改革</a:t>
                      </a:r>
                      <a:r>
                        <a:rPr kumimoji="1" lang="ja-JP" altLang="en-US" sz="1600" dirty="0">
                          <a:latin typeface="メイリオ" panose="020B0604030504040204" pitchFamily="50" charset="-128"/>
                          <a:ea typeface="メイリオ" panose="020B0604030504040204" pitchFamily="50" charset="-128"/>
                        </a:rPr>
                        <a:t>・・・・・・・・・・・・・・・・・・・・・・・・・</a:t>
                      </a:r>
                      <a:endParaRPr kumimoji="1" lang="ja-JP" altLang="en-US" sz="1600" dirty="0"/>
                    </a:p>
                  </a:txBody>
                  <a:tcPr marL="72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a:txBody>
                    <a:bodyPr/>
                    <a:lstStyle/>
                    <a:p>
                      <a:pPr algn="r"/>
                      <a:r>
                        <a:rPr kumimoji="1" lang="en-US" altLang="ja-JP" sz="1600" dirty="0">
                          <a:latin typeface="メイリオ" panose="020B0604030504040204" pitchFamily="50" charset="-128"/>
                          <a:ea typeface="メイリオ" panose="020B0604030504040204" pitchFamily="50" charset="-128"/>
                        </a:rPr>
                        <a:t>35</a:t>
                      </a:r>
                      <a:endParaRPr kumimoji="1" lang="ja-JP" altLang="en-US" sz="1600" dirty="0">
                        <a:latin typeface="メイリオ" panose="020B0604030504040204" pitchFamily="50" charset="-128"/>
                        <a:ea typeface="メイリオ" panose="020B0604030504040204" pitchFamily="50" charset="-128"/>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14758376"/>
                  </a:ext>
                </a:extLst>
              </a:tr>
              <a:tr h="344103">
                <a:tc gridSpan="2">
                  <a:txBody>
                    <a:bodyPr/>
                    <a:lstStyle/>
                    <a:p>
                      <a:endParaRPr lang="en-US" altLang="ja-JP" sz="1600" b="1" dirty="0">
                        <a:latin typeface="メイリオ" panose="020B0604030504040204" pitchFamily="50" charset="-128"/>
                        <a:ea typeface="メイリオ" panose="020B0604030504040204" pitchFamily="50" charset="-128"/>
                        <a:cs typeface="Meiryo UI" panose="020B0604030504040204" pitchFamily="50" charset="-128"/>
                      </a:endParaRPr>
                    </a:p>
                    <a:p>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＜具体的取組み編＞</a:t>
                      </a:r>
                      <a:r>
                        <a:rPr kumimoji="1" lang="ja-JP" altLang="en-US" sz="1600" dirty="0">
                          <a:latin typeface="メイリオ" panose="020B0604030504040204" pitchFamily="50" charset="-128"/>
                          <a:ea typeface="メイリオ" panose="020B0604030504040204" pitchFamily="50" charset="-128"/>
                        </a:rPr>
                        <a:t>・・・・・・・・・・・・・・・・・・・・・・・・・・</a:t>
                      </a:r>
                    </a:p>
                  </a:txBody>
                  <a:tcPr marL="72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a:txBody>
                    <a:bodyPr/>
                    <a:lstStyle/>
                    <a:p>
                      <a:pPr algn="r"/>
                      <a:endParaRPr kumimoji="1" lang="en-US" altLang="ja-JP" sz="1600" dirty="0">
                        <a:latin typeface="メイリオ" panose="020B0604030504040204" pitchFamily="50" charset="-128"/>
                        <a:ea typeface="メイリオ" panose="020B0604030504040204" pitchFamily="50" charset="-128"/>
                      </a:endParaRPr>
                    </a:p>
                    <a:p>
                      <a:pPr algn="r"/>
                      <a:r>
                        <a:rPr kumimoji="1" lang="en-US" altLang="ja-JP" sz="1600" dirty="0">
                          <a:latin typeface="メイリオ" panose="020B0604030504040204" pitchFamily="50" charset="-128"/>
                          <a:ea typeface="メイリオ" panose="020B0604030504040204" pitchFamily="50" charset="-128"/>
                        </a:rPr>
                        <a:t>36</a:t>
                      </a:r>
                      <a:endParaRPr kumimoji="1" lang="ja-JP" altLang="en-US" sz="1600" dirty="0">
                        <a:latin typeface="メイリオ" panose="020B0604030504040204" pitchFamily="50" charset="-128"/>
                        <a:ea typeface="メイリオ" panose="020B0604030504040204" pitchFamily="50" charset="-128"/>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45451868"/>
                  </a:ext>
                </a:extLst>
              </a:tr>
            </a:tbl>
          </a:graphicData>
        </a:graphic>
      </p:graphicFrame>
      <p:sp>
        <p:nvSpPr>
          <p:cNvPr id="4" name="スライド番号プレースホルダー 3">
            <a:extLst>
              <a:ext uri="{FF2B5EF4-FFF2-40B4-BE49-F238E27FC236}">
                <a16:creationId xmlns:a16="http://schemas.microsoft.com/office/drawing/2014/main" id="{712E45F6-F1B1-49D3-8871-66F4B6365092}"/>
              </a:ext>
            </a:extLst>
          </p:cNvPr>
          <p:cNvSpPr>
            <a:spLocks noGrp="1"/>
          </p:cNvSpPr>
          <p:nvPr>
            <p:ph type="sldNum" sz="quarter" idx="12"/>
          </p:nvPr>
        </p:nvSpPr>
        <p:spPr/>
        <p:txBody>
          <a:bodyPr/>
          <a:lstStyle/>
          <a:p>
            <a:fld id="{7791D223-6A27-4327-8087-FA06212A7E85}" type="slidenum">
              <a:rPr lang="ja-JP" altLang="en-US" smtClean="0"/>
              <a:pPr/>
              <a:t>1</a:t>
            </a:fld>
            <a:endParaRPr lang="ja-JP" altLang="en-US"/>
          </a:p>
        </p:txBody>
      </p:sp>
    </p:spTree>
    <p:extLst>
      <p:ext uri="{BB962C8B-B14F-4D97-AF65-F5344CB8AC3E}">
        <p14:creationId xmlns:p14="http://schemas.microsoft.com/office/powerpoint/2010/main" val="782048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0" y="908720"/>
            <a:ext cx="8020792" cy="523220"/>
          </a:xfrm>
          <a:prstGeom prst="rect">
            <a:avLst/>
          </a:prstGeom>
          <a:noFill/>
        </p:spPr>
        <p:txBody>
          <a:bodyPr wrap="square" rtlCol="0">
            <a:spAutoFit/>
          </a:bodyPr>
          <a:lstStyle/>
          <a:p>
            <a:r>
              <a:rPr lang="ja-JP" altLang="en-US" sz="2800" dirty="0">
                <a:latin typeface="メイリオ" panose="020B0604030504040204" pitchFamily="50" charset="-128"/>
                <a:ea typeface="メイリオ" panose="020B0604030504040204" pitchFamily="50" charset="-128"/>
                <a:cs typeface="Meiryo UI" panose="020B0604030504040204" pitchFamily="50" charset="-128"/>
              </a:rPr>
              <a:t>１ 行政経営のめざす姿</a:t>
            </a:r>
            <a:endParaRPr lang="en-US" altLang="ja-JP" sz="2800"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0" name="正方形/長方形 9"/>
          <p:cNvSpPr/>
          <p:nvPr/>
        </p:nvSpPr>
        <p:spPr>
          <a:xfrm>
            <a:off x="0" y="1583795"/>
            <a:ext cx="7200800" cy="2239074"/>
          </a:xfrm>
          <a:prstGeom prst="rect">
            <a:avLst/>
          </a:prstGeom>
        </p:spPr>
        <p:txBody>
          <a:bodyPr wrap="square" numCol="1">
            <a:spAutoFit/>
          </a:bodyPr>
          <a:lstStyle/>
          <a:p>
            <a:pPr defTabSz="647700">
              <a:lnSpc>
                <a:spcPct val="200000"/>
              </a:lnSpc>
              <a:spcBef>
                <a:spcPct val="0"/>
              </a:spcBef>
              <a:tabLst>
                <a:tab pos="8256588" algn="r"/>
              </a:tabLst>
              <a:defRPr/>
            </a:pPr>
            <a:r>
              <a:rPr lang="ja-JP" altLang="en-US" dirty="0">
                <a:latin typeface="メイリオ" panose="020B0604030504040204" pitchFamily="50" charset="-128"/>
                <a:ea typeface="メイリオ" panose="020B0604030504040204" pitchFamily="50" charset="-128"/>
                <a:cs typeface="Meiryo UI" panose="020B0604030504040204" pitchFamily="50" charset="-128"/>
              </a:rPr>
              <a:t>（１）総論と現状認識</a:t>
            </a:r>
          </a:p>
          <a:p>
            <a:pPr>
              <a:lnSpc>
                <a:spcPct val="200000"/>
              </a:lnSpc>
            </a:pPr>
            <a:r>
              <a:rPr lang="ja-JP" altLang="en-US" dirty="0">
                <a:latin typeface="メイリオ" panose="020B0604030504040204" pitchFamily="50" charset="-128"/>
                <a:ea typeface="メイリオ" panose="020B0604030504040204" pitchFamily="50" charset="-128"/>
                <a:cs typeface="Meiryo UI" panose="020B0604030504040204" pitchFamily="50" charset="-128"/>
              </a:rPr>
              <a:t>（２）めざす社会の姿</a:t>
            </a:r>
            <a:endParaRPr lang="en-US" altLang="ja-JP" dirty="0">
              <a:latin typeface="メイリオ" panose="020B0604030504040204" pitchFamily="50" charset="-128"/>
              <a:ea typeface="メイリオ" panose="020B0604030504040204" pitchFamily="50" charset="-128"/>
              <a:cs typeface="Meiryo UI" panose="020B0604030504040204" pitchFamily="50" charset="-128"/>
            </a:endParaRPr>
          </a:p>
          <a:p>
            <a:pPr>
              <a:lnSpc>
                <a:spcPct val="200000"/>
              </a:lnSpc>
            </a:pPr>
            <a:r>
              <a:rPr lang="ja-JP" altLang="en-US" dirty="0">
                <a:latin typeface="メイリオ" panose="020B0604030504040204" pitchFamily="50" charset="-128"/>
                <a:ea typeface="メイリオ" panose="020B0604030504040204" pitchFamily="50" charset="-128"/>
                <a:cs typeface="Meiryo UI" panose="020B0604030504040204" pitchFamily="50" charset="-128"/>
              </a:rPr>
              <a:t>（３）めざす行財政運営体制のあり方</a:t>
            </a:r>
            <a:endParaRPr lang="en-US" altLang="ja-JP" dirty="0">
              <a:latin typeface="メイリオ" panose="020B0604030504040204" pitchFamily="50" charset="-128"/>
              <a:ea typeface="メイリオ" panose="020B0604030504040204" pitchFamily="50" charset="-128"/>
              <a:cs typeface="Meiryo UI" panose="020B0604030504040204" pitchFamily="50" charset="-128"/>
            </a:endParaRPr>
          </a:p>
          <a:p>
            <a:pPr>
              <a:lnSpc>
                <a:spcPct val="200000"/>
              </a:lnSpc>
            </a:pPr>
            <a:r>
              <a:rPr lang="ja-JP" altLang="en-US" dirty="0">
                <a:latin typeface="メイリオ" panose="020B0604030504040204" pitchFamily="50" charset="-128"/>
                <a:ea typeface="メイリオ" panose="020B0604030504040204" pitchFamily="50" charset="-128"/>
                <a:cs typeface="Meiryo UI" panose="020B0604030504040204" pitchFamily="50" charset="-128"/>
              </a:rPr>
              <a:t>（４）行動指針</a:t>
            </a:r>
            <a:endParaRPr lang="en-US" altLang="ja-JP"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E8268B68-EF0A-44B8-8366-CD4F6DE080E6}"/>
              </a:ext>
            </a:extLst>
          </p:cNvPr>
          <p:cNvSpPr>
            <a:spLocks noGrp="1"/>
          </p:cNvSpPr>
          <p:nvPr>
            <p:ph type="sldNum" sz="quarter" idx="12"/>
          </p:nvPr>
        </p:nvSpPr>
        <p:spPr/>
        <p:txBody>
          <a:bodyPr/>
          <a:lstStyle/>
          <a:p>
            <a:fld id="{7791D223-6A27-4327-8087-FA06212A7E85}" type="slidenum">
              <a:rPr lang="ja-JP" altLang="en-US" smtClean="0"/>
              <a:pPr/>
              <a:t>2</a:t>
            </a:fld>
            <a:endParaRPr lang="ja-JP" altLang="en-US"/>
          </a:p>
        </p:txBody>
      </p:sp>
    </p:spTree>
    <p:extLst>
      <p:ext uri="{BB962C8B-B14F-4D97-AF65-F5344CB8AC3E}">
        <p14:creationId xmlns:p14="http://schemas.microsoft.com/office/powerpoint/2010/main" val="3843782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0" y="98630"/>
            <a:ext cx="9135870" cy="369332"/>
          </a:xfrm>
          <a:prstGeom prst="rect">
            <a:avLst/>
          </a:prstGeom>
        </p:spPr>
        <p:txBody>
          <a:bodyPr wrap="square">
            <a:spAutoFit/>
          </a:bodyPr>
          <a:lstStyle/>
          <a:p>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（１）</a:t>
            </a:r>
            <a:r>
              <a:rPr lang="ja-JP" altLang="en-US" dirty="0">
                <a:latin typeface="メイリオ" panose="020B0604030504040204" pitchFamily="50" charset="-128"/>
                <a:ea typeface="メイリオ" panose="020B0604030504040204" pitchFamily="50" charset="-128"/>
                <a:cs typeface="Meiryo UI" panose="020B0604030504040204" pitchFamily="50" charset="-128"/>
              </a:rPr>
              <a:t>総論と</a:t>
            </a:r>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現状認識</a:t>
            </a:r>
          </a:p>
        </p:txBody>
      </p:sp>
      <p:sp>
        <p:nvSpPr>
          <p:cNvPr id="8" name="正方形/長方形 7">
            <a:extLst>
              <a:ext uri="{FF2B5EF4-FFF2-40B4-BE49-F238E27FC236}">
                <a16:creationId xmlns:a16="http://schemas.microsoft.com/office/drawing/2014/main" id="{30C33538-BCA9-48BD-AFFB-FD48A554CC87}"/>
              </a:ext>
            </a:extLst>
          </p:cNvPr>
          <p:cNvSpPr/>
          <p:nvPr/>
        </p:nvSpPr>
        <p:spPr>
          <a:xfrm>
            <a:off x="108000" y="612000"/>
            <a:ext cx="8784000" cy="5262979"/>
          </a:xfrm>
          <a:prstGeom prst="rect">
            <a:avLst/>
          </a:prstGeom>
          <a:ln>
            <a:noFill/>
          </a:ln>
        </p:spPr>
        <p:txBody>
          <a:bodyPr wrap="square">
            <a:spAutoFit/>
          </a:bodyPr>
          <a:lstStyle/>
          <a:p>
            <a:pPr marL="174625" indent="-174625"/>
            <a:r>
              <a:rPr lang="en-US" altLang="ja-JP" sz="1400" b="1" dirty="0">
                <a:latin typeface="メイリオ" panose="020B0604030504040204" pitchFamily="50" charset="-128"/>
                <a:ea typeface="メイリオ" panose="020B0604030504040204" pitchFamily="50" charset="-128"/>
                <a:cs typeface="Meiryo UI" panose="020B0604030504040204" pitchFamily="50" charset="-128"/>
              </a:rPr>
              <a:t>【</a:t>
            </a:r>
            <a:r>
              <a:rPr lang="ja-JP" altLang="en-US" sz="1400" b="1" dirty="0">
                <a:latin typeface="メイリオ" panose="020B0604030504040204" pitchFamily="50" charset="-128"/>
                <a:ea typeface="メイリオ" panose="020B0604030504040204" pitchFamily="50" charset="-128"/>
                <a:cs typeface="Meiryo UI" panose="020B0604030504040204" pitchFamily="50" charset="-128"/>
              </a:rPr>
              <a:t>総論</a:t>
            </a:r>
            <a:r>
              <a:rPr lang="en-US" altLang="ja-JP" sz="1400" b="1" dirty="0">
                <a:latin typeface="メイリオ" panose="020B0604030504040204" pitchFamily="50" charset="-128"/>
                <a:ea typeface="メイリオ" panose="020B0604030504040204" pitchFamily="50" charset="-128"/>
                <a:cs typeface="Meiryo UI" panose="020B0604030504040204" pitchFamily="50" charset="-128"/>
              </a:rPr>
              <a:t>】</a:t>
            </a:r>
          </a:p>
          <a:p>
            <a:pPr marL="174625" indent="-174625"/>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　　「大阪府行政経営の取組み」は、「行財政改革推進プラン（案）」終了後も、「自律的で創造性を発揮する行財政運営体制の確立」に向けた改革の取組みを継続するため、毎年度の府の取組みをまとめているものです。</a:t>
            </a:r>
            <a:endParaRPr lang="en-US" altLang="ja-JP" sz="1400" dirty="0">
              <a:latin typeface="メイリオ" panose="020B0604030504040204" pitchFamily="50" charset="-128"/>
              <a:ea typeface="メイリオ" panose="020B0604030504040204" pitchFamily="50" charset="-128"/>
              <a:cs typeface="Meiryo UI" panose="020B0604030504040204" pitchFamily="50" charset="-128"/>
            </a:endParaRPr>
          </a:p>
          <a:p>
            <a:pPr marL="174625" indent="-174625"/>
            <a:endParaRPr lang="en-US" altLang="ja-JP" sz="1400" dirty="0">
              <a:latin typeface="メイリオ" panose="020B0604030504040204" pitchFamily="50" charset="-128"/>
              <a:ea typeface="メイリオ" panose="020B0604030504040204" pitchFamily="50" charset="-128"/>
              <a:cs typeface="Meiryo UI" panose="020B0604030504040204" pitchFamily="50" charset="-128"/>
            </a:endParaRPr>
          </a:p>
          <a:p>
            <a:pPr marL="174625" indent="-174625"/>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　　府では、毎年度の予算編成や事務事業の執行、出資法人等や公の施設の点検等による「健全で規律ある行財政運営」や、府のみならず、府民・企業・市町村・国等、社会全体で課題解決する「新たな行政経営の取組み」を通じて、今後もたゆみない改革を進めていきます。</a:t>
            </a:r>
            <a:endParaRPr lang="en-US" altLang="ja-JP" sz="1400" dirty="0">
              <a:latin typeface="メイリオ" panose="020B0604030504040204" pitchFamily="50" charset="-128"/>
              <a:ea typeface="メイリオ" panose="020B0604030504040204" pitchFamily="50" charset="-128"/>
              <a:cs typeface="Meiryo UI" panose="020B0604030504040204" pitchFamily="50" charset="-128"/>
            </a:endParaRPr>
          </a:p>
          <a:p>
            <a:pPr marL="174625" indent="-174625"/>
            <a:endParaRPr lang="en-US" altLang="ja-JP" sz="1400" dirty="0">
              <a:latin typeface="メイリオ" panose="020B0604030504040204" pitchFamily="50" charset="-128"/>
              <a:ea typeface="メイリオ" panose="020B0604030504040204" pitchFamily="50" charset="-128"/>
              <a:cs typeface="Meiryo UI" panose="020B0604030504040204" pitchFamily="50" charset="-128"/>
            </a:endParaRPr>
          </a:p>
          <a:p>
            <a:pPr marL="174625" indent="-174625"/>
            <a:r>
              <a:rPr lang="en-US" altLang="ja-JP" sz="1400" b="1" dirty="0">
                <a:latin typeface="メイリオ" panose="020B0604030504040204" pitchFamily="50" charset="-128"/>
                <a:ea typeface="メイリオ" panose="020B0604030504040204" pitchFamily="50" charset="-128"/>
                <a:cs typeface="Meiryo UI" panose="020B0604030504040204" pitchFamily="50" charset="-128"/>
              </a:rPr>
              <a:t>【</a:t>
            </a:r>
            <a:r>
              <a:rPr lang="ja-JP" altLang="en-US" sz="1400" b="1" dirty="0">
                <a:latin typeface="メイリオ" panose="020B0604030504040204" pitchFamily="50" charset="-128"/>
                <a:ea typeface="メイリオ" panose="020B0604030504040204" pitchFamily="50" charset="-128"/>
                <a:cs typeface="Meiryo UI" panose="020B0604030504040204" pitchFamily="50" charset="-128"/>
              </a:rPr>
              <a:t>現状認識</a:t>
            </a:r>
            <a:r>
              <a:rPr lang="en-US" altLang="ja-JP" sz="1400" b="1" dirty="0">
                <a:latin typeface="メイリオ" panose="020B0604030504040204" pitchFamily="50" charset="-128"/>
                <a:ea typeface="メイリオ" panose="020B0604030504040204" pitchFamily="50" charset="-128"/>
                <a:cs typeface="Meiryo UI" panose="020B0604030504040204" pitchFamily="50" charset="-128"/>
              </a:rPr>
              <a:t>】</a:t>
            </a:r>
          </a:p>
          <a:p>
            <a:pPr marL="174625" indent="-174625"/>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　　「世界の課題解決への貢献」と「大阪の持続的な成長・発展」を目標に掲げた大阪・関西万博が成功裏に閉幕しました。この成果を糧に、大阪の成長・発展を確固たるものとし、府民の豊かな暮らしや安全・安心につなげていかなければなりません。</a:t>
            </a:r>
            <a:endParaRPr lang="en-US" altLang="ja-JP" sz="1400" dirty="0">
              <a:latin typeface="メイリオ" panose="020B0604030504040204" pitchFamily="50" charset="-128"/>
              <a:ea typeface="メイリオ" panose="020B0604030504040204" pitchFamily="50" charset="-128"/>
              <a:cs typeface="Meiryo UI" panose="020B0604030504040204" pitchFamily="50" charset="-128"/>
            </a:endParaRPr>
          </a:p>
          <a:p>
            <a:pPr marL="174625" indent="-174625"/>
            <a:endParaRPr lang="en-US" altLang="ja-JP" sz="1400" dirty="0">
              <a:latin typeface="メイリオ" panose="020B0604030504040204" pitchFamily="50" charset="-128"/>
              <a:ea typeface="メイリオ" panose="020B0604030504040204" pitchFamily="50" charset="-128"/>
              <a:cs typeface="Meiryo UI" panose="020B0604030504040204" pitchFamily="50" charset="-128"/>
            </a:endParaRPr>
          </a:p>
          <a:p>
            <a:pPr marL="174625" indent="-174625"/>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　　また、社会においては、社会課題の解決に挑む企業の増加や個人の社会参加意欲の高まりに加え、デジタル技術の活用や働き方の見直しが一層進んでいます。</a:t>
            </a:r>
            <a:endParaRPr lang="en-US" altLang="ja-JP" sz="1400" dirty="0">
              <a:latin typeface="メイリオ" panose="020B0604030504040204" pitchFamily="50" charset="-128"/>
              <a:ea typeface="メイリオ" panose="020B0604030504040204" pitchFamily="50" charset="-128"/>
              <a:cs typeface="Meiryo UI" panose="020B0604030504040204" pitchFamily="50" charset="-128"/>
            </a:endParaRPr>
          </a:p>
          <a:p>
            <a:pPr marL="174625" indent="-174625"/>
            <a:endParaRPr lang="ja-JP" altLang="en-US" sz="1400" dirty="0">
              <a:latin typeface="メイリオ" panose="020B0604030504040204" pitchFamily="50" charset="-128"/>
              <a:ea typeface="メイリオ" panose="020B0604030504040204" pitchFamily="50" charset="-128"/>
              <a:cs typeface="Meiryo UI" panose="020B0604030504040204" pitchFamily="50" charset="-128"/>
            </a:endParaRPr>
          </a:p>
          <a:p>
            <a:pPr marL="174625" indent="-174625"/>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　　今後も、持続可能な社会を構築していくため、府は、様々なプレイヤーとの連携を一層深め、社会全体で課題解決する「起点」としての役割を果たすとともに、新たな技術も活用し、従来の手法や発想に捉われない行政経営を行っていく必要があります。</a:t>
            </a:r>
            <a:endParaRPr lang="en-US" altLang="ja-JP" sz="1400" dirty="0">
              <a:latin typeface="メイリオ" panose="020B0604030504040204" pitchFamily="50" charset="-128"/>
              <a:ea typeface="メイリオ" panose="020B0604030504040204" pitchFamily="50" charset="-128"/>
              <a:cs typeface="Meiryo UI" panose="020B0604030504040204" pitchFamily="50" charset="-128"/>
            </a:endParaRPr>
          </a:p>
          <a:p>
            <a:pPr marL="174625" indent="-174625"/>
            <a:endParaRPr lang="en-US" altLang="ja-JP" sz="1400" dirty="0">
              <a:latin typeface="メイリオ" panose="020B0604030504040204" pitchFamily="50" charset="-128"/>
              <a:ea typeface="メイリオ" panose="020B0604030504040204" pitchFamily="50" charset="-128"/>
              <a:cs typeface="Meiryo UI" panose="020B0604030504040204" pitchFamily="50" charset="-128"/>
            </a:endParaRPr>
          </a:p>
          <a:p>
            <a:pPr marL="174625" indent="-174625"/>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　　引き続き、収支不足等の財政運営上の懸念があることを踏まえ、財政規律を堅持していきます。その上で、今後の大阪の成長・発展に向け、戦略的な歳入確保や重点施策に対して財源の重点配分を行う等、未来志向の視点を持ち、課題に的確に対応しうる行財政運営体制の確立に取り組みます。</a:t>
            </a:r>
            <a:endParaRPr lang="en-US" altLang="ja-JP" sz="1400"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4" name="スライド番号プレースホルダー 3">
            <a:extLst>
              <a:ext uri="{FF2B5EF4-FFF2-40B4-BE49-F238E27FC236}">
                <a16:creationId xmlns:a16="http://schemas.microsoft.com/office/drawing/2014/main" id="{A9F71080-A0DE-4E5F-BD91-146CBF09B8FE}"/>
              </a:ext>
            </a:extLst>
          </p:cNvPr>
          <p:cNvSpPr>
            <a:spLocks noGrp="1"/>
          </p:cNvSpPr>
          <p:nvPr>
            <p:ph type="sldNum" sz="quarter" idx="12"/>
          </p:nvPr>
        </p:nvSpPr>
        <p:spPr/>
        <p:txBody>
          <a:bodyPr/>
          <a:lstStyle/>
          <a:p>
            <a:fld id="{7791D223-6A27-4327-8087-FA06212A7E85}" type="slidenum">
              <a:rPr lang="ja-JP" altLang="en-US" smtClean="0"/>
              <a:pPr/>
              <a:t>3</a:t>
            </a:fld>
            <a:endParaRPr lang="ja-JP" altLang="en-US"/>
          </a:p>
        </p:txBody>
      </p:sp>
    </p:spTree>
    <p:extLst>
      <p:ext uri="{BB962C8B-B14F-4D97-AF65-F5344CB8AC3E}">
        <p14:creationId xmlns:p14="http://schemas.microsoft.com/office/powerpoint/2010/main" val="4168858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正方形/長方形 28"/>
          <p:cNvSpPr/>
          <p:nvPr/>
        </p:nvSpPr>
        <p:spPr>
          <a:xfrm>
            <a:off x="108000" y="612000"/>
            <a:ext cx="8784000" cy="954107"/>
          </a:xfrm>
          <a:prstGeom prst="rect">
            <a:avLst/>
          </a:prstGeom>
          <a:noFill/>
        </p:spPr>
        <p:txBody>
          <a:bodyPr wrap="square">
            <a:spAutoFit/>
          </a:bodyPr>
          <a:lstStyle/>
          <a:p>
            <a:pPr marL="179388" lvl="0" indent="-179388"/>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marL="179388" lvl="0" indent="-179388"/>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社会全体で多様化・複雑化する課題を解決し、府民の</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豊かな暮らしや安全・安心</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を実現するためには、行政だけでなく、府民・団体・企業等の多様なプレイヤーが、中長期的にめざす社会の姿を共有していることが重要です。</a:t>
            </a:r>
            <a:endParaRPr lang="ja-JP" altLang="en-US" sz="16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正方形/長方形 2"/>
          <p:cNvSpPr/>
          <p:nvPr/>
        </p:nvSpPr>
        <p:spPr>
          <a:xfrm>
            <a:off x="0" y="98630"/>
            <a:ext cx="9144000" cy="369332"/>
          </a:xfrm>
          <a:prstGeom prst="rect">
            <a:avLst/>
          </a:prstGeom>
        </p:spPr>
        <p:txBody>
          <a:bodyPr wrap="square">
            <a:spAutoFit/>
          </a:bodyPr>
          <a:lstStyle/>
          <a:p>
            <a:r>
              <a:rPr lang="ja-JP" altLang="en-US" dirty="0">
                <a:latin typeface="メイリオ" panose="020B0604030504040204" pitchFamily="50" charset="-128"/>
                <a:ea typeface="メイリオ" panose="020B0604030504040204" pitchFamily="50" charset="-128"/>
                <a:cs typeface="Meiryo UI" panose="020B0604030504040204" pitchFamily="50" charset="-128"/>
              </a:rPr>
              <a:t>（２）</a:t>
            </a:r>
            <a:r>
              <a:rPr lang="en-US" altLang="ja-JP" dirty="0">
                <a:latin typeface="メイリオ" panose="020B0604030504040204" pitchFamily="50" charset="-128"/>
                <a:ea typeface="メイリオ" panose="020B0604030504040204" pitchFamily="50" charset="-128"/>
                <a:cs typeface="Meiryo UI" panose="020B0604030504040204" pitchFamily="50" charset="-128"/>
              </a:rPr>
              <a:t> </a:t>
            </a:r>
            <a:r>
              <a:rPr lang="ja-JP" altLang="en-US" dirty="0">
                <a:latin typeface="メイリオ" panose="020B0604030504040204" pitchFamily="50" charset="-128"/>
                <a:ea typeface="メイリオ" panose="020B0604030504040204" pitchFamily="50" charset="-128"/>
                <a:cs typeface="Meiryo UI" panose="020B0604030504040204" pitchFamily="50" charset="-128"/>
              </a:rPr>
              <a:t>めざす社会の姿</a:t>
            </a:r>
          </a:p>
        </p:txBody>
      </p:sp>
      <p:sp>
        <p:nvSpPr>
          <p:cNvPr id="12" name="角丸四角形 11"/>
          <p:cNvSpPr/>
          <p:nvPr/>
        </p:nvSpPr>
        <p:spPr>
          <a:xfrm>
            <a:off x="454042" y="1986602"/>
            <a:ext cx="8235915" cy="2884797"/>
          </a:xfrm>
          <a:prstGeom prst="roundRect">
            <a:avLst>
              <a:gd name="adj" fmla="val 8043"/>
            </a:avLst>
          </a:prstGeom>
          <a:ln/>
        </p:spPr>
        <p:style>
          <a:lnRef idx="2">
            <a:schemeClr val="accent1"/>
          </a:lnRef>
          <a:fillRef idx="1">
            <a:schemeClr val="lt1"/>
          </a:fillRef>
          <a:effectRef idx="0">
            <a:schemeClr val="accent1"/>
          </a:effectRef>
          <a:fontRef idx="minor">
            <a:schemeClr val="dk1"/>
          </a:fontRef>
        </p:style>
        <p:txBody>
          <a:bodyPr wrap="square" lIns="36000" tIns="36000" rIns="72000" bIns="36000" rtlCol="0" anchor="ctr"/>
          <a:lstStyle/>
          <a:p>
            <a:pPr marL="622300" indent="-622300"/>
            <a:r>
              <a:rPr lang="en-US" altLang="ja-JP" sz="16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めざす社会の姿</a:t>
            </a:r>
            <a:r>
              <a:rPr lang="en-US" altLang="ja-JP" sz="16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a:p>
            <a:pPr marL="622300" indent="-622300"/>
            <a:r>
              <a:rPr lang="ja-JP" altLang="en-US" sz="16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① 府民の生活の質（</a:t>
            </a:r>
            <a:r>
              <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QoL</a:t>
            </a:r>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）を向上させつつ、社会保障や環境の基盤が持続可能な形</a:t>
            </a:r>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622300" indent="-622300"/>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で次世代に引き継がれている。</a:t>
            </a:r>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622300" indent="-355600"/>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622300" indent="-355600"/>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② 学びや活躍の機会の提供を通じ、多様な人材が社会の担い手として育まれ、全員</a:t>
            </a:r>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622300" indent="-355600"/>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参加型の社会が形成されている。</a:t>
            </a:r>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622300" indent="-355600"/>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622300" indent="-355600"/>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③ 生活と経済活動を支えるインフラについて、中長期を見通し、最少の経費で最適</a:t>
            </a:r>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622300" indent="-355600"/>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な設計運営が行われている。</a:t>
            </a:r>
          </a:p>
        </p:txBody>
      </p:sp>
      <p:sp>
        <p:nvSpPr>
          <p:cNvPr id="4" name="スライド番号プレースホルダー 3">
            <a:extLst>
              <a:ext uri="{FF2B5EF4-FFF2-40B4-BE49-F238E27FC236}">
                <a16:creationId xmlns:a16="http://schemas.microsoft.com/office/drawing/2014/main" id="{32580F0E-AB04-4C95-BA08-02DE4D3F8767}"/>
              </a:ext>
            </a:extLst>
          </p:cNvPr>
          <p:cNvSpPr>
            <a:spLocks noGrp="1"/>
          </p:cNvSpPr>
          <p:nvPr>
            <p:ph type="sldNum" sz="quarter" idx="12"/>
          </p:nvPr>
        </p:nvSpPr>
        <p:spPr/>
        <p:txBody>
          <a:bodyPr/>
          <a:lstStyle/>
          <a:p>
            <a:fld id="{7791D223-6A27-4327-8087-FA06212A7E85}" type="slidenum">
              <a:rPr lang="ja-JP" altLang="en-US" smtClean="0"/>
              <a:pPr/>
              <a:t>4</a:t>
            </a:fld>
            <a:endParaRPr lang="ja-JP" altLang="en-US"/>
          </a:p>
        </p:txBody>
      </p:sp>
    </p:spTree>
    <p:extLst>
      <p:ext uri="{BB962C8B-B14F-4D97-AF65-F5344CB8AC3E}">
        <p14:creationId xmlns:p14="http://schemas.microsoft.com/office/powerpoint/2010/main" val="3965963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0B40C259-85FB-4963-90EE-9BFA9940F3C5}"/>
              </a:ext>
            </a:extLst>
          </p:cNvPr>
          <p:cNvSpPr/>
          <p:nvPr/>
        </p:nvSpPr>
        <p:spPr>
          <a:xfrm>
            <a:off x="0" y="98630"/>
            <a:ext cx="9144000" cy="369332"/>
          </a:xfrm>
          <a:prstGeom prst="rect">
            <a:avLst/>
          </a:prstGeom>
        </p:spPr>
        <p:txBody>
          <a:bodyPr wrap="square" anchor="ctr">
            <a:spAutoFit/>
          </a:bodyPr>
          <a:lstStyle/>
          <a:p>
            <a:r>
              <a:rPr lang="ja-JP" altLang="en-US" dirty="0">
                <a:latin typeface="メイリオ" panose="020B0604030504040204" pitchFamily="50" charset="-128"/>
                <a:ea typeface="メイリオ" panose="020B0604030504040204" pitchFamily="50" charset="-128"/>
                <a:cs typeface="Meiryo UI" panose="020B0604030504040204" pitchFamily="50" charset="-128"/>
              </a:rPr>
              <a:t>（３）</a:t>
            </a:r>
            <a:r>
              <a:rPr lang="en-US" altLang="ja-JP" dirty="0">
                <a:latin typeface="メイリオ" panose="020B0604030504040204" pitchFamily="50" charset="-128"/>
                <a:ea typeface="メイリオ" panose="020B0604030504040204" pitchFamily="50" charset="-128"/>
                <a:cs typeface="Meiryo UI" panose="020B0604030504040204" pitchFamily="50" charset="-128"/>
              </a:rPr>
              <a:t> </a:t>
            </a:r>
            <a:r>
              <a:rPr lang="ja-JP" altLang="en-US" dirty="0">
                <a:latin typeface="メイリオ" panose="020B0604030504040204" pitchFamily="50" charset="-128"/>
                <a:ea typeface="メイリオ" panose="020B0604030504040204" pitchFamily="50" charset="-128"/>
                <a:cs typeface="Meiryo UI" panose="020B0604030504040204" pitchFamily="50" charset="-128"/>
              </a:rPr>
              <a:t>めざす行財政運営体制のあり方</a:t>
            </a:r>
          </a:p>
        </p:txBody>
      </p:sp>
      <p:sp>
        <p:nvSpPr>
          <p:cNvPr id="7" name="角丸四角形 23">
            <a:extLst>
              <a:ext uri="{FF2B5EF4-FFF2-40B4-BE49-F238E27FC236}">
                <a16:creationId xmlns:a16="http://schemas.microsoft.com/office/drawing/2014/main" id="{62B10E5D-BE35-4630-AAE4-66121A8E3E98}"/>
              </a:ext>
            </a:extLst>
          </p:cNvPr>
          <p:cNvSpPr/>
          <p:nvPr/>
        </p:nvSpPr>
        <p:spPr>
          <a:xfrm>
            <a:off x="151076" y="2663955"/>
            <a:ext cx="8841848" cy="360000"/>
          </a:xfrm>
          <a:prstGeom prst="roundRect">
            <a:avLst/>
          </a:prstGeom>
          <a:solidFill>
            <a:srgbClr val="FFCC00"/>
          </a:solidFill>
          <a:ln w="9525">
            <a:noFill/>
          </a:ln>
        </p:spPr>
        <p:txBody>
          <a:bodyPr wrap="square" lIns="91440" tIns="45720" rIns="91440" bIns="45720" rtlCol="0" anchor="ctr" anchorCtr="1">
            <a:spAutoFit/>
            <a:scene3d>
              <a:camera prst="orthographicFront"/>
              <a:lightRig rig="brightRoom" dir="t"/>
            </a:scene3d>
            <a:sp3d contourW="6350" prstMaterial="plastic">
              <a:contourClr>
                <a:schemeClr val="accent1">
                  <a:tint val="100000"/>
                  <a:shade val="100000"/>
                  <a:hueMod val="100000"/>
                  <a:satMod val="100000"/>
                </a:schemeClr>
              </a:contourClr>
            </a:sp3d>
          </a:bodyPr>
          <a:lstStyle/>
          <a:p>
            <a:pPr algn="ctr">
              <a:lnSpc>
                <a:spcPct val="150000"/>
              </a:lnSpc>
            </a:pPr>
            <a:r>
              <a:rPr lang="ja-JP" altLang="en-US" sz="1600" b="1" kern="0" cap="all" dirty="0">
                <a:ln/>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自律的で創造性</a:t>
            </a:r>
            <a:r>
              <a:rPr kumimoji="0" lang="ja-JP" altLang="en-US" sz="1600" b="1" kern="0" cap="all" dirty="0">
                <a:ln/>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を発揮する行財政運営体制の確立</a:t>
            </a:r>
            <a:endParaRPr kumimoji="0" lang="en-US" altLang="ja-JP" sz="1600" b="1" kern="0" cap="all" dirty="0">
              <a:ln/>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 name="二等辺三角形 7">
            <a:extLst>
              <a:ext uri="{FF2B5EF4-FFF2-40B4-BE49-F238E27FC236}">
                <a16:creationId xmlns:a16="http://schemas.microsoft.com/office/drawing/2014/main" id="{8BC57E3A-59E2-4ED9-B13A-F0CA42E8BCE5}"/>
              </a:ext>
            </a:extLst>
          </p:cNvPr>
          <p:cNvSpPr/>
          <p:nvPr/>
        </p:nvSpPr>
        <p:spPr>
          <a:xfrm>
            <a:off x="1503168" y="3068960"/>
            <a:ext cx="2076236" cy="227295"/>
          </a:xfrm>
          <a:prstGeom prst="triangle">
            <a:avLst>
              <a:gd name="adj" fmla="val 50589"/>
            </a:avLst>
          </a:prstGeom>
          <a:solidFill>
            <a:schemeClr val="bg1">
              <a:lumMod val="6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grpSp>
        <p:nvGrpSpPr>
          <p:cNvPr id="43" name="グループ化 42">
            <a:extLst>
              <a:ext uri="{FF2B5EF4-FFF2-40B4-BE49-F238E27FC236}">
                <a16:creationId xmlns:a16="http://schemas.microsoft.com/office/drawing/2014/main" id="{3AB28B82-5A23-4F22-B98D-8FB413D03825}"/>
              </a:ext>
            </a:extLst>
          </p:cNvPr>
          <p:cNvGrpSpPr/>
          <p:nvPr/>
        </p:nvGrpSpPr>
        <p:grpSpPr>
          <a:xfrm>
            <a:off x="5208998" y="5454225"/>
            <a:ext cx="3773492" cy="1292164"/>
            <a:chOff x="6656794" y="5248362"/>
            <a:chExt cx="3773492" cy="1292164"/>
          </a:xfrm>
        </p:grpSpPr>
        <p:sp>
          <p:nvSpPr>
            <p:cNvPr id="44" name="円/楕円 9">
              <a:extLst>
                <a:ext uri="{FF2B5EF4-FFF2-40B4-BE49-F238E27FC236}">
                  <a16:creationId xmlns:a16="http://schemas.microsoft.com/office/drawing/2014/main" id="{B661E2F3-EA7B-4725-9C7B-06B88D871383}"/>
                </a:ext>
              </a:extLst>
            </p:cNvPr>
            <p:cNvSpPr/>
            <p:nvPr/>
          </p:nvSpPr>
          <p:spPr>
            <a:xfrm>
              <a:off x="6656794" y="5248362"/>
              <a:ext cx="3773492" cy="1292164"/>
            </a:xfrm>
            <a:prstGeom prst="ellipse">
              <a:avLst/>
            </a:prstGeom>
            <a:solidFill>
              <a:schemeClr val="accent5">
                <a:lumMod val="40000"/>
                <a:lumOff val="60000"/>
              </a:schemeClr>
            </a:solidFill>
            <a:ln w="12700" cap="flat" cmpd="sng" algn="ctr">
              <a:noFill/>
              <a:prstDash val="solid"/>
            </a:ln>
            <a:effectLst/>
          </p:spPr>
          <p:txBody>
            <a:bodyPr lIns="0" tIns="0" rIns="0" bIns="0" rtlCol="0" anchor="ctr" anchorCtr="0"/>
            <a:lstStyle/>
            <a:p>
              <a:pPr algn="ctr">
                <a:defRPr/>
              </a:pPr>
              <a:endParaRPr lang="ja-JP" altLang="en-US" sz="10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5" name="テキスト ボックス 44">
              <a:extLst>
                <a:ext uri="{FF2B5EF4-FFF2-40B4-BE49-F238E27FC236}">
                  <a16:creationId xmlns:a16="http://schemas.microsoft.com/office/drawing/2014/main" id="{86AA257B-C2A4-46D8-BF08-4FF7D34EBD78}"/>
                </a:ext>
              </a:extLst>
            </p:cNvPr>
            <p:cNvSpPr txBox="1"/>
            <p:nvPr/>
          </p:nvSpPr>
          <p:spPr>
            <a:xfrm>
              <a:off x="7462345" y="5379145"/>
              <a:ext cx="2034299" cy="303182"/>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oAutofit/>
            </a:bodyPr>
            <a:lstStyle/>
            <a:p>
              <a:pPr algn="ctr">
                <a:defRPr/>
              </a:pPr>
              <a:r>
                <a:rPr lang="ja-JP" altLang="en-US" sz="1400" b="1"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eiryo UI" panose="020B0604030504040204" pitchFamily="50" charset="-128"/>
                </a:rPr>
                <a:t>「未来志向」</a:t>
              </a:r>
              <a:endParaRPr kumimoji="0" lang="en-US" altLang="ja-JP" sz="1400" b="1"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ja-JP" sz="1050" b="1"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algn="ctr">
                <a:defRPr/>
              </a:pPr>
              <a:endParaRPr kumimoji="0" lang="en-US" altLang="ja-JP" sz="900" b="1" kern="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6" name="テキスト ボックス 45">
              <a:extLst>
                <a:ext uri="{FF2B5EF4-FFF2-40B4-BE49-F238E27FC236}">
                  <a16:creationId xmlns:a16="http://schemas.microsoft.com/office/drawing/2014/main" id="{31377A65-50CE-4679-97EC-8915A2E35E1F}"/>
                </a:ext>
              </a:extLst>
            </p:cNvPr>
            <p:cNvSpPr txBox="1"/>
            <p:nvPr/>
          </p:nvSpPr>
          <p:spPr>
            <a:xfrm>
              <a:off x="6987472" y="5497621"/>
              <a:ext cx="3362215" cy="88294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ja-JP" sz="1200" b="0"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r>
                <a:rPr kumimoji="1" lang="ja-JP" altLang="en-US"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多様化・複雑化する社会課題や生産年齢人口の減少等の課題に対応するため、戦略的かつ未来志向の視点を持ち、予測対応型の取組みを進めます</a:t>
              </a:r>
            </a:p>
          </p:txBody>
        </p:sp>
      </p:grpSp>
      <p:sp>
        <p:nvSpPr>
          <p:cNvPr id="48" name="テキスト ボックス 47">
            <a:extLst>
              <a:ext uri="{FF2B5EF4-FFF2-40B4-BE49-F238E27FC236}">
                <a16:creationId xmlns:a16="http://schemas.microsoft.com/office/drawing/2014/main" id="{6F8E551B-C055-41D4-BB7E-76B6AD0BB93B}"/>
              </a:ext>
            </a:extLst>
          </p:cNvPr>
          <p:cNvSpPr txBox="1"/>
          <p:nvPr/>
        </p:nvSpPr>
        <p:spPr>
          <a:xfrm>
            <a:off x="2223743" y="1746761"/>
            <a:ext cx="4696513" cy="37709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ja-JP" altLang="en-US" sz="2400" b="1" kern="0" cap="all" dirty="0">
                <a:ln/>
                <a:solidFill>
                  <a:schemeClr val="tx1"/>
                </a:solidFill>
                <a:latin typeface="Meiryo UI" panose="020B0604030504040204" pitchFamily="50" charset="-128"/>
                <a:ea typeface="Meiryo UI" panose="020B0604030504040204" pitchFamily="50" charset="-128"/>
                <a:cs typeface="Meiryo UI" panose="020B0604030504040204" pitchFamily="50" charset="-128"/>
              </a:rPr>
              <a:t>「めざす社会の姿」の実現！</a:t>
            </a:r>
            <a:endParaRPr kumimoji="0" lang="en-US" altLang="ja-JP" sz="2400" b="1" i="0" u="none" strike="noStrike" kern="0" cap="all" spc="0" normalizeH="0" baseline="0" noProof="0" dirty="0">
              <a:ln/>
              <a:solidFill>
                <a:schemeClr val="tx1"/>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endParaRPr kumimoji="1"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9" name="二等辺三角形 48">
            <a:extLst>
              <a:ext uri="{FF2B5EF4-FFF2-40B4-BE49-F238E27FC236}">
                <a16:creationId xmlns:a16="http://schemas.microsoft.com/office/drawing/2014/main" id="{F5BA404D-3FD4-4306-9386-5E3B3A734A43}"/>
              </a:ext>
            </a:extLst>
          </p:cNvPr>
          <p:cNvSpPr/>
          <p:nvPr/>
        </p:nvSpPr>
        <p:spPr>
          <a:xfrm>
            <a:off x="2571148" y="2258870"/>
            <a:ext cx="4001704" cy="329002"/>
          </a:xfrm>
          <a:prstGeom prst="triangle">
            <a:avLst>
              <a:gd name="adj" fmla="val 51405"/>
            </a:avLst>
          </a:prstGeom>
          <a:solidFill>
            <a:schemeClr val="bg1">
              <a:lumMod val="6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sp>
        <p:nvSpPr>
          <p:cNvPr id="55" name="正方形/長方形 54">
            <a:extLst>
              <a:ext uri="{FF2B5EF4-FFF2-40B4-BE49-F238E27FC236}">
                <a16:creationId xmlns:a16="http://schemas.microsoft.com/office/drawing/2014/main" id="{B909B7E1-8E98-4B47-9FF9-D2D129ED6E7C}"/>
              </a:ext>
            </a:extLst>
          </p:cNvPr>
          <p:cNvSpPr/>
          <p:nvPr/>
        </p:nvSpPr>
        <p:spPr>
          <a:xfrm>
            <a:off x="108000" y="638690"/>
            <a:ext cx="8784000" cy="954107"/>
          </a:xfrm>
          <a:prstGeom prst="rect">
            <a:avLst/>
          </a:prstGeom>
          <a:noFill/>
        </p:spPr>
        <p:txBody>
          <a:bodyPr wrap="square">
            <a:spAutoFit/>
          </a:bodyPr>
          <a:lstStyle/>
          <a:p>
            <a:pPr marL="355600" lvl="0" indent="-355600"/>
            <a:r>
              <a:rPr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400" b="1" dirty="0">
              <a:latin typeface="メイリオ" panose="020B0604030504040204" pitchFamily="50" charset="-128"/>
              <a:ea typeface="メイリオ" panose="020B0604030504040204" pitchFamily="50" charset="-128"/>
              <a:cs typeface="メイリオ" panose="020B0604030504040204" pitchFamily="50" charset="-128"/>
            </a:endParaRPr>
          </a:p>
          <a:p>
            <a:pPr marL="179388" lvl="0" indent="-179388"/>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めざす社会の姿」を追求していくため、引き続き、「行財政改革推進プラン（案）」に掲げた「組み換え（シフト）」や「強みを束ねる」といったこれまでの改革の視点に加え、「未来志向」の視点も持ちつつ、「自律的で創造性を発揮する行財政運営体制の確立」に向けた取組みを進めていきます。</a:t>
            </a:r>
          </a:p>
        </p:txBody>
      </p:sp>
      <p:sp>
        <p:nvSpPr>
          <p:cNvPr id="13" name="角丸四角形 21">
            <a:extLst>
              <a:ext uri="{FF2B5EF4-FFF2-40B4-BE49-F238E27FC236}">
                <a16:creationId xmlns:a16="http://schemas.microsoft.com/office/drawing/2014/main" id="{CEF6814D-9012-4D49-BD38-9DFC7AE6AADB}"/>
              </a:ext>
            </a:extLst>
          </p:cNvPr>
          <p:cNvSpPr/>
          <p:nvPr/>
        </p:nvSpPr>
        <p:spPr>
          <a:xfrm>
            <a:off x="183873" y="3359503"/>
            <a:ext cx="8841848" cy="813600"/>
          </a:xfrm>
          <a:prstGeom prst="roundRect">
            <a:avLst/>
          </a:prstGeom>
          <a:solidFill>
            <a:schemeClr val="tx2">
              <a:lumMod val="20000"/>
              <a:lumOff val="80000"/>
            </a:schemeClr>
          </a:solidFill>
          <a:ln w="9525">
            <a:solidFill>
              <a:schemeClr val="tx2">
                <a:lumMod val="20000"/>
                <a:lumOff val="80000"/>
              </a:schemeClr>
            </a:solidFill>
          </a:ln>
        </p:spPr>
        <p:txBody>
          <a:bodyPr wrap="square" lIns="91440" tIns="45720" rIns="91440" bIns="45720" rtlCol="0" anchor="t" anchorCtr="0">
            <a:normAutofit/>
            <a:scene3d>
              <a:camera prst="orthographicFront"/>
              <a:lightRig rig="brightRoom" dir="t"/>
            </a:scene3d>
            <a:sp3d prstMaterial="plastic">
              <a:contourClr>
                <a:schemeClr val="accent1">
                  <a:tint val="100000"/>
                  <a:shade val="100000"/>
                  <a:hueMod val="100000"/>
                  <a:satMod val="100000"/>
                </a:schemeClr>
              </a:contourClr>
            </a:sp3d>
          </a:bodyPr>
          <a:lstStyle/>
          <a:p>
            <a:pPr algn="ctr"/>
            <a:r>
              <a:rPr lang="ja-JP" altLang="en-US" sz="1400" b="1" kern="0" cap="all" dirty="0">
                <a:ln/>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新たな行政経営の取組み</a:t>
            </a:r>
            <a:endParaRPr kumimoji="0" lang="en-US" altLang="ja-JP" sz="1400" b="1" i="0" u="none" strike="noStrike" kern="0" cap="all" spc="0" normalizeH="0" baseline="0" noProof="0" dirty="0">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5" name="グループ化 4">
            <a:extLst>
              <a:ext uri="{FF2B5EF4-FFF2-40B4-BE49-F238E27FC236}">
                <a16:creationId xmlns:a16="http://schemas.microsoft.com/office/drawing/2014/main" id="{FBAB6C36-B35D-4EDB-89AE-D695AFE19D48}"/>
              </a:ext>
            </a:extLst>
          </p:cNvPr>
          <p:cNvGrpSpPr/>
          <p:nvPr/>
        </p:nvGrpSpPr>
        <p:grpSpPr>
          <a:xfrm>
            <a:off x="293257" y="3708075"/>
            <a:ext cx="8623080" cy="396000"/>
            <a:chOff x="284050" y="3756598"/>
            <a:chExt cx="8623080" cy="348496"/>
          </a:xfrm>
        </p:grpSpPr>
        <p:sp>
          <p:nvSpPr>
            <p:cNvPr id="56" name="四角形: 角を丸くする 55">
              <a:extLst>
                <a:ext uri="{FF2B5EF4-FFF2-40B4-BE49-F238E27FC236}">
                  <a16:creationId xmlns:a16="http://schemas.microsoft.com/office/drawing/2014/main" id="{541E4E9B-314C-4341-84F7-03739C1CE97E}"/>
                </a:ext>
              </a:extLst>
            </p:cNvPr>
            <p:cNvSpPr/>
            <p:nvPr/>
          </p:nvSpPr>
          <p:spPr>
            <a:xfrm>
              <a:off x="284050" y="3758185"/>
              <a:ext cx="4179902" cy="346909"/>
            </a:xfrm>
            <a:prstGeom prst="roundRect">
              <a:avLst/>
            </a:prstGeom>
            <a:solidFill>
              <a:srgbClr val="FF9999"/>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0" rtlCol="0" anchor="ctr"/>
            <a:lstStyle/>
            <a:p>
              <a:pPr algn="ctr"/>
              <a:r>
                <a:rPr kumimoji="1" lang="ja-JP" altLang="en-US" sz="1400" b="1" dirty="0">
                  <a:solidFill>
                    <a:prstClr val="black"/>
                  </a:solidFill>
                  <a:latin typeface="メイリオ" panose="020B0604030504040204" pitchFamily="50" charset="-128"/>
                  <a:ea typeface="メイリオ" panose="020B0604030504040204" pitchFamily="50" charset="-128"/>
                </a:rPr>
                <a:t>行政</a:t>
              </a:r>
              <a:r>
                <a:rPr kumimoji="1" lang="en-US" altLang="ja-JP" sz="1400" b="1" dirty="0">
                  <a:solidFill>
                    <a:prstClr val="black"/>
                  </a:solidFill>
                  <a:latin typeface="メイリオ" panose="020B0604030504040204" pitchFamily="50" charset="-128"/>
                  <a:ea typeface="メイリオ" panose="020B0604030504040204" pitchFamily="50" charset="-128"/>
                </a:rPr>
                <a:t>DX</a:t>
              </a:r>
              <a:r>
                <a:rPr kumimoji="1" lang="ja-JP" altLang="en-US" sz="1400" b="1" dirty="0">
                  <a:solidFill>
                    <a:prstClr val="black"/>
                  </a:solidFill>
                  <a:latin typeface="メイリオ" panose="020B0604030504040204" pitchFamily="50" charset="-128"/>
                  <a:ea typeface="メイリオ" panose="020B0604030504040204" pitchFamily="50" charset="-128"/>
                </a:rPr>
                <a:t>の実現に向けた取組み</a:t>
              </a:r>
              <a:endParaRPr kumimoji="1" lang="ja-JP" altLang="en-US" sz="1400" b="1" dirty="0">
                <a:solidFill>
                  <a:schemeClr val="tx1"/>
                </a:solidFill>
                <a:latin typeface="メイリオ" panose="020B0604030504040204" pitchFamily="50" charset="-128"/>
                <a:ea typeface="メイリオ" panose="020B0604030504040204" pitchFamily="50" charset="-128"/>
              </a:endParaRPr>
            </a:p>
          </p:txBody>
        </p:sp>
        <p:sp>
          <p:nvSpPr>
            <p:cNvPr id="58" name="四角形: 角を丸くする 57">
              <a:extLst>
                <a:ext uri="{FF2B5EF4-FFF2-40B4-BE49-F238E27FC236}">
                  <a16:creationId xmlns:a16="http://schemas.microsoft.com/office/drawing/2014/main" id="{1043F86D-E8C4-49A6-8A10-E03D87F3D687}"/>
                </a:ext>
              </a:extLst>
            </p:cNvPr>
            <p:cNvSpPr/>
            <p:nvPr/>
          </p:nvSpPr>
          <p:spPr>
            <a:xfrm>
              <a:off x="4727228" y="3756598"/>
              <a:ext cx="4179902" cy="346909"/>
            </a:xfrm>
            <a:prstGeom prst="roundRect">
              <a:avLst/>
            </a:prstGeom>
            <a:solidFill>
              <a:srgbClr val="FF9999"/>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0" rtlCol="0" anchor="ctr"/>
            <a:lstStyle/>
            <a:p>
              <a:pPr marL="0" marR="0" lvl="0" indent="0" algn="ctr" defTabSz="457200" rtl="0" eaLnBrk="1" fontAlgn="auto" latinLnBrk="0" hangingPunct="1">
                <a:lnSpc>
                  <a:spcPts val="1300"/>
                </a:lnSpc>
                <a:spcBef>
                  <a:spcPts val="0"/>
                </a:spcBef>
                <a:spcAft>
                  <a:spcPts val="0"/>
                </a:spcAft>
                <a:buClrTx/>
                <a:buSzTx/>
                <a:buFontTx/>
                <a:buNone/>
                <a:tabLst/>
                <a:defRPr/>
              </a:pPr>
              <a:r>
                <a:rPr kumimoji="1" lang="ja-JP" altLang="en-US" sz="1400" b="1" i="0" u="none" strike="noStrike" kern="1200" spc="0" normalizeH="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より幅広い共創の仕組みづくり</a:t>
              </a:r>
              <a:endParaRPr kumimoji="1" lang="en-US" altLang="ja-JP" sz="1050" b="1" i="0" u="none" strike="noStrike" kern="1200" spc="0" normalizeH="0" noProof="0" dirty="0">
                <a:ln>
                  <a:noFill/>
                </a:ln>
                <a:solidFill>
                  <a:prstClr val="black"/>
                </a:solidFill>
                <a:effectLst/>
                <a:uLnTx/>
                <a:uFillTx/>
                <a:latin typeface="Calibri" panose="020F0502020204030204"/>
                <a:ea typeface="游ゴシック" panose="020B0400000000000000" pitchFamily="50" charset="-128"/>
                <a:cs typeface="+mn-cs"/>
              </a:endParaRPr>
            </a:p>
          </p:txBody>
        </p:sp>
      </p:grpSp>
      <p:sp>
        <p:nvSpPr>
          <p:cNvPr id="60" name="二等辺三角形 59">
            <a:extLst>
              <a:ext uri="{FF2B5EF4-FFF2-40B4-BE49-F238E27FC236}">
                <a16:creationId xmlns:a16="http://schemas.microsoft.com/office/drawing/2014/main" id="{8C99C07D-2680-491C-82D1-075B29408768}"/>
              </a:ext>
            </a:extLst>
          </p:cNvPr>
          <p:cNvSpPr/>
          <p:nvPr/>
        </p:nvSpPr>
        <p:spPr>
          <a:xfrm>
            <a:off x="5564598" y="3068960"/>
            <a:ext cx="2076236" cy="227295"/>
          </a:xfrm>
          <a:prstGeom prst="triangle">
            <a:avLst>
              <a:gd name="adj" fmla="val 50589"/>
            </a:avLst>
          </a:prstGeom>
          <a:solidFill>
            <a:schemeClr val="bg1">
              <a:lumMod val="6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sp>
        <p:nvSpPr>
          <p:cNvPr id="61" name="角丸四角形 21">
            <a:extLst>
              <a:ext uri="{FF2B5EF4-FFF2-40B4-BE49-F238E27FC236}">
                <a16:creationId xmlns:a16="http://schemas.microsoft.com/office/drawing/2014/main" id="{75AFE56F-00A2-4AB8-A065-BF5FF5BC8030}"/>
              </a:ext>
            </a:extLst>
          </p:cNvPr>
          <p:cNvSpPr/>
          <p:nvPr/>
        </p:nvSpPr>
        <p:spPr>
          <a:xfrm>
            <a:off x="187682" y="4281178"/>
            <a:ext cx="8841848" cy="813007"/>
          </a:xfrm>
          <a:prstGeom prst="roundRect">
            <a:avLst/>
          </a:prstGeom>
          <a:solidFill>
            <a:schemeClr val="tx2">
              <a:lumMod val="20000"/>
              <a:lumOff val="80000"/>
            </a:schemeClr>
          </a:solidFill>
          <a:ln w="9525">
            <a:solidFill>
              <a:schemeClr val="tx2">
                <a:lumMod val="20000"/>
                <a:lumOff val="80000"/>
              </a:schemeClr>
            </a:solidFill>
          </a:ln>
        </p:spPr>
        <p:txBody>
          <a:bodyPr wrap="square" lIns="91440" tIns="45720" rIns="91440" bIns="45720" rtlCol="0" anchor="t" anchorCtr="0">
            <a:normAutofit/>
            <a:scene3d>
              <a:camera prst="orthographicFront"/>
              <a:lightRig rig="brightRoom" dir="t"/>
            </a:scene3d>
            <a:sp3d prstMaterial="plastic">
              <a:contourClr>
                <a:schemeClr val="accent1">
                  <a:tint val="100000"/>
                  <a:shade val="100000"/>
                  <a:hueMod val="100000"/>
                  <a:satMod val="100000"/>
                </a:schemeClr>
              </a:contourClr>
            </a:sp3d>
          </a:bodyPr>
          <a:lstStyle/>
          <a:p>
            <a:pPr algn="ctr"/>
            <a:r>
              <a:rPr kumimoji="0" lang="ja-JP" altLang="en-US" sz="1400" b="1" i="0" u="none" strike="noStrike" kern="0" cap="all" spc="0" normalizeH="0" baseline="0" noProof="0" dirty="0">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t>健全で規律ある行財政運営</a:t>
            </a:r>
            <a:endParaRPr kumimoji="0" lang="en-US" altLang="ja-JP" sz="1400" b="1" i="0" u="none" strike="noStrike" kern="0" cap="all" spc="0" normalizeH="0" baseline="0" noProof="0" dirty="0">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algn="ctr"/>
            <a:endParaRPr kumimoji="0" lang="en-US" altLang="ja-JP" sz="1400" b="1" kern="0" cap="all" dirty="0">
              <a:ln/>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6" name="グループ化 5">
            <a:extLst>
              <a:ext uri="{FF2B5EF4-FFF2-40B4-BE49-F238E27FC236}">
                <a16:creationId xmlns:a16="http://schemas.microsoft.com/office/drawing/2014/main" id="{A0F37A34-0A15-432D-9892-55B989B515B9}"/>
              </a:ext>
            </a:extLst>
          </p:cNvPr>
          <p:cNvGrpSpPr/>
          <p:nvPr/>
        </p:nvGrpSpPr>
        <p:grpSpPr>
          <a:xfrm>
            <a:off x="273528" y="4639950"/>
            <a:ext cx="8670156" cy="396000"/>
            <a:chOff x="271975" y="4653180"/>
            <a:chExt cx="8670156" cy="396000"/>
          </a:xfrm>
        </p:grpSpPr>
        <p:sp>
          <p:nvSpPr>
            <p:cNvPr id="62" name="四角形: 角を丸くする 61">
              <a:extLst>
                <a:ext uri="{FF2B5EF4-FFF2-40B4-BE49-F238E27FC236}">
                  <a16:creationId xmlns:a16="http://schemas.microsoft.com/office/drawing/2014/main" id="{24A3C893-4148-46C1-894C-9681A08BD7D5}"/>
                </a:ext>
              </a:extLst>
            </p:cNvPr>
            <p:cNvSpPr/>
            <p:nvPr/>
          </p:nvSpPr>
          <p:spPr>
            <a:xfrm>
              <a:off x="271975" y="4653180"/>
              <a:ext cx="2854291" cy="396000"/>
            </a:xfrm>
            <a:prstGeom prst="roundRect">
              <a:avLst/>
            </a:prstGeom>
            <a:solidFill>
              <a:srgbClr val="FF9999"/>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0" rtlCol="0" anchor="ctr"/>
            <a:lstStyle/>
            <a:p>
              <a:pPr algn="ctr"/>
              <a:r>
                <a:rPr kumimoji="1" lang="ja-JP" altLang="en-US" sz="1400" b="1" dirty="0">
                  <a:solidFill>
                    <a:prstClr val="black"/>
                  </a:solidFill>
                  <a:latin typeface="メイリオ" panose="020B0604030504040204" pitchFamily="50" charset="-128"/>
                  <a:ea typeface="メイリオ" panose="020B0604030504040204" pitchFamily="50" charset="-128"/>
                </a:rPr>
                <a:t>組 織 運 営</a:t>
              </a:r>
              <a:endParaRPr kumimoji="1" lang="ja-JP" altLang="en-US" sz="1400" b="1" dirty="0">
                <a:solidFill>
                  <a:schemeClr val="tx1"/>
                </a:solidFill>
                <a:latin typeface="メイリオ" panose="020B0604030504040204" pitchFamily="50" charset="-128"/>
                <a:ea typeface="メイリオ" panose="020B0604030504040204" pitchFamily="50" charset="-128"/>
              </a:endParaRPr>
            </a:p>
          </p:txBody>
        </p:sp>
        <p:sp>
          <p:nvSpPr>
            <p:cNvPr id="65" name="四角形: 角を丸くする 64">
              <a:extLst>
                <a:ext uri="{FF2B5EF4-FFF2-40B4-BE49-F238E27FC236}">
                  <a16:creationId xmlns:a16="http://schemas.microsoft.com/office/drawing/2014/main" id="{E6F06747-F8B0-4D2B-8622-15A3ABC48824}"/>
                </a:ext>
              </a:extLst>
            </p:cNvPr>
            <p:cNvSpPr/>
            <p:nvPr/>
          </p:nvSpPr>
          <p:spPr>
            <a:xfrm>
              <a:off x="3177651" y="4653180"/>
              <a:ext cx="2854291" cy="396000"/>
            </a:xfrm>
            <a:prstGeom prst="roundRect">
              <a:avLst/>
            </a:prstGeom>
            <a:solidFill>
              <a:srgbClr val="FF9999"/>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0" rtlCol="0" anchor="ctr"/>
            <a:lstStyle/>
            <a:p>
              <a:pPr marL="0" marR="0" lvl="0" indent="0" algn="ctr" defTabSz="457200" rtl="0" eaLnBrk="1" fontAlgn="auto" latinLnBrk="0" hangingPunct="1">
                <a:lnSpc>
                  <a:spcPts val="13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財 政 運 営</a:t>
              </a:r>
              <a:br>
                <a:rPr kumimoji="1" lang="en-US" altLang="ja-JP"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br>
              <a:r>
                <a:rPr kumimoji="1" lang="ja-JP" altLang="en-US" sz="105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歳入確保・歳出改革</a:t>
              </a:r>
              <a:endParaRPr kumimoji="1" lang="en-US" altLang="ja-JP" sz="105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66" name="四角形: 角を丸くする 65">
              <a:extLst>
                <a:ext uri="{FF2B5EF4-FFF2-40B4-BE49-F238E27FC236}">
                  <a16:creationId xmlns:a16="http://schemas.microsoft.com/office/drawing/2014/main" id="{B0923E4D-6FB8-4F31-8459-3EC989A0AE6A}"/>
                </a:ext>
              </a:extLst>
            </p:cNvPr>
            <p:cNvSpPr/>
            <p:nvPr/>
          </p:nvSpPr>
          <p:spPr>
            <a:xfrm>
              <a:off x="6087840" y="4653180"/>
              <a:ext cx="2854291" cy="396000"/>
            </a:xfrm>
            <a:prstGeom prst="roundRect">
              <a:avLst/>
            </a:prstGeom>
            <a:solidFill>
              <a:srgbClr val="FF9999"/>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0" rtlCol="0" anchor="ctr"/>
            <a:lstStyle/>
            <a:p>
              <a:pPr algn="ctr"/>
              <a:r>
                <a:rPr kumimoji="1" lang="ja-JP" altLang="en-US"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出資法人等・公の施設の改革</a:t>
              </a:r>
              <a:endParaRPr kumimoji="1" lang="ja-JP" altLang="en-US" sz="1400" b="1" dirty="0">
                <a:solidFill>
                  <a:schemeClr val="tx1"/>
                </a:solidFill>
                <a:latin typeface="メイリオ" panose="020B0604030504040204" pitchFamily="50" charset="-128"/>
                <a:ea typeface="メイリオ" panose="020B0604030504040204" pitchFamily="50" charset="-128"/>
              </a:endParaRPr>
            </a:p>
          </p:txBody>
        </p:sp>
      </p:grpSp>
      <p:grpSp>
        <p:nvGrpSpPr>
          <p:cNvPr id="70" name="グループ化 69">
            <a:extLst>
              <a:ext uri="{FF2B5EF4-FFF2-40B4-BE49-F238E27FC236}">
                <a16:creationId xmlns:a16="http://schemas.microsoft.com/office/drawing/2014/main" id="{B631B900-0A68-402D-82EC-4259B7D9B840}"/>
              </a:ext>
            </a:extLst>
          </p:cNvPr>
          <p:cNvGrpSpPr/>
          <p:nvPr/>
        </p:nvGrpSpPr>
        <p:grpSpPr>
          <a:xfrm>
            <a:off x="191402" y="5454225"/>
            <a:ext cx="4919942" cy="1144440"/>
            <a:chOff x="89698" y="5761662"/>
            <a:chExt cx="4919942" cy="1144440"/>
          </a:xfrm>
        </p:grpSpPr>
        <p:sp>
          <p:nvSpPr>
            <p:cNvPr id="33" name="角丸四角形 21">
              <a:extLst>
                <a:ext uri="{FF2B5EF4-FFF2-40B4-BE49-F238E27FC236}">
                  <a16:creationId xmlns:a16="http://schemas.microsoft.com/office/drawing/2014/main" id="{4287AC91-8D83-479A-8208-3CB4ED9D1697}"/>
                </a:ext>
              </a:extLst>
            </p:cNvPr>
            <p:cNvSpPr/>
            <p:nvPr/>
          </p:nvSpPr>
          <p:spPr>
            <a:xfrm>
              <a:off x="89698" y="5761662"/>
              <a:ext cx="4919942" cy="1103879"/>
            </a:xfrm>
            <a:prstGeom prst="roundRect">
              <a:avLst/>
            </a:prstGeom>
            <a:ln/>
          </p:spPr>
          <p:style>
            <a:lnRef idx="2">
              <a:schemeClr val="accent1"/>
            </a:lnRef>
            <a:fillRef idx="1">
              <a:schemeClr val="lt1"/>
            </a:fillRef>
            <a:effectRef idx="0">
              <a:schemeClr val="accent1"/>
            </a:effectRef>
            <a:fontRef idx="minor">
              <a:schemeClr val="dk1"/>
            </a:fontRef>
          </p:style>
          <p:txBody>
            <a:bodyPr wrap="square" lIns="91440" tIns="45720" rIns="91440" bIns="45720" rtlCol="0" anchor="t" anchorCtr="0">
              <a:normAutofit/>
              <a:scene3d>
                <a:camera prst="orthographicFront"/>
                <a:lightRig rig="brightRoom" dir="t"/>
              </a:scene3d>
              <a:sp3d prstMaterial="plastic">
                <a:contourClr>
                  <a:schemeClr val="accent1">
                    <a:tint val="100000"/>
                    <a:shade val="100000"/>
                    <a:hueMod val="100000"/>
                    <a:satMod val="100000"/>
                  </a:schemeClr>
                </a:contourClr>
              </a:sp3d>
            </a:bodyPr>
            <a:lstStyle/>
            <a:p>
              <a:pPr algn="ctr"/>
              <a:endParaRPr kumimoji="0" lang="ja-JP" altLang="en-US" sz="1400" b="1" kern="0" cap="all" dirty="0">
                <a:ln/>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68" name="グループ化 67">
              <a:extLst>
                <a:ext uri="{FF2B5EF4-FFF2-40B4-BE49-F238E27FC236}">
                  <a16:creationId xmlns:a16="http://schemas.microsoft.com/office/drawing/2014/main" id="{A808390D-034C-4D3F-84CC-4EA438E1AD68}"/>
                </a:ext>
              </a:extLst>
            </p:cNvPr>
            <p:cNvGrpSpPr/>
            <p:nvPr/>
          </p:nvGrpSpPr>
          <p:grpSpPr>
            <a:xfrm>
              <a:off x="132509" y="5854801"/>
              <a:ext cx="2468994" cy="1051301"/>
              <a:chOff x="189511" y="5977567"/>
              <a:chExt cx="2468994" cy="1051301"/>
            </a:xfrm>
          </p:grpSpPr>
          <p:sp>
            <p:nvSpPr>
              <p:cNvPr id="35" name="円/楕円 9">
                <a:extLst>
                  <a:ext uri="{FF2B5EF4-FFF2-40B4-BE49-F238E27FC236}">
                    <a16:creationId xmlns:a16="http://schemas.microsoft.com/office/drawing/2014/main" id="{60CEDB96-EFD2-4D8F-BF13-F7A550087414}"/>
                  </a:ext>
                </a:extLst>
              </p:cNvPr>
              <p:cNvSpPr/>
              <p:nvPr/>
            </p:nvSpPr>
            <p:spPr>
              <a:xfrm>
                <a:off x="189511" y="5977567"/>
                <a:ext cx="2405308" cy="936000"/>
              </a:xfrm>
              <a:prstGeom prst="ellipse">
                <a:avLst/>
              </a:prstGeom>
              <a:solidFill>
                <a:schemeClr val="accent5">
                  <a:lumMod val="40000"/>
                  <a:lumOff val="60000"/>
                </a:schemeClr>
              </a:solidFill>
              <a:ln w="12700" cap="flat" cmpd="sng" algn="ctr">
                <a:noFill/>
                <a:prstDash val="solid"/>
              </a:ln>
              <a:effectLst/>
            </p:spPr>
            <p:txBody>
              <a:bodyPr lIns="0" tIns="0" rIns="0" bIns="0" rtlCol="0" anchor="ctr" anchorCtr="0"/>
              <a:lstStyle/>
              <a:p>
                <a:pPr algn="ctr">
                  <a:defRPr/>
                </a:pPr>
                <a:endParaRPr lang="ja-JP" altLang="en-US" sz="10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6" name="テキスト ボックス 35">
                <a:extLst>
                  <a:ext uri="{FF2B5EF4-FFF2-40B4-BE49-F238E27FC236}">
                    <a16:creationId xmlns:a16="http://schemas.microsoft.com/office/drawing/2014/main" id="{BA406142-EB06-4825-91FA-44D0731B9CC4}"/>
                  </a:ext>
                </a:extLst>
              </p:cNvPr>
              <p:cNvSpPr txBox="1"/>
              <p:nvPr/>
            </p:nvSpPr>
            <p:spPr>
              <a:xfrm>
                <a:off x="416921" y="6019919"/>
                <a:ext cx="2034299" cy="303182"/>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oAutofit/>
              </a:bodyPr>
              <a:lstStyle/>
              <a:p>
                <a:pPr algn="ctr">
                  <a:defRPr/>
                </a:pPr>
                <a:r>
                  <a:rPr kumimoji="0" lang="ja-JP" altLang="en-US" sz="1100" b="1"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t>「組み換え（シフト）」</a:t>
                </a:r>
                <a:endParaRPr kumimoji="0" lang="en-US" altLang="ja-JP" sz="1100" b="1"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ja-JP" sz="900" b="1"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algn="ctr">
                  <a:defRPr/>
                </a:pPr>
                <a:endParaRPr kumimoji="0" lang="en-US" altLang="ja-JP" sz="700" b="1"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7" name="テキスト ボックス 36">
                <a:extLst>
                  <a:ext uri="{FF2B5EF4-FFF2-40B4-BE49-F238E27FC236}">
                    <a16:creationId xmlns:a16="http://schemas.microsoft.com/office/drawing/2014/main" id="{2F2A9BD2-E1E3-410E-B10E-22293E2CE583}"/>
                  </a:ext>
                </a:extLst>
              </p:cNvPr>
              <p:cNvSpPr txBox="1"/>
              <p:nvPr/>
            </p:nvSpPr>
            <p:spPr>
              <a:xfrm>
                <a:off x="197407" y="6236487"/>
                <a:ext cx="2461098" cy="792381"/>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t>新たな課題への的確な対応をめざし、</a:t>
                </a:r>
                <a:br>
                  <a:rPr kumimoji="0" lang="en-US" altLang="ja-JP" sz="9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br>
                <a:r>
                  <a:rPr kumimoji="0" lang="ja-JP" altLang="en-US" sz="9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t>事業、ストック、マンパワーを効果的に</a:t>
                </a:r>
                <a:br>
                  <a:rPr kumimoji="0" lang="en-US" altLang="ja-JP" sz="9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br>
                <a:r>
                  <a:rPr kumimoji="0" lang="ja-JP" altLang="en-US" sz="9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t>組み換え、政策創造やサービスの向上に</a:t>
                </a:r>
                <a:br>
                  <a:rPr kumimoji="0" lang="en-US" altLang="ja-JP" sz="9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br>
                <a:r>
                  <a:rPr kumimoji="0" lang="ja-JP" altLang="en-US" sz="9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t>つなげていきます</a:t>
                </a:r>
              </a:p>
              <a:p>
                <a:endParaRPr kumimoji="1" lang="ja-JP" altLang="en-US" sz="8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grpSp>
          <p:nvGrpSpPr>
            <p:cNvPr id="69" name="グループ化 68">
              <a:extLst>
                <a:ext uri="{FF2B5EF4-FFF2-40B4-BE49-F238E27FC236}">
                  <a16:creationId xmlns:a16="http://schemas.microsoft.com/office/drawing/2014/main" id="{ACA4F17D-169B-4737-9FC8-73BFC2AD5B45}"/>
                </a:ext>
              </a:extLst>
            </p:cNvPr>
            <p:cNvGrpSpPr/>
            <p:nvPr/>
          </p:nvGrpSpPr>
          <p:grpSpPr>
            <a:xfrm>
              <a:off x="2571074" y="5845601"/>
              <a:ext cx="2432175" cy="973329"/>
              <a:chOff x="2786773" y="6013349"/>
              <a:chExt cx="2432175" cy="973329"/>
            </a:xfrm>
          </p:grpSpPr>
          <p:sp>
            <p:nvSpPr>
              <p:cNvPr id="67" name="円/楕円 9">
                <a:extLst>
                  <a:ext uri="{FF2B5EF4-FFF2-40B4-BE49-F238E27FC236}">
                    <a16:creationId xmlns:a16="http://schemas.microsoft.com/office/drawing/2014/main" id="{E93CF932-BAB7-4ED7-B5A9-9B55D1660157}"/>
                  </a:ext>
                </a:extLst>
              </p:cNvPr>
              <p:cNvSpPr/>
              <p:nvPr/>
            </p:nvSpPr>
            <p:spPr>
              <a:xfrm>
                <a:off x="2786773" y="6013349"/>
                <a:ext cx="2405308" cy="936000"/>
              </a:xfrm>
              <a:prstGeom prst="ellipse">
                <a:avLst/>
              </a:prstGeom>
              <a:solidFill>
                <a:schemeClr val="accent5">
                  <a:lumMod val="40000"/>
                  <a:lumOff val="60000"/>
                </a:schemeClr>
              </a:solidFill>
              <a:ln w="12700" cap="flat" cmpd="sng" algn="ctr">
                <a:noFill/>
                <a:prstDash val="solid"/>
              </a:ln>
              <a:effectLst/>
            </p:spPr>
            <p:txBody>
              <a:bodyPr lIns="0" tIns="0" rIns="0" bIns="0" rtlCol="0" anchor="ctr" anchorCtr="0"/>
              <a:lstStyle/>
              <a:p>
                <a:pPr algn="ctr">
                  <a:defRPr/>
                </a:pPr>
                <a:endParaRPr lang="ja-JP" altLang="en-US" sz="1000"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0" name="テキスト ボックス 39">
                <a:extLst>
                  <a:ext uri="{FF2B5EF4-FFF2-40B4-BE49-F238E27FC236}">
                    <a16:creationId xmlns:a16="http://schemas.microsoft.com/office/drawing/2014/main" id="{A2080F8E-4796-46C7-B0DF-7EF24B589D02}"/>
                  </a:ext>
                </a:extLst>
              </p:cNvPr>
              <p:cNvSpPr txBox="1"/>
              <p:nvPr/>
            </p:nvSpPr>
            <p:spPr>
              <a:xfrm>
                <a:off x="2965337" y="6052520"/>
                <a:ext cx="2034299" cy="303182"/>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oAutofit/>
              </a:bodyPr>
              <a:lstStyle/>
              <a:p>
                <a:pPr algn="ctr">
                  <a:defRPr/>
                </a:pPr>
                <a:r>
                  <a:rPr kumimoji="0" lang="ja-JP" altLang="en-US" sz="1100" b="1"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「強みを束ねる」</a:t>
                </a:r>
                <a:endParaRPr kumimoji="0" lang="en-US" altLang="ja-JP" sz="1100" b="1"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ja-JP" sz="900" b="1"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algn="ctr">
                  <a:defRPr/>
                </a:pPr>
                <a:endParaRPr kumimoji="0" lang="en-US" altLang="ja-JP" sz="700" b="1" kern="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1" name="テキスト ボックス 40">
                <a:extLst>
                  <a:ext uri="{FF2B5EF4-FFF2-40B4-BE49-F238E27FC236}">
                    <a16:creationId xmlns:a16="http://schemas.microsoft.com/office/drawing/2014/main" id="{1AEC0173-599E-442B-96B7-9E9D39357C0B}"/>
                  </a:ext>
                </a:extLst>
              </p:cNvPr>
              <p:cNvSpPr txBox="1"/>
              <p:nvPr/>
            </p:nvSpPr>
            <p:spPr>
              <a:xfrm>
                <a:off x="2813639" y="6194297"/>
                <a:ext cx="2405309" cy="792381"/>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9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t>政策目標の実現に向け、行政、民間それぞれの</a:t>
                </a:r>
                <a:br>
                  <a:rPr kumimoji="0" lang="en-US" altLang="ja-JP" sz="9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br>
                <a:r>
                  <a:rPr kumimoji="0" lang="ja-JP" altLang="en-US" sz="9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t>強みを束ね、連携・ネットワークによる新たな</a:t>
                </a:r>
                <a:br>
                  <a:rPr kumimoji="0" lang="en-US" altLang="ja-JP" sz="9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br>
                <a:r>
                  <a:rPr kumimoji="0" lang="ja-JP" altLang="en-US" sz="900" b="0" i="0" u="none" strike="noStrike" kern="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cs typeface="Meiryo UI" panose="020B0604030504040204" pitchFamily="50" charset="-128"/>
                  </a:rPr>
                  <a:t>行政展開をめざします</a:t>
                </a:r>
              </a:p>
              <a:p>
                <a:endParaRPr kumimoji="1" lang="ja-JP" altLang="en-US" sz="8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grpSp>
      <p:sp>
        <p:nvSpPr>
          <p:cNvPr id="4" name="スライド番号プレースホルダー 3">
            <a:extLst>
              <a:ext uri="{FF2B5EF4-FFF2-40B4-BE49-F238E27FC236}">
                <a16:creationId xmlns:a16="http://schemas.microsoft.com/office/drawing/2014/main" id="{BD8ADEE6-A104-466E-B08F-2C0CCEA67947}"/>
              </a:ext>
            </a:extLst>
          </p:cNvPr>
          <p:cNvSpPr>
            <a:spLocks noGrp="1"/>
          </p:cNvSpPr>
          <p:nvPr>
            <p:ph type="sldNum" sz="quarter" idx="12"/>
          </p:nvPr>
        </p:nvSpPr>
        <p:spPr/>
        <p:txBody>
          <a:bodyPr/>
          <a:lstStyle/>
          <a:p>
            <a:fld id="{7791D223-6A27-4327-8087-FA06212A7E85}" type="slidenum">
              <a:rPr lang="ja-JP" altLang="en-US" smtClean="0"/>
              <a:pPr/>
              <a:t>5</a:t>
            </a:fld>
            <a:endParaRPr lang="ja-JP" altLang="en-US"/>
          </a:p>
        </p:txBody>
      </p:sp>
    </p:spTree>
    <p:extLst>
      <p:ext uri="{BB962C8B-B14F-4D97-AF65-F5344CB8AC3E}">
        <p14:creationId xmlns:p14="http://schemas.microsoft.com/office/powerpoint/2010/main" val="25831208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0" y="98630"/>
            <a:ext cx="9133545" cy="369332"/>
          </a:xfrm>
          <a:prstGeom prst="rect">
            <a:avLst/>
          </a:prstGeom>
        </p:spPr>
        <p:txBody>
          <a:bodyPr wrap="square" anchor="ctr">
            <a:spAutoFit/>
          </a:bodyPr>
          <a:lstStyle/>
          <a:p>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r>
              <a:rPr lang="ja-JP" altLang="en-US" dirty="0">
                <a:latin typeface="メイリオ" panose="020B0604030504040204" pitchFamily="50" charset="-128"/>
                <a:ea typeface="メイリオ" panose="020B0604030504040204" pitchFamily="50" charset="-128"/>
                <a:cs typeface="Meiryo UI" panose="020B0604030504040204" pitchFamily="50" charset="-128"/>
              </a:rPr>
              <a:t>４</a:t>
            </a:r>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）行動指針</a:t>
            </a:r>
            <a:endParaRPr lang="ja-JP" altLang="en-US" dirty="0">
              <a:solidFill>
                <a:srgbClr val="FF0000"/>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50" name="正方形/長方形 49"/>
          <p:cNvSpPr/>
          <p:nvPr/>
        </p:nvSpPr>
        <p:spPr>
          <a:xfrm>
            <a:off x="108000" y="612000"/>
            <a:ext cx="8784000" cy="523220"/>
          </a:xfrm>
          <a:prstGeom prst="rect">
            <a:avLst/>
          </a:prstGeom>
          <a:noFill/>
        </p:spPr>
        <p:txBody>
          <a:bodyPr wrap="square">
            <a:spAutoFit/>
          </a:bodyPr>
          <a:lstStyle/>
          <a:p>
            <a:pPr marL="177800" lvl="0" indent="-177800"/>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「自律的で創造性を発揮する行財政運営体制の確立」に向け、次の行動指針のもと、着実に成果を生み出していきます。</a:t>
            </a:r>
            <a:endParaRPr lang="en-US" altLang="ja-JP" sz="1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5" name="正方形/長方形 24"/>
          <p:cNvSpPr/>
          <p:nvPr/>
        </p:nvSpPr>
        <p:spPr>
          <a:xfrm>
            <a:off x="450000" y="2303875"/>
            <a:ext cx="8244000" cy="324000"/>
          </a:xfrm>
          <a:prstGeom prst="rect">
            <a:avLst/>
          </a:prstGeom>
          <a:effectLst/>
        </p:spPr>
        <p:style>
          <a:lnRef idx="1">
            <a:schemeClr val="accent1"/>
          </a:lnRef>
          <a:fillRef idx="2">
            <a:schemeClr val="accent1"/>
          </a:fillRef>
          <a:effectRef idx="1">
            <a:schemeClr val="accent1"/>
          </a:effectRef>
          <a:fontRef idx="minor">
            <a:schemeClr val="dk1"/>
          </a:fontRef>
        </p:style>
        <p:txBody>
          <a:bodyPr wrap="square" lIns="72000" tIns="0" rIns="72000" bIns="0">
            <a:spAutoFit/>
          </a:bodyPr>
          <a:lstStyle/>
          <a:p>
            <a:pPr>
              <a:lnSpc>
                <a:spcPts val="2500"/>
              </a:lnSpc>
              <a:tabLst>
                <a:tab pos="266700" algn="l"/>
              </a:tabLst>
            </a:pPr>
            <a:r>
              <a:rPr lang="ja-JP" altLang="en-US" sz="16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② 選　択　</a:t>
            </a:r>
            <a:r>
              <a:rPr lang="ja-JP" altLang="en-US" sz="1400" b="1" spc="-3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～多様なプレイヤーを束ね、より良い道筋を見出す</a:t>
            </a:r>
            <a:endParaRPr lang="ja-JP" altLang="en-US" sz="1600" b="1" spc="-3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6" name="正方形/長方形 25"/>
          <p:cNvSpPr/>
          <p:nvPr/>
        </p:nvSpPr>
        <p:spPr>
          <a:xfrm>
            <a:off x="450000" y="1313764"/>
            <a:ext cx="8244000" cy="324000"/>
          </a:xfrm>
          <a:prstGeom prst="rect">
            <a:avLst/>
          </a:prstGeom>
          <a:effectLst/>
        </p:spPr>
        <p:style>
          <a:lnRef idx="1">
            <a:schemeClr val="accent1"/>
          </a:lnRef>
          <a:fillRef idx="2">
            <a:schemeClr val="accent1"/>
          </a:fillRef>
          <a:effectRef idx="1">
            <a:schemeClr val="accent1"/>
          </a:effectRef>
          <a:fontRef idx="minor">
            <a:schemeClr val="dk1"/>
          </a:fontRef>
        </p:style>
        <p:txBody>
          <a:bodyPr wrap="square" lIns="72000" tIns="0" rIns="72000" bIns="0">
            <a:spAutoFit/>
          </a:bodyPr>
          <a:lstStyle/>
          <a:p>
            <a:pPr>
              <a:lnSpc>
                <a:spcPts val="2500"/>
              </a:lnSpc>
              <a:tabLst>
                <a:tab pos="266700" algn="l"/>
              </a:tabLst>
            </a:pPr>
            <a:r>
              <a:rPr lang="ja-JP" altLang="en-US" sz="1600" b="1" spc="-5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① 発　見　</a:t>
            </a:r>
            <a:r>
              <a:rPr lang="ja-JP" altLang="en-US" sz="1400" b="1" spc="-5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～多様な「知」と交わり、新たな「気づき」を得る</a:t>
            </a:r>
          </a:p>
        </p:txBody>
      </p:sp>
      <p:sp>
        <p:nvSpPr>
          <p:cNvPr id="27" name="正方形/長方形 26"/>
          <p:cNvSpPr/>
          <p:nvPr/>
        </p:nvSpPr>
        <p:spPr>
          <a:xfrm>
            <a:off x="567075" y="2725642"/>
            <a:ext cx="8229600" cy="523220"/>
          </a:xfrm>
          <a:prstGeom prst="rect">
            <a:avLst/>
          </a:prstGeom>
          <a:noFill/>
        </p:spPr>
        <p:txBody>
          <a:bodyPr wrap="square">
            <a:spAutoFit/>
          </a:bodyPr>
          <a:lstStyle/>
          <a:p>
            <a:pPr>
              <a:tabLst>
                <a:tab pos="266700" algn="l"/>
              </a:tabLst>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様々な社会課題の解決に臨む多様なプレイヤーを束ねる「起点」となり、社会全体としてより最適な</a:t>
            </a:r>
            <a:b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b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解決方法を選択する。</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8" name="正方形/長方形 27"/>
          <p:cNvSpPr/>
          <p:nvPr/>
        </p:nvSpPr>
        <p:spPr>
          <a:xfrm>
            <a:off x="548555" y="1721450"/>
            <a:ext cx="8229371" cy="523220"/>
          </a:xfrm>
          <a:prstGeom prst="rect">
            <a:avLst/>
          </a:prstGeom>
          <a:noFill/>
        </p:spPr>
        <p:txBody>
          <a:bodyPr wrap="square">
            <a:spAutoFit/>
          </a:bodyPr>
          <a:lstStyle/>
          <a:p>
            <a:pPr>
              <a:tabLst>
                <a:tab pos="266700" algn="l"/>
              </a:tabLst>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外部の多様な価値観・アイデア・テクノロジーとの積極的な交流を通じ、課題の発見や解決に向けた新たな「気づき」が生まれやすい環境をつくる。</a:t>
            </a:r>
          </a:p>
        </p:txBody>
      </p:sp>
      <p:sp>
        <p:nvSpPr>
          <p:cNvPr id="29" name="正方形/長方形 28"/>
          <p:cNvSpPr/>
          <p:nvPr/>
        </p:nvSpPr>
        <p:spPr>
          <a:xfrm>
            <a:off x="450000" y="3367632"/>
            <a:ext cx="8244000" cy="324000"/>
          </a:xfrm>
          <a:prstGeom prst="rect">
            <a:avLst/>
          </a:prstGeom>
          <a:effectLst/>
        </p:spPr>
        <p:style>
          <a:lnRef idx="1">
            <a:schemeClr val="accent1"/>
          </a:lnRef>
          <a:fillRef idx="2">
            <a:schemeClr val="accent1"/>
          </a:fillRef>
          <a:effectRef idx="1">
            <a:schemeClr val="accent1"/>
          </a:effectRef>
          <a:fontRef idx="minor">
            <a:schemeClr val="dk1"/>
          </a:fontRef>
        </p:style>
        <p:txBody>
          <a:bodyPr wrap="square" lIns="72000" tIns="0" rIns="72000" bIns="0">
            <a:spAutoFit/>
          </a:bodyPr>
          <a:lstStyle/>
          <a:p>
            <a:pPr>
              <a:lnSpc>
                <a:spcPts val="2500"/>
              </a:lnSpc>
              <a:tabLst>
                <a:tab pos="266700" algn="l"/>
              </a:tabLst>
            </a:pPr>
            <a:r>
              <a:rPr lang="ja-JP" altLang="en-US" sz="16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③ 実　践　</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～固定観念に捉われず、新しい取組みに挑戦する</a:t>
            </a:r>
          </a:p>
        </p:txBody>
      </p:sp>
      <p:sp>
        <p:nvSpPr>
          <p:cNvPr id="30" name="正方形/長方形 29"/>
          <p:cNvSpPr/>
          <p:nvPr/>
        </p:nvSpPr>
        <p:spPr>
          <a:xfrm>
            <a:off x="581031" y="3729835"/>
            <a:ext cx="8229600" cy="523220"/>
          </a:xfrm>
          <a:prstGeom prst="rect">
            <a:avLst/>
          </a:prstGeom>
          <a:noFill/>
        </p:spPr>
        <p:txBody>
          <a:bodyPr wrap="square">
            <a:spAutoFit/>
          </a:bodyPr>
          <a:lstStyle/>
          <a:p>
            <a:pPr>
              <a:tabLst>
                <a:tab pos="449263" algn="l"/>
              </a:tabLst>
            </a:pPr>
            <a:r>
              <a:rPr lang="ja-JP" altLang="en-US" sz="1400" spc="-50" dirty="0">
                <a:latin typeface="メイリオ" panose="020B0604030504040204" pitchFamily="50" charset="-128"/>
                <a:ea typeface="メイリオ" panose="020B0604030504040204" pitchFamily="50" charset="-128"/>
                <a:cs typeface="メイリオ" panose="020B0604030504040204" pitchFamily="50" charset="-128"/>
              </a:rPr>
              <a:t>社会のあり方や府民ニーズの変化を見据え、様々な技術を柔軟に取り入れながら、従来の発想や手法に捉われない最適な解決方法を大胆に実践する。</a:t>
            </a:r>
          </a:p>
        </p:txBody>
      </p:sp>
      <p:sp>
        <p:nvSpPr>
          <p:cNvPr id="19" name="ホームベース 18"/>
          <p:cNvSpPr/>
          <p:nvPr/>
        </p:nvSpPr>
        <p:spPr>
          <a:xfrm>
            <a:off x="366074" y="4698278"/>
            <a:ext cx="8411852" cy="1596842"/>
          </a:xfrm>
          <a:prstGeom prst="homePlate">
            <a:avLst>
              <a:gd name="adj" fmla="val 2374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21" name="タイトル 1"/>
          <p:cNvSpPr txBox="1">
            <a:spLocks/>
          </p:cNvSpPr>
          <p:nvPr/>
        </p:nvSpPr>
        <p:spPr>
          <a:xfrm>
            <a:off x="367200" y="4539925"/>
            <a:ext cx="1485165" cy="271862"/>
          </a:xfrm>
          <a:prstGeom prst="rect">
            <a:avLst/>
          </a:prstGeom>
          <a:solidFill>
            <a:schemeClr val="bg1">
              <a:lumMod val="85000"/>
            </a:schemeClr>
          </a:solidFill>
          <a:ln>
            <a:noFill/>
          </a:ln>
          <a:scene3d>
            <a:camera prst="orthographicFront"/>
            <a:lightRig rig="threePt" dir="t"/>
          </a:scene3d>
          <a:sp3d>
            <a:bevelT/>
          </a:sp3d>
        </p:spPr>
        <p:txBody>
          <a:bodyPr anchor="ctr" anchorCtr="0">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sz="1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改革の継承と深化</a:t>
            </a:r>
          </a:p>
        </p:txBody>
      </p:sp>
      <p:grpSp>
        <p:nvGrpSpPr>
          <p:cNvPr id="22" name="グループ化 21"/>
          <p:cNvGrpSpPr/>
          <p:nvPr/>
        </p:nvGrpSpPr>
        <p:grpSpPr>
          <a:xfrm>
            <a:off x="658606" y="4853449"/>
            <a:ext cx="7826787" cy="1351661"/>
            <a:chOff x="-94625" y="513468"/>
            <a:chExt cx="7826787" cy="1351661"/>
          </a:xfrm>
        </p:grpSpPr>
        <p:sp>
          <p:nvSpPr>
            <p:cNvPr id="23" name="山形 22"/>
            <p:cNvSpPr/>
            <p:nvPr/>
          </p:nvSpPr>
          <p:spPr>
            <a:xfrm>
              <a:off x="-94625" y="516715"/>
              <a:ext cx="3496495" cy="1348414"/>
            </a:xfrm>
            <a:prstGeom prst="chevron">
              <a:avLst>
                <a:gd name="adj" fmla="val 24898"/>
              </a:avLst>
            </a:prstGeom>
            <a:solidFill>
              <a:schemeClr val="bg1">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 name="テキスト ボックス 23"/>
            <p:cNvSpPr txBox="1"/>
            <p:nvPr/>
          </p:nvSpPr>
          <p:spPr>
            <a:xfrm>
              <a:off x="376896" y="571211"/>
              <a:ext cx="2553451" cy="328936"/>
            </a:xfrm>
            <a:prstGeom prst="rect">
              <a:avLst/>
            </a:prstGeom>
            <a:noFill/>
          </p:spPr>
          <p:txBody>
            <a:bodyPr wrap="square" rtlCol="0">
              <a:spAutoFit/>
            </a:bodyPr>
            <a:lstStyle/>
            <a:p>
              <a:pPr>
                <a:lnSpc>
                  <a:spcPts val="900"/>
                </a:lnSpc>
              </a:pPr>
              <a:r>
                <a:rPr kumimoji="1" lang="en-US" altLang="ja-JP" sz="900" b="1" dirty="0">
                  <a:latin typeface="メイリオ" panose="020B0604030504040204" pitchFamily="50" charset="-128"/>
                  <a:ea typeface="メイリオ" panose="020B0604030504040204" pitchFamily="50" charset="-128"/>
                  <a:cs typeface="メイリオ" panose="020B0604030504040204" pitchFamily="50" charset="-128"/>
                </a:rPr>
                <a:t>H27</a:t>
              </a:r>
              <a:r>
                <a:rPr kumimoji="1" lang="ja-JP" altLang="en-US" sz="900" b="1" dirty="0">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900" b="1" dirty="0">
                  <a:latin typeface="メイリオ" panose="020B0604030504040204" pitchFamily="50" charset="-128"/>
                  <a:ea typeface="メイリオ" panose="020B0604030504040204" pitchFamily="50" charset="-128"/>
                  <a:cs typeface="メイリオ" panose="020B0604030504040204" pitchFamily="50" charset="-128"/>
                </a:rPr>
                <a:t>H29</a:t>
              </a:r>
              <a:r>
                <a:rPr kumimoji="1" lang="ja-JP" altLang="en-US" sz="900" b="1" dirty="0">
                  <a:latin typeface="メイリオ" panose="020B0604030504040204" pitchFamily="50" charset="-128"/>
                  <a:ea typeface="メイリオ" panose="020B0604030504040204" pitchFamily="50" charset="-128"/>
                  <a:cs typeface="メイリオ" panose="020B0604030504040204" pitchFamily="50" charset="-128"/>
                </a:rPr>
                <a:t>　</a:t>
              </a:r>
              <a:endParaRPr kumimoji="1" lang="en-US" altLang="ja-JP" sz="900" b="1"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900"/>
                </a:lnSpc>
              </a:pPr>
              <a:r>
                <a:rPr lang="en-US" altLang="ja-JP" sz="9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900" b="1" dirty="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9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900" b="1" dirty="0">
                  <a:latin typeface="メイリオ" panose="020B0604030504040204" pitchFamily="50" charset="-128"/>
                  <a:ea typeface="メイリオ" panose="020B0604030504040204" pitchFamily="50" charset="-128"/>
                  <a:cs typeface="メイリオ" panose="020B0604030504040204" pitchFamily="50" charset="-128"/>
                </a:rPr>
                <a:t>行財政改革推進プラン（案）</a:t>
              </a:r>
              <a:endParaRPr kumimoji="1" lang="ja-JP" altLang="en-US" sz="9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1" name="山形 30"/>
            <p:cNvSpPr/>
            <p:nvPr/>
          </p:nvSpPr>
          <p:spPr>
            <a:xfrm>
              <a:off x="3176844" y="513468"/>
              <a:ext cx="4265573" cy="1348414"/>
            </a:xfrm>
            <a:prstGeom prst="chevron">
              <a:avLst>
                <a:gd name="adj" fmla="val 24865"/>
              </a:avLst>
            </a:prstGeom>
            <a:solidFill>
              <a:schemeClr val="bg1">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2" name="テキスト ボックス 31"/>
            <p:cNvSpPr txBox="1"/>
            <p:nvPr/>
          </p:nvSpPr>
          <p:spPr>
            <a:xfrm>
              <a:off x="3489819" y="593953"/>
              <a:ext cx="4242343" cy="477054"/>
            </a:xfrm>
            <a:prstGeom prst="rect">
              <a:avLst/>
            </a:prstGeom>
            <a:noFill/>
          </p:spPr>
          <p:txBody>
            <a:bodyPr wrap="square" rtlCol="0">
              <a:spAutoFit/>
            </a:bodyPr>
            <a:lstStyle/>
            <a:p>
              <a:pPr>
                <a:lnSpc>
                  <a:spcPts val="1000"/>
                </a:lnSpc>
              </a:pPr>
              <a:r>
                <a:rPr kumimoji="1" lang="en-US" altLang="ja-JP" sz="900" b="1" dirty="0">
                  <a:latin typeface="メイリオ" panose="020B0604030504040204" pitchFamily="50" charset="-128"/>
                  <a:ea typeface="メイリオ" panose="020B0604030504040204" pitchFamily="50" charset="-128"/>
                  <a:cs typeface="メイリオ" panose="020B0604030504040204" pitchFamily="50" charset="-128"/>
                </a:rPr>
                <a:t>H30</a:t>
              </a:r>
              <a:r>
                <a:rPr kumimoji="1" lang="ja-JP" altLang="en-US" sz="900" b="1"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900" b="1" dirty="0">
                  <a:latin typeface="メイリオ" panose="020B0604030504040204" pitchFamily="50" charset="-128"/>
                  <a:ea typeface="メイリオ" panose="020B0604030504040204" pitchFamily="50" charset="-128"/>
                  <a:cs typeface="メイリオ" panose="020B0604030504040204" pitchFamily="50" charset="-128"/>
                </a:rPr>
                <a:t>行政経営の取組み」</a:t>
              </a:r>
              <a:endParaRPr lang="en-US" altLang="ja-JP" sz="900" b="1"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000"/>
                </a:lnSpc>
              </a:pPr>
              <a:r>
                <a:rPr lang="ja-JP" altLang="en-US" sz="900" b="1" dirty="0">
                  <a:latin typeface="メイリオ" panose="020B0604030504040204" pitchFamily="50" charset="-128"/>
                  <a:ea typeface="メイリオ" panose="020B0604030504040204" pitchFamily="50" charset="-128"/>
                  <a:cs typeface="メイリオ" panose="020B0604030504040204" pitchFamily="50" charset="-128"/>
                </a:rPr>
                <a:t>中長期的な視点も持ちつつ、単年度の取組みとして、毎年２月公表</a:t>
              </a:r>
            </a:p>
            <a:p>
              <a:pPr>
                <a:lnSpc>
                  <a:spcPts val="1000"/>
                </a:lnSpc>
              </a:pPr>
              <a:endParaRPr kumimoji="1" lang="ja-JP" altLang="en-US" sz="900" b="1"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3" name="右矢印 32"/>
            <p:cNvSpPr/>
            <p:nvPr/>
          </p:nvSpPr>
          <p:spPr>
            <a:xfrm>
              <a:off x="535445" y="828083"/>
              <a:ext cx="2553451" cy="496986"/>
            </a:xfrm>
            <a:prstGeom prst="rightArrow">
              <a:avLst>
                <a:gd name="adj1" fmla="val 73281"/>
                <a:gd name="adj2" fmla="val 47811"/>
              </a:avLst>
            </a:prstGeom>
            <a:solidFill>
              <a:schemeClr val="accent3">
                <a:lumMod val="40000"/>
                <a:lumOff val="60000"/>
              </a:schemeClr>
            </a:solidFill>
            <a:ln w="1905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36000" rIns="0" rtlCol="0" anchor="ctr"/>
            <a:lstStyle/>
            <a:p>
              <a:pPr algn="ctr"/>
              <a:r>
                <a:rPr lang="ja-JP" altLang="en-US" sz="10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新たな発想・視点からの行政展開</a:t>
              </a:r>
              <a:endParaRPr lang="en-US" altLang="ja-JP" sz="10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0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自律的な行財政マネジメント</a:t>
              </a:r>
              <a:endParaRPr kumimoji="1" lang="ja-JP" altLang="en-US" sz="10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4" name="右矢印 33"/>
            <p:cNvSpPr/>
            <p:nvPr/>
          </p:nvSpPr>
          <p:spPr>
            <a:xfrm>
              <a:off x="535445" y="1310317"/>
              <a:ext cx="2553451" cy="498771"/>
            </a:xfrm>
            <a:prstGeom prst="rightArrow">
              <a:avLst>
                <a:gd name="adj1" fmla="val 69048"/>
                <a:gd name="adj2" fmla="val 50000"/>
              </a:avLst>
            </a:prstGeom>
            <a:solidFill>
              <a:schemeClr val="accent3">
                <a:lumMod val="40000"/>
                <a:lumOff val="60000"/>
              </a:schemeClr>
            </a:solidFill>
            <a:ln w="1905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36000" rIns="0" rtlCol="0" anchor="ctr"/>
            <a:lstStyle/>
            <a:p>
              <a:pPr algn="ctr"/>
              <a:r>
                <a:rPr lang="ja-JP" altLang="en-US" sz="10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持続可能で安定的な財政運営の実現</a:t>
              </a:r>
            </a:p>
          </p:txBody>
        </p:sp>
        <p:sp>
          <p:nvSpPr>
            <p:cNvPr id="35" name="右矢印 34"/>
            <p:cNvSpPr/>
            <p:nvPr/>
          </p:nvSpPr>
          <p:spPr>
            <a:xfrm>
              <a:off x="3586250" y="875019"/>
              <a:ext cx="3326009" cy="468817"/>
            </a:xfrm>
            <a:prstGeom prst="rightArrow">
              <a:avLst>
                <a:gd name="adj1" fmla="val 73281"/>
                <a:gd name="adj2" fmla="val 47811"/>
              </a:avLst>
            </a:prstGeom>
            <a:solidFill>
              <a:schemeClr val="accent3">
                <a:lumMod val="40000"/>
                <a:lumOff val="60000"/>
              </a:schemeClr>
            </a:solidFill>
            <a:ln w="1905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36000" rIns="0" rtlCol="0" anchor="ctr"/>
            <a:lstStyle/>
            <a:p>
              <a:pPr algn="ctr"/>
              <a:r>
                <a:rPr lang="ja-JP" altLang="en-US" sz="10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新たな行政経営の取組み</a:t>
              </a:r>
            </a:p>
          </p:txBody>
        </p:sp>
        <p:sp>
          <p:nvSpPr>
            <p:cNvPr id="36" name="右矢印 35"/>
            <p:cNvSpPr/>
            <p:nvPr/>
          </p:nvSpPr>
          <p:spPr>
            <a:xfrm>
              <a:off x="3586252" y="1325069"/>
              <a:ext cx="3326008" cy="498771"/>
            </a:xfrm>
            <a:prstGeom prst="rightArrow">
              <a:avLst>
                <a:gd name="adj1" fmla="val 69048"/>
                <a:gd name="adj2" fmla="val 50000"/>
              </a:avLst>
            </a:prstGeom>
            <a:solidFill>
              <a:schemeClr val="accent3">
                <a:lumMod val="40000"/>
                <a:lumOff val="60000"/>
              </a:schemeClr>
            </a:solidFill>
            <a:ln w="1905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36000" rIns="0" rtlCol="0" anchor="ctr"/>
            <a:lstStyle/>
            <a:p>
              <a:pPr algn="ctr"/>
              <a:r>
                <a:rPr lang="ja-JP" altLang="en-US" sz="10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健全で規律ある行財政運営</a:t>
              </a:r>
            </a:p>
          </p:txBody>
        </p:sp>
      </p:grpSp>
      <p:sp>
        <p:nvSpPr>
          <p:cNvPr id="4" name="スライド番号プレースホルダー 3">
            <a:extLst>
              <a:ext uri="{FF2B5EF4-FFF2-40B4-BE49-F238E27FC236}">
                <a16:creationId xmlns:a16="http://schemas.microsoft.com/office/drawing/2014/main" id="{34B70756-91CE-4696-B184-A51D24519AA9}"/>
              </a:ext>
            </a:extLst>
          </p:cNvPr>
          <p:cNvSpPr>
            <a:spLocks noGrp="1"/>
          </p:cNvSpPr>
          <p:nvPr>
            <p:ph type="sldNum" sz="quarter" idx="12"/>
          </p:nvPr>
        </p:nvSpPr>
        <p:spPr/>
        <p:txBody>
          <a:bodyPr/>
          <a:lstStyle/>
          <a:p>
            <a:fld id="{7791D223-6A27-4327-8087-FA06212A7E85}" type="slidenum">
              <a:rPr lang="ja-JP" altLang="en-US" smtClean="0"/>
              <a:pPr/>
              <a:t>6</a:t>
            </a:fld>
            <a:endParaRPr lang="ja-JP" altLang="en-US"/>
          </a:p>
        </p:txBody>
      </p:sp>
    </p:spTree>
    <p:extLst>
      <p:ext uri="{BB962C8B-B14F-4D97-AF65-F5344CB8AC3E}">
        <p14:creationId xmlns:p14="http://schemas.microsoft.com/office/powerpoint/2010/main" val="2980251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1584000"/>
            <a:ext cx="7200800" cy="1131079"/>
          </a:xfrm>
          <a:prstGeom prst="rect">
            <a:avLst/>
          </a:prstGeom>
        </p:spPr>
        <p:txBody>
          <a:bodyPr wrap="square" numCol="1">
            <a:spAutoFit/>
          </a:bodyPr>
          <a:lstStyle/>
          <a:p>
            <a:pPr defTabSz="647700">
              <a:lnSpc>
                <a:spcPct val="200000"/>
              </a:lnSpc>
              <a:spcBef>
                <a:spcPct val="0"/>
              </a:spcBef>
              <a:tabLst>
                <a:tab pos="8256588" algn="r"/>
              </a:tabLst>
              <a:defRPr/>
            </a:pPr>
            <a:r>
              <a:rPr lang="ja-JP" altLang="en-US" dirty="0">
                <a:latin typeface="メイリオ" panose="020B0604030504040204" pitchFamily="50" charset="-128"/>
                <a:ea typeface="メイリオ" panose="020B0604030504040204" pitchFamily="50" charset="-128"/>
                <a:cs typeface="Meiryo UI" panose="020B0604030504040204" pitchFamily="50" charset="-128"/>
              </a:rPr>
              <a:t>（１）行政</a:t>
            </a:r>
            <a:r>
              <a:rPr lang="en-US" altLang="ja-JP" dirty="0">
                <a:latin typeface="メイリオ" panose="020B0604030504040204" pitchFamily="50" charset="-128"/>
                <a:ea typeface="メイリオ" panose="020B0604030504040204" pitchFamily="50" charset="-128"/>
                <a:cs typeface="Meiryo UI" panose="020B0604030504040204" pitchFamily="50" charset="-128"/>
              </a:rPr>
              <a:t>DX</a:t>
            </a:r>
            <a:r>
              <a:rPr lang="ja-JP" altLang="en-US" sz="2000" baseline="30000" dirty="0">
                <a:latin typeface="メイリオ" panose="020B0604030504040204" pitchFamily="50" charset="-128"/>
                <a:ea typeface="メイリオ" panose="020B0604030504040204" pitchFamily="50" charset="-128"/>
                <a:cs typeface="Meiryo UI" panose="020B0604030504040204" pitchFamily="50" charset="-128"/>
              </a:rPr>
              <a:t>*１</a:t>
            </a:r>
            <a:r>
              <a:rPr lang="ja-JP" altLang="en-US" dirty="0">
                <a:latin typeface="メイリオ" panose="020B0604030504040204" pitchFamily="50" charset="-128"/>
                <a:ea typeface="メイリオ" panose="020B0604030504040204" pitchFamily="50" charset="-128"/>
                <a:cs typeface="Meiryo UI" panose="020B0604030504040204" pitchFamily="50" charset="-128"/>
              </a:rPr>
              <a:t>の実現に向けた取組み</a:t>
            </a:r>
            <a:endParaRPr lang="en-US" altLang="ja-JP" dirty="0">
              <a:latin typeface="メイリオ" panose="020B0604030504040204" pitchFamily="50" charset="-128"/>
              <a:ea typeface="メイリオ" panose="020B0604030504040204" pitchFamily="50" charset="-128"/>
              <a:cs typeface="Meiryo UI" panose="020B0604030504040204" pitchFamily="50" charset="-128"/>
            </a:endParaRPr>
          </a:p>
          <a:p>
            <a:pPr defTabSz="647700">
              <a:lnSpc>
                <a:spcPct val="200000"/>
              </a:lnSpc>
              <a:spcBef>
                <a:spcPct val="0"/>
              </a:spcBef>
              <a:tabLst>
                <a:tab pos="8256588" algn="r"/>
              </a:tabLst>
              <a:defRPr/>
            </a:pPr>
            <a:r>
              <a:rPr lang="ja-JP" altLang="en-US" dirty="0">
                <a:latin typeface="メイリオ" panose="020B0604030504040204" pitchFamily="50" charset="-128"/>
                <a:ea typeface="メイリオ" panose="020B0604030504040204" pitchFamily="50" charset="-128"/>
                <a:cs typeface="Meiryo UI" panose="020B0604030504040204" pitchFamily="50" charset="-128"/>
              </a:rPr>
              <a:t>（２）より幅広い共創の仕組みづくり</a:t>
            </a:r>
            <a:endParaRPr lang="en-US" altLang="ja-JP"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9" name="テキスト ボックス 8"/>
          <p:cNvSpPr txBox="1"/>
          <p:nvPr/>
        </p:nvSpPr>
        <p:spPr>
          <a:xfrm>
            <a:off x="0" y="907200"/>
            <a:ext cx="8020792" cy="523220"/>
          </a:xfrm>
          <a:prstGeom prst="rect">
            <a:avLst/>
          </a:prstGeom>
          <a:noFill/>
        </p:spPr>
        <p:txBody>
          <a:bodyPr wrap="square" rtlCol="0">
            <a:spAutoFit/>
          </a:bodyPr>
          <a:lstStyle/>
          <a:p>
            <a:r>
              <a:rPr lang="ja-JP" altLang="en-US" sz="2800" dirty="0">
                <a:latin typeface="メイリオ" panose="020B0604030504040204" pitchFamily="50" charset="-128"/>
                <a:ea typeface="メイリオ" panose="020B0604030504040204" pitchFamily="50" charset="-128"/>
                <a:cs typeface="Meiryo UI" panose="020B0604030504040204" pitchFamily="50" charset="-128"/>
              </a:rPr>
              <a:t>２ 新たな行政経営の取組み</a:t>
            </a:r>
            <a:endParaRPr lang="en-US" altLang="ja-JP" sz="2800" dirty="0">
              <a:latin typeface="メイリオ" panose="020B0604030504040204" pitchFamily="50" charset="-128"/>
              <a:ea typeface="メイリオ" panose="020B0604030504040204" pitchFamily="50" charset="-128"/>
              <a:cs typeface="Meiryo UI" panose="020B0604030504040204" pitchFamily="50" charset="-128"/>
            </a:endParaRPr>
          </a:p>
        </p:txBody>
      </p:sp>
      <p:graphicFrame>
        <p:nvGraphicFramePr>
          <p:cNvPr id="13" name="表 5">
            <a:extLst>
              <a:ext uri="{FF2B5EF4-FFF2-40B4-BE49-F238E27FC236}">
                <a16:creationId xmlns:a16="http://schemas.microsoft.com/office/drawing/2014/main" id="{48E2ED5B-B9CA-449D-8274-F8D2661257EE}"/>
              </a:ext>
            </a:extLst>
          </p:cNvPr>
          <p:cNvGraphicFramePr>
            <a:graphicFrameLocks noGrp="1"/>
          </p:cNvGraphicFramePr>
          <p:nvPr>
            <p:extLst>
              <p:ext uri="{D42A27DB-BD31-4B8C-83A1-F6EECF244321}">
                <p14:modId xmlns:p14="http://schemas.microsoft.com/office/powerpoint/2010/main" val="702143919"/>
              </p:ext>
            </p:extLst>
          </p:nvPr>
        </p:nvGraphicFramePr>
        <p:xfrm>
          <a:off x="273600" y="6578160"/>
          <a:ext cx="8460000" cy="279840"/>
        </p:xfrm>
        <a:graphic>
          <a:graphicData uri="http://schemas.openxmlformats.org/drawingml/2006/table">
            <a:tbl>
              <a:tblPr>
                <a:tableStyleId>{5C22544A-7EE6-4342-B048-85BDC9FD1C3A}</a:tableStyleId>
              </a:tblPr>
              <a:tblGrid>
                <a:gridCol w="359711">
                  <a:extLst>
                    <a:ext uri="{9D8B030D-6E8A-4147-A177-3AD203B41FA5}">
                      <a16:colId xmlns:a16="http://schemas.microsoft.com/office/drawing/2014/main" val="18874105"/>
                    </a:ext>
                  </a:extLst>
                </a:gridCol>
                <a:gridCol w="8100289">
                  <a:extLst>
                    <a:ext uri="{9D8B030D-6E8A-4147-A177-3AD203B41FA5}">
                      <a16:colId xmlns:a16="http://schemas.microsoft.com/office/drawing/2014/main" val="1029292396"/>
                    </a:ext>
                  </a:extLst>
                </a:gridCol>
              </a:tblGrid>
              <a:tr h="158613">
                <a:tc>
                  <a:txBody>
                    <a:bodyPr/>
                    <a:lstStyle/>
                    <a:p>
                      <a:pPr algn="dist"/>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１</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800" dirty="0"/>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lvl="0">
                        <a:defRPr/>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デジタルトランスフォーメーション。新たな価値を創造することを目的に、デジタル技術の駆使によって既存の枠組みを変化させること。</a:t>
                      </a:r>
                      <a:endParaRPr lang="en-US" altLang="ja-JP" sz="800" i="0" dirty="0">
                        <a:effectLst/>
                        <a:latin typeface="メイリオ" panose="020B0604030504040204" pitchFamily="50" charset="-128"/>
                        <a:ea typeface="メイリオ" panose="020B0604030504040204" pitchFamily="50" charset="-128"/>
                      </a:endParaRPr>
                    </a:p>
                    <a:p>
                      <a:pPr lvl="0">
                        <a:defRPr/>
                      </a:pP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6569586"/>
                  </a:ext>
                </a:extLst>
              </a:tr>
            </a:tbl>
          </a:graphicData>
        </a:graphic>
      </p:graphicFrame>
      <p:sp>
        <p:nvSpPr>
          <p:cNvPr id="2" name="スライド番号プレースホルダー 1">
            <a:extLst>
              <a:ext uri="{FF2B5EF4-FFF2-40B4-BE49-F238E27FC236}">
                <a16:creationId xmlns:a16="http://schemas.microsoft.com/office/drawing/2014/main" id="{68F021ED-D163-45A8-A778-299D212747C5}"/>
              </a:ext>
            </a:extLst>
          </p:cNvPr>
          <p:cNvSpPr>
            <a:spLocks noGrp="1"/>
          </p:cNvSpPr>
          <p:nvPr>
            <p:ph type="sldNum" sz="quarter" idx="12"/>
          </p:nvPr>
        </p:nvSpPr>
        <p:spPr/>
        <p:txBody>
          <a:bodyPr/>
          <a:lstStyle/>
          <a:p>
            <a:fld id="{7791D223-6A27-4327-8087-FA06212A7E85}" type="slidenum">
              <a:rPr lang="ja-JP" altLang="en-US" smtClean="0"/>
              <a:pPr/>
              <a:t>7</a:t>
            </a:fld>
            <a:endParaRPr lang="ja-JP" altLang="en-US"/>
          </a:p>
        </p:txBody>
      </p:sp>
    </p:spTree>
    <p:extLst>
      <p:ext uri="{BB962C8B-B14F-4D97-AF65-F5344CB8AC3E}">
        <p14:creationId xmlns:p14="http://schemas.microsoft.com/office/powerpoint/2010/main" val="2557957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正方形/長方形 26"/>
          <p:cNvSpPr/>
          <p:nvPr/>
        </p:nvSpPr>
        <p:spPr>
          <a:xfrm>
            <a:off x="0" y="98630"/>
            <a:ext cx="8136904" cy="369332"/>
          </a:xfrm>
          <a:prstGeom prst="rect">
            <a:avLst/>
          </a:prstGeom>
        </p:spPr>
        <p:txBody>
          <a:bodyPr wrap="square">
            <a:spAutoFit/>
          </a:bodyPr>
          <a:lstStyle/>
          <a:p>
            <a:pPr>
              <a:defRPr/>
            </a:pPr>
            <a:r>
              <a:rPr lang="ja-JP" altLang="en-US" dirty="0">
                <a:latin typeface="メイリオ" panose="020B0604030504040204" pitchFamily="50" charset="-128"/>
                <a:ea typeface="メイリオ" panose="020B0604030504040204" pitchFamily="50" charset="-128"/>
                <a:cs typeface="Meiryo UI" panose="020B0604030504040204" pitchFamily="50" charset="-128"/>
              </a:rPr>
              <a:t>（１）行政</a:t>
            </a:r>
            <a:r>
              <a:rPr lang="en-US" altLang="ja-JP" dirty="0">
                <a:latin typeface="メイリオ" panose="020B0604030504040204" pitchFamily="50" charset="-128"/>
                <a:ea typeface="メイリオ" panose="020B0604030504040204" pitchFamily="50" charset="-128"/>
                <a:cs typeface="Meiryo UI" panose="020B0604030504040204" pitchFamily="50" charset="-128"/>
              </a:rPr>
              <a:t>DX</a:t>
            </a:r>
            <a:r>
              <a:rPr lang="ja-JP" altLang="en-US" dirty="0">
                <a:latin typeface="メイリオ" panose="020B0604030504040204" pitchFamily="50" charset="-128"/>
                <a:ea typeface="メイリオ" panose="020B0604030504040204" pitchFamily="50" charset="-128"/>
                <a:cs typeface="Meiryo UI" panose="020B0604030504040204" pitchFamily="50" charset="-128"/>
              </a:rPr>
              <a:t>の実現に向けた取組み</a:t>
            </a:r>
            <a:endParaRPr lang="en-US" altLang="ja-JP"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3" name="正方形/長方形 12"/>
          <p:cNvSpPr/>
          <p:nvPr/>
        </p:nvSpPr>
        <p:spPr>
          <a:xfrm>
            <a:off x="116504" y="638690"/>
            <a:ext cx="8847496" cy="1169551"/>
          </a:xfrm>
          <a:prstGeom prst="rect">
            <a:avLst/>
          </a:prstGeom>
          <a:noFill/>
          <a:ln w="9525">
            <a:noFill/>
          </a:ln>
        </p:spPr>
        <p:txBody>
          <a:bodyPr wrap="square" lIns="91440" tIns="45720" rIns="91440" bIns="45720" numCol="1" rtlCol="0" anchor="ctr">
            <a:spAutoFit/>
            <a:scene3d>
              <a:camera prst="orthographicFront"/>
              <a:lightRig rig="brightRoom" dir="t"/>
            </a:scene3d>
            <a:sp3d contourW="6350" prstMaterial="plastic">
              <a:contourClr>
                <a:schemeClr val="accent1">
                  <a:tint val="100000"/>
                  <a:shade val="100000"/>
                  <a:hueMod val="100000"/>
                  <a:satMod val="100000"/>
                </a:schemeClr>
              </a:contourClr>
            </a:sp3d>
          </a:bodyPr>
          <a:lstStyle/>
          <a:p>
            <a:pPr marL="179388" indent="-179388">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「大阪スマートシティ戦略」に基づき、デジタル技術を最大限に活かした</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DX</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を推進し、住民の生活の質（</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QoL</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）の向上に取り組みます。</a:t>
            </a:r>
          </a:p>
          <a:p>
            <a:pPr marL="179388" indent="-179388">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また、「大阪府情報システム全体最適化計画」に基づき、より利便性の高い行政サービスの提供や、地域課題の解決をめざし、府職員がより戦略的・創造的な業務に従事できるよう、業務効率化等の取組みを進めます。</a:t>
            </a:r>
          </a:p>
        </p:txBody>
      </p:sp>
      <p:graphicFrame>
        <p:nvGraphicFramePr>
          <p:cNvPr id="8" name="表 3">
            <a:extLst>
              <a:ext uri="{FF2B5EF4-FFF2-40B4-BE49-F238E27FC236}">
                <a16:creationId xmlns:a16="http://schemas.microsoft.com/office/drawing/2014/main" id="{60A0B6F4-57D7-49AB-A334-179A43D0226A}"/>
              </a:ext>
            </a:extLst>
          </p:cNvPr>
          <p:cNvGraphicFramePr>
            <a:graphicFrameLocks noGrp="1"/>
          </p:cNvGraphicFramePr>
          <p:nvPr>
            <p:extLst>
              <p:ext uri="{D42A27DB-BD31-4B8C-83A1-F6EECF244321}">
                <p14:modId xmlns:p14="http://schemas.microsoft.com/office/powerpoint/2010/main" val="2207191765"/>
              </p:ext>
            </p:extLst>
          </p:nvPr>
        </p:nvGraphicFramePr>
        <p:xfrm>
          <a:off x="180000" y="1944000"/>
          <a:ext cx="8784000" cy="2257200"/>
        </p:xfrm>
        <a:graphic>
          <a:graphicData uri="http://schemas.openxmlformats.org/drawingml/2006/table">
            <a:tbl>
              <a:tblPr firstRow="1">
                <a:tableStyleId>{B301B821-A1FF-4177-AEE7-76D212191A09}</a:tableStyleId>
              </a:tblPr>
              <a:tblGrid>
                <a:gridCol w="5040000">
                  <a:extLst>
                    <a:ext uri="{9D8B030D-6E8A-4147-A177-3AD203B41FA5}">
                      <a16:colId xmlns:a16="http://schemas.microsoft.com/office/drawing/2014/main" val="2778632571"/>
                    </a:ext>
                  </a:extLst>
                </a:gridCol>
                <a:gridCol w="2340000">
                  <a:extLst>
                    <a:ext uri="{9D8B030D-6E8A-4147-A177-3AD203B41FA5}">
                      <a16:colId xmlns:a16="http://schemas.microsoft.com/office/drawing/2014/main" val="3500134023"/>
                    </a:ext>
                  </a:extLst>
                </a:gridCol>
                <a:gridCol w="468000">
                  <a:extLst>
                    <a:ext uri="{9D8B030D-6E8A-4147-A177-3AD203B41FA5}">
                      <a16:colId xmlns:a16="http://schemas.microsoft.com/office/drawing/2014/main" val="2698963971"/>
                    </a:ext>
                  </a:extLst>
                </a:gridCol>
                <a:gridCol w="468000">
                  <a:extLst>
                    <a:ext uri="{9D8B030D-6E8A-4147-A177-3AD203B41FA5}">
                      <a16:colId xmlns:a16="http://schemas.microsoft.com/office/drawing/2014/main" val="1545992065"/>
                    </a:ext>
                  </a:extLst>
                </a:gridCol>
                <a:gridCol w="468000">
                  <a:extLst>
                    <a:ext uri="{9D8B030D-6E8A-4147-A177-3AD203B41FA5}">
                      <a16:colId xmlns:a16="http://schemas.microsoft.com/office/drawing/2014/main" val="1681376408"/>
                    </a:ext>
                  </a:extLst>
                </a:gridCol>
              </a:tblGrid>
              <a:tr h="457200">
                <a:tc>
                  <a:txBody>
                    <a:bodyPr/>
                    <a:lstStyle/>
                    <a:p>
                      <a:pPr algn="ctr"/>
                      <a:r>
                        <a:rPr kumimoji="1" lang="ja-JP" altLang="en-US" sz="1600"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具体的な取組み</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F81BD"/>
                    </a:solidFill>
                  </a:tcPr>
                </a:tc>
                <a:tc>
                  <a:txBody>
                    <a:bodyPr/>
                    <a:lstStyle/>
                    <a:p>
                      <a:pPr algn="ctr"/>
                      <a:r>
                        <a:rPr kumimoji="1" lang="ja-JP" altLang="en-US" sz="1600"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担当部局</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4F81BD"/>
                    </a:solidFill>
                  </a:tcPr>
                </a:tc>
                <a:tc>
                  <a:txBody>
                    <a:bodyPr/>
                    <a:lstStyle/>
                    <a:p>
                      <a:pPr algn="ctr"/>
                      <a:endParaRPr kumimoji="1" lang="ja-JP" altLang="en-US" sz="1200"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4F81BD"/>
                    </a:solidFill>
                  </a:tcPr>
                </a:tc>
                <a:tc>
                  <a:txBody>
                    <a:bodyPr/>
                    <a:lstStyle/>
                    <a:p>
                      <a:pPr algn="ctr"/>
                      <a:endParaRPr kumimoji="1" lang="ja-JP" altLang="en-US" sz="1200"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4F81BD"/>
                    </a:solidFill>
                  </a:tcPr>
                </a:tc>
                <a:tc>
                  <a:txBody>
                    <a:bodyPr/>
                    <a:lstStyle/>
                    <a:p>
                      <a:pPr algn="ctr"/>
                      <a:endParaRPr kumimoji="1" lang="ja-JP" altLang="en-US" sz="1200"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592107901"/>
                  </a:ext>
                </a:extLst>
              </a:tr>
              <a:tr h="360000">
                <a:tc>
                  <a:txBody>
                    <a:bodyPr/>
                    <a:lstStyle/>
                    <a:p>
                      <a:pPr marL="92075" marR="0" lvl="0" indent="0" algn="l" defTabSz="914400" rtl="0" eaLnBrk="1" fontAlgn="ctr" latinLnBrk="0" hangingPunct="1">
                        <a:lnSpc>
                          <a:spcPct val="100000"/>
                        </a:lnSpc>
                        <a:spcBef>
                          <a:spcPts val="0"/>
                        </a:spcBef>
                        <a:spcAft>
                          <a:spcPts val="0"/>
                        </a:spcAft>
                        <a:buClrTx/>
                        <a:buSzTx/>
                        <a:buFontTx/>
                        <a:buNone/>
                        <a:tabLst/>
                        <a:defRPr/>
                      </a:pPr>
                      <a:r>
                        <a:rPr lang="ja-JP" altLang="en-US" sz="1200" b="0" u="none" strike="noStrike" dirty="0">
                          <a:solidFill>
                            <a:srgbClr val="000000"/>
                          </a:solidFill>
                          <a:effectLst/>
                          <a:latin typeface="メイリオ" panose="020B0604030504040204" pitchFamily="50" charset="-128"/>
                          <a:ea typeface="メイリオ" panose="020B0604030504040204" pitchFamily="50" charset="-128"/>
                        </a:rPr>
                        <a:t>行政手続等におけるデジタルファーストの実現</a:t>
                      </a:r>
                      <a:endParaRPr lang="ja-JP" altLang="en-US" sz="1200" b="0" i="0" u="none" strike="noStrike" dirty="0">
                        <a:solidFill>
                          <a:srgbClr val="000000"/>
                        </a:solidFill>
                        <a:effectLst/>
                        <a:latin typeface="メイリオ" panose="020B0604030504040204" pitchFamily="50" charset="-128"/>
                        <a:ea typeface="メイリオ" panose="020B0604030504040204" pitchFamily="50" charset="-128"/>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メイリオ" panose="020B0604030504040204" pitchFamily="50" charset="-128"/>
                          <a:ea typeface="メイリオ" panose="020B0604030504040204" pitchFamily="50" charset="-128"/>
                        </a:rPr>
                        <a:t>各部局</a:t>
                      </a:r>
                      <a:endParaRPr kumimoji="1" lang="en-US" altLang="ja-JP"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kumimoji="1" lang="ja-JP" altLang="en-US"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8537554"/>
                  </a:ext>
                </a:extLst>
              </a:tr>
              <a:tr h="360000">
                <a:tc>
                  <a:txBody>
                    <a:bodyPr/>
                    <a:lstStyle/>
                    <a:p>
                      <a:pPr marL="92075" marR="0" lvl="0" indent="0" algn="l" defTabSz="914400" rtl="0" eaLnBrk="1" fontAlgn="ctr" latinLnBrk="0" hangingPunct="1">
                        <a:lnSpc>
                          <a:spcPct val="100000"/>
                        </a:lnSpc>
                        <a:spcBef>
                          <a:spcPts val="0"/>
                        </a:spcBef>
                        <a:spcAft>
                          <a:spcPts val="0"/>
                        </a:spcAft>
                        <a:buClrTx/>
                        <a:buSzTx/>
                        <a:buFontTx/>
                        <a:buNone/>
                        <a:tabLst/>
                        <a:defRPr/>
                      </a:pPr>
                      <a:r>
                        <a:rPr lang="ja-JP" altLang="en-US" sz="1200" b="0" i="0" u="none" strike="noStrike" dirty="0">
                          <a:solidFill>
                            <a:srgbClr val="000000"/>
                          </a:solidFill>
                          <a:effectLst/>
                          <a:latin typeface="メイリオ" panose="020B0604030504040204" pitchFamily="50" charset="-128"/>
                          <a:ea typeface="メイリオ" panose="020B0604030504040204" pitchFamily="50" charset="-128"/>
                        </a:rPr>
                        <a:t>庁内におけるデジタルツールの活用</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200" dirty="0">
                          <a:latin typeface="メイリオ" panose="020B0604030504040204" pitchFamily="50" charset="-128"/>
                          <a:ea typeface="メイリオ" panose="020B0604030504040204" pitchFamily="50" charset="-128"/>
                        </a:rPr>
                        <a:t>各部局</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kumimoji="1" lang="ja-JP" altLang="en-US"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72420444"/>
                  </a:ext>
                </a:extLst>
              </a:tr>
              <a:tr h="360000">
                <a:tc>
                  <a:txBody>
                    <a:bodyPr/>
                    <a:lstStyle/>
                    <a:p>
                      <a:pPr marL="92075" indent="0" algn="l" fontAlgn="ctr"/>
                      <a:r>
                        <a:rPr lang="en-US" altLang="ja-JP" sz="1200" b="0" i="0" u="none" strike="noStrike" dirty="0">
                          <a:solidFill>
                            <a:srgbClr val="000000"/>
                          </a:solidFill>
                          <a:effectLst/>
                          <a:latin typeface="メイリオ" panose="020B0604030504040204" pitchFamily="50" charset="-128"/>
                          <a:ea typeface="メイリオ" panose="020B0604030504040204" pitchFamily="50" charset="-128"/>
                        </a:rPr>
                        <a:t>DX</a:t>
                      </a:r>
                      <a:r>
                        <a:rPr lang="ja-JP" altLang="en-US" sz="1200" b="0" i="0" u="none" strike="noStrike" dirty="0">
                          <a:solidFill>
                            <a:srgbClr val="000000"/>
                          </a:solidFill>
                          <a:effectLst/>
                          <a:latin typeface="メイリオ" panose="020B0604030504040204" pitchFamily="50" charset="-128"/>
                          <a:ea typeface="メイリオ" panose="020B0604030504040204" pitchFamily="50" charset="-128"/>
                        </a:rPr>
                        <a:t>推進に向けた研修の実施等</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200" dirty="0">
                          <a:latin typeface="メイリオ" panose="020B0604030504040204" pitchFamily="50" charset="-128"/>
                          <a:ea typeface="メイリオ" panose="020B0604030504040204" pitchFamily="50" charset="-128"/>
                        </a:rPr>
                        <a:t>財務部</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kumimoji="1" lang="ja-JP" altLang="en-US"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66593496"/>
                  </a:ext>
                </a:extLst>
              </a:tr>
              <a:tr h="360000">
                <a:tc>
                  <a:txBody>
                    <a:bodyPr/>
                    <a:lstStyle/>
                    <a:p>
                      <a:pPr marL="92075" marR="0" lvl="0" indent="0" algn="l" defTabSz="914400" rtl="0" eaLnBrk="1" fontAlgn="ctr" latinLnBrk="0" hangingPunct="1">
                        <a:lnSpc>
                          <a:spcPts val="1500"/>
                        </a:lnSpc>
                        <a:spcBef>
                          <a:spcPts val="0"/>
                        </a:spcBef>
                        <a:spcAft>
                          <a:spcPts val="0"/>
                        </a:spcAft>
                        <a:buClrTx/>
                        <a:buSzTx/>
                        <a:buFontTx/>
                        <a:buNone/>
                        <a:tabLst/>
                        <a:defRPr/>
                      </a:pPr>
                      <a:r>
                        <a:rPr lang="ja-JP" altLang="en-US" sz="1200" b="0" u="none" strike="noStrike" dirty="0">
                          <a:solidFill>
                            <a:srgbClr val="000000"/>
                          </a:solidFill>
                          <a:effectLst/>
                          <a:latin typeface="メイリオ" panose="020B0604030504040204" pitchFamily="50" charset="-128"/>
                          <a:ea typeface="メイリオ" panose="020B0604030504040204" pitchFamily="50" charset="-128"/>
                        </a:rPr>
                        <a:t>「許認可・検査等業務</a:t>
                      </a:r>
                      <a:r>
                        <a:rPr lang="en-US" altLang="ja-JP" sz="1200" b="0" u="none" strike="noStrike" dirty="0">
                          <a:solidFill>
                            <a:srgbClr val="000000"/>
                          </a:solidFill>
                          <a:effectLst/>
                          <a:latin typeface="メイリオ" panose="020B0604030504040204" pitchFamily="50" charset="-128"/>
                          <a:ea typeface="メイリオ" panose="020B0604030504040204" pitchFamily="50" charset="-128"/>
                        </a:rPr>
                        <a:t>DX</a:t>
                      </a:r>
                      <a:r>
                        <a:rPr lang="ja-JP" altLang="en-US" sz="1200" b="0" u="none" strike="noStrike" dirty="0">
                          <a:solidFill>
                            <a:srgbClr val="000000"/>
                          </a:solidFill>
                          <a:effectLst/>
                          <a:latin typeface="メイリオ" panose="020B0604030504040204" pitchFamily="50" charset="-128"/>
                          <a:ea typeface="メイリオ" panose="020B0604030504040204" pitchFamily="50" charset="-128"/>
                        </a:rPr>
                        <a:t>プラットフォーム」の構築</a:t>
                      </a:r>
                      <a:endParaRPr lang="ja-JP" altLang="en-US" sz="1200" b="0" i="0" u="none" strike="noStrike" dirty="0">
                        <a:solidFill>
                          <a:srgbClr val="000000"/>
                        </a:solidFill>
                        <a:effectLst/>
                        <a:latin typeface="メイリオ" panose="020B0604030504040204" pitchFamily="50" charset="-128"/>
                        <a:ea typeface="メイリオ" panose="020B0604030504040204" pitchFamily="50" charset="-128"/>
                      </a:endParaRP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200" dirty="0">
                          <a:latin typeface="メイリオ" panose="020B0604030504040204" pitchFamily="50" charset="-128"/>
                          <a:ea typeface="メイリオ" panose="020B0604030504040204" pitchFamily="50" charset="-128"/>
                        </a:rPr>
                        <a:t>福祉部／健康医療部</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kumimoji="1" lang="ja-JP" altLang="en-US"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6229827"/>
                  </a:ext>
                </a:extLst>
              </a:tr>
              <a:tr h="360000">
                <a:tc>
                  <a:txBody>
                    <a:bodyPr/>
                    <a:lstStyle/>
                    <a:p>
                      <a:pPr marL="92075" indent="0" algn="l" fontAlgn="ctr"/>
                      <a:r>
                        <a:rPr lang="ja-JP" altLang="en-US" sz="1200" b="0" i="0" u="none" strike="noStrike" dirty="0">
                          <a:solidFill>
                            <a:srgbClr val="000000"/>
                          </a:solidFill>
                          <a:effectLst/>
                          <a:latin typeface="メイリオ" panose="020B0604030504040204" pitchFamily="50" charset="-128"/>
                          <a:ea typeface="メイリオ" panose="020B0604030504040204" pitchFamily="50" charset="-128"/>
                        </a:rPr>
                        <a:t>府立学校における</a:t>
                      </a:r>
                      <a:r>
                        <a:rPr lang="en-US" altLang="ja-JP" sz="1200" b="0" i="0" u="none" strike="noStrike" dirty="0">
                          <a:solidFill>
                            <a:srgbClr val="000000"/>
                          </a:solidFill>
                          <a:effectLst/>
                          <a:latin typeface="メイリオ" panose="020B0604030504040204" pitchFamily="50" charset="-128"/>
                          <a:ea typeface="メイリオ" panose="020B0604030504040204" pitchFamily="50" charset="-128"/>
                        </a:rPr>
                        <a:t>DX</a:t>
                      </a:r>
                      <a:r>
                        <a:rPr lang="ja-JP" altLang="en-US" sz="1200" b="0" i="0" u="none" strike="noStrike" dirty="0">
                          <a:solidFill>
                            <a:srgbClr val="000000"/>
                          </a:solidFill>
                          <a:effectLst/>
                          <a:latin typeface="メイリオ" panose="020B0604030504040204" pitchFamily="50" charset="-128"/>
                          <a:ea typeface="メイリオ" panose="020B0604030504040204" pitchFamily="50" charset="-128"/>
                        </a:rPr>
                        <a:t>の推進</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200" dirty="0">
                          <a:latin typeface="メイリオ" panose="020B0604030504040204" pitchFamily="50" charset="-128"/>
                          <a:ea typeface="メイリオ" panose="020B0604030504040204" pitchFamily="50" charset="-128"/>
                        </a:rPr>
                        <a:t>教育庁</a:t>
                      </a:r>
                      <a:endParaRPr kumimoji="1" lang="en-US" altLang="ja-JP"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kumimoji="1" lang="ja-JP" altLang="en-US"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10891020"/>
                  </a:ext>
                </a:extLst>
              </a:tr>
            </a:tbl>
          </a:graphicData>
        </a:graphic>
      </p:graphicFrame>
      <p:sp>
        <p:nvSpPr>
          <p:cNvPr id="3" name="スライド番号プレースホルダー 2">
            <a:extLst>
              <a:ext uri="{FF2B5EF4-FFF2-40B4-BE49-F238E27FC236}">
                <a16:creationId xmlns:a16="http://schemas.microsoft.com/office/drawing/2014/main" id="{732FF9A4-A4A2-42C0-8293-74BF72E8653C}"/>
              </a:ext>
            </a:extLst>
          </p:cNvPr>
          <p:cNvSpPr>
            <a:spLocks noGrp="1"/>
          </p:cNvSpPr>
          <p:nvPr>
            <p:ph type="sldNum" sz="quarter" idx="12"/>
          </p:nvPr>
        </p:nvSpPr>
        <p:spPr/>
        <p:txBody>
          <a:bodyPr/>
          <a:lstStyle/>
          <a:p>
            <a:fld id="{7791D223-6A27-4327-8087-FA06212A7E85}" type="slidenum">
              <a:rPr lang="ja-JP" altLang="en-US" smtClean="0"/>
              <a:pPr/>
              <a:t>8</a:t>
            </a:fld>
            <a:endParaRPr lang="ja-JP" altLang="en-US"/>
          </a:p>
        </p:txBody>
      </p:sp>
      <p:graphicFrame>
        <p:nvGraphicFramePr>
          <p:cNvPr id="14" name="表 13">
            <a:extLst>
              <a:ext uri="{FF2B5EF4-FFF2-40B4-BE49-F238E27FC236}">
                <a16:creationId xmlns:a16="http://schemas.microsoft.com/office/drawing/2014/main" id="{EB25BECD-B4A9-4278-87C4-37A9D2018DC7}"/>
              </a:ext>
            </a:extLst>
          </p:cNvPr>
          <p:cNvGraphicFramePr>
            <a:graphicFrameLocks noGrp="1"/>
          </p:cNvGraphicFramePr>
          <p:nvPr/>
        </p:nvGraphicFramePr>
        <p:xfrm>
          <a:off x="371383" y="5544235"/>
          <a:ext cx="8333397" cy="990360"/>
        </p:xfrm>
        <a:graphic>
          <a:graphicData uri="http://schemas.openxmlformats.org/drawingml/2006/table">
            <a:tbl>
              <a:tblPr>
                <a:tableStyleId>{5C22544A-7EE6-4342-B048-85BDC9FD1C3A}</a:tableStyleId>
              </a:tblPr>
              <a:tblGrid>
                <a:gridCol w="2777799">
                  <a:extLst>
                    <a:ext uri="{9D8B030D-6E8A-4147-A177-3AD203B41FA5}">
                      <a16:colId xmlns:a16="http://schemas.microsoft.com/office/drawing/2014/main" val="4197051262"/>
                    </a:ext>
                  </a:extLst>
                </a:gridCol>
                <a:gridCol w="2777799">
                  <a:extLst>
                    <a:ext uri="{9D8B030D-6E8A-4147-A177-3AD203B41FA5}">
                      <a16:colId xmlns:a16="http://schemas.microsoft.com/office/drawing/2014/main" val="1915782428"/>
                    </a:ext>
                  </a:extLst>
                </a:gridCol>
                <a:gridCol w="2777799">
                  <a:extLst>
                    <a:ext uri="{9D8B030D-6E8A-4147-A177-3AD203B41FA5}">
                      <a16:colId xmlns:a16="http://schemas.microsoft.com/office/drawing/2014/main" val="2847308010"/>
                    </a:ext>
                  </a:extLst>
                </a:gridCol>
              </a:tblGrid>
              <a:tr h="152051">
                <a:tc gridSpan="3">
                  <a:txBody>
                    <a:bodyPr/>
                    <a:lstStyle/>
                    <a:p>
                      <a:r>
                        <a:rPr kumimoji="1" lang="en-US" altLang="ja-JP"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下記のラベルは、各取組みにおいて実現したい方向性や期待される効果を明確にするためのものです。</a:t>
                      </a:r>
                      <a:endParaRPr kumimoji="1" lang="ja-JP" altLang="en-US" sz="900" dirty="0">
                        <a:latin typeface="メイリオ" panose="020B0604030504040204" pitchFamily="50" charset="-128"/>
                        <a:ea typeface="メイリオ" panose="020B0604030504040204" pitchFamily="50" charset="-128"/>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sz="800" dirty="0">
                        <a:latin typeface="メイリオ" panose="020B0604030504040204" pitchFamily="50" charset="-128"/>
                        <a:ea typeface="メイリオ" panose="020B0604030504040204" pitchFamily="50" charset="-128"/>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kumimoji="1" lang="ja-JP" altLang="en-US" sz="800" dirty="0">
                        <a:latin typeface="メイリオ" panose="020B0604030504040204" pitchFamily="50" charset="-128"/>
                        <a:ea typeface="メイリオ" panose="020B0604030504040204" pitchFamily="50" charset="-128"/>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43761626"/>
                  </a:ext>
                </a:extLst>
              </a:tr>
              <a:tr h="396000">
                <a:tc>
                  <a:txBody>
                    <a:bodyPr/>
                    <a:lstStyle/>
                    <a:p>
                      <a:r>
                        <a:rPr kumimoji="1" lang="ja-JP" altLang="en-US" sz="900" dirty="0">
                          <a:latin typeface="メイリオ" panose="020B0604030504040204" pitchFamily="50" charset="-128"/>
                          <a:ea typeface="メイリオ" panose="020B0604030504040204" pitchFamily="50" charset="-128"/>
                        </a:rPr>
                        <a:t>　　　　　府民の利便性（満足度）の向上</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900" dirty="0">
                          <a:latin typeface="メイリオ" panose="020B0604030504040204" pitchFamily="50" charset="-128"/>
                          <a:ea typeface="メイリオ" panose="020B0604030504040204" pitchFamily="50" charset="-128"/>
                        </a:rPr>
                        <a:t>　　　　様々なプレイヤーとのパートナーシップ</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900" dirty="0">
                          <a:latin typeface="メイリオ" panose="020B0604030504040204" pitchFamily="50" charset="-128"/>
                          <a:ea typeface="メイリオ" panose="020B0604030504040204" pitchFamily="50" charset="-128"/>
                        </a:rPr>
                        <a:t>　　　　　職員の業務効率化</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7056217"/>
                  </a:ext>
                </a:extLst>
              </a:tr>
              <a:tr h="216008">
                <a:tc>
                  <a:txBody>
                    <a:bodyPr/>
                    <a:lstStyle/>
                    <a:p>
                      <a:r>
                        <a:rPr kumimoji="1" lang="ja-JP" altLang="en-US" sz="900" dirty="0">
                          <a:latin typeface="メイリオ" panose="020B0604030504040204" pitchFamily="50" charset="-128"/>
                          <a:ea typeface="メイリオ" panose="020B0604030504040204" pitchFamily="50" charset="-128"/>
                        </a:rPr>
                        <a:t>府民に対するサービスの質を向上し、利便性や満足度を高める効果があります。</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府民・企業・大学・市町村等の多様なプレイヤーとの</a:t>
                      </a:r>
                      <a:r>
                        <a:rPr kumimoji="1" lang="ja-JP" altLang="en-US" sz="900" dirty="0">
                          <a:latin typeface="メイリオ" panose="020B0604030504040204" pitchFamily="50" charset="-128"/>
                          <a:ea typeface="メイリオ" panose="020B0604030504040204" pitchFamily="50" charset="-128"/>
                        </a:rPr>
                        <a:t>協力関係を築くことをめざしています。</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900" dirty="0">
                          <a:latin typeface="メイリオ" panose="020B0604030504040204" pitchFamily="50" charset="-128"/>
                          <a:ea typeface="メイリオ" panose="020B0604030504040204" pitchFamily="50" charset="-128"/>
                        </a:rPr>
                        <a:t>府職員の事務作業等を効率化することで、より良い府民サービスの提供へつなげていきます。</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50623560"/>
                  </a:ext>
                </a:extLst>
              </a:tr>
            </a:tbl>
          </a:graphicData>
        </a:graphic>
      </p:graphicFrame>
      <p:pic>
        <p:nvPicPr>
          <p:cNvPr id="15" name="図 14">
            <a:extLst>
              <a:ext uri="{FF2B5EF4-FFF2-40B4-BE49-F238E27FC236}">
                <a16:creationId xmlns:a16="http://schemas.microsoft.com/office/drawing/2014/main" id="{A9EAC3EA-F1C5-42FE-BA12-0F002C79D981}"/>
              </a:ext>
            </a:extLst>
          </p:cNvPr>
          <p:cNvPicPr>
            <a:picLocks noChangeAspect="1"/>
          </p:cNvPicPr>
          <p:nvPr/>
        </p:nvPicPr>
        <p:blipFill>
          <a:blip r:embed="rId2"/>
          <a:stretch>
            <a:fillRect/>
          </a:stretch>
        </p:blipFill>
        <p:spPr>
          <a:xfrm>
            <a:off x="456472" y="5756303"/>
            <a:ext cx="445659" cy="432000"/>
          </a:xfrm>
          <a:prstGeom prst="rect">
            <a:avLst/>
          </a:prstGeom>
          <a:ln w="28575">
            <a:noFill/>
          </a:ln>
        </p:spPr>
      </p:pic>
      <p:pic>
        <p:nvPicPr>
          <p:cNvPr id="16" name="図 15">
            <a:extLst>
              <a:ext uri="{FF2B5EF4-FFF2-40B4-BE49-F238E27FC236}">
                <a16:creationId xmlns:a16="http://schemas.microsoft.com/office/drawing/2014/main" id="{6AFA44A1-44B3-43E7-B2E9-69626D5234AF}"/>
              </a:ext>
            </a:extLst>
          </p:cNvPr>
          <p:cNvPicPr>
            <a:picLocks noChangeAspect="1"/>
          </p:cNvPicPr>
          <p:nvPr/>
        </p:nvPicPr>
        <p:blipFill>
          <a:blip r:embed="rId3"/>
          <a:stretch>
            <a:fillRect/>
          </a:stretch>
        </p:blipFill>
        <p:spPr>
          <a:xfrm>
            <a:off x="3208003" y="5756303"/>
            <a:ext cx="442165" cy="432000"/>
          </a:xfrm>
          <a:prstGeom prst="rect">
            <a:avLst/>
          </a:prstGeom>
          <a:ln w="28575">
            <a:noFill/>
          </a:ln>
        </p:spPr>
      </p:pic>
      <p:pic>
        <p:nvPicPr>
          <p:cNvPr id="17" name="図 16">
            <a:extLst>
              <a:ext uri="{FF2B5EF4-FFF2-40B4-BE49-F238E27FC236}">
                <a16:creationId xmlns:a16="http://schemas.microsoft.com/office/drawing/2014/main" id="{822A796F-C529-412C-9AE9-1AB2BFDBD320}"/>
              </a:ext>
            </a:extLst>
          </p:cNvPr>
          <p:cNvPicPr>
            <a:picLocks noChangeAspect="1"/>
          </p:cNvPicPr>
          <p:nvPr/>
        </p:nvPicPr>
        <p:blipFill>
          <a:blip r:embed="rId4"/>
          <a:stretch>
            <a:fillRect/>
          </a:stretch>
        </p:blipFill>
        <p:spPr>
          <a:xfrm>
            <a:off x="6006753" y="5756303"/>
            <a:ext cx="475749" cy="432000"/>
          </a:xfrm>
          <a:prstGeom prst="rect">
            <a:avLst/>
          </a:prstGeom>
          <a:ln w="28575">
            <a:noFill/>
          </a:ln>
        </p:spPr>
      </p:pic>
      <p:pic>
        <p:nvPicPr>
          <p:cNvPr id="18" name="図 17">
            <a:extLst>
              <a:ext uri="{FF2B5EF4-FFF2-40B4-BE49-F238E27FC236}">
                <a16:creationId xmlns:a16="http://schemas.microsoft.com/office/drawing/2014/main" id="{DD54F676-B157-4AD0-97BF-C2C92068CAE4}"/>
              </a:ext>
            </a:extLst>
          </p:cNvPr>
          <p:cNvPicPr>
            <a:picLocks noChangeAspect="1"/>
          </p:cNvPicPr>
          <p:nvPr/>
        </p:nvPicPr>
        <p:blipFill>
          <a:blip r:embed="rId3"/>
          <a:stretch>
            <a:fillRect/>
          </a:stretch>
        </p:blipFill>
        <p:spPr>
          <a:xfrm>
            <a:off x="8061877" y="2002002"/>
            <a:ext cx="368471" cy="360000"/>
          </a:xfrm>
          <a:prstGeom prst="rect">
            <a:avLst/>
          </a:prstGeom>
        </p:spPr>
      </p:pic>
      <p:pic>
        <p:nvPicPr>
          <p:cNvPr id="19" name="図 18">
            <a:extLst>
              <a:ext uri="{FF2B5EF4-FFF2-40B4-BE49-F238E27FC236}">
                <a16:creationId xmlns:a16="http://schemas.microsoft.com/office/drawing/2014/main" id="{91F3A4CF-92AD-4661-BFF9-B91B92C6E48F}"/>
              </a:ext>
            </a:extLst>
          </p:cNvPr>
          <p:cNvPicPr>
            <a:picLocks noChangeAspect="1"/>
          </p:cNvPicPr>
          <p:nvPr/>
        </p:nvPicPr>
        <p:blipFill>
          <a:blip r:embed="rId4"/>
          <a:stretch>
            <a:fillRect/>
          </a:stretch>
        </p:blipFill>
        <p:spPr>
          <a:xfrm>
            <a:off x="8524276" y="1992819"/>
            <a:ext cx="396456" cy="360000"/>
          </a:xfrm>
          <a:prstGeom prst="rect">
            <a:avLst/>
          </a:prstGeom>
        </p:spPr>
      </p:pic>
      <p:pic>
        <p:nvPicPr>
          <p:cNvPr id="20" name="図 19">
            <a:extLst>
              <a:ext uri="{FF2B5EF4-FFF2-40B4-BE49-F238E27FC236}">
                <a16:creationId xmlns:a16="http://schemas.microsoft.com/office/drawing/2014/main" id="{26FCC51E-E3FE-4E7A-A160-020DDADE6486}"/>
              </a:ext>
            </a:extLst>
          </p:cNvPr>
          <p:cNvPicPr>
            <a:picLocks noChangeAspect="1"/>
          </p:cNvPicPr>
          <p:nvPr/>
        </p:nvPicPr>
        <p:blipFill>
          <a:blip r:embed="rId2"/>
          <a:stretch>
            <a:fillRect/>
          </a:stretch>
        </p:blipFill>
        <p:spPr>
          <a:xfrm>
            <a:off x="7587335" y="2002002"/>
            <a:ext cx="371384" cy="360000"/>
          </a:xfrm>
          <a:prstGeom prst="rect">
            <a:avLst/>
          </a:prstGeom>
        </p:spPr>
      </p:pic>
    </p:spTree>
    <p:extLst>
      <p:ext uri="{BB962C8B-B14F-4D97-AF65-F5344CB8AC3E}">
        <p14:creationId xmlns:p14="http://schemas.microsoft.com/office/powerpoint/2010/main" val="33067308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プレースホルダー 3">
            <a:extLst>
              <a:ext uri="{FF2B5EF4-FFF2-40B4-BE49-F238E27FC236}">
                <a16:creationId xmlns:a16="http://schemas.microsoft.com/office/drawing/2014/main" id="{D0E015A2-4096-4EAB-8353-C1F720B30A05}"/>
              </a:ext>
            </a:extLst>
          </p:cNvPr>
          <p:cNvSpPr>
            <a:spLocks noGrp="1"/>
          </p:cNvSpPr>
          <p:nvPr>
            <p:ph type="body" sz="quarter" idx="13"/>
          </p:nvPr>
        </p:nvSpPr>
        <p:spPr>
          <a:xfrm>
            <a:off x="0" y="47030"/>
            <a:ext cx="7065785" cy="501650"/>
          </a:xfrm>
        </p:spPr>
        <p:txBody>
          <a:bodyPr/>
          <a:lstStyle/>
          <a:p>
            <a:r>
              <a:rPr lang="ja-JP" altLang="en-US" sz="2000" b="0" dirty="0">
                <a:solidFill>
                  <a:schemeClr val="tx1"/>
                </a:solidFill>
                <a:cs typeface="メイリオ" panose="020B0604030504040204" pitchFamily="50" charset="-128"/>
              </a:rPr>
              <a:t>行政手続</a:t>
            </a:r>
            <a:r>
              <a:rPr lang="ja-JP" altLang="en-US" sz="2000" b="0" dirty="0">
                <a:cs typeface="メイリオ" panose="020B0604030504040204" pitchFamily="50" charset="-128"/>
              </a:rPr>
              <a:t>等</a:t>
            </a:r>
            <a:r>
              <a:rPr lang="ja-JP" altLang="en-US" sz="2000" b="0" dirty="0">
                <a:solidFill>
                  <a:schemeClr val="tx1"/>
                </a:solidFill>
                <a:cs typeface="メイリオ" panose="020B0604030504040204" pitchFamily="50" charset="-128"/>
              </a:rPr>
              <a:t>におけるデジタルファースト</a:t>
            </a:r>
            <a:r>
              <a:rPr lang="ja-JP" altLang="en-US" sz="2000" b="0" baseline="30000" dirty="0">
                <a:solidFill>
                  <a:schemeClr val="tx1"/>
                </a:solidFill>
                <a:cs typeface="メイリオ" panose="020B0604030504040204" pitchFamily="50" charset="-128"/>
              </a:rPr>
              <a:t>*２</a:t>
            </a:r>
            <a:r>
              <a:rPr lang="ja-JP" altLang="en-US" sz="2000" b="0" dirty="0">
                <a:solidFill>
                  <a:schemeClr val="tx1"/>
                </a:solidFill>
                <a:cs typeface="メイリオ" panose="020B0604030504040204" pitchFamily="50" charset="-128"/>
              </a:rPr>
              <a:t>の実現</a:t>
            </a:r>
            <a:endParaRPr lang="en-US" altLang="ja-JP" sz="2000" b="0" dirty="0">
              <a:solidFill>
                <a:schemeClr val="tx1"/>
              </a:solidFill>
              <a:cs typeface="メイリオ" panose="020B0604030504040204" pitchFamily="50" charset="-128"/>
            </a:endParaRPr>
          </a:p>
        </p:txBody>
      </p:sp>
      <p:pic>
        <p:nvPicPr>
          <p:cNvPr id="15" name="図プレースホルダー 14">
            <a:extLst>
              <a:ext uri="{FF2B5EF4-FFF2-40B4-BE49-F238E27FC236}">
                <a16:creationId xmlns:a16="http://schemas.microsoft.com/office/drawing/2014/main" id="{163F03BA-D5E1-4F59-BA38-A6FD09014405}"/>
              </a:ext>
            </a:extLst>
          </p:cNvPr>
          <p:cNvPicPr>
            <a:picLocks noGrp="1" noChangeAspect="1"/>
          </p:cNvPicPr>
          <p:nvPr>
            <p:ph type="pic" sz="quarter" idx="16"/>
          </p:nvPr>
        </p:nvPicPr>
        <p:blipFill rotWithShape="1">
          <a:blip r:embed="rId2" cstate="print">
            <a:extLst>
              <a:ext uri="{28A0092B-C50C-407E-A947-70E740481C1C}">
                <a14:useLocalDpi xmlns:a14="http://schemas.microsoft.com/office/drawing/2010/main" val="0"/>
              </a:ext>
            </a:extLst>
          </a:blip>
          <a:srcRect t="438" b="438"/>
          <a:stretch/>
        </p:blipFill>
        <p:spPr>
          <a:xfrm>
            <a:off x="8565080" y="31582"/>
            <a:ext cx="468000" cy="468000"/>
          </a:xfrm>
        </p:spPr>
      </p:pic>
      <p:sp>
        <p:nvSpPr>
          <p:cNvPr id="50" name="正方形/長方形 49">
            <a:extLst>
              <a:ext uri="{FF2B5EF4-FFF2-40B4-BE49-F238E27FC236}">
                <a16:creationId xmlns:a16="http://schemas.microsoft.com/office/drawing/2014/main" id="{249B540F-0B2B-4EB3-BDB5-1EFBB75FF176}"/>
              </a:ext>
            </a:extLst>
          </p:cNvPr>
          <p:cNvSpPr/>
          <p:nvPr/>
        </p:nvSpPr>
        <p:spPr>
          <a:xfrm>
            <a:off x="283033" y="638690"/>
            <a:ext cx="8577934" cy="1492454"/>
          </a:xfrm>
          <a:prstGeom prst="rect">
            <a:avLst/>
          </a:prstGeom>
          <a:solidFill>
            <a:schemeClr val="bg1"/>
          </a:solidFill>
          <a:ln w="19050">
            <a:solidFill>
              <a:schemeClr val="bg1">
                <a:lumMod val="50000"/>
              </a:schemeClr>
            </a:solidFill>
          </a:ln>
        </p:spPr>
        <p:style>
          <a:lnRef idx="2">
            <a:schemeClr val="accent1"/>
          </a:lnRef>
          <a:fillRef idx="1">
            <a:schemeClr val="lt1"/>
          </a:fillRef>
          <a:effectRef idx="0">
            <a:schemeClr val="accent1"/>
          </a:effectRef>
          <a:fontRef idx="minor">
            <a:schemeClr val="dk1"/>
          </a:fontRef>
        </p:style>
        <p:txBody>
          <a:bodyPr lIns="36000" tIns="36000" rIns="36000" rtlCol="0" anchor="t"/>
          <a:lstStyle/>
          <a:p>
            <a:pPr algn="ctr">
              <a:defRPr/>
            </a:pPr>
            <a:endParaRPr lang="en-US" altLang="ja-JP" sz="3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a:defRPr/>
            </a:pPr>
            <a:r>
              <a:rPr lang="ja-JP" altLang="en-US" sz="14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デジタルファースト実現の効果</a:t>
            </a:r>
            <a:endParaRPr lang="ja-JP" altLang="en-US" sz="105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51" name="表 4">
            <a:extLst>
              <a:ext uri="{FF2B5EF4-FFF2-40B4-BE49-F238E27FC236}">
                <a16:creationId xmlns:a16="http://schemas.microsoft.com/office/drawing/2014/main" id="{7BA6C082-599B-4A62-8FAD-20F899845379}"/>
              </a:ext>
            </a:extLst>
          </p:cNvPr>
          <p:cNvGraphicFramePr>
            <a:graphicFrameLocks noGrp="1"/>
          </p:cNvGraphicFramePr>
          <p:nvPr>
            <p:extLst>
              <p:ext uri="{D42A27DB-BD31-4B8C-83A1-F6EECF244321}">
                <p14:modId xmlns:p14="http://schemas.microsoft.com/office/powerpoint/2010/main" val="3319345740"/>
              </p:ext>
            </p:extLst>
          </p:nvPr>
        </p:nvGraphicFramePr>
        <p:xfrm>
          <a:off x="432000" y="996315"/>
          <a:ext cx="8280001" cy="1048680"/>
        </p:xfrm>
        <a:graphic>
          <a:graphicData uri="http://schemas.openxmlformats.org/drawingml/2006/table">
            <a:tbl>
              <a:tblPr firstRow="1" bandRow="1">
                <a:tableStyleId>{5C22544A-7EE6-4342-B048-85BDC9FD1C3A}</a:tableStyleId>
              </a:tblPr>
              <a:tblGrid>
                <a:gridCol w="1961053">
                  <a:extLst>
                    <a:ext uri="{9D8B030D-6E8A-4147-A177-3AD203B41FA5}">
                      <a16:colId xmlns:a16="http://schemas.microsoft.com/office/drawing/2014/main" val="3468640698"/>
                    </a:ext>
                  </a:extLst>
                </a:gridCol>
                <a:gridCol w="145263">
                  <a:extLst>
                    <a:ext uri="{9D8B030D-6E8A-4147-A177-3AD203B41FA5}">
                      <a16:colId xmlns:a16="http://schemas.microsoft.com/office/drawing/2014/main" val="1106510854"/>
                    </a:ext>
                  </a:extLst>
                </a:gridCol>
                <a:gridCol w="1961053">
                  <a:extLst>
                    <a:ext uri="{9D8B030D-6E8A-4147-A177-3AD203B41FA5}">
                      <a16:colId xmlns:a16="http://schemas.microsoft.com/office/drawing/2014/main" val="3121004198"/>
                    </a:ext>
                  </a:extLst>
                </a:gridCol>
                <a:gridCol w="145263">
                  <a:extLst>
                    <a:ext uri="{9D8B030D-6E8A-4147-A177-3AD203B41FA5}">
                      <a16:colId xmlns:a16="http://schemas.microsoft.com/office/drawing/2014/main" val="2709914791"/>
                    </a:ext>
                  </a:extLst>
                </a:gridCol>
                <a:gridCol w="1961053">
                  <a:extLst>
                    <a:ext uri="{9D8B030D-6E8A-4147-A177-3AD203B41FA5}">
                      <a16:colId xmlns:a16="http://schemas.microsoft.com/office/drawing/2014/main" val="2908304845"/>
                    </a:ext>
                  </a:extLst>
                </a:gridCol>
                <a:gridCol w="145263">
                  <a:extLst>
                    <a:ext uri="{9D8B030D-6E8A-4147-A177-3AD203B41FA5}">
                      <a16:colId xmlns:a16="http://schemas.microsoft.com/office/drawing/2014/main" val="978185368"/>
                    </a:ext>
                  </a:extLst>
                </a:gridCol>
                <a:gridCol w="1961053">
                  <a:extLst>
                    <a:ext uri="{9D8B030D-6E8A-4147-A177-3AD203B41FA5}">
                      <a16:colId xmlns:a16="http://schemas.microsoft.com/office/drawing/2014/main" val="803507232"/>
                    </a:ext>
                  </a:extLst>
                </a:gridCol>
              </a:tblGrid>
              <a:tr h="0">
                <a:tc>
                  <a:txBody>
                    <a:bodyPr/>
                    <a:lstStyle/>
                    <a:p>
                      <a:pPr algn="ctr">
                        <a:lnSpc>
                          <a:spcPct val="100000"/>
                        </a:lnSpc>
                      </a:pP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いつでも、どこからでも</a:t>
                      </a:r>
                      <a:endParaRPr kumimoji="1" lang="ja-JP" altLang="en-US" dirty="0">
                        <a:solidFill>
                          <a:schemeClr val="tx1"/>
                        </a:solidFill>
                        <a:effectLst/>
                      </a:endParaRPr>
                    </a:p>
                  </a:txBody>
                  <a:tcPr marT="3600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7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txBody>
                  <a:tcPr marL="0" marR="0"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労⼒・コスト等の削減</a:t>
                      </a:r>
                    </a:p>
                  </a:txBody>
                  <a:tcPr marT="3600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txBody>
                  <a:tcPr marL="0" marR="0" marT="72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スピーディな⼿続</a:t>
                      </a:r>
                    </a:p>
                  </a:txBody>
                  <a:tcPr marR="90000" marT="3600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pPr>
                      <a:endParaRPr kumimoji="1" lang="ja-JP" altLang="en-US" sz="1200" dirty="0">
                        <a:solidFill>
                          <a:schemeClr val="tx1"/>
                        </a:solidFill>
                        <a:effectLst/>
                      </a:endParaRPr>
                    </a:p>
                  </a:txBody>
                  <a:tcPr marL="0" marR="0" marT="72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データ管理の効率化等</a:t>
                      </a:r>
                      <a:endParaRPr kumimoji="1" lang="ja-JP" altLang="en-US" dirty="0">
                        <a:solidFill>
                          <a:schemeClr val="tx1"/>
                        </a:solidFill>
                        <a:effectLst/>
                      </a:endParaRPr>
                    </a:p>
                  </a:txBody>
                  <a:tcPr marT="3600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963356557"/>
                  </a:ext>
                </a:extLst>
              </a:tr>
              <a:tr h="179670">
                <a:tc>
                  <a:txBody>
                    <a:bodyPr/>
                    <a:lstStyle/>
                    <a:p>
                      <a:pPr marL="90488" indent="-90488">
                        <a:buFont typeface="Arial" panose="020B0604020202020204" pitchFamily="34" charset="0"/>
                        <a:buChar char="•"/>
                      </a:pPr>
                      <a:r>
                        <a:rPr kumimoji="1" lang="ja-JP" altLang="en-US" sz="900" dirty="0">
                          <a:solidFill>
                            <a:schemeClr val="tx1"/>
                          </a:solidFill>
                          <a:effectLst/>
                          <a:latin typeface="メイリオ" panose="020B0604030504040204" pitchFamily="50" charset="-128"/>
                          <a:ea typeface="メイリオ" panose="020B0604030504040204" pitchFamily="50" charset="-128"/>
                        </a:rPr>
                        <a:t>オンラインにより</a:t>
                      </a:r>
                      <a:r>
                        <a:rPr kumimoji="1" lang="en-US" altLang="ja-JP" sz="900" dirty="0">
                          <a:solidFill>
                            <a:schemeClr val="tx1"/>
                          </a:solidFill>
                          <a:effectLst/>
                          <a:latin typeface="メイリオ" panose="020B0604030504040204" pitchFamily="50" charset="-128"/>
                          <a:ea typeface="メイリオ" panose="020B0604030504040204" pitchFamily="50" charset="-128"/>
                        </a:rPr>
                        <a:t>24</a:t>
                      </a:r>
                      <a:r>
                        <a:rPr kumimoji="1" lang="ja-JP" altLang="en-US" sz="900" dirty="0">
                          <a:solidFill>
                            <a:schemeClr val="tx1"/>
                          </a:solidFill>
                          <a:effectLst/>
                          <a:latin typeface="メイリオ" panose="020B0604030504040204" pitchFamily="50" charset="-128"/>
                          <a:ea typeface="メイリオ" panose="020B0604030504040204" pitchFamily="50" charset="-128"/>
                        </a:rPr>
                        <a:t>時間</a:t>
                      </a:r>
                      <a:r>
                        <a:rPr kumimoji="1" lang="en-US" altLang="ja-JP" sz="900" dirty="0">
                          <a:solidFill>
                            <a:schemeClr val="tx1"/>
                          </a:solidFill>
                          <a:effectLst/>
                          <a:latin typeface="メイリオ" panose="020B0604030504040204" pitchFamily="50" charset="-128"/>
                          <a:ea typeface="メイリオ" panose="020B0604030504040204" pitchFamily="50" charset="-128"/>
                        </a:rPr>
                        <a:t>365</a:t>
                      </a:r>
                      <a:r>
                        <a:rPr kumimoji="1" lang="ja-JP" altLang="en-US" sz="900" dirty="0">
                          <a:solidFill>
                            <a:schemeClr val="tx1"/>
                          </a:solidFill>
                          <a:effectLst/>
                          <a:latin typeface="メイリオ" panose="020B0604030504040204" pitchFamily="50" charset="-128"/>
                          <a:ea typeface="メイリオ" panose="020B0604030504040204" pitchFamily="50" charset="-128"/>
                        </a:rPr>
                        <a:t>日自由な媒体で手続可能。</a:t>
                      </a:r>
                    </a:p>
                    <a:p>
                      <a:pPr marL="90488" indent="-90488">
                        <a:buFont typeface="Arial" panose="020B0604020202020204" pitchFamily="34" charset="0"/>
                        <a:buChar char="•"/>
                      </a:pPr>
                      <a:r>
                        <a:rPr kumimoji="1" lang="ja-JP" altLang="en-US" sz="900" dirty="0">
                          <a:solidFill>
                            <a:schemeClr val="tx1"/>
                          </a:solidFill>
                          <a:effectLst/>
                          <a:latin typeface="メイリオ" panose="020B0604030504040204" pitchFamily="50" charset="-128"/>
                          <a:ea typeface="メイリオ" panose="020B0604030504040204" pitchFamily="50" charset="-128"/>
                        </a:rPr>
                        <a:t>手続の進捗状況がオンライン上で確認でき、進捗管理がスムーズに。</a:t>
                      </a:r>
                    </a:p>
                  </a:txBody>
                  <a:tcPr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E6"/>
                    </a:solidFill>
                  </a:tcPr>
                </a:tc>
                <a:tc>
                  <a:txBody>
                    <a:bodyPr/>
                    <a:lstStyle/>
                    <a:p>
                      <a:pPr marL="90488" indent="-90488">
                        <a:buFont typeface="Arial" panose="020B0604020202020204" pitchFamily="34" charset="0"/>
                        <a:buChar char="•"/>
                      </a:pPr>
                      <a:endParaRPr kumimoji="1" lang="en-US" altLang="ja-JP" sz="900" dirty="0">
                        <a:solidFill>
                          <a:schemeClr val="tx1"/>
                        </a:solidFill>
                        <a:effectLst/>
                        <a:latin typeface="メイリオ" panose="020B0604030504040204" pitchFamily="50" charset="-128"/>
                        <a:ea typeface="メイリオ" panose="020B0604030504040204" pitchFamily="50" charset="-128"/>
                      </a:endParaRPr>
                    </a:p>
                  </a:txBody>
                  <a:tcPr marL="0" marR="0"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0488" marR="0" lvl="0" indent="-904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900" dirty="0">
                          <a:solidFill>
                            <a:schemeClr val="tx1"/>
                          </a:solidFill>
                          <a:effectLst/>
                          <a:latin typeface="メイリオ"/>
                          <a:ea typeface="メイリオ"/>
                        </a:rPr>
                        <a:t>提出書類の印刷・製本・郵送等、従来の書類提出に関する事務作業が不要になり、事務負担が軽減。</a:t>
                      </a:r>
                      <a:endParaRPr kumimoji="1" lang="en-US" altLang="ja-JP" sz="900" dirty="0">
                        <a:solidFill>
                          <a:schemeClr val="tx1"/>
                        </a:solidFill>
                        <a:effectLst/>
                        <a:latin typeface="メイリオ"/>
                        <a:ea typeface="メイリオ"/>
                      </a:endParaRPr>
                    </a:p>
                  </a:txBody>
                  <a:tcPr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E6"/>
                    </a:solidFill>
                  </a:tcPr>
                </a:tc>
                <a:tc>
                  <a:txBody>
                    <a:bodyPr/>
                    <a:lstStyle/>
                    <a:p>
                      <a:pPr marL="90488" indent="-90488">
                        <a:buFont typeface="Arial" panose="020B0604020202020204" pitchFamily="34" charset="0"/>
                        <a:buChar char="•"/>
                      </a:pPr>
                      <a:endParaRPr kumimoji="1" lang="en-US" altLang="ja-JP" sz="900" dirty="0">
                        <a:solidFill>
                          <a:schemeClr val="tx1"/>
                        </a:solidFill>
                        <a:effectLst/>
                        <a:latin typeface="メイリオ" panose="020B0604030504040204" pitchFamily="50" charset="-128"/>
                        <a:ea typeface="メイリオ" panose="020B0604030504040204" pitchFamily="50" charset="-128"/>
                      </a:endParaRPr>
                    </a:p>
                  </a:txBody>
                  <a:tcPr marL="0" marR="0"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0488" indent="-90488">
                        <a:buFont typeface="Arial" panose="020B0604020202020204" pitchFamily="34" charset="0"/>
                        <a:buChar char="•"/>
                      </a:pPr>
                      <a:r>
                        <a:rPr kumimoji="1" lang="ja-JP" altLang="en-US" sz="900" dirty="0">
                          <a:solidFill>
                            <a:schemeClr val="tx1"/>
                          </a:solidFill>
                          <a:effectLst/>
                          <a:latin typeface="メイリオ" panose="020B0604030504040204" pitchFamily="50" charset="-128"/>
                          <a:ea typeface="メイリオ" panose="020B0604030504040204" pitchFamily="50" charset="-128"/>
                        </a:rPr>
                        <a:t>書類の送付・やりとりが不要となり、手続期間が短縮。</a:t>
                      </a:r>
                      <a:endParaRPr kumimoji="1" lang="en-US" altLang="ja-JP" sz="900" dirty="0">
                        <a:solidFill>
                          <a:schemeClr val="tx1"/>
                        </a:solidFill>
                        <a:effectLst/>
                        <a:latin typeface="メイリオ" panose="020B0604030504040204" pitchFamily="50" charset="-128"/>
                        <a:ea typeface="メイリオ" panose="020B0604030504040204" pitchFamily="50" charset="-128"/>
                      </a:endParaRPr>
                    </a:p>
                  </a:txBody>
                  <a:tcPr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E6"/>
                    </a:solidFill>
                  </a:tcPr>
                </a:tc>
                <a:tc>
                  <a:txBody>
                    <a:bodyPr/>
                    <a:lstStyle/>
                    <a:p>
                      <a:pPr marL="90488" indent="-90488">
                        <a:buFont typeface="Arial" panose="020B0604020202020204" pitchFamily="34" charset="0"/>
                        <a:buChar char="•"/>
                      </a:pPr>
                      <a:endParaRPr kumimoji="1" lang="en-US" altLang="ja-JP" sz="900" dirty="0">
                        <a:solidFill>
                          <a:schemeClr val="tx1"/>
                        </a:solidFill>
                        <a:effectLst/>
                        <a:latin typeface="メイリオ" panose="020B0604030504040204" pitchFamily="50" charset="-128"/>
                        <a:ea typeface="メイリオ" panose="020B0604030504040204" pitchFamily="50" charset="-128"/>
                      </a:endParaRPr>
                    </a:p>
                  </a:txBody>
                  <a:tcPr marL="0" marR="0"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0488" marR="0" lvl="0" indent="-904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900" dirty="0">
                          <a:solidFill>
                            <a:schemeClr val="tx1"/>
                          </a:solidFill>
                          <a:effectLst/>
                          <a:latin typeface="メイリオ" panose="020B0604030504040204" pitchFamily="50" charset="-128"/>
                          <a:ea typeface="メイリオ" panose="020B0604030504040204" pitchFamily="50" charset="-128"/>
                        </a:rPr>
                        <a:t>提出書類等をデータで管理できるため、紙書類等の保管に関する労力を削減。</a:t>
                      </a:r>
                      <a:endParaRPr kumimoji="1" lang="en-US" altLang="ja-JP" sz="900" dirty="0">
                        <a:solidFill>
                          <a:schemeClr val="tx1"/>
                        </a:solidFill>
                        <a:effectLst/>
                        <a:latin typeface="メイリオ" panose="020B0604030504040204" pitchFamily="50" charset="-128"/>
                        <a:ea typeface="メイリオ" panose="020B0604030504040204" pitchFamily="50" charset="-128"/>
                      </a:endParaRPr>
                    </a:p>
                  </a:txBody>
                  <a:tcPr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E6"/>
                    </a:solidFill>
                  </a:tcPr>
                </a:tc>
                <a:extLst>
                  <a:ext uri="{0D108BD9-81ED-4DB2-BD59-A6C34878D82A}">
                    <a16:rowId xmlns:a16="http://schemas.microsoft.com/office/drawing/2014/main" val="1978986016"/>
                  </a:ext>
                </a:extLst>
              </a:tr>
            </a:tbl>
          </a:graphicData>
        </a:graphic>
      </p:graphicFrame>
      <p:pic>
        <p:nvPicPr>
          <p:cNvPr id="14" name="図プレースホルダー 26" descr="テキスト&#10;&#10;AI によって生成されたコンテンツは間違っている可能性があります。">
            <a:extLst>
              <a:ext uri="{FF2B5EF4-FFF2-40B4-BE49-F238E27FC236}">
                <a16:creationId xmlns:a16="http://schemas.microsoft.com/office/drawing/2014/main" id="{B487EB1E-F2D3-5583-5F3E-889667268C76}"/>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a:stretch>
            <a:fillRect/>
          </a:stretch>
        </p:blipFill>
        <p:spPr>
          <a:xfrm>
            <a:off x="7336355" y="31582"/>
            <a:ext cx="468000" cy="468000"/>
          </a:xfrm>
        </p:spPr>
      </p:pic>
      <p:sp>
        <p:nvSpPr>
          <p:cNvPr id="17" name="正方形/長方形 16">
            <a:extLst>
              <a:ext uri="{FF2B5EF4-FFF2-40B4-BE49-F238E27FC236}">
                <a16:creationId xmlns:a16="http://schemas.microsoft.com/office/drawing/2014/main" id="{590C8132-B173-4896-BCB6-09C5D9F99FB7}"/>
              </a:ext>
            </a:extLst>
          </p:cNvPr>
          <p:cNvSpPr/>
          <p:nvPr/>
        </p:nvSpPr>
        <p:spPr>
          <a:xfrm>
            <a:off x="273016" y="2240963"/>
            <a:ext cx="8597967" cy="3933342"/>
          </a:xfrm>
          <a:prstGeom prst="rect">
            <a:avLst/>
          </a:prstGeom>
          <a:solidFill>
            <a:srgbClr val="CFE0ED"/>
          </a:solidFill>
          <a:ln>
            <a:noFill/>
          </a:ln>
        </p:spPr>
        <p:style>
          <a:lnRef idx="2">
            <a:schemeClr val="accent2"/>
          </a:lnRef>
          <a:fillRef idx="1">
            <a:schemeClr val="lt1"/>
          </a:fillRef>
          <a:effectRef idx="0">
            <a:schemeClr val="accent2"/>
          </a:effectRef>
          <a:fontRef idx="minor">
            <a:schemeClr val="dk1"/>
          </a:fontRef>
        </p:style>
        <p:txBody>
          <a:bodyPr lIns="72000" rIns="72000" rtlCol="0" anchor="t"/>
          <a:lstStyle/>
          <a:p>
            <a:r>
              <a:rPr kumimoji="1" lang="ja-JP" altLang="en-US" sz="1200" b="1" dirty="0">
                <a:solidFill>
                  <a:schemeClr val="tx1"/>
                </a:solidFill>
                <a:latin typeface="メイリオ" panose="020B0604030504040204" pitchFamily="50" charset="-128"/>
                <a:ea typeface="メイリオ" panose="020B0604030504040204" pitchFamily="50" charset="-128"/>
              </a:rPr>
              <a:t>■電子署名</a:t>
            </a:r>
            <a:r>
              <a:rPr kumimoji="1" lang="ja-JP" altLang="en-US" sz="1200" baseline="30000" dirty="0">
                <a:solidFill>
                  <a:schemeClr val="tx1"/>
                </a:solidFill>
                <a:latin typeface="メイリオ" panose="020B0604030504040204" pitchFamily="50" charset="-128"/>
                <a:ea typeface="メイリオ" panose="020B0604030504040204" pitchFamily="50" charset="-128"/>
              </a:rPr>
              <a:t>*３</a:t>
            </a:r>
            <a:r>
              <a:rPr kumimoji="1" lang="ja-JP" altLang="en-US" sz="1200" b="1" dirty="0">
                <a:solidFill>
                  <a:schemeClr val="tx1"/>
                </a:solidFill>
                <a:latin typeface="メイリオ" panose="020B0604030504040204" pitchFamily="50" charset="-128"/>
                <a:ea typeface="メイリオ" panose="020B0604030504040204" pitchFamily="50" charset="-128"/>
              </a:rPr>
              <a:t>の導入</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endParaRPr kumimoji="1" lang="ja-JP" altLang="en-US" sz="200" b="1" dirty="0">
              <a:solidFill>
                <a:schemeClr val="tx1"/>
              </a:solidFill>
              <a:latin typeface="メイリオ" panose="020B0604030504040204" pitchFamily="50" charset="-128"/>
              <a:ea typeface="メイリオ" panose="020B0604030504040204" pitchFamily="50" charset="-128"/>
            </a:endParaRPr>
          </a:p>
          <a:p>
            <a:pPr marL="92075" indent="-92075">
              <a:lnSpc>
                <a:spcPts val="1600"/>
              </a:lnSpc>
              <a:buFont typeface="Arial" panose="020B0604020202020204" pitchFamily="34" charset="0"/>
              <a:buChar char="•"/>
            </a:pPr>
            <a:r>
              <a:rPr kumimoji="1" lang="ja-JP" altLang="en-US" sz="1200" dirty="0">
                <a:solidFill>
                  <a:schemeClr val="tx1"/>
                </a:solidFill>
                <a:latin typeface="メイリオ"/>
                <a:ea typeface="メイリオ"/>
              </a:rPr>
              <a:t>「大阪府行政オンラインシステム」を通じて行われた申請</a:t>
            </a:r>
            <a:r>
              <a:rPr lang="ja-JP" altLang="en-US" sz="1200" dirty="0">
                <a:solidFill>
                  <a:schemeClr val="tx1"/>
                </a:solidFill>
                <a:latin typeface="メイリオ"/>
                <a:ea typeface="メイリオ"/>
              </a:rPr>
              <a:t>のうち</a:t>
            </a:r>
            <a:r>
              <a:rPr kumimoji="1" lang="ja-JP" altLang="en-US" sz="1200" dirty="0">
                <a:solidFill>
                  <a:schemeClr val="tx1"/>
                </a:solidFill>
                <a:latin typeface="メイリオ"/>
                <a:ea typeface="メイリオ"/>
              </a:rPr>
              <a:t>、公印が必要な許可証の交付については、</a:t>
            </a:r>
            <a:r>
              <a:rPr kumimoji="1" lang="ja-JP" altLang="en-US" sz="1200" b="1" u="sng" dirty="0">
                <a:solidFill>
                  <a:schemeClr val="tx1"/>
                </a:solidFill>
                <a:latin typeface="メイリオ"/>
                <a:ea typeface="メイリオ"/>
              </a:rPr>
              <a:t>電子署名を用いた電子交付を導入</a:t>
            </a:r>
            <a:r>
              <a:rPr kumimoji="1" lang="ja-JP" altLang="en-US" sz="1200" dirty="0">
                <a:solidFill>
                  <a:schemeClr val="tx1"/>
                </a:solidFill>
                <a:latin typeface="メイリオ"/>
                <a:ea typeface="メイリオ"/>
              </a:rPr>
              <a:t>し、</a:t>
            </a:r>
            <a:r>
              <a:rPr kumimoji="1" lang="ja-JP" altLang="en-US" sz="1200" b="1" u="sng" dirty="0">
                <a:solidFill>
                  <a:schemeClr val="tx1"/>
                </a:solidFill>
                <a:latin typeface="メイリオ"/>
                <a:ea typeface="メイリオ"/>
              </a:rPr>
              <a:t>申請から交付までの行政手続がデジタルで完結</a:t>
            </a:r>
            <a:r>
              <a:rPr kumimoji="1" lang="ja-JP" altLang="en-US" sz="1200" dirty="0">
                <a:solidFill>
                  <a:schemeClr val="tx1"/>
                </a:solidFill>
                <a:latin typeface="メイリオ"/>
                <a:ea typeface="メイリオ"/>
              </a:rPr>
              <a:t>。</a:t>
            </a:r>
            <a:endParaRPr kumimoji="1" lang="en-US" altLang="ja-JP" sz="1200" dirty="0">
              <a:solidFill>
                <a:schemeClr val="tx1"/>
              </a:solidFill>
              <a:latin typeface="メイリオ"/>
              <a:ea typeface="メイリオ"/>
            </a:endParaRPr>
          </a:p>
          <a:p>
            <a:pPr marL="92075" indent="-92075">
              <a:lnSpc>
                <a:spcPts val="1600"/>
              </a:lnSpc>
              <a:buFont typeface="Arial" panose="020B0604020202020204" pitchFamily="34" charset="0"/>
              <a:buChar char="•"/>
            </a:pPr>
            <a:r>
              <a:rPr lang="ja-JP" altLang="en-US" sz="1200" dirty="0">
                <a:solidFill>
                  <a:schemeClr val="tx1"/>
                </a:solidFill>
                <a:latin typeface="メイリオ" panose="020B0604030504040204" pitchFamily="50" charset="-128"/>
                <a:ea typeface="メイリオ" panose="020B0604030504040204" pitchFamily="50" charset="-128"/>
              </a:rPr>
              <a:t>府の職員にとっても、紙の許可証作成や郵送手続が削減され業務効率が向上。</a:t>
            </a:r>
            <a:endParaRPr lang="en-US" altLang="ja-JP" sz="1200" dirty="0">
              <a:solidFill>
                <a:schemeClr val="tx1"/>
              </a:solidFill>
              <a:latin typeface="メイリオ" panose="020B0604030504040204" pitchFamily="50" charset="-128"/>
              <a:ea typeface="メイリオ" panose="020B0604030504040204" pitchFamily="50" charset="-128"/>
            </a:endParaRPr>
          </a:p>
          <a:p>
            <a:pPr marL="92075" indent="-92075">
              <a:lnSpc>
                <a:spcPts val="1600"/>
              </a:lnSpc>
              <a:buFont typeface="Arial" panose="020B0604020202020204" pitchFamily="34" charset="0"/>
              <a:buChar char="•"/>
            </a:pPr>
            <a:r>
              <a:rPr kumimoji="1" lang="ja-JP" altLang="en-US" sz="1200" dirty="0">
                <a:solidFill>
                  <a:schemeClr val="tx1"/>
                </a:solidFill>
                <a:latin typeface="メイリオ" panose="020B0604030504040204" pitchFamily="50" charset="-128"/>
                <a:ea typeface="メイリオ" panose="020B0604030504040204" pitchFamily="50" charset="-128"/>
              </a:rPr>
              <a:t>電子署名を用いた電子交付については、</a:t>
            </a:r>
            <a:r>
              <a:rPr kumimoji="1" lang="ja-JP" altLang="en-US" sz="1200" b="1" u="sng" dirty="0">
                <a:solidFill>
                  <a:schemeClr val="tx1"/>
                </a:solidFill>
                <a:latin typeface="メイリオ" panose="020B0604030504040204" pitchFamily="50" charset="-128"/>
                <a:ea typeface="メイリオ" panose="020B0604030504040204" pitchFamily="50" charset="-128"/>
              </a:rPr>
              <a:t>令和８年１月より「</a:t>
            </a:r>
            <a:r>
              <a:rPr kumimoji="1" lang="zh-TW" altLang="en-US" sz="1200" b="1" u="sng" dirty="0">
                <a:solidFill>
                  <a:schemeClr val="tx1"/>
                </a:solidFill>
                <a:latin typeface="メイリオ" panose="020B0604030504040204" pitchFamily="50" charset="-128"/>
                <a:ea typeface="メイリオ" panose="020B0604030504040204" pitchFamily="50" charset="-128"/>
              </a:rPr>
              <a:t>特殊車両通行許可</a:t>
            </a:r>
            <a:r>
              <a:rPr kumimoji="1" lang="ja-JP" altLang="en-US" sz="1200" b="1" u="sng" dirty="0">
                <a:solidFill>
                  <a:schemeClr val="tx1"/>
                </a:solidFill>
                <a:latin typeface="メイリオ" panose="020B0604030504040204" pitchFamily="50" charset="-128"/>
                <a:ea typeface="メイリオ" panose="020B0604030504040204" pitchFamily="50" charset="-128"/>
              </a:rPr>
              <a:t>」にて本格導入</a:t>
            </a:r>
            <a:r>
              <a:rPr kumimoji="1" lang="ja-JP" altLang="en-US" sz="1200" dirty="0">
                <a:solidFill>
                  <a:schemeClr val="tx1"/>
                </a:solidFill>
                <a:latin typeface="メイリオ" panose="020B0604030504040204" pitchFamily="50" charset="-128"/>
                <a:ea typeface="メイリオ" panose="020B0604030504040204" pitchFamily="50" charset="-128"/>
              </a:rPr>
              <a:t>。</a:t>
            </a:r>
            <a:endParaRPr kumimoji="1" lang="en-US" altLang="ja-JP" sz="1200" dirty="0">
              <a:solidFill>
                <a:schemeClr val="tx1"/>
              </a:solidFill>
              <a:latin typeface="メイリオ" panose="020B0604030504040204" pitchFamily="50" charset="-128"/>
              <a:ea typeface="メイリオ" panose="020B0604030504040204" pitchFamily="50" charset="-128"/>
            </a:endParaRPr>
          </a:p>
          <a:p>
            <a:pPr marL="92075" indent="-92075">
              <a:buFont typeface="Arial" panose="020B0604020202020204" pitchFamily="34" charset="0"/>
              <a:buChar char="•"/>
            </a:pPr>
            <a:endParaRPr kumimoji="1" lang="ja-JP" altLang="en-US" sz="1200" dirty="0">
              <a:solidFill>
                <a:schemeClr val="tx1"/>
              </a:solidFill>
              <a:latin typeface="メイリオ" panose="020B0604030504040204" pitchFamily="50" charset="-128"/>
              <a:ea typeface="メイリオ" panose="020B0604030504040204" pitchFamily="50" charset="-128"/>
            </a:endParaRPr>
          </a:p>
          <a:p>
            <a:pPr algn="ct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sp>
        <p:nvSpPr>
          <p:cNvPr id="18" name="正方形/長方形 17">
            <a:extLst>
              <a:ext uri="{FF2B5EF4-FFF2-40B4-BE49-F238E27FC236}">
                <a16:creationId xmlns:a16="http://schemas.microsoft.com/office/drawing/2014/main" id="{227E9A2C-F5A4-4757-A2C0-73B11BAC15C7}"/>
              </a:ext>
            </a:extLst>
          </p:cNvPr>
          <p:cNvSpPr/>
          <p:nvPr/>
        </p:nvSpPr>
        <p:spPr>
          <a:xfrm>
            <a:off x="369826" y="3412823"/>
            <a:ext cx="8404348" cy="1688237"/>
          </a:xfrm>
          <a:prstGeom prst="rect">
            <a:avLst/>
          </a:prstGeom>
          <a:solidFill>
            <a:schemeClr val="bg1"/>
          </a:solidFill>
          <a:ln w="19050">
            <a:noFill/>
          </a:ln>
        </p:spPr>
        <p:style>
          <a:lnRef idx="2">
            <a:schemeClr val="accent1"/>
          </a:lnRef>
          <a:fillRef idx="1">
            <a:schemeClr val="lt1"/>
          </a:fillRef>
          <a:effectRef idx="0">
            <a:schemeClr val="accent1"/>
          </a:effectRef>
          <a:fontRef idx="minor">
            <a:schemeClr val="dk1"/>
          </a:fontRef>
        </p:style>
        <p:txBody>
          <a:bodyPr lIns="72000" tIns="72000" rIns="36000" rtlCol="0" anchor="t"/>
          <a:lstStyle/>
          <a:p>
            <a:r>
              <a:rPr kumimoji="1" lang="ja-JP" altLang="en-US" sz="1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導入事例：特殊車両通行許可　　</a:t>
            </a: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［試行実施］令和７年度に電子署名を付与した許可証を電子交付した実績：</a:t>
            </a:r>
            <a:r>
              <a:rPr lang="en-US" altLang="ja-JP" sz="11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106</a:t>
            </a: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件</a:t>
            </a:r>
            <a:endPar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1" name="正方形/長方形 20">
            <a:extLst>
              <a:ext uri="{FF2B5EF4-FFF2-40B4-BE49-F238E27FC236}">
                <a16:creationId xmlns:a16="http://schemas.microsoft.com/office/drawing/2014/main" id="{37184A3A-3401-40F1-AEC4-1EF882867A6D}"/>
              </a:ext>
            </a:extLst>
          </p:cNvPr>
          <p:cNvSpPr/>
          <p:nvPr/>
        </p:nvSpPr>
        <p:spPr>
          <a:xfrm>
            <a:off x="7125228" y="4781491"/>
            <a:ext cx="1137182" cy="3600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kumimoji="1" lang="ja-JP" altLang="en-US" sz="800" dirty="0">
                <a:solidFill>
                  <a:schemeClr val="tx1"/>
                </a:solidFill>
                <a:latin typeface="メイリオ" panose="020B0604030504040204" pitchFamily="50" charset="-128"/>
                <a:ea typeface="メイリオ" panose="020B0604030504040204" pitchFamily="50" charset="-128"/>
              </a:rPr>
              <a:t>電子署名を付与した</a:t>
            </a:r>
            <a:endParaRPr kumimoji="1" lang="en-US" altLang="ja-JP" sz="800" dirty="0">
              <a:solidFill>
                <a:schemeClr val="tx1"/>
              </a:solidFill>
              <a:latin typeface="メイリオ" panose="020B0604030504040204" pitchFamily="50" charset="-128"/>
              <a:ea typeface="メイリオ" panose="020B0604030504040204" pitchFamily="50" charset="-128"/>
            </a:endParaRPr>
          </a:p>
          <a:p>
            <a:pPr algn="ctr"/>
            <a:r>
              <a:rPr kumimoji="1" lang="ja-JP" altLang="en-US" sz="800" dirty="0">
                <a:solidFill>
                  <a:schemeClr val="tx1"/>
                </a:solidFill>
                <a:latin typeface="メイリオ" panose="020B0604030504040204" pitchFamily="50" charset="-128"/>
                <a:ea typeface="メイリオ" panose="020B0604030504040204" pitchFamily="50" charset="-128"/>
              </a:rPr>
              <a:t>許可証を電子</a:t>
            </a:r>
            <a:r>
              <a:rPr lang="ja-JP" altLang="en-US" sz="800" dirty="0">
                <a:solidFill>
                  <a:schemeClr val="tx1"/>
                </a:solidFill>
                <a:latin typeface="メイリオ" panose="020B0604030504040204" pitchFamily="50" charset="-128"/>
                <a:ea typeface="メイリオ" panose="020B0604030504040204" pitchFamily="50" charset="-128"/>
              </a:rPr>
              <a:t>交付</a:t>
            </a:r>
            <a:endParaRPr kumimoji="1" lang="ja-JP" altLang="en-US" sz="800" dirty="0">
              <a:solidFill>
                <a:schemeClr val="tx1"/>
              </a:solidFill>
              <a:latin typeface="メイリオ" panose="020B0604030504040204" pitchFamily="50" charset="-128"/>
              <a:ea typeface="メイリオ" panose="020B0604030504040204" pitchFamily="50" charset="-128"/>
            </a:endParaRPr>
          </a:p>
        </p:txBody>
      </p:sp>
      <p:grpSp>
        <p:nvGrpSpPr>
          <p:cNvPr id="22" name="グループ化 21">
            <a:extLst>
              <a:ext uri="{FF2B5EF4-FFF2-40B4-BE49-F238E27FC236}">
                <a16:creationId xmlns:a16="http://schemas.microsoft.com/office/drawing/2014/main" id="{1009C909-AA19-498B-A13C-C151DAE13981}"/>
              </a:ext>
            </a:extLst>
          </p:cNvPr>
          <p:cNvGrpSpPr/>
          <p:nvPr/>
        </p:nvGrpSpPr>
        <p:grpSpPr>
          <a:xfrm>
            <a:off x="3393080" y="4367578"/>
            <a:ext cx="612000" cy="432000"/>
            <a:chOff x="3556213" y="3355188"/>
            <a:chExt cx="1046318" cy="757468"/>
          </a:xfrm>
        </p:grpSpPr>
        <p:grpSp>
          <p:nvGrpSpPr>
            <p:cNvPr id="23" name="グループ化 22">
              <a:extLst>
                <a:ext uri="{FF2B5EF4-FFF2-40B4-BE49-F238E27FC236}">
                  <a16:creationId xmlns:a16="http://schemas.microsoft.com/office/drawing/2014/main" id="{24C1DD1D-9537-41DC-9216-7FE3A7E24999}"/>
                </a:ext>
              </a:extLst>
            </p:cNvPr>
            <p:cNvGrpSpPr/>
            <p:nvPr/>
          </p:nvGrpSpPr>
          <p:grpSpPr>
            <a:xfrm>
              <a:off x="4041365" y="3355188"/>
              <a:ext cx="561166" cy="757468"/>
              <a:chOff x="4656662" y="4291891"/>
              <a:chExt cx="772305" cy="1066305"/>
            </a:xfrm>
          </p:grpSpPr>
          <p:pic>
            <p:nvPicPr>
              <p:cNvPr id="25" name="Picture 32" descr="https://4.bp.blogspot.com/-_qnn8ewuCpg/VM9ZTO_u6bI/AAAAAAAArQ0/fRjBtPQ7Ev8/s800/creditcard.png">
                <a:extLst>
                  <a:ext uri="{FF2B5EF4-FFF2-40B4-BE49-F238E27FC236}">
                    <a16:creationId xmlns:a16="http://schemas.microsoft.com/office/drawing/2014/main" id="{07BFFB7F-53A2-4083-B502-6CB7CC5DA33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56662" y="4291891"/>
                <a:ext cx="461995" cy="285282"/>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0" descr="ノートパソコンのイラスト">
                <a:extLst>
                  <a:ext uri="{FF2B5EF4-FFF2-40B4-BE49-F238E27FC236}">
                    <a16:creationId xmlns:a16="http://schemas.microsoft.com/office/drawing/2014/main" id="{7DF17C5D-D529-4F46-BABF-12B5BB0D87F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83144" y="4765266"/>
                <a:ext cx="745823" cy="592930"/>
              </a:xfrm>
              <a:prstGeom prst="rect">
                <a:avLst/>
              </a:prstGeom>
              <a:noFill/>
              <a:extLst>
                <a:ext uri="{909E8E84-426E-40DD-AFC4-6F175D3DCCD1}">
                  <a14:hiddenFill xmlns:a14="http://schemas.microsoft.com/office/drawing/2010/main">
                    <a:solidFill>
                      <a:srgbClr val="FFFFFF"/>
                    </a:solidFill>
                  </a14:hiddenFill>
                </a:ext>
              </a:extLst>
            </p:spPr>
          </p:pic>
        </p:grpSp>
        <p:pic>
          <p:nvPicPr>
            <p:cNvPr id="24" name="Picture 10" descr="サラリーマンの表情のイラスト「笑った顔」">
              <a:extLst>
                <a:ext uri="{FF2B5EF4-FFF2-40B4-BE49-F238E27FC236}">
                  <a16:creationId xmlns:a16="http://schemas.microsoft.com/office/drawing/2014/main" id="{8DD6ADD1-AFD7-4CC0-A8B6-115121BA87D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56213" y="3381597"/>
              <a:ext cx="507111" cy="664337"/>
            </a:xfrm>
            <a:prstGeom prst="rect">
              <a:avLst/>
            </a:prstGeom>
            <a:noFill/>
            <a:extLst>
              <a:ext uri="{909E8E84-426E-40DD-AFC4-6F175D3DCCD1}">
                <a14:hiddenFill xmlns:a14="http://schemas.microsoft.com/office/drawing/2010/main">
                  <a:solidFill>
                    <a:srgbClr val="FFFFFF"/>
                  </a:solidFill>
                </a14:hiddenFill>
              </a:ext>
            </a:extLst>
          </p:spPr>
        </p:pic>
      </p:grpSp>
      <p:sp>
        <p:nvSpPr>
          <p:cNvPr id="27" name="正方形/長方形 26">
            <a:extLst>
              <a:ext uri="{FF2B5EF4-FFF2-40B4-BE49-F238E27FC236}">
                <a16:creationId xmlns:a16="http://schemas.microsoft.com/office/drawing/2014/main" id="{E8509789-0592-4DB2-9C81-B27562B7A2E2}"/>
              </a:ext>
            </a:extLst>
          </p:cNvPr>
          <p:cNvSpPr/>
          <p:nvPr/>
        </p:nvSpPr>
        <p:spPr>
          <a:xfrm>
            <a:off x="3303070" y="4781491"/>
            <a:ext cx="1120343" cy="3600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r>
              <a:rPr lang="ja-JP" altLang="en-US" sz="800" dirty="0">
                <a:solidFill>
                  <a:schemeClr val="tx1"/>
                </a:solidFill>
                <a:latin typeface="メイリオ" panose="020B0604030504040204" pitchFamily="50" charset="-128"/>
                <a:ea typeface="メイリオ" panose="020B0604030504040204" pitchFamily="50" charset="-128"/>
              </a:rPr>
              <a:t>オンライン上</a:t>
            </a:r>
            <a:r>
              <a:rPr kumimoji="1" lang="ja-JP" altLang="en-US" sz="800" dirty="0">
                <a:solidFill>
                  <a:schemeClr val="tx1"/>
                </a:solidFill>
                <a:latin typeface="メイリオ" panose="020B0604030504040204" pitchFamily="50" charset="-128"/>
                <a:ea typeface="メイリオ" panose="020B0604030504040204" pitchFamily="50" charset="-128"/>
              </a:rPr>
              <a:t>で</a:t>
            </a:r>
            <a:endParaRPr kumimoji="1" lang="en-US" altLang="ja-JP" sz="800" dirty="0">
              <a:solidFill>
                <a:schemeClr val="tx1"/>
              </a:solidFill>
              <a:latin typeface="メイリオ" panose="020B0604030504040204" pitchFamily="50" charset="-128"/>
              <a:ea typeface="メイリオ" panose="020B0604030504040204" pitchFamily="50" charset="-128"/>
            </a:endParaRPr>
          </a:p>
          <a:p>
            <a:r>
              <a:rPr kumimoji="1" lang="ja-JP" altLang="en-US" sz="800" dirty="0">
                <a:solidFill>
                  <a:schemeClr val="tx1"/>
                </a:solidFill>
                <a:latin typeface="メイリオ" panose="020B0604030504040204" pitchFamily="50" charset="-128"/>
                <a:ea typeface="メイリオ" panose="020B0604030504040204" pitchFamily="50" charset="-128"/>
              </a:rPr>
              <a:t>クレジット決済</a:t>
            </a:r>
          </a:p>
        </p:txBody>
      </p:sp>
      <p:sp>
        <p:nvSpPr>
          <p:cNvPr id="28" name="正方形/長方形 27">
            <a:extLst>
              <a:ext uri="{FF2B5EF4-FFF2-40B4-BE49-F238E27FC236}">
                <a16:creationId xmlns:a16="http://schemas.microsoft.com/office/drawing/2014/main" id="{BFE67E5E-1A52-4186-A665-B6B67654AF7E}"/>
              </a:ext>
            </a:extLst>
          </p:cNvPr>
          <p:cNvSpPr/>
          <p:nvPr/>
        </p:nvSpPr>
        <p:spPr>
          <a:xfrm>
            <a:off x="5556761" y="4823809"/>
            <a:ext cx="1137182" cy="3600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r>
              <a:rPr kumimoji="1" lang="ja-JP" altLang="en-US" sz="700" dirty="0">
                <a:solidFill>
                  <a:schemeClr val="tx1"/>
                </a:solidFill>
                <a:latin typeface="メイリオ" panose="020B0604030504040204" pitchFamily="50" charset="-128"/>
                <a:ea typeface="メイリオ" panose="020B0604030504040204" pitchFamily="50" charset="-128"/>
              </a:rPr>
              <a:t>審査の事務作業に</a:t>
            </a:r>
            <a:endParaRPr kumimoji="1" lang="en-US" altLang="ja-JP" sz="700" dirty="0">
              <a:solidFill>
                <a:schemeClr val="tx1"/>
              </a:solidFill>
              <a:latin typeface="メイリオ" panose="020B0604030504040204" pitchFamily="50" charset="-128"/>
              <a:ea typeface="メイリオ" panose="020B0604030504040204" pitchFamily="50" charset="-128"/>
            </a:endParaRPr>
          </a:p>
          <a:p>
            <a:pPr algn="ctr"/>
            <a:r>
              <a:rPr kumimoji="1" lang="en-US" altLang="ja-JP" sz="700" dirty="0">
                <a:solidFill>
                  <a:schemeClr val="tx1"/>
                </a:solidFill>
                <a:latin typeface="メイリオ" panose="020B0604030504040204" pitchFamily="50" charset="-128"/>
                <a:ea typeface="メイリオ" panose="020B0604030504040204" pitchFamily="50" charset="-128"/>
              </a:rPr>
              <a:t>RPA</a:t>
            </a:r>
            <a:r>
              <a:rPr lang="ja-JP" altLang="en-US" sz="700" dirty="0">
                <a:solidFill>
                  <a:schemeClr val="tx1"/>
                </a:solidFill>
                <a:latin typeface="メイリオ" panose="020B0604030504040204" pitchFamily="50" charset="-128"/>
                <a:ea typeface="メイリオ" panose="020B0604030504040204" pitchFamily="50" charset="-128"/>
              </a:rPr>
              <a:t>を</a:t>
            </a:r>
            <a:r>
              <a:rPr kumimoji="1" lang="ja-JP" altLang="en-US" sz="700" dirty="0">
                <a:solidFill>
                  <a:schemeClr val="tx1"/>
                </a:solidFill>
                <a:latin typeface="メイリオ" panose="020B0604030504040204" pitchFamily="50" charset="-128"/>
                <a:ea typeface="メイリオ" panose="020B0604030504040204" pitchFamily="50" charset="-128"/>
              </a:rPr>
              <a:t>活用</a:t>
            </a:r>
          </a:p>
        </p:txBody>
      </p:sp>
      <p:sp>
        <p:nvSpPr>
          <p:cNvPr id="29" name="正方形/長方形 28">
            <a:extLst>
              <a:ext uri="{FF2B5EF4-FFF2-40B4-BE49-F238E27FC236}">
                <a16:creationId xmlns:a16="http://schemas.microsoft.com/office/drawing/2014/main" id="{486AA54F-D6DF-4A1E-9E82-963A18404F31}"/>
              </a:ext>
            </a:extLst>
          </p:cNvPr>
          <p:cNvSpPr/>
          <p:nvPr/>
        </p:nvSpPr>
        <p:spPr>
          <a:xfrm>
            <a:off x="577370" y="4802915"/>
            <a:ext cx="1744380" cy="3600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kumimoji="1" lang="ja-JP" altLang="en-US" sz="800" dirty="0">
                <a:solidFill>
                  <a:schemeClr val="tx1"/>
                </a:solidFill>
                <a:latin typeface="メイリオ" panose="020B0604030504040204" pitchFamily="50" charset="-128"/>
                <a:ea typeface="メイリオ" panose="020B0604030504040204" pitchFamily="50" charset="-128"/>
              </a:rPr>
              <a:t>行政オンラインシステムで</a:t>
            </a:r>
            <a:endParaRPr kumimoji="1" lang="en-US" altLang="ja-JP" sz="800" dirty="0">
              <a:solidFill>
                <a:schemeClr val="tx1"/>
              </a:solidFill>
              <a:latin typeface="メイリオ" panose="020B0604030504040204" pitchFamily="50" charset="-128"/>
              <a:ea typeface="メイリオ" panose="020B0604030504040204" pitchFamily="50" charset="-128"/>
            </a:endParaRPr>
          </a:p>
          <a:p>
            <a:pPr algn="ctr"/>
            <a:r>
              <a:rPr kumimoji="1" lang="ja-JP" altLang="en-US" sz="800" dirty="0">
                <a:solidFill>
                  <a:schemeClr val="tx1"/>
                </a:solidFill>
                <a:latin typeface="メイリオ" panose="020B0604030504040204" pitchFamily="50" charset="-128"/>
                <a:ea typeface="メイリオ" panose="020B0604030504040204" pitchFamily="50" charset="-128"/>
              </a:rPr>
              <a:t>電子申請</a:t>
            </a:r>
            <a:endParaRPr kumimoji="1" lang="en-US" altLang="ja-JP" sz="800" dirty="0">
              <a:solidFill>
                <a:schemeClr val="tx1"/>
              </a:solidFill>
              <a:latin typeface="メイリオ" panose="020B0604030504040204" pitchFamily="50" charset="-128"/>
              <a:ea typeface="メイリオ" panose="020B0604030504040204" pitchFamily="50" charset="-128"/>
            </a:endParaRPr>
          </a:p>
        </p:txBody>
      </p:sp>
      <p:sp>
        <p:nvSpPr>
          <p:cNvPr id="30" name="正方形/長方形 29">
            <a:extLst>
              <a:ext uri="{FF2B5EF4-FFF2-40B4-BE49-F238E27FC236}">
                <a16:creationId xmlns:a16="http://schemas.microsoft.com/office/drawing/2014/main" id="{CFD4EDD2-A63F-43D1-BE88-F76611A7A436}"/>
              </a:ext>
            </a:extLst>
          </p:cNvPr>
          <p:cNvSpPr/>
          <p:nvPr/>
        </p:nvSpPr>
        <p:spPr>
          <a:xfrm>
            <a:off x="2267955" y="4824877"/>
            <a:ext cx="1112111" cy="3600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r>
              <a:rPr kumimoji="1" lang="ja-JP" altLang="en-US" sz="700" dirty="0">
                <a:solidFill>
                  <a:schemeClr val="tx1"/>
                </a:solidFill>
                <a:latin typeface="メイリオ" panose="020B0604030504040204" pitchFamily="50" charset="-128"/>
                <a:ea typeface="メイリオ" panose="020B0604030504040204" pitchFamily="50" charset="-128"/>
              </a:rPr>
              <a:t>手数料の確認に</a:t>
            </a:r>
            <a:endParaRPr kumimoji="1" lang="en-US" altLang="ja-JP" sz="700" dirty="0">
              <a:solidFill>
                <a:schemeClr val="tx1"/>
              </a:solidFill>
              <a:latin typeface="メイリオ" panose="020B0604030504040204" pitchFamily="50" charset="-128"/>
              <a:ea typeface="メイリオ" panose="020B0604030504040204" pitchFamily="50" charset="-128"/>
            </a:endParaRPr>
          </a:p>
          <a:p>
            <a:pPr algn="ctr"/>
            <a:r>
              <a:rPr kumimoji="1" lang="en-US" altLang="ja-JP" sz="700" dirty="0">
                <a:solidFill>
                  <a:schemeClr val="tx1"/>
                </a:solidFill>
                <a:latin typeface="メイリオ" panose="020B0604030504040204" pitchFamily="50" charset="-128"/>
                <a:ea typeface="メイリオ" panose="020B0604030504040204" pitchFamily="50" charset="-128"/>
              </a:rPr>
              <a:t>RPA</a:t>
            </a:r>
            <a:r>
              <a:rPr kumimoji="1" lang="ja-JP" altLang="en-US" sz="700" baseline="30000" dirty="0">
                <a:solidFill>
                  <a:schemeClr val="tx1"/>
                </a:solidFill>
                <a:latin typeface="メイリオ" panose="020B0604030504040204" pitchFamily="50" charset="-128"/>
                <a:ea typeface="メイリオ" panose="020B0604030504040204" pitchFamily="50" charset="-128"/>
              </a:rPr>
              <a:t>＊４</a:t>
            </a:r>
            <a:r>
              <a:rPr lang="ja-JP" altLang="en-US" sz="700" dirty="0">
                <a:solidFill>
                  <a:schemeClr val="tx1"/>
                </a:solidFill>
                <a:latin typeface="メイリオ" panose="020B0604030504040204" pitchFamily="50" charset="-128"/>
                <a:ea typeface="メイリオ" panose="020B0604030504040204" pitchFamily="50" charset="-128"/>
              </a:rPr>
              <a:t>を</a:t>
            </a:r>
            <a:r>
              <a:rPr kumimoji="1" lang="ja-JP" altLang="en-US" sz="700" dirty="0">
                <a:solidFill>
                  <a:schemeClr val="tx1"/>
                </a:solidFill>
                <a:latin typeface="メイリオ" panose="020B0604030504040204" pitchFamily="50" charset="-128"/>
                <a:ea typeface="メイリオ" panose="020B0604030504040204" pitchFamily="50" charset="-128"/>
              </a:rPr>
              <a:t>活用</a:t>
            </a:r>
          </a:p>
        </p:txBody>
      </p:sp>
      <p:sp>
        <p:nvSpPr>
          <p:cNvPr id="31" name="ホームベース 49">
            <a:extLst>
              <a:ext uri="{FF2B5EF4-FFF2-40B4-BE49-F238E27FC236}">
                <a16:creationId xmlns:a16="http://schemas.microsoft.com/office/drawing/2014/main" id="{8E805056-B98D-4ECA-B7AD-C7CDC0E5B7FE}"/>
              </a:ext>
            </a:extLst>
          </p:cNvPr>
          <p:cNvSpPr/>
          <p:nvPr/>
        </p:nvSpPr>
        <p:spPr>
          <a:xfrm>
            <a:off x="428802" y="4049999"/>
            <a:ext cx="2196000" cy="288000"/>
          </a:xfrm>
          <a:prstGeom prst="homePlate">
            <a:avLst>
              <a:gd name="adj" fmla="val 47452"/>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36000" rtlCol="0" anchor="ctr"/>
          <a:lstStyle/>
          <a:p>
            <a:pPr algn="ctr"/>
            <a:r>
              <a:rPr lang="ja-JP" altLang="en-US" sz="1600" b="1" dirty="0">
                <a:solidFill>
                  <a:schemeClr val="bg1"/>
                </a:solidFill>
                <a:latin typeface="BIZ UDPゴシック" panose="020B0400000000000000" pitchFamily="50" charset="-128"/>
                <a:ea typeface="BIZ UDPゴシック" panose="020B0400000000000000" pitchFamily="50" charset="-128"/>
              </a:rPr>
              <a:t>申請・受付</a:t>
            </a:r>
            <a:endParaRPr kumimoji="1" lang="en-US" altLang="ja-JP" sz="1600" b="1" dirty="0">
              <a:solidFill>
                <a:schemeClr val="bg1"/>
              </a:solidFill>
              <a:latin typeface="BIZ UDPゴシック" panose="020B0400000000000000" pitchFamily="50" charset="-128"/>
              <a:ea typeface="BIZ UDPゴシック" panose="020B0400000000000000" pitchFamily="50" charset="-128"/>
            </a:endParaRPr>
          </a:p>
        </p:txBody>
      </p:sp>
      <p:sp>
        <p:nvSpPr>
          <p:cNvPr id="32" name="山形 50">
            <a:extLst>
              <a:ext uri="{FF2B5EF4-FFF2-40B4-BE49-F238E27FC236}">
                <a16:creationId xmlns:a16="http://schemas.microsoft.com/office/drawing/2014/main" id="{4A95670A-4BFB-4F6C-AA94-95BB7C154397}"/>
              </a:ext>
            </a:extLst>
          </p:cNvPr>
          <p:cNvSpPr/>
          <p:nvPr/>
        </p:nvSpPr>
        <p:spPr>
          <a:xfrm>
            <a:off x="2477333" y="4049999"/>
            <a:ext cx="2196000" cy="288000"/>
          </a:xfrm>
          <a:prstGeom prst="chevron">
            <a:avLst>
              <a:gd name="adj" fmla="val 48300"/>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36000" rtlCol="0" anchor="ctr"/>
          <a:lstStyle/>
          <a:p>
            <a:pPr algn="ctr"/>
            <a:r>
              <a:rPr lang="ja-JP" altLang="en-US" sz="1600" b="1" dirty="0">
                <a:solidFill>
                  <a:schemeClr val="bg1"/>
                </a:solidFill>
                <a:latin typeface="BIZ UDPゴシック" panose="020B0400000000000000" pitchFamily="50" charset="-128"/>
                <a:ea typeface="BIZ UDPゴシック" panose="020B0400000000000000" pitchFamily="50" charset="-128"/>
              </a:rPr>
              <a:t>手数料納付</a:t>
            </a:r>
            <a:endParaRPr kumimoji="1" lang="en-US" altLang="ja-JP" sz="1600" b="1" dirty="0">
              <a:solidFill>
                <a:schemeClr val="bg1"/>
              </a:solidFill>
              <a:latin typeface="BIZ UDPゴシック" panose="020B0400000000000000" pitchFamily="50" charset="-128"/>
              <a:ea typeface="BIZ UDPゴシック" panose="020B0400000000000000" pitchFamily="50" charset="-128"/>
            </a:endParaRPr>
          </a:p>
        </p:txBody>
      </p:sp>
      <p:sp>
        <p:nvSpPr>
          <p:cNvPr id="33" name="山形 51">
            <a:extLst>
              <a:ext uri="{FF2B5EF4-FFF2-40B4-BE49-F238E27FC236}">
                <a16:creationId xmlns:a16="http://schemas.microsoft.com/office/drawing/2014/main" id="{72BFD8FC-EADE-45A2-903D-99AB6D1E0D7C}"/>
              </a:ext>
            </a:extLst>
          </p:cNvPr>
          <p:cNvSpPr/>
          <p:nvPr/>
        </p:nvSpPr>
        <p:spPr>
          <a:xfrm>
            <a:off x="4525864" y="4049999"/>
            <a:ext cx="2196000" cy="288000"/>
          </a:xfrm>
          <a:prstGeom prst="chevron">
            <a:avLst>
              <a:gd name="adj" fmla="val 48300"/>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36000" rtlCol="0" anchor="ctr"/>
          <a:lstStyle/>
          <a:p>
            <a:pPr algn="ctr"/>
            <a:r>
              <a:rPr lang="ja-JP" altLang="en-US" sz="1600" b="1">
                <a:solidFill>
                  <a:schemeClr val="bg1"/>
                </a:solidFill>
                <a:latin typeface="BIZ UDPゴシック" panose="020B0400000000000000" pitchFamily="50" charset="-128"/>
                <a:ea typeface="BIZ UDPゴシック" panose="020B0400000000000000" pitchFamily="50" charset="-128"/>
              </a:rPr>
              <a:t>審査</a:t>
            </a:r>
            <a:endParaRPr kumimoji="1" lang="en-US" altLang="ja-JP" sz="1600" b="1">
              <a:solidFill>
                <a:schemeClr val="bg1"/>
              </a:solidFill>
              <a:latin typeface="BIZ UDPゴシック" panose="020B0400000000000000" pitchFamily="50" charset="-128"/>
              <a:ea typeface="BIZ UDPゴシック" panose="020B0400000000000000" pitchFamily="50" charset="-128"/>
            </a:endParaRPr>
          </a:p>
        </p:txBody>
      </p:sp>
      <p:sp>
        <p:nvSpPr>
          <p:cNvPr id="34" name="山形 52">
            <a:extLst>
              <a:ext uri="{FF2B5EF4-FFF2-40B4-BE49-F238E27FC236}">
                <a16:creationId xmlns:a16="http://schemas.microsoft.com/office/drawing/2014/main" id="{FED1EF04-B65F-4B3E-A753-49EF0C31FC77}"/>
              </a:ext>
            </a:extLst>
          </p:cNvPr>
          <p:cNvSpPr/>
          <p:nvPr/>
        </p:nvSpPr>
        <p:spPr>
          <a:xfrm>
            <a:off x="6574396" y="4049999"/>
            <a:ext cx="2112806" cy="288000"/>
          </a:xfrm>
          <a:prstGeom prst="chevron">
            <a:avLst>
              <a:gd name="adj" fmla="val 46601"/>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36000" rtlCol="0" anchor="ctr"/>
          <a:lstStyle/>
          <a:p>
            <a:pPr algn="ctr"/>
            <a:r>
              <a:rPr kumimoji="1" lang="ja-JP" altLang="en-US" sz="1600" b="1">
                <a:solidFill>
                  <a:schemeClr val="bg1"/>
                </a:solidFill>
                <a:latin typeface="BIZ UDPゴシック" panose="020B0400000000000000" pitchFamily="50" charset="-128"/>
                <a:ea typeface="BIZ UDPゴシック" panose="020B0400000000000000" pitchFamily="50" charset="-128"/>
              </a:rPr>
              <a:t>交付</a:t>
            </a:r>
            <a:endParaRPr kumimoji="1" lang="en-US" altLang="ja-JP" sz="1600">
              <a:solidFill>
                <a:schemeClr val="bg1"/>
              </a:solidFill>
              <a:latin typeface="BIZ UDPゴシック" panose="020B0400000000000000" pitchFamily="50" charset="-128"/>
              <a:ea typeface="BIZ UDPゴシック" panose="020B0400000000000000" pitchFamily="50" charset="-128"/>
            </a:endParaRPr>
          </a:p>
        </p:txBody>
      </p:sp>
      <p:grpSp>
        <p:nvGrpSpPr>
          <p:cNvPr id="35" name="グループ化 34">
            <a:extLst>
              <a:ext uri="{FF2B5EF4-FFF2-40B4-BE49-F238E27FC236}">
                <a16:creationId xmlns:a16="http://schemas.microsoft.com/office/drawing/2014/main" id="{DA2AAAE2-753B-43E7-A528-62C29578B6AD}"/>
              </a:ext>
            </a:extLst>
          </p:cNvPr>
          <p:cNvGrpSpPr/>
          <p:nvPr/>
        </p:nvGrpSpPr>
        <p:grpSpPr>
          <a:xfrm>
            <a:off x="880873" y="4349731"/>
            <a:ext cx="1224000" cy="504000"/>
            <a:chOff x="765100" y="4060683"/>
            <a:chExt cx="1722677" cy="766489"/>
          </a:xfrm>
        </p:grpSpPr>
        <p:pic>
          <p:nvPicPr>
            <p:cNvPr id="36" name="Picture 8" descr="パソコンを使うOL・女性会社員のイラスト">
              <a:extLst>
                <a:ext uri="{FF2B5EF4-FFF2-40B4-BE49-F238E27FC236}">
                  <a16:creationId xmlns:a16="http://schemas.microsoft.com/office/drawing/2014/main" id="{96007EE4-2991-4858-A4F6-DE645F4395B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1703758" y="4060683"/>
              <a:ext cx="784019" cy="766489"/>
            </a:xfrm>
            <a:prstGeom prst="rect">
              <a:avLst/>
            </a:prstGeom>
            <a:noFill/>
            <a:extLst>
              <a:ext uri="{909E8E84-426E-40DD-AFC4-6F175D3DCCD1}">
                <a14:hiddenFill xmlns:a14="http://schemas.microsoft.com/office/drawing/2010/main">
                  <a:solidFill>
                    <a:srgbClr val="FFFFFF"/>
                  </a:solidFill>
                </a14:hiddenFill>
              </a:ext>
            </a:extLst>
          </p:spPr>
        </p:pic>
        <p:pic>
          <p:nvPicPr>
            <p:cNvPr id="37" name="グラフィックス 36" descr="転送 単色塗りつぶし">
              <a:extLst>
                <a:ext uri="{FF2B5EF4-FFF2-40B4-BE49-F238E27FC236}">
                  <a16:creationId xmlns:a16="http://schemas.microsoft.com/office/drawing/2014/main" id="{5FFFBA70-9502-4FC1-84F5-7CF8CC3679EB}"/>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336427" y="4230981"/>
              <a:ext cx="425892" cy="425892"/>
            </a:xfrm>
            <a:prstGeom prst="rect">
              <a:avLst/>
            </a:prstGeom>
          </p:spPr>
        </p:pic>
        <p:pic>
          <p:nvPicPr>
            <p:cNvPr id="38" name="Picture 2">
              <a:extLst>
                <a:ext uri="{FF2B5EF4-FFF2-40B4-BE49-F238E27FC236}">
                  <a16:creationId xmlns:a16="http://schemas.microsoft.com/office/drawing/2014/main" id="{2E3F3632-1108-4E83-B3DB-52BABD726BCA}"/>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65100" y="4088576"/>
              <a:ext cx="488608" cy="71070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 name="グループ化 1">
            <a:extLst>
              <a:ext uri="{FF2B5EF4-FFF2-40B4-BE49-F238E27FC236}">
                <a16:creationId xmlns:a16="http://schemas.microsoft.com/office/drawing/2014/main" id="{AD83433B-AE86-45A3-ACA7-CD70D32B031A}"/>
              </a:ext>
            </a:extLst>
          </p:cNvPr>
          <p:cNvGrpSpPr/>
          <p:nvPr/>
        </p:nvGrpSpPr>
        <p:grpSpPr>
          <a:xfrm>
            <a:off x="6874886" y="4347090"/>
            <a:ext cx="1296000" cy="468000"/>
            <a:chOff x="6674111" y="4952728"/>
            <a:chExt cx="1579509" cy="602924"/>
          </a:xfrm>
        </p:grpSpPr>
        <p:pic>
          <p:nvPicPr>
            <p:cNvPr id="19" name="Picture 8" descr="カラフルな矢印のイラスト3">
              <a:extLst>
                <a:ext uri="{FF2B5EF4-FFF2-40B4-BE49-F238E27FC236}">
                  <a16:creationId xmlns:a16="http://schemas.microsoft.com/office/drawing/2014/main" id="{E57ADA46-564E-4550-8ACE-05A37A62A21F}"/>
                </a:ext>
              </a:extLst>
            </p:cNvPr>
            <p:cNvPicPr>
              <a:picLocks noChangeAspect="1" noChangeArrowheads="1"/>
            </p:cNvPicPr>
            <p:nvPr/>
          </p:nvPicPr>
          <p:blipFill>
            <a:blip r:embed="rId11" cstate="print">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rot="8535509">
              <a:off x="7385725" y="4955182"/>
              <a:ext cx="437521" cy="40295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a:extLst>
                <a:ext uri="{FF2B5EF4-FFF2-40B4-BE49-F238E27FC236}">
                  <a16:creationId xmlns:a16="http://schemas.microsoft.com/office/drawing/2014/main" id="{758BDACD-83F1-4D67-928C-3F28C981BC6F}"/>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437971" y="5128651"/>
              <a:ext cx="290386" cy="336991"/>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8" descr="パソコンを使うOL・女性会社員のイラスト">
              <a:extLst>
                <a:ext uri="{FF2B5EF4-FFF2-40B4-BE49-F238E27FC236}">
                  <a16:creationId xmlns:a16="http://schemas.microsoft.com/office/drawing/2014/main" id="{16DC09FC-A3F7-4044-AF32-E2C555C97B4B}"/>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flipH="1">
              <a:off x="6674111" y="4952728"/>
              <a:ext cx="679409" cy="60292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90C0422A-93D3-4E0F-9E72-B79F61CFC0A9}"/>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830206" y="4974669"/>
              <a:ext cx="423414" cy="559042"/>
            </a:xfrm>
            <a:prstGeom prst="rect">
              <a:avLst/>
            </a:prstGeom>
            <a:noFill/>
            <a:extLst>
              <a:ext uri="{909E8E84-426E-40DD-AFC4-6F175D3DCCD1}">
                <a14:hiddenFill xmlns:a14="http://schemas.microsoft.com/office/drawing/2010/main">
                  <a:solidFill>
                    <a:srgbClr val="FFFFFF"/>
                  </a:solidFill>
                </a14:hiddenFill>
              </a:ext>
            </a:extLst>
          </p:spPr>
        </p:pic>
      </p:grpSp>
      <p:pic>
        <p:nvPicPr>
          <p:cNvPr id="41" name="Picture 10" descr="コンピューターを使うロボットのイラスト">
            <a:extLst>
              <a:ext uri="{FF2B5EF4-FFF2-40B4-BE49-F238E27FC236}">
                <a16:creationId xmlns:a16="http://schemas.microsoft.com/office/drawing/2014/main" id="{86BFE6A0-74DA-422F-AE76-34E85796C47D}"/>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flipH="1">
            <a:off x="5941816" y="4493950"/>
            <a:ext cx="367073" cy="358866"/>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8" descr="パソコンを使うOL・女性会社員のイラスト">
            <a:extLst>
              <a:ext uri="{FF2B5EF4-FFF2-40B4-BE49-F238E27FC236}">
                <a16:creationId xmlns:a16="http://schemas.microsoft.com/office/drawing/2014/main" id="{0E29B705-2E38-40C0-A19A-CEB10C0865EF}"/>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flipH="1">
            <a:off x="5137834" y="4354490"/>
            <a:ext cx="557062" cy="49435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10" descr="コンピューターを使うロボットのイラスト">
            <a:extLst>
              <a:ext uri="{FF2B5EF4-FFF2-40B4-BE49-F238E27FC236}">
                <a16:creationId xmlns:a16="http://schemas.microsoft.com/office/drawing/2014/main" id="{E333A7D1-2F88-439D-A9CE-C325707FBCF6}"/>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flipH="1">
            <a:off x="2643997" y="4435607"/>
            <a:ext cx="367073" cy="358866"/>
          </a:xfrm>
          <a:prstGeom prst="rect">
            <a:avLst/>
          </a:prstGeom>
          <a:noFill/>
          <a:extLst>
            <a:ext uri="{909E8E84-426E-40DD-AFC4-6F175D3DCCD1}">
              <a14:hiddenFill xmlns:a14="http://schemas.microsoft.com/office/drawing/2010/main">
                <a:solidFill>
                  <a:srgbClr val="FFFFFF"/>
                </a:solidFill>
              </a14:hiddenFill>
            </a:ext>
          </a:extLst>
        </p:spPr>
      </p:pic>
      <p:sp>
        <p:nvSpPr>
          <p:cNvPr id="52" name="正方形/長方形 51">
            <a:extLst>
              <a:ext uri="{FF2B5EF4-FFF2-40B4-BE49-F238E27FC236}">
                <a16:creationId xmlns:a16="http://schemas.microsoft.com/office/drawing/2014/main" id="{A75F21B7-5059-456C-8B39-55ECA66233BD}"/>
              </a:ext>
            </a:extLst>
          </p:cNvPr>
          <p:cNvSpPr/>
          <p:nvPr/>
        </p:nvSpPr>
        <p:spPr>
          <a:xfrm>
            <a:off x="381399" y="5280013"/>
            <a:ext cx="8381202" cy="753862"/>
          </a:xfrm>
          <a:prstGeom prst="rect">
            <a:avLst/>
          </a:prstGeom>
          <a:solidFill>
            <a:srgbClr val="EEECE1"/>
          </a:solidFill>
          <a:ln>
            <a:solidFill>
              <a:srgbClr val="006664"/>
            </a:solidFill>
          </a:ln>
        </p:spPr>
        <p:style>
          <a:lnRef idx="2">
            <a:schemeClr val="accent2"/>
          </a:lnRef>
          <a:fillRef idx="1">
            <a:schemeClr val="lt1"/>
          </a:fillRef>
          <a:effectRef idx="0">
            <a:schemeClr val="accent2"/>
          </a:effectRef>
          <a:fontRef idx="minor">
            <a:schemeClr val="dk1"/>
          </a:fontRef>
        </p:style>
        <p:txBody>
          <a:bodyPr wrap="square" lIns="72000" rIns="72000" rtlCol="0" anchor="t">
            <a:noAutofit/>
          </a:bodyPr>
          <a:lstStyle/>
          <a:p>
            <a:pPr marL="0" marR="0" lvl="0" indent="0" algn="l" defTabSz="914400" rtl="0" eaLnBrk="1" fontAlgn="auto" latinLnBrk="0" hangingPunct="1">
              <a:lnSpc>
                <a:spcPts val="17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tx1"/>
                </a:solidFill>
                <a:effectLst/>
                <a:uLnTx/>
                <a:uFillTx/>
                <a:latin typeface="メイリオ"/>
                <a:ea typeface="メイリオ"/>
                <a:cs typeface="+mn-cs"/>
              </a:rPr>
              <a:t>■電子署名導入の拡大</a:t>
            </a:r>
            <a:endParaRPr kumimoji="1" lang="en-US" altLang="ja-JP" sz="1200" b="1" i="0" u="none" strike="noStrike" kern="1200" cap="none" spc="0" normalizeH="0" baseline="0" noProof="0" dirty="0">
              <a:ln>
                <a:noFill/>
              </a:ln>
              <a:solidFill>
                <a:schemeClr val="tx1"/>
              </a:solidFill>
              <a:effectLst/>
              <a:uLnTx/>
              <a:uFillTx/>
              <a:latin typeface="メイリオ"/>
              <a:ea typeface="メイリオ"/>
              <a:cs typeface="+mn-cs"/>
            </a:endParaRPr>
          </a:p>
          <a:p>
            <a:pPr marL="92075" marR="0" lvl="0" indent="-92075" algn="l" defTabSz="914400" rtl="0" eaLnBrk="1" fontAlgn="auto" latinLnBrk="0" hangingPunct="1">
              <a:lnSpc>
                <a:spcPts val="17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chemeClr val="tx1"/>
                </a:solidFill>
                <a:effectLst/>
                <a:uLnTx/>
                <a:uFillTx/>
                <a:latin typeface="メイリオ"/>
                <a:ea typeface="メイリオ"/>
                <a:cs typeface="+mn-cs"/>
              </a:rPr>
              <a:t>令和８年１月以降、一部の出先機関においても電子署名を導入し、試行実施を予定。</a:t>
            </a:r>
            <a:endParaRPr kumimoji="1" lang="en-US" altLang="ja-JP" sz="1200" b="0" i="0" u="none" strike="noStrike" kern="1200" cap="none" spc="0" normalizeH="0" baseline="0" noProof="0" dirty="0">
              <a:ln>
                <a:noFill/>
              </a:ln>
              <a:solidFill>
                <a:schemeClr val="tx1"/>
              </a:solidFill>
              <a:effectLst/>
              <a:uLnTx/>
              <a:uFillTx/>
              <a:latin typeface="メイリオ"/>
              <a:ea typeface="メイリオ"/>
              <a:cs typeface="+mn-cs"/>
            </a:endParaRPr>
          </a:p>
          <a:p>
            <a:pPr marL="92075" marR="0" lvl="0" indent="-92075" algn="l" defTabSz="914400" rtl="0" eaLnBrk="1" fontAlgn="auto" latinLnBrk="0" hangingPunct="1">
              <a:lnSpc>
                <a:spcPts val="1700"/>
              </a:lnSpc>
              <a:spcBef>
                <a:spcPts val="0"/>
              </a:spcBef>
              <a:spcAft>
                <a:spcPts val="0"/>
              </a:spcAft>
              <a:buClrTx/>
              <a:buSzTx/>
              <a:buFont typeface="Arial" panose="020B0604020202020204" pitchFamily="34" charset="0"/>
              <a:buChar char="•"/>
              <a:tabLst/>
              <a:defRPr/>
            </a:pPr>
            <a:r>
              <a:rPr kumimoji="1" lang="ja-JP" altLang="en-US" sz="1200" b="1" i="0" u="none" strike="noStrike" kern="1200" cap="none" spc="0" normalizeH="0" baseline="0" noProof="0" dirty="0">
                <a:ln>
                  <a:noFill/>
                </a:ln>
                <a:solidFill>
                  <a:schemeClr val="tx1"/>
                </a:solidFill>
                <a:effectLst/>
                <a:uLnTx/>
                <a:uFillTx/>
                <a:latin typeface="メイリオ"/>
                <a:ea typeface="メイリオ"/>
                <a:cs typeface="+mn-cs"/>
              </a:rPr>
              <a:t>今後、電子交付の対象手続の</a:t>
            </a:r>
            <a:r>
              <a:rPr kumimoji="1" lang="ja-JP" altLang="en-US" sz="1200" b="1" i="0" u="none" strike="noStrike" kern="1200" cap="none" spc="0" normalizeH="0" baseline="0" noProof="0" dirty="0">
                <a:ln>
                  <a:noFill/>
                </a:ln>
                <a:solidFill>
                  <a:schemeClr val="tx1"/>
                </a:solidFill>
                <a:effectLst/>
                <a:uLnTx/>
                <a:uFillTx/>
                <a:latin typeface="Meiryo"/>
                <a:ea typeface="Meiryo"/>
                <a:cs typeface="+mn-cs"/>
              </a:rPr>
              <a:t>さらなる</a:t>
            </a:r>
            <a:r>
              <a:rPr kumimoji="1" lang="ja-JP" altLang="en-US" sz="1200" b="1" i="0" u="none" strike="noStrike" kern="1200" cap="none" spc="0" normalizeH="0" baseline="0" noProof="0" dirty="0">
                <a:ln>
                  <a:noFill/>
                </a:ln>
                <a:solidFill>
                  <a:schemeClr val="tx1"/>
                </a:solidFill>
                <a:effectLst/>
                <a:uLnTx/>
                <a:uFillTx/>
                <a:latin typeface="メイリオ"/>
                <a:ea typeface="メイリオ"/>
                <a:cs typeface="+mn-cs"/>
              </a:rPr>
              <a:t>拡大を図ることで、府民・事業者の利便性の向上を推進。</a:t>
            </a:r>
            <a:endParaRPr kumimoji="1" lang="en-US" altLang="ja-JP" sz="1200" b="1" i="0" u="none" strike="noStrike" kern="1200" cap="none" spc="0" normalizeH="0" baseline="0" noProof="0" dirty="0">
              <a:ln>
                <a:noFill/>
              </a:ln>
              <a:solidFill>
                <a:schemeClr val="tx1"/>
              </a:solidFill>
              <a:effectLst/>
              <a:uLnTx/>
              <a:uFillTx/>
              <a:latin typeface="メイリオ"/>
              <a:ea typeface="メイリオ"/>
              <a:cs typeface="+mn-cs"/>
            </a:endParaRPr>
          </a:p>
          <a:p>
            <a:endParaRPr lang="en-US" altLang="ja-JP" sz="1100" dirty="0">
              <a:solidFill>
                <a:schemeClr val="tx1"/>
              </a:solidFill>
              <a:latin typeface="メイリオ" panose="020B0604030504040204" pitchFamily="50" charset="-128"/>
              <a:ea typeface="メイリオ" panose="020B0604030504040204" pitchFamily="50" charset="-128"/>
            </a:endParaRPr>
          </a:p>
        </p:txBody>
      </p:sp>
      <p:sp>
        <p:nvSpPr>
          <p:cNvPr id="48" name="正方形/長方形 4">
            <a:extLst>
              <a:ext uri="{FF2B5EF4-FFF2-40B4-BE49-F238E27FC236}">
                <a16:creationId xmlns:a16="http://schemas.microsoft.com/office/drawing/2014/main" id="{9B23DE0A-6D0B-40E4-B961-CBFE0EE5D92B}"/>
              </a:ext>
            </a:extLst>
          </p:cNvPr>
          <p:cNvSpPr/>
          <p:nvPr/>
        </p:nvSpPr>
        <p:spPr>
          <a:xfrm>
            <a:off x="596083" y="3733966"/>
            <a:ext cx="7951833" cy="252000"/>
          </a:xfrm>
          <a:prstGeom prst="rect">
            <a:avLst/>
          </a:prstGeom>
          <a:solidFill>
            <a:srgbClr val="F2DCDB"/>
          </a:solidFill>
          <a:ln w="19050">
            <a:solidFill>
              <a:srgbClr val="C0504D"/>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b"/>
          <a:lstStyle/>
          <a:p>
            <a:pPr algn="ctr"/>
            <a:r>
              <a:rPr kumimoji="1" lang="ja-JP" altLang="en-US" sz="1200" b="1" dirty="0">
                <a:solidFill>
                  <a:schemeClr val="tx1"/>
                </a:solidFill>
                <a:latin typeface="メイリオ" panose="020B0604030504040204" pitchFamily="50" charset="-128"/>
                <a:ea typeface="メイリオ" panose="020B0604030504040204" pitchFamily="50" charset="-128"/>
              </a:rPr>
              <a:t>電子署名導入前の課題：申請者は郵送による許可証の到着を待たなければならず、許可証交付まで時間を要した</a:t>
            </a:r>
            <a:endParaRPr kumimoji="1" lang="en-US" altLang="ja-JP" sz="1400" b="1" dirty="0">
              <a:solidFill>
                <a:schemeClr val="tx1"/>
              </a:solidFill>
              <a:latin typeface="メイリオ" panose="020B0604030504040204" pitchFamily="50" charset="-128"/>
              <a:ea typeface="メイリオ" panose="020B0604030504040204" pitchFamily="50" charset="-128"/>
            </a:endParaRPr>
          </a:p>
        </p:txBody>
      </p:sp>
      <p:graphicFrame>
        <p:nvGraphicFramePr>
          <p:cNvPr id="5" name="表 5">
            <a:extLst>
              <a:ext uri="{FF2B5EF4-FFF2-40B4-BE49-F238E27FC236}">
                <a16:creationId xmlns:a16="http://schemas.microsoft.com/office/drawing/2014/main" id="{32E9AF8D-796C-4086-B6E2-E5339148B433}"/>
              </a:ext>
            </a:extLst>
          </p:cNvPr>
          <p:cNvGraphicFramePr>
            <a:graphicFrameLocks noGrp="1"/>
          </p:cNvGraphicFramePr>
          <p:nvPr/>
        </p:nvGraphicFramePr>
        <p:xfrm>
          <a:off x="273600" y="6260934"/>
          <a:ext cx="8460000" cy="597066"/>
        </p:xfrm>
        <a:graphic>
          <a:graphicData uri="http://schemas.openxmlformats.org/drawingml/2006/table">
            <a:tbl>
              <a:tblPr>
                <a:tableStyleId>{5C22544A-7EE6-4342-B048-85BDC9FD1C3A}</a:tableStyleId>
              </a:tblPr>
              <a:tblGrid>
                <a:gridCol w="359711">
                  <a:extLst>
                    <a:ext uri="{9D8B030D-6E8A-4147-A177-3AD203B41FA5}">
                      <a16:colId xmlns:a16="http://schemas.microsoft.com/office/drawing/2014/main" val="18874105"/>
                    </a:ext>
                  </a:extLst>
                </a:gridCol>
                <a:gridCol w="8100289">
                  <a:extLst>
                    <a:ext uri="{9D8B030D-6E8A-4147-A177-3AD203B41FA5}">
                      <a16:colId xmlns:a16="http://schemas.microsoft.com/office/drawing/2014/main" val="1029292396"/>
                    </a:ext>
                  </a:extLst>
                </a:gridCol>
              </a:tblGrid>
              <a:tr h="158613">
                <a:tc>
                  <a:txBody>
                    <a:bodyPr/>
                    <a:lstStyle/>
                    <a:p>
                      <a:pPr algn="dist"/>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２</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800" dirty="0"/>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lvl="0">
                        <a:defRPr/>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各種手続・サービスが一貫してデジタルで完結すること。</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72377150"/>
                  </a:ext>
                </a:extLst>
              </a:tr>
              <a:tr h="158613">
                <a:tc>
                  <a:txBody>
                    <a:bodyPr/>
                    <a:lstStyle/>
                    <a:p>
                      <a:pPr algn="dist"/>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３</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800" dirty="0"/>
                    </a:p>
                  </a:txBody>
                  <a:tcPr marL="36000" marR="36000" marT="36000" marB="0">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lvl="0">
                        <a:defRPr/>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電子文書上で紙の文書に必要となる印鑑と同じ役割を果たし、本人確認と改ざん防止を保証するもの。</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36000" marB="0">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6569586"/>
                  </a:ext>
                </a:extLst>
              </a:tr>
              <a:tr h="275684">
                <a:tc>
                  <a:txBody>
                    <a:bodyPr/>
                    <a:lstStyle/>
                    <a:p>
                      <a:pPr algn="dist"/>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４</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800" dirty="0"/>
                    </a:p>
                  </a:txBody>
                  <a:tcPr marL="36000" marR="36000" marT="3600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0">
                        <a:defRPr/>
                      </a:pP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Robotic Process Automation</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の略。ソフトウェアロボットによる業務自動化の取組み。人が行うパソコン上の作業手順をソフトウェアロボットに覚えさせることで、パソコン 操作を自動化することができる。</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3600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95932301"/>
                  </a:ext>
                </a:extLst>
              </a:tr>
            </a:tbl>
          </a:graphicData>
        </a:graphic>
      </p:graphicFrame>
      <p:sp>
        <p:nvSpPr>
          <p:cNvPr id="3" name="スライド番号プレースホルダー 2">
            <a:extLst>
              <a:ext uri="{FF2B5EF4-FFF2-40B4-BE49-F238E27FC236}">
                <a16:creationId xmlns:a16="http://schemas.microsoft.com/office/drawing/2014/main" id="{7ABE7B6D-AD87-4307-82FE-07E8077EB61B}"/>
              </a:ext>
            </a:extLst>
          </p:cNvPr>
          <p:cNvSpPr>
            <a:spLocks noGrp="1"/>
          </p:cNvSpPr>
          <p:nvPr>
            <p:ph type="sldNum" sz="quarter" idx="12"/>
          </p:nvPr>
        </p:nvSpPr>
        <p:spPr/>
        <p:txBody>
          <a:bodyPr/>
          <a:lstStyle/>
          <a:p>
            <a:fld id="{7791D223-6A27-4327-8087-FA06212A7E85}" type="slidenum">
              <a:rPr lang="ja-JP" altLang="en-US" smtClean="0"/>
              <a:pPr/>
              <a:t>9</a:t>
            </a:fld>
            <a:endParaRPr lang="ja-JP" altLang="en-US"/>
          </a:p>
        </p:txBody>
      </p:sp>
    </p:spTree>
    <p:extLst>
      <p:ext uri="{BB962C8B-B14F-4D97-AF65-F5344CB8AC3E}">
        <p14:creationId xmlns:p14="http://schemas.microsoft.com/office/powerpoint/2010/main" val="18555216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323EE-A5AA-F8E9-CA92-FEF9C169F5E7}"/>
            </a:ext>
          </a:extLst>
        </p:cNvPr>
        <p:cNvGrpSpPr/>
        <p:nvPr/>
      </p:nvGrpSpPr>
      <p:grpSpPr>
        <a:xfrm>
          <a:off x="0" y="0"/>
          <a:ext cx="0" cy="0"/>
          <a:chOff x="0" y="0"/>
          <a:chExt cx="0" cy="0"/>
        </a:xfrm>
      </p:grpSpPr>
      <p:sp>
        <p:nvSpPr>
          <p:cNvPr id="4" name="テキスト プレースホルダー 3">
            <a:extLst>
              <a:ext uri="{FF2B5EF4-FFF2-40B4-BE49-F238E27FC236}">
                <a16:creationId xmlns:a16="http://schemas.microsoft.com/office/drawing/2014/main" id="{DD98F274-58E9-9BF6-C92C-07A5941BD582}"/>
              </a:ext>
            </a:extLst>
          </p:cNvPr>
          <p:cNvSpPr>
            <a:spLocks noGrp="1"/>
          </p:cNvSpPr>
          <p:nvPr>
            <p:ph type="body" sz="quarter" idx="13"/>
          </p:nvPr>
        </p:nvSpPr>
        <p:spPr>
          <a:xfrm>
            <a:off x="0" y="47030"/>
            <a:ext cx="7065785" cy="501650"/>
          </a:xfrm>
        </p:spPr>
        <p:txBody>
          <a:bodyPr/>
          <a:lstStyle/>
          <a:p>
            <a:r>
              <a:rPr lang="ja-JP" altLang="en-US" sz="20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行政手続</a:t>
            </a:r>
            <a:r>
              <a:rPr lang="ja-JP" altLang="en-US" sz="2000" b="0" dirty="0">
                <a:latin typeface="メイリオ" panose="020B0604030504040204" pitchFamily="50" charset="-128"/>
                <a:ea typeface="メイリオ" panose="020B0604030504040204" pitchFamily="50" charset="-128"/>
                <a:cs typeface="メイリオ" panose="020B0604030504040204" pitchFamily="50" charset="-128"/>
              </a:rPr>
              <a:t>等</a:t>
            </a:r>
            <a:r>
              <a:rPr lang="ja-JP" altLang="en-US" sz="20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におけるデジタルファーストの実現（つづき）</a:t>
            </a:r>
            <a:endParaRPr lang="en-US" altLang="ja-JP" sz="20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2" name="正方形/長方形 81">
            <a:extLst>
              <a:ext uri="{FF2B5EF4-FFF2-40B4-BE49-F238E27FC236}">
                <a16:creationId xmlns:a16="http://schemas.microsoft.com/office/drawing/2014/main" id="{64F86E4C-3940-4EBA-A5F9-CB028891B3DC}"/>
              </a:ext>
            </a:extLst>
          </p:cNvPr>
          <p:cNvSpPr/>
          <p:nvPr/>
        </p:nvSpPr>
        <p:spPr>
          <a:xfrm>
            <a:off x="276012" y="593685"/>
            <a:ext cx="8592866" cy="2587757"/>
          </a:xfrm>
          <a:prstGeom prst="rect">
            <a:avLst/>
          </a:prstGeom>
          <a:solidFill>
            <a:srgbClr val="CFE0ED"/>
          </a:solidFill>
          <a:ln>
            <a:noFill/>
          </a:ln>
        </p:spPr>
        <p:style>
          <a:lnRef idx="2">
            <a:schemeClr val="accent2"/>
          </a:lnRef>
          <a:fillRef idx="1">
            <a:schemeClr val="lt1"/>
          </a:fillRef>
          <a:effectRef idx="0">
            <a:schemeClr val="accent2"/>
          </a:effectRef>
          <a:fontRef idx="minor">
            <a:schemeClr val="dk1"/>
          </a:fontRef>
        </p:style>
        <p:txBody>
          <a:bodyPr lIns="72000" rIns="72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■電子契約システムの活用</a:t>
            </a:r>
            <a:endPar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300" b="1" dirty="0">
              <a:solidFill>
                <a:schemeClr val="tx1"/>
              </a:solidFill>
              <a:latin typeface="メイリオ" panose="020B0604030504040204" pitchFamily="50" charset="-128"/>
              <a:ea typeface="メイリオ" panose="020B0604030504040204" pitchFamily="50" charset="-128"/>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schemeClr val="tx1"/>
                </a:solidFill>
                <a:latin typeface="メイリオ" panose="020B0604030504040204" pitchFamily="50" charset="-128"/>
                <a:ea typeface="メイリオ" panose="020B0604030504040204" pitchFamily="50" charset="-128"/>
              </a:rPr>
              <a:t>契約手続全般をシステム化（オンライン・ペーパーレス）し、府及び事業者の利便性の向上や事務処理の効率化を図る。</a:t>
            </a:r>
            <a:endParaRPr lang="en-US" altLang="ja-JP" sz="1200" dirty="0">
              <a:solidFill>
                <a:schemeClr val="tx1"/>
              </a:solidFill>
              <a:latin typeface="メイリオ" panose="020B0604030504040204" pitchFamily="50" charset="-128"/>
              <a:ea typeface="メイリオ" panose="020B0604030504040204" pitchFamily="50" charset="-128"/>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schemeClr val="tx1"/>
                </a:solidFill>
                <a:latin typeface="メイリオ" panose="020B0604030504040204" pitchFamily="50" charset="-128"/>
                <a:ea typeface="メイリオ" panose="020B0604030504040204" pitchFamily="50" charset="-128"/>
              </a:rPr>
              <a:t>また、府における</a:t>
            </a:r>
            <a:r>
              <a:rPr lang="en-US" altLang="ja-JP" sz="1200" dirty="0">
                <a:solidFill>
                  <a:schemeClr val="tx1"/>
                </a:solidFill>
                <a:latin typeface="メイリオ" panose="020B0604030504040204" pitchFamily="50" charset="-128"/>
                <a:ea typeface="メイリオ" panose="020B0604030504040204" pitchFamily="50" charset="-128"/>
              </a:rPr>
              <a:t>DX</a:t>
            </a:r>
            <a:r>
              <a:rPr lang="ja-JP" altLang="en-US" sz="1200" dirty="0">
                <a:solidFill>
                  <a:schemeClr val="tx1"/>
                </a:solidFill>
                <a:latin typeface="メイリオ" panose="020B0604030504040204" pitchFamily="50" charset="-128"/>
                <a:ea typeface="メイリオ" panose="020B0604030504040204" pitchFamily="50" charset="-128"/>
              </a:rPr>
              <a:t>の推進やテレワーク等の働き方改革に寄与する。</a:t>
            </a:r>
            <a:endParaRPr lang="en-US" altLang="ja-JP" sz="1200" dirty="0">
              <a:solidFill>
                <a:schemeClr val="tx1"/>
              </a:solidFill>
              <a:latin typeface="メイリオ" panose="020B0604030504040204" pitchFamily="50" charset="-128"/>
              <a:ea typeface="メイリオ" panose="020B0604030504040204" pitchFamily="50" charset="-128"/>
            </a:endParaRPr>
          </a:p>
          <a:p>
            <a:pPr marR="0" lvl="0" algn="l" defTabSz="914400" rtl="0" eaLnBrk="1" fontAlgn="auto" latinLnBrk="0" hangingPunct="1">
              <a:lnSpc>
                <a:spcPct val="100000"/>
              </a:lnSpc>
              <a:spcBef>
                <a:spcPts val="0"/>
              </a:spcBef>
              <a:spcAft>
                <a:spcPts val="0"/>
              </a:spcAft>
              <a:buClrTx/>
              <a:buSzTx/>
              <a:tabLst/>
              <a:defRPr/>
            </a:pPr>
            <a:endParaRPr lang="ja-JP" altLang="en-US" sz="1200" dirty="0">
              <a:solidFill>
                <a:srgbClr val="00B0F0"/>
              </a:solidFill>
              <a:latin typeface="メイリオ" panose="020B0604030504040204" pitchFamily="50" charset="-128"/>
              <a:ea typeface="メイリオ" panose="020B0604030504040204" pitchFamily="50" charset="-128"/>
            </a:endParaRPr>
          </a:p>
        </p:txBody>
      </p:sp>
      <p:graphicFrame>
        <p:nvGraphicFramePr>
          <p:cNvPr id="83" name="表 82">
            <a:extLst>
              <a:ext uri="{FF2B5EF4-FFF2-40B4-BE49-F238E27FC236}">
                <a16:creationId xmlns:a16="http://schemas.microsoft.com/office/drawing/2014/main" id="{BAECF4E4-CF1E-46C1-9A36-9610B0178272}"/>
              </a:ext>
            </a:extLst>
          </p:cNvPr>
          <p:cNvGraphicFramePr>
            <a:graphicFrameLocks noGrp="1"/>
          </p:cNvGraphicFramePr>
          <p:nvPr/>
        </p:nvGraphicFramePr>
        <p:xfrm>
          <a:off x="5660967" y="1418987"/>
          <a:ext cx="3107898" cy="1688431"/>
        </p:xfrm>
        <a:graphic>
          <a:graphicData uri="http://schemas.openxmlformats.org/drawingml/2006/table">
            <a:tbl>
              <a:tblPr firstRow="1" bandRow="1">
                <a:tableStyleId>{5C22544A-7EE6-4342-B048-85BDC9FD1C3A}</a:tableStyleId>
              </a:tblPr>
              <a:tblGrid>
                <a:gridCol w="3107898">
                  <a:extLst>
                    <a:ext uri="{9D8B030D-6E8A-4147-A177-3AD203B41FA5}">
                      <a16:colId xmlns:a16="http://schemas.microsoft.com/office/drawing/2014/main" val="1062220583"/>
                    </a:ext>
                  </a:extLst>
                </a:gridCol>
              </a:tblGrid>
              <a:tr h="286957">
                <a:tc>
                  <a:txBody>
                    <a:bodyPr/>
                    <a:lstStyle/>
                    <a:p>
                      <a:pPr algn="ctr"/>
                      <a:r>
                        <a:rPr kumimoji="1" lang="ja-JP" altLang="en-US" sz="1200" b="1" kern="1200" dirty="0">
                          <a:solidFill>
                            <a:schemeClr val="bg1"/>
                          </a:solidFill>
                          <a:effectLst/>
                          <a:latin typeface="メイリオ" panose="020B0604030504040204" pitchFamily="50" charset="-128"/>
                          <a:ea typeface="メイリオ" panose="020B0604030504040204" pitchFamily="50" charset="-128"/>
                          <a:cs typeface="+mn-cs"/>
                        </a:rPr>
                        <a:t>全て</a:t>
                      </a:r>
                      <a:r>
                        <a:rPr kumimoji="1" lang="ja-JP" altLang="en-US" sz="1200" b="1" dirty="0">
                          <a:solidFill>
                            <a:schemeClr val="bg1"/>
                          </a:solidFill>
                          <a:effectLst/>
                          <a:latin typeface="メイリオ" panose="020B0604030504040204" pitchFamily="50" charset="-128"/>
                          <a:ea typeface="メイリオ" panose="020B0604030504040204" pitchFamily="50" charset="-128"/>
                        </a:rPr>
                        <a:t>の契約手続がオンライン化</a:t>
                      </a:r>
                      <a:endParaRPr kumimoji="1" lang="en-US" altLang="ja-JP" sz="1200" b="1" dirty="0">
                        <a:solidFill>
                          <a:schemeClr val="bg1"/>
                        </a:solidFill>
                        <a:effectLst/>
                        <a:latin typeface="メイリオ" panose="020B0604030504040204" pitchFamily="50" charset="-128"/>
                        <a:ea typeface="メイリオ" panose="020B0604030504040204" pitchFamily="50" charset="-128"/>
                      </a:endParaRPr>
                    </a:p>
                  </a:txBody>
                  <a:tcPr anchor="b">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4F81BD"/>
                    </a:solidFill>
                  </a:tcPr>
                </a:tc>
                <a:extLst>
                  <a:ext uri="{0D108BD9-81ED-4DB2-BD59-A6C34878D82A}">
                    <a16:rowId xmlns:a16="http://schemas.microsoft.com/office/drawing/2014/main" val="3123838377"/>
                  </a:ext>
                </a:extLst>
              </a:tr>
              <a:tr h="140147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900" b="1" dirty="0">
                        <a:solidFill>
                          <a:schemeClr val="tx1"/>
                        </a:solidFill>
                        <a:latin typeface="メイリオ" panose="020B0604030504040204" pitchFamily="50" charset="-128"/>
                        <a:ea typeface="メイリオ" panose="020B0604030504040204" pitchFamily="50" charset="-128"/>
                      </a:endParaRPr>
                    </a:p>
                  </a:txBody>
                  <a:tcPr marT="0" marB="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215694667"/>
                  </a:ext>
                </a:extLst>
              </a:tr>
            </a:tbl>
          </a:graphicData>
        </a:graphic>
      </p:graphicFrame>
      <p:graphicFrame>
        <p:nvGraphicFramePr>
          <p:cNvPr id="84" name="表 6">
            <a:extLst>
              <a:ext uri="{FF2B5EF4-FFF2-40B4-BE49-F238E27FC236}">
                <a16:creationId xmlns:a16="http://schemas.microsoft.com/office/drawing/2014/main" id="{4891FDCA-D66E-4DE1-BCFD-252AFF836902}"/>
              </a:ext>
            </a:extLst>
          </p:cNvPr>
          <p:cNvGraphicFramePr>
            <a:graphicFrameLocks noGrp="1"/>
          </p:cNvGraphicFramePr>
          <p:nvPr/>
        </p:nvGraphicFramePr>
        <p:xfrm>
          <a:off x="5382090" y="1071777"/>
          <a:ext cx="3485898" cy="343477"/>
        </p:xfrm>
        <a:graphic>
          <a:graphicData uri="http://schemas.openxmlformats.org/drawingml/2006/table">
            <a:tbl>
              <a:tblPr>
                <a:tableStyleId>{5C22544A-7EE6-4342-B048-85BDC9FD1C3A}</a:tableStyleId>
              </a:tblPr>
              <a:tblGrid>
                <a:gridCol w="3485898">
                  <a:extLst>
                    <a:ext uri="{9D8B030D-6E8A-4147-A177-3AD203B41FA5}">
                      <a16:colId xmlns:a16="http://schemas.microsoft.com/office/drawing/2014/main" val="3070221375"/>
                    </a:ext>
                  </a:extLst>
                </a:gridCol>
              </a:tblGrid>
              <a:tr h="343477">
                <a:tc>
                  <a:txBody>
                    <a:bodyPr/>
                    <a:lstStyle/>
                    <a:p>
                      <a:pPr algn="ctr"/>
                      <a:r>
                        <a:rPr kumimoji="1" lang="en-US" altLang="ja-JP"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令和７年度</a:t>
                      </a: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11</a:t>
                      </a: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月まで）の電子契約件数：約</a:t>
                      </a:r>
                      <a:r>
                        <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2,800</a:t>
                      </a: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件</a:t>
                      </a:r>
                      <a:r>
                        <a:rPr kumimoji="1" lang="en-US" altLang="ja-JP"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1000" b="0" dirty="0"/>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28423474"/>
                  </a:ext>
                </a:extLst>
              </a:tr>
            </a:tbl>
          </a:graphicData>
        </a:graphic>
      </p:graphicFrame>
      <p:sp>
        <p:nvSpPr>
          <p:cNvPr id="85" name="正方形/長方形 84">
            <a:extLst>
              <a:ext uri="{FF2B5EF4-FFF2-40B4-BE49-F238E27FC236}">
                <a16:creationId xmlns:a16="http://schemas.microsoft.com/office/drawing/2014/main" id="{2E0A951D-154D-4359-961F-729A8DCBF32E}"/>
              </a:ext>
            </a:extLst>
          </p:cNvPr>
          <p:cNvSpPr/>
          <p:nvPr/>
        </p:nvSpPr>
        <p:spPr>
          <a:xfrm>
            <a:off x="5775755" y="2592924"/>
            <a:ext cx="2880000" cy="183641"/>
          </a:xfrm>
          <a:prstGeom prst="rect">
            <a:avLst/>
          </a:prstGeom>
          <a:solidFill>
            <a:schemeClr val="accent1">
              <a:lumMod val="40000"/>
              <a:lumOff val="6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rtlCol="0" anchor="ctr"/>
          <a:lstStyle/>
          <a:p>
            <a:pPr algn="ctr"/>
            <a:r>
              <a:rPr kumimoji="1" lang="ja-JP" altLang="en-US" sz="1050" b="1" dirty="0">
                <a:solidFill>
                  <a:schemeClr val="tx1"/>
                </a:solidFill>
                <a:latin typeface="メイリオ" panose="020B0604030504040204" pitchFamily="50" charset="-128"/>
                <a:ea typeface="メイリオ" panose="020B0604030504040204" pitchFamily="50" charset="-128"/>
              </a:rPr>
              <a:t>書類の郵送や対面での手続は原則不要</a:t>
            </a:r>
          </a:p>
        </p:txBody>
      </p:sp>
      <p:sp>
        <p:nvSpPr>
          <p:cNvPr id="87" name="正方形/長方形 86">
            <a:extLst>
              <a:ext uri="{FF2B5EF4-FFF2-40B4-BE49-F238E27FC236}">
                <a16:creationId xmlns:a16="http://schemas.microsoft.com/office/drawing/2014/main" id="{444467AB-CC1E-4070-B3E8-3F25C572E83F}"/>
              </a:ext>
            </a:extLst>
          </p:cNvPr>
          <p:cNvSpPr/>
          <p:nvPr/>
        </p:nvSpPr>
        <p:spPr>
          <a:xfrm>
            <a:off x="5775755" y="2817949"/>
            <a:ext cx="2880000" cy="183641"/>
          </a:xfrm>
          <a:prstGeom prst="rect">
            <a:avLst/>
          </a:prstGeom>
          <a:solidFill>
            <a:schemeClr val="accent1">
              <a:lumMod val="40000"/>
              <a:lumOff val="6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rtlCol="0" anchor="ctr"/>
          <a:lstStyle/>
          <a:p>
            <a:pPr algn="ctr"/>
            <a:r>
              <a:rPr lang="ja-JP" altLang="en-US" sz="1050" b="1" dirty="0">
                <a:solidFill>
                  <a:schemeClr val="tx1"/>
                </a:solidFill>
                <a:latin typeface="メイリオ" panose="020B0604030504040204" pitchFamily="50" charset="-128"/>
                <a:ea typeface="メイリオ" panose="020B0604030504040204" pitchFamily="50" charset="-128"/>
              </a:rPr>
              <a:t>タブレットやスマートフォンで手続可能</a:t>
            </a:r>
          </a:p>
        </p:txBody>
      </p:sp>
      <p:grpSp>
        <p:nvGrpSpPr>
          <p:cNvPr id="88" name="グループ化 87">
            <a:extLst>
              <a:ext uri="{FF2B5EF4-FFF2-40B4-BE49-F238E27FC236}">
                <a16:creationId xmlns:a16="http://schemas.microsoft.com/office/drawing/2014/main" id="{D2EE2D34-897D-419C-B8D0-993A385A50A2}"/>
              </a:ext>
            </a:extLst>
          </p:cNvPr>
          <p:cNvGrpSpPr/>
          <p:nvPr/>
        </p:nvGrpSpPr>
        <p:grpSpPr>
          <a:xfrm>
            <a:off x="6828688" y="2064391"/>
            <a:ext cx="1383571" cy="358538"/>
            <a:chOff x="6889737" y="2309635"/>
            <a:chExt cx="1383571" cy="351429"/>
          </a:xfrm>
        </p:grpSpPr>
        <p:grpSp>
          <p:nvGrpSpPr>
            <p:cNvPr id="89" name="グループ化 88">
              <a:extLst>
                <a:ext uri="{FF2B5EF4-FFF2-40B4-BE49-F238E27FC236}">
                  <a16:creationId xmlns:a16="http://schemas.microsoft.com/office/drawing/2014/main" id="{BCA597E5-CDED-4F2E-BAA0-D60B930FD9B4}"/>
                </a:ext>
              </a:extLst>
            </p:cNvPr>
            <p:cNvGrpSpPr/>
            <p:nvPr/>
          </p:nvGrpSpPr>
          <p:grpSpPr>
            <a:xfrm>
              <a:off x="6889737" y="2432172"/>
              <a:ext cx="1383571" cy="127765"/>
              <a:chOff x="6099681" y="4126785"/>
              <a:chExt cx="2377467" cy="281254"/>
            </a:xfrm>
          </p:grpSpPr>
          <p:cxnSp>
            <p:nvCxnSpPr>
              <p:cNvPr id="94" name="直線矢印コネクタ 93">
                <a:extLst>
                  <a:ext uri="{FF2B5EF4-FFF2-40B4-BE49-F238E27FC236}">
                    <a16:creationId xmlns:a16="http://schemas.microsoft.com/office/drawing/2014/main" id="{0C16A873-A63A-471E-AFF4-DDCA754ABE98}"/>
                  </a:ext>
                </a:extLst>
              </p:cNvPr>
              <p:cNvCxnSpPr>
                <a:cxnSpLocks/>
              </p:cNvCxnSpPr>
              <p:nvPr/>
            </p:nvCxnSpPr>
            <p:spPr>
              <a:xfrm flipH="1">
                <a:off x="6099681" y="4407394"/>
                <a:ext cx="1202172" cy="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95" name="直線矢印コネクタ 94">
                <a:extLst>
                  <a:ext uri="{FF2B5EF4-FFF2-40B4-BE49-F238E27FC236}">
                    <a16:creationId xmlns:a16="http://schemas.microsoft.com/office/drawing/2014/main" id="{81D80005-2C69-42A3-8866-7FE5F4755A17}"/>
                  </a:ext>
                </a:extLst>
              </p:cNvPr>
              <p:cNvCxnSpPr/>
              <p:nvPr/>
            </p:nvCxnSpPr>
            <p:spPr>
              <a:xfrm>
                <a:off x="6930628" y="4126787"/>
                <a:ext cx="1546520" cy="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96" name="直線コネクタ 95">
                <a:extLst>
                  <a:ext uri="{FF2B5EF4-FFF2-40B4-BE49-F238E27FC236}">
                    <a16:creationId xmlns:a16="http://schemas.microsoft.com/office/drawing/2014/main" id="{88F3F75A-C7D5-42BE-B322-AA9FB1E6ED26}"/>
                  </a:ext>
                </a:extLst>
              </p:cNvPr>
              <p:cNvCxnSpPr>
                <a:cxnSpLocks/>
              </p:cNvCxnSpPr>
              <p:nvPr/>
            </p:nvCxnSpPr>
            <p:spPr>
              <a:xfrm>
                <a:off x="6933635" y="4126785"/>
                <a:ext cx="371397" cy="281254"/>
              </a:xfrm>
              <a:prstGeom prst="line">
                <a:avLst/>
              </a:prstGeom>
              <a:ln w="57150" cap="rnd">
                <a:solidFill>
                  <a:schemeClr val="tx1"/>
                </a:solidFill>
                <a:bevel/>
              </a:ln>
            </p:spPr>
            <p:style>
              <a:lnRef idx="1">
                <a:schemeClr val="dk1"/>
              </a:lnRef>
              <a:fillRef idx="0">
                <a:schemeClr val="dk1"/>
              </a:fillRef>
              <a:effectRef idx="0">
                <a:schemeClr val="dk1"/>
              </a:effectRef>
              <a:fontRef idx="minor">
                <a:schemeClr val="tx1"/>
              </a:fontRef>
            </p:style>
          </p:cxnSp>
        </p:grpSp>
        <p:grpSp>
          <p:nvGrpSpPr>
            <p:cNvPr id="90" name="グループ化 89">
              <a:extLst>
                <a:ext uri="{FF2B5EF4-FFF2-40B4-BE49-F238E27FC236}">
                  <a16:creationId xmlns:a16="http://schemas.microsoft.com/office/drawing/2014/main" id="{27431391-B68B-4F77-8916-C52403596972}"/>
                </a:ext>
              </a:extLst>
            </p:cNvPr>
            <p:cNvGrpSpPr/>
            <p:nvPr/>
          </p:nvGrpSpPr>
          <p:grpSpPr>
            <a:xfrm>
              <a:off x="7739481" y="2309635"/>
              <a:ext cx="268503" cy="351429"/>
              <a:chOff x="3738065" y="3954270"/>
              <a:chExt cx="253158" cy="331343"/>
            </a:xfrm>
          </p:grpSpPr>
          <p:sp>
            <p:nvSpPr>
              <p:cNvPr id="91" name="正方形/長方形 90">
                <a:extLst>
                  <a:ext uri="{FF2B5EF4-FFF2-40B4-BE49-F238E27FC236}">
                    <a16:creationId xmlns:a16="http://schemas.microsoft.com/office/drawing/2014/main" id="{D6A5F486-6E20-4BDA-8AA9-949BF02637AE}"/>
                  </a:ext>
                </a:extLst>
              </p:cNvPr>
              <p:cNvSpPr/>
              <p:nvPr/>
            </p:nvSpPr>
            <p:spPr>
              <a:xfrm>
                <a:off x="3738065" y="3954413"/>
                <a:ext cx="244800" cy="331200"/>
              </a:xfrm>
              <a:prstGeom prst="rect">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pic>
            <p:nvPicPr>
              <p:cNvPr id="92" name="図 91">
                <a:extLst>
                  <a:ext uri="{FF2B5EF4-FFF2-40B4-BE49-F238E27FC236}">
                    <a16:creationId xmlns:a16="http://schemas.microsoft.com/office/drawing/2014/main" id="{0F960782-0126-434C-9E4D-145817470A9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47123" y="3954270"/>
                <a:ext cx="244100" cy="331343"/>
              </a:xfrm>
              <a:prstGeom prst="rect">
                <a:avLst/>
              </a:prstGeom>
            </p:spPr>
          </p:pic>
        </p:grpSp>
      </p:grpSp>
      <p:grpSp>
        <p:nvGrpSpPr>
          <p:cNvPr id="97" name="グループ化 96">
            <a:extLst>
              <a:ext uri="{FF2B5EF4-FFF2-40B4-BE49-F238E27FC236}">
                <a16:creationId xmlns:a16="http://schemas.microsoft.com/office/drawing/2014/main" id="{494C7613-A16E-44E1-8B2D-D6188D47F792}"/>
              </a:ext>
            </a:extLst>
          </p:cNvPr>
          <p:cNvGrpSpPr/>
          <p:nvPr/>
        </p:nvGrpSpPr>
        <p:grpSpPr>
          <a:xfrm>
            <a:off x="5736762" y="1906820"/>
            <a:ext cx="1155610" cy="603995"/>
            <a:chOff x="5781935" y="2075176"/>
            <a:chExt cx="1155610" cy="592020"/>
          </a:xfrm>
        </p:grpSpPr>
        <p:sp>
          <p:nvSpPr>
            <p:cNvPr id="99" name="加算記号 98">
              <a:extLst>
                <a:ext uri="{FF2B5EF4-FFF2-40B4-BE49-F238E27FC236}">
                  <a16:creationId xmlns:a16="http://schemas.microsoft.com/office/drawing/2014/main" id="{DC1533B5-2B5E-4501-8597-CCC8F225F6BD}"/>
                </a:ext>
              </a:extLst>
            </p:cNvPr>
            <p:cNvSpPr/>
            <p:nvPr/>
          </p:nvSpPr>
          <p:spPr>
            <a:xfrm>
              <a:off x="6321168" y="2349456"/>
              <a:ext cx="268334" cy="268334"/>
            </a:xfrm>
            <a:prstGeom prst="mathPlus">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pic>
          <p:nvPicPr>
            <p:cNvPr id="100" name="グラフィックス 99" descr="スマート フォン 単色塗りつぶし">
              <a:extLst>
                <a:ext uri="{FF2B5EF4-FFF2-40B4-BE49-F238E27FC236}">
                  <a16:creationId xmlns:a16="http://schemas.microsoft.com/office/drawing/2014/main" id="{C5051E75-D6BE-474F-8A4B-2B0692AB85D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70400" y="2300051"/>
              <a:ext cx="367145" cy="367145"/>
            </a:xfrm>
            <a:prstGeom prst="rect">
              <a:avLst/>
            </a:prstGeom>
          </p:spPr>
        </p:pic>
        <p:grpSp>
          <p:nvGrpSpPr>
            <p:cNvPr id="102" name="グループ化 101">
              <a:extLst>
                <a:ext uri="{FF2B5EF4-FFF2-40B4-BE49-F238E27FC236}">
                  <a16:creationId xmlns:a16="http://schemas.microsoft.com/office/drawing/2014/main" id="{24461FAF-173D-473E-BE11-FD920D7CAD5F}"/>
                </a:ext>
              </a:extLst>
            </p:cNvPr>
            <p:cNvGrpSpPr/>
            <p:nvPr/>
          </p:nvGrpSpPr>
          <p:grpSpPr>
            <a:xfrm>
              <a:off x="5781935" y="2075176"/>
              <a:ext cx="558166" cy="559056"/>
              <a:chOff x="5781935" y="2075176"/>
              <a:chExt cx="558166" cy="559056"/>
            </a:xfrm>
          </p:grpSpPr>
          <p:pic>
            <p:nvPicPr>
              <p:cNvPr id="103" name="図 102">
                <a:extLst>
                  <a:ext uri="{FF2B5EF4-FFF2-40B4-BE49-F238E27FC236}">
                    <a16:creationId xmlns:a16="http://schemas.microsoft.com/office/drawing/2014/main" id="{426C4F74-1D7A-49C4-9A67-77615673200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46224" y="2333015"/>
                <a:ext cx="429589" cy="301217"/>
              </a:xfrm>
              <a:prstGeom prst="rect">
                <a:avLst/>
              </a:prstGeom>
            </p:spPr>
          </p:pic>
          <p:sp>
            <p:nvSpPr>
              <p:cNvPr id="104" name="正方形/長方形 103">
                <a:extLst>
                  <a:ext uri="{FF2B5EF4-FFF2-40B4-BE49-F238E27FC236}">
                    <a16:creationId xmlns:a16="http://schemas.microsoft.com/office/drawing/2014/main" id="{066B1AAE-85CD-4240-83EE-F4B32C1611AF}"/>
                  </a:ext>
                </a:extLst>
              </p:cNvPr>
              <p:cNvSpPr/>
              <p:nvPr/>
            </p:nvSpPr>
            <p:spPr>
              <a:xfrm>
                <a:off x="5781935" y="2075176"/>
                <a:ext cx="558166" cy="22647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r>
                  <a:rPr kumimoji="1" lang="ja-JP" altLang="en-US" sz="900">
                    <a:solidFill>
                      <a:schemeClr val="tx1"/>
                    </a:solidFill>
                    <a:latin typeface="メイリオ" panose="020B0604030504040204" pitchFamily="50" charset="-128"/>
                    <a:ea typeface="メイリオ" panose="020B0604030504040204" pitchFamily="50" charset="-128"/>
                  </a:rPr>
                  <a:t>事業者</a:t>
                </a:r>
              </a:p>
            </p:txBody>
          </p:sp>
        </p:grpSp>
      </p:grpSp>
      <p:grpSp>
        <p:nvGrpSpPr>
          <p:cNvPr id="105" name="グループ化 104">
            <a:extLst>
              <a:ext uri="{FF2B5EF4-FFF2-40B4-BE49-F238E27FC236}">
                <a16:creationId xmlns:a16="http://schemas.microsoft.com/office/drawing/2014/main" id="{6473E40E-4AC4-43FB-8FFE-AC15E225A07F}"/>
              </a:ext>
            </a:extLst>
          </p:cNvPr>
          <p:cNvGrpSpPr/>
          <p:nvPr/>
        </p:nvGrpSpPr>
        <p:grpSpPr>
          <a:xfrm>
            <a:off x="8190874" y="1872844"/>
            <a:ext cx="558166" cy="604797"/>
            <a:chOff x="8107371" y="2057617"/>
            <a:chExt cx="558166" cy="592806"/>
          </a:xfrm>
        </p:grpSpPr>
        <p:sp>
          <p:nvSpPr>
            <p:cNvPr id="106" name="正方形/長方形 105">
              <a:extLst>
                <a:ext uri="{FF2B5EF4-FFF2-40B4-BE49-F238E27FC236}">
                  <a16:creationId xmlns:a16="http://schemas.microsoft.com/office/drawing/2014/main" id="{1C545568-A247-4930-8AF0-41396CC856AE}"/>
                </a:ext>
              </a:extLst>
            </p:cNvPr>
            <p:cNvSpPr/>
            <p:nvPr/>
          </p:nvSpPr>
          <p:spPr>
            <a:xfrm>
              <a:off x="8107371" y="2057617"/>
              <a:ext cx="558166" cy="22647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府</a:t>
              </a:r>
            </a:p>
          </p:txBody>
        </p:sp>
        <p:pic>
          <p:nvPicPr>
            <p:cNvPr id="107" name="図 106">
              <a:extLst>
                <a:ext uri="{FF2B5EF4-FFF2-40B4-BE49-F238E27FC236}">
                  <a16:creationId xmlns:a16="http://schemas.microsoft.com/office/drawing/2014/main" id="{4679BFF7-978C-45B4-A242-055C793357E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15284" y="2288348"/>
              <a:ext cx="342340" cy="362075"/>
            </a:xfrm>
            <a:prstGeom prst="rect">
              <a:avLst/>
            </a:prstGeom>
          </p:spPr>
        </p:pic>
      </p:grpSp>
      <p:pic>
        <p:nvPicPr>
          <p:cNvPr id="108" name="図 107">
            <a:extLst>
              <a:ext uri="{FF2B5EF4-FFF2-40B4-BE49-F238E27FC236}">
                <a16:creationId xmlns:a16="http://schemas.microsoft.com/office/drawing/2014/main" id="{88BCE8CE-0269-4C4F-870A-F717EF14A902}"/>
              </a:ext>
            </a:extLst>
          </p:cNvPr>
          <p:cNvPicPr>
            <a:picLocks noChangeAspect="1"/>
          </p:cNvPicPr>
          <p:nvPr/>
        </p:nvPicPr>
        <p:blipFill>
          <a:blip r:embed="rId7"/>
          <a:stretch>
            <a:fillRect/>
          </a:stretch>
        </p:blipFill>
        <p:spPr>
          <a:xfrm>
            <a:off x="370202" y="1358770"/>
            <a:ext cx="5204046" cy="1692704"/>
          </a:xfrm>
          <a:prstGeom prst="rect">
            <a:avLst/>
          </a:prstGeom>
        </p:spPr>
      </p:pic>
      <p:sp>
        <p:nvSpPr>
          <p:cNvPr id="151" name="正方形/長方形 150">
            <a:extLst>
              <a:ext uri="{FF2B5EF4-FFF2-40B4-BE49-F238E27FC236}">
                <a16:creationId xmlns:a16="http://schemas.microsoft.com/office/drawing/2014/main" id="{D5F8C90D-C702-4416-AE4D-89A39C336AE7}"/>
              </a:ext>
            </a:extLst>
          </p:cNvPr>
          <p:cNvSpPr/>
          <p:nvPr/>
        </p:nvSpPr>
        <p:spPr>
          <a:xfrm>
            <a:off x="278833" y="3264309"/>
            <a:ext cx="8592866" cy="3517880"/>
          </a:xfrm>
          <a:prstGeom prst="rect">
            <a:avLst/>
          </a:prstGeom>
          <a:solidFill>
            <a:srgbClr val="CFE0ED"/>
          </a:solidFill>
          <a:ln>
            <a:noFill/>
          </a:ln>
        </p:spPr>
        <p:style>
          <a:lnRef idx="2">
            <a:schemeClr val="accent2"/>
          </a:lnRef>
          <a:fillRef idx="1">
            <a:schemeClr val="lt1"/>
          </a:fillRef>
          <a:effectRef idx="0">
            <a:schemeClr val="accent2"/>
          </a:effectRef>
          <a:fontRef idx="minor">
            <a:schemeClr val="dk1"/>
          </a:fontRef>
        </p:style>
        <p:txBody>
          <a:bodyPr lIns="72000" rIns="72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■府立学校の入試に係るオンライン出願システムの活用</a:t>
            </a:r>
            <a:endPar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endParaRPr kumimoji="1" lang="ja-JP" altLang="en-US" sz="200" b="1" dirty="0">
              <a:solidFill>
                <a:schemeClr val="tx1"/>
              </a:solidFill>
              <a:latin typeface="メイリオ" panose="020B0604030504040204" pitchFamily="50" charset="-128"/>
              <a:ea typeface="メイリオ" panose="020B0604030504040204" pitchFamily="50" charset="-128"/>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府立学校の入学者選抜等における出願手続及び合格発表を「オンライン出願システム」により実施。</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prstClr val="black"/>
                </a:solidFill>
                <a:latin typeface="メイリオ" panose="020B0604030504040204" pitchFamily="50" charset="-128"/>
                <a:ea typeface="メイリオ" panose="020B0604030504040204" pitchFamily="50" charset="-128"/>
              </a:rPr>
              <a:t>従来の各校に持参する出願方法に比べ、出願時の待機時間をなくすとともに、入学検定料の納付方法を多様化、合格発表の即時確認が可能になる等、利便性が向上。</a:t>
            </a:r>
            <a:endParaRPr kumimoji="1"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p>
            <a:pPr algn="ct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sp>
        <p:nvSpPr>
          <p:cNvPr id="152" name="正方形/長方形 151">
            <a:extLst>
              <a:ext uri="{FF2B5EF4-FFF2-40B4-BE49-F238E27FC236}">
                <a16:creationId xmlns:a16="http://schemas.microsoft.com/office/drawing/2014/main" id="{48C7E1B5-AC43-4329-AC3F-C7B96E16F3AD}"/>
              </a:ext>
            </a:extLst>
          </p:cNvPr>
          <p:cNvSpPr/>
          <p:nvPr/>
        </p:nvSpPr>
        <p:spPr>
          <a:xfrm>
            <a:off x="361996" y="4149080"/>
            <a:ext cx="8420007" cy="792000"/>
          </a:xfrm>
          <a:prstGeom prst="rect">
            <a:avLst/>
          </a:prstGeom>
          <a:solidFill>
            <a:schemeClr val="bg1"/>
          </a:solidFill>
          <a:ln w="19050">
            <a:solidFill>
              <a:srgbClr val="C0504D"/>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r>
              <a:rPr lang="ja-JP" altLang="en-US" sz="1100" b="1" dirty="0">
                <a:solidFill>
                  <a:schemeClr val="tx1"/>
                </a:solidFill>
                <a:latin typeface="メイリオ" panose="020B0604030504040204" pitchFamily="50" charset="-128"/>
                <a:ea typeface="メイリオ" panose="020B0604030504040204" pitchFamily="50" charset="-128"/>
              </a:rPr>
              <a:t>導入前の出願手続における課題</a:t>
            </a:r>
            <a:endParaRPr kumimoji="1" lang="en-US" altLang="ja-JP" sz="1200" b="1" dirty="0">
              <a:solidFill>
                <a:schemeClr val="tx1"/>
              </a:solidFill>
              <a:latin typeface="メイリオ" panose="020B0604030504040204" pitchFamily="50" charset="-128"/>
              <a:ea typeface="メイリオ" panose="020B0604030504040204" pitchFamily="50" charset="-128"/>
            </a:endParaRPr>
          </a:p>
        </p:txBody>
      </p:sp>
      <p:sp>
        <p:nvSpPr>
          <p:cNvPr id="153" name="正方形/長方形 152">
            <a:extLst>
              <a:ext uri="{FF2B5EF4-FFF2-40B4-BE49-F238E27FC236}">
                <a16:creationId xmlns:a16="http://schemas.microsoft.com/office/drawing/2014/main" id="{A8721844-0683-4DEB-9B07-AABEE665B0D3}"/>
              </a:ext>
            </a:extLst>
          </p:cNvPr>
          <p:cNvSpPr/>
          <p:nvPr/>
        </p:nvSpPr>
        <p:spPr>
          <a:xfrm>
            <a:off x="441411" y="4344340"/>
            <a:ext cx="2556000" cy="558000"/>
          </a:xfrm>
          <a:prstGeom prst="rect">
            <a:avLst/>
          </a:prstGeom>
          <a:solidFill>
            <a:srgbClr val="F2DCDB"/>
          </a:solidFill>
          <a:ln>
            <a:noFill/>
          </a:ln>
        </p:spPr>
        <p:style>
          <a:lnRef idx="2">
            <a:schemeClr val="dk1"/>
          </a:lnRef>
          <a:fillRef idx="1">
            <a:schemeClr val="lt1"/>
          </a:fillRef>
          <a:effectRef idx="0">
            <a:schemeClr val="dk1"/>
          </a:effectRef>
          <a:fontRef idx="minor">
            <a:schemeClr val="dk1"/>
          </a:fontRef>
        </p:style>
        <p:txBody>
          <a:bodyPr lIns="72000" tIns="45720" rIns="72000" bIns="45720" rtlCol="0" anchor="t"/>
          <a:lstStyle/>
          <a:p>
            <a:pPr algn="ctr"/>
            <a:r>
              <a:rPr lang="ja-JP" altLang="en-US" sz="1000" b="1" u="sng" dirty="0">
                <a:solidFill>
                  <a:schemeClr val="tx1"/>
                </a:solidFill>
                <a:latin typeface="メイリオ" panose="020B0604030504040204" pitchFamily="50" charset="-128"/>
                <a:ea typeface="メイリオ" panose="020B0604030504040204" pitchFamily="50" charset="-128"/>
              </a:rPr>
              <a:t>志願者への時間的・経済的負担</a:t>
            </a:r>
            <a:endParaRPr lang="en-US" altLang="ja-JP" sz="1000" b="1" u="sng" dirty="0">
              <a:solidFill>
                <a:schemeClr val="tx1"/>
              </a:solidFill>
              <a:latin typeface="メイリオ" panose="020B0604030504040204" pitchFamily="50" charset="-128"/>
              <a:ea typeface="メイリオ" panose="020B0604030504040204" pitchFamily="50" charset="-128"/>
            </a:endParaRPr>
          </a:p>
          <a:p>
            <a:pPr algn="ctr"/>
            <a:endParaRPr kumimoji="1" lang="en-US" altLang="ja-JP" sz="500" dirty="0">
              <a:solidFill>
                <a:schemeClr val="tx1"/>
              </a:solidFill>
              <a:latin typeface="メイリオ" panose="020B0604030504040204" pitchFamily="50" charset="-128"/>
              <a:ea typeface="メイリオ" panose="020B0604030504040204" pitchFamily="50" charset="-128"/>
            </a:endParaRPr>
          </a:p>
          <a:p>
            <a:r>
              <a:rPr lang="ja-JP" altLang="en-US" sz="800" dirty="0">
                <a:latin typeface="メイリオ" panose="020B0604030504040204" pitchFamily="50" charset="-128"/>
                <a:ea typeface="メイリオ" panose="020B0604030504040204" pitchFamily="50" charset="-128"/>
              </a:rPr>
              <a:t>志願者が直接志願校を訪問し、志願書を提出。</a:t>
            </a:r>
          </a:p>
          <a:p>
            <a:r>
              <a:rPr lang="ja-JP" altLang="en-US" sz="800" dirty="0">
                <a:latin typeface="メイリオ" panose="020B0604030504040204" pitchFamily="50" charset="-128"/>
                <a:ea typeface="メイリオ" panose="020B0604030504040204" pitchFamily="50" charset="-128"/>
              </a:rPr>
              <a:t>その場で審査・受験票の交付を受けることが必要。</a:t>
            </a:r>
          </a:p>
        </p:txBody>
      </p:sp>
      <p:sp>
        <p:nvSpPr>
          <p:cNvPr id="154" name="正方形/長方形 153">
            <a:extLst>
              <a:ext uri="{FF2B5EF4-FFF2-40B4-BE49-F238E27FC236}">
                <a16:creationId xmlns:a16="http://schemas.microsoft.com/office/drawing/2014/main" id="{699B757E-A8BF-4AB1-8F34-15DFA97DFBA5}"/>
              </a:ext>
            </a:extLst>
          </p:cNvPr>
          <p:cNvSpPr/>
          <p:nvPr/>
        </p:nvSpPr>
        <p:spPr>
          <a:xfrm>
            <a:off x="3131278" y="4344340"/>
            <a:ext cx="2864046" cy="558000"/>
          </a:xfrm>
          <a:prstGeom prst="rect">
            <a:avLst/>
          </a:prstGeom>
          <a:solidFill>
            <a:srgbClr val="F2DCDB"/>
          </a:solidFill>
          <a:ln>
            <a:noFill/>
          </a:ln>
        </p:spPr>
        <p:style>
          <a:lnRef idx="2">
            <a:schemeClr val="dk1"/>
          </a:lnRef>
          <a:fillRef idx="1">
            <a:schemeClr val="lt1"/>
          </a:fillRef>
          <a:effectRef idx="0">
            <a:schemeClr val="dk1"/>
          </a:effectRef>
          <a:fontRef idx="minor">
            <a:schemeClr val="dk1"/>
          </a:fontRef>
        </p:style>
        <p:txBody>
          <a:bodyPr lIns="72000" tIns="45720" rIns="72000" bIns="45720" rtlCol="0" anchor="t"/>
          <a:lstStyle/>
          <a:p>
            <a:pPr algn="ctr"/>
            <a:r>
              <a:rPr kumimoji="1" lang="ja-JP" altLang="en-US" sz="1000" b="1" u="sng" dirty="0">
                <a:solidFill>
                  <a:schemeClr val="tx1"/>
                </a:solidFill>
                <a:latin typeface="メイリオ" panose="020B0604030504040204" pitchFamily="50" charset="-128"/>
                <a:ea typeface="メイリオ" panose="020B0604030504040204" pitchFamily="50" charset="-128"/>
              </a:rPr>
              <a:t>入学検定料納付に係る保護者への負担</a:t>
            </a:r>
            <a:endParaRPr kumimoji="1" lang="en-US" altLang="ja-JP" sz="1000" b="1" u="sng" dirty="0">
              <a:solidFill>
                <a:schemeClr val="tx1"/>
              </a:solidFill>
              <a:latin typeface="メイリオ" panose="020B0604030504040204" pitchFamily="50" charset="-128"/>
              <a:ea typeface="メイリオ" panose="020B0604030504040204" pitchFamily="50" charset="-128"/>
            </a:endParaRPr>
          </a:p>
          <a:p>
            <a:pPr algn="ctr"/>
            <a:endParaRPr lang="en-US" altLang="ja-JP" sz="500" dirty="0">
              <a:solidFill>
                <a:schemeClr val="tx1"/>
              </a:solidFill>
              <a:latin typeface="メイリオ" panose="020B0604030504040204" pitchFamily="50" charset="-128"/>
              <a:ea typeface="メイリオ" panose="020B0604030504040204" pitchFamily="50" charset="-128"/>
            </a:endParaRPr>
          </a:p>
          <a:p>
            <a:r>
              <a:rPr kumimoji="1" lang="ja-JP" altLang="en-US" sz="800" dirty="0">
                <a:solidFill>
                  <a:schemeClr val="tx1"/>
                </a:solidFill>
                <a:latin typeface="メイリオ"/>
                <a:ea typeface="メイリオ"/>
              </a:rPr>
              <a:t>入学検定料の納付は</a:t>
            </a:r>
            <a:r>
              <a:rPr lang="ja-JP" altLang="en-US" sz="800" dirty="0">
                <a:solidFill>
                  <a:schemeClr val="tx1"/>
                </a:solidFill>
                <a:latin typeface="メイリオ"/>
                <a:ea typeface="メイリオ"/>
              </a:rPr>
              <a:t>銀行窓口のみ。</a:t>
            </a:r>
            <a:endParaRPr lang="ja-JP" altLang="en-US" sz="800" dirty="0">
              <a:solidFill>
                <a:schemeClr val="tx1"/>
              </a:solidFill>
              <a:latin typeface="メイリオ" panose="020B0604030504040204" pitchFamily="50" charset="-128"/>
              <a:ea typeface="メイリオ" panose="020B0604030504040204" pitchFamily="50" charset="-128"/>
            </a:endParaRPr>
          </a:p>
          <a:p>
            <a:r>
              <a:rPr kumimoji="1" lang="ja-JP" altLang="en-US" sz="800" dirty="0">
                <a:solidFill>
                  <a:schemeClr val="tx1"/>
                </a:solidFill>
                <a:latin typeface="メイリオ"/>
                <a:ea typeface="メイリオ"/>
              </a:rPr>
              <a:t>平日に働く保護者は休暇を取らざるを得ないケースも発生</a:t>
            </a:r>
            <a:r>
              <a:rPr lang="ja-JP" altLang="en-US" sz="800" dirty="0">
                <a:solidFill>
                  <a:schemeClr val="tx1"/>
                </a:solidFill>
                <a:latin typeface="メイリオ"/>
                <a:ea typeface="メイリオ"/>
              </a:rPr>
              <a:t>。</a:t>
            </a:r>
            <a:endParaRPr lang="ja-JP" altLang="en-US" sz="800" dirty="0">
              <a:solidFill>
                <a:schemeClr val="tx1"/>
              </a:solidFill>
              <a:latin typeface="メイリオ" panose="020B0604030504040204" pitchFamily="50" charset="-128"/>
              <a:ea typeface="メイリオ" panose="020B0604030504040204" pitchFamily="50" charset="-128"/>
            </a:endParaRPr>
          </a:p>
        </p:txBody>
      </p:sp>
      <p:sp>
        <p:nvSpPr>
          <p:cNvPr id="155" name="正方形/長方形 154">
            <a:extLst>
              <a:ext uri="{FF2B5EF4-FFF2-40B4-BE49-F238E27FC236}">
                <a16:creationId xmlns:a16="http://schemas.microsoft.com/office/drawing/2014/main" id="{CB4A0528-57C5-472D-ADCC-9F569817ECB6}"/>
              </a:ext>
            </a:extLst>
          </p:cNvPr>
          <p:cNvSpPr/>
          <p:nvPr/>
        </p:nvSpPr>
        <p:spPr>
          <a:xfrm>
            <a:off x="6129190" y="4344340"/>
            <a:ext cx="2556000" cy="558000"/>
          </a:xfrm>
          <a:prstGeom prst="rect">
            <a:avLst/>
          </a:prstGeom>
          <a:solidFill>
            <a:srgbClr val="F2DCDB"/>
          </a:solidFill>
          <a:ln>
            <a:noFill/>
          </a:ln>
        </p:spPr>
        <p:style>
          <a:lnRef idx="2">
            <a:schemeClr val="dk1"/>
          </a:lnRef>
          <a:fillRef idx="1">
            <a:schemeClr val="lt1"/>
          </a:fillRef>
          <a:effectRef idx="0">
            <a:schemeClr val="dk1"/>
          </a:effectRef>
          <a:fontRef idx="minor">
            <a:schemeClr val="dk1"/>
          </a:fontRef>
        </p:style>
        <p:txBody>
          <a:bodyPr lIns="72000" tIns="45720" rIns="72000" bIns="45720" rtlCol="0" anchor="t"/>
          <a:lstStyle/>
          <a:p>
            <a:pPr algn="ctr"/>
            <a:r>
              <a:rPr lang="ja-JP" altLang="en-US" sz="1000" b="1" u="sng" dirty="0">
                <a:solidFill>
                  <a:schemeClr val="tx1"/>
                </a:solidFill>
                <a:latin typeface="メイリオ" panose="020B0604030504040204" pitchFamily="50" charset="-128"/>
                <a:ea typeface="メイリオ" panose="020B0604030504040204" pitchFamily="50" charset="-128"/>
              </a:rPr>
              <a:t>選抜実施校の事務処理の負担</a:t>
            </a:r>
            <a:endParaRPr lang="en-US" altLang="ja-JP" sz="1000" b="1" u="sng" dirty="0">
              <a:solidFill>
                <a:schemeClr val="tx1"/>
              </a:solidFill>
              <a:latin typeface="メイリオ" panose="020B0604030504040204" pitchFamily="50" charset="-128"/>
              <a:ea typeface="メイリオ" panose="020B0604030504040204" pitchFamily="50" charset="-128"/>
            </a:endParaRPr>
          </a:p>
          <a:p>
            <a:pPr algn="ctr"/>
            <a:endParaRPr lang="en-US" altLang="ja-JP" sz="500" b="1" u="sng" dirty="0">
              <a:solidFill>
                <a:schemeClr val="tx1"/>
              </a:solidFill>
              <a:latin typeface="メイリオ" panose="020B0604030504040204" pitchFamily="50" charset="-128"/>
              <a:ea typeface="メイリオ" panose="020B0604030504040204" pitchFamily="50" charset="-128"/>
            </a:endParaRPr>
          </a:p>
          <a:p>
            <a:r>
              <a:rPr kumimoji="1" lang="ja-JP" altLang="en-US" sz="800" dirty="0">
                <a:solidFill>
                  <a:schemeClr val="tx1"/>
                </a:solidFill>
                <a:latin typeface="メイリオ"/>
                <a:ea typeface="メイリオ"/>
              </a:rPr>
              <a:t>選抜実施校は志願書の情報を手作業でデータ化しており、</a:t>
            </a:r>
            <a:r>
              <a:rPr lang="ja-JP" altLang="en-US" sz="800" dirty="0">
                <a:solidFill>
                  <a:schemeClr val="tx1"/>
                </a:solidFill>
                <a:latin typeface="メイリオ"/>
                <a:ea typeface="メイリオ"/>
              </a:rPr>
              <a:t>作業に膨大な時間を要する。</a:t>
            </a:r>
            <a:endParaRPr lang="ja-JP" altLang="en-US" sz="800" dirty="0">
              <a:solidFill>
                <a:schemeClr val="tx1"/>
              </a:solidFill>
              <a:latin typeface="メイリオ" panose="020B0604030504040204" pitchFamily="50" charset="-128"/>
              <a:ea typeface="メイリオ" panose="020B0604030504040204" pitchFamily="50" charset="-128"/>
            </a:endParaRPr>
          </a:p>
        </p:txBody>
      </p:sp>
      <p:sp>
        <p:nvSpPr>
          <p:cNvPr id="156" name="正方形/長方形 155">
            <a:extLst>
              <a:ext uri="{FF2B5EF4-FFF2-40B4-BE49-F238E27FC236}">
                <a16:creationId xmlns:a16="http://schemas.microsoft.com/office/drawing/2014/main" id="{F8A9556E-B953-4AAB-AC19-EE90810C5DA2}"/>
              </a:ext>
            </a:extLst>
          </p:cNvPr>
          <p:cNvSpPr/>
          <p:nvPr/>
        </p:nvSpPr>
        <p:spPr>
          <a:xfrm>
            <a:off x="361996" y="5012648"/>
            <a:ext cx="8420007" cy="1688465"/>
          </a:xfrm>
          <a:prstGeom prst="rect">
            <a:avLst/>
          </a:prstGeom>
          <a:solidFill>
            <a:schemeClr val="bg1"/>
          </a:solidFill>
          <a:ln w="19050">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r>
              <a:rPr lang="ja-JP" altLang="en-US" sz="1100" b="1" dirty="0">
                <a:solidFill>
                  <a:schemeClr val="tx1"/>
                </a:solidFill>
                <a:latin typeface="メイリオ" panose="020B0604030504040204" pitchFamily="50" charset="-128"/>
                <a:ea typeface="メイリオ" panose="020B0604030504040204" pitchFamily="50" charset="-128"/>
              </a:rPr>
              <a:t>システム導入後：出願手続から合格発表まですべてオンライン化</a:t>
            </a:r>
            <a:endParaRPr kumimoji="1" lang="en-US" altLang="ja-JP" sz="1200" b="1" dirty="0">
              <a:solidFill>
                <a:schemeClr val="tx1"/>
              </a:solidFill>
              <a:latin typeface="メイリオ" panose="020B0604030504040204" pitchFamily="50" charset="-128"/>
              <a:ea typeface="メイリオ" panose="020B0604030504040204" pitchFamily="50" charset="-128"/>
            </a:endParaRPr>
          </a:p>
        </p:txBody>
      </p:sp>
      <p:sp>
        <p:nvSpPr>
          <p:cNvPr id="157" name="ホームベース 49">
            <a:extLst>
              <a:ext uri="{FF2B5EF4-FFF2-40B4-BE49-F238E27FC236}">
                <a16:creationId xmlns:a16="http://schemas.microsoft.com/office/drawing/2014/main" id="{7699B62C-D111-40BA-8B90-E2BE0453816D}"/>
              </a:ext>
            </a:extLst>
          </p:cNvPr>
          <p:cNvSpPr/>
          <p:nvPr/>
        </p:nvSpPr>
        <p:spPr>
          <a:xfrm>
            <a:off x="458715" y="5229200"/>
            <a:ext cx="1368000" cy="396000"/>
          </a:xfrm>
          <a:prstGeom prst="homePlate">
            <a:avLst>
              <a:gd name="adj" fmla="val 47452"/>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rtlCol="0" anchor="ctr"/>
          <a:lstStyle/>
          <a:p>
            <a:pPr algn="ctr"/>
            <a:r>
              <a:rPr kumimoji="1" lang="ja-JP" altLang="en-US" sz="1200" dirty="0">
                <a:solidFill>
                  <a:schemeClr val="bg1"/>
                </a:solidFill>
                <a:latin typeface="BIZ UDPゴシック" panose="020B0400000000000000" pitchFamily="50" charset="-128"/>
                <a:ea typeface="BIZ UDPゴシック" panose="020B0400000000000000" pitchFamily="50" charset="-128"/>
              </a:rPr>
              <a:t>マイページ案内</a:t>
            </a:r>
            <a:endParaRPr kumimoji="1" lang="en-US" altLang="ja-JP" sz="1200" dirty="0">
              <a:solidFill>
                <a:schemeClr val="bg1"/>
              </a:solidFill>
              <a:latin typeface="BIZ UDPゴシック" panose="020B0400000000000000" pitchFamily="50" charset="-128"/>
              <a:ea typeface="BIZ UDPゴシック" panose="020B0400000000000000" pitchFamily="50" charset="-128"/>
            </a:endParaRPr>
          </a:p>
        </p:txBody>
      </p:sp>
      <p:sp>
        <p:nvSpPr>
          <p:cNvPr id="158" name="山形 50">
            <a:extLst>
              <a:ext uri="{FF2B5EF4-FFF2-40B4-BE49-F238E27FC236}">
                <a16:creationId xmlns:a16="http://schemas.microsoft.com/office/drawing/2014/main" id="{AFF862EA-2479-436B-AABE-79AF89B392E5}"/>
              </a:ext>
            </a:extLst>
          </p:cNvPr>
          <p:cNvSpPr/>
          <p:nvPr/>
        </p:nvSpPr>
        <p:spPr>
          <a:xfrm>
            <a:off x="1629429" y="5229200"/>
            <a:ext cx="1728190" cy="396000"/>
          </a:xfrm>
          <a:prstGeom prst="chevron">
            <a:avLst>
              <a:gd name="adj" fmla="val 48300"/>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rtlCol="0" anchor="ctr"/>
          <a:lstStyle/>
          <a:p>
            <a:pPr algn="ctr"/>
            <a:r>
              <a:rPr kumimoji="1" lang="ja-JP" altLang="en-US" sz="1200" dirty="0">
                <a:solidFill>
                  <a:schemeClr val="bg1"/>
                </a:solidFill>
                <a:latin typeface="BIZ UDPゴシック" panose="020B0400000000000000" pitchFamily="50" charset="-128"/>
                <a:ea typeface="BIZ UDPゴシック" panose="020B0400000000000000" pitchFamily="50" charset="-128"/>
              </a:rPr>
              <a:t>志願者情報等</a:t>
            </a:r>
            <a:endParaRPr kumimoji="1" lang="en-US" altLang="ja-JP" sz="1200" dirty="0">
              <a:solidFill>
                <a:schemeClr val="bg1"/>
              </a:solidFill>
              <a:latin typeface="BIZ UDPゴシック" panose="020B0400000000000000" pitchFamily="50" charset="-128"/>
              <a:ea typeface="BIZ UDPゴシック" panose="020B0400000000000000" pitchFamily="50" charset="-128"/>
            </a:endParaRPr>
          </a:p>
          <a:p>
            <a:pPr algn="ctr"/>
            <a:r>
              <a:rPr kumimoji="1" lang="ja-JP" altLang="en-US" sz="1200" dirty="0">
                <a:solidFill>
                  <a:schemeClr val="bg1"/>
                </a:solidFill>
                <a:latin typeface="BIZ UDPゴシック" panose="020B0400000000000000" pitchFamily="50" charset="-128"/>
                <a:ea typeface="BIZ UDPゴシック" panose="020B0400000000000000" pitchFamily="50" charset="-128"/>
              </a:rPr>
              <a:t>登録</a:t>
            </a:r>
            <a:endParaRPr kumimoji="1" lang="en-US" altLang="ja-JP" sz="1200" dirty="0">
              <a:solidFill>
                <a:schemeClr val="bg1"/>
              </a:solidFill>
              <a:latin typeface="BIZ UDPゴシック" panose="020B0400000000000000" pitchFamily="50" charset="-128"/>
              <a:ea typeface="BIZ UDPゴシック" panose="020B0400000000000000" pitchFamily="50" charset="-128"/>
            </a:endParaRPr>
          </a:p>
        </p:txBody>
      </p:sp>
      <p:sp>
        <p:nvSpPr>
          <p:cNvPr id="159" name="山形 51">
            <a:extLst>
              <a:ext uri="{FF2B5EF4-FFF2-40B4-BE49-F238E27FC236}">
                <a16:creationId xmlns:a16="http://schemas.microsoft.com/office/drawing/2014/main" id="{DE0A5B30-38E5-4054-A8D7-BF9B4DDA0D06}"/>
              </a:ext>
            </a:extLst>
          </p:cNvPr>
          <p:cNvSpPr/>
          <p:nvPr/>
        </p:nvSpPr>
        <p:spPr>
          <a:xfrm>
            <a:off x="3129327" y="5229200"/>
            <a:ext cx="1548000" cy="396000"/>
          </a:xfrm>
          <a:prstGeom prst="chevron">
            <a:avLst>
              <a:gd name="adj" fmla="val 48300"/>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rtlCol="0" anchor="ctr"/>
          <a:lstStyle/>
          <a:p>
            <a:pPr algn="ctr"/>
            <a:r>
              <a:rPr kumimoji="1" lang="ja-JP" altLang="en-US" sz="1200">
                <a:solidFill>
                  <a:schemeClr val="bg1"/>
                </a:solidFill>
                <a:latin typeface="BIZ UDPゴシック" panose="020B0400000000000000" pitchFamily="50" charset="-128"/>
                <a:ea typeface="BIZ UDPゴシック" panose="020B0400000000000000" pitchFamily="50" charset="-128"/>
              </a:rPr>
              <a:t>入学検定料</a:t>
            </a:r>
            <a:endParaRPr kumimoji="1" lang="en-US" altLang="ja-JP" sz="1200">
              <a:solidFill>
                <a:schemeClr val="bg1"/>
              </a:solidFill>
              <a:latin typeface="BIZ UDPゴシック" panose="020B0400000000000000" pitchFamily="50" charset="-128"/>
              <a:ea typeface="BIZ UDPゴシック" panose="020B0400000000000000" pitchFamily="50" charset="-128"/>
            </a:endParaRPr>
          </a:p>
          <a:p>
            <a:pPr algn="ctr"/>
            <a:r>
              <a:rPr kumimoji="1" lang="ja-JP" altLang="en-US" sz="1200">
                <a:solidFill>
                  <a:schemeClr val="bg1"/>
                </a:solidFill>
                <a:latin typeface="BIZ UDPゴシック" panose="020B0400000000000000" pitchFamily="50" charset="-128"/>
                <a:ea typeface="BIZ UDPゴシック" panose="020B0400000000000000" pitchFamily="50" charset="-128"/>
              </a:rPr>
              <a:t>納付</a:t>
            </a:r>
            <a:endParaRPr kumimoji="1" lang="en-US" altLang="ja-JP" sz="1200">
              <a:solidFill>
                <a:schemeClr val="bg1"/>
              </a:solidFill>
              <a:latin typeface="BIZ UDPゴシック" panose="020B0400000000000000" pitchFamily="50" charset="-128"/>
              <a:ea typeface="BIZ UDPゴシック" panose="020B0400000000000000" pitchFamily="50" charset="-128"/>
            </a:endParaRPr>
          </a:p>
        </p:txBody>
      </p:sp>
      <p:sp>
        <p:nvSpPr>
          <p:cNvPr id="160" name="山形 52">
            <a:extLst>
              <a:ext uri="{FF2B5EF4-FFF2-40B4-BE49-F238E27FC236}">
                <a16:creationId xmlns:a16="http://schemas.microsoft.com/office/drawing/2014/main" id="{2FDCDBA5-0508-43F8-AC15-F320BE914FE1}"/>
              </a:ext>
            </a:extLst>
          </p:cNvPr>
          <p:cNvSpPr/>
          <p:nvPr/>
        </p:nvSpPr>
        <p:spPr>
          <a:xfrm>
            <a:off x="4471313" y="5229200"/>
            <a:ext cx="1699066" cy="396000"/>
          </a:xfrm>
          <a:prstGeom prst="chevron">
            <a:avLst>
              <a:gd name="adj" fmla="val 46601"/>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rtlCol="0" anchor="ctr"/>
          <a:lstStyle/>
          <a:p>
            <a:pPr algn="ctr"/>
            <a:r>
              <a:rPr kumimoji="1" lang="ja-JP" altLang="en-US" sz="1200">
                <a:solidFill>
                  <a:schemeClr val="bg1"/>
                </a:solidFill>
                <a:latin typeface="BIZ UDPゴシック" panose="020B0400000000000000" pitchFamily="50" charset="-128"/>
                <a:ea typeface="BIZ UDPゴシック" panose="020B0400000000000000" pitchFamily="50" charset="-128"/>
              </a:rPr>
              <a:t>在籍校の確認</a:t>
            </a:r>
            <a:endParaRPr kumimoji="1" lang="en-US" altLang="ja-JP" sz="1200">
              <a:solidFill>
                <a:schemeClr val="bg1"/>
              </a:solidFill>
              <a:latin typeface="BIZ UDPゴシック" panose="020B0400000000000000" pitchFamily="50" charset="-128"/>
              <a:ea typeface="BIZ UDPゴシック" panose="020B0400000000000000" pitchFamily="50" charset="-128"/>
            </a:endParaRPr>
          </a:p>
        </p:txBody>
      </p:sp>
      <p:pic>
        <p:nvPicPr>
          <p:cNvPr id="161" name="Picture 2" descr="オンライン出願システムの流れ">
            <a:extLst>
              <a:ext uri="{FF2B5EF4-FFF2-40B4-BE49-F238E27FC236}">
                <a16:creationId xmlns:a16="http://schemas.microsoft.com/office/drawing/2014/main" id="{525A02E3-3BFD-4E11-91E7-348018E88324}"/>
              </a:ext>
            </a:extLst>
          </p:cNvPr>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9365" r="9983"/>
          <a:stretch/>
        </p:blipFill>
        <p:spPr bwMode="auto">
          <a:xfrm>
            <a:off x="661596" y="5676230"/>
            <a:ext cx="503792" cy="431758"/>
          </a:xfrm>
          <a:prstGeom prst="rect">
            <a:avLst/>
          </a:prstGeom>
          <a:noFill/>
          <a:extLst>
            <a:ext uri="{909E8E84-426E-40DD-AFC4-6F175D3DCCD1}">
              <a14:hiddenFill xmlns:a14="http://schemas.microsoft.com/office/drawing/2010/main">
                <a:solidFill>
                  <a:srgbClr val="FFFFFF"/>
                </a:solidFill>
              </a14:hiddenFill>
            </a:ext>
          </a:extLst>
        </p:spPr>
      </p:pic>
      <p:sp>
        <p:nvSpPr>
          <p:cNvPr id="162" name="山形 51">
            <a:extLst>
              <a:ext uri="{FF2B5EF4-FFF2-40B4-BE49-F238E27FC236}">
                <a16:creationId xmlns:a16="http://schemas.microsoft.com/office/drawing/2014/main" id="{15805323-8A20-42DA-9002-45348D5C0E3A}"/>
              </a:ext>
            </a:extLst>
          </p:cNvPr>
          <p:cNvSpPr/>
          <p:nvPr/>
        </p:nvSpPr>
        <p:spPr>
          <a:xfrm>
            <a:off x="5949325" y="5229200"/>
            <a:ext cx="1428302" cy="396000"/>
          </a:xfrm>
          <a:prstGeom prst="chevron">
            <a:avLst>
              <a:gd name="adj" fmla="val 48300"/>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rtlCol="0" anchor="ctr"/>
          <a:lstStyle/>
          <a:p>
            <a:pPr algn="ctr"/>
            <a:r>
              <a:rPr kumimoji="1" lang="ja-JP" altLang="en-US" sz="1200">
                <a:solidFill>
                  <a:schemeClr val="bg1"/>
                </a:solidFill>
                <a:latin typeface="BIZ UDPゴシック" panose="020B0400000000000000" pitchFamily="50" charset="-128"/>
                <a:ea typeface="BIZ UDPゴシック" panose="020B0400000000000000" pitchFamily="50" charset="-128"/>
              </a:rPr>
              <a:t>受験票印刷</a:t>
            </a:r>
            <a:endParaRPr kumimoji="1" lang="en-US" altLang="ja-JP" sz="1200">
              <a:solidFill>
                <a:schemeClr val="bg1"/>
              </a:solidFill>
              <a:latin typeface="BIZ UDPゴシック" panose="020B0400000000000000" pitchFamily="50" charset="-128"/>
              <a:ea typeface="BIZ UDPゴシック" panose="020B0400000000000000" pitchFamily="50" charset="-128"/>
            </a:endParaRPr>
          </a:p>
        </p:txBody>
      </p:sp>
      <p:sp>
        <p:nvSpPr>
          <p:cNvPr id="163" name="山形 52">
            <a:extLst>
              <a:ext uri="{FF2B5EF4-FFF2-40B4-BE49-F238E27FC236}">
                <a16:creationId xmlns:a16="http://schemas.microsoft.com/office/drawing/2014/main" id="{DE8F4603-F59C-4AEA-BF33-637031A886C5}"/>
              </a:ext>
            </a:extLst>
          </p:cNvPr>
          <p:cNvSpPr/>
          <p:nvPr/>
        </p:nvSpPr>
        <p:spPr>
          <a:xfrm>
            <a:off x="7177053" y="5229200"/>
            <a:ext cx="1512000" cy="396000"/>
          </a:xfrm>
          <a:prstGeom prst="chevron">
            <a:avLst>
              <a:gd name="adj" fmla="val 46601"/>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rtlCol="0" anchor="ctr"/>
          <a:lstStyle/>
          <a:p>
            <a:pPr algn="ctr"/>
            <a:r>
              <a:rPr lang="ja-JP" altLang="en-US" sz="1200">
                <a:solidFill>
                  <a:schemeClr val="bg1"/>
                </a:solidFill>
                <a:latin typeface="BIZ UDPゴシック" panose="020B0400000000000000" pitchFamily="50" charset="-128"/>
                <a:ea typeface="BIZ UDPゴシック" panose="020B0400000000000000" pitchFamily="50" charset="-128"/>
              </a:rPr>
              <a:t>合格発表</a:t>
            </a:r>
            <a:endParaRPr kumimoji="1" lang="en-US" altLang="ja-JP" sz="1200">
              <a:solidFill>
                <a:schemeClr val="bg1"/>
              </a:solidFill>
              <a:latin typeface="BIZ UDPゴシック" panose="020B0400000000000000" pitchFamily="50" charset="-128"/>
              <a:ea typeface="BIZ UDPゴシック" panose="020B0400000000000000" pitchFamily="50" charset="-128"/>
            </a:endParaRPr>
          </a:p>
        </p:txBody>
      </p:sp>
      <p:pic>
        <p:nvPicPr>
          <p:cNvPr id="164" name="Picture 2" descr="オンライン出願システムの流れ">
            <a:extLst>
              <a:ext uri="{FF2B5EF4-FFF2-40B4-BE49-F238E27FC236}">
                <a16:creationId xmlns:a16="http://schemas.microsoft.com/office/drawing/2014/main" id="{55C29B80-6B45-4C5A-9FEE-AC883010DF18}"/>
              </a:ext>
            </a:extLst>
          </p:cNvPr>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2006715" y="5642560"/>
            <a:ext cx="798370" cy="637242"/>
          </a:xfrm>
          <a:prstGeom prst="rect">
            <a:avLst/>
          </a:prstGeom>
          <a:noFill/>
          <a:extLst>
            <a:ext uri="{909E8E84-426E-40DD-AFC4-6F175D3DCCD1}">
              <a14:hiddenFill xmlns:a14="http://schemas.microsoft.com/office/drawing/2010/main">
                <a:solidFill>
                  <a:srgbClr val="FFFFFF"/>
                </a:solidFill>
              </a14:hiddenFill>
            </a:ext>
          </a:extLst>
        </p:spPr>
      </p:pic>
      <p:pic>
        <p:nvPicPr>
          <p:cNvPr id="165" name="Picture 2" descr="オンライン出願システムの流れ">
            <a:extLst>
              <a:ext uri="{FF2B5EF4-FFF2-40B4-BE49-F238E27FC236}">
                <a16:creationId xmlns:a16="http://schemas.microsoft.com/office/drawing/2014/main" id="{A20944F5-B6C5-4498-A20F-2FBFBCAAF697}"/>
              </a:ext>
            </a:extLst>
          </p:cNvPr>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3401870" y="5651371"/>
            <a:ext cx="855095" cy="648266"/>
          </a:xfrm>
          <a:prstGeom prst="rect">
            <a:avLst/>
          </a:prstGeom>
          <a:noFill/>
          <a:extLst>
            <a:ext uri="{909E8E84-426E-40DD-AFC4-6F175D3DCCD1}">
              <a14:hiddenFill xmlns:a14="http://schemas.microsoft.com/office/drawing/2010/main">
                <a:solidFill>
                  <a:srgbClr val="FFFFFF"/>
                </a:solidFill>
              </a14:hiddenFill>
            </a:ext>
          </a:extLst>
        </p:spPr>
      </p:pic>
      <p:pic>
        <p:nvPicPr>
          <p:cNvPr id="166" name="Picture 2" descr="オンライン出願システムの流れ">
            <a:extLst>
              <a:ext uri="{FF2B5EF4-FFF2-40B4-BE49-F238E27FC236}">
                <a16:creationId xmlns:a16="http://schemas.microsoft.com/office/drawing/2014/main" id="{7F8E0B7C-B481-4D9E-8C8F-BA3613B735A3}"/>
              </a:ext>
            </a:extLst>
          </p:cNvPr>
          <p:cNvPicPr>
            <a:picLocks noChangeAspect="1" noChangeArrowheads="1"/>
          </p:cNvPicPr>
          <p:nvPr/>
        </p:nvPicPr>
        <p:blipFill rotWithShape="1">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4977045" y="5651371"/>
            <a:ext cx="765084" cy="648266"/>
          </a:xfrm>
          <a:prstGeom prst="rect">
            <a:avLst/>
          </a:prstGeom>
          <a:noFill/>
          <a:extLst>
            <a:ext uri="{909E8E84-426E-40DD-AFC4-6F175D3DCCD1}">
              <a14:hiddenFill xmlns:a14="http://schemas.microsoft.com/office/drawing/2010/main">
                <a:solidFill>
                  <a:srgbClr val="FFFFFF"/>
                </a:solidFill>
              </a14:hiddenFill>
            </a:ext>
          </a:extLst>
        </p:spPr>
      </p:pic>
      <p:pic>
        <p:nvPicPr>
          <p:cNvPr id="167" name="Picture 2" descr="オンライン出願システムの流れ">
            <a:extLst>
              <a:ext uri="{FF2B5EF4-FFF2-40B4-BE49-F238E27FC236}">
                <a16:creationId xmlns:a16="http://schemas.microsoft.com/office/drawing/2014/main" id="{BB151C91-A7C5-4E84-8605-58846FD04133}"/>
              </a:ext>
            </a:extLst>
          </p:cNvPr>
          <p:cNvPicPr>
            <a:picLocks noChangeAspect="1" noChangeArrowheads="1"/>
          </p:cNvPicPr>
          <p:nvPr/>
        </p:nvPicPr>
        <p:blipFill rotWithShape="1">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6327195" y="5651371"/>
            <a:ext cx="630070" cy="648266"/>
          </a:xfrm>
          <a:prstGeom prst="rect">
            <a:avLst/>
          </a:prstGeom>
          <a:noFill/>
          <a:extLst>
            <a:ext uri="{909E8E84-426E-40DD-AFC4-6F175D3DCCD1}">
              <a14:hiddenFill xmlns:a14="http://schemas.microsoft.com/office/drawing/2010/main">
                <a:solidFill>
                  <a:srgbClr val="FFFFFF"/>
                </a:solidFill>
              </a14:hiddenFill>
            </a:ext>
          </a:extLst>
        </p:spPr>
      </p:pic>
      <p:pic>
        <p:nvPicPr>
          <p:cNvPr id="168" name="Picture 2" descr="オンライン出願システムの流れ">
            <a:extLst>
              <a:ext uri="{FF2B5EF4-FFF2-40B4-BE49-F238E27FC236}">
                <a16:creationId xmlns:a16="http://schemas.microsoft.com/office/drawing/2014/main" id="{1255DFE3-5C6D-4DB1-912A-9C47521FC631}"/>
              </a:ext>
            </a:extLst>
          </p:cNvPr>
          <p:cNvPicPr>
            <a:picLocks noChangeAspect="1" noChangeArrowheads="1"/>
          </p:cNvPicPr>
          <p:nvPr/>
        </p:nvPicPr>
        <p:blipFill rotWithShape="1">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767355" y="5651371"/>
            <a:ext cx="675075" cy="648266"/>
          </a:xfrm>
          <a:prstGeom prst="rect">
            <a:avLst/>
          </a:prstGeom>
          <a:noFill/>
          <a:extLst>
            <a:ext uri="{909E8E84-426E-40DD-AFC4-6F175D3DCCD1}">
              <a14:hiddenFill xmlns:a14="http://schemas.microsoft.com/office/drawing/2010/main">
                <a:solidFill>
                  <a:srgbClr val="FFFFFF"/>
                </a:solidFill>
              </a14:hiddenFill>
            </a:ext>
          </a:extLst>
        </p:spPr>
      </p:pic>
      <p:sp>
        <p:nvSpPr>
          <p:cNvPr id="169" name="正方形/長方形 168">
            <a:extLst>
              <a:ext uri="{FF2B5EF4-FFF2-40B4-BE49-F238E27FC236}">
                <a16:creationId xmlns:a16="http://schemas.microsoft.com/office/drawing/2014/main" id="{58588BE6-6BA6-4860-9FA6-CA8B4E79081E}"/>
              </a:ext>
            </a:extLst>
          </p:cNvPr>
          <p:cNvSpPr/>
          <p:nvPr/>
        </p:nvSpPr>
        <p:spPr>
          <a:xfrm>
            <a:off x="528012" y="6190855"/>
            <a:ext cx="986669" cy="46166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spAutoFit/>
          </a:bodyPr>
          <a:lstStyle/>
          <a:p>
            <a:pPr algn="ctr"/>
            <a:r>
              <a:rPr kumimoji="1" lang="en-US" altLang="ja-JP" sz="800" dirty="0">
                <a:solidFill>
                  <a:schemeClr val="tx1"/>
                </a:solidFill>
                <a:latin typeface="メイリオ" panose="020B0604030504040204" pitchFamily="50" charset="-128"/>
                <a:ea typeface="メイリオ" panose="020B0604030504040204" pitchFamily="50" charset="-128"/>
              </a:rPr>
              <a:t>12</a:t>
            </a:r>
            <a:r>
              <a:rPr kumimoji="1" lang="ja-JP" altLang="en-US" sz="800" dirty="0">
                <a:solidFill>
                  <a:schemeClr val="tx1"/>
                </a:solidFill>
                <a:latin typeface="メイリオ" panose="020B0604030504040204" pitchFamily="50" charset="-128"/>
                <a:ea typeface="メイリオ" panose="020B0604030504040204" pitchFamily="50" charset="-128"/>
              </a:rPr>
              <a:t>月初旬以降</a:t>
            </a:r>
            <a:endParaRPr kumimoji="1" lang="en-US" altLang="ja-JP" sz="800" dirty="0">
              <a:solidFill>
                <a:schemeClr val="tx1"/>
              </a:solidFill>
              <a:latin typeface="メイリオ" panose="020B0604030504040204" pitchFamily="50" charset="-128"/>
              <a:ea typeface="メイリオ" panose="020B0604030504040204" pitchFamily="50" charset="-128"/>
            </a:endParaRPr>
          </a:p>
          <a:p>
            <a:pPr algn="ctr"/>
            <a:r>
              <a:rPr lang="ja-JP" altLang="en-US" sz="800" dirty="0">
                <a:solidFill>
                  <a:schemeClr val="tx1"/>
                </a:solidFill>
                <a:latin typeface="メイリオ" panose="020B0604030504040204" pitchFamily="50" charset="-128"/>
                <a:ea typeface="メイリオ" panose="020B0604030504040204" pitchFamily="50" charset="-128"/>
              </a:rPr>
              <a:t>在籍校から</a:t>
            </a:r>
            <a:endParaRPr lang="en-US" altLang="ja-JP" sz="800" dirty="0">
              <a:solidFill>
                <a:schemeClr val="tx1"/>
              </a:solidFill>
              <a:latin typeface="メイリオ" panose="020B0604030504040204" pitchFamily="50" charset="-128"/>
              <a:ea typeface="メイリオ" panose="020B0604030504040204" pitchFamily="50" charset="-128"/>
            </a:endParaRPr>
          </a:p>
          <a:p>
            <a:pPr algn="ctr"/>
            <a:r>
              <a:rPr kumimoji="1" lang="ja-JP" altLang="en-US" sz="800" dirty="0">
                <a:solidFill>
                  <a:schemeClr val="tx1"/>
                </a:solidFill>
                <a:latin typeface="メイリオ" panose="020B0604030504040204" pitchFamily="50" charset="-128"/>
                <a:ea typeface="メイリオ" panose="020B0604030504040204" pitchFamily="50" charset="-128"/>
              </a:rPr>
              <a:t>受け取り</a:t>
            </a:r>
          </a:p>
        </p:txBody>
      </p:sp>
      <p:sp>
        <p:nvSpPr>
          <p:cNvPr id="170" name="正方形/長方形 169">
            <a:extLst>
              <a:ext uri="{FF2B5EF4-FFF2-40B4-BE49-F238E27FC236}">
                <a16:creationId xmlns:a16="http://schemas.microsoft.com/office/drawing/2014/main" id="{2E0AFB49-0C69-49E7-A901-FB4DC7E3898A}"/>
              </a:ext>
            </a:extLst>
          </p:cNvPr>
          <p:cNvSpPr/>
          <p:nvPr/>
        </p:nvSpPr>
        <p:spPr>
          <a:xfrm>
            <a:off x="1556665" y="6190855"/>
            <a:ext cx="1652327" cy="46166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spAutoFit/>
          </a:bodyPr>
          <a:lstStyle/>
          <a:p>
            <a:pPr algn="ctr"/>
            <a:r>
              <a:rPr kumimoji="1" lang="ja-JP" altLang="en-US" sz="800" dirty="0">
                <a:solidFill>
                  <a:schemeClr val="tx1"/>
                </a:solidFill>
                <a:latin typeface="メイリオ" panose="020B0604030504040204" pitchFamily="50" charset="-128"/>
                <a:ea typeface="メイリオ" panose="020B0604030504040204" pitchFamily="50" charset="-128"/>
              </a:rPr>
              <a:t>パソコンや</a:t>
            </a:r>
            <a:r>
              <a:rPr lang="ja-JP" altLang="en-US" sz="800" dirty="0">
                <a:solidFill>
                  <a:schemeClr val="tx1"/>
                </a:solidFill>
                <a:latin typeface="メイリオ" panose="020B0604030504040204" pitchFamily="50" charset="-128"/>
                <a:ea typeface="メイリオ" panose="020B0604030504040204" pitchFamily="50" charset="-128"/>
              </a:rPr>
              <a:t>スマートフォンから</a:t>
            </a:r>
            <a:endParaRPr lang="en-US" altLang="ja-JP" sz="800" dirty="0">
              <a:solidFill>
                <a:schemeClr val="tx1"/>
              </a:solidFill>
              <a:latin typeface="メイリオ" panose="020B0604030504040204" pitchFamily="50" charset="-128"/>
              <a:ea typeface="メイリオ" panose="020B0604030504040204" pitchFamily="50" charset="-128"/>
            </a:endParaRPr>
          </a:p>
          <a:p>
            <a:pPr algn="ctr"/>
            <a:r>
              <a:rPr kumimoji="1" lang="ja-JP" altLang="en-US" sz="800" dirty="0">
                <a:solidFill>
                  <a:schemeClr val="tx1"/>
                </a:solidFill>
                <a:latin typeface="メイリオ" panose="020B0604030504040204" pitchFamily="50" charset="-128"/>
                <a:ea typeface="メイリオ" panose="020B0604030504040204" pitchFamily="50" charset="-128"/>
              </a:rPr>
              <a:t>「志願者情報」や</a:t>
            </a:r>
            <a:endParaRPr kumimoji="1" lang="en-US" altLang="ja-JP" sz="800" dirty="0">
              <a:solidFill>
                <a:schemeClr val="tx1"/>
              </a:solidFill>
              <a:latin typeface="メイリオ" panose="020B0604030504040204" pitchFamily="50" charset="-128"/>
              <a:ea typeface="メイリオ" panose="020B0604030504040204" pitchFamily="50" charset="-128"/>
            </a:endParaRPr>
          </a:p>
          <a:p>
            <a:pPr algn="ctr"/>
            <a:r>
              <a:rPr lang="ja-JP" altLang="en-US" sz="800" dirty="0">
                <a:solidFill>
                  <a:schemeClr val="tx1"/>
                </a:solidFill>
                <a:latin typeface="メイリオ" panose="020B0604030504040204" pitchFamily="50" charset="-128"/>
                <a:ea typeface="メイリオ" panose="020B0604030504040204" pitchFamily="50" charset="-128"/>
              </a:rPr>
              <a:t>「出願情報」を登録</a:t>
            </a:r>
            <a:endParaRPr kumimoji="1" lang="en-US" altLang="ja-JP" sz="800" dirty="0">
              <a:solidFill>
                <a:schemeClr val="tx1"/>
              </a:solidFill>
              <a:latin typeface="メイリオ" panose="020B0604030504040204" pitchFamily="50" charset="-128"/>
              <a:ea typeface="メイリオ" panose="020B0604030504040204" pitchFamily="50" charset="-128"/>
            </a:endParaRPr>
          </a:p>
        </p:txBody>
      </p:sp>
      <p:sp>
        <p:nvSpPr>
          <p:cNvPr id="171" name="正方形/長方形 170">
            <a:extLst>
              <a:ext uri="{FF2B5EF4-FFF2-40B4-BE49-F238E27FC236}">
                <a16:creationId xmlns:a16="http://schemas.microsoft.com/office/drawing/2014/main" id="{2F8C3B85-BC5E-4E02-ADDF-425D2029E3ED}"/>
              </a:ext>
            </a:extLst>
          </p:cNvPr>
          <p:cNvSpPr/>
          <p:nvPr/>
        </p:nvSpPr>
        <p:spPr>
          <a:xfrm>
            <a:off x="3086835" y="6190855"/>
            <a:ext cx="1548000" cy="46166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spAutoFit/>
          </a:bodyPr>
          <a:lstStyle/>
          <a:p>
            <a:pPr algn="ctr"/>
            <a:r>
              <a:rPr lang="ja-JP" altLang="en-US" sz="800" dirty="0">
                <a:solidFill>
                  <a:schemeClr val="tx1"/>
                </a:solidFill>
                <a:latin typeface="メイリオ" panose="020B0604030504040204" pitchFamily="50" charset="-128"/>
                <a:ea typeface="メイリオ" panose="020B0604030504040204" pitchFamily="50" charset="-128"/>
              </a:rPr>
              <a:t>クレジットカードや</a:t>
            </a:r>
            <a:endParaRPr lang="en-US" altLang="ja-JP" sz="800" dirty="0">
              <a:solidFill>
                <a:schemeClr val="tx1"/>
              </a:solidFill>
              <a:latin typeface="メイリオ" panose="020B0604030504040204" pitchFamily="50" charset="-128"/>
              <a:ea typeface="メイリオ" panose="020B0604030504040204" pitchFamily="50" charset="-128"/>
            </a:endParaRPr>
          </a:p>
          <a:p>
            <a:pPr algn="ctr"/>
            <a:r>
              <a:rPr kumimoji="1" lang="ja-JP" altLang="en-US" sz="800" dirty="0">
                <a:solidFill>
                  <a:schemeClr val="tx1"/>
                </a:solidFill>
                <a:latin typeface="メイリオ" panose="020B0604030504040204" pitchFamily="50" charset="-128"/>
                <a:ea typeface="メイリオ" panose="020B0604030504040204" pitchFamily="50" charset="-128"/>
              </a:rPr>
              <a:t>コンビニエンスストア等で</a:t>
            </a:r>
            <a:endParaRPr kumimoji="1" lang="en-US" altLang="ja-JP" sz="800" dirty="0">
              <a:solidFill>
                <a:schemeClr val="tx1"/>
              </a:solidFill>
              <a:latin typeface="メイリオ" panose="020B0604030504040204" pitchFamily="50" charset="-128"/>
              <a:ea typeface="メイリオ" panose="020B0604030504040204" pitchFamily="50" charset="-128"/>
            </a:endParaRPr>
          </a:p>
          <a:p>
            <a:pPr algn="ctr"/>
            <a:r>
              <a:rPr lang="ja-JP" altLang="en-US" sz="800" dirty="0">
                <a:solidFill>
                  <a:schemeClr val="tx1"/>
                </a:solidFill>
                <a:latin typeface="メイリオ" panose="020B0604030504040204" pitchFamily="50" charset="-128"/>
                <a:ea typeface="メイリオ" panose="020B0604030504040204" pitchFamily="50" charset="-128"/>
              </a:rPr>
              <a:t>入学検定料を納付</a:t>
            </a:r>
            <a:endParaRPr kumimoji="1" lang="en-US" altLang="ja-JP" sz="800" dirty="0">
              <a:solidFill>
                <a:schemeClr val="tx1"/>
              </a:solidFill>
              <a:latin typeface="メイリオ" panose="020B0604030504040204" pitchFamily="50" charset="-128"/>
              <a:ea typeface="メイリオ" panose="020B0604030504040204" pitchFamily="50" charset="-128"/>
            </a:endParaRPr>
          </a:p>
        </p:txBody>
      </p:sp>
      <p:sp>
        <p:nvSpPr>
          <p:cNvPr id="172" name="正方形/長方形 171">
            <a:extLst>
              <a:ext uri="{FF2B5EF4-FFF2-40B4-BE49-F238E27FC236}">
                <a16:creationId xmlns:a16="http://schemas.microsoft.com/office/drawing/2014/main" id="{58DB6A0C-95A2-4285-ABB2-9497A19A11B3}"/>
              </a:ext>
            </a:extLst>
          </p:cNvPr>
          <p:cNvSpPr/>
          <p:nvPr/>
        </p:nvSpPr>
        <p:spPr>
          <a:xfrm>
            <a:off x="4481990" y="6129300"/>
            <a:ext cx="1736400" cy="58477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spAutoFit/>
          </a:bodyPr>
          <a:lstStyle/>
          <a:p>
            <a:pPr algn="ctr"/>
            <a:r>
              <a:rPr lang="ja-JP" altLang="en-US" sz="800" dirty="0">
                <a:solidFill>
                  <a:schemeClr val="tx1"/>
                </a:solidFill>
                <a:latin typeface="メイリオ" panose="020B0604030504040204" pitchFamily="50" charset="-128"/>
                <a:ea typeface="メイリオ" panose="020B0604030504040204" pitchFamily="50" charset="-128"/>
              </a:rPr>
              <a:t>在籍校の校長の承認後、</a:t>
            </a:r>
            <a:endParaRPr lang="en-US" altLang="ja-JP" sz="800" dirty="0">
              <a:solidFill>
                <a:schemeClr val="tx1"/>
              </a:solidFill>
              <a:latin typeface="メイリオ" panose="020B0604030504040204" pitchFamily="50" charset="-128"/>
              <a:ea typeface="メイリオ" panose="020B0604030504040204" pitchFamily="50" charset="-128"/>
            </a:endParaRPr>
          </a:p>
          <a:p>
            <a:pPr algn="ctr"/>
            <a:r>
              <a:rPr kumimoji="1" lang="ja-JP" altLang="en-US" sz="800" dirty="0">
                <a:solidFill>
                  <a:schemeClr val="tx1"/>
                </a:solidFill>
                <a:latin typeface="メイリオ" panose="020B0604030504040204" pitchFamily="50" charset="-128"/>
                <a:ea typeface="メイリオ" panose="020B0604030504040204" pitchFamily="50" charset="-128"/>
              </a:rPr>
              <a:t>マイページの「出願状況」に</a:t>
            </a:r>
            <a:endParaRPr kumimoji="1" lang="en-US" altLang="ja-JP" sz="800" dirty="0">
              <a:solidFill>
                <a:schemeClr val="tx1"/>
              </a:solidFill>
              <a:latin typeface="メイリオ" panose="020B0604030504040204" pitchFamily="50" charset="-128"/>
              <a:ea typeface="メイリオ" panose="020B0604030504040204" pitchFamily="50" charset="-128"/>
            </a:endParaRPr>
          </a:p>
          <a:p>
            <a:pPr algn="ctr"/>
            <a:r>
              <a:rPr lang="ja-JP" altLang="en-US" sz="800" dirty="0">
                <a:solidFill>
                  <a:schemeClr val="tx1"/>
                </a:solidFill>
                <a:latin typeface="メイリオ" panose="020B0604030504040204" pitchFamily="50" charset="-128"/>
                <a:ea typeface="メイリオ" panose="020B0604030504040204" pitchFamily="50" charset="-128"/>
              </a:rPr>
              <a:t>「出願が完了しました」または</a:t>
            </a:r>
            <a:r>
              <a:rPr kumimoji="1" lang="ja-JP" altLang="en-US" sz="800" dirty="0">
                <a:solidFill>
                  <a:schemeClr val="tx1"/>
                </a:solidFill>
                <a:latin typeface="メイリオ" panose="020B0604030504040204" pitchFamily="50" charset="-128"/>
                <a:ea typeface="メイリオ" panose="020B0604030504040204" pitchFamily="50" charset="-128"/>
              </a:rPr>
              <a:t>「出願</a:t>
            </a:r>
            <a:r>
              <a:rPr lang="ja-JP" altLang="en-US" sz="800" dirty="0">
                <a:solidFill>
                  <a:schemeClr val="tx1"/>
                </a:solidFill>
                <a:latin typeface="メイリオ" panose="020B0604030504040204" pitchFamily="50" charset="-128"/>
                <a:ea typeface="メイリオ" panose="020B0604030504040204" pitchFamily="50" charset="-128"/>
              </a:rPr>
              <a:t>が受理されました</a:t>
            </a:r>
            <a:r>
              <a:rPr kumimoji="1" lang="ja-JP" altLang="en-US" sz="800" dirty="0">
                <a:solidFill>
                  <a:schemeClr val="tx1"/>
                </a:solidFill>
                <a:latin typeface="メイリオ" panose="020B0604030504040204" pitchFamily="50" charset="-128"/>
                <a:ea typeface="メイリオ" panose="020B0604030504040204" pitchFamily="50" charset="-128"/>
              </a:rPr>
              <a:t>」と表示</a:t>
            </a:r>
            <a:endParaRPr kumimoji="1" lang="en-US" altLang="ja-JP" sz="800" dirty="0">
              <a:solidFill>
                <a:schemeClr val="tx1"/>
              </a:solidFill>
              <a:latin typeface="メイリオ" panose="020B0604030504040204" pitchFamily="50" charset="-128"/>
              <a:ea typeface="メイリオ" panose="020B0604030504040204" pitchFamily="50" charset="-128"/>
            </a:endParaRPr>
          </a:p>
        </p:txBody>
      </p:sp>
      <p:sp>
        <p:nvSpPr>
          <p:cNvPr id="173" name="正方形/長方形 172">
            <a:extLst>
              <a:ext uri="{FF2B5EF4-FFF2-40B4-BE49-F238E27FC236}">
                <a16:creationId xmlns:a16="http://schemas.microsoft.com/office/drawing/2014/main" id="{F2716BDD-2284-4167-956B-F3A6DC258178}"/>
              </a:ext>
            </a:extLst>
          </p:cNvPr>
          <p:cNvSpPr/>
          <p:nvPr/>
        </p:nvSpPr>
        <p:spPr>
          <a:xfrm>
            <a:off x="5949325" y="6252410"/>
            <a:ext cx="1548000" cy="338554"/>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spAutoFit/>
          </a:bodyPr>
          <a:lstStyle/>
          <a:p>
            <a:pPr algn="ctr"/>
            <a:r>
              <a:rPr lang="ja-JP" altLang="en-US" sz="800" dirty="0">
                <a:solidFill>
                  <a:schemeClr val="tx1"/>
                </a:solidFill>
                <a:latin typeface="メイリオ" panose="020B0604030504040204" pitchFamily="50" charset="-128"/>
                <a:ea typeface="メイリオ" panose="020B0604030504040204" pitchFamily="50" charset="-128"/>
              </a:rPr>
              <a:t>受験者が受験票を</a:t>
            </a:r>
            <a:endParaRPr lang="en-US" altLang="ja-JP" sz="800" dirty="0">
              <a:solidFill>
                <a:schemeClr val="tx1"/>
              </a:solidFill>
              <a:latin typeface="メイリオ" panose="020B0604030504040204" pitchFamily="50" charset="-128"/>
              <a:ea typeface="メイリオ" panose="020B0604030504040204" pitchFamily="50" charset="-128"/>
            </a:endParaRPr>
          </a:p>
          <a:p>
            <a:pPr algn="ctr"/>
            <a:r>
              <a:rPr lang="ja-JP" altLang="en-US" sz="800" dirty="0">
                <a:solidFill>
                  <a:schemeClr val="tx1"/>
                </a:solidFill>
                <a:latin typeface="メイリオ" panose="020B0604030504040204" pitchFamily="50" charset="-128"/>
                <a:ea typeface="メイリオ" panose="020B0604030504040204" pitchFamily="50" charset="-128"/>
              </a:rPr>
              <a:t>印刷</a:t>
            </a:r>
            <a:endParaRPr kumimoji="1" lang="en-US" altLang="ja-JP" sz="800" dirty="0">
              <a:solidFill>
                <a:schemeClr val="tx1"/>
              </a:solidFill>
              <a:latin typeface="メイリオ" panose="020B0604030504040204" pitchFamily="50" charset="-128"/>
              <a:ea typeface="メイリオ" panose="020B0604030504040204" pitchFamily="50" charset="-128"/>
            </a:endParaRPr>
          </a:p>
        </p:txBody>
      </p:sp>
      <p:sp>
        <p:nvSpPr>
          <p:cNvPr id="174" name="正方形/長方形 173">
            <a:extLst>
              <a:ext uri="{FF2B5EF4-FFF2-40B4-BE49-F238E27FC236}">
                <a16:creationId xmlns:a16="http://schemas.microsoft.com/office/drawing/2014/main" id="{35D6E708-9503-4EF2-8C0A-E67FBE2E0008}"/>
              </a:ext>
            </a:extLst>
          </p:cNvPr>
          <p:cNvSpPr/>
          <p:nvPr/>
        </p:nvSpPr>
        <p:spPr>
          <a:xfrm>
            <a:off x="7299475" y="6129300"/>
            <a:ext cx="1548000" cy="58477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spAutoFit/>
          </a:bodyPr>
          <a:lstStyle/>
          <a:p>
            <a:pPr algn="ctr"/>
            <a:r>
              <a:rPr lang="ja-JP" altLang="en-US" sz="800" dirty="0">
                <a:solidFill>
                  <a:schemeClr val="tx1"/>
                </a:solidFill>
                <a:latin typeface="メイリオ" panose="020B0604030504040204" pitchFamily="50" charset="-128"/>
                <a:ea typeface="メイリオ" panose="020B0604030504040204" pitchFamily="50" charset="-128"/>
              </a:rPr>
              <a:t>パソコンや</a:t>
            </a:r>
            <a:r>
              <a:rPr kumimoji="1" lang="ja-JP" altLang="en-US" sz="800" dirty="0">
                <a:solidFill>
                  <a:schemeClr val="tx1"/>
                </a:solidFill>
                <a:latin typeface="メイリオ" panose="020B0604030504040204" pitchFamily="50" charset="-128"/>
                <a:ea typeface="メイリオ" panose="020B0604030504040204" pitchFamily="50" charset="-128"/>
              </a:rPr>
              <a:t>スマートフォン</a:t>
            </a:r>
            <a:endParaRPr kumimoji="1" lang="en-US" altLang="ja-JP" sz="800" dirty="0">
              <a:solidFill>
                <a:schemeClr val="tx1"/>
              </a:solidFill>
              <a:latin typeface="メイリオ" panose="020B0604030504040204" pitchFamily="50" charset="-128"/>
              <a:ea typeface="メイリオ" panose="020B0604030504040204" pitchFamily="50" charset="-128"/>
            </a:endParaRPr>
          </a:p>
          <a:p>
            <a:pPr algn="ctr"/>
            <a:r>
              <a:rPr kumimoji="1" lang="ja-JP" altLang="en-US" sz="800" dirty="0">
                <a:solidFill>
                  <a:schemeClr val="tx1"/>
                </a:solidFill>
                <a:latin typeface="メイリオ" panose="020B0604030504040204" pitchFamily="50" charset="-128"/>
                <a:ea typeface="メイリオ" panose="020B0604030504040204" pitchFamily="50" charset="-128"/>
              </a:rPr>
              <a:t>から</a:t>
            </a:r>
            <a:r>
              <a:rPr lang="ja-JP" altLang="en-US" sz="800" dirty="0">
                <a:solidFill>
                  <a:schemeClr val="tx1"/>
                </a:solidFill>
                <a:latin typeface="メイリオ" panose="020B0604030504040204" pitchFamily="50" charset="-128"/>
                <a:ea typeface="メイリオ" panose="020B0604030504040204" pitchFamily="50" charset="-128"/>
              </a:rPr>
              <a:t>合格発表を確認</a:t>
            </a:r>
            <a:endParaRPr lang="en-US" altLang="ja-JP" sz="800" dirty="0">
              <a:solidFill>
                <a:schemeClr val="tx1"/>
              </a:solidFill>
              <a:latin typeface="メイリオ" panose="020B0604030504040204" pitchFamily="50" charset="-128"/>
              <a:ea typeface="メイリオ" panose="020B0604030504040204" pitchFamily="50" charset="-128"/>
            </a:endParaRPr>
          </a:p>
          <a:p>
            <a:pPr algn="ctr"/>
            <a:r>
              <a:rPr kumimoji="1" lang="ja-JP" altLang="en-US" sz="800" dirty="0">
                <a:solidFill>
                  <a:schemeClr val="tx1"/>
                </a:solidFill>
                <a:latin typeface="メイリオ" panose="020B0604030504040204" pitchFamily="50" charset="-128"/>
                <a:ea typeface="メイリオ" panose="020B0604030504040204" pitchFamily="50" charset="-128"/>
              </a:rPr>
              <a:t>高等学校の合格者は</a:t>
            </a:r>
            <a:endParaRPr kumimoji="1" lang="en-US" altLang="ja-JP" sz="800" dirty="0">
              <a:solidFill>
                <a:schemeClr val="tx1"/>
              </a:solidFill>
              <a:latin typeface="メイリオ" panose="020B0604030504040204" pitchFamily="50" charset="-128"/>
              <a:ea typeface="メイリオ" panose="020B0604030504040204" pitchFamily="50" charset="-128"/>
            </a:endParaRPr>
          </a:p>
          <a:p>
            <a:pPr algn="ctr"/>
            <a:r>
              <a:rPr lang="ja-JP" altLang="en-US" sz="800" dirty="0">
                <a:solidFill>
                  <a:schemeClr val="tx1"/>
                </a:solidFill>
                <a:latin typeface="メイリオ" panose="020B0604030504040204" pitchFamily="50" charset="-128"/>
                <a:ea typeface="メイリオ" panose="020B0604030504040204" pitchFamily="50" charset="-128"/>
              </a:rPr>
              <a:t>入学料を納付</a:t>
            </a:r>
            <a:endParaRPr kumimoji="1" lang="en-US" altLang="ja-JP" sz="800" dirty="0">
              <a:solidFill>
                <a:schemeClr val="tx1"/>
              </a:solidFill>
              <a:latin typeface="メイリオ" panose="020B0604030504040204" pitchFamily="50" charset="-128"/>
              <a:ea typeface="メイリオ" panose="020B0604030504040204" pitchFamily="50" charset="-128"/>
            </a:endParaRPr>
          </a:p>
        </p:txBody>
      </p:sp>
      <p:pic>
        <p:nvPicPr>
          <p:cNvPr id="56" name="図プレースホルダー 14">
            <a:extLst>
              <a:ext uri="{FF2B5EF4-FFF2-40B4-BE49-F238E27FC236}">
                <a16:creationId xmlns:a16="http://schemas.microsoft.com/office/drawing/2014/main" id="{C30248F6-4FE4-4D95-9CFC-2E132060CF77}"/>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t="438" b="438"/>
          <a:stretch/>
        </p:blipFill>
        <p:spPr>
          <a:xfrm>
            <a:off x="8565080" y="31582"/>
            <a:ext cx="468000" cy="468000"/>
          </a:xfrm>
          <a:prstGeom prst="rect">
            <a:avLst/>
          </a:prstGeom>
        </p:spPr>
      </p:pic>
      <p:pic>
        <p:nvPicPr>
          <p:cNvPr id="58" name="図プレースホルダー 26" descr="テキスト&#10;&#10;AI によって生成されたコンテンツは間違っている可能性があります。">
            <a:extLst>
              <a:ext uri="{FF2B5EF4-FFF2-40B4-BE49-F238E27FC236}">
                <a16:creationId xmlns:a16="http://schemas.microsoft.com/office/drawing/2014/main" id="{E9711F77-34E5-4CEF-B0A3-D2E1145B4C9B}"/>
              </a:ext>
            </a:extLst>
          </p:cNvPr>
          <p:cNvPicPr>
            <a:picLocks noGrp="1" noChangeAspect="1"/>
          </p:cNvPicPr>
          <p:nvPr>
            <p:ph type="pic" sz="quarter" idx="14"/>
          </p:nvPr>
        </p:nvPicPr>
        <p:blipFill>
          <a:blip r:embed="rId15" cstate="print">
            <a:extLst>
              <a:ext uri="{28A0092B-C50C-407E-A947-70E740481C1C}">
                <a14:useLocalDpi xmlns:a14="http://schemas.microsoft.com/office/drawing/2010/main" val="0"/>
              </a:ext>
            </a:extLst>
          </a:blip>
          <a:srcRect/>
          <a:stretch>
            <a:fillRect/>
          </a:stretch>
        </p:blipFill>
        <p:spPr>
          <a:xfrm>
            <a:off x="7336355" y="31582"/>
            <a:ext cx="468000" cy="468000"/>
          </a:xfrm>
        </p:spPr>
      </p:pic>
      <p:sp>
        <p:nvSpPr>
          <p:cNvPr id="3" name="スライド番号プレースホルダー 2">
            <a:extLst>
              <a:ext uri="{FF2B5EF4-FFF2-40B4-BE49-F238E27FC236}">
                <a16:creationId xmlns:a16="http://schemas.microsoft.com/office/drawing/2014/main" id="{2DFB5E5D-D061-43B7-A7FF-68F1D8154163}"/>
              </a:ext>
            </a:extLst>
          </p:cNvPr>
          <p:cNvSpPr>
            <a:spLocks noGrp="1"/>
          </p:cNvSpPr>
          <p:nvPr>
            <p:ph type="sldNum" sz="quarter" idx="12"/>
          </p:nvPr>
        </p:nvSpPr>
        <p:spPr/>
        <p:txBody>
          <a:bodyPr/>
          <a:lstStyle/>
          <a:p>
            <a:fld id="{7791D223-6A27-4327-8087-FA06212A7E85}" type="slidenum">
              <a:rPr lang="ja-JP" altLang="en-US" smtClean="0"/>
              <a:pPr/>
              <a:t>10</a:t>
            </a:fld>
            <a:endParaRPr lang="ja-JP" altLang="en-US"/>
          </a:p>
        </p:txBody>
      </p:sp>
    </p:spTree>
    <p:extLst>
      <p:ext uri="{BB962C8B-B14F-4D97-AF65-F5344CB8AC3E}">
        <p14:creationId xmlns:p14="http://schemas.microsoft.com/office/powerpoint/2010/main" val="3301601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正方形/長方形 29">
            <a:extLst>
              <a:ext uri="{FF2B5EF4-FFF2-40B4-BE49-F238E27FC236}">
                <a16:creationId xmlns:a16="http://schemas.microsoft.com/office/drawing/2014/main" id="{4E5C7DEC-7008-48BC-8B41-D292C7816CDE}"/>
              </a:ext>
            </a:extLst>
          </p:cNvPr>
          <p:cNvSpPr/>
          <p:nvPr/>
        </p:nvSpPr>
        <p:spPr>
          <a:xfrm>
            <a:off x="290430" y="1839614"/>
            <a:ext cx="8563140" cy="4649726"/>
          </a:xfrm>
          <a:prstGeom prst="rect">
            <a:avLst/>
          </a:prstGeom>
          <a:solidFill>
            <a:srgbClr val="CFE0ED"/>
          </a:solidFill>
          <a:ln>
            <a:noFill/>
          </a:ln>
        </p:spPr>
        <p:style>
          <a:lnRef idx="2">
            <a:schemeClr val="accent2"/>
          </a:lnRef>
          <a:fillRef idx="1">
            <a:schemeClr val="lt1"/>
          </a:fillRef>
          <a:effectRef idx="0">
            <a:schemeClr val="accent2"/>
          </a:effectRef>
          <a:fontRef idx="minor">
            <a:schemeClr val="dk1"/>
          </a:fontRef>
        </p:style>
        <p:txBody>
          <a:bodyPr lIns="72000" rIns="72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■庁内生成</a:t>
            </a:r>
            <a:r>
              <a:rPr lang="en-US" altLang="ja-JP" sz="12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AI</a:t>
            </a:r>
            <a:r>
              <a:rPr lang="ja-JP" altLang="en-US" sz="1200" baseline="300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*５</a:t>
            </a:r>
            <a:r>
              <a:rPr lang="ja-JP" altLang="en-US" sz="12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システム</a:t>
            </a:r>
            <a:endParaRPr lang="en-US" altLang="ja-JP" sz="1200" baseline="300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6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179388" marR="0" lvl="0" indent="-1793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高い利便性や安全性を備えた</a:t>
            </a: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２</a:t>
            </a:r>
            <a:r>
              <a:rPr kumimoji="1" lang="ja-JP" altLang="en-US"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種類の生成</a:t>
            </a:r>
            <a:r>
              <a:rPr kumimoji="1" lang="en-US" altLang="ja-JP"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AI</a:t>
            </a:r>
            <a:r>
              <a:rPr kumimoji="1" lang="ja-JP" altLang="en-US"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を、庁内チャットから利用できるよう、「庁内生成</a:t>
            </a:r>
            <a:r>
              <a:rPr kumimoji="1" lang="en-US" altLang="ja-JP"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AI</a:t>
            </a:r>
            <a:r>
              <a:rPr kumimoji="1" lang="ja-JP" altLang="en-US"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システム」を構築し、</a:t>
            </a:r>
            <a:br>
              <a:rPr kumimoji="1" lang="ja-JP" altLang="en-US"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令和６年</a:t>
            </a:r>
            <a:r>
              <a:rPr kumimoji="1" lang="en-US" altLang="ja-JP"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12</a:t>
            </a:r>
            <a:r>
              <a:rPr kumimoji="1" lang="ja-JP" altLang="en-US"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月から稼働を開始。</a:t>
            </a:r>
            <a:endParaRPr kumimoji="1" lang="en-US" altLang="ja-JP"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ts val="1800"/>
              </a:lnSpc>
              <a:spcAft>
                <a:spcPts val="0"/>
              </a:spcAft>
              <a:buClrTx/>
              <a:buSzTx/>
              <a:buFontTx/>
              <a:buNone/>
              <a:tabLst/>
              <a:defRPr/>
            </a:pPr>
            <a:endPar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ts val="1800"/>
              </a:lnSpc>
              <a:spcAft>
                <a:spcPts val="0"/>
              </a:spcAft>
              <a:buClrTx/>
              <a:buSzTx/>
              <a:buFontTx/>
              <a:buNone/>
              <a:tabLst/>
              <a:defRPr/>
            </a:pPr>
            <a:r>
              <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活用</a:t>
            </a:r>
            <a:r>
              <a:rPr kumimoji="1" lang="ja-JP" altLang="en-US"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状況</a:t>
            </a:r>
            <a:r>
              <a:rPr kumimoji="1" lang="en-US" altLang="ja-JP" sz="12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p>
          <a:p>
            <a:pPr marL="171450" marR="0" lvl="0" indent="-171450" algn="l" defTabSz="914400" rtl="0" eaLnBrk="1" fontAlgn="auto" latinLnBrk="0" hangingPunct="1">
              <a:lnSpc>
                <a:spcPts val="1800"/>
              </a:lnSpc>
              <a:spcAft>
                <a:spcPts val="0"/>
              </a:spcAft>
              <a:buClrTx/>
              <a:buSzTx/>
              <a:buFont typeface="Arial" panose="020B0604020202020204" pitchFamily="34" charset="0"/>
              <a:buChar char="•"/>
              <a:tabLst/>
              <a:defRPr/>
            </a:pP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文章の要約</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業務</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に関するアイデアの捻出、表計算ソフトでの関数・マクロ作成をはじめ、様々</a:t>
            </a: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な用途で活用。</a:t>
            </a:r>
            <a:endPar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171450" marR="0" lvl="0" indent="-171450" algn="l" defTabSz="914400" rtl="0" eaLnBrk="1" fontAlgn="auto" latinLnBrk="0" hangingPunct="1">
              <a:lnSpc>
                <a:spcPts val="1800"/>
              </a:lnSpc>
              <a:spcAft>
                <a:spcPts val="0"/>
              </a:spcAft>
              <a:buClrTx/>
              <a:buSzTx/>
              <a:buFont typeface="Arial" panose="020B0604020202020204" pitchFamily="34" charset="0"/>
              <a:buChar char="•"/>
              <a:tabLst/>
              <a:defRPr/>
            </a:pP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特に</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文章案の作成や添削、アイデア出しの面で顕著に効果が現れており、</a:t>
            </a:r>
            <a:endPar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R="0" lvl="0" algn="l" defTabSz="914400" rtl="0" eaLnBrk="1" fontAlgn="auto" latinLnBrk="0" hangingPunct="1">
              <a:lnSpc>
                <a:spcPts val="1800"/>
              </a:lnSpc>
              <a:spcAft>
                <a:spcPts val="0"/>
              </a:spcAft>
              <a:buClrTx/>
              <a:buSzTx/>
              <a:tabLst/>
              <a:defRPr/>
            </a:pPr>
            <a:r>
              <a:rPr lang="ja-JP" altLang="en-US" sz="12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年間</a:t>
            </a:r>
            <a:r>
              <a:rPr lang="en-US" altLang="ja-JP" sz="12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10,000</a:t>
            </a:r>
            <a:r>
              <a:rPr lang="ja-JP" altLang="en-US" sz="12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時間～</a:t>
            </a:r>
            <a:r>
              <a:rPr lang="en-US" altLang="ja-JP" sz="12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25,000</a:t>
            </a:r>
            <a:r>
              <a:rPr lang="ja-JP" altLang="en-US" sz="12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時間の業務所要時間の短縮</a:t>
            </a:r>
            <a:r>
              <a:rPr lang="en-US" altLang="ja-JP" sz="12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削減</a:t>
            </a: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の見込み。</a:t>
            </a:r>
            <a:endPar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ts val="1800"/>
              </a:lnSpc>
              <a:spcAft>
                <a:spcPts val="0"/>
              </a:spcAft>
              <a:buClrTx/>
              <a:buSzTx/>
              <a:buFontTx/>
              <a:buNone/>
              <a:tabLst/>
              <a:defRPr/>
            </a:pPr>
            <a:endPar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ts val="1800"/>
              </a:lnSpc>
              <a:spcAft>
                <a:spcPts val="0"/>
              </a:spcAft>
              <a:buClrTx/>
              <a:buSzTx/>
              <a:buFontTx/>
              <a:buNone/>
              <a:tabLst/>
              <a:defRPr/>
            </a:pPr>
            <a:endPar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ts val="1800"/>
              </a:lnSpc>
              <a:spcAft>
                <a:spcPts val="0"/>
              </a:spcAft>
              <a:buClrTx/>
              <a:buSzTx/>
              <a:buFontTx/>
              <a:buNone/>
              <a:tabLst/>
              <a:defRPr/>
            </a:pPr>
            <a:r>
              <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今後のさらなる活用に向けて</a:t>
            </a:r>
            <a:r>
              <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p>
          <a:p>
            <a:pPr marL="171450" indent="-171450">
              <a:lnSpc>
                <a:spcPts val="1800"/>
              </a:lnSpc>
              <a:buFont typeface="Arial" panose="020B0604020202020204" pitchFamily="34" charset="0"/>
              <a:buChar char="•"/>
              <a:defRPr/>
            </a:pP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職員が、経験豊かなベテラン職員に頼るような感覚で、生成</a:t>
            </a:r>
            <a:r>
              <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AI</a:t>
            </a: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の機能を最大限使いこなすことができるよう、</a:t>
            </a:r>
            <a:br>
              <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b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実践研修の拡充や学習情報の適正化推進等、利用環境の充実を図ることが必要。</a:t>
            </a:r>
            <a:endPar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171450" indent="-171450">
              <a:lnSpc>
                <a:spcPts val="1800"/>
              </a:lnSpc>
              <a:buFont typeface="Arial" panose="020B0604020202020204" pitchFamily="34" charset="0"/>
              <a:buChar char="•"/>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システム活用状況等の分析により、個人・組織としての課題を明らかにすることや、課題解決に</a:t>
            </a:r>
            <a:br>
              <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b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向けた利用のロールモデルを共有することが必要。</a:t>
            </a:r>
            <a:endPar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ts val="1800"/>
              </a:lnSpc>
              <a:spcAft>
                <a:spcPts val="0"/>
              </a:spcAft>
              <a:buClrTx/>
              <a:buSzTx/>
              <a:buFontTx/>
              <a:buNone/>
              <a:tabLst/>
              <a:defRPr/>
            </a:pPr>
            <a:endParaRPr kumimoji="1" lang="en-US" altLang="ja-JP" sz="140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テキスト プレースホルダー 1">
            <a:extLst>
              <a:ext uri="{FF2B5EF4-FFF2-40B4-BE49-F238E27FC236}">
                <a16:creationId xmlns:a16="http://schemas.microsoft.com/office/drawing/2014/main" id="{04D9C844-A9F5-4C5F-9C21-80CF669DBFF2}"/>
              </a:ext>
            </a:extLst>
          </p:cNvPr>
          <p:cNvSpPr>
            <a:spLocks noGrp="1"/>
          </p:cNvSpPr>
          <p:nvPr>
            <p:ph type="body" sz="quarter" idx="13"/>
          </p:nvPr>
        </p:nvSpPr>
        <p:spPr>
          <a:xfrm>
            <a:off x="0" y="47030"/>
            <a:ext cx="7512918" cy="501650"/>
          </a:xfrm>
        </p:spPr>
        <p:txBody>
          <a:bodyPr/>
          <a:lstStyle/>
          <a:p>
            <a:r>
              <a:rPr lang="ja-JP" altLang="en-US"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庁内におけるデジタルツールの活用</a:t>
            </a:r>
            <a:endParaRPr lang="en-US" altLang="ja-JP"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6" name="図プレースホルダー 5">
            <a:extLst>
              <a:ext uri="{FF2B5EF4-FFF2-40B4-BE49-F238E27FC236}">
                <a16:creationId xmlns:a16="http://schemas.microsoft.com/office/drawing/2014/main" id="{AB1DAAC2-515B-4363-B1F9-0744EC32D810}"/>
              </a:ext>
            </a:extLst>
          </p:cNvPr>
          <p:cNvPicPr>
            <a:picLocks noGrp="1" noChangeAspect="1"/>
          </p:cNvPicPr>
          <p:nvPr>
            <p:ph type="pic" sz="quarter" idx="16"/>
          </p:nvPr>
        </p:nvPicPr>
        <p:blipFill>
          <a:blip r:embed="rId2" cstate="print">
            <a:extLst>
              <a:ext uri="{28A0092B-C50C-407E-A947-70E740481C1C}">
                <a14:useLocalDpi xmlns:a14="http://schemas.microsoft.com/office/drawing/2010/main" val="0"/>
              </a:ext>
            </a:extLst>
          </a:blip>
          <a:srcRect t="211" b="211"/>
          <a:stretch>
            <a:fillRect/>
          </a:stretch>
        </p:blipFill>
        <p:spPr/>
      </p:pic>
      <p:graphicFrame>
        <p:nvGraphicFramePr>
          <p:cNvPr id="14" name="表 5">
            <a:extLst>
              <a:ext uri="{FF2B5EF4-FFF2-40B4-BE49-F238E27FC236}">
                <a16:creationId xmlns:a16="http://schemas.microsoft.com/office/drawing/2014/main" id="{1714BADB-45AE-4A66-AE0C-A5D98139EAFD}"/>
              </a:ext>
            </a:extLst>
          </p:cNvPr>
          <p:cNvGraphicFramePr>
            <a:graphicFrameLocks noGrp="1"/>
          </p:cNvGraphicFramePr>
          <p:nvPr>
            <p:extLst>
              <p:ext uri="{D42A27DB-BD31-4B8C-83A1-F6EECF244321}">
                <p14:modId xmlns:p14="http://schemas.microsoft.com/office/powerpoint/2010/main" val="2074526265"/>
              </p:ext>
            </p:extLst>
          </p:nvPr>
        </p:nvGraphicFramePr>
        <p:xfrm>
          <a:off x="273600" y="6577704"/>
          <a:ext cx="8460000" cy="279840"/>
        </p:xfrm>
        <a:graphic>
          <a:graphicData uri="http://schemas.openxmlformats.org/drawingml/2006/table">
            <a:tbl>
              <a:tblPr>
                <a:tableStyleId>{5C22544A-7EE6-4342-B048-85BDC9FD1C3A}</a:tableStyleId>
              </a:tblPr>
              <a:tblGrid>
                <a:gridCol w="359711">
                  <a:extLst>
                    <a:ext uri="{9D8B030D-6E8A-4147-A177-3AD203B41FA5}">
                      <a16:colId xmlns:a16="http://schemas.microsoft.com/office/drawing/2014/main" val="18874105"/>
                    </a:ext>
                  </a:extLst>
                </a:gridCol>
                <a:gridCol w="8100289">
                  <a:extLst>
                    <a:ext uri="{9D8B030D-6E8A-4147-A177-3AD203B41FA5}">
                      <a16:colId xmlns:a16="http://schemas.microsoft.com/office/drawing/2014/main" val="1029292396"/>
                    </a:ext>
                  </a:extLst>
                </a:gridCol>
              </a:tblGrid>
              <a:tr h="158613">
                <a:tc>
                  <a:txBody>
                    <a:bodyPr/>
                    <a:lstStyle/>
                    <a:p>
                      <a:pPr algn="dist"/>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５</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800" dirty="0"/>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lvl="0">
                        <a:defRPr/>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利用者が入力するプロンプト（指示・命令）に対し、特定の時期までに公開されている情報を基に回答を生成する人工知能の一種</a:t>
                      </a:r>
                      <a:r>
                        <a:rPr lang="ja-JP" altLang="en-US" sz="800" i="0" dirty="0">
                          <a:effectLst/>
                          <a:latin typeface="メイリオ" panose="020B0604030504040204" pitchFamily="50" charset="-128"/>
                          <a:ea typeface="メイリオ" panose="020B0604030504040204" pitchFamily="50" charset="-128"/>
                        </a:rPr>
                        <a:t>。</a:t>
                      </a:r>
                      <a:endParaRPr lang="en-US" altLang="ja-JP" sz="800" i="0" dirty="0">
                        <a:effectLst/>
                        <a:latin typeface="メイリオ" panose="020B0604030504040204" pitchFamily="50" charset="-128"/>
                        <a:ea typeface="メイリオ" panose="020B0604030504040204" pitchFamily="50" charset="-128"/>
                      </a:endParaRPr>
                    </a:p>
                    <a:p>
                      <a:pPr lvl="0">
                        <a:defRPr/>
                      </a:pP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6569586"/>
                  </a:ext>
                </a:extLst>
              </a:tr>
            </a:tbl>
          </a:graphicData>
        </a:graphic>
      </p:graphicFrame>
      <p:sp>
        <p:nvSpPr>
          <p:cNvPr id="17" name="テキスト プレースホルダー 9">
            <a:extLst>
              <a:ext uri="{FF2B5EF4-FFF2-40B4-BE49-F238E27FC236}">
                <a16:creationId xmlns:a16="http://schemas.microsoft.com/office/drawing/2014/main" id="{E3C4C3E0-4615-4A88-86AA-ACEB90F22E65}"/>
              </a:ext>
            </a:extLst>
          </p:cNvPr>
          <p:cNvSpPr txBox="1">
            <a:spLocks/>
          </p:cNvSpPr>
          <p:nvPr/>
        </p:nvSpPr>
        <p:spPr>
          <a:xfrm>
            <a:off x="1159603" y="2618910"/>
            <a:ext cx="6824791" cy="504000"/>
          </a:xfrm>
          <a:prstGeom prst="rect">
            <a:avLst/>
          </a:prstGeom>
          <a:solidFill>
            <a:schemeClr val="bg1"/>
          </a:solidFill>
          <a:ln>
            <a:solidFill>
              <a:srgbClr val="006664"/>
            </a:solidFill>
          </a:ln>
        </p:spPr>
        <p:txBody>
          <a:bodyPr/>
          <a:lstStyle>
            <a:lvl1pPr marL="85725" indent="-85725" algn="l" defTabSz="914400" rtl="0" eaLnBrk="1" latinLnBrk="0" hangingPunct="1">
              <a:spcBef>
                <a:spcPct val="20000"/>
              </a:spcBef>
              <a:buFont typeface="Arial" panose="020B0604020202020204" pitchFamily="34" charset="0"/>
              <a:buChar char="•"/>
              <a:defRPr kumimoji="1" sz="1200" kern="1200">
                <a:solidFill>
                  <a:schemeClr val="tx1"/>
                </a:solidFill>
                <a:latin typeface="メイリオ" panose="020B0604030504040204" pitchFamily="50" charset="-128"/>
                <a:ea typeface="メイリオ" panose="020B0604030504040204" pitchFamily="50" charset="-128"/>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ts val="1800"/>
              </a:lnSpc>
              <a:spcBef>
                <a:spcPts val="0"/>
              </a:spcBef>
              <a:buFont typeface="Arial" panose="020B0604020202020204" pitchFamily="34" charset="0"/>
              <a:buNone/>
              <a:defRPr/>
            </a:pPr>
            <a:r>
              <a:rPr lang="ja-JP" altLang="en-US" dirty="0"/>
              <a:t>質問ナビ：世間で広く活用されている生成</a:t>
            </a:r>
            <a:r>
              <a:rPr lang="en-US" altLang="ja-JP" dirty="0"/>
              <a:t>AI</a:t>
            </a:r>
            <a:r>
              <a:rPr lang="ja-JP" altLang="en-US" dirty="0"/>
              <a:t>と同様、公開情報を基に回答を生成</a:t>
            </a:r>
            <a:endParaRPr lang="en-US" altLang="ja-JP" dirty="0"/>
          </a:p>
          <a:p>
            <a:pPr marL="0" indent="0">
              <a:lnSpc>
                <a:spcPts val="1800"/>
              </a:lnSpc>
              <a:spcBef>
                <a:spcPts val="0"/>
              </a:spcBef>
              <a:buFont typeface="Arial" panose="020B0604020202020204" pitchFamily="34" charset="0"/>
              <a:buNone/>
              <a:defRPr/>
            </a:pPr>
            <a:r>
              <a:rPr lang="ja-JP" altLang="en-US" dirty="0"/>
              <a:t>府庁ナビ：事前に学習させた府庁固有情報や特定業務に関係する情報のみを参照して回答</a:t>
            </a:r>
            <a:r>
              <a:rPr lang="ja-JP" altLang="en-US" dirty="0">
                <a:solidFill>
                  <a:prstClr val="black"/>
                </a:solidFill>
              </a:rPr>
              <a:t>を生成</a:t>
            </a:r>
            <a:endParaRPr lang="en-US" altLang="ja-JP" dirty="0">
              <a:solidFill>
                <a:prstClr val="black"/>
              </a:solidFill>
            </a:endParaRPr>
          </a:p>
        </p:txBody>
      </p:sp>
      <p:sp>
        <p:nvSpPr>
          <p:cNvPr id="3" name="テキスト ボックス 2">
            <a:extLst>
              <a:ext uri="{FF2B5EF4-FFF2-40B4-BE49-F238E27FC236}">
                <a16:creationId xmlns:a16="http://schemas.microsoft.com/office/drawing/2014/main" id="{F51740B5-611B-4257-AD19-FEE7198A6845}"/>
              </a:ext>
            </a:extLst>
          </p:cNvPr>
          <p:cNvSpPr txBox="1"/>
          <p:nvPr/>
        </p:nvSpPr>
        <p:spPr>
          <a:xfrm>
            <a:off x="1922669" y="5912125"/>
            <a:ext cx="5298657" cy="504000"/>
          </a:xfrm>
          <a:prstGeom prst="rect">
            <a:avLst/>
          </a:prstGeom>
          <a:solidFill>
            <a:srgbClr val="EEECE1"/>
          </a:solidFill>
          <a:ln>
            <a:solidFill>
              <a:srgbClr val="006664"/>
            </a:solidFill>
          </a:ln>
        </p:spPr>
        <p:style>
          <a:lnRef idx="2">
            <a:schemeClr val="accent1"/>
          </a:lnRef>
          <a:fillRef idx="1">
            <a:schemeClr val="lt1"/>
          </a:fillRef>
          <a:effectRef idx="0">
            <a:schemeClr val="accent1"/>
          </a:effectRef>
          <a:fontRef idx="minor">
            <a:schemeClr val="dk1"/>
          </a:fontRef>
        </p:style>
        <p:txBody>
          <a:bodyPr wrap="square" rtlCol="0">
            <a:no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今後の利用者増加から、さらなる業務の効率化へ期待。</a:t>
            </a:r>
            <a:endParaRPr kumimoji="1" lang="en-US" altLang="ja-JP"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ts val="18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専門的な業務</a:t>
            </a:r>
            <a:r>
              <a:rPr lang="ja-JP" altLang="en-US" sz="1100" b="1" dirty="0">
                <a:solidFill>
                  <a:prstClr val="black"/>
                </a:solidFill>
                <a:latin typeface="メイリオ" panose="020B0604030504040204" pitchFamily="50" charset="-128"/>
                <a:ea typeface="メイリオ" panose="020B0604030504040204" pitchFamily="50" charset="-128"/>
              </a:rPr>
              <a:t>等、</a:t>
            </a:r>
            <a:r>
              <a:rPr kumimoji="1" lang="ja-JP" altLang="en-US"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特定業務での回答精度向上にも取り組んでいる。</a:t>
            </a:r>
          </a:p>
        </p:txBody>
      </p:sp>
      <p:sp>
        <p:nvSpPr>
          <p:cNvPr id="7" name="スライド番号プレースホルダー 6">
            <a:extLst>
              <a:ext uri="{FF2B5EF4-FFF2-40B4-BE49-F238E27FC236}">
                <a16:creationId xmlns:a16="http://schemas.microsoft.com/office/drawing/2014/main" id="{E480EEAB-90E1-477E-BA2D-AF18D6EA1881}"/>
              </a:ext>
            </a:extLst>
          </p:cNvPr>
          <p:cNvSpPr>
            <a:spLocks noGrp="1"/>
          </p:cNvSpPr>
          <p:nvPr>
            <p:ph type="sldNum" sz="quarter" idx="12"/>
          </p:nvPr>
        </p:nvSpPr>
        <p:spPr/>
        <p:txBody>
          <a:bodyPr/>
          <a:lstStyle/>
          <a:p>
            <a:fld id="{7791D223-6A27-4327-8087-FA06212A7E85}" type="slidenum">
              <a:rPr lang="ja-JP" altLang="en-US" smtClean="0"/>
              <a:pPr/>
              <a:t>11</a:t>
            </a:fld>
            <a:endParaRPr lang="ja-JP" altLang="en-US"/>
          </a:p>
        </p:txBody>
      </p:sp>
      <p:sp>
        <p:nvSpPr>
          <p:cNvPr id="20" name="正方形/長方形 19">
            <a:extLst>
              <a:ext uri="{FF2B5EF4-FFF2-40B4-BE49-F238E27FC236}">
                <a16:creationId xmlns:a16="http://schemas.microsoft.com/office/drawing/2014/main" id="{D1667C16-F580-4563-894A-4D84E682D3BD}"/>
              </a:ext>
            </a:extLst>
          </p:cNvPr>
          <p:cNvSpPr/>
          <p:nvPr/>
        </p:nvSpPr>
        <p:spPr>
          <a:xfrm>
            <a:off x="283033" y="638690"/>
            <a:ext cx="8577934" cy="1065909"/>
          </a:xfrm>
          <a:prstGeom prst="rect">
            <a:avLst/>
          </a:prstGeom>
          <a:noFill/>
          <a:ln w="19050">
            <a:solidFill>
              <a:schemeClr val="bg1">
                <a:lumMod val="50000"/>
              </a:schemeClr>
            </a:solidFill>
            <a:prstDash val="solid"/>
          </a:ln>
        </p:spPr>
        <p:style>
          <a:lnRef idx="2">
            <a:schemeClr val="accent1"/>
          </a:lnRef>
          <a:fillRef idx="1">
            <a:schemeClr val="lt1"/>
          </a:fillRef>
          <a:effectRef idx="0">
            <a:schemeClr val="accent1"/>
          </a:effectRef>
          <a:fontRef idx="minor">
            <a:schemeClr val="dk1"/>
          </a:fontRef>
        </p:style>
        <p:txBody>
          <a:bodyPr lIns="36000" tIns="72000" rIns="36000" rtlCol="0" anchor="t"/>
          <a:lstStyle/>
          <a:p>
            <a:pPr algn="ctr">
              <a:defRPr/>
            </a:pPr>
            <a:r>
              <a:rPr lang="ja-JP" altLang="en-US" sz="14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デジタルツール活用の効果</a:t>
            </a:r>
            <a:endParaRPr lang="ja-JP" altLang="en-US" sz="105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27" name="表 4">
            <a:extLst>
              <a:ext uri="{FF2B5EF4-FFF2-40B4-BE49-F238E27FC236}">
                <a16:creationId xmlns:a16="http://schemas.microsoft.com/office/drawing/2014/main" id="{0D285BD7-B6B2-4E99-8139-16E75CD26E98}"/>
              </a:ext>
            </a:extLst>
          </p:cNvPr>
          <p:cNvGraphicFramePr>
            <a:graphicFrameLocks noGrp="1"/>
          </p:cNvGraphicFramePr>
          <p:nvPr>
            <p:extLst>
              <p:ext uri="{D42A27DB-BD31-4B8C-83A1-F6EECF244321}">
                <p14:modId xmlns:p14="http://schemas.microsoft.com/office/powerpoint/2010/main" val="780301278"/>
              </p:ext>
            </p:extLst>
          </p:nvPr>
        </p:nvGraphicFramePr>
        <p:xfrm>
          <a:off x="505460" y="945875"/>
          <a:ext cx="8133081" cy="637920"/>
        </p:xfrm>
        <a:graphic>
          <a:graphicData uri="http://schemas.openxmlformats.org/drawingml/2006/table">
            <a:tbl>
              <a:tblPr firstRow="1" bandRow="1">
                <a:tableStyleId>{5C22544A-7EE6-4342-B048-85BDC9FD1C3A}</a:tableStyleId>
              </a:tblPr>
              <a:tblGrid>
                <a:gridCol w="8133081">
                  <a:extLst>
                    <a:ext uri="{9D8B030D-6E8A-4147-A177-3AD203B41FA5}">
                      <a16:colId xmlns:a16="http://schemas.microsoft.com/office/drawing/2014/main" val="3468640698"/>
                    </a:ext>
                  </a:extLst>
                </a:gridCol>
              </a:tblGrid>
              <a:tr h="291600">
                <a:tc>
                  <a:txBody>
                    <a:bodyPr/>
                    <a:lstStyle/>
                    <a:p>
                      <a:pPr algn="ctr">
                        <a:lnSpc>
                          <a:spcPct val="100000"/>
                        </a:lnSpc>
                      </a:pP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業務効率化</a:t>
                      </a:r>
                      <a:endParaRPr kumimoji="1" lang="ja-JP" altLang="en-US" dirty="0">
                        <a:solidFill>
                          <a:schemeClr val="tx1"/>
                        </a:solidFill>
                        <a:effectLst/>
                      </a:endParaRPr>
                    </a:p>
                  </a:txBody>
                  <a:tcPr marT="3600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963356557"/>
                  </a:ext>
                </a:extLst>
              </a:tr>
              <a:tr h="311311">
                <a:tc>
                  <a:txBody>
                    <a:bodyPr/>
                    <a:lstStyle/>
                    <a:p>
                      <a:pPr marL="90488" indent="-90488">
                        <a:buFont typeface="Arial" panose="020B0604020202020204" pitchFamily="34" charset="0"/>
                        <a:buChar char="•"/>
                      </a:pPr>
                      <a:r>
                        <a:rPr kumimoji="1" lang="ja-JP" altLang="en-US" sz="900" dirty="0">
                          <a:solidFill>
                            <a:schemeClr val="tx1"/>
                          </a:solidFill>
                          <a:effectLst/>
                          <a:latin typeface="メイリオ" panose="020B0604030504040204" pitchFamily="50" charset="-128"/>
                          <a:ea typeface="メイリオ" panose="020B0604030504040204" pitchFamily="50" charset="-128"/>
                        </a:rPr>
                        <a:t>職員が行っている業務の一部について、代替可能なツールを活用することで、業務効率を大幅に向上。</a:t>
                      </a:r>
                      <a:endParaRPr kumimoji="1" lang="en-US" altLang="ja-JP" sz="900" dirty="0">
                        <a:solidFill>
                          <a:schemeClr val="tx1"/>
                        </a:solidFill>
                        <a:effectLst/>
                        <a:latin typeface="メイリオ" panose="020B0604030504040204" pitchFamily="50" charset="-128"/>
                        <a:ea typeface="メイリオ" panose="020B0604030504040204" pitchFamily="50" charset="-128"/>
                      </a:endParaRPr>
                    </a:p>
                    <a:p>
                      <a:pPr marL="90488" indent="-90488">
                        <a:buFont typeface="Arial" panose="020B0604020202020204" pitchFamily="34" charset="0"/>
                        <a:buChar char="•"/>
                      </a:pPr>
                      <a:r>
                        <a:rPr kumimoji="1" lang="ja-JP" altLang="en-US" sz="900" dirty="0">
                          <a:solidFill>
                            <a:schemeClr val="tx1"/>
                          </a:solidFill>
                          <a:effectLst/>
                          <a:latin typeface="メイリオ" panose="020B0604030504040204" pitchFamily="50" charset="-128"/>
                          <a:ea typeface="メイリオ" panose="020B0604030504040204" pitchFamily="50" charset="-128"/>
                        </a:rPr>
                        <a:t>業務効率化により、職員の業務時間を削減。</a:t>
                      </a:r>
                    </a:p>
                  </a:txBody>
                  <a:tcPr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E6"/>
                    </a:solidFill>
                  </a:tcPr>
                </a:tc>
                <a:extLst>
                  <a:ext uri="{0D108BD9-81ED-4DB2-BD59-A6C34878D82A}">
                    <a16:rowId xmlns:a16="http://schemas.microsoft.com/office/drawing/2014/main" val="1978986016"/>
                  </a:ext>
                </a:extLst>
              </a:tr>
            </a:tbl>
          </a:graphicData>
        </a:graphic>
      </p:graphicFrame>
      <p:graphicFrame>
        <p:nvGraphicFramePr>
          <p:cNvPr id="4" name="表 3">
            <a:extLst>
              <a:ext uri="{FF2B5EF4-FFF2-40B4-BE49-F238E27FC236}">
                <a16:creationId xmlns:a16="http://schemas.microsoft.com/office/drawing/2014/main" id="{08118DE1-43E8-49E3-A0A3-2A7C6CA7A656}"/>
              </a:ext>
            </a:extLst>
          </p:cNvPr>
          <p:cNvGraphicFramePr>
            <a:graphicFrameLocks noGrp="1"/>
          </p:cNvGraphicFramePr>
          <p:nvPr/>
        </p:nvGraphicFramePr>
        <p:xfrm>
          <a:off x="5787455" y="4037870"/>
          <a:ext cx="2880000" cy="516255"/>
        </p:xfrm>
        <a:graphic>
          <a:graphicData uri="http://schemas.openxmlformats.org/drawingml/2006/table">
            <a:tbl>
              <a:tblPr firstRow="1" bandRow="1">
                <a:tableStyleId>{5C22544A-7EE6-4342-B048-85BDC9FD1C3A}</a:tableStyleId>
              </a:tblPr>
              <a:tblGrid>
                <a:gridCol w="2880000">
                  <a:extLst>
                    <a:ext uri="{9D8B030D-6E8A-4147-A177-3AD203B41FA5}">
                      <a16:colId xmlns:a16="http://schemas.microsoft.com/office/drawing/2014/main" val="3890832300"/>
                    </a:ext>
                  </a:extLst>
                </a:gridCol>
              </a:tblGrid>
              <a:tr h="212546">
                <a:tc>
                  <a:txBody>
                    <a:body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rgbClr val="006664"/>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利用者満足度</a:t>
                      </a:r>
                    </a:p>
                  </a:txBody>
                  <a:tcPr marB="0" anchor="b">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47822794"/>
                  </a:ext>
                </a:extLst>
              </a:tr>
              <a:tr h="243248">
                <a:tc>
                  <a:txBody>
                    <a:bodyPr/>
                    <a:lstStyle/>
                    <a:p>
                      <a:pPr algn="ctr"/>
                      <a:endParaRPr lang="en-US" altLang="ja-JP" sz="300" b="1" dirty="0">
                        <a:solidFill>
                          <a:schemeClr val="tx1"/>
                        </a:solidFill>
                        <a:latin typeface="メイリオ" panose="020B0604030504040204" pitchFamily="50" charset="-128"/>
                        <a:ea typeface="メイリオ" panose="020B0604030504040204" pitchFamily="50" charset="-128"/>
                      </a:endParaRPr>
                    </a:p>
                    <a:p>
                      <a:r>
                        <a:rPr lang="ja-JP" altLang="en-US" sz="8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利用者の</a:t>
                      </a:r>
                      <a:r>
                        <a:rPr kumimoji="1" lang="ja-JP" altLang="en-US" sz="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約</a:t>
                      </a:r>
                      <a:r>
                        <a:rPr kumimoji="1" lang="en-US" altLang="ja-JP" sz="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93%</a:t>
                      </a: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が「業務に役立つ」と回答。</a:t>
                      </a:r>
                      <a:br>
                        <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・利用者の</a:t>
                      </a:r>
                      <a:r>
                        <a:rPr kumimoji="1" lang="ja-JP" altLang="en-US" sz="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約</a:t>
                      </a:r>
                      <a:r>
                        <a:rPr kumimoji="1" lang="en-US" altLang="ja-JP" sz="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95%</a:t>
                      </a: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が「今後も継続して利用したい」と回答。</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txBody>
                  <a:tcPr marT="0" marB="0">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82742051"/>
                  </a:ext>
                </a:extLst>
              </a:tr>
            </a:tbl>
          </a:graphicData>
        </a:graphic>
      </p:graphicFrame>
      <p:pic>
        <p:nvPicPr>
          <p:cNvPr id="12" name="図 11">
            <a:extLst>
              <a:ext uri="{FF2B5EF4-FFF2-40B4-BE49-F238E27FC236}">
                <a16:creationId xmlns:a16="http://schemas.microsoft.com/office/drawing/2014/main" id="{1AE42C87-699F-4860-A5C5-A2B8989F428D}"/>
              </a:ext>
            </a:extLst>
          </p:cNvPr>
          <p:cNvPicPr>
            <a:picLocks noChangeAspect="1"/>
          </p:cNvPicPr>
          <p:nvPr/>
        </p:nvPicPr>
        <p:blipFill>
          <a:blip r:embed="rId3"/>
          <a:stretch>
            <a:fillRect/>
          </a:stretch>
        </p:blipFill>
        <p:spPr>
          <a:xfrm>
            <a:off x="7407315" y="5195506"/>
            <a:ext cx="1305145" cy="1194207"/>
          </a:xfrm>
          <a:prstGeom prst="rect">
            <a:avLst/>
          </a:prstGeom>
        </p:spPr>
      </p:pic>
    </p:spTree>
    <p:extLst>
      <p:ext uri="{BB962C8B-B14F-4D97-AF65-F5344CB8AC3E}">
        <p14:creationId xmlns:p14="http://schemas.microsoft.com/office/powerpoint/2010/main" val="40715462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プレースホルダー 14">
            <a:extLst>
              <a:ext uri="{FF2B5EF4-FFF2-40B4-BE49-F238E27FC236}">
                <a16:creationId xmlns:a16="http://schemas.microsoft.com/office/drawing/2014/main" id="{163F03BA-D5E1-4F59-BA38-A6FD09014405}"/>
              </a:ext>
            </a:extLst>
          </p:cNvPr>
          <p:cNvPicPr>
            <a:picLocks noGrp="1" noChangeAspect="1"/>
          </p:cNvPicPr>
          <p:nvPr>
            <p:ph type="pic" sz="quarter" idx="16"/>
          </p:nvPr>
        </p:nvPicPr>
        <p:blipFill rotWithShape="1">
          <a:blip r:embed="rId2" cstate="print">
            <a:extLst>
              <a:ext uri="{28A0092B-C50C-407E-A947-70E740481C1C}">
                <a14:useLocalDpi xmlns:a14="http://schemas.microsoft.com/office/drawing/2010/main" val="0"/>
              </a:ext>
            </a:extLst>
          </a:blip>
          <a:srcRect t="438" b="438"/>
          <a:stretch/>
        </p:blipFill>
        <p:spPr/>
      </p:pic>
      <p:sp>
        <p:nvSpPr>
          <p:cNvPr id="24" name="正方形/長方形 23">
            <a:extLst>
              <a:ext uri="{FF2B5EF4-FFF2-40B4-BE49-F238E27FC236}">
                <a16:creationId xmlns:a16="http://schemas.microsoft.com/office/drawing/2014/main" id="{84DBC94F-FC01-4B61-A32A-0C557AAE6618}"/>
              </a:ext>
            </a:extLst>
          </p:cNvPr>
          <p:cNvSpPr/>
          <p:nvPr/>
        </p:nvSpPr>
        <p:spPr>
          <a:xfrm>
            <a:off x="275567" y="4513213"/>
            <a:ext cx="8592866" cy="1894487"/>
          </a:xfrm>
          <a:prstGeom prst="rect">
            <a:avLst/>
          </a:prstGeom>
          <a:solidFill>
            <a:srgbClr val="CFE0ED"/>
          </a:solidFill>
          <a:ln>
            <a:noFill/>
          </a:ln>
        </p:spPr>
        <p:style>
          <a:lnRef idx="2">
            <a:schemeClr val="accent2"/>
          </a:lnRef>
          <a:fillRef idx="1">
            <a:schemeClr val="lt1"/>
          </a:fillRef>
          <a:effectRef idx="0">
            <a:schemeClr val="accent2"/>
          </a:effectRef>
          <a:fontRef idx="minor">
            <a:schemeClr val="dk1"/>
          </a:fontRef>
        </p:style>
        <p:txBody>
          <a:bodyPr lIns="72000" rIns="36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a:ea typeface="メイリオ"/>
                <a:cs typeface="メイリオ" panose="020B0604030504040204" pitchFamily="50" charset="-128"/>
              </a:rPr>
              <a:t>■</a:t>
            </a:r>
            <a:r>
              <a:rPr kumimoji="1" lang="en-US" altLang="ja-JP" sz="1200" b="1" i="0" u="none" strike="noStrike" kern="1200" cap="none" spc="0" normalizeH="0" baseline="0" noProof="0" dirty="0">
                <a:ln>
                  <a:noFill/>
                </a:ln>
                <a:solidFill>
                  <a:prstClr val="black"/>
                </a:solidFill>
                <a:effectLst/>
                <a:uLnTx/>
                <a:uFillTx/>
                <a:latin typeface="メイリオ"/>
                <a:ea typeface="メイリオ"/>
                <a:cs typeface="メイリオ" panose="020B0604030504040204" pitchFamily="50" charset="-128"/>
              </a:rPr>
              <a:t>RPA</a:t>
            </a:r>
            <a:r>
              <a:rPr kumimoji="1" lang="ja-JP" altLang="en-US" sz="1200" b="1" i="0" u="none" strike="noStrike" kern="1200" cap="none" spc="0" normalizeH="0" baseline="0" noProof="0" dirty="0">
                <a:ln>
                  <a:noFill/>
                </a:ln>
                <a:solidFill>
                  <a:prstClr val="black"/>
                </a:solidFill>
                <a:effectLst/>
                <a:uLnTx/>
                <a:uFillTx/>
                <a:latin typeface="メイリオ"/>
                <a:ea typeface="メイリオ"/>
                <a:cs typeface="メイリオ" panose="020B0604030504040204" pitchFamily="50" charset="-128"/>
              </a:rPr>
              <a:t>の活用</a:t>
            </a:r>
            <a:endParaRPr kumimoji="1" lang="ja-JP" altLang="en-US" sz="600" b="1" i="0" u="none" strike="noStrike" kern="1200" cap="none" spc="0" normalizeH="0" baseline="0" noProof="0" dirty="0">
              <a:ln>
                <a:noFill/>
              </a:ln>
              <a:solidFill>
                <a:prstClr val="black"/>
              </a:solidFill>
              <a:effectLst/>
              <a:uLnTx/>
              <a:uFillTx/>
              <a:latin typeface="メイリオ"/>
              <a:ea typeface="メイリオ"/>
              <a:cs typeface="メイリオ" panose="020B0604030504040204" pitchFamily="50" charset="-128"/>
            </a:endParaRPr>
          </a:p>
          <a:p>
            <a:pPr marL="90488" marR="0" lvl="0" indent="-904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prstClr val="black"/>
                </a:solidFill>
                <a:effectLst/>
                <a:uLnTx/>
                <a:uFillTx/>
                <a:latin typeface="メイリオ"/>
                <a:ea typeface="メイリオ"/>
                <a:cs typeface="+mn-cs"/>
              </a:rPr>
              <a:t>従来職員が行っていた定型的・反復的な作業については、</a:t>
            </a:r>
            <a:r>
              <a:rPr kumimoji="1" lang="en-US" altLang="ja-JP" sz="1200" b="0" i="0" u="none" strike="noStrike" kern="1200" cap="none" spc="0" normalizeH="0" baseline="0" noProof="0" dirty="0">
                <a:ln>
                  <a:noFill/>
                </a:ln>
                <a:solidFill>
                  <a:prstClr val="black"/>
                </a:solidFill>
                <a:effectLst/>
                <a:uLnTx/>
                <a:uFillTx/>
                <a:latin typeface="メイリオ"/>
                <a:ea typeface="メイリオ"/>
                <a:cs typeface="+mn-cs"/>
              </a:rPr>
              <a:t>RPA</a:t>
            </a:r>
            <a:r>
              <a:rPr kumimoji="1" lang="ja-JP" altLang="en-US" sz="1200" b="0" i="0" u="none" strike="noStrike" kern="1200" cap="none" spc="0" normalizeH="0" baseline="0" noProof="0" dirty="0">
                <a:ln>
                  <a:noFill/>
                </a:ln>
                <a:solidFill>
                  <a:prstClr val="black"/>
                </a:solidFill>
                <a:effectLst/>
                <a:uLnTx/>
                <a:uFillTx/>
                <a:latin typeface="メイリオ"/>
                <a:ea typeface="メイリオ"/>
                <a:cs typeface="+mn-cs"/>
              </a:rPr>
              <a:t>を活用し自動化。</a:t>
            </a:r>
            <a:endParaRPr kumimoji="1" lang="en-US" altLang="ja-JP" sz="1200" b="0" i="0" u="none" strike="noStrike" kern="1200" cap="none" spc="0" normalizeH="0" baseline="0" noProof="0" dirty="0">
              <a:ln>
                <a:noFill/>
              </a:ln>
              <a:solidFill>
                <a:prstClr val="black"/>
              </a:solidFill>
              <a:effectLst/>
              <a:uLnTx/>
              <a:uFillTx/>
              <a:latin typeface="メイリオ"/>
              <a:ea typeface="メイリオ"/>
              <a:cs typeface="+mn-cs"/>
            </a:endParaRPr>
          </a:p>
          <a:p>
            <a:pPr marL="90488"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lvl="1">
              <a:defRPr/>
            </a:pPr>
            <a:endParaRPr lang="ja-JP" altLang="en-US" sz="1200" dirty="0">
              <a:solidFill>
                <a:srgbClr val="00B0F0"/>
              </a:solidFill>
              <a:latin typeface="メイリオ" panose="020B0604030504040204" pitchFamily="50" charset="-128"/>
              <a:ea typeface="メイリオ" panose="020B0604030504040204" pitchFamily="50" charset="-128"/>
            </a:endParaRPr>
          </a:p>
        </p:txBody>
      </p:sp>
      <p:sp>
        <p:nvSpPr>
          <p:cNvPr id="19" name="正方形/長方形 18">
            <a:extLst>
              <a:ext uri="{FF2B5EF4-FFF2-40B4-BE49-F238E27FC236}">
                <a16:creationId xmlns:a16="http://schemas.microsoft.com/office/drawing/2014/main" id="{6EB1D98F-E765-46CA-B551-08EF933C836D}"/>
              </a:ext>
            </a:extLst>
          </p:cNvPr>
          <p:cNvSpPr/>
          <p:nvPr/>
        </p:nvSpPr>
        <p:spPr>
          <a:xfrm>
            <a:off x="275567" y="728700"/>
            <a:ext cx="8592866" cy="3555395"/>
          </a:xfrm>
          <a:prstGeom prst="rect">
            <a:avLst/>
          </a:prstGeom>
          <a:solidFill>
            <a:srgbClr val="CFE0ED"/>
          </a:solidFill>
          <a:ln>
            <a:noFill/>
          </a:ln>
        </p:spPr>
        <p:style>
          <a:lnRef idx="2">
            <a:schemeClr val="accent2"/>
          </a:lnRef>
          <a:fillRef idx="1">
            <a:schemeClr val="lt1"/>
          </a:fillRef>
          <a:effectRef idx="0">
            <a:schemeClr val="accent2"/>
          </a:effectRef>
          <a:fontRef idx="minor">
            <a:schemeClr val="dk1"/>
          </a:fontRef>
        </p:style>
        <p:txBody>
          <a:bodyPr lIns="72000" rIns="72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■ローコード・ノーコードツール</a:t>
            </a:r>
            <a:r>
              <a:rPr kumimoji="1" lang="ja-JP" altLang="en-US" sz="1200" b="1" i="0" u="none" strike="noStrike" kern="1200" cap="none" spc="0" normalizeH="0" baseline="3000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*６</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の活用</a:t>
            </a:r>
            <a:endParaRPr kumimoji="1" lang="ja-JP" altLang="en-US" sz="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90488" marR="0" lvl="0" indent="-904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prstClr val="black"/>
                </a:solidFill>
                <a:effectLst/>
                <a:uLnTx/>
                <a:uFillTx/>
                <a:latin typeface="メイリオ"/>
                <a:ea typeface="メイリオ"/>
                <a:cs typeface="+mn-cs"/>
              </a:rPr>
              <a:t>ローコード・ノーコードツールを活用し、各部局において必要な業務システム（アプリ）を職員自らが作成し、業務改善を推進。また、好事例を紹介する「オンライン化・デジタル化レシピ集」の庁内周知や</a:t>
            </a:r>
            <a:r>
              <a:rPr kumimoji="1" lang="en-US" altLang="ja-JP" sz="1200" b="0" i="0" u="none" strike="noStrike" kern="1200" cap="none" spc="0" normalizeH="0" baseline="0" noProof="0" dirty="0" err="1">
                <a:ln>
                  <a:noFill/>
                </a:ln>
                <a:solidFill>
                  <a:prstClr val="black"/>
                </a:solidFill>
                <a:effectLst/>
                <a:uLnTx/>
                <a:uFillTx/>
                <a:latin typeface="メイリオ"/>
                <a:ea typeface="メイリオ"/>
                <a:cs typeface="+mn-cs"/>
              </a:rPr>
              <a:t>kintone</a:t>
            </a:r>
            <a:r>
              <a:rPr kumimoji="1" lang="ja-JP" altLang="en-US" sz="1200" b="0" i="0" u="none" strike="noStrike" kern="1200" cap="none" spc="0" normalizeH="0" baseline="0" noProof="0" dirty="0">
                <a:ln>
                  <a:noFill/>
                </a:ln>
                <a:solidFill>
                  <a:prstClr val="black"/>
                </a:solidFill>
                <a:effectLst/>
                <a:uLnTx/>
                <a:uFillTx/>
                <a:latin typeface="メイリオ"/>
                <a:ea typeface="メイリオ"/>
                <a:cs typeface="+mn-cs"/>
              </a:rPr>
              <a:t>の勉強会を開催。</a:t>
            </a:r>
            <a:endParaRPr kumimoji="1" lang="en-US" altLang="ja-JP" sz="1200" b="0" i="0" u="none" strike="noStrike" kern="1200" cap="none" spc="0" normalizeH="0" baseline="0" noProof="0" dirty="0">
              <a:ln>
                <a:noFill/>
              </a:ln>
              <a:solidFill>
                <a:prstClr val="black"/>
              </a:solidFill>
              <a:effectLst/>
              <a:uLnTx/>
              <a:uFillTx/>
              <a:latin typeface="メイリオ"/>
              <a:ea typeface="メイリオ"/>
              <a:cs typeface="+mn-cs"/>
            </a:endParaRPr>
          </a:p>
          <a:p>
            <a:pPr marL="90488" marR="0" lvl="0" indent="-904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1200" dirty="0">
                <a:solidFill>
                  <a:prstClr val="black"/>
                </a:solidFill>
                <a:latin typeface="メイリオ"/>
                <a:ea typeface="メイリオ"/>
              </a:rPr>
              <a:t>従来、紙で管理していた書類等をデータで管理できるため、紙書類等の保管に関する労力を削減。</a:t>
            </a:r>
            <a:endParaRPr kumimoji="1" lang="en-US" altLang="ja-JP" sz="1200" b="0" i="0" u="none" strike="noStrike" kern="1200" cap="none" spc="0" normalizeH="0" baseline="0" noProof="0" dirty="0">
              <a:ln>
                <a:noFill/>
              </a:ln>
              <a:solidFill>
                <a:prstClr val="black"/>
              </a:solidFill>
              <a:effectLst/>
              <a:uLnTx/>
              <a:uFillTx/>
              <a:latin typeface="メイリオ"/>
              <a:ea typeface="メイリオ"/>
              <a:cs typeface="+mn-cs"/>
            </a:endParaRPr>
          </a:p>
          <a:p>
            <a:pPr marR="0" lvl="0" algn="l" defTabSz="914400" rtl="0" eaLnBrk="1" fontAlgn="auto" latinLnBrk="0" hangingPunct="1">
              <a:lnSpc>
                <a:spcPct val="100000"/>
              </a:lnSpc>
              <a:spcBef>
                <a:spcPts val="0"/>
              </a:spcBef>
              <a:spcAft>
                <a:spcPts val="0"/>
              </a:spcAft>
              <a:buClrTx/>
              <a:buSzTx/>
              <a:tabLst/>
              <a:defRPr/>
            </a:pPr>
            <a:endParaRPr lang="ja-JP" altLang="en-US" sz="1200" dirty="0">
              <a:solidFill>
                <a:srgbClr val="00B0F0"/>
              </a:solidFill>
              <a:latin typeface="メイリオ" panose="020B0604030504040204" pitchFamily="50" charset="-128"/>
              <a:ea typeface="メイリオ" panose="020B0604030504040204" pitchFamily="50" charset="-128"/>
            </a:endParaRPr>
          </a:p>
        </p:txBody>
      </p:sp>
      <p:graphicFrame>
        <p:nvGraphicFramePr>
          <p:cNvPr id="2" name="表 4">
            <a:extLst>
              <a:ext uri="{FF2B5EF4-FFF2-40B4-BE49-F238E27FC236}">
                <a16:creationId xmlns:a16="http://schemas.microsoft.com/office/drawing/2014/main" id="{909029DA-7796-4B23-BFB2-78772C0DEBEE}"/>
              </a:ext>
            </a:extLst>
          </p:cNvPr>
          <p:cNvGraphicFramePr>
            <a:graphicFrameLocks noGrp="1"/>
          </p:cNvGraphicFramePr>
          <p:nvPr>
            <p:extLst>
              <p:ext uri="{D42A27DB-BD31-4B8C-83A1-F6EECF244321}">
                <p14:modId xmlns:p14="http://schemas.microsoft.com/office/powerpoint/2010/main" val="1219994528"/>
              </p:ext>
            </p:extLst>
          </p:nvPr>
        </p:nvGraphicFramePr>
        <p:xfrm>
          <a:off x="612810" y="1736953"/>
          <a:ext cx="7918381" cy="2225040"/>
        </p:xfrm>
        <a:graphic>
          <a:graphicData uri="http://schemas.openxmlformats.org/drawingml/2006/table">
            <a:tbl>
              <a:tblPr firstRow="1" bandRow="1">
                <a:tableStyleId>{5C22544A-7EE6-4342-B048-85BDC9FD1C3A}</a:tableStyleId>
              </a:tblPr>
              <a:tblGrid>
                <a:gridCol w="2203995">
                  <a:extLst>
                    <a:ext uri="{9D8B030D-6E8A-4147-A177-3AD203B41FA5}">
                      <a16:colId xmlns:a16="http://schemas.microsoft.com/office/drawing/2014/main" val="3579990164"/>
                    </a:ext>
                  </a:extLst>
                </a:gridCol>
                <a:gridCol w="5714386">
                  <a:extLst>
                    <a:ext uri="{9D8B030D-6E8A-4147-A177-3AD203B41FA5}">
                      <a16:colId xmlns:a16="http://schemas.microsoft.com/office/drawing/2014/main" val="2357321711"/>
                    </a:ext>
                  </a:extLst>
                </a:gridCol>
              </a:tblGrid>
              <a:tr h="0">
                <a:tc>
                  <a:txBody>
                    <a:bodyPr/>
                    <a:lstStyle/>
                    <a:p>
                      <a:r>
                        <a:rPr kumimoji="1" lang="ja-JP" altLang="en-US"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取組み事例</a:t>
                      </a:r>
                    </a:p>
                  </a:txBody>
                  <a:tcPr>
                    <a:lnL w="12700" cap="flat" cmpd="sng" algn="ctr">
                      <a:solidFill>
                        <a:srgbClr val="006664"/>
                      </a:solidFill>
                      <a:prstDash val="solid"/>
                      <a:round/>
                      <a:headEnd type="none" w="med" len="med"/>
                      <a:tailEnd type="none" w="med" len="med"/>
                    </a:lnL>
                    <a:lnR w="12700" cap="flat" cmpd="sng" algn="ctr">
                      <a:solidFill>
                        <a:srgbClr val="006664"/>
                      </a:solidFill>
                      <a:prstDash val="solid"/>
                      <a:round/>
                      <a:headEnd type="none" w="med" len="med"/>
                      <a:tailEnd type="none" w="med" len="med"/>
                    </a:lnR>
                    <a:lnT w="12700" cap="flat" cmpd="sng" algn="ctr">
                      <a:solidFill>
                        <a:srgbClr val="006664"/>
                      </a:solidFill>
                      <a:prstDash val="solid"/>
                      <a:round/>
                      <a:headEnd type="none" w="med" len="med"/>
                      <a:tailEnd type="none" w="med" len="med"/>
                    </a:lnT>
                    <a:lnB w="12700" cap="flat" cmpd="sng" algn="ctr">
                      <a:solidFill>
                        <a:srgbClr val="006664"/>
                      </a:solidFill>
                      <a:prstDash val="solid"/>
                      <a:round/>
                      <a:headEnd type="none" w="med" len="med"/>
                      <a:tailEnd type="none" w="med" len="med"/>
                    </a:lnB>
                    <a:solidFill>
                      <a:srgbClr val="006664"/>
                    </a:solidFill>
                  </a:tcPr>
                </a:tc>
                <a:tc>
                  <a:txBody>
                    <a:bodyPr/>
                    <a:lstStyle/>
                    <a:p>
                      <a:endParaRPr kumimoji="1" lang="ja-JP" altLang="en-US" sz="90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txBody>
                  <a:tcPr>
                    <a:lnL w="12700" cap="flat" cmpd="sng" algn="ctr">
                      <a:solidFill>
                        <a:srgbClr val="006664"/>
                      </a:solidFill>
                      <a:prstDash val="solid"/>
                      <a:round/>
                      <a:headEnd type="none" w="med" len="med"/>
                      <a:tailEnd type="none" w="med" len="med"/>
                    </a:lnL>
                    <a:lnR w="12700" cap="flat" cmpd="sng" algn="ctr">
                      <a:solidFill>
                        <a:srgbClr val="006664"/>
                      </a:solidFill>
                      <a:prstDash val="solid"/>
                      <a:round/>
                      <a:headEnd type="none" w="med" len="med"/>
                      <a:tailEnd type="none" w="med" len="med"/>
                    </a:lnR>
                    <a:lnT w="12700" cap="flat" cmpd="sng" algn="ctr">
                      <a:solidFill>
                        <a:srgbClr val="006664"/>
                      </a:solidFill>
                      <a:prstDash val="solid"/>
                      <a:round/>
                      <a:headEnd type="none" w="med" len="med"/>
                      <a:tailEnd type="none" w="med" len="med"/>
                    </a:lnT>
                    <a:lnB w="12700" cap="flat" cmpd="sng" algn="ctr">
                      <a:solidFill>
                        <a:srgbClr val="006664"/>
                      </a:solidFill>
                      <a:prstDash val="solid"/>
                      <a:round/>
                      <a:headEnd type="none" w="med" len="med"/>
                      <a:tailEnd type="none" w="med" len="med"/>
                    </a:lnB>
                    <a:solidFill>
                      <a:srgbClr val="006664"/>
                    </a:solidFill>
                  </a:tcPr>
                </a:tc>
                <a:extLst>
                  <a:ext uri="{0D108BD9-81ED-4DB2-BD59-A6C34878D82A}">
                    <a16:rowId xmlns:a16="http://schemas.microsoft.com/office/drawing/2014/main" val="1975727924"/>
                  </a:ext>
                </a:extLst>
              </a:tr>
              <a:tr h="216000">
                <a:tc>
                  <a:txBody>
                    <a:bodyPr/>
                    <a:lstStyle/>
                    <a:p>
                      <a:r>
                        <a:rPr kumimoji="1" lang="ja-JP" altLang="en-US" sz="1000" b="1" dirty="0">
                          <a:solidFill>
                            <a:schemeClr val="tx1"/>
                          </a:solidFill>
                          <a:latin typeface="メイリオ" panose="020B0604030504040204" pitchFamily="50" charset="-128"/>
                          <a:ea typeface="メイリオ" panose="020B0604030504040204" pitchFamily="50" charset="-128"/>
                        </a:rPr>
                        <a:t>運転日誌の電子化</a:t>
                      </a:r>
                      <a:endParaRPr kumimoji="1" lang="en-US" altLang="ja-JP" sz="1000" b="1" dirty="0">
                        <a:solidFill>
                          <a:schemeClr val="tx1"/>
                        </a:solidFill>
                        <a:latin typeface="メイリオ" panose="020B0604030504040204" pitchFamily="50" charset="-128"/>
                        <a:ea typeface="メイリオ" panose="020B0604030504040204" pitchFamily="50" charset="-128"/>
                      </a:endParaRPr>
                    </a:p>
                    <a:p>
                      <a:r>
                        <a:rPr kumimoji="1" lang="en-US" altLang="ja-JP" sz="1000" dirty="0" err="1">
                          <a:solidFill>
                            <a:schemeClr val="tx1"/>
                          </a:solidFill>
                          <a:latin typeface="メイリオ" panose="020B0604030504040204" pitchFamily="50" charset="-128"/>
                          <a:ea typeface="メイリオ" panose="020B0604030504040204" pitchFamily="50" charset="-128"/>
                        </a:rPr>
                        <a:t>kintone</a:t>
                      </a:r>
                      <a:endParaRPr kumimoji="1" lang="ja-JP" altLang="en-US" sz="1000" dirty="0">
                        <a:solidFill>
                          <a:schemeClr val="tx1"/>
                        </a:solidFill>
                        <a:latin typeface="メイリオ" panose="020B0604030504040204" pitchFamily="50" charset="-128"/>
                        <a:ea typeface="メイリオ" panose="020B0604030504040204" pitchFamily="50" charset="-128"/>
                      </a:endParaRPr>
                    </a:p>
                  </a:txBody>
                  <a:tcPr>
                    <a:lnL w="12700" cap="flat" cmpd="sng" algn="ctr">
                      <a:solidFill>
                        <a:srgbClr val="006664"/>
                      </a:solidFill>
                      <a:prstDash val="solid"/>
                      <a:round/>
                      <a:headEnd type="none" w="med" len="med"/>
                      <a:tailEnd type="none" w="med" len="med"/>
                    </a:lnL>
                    <a:lnR w="12700" cap="flat" cmpd="sng" algn="ctr">
                      <a:solidFill>
                        <a:srgbClr val="006664"/>
                      </a:solidFill>
                      <a:prstDash val="solid"/>
                      <a:round/>
                      <a:headEnd type="none" w="med" len="med"/>
                      <a:tailEnd type="none" w="med" len="med"/>
                    </a:lnR>
                    <a:lnT w="12700" cap="flat" cmpd="sng" algn="ctr">
                      <a:solidFill>
                        <a:srgbClr val="006664"/>
                      </a:solidFill>
                      <a:prstDash val="solid"/>
                      <a:round/>
                      <a:headEnd type="none" w="med" len="med"/>
                      <a:tailEnd type="none" w="med" len="med"/>
                    </a:lnT>
                    <a:lnB w="12700" cap="flat" cmpd="sng" algn="ctr">
                      <a:solidFill>
                        <a:srgbClr val="006664"/>
                      </a:solidFill>
                      <a:prstDash val="solid"/>
                      <a:round/>
                      <a:headEnd type="none" w="med" len="med"/>
                      <a:tailEnd type="none" w="med" len="med"/>
                    </a:lnB>
                    <a:solidFill>
                      <a:schemeClr val="bg1"/>
                    </a:solidFill>
                  </a:tcPr>
                </a:tc>
                <a:tc>
                  <a:txBody>
                    <a:bodyPr/>
                    <a:lstStyle/>
                    <a:p>
                      <a:r>
                        <a:rPr kumimoji="1" lang="ja-JP" altLang="en-US" sz="1000" dirty="0">
                          <a:solidFill>
                            <a:schemeClr val="tx1"/>
                          </a:solidFill>
                          <a:latin typeface="メイリオ"/>
                          <a:ea typeface="メイリオ"/>
                        </a:rPr>
                        <a:t>令和６年度に都市整備部を中心にプロジェクトチームを立ち上げ、運転日誌の電子化を</a:t>
                      </a:r>
                      <a:r>
                        <a:rPr lang="ja-JP" altLang="en-US" sz="1000" dirty="0">
                          <a:solidFill>
                            <a:schemeClr val="tx1"/>
                          </a:solidFill>
                          <a:latin typeface="メイリオ"/>
                          <a:ea typeface="メイリオ"/>
                        </a:rPr>
                        <a:t>本格</a:t>
                      </a:r>
                      <a:r>
                        <a:rPr kumimoji="1" lang="ja-JP" altLang="en-US" sz="1000" dirty="0">
                          <a:solidFill>
                            <a:schemeClr val="tx1"/>
                          </a:solidFill>
                          <a:latin typeface="メイリオ"/>
                          <a:ea typeface="メイリオ"/>
                        </a:rPr>
                        <a:t>実施。</a:t>
                      </a:r>
                    </a:p>
                    <a:p>
                      <a:r>
                        <a:rPr kumimoji="1" lang="ja-JP" altLang="en-US" sz="1000" dirty="0">
                          <a:solidFill>
                            <a:schemeClr val="tx1"/>
                          </a:solidFill>
                          <a:latin typeface="メイリオ"/>
                          <a:ea typeface="メイリオ"/>
                        </a:rPr>
                        <a:t>実施結果を踏まえ、令和７年度以降、</a:t>
                      </a:r>
                      <a:r>
                        <a:rPr lang="ja-JP" altLang="en-US" sz="1000" dirty="0">
                          <a:solidFill>
                            <a:schemeClr val="tx1"/>
                          </a:solidFill>
                          <a:latin typeface="メイリオ"/>
                          <a:ea typeface="メイリオ"/>
                        </a:rPr>
                        <a:t>他</a:t>
                      </a:r>
                      <a:r>
                        <a:rPr kumimoji="1" lang="ja-JP" altLang="en-US" sz="1000" dirty="0">
                          <a:solidFill>
                            <a:schemeClr val="tx1"/>
                          </a:solidFill>
                          <a:latin typeface="メイリオ"/>
                          <a:ea typeface="メイリオ"/>
                        </a:rPr>
                        <a:t>部局での本格実施を</a:t>
                      </a:r>
                      <a:r>
                        <a:rPr lang="ja-JP" altLang="en-US" sz="1000" dirty="0">
                          <a:solidFill>
                            <a:schemeClr val="tx1"/>
                          </a:solidFill>
                          <a:latin typeface="メイリオ"/>
                          <a:ea typeface="メイリオ"/>
                        </a:rPr>
                        <a:t>支援</a:t>
                      </a:r>
                      <a:r>
                        <a:rPr kumimoji="1" lang="ja-JP" altLang="en-US" sz="1000" dirty="0">
                          <a:solidFill>
                            <a:schemeClr val="tx1"/>
                          </a:solidFill>
                          <a:latin typeface="メイリオ"/>
                          <a:ea typeface="メイリオ"/>
                        </a:rPr>
                        <a:t>。</a:t>
                      </a:r>
                    </a:p>
                  </a:txBody>
                  <a:tcPr>
                    <a:lnL w="12700" cap="flat" cmpd="sng" algn="ctr">
                      <a:solidFill>
                        <a:srgbClr val="006664"/>
                      </a:solidFill>
                      <a:prstDash val="solid"/>
                      <a:round/>
                      <a:headEnd type="none" w="med" len="med"/>
                      <a:tailEnd type="none" w="med" len="med"/>
                    </a:lnL>
                    <a:lnR w="12700" cap="flat" cmpd="sng" algn="ctr">
                      <a:solidFill>
                        <a:srgbClr val="006664"/>
                      </a:solidFill>
                      <a:prstDash val="solid"/>
                      <a:round/>
                      <a:headEnd type="none" w="med" len="med"/>
                      <a:tailEnd type="none" w="med" len="med"/>
                    </a:lnR>
                    <a:lnT w="12700" cap="flat" cmpd="sng" algn="ctr">
                      <a:solidFill>
                        <a:srgbClr val="006664"/>
                      </a:solidFill>
                      <a:prstDash val="solid"/>
                      <a:round/>
                      <a:headEnd type="none" w="med" len="med"/>
                      <a:tailEnd type="none" w="med" len="med"/>
                    </a:lnT>
                    <a:lnB w="12700" cap="flat" cmpd="sng" algn="ctr">
                      <a:solidFill>
                        <a:srgbClr val="006664"/>
                      </a:solidFill>
                      <a:prstDash val="solid"/>
                      <a:round/>
                      <a:headEnd type="none" w="med" len="med"/>
                      <a:tailEnd type="none" w="med" len="med"/>
                    </a:lnB>
                    <a:solidFill>
                      <a:schemeClr val="bg1"/>
                    </a:solidFill>
                  </a:tcPr>
                </a:tc>
                <a:extLst>
                  <a:ext uri="{0D108BD9-81ED-4DB2-BD59-A6C34878D82A}">
                    <a16:rowId xmlns:a16="http://schemas.microsoft.com/office/drawing/2014/main" val="665013722"/>
                  </a:ext>
                </a:extLst>
              </a:tr>
              <a:tr h="216774">
                <a:tc>
                  <a:txBody>
                    <a:bodyPr/>
                    <a:lstStyle/>
                    <a:p>
                      <a:r>
                        <a:rPr kumimoji="1" lang="en-US" altLang="ja-JP" sz="1000" b="1" dirty="0">
                          <a:solidFill>
                            <a:schemeClr val="tx1"/>
                          </a:solidFill>
                          <a:latin typeface="メイリオ"/>
                          <a:ea typeface="メイリオ"/>
                        </a:rPr>
                        <a:t>FAQ</a:t>
                      </a:r>
                      <a:r>
                        <a:rPr kumimoji="1" lang="ja-JP" altLang="en-US" sz="1000" b="1" dirty="0">
                          <a:solidFill>
                            <a:schemeClr val="tx1"/>
                          </a:solidFill>
                          <a:latin typeface="メイリオ"/>
                          <a:ea typeface="メイリオ"/>
                        </a:rPr>
                        <a:t>サイトの構築</a:t>
                      </a:r>
                      <a:endParaRPr kumimoji="1" lang="en-US" altLang="ja-JP" sz="1000" b="1" dirty="0">
                        <a:solidFill>
                          <a:schemeClr val="tx1"/>
                        </a:solidFill>
                        <a:latin typeface="メイリオ"/>
                        <a:ea typeface="メイリオ"/>
                      </a:endParaRPr>
                    </a:p>
                    <a:p>
                      <a:r>
                        <a:rPr kumimoji="1" lang="en-US" altLang="ja-JP" sz="1000" dirty="0" err="1">
                          <a:solidFill>
                            <a:schemeClr val="tx1"/>
                          </a:solidFill>
                          <a:latin typeface="メイリオ" panose="020B0604030504040204" pitchFamily="50" charset="-128"/>
                          <a:ea typeface="メイリオ" panose="020B0604030504040204" pitchFamily="50" charset="-128"/>
                        </a:rPr>
                        <a:t>kintone</a:t>
                      </a:r>
                      <a:endParaRPr kumimoji="1" lang="ja-JP" altLang="en-US" sz="1000" dirty="0">
                        <a:solidFill>
                          <a:schemeClr val="tx1"/>
                        </a:solidFill>
                        <a:latin typeface="メイリオ" panose="020B0604030504040204" pitchFamily="50" charset="-128"/>
                        <a:ea typeface="メイリオ" panose="020B0604030504040204" pitchFamily="50" charset="-128"/>
                      </a:endParaRPr>
                    </a:p>
                  </a:txBody>
                  <a:tcPr>
                    <a:lnL w="12700" cap="flat" cmpd="sng" algn="ctr">
                      <a:solidFill>
                        <a:srgbClr val="006664"/>
                      </a:solidFill>
                      <a:prstDash val="solid"/>
                      <a:round/>
                      <a:headEnd type="none" w="med" len="med"/>
                      <a:tailEnd type="none" w="med" len="med"/>
                    </a:lnL>
                    <a:lnR w="12700" cap="flat" cmpd="sng" algn="ctr">
                      <a:solidFill>
                        <a:srgbClr val="006664"/>
                      </a:solidFill>
                      <a:prstDash val="solid"/>
                      <a:round/>
                      <a:headEnd type="none" w="med" len="med"/>
                      <a:tailEnd type="none" w="med" len="med"/>
                    </a:lnR>
                    <a:lnT w="12700" cap="flat" cmpd="sng" algn="ctr">
                      <a:solidFill>
                        <a:srgbClr val="006664"/>
                      </a:solidFill>
                      <a:prstDash val="solid"/>
                      <a:round/>
                      <a:headEnd type="none" w="med" len="med"/>
                      <a:tailEnd type="none" w="med" len="med"/>
                    </a:lnT>
                    <a:lnB w="12700" cap="flat" cmpd="sng" algn="ctr">
                      <a:solidFill>
                        <a:srgbClr val="006664"/>
                      </a:solidFill>
                      <a:prstDash val="solid"/>
                      <a:round/>
                      <a:headEnd type="none" w="med" len="med"/>
                      <a:tailEnd type="none" w="med" len="med"/>
                    </a:lnB>
                    <a:solidFill>
                      <a:schemeClr val="bg1"/>
                    </a:solidFill>
                  </a:tcPr>
                </a:tc>
                <a:tc>
                  <a:txBody>
                    <a:bodyPr/>
                    <a:lstStyle/>
                    <a:p>
                      <a:r>
                        <a:rPr kumimoji="1" lang="ja-JP" altLang="en-US" sz="1000" dirty="0">
                          <a:solidFill>
                            <a:schemeClr val="tx1"/>
                          </a:solidFill>
                          <a:latin typeface="メイリオ"/>
                          <a:ea typeface="メイリオ"/>
                        </a:rPr>
                        <a:t>府民・事業者向けの</a:t>
                      </a:r>
                      <a:r>
                        <a:rPr kumimoji="1" lang="en-US" altLang="ja-JP" sz="1000" dirty="0">
                          <a:solidFill>
                            <a:schemeClr val="tx1"/>
                          </a:solidFill>
                          <a:latin typeface="メイリオ"/>
                          <a:ea typeface="メイリオ"/>
                        </a:rPr>
                        <a:t>FAQ</a:t>
                      </a:r>
                      <a:r>
                        <a:rPr kumimoji="1" lang="ja-JP" altLang="en-US" sz="1000" dirty="0">
                          <a:solidFill>
                            <a:schemeClr val="tx1"/>
                          </a:solidFill>
                          <a:latin typeface="メイリオ"/>
                          <a:ea typeface="メイリオ"/>
                        </a:rPr>
                        <a:t>サイトの実装テンプレートを作成。</a:t>
                      </a:r>
                    </a:p>
                    <a:p>
                      <a:r>
                        <a:rPr kumimoji="1" lang="ja-JP" altLang="en-US" sz="1000" dirty="0">
                          <a:solidFill>
                            <a:schemeClr val="tx1"/>
                          </a:solidFill>
                          <a:latin typeface="メイリオ" panose="020B0604030504040204" pitchFamily="50" charset="-128"/>
                          <a:ea typeface="メイリオ" panose="020B0604030504040204" pitchFamily="50" charset="-128"/>
                        </a:rPr>
                        <a:t>令和７年度以降、庁内での周知により、府民・事業者の利便性向上や問合せ減少を見込む。</a:t>
                      </a:r>
                    </a:p>
                  </a:txBody>
                  <a:tcPr>
                    <a:lnL w="12700" cap="flat" cmpd="sng" algn="ctr">
                      <a:solidFill>
                        <a:srgbClr val="006664"/>
                      </a:solidFill>
                      <a:prstDash val="solid"/>
                      <a:round/>
                      <a:headEnd type="none" w="med" len="med"/>
                      <a:tailEnd type="none" w="med" len="med"/>
                    </a:lnL>
                    <a:lnR w="12700" cap="flat" cmpd="sng" algn="ctr">
                      <a:solidFill>
                        <a:srgbClr val="006664"/>
                      </a:solidFill>
                      <a:prstDash val="solid"/>
                      <a:round/>
                      <a:headEnd type="none" w="med" len="med"/>
                      <a:tailEnd type="none" w="med" len="med"/>
                    </a:lnR>
                    <a:lnT w="12700" cap="flat" cmpd="sng" algn="ctr">
                      <a:solidFill>
                        <a:srgbClr val="006664"/>
                      </a:solidFill>
                      <a:prstDash val="solid"/>
                      <a:round/>
                      <a:headEnd type="none" w="med" len="med"/>
                      <a:tailEnd type="none" w="med" len="med"/>
                    </a:lnT>
                    <a:lnB w="12700" cap="flat" cmpd="sng" algn="ctr">
                      <a:solidFill>
                        <a:srgbClr val="006664"/>
                      </a:solidFill>
                      <a:prstDash val="solid"/>
                      <a:round/>
                      <a:headEnd type="none" w="med" len="med"/>
                      <a:tailEnd type="none" w="med" len="med"/>
                    </a:lnB>
                    <a:solidFill>
                      <a:schemeClr val="bg1"/>
                    </a:solidFill>
                  </a:tcPr>
                </a:tc>
                <a:extLst>
                  <a:ext uri="{0D108BD9-81ED-4DB2-BD59-A6C34878D82A}">
                    <a16:rowId xmlns:a16="http://schemas.microsoft.com/office/drawing/2014/main" val="2285628689"/>
                  </a:ext>
                </a:extLst>
              </a:tr>
              <a:tr h="216000">
                <a:tc>
                  <a:txBody>
                    <a:bodyPr/>
                    <a:lstStyle/>
                    <a:p>
                      <a:r>
                        <a:rPr kumimoji="1" lang="ja-JP" altLang="en-US" sz="1000" b="1" dirty="0">
                          <a:solidFill>
                            <a:schemeClr val="tx1"/>
                          </a:solidFill>
                          <a:latin typeface="メイリオ" panose="020B0604030504040204" pitchFamily="50" charset="-128"/>
                          <a:ea typeface="メイリオ" panose="020B0604030504040204" pitchFamily="50" charset="-128"/>
                        </a:rPr>
                        <a:t>研修受講情報の集約</a:t>
                      </a:r>
                      <a:endParaRPr kumimoji="1" lang="en-US" altLang="ja-JP" sz="1000" b="1" dirty="0">
                        <a:solidFill>
                          <a:schemeClr val="tx1"/>
                        </a:solidFill>
                        <a:latin typeface="メイリオ" panose="020B0604030504040204" pitchFamily="50" charset="-128"/>
                        <a:ea typeface="メイリオ" panose="020B0604030504040204" pitchFamily="50" charset="-128"/>
                      </a:endParaRPr>
                    </a:p>
                    <a:p>
                      <a:r>
                        <a:rPr kumimoji="1" lang="en-US" altLang="ja-JP" sz="1000" dirty="0" err="1">
                          <a:solidFill>
                            <a:schemeClr val="tx1"/>
                          </a:solidFill>
                          <a:latin typeface="メイリオ" panose="020B0604030504040204" pitchFamily="50" charset="-128"/>
                          <a:ea typeface="メイリオ" panose="020B0604030504040204" pitchFamily="50" charset="-128"/>
                        </a:rPr>
                        <a:t>kintone</a:t>
                      </a:r>
                      <a:endParaRPr kumimoji="1" lang="ja-JP" altLang="en-US" sz="1000" dirty="0">
                        <a:solidFill>
                          <a:schemeClr val="tx1"/>
                        </a:solidFill>
                        <a:latin typeface="メイリオ" panose="020B0604030504040204" pitchFamily="50" charset="-128"/>
                        <a:ea typeface="メイリオ" panose="020B0604030504040204" pitchFamily="50" charset="-128"/>
                      </a:endParaRPr>
                    </a:p>
                  </a:txBody>
                  <a:tcPr>
                    <a:lnL w="12700" cap="flat" cmpd="sng" algn="ctr">
                      <a:solidFill>
                        <a:srgbClr val="006664"/>
                      </a:solidFill>
                      <a:prstDash val="solid"/>
                      <a:round/>
                      <a:headEnd type="none" w="med" len="med"/>
                      <a:tailEnd type="none" w="med" len="med"/>
                    </a:lnL>
                    <a:lnR w="12700" cap="flat" cmpd="sng" algn="ctr">
                      <a:solidFill>
                        <a:srgbClr val="006664"/>
                      </a:solidFill>
                      <a:prstDash val="solid"/>
                      <a:round/>
                      <a:headEnd type="none" w="med" len="med"/>
                      <a:tailEnd type="none" w="med" len="med"/>
                    </a:lnR>
                    <a:lnT w="12700" cap="flat" cmpd="sng" algn="ctr">
                      <a:solidFill>
                        <a:srgbClr val="006664"/>
                      </a:solidFill>
                      <a:prstDash val="solid"/>
                      <a:round/>
                      <a:headEnd type="none" w="med" len="med"/>
                      <a:tailEnd type="none" w="med" len="med"/>
                    </a:lnT>
                    <a:lnB w="12700" cap="flat" cmpd="sng" algn="ctr">
                      <a:solidFill>
                        <a:srgbClr val="006664"/>
                      </a:solidFill>
                      <a:prstDash val="solid"/>
                      <a:round/>
                      <a:headEnd type="none" w="med" len="med"/>
                      <a:tailEnd type="none" w="med" len="med"/>
                    </a:lnB>
                    <a:solidFill>
                      <a:schemeClr val="bg1"/>
                    </a:solidFill>
                  </a:tcPr>
                </a:tc>
                <a:tc>
                  <a:txBody>
                    <a:bodyPr/>
                    <a:lstStyle/>
                    <a:p>
                      <a:r>
                        <a:rPr kumimoji="1" lang="ja-JP" altLang="en-US" sz="1000" dirty="0">
                          <a:solidFill>
                            <a:schemeClr val="tx1"/>
                          </a:solidFill>
                          <a:latin typeface="メイリオ"/>
                          <a:ea typeface="メイリオ"/>
                        </a:rPr>
                        <a:t>研修申込、出欠確認、受講後アンケート集約、受講履歴を一元管理できる仕組みを健康医療部で</a:t>
                      </a:r>
                      <a:r>
                        <a:rPr lang="ja-JP" altLang="en-US" sz="1000" dirty="0">
                          <a:solidFill>
                            <a:schemeClr val="tx1"/>
                          </a:solidFill>
                          <a:latin typeface="メイリオ"/>
                          <a:ea typeface="メイリオ"/>
                        </a:rPr>
                        <a:t>本格</a:t>
                      </a:r>
                      <a:r>
                        <a:rPr kumimoji="1" lang="ja-JP" altLang="en-US" sz="1000" dirty="0">
                          <a:solidFill>
                            <a:schemeClr val="tx1"/>
                          </a:solidFill>
                          <a:latin typeface="メイリオ"/>
                          <a:ea typeface="メイリオ"/>
                        </a:rPr>
                        <a:t>実施。実施結果を踏まえ、令和７年度以降、他部局での本格実施を検討。</a:t>
                      </a:r>
                    </a:p>
                  </a:txBody>
                  <a:tcPr>
                    <a:lnL w="12700" cap="flat" cmpd="sng" algn="ctr">
                      <a:solidFill>
                        <a:srgbClr val="006664"/>
                      </a:solidFill>
                      <a:prstDash val="solid"/>
                      <a:round/>
                      <a:headEnd type="none" w="med" len="med"/>
                      <a:tailEnd type="none" w="med" len="med"/>
                    </a:lnL>
                    <a:lnR w="12700" cap="flat" cmpd="sng" algn="ctr">
                      <a:solidFill>
                        <a:srgbClr val="006664"/>
                      </a:solidFill>
                      <a:prstDash val="solid"/>
                      <a:round/>
                      <a:headEnd type="none" w="med" len="med"/>
                      <a:tailEnd type="none" w="med" len="med"/>
                    </a:lnR>
                    <a:lnT w="12700" cap="flat" cmpd="sng" algn="ctr">
                      <a:solidFill>
                        <a:srgbClr val="006664"/>
                      </a:solidFill>
                      <a:prstDash val="solid"/>
                      <a:round/>
                      <a:headEnd type="none" w="med" len="med"/>
                      <a:tailEnd type="none" w="med" len="med"/>
                    </a:lnT>
                    <a:lnB w="12700" cap="flat" cmpd="sng" algn="ctr">
                      <a:solidFill>
                        <a:srgbClr val="006664"/>
                      </a:solidFill>
                      <a:prstDash val="solid"/>
                      <a:round/>
                      <a:headEnd type="none" w="med" len="med"/>
                      <a:tailEnd type="none" w="med" len="med"/>
                    </a:lnB>
                    <a:solidFill>
                      <a:schemeClr val="bg1"/>
                    </a:solidFill>
                  </a:tcPr>
                </a:tc>
                <a:extLst>
                  <a:ext uri="{0D108BD9-81ED-4DB2-BD59-A6C34878D82A}">
                    <a16:rowId xmlns:a16="http://schemas.microsoft.com/office/drawing/2014/main" val="3150670635"/>
                  </a:ext>
                </a:extLst>
              </a:tr>
              <a:tr h="216000">
                <a:tc>
                  <a:txBody>
                    <a:bodyPr/>
                    <a:lstStyle/>
                    <a:p>
                      <a:pPr marL="0" lvl="0" indent="0" algn="l" defTabSz="914400">
                        <a:lnSpc>
                          <a:spcPct val="100000"/>
                        </a:lnSpc>
                        <a:spcBef>
                          <a:spcPts val="0"/>
                        </a:spcBef>
                        <a:spcAft>
                          <a:spcPts val="0"/>
                        </a:spcAft>
                        <a:buNone/>
                        <a:tabLst/>
                        <a:defRPr/>
                      </a:pPr>
                      <a:r>
                        <a:rPr lang="en-US" altLang="ja-JP" sz="1000" b="1" dirty="0" err="1">
                          <a:solidFill>
                            <a:schemeClr val="tx1"/>
                          </a:solidFill>
                          <a:latin typeface="メイリオ"/>
                          <a:ea typeface="メイリオ"/>
                        </a:rPr>
                        <a:t>公報閲覧サイトの刷新</a:t>
                      </a:r>
                      <a:endParaRPr lang="en-US" altLang="ja-JP" sz="1000" b="1" dirty="0">
                        <a:solidFill>
                          <a:schemeClr val="tx1"/>
                        </a:solidFill>
                        <a:latin typeface="メイリオ"/>
                        <a:ea typeface="メイリオ"/>
                      </a:endParaRPr>
                    </a:p>
                    <a:p>
                      <a:pPr marL="0" lvl="0" indent="0" algn="l">
                        <a:lnSpc>
                          <a:spcPct val="100000"/>
                        </a:lnSpc>
                        <a:spcBef>
                          <a:spcPts val="0"/>
                        </a:spcBef>
                        <a:spcAft>
                          <a:spcPts val="0"/>
                        </a:spcAft>
                        <a:buNone/>
                      </a:pPr>
                      <a:r>
                        <a:rPr lang="en-US" altLang="ja-JP" sz="1000" b="0" dirty="0">
                          <a:solidFill>
                            <a:schemeClr val="tx1"/>
                          </a:solidFill>
                          <a:latin typeface="メイリオ"/>
                          <a:ea typeface="メイリオ"/>
                        </a:rPr>
                        <a:t>kintone</a:t>
                      </a:r>
                    </a:p>
                  </a:txBody>
                  <a:tcPr>
                    <a:lnL w="12700">
                      <a:solidFill>
                        <a:srgbClr val="006664"/>
                      </a:solidFill>
                    </a:lnL>
                    <a:lnR w="12700">
                      <a:solidFill>
                        <a:srgbClr val="006664"/>
                      </a:solidFill>
                    </a:lnR>
                    <a:lnT w="12700">
                      <a:solidFill>
                        <a:srgbClr val="006664"/>
                      </a:solidFill>
                    </a:lnT>
                    <a:lnB w="12700">
                      <a:solidFill>
                        <a:srgbClr val="006664"/>
                      </a:solidFill>
                    </a:lnB>
                    <a:solidFill>
                      <a:schemeClr val="bg1"/>
                    </a:solidFill>
                  </a:tcPr>
                </a:tc>
                <a:tc>
                  <a:txBody>
                    <a:bodyPr/>
                    <a:lstStyle/>
                    <a:p>
                      <a:pPr marL="0" lvl="0" indent="0" algn="l">
                        <a:lnSpc>
                          <a:spcPct val="100000"/>
                        </a:lnSpc>
                        <a:buNone/>
                      </a:pPr>
                      <a:r>
                        <a:rPr lang="ja-JP" altLang="en-US" sz="1000" b="0" i="0" u="none" strike="noStrike" baseline="0" noProof="0" dirty="0">
                          <a:solidFill>
                            <a:schemeClr val="tx1"/>
                          </a:solidFill>
                          <a:latin typeface="メイリオ"/>
                          <a:ea typeface="メイリオ"/>
                        </a:rPr>
                        <a:t>公報閲覧サイトの刷新により、府民等が閲覧する際の検索性を向上させるとともに、</a:t>
                      </a:r>
                      <a:r>
                        <a:rPr lang="ja-JP" sz="1000" b="0" i="0" u="none" strike="noStrike" baseline="0" noProof="0" dirty="0">
                          <a:solidFill>
                            <a:schemeClr val="tx1"/>
                          </a:solidFill>
                          <a:latin typeface="メイリオ"/>
                          <a:ea typeface="メイリオ"/>
                        </a:rPr>
                        <a:t>職員の公報掲載にかかる事務負担を軽減。</a:t>
                      </a:r>
                      <a:endParaRPr lang="en-US" b="0" i="0" u="none" strike="noStrike" baseline="0" noProof="0" dirty="0">
                        <a:solidFill>
                          <a:schemeClr val="tx1"/>
                        </a:solidFill>
                      </a:endParaRPr>
                    </a:p>
                  </a:txBody>
                  <a:tcPr>
                    <a:lnL w="12700">
                      <a:solidFill>
                        <a:srgbClr val="006664"/>
                      </a:solidFill>
                    </a:lnL>
                    <a:lnR w="12700">
                      <a:solidFill>
                        <a:srgbClr val="006664"/>
                      </a:solidFill>
                    </a:lnR>
                    <a:lnT w="12700">
                      <a:solidFill>
                        <a:srgbClr val="006664"/>
                      </a:solidFill>
                    </a:lnT>
                    <a:lnB w="12700">
                      <a:solidFill>
                        <a:srgbClr val="006664"/>
                      </a:solidFill>
                    </a:lnB>
                    <a:solidFill>
                      <a:schemeClr val="bg1"/>
                    </a:solidFill>
                  </a:tcPr>
                </a:tc>
                <a:extLst>
                  <a:ext uri="{0D108BD9-81ED-4DB2-BD59-A6C34878D82A}">
                    <a16:rowId xmlns:a16="http://schemas.microsoft.com/office/drawing/2014/main" val="2449549965"/>
                  </a:ext>
                </a:extLst>
              </a:tr>
              <a:tr h="216000">
                <a:tc>
                  <a:txBody>
                    <a:bodyPr/>
                    <a:lstStyle/>
                    <a:p>
                      <a:r>
                        <a:rPr kumimoji="1" lang="ja-JP" altLang="en-US" sz="1000" b="1" dirty="0">
                          <a:solidFill>
                            <a:schemeClr val="tx1"/>
                          </a:solidFill>
                          <a:latin typeface="メイリオ" panose="020B0604030504040204" pitchFamily="50" charset="-128"/>
                          <a:ea typeface="メイリオ" panose="020B0604030504040204" pitchFamily="50" charset="-128"/>
                        </a:rPr>
                        <a:t>照会・集約事務のデジタル化</a:t>
                      </a:r>
                      <a:endParaRPr kumimoji="1" lang="en-US" altLang="ja-JP" sz="1000" b="1"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dirty="0">
                          <a:solidFill>
                            <a:schemeClr val="tx1"/>
                          </a:solidFill>
                          <a:latin typeface="メイリオ"/>
                          <a:ea typeface="メイリオ"/>
                        </a:rPr>
                        <a:t>Microsoft Forms</a:t>
                      </a:r>
                      <a:endParaRPr kumimoji="1" lang="ja-JP" altLang="en-US" sz="1000" dirty="0">
                        <a:solidFill>
                          <a:schemeClr val="tx1"/>
                        </a:solidFill>
                        <a:latin typeface="メイリオ"/>
                        <a:ea typeface="メイリオ"/>
                      </a:endParaRPr>
                    </a:p>
                  </a:txBody>
                  <a:tcPr>
                    <a:lnL w="12700" cap="flat" cmpd="sng" algn="ctr">
                      <a:solidFill>
                        <a:srgbClr val="006664"/>
                      </a:solidFill>
                      <a:prstDash val="solid"/>
                      <a:round/>
                      <a:headEnd type="none" w="med" len="med"/>
                      <a:tailEnd type="none" w="med" len="med"/>
                    </a:lnL>
                    <a:lnR w="12700" cap="flat" cmpd="sng" algn="ctr">
                      <a:solidFill>
                        <a:srgbClr val="006664"/>
                      </a:solidFill>
                      <a:prstDash val="solid"/>
                      <a:round/>
                      <a:headEnd type="none" w="med" len="med"/>
                      <a:tailEnd type="none" w="med" len="med"/>
                    </a:lnR>
                    <a:lnT w="12700" cap="flat" cmpd="sng" algn="ctr">
                      <a:solidFill>
                        <a:srgbClr val="006664"/>
                      </a:solidFill>
                      <a:prstDash val="solid"/>
                      <a:round/>
                      <a:headEnd type="none" w="med" len="med"/>
                      <a:tailEnd type="none" w="med" len="med"/>
                    </a:lnT>
                    <a:lnB w="12700" cap="flat" cmpd="sng" algn="ctr">
                      <a:solidFill>
                        <a:srgbClr val="006664"/>
                      </a:solidFill>
                      <a:prstDash val="solid"/>
                      <a:round/>
                      <a:headEnd type="none" w="med" len="med"/>
                      <a:tailEnd type="none" w="med" len="med"/>
                    </a:lnB>
                    <a:solidFill>
                      <a:schemeClr val="bg1"/>
                    </a:solidFill>
                  </a:tcPr>
                </a:tc>
                <a:tc>
                  <a:txBody>
                    <a:bodyPr/>
                    <a:lstStyle/>
                    <a:p>
                      <a:r>
                        <a:rPr kumimoji="1" lang="ja-JP" altLang="en-US" sz="1000" dirty="0">
                          <a:solidFill>
                            <a:schemeClr val="tx1"/>
                          </a:solidFill>
                          <a:latin typeface="メイリオ" panose="020B0604030504040204" pitchFamily="50" charset="-128"/>
                          <a:ea typeface="メイリオ" panose="020B0604030504040204" pitchFamily="50" charset="-128"/>
                        </a:rPr>
                        <a:t>これまでメールやエクセルで行っていた庁内の各部局・各職員への照会事務をデジタル化することで、回答の回収、結果の集約作業を効率化。</a:t>
                      </a:r>
                    </a:p>
                  </a:txBody>
                  <a:tcPr>
                    <a:lnL w="12700" cap="flat" cmpd="sng" algn="ctr">
                      <a:solidFill>
                        <a:srgbClr val="006664"/>
                      </a:solidFill>
                      <a:prstDash val="solid"/>
                      <a:round/>
                      <a:headEnd type="none" w="med" len="med"/>
                      <a:tailEnd type="none" w="med" len="med"/>
                    </a:lnL>
                    <a:lnR w="12700" cap="flat" cmpd="sng" algn="ctr">
                      <a:solidFill>
                        <a:srgbClr val="006664"/>
                      </a:solidFill>
                      <a:prstDash val="solid"/>
                      <a:round/>
                      <a:headEnd type="none" w="med" len="med"/>
                      <a:tailEnd type="none" w="med" len="med"/>
                    </a:lnR>
                    <a:lnT w="12700" cap="flat" cmpd="sng" algn="ctr">
                      <a:solidFill>
                        <a:srgbClr val="006664"/>
                      </a:solidFill>
                      <a:prstDash val="solid"/>
                      <a:round/>
                      <a:headEnd type="none" w="med" len="med"/>
                      <a:tailEnd type="none" w="med" len="med"/>
                    </a:lnT>
                    <a:lnB w="12700" cap="flat" cmpd="sng" algn="ctr">
                      <a:solidFill>
                        <a:srgbClr val="006664"/>
                      </a:solidFill>
                      <a:prstDash val="solid"/>
                      <a:round/>
                      <a:headEnd type="none" w="med" len="med"/>
                      <a:tailEnd type="none" w="med" len="med"/>
                    </a:lnB>
                    <a:solidFill>
                      <a:schemeClr val="bg1"/>
                    </a:solidFill>
                  </a:tcPr>
                </a:tc>
                <a:extLst>
                  <a:ext uri="{0D108BD9-81ED-4DB2-BD59-A6C34878D82A}">
                    <a16:rowId xmlns:a16="http://schemas.microsoft.com/office/drawing/2014/main" val="2064669018"/>
                  </a:ext>
                </a:extLst>
              </a:tr>
            </a:tbl>
          </a:graphicData>
        </a:graphic>
      </p:graphicFrame>
      <p:graphicFrame>
        <p:nvGraphicFramePr>
          <p:cNvPr id="7" name="表 6">
            <a:extLst>
              <a:ext uri="{FF2B5EF4-FFF2-40B4-BE49-F238E27FC236}">
                <a16:creationId xmlns:a16="http://schemas.microsoft.com/office/drawing/2014/main" id="{BFD1EFBD-76D4-4E41-A65B-D17609580137}"/>
              </a:ext>
            </a:extLst>
          </p:cNvPr>
          <p:cNvGraphicFramePr>
            <a:graphicFrameLocks noGrp="1"/>
          </p:cNvGraphicFramePr>
          <p:nvPr>
            <p:extLst>
              <p:ext uri="{D42A27DB-BD31-4B8C-83A1-F6EECF244321}">
                <p14:modId xmlns:p14="http://schemas.microsoft.com/office/powerpoint/2010/main" val="3484105213"/>
              </p:ext>
            </p:extLst>
          </p:nvPr>
        </p:nvGraphicFramePr>
        <p:xfrm>
          <a:off x="612810" y="5149508"/>
          <a:ext cx="7918381" cy="1069802"/>
        </p:xfrm>
        <a:graphic>
          <a:graphicData uri="http://schemas.openxmlformats.org/drawingml/2006/table">
            <a:tbl>
              <a:tblPr firstRow="1" bandRow="1">
                <a:tableStyleId>{5C22544A-7EE6-4342-B048-85BDC9FD1C3A}</a:tableStyleId>
              </a:tblPr>
              <a:tblGrid>
                <a:gridCol w="2203995">
                  <a:extLst>
                    <a:ext uri="{9D8B030D-6E8A-4147-A177-3AD203B41FA5}">
                      <a16:colId xmlns:a16="http://schemas.microsoft.com/office/drawing/2014/main" val="3952771482"/>
                    </a:ext>
                  </a:extLst>
                </a:gridCol>
                <a:gridCol w="5714386">
                  <a:extLst>
                    <a:ext uri="{9D8B030D-6E8A-4147-A177-3AD203B41FA5}">
                      <a16:colId xmlns:a16="http://schemas.microsoft.com/office/drawing/2014/main" val="3495380325"/>
                    </a:ext>
                  </a:extLst>
                </a:gridCol>
              </a:tblGrid>
              <a:tr h="0">
                <a:tc>
                  <a:txBody>
                    <a:bodyPr/>
                    <a:lstStyle/>
                    <a:p>
                      <a:r>
                        <a:rPr kumimoji="1" lang="ja-JP" altLang="en-US" sz="10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取組み事例</a:t>
                      </a:r>
                    </a:p>
                  </a:txBody>
                  <a:tcPr>
                    <a:lnL w="12700" cap="flat" cmpd="sng" algn="ctr">
                      <a:solidFill>
                        <a:srgbClr val="006664"/>
                      </a:solidFill>
                      <a:prstDash val="solid"/>
                      <a:round/>
                      <a:headEnd type="none" w="med" len="med"/>
                      <a:tailEnd type="none" w="med" len="med"/>
                    </a:lnL>
                    <a:lnR w="12700" cap="flat" cmpd="sng" algn="ctr">
                      <a:solidFill>
                        <a:srgbClr val="006664"/>
                      </a:solidFill>
                      <a:prstDash val="solid"/>
                      <a:round/>
                      <a:headEnd type="none" w="med" len="med"/>
                      <a:tailEnd type="none" w="med" len="med"/>
                    </a:lnR>
                    <a:lnT w="12700" cap="flat" cmpd="sng" algn="ctr">
                      <a:solidFill>
                        <a:srgbClr val="006664"/>
                      </a:solidFill>
                      <a:prstDash val="solid"/>
                      <a:round/>
                      <a:headEnd type="none" w="med" len="med"/>
                      <a:tailEnd type="none" w="med" len="med"/>
                    </a:lnT>
                    <a:lnB w="12700" cap="flat" cmpd="sng" algn="ctr">
                      <a:solidFill>
                        <a:srgbClr val="006664"/>
                      </a:solidFill>
                      <a:prstDash val="solid"/>
                      <a:round/>
                      <a:headEnd type="none" w="med" len="med"/>
                      <a:tailEnd type="none" w="med" len="med"/>
                    </a:lnB>
                    <a:solidFill>
                      <a:srgbClr val="006664"/>
                    </a:solidFill>
                  </a:tcPr>
                </a:tc>
                <a:tc>
                  <a:txBody>
                    <a:bodyPr/>
                    <a:lstStyle/>
                    <a:p>
                      <a:endParaRPr kumimoji="1" lang="ja-JP" altLang="en-US" sz="9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txBody>
                  <a:tcPr>
                    <a:lnL w="12700" cap="flat" cmpd="sng" algn="ctr">
                      <a:solidFill>
                        <a:srgbClr val="006664"/>
                      </a:solidFill>
                      <a:prstDash val="solid"/>
                      <a:round/>
                      <a:headEnd type="none" w="med" len="med"/>
                      <a:tailEnd type="none" w="med" len="med"/>
                    </a:lnL>
                    <a:lnR w="12700" cap="flat" cmpd="sng" algn="ctr">
                      <a:solidFill>
                        <a:srgbClr val="006664"/>
                      </a:solidFill>
                      <a:prstDash val="solid"/>
                      <a:round/>
                      <a:headEnd type="none" w="med" len="med"/>
                      <a:tailEnd type="none" w="med" len="med"/>
                    </a:lnR>
                    <a:lnT w="12700" cap="flat" cmpd="sng" algn="ctr">
                      <a:solidFill>
                        <a:srgbClr val="006664"/>
                      </a:solidFill>
                      <a:prstDash val="solid"/>
                      <a:round/>
                      <a:headEnd type="none" w="med" len="med"/>
                      <a:tailEnd type="none" w="med" len="med"/>
                    </a:lnT>
                    <a:lnB w="12700" cap="flat" cmpd="sng" algn="ctr">
                      <a:solidFill>
                        <a:srgbClr val="006664"/>
                      </a:solidFill>
                      <a:prstDash val="solid"/>
                      <a:round/>
                      <a:headEnd type="none" w="med" len="med"/>
                      <a:tailEnd type="none" w="med" len="med"/>
                    </a:lnB>
                    <a:solidFill>
                      <a:srgbClr val="006664"/>
                    </a:solidFill>
                  </a:tcPr>
                </a:tc>
                <a:extLst>
                  <a:ext uri="{0D108BD9-81ED-4DB2-BD59-A6C34878D82A}">
                    <a16:rowId xmlns:a16="http://schemas.microsoft.com/office/drawing/2014/main" val="1712229538"/>
                  </a:ext>
                </a:extLst>
              </a:tr>
              <a:tr h="216000">
                <a:tc>
                  <a:txBody>
                    <a:bodyPr/>
                    <a:lstStyle/>
                    <a:p>
                      <a:r>
                        <a:rPr kumimoji="1" lang="ja-JP" altLang="en-US" sz="1000" b="1" dirty="0">
                          <a:solidFill>
                            <a:schemeClr val="tx1"/>
                          </a:solidFill>
                          <a:latin typeface="メイリオ"/>
                          <a:ea typeface="メイリオ"/>
                        </a:rPr>
                        <a:t>土木事務所における占用許可・施行承認等業務の</a:t>
                      </a:r>
                      <a:r>
                        <a:rPr lang="ja-JP" altLang="en-US" sz="1000" b="1" dirty="0">
                          <a:solidFill>
                            <a:schemeClr val="tx1"/>
                          </a:solidFill>
                          <a:latin typeface="メイリオ"/>
                          <a:ea typeface="メイリオ"/>
                        </a:rPr>
                        <a:t>一部</a:t>
                      </a:r>
                      <a:r>
                        <a:rPr kumimoji="1" lang="ja-JP" altLang="en-US" sz="1000" b="1" dirty="0">
                          <a:solidFill>
                            <a:schemeClr val="tx1"/>
                          </a:solidFill>
                          <a:latin typeface="メイリオ"/>
                          <a:ea typeface="メイリオ"/>
                        </a:rPr>
                        <a:t>自動化</a:t>
                      </a:r>
                    </a:p>
                  </a:txBody>
                  <a:tcPr>
                    <a:lnL w="12700" cap="flat" cmpd="sng" algn="ctr">
                      <a:solidFill>
                        <a:srgbClr val="006664"/>
                      </a:solidFill>
                      <a:prstDash val="solid"/>
                      <a:round/>
                      <a:headEnd type="none" w="med" len="med"/>
                      <a:tailEnd type="none" w="med" len="med"/>
                    </a:lnL>
                    <a:lnR w="12700" cap="flat" cmpd="sng" algn="ctr">
                      <a:solidFill>
                        <a:srgbClr val="006664"/>
                      </a:solidFill>
                      <a:prstDash val="solid"/>
                      <a:round/>
                      <a:headEnd type="none" w="med" len="med"/>
                      <a:tailEnd type="none" w="med" len="med"/>
                    </a:lnR>
                    <a:lnT w="12700" cap="flat" cmpd="sng" algn="ctr">
                      <a:solidFill>
                        <a:srgbClr val="006664"/>
                      </a:solidFill>
                      <a:prstDash val="solid"/>
                      <a:round/>
                      <a:headEnd type="none" w="med" len="med"/>
                      <a:tailEnd type="none" w="med" len="med"/>
                    </a:lnT>
                    <a:lnB w="12700" cap="flat" cmpd="sng" algn="ctr">
                      <a:solidFill>
                        <a:srgbClr val="006664"/>
                      </a:solidFill>
                      <a:prstDash val="solid"/>
                      <a:round/>
                      <a:headEnd type="none" w="med" len="med"/>
                      <a:tailEnd type="none" w="med" len="med"/>
                    </a:lnB>
                    <a:solidFill>
                      <a:schemeClr val="bg1"/>
                    </a:solidFill>
                  </a:tcPr>
                </a:tc>
                <a:tc>
                  <a:txBody>
                    <a:bodyPr/>
                    <a:lstStyle/>
                    <a:p>
                      <a:r>
                        <a:rPr kumimoji="1" lang="ja-JP" altLang="en-US" sz="1000" dirty="0">
                          <a:solidFill>
                            <a:schemeClr val="tx1"/>
                          </a:solidFill>
                          <a:latin typeface="メイリオ"/>
                          <a:ea typeface="メイリオ"/>
                        </a:rPr>
                        <a:t>占用許可及び施行承認等の多数の申請を処理するにあたり</a:t>
                      </a:r>
                      <a:r>
                        <a:rPr lang="ja-JP" altLang="en-US" sz="1000" dirty="0">
                          <a:solidFill>
                            <a:schemeClr val="tx1"/>
                          </a:solidFill>
                          <a:latin typeface="メイリオ"/>
                          <a:ea typeface="メイリオ"/>
                        </a:rPr>
                        <a:t>必要となる、「行政</a:t>
                      </a:r>
                      <a:r>
                        <a:rPr kumimoji="1" lang="ja-JP" altLang="en-US" sz="1000" dirty="0">
                          <a:solidFill>
                            <a:schemeClr val="tx1"/>
                          </a:solidFill>
                          <a:latin typeface="メイリオ"/>
                          <a:ea typeface="メイリオ"/>
                        </a:rPr>
                        <a:t>文書管理システム」での起案及び施行</a:t>
                      </a:r>
                      <a:r>
                        <a:rPr lang="ja-JP" altLang="en-US" sz="1000" dirty="0">
                          <a:solidFill>
                            <a:schemeClr val="tx1"/>
                          </a:solidFill>
                          <a:latin typeface="メイリオ"/>
                          <a:ea typeface="メイリオ"/>
                        </a:rPr>
                        <a:t>業務等を一部自動</a:t>
                      </a:r>
                      <a:r>
                        <a:rPr kumimoji="1" lang="ja-JP" altLang="en-US" sz="1000" dirty="0">
                          <a:solidFill>
                            <a:schemeClr val="tx1"/>
                          </a:solidFill>
                          <a:latin typeface="メイリオ"/>
                          <a:ea typeface="メイリオ"/>
                        </a:rPr>
                        <a:t>化することで、土木事務所におけ</a:t>
                      </a:r>
                      <a:r>
                        <a:rPr lang="ja-JP" altLang="en-US" sz="1000" dirty="0">
                          <a:solidFill>
                            <a:schemeClr val="tx1"/>
                          </a:solidFill>
                          <a:latin typeface="メイリオ"/>
                          <a:ea typeface="メイリオ"/>
                        </a:rPr>
                        <a:t>る事務処理</a:t>
                      </a:r>
                      <a:r>
                        <a:rPr kumimoji="1" lang="ja-JP" altLang="en-US" sz="1000" dirty="0">
                          <a:solidFill>
                            <a:schemeClr val="tx1"/>
                          </a:solidFill>
                          <a:latin typeface="メイリオ"/>
                          <a:ea typeface="メイリオ"/>
                        </a:rPr>
                        <a:t>時間を削減。</a:t>
                      </a:r>
                    </a:p>
                  </a:txBody>
                  <a:tcPr>
                    <a:lnL w="12700" cap="flat" cmpd="sng" algn="ctr">
                      <a:solidFill>
                        <a:srgbClr val="006664"/>
                      </a:solidFill>
                      <a:prstDash val="solid"/>
                      <a:round/>
                      <a:headEnd type="none" w="med" len="med"/>
                      <a:tailEnd type="none" w="med" len="med"/>
                    </a:lnL>
                    <a:lnR w="12700" cap="flat" cmpd="sng" algn="ctr">
                      <a:solidFill>
                        <a:srgbClr val="006664"/>
                      </a:solidFill>
                      <a:prstDash val="solid"/>
                      <a:round/>
                      <a:headEnd type="none" w="med" len="med"/>
                      <a:tailEnd type="none" w="med" len="med"/>
                    </a:lnR>
                    <a:lnT w="12700" cap="flat" cmpd="sng" algn="ctr">
                      <a:solidFill>
                        <a:srgbClr val="006664"/>
                      </a:solidFill>
                      <a:prstDash val="solid"/>
                      <a:round/>
                      <a:headEnd type="none" w="med" len="med"/>
                      <a:tailEnd type="none" w="med" len="med"/>
                    </a:lnT>
                    <a:lnB w="12700" cap="flat" cmpd="sng" algn="ctr">
                      <a:solidFill>
                        <a:srgbClr val="006664"/>
                      </a:solidFill>
                      <a:prstDash val="solid"/>
                      <a:round/>
                      <a:headEnd type="none" w="med" len="med"/>
                      <a:tailEnd type="none" w="med" len="med"/>
                    </a:lnB>
                    <a:solidFill>
                      <a:schemeClr val="bg1"/>
                    </a:solidFill>
                  </a:tcPr>
                </a:tc>
                <a:extLst>
                  <a:ext uri="{0D108BD9-81ED-4DB2-BD59-A6C34878D82A}">
                    <a16:rowId xmlns:a16="http://schemas.microsoft.com/office/drawing/2014/main" val="1880178933"/>
                  </a:ext>
                </a:extLst>
              </a:tr>
              <a:tr h="429722">
                <a:tc>
                  <a:txBody>
                    <a:bodyPr/>
                    <a:lstStyle/>
                    <a:p>
                      <a:r>
                        <a:rPr kumimoji="1" lang="ja-JP" altLang="en-US" sz="1000" b="1" dirty="0">
                          <a:solidFill>
                            <a:schemeClr val="tx1"/>
                          </a:solidFill>
                          <a:latin typeface="メイリオ"/>
                          <a:ea typeface="メイリオ"/>
                        </a:rPr>
                        <a:t>通勤経路検索業務の</a:t>
                      </a:r>
                      <a:r>
                        <a:rPr lang="ja-JP" altLang="en-US" sz="1000" b="1" dirty="0">
                          <a:solidFill>
                            <a:schemeClr val="tx1"/>
                          </a:solidFill>
                          <a:latin typeface="メイリオ"/>
                          <a:ea typeface="メイリオ"/>
                        </a:rPr>
                        <a:t>一部</a:t>
                      </a:r>
                      <a:r>
                        <a:rPr kumimoji="1" lang="ja-JP" altLang="en-US" sz="1000" b="1" dirty="0">
                          <a:solidFill>
                            <a:schemeClr val="tx1"/>
                          </a:solidFill>
                          <a:latin typeface="メイリオ"/>
                          <a:ea typeface="メイリオ"/>
                        </a:rPr>
                        <a:t>自動化</a:t>
                      </a:r>
                    </a:p>
                  </a:txBody>
                  <a:tcPr>
                    <a:lnL w="12700" cap="flat" cmpd="sng" algn="ctr">
                      <a:solidFill>
                        <a:srgbClr val="006664"/>
                      </a:solidFill>
                      <a:prstDash val="solid"/>
                      <a:round/>
                      <a:headEnd type="none" w="med" len="med"/>
                      <a:tailEnd type="none" w="med" len="med"/>
                    </a:lnL>
                    <a:lnR w="12700" cap="flat" cmpd="sng" algn="ctr">
                      <a:solidFill>
                        <a:srgbClr val="006664"/>
                      </a:solidFill>
                      <a:prstDash val="solid"/>
                      <a:round/>
                      <a:headEnd type="none" w="med" len="med"/>
                      <a:tailEnd type="none" w="med" len="med"/>
                    </a:lnR>
                    <a:lnT w="12700" cap="flat" cmpd="sng" algn="ctr">
                      <a:solidFill>
                        <a:srgbClr val="006664"/>
                      </a:solidFill>
                      <a:prstDash val="solid"/>
                      <a:round/>
                      <a:headEnd type="none" w="med" len="med"/>
                      <a:tailEnd type="none" w="med" len="med"/>
                    </a:lnT>
                    <a:lnB w="12700" cap="flat" cmpd="sng" algn="ctr">
                      <a:solidFill>
                        <a:srgbClr val="006664"/>
                      </a:solidFill>
                      <a:prstDash val="solid"/>
                      <a:round/>
                      <a:headEnd type="none" w="med" len="med"/>
                      <a:tailEnd type="none" w="med" len="med"/>
                    </a:lnB>
                    <a:solidFill>
                      <a:schemeClr val="bg1"/>
                    </a:solidFill>
                  </a:tcPr>
                </a:tc>
                <a:tc>
                  <a:txBody>
                    <a:bodyPr/>
                    <a:lstStyle/>
                    <a:p>
                      <a:r>
                        <a:rPr kumimoji="1" lang="ja-JP" altLang="en-US" sz="1000" dirty="0">
                          <a:solidFill>
                            <a:schemeClr val="tx1"/>
                          </a:solidFill>
                          <a:latin typeface="メイリオ"/>
                          <a:ea typeface="メイリオ"/>
                        </a:rPr>
                        <a:t>府職員の人事異動及び災害時等緊急時参集先</a:t>
                      </a:r>
                      <a:r>
                        <a:rPr lang="ja-JP" altLang="en-US" sz="1000" dirty="0">
                          <a:solidFill>
                            <a:schemeClr val="tx1"/>
                          </a:solidFill>
                          <a:latin typeface="メイリオ"/>
                          <a:ea typeface="メイリオ"/>
                        </a:rPr>
                        <a:t>等</a:t>
                      </a:r>
                      <a:r>
                        <a:rPr kumimoji="1" lang="ja-JP" altLang="en-US" sz="1000" dirty="0">
                          <a:solidFill>
                            <a:schemeClr val="tx1"/>
                          </a:solidFill>
                          <a:latin typeface="メイリオ"/>
                          <a:ea typeface="メイリオ"/>
                        </a:rPr>
                        <a:t>を検討するにあたり</a:t>
                      </a:r>
                      <a:r>
                        <a:rPr lang="ja-JP" altLang="en-US" sz="1000" dirty="0">
                          <a:solidFill>
                            <a:schemeClr val="tx1"/>
                          </a:solidFill>
                          <a:latin typeface="メイリオ"/>
                          <a:ea typeface="メイリオ"/>
                        </a:rPr>
                        <a:t>必要となる、</a:t>
                      </a:r>
                      <a:r>
                        <a:rPr kumimoji="1" lang="ja-JP" altLang="en-US" sz="1000" dirty="0">
                          <a:solidFill>
                            <a:schemeClr val="tx1"/>
                          </a:solidFill>
                          <a:latin typeface="メイリオ"/>
                          <a:ea typeface="メイリオ"/>
                        </a:rPr>
                        <a:t>本庁及び各出先機関への通勤経路検索業務を</a:t>
                      </a:r>
                      <a:r>
                        <a:rPr lang="ja-JP" altLang="en-US" sz="1000" dirty="0">
                          <a:solidFill>
                            <a:schemeClr val="tx1"/>
                          </a:solidFill>
                          <a:latin typeface="メイリオ"/>
                          <a:ea typeface="メイリオ"/>
                        </a:rPr>
                        <a:t>一部</a:t>
                      </a:r>
                      <a:r>
                        <a:rPr kumimoji="1" lang="ja-JP" altLang="en-US" sz="1000" dirty="0">
                          <a:solidFill>
                            <a:schemeClr val="tx1"/>
                          </a:solidFill>
                          <a:latin typeface="メイリオ"/>
                          <a:ea typeface="メイリオ"/>
                        </a:rPr>
                        <a:t>自動化することで、複数部局における</a:t>
                      </a:r>
                      <a:r>
                        <a:rPr lang="ja-JP" sz="1000" b="0" i="0" u="none" strike="noStrike" noProof="0" dirty="0">
                          <a:solidFill>
                            <a:schemeClr val="tx1"/>
                          </a:solidFill>
                          <a:latin typeface="Meiryo"/>
                          <a:ea typeface="Meiryo"/>
                        </a:rPr>
                        <a:t>事</a:t>
                      </a:r>
                      <a:r>
                        <a:rPr kumimoji="1" lang="ja-JP" sz="1000" b="0" i="0" u="none" strike="noStrike" noProof="0" dirty="0">
                          <a:solidFill>
                            <a:schemeClr val="tx1"/>
                          </a:solidFill>
                          <a:latin typeface="Meiryo"/>
                          <a:ea typeface="Meiryo"/>
                        </a:rPr>
                        <a:t>務</a:t>
                      </a:r>
                      <a:r>
                        <a:rPr lang="ja-JP" sz="1000" b="0" i="0" u="none" strike="noStrike" noProof="0" dirty="0">
                          <a:solidFill>
                            <a:schemeClr val="tx1"/>
                          </a:solidFill>
                          <a:latin typeface="Meiryo"/>
                          <a:ea typeface="Meiryo"/>
                        </a:rPr>
                        <a:t>処理</a:t>
                      </a:r>
                      <a:r>
                        <a:rPr kumimoji="1" lang="ja-JP" altLang="en-US" sz="1000" dirty="0">
                          <a:solidFill>
                            <a:schemeClr val="tx1"/>
                          </a:solidFill>
                          <a:latin typeface="メイリオ"/>
                          <a:ea typeface="メイリオ"/>
                        </a:rPr>
                        <a:t>時間を削減。</a:t>
                      </a:r>
                    </a:p>
                  </a:txBody>
                  <a:tcPr>
                    <a:lnL w="12700" cap="flat" cmpd="sng" algn="ctr">
                      <a:solidFill>
                        <a:srgbClr val="006664"/>
                      </a:solidFill>
                      <a:prstDash val="solid"/>
                      <a:round/>
                      <a:headEnd type="none" w="med" len="med"/>
                      <a:tailEnd type="none" w="med" len="med"/>
                    </a:lnL>
                    <a:lnR w="12700" cap="flat" cmpd="sng" algn="ctr">
                      <a:solidFill>
                        <a:srgbClr val="006664"/>
                      </a:solidFill>
                      <a:prstDash val="solid"/>
                      <a:round/>
                      <a:headEnd type="none" w="med" len="med"/>
                      <a:tailEnd type="none" w="med" len="med"/>
                    </a:lnR>
                    <a:lnT w="12700" cap="flat" cmpd="sng" algn="ctr">
                      <a:solidFill>
                        <a:srgbClr val="006664"/>
                      </a:solidFill>
                      <a:prstDash val="solid"/>
                      <a:round/>
                      <a:headEnd type="none" w="med" len="med"/>
                      <a:tailEnd type="none" w="med" len="med"/>
                    </a:lnT>
                    <a:lnB w="12700" cap="flat" cmpd="sng" algn="ctr">
                      <a:solidFill>
                        <a:srgbClr val="006664"/>
                      </a:solidFill>
                      <a:prstDash val="solid"/>
                      <a:round/>
                      <a:headEnd type="none" w="med" len="med"/>
                      <a:tailEnd type="none" w="med" len="med"/>
                    </a:lnB>
                    <a:solidFill>
                      <a:schemeClr val="bg1"/>
                    </a:solidFill>
                  </a:tcPr>
                </a:tc>
                <a:extLst>
                  <a:ext uri="{0D108BD9-81ED-4DB2-BD59-A6C34878D82A}">
                    <a16:rowId xmlns:a16="http://schemas.microsoft.com/office/drawing/2014/main" val="2940988877"/>
                  </a:ext>
                </a:extLst>
              </a:tr>
            </a:tbl>
          </a:graphicData>
        </a:graphic>
      </p:graphicFrame>
      <p:sp>
        <p:nvSpPr>
          <p:cNvPr id="16" name="テキスト プレースホルダー 1">
            <a:extLst>
              <a:ext uri="{FF2B5EF4-FFF2-40B4-BE49-F238E27FC236}">
                <a16:creationId xmlns:a16="http://schemas.microsoft.com/office/drawing/2014/main" id="{A2A6387C-8751-4253-B869-FE25AAB6F197}"/>
              </a:ext>
            </a:extLst>
          </p:cNvPr>
          <p:cNvSpPr txBox="1">
            <a:spLocks/>
          </p:cNvSpPr>
          <p:nvPr/>
        </p:nvSpPr>
        <p:spPr>
          <a:xfrm>
            <a:off x="0" y="46800"/>
            <a:ext cx="7596000" cy="501650"/>
          </a:xfrm>
          <a:prstGeom prst="rect">
            <a:avLst/>
          </a:prstGeom>
        </p:spPr>
        <p:txBody>
          <a:bodyPr bIns="36000" anchor="b" anchorCtr="0"/>
          <a:lstStyle>
            <a:lvl1pPr marL="0" indent="0" algn="l" defTabSz="914400" rtl="0" eaLnBrk="1" latinLnBrk="0" hangingPunct="1">
              <a:spcBef>
                <a:spcPct val="20000"/>
              </a:spcBef>
              <a:buFontTx/>
              <a:buNone/>
              <a:defRPr kumimoji="1" sz="2000" b="1" kern="1200">
                <a:solidFill>
                  <a:schemeClr val="tx1"/>
                </a:solidFill>
                <a:latin typeface="メイリオ" panose="020B0604030504040204" pitchFamily="50" charset="-128"/>
                <a:ea typeface="メイリオ" panose="020B0604030504040204" pitchFamily="50" charset="-128"/>
                <a:cs typeface="+mn-cs"/>
              </a:defRPr>
            </a:lvl1pPr>
            <a:lvl2pPr marL="457200" indent="0" algn="l" defTabSz="914400" rtl="0" eaLnBrk="1" latinLnBrk="0" hangingPunct="1">
              <a:spcBef>
                <a:spcPct val="20000"/>
              </a:spcBef>
              <a:buFontTx/>
              <a:buNone/>
              <a:defRPr kumimoji="1" sz="2000" b="1" kern="1200">
                <a:solidFill>
                  <a:schemeClr val="tx1"/>
                </a:solidFill>
                <a:latin typeface="メイリオ" panose="020B0604030504040204" pitchFamily="50" charset="-128"/>
                <a:ea typeface="メイリオ" panose="020B0604030504040204" pitchFamily="50" charset="-128"/>
                <a:cs typeface="+mn-cs"/>
              </a:defRPr>
            </a:lvl2pPr>
            <a:lvl3pPr marL="914400" indent="0" algn="l" defTabSz="914400" rtl="0" eaLnBrk="1" latinLnBrk="0" hangingPunct="1">
              <a:spcBef>
                <a:spcPct val="20000"/>
              </a:spcBef>
              <a:buFontTx/>
              <a:buNone/>
              <a:defRPr kumimoji="1" sz="2000" b="1" kern="1200">
                <a:solidFill>
                  <a:schemeClr val="tx1"/>
                </a:solidFill>
                <a:latin typeface="メイリオ" panose="020B0604030504040204" pitchFamily="50" charset="-128"/>
                <a:ea typeface="メイリオ" panose="020B0604030504040204" pitchFamily="50" charset="-128"/>
                <a:cs typeface="+mn-cs"/>
              </a:defRPr>
            </a:lvl3pPr>
            <a:lvl4pPr marL="1371600" indent="0" algn="l" defTabSz="914400" rtl="0" eaLnBrk="1" latinLnBrk="0" hangingPunct="1">
              <a:spcBef>
                <a:spcPct val="20000"/>
              </a:spcBef>
              <a:buFontTx/>
              <a:buNone/>
              <a:defRPr kumimoji="1" sz="2000" b="1" kern="1200">
                <a:solidFill>
                  <a:schemeClr val="tx1"/>
                </a:solidFill>
                <a:latin typeface="メイリオ" panose="020B0604030504040204" pitchFamily="50" charset="-128"/>
                <a:ea typeface="メイリオ" panose="020B0604030504040204" pitchFamily="50" charset="-128"/>
                <a:cs typeface="+mn-cs"/>
              </a:defRPr>
            </a:lvl4pPr>
            <a:lvl5pPr marL="1828800" indent="0" algn="l" defTabSz="914400" rtl="0" eaLnBrk="1" latinLnBrk="0" hangingPunct="1">
              <a:spcBef>
                <a:spcPct val="20000"/>
              </a:spcBef>
              <a:buFontTx/>
              <a:buNone/>
              <a:defRPr kumimoji="1" sz="2000" b="1" kern="1200">
                <a:solidFill>
                  <a:schemeClr val="tx1"/>
                </a:solidFill>
                <a:latin typeface="メイリオ" panose="020B0604030504040204" pitchFamily="50" charset="-128"/>
                <a:ea typeface="メイリオ" panose="020B0604030504040204" pitchFamily="50"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r>
              <a:rPr lang="ja-JP" altLang="en-US" b="0" dirty="0">
                <a:cs typeface="メイリオ" panose="020B0604030504040204" pitchFamily="50" charset="-128"/>
              </a:rPr>
              <a:t>庁内におけるデジタルツールの活用（つづき）</a:t>
            </a:r>
            <a:endParaRPr lang="en-US" altLang="ja-JP" b="0" dirty="0">
              <a:cs typeface="メイリオ" panose="020B0604030504040204" pitchFamily="50" charset="-128"/>
            </a:endParaRPr>
          </a:p>
        </p:txBody>
      </p:sp>
      <p:graphicFrame>
        <p:nvGraphicFramePr>
          <p:cNvPr id="14" name="表 5">
            <a:extLst>
              <a:ext uri="{FF2B5EF4-FFF2-40B4-BE49-F238E27FC236}">
                <a16:creationId xmlns:a16="http://schemas.microsoft.com/office/drawing/2014/main" id="{43330A70-E882-40A2-910B-35295EF04FB0}"/>
              </a:ext>
            </a:extLst>
          </p:cNvPr>
          <p:cNvGraphicFramePr>
            <a:graphicFrameLocks noGrp="1"/>
          </p:cNvGraphicFramePr>
          <p:nvPr/>
        </p:nvGraphicFramePr>
        <p:xfrm>
          <a:off x="273600" y="6578160"/>
          <a:ext cx="8460000" cy="279840"/>
        </p:xfrm>
        <a:graphic>
          <a:graphicData uri="http://schemas.openxmlformats.org/drawingml/2006/table">
            <a:tbl>
              <a:tblPr>
                <a:tableStyleId>{5C22544A-7EE6-4342-B048-85BDC9FD1C3A}</a:tableStyleId>
              </a:tblPr>
              <a:tblGrid>
                <a:gridCol w="359711">
                  <a:extLst>
                    <a:ext uri="{9D8B030D-6E8A-4147-A177-3AD203B41FA5}">
                      <a16:colId xmlns:a16="http://schemas.microsoft.com/office/drawing/2014/main" val="18874105"/>
                    </a:ext>
                  </a:extLst>
                </a:gridCol>
                <a:gridCol w="8100289">
                  <a:extLst>
                    <a:ext uri="{9D8B030D-6E8A-4147-A177-3AD203B41FA5}">
                      <a16:colId xmlns:a16="http://schemas.microsoft.com/office/drawing/2014/main" val="1029292396"/>
                    </a:ext>
                  </a:extLst>
                </a:gridCol>
              </a:tblGrid>
              <a:tr h="158613">
                <a:tc>
                  <a:txBody>
                    <a:bodyPr/>
                    <a:lstStyle/>
                    <a:p>
                      <a:pPr algn="dist"/>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６</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800" dirty="0"/>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lvl="0">
                        <a:defRPr/>
                      </a:pPr>
                      <a:r>
                        <a:rPr lang="ja-JP" altLang="en-US" sz="800" i="0" dirty="0">
                          <a:effectLst/>
                          <a:latin typeface="メイリオ" panose="020B0604030504040204" pitchFamily="50" charset="-128"/>
                          <a:ea typeface="メイリオ" panose="020B0604030504040204" pitchFamily="50" charset="-128"/>
                        </a:rPr>
                        <a:t>プログラミングに関する専門知識がなくても、視覚的な操作でアプリ等を簡単に作成できるツール。</a:t>
                      </a:r>
                      <a:endParaRPr lang="en-US" altLang="ja-JP" sz="800" i="0" dirty="0">
                        <a:effectLst/>
                        <a:latin typeface="メイリオ" panose="020B0604030504040204" pitchFamily="50" charset="-128"/>
                        <a:ea typeface="メイリオ" panose="020B0604030504040204" pitchFamily="50" charset="-128"/>
                      </a:endParaRPr>
                    </a:p>
                    <a:p>
                      <a:pPr lvl="0">
                        <a:defRPr/>
                      </a:pP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6569586"/>
                  </a:ext>
                </a:extLst>
              </a:tr>
            </a:tbl>
          </a:graphicData>
        </a:graphic>
      </p:graphicFrame>
      <p:sp>
        <p:nvSpPr>
          <p:cNvPr id="5" name="スライド番号プレースホルダー 4">
            <a:extLst>
              <a:ext uri="{FF2B5EF4-FFF2-40B4-BE49-F238E27FC236}">
                <a16:creationId xmlns:a16="http://schemas.microsoft.com/office/drawing/2014/main" id="{F52A3C65-B85C-40F8-8B86-AC8EC19F338E}"/>
              </a:ext>
            </a:extLst>
          </p:cNvPr>
          <p:cNvSpPr>
            <a:spLocks noGrp="1"/>
          </p:cNvSpPr>
          <p:nvPr>
            <p:ph type="sldNum" sz="quarter" idx="12"/>
          </p:nvPr>
        </p:nvSpPr>
        <p:spPr/>
        <p:txBody>
          <a:bodyPr/>
          <a:lstStyle/>
          <a:p>
            <a:fld id="{7791D223-6A27-4327-8087-FA06212A7E85}" type="slidenum">
              <a:rPr lang="ja-JP" altLang="en-US" smtClean="0"/>
              <a:pPr/>
              <a:t>12</a:t>
            </a:fld>
            <a:endParaRPr lang="ja-JP" altLang="en-US"/>
          </a:p>
        </p:txBody>
      </p:sp>
    </p:spTree>
    <p:extLst>
      <p:ext uri="{BB962C8B-B14F-4D97-AF65-F5344CB8AC3E}">
        <p14:creationId xmlns:p14="http://schemas.microsoft.com/office/powerpoint/2010/main" val="2812557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正方形/長方形 42">
            <a:extLst>
              <a:ext uri="{FF2B5EF4-FFF2-40B4-BE49-F238E27FC236}">
                <a16:creationId xmlns:a16="http://schemas.microsoft.com/office/drawing/2014/main" id="{E0237E82-FEB7-4C38-A5BB-AEDEDD3FDC8E}"/>
              </a:ext>
            </a:extLst>
          </p:cNvPr>
          <p:cNvSpPr/>
          <p:nvPr/>
        </p:nvSpPr>
        <p:spPr>
          <a:xfrm>
            <a:off x="275567" y="4017935"/>
            <a:ext cx="8592866" cy="2519070"/>
          </a:xfrm>
          <a:prstGeom prst="rect">
            <a:avLst/>
          </a:prstGeom>
          <a:solidFill>
            <a:srgbClr val="CFE0ED"/>
          </a:solidFill>
          <a:ln>
            <a:noFill/>
          </a:ln>
        </p:spPr>
        <p:style>
          <a:lnRef idx="2">
            <a:schemeClr val="accent2"/>
          </a:lnRef>
          <a:fillRef idx="1">
            <a:schemeClr val="lt1"/>
          </a:fillRef>
          <a:effectRef idx="0">
            <a:schemeClr val="accent2"/>
          </a:effectRef>
          <a:fontRef idx="minor">
            <a:schemeClr val="dk1"/>
          </a:fontRef>
        </p:style>
        <p:txBody>
          <a:bodyPr lIns="72000" rIns="72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b="1"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情報システム基礎研修</a:t>
            </a:r>
            <a:endPar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92075" lvl="0" indent="-92075">
              <a:buFont typeface="Arial" panose="020B0604020202020204" pitchFamily="34" charset="0"/>
              <a:buChar char="•"/>
              <a:defRPr/>
            </a:pPr>
            <a:r>
              <a:rPr lang="ja-JP" altLang="en-US" sz="1200" dirty="0">
                <a:solidFill>
                  <a:schemeClr val="tx1"/>
                </a:solidFill>
                <a:latin typeface="メイリオ" panose="020B0604030504040204" pitchFamily="50" charset="-128"/>
                <a:ea typeface="メイリオ" panose="020B0604030504040204" pitchFamily="50" charset="-128"/>
              </a:rPr>
              <a:t>システムの企画・開発・運用を行う職員に向けて、内部事務の</a:t>
            </a:r>
            <a:r>
              <a:rPr lang="en-US" altLang="ja-JP" sz="1200" dirty="0">
                <a:solidFill>
                  <a:schemeClr val="tx1"/>
                </a:solidFill>
                <a:latin typeface="メイリオ" panose="020B0604030504040204" pitchFamily="50" charset="-128"/>
                <a:ea typeface="メイリオ" panose="020B0604030504040204" pitchFamily="50" charset="-128"/>
              </a:rPr>
              <a:t>DX</a:t>
            </a:r>
            <a:r>
              <a:rPr lang="ja-JP" altLang="en-US" sz="1200" dirty="0">
                <a:solidFill>
                  <a:schemeClr val="tx1"/>
                </a:solidFill>
                <a:latin typeface="メイリオ" panose="020B0604030504040204" pitchFamily="50" charset="-128"/>
                <a:ea typeface="メイリオ" panose="020B0604030504040204" pitchFamily="50" charset="-128"/>
              </a:rPr>
              <a:t>推進や情報システムの最適化に係る基礎的な内容を身に付けてもらう。</a:t>
            </a:r>
            <a:endPar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endParaRPr>
          </a:p>
          <a:p>
            <a:pPr marR="0" lvl="0" algn="l" defTabSz="914400" rtl="0" eaLnBrk="1" fontAlgn="auto" latinLnBrk="0" hangingPunct="1">
              <a:lnSpc>
                <a:spcPct val="100000"/>
              </a:lnSpc>
              <a:spcBef>
                <a:spcPts val="0"/>
              </a:spcBef>
              <a:spcAft>
                <a:spcPts val="0"/>
              </a:spcAft>
              <a:buClrTx/>
              <a:buSzTx/>
              <a:tabLst/>
              <a:defRPr/>
            </a:pPr>
            <a:endParaRPr kumimoji="1"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30" name="正方形/長方形 29">
            <a:extLst>
              <a:ext uri="{FF2B5EF4-FFF2-40B4-BE49-F238E27FC236}">
                <a16:creationId xmlns:a16="http://schemas.microsoft.com/office/drawing/2014/main" id="{4E5C7DEC-7008-48BC-8B41-D292C7816CDE}"/>
              </a:ext>
            </a:extLst>
          </p:cNvPr>
          <p:cNvSpPr/>
          <p:nvPr/>
        </p:nvSpPr>
        <p:spPr>
          <a:xfrm>
            <a:off x="275567" y="1698296"/>
            <a:ext cx="8592866" cy="2268000"/>
          </a:xfrm>
          <a:prstGeom prst="rect">
            <a:avLst/>
          </a:prstGeom>
          <a:solidFill>
            <a:srgbClr val="CFE0ED"/>
          </a:solidFill>
          <a:ln>
            <a:noFill/>
          </a:ln>
        </p:spPr>
        <p:style>
          <a:lnRef idx="2">
            <a:schemeClr val="accent2"/>
          </a:lnRef>
          <a:fillRef idx="1">
            <a:schemeClr val="lt1"/>
          </a:fillRef>
          <a:effectRef idx="0">
            <a:schemeClr val="accent2"/>
          </a:effectRef>
          <a:fontRef idx="minor">
            <a:schemeClr val="dk1"/>
          </a:fontRef>
        </p:style>
        <p:txBody>
          <a:bodyPr lIns="72000" rIns="72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■課題解決型ワークショップの実施</a:t>
            </a: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ja-JP" sz="1200" dirty="0">
                <a:solidFill>
                  <a:schemeClr val="tx1"/>
                </a:solidFill>
                <a:latin typeface="メイリオ" panose="020B0604030504040204" pitchFamily="50" charset="-128"/>
                <a:ea typeface="メイリオ" panose="020B0604030504040204" pitchFamily="50" charset="-128"/>
              </a:rPr>
              <a:t>DX</a:t>
            </a:r>
            <a:r>
              <a:rPr lang="ja-JP" altLang="en-US" sz="1200" dirty="0">
                <a:solidFill>
                  <a:schemeClr val="tx1"/>
                </a:solidFill>
                <a:latin typeface="メイリオ" panose="020B0604030504040204" pitchFamily="50" charset="-128"/>
                <a:ea typeface="メイリオ" panose="020B0604030504040204" pitchFamily="50" charset="-128"/>
              </a:rPr>
              <a:t>推進員等に向けて、</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業務課題を分析・解決する体験を通じて、</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DX</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の考え方や進め方、ノウハウや業務見直しのスキルを身に付けてもらう。</a:t>
            </a: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20" name="正方形/長方形 19">
            <a:extLst>
              <a:ext uri="{FF2B5EF4-FFF2-40B4-BE49-F238E27FC236}">
                <a16:creationId xmlns:a16="http://schemas.microsoft.com/office/drawing/2014/main" id="{63EEFAE6-14BE-4275-925E-FE9862E1F3BF}"/>
              </a:ext>
            </a:extLst>
          </p:cNvPr>
          <p:cNvSpPr/>
          <p:nvPr/>
        </p:nvSpPr>
        <p:spPr>
          <a:xfrm>
            <a:off x="326869" y="1675976"/>
            <a:ext cx="8487545" cy="455364"/>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marL="90488" indent="-90488">
              <a:buFont typeface="Arial" panose="020B0604020202020204" pitchFamily="34" charset="0"/>
              <a:buChar char="•"/>
            </a:pPr>
            <a:endParaRPr lang="en-US" altLang="ja-JP" sz="1200">
              <a:solidFill>
                <a:schemeClr val="tx1"/>
              </a:solidFill>
              <a:latin typeface="メイリオ" panose="020B0604030504040204" pitchFamily="50" charset="-128"/>
              <a:ea typeface="メイリオ" panose="020B0604030504040204" pitchFamily="50" charset="-128"/>
            </a:endParaRPr>
          </a:p>
        </p:txBody>
      </p:sp>
      <p:sp>
        <p:nvSpPr>
          <p:cNvPr id="2" name="テキスト プレースホルダー 1">
            <a:extLst>
              <a:ext uri="{FF2B5EF4-FFF2-40B4-BE49-F238E27FC236}">
                <a16:creationId xmlns:a16="http://schemas.microsoft.com/office/drawing/2014/main" id="{04D9C844-A9F5-4C5F-9C21-80CF669DBFF2}"/>
              </a:ext>
            </a:extLst>
          </p:cNvPr>
          <p:cNvSpPr>
            <a:spLocks noGrp="1"/>
          </p:cNvSpPr>
          <p:nvPr>
            <p:ph type="body" sz="quarter" idx="13"/>
          </p:nvPr>
        </p:nvSpPr>
        <p:spPr>
          <a:xfrm>
            <a:off x="0" y="47030"/>
            <a:ext cx="7065785" cy="501650"/>
          </a:xfrm>
        </p:spPr>
        <p:txBody>
          <a:bodyPr/>
          <a:lstStyle/>
          <a:p>
            <a:r>
              <a:rPr lang="en-US" altLang="ja-JP" sz="20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DX</a:t>
            </a:r>
            <a:r>
              <a:rPr lang="ja-JP" altLang="en-US" sz="20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推進</a:t>
            </a:r>
            <a:r>
              <a:rPr lang="ja-JP" altLang="en-US" b="0" dirty="0">
                <a:cs typeface="メイリオ" panose="020B0604030504040204" pitchFamily="50" charset="-128"/>
              </a:rPr>
              <a:t>に向けた</a:t>
            </a:r>
            <a:r>
              <a:rPr lang="ja-JP" altLang="en-US" sz="20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研修の</a:t>
            </a:r>
            <a:r>
              <a:rPr lang="ja-JP" altLang="en-US" sz="2000" b="0" dirty="0">
                <a:latin typeface="メイリオ" panose="020B0604030504040204" pitchFamily="50" charset="-128"/>
                <a:ea typeface="メイリオ" panose="020B0604030504040204" pitchFamily="50" charset="-128"/>
                <a:cs typeface="メイリオ" panose="020B0604030504040204" pitchFamily="50" charset="-128"/>
              </a:rPr>
              <a:t>実施等</a:t>
            </a:r>
            <a:endParaRPr lang="en-US" altLang="ja-JP" sz="2000" b="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6" name="図プレースホルダー 5">
            <a:extLst>
              <a:ext uri="{FF2B5EF4-FFF2-40B4-BE49-F238E27FC236}">
                <a16:creationId xmlns:a16="http://schemas.microsoft.com/office/drawing/2014/main" id="{AB1DAAC2-515B-4363-B1F9-0744EC32D810}"/>
              </a:ext>
            </a:extLst>
          </p:cNvPr>
          <p:cNvPicPr>
            <a:picLocks noGrp="1" noChangeAspect="1"/>
          </p:cNvPicPr>
          <p:nvPr>
            <p:ph type="pic" sz="quarter" idx="16"/>
          </p:nvPr>
        </p:nvPicPr>
        <p:blipFill>
          <a:blip r:embed="rId2" cstate="print">
            <a:extLst>
              <a:ext uri="{28A0092B-C50C-407E-A947-70E740481C1C}">
                <a14:useLocalDpi xmlns:a14="http://schemas.microsoft.com/office/drawing/2010/main" val="0"/>
              </a:ext>
            </a:extLst>
          </a:blip>
          <a:srcRect t="211" b="211"/>
          <a:stretch>
            <a:fillRect/>
          </a:stretch>
        </p:blipFill>
        <p:spPr/>
      </p:pic>
      <p:sp>
        <p:nvSpPr>
          <p:cNvPr id="44" name="正方形/長方形 43">
            <a:extLst>
              <a:ext uri="{FF2B5EF4-FFF2-40B4-BE49-F238E27FC236}">
                <a16:creationId xmlns:a16="http://schemas.microsoft.com/office/drawing/2014/main" id="{85E8A1B4-E243-47E6-9160-F7178920AA86}"/>
              </a:ext>
            </a:extLst>
          </p:cNvPr>
          <p:cNvSpPr/>
          <p:nvPr/>
        </p:nvSpPr>
        <p:spPr>
          <a:xfrm>
            <a:off x="5899349" y="4599130"/>
            <a:ext cx="2886793" cy="1911476"/>
          </a:xfrm>
          <a:prstGeom prst="rect">
            <a:avLst/>
          </a:prstGeom>
          <a:ln>
            <a:noFill/>
          </a:ln>
        </p:spPr>
        <p:style>
          <a:lnRef idx="2">
            <a:schemeClr val="accent1"/>
          </a:lnRef>
          <a:fillRef idx="1">
            <a:schemeClr val="lt1"/>
          </a:fillRef>
          <a:effectRef idx="0">
            <a:schemeClr val="accent1"/>
          </a:effectRef>
          <a:fontRef idx="minor">
            <a:schemeClr val="dk1"/>
          </a:fontRef>
        </p:style>
        <p:txBody>
          <a:bodyPr lIns="72000" rIns="72000" rtlCol="0" anchor="t"/>
          <a:lstStyle/>
          <a:p>
            <a:pPr algn="ctr"/>
            <a:r>
              <a:rPr kumimoji="1" lang="ja-JP" altLang="en-US" sz="1050" b="1" dirty="0">
                <a:solidFill>
                  <a:schemeClr val="tx1"/>
                </a:solidFill>
                <a:latin typeface="メイリオ" panose="020B0604030504040204" pitchFamily="50" charset="-128"/>
                <a:ea typeface="メイリオ" panose="020B0604030504040204" pitchFamily="50" charset="-128"/>
              </a:rPr>
              <a:t>　受講者の声</a:t>
            </a:r>
          </a:p>
        </p:txBody>
      </p:sp>
      <p:sp>
        <p:nvSpPr>
          <p:cNvPr id="53" name="テキスト ボックス 52">
            <a:extLst>
              <a:ext uri="{FF2B5EF4-FFF2-40B4-BE49-F238E27FC236}">
                <a16:creationId xmlns:a16="http://schemas.microsoft.com/office/drawing/2014/main" id="{7DBF1865-23FB-4C79-AF1B-D6FC6A1E26ED}"/>
              </a:ext>
            </a:extLst>
          </p:cNvPr>
          <p:cNvSpPr txBox="1"/>
          <p:nvPr/>
        </p:nvSpPr>
        <p:spPr>
          <a:xfrm>
            <a:off x="7137285" y="5175270"/>
            <a:ext cx="1574826" cy="684000"/>
          </a:xfrm>
          <a:custGeom>
            <a:avLst/>
            <a:gdLst>
              <a:gd name="connsiteX0" fmla="*/ 2055359 w 3334734"/>
              <a:gd name="connsiteY0" fmla="*/ 460 h 1856001"/>
              <a:gd name="connsiteX1" fmla="*/ 2239307 w 3334734"/>
              <a:gd name="connsiteY1" fmla="*/ 52361 h 1856001"/>
              <a:gd name="connsiteX2" fmla="*/ 2299012 w 3334734"/>
              <a:gd name="connsiteY2" fmla="*/ 97686 h 1856001"/>
              <a:gd name="connsiteX3" fmla="*/ 2302703 w 3334734"/>
              <a:gd name="connsiteY3" fmla="*/ 100488 h 1856001"/>
              <a:gd name="connsiteX4" fmla="*/ 2620085 w 3334734"/>
              <a:gd name="connsiteY4" fmla="*/ 1388 h 1856001"/>
              <a:gd name="connsiteX5" fmla="*/ 2736730 w 3334734"/>
              <a:gd name="connsiteY5" fmla="*/ 23576 h 1856001"/>
              <a:gd name="connsiteX6" fmla="*/ 2956827 w 3334734"/>
              <a:gd name="connsiteY6" fmla="*/ 233399 h 1856001"/>
              <a:gd name="connsiteX7" fmla="*/ 2958026 w 3334734"/>
              <a:gd name="connsiteY7" fmla="*/ 233773 h 1856001"/>
              <a:gd name="connsiteX8" fmla="*/ 3051092 w 3334734"/>
              <a:gd name="connsiteY8" fmla="*/ 262838 h 1856001"/>
              <a:gd name="connsiteX9" fmla="*/ 3239292 w 3334734"/>
              <a:gd name="connsiteY9" fmla="*/ 437038 h 1856001"/>
              <a:gd name="connsiteX10" fmla="*/ 3226649 w 3334734"/>
              <a:gd name="connsiteY10" fmla="*/ 657855 h 1856001"/>
              <a:gd name="connsiteX11" fmla="*/ 3319005 w 3334734"/>
              <a:gd name="connsiteY11" fmla="*/ 995479 h 1856001"/>
              <a:gd name="connsiteX12" fmla="*/ 2886365 w 3334734"/>
              <a:gd name="connsiteY12" fmla="*/ 1291018 h 1856001"/>
              <a:gd name="connsiteX13" fmla="*/ 2731488 w 3334734"/>
              <a:gd name="connsiteY13" fmla="*/ 1544257 h 1856001"/>
              <a:gd name="connsiteX14" fmla="*/ 2204179 w 3334734"/>
              <a:gd name="connsiteY14" fmla="*/ 1574919 h 1856001"/>
              <a:gd name="connsiteX15" fmla="*/ 1827354 w 3334734"/>
              <a:gd name="connsiteY15" fmla="*/ 1845078 h 1856001"/>
              <a:gd name="connsiteX16" fmla="*/ 1273295 w 3334734"/>
              <a:gd name="connsiteY16" fmla="*/ 1680174 h 1856001"/>
              <a:gd name="connsiteX17" fmla="*/ 450262 w 3334734"/>
              <a:gd name="connsiteY17" fmla="*/ 1517246 h 1856001"/>
              <a:gd name="connsiteX18" fmla="*/ 88392 w 3334734"/>
              <a:gd name="connsiteY18" fmla="*/ 1335937 h 1856001"/>
              <a:gd name="connsiteX19" fmla="*/ 165716 w 3334734"/>
              <a:gd name="connsiteY19" fmla="*/ 1091201 h 1856001"/>
              <a:gd name="connsiteX20" fmla="*/ 2435 w 3334734"/>
              <a:gd name="connsiteY20" fmla="*/ 840109 h 1856001"/>
              <a:gd name="connsiteX21" fmla="*/ 300626 w 3334734"/>
              <a:gd name="connsiteY21" fmla="*/ 616930 h 1856001"/>
              <a:gd name="connsiteX22" fmla="*/ 303479 w 3334734"/>
              <a:gd name="connsiteY22" fmla="*/ 611047 h 1856001"/>
              <a:gd name="connsiteX23" fmla="*/ 303479 w 3334734"/>
              <a:gd name="connsiteY23" fmla="*/ 611046 h 1856001"/>
              <a:gd name="connsiteX24" fmla="*/ 436308 w 3334734"/>
              <a:gd name="connsiteY24" fmla="*/ 290557 h 1856001"/>
              <a:gd name="connsiteX25" fmla="*/ 1082492 w 3334734"/>
              <a:gd name="connsiteY25" fmla="*/ 217338 h 1856001"/>
              <a:gd name="connsiteX26" fmla="*/ 1082616 w 3334734"/>
              <a:gd name="connsiteY26" fmla="*/ 217203 h 1856001"/>
              <a:gd name="connsiteX27" fmla="*/ 1139479 w 3334734"/>
              <a:gd name="connsiteY27" fmla="*/ 155135 h 1856001"/>
              <a:gd name="connsiteX28" fmla="*/ 1733996 w 3334734"/>
              <a:gd name="connsiteY28" fmla="*/ 141327 h 1856001"/>
              <a:gd name="connsiteX29" fmla="*/ 1736902 w 3334734"/>
              <a:gd name="connsiteY29" fmla="*/ 137996 h 1856001"/>
              <a:gd name="connsiteX30" fmla="*/ 1779104 w 3334734"/>
              <a:gd name="connsiteY30" fmla="*/ 89609 h 1856001"/>
              <a:gd name="connsiteX31" fmla="*/ 1987859 w 3334734"/>
              <a:gd name="connsiteY31" fmla="*/ 2533 h 1856001"/>
              <a:gd name="connsiteX32" fmla="*/ 2055359 w 3334734"/>
              <a:gd name="connsiteY32" fmla="*/ 460 h 185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334734" h="1856001">
                <a:moveTo>
                  <a:pt x="2055359" y="460"/>
                </a:moveTo>
                <a:cubicBezTo>
                  <a:pt x="2122230" y="3515"/>
                  <a:pt x="2186299" y="21669"/>
                  <a:pt x="2239307" y="52361"/>
                </a:cubicBezTo>
                <a:lnTo>
                  <a:pt x="2299012" y="97686"/>
                </a:lnTo>
                <a:lnTo>
                  <a:pt x="2302703" y="100488"/>
                </a:lnTo>
                <a:cubicBezTo>
                  <a:pt x="2382608" y="29180"/>
                  <a:pt x="2501715" y="-6209"/>
                  <a:pt x="2620085" y="1388"/>
                </a:cubicBezTo>
                <a:cubicBezTo>
                  <a:pt x="2659542" y="3921"/>
                  <a:pt x="2698917" y="11229"/>
                  <a:pt x="2736730" y="23576"/>
                </a:cubicBezTo>
                <a:cubicBezTo>
                  <a:pt x="2851982" y="61194"/>
                  <a:pt x="2934625" y="139953"/>
                  <a:pt x="2956827" y="233399"/>
                </a:cubicBezTo>
                <a:lnTo>
                  <a:pt x="2958026" y="233773"/>
                </a:lnTo>
                <a:lnTo>
                  <a:pt x="3051092" y="262838"/>
                </a:lnTo>
                <a:cubicBezTo>
                  <a:pt x="3139150" y="300638"/>
                  <a:pt x="3206913" y="362316"/>
                  <a:pt x="3239292" y="437038"/>
                </a:cubicBezTo>
                <a:cubicBezTo>
                  <a:pt x="3270669" y="509356"/>
                  <a:pt x="3266197" y="587900"/>
                  <a:pt x="3226649" y="657855"/>
                </a:cubicBezTo>
                <a:cubicBezTo>
                  <a:pt x="3323862" y="753791"/>
                  <a:pt x="3357860" y="878157"/>
                  <a:pt x="3319005" y="995479"/>
                </a:cubicBezTo>
                <a:cubicBezTo>
                  <a:pt x="3267354" y="1151451"/>
                  <a:pt x="3096364" y="1268258"/>
                  <a:pt x="2886365" y="1291018"/>
                </a:cubicBezTo>
                <a:cubicBezTo>
                  <a:pt x="2885363" y="1388371"/>
                  <a:pt x="2828855" y="1480701"/>
                  <a:pt x="2731488" y="1544257"/>
                </a:cubicBezTo>
                <a:cubicBezTo>
                  <a:pt x="2583549" y="1640838"/>
                  <a:pt x="2369850" y="1653249"/>
                  <a:pt x="2204179" y="1574919"/>
                </a:cubicBezTo>
                <a:cubicBezTo>
                  <a:pt x="2150600" y="1709462"/>
                  <a:pt x="2007132" y="1812312"/>
                  <a:pt x="1827354" y="1845078"/>
                </a:cubicBezTo>
                <a:cubicBezTo>
                  <a:pt x="1615506" y="1883685"/>
                  <a:pt x="1394406" y="1817895"/>
                  <a:pt x="1273295" y="1680174"/>
                </a:cubicBezTo>
                <a:cubicBezTo>
                  <a:pt x="987438" y="1810895"/>
                  <a:pt x="616164" y="1737418"/>
                  <a:pt x="450262" y="1517246"/>
                </a:cubicBezTo>
                <a:cubicBezTo>
                  <a:pt x="287289" y="1531718"/>
                  <a:pt x="134262" y="1455063"/>
                  <a:pt x="88392" y="1335937"/>
                </a:cubicBezTo>
                <a:cubicBezTo>
                  <a:pt x="55166" y="1249749"/>
                  <a:pt x="84538" y="1156733"/>
                  <a:pt x="165716" y="1091201"/>
                </a:cubicBezTo>
                <a:cubicBezTo>
                  <a:pt x="50540" y="1039797"/>
                  <a:pt x="-13600" y="941155"/>
                  <a:pt x="2435" y="840109"/>
                </a:cubicBezTo>
                <a:cubicBezTo>
                  <a:pt x="21245" y="721798"/>
                  <a:pt x="145055" y="629126"/>
                  <a:pt x="300626" y="616930"/>
                </a:cubicBezTo>
                <a:lnTo>
                  <a:pt x="303479" y="611047"/>
                </a:lnTo>
                <a:lnTo>
                  <a:pt x="303479" y="611046"/>
                </a:lnTo>
                <a:cubicBezTo>
                  <a:pt x="282587" y="494540"/>
                  <a:pt x="331309" y="377046"/>
                  <a:pt x="436308" y="290557"/>
                </a:cubicBezTo>
                <a:cubicBezTo>
                  <a:pt x="602210" y="153953"/>
                  <a:pt x="871184" y="123506"/>
                  <a:pt x="1082492" y="217338"/>
                </a:cubicBezTo>
                <a:lnTo>
                  <a:pt x="1082616" y="217203"/>
                </a:lnTo>
                <a:lnTo>
                  <a:pt x="1139479" y="155135"/>
                </a:lnTo>
                <a:cubicBezTo>
                  <a:pt x="1291067" y="26341"/>
                  <a:pt x="1562524" y="13194"/>
                  <a:pt x="1733996" y="141327"/>
                </a:cubicBezTo>
                <a:lnTo>
                  <a:pt x="1736902" y="137996"/>
                </a:lnTo>
                <a:lnTo>
                  <a:pt x="1779104" y="89609"/>
                </a:lnTo>
                <a:cubicBezTo>
                  <a:pt x="1831777" y="42769"/>
                  <a:pt x="1905699" y="11358"/>
                  <a:pt x="1987859" y="2533"/>
                </a:cubicBezTo>
                <a:cubicBezTo>
                  <a:pt x="2010466" y="101"/>
                  <a:pt x="2033068" y="-558"/>
                  <a:pt x="2055359" y="460"/>
                </a:cubicBezTo>
                <a:close/>
              </a:path>
            </a:pathLst>
          </a:custGeom>
          <a:solidFill>
            <a:schemeClr val="tx2">
              <a:lumMod val="20000"/>
              <a:lumOff val="80000"/>
            </a:schemeClr>
          </a:solidFill>
          <a:ln>
            <a:noFill/>
          </a:ln>
        </p:spPr>
        <p:style>
          <a:lnRef idx="2">
            <a:schemeClr val="accent1"/>
          </a:lnRef>
          <a:fillRef idx="1">
            <a:schemeClr val="lt1"/>
          </a:fillRef>
          <a:effectRef idx="0">
            <a:schemeClr val="accent1"/>
          </a:effectRef>
          <a:fontRef idx="minor">
            <a:schemeClr val="dk1"/>
          </a:fontRef>
        </p:style>
        <p:txBody>
          <a:bodyPr wrap="square" tIns="72000" rtlCol="0" anchor="ctr">
            <a:noAutofit/>
          </a:bodyPr>
          <a:lstStyle/>
          <a:p>
            <a:pPr algn="ctr"/>
            <a:r>
              <a:rPr lang="ja-JP" altLang="ja-JP" sz="800" kern="100"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rPr>
              <a:t>ソフトウェアの</a:t>
            </a:r>
            <a:endParaRPr lang="en-US" altLang="ja-JP" sz="800" kern="100"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endParaRPr>
          </a:p>
          <a:p>
            <a:pPr algn="ctr"/>
            <a:r>
              <a:rPr lang="ja-JP" altLang="ja-JP" sz="800" kern="100"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rPr>
              <a:t>基礎用語や</a:t>
            </a:r>
            <a:r>
              <a:rPr lang="en-US" altLang="ja-JP" sz="800" kern="100"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rPr>
              <a:t>DX</a:t>
            </a:r>
            <a:r>
              <a:rPr lang="ja-JP" altLang="ja-JP" sz="800" kern="100"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rPr>
              <a:t>について、</a:t>
            </a:r>
            <a:endParaRPr lang="en-US" altLang="ja-JP" sz="800" kern="100"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endParaRPr>
          </a:p>
          <a:p>
            <a:pPr algn="ctr"/>
            <a:r>
              <a:rPr lang="ja-JP" altLang="ja-JP" sz="800" kern="100"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rPr>
              <a:t>イメージを</a:t>
            </a:r>
            <a:r>
              <a:rPr lang="ja-JP" altLang="en-US" sz="800" kern="100"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rPr>
              <a:t>掴める</a:t>
            </a:r>
            <a:r>
              <a:rPr lang="ja-JP" altLang="ja-JP" sz="800" kern="100"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rPr>
              <a:t>ようになり、</a:t>
            </a:r>
            <a:endParaRPr lang="en-US" altLang="ja-JP" sz="800" kern="100"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endParaRPr>
          </a:p>
          <a:p>
            <a:pPr algn="ctr"/>
            <a:r>
              <a:rPr lang="ja-JP" altLang="ja-JP" sz="800" kern="100"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rPr>
              <a:t>業務への解像度が上がった。</a:t>
            </a:r>
            <a:endPar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5" name="テキスト ボックス 54">
            <a:extLst>
              <a:ext uri="{FF2B5EF4-FFF2-40B4-BE49-F238E27FC236}">
                <a16:creationId xmlns:a16="http://schemas.microsoft.com/office/drawing/2014/main" id="{4C04E536-2AB9-4560-B239-08DD4E831A29}"/>
              </a:ext>
            </a:extLst>
          </p:cNvPr>
          <p:cNvSpPr txBox="1"/>
          <p:nvPr/>
        </p:nvSpPr>
        <p:spPr>
          <a:xfrm>
            <a:off x="5955720" y="5825012"/>
            <a:ext cx="1798864" cy="648000"/>
          </a:xfrm>
          <a:custGeom>
            <a:avLst/>
            <a:gdLst>
              <a:gd name="connsiteX0" fmla="*/ 2055359 w 3334734"/>
              <a:gd name="connsiteY0" fmla="*/ 460 h 1856001"/>
              <a:gd name="connsiteX1" fmla="*/ 2239307 w 3334734"/>
              <a:gd name="connsiteY1" fmla="*/ 52361 h 1856001"/>
              <a:gd name="connsiteX2" fmla="*/ 2299012 w 3334734"/>
              <a:gd name="connsiteY2" fmla="*/ 97686 h 1856001"/>
              <a:gd name="connsiteX3" fmla="*/ 2302703 w 3334734"/>
              <a:gd name="connsiteY3" fmla="*/ 100488 h 1856001"/>
              <a:gd name="connsiteX4" fmla="*/ 2620085 w 3334734"/>
              <a:gd name="connsiteY4" fmla="*/ 1388 h 1856001"/>
              <a:gd name="connsiteX5" fmla="*/ 2736730 w 3334734"/>
              <a:gd name="connsiteY5" fmla="*/ 23576 h 1856001"/>
              <a:gd name="connsiteX6" fmla="*/ 2956827 w 3334734"/>
              <a:gd name="connsiteY6" fmla="*/ 233399 h 1856001"/>
              <a:gd name="connsiteX7" fmla="*/ 2958026 w 3334734"/>
              <a:gd name="connsiteY7" fmla="*/ 233773 h 1856001"/>
              <a:gd name="connsiteX8" fmla="*/ 3051092 w 3334734"/>
              <a:gd name="connsiteY8" fmla="*/ 262838 h 1856001"/>
              <a:gd name="connsiteX9" fmla="*/ 3239292 w 3334734"/>
              <a:gd name="connsiteY9" fmla="*/ 437038 h 1856001"/>
              <a:gd name="connsiteX10" fmla="*/ 3226649 w 3334734"/>
              <a:gd name="connsiteY10" fmla="*/ 657855 h 1856001"/>
              <a:gd name="connsiteX11" fmla="*/ 3319005 w 3334734"/>
              <a:gd name="connsiteY11" fmla="*/ 995479 h 1856001"/>
              <a:gd name="connsiteX12" fmla="*/ 2886365 w 3334734"/>
              <a:gd name="connsiteY12" fmla="*/ 1291018 h 1856001"/>
              <a:gd name="connsiteX13" fmla="*/ 2731488 w 3334734"/>
              <a:gd name="connsiteY13" fmla="*/ 1544257 h 1856001"/>
              <a:gd name="connsiteX14" fmla="*/ 2204179 w 3334734"/>
              <a:gd name="connsiteY14" fmla="*/ 1574919 h 1856001"/>
              <a:gd name="connsiteX15" fmla="*/ 1827354 w 3334734"/>
              <a:gd name="connsiteY15" fmla="*/ 1845078 h 1856001"/>
              <a:gd name="connsiteX16" fmla="*/ 1273295 w 3334734"/>
              <a:gd name="connsiteY16" fmla="*/ 1680174 h 1856001"/>
              <a:gd name="connsiteX17" fmla="*/ 450262 w 3334734"/>
              <a:gd name="connsiteY17" fmla="*/ 1517246 h 1856001"/>
              <a:gd name="connsiteX18" fmla="*/ 88392 w 3334734"/>
              <a:gd name="connsiteY18" fmla="*/ 1335937 h 1856001"/>
              <a:gd name="connsiteX19" fmla="*/ 165716 w 3334734"/>
              <a:gd name="connsiteY19" fmla="*/ 1091201 h 1856001"/>
              <a:gd name="connsiteX20" fmla="*/ 2435 w 3334734"/>
              <a:gd name="connsiteY20" fmla="*/ 840109 h 1856001"/>
              <a:gd name="connsiteX21" fmla="*/ 300626 w 3334734"/>
              <a:gd name="connsiteY21" fmla="*/ 616930 h 1856001"/>
              <a:gd name="connsiteX22" fmla="*/ 303479 w 3334734"/>
              <a:gd name="connsiteY22" fmla="*/ 611047 h 1856001"/>
              <a:gd name="connsiteX23" fmla="*/ 303479 w 3334734"/>
              <a:gd name="connsiteY23" fmla="*/ 611046 h 1856001"/>
              <a:gd name="connsiteX24" fmla="*/ 436308 w 3334734"/>
              <a:gd name="connsiteY24" fmla="*/ 290557 h 1856001"/>
              <a:gd name="connsiteX25" fmla="*/ 1082492 w 3334734"/>
              <a:gd name="connsiteY25" fmla="*/ 217338 h 1856001"/>
              <a:gd name="connsiteX26" fmla="*/ 1082616 w 3334734"/>
              <a:gd name="connsiteY26" fmla="*/ 217203 h 1856001"/>
              <a:gd name="connsiteX27" fmla="*/ 1139479 w 3334734"/>
              <a:gd name="connsiteY27" fmla="*/ 155135 h 1856001"/>
              <a:gd name="connsiteX28" fmla="*/ 1733996 w 3334734"/>
              <a:gd name="connsiteY28" fmla="*/ 141327 h 1856001"/>
              <a:gd name="connsiteX29" fmla="*/ 1736902 w 3334734"/>
              <a:gd name="connsiteY29" fmla="*/ 137996 h 1856001"/>
              <a:gd name="connsiteX30" fmla="*/ 1779104 w 3334734"/>
              <a:gd name="connsiteY30" fmla="*/ 89609 h 1856001"/>
              <a:gd name="connsiteX31" fmla="*/ 1987859 w 3334734"/>
              <a:gd name="connsiteY31" fmla="*/ 2533 h 1856001"/>
              <a:gd name="connsiteX32" fmla="*/ 2055359 w 3334734"/>
              <a:gd name="connsiteY32" fmla="*/ 460 h 185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334734" h="1856001">
                <a:moveTo>
                  <a:pt x="2055359" y="460"/>
                </a:moveTo>
                <a:cubicBezTo>
                  <a:pt x="2122230" y="3515"/>
                  <a:pt x="2186299" y="21669"/>
                  <a:pt x="2239307" y="52361"/>
                </a:cubicBezTo>
                <a:lnTo>
                  <a:pt x="2299012" y="97686"/>
                </a:lnTo>
                <a:lnTo>
                  <a:pt x="2302703" y="100488"/>
                </a:lnTo>
                <a:cubicBezTo>
                  <a:pt x="2382608" y="29180"/>
                  <a:pt x="2501715" y="-6209"/>
                  <a:pt x="2620085" y="1388"/>
                </a:cubicBezTo>
                <a:cubicBezTo>
                  <a:pt x="2659542" y="3921"/>
                  <a:pt x="2698917" y="11229"/>
                  <a:pt x="2736730" y="23576"/>
                </a:cubicBezTo>
                <a:cubicBezTo>
                  <a:pt x="2851982" y="61194"/>
                  <a:pt x="2934625" y="139953"/>
                  <a:pt x="2956827" y="233399"/>
                </a:cubicBezTo>
                <a:lnTo>
                  <a:pt x="2958026" y="233773"/>
                </a:lnTo>
                <a:lnTo>
                  <a:pt x="3051092" y="262838"/>
                </a:lnTo>
                <a:cubicBezTo>
                  <a:pt x="3139150" y="300638"/>
                  <a:pt x="3206913" y="362316"/>
                  <a:pt x="3239292" y="437038"/>
                </a:cubicBezTo>
                <a:cubicBezTo>
                  <a:pt x="3270669" y="509356"/>
                  <a:pt x="3266197" y="587900"/>
                  <a:pt x="3226649" y="657855"/>
                </a:cubicBezTo>
                <a:cubicBezTo>
                  <a:pt x="3323862" y="753791"/>
                  <a:pt x="3357860" y="878157"/>
                  <a:pt x="3319005" y="995479"/>
                </a:cubicBezTo>
                <a:cubicBezTo>
                  <a:pt x="3267354" y="1151451"/>
                  <a:pt x="3096364" y="1268258"/>
                  <a:pt x="2886365" y="1291018"/>
                </a:cubicBezTo>
                <a:cubicBezTo>
                  <a:pt x="2885363" y="1388371"/>
                  <a:pt x="2828855" y="1480701"/>
                  <a:pt x="2731488" y="1544257"/>
                </a:cubicBezTo>
                <a:cubicBezTo>
                  <a:pt x="2583549" y="1640838"/>
                  <a:pt x="2369850" y="1653249"/>
                  <a:pt x="2204179" y="1574919"/>
                </a:cubicBezTo>
                <a:cubicBezTo>
                  <a:pt x="2150600" y="1709462"/>
                  <a:pt x="2007132" y="1812312"/>
                  <a:pt x="1827354" y="1845078"/>
                </a:cubicBezTo>
                <a:cubicBezTo>
                  <a:pt x="1615506" y="1883685"/>
                  <a:pt x="1394406" y="1817895"/>
                  <a:pt x="1273295" y="1680174"/>
                </a:cubicBezTo>
                <a:cubicBezTo>
                  <a:pt x="987438" y="1810895"/>
                  <a:pt x="616164" y="1737418"/>
                  <a:pt x="450262" y="1517246"/>
                </a:cubicBezTo>
                <a:cubicBezTo>
                  <a:pt x="287289" y="1531718"/>
                  <a:pt x="134262" y="1455063"/>
                  <a:pt x="88392" y="1335937"/>
                </a:cubicBezTo>
                <a:cubicBezTo>
                  <a:pt x="55166" y="1249749"/>
                  <a:pt x="84538" y="1156733"/>
                  <a:pt x="165716" y="1091201"/>
                </a:cubicBezTo>
                <a:cubicBezTo>
                  <a:pt x="50540" y="1039797"/>
                  <a:pt x="-13600" y="941155"/>
                  <a:pt x="2435" y="840109"/>
                </a:cubicBezTo>
                <a:cubicBezTo>
                  <a:pt x="21245" y="721798"/>
                  <a:pt x="145055" y="629126"/>
                  <a:pt x="300626" y="616930"/>
                </a:cubicBezTo>
                <a:lnTo>
                  <a:pt x="303479" y="611047"/>
                </a:lnTo>
                <a:lnTo>
                  <a:pt x="303479" y="611046"/>
                </a:lnTo>
                <a:cubicBezTo>
                  <a:pt x="282587" y="494540"/>
                  <a:pt x="331309" y="377046"/>
                  <a:pt x="436308" y="290557"/>
                </a:cubicBezTo>
                <a:cubicBezTo>
                  <a:pt x="602210" y="153953"/>
                  <a:pt x="871184" y="123506"/>
                  <a:pt x="1082492" y="217338"/>
                </a:cubicBezTo>
                <a:lnTo>
                  <a:pt x="1082616" y="217203"/>
                </a:lnTo>
                <a:lnTo>
                  <a:pt x="1139479" y="155135"/>
                </a:lnTo>
                <a:cubicBezTo>
                  <a:pt x="1291067" y="26341"/>
                  <a:pt x="1562524" y="13194"/>
                  <a:pt x="1733996" y="141327"/>
                </a:cubicBezTo>
                <a:lnTo>
                  <a:pt x="1736902" y="137996"/>
                </a:lnTo>
                <a:lnTo>
                  <a:pt x="1779104" y="89609"/>
                </a:lnTo>
                <a:cubicBezTo>
                  <a:pt x="1831777" y="42769"/>
                  <a:pt x="1905699" y="11358"/>
                  <a:pt x="1987859" y="2533"/>
                </a:cubicBezTo>
                <a:cubicBezTo>
                  <a:pt x="2010466" y="101"/>
                  <a:pt x="2033068" y="-558"/>
                  <a:pt x="2055359" y="460"/>
                </a:cubicBezTo>
                <a:close/>
              </a:path>
            </a:pathLst>
          </a:custGeom>
          <a:solidFill>
            <a:schemeClr val="tx2">
              <a:lumMod val="20000"/>
              <a:lumOff val="80000"/>
            </a:schemeClr>
          </a:solidFill>
          <a:ln>
            <a:no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システム開発について</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順序を理解することができ、</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その運用についての問題点を考える良い機会になった。</a:t>
            </a:r>
          </a:p>
        </p:txBody>
      </p:sp>
      <p:sp>
        <p:nvSpPr>
          <p:cNvPr id="16" name="正方形/長方形 15">
            <a:extLst>
              <a:ext uri="{FF2B5EF4-FFF2-40B4-BE49-F238E27FC236}">
                <a16:creationId xmlns:a16="http://schemas.microsoft.com/office/drawing/2014/main" id="{8C8F71D0-F930-43CD-A4BA-F04A3EA16F72}"/>
              </a:ext>
            </a:extLst>
          </p:cNvPr>
          <p:cNvSpPr/>
          <p:nvPr/>
        </p:nvSpPr>
        <p:spPr>
          <a:xfrm>
            <a:off x="5840522" y="2148467"/>
            <a:ext cx="2950162" cy="1775588"/>
          </a:xfrm>
          <a:prstGeom prst="rect">
            <a:avLst/>
          </a:prstGeom>
          <a:ln>
            <a:noFill/>
          </a:ln>
        </p:spPr>
        <p:style>
          <a:lnRef idx="2">
            <a:schemeClr val="accent1"/>
          </a:lnRef>
          <a:fillRef idx="1">
            <a:schemeClr val="lt1"/>
          </a:fillRef>
          <a:effectRef idx="0">
            <a:schemeClr val="accent1"/>
          </a:effectRef>
          <a:fontRef idx="minor">
            <a:schemeClr val="dk1"/>
          </a:fontRef>
        </p:style>
        <p:txBody>
          <a:bodyPr lIns="72000" rIns="72000" rtlCol="0" anchor="t"/>
          <a:lstStyle/>
          <a:p>
            <a:pPr algn="ctr"/>
            <a:r>
              <a:rPr kumimoji="1" lang="ja-JP" altLang="en-US" sz="1050" b="1">
                <a:solidFill>
                  <a:schemeClr val="tx1"/>
                </a:solidFill>
                <a:latin typeface="メイリオ" panose="020B0604030504040204" pitchFamily="50" charset="-128"/>
                <a:ea typeface="メイリオ" panose="020B0604030504040204" pitchFamily="50" charset="-128"/>
              </a:rPr>
              <a:t>受講者の声</a:t>
            </a:r>
          </a:p>
        </p:txBody>
      </p:sp>
      <p:sp>
        <p:nvSpPr>
          <p:cNvPr id="57" name="テキスト ボックス 56">
            <a:extLst>
              <a:ext uri="{FF2B5EF4-FFF2-40B4-BE49-F238E27FC236}">
                <a16:creationId xmlns:a16="http://schemas.microsoft.com/office/drawing/2014/main" id="{80DA6371-64CC-43BA-99DE-9F1C6AEAE1A0}"/>
              </a:ext>
            </a:extLst>
          </p:cNvPr>
          <p:cNvSpPr txBox="1"/>
          <p:nvPr/>
        </p:nvSpPr>
        <p:spPr>
          <a:xfrm>
            <a:off x="5934879" y="4797477"/>
            <a:ext cx="1436670" cy="730430"/>
          </a:xfrm>
          <a:custGeom>
            <a:avLst/>
            <a:gdLst>
              <a:gd name="connsiteX0" fmla="*/ 2055359 w 3334734"/>
              <a:gd name="connsiteY0" fmla="*/ 460 h 1856001"/>
              <a:gd name="connsiteX1" fmla="*/ 2239307 w 3334734"/>
              <a:gd name="connsiteY1" fmla="*/ 52361 h 1856001"/>
              <a:gd name="connsiteX2" fmla="*/ 2299012 w 3334734"/>
              <a:gd name="connsiteY2" fmla="*/ 97686 h 1856001"/>
              <a:gd name="connsiteX3" fmla="*/ 2302703 w 3334734"/>
              <a:gd name="connsiteY3" fmla="*/ 100488 h 1856001"/>
              <a:gd name="connsiteX4" fmla="*/ 2620085 w 3334734"/>
              <a:gd name="connsiteY4" fmla="*/ 1388 h 1856001"/>
              <a:gd name="connsiteX5" fmla="*/ 2736730 w 3334734"/>
              <a:gd name="connsiteY5" fmla="*/ 23576 h 1856001"/>
              <a:gd name="connsiteX6" fmla="*/ 2956827 w 3334734"/>
              <a:gd name="connsiteY6" fmla="*/ 233399 h 1856001"/>
              <a:gd name="connsiteX7" fmla="*/ 2958026 w 3334734"/>
              <a:gd name="connsiteY7" fmla="*/ 233773 h 1856001"/>
              <a:gd name="connsiteX8" fmla="*/ 3051092 w 3334734"/>
              <a:gd name="connsiteY8" fmla="*/ 262838 h 1856001"/>
              <a:gd name="connsiteX9" fmla="*/ 3239292 w 3334734"/>
              <a:gd name="connsiteY9" fmla="*/ 437038 h 1856001"/>
              <a:gd name="connsiteX10" fmla="*/ 3226649 w 3334734"/>
              <a:gd name="connsiteY10" fmla="*/ 657855 h 1856001"/>
              <a:gd name="connsiteX11" fmla="*/ 3319005 w 3334734"/>
              <a:gd name="connsiteY11" fmla="*/ 995479 h 1856001"/>
              <a:gd name="connsiteX12" fmla="*/ 2886365 w 3334734"/>
              <a:gd name="connsiteY12" fmla="*/ 1291018 h 1856001"/>
              <a:gd name="connsiteX13" fmla="*/ 2731488 w 3334734"/>
              <a:gd name="connsiteY13" fmla="*/ 1544257 h 1856001"/>
              <a:gd name="connsiteX14" fmla="*/ 2204179 w 3334734"/>
              <a:gd name="connsiteY14" fmla="*/ 1574919 h 1856001"/>
              <a:gd name="connsiteX15" fmla="*/ 1827354 w 3334734"/>
              <a:gd name="connsiteY15" fmla="*/ 1845078 h 1856001"/>
              <a:gd name="connsiteX16" fmla="*/ 1273295 w 3334734"/>
              <a:gd name="connsiteY16" fmla="*/ 1680174 h 1856001"/>
              <a:gd name="connsiteX17" fmla="*/ 450262 w 3334734"/>
              <a:gd name="connsiteY17" fmla="*/ 1517246 h 1856001"/>
              <a:gd name="connsiteX18" fmla="*/ 88392 w 3334734"/>
              <a:gd name="connsiteY18" fmla="*/ 1335937 h 1856001"/>
              <a:gd name="connsiteX19" fmla="*/ 165716 w 3334734"/>
              <a:gd name="connsiteY19" fmla="*/ 1091201 h 1856001"/>
              <a:gd name="connsiteX20" fmla="*/ 2435 w 3334734"/>
              <a:gd name="connsiteY20" fmla="*/ 840109 h 1856001"/>
              <a:gd name="connsiteX21" fmla="*/ 300626 w 3334734"/>
              <a:gd name="connsiteY21" fmla="*/ 616930 h 1856001"/>
              <a:gd name="connsiteX22" fmla="*/ 303479 w 3334734"/>
              <a:gd name="connsiteY22" fmla="*/ 611047 h 1856001"/>
              <a:gd name="connsiteX23" fmla="*/ 303479 w 3334734"/>
              <a:gd name="connsiteY23" fmla="*/ 611046 h 1856001"/>
              <a:gd name="connsiteX24" fmla="*/ 436308 w 3334734"/>
              <a:gd name="connsiteY24" fmla="*/ 290557 h 1856001"/>
              <a:gd name="connsiteX25" fmla="*/ 1082492 w 3334734"/>
              <a:gd name="connsiteY25" fmla="*/ 217338 h 1856001"/>
              <a:gd name="connsiteX26" fmla="*/ 1082616 w 3334734"/>
              <a:gd name="connsiteY26" fmla="*/ 217203 h 1856001"/>
              <a:gd name="connsiteX27" fmla="*/ 1139479 w 3334734"/>
              <a:gd name="connsiteY27" fmla="*/ 155135 h 1856001"/>
              <a:gd name="connsiteX28" fmla="*/ 1733996 w 3334734"/>
              <a:gd name="connsiteY28" fmla="*/ 141327 h 1856001"/>
              <a:gd name="connsiteX29" fmla="*/ 1736902 w 3334734"/>
              <a:gd name="connsiteY29" fmla="*/ 137996 h 1856001"/>
              <a:gd name="connsiteX30" fmla="*/ 1779104 w 3334734"/>
              <a:gd name="connsiteY30" fmla="*/ 89609 h 1856001"/>
              <a:gd name="connsiteX31" fmla="*/ 1987859 w 3334734"/>
              <a:gd name="connsiteY31" fmla="*/ 2533 h 1856001"/>
              <a:gd name="connsiteX32" fmla="*/ 2055359 w 3334734"/>
              <a:gd name="connsiteY32" fmla="*/ 460 h 185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334734" h="1856001">
                <a:moveTo>
                  <a:pt x="2055359" y="460"/>
                </a:moveTo>
                <a:cubicBezTo>
                  <a:pt x="2122230" y="3515"/>
                  <a:pt x="2186299" y="21669"/>
                  <a:pt x="2239307" y="52361"/>
                </a:cubicBezTo>
                <a:lnTo>
                  <a:pt x="2299012" y="97686"/>
                </a:lnTo>
                <a:lnTo>
                  <a:pt x="2302703" y="100488"/>
                </a:lnTo>
                <a:cubicBezTo>
                  <a:pt x="2382608" y="29180"/>
                  <a:pt x="2501715" y="-6209"/>
                  <a:pt x="2620085" y="1388"/>
                </a:cubicBezTo>
                <a:cubicBezTo>
                  <a:pt x="2659542" y="3921"/>
                  <a:pt x="2698917" y="11229"/>
                  <a:pt x="2736730" y="23576"/>
                </a:cubicBezTo>
                <a:cubicBezTo>
                  <a:pt x="2851982" y="61194"/>
                  <a:pt x="2934625" y="139953"/>
                  <a:pt x="2956827" y="233399"/>
                </a:cubicBezTo>
                <a:lnTo>
                  <a:pt x="2958026" y="233773"/>
                </a:lnTo>
                <a:lnTo>
                  <a:pt x="3051092" y="262838"/>
                </a:lnTo>
                <a:cubicBezTo>
                  <a:pt x="3139150" y="300638"/>
                  <a:pt x="3206913" y="362316"/>
                  <a:pt x="3239292" y="437038"/>
                </a:cubicBezTo>
                <a:cubicBezTo>
                  <a:pt x="3270669" y="509356"/>
                  <a:pt x="3266197" y="587900"/>
                  <a:pt x="3226649" y="657855"/>
                </a:cubicBezTo>
                <a:cubicBezTo>
                  <a:pt x="3323862" y="753791"/>
                  <a:pt x="3357860" y="878157"/>
                  <a:pt x="3319005" y="995479"/>
                </a:cubicBezTo>
                <a:cubicBezTo>
                  <a:pt x="3267354" y="1151451"/>
                  <a:pt x="3096364" y="1268258"/>
                  <a:pt x="2886365" y="1291018"/>
                </a:cubicBezTo>
                <a:cubicBezTo>
                  <a:pt x="2885363" y="1388371"/>
                  <a:pt x="2828855" y="1480701"/>
                  <a:pt x="2731488" y="1544257"/>
                </a:cubicBezTo>
                <a:cubicBezTo>
                  <a:pt x="2583549" y="1640838"/>
                  <a:pt x="2369850" y="1653249"/>
                  <a:pt x="2204179" y="1574919"/>
                </a:cubicBezTo>
                <a:cubicBezTo>
                  <a:pt x="2150600" y="1709462"/>
                  <a:pt x="2007132" y="1812312"/>
                  <a:pt x="1827354" y="1845078"/>
                </a:cubicBezTo>
                <a:cubicBezTo>
                  <a:pt x="1615506" y="1883685"/>
                  <a:pt x="1394406" y="1817895"/>
                  <a:pt x="1273295" y="1680174"/>
                </a:cubicBezTo>
                <a:cubicBezTo>
                  <a:pt x="987438" y="1810895"/>
                  <a:pt x="616164" y="1737418"/>
                  <a:pt x="450262" y="1517246"/>
                </a:cubicBezTo>
                <a:cubicBezTo>
                  <a:pt x="287289" y="1531718"/>
                  <a:pt x="134262" y="1455063"/>
                  <a:pt x="88392" y="1335937"/>
                </a:cubicBezTo>
                <a:cubicBezTo>
                  <a:pt x="55166" y="1249749"/>
                  <a:pt x="84538" y="1156733"/>
                  <a:pt x="165716" y="1091201"/>
                </a:cubicBezTo>
                <a:cubicBezTo>
                  <a:pt x="50540" y="1039797"/>
                  <a:pt x="-13600" y="941155"/>
                  <a:pt x="2435" y="840109"/>
                </a:cubicBezTo>
                <a:cubicBezTo>
                  <a:pt x="21245" y="721798"/>
                  <a:pt x="145055" y="629126"/>
                  <a:pt x="300626" y="616930"/>
                </a:cubicBezTo>
                <a:lnTo>
                  <a:pt x="303479" y="611047"/>
                </a:lnTo>
                <a:lnTo>
                  <a:pt x="303479" y="611046"/>
                </a:lnTo>
                <a:cubicBezTo>
                  <a:pt x="282587" y="494540"/>
                  <a:pt x="331309" y="377046"/>
                  <a:pt x="436308" y="290557"/>
                </a:cubicBezTo>
                <a:cubicBezTo>
                  <a:pt x="602210" y="153953"/>
                  <a:pt x="871184" y="123506"/>
                  <a:pt x="1082492" y="217338"/>
                </a:cubicBezTo>
                <a:lnTo>
                  <a:pt x="1082616" y="217203"/>
                </a:lnTo>
                <a:lnTo>
                  <a:pt x="1139479" y="155135"/>
                </a:lnTo>
                <a:cubicBezTo>
                  <a:pt x="1291067" y="26341"/>
                  <a:pt x="1562524" y="13194"/>
                  <a:pt x="1733996" y="141327"/>
                </a:cubicBezTo>
                <a:lnTo>
                  <a:pt x="1736902" y="137996"/>
                </a:lnTo>
                <a:lnTo>
                  <a:pt x="1779104" y="89609"/>
                </a:lnTo>
                <a:cubicBezTo>
                  <a:pt x="1831777" y="42769"/>
                  <a:pt x="1905699" y="11358"/>
                  <a:pt x="1987859" y="2533"/>
                </a:cubicBezTo>
                <a:cubicBezTo>
                  <a:pt x="2010466" y="101"/>
                  <a:pt x="2033068" y="-558"/>
                  <a:pt x="2055359" y="460"/>
                </a:cubicBezTo>
                <a:close/>
              </a:path>
            </a:pathLst>
          </a:custGeom>
          <a:solidFill>
            <a:schemeClr val="tx2">
              <a:lumMod val="20000"/>
              <a:lumOff val="80000"/>
            </a:schemeClr>
          </a:solidFill>
          <a:ln>
            <a:no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システムの発注者と</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受注者それぞれが積極的に関わるポイントがよく</a:t>
            </a:r>
            <a:br>
              <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分かった。</a:t>
            </a:r>
          </a:p>
        </p:txBody>
      </p:sp>
      <p:sp>
        <p:nvSpPr>
          <p:cNvPr id="60" name="テキスト ボックス 59">
            <a:extLst>
              <a:ext uri="{FF2B5EF4-FFF2-40B4-BE49-F238E27FC236}">
                <a16:creationId xmlns:a16="http://schemas.microsoft.com/office/drawing/2014/main" id="{B47F1A69-CD30-4238-9A19-FC1D349ED0C7}"/>
              </a:ext>
            </a:extLst>
          </p:cNvPr>
          <p:cNvSpPr txBox="1"/>
          <p:nvPr/>
        </p:nvSpPr>
        <p:spPr>
          <a:xfrm>
            <a:off x="5861468" y="2390006"/>
            <a:ext cx="1920811" cy="756000"/>
          </a:xfrm>
          <a:custGeom>
            <a:avLst/>
            <a:gdLst>
              <a:gd name="connsiteX0" fmla="*/ 2055359 w 3334734"/>
              <a:gd name="connsiteY0" fmla="*/ 460 h 1856001"/>
              <a:gd name="connsiteX1" fmla="*/ 2239307 w 3334734"/>
              <a:gd name="connsiteY1" fmla="*/ 52361 h 1856001"/>
              <a:gd name="connsiteX2" fmla="*/ 2299012 w 3334734"/>
              <a:gd name="connsiteY2" fmla="*/ 97686 h 1856001"/>
              <a:gd name="connsiteX3" fmla="*/ 2302703 w 3334734"/>
              <a:gd name="connsiteY3" fmla="*/ 100488 h 1856001"/>
              <a:gd name="connsiteX4" fmla="*/ 2620085 w 3334734"/>
              <a:gd name="connsiteY4" fmla="*/ 1388 h 1856001"/>
              <a:gd name="connsiteX5" fmla="*/ 2736730 w 3334734"/>
              <a:gd name="connsiteY5" fmla="*/ 23576 h 1856001"/>
              <a:gd name="connsiteX6" fmla="*/ 2956827 w 3334734"/>
              <a:gd name="connsiteY6" fmla="*/ 233399 h 1856001"/>
              <a:gd name="connsiteX7" fmla="*/ 2958026 w 3334734"/>
              <a:gd name="connsiteY7" fmla="*/ 233773 h 1856001"/>
              <a:gd name="connsiteX8" fmla="*/ 3051092 w 3334734"/>
              <a:gd name="connsiteY8" fmla="*/ 262838 h 1856001"/>
              <a:gd name="connsiteX9" fmla="*/ 3239292 w 3334734"/>
              <a:gd name="connsiteY9" fmla="*/ 437038 h 1856001"/>
              <a:gd name="connsiteX10" fmla="*/ 3226649 w 3334734"/>
              <a:gd name="connsiteY10" fmla="*/ 657855 h 1856001"/>
              <a:gd name="connsiteX11" fmla="*/ 3319005 w 3334734"/>
              <a:gd name="connsiteY11" fmla="*/ 995479 h 1856001"/>
              <a:gd name="connsiteX12" fmla="*/ 2886365 w 3334734"/>
              <a:gd name="connsiteY12" fmla="*/ 1291018 h 1856001"/>
              <a:gd name="connsiteX13" fmla="*/ 2731488 w 3334734"/>
              <a:gd name="connsiteY13" fmla="*/ 1544257 h 1856001"/>
              <a:gd name="connsiteX14" fmla="*/ 2204179 w 3334734"/>
              <a:gd name="connsiteY14" fmla="*/ 1574919 h 1856001"/>
              <a:gd name="connsiteX15" fmla="*/ 1827354 w 3334734"/>
              <a:gd name="connsiteY15" fmla="*/ 1845078 h 1856001"/>
              <a:gd name="connsiteX16" fmla="*/ 1273295 w 3334734"/>
              <a:gd name="connsiteY16" fmla="*/ 1680174 h 1856001"/>
              <a:gd name="connsiteX17" fmla="*/ 450262 w 3334734"/>
              <a:gd name="connsiteY17" fmla="*/ 1517246 h 1856001"/>
              <a:gd name="connsiteX18" fmla="*/ 88392 w 3334734"/>
              <a:gd name="connsiteY18" fmla="*/ 1335937 h 1856001"/>
              <a:gd name="connsiteX19" fmla="*/ 165716 w 3334734"/>
              <a:gd name="connsiteY19" fmla="*/ 1091201 h 1856001"/>
              <a:gd name="connsiteX20" fmla="*/ 2435 w 3334734"/>
              <a:gd name="connsiteY20" fmla="*/ 840109 h 1856001"/>
              <a:gd name="connsiteX21" fmla="*/ 300626 w 3334734"/>
              <a:gd name="connsiteY21" fmla="*/ 616930 h 1856001"/>
              <a:gd name="connsiteX22" fmla="*/ 303479 w 3334734"/>
              <a:gd name="connsiteY22" fmla="*/ 611047 h 1856001"/>
              <a:gd name="connsiteX23" fmla="*/ 303479 w 3334734"/>
              <a:gd name="connsiteY23" fmla="*/ 611046 h 1856001"/>
              <a:gd name="connsiteX24" fmla="*/ 436308 w 3334734"/>
              <a:gd name="connsiteY24" fmla="*/ 290557 h 1856001"/>
              <a:gd name="connsiteX25" fmla="*/ 1082492 w 3334734"/>
              <a:gd name="connsiteY25" fmla="*/ 217338 h 1856001"/>
              <a:gd name="connsiteX26" fmla="*/ 1082616 w 3334734"/>
              <a:gd name="connsiteY26" fmla="*/ 217203 h 1856001"/>
              <a:gd name="connsiteX27" fmla="*/ 1139479 w 3334734"/>
              <a:gd name="connsiteY27" fmla="*/ 155135 h 1856001"/>
              <a:gd name="connsiteX28" fmla="*/ 1733996 w 3334734"/>
              <a:gd name="connsiteY28" fmla="*/ 141327 h 1856001"/>
              <a:gd name="connsiteX29" fmla="*/ 1736902 w 3334734"/>
              <a:gd name="connsiteY29" fmla="*/ 137996 h 1856001"/>
              <a:gd name="connsiteX30" fmla="*/ 1779104 w 3334734"/>
              <a:gd name="connsiteY30" fmla="*/ 89609 h 1856001"/>
              <a:gd name="connsiteX31" fmla="*/ 1987859 w 3334734"/>
              <a:gd name="connsiteY31" fmla="*/ 2533 h 1856001"/>
              <a:gd name="connsiteX32" fmla="*/ 2055359 w 3334734"/>
              <a:gd name="connsiteY32" fmla="*/ 460 h 185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334734" h="1856001">
                <a:moveTo>
                  <a:pt x="2055359" y="460"/>
                </a:moveTo>
                <a:cubicBezTo>
                  <a:pt x="2122230" y="3515"/>
                  <a:pt x="2186299" y="21669"/>
                  <a:pt x="2239307" y="52361"/>
                </a:cubicBezTo>
                <a:lnTo>
                  <a:pt x="2299012" y="97686"/>
                </a:lnTo>
                <a:lnTo>
                  <a:pt x="2302703" y="100488"/>
                </a:lnTo>
                <a:cubicBezTo>
                  <a:pt x="2382608" y="29180"/>
                  <a:pt x="2501715" y="-6209"/>
                  <a:pt x="2620085" y="1388"/>
                </a:cubicBezTo>
                <a:cubicBezTo>
                  <a:pt x="2659542" y="3921"/>
                  <a:pt x="2698917" y="11229"/>
                  <a:pt x="2736730" y="23576"/>
                </a:cubicBezTo>
                <a:cubicBezTo>
                  <a:pt x="2851982" y="61194"/>
                  <a:pt x="2934625" y="139953"/>
                  <a:pt x="2956827" y="233399"/>
                </a:cubicBezTo>
                <a:lnTo>
                  <a:pt x="2958026" y="233773"/>
                </a:lnTo>
                <a:lnTo>
                  <a:pt x="3051092" y="262838"/>
                </a:lnTo>
                <a:cubicBezTo>
                  <a:pt x="3139150" y="300638"/>
                  <a:pt x="3206913" y="362316"/>
                  <a:pt x="3239292" y="437038"/>
                </a:cubicBezTo>
                <a:cubicBezTo>
                  <a:pt x="3270669" y="509356"/>
                  <a:pt x="3266197" y="587900"/>
                  <a:pt x="3226649" y="657855"/>
                </a:cubicBezTo>
                <a:cubicBezTo>
                  <a:pt x="3323862" y="753791"/>
                  <a:pt x="3357860" y="878157"/>
                  <a:pt x="3319005" y="995479"/>
                </a:cubicBezTo>
                <a:cubicBezTo>
                  <a:pt x="3267354" y="1151451"/>
                  <a:pt x="3096364" y="1268258"/>
                  <a:pt x="2886365" y="1291018"/>
                </a:cubicBezTo>
                <a:cubicBezTo>
                  <a:pt x="2885363" y="1388371"/>
                  <a:pt x="2828855" y="1480701"/>
                  <a:pt x="2731488" y="1544257"/>
                </a:cubicBezTo>
                <a:cubicBezTo>
                  <a:pt x="2583549" y="1640838"/>
                  <a:pt x="2369850" y="1653249"/>
                  <a:pt x="2204179" y="1574919"/>
                </a:cubicBezTo>
                <a:cubicBezTo>
                  <a:pt x="2150600" y="1709462"/>
                  <a:pt x="2007132" y="1812312"/>
                  <a:pt x="1827354" y="1845078"/>
                </a:cubicBezTo>
                <a:cubicBezTo>
                  <a:pt x="1615506" y="1883685"/>
                  <a:pt x="1394406" y="1817895"/>
                  <a:pt x="1273295" y="1680174"/>
                </a:cubicBezTo>
                <a:cubicBezTo>
                  <a:pt x="987438" y="1810895"/>
                  <a:pt x="616164" y="1737418"/>
                  <a:pt x="450262" y="1517246"/>
                </a:cubicBezTo>
                <a:cubicBezTo>
                  <a:pt x="287289" y="1531718"/>
                  <a:pt x="134262" y="1455063"/>
                  <a:pt x="88392" y="1335937"/>
                </a:cubicBezTo>
                <a:cubicBezTo>
                  <a:pt x="55166" y="1249749"/>
                  <a:pt x="84538" y="1156733"/>
                  <a:pt x="165716" y="1091201"/>
                </a:cubicBezTo>
                <a:cubicBezTo>
                  <a:pt x="50540" y="1039797"/>
                  <a:pt x="-13600" y="941155"/>
                  <a:pt x="2435" y="840109"/>
                </a:cubicBezTo>
                <a:cubicBezTo>
                  <a:pt x="21245" y="721798"/>
                  <a:pt x="145055" y="629126"/>
                  <a:pt x="300626" y="616930"/>
                </a:cubicBezTo>
                <a:lnTo>
                  <a:pt x="303479" y="611047"/>
                </a:lnTo>
                <a:lnTo>
                  <a:pt x="303479" y="611046"/>
                </a:lnTo>
                <a:cubicBezTo>
                  <a:pt x="282587" y="494540"/>
                  <a:pt x="331309" y="377046"/>
                  <a:pt x="436308" y="290557"/>
                </a:cubicBezTo>
                <a:cubicBezTo>
                  <a:pt x="602210" y="153953"/>
                  <a:pt x="871184" y="123506"/>
                  <a:pt x="1082492" y="217338"/>
                </a:cubicBezTo>
                <a:lnTo>
                  <a:pt x="1082616" y="217203"/>
                </a:lnTo>
                <a:lnTo>
                  <a:pt x="1139479" y="155135"/>
                </a:lnTo>
                <a:cubicBezTo>
                  <a:pt x="1291067" y="26341"/>
                  <a:pt x="1562524" y="13194"/>
                  <a:pt x="1733996" y="141327"/>
                </a:cubicBezTo>
                <a:lnTo>
                  <a:pt x="1736902" y="137996"/>
                </a:lnTo>
                <a:lnTo>
                  <a:pt x="1779104" y="89609"/>
                </a:lnTo>
                <a:cubicBezTo>
                  <a:pt x="1831777" y="42769"/>
                  <a:pt x="1905699" y="11358"/>
                  <a:pt x="1987859" y="2533"/>
                </a:cubicBezTo>
                <a:cubicBezTo>
                  <a:pt x="2010466" y="101"/>
                  <a:pt x="2033068" y="-558"/>
                  <a:pt x="2055359" y="460"/>
                </a:cubicBezTo>
                <a:close/>
              </a:path>
            </a:pathLst>
          </a:custGeom>
          <a:solidFill>
            <a:schemeClr val="tx2">
              <a:lumMod val="20000"/>
              <a:lumOff val="80000"/>
            </a:schemeClr>
          </a:solidFill>
          <a:ln>
            <a:noFill/>
          </a:ln>
        </p:spPr>
        <p:style>
          <a:lnRef idx="2">
            <a:schemeClr val="accent1"/>
          </a:lnRef>
          <a:fillRef idx="1">
            <a:schemeClr val="lt1"/>
          </a:fillRef>
          <a:effectRef idx="0">
            <a:schemeClr val="accent1"/>
          </a:effectRef>
          <a:fontRef idx="minor">
            <a:schemeClr val="dk1"/>
          </a:fontRef>
        </p:style>
        <p:txBody>
          <a:bodyPr wrap="square" lIns="108000" tIns="108000" rtlCol="0" anchor="ctr">
            <a:noAutofit/>
          </a:bodyPr>
          <a:lstStyle/>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デジタル技術を活用する前に</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その必要性・重要性の筋道を立てながらしっかり理解することが大事だと</a:t>
            </a: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学んだ</a:t>
            </a: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63" name="テキスト ボックス 62">
            <a:extLst>
              <a:ext uri="{FF2B5EF4-FFF2-40B4-BE49-F238E27FC236}">
                <a16:creationId xmlns:a16="http://schemas.microsoft.com/office/drawing/2014/main" id="{80B62242-1FFB-4EAA-90F9-6B8B2EF08A52}"/>
              </a:ext>
            </a:extLst>
          </p:cNvPr>
          <p:cNvSpPr txBox="1"/>
          <p:nvPr/>
        </p:nvSpPr>
        <p:spPr>
          <a:xfrm>
            <a:off x="6192788" y="3162967"/>
            <a:ext cx="2520975" cy="657903"/>
          </a:xfrm>
          <a:custGeom>
            <a:avLst/>
            <a:gdLst>
              <a:gd name="connsiteX0" fmla="*/ 2055359 w 3334734"/>
              <a:gd name="connsiteY0" fmla="*/ 460 h 1856001"/>
              <a:gd name="connsiteX1" fmla="*/ 2239307 w 3334734"/>
              <a:gd name="connsiteY1" fmla="*/ 52361 h 1856001"/>
              <a:gd name="connsiteX2" fmla="*/ 2299012 w 3334734"/>
              <a:gd name="connsiteY2" fmla="*/ 97686 h 1856001"/>
              <a:gd name="connsiteX3" fmla="*/ 2302703 w 3334734"/>
              <a:gd name="connsiteY3" fmla="*/ 100488 h 1856001"/>
              <a:gd name="connsiteX4" fmla="*/ 2620085 w 3334734"/>
              <a:gd name="connsiteY4" fmla="*/ 1388 h 1856001"/>
              <a:gd name="connsiteX5" fmla="*/ 2736730 w 3334734"/>
              <a:gd name="connsiteY5" fmla="*/ 23576 h 1856001"/>
              <a:gd name="connsiteX6" fmla="*/ 2956827 w 3334734"/>
              <a:gd name="connsiteY6" fmla="*/ 233399 h 1856001"/>
              <a:gd name="connsiteX7" fmla="*/ 2958026 w 3334734"/>
              <a:gd name="connsiteY7" fmla="*/ 233773 h 1856001"/>
              <a:gd name="connsiteX8" fmla="*/ 3051092 w 3334734"/>
              <a:gd name="connsiteY8" fmla="*/ 262838 h 1856001"/>
              <a:gd name="connsiteX9" fmla="*/ 3239292 w 3334734"/>
              <a:gd name="connsiteY9" fmla="*/ 437038 h 1856001"/>
              <a:gd name="connsiteX10" fmla="*/ 3226649 w 3334734"/>
              <a:gd name="connsiteY10" fmla="*/ 657855 h 1856001"/>
              <a:gd name="connsiteX11" fmla="*/ 3319005 w 3334734"/>
              <a:gd name="connsiteY11" fmla="*/ 995479 h 1856001"/>
              <a:gd name="connsiteX12" fmla="*/ 2886365 w 3334734"/>
              <a:gd name="connsiteY12" fmla="*/ 1291018 h 1856001"/>
              <a:gd name="connsiteX13" fmla="*/ 2731488 w 3334734"/>
              <a:gd name="connsiteY13" fmla="*/ 1544257 h 1856001"/>
              <a:gd name="connsiteX14" fmla="*/ 2204179 w 3334734"/>
              <a:gd name="connsiteY14" fmla="*/ 1574919 h 1856001"/>
              <a:gd name="connsiteX15" fmla="*/ 1827354 w 3334734"/>
              <a:gd name="connsiteY15" fmla="*/ 1845078 h 1856001"/>
              <a:gd name="connsiteX16" fmla="*/ 1273295 w 3334734"/>
              <a:gd name="connsiteY16" fmla="*/ 1680174 h 1856001"/>
              <a:gd name="connsiteX17" fmla="*/ 450262 w 3334734"/>
              <a:gd name="connsiteY17" fmla="*/ 1517246 h 1856001"/>
              <a:gd name="connsiteX18" fmla="*/ 88392 w 3334734"/>
              <a:gd name="connsiteY18" fmla="*/ 1335937 h 1856001"/>
              <a:gd name="connsiteX19" fmla="*/ 165716 w 3334734"/>
              <a:gd name="connsiteY19" fmla="*/ 1091201 h 1856001"/>
              <a:gd name="connsiteX20" fmla="*/ 2435 w 3334734"/>
              <a:gd name="connsiteY20" fmla="*/ 840109 h 1856001"/>
              <a:gd name="connsiteX21" fmla="*/ 300626 w 3334734"/>
              <a:gd name="connsiteY21" fmla="*/ 616930 h 1856001"/>
              <a:gd name="connsiteX22" fmla="*/ 303479 w 3334734"/>
              <a:gd name="connsiteY22" fmla="*/ 611047 h 1856001"/>
              <a:gd name="connsiteX23" fmla="*/ 303479 w 3334734"/>
              <a:gd name="connsiteY23" fmla="*/ 611046 h 1856001"/>
              <a:gd name="connsiteX24" fmla="*/ 436308 w 3334734"/>
              <a:gd name="connsiteY24" fmla="*/ 290557 h 1856001"/>
              <a:gd name="connsiteX25" fmla="*/ 1082492 w 3334734"/>
              <a:gd name="connsiteY25" fmla="*/ 217338 h 1856001"/>
              <a:gd name="connsiteX26" fmla="*/ 1082616 w 3334734"/>
              <a:gd name="connsiteY26" fmla="*/ 217203 h 1856001"/>
              <a:gd name="connsiteX27" fmla="*/ 1139479 w 3334734"/>
              <a:gd name="connsiteY27" fmla="*/ 155135 h 1856001"/>
              <a:gd name="connsiteX28" fmla="*/ 1733996 w 3334734"/>
              <a:gd name="connsiteY28" fmla="*/ 141327 h 1856001"/>
              <a:gd name="connsiteX29" fmla="*/ 1736902 w 3334734"/>
              <a:gd name="connsiteY29" fmla="*/ 137996 h 1856001"/>
              <a:gd name="connsiteX30" fmla="*/ 1779104 w 3334734"/>
              <a:gd name="connsiteY30" fmla="*/ 89609 h 1856001"/>
              <a:gd name="connsiteX31" fmla="*/ 1987859 w 3334734"/>
              <a:gd name="connsiteY31" fmla="*/ 2533 h 1856001"/>
              <a:gd name="connsiteX32" fmla="*/ 2055359 w 3334734"/>
              <a:gd name="connsiteY32" fmla="*/ 460 h 185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334734" h="1856001">
                <a:moveTo>
                  <a:pt x="2055359" y="460"/>
                </a:moveTo>
                <a:cubicBezTo>
                  <a:pt x="2122230" y="3515"/>
                  <a:pt x="2186299" y="21669"/>
                  <a:pt x="2239307" y="52361"/>
                </a:cubicBezTo>
                <a:lnTo>
                  <a:pt x="2299012" y="97686"/>
                </a:lnTo>
                <a:lnTo>
                  <a:pt x="2302703" y="100488"/>
                </a:lnTo>
                <a:cubicBezTo>
                  <a:pt x="2382608" y="29180"/>
                  <a:pt x="2501715" y="-6209"/>
                  <a:pt x="2620085" y="1388"/>
                </a:cubicBezTo>
                <a:cubicBezTo>
                  <a:pt x="2659542" y="3921"/>
                  <a:pt x="2698917" y="11229"/>
                  <a:pt x="2736730" y="23576"/>
                </a:cubicBezTo>
                <a:cubicBezTo>
                  <a:pt x="2851982" y="61194"/>
                  <a:pt x="2934625" y="139953"/>
                  <a:pt x="2956827" y="233399"/>
                </a:cubicBezTo>
                <a:lnTo>
                  <a:pt x="2958026" y="233773"/>
                </a:lnTo>
                <a:lnTo>
                  <a:pt x="3051092" y="262838"/>
                </a:lnTo>
                <a:cubicBezTo>
                  <a:pt x="3139150" y="300638"/>
                  <a:pt x="3206913" y="362316"/>
                  <a:pt x="3239292" y="437038"/>
                </a:cubicBezTo>
                <a:cubicBezTo>
                  <a:pt x="3270669" y="509356"/>
                  <a:pt x="3266197" y="587900"/>
                  <a:pt x="3226649" y="657855"/>
                </a:cubicBezTo>
                <a:cubicBezTo>
                  <a:pt x="3323862" y="753791"/>
                  <a:pt x="3357860" y="878157"/>
                  <a:pt x="3319005" y="995479"/>
                </a:cubicBezTo>
                <a:cubicBezTo>
                  <a:pt x="3267354" y="1151451"/>
                  <a:pt x="3096364" y="1268258"/>
                  <a:pt x="2886365" y="1291018"/>
                </a:cubicBezTo>
                <a:cubicBezTo>
                  <a:pt x="2885363" y="1388371"/>
                  <a:pt x="2828855" y="1480701"/>
                  <a:pt x="2731488" y="1544257"/>
                </a:cubicBezTo>
                <a:cubicBezTo>
                  <a:pt x="2583549" y="1640838"/>
                  <a:pt x="2369850" y="1653249"/>
                  <a:pt x="2204179" y="1574919"/>
                </a:cubicBezTo>
                <a:cubicBezTo>
                  <a:pt x="2150600" y="1709462"/>
                  <a:pt x="2007132" y="1812312"/>
                  <a:pt x="1827354" y="1845078"/>
                </a:cubicBezTo>
                <a:cubicBezTo>
                  <a:pt x="1615506" y="1883685"/>
                  <a:pt x="1394406" y="1817895"/>
                  <a:pt x="1273295" y="1680174"/>
                </a:cubicBezTo>
                <a:cubicBezTo>
                  <a:pt x="987438" y="1810895"/>
                  <a:pt x="616164" y="1737418"/>
                  <a:pt x="450262" y="1517246"/>
                </a:cubicBezTo>
                <a:cubicBezTo>
                  <a:pt x="287289" y="1531718"/>
                  <a:pt x="134262" y="1455063"/>
                  <a:pt x="88392" y="1335937"/>
                </a:cubicBezTo>
                <a:cubicBezTo>
                  <a:pt x="55166" y="1249749"/>
                  <a:pt x="84538" y="1156733"/>
                  <a:pt x="165716" y="1091201"/>
                </a:cubicBezTo>
                <a:cubicBezTo>
                  <a:pt x="50540" y="1039797"/>
                  <a:pt x="-13600" y="941155"/>
                  <a:pt x="2435" y="840109"/>
                </a:cubicBezTo>
                <a:cubicBezTo>
                  <a:pt x="21245" y="721798"/>
                  <a:pt x="145055" y="629126"/>
                  <a:pt x="300626" y="616930"/>
                </a:cubicBezTo>
                <a:lnTo>
                  <a:pt x="303479" y="611047"/>
                </a:lnTo>
                <a:lnTo>
                  <a:pt x="303479" y="611046"/>
                </a:lnTo>
                <a:cubicBezTo>
                  <a:pt x="282587" y="494540"/>
                  <a:pt x="331309" y="377046"/>
                  <a:pt x="436308" y="290557"/>
                </a:cubicBezTo>
                <a:cubicBezTo>
                  <a:pt x="602210" y="153953"/>
                  <a:pt x="871184" y="123506"/>
                  <a:pt x="1082492" y="217338"/>
                </a:cubicBezTo>
                <a:lnTo>
                  <a:pt x="1082616" y="217203"/>
                </a:lnTo>
                <a:lnTo>
                  <a:pt x="1139479" y="155135"/>
                </a:lnTo>
                <a:cubicBezTo>
                  <a:pt x="1291067" y="26341"/>
                  <a:pt x="1562524" y="13194"/>
                  <a:pt x="1733996" y="141327"/>
                </a:cubicBezTo>
                <a:lnTo>
                  <a:pt x="1736902" y="137996"/>
                </a:lnTo>
                <a:lnTo>
                  <a:pt x="1779104" y="89609"/>
                </a:lnTo>
                <a:cubicBezTo>
                  <a:pt x="1831777" y="42769"/>
                  <a:pt x="1905699" y="11358"/>
                  <a:pt x="1987859" y="2533"/>
                </a:cubicBezTo>
                <a:cubicBezTo>
                  <a:pt x="2010466" y="101"/>
                  <a:pt x="2033068" y="-558"/>
                  <a:pt x="2055359" y="460"/>
                </a:cubicBezTo>
                <a:close/>
              </a:path>
            </a:pathLst>
          </a:custGeom>
          <a:solidFill>
            <a:schemeClr val="tx2">
              <a:lumMod val="20000"/>
              <a:lumOff val="80000"/>
            </a:schemeClr>
          </a:solidFill>
          <a:ln>
            <a:no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algn="ct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担当</a:t>
            </a: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業務について、</a:t>
            </a:r>
            <a:endPar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「デジタルでどう改善するか」の視点だけでなく、「そもそもの業務プロセス自体を見直せる可能性はないか」という視点で考えていきたい。</a:t>
            </a:r>
          </a:p>
        </p:txBody>
      </p:sp>
      <p:pic>
        <p:nvPicPr>
          <p:cNvPr id="118" name="図 117">
            <a:extLst>
              <a:ext uri="{FF2B5EF4-FFF2-40B4-BE49-F238E27FC236}">
                <a16:creationId xmlns:a16="http://schemas.microsoft.com/office/drawing/2014/main" id="{7C455663-EEC3-47F5-AD9D-10BF0EA962CE}"/>
              </a:ext>
            </a:extLst>
          </p:cNvPr>
          <p:cNvPicPr>
            <a:picLocks noChangeAspect="1"/>
          </p:cNvPicPr>
          <p:nvPr/>
        </p:nvPicPr>
        <p:blipFill rotWithShape="1">
          <a:blip r:embed="rId3"/>
          <a:srcRect b="8184"/>
          <a:stretch/>
        </p:blipFill>
        <p:spPr>
          <a:xfrm>
            <a:off x="3105638" y="2181232"/>
            <a:ext cx="2657135" cy="1662538"/>
          </a:xfrm>
          <a:prstGeom prst="rect">
            <a:avLst/>
          </a:prstGeom>
        </p:spPr>
      </p:pic>
      <p:pic>
        <p:nvPicPr>
          <p:cNvPr id="121" name="Picture 2" descr="ブレインストーミング・会議のイラスト">
            <a:extLst>
              <a:ext uri="{FF2B5EF4-FFF2-40B4-BE49-F238E27FC236}">
                <a16:creationId xmlns:a16="http://schemas.microsoft.com/office/drawing/2014/main" id="{0597E82B-632A-4DC3-A555-AA99D27BF91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74311" y="2198092"/>
            <a:ext cx="874865" cy="87486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7" name="表 5">
            <a:extLst>
              <a:ext uri="{FF2B5EF4-FFF2-40B4-BE49-F238E27FC236}">
                <a16:creationId xmlns:a16="http://schemas.microsoft.com/office/drawing/2014/main" id="{28BDF94C-2D6E-46F6-9C46-A47BCAE92AD0}"/>
              </a:ext>
            </a:extLst>
          </p:cNvPr>
          <p:cNvGraphicFramePr>
            <a:graphicFrameLocks noGrp="1"/>
          </p:cNvGraphicFramePr>
          <p:nvPr/>
        </p:nvGraphicFramePr>
        <p:xfrm>
          <a:off x="273600" y="6578160"/>
          <a:ext cx="8460000" cy="279840"/>
        </p:xfrm>
        <a:graphic>
          <a:graphicData uri="http://schemas.openxmlformats.org/drawingml/2006/table">
            <a:tbl>
              <a:tblPr>
                <a:tableStyleId>{5C22544A-7EE6-4342-B048-85BDC9FD1C3A}</a:tableStyleId>
              </a:tblPr>
              <a:tblGrid>
                <a:gridCol w="359711">
                  <a:extLst>
                    <a:ext uri="{9D8B030D-6E8A-4147-A177-3AD203B41FA5}">
                      <a16:colId xmlns:a16="http://schemas.microsoft.com/office/drawing/2014/main" val="18874105"/>
                    </a:ext>
                  </a:extLst>
                </a:gridCol>
                <a:gridCol w="8100289">
                  <a:extLst>
                    <a:ext uri="{9D8B030D-6E8A-4147-A177-3AD203B41FA5}">
                      <a16:colId xmlns:a16="http://schemas.microsoft.com/office/drawing/2014/main" val="1029292396"/>
                    </a:ext>
                  </a:extLst>
                </a:gridCol>
              </a:tblGrid>
              <a:tr h="158613">
                <a:tc>
                  <a:txBody>
                    <a:bodyPr/>
                    <a:lstStyle/>
                    <a:p>
                      <a:pPr algn="dist"/>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７</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800" dirty="0"/>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lvl="0">
                        <a:defRPr/>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各部局での業務改善を図るため、ローコード・ノーコードツールや</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RPA</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を活用したデジタル実装等に取り組む職員。</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p>
                      <a:pPr lvl="0">
                        <a:defRPr/>
                      </a:pP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6569586"/>
                  </a:ext>
                </a:extLst>
              </a:tr>
            </a:tbl>
          </a:graphicData>
        </a:graphic>
      </p:graphicFrame>
      <p:pic>
        <p:nvPicPr>
          <p:cNvPr id="7" name="図 6">
            <a:extLst>
              <a:ext uri="{FF2B5EF4-FFF2-40B4-BE49-F238E27FC236}">
                <a16:creationId xmlns:a16="http://schemas.microsoft.com/office/drawing/2014/main" id="{C4B0D486-B252-4F26-98B5-A07BC9D86F3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32964" y="4577840"/>
            <a:ext cx="3392354" cy="1911475"/>
          </a:xfrm>
          <a:prstGeom prst="rect">
            <a:avLst/>
          </a:prstGeom>
        </p:spPr>
      </p:pic>
      <p:sp>
        <p:nvSpPr>
          <p:cNvPr id="4" name="スライド番号プレースホルダー 3">
            <a:extLst>
              <a:ext uri="{FF2B5EF4-FFF2-40B4-BE49-F238E27FC236}">
                <a16:creationId xmlns:a16="http://schemas.microsoft.com/office/drawing/2014/main" id="{05275A3C-CDA1-48D4-91D6-18B36F30AC16}"/>
              </a:ext>
            </a:extLst>
          </p:cNvPr>
          <p:cNvSpPr>
            <a:spLocks noGrp="1"/>
          </p:cNvSpPr>
          <p:nvPr>
            <p:ph type="sldNum" sz="quarter" idx="12"/>
          </p:nvPr>
        </p:nvSpPr>
        <p:spPr/>
        <p:txBody>
          <a:bodyPr/>
          <a:lstStyle/>
          <a:p>
            <a:fld id="{7791D223-6A27-4327-8087-FA06212A7E85}" type="slidenum">
              <a:rPr lang="ja-JP" altLang="en-US" smtClean="0"/>
              <a:pPr/>
              <a:t>13</a:t>
            </a:fld>
            <a:endParaRPr lang="ja-JP" altLang="en-US"/>
          </a:p>
        </p:txBody>
      </p:sp>
      <p:sp>
        <p:nvSpPr>
          <p:cNvPr id="26" name="正方形/長方形 25">
            <a:extLst>
              <a:ext uri="{FF2B5EF4-FFF2-40B4-BE49-F238E27FC236}">
                <a16:creationId xmlns:a16="http://schemas.microsoft.com/office/drawing/2014/main" id="{5F5313B5-6245-4AC3-BFF1-1FD91DC88F4A}"/>
              </a:ext>
            </a:extLst>
          </p:cNvPr>
          <p:cNvSpPr/>
          <p:nvPr/>
        </p:nvSpPr>
        <p:spPr>
          <a:xfrm>
            <a:off x="283033" y="637634"/>
            <a:ext cx="8577934" cy="1010770"/>
          </a:xfrm>
          <a:prstGeom prst="rect">
            <a:avLst/>
          </a:prstGeom>
          <a:solidFill>
            <a:schemeClr val="bg1"/>
          </a:solidFill>
          <a:ln w="19050">
            <a:solidFill>
              <a:schemeClr val="bg1">
                <a:lumMod val="50000"/>
              </a:schemeClr>
            </a:solidFill>
          </a:ln>
        </p:spPr>
        <p:style>
          <a:lnRef idx="2">
            <a:schemeClr val="accent1"/>
          </a:lnRef>
          <a:fillRef idx="1">
            <a:schemeClr val="lt1"/>
          </a:fillRef>
          <a:effectRef idx="0">
            <a:schemeClr val="accent1"/>
          </a:effectRef>
          <a:fontRef idx="minor">
            <a:schemeClr val="dk1"/>
          </a:fontRef>
        </p:style>
        <p:txBody>
          <a:bodyPr lIns="36000" tIns="72000" rIns="36000" rtlCol="0" anchor="t"/>
          <a:lstStyle/>
          <a:p>
            <a:pPr algn="ctr">
              <a:defRPr/>
            </a:pPr>
            <a:r>
              <a:rPr lang="en-US" altLang="ja-JP" sz="14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DX</a:t>
            </a:r>
            <a:r>
              <a:rPr lang="ja-JP" altLang="en-US" sz="14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推進に向けた研修の実施等の効果</a:t>
            </a:r>
            <a:endParaRPr lang="ja-JP" altLang="en-US" sz="105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28" name="表 4">
            <a:extLst>
              <a:ext uri="{FF2B5EF4-FFF2-40B4-BE49-F238E27FC236}">
                <a16:creationId xmlns:a16="http://schemas.microsoft.com/office/drawing/2014/main" id="{C7C08C37-DC1E-4C7B-A487-6A68F6C223B4}"/>
              </a:ext>
            </a:extLst>
          </p:cNvPr>
          <p:cNvGraphicFramePr>
            <a:graphicFrameLocks noGrp="1"/>
          </p:cNvGraphicFramePr>
          <p:nvPr>
            <p:extLst>
              <p:ext uri="{D42A27DB-BD31-4B8C-83A1-F6EECF244321}">
                <p14:modId xmlns:p14="http://schemas.microsoft.com/office/powerpoint/2010/main" val="1785104042"/>
              </p:ext>
            </p:extLst>
          </p:nvPr>
        </p:nvGraphicFramePr>
        <p:xfrm>
          <a:off x="432000" y="909875"/>
          <a:ext cx="8280000" cy="651600"/>
        </p:xfrm>
        <a:graphic>
          <a:graphicData uri="http://schemas.openxmlformats.org/drawingml/2006/table">
            <a:tbl>
              <a:tblPr firstRow="1" bandRow="1">
                <a:tableStyleId>{5C22544A-7EE6-4342-B048-85BDC9FD1C3A}</a:tableStyleId>
              </a:tblPr>
              <a:tblGrid>
                <a:gridCol w="4021714">
                  <a:extLst>
                    <a:ext uri="{9D8B030D-6E8A-4147-A177-3AD203B41FA5}">
                      <a16:colId xmlns:a16="http://schemas.microsoft.com/office/drawing/2014/main" val="3468640698"/>
                    </a:ext>
                  </a:extLst>
                </a:gridCol>
                <a:gridCol w="236572">
                  <a:extLst>
                    <a:ext uri="{9D8B030D-6E8A-4147-A177-3AD203B41FA5}">
                      <a16:colId xmlns:a16="http://schemas.microsoft.com/office/drawing/2014/main" val="1106510854"/>
                    </a:ext>
                  </a:extLst>
                </a:gridCol>
                <a:gridCol w="4021714">
                  <a:extLst>
                    <a:ext uri="{9D8B030D-6E8A-4147-A177-3AD203B41FA5}">
                      <a16:colId xmlns:a16="http://schemas.microsoft.com/office/drawing/2014/main" val="3121004198"/>
                    </a:ext>
                  </a:extLst>
                </a:gridCol>
              </a:tblGrid>
              <a:tr h="291600">
                <a:tc>
                  <a:txBody>
                    <a:bodyPr/>
                    <a:lstStyle/>
                    <a:p>
                      <a:pPr algn="ctr">
                        <a:lnSpc>
                          <a:spcPct val="100000"/>
                        </a:lnSpc>
                      </a:pP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職員の意識・スキルの向上</a:t>
                      </a:r>
                      <a:endParaRPr kumimoji="1" lang="ja-JP" altLang="en-US" b="1" dirty="0">
                        <a:solidFill>
                          <a:schemeClr val="tx1"/>
                        </a:solidFill>
                        <a:effectLst/>
                        <a:latin typeface="メイリオ" panose="020B0604030504040204" pitchFamily="50" charset="-128"/>
                        <a:ea typeface="メイリオ" panose="020B0604030504040204" pitchFamily="50" charset="-128"/>
                      </a:endParaRPr>
                    </a:p>
                  </a:txBody>
                  <a:tcPr marT="3600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7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txBody>
                  <a:tcPr marL="0" marR="0" marT="72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実践的な業務改革の推進</a:t>
                      </a:r>
                      <a:endPar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txBody>
                  <a:tcPr marT="3600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963356557"/>
                  </a:ext>
                </a:extLst>
              </a:tr>
              <a:tr h="360000">
                <a:tc>
                  <a:txBody>
                    <a:bodyPr/>
                    <a:lstStyle/>
                    <a:p>
                      <a:pPr marL="93663" indent="-93663">
                        <a:buFont typeface="Arial" panose="020B0604020202020204" pitchFamily="34" charset="0"/>
                        <a:buChar char="•"/>
                      </a:pPr>
                      <a:r>
                        <a:rPr lang="en-US" altLang="ja-JP" sz="900" dirty="0">
                          <a:latin typeface="メイリオ" panose="020B0604030504040204" pitchFamily="50" charset="-128"/>
                          <a:ea typeface="メイリオ" panose="020B0604030504040204" pitchFamily="50" charset="-128"/>
                        </a:rPr>
                        <a:t>DX</a:t>
                      </a:r>
                      <a:r>
                        <a:rPr lang="ja-JP" altLang="en-US" sz="900" dirty="0">
                          <a:latin typeface="メイリオ" panose="020B0604030504040204" pitchFamily="50" charset="-128"/>
                          <a:ea typeface="メイリオ" panose="020B0604030504040204" pitchFamily="50" charset="-128"/>
                        </a:rPr>
                        <a:t>推進員</a:t>
                      </a:r>
                      <a:r>
                        <a:rPr lang="ja-JP" altLang="en-US" sz="900" baseline="30000" dirty="0">
                          <a:latin typeface="メイリオ" panose="020B0604030504040204" pitchFamily="50" charset="-128"/>
                          <a:ea typeface="メイリオ" panose="020B0604030504040204" pitchFamily="50" charset="-128"/>
                        </a:rPr>
                        <a:t>＊７</a:t>
                      </a:r>
                      <a:r>
                        <a:rPr lang="ja-JP" altLang="en-US" sz="900" dirty="0">
                          <a:latin typeface="メイリオ" panose="020B0604030504040204" pitchFamily="50" charset="-128"/>
                          <a:ea typeface="メイリオ" panose="020B0604030504040204" pitchFamily="50" charset="-128"/>
                        </a:rPr>
                        <a:t>や</a:t>
                      </a:r>
                      <a:r>
                        <a:rPr lang="en-US" altLang="ja-JP" sz="900" dirty="0">
                          <a:latin typeface="メイリオ" panose="020B0604030504040204" pitchFamily="50" charset="-128"/>
                          <a:ea typeface="メイリオ" panose="020B0604030504040204" pitchFamily="50" charset="-128"/>
                        </a:rPr>
                        <a:t>DX</a:t>
                      </a:r>
                      <a:r>
                        <a:rPr lang="ja-JP" altLang="en-US" sz="900" dirty="0">
                          <a:latin typeface="メイリオ" panose="020B0604030504040204" pitchFamily="50" charset="-128"/>
                          <a:ea typeface="メイリオ" panose="020B0604030504040204" pitchFamily="50" charset="-128"/>
                        </a:rPr>
                        <a:t>の推進に意欲的な職員を対象にした研修を実施することにより、意識・スキルを向上。</a:t>
                      </a:r>
                      <a:endParaRPr kumimoji="1" lang="ja-JP" altLang="en-US" sz="900" dirty="0">
                        <a:solidFill>
                          <a:schemeClr val="tx1"/>
                        </a:solidFill>
                        <a:effectLst/>
                        <a:latin typeface="メイリオ" panose="020B0604030504040204" pitchFamily="50" charset="-128"/>
                        <a:ea typeface="メイリオ" panose="020B0604030504040204" pitchFamily="50" charset="-128"/>
                      </a:endParaRPr>
                    </a:p>
                  </a:txBody>
                  <a:tcPr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E6"/>
                    </a:solidFill>
                  </a:tcPr>
                </a:tc>
                <a:tc>
                  <a:txBody>
                    <a:bodyPr/>
                    <a:lstStyle/>
                    <a:p>
                      <a:pPr marL="90488" indent="-90488">
                        <a:buFont typeface="Arial" panose="020B0604020202020204" pitchFamily="34" charset="0"/>
                        <a:buChar char="•"/>
                      </a:pPr>
                      <a:endParaRPr kumimoji="1" lang="en-US" altLang="ja-JP" sz="900" dirty="0">
                        <a:solidFill>
                          <a:schemeClr val="tx1"/>
                        </a:solidFill>
                        <a:effectLst/>
                        <a:latin typeface="メイリオ" panose="020B0604030504040204" pitchFamily="50" charset="-128"/>
                        <a:ea typeface="メイリオ" panose="020B0604030504040204" pitchFamily="50" charset="-128"/>
                      </a:endParaRPr>
                    </a:p>
                  </a:txBody>
                  <a:tcPr marL="0" marR="0"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3663" marR="0" lvl="0" indent="-936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altLang="en-US" sz="900" dirty="0">
                          <a:latin typeface="メイリオ" panose="020B0604030504040204" pitchFamily="50" charset="-128"/>
                          <a:ea typeface="メイリオ" panose="020B0604030504040204" pitchFamily="50" charset="-128"/>
                        </a:rPr>
                        <a:t>職員の意識・スキルの向上により、先進的なデジタル技術やデータ等を活用した実践的な業務改革を推進。</a:t>
                      </a:r>
                      <a:endParaRPr kumimoji="1" lang="en-US" altLang="ja-JP" sz="900" dirty="0">
                        <a:solidFill>
                          <a:schemeClr val="tx1"/>
                        </a:solidFill>
                        <a:effectLst/>
                        <a:latin typeface="メイリオ" panose="020B0604030504040204" pitchFamily="50" charset="-128"/>
                        <a:ea typeface="メイリオ" panose="020B0604030504040204" pitchFamily="50" charset="-128"/>
                      </a:endParaRPr>
                    </a:p>
                  </a:txBody>
                  <a:tcPr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E6"/>
                    </a:solidFill>
                  </a:tcPr>
                </a:tc>
                <a:extLst>
                  <a:ext uri="{0D108BD9-81ED-4DB2-BD59-A6C34878D82A}">
                    <a16:rowId xmlns:a16="http://schemas.microsoft.com/office/drawing/2014/main" val="1978986016"/>
                  </a:ext>
                </a:extLst>
              </a:tr>
            </a:tbl>
          </a:graphicData>
        </a:graphic>
      </p:graphicFrame>
      <p:graphicFrame>
        <p:nvGraphicFramePr>
          <p:cNvPr id="5" name="表 4">
            <a:extLst>
              <a:ext uri="{FF2B5EF4-FFF2-40B4-BE49-F238E27FC236}">
                <a16:creationId xmlns:a16="http://schemas.microsoft.com/office/drawing/2014/main" id="{2BF042A1-347E-4538-8D68-BA669C981966}"/>
              </a:ext>
            </a:extLst>
          </p:cNvPr>
          <p:cNvGraphicFramePr>
            <a:graphicFrameLocks noGrp="1"/>
          </p:cNvGraphicFramePr>
          <p:nvPr>
            <p:extLst>
              <p:ext uri="{D42A27DB-BD31-4B8C-83A1-F6EECF244321}">
                <p14:modId xmlns:p14="http://schemas.microsoft.com/office/powerpoint/2010/main" val="3999978058"/>
              </p:ext>
            </p:extLst>
          </p:nvPr>
        </p:nvGraphicFramePr>
        <p:xfrm>
          <a:off x="378068" y="2284271"/>
          <a:ext cx="2284089" cy="1584960"/>
        </p:xfrm>
        <a:graphic>
          <a:graphicData uri="http://schemas.openxmlformats.org/drawingml/2006/table">
            <a:tbl>
              <a:tblPr firstRow="1" bandRow="1">
                <a:tableStyleId>{5C22544A-7EE6-4342-B048-85BDC9FD1C3A}</a:tableStyleId>
              </a:tblPr>
              <a:tblGrid>
                <a:gridCol w="2284089">
                  <a:extLst>
                    <a:ext uri="{9D8B030D-6E8A-4147-A177-3AD203B41FA5}">
                      <a16:colId xmlns:a16="http://schemas.microsoft.com/office/drawing/2014/main" val="2425511216"/>
                    </a:ext>
                  </a:extLst>
                </a:gridCol>
              </a:tblGrid>
              <a:tr h="219752">
                <a:tc>
                  <a:txBody>
                    <a:body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06664"/>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研修内容</a:t>
                      </a:r>
                    </a:p>
                  </a:txBody>
                  <a:tcPr marB="0" anchor="b">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60051292"/>
                  </a:ext>
                </a:extLst>
              </a:tr>
              <a:tr h="12972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課題発見</a:t>
                      </a:r>
                      <a:br>
                        <a:rPr kumimoji="1" lang="en-US" altLang="ja-JP" sz="105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b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・課題とは何か、課題発見法</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3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視点拡大を図り当たり前を疑う</a:t>
                      </a:r>
                      <a:endParaRPr kumimoji="1" lang="en-US" altLang="ja-JP" sz="105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・事実、思い込み、評価を分ける</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・なぜを深堀りする</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3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アイデアを実行可能な形に変える</a:t>
                      </a:r>
                      <a:endParaRPr kumimoji="1" lang="en-US" altLang="ja-JP" sz="105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・無駄や重複している部分を発見する</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・まずは小さく動かすことの大切さ</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DX</a:t>
                      </a: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は手段、人を動かす仕組みを設計する</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txBody>
                  <a:tcPr marB="0">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82965591"/>
                  </a:ext>
                </a:extLst>
              </a:tr>
            </a:tbl>
          </a:graphicData>
        </a:graphic>
      </p:graphicFrame>
      <p:graphicFrame>
        <p:nvGraphicFramePr>
          <p:cNvPr id="25" name="表 24">
            <a:extLst>
              <a:ext uri="{FF2B5EF4-FFF2-40B4-BE49-F238E27FC236}">
                <a16:creationId xmlns:a16="http://schemas.microsoft.com/office/drawing/2014/main" id="{4BF743F7-D691-4F41-8AB7-EF319E80F80D}"/>
              </a:ext>
            </a:extLst>
          </p:cNvPr>
          <p:cNvGraphicFramePr>
            <a:graphicFrameLocks noGrp="1"/>
          </p:cNvGraphicFramePr>
          <p:nvPr>
            <p:extLst>
              <p:ext uri="{D42A27DB-BD31-4B8C-83A1-F6EECF244321}">
                <p14:modId xmlns:p14="http://schemas.microsoft.com/office/powerpoint/2010/main" val="239403660"/>
              </p:ext>
            </p:extLst>
          </p:nvPr>
        </p:nvGraphicFramePr>
        <p:xfrm>
          <a:off x="378068" y="4599130"/>
          <a:ext cx="1985478" cy="1866900"/>
        </p:xfrm>
        <a:graphic>
          <a:graphicData uri="http://schemas.openxmlformats.org/drawingml/2006/table">
            <a:tbl>
              <a:tblPr firstRow="1" bandRow="1">
                <a:tableStyleId>{5C22544A-7EE6-4342-B048-85BDC9FD1C3A}</a:tableStyleId>
              </a:tblPr>
              <a:tblGrid>
                <a:gridCol w="1985478">
                  <a:extLst>
                    <a:ext uri="{9D8B030D-6E8A-4147-A177-3AD203B41FA5}">
                      <a16:colId xmlns:a16="http://schemas.microsoft.com/office/drawing/2014/main" val="2425511216"/>
                    </a:ext>
                  </a:extLst>
                </a:gridCol>
              </a:tblGrid>
              <a:tr h="219752">
                <a:tc>
                  <a:txBody>
                    <a:body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006664"/>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研修内容</a:t>
                      </a:r>
                    </a:p>
                  </a:txBody>
                  <a:tcPr marB="0" anchor="b">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60051292"/>
                  </a:ext>
                </a:extLst>
              </a:tr>
              <a:tr h="1297243">
                <a:tc>
                  <a:txBody>
                    <a:bodyPr/>
                    <a:lstStyle/>
                    <a:p>
                      <a:r>
                        <a:rPr lang="en-US" altLang="ja-JP" sz="1050" b="1" dirty="0">
                          <a:solidFill>
                            <a:schemeClr val="tx1"/>
                          </a:solidFill>
                          <a:latin typeface="メイリオ" panose="020B0604030504040204" pitchFamily="50" charset="-128"/>
                          <a:ea typeface="メイリオ" panose="020B0604030504040204" pitchFamily="50" charset="-128"/>
                        </a:rPr>
                        <a:t>IT</a:t>
                      </a:r>
                      <a:r>
                        <a:rPr lang="ja-JP" altLang="en-US" sz="1050" b="1" dirty="0">
                          <a:solidFill>
                            <a:schemeClr val="tx1"/>
                          </a:solidFill>
                          <a:latin typeface="メイリオ" panose="020B0604030504040204" pitchFamily="50" charset="-128"/>
                          <a:ea typeface="メイリオ" panose="020B0604030504040204" pitchFamily="50" charset="-128"/>
                        </a:rPr>
                        <a:t>基礎知識編</a:t>
                      </a:r>
                      <a:endParaRPr lang="en-US" altLang="ja-JP" sz="1050" b="1" dirty="0">
                        <a:solidFill>
                          <a:schemeClr val="tx1"/>
                        </a:solidFill>
                        <a:latin typeface="メイリオ" panose="020B0604030504040204" pitchFamily="50" charset="-128"/>
                        <a:ea typeface="メイリオ" panose="020B0604030504040204" pitchFamily="50" charset="-128"/>
                      </a:endParaRPr>
                    </a:p>
                    <a:p>
                      <a:r>
                        <a:rPr lang="ja-JP" altLang="en-US" sz="800" dirty="0">
                          <a:solidFill>
                            <a:schemeClr val="tx1"/>
                          </a:solidFill>
                          <a:latin typeface="メイリオ" panose="020B0604030504040204" pitchFamily="50" charset="-128"/>
                          <a:ea typeface="メイリオ" panose="020B0604030504040204" pitchFamily="50" charset="-128"/>
                        </a:rPr>
                        <a:t>・コンピュータの構成要素</a:t>
                      </a:r>
                      <a:endParaRPr lang="en-US" altLang="ja-JP" sz="800" dirty="0">
                        <a:solidFill>
                          <a:schemeClr val="tx1"/>
                        </a:solidFill>
                        <a:latin typeface="メイリオ" panose="020B0604030504040204" pitchFamily="50" charset="-128"/>
                        <a:ea typeface="メイリオ" panose="020B0604030504040204" pitchFamily="50" charset="-128"/>
                      </a:endParaRPr>
                    </a:p>
                    <a:p>
                      <a:r>
                        <a:rPr lang="ja-JP" altLang="en-US" sz="800" dirty="0">
                          <a:solidFill>
                            <a:schemeClr val="tx1"/>
                          </a:solidFill>
                          <a:latin typeface="メイリオ" panose="020B0604030504040204" pitchFamily="50" charset="-128"/>
                          <a:ea typeface="メイリオ" panose="020B0604030504040204" pitchFamily="50" charset="-128"/>
                        </a:rPr>
                        <a:t>・ソフトウェア</a:t>
                      </a:r>
                      <a:endParaRPr lang="en-US" altLang="ja-JP" sz="800" dirty="0">
                        <a:solidFill>
                          <a:schemeClr val="tx1"/>
                        </a:solidFill>
                        <a:latin typeface="メイリオ" panose="020B0604030504040204" pitchFamily="50" charset="-128"/>
                        <a:ea typeface="メイリオ" panose="020B0604030504040204" pitchFamily="50" charset="-128"/>
                      </a:endParaRPr>
                    </a:p>
                    <a:p>
                      <a:r>
                        <a:rPr lang="ja-JP" altLang="en-US" sz="800" dirty="0">
                          <a:solidFill>
                            <a:schemeClr val="tx1"/>
                          </a:solidFill>
                          <a:latin typeface="メイリオ" panose="020B0604030504040204" pitchFamily="50" charset="-128"/>
                          <a:ea typeface="メイリオ" panose="020B0604030504040204" pitchFamily="50" charset="-128"/>
                        </a:rPr>
                        <a:t>・ネットワークとインターネット</a:t>
                      </a:r>
                      <a:endParaRPr lang="en-US" altLang="ja-JP" sz="800" dirty="0">
                        <a:solidFill>
                          <a:schemeClr val="tx1"/>
                        </a:solidFill>
                        <a:latin typeface="メイリオ" panose="020B0604030504040204" pitchFamily="50" charset="-128"/>
                        <a:ea typeface="メイリオ" panose="020B0604030504040204" pitchFamily="50" charset="-128"/>
                      </a:endParaRPr>
                    </a:p>
                    <a:p>
                      <a:r>
                        <a:rPr lang="ja-JP" altLang="en-US" sz="800" dirty="0">
                          <a:solidFill>
                            <a:schemeClr val="tx1"/>
                          </a:solidFill>
                          <a:latin typeface="メイリオ" panose="020B0604030504040204" pitchFamily="50" charset="-128"/>
                          <a:ea typeface="メイリオ" panose="020B0604030504040204" pitchFamily="50" charset="-128"/>
                        </a:rPr>
                        <a:t>・情報セキュリティ</a:t>
                      </a:r>
                      <a:endParaRPr lang="en-US" altLang="ja-JP" sz="800" dirty="0">
                        <a:solidFill>
                          <a:schemeClr val="tx1"/>
                        </a:solidFill>
                        <a:latin typeface="メイリオ" panose="020B0604030504040204" pitchFamily="50" charset="-128"/>
                        <a:ea typeface="メイリオ" panose="020B0604030504040204" pitchFamily="50" charset="-128"/>
                      </a:endParaRPr>
                    </a:p>
                    <a:p>
                      <a:r>
                        <a:rPr lang="ja-JP" altLang="en-US" sz="800" dirty="0">
                          <a:solidFill>
                            <a:schemeClr val="tx1"/>
                          </a:solidFill>
                          <a:latin typeface="メイリオ" panose="020B0604030504040204" pitchFamily="50" charset="-128"/>
                          <a:ea typeface="メイリオ" panose="020B0604030504040204" pitchFamily="50" charset="-128"/>
                        </a:rPr>
                        <a:t>・データベース</a:t>
                      </a:r>
                      <a:endParaRPr lang="en-US" altLang="ja-JP" sz="800" dirty="0">
                        <a:solidFill>
                          <a:schemeClr val="tx1"/>
                        </a:solidFill>
                        <a:latin typeface="メイリオ" panose="020B0604030504040204" pitchFamily="50" charset="-128"/>
                        <a:ea typeface="メイリオ" panose="020B0604030504040204" pitchFamily="50" charset="-128"/>
                      </a:endParaRPr>
                    </a:p>
                    <a:p>
                      <a:r>
                        <a:rPr lang="ja-JP" altLang="en-US" sz="800" dirty="0">
                          <a:solidFill>
                            <a:schemeClr val="tx1"/>
                          </a:solidFill>
                          <a:latin typeface="メイリオ" panose="020B0604030504040204" pitchFamily="50" charset="-128"/>
                          <a:ea typeface="メイリオ" panose="020B0604030504040204" pitchFamily="50" charset="-128"/>
                        </a:rPr>
                        <a:t>・</a:t>
                      </a:r>
                      <a:r>
                        <a:rPr lang="en-US" altLang="ja-JP" sz="800" dirty="0">
                          <a:solidFill>
                            <a:schemeClr val="tx1"/>
                          </a:solidFill>
                          <a:latin typeface="メイリオ" panose="020B0604030504040204" pitchFamily="50" charset="-128"/>
                          <a:ea typeface="メイリオ" panose="020B0604030504040204" pitchFamily="50" charset="-128"/>
                        </a:rPr>
                        <a:t>DX</a:t>
                      </a:r>
                      <a:r>
                        <a:rPr lang="ja-JP" altLang="en-US" sz="800" dirty="0">
                          <a:solidFill>
                            <a:schemeClr val="tx1"/>
                          </a:solidFill>
                          <a:latin typeface="メイリオ" panose="020B0604030504040204" pitchFamily="50" charset="-128"/>
                          <a:ea typeface="メイリオ" panose="020B0604030504040204" pitchFamily="50" charset="-128"/>
                        </a:rPr>
                        <a:t>を取り巻く要素技術</a:t>
                      </a:r>
                      <a:endParaRPr lang="en-US" altLang="ja-JP" sz="800" dirty="0">
                        <a:solidFill>
                          <a:schemeClr val="tx1"/>
                        </a:solidFill>
                        <a:latin typeface="メイリオ" panose="020B0604030504040204" pitchFamily="50" charset="-128"/>
                        <a:ea typeface="メイリオ" panose="020B0604030504040204" pitchFamily="50" charset="-128"/>
                      </a:endParaRPr>
                    </a:p>
                    <a:p>
                      <a:endParaRPr lang="en-US" altLang="ja-JP" sz="300" dirty="0">
                        <a:solidFill>
                          <a:schemeClr val="tx1"/>
                        </a:solidFill>
                        <a:latin typeface="メイリオ" panose="020B0604030504040204" pitchFamily="50" charset="-128"/>
                        <a:ea typeface="メイリオ" panose="020B0604030504040204" pitchFamily="50" charset="-128"/>
                      </a:endParaRPr>
                    </a:p>
                    <a:p>
                      <a:r>
                        <a:rPr lang="ja-JP" altLang="en-US" sz="1050" b="1" dirty="0">
                          <a:solidFill>
                            <a:schemeClr val="tx1"/>
                          </a:solidFill>
                          <a:latin typeface="メイリオ" panose="020B0604030504040204" pitchFamily="50" charset="-128"/>
                          <a:ea typeface="メイリオ" panose="020B0604030504040204" pitchFamily="50" charset="-128"/>
                        </a:rPr>
                        <a:t>初めて学ぶ情報システム開発</a:t>
                      </a:r>
                      <a:endParaRPr lang="en-US" altLang="ja-JP" sz="1050" b="1" dirty="0">
                        <a:solidFill>
                          <a:schemeClr val="tx1"/>
                        </a:solidFill>
                        <a:latin typeface="メイリオ" panose="020B0604030504040204" pitchFamily="50" charset="-128"/>
                        <a:ea typeface="メイリオ" panose="020B0604030504040204" pitchFamily="50" charset="-128"/>
                      </a:endParaRPr>
                    </a:p>
                    <a:p>
                      <a:r>
                        <a:rPr lang="ja-JP" altLang="en-US" sz="800" dirty="0">
                          <a:solidFill>
                            <a:schemeClr val="tx1"/>
                          </a:solidFill>
                          <a:latin typeface="メイリオ" panose="020B0604030504040204" pitchFamily="50" charset="-128"/>
                          <a:ea typeface="メイリオ" panose="020B0604030504040204" pitchFamily="50" charset="-128"/>
                        </a:rPr>
                        <a:t>・情報システム、システム開発手法</a:t>
                      </a:r>
                      <a:endParaRPr lang="en-US" altLang="ja-JP" sz="800" dirty="0">
                        <a:solidFill>
                          <a:schemeClr val="tx1"/>
                        </a:solidFill>
                        <a:latin typeface="メイリオ" panose="020B0604030504040204" pitchFamily="50" charset="-128"/>
                        <a:ea typeface="メイリオ" panose="020B0604030504040204" pitchFamily="50" charset="-128"/>
                      </a:endParaRPr>
                    </a:p>
                    <a:p>
                      <a:r>
                        <a:rPr lang="ja-JP" altLang="en-US" sz="800" dirty="0">
                          <a:solidFill>
                            <a:schemeClr val="tx1"/>
                          </a:solidFill>
                          <a:latin typeface="メイリオ" panose="020B0604030504040204" pitchFamily="50" charset="-128"/>
                          <a:ea typeface="メイリオ" panose="020B0604030504040204" pitchFamily="50" charset="-128"/>
                        </a:rPr>
                        <a:t>・インフラストラクチャ</a:t>
                      </a:r>
                      <a:endParaRPr lang="en-US" altLang="ja-JP" sz="800" dirty="0">
                        <a:solidFill>
                          <a:schemeClr val="tx1"/>
                        </a:solidFill>
                        <a:latin typeface="メイリオ" panose="020B0604030504040204" pitchFamily="50" charset="-128"/>
                        <a:ea typeface="メイリオ" panose="020B0604030504040204" pitchFamily="50" charset="-128"/>
                      </a:endParaRPr>
                    </a:p>
                    <a:p>
                      <a:r>
                        <a:rPr lang="ja-JP" altLang="en-US" sz="800" dirty="0">
                          <a:solidFill>
                            <a:schemeClr val="tx1"/>
                          </a:solidFill>
                          <a:latin typeface="メイリオ" panose="020B0604030504040204" pitchFamily="50" charset="-128"/>
                          <a:ea typeface="メイリオ" panose="020B0604030504040204" pitchFamily="50" charset="-128"/>
                        </a:rPr>
                        <a:t>・システムアーキテクチャ</a:t>
                      </a:r>
                      <a:endParaRPr lang="en-US" altLang="ja-JP" sz="800" dirty="0">
                        <a:solidFill>
                          <a:schemeClr val="tx1"/>
                        </a:solidFill>
                        <a:latin typeface="メイリオ" panose="020B0604030504040204" pitchFamily="50" charset="-128"/>
                        <a:ea typeface="メイリオ" panose="020B0604030504040204" pitchFamily="50" charset="-128"/>
                      </a:endParaRPr>
                    </a:p>
                    <a:p>
                      <a:r>
                        <a:rPr lang="ja-JP" altLang="en-US" sz="800" dirty="0">
                          <a:solidFill>
                            <a:schemeClr val="tx1"/>
                          </a:solidFill>
                          <a:latin typeface="メイリオ" panose="020B0604030504040204" pitchFamily="50" charset="-128"/>
                          <a:ea typeface="メイリオ" panose="020B0604030504040204" pitchFamily="50" charset="-128"/>
                        </a:rPr>
                        <a:t>・ソフトウェア設計、運用・保守</a:t>
                      </a:r>
                      <a:endParaRPr lang="en-US" altLang="ja-JP" sz="1000" dirty="0">
                        <a:solidFill>
                          <a:schemeClr val="tx1"/>
                        </a:solidFill>
                        <a:latin typeface="メイリオ" panose="020B0604030504040204" pitchFamily="50" charset="-128"/>
                        <a:ea typeface="メイリオ" panose="020B0604030504040204" pitchFamily="50" charset="-128"/>
                      </a:endParaRPr>
                    </a:p>
                  </a:txBody>
                  <a:tcPr marB="0">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82965591"/>
                  </a:ext>
                </a:extLst>
              </a:tr>
            </a:tbl>
          </a:graphicData>
        </a:graphic>
      </p:graphicFrame>
    </p:spTree>
    <p:extLst>
      <p:ext uri="{BB962C8B-B14F-4D97-AF65-F5344CB8AC3E}">
        <p14:creationId xmlns:p14="http://schemas.microsoft.com/office/powerpoint/2010/main" val="26853850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正方形/長方形 48">
            <a:extLst>
              <a:ext uri="{FF2B5EF4-FFF2-40B4-BE49-F238E27FC236}">
                <a16:creationId xmlns:a16="http://schemas.microsoft.com/office/drawing/2014/main" id="{D7AFA3ED-8090-42F2-AE4C-1C7D3880744D}"/>
              </a:ext>
            </a:extLst>
          </p:cNvPr>
          <p:cNvSpPr/>
          <p:nvPr/>
        </p:nvSpPr>
        <p:spPr>
          <a:xfrm>
            <a:off x="251520" y="1943213"/>
            <a:ext cx="8595955" cy="4428045"/>
          </a:xfrm>
          <a:prstGeom prst="rect">
            <a:avLst/>
          </a:prstGeom>
          <a:solidFill>
            <a:srgbClr val="CFE0ED"/>
          </a:solidFill>
          <a:ln w="19050">
            <a:noFill/>
          </a:ln>
        </p:spPr>
        <p:style>
          <a:lnRef idx="2">
            <a:schemeClr val="accent1"/>
          </a:lnRef>
          <a:fillRef idx="1">
            <a:schemeClr val="lt1"/>
          </a:fillRef>
          <a:effectRef idx="0">
            <a:schemeClr val="accent1"/>
          </a:effectRef>
          <a:fontRef idx="minor">
            <a:schemeClr val="dk1"/>
          </a:fontRef>
        </p:style>
        <p:txBody>
          <a:bodyPr lIns="72000" tIns="36000" rIns="36000" rtlCol="0" anchor="t"/>
          <a:lstStyle/>
          <a:p>
            <a:pPr marL="93663" marR="0" lvl="0" indent="-93663" algn="l" defTabSz="990564" rtl="0" eaLnBrk="1" fontAlgn="auto" latinLnBrk="0" hangingPunct="1">
              <a:lnSpc>
                <a:spcPct val="100000"/>
              </a:lnSpc>
              <a:spcBef>
                <a:spcPct val="20000"/>
              </a:spcBef>
              <a:spcAft>
                <a:spcPts val="0"/>
              </a:spcAft>
              <a:buClrTx/>
              <a:buSzPct val="100000"/>
              <a:buFont typeface="Arial" panose="020B0604020202020204" pitchFamily="34" charset="0"/>
              <a:buChar char="•"/>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従来、紙ベースで行ってきた医療機関や福祉施設等の立入検査や許認可業務について、事業者の利便性向上と、職員の生産性向上を図るため、申請から許認可手続及び立入検査・指導監査までを一貫して処理・管理するシステムを、健康医療部と福祉部が共同で構築。</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93663" marR="0" lvl="0" indent="-93663" algn="l" defTabSz="990564" rtl="0" eaLnBrk="1" fontAlgn="auto" latinLnBrk="0" hangingPunct="1">
              <a:lnSpc>
                <a:spcPct val="100000"/>
              </a:lnSpc>
              <a:spcBef>
                <a:spcPct val="20000"/>
              </a:spcBef>
              <a:spcAft>
                <a:spcPts val="0"/>
              </a:spcAft>
              <a:buClrTx/>
              <a:buSzPct val="100000"/>
              <a:buFont typeface="Arial" panose="020B0604020202020204" pitchFamily="34" charset="0"/>
              <a:buChar char="•"/>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複数部局や類似業務での横展開を考慮した汎用性・拡張性の高いシステムとしており、令和８年度は環境衛生・薬事・食品衛生分野の許認可業務等への拡張に向けた機能構築を実施。</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algn="ctr">
              <a:defRPr/>
            </a:pPr>
            <a:endParaRPr lang="ja-JP" altLang="en-US" sz="105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 name="テキスト プレースホルダー 4">
            <a:extLst>
              <a:ext uri="{FF2B5EF4-FFF2-40B4-BE49-F238E27FC236}">
                <a16:creationId xmlns:a16="http://schemas.microsoft.com/office/drawing/2014/main" id="{1FE0F736-E538-4608-898D-96C05ECAC286}"/>
              </a:ext>
            </a:extLst>
          </p:cNvPr>
          <p:cNvSpPr>
            <a:spLocks noGrp="1"/>
          </p:cNvSpPr>
          <p:nvPr>
            <p:ph type="body" sz="quarter" idx="13"/>
          </p:nvPr>
        </p:nvSpPr>
        <p:spPr>
          <a:xfrm>
            <a:off x="0" y="47030"/>
            <a:ext cx="7704000" cy="501650"/>
          </a:xfrm>
        </p:spPr>
        <p:txBody>
          <a:bodyPr/>
          <a:lstStyle/>
          <a:p>
            <a:r>
              <a:rPr lang="ja-JP" altLang="en-US"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b="0" dirty="0">
                <a:latin typeface="メイリオ" panose="020B0604030504040204" pitchFamily="50" charset="-128"/>
                <a:ea typeface="メイリオ" panose="020B0604030504040204" pitchFamily="50" charset="-128"/>
                <a:cs typeface="メイリオ" panose="020B0604030504040204" pitchFamily="50" charset="-128"/>
              </a:rPr>
              <a:t>許認可・検査等業務</a:t>
            </a:r>
            <a:r>
              <a:rPr lang="en-US" altLang="ja-JP" b="0" dirty="0">
                <a:latin typeface="メイリオ" panose="020B0604030504040204" pitchFamily="50" charset="-128"/>
                <a:ea typeface="メイリオ" panose="020B0604030504040204" pitchFamily="50" charset="-128"/>
                <a:cs typeface="メイリオ" panose="020B0604030504040204" pitchFamily="50" charset="-128"/>
              </a:rPr>
              <a:t>DX</a:t>
            </a:r>
            <a:r>
              <a:rPr lang="ja-JP" altLang="en-US" b="0" dirty="0">
                <a:latin typeface="メイリオ" panose="020B0604030504040204" pitchFamily="50" charset="-128"/>
                <a:ea typeface="メイリオ" panose="020B0604030504040204" pitchFamily="50" charset="-128"/>
                <a:cs typeface="メイリオ" panose="020B0604030504040204" pitchFamily="50" charset="-128"/>
              </a:rPr>
              <a:t>プラットフォーム</a:t>
            </a:r>
            <a:r>
              <a:rPr lang="ja-JP" altLang="en-US" b="0" baseline="30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*８</a:t>
            </a:r>
            <a:r>
              <a:rPr lang="ja-JP" altLang="en-US"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」の構築</a:t>
            </a:r>
            <a:endParaRPr lang="ja-JP" altLang="en-US" b="0" dirty="0"/>
          </a:p>
        </p:txBody>
      </p:sp>
      <p:sp>
        <p:nvSpPr>
          <p:cNvPr id="71" name="正方形/長方形 70">
            <a:extLst>
              <a:ext uri="{FF2B5EF4-FFF2-40B4-BE49-F238E27FC236}">
                <a16:creationId xmlns:a16="http://schemas.microsoft.com/office/drawing/2014/main" id="{15BE3B73-0FE8-4497-9D8F-3C6413DE1DBE}"/>
              </a:ext>
            </a:extLst>
          </p:cNvPr>
          <p:cNvSpPr/>
          <p:nvPr/>
        </p:nvSpPr>
        <p:spPr>
          <a:xfrm>
            <a:off x="378465" y="2978949"/>
            <a:ext cx="8387071" cy="324816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rtlCol="0" anchor="t"/>
          <a:lstStyle/>
          <a:p>
            <a:pPr marL="0" marR="0" lvl="0" indent="0" algn="ctr" defTabSz="990564" rtl="0" eaLnBrk="1" fontAlgn="auto" latinLnBrk="0" hangingPunct="1">
              <a:lnSpc>
                <a:spcPct val="100000"/>
              </a:lnSpc>
              <a:spcBef>
                <a:spcPts val="0"/>
              </a:spcBef>
              <a:spcAft>
                <a:spcPts val="0"/>
              </a:spcAft>
              <a:buClrTx/>
              <a:buSzPct val="100000"/>
              <a:buFontTx/>
              <a:buNone/>
              <a:tabLst/>
              <a:defRPr/>
            </a:pPr>
            <a:endParaRPr kumimoji="1" lang="en-US" altLang="ja-JP" sz="600" b="1"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システム概要</a:t>
            </a:r>
            <a:endParaRPr kumimoji="1" lang="ja-JP" altLang="en-US" sz="105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algn="ct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grpSp>
        <p:nvGrpSpPr>
          <p:cNvPr id="2" name="グループ化 1">
            <a:extLst>
              <a:ext uri="{FF2B5EF4-FFF2-40B4-BE49-F238E27FC236}">
                <a16:creationId xmlns:a16="http://schemas.microsoft.com/office/drawing/2014/main" id="{ACA6E661-290F-48DA-8709-B4BB0CBFD526}"/>
              </a:ext>
            </a:extLst>
          </p:cNvPr>
          <p:cNvGrpSpPr/>
          <p:nvPr/>
        </p:nvGrpSpPr>
        <p:grpSpPr>
          <a:xfrm>
            <a:off x="437155" y="3293985"/>
            <a:ext cx="8254034" cy="2854565"/>
            <a:chOff x="410628" y="3335187"/>
            <a:chExt cx="8254034" cy="2854565"/>
          </a:xfrm>
        </p:grpSpPr>
        <p:grpSp>
          <p:nvGrpSpPr>
            <p:cNvPr id="90" name="グループ化 89">
              <a:extLst>
                <a:ext uri="{FF2B5EF4-FFF2-40B4-BE49-F238E27FC236}">
                  <a16:creationId xmlns:a16="http://schemas.microsoft.com/office/drawing/2014/main" id="{06386B12-F4DE-445A-BE15-60357F05F15E}"/>
                </a:ext>
              </a:extLst>
            </p:cNvPr>
            <p:cNvGrpSpPr/>
            <p:nvPr/>
          </p:nvGrpSpPr>
          <p:grpSpPr>
            <a:xfrm>
              <a:off x="7314634" y="3653565"/>
              <a:ext cx="1350028" cy="1897439"/>
              <a:chOff x="7316530" y="3747813"/>
              <a:chExt cx="1350028" cy="1897439"/>
            </a:xfrm>
          </p:grpSpPr>
          <p:sp>
            <p:nvSpPr>
              <p:cNvPr id="14" name="正方形/長方形 13">
                <a:extLst>
                  <a:ext uri="{FF2B5EF4-FFF2-40B4-BE49-F238E27FC236}">
                    <a16:creationId xmlns:a16="http://schemas.microsoft.com/office/drawing/2014/main" id="{97F900F0-30EC-43B2-A088-11C7D9203251}"/>
                  </a:ext>
                </a:extLst>
              </p:cNvPr>
              <p:cNvSpPr/>
              <p:nvPr/>
            </p:nvSpPr>
            <p:spPr bwMode="gray">
              <a:xfrm>
                <a:off x="7316530" y="3747813"/>
                <a:ext cx="1350028" cy="1897439"/>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lIns="72000" tIns="72000" rIns="72000" bIns="0" rtlCol="0" anchor="t">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buClr>
                    <a:srgbClr val="000000"/>
                  </a:buClr>
                  <a:defRPr/>
                </a:pPr>
                <a:endParaRPr lang="en-US" altLang="ja-JP" sz="1400" b="1" kern="0" dirty="0">
                  <a:solidFill>
                    <a:sysClr val="windowText" lastClr="000000"/>
                  </a:solidFill>
                  <a:latin typeface="メイリオ" panose="020B0604030504040204" pitchFamily="50" charset="-128"/>
                  <a:ea typeface="メイリオ" panose="020B0604030504040204" pitchFamily="50" charset="-128"/>
                </a:endParaRPr>
              </a:p>
              <a:p>
                <a:pPr algn="ctr">
                  <a:buClr>
                    <a:srgbClr val="000000"/>
                  </a:buClr>
                  <a:defRPr/>
                </a:pPr>
                <a:r>
                  <a:rPr lang="ja-JP" altLang="en-US" sz="1400" b="1" kern="0" dirty="0">
                    <a:solidFill>
                      <a:sysClr val="windowText" lastClr="000000"/>
                    </a:solidFill>
                    <a:latin typeface="メイリオ" panose="020B0604030504040204" pitchFamily="50" charset="-128"/>
                    <a:ea typeface="メイリオ" panose="020B0604030504040204" pitchFamily="50" charset="-128"/>
                  </a:rPr>
                  <a:t>府</a:t>
                </a:r>
                <a:endParaRPr lang="en-US" altLang="ja-JP" sz="1400" b="1" kern="0" dirty="0">
                  <a:solidFill>
                    <a:sysClr val="windowText" lastClr="000000"/>
                  </a:solidFill>
                  <a:latin typeface="メイリオ" panose="020B0604030504040204" pitchFamily="50" charset="-128"/>
                  <a:ea typeface="メイリオ" panose="020B0604030504040204" pitchFamily="50" charset="-128"/>
                </a:endParaRPr>
              </a:p>
            </p:txBody>
          </p:sp>
          <p:sp>
            <p:nvSpPr>
              <p:cNvPr id="15" name="テキスト ボックス 60">
                <a:extLst>
                  <a:ext uri="{FF2B5EF4-FFF2-40B4-BE49-F238E27FC236}">
                    <a16:creationId xmlns:a16="http://schemas.microsoft.com/office/drawing/2014/main" id="{42C68074-C814-4B78-82E7-DB9DA7664635}"/>
                  </a:ext>
                </a:extLst>
              </p:cNvPr>
              <p:cNvSpPr txBox="1"/>
              <p:nvPr/>
            </p:nvSpPr>
            <p:spPr>
              <a:xfrm>
                <a:off x="7594049" y="4902585"/>
                <a:ext cx="868680" cy="325344"/>
              </a:xfrm>
              <a:prstGeom prst="rect">
                <a:avLst/>
              </a:prstGeom>
              <a:ln>
                <a:headEnd/>
                <a:tailEnd/>
              </a:ln>
            </p:spPr>
            <p:style>
              <a:lnRef idx="2">
                <a:schemeClr val="dk1"/>
              </a:lnRef>
              <a:fillRef idx="1">
                <a:schemeClr val="lt1"/>
              </a:fillRef>
              <a:effectRef idx="0">
                <a:schemeClr val="dk1"/>
              </a:effectRef>
              <a:fontRef idx="minor">
                <a:schemeClr val="dk1"/>
              </a:fontRef>
            </p:style>
            <p:txBody>
              <a:bodyPr wrap="square" lIns="36000" tIns="36000" rIns="36000" bIns="36000" rtlCol="0" anchor="ctr" anchorCtr="0"/>
              <a:lstStyle>
                <a:defPPr>
                  <a:defRPr lang="en-US"/>
                </a:defPPr>
                <a:lvl1pPr marL="0" marR="0" lvl="0" indent="0" algn="ctr" defTabSz="914400" eaLnBrk="1" latinLnBrk="0" hangingPunct="1">
                  <a:lnSpc>
                    <a:spcPct val="100000"/>
                  </a:lnSpc>
                  <a:buClrTx/>
                  <a:buSzTx/>
                  <a:buFont typeface="Wingdings 2" pitchFamily="18" charset="2"/>
                  <a:buNone/>
                  <a:tabLst/>
                  <a:defRPr kumimoji="1" sz="1100" b="0" i="0" u="none" strike="noStrike" cap="none" spc="0" normalizeH="0" baseline="0">
                    <a:ln>
                      <a:noFill/>
                    </a:ln>
                    <a:solidFill>
                      <a:schemeClr val="bg1"/>
                    </a:solidFill>
                    <a:effectLst/>
                    <a:uLnTx/>
                    <a:uFillTx/>
                    <a:latin typeface="+mn-lt"/>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dirty="0">
                    <a:solidFill>
                      <a:schemeClr val="tx1"/>
                    </a:solidFill>
                    <a:latin typeface="メイリオ" panose="020B0604030504040204" pitchFamily="50" charset="-128"/>
                    <a:ea typeface="メイリオ" panose="020B0604030504040204" pitchFamily="50" charset="-128"/>
                  </a:rPr>
                  <a:t>福祉部</a:t>
                </a:r>
              </a:p>
            </p:txBody>
          </p:sp>
          <p:sp>
            <p:nvSpPr>
              <p:cNvPr id="16" name="テキスト ボックス 60">
                <a:extLst>
                  <a:ext uri="{FF2B5EF4-FFF2-40B4-BE49-F238E27FC236}">
                    <a16:creationId xmlns:a16="http://schemas.microsoft.com/office/drawing/2014/main" id="{36463AC5-14AC-44D2-BB36-71E4AB5A2242}"/>
                  </a:ext>
                </a:extLst>
              </p:cNvPr>
              <p:cNvSpPr txBox="1"/>
              <p:nvPr/>
            </p:nvSpPr>
            <p:spPr>
              <a:xfrm>
                <a:off x="7594049" y="4374540"/>
                <a:ext cx="868680" cy="330461"/>
              </a:xfrm>
              <a:prstGeom prst="rect">
                <a:avLst/>
              </a:prstGeom>
              <a:ln>
                <a:headEnd/>
                <a:tailEnd/>
              </a:ln>
            </p:spPr>
            <p:style>
              <a:lnRef idx="2">
                <a:schemeClr val="dk1"/>
              </a:lnRef>
              <a:fillRef idx="1">
                <a:schemeClr val="lt1"/>
              </a:fillRef>
              <a:effectRef idx="0">
                <a:schemeClr val="dk1"/>
              </a:effectRef>
              <a:fontRef idx="minor">
                <a:schemeClr val="dk1"/>
              </a:fontRef>
            </p:style>
            <p:txBody>
              <a:bodyPr wrap="square" lIns="36000" tIns="36000" rIns="36000" bIns="36000" rtlCol="0" anchor="ctr" anchorCtr="0"/>
              <a:lstStyle>
                <a:defPPr>
                  <a:defRPr lang="en-US"/>
                </a:defPPr>
                <a:lvl1pPr marL="0" marR="0" lvl="0" indent="0" algn="ctr" defTabSz="914400" eaLnBrk="1" latinLnBrk="0" hangingPunct="1">
                  <a:lnSpc>
                    <a:spcPct val="100000"/>
                  </a:lnSpc>
                  <a:buClrTx/>
                  <a:buSzTx/>
                  <a:buFont typeface="Wingdings 2" pitchFamily="18" charset="2"/>
                  <a:buNone/>
                  <a:tabLst/>
                  <a:defRPr kumimoji="1" sz="1100" b="0" i="0" u="none" strike="noStrike" cap="none" spc="0" normalizeH="0" baseline="0">
                    <a:ln>
                      <a:noFill/>
                    </a:ln>
                    <a:solidFill>
                      <a:schemeClr val="bg1"/>
                    </a:solidFill>
                    <a:effectLst/>
                    <a:uLnTx/>
                    <a:uFillTx/>
                    <a:latin typeface="+mn-lt"/>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a:solidFill>
                      <a:schemeClr val="tx1"/>
                    </a:solidFill>
                    <a:latin typeface="メイリオ" panose="020B0604030504040204" pitchFamily="50" charset="-128"/>
                    <a:ea typeface="メイリオ" panose="020B0604030504040204" pitchFamily="50" charset="-128"/>
                  </a:rPr>
                  <a:t>健康医療部</a:t>
                </a:r>
              </a:p>
            </p:txBody>
          </p:sp>
        </p:grpSp>
        <p:sp>
          <p:nvSpPr>
            <p:cNvPr id="18" name="正方形/長方形 17">
              <a:extLst>
                <a:ext uri="{FF2B5EF4-FFF2-40B4-BE49-F238E27FC236}">
                  <a16:creationId xmlns:a16="http://schemas.microsoft.com/office/drawing/2014/main" id="{3863A8A7-EF66-43F1-86F6-460D3FBFD4E6}"/>
                </a:ext>
              </a:extLst>
            </p:cNvPr>
            <p:cNvSpPr/>
            <p:nvPr/>
          </p:nvSpPr>
          <p:spPr bwMode="gray">
            <a:xfrm>
              <a:off x="3027474" y="3335187"/>
              <a:ext cx="3056036" cy="2070342"/>
            </a:xfrm>
            <a:prstGeom prst="rect">
              <a:avLst/>
            </a:prstGeom>
            <a:solidFill>
              <a:schemeClr val="bg1"/>
            </a:solidFill>
            <a:ln w="28575" algn="ctr">
              <a:solidFill>
                <a:srgbClr val="006664"/>
              </a:solidFill>
              <a:miter lim="800000"/>
              <a:headEnd/>
              <a:tailEnd/>
            </a:ln>
            <a:effectLst>
              <a:outerShdw blurRad="50800" dist="38100" dir="2700000" algn="tl" rotWithShape="0">
                <a:prstClr val="black">
                  <a:alpha val="40000"/>
                </a:prstClr>
              </a:outerShdw>
            </a:effectLst>
          </p:spPr>
          <p:txBody>
            <a:bodyPr wrap="none" lIns="72000" tIns="36000" rIns="72000" bIns="36000" rtlCol="0" anchor="t"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buClr>
                  <a:srgbClr val="000000"/>
                </a:buClr>
                <a:defRPr/>
              </a:pPr>
              <a:r>
                <a:rPr lang="ja-JP" altLang="en-US" sz="1500" b="1" dirty="0">
                  <a:latin typeface="メイリオ" panose="020B0604030504040204" pitchFamily="50" charset="-128"/>
                  <a:ea typeface="メイリオ" panose="020B0604030504040204" pitchFamily="50" charset="-128"/>
                </a:rPr>
                <a:t>許認可・検査等業務</a:t>
              </a:r>
              <a:endParaRPr lang="en-US" altLang="ja-JP" sz="1500" b="1" dirty="0">
                <a:latin typeface="メイリオ" panose="020B0604030504040204" pitchFamily="50" charset="-128"/>
                <a:ea typeface="メイリオ" panose="020B0604030504040204" pitchFamily="50" charset="-128"/>
              </a:endParaRPr>
            </a:p>
            <a:p>
              <a:pPr algn="ctr">
                <a:buClr>
                  <a:srgbClr val="000000"/>
                </a:buClr>
                <a:defRPr/>
              </a:pPr>
              <a:r>
                <a:rPr lang="en-US" altLang="ja-JP" sz="1500" b="1" dirty="0">
                  <a:latin typeface="メイリオ" panose="020B0604030504040204" pitchFamily="50" charset="-128"/>
                  <a:ea typeface="メイリオ" panose="020B0604030504040204" pitchFamily="50" charset="-128"/>
                </a:rPr>
                <a:t>DX</a:t>
              </a:r>
              <a:r>
                <a:rPr lang="ja-JP" altLang="en-US" sz="1500" b="1" dirty="0">
                  <a:latin typeface="メイリオ" panose="020B0604030504040204" pitchFamily="50" charset="-128"/>
                  <a:ea typeface="メイリオ" panose="020B0604030504040204" pitchFamily="50" charset="-128"/>
                </a:rPr>
                <a:t>プラットフォーム</a:t>
              </a:r>
              <a:endParaRPr lang="en-US" altLang="ja-JP" sz="1500" kern="0" dirty="0">
                <a:latin typeface="メイリオ" panose="020B0604030504040204" pitchFamily="50" charset="-128"/>
                <a:ea typeface="メイリオ" panose="020B0604030504040204" pitchFamily="50" charset="-128"/>
              </a:endParaRPr>
            </a:p>
          </p:txBody>
        </p:sp>
        <p:sp>
          <p:nvSpPr>
            <p:cNvPr id="19" name="正方形/長方形 18">
              <a:extLst>
                <a:ext uri="{FF2B5EF4-FFF2-40B4-BE49-F238E27FC236}">
                  <a16:creationId xmlns:a16="http://schemas.microsoft.com/office/drawing/2014/main" id="{5A5FF324-9B1A-4341-B26E-1C636C219517}"/>
                </a:ext>
              </a:extLst>
            </p:cNvPr>
            <p:cNvSpPr/>
            <p:nvPr/>
          </p:nvSpPr>
          <p:spPr bwMode="gray">
            <a:xfrm>
              <a:off x="410628" y="3653564"/>
              <a:ext cx="1383628" cy="1897439"/>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lIns="72000" tIns="72000" rIns="72000" bIns="0" rtlCol="0" anchor="t">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buClr>
                  <a:srgbClr val="000000"/>
                </a:buClr>
                <a:defRPr/>
              </a:pPr>
              <a:endParaRPr lang="en-US" altLang="ja-JP" sz="1400" b="1" kern="0" dirty="0">
                <a:solidFill>
                  <a:sysClr val="windowText" lastClr="000000"/>
                </a:solidFill>
                <a:latin typeface="メイリオ" panose="020B0604030504040204" pitchFamily="50" charset="-128"/>
                <a:ea typeface="メイリオ" panose="020B0604030504040204" pitchFamily="50" charset="-128"/>
              </a:endParaRPr>
            </a:p>
            <a:p>
              <a:pPr algn="ctr">
                <a:buClr>
                  <a:srgbClr val="000000"/>
                </a:buClr>
                <a:defRPr/>
              </a:pPr>
              <a:r>
                <a:rPr lang="ja-JP" altLang="en-US" sz="1400" b="1" kern="0" dirty="0">
                  <a:solidFill>
                    <a:sysClr val="windowText" lastClr="000000"/>
                  </a:solidFill>
                  <a:latin typeface="メイリオ" panose="020B0604030504040204" pitchFamily="50" charset="-128"/>
                  <a:ea typeface="メイリオ" panose="020B0604030504040204" pitchFamily="50" charset="-128"/>
                </a:rPr>
                <a:t>事業者</a:t>
              </a:r>
              <a:endParaRPr lang="en-US" altLang="ja-JP" sz="1400" b="1" kern="0" dirty="0">
                <a:solidFill>
                  <a:sysClr val="windowText" lastClr="000000"/>
                </a:solidFill>
                <a:latin typeface="メイリオ" panose="020B0604030504040204" pitchFamily="50" charset="-128"/>
                <a:ea typeface="メイリオ" panose="020B0604030504040204" pitchFamily="50" charset="-128"/>
              </a:endParaRPr>
            </a:p>
          </p:txBody>
        </p:sp>
        <p:grpSp>
          <p:nvGrpSpPr>
            <p:cNvPr id="3" name="グループ化 2">
              <a:extLst>
                <a:ext uri="{FF2B5EF4-FFF2-40B4-BE49-F238E27FC236}">
                  <a16:creationId xmlns:a16="http://schemas.microsoft.com/office/drawing/2014/main" id="{75264BB4-7542-4143-A42D-DE89B97D9569}"/>
                </a:ext>
              </a:extLst>
            </p:cNvPr>
            <p:cNvGrpSpPr/>
            <p:nvPr/>
          </p:nvGrpSpPr>
          <p:grpSpPr>
            <a:xfrm>
              <a:off x="519042" y="3921077"/>
              <a:ext cx="1100377" cy="1214308"/>
              <a:chOff x="686252" y="4156064"/>
              <a:chExt cx="1327439" cy="1464879"/>
            </a:xfrm>
          </p:grpSpPr>
          <p:sp>
            <p:nvSpPr>
              <p:cNvPr id="21" name="テキスト ボックス 20">
                <a:extLst>
                  <a:ext uri="{FF2B5EF4-FFF2-40B4-BE49-F238E27FC236}">
                    <a16:creationId xmlns:a16="http://schemas.microsoft.com/office/drawing/2014/main" id="{A3FA0C5B-122D-4A43-98F5-8AE4CA849178}"/>
                  </a:ext>
                </a:extLst>
              </p:cNvPr>
              <p:cNvSpPr txBox="1"/>
              <p:nvPr/>
            </p:nvSpPr>
            <p:spPr>
              <a:xfrm>
                <a:off x="758176" y="4156064"/>
                <a:ext cx="1255515" cy="153209"/>
              </a:xfrm>
              <a:prstGeom prst="rect">
                <a:avLst/>
              </a:prstGeom>
              <a:noFill/>
            </p:spPr>
            <p:txBody>
              <a:bodyPr wrap="none" lIns="0" tIns="0" rIns="0" bIns="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buSzPct val="100000"/>
                  <a:defRPr/>
                </a:pPr>
                <a:endParaRPr lang="en-US" altLang="ja-JP" sz="1000" kern="0" dirty="0">
                  <a:latin typeface="メイリオ" panose="020B0604030504040204" pitchFamily="50" charset="-128"/>
                  <a:ea typeface="メイリオ" panose="020B0604030504040204" pitchFamily="50" charset="-128"/>
                </a:endParaRPr>
              </a:p>
              <a:p>
                <a:pPr algn="ctr">
                  <a:buSzPct val="100000"/>
                  <a:defRPr/>
                </a:pPr>
                <a:endParaRPr lang="en-US" altLang="ja-JP" sz="1000" kern="0" dirty="0">
                  <a:latin typeface="メイリオ" panose="020B0604030504040204" pitchFamily="50" charset="-128"/>
                  <a:ea typeface="メイリオ" panose="020B0604030504040204" pitchFamily="50" charset="-128"/>
                </a:endParaRPr>
              </a:p>
              <a:p>
                <a:pPr algn="ctr">
                  <a:buSzPct val="100000"/>
                  <a:defRPr/>
                </a:pPr>
                <a:endParaRPr lang="en-US" altLang="ja-JP" sz="1000" kern="0" dirty="0">
                  <a:latin typeface="メイリオ" panose="020B0604030504040204" pitchFamily="50" charset="-128"/>
                  <a:ea typeface="メイリオ" panose="020B0604030504040204" pitchFamily="50" charset="-128"/>
                </a:endParaRPr>
              </a:p>
              <a:p>
                <a:pPr algn="ctr">
                  <a:buSzPct val="100000"/>
                  <a:defRPr/>
                </a:pPr>
                <a:endParaRPr lang="en-US" altLang="ja-JP" sz="1000" kern="0" dirty="0">
                  <a:latin typeface="メイリオ" panose="020B0604030504040204" pitchFamily="50" charset="-128"/>
                  <a:ea typeface="メイリオ" panose="020B0604030504040204" pitchFamily="50" charset="-128"/>
                </a:endParaRPr>
              </a:p>
              <a:p>
                <a:pPr algn="ctr">
                  <a:buSzPct val="100000"/>
                  <a:defRPr/>
                </a:pPr>
                <a:endParaRPr lang="en-US" altLang="ja-JP" sz="1000" kern="0" dirty="0">
                  <a:latin typeface="メイリオ" panose="020B0604030504040204" pitchFamily="50" charset="-128"/>
                  <a:ea typeface="メイリオ" panose="020B0604030504040204" pitchFamily="50" charset="-128"/>
                </a:endParaRPr>
              </a:p>
              <a:p>
                <a:pPr algn="ctr">
                  <a:buSzPct val="100000"/>
                  <a:defRPr/>
                </a:pPr>
                <a:endParaRPr lang="en-US" altLang="ja-JP" sz="1000" kern="0" dirty="0">
                  <a:latin typeface="メイリオ" panose="020B0604030504040204" pitchFamily="50" charset="-128"/>
                  <a:ea typeface="メイリオ" panose="020B0604030504040204" pitchFamily="50" charset="-128"/>
                </a:endParaRPr>
              </a:p>
              <a:p>
                <a:pPr algn="ctr">
                  <a:buSzPct val="100000"/>
                  <a:defRPr/>
                </a:pPr>
                <a:r>
                  <a:rPr lang="ja-JP" altLang="en-US" sz="1000" kern="0" dirty="0">
                    <a:latin typeface="メイリオ" panose="020B0604030504040204" pitchFamily="50" charset="-128"/>
                    <a:ea typeface="メイリオ" panose="020B0604030504040204" pitchFamily="50" charset="-128"/>
                  </a:rPr>
                  <a:t>医療機関や福祉施設等</a:t>
                </a:r>
                <a:endParaRPr lang="en-US" altLang="ja-JP" sz="1000" kern="0" dirty="0">
                  <a:latin typeface="メイリオ" panose="020B0604030504040204" pitchFamily="50" charset="-128"/>
                  <a:ea typeface="メイリオ" panose="020B0604030504040204" pitchFamily="50" charset="-128"/>
                </a:endParaRPr>
              </a:p>
            </p:txBody>
          </p:sp>
          <p:pic>
            <p:nvPicPr>
              <p:cNvPr id="22" name="グラフィックス 21" descr="病院 単色塗りつぶし">
                <a:extLst>
                  <a:ext uri="{FF2B5EF4-FFF2-40B4-BE49-F238E27FC236}">
                    <a16:creationId xmlns:a16="http://schemas.microsoft.com/office/drawing/2014/main" id="{624CB34E-5061-4431-8E50-418475908F1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86252" y="5105478"/>
                <a:ext cx="648000" cy="515465"/>
              </a:xfrm>
              <a:prstGeom prst="rect">
                <a:avLst/>
              </a:prstGeom>
            </p:spPr>
          </p:pic>
        </p:grpSp>
        <p:pic>
          <p:nvPicPr>
            <p:cNvPr id="23" name="グラフィックス 22" descr="ホーム 1 単色塗りつぶし">
              <a:extLst>
                <a:ext uri="{FF2B5EF4-FFF2-40B4-BE49-F238E27FC236}">
                  <a16:creationId xmlns:a16="http://schemas.microsoft.com/office/drawing/2014/main" id="{F8DECA1A-8B00-44FA-914E-FEF57D4504D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14995" y="4700578"/>
              <a:ext cx="537159" cy="427296"/>
            </a:xfrm>
            <a:prstGeom prst="rect">
              <a:avLst/>
            </a:prstGeom>
          </p:spPr>
        </p:pic>
        <p:sp>
          <p:nvSpPr>
            <p:cNvPr id="29" name="矢印: 左右 28">
              <a:extLst>
                <a:ext uri="{FF2B5EF4-FFF2-40B4-BE49-F238E27FC236}">
                  <a16:creationId xmlns:a16="http://schemas.microsoft.com/office/drawing/2014/main" id="{7E0013EB-5AA9-49CC-A9E8-E5C72740DBD6}"/>
                </a:ext>
              </a:extLst>
            </p:cNvPr>
            <p:cNvSpPr/>
            <p:nvPr/>
          </p:nvSpPr>
          <p:spPr bwMode="gray">
            <a:xfrm>
              <a:off x="1815089" y="4317333"/>
              <a:ext cx="1152000" cy="213831"/>
            </a:xfrm>
            <a:prstGeom prst="leftRightArrow">
              <a:avLst>
                <a:gd name="adj1" fmla="val 42808"/>
                <a:gd name="adj2" fmla="val 50000"/>
              </a:avLst>
            </a:prstGeom>
            <a:solidFill>
              <a:srgbClr val="75787B"/>
            </a:solidFill>
            <a:ln w="12700" algn="ctr">
              <a:solidFill>
                <a:srgbClr val="75787B"/>
              </a:solidFill>
              <a:miter lim="800000"/>
              <a:headEnd/>
              <a:tailEnd/>
            </a:ln>
          </p:spPr>
          <p:txBody>
            <a:bodyPr wrap="square" lIns="36000" tIns="36000" rIns="36000" bIns="36000" rtlCol="0" anchor="ctr"/>
            <a:lstStyle/>
            <a:p>
              <a:pPr algn="ctr" fontAlgn="base">
                <a:spcBef>
                  <a:spcPct val="0"/>
                </a:spcBef>
                <a:spcAft>
                  <a:spcPct val="0"/>
                </a:spcAft>
                <a:defRPr/>
              </a:pPr>
              <a:endParaRPr lang="ja-JP" altLang="en-US" sz="1200">
                <a:solidFill>
                  <a:prstClr val="black"/>
                </a:solidFill>
                <a:latin typeface="Yu Gothic UI" panose="020B0500000000000000" pitchFamily="50" charset="-128"/>
                <a:ea typeface="Yu Gothic UI" panose="020B0500000000000000" pitchFamily="50" charset="-128"/>
              </a:endParaRPr>
            </a:p>
          </p:txBody>
        </p:sp>
        <p:sp>
          <p:nvSpPr>
            <p:cNvPr id="31" name="矢印: 右 30">
              <a:extLst>
                <a:ext uri="{FF2B5EF4-FFF2-40B4-BE49-F238E27FC236}">
                  <a16:creationId xmlns:a16="http://schemas.microsoft.com/office/drawing/2014/main" id="{C2480B1F-3BCF-4BBF-B91D-73EE57A07E1E}"/>
                </a:ext>
              </a:extLst>
            </p:cNvPr>
            <p:cNvSpPr/>
            <p:nvPr/>
          </p:nvSpPr>
          <p:spPr bwMode="gray">
            <a:xfrm>
              <a:off x="1815089" y="3724576"/>
              <a:ext cx="1152000" cy="215445"/>
            </a:xfrm>
            <a:prstGeom prst="rightArrow">
              <a:avLst>
                <a:gd name="adj1" fmla="val 50000"/>
                <a:gd name="adj2" fmla="val 78295"/>
              </a:avLst>
            </a:prstGeom>
            <a:solidFill>
              <a:srgbClr val="1F497D"/>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1" i="0" u="none" strike="noStrike" kern="1200" cap="none" spc="0" normalizeH="0" baseline="0" noProof="0" dirty="0">
                <a:ln>
                  <a:noFill/>
                </a:ln>
                <a:solidFill>
                  <a:schemeClr val="bg1"/>
                </a:solidFill>
                <a:effectLst/>
                <a:uLnTx/>
                <a:uFillTx/>
                <a:latin typeface="Yu Gothic UI" panose="020B0500000000000000" pitchFamily="50" charset="-128"/>
                <a:ea typeface="Yu Gothic UI" panose="020B0500000000000000" pitchFamily="50" charset="-128"/>
              </a:endParaRPr>
            </a:p>
          </p:txBody>
        </p:sp>
        <p:sp>
          <p:nvSpPr>
            <p:cNvPr id="32" name="正方形/長方形 31">
              <a:extLst>
                <a:ext uri="{FF2B5EF4-FFF2-40B4-BE49-F238E27FC236}">
                  <a16:creationId xmlns:a16="http://schemas.microsoft.com/office/drawing/2014/main" id="{9B6D671B-D1F7-4CFB-B65D-D6B6F1AC65FD}"/>
                </a:ext>
              </a:extLst>
            </p:cNvPr>
            <p:cNvSpPr/>
            <p:nvPr/>
          </p:nvSpPr>
          <p:spPr bwMode="gray">
            <a:xfrm>
              <a:off x="1887383" y="5849583"/>
              <a:ext cx="5331204" cy="340169"/>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lIns="72000" tIns="36000" rIns="72000" bIns="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50000"/>
                </a:lnSpc>
                <a:buClr>
                  <a:srgbClr val="000000"/>
                </a:buClr>
                <a:defRPr/>
              </a:pPr>
              <a:r>
                <a:rPr lang="ja-JP" altLang="en-US" sz="1200" b="1" kern="0" dirty="0">
                  <a:latin typeface="メイリオ" panose="020B0604030504040204" pitchFamily="50" charset="-128"/>
                  <a:ea typeface="メイリオ" panose="020B0604030504040204" pitchFamily="50" charset="-128"/>
                </a:rPr>
                <a:t>国及び府等のシステム（申請・台帳情報、検査結果、決済情報等）</a:t>
              </a:r>
            </a:p>
          </p:txBody>
        </p:sp>
        <p:sp>
          <p:nvSpPr>
            <p:cNvPr id="7" name="テキスト ボックス 6">
              <a:extLst>
                <a:ext uri="{FF2B5EF4-FFF2-40B4-BE49-F238E27FC236}">
                  <a16:creationId xmlns:a16="http://schemas.microsoft.com/office/drawing/2014/main" id="{58D312E1-3A0D-4038-8E26-575B3009AC58}"/>
                </a:ext>
              </a:extLst>
            </p:cNvPr>
            <p:cNvSpPr txBox="1"/>
            <p:nvPr/>
          </p:nvSpPr>
          <p:spPr>
            <a:xfrm>
              <a:off x="3131840" y="3811940"/>
              <a:ext cx="1275411" cy="1556330"/>
            </a:xfrm>
            <a:prstGeom prst="rect">
              <a:avLst/>
            </a:prstGeom>
            <a:solidFill>
              <a:schemeClr val="accent1">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wrap="square" rtlCol="0">
              <a:noAutofit/>
            </a:bodyPr>
            <a:lstStyle/>
            <a:p>
              <a:pPr algn="ctr"/>
              <a:r>
                <a:rPr kumimoji="1" lang="ja-JP" altLang="en-US" sz="9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事業者等ポータル</a:t>
              </a:r>
            </a:p>
          </p:txBody>
        </p:sp>
        <p:sp>
          <p:nvSpPr>
            <p:cNvPr id="33" name="矢印: 右 32">
              <a:extLst>
                <a:ext uri="{FF2B5EF4-FFF2-40B4-BE49-F238E27FC236}">
                  <a16:creationId xmlns:a16="http://schemas.microsoft.com/office/drawing/2014/main" id="{23F0DF8A-FAD5-4249-B8BB-36A22FB90CCB}"/>
                </a:ext>
              </a:extLst>
            </p:cNvPr>
            <p:cNvSpPr/>
            <p:nvPr/>
          </p:nvSpPr>
          <p:spPr bwMode="gray">
            <a:xfrm rot="813823">
              <a:off x="1867998" y="5400257"/>
              <a:ext cx="1551407" cy="270277"/>
            </a:xfrm>
            <a:prstGeom prst="rightArrow">
              <a:avLst>
                <a:gd name="adj1" fmla="val 50000"/>
                <a:gd name="adj2" fmla="val 87825"/>
              </a:avLst>
            </a:prstGeom>
            <a:solidFill>
              <a:srgbClr val="1F497D"/>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1" i="0" u="none" strike="noStrike" kern="1200" cap="none" spc="0" normalizeH="0" baseline="0" noProof="0">
                <a:ln>
                  <a:noFill/>
                </a:ln>
                <a:solidFill>
                  <a:schemeClr val="bg1"/>
                </a:solidFill>
                <a:effectLst/>
                <a:uLnTx/>
                <a:uFillTx/>
                <a:latin typeface="Yu Gothic UI" panose="020B0500000000000000" pitchFamily="50" charset="-128"/>
                <a:ea typeface="Yu Gothic UI" panose="020B0500000000000000" pitchFamily="50" charset="-128"/>
              </a:endParaRPr>
            </a:p>
          </p:txBody>
        </p:sp>
        <p:sp>
          <p:nvSpPr>
            <p:cNvPr id="50" name="矢印: 左右 49">
              <a:extLst>
                <a:ext uri="{FF2B5EF4-FFF2-40B4-BE49-F238E27FC236}">
                  <a16:creationId xmlns:a16="http://schemas.microsoft.com/office/drawing/2014/main" id="{C284DBFF-E453-492B-964D-466AC6EA4B9E}"/>
                </a:ext>
              </a:extLst>
            </p:cNvPr>
            <p:cNvSpPr/>
            <p:nvPr/>
          </p:nvSpPr>
          <p:spPr bwMode="gray">
            <a:xfrm rot="20992445">
              <a:off x="5758362" y="5397673"/>
              <a:ext cx="1514774" cy="285712"/>
            </a:xfrm>
            <a:prstGeom prst="leftRightArrow">
              <a:avLst/>
            </a:prstGeom>
            <a:solidFill>
              <a:srgbClr val="75787B"/>
            </a:solidFill>
            <a:ln w="12700" algn="ctr">
              <a:noFill/>
              <a:miter lim="800000"/>
              <a:headEnd/>
              <a:tailEnd/>
            </a:ln>
          </p:spPr>
          <p:txBody>
            <a:bodyPr wrap="square" lIns="36000" tIns="36000" rIns="36000" bIns="36000" rtlCol="0" anchor="ctr"/>
            <a:lstStyle/>
            <a:p>
              <a:pPr algn="ctr" fontAlgn="base">
                <a:spcBef>
                  <a:spcPct val="0"/>
                </a:spcBef>
                <a:spcAft>
                  <a:spcPct val="0"/>
                </a:spcAft>
                <a:defRPr/>
              </a:pPr>
              <a:endParaRPr lang="ja-JP" altLang="en-US" sz="1200">
                <a:solidFill>
                  <a:prstClr val="black"/>
                </a:solidFill>
                <a:latin typeface="Yu Gothic UI" panose="020B0500000000000000" pitchFamily="50" charset="-128"/>
                <a:ea typeface="Yu Gothic UI" panose="020B0500000000000000" pitchFamily="50" charset="-128"/>
              </a:endParaRPr>
            </a:p>
          </p:txBody>
        </p:sp>
        <p:sp>
          <p:nvSpPr>
            <p:cNvPr id="68" name="テキスト ボックス 67">
              <a:extLst>
                <a:ext uri="{FF2B5EF4-FFF2-40B4-BE49-F238E27FC236}">
                  <a16:creationId xmlns:a16="http://schemas.microsoft.com/office/drawing/2014/main" id="{7BBA44F5-5E3E-49B2-91B6-2FE42CE233F2}"/>
                </a:ext>
              </a:extLst>
            </p:cNvPr>
            <p:cNvSpPr txBox="1"/>
            <p:nvPr/>
          </p:nvSpPr>
          <p:spPr>
            <a:xfrm>
              <a:off x="4707015" y="3806471"/>
              <a:ext cx="1275411" cy="1556330"/>
            </a:xfrm>
            <a:prstGeom prst="rect">
              <a:avLst/>
            </a:prstGeom>
            <a:solidFill>
              <a:schemeClr val="accent1">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wrap="square" rtlCol="0">
              <a:noAutofit/>
            </a:bodyPr>
            <a:lstStyle/>
            <a:p>
              <a:pPr algn="ctr"/>
              <a:r>
                <a:rPr lang="ja-JP" altLang="en-US" sz="90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職員利用システム</a:t>
              </a:r>
              <a:endParaRPr kumimoji="1" lang="ja-JP" altLang="en-US" sz="9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5" name="四角形: 角を丸くする 54">
              <a:extLst>
                <a:ext uri="{FF2B5EF4-FFF2-40B4-BE49-F238E27FC236}">
                  <a16:creationId xmlns:a16="http://schemas.microsoft.com/office/drawing/2014/main" id="{5E0FE531-3044-4940-9ADA-DFE8C1F4221F}"/>
                </a:ext>
              </a:extLst>
            </p:cNvPr>
            <p:cNvSpPr/>
            <p:nvPr/>
          </p:nvSpPr>
          <p:spPr bwMode="gray">
            <a:xfrm>
              <a:off x="3228174" y="4083191"/>
              <a:ext cx="1082742" cy="280854"/>
            </a:xfrm>
            <a:prstGeom prst="roundRect">
              <a:avLst/>
            </a:prstGeom>
            <a:solidFill>
              <a:schemeClr val="bg1"/>
            </a:solidFill>
            <a:ln w="28575" algn="ctr">
              <a:solidFill>
                <a:srgbClr val="006664"/>
              </a:solidFill>
              <a:miter lim="800000"/>
              <a:headEnd/>
              <a:tailEnd/>
            </a:ln>
          </p:spPr>
          <p:txBody>
            <a:bodyPr wrap="square" lIns="0" tIns="54000" rIns="0" bIns="36000" rtlCol="0" anchor="ctr"/>
            <a:lstStyle/>
            <a:p>
              <a:pPr algn="ctr" fontAlgn="base">
                <a:spcBef>
                  <a:spcPct val="0"/>
                </a:spcBef>
                <a:spcAft>
                  <a:spcPct val="0"/>
                </a:spcAft>
                <a:defRPr/>
              </a:pPr>
              <a:r>
                <a:rPr lang="ja-JP" altLang="en-US" sz="900" dirty="0">
                  <a:solidFill>
                    <a:prstClr val="black"/>
                  </a:solidFill>
                  <a:latin typeface="メイリオ" panose="020B0604030504040204" pitchFamily="50" charset="-128"/>
                  <a:ea typeface="メイリオ" panose="020B0604030504040204" pitchFamily="50" charset="-128"/>
                </a:rPr>
                <a:t>認証：</a:t>
              </a:r>
              <a:r>
                <a:rPr lang="en-US" altLang="ja-JP" sz="900" dirty="0">
                  <a:solidFill>
                    <a:prstClr val="black"/>
                  </a:solidFill>
                  <a:latin typeface="メイリオ" panose="020B0604030504040204" pitchFamily="50" charset="-128"/>
                  <a:ea typeface="メイリオ" panose="020B0604030504040204" pitchFamily="50" charset="-128"/>
                </a:rPr>
                <a:t>G</a:t>
              </a:r>
              <a:r>
                <a:rPr lang="ja-JP" altLang="en-US" sz="900" dirty="0">
                  <a:solidFill>
                    <a:prstClr val="black"/>
                  </a:solidFill>
                  <a:latin typeface="メイリオ" panose="020B0604030504040204" pitchFamily="50" charset="-128"/>
                  <a:ea typeface="メイリオ" panose="020B0604030504040204" pitchFamily="50" charset="-128"/>
                </a:rPr>
                <a:t>ビズ</a:t>
              </a:r>
              <a:r>
                <a:rPr lang="en-US" altLang="ja-JP" sz="900" dirty="0">
                  <a:solidFill>
                    <a:prstClr val="black"/>
                  </a:solidFill>
                  <a:latin typeface="メイリオ" panose="020B0604030504040204" pitchFamily="50" charset="-128"/>
                  <a:ea typeface="メイリオ" panose="020B0604030504040204" pitchFamily="50" charset="-128"/>
                </a:rPr>
                <a:t>ID</a:t>
              </a:r>
              <a:r>
                <a:rPr lang="ja-JP" altLang="en-US" sz="900" baseline="30000" dirty="0">
                  <a:solidFill>
                    <a:prstClr val="black"/>
                  </a:solidFill>
                  <a:latin typeface="メイリオ" panose="020B0604030504040204" pitchFamily="50" charset="-128"/>
                  <a:ea typeface="メイリオ" panose="020B0604030504040204" pitchFamily="50" charset="-128"/>
                </a:rPr>
                <a:t>*９</a:t>
              </a:r>
              <a:r>
                <a:rPr lang="ja-JP" altLang="en-US" sz="900" dirty="0">
                  <a:solidFill>
                    <a:prstClr val="black"/>
                  </a:solidFill>
                  <a:latin typeface="メイリオ" panose="020B0604030504040204" pitchFamily="50" charset="-128"/>
                  <a:ea typeface="メイリオ" panose="020B0604030504040204" pitchFamily="50" charset="-128"/>
                </a:rPr>
                <a:t>等</a:t>
              </a:r>
              <a:endParaRPr lang="en-US" altLang="ja-JP" sz="1000" dirty="0">
                <a:solidFill>
                  <a:prstClr val="black"/>
                </a:solidFill>
                <a:latin typeface="メイリオ" panose="020B0604030504040204" pitchFamily="50" charset="-128"/>
                <a:ea typeface="メイリオ" panose="020B0604030504040204" pitchFamily="50" charset="-128"/>
              </a:endParaRPr>
            </a:p>
          </p:txBody>
        </p:sp>
        <p:sp>
          <p:nvSpPr>
            <p:cNvPr id="56" name="四角形: 角を丸くする 55">
              <a:extLst>
                <a:ext uri="{FF2B5EF4-FFF2-40B4-BE49-F238E27FC236}">
                  <a16:creationId xmlns:a16="http://schemas.microsoft.com/office/drawing/2014/main" id="{CFF42998-E223-4AA1-8910-C622BEE7ED89}"/>
                </a:ext>
              </a:extLst>
            </p:cNvPr>
            <p:cNvSpPr/>
            <p:nvPr/>
          </p:nvSpPr>
          <p:spPr bwMode="gray">
            <a:xfrm>
              <a:off x="4803349" y="4085662"/>
              <a:ext cx="1082742" cy="415788"/>
            </a:xfrm>
            <a:prstGeom prst="roundRect">
              <a:avLst/>
            </a:prstGeom>
            <a:solidFill>
              <a:schemeClr val="bg1"/>
            </a:solidFill>
            <a:ln w="28575" algn="ctr">
              <a:solidFill>
                <a:srgbClr val="006664"/>
              </a:solidFill>
              <a:miter lim="800000"/>
              <a:headEnd/>
              <a:tailEnd/>
            </a:ln>
          </p:spPr>
          <p:txBody>
            <a:bodyPr wrap="square" lIns="72000" tIns="72000" rIns="0" bIns="36000" rtlCol="0" anchor="ctr"/>
            <a:lstStyle/>
            <a:p>
              <a:pPr algn="ctr" fontAlgn="base">
                <a:spcBef>
                  <a:spcPct val="0"/>
                </a:spcBef>
                <a:spcAft>
                  <a:spcPct val="0"/>
                </a:spcAft>
                <a:defRPr/>
              </a:pPr>
              <a:r>
                <a:rPr lang="ja-JP" altLang="en-US" sz="1000">
                  <a:solidFill>
                    <a:prstClr val="black"/>
                  </a:solidFill>
                  <a:latin typeface="メイリオ" panose="020B0604030504040204" pitchFamily="50" charset="-128"/>
                  <a:ea typeface="メイリオ" panose="020B0604030504040204" pitchFamily="50" charset="-128"/>
                </a:rPr>
                <a:t>立入検査／</a:t>
              </a:r>
              <a:endParaRPr lang="en-US" altLang="ja-JP" sz="1000">
                <a:solidFill>
                  <a:prstClr val="black"/>
                </a:solidFill>
                <a:latin typeface="メイリオ" panose="020B0604030504040204" pitchFamily="50" charset="-128"/>
                <a:ea typeface="メイリオ" panose="020B0604030504040204" pitchFamily="50" charset="-128"/>
              </a:endParaRPr>
            </a:p>
            <a:p>
              <a:pPr algn="ctr" fontAlgn="base">
                <a:spcBef>
                  <a:spcPct val="0"/>
                </a:spcBef>
                <a:spcAft>
                  <a:spcPct val="0"/>
                </a:spcAft>
                <a:defRPr/>
              </a:pPr>
              <a:r>
                <a:rPr lang="ja-JP" altLang="en-US" sz="1000">
                  <a:solidFill>
                    <a:prstClr val="black"/>
                  </a:solidFill>
                  <a:latin typeface="メイリオ" panose="020B0604030504040204" pitchFamily="50" charset="-128"/>
                  <a:ea typeface="メイリオ" panose="020B0604030504040204" pitchFamily="50" charset="-128"/>
                </a:rPr>
                <a:t>指導監査</a:t>
              </a:r>
              <a:r>
                <a:rPr lang="ja-JP" altLang="en-US" sz="900">
                  <a:solidFill>
                    <a:prstClr val="black"/>
                  </a:solidFill>
                  <a:latin typeface="メイリオ" panose="020B0604030504040204" pitchFamily="50" charset="-128"/>
                  <a:ea typeface="メイリオ" panose="020B0604030504040204" pitchFamily="50" charset="-128"/>
                </a:rPr>
                <a:t>（履歴）</a:t>
              </a:r>
              <a:endParaRPr lang="ja-JP" altLang="en-US" sz="1000">
                <a:solidFill>
                  <a:prstClr val="black"/>
                </a:solidFill>
                <a:latin typeface="メイリオ" panose="020B0604030504040204" pitchFamily="50" charset="-128"/>
                <a:ea typeface="メイリオ" panose="020B0604030504040204" pitchFamily="50" charset="-128"/>
              </a:endParaRPr>
            </a:p>
          </p:txBody>
        </p:sp>
        <p:sp>
          <p:nvSpPr>
            <p:cNvPr id="57" name="四角形: 角を丸くする 56">
              <a:extLst>
                <a:ext uri="{FF2B5EF4-FFF2-40B4-BE49-F238E27FC236}">
                  <a16:creationId xmlns:a16="http://schemas.microsoft.com/office/drawing/2014/main" id="{E86A1161-1E07-46F6-9F8A-08806F097AD2}"/>
                </a:ext>
              </a:extLst>
            </p:cNvPr>
            <p:cNvSpPr/>
            <p:nvPr/>
          </p:nvSpPr>
          <p:spPr bwMode="gray">
            <a:xfrm>
              <a:off x="3228174" y="4440306"/>
              <a:ext cx="1082742" cy="397598"/>
            </a:xfrm>
            <a:prstGeom prst="roundRect">
              <a:avLst/>
            </a:prstGeom>
            <a:solidFill>
              <a:schemeClr val="bg1"/>
            </a:solidFill>
            <a:ln w="28575" algn="ctr">
              <a:solidFill>
                <a:srgbClr val="006664"/>
              </a:solidFill>
              <a:miter lim="800000"/>
              <a:headEnd/>
              <a:tailEnd/>
            </a:ln>
          </p:spPr>
          <p:txBody>
            <a:bodyPr wrap="square" lIns="36000" tIns="72000" rIns="36000" bIns="36000" rtlCol="0" anchor="ctr"/>
            <a:lstStyle/>
            <a:p>
              <a:pPr algn="ctr" fontAlgn="base">
                <a:spcBef>
                  <a:spcPct val="0"/>
                </a:spcBef>
                <a:spcAft>
                  <a:spcPct val="0"/>
                </a:spcAft>
                <a:defRPr/>
              </a:pPr>
              <a:r>
                <a:rPr lang="ja-JP" altLang="en-US" sz="1000">
                  <a:solidFill>
                    <a:prstClr val="black"/>
                  </a:solidFill>
                  <a:latin typeface="メイリオ" panose="020B0604030504040204" pitchFamily="50" charset="-128"/>
                  <a:ea typeface="メイリオ" panose="020B0604030504040204" pitchFamily="50" charset="-128"/>
                </a:rPr>
                <a:t>法人・事業者</a:t>
              </a:r>
              <a:endParaRPr lang="en-US" altLang="ja-JP" sz="1000">
                <a:solidFill>
                  <a:prstClr val="black"/>
                </a:solidFill>
                <a:latin typeface="メイリオ" panose="020B0604030504040204" pitchFamily="50" charset="-128"/>
                <a:ea typeface="メイリオ" panose="020B0604030504040204" pitchFamily="50" charset="-128"/>
              </a:endParaRPr>
            </a:p>
            <a:p>
              <a:pPr algn="ctr" fontAlgn="base">
                <a:spcBef>
                  <a:spcPct val="0"/>
                </a:spcBef>
                <a:spcAft>
                  <a:spcPct val="0"/>
                </a:spcAft>
                <a:defRPr/>
              </a:pPr>
              <a:r>
                <a:rPr lang="ja-JP" altLang="en-US" sz="1000">
                  <a:solidFill>
                    <a:prstClr val="black"/>
                  </a:solidFill>
                  <a:latin typeface="メイリオ" panose="020B0604030504040204" pitchFamily="50" charset="-128"/>
                  <a:ea typeface="メイリオ" panose="020B0604030504040204" pitchFamily="50" charset="-128"/>
                </a:rPr>
                <a:t>台帳</a:t>
              </a:r>
            </a:p>
          </p:txBody>
        </p:sp>
        <p:sp>
          <p:nvSpPr>
            <p:cNvPr id="58" name="四角形: 角を丸くする 57">
              <a:extLst>
                <a:ext uri="{FF2B5EF4-FFF2-40B4-BE49-F238E27FC236}">
                  <a16:creationId xmlns:a16="http://schemas.microsoft.com/office/drawing/2014/main" id="{900FBCB9-DCAE-48FD-AA3F-D3CD075C0EEC}"/>
                </a:ext>
              </a:extLst>
            </p:cNvPr>
            <p:cNvSpPr/>
            <p:nvPr/>
          </p:nvSpPr>
          <p:spPr bwMode="gray">
            <a:xfrm>
              <a:off x="4803349" y="4785183"/>
              <a:ext cx="1082742" cy="397598"/>
            </a:xfrm>
            <a:prstGeom prst="roundRect">
              <a:avLst/>
            </a:prstGeom>
            <a:solidFill>
              <a:schemeClr val="bg1"/>
            </a:solidFill>
            <a:ln w="28575" algn="ctr">
              <a:solidFill>
                <a:srgbClr val="006664"/>
              </a:solidFill>
              <a:miter lim="800000"/>
              <a:headEnd/>
              <a:tailEnd/>
            </a:ln>
          </p:spPr>
          <p:txBody>
            <a:bodyPr wrap="square" lIns="36000" tIns="72000" rIns="36000" bIns="36000" rtlCol="0" anchor="ctr"/>
            <a:lstStyle/>
            <a:p>
              <a:pPr algn="ctr" fontAlgn="base">
                <a:spcBef>
                  <a:spcPct val="0"/>
                </a:spcBef>
                <a:spcAft>
                  <a:spcPct val="0"/>
                </a:spcAft>
                <a:defRPr/>
              </a:pPr>
              <a:r>
                <a:rPr lang="ja-JP" altLang="en-US" sz="1000">
                  <a:solidFill>
                    <a:prstClr val="black"/>
                  </a:solidFill>
                  <a:latin typeface="メイリオ" panose="020B0604030504040204" pitchFamily="50" charset="-128"/>
                  <a:ea typeface="メイリオ" panose="020B0604030504040204" pitchFamily="50" charset="-128"/>
                </a:rPr>
                <a:t>許認可管理</a:t>
              </a:r>
              <a:endParaRPr lang="en-US" altLang="ja-JP" sz="1000">
                <a:solidFill>
                  <a:prstClr val="black"/>
                </a:solidFill>
                <a:latin typeface="メイリオ" panose="020B0604030504040204" pitchFamily="50" charset="-128"/>
                <a:ea typeface="メイリオ" panose="020B0604030504040204" pitchFamily="50" charset="-128"/>
              </a:endParaRPr>
            </a:p>
            <a:p>
              <a:pPr algn="ctr" fontAlgn="base">
                <a:spcBef>
                  <a:spcPct val="0"/>
                </a:spcBef>
                <a:spcAft>
                  <a:spcPct val="0"/>
                </a:spcAft>
                <a:defRPr/>
              </a:pPr>
              <a:r>
                <a:rPr lang="ja-JP" altLang="en-US" sz="900">
                  <a:solidFill>
                    <a:prstClr val="black"/>
                  </a:solidFill>
                  <a:latin typeface="メイリオ" panose="020B0604030504040204" pitchFamily="50" charset="-128"/>
                  <a:ea typeface="メイリオ" panose="020B0604030504040204" pitchFamily="50" charset="-128"/>
                </a:rPr>
                <a:t>（履歴）</a:t>
              </a:r>
            </a:p>
          </p:txBody>
        </p:sp>
        <p:sp>
          <p:nvSpPr>
            <p:cNvPr id="17" name="矢印: 右 16">
              <a:extLst>
                <a:ext uri="{FF2B5EF4-FFF2-40B4-BE49-F238E27FC236}">
                  <a16:creationId xmlns:a16="http://schemas.microsoft.com/office/drawing/2014/main" id="{F3A058A4-67BE-433F-967A-9125193173FC}"/>
                </a:ext>
              </a:extLst>
            </p:cNvPr>
            <p:cNvSpPr/>
            <p:nvPr/>
          </p:nvSpPr>
          <p:spPr bwMode="gray">
            <a:xfrm rot="16200000">
              <a:off x="3799267" y="5033858"/>
              <a:ext cx="372910" cy="1210817"/>
            </a:xfrm>
            <a:prstGeom prst="rightArrow">
              <a:avLst>
                <a:gd name="adj1" fmla="val 46501"/>
                <a:gd name="adj2" fmla="val 100000"/>
              </a:avLst>
            </a:prstGeom>
            <a:solidFill>
              <a:srgbClr val="1F497D"/>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1" i="0" u="none" strike="noStrike" kern="1200" cap="none" spc="0" normalizeH="0" baseline="0" noProof="0">
                <a:ln>
                  <a:noFill/>
                </a:ln>
                <a:effectLst/>
                <a:uLnTx/>
                <a:uFillTx/>
                <a:latin typeface="Yu Gothic UI" panose="020B0500000000000000" pitchFamily="50" charset="-128"/>
                <a:ea typeface="Yu Gothic UI" panose="020B0500000000000000" pitchFamily="50" charset="-128"/>
              </a:endParaRPr>
            </a:p>
          </p:txBody>
        </p:sp>
        <p:sp>
          <p:nvSpPr>
            <p:cNvPr id="64" name="矢印: 右 63">
              <a:extLst>
                <a:ext uri="{FF2B5EF4-FFF2-40B4-BE49-F238E27FC236}">
                  <a16:creationId xmlns:a16="http://schemas.microsoft.com/office/drawing/2014/main" id="{41D26EE4-1F72-4235-8E66-A44D8BA89E71}"/>
                </a:ext>
              </a:extLst>
            </p:cNvPr>
            <p:cNvSpPr/>
            <p:nvPr/>
          </p:nvSpPr>
          <p:spPr bwMode="gray">
            <a:xfrm rot="5400000">
              <a:off x="5000978" y="5035211"/>
              <a:ext cx="374400" cy="1209600"/>
            </a:xfrm>
            <a:prstGeom prst="rightArrow">
              <a:avLst>
                <a:gd name="adj1" fmla="val 46501"/>
                <a:gd name="adj2" fmla="val 100000"/>
              </a:avLst>
            </a:prstGeom>
            <a:solidFill>
              <a:srgbClr val="1F497D"/>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1" i="0" u="none" strike="noStrike" kern="1200" cap="none" spc="0" normalizeH="0" baseline="0" noProof="0">
                <a:ln>
                  <a:noFill/>
                </a:ln>
                <a:effectLst/>
                <a:uLnTx/>
                <a:uFillTx/>
                <a:latin typeface="Yu Gothic UI" panose="020B0500000000000000" pitchFamily="50" charset="-128"/>
                <a:ea typeface="Yu Gothic UI" panose="020B0500000000000000" pitchFamily="50" charset="-128"/>
              </a:endParaRPr>
            </a:p>
          </p:txBody>
        </p:sp>
        <p:sp>
          <p:nvSpPr>
            <p:cNvPr id="67" name="テキスト ボックス 63">
              <a:extLst>
                <a:ext uri="{FF2B5EF4-FFF2-40B4-BE49-F238E27FC236}">
                  <a16:creationId xmlns:a16="http://schemas.microsoft.com/office/drawing/2014/main" id="{9F37E124-1716-4645-8A74-4CEB406803CD}"/>
                </a:ext>
              </a:extLst>
            </p:cNvPr>
            <p:cNvSpPr txBox="1"/>
            <p:nvPr/>
          </p:nvSpPr>
          <p:spPr>
            <a:xfrm>
              <a:off x="3427495" y="5551005"/>
              <a:ext cx="2292849" cy="180000"/>
            </a:xfrm>
            <a:prstGeom prst="rect">
              <a:avLst/>
            </a:prstGeom>
            <a:solidFill>
              <a:srgbClr val="CFE0ED">
                <a:alpha val="58000"/>
              </a:srgbClr>
            </a:solidFill>
          </p:spPr>
          <p:txBody>
            <a:bodyPr wrap="none" lIns="0" tIns="36000" rIns="0" bIns="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buSzPct val="100000"/>
                <a:defRPr/>
              </a:pPr>
              <a:r>
                <a:rPr lang="ja-JP" altLang="en-US" b="1" kern="0" dirty="0">
                  <a:latin typeface="メイリオ" panose="020B0604030504040204" pitchFamily="50" charset="-128"/>
                  <a:ea typeface="メイリオ" panose="020B0604030504040204" pitchFamily="50" charset="-128"/>
                </a:rPr>
                <a:t>関係システムへのデータ取込・反映</a:t>
              </a:r>
              <a:endParaRPr lang="en-US" altLang="ja-JP" b="1" kern="0" dirty="0">
                <a:latin typeface="メイリオ" panose="020B0604030504040204" pitchFamily="50" charset="-128"/>
                <a:ea typeface="メイリオ" panose="020B0604030504040204" pitchFamily="50" charset="-128"/>
              </a:endParaRPr>
            </a:p>
          </p:txBody>
        </p:sp>
        <p:sp>
          <p:nvSpPr>
            <p:cNvPr id="93" name="テキスト ボックス 63">
              <a:extLst>
                <a:ext uri="{FF2B5EF4-FFF2-40B4-BE49-F238E27FC236}">
                  <a16:creationId xmlns:a16="http://schemas.microsoft.com/office/drawing/2014/main" id="{A87A34D9-F0E0-4888-A4E7-57F2A0A7EFBC}"/>
                </a:ext>
              </a:extLst>
            </p:cNvPr>
            <p:cNvSpPr txBox="1"/>
            <p:nvPr/>
          </p:nvSpPr>
          <p:spPr>
            <a:xfrm>
              <a:off x="1858760" y="3425197"/>
              <a:ext cx="1064659" cy="402455"/>
            </a:xfrm>
            <a:prstGeom prst="rect">
              <a:avLst/>
            </a:prstGeom>
            <a:noFill/>
          </p:spPr>
          <p:txBody>
            <a:bodyPr wrap="none" lIns="0" tIns="0" rIns="0" bIns="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ts val="900"/>
                </a:lnSpc>
                <a:buSzPct val="100000"/>
                <a:defRPr/>
              </a:pPr>
              <a:r>
                <a:rPr lang="ja-JP" altLang="en-US" sz="800" b="1" kern="0" dirty="0">
                  <a:solidFill>
                    <a:sysClr val="windowText" lastClr="000000"/>
                  </a:solidFill>
                  <a:latin typeface="メイリオ" panose="020B0604030504040204" pitchFamily="50" charset="-128"/>
                  <a:ea typeface="メイリオ" panose="020B0604030504040204" pitchFamily="50" charset="-128"/>
                </a:rPr>
                <a:t>・オンライン申請</a:t>
              </a:r>
              <a:endParaRPr lang="en-US" altLang="ja-JP" sz="800" b="1" kern="0" dirty="0">
                <a:solidFill>
                  <a:sysClr val="windowText" lastClr="000000"/>
                </a:solidFill>
                <a:latin typeface="メイリオ" panose="020B0604030504040204" pitchFamily="50" charset="-128"/>
                <a:ea typeface="メイリオ" panose="020B0604030504040204" pitchFamily="50" charset="-128"/>
              </a:endParaRPr>
            </a:p>
            <a:p>
              <a:pPr>
                <a:lnSpc>
                  <a:spcPts val="900"/>
                </a:lnSpc>
                <a:buSzPct val="100000"/>
                <a:defRPr/>
              </a:pPr>
              <a:r>
                <a:rPr lang="ja-JP" altLang="en-US" sz="800" b="1" kern="0" dirty="0">
                  <a:solidFill>
                    <a:sysClr val="windowText" lastClr="000000"/>
                  </a:solidFill>
                  <a:latin typeface="メイリオ" panose="020B0604030504040204" pitchFamily="50" charset="-128"/>
                  <a:ea typeface="メイリオ" panose="020B0604030504040204" pitchFamily="50" charset="-128"/>
                </a:rPr>
                <a:t>・検査資料作成</a:t>
              </a:r>
              <a:r>
                <a:rPr lang="en-US" altLang="ja-JP" sz="800" b="1" kern="0" dirty="0">
                  <a:solidFill>
                    <a:sysClr val="windowText" lastClr="000000"/>
                  </a:solidFill>
                  <a:latin typeface="メイリオ" panose="020B0604030504040204" pitchFamily="50" charset="-128"/>
                  <a:ea typeface="メイリオ" panose="020B0604030504040204" pitchFamily="50" charset="-128"/>
                </a:rPr>
                <a:t>/</a:t>
              </a:r>
              <a:r>
                <a:rPr lang="ja-JP" altLang="en-US" sz="800" b="1" kern="0" dirty="0">
                  <a:solidFill>
                    <a:sysClr val="windowText" lastClr="000000"/>
                  </a:solidFill>
                  <a:latin typeface="メイリオ" panose="020B0604030504040204" pitchFamily="50" charset="-128"/>
                  <a:ea typeface="メイリオ" panose="020B0604030504040204" pitchFamily="50" charset="-128"/>
                </a:rPr>
                <a:t>提出</a:t>
              </a:r>
              <a:endParaRPr lang="en-US" altLang="ja-JP" sz="800" b="1" kern="0" dirty="0">
                <a:solidFill>
                  <a:sysClr val="windowText" lastClr="000000"/>
                </a:solidFill>
                <a:latin typeface="メイリオ" panose="020B0604030504040204" pitchFamily="50" charset="-128"/>
                <a:ea typeface="メイリオ" panose="020B0604030504040204" pitchFamily="50" charset="-128"/>
              </a:endParaRPr>
            </a:p>
          </p:txBody>
        </p:sp>
        <p:sp>
          <p:nvSpPr>
            <p:cNvPr id="95" name="テキスト ボックス 63">
              <a:extLst>
                <a:ext uri="{FF2B5EF4-FFF2-40B4-BE49-F238E27FC236}">
                  <a16:creationId xmlns:a16="http://schemas.microsoft.com/office/drawing/2014/main" id="{A9AED615-5580-495D-8349-D57A24145DBA}"/>
                </a:ext>
              </a:extLst>
            </p:cNvPr>
            <p:cNvSpPr txBox="1"/>
            <p:nvPr/>
          </p:nvSpPr>
          <p:spPr>
            <a:xfrm>
              <a:off x="1856188" y="3965257"/>
              <a:ext cx="1069802" cy="394513"/>
            </a:xfrm>
            <a:prstGeom prst="rect">
              <a:avLst/>
            </a:prstGeom>
            <a:noFill/>
          </p:spPr>
          <p:txBody>
            <a:bodyPr wrap="none" lIns="0" tIns="0" rIns="0" bIns="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ts val="900"/>
                </a:lnSpc>
                <a:buSzPct val="100000"/>
                <a:defRPr/>
              </a:pPr>
              <a:r>
                <a:rPr lang="ja-JP" altLang="en-US" sz="800" b="1" kern="0" dirty="0">
                  <a:solidFill>
                    <a:sysClr val="windowText" lastClr="000000"/>
                  </a:solidFill>
                  <a:latin typeface="メイリオ" panose="020B0604030504040204" pitchFamily="50" charset="-128"/>
                  <a:ea typeface="メイリオ" panose="020B0604030504040204" pitchFamily="50" charset="-128"/>
                </a:rPr>
                <a:t>各種情報参照</a:t>
              </a:r>
              <a:endParaRPr lang="en-US" altLang="ja-JP" sz="800" b="1" kern="0" dirty="0">
                <a:solidFill>
                  <a:sysClr val="windowText" lastClr="000000"/>
                </a:solidFill>
                <a:latin typeface="メイリオ" panose="020B0604030504040204" pitchFamily="50" charset="-128"/>
                <a:ea typeface="メイリオ" panose="020B0604030504040204" pitchFamily="50" charset="-128"/>
              </a:endParaRPr>
            </a:p>
            <a:p>
              <a:pPr algn="ctr">
                <a:lnSpc>
                  <a:spcPts val="900"/>
                </a:lnSpc>
                <a:buSzPct val="100000"/>
                <a:defRPr/>
              </a:pPr>
              <a:r>
                <a:rPr lang="ja-JP" altLang="en-US" sz="800" b="1" kern="0" dirty="0">
                  <a:solidFill>
                    <a:sysClr val="windowText" lastClr="000000"/>
                  </a:solidFill>
                  <a:latin typeface="メイリオ" panose="020B0604030504040204" pitchFamily="50" charset="-128"/>
                  <a:ea typeface="メイリオ" panose="020B0604030504040204" pitchFamily="50" charset="-128"/>
                </a:rPr>
                <a:t>（過去の申請内容、</a:t>
              </a:r>
              <a:endParaRPr lang="en-US" altLang="ja-JP" sz="800" b="1" kern="0" dirty="0">
                <a:solidFill>
                  <a:sysClr val="windowText" lastClr="000000"/>
                </a:solidFill>
                <a:latin typeface="メイリオ" panose="020B0604030504040204" pitchFamily="50" charset="-128"/>
                <a:ea typeface="メイリオ" panose="020B0604030504040204" pitchFamily="50" charset="-128"/>
              </a:endParaRPr>
            </a:p>
            <a:p>
              <a:pPr algn="ctr">
                <a:lnSpc>
                  <a:spcPts val="900"/>
                </a:lnSpc>
                <a:buSzPct val="100000"/>
                <a:defRPr/>
              </a:pPr>
              <a:r>
                <a:rPr lang="ja-JP" altLang="en-US" sz="800" b="1" kern="0" dirty="0">
                  <a:solidFill>
                    <a:sysClr val="windowText" lastClr="000000"/>
                  </a:solidFill>
                  <a:latin typeface="メイリオ" panose="020B0604030504040204" pitchFamily="50" charset="-128"/>
                  <a:ea typeface="メイリオ" panose="020B0604030504040204" pitchFamily="50" charset="-128"/>
                </a:rPr>
                <a:t>指摘事項等）</a:t>
              </a:r>
              <a:endParaRPr lang="en-US" altLang="ja-JP" sz="800" b="1" kern="0" dirty="0">
                <a:solidFill>
                  <a:sysClr val="windowText" lastClr="000000"/>
                </a:solidFill>
                <a:latin typeface="メイリオ" panose="020B0604030504040204" pitchFamily="50" charset="-128"/>
                <a:ea typeface="メイリオ" panose="020B0604030504040204" pitchFamily="50" charset="-128"/>
              </a:endParaRPr>
            </a:p>
          </p:txBody>
        </p:sp>
        <p:sp>
          <p:nvSpPr>
            <p:cNvPr id="97" name="テキスト ボックス 63">
              <a:extLst>
                <a:ext uri="{FF2B5EF4-FFF2-40B4-BE49-F238E27FC236}">
                  <a16:creationId xmlns:a16="http://schemas.microsoft.com/office/drawing/2014/main" id="{973D62C8-546F-47EC-A23F-056884F90557}"/>
                </a:ext>
              </a:extLst>
            </p:cNvPr>
            <p:cNvSpPr txBox="1"/>
            <p:nvPr/>
          </p:nvSpPr>
          <p:spPr>
            <a:xfrm>
              <a:off x="1895740" y="4608986"/>
              <a:ext cx="1007415" cy="443838"/>
            </a:xfrm>
            <a:prstGeom prst="rect">
              <a:avLst/>
            </a:prstGeom>
            <a:noFill/>
          </p:spPr>
          <p:txBody>
            <a:bodyPr wrap="none" lIns="0" tIns="0" rIns="0" bIns="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ts val="900"/>
                </a:lnSpc>
                <a:buSzPct val="100000"/>
                <a:defRPr/>
              </a:pPr>
              <a:r>
                <a:rPr lang="ja-JP" altLang="en-US" sz="800" b="1" kern="0" dirty="0">
                  <a:solidFill>
                    <a:sysClr val="windowText" lastClr="000000"/>
                  </a:solidFill>
                  <a:latin typeface="メイリオ" panose="020B0604030504040204" pitchFamily="50" charset="-128"/>
                  <a:ea typeface="メイリオ" panose="020B0604030504040204" pitchFamily="50" charset="-128"/>
                </a:rPr>
                <a:t>更新案内等、情報発信</a:t>
              </a:r>
              <a:endParaRPr lang="en-US" altLang="ja-JP" sz="800" b="1" kern="0" dirty="0">
                <a:solidFill>
                  <a:sysClr val="windowText" lastClr="000000"/>
                </a:solidFill>
                <a:latin typeface="メイリオ" panose="020B0604030504040204" pitchFamily="50" charset="-128"/>
                <a:ea typeface="メイリオ" panose="020B0604030504040204" pitchFamily="50" charset="-128"/>
              </a:endParaRPr>
            </a:p>
            <a:p>
              <a:pPr algn="ctr">
                <a:lnSpc>
                  <a:spcPts val="900"/>
                </a:lnSpc>
                <a:buSzPct val="100000"/>
                <a:defRPr/>
              </a:pPr>
              <a:r>
                <a:rPr lang="ja-JP" altLang="en-US" sz="800" b="1" kern="0" dirty="0">
                  <a:solidFill>
                    <a:sysClr val="windowText" lastClr="000000"/>
                  </a:solidFill>
                  <a:latin typeface="メイリオ" panose="020B0604030504040204" pitchFamily="50" charset="-128"/>
                  <a:ea typeface="メイリオ" panose="020B0604030504040204" pitchFamily="50" charset="-128"/>
                </a:rPr>
                <a:t>（プッシュ型通知）</a:t>
              </a:r>
              <a:endParaRPr lang="en-US" altLang="ja-JP" sz="800" b="1" kern="0" dirty="0">
                <a:solidFill>
                  <a:sysClr val="windowText" lastClr="000000"/>
                </a:solidFill>
                <a:latin typeface="メイリオ" panose="020B0604030504040204" pitchFamily="50" charset="-128"/>
                <a:ea typeface="メイリオ" panose="020B0604030504040204" pitchFamily="50" charset="-128"/>
              </a:endParaRPr>
            </a:p>
          </p:txBody>
        </p:sp>
        <p:sp>
          <p:nvSpPr>
            <p:cNvPr id="99" name="テキスト ボックス 63">
              <a:extLst>
                <a:ext uri="{FF2B5EF4-FFF2-40B4-BE49-F238E27FC236}">
                  <a16:creationId xmlns:a16="http://schemas.microsoft.com/office/drawing/2014/main" id="{64AEECAC-CAD7-45B9-9E34-F4F260362E3C}"/>
                </a:ext>
              </a:extLst>
            </p:cNvPr>
            <p:cNvSpPr txBox="1"/>
            <p:nvPr/>
          </p:nvSpPr>
          <p:spPr>
            <a:xfrm>
              <a:off x="2029322" y="5144239"/>
              <a:ext cx="1164718" cy="329671"/>
            </a:xfrm>
            <a:prstGeom prst="rect">
              <a:avLst/>
            </a:prstGeom>
            <a:noFill/>
          </p:spPr>
          <p:txBody>
            <a:bodyPr wrap="none" lIns="0" tIns="0" rIns="0" bIns="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buSzPct val="100000"/>
                <a:defRPr/>
              </a:pPr>
              <a:r>
                <a:rPr lang="ja-JP" altLang="en-US" sz="800" b="1" kern="0" dirty="0">
                  <a:solidFill>
                    <a:sysClr val="windowText" lastClr="000000"/>
                  </a:solidFill>
                  <a:latin typeface="メイリオ" panose="020B0604030504040204" pitchFamily="50" charset="-128"/>
                  <a:ea typeface="メイリオ" panose="020B0604030504040204" pitchFamily="50" charset="-128"/>
                </a:rPr>
                <a:t>オンライン申請</a:t>
              </a:r>
              <a:endParaRPr lang="en-US" altLang="ja-JP" sz="800" b="1" kern="0" dirty="0">
                <a:solidFill>
                  <a:sysClr val="windowText" lastClr="000000"/>
                </a:solidFill>
                <a:latin typeface="メイリオ" panose="020B0604030504040204" pitchFamily="50" charset="-128"/>
                <a:ea typeface="メイリオ" panose="020B0604030504040204" pitchFamily="50" charset="-128"/>
              </a:endParaRPr>
            </a:p>
          </p:txBody>
        </p:sp>
        <p:sp>
          <p:nvSpPr>
            <p:cNvPr id="101" name="テキスト ボックス 63">
              <a:extLst>
                <a:ext uri="{FF2B5EF4-FFF2-40B4-BE49-F238E27FC236}">
                  <a16:creationId xmlns:a16="http://schemas.microsoft.com/office/drawing/2014/main" id="{4A7AA765-18E4-4DBA-ADA2-58628BEB79FC}"/>
                </a:ext>
              </a:extLst>
            </p:cNvPr>
            <p:cNvSpPr txBox="1"/>
            <p:nvPr/>
          </p:nvSpPr>
          <p:spPr>
            <a:xfrm>
              <a:off x="6147175" y="3425197"/>
              <a:ext cx="1152000" cy="428011"/>
            </a:xfrm>
            <a:prstGeom prst="rect">
              <a:avLst/>
            </a:prstGeom>
            <a:noFill/>
          </p:spPr>
          <p:txBody>
            <a:bodyPr wrap="none" lIns="0" tIns="0" rIns="0" bIns="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ts val="900"/>
                </a:lnSpc>
                <a:buSzPct val="100000"/>
                <a:defRPr/>
              </a:pPr>
              <a:r>
                <a:rPr lang="ja-JP" altLang="en-US" sz="800" b="1" kern="0" dirty="0">
                  <a:solidFill>
                    <a:sysClr val="windowText" lastClr="000000"/>
                  </a:solidFill>
                  <a:latin typeface="メイリオ" panose="020B0604030504040204" pitchFamily="50" charset="-128"/>
                  <a:ea typeface="メイリオ" panose="020B0604030504040204" pitchFamily="50" charset="-128"/>
                </a:rPr>
                <a:t>モバイル端末を用いた</a:t>
              </a:r>
              <a:br>
                <a:rPr lang="en-US" altLang="ja-JP" sz="800" b="1" kern="0" dirty="0">
                  <a:solidFill>
                    <a:sysClr val="windowText" lastClr="000000"/>
                  </a:solidFill>
                  <a:latin typeface="メイリオ" panose="020B0604030504040204" pitchFamily="50" charset="-128"/>
                  <a:ea typeface="メイリオ" panose="020B0604030504040204" pitchFamily="50" charset="-128"/>
                </a:rPr>
              </a:br>
              <a:r>
                <a:rPr lang="ja-JP" altLang="en-US" sz="800" b="1" kern="0" dirty="0">
                  <a:solidFill>
                    <a:sysClr val="windowText" lastClr="000000"/>
                  </a:solidFill>
                  <a:latin typeface="メイリオ" panose="020B0604030504040204" pitchFamily="50" charset="-128"/>
                  <a:ea typeface="メイリオ" panose="020B0604030504040204" pitchFamily="50" charset="-128"/>
                </a:rPr>
                <a:t>現地での検査・</a:t>
              </a:r>
              <a:endParaRPr lang="en-US" altLang="ja-JP" sz="800" b="1" kern="0" dirty="0">
                <a:solidFill>
                  <a:sysClr val="windowText" lastClr="000000"/>
                </a:solidFill>
                <a:latin typeface="メイリオ" panose="020B0604030504040204" pitchFamily="50" charset="-128"/>
                <a:ea typeface="メイリオ" panose="020B0604030504040204" pitchFamily="50" charset="-128"/>
              </a:endParaRPr>
            </a:p>
            <a:p>
              <a:pPr algn="ctr">
                <a:lnSpc>
                  <a:spcPts val="900"/>
                </a:lnSpc>
                <a:buSzPct val="100000"/>
                <a:defRPr/>
              </a:pPr>
              <a:r>
                <a:rPr lang="ja-JP" altLang="en-US" sz="800" b="1" kern="0" dirty="0">
                  <a:solidFill>
                    <a:sysClr val="windowText" lastClr="000000"/>
                  </a:solidFill>
                  <a:latin typeface="メイリオ" panose="020B0604030504040204" pitchFamily="50" charset="-128"/>
                  <a:ea typeface="メイリオ" panose="020B0604030504040204" pitchFamily="50" charset="-128"/>
                </a:rPr>
                <a:t>データ登録</a:t>
              </a:r>
              <a:endParaRPr lang="en-US" altLang="ja-JP" sz="800" b="1" kern="0" dirty="0">
                <a:solidFill>
                  <a:sysClr val="windowText" lastClr="000000"/>
                </a:solidFill>
                <a:latin typeface="メイリオ" panose="020B0604030504040204" pitchFamily="50" charset="-128"/>
                <a:ea typeface="メイリオ" panose="020B0604030504040204" pitchFamily="50" charset="-128"/>
              </a:endParaRPr>
            </a:p>
          </p:txBody>
        </p:sp>
        <p:sp>
          <p:nvSpPr>
            <p:cNvPr id="104" name="テキスト ボックス 63">
              <a:extLst>
                <a:ext uri="{FF2B5EF4-FFF2-40B4-BE49-F238E27FC236}">
                  <a16:creationId xmlns:a16="http://schemas.microsoft.com/office/drawing/2014/main" id="{B9DC0A5B-A34F-44A9-B351-8A72DFF8AB26}"/>
                </a:ext>
              </a:extLst>
            </p:cNvPr>
            <p:cNvSpPr txBox="1"/>
            <p:nvPr/>
          </p:nvSpPr>
          <p:spPr>
            <a:xfrm>
              <a:off x="6178177" y="4055267"/>
              <a:ext cx="1089996" cy="329671"/>
            </a:xfrm>
            <a:prstGeom prst="rect">
              <a:avLst/>
            </a:prstGeom>
            <a:noFill/>
          </p:spPr>
          <p:txBody>
            <a:bodyPr wrap="none" lIns="0" tIns="0" rIns="0" bIns="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ts val="900"/>
                </a:lnSpc>
                <a:buSzPct val="100000"/>
                <a:defRPr/>
              </a:pPr>
              <a:r>
                <a:rPr lang="ja-JP" altLang="en-US" sz="800" b="1" kern="0" dirty="0">
                  <a:solidFill>
                    <a:sysClr val="windowText" lastClr="000000"/>
                  </a:solidFill>
                  <a:latin typeface="メイリオ" panose="020B0604030504040204" pitchFamily="50" charset="-128"/>
                  <a:ea typeface="メイリオ" panose="020B0604030504040204" pitchFamily="50" charset="-128"/>
                </a:rPr>
                <a:t>事業者に紐づく</a:t>
              </a:r>
              <a:br>
                <a:rPr lang="en-US" altLang="ja-JP" sz="800" b="1" kern="0" dirty="0">
                  <a:solidFill>
                    <a:sysClr val="windowText" lastClr="000000"/>
                  </a:solidFill>
                  <a:latin typeface="メイリオ" panose="020B0604030504040204" pitchFamily="50" charset="-128"/>
                  <a:ea typeface="メイリオ" panose="020B0604030504040204" pitchFamily="50" charset="-128"/>
                </a:rPr>
              </a:br>
              <a:r>
                <a:rPr lang="ja-JP" altLang="en-US" sz="800" b="1" kern="0" dirty="0">
                  <a:solidFill>
                    <a:sysClr val="windowText" lastClr="000000"/>
                  </a:solidFill>
                  <a:latin typeface="メイリオ" panose="020B0604030504040204" pitchFamily="50" charset="-128"/>
                  <a:ea typeface="メイリオ" panose="020B0604030504040204" pitchFamily="50" charset="-128"/>
                </a:rPr>
                <a:t>各種情報共有</a:t>
              </a:r>
              <a:endParaRPr lang="en-US" altLang="ja-JP" sz="800" b="1" kern="0" dirty="0">
                <a:solidFill>
                  <a:sysClr val="windowText" lastClr="000000"/>
                </a:solidFill>
                <a:latin typeface="メイリオ" panose="020B0604030504040204" pitchFamily="50" charset="-128"/>
                <a:ea typeface="メイリオ" panose="020B0604030504040204" pitchFamily="50" charset="-128"/>
              </a:endParaRPr>
            </a:p>
          </p:txBody>
        </p:sp>
        <p:sp>
          <p:nvSpPr>
            <p:cNvPr id="107" name="テキスト ボックス 63">
              <a:extLst>
                <a:ext uri="{FF2B5EF4-FFF2-40B4-BE49-F238E27FC236}">
                  <a16:creationId xmlns:a16="http://schemas.microsoft.com/office/drawing/2014/main" id="{9943115D-7337-4B64-AB17-A9B00F9CA4DB}"/>
                </a:ext>
              </a:extLst>
            </p:cNvPr>
            <p:cNvSpPr txBox="1"/>
            <p:nvPr/>
          </p:nvSpPr>
          <p:spPr>
            <a:xfrm>
              <a:off x="6227764" y="4550322"/>
              <a:ext cx="990822" cy="527016"/>
            </a:xfrm>
            <a:prstGeom prst="rect">
              <a:avLst/>
            </a:prstGeom>
            <a:noFill/>
          </p:spPr>
          <p:txBody>
            <a:bodyPr wrap="none" lIns="0" tIns="0" rIns="0" bIns="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ts val="900"/>
                </a:lnSpc>
                <a:buSzPct val="100000"/>
                <a:defRPr/>
              </a:pPr>
              <a:r>
                <a:rPr lang="ja-JP" altLang="en-US" sz="800" b="1" kern="0" dirty="0">
                  <a:solidFill>
                    <a:sysClr val="windowText" lastClr="000000"/>
                  </a:solidFill>
                  <a:latin typeface="メイリオ" panose="020B0604030504040204" pitchFamily="50" charset="-128"/>
                  <a:ea typeface="メイリオ" panose="020B0604030504040204" pitchFamily="50" charset="-128"/>
                </a:rPr>
                <a:t>各種法令に基づく監査</a:t>
              </a:r>
              <a:br>
                <a:rPr lang="en-US" altLang="ja-JP" sz="800" b="1" kern="0" dirty="0">
                  <a:solidFill>
                    <a:sysClr val="windowText" lastClr="000000"/>
                  </a:solidFill>
                  <a:latin typeface="メイリオ" panose="020B0604030504040204" pitchFamily="50" charset="-128"/>
                  <a:ea typeface="メイリオ" panose="020B0604030504040204" pitchFamily="50" charset="-128"/>
                </a:rPr>
              </a:br>
              <a:r>
                <a:rPr lang="ja-JP" altLang="en-US" sz="800" b="1" kern="0" dirty="0">
                  <a:solidFill>
                    <a:sysClr val="windowText" lastClr="000000"/>
                  </a:solidFill>
                  <a:latin typeface="メイリオ" panose="020B0604030504040204" pitchFamily="50" charset="-128"/>
                  <a:ea typeface="メイリオ" panose="020B0604030504040204" pitchFamily="50" charset="-128"/>
                </a:rPr>
                <a:t>チェックリスト更新</a:t>
              </a:r>
              <a:endParaRPr lang="en-US" altLang="ja-JP" sz="800" b="1" kern="0" dirty="0">
                <a:solidFill>
                  <a:sysClr val="windowText" lastClr="000000"/>
                </a:solidFill>
                <a:latin typeface="メイリオ" panose="020B0604030504040204" pitchFamily="50" charset="-128"/>
                <a:ea typeface="メイリオ" panose="020B0604030504040204" pitchFamily="50" charset="-128"/>
              </a:endParaRPr>
            </a:p>
            <a:p>
              <a:pPr algn="ctr">
                <a:lnSpc>
                  <a:spcPts val="900"/>
                </a:lnSpc>
                <a:buSzPct val="100000"/>
                <a:defRPr/>
              </a:pPr>
              <a:r>
                <a:rPr lang="ja-JP" altLang="en-US" sz="800" b="1" kern="0" dirty="0">
                  <a:solidFill>
                    <a:sysClr val="windowText" lastClr="000000"/>
                  </a:solidFill>
                  <a:latin typeface="メイリオ" panose="020B0604030504040204" pitchFamily="50" charset="-128"/>
                  <a:ea typeface="メイリオ" panose="020B0604030504040204" pitchFamily="50" charset="-128"/>
                </a:rPr>
                <a:t>（容易なメンテナンス）</a:t>
              </a:r>
              <a:endParaRPr lang="en-US" altLang="ja-JP" sz="800" b="1" kern="0" dirty="0">
                <a:solidFill>
                  <a:sysClr val="windowText" lastClr="000000"/>
                </a:solidFill>
                <a:latin typeface="メイリオ" panose="020B0604030504040204" pitchFamily="50" charset="-128"/>
                <a:ea typeface="メイリオ" panose="020B0604030504040204" pitchFamily="50" charset="-128"/>
              </a:endParaRPr>
            </a:p>
          </p:txBody>
        </p:sp>
        <p:sp>
          <p:nvSpPr>
            <p:cNvPr id="92" name="矢印: 右 91">
              <a:extLst>
                <a:ext uri="{FF2B5EF4-FFF2-40B4-BE49-F238E27FC236}">
                  <a16:creationId xmlns:a16="http://schemas.microsoft.com/office/drawing/2014/main" id="{76112619-ADD0-442C-A974-37B89D822B0F}"/>
                </a:ext>
              </a:extLst>
            </p:cNvPr>
            <p:cNvSpPr/>
            <p:nvPr/>
          </p:nvSpPr>
          <p:spPr bwMode="gray">
            <a:xfrm flipH="1">
              <a:off x="1815550" y="4910362"/>
              <a:ext cx="1152000" cy="215445"/>
            </a:xfrm>
            <a:prstGeom prst="rightArrow">
              <a:avLst>
                <a:gd name="adj1" fmla="val 50000"/>
                <a:gd name="adj2" fmla="val 78295"/>
              </a:avLst>
            </a:prstGeom>
            <a:solidFill>
              <a:srgbClr val="1F497D"/>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1" i="0" u="none" strike="noStrike" kern="1200" cap="none" spc="0" normalizeH="0" baseline="0" noProof="0">
                <a:ln>
                  <a:noFill/>
                </a:ln>
                <a:solidFill>
                  <a:schemeClr val="bg1"/>
                </a:solidFill>
                <a:effectLst/>
                <a:uLnTx/>
                <a:uFillTx/>
                <a:latin typeface="Yu Gothic UI" panose="020B0500000000000000" pitchFamily="50" charset="-128"/>
                <a:ea typeface="Yu Gothic UI" panose="020B0500000000000000" pitchFamily="50" charset="-128"/>
              </a:endParaRPr>
            </a:p>
          </p:txBody>
        </p:sp>
        <p:sp>
          <p:nvSpPr>
            <p:cNvPr id="111" name="矢印: 左右 110">
              <a:extLst>
                <a:ext uri="{FF2B5EF4-FFF2-40B4-BE49-F238E27FC236}">
                  <a16:creationId xmlns:a16="http://schemas.microsoft.com/office/drawing/2014/main" id="{C7166E41-0D4D-4341-99FC-95CCFC289AB2}"/>
                </a:ext>
              </a:extLst>
            </p:cNvPr>
            <p:cNvSpPr/>
            <p:nvPr/>
          </p:nvSpPr>
          <p:spPr bwMode="gray">
            <a:xfrm flipH="1">
              <a:off x="6147175" y="4280292"/>
              <a:ext cx="1152000" cy="213831"/>
            </a:xfrm>
            <a:prstGeom prst="leftRightArrow">
              <a:avLst>
                <a:gd name="adj1" fmla="val 42808"/>
                <a:gd name="adj2" fmla="val 50000"/>
              </a:avLst>
            </a:prstGeom>
            <a:solidFill>
              <a:srgbClr val="75787B"/>
            </a:solidFill>
            <a:ln w="12700" algn="ctr">
              <a:solidFill>
                <a:srgbClr val="75787B"/>
              </a:solidFill>
              <a:miter lim="800000"/>
              <a:headEnd/>
              <a:tailEnd/>
            </a:ln>
          </p:spPr>
          <p:txBody>
            <a:bodyPr wrap="square" lIns="36000" tIns="36000" rIns="36000" bIns="36000" rtlCol="0" anchor="ctr"/>
            <a:lstStyle/>
            <a:p>
              <a:pPr algn="ctr" fontAlgn="base">
                <a:spcBef>
                  <a:spcPct val="0"/>
                </a:spcBef>
                <a:spcAft>
                  <a:spcPct val="0"/>
                </a:spcAft>
                <a:defRPr/>
              </a:pPr>
              <a:endParaRPr lang="ja-JP" altLang="en-US" sz="1200">
                <a:solidFill>
                  <a:prstClr val="black"/>
                </a:solidFill>
                <a:latin typeface="Yu Gothic UI" panose="020B0500000000000000" pitchFamily="50" charset="-128"/>
                <a:ea typeface="Yu Gothic UI" panose="020B0500000000000000" pitchFamily="50" charset="-128"/>
              </a:endParaRPr>
            </a:p>
          </p:txBody>
        </p:sp>
        <p:sp>
          <p:nvSpPr>
            <p:cNvPr id="114" name="矢印: 右 113">
              <a:extLst>
                <a:ext uri="{FF2B5EF4-FFF2-40B4-BE49-F238E27FC236}">
                  <a16:creationId xmlns:a16="http://schemas.microsoft.com/office/drawing/2014/main" id="{71B89918-CF88-45C9-8A2A-8EDA5A85B5E3}"/>
                </a:ext>
              </a:extLst>
            </p:cNvPr>
            <p:cNvSpPr/>
            <p:nvPr/>
          </p:nvSpPr>
          <p:spPr bwMode="gray">
            <a:xfrm flipH="1">
              <a:off x="6147175" y="3748477"/>
              <a:ext cx="1152000" cy="215445"/>
            </a:xfrm>
            <a:prstGeom prst="rightArrow">
              <a:avLst>
                <a:gd name="adj1" fmla="val 50000"/>
                <a:gd name="adj2" fmla="val 78295"/>
              </a:avLst>
            </a:prstGeom>
            <a:solidFill>
              <a:srgbClr val="1F497D"/>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1" i="0" u="none" strike="noStrike" kern="1200" cap="none" spc="0" normalizeH="0" baseline="0" noProof="0">
                <a:ln>
                  <a:noFill/>
                </a:ln>
                <a:solidFill>
                  <a:schemeClr val="bg1"/>
                </a:solidFill>
                <a:effectLst/>
                <a:uLnTx/>
                <a:uFillTx/>
                <a:latin typeface="Yu Gothic UI" panose="020B0500000000000000" pitchFamily="50" charset="-128"/>
                <a:ea typeface="Yu Gothic UI" panose="020B0500000000000000" pitchFamily="50" charset="-128"/>
              </a:endParaRPr>
            </a:p>
          </p:txBody>
        </p:sp>
        <p:sp>
          <p:nvSpPr>
            <p:cNvPr id="118" name="矢印: 右 117">
              <a:extLst>
                <a:ext uri="{FF2B5EF4-FFF2-40B4-BE49-F238E27FC236}">
                  <a16:creationId xmlns:a16="http://schemas.microsoft.com/office/drawing/2014/main" id="{D755816C-6FAB-4C3E-9C6F-6464E1C2C547}"/>
                </a:ext>
              </a:extLst>
            </p:cNvPr>
            <p:cNvSpPr/>
            <p:nvPr/>
          </p:nvSpPr>
          <p:spPr bwMode="gray">
            <a:xfrm>
              <a:off x="6147175" y="4959620"/>
              <a:ext cx="1152000" cy="215445"/>
            </a:xfrm>
            <a:prstGeom prst="rightArrow">
              <a:avLst>
                <a:gd name="adj1" fmla="val 50000"/>
                <a:gd name="adj2" fmla="val 78295"/>
              </a:avLst>
            </a:prstGeom>
            <a:solidFill>
              <a:srgbClr val="1F497D"/>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1" i="0" u="none" strike="noStrike" kern="1200" cap="none" spc="0" normalizeH="0" baseline="0" noProof="0">
                <a:ln>
                  <a:noFill/>
                </a:ln>
                <a:solidFill>
                  <a:schemeClr val="bg1"/>
                </a:solidFill>
                <a:effectLst/>
                <a:uLnTx/>
                <a:uFillTx/>
                <a:latin typeface="Yu Gothic UI" panose="020B0500000000000000" pitchFamily="50" charset="-128"/>
                <a:ea typeface="Yu Gothic UI" panose="020B0500000000000000" pitchFamily="50" charset="-128"/>
              </a:endParaRPr>
            </a:p>
          </p:txBody>
        </p:sp>
        <p:sp>
          <p:nvSpPr>
            <p:cNvPr id="66" name="四角形: 角を丸くする 65">
              <a:extLst>
                <a:ext uri="{FF2B5EF4-FFF2-40B4-BE49-F238E27FC236}">
                  <a16:creationId xmlns:a16="http://schemas.microsoft.com/office/drawing/2014/main" id="{CDC2BC4D-4B75-4F59-82A3-A95012CE090A}"/>
                </a:ext>
              </a:extLst>
            </p:cNvPr>
            <p:cNvSpPr/>
            <p:nvPr/>
          </p:nvSpPr>
          <p:spPr bwMode="gray">
            <a:xfrm>
              <a:off x="3228174" y="4920198"/>
              <a:ext cx="1082742" cy="397598"/>
            </a:xfrm>
            <a:prstGeom prst="roundRect">
              <a:avLst/>
            </a:prstGeom>
            <a:solidFill>
              <a:schemeClr val="bg1"/>
            </a:solidFill>
            <a:ln w="28575" algn="ctr">
              <a:solidFill>
                <a:srgbClr val="006664"/>
              </a:solidFill>
              <a:miter lim="800000"/>
              <a:headEnd/>
              <a:tailEnd/>
            </a:ln>
          </p:spPr>
          <p:txBody>
            <a:bodyPr wrap="square" lIns="36000" tIns="72000" rIns="36000" bIns="36000" rtlCol="0" anchor="ctr"/>
            <a:lstStyle/>
            <a:p>
              <a:pPr algn="ctr" fontAlgn="base">
                <a:spcBef>
                  <a:spcPct val="0"/>
                </a:spcBef>
                <a:spcAft>
                  <a:spcPct val="0"/>
                </a:spcAft>
                <a:defRPr/>
              </a:pPr>
              <a:r>
                <a:rPr lang="ja-JP" altLang="en-US" sz="900">
                  <a:solidFill>
                    <a:prstClr val="black"/>
                  </a:solidFill>
                  <a:latin typeface="メイリオ" panose="020B0604030504040204" pitchFamily="50" charset="-128"/>
                  <a:ea typeface="メイリオ" panose="020B0604030504040204" pitchFamily="50" charset="-128"/>
                </a:rPr>
                <a:t>申請・審査・検査</a:t>
              </a:r>
              <a:br>
                <a:rPr lang="en-US" altLang="ja-JP" sz="900">
                  <a:solidFill>
                    <a:prstClr val="black"/>
                  </a:solidFill>
                  <a:latin typeface="メイリオ" panose="020B0604030504040204" pitchFamily="50" charset="-128"/>
                  <a:ea typeface="メイリオ" panose="020B0604030504040204" pitchFamily="50" charset="-128"/>
                </a:rPr>
              </a:br>
              <a:r>
                <a:rPr lang="ja-JP" altLang="en-US" sz="900">
                  <a:solidFill>
                    <a:prstClr val="black"/>
                  </a:solidFill>
                  <a:latin typeface="メイリオ" panose="020B0604030504040204" pitchFamily="50" charset="-128"/>
                  <a:ea typeface="メイリオ" panose="020B0604030504040204" pitchFamily="50" charset="-128"/>
                </a:rPr>
                <a:t>状況照会（履歴）</a:t>
              </a:r>
              <a:endParaRPr lang="en-US" altLang="ja-JP" sz="900">
                <a:solidFill>
                  <a:prstClr val="black"/>
                </a:solidFill>
                <a:latin typeface="メイリオ" panose="020B0604030504040204" pitchFamily="50" charset="-128"/>
                <a:ea typeface="メイリオ" panose="020B0604030504040204" pitchFamily="50" charset="-128"/>
              </a:endParaRPr>
            </a:p>
          </p:txBody>
        </p:sp>
        <p:sp>
          <p:nvSpPr>
            <p:cNvPr id="10" name="矢印: 左右 9">
              <a:extLst>
                <a:ext uri="{FF2B5EF4-FFF2-40B4-BE49-F238E27FC236}">
                  <a16:creationId xmlns:a16="http://schemas.microsoft.com/office/drawing/2014/main" id="{A7C05D4B-AA9B-4A00-B73B-78F7EFB59B98}"/>
                </a:ext>
              </a:extLst>
            </p:cNvPr>
            <p:cNvSpPr/>
            <p:nvPr/>
          </p:nvSpPr>
          <p:spPr>
            <a:xfrm>
              <a:off x="4355921" y="4110808"/>
              <a:ext cx="425171" cy="1005229"/>
            </a:xfrm>
            <a:prstGeom prst="leftRightArrow">
              <a:avLst>
                <a:gd name="adj1" fmla="val 50000"/>
                <a:gd name="adj2" fmla="val 34876"/>
              </a:avLst>
            </a:prstGeom>
            <a:solidFill>
              <a:srgbClr val="006664"/>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grpSp>
      <p:pic>
        <p:nvPicPr>
          <p:cNvPr id="30" name="図プレースホルダー 26" descr="テキスト&#10;&#10;AI によって生成されたコンテンツは間違っている可能性があります。">
            <a:extLst>
              <a:ext uri="{FF2B5EF4-FFF2-40B4-BE49-F238E27FC236}">
                <a16:creationId xmlns:a16="http://schemas.microsoft.com/office/drawing/2014/main" id="{642CF788-DB75-C46E-BC43-06F5D80E7C14}"/>
              </a:ext>
            </a:extLst>
          </p:cNvPr>
          <p:cNvPicPr>
            <a:picLocks noGrp="1" noChangeAspect="1"/>
          </p:cNvPicPr>
          <p:nvPr>
            <p:ph type="pic" sz="quarter" idx="14"/>
          </p:nvPr>
        </p:nvPicPr>
        <p:blipFill>
          <a:blip r:embed="rId7" cstate="print">
            <a:extLst>
              <a:ext uri="{28A0092B-C50C-407E-A947-70E740481C1C}">
                <a14:useLocalDpi xmlns:a14="http://schemas.microsoft.com/office/drawing/2010/main" val="0"/>
              </a:ext>
            </a:extLst>
          </a:blip>
          <a:srcRect/>
          <a:stretch>
            <a:fillRect/>
          </a:stretch>
        </p:blipFill>
        <p:spPr>
          <a:xfrm>
            <a:off x="7336355" y="31582"/>
            <a:ext cx="468000" cy="468000"/>
          </a:xfrm>
        </p:spPr>
      </p:pic>
      <p:pic>
        <p:nvPicPr>
          <p:cNvPr id="69" name="図プレースホルダー 14">
            <a:extLst>
              <a:ext uri="{FF2B5EF4-FFF2-40B4-BE49-F238E27FC236}">
                <a16:creationId xmlns:a16="http://schemas.microsoft.com/office/drawing/2014/main" id="{CEC5FF91-CA9C-47E4-88B6-99DF81E44EC5}"/>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438" b="438"/>
          <a:stretch/>
        </p:blipFill>
        <p:spPr>
          <a:xfrm>
            <a:off x="8565080" y="31582"/>
            <a:ext cx="468000" cy="468000"/>
          </a:xfrm>
          <a:prstGeom prst="rect">
            <a:avLst/>
          </a:prstGeom>
        </p:spPr>
      </p:pic>
      <p:graphicFrame>
        <p:nvGraphicFramePr>
          <p:cNvPr id="75" name="表 5">
            <a:extLst>
              <a:ext uri="{FF2B5EF4-FFF2-40B4-BE49-F238E27FC236}">
                <a16:creationId xmlns:a16="http://schemas.microsoft.com/office/drawing/2014/main" id="{7572B2C2-6800-47F9-9C1B-C12D602C0465}"/>
              </a:ext>
            </a:extLst>
          </p:cNvPr>
          <p:cNvGraphicFramePr>
            <a:graphicFrameLocks noGrp="1"/>
          </p:cNvGraphicFramePr>
          <p:nvPr/>
        </p:nvGraphicFramePr>
        <p:xfrm>
          <a:off x="273600" y="6419547"/>
          <a:ext cx="8460000" cy="438453"/>
        </p:xfrm>
        <a:graphic>
          <a:graphicData uri="http://schemas.openxmlformats.org/drawingml/2006/table">
            <a:tbl>
              <a:tblPr>
                <a:tableStyleId>{5C22544A-7EE6-4342-B048-85BDC9FD1C3A}</a:tableStyleId>
              </a:tblPr>
              <a:tblGrid>
                <a:gridCol w="359711">
                  <a:extLst>
                    <a:ext uri="{9D8B030D-6E8A-4147-A177-3AD203B41FA5}">
                      <a16:colId xmlns:a16="http://schemas.microsoft.com/office/drawing/2014/main" val="18874105"/>
                    </a:ext>
                  </a:extLst>
                </a:gridCol>
                <a:gridCol w="8100289">
                  <a:extLst>
                    <a:ext uri="{9D8B030D-6E8A-4147-A177-3AD203B41FA5}">
                      <a16:colId xmlns:a16="http://schemas.microsoft.com/office/drawing/2014/main" val="1029292396"/>
                    </a:ext>
                  </a:extLst>
                </a:gridCol>
              </a:tblGrid>
              <a:tr h="158613">
                <a:tc>
                  <a:txBody>
                    <a:bodyPr/>
                    <a:lstStyle/>
                    <a:p>
                      <a:pPr algn="dist"/>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８</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800" dirty="0"/>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defRPr/>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立入検査や許認可業務に係る手続のオンライン化をはじめ、端末を用いた現地での検査・データ登録等による業務効率化や、一元的に管理・集約された事業者管理情報等のデータ活用による関係者間での迅速な情報共有等、これらを実現できるデジタル基盤。</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6569586"/>
                  </a:ext>
                </a:extLst>
              </a:tr>
              <a:tr h="158613">
                <a:tc>
                  <a:txBody>
                    <a:bodyPr/>
                    <a:lstStyle/>
                    <a:p>
                      <a:pPr algn="dist"/>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９</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800" dirty="0"/>
                    </a:p>
                  </a:txBody>
                  <a:tcPr marL="36000" marR="36000" marT="36000" marB="0">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lvl="0">
                        <a:defRPr/>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複数の行政サービスを１つのアカウントにより、利用することのできる認証システム。</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36000" marB="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44898111"/>
                  </a:ext>
                </a:extLst>
              </a:tr>
            </a:tbl>
          </a:graphicData>
        </a:graphic>
      </p:graphicFrame>
      <p:sp>
        <p:nvSpPr>
          <p:cNvPr id="8" name="スライド番号プレースホルダー 7">
            <a:extLst>
              <a:ext uri="{FF2B5EF4-FFF2-40B4-BE49-F238E27FC236}">
                <a16:creationId xmlns:a16="http://schemas.microsoft.com/office/drawing/2014/main" id="{F643FF65-288A-4BD2-94BA-3AD16E776DD9}"/>
              </a:ext>
            </a:extLst>
          </p:cNvPr>
          <p:cNvSpPr>
            <a:spLocks noGrp="1"/>
          </p:cNvSpPr>
          <p:nvPr>
            <p:ph type="sldNum" sz="quarter" idx="12"/>
          </p:nvPr>
        </p:nvSpPr>
        <p:spPr/>
        <p:txBody>
          <a:bodyPr/>
          <a:lstStyle/>
          <a:p>
            <a:fld id="{7791D223-6A27-4327-8087-FA06212A7E85}" type="slidenum">
              <a:rPr lang="ja-JP" altLang="en-US" smtClean="0"/>
              <a:pPr/>
              <a:t>14</a:t>
            </a:fld>
            <a:endParaRPr lang="ja-JP" altLang="en-US"/>
          </a:p>
        </p:txBody>
      </p:sp>
      <p:sp>
        <p:nvSpPr>
          <p:cNvPr id="65" name="正方形/長方形 64">
            <a:extLst>
              <a:ext uri="{FF2B5EF4-FFF2-40B4-BE49-F238E27FC236}">
                <a16:creationId xmlns:a16="http://schemas.microsoft.com/office/drawing/2014/main" id="{C4F24ACC-3204-4131-AD5D-6E4F3A4D3900}"/>
              </a:ext>
            </a:extLst>
          </p:cNvPr>
          <p:cNvSpPr/>
          <p:nvPr/>
        </p:nvSpPr>
        <p:spPr>
          <a:xfrm>
            <a:off x="250675" y="630881"/>
            <a:ext cx="8596800" cy="1247624"/>
          </a:xfrm>
          <a:prstGeom prst="rect">
            <a:avLst/>
          </a:prstGeom>
          <a:solidFill>
            <a:schemeClr val="bg1"/>
          </a:solidFill>
          <a:ln w="19050">
            <a:solidFill>
              <a:schemeClr val="bg1">
                <a:lumMod val="50000"/>
              </a:schemeClr>
            </a:solidFill>
          </a:ln>
        </p:spPr>
        <p:style>
          <a:lnRef idx="2">
            <a:schemeClr val="accent1"/>
          </a:lnRef>
          <a:fillRef idx="1">
            <a:schemeClr val="lt1"/>
          </a:fillRef>
          <a:effectRef idx="0">
            <a:schemeClr val="accent1"/>
          </a:effectRef>
          <a:fontRef idx="minor">
            <a:schemeClr val="dk1"/>
          </a:fontRef>
        </p:style>
        <p:txBody>
          <a:bodyPr lIns="36000" tIns="36000" rIns="36000" rtlCol="0" anchor="t"/>
          <a:lstStyle/>
          <a:p>
            <a:pPr algn="ctr">
              <a:defRPr/>
            </a:pPr>
            <a:r>
              <a:rPr lang="ja-JP" altLang="en-US" sz="14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システム構築の効果</a:t>
            </a:r>
            <a:endParaRPr lang="ja-JP" altLang="en-US" sz="105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73" name="表 4">
            <a:extLst>
              <a:ext uri="{FF2B5EF4-FFF2-40B4-BE49-F238E27FC236}">
                <a16:creationId xmlns:a16="http://schemas.microsoft.com/office/drawing/2014/main" id="{65C0B9DE-BFFC-43AF-84D3-9405AA7B00CE}"/>
              </a:ext>
            </a:extLst>
          </p:cNvPr>
          <p:cNvGraphicFramePr>
            <a:graphicFrameLocks noGrp="1"/>
          </p:cNvGraphicFramePr>
          <p:nvPr>
            <p:extLst>
              <p:ext uri="{D42A27DB-BD31-4B8C-83A1-F6EECF244321}">
                <p14:modId xmlns:p14="http://schemas.microsoft.com/office/powerpoint/2010/main" val="1898869870"/>
              </p:ext>
            </p:extLst>
          </p:nvPr>
        </p:nvGraphicFramePr>
        <p:xfrm>
          <a:off x="407812" y="881307"/>
          <a:ext cx="8280000" cy="911520"/>
        </p:xfrm>
        <a:graphic>
          <a:graphicData uri="http://schemas.openxmlformats.org/drawingml/2006/table">
            <a:tbl>
              <a:tblPr firstRow="1" bandRow="1">
                <a:tableStyleId>{5C22544A-7EE6-4342-B048-85BDC9FD1C3A}</a:tableStyleId>
              </a:tblPr>
              <a:tblGrid>
                <a:gridCol w="2655850">
                  <a:extLst>
                    <a:ext uri="{9D8B030D-6E8A-4147-A177-3AD203B41FA5}">
                      <a16:colId xmlns:a16="http://schemas.microsoft.com/office/drawing/2014/main" val="3468640698"/>
                    </a:ext>
                  </a:extLst>
                </a:gridCol>
                <a:gridCol w="156225">
                  <a:extLst>
                    <a:ext uri="{9D8B030D-6E8A-4147-A177-3AD203B41FA5}">
                      <a16:colId xmlns:a16="http://schemas.microsoft.com/office/drawing/2014/main" val="1106510854"/>
                    </a:ext>
                  </a:extLst>
                </a:gridCol>
                <a:gridCol w="2655850">
                  <a:extLst>
                    <a:ext uri="{9D8B030D-6E8A-4147-A177-3AD203B41FA5}">
                      <a16:colId xmlns:a16="http://schemas.microsoft.com/office/drawing/2014/main" val="3121004198"/>
                    </a:ext>
                  </a:extLst>
                </a:gridCol>
                <a:gridCol w="156225">
                  <a:extLst>
                    <a:ext uri="{9D8B030D-6E8A-4147-A177-3AD203B41FA5}">
                      <a16:colId xmlns:a16="http://schemas.microsoft.com/office/drawing/2014/main" val="978185368"/>
                    </a:ext>
                  </a:extLst>
                </a:gridCol>
                <a:gridCol w="2655850">
                  <a:extLst>
                    <a:ext uri="{9D8B030D-6E8A-4147-A177-3AD203B41FA5}">
                      <a16:colId xmlns:a16="http://schemas.microsoft.com/office/drawing/2014/main" val="803507232"/>
                    </a:ext>
                  </a:extLst>
                </a:gridCol>
              </a:tblGrid>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事業者の利便性向上</a:t>
                      </a:r>
                    </a:p>
                  </a:txBody>
                  <a:tcPr marL="72000" marR="36000" marT="3600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7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txBody>
                  <a:tcPr marL="72000" marR="36000" marT="72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業務効率化</a:t>
                      </a:r>
                      <a:endParaRPr kumimoji="1" lang="ja-JP" altLang="en-US" sz="1200" dirty="0">
                        <a:solidFill>
                          <a:schemeClr val="tx1"/>
                        </a:solidFill>
                        <a:effectLst/>
                      </a:endParaRPr>
                    </a:p>
                  </a:txBody>
                  <a:tcPr marL="72000" marR="36000" marT="3600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0000"/>
                        </a:lnSpc>
                      </a:pPr>
                      <a:endParaRPr kumimoji="1" lang="ja-JP" altLang="en-US" sz="1200" dirty="0">
                        <a:solidFill>
                          <a:schemeClr val="tx1"/>
                        </a:solidFill>
                        <a:effectLst/>
                      </a:endParaRPr>
                    </a:p>
                  </a:txBody>
                  <a:tcPr marL="72000" marR="36000" marT="72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紙ベースでの業務からの脱却</a:t>
                      </a:r>
                      <a:endParaRPr kumimoji="1" lang="ja-JP" altLang="en-US" dirty="0">
                        <a:solidFill>
                          <a:schemeClr val="tx1"/>
                        </a:solidFill>
                        <a:effectLst/>
                      </a:endParaRPr>
                    </a:p>
                  </a:txBody>
                  <a:tcPr marL="72000" marR="36000" marT="3600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963356557"/>
                  </a:ext>
                </a:extLst>
              </a:tr>
              <a:tr h="370840">
                <a:tc>
                  <a:txBody>
                    <a:bodyPr/>
                    <a:lstStyle/>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900" dirty="0">
                          <a:solidFill>
                            <a:schemeClr val="tx1"/>
                          </a:solidFill>
                          <a:effectLst/>
                          <a:latin typeface="メイリオ"/>
                          <a:ea typeface="メイリオ"/>
                        </a:rPr>
                        <a:t>ポータルサイトの提供による事業者の利便性の向上。</a:t>
                      </a: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900" dirty="0">
                          <a:solidFill>
                            <a:schemeClr val="tx1"/>
                          </a:solidFill>
                          <a:effectLst/>
                          <a:latin typeface="メイリオ"/>
                          <a:ea typeface="メイリオ"/>
                        </a:rPr>
                        <a:t>過去の監査状況等の共有等、情報の見える化。</a:t>
                      </a:r>
                    </a:p>
                  </a:txBody>
                  <a:tcPr marL="72000" marR="36000"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E6"/>
                    </a:solidFill>
                  </a:tcPr>
                </a:tc>
                <a:tc>
                  <a:txBody>
                    <a:bodyPr/>
                    <a:lstStyle/>
                    <a:p>
                      <a:pPr marL="90488" indent="-90488">
                        <a:buFont typeface="Arial" panose="020B0604020202020204" pitchFamily="34" charset="0"/>
                        <a:buChar char="•"/>
                      </a:pPr>
                      <a:endParaRPr kumimoji="1" lang="en-US" altLang="ja-JP" sz="900" dirty="0">
                        <a:solidFill>
                          <a:schemeClr val="tx1"/>
                        </a:solidFill>
                        <a:effectLst/>
                        <a:latin typeface="メイリオ" panose="020B0604030504040204" pitchFamily="50" charset="-128"/>
                        <a:ea typeface="メイリオ" panose="020B0604030504040204" pitchFamily="50" charset="-128"/>
                      </a:endParaRPr>
                    </a:p>
                  </a:txBody>
                  <a:tcPr marL="72000" marR="36000"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0488" indent="-90488">
                        <a:buFont typeface="Arial" panose="020B0604020202020204" pitchFamily="34" charset="0"/>
                        <a:buChar char="•"/>
                      </a:pPr>
                      <a:r>
                        <a:rPr kumimoji="1" lang="ja-JP" altLang="en-US" sz="900" dirty="0">
                          <a:solidFill>
                            <a:schemeClr val="tx1"/>
                          </a:solidFill>
                          <a:effectLst/>
                          <a:latin typeface="メイリオ" panose="020B0604030504040204" pitchFamily="50" charset="-128"/>
                          <a:ea typeface="メイリオ" panose="020B0604030504040204" pitchFamily="50" charset="-128"/>
                        </a:rPr>
                        <a:t>ペーパーレス化等による職員の生産性向上。</a:t>
                      </a:r>
                      <a:endParaRPr kumimoji="1" lang="en-US" altLang="ja-JP" sz="900" dirty="0">
                        <a:solidFill>
                          <a:schemeClr val="tx1"/>
                        </a:solidFill>
                        <a:effectLst/>
                        <a:latin typeface="メイリオ" panose="020B0604030504040204" pitchFamily="50" charset="-128"/>
                        <a:ea typeface="メイリオ" panose="020B0604030504040204" pitchFamily="50" charset="-128"/>
                      </a:endParaRPr>
                    </a:p>
                    <a:p>
                      <a:pPr marL="90488" indent="-90488">
                        <a:buFont typeface="Arial" panose="020B0604020202020204" pitchFamily="34" charset="0"/>
                        <a:buChar char="•"/>
                      </a:pPr>
                      <a:r>
                        <a:rPr kumimoji="1" lang="ja-JP" altLang="en-US" sz="900" dirty="0">
                          <a:solidFill>
                            <a:schemeClr val="tx1"/>
                          </a:solidFill>
                          <a:effectLst/>
                          <a:latin typeface="メイリオ" panose="020B0604030504040204" pitchFamily="50" charset="-128"/>
                          <a:ea typeface="メイリオ" panose="020B0604030504040204" pitchFamily="50" charset="-128"/>
                        </a:rPr>
                        <a:t>データ・ノウハウ活用による指導監査の質と量の向上（現地対応時間の短縮や実施件数の増加）。</a:t>
                      </a:r>
                    </a:p>
                  </a:txBody>
                  <a:tcPr marL="72000" marR="36000"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E6"/>
                    </a:solidFill>
                  </a:tcPr>
                </a:tc>
                <a:tc>
                  <a:txBody>
                    <a:bodyPr/>
                    <a:lstStyle/>
                    <a:p>
                      <a:pPr marL="90488" indent="-90488">
                        <a:buFont typeface="Arial" panose="020B0604020202020204" pitchFamily="34" charset="0"/>
                        <a:buChar char="•"/>
                      </a:pPr>
                      <a:endParaRPr kumimoji="1" lang="en-US" altLang="ja-JP" sz="900" dirty="0">
                        <a:solidFill>
                          <a:schemeClr val="tx1"/>
                        </a:solidFill>
                        <a:effectLst/>
                        <a:latin typeface="メイリオ" panose="020B0604030504040204" pitchFamily="50" charset="-128"/>
                        <a:ea typeface="メイリオ" panose="020B0604030504040204" pitchFamily="50" charset="-128"/>
                      </a:endParaRPr>
                    </a:p>
                  </a:txBody>
                  <a:tcPr marL="72000" marR="36000"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0488" indent="-90488">
                        <a:buFont typeface="Arial" panose="020B0604020202020204" pitchFamily="34" charset="0"/>
                        <a:buChar char="•"/>
                      </a:pPr>
                      <a:r>
                        <a:rPr kumimoji="1" lang="ja-JP" altLang="en-US" sz="900" dirty="0">
                          <a:solidFill>
                            <a:schemeClr val="tx1"/>
                          </a:solidFill>
                          <a:effectLst/>
                          <a:latin typeface="メイリオ" panose="020B0604030504040204" pitchFamily="50" charset="-128"/>
                          <a:ea typeface="メイリオ" panose="020B0604030504040204" pitchFamily="50" charset="-128"/>
                        </a:rPr>
                        <a:t>資料の紛失や誤送付等のリスクの軽減。</a:t>
                      </a:r>
                      <a:endParaRPr kumimoji="1" lang="en-US" altLang="ja-JP" sz="900" dirty="0">
                        <a:solidFill>
                          <a:schemeClr val="tx1"/>
                        </a:solidFill>
                        <a:effectLst/>
                        <a:latin typeface="メイリオ" panose="020B0604030504040204" pitchFamily="50" charset="-128"/>
                        <a:ea typeface="メイリオ" panose="020B0604030504040204" pitchFamily="50" charset="-128"/>
                      </a:endParaRPr>
                    </a:p>
                    <a:p>
                      <a:pPr marL="90488" indent="-90488">
                        <a:buFont typeface="Arial" panose="020B0604020202020204" pitchFamily="34" charset="0"/>
                        <a:buChar char="•"/>
                      </a:pPr>
                      <a:r>
                        <a:rPr kumimoji="1" lang="ja-JP" altLang="en-US" sz="900" dirty="0">
                          <a:solidFill>
                            <a:schemeClr val="tx1"/>
                          </a:solidFill>
                          <a:effectLst/>
                          <a:latin typeface="メイリオ" panose="020B0604030504040204" pitchFamily="50" charset="-128"/>
                          <a:ea typeface="メイリオ" panose="020B0604030504040204" pitchFamily="50" charset="-128"/>
                        </a:rPr>
                        <a:t>システム化することによる事務作業の削減。</a:t>
                      </a:r>
                      <a:endParaRPr kumimoji="1" lang="en-US" altLang="ja-JP" sz="900" dirty="0">
                        <a:solidFill>
                          <a:schemeClr val="tx1"/>
                        </a:solidFill>
                        <a:effectLst/>
                        <a:latin typeface="メイリオ" panose="020B0604030504040204" pitchFamily="50" charset="-128"/>
                        <a:ea typeface="メイリオ" panose="020B0604030504040204" pitchFamily="50" charset="-128"/>
                      </a:endParaRPr>
                    </a:p>
                    <a:p>
                      <a:pPr marL="90488" indent="-90488">
                        <a:buFont typeface="Arial" panose="020B0604020202020204" pitchFamily="34" charset="0"/>
                        <a:buChar char="•"/>
                      </a:pPr>
                      <a:r>
                        <a:rPr kumimoji="1" lang="ja-JP" altLang="en-US" sz="900" dirty="0">
                          <a:solidFill>
                            <a:schemeClr val="tx1"/>
                          </a:solidFill>
                          <a:effectLst/>
                          <a:latin typeface="メイリオ" panose="020B0604030504040204" pitchFamily="50" charset="-128"/>
                          <a:ea typeface="メイリオ" panose="020B0604030504040204" pitchFamily="50" charset="-128"/>
                        </a:rPr>
                        <a:t>資料保管場所の圧縮等。</a:t>
                      </a:r>
                    </a:p>
                  </a:txBody>
                  <a:tcPr marL="72000" marR="36000"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E6"/>
                    </a:solidFill>
                  </a:tcPr>
                </a:tc>
                <a:extLst>
                  <a:ext uri="{0D108BD9-81ED-4DB2-BD59-A6C34878D82A}">
                    <a16:rowId xmlns:a16="http://schemas.microsoft.com/office/drawing/2014/main" val="1978986016"/>
                  </a:ext>
                </a:extLst>
              </a:tr>
            </a:tbl>
          </a:graphicData>
        </a:graphic>
      </p:graphicFrame>
    </p:spTree>
    <p:extLst>
      <p:ext uri="{BB962C8B-B14F-4D97-AF65-F5344CB8AC3E}">
        <p14:creationId xmlns:p14="http://schemas.microsoft.com/office/powerpoint/2010/main" val="17298190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正方形/長方形 51">
            <a:extLst>
              <a:ext uri="{FF2B5EF4-FFF2-40B4-BE49-F238E27FC236}">
                <a16:creationId xmlns:a16="http://schemas.microsoft.com/office/drawing/2014/main" id="{CCD2147B-A4C6-41CF-8159-19BAD176E7D4}"/>
              </a:ext>
            </a:extLst>
          </p:cNvPr>
          <p:cNvSpPr/>
          <p:nvPr/>
        </p:nvSpPr>
        <p:spPr>
          <a:xfrm>
            <a:off x="273600" y="3158969"/>
            <a:ext cx="8596800" cy="3316665"/>
          </a:xfrm>
          <a:prstGeom prst="rect">
            <a:avLst/>
          </a:prstGeom>
          <a:solidFill>
            <a:srgbClr val="CFE0ED"/>
          </a:solidFill>
          <a:ln w="19050">
            <a:noFill/>
          </a:ln>
        </p:spPr>
        <p:style>
          <a:lnRef idx="2">
            <a:schemeClr val="accent1"/>
          </a:lnRef>
          <a:fillRef idx="1">
            <a:schemeClr val="lt1"/>
          </a:fillRef>
          <a:effectRef idx="0">
            <a:schemeClr val="accent1"/>
          </a:effectRef>
          <a:fontRef idx="minor">
            <a:schemeClr val="dk1"/>
          </a:fontRef>
        </p:style>
        <p:txBody>
          <a:bodyPr lIns="36000" tIns="72000" rIns="36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AI</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電話対応システムの活用</a:t>
            </a: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令和８年度に実証実験を予定</a:t>
            </a: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182563"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現在、府立学校の入学者選抜、編・転入学の問合せや保護者等からの相談に直接職員が対応。</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182563"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AI</a:t>
            </a: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を活用した電話対応システムにより、電話対応や報告作成等を</a:t>
            </a:r>
            <a:r>
              <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AI</a:t>
            </a: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が代替可能かについて、令和８年度に、教育庁において実証実験を行う。</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182563"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府民からの電話がつながりにくい問題の解決や多言語対応の実現、対応速度向上、サービスの均質化等、府民の利便性を向上。</a:t>
            </a:r>
          </a:p>
          <a:p>
            <a:pPr algn="ctr">
              <a:defRPr/>
            </a:pPr>
            <a:endParaRPr lang="ja-JP" altLang="en-US" sz="105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テキスト プレースホルダー 3">
            <a:extLst>
              <a:ext uri="{FF2B5EF4-FFF2-40B4-BE49-F238E27FC236}">
                <a16:creationId xmlns:a16="http://schemas.microsoft.com/office/drawing/2014/main" id="{D0E015A2-4096-4EAB-8353-C1F720B30A05}"/>
              </a:ext>
            </a:extLst>
          </p:cNvPr>
          <p:cNvSpPr>
            <a:spLocks noGrp="1"/>
          </p:cNvSpPr>
          <p:nvPr>
            <p:ph type="body" sz="quarter" idx="13"/>
          </p:nvPr>
        </p:nvSpPr>
        <p:spPr>
          <a:xfrm>
            <a:off x="0" y="30701"/>
            <a:ext cx="7065785" cy="501650"/>
          </a:xfrm>
        </p:spPr>
        <p:txBody>
          <a:bodyPr/>
          <a:lstStyle/>
          <a:p>
            <a:r>
              <a:rPr lang="ja-JP" altLang="en-US" b="0" dirty="0">
                <a:cs typeface="メイリオ" panose="020B0604030504040204" pitchFamily="50" charset="-128"/>
              </a:rPr>
              <a:t>府立学校における</a:t>
            </a:r>
            <a:r>
              <a:rPr lang="en-US" altLang="ja-JP" b="0" dirty="0">
                <a:cs typeface="メイリオ" panose="020B0604030504040204" pitchFamily="50" charset="-128"/>
              </a:rPr>
              <a:t>DX</a:t>
            </a:r>
            <a:r>
              <a:rPr lang="ja-JP" altLang="en-US" b="0" dirty="0">
                <a:cs typeface="メイリオ" panose="020B0604030504040204" pitchFamily="50" charset="-128"/>
              </a:rPr>
              <a:t>の推進</a:t>
            </a:r>
            <a:endParaRPr lang="en-US" altLang="ja-JP" sz="20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5" name="図プレースホルダー 14">
            <a:extLst>
              <a:ext uri="{FF2B5EF4-FFF2-40B4-BE49-F238E27FC236}">
                <a16:creationId xmlns:a16="http://schemas.microsoft.com/office/drawing/2014/main" id="{163F03BA-D5E1-4F59-BA38-A6FD09014405}"/>
              </a:ext>
            </a:extLst>
          </p:cNvPr>
          <p:cNvPicPr>
            <a:picLocks noGrp="1" noChangeAspect="1"/>
          </p:cNvPicPr>
          <p:nvPr>
            <p:ph type="pic" sz="quarter" idx="16"/>
          </p:nvPr>
        </p:nvPicPr>
        <p:blipFill rotWithShape="1">
          <a:blip r:embed="rId3" cstate="print">
            <a:extLst>
              <a:ext uri="{28A0092B-C50C-407E-A947-70E740481C1C}">
                <a14:useLocalDpi xmlns:a14="http://schemas.microsoft.com/office/drawing/2010/main" val="0"/>
              </a:ext>
            </a:extLst>
          </a:blip>
          <a:srcRect t="438" b="438"/>
          <a:stretch/>
        </p:blipFill>
        <p:spPr/>
      </p:pic>
      <p:sp>
        <p:nvSpPr>
          <p:cNvPr id="46" name="正方形/長方形 45">
            <a:extLst>
              <a:ext uri="{FF2B5EF4-FFF2-40B4-BE49-F238E27FC236}">
                <a16:creationId xmlns:a16="http://schemas.microsoft.com/office/drawing/2014/main" id="{F8ABAF20-86C4-4F84-B4B5-85E6593EDDB1}"/>
              </a:ext>
            </a:extLst>
          </p:cNvPr>
          <p:cNvSpPr/>
          <p:nvPr/>
        </p:nvSpPr>
        <p:spPr>
          <a:xfrm>
            <a:off x="273600" y="1739883"/>
            <a:ext cx="8596800" cy="1369897"/>
          </a:xfrm>
          <a:prstGeom prst="rect">
            <a:avLst/>
          </a:prstGeom>
          <a:solidFill>
            <a:srgbClr val="CFE0ED"/>
          </a:solidFill>
          <a:ln w="19050">
            <a:noFill/>
          </a:ln>
        </p:spPr>
        <p:style>
          <a:lnRef idx="2">
            <a:schemeClr val="accent1"/>
          </a:lnRef>
          <a:fillRef idx="1">
            <a:schemeClr val="lt1"/>
          </a:fillRef>
          <a:effectRef idx="0">
            <a:schemeClr val="accent1"/>
          </a:effectRef>
          <a:fontRef idx="minor">
            <a:schemeClr val="dk1"/>
          </a:fontRef>
        </p:style>
        <p:txBody>
          <a:bodyPr lIns="36000" tIns="36000" rIns="36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■デジタル採点システム</a:t>
            </a:r>
            <a:r>
              <a:rPr kumimoji="1" lang="ja-JP" altLang="en-US" sz="1200" b="0" i="0" u="none" strike="noStrike" kern="1200" cap="none" spc="0" normalizeH="0" baseline="3000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200" b="0" i="0" u="none" strike="noStrike" kern="1200" cap="none" spc="0" normalizeH="0" baseline="3000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10</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の活用</a:t>
            </a:r>
            <a:endParaRPr kumimoji="1" lang="ja-JP" altLang="en-US" sz="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182563"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府立学校において、定期考査や入学者選抜の採点に「デジタル採点システム」を活用。</a:t>
            </a:r>
            <a:endParaRPr kumimoji="1" lang="en-US"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algn="ctr">
              <a:defRPr/>
            </a:pPr>
            <a:endParaRPr lang="ja-JP" altLang="en-US" sz="105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0" name="図プレースホルダー 26" descr="テキスト&#10;&#10;AI によって生成されたコンテンツは間違っている可能性があります。">
            <a:extLst>
              <a:ext uri="{FF2B5EF4-FFF2-40B4-BE49-F238E27FC236}">
                <a16:creationId xmlns:a16="http://schemas.microsoft.com/office/drawing/2014/main" id="{0043C595-1248-C50B-8EC9-34CED09C7D7D}"/>
              </a:ext>
            </a:extLst>
          </p:cNvPr>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a:stretch>
            <a:fillRect/>
          </a:stretch>
        </p:blipFill>
        <p:spPr>
          <a:xfrm>
            <a:off x="7336355" y="31582"/>
            <a:ext cx="468000" cy="468000"/>
          </a:xfrm>
        </p:spPr>
      </p:pic>
      <p:sp>
        <p:nvSpPr>
          <p:cNvPr id="40" name="正方形/長方形 39">
            <a:extLst>
              <a:ext uri="{FF2B5EF4-FFF2-40B4-BE49-F238E27FC236}">
                <a16:creationId xmlns:a16="http://schemas.microsoft.com/office/drawing/2014/main" id="{EB8AD716-6F86-4688-B365-B518F3C71BBE}"/>
              </a:ext>
            </a:extLst>
          </p:cNvPr>
          <p:cNvSpPr/>
          <p:nvPr/>
        </p:nvSpPr>
        <p:spPr>
          <a:xfrm>
            <a:off x="550235" y="2221282"/>
            <a:ext cx="8043530" cy="794441"/>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D20B694F-10F2-4208-A22E-9DA86FBE0D7B}"/>
              </a:ext>
            </a:extLst>
          </p:cNvPr>
          <p:cNvSpPr txBox="1"/>
          <p:nvPr/>
        </p:nvSpPr>
        <p:spPr>
          <a:xfrm>
            <a:off x="1045290" y="2355745"/>
            <a:ext cx="1859699" cy="525515"/>
          </a:xfrm>
          <a:custGeom>
            <a:avLst/>
            <a:gdLst>
              <a:gd name="connsiteX0" fmla="*/ 2055359 w 3334734"/>
              <a:gd name="connsiteY0" fmla="*/ 460 h 1856001"/>
              <a:gd name="connsiteX1" fmla="*/ 2239307 w 3334734"/>
              <a:gd name="connsiteY1" fmla="*/ 52361 h 1856001"/>
              <a:gd name="connsiteX2" fmla="*/ 2299012 w 3334734"/>
              <a:gd name="connsiteY2" fmla="*/ 97686 h 1856001"/>
              <a:gd name="connsiteX3" fmla="*/ 2302703 w 3334734"/>
              <a:gd name="connsiteY3" fmla="*/ 100488 h 1856001"/>
              <a:gd name="connsiteX4" fmla="*/ 2620085 w 3334734"/>
              <a:gd name="connsiteY4" fmla="*/ 1388 h 1856001"/>
              <a:gd name="connsiteX5" fmla="*/ 2736730 w 3334734"/>
              <a:gd name="connsiteY5" fmla="*/ 23576 h 1856001"/>
              <a:gd name="connsiteX6" fmla="*/ 2956827 w 3334734"/>
              <a:gd name="connsiteY6" fmla="*/ 233399 h 1856001"/>
              <a:gd name="connsiteX7" fmla="*/ 2958026 w 3334734"/>
              <a:gd name="connsiteY7" fmla="*/ 233773 h 1856001"/>
              <a:gd name="connsiteX8" fmla="*/ 3051092 w 3334734"/>
              <a:gd name="connsiteY8" fmla="*/ 262838 h 1856001"/>
              <a:gd name="connsiteX9" fmla="*/ 3239292 w 3334734"/>
              <a:gd name="connsiteY9" fmla="*/ 437038 h 1856001"/>
              <a:gd name="connsiteX10" fmla="*/ 3226649 w 3334734"/>
              <a:gd name="connsiteY10" fmla="*/ 657855 h 1856001"/>
              <a:gd name="connsiteX11" fmla="*/ 3319005 w 3334734"/>
              <a:gd name="connsiteY11" fmla="*/ 995479 h 1856001"/>
              <a:gd name="connsiteX12" fmla="*/ 2886365 w 3334734"/>
              <a:gd name="connsiteY12" fmla="*/ 1291018 h 1856001"/>
              <a:gd name="connsiteX13" fmla="*/ 2731488 w 3334734"/>
              <a:gd name="connsiteY13" fmla="*/ 1544257 h 1856001"/>
              <a:gd name="connsiteX14" fmla="*/ 2204179 w 3334734"/>
              <a:gd name="connsiteY14" fmla="*/ 1574919 h 1856001"/>
              <a:gd name="connsiteX15" fmla="*/ 1827354 w 3334734"/>
              <a:gd name="connsiteY15" fmla="*/ 1845078 h 1856001"/>
              <a:gd name="connsiteX16" fmla="*/ 1273295 w 3334734"/>
              <a:gd name="connsiteY16" fmla="*/ 1680174 h 1856001"/>
              <a:gd name="connsiteX17" fmla="*/ 450262 w 3334734"/>
              <a:gd name="connsiteY17" fmla="*/ 1517246 h 1856001"/>
              <a:gd name="connsiteX18" fmla="*/ 88392 w 3334734"/>
              <a:gd name="connsiteY18" fmla="*/ 1335937 h 1856001"/>
              <a:gd name="connsiteX19" fmla="*/ 165716 w 3334734"/>
              <a:gd name="connsiteY19" fmla="*/ 1091201 h 1856001"/>
              <a:gd name="connsiteX20" fmla="*/ 2435 w 3334734"/>
              <a:gd name="connsiteY20" fmla="*/ 840109 h 1856001"/>
              <a:gd name="connsiteX21" fmla="*/ 300626 w 3334734"/>
              <a:gd name="connsiteY21" fmla="*/ 616930 h 1856001"/>
              <a:gd name="connsiteX22" fmla="*/ 303479 w 3334734"/>
              <a:gd name="connsiteY22" fmla="*/ 611047 h 1856001"/>
              <a:gd name="connsiteX23" fmla="*/ 303479 w 3334734"/>
              <a:gd name="connsiteY23" fmla="*/ 611046 h 1856001"/>
              <a:gd name="connsiteX24" fmla="*/ 436308 w 3334734"/>
              <a:gd name="connsiteY24" fmla="*/ 290557 h 1856001"/>
              <a:gd name="connsiteX25" fmla="*/ 1082492 w 3334734"/>
              <a:gd name="connsiteY25" fmla="*/ 217338 h 1856001"/>
              <a:gd name="connsiteX26" fmla="*/ 1082616 w 3334734"/>
              <a:gd name="connsiteY26" fmla="*/ 217203 h 1856001"/>
              <a:gd name="connsiteX27" fmla="*/ 1139479 w 3334734"/>
              <a:gd name="connsiteY27" fmla="*/ 155135 h 1856001"/>
              <a:gd name="connsiteX28" fmla="*/ 1733996 w 3334734"/>
              <a:gd name="connsiteY28" fmla="*/ 141327 h 1856001"/>
              <a:gd name="connsiteX29" fmla="*/ 1736902 w 3334734"/>
              <a:gd name="connsiteY29" fmla="*/ 137996 h 1856001"/>
              <a:gd name="connsiteX30" fmla="*/ 1779104 w 3334734"/>
              <a:gd name="connsiteY30" fmla="*/ 89609 h 1856001"/>
              <a:gd name="connsiteX31" fmla="*/ 1987859 w 3334734"/>
              <a:gd name="connsiteY31" fmla="*/ 2533 h 1856001"/>
              <a:gd name="connsiteX32" fmla="*/ 2055359 w 3334734"/>
              <a:gd name="connsiteY32" fmla="*/ 460 h 185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334734" h="1856001">
                <a:moveTo>
                  <a:pt x="2055359" y="460"/>
                </a:moveTo>
                <a:cubicBezTo>
                  <a:pt x="2122230" y="3515"/>
                  <a:pt x="2186299" y="21669"/>
                  <a:pt x="2239307" y="52361"/>
                </a:cubicBezTo>
                <a:lnTo>
                  <a:pt x="2299012" y="97686"/>
                </a:lnTo>
                <a:lnTo>
                  <a:pt x="2302703" y="100488"/>
                </a:lnTo>
                <a:cubicBezTo>
                  <a:pt x="2382608" y="29180"/>
                  <a:pt x="2501715" y="-6209"/>
                  <a:pt x="2620085" y="1388"/>
                </a:cubicBezTo>
                <a:cubicBezTo>
                  <a:pt x="2659542" y="3921"/>
                  <a:pt x="2698917" y="11229"/>
                  <a:pt x="2736730" y="23576"/>
                </a:cubicBezTo>
                <a:cubicBezTo>
                  <a:pt x="2851982" y="61194"/>
                  <a:pt x="2934625" y="139953"/>
                  <a:pt x="2956827" y="233399"/>
                </a:cubicBezTo>
                <a:lnTo>
                  <a:pt x="2958026" y="233773"/>
                </a:lnTo>
                <a:lnTo>
                  <a:pt x="3051092" y="262838"/>
                </a:lnTo>
                <a:cubicBezTo>
                  <a:pt x="3139150" y="300638"/>
                  <a:pt x="3206913" y="362316"/>
                  <a:pt x="3239292" y="437038"/>
                </a:cubicBezTo>
                <a:cubicBezTo>
                  <a:pt x="3270669" y="509356"/>
                  <a:pt x="3266197" y="587900"/>
                  <a:pt x="3226649" y="657855"/>
                </a:cubicBezTo>
                <a:cubicBezTo>
                  <a:pt x="3323862" y="753791"/>
                  <a:pt x="3357860" y="878157"/>
                  <a:pt x="3319005" y="995479"/>
                </a:cubicBezTo>
                <a:cubicBezTo>
                  <a:pt x="3267354" y="1151451"/>
                  <a:pt x="3096364" y="1268258"/>
                  <a:pt x="2886365" y="1291018"/>
                </a:cubicBezTo>
                <a:cubicBezTo>
                  <a:pt x="2885363" y="1388371"/>
                  <a:pt x="2828855" y="1480701"/>
                  <a:pt x="2731488" y="1544257"/>
                </a:cubicBezTo>
                <a:cubicBezTo>
                  <a:pt x="2583549" y="1640838"/>
                  <a:pt x="2369850" y="1653249"/>
                  <a:pt x="2204179" y="1574919"/>
                </a:cubicBezTo>
                <a:cubicBezTo>
                  <a:pt x="2150600" y="1709462"/>
                  <a:pt x="2007132" y="1812312"/>
                  <a:pt x="1827354" y="1845078"/>
                </a:cubicBezTo>
                <a:cubicBezTo>
                  <a:pt x="1615506" y="1883685"/>
                  <a:pt x="1394406" y="1817895"/>
                  <a:pt x="1273295" y="1680174"/>
                </a:cubicBezTo>
                <a:cubicBezTo>
                  <a:pt x="987438" y="1810895"/>
                  <a:pt x="616164" y="1737418"/>
                  <a:pt x="450262" y="1517246"/>
                </a:cubicBezTo>
                <a:cubicBezTo>
                  <a:pt x="287289" y="1531718"/>
                  <a:pt x="134262" y="1455063"/>
                  <a:pt x="88392" y="1335937"/>
                </a:cubicBezTo>
                <a:cubicBezTo>
                  <a:pt x="55166" y="1249749"/>
                  <a:pt x="84538" y="1156733"/>
                  <a:pt x="165716" y="1091201"/>
                </a:cubicBezTo>
                <a:cubicBezTo>
                  <a:pt x="50540" y="1039797"/>
                  <a:pt x="-13600" y="941155"/>
                  <a:pt x="2435" y="840109"/>
                </a:cubicBezTo>
                <a:cubicBezTo>
                  <a:pt x="21245" y="721798"/>
                  <a:pt x="145055" y="629126"/>
                  <a:pt x="300626" y="616930"/>
                </a:cubicBezTo>
                <a:lnTo>
                  <a:pt x="303479" y="611047"/>
                </a:lnTo>
                <a:lnTo>
                  <a:pt x="303479" y="611046"/>
                </a:lnTo>
                <a:cubicBezTo>
                  <a:pt x="282587" y="494540"/>
                  <a:pt x="331309" y="377046"/>
                  <a:pt x="436308" y="290557"/>
                </a:cubicBezTo>
                <a:cubicBezTo>
                  <a:pt x="602210" y="153953"/>
                  <a:pt x="871184" y="123506"/>
                  <a:pt x="1082492" y="217338"/>
                </a:cubicBezTo>
                <a:lnTo>
                  <a:pt x="1082616" y="217203"/>
                </a:lnTo>
                <a:lnTo>
                  <a:pt x="1139479" y="155135"/>
                </a:lnTo>
                <a:cubicBezTo>
                  <a:pt x="1291067" y="26341"/>
                  <a:pt x="1562524" y="13194"/>
                  <a:pt x="1733996" y="141327"/>
                </a:cubicBezTo>
                <a:lnTo>
                  <a:pt x="1736902" y="137996"/>
                </a:lnTo>
                <a:lnTo>
                  <a:pt x="1779104" y="89609"/>
                </a:lnTo>
                <a:cubicBezTo>
                  <a:pt x="1831777" y="42769"/>
                  <a:pt x="1905699" y="11358"/>
                  <a:pt x="1987859" y="2533"/>
                </a:cubicBezTo>
                <a:cubicBezTo>
                  <a:pt x="2010466" y="101"/>
                  <a:pt x="2033068" y="-558"/>
                  <a:pt x="2055359" y="460"/>
                </a:cubicBezTo>
                <a:close/>
              </a:path>
            </a:pathLst>
          </a:custGeom>
          <a:solidFill>
            <a:schemeClr val="tx2">
              <a:lumMod val="20000"/>
              <a:lumOff val="80000"/>
            </a:schemeClr>
          </a:solidFill>
          <a:ln>
            <a:no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algn="ctr"/>
            <a:r>
              <a:rPr kumimoji="1" lang="ja-JP" altLang="en-US"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ペーパーレスのため、</a:t>
            </a:r>
            <a:endParaRPr kumimoji="1" lang="en-US" altLang="ja-JP"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答案</a:t>
            </a:r>
            <a:r>
              <a:rPr kumimoji="1" lang="ja-JP" altLang="en-US"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整理の手間が減った。</a:t>
            </a:r>
            <a:endParaRPr kumimoji="1" lang="en-US" altLang="ja-JP"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3" name="テキスト ボックス 42">
            <a:extLst>
              <a:ext uri="{FF2B5EF4-FFF2-40B4-BE49-F238E27FC236}">
                <a16:creationId xmlns:a16="http://schemas.microsoft.com/office/drawing/2014/main" id="{E4AD2CC1-9BB2-4351-856C-17A3E740B18F}"/>
              </a:ext>
            </a:extLst>
          </p:cNvPr>
          <p:cNvSpPr txBox="1"/>
          <p:nvPr/>
        </p:nvSpPr>
        <p:spPr>
          <a:xfrm>
            <a:off x="700032" y="2305152"/>
            <a:ext cx="191736" cy="626701"/>
          </a:xfrm>
          <a:prstGeom prst="rect">
            <a:avLst/>
          </a:prstGeom>
          <a:solidFill>
            <a:schemeClr val="accent1">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wrap="square" lIns="0" tIns="36000" rIns="0" bIns="36000" rtlCol="0">
            <a:spAutoFit/>
          </a:bodyPr>
          <a:lstStyle/>
          <a:p>
            <a:pPr algn="ctr"/>
            <a:r>
              <a:rPr kumimoji="1" lang="ja-JP" altLang="en-US"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教員の声</a:t>
            </a:r>
          </a:p>
        </p:txBody>
      </p:sp>
      <p:sp>
        <p:nvSpPr>
          <p:cNvPr id="44" name="テキスト ボックス 43">
            <a:extLst>
              <a:ext uri="{FF2B5EF4-FFF2-40B4-BE49-F238E27FC236}">
                <a16:creationId xmlns:a16="http://schemas.microsoft.com/office/drawing/2014/main" id="{B14816FC-80A7-4E6F-B5CF-4037F10D5F5A}"/>
              </a:ext>
            </a:extLst>
          </p:cNvPr>
          <p:cNvSpPr txBox="1"/>
          <p:nvPr/>
        </p:nvSpPr>
        <p:spPr>
          <a:xfrm>
            <a:off x="3020297" y="2330634"/>
            <a:ext cx="2914217" cy="575736"/>
          </a:xfrm>
          <a:custGeom>
            <a:avLst/>
            <a:gdLst>
              <a:gd name="connsiteX0" fmla="*/ 2055359 w 3334734"/>
              <a:gd name="connsiteY0" fmla="*/ 460 h 1856001"/>
              <a:gd name="connsiteX1" fmla="*/ 2239307 w 3334734"/>
              <a:gd name="connsiteY1" fmla="*/ 52361 h 1856001"/>
              <a:gd name="connsiteX2" fmla="*/ 2299012 w 3334734"/>
              <a:gd name="connsiteY2" fmla="*/ 97686 h 1856001"/>
              <a:gd name="connsiteX3" fmla="*/ 2302703 w 3334734"/>
              <a:gd name="connsiteY3" fmla="*/ 100488 h 1856001"/>
              <a:gd name="connsiteX4" fmla="*/ 2620085 w 3334734"/>
              <a:gd name="connsiteY4" fmla="*/ 1388 h 1856001"/>
              <a:gd name="connsiteX5" fmla="*/ 2736730 w 3334734"/>
              <a:gd name="connsiteY5" fmla="*/ 23576 h 1856001"/>
              <a:gd name="connsiteX6" fmla="*/ 2956827 w 3334734"/>
              <a:gd name="connsiteY6" fmla="*/ 233399 h 1856001"/>
              <a:gd name="connsiteX7" fmla="*/ 2958026 w 3334734"/>
              <a:gd name="connsiteY7" fmla="*/ 233773 h 1856001"/>
              <a:gd name="connsiteX8" fmla="*/ 3051092 w 3334734"/>
              <a:gd name="connsiteY8" fmla="*/ 262838 h 1856001"/>
              <a:gd name="connsiteX9" fmla="*/ 3239292 w 3334734"/>
              <a:gd name="connsiteY9" fmla="*/ 437038 h 1856001"/>
              <a:gd name="connsiteX10" fmla="*/ 3226649 w 3334734"/>
              <a:gd name="connsiteY10" fmla="*/ 657855 h 1856001"/>
              <a:gd name="connsiteX11" fmla="*/ 3319005 w 3334734"/>
              <a:gd name="connsiteY11" fmla="*/ 995479 h 1856001"/>
              <a:gd name="connsiteX12" fmla="*/ 2886365 w 3334734"/>
              <a:gd name="connsiteY12" fmla="*/ 1291018 h 1856001"/>
              <a:gd name="connsiteX13" fmla="*/ 2731488 w 3334734"/>
              <a:gd name="connsiteY13" fmla="*/ 1544257 h 1856001"/>
              <a:gd name="connsiteX14" fmla="*/ 2204179 w 3334734"/>
              <a:gd name="connsiteY14" fmla="*/ 1574919 h 1856001"/>
              <a:gd name="connsiteX15" fmla="*/ 1827354 w 3334734"/>
              <a:gd name="connsiteY15" fmla="*/ 1845078 h 1856001"/>
              <a:gd name="connsiteX16" fmla="*/ 1273295 w 3334734"/>
              <a:gd name="connsiteY16" fmla="*/ 1680174 h 1856001"/>
              <a:gd name="connsiteX17" fmla="*/ 450262 w 3334734"/>
              <a:gd name="connsiteY17" fmla="*/ 1517246 h 1856001"/>
              <a:gd name="connsiteX18" fmla="*/ 88392 w 3334734"/>
              <a:gd name="connsiteY18" fmla="*/ 1335937 h 1856001"/>
              <a:gd name="connsiteX19" fmla="*/ 165716 w 3334734"/>
              <a:gd name="connsiteY19" fmla="*/ 1091201 h 1856001"/>
              <a:gd name="connsiteX20" fmla="*/ 2435 w 3334734"/>
              <a:gd name="connsiteY20" fmla="*/ 840109 h 1856001"/>
              <a:gd name="connsiteX21" fmla="*/ 300626 w 3334734"/>
              <a:gd name="connsiteY21" fmla="*/ 616930 h 1856001"/>
              <a:gd name="connsiteX22" fmla="*/ 303479 w 3334734"/>
              <a:gd name="connsiteY22" fmla="*/ 611047 h 1856001"/>
              <a:gd name="connsiteX23" fmla="*/ 303479 w 3334734"/>
              <a:gd name="connsiteY23" fmla="*/ 611046 h 1856001"/>
              <a:gd name="connsiteX24" fmla="*/ 436308 w 3334734"/>
              <a:gd name="connsiteY24" fmla="*/ 290557 h 1856001"/>
              <a:gd name="connsiteX25" fmla="*/ 1082492 w 3334734"/>
              <a:gd name="connsiteY25" fmla="*/ 217338 h 1856001"/>
              <a:gd name="connsiteX26" fmla="*/ 1082616 w 3334734"/>
              <a:gd name="connsiteY26" fmla="*/ 217203 h 1856001"/>
              <a:gd name="connsiteX27" fmla="*/ 1139479 w 3334734"/>
              <a:gd name="connsiteY27" fmla="*/ 155135 h 1856001"/>
              <a:gd name="connsiteX28" fmla="*/ 1733996 w 3334734"/>
              <a:gd name="connsiteY28" fmla="*/ 141327 h 1856001"/>
              <a:gd name="connsiteX29" fmla="*/ 1736902 w 3334734"/>
              <a:gd name="connsiteY29" fmla="*/ 137996 h 1856001"/>
              <a:gd name="connsiteX30" fmla="*/ 1779104 w 3334734"/>
              <a:gd name="connsiteY30" fmla="*/ 89609 h 1856001"/>
              <a:gd name="connsiteX31" fmla="*/ 1987859 w 3334734"/>
              <a:gd name="connsiteY31" fmla="*/ 2533 h 1856001"/>
              <a:gd name="connsiteX32" fmla="*/ 2055359 w 3334734"/>
              <a:gd name="connsiteY32" fmla="*/ 460 h 185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334734" h="1856001">
                <a:moveTo>
                  <a:pt x="2055359" y="460"/>
                </a:moveTo>
                <a:cubicBezTo>
                  <a:pt x="2122230" y="3515"/>
                  <a:pt x="2186299" y="21669"/>
                  <a:pt x="2239307" y="52361"/>
                </a:cubicBezTo>
                <a:lnTo>
                  <a:pt x="2299012" y="97686"/>
                </a:lnTo>
                <a:lnTo>
                  <a:pt x="2302703" y="100488"/>
                </a:lnTo>
                <a:cubicBezTo>
                  <a:pt x="2382608" y="29180"/>
                  <a:pt x="2501715" y="-6209"/>
                  <a:pt x="2620085" y="1388"/>
                </a:cubicBezTo>
                <a:cubicBezTo>
                  <a:pt x="2659542" y="3921"/>
                  <a:pt x="2698917" y="11229"/>
                  <a:pt x="2736730" y="23576"/>
                </a:cubicBezTo>
                <a:cubicBezTo>
                  <a:pt x="2851982" y="61194"/>
                  <a:pt x="2934625" y="139953"/>
                  <a:pt x="2956827" y="233399"/>
                </a:cubicBezTo>
                <a:lnTo>
                  <a:pt x="2958026" y="233773"/>
                </a:lnTo>
                <a:lnTo>
                  <a:pt x="3051092" y="262838"/>
                </a:lnTo>
                <a:cubicBezTo>
                  <a:pt x="3139150" y="300638"/>
                  <a:pt x="3206913" y="362316"/>
                  <a:pt x="3239292" y="437038"/>
                </a:cubicBezTo>
                <a:cubicBezTo>
                  <a:pt x="3270669" y="509356"/>
                  <a:pt x="3266197" y="587900"/>
                  <a:pt x="3226649" y="657855"/>
                </a:cubicBezTo>
                <a:cubicBezTo>
                  <a:pt x="3323862" y="753791"/>
                  <a:pt x="3357860" y="878157"/>
                  <a:pt x="3319005" y="995479"/>
                </a:cubicBezTo>
                <a:cubicBezTo>
                  <a:pt x="3267354" y="1151451"/>
                  <a:pt x="3096364" y="1268258"/>
                  <a:pt x="2886365" y="1291018"/>
                </a:cubicBezTo>
                <a:cubicBezTo>
                  <a:pt x="2885363" y="1388371"/>
                  <a:pt x="2828855" y="1480701"/>
                  <a:pt x="2731488" y="1544257"/>
                </a:cubicBezTo>
                <a:cubicBezTo>
                  <a:pt x="2583549" y="1640838"/>
                  <a:pt x="2369850" y="1653249"/>
                  <a:pt x="2204179" y="1574919"/>
                </a:cubicBezTo>
                <a:cubicBezTo>
                  <a:pt x="2150600" y="1709462"/>
                  <a:pt x="2007132" y="1812312"/>
                  <a:pt x="1827354" y="1845078"/>
                </a:cubicBezTo>
                <a:cubicBezTo>
                  <a:pt x="1615506" y="1883685"/>
                  <a:pt x="1394406" y="1817895"/>
                  <a:pt x="1273295" y="1680174"/>
                </a:cubicBezTo>
                <a:cubicBezTo>
                  <a:pt x="987438" y="1810895"/>
                  <a:pt x="616164" y="1737418"/>
                  <a:pt x="450262" y="1517246"/>
                </a:cubicBezTo>
                <a:cubicBezTo>
                  <a:pt x="287289" y="1531718"/>
                  <a:pt x="134262" y="1455063"/>
                  <a:pt x="88392" y="1335937"/>
                </a:cubicBezTo>
                <a:cubicBezTo>
                  <a:pt x="55166" y="1249749"/>
                  <a:pt x="84538" y="1156733"/>
                  <a:pt x="165716" y="1091201"/>
                </a:cubicBezTo>
                <a:cubicBezTo>
                  <a:pt x="50540" y="1039797"/>
                  <a:pt x="-13600" y="941155"/>
                  <a:pt x="2435" y="840109"/>
                </a:cubicBezTo>
                <a:cubicBezTo>
                  <a:pt x="21245" y="721798"/>
                  <a:pt x="145055" y="629126"/>
                  <a:pt x="300626" y="616930"/>
                </a:cubicBezTo>
                <a:lnTo>
                  <a:pt x="303479" y="611047"/>
                </a:lnTo>
                <a:lnTo>
                  <a:pt x="303479" y="611046"/>
                </a:lnTo>
                <a:cubicBezTo>
                  <a:pt x="282587" y="494540"/>
                  <a:pt x="331309" y="377046"/>
                  <a:pt x="436308" y="290557"/>
                </a:cubicBezTo>
                <a:cubicBezTo>
                  <a:pt x="602210" y="153953"/>
                  <a:pt x="871184" y="123506"/>
                  <a:pt x="1082492" y="217338"/>
                </a:cubicBezTo>
                <a:lnTo>
                  <a:pt x="1082616" y="217203"/>
                </a:lnTo>
                <a:lnTo>
                  <a:pt x="1139479" y="155135"/>
                </a:lnTo>
                <a:cubicBezTo>
                  <a:pt x="1291067" y="26341"/>
                  <a:pt x="1562524" y="13194"/>
                  <a:pt x="1733996" y="141327"/>
                </a:cubicBezTo>
                <a:lnTo>
                  <a:pt x="1736902" y="137996"/>
                </a:lnTo>
                <a:lnTo>
                  <a:pt x="1779104" y="89609"/>
                </a:lnTo>
                <a:cubicBezTo>
                  <a:pt x="1831777" y="42769"/>
                  <a:pt x="1905699" y="11358"/>
                  <a:pt x="1987859" y="2533"/>
                </a:cubicBezTo>
                <a:cubicBezTo>
                  <a:pt x="2010466" y="101"/>
                  <a:pt x="2033068" y="-558"/>
                  <a:pt x="2055359" y="460"/>
                </a:cubicBezTo>
                <a:close/>
              </a:path>
            </a:pathLst>
          </a:custGeom>
          <a:solidFill>
            <a:schemeClr val="tx2">
              <a:lumMod val="20000"/>
              <a:lumOff val="80000"/>
            </a:schemeClr>
          </a:solidFill>
          <a:ln>
            <a:no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algn="ctr"/>
            <a:r>
              <a:rPr kumimoji="1" lang="ja-JP" altLang="en-US"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同一設問をまとめて</a:t>
            </a:r>
            <a:r>
              <a:rPr lang="ja-JP" altLang="en-US"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採点できるので、</a:t>
            </a:r>
            <a:endParaRPr lang="en-US" altLang="ja-JP"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採点のスピードが向上した。</a:t>
            </a:r>
            <a:endParaRPr kumimoji="1" lang="en-US" altLang="ja-JP"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7" name="テキスト ボックス 46">
            <a:extLst>
              <a:ext uri="{FF2B5EF4-FFF2-40B4-BE49-F238E27FC236}">
                <a16:creationId xmlns:a16="http://schemas.microsoft.com/office/drawing/2014/main" id="{DC8C75FD-248D-4F54-B632-8955A55E6ADF}"/>
              </a:ext>
            </a:extLst>
          </p:cNvPr>
          <p:cNvSpPr txBox="1"/>
          <p:nvPr/>
        </p:nvSpPr>
        <p:spPr>
          <a:xfrm>
            <a:off x="6102170" y="2330009"/>
            <a:ext cx="2323940" cy="576986"/>
          </a:xfrm>
          <a:custGeom>
            <a:avLst/>
            <a:gdLst>
              <a:gd name="connsiteX0" fmla="*/ 2055359 w 3334734"/>
              <a:gd name="connsiteY0" fmla="*/ 460 h 1856001"/>
              <a:gd name="connsiteX1" fmla="*/ 2239307 w 3334734"/>
              <a:gd name="connsiteY1" fmla="*/ 52361 h 1856001"/>
              <a:gd name="connsiteX2" fmla="*/ 2299012 w 3334734"/>
              <a:gd name="connsiteY2" fmla="*/ 97686 h 1856001"/>
              <a:gd name="connsiteX3" fmla="*/ 2302703 w 3334734"/>
              <a:gd name="connsiteY3" fmla="*/ 100488 h 1856001"/>
              <a:gd name="connsiteX4" fmla="*/ 2620085 w 3334734"/>
              <a:gd name="connsiteY4" fmla="*/ 1388 h 1856001"/>
              <a:gd name="connsiteX5" fmla="*/ 2736730 w 3334734"/>
              <a:gd name="connsiteY5" fmla="*/ 23576 h 1856001"/>
              <a:gd name="connsiteX6" fmla="*/ 2956827 w 3334734"/>
              <a:gd name="connsiteY6" fmla="*/ 233399 h 1856001"/>
              <a:gd name="connsiteX7" fmla="*/ 2958026 w 3334734"/>
              <a:gd name="connsiteY7" fmla="*/ 233773 h 1856001"/>
              <a:gd name="connsiteX8" fmla="*/ 3051092 w 3334734"/>
              <a:gd name="connsiteY8" fmla="*/ 262838 h 1856001"/>
              <a:gd name="connsiteX9" fmla="*/ 3239292 w 3334734"/>
              <a:gd name="connsiteY9" fmla="*/ 437038 h 1856001"/>
              <a:gd name="connsiteX10" fmla="*/ 3226649 w 3334734"/>
              <a:gd name="connsiteY10" fmla="*/ 657855 h 1856001"/>
              <a:gd name="connsiteX11" fmla="*/ 3319005 w 3334734"/>
              <a:gd name="connsiteY11" fmla="*/ 995479 h 1856001"/>
              <a:gd name="connsiteX12" fmla="*/ 2886365 w 3334734"/>
              <a:gd name="connsiteY12" fmla="*/ 1291018 h 1856001"/>
              <a:gd name="connsiteX13" fmla="*/ 2731488 w 3334734"/>
              <a:gd name="connsiteY13" fmla="*/ 1544257 h 1856001"/>
              <a:gd name="connsiteX14" fmla="*/ 2204179 w 3334734"/>
              <a:gd name="connsiteY14" fmla="*/ 1574919 h 1856001"/>
              <a:gd name="connsiteX15" fmla="*/ 1827354 w 3334734"/>
              <a:gd name="connsiteY15" fmla="*/ 1845078 h 1856001"/>
              <a:gd name="connsiteX16" fmla="*/ 1273295 w 3334734"/>
              <a:gd name="connsiteY16" fmla="*/ 1680174 h 1856001"/>
              <a:gd name="connsiteX17" fmla="*/ 450262 w 3334734"/>
              <a:gd name="connsiteY17" fmla="*/ 1517246 h 1856001"/>
              <a:gd name="connsiteX18" fmla="*/ 88392 w 3334734"/>
              <a:gd name="connsiteY18" fmla="*/ 1335937 h 1856001"/>
              <a:gd name="connsiteX19" fmla="*/ 165716 w 3334734"/>
              <a:gd name="connsiteY19" fmla="*/ 1091201 h 1856001"/>
              <a:gd name="connsiteX20" fmla="*/ 2435 w 3334734"/>
              <a:gd name="connsiteY20" fmla="*/ 840109 h 1856001"/>
              <a:gd name="connsiteX21" fmla="*/ 300626 w 3334734"/>
              <a:gd name="connsiteY21" fmla="*/ 616930 h 1856001"/>
              <a:gd name="connsiteX22" fmla="*/ 303479 w 3334734"/>
              <a:gd name="connsiteY22" fmla="*/ 611047 h 1856001"/>
              <a:gd name="connsiteX23" fmla="*/ 303479 w 3334734"/>
              <a:gd name="connsiteY23" fmla="*/ 611046 h 1856001"/>
              <a:gd name="connsiteX24" fmla="*/ 436308 w 3334734"/>
              <a:gd name="connsiteY24" fmla="*/ 290557 h 1856001"/>
              <a:gd name="connsiteX25" fmla="*/ 1082492 w 3334734"/>
              <a:gd name="connsiteY25" fmla="*/ 217338 h 1856001"/>
              <a:gd name="connsiteX26" fmla="*/ 1082616 w 3334734"/>
              <a:gd name="connsiteY26" fmla="*/ 217203 h 1856001"/>
              <a:gd name="connsiteX27" fmla="*/ 1139479 w 3334734"/>
              <a:gd name="connsiteY27" fmla="*/ 155135 h 1856001"/>
              <a:gd name="connsiteX28" fmla="*/ 1733996 w 3334734"/>
              <a:gd name="connsiteY28" fmla="*/ 141327 h 1856001"/>
              <a:gd name="connsiteX29" fmla="*/ 1736902 w 3334734"/>
              <a:gd name="connsiteY29" fmla="*/ 137996 h 1856001"/>
              <a:gd name="connsiteX30" fmla="*/ 1779104 w 3334734"/>
              <a:gd name="connsiteY30" fmla="*/ 89609 h 1856001"/>
              <a:gd name="connsiteX31" fmla="*/ 1987859 w 3334734"/>
              <a:gd name="connsiteY31" fmla="*/ 2533 h 1856001"/>
              <a:gd name="connsiteX32" fmla="*/ 2055359 w 3334734"/>
              <a:gd name="connsiteY32" fmla="*/ 460 h 185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334734" h="1856001">
                <a:moveTo>
                  <a:pt x="2055359" y="460"/>
                </a:moveTo>
                <a:cubicBezTo>
                  <a:pt x="2122230" y="3515"/>
                  <a:pt x="2186299" y="21669"/>
                  <a:pt x="2239307" y="52361"/>
                </a:cubicBezTo>
                <a:lnTo>
                  <a:pt x="2299012" y="97686"/>
                </a:lnTo>
                <a:lnTo>
                  <a:pt x="2302703" y="100488"/>
                </a:lnTo>
                <a:cubicBezTo>
                  <a:pt x="2382608" y="29180"/>
                  <a:pt x="2501715" y="-6209"/>
                  <a:pt x="2620085" y="1388"/>
                </a:cubicBezTo>
                <a:cubicBezTo>
                  <a:pt x="2659542" y="3921"/>
                  <a:pt x="2698917" y="11229"/>
                  <a:pt x="2736730" y="23576"/>
                </a:cubicBezTo>
                <a:cubicBezTo>
                  <a:pt x="2851982" y="61194"/>
                  <a:pt x="2934625" y="139953"/>
                  <a:pt x="2956827" y="233399"/>
                </a:cubicBezTo>
                <a:lnTo>
                  <a:pt x="2958026" y="233773"/>
                </a:lnTo>
                <a:lnTo>
                  <a:pt x="3051092" y="262838"/>
                </a:lnTo>
                <a:cubicBezTo>
                  <a:pt x="3139150" y="300638"/>
                  <a:pt x="3206913" y="362316"/>
                  <a:pt x="3239292" y="437038"/>
                </a:cubicBezTo>
                <a:cubicBezTo>
                  <a:pt x="3270669" y="509356"/>
                  <a:pt x="3266197" y="587900"/>
                  <a:pt x="3226649" y="657855"/>
                </a:cubicBezTo>
                <a:cubicBezTo>
                  <a:pt x="3323862" y="753791"/>
                  <a:pt x="3357860" y="878157"/>
                  <a:pt x="3319005" y="995479"/>
                </a:cubicBezTo>
                <a:cubicBezTo>
                  <a:pt x="3267354" y="1151451"/>
                  <a:pt x="3096364" y="1268258"/>
                  <a:pt x="2886365" y="1291018"/>
                </a:cubicBezTo>
                <a:cubicBezTo>
                  <a:pt x="2885363" y="1388371"/>
                  <a:pt x="2828855" y="1480701"/>
                  <a:pt x="2731488" y="1544257"/>
                </a:cubicBezTo>
                <a:cubicBezTo>
                  <a:pt x="2583549" y="1640838"/>
                  <a:pt x="2369850" y="1653249"/>
                  <a:pt x="2204179" y="1574919"/>
                </a:cubicBezTo>
                <a:cubicBezTo>
                  <a:pt x="2150600" y="1709462"/>
                  <a:pt x="2007132" y="1812312"/>
                  <a:pt x="1827354" y="1845078"/>
                </a:cubicBezTo>
                <a:cubicBezTo>
                  <a:pt x="1615506" y="1883685"/>
                  <a:pt x="1394406" y="1817895"/>
                  <a:pt x="1273295" y="1680174"/>
                </a:cubicBezTo>
                <a:cubicBezTo>
                  <a:pt x="987438" y="1810895"/>
                  <a:pt x="616164" y="1737418"/>
                  <a:pt x="450262" y="1517246"/>
                </a:cubicBezTo>
                <a:cubicBezTo>
                  <a:pt x="287289" y="1531718"/>
                  <a:pt x="134262" y="1455063"/>
                  <a:pt x="88392" y="1335937"/>
                </a:cubicBezTo>
                <a:cubicBezTo>
                  <a:pt x="55166" y="1249749"/>
                  <a:pt x="84538" y="1156733"/>
                  <a:pt x="165716" y="1091201"/>
                </a:cubicBezTo>
                <a:cubicBezTo>
                  <a:pt x="50540" y="1039797"/>
                  <a:pt x="-13600" y="941155"/>
                  <a:pt x="2435" y="840109"/>
                </a:cubicBezTo>
                <a:cubicBezTo>
                  <a:pt x="21245" y="721798"/>
                  <a:pt x="145055" y="629126"/>
                  <a:pt x="300626" y="616930"/>
                </a:cubicBezTo>
                <a:lnTo>
                  <a:pt x="303479" y="611047"/>
                </a:lnTo>
                <a:lnTo>
                  <a:pt x="303479" y="611046"/>
                </a:lnTo>
                <a:cubicBezTo>
                  <a:pt x="282587" y="494540"/>
                  <a:pt x="331309" y="377046"/>
                  <a:pt x="436308" y="290557"/>
                </a:cubicBezTo>
                <a:cubicBezTo>
                  <a:pt x="602210" y="153953"/>
                  <a:pt x="871184" y="123506"/>
                  <a:pt x="1082492" y="217338"/>
                </a:cubicBezTo>
                <a:lnTo>
                  <a:pt x="1082616" y="217203"/>
                </a:lnTo>
                <a:lnTo>
                  <a:pt x="1139479" y="155135"/>
                </a:lnTo>
                <a:cubicBezTo>
                  <a:pt x="1291067" y="26341"/>
                  <a:pt x="1562524" y="13194"/>
                  <a:pt x="1733996" y="141327"/>
                </a:cubicBezTo>
                <a:lnTo>
                  <a:pt x="1736902" y="137996"/>
                </a:lnTo>
                <a:lnTo>
                  <a:pt x="1779104" y="89609"/>
                </a:lnTo>
                <a:cubicBezTo>
                  <a:pt x="1831777" y="42769"/>
                  <a:pt x="1905699" y="11358"/>
                  <a:pt x="1987859" y="2533"/>
                </a:cubicBezTo>
                <a:cubicBezTo>
                  <a:pt x="2010466" y="101"/>
                  <a:pt x="2033068" y="-558"/>
                  <a:pt x="2055359" y="460"/>
                </a:cubicBezTo>
                <a:close/>
              </a:path>
            </a:pathLst>
          </a:custGeom>
          <a:solidFill>
            <a:schemeClr val="tx2">
              <a:lumMod val="20000"/>
              <a:lumOff val="80000"/>
            </a:schemeClr>
          </a:solidFill>
          <a:ln>
            <a:no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algn="ctr"/>
            <a:r>
              <a:rPr kumimoji="1" lang="ja-JP" altLang="en-US"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点数が自動で集計されるため、</a:t>
            </a:r>
            <a:endParaRPr kumimoji="1" lang="en-US" altLang="ja-JP"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手作業によるミスがなくなった。</a:t>
            </a:r>
            <a:endParaRPr kumimoji="1" lang="en-US" altLang="ja-JP"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5" name="グループ化 4">
            <a:extLst>
              <a:ext uri="{FF2B5EF4-FFF2-40B4-BE49-F238E27FC236}">
                <a16:creationId xmlns:a16="http://schemas.microsoft.com/office/drawing/2014/main" id="{E5E90A1F-8017-4247-A875-0FDAA7B9862C}"/>
              </a:ext>
            </a:extLst>
          </p:cNvPr>
          <p:cNvGrpSpPr/>
          <p:nvPr/>
        </p:nvGrpSpPr>
        <p:grpSpPr>
          <a:xfrm>
            <a:off x="1358898" y="4239089"/>
            <a:ext cx="6426204" cy="2205246"/>
            <a:chOff x="1206136" y="4284094"/>
            <a:chExt cx="6426204" cy="2205246"/>
          </a:xfrm>
        </p:grpSpPr>
        <p:sp>
          <p:nvSpPr>
            <p:cNvPr id="2" name="正方形/長方形 1">
              <a:extLst>
                <a:ext uri="{FF2B5EF4-FFF2-40B4-BE49-F238E27FC236}">
                  <a16:creationId xmlns:a16="http://schemas.microsoft.com/office/drawing/2014/main" id="{3C785D82-CD35-4663-A93A-53C359CACD37}"/>
                </a:ext>
              </a:extLst>
            </p:cNvPr>
            <p:cNvSpPr/>
            <p:nvPr/>
          </p:nvSpPr>
          <p:spPr>
            <a:xfrm>
              <a:off x="1206136" y="4284094"/>
              <a:ext cx="6426204" cy="215673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r>
                <a:rPr kumimoji="1" lang="en-US" altLang="ja-JP" sz="1200" b="1" dirty="0">
                  <a:solidFill>
                    <a:schemeClr val="tx1"/>
                  </a:solidFill>
                  <a:latin typeface="メイリオ" panose="020B0604030504040204" pitchFamily="50" charset="-128"/>
                  <a:ea typeface="メイリオ" panose="020B0604030504040204" pitchFamily="50" charset="-128"/>
                </a:rPr>
                <a:t>AI</a:t>
              </a:r>
              <a:r>
                <a:rPr kumimoji="1" lang="ja-JP" altLang="en-US" sz="1200" b="1" dirty="0">
                  <a:solidFill>
                    <a:schemeClr val="tx1"/>
                  </a:solidFill>
                  <a:latin typeface="メイリオ" panose="020B0604030504040204" pitchFamily="50" charset="-128"/>
                  <a:ea typeface="メイリオ" panose="020B0604030504040204" pitchFamily="50" charset="-128"/>
                </a:rPr>
                <a:t>電話対応システムのイメージ</a:t>
              </a:r>
            </a:p>
          </p:txBody>
        </p:sp>
        <p:pic>
          <p:nvPicPr>
            <p:cNvPr id="21" name="図 20">
              <a:extLst>
                <a:ext uri="{FF2B5EF4-FFF2-40B4-BE49-F238E27FC236}">
                  <a16:creationId xmlns:a16="http://schemas.microsoft.com/office/drawing/2014/main" id="{1287B59D-479D-4FB8-8FA6-9DFBF109DF1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2860" y="5033162"/>
              <a:ext cx="487003" cy="593034"/>
            </a:xfrm>
            <a:prstGeom prst="rect">
              <a:avLst/>
            </a:prstGeom>
          </p:spPr>
        </p:pic>
        <p:pic>
          <p:nvPicPr>
            <p:cNvPr id="22" name="図 21">
              <a:extLst>
                <a:ext uri="{FF2B5EF4-FFF2-40B4-BE49-F238E27FC236}">
                  <a16:creationId xmlns:a16="http://schemas.microsoft.com/office/drawing/2014/main" id="{1FE7C976-0952-4931-AF22-C5F5170994A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44058" y="5493440"/>
              <a:ext cx="548049" cy="646474"/>
            </a:xfrm>
            <a:prstGeom prst="rect">
              <a:avLst/>
            </a:prstGeom>
          </p:spPr>
        </p:pic>
        <p:pic>
          <p:nvPicPr>
            <p:cNvPr id="23" name="図 22">
              <a:extLst>
                <a:ext uri="{FF2B5EF4-FFF2-40B4-BE49-F238E27FC236}">
                  <a16:creationId xmlns:a16="http://schemas.microsoft.com/office/drawing/2014/main" id="{37DC339D-4BCF-4A5E-BAE0-4EB8BEF9D1F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53028" y="4932877"/>
              <a:ext cx="532654" cy="666145"/>
            </a:xfrm>
            <a:prstGeom prst="rect">
              <a:avLst/>
            </a:prstGeom>
          </p:spPr>
        </p:pic>
        <p:sp>
          <p:nvSpPr>
            <p:cNvPr id="24" name="正方形/長方形 23">
              <a:extLst>
                <a:ext uri="{FF2B5EF4-FFF2-40B4-BE49-F238E27FC236}">
                  <a16:creationId xmlns:a16="http://schemas.microsoft.com/office/drawing/2014/main" id="{C28E4CA1-8533-414E-9B9B-EE64EBD5BD22}"/>
                </a:ext>
              </a:extLst>
            </p:cNvPr>
            <p:cNvSpPr/>
            <p:nvPr/>
          </p:nvSpPr>
          <p:spPr>
            <a:xfrm>
              <a:off x="1282642" y="5589163"/>
              <a:ext cx="457948" cy="340623"/>
            </a:xfrm>
            <a:prstGeom prst="rect">
              <a:avLst/>
            </a:prstGeom>
            <a:no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kumimoji="1" lang="ja-JP" altLang="en-US" sz="1200" dirty="0">
                  <a:solidFill>
                    <a:sysClr val="windowText" lastClr="000000"/>
                  </a:solidFill>
                  <a:latin typeface="メイリオ" panose="020B0604030504040204" pitchFamily="50" charset="-128"/>
                  <a:ea typeface="メイリオ" panose="020B0604030504040204" pitchFamily="50" charset="-128"/>
                </a:rPr>
                <a:t>府民</a:t>
              </a:r>
            </a:p>
          </p:txBody>
        </p:sp>
        <p:sp>
          <p:nvSpPr>
            <p:cNvPr id="25" name="正方形/長方形 24">
              <a:extLst>
                <a:ext uri="{FF2B5EF4-FFF2-40B4-BE49-F238E27FC236}">
                  <a16:creationId xmlns:a16="http://schemas.microsoft.com/office/drawing/2014/main" id="{8A3D6370-6C1F-4697-8209-B02F88316555}"/>
                </a:ext>
              </a:extLst>
            </p:cNvPr>
            <p:cNvSpPr/>
            <p:nvPr/>
          </p:nvSpPr>
          <p:spPr>
            <a:xfrm>
              <a:off x="7012900" y="6148717"/>
              <a:ext cx="457948" cy="340623"/>
            </a:xfrm>
            <a:prstGeom prst="rect">
              <a:avLst/>
            </a:prstGeom>
            <a:no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kumimoji="1" lang="ja-JP" altLang="en-US" sz="1200" dirty="0">
                  <a:solidFill>
                    <a:sysClr val="windowText" lastClr="000000"/>
                  </a:solidFill>
                  <a:latin typeface="BIZ UDゴシック" panose="020B0400000000000000" pitchFamily="49" charset="-128"/>
                  <a:ea typeface="BIZ UDゴシック" panose="020B0400000000000000" pitchFamily="49" charset="-128"/>
                </a:rPr>
                <a:t>学校</a:t>
              </a:r>
            </a:p>
          </p:txBody>
        </p:sp>
        <p:sp>
          <p:nvSpPr>
            <p:cNvPr id="30" name="正方形/長方形 29">
              <a:extLst>
                <a:ext uri="{FF2B5EF4-FFF2-40B4-BE49-F238E27FC236}">
                  <a16:creationId xmlns:a16="http://schemas.microsoft.com/office/drawing/2014/main" id="{1676446E-DD90-439E-84CF-E132AC125FA2}"/>
                </a:ext>
              </a:extLst>
            </p:cNvPr>
            <p:cNvSpPr/>
            <p:nvPr/>
          </p:nvSpPr>
          <p:spPr>
            <a:xfrm>
              <a:off x="2816761" y="5654188"/>
              <a:ext cx="457948" cy="336714"/>
            </a:xfrm>
            <a:prstGeom prst="rect">
              <a:avLst/>
            </a:prstGeom>
            <a:no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kumimoji="1" lang="en-US" altLang="ja-JP" sz="1200" dirty="0">
                  <a:solidFill>
                    <a:sysClr val="windowText" lastClr="000000"/>
                  </a:solidFill>
                  <a:latin typeface="メイリオ" panose="020B0604030504040204" pitchFamily="50" charset="-128"/>
                  <a:ea typeface="メイリオ" panose="020B0604030504040204" pitchFamily="50" charset="-128"/>
                </a:rPr>
                <a:t>AI</a:t>
              </a:r>
              <a:endParaRPr kumimoji="1" lang="ja-JP" altLang="en-US" sz="1200" dirty="0">
                <a:solidFill>
                  <a:sysClr val="windowText" lastClr="000000"/>
                </a:solidFill>
                <a:latin typeface="メイリオ" panose="020B0604030504040204" pitchFamily="50" charset="-128"/>
                <a:ea typeface="メイリオ" panose="020B0604030504040204" pitchFamily="50" charset="-128"/>
              </a:endParaRPr>
            </a:p>
          </p:txBody>
        </p:sp>
        <p:sp>
          <p:nvSpPr>
            <p:cNvPr id="31" name="正方形/長方形 30">
              <a:extLst>
                <a:ext uri="{FF2B5EF4-FFF2-40B4-BE49-F238E27FC236}">
                  <a16:creationId xmlns:a16="http://schemas.microsoft.com/office/drawing/2014/main" id="{15642A22-84BD-489E-BD3B-827A089FB366}"/>
                </a:ext>
              </a:extLst>
            </p:cNvPr>
            <p:cNvSpPr/>
            <p:nvPr/>
          </p:nvSpPr>
          <p:spPr>
            <a:xfrm>
              <a:off x="5178449" y="6130055"/>
              <a:ext cx="457948" cy="340623"/>
            </a:xfrm>
            <a:prstGeom prst="rect">
              <a:avLst/>
            </a:prstGeom>
            <a:no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kumimoji="1" lang="ja-JP" altLang="en-US" sz="1200" dirty="0">
                  <a:solidFill>
                    <a:sysClr val="windowText" lastClr="000000"/>
                  </a:solidFill>
                  <a:latin typeface="BIZ UDゴシック" panose="020B0400000000000000" pitchFamily="49" charset="-128"/>
                  <a:ea typeface="BIZ UDゴシック" panose="020B0400000000000000" pitchFamily="49" charset="-128"/>
                </a:rPr>
                <a:t>職員</a:t>
              </a:r>
            </a:p>
          </p:txBody>
        </p:sp>
        <p:sp>
          <p:nvSpPr>
            <p:cNvPr id="32" name="矢印: 右 31">
              <a:extLst>
                <a:ext uri="{FF2B5EF4-FFF2-40B4-BE49-F238E27FC236}">
                  <a16:creationId xmlns:a16="http://schemas.microsoft.com/office/drawing/2014/main" id="{CB97454F-301F-4D85-B3AB-0245BE4A08DD}"/>
                </a:ext>
              </a:extLst>
            </p:cNvPr>
            <p:cNvSpPr/>
            <p:nvPr/>
          </p:nvSpPr>
          <p:spPr>
            <a:xfrm>
              <a:off x="1819071" y="4976673"/>
              <a:ext cx="936000" cy="355361"/>
            </a:xfrm>
            <a:prstGeom prst="rightArrow">
              <a:avLst>
                <a:gd name="adj1" fmla="val 57639"/>
                <a:gd name="adj2" fmla="val 32813"/>
              </a:avLst>
            </a:prstGeom>
            <a:solidFill>
              <a:srgbClr val="00666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メイリオ" panose="020B0604030504040204" pitchFamily="50" charset="-128"/>
                  <a:ea typeface="メイリオ" panose="020B0604030504040204" pitchFamily="50" charset="-128"/>
                </a:rPr>
                <a:t>問合せ・相談</a:t>
              </a:r>
            </a:p>
          </p:txBody>
        </p:sp>
        <p:pic>
          <p:nvPicPr>
            <p:cNvPr id="33" name="図 32">
              <a:extLst>
                <a:ext uri="{FF2B5EF4-FFF2-40B4-BE49-F238E27FC236}">
                  <a16:creationId xmlns:a16="http://schemas.microsoft.com/office/drawing/2014/main" id="{26B1FB24-24F4-4411-ACF3-16C8D908A75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78103" y="5512102"/>
              <a:ext cx="727543" cy="646474"/>
            </a:xfrm>
            <a:prstGeom prst="rect">
              <a:avLst/>
            </a:prstGeom>
          </p:spPr>
        </p:pic>
        <p:sp>
          <p:nvSpPr>
            <p:cNvPr id="34" name="矢印: 右 33">
              <a:extLst>
                <a:ext uri="{FF2B5EF4-FFF2-40B4-BE49-F238E27FC236}">
                  <a16:creationId xmlns:a16="http://schemas.microsoft.com/office/drawing/2014/main" id="{DCF0FD89-C13C-414E-BEDB-6578B407942D}"/>
                </a:ext>
              </a:extLst>
            </p:cNvPr>
            <p:cNvSpPr/>
            <p:nvPr/>
          </p:nvSpPr>
          <p:spPr>
            <a:xfrm flipH="1">
              <a:off x="1819071" y="5334720"/>
              <a:ext cx="936000" cy="355362"/>
            </a:xfrm>
            <a:prstGeom prst="rightArrow">
              <a:avLst>
                <a:gd name="adj1" fmla="val 57639"/>
                <a:gd name="adj2" fmla="val 32813"/>
              </a:avLst>
            </a:prstGeom>
            <a:solidFill>
              <a:srgbClr val="00666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メイリオ" panose="020B0604030504040204" pitchFamily="50" charset="-128"/>
                  <a:ea typeface="メイリオ" panose="020B0604030504040204" pitchFamily="50" charset="-128"/>
                </a:rPr>
                <a:t>回答</a:t>
              </a:r>
            </a:p>
          </p:txBody>
        </p:sp>
        <p:sp>
          <p:nvSpPr>
            <p:cNvPr id="37" name="矢印: 右 36">
              <a:extLst>
                <a:ext uri="{FF2B5EF4-FFF2-40B4-BE49-F238E27FC236}">
                  <a16:creationId xmlns:a16="http://schemas.microsoft.com/office/drawing/2014/main" id="{5C22559F-A7E5-438B-89FA-A0C7453B09EE}"/>
                </a:ext>
              </a:extLst>
            </p:cNvPr>
            <p:cNvSpPr/>
            <p:nvPr/>
          </p:nvSpPr>
          <p:spPr>
            <a:xfrm>
              <a:off x="5707961" y="5593725"/>
              <a:ext cx="1224000" cy="646475"/>
            </a:xfrm>
            <a:prstGeom prst="rightArrow">
              <a:avLst>
                <a:gd name="adj1" fmla="val 57639"/>
                <a:gd name="adj2" fmla="val 22375"/>
              </a:avLst>
            </a:prstGeom>
            <a:solidFill>
              <a:srgbClr val="00666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メイリオ" panose="020B0604030504040204" pitchFamily="50" charset="-128"/>
                  <a:ea typeface="メイリオ" panose="020B0604030504040204" pitchFamily="50" charset="-128"/>
                </a:rPr>
                <a:t>要約をもとに</a:t>
              </a:r>
              <a:endParaRPr kumimoji="1" lang="en-US" altLang="ja-JP" sz="1050" dirty="0">
                <a:solidFill>
                  <a:schemeClr val="bg1"/>
                </a:solidFill>
                <a:latin typeface="メイリオ" panose="020B0604030504040204" pitchFamily="50" charset="-128"/>
                <a:ea typeface="メイリオ" panose="020B0604030504040204" pitchFamily="50" charset="-128"/>
              </a:endParaRPr>
            </a:p>
            <a:p>
              <a:pPr algn="ctr"/>
              <a:r>
                <a:rPr kumimoji="1" lang="ja-JP" altLang="en-US" sz="1050" dirty="0">
                  <a:solidFill>
                    <a:schemeClr val="bg1"/>
                  </a:solidFill>
                  <a:latin typeface="メイリオ" panose="020B0604030504040204" pitchFamily="50" charset="-128"/>
                  <a:ea typeface="メイリオ" panose="020B0604030504040204" pitchFamily="50" charset="-128"/>
                </a:rPr>
                <a:t>情報共有</a:t>
              </a:r>
            </a:p>
          </p:txBody>
        </p:sp>
        <p:pic>
          <p:nvPicPr>
            <p:cNvPr id="7" name="図 6">
              <a:extLst>
                <a:ext uri="{FF2B5EF4-FFF2-40B4-BE49-F238E27FC236}">
                  <a16:creationId xmlns:a16="http://schemas.microsoft.com/office/drawing/2014/main" id="{66F1F0F4-69EB-49F5-AADA-5E4C845C9BD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19538" y="4419110"/>
              <a:ext cx="244330" cy="764743"/>
            </a:xfrm>
            <a:prstGeom prst="rect">
              <a:avLst/>
            </a:prstGeom>
          </p:spPr>
        </p:pic>
        <p:pic>
          <p:nvPicPr>
            <p:cNvPr id="48" name="図 47">
              <a:extLst>
                <a:ext uri="{FF2B5EF4-FFF2-40B4-BE49-F238E27FC236}">
                  <a16:creationId xmlns:a16="http://schemas.microsoft.com/office/drawing/2014/main" id="{14F4A4EA-77FC-41C2-A9FC-FB1540BAC3E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55783" y="4543475"/>
              <a:ext cx="487003" cy="606272"/>
            </a:xfrm>
            <a:prstGeom prst="rect">
              <a:avLst/>
            </a:prstGeom>
          </p:spPr>
        </p:pic>
        <p:sp>
          <p:nvSpPr>
            <p:cNvPr id="49" name="正方形/長方形 48">
              <a:extLst>
                <a:ext uri="{FF2B5EF4-FFF2-40B4-BE49-F238E27FC236}">
                  <a16:creationId xmlns:a16="http://schemas.microsoft.com/office/drawing/2014/main" id="{52E562B7-24C5-4F22-9432-0188C4FCE2F6}"/>
                </a:ext>
              </a:extLst>
            </p:cNvPr>
            <p:cNvSpPr/>
            <p:nvPr/>
          </p:nvSpPr>
          <p:spPr>
            <a:xfrm>
              <a:off x="5205547" y="5125628"/>
              <a:ext cx="457948" cy="336714"/>
            </a:xfrm>
            <a:prstGeom prst="rect">
              <a:avLst/>
            </a:prstGeom>
            <a:no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kumimoji="1" lang="en-US" altLang="ja-JP" sz="1200" dirty="0">
                  <a:solidFill>
                    <a:sysClr val="windowText" lastClr="000000"/>
                  </a:solidFill>
                  <a:latin typeface="メイリオ" panose="020B0604030504040204" pitchFamily="50" charset="-128"/>
                  <a:ea typeface="メイリオ" panose="020B0604030504040204" pitchFamily="50" charset="-128"/>
                </a:rPr>
                <a:t>AI</a:t>
              </a:r>
              <a:endParaRPr kumimoji="1" lang="ja-JP" altLang="en-US" sz="1200" dirty="0">
                <a:solidFill>
                  <a:sysClr val="windowText" lastClr="000000"/>
                </a:solidFill>
                <a:latin typeface="メイリオ" panose="020B0604030504040204" pitchFamily="50" charset="-128"/>
                <a:ea typeface="メイリオ" panose="020B0604030504040204" pitchFamily="50" charset="-128"/>
              </a:endParaRPr>
            </a:p>
          </p:txBody>
        </p:sp>
        <p:sp>
          <p:nvSpPr>
            <p:cNvPr id="50" name="矢印: 右 49">
              <a:extLst>
                <a:ext uri="{FF2B5EF4-FFF2-40B4-BE49-F238E27FC236}">
                  <a16:creationId xmlns:a16="http://schemas.microsoft.com/office/drawing/2014/main" id="{8C3C5C55-9CC2-4259-8907-816D328FD0EA}"/>
                </a:ext>
              </a:extLst>
            </p:cNvPr>
            <p:cNvSpPr/>
            <p:nvPr/>
          </p:nvSpPr>
          <p:spPr>
            <a:xfrm>
              <a:off x="5673125" y="4615638"/>
              <a:ext cx="1224000" cy="646475"/>
            </a:xfrm>
            <a:prstGeom prst="rightArrow">
              <a:avLst>
                <a:gd name="adj1" fmla="val 57639"/>
                <a:gd name="adj2" fmla="val 22375"/>
              </a:avLst>
            </a:prstGeom>
            <a:solidFill>
              <a:srgbClr val="00666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kumimoji="1" lang="ja-JP" altLang="en-US" sz="1050" dirty="0">
                  <a:solidFill>
                    <a:schemeClr val="bg1"/>
                  </a:solidFill>
                  <a:latin typeface="メイリオ" panose="020B0604030504040204" pitchFamily="50" charset="-128"/>
                  <a:ea typeface="メイリオ" panose="020B0604030504040204" pitchFamily="50" charset="-128"/>
                </a:rPr>
                <a:t>スケジュール</a:t>
              </a:r>
              <a:endParaRPr kumimoji="1" lang="en-US" altLang="ja-JP" sz="1050" dirty="0">
                <a:solidFill>
                  <a:schemeClr val="bg1"/>
                </a:solidFill>
                <a:latin typeface="メイリオ" panose="020B0604030504040204" pitchFamily="50" charset="-128"/>
                <a:ea typeface="メイリオ" panose="020B0604030504040204" pitchFamily="50" charset="-128"/>
              </a:endParaRPr>
            </a:p>
            <a:p>
              <a:pPr algn="ctr"/>
              <a:r>
                <a:rPr kumimoji="1" lang="ja-JP" altLang="en-US" sz="1050" dirty="0">
                  <a:solidFill>
                    <a:schemeClr val="bg1"/>
                  </a:solidFill>
                  <a:latin typeface="メイリオ" panose="020B0604030504040204" pitchFamily="50" charset="-128"/>
                  <a:ea typeface="メイリオ" panose="020B0604030504040204" pitchFamily="50" charset="-128"/>
                </a:rPr>
                <a:t>調整（来庁対応）</a:t>
              </a:r>
              <a:endParaRPr kumimoji="1" lang="en-US" altLang="ja-JP" sz="1050" dirty="0">
                <a:solidFill>
                  <a:schemeClr val="bg1"/>
                </a:solidFill>
                <a:latin typeface="メイリオ" panose="020B0604030504040204" pitchFamily="50" charset="-128"/>
                <a:ea typeface="メイリオ" panose="020B0604030504040204" pitchFamily="50" charset="-128"/>
              </a:endParaRPr>
            </a:p>
          </p:txBody>
        </p:sp>
        <p:sp>
          <p:nvSpPr>
            <p:cNvPr id="51" name="正方形/長方形 50">
              <a:extLst>
                <a:ext uri="{FF2B5EF4-FFF2-40B4-BE49-F238E27FC236}">
                  <a16:creationId xmlns:a16="http://schemas.microsoft.com/office/drawing/2014/main" id="{18A33649-2436-4266-82CF-D2E74F9C908E}"/>
                </a:ext>
              </a:extLst>
            </p:cNvPr>
            <p:cNvSpPr/>
            <p:nvPr/>
          </p:nvSpPr>
          <p:spPr>
            <a:xfrm>
              <a:off x="7012900" y="5113602"/>
              <a:ext cx="457948" cy="340623"/>
            </a:xfrm>
            <a:prstGeom prst="rect">
              <a:avLst/>
            </a:prstGeom>
            <a:no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kumimoji="1" lang="ja-JP" altLang="en-US" sz="1200" dirty="0">
                  <a:solidFill>
                    <a:sysClr val="windowText" lastClr="000000"/>
                  </a:solidFill>
                  <a:latin typeface="BIZ UDゴシック" panose="020B0400000000000000" pitchFamily="49" charset="-128"/>
                  <a:ea typeface="BIZ UDゴシック" panose="020B0400000000000000" pitchFamily="49" charset="-128"/>
                </a:rPr>
                <a:t>職員</a:t>
              </a:r>
            </a:p>
          </p:txBody>
        </p:sp>
        <p:sp>
          <p:nvSpPr>
            <p:cNvPr id="8" name="矢印: 折線 7">
              <a:extLst>
                <a:ext uri="{FF2B5EF4-FFF2-40B4-BE49-F238E27FC236}">
                  <a16:creationId xmlns:a16="http://schemas.microsoft.com/office/drawing/2014/main" id="{7F002B53-8741-44C7-AF20-66F49A2EDD4C}"/>
                </a:ext>
              </a:extLst>
            </p:cNvPr>
            <p:cNvSpPr/>
            <p:nvPr/>
          </p:nvSpPr>
          <p:spPr>
            <a:xfrm>
              <a:off x="4605510" y="4711748"/>
              <a:ext cx="539220" cy="727729"/>
            </a:xfrm>
            <a:prstGeom prst="bentArrow">
              <a:avLst>
                <a:gd name="adj1" fmla="val 25000"/>
                <a:gd name="adj2" fmla="val 32787"/>
                <a:gd name="adj3" fmla="val 40573"/>
                <a:gd name="adj4" fmla="val 43750"/>
              </a:avLst>
            </a:prstGeom>
            <a:solidFill>
              <a:srgbClr val="006664"/>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sp>
          <p:nvSpPr>
            <p:cNvPr id="53" name="矢印: 折線 52">
              <a:extLst>
                <a:ext uri="{FF2B5EF4-FFF2-40B4-BE49-F238E27FC236}">
                  <a16:creationId xmlns:a16="http://schemas.microsoft.com/office/drawing/2014/main" id="{08902628-6523-42F3-A02B-CB92CD0B1C1D}"/>
                </a:ext>
              </a:extLst>
            </p:cNvPr>
            <p:cNvSpPr/>
            <p:nvPr/>
          </p:nvSpPr>
          <p:spPr>
            <a:xfrm flipV="1">
              <a:off x="4605510" y="5386278"/>
              <a:ext cx="539220" cy="727729"/>
            </a:xfrm>
            <a:prstGeom prst="bentArrow">
              <a:avLst>
                <a:gd name="adj1" fmla="val 25000"/>
                <a:gd name="adj2" fmla="val 32787"/>
                <a:gd name="adj3" fmla="val 40573"/>
                <a:gd name="adj4" fmla="val 43750"/>
              </a:avLst>
            </a:prstGeom>
            <a:solidFill>
              <a:srgbClr val="006664"/>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sp>
          <p:nvSpPr>
            <p:cNvPr id="38" name="正方形/長方形 37">
              <a:extLst>
                <a:ext uri="{FF2B5EF4-FFF2-40B4-BE49-F238E27FC236}">
                  <a16:creationId xmlns:a16="http://schemas.microsoft.com/office/drawing/2014/main" id="{941B77A9-FAFC-4851-BFD4-3EBA0F374CB5}"/>
                </a:ext>
              </a:extLst>
            </p:cNvPr>
            <p:cNvSpPr/>
            <p:nvPr/>
          </p:nvSpPr>
          <p:spPr>
            <a:xfrm>
              <a:off x="3299857" y="5153623"/>
              <a:ext cx="1440000" cy="435541"/>
            </a:xfrm>
            <a:prstGeom prst="rect">
              <a:avLst/>
            </a:prstGeom>
            <a:solidFill>
              <a:srgbClr val="006664"/>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nchorCtr="0"/>
            <a:lstStyle/>
            <a:p>
              <a:pPr algn="ctr"/>
              <a:r>
                <a:rPr lang="ja-JP" altLang="en-US" sz="1050" dirty="0">
                  <a:solidFill>
                    <a:schemeClr val="bg1"/>
                  </a:solidFill>
                  <a:latin typeface="メイリオ" panose="020B0604030504040204" pitchFamily="50" charset="-128"/>
                  <a:ea typeface="メイリオ" panose="020B0604030504040204" pitchFamily="50" charset="-128"/>
                </a:rPr>
                <a:t>（定型的な事項以外）</a:t>
              </a:r>
              <a:endParaRPr lang="en-US" altLang="ja-JP" sz="1050" dirty="0">
                <a:solidFill>
                  <a:schemeClr val="bg1"/>
                </a:solidFill>
                <a:latin typeface="メイリオ" panose="020B0604030504040204" pitchFamily="50" charset="-128"/>
                <a:ea typeface="メイリオ" panose="020B0604030504040204" pitchFamily="50" charset="-128"/>
              </a:endParaRPr>
            </a:p>
            <a:p>
              <a:pPr algn="ctr"/>
              <a:r>
                <a:rPr lang="ja-JP" altLang="en-US" sz="1050" dirty="0">
                  <a:solidFill>
                    <a:schemeClr val="bg1"/>
                  </a:solidFill>
                  <a:latin typeface="メイリオ" panose="020B0604030504040204" pitchFamily="50" charset="-128"/>
                  <a:ea typeface="メイリオ" panose="020B0604030504040204" pitchFamily="50" charset="-128"/>
                </a:rPr>
                <a:t>文字起こし・要約</a:t>
              </a:r>
            </a:p>
          </p:txBody>
        </p:sp>
      </p:grpSp>
      <p:sp>
        <p:nvSpPr>
          <p:cNvPr id="3" name="スライド番号プレースホルダー 2">
            <a:extLst>
              <a:ext uri="{FF2B5EF4-FFF2-40B4-BE49-F238E27FC236}">
                <a16:creationId xmlns:a16="http://schemas.microsoft.com/office/drawing/2014/main" id="{8D65EE69-220C-426D-B9A9-56700E90F471}"/>
              </a:ext>
            </a:extLst>
          </p:cNvPr>
          <p:cNvSpPr>
            <a:spLocks noGrp="1"/>
          </p:cNvSpPr>
          <p:nvPr>
            <p:ph type="sldNum" sz="quarter" idx="12"/>
          </p:nvPr>
        </p:nvSpPr>
        <p:spPr/>
        <p:txBody>
          <a:bodyPr/>
          <a:lstStyle/>
          <a:p>
            <a:fld id="{7791D223-6A27-4327-8087-FA06212A7E85}" type="slidenum">
              <a:rPr lang="ja-JP" altLang="en-US" smtClean="0"/>
              <a:pPr/>
              <a:t>15</a:t>
            </a:fld>
            <a:endParaRPr lang="ja-JP" altLang="en-US"/>
          </a:p>
        </p:txBody>
      </p:sp>
      <p:graphicFrame>
        <p:nvGraphicFramePr>
          <p:cNvPr id="35" name="表 5">
            <a:extLst>
              <a:ext uri="{FF2B5EF4-FFF2-40B4-BE49-F238E27FC236}">
                <a16:creationId xmlns:a16="http://schemas.microsoft.com/office/drawing/2014/main" id="{85F5EC24-7973-406B-B80E-830DED8230C1}"/>
              </a:ext>
            </a:extLst>
          </p:cNvPr>
          <p:cNvGraphicFramePr>
            <a:graphicFrameLocks noGrp="1"/>
          </p:cNvGraphicFramePr>
          <p:nvPr/>
        </p:nvGraphicFramePr>
        <p:xfrm>
          <a:off x="273600" y="6578160"/>
          <a:ext cx="8460000" cy="279840"/>
        </p:xfrm>
        <a:graphic>
          <a:graphicData uri="http://schemas.openxmlformats.org/drawingml/2006/table">
            <a:tbl>
              <a:tblPr>
                <a:tableStyleId>{5C22544A-7EE6-4342-B048-85BDC9FD1C3A}</a:tableStyleId>
              </a:tblPr>
              <a:tblGrid>
                <a:gridCol w="359711">
                  <a:extLst>
                    <a:ext uri="{9D8B030D-6E8A-4147-A177-3AD203B41FA5}">
                      <a16:colId xmlns:a16="http://schemas.microsoft.com/office/drawing/2014/main" val="18874105"/>
                    </a:ext>
                  </a:extLst>
                </a:gridCol>
                <a:gridCol w="8100289">
                  <a:extLst>
                    <a:ext uri="{9D8B030D-6E8A-4147-A177-3AD203B41FA5}">
                      <a16:colId xmlns:a16="http://schemas.microsoft.com/office/drawing/2014/main" val="1029292396"/>
                    </a:ext>
                  </a:extLst>
                </a:gridCol>
              </a:tblGrid>
              <a:tr h="158613">
                <a:tc>
                  <a:txBody>
                    <a:bodyPr/>
                    <a:lstStyle/>
                    <a:p>
                      <a:pPr algn="dist"/>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(*10)</a:t>
                      </a:r>
                      <a:endParaRPr kumimoji="1" lang="ja-JP" altLang="en-US" sz="800" dirty="0"/>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lvl="0">
                        <a:defRPr/>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答案をスキャンし、パソコン上で設問ごとに一覧表示された解答の採点機能や、複数人での共同採点機能、採点結果の自動集計機能等を備えたシステム。</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p>
                      <a:pPr lvl="0">
                        <a:defRPr/>
                      </a:pP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6569586"/>
                  </a:ext>
                </a:extLst>
              </a:tr>
            </a:tbl>
          </a:graphicData>
        </a:graphic>
      </p:graphicFrame>
      <p:sp>
        <p:nvSpPr>
          <p:cNvPr id="41" name="正方形/長方形 40">
            <a:extLst>
              <a:ext uri="{FF2B5EF4-FFF2-40B4-BE49-F238E27FC236}">
                <a16:creationId xmlns:a16="http://schemas.microsoft.com/office/drawing/2014/main" id="{BB2166BB-34CA-4FDF-83A4-556E40138C7A}"/>
              </a:ext>
            </a:extLst>
          </p:cNvPr>
          <p:cNvSpPr/>
          <p:nvPr/>
        </p:nvSpPr>
        <p:spPr>
          <a:xfrm>
            <a:off x="273600" y="638689"/>
            <a:ext cx="8596800" cy="1016789"/>
          </a:xfrm>
          <a:prstGeom prst="rect">
            <a:avLst/>
          </a:prstGeom>
          <a:solidFill>
            <a:schemeClr val="bg1"/>
          </a:solidFill>
          <a:ln w="19050">
            <a:solidFill>
              <a:schemeClr val="bg1">
                <a:lumMod val="50000"/>
              </a:schemeClr>
            </a:solidFill>
          </a:ln>
        </p:spPr>
        <p:style>
          <a:lnRef idx="2">
            <a:schemeClr val="accent1"/>
          </a:lnRef>
          <a:fillRef idx="1">
            <a:schemeClr val="lt1"/>
          </a:fillRef>
          <a:effectRef idx="0">
            <a:schemeClr val="accent1"/>
          </a:effectRef>
          <a:fontRef idx="minor">
            <a:schemeClr val="dk1"/>
          </a:fontRef>
        </p:style>
        <p:txBody>
          <a:bodyPr lIns="36000" tIns="36000" rIns="36000" rtlCol="0" anchor="t"/>
          <a:lstStyle/>
          <a:p>
            <a:pPr algn="ctr">
              <a:defRPr/>
            </a:pPr>
            <a:r>
              <a:rPr lang="ja-JP" altLang="en-US" sz="14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府立学校における</a:t>
            </a:r>
            <a:r>
              <a:rPr lang="en-US" altLang="ja-JP" sz="14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DX</a:t>
            </a:r>
            <a:r>
              <a:rPr lang="ja-JP" altLang="en-US" sz="14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の効果</a:t>
            </a:r>
            <a:endParaRPr lang="ja-JP" altLang="en-US" sz="105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45" name="表 4">
            <a:extLst>
              <a:ext uri="{FF2B5EF4-FFF2-40B4-BE49-F238E27FC236}">
                <a16:creationId xmlns:a16="http://schemas.microsoft.com/office/drawing/2014/main" id="{36C43D9A-8463-4430-ACCC-EAA85F11F92E}"/>
              </a:ext>
            </a:extLst>
          </p:cNvPr>
          <p:cNvGraphicFramePr>
            <a:graphicFrameLocks noGrp="1"/>
          </p:cNvGraphicFramePr>
          <p:nvPr>
            <p:extLst>
              <p:ext uri="{D42A27DB-BD31-4B8C-83A1-F6EECF244321}">
                <p14:modId xmlns:p14="http://schemas.microsoft.com/office/powerpoint/2010/main" val="606984286"/>
              </p:ext>
            </p:extLst>
          </p:nvPr>
        </p:nvGraphicFramePr>
        <p:xfrm>
          <a:off x="432000" y="912699"/>
          <a:ext cx="8279999" cy="662440"/>
        </p:xfrm>
        <a:graphic>
          <a:graphicData uri="http://schemas.openxmlformats.org/drawingml/2006/table">
            <a:tbl>
              <a:tblPr firstRow="1" bandRow="1">
                <a:tableStyleId>{5C22544A-7EE6-4342-B048-85BDC9FD1C3A}</a:tableStyleId>
              </a:tblPr>
              <a:tblGrid>
                <a:gridCol w="4021714">
                  <a:extLst>
                    <a:ext uri="{9D8B030D-6E8A-4147-A177-3AD203B41FA5}">
                      <a16:colId xmlns:a16="http://schemas.microsoft.com/office/drawing/2014/main" val="3468640698"/>
                    </a:ext>
                  </a:extLst>
                </a:gridCol>
                <a:gridCol w="236571">
                  <a:extLst>
                    <a:ext uri="{9D8B030D-6E8A-4147-A177-3AD203B41FA5}">
                      <a16:colId xmlns:a16="http://schemas.microsoft.com/office/drawing/2014/main" val="1106510854"/>
                    </a:ext>
                  </a:extLst>
                </a:gridCol>
                <a:gridCol w="4021714">
                  <a:extLst>
                    <a:ext uri="{9D8B030D-6E8A-4147-A177-3AD203B41FA5}">
                      <a16:colId xmlns:a16="http://schemas.microsoft.com/office/drawing/2014/main" val="3121004198"/>
                    </a:ext>
                  </a:extLst>
                </a:gridCol>
              </a:tblGrid>
              <a:tr h="291600">
                <a:tc>
                  <a:txBody>
                    <a:bodyPr/>
                    <a:lstStyle/>
                    <a:p>
                      <a:pPr algn="ctr">
                        <a:lnSpc>
                          <a:spcPct val="100000"/>
                        </a:lnSpc>
                      </a:pP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教育の質の向上</a:t>
                      </a:r>
                      <a:endParaRPr kumimoji="1" lang="ja-JP" altLang="en-US" dirty="0">
                        <a:solidFill>
                          <a:schemeClr val="tx1"/>
                        </a:solidFill>
                        <a:effectLst/>
                      </a:endParaRPr>
                    </a:p>
                  </a:txBody>
                  <a:tcPr marT="3600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7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txBody>
                  <a:tcPr marL="0" marR="0" marT="72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業務効率化</a:t>
                      </a:r>
                    </a:p>
                  </a:txBody>
                  <a:tcPr marT="3600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963356557"/>
                  </a:ext>
                </a:extLst>
              </a:tr>
              <a:tr h="370840">
                <a:tc>
                  <a:txBody>
                    <a:bodyPr/>
                    <a:lstStyle/>
                    <a:p>
                      <a:pPr marL="90488" indent="-90488" algn="l">
                        <a:lnSpc>
                          <a:spcPct val="100000"/>
                        </a:lnSpc>
                        <a:buFont typeface="Arial" panose="020B0604020202020204" pitchFamily="34" charset="0"/>
                        <a:buChar char="•"/>
                      </a:pPr>
                      <a:r>
                        <a:rPr kumimoji="1" lang="ja-JP" altLang="en-US" sz="900" dirty="0">
                          <a:latin typeface="メイリオ" panose="020B0604030504040204" pitchFamily="50" charset="-128"/>
                          <a:ea typeface="メイリオ" panose="020B0604030504040204" pitchFamily="50" charset="-128"/>
                        </a:rPr>
                        <a:t>教職員等の業務効率化により、子どもたちに向き合う時間や自己研鑽の時間を確保することが可能となり、教育の質が向上。</a:t>
                      </a:r>
                      <a:endParaRPr kumimoji="1" lang="en-US" altLang="ja-JP" sz="900" dirty="0">
                        <a:latin typeface="メイリオ" panose="020B0604030504040204" pitchFamily="50" charset="-128"/>
                        <a:ea typeface="メイリオ" panose="020B0604030504040204" pitchFamily="50" charset="-128"/>
                      </a:endParaRPr>
                    </a:p>
                  </a:txBody>
                  <a:tcPr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E6"/>
                    </a:solidFill>
                  </a:tcPr>
                </a:tc>
                <a:tc>
                  <a:txBody>
                    <a:bodyPr/>
                    <a:lstStyle/>
                    <a:p>
                      <a:pPr marL="90488" indent="-90488">
                        <a:lnSpc>
                          <a:spcPct val="100000"/>
                        </a:lnSpc>
                        <a:buFont typeface="Arial" panose="020B0604020202020204" pitchFamily="34" charset="0"/>
                        <a:buChar char="•"/>
                      </a:pPr>
                      <a:endParaRPr kumimoji="1" lang="en-US" altLang="ja-JP" sz="900" dirty="0">
                        <a:solidFill>
                          <a:schemeClr val="tx1"/>
                        </a:solidFill>
                        <a:effectLst/>
                        <a:latin typeface="メイリオ" panose="020B0604030504040204" pitchFamily="50" charset="-128"/>
                        <a:ea typeface="メイリオ" panose="020B0604030504040204" pitchFamily="50" charset="-128"/>
                      </a:endParaRPr>
                    </a:p>
                  </a:txBody>
                  <a:tcPr marL="0" marR="0" marT="72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90488" indent="-90488" algn="l">
                        <a:lnSpc>
                          <a:spcPct val="100000"/>
                        </a:lnSpc>
                        <a:buFont typeface="Arial" panose="020B0604020202020204" pitchFamily="34" charset="0"/>
                        <a:buChar char="•"/>
                      </a:pPr>
                      <a:r>
                        <a:rPr kumimoji="1" lang="ja-JP" altLang="en-US" sz="900" dirty="0">
                          <a:latin typeface="メイリオ" panose="020B0604030504040204" pitchFamily="50" charset="-128"/>
                          <a:ea typeface="メイリオ" panose="020B0604030504040204" pitchFamily="50" charset="-128"/>
                        </a:rPr>
                        <a:t>教職員の業務にデジタルツール等を導入することで、業務効率化を実現。</a:t>
                      </a:r>
                      <a:endParaRPr kumimoji="1" lang="en-US" altLang="ja-JP" sz="900" dirty="0">
                        <a:latin typeface="メイリオ" panose="020B0604030504040204" pitchFamily="50" charset="-128"/>
                        <a:ea typeface="メイリオ" panose="020B0604030504040204" pitchFamily="50" charset="-128"/>
                      </a:endParaRPr>
                    </a:p>
                    <a:p>
                      <a:pPr marL="90488" indent="-90488" algn="l">
                        <a:lnSpc>
                          <a:spcPct val="100000"/>
                        </a:lnSpc>
                        <a:buFont typeface="Arial" panose="020B0604020202020204" pitchFamily="34" charset="0"/>
                        <a:buChar char="•"/>
                      </a:pPr>
                      <a:r>
                        <a:rPr kumimoji="1" lang="ja-JP" altLang="en-US" sz="900" dirty="0">
                          <a:latin typeface="メイリオ" panose="020B0604030504040204" pitchFamily="50" charset="-128"/>
                          <a:ea typeface="メイリオ" panose="020B0604030504040204" pitchFamily="50" charset="-128"/>
                        </a:rPr>
                        <a:t>業務効率化により、教職員の</a:t>
                      </a:r>
                      <a:r>
                        <a:rPr kumimoji="1" lang="ja-JP" altLang="en-US" sz="900" u="none" dirty="0">
                          <a:latin typeface="メイリオ" panose="020B0604030504040204" pitchFamily="50" charset="-128"/>
                          <a:ea typeface="メイリオ" panose="020B0604030504040204" pitchFamily="50" charset="-128"/>
                        </a:rPr>
                        <a:t>時間外勤務を縮減。</a:t>
                      </a:r>
                      <a:endParaRPr kumimoji="1" lang="en-US" altLang="ja-JP" sz="900" u="none" dirty="0">
                        <a:latin typeface="メイリオ" panose="020B0604030504040204" pitchFamily="50" charset="-128"/>
                        <a:ea typeface="メイリオ" panose="020B0604030504040204" pitchFamily="50" charset="-128"/>
                      </a:endParaRPr>
                    </a:p>
                  </a:txBody>
                  <a:tcPr marT="36000" marB="3600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E6"/>
                    </a:solidFill>
                  </a:tcPr>
                </a:tc>
                <a:extLst>
                  <a:ext uri="{0D108BD9-81ED-4DB2-BD59-A6C34878D82A}">
                    <a16:rowId xmlns:a16="http://schemas.microsoft.com/office/drawing/2014/main" val="1978986016"/>
                  </a:ext>
                </a:extLst>
              </a:tr>
            </a:tbl>
          </a:graphicData>
        </a:graphic>
      </p:graphicFrame>
    </p:spTree>
    <p:extLst>
      <p:ext uri="{BB962C8B-B14F-4D97-AF65-F5344CB8AC3E}">
        <p14:creationId xmlns:p14="http://schemas.microsoft.com/office/powerpoint/2010/main" val="20854025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正方形/長方形 77">
            <a:extLst>
              <a:ext uri="{FF2B5EF4-FFF2-40B4-BE49-F238E27FC236}">
                <a16:creationId xmlns:a16="http://schemas.microsoft.com/office/drawing/2014/main" id="{D2B7FD9B-D07F-40B8-B047-7522F62CDED3}"/>
              </a:ext>
            </a:extLst>
          </p:cNvPr>
          <p:cNvSpPr/>
          <p:nvPr/>
        </p:nvSpPr>
        <p:spPr>
          <a:xfrm>
            <a:off x="131400" y="638690"/>
            <a:ext cx="8881200" cy="5890372"/>
          </a:xfrm>
          <a:prstGeom prst="rect">
            <a:avLst/>
          </a:prstGeom>
          <a:solidFill>
            <a:srgbClr val="CFE0ED"/>
          </a:solidFill>
          <a:ln>
            <a:noFill/>
          </a:ln>
        </p:spPr>
        <p:style>
          <a:lnRef idx="2">
            <a:schemeClr val="accent2"/>
          </a:lnRef>
          <a:fillRef idx="1">
            <a:schemeClr val="lt1"/>
          </a:fillRef>
          <a:effectRef idx="0">
            <a:schemeClr val="accent2"/>
          </a:effectRef>
          <a:fontRef idx="minor">
            <a:schemeClr val="dk1"/>
          </a:fontRef>
        </p:style>
        <p:txBody>
          <a:bodyPr lIns="72000" rIns="72000" rtlCol="0" anchor="t"/>
          <a:lstStyle/>
          <a:p>
            <a:pPr marR="0" lvl="0" algn="l" defTabSz="914400" rtl="0" eaLnBrk="1" fontAlgn="auto" latinLnBrk="0" hangingPunct="1">
              <a:lnSpc>
                <a:spcPct val="100000"/>
              </a:lnSpc>
              <a:spcBef>
                <a:spcPts val="0"/>
              </a:spcBef>
              <a:spcAft>
                <a:spcPts val="0"/>
              </a:spcAft>
              <a:buClrTx/>
              <a:buSzTx/>
              <a:tabLst/>
              <a:defRPr/>
            </a:pP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■学校納付金システム</a:t>
            </a:r>
            <a:r>
              <a:rPr kumimoji="1" lang="ja-JP" altLang="en-US" sz="1200" i="0" u="none" strike="noStrike" kern="1200" cap="none" spc="0" normalizeH="0" baseline="3000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a:t>
            </a:r>
            <a:r>
              <a:rPr kumimoji="1" lang="en-US" altLang="ja-JP" sz="1200" i="0" u="none" strike="noStrike" kern="1200" cap="none" spc="0" normalizeH="0" baseline="3000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11</a:t>
            </a: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の更改 </a:t>
            </a:r>
            <a:r>
              <a:rPr kumimoji="1" lang="en-US" altLang="ja-JP"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a:t>
            </a: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令和９年度より稼働予定</a:t>
            </a:r>
            <a:r>
              <a:rPr kumimoji="1" lang="en-US" altLang="ja-JP"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a:t>
            </a:r>
          </a:p>
          <a:p>
            <a:pPr marL="93663" marR="0" lvl="0" indent="-936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「学校納付金システム」において、 現行システムの業務フロー等を見直し、パッケージソフトに更改。</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93663" marR="0" lvl="0" indent="-936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新システムの導入により、現行システムでは手作業で入力・管理している生徒情報等の登録のオンライン化や、学校諸費の収支管理について、システムにおいて自動集計することが可能。</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93663" marR="0" lvl="0" indent="-936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また、業務フローの見直しだけでなく、口座振替登録のオンライン化やコンビニ納付等、納付方法も拡大予定。</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93663" marR="0" lvl="0" indent="-936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新システムを導入し業務フローを見直すことにより、生徒・保護者、学校、教育庁全体で利便性の向上や業務改善を実現。</a:t>
            </a:r>
          </a:p>
          <a:p>
            <a:pPr marL="93663" marR="0" lvl="0" indent="-936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93663" marR="0" lvl="0" indent="-936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93663" marR="0" lvl="0" indent="-936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6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93663" marR="0" lvl="0" indent="-93663"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メイリオ" panose="020B0604030504040204" pitchFamily="50" charset="-128"/>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5" name="正方形/長方形 14">
            <a:extLst>
              <a:ext uri="{FF2B5EF4-FFF2-40B4-BE49-F238E27FC236}">
                <a16:creationId xmlns:a16="http://schemas.microsoft.com/office/drawing/2014/main" id="{B464FD75-E4ED-D68B-E62B-2B18CC4FBB23}"/>
              </a:ext>
            </a:extLst>
          </p:cNvPr>
          <p:cNvSpPr/>
          <p:nvPr/>
        </p:nvSpPr>
        <p:spPr>
          <a:xfrm>
            <a:off x="360623" y="1898830"/>
            <a:ext cx="8422754" cy="455823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18000" rIns="72000" rtlCol="0" anchor="t"/>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業務フロー等の見直し概要</a:t>
            </a:r>
          </a:p>
        </p:txBody>
      </p:sp>
      <p:sp>
        <p:nvSpPr>
          <p:cNvPr id="11" name="テキスト プレースホルダー 10">
            <a:extLst>
              <a:ext uri="{FF2B5EF4-FFF2-40B4-BE49-F238E27FC236}">
                <a16:creationId xmlns:a16="http://schemas.microsoft.com/office/drawing/2014/main" id="{8AD162C5-061B-4C35-B06C-E524FCA6EEBF}"/>
              </a:ext>
            </a:extLst>
          </p:cNvPr>
          <p:cNvSpPr>
            <a:spLocks noGrp="1"/>
          </p:cNvSpPr>
          <p:nvPr>
            <p:ph type="body" sz="quarter" idx="13"/>
          </p:nvPr>
        </p:nvSpPr>
        <p:spPr>
          <a:xfrm>
            <a:off x="0" y="47030"/>
            <a:ext cx="7065785" cy="501650"/>
          </a:xfrm>
          <a:prstGeom prst="rect">
            <a:avLst/>
          </a:prstGeom>
        </p:spPr>
        <p:txBody>
          <a:bodyPr/>
          <a:lstStyle/>
          <a:p>
            <a:r>
              <a:rPr lang="ja-JP" altLang="en-US" b="0" dirty="0">
                <a:cs typeface="メイリオ" panose="020B0604030504040204" pitchFamily="50" charset="-128"/>
              </a:rPr>
              <a:t>府立学校における</a:t>
            </a:r>
            <a:r>
              <a:rPr lang="en-US" altLang="ja-JP" b="0" dirty="0">
                <a:cs typeface="メイリオ" panose="020B0604030504040204" pitchFamily="50" charset="-128"/>
              </a:rPr>
              <a:t>DX</a:t>
            </a:r>
            <a:r>
              <a:rPr lang="ja-JP" altLang="en-US" b="0" dirty="0">
                <a:cs typeface="メイリオ" panose="020B0604030504040204" pitchFamily="50" charset="-128"/>
              </a:rPr>
              <a:t>の推進（つづき）</a:t>
            </a:r>
            <a:endParaRPr lang="ja-JP" altLang="en-US" b="0" dirty="0"/>
          </a:p>
        </p:txBody>
      </p:sp>
      <p:pic>
        <p:nvPicPr>
          <p:cNvPr id="32" name="図プレースホルダー 31">
            <a:extLst>
              <a:ext uri="{FF2B5EF4-FFF2-40B4-BE49-F238E27FC236}">
                <a16:creationId xmlns:a16="http://schemas.microsoft.com/office/drawing/2014/main" id="{B270EEF7-047C-46AF-A94E-E9E1A5B8F028}"/>
              </a:ext>
            </a:extLst>
          </p:cNvPr>
          <p:cNvPicPr>
            <a:picLocks noGrp="1" noChangeAspect="1"/>
          </p:cNvPicPr>
          <p:nvPr>
            <p:ph type="pic" sz="quarter" idx="16"/>
          </p:nvPr>
        </p:nvPicPr>
        <p:blipFill rotWithShape="1">
          <a:blip r:embed="rId2" cstate="print">
            <a:extLst>
              <a:ext uri="{28A0092B-C50C-407E-A947-70E740481C1C}">
                <a14:useLocalDpi xmlns:a14="http://schemas.microsoft.com/office/drawing/2010/main" val="0"/>
              </a:ext>
            </a:extLst>
          </a:blip>
          <a:srcRect t="211" b="211"/>
          <a:stretch/>
        </p:blipFill>
        <p:spPr/>
      </p:pic>
      <p:graphicFrame>
        <p:nvGraphicFramePr>
          <p:cNvPr id="3" name="表 3">
            <a:extLst>
              <a:ext uri="{FF2B5EF4-FFF2-40B4-BE49-F238E27FC236}">
                <a16:creationId xmlns:a16="http://schemas.microsoft.com/office/drawing/2014/main" id="{E104CF13-0E11-48A5-966F-725A56AC6D8F}"/>
              </a:ext>
            </a:extLst>
          </p:cNvPr>
          <p:cNvGraphicFramePr>
            <a:graphicFrameLocks noGrp="1"/>
          </p:cNvGraphicFramePr>
          <p:nvPr/>
        </p:nvGraphicFramePr>
        <p:xfrm>
          <a:off x="411381" y="2484231"/>
          <a:ext cx="8321237" cy="1836000"/>
        </p:xfrm>
        <a:graphic>
          <a:graphicData uri="http://schemas.openxmlformats.org/drawingml/2006/table">
            <a:tbl>
              <a:tblPr firstCol="1">
                <a:tableStyleId>{5C22544A-7EE6-4342-B048-85BDC9FD1C3A}</a:tableStyleId>
              </a:tblPr>
              <a:tblGrid>
                <a:gridCol w="208280">
                  <a:extLst>
                    <a:ext uri="{9D8B030D-6E8A-4147-A177-3AD203B41FA5}">
                      <a16:colId xmlns:a16="http://schemas.microsoft.com/office/drawing/2014/main" val="3959240406"/>
                    </a:ext>
                  </a:extLst>
                </a:gridCol>
                <a:gridCol w="261929">
                  <a:extLst>
                    <a:ext uri="{9D8B030D-6E8A-4147-A177-3AD203B41FA5}">
                      <a16:colId xmlns:a16="http://schemas.microsoft.com/office/drawing/2014/main" val="3018184985"/>
                    </a:ext>
                  </a:extLst>
                </a:gridCol>
                <a:gridCol w="7851028">
                  <a:extLst>
                    <a:ext uri="{9D8B030D-6E8A-4147-A177-3AD203B41FA5}">
                      <a16:colId xmlns:a16="http://schemas.microsoft.com/office/drawing/2014/main" val="2376122953"/>
                    </a:ext>
                  </a:extLst>
                </a:gridCol>
              </a:tblGrid>
              <a:tr h="612000">
                <a:tc rowSpan="3">
                  <a:txBody>
                    <a:bodyPr/>
                    <a:lstStyle/>
                    <a:p>
                      <a:pPr algn="ctr"/>
                      <a:r>
                        <a:rPr kumimoji="1" lang="ja-JP" altLang="en-US" sz="1200" dirty="0"/>
                        <a:t>導入前</a:t>
                      </a:r>
                    </a:p>
                  </a:txBody>
                  <a:tcPr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ctr"/>
                      <a:r>
                        <a:rPr kumimoji="1" lang="ja-JP" altLang="en-US" sz="700">
                          <a:latin typeface="メイリオ" panose="020B0604030504040204" pitchFamily="50" charset="-128"/>
                          <a:ea typeface="メイリオ" panose="020B0604030504040204" pitchFamily="50" charset="-128"/>
                        </a:rPr>
                        <a:t>生徒・</a:t>
                      </a:r>
                      <a:endParaRPr kumimoji="1" lang="en-US" altLang="ja-JP" sz="700">
                        <a:latin typeface="メイリオ" panose="020B0604030504040204" pitchFamily="50" charset="-128"/>
                        <a:ea typeface="メイリオ" panose="020B0604030504040204" pitchFamily="50" charset="-128"/>
                      </a:endParaRPr>
                    </a:p>
                    <a:p>
                      <a:pPr algn="ctr"/>
                      <a:r>
                        <a:rPr kumimoji="1" lang="ja-JP" altLang="en-US" sz="700">
                          <a:latin typeface="メイリオ" panose="020B0604030504040204" pitchFamily="50" charset="-128"/>
                          <a:ea typeface="メイリオ" panose="020B0604030504040204" pitchFamily="50" charset="-128"/>
                        </a:rPr>
                        <a:t>保護者</a:t>
                      </a:r>
                      <a:endParaRPr kumimoji="1" lang="en-US" altLang="ja-JP" sz="700">
                        <a:latin typeface="メイリオ" panose="020B0604030504040204" pitchFamily="50" charset="-128"/>
                        <a:ea typeface="メイリオ" panose="020B0604030504040204" pitchFamily="50" charset="-128"/>
                      </a:endParaRPr>
                    </a:p>
                  </a:txBody>
                  <a:tcPr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2">
                        <a:lumMod val="20000"/>
                        <a:lumOff val="80000"/>
                      </a:schemeClr>
                    </a:solidFill>
                  </a:tcPr>
                </a:tc>
                <a:tc>
                  <a:txBody>
                    <a:bodyPr/>
                    <a:lstStyle/>
                    <a:p>
                      <a:endParaRPr kumimoji="1" lang="ja-JP" altLang="en-US" sz="1400"/>
                    </a:p>
                  </a:txBody>
                  <a:tcPr vert="eaVert">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F2DCDB"/>
                    </a:solidFill>
                  </a:tcPr>
                </a:tc>
                <a:extLst>
                  <a:ext uri="{0D108BD9-81ED-4DB2-BD59-A6C34878D82A}">
                    <a16:rowId xmlns:a16="http://schemas.microsoft.com/office/drawing/2014/main" val="3878261158"/>
                  </a:ext>
                </a:extLst>
              </a:tr>
              <a:tr h="612000">
                <a:tc vMerge="1">
                  <a:txBody>
                    <a:bodyPr/>
                    <a:lstStyle/>
                    <a:p>
                      <a:pPr algn="ctr"/>
                      <a:endParaRPr kumimoji="1" lang="ja-JP" altLang="en-US" sz="1200"/>
                    </a:p>
                  </a:txBody>
                  <a:tcPr vert="eaVert" anchor="ctr">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700">
                          <a:latin typeface="メイリオ" panose="020B0604030504040204" pitchFamily="50" charset="-128"/>
                          <a:ea typeface="メイリオ" panose="020B0604030504040204" pitchFamily="50" charset="-128"/>
                        </a:rPr>
                        <a:t>学校</a:t>
                      </a:r>
                    </a:p>
                  </a:txBody>
                  <a:tcPr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2">
                        <a:lumMod val="20000"/>
                        <a:lumOff val="80000"/>
                      </a:schemeClr>
                    </a:solidFill>
                  </a:tcPr>
                </a:tc>
                <a:tc>
                  <a:txBody>
                    <a:bodyPr/>
                    <a:lstStyle/>
                    <a:p>
                      <a:endParaRPr kumimoji="1" lang="ja-JP" altLang="en-US" sz="1400"/>
                    </a:p>
                  </a:txBody>
                  <a:tcPr vert="eaVert">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F2DCDB"/>
                    </a:solidFill>
                  </a:tcPr>
                </a:tc>
                <a:extLst>
                  <a:ext uri="{0D108BD9-81ED-4DB2-BD59-A6C34878D82A}">
                    <a16:rowId xmlns:a16="http://schemas.microsoft.com/office/drawing/2014/main" val="1062046923"/>
                  </a:ext>
                </a:extLst>
              </a:tr>
              <a:tr h="612000">
                <a:tc vMerge="1">
                  <a:txBody>
                    <a:bodyPr/>
                    <a:lstStyle/>
                    <a:p>
                      <a:pPr algn="ctr"/>
                      <a:endParaRPr kumimoji="1" lang="ja-JP" altLang="en-US" sz="1200"/>
                    </a:p>
                  </a:txBody>
                  <a:tcPr vert="eaVert" anchor="ctr">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700">
                          <a:latin typeface="メイリオ" panose="020B0604030504040204" pitchFamily="50" charset="-128"/>
                          <a:ea typeface="メイリオ" panose="020B0604030504040204" pitchFamily="50" charset="-128"/>
                        </a:rPr>
                        <a:t>教育庁</a:t>
                      </a:r>
                    </a:p>
                  </a:txBody>
                  <a:tcPr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2">
                        <a:lumMod val="20000"/>
                        <a:lumOff val="80000"/>
                      </a:schemeClr>
                    </a:solidFill>
                  </a:tcPr>
                </a:tc>
                <a:tc>
                  <a:txBody>
                    <a:bodyPr/>
                    <a:lstStyle/>
                    <a:p>
                      <a:endParaRPr kumimoji="1" lang="ja-JP" altLang="en-US" sz="1400" dirty="0"/>
                    </a:p>
                  </a:txBody>
                  <a:tcPr vert="eaVert">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F2DCDB"/>
                    </a:solidFill>
                  </a:tcPr>
                </a:tc>
                <a:extLst>
                  <a:ext uri="{0D108BD9-81ED-4DB2-BD59-A6C34878D82A}">
                    <a16:rowId xmlns:a16="http://schemas.microsoft.com/office/drawing/2014/main" val="2573568711"/>
                  </a:ext>
                </a:extLst>
              </a:tr>
            </a:tbl>
          </a:graphicData>
        </a:graphic>
      </p:graphicFrame>
      <p:graphicFrame>
        <p:nvGraphicFramePr>
          <p:cNvPr id="79" name="表 3">
            <a:extLst>
              <a:ext uri="{FF2B5EF4-FFF2-40B4-BE49-F238E27FC236}">
                <a16:creationId xmlns:a16="http://schemas.microsoft.com/office/drawing/2014/main" id="{90B20B9E-A75B-4661-816D-CCF6CFC46B0E}"/>
              </a:ext>
            </a:extLst>
          </p:cNvPr>
          <p:cNvGraphicFramePr>
            <a:graphicFrameLocks noGrp="1"/>
          </p:cNvGraphicFramePr>
          <p:nvPr/>
        </p:nvGraphicFramePr>
        <p:xfrm>
          <a:off x="414122" y="4551542"/>
          <a:ext cx="8321237" cy="1836000"/>
        </p:xfrm>
        <a:graphic>
          <a:graphicData uri="http://schemas.openxmlformats.org/drawingml/2006/table">
            <a:tbl>
              <a:tblPr firstCol="1">
                <a:tableStyleId>{5C22544A-7EE6-4342-B048-85BDC9FD1C3A}</a:tableStyleId>
              </a:tblPr>
              <a:tblGrid>
                <a:gridCol w="208280">
                  <a:extLst>
                    <a:ext uri="{9D8B030D-6E8A-4147-A177-3AD203B41FA5}">
                      <a16:colId xmlns:a16="http://schemas.microsoft.com/office/drawing/2014/main" val="3959240406"/>
                    </a:ext>
                  </a:extLst>
                </a:gridCol>
                <a:gridCol w="259188">
                  <a:extLst>
                    <a:ext uri="{9D8B030D-6E8A-4147-A177-3AD203B41FA5}">
                      <a16:colId xmlns:a16="http://schemas.microsoft.com/office/drawing/2014/main" val="3018184985"/>
                    </a:ext>
                  </a:extLst>
                </a:gridCol>
                <a:gridCol w="7853769">
                  <a:extLst>
                    <a:ext uri="{9D8B030D-6E8A-4147-A177-3AD203B41FA5}">
                      <a16:colId xmlns:a16="http://schemas.microsoft.com/office/drawing/2014/main" val="2376122953"/>
                    </a:ext>
                  </a:extLst>
                </a:gridCol>
              </a:tblGrid>
              <a:tr h="612000">
                <a:tc rowSpan="3">
                  <a:txBody>
                    <a:bodyPr/>
                    <a:lstStyle/>
                    <a:p>
                      <a:pPr algn="ctr"/>
                      <a:r>
                        <a:rPr kumimoji="1" lang="ja-JP" altLang="en-US" sz="1200"/>
                        <a:t>導入後</a:t>
                      </a:r>
                    </a:p>
                  </a:txBody>
                  <a:tcPr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ctr"/>
                      <a:r>
                        <a:rPr kumimoji="1" lang="ja-JP" altLang="en-US" sz="700">
                          <a:latin typeface="メイリオ" panose="020B0604030504040204" pitchFamily="50" charset="-128"/>
                          <a:ea typeface="メイリオ" panose="020B0604030504040204" pitchFamily="50" charset="-128"/>
                        </a:rPr>
                        <a:t>生徒・</a:t>
                      </a:r>
                      <a:endParaRPr kumimoji="1" lang="en-US" altLang="ja-JP" sz="700">
                        <a:latin typeface="メイリオ" panose="020B0604030504040204" pitchFamily="50" charset="-128"/>
                        <a:ea typeface="メイリオ" panose="020B0604030504040204" pitchFamily="50" charset="-128"/>
                      </a:endParaRPr>
                    </a:p>
                    <a:p>
                      <a:pPr algn="ctr"/>
                      <a:r>
                        <a:rPr kumimoji="1" lang="ja-JP" altLang="en-US" sz="700">
                          <a:latin typeface="メイリオ" panose="020B0604030504040204" pitchFamily="50" charset="-128"/>
                          <a:ea typeface="メイリオ" panose="020B0604030504040204" pitchFamily="50" charset="-128"/>
                        </a:rPr>
                        <a:t>保護者</a:t>
                      </a:r>
                      <a:endParaRPr kumimoji="1" lang="en-US" altLang="ja-JP" sz="700">
                        <a:latin typeface="メイリオ" panose="020B0604030504040204" pitchFamily="50" charset="-128"/>
                        <a:ea typeface="メイリオ" panose="020B0604030504040204" pitchFamily="50" charset="-128"/>
                      </a:endParaRPr>
                    </a:p>
                  </a:txBody>
                  <a:tcPr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endParaRPr kumimoji="1" lang="ja-JP" altLang="en-US" sz="1400" dirty="0"/>
                    </a:p>
                  </a:txBody>
                  <a:tcPr vert="eaVert">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E9EDF4"/>
                    </a:solidFill>
                  </a:tcPr>
                </a:tc>
                <a:extLst>
                  <a:ext uri="{0D108BD9-81ED-4DB2-BD59-A6C34878D82A}">
                    <a16:rowId xmlns:a16="http://schemas.microsoft.com/office/drawing/2014/main" val="3878261158"/>
                  </a:ext>
                </a:extLst>
              </a:tr>
              <a:tr h="612000">
                <a:tc vMerge="1">
                  <a:txBody>
                    <a:bodyPr/>
                    <a:lstStyle/>
                    <a:p>
                      <a:pPr algn="ctr"/>
                      <a:endParaRPr kumimoji="1" lang="ja-JP" altLang="en-US" sz="1200"/>
                    </a:p>
                  </a:txBody>
                  <a:tcPr vert="eaVert" anchor="ctr">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700">
                          <a:latin typeface="メイリオ" panose="020B0604030504040204" pitchFamily="50" charset="-128"/>
                          <a:ea typeface="メイリオ" panose="020B0604030504040204" pitchFamily="50" charset="-128"/>
                        </a:rPr>
                        <a:t>学校</a:t>
                      </a:r>
                    </a:p>
                  </a:txBody>
                  <a:tcPr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endParaRPr kumimoji="1" lang="ja-JP" altLang="en-US" sz="1400" dirty="0"/>
                    </a:p>
                  </a:txBody>
                  <a:tcPr vert="eaVert">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E9EDF4"/>
                    </a:solidFill>
                  </a:tcPr>
                </a:tc>
                <a:extLst>
                  <a:ext uri="{0D108BD9-81ED-4DB2-BD59-A6C34878D82A}">
                    <a16:rowId xmlns:a16="http://schemas.microsoft.com/office/drawing/2014/main" val="1062046923"/>
                  </a:ext>
                </a:extLst>
              </a:tr>
              <a:tr h="612000">
                <a:tc vMerge="1">
                  <a:txBody>
                    <a:bodyPr/>
                    <a:lstStyle/>
                    <a:p>
                      <a:pPr algn="ctr"/>
                      <a:endParaRPr kumimoji="1" lang="ja-JP" altLang="en-US" sz="1200"/>
                    </a:p>
                  </a:txBody>
                  <a:tcPr vert="eaVert" anchor="ctr">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700">
                          <a:latin typeface="メイリオ" panose="020B0604030504040204" pitchFamily="50" charset="-128"/>
                          <a:ea typeface="メイリオ" panose="020B0604030504040204" pitchFamily="50" charset="-128"/>
                        </a:rPr>
                        <a:t>教育庁</a:t>
                      </a:r>
                    </a:p>
                  </a:txBody>
                  <a:tcPr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endParaRPr kumimoji="1" lang="ja-JP" altLang="en-US" sz="1400" dirty="0"/>
                    </a:p>
                  </a:txBody>
                  <a:tcPr vert="eaVert">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E9EDF4"/>
                    </a:solidFill>
                  </a:tcPr>
                </a:tc>
                <a:extLst>
                  <a:ext uri="{0D108BD9-81ED-4DB2-BD59-A6C34878D82A}">
                    <a16:rowId xmlns:a16="http://schemas.microsoft.com/office/drawing/2014/main" val="2573568711"/>
                  </a:ext>
                </a:extLst>
              </a:tr>
            </a:tbl>
          </a:graphicData>
        </a:graphic>
      </p:graphicFrame>
      <p:sp>
        <p:nvSpPr>
          <p:cNvPr id="82" name="ホームベース 49">
            <a:extLst>
              <a:ext uri="{FF2B5EF4-FFF2-40B4-BE49-F238E27FC236}">
                <a16:creationId xmlns:a16="http://schemas.microsoft.com/office/drawing/2014/main" id="{4B2CEC63-7C42-46BE-8E5F-F957899A9854}"/>
              </a:ext>
            </a:extLst>
          </p:cNvPr>
          <p:cNvSpPr/>
          <p:nvPr/>
        </p:nvSpPr>
        <p:spPr>
          <a:xfrm>
            <a:off x="836585" y="2125120"/>
            <a:ext cx="2808000" cy="288000"/>
          </a:xfrm>
          <a:prstGeom prst="homePlate">
            <a:avLst>
              <a:gd name="adj" fmla="val 47452"/>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i="0" u="none" strike="noStrike" kern="1200" cap="none" spc="0" normalizeH="0" baseline="0" noProof="0">
                <a:ln>
                  <a:noFill/>
                </a:ln>
                <a:solidFill>
                  <a:prstClr val="white"/>
                </a:solidFill>
                <a:uLnTx/>
                <a:uFillTx/>
                <a:latin typeface="BIZ UDPゴシック" panose="020B0400000000000000" pitchFamily="50" charset="-128"/>
                <a:ea typeface="BIZ UDPゴシック" panose="020B0400000000000000" pitchFamily="50" charset="-128"/>
                <a:cs typeface="+mn-cs"/>
              </a:rPr>
              <a:t>生徒名の登録</a:t>
            </a:r>
            <a:endParaRPr kumimoji="1" lang="en-US" altLang="ja-JP" sz="1200" i="0" u="none" strike="noStrike" kern="1200" cap="none" spc="0" normalizeH="0" baseline="0" noProof="0">
              <a:ln>
                <a:noFill/>
              </a:ln>
              <a:solidFill>
                <a:prstClr val="white"/>
              </a:solidFill>
              <a:uLnTx/>
              <a:uFillTx/>
              <a:latin typeface="BIZ UDPゴシック" panose="020B0400000000000000" pitchFamily="50" charset="-128"/>
              <a:ea typeface="BIZ UDPゴシック" panose="020B0400000000000000" pitchFamily="50" charset="-128"/>
              <a:cs typeface="+mn-cs"/>
            </a:endParaRPr>
          </a:p>
        </p:txBody>
      </p:sp>
      <p:sp>
        <p:nvSpPr>
          <p:cNvPr id="83" name="山形 50">
            <a:extLst>
              <a:ext uri="{FF2B5EF4-FFF2-40B4-BE49-F238E27FC236}">
                <a16:creationId xmlns:a16="http://schemas.microsoft.com/office/drawing/2014/main" id="{74D7F811-8C19-4367-B9EA-591FAE42498E}"/>
              </a:ext>
            </a:extLst>
          </p:cNvPr>
          <p:cNvSpPr/>
          <p:nvPr/>
        </p:nvSpPr>
        <p:spPr>
          <a:xfrm>
            <a:off x="3382759" y="2125120"/>
            <a:ext cx="2844000" cy="288000"/>
          </a:xfrm>
          <a:prstGeom prst="chevron">
            <a:avLst>
              <a:gd name="adj" fmla="val 48300"/>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i="0" u="none" strike="noStrike" kern="1200" cap="none" spc="0" normalizeH="0" baseline="0" noProof="0">
                <a:ln>
                  <a:noFill/>
                </a:ln>
                <a:solidFill>
                  <a:prstClr val="white"/>
                </a:solidFill>
                <a:uLnTx/>
                <a:uFillTx/>
                <a:latin typeface="BIZ UDPゴシック" panose="020B0400000000000000" pitchFamily="50" charset="-128"/>
                <a:ea typeface="BIZ UDPゴシック" panose="020B0400000000000000" pitchFamily="50" charset="-128"/>
                <a:cs typeface="+mn-cs"/>
              </a:rPr>
              <a:t>引落口座情報の登録</a:t>
            </a:r>
            <a:endParaRPr kumimoji="1" lang="en-US" altLang="ja-JP" sz="1200" i="0" u="none" strike="noStrike" kern="1200" cap="none" spc="0" normalizeH="0" baseline="0" noProof="0">
              <a:ln>
                <a:noFill/>
              </a:ln>
              <a:solidFill>
                <a:prstClr val="white"/>
              </a:solidFill>
              <a:uLnTx/>
              <a:uFillTx/>
              <a:latin typeface="BIZ UDPゴシック" panose="020B0400000000000000" pitchFamily="50" charset="-128"/>
              <a:ea typeface="BIZ UDPゴシック" panose="020B0400000000000000" pitchFamily="50" charset="-128"/>
              <a:cs typeface="+mn-cs"/>
            </a:endParaRPr>
          </a:p>
        </p:txBody>
      </p:sp>
      <p:sp>
        <p:nvSpPr>
          <p:cNvPr id="84" name="山形 51">
            <a:extLst>
              <a:ext uri="{FF2B5EF4-FFF2-40B4-BE49-F238E27FC236}">
                <a16:creationId xmlns:a16="http://schemas.microsoft.com/office/drawing/2014/main" id="{DA3E3B6B-511B-4C77-A1B0-5212E4B45713}"/>
              </a:ext>
            </a:extLst>
          </p:cNvPr>
          <p:cNvSpPr/>
          <p:nvPr/>
        </p:nvSpPr>
        <p:spPr>
          <a:xfrm>
            <a:off x="6097485" y="2125120"/>
            <a:ext cx="2639448" cy="288000"/>
          </a:xfrm>
          <a:prstGeom prst="chevron">
            <a:avLst>
              <a:gd name="adj" fmla="val 48300"/>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i="0" u="none" strike="noStrike" kern="1200" cap="none" spc="0" normalizeH="0" baseline="0" noProof="0" dirty="0">
                <a:ln>
                  <a:noFill/>
                </a:ln>
                <a:solidFill>
                  <a:prstClr val="white"/>
                </a:solidFill>
                <a:uLnTx/>
                <a:uFillTx/>
                <a:latin typeface="BIZ UDPゴシック" panose="020B0400000000000000" pitchFamily="50" charset="-128"/>
                <a:ea typeface="BIZ UDPゴシック" panose="020B0400000000000000" pitchFamily="50" charset="-128"/>
                <a:cs typeface="+mn-cs"/>
              </a:rPr>
              <a:t>学校諸費の収支管理等</a:t>
            </a:r>
            <a:endParaRPr kumimoji="1" lang="en-US" altLang="ja-JP" sz="1200" i="0" u="none" strike="noStrike" kern="1200" cap="none" spc="0" normalizeH="0" baseline="0" noProof="0" dirty="0">
              <a:ln>
                <a:noFill/>
              </a:ln>
              <a:solidFill>
                <a:prstClr val="white"/>
              </a:solidFill>
              <a:uLnTx/>
              <a:uFillTx/>
              <a:latin typeface="BIZ UDPゴシック" panose="020B0400000000000000" pitchFamily="50" charset="-128"/>
              <a:ea typeface="BIZ UDPゴシック" panose="020B0400000000000000" pitchFamily="50" charset="-128"/>
              <a:cs typeface="+mn-cs"/>
            </a:endParaRPr>
          </a:p>
        </p:txBody>
      </p:sp>
      <p:pic>
        <p:nvPicPr>
          <p:cNvPr id="50" name="Picture 22" descr="忙しく仕事をしている男性会社員のイラスト">
            <a:extLst>
              <a:ext uri="{FF2B5EF4-FFF2-40B4-BE49-F238E27FC236}">
                <a16:creationId xmlns:a16="http://schemas.microsoft.com/office/drawing/2014/main" id="{5320CBB4-8800-43FB-83DC-00A8B235980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6595" y="3124417"/>
            <a:ext cx="649019" cy="588472"/>
          </a:xfrm>
          <a:prstGeom prst="rect">
            <a:avLst/>
          </a:prstGeom>
          <a:noFill/>
          <a:extLst>
            <a:ext uri="{909E8E84-426E-40DD-AFC4-6F175D3DCCD1}">
              <a14:hiddenFill xmlns:a14="http://schemas.microsoft.com/office/drawing/2010/main">
                <a:solidFill>
                  <a:srgbClr val="FFFFFF"/>
                </a:solidFill>
              </a14:hiddenFill>
            </a:ext>
          </a:extLst>
        </p:spPr>
      </p:pic>
      <p:sp>
        <p:nvSpPr>
          <p:cNvPr id="89" name="テキスト ボックス 88">
            <a:extLst>
              <a:ext uri="{FF2B5EF4-FFF2-40B4-BE49-F238E27FC236}">
                <a16:creationId xmlns:a16="http://schemas.microsoft.com/office/drawing/2014/main" id="{DD34173A-6D16-4E49-8128-7CC7360FF81C}"/>
              </a:ext>
            </a:extLst>
          </p:cNvPr>
          <p:cNvSpPr txBox="1"/>
          <p:nvPr/>
        </p:nvSpPr>
        <p:spPr>
          <a:xfrm>
            <a:off x="1646935" y="3150195"/>
            <a:ext cx="1764000" cy="504000"/>
          </a:xfrm>
          <a:prstGeom prst="rect">
            <a:avLst/>
          </a:prstGeom>
          <a:solidFill>
            <a:schemeClr val="accent2">
              <a:lumMod val="40000"/>
              <a:lumOff val="60000"/>
            </a:schemeClr>
          </a:solidFill>
          <a:ln w="12700">
            <a:solidFill>
              <a:srgbClr val="C0504D"/>
            </a:solidFill>
          </a:ln>
        </p:spPr>
        <p:style>
          <a:lnRef idx="2">
            <a:schemeClr val="accent1"/>
          </a:lnRef>
          <a:fillRef idx="1">
            <a:schemeClr val="lt1"/>
          </a:fillRef>
          <a:effectRef idx="0">
            <a:schemeClr val="accent1"/>
          </a:effectRef>
          <a:fontRef idx="minor">
            <a:schemeClr val="dk1"/>
          </a:fontRef>
        </p:style>
        <p:txBody>
          <a:bodyPr wrap="square" tIns="36000" bIns="0" rtlCol="0" anchor="ctr">
            <a:noAutofit/>
          </a:bodyPr>
          <a:lstStyle/>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記載内容の確認</a:t>
            </a:r>
            <a:endParaRPr kumimoji="1" lang="en-US" altLang="ja-JP"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クラスごとに書類を並び替え</a:t>
            </a:r>
            <a:endParaRPr kumimoji="1" lang="en-US" altLang="ja-JP"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件数表の作成</a:t>
            </a:r>
            <a:endParaRPr kumimoji="1" lang="en-US" altLang="ja-JP"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教育庁へ提出</a:t>
            </a:r>
            <a:endParaRPr kumimoji="1" lang="en-US" altLang="ja-JP"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0" name="テキスト ボックス 89">
            <a:extLst>
              <a:ext uri="{FF2B5EF4-FFF2-40B4-BE49-F238E27FC236}">
                <a16:creationId xmlns:a16="http://schemas.microsoft.com/office/drawing/2014/main" id="{B4A56077-F72D-40BB-9D0D-9DBB0083B1FB}"/>
              </a:ext>
            </a:extLst>
          </p:cNvPr>
          <p:cNvSpPr txBox="1"/>
          <p:nvPr/>
        </p:nvSpPr>
        <p:spPr>
          <a:xfrm>
            <a:off x="1646935" y="2529245"/>
            <a:ext cx="1764000" cy="504000"/>
          </a:xfrm>
          <a:prstGeom prst="rect">
            <a:avLst/>
          </a:prstGeom>
          <a:solidFill>
            <a:schemeClr val="accent2">
              <a:lumMod val="40000"/>
              <a:lumOff val="60000"/>
            </a:schemeClr>
          </a:solidFill>
          <a:ln w="12700">
            <a:solidFill>
              <a:srgbClr val="C0504D"/>
            </a:solidFill>
          </a:ln>
        </p:spPr>
        <p:style>
          <a:lnRef idx="2">
            <a:schemeClr val="accent1"/>
          </a:lnRef>
          <a:fillRef idx="1">
            <a:schemeClr val="lt1"/>
          </a:fillRef>
          <a:effectRef idx="0">
            <a:schemeClr val="accent1"/>
          </a:effectRef>
          <a:fontRef idx="minor">
            <a:schemeClr val="dk1"/>
          </a:fontRef>
        </p:style>
        <p:txBody>
          <a:bodyPr wrap="square" rtlCol="0" anchor="t">
            <a:noAutofit/>
          </a:bodyPr>
          <a:lstStyle/>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合格者説明会の際に学校に提出する書類を作成</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1" name="テキスト ボックス 90">
            <a:extLst>
              <a:ext uri="{FF2B5EF4-FFF2-40B4-BE49-F238E27FC236}">
                <a16:creationId xmlns:a16="http://schemas.microsoft.com/office/drawing/2014/main" id="{1BF8B3C5-0EB3-46D3-A80E-EB51E7D49BD1}"/>
              </a:ext>
            </a:extLst>
          </p:cNvPr>
          <p:cNvSpPr txBox="1"/>
          <p:nvPr/>
        </p:nvSpPr>
        <p:spPr>
          <a:xfrm>
            <a:off x="1646935" y="3775245"/>
            <a:ext cx="1764000" cy="504000"/>
          </a:xfrm>
          <a:prstGeom prst="rect">
            <a:avLst/>
          </a:prstGeom>
          <a:solidFill>
            <a:schemeClr val="accent2">
              <a:lumMod val="40000"/>
              <a:lumOff val="60000"/>
            </a:schemeClr>
          </a:solidFill>
          <a:ln w="12700">
            <a:solidFill>
              <a:srgbClr val="C0504D"/>
            </a:solidFill>
          </a:ln>
        </p:spPr>
        <p:style>
          <a:lnRef idx="2">
            <a:schemeClr val="accent1"/>
          </a:lnRef>
          <a:fillRef idx="1">
            <a:schemeClr val="lt1"/>
          </a:fillRef>
          <a:effectRef idx="0">
            <a:schemeClr val="accent1"/>
          </a:effectRef>
          <a:fontRef idx="minor">
            <a:schemeClr val="dk1"/>
          </a:fontRef>
        </p:style>
        <p:txBody>
          <a:bodyPr wrap="square" rtlCol="0" anchor="t">
            <a:noAutofit/>
          </a:bodyPr>
          <a:lstStyle/>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記載内容の確認</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枚数の確認</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事業者への引継ぎ</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2" name="テキスト ボックス 91">
            <a:extLst>
              <a:ext uri="{FF2B5EF4-FFF2-40B4-BE49-F238E27FC236}">
                <a16:creationId xmlns:a16="http://schemas.microsoft.com/office/drawing/2014/main" id="{47FC5CAA-9FD6-44C0-A892-226E5DEE8FD3}"/>
              </a:ext>
            </a:extLst>
          </p:cNvPr>
          <p:cNvSpPr txBox="1"/>
          <p:nvPr/>
        </p:nvSpPr>
        <p:spPr>
          <a:xfrm>
            <a:off x="1646935" y="5220057"/>
            <a:ext cx="1764000" cy="504000"/>
          </a:xfrm>
          <a:prstGeom prst="rect">
            <a:avLst/>
          </a:prstGeom>
          <a:solidFill>
            <a:schemeClr val="accent1">
              <a:lumMod val="40000"/>
              <a:lumOff val="60000"/>
            </a:schemeClr>
          </a:solidFill>
          <a:ln w="12700">
            <a:solidFill>
              <a:srgbClr val="4F81BD"/>
            </a:solidFill>
          </a:ln>
        </p:spPr>
        <p:style>
          <a:lnRef idx="2">
            <a:schemeClr val="accent1"/>
          </a:lnRef>
          <a:fillRef idx="1">
            <a:schemeClr val="lt1"/>
          </a:fillRef>
          <a:effectRef idx="0">
            <a:schemeClr val="accent1"/>
          </a:effectRef>
          <a:fontRef idx="minor">
            <a:schemeClr val="dk1"/>
          </a:fontRef>
        </p:style>
        <p:txBody>
          <a:bodyPr wrap="square"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校内の他システムからデータ抽出、新システムに取り込むだけ</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9" name="テキスト ボックス 98">
            <a:extLst>
              <a:ext uri="{FF2B5EF4-FFF2-40B4-BE49-F238E27FC236}">
                <a16:creationId xmlns:a16="http://schemas.microsoft.com/office/drawing/2014/main" id="{B17FB3C1-1123-4818-9C07-8A7F907E41DE}"/>
              </a:ext>
            </a:extLst>
          </p:cNvPr>
          <p:cNvSpPr txBox="1"/>
          <p:nvPr/>
        </p:nvSpPr>
        <p:spPr>
          <a:xfrm>
            <a:off x="4265672" y="4623386"/>
            <a:ext cx="1764000" cy="504000"/>
          </a:xfrm>
          <a:prstGeom prst="rect">
            <a:avLst/>
          </a:prstGeom>
          <a:solidFill>
            <a:schemeClr val="accent1">
              <a:lumMod val="40000"/>
              <a:lumOff val="60000"/>
            </a:schemeClr>
          </a:solidFill>
          <a:ln w="12700">
            <a:solidFill>
              <a:srgbClr val="4F81BD"/>
            </a:solidFill>
          </a:ln>
        </p:spPr>
        <p:style>
          <a:lnRef idx="2">
            <a:schemeClr val="accent1"/>
          </a:lnRef>
          <a:fillRef idx="1">
            <a:schemeClr val="lt1"/>
          </a:fillRef>
          <a:effectRef idx="0">
            <a:schemeClr val="accent1"/>
          </a:effectRef>
          <a:fontRef idx="minor">
            <a:schemeClr val="dk1"/>
          </a:fontRef>
        </p:style>
        <p:txBody>
          <a:bodyPr wrap="square"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オンラインで完結</a:t>
            </a:r>
          </a:p>
        </p:txBody>
      </p:sp>
      <p:sp>
        <p:nvSpPr>
          <p:cNvPr id="101" name="テキスト ボックス 100">
            <a:extLst>
              <a:ext uri="{FF2B5EF4-FFF2-40B4-BE49-F238E27FC236}">
                <a16:creationId xmlns:a16="http://schemas.microsoft.com/office/drawing/2014/main" id="{9A3C8F30-64F4-4BB7-83B3-E4D21CEDD352}"/>
              </a:ext>
            </a:extLst>
          </p:cNvPr>
          <p:cNvSpPr txBox="1"/>
          <p:nvPr/>
        </p:nvSpPr>
        <p:spPr>
          <a:xfrm>
            <a:off x="6857609" y="5220057"/>
            <a:ext cx="1764000" cy="504000"/>
          </a:xfrm>
          <a:prstGeom prst="rect">
            <a:avLst/>
          </a:prstGeom>
          <a:solidFill>
            <a:schemeClr val="accent1">
              <a:lumMod val="40000"/>
              <a:lumOff val="60000"/>
            </a:schemeClr>
          </a:solidFill>
          <a:ln w="12700">
            <a:solidFill>
              <a:srgbClr val="4F81BD"/>
            </a:solidFill>
          </a:ln>
        </p:spPr>
        <p:style>
          <a:lnRef idx="2">
            <a:schemeClr val="accent1"/>
          </a:lnRef>
          <a:fillRef idx="1">
            <a:schemeClr val="lt1"/>
          </a:fillRef>
          <a:effectRef idx="0">
            <a:schemeClr val="accent1"/>
          </a:effectRef>
          <a:fontRef idx="minor">
            <a:schemeClr val="dk1"/>
          </a:fontRef>
        </p:style>
        <p:txBody>
          <a:bodyPr wrap="square"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新システムの機能を活用し、大幅な業務改善を実現</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5" name="テキスト ボックス 104">
            <a:extLst>
              <a:ext uri="{FF2B5EF4-FFF2-40B4-BE49-F238E27FC236}">
                <a16:creationId xmlns:a16="http://schemas.microsoft.com/office/drawing/2014/main" id="{D3B7DDA4-4C21-456A-AD77-B57A10C14B0F}"/>
              </a:ext>
            </a:extLst>
          </p:cNvPr>
          <p:cNvSpPr txBox="1"/>
          <p:nvPr/>
        </p:nvSpPr>
        <p:spPr>
          <a:xfrm>
            <a:off x="4265672" y="2529245"/>
            <a:ext cx="1764000" cy="504000"/>
          </a:xfrm>
          <a:prstGeom prst="rect">
            <a:avLst/>
          </a:prstGeom>
          <a:solidFill>
            <a:schemeClr val="accent2">
              <a:lumMod val="40000"/>
              <a:lumOff val="60000"/>
            </a:schemeClr>
          </a:solidFill>
          <a:ln w="12700">
            <a:solidFill>
              <a:srgbClr val="C0504D"/>
            </a:solidFill>
          </a:ln>
        </p:spPr>
        <p:style>
          <a:lnRef idx="2">
            <a:schemeClr val="accent1"/>
          </a:lnRef>
          <a:fillRef idx="1">
            <a:schemeClr val="lt1"/>
          </a:fillRef>
          <a:effectRef idx="0">
            <a:schemeClr val="accent1"/>
          </a:effectRef>
          <a:fontRef idx="minor">
            <a:schemeClr val="dk1"/>
          </a:fontRef>
        </p:style>
        <p:txBody>
          <a:bodyPr wrap="square" rtlCol="0" anchor="t">
            <a:noAutofit/>
          </a:bodyPr>
          <a:lstStyle/>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口座振替納入依頼書に必要事項を記入・押印</a:t>
            </a:r>
            <a:endParaRPr kumimoji="1" lang="en-US" altLang="ja-JP"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金融機関に依頼書を持込み</a:t>
            </a:r>
            <a:endParaRPr kumimoji="1" lang="en-US" altLang="ja-JP"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6" name="テキスト ボックス 105">
            <a:extLst>
              <a:ext uri="{FF2B5EF4-FFF2-40B4-BE49-F238E27FC236}">
                <a16:creationId xmlns:a16="http://schemas.microsoft.com/office/drawing/2014/main" id="{0E7E5529-3A71-4676-984A-A869C59CFA3C}"/>
              </a:ext>
            </a:extLst>
          </p:cNvPr>
          <p:cNvSpPr txBox="1"/>
          <p:nvPr/>
        </p:nvSpPr>
        <p:spPr>
          <a:xfrm>
            <a:off x="4265672" y="3775245"/>
            <a:ext cx="1764000" cy="504000"/>
          </a:xfrm>
          <a:prstGeom prst="rect">
            <a:avLst/>
          </a:prstGeom>
          <a:solidFill>
            <a:schemeClr val="accent2">
              <a:lumMod val="40000"/>
              <a:lumOff val="60000"/>
            </a:schemeClr>
          </a:solidFill>
          <a:ln w="12700">
            <a:solidFill>
              <a:srgbClr val="C0504D"/>
            </a:solidFill>
          </a:ln>
        </p:spPr>
        <p:style>
          <a:lnRef idx="2">
            <a:schemeClr val="accent1"/>
          </a:lnRef>
          <a:fillRef idx="1">
            <a:schemeClr val="lt1"/>
          </a:fillRef>
          <a:effectRef idx="0">
            <a:schemeClr val="accent1"/>
          </a:effectRef>
          <a:fontRef idx="minor">
            <a:schemeClr val="dk1"/>
          </a:fontRef>
        </p:style>
        <p:txBody>
          <a:bodyPr wrap="square" rtlCol="0" anchor="t">
            <a:noAutofit/>
          </a:bodyPr>
          <a:lstStyle/>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記載内容の確認</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枚数の確認</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事業者への引継ぎ</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7" name="テキスト ボックス 106">
            <a:extLst>
              <a:ext uri="{FF2B5EF4-FFF2-40B4-BE49-F238E27FC236}">
                <a16:creationId xmlns:a16="http://schemas.microsoft.com/office/drawing/2014/main" id="{089A9FB9-CF13-4574-AD93-0659EB2ED336}"/>
              </a:ext>
            </a:extLst>
          </p:cNvPr>
          <p:cNvSpPr txBox="1"/>
          <p:nvPr/>
        </p:nvSpPr>
        <p:spPr>
          <a:xfrm>
            <a:off x="6857609" y="3150195"/>
            <a:ext cx="1764000" cy="504000"/>
          </a:xfrm>
          <a:prstGeom prst="rect">
            <a:avLst/>
          </a:prstGeom>
          <a:solidFill>
            <a:schemeClr val="accent2">
              <a:lumMod val="40000"/>
              <a:lumOff val="60000"/>
            </a:schemeClr>
          </a:solidFill>
          <a:ln w="12700">
            <a:solidFill>
              <a:srgbClr val="C0504D"/>
            </a:solidFill>
          </a:ln>
        </p:spPr>
        <p:style>
          <a:lnRef idx="2">
            <a:schemeClr val="accent1"/>
          </a:lnRef>
          <a:fillRef idx="1">
            <a:schemeClr val="lt1"/>
          </a:fillRef>
          <a:effectRef idx="0">
            <a:schemeClr val="accent1"/>
          </a:effectRef>
          <a:fontRef idx="minor">
            <a:schemeClr val="dk1"/>
          </a:fontRef>
        </p:style>
        <p:txBody>
          <a:bodyPr wrap="square" rtlCol="0" anchor="t">
            <a:noAutofit/>
          </a:bodyPr>
          <a:lstStyle/>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生徒別の支出一覧表等を作成</a:t>
            </a:r>
            <a:endParaRPr kumimoji="1" lang="en-US" altLang="ja-JP"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転退学、行事不参加者の抽出</a:t>
            </a:r>
            <a:endParaRPr kumimoji="1" lang="en-US" altLang="ja-JP"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支払額の照合　等</a:t>
            </a:r>
            <a:endParaRPr kumimoji="1" lang="en-US" altLang="ja-JP" sz="8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050" name="Picture 2" descr="大量の書類を運んでくる上司のイラスト">
            <a:extLst>
              <a:ext uri="{FF2B5EF4-FFF2-40B4-BE49-F238E27FC236}">
                <a16:creationId xmlns:a16="http://schemas.microsoft.com/office/drawing/2014/main" id="{105FDAC9-6752-41E2-A617-3EA70F3FDF9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9033" y="3777801"/>
            <a:ext cx="672733" cy="53519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560CE84B-5F53-48E1-A147-A36A0EF6325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4888" y="5163677"/>
            <a:ext cx="657012" cy="639543"/>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納付書のイラスト">
            <a:extLst>
              <a:ext uri="{FF2B5EF4-FFF2-40B4-BE49-F238E27FC236}">
                <a16:creationId xmlns:a16="http://schemas.microsoft.com/office/drawing/2014/main" id="{203A4A49-470C-4287-B9DD-13CD87E4ECD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27598" y="2559934"/>
            <a:ext cx="708018" cy="497186"/>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スマートフォンのキャラクター（笑った顔）">
            <a:extLst>
              <a:ext uri="{FF2B5EF4-FFF2-40B4-BE49-F238E27FC236}">
                <a16:creationId xmlns:a16="http://schemas.microsoft.com/office/drawing/2014/main" id="{77900622-3CDD-488D-8675-3EA4093E824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30213" y="4573532"/>
            <a:ext cx="504544" cy="608316"/>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申請書のイラスト">
            <a:extLst>
              <a:ext uri="{FF2B5EF4-FFF2-40B4-BE49-F238E27FC236}">
                <a16:creationId xmlns:a16="http://schemas.microsoft.com/office/drawing/2014/main" id="{C04592FA-2170-4FC9-B242-D4480C3C5DEB}"/>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87510" y="2547504"/>
            <a:ext cx="516252" cy="565756"/>
          </a:xfrm>
          <a:prstGeom prst="rect">
            <a:avLst/>
          </a:prstGeom>
          <a:noFill/>
          <a:extLst>
            <a:ext uri="{909E8E84-426E-40DD-AFC4-6F175D3DCCD1}">
              <a14:hiddenFill xmlns:a14="http://schemas.microsoft.com/office/drawing/2010/main">
                <a:solidFill>
                  <a:srgbClr val="FFFFFF"/>
                </a:solidFill>
              </a14:hiddenFill>
            </a:ext>
          </a:extLst>
        </p:spPr>
      </p:pic>
      <p:pic>
        <p:nvPicPr>
          <p:cNvPr id="139" name="Picture 2" descr="大量の書類を運んでくる上司のイラスト">
            <a:extLst>
              <a:ext uri="{FF2B5EF4-FFF2-40B4-BE49-F238E27FC236}">
                <a16:creationId xmlns:a16="http://schemas.microsoft.com/office/drawing/2014/main" id="{A377DC08-9A5E-4295-917B-8681B66307B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27598" y="3777801"/>
            <a:ext cx="672733" cy="535196"/>
          </a:xfrm>
          <a:prstGeom prst="rect">
            <a:avLst/>
          </a:prstGeom>
          <a:noFill/>
          <a:extLst>
            <a:ext uri="{909E8E84-426E-40DD-AFC4-6F175D3DCCD1}">
              <a14:hiddenFill xmlns:a14="http://schemas.microsoft.com/office/drawing/2010/main">
                <a:solidFill>
                  <a:srgbClr val="FFFFFF"/>
                </a:solidFill>
              </a14:hiddenFill>
            </a:ext>
          </a:extLst>
        </p:spPr>
      </p:pic>
      <p:sp>
        <p:nvSpPr>
          <p:cNvPr id="36" name="テキスト ボックス 35">
            <a:extLst>
              <a:ext uri="{FF2B5EF4-FFF2-40B4-BE49-F238E27FC236}">
                <a16:creationId xmlns:a16="http://schemas.microsoft.com/office/drawing/2014/main" id="{A07B941F-0FAF-4232-9A44-4167F632CC72}"/>
              </a:ext>
            </a:extLst>
          </p:cNvPr>
          <p:cNvSpPr txBox="1"/>
          <p:nvPr/>
        </p:nvSpPr>
        <p:spPr>
          <a:xfrm>
            <a:off x="1646935" y="4623386"/>
            <a:ext cx="1764000" cy="468000"/>
          </a:xfrm>
          <a:prstGeom prst="rect">
            <a:avLst/>
          </a:prstGeom>
          <a:noFill/>
          <a:ln w="12700">
            <a:solidFill>
              <a:srgbClr val="C0504D"/>
            </a:solidFill>
            <a:prstDash val="dash"/>
          </a:ln>
        </p:spPr>
        <p:style>
          <a:lnRef idx="2">
            <a:schemeClr val="accent1"/>
          </a:lnRef>
          <a:fillRef idx="1">
            <a:schemeClr val="lt1"/>
          </a:fillRef>
          <a:effectRef idx="0">
            <a:schemeClr val="accent1"/>
          </a:effectRef>
          <a:fontRef idx="minor">
            <a:schemeClr val="dk1"/>
          </a:fontRef>
        </p:style>
        <p:txBody>
          <a:bodyPr wrap="square" tIns="3600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a:ln>
                  <a:noFill/>
                </a:ln>
                <a:solidFill>
                  <a:srgbClr val="002060"/>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書類作成が不要</a:t>
            </a:r>
            <a:endParaRPr kumimoji="1" lang="en-US" altLang="ja-JP" sz="900" b="0" i="0" u="none" strike="noStrike" kern="1200" cap="none" spc="0" normalizeH="0" baseline="0" noProof="0">
              <a:ln>
                <a:noFill/>
              </a:ln>
              <a:solidFill>
                <a:srgbClr val="002060"/>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7" name="テキスト ボックス 36">
            <a:extLst>
              <a:ext uri="{FF2B5EF4-FFF2-40B4-BE49-F238E27FC236}">
                <a16:creationId xmlns:a16="http://schemas.microsoft.com/office/drawing/2014/main" id="{D7FFDD7C-70F3-4135-9108-DEA17BDE37B1}"/>
              </a:ext>
            </a:extLst>
          </p:cNvPr>
          <p:cNvSpPr txBox="1"/>
          <p:nvPr/>
        </p:nvSpPr>
        <p:spPr>
          <a:xfrm>
            <a:off x="1646935" y="5853992"/>
            <a:ext cx="1764000" cy="468000"/>
          </a:xfrm>
          <a:prstGeom prst="rect">
            <a:avLst/>
          </a:prstGeom>
          <a:noFill/>
          <a:ln w="12700">
            <a:solidFill>
              <a:srgbClr val="C0504D"/>
            </a:solidFill>
            <a:prstDash val="dash"/>
          </a:ln>
        </p:spPr>
        <p:style>
          <a:lnRef idx="2">
            <a:schemeClr val="accent1"/>
          </a:lnRef>
          <a:fillRef idx="1">
            <a:schemeClr val="lt1"/>
          </a:fillRef>
          <a:effectRef idx="0">
            <a:schemeClr val="accent1"/>
          </a:effectRef>
          <a:fontRef idx="minor">
            <a:schemeClr val="dk1"/>
          </a:fontRef>
        </p:style>
        <p:txBody>
          <a:bodyPr wrap="square" tIns="3600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2060"/>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各種確認や事業者への引継ぎが不要</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8" name="テキスト ボックス 37">
            <a:extLst>
              <a:ext uri="{FF2B5EF4-FFF2-40B4-BE49-F238E27FC236}">
                <a16:creationId xmlns:a16="http://schemas.microsoft.com/office/drawing/2014/main" id="{BA5CFD77-436D-4BBF-8C69-9C3B14DB9829}"/>
              </a:ext>
            </a:extLst>
          </p:cNvPr>
          <p:cNvSpPr txBox="1"/>
          <p:nvPr/>
        </p:nvSpPr>
        <p:spPr>
          <a:xfrm>
            <a:off x="4265672" y="5853992"/>
            <a:ext cx="1764000" cy="468000"/>
          </a:xfrm>
          <a:prstGeom prst="rect">
            <a:avLst/>
          </a:prstGeom>
          <a:noFill/>
          <a:ln w="12700">
            <a:solidFill>
              <a:srgbClr val="C0504D"/>
            </a:solidFill>
            <a:prstDash val="dash"/>
          </a:ln>
        </p:spPr>
        <p:style>
          <a:lnRef idx="2">
            <a:schemeClr val="accent1"/>
          </a:lnRef>
          <a:fillRef idx="1">
            <a:schemeClr val="lt1"/>
          </a:fillRef>
          <a:effectRef idx="0">
            <a:schemeClr val="accent1"/>
          </a:effectRef>
          <a:fontRef idx="minor">
            <a:schemeClr val="dk1"/>
          </a:fontRef>
        </p:style>
        <p:txBody>
          <a:bodyPr wrap="square" tIns="3600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rgbClr val="002060"/>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各種確認や事業者への引継ぎが不要</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45" name="Picture 22" descr="忙しく仕事をしている男性会社員のイラスト">
            <a:extLst>
              <a:ext uri="{FF2B5EF4-FFF2-40B4-BE49-F238E27FC236}">
                <a16:creationId xmlns:a16="http://schemas.microsoft.com/office/drawing/2014/main" id="{6C8CE119-DD34-4E98-9703-20A70754B12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69046" y="3124417"/>
            <a:ext cx="649019" cy="588472"/>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8">
            <a:extLst>
              <a:ext uri="{FF2B5EF4-FFF2-40B4-BE49-F238E27FC236}">
                <a16:creationId xmlns:a16="http://schemas.microsoft.com/office/drawing/2014/main" id="{66322052-8EF5-4877-A686-44DC87E4C67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73402" y="5163677"/>
            <a:ext cx="657012" cy="639543"/>
          </a:xfrm>
          <a:prstGeom prst="rect">
            <a:avLst/>
          </a:prstGeom>
          <a:noFill/>
          <a:extLst>
            <a:ext uri="{909E8E84-426E-40DD-AFC4-6F175D3DCCD1}">
              <a14:hiddenFill xmlns:a14="http://schemas.microsoft.com/office/drawing/2010/main">
                <a:solidFill>
                  <a:srgbClr val="FFFFFF"/>
                </a:solidFill>
              </a14:hiddenFill>
            </a:ext>
          </a:extLst>
        </p:spPr>
      </p:pic>
      <p:sp>
        <p:nvSpPr>
          <p:cNvPr id="39" name="テキスト ボックス 38">
            <a:extLst>
              <a:ext uri="{FF2B5EF4-FFF2-40B4-BE49-F238E27FC236}">
                <a16:creationId xmlns:a16="http://schemas.microsoft.com/office/drawing/2014/main" id="{7C20A071-CDDF-4AF4-A925-A7F17B1975EC}"/>
              </a:ext>
            </a:extLst>
          </p:cNvPr>
          <p:cNvSpPr txBox="1"/>
          <p:nvPr/>
        </p:nvSpPr>
        <p:spPr>
          <a:xfrm>
            <a:off x="4906073" y="4909490"/>
            <a:ext cx="1191412" cy="209182"/>
          </a:xfrm>
          <a:prstGeom prst="rect">
            <a:avLst/>
          </a:prstGeom>
          <a:noFill/>
          <a:ln>
            <a:noFill/>
            <a:prstDash val="dash"/>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2060"/>
                </a:solidFill>
                <a:effectLst/>
                <a:uLnTx/>
                <a:uFillTx/>
                <a:latin typeface="UD デジタル 教科書体 NP-B" panose="02020700000000000000" pitchFamily="18" charset="-128"/>
                <a:ea typeface="UD デジタル 教科書体 NP-B" panose="02020700000000000000" pitchFamily="18" charset="-128"/>
                <a:cs typeface="メイリオ" panose="020B0604030504040204" pitchFamily="50" charset="-128"/>
              </a:rPr>
              <a:t>＝利便性向上！</a:t>
            </a:r>
            <a:endParaRPr kumimoji="1" lang="en-US" altLang="ja-JP" sz="1000" b="0" i="0" u="none" strike="noStrike" kern="1200" cap="none" spc="0" normalizeH="0" baseline="0" noProof="0">
              <a:ln>
                <a:noFill/>
              </a:ln>
              <a:solidFill>
                <a:srgbClr val="002060"/>
              </a:solidFill>
              <a:effectLst/>
              <a:uLnTx/>
              <a:uFillTx/>
              <a:latin typeface="UD デジタル 教科書体 NP-B" panose="02020700000000000000" pitchFamily="18" charset="-128"/>
              <a:ea typeface="UD デジタル 教科書体 NP-B" panose="02020700000000000000" pitchFamily="18" charset="-128"/>
              <a:cs typeface="メイリオ" panose="020B0604030504040204" pitchFamily="50" charset="-128"/>
            </a:endParaRPr>
          </a:p>
        </p:txBody>
      </p:sp>
      <p:sp>
        <p:nvSpPr>
          <p:cNvPr id="40" name="テキスト ボックス 39">
            <a:extLst>
              <a:ext uri="{FF2B5EF4-FFF2-40B4-BE49-F238E27FC236}">
                <a16:creationId xmlns:a16="http://schemas.microsoft.com/office/drawing/2014/main" id="{F65A949F-390D-4A5E-99E1-003270291B3B}"/>
              </a:ext>
            </a:extLst>
          </p:cNvPr>
          <p:cNvSpPr txBox="1"/>
          <p:nvPr/>
        </p:nvSpPr>
        <p:spPr>
          <a:xfrm>
            <a:off x="2351474" y="5519040"/>
            <a:ext cx="1140406" cy="224622"/>
          </a:xfrm>
          <a:prstGeom prst="rect">
            <a:avLst/>
          </a:prstGeom>
          <a:noFill/>
          <a:ln>
            <a:noFill/>
            <a:prstDash val="dash"/>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2060"/>
                </a:solidFill>
                <a:effectLst/>
                <a:uLnTx/>
                <a:uFillTx/>
                <a:latin typeface="UD デジタル 教科書体 NP-B" panose="02020700000000000000" pitchFamily="18" charset="-128"/>
                <a:ea typeface="UD デジタル 教科書体 NP-B" panose="02020700000000000000" pitchFamily="18" charset="-128"/>
                <a:cs typeface="メイリオ" panose="020B0604030504040204" pitchFamily="50" charset="-128"/>
              </a:rPr>
              <a:t>＝業務効率化！</a:t>
            </a:r>
            <a:endParaRPr kumimoji="1" lang="en-US" altLang="ja-JP" sz="700" b="0" i="0" u="none" strike="noStrike" kern="1200" cap="none" spc="0" normalizeH="0" baseline="0" noProof="0">
              <a:ln>
                <a:noFill/>
              </a:ln>
              <a:solidFill>
                <a:srgbClr val="002060"/>
              </a:solidFill>
              <a:effectLst/>
              <a:uLnTx/>
              <a:uFillTx/>
              <a:latin typeface="UD デジタル 教科書体 NP-B" panose="02020700000000000000" pitchFamily="18" charset="-128"/>
              <a:ea typeface="UD デジタル 教科書体 NP-B" panose="02020700000000000000" pitchFamily="18" charset="-128"/>
              <a:cs typeface="メイリオ" panose="020B0604030504040204" pitchFamily="50" charset="-128"/>
            </a:endParaRPr>
          </a:p>
        </p:txBody>
      </p:sp>
      <p:sp>
        <p:nvSpPr>
          <p:cNvPr id="6" name="テキスト ボックス 5">
            <a:extLst>
              <a:ext uri="{FF2B5EF4-FFF2-40B4-BE49-F238E27FC236}">
                <a16:creationId xmlns:a16="http://schemas.microsoft.com/office/drawing/2014/main" id="{1C08EE05-9CEC-7929-CE29-1A525AEC4401}"/>
              </a:ext>
            </a:extLst>
          </p:cNvPr>
          <p:cNvSpPr txBox="1"/>
          <p:nvPr/>
        </p:nvSpPr>
        <p:spPr>
          <a:xfrm>
            <a:off x="2307348" y="4840237"/>
            <a:ext cx="1191412" cy="209182"/>
          </a:xfrm>
          <a:prstGeom prst="rect">
            <a:avLst/>
          </a:prstGeom>
          <a:noFill/>
          <a:ln>
            <a:noFill/>
            <a:prstDash val="dash"/>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2060"/>
                </a:solidFill>
                <a:effectLst/>
                <a:uLnTx/>
                <a:uFillTx/>
                <a:latin typeface="UD デジタル 教科書体 NP-B" panose="02020700000000000000" pitchFamily="18" charset="-128"/>
                <a:ea typeface="UD デジタル 教科書体 NP-B" panose="02020700000000000000" pitchFamily="18" charset="-128"/>
                <a:cs typeface="メイリオ" panose="020B0604030504040204" pitchFamily="50" charset="-128"/>
              </a:rPr>
              <a:t>＝利便性向上！</a:t>
            </a:r>
            <a:endParaRPr kumimoji="1" lang="en-US" altLang="ja-JP" sz="1000" b="0" i="0" u="none" strike="noStrike" kern="1200" cap="none" spc="0" normalizeH="0" baseline="0" noProof="0">
              <a:ln>
                <a:noFill/>
              </a:ln>
              <a:solidFill>
                <a:srgbClr val="002060"/>
              </a:solidFill>
              <a:effectLst/>
              <a:uLnTx/>
              <a:uFillTx/>
              <a:latin typeface="UD デジタル 教科書体 NP-B" panose="02020700000000000000" pitchFamily="18" charset="-128"/>
              <a:ea typeface="UD デジタル 教科書体 NP-B" panose="02020700000000000000" pitchFamily="18" charset="-128"/>
              <a:cs typeface="メイリオ" panose="020B0604030504040204" pitchFamily="50" charset="-128"/>
            </a:endParaRPr>
          </a:p>
        </p:txBody>
      </p:sp>
      <p:sp>
        <p:nvSpPr>
          <p:cNvPr id="8" name="テキスト ボックス 7">
            <a:extLst>
              <a:ext uri="{FF2B5EF4-FFF2-40B4-BE49-F238E27FC236}">
                <a16:creationId xmlns:a16="http://schemas.microsoft.com/office/drawing/2014/main" id="{AADAB683-3A82-8996-59DB-00FC38D295B2}"/>
              </a:ext>
            </a:extLst>
          </p:cNvPr>
          <p:cNvSpPr txBox="1"/>
          <p:nvPr/>
        </p:nvSpPr>
        <p:spPr>
          <a:xfrm>
            <a:off x="7451923" y="5497201"/>
            <a:ext cx="1337237" cy="224622"/>
          </a:xfrm>
          <a:prstGeom prst="rect">
            <a:avLst/>
          </a:prstGeom>
          <a:noFill/>
          <a:ln>
            <a:noFill/>
            <a:prstDash val="dash"/>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rgbClr val="002060"/>
                </a:solidFill>
                <a:effectLst/>
                <a:uLnTx/>
                <a:uFillTx/>
                <a:latin typeface="UD デジタル 教科書体 NP-B" panose="02020700000000000000" pitchFamily="18" charset="-128"/>
                <a:ea typeface="UD デジタル 教科書体 NP-B" panose="02020700000000000000" pitchFamily="18" charset="-128"/>
                <a:cs typeface="メイリオ" panose="020B0604030504040204" pitchFamily="50" charset="-128"/>
              </a:rPr>
              <a:t>＝業務効率化！</a:t>
            </a:r>
            <a:endParaRPr kumimoji="1" lang="en-US" altLang="ja-JP" sz="700" b="0" i="0" u="none" strike="noStrike" kern="1200" cap="none" spc="0" normalizeH="0" baseline="0" noProof="0">
              <a:ln>
                <a:noFill/>
              </a:ln>
              <a:solidFill>
                <a:srgbClr val="002060"/>
              </a:solidFill>
              <a:effectLst/>
              <a:uLnTx/>
              <a:uFillTx/>
              <a:latin typeface="UD デジタル 教科書体 NP-B" panose="02020700000000000000" pitchFamily="18" charset="-128"/>
              <a:ea typeface="UD デジタル 教科書体 NP-B" panose="02020700000000000000" pitchFamily="18" charset="-128"/>
              <a:cs typeface="メイリオ" panose="020B0604030504040204" pitchFamily="50" charset="-128"/>
            </a:endParaRPr>
          </a:p>
        </p:txBody>
      </p:sp>
      <p:sp>
        <p:nvSpPr>
          <p:cNvPr id="9" name="テキスト ボックス 8">
            <a:extLst>
              <a:ext uri="{FF2B5EF4-FFF2-40B4-BE49-F238E27FC236}">
                <a16:creationId xmlns:a16="http://schemas.microsoft.com/office/drawing/2014/main" id="{A4D1AA9E-857B-9213-094D-16F86F68E797}"/>
              </a:ext>
            </a:extLst>
          </p:cNvPr>
          <p:cNvSpPr txBox="1"/>
          <p:nvPr/>
        </p:nvSpPr>
        <p:spPr>
          <a:xfrm>
            <a:off x="2268593" y="6090947"/>
            <a:ext cx="1337237" cy="224622"/>
          </a:xfrm>
          <a:prstGeom prst="rect">
            <a:avLst/>
          </a:prstGeom>
          <a:noFill/>
          <a:ln>
            <a:noFill/>
            <a:prstDash val="dash"/>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2060"/>
                </a:solidFill>
                <a:effectLst/>
                <a:uLnTx/>
                <a:uFillTx/>
                <a:latin typeface="UD デジタル 教科書体 NP-B" panose="02020700000000000000" pitchFamily="18" charset="-128"/>
                <a:ea typeface="UD デジタル 教科書体 NP-B" panose="02020700000000000000" pitchFamily="18" charset="-128"/>
                <a:cs typeface="メイリオ" panose="020B0604030504040204" pitchFamily="50" charset="-128"/>
              </a:rPr>
              <a:t>＝業務効率化！</a:t>
            </a:r>
            <a:endParaRPr kumimoji="1" lang="en-US" altLang="ja-JP" sz="700" b="0" i="0" u="none" strike="noStrike" kern="1200" cap="none" spc="0" normalizeH="0" baseline="0" noProof="0" dirty="0">
              <a:ln>
                <a:noFill/>
              </a:ln>
              <a:solidFill>
                <a:srgbClr val="002060"/>
              </a:solidFill>
              <a:effectLst/>
              <a:uLnTx/>
              <a:uFillTx/>
              <a:latin typeface="UD デジタル 教科書体 NP-B" panose="02020700000000000000" pitchFamily="18" charset="-128"/>
              <a:ea typeface="UD デジタル 教科書体 NP-B" panose="02020700000000000000" pitchFamily="18" charset="-128"/>
              <a:cs typeface="メイリオ" panose="020B0604030504040204" pitchFamily="50" charset="-128"/>
            </a:endParaRPr>
          </a:p>
        </p:txBody>
      </p:sp>
      <p:sp>
        <p:nvSpPr>
          <p:cNvPr id="12" name="テキスト ボックス 11">
            <a:extLst>
              <a:ext uri="{FF2B5EF4-FFF2-40B4-BE49-F238E27FC236}">
                <a16:creationId xmlns:a16="http://schemas.microsoft.com/office/drawing/2014/main" id="{B3C0A772-C09A-909F-D690-1CB6D351C62F}"/>
              </a:ext>
            </a:extLst>
          </p:cNvPr>
          <p:cNvSpPr txBox="1"/>
          <p:nvPr/>
        </p:nvSpPr>
        <p:spPr>
          <a:xfrm>
            <a:off x="4868752" y="6109814"/>
            <a:ext cx="1337237" cy="224622"/>
          </a:xfrm>
          <a:prstGeom prst="rect">
            <a:avLst/>
          </a:prstGeom>
          <a:noFill/>
          <a:ln>
            <a:noFill/>
            <a:prstDash val="dash"/>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002060"/>
                </a:solidFill>
                <a:effectLst/>
                <a:uLnTx/>
                <a:uFillTx/>
                <a:latin typeface="UD デジタル 教科書体 NP-B" panose="02020700000000000000" pitchFamily="18" charset="-128"/>
                <a:ea typeface="UD デジタル 教科書体 NP-B" panose="02020700000000000000" pitchFamily="18" charset="-128"/>
                <a:cs typeface="メイリオ" panose="020B0604030504040204" pitchFamily="50" charset="-128"/>
              </a:rPr>
              <a:t>＝業務効率化！</a:t>
            </a:r>
            <a:endParaRPr kumimoji="1" lang="en-US" altLang="ja-JP" sz="700" b="0" i="0" u="none" strike="noStrike" kern="1200" cap="none" spc="0" normalizeH="0" baseline="0" noProof="0" dirty="0">
              <a:ln>
                <a:noFill/>
              </a:ln>
              <a:solidFill>
                <a:srgbClr val="002060"/>
              </a:solidFill>
              <a:effectLst/>
              <a:uLnTx/>
              <a:uFillTx/>
              <a:latin typeface="UD デジタル 教科書体 NP-B" panose="02020700000000000000" pitchFamily="18" charset="-128"/>
              <a:ea typeface="UD デジタル 教科書体 NP-B" panose="02020700000000000000" pitchFamily="18" charset="-128"/>
              <a:cs typeface="メイリオ" panose="020B0604030504040204" pitchFamily="50" charset="-128"/>
            </a:endParaRPr>
          </a:p>
        </p:txBody>
      </p:sp>
      <p:sp>
        <p:nvSpPr>
          <p:cNvPr id="5" name="二等辺三角形 4">
            <a:extLst>
              <a:ext uri="{FF2B5EF4-FFF2-40B4-BE49-F238E27FC236}">
                <a16:creationId xmlns:a16="http://schemas.microsoft.com/office/drawing/2014/main" id="{638BE0D9-5BD9-14E5-E33A-F3E7AF89C456}"/>
              </a:ext>
            </a:extLst>
          </p:cNvPr>
          <p:cNvSpPr/>
          <p:nvPr/>
        </p:nvSpPr>
        <p:spPr>
          <a:xfrm flipV="1">
            <a:off x="2826000" y="4374669"/>
            <a:ext cx="3492000" cy="120058"/>
          </a:xfrm>
          <a:prstGeom prst="triangle">
            <a:avLst/>
          </a:prstGeom>
          <a:solidFill>
            <a:srgbClr val="75787B"/>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cxnSp>
        <p:nvCxnSpPr>
          <p:cNvPr id="13" name="直線コネクタ 12">
            <a:extLst>
              <a:ext uri="{FF2B5EF4-FFF2-40B4-BE49-F238E27FC236}">
                <a16:creationId xmlns:a16="http://schemas.microsoft.com/office/drawing/2014/main" id="{6240655D-D66A-9DFC-8563-878CA8781E26}"/>
              </a:ext>
            </a:extLst>
          </p:cNvPr>
          <p:cNvCxnSpPr>
            <a:cxnSpLocks/>
          </p:cNvCxnSpPr>
          <p:nvPr/>
        </p:nvCxnSpPr>
        <p:spPr>
          <a:xfrm>
            <a:off x="3467195" y="2484231"/>
            <a:ext cx="0" cy="3888000"/>
          </a:xfrm>
          <a:prstGeom prst="line">
            <a:avLst/>
          </a:prstGeom>
          <a:ln>
            <a:solidFill>
              <a:srgbClr val="AFAFAF"/>
            </a:solidFill>
            <a:prstDash val="sysDot"/>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C064604E-97DA-84C5-A34F-220FB3107504}"/>
              </a:ext>
            </a:extLst>
          </p:cNvPr>
          <p:cNvCxnSpPr>
            <a:cxnSpLocks/>
          </p:cNvCxnSpPr>
          <p:nvPr/>
        </p:nvCxnSpPr>
        <p:spPr>
          <a:xfrm>
            <a:off x="6121775" y="2484229"/>
            <a:ext cx="0" cy="3888000"/>
          </a:xfrm>
          <a:prstGeom prst="line">
            <a:avLst/>
          </a:prstGeom>
          <a:ln>
            <a:solidFill>
              <a:srgbClr val="AFAFAF"/>
            </a:solidFill>
            <a:prstDash val="sysDot"/>
          </a:ln>
        </p:spPr>
        <p:style>
          <a:lnRef idx="1">
            <a:schemeClr val="accent1"/>
          </a:lnRef>
          <a:fillRef idx="0">
            <a:schemeClr val="accent1"/>
          </a:fillRef>
          <a:effectRef idx="0">
            <a:schemeClr val="accent1"/>
          </a:effectRef>
          <a:fontRef idx="minor">
            <a:schemeClr val="tx1"/>
          </a:fontRef>
        </p:style>
      </p:cxnSp>
      <p:pic>
        <p:nvPicPr>
          <p:cNvPr id="17" name="図プレースホルダー 26" descr="テキスト&#10;&#10;AI によって生成されたコンテンツは間違っている可能性があります。">
            <a:extLst>
              <a:ext uri="{FF2B5EF4-FFF2-40B4-BE49-F238E27FC236}">
                <a16:creationId xmlns:a16="http://schemas.microsoft.com/office/drawing/2014/main" id="{95915BD0-356A-E083-B5BA-CCED5E42CE4F}"/>
              </a:ext>
            </a:extLst>
          </p:cNvPr>
          <p:cNvPicPr>
            <a:picLocks noGrp="1" noChangeAspect="1"/>
          </p:cNvPicPr>
          <p:nvPr>
            <p:ph type="pic" sz="quarter" idx="14"/>
          </p:nvPr>
        </p:nvPicPr>
        <p:blipFill>
          <a:blip r:embed="rId9" cstate="print">
            <a:extLst>
              <a:ext uri="{28A0092B-C50C-407E-A947-70E740481C1C}">
                <a14:useLocalDpi xmlns:a14="http://schemas.microsoft.com/office/drawing/2010/main" val="0"/>
              </a:ext>
            </a:extLst>
          </a:blip>
          <a:srcRect/>
          <a:stretch>
            <a:fillRect/>
          </a:stretch>
        </p:blipFill>
        <p:spPr>
          <a:xfrm>
            <a:off x="7336355" y="31582"/>
            <a:ext cx="468000" cy="468000"/>
          </a:xfrm>
        </p:spPr>
      </p:pic>
      <p:pic>
        <p:nvPicPr>
          <p:cNvPr id="48" name="Picture 14" descr="申請書のイラスト">
            <a:extLst>
              <a:ext uri="{FF2B5EF4-FFF2-40B4-BE49-F238E27FC236}">
                <a16:creationId xmlns:a16="http://schemas.microsoft.com/office/drawing/2014/main" id="{12353963-68F3-4DD1-AF90-6ECE3723656B}"/>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20273296">
            <a:off x="921835" y="4678562"/>
            <a:ext cx="393015" cy="430701"/>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descr="大量の書類を運んでくる上司のイラスト">
            <a:extLst>
              <a:ext uri="{FF2B5EF4-FFF2-40B4-BE49-F238E27FC236}">
                <a16:creationId xmlns:a16="http://schemas.microsoft.com/office/drawing/2014/main" id="{BDD639A9-0C5D-4C95-B1F8-CD103B08620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6018" y="5820394"/>
            <a:ext cx="672733" cy="535196"/>
          </a:xfrm>
          <a:prstGeom prst="rect">
            <a:avLst/>
          </a:prstGeom>
          <a:noFill/>
          <a:extLst>
            <a:ext uri="{909E8E84-426E-40DD-AFC4-6F175D3DCCD1}">
              <a14:hiddenFill xmlns:a14="http://schemas.microsoft.com/office/drawing/2010/main">
                <a:solidFill>
                  <a:srgbClr val="FFFFFF"/>
                </a:solidFill>
              </a14:hiddenFill>
            </a:ext>
          </a:extLst>
        </p:spPr>
      </p:pic>
      <p:sp>
        <p:nvSpPr>
          <p:cNvPr id="51" name="四角形: 角を丸くする 50">
            <a:extLst>
              <a:ext uri="{FF2B5EF4-FFF2-40B4-BE49-F238E27FC236}">
                <a16:creationId xmlns:a16="http://schemas.microsoft.com/office/drawing/2014/main" id="{A2C3A09F-43A8-4E5E-965C-30A29632A735}"/>
              </a:ext>
            </a:extLst>
          </p:cNvPr>
          <p:cNvSpPr/>
          <p:nvPr/>
        </p:nvSpPr>
        <p:spPr>
          <a:xfrm>
            <a:off x="1194052" y="5823371"/>
            <a:ext cx="360000" cy="1800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不 要</a:t>
            </a:r>
          </a:p>
        </p:txBody>
      </p:sp>
      <p:pic>
        <p:nvPicPr>
          <p:cNvPr id="52" name="Picture 2" descr="大量の書類を運んでくる上司のイラスト">
            <a:extLst>
              <a:ext uri="{FF2B5EF4-FFF2-40B4-BE49-F238E27FC236}">
                <a16:creationId xmlns:a16="http://schemas.microsoft.com/office/drawing/2014/main" id="{0EC550ED-0076-450F-8BBB-2A9199B21F3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30067" y="5820394"/>
            <a:ext cx="672733" cy="535196"/>
          </a:xfrm>
          <a:prstGeom prst="rect">
            <a:avLst/>
          </a:prstGeom>
          <a:noFill/>
          <a:extLst>
            <a:ext uri="{909E8E84-426E-40DD-AFC4-6F175D3DCCD1}">
              <a14:hiddenFill xmlns:a14="http://schemas.microsoft.com/office/drawing/2010/main">
                <a:solidFill>
                  <a:srgbClr val="FFFFFF"/>
                </a:solidFill>
              </a14:hiddenFill>
            </a:ext>
          </a:extLst>
        </p:spPr>
      </p:pic>
      <p:sp>
        <p:nvSpPr>
          <p:cNvPr id="55" name="四角形: 角を丸くする 54">
            <a:extLst>
              <a:ext uri="{FF2B5EF4-FFF2-40B4-BE49-F238E27FC236}">
                <a16:creationId xmlns:a16="http://schemas.microsoft.com/office/drawing/2014/main" id="{B40AE474-61D8-4297-B254-679FFEF3C67B}"/>
              </a:ext>
            </a:extLst>
          </p:cNvPr>
          <p:cNvSpPr/>
          <p:nvPr/>
        </p:nvSpPr>
        <p:spPr>
          <a:xfrm>
            <a:off x="3821269" y="5823371"/>
            <a:ext cx="360000" cy="1800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不 要</a:t>
            </a:r>
          </a:p>
        </p:txBody>
      </p:sp>
      <p:sp>
        <p:nvSpPr>
          <p:cNvPr id="57" name="四角形: 角を丸くする 56">
            <a:extLst>
              <a:ext uri="{FF2B5EF4-FFF2-40B4-BE49-F238E27FC236}">
                <a16:creationId xmlns:a16="http://schemas.microsoft.com/office/drawing/2014/main" id="{FE171759-8342-462B-A87D-2D2922A4CEEE}"/>
              </a:ext>
            </a:extLst>
          </p:cNvPr>
          <p:cNvSpPr/>
          <p:nvPr/>
        </p:nvSpPr>
        <p:spPr>
          <a:xfrm>
            <a:off x="1194052" y="4595858"/>
            <a:ext cx="360000" cy="18000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不 要</a:t>
            </a:r>
          </a:p>
        </p:txBody>
      </p:sp>
      <p:sp>
        <p:nvSpPr>
          <p:cNvPr id="4" name="スライド番号プレースホルダー 3">
            <a:extLst>
              <a:ext uri="{FF2B5EF4-FFF2-40B4-BE49-F238E27FC236}">
                <a16:creationId xmlns:a16="http://schemas.microsoft.com/office/drawing/2014/main" id="{C3991212-ABAB-4367-AD54-FA0FA20A6181}"/>
              </a:ext>
            </a:extLst>
          </p:cNvPr>
          <p:cNvSpPr>
            <a:spLocks noGrp="1"/>
          </p:cNvSpPr>
          <p:nvPr>
            <p:ph type="sldNum" sz="quarter" idx="12"/>
          </p:nvPr>
        </p:nvSpPr>
        <p:spPr/>
        <p:txBody>
          <a:bodyPr/>
          <a:lstStyle/>
          <a:p>
            <a:fld id="{7791D223-6A27-4327-8087-FA06212A7E85}" type="slidenum">
              <a:rPr lang="ja-JP" altLang="en-US" smtClean="0"/>
              <a:pPr/>
              <a:t>16</a:t>
            </a:fld>
            <a:endParaRPr lang="ja-JP" altLang="en-US"/>
          </a:p>
        </p:txBody>
      </p:sp>
      <p:graphicFrame>
        <p:nvGraphicFramePr>
          <p:cNvPr id="53" name="表 5">
            <a:extLst>
              <a:ext uri="{FF2B5EF4-FFF2-40B4-BE49-F238E27FC236}">
                <a16:creationId xmlns:a16="http://schemas.microsoft.com/office/drawing/2014/main" id="{BADE091E-EDAF-491D-AC91-43E927F53909}"/>
              </a:ext>
            </a:extLst>
          </p:cNvPr>
          <p:cNvGraphicFramePr>
            <a:graphicFrameLocks noGrp="1"/>
          </p:cNvGraphicFramePr>
          <p:nvPr/>
        </p:nvGraphicFramePr>
        <p:xfrm>
          <a:off x="273600" y="6578160"/>
          <a:ext cx="8460000" cy="279840"/>
        </p:xfrm>
        <a:graphic>
          <a:graphicData uri="http://schemas.openxmlformats.org/drawingml/2006/table">
            <a:tbl>
              <a:tblPr>
                <a:tableStyleId>{5C22544A-7EE6-4342-B048-85BDC9FD1C3A}</a:tableStyleId>
              </a:tblPr>
              <a:tblGrid>
                <a:gridCol w="359711">
                  <a:extLst>
                    <a:ext uri="{9D8B030D-6E8A-4147-A177-3AD203B41FA5}">
                      <a16:colId xmlns:a16="http://schemas.microsoft.com/office/drawing/2014/main" val="18874105"/>
                    </a:ext>
                  </a:extLst>
                </a:gridCol>
                <a:gridCol w="8100289">
                  <a:extLst>
                    <a:ext uri="{9D8B030D-6E8A-4147-A177-3AD203B41FA5}">
                      <a16:colId xmlns:a16="http://schemas.microsoft.com/office/drawing/2014/main" val="1029292396"/>
                    </a:ext>
                  </a:extLst>
                </a:gridCol>
              </a:tblGrid>
              <a:tr h="158613">
                <a:tc>
                  <a:txBody>
                    <a:bodyPr/>
                    <a:lstStyle/>
                    <a:p>
                      <a:pPr algn="dist"/>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(*11)</a:t>
                      </a:r>
                      <a:endParaRPr kumimoji="1" lang="ja-JP" altLang="en-US" sz="800" dirty="0"/>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lvl="0">
                        <a:defRPr/>
                      </a:pPr>
                      <a:r>
                        <a:rPr kumimoji="1" lang="ja-JP" altLang="en-US" sz="8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児童・生徒から徴収する、学校での教育活動に必要な経費の収納状況等を管理するためのシステム。</a:t>
                      </a:r>
                      <a:endParaRPr lang="en-US" altLang="ja-JP" sz="800" i="0" dirty="0">
                        <a:effectLst/>
                        <a:latin typeface="メイリオ" panose="020B0604030504040204" pitchFamily="50" charset="-128"/>
                        <a:ea typeface="メイリオ" panose="020B0604030504040204" pitchFamily="50" charset="-128"/>
                      </a:endParaRPr>
                    </a:p>
                    <a:p>
                      <a:pPr lvl="0">
                        <a:defRPr/>
                      </a:pP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6569586"/>
                  </a:ext>
                </a:extLst>
              </a:tr>
            </a:tbl>
          </a:graphicData>
        </a:graphic>
      </p:graphicFrame>
    </p:spTree>
    <p:extLst>
      <p:ext uri="{BB962C8B-B14F-4D97-AF65-F5344CB8AC3E}">
        <p14:creationId xmlns:p14="http://schemas.microsoft.com/office/powerpoint/2010/main" val="87365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正方形/長方形 26"/>
          <p:cNvSpPr/>
          <p:nvPr/>
        </p:nvSpPr>
        <p:spPr>
          <a:xfrm>
            <a:off x="0" y="98630"/>
            <a:ext cx="8136904" cy="369332"/>
          </a:xfrm>
          <a:prstGeom prst="rect">
            <a:avLst/>
          </a:prstGeom>
        </p:spPr>
        <p:txBody>
          <a:bodyPr wrap="square">
            <a:spAutoFit/>
          </a:bodyPr>
          <a:lstStyle/>
          <a:p>
            <a:pPr>
              <a:defRPr/>
            </a:pPr>
            <a:r>
              <a:rPr lang="ja-JP" altLang="en-US" dirty="0">
                <a:latin typeface="メイリオ" panose="020B0604030504040204" pitchFamily="50" charset="-128"/>
                <a:ea typeface="メイリオ" panose="020B0604030504040204" pitchFamily="50" charset="-128"/>
                <a:cs typeface="Meiryo UI" panose="020B0604030504040204" pitchFamily="50" charset="-128"/>
              </a:rPr>
              <a:t>（２）より幅広い共創の仕組みづくり</a:t>
            </a:r>
            <a:endParaRPr lang="en-US" altLang="ja-JP"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3" name="正方形/長方形 12"/>
          <p:cNvSpPr/>
          <p:nvPr/>
        </p:nvSpPr>
        <p:spPr>
          <a:xfrm>
            <a:off x="107999" y="658166"/>
            <a:ext cx="8784000" cy="738664"/>
          </a:xfrm>
          <a:prstGeom prst="rect">
            <a:avLst/>
          </a:prstGeom>
          <a:noFill/>
          <a:ln w="9525">
            <a:noFill/>
          </a:ln>
        </p:spPr>
        <p:txBody>
          <a:bodyPr wrap="square" lIns="91440" tIns="45720" rIns="91440" bIns="45720" numCol="1" rtlCol="0" anchor="ctr">
            <a:spAutoFit/>
            <a:scene3d>
              <a:camera prst="orthographicFront"/>
              <a:lightRig rig="brightRoom" dir="t"/>
            </a:scene3d>
            <a:sp3d contourW="6350" prstMaterial="plastic">
              <a:contourClr>
                <a:schemeClr val="accent1">
                  <a:tint val="100000"/>
                  <a:shade val="100000"/>
                  <a:hueMod val="100000"/>
                  <a:satMod val="100000"/>
                </a:schemeClr>
              </a:contourClr>
            </a:sp3d>
          </a:bodyPr>
          <a:lstStyle/>
          <a:p>
            <a:pPr marL="179388" indent="-179388">
              <a:defRPr/>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府民・企業・大学・市町村等の多様なプレイヤーとの連携を深め、それらを束ねる「起点」となることで、より質の高いサービスの提供や地域イメージの向上等、より多くの社会資源が社会課題の解決に振り向けられるよう、取組みを進めます。</a:t>
            </a:r>
          </a:p>
        </p:txBody>
      </p:sp>
      <p:graphicFrame>
        <p:nvGraphicFramePr>
          <p:cNvPr id="2" name="表 1">
            <a:extLst>
              <a:ext uri="{FF2B5EF4-FFF2-40B4-BE49-F238E27FC236}">
                <a16:creationId xmlns:a16="http://schemas.microsoft.com/office/drawing/2014/main" id="{D3035ADE-8062-4B71-AF5E-08E486E27CBC}"/>
              </a:ext>
            </a:extLst>
          </p:cNvPr>
          <p:cNvGraphicFramePr>
            <a:graphicFrameLocks noGrp="1"/>
          </p:cNvGraphicFramePr>
          <p:nvPr>
            <p:extLst>
              <p:ext uri="{D42A27DB-BD31-4B8C-83A1-F6EECF244321}">
                <p14:modId xmlns:p14="http://schemas.microsoft.com/office/powerpoint/2010/main" val="1651438665"/>
              </p:ext>
            </p:extLst>
          </p:nvPr>
        </p:nvGraphicFramePr>
        <p:xfrm>
          <a:off x="180000" y="1944000"/>
          <a:ext cx="8784000" cy="3064914"/>
        </p:xfrm>
        <a:graphic>
          <a:graphicData uri="http://schemas.openxmlformats.org/drawingml/2006/table">
            <a:tbl>
              <a:tblPr firstRow="1">
                <a:tableStyleId>{B301B821-A1FF-4177-AEE7-76D212191A09}</a:tableStyleId>
              </a:tblPr>
              <a:tblGrid>
                <a:gridCol w="5040000">
                  <a:extLst>
                    <a:ext uri="{9D8B030D-6E8A-4147-A177-3AD203B41FA5}">
                      <a16:colId xmlns:a16="http://schemas.microsoft.com/office/drawing/2014/main" val="450281328"/>
                    </a:ext>
                  </a:extLst>
                </a:gridCol>
                <a:gridCol w="2340000">
                  <a:extLst>
                    <a:ext uri="{9D8B030D-6E8A-4147-A177-3AD203B41FA5}">
                      <a16:colId xmlns:a16="http://schemas.microsoft.com/office/drawing/2014/main" val="2338354002"/>
                    </a:ext>
                  </a:extLst>
                </a:gridCol>
                <a:gridCol w="468000">
                  <a:extLst>
                    <a:ext uri="{9D8B030D-6E8A-4147-A177-3AD203B41FA5}">
                      <a16:colId xmlns:a16="http://schemas.microsoft.com/office/drawing/2014/main" val="1409801178"/>
                    </a:ext>
                  </a:extLst>
                </a:gridCol>
                <a:gridCol w="468000">
                  <a:extLst>
                    <a:ext uri="{9D8B030D-6E8A-4147-A177-3AD203B41FA5}">
                      <a16:colId xmlns:a16="http://schemas.microsoft.com/office/drawing/2014/main" val="2626140741"/>
                    </a:ext>
                  </a:extLst>
                </a:gridCol>
                <a:gridCol w="468000">
                  <a:extLst>
                    <a:ext uri="{9D8B030D-6E8A-4147-A177-3AD203B41FA5}">
                      <a16:colId xmlns:a16="http://schemas.microsoft.com/office/drawing/2014/main" val="3506582855"/>
                    </a:ext>
                  </a:extLst>
                </a:gridCol>
              </a:tblGrid>
              <a:tr h="447714">
                <a:tc>
                  <a:txBody>
                    <a:bodyPr/>
                    <a:lstStyle/>
                    <a:p>
                      <a:pPr algn="ctr"/>
                      <a:r>
                        <a:rPr kumimoji="1" lang="ja-JP" altLang="en-US" sz="1600"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具体的な取組み</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4F81BD"/>
                    </a:solidFill>
                  </a:tcPr>
                </a:tc>
                <a:tc>
                  <a:txBody>
                    <a:bodyPr/>
                    <a:lstStyle/>
                    <a:p>
                      <a:pPr algn="ctr"/>
                      <a:r>
                        <a:rPr kumimoji="1" lang="ja-JP" altLang="en-US" sz="1600"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担当部局</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4F81BD"/>
                    </a:solidFill>
                  </a:tcPr>
                </a:tc>
                <a:tc>
                  <a:txBody>
                    <a:bodyPr/>
                    <a:lstStyle/>
                    <a:p>
                      <a:pPr algn="ctr"/>
                      <a:endParaRPr kumimoji="1" lang="ja-JP" altLang="en-US" sz="1200"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4F81BD"/>
                    </a:solidFill>
                  </a:tcPr>
                </a:tc>
                <a:tc>
                  <a:txBody>
                    <a:bodyPr/>
                    <a:lstStyle/>
                    <a:p>
                      <a:pPr algn="ctr"/>
                      <a:endParaRPr kumimoji="1" lang="ja-JP" altLang="en-US" sz="1200"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4F81BD"/>
                    </a:solidFill>
                  </a:tcPr>
                </a:tc>
                <a:tc>
                  <a:txBody>
                    <a:bodyPr/>
                    <a:lstStyle/>
                    <a:p>
                      <a:pPr algn="ctr"/>
                      <a:endParaRPr kumimoji="1" lang="ja-JP" altLang="en-US" sz="1200" dirty="0">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43527804"/>
                  </a:ext>
                </a:extLst>
              </a:tr>
              <a:tr h="360000">
                <a:tc>
                  <a:txBody>
                    <a:bodyPr/>
                    <a:lstStyle/>
                    <a:p>
                      <a:pPr marL="92075" indent="0" algn="l" fontAlgn="ctr"/>
                      <a:r>
                        <a:rPr lang="ja-JP" altLang="en-US" sz="1200" b="0" i="0" u="none" strike="noStrike" dirty="0">
                          <a:solidFill>
                            <a:srgbClr val="000000"/>
                          </a:solidFill>
                          <a:effectLst/>
                          <a:latin typeface="メイリオ" panose="020B0604030504040204" pitchFamily="50" charset="-128"/>
                          <a:ea typeface="メイリオ" panose="020B0604030504040204" pitchFamily="50" charset="-128"/>
                        </a:rPr>
                        <a:t>公民戦略連携デスクの取組み</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200" dirty="0">
                          <a:latin typeface="メイリオ" panose="020B0604030504040204" pitchFamily="50" charset="-128"/>
                          <a:ea typeface="メイリオ" panose="020B0604030504040204" pitchFamily="50" charset="-128"/>
                        </a:rPr>
                        <a:t>財務部</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kumimoji="1" lang="ja-JP" altLang="en-US" sz="120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3412202"/>
                  </a:ext>
                </a:extLst>
              </a:tr>
              <a:tr h="360000">
                <a:tc>
                  <a:txBody>
                    <a:bodyPr/>
                    <a:lstStyle/>
                    <a:p>
                      <a:pPr marL="92075" indent="0" algn="l" fontAlgn="ctr"/>
                      <a:r>
                        <a:rPr lang="ja-JP" altLang="en-US" sz="1200" b="0" i="0" u="none" strike="noStrike" dirty="0">
                          <a:solidFill>
                            <a:srgbClr val="000000"/>
                          </a:solidFill>
                          <a:effectLst/>
                          <a:latin typeface="メイリオ" panose="020B0604030504040204" pitchFamily="50" charset="-128"/>
                          <a:ea typeface="メイリオ" panose="020B0604030504040204" pitchFamily="50" charset="-128"/>
                        </a:rPr>
                        <a:t>市町村とのパートナーシップの強化</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200" dirty="0">
                          <a:latin typeface="メイリオ" panose="020B0604030504040204" pitchFamily="50" charset="-128"/>
                          <a:ea typeface="メイリオ" panose="020B0604030504040204" pitchFamily="50" charset="-128"/>
                        </a:rPr>
                        <a:t>財務部／スマートシティ戦略部</a:t>
                      </a:r>
                      <a:endParaRPr kumimoji="1" lang="en-US" altLang="ja-JP"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kumimoji="1" lang="ja-JP" altLang="en-US"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2693391"/>
                  </a:ext>
                </a:extLst>
              </a:tr>
              <a:tr h="360000">
                <a:tc>
                  <a:txBody>
                    <a:bodyPr/>
                    <a:lstStyle/>
                    <a:p>
                      <a:pPr marL="92075" indent="0" algn="l" fontAlgn="ctr"/>
                      <a:r>
                        <a:rPr lang="ja-JP" altLang="en-US" sz="1200" b="0" i="0" u="none" strike="noStrike" dirty="0">
                          <a:solidFill>
                            <a:srgbClr val="000000"/>
                          </a:solidFill>
                          <a:effectLst/>
                          <a:latin typeface="メイリオ" panose="020B0604030504040204" pitchFamily="50" charset="-128"/>
                          <a:ea typeface="メイリオ" panose="020B0604030504040204" pitchFamily="50" charset="-128"/>
                        </a:rPr>
                        <a:t>民間事業者との「知」の交流に向けた機会の創出</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メイリオ" panose="020B0604030504040204" pitchFamily="50" charset="-128"/>
                          <a:ea typeface="メイリオ" panose="020B0604030504040204" pitchFamily="50" charset="-128"/>
                        </a:rPr>
                        <a:t>財務部／</a:t>
                      </a:r>
                      <a:endParaRPr kumimoji="1" lang="en-US" altLang="ja-JP" sz="1200" dirty="0">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メイリオ" panose="020B0604030504040204" pitchFamily="50" charset="-128"/>
                          <a:ea typeface="メイリオ" panose="020B0604030504040204" pitchFamily="50" charset="-128"/>
                        </a:rPr>
                        <a:t>商工労働部／都市整備部</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kumimoji="1" lang="ja-JP" altLang="en-US"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kumimoji="1" lang="ja-JP" altLang="en-US"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36012382"/>
                  </a:ext>
                </a:extLst>
              </a:tr>
              <a:tr h="360000">
                <a:tc>
                  <a:txBody>
                    <a:bodyPr/>
                    <a:lstStyle/>
                    <a:p>
                      <a:pPr marL="92075" indent="0" algn="l" fontAlgn="ctr"/>
                      <a:r>
                        <a:rPr lang="ja-JP" altLang="en-US" sz="1200" b="0" i="0" u="none" strike="noStrike" dirty="0">
                          <a:solidFill>
                            <a:srgbClr val="000000"/>
                          </a:solidFill>
                          <a:effectLst/>
                          <a:latin typeface="メイリオ" panose="020B0604030504040204" pitchFamily="50" charset="-128"/>
                          <a:ea typeface="メイリオ" panose="020B0604030504040204" pitchFamily="50" charset="-128"/>
                        </a:rPr>
                        <a:t>企業版ふるさと納税（地方創生応援税制）を活用した地方創生の推進</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200" dirty="0">
                          <a:latin typeface="メイリオ" panose="020B0604030504040204" pitchFamily="50" charset="-128"/>
                          <a:ea typeface="メイリオ" panose="020B0604030504040204" pitchFamily="50" charset="-128"/>
                        </a:rPr>
                        <a:t>政策企画部／商工労働部</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kumimoji="1" lang="ja-JP" altLang="en-US"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kumimoji="1" lang="ja-JP" altLang="en-US"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82565255"/>
                  </a:ext>
                </a:extLst>
              </a:tr>
              <a:tr h="360000">
                <a:tc>
                  <a:txBody>
                    <a:bodyPr/>
                    <a:lstStyle/>
                    <a:p>
                      <a:pPr marL="92075" indent="0" algn="l" fontAlgn="ctr"/>
                      <a:r>
                        <a:rPr lang="ja-JP" altLang="en-US" sz="1200" b="0" i="0" u="none" strike="noStrike" dirty="0">
                          <a:solidFill>
                            <a:srgbClr val="000000"/>
                          </a:solidFill>
                          <a:effectLst/>
                          <a:latin typeface="メイリオ" panose="020B0604030504040204" pitchFamily="50" charset="-128"/>
                          <a:ea typeface="メイリオ" panose="020B0604030504040204" pitchFamily="50" charset="-128"/>
                        </a:rPr>
                        <a:t>スマートシティ分野における公民連携による課題解決の仕組みづくり</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200" dirty="0">
                          <a:latin typeface="メイリオ" panose="020B0604030504040204" pitchFamily="50" charset="-128"/>
                          <a:ea typeface="メイリオ" panose="020B0604030504040204" pitchFamily="50" charset="-128"/>
                        </a:rPr>
                        <a:t>スマートシティ戦略部</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kumimoji="1" lang="ja-JP" altLang="en-US"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kumimoji="1" lang="ja-JP" altLang="en-US"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5577623"/>
                  </a:ext>
                </a:extLst>
              </a:tr>
              <a:tr h="360000">
                <a:tc>
                  <a:txBody>
                    <a:bodyPr/>
                    <a:lstStyle/>
                    <a:p>
                      <a:pPr marL="92075" indent="0" algn="l" fontAlgn="ctr"/>
                      <a:r>
                        <a:rPr lang="ja-JP" altLang="en-US" sz="1200" b="0" i="0" u="none" strike="noStrike" dirty="0">
                          <a:solidFill>
                            <a:srgbClr val="000000"/>
                          </a:solidFill>
                          <a:effectLst/>
                          <a:latin typeface="メイリオ" panose="020B0604030504040204" pitchFamily="50" charset="-128"/>
                          <a:ea typeface="メイリオ" panose="020B0604030504040204" pitchFamily="50" charset="-128"/>
                        </a:rPr>
                        <a:t>府営公園における民間活力の導入</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200" dirty="0">
                          <a:latin typeface="メイリオ" panose="020B0604030504040204" pitchFamily="50" charset="-128"/>
                          <a:ea typeface="メイリオ" panose="020B0604030504040204" pitchFamily="50" charset="-128"/>
                        </a:rPr>
                        <a:t>都市整備部</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kumimoji="1" lang="ja-JP" altLang="en-US"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98506166"/>
                  </a:ext>
                </a:extLst>
              </a:tr>
              <a:tr h="360000">
                <a:tc>
                  <a:txBody>
                    <a:bodyPr/>
                    <a:lstStyle/>
                    <a:p>
                      <a:pPr marL="92075" indent="0" algn="l" fontAlgn="ctr"/>
                      <a:r>
                        <a:rPr lang="ja-JP" altLang="en-US" sz="1200" b="0" i="0" u="none" strike="noStrike" dirty="0">
                          <a:solidFill>
                            <a:srgbClr val="000000"/>
                          </a:solidFill>
                          <a:effectLst/>
                          <a:latin typeface="メイリオ" panose="020B0604030504040204" pitchFamily="50" charset="-128"/>
                          <a:ea typeface="メイリオ" panose="020B0604030504040204" pitchFamily="50" charset="-128"/>
                        </a:rPr>
                        <a:t>民間との連携等を通じた寄附金の確保（大阪教育ゆめ基金）等</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l"/>
                      <a:r>
                        <a:rPr kumimoji="1" lang="ja-JP" altLang="en-US" sz="1200" dirty="0">
                          <a:latin typeface="メイリオ" panose="020B0604030504040204" pitchFamily="50" charset="-128"/>
                          <a:ea typeface="メイリオ" panose="020B0604030504040204" pitchFamily="50" charset="-128"/>
                        </a:rPr>
                        <a:t>教育庁／財務部</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kumimoji="1" lang="ja-JP" altLang="en-US" sz="1200" dirty="0">
                          <a:latin typeface="メイリオ" panose="020B0604030504040204" pitchFamily="50" charset="-128"/>
                          <a:ea typeface="メイリオ" panose="020B0604030504040204" pitchFamily="50" charset="-128"/>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kumimoji="1" lang="ja-JP" altLang="en-US" sz="1200" dirty="0">
                        <a:latin typeface="メイリオ" panose="020B0604030504040204" pitchFamily="50" charset="-128"/>
                        <a:ea typeface="メイリオ" panose="020B0604030504040204"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9294105"/>
                  </a:ext>
                </a:extLst>
              </a:tr>
            </a:tbl>
          </a:graphicData>
        </a:graphic>
      </p:graphicFrame>
      <p:pic>
        <p:nvPicPr>
          <p:cNvPr id="15" name="図 14">
            <a:extLst>
              <a:ext uri="{FF2B5EF4-FFF2-40B4-BE49-F238E27FC236}">
                <a16:creationId xmlns:a16="http://schemas.microsoft.com/office/drawing/2014/main" id="{C6B8DD70-1287-4706-A41D-CD13BE13E7DE}"/>
              </a:ext>
            </a:extLst>
          </p:cNvPr>
          <p:cNvPicPr>
            <a:picLocks noChangeAspect="1"/>
          </p:cNvPicPr>
          <p:nvPr/>
        </p:nvPicPr>
        <p:blipFill>
          <a:blip r:embed="rId2"/>
          <a:stretch>
            <a:fillRect/>
          </a:stretch>
        </p:blipFill>
        <p:spPr>
          <a:xfrm>
            <a:off x="456472" y="5756303"/>
            <a:ext cx="445659" cy="432000"/>
          </a:xfrm>
          <a:prstGeom prst="rect">
            <a:avLst/>
          </a:prstGeom>
          <a:ln w="28575">
            <a:noFill/>
          </a:ln>
        </p:spPr>
      </p:pic>
      <p:pic>
        <p:nvPicPr>
          <p:cNvPr id="16" name="図 15">
            <a:extLst>
              <a:ext uri="{FF2B5EF4-FFF2-40B4-BE49-F238E27FC236}">
                <a16:creationId xmlns:a16="http://schemas.microsoft.com/office/drawing/2014/main" id="{F37AD5ED-D427-4826-9D87-9B52E4B1B43A}"/>
              </a:ext>
            </a:extLst>
          </p:cNvPr>
          <p:cNvPicPr>
            <a:picLocks noChangeAspect="1"/>
          </p:cNvPicPr>
          <p:nvPr/>
        </p:nvPicPr>
        <p:blipFill>
          <a:blip r:embed="rId3"/>
          <a:stretch>
            <a:fillRect/>
          </a:stretch>
        </p:blipFill>
        <p:spPr>
          <a:xfrm>
            <a:off x="3208003" y="5756303"/>
            <a:ext cx="442165" cy="432000"/>
          </a:xfrm>
          <a:prstGeom prst="rect">
            <a:avLst/>
          </a:prstGeom>
          <a:ln w="28575">
            <a:noFill/>
          </a:ln>
        </p:spPr>
      </p:pic>
      <p:pic>
        <p:nvPicPr>
          <p:cNvPr id="17" name="図 16">
            <a:extLst>
              <a:ext uri="{FF2B5EF4-FFF2-40B4-BE49-F238E27FC236}">
                <a16:creationId xmlns:a16="http://schemas.microsoft.com/office/drawing/2014/main" id="{597CDB6B-B39E-4118-A410-778EAC18ADFC}"/>
              </a:ext>
            </a:extLst>
          </p:cNvPr>
          <p:cNvPicPr>
            <a:picLocks noChangeAspect="1"/>
          </p:cNvPicPr>
          <p:nvPr/>
        </p:nvPicPr>
        <p:blipFill>
          <a:blip r:embed="rId4"/>
          <a:stretch>
            <a:fillRect/>
          </a:stretch>
        </p:blipFill>
        <p:spPr>
          <a:xfrm>
            <a:off x="6006753" y="5756303"/>
            <a:ext cx="475749" cy="432000"/>
          </a:xfrm>
          <a:prstGeom prst="rect">
            <a:avLst/>
          </a:prstGeom>
          <a:ln w="28575">
            <a:noFill/>
          </a:ln>
        </p:spPr>
      </p:pic>
      <p:sp>
        <p:nvSpPr>
          <p:cNvPr id="3" name="スライド番号プレースホルダー 2">
            <a:extLst>
              <a:ext uri="{FF2B5EF4-FFF2-40B4-BE49-F238E27FC236}">
                <a16:creationId xmlns:a16="http://schemas.microsoft.com/office/drawing/2014/main" id="{4EC114E1-D3EB-4C95-86A7-80277524AB07}"/>
              </a:ext>
            </a:extLst>
          </p:cNvPr>
          <p:cNvSpPr>
            <a:spLocks noGrp="1"/>
          </p:cNvSpPr>
          <p:nvPr>
            <p:ph type="sldNum" sz="quarter" idx="12"/>
          </p:nvPr>
        </p:nvSpPr>
        <p:spPr/>
        <p:txBody>
          <a:bodyPr/>
          <a:lstStyle/>
          <a:p>
            <a:fld id="{7791D223-6A27-4327-8087-FA06212A7E85}" type="slidenum">
              <a:rPr lang="ja-JP" altLang="en-US" smtClean="0"/>
              <a:pPr/>
              <a:t>17</a:t>
            </a:fld>
            <a:endParaRPr lang="ja-JP" altLang="en-US"/>
          </a:p>
        </p:txBody>
      </p:sp>
      <p:pic>
        <p:nvPicPr>
          <p:cNvPr id="18" name="図 17">
            <a:extLst>
              <a:ext uri="{FF2B5EF4-FFF2-40B4-BE49-F238E27FC236}">
                <a16:creationId xmlns:a16="http://schemas.microsoft.com/office/drawing/2014/main" id="{0C7908A1-06E7-47EC-BF09-60E2556DF003}"/>
              </a:ext>
            </a:extLst>
          </p:cNvPr>
          <p:cNvPicPr>
            <a:picLocks noChangeAspect="1"/>
          </p:cNvPicPr>
          <p:nvPr/>
        </p:nvPicPr>
        <p:blipFill>
          <a:blip r:embed="rId3"/>
          <a:stretch>
            <a:fillRect/>
          </a:stretch>
        </p:blipFill>
        <p:spPr>
          <a:xfrm>
            <a:off x="8078205" y="2002002"/>
            <a:ext cx="368471" cy="360000"/>
          </a:xfrm>
          <a:prstGeom prst="rect">
            <a:avLst/>
          </a:prstGeom>
        </p:spPr>
      </p:pic>
      <p:pic>
        <p:nvPicPr>
          <p:cNvPr id="19" name="図 18">
            <a:extLst>
              <a:ext uri="{FF2B5EF4-FFF2-40B4-BE49-F238E27FC236}">
                <a16:creationId xmlns:a16="http://schemas.microsoft.com/office/drawing/2014/main" id="{00ED4DA8-C197-45F5-8F4F-57AC1B395EF0}"/>
              </a:ext>
            </a:extLst>
          </p:cNvPr>
          <p:cNvPicPr>
            <a:picLocks noChangeAspect="1"/>
          </p:cNvPicPr>
          <p:nvPr/>
        </p:nvPicPr>
        <p:blipFill>
          <a:blip r:embed="rId4"/>
          <a:stretch>
            <a:fillRect/>
          </a:stretch>
        </p:blipFill>
        <p:spPr>
          <a:xfrm>
            <a:off x="8540604" y="1992819"/>
            <a:ext cx="396456" cy="360000"/>
          </a:xfrm>
          <a:prstGeom prst="rect">
            <a:avLst/>
          </a:prstGeom>
        </p:spPr>
      </p:pic>
      <p:pic>
        <p:nvPicPr>
          <p:cNvPr id="20" name="図 19">
            <a:extLst>
              <a:ext uri="{FF2B5EF4-FFF2-40B4-BE49-F238E27FC236}">
                <a16:creationId xmlns:a16="http://schemas.microsoft.com/office/drawing/2014/main" id="{61D57066-C0AC-48B3-9F86-DEEAD2C345B8}"/>
              </a:ext>
            </a:extLst>
          </p:cNvPr>
          <p:cNvPicPr>
            <a:picLocks noChangeAspect="1"/>
          </p:cNvPicPr>
          <p:nvPr/>
        </p:nvPicPr>
        <p:blipFill>
          <a:blip r:embed="rId2"/>
          <a:stretch>
            <a:fillRect/>
          </a:stretch>
        </p:blipFill>
        <p:spPr>
          <a:xfrm>
            <a:off x="7603663" y="2002002"/>
            <a:ext cx="371384" cy="360000"/>
          </a:xfrm>
          <a:prstGeom prst="rect">
            <a:avLst/>
          </a:prstGeom>
        </p:spPr>
      </p:pic>
      <p:graphicFrame>
        <p:nvGraphicFramePr>
          <p:cNvPr id="21" name="表 20">
            <a:extLst>
              <a:ext uri="{FF2B5EF4-FFF2-40B4-BE49-F238E27FC236}">
                <a16:creationId xmlns:a16="http://schemas.microsoft.com/office/drawing/2014/main" id="{57954CA1-729F-4041-8AD2-EFF2CCE00DD2}"/>
              </a:ext>
            </a:extLst>
          </p:cNvPr>
          <p:cNvGraphicFramePr>
            <a:graphicFrameLocks noGrp="1"/>
          </p:cNvGraphicFramePr>
          <p:nvPr/>
        </p:nvGraphicFramePr>
        <p:xfrm>
          <a:off x="371383" y="5544235"/>
          <a:ext cx="8333397" cy="990360"/>
        </p:xfrm>
        <a:graphic>
          <a:graphicData uri="http://schemas.openxmlformats.org/drawingml/2006/table">
            <a:tbl>
              <a:tblPr>
                <a:tableStyleId>{5C22544A-7EE6-4342-B048-85BDC9FD1C3A}</a:tableStyleId>
              </a:tblPr>
              <a:tblGrid>
                <a:gridCol w="2777799">
                  <a:extLst>
                    <a:ext uri="{9D8B030D-6E8A-4147-A177-3AD203B41FA5}">
                      <a16:colId xmlns:a16="http://schemas.microsoft.com/office/drawing/2014/main" val="4197051262"/>
                    </a:ext>
                  </a:extLst>
                </a:gridCol>
                <a:gridCol w="2777799">
                  <a:extLst>
                    <a:ext uri="{9D8B030D-6E8A-4147-A177-3AD203B41FA5}">
                      <a16:colId xmlns:a16="http://schemas.microsoft.com/office/drawing/2014/main" val="1915782428"/>
                    </a:ext>
                  </a:extLst>
                </a:gridCol>
                <a:gridCol w="2777799">
                  <a:extLst>
                    <a:ext uri="{9D8B030D-6E8A-4147-A177-3AD203B41FA5}">
                      <a16:colId xmlns:a16="http://schemas.microsoft.com/office/drawing/2014/main" val="2847308010"/>
                    </a:ext>
                  </a:extLst>
                </a:gridCol>
              </a:tblGrid>
              <a:tr h="152051">
                <a:tc gridSpan="3">
                  <a:txBody>
                    <a:bodyPr/>
                    <a:lstStyle/>
                    <a:p>
                      <a:r>
                        <a:rPr kumimoji="1" lang="en-US" altLang="ja-JP"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下記のラベルは、各取組みにおいて実現したい方向性や期待される効果を明確にするためのものです。</a:t>
                      </a:r>
                      <a:endParaRPr kumimoji="1" lang="ja-JP" altLang="en-US" sz="900" dirty="0">
                        <a:latin typeface="メイリオ" panose="020B0604030504040204" pitchFamily="50" charset="-128"/>
                        <a:ea typeface="メイリオ" panose="020B0604030504040204" pitchFamily="50" charset="-128"/>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sz="800" dirty="0">
                        <a:latin typeface="メイリオ" panose="020B0604030504040204" pitchFamily="50" charset="-128"/>
                        <a:ea typeface="メイリオ" panose="020B0604030504040204" pitchFamily="50" charset="-128"/>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kumimoji="1" lang="ja-JP" altLang="en-US" sz="800" dirty="0">
                        <a:latin typeface="メイリオ" panose="020B0604030504040204" pitchFamily="50" charset="-128"/>
                        <a:ea typeface="メイリオ" panose="020B0604030504040204" pitchFamily="50" charset="-128"/>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43761626"/>
                  </a:ext>
                </a:extLst>
              </a:tr>
              <a:tr h="396000">
                <a:tc>
                  <a:txBody>
                    <a:bodyPr/>
                    <a:lstStyle/>
                    <a:p>
                      <a:r>
                        <a:rPr kumimoji="1" lang="ja-JP" altLang="en-US" sz="900" dirty="0">
                          <a:latin typeface="メイリオ" panose="020B0604030504040204" pitchFamily="50" charset="-128"/>
                          <a:ea typeface="メイリオ" panose="020B0604030504040204" pitchFamily="50" charset="-128"/>
                        </a:rPr>
                        <a:t>　　　　　府民の利便性（満足度）の向上</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900" dirty="0">
                          <a:latin typeface="メイリオ" panose="020B0604030504040204" pitchFamily="50" charset="-128"/>
                          <a:ea typeface="メイリオ" panose="020B0604030504040204" pitchFamily="50" charset="-128"/>
                        </a:rPr>
                        <a:t>　　　　様々なプレイヤーとのパートナーシップ</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900" dirty="0">
                          <a:latin typeface="メイリオ" panose="020B0604030504040204" pitchFamily="50" charset="-128"/>
                          <a:ea typeface="メイリオ" panose="020B0604030504040204" pitchFamily="50" charset="-128"/>
                        </a:rPr>
                        <a:t>　　　　　職員の業務効率化</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7056217"/>
                  </a:ext>
                </a:extLst>
              </a:tr>
              <a:tr h="216008">
                <a:tc>
                  <a:txBody>
                    <a:bodyPr/>
                    <a:lstStyle/>
                    <a:p>
                      <a:r>
                        <a:rPr kumimoji="1" lang="ja-JP" altLang="en-US" sz="900" dirty="0">
                          <a:latin typeface="メイリオ" panose="020B0604030504040204" pitchFamily="50" charset="-128"/>
                          <a:ea typeface="メイリオ" panose="020B0604030504040204" pitchFamily="50" charset="-128"/>
                        </a:rPr>
                        <a:t>府民に対するサービスの質を向上し、利便性や満足度を高める効果があります。</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府民・企業・大学・市町村等の多様なプレイヤーとの</a:t>
                      </a:r>
                      <a:r>
                        <a:rPr kumimoji="1" lang="ja-JP" altLang="en-US" sz="900" dirty="0">
                          <a:latin typeface="メイリオ" panose="020B0604030504040204" pitchFamily="50" charset="-128"/>
                          <a:ea typeface="メイリオ" panose="020B0604030504040204" pitchFamily="50" charset="-128"/>
                        </a:rPr>
                        <a:t>協力関係を築くことをめざしています。</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900" dirty="0">
                          <a:latin typeface="メイリオ" panose="020B0604030504040204" pitchFamily="50" charset="-128"/>
                          <a:ea typeface="メイリオ" panose="020B0604030504040204" pitchFamily="50" charset="-128"/>
                        </a:rPr>
                        <a:t>府職員の事務作業等を効率化することで、より良い府民サービスの提供へつなげていきます。</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50623560"/>
                  </a:ext>
                </a:extLst>
              </a:tr>
            </a:tbl>
          </a:graphicData>
        </a:graphic>
      </p:graphicFrame>
    </p:spTree>
    <p:extLst>
      <p:ext uri="{BB962C8B-B14F-4D97-AF65-F5344CB8AC3E}">
        <p14:creationId xmlns:p14="http://schemas.microsoft.com/office/powerpoint/2010/main" val="37545493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四角形: 角を丸くする 6">
            <a:extLst>
              <a:ext uri="{FF2B5EF4-FFF2-40B4-BE49-F238E27FC236}">
                <a16:creationId xmlns:a16="http://schemas.microsoft.com/office/drawing/2014/main" id="{2F86D7EB-9560-493C-9C46-4D8F0FEAE85D}"/>
              </a:ext>
            </a:extLst>
          </p:cNvPr>
          <p:cNvSpPr/>
          <p:nvPr/>
        </p:nvSpPr>
        <p:spPr>
          <a:xfrm>
            <a:off x="206515" y="1873039"/>
            <a:ext cx="2239659" cy="2415366"/>
          </a:xfrm>
          <a:prstGeom prst="roundRect">
            <a:avLst>
              <a:gd name="adj" fmla="val 6752"/>
            </a:avLst>
          </a:prstGeom>
          <a:solidFill>
            <a:srgbClr val="DFEAF8"/>
          </a:solidFill>
          <a:ln w="28575">
            <a:solidFill>
              <a:srgbClr val="262A5E"/>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73" name="四角形: 角を丸くする 72">
            <a:extLst>
              <a:ext uri="{FF2B5EF4-FFF2-40B4-BE49-F238E27FC236}">
                <a16:creationId xmlns:a16="http://schemas.microsoft.com/office/drawing/2014/main" id="{9FCC4668-5CB6-4DAD-8852-6CE29E75D18D}"/>
              </a:ext>
            </a:extLst>
          </p:cNvPr>
          <p:cNvSpPr/>
          <p:nvPr/>
        </p:nvSpPr>
        <p:spPr>
          <a:xfrm>
            <a:off x="485873" y="1742418"/>
            <a:ext cx="1680943" cy="288000"/>
          </a:xfrm>
          <a:prstGeom prst="roundRect">
            <a:avLst>
              <a:gd name="adj" fmla="val 50000"/>
            </a:avLst>
          </a:prstGeom>
          <a:solidFill>
            <a:srgbClr val="D8E9D6"/>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18000" rIns="72000" bIns="0" rtlCol="0" anchor="t"/>
          <a:lstStyle/>
          <a:p>
            <a:pPr algn="ctr"/>
            <a:r>
              <a:rPr lang="ja-JP" altLang="en-US" sz="1600" b="1" dirty="0">
                <a:solidFill>
                  <a:schemeClr val="tx1"/>
                </a:solidFill>
                <a:latin typeface="メイリオ" panose="020B0604030504040204" pitchFamily="50" charset="-128"/>
                <a:ea typeface="メイリオ" panose="020B0604030504040204" pitchFamily="50" charset="-128"/>
              </a:rPr>
              <a:t>企業等</a:t>
            </a:r>
            <a:endParaRPr kumimoji="1" lang="ja-JP" altLang="en-US" sz="1600" b="1" dirty="0">
              <a:solidFill>
                <a:schemeClr val="tx1"/>
              </a:solidFill>
              <a:latin typeface="メイリオ" panose="020B0604030504040204" pitchFamily="50" charset="-128"/>
              <a:ea typeface="メイリオ" panose="020B0604030504040204" pitchFamily="50" charset="-128"/>
            </a:endParaRPr>
          </a:p>
        </p:txBody>
      </p:sp>
      <p:sp>
        <p:nvSpPr>
          <p:cNvPr id="70" name="矢印: 右 69">
            <a:extLst>
              <a:ext uri="{FF2B5EF4-FFF2-40B4-BE49-F238E27FC236}">
                <a16:creationId xmlns:a16="http://schemas.microsoft.com/office/drawing/2014/main" id="{F7B8CC85-57FC-4988-87A2-01C6D398CE02}"/>
              </a:ext>
            </a:extLst>
          </p:cNvPr>
          <p:cNvSpPr/>
          <p:nvPr/>
        </p:nvSpPr>
        <p:spPr>
          <a:xfrm>
            <a:off x="2529991" y="1895403"/>
            <a:ext cx="4082761" cy="396000"/>
          </a:xfrm>
          <a:prstGeom prst="rightArrow">
            <a:avLst>
              <a:gd name="adj1" fmla="val 50000"/>
              <a:gd name="adj2" fmla="val 80803"/>
            </a:avLst>
          </a:prstGeom>
          <a:solidFill>
            <a:srgbClr val="93CACF"/>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52" name="矢印: 右 51">
            <a:extLst>
              <a:ext uri="{FF2B5EF4-FFF2-40B4-BE49-F238E27FC236}">
                <a16:creationId xmlns:a16="http://schemas.microsoft.com/office/drawing/2014/main" id="{9141CD42-916E-4814-8489-D9EE8F354DEA}"/>
              </a:ext>
            </a:extLst>
          </p:cNvPr>
          <p:cNvSpPr/>
          <p:nvPr/>
        </p:nvSpPr>
        <p:spPr>
          <a:xfrm flipH="1">
            <a:off x="2529991" y="2383537"/>
            <a:ext cx="4082761" cy="396000"/>
          </a:xfrm>
          <a:prstGeom prst="rightArrow">
            <a:avLst>
              <a:gd name="adj1" fmla="val 50000"/>
              <a:gd name="adj2" fmla="val 80803"/>
            </a:avLst>
          </a:prstGeom>
          <a:solidFill>
            <a:srgbClr val="93CACF"/>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56" name="四角形: 角を丸くする 55">
            <a:extLst>
              <a:ext uri="{FF2B5EF4-FFF2-40B4-BE49-F238E27FC236}">
                <a16:creationId xmlns:a16="http://schemas.microsoft.com/office/drawing/2014/main" id="{51A82020-4D6B-4FA4-82EE-1051E8D4147C}"/>
              </a:ext>
            </a:extLst>
          </p:cNvPr>
          <p:cNvSpPr/>
          <p:nvPr/>
        </p:nvSpPr>
        <p:spPr>
          <a:xfrm>
            <a:off x="6742831" y="1872805"/>
            <a:ext cx="2239659" cy="2415600"/>
          </a:xfrm>
          <a:prstGeom prst="roundRect">
            <a:avLst>
              <a:gd name="adj" fmla="val 6752"/>
            </a:avLst>
          </a:prstGeom>
          <a:solidFill>
            <a:srgbClr val="DFEAF8"/>
          </a:solidFill>
          <a:ln w="28575">
            <a:solidFill>
              <a:srgbClr val="262A5E"/>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17" name="吹き出し: 角を丸めた四角形 16">
            <a:extLst>
              <a:ext uri="{FF2B5EF4-FFF2-40B4-BE49-F238E27FC236}">
                <a16:creationId xmlns:a16="http://schemas.microsoft.com/office/drawing/2014/main" id="{4F9B5DF2-FDA6-4C86-81FB-78665A1B9EC4}"/>
              </a:ext>
            </a:extLst>
          </p:cNvPr>
          <p:cNvSpPr/>
          <p:nvPr/>
        </p:nvSpPr>
        <p:spPr>
          <a:xfrm>
            <a:off x="314926" y="3847552"/>
            <a:ext cx="2385626" cy="928770"/>
          </a:xfrm>
          <a:custGeom>
            <a:avLst/>
            <a:gdLst>
              <a:gd name="connsiteX0" fmla="*/ 0 w 2301031"/>
              <a:gd name="connsiteY0" fmla="*/ 149677 h 898042"/>
              <a:gd name="connsiteX1" fmla="*/ 149677 w 2301031"/>
              <a:gd name="connsiteY1" fmla="*/ 0 h 898042"/>
              <a:gd name="connsiteX2" fmla="*/ 383505 w 2301031"/>
              <a:gd name="connsiteY2" fmla="*/ 0 h 898042"/>
              <a:gd name="connsiteX3" fmla="*/ 379118 w 2301031"/>
              <a:gd name="connsiteY3" fmla="*/ -184566 h 898042"/>
              <a:gd name="connsiteX4" fmla="*/ 958763 w 2301031"/>
              <a:gd name="connsiteY4" fmla="*/ 0 h 898042"/>
              <a:gd name="connsiteX5" fmla="*/ 2151354 w 2301031"/>
              <a:gd name="connsiteY5" fmla="*/ 0 h 898042"/>
              <a:gd name="connsiteX6" fmla="*/ 2301031 w 2301031"/>
              <a:gd name="connsiteY6" fmla="*/ 149677 h 898042"/>
              <a:gd name="connsiteX7" fmla="*/ 2301031 w 2301031"/>
              <a:gd name="connsiteY7" fmla="*/ 149674 h 898042"/>
              <a:gd name="connsiteX8" fmla="*/ 2301031 w 2301031"/>
              <a:gd name="connsiteY8" fmla="*/ 149674 h 898042"/>
              <a:gd name="connsiteX9" fmla="*/ 2301031 w 2301031"/>
              <a:gd name="connsiteY9" fmla="*/ 374184 h 898042"/>
              <a:gd name="connsiteX10" fmla="*/ 2301031 w 2301031"/>
              <a:gd name="connsiteY10" fmla="*/ 748365 h 898042"/>
              <a:gd name="connsiteX11" fmla="*/ 2151354 w 2301031"/>
              <a:gd name="connsiteY11" fmla="*/ 898042 h 898042"/>
              <a:gd name="connsiteX12" fmla="*/ 958763 w 2301031"/>
              <a:gd name="connsiteY12" fmla="*/ 898042 h 898042"/>
              <a:gd name="connsiteX13" fmla="*/ 383505 w 2301031"/>
              <a:gd name="connsiteY13" fmla="*/ 898042 h 898042"/>
              <a:gd name="connsiteX14" fmla="*/ 383505 w 2301031"/>
              <a:gd name="connsiteY14" fmla="*/ 898042 h 898042"/>
              <a:gd name="connsiteX15" fmla="*/ 149677 w 2301031"/>
              <a:gd name="connsiteY15" fmla="*/ 898042 h 898042"/>
              <a:gd name="connsiteX16" fmla="*/ 0 w 2301031"/>
              <a:gd name="connsiteY16" fmla="*/ 748365 h 898042"/>
              <a:gd name="connsiteX17" fmla="*/ 0 w 2301031"/>
              <a:gd name="connsiteY17" fmla="*/ 374184 h 898042"/>
              <a:gd name="connsiteX18" fmla="*/ 0 w 2301031"/>
              <a:gd name="connsiteY18" fmla="*/ 149674 h 898042"/>
              <a:gd name="connsiteX19" fmla="*/ 0 w 2301031"/>
              <a:gd name="connsiteY19" fmla="*/ 149674 h 898042"/>
              <a:gd name="connsiteX20" fmla="*/ 0 w 2301031"/>
              <a:gd name="connsiteY20" fmla="*/ 149677 h 898042"/>
              <a:gd name="connsiteX0" fmla="*/ 0 w 2301031"/>
              <a:gd name="connsiteY0" fmla="*/ 334243 h 1082608"/>
              <a:gd name="connsiteX1" fmla="*/ 149677 w 2301031"/>
              <a:gd name="connsiteY1" fmla="*/ 184566 h 1082608"/>
              <a:gd name="connsiteX2" fmla="*/ 383505 w 2301031"/>
              <a:gd name="connsiteY2" fmla="*/ 184566 h 1082608"/>
              <a:gd name="connsiteX3" fmla="*/ 379118 w 2301031"/>
              <a:gd name="connsiteY3" fmla="*/ 0 h 1082608"/>
              <a:gd name="connsiteX4" fmla="*/ 647867 w 2301031"/>
              <a:gd name="connsiteY4" fmla="*/ 184566 h 1082608"/>
              <a:gd name="connsiteX5" fmla="*/ 2151354 w 2301031"/>
              <a:gd name="connsiteY5" fmla="*/ 184566 h 1082608"/>
              <a:gd name="connsiteX6" fmla="*/ 2301031 w 2301031"/>
              <a:gd name="connsiteY6" fmla="*/ 334243 h 1082608"/>
              <a:gd name="connsiteX7" fmla="*/ 2301031 w 2301031"/>
              <a:gd name="connsiteY7" fmla="*/ 334240 h 1082608"/>
              <a:gd name="connsiteX8" fmla="*/ 2301031 w 2301031"/>
              <a:gd name="connsiteY8" fmla="*/ 334240 h 1082608"/>
              <a:gd name="connsiteX9" fmla="*/ 2301031 w 2301031"/>
              <a:gd name="connsiteY9" fmla="*/ 558750 h 1082608"/>
              <a:gd name="connsiteX10" fmla="*/ 2301031 w 2301031"/>
              <a:gd name="connsiteY10" fmla="*/ 932931 h 1082608"/>
              <a:gd name="connsiteX11" fmla="*/ 2151354 w 2301031"/>
              <a:gd name="connsiteY11" fmla="*/ 1082608 h 1082608"/>
              <a:gd name="connsiteX12" fmla="*/ 958763 w 2301031"/>
              <a:gd name="connsiteY12" fmla="*/ 1082608 h 1082608"/>
              <a:gd name="connsiteX13" fmla="*/ 383505 w 2301031"/>
              <a:gd name="connsiteY13" fmla="*/ 1082608 h 1082608"/>
              <a:gd name="connsiteX14" fmla="*/ 383505 w 2301031"/>
              <a:gd name="connsiteY14" fmla="*/ 1082608 h 1082608"/>
              <a:gd name="connsiteX15" fmla="*/ 149677 w 2301031"/>
              <a:gd name="connsiteY15" fmla="*/ 1082608 h 1082608"/>
              <a:gd name="connsiteX16" fmla="*/ 0 w 2301031"/>
              <a:gd name="connsiteY16" fmla="*/ 932931 h 1082608"/>
              <a:gd name="connsiteX17" fmla="*/ 0 w 2301031"/>
              <a:gd name="connsiteY17" fmla="*/ 558750 h 1082608"/>
              <a:gd name="connsiteX18" fmla="*/ 0 w 2301031"/>
              <a:gd name="connsiteY18" fmla="*/ 334240 h 1082608"/>
              <a:gd name="connsiteX19" fmla="*/ 0 w 2301031"/>
              <a:gd name="connsiteY19" fmla="*/ 334240 h 1082608"/>
              <a:gd name="connsiteX20" fmla="*/ 0 w 2301031"/>
              <a:gd name="connsiteY20" fmla="*/ 334243 h 1082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301031" h="1082608">
                <a:moveTo>
                  <a:pt x="0" y="334243"/>
                </a:moveTo>
                <a:cubicBezTo>
                  <a:pt x="0" y="251579"/>
                  <a:pt x="67013" y="184566"/>
                  <a:pt x="149677" y="184566"/>
                </a:cubicBezTo>
                <a:lnTo>
                  <a:pt x="383505" y="184566"/>
                </a:lnTo>
                <a:lnTo>
                  <a:pt x="379118" y="0"/>
                </a:lnTo>
                <a:lnTo>
                  <a:pt x="647867" y="184566"/>
                </a:lnTo>
                <a:lnTo>
                  <a:pt x="2151354" y="184566"/>
                </a:lnTo>
                <a:cubicBezTo>
                  <a:pt x="2234018" y="184566"/>
                  <a:pt x="2301031" y="251579"/>
                  <a:pt x="2301031" y="334243"/>
                </a:cubicBezTo>
                <a:lnTo>
                  <a:pt x="2301031" y="334240"/>
                </a:lnTo>
                <a:lnTo>
                  <a:pt x="2301031" y="334240"/>
                </a:lnTo>
                <a:lnTo>
                  <a:pt x="2301031" y="558750"/>
                </a:lnTo>
                <a:lnTo>
                  <a:pt x="2301031" y="932931"/>
                </a:lnTo>
                <a:cubicBezTo>
                  <a:pt x="2301031" y="1015595"/>
                  <a:pt x="2234018" y="1082608"/>
                  <a:pt x="2151354" y="1082608"/>
                </a:cubicBezTo>
                <a:lnTo>
                  <a:pt x="958763" y="1082608"/>
                </a:lnTo>
                <a:lnTo>
                  <a:pt x="383505" y="1082608"/>
                </a:lnTo>
                <a:lnTo>
                  <a:pt x="383505" y="1082608"/>
                </a:lnTo>
                <a:lnTo>
                  <a:pt x="149677" y="1082608"/>
                </a:lnTo>
                <a:cubicBezTo>
                  <a:pt x="67013" y="1082608"/>
                  <a:pt x="0" y="1015595"/>
                  <a:pt x="0" y="932931"/>
                </a:cubicBezTo>
                <a:lnTo>
                  <a:pt x="0" y="558750"/>
                </a:lnTo>
                <a:lnTo>
                  <a:pt x="0" y="334240"/>
                </a:lnTo>
                <a:lnTo>
                  <a:pt x="0" y="334240"/>
                </a:lnTo>
                <a:lnTo>
                  <a:pt x="0" y="334243"/>
                </a:lnTo>
                <a:close/>
              </a:path>
            </a:pathLst>
          </a:custGeom>
          <a:solidFill>
            <a:schemeClr val="bg1"/>
          </a:solidFill>
          <a:ln w="19050">
            <a:solidFill>
              <a:srgbClr val="262A5E"/>
            </a:solidFill>
          </a:ln>
          <a:effectLst>
            <a:outerShdw blurRad="50800" dist="38100" dir="2700000" algn="tl" rotWithShape="0">
              <a:srgbClr val="262A5E">
                <a:alpha val="85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97200" rIns="0" rtlCol="0" anchor="ctr"/>
          <a:lstStyle/>
          <a:p>
            <a:pPr>
              <a:lnSpc>
                <a:spcPts val="1250"/>
              </a:lnSpc>
            </a:pPr>
            <a:endParaRPr kumimoji="1" lang="en-US" altLang="ja-JP" sz="1050" b="1" dirty="0">
              <a:solidFill>
                <a:schemeClr val="tx1"/>
              </a:solidFill>
              <a:latin typeface="メイリオ" panose="020B0604030504040204" pitchFamily="50" charset="-128"/>
              <a:ea typeface="メイリオ" panose="020B0604030504040204" pitchFamily="50" charset="-128"/>
            </a:endParaRPr>
          </a:p>
          <a:p>
            <a:pPr>
              <a:lnSpc>
                <a:spcPts val="1250"/>
              </a:lnSpc>
            </a:pPr>
            <a:r>
              <a:rPr kumimoji="1" lang="ja-JP" altLang="en-US" sz="1050" b="1" dirty="0">
                <a:solidFill>
                  <a:schemeClr val="tx1"/>
                </a:solidFill>
                <a:latin typeface="メイリオ" panose="020B0604030504040204" pitchFamily="50" charset="-128"/>
                <a:ea typeface="メイリオ" panose="020B0604030504040204" pitchFamily="50" charset="-128"/>
              </a:rPr>
              <a:t> ○公的活動を通じた企業価値の向上</a:t>
            </a:r>
            <a:endParaRPr kumimoji="1" lang="en-US" altLang="ja-JP" sz="1050" b="1" dirty="0">
              <a:solidFill>
                <a:schemeClr val="tx1"/>
              </a:solidFill>
              <a:latin typeface="メイリオ" panose="020B0604030504040204" pitchFamily="50" charset="-128"/>
              <a:ea typeface="メイリオ" panose="020B0604030504040204" pitchFamily="50" charset="-128"/>
            </a:endParaRPr>
          </a:p>
          <a:p>
            <a:pPr>
              <a:lnSpc>
                <a:spcPts val="1250"/>
              </a:lnSpc>
            </a:pPr>
            <a:r>
              <a:rPr lang="ja-JP" altLang="en-US" sz="1050" b="1" dirty="0">
                <a:solidFill>
                  <a:schemeClr val="tx1"/>
                </a:solidFill>
                <a:latin typeface="メイリオ" panose="020B0604030504040204" pitchFamily="50" charset="-128"/>
                <a:ea typeface="メイリオ" panose="020B0604030504040204" pitchFamily="50" charset="-128"/>
              </a:rPr>
              <a:t> ○ビジネスチャンスの開拓</a:t>
            </a:r>
            <a:endParaRPr lang="en-US" altLang="ja-JP" sz="1050" b="1" dirty="0">
              <a:solidFill>
                <a:schemeClr val="tx1"/>
              </a:solidFill>
              <a:latin typeface="メイリオ" panose="020B0604030504040204" pitchFamily="50" charset="-128"/>
              <a:ea typeface="メイリオ" panose="020B0604030504040204" pitchFamily="50" charset="-128"/>
            </a:endParaRPr>
          </a:p>
          <a:p>
            <a:pPr>
              <a:lnSpc>
                <a:spcPts val="1250"/>
              </a:lnSpc>
            </a:pPr>
            <a:r>
              <a:rPr kumimoji="1" lang="ja-JP" altLang="en-US" sz="1050" b="1" dirty="0">
                <a:solidFill>
                  <a:schemeClr val="tx1"/>
                </a:solidFill>
                <a:latin typeface="メイリオ" panose="020B0604030504040204" pitchFamily="50" charset="-128"/>
                <a:ea typeface="メイリオ" panose="020B0604030504040204" pitchFamily="50" charset="-128"/>
              </a:rPr>
              <a:t> ○研究成果の実証、社会への還元</a:t>
            </a:r>
            <a:endParaRPr kumimoji="1" lang="en-US" altLang="ja-JP" sz="1050" b="1" dirty="0">
              <a:solidFill>
                <a:schemeClr val="tx1"/>
              </a:solidFill>
              <a:latin typeface="メイリオ" panose="020B0604030504040204" pitchFamily="50" charset="-128"/>
              <a:ea typeface="メイリオ" panose="020B0604030504040204" pitchFamily="50" charset="-128"/>
            </a:endParaRPr>
          </a:p>
          <a:p>
            <a:pPr>
              <a:lnSpc>
                <a:spcPts val="1250"/>
              </a:lnSpc>
            </a:pPr>
            <a:r>
              <a:rPr lang="ja-JP" altLang="en-US" sz="1050" b="1" dirty="0">
                <a:solidFill>
                  <a:schemeClr val="tx1"/>
                </a:solidFill>
                <a:latin typeface="メイリオ" panose="020B0604030504040204" pitchFamily="50" charset="-128"/>
                <a:ea typeface="メイリオ" panose="020B0604030504040204" pitchFamily="50" charset="-128"/>
              </a:rPr>
              <a:t> ○人材の育成</a:t>
            </a: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sp>
        <p:nvSpPr>
          <p:cNvPr id="72" name="四角形: 角を丸くする 71">
            <a:extLst>
              <a:ext uri="{FF2B5EF4-FFF2-40B4-BE49-F238E27FC236}">
                <a16:creationId xmlns:a16="http://schemas.microsoft.com/office/drawing/2014/main" id="{284113DC-7C60-47E7-946A-0DCBBAF3AC0D}"/>
              </a:ext>
            </a:extLst>
          </p:cNvPr>
          <p:cNvSpPr/>
          <p:nvPr/>
        </p:nvSpPr>
        <p:spPr>
          <a:xfrm>
            <a:off x="7012283" y="1742418"/>
            <a:ext cx="1680943" cy="288000"/>
          </a:xfrm>
          <a:prstGeom prst="roundRect">
            <a:avLst>
              <a:gd name="adj" fmla="val 50000"/>
            </a:avLst>
          </a:prstGeom>
          <a:solidFill>
            <a:srgbClr val="D8E9D6"/>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18000" rIns="72000" bIns="0" rtlCol="0" anchor="t"/>
          <a:lstStyle/>
          <a:p>
            <a:pPr algn="ctr"/>
            <a:r>
              <a:rPr kumimoji="1" lang="ja-JP" altLang="en-US" sz="1600" b="1" dirty="0">
                <a:solidFill>
                  <a:schemeClr val="tx1"/>
                </a:solidFill>
                <a:latin typeface="メイリオ" panose="020B0604030504040204" pitchFamily="50" charset="-128"/>
                <a:ea typeface="メイリオ" panose="020B0604030504040204" pitchFamily="50" charset="-128"/>
              </a:rPr>
              <a:t>府</a:t>
            </a:r>
          </a:p>
        </p:txBody>
      </p:sp>
      <p:pic>
        <p:nvPicPr>
          <p:cNvPr id="2055" name="図 2054">
            <a:extLst>
              <a:ext uri="{FF2B5EF4-FFF2-40B4-BE49-F238E27FC236}">
                <a16:creationId xmlns:a16="http://schemas.microsoft.com/office/drawing/2014/main" id="{2FA2E8CA-B078-4016-94B3-DBC8BF453313}"/>
              </a:ext>
            </a:extLst>
          </p:cNvPr>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148106" y="2117553"/>
            <a:ext cx="221487" cy="344991"/>
          </a:xfrm>
          <a:prstGeom prst="rect">
            <a:avLst/>
          </a:prstGeom>
        </p:spPr>
      </p:pic>
      <p:pic>
        <p:nvPicPr>
          <p:cNvPr id="2057" name="図 2056">
            <a:extLst>
              <a:ext uri="{FF2B5EF4-FFF2-40B4-BE49-F238E27FC236}">
                <a16:creationId xmlns:a16="http://schemas.microsoft.com/office/drawing/2014/main" id="{538EEF5D-E164-443F-A491-0969FDF2E148}"/>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81591" y="2260269"/>
            <a:ext cx="153221" cy="202275"/>
          </a:xfrm>
          <a:prstGeom prst="rect">
            <a:avLst/>
          </a:prstGeom>
        </p:spPr>
      </p:pic>
      <p:pic>
        <p:nvPicPr>
          <p:cNvPr id="2059" name="図 2058">
            <a:extLst>
              <a:ext uri="{FF2B5EF4-FFF2-40B4-BE49-F238E27FC236}">
                <a16:creationId xmlns:a16="http://schemas.microsoft.com/office/drawing/2014/main" id="{3DDF01F1-2F5D-41B3-9A7F-CE82FF96503B}"/>
              </a:ext>
            </a:extLst>
          </p:cNvPr>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458613" y="2074371"/>
            <a:ext cx="529195" cy="529195"/>
          </a:xfrm>
          <a:prstGeom prst="rect">
            <a:avLst/>
          </a:prstGeom>
        </p:spPr>
      </p:pic>
      <p:sp>
        <p:nvSpPr>
          <p:cNvPr id="2060" name="正方形/長方形 2059">
            <a:extLst>
              <a:ext uri="{FF2B5EF4-FFF2-40B4-BE49-F238E27FC236}">
                <a16:creationId xmlns:a16="http://schemas.microsoft.com/office/drawing/2014/main" id="{B57FF871-9856-4DDD-AE4A-CE425A3C7406}"/>
              </a:ext>
            </a:extLst>
          </p:cNvPr>
          <p:cNvSpPr/>
          <p:nvPr/>
        </p:nvSpPr>
        <p:spPr>
          <a:xfrm>
            <a:off x="5903784" y="1701989"/>
            <a:ext cx="783451" cy="25391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spAutoFit/>
          </a:bodyPr>
          <a:lstStyle/>
          <a:p>
            <a:pPr algn="r"/>
            <a:r>
              <a:rPr kumimoji="1" lang="ja-JP" altLang="en-US" sz="1050" b="1" dirty="0">
                <a:solidFill>
                  <a:schemeClr val="tx1"/>
                </a:solidFill>
                <a:latin typeface="メイリオ" panose="020B0604030504040204" pitchFamily="50" charset="-128"/>
                <a:ea typeface="メイリオ" panose="020B0604030504040204" pitchFamily="50" charset="-128"/>
              </a:rPr>
              <a:t>つなぐ</a:t>
            </a:r>
          </a:p>
        </p:txBody>
      </p:sp>
      <p:sp>
        <p:nvSpPr>
          <p:cNvPr id="81" name="正方形/長方形 80">
            <a:extLst>
              <a:ext uri="{FF2B5EF4-FFF2-40B4-BE49-F238E27FC236}">
                <a16:creationId xmlns:a16="http://schemas.microsoft.com/office/drawing/2014/main" id="{0D500A32-94C2-4ACA-A9AB-C1A63ACD3298}"/>
              </a:ext>
            </a:extLst>
          </p:cNvPr>
          <p:cNvSpPr/>
          <p:nvPr/>
        </p:nvSpPr>
        <p:spPr>
          <a:xfrm>
            <a:off x="5934654" y="2712432"/>
            <a:ext cx="752581" cy="415498"/>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spAutoFit/>
          </a:bodyPr>
          <a:lstStyle/>
          <a:p>
            <a:pPr algn="r"/>
            <a:r>
              <a:rPr kumimoji="1" lang="ja-JP" altLang="en-US" sz="1050" b="1" dirty="0">
                <a:solidFill>
                  <a:schemeClr val="tx1"/>
                </a:solidFill>
                <a:latin typeface="メイリオ" panose="020B0604030504040204" pitchFamily="50" charset="-128"/>
                <a:ea typeface="メイリオ" panose="020B0604030504040204" pitchFamily="50" charset="-128"/>
              </a:rPr>
              <a:t>事業連携</a:t>
            </a:r>
            <a:endParaRPr kumimoji="1" lang="en-US" altLang="ja-JP" sz="1050" b="1" dirty="0">
              <a:solidFill>
                <a:schemeClr val="tx1"/>
              </a:solidFill>
              <a:latin typeface="メイリオ" panose="020B0604030504040204" pitchFamily="50" charset="-128"/>
              <a:ea typeface="メイリオ" panose="020B0604030504040204" pitchFamily="50" charset="-128"/>
            </a:endParaRPr>
          </a:p>
          <a:p>
            <a:pPr algn="r"/>
            <a:r>
              <a:rPr lang="ja-JP" altLang="en-US" sz="1050" b="1" dirty="0">
                <a:solidFill>
                  <a:schemeClr val="tx1"/>
                </a:solidFill>
                <a:latin typeface="メイリオ" panose="020B0604030504040204" pitchFamily="50" charset="-128"/>
                <a:ea typeface="メイリオ" panose="020B0604030504040204" pitchFamily="50" charset="-128"/>
              </a:rPr>
              <a:t>提案募集</a:t>
            </a: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sp>
        <p:nvSpPr>
          <p:cNvPr id="82" name="正方形/長方形 81">
            <a:extLst>
              <a:ext uri="{FF2B5EF4-FFF2-40B4-BE49-F238E27FC236}">
                <a16:creationId xmlns:a16="http://schemas.microsoft.com/office/drawing/2014/main" id="{1916FAD0-18B5-466C-BFB1-6913D40A7620}"/>
              </a:ext>
            </a:extLst>
          </p:cNvPr>
          <p:cNvSpPr/>
          <p:nvPr/>
        </p:nvSpPr>
        <p:spPr>
          <a:xfrm>
            <a:off x="2541614" y="1701989"/>
            <a:ext cx="1366506" cy="25391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spAutoFit/>
          </a:bodyPr>
          <a:lstStyle/>
          <a:p>
            <a:r>
              <a:rPr lang="ja-JP" altLang="en-US" sz="1050" b="1" dirty="0">
                <a:solidFill>
                  <a:schemeClr val="tx1"/>
                </a:solidFill>
                <a:latin typeface="メイリオ" panose="020B0604030504040204" pitchFamily="50" charset="-128"/>
                <a:ea typeface="メイリオ" panose="020B0604030504040204" pitchFamily="50" charset="-128"/>
              </a:rPr>
              <a:t>企業等ニーズ</a:t>
            </a:r>
            <a:endParaRPr kumimoji="1" lang="en-US" altLang="ja-JP" sz="1050" b="1" dirty="0">
              <a:solidFill>
                <a:schemeClr val="tx1"/>
              </a:solidFill>
              <a:latin typeface="メイリオ" panose="020B0604030504040204" pitchFamily="50" charset="-128"/>
              <a:ea typeface="メイリオ" panose="020B0604030504040204" pitchFamily="50" charset="-128"/>
            </a:endParaRPr>
          </a:p>
        </p:txBody>
      </p:sp>
      <p:sp>
        <p:nvSpPr>
          <p:cNvPr id="83" name="正方形/長方形 82">
            <a:extLst>
              <a:ext uri="{FF2B5EF4-FFF2-40B4-BE49-F238E27FC236}">
                <a16:creationId xmlns:a16="http://schemas.microsoft.com/office/drawing/2014/main" id="{2E15CAF6-B32A-4C51-BB52-9E094EADECE1}"/>
              </a:ext>
            </a:extLst>
          </p:cNvPr>
          <p:cNvSpPr/>
          <p:nvPr/>
        </p:nvSpPr>
        <p:spPr>
          <a:xfrm>
            <a:off x="2541614" y="2772818"/>
            <a:ext cx="783451" cy="25391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spAutoFit/>
          </a:bodyPr>
          <a:lstStyle/>
          <a:p>
            <a:r>
              <a:rPr kumimoji="1" lang="ja-JP" altLang="en-US" sz="1050" b="1" dirty="0">
                <a:solidFill>
                  <a:schemeClr val="tx1"/>
                </a:solidFill>
                <a:latin typeface="メイリオ" panose="020B0604030504040204" pitchFamily="50" charset="-128"/>
                <a:ea typeface="メイリオ" panose="020B0604030504040204" pitchFamily="50" charset="-128"/>
              </a:rPr>
              <a:t>つなぐ</a:t>
            </a:r>
          </a:p>
        </p:txBody>
      </p:sp>
      <p:sp>
        <p:nvSpPr>
          <p:cNvPr id="2061" name="四角形: 角を丸くする 2060">
            <a:extLst>
              <a:ext uri="{FF2B5EF4-FFF2-40B4-BE49-F238E27FC236}">
                <a16:creationId xmlns:a16="http://schemas.microsoft.com/office/drawing/2014/main" id="{8F83CC70-171E-4802-8396-5D154F2911FB}"/>
              </a:ext>
            </a:extLst>
          </p:cNvPr>
          <p:cNvSpPr/>
          <p:nvPr/>
        </p:nvSpPr>
        <p:spPr>
          <a:xfrm>
            <a:off x="6869199" y="2626026"/>
            <a:ext cx="2019865" cy="648000"/>
          </a:xfrm>
          <a:prstGeom prst="roundRect">
            <a:avLst/>
          </a:prstGeom>
          <a:solidFill>
            <a:schemeClr val="bg1"/>
          </a:solid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36000" tIns="72000" rIns="0" rtlCol="0" anchor="ctr"/>
          <a:lstStyle/>
          <a:p>
            <a:r>
              <a:rPr kumimoji="1" lang="ja-JP" altLang="en-US" sz="1050" dirty="0">
                <a:solidFill>
                  <a:schemeClr val="tx1"/>
                </a:solidFill>
                <a:latin typeface="メイリオ" panose="020B0604030504040204" pitchFamily="50" charset="-128"/>
                <a:ea typeface="メイリオ" panose="020B0604030504040204" pitchFamily="50" charset="-128"/>
              </a:rPr>
              <a:t>行政が特定企業等と連携するルールや相場感を府庁内で共有できる！</a:t>
            </a:r>
          </a:p>
        </p:txBody>
      </p:sp>
      <p:pic>
        <p:nvPicPr>
          <p:cNvPr id="2073" name="図 2072">
            <a:extLst>
              <a:ext uri="{FF2B5EF4-FFF2-40B4-BE49-F238E27FC236}">
                <a16:creationId xmlns:a16="http://schemas.microsoft.com/office/drawing/2014/main" id="{A3E2A41D-568D-4779-A045-11C12140A6F3}"/>
              </a:ext>
            </a:extLst>
          </p:cNvPr>
          <p:cNvPicPr>
            <a:picLocks noChangeAspect="1"/>
          </p:cNvPicPr>
          <p:nvPr/>
        </p:nvPicPr>
        <p:blipFill>
          <a:blip r:embed="rId5">
            <a:duotone>
              <a:schemeClr val="accent1">
                <a:shade val="45000"/>
                <a:satMod val="135000"/>
              </a:schemeClr>
              <a:prstClr val="white"/>
            </a:duotone>
          </a:blip>
          <a:stretch>
            <a:fillRect/>
          </a:stretch>
        </p:blipFill>
        <p:spPr>
          <a:xfrm>
            <a:off x="1362082" y="2085141"/>
            <a:ext cx="431473" cy="431473"/>
          </a:xfrm>
          <a:prstGeom prst="rect">
            <a:avLst/>
          </a:prstGeom>
        </p:spPr>
      </p:pic>
      <p:pic>
        <p:nvPicPr>
          <p:cNvPr id="100" name="図 99">
            <a:extLst>
              <a:ext uri="{FF2B5EF4-FFF2-40B4-BE49-F238E27FC236}">
                <a16:creationId xmlns:a16="http://schemas.microsoft.com/office/drawing/2014/main" id="{2BAD4B6A-5D08-466A-B320-B13C69750B25}"/>
              </a:ext>
            </a:extLst>
          </p:cNvPr>
          <p:cNvPicPr>
            <a:picLocks noChangeAspect="1"/>
          </p:cNvPicPr>
          <p:nvPr/>
        </p:nvPicPr>
        <p:blipFill>
          <a:blip r:embed="rId5">
            <a:duotone>
              <a:schemeClr val="accent1">
                <a:shade val="45000"/>
                <a:satMod val="135000"/>
              </a:schemeClr>
              <a:prstClr val="white"/>
            </a:duotone>
          </a:blip>
          <a:stretch>
            <a:fillRect/>
          </a:stretch>
        </p:blipFill>
        <p:spPr>
          <a:xfrm>
            <a:off x="7862899" y="2027566"/>
            <a:ext cx="576000" cy="576000"/>
          </a:xfrm>
          <a:prstGeom prst="rect">
            <a:avLst/>
          </a:prstGeom>
        </p:spPr>
      </p:pic>
      <p:sp>
        <p:nvSpPr>
          <p:cNvPr id="101" name="四角形: 角を丸くする 100">
            <a:extLst>
              <a:ext uri="{FF2B5EF4-FFF2-40B4-BE49-F238E27FC236}">
                <a16:creationId xmlns:a16="http://schemas.microsoft.com/office/drawing/2014/main" id="{A0182248-C60F-48ED-9C20-EF6FF6268B08}"/>
              </a:ext>
            </a:extLst>
          </p:cNvPr>
          <p:cNvSpPr/>
          <p:nvPr/>
        </p:nvSpPr>
        <p:spPr>
          <a:xfrm>
            <a:off x="282344" y="2516691"/>
            <a:ext cx="2088000" cy="432000"/>
          </a:xfrm>
          <a:prstGeom prst="roundRect">
            <a:avLst/>
          </a:prstGeom>
          <a:solidFill>
            <a:schemeClr val="bg1"/>
          </a:solid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endParaRPr kumimoji="1" lang="en-US" altLang="ja-JP" sz="1000">
              <a:solidFill>
                <a:schemeClr val="tx1"/>
              </a:solidFill>
              <a:latin typeface="メイリオ" panose="020B0604030504040204" pitchFamily="50" charset="-128"/>
              <a:ea typeface="メイリオ" panose="020B0604030504040204" pitchFamily="50" charset="-128"/>
            </a:endParaRPr>
          </a:p>
        </p:txBody>
      </p:sp>
      <p:sp>
        <p:nvSpPr>
          <p:cNvPr id="103" name="四角形: 角を丸くする 102">
            <a:extLst>
              <a:ext uri="{FF2B5EF4-FFF2-40B4-BE49-F238E27FC236}">
                <a16:creationId xmlns:a16="http://schemas.microsoft.com/office/drawing/2014/main" id="{7959180F-AB54-4657-8BEF-A57979A0D00F}"/>
              </a:ext>
            </a:extLst>
          </p:cNvPr>
          <p:cNvSpPr/>
          <p:nvPr/>
        </p:nvSpPr>
        <p:spPr>
          <a:xfrm>
            <a:off x="282344" y="2998110"/>
            <a:ext cx="2088000" cy="504000"/>
          </a:xfrm>
          <a:prstGeom prst="roundRect">
            <a:avLst/>
          </a:prstGeom>
          <a:solidFill>
            <a:schemeClr val="bg1"/>
          </a:solid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0" tIns="72000" rIns="0" rtlCol="0" anchor="ctr"/>
          <a:lstStyle/>
          <a:p>
            <a:r>
              <a:rPr kumimoji="1" lang="ja-JP" altLang="en-US" sz="1000">
                <a:solidFill>
                  <a:schemeClr val="tx1"/>
                </a:solidFill>
                <a:latin typeface="メイリオ" panose="020B0604030504040204" pitchFamily="50" charset="-128"/>
                <a:ea typeface="メイリオ" panose="020B0604030504040204" pitchFamily="50" charset="-128"/>
              </a:rPr>
              <a:t> スピード感を持って、</a:t>
            </a:r>
            <a:r>
              <a:rPr lang="ja-JP" altLang="en-US" sz="1000">
                <a:solidFill>
                  <a:schemeClr val="tx1"/>
                </a:solidFill>
                <a:latin typeface="メイリオ" panose="020B0604030504040204" pitchFamily="50" charset="-128"/>
                <a:ea typeface="メイリオ" panose="020B0604030504040204" pitchFamily="50" charset="-128"/>
              </a:rPr>
              <a:t>適切に対応</a:t>
            </a:r>
            <a:endParaRPr lang="en-US" altLang="ja-JP" sz="1000">
              <a:solidFill>
                <a:schemeClr val="tx1"/>
              </a:solidFill>
              <a:latin typeface="メイリオ" panose="020B0604030504040204" pitchFamily="50" charset="-128"/>
              <a:ea typeface="メイリオ" panose="020B0604030504040204" pitchFamily="50" charset="-128"/>
            </a:endParaRPr>
          </a:p>
          <a:p>
            <a:r>
              <a:rPr lang="ja-JP" altLang="en-US" sz="1000">
                <a:solidFill>
                  <a:schemeClr val="tx1"/>
                </a:solidFill>
                <a:latin typeface="メイリオ" panose="020B0604030504040204" pitchFamily="50" charset="-128"/>
                <a:ea typeface="メイリオ" panose="020B0604030504040204" pitchFamily="50" charset="-128"/>
              </a:rPr>
              <a:t> してくれる！</a:t>
            </a:r>
            <a:r>
              <a:rPr kumimoji="1" lang="ja-JP" altLang="en-US" sz="900">
                <a:solidFill>
                  <a:schemeClr val="tx1"/>
                </a:solidFill>
                <a:latin typeface="メイリオ" panose="020B0604030504040204" pitchFamily="50" charset="-128"/>
                <a:ea typeface="メイリオ" panose="020B0604030504040204" pitchFamily="50" charset="-128"/>
              </a:rPr>
              <a:t>（たらい回しがない）</a:t>
            </a:r>
            <a:endParaRPr kumimoji="1" lang="en-US" altLang="ja-JP" sz="900">
              <a:solidFill>
                <a:schemeClr val="tx1"/>
              </a:solidFill>
              <a:latin typeface="メイリオ" panose="020B0604030504040204" pitchFamily="50" charset="-128"/>
              <a:ea typeface="メイリオ" panose="020B0604030504040204" pitchFamily="50" charset="-128"/>
            </a:endParaRPr>
          </a:p>
        </p:txBody>
      </p:sp>
      <p:grpSp>
        <p:nvGrpSpPr>
          <p:cNvPr id="2076" name="グループ化 2075">
            <a:extLst>
              <a:ext uri="{FF2B5EF4-FFF2-40B4-BE49-F238E27FC236}">
                <a16:creationId xmlns:a16="http://schemas.microsoft.com/office/drawing/2014/main" id="{EFD234D3-F4E4-4680-A49C-D478860D2DFD}"/>
              </a:ext>
            </a:extLst>
          </p:cNvPr>
          <p:cNvGrpSpPr/>
          <p:nvPr/>
        </p:nvGrpSpPr>
        <p:grpSpPr>
          <a:xfrm>
            <a:off x="2825002" y="3908769"/>
            <a:ext cx="3581693" cy="1030808"/>
            <a:chOff x="2822942" y="3388302"/>
            <a:chExt cx="3454685" cy="994256"/>
          </a:xfrm>
        </p:grpSpPr>
        <p:sp>
          <p:nvSpPr>
            <p:cNvPr id="2052" name="フリーフォーム: 図形 2051">
              <a:extLst>
                <a:ext uri="{FF2B5EF4-FFF2-40B4-BE49-F238E27FC236}">
                  <a16:creationId xmlns:a16="http://schemas.microsoft.com/office/drawing/2014/main" id="{4A164937-FE28-411C-A7DA-9DCB61AEC1C0}"/>
                </a:ext>
              </a:extLst>
            </p:cNvPr>
            <p:cNvSpPr/>
            <p:nvPr/>
          </p:nvSpPr>
          <p:spPr>
            <a:xfrm>
              <a:off x="2822942" y="3388302"/>
              <a:ext cx="3348611" cy="288539"/>
            </a:xfrm>
            <a:custGeom>
              <a:avLst/>
              <a:gdLst>
                <a:gd name="connsiteX0" fmla="*/ 0 w 3348611"/>
                <a:gd name="connsiteY0" fmla="*/ 288539 h 288539"/>
                <a:gd name="connsiteX1" fmla="*/ 411892 w 3348611"/>
                <a:gd name="connsiteY1" fmla="*/ 156734 h 288539"/>
                <a:gd name="connsiteX2" fmla="*/ 749643 w 3348611"/>
                <a:gd name="connsiteY2" fmla="*/ 82593 h 288539"/>
                <a:gd name="connsiteX3" fmla="*/ 1153297 w 3348611"/>
                <a:gd name="connsiteY3" fmla="*/ 24928 h 288539"/>
                <a:gd name="connsiteX4" fmla="*/ 1408670 w 3348611"/>
                <a:gd name="connsiteY4" fmla="*/ 8453 h 288539"/>
                <a:gd name="connsiteX5" fmla="*/ 1688757 w 3348611"/>
                <a:gd name="connsiteY5" fmla="*/ 215 h 288539"/>
                <a:gd name="connsiteX6" fmla="*/ 2150076 w 3348611"/>
                <a:gd name="connsiteY6" fmla="*/ 16691 h 288539"/>
                <a:gd name="connsiteX7" fmla="*/ 2759676 w 3348611"/>
                <a:gd name="connsiteY7" fmla="*/ 115545 h 288539"/>
                <a:gd name="connsiteX8" fmla="*/ 3262184 w 3348611"/>
                <a:gd name="connsiteY8" fmla="*/ 247350 h 288539"/>
                <a:gd name="connsiteX9" fmla="*/ 3344562 w 3348611"/>
                <a:gd name="connsiteY9" fmla="*/ 280301 h 28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48611" h="288539">
                  <a:moveTo>
                    <a:pt x="0" y="288539"/>
                  </a:moveTo>
                  <a:cubicBezTo>
                    <a:pt x="143476" y="239798"/>
                    <a:pt x="286952" y="191058"/>
                    <a:pt x="411892" y="156734"/>
                  </a:cubicBezTo>
                  <a:cubicBezTo>
                    <a:pt x="536832" y="122410"/>
                    <a:pt x="626076" y="104561"/>
                    <a:pt x="749643" y="82593"/>
                  </a:cubicBezTo>
                  <a:cubicBezTo>
                    <a:pt x="873211" y="60625"/>
                    <a:pt x="1043459" y="37285"/>
                    <a:pt x="1153297" y="24928"/>
                  </a:cubicBezTo>
                  <a:cubicBezTo>
                    <a:pt x="1263135" y="12571"/>
                    <a:pt x="1319427" y="12572"/>
                    <a:pt x="1408670" y="8453"/>
                  </a:cubicBezTo>
                  <a:cubicBezTo>
                    <a:pt x="1497913" y="4334"/>
                    <a:pt x="1565189" y="-1158"/>
                    <a:pt x="1688757" y="215"/>
                  </a:cubicBezTo>
                  <a:cubicBezTo>
                    <a:pt x="1812325" y="1588"/>
                    <a:pt x="1971590" y="-2531"/>
                    <a:pt x="2150076" y="16691"/>
                  </a:cubicBezTo>
                  <a:cubicBezTo>
                    <a:pt x="2328563" y="35913"/>
                    <a:pt x="2574325" y="77102"/>
                    <a:pt x="2759676" y="115545"/>
                  </a:cubicBezTo>
                  <a:cubicBezTo>
                    <a:pt x="2945027" y="153988"/>
                    <a:pt x="3164703" y="219891"/>
                    <a:pt x="3262184" y="247350"/>
                  </a:cubicBezTo>
                  <a:cubicBezTo>
                    <a:pt x="3359665" y="274809"/>
                    <a:pt x="3352113" y="277555"/>
                    <a:pt x="3344562" y="280301"/>
                  </a:cubicBezTo>
                </a:path>
              </a:pathLst>
            </a:custGeom>
            <a:noFill/>
            <a:ln w="19050">
              <a:solidFill>
                <a:srgbClr val="262A5E"/>
              </a:solidFill>
              <a:prstDash val="sysDot"/>
              <a:headEnd type="triangle" w="lg" len="lg"/>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フリーフォーム: 図形 68">
              <a:extLst>
                <a:ext uri="{FF2B5EF4-FFF2-40B4-BE49-F238E27FC236}">
                  <a16:creationId xmlns:a16="http://schemas.microsoft.com/office/drawing/2014/main" id="{A9362E25-DA89-47B9-906C-8495273B6860}"/>
                </a:ext>
              </a:extLst>
            </p:cNvPr>
            <p:cNvSpPr/>
            <p:nvPr/>
          </p:nvSpPr>
          <p:spPr>
            <a:xfrm flipH="1" flipV="1">
              <a:off x="2929016" y="4081312"/>
              <a:ext cx="3348611" cy="288539"/>
            </a:xfrm>
            <a:custGeom>
              <a:avLst/>
              <a:gdLst>
                <a:gd name="connsiteX0" fmla="*/ 0 w 3348611"/>
                <a:gd name="connsiteY0" fmla="*/ 288539 h 288539"/>
                <a:gd name="connsiteX1" fmla="*/ 411892 w 3348611"/>
                <a:gd name="connsiteY1" fmla="*/ 156734 h 288539"/>
                <a:gd name="connsiteX2" fmla="*/ 749643 w 3348611"/>
                <a:gd name="connsiteY2" fmla="*/ 82593 h 288539"/>
                <a:gd name="connsiteX3" fmla="*/ 1153297 w 3348611"/>
                <a:gd name="connsiteY3" fmla="*/ 24928 h 288539"/>
                <a:gd name="connsiteX4" fmla="*/ 1408670 w 3348611"/>
                <a:gd name="connsiteY4" fmla="*/ 8453 h 288539"/>
                <a:gd name="connsiteX5" fmla="*/ 1688757 w 3348611"/>
                <a:gd name="connsiteY5" fmla="*/ 215 h 288539"/>
                <a:gd name="connsiteX6" fmla="*/ 2150076 w 3348611"/>
                <a:gd name="connsiteY6" fmla="*/ 16691 h 288539"/>
                <a:gd name="connsiteX7" fmla="*/ 2759676 w 3348611"/>
                <a:gd name="connsiteY7" fmla="*/ 115545 h 288539"/>
                <a:gd name="connsiteX8" fmla="*/ 3262184 w 3348611"/>
                <a:gd name="connsiteY8" fmla="*/ 247350 h 288539"/>
                <a:gd name="connsiteX9" fmla="*/ 3344562 w 3348611"/>
                <a:gd name="connsiteY9" fmla="*/ 280301 h 28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48611" h="288539">
                  <a:moveTo>
                    <a:pt x="0" y="288539"/>
                  </a:moveTo>
                  <a:cubicBezTo>
                    <a:pt x="143476" y="239798"/>
                    <a:pt x="286952" y="191058"/>
                    <a:pt x="411892" y="156734"/>
                  </a:cubicBezTo>
                  <a:cubicBezTo>
                    <a:pt x="536832" y="122410"/>
                    <a:pt x="626076" y="104561"/>
                    <a:pt x="749643" y="82593"/>
                  </a:cubicBezTo>
                  <a:cubicBezTo>
                    <a:pt x="873211" y="60625"/>
                    <a:pt x="1043459" y="37285"/>
                    <a:pt x="1153297" y="24928"/>
                  </a:cubicBezTo>
                  <a:cubicBezTo>
                    <a:pt x="1263135" y="12571"/>
                    <a:pt x="1319427" y="12572"/>
                    <a:pt x="1408670" y="8453"/>
                  </a:cubicBezTo>
                  <a:cubicBezTo>
                    <a:pt x="1497913" y="4334"/>
                    <a:pt x="1565189" y="-1158"/>
                    <a:pt x="1688757" y="215"/>
                  </a:cubicBezTo>
                  <a:cubicBezTo>
                    <a:pt x="1812325" y="1588"/>
                    <a:pt x="1971590" y="-2531"/>
                    <a:pt x="2150076" y="16691"/>
                  </a:cubicBezTo>
                  <a:cubicBezTo>
                    <a:pt x="2328563" y="35913"/>
                    <a:pt x="2574325" y="77102"/>
                    <a:pt x="2759676" y="115545"/>
                  </a:cubicBezTo>
                  <a:cubicBezTo>
                    <a:pt x="2945027" y="153988"/>
                    <a:pt x="3164703" y="219891"/>
                    <a:pt x="3262184" y="247350"/>
                  </a:cubicBezTo>
                  <a:cubicBezTo>
                    <a:pt x="3359665" y="274809"/>
                    <a:pt x="3352113" y="277555"/>
                    <a:pt x="3344562" y="280301"/>
                  </a:cubicBezTo>
                </a:path>
              </a:pathLst>
            </a:custGeom>
            <a:noFill/>
            <a:ln w="19050">
              <a:solidFill>
                <a:srgbClr val="262A5E"/>
              </a:solidFill>
              <a:prstDash val="sysDot"/>
              <a:headEnd type="triangle" w="lg" len="lg"/>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75" name="正方形/長方形 2074">
              <a:extLst>
                <a:ext uri="{FF2B5EF4-FFF2-40B4-BE49-F238E27FC236}">
                  <a16:creationId xmlns:a16="http://schemas.microsoft.com/office/drawing/2014/main" id="{ADDF55DE-7FF8-4DEC-9553-27E800D67D6C}"/>
                </a:ext>
              </a:extLst>
            </p:cNvPr>
            <p:cNvSpPr/>
            <p:nvPr/>
          </p:nvSpPr>
          <p:spPr>
            <a:xfrm>
              <a:off x="3011125" y="3553507"/>
              <a:ext cx="2972244" cy="829051"/>
            </a:xfrm>
            <a:prstGeom prst="rect">
              <a:avLst/>
            </a:prstGeom>
            <a:noFill/>
            <a:ln w="9525">
              <a:noFill/>
            </a:ln>
            <a:effectLst>
              <a:outerShdw blurRad="12700" dist="25400" dir="2700000" algn="tl" rotWithShape="0">
                <a:srgbClr val="FFFF00"/>
              </a:outerShdw>
            </a:effectLst>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lnSpc>
                  <a:spcPts val="1920"/>
                </a:lnSpc>
              </a:pPr>
              <a:r>
                <a:rPr lang="ja-JP" altLang="en-US" sz="1600" b="1" dirty="0">
                  <a:solidFill>
                    <a:srgbClr val="008047"/>
                  </a:solidFill>
                  <a:latin typeface="メイリオ" panose="020B0604030504040204" pitchFamily="50" charset="-128"/>
                  <a:ea typeface="メイリオ" panose="020B0604030504040204" pitchFamily="50" charset="-128"/>
                </a:rPr>
                <a:t>対話を通じたアイデアを</a:t>
              </a:r>
              <a:endParaRPr lang="en-US" altLang="ja-JP" sz="1600" b="1" dirty="0">
                <a:solidFill>
                  <a:srgbClr val="008047"/>
                </a:solidFill>
                <a:latin typeface="メイリオ" panose="020B0604030504040204" pitchFamily="50" charset="-128"/>
                <a:ea typeface="メイリオ" panose="020B0604030504040204" pitchFamily="50" charset="-128"/>
              </a:endParaRPr>
            </a:p>
            <a:p>
              <a:pPr algn="ctr">
                <a:lnSpc>
                  <a:spcPts val="1920"/>
                </a:lnSpc>
              </a:pPr>
              <a:r>
                <a:rPr kumimoji="1" lang="ja-JP" altLang="en-US" sz="1600" b="1" dirty="0">
                  <a:solidFill>
                    <a:srgbClr val="008047"/>
                  </a:solidFill>
                  <a:latin typeface="メイリオ" panose="020B0604030504040204" pitchFamily="50" charset="-128"/>
                  <a:ea typeface="メイリオ" panose="020B0604030504040204" pitchFamily="50" charset="-128"/>
                </a:rPr>
                <a:t>活かしたイノベーション</a:t>
              </a:r>
              <a:endParaRPr kumimoji="1" lang="en-US" altLang="ja-JP" sz="1600" b="1" dirty="0">
                <a:solidFill>
                  <a:srgbClr val="008047"/>
                </a:solidFill>
                <a:latin typeface="メイリオ" panose="020B0604030504040204" pitchFamily="50" charset="-128"/>
                <a:ea typeface="メイリオ" panose="020B0604030504040204" pitchFamily="50" charset="-128"/>
              </a:endParaRPr>
            </a:p>
            <a:p>
              <a:pPr algn="ctr">
                <a:lnSpc>
                  <a:spcPts val="1920"/>
                </a:lnSpc>
              </a:pPr>
              <a:r>
                <a:rPr lang="en-US" altLang="ja-JP" sz="1050" b="1" dirty="0">
                  <a:solidFill>
                    <a:srgbClr val="008047"/>
                  </a:solidFill>
                  <a:latin typeface="メイリオ" panose="020B0604030504040204" pitchFamily="50" charset="-128"/>
                  <a:ea typeface="メイリオ" panose="020B0604030504040204" pitchFamily="50" charset="-128"/>
                </a:rPr>
                <a:t>win-win</a:t>
              </a:r>
              <a:r>
                <a:rPr lang="ja-JP" altLang="en-US" sz="1050" b="1" dirty="0">
                  <a:solidFill>
                    <a:srgbClr val="008047"/>
                  </a:solidFill>
                  <a:latin typeface="メイリオ" panose="020B0604030504040204" pitchFamily="50" charset="-128"/>
                  <a:ea typeface="メイリオ" panose="020B0604030504040204" pitchFamily="50" charset="-128"/>
                </a:rPr>
                <a:t>の関係</a:t>
              </a:r>
              <a:endParaRPr kumimoji="1" lang="en-US" altLang="ja-JP" sz="1050" b="1" dirty="0">
                <a:solidFill>
                  <a:srgbClr val="008047"/>
                </a:solidFill>
                <a:latin typeface="メイリオ" panose="020B0604030504040204" pitchFamily="50" charset="-128"/>
                <a:ea typeface="メイリオ" panose="020B0604030504040204" pitchFamily="50" charset="-128"/>
              </a:endParaRPr>
            </a:p>
          </p:txBody>
        </p:sp>
      </p:grpSp>
      <p:sp>
        <p:nvSpPr>
          <p:cNvPr id="112" name="四角形: 角を丸くする 111">
            <a:extLst>
              <a:ext uri="{FF2B5EF4-FFF2-40B4-BE49-F238E27FC236}">
                <a16:creationId xmlns:a16="http://schemas.microsoft.com/office/drawing/2014/main" id="{1C08AAC3-8081-4AB9-9B6F-B7C888456647}"/>
              </a:ext>
            </a:extLst>
          </p:cNvPr>
          <p:cNvSpPr/>
          <p:nvPr/>
        </p:nvSpPr>
        <p:spPr>
          <a:xfrm>
            <a:off x="319466" y="2527461"/>
            <a:ext cx="2132445" cy="431473"/>
          </a:xfrm>
          <a:prstGeom prst="roundRect">
            <a:avLst/>
          </a:prstGeom>
          <a:noFill/>
          <a:ln w="19050">
            <a:noFill/>
            <a:prstDash val="sysDot"/>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r>
              <a:rPr lang="ja-JP" altLang="en-US" sz="1000">
                <a:solidFill>
                  <a:schemeClr val="tx1"/>
                </a:solidFill>
                <a:latin typeface="メイリオ" panose="020B0604030504040204" pitchFamily="50" charset="-128"/>
                <a:ea typeface="メイリオ" panose="020B0604030504040204" pitchFamily="50" charset="-128"/>
              </a:rPr>
              <a:t>府の担当部局が分からなくても、</a:t>
            </a:r>
            <a:endParaRPr lang="en-US" altLang="ja-JP" sz="1000">
              <a:solidFill>
                <a:schemeClr val="tx1"/>
              </a:solidFill>
              <a:latin typeface="メイリオ" panose="020B0604030504040204" pitchFamily="50" charset="-128"/>
              <a:ea typeface="メイリオ" panose="020B0604030504040204" pitchFamily="50" charset="-128"/>
            </a:endParaRPr>
          </a:p>
          <a:p>
            <a:r>
              <a:rPr lang="ja-JP" altLang="en-US" sz="1000">
                <a:solidFill>
                  <a:schemeClr val="tx1"/>
                </a:solidFill>
                <a:latin typeface="メイリオ" panose="020B0604030504040204" pitchFamily="50" charset="-128"/>
                <a:ea typeface="メイリオ" panose="020B0604030504040204" pitchFamily="50" charset="-128"/>
              </a:rPr>
              <a:t>公民戦略連携デスクに相談できる！</a:t>
            </a:r>
            <a:endParaRPr kumimoji="1" lang="en-US" altLang="ja-JP" sz="1000">
              <a:solidFill>
                <a:schemeClr val="tx1"/>
              </a:solidFill>
              <a:latin typeface="メイリオ" panose="020B0604030504040204" pitchFamily="50" charset="-128"/>
              <a:ea typeface="メイリオ" panose="020B0604030504040204" pitchFamily="50" charset="-128"/>
            </a:endParaRPr>
          </a:p>
        </p:txBody>
      </p:sp>
      <p:sp>
        <p:nvSpPr>
          <p:cNvPr id="120" name="角丸四角形 46">
            <a:extLst>
              <a:ext uri="{FF2B5EF4-FFF2-40B4-BE49-F238E27FC236}">
                <a16:creationId xmlns:a16="http://schemas.microsoft.com/office/drawing/2014/main" id="{3BD2B686-7E06-4994-BE11-7329C445C91B}"/>
              </a:ext>
            </a:extLst>
          </p:cNvPr>
          <p:cNvSpPr/>
          <p:nvPr/>
        </p:nvSpPr>
        <p:spPr>
          <a:xfrm>
            <a:off x="148413" y="1424163"/>
            <a:ext cx="960721" cy="252000"/>
          </a:xfrm>
          <a:prstGeom prst="roundRect">
            <a:avLst>
              <a:gd name="adj" fmla="val 14009"/>
            </a:avLst>
          </a:prstGeom>
          <a:solidFill>
            <a:srgbClr val="00468B"/>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algn="ctr"/>
            <a:r>
              <a:rPr lang="ja-JP" altLang="en-US" sz="11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役　割</a:t>
            </a:r>
            <a:endParaRPr lang="en-US" altLang="ja-JP" sz="11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2081" name="グループ化 2080">
            <a:extLst>
              <a:ext uri="{FF2B5EF4-FFF2-40B4-BE49-F238E27FC236}">
                <a16:creationId xmlns:a16="http://schemas.microsoft.com/office/drawing/2014/main" id="{2C9B9243-CDC2-45E2-8E69-AF8AE11C2EB2}"/>
              </a:ext>
            </a:extLst>
          </p:cNvPr>
          <p:cNvGrpSpPr/>
          <p:nvPr/>
        </p:nvGrpSpPr>
        <p:grpSpPr>
          <a:xfrm>
            <a:off x="2591780" y="2885513"/>
            <a:ext cx="3926456" cy="765085"/>
            <a:chOff x="2555624" y="2303875"/>
            <a:chExt cx="3926456" cy="765085"/>
          </a:xfrm>
        </p:grpSpPr>
        <p:cxnSp>
          <p:nvCxnSpPr>
            <p:cNvPr id="2063" name="直線コネクタ 2062">
              <a:extLst>
                <a:ext uri="{FF2B5EF4-FFF2-40B4-BE49-F238E27FC236}">
                  <a16:creationId xmlns:a16="http://schemas.microsoft.com/office/drawing/2014/main" id="{ED531024-65E4-46A2-86BB-E24F36E74C5E}"/>
                </a:ext>
              </a:extLst>
            </p:cNvPr>
            <p:cNvCxnSpPr>
              <a:cxnSpLocks/>
            </p:cNvCxnSpPr>
            <p:nvPr/>
          </p:nvCxnSpPr>
          <p:spPr>
            <a:xfrm flipH="1" flipV="1">
              <a:off x="3438554" y="2523952"/>
              <a:ext cx="0" cy="223941"/>
            </a:xfrm>
            <a:prstGeom prst="line">
              <a:avLst/>
            </a:prstGeom>
            <a:ln w="9525">
              <a:prstDash val="dash"/>
            </a:ln>
          </p:spPr>
          <p:style>
            <a:lnRef idx="1">
              <a:schemeClr val="accent1"/>
            </a:lnRef>
            <a:fillRef idx="0">
              <a:schemeClr val="accent1"/>
            </a:fillRef>
            <a:effectRef idx="0">
              <a:schemeClr val="accent1"/>
            </a:effectRef>
            <a:fontRef idx="minor">
              <a:schemeClr val="tx1"/>
            </a:fontRef>
          </p:style>
        </p:cxnSp>
        <p:cxnSp>
          <p:nvCxnSpPr>
            <p:cNvPr id="87" name="直線コネクタ 86">
              <a:extLst>
                <a:ext uri="{FF2B5EF4-FFF2-40B4-BE49-F238E27FC236}">
                  <a16:creationId xmlns:a16="http://schemas.microsoft.com/office/drawing/2014/main" id="{F3494919-CA4D-4BDA-A254-A515AB7ABC37}"/>
                </a:ext>
              </a:extLst>
            </p:cNvPr>
            <p:cNvCxnSpPr>
              <a:cxnSpLocks/>
            </p:cNvCxnSpPr>
            <p:nvPr/>
          </p:nvCxnSpPr>
          <p:spPr>
            <a:xfrm flipH="1" flipV="1">
              <a:off x="5599150" y="2523951"/>
              <a:ext cx="0" cy="223941"/>
            </a:xfrm>
            <a:prstGeom prst="line">
              <a:avLst/>
            </a:prstGeom>
            <a:ln w="9525">
              <a:prstDash val="dash"/>
            </a:ln>
          </p:spPr>
          <p:style>
            <a:lnRef idx="1">
              <a:schemeClr val="accent1"/>
            </a:lnRef>
            <a:fillRef idx="0">
              <a:schemeClr val="accent1"/>
            </a:fillRef>
            <a:effectRef idx="0">
              <a:schemeClr val="accent1"/>
            </a:effectRef>
            <a:fontRef idx="minor">
              <a:schemeClr val="tx1"/>
            </a:fontRef>
          </p:style>
        </p:cxnSp>
        <p:cxnSp>
          <p:nvCxnSpPr>
            <p:cNvPr id="2067" name="直線コネクタ 2066">
              <a:extLst>
                <a:ext uri="{FF2B5EF4-FFF2-40B4-BE49-F238E27FC236}">
                  <a16:creationId xmlns:a16="http://schemas.microsoft.com/office/drawing/2014/main" id="{42CE0748-5D5B-4AD6-860F-AD6F80B2DE49}"/>
                </a:ext>
              </a:extLst>
            </p:cNvPr>
            <p:cNvCxnSpPr>
              <a:cxnSpLocks/>
            </p:cNvCxnSpPr>
            <p:nvPr/>
          </p:nvCxnSpPr>
          <p:spPr>
            <a:xfrm>
              <a:off x="3438554" y="2523951"/>
              <a:ext cx="2160000" cy="0"/>
            </a:xfrm>
            <a:prstGeom prst="line">
              <a:avLst/>
            </a:prstGeom>
            <a:ln w="9525">
              <a:prstDash val="dash"/>
            </a:ln>
          </p:spPr>
          <p:style>
            <a:lnRef idx="1">
              <a:schemeClr val="accent1"/>
            </a:lnRef>
            <a:fillRef idx="0">
              <a:schemeClr val="accent1"/>
            </a:fillRef>
            <a:effectRef idx="0">
              <a:schemeClr val="accent1"/>
            </a:effectRef>
            <a:fontRef idx="minor">
              <a:schemeClr val="tx1"/>
            </a:fontRef>
          </p:style>
        </p:cxnSp>
        <p:sp>
          <p:nvSpPr>
            <p:cNvPr id="57" name="四角形: 角を丸くする 56">
              <a:extLst>
                <a:ext uri="{FF2B5EF4-FFF2-40B4-BE49-F238E27FC236}">
                  <a16:creationId xmlns:a16="http://schemas.microsoft.com/office/drawing/2014/main" id="{415D7F28-934F-46B2-8FF8-61DE1F40E109}"/>
                </a:ext>
              </a:extLst>
            </p:cNvPr>
            <p:cNvSpPr/>
            <p:nvPr/>
          </p:nvSpPr>
          <p:spPr>
            <a:xfrm>
              <a:off x="2555624" y="2636960"/>
              <a:ext cx="1765860" cy="432000"/>
            </a:xfrm>
            <a:prstGeom prst="roundRect">
              <a:avLst>
                <a:gd name="adj" fmla="val 6752"/>
              </a:avLst>
            </a:prstGeom>
            <a:solidFill>
              <a:srgbClr val="C0E0E6"/>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rIns="72000" rtlCol="0" anchor="ctr"/>
            <a:lstStyle/>
            <a:p>
              <a:pPr algn="ctr"/>
              <a:r>
                <a:rPr kumimoji="1" lang="ja-JP" altLang="en-US" sz="1050" b="1">
                  <a:solidFill>
                    <a:schemeClr val="tx1"/>
                  </a:solidFill>
                  <a:latin typeface="メイリオ" panose="020B0604030504040204" pitchFamily="50" charset="-128"/>
                  <a:ea typeface="メイリオ" panose="020B0604030504040204" pitchFamily="50" charset="-128"/>
                </a:rPr>
                <a:t>一元的な窓口・相談機能</a:t>
              </a:r>
              <a:endParaRPr kumimoji="1" lang="en-US" altLang="ja-JP" sz="1050" b="1">
                <a:solidFill>
                  <a:schemeClr val="tx1"/>
                </a:solidFill>
                <a:latin typeface="メイリオ" panose="020B0604030504040204" pitchFamily="50" charset="-128"/>
                <a:ea typeface="メイリオ" panose="020B0604030504040204" pitchFamily="50" charset="-128"/>
              </a:endParaRPr>
            </a:p>
            <a:p>
              <a:pPr algn="ctr"/>
              <a:r>
                <a:rPr lang="ja-JP" altLang="en-US" sz="1050">
                  <a:solidFill>
                    <a:schemeClr val="tx1"/>
                  </a:solidFill>
                  <a:latin typeface="メイリオ" panose="020B0604030504040204" pitchFamily="50" charset="-128"/>
                  <a:ea typeface="メイリオ" panose="020B0604030504040204" pitchFamily="50" charset="-128"/>
                </a:rPr>
                <a:t>（コンシェルジュ的役割）</a:t>
              </a:r>
              <a:endParaRPr kumimoji="1" lang="ja-JP" altLang="en-US" sz="1050">
                <a:solidFill>
                  <a:schemeClr val="tx1"/>
                </a:solidFill>
                <a:latin typeface="メイリオ" panose="020B0604030504040204" pitchFamily="50" charset="-128"/>
                <a:ea typeface="メイリオ" panose="020B0604030504040204" pitchFamily="50" charset="-128"/>
              </a:endParaRPr>
            </a:p>
          </p:txBody>
        </p:sp>
        <p:sp>
          <p:nvSpPr>
            <p:cNvPr id="58" name="四角形: 角を丸くする 57">
              <a:extLst>
                <a:ext uri="{FF2B5EF4-FFF2-40B4-BE49-F238E27FC236}">
                  <a16:creationId xmlns:a16="http://schemas.microsoft.com/office/drawing/2014/main" id="{1360DF76-7826-4EF5-904A-3495BB0331E0}"/>
                </a:ext>
              </a:extLst>
            </p:cNvPr>
            <p:cNvSpPr/>
            <p:nvPr/>
          </p:nvSpPr>
          <p:spPr>
            <a:xfrm>
              <a:off x="4716220" y="2636960"/>
              <a:ext cx="1765860" cy="432000"/>
            </a:xfrm>
            <a:prstGeom prst="roundRect">
              <a:avLst>
                <a:gd name="adj" fmla="val 6752"/>
              </a:avLst>
            </a:prstGeom>
            <a:solidFill>
              <a:srgbClr val="C0E0E6"/>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050" b="1">
                  <a:solidFill>
                    <a:schemeClr val="tx1"/>
                  </a:solidFill>
                  <a:latin typeface="メイリオ" panose="020B0604030504040204" pitchFamily="50" charset="-128"/>
                  <a:ea typeface="メイリオ" panose="020B0604030504040204" pitchFamily="50" charset="-128"/>
                </a:rPr>
                <a:t>バックアップ機能</a:t>
              </a:r>
              <a:endParaRPr kumimoji="1" lang="en-US" altLang="ja-JP" sz="1050" b="1">
                <a:solidFill>
                  <a:schemeClr val="tx1"/>
                </a:solidFill>
                <a:latin typeface="メイリオ" panose="020B0604030504040204" pitchFamily="50" charset="-128"/>
                <a:ea typeface="メイリオ" panose="020B0604030504040204" pitchFamily="50" charset="-128"/>
              </a:endParaRPr>
            </a:p>
            <a:p>
              <a:pPr algn="ctr"/>
              <a:r>
                <a:rPr lang="ja-JP" altLang="en-US" sz="1050">
                  <a:solidFill>
                    <a:schemeClr val="tx1"/>
                  </a:solidFill>
                  <a:latin typeface="メイリオ" panose="020B0604030504040204" pitchFamily="50" charset="-128"/>
                  <a:ea typeface="メイリオ" panose="020B0604030504040204" pitchFamily="50" charset="-128"/>
                </a:rPr>
                <a:t>（コーディネーター的役割）</a:t>
              </a:r>
              <a:endParaRPr kumimoji="1" lang="ja-JP" altLang="en-US" sz="1050">
                <a:solidFill>
                  <a:schemeClr val="tx1"/>
                </a:solidFill>
                <a:latin typeface="メイリオ" panose="020B0604030504040204" pitchFamily="50" charset="-128"/>
                <a:ea typeface="メイリオ" panose="020B0604030504040204" pitchFamily="50" charset="-128"/>
              </a:endParaRPr>
            </a:p>
          </p:txBody>
        </p:sp>
        <p:cxnSp>
          <p:nvCxnSpPr>
            <p:cNvPr id="121" name="直線コネクタ 120">
              <a:extLst>
                <a:ext uri="{FF2B5EF4-FFF2-40B4-BE49-F238E27FC236}">
                  <a16:creationId xmlns:a16="http://schemas.microsoft.com/office/drawing/2014/main" id="{1104F1FD-D831-4A65-8BDA-95217BE7AC34}"/>
                </a:ext>
              </a:extLst>
            </p:cNvPr>
            <p:cNvCxnSpPr>
              <a:cxnSpLocks/>
            </p:cNvCxnSpPr>
            <p:nvPr/>
          </p:nvCxnSpPr>
          <p:spPr>
            <a:xfrm flipH="1" flipV="1">
              <a:off x="4561368" y="2303875"/>
              <a:ext cx="0" cy="223941"/>
            </a:xfrm>
            <a:prstGeom prst="line">
              <a:avLst/>
            </a:prstGeom>
            <a:ln w="9525">
              <a:prstDash val="dash"/>
            </a:ln>
          </p:spPr>
          <p:style>
            <a:lnRef idx="1">
              <a:schemeClr val="accent1"/>
            </a:lnRef>
            <a:fillRef idx="0">
              <a:schemeClr val="accent1"/>
            </a:fillRef>
            <a:effectRef idx="0">
              <a:schemeClr val="accent1"/>
            </a:effectRef>
            <a:fontRef idx="minor">
              <a:schemeClr val="tx1"/>
            </a:fontRef>
          </p:style>
        </p:cxnSp>
      </p:grpSp>
      <p:sp>
        <p:nvSpPr>
          <p:cNvPr id="5" name="楕円 4">
            <a:extLst>
              <a:ext uri="{FF2B5EF4-FFF2-40B4-BE49-F238E27FC236}">
                <a16:creationId xmlns:a16="http://schemas.microsoft.com/office/drawing/2014/main" id="{215A6CA8-22E9-456E-9216-111760B14830}"/>
              </a:ext>
            </a:extLst>
          </p:cNvPr>
          <p:cNvSpPr/>
          <p:nvPr/>
        </p:nvSpPr>
        <p:spPr>
          <a:xfrm>
            <a:off x="3792970" y="1418721"/>
            <a:ext cx="1556802" cy="1556802"/>
          </a:xfrm>
          <a:prstGeom prst="ellipse">
            <a:avLst/>
          </a:prstGeom>
          <a:solidFill>
            <a:srgbClr val="00468B"/>
          </a:solidFill>
          <a:ln w="9525">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0" tIns="0" rIns="0" bIns="108000" rtlCol="0" anchor="ctr"/>
          <a:lstStyle/>
          <a:p>
            <a:pPr algn="ctr">
              <a:lnSpc>
                <a:spcPts val="2300"/>
              </a:lnSpc>
            </a:pPr>
            <a:r>
              <a:rPr kumimoji="1" lang="ja-JP" altLang="en-US" sz="1600" b="1" dirty="0">
                <a:solidFill>
                  <a:schemeClr val="bg1"/>
                </a:solidFill>
                <a:latin typeface="メイリオ" panose="020B0604030504040204" pitchFamily="50" charset="-128"/>
                <a:ea typeface="メイリオ" panose="020B0604030504040204" pitchFamily="50" charset="-128"/>
              </a:rPr>
              <a:t>大阪府</a:t>
            </a:r>
            <a:endParaRPr kumimoji="1" lang="en-US" altLang="ja-JP" sz="1600" b="1" dirty="0">
              <a:solidFill>
                <a:schemeClr val="bg1"/>
              </a:solidFill>
              <a:latin typeface="メイリオ" panose="020B0604030504040204" pitchFamily="50" charset="-128"/>
              <a:ea typeface="メイリオ" panose="020B0604030504040204" pitchFamily="50" charset="-128"/>
            </a:endParaRPr>
          </a:p>
          <a:p>
            <a:pPr algn="ctr">
              <a:lnSpc>
                <a:spcPts val="2300"/>
              </a:lnSpc>
            </a:pPr>
            <a:r>
              <a:rPr lang="ja-JP" altLang="en-US" sz="1600" b="1" dirty="0">
                <a:solidFill>
                  <a:schemeClr val="bg1"/>
                </a:solidFill>
                <a:latin typeface="メイリオ" panose="020B0604030504040204" pitchFamily="50" charset="-128"/>
                <a:ea typeface="メイリオ" panose="020B0604030504040204" pitchFamily="50" charset="-128"/>
              </a:rPr>
              <a:t>公民戦略</a:t>
            </a:r>
            <a:endParaRPr lang="en-US" altLang="ja-JP" sz="1600" b="1" dirty="0">
              <a:solidFill>
                <a:schemeClr val="bg1"/>
              </a:solidFill>
              <a:latin typeface="メイリオ" panose="020B0604030504040204" pitchFamily="50" charset="-128"/>
              <a:ea typeface="メイリオ" panose="020B0604030504040204" pitchFamily="50" charset="-128"/>
            </a:endParaRPr>
          </a:p>
          <a:p>
            <a:pPr algn="ctr">
              <a:lnSpc>
                <a:spcPts val="2300"/>
              </a:lnSpc>
            </a:pPr>
            <a:r>
              <a:rPr lang="ja-JP" altLang="en-US" sz="1600" b="1" dirty="0">
                <a:solidFill>
                  <a:schemeClr val="bg1"/>
                </a:solidFill>
                <a:latin typeface="メイリオ" panose="020B0604030504040204" pitchFamily="50" charset="-128"/>
                <a:ea typeface="メイリオ" panose="020B0604030504040204" pitchFamily="50" charset="-128"/>
              </a:rPr>
              <a:t>連携デスク</a:t>
            </a:r>
            <a:endParaRPr lang="en-US" altLang="ja-JP" sz="1600" b="1" dirty="0">
              <a:solidFill>
                <a:schemeClr val="bg1"/>
              </a:solidFill>
              <a:latin typeface="メイリオ" panose="020B0604030504040204" pitchFamily="50" charset="-128"/>
              <a:ea typeface="メイリオ" panose="020B0604030504040204" pitchFamily="50" charset="-128"/>
            </a:endParaRPr>
          </a:p>
        </p:txBody>
      </p:sp>
      <p:sp>
        <p:nvSpPr>
          <p:cNvPr id="102" name="四角形: 角を丸くする 101">
            <a:extLst>
              <a:ext uri="{FF2B5EF4-FFF2-40B4-BE49-F238E27FC236}">
                <a16:creationId xmlns:a16="http://schemas.microsoft.com/office/drawing/2014/main" id="{D9C690FD-A285-4BBE-9750-36E9AA1EE693}"/>
              </a:ext>
            </a:extLst>
          </p:cNvPr>
          <p:cNvSpPr/>
          <p:nvPr/>
        </p:nvSpPr>
        <p:spPr>
          <a:xfrm>
            <a:off x="6854822" y="3364036"/>
            <a:ext cx="2019865" cy="529373"/>
          </a:xfrm>
          <a:prstGeom prst="roundRect">
            <a:avLst/>
          </a:prstGeom>
          <a:solidFill>
            <a:schemeClr val="bg1"/>
          </a:solid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36000" rIns="0" rtlCol="0" anchor="ctr"/>
          <a:lstStyle/>
          <a:p>
            <a:r>
              <a:rPr kumimoji="1" lang="ja-JP" altLang="en-US" sz="1050">
                <a:solidFill>
                  <a:schemeClr val="tx1"/>
                </a:solidFill>
                <a:latin typeface="メイリオ" panose="020B0604030504040204" pitchFamily="50" charset="-128"/>
                <a:ea typeface="メイリオ" panose="020B0604030504040204" pitchFamily="50" charset="-128"/>
              </a:rPr>
              <a:t>アイデアを実現可能とする上で参考となる情報が得られる！</a:t>
            </a:r>
          </a:p>
        </p:txBody>
      </p:sp>
      <p:grpSp>
        <p:nvGrpSpPr>
          <p:cNvPr id="2079" name="グループ化 2078">
            <a:extLst>
              <a:ext uri="{FF2B5EF4-FFF2-40B4-BE49-F238E27FC236}">
                <a16:creationId xmlns:a16="http://schemas.microsoft.com/office/drawing/2014/main" id="{4BAFC168-3E1C-46F0-917F-DD7B0DF17A57}"/>
              </a:ext>
            </a:extLst>
          </p:cNvPr>
          <p:cNvGrpSpPr/>
          <p:nvPr/>
        </p:nvGrpSpPr>
        <p:grpSpPr>
          <a:xfrm>
            <a:off x="296525" y="3547115"/>
            <a:ext cx="2088000" cy="288000"/>
            <a:chOff x="262127" y="3190985"/>
            <a:chExt cx="2088000" cy="405771"/>
          </a:xfrm>
        </p:grpSpPr>
        <p:sp>
          <p:nvSpPr>
            <p:cNvPr id="105" name="四角形: 角を丸くする 104">
              <a:extLst>
                <a:ext uri="{FF2B5EF4-FFF2-40B4-BE49-F238E27FC236}">
                  <a16:creationId xmlns:a16="http://schemas.microsoft.com/office/drawing/2014/main" id="{48011506-FF1D-4394-A08E-53C07053FEA3}"/>
                </a:ext>
              </a:extLst>
            </p:cNvPr>
            <p:cNvSpPr/>
            <p:nvPr/>
          </p:nvSpPr>
          <p:spPr>
            <a:xfrm>
              <a:off x="262127" y="3190985"/>
              <a:ext cx="2088000" cy="405771"/>
            </a:xfrm>
            <a:prstGeom prst="roundRect">
              <a:avLst>
                <a:gd name="adj" fmla="val 27250"/>
              </a:avLst>
            </a:prstGeom>
            <a:solidFill>
              <a:schemeClr val="bg1"/>
            </a:solid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endParaRPr kumimoji="1" lang="en-US" altLang="ja-JP" sz="1050">
                <a:solidFill>
                  <a:schemeClr val="tx1"/>
                </a:solidFill>
                <a:latin typeface="メイリオ" panose="020B0604030504040204" pitchFamily="50" charset="-128"/>
                <a:ea typeface="メイリオ" panose="020B0604030504040204" pitchFamily="50" charset="-128"/>
              </a:endParaRPr>
            </a:p>
          </p:txBody>
        </p:sp>
        <p:sp>
          <p:nvSpPr>
            <p:cNvPr id="113" name="四角形: 角を丸くする 112">
              <a:extLst>
                <a:ext uri="{FF2B5EF4-FFF2-40B4-BE49-F238E27FC236}">
                  <a16:creationId xmlns:a16="http://schemas.microsoft.com/office/drawing/2014/main" id="{E477D01D-E58A-430A-9F17-EA5AAC1F3F18}"/>
                </a:ext>
              </a:extLst>
            </p:cNvPr>
            <p:cNvSpPr/>
            <p:nvPr/>
          </p:nvSpPr>
          <p:spPr>
            <a:xfrm>
              <a:off x="299347" y="3251656"/>
              <a:ext cx="2047191" cy="256373"/>
            </a:xfrm>
            <a:prstGeom prst="roundRect">
              <a:avLst/>
            </a:prstGeom>
            <a:noFill/>
            <a:ln w="19050">
              <a:noFill/>
              <a:prstDash val="sysDot"/>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r>
                <a:rPr lang="ja-JP" altLang="en-US" sz="1000">
                  <a:solidFill>
                    <a:schemeClr val="tx1"/>
                  </a:solidFill>
                  <a:latin typeface="メイリオ" panose="020B0604030504040204" pitchFamily="50" charset="-128"/>
                  <a:ea typeface="メイリオ" panose="020B0604030504040204" pitchFamily="50" charset="-128"/>
                </a:rPr>
                <a:t>対等な立場で「対話」ができる！</a:t>
              </a:r>
              <a:endParaRPr kumimoji="1" lang="en-US" altLang="ja-JP" sz="1000">
                <a:solidFill>
                  <a:schemeClr val="tx1"/>
                </a:solidFill>
                <a:latin typeface="メイリオ" panose="020B0604030504040204" pitchFamily="50" charset="-128"/>
                <a:ea typeface="メイリオ" panose="020B0604030504040204" pitchFamily="50" charset="-128"/>
              </a:endParaRPr>
            </a:p>
          </p:txBody>
        </p:sp>
      </p:grpSp>
      <p:sp>
        <p:nvSpPr>
          <p:cNvPr id="6" name="矢印: 下 5">
            <a:extLst>
              <a:ext uri="{FF2B5EF4-FFF2-40B4-BE49-F238E27FC236}">
                <a16:creationId xmlns:a16="http://schemas.microsoft.com/office/drawing/2014/main" id="{12507B85-455A-4747-BCAB-37E4E7ACBF08}"/>
              </a:ext>
            </a:extLst>
          </p:cNvPr>
          <p:cNvSpPr/>
          <p:nvPr/>
        </p:nvSpPr>
        <p:spPr>
          <a:xfrm>
            <a:off x="4341503" y="6034295"/>
            <a:ext cx="438716" cy="329504"/>
          </a:xfrm>
          <a:prstGeom prst="downArrow">
            <a:avLst/>
          </a:prstGeom>
          <a:solidFill>
            <a:srgbClr val="00B050"/>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59" name="吹き出し: 角を丸めた四角形 58">
            <a:extLst>
              <a:ext uri="{FF2B5EF4-FFF2-40B4-BE49-F238E27FC236}">
                <a16:creationId xmlns:a16="http://schemas.microsoft.com/office/drawing/2014/main" id="{B6AD1470-D1F3-41CB-97CD-67F69D148E9E}"/>
              </a:ext>
            </a:extLst>
          </p:cNvPr>
          <p:cNvSpPr/>
          <p:nvPr/>
        </p:nvSpPr>
        <p:spPr>
          <a:xfrm flipH="1">
            <a:off x="6570467" y="3847552"/>
            <a:ext cx="2153527" cy="928770"/>
          </a:xfrm>
          <a:custGeom>
            <a:avLst/>
            <a:gdLst>
              <a:gd name="connsiteX0" fmla="*/ 0 w 2077162"/>
              <a:gd name="connsiteY0" fmla="*/ 144655 h 867914"/>
              <a:gd name="connsiteX1" fmla="*/ 144655 w 2077162"/>
              <a:gd name="connsiteY1" fmla="*/ 0 h 867914"/>
              <a:gd name="connsiteX2" fmla="*/ 346194 w 2077162"/>
              <a:gd name="connsiteY2" fmla="*/ 0 h 867914"/>
              <a:gd name="connsiteX3" fmla="*/ 342233 w 2077162"/>
              <a:gd name="connsiteY3" fmla="*/ -178374 h 867914"/>
              <a:gd name="connsiteX4" fmla="*/ 865484 w 2077162"/>
              <a:gd name="connsiteY4" fmla="*/ 0 h 867914"/>
              <a:gd name="connsiteX5" fmla="*/ 1932507 w 2077162"/>
              <a:gd name="connsiteY5" fmla="*/ 0 h 867914"/>
              <a:gd name="connsiteX6" fmla="*/ 2077162 w 2077162"/>
              <a:gd name="connsiteY6" fmla="*/ 144655 h 867914"/>
              <a:gd name="connsiteX7" fmla="*/ 2077162 w 2077162"/>
              <a:gd name="connsiteY7" fmla="*/ 144652 h 867914"/>
              <a:gd name="connsiteX8" fmla="*/ 2077162 w 2077162"/>
              <a:gd name="connsiteY8" fmla="*/ 144652 h 867914"/>
              <a:gd name="connsiteX9" fmla="*/ 2077162 w 2077162"/>
              <a:gd name="connsiteY9" fmla="*/ 361631 h 867914"/>
              <a:gd name="connsiteX10" fmla="*/ 2077162 w 2077162"/>
              <a:gd name="connsiteY10" fmla="*/ 723259 h 867914"/>
              <a:gd name="connsiteX11" fmla="*/ 1932507 w 2077162"/>
              <a:gd name="connsiteY11" fmla="*/ 867914 h 867914"/>
              <a:gd name="connsiteX12" fmla="*/ 865484 w 2077162"/>
              <a:gd name="connsiteY12" fmla="*/ 867914 h 867914"/>
              <a:gd name="connsiteX13" fmla="*/ 346194 w 2077162"/>
              <a:gd name="connsiteY13" fmla="*/ 867914 h 867914"/>
              <a:gd name="connsiteX14" fmla="*/ 346194 w 2077162"/>
              <a:gd name="connsiteY14" fmla="*/ 867914 h 867914"/>
              <a:gd name="connsiteX15" fmla="*/ 144655 w 2077162"/>
              <a:gd name="connsiteY15" fmla="*/ 867914 h 867914"/>
              <a:gd name="connsiteX16" fmla="*/ 0 w 2077162"/>
              <a:gd name="connsiteY16" fmla="*/ 723259 h 867914"/>
              <a:gd name="connsiteX17" fmla="*/ 0 w 2077162"/>
              <a:gd name="connsiteY17" fmla="*/ 361631 h 867914"/>
              <a:gd name="connsiteX18" fmla="*/ 0 w 2077162"/>
              <a:gd name="connsiteY18" fmla="*/ 144652 h 867914"/>
              <a:gd name="connsiteX19" fmla="*/ 0 w 2077162"/>
              <a:gd name="connsiteY19" fmla="*/ 144652 h 867914"/>
              <a:gd name="connsiteX20" fmla="*/ 0 w 2077162"/>
              <a:gd name="connsiteY20" fmla="*/ 144655 h 867914"/>
              <a:gd name="connsiteX0" fmla="*/ 0 w 2077162"/>
              <a:gd name="connsiteY0" fmla="*/ 323029 h 1046288"/>
              <a:gd name="connsiteX1" fmla="*/ 144655 w 2077162"/>
              <a:gd name="connsiteY1" fmla="*/ 178374 h 1046288"/>
              <a:gd name="connsiteX2" fmla="*/ 346194 w 2077162"/>
              <a:gd name="connsiteY2" fmla="*/ 178374 h 1046288"/>
              <a:gd name="connsiteX3" fmla="*/ 342233 w 2077162"/>
              <a:gd name="connsiteY3" fmla="*/ 0 h 1046288"/>
              <a:gd name="connsiteX4" fmla="*/ 615548 w 2077162"/>
              <a:gd name="connsiteY4" fmla="*/ 178374 h 1046288"/>
              <a:gd name="connsiteX5" fmla="*/ 1932507 w 2077162"/>
              <a:gd name="connsiteY5" fmla="*/ 178374 h 1046288"/>
              <a:gd name="connsiteX6" fmla="*/ 2077162 w 2077162"/>
              <a:gd name="connsiteY6" fmla="*/ 323029 h 1046288"/>
              <a:gd name="connsiteX7" fmla="*/ 2077162 w 2077162"/>
              <a:gd name="connsiteY7" fmla="*/ 323026 h 1046288"/>
              <a:gd name="connsiteX8" fmla="*/ 2077162 w 2077162"/>
              <a:gd name="connsiteY8" fmla="*/ 323026 h 1046288"/>
              <a:gd name="connsiteX9" fmla="*/ 2077162 w 2077162"/>
              <a:gd name="connsiteY9" fmla="*/ 540005 h 1046288"/>
              <a:gd name="connsiteX10" fmla="*/ 2077162 w 2077162"/>
              <a:gd name="connsiteY10" fmla="*/ 901633 h 1046288"/>
              <a:gd name="connsiteX11" fmla="*/ 1932507 w 2077162"/>
              <a:gd name="connsiteY11" fmla="*/ 1046288 h 1046288"/>
              <a:gd name="connsiteX12" fmla="*/ 865484 w 2077162"/>
              <a:gd name="connsiteY12" fmla="*/ 1046288 h 1046288"/>
              <a:gd name="connsiteX13" fmla="*/ 346194 w 2077162"/>
              <a:gd name="connsiteY13" fmla="*/ 1046288 h 1046288"/>
              <a:gd name="connsiteX14" fmla="*/ 346194 w 2077162"/>
              <a:gd name="connsiteY14" fmla="*/ 1046288 h 1046288"/>
              <a:gd name="connsiteX15" fmla="*/ 144655 w 2077162"/>
              <a:gd name="connsiteY15" fmla="*/ 1046288 h 1046288"/>
              <a:gd name="connsiteX16" fmla="*/ 0 w 2077162"/>
              <a:gd name="connsiteY16" fmla="*/ 901633 h 1046288"/>
              <a:gd name="connsiteX17" fmla="*/ 0 w 2077162"/>
              <a:gd name="connsiteY17" fmla="*/ 540005 h 1046288"/>
              <a:gd name="connsiteX18" fmla="*/ 0 w 2077162"/>
              <a:gd name="connsiteY18" fmla="*/ 323026 h 1046288"/>
              <a:gd name="connsiteX19" fmla="*/ 0 w 2077162"/>
              <a:gd name="connsiteY19" fmla="*/ 323026 h 1046288"/>
              <a:gd name="connsiteX20" fmla="*/ 0 w 2077162"/>
              <a:gd name="connsiteY20" fmla="*/ 323029 h 104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77162" h="1046288">
                <a:moveTo>
                  <a:pt x="0" y="323029"/>
                </a:moveTo>
                <a:cubicBezTo>
                  <a:pt x="0" y="243138"/>
                  <a:pt x="64764" y="178374"/>
                  <a:pt x="144655" y="178374"/>
                </a:cubicBezTo>
                <a:lnTo>
                  <a:pt x="346194" y="178374"/>
                </a:lnTo>
                <a:cubicBezTo>
                  <a:pt x="344874" y="118916"/>
                  <a:pt x="343553" y="59458"/>
                  <a:pt x="342233" y="0"/>
                </a:cubicBezTo>
                <a:lnTo>
                  <a:pt x="615548" y="178374"/>
                </a:lnTo>
                <a:lnTo>
                  <a:pt x="1932507" y="178374"/>
                </a:lnTo>
                <a:cubicBezTo>
                  <a:pt x="2012398" y="178374"/>
                  <a:pt x="2077162" y="243138"/>
                  <a:pt x="2077162" y="323029"/>
                </a:cubicBezTo>
                <a:lnTo>
                  <a:pt x="2077162" y="323026"/>
                </a:lnTo>
                <a:lnTo>
                  <a:pt x="2077162" y="323026"/>
                </a:lnTo>
                <a:lnTo>
                  <a:pt x="2077162" y="540005"/>
                </a:lnTo>
                <a:lnTo>
                  <a:pt x="2077162" y="901633"/>
                </a:lnTo>
                <a:cubicBezTo>
                  <a:pt x="2077162" y="981524"/>
                  <a:pt x="2012398" y="1046288"/>
                  <a:pt x="1932507" y="1046288"/>
                </a:cubicBezTo>
                <a:lnTo>
                  <a:pt x="865484" y="1046288"/>
                </a:lnTo>
                <a:lnTo>
                  <a:pt x="346194" y="1046288"/>
                </a:lnTo>
                <a:lnTo>
                  <a:pt x="346194" y="1046288"/>
                </a:lnTo>
                <a:lnTo>
                  <a:pt x="144655" y="1046288"/>
                </a:lnTo>
                <a:cubicBezTo>
                  <a:pt x="64764" y="1046288"/>
                  <a:pt x="0" y="981524"/>
                  <a:pt x="0" y="901633"/>
                </a:cubicBezTo>
                <a:lnTo>
                  <a:pt x="0" y="540005"/>
                </a:lnTo>
                <a:lnTo>
                  <a:pt x="0" y="323026"/>
                </a:lnTo>
                <a:lnTo>
                  <a:pt x="0" y="323026"/>
                </a:lnTo>
                <a:lnTo>
                  <a:pt x="0" y="323029"/>
                </a:lnTo>
                <a:close/>
              </a:path>
            </a:pathLst>
          </a:custGeom>
          <a:solidFill>
            <a:schemeClr val="bg1"/>
          </a:solidFill>
          <a:ln w="19050">
            <a:solidFill>
              <a:srgbClr val="262A5E"/>
            </a:solidFill>
          </a:ln>
          <a:effectLst>
            <a:outerShdw blurRad="50800" dist="38100" dir="2700000" algn="tl" rotWithShape="0">
              <a:srgbClr val="322E84">
                <a:alpha val="84706"/>
              </a:srgb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36000" rIns="72000" rtlCol="0" anchor="ctr"/>
          <a:lstStyle/>
          <a:p>
            <a:pPr>
              <a:lnSpc>
                <a:spcPts val="1500"/>
              </a:lnSpc>
            </a:pPr>
            <a:r>
              <a:rPr kumimoji="1" lang="ja-JP" altLang="en-US" sz="1050" b="1" dirty="0">
                <a:solidFill>
                  <a:schemeClr val="tx1"/>
                </a:solidFill>
                <a:latin typeface="メイリオ" panose="020B0604030504040204" pitchFamily="50" charset="-128"/>
                <a:ea typeface="メイリオ" panose="020B0604030504040204" pitchFamily="50" charset="-128"/>
              </a:rPr>
              <a:t> </a:t>
            </a:r>
            <a:endParaRPr kumimoji="1" lang="en-US" altLang="ja-JP" sz="1050" b="1" dirty="0">
              <a:solidFill>
                <a:schemeClr val="tx1"/>
              </a:solidFill>
              <a:latin typeface="メイリオ" panose="020B0604030504040204" pitchFamily="50" charset="-128"/>
              <a:ea typeface="メイリオ" panose="020B0604030504040204" pitchFamily="50" charset="-128"/>
            </a:endParaRPr>
          </a:p>
          <a:p>
            <a:pPr>
              <a:lnSpc>
                <a:spcPts val="1500"/>
              </a:lnSpc>
            </a:pPr>
            <a:r>
              <a:rPr lang="ja-JP" altLang="en-US" sz="1050" b="1" dirty="0">
                <a:solidFill>
                  <a:schemeClr val="tx1"/>
                </a:solidFill>
                <a:latin typeface="メイリオ" panose="020B0604030504040204" pitchFamily="50" charset="-128"/>
                <a:ea typeface="メイリオ" panose="020B0604030504040204" pitchFamily="50" charset="-128"/>
              </a:rPr>
              <a:t> </a:t>
            </a:r>
            <a:r>
              <a:rPr kumimoji="1" lang="ja-JP" altLang="en-US" sz="1050" b="1" dirty="0">
                <a:solidFill>
                  <a:schemeClr val="tx1"/>
                </a:solidFill>
                <a:latin typeface="メイリオ" panose="020B0604030504040204" pitchFamily="50" charset="-128"/>
                <a:ea typeface="メイリオ" panose="020B0604030504040204" pitchFamily="50" charset="-128"/>
              </a:rPr>
              <a:t>○多様な資源の活用</a:t>
            </a:r>
            <a:endParaRPr kumimoji="1" lang="en-US" altLang="ja-JP" sz="1050" b="1" dirty="0">
              <a:solidFill>
                <a:schemeClr val="tx1"/>
              </a:solidFill>
              <a:latin typeface="メイリオ" panose="020B0604030504040204" pitchFamily="50" charset="-128"/>
              <a:ea typeface="メイリオ" panose="020B0604030504040204" pitchFamily="50" charset="-128"/>
            </a:endParaRPr>
          </a:p>
          <a:p>
            <a:pPr>
              <a:lnSpc>
                <a:spcPts val="1500"/>
              </a:lnSpc>
            </a:pPr>
            <a:r>
              <a:rPr lang="ja-JP" altLang="en-US" sz="1050" b="1" dirty="0">
                <a:solidFill>
                  <a:schemeClr val="tx1"/>
                </a:solidFill>
                <a:latin typeface="メイリオ" panose="020B0604030504040204" pitchFamily="50" charset="-128"/>
                <a:ea typeface="メイリオ" panose="020B0604030504040204" pitchFamily="50" charset="-128"/>
              </a:rPr>
              <a:t> ○府民サービスの向上</a:t>
            </a:r>
            <a:endParaRPr lang="en-US" altLang="ja-JP" sz="1050" b="1" dirty="0">
              <a:solidFill>
                <a:schemeClr val="tx1"/>
              </a:solidFill>
              <a:latin typeface="メイリオ" panose="020B0604030504040204" pitchFamily="50" charset="-128"/>
              <a:ea typeface="メイリオ" panose="020B0604030504040204" pitchFamily="50" charset="-128"/>
            </a:endParaRPr>
          </a:p>
          <a:p>
            <a:pPr>
              <a:lnSpc>
                <a:spcPts val="1500"/>
              </a:lnSpc>
            </a:pPr>
            <a:r>
              <a:rPr kumimoji="1" lang="ja-JP" altLang="en-US" sz="1050" b="1" dirty="0">
                <a:solidFill>
                  <a:schemeClr val="tx1"/>
                </a:solidFill>
                <a:latin typeface="メイリオ" panose="020B0604030504040204" pitchFamily="50" charset="-128"/>
                <a:ea typeface="メイリオ" panose="020B0604030504040204" pitchFamily="50" charset="-128"/>
              </a:rPr>
              <a:t> ○地域イメージの向上</a:t>
            </a:r>
          </a:p>
        </p:txBody>
      </p:sp>
      <p:grpSp>
        <p:nvGrpSpPr>
          <p:cNvPr id="25" name="グループ化 24">
            <a:extLst>
              <a:ext uri="{FF2B5EF4-FFF2-40B4-BE49-F238E27FC236}">
                <a16:creationId xmlns:a16="http://schemas.microsoft.com/office/drawing/2014/main" id="{D4821E61-BC20-4E4E-9BE6-84BD8CB3B333}"/>
              </a:ext>
            </a:extLst>
          </p:cNvPr>
          <p:cNvGrpSpPr/>
          <p:nvPr/>
        </p:nvGrpSpPr>
        <p:grpSpPr>
          <a:xfrm>
            <a:off x="2996217" y="5243964"/>
            <a:ext cx="3116805" cy="911903"/>
            <a:chOff x="3055227" y="5075978"/>
            <a:chExt cx="3116805" cy="911903"/>
          </a:xfrm>
        </p:grpSpPr>
        <p:sp>
          <p:nvSpPr>
            <p:cNvPr id="67" name="楕円 66">
              <a:extLst>
                <a:ext uri="{FF2B5EF4-FFF2-40B4-BE49-F238E27FC236}">
                  <a16:creationId xmlns:a16="http://schemas.microsoft.com/office/drawing/2014/main" id="{0F745644-523E-40B9-B514-616A6995FACC}"/>
                </a:ext>
              </a:extLst>
            </p:cNvPr>
            <p:cNvSpPr/>
            <p:nvPr/>
          </p:nvSpPr>
          <p:spPr>
            <a:xfrm>
              <a:off x="3055227" y="5075978"/>
              <a:ext cx="911903" cy="911903"/>
            </a:xfrm>
            <a:prstGeom prst="ellipse">
              <a:avLst/>
            </a:prstGeom>
            <a:solidFill>
              <a:srgbClr val="00B050"/>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108000" rIns="0" bIns="0" rtlCol="0" anchor="ctr"/>
            <a:lstStyle/>
            <a:p>
              <a:pPr algn="ctr">
                <a:lnSpc>
                  <a:spcPts val="2300"/>
                </a:lnSpc>
              </a:pPr>
              <a:r>
                <a:rPr kumimoji="1" lang="ja-JP" altLang="en-US" sz="2400" b="1">
                  <a:solidFill>
                    <a:schemeClr val="bg1"/>
                  </a:solidFill>
                  <a:latin typeface="メイリオ" panose="020B0604030504040204" pitchFamily="50" charset="-128"/>
                  <a:ea typeface="メイリオ" panose="020B0604030504040204" pitchFamily="50" charset="-128"/>
                </a:rPr>
                <a:t>民</a:t>
              </a:r>
              <a:endParaRPr lang="en-US" altLang="ja-JP" sz="2400" b="1">
                <a:solidFill>
                  <a:schemeClr val="bg1"/>
                </a:solidFill>
                <a:latin typeface="メイリオ" panose="020B0604030504040204" pitchFamily="50" charset="-128"/>
                <a:ea typeface="メイリオ" panose="020B0604030504040204" pitchFamily="50" charset="-128"/>
              </a:endParaRPr>
            </a:p>
          </p:txBody>
        </p:sp>
        <p:sp>
          <p:nvSpPr>
            <p:cNvPr id="68" name="楕円 67">
              <a:extLst>
                <a:ext uri="{FF2B5EF4-FFF2-40B4-BE49-F238E27FC236}">
                  <a16:creationId xmlns:a16="http://schemas.microsoft.com/office/drawing/2014/main" id="{6A6EFF8C-2DD3-4119-914A-6A3CCFCDD9FF}"/>
                </a:ext>
              </a:extLst>
            </p:cNvPr>
            <p:cNvSpPr/>
            <p:nvPr/>
          </p:nvSpPr>
          <p:spPr>
            <a:xfrm>
              <a:off x="5260129" y="5075978"/>
              <a:ext cx="911903" cy="911903"/>
            </a:xfrm>
            <a:prstGeom prst="ellipse">
              <a:avLst/>
            </a:prstGeom>
            <a:solidFill>
              <a:srgbClr val="00B050"/>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108000" rIns="0" bIns="0" rtlCol="0" anchor="ctr"/>
            <a:lstStyle/>
            <a:p>
              <a:pPr algn="ctr">
                <a:lnSpc>
                  <a:spcPts val="2300"/>
                </a:lnSpc>
              </a:pPr>
              <a:r>
                <a:rPr kumimoji="1" lang="ja-JP" altLang="en-US" sz="2400" b="1">
                  <a:solidFill>
                    <a:schemeClr val="bg1"/>
                  </a:solidFill>
                  <a:latin typeface="メイリオ" panose="020B0604030504040204" pitchFamily="50" charset="-128"/>
                  <a:ea typeface="メイリオ" panose="020B0604030504040204" pitchFamily="50" charset="-128"/>
                </a:rPr>
                <a:t>公</a:t>
              </a:r>
              <a:endParaRPr lang="en-US" altLang="ja-JP" sz="2400" b="1">
                <a:solidFill>
                  <a:schemeClr val="bg1"/>
                </a:solidFill>
                <a:latin typeface="メイリオ" panose="020B0604030504040204" pitchFamily="50" charset="-128"/>
                <a:ea typeface="メイリオ" panose="020B0604030504040204" pitchFamily="50" charset="-128"/>
              </a:endParaRPr>
            </a:p>
          </p:txBody>
        </p:sp>
        <p:sp>
          <p:nvSpPr>
            <p:cNvPr id="13" name="十字形 12">
              <a:extLst>
                <a:ext uri="{FF2B5EF4-FFF2-40B4-BE49-F238E27FC236}">
                  <a16:creationId xmlns:a16="http://schemas.microsoft.com/office/drawing/2014/main" id="{F51C7B42-A998-4845-93C6-587F429450EA}"/>
                </a:ext>
              </a:extLst>
            </p:cNvPr>
            <p:cNvSpPr/>
            <p:nvPr/>
          </p:nvSpPr>
          <p:spPr>
            <a:xfrm rot="2699791">
              <a:off x="4351907" y="5270207"/>
              <a:ext cx="523445" cy="523444"/>
            </a:xfrm>
            <a:prstGeom prst="plus">
              <a:avLst>
                <a:gd name="adj" fmla="val 45483"/>
              </a:avLst>
            </a:prstGeom>
            <a:solidFill>
              <a:srgbClr val="00B050"/>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grpSp>
      <p:sp>
        <p:nvSpPr>
          <p:cNvPr id="80" name="正方形/長方形 79">
            <a:extLst>
              <a:ext uri="{FF2B5EF4-FFF2-40B4-BE49-F238E27FC236}">
                <a16:creationId xmlns:a16="http://schemas.microsoft.com/office/drawing/2014/main" id="{BA272294-70E3-4330-B686-38C84B96DB44}"/>
              </a:ext>
            </a:extLst>
          </p:cNvPr>
          <p:cNvSpPr/>
          <p:nvPr/>
        </p:nvSpPr>
        <p:spPr>
          <a:xfrm>
            <a:off x="1495510" y="6300684"/>
            <a:ext cx="6151722" cy="475634"/>
          </a:xfrm>
          <a:prstGeom prst="rect">
            <a:avLst/>
          </a:prstGeom>
          <a:noFill/>
          <a:ln w="9525">
            <a:noFill/>
          </a:ln>
          <a:effectLst>
            <a:outerShdw blurRad="12700" dist="25400" dir="2700000" algn="tl" rotWithShape="0">
              <a:srgbClr val="FFFF00"/>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180000" rIns="72000" rtlCol="0" anchor="t"/>
          <a:lstStyle/>
          <a:p>
            <a:pPr algn="ctr">
              <a:lnSpc>
                <a:spcPts val="1920"/>
              </a:lnSpc>
            </a:pPr>
            <a:r>
              <a:rPr kumimoji="1" lang="ja-JP" altLang="en-US" sz="2000" b="1">
                <a:solidFill>
                  <a:srgbClr val="008047"/>
                </a:solidFill>
                <a:effectLst>
                  <a:outerShdw blurRad="50800" dist="38100" dir="2700000" algn="tl" rotWithShape="0">
                    <a:srgbClr val="66FF99">
                      <a:alpha val="40000"/>
                    </a:srgbClr>
                  </a:outerShdw>
                </a:effectLst>
                <a:latin typeface="メイリオ" panose="020B0604030504040204" pitchFamily="50" charset="-128"/>
                <a:ea typeface="メイリオ" panose="020B0604030504040204" pitchFamily="50" charset="-128"/>
              </a:rPr>
              <a:t>「強み」を束ね、新しい価値を生み出す</a:t>
            </a:r>
            <a:endParaRPr kumimoji="1" lang="en-US" altLang="ja-JP" sz="2000" b="1">
              <a:solidFill>
                <a:srgbClr val="008047"/>
              </a:solidFill>
              <a:effectLst>
                <a:outerShdw blurRad="50800" dist="38100" dir="2700000" algn="tl" rotWithShape="0">
                  <a:srgbClr val="66FF99">
                    <a:alpha val="40000"/>
                  </a:srgbClr>
                </a:outerShdw>
              </a:effectLst>
              <a:latin typeface="メイリオ" panose="020B0604030504040204" pitchFamily="50" charset="-128"/>
              <a:ea typeface="メイリオ" panose="020B0604030504040204" pitchFamily="50" charset="-128"/>
            </a:endParaRPr>
          </a:p>
        </p:txBody>
      </p:sp>
      <p:sp>
        <p:nvSpPr>
          <p:cNvPr id="89" name="角丸四角形 46">
            <a:extLst>
              <a:ext uri="{FF2B5EF4-FFF2-40B4-BE49-F238E27FC236}">
                <a16:creationId xmlns:a16="http://schemas.microsoft.com/office/drawing/2014/main" id="{7117DD33-D1E6-4664-81A1-5F745ED5BF3B}"/>
              </a:ext>
            </a:extLst>
          </p:cNvPr>
          <p:cNvSpPr/>
          <p:nvPr/>
        </p:nvSpPr>
        <p:spPr>
          <a:xfrm>
            <a:off x="148413" y="4886554"/>
            <a:ext cx="2239658" cy="252000"/>
          </a:xfrm>
          <a:prstGeom prst="roundRect">
            <a:avLst>
              <a:gd name="adj" fmla="val 14009"/>
            </a:avLst>
          </a:prstGeom>
          <a:solidFill>
            <a:srgbClr val="00468B"/>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algn="ctr"/>
            <a:r>
              <a:rPr lang="ja-JP" altLang="en-US" sz="1100" b="1">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公民戦略連携デスクのミッション</a:t>
            </a:r>
            <a:endParaRPr lang="en-US" altLang="ja-JP" sz="1100" b="1">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24" name="グループ化 23">
            <a:extLst>
              <a:ext uri="{FF2B5EF4-FFF2-40B4-BE49-F238E27FC236}">
                <a16:creationId xmlns:a16="http://schemas.microsoft.com/office/drawing/2014/main" id="{455B6B0F-34CC-4B67-B62B-C6C3F62138CA}"/>
              </a:ext>
            </a:extLst>
          </p:cNvPr>
          <p:cNvGrpSpPr/>
          <p:nvPr/>
        </p:nvGrpSpPr>
        <p:grpSpPr>
          <a:xfrm>
            <a:off x="6383071" y="5183608"/>
            <a:ext cx="2193748" cy="1032615"/>
            <a:chOff x="6383697" y="5000601"/>
            <a:chExt cx="2193748" cy="1032615"/>
          </a:xfrm>
        </p:grpSpPr>
        <p:grpSp>
          <p:nvGrpSpPr>
            <p:cNvPr id="16" name="グループ化 15">
              <a:extLst>
                <a:ext uri="{FF2B5EF4-FFF2-40B4-BE49-F238E27FC236}">
                  <a16:creationId xmlns:a16="http://schemas.microsoft.com/office/drawing/2014/main" id="{569D5CF0-1BA1-433A-A0B8-69445E10034D}"/>
                </a:ext>
              </a:extLst>
            </p:cNvPr>
            <p:cNvGrpSpPr/>
            <p:nvPr/>
          </p:nvGrpSpPr>
          <p:grpSpPr>
            <a:xfrm>
              <a:off x="6597851" y="5084908"/>
              <a:ext cx="1668305" cy="864000"/>
              <a:chOff x="6822250" y="5155385"/>
              <a:chExt cx="1668305" cy="1063925"/>
            </a:xfrm>
            <a:solidFill>
              <a:schemeClr val="accent3">
                <a:lumMod val="20000"/>
                <a:lumOff val="80000"/>
              </a:schemeClr>
            </a:solidFill>
          </p:grpSpPr>
          <p:sp>
            <p:nvSpPr>
              <p:cNvPr id="12" name="四角形: 角を丸くする 11">
                <a:extLst>
                  <a:ext uri="{FF2B5EF4-FFF2-40B4-BE49-F238E27FC236}">
                    <a16:creationId xmlns:a16="http://schemas.microsoft.com/office/drawing/2014/main" id="{E759CD12-9EF1-4AA3-8BEC-4EE87F6DFE33}"/>
                  </a:ext>
                </a:extLst>
              </p:cNvPr>
              <p:cNvSpPr/>
              <p:nvPr/>
            </p:nvSpPr>
            <p:spPr>
              <a:xfrm>
                <a:off x="6822250" y="5155385"/>
                <a:ext cx="1668305" cy="319153"/>
              </a:xfrm>
              <a:prstGeom prst="roundRect">
                <a:avLst/>
              </a:prstGeom>
              <a:grpFill/>
              <a:ln w="19050">
                <a:solidFill>
                  <a:srgbClr val="008047"/>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72000" rtlCol="0" anchor="t"/>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信頼性・信用性</a:t>
                </a:r>
              </a:p>
            </p:txBody>
          </p:sp>
          <p:sp>
            <p:nvSpPr>
              <p:cNvPr id="75" name="四角形: 角を丸くする 74">
                <a:extLst>
                  <a:ext uri="{FF2B5EF4-FFF2-40B4-BE49-F238E27FC236}">
                    <a16:creationId xmlns:a16="http://schemas.microsoft.com/office/drawing/2014/main" id="{4739501F-6287-48D0-8FAC-DB44B6ADD988}"/>
                  </a:ext>
                </a:extLst>
              </p:cNvPr>
              <p:cNvSpPr/>
              <p:nvPr/>
            </p:nvSpPr>
            <p:spPr>
              <a:xfrm>
                <a:off x="6822250" y="5530877"/>
                <a:ext cx="1668305" cy="319153"/>
              </a:xfrm>
              <a:prstGeom prst="roundRect">
                <a:avLst/>
              </a:prstGeom>
              <a:grpFill/>
              <a:ln w="19050">
                <a:solidFill>
                  <a:srgbClr val="008047"/>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72000" rtlCol="0" anchor="t"/>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公共性</a:t>
                </a:r>
              </a:p>
            </p:txBody>
          </p:sp>
          <p:sp>
            <p:nvSpPr>
              <p:cNvPr id="76" name="四角形: 角を丸くする 75">
                <a:extLst>
                  <a:ext uri="{FF2B5EF4-FFF2-40B4-BE49-F238E27FC236}">
                    <a16:creationId xmlns:a16="http://schemas.microsoft.com/office/drawing/2014/main" id="{35642CAD-D018-4C18-A8EE-50FE97F9C6BA}"/>
                  </a:ext>
                </a:extLst>
              </p:cNvPr>
              <p:cNvSpPr/>
              <p:nvPr/>
            </p:nvSpPr>
            <p:spPr>
              <a:xfrm>
                <a:off x="6822250" y="5900157"/>
                <a:ext cx="1668305" cy="319153"/>
              </a:xfrm>
              <a:prstGeom prst="roundRect">
                <a:avLst/>
              </a:prstGeom>
              <a:grpFill/>
              <a:ln w="19050">
                <a:solidFill>
                  <a:srgbClr val="008047"/>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72000" rtlCol="0" anchor="t"/>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安定性・継続性</a:t>
                </a:r>
              </a:p>
            </p:txBody>
          </p:sp>
        </p:grpSp>
        <p:grpSp>
          <p:nvGrpSpPr>
            <p:cNvPr id="98" name="グループ化 97">
              <a:extLst>
                <a:ext uri="{FF2B5EF4-FFF2-40B4-BE49-F238E27FC236}">
                  <a16:creationId xmlns:a16="http://schemas.microsoft.com/office/drawing/2014/main" id="{6803904F-6AE2-4767-8F6C-36D5AF6F05F5}"/>
                </a:ext>
              </a:extLst>
            </p:cNvPr>
            <p:cNvGrpSpPr/>
            <p:nvPr/>
          </p:nvGrpSpPr>
          <p:grpSpPr>
            <a:xfrm>
              <a:off x="6383697" y="5000601"/>
              <a:ext cx="117233" cy="1032615"/>
              <a:chOff x="6742830" y="5017422"/>
              <a:chExt cx="291161" cy="936001"/>
            </a:xfrm>
          </p:grpSpPr>
          <p:cxnSp>
            <p:nvCxnSpPr>
              <p:cNvPr id="99" name="直線コネクタ 98">
                <a:extLst>
                  <a:ext uri="{FF2B5EF4-FFF2-40B4-BE49-F238E27FC236}">
                    <a16:creationId xmlns:a16="http://schemas.microsoft.com/office/drawing/2014/main" id="{B10A3401-4171-4094-942F-A8FA0AF4E1A8}"/>
                  </a:ext>
                </a:extLst>
              </p:cNvPr>
              <p:cNvCxnSpPr>
                <a:cxnSpLocks/>
              </p:cNvCxnSpPr>
              <p:nvPr/>
            </p:nvCxnSpPr>
            <p:spPr>
              <a:xfrm flipH="1">
                <a:off x="6742830" y="5017422"/>
                <a:ext cx="29116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直線コネクタ 103">
                <a:extLst>
                  <a:ext uri="{FF2B5EF4-FFF2-40B4-BE49-F238E27FC236}">
                    <a16:creationId xmlns:a16="http://schemas.microsoft.com/office/drawing/2014/main" id="{845C5E3F-173A-4E22-B00F-CECEB5AB55B2}"/>
                  </a:ext>
                </a:extLst>
              </p:cNvPr>
              <p:cNvCxnSpPr>
                <a:cxnSpLocks/>
              </p:cNvCxnSpPr>
              <p:nvPr/>
            </p:nvCxnSpPr>
            <p:spPr>
              <a:xfrm flipH="1">
                <a:off x="6742830" y="5953423"/>
                <a:ext cx="29116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線コネクタ 105">
                <a:extLst>
                  <a:ext uri="{FF2B5EF4-FFF2-40B4-BE49-F238E27FC236}">
                    <a16:creationId xmlns:a16="http://schemas.microsoft.com/office/drawing/2014/main" id="{537C776E-7B81-41B6-8148-4ECB6F6A9BF3}"/>
                  </a:ext>
                </a:extLst>
              </p:cNvPr>
              <p:cNvCxnSpPr>
                <a:cxnSpLocks/>
              </p:cNvCxnSpPr>
              <p:nvPr/>
            </p:nvCxnSpPr>
            <p:spPr>
              <a:xfrm rot="16200000" flipH="1">
                <a:off x="6274831" y="5485423"/>
                <a:ext cx="9360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2" name="四角形: 角を丸くする 21">
              <a:extLst>
                <a:ext uri="{FF2B5EF4-FFF2-40B4-BE49-F238E27FC236}">
                  <a16:creationId xmlns:a16="http://schemas.microsoft.com/office/drawing/2014/main" id="{0253737D-6EE8-4C2B-92AA-7FB5024AE77E}"/>
                </a:ext>
              </a:extLst>
            </p:cNvPr>
            <p:cNvSpPr/>
            <p:nvPr/>
          </p:nvSpPr>
          <p:spPr>
            <a:xfrm>
              <a:off x="8314250" y="5084908"/>
              <a:ext cx="263195" cy="864000"/>
            </a:xfrm>
            <a:prstGeom prst="roundRect">
              <a:avLst/>
            </a:prstGeom>
            <a:solidFill>
              <a:srgbClr val="008047"/>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eaVert" lIns="72000" tIns="72000" rIns="36000" bIns="72000" rtlCol="0" anchor="t"/>
            <a:lstStyle/>
            <a:p>
              <a:pPr algn="ctr"/>
              <a:r>
                <a:rPr kumimoji="1" lang="ja-JP" altLang="en-US" sz="1050" b="1">
                  <a:solidFill>
                    <a:schemeClr val="bg1"/>
                  </a:solidFill>
                  <a:latin typeface="メイリオ" panose="020B0604030504040204" pitchFamily="50" charset="-128"/>
                  <a:ea typeface="メイリオ" panose="020B0604030504040204" pitchFamily="50" charset="-128"/>
                </a:rPr>
                <a:t>行政の強み</a:t>
              </a:r>
            </a:p>
          </p:txBody>
        </p:sp>
      </p:grpSp>
      <p:grpSp>
        <p:nvGrpSpPr>
          <p:cNvPr id="23" name="グループ化 22">
            <a:extLst>
              <a:ext uri="{FF2B5EF4-FFF2-40B4-BE49-F238E27FC236}">
                <a16:creationId xmlns:a16="http://schemas.microsoft.com/office/drawing/2014/main" id="{FC4483A9-AF73-4E4E-BC22-D6C2F8D9DA4C}"/>
              </a:ext>
            </a:extLst>
          </p:cNvPr>
          <p:cNvGrpSpPr/>
          <p:nvPr/>
        </p:nvGrpSpPr>
        <p:grpSpPr>
          <a:xfrm>
            <a:off x="566555" y="5183608"/>
            <a:ext cx="2159614" cy="1032615"/>
            <a:chOff x="567181" y="5000601"/>
            <a:chExt cx="2159614" cy="1032615"/>
          </a:xfrm>
        </p:grpSpPr>
        <p:grpSp>
          <p:nvGrpSpPr>
            <p:cNvPr id="15" name="グループ化 14">
              <a:extLst>
                <a:ext uri="{FF2B5EF4-FFF2-40B4-BE49-F238E27FC236}">
                  <a16:creationId xmlns:a16="http://schemas.microsoft.com/office/drawing/2014/main" id="{F6CC3CBE-AA2C-486B-8C2E-CF84D75DF88F}"/>
                </a:ext>
              </a:extLst>
            </p:cNvPr>
            <p:cNvGrpSpPr/>
            <p:nvPr/>
          </p:nvGrpSpPr>
          <p:grpSpPr>
            <a:xfrm>
              <a:off x="878470" y="5084908"/>
              <a:ext cx="1668305" cy="864000"/>
              <a:chOff x="407926" y="5327858"/>
              <a:chExt cx="1668305" cy="1063925"/>
            </a:xfrm>
            <a:solidFill>
              <a:schemeClr val="accent3">
                <a:lumMod val="20000"/>
                <a:lumOff val="80000"/>
              </a:schemeClr>
            </a:solidFill>
          </p:grpSpPr>
          <p:sp>
            <p:nvSpPr>
              <p:cNvPr id="77" name="四角形: 角を丸くする 76">
                <a:extLst>
                  <a:ext uri="{FF2B5EF4-FFF2-40B4-BE49-F238E27FC236}">
                    <a16:creationId xmlns:a16="http://schemas.microsoft.com/office/drawing/2014/main" id="{DA4E2066-A695-4D2E-B7FA-EF433AE58F2C}"/>
                  </a:ext>
                </a:extLst>
              </p:cNvPr>
              <p:cNvSpPr/>
              <p:nvPr/>
            </p:nvSpPr>
            <p:spPr>
              <a:xfrm>
                <a:off x="407926" y="5327858"/>
                <a:ext cx="1668305" cy="319153"/>
              </a:xfrm>
              <a:prstGeom prst="roundRect">
                <a:avLst/>
              </a:prstGeom>
              <a:grpFill/>
              <a:ln w="19050">
                <a:solidFill>
                  <a:srgbClr val="008047"/>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72000" rtlCol="0" anchor="t"/>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スピード感</a:t>
                </a:r>
              </a:p>
            </p:txBody>
          </p:sp>
          <p:sp>
            <p:nvSpPr>
              <p:cNvPr id="78" name="四角形: 角を丸くする 77">
                <a:extLst>
                  <a:ext uri="{FF2B5EF4-FFF2-40B4-BE49-F238E27FC236}">
                    <a16:creationId xmlns:a16="http://schemas.microsoft.com/office/drawing/2014/main" id="{96800873-32DF-4556-9F16-F119C892E6E4}"/>
                  </a:ext>
                </a:extLst>
              </p:cNvPr>
              <p:cNvSpPr/>
              <p:nvPr/>
            </p:nvSpPr>
            <p:spPr>
              <a:xfrm>
                <a:off x="407926" y="5703350"/>
                <a:ext cx="1668305" cy="319153"/>
              </a:xfrm>
              <a:prstGeom prst="roundRect">
                <a:avLst/>
              </a:prstGeom>
              <a:grpFill/>
              <a:ln w="19050">
                <a:solidFill>
                  <a:srgbClr val="008047"/>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72000" rtlCol="0" anchor="t"/>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社会変化への対応力</a:t>
                </a:r>
              </a:p>
            </p:txBody>
          </p:sp>
          <p:sp>
            <p:nvSpPr>
              <p:cNvPr id="79" name="四角形: 角を丸くする 78">
                <a:extLst>
                  <a:ext uri="{FF2B5EF4-FFF2-40B4-BE49-F238E27FC236}">
                    <a16:creationId xmlns:a16="http://schemas.microsoft.com/office/drawing/2014/main" id="{7D7BDB04-88FC-449D-8A91-040AC9EA759B}"/>
                  </a:ext>
                </a:extLst>
              </p:cNvPr>
              <p:cNvSpPr/>
              <p:nvPr/>
            </p:nvSpPr>
            <p:spPr>
              <a:xfrm>
                <a:off x="407926" y="6072630"/>
                <a:ext cx="1668305" cy="319153"/>
              </a:xfrm>
              <a:prstGeom prst="roundRect">
                <a:avLst/>
              </a:prstGeom>
              <a:grpFill/>
              <a:ln w="19050">
                <a:solidFill>
                  <a:srgbClr val="008047"/>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72000" rtlCol="0" anchor="t"/>
              <a:lstStyle/>
              <a:p>
                <a:pPr algn="ctr"/>
                <a:r>
                  <a:rPr kumimoji="1" lang="ja-JP" altLang="en-US" sz="1100" b="1">
                    <a:solidFill>
                      <a:schemeClr val="tx1"/>
                    </a:solidFill>
                    <a:latin typeface="メイリオ" panose="020B0604030504040204" pitchFamily="50" charset="-128"/>
                    <a:ea typeface="メイリオ" panose="020B0604030504040204" pitchFamily="50" charset="-128"/>
                  </a:rPr>
                  <a:t>多様な資源</a:t>
                </a:r>
              </a:p>
            </p:txBody>
          </p:sp>
        </p:grpSp>
        <p:sp>
          <p:nvSpPr>
            <p:cNvPr id="107" name="四角形: 角を丸くする 106">
              <a:extLst>
                <a:ext uri="{FF2B5EF4-FFF2-40B4-BE49-F238E27FC236}">
                  <a16:creationId xmlns:a16="http://schemas.microsoft.com/office/drawing/2014/main" id="{6D2FCB48-E598-46F2-B152-FA5834AE4665}"/>
                </a:ext>
              </a:extLst>
            </p:cNvPr>
            <p:cNvSpPr/>
            <p:nvPr/>
          </p:nvSpPr>
          <p:spPr>
            <a:xfrm>
              <a:off x="567181" y="5084908"/>
              <a:ext cx="263195" cy="864000"/>
            </a:xfrm>
            <a:prstGeom prst="roundRect">
              <a:avLst/>
            </a:prstGeom>
            <a:solidFill>
              <a:srgbClr val="008047"/>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eaVert" lIns="72000" tIns="72000" rIns="36000" bIns="72000" rtlCol="0" anchor="t"/>
            <a:lstStyle/>
            <a:p>
              <a:pPr algn="ctr"/>
              <a:r>
                <a:rPr kumimoji="1" lang="ja-JP" altLang="en-US" sz="900" b="1" dirty="0">
                  <a:solidFill>
                    <a:schemeClr val="bg1"/>
                  </a:solidFill>
                  <a:latin typeface="メイリオ" panose="020B0604030504040204" pitchFamily="50" charset="-128"/>
                  <a:ea typeface="メイリオ" panose="020B0604030504040204" pitchFamily="50" charset="-128"/>
                </a:rPr>
                <a:t>企業等の強み</a:t>
              </a:r>
            </a:p>
          </p:txBody>
        </p:sp>
        <p:grpSp>
          <p:nvGrpSpPr>
            <p:cNvPr id="108" name="グループ化 107">
              <a:extLst>
                <a:ext uri="{FF2B5EF4-FFF2-40B4-BE49-F238E27FC236}">
                  <a16:creationId xmlns:a16="http://schemas.microsoft.com/office/drawing/2014/main" id="{750690B6-AD46-49B5-BBFE-747146027D12}"/>
                </a:ext>
              </a:extLst>
            </p:cNvPr>
            <p:cNvGrpSpPr/>
            <p:nvPr/>
          </p:nvGrpSpPr>
          <p:grpSpPr>
            <a:xfrm flipH="1">
              <a:off x="2609562" y="5000601"/>
              <a:ext cx="117233" cy="1032615"/>
              <a:chOff x="6742830" y="5017422"/>
              <a:chExt cx="291161" cy="936001"/>
            </a:xfrm>
          </p:grpSpPr>
          <p:cxnSp>
            <p:nvCxnSpPr>
              <p:cNvPr id="109" name="直線コネクタ 108">
                <a:extLst>
                  <a:ext uri="{FF2B5EF4-FFF2-40B4-BE49-F238E27FC236}">
                    <a16:creationId xmlns:a16="http://schemas.microsoft.com/office/drawing/2014/main" id="{82D2150D-3A8E-41D4-85B9-0830A8525285}"/>
                  </a:ext>
                </a:extLst>
              </p:cNvPr>
              <p:cNvCxnSpPr>
                <a:cxnSpLocks/>
              </p:cNvCxnSpPr>
              <p:nvPr/>
            </p:nvCxnSpPr>
            <p:spPr>
              <a:xfrm flipH="1">
                <a:off x="6742830" y="5017422"/>
                <a:ext cx="29116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線コネクタ 109">
                <a:extLst>
                  <a:ext uri="{FF2B5EF4-FFF2-40B4-BE49-F238E27FC236}">
                    <a16:creationId xmlns:a16="http://schemas.microsoft.com/office/drawing/2014/main" id="{DFF7C23A-D312-4369-AFAD-44DE3FD91570}"/>
                  </a:ext>
                </a:extLst>
              </p:cNvPr>
              <p:cNvCxnSpPr>
                <a:cxnSpLocks/>
              </p:cNvCxnSpPr>
              <p:nvPr/>
            </p:nvCxnSpPr>
            <p:spPr>
              <a:xfrm flipH="1">
                <a:off x="6742830" y="5953423"/>
                <a:ext cx="29116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直線コネクタ 110">
                <a:extLst>
                  <a:ext uri="{FF2B5EF4-FFF2-40B4-BE49-F238E27FC236}">
                    <a16:creationId xmlns:a16="http://schemas.microsoft.com/office/drawing/2014/main" id="{D1B243D8-3EA1-47D0-93D3-EEDCAFB0C9CD}"/>
                  </a:ext>
                </a:extLst>
              </p:cNvPr>
              <p:cNvCxnSpPr>
                <a:cxnSpLocks/>
              </p:cNvCxnSpPr>
              <p:nvPr/>
            </p:nvCxnSpPr>
            <p:spPr>
              <a:xfrm rot="16200000" flipH="1">
                <a:off x="6274831" y="5485423"/>
                <a:ext cx="936000" cy="0"/>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2" name="テキスト プレースホルダー 1">
            <a:extLst>
              <a:ext uri="{FF2B5EF4-FFF2-40B4-BE49-F238E27FC236}">
                <a16:creationId xmlns:a16="http://schemas.microsoft.com/office/drawing/2014/main" id="{A90822D1-FAEE-4029-A2D1-343ACF51BE5E}"/>
              </a:ext>
            </a:extLst>
          </p:cNvPr>
          <p:cNvSpPr>
            <a:spLocks noGrp="1"/>
          </p:cNvSpPr>
          <p:nvPr>
            <p:ph type="body" sz="quarter" idx="13"/>
          </p:nvPr>
        </p:nvSpPr>
        <p:spPr>
          <a:xfrm>
            <a:off x="0" y="49127"/>
            <a:ext cx="7065785" cy="501650"/>
          </a:xfrm>
        </p:spPr>
        <p:txBody>
          <a:bodyPr/>
          <a:lstStyle/>
          <a:p>
            <a:r>
              <a:rPr lang="ja-JP" altLang="en-US" b="0" dirty="0">
                <a:solidFill>
                  <a:schemeClr val="tx1"/>
                </a:solidFill>
                <a:latin typeface="メイリオ" panose="020B0604030504040204" pitchFamily="50" charset="-128"/>
                <a:ea typeface="メイリオ" panose="020B0604030504040204" pitchFamily="50" charset="-128"/>
              </a:rPr>
              <a:t>公民戦略連携デスクの取組み</a:t>
            </a:r>
            <a:endParaRPr lang="en-US" altLang="ja-JP" sz="1400" b="0" dirty="0">
              <a:solidFill>
                <a:schemeClr val="tx1"/>
              </a:solidFill>
              <a:latin typeface="メイリオ" panose="020B0604030504040204" pitchFamily="50" charset="-128"/>
              <a:ea typeface="メイリオ" panose="020B0604030504040204" pitchFamily="50" charset="-128"/>
            </a:endParaRPr>
          </a:p>
        </p:txBody>
      </p:sp>
      <p:sp>
        <p:nvSpPr>
          <p:cNvPr id="10" name="テキスト プレースホルダー 9">
            <a:extLst>
              <a:ext uri="{FF2B5EF4-FFF2-40B4-BE49-F238E27FC236}">
                <a16:creationId xmlns:a16="http://schemas.microsoft.com/office/drawing/2014/main" id="{8BD37569-5A99-47EF-A032-5A662F57E41D}"/>
              </a:ext>
            </a:extLst>
          </p:cNvPr>
          <p:cNvSpPr>
            <a:spLocks noGrp="1"/>
          </p:cNvSpPr>
          <p:nvPr>
            <p:ph type="body" sz="quarter" idx="18"/>
          </p:nvPr>
        </p:nvSpPr>
        <p:spPr>
          <a:xfrm>
            <a:off x="130968" y="547200"/>
            <a:ext cx="8882063" cy="946150"/>
          </a:xfrm>
        </p:spPr>
        <p:txBody>
          <a:bodyPr/>
          <a:lstStyle/>
          <a:p>
            <a:r>
              <a:rPr lang="ja-JP" altLang="en-US" sz="1200" dirty="0">
                <a:latin typeface="メイリオ" panose="020B0604030504040204" pitchFamily="50" charset="-128"/>
                <a:ea typeface="メイリオ" panose="020B0604030504040204" pitchFamily="50" charset="-128"/>
              </a:rPr>
              <a:t>公民戦略連携デスクでは、企業・大学等と行政のマッチングを行う公民連携の一元的な窓口として、府民・企業・行政にとっての「三方良し」による社会課題の解決を図る。</a:t>
            </a:r>
            <a:endParaRPr lang="en-US" altLang="ja-JP" sz="1200" dirty="0">
              <a:latin typeface="メイリオ" panose="020B0604030504040204" pitchFamily="50" charset="-128"/>
              <a:ea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従来の取組みのアップデートや「その企業だからこそ」の強みを活かした取組みを進めるとともに、企業等との持続的な連携を図り、時代のニーズに応じた新しい価値を共に創出することで、府の施策効果を高め、府民サービスの充実を</a:t>
            </a:r>
            <a:r>
              <a:rPr lang="ja-JP" altLang="en-US" dirty="0"/>
              <a:t>めざ</a:t>
            </a:r>
            <a:r>
              <a:rPr lang="ja-JP" altLang="en-US" sz="1200" dirty="0">
                <a:latin typeface="メイリオ" panose="020B0604030504040204" pitchFamily="50" charset="-128"/>
                <a:ea typeface="メイリオ" panose="020B0604030504040204" pitchFamily="50" charset="-128"/>
              </a:rPr>
              <a:t>す。</a:t>
            </a:r>
          </a:p>
        </p:txBody>
      </p:sp>
      <p:pic>
        <p:nvPicPr>
          <p:cNvPr id="27" name="図プレースホルダー 26" descr="テキスト&#10;&#10;AI によって生成されたコンテンツは間違っている可能性があります。">
            <a:extLst>
              <a:ext uri="{FF2B5EF4-FFF2-40B4-BE49-F238E27FC236}">
                <a16:creationId xmlns:a16="http://schemas.microsoft.com/office/drawing/2014/main" id="{168CBA4E-13A7-D36A-08C5-661C5E605760}"/>
              </a:ext>
            </a:extLst>
          </p:cNvPr>
          <p:cNvPicPr>
            <a:picLocks noGrp="1" noChangeAspect="1"/>
          </p:cNvPicPr>
          <p:nvPr>
            <p:ph type="pic" sz="quarter" idx="14"/>
          </p:nvPr>
        </p:nvPicPr>
        <p:blipFill>
          <a:blip r:embed="rId6" cstate="print">
            <a:extLst>
              <a:ext uri="{28A0092B-C50C-407E-A947-70E740481C1C}">
                <a14:useLocalDpi xmlns:a14="http://schemas.microsoft.com/office/drawing/2010/main" val="0"/>
              </a:ext>
            </a:extLst>
          </a:blip>
          <a:srcRect/>
          <a:stretch>
            <a:fillRect/>
          </a:stretch>
        </p:blipFill>
        <p:spPr>
          <a:xfrm>
            <a:off x="7336355" y="23169"/>
            <a:ext cx="468000" cy="468000"/>
          </a:xfrm>
        </p:spPr>
      </p:pic>
      <p:pic>
        <p:nvPicPr>
          <p:cNvPr id="29" name="図プレースホルダー 28" descr="アイコン が含まれている画像&#10;&#10;AI によって生成されたコンテンツは間違っている可能性があります。">
            <a:extLst>
              <a:ext uri="{FF2B5EF4-FFF2-40B4-BE49-F238E27FC236}">
                <a16:creationId xmlns:a16="http://schemas.microsoft.com/office/drawing/2014/main" id="{99CDA89E-42B0-EF1B-5CC5-3496B7473A21}"/>
              </a:ext>
            </a:extLst>
          </p:cNvPr>
          <p:cNvPicPr>
            <a:picLocks noGrp="1" noChangeAspect="1"/>
          </p:cNvPicPr>
          <p:nvPr>
            <p:ph type="pic" sz="quarter" idx="15"/>
          </p:nvPr>
        </p:nvPicPr>
        <p:blipFill>
          <a:blip r:embed="rId7" cstate="print">
            <a:extLst>
              <a:ext uri="{28A0092B-C50C-407E-A947-70E740481C1C}">
                <a14:useLocalDpi xmlns:a14="http://schemas.microsoft.com/office/drawing/2010/main" val="0"/>
              </a:ext>
            </a:extLst>
          </a:blip>
          <a:srcRect/>
          <a:stretch>
            <a:fillRect/>
          </a:stretch>
        </p:blipFill>
        <p:spPr>
          <a:xfrm>
            <a:off x="7950717" y="23169"/>
            <a:ext cx="468000" cy="468000"/>
          </a:xfrm>
        </p:spPr>
      </p:pic>
      <p:sp>
        <p:nvSpPr>
          <p:cNvPr id="3" name="スライド番号プレースホルダー 2">
            <a:extLst>
              <a:ext uri="{FF2B5EF4-FFF2-40B4-BE49-F238E27FC236}">
                <a16:creationId xmlns:a16="http://schemas.microsoft.com/office/drawing/2014/main" id="{6BAB84F0-46B6-475D-9AF6-C68F350978C0}"/>
              </a:ext>
            </a:extLst>
          </p:cNvPr>
          <p:cNvSpPr>
            <a:spLocks noGrp="1"/>
          </p:cNvSpPr>
          <p:nvPr>
            <p:ph type="sldNum" sz="quarter" idx="12"/>
          </p:nvPr>
        </p:nvSpPr>
        <p:spPr/>
        <p:txBody>
          <a:bodyPr/>
          <a:lstStyle/>
          <a:p>
            <a:fld id="{7791D223-6A27-4327-8087-FA06212A7E85}" type="slidenum">
              <a:rPr lang="ja-JP" altLang="en-US" smtClean="0"/>
              <a:pPr/>
              <a:t>18</a:t>
            </a:fld>
            <a:endParaRPr lang="ja-JP" altLang="en-US"/>
          </a:p>
        </p:txBody>
      </p:sp>
    </p:spTree>
    <p:extLst>
      <p:ext uri="{BB962C8B-B14F-4D97-AF65-F5344CB8AC3E}">
        <p14:creationId xmlns:p14="http://schemas.microsoft.com/office/powerpoint/2010/main" val="19008740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プレースホルダー 8">
            <a:extLst>
              <a:ext uri="{FF2B5EF4-FFF2-40B4-BE49-F238E27FC236}">
                <a16:creationId xmlns:a16="http://schemas.microsoft.com/office/drawing/2014/main" id="{18DBAE8D-0780-4276-94A5-58A20031932D}"/>
              </a:ext>
            </a:extLst>
          </p:cNvPr>
          <p:cNvSpPr>
            <a:spLocks noGrp="1"/>
          </p:cNvSpPr>
          <p:nvPr>
            <p:ph type="body" sz="quarter" idx="13"/>
          </p:nvPr>
        </p:nvSpPr>
        <p:spPr>
          <a:xfrm>
            <a:off x="0" y="30701"/>
            <a:ext cx="7065785" cy="501650"/>
          </a:xfrm>
        </p:spPr>
        <p:txBody>
          <a:bodyPr/>
          <a:lstStyle/>
          <a:p>
            <a:r>
              <a:rPr lang="ja-JP" altLang="en-US" b="0" dirty="0">
                <a:solidFill>
                  <a:schemeClr val="tx1"/>
                </a:solidFill>
                <a:latin typeface="メイリオ" panose="020B0604030504040204" pitchFamily="50" charset="-128"/>
                <a:ea typeface="メイリオ" panose="020B0604030504040204" pitchFamily="50" charset="-128"/>
              </a:rPr>
              <a:t>公民戦略連携デスクの取組み（つづき）</a:t>
            </a:r>
            <a:endParaRPr lang="en-US" altLang="ja-JP" sz="1400" b="0" dirty="0">
              <a:solidFill>
                <a:schemeClr val="tx1"/>
              </a:solidFill>
              <a:latin typeface="メイリオ" panose="020B0604030504040204" pitchFamily="50" charset="-128"/>
              <a:ea typeface="メイリオ" panose="020B0604030504040204" pitchFamily="50" charset="-128"/>
            </a:endParaRPr>
          </a:p>
        </p:txBody>
      </p:sp>
      <p:graphicFrame>
        <p:nvGraphicFramePr>
          <p:cNvPr id="6" name="表 6">
            <a:extLst>
              <a:ext uri="{FF2B5EF4-FFF2-40B4-BE49-F238E27FC236}">
                <a16:creationId xmlns:a16="http://schemas.microsoft.com/office/drawing/2014/main" id="{8E124B1D-2F18-457D-9D97-DBCE47E9B2F3}"/>
              </a:ext>
            </a:extLst>
          </p:cNvPr>
          <p:cNvGraphicFramePr>
            <a:graphicFrameLocks noGrp="1"/>
          </p:cNvGraphicFramePr>
          <p:nvPr>
            <p:extLst>
              <p:ext uri="{D42A27DB-BD31-4B8C-83A1-F6EECF244321}">
                <p14:modId xmlns:p14="http://schemas.microsoft.com/office/powerpoint/2010/main" val="1434763609"/>
              </p:ext>
            </p:extLst>
          </p:nvPr>
        </p:nvGraphicFramePr>
        <p:xfrm>
          <a:off x="78499" y="614610"/>
          <a:ext cx="8949672" cy="4278160"/>
        </p:xfrm>
        <a:graphic>
          <a:graphicData uri="http://schemas.openxmlformats.org/drawingml/2006/table">
            <a:tbl>
              <a:tblPr firstRow="1" bandRow="1">
                <a:tableStyleId>{5C22544A-7EE6-4342-B048-85BDC9FD1C3A}</a:tableStyleId>
              </a:tblPr>
              <a:tblGrid>
                <a:gridCol w="72000">
                  <a:extLst>
                    <a:ext uri="{9D8B030D-6E8A-4147-A177-3AD203B41FA5}">
                      <a16:colId xmlns:a16="http://schemas.microsoft.com/office/drawing/2014/main" val="4075963431"/>
                    </a:ext>
                  </a:extLst>
                </a:gridCol>
                <a:gridCol w="2880000">
                  <a:extLst>
                    <a:ext uri="{9D8B030D-6E8A-4147-A177-3AD203B41FA5}">
                      <a16:colId xmlns:a16="http://schemas.microsoft.com/office/drawing/2014/main" val="1651851913"/>
                    </a:ext>
                  </a:extLst>
                </a:gridCol>
                <a:gridCol w="81001">
                  <a:extLst>
                    <a:ext uri="{9D8B030D-6E8A-4147-A177-3AD203B41FA5}">
                      <a16:colId xmlns:a16="http://schemas.microsoft.com/office/drawing/2014/main" val="1849459863"/>
                    </a:ext>
                  </a:extLst>
                </a:gridCol>
                <a:gridCol w="2405605">
                  <a:extLst>
                    <a:ext uri="{9D8B030D-6E8A-4147-A177-3AD203B41FA5}">
                      <a16:colId xmlns:a16="http://schemas.microsoft.com/office/drawing/2014/main" val="3085866545"/>
                    </a:ext>
                  </a:extLst>
                </a:gridCol>
                <a:gridCol w="476230">
                  <a:extLst>
                    <a:ext uri="{9D8B030D-6E8A-4147-A177-3AD203B41FA5}">
                      <a16:colId xmlns:a16="http://schemas.microsoft.com/office/drawing/2014/main" val="1895114148"/>
                    </a:ext>
                  </a:extLst>
                </a:gridCol>
                <a:gridCol w="82836">
                  <a:extLst>
                    <a:ext uri="{9D8B030D-6E8A-4147-A177-3AD203B41FA5}">
                      <a16:colId xmlns:a16="http://schemas.microsoft.com/office/drawing/2014/main" val="2893256642"/>
                    </a:ext>
                  </a:extLst>
                </a:gridCol>
                <a:gridCol w="2880000">
                  <a:extLst>
                    <a:ext uri="{9D8B030D-6E8A-4147-A177-3AD203B41FA5}">
                      <a16:colId xmlns:a16="http://schemas.microsoft.com/office/drawing/2014/main" val="3391870703"/>
                    </a:ext>
                  </a:extLst>
                </a:gridCol>
                <a:gridCol w="72000">
                  <a:extLst>
                    <a:ext uri="{9D8B030D-6E8A-4147-A177-3AD203B41FA5}">
                      <a16:colId xmlns:a16="http://schemas.microsoft.com/office/drawing/2014/main" val="2360674989"/>
                    </a:ext>
                  </a:extLst>
                </a:gridCol>
              </a:tblGrid>
              <a:tr h="280800">
                <a:tc>
                  <a:txBody>
                    <a:bodyPr/>
                    <a:lstStyle/>
                    <a:p>
                      <a:pPr algn="ctr"/>
                      <a:endParaRPr kumimoji="1" lang="ja-JP" altLang="en-US" sz="200"/>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gridSpan="6">
                  <a:txBody>
                    <a:bodyPr/>
                    <a:lstStyle/>
                    <a:p>
                      <a:pPr algn="ctr"/>
                      <a:r>
                        <a:rPr lang="ja-JP" altLang="en-US" sz="1200" b="1" dirty="0">
                          <a:solidFill>
                            <a:schemeClr val="tx1"/>
                          </a:solidFill>
                          <a:latin typeface="メイリオ" panose="020B0604030504040204" pitchFamily="50" charset="-128"/>
                          <a:ea typeface="メイリオ" panose="020B0604030504040204" pitchFamily="50" charset="-128"/>
                        </a:rPr>
                        <a:t>令和７年度の取組み事例</a:t>
                      </a:r>
                      <a:endParaRPr kumimoji="1" lang="ja-JP" altLang="en-US" sz="1200" dirty="0"/>
                    </a:p>
                  </a:txBody>
                  <a:tcPr marT="0" marB="3600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hMerge="1">
                  <a:txBody>
                    <a:bodyPr/>
                    <a:lstStyle/>
                    <a:p>
                      <a:pPr algn="ctr"/>
                      <a:endParaRPr kumimoji="1" lang="ja-JP" altLang="en-US" sz="10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hMerge="1">
                  <a:txBody>
                    <a:bodyPr/>
                    <a:lstStyle/>
                    <a:p>
                      <a:pPr algn="ctr"/>
                      <a:endParaRPr kumimoji="1" lang="ja-JP" altLang="en-US" sz="1200"/>
                    </a:p>
                  </a:txBody>
                  <a:tcPr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rgbClr val="CFE0ED"/>
                    </a:solidFill>
                  </a:tcPr>
                </a:tc>
                <a:tc hMerge="1">
                  <a:txBody>
                    <a:bodyPr/>
                    <a:lstStyle/>
                    <a:p>
                      <a:endParaRPr kumimoji="1" lang="ja-JP" altLang="en-US"/>
                    </a:p>
                  </a:txBody>
                  <a:tcPr/>
                </a:tc>
                <a:tc hMerge="1">
                  <a:txBody>
                    <a:bodyPr/>
                    <a:lstStyle/>
                    <a:p>
                      <a:pPr algn="ctr"/>
                      <a:endParaRPr kumimoji="1" lang="ja-JP" altLang="en-US" sz="10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hMerge="1">
                  <a:txBody>
                    <a:bodyPr/>
                    <a:lstStyle/>
                    <a:p>
                      <a:pPr algn="ctr"/>
                      <a:endParaRPr kumimoji="1" lang="ja-JP" altLang="en-US" sz="1200"/>
                    </a:p>
                  </a:txBody>
                  <a:tcPr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pPr algn="ctr"/>
                      <a:endParaRPr kumimoji="1" lang="ja-JP" altLang="en-US" sz="200"/>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extLst>
                  <a:ext uri="{0D108BD9-81ED-4DB2-BD59-A6C34878D82A}">
                    <a16:rowId xmlns:a16="http://schemas.microsoft.com/office/drawing/2014/main" val="3542045224"/>
                  </a:ext>
                </a:extLst>
              </a:tr>
              <a:tr h="280800">
                <a:tc>
                  <a:txBody>
                    <a:bodyPr/>
                    <a:lstStyle/>
                    <a:p>
                      <a:pPr algn="ctr"/>
                      <a:endParaRPr kumimoji="1" lang="ja-JP" altLang="en-US" sz="200"/>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pPr algn="ctr"/>
                      <a:r>
                        <a:rPr kumimoji="1" lang="ja-JP" altLang="en-US" sz="1200" b="1" i="0" u="none" strike="noStrike" kern="1200" cap="none" spc="0" normalizeH="0" baseline="0" noProof="0" dirty="0">
                          <a:ln>
                            <a:noFill/>
                          </a:ln>
                          <a:solidFill>
                            <a:srgbClr val="006664"/>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子ども・教育、福祉</a:t>
                      </a:r>
                      <a:endParaRPr kumimoji="1" lang="ja-JP" altLang="en-US" sz="1200" dirty="0"/>
                    </a:p>
                  </a:txBody>
                  <a:tcPr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kumimoji="1" lang="ja-JP" altLang="en-US" sz="10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gridSpan="2">
                  <a:txBody>
                    <a:bodyPr/>
                    <a:lstStyle/>
                    <a:p>
                      <a:pPr algn="ctr"/>
                      <a:r>
                        <a:rPr kumimoji="1" lang="ja-JP" altLang="en-US" sz="1200" b="1" i="0" u="none" strike="noStrike" kern="1200" cap="none" spc="0" normalizeH="0" baseline="0" noProof="0" dirty="0">
                          <a:ln>
                            <a:noFill/>
                          </a:ln>
                          <a:solidFill>
                            <a:srgbClr val="006664"/>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健康</a:t>
                      </a:r>
                      <a:endParaRPr kumimoji="1" lang="ja-JP" altLang="en-US" sz="1200" dirty="0"/>
                    </a:p>
                  </a:txBody>
                  <a:tcPr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kumimoji="1" lang="ja-JP" altLang="en-US"/>
                    </a:p>
                  </a:txBody>
                  <a:tcPr/>
                </a:tc>
                <a:tc>
                  <a:txBody>
                    <a:bodyPr/>
                    <a:lstStyle/>
                    <a:p>
                      <a:pPr algn="ctr"/>
                      <a:endParaRPr kumimoji="1" lang="ja-JP" altLang="en-US" sz="10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pPr algn="ctr"/>
                      <a:r>
                        <a:rPr kumimoji="1" lang="ja-JP" altLang="en-US" sz="1200" b="1" i="0" u="none" strike="noStrike" kern="1200" cap="none" spc="0" normalizeH="0" baseline="0" noProof="0">
                          <a:ln>
                            <a:noFill/>
                          </a:ln>
                          <a:solidFill>
                            <a:srgbClr val="006664"/>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環境</a:t>
                      </a:r>
                      <a:endParaRPr kumimoji="1" lang="ja-JP" altLang="en-US" sz="1200"/>
                    </a:p>
                  </a:txBody>
                  <a:tcPr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kumimoji="1" lang="ja-JP" altLang="en-US" sz="200"/>
                    </a:p>
                  </a:txBody>
                  <a:tcPr marL="0" marR="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extLst>
                  <a:ext uri="{0D108BD9-81ED-4DB2-BD59-A6C34878D82A}">
                    <a16:rowId xmlns:a16="http://schemas.microsoft.com/office/drawing/2014/main" val="3163246352"/>
                  </a:ext>
                </a:extLst>
              </a:tr>
              <a:tr h="1440000">
                <a:tc>
                  <a:txBody>
                    <a:bodyPr/>
                    <a:lstStyle/>
                    <a:p>
                      <a:endParaRPr kumimoji="1" lang="ja-JP" altLang="en-US" sz="200"/>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r>
                        <a:rPr kumimoji="1" lang="ja-JP" altLang="en-US" sz="105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事例①教材を用いた出前授業の実施</a:t>
                      </a:r>
                      <a:endParaRPr kumimoji="1" lang="en-US" altLang="ja-JP" sz="105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endParaRPr kumimoji="1" lang="en-US" altLang="ja-JP" sz="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楽しみながら掃除を学</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ぶことのできる「府立</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支援学校おそうじ手帳</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（連携企業との共同作</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成）」を用いての出前</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授業を実施。</a:t>
                      </a:r>
                      <a:endParaRPr kumimoji="1" lang="ja-JP" altLang="en-US"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666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kumimoji="1" lang="ja-JP" altLang="en-US" sz="10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事例②「健活</a:t>
                      </a:r>
                      <a:r>
                        <a:rPr kumimoji="1" lang="en-US" altLang="ja-JP" sz="105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10</a:t>
                      </a:r>
                      <a:r>
                        <a:rPr kumimoji="1" lang="ja-JP" altLang="en-US" sz="105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」の推進</a:t>
                      </a:r>
                      <a:endParaRPr kumimoji="1" lang="en-US" altLang="ja-JP" sz="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飲料メーカーやドラッ</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グストアと連携し、対</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象商品の販売個数に応</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じた「がん対策基金」</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への寄附を実施。また、</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店舗内での健康イベン</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トの開催を通じ、府民</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の健康づくりを推進。</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666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kumimoji="1" lang="ja-JP" altLang="en-US"/>
                    </a:p>
                  </a:txBody>
                  <a:tcPr/>
                </a:tc>
                <a:tc>
                  <a:txBody>
                    <a:bodyPr/>
                    <a:lstStyle/>
                    <a:p>
                      <a:endParaRPr kumimoji="1" lang="ja-JP" altLang="en-US" sz="10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事例③大阪産（もん）・大阪産（もん）名品の</a:t>
                      </a:r>
                      <a:endParaRPr kumimoji="1" lang="en-US" altLang="ja-JP" sz="10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　　　利用促進や消費拡大</a:t>
                      </a:r>
                      <a:endParaRPr kumimoji="1" lang="en-US" altLang="ja-JP" sz="10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ts val="4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　　　</a:t>
                      </a:r>
                      <a:endParaRPr kumimoji="1" lang="en-US" altLang="ja-JP" sz="105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府民の生活に身近なコ</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ンビニやスーパーにお</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いて、大阪産</a:t>
                      </a:r>
                      <a:r>
                        <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a:t>
                      </a: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もん</a:t>
                      </a:r>
                      <a:r>
                        <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a:t>
                      </a: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や</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大阪産</a:t>
                      </a:r>
                      <a:r>
                        <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a:t>
                      </a: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もん</a:t>
                      </a:r>
                      <a:r>
                        <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a:t>
                      </a: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名品を活</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用した商品を販売し、</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認知度向上・消費拡大</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を推進。</a:t>
                      </a:r>
                      <a:endParaRPr kumimoji="1" lang="ja-JP" altLang="en-US" sz="10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666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kumimoji="1" lang="ja-JP" altLang="en-US" sz="200"/>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extLst>
                  <a:ext uri="{0D108BD9-81ED-4DB2-BD59-A6C34878D82A}">
                    <a16:rowId xmlns:a16="http://schemas.microsoft.com/office/drawing/2014/main" val="4047487740"/>
                  </a:ext>
                </a:extLst>
              </a:tr>
              <a:tr h="0">
                <a:tc>
                  <a:txBody>
                    <a:bodyPr/>
                    <a:lstStyle/>
                    <a:p>
                      <a:endParaRPr kumimoji="1" lang="ja-JP" altLang="en-US" sz="200"/>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endParaRPr kumimoji="1" lang="ja-JP" altLang="en-US" sz="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endParaRPr kumimoji="1" lang="ja-JP" altLang="en-US" sz="10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gridSpan="2">
                  <a:txBody>
                    <a:bodyPr/>
                    <a:lstStyle/>
                    <a:p>
                      <a:endParaRPr kumimoji="1" lang="ja-JP" altLang="en-US" sz="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hMerge="1">
                  <a:txBody>
                    <a:bodyPr/>
                    <a:lstStyle/>
                    <a:p>
                      <a:endParaRPr kumimoji="1" lang="ja-JP" altLang="en-US"/>
                    </a:p>
                  </a:txBody>
                  <a:tcPr/>
                </a:tc>
                <a:tc>
                  <a:txBody>
                    <a:bodyPr/>
                    <a:lstStyle/>
                    <a:p>
                      <a:endParaRPr kumimoji="1" lang="ja-JP" altLang="en-US" sz="10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endParaRPr kumimoji="1" lang="ja-JP" altLang="en-US" sz="4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endParaRPr kumimoji="1" lang="ja-JP" altLang="en-US" sz="200"/>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extLst>
                  <a:ext uri="{0D108BD9-81ED-4DB2-BD59-A6C34878D82A}">
                    <a16:rowId xmlns:a16="http://schemas.microsoft.com/office/drawing/2014/main" val="1703636719"/>
                  </a:ext>
                </a:extLst>
              </a:tr>
              <a:tr h="252000">
                <a:tc>
                  <a:txBody>
                    <a:bodyPr/>
                    <a:lstStyle/>
                    <a:p>
                      <a:pPr marL="0" marR="0" lvl="0" indent="0" algn="ctr" defTabSz="914400" rtl="0" eaLnBrk="1" fontAlgn="auto" latinLnBrk="0" hangingPunct="1">
                        <a:lnSpc>
                          <a:spcPts val="1500"/>
                        </a:lnSpc>
                        <a:spcBef>
                          <a:spcPts val="0"/>
                        </a:spcBef>
                        <a:spcAft>
                          <a:spcPts val="0"/>
                        </a:spcAft>
                        <a:buClrTx/>
                        <a:buSzTx/>
                        <a:buFontTx/>
                        <a:buNone/>
                        <a:tabLst/>
                        <a:defRPr/>
                      </a:pPr>
                      <a:endParaRPr kumimoji="1" lang="ja-JP" altLang="en-US" sz="200" b="1" i="0" u="none" strike="noStrike" kern="1200" cap="none" spc="0" normalizeH="0" baseline="0" noProof="0">
                        <a:ln>
                          <a:noFill/>
                        </a:ln>
                        <a:solidFill>
                          <a:srgbClr val="006664"/>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marL="0" marR="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1" lang="ja-JP" altLang="en-US" sz="1200" b="1" i="0" u="none" strike="noStrike" kern="1200" cap="none" spc="0" normalizeH="0" baseline="0" noProof="0">
                          <a:ln>
                            <a:noFill/>
                          </a:ln>
                          <a:solidFill>
                            <a:srgbClr val="006664"/>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産業・中小企業振興、雇用</a:t>
                      </a:r>
                    </a:p>
                  </a:txBody>
                  <a:tcPr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kumimoji="1" lang="ja-JP" altLang="en-US" sz="10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gridSpan="2">
                  <a:txBody>
                    <a:bodyPr/>
                    <a:lstStyle/>
                    <a:p>
                      <a:pPr algn="ctr"/>
                      <a:r>
                        <a:rPr kumimoji="1" lang="ja-JP" altLang="en-US" sz="1200" b="1" i="0" u="none" strike="noStrike" kern="1200" cap="none" spc="0" normalizeH="0" baseline="0" noProof="0">
                          <a:ln>
                            <a:noFill/>
                          </a:ln>
                          <a:solidFill>
                            <a:srgbClr val="006664"/>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安全・安心</a:t>
                      </a:r>
                      <a:endParaRPr kumimoji="1" lang="ja-JP" altLang="en-US" sz="1200"/>
                    </a:p>
                  </a:txBody>
                  <a:tcPr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kumimoji="1" lang="ja-JP" altLang="en-US"/>
                    </a:p>
                  </a:txBody>
                  <a:tcPr/>
                </a:tc>
                <a:tc>
                  <a:txBody>
                    <a:bodyPr/>
                    <a:lstStyle/>
                    <a:p>
                      <a:pPr algn="ctr"/>
                      <a:endParaRPr kumimoji="1" lang="ja-JP" altLang="en-US" sz="10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pPr algn="ctr"/>
                      <a:r>
                        <a:rPr kumimoji="1" lang="ja-JP" altLang="en-US" sz="1200" b="1" i="0" u="none" strike="noStrike" kern="1200" cap="none" spc="0" normalizeH="0" baseline="0" noProof="0" dirty="0">
                          <a:ln>
                            <a:noFill/>
                          </a:ln>
                          <a:solidFill>
                            <a:srgbClr val="006664"/>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地域活性化・まちづくり</a:t>
                      </a:r>
                      <a:endParaRPr kumimoji="1" lang="ja-JP" altLang="en-US" sz="1200" dirty="0"/>
                    </a:p>
                  </a:txBody>
                  <a:tcPr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kumimoji="1" lang="ja-JP" altLang="en-US" sz="200"/>
                    </a:p>
                  </a:txBody>
                  <a:tcPr marL="0" marR="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extLst>
                  <a:ext uri="{0D108BD9-81ED-4DB2-BD59-A6C34878D82A}">
                    <a16:rowId xmlns:a16="http://schemas.microsoft.com/office/drawing/2014/main" val="2423760016"/>
                  </a:ext>
                </a:extLst>
              </a:tr>
              <a:tr h="1482680">
                <a:tc>
                  <a:txBody>
                    <a:bodyPr/>
                    <a:lstStyle/>
                    <a:p>
                      <a:pPr marL="0" marR="0" lvl="0" indent="0" algn="l" defTabSz="914400" rtl="0" eaLnBrk="1" fontAlgn="auto" latinLnBrk="0" hangingPunct="1">
                        <a:lnSpc>
                          <a:spcPts val="1350"/>
                        </a:lnSpc>
                        <a:spcBef>
                          <a:spcPts val="0"/>
                        </a:spcBef>
                        <a:spcAft>
                          <a:spcPts val="0"/>
                        </a:spcAft>
                        <a:buClrTx/>
                        <a:buSzTx/>
                        <a:buFontTx/>
                        <a:buNone/>
                        <a:tabLst/>
                        <a:defRPr/>
                      </a:pPr>
                      <a:endParaRPr kumimoji="1" lang="ja-JP" altLang="en-US" sz="2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mn-cs"/>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事例④府内企業の外国人材採用・定着支援</a:t>
                      </a:r>
                      <a:endParaRPr kumimoji="1" lang="en-US" altLang="ja-JP" sz="105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ts val="1350"/>
                        </a:lnSpc>
                        <a:spcBef>
                          <a:spcPts val="0"/>
                        </a:spcBef>
                        <a:spcAft>
                          <a:spcPts val="0"/>
                        </a:spcAft>
                        <a:buClrTx/>
                        <a:buSzTx/>
                        <a:buFontTx/>
                        <a:buNone/>
                        <a:tabLst/>
                        <a:defRPr/>
                      </a:pPr>
                      <a:endParaRPr kumimoji="1" lang="en-US" altLang="ja-JP" sz="105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府内企業向け「外国人</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材採用セミナー」にて、</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外国人材の活躍事例の</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紹介や採用・定着に係</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るノウハウを共有。</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666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kumimoji="1" lang="ja-JP" altLang="en-US" sz="10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事例⑤府⺠の交通安全意識向上に向けた取組み</a:t>
                      </a:r>
                      <a:br>
                        <a:rPr kumimoji="1" lang="en-US" altLang="ja-JP" sz="10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br>
                      <a:endParaRPr kumimoji="1" lang="en-US" altLang="ja-JP" sz="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ts val="13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試合開催時、スタジアム</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に「交通事故防止運動」</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広報啓発ブースを出展。</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自転車ヘルメット着用効</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果実験・交通安全教室を</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実施し、府民の交通安全</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意識を向上。</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666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kumimoji="1" lang="ja-JP" altLang="en-US"/>
                    </a:p>
                  </a:txBody>
                  <a:tcPr/>
                </a:tc>
                <a:tc>
                  <a:txBody>
                    <a:bodyPr/>
                    <a:lstStyle/>
                    <a:p>
                      <a:endParaRPr kumimoji="1" lang="ja-JP" altLang="en-US" sz="10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r>
                        <a:rPr kumimoji="1" lang="ja-JP" altLang="en-US" sz="105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事例⑥万博来場に関する各種手続支援</a:t>
                      </a:r>
                    </a:p>
                    <a:p>
                      <a:endParaRPr kumimoji="1" lang="en-US" altLang="ja-JP" sz="105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チケット購入やパビリ</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オン入場予約等をサポ</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ートする「万博来場サ</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ポートデスク」をショ</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ッピングモールに設置</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し、大阪・関西万博へ</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の来場を支援。</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666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kumimoji="1" lang="ja-JP" altLang="en-US" sz="200"/>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extLst>
                  <a:ext uri="{0D108BD9-81ED-4DB2-BD59-A6C34878D82A}">
                    <a16:rowId xmlns:a16="http://schemas.microsoft.com/office/drawing/2014/main" val="981519239"/>
                  </a:ext>
                </a:extLst>
              </a:tr>
              <a:tr h="144000">
                <a:tc>
                  <a:txBody>
                    <a:bodyPr/>
                    <a:lstStyle/>
                    <a:p>
                      <a:endParaRPr kumimoji="1" lang="ja-JP" altLang="en-US" sz="200"/>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endParaRPr kumimoji="1" lang="ja-JP" altLang="en-US" sz="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endParaRPr kumimoji="1" lang="ja-JP" altLang="en-US" sz="10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endParaRPr kumimoji="1" lang="ja-JP" altLang="en-US" sz="4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endParaRPr kumimoji="1" lang="ja-JP" altLang="en-US" sz="4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endParaRPr kumimoji="1" lang="ja-JP" altLang="en-US" sz="10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endParaRPr kumimoji="1" lang="ja-JP" altLang="en-US" sz="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tc>
                  <a:txBody>
                    <a:bodyPr/>
                    <a:lstStyle/>
                    <a:p>
                      <a:endParaRPr kumimoji="1" lang="ja-JP" altLang="en-US" sz="200" dirty="0"/>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FE0ED"/>
                    </a:solidFill>
                  </a:tcPr>
                </a:tc>
                <a:extLst>
                  <a:ext uri="{0D108BD9-81ED-4DB2-BD59-A6C34878D82A}">
                    <a16:rowId xmlns:a16="http://schemas.microsoft.com/office/drawing/2014/main" val="3088389764"/>
                  </a:ext>
                </a:extLst>
              </a:tr>
            </a:tbl>
          </a:graphicData>
        </a:graphic>
      </p:graphicFrame>
      <p:pic>
        <p:nvPicPr>
          <p:cNvPr id="187" name="図 186">
            <a:extLst>
              <a:ext uri="{FF2B5EF4-FFF2-40B4-BE49-F238E27FC236}">
                <a16:creationId xmlns:a16="http://schemas.microsoft.com/office/drawing/2014/main" id="{83FA7D89-33EE-47EF-B4BE-EBB884CD7711}"/>
              </a:ext>
            </a:extLst>
          </p:cNvPr>
          <p:cNvPicPr>
            <a:picLocks noChangeAspect="1"/>
          </p:cNvPicPr>
          <p:nvPr/>
        </p:nvPicPr>
        <p:blipFill>
          <a:blip r:embed="rId3"/>
          <a:stretch>
            <a:fillRect/>
          </a:stretch>
        </p:blipFill>
        <p:spPr>
          <a:xfrm>
            <a:off x="1591585" y="1571681"/>
            <a:ext cx="1356876" cy="1060484"/>
          </a:xfrm>
          <a:prstGeom prst="rect">
            <a:avLst/>
          </a:prstGeom>
        </p:spPr>
      </p:pic>
      <p:sp>
        <p:nvSpPr>
          <p:cNvPr id="151" name="正方形/長方形 150">
            <a:extLst>
              <a:ext uri="{FF2B5EF4-FFF2-40B4-BE49-F238E27FC236}">
                <a16:creationId xmlns:a16="http://schemas.microsoft.com/office/drawing/2014/main" id="{7CA606B9-A037-4AD8-9174-99EE5235EBEB}"/>
              </a:ext>
            </a:extLst>
          </p:cNvPr>
          <p:cNvSpPr/>
          <p:nvPr/>
        </p:nvSpPr>
        <p:spPr>
          <a:xfrm>
            <a:off x="176755" y="4902108"/>
            <a:ext cx="3001266" cy="1938992"/>
          </a:xfrm>
          <a:prstGeom prst="rect">
            <a:avLst/>
          </a:prstGeom>
        </p:spPr>
        <p:txBody>
          <a:bodyPr wrap="none" lIns="36000">
            <a:spAutoFit/>
          </a:bodyPr>
          <a:lstStyle/>
          <a:p>
            <a:pPr lvl="0">
              <a:defRPr/>
            </a:pPr>
            <a:r>
              <a:rPr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■複数企業・大学等との連携・協働</a:t>
            </a:r>
            <a:endParaRPr lang="en-US" altLang="ja-JP" sz="1400" b="1" dirty="0">
              <a:latin typeface="メイリオ" panose="020B0604030504040204" pitchFamily="50" charset="-128"/>
              <a:ea typeface="メイリオ" panose="020B0604030504040204" pitchFamily="50" charset="-128"/>
              <a:cs typeface="メイリオ" panose="020B0604030504040204" pitchFamily="50" charset="-128"/>
            </a:endParaRPr>
          </a:p>
          <a:p>
            <a:pPr lvl="0">
              <a:defRPr/>
            </a:pPr>
            <a:endParaRPr kumimoji="1" lang="en-US" altLang="ja-JP" sz="1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b="1" dirty="0">
                <a:latin typeface="メイリオ" panose="020B0604030504040204" pitchFamily="50" charset="-128"/>
                <a:ea typeface="メイリオ" panose="020B0604030504040204" pitchFamily="50" charset="-128"/>
                <a:cs typeface="Meiryo UI" panose="020B0604030504040204" pitchFamily="50" charset="-128"/>
              </a:rPr>
              <a:t>◆公民連携フォーラム</a:t>
            </a:r>
            <a:endParaRPr lang="ja-JP" altLang="en-US" sz="1200" dirty="0">
              <a:latin typeface="メイリオ" panose="020B0604030504040204" pitchFamily="50" charset="-128"/>
              <a:ea typeface="メイリオ" panose="020B0604030504040204" pitchFamily="50" charset="-128"/>
              <a:cs typeface="Meiryo UI" panose="020B0604030504040204" pitchFamily="50" charset="-128"/>
            </a:endParaRPr>
          </a:p>
          <a:p>
            <a:pPr>
              <a:lnSpc>
                <a:spcPts val="1200"/>
              </a:lnSpc>
              <a:defRPr/>
            </a:pPr>
            <a:r>
              <a:rPr lang="ja-JP" altLang="en-US" sz="1000" dirty="0">
                <a:latin typeface="メイリオ" panose="020B0604030504040204" pitchFamily="50" charset="-128"/>
                <a:ea typeface="メイリオ" panose="020B0604030504040204" pitchFamily="50" charset="-128"/>
              </a:rPr>
              <a:t>　公民連携に関心のある企業</a:t>
            </a:r>
            <a:endParaRPr lang="en-US" altLang="ja-JP" sz="1000" dirty="0">
              <a:latin typeface="メイリオ" panose="020B0604030504040204" pitchFamily="50" charset="-128"/>
              <a:ea typeface="メイリオ" panose="020B0604030504040204" pitchFamily="50" charset="-128"/>
            </a:endParaRPr>
          </a:p>
          <a:p>
            <a:pPr>
              <a:lnSpc>
                <a:spcPts val="1200"/>
              </a:lnSpc>
              <a:defRPr/>
            </a:pPr>
            <a:r>
              <a:rPr lang="ja-JP" altLang="en-US" sz="1000" dirty="0">
                <a:latin typeface="メイリオ" panose="020B0604030504040204" pitchFamily="50" charset="-128"/>
                <a:ea typeface="メイリオ" panose="020B0604030504040204" pitchFamily="50" charset="-128"/>
              </a:rPr>
              <a:t>　等や府内市町村等を対象に、</a:t>
            </a:r>
            <a:endParaRPr lang="en-US" altLang="ja-JP" sz="1000" dirty="0">
              <a:latin typeface="メイリオ" panose="020B0604030504040204" pitchFamily="50" charset="-128"/>
              <a:ea typeface="メイリオ" panose="020B0604030504040204" pitchFamily="50" charset="-128"/>
            </a:endParaRPr>
          </a:p>
          <a:p>
            <a:pPr>
              <a:lnSpc>
                <a:spcPts val="1200"/>
              </a:lnSpc>
              <a:defRPr/>
            </a:pPr>
            <a:r>
              <a:rPr lang="ja-JP" altLang="en-US" sz="1000" dirty="0">
                <a:latin typeface="メイリオ" panose="020B0604030504040204" pitchFamily="50" charset="-128"/>
                <a:ea typeface="メイリオ" panose="020B0604030504040204" pitchFamily="50" charset="-128"/>
              </a:rPr>
              <a:t>　公民連携の取組み成果や、</a:t>
            </a:r>
            <a:endParaRPr lang="en-US" altLang="ja-JP" sz="1000" dirty="0">
              <a:latin typeface="メイリオ" panose="020B0604030504040204" pitchFamily="50" charset="-128"/>
              <a:ea typeface="メイリオ" panose="020B0604030504040204" pitchFamily="50" charset="-128"/>
            </a:endParaRPr>
          </a:p>
          <a:p>
            <a:pPr>
              <a:lnSpc>
                <a:spcPts val="1200"/>
              </a:lnSpc>
              <a:defRPr/>
            </a:pPr>
            <a:r>
              <a:rPr lang="ja-JP" altLang="en-US" sz="1000" dirty="0">
                <a:latin typeface="メイリオ" panose="020B0604030504040204" pitchFamily="50" charset="-128"/>
                <a:ea typeface="メイリオ" panose="020B0604030504040204" pitchFamily="50" charset="-128"/>
              </a:rPr>
              <a:t>　今後の展望等を共有するこ</a:t>
            </a:r>
            <a:endParaRPr lang="en-US" altLang="ja-JP" sz="1000" dirty="0">
              <a:latin typeface="メイリオ" panose="020B0604030504040204" pitchFamily="50" charset="-128"/>
              <a:ea typeface="メイリオ" panose="020B0604030504040204" pitchFamily="50" charset="-128"/>
            </a:endParaRPr>
          </a:p>
          <a:p>
            <a:pPr>
              <a:lnSpc>
                <a:spcPts val="1200"/>
              </a:lnSpc>
              <a:defRPr/>
            </a:pPr>
            <a:r>
              <a:rPr lang="ja-JP" altLang="en-US" sz="1000" dirty="0">
                <a:latin typeface="メイリオ" panose="020B0604030504040204" pitchFamily="50" charset="-128"/>
                <a:ea typeface="メイリオ" panose="020B0604030504040204" pitchFamily="50" charset="-128"/>
              </a:rPr>
              <a:t>　とで、企業等における公民</a:t>
            </a:r>
            <a:endParaRPr lang="en-US" altLang="ja-JP" sz="1000" dirty="0">
              <a:latin typeface="メイリオ" panose="020B0604030504040204" pitchFamily="50" charset="-128"/>
              <a:ea typeface="メイリオ" panose="020B0604030504040204" pitchFamily="50" charset="-128"/>
            </a:endParaRPr>
          </a:p>
          <a:p>
            <a:pPr>
              <a:lnSpc>
                <a:spcPts val="1200"/>
              </a:lnSpc>
              <a:defRPr/>
            </a:pPr>
            <a:r>
              <a:rPr lang="ja-JP" altLang="en-US" sz="1000" dirty="0">
                <a:latin typeface="メイリオ" panose="020B0604030504040204" pitchFamily="50" charset="-128"/>
                <a:ea typeface="メイリオ" panose="020B0604030504040204" pitchFamily="50" charset="-128"/>
              </a:rPr>
              <a:t>　連携を促進し、機運を醸成。</a:t>
            </a:r>
            <a:endParaRPr lang="en-US" altLang="ja-JP" sz="1000" dirty="0">
              <a:latin typeface="メイリオ" panose="020B0604030504040204" pitchFamily="50" charset="-128"/>
              <a:ea typeface="メイリオ" panose="020B0604030504040204" pitchFamily="50" charset="-128"/>
            </a:endParaRPr>
          </a:p>
          <a:p>
            <a:pPr>
              <a:lnSpc>
                <a:spcPts val="1200"/>
              </a:lnSpc>
              <a:defRPr/>
            </a:pPr>
            <a:r>
              <a:rPr lang="ja-JP" altLang="en-US" sz="1000" dirty="0">
                <a:latin typeface="メイリオ" panose="020B0604030504040204" pitchFamily="50" charset="-128"/>
                <a:ea typeface="メイリオ" panose="020B0604030504040204" pitchFamily="50" charset="-128"/>
              </a:rPr>
              <a:t>　企業と行政のみならず、企</a:t>
            </a:r>
            <a:endParaRPr lang="en-US" altLang="ja-JP" sz="1000" dirty="0">
              <a:latin typeface="メイリオ" panose="020B0604030504040204" pitchFamily="50" charset="-128"/>
              <a:ea typeface="メイリオ" panose="020B0604030504040204" pitchFamily="50" charset="-128"/>
            </a:endParaRPr>
          </a:p>
          <a:p>
            <a:pPr>
              <a:lnSpc>
                <a:spcPts val="1200"/>
              </a:lnSpc>
              <a:defRPr/>
            </a:pPr>
            <a:r>
              <a:rPr lang="ja-JP" altLang="en-US" sz="1000" dirty="0">
                <a:latin typeface="メイリオ" panose="020B0604030504040204" pitchFamily="50" charset="-128"/>
                <a:ea typeface="メイリオ" panose="020B0604030504040204" pitchFamily="50" charset="-128"/>
              </a:rPr>
              <a:t>　業同士の新たな出会いや共</a:t>
            </a:r>
            <a:endParaRPr lang="en-US" altLang="ja-JP" sz="1000" dirty="0">
              <a:latin typeface="メイリオ" panose="020B0604030504040204" pitchFamily="50" charset="-128"/>
              <a:ea typeface="メイリオ" panose="020B0604030504040204" pitchFamily="50" charset="-128"/>
            </a:endParaRPr>
          </a:p>
          <a:p>
            <a:pPr>
              <a:lnSpc>
                <a:spcPts val="1200"/>
              </a:lnSpc>
              <a:defRPr/>
            </a:pPr>
            <a:r>
              <a:rPr lang="ja-JP" altLang="en-US" sz="1000" dirty="0">
                <a:latin typeface="メイリオ" panose="020B0604030504040204" pitchFamily="50" charset="-128"/>
                <a:ea typeface="メイリオ" panose="020B0604030504040204" pitchFamily="50" charset="-128"/>
              </a:rPr>
              <a:t>　創のきっかけ、ビジネスチャンスを創出。</a:t>
            </a:r>
            <a:endParaRPr kumimoji="1" lang="ja-JP" altLang="en-US" sz="10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endParaRPr>
          </a:p>
        </p:txBody>
      </p:sp>
      <p:graphicFrame>
        <p:nvGraphicFramePr>
          <p:cNvPr id="8" name="表 12">
            <a:extLst>
              <a:ext uri="{FF2B5EF4-FFF2-40B4-BE49-F238E27FC236}">
                <a16:creationId xmlns:a16="http://schemas.microsoft.com/office/drawing/2014/main" id="{5523D83F-E22B-49DA-832E-49B50239A60F}"/>
              </a:ext>
            </a:extLst>
          </p:cNvPr>
          <p:cNvGraphicFramePr>
            <a:graphicFrameLocks noGrp="1"/>
          </p:cNvGraphicFramePr>
          <p:nvPr>
            <p:extLst>
              <p:ext uri="{D42A27DB-BD31-4B8C-83A1-F6EECF244321}">
                <p14:modId xmlns:p14="http://schemas.microsoft.com/office/powerpoint/2010/main" val="3549874370"/>
              </p:ext>
            </p:extLst>
          </p:nvPr>
        </p:nvGraphicFramePr>
        <p:xfrm>
          <a:off x="6731639" y="4993422"/>
          <a:ext cx="2232000" cy="1721685"/>
        </p:xfrm>
        <a:graphic>
          <a:graphicData uri="http://schemas.openxmlformats.org/drawingml/2006/table">
            <a:tbl>
              <a:tblPr firstRow="1">
                <a:tableStyleId>{5C22544A-7EE6-4342-B048-85BDC9FD1C3A}</a:tableStyleId>
              </a:tblPr>
              <a:tblGrid>
                <a:gridCol w="1332000">
                  <a:extLst>
                    <a:ext uri="{9D8B030D-6E8A-4147-A177-3AD203B41FA5}">
                      <a16:colId xmlns:a16="http://schemas.microsoft.com/office/drawing/2014/main" val="4035282940"/>
                    </a:ext>
                  </a:extLst>
                </a:gridCol>
                <a:gridCol w="900000">
                  <a:extLst>
                    <a:ext uri="{9D8B030D-6E8A-4147-A177-3AD203B41FA5}">
                      <a16:colId xmlns:a16="http://schemas.microsoft.com/office/drawing/2014/main" val="3996312713"/>
                    </a:ext>
                  </a:extLst>
                </a:gridCol>
              </a:tblGrid>
              <a:tr h="0">
                <a:tc gridSpan="2">
                  <a:txBody>
                    <a:bodyPr/>
                    <a:lstStyle/>
                    <a:p>
                      <a:pPr algn="ctr"/>
                      <a:r>
                        <a:rPr lang="ja-JP" altLang="en-US" sz="900" b="1"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メイリオ" panose="020B0604030504040204" pitchFamily="50" charset="-128"/>
                        </a:rPr>
                        <a:t>取組み効果</a:t>
                      </a:r>
                      <a:endParaRPr kumimoji="1" lang="ja-JP" altLang="en-US" sz="700" dirty="0">
                        <a:solidFill>
                          <a:schemeClr val="bg1"/>
                        </a:solidFill>
                        <a:effectLst>
                          <a:outerShdw blurRad="38100" dist="38100" dir="2700000" algn="tl">
                            <a:srgbClr val="000000">
                              <a:alpha val="43137"/>
                            </a:srgbClr>
                          </a:outerShdw>
                        </a:effectLst>
                      </a:endParaRPr>
                    </a:p>
                  </a:txBody>
                  <a:tcPr marL="36000" marR="36000" marT="36000" marB="36000">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rgbClr val="006664"/>
                    </a:solidFill>
                  </a:tcPr>
                </a:tc>
                <a:tc hMerge="1">
                  <a:txBody>
                    <a:bodyPr/>
                    <a:lstStyle/>
                    <a:p>
                      <a:endParaRPr kumimoji="1" lang="ja-JP" altLang="en-US"/>
                    </a:p>
                  </a:txBody>
                  <a:tcPr/>
                </a:tc>
                <a:extLst>
                  <a:ext uri="{0D108BD9-81ED-4DB2-BD59-A6C34878D82A}">
                    <a16:rowId xmlns:a16="http://schemas.microsoft.com/office/drawing/2014/main" val="2125157585"/>
                  </a:ext>
                </a:extLst>
              </a:tr>
              <a:tr h="370840">
                <a:tc>
                  <a:txBody>
                    <a:bodyPr/>
                    <a:lstStyle/>
                    <a:p>
                      <a:pPr marL="0" marR="0" lvl="0" indent="0" algn="l" defTabSz="914400" rtl="0" eaLnBrk="1" fontAlgn="auto" latinLnBrk="0" hangingPunct="1">
                        <a:lnSpc>
                          <a:spcPts val="1050"/>
                        </a:lnSpc>
                        <a:spcBef>
                          <a:spcPts val="0"/>
                        </a:spcBef>
                        <a:spcAft>
                          <a:spcPts val="0"/>
                        </a:spcAft>
                        <a:buClrTx/>
                        <a:buSzTx/>
                        <a:buFont typeface="Wingdings" panose="05000000000000000000" pitchFamily="2" charset="2"/>
                        <a:buNone/>
                        <a:tabLst/>
                        <a:defRPr/>
                      </a:pPr>
                      <a:r>
                        <a:rPr kumimoji="1" lang="ja-JP" altLang="en-US" sz="7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包括連携協定締結数（累計）</a:t>
                      </a:r>
                      <a:endParaRPr kumimoji="1" lang="en-US" altLang="ja-JP" sz="7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ts val="1050"/>
                        </a:lnSpc>
                        <a:spcBef>
                          <a:spcPts val="0"/>
                        </a:spcBef>
                        <a:spcAft>
                          <a:spcPts val="0"/>
                        </a:spcAft>
                        <a:buClrTx/>
                        <a:buSzTx/>
                        <a:buFont typeface="Wingdings" panose="05000000000000000000" pitchFamily="2" charset="2"/>
                        <a:buNone/>
                        <a:tabLst/>
                        <a:defRPr/>
                      </a:pPr>
                      <a:r>
                        <a:rPr kumimoji="1" lang="ja-JP" altLang="en-US" sz="7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（令和８年１月時点）</a:t>
                      </a:r>
                      <a:endParaRPr kumimoji="1" lang="en-US" altLang="ja-JP" sz="7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txBody>
                  <a:tcPr marL="36000" marR="36000" marT="36000" marB="36000">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accent1">
                        <a:lumMod val="20000"/>
                        <a:lumOff val="80000"/>
                      </a:schemeClr>
                    </a:solidFill>
                  </a:tcPr>
                </a:tc>
                <a:tc>
                  <a:txBody>
                    <a:bodyPr/>
                    <a:lstStyle/>
                    <a:p>
                      <a:pPr marL="0" algn="ctr" defTabSz="914400" rtl="0" eaLnBrk="1" latinLnBrk="0" hangingPunct="1">
                        <a:lnSpc>
                          <a:spcPts val="700"/>
                        </a:lnSpc>
                      </a:pPr>
                      <a:r>
                        <a:rPr kumimoji="1" lang="en-US" altLang="ja-JP" sz="700" b="1" strike="noStrike" kern="1200" dirty="0">
                          <a:solidFill>
                            <a:schemeClr val="tx1"/>
                          </a:solidFill>
                          <a:latin typeface="メイリオ" panose="020B0604030504040204" pitchFamily="50" charset="-128"/>
                          <a:ea typeface="メイリオ" panose="020B0604030504040204" pitchFamily="50" charset="-128"/>
                        </a:rPr>
                        <a:t>60</a:t>
                      </a:r>
                      <a:r>
                        <a:rPr kumimoji="1" lang="ja-JP" altLang="en-US" sz="700" b="1" strike="noStrike" kern="1200" dirty="0">
                          <a:solidFill>
                            <a:schemeClr val="tx1"/>
                          </a:solidFill>
                          <a:latin typeface="メイリオ" panose="020B0604030504040204" pitchFamily="50" charset="-128"/>
                          <a:ea typeface="メイリオ" panose="020B0604030504040204" pitchFamily="50" charset="-128"/>
                        </a:rPr>
                        <a:t>件</a:t>
                      </a:r>
                      <a:endParaRPr kumimoji="1" lang="en-US" altLang="ja-JP" sz="700" b="1" strike="noStrike" kern="1200" dirty="0">
                        <a:solidFill>
                          <a:schemeClr val="tx1"/>
                        </a:solidFill>
                        <a:latin typeface="メイリオ" panose="020B0604030504040204" pitchFamily="50" charset="-128"/>
                        <a:ea typeface="メイリオ" panose="020B0604030504040204" pitchFamily="50" charset="-128"/>
                      </a:endParaRPr>
                    </a:p>
                    <a:p>
                      <a:pPr marL="0" algn="ctr" defTabSz="914400" rtl="0" eaLnBrk="1" latinLnBrk="0" hangingPunct="1">
                        <a:lnSpc>
                          <a:spcPts val="700"/>
                        </a:lnSpc>
                      </a:pPr>
                      <a:endParaRPr kumimoji="1" lang="en-US" altLang="ja-JP" sz="700" b="1" strike="noStrike" kern="1200" dirty="0">
                        <a:solidFill>
                          <a:schemeClr val="tx1"/>
                        </a:solidFill>
                        <a:latin typeface="メイリオ" panose="020B0604030504040204" pitchFamily="50" charset="-128"/>
                        <a:ea typeface="メイリオ" panose="020B0604030504040204" pitchFamily="50" charset="-128"/>
                      </a:endParaRPr>
                    </a:p>
                    <a:p>
                      <a:pPr marL="0" algn="ctr" defTabSz="914400" rtl="0" eaLnBrk="1" latinLnBrk="0" hangingPunct="1">
                        <a:lnSpc>
                          <a:spcPts val="700"/>
                        </a:lnSpc>
                      </a:pPr>
                      <a:r>
                        <a:rPr kumimoji="1" lang="en-US" altLang="ja-JP" sz="700" b="1" strike="noStrike" kern="1200" dirty="0">
                          <a:solidFill>
                            <a:schemeClr val="tx1"/>
                          </a:solidFill>
                          <a:latin typeface="メイリオ" panose="020B0604030504040204" pitchFamily="50" charset="-128"/>
                          <a:ea typeface="メイリオ" panose="020B0604030504040204" pitchFamily="50" charset="-128"/>
                        </a:rPr>
                        <a:t>74</a:t>
                      </a:r>
                      <a:r>
                        <a:rPr kumimoji="1" lang="ja-JP" altLang="en-US" sz="700" b="1" strike="noStrike" kern="1200" dirty="0">
                          <a:solidFill>
                            <a:schemeClr val="tx1"/>
                          </a:solidFill>
                          <a:latin typeface="メイリオ" panose="020B0604030504040204" pitchFamily="50" charset="-128"/>
                          <a:ea typeface="メイリオ" panose="020B0604030504040204" pitchFamily="50" charset="-128"/>
                        </a:rPr>
                        <a:t>事業者</a:t>
                      </a:r>
                      <a:endParaRPr kumimoji="1" lang="en-US" altLang="ja-JP" sz="700" b="0" strike="noStrike" kern="12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36000" marR="36000"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389034388"/>
                  </a:ext>
                </a:extLst>
              </a:tr>
              <a:tr h="370840">
                <a:tc>
                  <a:txBody>
                    <a:bodyPr/>
                    <a:lstStyle/>
                    <a:p>
                      <a:pPr marL="0" marR="0" lvl="0" indent="0" algn="l" defTabSz="914400" rtl="0" eaLnBrk="1" fontAlgn="auto" latinLnBrk="0" hangingPunct="1">
                        <a:lnSpc>
                          <a:spcPts val="105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包括連携協定締結企業等との　</a:t>
                      </a:r>
                      <a:endParaRPr kumimoji="1" lang="en-US" altLang="ja-JP" sz="7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ts val="105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連携数</a:t>
                      </a:r>
                      <a:endParaRPr kumimoji="1" lang="en-US" altLang="ja-JP" sz="7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ts val="105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（令和７年度）</a:t>
                      </a:r>
                      <a:endParaRPr kumimoji="1" lang="ja-JP" altLang="en-US" sz="7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marL="36000" marR="36000" marT="36000" marB="36000">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accent1">
                        <a:lumMod val="20000"/>
                        <a:lumOff val="80000"/>
                      </a:schemeClr>
                    </a:solidFill>
                  </a:tcPr>
                </a:tc>
                <a:tc>
                  <a:txBody>
                    <a:bodyPr/>
                    <a:lstStyle/>
                    <a:p>
                      <a:pPr algn="ctr">
                        <a:lnSpc>
                          <a:spcPct val="100000"/>
                        </a:lnSpc>
                      </a:pPr>
                      <a:r>
                        <a:rPr kumimoji="1" lang="en-US" altLang="ja-JP" sz="700" b="1" strike="noStrike" dirty="0">
                          <a:solidFill>
                            <a:schemeClr val="tx1"/>
                          </a:solidFill>
                          <a:latin typeface="メイリオ" panose="020B0604030504040204" pitchFamily="50" charset="-128"/>
                          <a:ea typeface="メイリオ" panose="020B0604030504040204" pitchFamily="50" charset="-128"/>
                        </a:rPr>
                        <a:t>700</a:t>
                      </a:r>
                      <a:r>
                        <a:rPr kumimoji="1" lang="ja-JP" altLang="en-US" sz="700" b="1" strike="noStrike" dirty="0">
                          <a:solidFill>
                            <a:schemeClr val="tx1"/>
                          </a:solidFill>
                          <a:latin typeface="メイリオ" panose="020B0604030504040204" pitchFamily="50" charset="-128"/>
                          <a:ea typeface="メイリオ" panose="020B0604030504040204" pitchFamily="50" charset="-128"/>
                        </a:rPr>
                        <a:t>件</a:t>
                      </a:r>
                    </a:p>
                    <a:p>
                      <a:pPr algn="ctr">
                        <a:lnSpc>
                          <a:spcPct val="100000"/>
                        </a:lnSpc>
                      </a:pPr>
                      <a:r>
                        <a:rPr kumimoji="1" lang="ja-JP" altLang="en-US" sz="700" b="1" strike="noStrike" dirty="0">
                          <a:solidFill>
                            <a:schemeClr val="tx1"/>
                          </a:solidFill>
                          <a:latin typeface="メイリオ" panose="020B0604030504040204" pitchFamily="50" charset="-128"/>
                          <a:ea typeface="メイリオ" panose="020B0604030504040204" pitchFamily="50" charset="-128"/>
                        </a:rPr>
                        <a:t>（見込み）</a:t>
                      </a:r>
                      <a:endParaRPr kumimoji="1" lang="en-US" altLang="ja-JP" sz="700" b="1" strike="noStrike"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36000" marR="36000"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41046258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直接的効果額</a:t>
                      </a:r>
                      <a:r>
                        <a:rPr kumimoji="1" lang="en-US" altLang="ja-JP" sz="7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（令和６年度）</a:t>
                      </a:r>
                      <a:endParaRPr kumimoji="1" lang="en-US" altLang="ja-JP" sz="7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marL="36000" marR="36000"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accent1">
                        <a:lumMod val="20000"/>
                        <a:lumOff val="80000"/>
                      </a:schemeClr>
                    </a:solidFill>
                  </a:tcPr>
                </a:tc>
                <a:tc>
                  <a:txBody>
                    <a:bodyPr/>
                    <a:lstStyle/>
                    <a:p>
                      <a:pPr algn="ctr">
                        <a:lnSpc>
                          <a:spcPts val="700"/>
                        </a:lnSpc>
                      </a:pPr>
                      <a:r>
                        <a:rPr kumimoji="1" lang="ja-JP" altLang="en-US" sz="700" b="1" strike="noStrike"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約８億</a:t>
                      </a:r>
                      <a:r>
                        <a:rPr kumimoji="1" lang="en-US" altLang="ja-JP" sz="700" b="1" strike="noStrike"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398</a:t>
                      </a:r>
                      <a:r>
                        <a:rPr kumimoji="1" lang="ja-JP" altLang="en-US" sz="700" b="1" strike="noStrike"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万円</a:t>
                      </a:r>
                      <a:endParaRPr kumimoji="1" lang="en-US" altLang="ja-JP" sz="700" b="1" strike="noStrike"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marL="36000" marR="36000"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719026051"/>
                  </a:ext>
                </a:extLst>
              </a:tr>
              <a:tr h="28800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7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7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デスクが関わった取組みについて「仮に府が</a:t>
                      </a:r>
                      <a:endParaRPr kumimoji="1" lang="en-US" altLang="ja-JP" sz="7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直接実施した場合に必要となる金額」を試算</a:t>
                      </a:r>
                    </a:p>
                  </a:txBody>
                  <a:tcPr marL="36000" marR="36000" marT="36000" marB="36000">
                    <a:lnL w="12700" cmpd="sng">
                      <a:noFill/>
                    </a:lnL>
                    <a:lnR w="12700" cmpd="sng">
                      <a:noFill/>
                    </a:lnR>
                    <a:lnT w="6350" cap="flat" cmpd="sng" algn="ctr">
                      <a:solidFill>
                        <a:srgbClr val="006664"/>
                      </a:solidFill>
                      <a:prstDash val="solid"/>
                      <a:round/>
                      <a:headEnd type="none" w="med" len="med"/>
                      <a:tailEnd type="none" w="med" len="med"/>
                    </a:lnT>
                    <a:lnB w="12700" cmpd="sng">
                      <a:noFill/>
                    </a:lnB>
                    <a:noFill/>
                  </a:tcPr>
                </a:tc>
                <a:tc hMerge="1">
                  <a:txBody>
                    <a:bodyPr/>
                    <a:lstStyle/>
                    <a:p>
                      <a:endParaRPr kumimoji="1" lang="ja-JP" altLang="en-US"/>
                    </a:p>
                  </a:txBody>
                  <a:tcPr/>
                </a:tc>
                <a:extLst>
                  <a:ext uri="{0D108BD9-81ED-4DB2-BD59-A6C34878D82A}">
                    <a16:rowId xmlns:a16="http://schemas.microsoft.com/office/drawing/2014/main" val="2011763691"/>
                  </a:ext>
                </a:extLst>
              </a:tr>
            </a:tbl>
          </a:graphicData>
        </a:graphic>
      </p:graphicFrame>
      <p:pic>
        <p:nvPicPr>
          <p:cNvPr id="18" name="図プレースホルダー 17" descr="アイコン が含まれている画像&#10;&#10;AI によって生成されたコンテンツは間違っている可能性があります。">
            <a:extLst>
              <a:ext uri="{FF2B5EF4-FFF2-40B4-BE49-F238E27FC236}">
                <a16:creationId xmlns:a16="http://schemas.microsoft.com/office/drawing/2014/main" id="{DF992EF2-614C-C8F6-0494-6EA3DA2B67F9}"/>
              </a:ext>
            </a:extLst>
          </p:cNvPr>
          <p:cNvPicPr>
            <a:picLocks noGrp="1" noChangeAspect="1"/>
          </p:cNvPicPr>
          <p:nvPr>
            <p:ph type="pic" sz="quarter" idx="15"/>
          </p:nvPr>
        </p:nvPicPr>
        <p:blipFill>
          <a:blip r:embed="rId4" cstate="print">
            <a:extLst>
              <a:ext uri="{28A0092B-C50C-407E-A947-70E740481C1C}">
                <a14:useLocalDpi xmlns:a14="http://schemas.microsoft.com/office/drawing/2010/main" val="0"/>
              </a:ext>
            </a:extLst>
          </a:blip>
          <a:srcRect/>
          <a:stretch>
            <a:fillRect/>
          </a:stretch>
        </p:blipFill>
        <p:spPr/>
      </p:pic>
      <p:pic>
        <p:nvPicPr>
          <p:cNvPr id="20" name="図プレースホルダー 19" descr="テキスト&#10;&#10;AI によって生成されたコンテンツは間違っている可能性があります。">
            <a:extLst>
              <a:ext uri="{FF2B5EF4-FFF2-40B4-BE49-F238E27FC236}">
                <a16:creationId xmlns:a16="http://schemas.microsoft.com/office/drawing/2014/main" id="{0101E04F-3585-9DC7-3307-5DDCAFCA525B}"/>
              </a:ext>
            </a:extLst>
          </p:cNvPr>
          <p:cNvPicPr>
            <a:picLocks noGrp="1" noChangeAspect="1"/>
          </p:cNvPicPr>
          <p:nvPr>
            <p:ph type="pic" sz="quarter" idx="14"/>
          </p:nvPr>
        </p:nvPicPr>
        <p:blipFill>
          <a:blip r:embed="rId5" cstate="print">
            <a:extLst>
              <a:ext uri="{28A0092B-C50C-407E-A947-70E740481C1C}">
                <a14:useLocalDpi xmlns:a14="http://schemas.microsoft.com/office/drawing/2010/main" val="0"/>
              </a:ext>
            </a:extLst>
          </a:blip>
          <a:srcRect/>
          <a:stretch>
            <a:fillRect/>
          </a:stretch>
        </p:blipFill>
        <p:spPr/>
      </p:pic>
      <p:sp>
        <p:nvSpPr>
          <p:cNvPr id="21" name="正方形/長方形 20">
            <a:extLst>
              <a:ext uri="{FF2B5EF4-FFF2-40B4-BE49-F238E27FC236}">
                <a16:creationId xmlns:a16="http://schemas.microsoft.com/office/drawing/2014/main" id="{95DD8103-7C0E-4009-8E7D-15BA05F9437B}"/>
              </a:ext>
            </a:extLst>
          </p:cNvPr>
          <p:cNvSpPr/>
          <p:nvPr/>
        </p:nvSpPr>
        <p:spPr>
          <a:xfrm>
            <a:off x="3347308" y="4951021"/>
            <a:ext cx="1924048" cy="1846659"/>
          </a:xfrm>
          <a:prstGeom prst="rect">
            <a:avLst/>
          </a:prstGeom>
        </p:spPr>
        <p:txBody>
          <a:bodyPr wrap="none" lIns="360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200" b="1" dirty="0">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創発ダイアログ</a:t>
            </a:r>
            <a:endPar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R="0" lvl="0" algn="l" defTabSz="914400" rtl="0" eaLnBrk="1" fontAlgn="auto" latinLnBrk="0" hangingPunct="1">
              <a:lnSpc>
                <a:spcPts val="12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公民連携で解決すべき行政</a:t>
            </a:r>
            <a:endParaRPr kumimoji="1" lang="en-US" altLang="ja-JP"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R="0" lvl="0" algn="l" defTabSz="914400" rtl="0" eaLnBrk="1" fontAlgn="auto" latinLnBrk="0" hangingPunct="1">
              <a:lnSpc>
                <a:spcPts val="1200"/>
              </a:lnSpc>
              <a:spcBef>
                <a:spcPts val="0"/>
              </a:spcBef>
              <a:spcAft>
                <a:spcPts val="0"/>
              </a:spcAft>
              <a:buClrTx/>
              <a:buSzTx/>
              <a:buFontTx/>
              <a:buNone/>
              <a:tabLst/>
              <a:defRPr/>
            </a:pPr>
            <a:r>
              <a:rPr lang="ja-JP" altLang="en-US" sz="1000" dirty="0">
                <a:solidFill>
                  <a:prstClr val="black"/>
                </a:solidFill>
                <a:latin typeface="メイリオ" panose="020B0604030504040204" pitchFamily="50" charset="-128"/>
                <a:ea typeface="メイリオ" panose="020B0604030504040204" pitchFamily="50" charset="-128"/>
              </a:rPr>
              <a:t>　</a:t>
            </a:r>
            <a:r>
              <a:rPr kumimoji="1" lang="ja-JP" altLang="en-US"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課題をテーマに設定し、府</a:t>
            </a:r>
            <a:endParaRPr kumimoji="1" lang="en-US" altLang="ja-JP"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R="0" lvl="0" algn="l" defTabSz="914400" rtl="0" eaLnBrk="1" fontAlgn="auto" latinLnBrk="0" hangingPunct="1">
              <a:lnSpc>
                <a:spcPts val="12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の現状や取組みを紹介する</a:t>
            </a:r>
            <a:endParaRPr kumimoji="1" lang="en-US" altLang="ja-JP"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R="0" lvl="0" algn="l" defTabSz="914400" rtl="0" eaLnBrk="1" fontAlgn="auto" latinLnBrk="0" hangingPunct="1">
              <a:lnSpc>
                <a:spcPts val="1200"/>
              </a:lnSpc>
              <a:spcBef>
                <a:spcPts val="0"/>
              </a:spcBef>
              <a:spcAft>
                <a:spcPts val="0"/>
              </a:spcAft>
              <a:buClrTx/>
              <a:buSzTx/>
              <a:buFontTx/>
              <a:buNone/>
              <a:tabLst/>
              <a:defRPr/>
            </a:pPr>
            <a:r>
              <a:rPr lang="ja-JP" altLang="en-US" sz="1000" dirty="0">
                <a:solidFill>
                  <a:prstClr val="black"/>
                </a:solidFill>
                <a:latin typeface="メイリオ" panose="020B0604030504040204" pitchFamily="50" charset="-128"/>
                <a:ea typeface="メイリオ" panose="020B0604030504040204" pitchFamily="50" charset="-128"/>
              </a:rPr>
              <a:t>　</a:t>
            </a:r>
            <a:r>
              <a:rPr kumimoji="1" lang="ja-JP" altLang="en-US"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とともに、企業や市町村等、</a:t>
            </a:r>
            <a:endParaRPr kumimoji="1" lang="en-US" altLang="ja-JP"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R="0" lvl="0" algn="l" defTabSz="914400" rtl="0" eaLnBrk="1" fontAlgn="auto" latinLnBrk="0" hangingPunct="1">
              <a:lnSpc>
                <a:spcPts val="1200"/>
              </a:lnSpc>
              <a:spcBef>
                <a:spcPts val="0"/>
              </a:spcBef>
              <a:spcAft>
                <a:spcPts val="0"/>
              </a:spcAft>
              <a:buClrTx/>
              <a:buSzTx/>
              <a:buFontTx/>
              <a:buNone/>
              <a:tabLst/>
              <a:defRPr/>
            </a:pPr>
            <a:r>
              <a:rPr lang="ja-JP" altLang="en-US" sz="1000" dirty="0">
                <a:solidFill>
                  <a:prstClr val="black"/>
                </a:solidFill>
                <a:latin typeface="メイリオ" panose="020B0604030504040204" pitchFamily="50" charset="-128"/>
                <a:ea typeface="メイリオ" panose="020B0604030504040204" pitchFamily="50" charset="-128"/>
              </a:rPr>
              <a:t>　</a:t>
            </a:r>
            <a:r>
              <a:rPr kumimoji="1" lang="ja-JP" altLang="en-US"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多様な参加者と共にワーク</a:t>
            </a:r>
            <a:endParaRPr kumimoji="1" lang="en-US" altLang="ja-JP"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R="0" lvl="0" algn="l" defTabSz="914400" rtl="0" eaLnBrk="1" fontAlgn="auto" latinLnBrk="0" hangingPunct="1">
              <a:lnSpc>
                <a:spcPts val="1200"/>
              </a:lnSpc>
              <a:spcBef>
                <a:spcPts val="0"/>
              </a:spcBef>
              <a:spcAft>
                <a:spcPts val="0"/>
              </a:spcAft>
              <a:buClrTx/>
              <a:buSzTx/>
              <a:buFontTx/>
              <a:buNone/>
              <a:tabLst/>
              <a:defRPr/>
            </a:pPr>
            <a:r>
              <a:rPr lang="ja-JP" altLang="en-US" sz="1000" dirty="0">
                <a:solidFill>
                  <a:prstClr val="black"/>
                </a:solidFill>
                <a:latin typeface="メイリオ" panose="020B0604030504040204" pitchFamily="50" charset="-128"/>
                <a:ea typeface="メイリオ" panose="020B0604030504040204" pitchFamily="50" charset="-128"/>
              </a:rPr>
              <a:t>　</a:t>
            </a:r>
            <a:r>
              <a:rPr kumimoji="1" lang="ja-JP" altLang="en-US"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ショップを実施することで、</a:t>
            </a:r>
            <a:endParaRPr kumimoji="1" lang="en-US" altLang="ja-JP"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R="0" lvl="0" algn="l" defTabSz="914400" rtl="0" eaLnBrk="1" fontAlgn="auto" latinLnBrk="0" hangingPunct="1">
              <a:lnSpc>
                <a:spcPts val="1200"/>
              </a:lnSpc>
              <a:spcBef>
                <a:spcPts val="0"/>
              </a:spcBef>
              <a:spcAft>
                <a:spcPts val="0"/>
              </a:spcAft>
              <a:buClrTx/>
              <a:buSzTx/>
              <a:buFontTx/>
              <a:buNone/>
              <a:tabLst/>
              <a:defRPr/>
            </a:pPr>
            <a:r>
              <a:rPr lang="ja-JP" altLang="en-US" sz="1000" dirty="0">
                <a:solidFill>
                  <a:prstClr val="black"/>
                </a:solidFill>
                <a:latin typeface="メイリオ" panose="020B0604030504040204" pitchFamily="50" charset="-128"/>
                <a:ea typeface="メイリオ" panose="020B0604030504040204" pitchFamily="50" charset="-128"/>
              </a:rPr>
              <a:t>　</a:t>
            </a:r>
            <a:r>
              <a:rPr kumimoji="1" lang="ja-JP" altLang="en-US"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「対話」から様々なアイデ</a:t>
            </a:r>
            <a:endParaRPr kumimoji="1" lang="en-US" altLang="ja-JP"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R="0" lvl="0" algn="l" defTabSz="914400" rtl="0" eaLnBrk="1" fontAlgn="auto" latinLnBrk="0" hangingPunct="1">
              <a:lnSpc>
                <a:spcPts val="1200"/>
              </a:lnSpc>
              <a:spcBef>
                <a:spcPts val="0"/>
              </a:spcBef>
              <a:spcAft>
                <a:spcPts val="0"/>
              </a:spcAft>
              <a:buClrTx/>
              <a:buSzTx/>
              <a:buFontTx/>
              <a:buNone/>
              <a:tabLst/>
              <a:defRPr/>
            </a:pPr>
            <a:r>
              <a:rPr lang="ja-JP" altLang="en-US" sz="1000" dirty="0">
                <a:solidFill>
                  <a:prstClr val="black"/>
                </a:solidFill>
                <a:latin typeface="メイリオ" panose="020B0604030504040204" pitchFamily="50" charset="-128"/>
                <a:ea typeface="メイリオ" panose="020B0604030504040204" pitchFamily="50" charset="-128"/>
              </a:rPr>
              <a:t>　</a:t>
            </a:r>
            <a:r>
              <a:rPr kumimoji="1" lang="ja-JP" altLang="en-US"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アを生み出す仕組み。</a:t>
            </a:r>
            <a:endParaRPr lang="en-US" altLang="ja-JP" sz="1000" dirty="0">
              <a:latin typeface="メイリオ" panose="020B0604030504040204" pitchFamily="50" charset="-128"/>
              <a:ea typeface="メイリオ" panose="020B0604030504040204" pitchFamily="50" charset="-128"/>
            </a:endParaRPr>
          </a:p>
          <a:p>
            <a:pPr lvl="0">
              <a:defRPr/>
            </a:pPr>
            <a:endParaRPr kumimoji="1" lang="ja-JP" altLang="en-US"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pic>
        <p:nvPicPr>
          <p:cNvPr id="5" name="図 4">
            <a:extLst>
              <a:ext uri="{FF2B5EF4-FFF2-40B4-BE49-F238E27FC236}">
                <a16:creationId xmlns:a16="http://schemas.microsoft.com/office/drawing/2014/main" id="{537253EE-2B77-4E40-8C79-5DD5A8B167D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51613" y="5399663"/>
            <a:ext cx="1395101" cy="1046326"/>
          </a:xfrm>
          <a:prstGeom prst="rect">
            <a:avLst/>
          </a:prstGeom>
        </p:spPr>
      </p:pic>
      <p:pic>
        <p:nvPicPr>
          <p:cNvPr id="10" name="図 9">
            <a:extLst>
              <a:ext uri="{FF2B5EF4-FFF2-40B4-BE49-F238E27FC236}">
                <a16:creationId xmlns:a16="http://schemas.microsoft.com/office/drawing/2014/main" id="{86CDF325-D04A-4BC8-8342-5C224339330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75288" y="5439574"/>
            <a:ext cx="1405883" cy="1054412"/>
          </a:xfrm>
          <a:prstGeom prst="rect">
            <a:avLst/>
          </a:prstGeom>
        </p:spPr>
      </p:pic>
      <p:pic>
        <p:nvPicPr>
          <p:cNvPr id="30" name="図 29">
            <a:extLst>
              <a:ext uri="{FF2B5EF4-FFF2-40B4-BE49-F238E27FC236}">
                <a16:creationId xmlns:a16="http://schemas.microsoft.com/office/drawing/2014/main" id="{90C08F8A-2027-45B6-A9AA-CDB28DEFEE25}"/>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7525135" y="3679558"/>
            <a:ext cx="1340085" cy="901917"/>
          </a:xfrm>
          <a:prstGeom prst="rect">
            <a:avLst/>
          </a:prstGeom>
        </p:spPr>
      </p:pic>
      <p:pic>
        <p:nvPicPr>
          <p:cNvPr id="22" name="図 21">
            <a:extLst>
              <a:ext uri="{FF2B5EF4-FFF2-40B4-BE49-F238E27FC236}">
                <a16:creationId xmlns:a16="http://schemas.microsoft.com/office/drawing/2014/main" id="{228924E1-615D-4A3B-8119-5D74C02530C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555131" y="1639782"/>
            <a:ext cx="1322671" cy="1127492"/>
          </a:xfrm>
          <a:prstGeom prst="rect">
            <a:avLst/>
          </a:prstGeom>
        </p:spPr>
      </p:pic>
      <p:pic>
        <p:nvPicPr>
          <p:cNvPr id="23" name="図 22">
            <a:extLst>
              <a:ext uri="{FF2B5EF4-FFF2-40B4-BE49-F238E27FC236}">
                <a16:creationId xmlns:a16="http://schemas.microsoft.com/office/drawing/2014/main" id="{037BA3B2-255D-46DE-8C74-F4CFCD41437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624247" y="1628830"/>
            <a:ext cx="1298039" cy="925969"/>
          </a:xfrm>
          <a:prstGeom prst="rect">
            <a:avLst/>
          </a:prstGeom>
        </p:spPr>
      </p:pic>
      <p:pic>
        <p:nvPicPr>
          <p:cNvPr id="7" name="図 6">
            <a:extLst>
              <a:ext uri="{FF2B5EF4-FFF2-40B4-BE49-F238E27FC236}">
                <a16:creationId xmlns:a16="http://schemas.microsoft.com/office/drawing/2014/main" id="{F508E868-5CCF-430A-9CDA-7118ADCD7263}"/>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4694986" y="3655506"/>
            <a:ext cx="1234626" cy="925969"/>
          </a:xfrm>
          <a:prstGeom prst="rect">
            <a:avLst/>
          </a:prstGeom>
        </p:spPr>
      </p:pic>
      <p:pic>
        <p:nvPicPr>
          <p:cNvPr id="2" name="図 1">
            <a:extLst>
              <a:ext uri="{FF2B5EF4-FFF2-40B4-BE49-F238E27FC236}">
                <a16:creationId xmlns:a16="http://schemas.microsoft.com/office/drawing/2014/main" id="{BFAD3FFE-AA02-434C-A9FB-E40B2E52494B}"/>
              </a:ext>
            </a:extLst>
          </p:cNvPr>
          <p:cNvPicPr>
            <a:picLocks noChangeAspect="1"/>
          </p:cNvPicPr>
          <p:nvPr/>
        </p:nvPicPr>
        <p:blipFill>
          <a:blip r:embed="rId12"/>
          <a:stretch>
            <a:fillRect/>
          </a:stretch>
        </p:blipFill>
        <p:spPr>
          <a:xfrm>
            <a:off x="1599380" y="3609020"/>
            <a:ext cx="1335140" cy="932769"/>
          </a:xfrm>
          <a:prstGeom prst="rect">
            <a:avLst/>
          </a:prstGeom>
        </p:spPr>
      </p:pic>
      <p:sp>
        <p:nvSpPr>
          <p:cNvPr id="3" name="スライド番号プレースホルダー 2">
            <a:extLst>
              <a:ext uri="{FF2B5EF4-FFF2-40B4-BE49-F238E27FC236}">
                <a16:creationId xmlns:a16="http://schemas.microsoft.com/office/drawing/2014/main" id="{BA413C2E-1809-4EC6-BAB8-7FCD320A271F}"/>
              </a:ext>
            </a:extLst>
          </p:cNvPr>
          <p:cNvSpPr>
            <a:spLocks noGrp="1"/>
          </p:cNvSpPr>
          <p:nvPr>
            <p:ph type="sldNum" sz="quarter" idx="12"/>
          </p:nvPr>
        </p:nvSpPr>
        <p:spPr/>
        <p:txBody>
          <a:bodyPr/>
          <a:lstStyle/>
          <a:p>
            <a:fld id="{7791D223-6A27-4327-8087-FA06212A7E85}" type="slidenum">
              <a:rPr lang="ja-JP" altLang="en-US" smtClean="0"/>
              <a:pPr/>
              <a:t>19</a:t>
            </a:fld>
            <a:endParaRPr lang="ja-JP" altLang="en-US"/>
          </a:p>
        </p:txBody>
      </p:sp>
    </p:spTree>
    <p:extLst>
      <p:ext uri="{BB962C8B-B14F-4D97-AF65-F5344CB8AC3E}">
        <p14:creationId xmlns:p14="http://schemas.microsoft.com/office/powerpoint/2010/main" val="32808468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A654B149-BA10-41AF-BC4C-1BDF1F6C6E95}"/>
              </a:ext>
            </a:extLst>
          </p:cNvPr>
          <p:cNvSpPr>
            <a:spLocks noGrp="1"/>
          </p:cNvSpPr>
          <p:nvPr>
            <p:ph type="body" sz="quarter" idx="13"/>
          </p:nvPr>
        </p:nvSpPr>
        <p:spPr>
          <a:xfrm>
            <a:off x="0" y="47030"/>
            <a:ext cx="7065785" cy="501650"/>
          </a:xfrm>
        </p:spPr>
        <p:txBody>
          <a:bodyPr/>
          <a:lstStyle/>
          <a:p>
            <a:r>
              <a:rPr lang="ja-JP" altLang="en-US" sz="2000" b="0" dirty="0">
                <a:solidFill>
                  <a:schemeClr val="tx1"/>
                </a:solidFill>
                <a:latin typeface="メイリオ" panose="020B0604030504040204" pitchFamily="50" charset="-128"/>
                <a:ea typeface="メイリオ" panose="020B0604030504040204" pitchFamily="50" charset="-128"/>
              </a:rPr>
              <a:t>市町村とのパートナーシップの強化</a:t>
            </a:r>
          </a:p>
        </p:txBody>
      </p:sp>
      <p:pic>
        <p:nvPicPr>
          <p:cNvPr id="13" name="図プレースホルダー 12" descr="アイコン が含まれている画像&#10;&#10;AI によって生成されたコンテンツは間違っている可能性があります。">
            <a:extLst>
              <a:ext uri="{FF2B5EF4-FFF2-40B4-BE49-F238E27FC236}">
                <a16:creationId xmlns:a16="http://schemas.microsoft.com/office/drawing/2014/main" id="{2B2756D2-5A3E-15CB-17E2-BF6C1A2627AA}"/>
              </a:ext>
            </a:extLst>
          </p:cNvPr>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a:stretch>
            <a:fillRect/>
          </a:stretch>
        </p:blipFill>
        <p:spPr/>
      </p:pic>
      <p:pic>
        <p:nvPicPr>
          <p:cNvPr id="8" name="図プレースホルダー 7" descr="アイコン が含まれている画像&#10;&#10;AI によって生成されたコンテンツは間違っている可能性があります。">
            <a:extLst>
              <a:ext uri="{FF2B5EF4-FFF2-40B4-BE49-F238E27FC236}">
                <a16:creationId xmlns:a16="http://schemas.microsoft.com/office/drawing/2014/main" id="{F9DD8AD6-E0D2-3ABC-2195-6819679CB4B5}"/>
              </a:ext>
            </a:extLst>
          </p:cNvPr>
          <p:cNvPicPr>
            <a:picLocks noGrp="1" noChangeAspect="1"/>
          </p:cNvPicPr>
          <p:nvPr>
            <p:ph type="pic" sz="quarter" idx="16"/>
          </p:nvPr>
        </p:nvPicPr>
        <p:blipFill>
          <a:blip r:embed="rId4" cstate="print">
            <a:extLst>
              <a:ext uri="{28A0092B-C50C-407E-A947-70E740481C1C}">
                <a14:useLocalDpi xmlns:a14="http://schemas.microsoft.com/office/drawing/2010/main" val="0"/>
              </a:ext>
            </a:extLst>
          </a:blip>
          <a:srcRect t="211" b="211"/>
          <a:stretch>
            <a:fillRect/>
          </a:stretch>
        </p:blipFill>
        <p:spPr/>
      </p:pic>
      <p:sp>
        <p:nvSpPr>
          <p:cNvPr id="79" name="正方形/長方形 78">
            <a:extLst>
              <a:ext uri="{FF2B5EF4-FFF2-40B4-BE49-F238E27FC236}">
                <a16:creationId xmlns:a16="http://schemas.microsoft.com/office/drawing/2014/main" id="{D41448C8-A95E-4F49-97D8-192D142A16B6}"/>
              </a:ext>
            </a:extLst>
          </p:cNvPr>
          <p:cNvSpPr/>
          <p:nvPr/>
        </p:nvSpPr>
        <p:spPr>
          <a:xfrm>
            <a:off x="273017" y="585938"/>
            <a:ext cx="8597967" cy="2160000"/>
          </a:xfrm>
          <a:prstGeom prst="rect">
            <a:avLst/>
          </a:prstGeom>
          <a:solidFill>
            <a:srgbClr val="CFE0ED"/>
          </a:solidFill>
          <a:ln>
            <a:noFill/>
          </a:ln>
        </p:spPr>
        <p:style>
          <a:lnRef idx="2">
            <a:schemeClr val="accent2"/>
          </a:lnRef>
          <a:fillRef idx="1">
            <a:schemeClr val="lt1"/>
          </a:fillRef>
          <a:effectRef idx="0">
            <a:schemeClr val="accent2"/>
          </a:effectRef>
          <a:fontRef idx="minor">
            <a:schemeClr val="dk1"/>
          </a:fontRef>
        </p:style>
        <p:txBody>
          <a:bodyPr lIns="72000" rIns="72000" rtlCol="0" anchor="t"/>
          <a:lstStyle/>
          <a:p>
            <a:r>
              <a:rPr kumimoji="1" lang="ja-JP" altLang="en-US" sz="1200" b="1" dirty="0">
                <a:solidFill>
                  <a:schemeClr val="tx1"/>
                </a:solidFill>
                <a:latin typeface="メイリオ" panose="020B0604030504040204" pitchFamily="50" charset="-128"/>
                <a:ea typeface="メイリオ" panose="020B0604030504040204" pitchFamily="50" charset="-128"/>
              </a:rPr>
              <a:t>■</a:t>
            </a:r>
            <a:r>
              <a:rPr lang="ja-JP" altLang="en-US" sz="12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公民連携の取組みの市町村への拡大</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endParaRPr kumimoji="1" lang="en-US" altLang="ja-JP" sz="400" b="1" dirty="0">
              <a:solidFill>
                <a:schemeClr val="tx1"/>
              </a:solidFill>
              <a:latin typeface="メイリオ" panose="020B0604030504040204" pitchFamily="50" charset="-128"/>
              <a:ea typeface="メイリオ" panose="020B0604030504040204" pitchFamily="50" charset="-128"/>
            </a:endParaRPr>
          </a:p>
          <a:p>
            <a:pPr marL="93663" indent="-93663">
              <a:buFont typeface="Arial" panose="020B0604020202020204" pitchFamily="34" charset="0"/>
              <a:buChar cha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より幅広い社会課題の解決をめざし、公民連携の取組みを住民に近い市町村へ拡大。</a:t>
            </a:r>
            <a:endParaRPr kumimoji="1" lang="en-US" altLang="ja-JP" sz="1200" dirty="0">
              <a:solidFill>
                <a:schemeClr val="tx1"/>
              </a:solidFill>
              <a:latin typeface="メイリオ" panose="020B0604030504040204" pitchFamily="50" charset="-128"/>
              <a:ea typeface="メイリオ" panose="020B0604030504040204" pitchFamily="50" charset="-128"/>
            </a:endParaRPr>
          </a:p>
        </p:txBody>
      </p:sp>
      <p:sp>
        <p:nvSpPr>
          <p:cNvPr id="81" name="角丸四角形 23">
            <a:extLst>
              <a:ext uri="{FF2B5EF4-FFF2-40B4-BE49-F238E27FC236}">
                <a16:creationId xmlns:a16="http://schemas.microsoft.com/office/drawing/2014/main" id="{72E55E25-8374-4E47-A0FF-2DBEBC7FA77D}"/>
              </a:ext>
            </a:extLst>
          </p:cNvPr>
          <p:cNvSpPr/>
          <p:nvPr/>
        </p:nvSpPr>
        <p:spPr>
          <a:xfrm>
            <a:off x="454042" y="1089662"/>
            <a:ext cx="8235915" cy="1603882"/>
          </a:xfrm>
          <a:prstGeom prst="rect">
            <a:avLst/>
          </a:prstGeom>
          <a:solidFill>
            <a:schemeClr val="bg1"/>
          </a:solidFill>
          <a:ln w="19050">
            <a:noFill/>
          </a:ln>
        </p:spPr>
        <p:style>
          <a:lnRef idx="2">
            <a:schemeClr val="accent1"/>
          </a:lnRef>
          <a:fillRef idx="1">
            <a:schemeClr val="lt1"/>
          </a:fillRef>
          <a:effectRef idx="0">
            <a:schemeClr val="accent1"/>
          </a:effectRef>
          <a:fontRef idx="minor">
            <a:schemeClr val="dk1"/>
          </a:fontRef>
        </p:style>
        <p:txBody>
          <a:bodyPr lIns="36000" rIns="36000" rtlCol="0" anchor="t" anchorCtr="0"/>
          <a:lstStyle/>
          <a:p>
            <a:r>
              <a:rPr kumimoji="1" lang="ja-JP" altLang="en-US" sz="11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◆市町村における公民連携推進への支援</a:t>
            </a:r>
            <a:endParaRPr kumimoji="1" lang="en-US" altLang="ja-JP" sz="11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専任（担当）部署設置に向けた働きかけ（設置市町：</a:t>
            </a:r>
            <a:r>
              <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28</a:t>
            </a:r>
            <a:r>
              <a:rPr kumimoji="1" lang="ja-JP" altLang="en-US"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市</a:t>
            </a: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５</a:t>
            </a:r>
            <a:r>
              <a:rPr kumimoji="1" lang="ja-JP" altLang="en-US"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町（令和７年</a:t>
            </a:r>
            <a:r>
              <a:rPr kumimoji="1" lang="en-US" altLang="ja-JP"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12</a:t>
            </a:r>
            <a:r>
              <a:rPr kumimoji="1" lang="ja-JP" altLang="en-US"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月時点））</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市町村から「大阪府公民戦略連携デスク」へ研修生の受け入れ（令和７年度：２名）</a:t>
            </a:r>
            <a:endParaRPr kumimoji="1" lang="en-US" altLang="ja-JP"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創発ダイアログにおいて、企業等とのつながりを創出し、市町村における公民連携を加速 他</a:t>
            </a:r>
            <a:endParaRPr kumimoji="1" lang="en-US" altLang="ja-JP"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◆大阪府・市町村公民連携推進協議会における情報の共有と発信</a:t>
            </a:r>
          </a:p>
          <a:p>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府内</a:t>
            </a:r>
            <a:r>
              <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43</a:t>
            </a: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市町村の公民連携担当者向けに、対面によるグループワーク形式の研修会を実施</a:t>
            </a:r>
          </a:p>
          <a:p>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OSAKA</a:t>
            </a: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公民連携</a:t>
            </a:r>
            <a:r>
              <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DB</a:t>
            </a: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（データベース）を活用し、府及び府内</a:t>
            </a:r>
            <a:r>
              <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43</a:t>
            </a: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市町村の公民連携の好事例を発信</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1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OSAKA KOUMIN Action Platform</a:t>
            </a:r>
            <a:r>
              <a:rPr kumimoji="1" lang="ja-JP" altLang="en-US" sz="11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」との連携</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インターネットテレビを活用した情報発信（実施市町：４市２町（令和７年</a:t>
            </a:r>
            <a:r>
              <a:rPr kumimoji="1" lang="en-US" altLang="ja-JP"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12</a:t>
            </a:r>
            <a:r>
              <a:rPr kumimoji="1" lang="ja-JP" altLang="en-US"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月時点））</a:t>
            </a:r>
            <a:endParaRPr kumimoji="1" lang="en-US" altLang="ja-JP"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地域課題とスタートアップ企業等の強みを生かした提案をマッチングするためのピッチイベント「</a:t>
            </a:r>
            <a:r>
              <a:rPr kumimoji="1" lang="en-US" altLang="ja-JP"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GROWTH</a:t>
            </a: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kumimoji="1" lang="en-US" altLang="ja-JP"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DRIVE</a:t>
            </a:r>
            <a:r>
              <a:rPr kumimoji="1" lang="ja-JP" altLang="en-US"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」を実施（令和７年</a:t>
            </a: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６</a:t>
            </a:r>
            <a:r>
              <a:rPr kumimoji="1" lang="ja-JP" altLang="en-US"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月）他</a:t>
            </a:r>
            <a:endPar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82" name="図 81">
            <a:extLst>
              <a:ext uri="{FF2B5EF4-FFF2-40B4-BE49-F238E27FC236}">
                <a16:creationId xmlns:a16="http://schemas.microsoft.com/office/drawing/2014/main" id="{6B98ACD8-CEE7-490A-A1FC-49D47ABFDBE3}"/>
              </a:ext>
            </a:extLst>
          </p:cNvPr>
          <p:cNvPicPr>
            <a:picLocks noChangeAspect="1"/>
          </p:cNvPicPr>
          <p:nvPr/>
        </p:nvPicPr>
        <p:blipFill>
          <a:blip r:embed="rId5">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7456126" y="1191536"/>
            <a:ext cx="1126716" cy="1186498"/>
          </a:xfrm>
          <a:prstGeom prst="rect">
            <a:avLst/>
          </a:prstGeom>
          <a:solidFill>
            <a:schemeClr val="bg1"/>
          </a:solidFill>
        </p:spPr>
      </p:pic>
      <p:graphicFrame>
        <p:nvGraphicFramePr>
          <p:cNvPr id="4" name="表 4">
            <a:extLst>
              <a:ext uri="{FF2B5EF4-FFF2-40B4-BE49-F238E27FC236}">
                <a16:creationId xmlns:a16="http://schemas.microsoft.com/office/drawing/2014/main" id="{C5D823D6-1DAB-4CFB-A822-188EDF49AD73}"/>
              </a:ext>
            </a:extLst>
          </p:cNvPr>
          <p:cNvGraphicFramePr>
            <a:graphicFrameLocks noGrp="1"/>
          </p:cNvGraphicFramePr>
          <p:nvPr>
            <p:extLst>
              <p:ext uri="{D42A27DB-BD31-4B8C-83A1-F6EECF244321}">
                <p14:modId xmlns:p14="http://schemas.microsoft.com/office/powerpoint/2010/main" val="215475443"/>
              </p:ext>
            </p:extLst>
          </p:nvPr>
        </p:nvGraphicFramePr>
        <p:xfrm>
          <a:off x="273600" y="2795310"/>
          <a:ext cx="8596800" cy="3659928"/>
        </p:xfrm>
        <a:graphic>
          <a:graphicData uri="http://schemas.openxmlformats.org/drawingml/2006/table">
            <a:tbl>
              <a:tblPr firstRow="1" bandRow="1">
                <a:tableStyleId>{5C22544A-7EE6-4342-B048-85BDC9FD1C3A}</a:tableStyleId>
              </a:tblPr>
              <a:tblGrid>
                <a:gridCol w="4298400">
                  <a:extLst>
                    <a:ext uri="{9D8B030D-6E8A-4147-A177-3AD203B41FA5}">
                      <a16:colId xmlns:a16="http://schemas.microsoft.com/office/drawing/2014/main" val="4219089937"/>
                    </a:ext>
                  </a:extLst>
                </a:gridCol>
                <a:gridCol w="4298400">
                  <a:extLst>
                    <a:ext uri="{9D8B030D-6E8A-4147-A177-3AD203B41FA5}">
                      <a16:colId xmlns:a16="http://schemas.microsoft.com/office/drawing/2014/main" val="2517771131"/>
                    </a:ext>
                  </a:extLst>
                </a:gridCol>
              </a:tblGrid>
              <a:tr h="275928">
                <a:tc gridSpan="2">
                  <a:txBody>
                    <a:bodyPr/>
                    <a:lstStyle/>
                    <a:p>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■市町村の</a:t>
                      </a: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DX</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推進に向けた取組み</a:t>
                      </a:r>
                      <a:endParaRPr kumimoji="1" lang="ja-JP" altLang="en-US" dirty="0"/>
                    </a:p>
                  </a:txBody>
                  <a:tcPr>
                    <a:lnL w="12700" cap="flat" cmpd="sng" algn="ctr">
                      <a:solidFill>
                        <a:srgbClr val="CFE0ED"/>
                      </a:solidFill>
                      <a:prstDash val="solid"/>
                      <a:round/>
                      <a:headEnd type="none" w="med" len="med"/>
                      <a:tailEnd type="none" w="med" len="med"/>
                    </a:lnL>
                    <a:lnR w="12700" cap="flat" cmpd="sng" algn="ctr">
                      <a:solidFill>
                        <a:srgbClr val="CFE0ED"/>
                      </a:solidFill>
                      <a:prstDash val="solid"/>
                      <a:round/>
                      <a:headEnd type="none" w="med" len="med"/>
                      <a:tailEnd type="none" w="med" len="med"/>
                    </a:lnR>
                    <a:lnT w="12700" cap="flat" cmpd="sng" algn="ctr">
                      <a:solidFill>
                        <a:srgbClr val="CFE0ED"/>
                      </a:solidFill>
                      <a:prstDash val="solid"/>
                      <a:round/>
                      <a:headEnd type="none" w="med" len="med"/>
                      <a:tailEnd type="none" w="med" len="med"/>
                    </a:lnT>
                    <a:lnB w="12700" cap="flat" cmpd="sng" algn="ctr">
                      <a:solidFill>
                        <a:srgbClr val="CFE0ED"/>
                      </a:solidFill>
                      <a:prstDash val="solid"/>
                      <a:round/>
                      <a:headEnd type="none" w="med" len="med"/>
                      <a:tailEnd type="none" w="med" len="med"/>
                    </a:lnB>
                    <a:solidFill>
                      <a:srgbClr val="CFE0ED"/>
                    </a:solidFill>
                  </a:tcPr>
                </a:tc>
                <a:tc hMerge="1">
                  <a:txBody>
                    <a:bodyPr/>
                    <a:lstStyle/>
                    <a:p>
                      <a:endParaRPr kumimoji="1" lang="ja-JP" altLang="en-US" dirty="0"/>
                    </a:p>
                  </a:txBody>
                  <a:tcPr>
                    <a:lnL w="12700" cap="flat" cmpd="sng" algn="ctr">
                      <a:solidFill>
                        <a:srgbClr val="CFE0ED"/>
                      </a:solidFill>
                      <a:prstDash val="solid"/>
                      <a:round/>
                      <a:headEnd type="none" w="med" len="med"/>
                      <a:tailEnd type="none" w="med" len="med"/>
                    </a:lnL>
                    <a:lnR w="12700" cap="flat" cmpd="sng" algn="ctr">
                      <a:solidFill>
                        <a:srgbClr val="CFE0ED"/>
                      </a:solidFill>
                      <a:prstDash val="solid"/>
                      <a:round/>
                      <a:headEnd type="none" w="med" len="med"/>
                      <a:tailEnd type="none" w="med" len="med"/>
                    </a:lnR>
                    <a:lnT w="12700" cap="flat" cmpd="sng" algn="ctr">
                      <a:solidFill>
                        <a:srgbClr val="CFE0ED"/>
                      </a:solidFill>
                      <a:prstDash val="solid"/>
                      <a:round/>
                      <a:headEnd type="none" w="med" len="med"/>
                      <a:tailEnd type="none" w="med" len="med"/>
                    </a:lnT>
                    <a:lnB w="12700" cap="flat" cmpd="sng" algn="ctr">
                      <a:solidFill>
                        <a:srgbClr val="CFE0ED"/>
                      </a:solidFill>
                      <a:prstDash val="solid"/>
                      <a:round/>
                      <a:headEnd type="none" w="med" len="med"/>
                      <a:tailEnd type="none" w="med" len="med"/>
                    </a:lnB>
                    <a:solidFill>
                      <a:srgbClr val="CFE0ED"/>
                    </a:solidFill>
                  </a:tcPr>
                </a:tc>
                <a:extLst>
                  <a:ext uri="{0D108BD9-81ED-4DB2-BD59-A6C34878D82A}">
                    <a16:rowId xmlns:a16="http://schemas.microsoft.com/office/drawing/2014/main" val="259495413"/>
                  </a:ext>
                </a:extLst>
              </a:tr>
              <a:tr h="3384000">
                <a:tc>
                  <a:txBody>
                    <a:bodyPr/>
                    <a:lstStyle/>
                    <a:p>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◆システム共同調達等の取組</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み</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87313" indent="-87313">
                        <a:buFont typeface="Arial" panose="020B0604020202020204" pitchFamily="34" charset="0"/>
                        <a:buChar cha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市町村のデジタル化を進めるにあたり、業務効率化及び財政負担の軽減をめざし、府と府内市町村で構成する、“</a:t>
                      </a:r>
                      <a:r>
                        <a:rPr kumimoji="1" lang="en-US" altLang="ja-JP" sz="1200" b="0" i="0" u="none" strike="noStrike" kern="1200" cap="none" spc="0" normalizeH="0" baseline="0" noProof="0" dirty="0" err="1">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GovTech</a:t>
                      </a: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大阪”</a:t>
                      </a:r>
                      <a:r>
                        <a:rPr kumimoji="1" lang="en-US" altLang="ja-JP" sz="1400" b="0" i="0" u="none" strike="noStrike" kern="1200" cap="none" spc="0" normalizeH="0" baseline="3000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*12</a:t>
                      </a: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を中心に、令和３年度よりシステム共同調達等の取組みを推進。</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endParaRPr kumimoji="1" lang="ja-JP" altLang="en-US" dirty="0"/>
                    </a:p>
                  </a:txBody>
                  <a:tcPr>
                    <a:lnL w="12700" cap="flat" cmpd="sng" algn="ctr">
                      <a:solidFill>
                        <a:srgbClr val="CFE0ED"/>
                      </a:solidFill>
                      <a:prstDash val="solid"/>
                      <a:round/>
                      <a:headEnd type="none" w="med" len="med"/>
                      <a:tailEnd type="none" w="med" len="med"/>
                    </a:lnL>
                    <a:lnR w="12700" cap="flat" cmpd="sng" algn="ctr">
                      <a:solidFill>
                        <a:srgbClr val="CFE0ED"/>
                      </a:solidFill>
                      <a:prstDash val="solid"/>
                      <a:round/>
                      <a:headEnd type="none" w="med" len="med"/>
                      <a:tailEnd type="none" w="med" len="med"/>
                    </a:lnR>
                    <a:lnT w="12700" cap="flat" cmpd="sng" algn="ctr">
                      <a:solidFill>
                        <a:srgbClr val="CFE0ED"/>
                      </a:solidFill>
                      <a:prstDash val="solid"/>
                      <a:round/>
                      <a:headEnd type="none" w="med" len="med"/>
                      <a:tailEnd type="none" w="med" len="med"/>
                    </a:lnT>
                    <a:lnB w="12700" cap="flat" cmpd="sng" algn="ctr">
                      <a:solidFill>
                        <a:srgbClr val="CFE0ED"/>
                      </a:solidFill>
                      <a:prstDash val="solid"/>
                      <a:round/>
                      <a:headEnd type="none" w="med" len="med"/>
                      <a:tailEnd type="none" w="med" len="med"/>
                    </a:lnB>
                    <a:solidFill>
                      <a:srgbClr val="CFE0ED"/>
                    </a:solidFill>
                  </a:tcPr>
                </a:tc>
                <a:tc>
                  <a:txBody>
                    <a:bodyPr/>
                    <a:lstStyle/>
                    <a:p>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◆市町村のデジタル力強化への取組</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み</a:t>
                      </a:r>
                      <a:endParaRPr kumimoji="1" lang="en-US" altLang="ja-JP"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令和８年度から、市町村のデジタル力の強化（共同化拡大による知見の共有）に向け、全国に先駆けて、今後大きな課題（費用・労力面）であるシステム標準化の対象となる「基幹業務システム（</a:t>
                      </a:r>
                      <a:r>
                        <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20</a:t>
                      </a: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システム）」を中心に共同化の拡大に着手。</a:t>
                      </a:r>
                    </a:p>
                    <a:p>
                      <a:endParaRPr kumimoji="1" lang="ja-JP" altLang="en-US" dirty="0"/>
                    </a:p>
                  </a:txBody>
                  <a:tcPr>
                    <a:lnL w="12700" cap="flat" cmpd="sng" algn="ctr">
                      <a:solidFill>
                        <a:srgbClr val="CFE0ED"/>
                      </a:solidFill>
                      <a:prstDash val="solid"/>
                      <a:round/>
                      <a:headEnd type="none" w="med" len="med"/>
                      <a:tailEnd type="none" w="med" len="med"/>
                    </a:lnL>
                    <a:lnR w="12700" cap="flat" cmpd="sng" algn="ctr">
                      <a:solidFill>
                        <a:srgbClr val="CFE0ED"/>
                      </a:solidFill>
                      <a:prstDash val="solid"/>
                      <a:round/>
                      <a:headEnd type="none" w="med" len="med"/>
                      <a:tailEnd type="none" w="med" len="med"/>
                    </a:lnR>
                    <a:lnT w="12700" cap="flat" cmpd="sng" algn="ctr">
                      <a:solidFill>
                        <a:srgbClr val="CFE0ED"/>
                      </a:solidFill>
                      <a:prstDash val="solid"/>
                      <a:round/>
                      <a:headEnd type="none" w="med" len="med"/>
                      <a:tailEnd type="none" w="med" len="med"/>
                    </a:lnT>
                    <a:lnB w="12700" cap="flat" cmpd="sng" algn="ctr">
                      <a:solidFill>
                        <a:srgbClr val="CFE0ED"/>
                      </a:solidFill>
                      <a:prstDash val="solid"/>
                      <a:round/>
                      <a:headEnd type="none" w="med" len="med"/>
                      <a:tailEnd type="none" w="med" len="med"/>
                    </a:lnB>
                    <a:solidFill>
                      <a:srgbClr val="CFE0ED"/>
                    </a:solidFill>
                  </a:tcPr>
                </a:tc>
                <a:extLst>
                  <a:ext uri="{0D108BD9-81ED-4DB2-BD59-A6C34878D82A}">
                    <a16:rowId xmlns:a16="http://schemas.microsoft.com/office/drawing/2014/main" val="2633816134"/>
                  </a:ext>
                </a:extLst>
              </a:tr>
            </a:tbl>
          </a:graphicData>
        </a:graphic>
      </p:graphicFrame>
      <p:graphicFrame>
        <p:nvGraphicFramePr>
          <p:cNvPr id="44" name="表 11">
            <a:extLst>
              <a:ext uri="{FF2B5EF4-FFF2-40B4-BE49-F238E27FC236}">
                <a16:creationId xmlns:a16="http://schemas.microsoft.com/office/drawing/2014/main" id="{E4B27DBC-7F3A-4339-B956-67E971CDBFDD}"/>
              </a:ext>
            </a:extLst>
          </p:cNvPr>
          <p:cNvGraphicFramePr>
            <a:graphicFrameLocks noGrp="1"/>
          </p:cNvGraphicFramePr>
          <p:nvPr>
            <p:extLst>
              <p:ext uri="{D42A27DB-BD31-4B8C-83A1-F6EECF244321}">
                <p14:modId xmlns:p14="http://schemas.microsoft.com/office/powerpoint/2010/main" val="267213080"/>
              </p:ext>
            </p:extLst>
          </p:nvPr>
        </p:nvGraphicFramePr>
        <p:xfrm>
          <a:off x="402286" y="5123884"/>
          <a:ext cx="4052458" cy="1275840"/>
        </p:xfrm>
        <a:graphic>
          <a:graphicData uri="http://schemas.openxmlformats.org/drawingml/2006/table">
            <a:tbl>
              <a:tblPr>
                <a:tableStyleId>{5C22544A-7EE6-4342-B048-85BDC9FD1C3A}</a:tableStyleId>
              </a:tblPr>
              <a:tblGrid>
                <a:gridCol w="683094">
                  <a:extLst>
                    <a:ext uri="{9D8B030D-6E8A-4147-A177-3AD203B41FA5}">
                      <a16:colId xmlns:a16="http://schemas.microsoft.com/office/drawing/2014/main" val="3461218549"/>
                    </a:ext>
                  </a:extLst>
                </a:gridCol>
                <a:gridCol w="1728000">
                  <a:extLst>
                    <a:ext uri="{9D8B030D-6E8A-4147-A177-3AD203B41FA5}">
                      <a16:colId xmlns:a16="http://schemas.microsoft.com/office/drawing/2014/main" val="165219868"/>
                    </a:ext>
                  </a:extLst>
                </a:gridCol>
                <a:gridCol w="669223">
                  <a:extLst>
                    <a:ext uri="{9D8B030D-6E8A-4147-A177-3AD203B41FA5}">
                      <a16:colId xmlns:a16="http://schemas.microsoft.com/office/drawing/2014/main" val="783501252"/>
                    </a:ext>
                  </a:extLst>
                </a:gridCol>
                <a:gridCol w="217142">
                  <a:extLst>
                    <a:ext uri="{9D8B030D-6E8A-4147-A177-3AD203B41FA5}">
                      <a16:colId xmlns:a16="http://schemas.microsoft.com/office/drawing/2014/main" val="2774073771"/>
                    </a:ext>
                  </a:extLst>
                </a:gridCol>
                <a:gridCol w="754999">
                  <a:extLst>
                    <a:ext uri="{9D8B030D-6E8A-4147-A177-3AD203B41FA5}">
                      <a16:colId xmlns:a16="http://schemas.microsoft.com/office/drawing/2014/main" val="4181960912"/>
                    </a:ext>
                  </a:extLst>
                </a:gridCol>
              </a:tblGrid>
              <a:tr h="82767">
                <a:tc gridSpan="5">
                  <a:txBody>
                    <a:bodyPr/>
                    <a:lstStyle/>
                    <a:p>
                      <a:pPr marL="72000" algn="ctr"/>
                      <a:r>
                        <a:rPr kumimoji="1" lang="ja-JP" altLang="en-US" sz="1000" b="1" dirty="0">
                          <a:solidFill>
                            <a:srgbClr val="006664"/>
                          </a:solidFill>
                          <a:latin typeface="メイリオ" panose="020B0604030504040204" pitchFamily="50" charset="-128"/>
                          <a:ea typeface="メイリオ" panose="020B0604030504040204" pitchFamily="50" charset="-128"/>
                        </a:rPr>
                        <a:t>令和６年度までの取組み実績</a:t>
                      </a:r>
                    </a:p>
                  </a:txBody>
                  <a:tcPr marL="0" marR="0" marT="36000" marB="18000">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kumimoji="1" lang="ja-JP" altLang="en-US" sz="800" b="1" dirty="0">
                        <a:solidFill>
                          <a:schemeClr val="tx1"/>
                        </a:solidFill>
                        <a:latin typeface="メイリオ" panose="020B0604030504040204" pitchFamily="50" charset="-128"/>
                        <a:ea typeface="メイリオ" panose="020B0604030504040204" pitchFamily="50" charset="-128"/>
                      </a:endParaRPr>
                    </a:p>
                  </a:txBody>
                  <a:tcPr marL="0" marR="0" marT="36000" marB="18000">
                    <a:lnL w="12700" cmpd="sng">
                      <a:noFill/>
                    </a:lnL>
                    <a:lnR w="12700" cmpd="sng">
                      <a:noFill/>
                    </a:lnR>
                    <a:lnT w="12700" cap="flat" cmpd="sng" algn="ctr">
                      <a:solidFill>
                        <a:schemeClr val="accent1"/>
                      </a:solidFill>
                      <a:prstDash val="sysDash"/>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hMerge="1">
                  <a:txBody>
                    <a:bodyPr/>
                    <a:lstStyle/>
                    <a:p>
                      <a:endParaRPr kumimoji="1" lang="ja-JP" altLang="en-US" sz="800" dirty="0">
                        <a:solidFill>
                          <a:schemeClr val="tx1"/>
                        </a:solidFill>
                        <a:latin typeface="メイリオ" panose="020B0604030504040204" pitchFamily="50" charset="-128"/>
                        <a:ea typeface="メイリオ" panose="020B0604030504040204" pitchFamily="50" charset="-128"/>
                      </a:endParaRPr>
                    </a:p>
                  </a:txBody>
                  <a:tcPr marL="0" marR="0" marT="36000" marB="18000">
                    <a:lnL w="12700" cmpd="sng">
                      <a:noFill/>
                    </a:lnL>
                    <a:lnR w="12700" cmpd="sng">
                      <a:noFill/>
                    </a:lnR>
                    <a:lnT w="12700" cap="flat" cmpd="sng" algn="ctr">
                      <a:solidFill>
                        <a:schemeClr val="accent1"/>
                      </a:solidFill>
                      <a:prstDash val="sysDash"/>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hMerge="1">
                  <a:txBody>
                    <a:bodyPr/>
                    <a:lstStyle/>
                    <a:p>
                      <a:pPr algn="ctr"/>
                      <a:endParaRPr kumimoji="1" lang="ja-JP" altLang="en-US" sz="800" dirty="0">
                        <a:solidFill>
                          <a:schemeClr val="tx1"/>
                        </a:solidFill>
                        <a:latin typeface="メイリオ" panose="020B0604030504040204" pitchFamily="50" charset="-128"/>
                        <a:ea typeface="メイリオ" panose="020B0604030504040204" pitchFamily="50" charset="-128"/>
                      </a:endParaRPr>
                    </a:p>
                  </a:txBody>
                  <a:tcPr marL="0" marR="0" marT="36000" marB="18000">
                    <a:lnL w="12700" cmpd="sng">
                      <a:noFill/>
                    </a:lnL>
                    <a:lnR w="12700" cmpd="sng">
                      <a:noFill/>
                    </a:lnR>
                    <a:lnT w="12700" cap="flat" cmpd="sng" algn="ctr">
                      <a:solidFill>
                        <a:schemeClr val="accent1"/>
                      </a:solidFill>
                      <a:prstDash val="sysDash"/>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hMerge="1">
                  <a:txBody>
                    <a:bodyPr/>
                    <a:lstStyle/>
                    <a:p>
                      <a:endParaRPr kumimoji="1" lang="ja-JP" altLang="en-US" sz="800" dirty="0">
                        <a:solidFill>
                          <a:schemeClr val="tx1"/>
                        </a:solidFill>
                        <a:latin typeface="メイリオ" panose="020B0604030504040204" pitchFamily="50" charset="-128"/>
                        <a:ea typeface="メイリオ" panose="020B0604030504040204" pitchFamily="50" charset="-128"/>
                      </a:endParaRPr>
                    </a:p>
                  </a:txBody>
                  <a:tcPr marL="0" marR="0" marT="36000" marB="18000">
                    <a:lnL w="12700" cmpd="sng">
                      <a:noFill/>
                    </a:lnL>
                    <a:lnR w="12700" cap="flat" cmpd="sng" algn="ctr">
                      <a:solidFill>
                        <a:schemeClr val="accent1"/>
                      </a:solidFill>
                      <a:prstDash val="sysDash"/>
                      <a:round/>
                      <a:headEnd type="none" w="med" len="med"/>
                      <a:tailEnd type="none" w="med" len="med"/>
                    </a:lnR>
                    <a:lnT w="12700" cap="flat" cmpd="sng" algn="ctr">
                      <a:solidFill>
                        <a:schemeClr val="accent1"/>
                      </a:solidFill>
                      <a:prstDash val="sysDash"/>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51111108"/>
                  </a:ext>
                </a:extLst>
              </a:tr>
              <a:tr h="163207">
                <a:tc>
                  <a:txBody>
                    <a:bodyPr/>
                    <a:lstStyle/>
                    <a:p>
                      <a:pPr marL="72000" algn="l"/>
                      <a:r>
                        <a:rPr lang="ja-JP" altLang="en-US" sz="800" dirty="0">
                          <a:solidFill>
                            <a:schemeClr val="tx1"/>
                          </a:solidFill>
                          <a:latin typeface="メイリオ" panose="020B0604030504040204" pitchFamily="50" charset="-128"/>
                          <a:ea typeface="メイリオ" panose="020B0604030504040204" pitchFamily="50" charset="-128"/>
                        </a:rPr>
                        <a:t>令和６年度：</a:t>
                      </a:r>
                      <a:endParaRPr kumimoji="1" lang="ja-JP" altLang="en-US" sz="800" dirty="0">
                        <a:solidFill>
                          <a:schemeClr val="tx1"/>
                        </a:solidFill>
                        <a:latin typeface="メイリオ" panose="020B0604030504040204" pitchFamily="50" charset="-128"/>
                        <a:ea typeface="メイリオ" panose="020B0604030504040204" pitchFamily="50" charset="-128"/>
                      </a:endParaRPr>
                    </a:p>
                  </a:txBody>
                  <a:tcPr marL="0" marR="0" marT="36000" marB="18000">
                    <a:lnL w="6350" cap="flat" cmpd="sng" algn="ctr">
                      <a:solidFill>
                        <a:srgbClr val="006664"/>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666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altLang="ja-JP" sz="800" b="1" dirty="0">
                          <a:solidFill>
                            <a:schemeClr val="tx1"/>
                          </a:solidFill>
                          <a:latin typeface="メイリオ" panose="020B0604030504040204" pitchFamily="50" charset="-128"/>
                          <a:ea typeface="メイリオ" panose="020B0604030504040204" pitchFamily="50" charset="-128"/>
                        </a:rPr>
                        <a:t>AI</a:t>
                      </a:r>
                      <a:r>
                        <a:rPr lang="ja-JP" altLang="en-US" sz="800" b="1" dirty="0">
                          <a:solidFill>
                            <a:schemeClr val="tx1"/>
                          </a:solidFill>
                          <a:latin typeface="メイリオ" panose="020B0604030504040204" pitchFamily="50" charset="-128"/>
                          <a:ea typeface="メイリオ" panose="020B0604030504040204" pitchFamily="50" charset="-128"/>
                        </a:rPr>
                        <a:t>音声認識・議事録作成システム</a:t>
                      </a:r>
                      <a:endParaRPr kumimoji="1" lang="ja-JP" altLang="en-US" sz="800" b="1" dirty="0">
                        <a:solidFill>
                          <a:schemeClr val="tx1"/>
                        </a:solidFill>
                        <a:latin typeface="メイリオ" panose="020B0604030504040204" pitchFamily="50" charset="-128"/>
                        <a:ea typeface="メイリオ" panose="020B0604030504040204" pitchFamily="50" charset="-128"/>
                      </a:endParaRPr>
                    </a:p>
                  </a:txBody>
                  <a:tcPr marL="0" marR="0" marT="36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666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ja-JP" altLang="en-US" sz="800">
                          <a:solidFill>
                            <a:schemeClr val="tx1"/>
                          </a:solidFill>
                          <a:latin typeface="メイリオ" panose="020B0604030504040204" pitchFamily="50" charset="-128"/>
                          <a:ea typeface="メイリオ" panose="020B0604030504040204" pitchFamily="50" charset="-128"/>
                        </a:rPr>
                        <a:t>（当初</a:t>
                      </a:r>
                      <a:r>
                        <a:rPr lang="en-US" altLang="ja-JP" sz="800">
                          <a:solidFill>
                            <a:schemeClr val="tx1"/>
                          </a:solidFill>
                          <a:latin typeface="メイリオ" panose="020B0604030504040204" pitchFamily="50" charset="-128"/>
                          <a:ea typeface="メイリオ" panose="020B0604030504040204" pitchFamily="50" charset="-128"/>
                        </a:rPr>
                        <a:t>10</a:t>
                      </a:r>
                      <a:r>
                        <a:rPr lang="ja-JP" altLang="en-US" sz="800">
                          <a:solidFill>
                            <a:schemeClr val="tx1"/>
                          </a:solidFill>
                          <a:latin typeface="メイリオ" panose="020B0604030504040204" pitchFamily="50" charset="-128"/>
                          <a:ea typeface="メイリオ" panose="020B0604030504040204" pitchFamily="50" charset="-128"/>
                        </a:rPr>
                        <a:t>市町</a:t>
                      </a:r>
                      <a:endParaRPr kumimoji="1" lang="ja-JP" altLang="en-US" sz="800">
                        <a:solidFill>
                          <a:schemeClr val="tx1"/>
                        </a:solidFill>
                        <a:latin typeface="メイリオ" panose="020B0604030504040204" pitchFamily="50" charset="-128"/>
                        <a:ea typeface="メイリオ" panose="020B0604030504040204" pitchFamily="50" charset="-128"/>
                      </a:endParaRPr>
                    </a:p>
                  </a:txBody>
                  <a:tcPr marL="0" marR="0" marT="36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666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altLang="en-US" sz="800">
                          <a:solidFill>
                            <a:schemeClr val="tx1"/>
                          </a:solidFill>
                          <a:latin typeface="メイリオ" panose="020B0604030504040204" pitchFamily="50" charset="-128"/>
                          <a:ea typeface="メイリオ" panose="020B0604030504040204" pitchFamily="50" charset="-128"/>
                        </a:rPr>
                        <a:t>⇒</a:t>
                      </a:r>
                    </a:p>
                  </a:txBody>
                  <a:tcPr marL="0" marR="0" marT="36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666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1" lang="ja-JP" altLang="en-US" sz="800" dirty="0">
                          <a:solidFill>
                            <a:schemeClr val="tx1"/>
                          </a:solidFill>
                          <a:latin typeface="メイリオ" panose="020B0604030504040204" pitchFamily="50" charset="-128"/>
                          <a:ea typeface="メイリオ" panose="020B0604030504040204" pitchFamily="50" charset="-128"/>
                        </a:rPr>
                        <a:t>現在</a:t>
                      </a:r>
                      <a:r>
                        <a:rPr kumimoji="1" lang="en-US" altLang="ja-JP" sz="800" dirty="0">
                          <a:solidFill>
                            <a:schemeClr val="tx1"/>
                          </a:solidFill>
                          <a:latin typeface="メイリオ" panose="020B0604030504040204" pitchFamily="50" charset="-128"/>
                          <a:ea typeface="メイリオ" panose="020B0604030504040204" pitchFamily="50" charset="-128"/>
                        </a:rPr>
                        <a:t>27</a:t>
                      </a:r>
                      <a:r>
                        <a:rPr kumimoji="1" lang="ja-JP" altLang="en-US" sz="800" dirty="0">
                          <a:solidFill>
                            <a:schemeClr val="tx1"/>
                          </a:solidFill>
                          <a:latin typeface="メイリオ" panose="020B0604030504040204" pitchFamily="50" charset="-128"/>
                          <a:ea typeface="メイリオ" panose="020B0604030504040204" pitchFamily="50" charset="-128"/>
                        </a:rPr>
                        <a:t>市町村）</a:t>
                      </a:r>
                    </a:p>
                  </a:txBody>
                  <a:tcPr marL="0" marR="0" marT="36000" marB="18000">
                    <a:lnL w="12700" cap="flat" cmpd="sng" algn="ctr">
                      <a:no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43593886"/>
                  </a:ext>
                </a:extLst>
              </a:tr>
              <a:tr h="317422">
                <a:tc>
                  <a:txBody>
                    <a:bodyPr/>
                    <a:lstStyle/>
                    <a:p>
                      <a:pPr marL="72000" algn="l"/>
                      <a:r>
                        <a:rPr lang="ja-JP" altLang="en-US" sz="800" dirty="0">
                          <a:solidFill>
                            <a:schemeClr val="tx1"/>
                          </a:solidFill>
                          <a:latin typeface="メイリオ" panose="020B0604030504040204" pitchFamily="50" charset="-128"/>
                          <a:ea typeface="メイリオ" panose="020B0604030504040204" pitchFamily="50" charset="-128"/>
                        </a:rPr>
                        <a:t>令和５年度：</a:t>
                      </a:r>
                      <a:endParaRPr kumimoji="1" lang="ja-JP" altLang="en-US" sz="800" dirty="0">
                        <a:latin typeface="メイリオ" panose="020B0604030504040204" pitchFamily="50" charset="-128"/>
                        <a:ea typeface="メイリオ" panose="020B0604030504040204" pitchFamily="50" charset="-128"/>
                      </a:endParaRPr>
                    </a:p>
                  </a:txBody>
                  <a:tcPr marL="0" marR="0" marT="36000" marB="18000">
                    <a:lnL w="6350" cap="flat" cmpd="sng" algn="ctr">
                      <a:solidFill>
                        <a:srgbClr val="006664"/>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ja-JP" altLang="en-US" sz="800" b="1" dirty="0">
                          <a:solidFill>
                            <a:schemeClr val="tx1"/>
                          </a:solidFill>
                          <a:latin typeface="メイリオ" panose="020B0604030504040204" pitchFamily="50" charset="-128"/>
                          <a:ea typeface="メイリオ" panose="020B0604030504040204" pitchFamily="50" charset="-128"/>
                        </a:rPr>
                        <a:t>電子契約システム</a:t>
                      </a:r>
                      <a:endParaRPr lang="en-US" altLang="ja-JP" sz="800" b="1" dirty="0">
                        <a:solidFill>
                          <a:schemeClr val="tx1"/>
                        </a:solidFill>
                        <a:latin typeface="メイリオ" panose="020B0604030504040204" pitchFamily="50" charset="-128"/>
                        <a:ea typeface="メイリオ" panose="020B0604030504040204" pitchFamily="50" charset="-128"/>
                      </a:endParaRPr>
                    </a:p>
                    <a:p>
                      <a:r>
                        <a:rPr lang="ja-JP" altLang="en-US" sz="800" b="1" dirty="0">
                          <a:solidFill>
                            <a:schemeClr val="tx1"/>
                          </a:solidFill>
                          <a:latin typeface="メイリオ" panose="020B0604030504040204" pitchFamily="50" charset="-128"/>
                          <a:ea typeface="メイリオ" panose="020B0604030504040204" pitchFamily="50" charset="-128"/>
                        </a:rPr>
                        <a:t>大阪版デジタル人材シェアリング事業</a:t>
                      </a:r>
                      <a:endParaRPr lang="en-US" altLang="ja-JP" sz="800" b="1" dirty="0">
                        <a:solidFill>
                          <a:schemeClr val="tx1"/>
                        </a:solidFill>
                        <a:latin typeface="メイリオ" panose="020B0604030504040204" pitchFamily="50" charset="-128"/>
                        <a:ea typeface="メイリオ" panose="020B0604030504040204" pitchFamily="50" charset="-128"/>
                      </a:endParaRPr>
                    </a:p>
                    <a:p>
                      <a:r>
                        <a:rPr lang="ja-JP" altLang="en-US" sz="800" b="1" dirty="0">
                          <a:solidFill>
                            <a:schemeClr val="tx1"/>
                          </a:solidFill>
                          <a:latin typeface="メイリオ" panose="020B0604030504040204" pitchFamily="50" charset="-128"/>
                          <a:ea typeface="メイリオ" panose="020B0604030504040204" pitchFamily="50" charset="-128"/>
                        </a:rPr>
                        <a:t>デジタルサービス導入促進事業</a:t>
                      </a:r>
                      <a:endParaRPr kumimoji="1" lang="ja-JP" altLang="en-US" sz="800" b="1" dirty="0">
                        <a:latin typeface="メイリオ" panose="020B0604030504040204" pitchFamily="50" charset="-128"/>
                        <a:ea typeface="メイリオ" panose="020B0604030504040204" pitchFamily="50" charset="-128"/>
                      </a:endParaRPr>
                    </a:p>
                  </a:txBody>
                  <a:tcPr marL="0" marR="0" marT="36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ja-JP" altLang="en-US" sz="800" dirty="0">
                          <a:solidFill>
                            <a:schemeClr val="tx1"/>
                          </a:solidFill>
                          <a:latin typeface="メイリオ" panose="020B0604030504040204" pitchFamily="50" charset="-128"/>
                          <a:ea typeface="メイリオ" panose="020B0604030504040204" pitchFamily="50" charset="-128"/>
                        </a:rPr>
                        <a:t>（当初</a:t>
                      </a:r>
                      <a:r>
                        <a:rPr lang="en-US" altLang="ja-JP" sz="800" dirty="0">
                          <a:solidFill>
                            <a:schemeClr val="tx1"/>
                          </a:solidFill>
                          <a:latin typeface="メイリオ" panose="020B0604030504040204" pitchFamily="50" charset="-128"/>
                          <a:ea typeface="メイリオ" panose="020B0604030504040204" pitchFamily="50" charset="-128"/>
                        </a:rPr>
                        <a:t>13</a:t>
                      </a:r>
                      <a:r>
                        <a:rPr lang="ja-JP" altLang="en-US" sz="800" dirty="0">
                          <a:solidFill>
                            <a:schemeClr val="tx1"/>
                          </a:solidFill>
                          <a:latin typeface="メイリオ" panose="020B0604030504040204" pitchFamily="50" charset="-128"/>
                          <a:ea typeface="メイリオ" panose="020B0604030504040204" pitchFamily="50" charset="-128"/>
                        </a:rPr>
                        <a:t>市</a:t>
                      </a:r>
                      <a:endParaRPr lang="en-US" altLang="ja-JP" sz="800" dirty="0">
                        <a:solidFill>
                          <a:schemeClr val="tx1"/>
                        </a:solidFill>
                        <a:latin typeface="メイリオ" panose="020B0604030504040204" pitchFamily="50" charset="-128"/>
                        <a:ea typeface="メイリオ" panose="020B0604030504040204" pitchFamily="50" charset="-128"/>
                      </a:endParaRPr>
                    </a:p>
                    <a:p>
                      <a:r>
                        <a:rPr lang="ja-JP" altLang="en-US" sz="800" dirty="0">
                          <a:solidFill>
                            <a:schemeClr val="tx1"/>
                          </a:solidFill>
                          <a:latin typeface="メイリオ" panose="020B0604030504040204" pitchFamily="50" charset="-128"/>
                          <a:ea typeface="メイリオ" panose="020B0604030504040204" pitchFamily="50" charset="-128"/>
                        </a:rPr>
                        <a:t>（当初</a:t>
                      </a:r>
                      <a:r>
                        <a:rPr lang="en-US" altLang="ja-JP" sz="800" dirty="0">
                          <a:solidFill>
                            <a:schemeClr val="tx1"/>
                          </a:solidFill>
                          <a:latin typeface="メイリオ" panose="020B0604030504040204" pitchFamily="50" charset="-128"/>
                          <a:ea typeface="メイリオ" panose="020B0604030504040204" pitchFamily="50" charset="-128"/>
                        </a:rPr>
                        <a:t>13</a:t>
                      </a:r>
                      <a:r>
                        <a:rPr lang="ja-JP" altLang="en-US" sz="800" dirty="0">
                          <a:solidFill>
                            <a:schemeClr val="tx1"/>
                          </a:solidFill>
                          <a:latin typeface="メイリオ" panose="020B0604030504040204" pitchFamily="50" charset="-128"/>
                          <a:ea typeface="メイリオ" panose="020B0604030504040204" pitchFamily="50" charset="-128"/>
                        </a:rPr>
                        <a:t>市町</a:t>
                      </a:r>
                      <a:endParaRPr lang="en-US" altLang="ja-JP" sz="800" dirty="0">
                        <a:solidFill>
                          <a:schemeClr val="tx1"/>
                        </a:solidFill>
                        <a:latin typeface="メイリオ" panose="020B0604030504040204" pitchFamily="50" charset="-128"/>
                        <a:ea typeface="メイリオ" panose="020B0604030504040204" pitchFamily="50" charset="-128"/>
                      </a:endParaRPr>
                    </a:p>
                    <a:p>
                      <a:r>
                        <a:rPr lang="ja-JP" altLang="en-US" sz="800" dirty="0">
                          <a:solidFill>
                            <a:schemeClr val="tx1"/>
                          </a:solidFill>
                          <a:latin typeface="メイリオ" panose="020B0604030504040204" pitchFamily="50" charset="-128"/>
                          <a:ea typeface="メイリオ" panose="020B0604030504040204" pitchFamily="50" charset="-128"/>
                        </a:rPr>
                        <a:t>（当初８市町</a:t>
                      </a:r>
                      <a:endParaRPr kumimoji="1" lang="ja-JP" altLang="en-US" sz="800" dirty="0">
                        <a:latin typeface="メイリオ" panose="020B0604030504040204" pitchFamily="50" charset="-128"/>
                        <a:ea typeface="メイリオ" panose="020B0604030504040204" pitchFamily="50" charset="-128"/>
                      </a:endParaRPr>
                    </a:p>
                  </a:txBody>
                  <a:tcPr marL="0" marR="0" marT="36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ja-JP" altLang="en-US" sz="800" dirty="0">
                          <a:solidFill>
                            <a:schemeClr val="tx1"/>
                          </a:solidFill>
                          <a:latin typeface="メイリオ" panose="020B0604030504040204" pitchFamily="50" charset="-128"/>
                          <a:ea typeface="メイリオ" panose="020B0604030504040204" pitchFamily="50" charset="-128"/>
                        </a:rPr>
                        <a:t>⇒</a:t>
                      </a:r>
                      <a:endParaRPr lang="en-US" altLang="ja-JP" sz="800" dirty="0">
                        <a:solidFill>
                          <a:schemeClr val="tx1"/>
                        </a:solidFill>
                        <a:latin typeface="メイリオ" panose="020B0604030504040204" pitchFamily="50" charset="-128"/>
                        <a:ea typeface="メイリオ" panose="020B0604030504040204" pitchFamily="50" charset="-128"/>
                      </a:endParaRPr>
                    </a:p>
                    <a:p>
                      <a:pPr algn="ctr"/>
                      <a:r>
                        <a:rPr lang="ja-JP" altLang="en-US" sz="800" dirty="0">
                          <a:solidFill>
                            <a:schemeClr val="tx1"/>
                          </a:solidFill>
                          <a:latin typeface="メイリオ" panose="020B0604030504040204" pitchFamily="50" charset="-128"/>
                          <a:ea typeface="メイリオ" panose="020B0604030504040204" pitchFamily="50" charset="-128"/>
                        </a:rPr>
                        <a:t>⇒</a:t>
                      </a:r>
                      <a:endParaRPr lang="en-US" altLang="ja-JP" sz="800" dirty="0">
                        <a:solidFill>
                          <a:schemeClr val="tx1"/>
                        </a:solidFill>
                        <a:latin typeface="メイリオ" panose="020B0604030504040204" pitchFamily="50" charset="-128"/>
                        <a:ea typeface="メイリオ"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800" dirty="0">
                          <a:solidFill>
                            <a:schemeClr val="tx1"/>
                          </a:solidFill>
                          <a:latin typeface="メイリオ" panose="020B0604030504040204" pitchFamily="50" charset="-128"/>
                          <a:ea typeface="メイリオ" panose="020B0604030504040204" pitchFamily="50" charset="-128"/>
                        </a:rPr>
                        <a:t>⇒</a:t>
                      </a:r>
                      <a:endParaRPr lang="en-US" altLang="ja-JP" sz="800" dirty="0">
                        <a:solidFill>
                          <a:schemeClr val="tx1"/>
                        </a:solidFill>
                        <a:latin typeface="メイリオ" panose="020B0604030504040204" pitchFamily="50" charset="-128"/>
                        <a:ea typeface="メイリオ" panose="020B0604030504040204" pitchFamily="50" charset="-128"/>
                      </a:endParaRPr>
                    </a:p>
                  </a:txBody>
                  <a:tcPr marL="0" marR="0" marT="36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ja-JP" altLang="en-US" sz="800" dirty="0">
                          <a:solidFill>
                            <a:schemeClr val="tx1"/>
                          </a:solidFill>
                          <a:latin typeface="メイリオ" panose="020B0604030504040204" pitchFamily="50" charset="-128"/>
                          <a:ea typeface="メイリオ" panose="020B0604030504040204" pitchFamily="50" charset="-128"/>
                        </a:rPr>
                        <a:t>現在</a:t>
                      </a:r>
                      <a:r>
                        <a:rPr lang="en-US" altLang="ja-JP" sz="800" dirty="0">
                          <a:solidFill>
                            <a:schemeClr val="tx1"/>
                          </a:solidFill>
                          <a:latin typeface="メイリオ" panose="020B0604030504040204" pitchFamily="50" charset="-128"/>
                          <a:ea typeface="メイリオ" panose="020B0604030504040204" pitchFamily="50" charset="-128"/>
                        </a:rPr>
                        <a:t>28</a:t>
                      </a:r>
                      <a:r>
                        <a:rPr lang="ja-JP" altLang="en-US" sz="800" dirty="0">
                          <a:solidFill>
                            <a:schemeClr val="tx1"/>
                          </a:solidFill>
                          <a:latin typeface="メイリオ" panose="020B0604030504040204" pitchFamily="50" charset="-128"/>
                          <a:ea typeface="メイリオ" panose="020B0604030504040204" pitchFamily="50" charset="-128"/>
                        </a:rPr>
                        <a:t>市町）</a:t>
                      </a:r>
                      <a:endParaRPr lang="en-US" altLang="ja-JP" sz="800" dirty="0">
                        <a:solidFill>
                          <a:schemeClr val="tx1"/>
                        </a:solidFill>
                        <a:latin typeface="メイリオ" panose="020B0604030504040204" pitchFamily="50" charset="-128"/>
                        <a:ea typeface="メイリオ" panose="020B0604030504040204" pitchFamily="50" charset="-128"/>
                      </a:endParaRPr>
                    </a:p>
                    <a:p>
                      <a:r>
                        <a:rPr lang="ja-JP" altLang="en-US" sz="800" dirty="0">
                          <a:solidFill>
                            <a:schemeClr val="tx1"/>
                          </a:solidFill>
                          <a:latin typeface="メイリオ" panose="020B0604030504040204" pitchFamily="50" charset="-128"/>
                          <a:ea typeface="メイリオ" panose="020B0604030504040204" pitchFamily="50" charset="-128"/>
                        </a:rPr>
                        <a:t>現在</a:t>
                      </a:r>
                      <a:r>
                        <a:rPr lang="en-US" altLang="ja-JP" sz="800" dirty="0">
                          <a:solidFill>
                            <a:schemeClr val="tx1"/>
                          </a:solidFill>
                          <a:latin typeface="メイリオ" panose="020B0604030504040204" pitchFamily="50" charset="-128"/>
                          <a:ea typeface="メイリオ" panose="020B0604030504040204" pitchFamily="50" charset="-128"/>
                        </a:rPr>
                        <a:t>19</a:t>
                      </a:r>
                      <a:r>
                        <a:rPr lang="ja-JP" altLang="en-US" sz="800" dirty="0">
                          <a:solidFill>
                            <a:schemeClr val="tx1"/>
                          </a:solidFill>
                          <a:latin typeface="メイリオ" panose="020B0604030504040204" pitchFamily="50" charset="-128"/>
                          <a:ea typeface="メイリオ" panose="020B0604030504040204" pitchFamily="50" charset="-128"/>
                        </a:rPr>
                        <a:t>市町）</a:t>
                      </a:r>
                      <a:endParaRPr lang="en-US" altLang="ja-JP" sz="800" dirty="0">
                        <a:solidFill>
                          <a:schemeClr val="tx1"/>
                        </a:solidFill>
                        <a:latin typeface="メイリオ" panose="020B0604030504040204" pitchFamily="50" charset="-128"/>
                        <a:ea typeface="メイリオ" panose="020B0604030504040204" pitchFamily="50" charset="-128"/>
                      </a:endParaRPr>
                    </a:p>
                    <a:p>
                      <a:r>
                        <a:rPr lang="ja-JP" altLang="en-US" sz="800" dirty="0">
                          <a:solidFill>
                            <a:schemeClr val="tx1"/>
                          </a:solidFill>
                          <a:latin typeface="メイリオ" panose="020B0604030504040204" pitchFamily="50" charset="-128"/>
                          <a:ea typeface="メイリオ" panose="020B0604030504040204" pitchFamily="50" charset="-128"/>
                        </a:rPr>
                        <a:t>現在</a:t>
                      </a:r>
                      <a:r>
                        <a:rPr lang="en-US" altLang="ja-JP" sz="800" dirty="0">
                          <a:solidFill>
                            <a:schemeClr val="tx1"/>
                          </a:solidFill>
                          <a:latin typeface="メイリオ" panose="020B0604030504040204" pitchFamily="50" charset="-128"/>
                          <a:ea typeface="メイリオ" panose="020B0604030504040204" pitchFamily="50" charset="-128"/>
                        </a:rPr>
                        <a:t>14</a:t>
                      </a:r>
                      <a:r>
                        <a:rPr lang="ja-JP" altLang="en-US" sz="800" dirty="0">
                          <a:solidFill>
                            <a:schemeClr val="tx1"/>
                          </a:solidFill>
                          <a:latin typeface="メイリオ" panose="020B0604030504040204" pitchFamily="50" charset="-128"/>
                          <a:ea typeface="メイリオ" panose="020B0604030504040204" pitchFamily="50" charset="-128"/>
                        </a:rPr>
                        <a:t>市町）</a:t>
                      </a:r>
                      <a:endParaRPr kumimoji="1" lang="ja-JP" altLang="en-US" sz="800" dirty="0">
                        <a:latin typeface="メイリオ" panose="020B0604030504040204" pitchFamily="50" charset="-128"/>
                        <a:ea typeface="メイリオ" panose="020B0604030504040204" pitchFamily="50" charset="-128"/>
                      </a:endParaRPr>
                    </a:p>
                  </a:txBody>
                  <a:tcPr marL="0" marR="0" marT="36000" marB="18000">
                    <a:lnL w="12700" cap="flat" cmpd="sng" algn="ctr">
                      <a:noFill/>
                      <a:prstDash val="solid"/>
                      <a:round/>
                      <a:headEnd type="none" w="med" len="med"/>
                      <a:tailEnd type="none" w="med" len="med"/>
                    </a:lnL>
                    <a:lnR w="6350" cap="flat" cmpd="sng" algn="ctr">
                      <a:solidFill>
                        <a:srgbClr val="006664"/>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84508991"/>
                  </a:ext>
                </a:extLst>
              </a:tr>
              <a:tr h="105807">
                <a:tc>
                  <a:txBody>
                    <a:bodyPr/>
                    <a:lstStyle/>
                    <a:p>
                      <a:pPr marL="72000" algn="l"/>
                      <a:r>
                        <a:rPr lang="ja-JP" altLang="en-US" sz="800" dirty="0">
                          <a:solidFill>
                            <a:schemeClr val="tx1"/>
                          </a:solidFill>
                          <a:latin typeface="メイリオ" panose="020B0604030504040204" pitchFamily="50" charset="-128"/>
                          <a:ea typeface="メイリオ" panose="020B0604030504040204" pitchFamily="50" charset="-128"/>
                        </a:rPr>
                        <a:t>令和４年度：</a:t>
                      </a:r>
                      <a:endParaRPr kumimoji="1" lang="ja-JP" altLang="en-US" sz="800" dirty="0">
                        <a:latin typeface="メイリオ" panose="020B0604030504040204" pitchFamily="50" charset="-128"/>
                        <a:ea typeface="メイリオ" panose="020B0604030504040204" pitchFamily="50" charset="-128"/>
                      </a:endParaRPr>
                    </a:p>
                  </a:txBody>
                  <a:tcPr marL="0" marR="0" marT="36000" marB="18000">
                    <a:lnL w="6350" cap="flat" cmpd="sng" algn="ctr">
                      <a:solidFill>
                        <a:srgbClr val="006664"/>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ja-JP" altLang="en-US" sz="800" b="1" dirty="0">
                          <a:solidFill>
                            <a:schemeClr val="tx1"/>
                          </a:solidFill>
                          <a:latin typeface="メイリオ" panose="020B0604030504040204" pitchFamily="50" charset="-128"/>
                          <a:ea typeface="メイリオ" panose="020B0604030504040204" pitchFamily="50" charset="-128"/>
                        </a:rPr>
                        <a:t>文書管理・電子決裁システム</a:t>
                      </a:r>
                      <a:endParaRPr kumimoji="1" lang="ja-JP" altLang="en-US" sz="800" b="1" dirty="0">
                        <a:latin typeface="メイリオ" panose="020B0604030504040204" pitchFamily="50" charset="-128"/>
                        <a:ea typeface="メイリオ" panose="020B0604030504040204" pitchFamily="50" charset="-128"/>
                      </a:endParaRPr>
                    </a:p>
                  </a:txBody>
                  <a:tcPr marL="0" marR="0" marT="36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ja-JP" altLang="en-US" sz="800">
                          <a:solidFill>
                            <a:schemeClr val="tx1"/>
                          </a:solidFill>
                          <a:latin typeface="メイリオ" panose="020B0604030504040204" pitchFamily="50" charset="-128"/>
                          <a:ea typeface="メイリオ" panose="020B0604030504040204" pitchFamily="50" charset="-128"/>
                        </a:rPr>
                        <a:t>（当初３市町</a:t>
                      </a:r>
                      <a:endParaRPr kumimoji="1" lang="ja-JP" altLang="en-US" sz="800">
                        <a:latin typeface="メイリオ" panose="020B0604030504040204" pitchFamily="50" charset="-128"/>
                        <a:ea typeface="メイリオ" panose="020B0604030504040204" pitchFamily="50" charset="-128"/>
                      </a:endParaRPr>
                    </a:p>
                  </a:txBody>
                  <a:tcPr marL="0" marR="0" marT="36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ja-JP" altLang="en-US" sz="800" dirty="0">
                          <a:solidFill>
                            <a:schemeClr val="tx1"/>
                          </a:solidFill>
                          <a:latin typeface="メイリオ" panose="020B0604030504040204" pitchFamily="50" charset="-128"/>
                          <a:ea typeface="メイリオ" panose="020B0604030504040204" pitchFamily="50" charset="-128"/>
                        </a:rPr>
                        <a:t>⇒</a:t>
                      </a:r>
                      <a:endParaRPr kumimoji="1" lang="ja-JP" altLang="en-US" sz="800" dirty="0">
                        <a:latin typeface="メイリオ" panose="020B0604030504040204" pitchFamily="50" charset="-128"/>
                        <a:ea typeface="メイリオ" panose="020B0604030504040204" pitchFamily="50" charset="-128"/>
                      </a:endParaRPr>
                    </a:p>
                  </a:txBody>
                  <a:tcPr marL="0" marR="0" marT="36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800" dirty="0">
                          <a:solidFill>
                            <a:schemeClr val="tx1"/>
                          </a:solidFill>
                          <a:latin typeface="メイリオ" panose="020B0604030504040204" pitchFamily="50" charset="-128"/>
                          <a:ea typeface="メイリオ" panose="020B0604030504040204" pitchFamily="50" charset="-128"/>
                        </a:rPr>
                        <a:t>現在７市町）</a:t>
                      </a:r>
                      <a:endParaRPr lang="en-US" altLang="ja-JP" sz="800" dirty="0">
                        <a:solidFill>
                          <a:schemeClr val="tx1"/>
                        </a:solidFill>
                        <a:latin typeface="メイリオ" panose="020B0604030504040204" pitchFamily="50" charset="-128"/>
                        <a:ea typeface="メイリオ" panose="020B0604030504040204" pitchFamily="50" charset="-128"/>
                      </a:endParaRPr>
                    </a:p>
                  </a:txBody>
                  <a:tcPr marL="0" marR="0" marT="36000" marB="18000">
                    <a:lnL w="12700" cap="flat" cmpd="sng" algn="ctr">
                      <a:noFill/>
                      <a:prstDash val="solid"/>
                      <a:round/>
                      <a:headEnd type="none" w="med" len="med"/>
                      <a:tailEnd type="none" w="med" len="med"/>
                    </a:lnL>
                    <a:lnR w="6350" cap="flat" cmpd="sng" algn="ctr">
                      <a:solidFill>
                        <a:srgbClr val="006664"/>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73449836"/>
                  </a:ext>
                </a:extLst>
              </a:tr>
              <a:tr h="216971">
                <a:tc>
                  <a:txBody>
                    <a:bodyPr/>
                    <a:lstStyle/>
                    <a:p>
                      <a:pPr marL="72000" algn="l"/>
                      <a:r>
                        <a:rPr lang="ja-JP" altLang="en-US" sz="800" dirty="0">
                          <a:solidFill>
                            <a:schemeClr val="tx1"/>
                          </a:solidFill>
                          <a:latin typeface="メイリオ" panose="020B0604030504040204" pitchFamily="50" charset="-128"/>
                          <a:ea typeface="メイリオ" panose="020B0604030504040204" pitchFamily="50" charset="-128"/>
                        </a:rPr>
                        <a:t>令和３年度：</a:t>
                      </a:r>
                      <a:endParaRPr kumimoji="1" lang="ja-JP" altLang="en-US" sz="800" dirty="0">
                        <a:latin typeface="メイリオ" panose="020B0604030504040204" pitchFamily="50" charset="-128"/>
                        <a:ea typeface="メイリオ" panose="020B0604030504040204" pitchFamily="50" charset="-128"/>
                      </a:endParaRPr>
                    </a:p>
                  </a:txBody>
                  <a:tcPr marL="0" marR="0" marT="36000" marB="18000">
                    <a:lnL w="6350" cap="flat" cmpd="sng" algn="ctr">
                      <a:solidFill>
                        <a:srgbClr val="006664"/>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ja-JP" altLang="en-US" sz="800" b="1" dirty="0">
                          <a:solidFill>
                            <a:schemeClr val="tx1"/>
                          </a:solidFill>
                          <a:latin typeface="メイリオ" panose="020B0604030504040204" pitchFamily="50" charset="-128"/>
                          <a:ea typeface="メイリオ" panose="020B0604030504040204" pitchFamily="50" charset="-128"/>
                        </a:rPr>
                        <a:t>自治体専用チャットツール</a:t>
                      </a:r>
                      <a:endParaRPr lang="en-US" altLang="ja-JP" sz="800" b="1" dirty="0">
                        <a:solidFill>
                          <a:schemeClr val="tx1"/>
                        </a:solidFill>
                        <a:latin typeface="メイリオ" panose="020B0604030504040204" pitchFamily="50" charset="-128"/>
                        <a:ea typeface="メイリオ" panose="020B0604030504040204" pitchFamily="50" charset="-128"/>
                      </a:endParaRPr>
                    </a:p>
                    <a:p>
                      <a:r>
                        <a:rPr lang="ja-JP" altLang="en-US" sz="800" b="1" dirty="0">
                          <a:solidFill>
                            <a:schemeClr val="tx1"/>
                          </a:solidFill>
                          <a:latin typeface="メイリオ" panose="020B0604030504040204" pitchFamily="50" charset="-128"/>
                          <a:ea typeface="メイリオ" panose="020B0604030504040204" pitchFamily="50" charset="-128"/>
                        </a:rPr>
                        <a:t>電子申請システム</a:t>
                      </a:r>
                      <a:endParaRPr kumimoji="1" lang="ja-JP" altLang="en-US" sz="800" b="1" dirty="0">
                        <a:latin typeface="メイリオ" panose="020B0604030504040204" pitchFamily="50" charset="-128"/>
                        <a:ea typeface="メイリオ" panose="020B0604030504040204" pitchFamily="50" charset="-128"/>
                      </a:endParaRPr>
                    </a:p>
                  </a:txBody>
                  <a:tcPr marL="0" marR="0" marT="36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ja-JP" altLang="en-US" sz="800" dirty="0">
                          <a:solidFill>
                            <a:schemeClr val="tx1"/>
                          </a:solidFill>
                          <a:latin typeface="メイリオ" panose="020B0604030504040204" pitchFamily="50" charset="-128"/>
                          <a:ea typeface="メイリオ" panose="020B0604030504040204" pitchFamily="50" charset="-128"/>
                        </a:rPr>
                        <a:t>（当初</a:t>
                      </a:r>
                      <a:r>
                        <a:rPr lang="en-US" altLang="ja-JP" sz="800" dirty="0">
                          <a:solidFill>
                            <a:schemeClr val="tx1"/>
                          </a:solidFill>
                          <a:latin typeface="メイリオ" panose="020B0604030504040204" pitchFamily="50" charset="-128"/>
                          <a:ea typeface="メイリオ" panose="020B0604030504040204" pitchFamily="50" charset="-128"/>
                        </a:rPr>
                        <a:t>22</a:t>
                      </a:r>
                      <a:r>
                        <a:rPr lang="ja-JP" altLang="en-US" sz="800" dirty="0">
                          <a:solidFill>
                            <a:schemeClr val="tx1"/>
                          </a:solidFill>
                          <a:latin typeface="メイリオ" panose="020B0604030504040204" pitchFamily="50" charset="-128"/>
                          <a:ea typeface="メイリオ" panose="020B0604030504040204" pitchFamily="50" charset="-128"/>
                        </a:rPr>
                        <a:t>市町</a:t>
                      </a:r>
                      <a:endParaRPr lang="en-US" altLang="ja-JP" sz="800" dirty="0">
                        <a:solidFill>
                          <a:schemeClr val="tx1"/>
                        </a:solidFill>
                        <a:latin typeface="メイリオ" panose="020B0604030504040204" pitchFamily="50" charset="-128"/>
                        <a:ea typeface="メイリオ" panose="020B0604030504040204" pitchFamily="50" charset="-128"/>
                      </a:endParaRPr>
                    </a:p>
                    <a:p>
                      <a:r>
                        <a:rPr lang="ja-JP" altLang="en-US" sz="800" dirty="0">
                          <a:solidFill>
                            <a:schemeClr val="tx1"/>
                          </a:solidFill>
                          <a:latin typeface="メイリオ" panose="020B0604030504040204" pitchFamily="50" charset="-128"/>
                          <a:ea typeface="メイリオ" panose="020B0604030504040204" pitchFamily="50" charset="-128"/>
                        </a:rPr>
                        <a:t>（当初</a:t>
                      </a:r>
                      <a:r>
                        <a:rPr lang="en-US" altLang="ja-JP" sz="800" dirty="0">
                          <a:solidFill>
                            <a:schemeClr val="tx1"/>
                          </a:solidFill>
                          <a:latin typeface="メイリオ" panose="020B0604030504040204" pitchFamily="50" charset="-128"/>
                          <a:ea typeface="メイリオ" panose="020B0604030504040204" pitchFamily="50" charset="-128"/>
                        </a:rPr>
                        <a:t>11</a:t>
                      </a:r>
                      <a:r>
                        <a:rPr lang="ja-JP" altLang="en-US" sz="800" dirty="0">
                          <a:solidFill>
                            <a:schemeClr val="tx1"/>
                          </a:solidFill>
                          <a:latin typeface="メイリオ" panose="020B0604030504040204" pitchFamily="50" charset="-128"/>
                          <a:ea typeface="メイリオ" panose="020B0604030504040204" pitchFamily="50" charset="-128"/>
                        </a:rPr>
                        <a:t>市町</a:t>
                      </a:r>
                      <a:endParaRPr kumimoji="1" lang="ja-JP" altLang="en-US" sz="800" dirty="0">
                        <a:latin typeface="メイリオ" panose="020B0604030504040204" pitchFamily="50" charset="-128"/>
                        <a:ea typeface="メイリオ" panose="020B0604030504040204" pitchFamily="50" charset="-128"/>
                      </a:endParaRPr>
                    </a:p>
                  </a:txBody>
                  <a:tcPr marL="0" marR="0" marT="36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ja-JP" altLang="en-US" sz="800" dirty="0">
                          <a:solidFill>
                            <a:schemeClr val="tx1"/>
                          </a:solidFill>
                          <a:latin typeface="メイリオ" panose="020B0604030504040204" pitchFamily="50" charset="-128"/>
                          <a:ea typeface="メイリオ" panose="020B0604030504040204" pitchFamily="50" charset="-128"/>
                        </a:rPr>
                        <a:t>⇒</a:t>
                      </a:r>
                      <a:endParaRPr lang="en-US" altLang="ja-JP" sz="800" dirty="0">
                        <a:solidFill>
                          <a:schemeClr val="tx1"/>
                        </a:solidFill>
                        <a:latin typeface="メイリオ" panose="020B0604030504040204" pitchFamily="50" charset="-128"/>
                        <a:ea typeface="メイリオ" panose="020B0604030504040204" pitchFamily="50" charset="-128"/>
                      </a:endParaRPr>
                    </a:p>
                    <a:p>
                      <a:pPr algn="ctr"/>
                      <a:r>
                        <a:rPr lang="ja-JP" altLang="en-US" sz="800" dirty="0">
                          <a:solidFill>
                            <a:schemeClr val="tx1"/>
                          </a:solidFill>
                          <a:latin typeface="メイリオ" panose="020B0604030504040204" pitchFamily="50" charset="-128"/>
                          <a:ea typeface="メイリオ" panose="020B0604030504040204" pitchFamily="50" charset="-128"/>
                        </a:rPr>
                        <a:t>⇒</a:t>
                      </a:r>
                      <a:endParaRPr kumimoji="1" lang="ja-JP" altLang="en-US" sz="800" dirty="0">
                        <a:latin typeface="メイリオ" panose="020B0604030504040204" pitchFamily="50" charset="-128"/>
                        <a:ea typeface="メイリオ" panose="020B0604030504040204" pitchFamily="50" charset="-128"/>
                      </a:endParaRPr>
                    </a:p>
                  </a:txBody>
                  <a:tcPr marL="0" marR="0" marT="36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ja-JP" altLang="en-US" sz="800" dirty="0">
                          <a:solidFill>
                            <a:schemeClr val="tx1"/>
                          </a:solidFill>
                          <a:latin typeface="メイリオ" panose="020B0604030504040204" pitchFamily="50" charset="-128"/>
                          <a:ea typeface="メイリオ" panose="020B0604030504040204" pitchFamily="50" charset="-128"/>
                        </a:rPr>
                        <a:t>現在</a:t>
                      </a:r>
                      <a:r>
                        <a:rPr lang="en-US" altLang="ja-JP" sz="800" dirty="0">
                          <a:solidFill>
                            <a:schemeClr val="tx1"/>
                          </a:solidFill>
                          <a:latin typeface="メイリオ" panose="020B0604030504040204" pitchFamily="50" charset="-128"/>
                          <a:ea typeface="メイリオ" panose="020B0604030504040204" pitchFamily="50" charset="-128"/>
                        </a:rPr>
                        <a:t>37</a:t>
                      </a:r>
                      <a:r>
                        <a:rPr lang="ja-JP" altLang="en-US" sz="800" dirty="0">
                          <a:solidFill>
                            <a:schemeClr val="tx1"/>
                          </a:solidFill>
                          <a:latin typeface="メイリオ" panose="020B0604030504040204" pitchFamily="50" charset="-128"/>
                          <a:ea typeface="メイリオ" panose="020B0604030504040204" pitchFamily="50" charset="-128"/>
                        </a:rPr>
                        <a:t>市町村）</a:t>
                      </a:r>
                      <a:endParaRPr lang="en-US" altLang="ja-JP" sz="800" dirty="0">
                        <a:solidFill>
                          <a:schemeClr val="tx1"/>
                        </a:solidFill>
                        <a:latin typeface="メイリオ" panose="020B0604030504040204" pitchFamily="50" charset="-128"/>
                        <a:ea typeface="メイリオ" panose="020B0604030504040204" pitchFamily="50" charset="-128"/>
                      </a:endParaRPr>
                    </a:p>
                    <a:p>
                      <a:r>
                        <a:rPr lang="ja-JP" altLang="en-US" sz="800" dirty="0">
                          <a:solidFill>
                            <a:schemeClr val="tx1"/>
                          </a:solidFill>
                          <a:latin typeface="メイリオ" panose="020B0604030504040204" pitchFamily="50" charset="-128"/>
                          <a:ea typeface="メイリオ" panose="020B0604030504040204" pitchFamily="50" charset="-128"/>
                        </a:rPr>
                        <a:t>現在</a:t>
                      </a:r>
                      <a:r>
                        <a:rPr lang="en-US" altLang="ja-JP" sz="800" dirty="0">
                          <a:solidFill>
                            <a:schemeClr val="tx1"/>
                          </a:solidFill>
                          <a:latin typeface="メイリオ" panose="020B0604030504040204" pitchFamily="50" charset="-128"/>
                          <a:ea typeface="メイリオ" panose="020B0604030504040204" pitchFamily="50" charset="-128"/>
                        </a:rPr>
                        <a:t>39</a:t>
                      </a:r>
                      <a:r>
                        <a:rPr lang="ja-JP" altLang="en-US" sz="800" dirty="0">
                          <a:solidFill>
                            <a:schemeClr val="tx1"/>
                          </a:solidFill>
                          <a:latin typeface="メイリオ" panose="020B0604030504040204" pitchFamily="50" charset="-128"/>
                          <a:ea typeface="メイリオ" panose="020B0604030504040204" pitchFamily="50" charset="-128"/>
                        </a:rPr>
                        <a:t>市町村）</a:t>
                      </a:r>
                      <a:endParaRPr kumimoji="1" lang="ja-JP" altLang="en-US" sz="800" dirty="0">
                        <a:latin typeface="メイリオ" panose="020B0604030504040204" pitchFamily="50" charset="-128"/>
                        <a:ea typeface="メイリオ" panose="020B0604030504040204" pitchFamily="50" charset="-128"/>
                      </a:endParaRPr>
                    </a:p>
                  </a:txBody>
                  <a:tcPr marL="0" marR="0" marT="36000" marB="18000">
                    <a:lnL w="12700" cap="flat" cmpd="sng" algn="ctr">
                      <a:noFill/>
                      <a:prstDash val="solid"/>
                      <a:round/>
                      <a:headEnd type="none" w="med" len="med"/>
                      <a:tailEnd type="none" w="med" len="med"/>
                    </a:lnL>
                    <a:lnR w="6350" cap="flat" cmpd="sng" algn="ctr">
                      <a:solidFill>
                        <a:srgbClr val="006664"/>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86379174"/>
                  </a:ext>
                </a:extLst>
              </a:tr>
            </a:tbl>
          </a:graphicData>
        </a:graphic>
      </p:graphicFrame>
      <p:sp>
        <p:nvSpPr>
          <p:cNvPr id="5" name="テキスト ボックス 4">
            <a:extLst>
              <a:ext uri="{FF2B5EF4-FFF2-40B4-BE49-F238E27FC236}">
                <a16:creationId xmlns:a16="http://schemas.microsoft.com/office/drawing/2014/main" id="{C682E466-1478-4E85-8ADD-D606922B10B5}"/>
              </a:ext>
            </a:extLst>
          </p:cNvPr>
          <p:cNvSpPr txBox="1"/>
          <p:nvPr/>
        </p:nvSpPr>
        <p:spPr>
          <a:xfrm>
            <a:off x="4746622" y="5873255"/>
            <a:ext cx="4052458" cy="543721"/>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wrap="square" rtlCol="0">
            <a:noAutofit/>
          </a:bodyPr>
          <a:lstStyle/>
          <a:p>
            <a:r>
              <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基幹業務システム</a:t>
            </a:r>
            <a:r>
              <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p>
          <a:p>
            <a:endParaRPr kumimoji="1" lang="en-US" altLang="ja-JP" sz="1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endParaRPr>
          </a:p>
          <a:p>
            <a:r>
              <a:rPr kumimoji="1" lang="ja-JP" altLang="en-US" sz="75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児童手当、子ども・子育て支援、住民基本台帳、戸籍の附票、印鑑登録、選挙名簿管理、固定資産税、個人住民税、法人住民税、軽自動車税、戸籍、就学、健康管理、児童扶養手当、生活保護、障害者福祉、介護保険、国民健康保険、後期高齢者医療、国民年金</a:t>
            </a:r>
          </a:p>
          <a:p>
            <a:endParaRPr kumimoji="1" lang="ja-JP" altLang="en-US"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9" name="表 8">
            <a:extLst>
              <a:ext uri="{FF2B5EF4-FFF2-40B4-BE49-F238E27FC236}">
                <a16:creationId xmlns:a16="http://schemas.microsoft.com/office/drawing/2014/main" id="{5539206A-3945-470D-81B6-B9EA669B2228}"/>
              </a:ext>
            </a:extLst>
          </p:cNvPr>
          <p:cNvGraphicFramePr>
            <a:graphicFrameLocks noGrp="1"/>
          </p:cNvGraphicFramePr>
          <p:nvPr/>
        </p:nvGraphicFramePr>
        <p:xfrm>
          <a:off x="402286" y="4120414"/>
          <a:ext cx="4052458" cy="961440"/>
        </p:xfrm>
        <a:graphic>
          <a:graphicData uri="http://schemas.openxmlformats.org/drawingml/2006/table">
            <a:tbl>
              <a:tblPr>
                <a:tableStyleId>{5C22544A-7EE6-4342-B048-85BDC9FD1C3A}</a:tableStyleId>
              </a:tblPr>
              <a:tblGrid>
                <a:gridCol w="4052458">
                  <a:extLst>
                    <a:ext uri="{9D8B030D-6E8A-4147-A177-3AD203B41FA5}">
                      <a16:colId xmlns:a16="http://schemas.microsoft.com/office/drawing/2014/main" val="2130283518"/>
                    </a:ext>
                  </a:extLst>
                </a:gridCol>
              </a:tblGrid>
              <a:tr h="82767">
                <a:tc>
                  <a:txBody>
                    <a:bodyPr/>
                    <a:lstStyle/>
                    <a:p>
                      <a:pPr marL="72000" algn="ctr"/>
                      <a:r>
                        <a:rPr kumimoji="1" lang="ja-JP" altLang="en-US" sz="1000" b="1" i="0" u="none" strike="noStrike" kern="1200" cap="none" spc="0" normalizeH="0" baseline="0" noProof="0" dirty="0">
                          <a:ln>
                            <a:noFill/>
                          </a:ln>
                          <a:solidFill>
                            <a:srgbClr val="006664"/>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令和７年度の実施状況</a:t>
                      </a:r>
                      <a:endParaRPr kumimoji="1" lang="ja-JP" altLang="en-US" sz="1000" dirty="0">
                        <a:solidFill>
                          <a:srgbClr val="006664"/>
                        </a:solidFill>
                        <a:latin typeface="メイリオ" panose="020B0604030504040204" pitchFamily="50" charset="-128"/>
                        <a:ea typeface="メイリオ" panose="020B0604030504040204" pitchFamily="50" charset="-128"/>
                      </a:endParaRPr>
                    </a:p>
                  </a:txBody>
                  <a:tcPr marL="0" marR="0" marT="36000" marB="18000">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51909115"/>
                  </a:ext>
                </a:extLst>
              </a:tr>
              <a:tr h="82767">
                <a:tc>
                  <a:txBody>
                    <a:bodyPr/>
                    <a:lstStyle/>
                    <a:p>
                      <a:pPr marL="0" marR="0" lvl="0" indent="0" algn="l" defTabSz="914400" rtl="0" eaLnBrk="1" fontAlgn="auto" latinLnBrk="0" hangingPunct="1">
                        <a:lnSpc>
                          <a:spcPts val="1400"/>
                        </a:lnSpc>
                        <a:spcBef>
                          <a:spcPts val="0"/>
                        </a:spcBef>
                        <a:spcAft>
                          <a:spcPts val="0"/>
                        </a:spcAft>
                        <a:buClrTx/>
                        <a:buSzTx/>
                        <a:buFont typeface="Arial" panose="020B0604020202020204" pitchFamily="34" charset="0"/>
                        <a:buNone/>
                        <a:tabLst/>
                        <a:defRPr/>
                      </a:pPr>
                      <a:r>
                        <a:rPr kumimoji="1" lang="en-US" altLang="ja-JP"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RPA</a:t>
                      </a:r>
                      <a:r>
                        <a:rPr kumimoji="1" lang="ja-JP" altLang="en-US"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の共同調達（４市が参加）</a:t>
                      </a:r>
                      <a:endParaRPr kumimoji="1" lang="en-US" altLang="ja-JP"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87313" marR="0" lvl="0" indent="-87313" algn="l" defTabSz="914400" rtl="0" eaLnBrk="1" fontAlgn="auto" latinLnBrk="0" hangingPunct="1">
                        <a:lnSpc>
                          <a:spcPts val="1400"/>
                        </a:lnSpc>
                        <a:spcBef>
                          <a:spcPts val="0"/>
                        </a:spcBef>
                        <a:spcAft>
                          <a:spcPts val="0"/>
                        </a:spcAft>
                        <a:buClrTx/>
                        <a:buSzTx/>
                        <a:buFont typeface="Arial" panose="020B0604020202020204" pitchFamily="34" charset="0"/>
                        <a:buChar char="•"/>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端末で行う操作（クリック、コピー＆ペースト等）をソフトウェア上のロボットにより自動化するツール。</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87313" marR="0" lvl="0" indent="-87313" algn="l" defTabSz="914400" rtl="0" eaLnBrk="1" fontAlgn="auto" latinLnBrk="0" hangingPunct="1">
                        <a:lnSpc>
                          <a:spcPts val="1400"/>
                        </a:lnSpc>
                        <a:spcBef>
                          <a:spcPts val="0"/>
                        </a:spcBef>
                        <a:spcAft>
                          <a:spcPts val="0"/>
                        </a:spcAft>
                        <a:buClrTx/>
                        <a:buSzTx/>
                        <a:buFont typeface="Arial" panose="020B0604020202020204" pitchFamily="34" charset="0"/>
                        <a:buChar char="•"/>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単純かつ反復が必要な作業を自動化し、自治体業務の効率化をめざす。</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txBody>
                  <a:tcPr marL="72000" marR="36000" marT="36000" marB="18000">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05968422"/>
                  </a:ext>
                </a:extLst>
              </a:tr>
            </a:tbl>
          </a:graphicData>
        </a:graphic>
      </p:graphicFrame>
      <p:graphicFrame>
        <p:nvGraphicFramePr>
          <p:cNvPr id="45" name="表 5">
            <a:extLst>
              <a:ext uri="{FF2B5EF4-FFF2-40B4-BE49-F238E27FC236}">
                <a16:creationId xmlns:a16="http://schemas.microsoft.com/office/drawing/2014/main" id="{7C6ED5A5-7BC9-4058-80FD-1B6763DB37D9}"/>
              </a:ext>
            </a:extLst>
          </p:cNvPr>
          <p:cNvGraphicFramePr>
            <a:graphicFrameLocks noGrp="1"/>
          </p:cNvGraphicFramePr>
          <p:nvPr/>
        </p:nvGraphicFramePr>
        <p:xfrm>
          <a:off x="273600" y="6578160"/>
          <a:ext cx="8460000" cy="279840"/>
        </p:xfrm>
        <a:graphic>
          <a:graphicData uri="http://schemas.openxmlformats.org/drawingml/2006/table">
            <a:tbl>
              <a:tblPr>
                <a:tableStyleId>{5C22544A-7EE6-4342-B048-85BDC9FD1C3A}</a:tableStyleId>
              </a:tblPr>
              <a:tblGrid>
                <a:gridCol w="359711">
                  <a:extLst>
                    <a:ext uri="{9D8B030D-6E8A-4147-A177-3AD203B41FA5}">
                      <a16:colId xmlns:a16="http://schemas.microsoft.com/office/drawing/2014/main" val="18874105"/>
                    </a:ext>
                  </a:extLst>
                </a:gridCol>
                <a:gridCol w="8100289">
                  <a:extLst>
                    <a:ext uri="{9D8B030D-6E8A-4147-A177-3AD203B41FA5}">
                      <a16:colId xmlns:a16="http://schemas.microsoft.com/office/drawing/2014/main" val="1029292396"/>
                    </a:ext>
                  </a:extLst>
                </a:gridCol>
              </a:tblGrid>
              <a:tr h="158613">
                <a:tc>
                  <a:txBody>
                    <a:bodyPr/>
                    <a:lstStyle/>
                    <a:p>
                      <a:pPr algn="dist"/>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(*12)</a:t>
                      </a:r>
                      <a:endParaRPr kumimoji="1" lang="ja-JP" altLang="en-US" sz="800" dirty="0"/>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8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大阪市町村スマートシティ推進連絡会議。府と府内全市町村が、情報システムや情報ネットワーク等に関する情報の交換や共有を行うとともに、連携・協働を図ることを目的として設立した任意団体。</a:t>
                      </a:r>
                      <a:r>
                        <a:rPr lang="ja-JP" altLang="en-US" sz="800" dirty="0">
                          <a:solidFill>
                            <a:prstClr val="black"/>
                          </a:solidFill>
                          <a:latin typeface="メイリオ" panose="020B0604030504040204" pitchFamily="50" charset="-128"/>
                          <a:ea typeface="メイリオ" panose="020B0604030504040204" pitchFamily="50" charset="-128"/>
                        </a:rPr>
                        <a:t> </a:t>
                      </a:r>
                      <a:endParaRPr lang="en-US" altLang="ja-JP" sz="8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6569586"/>
                  </a:ext>
                </a:extLst>
              </a:tr>
            </a:tbl>
          </a:graphicData>
        </a:graphic>
      </p:graphicFrame>
      <p:sp>
        <p:nvSpPr>
          <p:cNvPr id="3" name="スライド番号プレースホルダー 2">
            <a:extLst>
              <a:ext uri="{FF2B5EF4-FFF2-40B4-BE49-F238E27FC236}">
                <a16:creationId xmlns:a16="http://schemas.microsoft.com/office/drawing/2014/main" id="{97383CD6-14F9-4823-9978-B6A0BF0A1CBE}"/>
              </a:ext>
            </a:extLst>
          </p:cNvPr>
          <p:cNvSpPr>
            <a:spLocks noGrp="1"/>
          </p:cNvSpPr>
          <p:nvPr>
            <p:ph type="sldNum" sz="quarter" idx="12"/>
          </p:nvPr>
        </p:nvSpPr>
        <p:spPr/>
        <p:txBody>
          <a:bodyPr/>
          <a:lstStyle/>
          <a:p>
            <a:fld id="{7791D223-6A27-4327-8087-FA06212A7E85}" type="slidenum">
              <a:rPr lang="ja-JP" altLang="en-US" smtClean="0"/>
              <a:pPr/>
              <a:t>20</a:t>
            </a:fld>
            <a:endParaRPr lang="ja-JP" altLang="en-US"/>
          </a:p>
        </p:txBody>
      </p:sp>
      <p:sp>
        <p:nvSpPr>
          <p:cNvPr id="41" name="角丸四角形 2">
            <a:extLst>
              <a:ext uri="{FF2B5EF4-FFF2-40B4-BE49-F238E27FC236}">
                <a16:creationId xmlns:a16="http://schemas.microsoft.com/office/drawing/2014/main" id="{CFF0E700-63F8-4A78-A670-9055896EFBFD}"/>
              </a:ext>
            </a:extLst>
          </p:cNvPr>
          <p:cNvSpPr/>
          <p:nvPr/>
        </p:nvSpPr>
        <p:spPr>
          <a:xfrm>
            <a:off x="4748870" y="4302265"/>
            <a:ext cx="4053600" cy="1512000"/>
          </a:xfrm>
          <a:prstGeom prst="rect">
            <a:avLst/>
          </a:prstGeom>
          <a:solidFill>
            <a:schemeClr val="bg1"/>
          </a:solidFill>
          <a:ln w="19050">
            <a:noFill/>
          </a:ln>
        </p:spPr>
        <p:style>
          <a:lnRef idx="2">
            <a:schemeClr val="accent1"/>
          </a:lnRef>
          <a:fillRef idx="1">
            <a:schemeClr val="lt1"/>
          </a:fillRef>
          <a:effectRef idx="0">
            <a:schemeClr val="accent1"/>
          </a:effectRef>
          <a:fontRef idx="minor">
            <a:schemeClr val="dk1"/>
          </a:fontRef>
        </p:style>
        <p:txBody>
          <a:bodyPr lIns="36000" tIns="54000" rIns="36000" rtlCol="0" anchor="t"/>
          <a:lstStyle>
            <a:defPPr>
              <a:defRPr lang="ja-JP"/>
            </a:defPPr>
            <a:lvl1pPr marL="0" algn="l" defTabSz="914400" rtl="0" eaLnBrk="1" latinLnBrk="0" hangingPunct="1">
              <a:defRPr kumimoji="1" sz="1800" kern="1200">
                <a:solidFill>
                  <a:schemeClr val="dk1"/>
                </a:solidFill>
                <a:latin typeface="+mn-lt"/>
                <a:ea typeface="+mn-ea"/>
                <a:cs typeface="+mn-cs"/>
              </a:defRPr>
            </a:lvl1pPr>
            <a:lvl2pPr marL="457200" algn="l" defTabSz="914400" rtl="0" eaLnBrk="1" latinLnBrk="0" hangingPunct="1">
              <a:defRPr kumimoji="1" sz="1800" kern="1200">
                <a:solidFill>
                  <a:schemeClr val="dk1"/>
                </a:solidFill>
                <a:latin typeface="+mn-lt"/>
                <a:ea typeface="+mn-ea"/>
                <a:cs typeface="+mn-cs"/>
              </a:defRPr>
            </a:lvl2pPr>
            <a:lvl3pPr marL="914400" algn="l" defTabSz="914400" rtl="0" eaLnBrk="1" latinLnBrk="0" hangingPunct="1">
              <a:defRPr kumimoji="1" sz="1800" kern="1200">
                <a:solidFill>
                  <a:schemeClr val="dk1"/>
                </a:solidFill>
                <a:latin typeface="+mn-lt"/>
                <a:ea typeface="+mn-ea"/>
                <a:cs typeface="+mn-cs"/>
              </a:defRPr>
            </a:lvl3pPr>
            <a:lvl4pPr marL="1371600" algn="l" defTabSz="914400" rtl="0" eaLnBrk="1" latinLnBrk="0" hangingPunct="1">
              <a:defRPr kumimoji="1" sz="1800" kern="1200">
                <a:solidFill>
                  <a:schemeClr val="dk1"/>
                </a:solidFill>
                <a:latin typeface="+mn-lt"/>
                <a:ea typeface="+mn-ea"/>
                <a:cs typeface="+mn-cs"/>
              </a:defRPr>
            </a:lvl4pPr>
            <a:lvl5pPr marL="1828800" algn="l" defTabSz="914400" rtl="0" eaLnBrk="1" latinLnBrk="0" hangingPunct="1">
              <a:defRPr kumimoji="1" sz="1800" kern="1200">
                <a:solidFill>
                  <a:schemeClr val="dk1"/>
                </a:solidFill>
                <a:latin typeface="+mn-lt"/>
                <a:ea typeface="+mn-ea"/>
                <a:cs typeface="+mn-cs"/>
              </a:defRPr>
            </a:lvl5pPr>
            <a:lvl6pPr marL="2286000" algn="l" defTabSz="914400" rtl="0" eaLnBrk="1" latinLnBrk="0" hangingPunct="1">
              <a:defRPr kumimoji="1" sz="1800" kern="1200">
                <a:solidFill>
                  <a:schemeClr val="dk1"/>
                </a:solidFill>
                <a:latin typeface="+mn-lt"/>
                <a:ea typeface="+mn-ea"/>
                <a:cs typeface="+mn-cs"/>
              </a:defRPr>
            </a:lvl6pPr>
            <a:lvl7pPr marL="2743200" algn="l" defTabSz="914400" rtl="0" eaLnBrk="1" latinLnBrk="0" hangingPunct="1">
              <a:defRPr kumimoji="1" sz="1800" kern="1200">
                <a:solidFill>
                  <a:schemeClr val="dk1"/>
                </a:solidFill>
                <a:latin typeface="+mn-lt"/>
                <a:ea typeface="+mn-ea"/>
                <a:cs typeface="+mn-cs"/>
              </a:defRPr>
            </a:lvl7pPr>
            <a:lvl8pPr marL="3200400" algn="l" defTabSz="914400" rtl="0" eaLnBrk="1" latinLnBrk="0" hangingPunct="1">
              <a:defRPr kumimoji="1" sz="1800" kern="1200">
                <a:solidFill>
                  <a:schemeClr val="dk1"/>
                </a:solidFill>
                <a:latin typeface="+mn-lt"/>
                <a:ea typeface="+mn-ea"/>
                <a:cs typeface="+mn-cs"/>
              </a:defRPr>
            </a:lvl8pPr>
            <a:lvl9pPr marL="3657600" algn="l" defTabSz="914400" rtl="0" eaLnBrk="1" latinLnBrk="0" hangingPunct="1">
              <a:defRPr kumimoji="1" sz="1800" kern="1200">
                <a:solidFill>
                  <a:schemeClr val="dk1"/>
                </a:solidFill>
                <a:latin typeface="+mn-lt"/>
                <a:ea typeface="+mn-ea"/>
                <a:cs typeface="+mn-cs"/>
              </a:defRPr>
            </a:lvl9pPr>
          </a:lstStyle>
          <a:p>
            <a:r>
              <a:rPr lang="ja-JP" altLang="en-US" sz="1100" b="1" dirty="0">
                <a:solidFill>
                  <a:prstClr val="black"/>
                </a:solidFill>
                <a:latin typeface="メイリオ" panose="020B0604030504040204" pitchFamily="50" charset="-128"/>
                <a:ea typeface="メイリオ" panose="020B0604030504040204" pitchFamily="50" charset="-128"/>
              </a:rPr>
              <a:t>◆</a:t>
            </a:r>
            <a:r>
              <a:rPr lang="zh-TW" altLang="en-US" sz="1100" b="1" dirty="0">
                <a:solidFill>
                  <a:prstClr val="black"/>
                </a:solidFill>
                <a:latin typeface="メイリオ" panose="020B0604030504040204" pitchFamily="50" charset="-128"/>
                <a:ea typeface="メイリオ" panose="020B0604030504040204" pitchFamily="50" charset="-128"/>
              </a:rPr>
              <a:t>市町村</a:t>
            </a:r>
            <a:r>
              <a:rPr lang="en-US" altLang="ja-JP" sz="1100" b="1" dirty="0">
                <a:solidFill>
                  <a:prstClr val="black"/>
                </a:solidFill>
                <a:latin typeface="メイリオ" panose="020B0604030504040204" pitchFamily="50" charset="-128"/>
                <a:ea typeface="メイリオ" panose="020B0604030504040204" pitchFamily="50" charset="-128"/>
              </a:rPr>
              <a:t>DX</a:t>
            </a:r>
            <a:r>
              <a:rPr lang="zh-TW" altLang="en-US" sz="1100" b="1" dirty="0">
                <a:solidFill>
                  <a:prstClr val="black"/>
                </a:solidFill>
                <a:latin typeface="メイリオ" panose="020B0604030504040204" pitchFamily="50" charset="-128"/>
                <a:ea typeface="メイリオ" panose="020B0604030504040204" pitchFamily="50" charset="-128"/>
              </a:rPr>
              <a:t>推進力強化事業</a:t>
            </a:r>
            <a:endParaRPr lang="en-US" altLang="zh-TW" sz="1100" b="1" dirty="0">
              <a:solidFill>
                <a:prstClr val="black"/>
              </a:solidFill>
              <a:latin typeface="メイリオ" panose="020B0604030504040204" pitchFamily="50" charset="-128"/>
              <a:ea typeface="メイリオ" panose="020B0604030504040204" pitchFamily="50" charset="-128"/>
            </a:endParaRPr>
          </a:p>
          <a:p>
            <a:endParaRPr lang="en-US" altLang="ja-JP" sz="100" dirty="0">
              <a:solidFill>
                <a:prstClr val="black"/>
              </a:solidFill>
              <a:latin typeface="メイリオ" panose="020B0604030504040204" pitchFamily="50" charset="-128"/>
              <a:ea typeface="メイリオ" panose="020B0604030504040204" pitchFamily="50" charset="-128"/>
            </a:endParaRPr>
          </a:p>
          <a:p>
            <a:r>
              <a:rPr lang="ja-JP" altLang="en-US" sz="900" dirty="0">
                <a:solidFill>
                  <a:prstClr val="black"/>
                </a:solidFill>
                <a:latin typeface="メイリオ" panose="020B0604030504040204" pitchFamily="50" charset="-128"/>
                <a:ea typeface="メイリオ" panose="020B0604030504040204" pitchFamily="50" charset="-128"/>
              </a:rPr>
              <a:t>基幹業務システムを中心とした、共同化による効果の</a:t>
            </a:r>
            <a:endParaRPr lang="en-US" altLang="ja-JP" sz="900" dirty="0">
              <a:solidFill>
                <a:prstClr val="black"/>
              </a:solidFill>
              <a:latin typeface="メイリオ" panose="020B0604030504040204" pitchFamily="50" charset="-128"/>
              <a:ea typeface="メイリオ" panose="020B0604030504040204" pitchFamily="50" charset="-128"/>
            </a:endParaRPr>
          </a:p>
          <a:p>
            <a:r>
              <a:rPr lang="ja-JP" altLang="en-US" sz="900" dirty="0">
                <a:solidFill>
                  <a:prstClr val="black"/>
                </a:solidFill>
                <a:latin typeface="メイリオ" panose="020B0604030504040204" pitchFamily="50" charset="-128"/>
                <a:ea typeface="メイリオ" panose="020B0604030504040204" pitchFamily="50" charset="-128"/>
              </a:rPr>
              <a:t>高いシステムの選定や共同化の手法、共同化後の運営</a:t>
            </a:r>
            <a:endParaRPr lang="en-US" altLang="ja-JP" sz="900" dirty="0">
              <a:solidFill>
                <a:prstClr val="black"/>
              </a:solidFill>
              <a:latin typeface="メイリオ" panose="020B0604030504040204" pitchFamily="50" charset="-128"/>
              <a:ea typeface="メイリオ" panose="020B0604030504040204" pitchFamily="50" charset="-128"/>
            </a:endParaRPr>
          </a:p>
          <a:p>
            <a:r>
              <a:rPr lang="ja-JP" altLang="en-US" sz="900" dirty="0">
                <a:solidFill>
                  <a:prstClr val="black"/>
                </a:solidFill>
                <a:latin typeface="メイリオ" panose="020B0604030504040204" pitchFamily="50" charset="-128"/>
                <a:ea typeface="メイリオ" panose="020B0604030504040204" pitchFamily="50" charset="-128"/>
              </a:rPr>
              <a:t>形態等市町村</a:t>
            </a:r>
            <a:r>
              <a:rPr lang="en-US" altLang="ja-JP" sz="900" dirty="0">
                <a:solidFill>
                  <a:prstClr val="black"/>
                </a:solidFill>
                <a:latin typeface="メイリオ" panose="020B0604030504040204" pitchFamily="50" charset="-128"/>
                <a:ea typeface="メイリオ" panose="020B0604030504040204" pitchFamily="50" charset="-128"/>
              </a:rPr>
              <a:t>DX</a:t>
            </a:r>
            <a:r>
              <a:rPr lang="ja-JP" altLang="en-US" sz="900" dirty="0">
                <a:solidFill>
                  <a:prstClr val="black"/>
                </a:solidFill>
                <a:latin typeface="メイリオ" panose="020B0604030504040204" pitchFamily="50" charset="-128"/>
                <a:ea typeface="メイリオ" panose="020B0604030504040204" pitchFamily="50" charset="-128"/>
              </a:rPr>
              <a:t>の底上げを図るための基礎調査を実施。</a:t>
            </a:r>
            <a:endParaRPr lang="en-US" altLang="ja-JP" sz="900" dirty="0">
              <a:solidFill>
                <a:prstClr val="black"/>
              </a:solidFill>
              <a:latin typeface="メイリオ" panose="020B0604030504040204" pitchFamily="50" charset="-128"/>
              <a:ea typeface="メイリオ" panose="020B0604030504040204" pitchFamily="50" charset="-128"/>
            </a:endParaRPr>
          </a:p>
          <a:p>
            <a:br>
              <a:rPr lang="en-US" altLang="ja-JP" sz="200" dirty="0">
                <a:latin typeface="メイリオ" panose="020B0604030504040204" pitchFamily="50" charset="-128"/>
                <a:ea typeface="メイリオ" panose="020B0604030504040204" pitchFamily="50" charset="-128"/>
              </a:rPr>
            </a:br>
            <a:endParaRPr lang="en-US" altLang="ja-JP" sz="200" dirty="0">
              <a:latin typeface="メイリオ" panose="020B0604030504040204" pitchFamily="50" charset="-128"/>
              <a:ea typeface="メイリオ" panose="020B0604030504040204" pitchFamily="50" charset="-128"/>
            </a:endParaRPr>
          </a:p>
          <a:p>
            <a:endParaRPr lang="en-US" altLang="ja-JP" sz="200" dirty="0">
              <a:latin typeface="メイリオ" panose="020B0604030504040204" pitchFamily="50" charset="-128"/>
              <a:ea typeface="メイリオ" panose="020B0604030504040204" pitchFamily="50" charset="-128"/>
            </a:endParaRPr>
          </a:p>
          <a:p>
            <a:endParaRPr lang="en-US" altLang="ja-JP" sz="200" dirty="0">
              <a:latin typeface="メイリオ" panose="020B0604030504040204" pitchFamily="50" charset="-128"/>
              <a:ea typeface="メイリオ" panose="020B0604030504040204" pitchFamily="50" charset="-128"/>
            </a:endParaRPr>
          </a:p>
          <a:p>
            <a:r>
              <a:rPr lang="en-US" altLang="ja-JP" sz="900" dirty="0">
                <a:latin typeface="メイリオ" panose="020B0604030504040204" pitchFamily="50" charset="-128"/>
                <a:ea typeface="メイリオ" panose="020B0604030504040204" pitchFamily="50" charset="-128"/>
              </a:rPr>
              <a:t>【</a:t>
            </a:r>
            <a:r>
              <a:rPr kumimoji="1" lang="ja-JP" altLang="en-US" sz="900" dirty="0">
                <a:latin typeface="メイリオ" panose="020B0604030504040204" pitchFamily="50" charset="-128"/>
                <a:ea typeface="メイリオ" panose="020B0604030504040204" pitchFamily="50" charset="-128"/>
              </a:rPr>
              <a:t>スケジュール（</a:t>
            </a:r>
            <a:r>
              <a:rPr kumimoji="1" lang="ja-JP" altLang="en-US" sz="900" dirty="0">
                <a:solidFill>
                  <a:schemeClr val="tx1"/>
                </a:solidFill>
                <a:latin typeface="メイリオ" panose="020B0604030504040204" pitchFamily="50" charset="-128"/>
                <a:ea typeface="メイリオ" panose="020B0604030504040204" pitchFamily="50" charset="-128"/>
              </a:rPr>
              <a:t>予定</a:t>
            </a:r>
            <a:r>
              <a:rPr kumimoji="1" lang="ja-JP" altLang="en-US" sz="900" dirty="0">
                <a:latin typeface="メイリオ" panose="020B0604030504040204" pitchFamily="50" charset="-128"/>
                <a:ea typeface="メイリオ" panose="020B0604030504040204" pitchFamily="50" charset="-128"/>
              </a:rPr>
              <a:t>）</a:t>
            </a:r>
            <a:r>
              <a:rPr kumimoji="1" lang="en-US" altLang="ja-JP" sz="900" dirty="0">
                <a:latin typeface="メイリオ" panose="020B0604030504040204" pitchFamily="50" charset="-128"/>
                <a:ea typeface="メイリオ" panose="020B0604030504040204" pitchFamily="50" charset="-128"/>
              </a:rPr>
              <a:t>】</a:t>
            </a:r>
          </a:p>
          <a:p>
            <a:endParaRPr lang="ja-JP" altLang="en-US" sz="900" dirty="0">
              <a:solidFill>
                <a:prstClr val="black"/>
              </a:solidFill>
              <a:latin typeface="メイリオ" panose="020B0604030504040204" pitchFamily="50" charset="-128"/>
              <a:ea typeface="メイリオ" panose="020B0604030504040204" pitchFamily="50" charset="-128"/>
            </a:endParaRPr>
          </a:p>
        </p:txBody>
      </p:sp>
      <p:sp>
        <p:nvSpPr>
          <p:cNvPr id="42" name="矢印: 五方向 41">
            <a:extLst>
              <a:ext uri="{FF2B5EF4-FFF2-40B4-BE49-F238E27FC236}">
                <a16:creationId xmlns:a16="http://schemas.microsoft.com/office/drawing/2014/main" id="{E338B2FF-5122-4219-AEF5-BA811607CC0E}"/>
              </a:ext>
            </a:extLst>
          </p:cNvPr>
          <p:cNvSpPr/>
          <p:nvPr/>
        </p:nvSpPr>
        <p:spPr>
          <a:xfrm>
            <a:off x="6470100" y="5374562"/>
            <a:ext cx="619912" cy="371780"/>
          </a:xfrm>
          <a:prstGeom prst="homePlate">
            <a:avLst/>
          </a:prstGeom>
          <a:solidFill>
            <a:schemeClr val="accent5">
              <a:lumMod val="5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nchorCtr="0"/>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r>
              <a:rPr lang="ja-JP" altLang="en-US" sz="900" dirty="0">
                <a:solidFill>
                  <a:schemeClr val="tx1"/>
                </a:solidFill>
                <a:latin typeface="メイリオ" panose="020B0604030504040204" pitchFamily="50" charset="-128"/>
                <a:ea typeface="メイリオ" panose="020B0604030504040204" pitchFamily="50" charset="-128"/>
              </a:rPr>
              <a:t>     </a:t>
            </a:r>
            <a:r>
              <a:rPr lang="ja-JP" altLang="en-US" sz="900" dirty="0">
                <a:solidFill>
                  <a:schemeClr val="bg1"/>
                </a:solidFill>
                <a:latin typeface="メイリオ" panose="020B0604030504040204" pitchFamily="50" charset="-128"/>
                <a:ea typeface="メイリオ" panose="020B0604030504040204" pitchFamily="50" charset="-128"/>
              </a:rPr>
              <a:t>運用</a:t>
            </a:r>
            <a:endParaRPr lang="en-US" altLang="ja-JP" sz="900" dirty="0">
              <a:solidFill>
                <a:schemeClr val="bg1"/>
              </a:solidFill>
              <a:latin typeface="メイリオ" panose="020B0604030504040204" pitchFamily="50" charset="-128"/>
              <a:ea typeface="メイリオ" panose="020B0604030504040204" pitchFamily="50" charset="-128"/>
            </a:endParaRPr>
          </a:p>
          <a:p>
            <a:pPr algn="ctr"/>
            <a:r>
              <a:rPr lang="ja-JP" altLang="en-US" sz="900" dirty="0">
                <a:solidFill>
                  <a:schemeClr val="bg1"/>
                </a:solidFill>
                <a:latin typeface="メイリオ" panose="020B0604030504040204" pitchFamily="50" charset="-128"/>
                <a:ea typeface="メイリオ" panose="020B0604030504040204" pitchFamily="50" charset="-128"/>
              </a:rPr>
              <a:t>     開始</a:t>
            </a:r>
            <a:endParaRPr lang="en-US" altLang="ja-JP" sz="900" dirty="0">
              <a:solidFill>
                <a:schemeClr val="bg1"/>
              </a:solidFill>
              <a:latin typeface="メイリオ" panose="020B0604030504040204" pitchFamily="50" charset="-128"/>
              <a:ea typeface="メイリオ" panose="020B0604030504040204" pitchFamily="50" charset="-128"/>
            </a:endParaRPr>
          </a:p>
        </p:txBody>
      </p:sp>
      <p:sp>
        <p:nvSpPr>
          <p:cNvPr id="43" name="矢印: 五方向 42">
            <a:extLst>
              <a:ext uri="{FF2B5EF4-FFF2-40B4-BE49-F238E27FC236}">
                <a16:creationId xmlns:a16="http://schemas.microsoft.com/office/drawing/2014/main" id="{FDDEFA0F-F6C4-45B4-A1D7-0DA1F2347893}"/>
              </a:ext>
            </a:extLst>
          </p:cNvPr>
          <p:cNvSpPr/>
          <p:nvPr/>
        </p:nvSpPr>
        <p:spPr>
          <a:xfrm>
            <a:off x="6088717" y="5374562"/>
            <a:ext cx="619912" cy="371780"/>
          </a:xfrm>
          <a:prstGeom prst="homePlate">
            <a:avLst/>
          </a:prstGeom>
          <a:solidFill>
            <a:schemeClr val="accent5">
              <a:lumMod val="7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nchorCtr="0"/>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r>
              <a:rPr lang="ja-JP" altLang="en-US" sz="900" dirty="0">
                <a:solidFill>
                  <a:schemeClr val="tx1"/>
                </a:solidFill>
                <a:latin typeface="メイリオ" panose="020B0604030504040204" pitchFamily="50" charset="-128"/>
                <a:ea typeface="メイリオ" panose="020B0604030504040204" pitchFamily="50" charset="-128"/>
              </a:rPr>
              <a:t>      </a:t>
            </a:r>
            <a:r>
              <a:rPr lang="ja-JP" altLang="en-US" sz="900" dirty="0">
                <a:solidFill>
                  <a:schemeClr val="bg1"/>
                </a:solidFill>
                <a:latin typeface="メイリオ" panose="020B0604030504040204" pitchFamily="50" charset="-128"/>
                <a:ea typeface="メイリオ" panose="020B0604030504040204" pitchFamily="50" charset="-128"/>
              </a:rPr>
              <a:t>移行</a:t>
            </a:r>
            <a:endParaRPr lang="en-US" altLang="ja-JP" sz="900" dirty="0">
              <a:solidFill>
                <a:schemeClr val="bg1"/>
              </a:solidFill>
              <a:latin typeface="メイリオ" panose="020B0604030504040204" pitchFamily="50" charset="-128"/>
              <a:ea typeface="メイリオ" panose="020B0604030504040204" pitchFamily="50" charset="-128"/>
            </a:endParaRPr>
          </a:p>
        </p:txBody>
      </p:sp>
      <p:sp>
        <p:nvSpPr>
          <p:cNvPr id="53" name="矢印: 五方向 52">
            <a:extLst>
              <a:ext uri="{FF2B5EF4-FFF2-40B4-BE49-F238E27FC236}">
                <a16:creationId xmlns:a16="http://schemas.microsoft.com/office/drawing/2014/main" id="{4AB44FE9-D4F8-483A-B150-EE8DB1852006}"/>
              </a:ext>
            </a:extLst>
          </p:cNvPr>
          <p:cNvSpPr/>
          <p:nvPr/>
        </p:nvSpPr>
        <p:spPr>
          <a:xfrm>
            <a:off x="5786056" y="5374562"/>
            <a:ext cx="533383" cy="375798"/>
          </a:xfrm>
          <a:prstGeom prst="homePlate">
            <a:avLst/>
          </a:prstGeom>
          <a:solidFill>
            <a:schemeClr val="accent5">
              <a:lumMod val="60000"/>
              <a:lumOff val="4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nchorCtr="0"/>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r>
              <a:rPr lang="ja-JP" altLang="en-US" sz="900" dirty="0">
                <a:solidFill>
                  <a:schemeClr val="tx1"/>
                </a:solidFill>
                <a:latin typeface="メイリオ" panose="020B0604030504040204" pitchFamily="50" charset="-128"/>
                <a:ea typeface="メイリオ" panose="020B0604030504040204" pitchFamily="50" charset="-128"/>
              </a:rPr>
              <a:t>     調達</a:t>
            </a:r>
            <a:endParaRPr lang="en-US" altLang="ja-JP" sz="900" dirty="0">
              <a:solidFill>
                <a:schemeClr val="tx1"/>
              </a:solidFill>
              <a:latin typeface="メイリオ" panose="020B0604030504040204" pitchFamily="50" charset="-128"/>
              <a:ea typeface="メイリオ" panose="020B0604030504040204" pitchFamily="50" charset="-128"/>
            </a:endParaRPr>
          </a:p>
        </p:txBody>
      </p:sp>
      <p:sp>
        <p:nvSpPr>
          <p:cNvPr id="54" name="矢印: 五方向 53">
            <a:extLst>
              <a:ext uri="{FF2B5EF4-FFF2-40B4-BE49-F238E27FC236}">
                <a16:creationId xmlns:a16="http://schemas.microsoft.com/office/drawing/2014/main" id="{20CBBBC8-F174-4AEA-BE97-941366F44DB7}"/>
              </a:ext>
            </a:extLst>
          </p:cNvPr>
          <p:cNvSpPr/>
          <p:nvPr/>
        </p:nvSpPr>
        <p:spPr>
          <a:xfrm>
            <a:off x="5403592" y="5374562"/>
            <a:ext cx="565199" cy="376063"/>
          </a:xfrm>
          <a:prstGeom prst="homePlate">
            <a:avLst/>
          </a:prstGeom>
          <a:solidFill>
            <a:schemeClr val="accent5">
              <a:lumMod val="40000"/>
              <a:lumOff val="6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nchorCtr="0"/>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r>
              <a:rPr lang="en-US" altLang="ja-JP" sz="900" dirty="0">
                <a:solidFill>
                  <a:schemeClr val="tx1"/>
                </a:solidFill>
                <a:latin typeface="メイリオ" panose="020B0604030504040204" pitchFamily="50" charset="-128"/>
                <a:ea typeface="メイリオ" panose="020B0604030504040204" pitchFamily="50" charset="-128"/>
              </a:rPr>
              <a:t>     </a:t>
            </a:r>
            <a:r>
              <a:rPr lang="ja-JP" altLang="en-US" sz="900" dirty="0">
                <a:solidFill>
                  <a:schemeClr val="tx1"/>
                </a:solidFill>
                <a:latin typeface="メイリオ" panose="020B0604030504040204" pitchFamily="50" charset="-128"/>
                <a:ea typeface="メイリオ" panose="020B0604030504040204" pitchFamily="50" charset="-128"/>
              </a:rPr>
              <a:t>実施　　</a:t>
            </a:r>
            <a:endParaRPr lang="en-US" altLang="ja-JP" sz="900" dirty="0">
              <a:solidFill>
                <a:schemeClr val="tx1"/>
              </a:solidFill>
              <a:latin typeface="メイリオ" panose="020B0604030504040204" pitchFamily="50" charset="-128"/>
              <a:ea typeface="メイリオ" panose="020B0604030504040204" pitchFamily="50" charset="-128"/>
            </a:endParaRPr>
          </a:p>
          <a:p>
            <a:pPr algn="ctr"/>
            <a:r>
              <a:rPr lang="ja-JP" altLang="en-US" sz="900" dirty="0">
                <a:solidFill>
                  <a:schemeClr val="tx1"/>
                </a:solidFill>
                <a:latin typeface="メイリオ" panose="020B0604030504040204" pitchFamily="50" charset="-128"/>
                <a:ea typeface="メイリオ" panose="020B0604030504040204" pitchFamily="50" charset="-128"/>
              </a:rPr>
              <a:t>　  計画</a:t>
            </a:r>
            <a:endParaRPr lang="en-US" altLang="ja-JP" sz="900" dirty="0">
              <a:solidFill>
                <a:schemeClr val="tx1"/>
              </a:solidFill>
              <a:latin typeface="メイリオ" panose="020B0604030504040204" pitchFamily="50" charset="-128"/>
              <a:ea typeface="メイリオ" panose="020B0604030504040204" pitchFamily="50" charset="-128"/>
            </a:endParaRPr>
          </a:p>
        </p:txBody>
      </p:sp>
      <p:sp>
        <p:nvSpPr>
          <p:cNvPr id="55" name="矢印: 五方向 54">
            <a:extLst>
              <a:ext uri="{FF2B5EF4-FFF2-40B4-BE49-F238E27FC236}">
                <a16:creationId xmlns:a16="http://schemas.microsoft.com/office/drawing/2014/main" id="{AB9F6BA3-DEA1-4310-9810-B621D6D4D092}"/>
              </a:ext>
            </a:extLst>
          </p:cNvPr>
          <p:cNvSpPr/>
          <p:nvPr/>
        </p:nvSpPr>
        <p:spPr>
          <a:xfrm>
            <a:off x="5031549" y="5374562"/>
            <a:ext cx="584815" cy="376063"/>
          </a:xfrm>
          <a:prstGeom prst="homePlate">
            <a:avLst/>
          </a:prstGeom>
          <a:solidFill>
            <a:schemeClr val="accent5">
              <a:lumMod val="20000"/>
              <a:lumOff val="8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nchorCtr="0"/>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r>
              <a:rPr lang="ja-JP" altLang="en-US" sz="900" dirty="0">
                <a:solidFill>
                  <a:schemeClr val="tx1"/>
                </a:solidFill>
                <a:latin typeface="メイリオ" panose="020B0604030504040204" pitchFamily="50" charset="-128"/>
                <a:ea typeface="メイリオ" panose="020B0604030504040204" pitchFamily="50" charset="-128"/>
              </a:rPr>
              <a:t>調査</a:t>
            </a:r>
            <a:endParaRPr lang="en-US" altLang="ja-JP" sz="900" dirty="0">
              <a:solidFill>
                <a:schemeClr val="tx1"/>
              </a:solidFill>
              <a:latin typeface="メイリオ" panose="020B0604030504040204" pitchFamily="50" charset="-128"/>
              <a:ea typeface="メイリオ" panose="020B0604030504040204" pitchFamily="50" charset="-128"/>
            </a:endParaRPr>
          </a:p>
          <a:p>
            <a:pPr algn="ctr"/>
            <a:r>
              <a:rPr lang="ja-JP" altLang="en-US" sz="900" dirty="0">
                <a:solidFill>
                  <a:schemeClr val="tx1"/>
                </a:solidFill>
                <a:latin typeface="メイリオ" panose="020B0604030504040204" pitchFamily="50" charset="-128"/>
                <a:ea typeface="メイリオ" panose="020B0604030504040204" pitchFamily="50" charset="-128"/>
              </a:rPr>
              <a:t>検討</a:t>
            </a:r>
            <a:endParaRPr kumimoji="1" lang="ja-JP" altLang="en-US" sz="900" dirty="0">
              <a:solidFill>
                <a:schemeClr val="tx1"/>
              </a:solidFill>
              <a:latin typeface="メイリオ" panose="020B0604030504040204" pitchFamily="50" charset="-128"/>
              <a:ea typeface="メイリオ" panose="020B0604030504040204" pitchFamily="50" charset="-128"/>
            </a:endParaRPr>
          </a:p>
        </p:txBody>
      </p:sp>
      <p:sp>
        <p:nvSpPr>
          <p:cNvPr id="56" name="テキスト ボックス 72">
            <a:extLst>
              <a:ext uri="{FF2B5EF4-FFF2-40B4-BE49-F238E27FC236}">
                <a16:creationId xmlns:a16="http://schemas.microsoft.com/office/drawing/2014/main" id="{10CCE67A-8C8C-4F34-B220-8E5A943A9007}"/>
              </a:ext>
            </a:extLst>
          </p:cNvPr>
          <p:cNvSpPr txBox="1"/>
          <p:nvPr/>
        </p:nvSpPr>
        <p:spPr>
          <a:xfrm>
            <a:off x="5149786" y="5252114"/>
            <a:ext cx="194982" cy="138499"/>
          </a:xfrm>
          <a:prstGeom prst="rect">
            <a:avLst/>
          </a:prstGeom>
          <a:noFill/>
        </p:spPr>
        <p:txBody>
          <a:bodyPr wrap="square" lIns="0" tIns="0" rIns="0" bIns="0"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eaLnBrk="1" hangingPunct="1"/>
            <a:r>
              <a:rPr kumimoji="1" lang="en-US" altLang="ja-JP" sz="900" dirty="0">
                <a:ln w="0"/>
                <a:latin typeface="メイリオ" panose="020B0604030504040204" pitchFamily="50" charset="-128"/>
                <a:ea typeface="メイリオ" panose="020B0604030504040204" pitchFamily="50" charset="-128"/>
              </a:rPr>
              <a:t>R8</a:t>
            </a:r>
          </a:p>
        </p:txBody>
      </p:sp>
      <p:sp>
        <p:nvSpPr>
          <p:cNvPr id="57" name="テキスト ボックス 73">
            <a:extLst>
              <a:ext uri="{FF2B5EF4-FFF2-40B4-BE49-F238E27FC236}">
                <a16:creationId xmlns:a16="http://schemas.microsoft.com/office/drawing/2014/main" id="{1373011A-731F-47E2-A84B-B21BDF253551}"/>
              </a:ext>
            </a:extLst>
          </p:cNvPr>
          <p:cNvSpPr txBox="1"/>
          <p:nvPr/>
        </p:nvSpPr>
        <p:spPr>
          <a:xfrm>
            <a:off x="5463926" y="5252114"/>
            <a:ext cx="194982" cy="138499"/>
          </a:xfrm>
          <a:prstGeom prst="rect">
            <a:avLst/>
          </a:prstGeom>
          <a:noFill/>
        </p:spPr>
        <p:txBody>
          <a:bodyPr wrap="square" lIns="0" tIns="0" rIns="0" bIns="0"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eaLnBrk="1" hangingPunct="1"/>
            <a:r>
              <a:rPr kumimoji="1" lang="en-US" altLang="ja-JP" sz="900" dirty="0">
                <a:ln w="0"/>
                <a:latin typeface="メイリオ" panose="020B0604030504040204" pitchFamily="50" charset="-128"/>
                <a:ea typeface="メイリオ" panose="020B0604030504040204" pitchFamily="50" charset="-128"/>
              </a:rPr>
              <a:t>R9</a:t>
            </a:r>
          </a:p>
        </p:txBody>
      </p:sp>
      <p:sp>
        <p:nvSpPr>
          <p:cNvPr id="59" name="テキスト ボックス 74">
            <a:extLst>
              <a:ext uri="{FF2B5EF4-FFF2-40B4-BE49-F238E27FC236}">
                <a16:creationId xmlns:a16="http://schemas.microsoft.com/office/drawing/2014/main" id="{54C25C28-6D99-4859-9A14-F180B0C43C2C}"/>
              </a:ext>
            </a:extLst>
          </p:cNvPr>
          <p:cNvSpPr txBox="1"/>
          <p:nvPr/>
        </p:nvSpPr>
        <p:spPr>
          <a:xfrm>
            <a:off x="5778066" y="5252114"/>
            <a:ext cx="290041" cy="138499"/>
          </a:xfrm>
          <a:prstGeom prst="rect">
            <a:avLst/>
          </a:prstGeom>
          <a:noFill/>
        </p:spPr>
        <p:txBody>
          <a:bodyPr wrap="square" lIns="0" tIns="0" rIns="0" bIns="0"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eaLnBrk="1" hangingPunct="1"/>
            <a:r>
              <a:rPr kumimoji="1" lang="en-US" altLang="ja-JP" sz="900" dirty="0">
                <a:ln w="0"/>
                <a:latin typeface="メイリオ" panose="020B0604030504040204" pitchFamily="50" charset="-128"/>
                <a:ea typeface="メイリオ" panose="020B0604030504040204" pitchFamily="50" charset="-128"/>
              </a:rPr>
              <a:t>R10</a:t>
            </a:r>
          </a:p>
        </p:txBody>
      </p:sp>
      <p:sp>
        <p:nvSpPr>
          <p:cNvPr id="64" name="テキスト ボックス 75">
            <a:extLst>
              <a:ext uri="{FF2B5EF4-FFF2-40B4-BE49-F238E27FC236}">
                <a16:creationId xmlns:a16="http://schemas.microsoft.com/office/drawing/2014/main" id="{349D98C7-8445-45B4-8F1C-CB0CB8A3932B}"/>
              </a:ext>
            </a:extLst>
          </p:cNvPr>
          <p:cNvSpPr txBox="1"/>
          <p:nvPr/>
        </p:nvSpPr>
        <p:spPr>
          <a:xfrm>
            <a:off x="6187265" y="5252114"/>
            <a:ext cx="290041" cy="138499"/>
          </a:xfrm>
          <a:prstGeom prst="rect">
            <a:avLst/>
          </a:prstGeom>
          <a:noFill/>
        </p:spPr>
        <p:txBody>
          <a:bodyPr wrap="square" lIns="0" tIns="0" rIns="0" bIns="0"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eaLnBrk="1" hangingPunct="1"/>
            <a:r>
              <a:rPr kumimoji="1" lang="en-US" altLang="ja-JP" sz="900" dirty="0">
                <a:ln w="0"/>
                <a:latin typeface="メイリオ" panose="020B0604030504040204" pitchFamily="50" charset="-128"/>
                <a:ea typeface="メイリオ" panose="020B0604030504040204" pitchFamily="50" charset="-128"/>
              </a:rPr>
              <a:t>R11</a:t>
            </a:r>
          </a:p>
        </p:txBody>
      </p:sp>
      <p:sp>
        <p:nvSpPr>
          <p:cNvPr id="67" name="テキスト ボックス 76">
            <a:extLst>
              <a:ext uri="{FF2B5EF4-FFF2-40B4-BE49-F238E27FC236}">
                <a16:creationId xmlns:a16="http://schemas.microsoft.com/office/drawing/2014/main" id="{0FDBCCF7-C908-4C26-A915-D4F3A99BABFA}"/>
              </a:ext>
            </a:extLst>
          </p:cNvPr>
          <p:cNvSpPr txBox="1"/>
          <p:nvPr/>
        </p:nvSpPr>
        <p:spPr>
          <a:xfrm>
            <a:off x="6596463" y="5252114"/>
            <a:ext cx="290041" cy="138499"/>
          </a:xfrm>
          <a:prstGeom prst="rect">
            <a:avLst/>
          </a:prstGeom>
          <a:noFill/>
        </p:spPr>
        <p:txBody>
          <a:bodyPr wrap="square" lIns="0" tIns="0" rIns="0" bIns="0"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eaLnBrk="1" hangingPunct="1"/>
            <a:r>
              <a:rPr kumimoji="1" lang="en-US" altLang="ja-JP" sz="900" dirty="0">
                <a:ln w="0"/>
                <a:latin typeface="メイリオ" panose="020B0604030504040204" pitchFamily="50" charset="-128"/>
                <a:ea typeface="メイリオ" panose="020B0604030504040204" pitchFamily="50" charset="-128"/>
              </a:rPr>
              <a:t>R12</a:t>
            </a:r>
          </a:p>
        </p:txBody>
      </p:sp>
      <p:grpSp>
        <p:nvGrpSpPr>
          <p:cNvPr id="78" name="グループ化 77">
            <a:extLst>
              <a:ext uri="{FF2B5EF4-FFF2-40B4-BE49-F238E27FC236}">
                <a16:creationId xmlns:a16="http://schemas.microsoft.com/office/drawing/2014/main" id="{45FBA292-4AC6-427C-A106-8D23A4CF1CB9}"/>
              </a:ext>
            </a:extLst>
          </p:cNvPr>
          <p:cNvGrpSpPr/>
          <p:nvPr/>
        </p:nvGrpSpPr>
        <p:grpSpPr>
          <a:xfrm>
            <a:off x="7690848" y="4355018"/>
            <a:ext cx="1013448" cy="1431055"/>
            <a:chOff x="7615304" y="4341919"/>
            <a:chExt cx="1013448" cy="1431055"/>
          </a:xfrm>
        </p:grpSpPr>
        <p:grpSp>
          <p:nvGrpSpPr>
            <p:cNvPr id="80" name="グループ化 79">
              <a:extLst>
                <a:ext uri="{FF2B5EF4-FFF2-40B4-BE49-F238E27FC236}">
                  <a16:creationId xmlns:a16="http://schemas.microsoft.com/office/drawing/2014/main" id="{C91B2014-8E30-4F43-A00B-C7C1AFFE719D}"/>
                </a:ext>
              </a:extLst>
            </p:cNvPr>
            <p:cNvGrpSpPr/>
            <p:nvPr/>
          </p:nvGrpSpPr>
          <p:grpSpPr>
            <a:xfrm>
              <a:off x="7879821" y="4397507"/>
              <a:ext cx="467833" cy="252092"/>
              <a:chOff x="7562625" y="5065660"/>
              <a:chExt cx="467833" cy="252092"/>
            </a:xfrm>
          </p:grpSpPr>
          <p:sp>
            <p:nvSpPr>
              <p:cNvPr id="96" name="楕円 95">
                <a:extLst>
                  <a:ext uri="{FF2B5EF4-FFF2-40B4-BE49-F238E27FC236}">
                    <a16:creationId xmlns:a16="http://schemas.microsoft.com/office/drawing/2014/main" id="{6FC969BC-9EA3-4719-B211-5EC6EC532BB2}"/>
                  </a:ext>
                </a:extLst>
              </p:cNvPr>
              <p:cNvSpPr/>
              <p:nvPr/>
            </p:nvSpPr>
            <p:spPr>
              <a:xfrm>
                <a:off x="7618446" y="5065660"/>
                <a:ext cx="246287" cy="246287"/>
              </a:xfrm>
              <a:prstGeom prst="ellipse">
                <a:avLst/>
              </a:prstGeom>
              <a:solidFill>
                <a:schemeClr val="accent5">
                  <a:lumMod val="9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eaLnBrk="1" hangingPunct="1"/>
                <a:endParaRPr kumimoji="1" lang="ja-JP" altLang="en-US"/>
              </a:p>
            </p:txBody>
          </p:sp>
          <p:sp>
            <p:nvSpPr>
              <p:cNvPr id="97" name="テキスト ボックス 65">
                <a:extLst>
                  <a:ext uri="{FF2B5EF4-FFF2-40B4-BE49-F238E27FC236}">
                    <a16:creationId xmlns:a16="http://schemas.microsoft.com/office/drawing/2014/main" id="{0D5B97DB-59CD-4F35-A718-52F161A0376F}"/>
                  </a:ext>
                </a:extLst>
              </p:cNvPr>
              <p:cNvSpPr txBox="1"/>
              <p:nvPr/>
            </p:nvSpPr>
            <p:spPr>
              <a:xfrm>
                <a:off x="7562625" y="5086920"/>
                <a:ext cx="467833" cy="230832"/>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eaLnBrk="1" hangingPunct="1"/>
                <a:r>
                  <a:rPr lang="en-US" altLang="ja-JP" sz="900" b="1" dirty="0">
                    <a:solidFill>
                      <a:schemeClr val="bg1"/>
                    </a:solidFill>
                    <a:latin typeface="メイリオ" panose="020B0604030504040204" pitchFamily="50" charset="-128"/>
                    <a:ea typeface="メイリオ" panose="020B0604030504040204" pitchFamily="50" charset="-128"/>
                  </a:rPr>
                  <a:t>A</a:t>
                </a:r>
                <a:r>
                  <a:rPr lang="ja-JP" altLang="en-US" sz="900" b="1" dirty="0">
                    <a:solidFill>
                      <a:schemeClr val="bg1"/>
                    </a:solidFill>
                    <a:latin typeface="メイリオ" panose="020B0604030504040204" pitchFamily="50" charset="-128"/>
                    <a:ea typeface="メイリオ" panose="020B0604030504040204" pitchFamily="50" charset="-128"/>
                  </a:rPr>
                  <a:t>市</a:t>
                </a:r>
                <a:endParaRPr kumimoji="1" lang="en-US" altLang="ja-JP" sz="900" b="1" dirty="0">
                  <a:solidFill>
                    <a:schemeClr val="bg1"/>
                  </a:solidFill>
                  <a:latin typeface="メイリオ" panose="020B0604030504040204" pitchFamily="50" charset="-128"/>
                  <a:ea typeface="メイリオ" panose="020B0604030504040204" pitchFamily="50" charset="-128"/>
                </a:endParaRPr>
              </a:p>
            </p:txBody>
          </p:sp>
        </p:grpSp>
        <p:grpSp>
          <p:nvGrpSpPr>
            <p:cNvPr id="83" name="グループ化 82">
              <a:extLst>
                <a:ext uri="{FF2B5EF4-FFF2-40B4-BE49-F238E27FC236}">
                  <a16:creationId xmlns:a16="http://schemas.microsoft.com/office/drawing/2014/main" id="{A0E6A663-35D4-4AFC-A715-30550D56AA85}"/>
                </a:ext>
              </a:extLst>
            </p:cNvPr>
            <p:cNvGrpSpPr/>
            <p:nvPr/>
          </p:nvGrpSpPr>
          <p:grpSpPr>
            <a:xfrm>
              <a:off x="7626301" y="4551351"/>
              <a:ext cx="467833" cy="252092"/>
              <a:chOff x="7913944" y="5065660"/>
              <a:chExt cx="467833" cy="252092"/>
            </a:xfrm>
          </p:grpSpPr>
          <p:sp>
            <p:nvSpPr>
              <p:cNvPr id="94" name="楕円 93">
                <a:extLst>
                  <a:ext uri="{FF2B5EF4-FFF2-40B4-BE49-F238E27FC236}">
                    <a16:creationId xmlns:a16="http://schemas.microsoft.com/office/drawing/2014/main" id="{9B9D566D-D914-4158-AD66-20616FBA2C44}"/>
                  </a:ext>
                </a:extLst>
              </p:cNvPr>
              <p:cNvSpPr/>
              <p:nvPr/>
            </p:nvSpPr>
            <p:spPr>
              <a:xfrm>
                <a:off x="7981761" y="5065660"/>
                <a:ext cx="246287" cy="246287"/>
              </a:xfrm>
              <a:prstGeom prst="ellipse">
                <a:avLst/>
              </a:prstGeom>
              <a:solidFill>
                <a:schemeClr val="accent5">
                  <a:lumMod val="9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eaLnBrk="1" hangingPunct="1"/>
                <a:endParaRPr kumimoji="1" lang="ja-JP" altLang="en-US" dirty="0"/>
              </a:p>
            </p:txBody>
          </p:sp>
          <p:sp>
            <p:nvSpPr>
              <p:cNvPr id="95" name="テキスト ボックス 62">
                <a:extLst>
                  <a:ext uri="{FF2B5EF4-FFF2-40B4-BE49-F238E27FC236}">
                    <a16:creationId xmlns:a16="http://schemas.microsoft.com/office/drawing/2014/main" id="{A1EB6C70-B283-4944-BC49-D221C7059CB9}"/>
                  </a:ext>
                </a:extLst>
              </p:cNvPr>
              <p:cNvSpPr txBox="1"/>
              <p:nvPr/>
            </p:nvSpPr>
            <p:spPr>
              <a:xfrm>
                <a:off x="7913944" y="5086920"/>
                <a:ext cx="467833" cy="230832"/>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eaLnBrk="1" hangingPunct="1"/>
                <a:r>
                  <a:rPr lang="en-US" altLang="ja-JP" sz="900" b="1" dirty="0">
                    <a:solidFill>
                      <a:schemeClr val="bg1"/>
                    </a:solidFill>
                    <a:latin typeface="メイリオ" panose="020B0604030504040204" pitchFamily="50" charset="-128"/>
                    <a:ea typeface="メイリオ" panose="020B0604030504040204" pitchFamily="50" charset="-128"/>
                  </a:rPr>
                  <a:t>B</a:t>
                </a:r>
                <a:r>
                  <a:rPr lang="ja-JP" altLang="en-US" sz="900" b="1" dirty="0">
                    <a:solidFill>
                      <a:schemeClr val="bg1"/>
                    </a:solidFill>
                    <a:latin typeface="メイリオ" panose="020B0604030504040204" pitchFamily="50" charset="-128"/>
                    <a:ea typeface="メイリオ" panose="020B0604030504040204" pitchFamily="50" charset="-128"/>
                  </a:rPr>
                  <a:t>町</a:t>
                </a:r>
                <a:endParaRPr kumimoji="1" lang="en-US" altLang="ja-JP" sz="900" b="1" dirty="0">
                  <a:solidFill>
                    <a:schemeClr val="bg1"/>
                  </a:solidFill>
                  <a:latin typeface="メイリオ" panose="020B0604030504040204" pitchFamily="50" charset="-128"/>
                  <a:ea typeface="メイリオ" panose="020B0604030504040204" pitchFamily="50" charset="-128"/>
                </a:endParaRPr>
              </a:p>
            </p:txBody>
          </p:sp>
        </p:grpSp>
        <p:sp>
          <p:nvSpPr>
            <p:cNvPr id="84" name="二等辺三角形 83">
              <a:extLst>
                <a:ext uri="{FF2B5EF4-FFF2-40B4-BE49-F238E27FC236}">
                  <a16:creationId xmlns:a16="http://schemas.microsoft.com/office/drawing/2014/main" id="{4952DF93-77E5-47B0-8FD2-6479D6AF1B12}"/>
                </a:ext>
              </a:extLst>
            </p:cNvPr>
            <p:cNvSpPr/>
            <p:nvPr/>
          </p:nvSpPr>
          <p:spPr>
            <a:xfrm flipV="1">
              <a:off x="7715092" y="4907417"/>
              <a:ext cx="819014" cy="9315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eaLnBrk="1" hangingPunct="1"/>
              <a:endParaRPr kumimoji="1" lang="ja-JP" altLang="en-US"/>
            </a:p>
          </p:txBody>
        </p:sp>
        <p:sp>
          <p:nvSpPr>
            <p:cNvPr id="85" name="四角形: 角を丸くする 84">
              <a:extLst>
                <a:ext uri="{FF2B5EF4-FFF2-40B4-BE49-F238E27FC236}">
                  <a16:creationId xmlns:a16="http://schemas.microsoft.com/office/drawing/2014/main" id="{15E859CE-34F6-4B1B-A0F1-6FFB45C86DF6}"/>
                </a:ext>
              </a:extLst>
            </p:cNvPr>
            <p:cNvSpPr/>
            <p:nvPr/>
          </p:nvSpPr>
          <p:spPr>
            <a:xfrm>
              <a:off x="7617012" y="4341919"/>
              <a:ext cx="967030" cy="504885"/>
            </a:xfrm>
            <a:prstGeom prst="roundRect">
              <a:avLst>
                <a:gd name="adj" fmla="val 10092"/>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eaLnBrk="1" hangingPunct="1"/>
              <a:endParaRPr kumimoji="1" lang="ja-JP" altLang="en-US"/>
            </a:p>
          </p:txBody>
        </p:sp>
        <p:grpSp>
          <p:nvGrpSpPr>
            <p:cNvPr id="86" name="グループ化 85">
              <a:extLst>
                <a:ext uri="{FF2B5EF4-FFF2-40B4-BE49-F238E27FC236}">
                  <a16:creationId xmlns:a16="http://schemas.microsoft.com/office/drawing/2014/main" id="{EF37D9CB-DF88-4CE1-AFC2-36268D80D9F8}"/>
                </a:ext>
              </a:extLst>
            </p:cNvPr>
            <p:cNvGrpSpPr/>
            <p:nvPr/>
          </p:nvGrpSpPr>
          <p:grpSpPr>
            <a:xfrm>
              <a:off x="8160919" y="4534183"/>
              <a:ext cx="467833" cy="252092"/>
              <a:chOff x="8303965" y="5065660"/>
              <a:chExt cx="467833" cy="252092"/>
            </a:xfrm>
          </p:grpSpPr>
          <p:sp>
            <p:nvSpPr>
              <p:cNvPr id="92" name="楕円 91">
                <a:extLst>
                  <a:ext uri="{FF2B5EF4-FFF2-40B4-BE49-F238E27FC236}">
                    <a16:creationId xmlns:a16="http://schemas.microsoft.com/office/drawing/2014/main" id="{034A7B54-E807-4798-BF0D-E26D09880753}"/>
                  </a:ext>
                </a:extLst>
              </p:cNvPr>
              <p:cNvSpPr/>
              <p:nvPr/>
            </p:nvSpPr>
            <p:spPr>
              <a:xfrm>
                <a:off x="8345076" y="5065660"/>
                <a:ext cx="246287" cy="246287"/>
              </a:xfrm>
              <a:prstGeom prst="ellipse">
                <a:avLst/>
              </a:prstGeom>
              <a:solidFill>
                <a:schemeClr val="accent5">
                  <a:lumMod val="9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eaLnBrk="1" hangingPunct="1"/>
                <a:endParaRPr kumimoji="1" lang="ja-JP" altLang="en-US"/>
              </a:p>
            </p:txBody>
          </p:sp>
          <p:sp>
            <p:nvSpPr>
              <p:cNvPr id="93" name="テキスト ボックス 60">
                <a:extLst>
                  <a:ext uri="{FF2B5EF4-FFF2-40B4-BE49-F238E27FC236}">
                    <a16:creationId xmlns:a16="http://schemas.microsoft.com/office/drawing/2014/main" id="{885B65ED-BCEC-4503-B5B1-9164E8E5B4FD}"/>
                  </a:ext>
                </a:extLst>
              </p:cNvPr>
              <p:cNvSpPr txBox="1"/>
              <p:nvPr/>
            </p:nvSpPr>
            <p:spPr>
              <a:xfrm>
                <a:off x="8303965" y="5086920"/>
                <a:ext cx="467833" cy="230832"/>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eaLnBrk="1" hangingPunct="1"/>
                <a:r>
                  <a:rPr lang="en-US" altLang="ja-JP" sz="900" b="1" dirty="0">
                    <a:solidFill>
                      <a:schemeClr val="bg1"/>
                    </a:solidFill>
                    <a:latin typeface="メイリオ" panose="020B0604030504040204" pitchFamily="50" charset="-128"/>
                    <a:ea typeface="メイリオ" panose="020B0604030504040204" pitchFamily="50" charset="-128"/>
                  </a:rPr>
                  <a:t>C</a:t>
                </a:r>
                <a:r>
                  <a:rPr lang="ja-JP" altLang="en-US" sz="900" b="1" dirty="0">
                    <a:solidFill>
                      <a:schemeClr val="bg1"/>
                    </a:solidFill>
                    <a:latin typeface="メイリオ" panose="020B0604030504040204" pitchFamily="50" charset="-128"/>
                    <a:ea typeface="メイリオ" panose="020B0604030504040204" pitchFamily="50" charset="-128"/>
                  </a:rPr>
                  <a:t>町</a:t>
                </a:r>
                <a:endParaRPr kumimoji="1" lang="en-US" altLang="ja-JP" sz="900" b="1" dirty="0">
                  <a:solidFill>
                    <a:schemeClr val="bg1"/>
                  </a:solidFill>
                  <a:latin typeface="メイリオ" panose="020B0604030504040204" pitchFamily="50" charset="-128"/>
                  <a:ea typeface="メイリオ" panose="020B0604030504040204" pitchFamily="50" charset="-128"/>
                </a:endParaRPr>
              </a:p>
            </p:txBody>
          </p:sp>
        </p:grpSp>
        <p:sp>
          <p:nvSpPr>
            <p:cNvPr id="87" name="正方形/長方形 86">
              <a:extLst>
                <a:ext uri="{FF2B5EF4-FFF2-40B4-BE49-F238E27FC236}">
                  <a16:creationId xmlns:a16="http://schemas.microsoft.com/office/drawing/2014/main" id="{36921167-6C8F-4DCC-A941-71AE7972F987}"/>
                </a:ext>
              </a:extLst>
            </p:cNvPr>
            <p:cNvSpPr/>
            <p:nvPr/>
          </p:nvSpPr>
          <p:spPr>
            <a:xfrm>
              <a:off x="7615304" y="5124974"/>
              <a:ext cx="970446" cy="648000"/>
            </a:xfrm>
            <a:prstGeom prst="rect">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sp>
          <p:nvSpPr>
            <p:cNvPr id="88" name="正方形/長方形 87">
              <a:extLst>
                <a:ext uri="{FF2B5EF4-FFF2-40B4-BE49-F238E27FC236}">
                  <a16:creationId xmlns:a16="http://schemas.microsoft.com/office/drawing/2014/main" id="{CD14CCC7-08AB-4887-A187-9A4206FBE353}"/>
                </a:ext>
              </a:extLst>
            </p:cNvPr>
            <p:cNvSpPr/>
            <p:nvPr/>
          </p:nvSpPr>
          <p:spPr>
            <a:xfrm>
              <a:off x="7779329" y="5024693"/>
              <a:ext cx="642397" cy="1889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eaLnBrk="1" hangingPunct="1"/>
              <a:r>
                <a:rPr kumimoji="1" lang="ja-JP" altLang="en-US" sz="900" dirty="0">
                  <a:solidFill>
                    <a:schemeClr val="bg1"/>
                  </a:solidFill>
                  <a:latin typeface="Meiryo UI" panose="020B0604030504040204" pitchFamily="50" charset="-128"/>
                  <a:ea typeface="Meiryo UI" panose="020B0604030504040204" pitchFamily="50" charset="-128"/>
                </a:rPr>
                <a:t>事業者</a:t>
              </a:r>
            </a:p>
          </p:txBody>
        </p:sp>
        <p:sp>
          <p:nvSpPr>
            <p:cNvPr id="90" name="楕円 46">
              <a:extLst>
                <a:ext uri="{FF2B5EF4-FFF2-40B4-BE49-F238E27FC236}">
                  <a16:creationId xmlns:a16="http://schemas.microsoft.com/office/drawing/2014/main" id="{A9FF38C1-087F-4049-BE60-89B3BE2AA639}"/>
                </a:ext>
              </a:extLst>
            </p:cNvPr>
            <p:cNvSpPr/>
            <p:nvPr/>
          </p:nvSpPr>
          <p:spPr>
            <a:xfrm>
              <a:off x="7702646" y="5266198"/>
              <a:ext cx="795762" cy="180000"/>
            </a:xfrm>
            <a:prstGeom prst="rect">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eaLnBrk="1" hangingPunct="1"/>
              <a:r>
                <a:rPr kumimoji="1"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システム１</a:t>
              </a:r>
              <a:endParaRPr kumimoji="1" lang="ja-JP" altLang="en-US" dirty="0"/>
            </a:p>
          </p:txBody>
        </p:sp>
        <p:sp>
          <p:nvSpPr>
            <p:cNvPr id="91" name="楕円 46">
              <a:extLst>
                <a:ext uri="{FF2B5EF4-FFF2-40B4-BE49-F238E27FC236}">
                  <a16:creationId xmlns:a16="http://schemas.microsoft.com/office/drawing/2014/main" id="{3F2F6DEB-057C-4875-9B31-A5F986D9B335}"/>
                </a:ext>
              </a:extLst>
            </p:cNvPr>
            <p:cNvSpPr/>
            <p:nvPr/>
          </p:nvSpPr>
          <p:spPr>
            <a:xfrm>
              <a:off x="7702646" y="5515315"/>
              <a:ext cx="795762" cy="180000"/>
            </a:xfrm>
            <a:prstGeom prst="rect">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eaLnBrk="1" hangingPunct="1"/>
              <a:r>
                <a:rPr kumimoji="1"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システム２</a:t>
              </a:r>
              <a:endParaRPr kumimoji="1" lang="ja-JP" altLang="en-US" dirty="0"/>
            </a:p>
          </p:txBody>
        </p:sp>
      </p:grpSp>
    </p:spTree>
    <p:extLst>
      <p:ext uri="{BB962C8B-B14F-4D97-AF65-F5344CB8AC3E}">
        <p14:creationId xmlns:p14="http://schemas.microsoft.com/office/powerpoint/2010/main" val="23543856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正方形/長方形 53">
            <a:extLst>
              <a:ext uri="{FF2B5EF4-FFF2-40B4-BE49-F238E27FC236}">
                <a16:creationId xmlns:a16="http://schemas.microsoft.com/office/drawing/2014/main" id="{9EE42BEB-5CD5-41CC-9DDF-BD258F7E896C}"/>
              </a:ext>
            </a:extLst>
          </p:cNvPr>
          <p:cNvSpPr/>
          <p:nvPr/>
        </p:nvSpPr>
        <p:spPr>
          <a:xfrm>
            <a:off x="216413" y="4698312"/>
            <a:ext cx="8711175" cy="2001165"/>
          </a:xfrm>
          <a:prstGeom prst="rect">
            <a:avLst/>
          </a:prstGeom>
          <a:solidFill>
            <a:srgbClr val="CFE0ED"/>
          </a:solidFill>
          <a:ln>
            <a:noFill/>
          </a:ln>
        </p:spPr>
        <p:style>
          <a:lnRef idx="2">
            <a:schemeClr val="accent2"/>
          </a:lnRef>
          <a:fillRef idx="1">
            <a:schemeClr val="lt1"/>
          </a:fillRef>
          <a:effectRef idx="0">
            <a:schemeClr val="accent2"/>
          </a:effectRef>
          <a:fontRef idx="minor">
            <a:schemeClr val="dk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12" name="正方形/長方形 11">
            <a:extLst>
              <a:ext uri="{FF2B5EF4-FFF2-40B4-BE49-F238E27FC236}">
                <a16:creationId xmlns:a16="http://schemas.microsoft.com/office/drawing/2014/main" id="{AE135EA2-6BF6-479D-B599-E326005D73A5}"/>
              </a:ext>
            </a:extLst>
          </p:cNvPr>
          <p:cNvSpPr/>
          <p:nvPr/>
        </p:nvSpPr>
        <p:spPr>
          <a:xfrm>
            <a:off x="216412" y="1637371"/>
            <a:ext cx="8711175" cy="2916000"/>
          </a:xfrm>
          <a:prstGeom prst="rect">
            <a:avLst/>
          </a:prstGeom>
          <a:solidFill>
            <a:srgbClr val="CFE0ED"/>
          </a:solidFill>
          <a:ln>
            <a:noFill/>
          </a:ln>
        </p:spPr>
        <p:style>
          <a:lnRef idx="2">
            <a:schemeClr val="accent2"/>
          </a:lnRef>
          <a:fillRef idx="1">
            <a:schemeClr val="lt1"/>
          </a:fillRef>
          <a:effectRef idx="0">
            <a:schemeClr val="accent2"/>
          </a:effectRef>
          <a:fontRef idx="minor">
            <a:schemeClr val="dk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grpSp>
        <p:nvGrpSpPr>
          <p:cNvPr id="5" name="グループ化 4">
            <a:extLst>
              <a:ext uri="{FF2B5EF4-FFF2-40B4-BE49-F238E27FC236}">
                <a16:creationId xmlns:a16="http://schemas.microsoft.com/office/drawing/2014/main" id="{F5EAB6A7-AA6B-4172-A4A8-43FBEF051795}"/>
              </a:ext>
            </a:extLst>
          </p:cNvPr>
          <p:cNvGrpSpPr/>
          <p:nvPr/>
        </p:nvGrpSpPr>
        <p:grpSpPr>
          <a:xfrm>
            <a:off x="864346" y="1058647"/>
            <a:ext cx="7273060" cy="468000"/>
            <a:chOff x="460657" y="1479437"/>
            <a:chExt cx="7273060" cy="509524"/>
          </a:xfrm>
        </p:grpSpPr>
        <p:sp>
          <p:nvSpPr>
            <p:cNvPr id="9" name="角丸四角形 8"/>
            <p:cNvSpPr/>
            <p:nvPr/>
          </p:nvSpPr>
          <p:spPr>
            <a:xfrm>
              <a:off x="460657" y="1496727"/>
              <a:ext cx="1847502" cy="492104"/>
            </a:xfrm>
            <a:prstGeom prst="roundRect">
              <a:avLst/>
            </a:prstGeom>
            <a:solidFill>
              <a:srgbClr val="1F497D"/>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kumimoji="1" lang="ja-JP" altLang="en-US" sz="1200" b="1">
                  <a:solidFill>
                    <a:schemeClr val="bg1"/>
                  </a:solidFill>
                  <a:latin typeface="メイリオ" panose="020B0604030504040204" pitchFamily="50" charset="-128"/>
                  <a:ea typeface="メイリオ" panose="020B0604030504040204" pitchFamily="50" charset="-128"/>
                </a:rPr>
                <a:t>サウンディング</a:t>
              </a:r>
              <a:endParaRPr kumimoji="1" lang="en-US" altLang="ja-JP" sz="1200" b="1">
                <a:solidFill>
                  <a:schemeClr val="bg1"/>
                </a:solidFill>
                <a:latin typeface="メイリオ" panose="020B0604030504040204" pitchFamily="50" charset="-128"/>
                <a:ea typeface="メイリオ" panose="020B0604030504040204" pitchFamily="50" charset="-128"/>
              </a:endParaRPr>
            </a:p>
          </p:txBody>
        </p:sp>
        <p:sp>
          <p:nvSpPr>
            <p:cNvPr id="57" name="角丸四角形 56"/>
            <p:cNvSpPr/>
            <p:nvPr/>
          </p:nvSpPr>
          <p:spPr>
            <a:xfrm>
              <a:off x="3163233" y="1488147"/>
              <a:ext cx="1847502" cy="492104"/>
            </a:xfrm>
            <a:prstGeom prst="roundRect">
              <a:avLst/>
            </a:prstGeom>
            <a:solidFill>
              <a:srgbClr val="E0E8F0"/>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108000" rIns="72000" rtlCol="0" anchor="ctr"/>
            <a:lstStyle/>
            <a:p>
              <a:pPr algn="ctr"/>
              <a:r>
                <a:rPr kumimoji="1" lang="ja-JP" altLang="en-US" sz="1200" b="1">
                  <a:solidFill>
                    <a:schemeClr val="tx1"/>
                  </a:solidFill>
                  <a:latin typeface="メイリオ" panose="020B0604030504040204" pitchFamily="50" charset="-128"/>
                  <a:ea typeface="メイリオ" panose="020B0604030504040204" pitchFamily="50" charset="-128"/>
                </a:rPr>
                <a:t>施策検討</a:t>
              </a:r>
            </a:p>
          </p:txBody>
        </p:sp>
        <p:sp>
          <p:nvSpPr>
            <p:cNvPr id="58" name="角丸四角形 57"/>
            <p:cNvSpPr/>
            <p:nvPr/>
          </p:nvSpPr>
          <p:spPr>
            <a:xfrm>
              <a:off x="5886215" y="1488147"/>
              <a:ext cx="1847502" cy="492104"/>
            </a:xfrm>
            <a:prstGeom prst="roundRect">
              <a:avLst/>
            </a:prstGeom>
            <a:solidFill>
              <a:srgbClr val="E0E8F0"/>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108000" rIns="72000" rtlCol="0" anchor="ctr"/>
            <a:lstStyle/>
            <a:p>
              <a:pPr algn="ctr"/>
              <a:r>
                <a:rPr kumimoji="1" lang="ja-JP" altLang="en-US" sz="1200" b="1">
                  <a:solidFill>
                    <a:schemeClr val="tx1"/>
                  </a:solidFill>
                  <a:latin typeface="メイリオ" panose="020B0604030504040204" pitchFamily="50" charset="-128"/>
                  <a:ea typeface="メイリオ" panose="020B0604030504040204" pitchFamily="50" charset="-128"/>
                </a:rPr>
                <a:t>事業実施</a:t>
              </a:r>
            </a:p>
          </p:txBody>
        </p:sp>
        <p:sp>
          <p:nvSpPr>
            <p:cNvPr id="10" name="右矢印 9"/>
            <p:cNvSpPr/>
            <p:nvPr/>
          </p:nvSpPr>
          <p:spPr>
            <a:xfrm>
              <a:off x="2524190" y="1479437"/>
              <a:ext cx="402606" cy="509524"/>
            </a:xfrm>
            <a:prstGeom prst="rightArrow">
              <a:avLst/>
            </a:prstGeom>
            <a:solidFill>
              <a:srgbClr val="1F497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65" name="右矢印 64"/>
            <p:cNvSpPr/>
            <p:nvPr/>
          </p:nvSpPr>
          <p:spPr>
            <a:xfrm>
              <a:off x="5247172" y="1479437"/>
              <a:ext cx="402606" cy="509524"/>
            </a:xfrm>
            <a:prstGeom prst="rightArrow">
              <a:avLst/>
            </a:prstGeom>
            <a:solidFill>
              <a:srgbClr val="1F497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grpSp>
      <p:sp>
        <p:nvSpPr>
          <p:cNvPr id="66" name="角丸四角形 65"/>
          <p:cNvSpPr/>
          <p:nvPr/>
        </p:nvSpPr>
        <p:spPr>
          <a:xfrm>
            <a:off x="244800" y="2374597"/>
            <a:ext cx="1500826" cy="391164"/>
          </a:xfrm>
          <a:prstGeom prst="roundRect">
            <a:avLst>
              <a:gd name="adj" fmla="val 22172"/>
            </a:avLst>
          </a:prstGeom>
          <a:noFill/>
          <a:ln w="6350">
            <a:noFill/>
            <a:prstDash val="solid"/>
          </a:ln>
        </p:spPr>
        <p:style>
          <a:lnRef idx="2">
            <a:schemeClr val="accent1"/>
          </a:lnRef>
          <a:fillRef idx="1">
            <a:schemeClr val="lt1"/>
          </a:fillRef>
          <a:effectRef idx="0">
            <a:schemeClr val="accent1"/>
          </a:effectRef>
          <a:fontRef idx="minor">
            <a:schemeClr val="dk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tab pos="266700" algn="l"/>
              </a:tabLst>
              <a:defRPr/>
            </a:pPr>
            <a:r>
              <a:rPr lang="ja-JP" altLang="en-US" sz="12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基本的な流れ＞</a:t>
            </a:r>
            <a:endParaRPr kumimoji="1" lang="ja-JP" altLang="en-US" sz="105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1" name="正方形/長方形 60"/>
          <p:cNvSpPr/>
          <p:nvPr/>
        </p:nvSpPr>
        <p:spPr>
          <a:xfrm>
            <a:off x="7362310" y="3257551"/>
            <a:ext cx="1342684" cy="391943"/>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rtlCol="0" anchor="t"/>
          <a:lstStyle/>
          <a:p>
            <a:pPr algn="ctr"/>
            <a:r>
              <a:rPr kumimoji="1" lang="ja-JP" altLang="en-US" sz="700">
                <a:solidFill>
                  <a:schemeClr val="tx1"/>
                </a:solidFill>
                <a:latin typeface="メイリオ" panose="020B0604030504040204" pitchFamily="50" charset="-128"/>
                <a:ea typeface="メイリオ" panose="020B0604030504040204" pitchFamily="50" charset="-128"/>
              </a:rPr>
              <a:t>対話等で把握したアイデアを踏まえ</a:t>
            </a:r>
            <a:r>
              <a:rPr lang="ja-JP" altLang="en-US" sz="700">
                <a:solidFill>
                  <a:schemeClr val="tx1"/>
                </a:solidFill>
                <a:latin typeface="メイリオ" panose="020B0604030504040204" pitchFamily="50" charset="-128"/>
                <a:ea typeface="メイリオ" panose="020B0604030504040204" pitchFamily="50" charset="-128"/>
              </a:rPr>
              <a:t>施策検討</a:t>
            </a:r>
            <a:endParaRPr kumimoji="1" lang="ja-JP" altLang="en-US" sz="700">
              <a:solidFill>
                <a:schemeClr val="tx1"/>
              </a:solidFill>
              <a:latin typeface="メイリオ" panose="020B0604030504040204" pitchFamily="50" charset="-128"/>
              <a:ea typeface="メイリオ" panose="020B0604030504040204" pitchFamily="50" charset="-128"/>
            </a:endParaRPr>
          </a:p>
        </p:txBody>
      </p:sp>
      <p:sp>
        <p:nvSpPr>
          <p:cNvPr id="49" name="山形 48"/>
          <p:cNvSpPr/>
          <p:nvPr/>
        </p:nvSpPr>
        <p:spPr>
          <a:xfrm>
            <a:off x="5894906" y="2663335"/>
            <a:ext cx="1423518" cy="714424"/>
          </a:xfrm>
          <a:prstGeom prst="chevron">
            <a:avLst>
              <a:gd name="adj" fmla="val 48300"/>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rtlCol="0" anchor="ctr"/>
          <a:lstStyle/>
          <a:p>
            <a:pPr marL="90488" algn="ctr"/>
            <a:r>
              <a:rPr kumimoji="1" lang="ja-JP" altLang="en-US" sz="1050">
                <a:solidFill>
                  <a:schemeClr val="bg1"/>
                </a:solidFill>
                <a:latin typeface="メイリオ" panose="020B0604030504040204" pitchFamily="50" charset="-128"/>
                <a:ea typeface="メイリオ" panose="020B0604030504040204" pitchFamily="50" charset="-128"/>
              </a:rPr>
              <a:t>結果</a:t>
            </a:r>
            <a:endParaRPr kumimoji="1" lang="en-US" altLang="ja-JP" sz="1050">
              <a:solidFill>
                <a:schemeClr val="bg1"/>
              </a:solidFill>
              <a:latin typeface="メイリオ" panose="020B0604030504040204" pitchFamily="50" charset="-128"/>
              <a:ea typeface="メイリオ" panose="020B0604030504040204" pitchFamily="50" charset="-128"/>
            </a:endParaRPr>
          </a:p>
          <a:p>
            <a:pPr marL="90488" algn="ctr"/>
            <a:r>
              <a:rPr kumimoji="1" lang="ja-JP" altLang="en-US" sz="1050">
                <a:solidFill>
                  <a:schemeClr val="bg1"/>
                </a:solidFill>
                <a:latin typeface="メイリオ" panose="020B0604030504040204" pitchFamily="50" charset="-128"/>
                <a:ea typeface="メイリオ" panose="020B0604030504040204" pitchFamily="50" charset="-128"/>
              </a:rPr>
              <a:t>公表</a:t>
            </a:r>
            <a:endParaRPr kumimoji="1" lang="en-US" altLang="ja-JP" sz="1050">
              <a:solidFill>
                <a:schemeClr val="bg1"/>
              </a:solidFill>
              <a:latin typeface="メイリオ" panose="020B0604030504040204" pitchFamily="50" charset="-128"/>
              <a:ea typeface="メイリオ" panose="020B0604030504040204" pitchFamily="50" charset="-128"/>
            </a:endParaRPr>
          </a:p>
        </p:txBody>
      </p:sp>
      <p:sp>
        <p:nvSpPr>
          <p:cNvPr id="50" name="ホームベース 49"/>
          <p:cNvSpPr/>
          <p:nvPr/>
        </p:nvSpPr>
        <p:spPr>
          <a:xfrm>
            <a:off x="341530" y="2663335"/>
            <a:ext cx="1224000" cy="714424"/>
          </a:xfrm>
          <a:prstGeom prst="homePlate">
            <a:avLst>
              <a:gd name="adj" fmla="val 47452"/>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rtlCol="0" anchor="ctr"/>
          <a:lstStyle/>
          <a:p>
            <a:pPr algn="ctr"/>
            <a:r>
              <a:rPr kumimoji="1" lang="ja-JP" altLang="en-US" sz="1050">
                <a:solidFill>
                  <a:schemeClr val="bg1"/>
                </a:solidFill>
                <a:latin typeface="メイリオ" panose="020B0604030504040204" pitchFamily="50" charset="-128"/>
                <a:ea typeface="メイリオ" panose="020B0604030504040204" pitchFamily="50" charset="-128"/>
              </a:rPr>
              <a:t>実施</a:t>
            </a:r>
            <a:endParaRPr kumimoji="1" lang="en-US" altLang="ja-JP" sz="1050">
              <a:solidFill>
                <a:schemeClr val="bg1"/>
              </a:solidFill>
              <a:latin typeface="メイリオ" panose="020B0604030504040204" pitchFamily="50" charset="-128"/>
              <a:ea typeface="メイリオ" panose="020B0604030504040204" pitchFamily="50" charset="-128"/>
            </a:endParaRPr>
          </a:p>
          <a:p>
            <a:pPr algn="ctr"/>
            <a:r>
              <a:rPr kumimoji="1" lang="ja-JP" altLang="en-US" sz="1050">
                <a:solidFill>
                  <a:schemeClr val="bg1"/>
                </a:solidFill>
                <a:latin typeface="メイリオ" panose="020B0604030504040204" pitchFamily="50" charset="-128"/>
                <a:ea typeface="メイリオ" panose="020B0604030504040204" pitchFamily="50" charset="-128"/>
              </a:rPr>
              <a:t>準備</a:t>
            </a:r>
            <a:endParaRPr kumimoji="1" lang="en-US" altLang="ja-JP" sz="1050">
              <a:solidFill>
                <a:schemeClr val="bg1"/>
              </a:solidFill>
              <a:latin typeface="メイリオ" panose="020B0604030504040204" pitchFamily="50" charset="-128"/>
              <a:ea typeface="メイリオ" panose="020B0604030504040204" pitchFamily="50" charset="-128"/>
            </a:endParaRPr>
          </a:p>
        </p:txBody>
      </p:sp>
      <p:sp>
        <p:nvSpPr>
          <p:cNvPr id="51" name="山形 50"/>
          <p:cNvSpPr/>
          <p:nvPr/>
        </p:nvSpPr>
        <p:spPr>
          <a:xfrm>
            <a:off x="1208290" y="2663335"/>
            <a:ext cx="1404000" cy="714424"/>
          </a:xfrm>
          <a:prstGeom prst="chevron">
            <a:avLst>
              <a:gd name="adj" fmla="val 48300"/>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rtlCol="0" anchor="ctr"/>
          <a:lstStyle/>
          <a:p>
            <a:pPr marL="90488"/>
            <a:r>
              <a:rPr kumimoji="1" lang="ja-JP" altLang="en-US" sz="1050">
                <a:solidFill>
                  <a:schemeClr val="bg1"/>
                </a:solidFill>
                <a:latin typeface="メイリオ" panose="020B0604030504040204" pitchFamily="50" charset="-128"/>
                <a:ea typeface="メイリオ" panose="020B0604030504040204" pitchFamily="50" charset="-128"/>
              </a:rPr>
              <a:t>実施</a:t>
            </a:r>
            <a:endParaRPr kumimoji="1" lang="en-US" altLang="ja-JP" sz="1050">
              <a:solidFill>
                <a:schemeClr val="bg1"/>
              </a:solidFill>
              <a:latin typeface="メイリオ" panose="020B0604030504040204" pitchFamily="50" charset="-128"/>
              <a:ea typeface="メイリオ" panose="020B0604030504040204" pitchFamily="50" charset="-128"/>
            </a:endParaRPr>
          </a:p>
          <a:p>
            <a:pPr marL="90488"/>
            <a:r>
              <a:rPr kumimoji="1" lang="ja-JP" altLang="en-US" sz="1050">
                <a:solidFill>
                  <a:schemeClr val="bg1"/>
                </a:solidFill>
                <a:latin typeface="メイリオ" panose="020B0604030504040204" pitchFamily="50" charset="-128"/>
                <a:ea typeface="メイリオ" panose="020B0604030504040204" pitchFamily="50" charset="-128"/>
              </a:rPr>
              <a:t>公表</a:t>
            </a:r>
          </a:p>
        </p:txBody>
      </p:sp>
      <p:sp>
        <p:nvSpPr>
          <p:cNvPr id="52" name="山形 51"/>
          <p:cNvSpPr/>
          <p:nvPr/>
        </p:nvSpPr>
        <p:spPr>
          <a:xfrm>
            <a:off x="2252526" y="2663335"/>
            <a:ext cx="1404000" cy="714424"/>
          </a:xfrm>
          <a:prstGeom prst="chevron">
            <a:avLst>
              <a:gd name="adj" fmla="val 48300"/>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rtlCol="0" anchor="ctr"/>
          <a:lstStyle/>
          <a:p>
            <a:pPr marL="90488" algn="ctr"/>
            <a:r>
              <a:rPr kumimoji="1" lang="ja-JP" altLang="en-US" sz="1050">
                <a:solidFill>
                  <a:schemeClr val="bg1"/>
                </a:solidFill>
                <a:latin typeface="メイリオ" panose="020B0604030504040204" pitchFamily="50" charset="-128"/>
                <a:ea typeface="メイリオ" panose="020B0604030504040204" pitchFamily="50" charset="-128"/>
              </a:rPr>
              <a:t>事前</a:t>
            </a:r>
            <a:endParaRPr kumimoji="1" lang="en-US" altLang="ja-JP" sz="1050">
              <a:solidFill>
                <a:schemeClr val="bg1"/>
              </a:solidFill>
              <a:latin typeface="メイリオ" panose="020B0604030504040204" pitchFamily="50" charset="-128"/>
              <a:ea typeface="メイリオ" panose="020B0604030504040204" pitchFamily="50" charset="-128"/>
            </a:endParaRPr>
          </a:p>
          <a:p>
            <a:pPr marL="90488" algn="ctr"/>
            <a:r>
              <a:rPr kumimoji="1" lang="ja-JP" altLang="en-US" sz="1050">
                <a:solidFill>
                  <a:schemeClr val="bg1"/>
                </a:solidFill>
                <a:latin typeface="メイリオ" panose="020B0604030504040204" pitchFamily="50" charset="-128"/>
                <a:ea typeface="メイリオ" panose="020B0604030504040204" pitchFamily="50" charset="-128"/>
              </a:rPr>
              <a:t>説明</a:t>
            </a:r>
          </a:p>
        </p:txBody>
      </p:sp>
      <p:sp>
        <p:nvSpPr>
          <p:cNvPr id="53" name="山形 52"/>
          <p:cNvSpPr/>
          <p:nvPr/>
        </p:nvSpPr>
        <p:spPr>
          <a:xfrm>
            <a:off x="3299074" y="2663335"/>
            <a:ext cx="2952000" cy="714424"/>
          </a:xfrm>
          <a:prstGeom prst="chevron">
            <a:avLst>
              <a:gd name="adj" fmla="val 46601"/>
            </a:avLst>
          </a:prstGeom>
          <a:solidFill>
            <a:srgbClr val="1F497D"/>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rtlCol="0" anchor="ctr"/>
          <a:lstStyle/>
          <a:p>
            <a:pPr algn="ctr"/>
            <a:r>
              <a:rPr kumimoji="1" lang="ja-JP" altLang="en-US" sz="1600" b="1">
                <a:solidFill>
                  <a:schemeClr val="bg1"/>
                </a:solidFill>
                <a:latin typeface="メイリオ" panose="020B0604030504040204" pitchFamily="50" charset="-128"/>
                <a:ea typeface="メイリオ" panose="020B0604030504040204" pitchFamily="50" charset="-128"/>
              </a:rPr>
              <a:t>対話</a:t>
            </a:r>
            <a:endParaRPr kumimoji="1" lang="en-US" altLang="ja-JP" sz="1050" b="1">
              <a:solidFill>
                <a:schemeClr val="bg1"/>
              </a:solidFill>
              <a:latin typeface="メイリオ" panose="020B0604030504040204" pitchFamily="50" charset="-128"/>
              <a:ea typeface="メイリオ" panose="020B0604030504040204" pitchFamily="50" charset="-128"/>
            </a:endParaRPr>
          </a:p>
        </p:txBody>
      </p:sp>
      <p:sp>
        <p:nvSpPr>
          <p:cNvPr id="2" name="テキスト プレースホルダー 1">
            <a:extLst>
              <a:ext uri="{FF2B5EF4-FFF2-40B4-BE49-F238E27FC236}">
                <a16:creationId xmlns:a16="http://schemas.microsoft.com/office/drawing/2014/main" id="{8662A825-6657-4384-BEC4-CB71D37E8CCC}"/>
              </a:ext>
            </a:extLst>
          </p:cNvPr>
          <p:cNvSpPr>
            <a:spLocks noGrp="1"/>
          </p:cNvSpPr>
          <p:nvPr>
            <p:ph type="body" sz="quarter" idx="13"/>
          </p:nvPr>
        </p:nvSpPr>
        <p:spPr>
          <a:xfrm>
            <a:off x="0" y="47030"/>
            <a:ext cx="7065785" cy="501650"/>
          </a:xfrm>
        </p:spPr>
        <p:txBody>
          <a:bodyPr/>
          <a:lstStyle/>
          <a:p>
            <a:r>
              <a:rPr lang="ja-JP" altLang="en-US" sz="2000" b="0" dirty="0">
                <a:solidFill>
                  <a:schemeClr val="tx1"/>
                </a:solidFill>
              </a:rPr>
              <a:t>民間事業者との「知」の交流に向けた機会の創出　　　　　　　　　 　　</a:t>
            </a:r>
            <a:endParaRPr lang="ja-JP" altLang="en-US" b="0" dirty="0"/>
          </a:p>
        </p:txBody>
      </p:sp>
      <p:sp>
        <p:nvSpPr>
          <p:cNvPr id="8" name="テキスト プレースホルダー 7">
            <a:extLst>
              <a:ext uri="{FF2B5EF4-FFF2-40B4-BE49-F238E27FC236}">
                <a16:creationId xmlns:a16="http://schemas.microsoft.com/office/drawing/2014/main" id="{1592F452-671E-4182-9138-B73616755A36}"/>
              </a:ext>
            </a:extLst>
          </p:cNvPr>
          <p:cNvSpPr>
            <a:spLocks noGrp="1"/>
          </p:cNvSpPr>
          <p:nvPr>
            <p:ph type="body" sz="quarter" idx="18"/>
          </p:nvPr>
        </p:nvSpPr>
        <p:spPr>
          <a:xfrm>
            <a:off x="130968" y="547200"/>
            <a:ext cx="8882063" cy="946150"/>
          </a:xfrm>
        </p:spPr>
        <p:txBody>
          <a:bodyPr/>
          <a:lstStyle/>
          <a:p>
            <a:r>
              <a:rPr lang="ja-JP" altLang="en-US" sz="1200" dirty="0">
                <a:solidFill>
                  <a:prstClr val="black"/>
                </a:solidFill>
                <a:cs typeface="メイリオ" panose="020B0604030504040204" pitchFamily="50" charset="-128"/>
              </a:rPr>
              <a:t>府では、施策等の検討にあたり、企業</a:t>
            </a:r>
            <a:r>
              <a:rPr lang="ja-JP" altLang="en-US" dirty="0">
                <a:solidFill>
                  <a:prstClr val="black"/>
                </a:solidFill>
                <a:cs typeface="メイリオ" panose="020B0604030504040204" pitchFamily="50" charset="-128"/>
              </a:rPr>
              <a:t>や団体</a:t>
            </a:r>
            <a:r>
              <a:rPr lang="ja-JP" altLang="en-US" sz="1200" dirty="0">
                <a:solidFill>
                  <a:prstClr val="black"/>
                </a:solidFill>
                <a:cs typeface="メイリオ" panose="020B0604030504040204" pitchFamily="50" charset="-128"/>
              </a:rPr>
              <a:t>との「知」の交流により、より最適な課題解決方法を見出すため、民間事業者へのサウンディングの実施</a:t>
            </a:r>
            <a:r>
              <a:rPr lang="ja-JP" altLang="en-US" dirty="0">
                <a:solidFill>
                  <a:prstClr val="black"/>
                </a:solidFill>
                <a:cs typeface="メイリオ" panose="020B0604030504040204" pitchFamily="50" charset="-128"/>
              </a:rPr>
              <a:t>を推進</a:t>
            </a:r>
            <a:r>
              <a:rPr lang="ja-JP" altLang="en-US" sz="1200" dirty="0">
                <a:solidFill>
                  <a:prstClr val="black"/>
                </a:solidFill>
                <a:cs typeface="メイリオ" panose="020B0604030504040204" pitchFamily="50" charset="-128"/>
              </a:rPr>
              <a:t>。</a:t>
            </a:r>
            <a:endParaRPr lang="ja-JP" altLang="en-US" dirty="0"/>
          </a:p>
        </p:txBody>
      </p:sp>
      <p:sp>
        <p:nvSpPr>
          <p:cNvPr id="67" name="角丸四角形 65">
            <a:extLst>
              <a:ext uri="{FF2B5EF4-FFF2-40B4-BE49-F238E27FC236}">
                <a16:creationId xmlns:a16="http://schemas.microsoft.com/office/drawing/2014/main" id="{42C1B251-0D44-4223-A79E-405BE398075B}"/>
              </a:ext>
            </a:extLst>
          </p:cNvPr>
          <p:cNvSpPr/>
          <p:nvPr/>
        </p:nvSpPr>
        <p:spPr>
          <a:xfrm>
            <a:off x="244800" y="5579437"/>
            <a:ext cx="1500826" cy="391164"/>
          </a:xfrm>
          <a:prstGeom prst="roundRect">
            <a:avLst>
              <a:gd name="adj" fmla="val 22172"/>
            </a:avLst>
          </a:prstGeom>
          <a:noFill/>
          <a:ln w="6350">
            <a:noFill/>
            <a:prstDash val="solid"/>
          </a:ln>
        </p:spPr>
        <p:style>
          <a:lnRef idx="2">
            <a:schemeClr val="accent1"/>
          </a:lnRef>
          <a:fillRef idx="1">
            <a:schemeClr val="lt1"/>
          </a:fillRef>
          <a:effectRef idx="0">
            <a:schemeClr val="accent1"/>
          </a:effectRef>
          <a:fontRef idx="minor">
            <a:schemeClr val="dk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tab pos="266700" algn="l"/>
              </a:tabLst>
              <a:defRPr/>
            </a:pP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＜基本的な流れ＞</a:t>
            </a:r>
            <a:endParaRPr kumimoji="1" lang="ja-JP" altLang="en-US" sz="105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9" name="テキスト ボックス 38">
            <a:extLst>
              <a:ext uri="{FF2B5EF4-FFF2-40B4-BE49-F238E27FC236}">
                <a16:creationId xmlns:a16="http://schemas.microsoft.com/office/drawing/2014/main" id="{1B27A389-DE36-450C-8E3B-4C8DB3C2838C}"/>
              </a:ext>
            </a:extLst>
          </p:cNvPr>
          <p:cNvSpPr txBox="1"/>
          <p:nvPr/>
        </p:nvSpPr>
        <p:spPr>
          <a:xfrm>
            <a:off x="180000" y="1682906"/>
            <a:ext cx="8775975" cy="826706"/>
          </a:xfrm>
          <a:prstGeom prst="rect">
            <a:avLst/>
          </a:prstGeom>
          <a:noFill/>
          <a:ln>
            <a:noFill/>
          </a:ln>
        </p:spPr>
        <p:txBody>
          <a:bodyPr wrap="square" rtlCol="0">
            <a:noAutofit/>
          </a:bodyPr>
          <a:lstStyle/>
          <a:p>
            <a:r>
              <a:rPr lang="ja-JP" altLang="en-US" sz="12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■サウンディング型市場調査</a:t>
            </a:r>
          </a:p>
          <a:p>
            <a:pPr marL="171450" indent="-79375">
              <a:buFont typeface="Arial" panose="020B0604020202020204" pitchFamily="34" charset="0"/>
              <a:buChar char="•"/>
            </a:pP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企業や団体との「個別対話」により、幅広く提案・意見を求める市場調査。</a:t>
            </a:r>
            <a:endPar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171450" indent="-79375">
              <a:buFont typeface="Arial" panose="020B0604020202020204" pitchFamily="34" charset="0"/>
              <a:buChar char="•"/>
            </a:pP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行政のアイデアが不足していたり、市場ニーズとの乖離が危惧されるような場合に、「公平性」と「透明性」を担保しつつ、企業等からアイデアを広く募る手法。</a:t>
            </a:r>
          </a:p>
        </p:txBody>
      </p:sp>
      <p:sp>
        <p:nvSpPr>
          <p:cNvPr id="43" name="テキスト ボックス 42">
            <a:extLst>
              <a:ext uri="{FF2B5EF4-FFF2-40B4-BE49-F238E27FC236}">
                <a16:creationId xmlns:a16="http://schemas.microsoft.com/office/drawing/2014/main" id="{5E67AA09-EEEF-485B-B1C7-DA6354FC36E5}"/>
              </a:ext>
            </a:extLst>
          </p:cNvPr>
          <p:cNvSpPr txBox="1"/>
          <p:nvPr/>
        </p:nvSpPr>
        <p:spPr>
          <a:xfrm>
            <a:off x="180000" y="4728321"/>
            <a:ext cx="8486220" cy="1004322"/>
          </a:xfrm>
          <a:prstGeom prst="rect">
            <a:avLst/>
          </a:prstGeom>
          <a:noFill/>
          <a:ln>
            <a:noFill/>
          </a:ln>
        </p:spPr>
        <p:txBody>
          <a:bodyPr wrap="square" rtlCol="0">
            <a:noAutofit/>
          </a:bodyPr>
          <a:lstStyle/>
          <a:p>
            <a:r>
              <a:rPr lang="ja-JP" altLang="en-US" sz="12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トライアル・サウンディング</a:t>
            </a:r>
            <a:endParaRPr lang="en-US" altLang="ja-JP" sz="12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171450" indent="-79375">
              <a:buFont typeface="Arial" panose="020B0604020202020204" pitchFamily="34" charset="0"/>
              <a:buChar char="•"/>
            </a:pP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検討対象となる公共施設等を企業や団体に暫定的に使用してもらい、企業や団体の提案事業を試験的に実施する機会を提供するもの。</a:t>
            </a:r>
            <a:endPar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171450" indent="-79375">
              <a:buFont typeface="Arial" panose="020B0604020202020204" pitchFamily="34" charset="0"/>
              <a:buChar char="•"/>
            </a:pPr>
            <a:r>
              <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トライアル・サウンディングを通じて、公共施設等の活用にかかる課題や活用方策を確認でき、今後の活用方針の検討に活かすことが可能。</a:t>
            </a:r>
            <a:endParaRPr lang="en-US" altLang="ja-JP"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5" name="山形 48">
            <a:extLst>
              <a:ext uri="{FF2B5EF4-FFF2-40B4-BE49-F238E27FC236}">
                <a16:creationId xmlns:a16="http://schemas.microsoft.com/office/drawing/2014/main" id="{88B35AA8-9A64-47CC-8251-CF7C5973035D}"/>
              </a:ext>
            </a:extLst>
          </p:cNvPr>
          <p:cNvSpPr/>
          <p:nvPr/>
        </p:nvSpPr>
        <p:spPr>
          <a:xfrm>
            <a:off x="6073493" y="5855680"/>
            <a:ext cx="1152000" cy="659232"/>
          </a:xfrm>
          <a:prstGeom prst="chevron">
            <a:avLst>
              <a:gd name="adj" fmla="val 48300"/>
            </a:avLst>
          </a:prstGeom>
          <a:solidFill>
            <a:srgbClr val="4BACC6"/>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rtlCol="0" anchor="ctr"/>
          <a:lstStyle/>
          <a:p>
            <a:pPr marL="90488"/>
            <a:r>
              <a:rPr lang="ja-JP" altLang="en-US" sz="1050">
                <a:solidFill>
                  <a:schemeClr val="bg1"/>
                </a:solidFill>
                <a:latin typeface="メイリオ" panose="020B0604030504040204" pitchFamily="50" charset="-128"/>
                <a:ea typeface="メイリオ" panose="020B0604030504040204" pitchFamily="50" charset="-128"/>
              </a:rPr>
              <a:t>結果</a:t>
            </a:r>
            <a:endParaRPr lang="en-US" altLang="ja-JP" sz="1050">
              <a:solidFill>
                <a:schemeClr val="bg1"/>
              </a:solidFill>
              <a:latin typeface="メイリオ" panose="020B0604030504040204" pitchFamily="50" charset="-128"/>
              <a:ea typeface="メイリオ" panose="020B0604030504040204" pitchFamily="50" charset="-128"/>
            </a:endParaRPr>
          </a:p>
          <a:p>
            <a:pPr marL="90488"/>
            <a:r>
              <a:rPr lang="ja-JP" altLang="en-US" sz="1050">
                <a:solidFill>
                  <a:schemeClr val="bg1"/>
                </a:solidFill>
                <a:latin typeface="メイリオ" panose="020B0604030504040204" pitchFamily="50" charset="-128"/>
                <a:ea typeface="メイリオ" panose="020B0604030504040204" pitchFamily="50" charset="-128"/>
              </a:rPr>
              <a:t>公表</a:t>
            </a:r>
            <a:endParaRPr lang="en-US" altLang="ja-JP" sz="1050">
              <a:solidFill>
                <a:schemeClr val="bg1"/>
              </a:solidFill>
              <a:latin typeface="メイリオ" panose="020B0604030504040204" pitchFamily="50" charset="-128"/>
              <a:ea typeface="メイリオ" panose="020B0604030504040204" pitchFamily="50" charset="-128"/>
            </a:endParaRPr>
          </a:p>
        </p:txBody>
      </p:sp>
      <p:sp>
        <p:nvSpPr>
          <p:cNvPr id="97" name="ホームベース 49">
            <a:extLst>
              <a:ext uri="{FF2B5EF4-FFF2-40B4-BE49-F238E27FC236}">
                <a16:creationId xmlns:a16="http://schemas.microsoft.com/office/drawing/2014/main" id="{5233334F-F3CB-4FFD-AA67-E476B7727BB8}"/>
              </a:ext>
            </a:extLst>
          </p:cNvPr>
          <p:cNvSpPr/>
          <p:nvPr/>
        </p:nvSpPr>
        <p:spPr>
          <a:xfrm>
            <a:off x="341530" y="5855680"/>
            <a:ext cx="1080000" cy="659232"/>
          </a:xfrm>
          <a:prstGeom prst="homePlate">
            <a:avLst>
              <a:gd name="adj" fmla="val 47452"/>
            </a:avLst>
          </a:prstGeom>
          <a:solidFill>
            <a:srgbClr val="1F497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rtlCol="0" anchor="ctr"/>
          <a:lstStyle/>
          <a:p>
            <a:pPr algn="ctr"/>
            <a:r>
              <a:rPr kumimoji="1" lang="ja-JP" altLang="en-US" sz="1050" dirty="0">
                <a:solidFill>
                  <a:schemeClr val="bg1"/>
                </a:solidFill>
                <a:latin typeface="メイリオ" panose="020B0604030504040204" pitchFamily="50" charset="-128"/>
                <a:ea typeface="メイリオ" panose="020B0604030504040204" pitchFamily="50" charset="-128"/>
              </a:rPr>
              <a:t>実施</a:t>
            </a:r>
            <a:endParaRPr kumimoji="1" lang="en-US" altLang="ja-JP" sz="1050" dirty="0">
              <a:solidFill>
                <a:schemeClr val="bg1"/>
              </a:solidFill>
              <a:latin typeface="メイリオ" panose="020B0604030504040204" pitchFamily="50" charset="-128"/>
              <a:ea typeface="メイリオ" panose="020B0604030504040204" pitchFamily="50" charset="-128"/>
            </a:endParaRPr>
          </a:p>
          <a:p>
            <a:pPr algn="ctr"/>
            <a:r>
              <a:rPr kumimoji="1" lang="ja-JP" altLang="en-US" sz="1050" dirty="0">
                <a:solidFill>
                  <a:schemeClr val="bg1"/>
                </a:solidFill>
                <a:latin typeface="メイリオ" panose="020B0604030504040204" pitchFamily="50" charset="-128"/>
                <a:ea typeface="メイリオ" panose="020B0604030504040204" pitchFamily="50" charset="-128"/>
              </a:rPr>
              <a:t>準備</a:t>
            </a:r>
            <a:endParaRPr kumimoji="1" lang="en-US" altLang="ja-JP" sz="1050" dirty="0">
              <a:solidFill>
                <a:schemeClr val="bg1"/>
              </a:solidFill>
              <a:latin typeface="メイリオ" panose="020B0604030504040204" pitchFamily="50" charset="-128"/>
              <a:ea typeface="メイリオ" panose="020B0604030504040204" pitchFamily="50" charset="-128"/>
            </a:endParaRPr>
          </a:p>
        </p:txBody>
      </p:sp>
      <p:sp>
        <p:nvSpPr>
          <p:cNvPr id="98" name="山形 50">
            <a:extLst>
              <a:ext uri="{FF2B5EF4-FFF2-40B4-BE49-F238E27FC236}">
                <a16:creationId xmlns:a16="http://schemas.microsoft.com/office/drawing/2014/main" id="{30486344-9094-40F9-A4D4-6A3D641BB594}"/>
              </a:ext>
            </a:extLst>
          </p:cNvPr>
          <p:cNvSpPr/>
          <p:nvPr/>
        </p:nvSpPr>
        <p:spPr>
          <a:xfrm>
            <a:off x="1079740" y="5855680"/>
            <a:ext cx="1224000" cy="659232"/>
          </a:xfrm>
          <a:prstGeom prst="chevron">
            <a:avLst>
              <a:gd name="adj" fmla="val 48300"/>
            </a:avLst>
          </a:prstGeom>
          <a:solidFill>
            <a:srgbClr val="4BACC6"/>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rtlCol="0" anchor="ctr"/>
          <a:lstStyle/>
          <a:p>
            <a:pPr marL="90488"/>
            <a:r>
              <a:rPr kumimoji="1" lang="ja-JP" altLang="en-US" sz="1050">
                <a:solidFill>
                  <a:schemeClr val="bg1"/>
                </a:solidFill>
                <a:latin typeface="メイリオ" panose="020B0604030504040204" pitchFamily="50" charset="-128"/>
                <a:ea typeface="メイリオ" panose="020B0604030504040204" pitchFamily="50" charset="-128"/>
              </a:rPr>
              <a:t>実施</a:t>
            </a:r>
            <a:endParaRPr kumimoji="1" lang="en-US" altLang="ja-JP" sz="1050">
              <a:solidFill>
                <a:schemeClr val="bg1"/>
              </a:solidFill>
              <a:latin typeface="メイリオ" panose="020B0604030504040204" pitchFamily="50" charset="-128"/>
              <a:ea typeface="メイリオ" panose="020B0604030504040204" pitchFamily="50" charset="-128"/>
            </a:endParaRPr>
          </a:p>
          <a:p>
            <a:pPr marL="90488"/>
            <a:r>
              <a:rPr kumimoji="1" lang="ja-JP" altLang="en-US" sz="1050">
                <a:solidFill>
                  <a:schemeClr val="bg1"/>
                </a:solidFill>
                <a:latin typeface="メイリオ" panose="020B0604030504040204" pitchFamily="50" charset="-128"/>
                <a:ea typeface="メイリオ" panose="020B0604030504040204" pitchFamily="50" charset="-128"/>
              </a:rPr>
              <a:t>公表</a:t>
            </a:r>
            <a:endParaRPr kumimoji="1" lang="en-US" altLang="ja-JP" sz="1050">
              <a:solidFill>
                <a:schemeClr val="bg1"/>
              </a:solidFill>
              <a:latin typeface="メイリオ" panose="020B0604030504040204" pitchFamily="50" charset="-128"/>
              <a:ea typeface="メイリオ" panose="020B0604030504040204" pitchFamily="50" charset="-128"/>
            </a:endParaRPr>
          </a:p>
        </p:txBody>
      </p:sp>
      <p:sp>
        <p:nvSpPr>
          <p:cNvPr id="99" name="山形 51">
            <a:extLst>
              <a:ext uri="{FF2B5EF4-FFF2-40B4-BE49-F238E27FC236}">
                <a16:creationId xmlns:a16="http://schemas.microsoft.com/office/drawing/2014/main" id="{60BE2CE1-9729-4C4A-8DD1-C2B4E242E10B}"/>
              </a:ext>
            </a:extLst>
          </p:cNvPr>
          <p:cNvSpPr/>
          <p:nvPr/>
        </p:nvSpPr>
        <p:spPr>
          <a:xfrm>
            <a:off x="1953546" y="5855680"/>
            <a:ext cx="1224000" cy="659232"/>
          </a:xfrm>
          <a:prstGeom prst="chevron">
            <a:avLst>
              <a:gd name="adj" fmla="val 48300"/>
            </a:avLst>
          </a:prstGeom>
          <a:solidFill>
            <a:srgbClr val="1F497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rtlCol="0" anchor="ctr"/>
          <a:lstStyle/>
          <a:p>
            <a:pPr marL="90488" algn="ctr"/>
            <a:r>
              <a:rPr kumimoji="1" lang="ja-JP" altLang="en-US" sz="1050">
                <a:solidFill>
                  <a:schemeClr val="bg1"/>
                </a:solidFill>
                <a:latin typeface="メイリオ" panose="020B0604030504040204" pitchFamily="50" charset="-128"/>
                <a:ea typeface="メイリオ" panose="020B0604030504040204" pitchFamily="50" charset="-128"/>
              </a:rPr>
              <a:t>事前</a:t>
            </a:r>
            <a:endParaRPr kumimoji="1" lang="en-US" altLang="ja-JP" sz="1050">
              <a:solidFill>
                <a:schemeClr val="bg1"/>
              </a:solidFill>
              <a:latin typeface="メイリオ" panose="020B0604030504040204" pitchFamily="50" charset="-128"/>
              <a:ea typeface="メイリオ" panose="020B0604030504040204" pitchFamily="50" charset="-128"/>
            </a:endParaRPr>
          </a:p>
          <a:p>
            <a:pPr marL="90488" algn="ctr"/>
            <a:r>
              <a:rPr kumimoji="1" lang="ja-JP" altLang="en-US" sz="1050">
                <a:solidFill>
                  <a:schemeClr val="bg1"/>
                </a:solidFill>
                <a:latin typeface="メイリオ" panose="020B0604030504040204" pitchFamily="50" charset="-128"/>
                <a:ea typeface="メイリオ" panose="020B0604030504040204" pitchFamily="50" charset="-128"/>
              </a:rPr>
              <a:t>説明</a:t>
            </a:r>
            <a:endParaRPr kumimoji="1" lang="en-US" altLang="ja-JP" sz="1050">
              <a:solidFill>
                <a:schemeClr val="bg1"/>
              </a:solidFill>
              <a:latin typeface="メイリオ" panose="020B0604030504040204" pitchFamily="50" charset="-128"/>
              <a:ea typeface="メイリオ" panose="020B0604030504040204" pitchFamily="50" charset="-128"/>
            </a:endParaRPr>
          </a:p>
        </p:txBody>
      </p:sp>
      <p:sp>
        <p:nvSpPr>
          <p:cNvPr id="100" name="山形 52">
            <a:extLst>
              <a:ext uri="{FF2B5EF4-FFF2-40B4-BE49-F238E27FC236}">
                <a16:creationId xmlns:a16="http://schemas.microsoft.com/office/drawing/2014/main" id="{F8E8AFE1-67A2-4E06-AEB2-F3BAE18484CD}"/>
              </a:ext>
            </a:extLst>
          </p:cNvPr>
          <p:cNvSpPr/>
          <p:nvPr/>
        </p:nvSpPr>
        <p:spPr>
          <a:xfrm>
            <a:off x="2833133" y="5855680"/>
            <a:ext cx="1476000" cy="659232"/>
          </a:xfrm>
          <a:prstGeom prst="chevron">
            <a:avLst>
              <a:gd name="adj" fmla="val 46601"/>
            </a:avLst>
          </a:prstGeom>
          <a:solidFill>
            <a:srgbClr val="4BACC6"/>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rtlCol="0" anchor="ctr"/>
          <a:lstStyle/>
          <a:p>
            <a:pPr marL="90488" algn="ctr"/>
            <a:r>
              <a:rPr lang="ja-JP" altLang="en-US" sz="1050" dirty="0">
                <a:solidFill>
                  <a:schemeClr val="bg1"/>
                </a:solidFill>
                <a:latin typeface="メイリオ" panose="020B0604030504040204" pitchFamily="50" charset="-128"/>
                <a:ea typeface="メイリオ" panose="020B0604030504040204" pitchFamily="50" charset="-128"/>
              </a:rPr>
              <a:t>提案</a:t>
            </a:r>
            <a:endParaRPr lang="en-US" altLang="ja-JP" sz="1050" dirty="0">
              <a:solidFill>
                <a:schemeClr val="bg1"/>
              </a:solidFill>
              <a:latin typeface="メイリオ" panose="020B0604030504040204" pitchFamily="50" charset="-128"/>
              <a:ea typeface="メイリオ" panose="020B0604030504040204" pitchFamily="50" charset="-128"/>
            </a:endParaRPr>
          </a:p>
          <a:p>
            <a:pPr marL="90488" algn="ctr"/>
            <a:r>
              <a:rPr lang="ja-JP" altLang="en-US" sz="1050" dirty="0">
                <a:solidFill>
                  <a:schemeClr val="bg1"/>
                </a:solidFill>
                <a:latin typeface="メイリオ" panose="020B0604030504040204" pitchFamily="50" charset="-128"/>
                <a:ea typeface="メイリオ" panose="020B0604030504040204" pitchFamily="50" charset="-128"/>
              </a:rPr>
              <a:t>審査</a:t>
            </a:r>
            <a:endParaRPr kumimoji="1" lang="en-US" altLang="ja-JP" sz="1050" dirty="0">
              <a:solidFill>
                <a:schemeClr val="bg1"/>
              </a:solidFill>
              <a:latin typeface="メイリオ" panose="020B0604030504040204" pitchFamily="50" charset="-128"/>
              <a:ea typeface="メイリオ" panose="020B0604030504040204" pitchFamily="50" charset="-128"/>
            </a:endParaRPr>
          </a:p>
        </p:txBody>
      </p:sp>
      <p:sp>
        <p:nvSpPr>
          <p:cNvPr id="138" name="山形 51">
            <a:extLst>
              <a:ext uri="{FF2B5EF4-FFF2-40B4-BE49-F238E27FC236}">
                <a16:creationId xmlns:a16="http://schemas.microsoft.com/office/drawing/2014/main" id="{6250E3B7-1188-4231-BC55-7E3DC67F57F9}"/>
              </a:ext>
            </a:extLst>
          </p:cNvPr>
          <p:cNvSpPr/>
          <p:nvPr/>
        </p:nvSpPr>
        <p:spPr>
          <a:xfrm>
            <a:off x="3950094" y="5855680"/>
            <a:ext cx="2448000" cy="659232"/>
          </a:xfrm>
          <a:prstGeom prst="chevron">
            <a:avLst>
              <a:gd name="adj" fmla="val 48300"/>
            </a:avLst>
          </a:prstGeom>
          <a:solidFill>
            <a:srgbClr val="1F497D"/>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rtlCol="0" anchor="ctr"/>
          <a:lstStyle/>
          <a:p>
            <a:pPr algn="ctr"/>
            <a:r>
              <a:rPr kumimoji="1" lang="ja-JP" altLang="en-US" sz="1400" b="1" dirty="0">
                <a:solidFill>
                  <a:schemeClr val="bg1"/>
                </a:solidFill>
                <a:latin typeface="メイリオ" panose="020B0604030504040204" pitchFamily="50" charset="-128"/>
                <a:ea typeface="メイリオ" panose="020B0604030504040204" pitchFamily="50" charset="-128"/>
              </a:rPr>
              <a:t>トライアル・</a:t>
            </a:r>
            <a:endParaRPr kumimoji="1" lang="en-US" altLang="ja-JP" sz="1400" b="1" dirty="0">
              <a:solidFill>
                <a:schemeClr val="bg1"/>
              </a:solidFill>
              <a:latin typeface="メイリオ" panose="020B0604030504040204" pitchFamily="50" charset="-128"/>
              <a:ea typeface="メイリオ" panose="020B0604030504040204" pitchFamily="50" charset="-128"/>
            </a:endParaRPr>
          </a:p>
          <a:p>
            <a:pPr algn="ctr"/>
            <a:r>
              <a:rPr kumimoji="1" lang="ja-JP" altLang="en-US" sz="1400" b="1" dirty="0">
                <a:solidFill>
                  <a:schemeClr val="bg1"/>
                </a:solidFill>
                <a:latin typeface="メイリオ" panose="020B0604030504040204" pitchFamily="50" charset="-128"/>
                <a:ea typeface="メイリオ" panose="020B0604030504040204" pitchFamily="50" charset="-128"/>
              </a:rPr>
              <a:t>サウンディング</a:t>
            </a:r>
            <a:endParaRPr kumimoji="1" lang="en-US" altLang="ja-JP" sz="1200" b="1" dirty="0">
              <a:solidFill>
                <a:schemeClr val="bg1"/>
              </a:solidFill>
              <a:latin typeface="メイリオ" panose="020B0604030504040204" pitchFamily="50" charset="-128"/>
              <a:ea typeface="メイリオ" panose="020B0604030504040204" pitchFamily="50" charset="-128"/>
            </a:endParaRPr>
          </a:p>
        </p:txBody>
      </p:sp>
      <p:sp>
        <p:nvSpPr>
          <p:cNvPr id="64" name="フローチャート: 代替処理 63">
            <a:extLst>
              <a:ext uri="{FF2B5EF4-FFF2-40B4-BE49-F238E27FC236}">
                <a16:creationId xmlns:a16="http://schemas.microsoft.com/office/drawing/2014/main" id="{6C307974-6DDC-46E6-9C2C-FE10AA934710}"/>
              </a:ext>
            </a:extLst>
          </p:cNvPr>
          <p:cNvSpPr/>
          <p:nvPr/>
        </p:nvSpPr>
        <p:spPr>
          <a:xfrm>
            <a:off x="7310420" y="5904275"/>
            <a:ext cx="1254660" cy="504301"/>
          </a:xfrm>
          <a:prstGeom prst="flowChartAlternateProcess">
            <a:avLst/>
          </a:prstGeom>
          <a:noFill/>
          <a:ln w="28575">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lIns="0" tIns="72000" rIns="0" bIns="72000" rtlCol="0" anchor="ctr"/>
          <a:lstStyle/>
          <a:p>
            <a:pPr algn="ctr"/>
            <a:r>
              <a:rPr kumimoji="1" lang="ja-JP" altLang="en-US" b="1">
                <a:solidFill>
                  <a:srgbClr val="1F497D"/>
                </a:solidFill>
                <a:latin typeface="メイリオ" panose="020B0604030504040204" pitchFamily="50" charset="-128"/>
                <a:ea typeface="メイリオ" panose="020B0604030504040204" pitchFamily="50" charset="-128"/>
              </a:rPr>
              <a:t>施策</a:t>
            </a:r>
            <a:r>
              <a:rPr lang="ja-JP" altLang="en-US" b="1">
                <a:solidFill>
                  <a:srgbClr val="1F497D"/>
                </a:solidFill>
                <a:latin typeface="メイリオ" panose="020B0604030504040204" pitchFamily="50" charset="-128"/>
                <a:ea typeface="メイリオ" panose="020B0604030504040204" pitchFamily="50" charset="-128"/>
              </a:rPr>
              <a:t>検討</a:t>
            </a:r>
            <a:endParaRPr kumimoji="1" lang="ja-JP" altLang="en-US" b="1">
              <a:solidFill>
                <a:srgbClr val="1F497D"/>
              </a:solidFill>
              <a:latin typeface="メイリオ" panose="020B0604030504040204" pitchFamily="50" charset="-128"/>
              <a:ea typeface="メイリオ" panose="020B0604030504040204" pitchFamily="50" charset="-128"/>
            </a:endParaRPr>
          </a:p>
        </p:txBody>
      </p:sp>
      <p:sp>
        <p:nvSpPr>
          <p:cNvPr id="45" name="正方形/長方形 44">
            <a:extLst>
              <a:ext uri="{FF2B5EF4-FFF2-40B4-BE49-F238E27FC236}">
                <a16:creationId xmlns:a16="http://schemas.microsoft.com/office/drawing/2014/main" id="{C5C31157-BB23-4CFB-BE9A-ADC3C6248F1C}"/>
              </a:ext>
            </a:extLst>
          </p:cNvPr>
          <p:cNvSpPr/>
          <p:nvPr/>
        </p:nvSpPr>
        <p:spPr>
          <a:xfrm>
            <a:off x="7272300" y="6434532"/>
            <a:ext cx="1394036" cy="279833"/>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rtlCol="0" anchor="t"/>
          <a:lstStyle/>
          <a:p>
            <a:pPr algn="ctr"/>
            <a:r>
              <a:rPr lang="ja-JP" altLang="en-US" sz="700">
                <a:solidFill>
                  <a:schemeClr val="tx1"/>
                </a:solidFill>
                <a:latin typeface="メイリオ" panose="020B0604030504040204" pitchFamily="50" charset="-128"/>
                <a:ea typeface="メイリオ" panose="020B0604030504040204" pitchFamily="50" charset="-128"/>
              </a:rPr>
              <a:t>トライアル・サウンディングの結果を踏</a:t>
            </a:r>
            <a:r>
              <a:rPr kumimoji="1" lang="ja-JP" altLang="en-US" sz="700">
                <a:solidFill>
                  <a:schemeClr val="tx1"/>
                </a:solidFill>
                <a:latin typeface="メイリオ" panose="020B0604030504040204" pitchFamily="50" charset="-128"/>
                <a:ea typeface="メイリオ" panose="020B0604030504040204" pitchFamily="50" charset="-128"/>
              </a:rPr>
              <a:t>まえ</a:t>
            </a:r>
            <a:r>
              <a:rPr lang="ja-JP" altLang="en-US" sz="700">
                <a:solidFill>
                  <a:schemeClr val="tx1"/>
                </a:solidFill>
                <a:latin typeface="メイリオ" panose="020B0604030504040204" pitchFamily="50" charset="-128"/>
                <a:ea typeface="メイリオ" panose="020B0604030504040204" pitchFamily="50" charset="-128"/>
              </a:rPr>
              <a:t>施策検討</a:t>
            </a:r>
            <a:endParaRPr kumimoji="1" lang="ja-JP" altLang="en-US" sz="700">
              <a:solidFill>
                <a:schemeClr val="tx1"/>
              </a:solidFill>
              <a:latin typeface="メイリオ" panose="020B0604030504040204" pitchFamily="50" charset="-128"/>
              <a:ea typeface="メイリオ" panose="020B0604030504040204" pitchFamily="50" charset="-128"/>
            </a:endParaRPr>
          </a:p>
        </p:txBody>
      </p:sp>
      <p:sp>
        <p:nvSpPr>
          <p:cNvPr id="40" name="フローチャート: 代替処理 39">
            <a:extLst>
              <a:ext uri="{FF2B5EF4-FFF2-40B4-BE49-F238E27FC236}">
                <a16:creationId xmlns:a16="http://schemas.microsoft.com/office/drawing/2014/main" id="{E7221507-90CB-4E6C-A96D-83EE2A1B76DA}"/>
              </a:ext>
            </a:extLst>
          </p:cNvPr>
          <p:cNvSpPr/>
          <p:nvPr/>
        </p:nvSpPr>
        <p:spPr>
          <a:xfrm>
            <a:off x="7367790" y="2753250"/>
            <a:ext cx="1254660" cy="504301"/>
          </a:xfrm>
          <a:prstGeom prst="flowChartAlternateProcess">
            <a:avLst/>
          </a:prstGeom>
          <a:noFill/>
          <a:ln w="28575">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lIns="0" tIns="72000" rIns="0" bIns="72000" rtlCol="0" anchor="ctr"/>
          <a:lstStyle/>
          <a:p>
            <a:pPr algn="ctr"/>
            <a:r>
              <a:rPr kumimoji="1" lang="ja-JP" altLang="en-US" b="1">
                <a:solidFill>
                  <a:srgbClr val="1F497D"/>
                </a:solidFill>
                <a:latin typeface="メイリオ" panose="020B0604030504040204" pitchFamily="50" charset="-128"/>
                <a:ea typeface="メイリオ" panose="020B0604030504040204" pitchFamily="50" charset="-128"/>
              </a:rPr>
              <a:t>施策</a:t>
            </a:r>
            <a:r>
              <a:rPr lang="ja-JP" altLang="en-US" b="1">
                <a:solidFill>
                  <a:srgbClr val="1F497D"/>
                </a:solidFill>
                <a:latin typeface="メイリオ" panose="020B0604030504040204" pitchFamily="50" charset="-128"/>
                <a:ea typeface="メイリオ" panose="020B0604030504040204" pitchFamily="50" charset="-128"/>
              </a:rPr>
              <a:t>検討</a:t>
            </a:r>
            <a:endParaRPr kumimoji="1" lang="ja-JP" altLang="en-US" b="1">
              <a:solidFill>
                <a:srgbClr val="1F497D"/>
              </a:solidFill>
              <a:latin typeface="メイリオ" panose="020B0604030504040204" pitchFamily="50" charset="-128"/>
              <a:ea typeface="メイリオ" panose="020B0604030504040204" pitchFamily="50" charset="-128"/>
            </a:endParaRPr>
          </a:p>
        </p:txBody>
      </p:sp>
      <p:pic>
        <p:nvPicPr>
          <p:cNvPr id="17" name="図プレースホルダー 16" descr="アイコン が含まれている画像&#10;&#10;AI によって生成されたコンテンツは間違っている可能性があります。">
            <a:extLst>
              <a:ext uri="{FF2B5EF4-FFF2-40B4-BE49-F238E27FC236}">
                <a16:creationId xmlns:a16="http://schemas.microsoft.com/office/drawing/2014/main" id="{68637B33-E83C-EA54-B038-8259C1855123}"/>
              </a:ext>
            </a:extLst>
          </p:cNvPr>
          <p:cNvPicPr>
            <a:picLocks noGrp="1" noChangeAspect="1"/>
          </p:cNvPicPr>
          <p:nvPr>
            <p:ph type="pic" sz="quarter" idx="15"/>
          </p:nvPr>
        </p:nvPicPr>
        <p:blipFill>
          <a:blip r:embed="rId2" cstate="print">
            <a:extLst>
              <a:ext uri="{28A0092B-C50C-407E-A947-70E740481C1C}">
                <a14:useLocalDpi xmlns:a14="http://schemas.microsoft.com/office/drawing/2010/main" val="0"/>
              </a:ext>
            </a:extLst>
          </a:blip>
          <a:srcRect/>
          <a:stretch>
            <a:fillRect/>
          </a:stretch>
        </p:blipFill>
        <p:spPr/>
      </p:pic>
      <p:sp>
        <p:nvSpPr>
          <p:cNvPr id="37" name="テキスト ボックス 36">
            <a:extLst>
              <a:ext uri="{FF2B5EF4-FFF2-40B4-BE49-F238E27FC236}">
                <a16:creationId xmlns:a16="http://schemas.microsoft.com/office/drawing/2014/main" id="{1481267C-070F-40F4-B159-0685A4D6E44F}"/>
              </a:ext>
            </a:extLst>
          </p:cNvPr>
          <p:cNvSpPr txBox="1"/>
          <p:nvPr/>
        </p:nvSpPr>
        <p:spPr>
          <a:xfrm>
            <a:off x="293165" y="3529182"/>
            <a:ext cx="8557670" cy="937235"/>
          </a:xfrm>
          <a:prstGeom prst="rect">
            <a:avLst/>
          </a:prstGeom>
          <a:solidFill>
            <a:schemeClr val="bg1"/>
          </a:solidFill>
          <a:ln>
            <a:solidFill>
              <a:schemeClr val="tx1"/>
            </a:solidFill>
          </a:ln>
        </p:spPr>
        <p:txBody>
          <a:bodyPr wrap="square" lIns="72000" rIns="72000" rtlCol="0" anchor="ctr">
            <a:noAutofit/>
          </a:bodyPr>
          <a:lstStyle/>
          <a:p>
            <a:r>
              <a:rPr lang="ja-JP" altLang="en-US" sz="12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実施</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事例：大阪公立大学工業高等専門学校キャンパス移転後の跡地活用に関するサウンディング型市場調査</a:t>
            </a:r>
            <a:endPar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90488" indent="-90488">
              <a:buFont typeface="Arial" panose="020B0604020202020204" pitchFamily="34" charset="0"/>
              <a:buChar char="•"/>
            </a:pPr>
            <a:r>
              <a:rPr lang="ja-JP" altLang="en-US" sz="1050" dirty="0">
                <a:latin typeface="メイリオ" panose="020B0604030504040204" pitchFamily="50" charset="-128"/>
                <a:ea typeface="メイリオ" panose="020B0604030504040204" pitchFamily="50" charset="-128"/>
                <a:cs typeface="メイリオ" panose="020B0604030504040204" pitchFamily="50" charset="-128"/>
              </a:rPr>
              <a:t>大阪公立大学工業高等専門学校（寝屋川市）について、令和９年３月に大阪公立大学中百舌鳥キャンパスへの移転を予定。</a:t>
            </a:r>
            <a:endParaRPr lang="en-US" altLang="ja-JP" sz="1050" dirty="0">
              <a:latin typeface="メイリオ" panose="020B0604030504040204" pitchFamily="50" charset="-128"/>
              <a:ea typeface="メイリオ" panose="020B0604030504040204" pitchFamily="50" charset="-128"/>
              <a:cs typeface="メイリオ" panose="020B0604030504040204" pitchFamily="50" charset="-128"/>
            </a:endParaRPr>
          </a:p>
          <a:p>
            <a:pPr marL="90488" indent="-90488">
              <a:buFont typeface="Arial" panose="020B0604020202020204" pitchFamily="34" charset="0"/>
              <a:buChar char="•"/>
            </a:pPr>
            <a:r>
              <a:rPr lang="ja-JP" altLang="en-US" sz="1050" dirty="0">
                <a:latin typeface="メイリオ" panose="020B0604030504040204" pitchFamily="50" charset="-128"/>
                <a:ea typeface="メイリオ" panose="020B0604030504040204" pitchFamily="50" charset="-128"/>
                <a:cs typeface="メイリオ" panose="020B0604030504040204" pitchFamily="50" charset="-128"/>
              </a:rPr>
              <a:t>キャンパス移転後の跡地活用に向けた検討に活用することを目的に、土地活用の可能性、民間事業者の参画意向、市場性の有無等について、民間事業者から提案・意見をいただいた。</a:t>
            </a:r>
            <a:endParaRPr lang="en-US" altLang="ja-JP" sz="105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5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＜提案概要＞対象地についての用途・提案範囲・売却手法・スケジュール・交通手段　等</a:t>
            </a:r>
            <a:endParaRPr lang="ja-JP" altLang="en-US" sz="12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スライド番号プレースホルダー 2">
            <a:extLst>
              <a:ext uri="{FF2B5EF4-FFF2-40B4-BE49-F238E27FC236}">
                <a16:creationId xmlns:a16="http://schemas.microsoft.com/office/drawing/2014/main" id="{20299266-8652-4A75-B349-077EEA4634D4}"/>
              </a:ext>
            </a:extLst>
          </p:cNvPr>
          <p:cNvSpPr>
            <a:spLocks noGrp="1"/>
          </p:cNvSpPr>
          <p:nvPr>
            <p:ph type="sldNum" sz="quarter" idx="12"/>
          </p:nvPr>
        </p:nvSpPr>
        <p:spPr/>
        <p:txBody>
          <a:bodyPr/>
          <a:lstStyle/>
          <a:p>
            <a:fld id="{7791D223-6A27-4327-8087-FA06212A7E85}" type="slidenum">
              <a:rPr lang="ja-JP" altLang="en-US" smtClean="0"/>
              <a:pPr/>
              <a:t>21</a:t>
            </a:fld>
            <a:endParaRPr lang="ja-JP" altLang="en-US"/>
          </a:p>
        </p:txBody>
      </p:sp>
    </p:spTree>
    <p:extLst>
      <p:ext uri="{BB962C8B-B14F-4D97-AF65-F5344CB8AC3E}">
        <p14:creationId xmlns:p14="http://schemas.microsoft.com/office/powerpoint/2010/main" val="2391967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F78B8ADF-029C-4E31-8887-492C338427CC}"/>
              </a:ext>
            </a:extLst>
          </p:cNvPr>
          <p:cNvSpPr>
            <a:spLocks noGrp="1"/>
          </p:cNvSpPr>
          <p:nvPr>
            <p:ph type="body" sz="quarter" idx="13"/>
          </p:nvPr>
        </p:nvSpPr>
        <p:spPr>
          <a:xfrm>
            <a:off x="0" y="47030"/>
            <a:ext cx="7245806" cy="501650"/>
          </a:xfrm>
        </p:spPr>
        <p:txBody>
          <a:bodyPr/>
          <a:lstStyle/>
          <a:p>
            <a:r>
              <a:rPr lang="ja-JP" altLang="en-US" sz="2000" b="0" dirty="0">
                <a:solidFill>
                  <a:schemeClr val="tx1"/>
                </a:solidFill>
              </a:rPr>
              <a:t>民間事業者との「知」の交流に向けた機会の創出</a:t>
            </a:r>
            <a:r>
              <a:rPr lang="ja-JP" altLang="en-US" b="0" dirty="0">
                <a:solidFill>
                  <a:schemeClr val="tx1"/>
                </a:solidFill>
              </a:rPr>
              <a:t>（つづき）</a:t>
            </a:r>
            <a:endParaRPr lang="en-US" altLang="ja-JP" b="0" dirty="0">
              <a:solidFill>
                <a:schemeClr val="tx1"/>
              </a:solidFill>
              <a:latin typeface="メイリオ" panose="020B0604030504040204" pitchFamily="50" charset="-128"/>
              <a:ea typeface="メイリオ" panose="020B0604030504040204" pitchFamily="50" charset="-128"/>
            </a:endParaRPr>
          </a:p>
        </p:txBody>
      </p:sp>
      <p:pic>
        <p:nvPicPr>
          <p:cNvPr id="11" name="図プレースホルダー 10" descr="アイコン が含まれている画像&#10;&#10;AI によって生成されたコンテンツは間違っている可能性があります。">
            <a:extLst>
              <a:ext uri="{FF2B5EF4-FFF2-40B4-BE49-F238E27FC236}">
                <a16:creationId xmlns:a16="http://schemas.microsoft.com/office/drawing/2014/main" id="{D9CC1258-0298-71E8-C70A-4D8EE970518E}"/>
              </a:ext>
            </a:extLst>
          </p:cNvPr>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a:stretch>
            <a:fillRect/>
          </a:stretch>
        </p:blipFill>
        <p:spPr/>
      </p:pic>
      <p:sp>
        <p:nvSpPr>
          <p:cNvPr id="45" name="テキスト プレースホルダー 79">
            <a:extLst>
              <a:ext uri="{FF2B5EF4-FFF2-40B4-BE49-F238E27FC236}">
                <a16:creationId xmlns:a16="http://schemas.microsoft.com/office/drawing/2014/main" id="{1D526DD6-F61A-434A-82F3-8391348C9F74}"/>
              </a:ext>
            </a:extLst>
          </p:cNvPr>
          <p:cNvSpPr txBox="1">
            <a:spLocks noGrp="1"/>
          </p:cNvSpPr>
          <p:nvPr>
            <p:ph type="body" sz="quarter" idx="18"/>
          </p:nvPr>
        </p:nvSpPr>
        <p:spPr>
          <a:xfrm>
            <a:off x="130969" y="548680"/>
            <a:ext cx="8882062" cy="216000"/>
          </a:xfrm>
          <a:prstGeom prst="rect">
            <a:avLst/>
          </a:prstGeom>
          <a:noFill/>
          <a:ln>
            <a:noFill/>
          </a:ln>
        </p:spPr>
        <p:txBody>
          <a:bodyPr wrap="square" rtlCol="0">
            <a:noAutofit/>
          </a:bodyPr>
          <a:lstStyle/>
          <a:p>
            <a:pPr marL="90488" indent="-90488">
              <a:buFont typeface="Arial" panose="020B0604020202020204" pitchFamily="34" charset="0"/>
              <a:buChar char="•"/>
            </a:pPr>
            <a:r>
              <a:rPr lang="ja-JP" altLang="en-US" sz="1200" spc="-20" dirty="0">
                <a:latin typeface="メイリオ" panose="020B0604030504040204" pitchFamily="50" charset="-128"/>
                <a:ea typeface="メイリオ" panose="020B0604030504040204" pitchFamily="50" charset="-128"/>
                <a:cs typeface="メイリオ" panose="020B0604030504040204" pitchFamily="50" charset="-128"/>
              </a:rPr>
              <a:t>府では、企業等に対して実証実験のフィールドを提供する等、企業等との共創を推進。</a:t>
            </a:r>
          </a:p>
        </p:txBody>
      </p:sp>
      <p:sp>
        <p:nvSpPr>
          <p:cNvPr id="48" name="正方形/長方形 47">
            <a:extLst>
              <a:ext uri="{FF2B5EF4-FFF2-40B4-BE49-F238E27FC236}">
                <a16:creationId xmlns:a16="http://schemas.microsoft.com/office/drawing/2014/main" id="{F1ABC85C-6BA5-4C0D-8895-976306618CC6}"/>
              </a:ext>
            </a:extLst>
          </p:cNvPr>
          <p:cNvSpPr/>
          <p:nvPr/>
        </p:nvSpPr>
        <p:spPr>
          <a:xfrm>
            <a:off x="216412" y="3383995"/>
            <a:ext cx="8711175" cy="3420000"/>
          </a:xfrm>
          <a:prstGeom prst="rect">
            <a:avLst/>
          </a:prstGeom>
          <a:solidFill>
            <a:srgbClr val="CFE0ED"/>
          </a:solidFill>
          <a:ln>
            <a:noFill/>
          </a:ln>
        </p:spPr>
        <p:style>
          <a:lnRef idx="2">
            <a:schemeClr val="accent2"/>
          </a:lnRef>
          <a:fillRef idx="1">
            <a:schemeClr val="lt1"/>
          </a:fillRef>
          <a:effectRef idx="0">
            <a:schemeClr val="accent2"/>
          </a:effectRef>
          <a:fontRef idx="minor">
            <a:schemeClr val="dk1"/>
          </a:fontRef>
        </p:style>
        <p:txBody>
          <a:bodyPr lIns="72000" rIns="72000" rtlCol="0" anchor="t"/>
          <a:lstStyle/>
          <a:p>
            <a:r>
              <a:rPr kumimoji="1" lang="ja-JP" altLang="en-US" sz="1200" b="1" dirty="0">
                <a:solidFill>
                  <a:schemeClr val="tx1"/>
                </a:solidFill>
                <a:latin typeface="メイリオ" panose="020B0604030504040204" pitchFamily="50" charset="-128"/>
                <a:ea typeface="メイリオ" panose="020B0604030504040204" pitchFamily="50" charset="-128"/>
              </a:rPr>
              <a:t>■新技術活用の推進をめざした</a:t>
            </a:r>
            <a:r>
              <a:rPr lang="ja-JP" altLang="en-US" sz="1200" b="1" dirty="0">
                <a:solidFill>
                  <a:schemeClr val="tx1"/>
                </a:solidFill>
                <a:latin typeface="メイリオ" panose="020B0604030504040204" pitchFamily="50" charset="-128"/>
                <a:ea typeface="メイリオ" panose="020B0604030504040204" pitchFamily="50" charset="-128"/>
              </a:rPr>
              <a:t>企業等への実証フィールドの提供</a:t>
            </a:r>
            <a:endParaRPr lang="en-US" altLang="ja-JP" sz="1050" b="1" dirty="0">
              <a:solidFill>
                <a:schemeClr val="tx1"/>
              </a:solidFill>
              <a:latin typeface="メイリオ" panose="020B0604030504040204" pitchFamily="50" charset="-128"/>
              <a:ea typeface="メイリオ" panose="020B0604030504040204" pitchFamily="50" charset="-128"/>
            </a:endParaRPr>
          </a:p>
          <a:p>
            <a:pPr marL="85725" indent="-85725">
              <a:lnSpc>
                <a:spcPts val="1600"/>
              </a:lnSpc>
              <a:buFont typeface="Arial" panose="020B0604020202020204" pitchFamily="34" charset="0"/>
              <a:buChar cha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府では、道路、河川、公園、下水道、港湾・海岸等の整備及び維持管理や防災等の業務について、業務の効率化・省力化、工事の担</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い手不足解消、府民サービスの向上を目的に新技術の活用を推進。</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0" name="正方形/長方形 49">
            <a:extLst>
              <a:ext uri="{FF2B5EF4-FFF2-40B4-BE49-F238E27FC236}">
                <a16:creationId xmlns:a16="http://schemas.microsoft.com/office/drawing/2014/main" id="{2F5A2F04-E123-4AD1-AC4F-AECD5B02BA98}"/>
              </a:ext>
            </a:extLst>
          </p:cNvPr>
          <p:cNvSpPr/>
          <p:nvPr/>
        </p:nvSpPr>
        <p:spPr>
          <a:xfrm>
            <a:off x="360623" y="4006223"/>
            <a:ext cx="8422754" cy="144720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lnSpc>
                <a:spcPts val="1600"/>
              </a:lnSpc>
            </a:pPr>
            <a:r>
              <a:rPr lang="ja-JP" altLang="en-US" sz="11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新技術導入までの検討フロー例</a:t>
            </a:r>
            <a:endParaRPr kumimoji="1" lang="ja-JP" altLang="en-US" sz="1100" b="1" dirty="0">
              <a:solidFill>
                <a:schemeClr val="tx1"/>
              </a:solidFill>
              <a:latin typeface="メイリオ" panose="020B0604030504040204" pitchFamily="50" charset="-128"/>
              <a:ea typeface="メイリオ" panose="020B0604030504040204" pitchFamily="50" charset="-128"/>
            </a:endParaRPr>
          </a:p>
        </p:txBody>
      </p:sp>
      <p:sp>
        <p:nvSpPr>
          <p:cNvPr id="51" name="ホームベース 49">
            <a:extLst>
              <a:ext uri="{FF2B5EF4-FFF2-40B4-BE49-F238E27FC236}">
                <a16:creationId xmlns:a16="http://schemas.microsoft.com/office/drawing/2014/main" id="{1F562E3A-D973-4F46-805C-33E979225ABD}"/>
              </a:ext>
            </a:extLst>
          </p:cNvPr>
          <p:cNvSpPr/>
          <p:nvPr/>
        </p:nvSpPr>
        <p:spPr>
          <a:xfrm>
            <a:off x="521550" y="4224827"/>
            <a:ext cx="1800000" cy="360000"/>
          </a:xfrm>
          <a:prstGeom prst="homePlate">
            <a:avLst>
              <a:gd name="adj" fmla="val 47452"/>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rtlCol="0" anchor="ctr"/>
          <a:lstStyle/>
          <a:p>
            <a:pPr algn="ctr"/>
            <a:r>
              <a:rPr lang="ja-JP" altLang="en-US" sz="1100" b="1" dirty="0">
                <a:solidFill>
                  <a:schemeClr val="bg1"/>
                </a:solidFill>
                <a:latin typeface="BIZ UDPゴシック" panose="020B0400000000000000" pitchFamily="50" charset="-128"/>
                <a:ea typeface="BIZ UDPゴシック" panose="020B0400000000000000" pitchFamily="50" charset="-128"/>
              </a:rPr>
              <a:t>新技術の応募等</a:t>
            </a:r>
            <a:endParaRPr kumimoji="1" lang="en-US" altLang="ja-JP" sz="1100" b="1" dirty="0">
              <a:solidFill>
                <a:schemeClr val="bg1"/>
              </a:solidFill>
              <a:latin typeface="BIZ UDPゴシック" panose="020B0400000000000000" pitchFamily="50" charset="-128"/>
              <a:ea typeface="BIZ UDPゴシック" panose="020B0400000000000000" pitchFamily="50" charset="-128"/>
            </a:endParaRPr>
          </a:p>
        </p:txBody>
      </p:sp>
      <p:sp>
        <p:nvSpPr>
          <p:cNvPr id="52" name="山形 50">
            <a:extLst>
              <a:ext uri="{FF2B5EF4-FFF2-40B4-BE49-F238E27FC236}">
                <a16:creationId xmlns:a16="http://schemas.microsoft.com/office/drawing/2014/main" id="{B17ACF84-8551-48D7-B0A3-E1DA7764D0A5}"/>
              </a:ext>
            </a:extLst>
          </p:cNvPr>
          <p:cNvSpPr/>
          <p:nvPr/>
        </p:nvSpPr>
        <p:spPr>
          <a:xfrm>
            <a:off x="2096775" y="4224827"/>
            <a:ext cx="1800000" cy="360000"/>
          </a:xfrm>
          <a:prstGeom prst="chevron">
            <a:avLst>
              <a:gd name="adj" fmla="val 48300"/>
            </a:avLst>
          </a:prstGeom>
          <a:solidFill>
            <a:srgbClr val="1F497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rtlCol="0" anchor="ctr"/>
          <a:lstStyle/>
          <a:p>
            <a:pPr marL="90488" algn="ctr"/>
            <a:r>
              <a:rPr lang="ja-JP" altLang="en-US" sz="1100" b="1">
                <a:solidFill>
                  <a:schemeClr val="bg1"/>
                </a:solidFill>
                <a:latin typeface="BIZ UDPゴシック" panose="020B0400000000000000" pitchFamily="50" charset="-128"/>
                <a:ea typeface="BIZ UDPゴシック" panose="020B0400000000000000" pitchFamily="50" charset="-128"/>
              </a:rPr>
              <a:t>協議・調整</a:t>
            </a:r>
            <a:endParaRPr kumimoji="1" lang="en-US" altLang="ja-JP" sz="1100" b="1">
              <a:solidFill>
                <a:schemeClr val="bg1"/>
              </a:solidFill>
              <a:latin typeface="BIZ UDPゴシック" panose="020B0400000000000000" pitchFamily="50" charset="-128"/>
              <a:ea typeface="BIZ UDPゴシック" panose="020B0400000000000000" pitchFamily="50" charset="-128"/>
            </a:endParaRPr>
          </a:p>
        </p:txBody>
      </p:sp>
      <p:sp>
        <p:nvSpPr>
          <p:cNvPr id="53" name="山形 51">
            <a:extLst>
              <a:ext uri="{FF2B5EF4-FFF2-40B4-BE49-F238E27FC236}">
                <a16:creationId xmlns:a16="http://schemas.microsoft.com/office/drawing/2014/main" id="{CB958219-E70D-44A3-80CF-BBAE6362E7F0}"/>
              </a:ext>
            </a:extLst>
          </p:cNvPr>
          <p:cNvSpPr/>
          <p:nvPr/>
        </p:nvSpPr>
        <p:spPr>
          <a:xfrm>
            <a:off x="3672000" y="4224827"/>
            <a:ext cx="1800000" cy="360000"/>
          </a:xfrm>
          <a:prstGeom prst="chevron">
            <a:avLst>
              <a:gd name="adj" fmla="val 48300"/>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rtlCol="0" anchor="ctr"/>
          <a:lstStyle/>
          <a:p>
            <a:pPr marL="90488" algn="ctr"/>
            <a:r>
              <a:rPr kumimoji="1" lang="ja-JP" altLang="en-US" sz="1100" b="1" dirty="0">
                <a:solidFill>
                  <a:schemeClr val="bg1"/>
                </a:solidFill>
                <a:latin typeface="BIZ UDPゴシック" panose="020B0400000000000000" pitchFamily="50" charset="-128"/>
                <a:ea typeface="BIZ UDPゴシック" panose="020B0400000000000000" pitchFamily="50" charset="-128"/>
              </a:rPr>
              <a:t>フィールドの提供・</a:t>
            </a:r>
            <a:endParaRPr kumimoji="1" lang="en-US" altLang="ja-JP" sz="1100" b="1" dirty="0">
              <a:solidFill>
                <a:schemeClr val="bg1"/>
              </a:solidFill>
              <a:latin typeface="BIZ UDPゴシック" panose="020B0400000000000000" pitchFamily="50" charset="-128"/>
              <a:ea typeface="BIZ UDPゴシック" panose="020B0400000000000000" pitchFamily="50" charset="-128"/>
            </a:endParaRPr>
          </a:p>
          <a:p>
            <a:pPr marL="90488" algn="ctr"/>
            <a:r>
              <a:rPr lang="ja-JP" altLang="en-US" sz="1100" b="1" dirty="0">
                <a:solidFill>
                  <a:schemeClr val="bg1"/>
                </a:solidFill>
                <a:latin typeface="BIZ UDPゴシック" panose="020B0400000000000000" pitchFamily="50" charset="-128"/>
                <a:ea typeface="BIZ UDPゴシック" panose="020B0400000000000000" pitchFamily="50" charset="-128"/>
              </a:rPr>
              <a:t>実証実験</a:t>
            </a:r>
            <a:endParaRPr kumimoji="1" lang="en-US" altLang="ja-JP" sz="1100" b="1" dirty="0">
              <a:solidFill>
                <a:schemeClr val="bg1"/>
              </a:solidFill>
              <a:latin typeface="BIZ UDPゴシック" panose="020B0400000000000000" pitchFamily="50" charset="-128"/>
              <a:ea typeface="BIZ UDPゴシック" panose="020B0400000000000000" pitchFamily="50" charset="-128"/>
            </a:endParaRPr>
          </a:p>
        </p:txBody>
      </p:sp>
      <p:sp>
        <p:nvSpPr>
          <p:cNvPr id="58" name="山形 52">
            <a:extLst>
              <a:ext uri="{FF2B5EF4-FFF2-40B4-BE49-F238E27FC236}">
                <a16:creationId xmlns:a16="http://schemas.microsoft.com/office/drawing/2014/main" id="{6D746F9C-D9D1-4623-A9B7-FEC390B81DC7}"/>
              </a:ext>
            </a:extLst>
          </p:cNvPr>
          <p:cNvSpPr/>
          <p:nvPr/>
        </p:nvSpPr>
        <p:spPr>
          <a:xfrm>
            <a:off x="5337483" y="4280724"/>
            <a:ext cx="1656000" cy="258919"/>
          </a:xfrm>
          <a:prstGeom prst="chevron">
            <a:avLst>
              <a:gd name="adj" fmla="val 31886"/>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rtlCol="0" anchor="ctr"/>
          <a:lstStyle/>
          <a:p>
            <a:pPr marL="90488" algn="ctr"/>
            <a:r>
              <a:rPr lang="ja-JP" altLang="en-US" sz="800" b="1" dirty="0">
                <a:solidFill>
                  <a:schemeClr val="bg1"/>
                </a:solidFill>
                <a:latin typeface="BIZ UDPゴシック" panose="020B0400000000000000" pitchFamily="50" charset="-128"/>
                <a:ea typeface="BIZ UDPゴシック" panose="020B0400000000000000" pitchFamily="50" charset="-128"/>
              </a:rPr>
              <a:t>効果検証・有効性の確認</a:t>
            </a:r>
            <a:endParaRPr lang="en-US" altLang="ja-JP" sz="800" b="1" dirty="0">
              <a:solidFill>
                <a:schemeClr val="bg1"/>
              </a:solidFill>
              <a:latin typeface="BIZ UDPゴシック" panose="020B0400000000000000" pitchFamily="50" charset="-128"/>
              <a:ea typeface="BIZ UDPゴシック" panose="020B0400000000000000" pitchFamily="50" charset="-128"/>
            </a:endParaRPr>
          </a:p>
        </p:txBody>
      </p:sp>
      <p:sp>
        <p:nvSpPr>
          <p:cNvPr id="59" name="山形 51">
            <a:extLst>
              <a:ext uri="{FF2B5EF4-FFF2-40B4-BE49-F238E27FC236}">
                <a16:creationId xmlns:a16="http://schemas.microsoft.com/office/drawing/2014/main" id="{6A3743DC-A31F-4037-BDB5-241154713EE8}"/>
              </a:ext>
            </a:extLst>
          </p:cNvPr>
          <p:cNvSpPr/>
          <p:nvPr/>
        </p:nvSpPr>
        <p:spPr>
          <a:xfrm>
            <a:off x="6902812" y="4280724"/>
            <a:ext cx="1614362" cy="258920"/>
          </a:xfrm>
          <a:prstGeom prst="chevron">
            <a:avLst>
              <a:gd name="adj" fmla="val 33585"/>
            </a:avLst>
          </a:prstGeom>
          <a:solidFill>
            <a:srgbClr val="4BACC6"/>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rtlCol="0" anchor="ctr"/>
          <a:lstStyle/>
          <a:p>
            <a:pPr algn="ctr"/>
            <a:r>
              <a:rPr lang="ja-JP" altLang="en-US" sz="900" b="1" dirty="0">
                <a:solidFill>
                  <a:schemeClr val="bg1"/>
                </a:solidFill>
                <a:latin typeface="BIZ UDPゴシック" panose="020B0400000000000000" pitchFamily="50" charset="-128"/>
                <a:ea typeface="BIZ UDPゴシック" panose="020B0400000000000000" pitchFamily="50" charset="-128"/>
              </a:rPr>
              <a:t>新技術の導入</a:t>
            </a:r>
            <a:endParaRPr kumimoji="1" lang="en-US" altLang="ja-JP" sz="900" b="1" dirty="0">
              <a:solidFill>
                <a:schemeClr val="bg1"/>
              </a:solidFill>
              <a:latin typeface="BIZ UDPゴシック" panose="020B0400000000000000" pitchFamily="50" charset="-128"/>
              <a:ea typeface="BIZ UDPゴシック" panose="020B0400000000000000" pitchFamily="50" charset="-128"/>
            </a:endParaRPr>
          </a:p>
        </p:txBody>
      </p:sp>
      <p:sp>
        <p:nvSpPr>
          <p:cNvPr id="60" name="テキスト ボックス 59">
            <a:extLst>
              <a:ext uri="{FF2B5EF4-FFF2-40B4-BE49-F238E27FC236}">
                <a16:creationId xmlns:a16="http://schemas.microsoft.com/office/drawing/2014/main" id="{71A03B5C-E894-45BA-A26D-31349AC15084}"/>
              </a:ext>
            </a:extLst>
          </p:cNvPr>
          <p:cNvSpPr txBox="1"/>
          <p:nvPr/>
        </p:nvSpPr>
        <p:spPr>
          <a:xfrm>
            <a:off x="535201" y="4610228"/>
            <a:ext cx="1512000" cy="792000"/>
          </a:xfrm>
          <a:prstGeom prst="rect">
            <a:avLst/>
          </a:prstGeom>
          <a:noFill/>
          <a:ln w="6350">
            <a:solidFill>
              <a:srgbClr val="1F497D"/>
            </a:solid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インフラ施設の維持管理等における府の課題や求める技術に対して応募</a:t>
            </a:r>
          </a:p>
        </p:txBody>
      </p:sp>
      <p:sp>
        <p:nvSpPr>
          <p:cNvPr id="62" name="テキスト ボックス 61">
            <a:extLst>
              <a:ext uri="{FF2B5EF4-FFF2-40B4-BE49-F238E27FC236}">
                <a16:creationId xmlns:a16="http://schemas.microsoft.com/office/drawing/2014/main" id="{74F3DF67-E8D1-45C3-9106-DF5CF84DE800}"/>
              </a:ext>
            </a:extLst>
          </p:cNvPr>
          <p:cNvSpPr txBox="1"/>
          <p:nvPr/>
        </p:nvSpPr>
        <p:spPr>
          <a:xfrm>
            <a:off x="2146236" y="4610228"/>
            <a:ext cx="1512000" cy="792000"/>
          </a:xfrm>
          <a:prstGeom prst="rect">
            <a:avLst/>
          </a:prstGeom>
          <a:noFill/>
          <a:ln w="6350">
            <a:solidFill>
              <a:srgbClr val="1F497D"/>
            </a:solid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r>
              <a:rPr kumimoji="1" lang="ja-JP" altLang="en-US" sz="8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応募された新技術と関係所管課の抱える課題とのマッチングを行い、府から実証実験のフィールド提供や、一部区間での試行による実用性の確認等について調整</a:t>
            </a:r>
          </a:p>
        </p:txBody>
      </p:sp>
      <p:sp>
        <p:nvSpPr>
          <p:cNvPr id="63" name="テキスト ボックス 62">
            <a:extLst>
              <a:ext uri="{FF2B5EF4-FFF2-40B4-BE49-F238E27FC236}">
                <a16:creationId xmlns:a16="http://schemas.microsoft.com/office/drawing/2014/main" id="{91DC108D-0205-4664-A020-2CC482CBFC6E}"/>
              </a:ext>
            </a:extLst>
          </p:cNvPr>
          <p:cNvSpPr txBox="1"/>
          <p:nvPr/>
        </p:nvSpPr>
        <p:spPr>
          <a:xfrm>
            <a:off x="3757271" y="4610228"/>
            <a:ext cx="1512000" cy="792000"/>
          </a:xfrm>
          <a:prstGeom prst="rect">
            <a:avLst/>
          </a:prstGeom>
          <a:noFill/>
          <a:ln w="6350">
            <a:solidFill>
              <a:srgbClr val="1F497D"/>
            </a:solid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r>
              <a:rPr kumimoji="1" lang="ja-JP" altLang="en-US" sz="8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協議・調整した結果に基づき、フィールドの提供・実証実験を実施</a:t>
            </a:r>
          </a:p>
        </p:txBody>
      </p:sp>
      <p:sp>
        <p:nvSpPr>
          <p:cNvPr id="65" name="テキスト ボックス 64">
            <a:extLst>
              <a:ext uri="{FF2B5EF4-FFF2-40B4-BE49-F238E27FC236}">
                <a16:creationId xmlns:a16="http://schemas.microsoft.com/office/drawing/2014/main" id="{3DCF8748-702F-4FB3-A443-F8AB71363C54}"/>
              </a:ext>
            </a:extLst>
          </p:cNvPr>
          <p:cNvSpPr txBox="1"/>
          <p:nvPr/>
        </p:nvSpPr>
        <p:spPr>
          <a:xfrm>
            <a:off x="5368306" y="4610228"/>
            <a:ext cx="1512000" cy="792000"/>
          </a:xfrm>
          <a:prstGeom prst="rect">
            <a:avLst/>
          </a:prstGeom>
          <a:noFill/>
          <a:ln w="6350">
            <a:solidFill>
              <a:srgbClr val="1F497D"/>
            </a:solid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r>
              <a:rPr kumimoji="1" lang="ja-JP" altLang="en-US" sz="8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新技術を導入した場合に得られるメリット（導入効果、性能、コスト、施工性、維持管理性、適用条件等）を総合的に判断し、採用の可否を決定</a:t>
            </a:r>
          </a:p>
        </p:txBody>
      </p:sp>
      <p:sp>
        <p:nvSpPr>
          <p:cNvPr id="66" name="テキスト ボックス 65">
            <a:extLst>
              <a:ext uri="{FF2B5EF4-FFF2-40B4-BE49-F238E27FC236}">
                <a16:creationId xmlns:a16="http://schemas.microsoft.com/office/drawing/2014/main" id="{FA5AD6E1-01F9-4628-B874-3323DA0252FC}"/>
              </a:ext>
            </a:extLst>
          </p:cNvPr>
          <p:cNvSpPr txBox="1"/>
          <p:nvPr/>
        </p:nvSpPr>
        <p:spPr>
          <a:xfrm>
            <a:off x="6979339" y="4610228"/>
            <a:ext cx="1512000" cy="792000"/>
          </a:xfrm>
          <a:prstGeom prst="rect">
            <a:avLst/>
          </a:prstGeom>
          <a:noFill/>
          <a:ln w="6350">
            <a:solidFill>
              <a:srgbClr val="1F497D"/>
            </a:solid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採用された新技術は公共事業で活用</a:t>
            </a:r>
          </a:p>
        </p:txBody>
      </p:sp>
      <p:graphicFrame>
        <p:nvGraphicFramePr>
          <p:cNvPr id="68" name="表 26">
            <a:extLst>
              <a:ext uri="{FF2B5EF4-FFF2-40B4-BE49-F238E27FC236}">
                <a16:creationId xmlns:a16="http://schemas.microsoft.com/office/drawing/2014/main" id="{42C41537-54D9-44E4-88C7-CF8BFDC632CA}"/>
              </a:ext>
            </a:extLst>
          </p:cNvPr>
          <p:cNvGraphicFramePr>
            <a:graphicFrameLocks noGrp="1"/>
          </p:cNvGraphicFramePr>
          <p:nvPr/>
        </p:nvGraphicFramePr>
        <p:xfrm>
          <a:off x="341529" y="5437208"/>
          <a:ext cx="8441144" cy="1259999"/>
        </p:xfrm>
        <a:graphic>
          <a:graphicData uri="http://schemas.openxmlformats.org/drawingml/2006/table">
            <a:tbl>
              <a:tblPr>
                <a:tableStyleId>{5C22544A-7EE6-4342-B048-85BDC9FD1C3A}</a:tableStyleId>
              </a:tblPr>
              <a:tblGrid>
                <a:gridCol w="2110286">
                  <a:extLst>
                    <a:ext uri="{9D8B030D-6E8A-4147-A177-3AD203B41FA5}">
                      <a16:colId xmlns:a16="http://schemas.microsoft.com/office/drawing/2014/main" val="125526551"/>
                    </a:ext>
                  </a:extLst>
                </a:gridCol>
                <a:gridCol w="2110286">
                  <a:extLst>
                    <a:ext uri="{9D8B030D-6E8A-4147-A177-3AD203B41FA5}">
                      <a16:colId xmlns:a16="http://schemas.microsoft.com/office/drawing/2014/main" val="2053030058"/>
                    </a:ext>
                  </a:extLst>
                </a:gridCol>
                <a:gridCol w="2110286">
                  <a:extLst>
                    <a:ext uri="{9D8B030D-6E8A-4147-A177-3AD203B41FA5}">
                      <a16:colId xmlns:a16="http://schemas.microsoft.com/office/drawing/2014/main" val="2893187382"/>
                    </a:ext>
                  </a:extLst>
                </a:gridCol>
                <a:gridCol w="2110286">
                  <a:extLst>
                    <a:ext uri="{9D8B030D-6E8A-4147-A177-3AD203B41FA5}">
                      <a16:colId xmlns:a16="http://schemas.microsoft.com/office/drawing/2014/main" val="4074223572"/>
                    </a:ext>
                  </a:extLst>
                </a:gridCol>
              </a:tblGrid>
              <a:tr h="231601">
                <a:tc gridSpan="4">
                  <a:txBody>
                    <a:bodyPr/>
                    <a:lstStyle/>
                    <a:p>
                      <a:pPr algn="l"/>
                      <a:r>
                        <a:rPr kumimoji="1" lang="ja-JP" altLang="en-US" sz="1100" b="1" dirty="0">
                          <a:solidFill>
                            <a:schemeClr val="tx1"/>
                          </a:solidFill>
                          <a:latin typeface="メイリオ" panose="020B0604030504040204" pitchFamily="50" charset="-128"/>
                          <a:ea typeface="メイリオ" panose="020B0604030504040204" pitchFamily="50" charset="-128"/>
                        </a:rPr>
                        <a:t>フィールドの提供事例</a:t>
                      </a:r>
                    </a:p>
                  </a:txBody>
                  <a:tcPr marL="36000" marR="36000" marT="0"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874497763"/>
                  </a:ext>
                </a:extLst>
              </a:tr>
              <a:tr h="231601">
                <a:tc gridSpan="2">
                  <a:txBody>
                    <a:bodyPr/>
                    <a:lstStyle/>
                    <a:p>
                      <a:pPr algn="ctr"/>
                      <a:r>
                        <a:rPr kumimoji="1" lang="ja-JP" altLang="en-US" sz="1050" dirty="0">
                          <a:solidFill>
                            <a:schemeClr val="tx1"/>
                          </a:solidFill>
                          <a:latin typeface="メイリオ" panose="020B0604030504040204" pitchFamily="50" charset="-128"/>
                          <a:ea typeface="メイリオ" panose="020B0604030504040204" pitchFamily="50" charset="-128"/>
                        </a:rPr>
                        <a:t>スカム発生後対策の試行実施</a:t>
                      </a:r>
                    </a:p>
                  </a:txBody>
                  <a:tcPr marL="36000" marR="36000" marT="0" marB="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hMerge="1">
                  <a:txBody>
                    <a:bodyPr/>
                    <a:lstStyle/>
                    <a:p>
                      <a:endParaRPr kumimoji="1" lang="ja-JP" altLang="en-US">
                        <a:latin typeface="メイリオ" panose="020B0604030504040204" pitchFamily="50" charset="-128"/>
                        <a:ea typeface="メイリオ" panose="020B0604030504040204" pitchFamily="50" charset="-128"/>
                      </a:endParaRPr>
                    </a:p>
                  </a:txBody>
                  <a:tcP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tc gridSpan="2">
                  <a:txBody>
                    <a:bodyPr/>
                    <a:lstStyle/>
                    <a:p>
                      <a:pPr algn="ctr"/>
                      <a:r>
                        <a:rPr kumimoji="1" lang="ja-JP" altLang="en-US" sz="1050" dirty="0">
                          <a:solidFill>
                            <a:schemeClr val="tx1"/>
                          </a:solidFill>
                          <a:latin typeface="メイリオ" panose="020B0604030504040204" pitchFamily="50" charset="-128"/>
                          <a:ea typeface="メイリオ" panose="020B0604030504040204" pitchFamily="50" charset="-128"/>
                        </a:rPr>
                        <a:t>水上ドローンによる桟橋下部の損傷度調査</a:t>
                      </a:r>
                    </a:p>
                  </a:txBody>
                  <a:tcPr marL="36000" marR="36000" marT="0" marB="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hMerge="1">
                  <a:txBody>
                    <a:bodyPr/>
                    <a:lstStyle/>
                    <a:p>
                      <a:endParaRPr kumimoji="1" lang="ja-JP" altLang="en-US">
                        <a:latin typeface="メイリオ" panose="020B0604030504040204" pitchFamily="50" charset="-128"/>
                        <a:ea typeface="メイリオ" panose="020B0604030504040204" pitchFamily="50" charset="-128"/>
                      </a:endParaRPr>
                    </a:p>
                  </a:txBody>
                  <a:tcP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extLst>
                  <a:ext uri="{0D108BD9-81ED-4DB2-BD59-A6C34878D82A}">
                    <a16:rowId xmlns:a16="http://schemas.microsoft.com/office/drawing/2014/main" val="436487503"/>
                  </a:ext>
                </a:extLst>
              </a:tr>
              <a:tr h="796797">
                <a:tc>
                  <a:txBody>
                    <a:bodyPr/>
                    <a:lstStyle/>
                    <a:p>
                      <a:endParaRPr kumimoji="1" lang="ja-JP" altLang="en-US" sz="900" dirty="0">
                        <a:solidFill>
                          <a:schemeClr val="tx1"/>
                        </a:solidFill>
                        <a:latin typeface="メイリオ" panose="020B0604030504040204" pitchFamily="50" charset="-128"/>
                        <a:ea typeface="メイリオ" panose="020B0604030504040204" pitchFamily="50" charset="-128"/>
                      </a:endParaRPr>
                    </a:p>
                  </a:txBody>
                  <a:tcPr marL="36000" marR="36000" marT="36000" marB="0">
                    <a:lnL w="6350" cap="flat" cmpd="sng" algn="ctr">
                      <a:solidFill>
                        <a:srgbClr val="006664"/>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tc>
                  <a:txBody>
                    <a:bodyPr/>
                    <a:lstStyle/>
                    <a:p>
                      <a:r>
                        <a:rPr kumimoji="1" lang="ja-JP" altLang="en-US" sz="900" dirty="0">
                          <a:solidFill>
                            <a:schemeClr val="tx1"/>
                          </a:solidFill>
                          <a:latin typeface="メイリオ" panose="020B0604030504040204" pitchFamily="50" charset="-128"/>
                          <a:ea typeface="メイリオ" panose="020B0604030504040204" pitchFamily="50" charset="-128"/>
                        </a:rPr>
                        <a:t>河川における悪臭の原因となるスカム発生時に、迅速な破砕のためのツールの実証実験を実施中。</a:t>
                      </a:r>
                      <a:endParaRPr kumimoji="1" lang="en-US" altLang="ja-JP" sz="900" dirty="0">
                        <a:solidFill>
                          <a:schemeClr val="tx1"/>
                        </a:solidFill>
                        <a:latin typeface="メイリオ" panose="020B0604030504040204" pitchFamily="50" charset="-128"/>
                        <a:ea typeface="メイリオ" panose="020B0604030504040204" pitchFamily="50" charset="-128"/>
                      </a:endParaRPr>
                    </a:p>
                    <a:p>
                      <a:r>
                        <a:rPr kumimoji="1" lang="en-US" altLang="ja-JP" sz="900" dirty="0">
                          <a:solidFill>
                            <a:schemeClr val="tx1"/>
                          </a:solidFill>
                          <a:latin typeface="メイリオ" panose="020B0604030504040204" pitchFamily="50" charset="-128"/>
                          <a:ea typeface="メイリオ" panose="020B0604030504040204" pitchFamily="50" charset="-128"/>
                        </a:rPr>
                        <a:t>(</a:t>
                      </a:r>
                      <a:r>
                        <a:rPr kumimoji="1" lang="ja-JP" altLang="en-US" sz="900" dirty="0">
                          <a:solidFill>
                            <a:schemeClr val="tx1"/>
                          </a:solidFill>
                          <a:latin typeface="メイリオ" panose="020B0604030504040204" pitchFamily="50" charset="-128"/>
                          <a:ea typeface="メイリオ" panose="020B0604030504040204" pitchFamily="50" charset="-128"/>
                        </a:rPr>
                        <a:t>提供フィールド：河川）</a:t>
                      </a:r>
                      <a:endParaRPr kumimoji="1" lang="en-US" altLang="ja-JP" sz="900" dirty="0">
                        <a:solidFill>
                          <a:schemeClr val="tx1"/>
                        </a:solidFill>
                        <a:latin typeface="メイリオ" panose="020B0604030504040204" pitchFamily="50" charset="-128"/>
                        <a:ea typeface="メイリオ" panose="020B0604030504040204" pitchFamily="50" charset="-128"/>
                      </a:endParaRPr>
                    </a:p>
                    <a:p>
                      <a:endParaRPr kumimoji="1" lang="ja-JP" altLang="en-US" sz="900" dirty="0">
                        <a:solidFill>
                          <a:schemeClr val="tx1"/>
                        </a:solidFill>
                        <a:latin typeface="メイリオ" panose="020B0604030504040204" pitchFamily="50" charset="-128"/>
                        <a:ea typeface="メイリオ" panose="020B0604030504040204" pitchFamily="50" charset="-128"/>
                      </a:endParaRPr>
                    </a:p>
                  </a:txBody>
                  <a:tcPr marL="36000" marR="36000" marT="36000" marB="0">
                    <a:lnL w="6350" cap="flat" cmpd="sng" algn="ctr">
                      <a:no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tc>
                  <a:txBody>
                    <a:bodyPr/>
                    <a:lstStyle/>
                    <a:p>
                      <a:endParaRPr kumimoji="1" lang="ja-JP" altLang="en-US" sz="900" dirty="0">
                        <a:solidFill>
                          <a:schemeClr val="tx1"/>
                        </a:solidFill>
                        <a:latin typeface="メイリオ" panose="020B0604030504040204" pitchFamily="50" charset="-128"/>
                        <a:ea typeface="メイリオ" panose="020B0604030504040204" pitchFamily="50" charset="-128"/>
                      </a:endParaRPr>
                    </a:p>
                  </a:txBody>
                  <a:tcPr marL="36000" marR="36000" marT="36000" marB="0">
                    <a:lnL w="6350" cap="flat" cmpd="sng" algn="ctr">
                      <a:solidFill>
                        <a:srgbClr val="006664"/>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tc>
                  <a:txBody>
                    <a:bodyPr/>
                    <a:lstStyle/>
                    <a:p>
                      <a:r>
                        <a:rPr kumimoji="1" lang="ja-JP" altLang="en-US" sz="900" dirty="0">
                          <a:solidFill>
                            <a:schemeClr val="tx1"/>
                          </a:solidFill>
                          <a:latin typeface="メイリオ" panose="020B0604030504040204" pitchFamily="50" charset="-128"/>
                          <a:ea typeface="メイリオ" panose="020B0604030504040204" pitchFamily="50" charset="-128"/>
                        </a:rPr>
                        <a:t>港湾・海岸施設の維持管理において、施設点検の効率化・省力化を図るため、水上ドローンを用いた損傷度調査を実施し、運用上の課題を確認中。</a:t>
                      </a:r>
                      <a:endParaRPr kumimoji="1" lang="en-US" altLang="ja-JP" sz="900" dirty="0">
                        <a:solidFill>
                          <a:schemeClr val="tx1"/>
                        </a:solidFill>
                        <a:latin typeface="メイリオ" panose="020B0604030504040204" pitchFamily="50" charset="-128"/>
                        <a:ea typeface="メイリオ" panose="020B0604030504040204" pitchFamily="50" charset="-128"/>
                      </a:endParaRPr>
                    </a:p>
                    <a:p>
                      <a:r>
                        <a:rPr kumimoji="1" lang="ja-JP" altLang="en-US" sz="900" dirty="0">
                          <a:solidFill>
                            <a:schemeClr val="tx1"/>
                          </a:solidFill>
                          <a:latin typeface="メイリオ" panose="020B0604030504040204" pitchFamily="50" charset="-128"/>
                          <a:ea typeface="メイリオ" panose="020B0604030504040204" pitchFamily="50" charset="-128"/>
                        </a:rPr>
                        <a:t>（提供フィールド：港湾・海岸施設）</a:t>
                      </a:r>
                    </a:p>
                  </a:txBody>
                  <a:tcPr marL="36000" marR="36000" marT="36000" marB="0">
                    <a:lnL w="6350" cap="flat" cmpd="sng" algn="ctr">
                      <a:no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extLst>
                  <a:ext uri="{0D108BD9-81ED-4DB2-BD59-A6C34878D82A}">
                    <a16:rowId xmlns:a16="http://schemas.microsoft.com/office/drawing/2014/main" val="2275271206"/>
                  </a:ext>
                </a:extLst>
              </a:tr>
            </a:tbl>
          </a:graphicData>
        </a:graphic>
      </p:graphicFrame>
      <p:pic>
        <p:nvPicPr>
          <p:cNvPr id="69" name="図 68">
            <a:extLst>
              <a:ext uri="{FF2B5EF4-FFF2-40B4-BE49-F238E27FC236}">
                <a16:creationId xmlns:a16="http://schemas.microsoft.com/office/drawing/2014/main" id="{2371D9A1-196A-440F-8BB5-DD8E93208A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370" y="5904039"/>
            <a:ext cx="1608359" cy="753488"/>
          </a:xfrm>
          <a:prstGeom prst="rect">
            <a:avLst/>
          </a:prstGeom>
        </p:spPr>
      </p:pic>
      <p:pic>
        <p:nvPicPr>
          <p:cNvPr id="70" name="図 69">
            <a:extLst>
              <a:ext uri="{FF2B5EF4-FFF2-40B4-BE49-F238E27FC236}">
                <a16:creationId xmlns:a16="http://schemas.microsoft.com/office/drawing/2014/main" id="{8A40CC13-8790-4AE1-8142-E28EA8E5DD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77073" y="5920900"/>
            <a:ext cx="1407979" cy="726410"/>
          </a:xfrm>
          <a:prstGeom prst="rect">
            <a:avLst/>
          </a:prstGeom>
        </p:spPr>
      </p:pic>
      <p:sp>
        <p:nvSpPr>
          <p:cNvPr id="43" name="正方形/長方形 42">
            <a:extLst>
              <a:ext uri="{FF2B5EF4-FFF2-40B4-BE49-F238E27FC236}">
                <a16:creationId xmlns:a16="http://schemas.microsoft.com/office/drawing/2014/main" id="{F47E1073-2651-449B-B27C-319FEEFA49A9}"/>
              </a:ext>
            </a:extLst>
          </p:cNvPr>
          <p:cNvSpPr/>
          <p:nvPr/>
        </p:nvSpPr>
        <p:spPr>
          <a:xfrm>
            <a:off x="216413" y="782172"/>
            <a:ext cx="8711175" cy="2561280"/>
          </a:xfrm>
          <a:prstGeom prst="rect">
            <a:avLst/>
          </a:prstGeom>
          <a:solidFill>
            <a:srgbClr val="CFE0ED"/>
          </a:solidFill>
          <a:ln>
            <a:noFill/>
          </a:ln>
        </p:spPr>
        <p:style>
          <a:lnRef idx="2">
            <a:schemeClr val="accent2"/>
          </a:lnRef>
          <a:fillRef idx="1">
            <a:schemeClr val="lt1"/>
          </a:fillRef>
          <a:effectRef idx="0">
            <a:schemeClr val="accent2"/>
          </a:effectRef>
          <a:fontRef idx="minor">
            <a:schemeClr val="dk1"/>
          </a:fontRef>
        </p:style>
        <p:txBody>
          <a:bodyPr lIns="72000" rIns="72000" rtlCol="0" anchor="t"/>
          <a:lstStyle/>
          <a:p>
            <a:r>
              <a:rPr kumimoji="1" lang="ja-JP" altLang="en-US" sz="1200" b="1" dirty="0">
                <a:solidFill>
                  <a:schemeClr val="tx1"/>
                </a:solidFill>
                <a:latin typeface="メイリオ" panose="020B0604030504040204" pitchFamily="50" charset="-128"/>
                <a:ea typeface="メイリオ" panose="020B0604030504040204" pitchFamily="50" charset="-128"/>
              </a:rPr>
              <a:t>■</a:t>
            </a:r>
            <a:r>
              <a:rPr lang="ja-JP" altLang="en-US" sz="1200" b="1" dirty="0">
                <a:solidFill>
                  <a:schemeClr val="tx1"/>
                </a:solidFill>
                <a:latin typeface="メイリオ" panose="020B0604030504040204" pitchFamily="50" charset="-128"/>
                <a:ea typeface="メイリオ" panose="020B0604030504040204" pitchFamily="50" charset="-128"/>
              </a:rPr>
              <a:t>実証事業推進チーム大阪による企業等への実証フィールドの提供</a:t>
            </a:r>
            <a:endParaRPr lang="en-US" altLang="ja-JP" sz="1200" b="1" dirty="0">
              <a:solidFill>
                <a:schemeClr val="tx1"/>
              </a:solidFill>
              <a:latin typeface="メイリオ" panose="020B0604030504040204" pitchFamily="50" charset="-128"/>
              <a:ea typeface="メイリオ" panose="020B0604030504040204" pitchFamily="50" charset="-128"/>
            </a:endParaRPr>
          </a:p>
          <a:p>
            <a:pPr marL="85725" indent="-85725">
              <a:lnSpc>
                <a:spcPts val="1600"/>
              </a:lnSpc>
              <a:buFont typeface="Arial" panose="020B0604020202020204" pitchFamily="34" charset="0"/>
              <a:buChar char="•"/>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「実証事業推進チーム大阪」が実証実験を支援。</a:t>
            </a:r>
          </a:p>
          <a:p>
            <a:pPr marL="85725" indent="-85725">
              <a:lnSpc>
                <a:spcPts val="1600"/>
              </a:lnSpc>
              <a:buFont typeface="Arial" panose="020B0604020202020204" pitchFamily="34" charset="0"/>
              <a:buChar char="•"/>
            </a:pPr>
            <a: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t>AI</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や</a:t>
            </a:r>
            <a: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t>IoT</a:t>
            </a:r>
            <a:r>
              <a:rPr lang="ja-JP" altLang="en-US" sz="1200" b="1" baseline="30000" dirty="0">
                <a:latin typeface="メイリオ" panose="020B0604030504040204" pitchFamily="50" charset="-128"/>
                <a:ea typeface="メイリオ" panose="020B0604030504040204" pitchFamily="50" charset="-128"/>
              </a:rPr>
              <a:t> </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、ロボットテクノロジー等先端技術を活用した革新的ビジネスの大阪での社会実装に向けた取組み。</a:t>
            </a:r>
          </a:p>
        </p:txBody>
      </p:sp>
      <p:sp>
        <p:nvSpPr>
          <p:cNvPr id="46" name="テキスト ボックス 45">
            <a:extLst>
              <a:ext uri="{FF2B5EF4-FFF2-40B4-BE49-F238E27FC236}">
                <a16:creationId xmlns:a16="http://schemas.microsoft.com/office/drawing/2014/main" id="{D4278000-BA11-4948-82CC-C81A6B45B2CB}"/>
              </a:ext>
            </a:extLst>
          </p:cNvPr>
          <p:cNvSpPr txBox="1"/>
          <p:nvPr/>
        </p:nvSpPr>
        <p:spPr>
          <a:xfrm>
            <a:off x="360623" y="1412242"/>
            <a:ext cx="8422052" cy="1861534"/>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wrap="square" rtlCol="0">
            <a:noAutofit/>
          </a:bodyPr>
          <a:lstStyle/>
          <a:p>
            <a:endParaRPr kumimoji="1" lang="ja-JP" altLang="en-US" sz="90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7" name="角丸四角形 20">
            <a:extLst>
              <a:ext uri="{FF2B5EF4-FFF2-40B4-BE49-F238E27FC236}">
                <a16:creationId xmlns:a16="http://schemas.microsoft.com/office/drawing/2014/main" id="{55DE2A04-B88E-4ECD-B2E8-A545EBE8FA35}"/>
              </a:ext>
            </a:extLst>
          </p:cNvPr>
          <p:cNvSpPr/>
          <p:nvPr/>
        </p:nvSpPr>
        <p:spPr>
          <a:xfrm>
            <a:off x="549086" y="1575993"/>
            <a:ext cx="1828929" cy="384102"/>
          </a:xfrm>
          <a:prstGeom prst="roundRect">
            <a:avLst>
              <a:gd name="adj" fmla="val 10148"/>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ja-JP" altLang="en-US" sz="105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実証実験の実施主体</a:t>
            </a:r>
          </a:p>
        </p:txBody>
      </p:sp>
      <p:sp>
        <p:nvSpPr>
          <p:cNvPr id="54" name="角丸四角形 21">
            <a:extLst>
              <a:ext uri="{FF2B5EF4-FFF2-40B4-BE49-F238E27FC236}">
                <a16:creationId xmlns:a16="http://schemas.microsoft.com/office/drawing/2014/main" id="{D3C8C09E-2512-4E04-9BB7-67577B33ED63}"/>
              </a:ext>
            </a:extLst>
          </p:cNvPr>
          <p:cNvSpPr/>
          <p:nvPr/>
        </p:nvSpPr>
        <p:spPr>
          <a:xfrm>
            <a:off x="2746115" y="2063584"/>
            <a:ext cx="1854566" cy="742539"/>
          </a:xfrm>
          <a:prstGeom prst="roundRect">
            <a:avLst>
              <a:gd name="adj" fmla="val 7249"/>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lnSpc>
                <a:spcPts val="1500"/>
              </a:lnSpc>
            </a:pPr>
            <a:r>
              <a:rPr lang="ja-JP" altLang="en-US" sz="105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大阪府、大阪市、</a:t>
            </a:r>
            <a:endParaRPr lang="en-US" altLang="ja-JP" sz="105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lnSpc>
                <a:spcPts val="1500"/>
              </a:lnSpc>
            </a:pPr>
            <a:r>
              <a:rPr lang="ja-JP" altLang="en-US" sz="105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大阪商工会議所で構成</a:t>
            </a:r>
            <a:endParaRPr lang="en-US" altLang="ja-JP" sz="105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lnSpc>
                <a:spcPts val="1100"/>
              </a:lnSpc>
              <a:spcBef>
                <a:spcPts val="400"/>
              </a:spcBef>
            </a:pPr>
            <a:r>
              <a:rPr lang="ja-JP" altLang="en-US" sz="105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（窓口：大阪商工会議所）</a:t>
            </a:r>
            <a:endParaRPr lang="en-US" altLang="ja-JP" sz="105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5" name="正方形/長方形 54">
            <a:extLst>
              <a:ext uri="{FF2B5EF4-FFF2-40B4-BE49-F238E27FC236}">
                <a16:creationId xmlns:a16="http://schemas.microsoft.com/office/drawing/2014/main" id="{BC34A7E3-43D9-4D6E-A2AB-8D8C58360CA6}"/>
              </a:ext>
            </a:extLst>
          </p:cNvPr>
          <p:cNvSpPr/>
          <p:nvPr/>
        </p:nvSpPr>
        <p:spPr>
          <a:xfrm>
            <a:off x="2584756" y="1639055"/>
            <a:ext cx="1397864" cy="230832"/>
          </a:xfrm>
          <a:prstGeom prst="rect">
            <a:avLst/>
          </a:prstGeom>
        </p:spPr>
        <p:txBody>
          <a:bodyPr wrap="square">
            <a:spAutoFit/>
          </a:bodyPr>
          <a:lstStyle/>
          <a:p>
            <a:pPr marL="88900" indent="-88900"/>
            <a:r>
              <a:rPr lang="ja-JP" altLang="en-US" sz="900">
                <a:latin typeface="メイリオ" panose="020B0604030504040204" pitchFamily="50" charset="-128"/>
                <a:ea typeface="メイリオ" panose="020B0604030504040204" pitchFamily="50" charset="-128"/>
                <a:cs typeface="メイリオ" panose="020B0604030504040204" pitchFamily="50" charset="-128"/>
              </a:rPr>
              <a:t>実証フィールド希望</a:t>
            </a:r>
            <a:endParaRPr lang="en-US" altLang="ja-JP" sz="9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6" name="角丸四角形 23">
            <a:extLst>
              <a:ext uri="{FF2B5EF4-FFF2-40B4-BE49-F238E27FC236}">
                <a16:creationId xmlns:a16="http://schemas.microsoft.com/office/drawing/2014/main" id="{FC17CD9C-7648-4F9A-BC3D-E032ECBFEE7B}"/>
              </a:ext>
            </a:extLst>
          </p:cNvPr>
          <p:cNvSpPr/>
          <p:nvPr/>
        </p:nvSpPr>
        <p:spPr>
          <a:xfrm>
            <a:off x="547725" y="2552400"/>
            <a:ext cx="1831650" cy="660042"/>
          </a:xfrm>
          <a:prstGeom prst="roundRect">
            <a:avLst>
              <a:gd name="adj" fmla="val 5408"/>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altLang="ja-JP"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05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大阪府、大阪市、大阪商工会議所の会員企業等の</a:t>
            </a:r>
            <a:endParaRPr lang="en-US" altLang="ja-JP" sz="105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05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関連施設</a:t>
            </a:r>
          </a:p>
        </p:txBody>
      </p:sp>
      <p:sp>
        <p:nvSpPr>
          <p:cNvPr id="57" name="正方形/長方形 56">
            <a:extLst>
              <a:ext uri="{FF2B5EF4-FFF2-40B4-BE49-F238E27FC236}">
                <a16:creationId xmlns:a16="http://schemas.microsoft.com/office/drawing/2014/main" id="{CF4FE757-8179-4D1F-BE3C-E3466C150A28}"/>
              </a:ext>
            </a:extLst>
          </p:cNvPr>
          <p:cNvSpPr/>
          <p:nvPr/>
        </p:nvSpPr>
        <p:spPr>
          <a:xfrm>
            <a:off x="453402" y="2068462"/>
            <a:ext cx="716253" cy="369332"/>
          </a:xfrm>
          <a:prstGeom prst="rect">
            <a:avLst/>
          </a:prstGeom>
        </p:spPr>
        <p:txBody>
          <a:bodyPr wrap="square">
            <a:spAutoFit/>
          </a:bodyPr>
          <a:lstStyle/>
          <a:p>
            <a:pPr marL="88900" indent="-88900"/>
            <a:r>
              <a:rPr lang="ja-JP" altLang="en-US" sz="900">
                <a:latin typeface="メイリオ" panose="020B0604030504040204" pitchFamily="50" charset="-128"/>
                <a:ea typeface="メイリオ" panose="020B0604030504040204" pitchFamily="50" charset="-128"/>
                <a:cs typeface="メイリオ" panose="020B0604030504040204" pitchFamily="50" charset="-128"/>
              </a:rPr>
              <a:t>必要な</a:t>
            </a:r>
            <a:endParaRPr lang="en-US" altLang="ja-JP" sz="900">
              <a:latin typeface="メイリオ" panose="020B0604030504040204" pitchFamily="50" charset="-128"/>
              <a:ea typeface="メイリオ" panose="020B0604030504040204" pitchFamily="50" charset="-128"/>
              <a:cs typeface="メイリオ" panose="020B0604030504040204" pitchFamily="50" charset="-128"/>
            </a:endParaRPr>
          </a:p>
          <a:p>
            <a:pPr marL="88900" indent="-88900"/>
            <a:r>
              <a:rPr lang="ja-JP" altLang="en-US" sz="900">
                <a:latin typeface="メイリオ" panose="020B0604030504040204" pitchFamily="50" charset="-128"/>
                <a:ea typeface="メイリオ" panose="020B0604030504040204" pitchFamily="50" charset="-128"/>
                <a:cs typeface="メイリオ" panose="020B0604030504040204" pitchFamily="50" charset="-128"/>
              </a:rPr>
              <a:t>費用負担</a:t>
            </a:r>
            <a:endParaRPr lang="en-US" altLang="ja-JP" sz="9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1" name="テキスト ボックス 60">
            <a:extLst>
              <a:ext uri="{FF2B5EF4-FFF2-40B4-BE49-F238E27FC236}">
                <a16:creationId xmlns:a16="http://schemas.microsoft.com/office/drawing/2014/main" id="{2A08B929-9222-43C9-AD58-D692237F9789}"/>
              </a:ext>
            </a:extLst>
          </p:cNvPr>
          <p:cNvSpPr txBox="1"/>
          <p:nvPr/>
        </p:nvSpPr>
        <p:spPr>
          <a:xfrm>
            <a:off x="1406062" y="2063584"/>
            <a:ext cx="1027549" cy="342584"/>
          </a:xfrm>
          <a:prstGeom prst="rect">
            <a:avLst/>
          </a:prstGeom>
          <a:noFill/>
          <a:ln>
            <a:noFill/>
          </a:ln>
        </p:spPr>
        <p:txBody>
          <a:bodyPr wrap="none" rtlCol="0">
            <a:noAutofit/>
          </a:bodyPr>
          <a:lstStyle/>
          <a:p>
            <a:pPr algn="ctr"/>
            <a:r>
              <a:rPr lang="ja-JP" altLang="en-US" sz="900">
                <a:latin typeface="メイリオ" panose="020B0604030504040204" pitchFamily="50" charset="-128"/>
                <a:ea typeface="メイリオ" panose="020B0604030504040204" pitchFamily="50" charset="-128"/>
                <a:cs typeface="メイリオ" panose="020B0604030504040204" pitchFamily="50" charset="-128"/>
              </a:rPr>
              <a:t>フィールド</a:t>
            </a:r>
            <a:endParaRPr lang="en-US" altLang="ja-JP" sz="90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900">
                <a:latin typeface="メイリオ" panose="020B0604030504040204" pitchFamily="50" charset="-128"/>
                <a:ea typeface="メイリオ" panose="020B0604030504040204" pitchFamily="50" charset="-128"/>
                <a:cs typeface="メイリオ" panose="020B0604030504040204" pitchFamily="50" charset="-128"/>
              </a:rPr>
              <a:t>提供</a:t>
            </a:r>
          </a:p>
        </p:txBody>
      </p:sp>
      <p:sp>
        <p:nvSpPr>
          <p:cNvPr id="64" name="右矢印 15">
            <a:extLst>
              <a:ext uri="{FF2B5EF4-FFF2-40B4-BE49-F238E27FC236}">
                <a16:creationId xmlns:a16="http://schemas.microsoft.com/office/drawing/2014/main" id="{36855C76-6A42-48E6-BA28-9255C8ACB9CA}"/>
              </a:ext>
            </a:extLst>
          </p:cNvPr>
          <p:cNvSpPr/>
          <p:nvPr/>
        </p:nvSpPr>
        <p:spPr>
          <a:xfrm rot="5400000" flipV="1">
            <a:off x="1039235" y="2119211"/>
            <a:ext cx="286221" cy="182157"/>
          </a:xfrm>
          <a:prstGeom prst="rightArrow">
            <a:avLst>
              <a:gd name="adj1" fmla="val 58262"/>
              <a:gd name="adj2" fmla="val 66516"/>
            </a:avLst>
          </a:prstGeom>
          <a:solidFill>
            <a:srgbClr val="33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000"/>
          </a:p>
        </p:txBody>
      </p:sp>
      <p:sp>
        <p:nvSpPr>
          <p:cNvPr id="67" name="右矢印 17">
            <a:extLst>
              <a:ext uri="{FF2B5EF4-FFF2-40B4-BE49-F238E27FC236}">
                <a16:creationId xmlns:a16="http://schemas.microsoft.com/office/drawing/2014/main" id="{3B6B1E87-9741-4975-AD99-F27A7B4317C8}"/>
              </a:ext>
            </a:extLst>
          </p:cNvPr>
          <p:cNvSpPr/>
          <p:nvPr/>
        </p:nvSpPr>
        <p:spPr>
          <a:xfrm rot="16200000" flipV="1">
            <a:off x="1306152" y="2102756"/>
            <a:ext cx="286221" cy="182157"/>
          </a:xfrm>
          <a:prstGeom prst="rightArrow">
            <a:avLst>
              <a:gd name="adj1" fmla="val 58262"/>
              <a:gd name="adj2" fmla="val 66516"/>
            </a:avLst>
          </a:prstGeom>
          <a:solidFill>
            <a:srgbClr val="33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000"/>
          </a:p>
        </p:txBody>
      </p:sp>
      <p:sp>
        <p:nvSpPr>
          <p:cNvPr id="72" name="右矢印 19">
            <a:extLst>
              <a:ext uri="{FF2B5EF4-FFF2-40B4-BE49-F238E27FC236}">
                <a16:creationId xmlns:a16="http://schemas.microsoft.com/office/drawing/2014/main" id="{AD4347A9-A8FF-4834-9BBA-4D86EBE75A42}"/>
              </a:ext>
            </a:extLst>
          </p:cNvPr>
          <p:cNvSpPr/>
          <p:nvPr/>
        </p:nvSpPr>
        <p:spPr>
          <a:xfrm rot="8083862" flipV="1">
            <a:off x="2433829" y="2780061"/>
            <a:ext cx="286221" cy="182157"/>
          </a:xfrm>
          <a:prstGeom prst="rightArrow">
            <a:avLst>
              <a:gd name="adj1" fmla="val 58262"/>
              <a:gd name="adj2" fmla="val 66516"/>
            </a:avLst>
          </a:prstGeom>
          <a:solidFill>
            <a:srgbClr val="33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000"/>
          </a:p>
        </p:txBody>
      </p:sp>
      <p:sp>
        <p:nvSpPr>
          <p:cNvPr id="73" name="正方形/長方形 72">
            <a:extLst>
              <a:ext uri="{FF2B5EF4-FFF2-40B4-BE49-F238E27FC236}">
                <a16:creationId xmlns:a16="http://schemas.microsoft.com/office/drawing/2014/main" id="{E0E47413-B1F8-418C-8C6A-6F2C967523B2}"/>
              </a:ext>
            </a:extLst>
          </p:cNvPr>
          <p:cNvSpPr/>
          <p:nvPr/>
        </p:nvSpPr>
        <p:spPr>
          <a:xfrm>
            <a:off x="2823402" y="1924655"/>
            <a:ext cx="1699993" cy="261610"/>
          </a:xfrm>
          <a:prstGeom prst="rect">
            <a:avLst/>
          </a:prstGeom>
          <a:solidFill>
            <a:schemeClr val="bg1"/>
          </a:solidFill>
          <a:ln>
            <a:solidFill>
              <a:schemeClr val="bg1">
                <a:alpha val="0"/>
              </a:schemeClr>
            </a:solidFill>
          </a:ln>
        </p:spPr>
        <p:txBody>
          <a:bodyPr wrap="square">
            <a:spAutoFit/>
          </a:bodyPr>
          <a:lstStyle/>
          <a:p>
            <a:pPr algn="ctr"/>
            <a:r>
              <a:rPr lang="ja-JP" altLang="en-US" sz="1050" b="1">
                <a:latin typeface="メイリオ" panose="020B0604030504040204" pitchFamily="50" charset="-128"/>
                <a:ea typeface="メイリオ" panose="020B0604030504040204" pitchFamily="50" charset="-128"/>
                <a:cs typeface="メイリオ" panose="020B0604030504040204" pitchFamily="50" charset="-128"/>
              </a:rPr>
              <a:t>実証事業推進チーム大阪</a:t>
            </a:r>
          </a:p>
        </p:txBody>
      </p:sp>
      <p:sp>
        <p:nvSpPr>
          <p:cNvPr id="74" name="正方形/長方形 73">
            <a:extLst>
              <a:ext uri="{FF2B5EF4-FFF2-40B4-BE49-F238E27FC236}">
                <a16:creationId xmlns:a16="http://schemas.microsoft.com/office/drawing/2014/main" id="{2064FF39-9EFE-46FC-8012-11D91F222342}"/>
              </a:ext>
            </a:extLst>
          </p:cNvPr>
          <p:cNvSpPr/>
          <p:nvPr/>
        </p:nvSpPr>
        <p:spPr>
          <a:xfrm>
            <a:off x="1090955" y="1465659"/>
            <a:ext cx="745190" cy="261610"/>
          </a:xfrm>
          <a:prstGeom prst="rect">
            <a:avLst/>
          </a:prstGeom>
          <a:solidFill>
            <a:schemeClr val="bg1"/>
          </a:solidFill>
          <a:ln>
            <a:solidFill>
              <a:schemeClr val="bg1">
                <a:alpha val="0"/>
              </a:schemeClr>
            </a:solidFill>
          </a:ln>
        </p:spPr>
        <p:txBody>
          <a:bodyPr wrap="square">
            <a:spAutoFit/>
          </a:bodyPr>
          <a:lstStyle/>
          <a:p>
            <a:pPr algn="ctr"/>
            <a:r>
              <a:rPr lang="ja-JP" altLang="en-US" sz="1050" b="1">
                <a:latin typeface="メイリオ" panose="020B0604030504040204" pitchFamily="50" charset="-128"/>
                <a:ea typeface="メイリオ" panose="020B0604030504040204" pitchFamily="50" charset="-128"/>
                <a:cs typeface="メイリオ" panose="020B0604030504040204" pitchFamily="50" charset="-128"/>
              </a:rPr>
              <a:t>事業者</a:t>
            </a:r>
          </a:p>
        </p:txBody>
      </p:sp>
      <p:sp>
        <p:nvSpPr>
          <p:cNvPr id="75" name="正方形/長方形 74">
            <a:extLst>
              <a:ext uri="{FF2B5EF4-FFF2-40B4-BE49-F238E27FC236}">
                <a16:creationId xmlns:a16="http://schemas.microsoft.com/office/drawing/2014/main" id="{B44B5468-881D-4EC3-B5D5-C6061C65FD92}"/>
              </a:ext>
            </a:extLst>
          </p:cNvPr>
          <p:cNvSpPr/>
          <p:nvPr/>
        </p:nvSpPr>
        <p:spPr>
          <a:xfrm>
            <a:off x="851615" y="2431088"/>
            <a:ext cx="1228785" cy="246221"/>
          </a:xfrm>
          <a:prstGeom prst="rect">
            <a:avLst/>
          </a:prstGeom>
          <a:solidFill>
            <a:schemeClr val="bg1"/>
          </a:solidFill>
          <a:ln>
            <a:solidFill>
              <a:schemeClr val="bg1">
                <a:alpha val="0"/>
              </a:schemeClr>
            </a:solidFill>
          </a:ln>
        </p:spPr>
        <p:txBody>
          <a:bodyPr wrap="square">
            <a:spAutoFit/>
          </a:bodyPr>
          <a:lstStyle/>
          <a:p>
            <a:pPr algn="ctr"/>
            <a:r>
              <a:rPr lang="ja-JP" altLang="en-US" sz="1000" b="1">
                <a:latin typeface="メイリオ" panose="020B0604030504040204" pitchFamily="50" charset="-128"/>
                <a:ea typeface="メイリオ" panose="020B0604030504040204" pitchFamily="50" charset="-128"/>
                <a:cs typeface="メイリオ" panose="020B0604030504040204" pitchFamily="50" charset="-128"/>
              </a:rPr>
              <a:t>フィールド管理者</a:t>
            </a:r>
          </a:p>
        </p:txBody>
      </p:sp>
      <p:sp>
        <p:nvSpPr>
          <p:cNvPr id="76" name="右矢印 19">
            <a:extLst>
              <a:ext uri="{FF2B5EF4-FFF2-40B4-BE49-F238E27FC236}">
                <a16:creationId xmlns:a16="http://schemas.microsoft.com/office/drawing/2014/main" id="{3FF64999-7829-4D82-A3E5-7C64AB8CD152}"/>
              </a:ext>
            </a:extLst>
          </p:cNvPr>
          <p:cNvSpPr/>
          <p:nvPr/>
        </p:nvSpPr>
        <p:spPr>
          <a:xfrm rot="13516138" flipH="1" flipV="1">
            <a:off x="2453045" y="1844075"/>
            <a:ext cx="286221" cy="182157"/>
          </a:xfrm>
          <a:prstGeom prst="rightArrow">
            <a:avLst>
              <a:gd name="adj1" fmla="val 58262"/>
              <a:gd name="adj2" fmla="val 66516"/>
            </a:avLst>
          </a:prstGeom>
          <a:solidFill>
            <a:srgbClr val="33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000"/>
          </a:p>
        </p:txBody>
      </p:sp>
      <p:sp>
        <p:nvSpPr>
          <p:cNvPr id="77" name="テキスト ボックス 76">
            <a:extLst>
              <a:ext uri="{FF2B5EF4-FFF2-40B4-BE49-F238E27FC236}">
                <a16:creationId xmlns:a16="http://schemas.microsoft.com/office/drawing/2014/main" id="{46DA24AF-8520-4F3B-B73F-03124E3B739F}"/>
              </a:ext>
            </a:extLst>
          </p:cNvPr>
          <p:cNvSpPr txBox="1"/>
          <p:nvPr/>
        </p:nvSpPr>
        <p:spPr>
          <a:xfrm>
            <a:off x="4754893" y="1485925"/>
            <a:ext cx="1569009" cy="1726518"/>
          </a:xfrm>
          <a:prstGeom prst="rect">
            <a:avLst/>
          </a:prstGeom>
          <a:noFill/>
          <a:ln w="9525">
            <a:solidFill>
              <a:srgbClr val="1F497D"/>
            </a:solidFill>
          </a:ln>
        </p:spPr>
        <p:style>
          <a:lnRef idx="2">
            <a:schemeClr val="accent1"/>
          </a:lnRef>
          <a:fillRef idx="1">
            <a:schemeClr val="lt1"/>
          </a:fillRef>
          <a:effectRef idx="0">
            <a:schemeClr val="accent1"/>
          </a:effectRef>
          <a:fontRef idx="minor">
            <a:schemeClr val="dk1"/>
          </a:fontRef>
        </p:style>
        <p:txBody>
          <a:bodyPr wrap="square" lIns="72000" rtlCol="0">
            <a:noAutofit/>
          </a:bodyPr>
          <a:lstStyle/>
          <a:p>
            <a:pPr>
              <a:lnSpc>
                <a:spcPts val="1200"/>
              </a:lnSpc>
            </a:pPr>
            <a:r>
              <a:rPr kumimoji="1" lang="en-US" altLang="ja-JP" sz="105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05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対象分野</a:t>
            </a:r>
            <a:r>
              <a:rPr kumimoji="1" lang="en-US" altLang="ja-JP" sz="105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p>
          <a:p>
            <a:pPr>
              <a:lnSpc>
                <a:spcPts val="1200"/>
              </a:lnSpc>
            </a:pPr>
            <a:r>
              <a:rPr lang="ja-JP" altLang="en-US" sz="9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①先進的なまちづくり</a:t>
            </a:r>
            <a:endParaRPr lang="en-US" altLang="ja-JP"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ja-JP" altLang="en-US"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②</a:t>
            </a:r>
            <a:r>
              <a:rPr kumimoji="1" lang="en-US" altLang="ja-JP"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IoT</a:t>
            </a:r>
            <a:r>
              <a:rPr kumimoji="1" lang="ja-JP" altLang="en-US"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ja-JP" altLang="en-US"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ロボットテクノロジー</a:t>
            </a:r>
            <a:endParaRPr lang="en-US" altLang="ja-JP"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ja-JP" altLang="en-US"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③自動運転</a:t>
            </a:r>
            <a:endParaRPr lang="en-US" altLang="ja-JP"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ja-JP" altLang="en-US"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④ドローン</a:t>
            </a:r>
            <a:endParaRPr lang="en-US" altLang="ja-JP"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ja-JP" altLang="en-US"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⑤</a:t>
            </a:r>
            <a:r>
              <a:rPr lang="en-US" altLang="ja-JP"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AI</a:t>
            </a:r>
            <a:r>
              <a:rPr lang="ja-JP" altLang="en-US"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（人工知能）</a:t>
            </a:r>
            <a:endParaRPr lang="en-US" altLang="ja-JP"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ja-JP" altLang="en-US"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⑥ヘルスケア</a:t>
            </a:r>
            <a:endParaRPr lang="en-US" altLang="ja-JP"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ja-JP" altLang="en-US"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⑦オープンデータ、</a:t>
            </a:r>
            <a:endParaRPr lang="en-US" altLang="ja-JP"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ja-JP" altLang="en-US"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ビッグデータ</a:t>
            </a:r>
            <a:endParaRPr kumimoji="1" lang="ja-JP" altLang="en-US" sz="105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8" name="テキスト ボックス 77">
            <a:extLst>
              <a:ext uri="{FF2B5EF4-FFF2-40B4-BE49-F238E27FC236}">
                <a16:creationId xmlns:a16="http://schemas.microsoft.com/office/drawing/2014/main" id="{07700615-B640-4682-A446-3CCD6C771B98}"/>
              </a:ext>
            </a:extLst>
          </p:cNvPr>
          <p:cNvSpPr txBox="1"/>
          <p:nvPr/>
        </p:nvSpPr>
        <p:spPr>
          <a:xfrm>
            <a:off x="6385052" y="1485924"/>
            <a:ext cx="2305546" cy="1726518"/>
          </a:xfrm>
          <a:prstGeom prst="rect">
            <a:avLst/>
          </a:prstGeom>
          <a:noFill/>
          <a:ln w="9525">
            <a:solidFill>
              <a:srgbClr val="1F497D"/>
            </a:solidFill>
          </a:ln>
        </p:spPr>
        <p:style>
          <a:lnRef idx="2">
            <a:schemeClr val="accent1"/>
          </a:lnRef>
          <a:fillRef idx="1">
            <a:schemeClr val="lt1"/>
          </a:fillRef>
          <a:effectRef idx="0">
            <a:schemeClr val="accent1"/>
          </a:effectRef>
          <a:fontRef idx="minor">
            <a:schemeClr val="dk1"/>
          </a:fontRef>
        </p:style>
        <p:txBody>
          <a:bodyPr wrap="square" lIns="72000" rtlCol="0">
            <a:noAutofit/>
          </a:bodyPr>
          <a:lstStyle/>
          <a:p>
            <a:pPr>
              <a:lnSpc>
                <a:spcPts val="1200"/>
              </a:lnSpc>
            </a:pPr>
            <a:r>
              <a:rPr kumimoji="1" lang="en-US" altLang="ja-JP" sz="105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05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支援の内容</a:t>
            </a:r>
            <a:r>
              <a:rPr kumimoji="1" lang="en-US" altLang="ja-JP" sz="105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p>
          <a:p>
            <a:pPr>
              <a:lnSpc>
                <a:spcPts val="1200"/>
              </a:lnSpc>
            </a:pPr>
            <a:r>
              <a:rPr lang="ja-JP" altLang="en-US" sz="9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①大阪府・大阪市の関連施設における</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実証フィールドの提供</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②企業間連携による民間企業保有施設</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における実証フィールドの提供</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③民間企業による実証実験を支援する</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サービスの提供</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・リスクアセスメントサービスや</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保険商品</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5G</a:t>
            </a: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の技術検証環境の提供</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④アドバイザーによる助言</a:t>
            </a: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endPar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endParaRPr kumimoji="1"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kumimoji="1"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endParaRPr kumimoji="1"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endParaRPr kumimoji="1" lang="ja-JP" altLang="en-US" sz="105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9" name="正方形/長方形 78">
            <a:extLst>
              <a:ext uri="{FF2B5EF4-FFF2-40B4-BE49-F238E27FC236}">
                <a16:creationId xmlns:a16="http://schemas.microsoft.com/office/drawing/2014/main" id="{76AE1C64-DE7B-4A11-A48C-F4C31F25767F}"/>
              </a:ext>
            </a:extLst>
          </p:cNvPr>
          <p:cNvSpPr/>
          <p:nvPr/>
        </p:nvSpPr>
        <p:spPr>
          <a:xfrm>
            <a:off x="2730131" y="2908748"/>
            <a:ext cx="1569008" cy="230832"/>
          </a:xfrm>
          <a:prstGeom prst="rect">
            <a:avLst/>
          </a:prstGeom>
        </p:spPr>
        <p:txBody>
          <a:bodyPr wrap="square">
            <a:spAutoFit/>
          </a:bodyPr>
          <a:lstStyle/>
          <a:p>
            <a:pPr marL="88900" indent="-88900"/>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フィールド調査事前協議</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スライド番号プレースホルダー 2">
            <a:extLst>
              <a:ext uri="{FF2B5EF4-FFF2-40B4-BE49-F238E27FC236}">
                <a16:creationId xmlns:a16="http://schemas.microsoft.com/office/drawing/2014/main" id="{52C7180B-C9DE-48E1-822F-1A2549C73F32}"/>
              </a:ext>
            </a:extLst>
          </p:cNvPr>
          <p:cNvSpPr>
            <a:spLocks noGrp="1"/>
          </p:cNvSpPr>
          <p:nvPr>
            <p:ph type="sldNum" sz="quarter" idx="12"/>
          </p:nvPr>
        </p:nvSpPr>
        <p:spPr/>
        <p:txBody>
          <a:bodyPr/>
          <a:lstStyle/>
          <a:p>
            <a:fld id="{7791D223-6A27-4327-8087-FA06212A7E85}" type="slidenum">
              <a:rPr lang="ja-JP" altLang="en-US" smtClean="0"/>
              <a:pPr/>
              <a:t>22</a:t>
            </a:fld>
            <a:endParaRPr lang="ja-JP" altLang="en-US"/>
          </a:p>
        </p:txBody>
      </p:sp>
    </p:spTree>
    <p:extLst>
      <p:ext uri="{BB962C8B-B14F-4D97-AF65-F5344CB8AC3E}">
        <p14:creationId xmlns:p14="http://schemas.microsoft.com/office/powerpoint/2010/main" val="3898045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テキスト ボックス 63">
            <a:extLst>
              <a:ext uri="{FF2B5EF4-FFF2-40B4-BE49-F238E27FC236}">
                <a16:creationId xmlns:a16="http://schemas.microsoft.com/office/drawing/2014/main" id="{E490536B-7C02-494A-8755-3B0C71E7892B}"/>
              </a:ext>
            </a:extLst>
          </p:cNvPr>
          <p:cNvSpPr txBox="1"/>
          <p:nvPr/>
        </p:nvSpPr>
        <p:spPr>
          <a:xfrm>
            <a:off x="589058" y="1351472"/>
            <a:ext cx="7965885" cy="278332"/>
          </a:xfrm>
          <a:prstGeom prst="rect">
            <a:avLst/>
          </a:prstGeom>
          <a:solidFill>
            <a:schemeClr val="bg1"/>
          </a:solidFill>
        </p:spPr>
        <p:txBody>
          <a:bodyPr wrap="square" lIns="0" tIns="72000" rIns="0" bIns="36000" rtlCol="0">
            <a:spAutoFit/>
          </a:bodyPr>
          <a:lstStyle/>
          <a:p>
            <a:pPr algn="ctr"/>
            <a:r>
              <a:rPr kumimoji="1" lang="ja-JP" altLang="en-US" sz="1100" b="1" dirty="0">
                <a:latin typeface="メイリオ" panose="020B0604030504040204" pitchFamily="50" charset="-128"/>
                <a:ea typeface="メイリオ" panose="020B0604030504040204" pitchFamily="50" charset="-128"/>
              </a:rPr>
              <a:t>令和７年度対象事業</a:t>
            </a:r>
            <a:r>
              <a:rPr lang="ja-JP" altLang="en-US" sz="1100" b="1" dirty="0">
                <a:latin typeface="メイリオ" panose="020B0604030504040204" pitchFamily="50" charset="-128"/>
                <a:ea typeface="メイリオ" panose="020B0604030504040204" pitchFamily="50" charset="-128"/>
              </a:rPr>
              <a:t>：</a:t>
            </a:r>
            <a:r>
              <a:rPr kumimoji="1" lang="ja-JP" altLang="en-US" sz="1100" b="1" dirty="0">
                <a:latin typeface="メイリオ" panose="020B0604030504040204" pitchFamily="50" charset="-128"/>
                <a:ea typeface="メイリオ" panose="020B0604030504040204" pitchFamily="50" charset="-128"/>
              </a:rPr>
              <a:t>「イノベーション創出基金事業」や「大阪教育ゆめ基金事業」 等、</a:t>
            </a:r>
            <a:r>
              <a:rPr lang="en-US" altLang="ja-JP" sz="1100" b="1" dirty="0">
                <a:latin typeface="メイリオ" panose="020B0604030504040204" pitchFamily="50" charset="-128"/>
                <a:ea typeface="メイリオ" panose="020B0604030504040204" pitchFamily="50" charset="-128"/>
              </a:rPr>
              <a:t>20</a:t>
            </a:r>
            <a:r>
              <a:rPr kumimoji="1" lang="ja-JP" altLang="en-US" sz="1100" b="1" dirty="0">
                <a:latin typeface="メイリオ" panose="020B0604030504040204" pitchFamily="50" charset="-128"/>
                <a:ea typeface="メイリオ" panose="020B0604030504040204" pitchFamily="50" charset="-128"/>
              </a:rPr>
              <a:t>事業（令和８年１月時点） </a:t>
            </a:r>
          </a:p>
        </p:txBody>
      </p:sp>
      <p:sp>
        <p:nvSpPr>
          <p:cNvPr id="30" name="正方形/長方形 29">
            <a:extLst>
              <a:ext uri="{FF2B5EF4-FFF2-40B4-BE49-F238E27FC236}">
                <a16:creationId xmlns:a16="http://schemas.microsoft.com/office/drawing/2014/main" id="{635F25E5-60B5-400A-A837-46144DFE15DA}"/>
              </a:ext>
            </a:extLst>
          </p:cNvPr>
          <p:cNvSpPr/>
          <p:nvPr/>
        </p:nvSpPr>
        <p:spPr>
          <a:xfrm>
            <a:off x="246760" y="818710"/>
            <a:ext cx="8650481" cy="5895655"/>
          </a:xfrm>
          <a:prstGeom prst="rect">
            <a:avLst/>
          </a:prstGeom>
          <a:solidFill>
            <a:srgbClr val="CFE0ED"/>
          </a:solidFill>
          <a:ln>
            <a:noFill/>
          </a:ln>
        </p:spPr>
        <p:style>
          <a:lnRef idx="2">
            <a:schemeClr val="accent2"/>
          </a:lnRef>
          <a:fillRef idx="1">
            <a:schemeClr val="lt1"/>
          </a:fillRef>
          <a:effectRef idx="0">
            <a:schemeClr val="accent2"/>
          </a:effectRef>
          <a:fontRef idx="minor">
            <a:schemeClr val="dk1"/>
          </a:fontRef>
        </p:style>
        <p:txBody>
          <a:bodyPr lIns="72000" rIns="72000" rtlCol="0" anchor="t"/>
          <a:lstStyle/>
          <a:p>
            <a:endParaRPr kumimoji="1" lang="en-US" altLang="ja-JP" sz="200" b="1" dirty="0">
              <a:solidFill>
                <a:schemeClr val="tx1"/>
              </a:solidFill>
              <a:latin typeface="メイリオ" panose="020B0604030504040204" pitchFamily="50" charset="-128"/>
              <a:ea typeface="メイリオ" panose="020B0604030504040204" pitchFamily="50" charset="-128"/>
            </a:endParaRPr>
          </a:p>
          <a:p>
            <a:pPr algn="ctr"/>
            <a:r>
              <a:rPr lang="ja-JP" altLang="en-US" sz="1400" b="1" dirty="0">
                <a:solidFill>
                  <a:schemeClr val="tx1"/>
                </a:solidFill>
                <a:latin typeface="メイリオ" panose="020B0604030504040204" pitchFamily="50" charset="-128"/>
                <a:ea typeface="メイリオ" panose="020B0604030504040204" pitchFamily="50" charset="-128"/>
              </a:rPr>
              <a:t>寄附金を活用する</a:t>
            </a:r>
            <a:r>
              <a:rPr kumimoji="1" lang="ja-JP" altLang="en-US" sz="1400" b="1" dirty="0">
                <a:solidFill>
                  <a:schemeClr val="tx1"/>
                </a:solidFill>
                <a:latin typeface="メイリオ" panose="020B0604030504040204" pitchFamily="50" charset="-128"/>
                <a:ea typeface="メイリオ" panose="020B0604030504040204" pitchFamily="50" charset="-128"/>
              </a:rPr>
              <a:t>事業例</a:t>
            </a:r>
            <a:endParaRPr lang="en-US" altLang="ja-JP" sz="14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イノベーション創出基金事業</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endParaRPr kumimoji="1" lang="ja-JP" altLang="en-US" sz="600" b="1" dirty="0">
              <a:solidFill>
                <a:schemeClr val="tx1"/>
              </a:solidFill>
              <a:latin typeface="メイリオ" panose="020B0604030504040204" pitchFamily="50" charset="-128"/>
              <a:ea typeface="メイリオ" panose="020B0604030504040204" pitchFamily="50" charset="-128"/>
            </a:endParaRPr>
          </a:p>
          <a:p>
            <a:pPr marL="171450" indent="-79375">
              <a:buFont typeface="Arial" panose="020B0604020202020204" pitchFamily="34" charset="0"/>
              <a:buChar char="•"/>
            </a:pPr>
            <a:r>
              <a:rPr lang="ja-JP" altLang="en-US" sz="1200" dirty="0">
                <a:solidFill>
                  <a:schemeClr val="tx1"/>
                </a:solidFill>
                <a:latin typeface="メイリオ" panose="020B0604030504040204" pitchFamily="50" charset="-128"/>
                <a:ea typeface="メイリオ" panose="020B0604030504040204" pitchFamily="50" charset="-128"/>
              </a:rPr>
              <a:t>万博で披露された新技術やサービス、それに続く新たな技術シーズを社会実装し、スタートアップ等の</a:t>
            </a:r>
            <a:endParaRPr lang="en-US" altLang="ja-JP" sz="1200" dirty="0">
              <a:solidFill>
                <a:schemeClr val="tx1"/>
              </a:solidFill>
              <a:latin typeface="メイリオ" panose="020B0604030504040204" pitchFamily="50" charset="-128"/>
              <a:ea typeface="メイリオ" panose="020B0604030504040204" pitchFamily="50" charset="-128"/>
            </a:endParaRPr>
          </a:p>
          <a:p>
            <a:pPr marL="92075"/>
            <a:r>
              <a:rPr lang="ja-JP" altLang="en-US" sz="1200" dirty="0">
                <a:solidFill>
                  <a:schemeClr val="tx1"/>
                </a:solidFill>
                <a:latin typeface="メイリオ" panose="020B0604030504040204" pitchFamily="50" charset="-128"/>
                <a:ea typeface="メイリオ" panose="020B0604030504040204" pitchFamily="50" charset="-128"/>
              </a:rPr>
              <a:t>  事業者による新たなイノベーションの創出を支援する取組みを実施。</a:t>
            </a:r>
            <a:endParaRPr lang="en-US" altLang="ja-JP" sz="1200" dirty="0">
              <a:solidFill>
                <a:schemeClr val="tx1"/>
              </a:solidFill>
              <a:latin typeface="メイリオ" panose="020B0604030504040204" pitchFamily="50" charset="-128"/>
              <a:ea typeface="メイリオ" panose="020B0604030504040204" pitchFamily="50" charset="-128"/>
            </a:endParaRPr>
          </a:p>
          <a:p>
            <a:pPr marL="92075"/>
            <a:endParaRPr lang="en-US" altLang="ja-JP" sz="600" dirty="0">
              <a:solidFill>
                <a:schemeClr val="tx1"/>
              </a:solidFill>
              <a:latin typeface="メイリオ" panose="020B0604030504040204" pitchFamily="50" charset="-128"/>
              <a:ea typeface="メイリオ" panose="020B0604030504040204" pitchFamily="50" charset="-128"/>
            </a:endParaRPr>
          </a:p>
          <a:p>
            <a:pPr marL="92075"/>
            <a:r>
              <a:rPr lang="en-US" altLang="ja-JP" sz="1100" dirty="0">
                <a:solidFill>
                  <a:schemeClr val="tx1"/>
                </a:solidFill>
                <a:latin typeface="メイリオ" panose="020B0604030504040204" pitchFamily="50" charset="-128"/>
                <a:ea typeface="メイリオ" panose="020B0604030504040204" pitchFamily="50" charset="-128"/>
              </a:rPr>
              <a:t>【</a:t>
            </a:r>
            <a:r>
              <a:rPr lang="ja-JP" altLang="en-US" sz="1100" dirty="0">
                <a:solidFill>
                  <a:schemeClr val="tx1"/>
                </a:solidFill>
                <a:latin typeface="メイリオ" panose="020B0604030504040204" pitchFamily="50" charset="-128"/>
                <a:ea typeface="メイリオ" panose="020B0604030504040204" pitchFamily="50" charset="-128"/>
              </a:rPr>
              <a:t>令和７年度の実績</a:t>
            </a:r>
            <a:r>
              <a:rPr lang="en-US" altLang="ja-JP" sz="1100" dirty="0">
                <a:solidFill>
                  <a:schemeClr val="tx1"/>
                </a:solidFill>
                <a:latin typeface="メイリオ" panose="020B0604030504040204" pitchFamily="50" charset="-128"/>
                <a:ea typeface="メイリオ" panose="020B0604030504040204" pitchFamily="50" charset="-128"/>
              </a:rPr>
              <a:t>】</a:t>
            </a:r>
          </a:p>
          <a:p>
            <a:pPr marL="171450" indent="-79375">
              <a:buFont typeface="Arial" panose="020B0604020202020204" pitchFamily="34" charset="0"/>
              <a:buChar char="•"/>
            </a:pPr>
            <a:endParaRPr lang="en-US" altLang="ja-JP" sz="1100" dirty="0">
              <a:solidFill>
                <a:schemeClr val="tx1"/>
              </a:solidFill>
              <a:latin typeface="メイリオ" panose="020B0604030504040204" pitchFamily="50" charset="-128"/>
              <a:ea typeface="メイリオ" panose="020B0604030504040204" pitchFamily="50" charset="-128"/>
            </a:endParaRPr>
          </a:p>
          <a:p>
            <a:pPr marL="92075" indent="-92075">
              <a:buFont typeface="Arial" panose="020B0604020202020204" pitchFamily="34" charset="0"/>
              <a:buChar char="•"/>
            </a:pPr>
            <a:endParaRPr kumimoji="1" lang="en-US" altLang="ja-JP" sz="1200" dirty="0">
              <a:solidFill>
                <a:schemeClr val="tx1"/>
              </a:solidFill>
              <a:latin typeface="メイリオ" panose="020B0604030504040204" pitchFamily="50" charset="-128"/>
              <a:ea typeface="メイリオ" panose="020B0604030504040204" pitchFamily="50" charset="-128"/>
            </a:endParaRPr>
          </a:p>
        </p:txBody>
      </p:sp>
      <p:sp>
        <p:nvSpPr>
          <p:cNvPr id="2" name="テキスト プレースホルダー 1">
            <a:extLst>
              <a:ext uri="{FF2B5EF4-FFF2-40B4-BE49-F238E27FC236}">
                <a16:creationId xmlns:a16="http://schemas.microsoft.com/office/drawing/2014/main" id="{33E70020-9293-4DD2-9533-5DB8CB632C65}"/>
              </a:ext>
            </a:extLst>
          </p:cNvPr>
          <p:cNvSpPr>
            <a:spLocks noGrp="1"/>
          </p:cNvSpPr>
          <p:nvPr>
            <p:ph type="body" sz="quarter" idx="13"/>
          </p:nvPr>
        </p:nvSpPr>
        <p:spPr>
          <a:xfrm>
            <a:off x="0" y="47030"/>
            <a:ext cx="7336800" cy="501650"/>
          </a:xfrm>
        </p:spPr>
        <p:txBody>
          <a:bodyPr/>
          <a:lstStyle/>
          <a:p>
            <a:r>
              <a:rPr lang="ja-JP" altLang="en-US" sz="1800" b="0" dirty="0">
                <a:solidFill>
                  <a:schemeClr val="tx1"/>
                </a:solidFill>
                <a:latin typeface="メイリオ" panose="020B0604030504040204" pitchFamily="50" charset="-128"/>
                <a:ea typeface="メイリオ" panose="020B0604030504040204" pitchFamily="50" charset="-128"/>
              </a:rPr>
              <a:t>企業版ふるさと納税（地方創生応援税制）を活用した地方創生の推進 </a:t>
            </a:r>
            <a:endParaRPr lang="en-US" altLang="ja-JP" sz="1800" b="0" dirty="0">
              <a:solidFill>
                <a:schemeClr val="tx1"/>
              </a:solidFill>
              <a:latin typeface="メイリオ" panose="020B0604030504040204" pitchFamily="50" charset="-128"/>
              <a:ea typeface="メイリオ" panose="020B0604030504040204" pitchFamily="50" charset="-128"/>
            </a:endParaRPr>
          </a:p>
        </p:txBody>
      </p:sp>
      <p:pic>
        <p:nvPicPr>
          <p:cNvPr id="27" name="図プレースホルダー 14">
            <a:extLst>
              <a:ext uri="{FF2B5EF4-FFF2-40B4-BE49-F238E27FC236}">
                <a16:creationId xmlns:a16="http://schemas.microsoft.com/office/drawing/2014/main" id="{CCAF6041-240F-419E-B829-86080848E08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7950717" y="31582"/>
            <a:ext cx="468000" cy="468000"/>
          </a:xfrm>
          <a:prstGeom prst="rect">
            <a:avLst/>
          </a:prstGeom>
        </p:spPr>
      </p:pic>
      <p:sp>
        <p:nvSpPr>
          <p:cNvPr id="37" name="正方形/長方形 36">
            <a:extLst>
              <a:ext uri="{FF2B5EF4-FFF2-40B4-BE49-F238E27FC236}">
                <a16:creationId xmlns:a16="http://schemas.microsoft.com/office/drawing/2014/main" id="{E1C50E30-EC90-4708-8782-DE97DD4832EE}"/>
              </a:ext>
            </a:extLst>
          </p:cNvPr>
          <p:cNvSpPr/>
          <p:nvPr/>
        </p:nvSpPr>
        <p:spPr>
          <a:xfrm>
            <a:off x="422946" y="5325433"/>
            <a:ext cx="8298103" cy="1310811"/>
          </a:xfrm>
          <a:prstGeom prst="rect">
            <a:avLst/>
          </a:prstGeom>
          <a:solidFill>
            <a:schemeClr val="bg1"/>
          </a:solidFill>
          <a:ln>
            <a:noFill/>
          </a:ln>
        </p:spPr>
        <p:style>
          <a:lnRef idx="2">
            <a:schemeClr val="accent2"/>
          </a:lnRef>
          <a:fillRef idx="1">
            <a:schemeClr val="lt1"/>
          </a:fillRef>
          <a:effectRef idx="0">
            <a:schemeClr val="accent2"/>
          </a:effectRef>
          <a:fontRef idx="minor">
            <a:schemeClr val="dk1"/>
          </a:fontRef>
        </p:style>
        <p:txBody>
          <a:bodyPr lIns="72000" rIns="72000" rtlCol="0" anchor="t"/>
          <a:lstStyle/>
          <a:p>
            <a:r>
              <a:rPr lang="en-US" altLang="ja-JP" sz="1200" b="1" dirty="0">
                <a:solidFill>
                  <a:schemeClr val="tx1"/>
                </a:solidFill>
                <a:latin typeface="メイリオ" panose="020B0604030504040204" pitchFamily="50" charset="-128"/>
                <a:ea typeface="メイリオ" panose="020B0604030504040204" pitchFamily="50" charset="-128"/>
              </a:rPr>
              <a:t>【</a:t>
            </a:r>
            <a:r>
              <a:rPr lang="ja-JP" altLang="en-US" sz="1200" b="1" dirty="0">
                <a:solidFill>
                  <a:schemeClr val="tx1"/>
                </a:solidFill>
                <a:latin typeface="メイリオ" panose="020B0604030504040204" pitchFamily="50" charset="-128"/>
                <a:ea typeface="メイリオ" panose="020B0604030504040204" pitchFamily="50" charset="-128"/>
              </a:rPr>
              <a:t>参考</a:t>
            </a:r>
            <a:r>
              <a:rPr lang="en-US" altLang="ja-JP" sz="1200" b="1" dirty="0">
                <a:solidFill>
                  <a:schemeClr val="tx1"/>
                </a:solidFill>
                <a:latin typeface="メイリオ" panose="020B0604030504040204" pitchFamily="50" charset="-128"/>
                <a:ea typeface="メイリオ" panose="020B0604030504040204" pitchFamily="50" charset="-128"/>
              </a:rPr>
              <a:t>】</a:t>
            </a:r>
            <a:r>
              <a:rPr lang="ja-JP" altLang="en-US" sz="1200" b="1" dirty="0">
                <a:solidFill>
                  <a:schemeClr val="tx1"/>
                </a:solidFill>
                <a:latin typeface="メイリオ" panose="020B0604030504040204" pitchFamily="50" charset="-128"/>
                <a:ea typeface="メイリオ" panose="020B0604030504040204" pitchFamily="50" charset="-128"/>
              </a:rPr>
              <a:t>企業版ふるさと納税制度の概要</a:t>
            </a:r>
            <a:endParaRPr lang="en-US" altLang="ja-JP" sz="1200" b="1" dirty="0">
              <a:solidFill>
                <a:schemeClr val="tx1"/>
              </a:solidFill>
              <a:latin typeface="メイリオ" panose="020B0604030504040204" pitchFamily="50" charset="-128"/>
              <a:ea typeface="メイリオ" panose="020B0604030504040204" pitchFamily="50" charset="-128"/>
            </a:endParaRPr>
          </a:p>
        </p:txBody>
      </p:sp>
      <p:cxnSp>
        <p:nvCxnSpPr>
          <p:cNvPr id="49" name="直線矢印コネクタ 48"/>
          <p:cNvCxnSpPr>
            <a:cxnSpLocks/>
          </p:cNvCxnSpPr>
          <p:nvPr/>
        </p:nvCxnSpPr>
        <p:spPr>
          <a:xfrm flipV="1">
            <a:off x="5972479" y="5972695"/>
            <a:ext cx="648000" cy="36000"/>
          </a:xfrm>
          <a:prstGeom prst="straightConnector1">
            <a:avLst/>
          </a:prstGeom>
          <a:ln w="73025">
            <a:tailEnd type="triangle"/>
          </a:ln>
          <a:effectLst>
            <a:outerShdw blurRad="50800" dist="38100" dir="5400000" algn="t" rotWithShape="0">
              <a:prstClr val="black">
                <a:alpha val="40000"/>
              </a:prstClr>
            </a:outerShdw>
          </a:effectLst>
        </p:spPr>
        <p:style>
          <a:lnRef idx="3">
            <a:schemeClr val="dk1"/>
          </a:lnRef>
          <a:fillRef idx="0">
            <a:schemeClr val="dk1"/>
          </a:fillRef>
          <a:effectRef idx="2">
            <a:schemeClr val="dk1"/>
          </a:effectRef>
          <a:fontRef idx="minor">
            <a:schemeClr val="tx1"/>
          </a:fontRef>
        </p:style>
      </p:cxnSp>
      <p:pic>
        <p:nvPicPr>
          <p:cNvPr id="50" name="図 49"/>
          <p:cNvPicPr>
            <a:picLocks noChangeAspect="1"/>
          </p:cNvPicPr>
          <p:nvPr/>
        </p:nvPicPr>
        <p:blipFill>
          <a:blip r:embed="rId4">
            <a:clrChange>
              <a:clrFrom>
                <a:srgbClr val="FFFFFF"/>
              </a:clrFrom>
              <a:clrTo>
                <a:srgbClr val="FFFFFF">
                  <a:alpha val="0"/>
                </a:srgbClr>
              </a:clrTo>
            </a:clrChange>
          </a:blip>
          <a:stretch>
            <a:fillRect/>
          </a:stretch>
        </p:blipFill>
        <p:spPr>
          <a:xfrm>
            <a:off x="5538049" y="5388864"/>
            <a:ext cx="511953" cy="537766"/>
          </a:xfrm>
          <a:prstGeom prst="rect">
            <a:avLst/>
          </a:prstGeom>
        </p:spPr>
      </p:pic>
      <p:pic>
        <p:nvPicPr>
          <p:cNvPr id="51" name="図 50"/>
          <p:cNvPicPr>
            <a:picLocks noChangeAspect="1"/>
          </p:cNvPicPr>
          <p:nvPr/>
        </p:nvPicPr>
        <p:blipFill>
          <a:blip r:embed="rId5">
            <a:clrChange>
              <a:clrFrom>
                <a:srgbClr val="FFFFFF"/>
              </a:clrFrom>
              <a:clrTo>
                <a:srgbClr val="FFFFFF">
                  <a:alpha val="0"/>
                </a:srgbClr>
              </a:clrTo>
            </a:clrChange>
          </a:blip>
          <a:stretch>
            <a:fillRect/>
          </a:stretch>
        </p:blipFill>
        <p:spPr>
          <a:xfrm>
            <a:off x="6630712" y="5565951"/>
            <a:ext cx="507341" cy="721911"/>
          </a:xfrm>
          <a:prstGeom prst="rect">
            <a:avLst/>
          </a:prstGeom>
        </p:spPr>
      </p:pic>
      <p:pic>
        <p:nvPicPr>
          <p:cNvPr id="52" name="図 51"/>
          <p:cNvPicPr>
            <a:picLocks noChangeAspect="1"/>
          </p:cNvPicPr>
          <p:nvPr/>
        </p:nvPicPr>
        <p:blipFill>
          <a:blip r:embed="rId6">
            <a:clrChange>
              <a:clrFrom>
                <a:srgbClr val="FFFFFF"/>
              </a:clrFrom>
              <a:clrTo>
                <a:srgbClr val="FFFFFF">
                  <a:alpha val="0"/>
                </a:srgbClr>
              </a:clrTo>
            </a:clrChange>
          </a:blip>
          <a:stretch>
            <a:fillRect/>
          </a:stretch>
        </p:blipFill>
        <p:spPr>
          <a:xfrm>
            <a:off x="5338049" y="6010371"/>
            <a:ext cx="938296" cy="510954"/>
          </a:xfrm>
          <a:prstGeom prst="rect">
            <a:avLst/>
          </a:prstGeom>
        </p:spPr>
      </p:pic>
      <p:pic>
        <p:nvPicPr>
          <p:cNvPr id="53" name="図 52"/>
          <p:cNvPicPr>
            <a:picLocks noChangeAspect="1"/>
          </p:cNvPicPr>
          <p:nvPr/>
        </p:nvPicPr>
        <p:blipFill>
          <a:blip r:embed="rId7">
            <a:clrChange>
              <a:clrFrom>
                <a:srgbClr val="FFFFFF"/>
              </a:clrFrom>
              <a:clrTo>
                <a:srgbClr val="FFFFFF">
                  <a:alpha val="0"/>
                </a:srgbClr>
              </a:clrTo>
            </a:clrChange>
          </a:blip>
          <a:stretch>
            <a:fillRect/>
          </a:stretch>
        </p:blipFill>
        <p:spPr>
          <a:xfrm>
            <a:off x="7609664" y="5667992"/>
            <a:ext cx="697751" cy="613175"/>
          </a:xfrm>
          <a:prstGeom prst="rect">
            <a:avLst/>
          </a:prstGeom>
        </p:spPr>
      </p:pic>
      <p:pic>
        <p:nvPicPr>
          <p:cNvPr id="54" name="図 53"/>
          <p:cNvPicPr>
            <a:picLocks noChangeAspect="1"/>
          </p:cNvPicPr>
          <p:nvPr/>
        </p:nvPicPr>
        <p:blipFill>
          <a:blip r:embed="rId8">
            <a:clrChange>
              <a:clrFrom>
                <a:srgbClr val="FFFFFF"/>
              </a:clrFrom>
              <a:clrTo>
                <a:srgbClr val="FFFFFF">
                  <a:alpha val="0"/>
                </a:srgbClr>
              </a:clrTo>
            </a:clrChange>
          </a:blip>
          <a:stretch>
            <a:fillRect/>
          </a:stretch>
        </p:blipFill>
        <p:spPr>
          <a:xfrm flipH="1">
            <a:off x="7271569" y="5517510"/>
            <a:ext cx="230271" cy="329169"/>
          </a:xfrm>
          <a:prstGeom prst="rect">
            <a:avLst/>
          </a:prstGeom>
        </p:spPr>
      </p:pic>
      <p:pic>
        <p:nvPicPr>
          <p:cNvPr id="55" name="図 54"/>
          <p:cNvPicPr>
            <a:picLocks noChangeAspect="1"/>
          </p:cNvPicPr>
          <p:nvPr/>
        </p:nvPicPr>
        <p:blipFill>
          <a:blip r:embed="rId9"/>
          <a:stretch>
            <a:fillRect/>
          </a:stretch>
        </p:blipFill>
        <p:spPr>
          <a:xfrm>
            <a:off x="6035414" y="5828423"/>
            <a:ext cx="297506" cy="268376"/>
          </a:xfrm>
          <a:prstGeom prst="rect">
            <a:avLst/>
          </a:prstGeom>
          <a:ln w="31750">
            <a:solidFill>
              <a:schemeClr val="dk1">
                <a:shade val="95000"/>
                <a:satMod val="105000"/>
              </a:schemeClr>
            </a:solidFill>
          </a:ln>
        </p:spPr>
      </p:pic>
      <p:sp>
        <p:nvSpPr>
          <p:cNvPr id="56" name="正方形/長方形 55"/>
          <p:cNvSpPr/>
          <p:nvPr/>
        </p:nvSpPr>
        <p:spPr>
          <a:xfrm>
            <a:off x="7217560" y="6085048"/>
            <a:ext cx="381406" cy="200055"/>
          </a:xfrm>
          <a:prstGeom prst="rect">
            <a:avLst/>
          </a:prstGeom>
        </p:spPr>
        <p:txBody>
          <a:bodyPr wrap="square">
            <a:spAutoFit/>
          </a:bodyPr>
          <a:lstStyle/>
          <a:p>
            <a:r>
              <a:rPr lang="ja-JP" altLang="en-US" sz="700" b="1">
                <a:latin typeface="HG丸ｺﾞｼｯｸM-PRO" panose="020F0600000000000000" pitchFamily="50" charset="-128"/>
                <a:ea typeface="HG丸ｺﾞｼｯｸM-PRO" panose="020F0600000000000000" pitchFamily="50" charset="-128"/>
                <a:cs typeface="Meiryo UI" panose="020B0604030504040204" pitchFamily="50" charset="-128"/>
              </a:rPr>
              <a:t>寄附</a:t>
            </a:r>
            <a:endParaRPr lang="ja-JP" altLang="en-US" sz="700" b="1">
              <a:latin typeface="HG丸ｺﾞｼｯｸM-PRO" panose="020F0600000000000000" pitchFamily="50" charset="-128"/>
              <a:ea typeface="HG丸ｺﾞｼｯｸM-PRO" panose="020F0600000000000000" pitchFamily="50" charset="-128"/>
            </a:endParaRPr>
          </a:p>
        </p:txBody>
      </p:sp>
      <p:sp>
        <p:nvSpPr>
          <p:cNvPr id="57" name="タイトル 16"/>
          <p:cNvSpPr txBox="1">
            <a:spLocks/>
          </p:cNvSpPr>
          <p:nvPr/>
        </p:nvSpPr>
        <p:spPr>
          <a:xfrm>
            <a:off x="6570607" y="6386310"/>
            <a:ext cx="1440160" cy="184573"/>
          </a:xfrm>
          <a:prstGeom prst="rect">
            <a:avLst/>
          </a:prstGeom>
          <a:noFill/>
          <a:ln w="9525" cap="flat" cmpd="sng" algn="ctr">
            <a:noFill/>
            <a:prstDash val="solid"/>
          </a:ln>
          <a:effectLst/>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marL="0" marR="0" lvl="0" indent="0" algn="l" defTabSz="914400" rtl="0" eaLnBrk="1" fontAlgn="auto" latinLnBrk="0" hangingPunct="1">
              <a:lnSpc>
                <a:spcPts val="1800"/>
              </a:lnSpc>
              <a:spcBef>
                <a:spcPct val="0"/>
              </a:spcBef>
              <a:spcAft>
                <a:spcPts val="0"/>
              </a:spcAft>
              <a:buClrTx/>
              <a:buSzTx/>
              <a:buFontTx/>
              <a:buNone/>
              <a:tabLst/>
              <a:defRPr/>
            </a:pPr>
            <a:r>
              <a:rPr lang="ja-JP" altLang="en-US" sz="600">
                <a:latin typeface="メイリオ" panose="020B0604030504040204" pitchFamily="50" charset="-128"/>
                <a:ea typeface="メイリオ" panose="020B0604030504040204" pitchFamily="50" charset="-128"/>
                <a:cs typeface="Meiryo UI" panose="020B0604030504040204" pitchFamily="50" charset="-128"/>
              </a:rPr>
              <a:t>寄附金額：１回あたり</a:t>
            </a:r>
            <a:r>
              <a:rPr lang="en-US" altLang="ja-JP" sz="600">
                <a:latin typeface="メイリオ" panose="020B0604030504040204" pitchFamily="50" charset="-128"/>
                <a:ea typeface="メイリオ" panose="020B0604030504040204" pitchFamily="50" charset="-128"/>
                <a:cs typeface="Meiryo UI" panose="020B0604030504040204" pitchFamily="50" charset="-128"/>
              </a:rPr>
              <a:t>10</a:t>
            </a:r>
            <a:r>
              <a:rPr lang="ja-JP" altLang="en-US" sz="600">
                <a:latin typeface="メイリオ" panose="020B0604030504040204" pitchFamily="50" charset="-128"/>
                <a:ea typeface="メイリオ" panose="020B0604030504040204" pitchFamily="50" charset="-128"/>
                <a:cs typeface="Meiryo UI" panose="020B0604030504040204" pitchFamily="50" charset="-128"/>
              </a:rPr>
              <a:t>万円以上</a:t>
            </a:r>
          </a:p>
        </p:txBody>
      </p:sp>
      <p:cxnSp>
        <p:nvCxnSpPr>
          <p:cNvPr id="58" name="直線矢印コネクタ 57"/>
          <p:cNvCxnSpPr/>
          <p:nvPr/>
        </p:nvCxnSpPr>
        <p:spPr>
          <a:xfrm flipV="1">
            <a:off x="7168153" y="5975681"/>
            <a:ext cx="403685" cy="6283"/>
          </a:xfrm>
          <a:prstGeom prst="straightConnector1">
            <a:avLst/>
          </a:prstGeom>
          <a:ln w="73025">
            <a:tailEnd type="triangle"/>
          </a:ln>
          <a:effectLst>
            <a:outerShdw blurRad="50800" dist="38100" dir="5400000" algn="t" rotWithShape="0">
              <a:prstClr val="black">
                <a:alpha val="40000"/>
              </a:prstClr>
            </a:outerShdw>
          </a:effectLst>
        </p:spPr>
        <p:style>
          <a:lnRef idx="3">
            <a:schemeClr val="dk1"/>
          </a:lnRef>
          <a:fillRef idx="0">
            <a:schemeClr val="dk1"/>
          </a:fillRef>
          <a:effectRef idx="2">
            <a:schemeClr val="dk1"/>
          </a:effectRef>
          <a:fontRef idx="minor">
            <a:schemeClr val="tx1"/>
          </a:fontRef>
        </p:style>
      </p:cxnSp>
      <p:sp>
        <p:nvSpPr>
          <p:cNvPr id="59" name="タイトル 16"/>
          <p:cNvSpPr txBox="1">
            <a:spLocks/>
          </p:cNvSpPr>
          <p:nvPr/>
        </p:nvSpPr>
        <p:spPr>
          <a:xfrm>
            <a:off x="6530665" y="6328698"/>
            <a:ext cx="1755195" cy="147622"/>
          </a:xfrm>
          <a:prstGeom prst="rect">
            <a:avLst/>
          </a:prstGeom>
          <a:noFill/>
          <a:ln w="9525" cap="flat" cmpd="sng" algn="ctr">
            <a:noFill/>
            <a:prstDash val="solid"/>
          </a:ln>
          <a:effectLst/>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marL="0" marR="0" lvl="0" indent="0" algn="l" defTabSz="914400" rtl="0" eaLnBrk="1" fontAlgn="auto" latinLnBrk="0" hangingPunct="1">
              <a:lnSpc>
                <a:spcPts val="1800"/>
              </a:lnSpc>
              <a:spcBef>
                <a:spcPct val="0"/>
              </a:spcBef>
              <a:spcAft>
                <a:spcPts val="0"/>
              </a:spcAft>
              <a:buClrTx/>
              <a:buSzTx/>
              <a:buFontTx/>
              <a:buNone/>
              <a:tabLst/>
              <a:defRPr/>
            </a:pPr>
            <a:r>
              <a:rPr kumimoji="1" lang="ja-JP" altLang="en-US" sz="1400" b="1" i="0" u="none" strike="noStrike" kern="1200" cap="none" spc="-150" normalizeH="0" baseline="0" noProof="0" dirty="0">
                <a:ln>
                  <a:noFill/>
                </a:ln>
                <a:solidFill>
                  <a:srgbClr val="FF0066"/>
                </a:solidFill>
                <a:uLnTx/>
                <a:uFillTx/>
                <a:latin typeface="メイリオ" panose="020B0604030504040204" pitchFamily="50" charset="-128"/>
                <a:ea typeface="メイリオ" panose="020B0604030504040204" pitchFamily="50" charset="-128"/>
                <a:cs typeface="Meiryo UI" panose="020B0604030504040204" pitchFamily="50" charset="-128"/>
              </a:rPr>
              <a:t> </a:t>
            </a:r>
            <a:r>
              <a:rPr lang="ja-JP" altLang="en-US" sz="600" dirty="0">
                <a:latin typeface="メイリオ" panose="020B0604030504040204" pitchFamily="50" charset="-128"/>
                <a:ea typeface="メイリオ" panose="020B0604030504040204" pitchFamily="50" charset="-128"/>
                <a:cs typeface="Meiryo UI" panose="020B0604030504040204" pitchFamily="50" charset="-128"/>
              </a:rPr>
              <a:t>対象企業：大阪府域外に本社が所在する企業</a:t>
            </a:r>
          </a:p>
        </p:txBody>
      </p:sp>
      <p:sp>
        <p:nvSpPr>
          <p:cNvPr id="24" name="正方形/長方形 23">
            <a:extLst>
              <a:ext uri="{FF2B5EF4-FFF2-40B4-BE49-F238E27FC236}">
                <a16:creationId xmlns:a16="http://schemas.microsoft.com/office/drawing/2014/main" id="{28022643-27D4-4E3E-A672-0087F3BF1F30}"/>
              </a:ext>
            </a:extLst>
          </p:cNvPr>
          <p:cNvSpPr/>
          <p:nvPr/>
        </p:nvSpPr>
        <p:spPr>
          <a:xfrm>
            <a:off x="504775" y="5634245"/>
            <a:ext cx="4645898" cy="938719"/>
          </a:xfrm>
          <a:prstGeom prst="rect">
            <a:avLst/>
          </a:prstGeom>
          <a:noFill/>
          <a:ln w="9525" cmpd="sng">
            <a:noFill/>
          </a:ln>
        </p:spPr>
        <p:style>
          <a:lnRef idx="2">
            <a:schemeClr val="accent6"/>
          </a:lnRef>
          <a:fillRef idx="1">
            <a:schemeClr val="lt1"/>
          </a:fillRef>
          <a:effectRef idx="0">
            <a:schemeClr val="accent6"/>
          </a:effectRef>
          <a:fontRef idx="minor">
            <a:schemeClr val="dk1"/>
          </a:fontRef>
        </p:style>
        <p:txBody>
          <a:bodyPr wrap="square">
            <a:spAutoFit/>
          </a:bodyPr>
          <a:lstStyle/>
          <a:p>
            <a:pPr marL="85725" indent="-85725">
              <a:spcBef>
                <a:spcPts val="600"/>
              </a:spcBef>
              <a:buFont typeface="Arial" panose="020B0604020202020204" pitchFamily="34" charset="0"/>
              <a:buChar char="•"/>
            </a:pPr>
            <a:r>
              <a:rPr lang="ja-JP" altLang="en-US" sz="1000" dirty="0">
                <a:solidFill>
                  <a:schemeClr val="tx1"/>
                </a:solidFill>
                <a:latin typeface="メイリオ" panose="020B0604030504040204" pitchFamily="50" charset="-128"/>
                <a:ea typeface="メイリオ" panose="020B0604030504040204" pitchFamily="50" charset="-128"/>
              </a:rPr>
              <a:t>地方公共団体の地方創生の推進に向けた事業（国が認定したものに限る）に対して、企業が寄附を行った場合に、法人関係税から税額控除する仕組み。</a:t>
            </a:r>
            <a:endParaRPr lang="en-US" altLang="ja-JP" sz="1000" dirty="0">
              <a:solidFill>
                <a:schemeClr val="tx1"/>
              </a:solidFill>
              <a:latin typeface="メイリオ" panose="020B0604030504040204" pitchFamily="50" charset="-128"/>
              <a:ea typeface="メイリオ" panose="020B0604030504040204" pitchFamily="50" charset="-128"/>
            </a:endParaRPr>
          </a:p>
          <a:p>
            <a:pPr marL="85725" indent="-85725">
              <a:spcBef>
                <a:spcPts val="600"/>
              </a:spcBef>
              <a:buFont typeface="Arial" panose="020B0604020202020204" pitchFamily="34" charset="0"/>
              <a:buChar char="•"/>
            </a:pPr>
            <a:r>
              <a:rPr lang="ja-JP" altLang="en-US" sz="1000" dirty="0">
                <a:solidFill>
                  <a:schemeClr val="tx1"/>
                </a:solidFill>
                <a:latin typeface="メイリオ" panose="020B0604030504040204" pitchFamily="50" charset="-128"/>
                <a:ea typeface="メイリオ" panose="020B0604030504040204" pitchFamily="50" charset="-128"/>
              </a:rPr>
              <a:t>損金算入による軽減効果（寄附額の約３割）と税額控除（寄附額の最大６割）により、 最大で寄附額の約９割が軽減、実質的な企業の負担が約１割まで圧縮。</a:t>
            </a:r>
            <a:endParaRPr lang="en-US" altLang="ja-JP" sz="1000" dirty="0">
              <a:solidFill>
                <a:schemeClr val="tx1"/>
              </a:solidFill>
              <a:latin typeface="メイリオ" panose="020B0604030504040204" pitchFamily="50" charset="-128"/>
              <a:ea typeface="メイリオ" panose="020B0604030504040204" pitchFamily="50" charset="-128"/>
            </a:endParaRPr>
          </a:p>
        </p:txBody>
      </p:sp>
      <p:graphicFrame>
        <p:nvGraphicFramePr>
          <p:cNvPr id="28" name="表 17">
            <a:extLst>
              <a:ext uri="{FF2B5EF4-FFF2-40B4-BE49-F238E27FC236}">
                <a16:creationId xmlns:a16="http://schemas.microsoft.com/office/drawing/2014/main" id="{FE129A4A-9034-461A-9164-706C84C6FF73}"/>
              </a:ext>
            </a:extLst>
          </p:cNvPr>
          <p:cNvGraphicFramePr>
            <a:graphicFrameLocks noGrp="1"/>
          </p:cNvGraphicFramePr>
          <p:nvPr>
            <p:extLst>
              <p:ext uri="{D42A27DB-BD31-4B8C-83A1-F6EECF244321}">
                <p14:modId xmlns:p14="http://schemas.microsoft.com/office/powerpoint/2010/main" val="1149481789"/>
              </p:ext>
            </p:extLst>
          </p:nvPr>
        </p:nvGraphicFramePr>
        <p:xfrm>
          <a:off x="422947" y="1994183"/>
          <a:ext cx="8298103" cy="3243484"/>
        </p:xfrm>
        <a:graphic>
          <a:graphicData uri="http://schemas.openxmlformats.org/drawingml/2006/table">
            <a:tbl>
              <a:tblPr firstRow="1">
                <a:tableStyleId>{5C22544A-7EE6-4342-B048-85BDC9FD1C3A}</a:tableStyleId>
              </a:tblPr>
              <a:tblGrid>
                <a:gridCol w="326237">
                  <a:extLst>
                    <a:ext uri="{9D8B030D-6E8A-4147-A177-3AD203B41FA5}">
                      <a16:colId xmlns:a16="http://schemas.microsoft.com/office/drawing/2014/main" val="3730679756"/>
                    </a:ext>
                  </a:extLst>
                </a:gridCol>
                <a:gridCol w="3433478">
                  <a:extLst>
                    <a:ext uri="{9D8B030D-6E8A-4147-A177-3AD203B41FA5}">
                      <a16:colId xmlns:a16="http://schemas.microsoft.com/office/drawing/2014/main" val="3674654942"/>
                    </a:ext>
                  </a:extLst>
                </a:gridCol>
                <a:gridCol w="4538388">
                  <a:extLst>
                    <a:ext uri="{9D8B030D-6E8A-4147-A177-3AD203B41FA5}">
                      <a16:colId xmlns:a16="http://schemas.microsoft.com/office/drawing/2014/main" val="2780150194"/>
                    </a:ext>
                  </a:extLst>
                </a:gridCol>
              </a:tblGrid>
              <a:tr h="301003">
                <a:tc>
                  <a:txBody>
                    <a:bodyPr/>
                    <a:lstStyle/>
                    <a:p>
                      <a:endParaRPr kumimoji="1" lang="ja-JP" altLang="en-US" sz="1100" dirty="0">
                        <a:solidFill>
                          <a:schemeClr val="bg1"/>
                        </a:solidFill>
                        <a:latin typeface="メイリオ" panose="020B0604030504040204" pitchFamily="50" charset="-128"/>
                        <a:ea typeface="メイリオ" panose="020B0604030504040204" pitchFamily="50" charset="-128"/>
                      </a:endParaRPr>
                    </a:p>
                  </a:txBody>
                  <a:tcPr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rgbClr val="006664"/>
                    </a:solidFill>
                  </a:tcPr>
                </a:tc>
                <a:tc>
                  <a:txBody>
                    <a:bodyPr/>
                    <a:lstStyle/>
                    <a:p>
                      <a:pPr algn="ctr"/>
                      <a:r>
                        <a:rPr kumimoji="1" lang="ja-JP" altLang="en-US" sz="1100" dirty="0">
                          <a:solidFill>
                            <a:schemeClr val="bg1"/>
                          </a:solidFill>
                          <a:latin typeface="メイリオ" panose="020B0604030504040204" pitchFamily="50" charset="-128"/>
                          <a:ea typeface="メイリオ" panose="020B0604030504040204" pitchFamily="50" charset="-128"/>
                        </a:rPr>
                        <a:t>主なプロジェクト</a:t>
                      </a:r>
                    </a:p>
                  </a:txBody>
                  <a:tcPr marT="36000" marB="36000" anchor="b">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rgbClr val="006664"/>
                    </a:solidFill>
                  </a:tcPr>
                </a:tc>
                <a:tc>
                  <a:txBody>
                    <a:bodyPr/>
                    <a:lstStyle/>
                    <a:p>
                      <a:pPr algn="ctr"/>
                      <a:r>
                        <a:rPr kumimoji="1" lang="ja-JP" altLang="en-US" sz="11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n-cs"/>
                        </a:rPr>
                        <a:t>概要</a:t>
                      </a:r>
                      <a:endParaRPr kumimoji="1" lang="ja-JP" altLang="en-US" sz="800" dirty="0">
                        <a:solidFill>
                          <a:schemeClr val="bg1"/>
                        </a:solidFill>
                        <a:latin typeface="メイリオ" panose="020B0604030504040204" pitchFamily="50" charset="-128"/>
                        <a:ea typeface="メイリオ" panose="020B0604030504040204" pitchFamily="50" charset="-128"/>
                      </a:endParaRPr>
                    </a:p>
                  </a:txBody>
                  <a:tcPr marT="36000" marB="36000" anchor="b">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rgbClr val="006664"/>
                    </a:solidFill>
                  </a:tcPr>
                </a:tc>
                <a:extLst>
                  <a:ext uri="{0D108BD9-81ED-4DB2-BD59-A6C34878D82A}">
                    <a16:rowId xmlns:a16="http://schemas.microsoft.com/office/drawing/2014/main" val="3117738510"/>
                  </a:ext>
                </a:extLst>
              </a:tr>
              <a:tr h="547024">
                <a:tc>
                  <a:txBody>
                    <a:bodyPr/>
                    <a:lstStyle/>
                    <a:p>
                      <a:r>
                        <a:rPr kumimoji="1" lang="ja-JP" altLang="en-US" sz="1100" dirty="0">
                          <a:solidFill>
                            <a:schemeClr val="tx1"/>
                          </a:solidFill>
                          <a:latin typeface="メイリオ" panose="020B0604030504040204" pitchFamily="50" charset="-128"/>
                          <a:ea typeface="メイリオ" panose="020B0604030504040204" pitchFamily="50" charset="-128"/>
                        </a:rPr>
                        <a:t>１</a:t>
                      </a:r>
                    </a:p>
                  </a:txBody>
                  <a:tcPr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tc>
                  <a:txBody>
                    <a:bodyPr/>
                    <a:lstStyle/>
                    <a:p>
                      <a:r>
                        <a:rPr kumimoji="1" lang="ja-JP" altLang="en-US" sz="1100" dirty="0">
                          <a:solidFill>
                            <a:schemeClr val="tx1"/>
                          </a:solidFill>
                          <a:latin typeface="メイリオ" panose="020B0604030504040204" pitchFamily="50" charset="-128"/>
                          <a:ea typeface="メイリオ" panose="020B0604030504040204" pitchFamily="50" charset="-128"/>
                        </a:rPr>
                        <a:t>新技術社会実装支援補助金</a:t>
                      </a:r>
                    </a:p>
                  </a:txBody>
                  <a:tcPr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tc>
                  <a:txBody>
                    <a:bodyPr/>
                    <a:lstStyle/>
                    <a:p>
                      <a:r>
                        <a:rPr kumimoji="1" lang="ja-JP" altLang="en-US" sz="1000" dirty="0">
                          <a:solidFill>
                            <a:schemeClr val="tx1"/>
                          </a:solidFill>
                          <a:latin typeface="メイリオ" panose="020B0604030504040204" pitchFamily="50" charset="-128"/>
                          <a:ea typeface="メイリオ" panose="020B0604030504040204" pitchFamily="50" charset="-128"/>
                        </a:rPr>
                        <a:t>革新的な技術やサービスを早期に社会実装していくためには、様々な企業との協業や研究開発、資金調達が必要となることから、企画力、ネットワーク、フィールド等のノウハウを有する支援機関を公募し、社会実装に向けた取組みに対して補助する。</a:t>
                      </a:r>
                    </a:p>
                  </a:txBody>
                  <a:tcPr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extLst>
                  <a:ext uri="{0D108BD9-81ED-4DB2-BD59-A6C34878D82A}">
                    <a16:rowId xmlns:a16="http://schemas.microsoft.com/office/drawing/2014/main" val="1434383641"/>
                  </a:ext>
                </a:extLst>
              </a:tr>
              <a:tr h="515737">
                <a:tc>
                  <a:txBody>
                    <a:bodyPr/>
                    <a:lstStyle/>
                    <a:p>
                      <a:r>
                        <a:rPr kumimoji="1" lang="ja-JP" altLang="en-US" sz="1100" dirty="0">
                          <a:solidFill>
                            <a:schemeClr val="tx1"/>
                          </a:solidFill>
                          <a:latin typeface="メイリオ" panose="020B0604030504040204" pitchFamily="50" charset="-128"/>
                          <a:ea typeface="メイリオ" panose="020B0604030504040204" pitchFamily="50" charset="-128"/>
                        </a:rPr>
                        <a:t>２</a:t>
                      </a:r>
                    </a:p>
                  </a:txBody>
                  <a:tcPr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tc>
                  <a:txBody>
                    <a:bodyPr/>
                    <a:lstStyle/>
                    <a:p>
                      <a:r>
                        <a:rPr kumimoji="1" lang="ja-JP" altLang="en-US" sz="1100" dirty="0">
                          <a:solidFill>
                            <a:schemeClr val="tx1"/>
                          </a:solidFill>
                          <a:latin typeface="メイリオ" panose="020B0604030504040204" pitchFamily="50" charset="-128"/>
                          <a:ea typeface="メイリオ" panose="020B0604030504040204" pitchFamily="50" charset="-128"/>
                        </a:rPr>
                        <a:t>カーボンニュートラル技術ビジネス化推進事業</a:t>
                      </a:r>
                    </a:p>
                  </a:txBody>
                  <a:tcPr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tc>
                  <a:txBody>
                    <a:bodyPr/>
                    <a:lstStyle/>
                    <a:p>
                      <a:r>
                        <a:rPr kumimoji="1" lang="ja-JP" altLang="en-US" sz="1000" dirty="0">
                          <a:solidFill>
                            <a:schemeClr val="tx1"/>
                          </a:solidFill>
                          <a:latin typeface="メイリオ" panose="020B0604030504040204" pitchFamily="50" charset="-128"/>
                          <a:ea typeface="メイリオ" panose="020B0604030504040204" pitchFamily="50" charset="-128"/>
                        </a:rPr>
                        <a:t>全国初のカーボンニュートラル技術の実装化支援等を行う拠点機能を整備し、府内企業によるカーボンニュートラル技術のビジネス化を着実に推進。</a:t>
                      </a:r>
                    </a:p>
                  </a:txBody>
                  <a:tcPr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extLst>
                  <a:ext uri="{0D108BD9-81ED-4DB2-BD59-A6C34878D82A}">
                    <a16:rowId xmlns:a16="http://schemas.microsoft.com/office/drawing/2014/main" val="7462135"/>
                  </a:ext>
                </a:extLst>
              </a:tr>
              <a:tr h="501676">
                <a:tc>
                  <a:txBody>
                    <a:bodyPr/>
                    <a:lstStyle/>
                    <a:p>
                      <a:r>
                        <a:rPr kumimoji="1" lang="ja-JP" altLang="en-US" sz="1100" dirty="0">
                          <a:solidFill>
                            <a:schemeClr val="tx1"/>
                          </a:solidFill>
                          <a:latin typeface="メイリオ" panose="020B0604030504040204" pitchFamily="50" charset="-128"/>
                          <a:ea typeface="メイリオ" panose="020B0604030504040204" pitchFamily="50" charset="-128"/>
                        </a:rPr>
                        <a:t>３</a:t>
                      </a:r>
                    </a:p>
                  </a:txBody>
                  <a:tcPr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tc>
                  <a:txBody>
                    <a:bodyPr/>
                    <a:lstStyle/>
                    <a:p>
                      <a:r>
                        <a:rPr kumimoji="1" lang="ja-JP" altLang="en-US" sz="1100" dirty="0">
                          <a:solidFill>
                            <a:schemeClr val="tx1"/>
                          </a:solidFill>
                          <a:latin typeface="メイリオ"/>
                          <a:ea typeface="メイリオ"/>
                        </a:rPr>
                        <a:t>先端技術等に特化したスタートアップ育成支援</a:t>
                      </a:r>
                      <a:r>
                        <a:rPr lang="ja-JP" altLang="en-US" sz="1100" dirty="0">
                          <a:solidFill>
                            <a:schemeClr val="tx1"/>
                          </a:solidFill>
                          <a:latin typeface="メイリオ"/>
                          <a:ea typeface="メイリオ"/>
                        </a:rPr>
                        <a:t>事業</a:t>
                      </a:r>
                      <a:endParaRPr kumimoji="1" lang="ja-JP" altLang="en-US" sz="1100" dirty="0">
                        <a:solidFill>
                          <a:schemeClr val="tx1"/>
                        </a:solidFill>
                        <a:latin typeface="メイリオ" panose="020B0604030504040204" pitchFamily="50" charset="-128"/>
                        <a:ea typeface="メイリオ" panose="020B0604030504040204" pitchFamily="50" charset="-128"/>
                      </a:endParaRPr>
                    </a:p>
                  </a:txBody>
                  <a:tcPr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tc>
                  <a:txBody>
                    <a:bodyPr/>
                    <a:lstStyle/>
                    <a:p>
                      <a:r>
                        <a:rPr kumimoji="1" lang="ja-JP" altLang="en-US" sz="1000" dirty="0">
                          <a:solidFill>
                            <a:schemeClr val="tx1"/>
                          </a:solidFill>
                          <a:latin typeface="メイリオ"/>
                          <a:ea typeface="メイリオ"/>
                        </a:rPr>
                        <a:t>将来事業化が期待される技術シーズの幅広い開拓と</a:t>
                      </a:r>
                      <a:r>
                        <a:rPr lang="ja-JP" altLang="en-US" sz="1000" dirty="0">
                          <a:solidFill>
                            <a:schemeClr val="tx1"/>
                          </a:solidFill>
                          <a:latin typeface="メイリオ"/>
                          <a:ea typeface="メイリオ"/>
                        </a:rPr>
                        <a:t>、</a:t>
                      </a:r>
                      <a:r>
                        <a:rPr kumimoji="1" lang="ja-JP" altLang="en-US" sz="1000" dirty="0">
                          <a:solidFill>
                            <a:schemeClr val="tx1"/>
                          </a:solidFill>
                          <a:latin typeface="メイリオ"/>
                          <a:ea typeface="メイリオ"/>
                        </a:rPr>
                        <a:t>ディープテックスタートアップと大手企業との協業等によるプロジェクト創出に取り組む。</a:t>
                      </a:r>
                    </a:p>
                  </a:txBody>
                  <a:tcPr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extLst>
                  <a:ext uri="{0D108BD9-81ED-4DB2-BD59-A6C34878D82A}">
                    <a16:rowId xmlns:a16="http://schemas.microsoft.com/office/drawing/2014/main" val="2076902719"/>
                  </a:ext>
                </a:extLst>
              </a:tr>
              <a:tr h="547024">
                <a:tc>
                  <a:txBody>
                    <a:bodyPr/>
                    <a:lstStyle/>
                    <a:p>
                      <a:r>
                        <a:rPr kumimoji="1" lang="ja-JP" altLang="en-US" sz="1100" dirty="0">
                          <a:solidFill>
                            <a:schemeClr val="tx1"/>
                          </a:solidFill>
                          <a:latin typeface="メイリオ" panose="020B0604030504040204" pitchFamily="50" charset="-128"/>
                          <a:ea typeface="メイリオ" panose="020B0604030504040204" pitchFamily="50" charset="-128"/>
                        </a:rPr>
                        <a:t>４</a:t>
                      </a:r>
                    </a:p>
                  </a:txBody>
                  <a:tcPr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tc>
                  <a:txBody>
                    <a:bodyPr/>
                    <a:lstStyle/>
                    <a:p>
                      <a:r>
                        <a:rPr kumimoji="1" lang="ja-JP" altLang="en-US" sz="1100" spc="-50" baseline="0" dirty="0">
                          <a:solidFill>
                            <a:schemeClr val="tx1"/>
                          </a:solidFill>
                          <a:latin typeface="メイリオ" panose="020B0604030504040204" pitchFamily="50" charset="-128"/>
                          <a:ea typeface="メイリオ" panose="020B0604030504040204" pitchFamily="50" charset="-128"/>
                        </a:rPr>
                        <a:t>ものづくり中小企業とスタートアップの協業促進事業</a:t>
                      </a:r>
                    </a:p>
                  </a:txBody>
                  <a:tcPr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tc>
                  <a:txBody>
                    <a:bodyPr/>
                    <a:lstStyle/>
                    <a:p>
                      <a:pPr marL="0" lvl="0" indent="0" algn="l">
                        <a:lnSpc>
                          <a:spcPct val="100000"/>
                        </a:lnSpc>
                        <a:buNone/>
                      </a:pPr>
                      <a:r>
                        <a:rPr lang="ja-JP" sz="1000" b="0" i="0" u="none" strike="noStrike" baseline="0" noProof="0" dirty="0">
                          <a:solidFill>
                            <a:schemeClr val="tx1"/>
                          </a:solidFill>
                          <a:latin typeface="メイリオ"/>
                          <a:ea typeface="メイリオ"/>
                        </a:rPr>
                        <a:t>もの</a:t>
                      </a:r>
                      <a:r>
                        <a:rPr lang="ja-JP" altLang="en-US" sz="1000" b="0" i="0" u="none" strike="noStrike" baseline="0" noProof="0" dirty="0">
                          <a:solidFill>
                            <a:schemeClr val="tx1"/>
                          </a:solidFill>
                          <a:latin typeface="メイリオ"/>
                          <a:ea typeface="メイリオ"/>
                        </a:rPr>
                        <a:t>づ</a:t>
                      </a:r>
                      <a:r>
                        <a:rPr lang="ja-JP" sz="1000" b="0" i="0" u="none" strike="noStrike" baseline="0" noProof="0" dirty="0">
                          <a:solidFill>
                            <a:schemeClr val="tx1"/>
                          </a:solidFill>
                          <a:latin typeface="メイリオ"/>
                          <a:ea typeface="メイリオ"/>
                        </a:rPr>
                        <a:t>くり中小企業とスタートアップと</a:t>
                      </a:r>
                      <a:r>
                        <a:rPr kumimoji="1" lang="ja-JP" sz="1000" b="0" i="0" u="none" strike="noStrike" baseline="0" noProof="0" dirty="0">
                          <a:solidFill>
                            <a:schemeClr val="tx1"/>
                          </a:solidFill>
                          <a:latin typeface="メイリオ"/>
                          <a:ea typeface="メイリオ"/>
                        </a:rPr>
                        <a:t>の協業を促進するため、</a:t>
                      </a:r>
                      <a:r>
                        <a:rPr lang="ja-JP" sz="1000" b="0" i="0" u="none" strike="noStrike" baseline="0" noProof="0" dirty="0">
                          <a:solidFill>
                            <a:schemeClr val="tx1"/>
                          </a:solidFill>
                          <a:latin typeface="メイリオ"/>
                          <a:ea typeface="メイリオ"/>
                        </a:rPr>
                        <a:t>両者の相互理解を深め、交流するための</a:t>
                      </a:r>
                      <a:r>
                        <a:rPr kumimoji="1" lang="ja-JP" sz="1000" b="0" i="0" u="none" strike="noStrike" baseline="0" noProof="0" dirty="0">
                          <a:solidFill>
                            <a:schemeClr val="tx1"/>
                          </a:solidFill>
                          <a:latin typeface="メイリオ"/>
                          <a:ea typeface="メイリオ"/>
                        </a:rPr>
                        <a:t>セミナー等</a:t>
                      </a:r>
                      <a:r>
                        <a:rPr lang="ja-JP" sz="1000" b="0" i="0" u="none" strike="noStrike" baseline="0" noProof="0" dirty="0">
                          <a:solidFill>
                            <a:schemeClr val="tx1"/>
                          </a:solidFill>
                          <a:latin typeface="メイリオ"/>
                          <a:ea typeface="メイリオ"/>
                        </a:rPr>
                        <a:t>の</a:t>
                      </a:r>
                      <a:r>
                        <a:rPr kumimoji="1" lang="ja-JP" sz="1000" b="0" i="0" u="none" strike="noStrike" baseline="0" noProof="0" dirty="0">
                          <a:solidFill>
                            <a:schemeClr val="tx1"/>
                          </a:solidFill>
                          <a:latin typeface="メイリオ"/>
                          <a:ea typeface="メイリオ"/>
                        </a:rPr>
                        <a:t>開催、協業に向けたマッチングや</a:t>
                      </a:r>
                      <a:r>
                        <a:rPr lang="ja-JP" sz="1000" b="0" i="0" u="none" strike="noStrike" baseline="0" noProof="0" dirty="0">
                          <a:solidFill>
                            <a:schemeClr val="tx1"/>
                          </a:solidFill>
                          <a:latin typeface="メイリオ"/>
                          <a:ea typeface="メイリオ"/>
                        </a:rPr>
                        <a:t>案件の</a:t>
                      </a:r>
                      <a:r>
                        <a:rPr kumimoji="1" lang="ja-JP" sz="1000" b="0" i="0" u="none" strike="noStrike" baseline="0" noProof="0" dirty="0">
                          <a:solidFill>
                            <a:schemeClr val="tx1"/>
                          </a:solidFill>
                          <a:latin typeface="メイリオ"/>
                          <a:ea typeface="メイリオ"/>
                        </a:rPr>
                        <a:t>フォローアップ、</a:t>
                      </a:r>
                      <a:r>
                        <a:rPr lang="ja-JP" sz="1000" b="0" i="0" u="none" strike="noStrike" baseline="0" noProof="0" dirty="0">
                          <a:solidFill>
                            <a:schemeClr val="tx1"/>
                          </a:solidFill>
                          <a:latin typeface="メイリオ"/>
                          <a:ea typeface="メイリオ"/>
                        </a:rPr>
                        <a:t>専用</a:t>
                      </a:r>
                      <a:r>
                        <a:rPr kumimoji="1" lang="ja-JP" sz="1000" b="0" i="0" u="none" strike="noStrike" baseline="0" noProof="0" dirty="0">
                          <a:solidFill>
                            <a:schemeClr val="tx1"/>
                          </a:solidFill>
                          <a:latin typeface="メイリオ"/>
                          <a:ea typeface="メイリオ"/>
                        </a:rPr>
                        <a:t>ホームページ等で</a:t>
                      </a:r>
                      <a:r>
                        <a:rPr lang="ja-JP" sz="1000" b="0" i="0" u="none" strike="noStrike" baseline="0" noProof="0" dirty="0">
                          <a:solidFill>
                            <a:schemeClr val="tx1"/>
                          </a:solidFill>
                          <a:latin typeface="メイリオ"/>
                          <a:ea typeface="メイリオ"/>
                        </a:rPr>
                        <a:t>取組</a:t>
                      </a:r>
                      <a:r>
                        <a:rPr lang="ja-JP" altLang="en-US" sz="1000" b="0" i="0" u="none" strike="noStrike" baseline="0" noProof="0" dirty="0">
                          <a:solidFill>
                            <a:schemeClr val="tx1"/>
                          </a:solidFill>
                          <a:latin typeface="メイリオ"/>
                          <a:ea typeface="メイリオ"/>
                        </a:rPr>
                        <a:t>み</a:t>
                      </a:r>
                      <a:r>
                        <a:rPr lang="ja-JP" sz="1000" b="0" i="0" u="none" strike="noStrike" baseline="0" noProof="0" dirty="0">
                          <a:solidFill>
                            <a:schemeClr val="tx1"/>
                          </a:solidFill>
                          <a:latin typeface="メイリオ"/>
                          <a:ea typeface="メイリオ"/>
                        </a:rPr>
                        <a:t>内容や事例等</a:t>
                      </a:r>
                      <a:r>
                        <a:rPr kumimoji="1" lang="ja-JP" sz="1000" b="0" i="0" u="none" strike="noStrike" baseline="0" noProof="0" dirty="0">
                          <a:solidFill>
                            <a:schemeClr val="tx1"/>
                          </a:solidFill>
                          <a:latin typeface="メイリオ"/>
                          <a:ea typeface="メイリオ"/>
                        </a:rPr>
                        <a:t>の</a:t>
                      </a:r>
                      <a:r>
                        <a:rPr lang="ja-JP" sz="1000" b="0" i="0" u="none" strike="noStrike" baseline="0" noProof="0" dirty="0">
                          <a:solidFill>
                            <a:schemeClr val="tx1"/>
                          </a:solidFill>
                          <a:latin typeface="メイリオ"/>
                          <a:ea typeface="メイリオ"/>
                        </a:rPr>
                        <a:t>効果的な</a:t>
                      </a:r>
                      <a:r>
                        <a:rPr kumimoji="1" lang="ja-JP" sz="1000" b="0" i="0" u="none" strike="noStrike" baseline="0" noProof="0" dirty="0">
                          <a:solidFill>
                            <a:schemeClr val="tx1"/>
                          </a:solidFill>
                          <a:latin typeface="メイリオ"/>
                          <a:ea typeface="メイリオ"/>
                        </a:rPr>
                        <a:t>情報発信に取り組む。</a:t>
                      </a:r>
                      <a:endParaRPr lang="ja-JP" sz="2400" b="0" i="0" u="none" strike="noStrike" baseline="0" noProof="0" dirty="0">
                        <a:solidFill>
                          <a:schemeClr val="tx1"/>
                        </a:solidFill>
                        <a:latin typeface="メイリオ"/>
                        <a:ea typeface="メイリオ"/>
                      </a:endParaRPr>
                    </a:p>
                  </a:txBody>
                  <a:tcPr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extLst>
                  <a:ext uri="{0D108BD9-81ED-4DB2-BD59-A6C34878D82A}">
                    <a16:rowId xmlns:a16="http://schemas.microsoft.com/office/drawing/2014/main" val="1181584758"/>
                  </a:ext>
                </a:extLst>
              </a:tr>
              <a:tr h="561868">
                <a:tc>
                  <a:txBody>
                    <a:bodyPr/>
                    <a:lstStyle/>
                    <a:p>
                      <a:r>
                        <a:rPr kumimoji="1" lang="ja-JP" altLang="en-US" sz="1100" dirty="0">
                          <a:solidFill>
                            <a:schemeClr val="tx1"/>
                          </a:solidFill>
                          <a:latin typeface="メイリオ" panose="020B0604030504040204" pitchFamily="50" charset="-128"/>
                          <a:ea typeface="メイリオ" panose="020B0604030504040204" pitchFamily="50" charset="-128"/>
                        </a:rPr>
                        <a:t>５</a:t>
                      </a:r>
                    </a:p>
                  </a:txBody>
                  <a:tcPr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tc>
                  <a:txBody>
                    <a:bodyPr/>
                    <a:lstStyle/>
                    <a:p>
                      <a:r>
                        <a:rPr kumimoji="1" lang="ja-JP" altLang="en-US" sz="1100" dirty="0">
                          <a:solidFill>
                            <a:schemeClr val="tx1"/>
                          </a:solidFill>
                          <a:latin typeface="メイリオ" panose="020B0604030504040204" pitchFamily="50" charset="-128"/>
                          <a:ea typeface="メイリオ" panose="020B0604030504040204" pitchFamily="50" charset="-128"/>
                        </a:rPr>
                        <a:t>雇用促進に資する新サービス等開発支援事業</a:t>
                      </a:r>
                    </a:p>
                  </a:txBody>
                  <a:tcPr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tc>
                  <a:txBody>
                    <a:bodyPr/>
                    <a:lstStyle/>
                    <a:p>
                      <a:r>
                        <a:rPr kumimoji="1" lang="ja-JP" altLang="en-US" sz="1000" dirty="0">
                          <a:solidFill>
                            <a:schemeClr val="tx1"/>
                          </a:solidFill>
                          <a:latin typeface="メイリオ" panose="020B0604030504040204" pitchFamily="50" charset="-128"/>
                          <a:ea typeface="メイリオ" panose="020B0604030504040204" pitchFamily="50" charset="-128"/>
                        </a:rPr>
                        <a:t>女性や障がい者、高齢者等多様な人材が能力を最大限に発揮し、さらに活躍していくための新たな技術やサービス（職域拡大や労働環境の改善、労働負荷の軽減等）の開発事業者の支援に取り組む。</a:t>
                      </a:r>
                    </a:p>
                  </a:txBody>
                  <a:tcPr marT="36000" marB="36000" anchor="ctr">
                    <a:lnL w="6350" cap="flat" cmpd="sng" algn="ctr">
                      <a:solidFill>
                        <a:srgbClr val="006664"/>
                      </a:solidFill>
                      <a:prstDash val="solid"/>
                      <a:round/>
                      <a:headEnd type="none" w="med" len="med"/>
                      <a:tailEnd type="none" w="med" len="med"/>
                    </a:lnL>
                    <a:lnR w="6350" cap="flat" cmpd="sng" algn="ctr">
                      <a:solidFill>
                        <a:srgbClr val="006664"/>
                      </a:solidFill>
                      <a:prstDash val="solid"/>
                      <a:round/>
                      <a:headEnd type="none" w="med" len="med"/>
                      <a:tailEnd type="none" w="med" len="med"/>
                    </a:lnR>
                    <a:lnT w="6350" cap="flat" cmpd="sng" algn="ctr">
                      <a:solidFill>
                        <a:srgbClr val="006664"/>
                      </a:solidFill>
                      <a:prstDash val="solid"/>
                      <a:round/>
                      <a:headEnd type="none" w="med" len="med"/>
                      <a:tailEnd type="none" w="med" len="med"/>
                    </a:lnT>
                    <a:lnB w="6350" cap="flat" cmpd="sng" algn="ctr">
                      <a:solidFill>
                        <a:srgbClr val="006664"/>
                      </a:solidFill>
                      <a:prstDash val="solid"/>
                      <a:round/>
                      <a:headEnd type="none" w="med" len="med"/>
                      <a:tailEnd type="none" w="med" len="med"/>
                    </a:lnB>
                    <a:solidFill>
                      <a:schemeClr val="bg1"/>
                    </a:solidFill>
                  </a:tcPr>
                </a:tc>
                <a:extLst>
                  <a:ext uri="{0D108BD9-81ED-4DB2-BD59-A6C34878D82A}">
                    <a16:rowId xmlns:a16="http://schemas.microsoft.com/office/drawing/2014/main" val="2480074137"/>
                  </a:ext>
                </a:extLst>
              </a:tr>
            </a:tbl>
          </a:graphicData>
        </a:graphic>
      </p:graphicFrame>
      <p:pic>
        <p:nvPicPr>
          <p:cNvPr id="29" name="図 28">
            <a:extLst>
              <a:ext uri="{FF2B5EF4-FFF2-40B4-BE49-F238E27FC236}">
                <a16:creationId xmlns:a16="http://schemas.microsoft.com/office/drawing/2014/main" id="{9E2F8FB9-F7EC-4647-B8C0-B568FE393528}"/>
              </a:ext>
            </a:extLst>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31231" y="1002153"/>
            <a:ext cx="1156952" cy="930190"/>
          </a:xfrm>
          <a:prstGeom prst="rect">
            <a:avLst/>
          </a:prstGeom>
        </p:spPr>
      </p:pic>
      <p:sp>
        <p:nvSpPr>
          <p:cNvPr id="3" name="スライド番号プレースホルダー 2">
            <a:extLst>
              <a:ext uri="{FF2B5EF4-FFF2-40B4-BE49-F238E27FC236}">
                <a16:creationId xmlns:a16="http://schemas.microsoft.com/office/drawing/2014/main" id="{F1DC3E6E-5570-4F15-B494-66E61F497402}"/>
              </a:ext>
            </a:extLst>
          </p:cNvPr>
          <p:cNvSpPr>
            <a:spLocks noGrp="1"/>
          </p:cNvSpPr>
          <p:nvPr>
            <p:ph type="sldNum" sz="quarter" idx="12"/>
          </p:nvPr>
        </p:nvSpPr>
        <p:spPr>
          <a:xfrm>
            <a:off x="7002270" y="6439250"/>
            <a:ext cx="2133600" cy="365125"/>
          </a:xfrm>
        </p:spPr>
        <p:txBody>
          <a:bodyPr/>
          <a:lstStyle/>
          <a:p>
            <a:fld id="{7791D223-6A27-4327-8087-FA06212A7E85}" type="slidenum">
              <a:rPr lang="ja-JP" altLang="en-US" smtClean="0"/>
              <a:pPr/>
              <a:t>23</a:t>
            </a:fld>
            <a:endParaRPr lang="ja-JP" altLang="en-US"/>
          </a:p>
        </p:txBody>
      </p:sp>
      <p:sp>
        <p:nvSpPr>
          <p:cNvPr id="22" name="テキスト プレースホルダー 79">
            <a:extLst>
              <a:ext uri="{FF2B5EF4-FFF2-40B4-BE49-F238E27FC236}">
                <a16:creationId xmlns:a16="http://schemas.microsoft.com/office/drawing/2014/main" id="{B39DF33B-DAF3-4B1F-AE6C-AD946FAF4219}"/>
              </a:ext>
            </a:extLst>
          </p:cNvPr>
          <p:cNvSpPr txBox="1">
            <a:spLocks noGrp="1"/>
          </p:cNvSpPr>
          <p:nvPr>
            <p:ph type="body" sz="quarter" idx="18"/>
          </p:nvPr>
        </p:nvSpPr>
        <p:spPr>
          <a:xfrm>
            <a:off x="130969" y="548680"/>
            <a:ext cx="8882062" cy="216000"/>
          </a:xfrm>
          <a:prstGeom prst="rect">
            <a:avLst/>
          </a:prstGeom>
          <a:noFill/>
          <a:ln>
            <a:noFill/>
          </a:ln>
        </p:spPr>
        <p:txBody>
          <a:bodyPr wrap="square" rtlCol="0">
            <a:noAutofit/>
          </a:bodyPr>
          <a:lstStyle/>
          <a:p>
            <a:pPr marL="90488" indent="-90488">
              <a:buFont typeface="Arial" panose="020B0604020202020204" pitchFamily="34" charset="0"/>
              <a:buChar char="•"/>
            </a:pPr>
            <a:r>
              <a:rPr lang="ja-JP" altLang="en-US" spc="-20" dirty="0">
                <a:cs typeface="メイリオ" panose="020B0604030504040204" pitchFamily="50" charset="-128"/>
              </a:rPr>
              <a:t>企業版ふるさと納税制度による寄附金を活用し、府における地方創生の取組みをさらに推進。</a:t>
            </a:r>
            <a:endParaRPr lang="ja-JP" altLang="en-US" sz="1200" spc="-20"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5468679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正方形/長方形 72">
            <a:extLst>
              <a:ext uri="{FF2B5EF4-FFF2-40B4-BE49-F238E27FC236}">
                <a16:creationId xmlns:a16="http://schemas.microsoft.com/office/drawing/2014/main" id="{EFB59214-78FE-4117-B737-8F11FCDFF714}"/>
              </a:ext>
            </a:extLst>
          </p:cNvPr>
          <p:cNvSpPr/>
          <p:nvPr/>
        </p:nvSpPr>
        <p:spPr>
          <a:xfrm>
            <a:off x="130969" y="1285802"/>
            <a:ext cx="8882063" cy="5144443"/>
          </a:xfrm>
          <a:prstGeom prst="rect">
            <a:avLst/>
          </a:prstGeom>
          <a:solidFill>
            <a:srgbClr val="CFE0ED"/>
          </a:solidFill>
          <a:ln>
            <a:noFill/>
          </a:ln>
        </p:spPr>
        <p:style>
          <a:lnRef idx="2">
            <a:schemeClr val="accent2"/>
          </a:lnRef>
          <a:fillRef idx="1">
            <a:schemeClr val="lt1"/>
          </a:fillRef>
          <a:effectRef idx="0">
            <a:schemeClr val="accent2"/>
          </a:effectRef>
          <a:fontRef idx="minor">
            <a:schemeClr val="dk1"/>
          </a:fontRef>
        </p:style>
        <p:txBody>
          <a:bodyPr lIns="72000" rIns="72000" rtlCol="0" anchor="t"/>
          <a:lstStyle/>
          <a:p>
            <a:pPr algn="ctr"/>
            <a:r>
              <a:rPr lang="ja-JP" altLang="en-US" sz="1400" b="1" dirty="0">
                <a:solidFill>
                  <a:schemeClr val="tx1"/>
                </a:solidFill>
                <a:latin typeface="メイリオ" panose="020B0604030504040204" pitchFamily="50" charset="-128"/>
                <a:ea typeface="メイリオ" panose="020B0604030504040204" pitchFamily="50" charset="-128"/>
              </a:rPr>
              <a:t>取組みの概要</a:t>
            </a:r>
            <a:endParaRPr kumimoji="1" lang="en-US" altLang="ja-JP" sz="1200" b="1" dirty="0">
              <a:solidFill>
                <a:schemeClr val="tx1"/>
              </a:solidFill>
              <a:latin typeface="メイリオ" panose="020B0604030504040204" pitchFamily="50" charset="-128"/>
              <a:ea typeface="メイリオ" panose="020B0604030504040204" pitchFamily="50" charset="-128"/>
            </a:endParaRPr>
          </a:p>
        </p:txBody>
      </p:sp>
      <p:graphicFrame>
        <p:nvGraphicFramePr>
          <p:cNvPr id="78" name="表 77">
            <a:extLst>
              <a:ext uri="{FF2B5EF4-FFF2-40B4-BE49-F238E27FC236}">
                <a16:creationId xmlns:a16="http://schemas.microsoft.com/office/drawing/2014/main" id="{8D9F4748-D8B6-4360-AAC4-15B712B34E75}"/>
              </a:ext>
            </a:extLst>
          </p:cNvPr>
          <p:cNvGraphicFramePr>
            <a:graphicFrameLocks noGrp="1"/>
          </p:cNvGraphicFramePr>
          <p:nvPr/>
        </p:nvGraphicFramePr>
        <p:xfrm>
          <a:off x="5210869" y="4388555"/>
          <a:ext cx="3692389" cy="2003883"/>
        </p:xfrm>
        <a:graphic>
          <a:graphicData uri="http://schemas.openxmlformats.org/drawingml/2006/table">
            <a:tbl>
              <a:tblPr firstRow="1" bandRow="1">
                <a:tableStyleId>{5C22544A-7EE6-4342-B048-85BDC9FD1C3A}</a:tableStyleId>
              </a:tblPr>
              <a:tblGrid>
                <a:gridCol w="3692389">
                  <a:extLst>
                    <a:ext uri="{9D8B030D-6E8A-4147-A177-3AD203B41FA5}">
                      <a16:colId xmlns:a16="http://schemas.microsoft.com/office/drawing/2014/main" val="1898385711"/>
                    </a:ext>
                  </a:extLst>
                </a:gridCol>
              </a:tblGrid>
              <a:tr h="288000">
                <a:tc>
                  <a:txBody>
                    <a:body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6664"/>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情報発信</a:t>
                      </a:r>
                    </a:p>
                  </a:txBody>
                  <a:tcPr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15650680"/>
                  </a:ext>
                </a:extLst>
              </a:tr>
              <a:tr h="1715883">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1050" dirty="0">
                          <a:solidFill>
                            <a:prstClr val="black"/>
                          </a:solidFill>
                          <a:latin typeface="メイリオ" panose="020B0604030504040204" pitchFamily="50" charset="-128"/>
                          <a:ea typeface="メイリオ" panose="020B0604030504040204" pitchFamily="50" charset="-128"/>
                        </a:rPr>
                        <a:t>ウェブサイト情報での会員の取組み紹介等、大阪のスマートシティ推進に関する幅広い情報発信。</a:t>
                      </a:r>
                      <a:endParaRPr lang="en-US" altLang="ja-JP" sz="1050" dirty="0">
                        <a:solidFill>
                          <a:prstClr val="black"/>
                        </a:solidFill>
                        <a:latin typeface="メイリオ" panose="020B0604030504040204" pitchFamily="50" charset="-128"/>
                        <a:ea typeface="メイリオ" panose="020B0604030504040204" pitchFamily="50" charset="-128"/>
                      </a:endParaRPr>
                    </a:p>
                    <a:p>
                      <a:pPr defTabSz="685800">
                        <a:defRPr/>
                      </a:pPr>
                      <a:endParaRPr lang="en-US" altLang="ja-JP" sz="1050" dirty="0">
                        <a:solidFill>
                          <a:prstClr val="black"/>
                        </a:solidFill>
                        <a:latin typeface="メイリオ" panose="020B0604030504040204" pitchFamily="50" charset="-128"/>
                        <a:ea typeface="メイリオ" panose="020B0604030504040204" pitchFamily="50" charset="-128"/>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666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22242865"/>
                  </a:ext>
                </a:extLst>
              </a:tr>
            </a:tbl>
          </a:graphicData>
        </a:graphic>
      </p:graphicFrame>
      <p:graphicFrame>
        <p:nvGraphicFramePr>
          <p:cNvPr id="71" name="表 70">
            <a:extLst>
              <a:ext uri="{FF2B5EF4-FFF2-40B4-BE49-F238E27FC236}">
                <a16:creationId xmlns:a16="http://schemas.microsoft.com/office/drawing/2014/main" id="{22451755-3413-404E-8ABC-22B153F171C1}"/>
              </a:ext>
            </a:extLst>
          </p:cNvPr>
          <p:cNvGraphicFramePr>
            <a:graphicFrameLocks noGrp="1"/>
          </p:cNvGraphicFramePr>
          <p:nvPr/>
        </p:nvGraphicFramePr>
        <p:xfrm>
          <a:off x="206515" y="3985534"/>
          <a:ext cx="4889600" cy="2225449"/>
        </p:xfrm>
        <a:graphic>
          <a:graphicData uri="http://schemas.openxmlformats.org/drawingml/2006/table">
            <a:tbl>
              <a:tblPr firstRow="1" bandRow="1">
                <a:tableStyleId>{5C22544A-7EE6-4342-B048-85BDC9FD1C3A}</a:tableStyleId>
              </a:tblPr>
              <a:tblGrid>
                <a:gridCol w="4889600">
                  <a:extLst>
                    <a:ext uri="{9D8B030D-6E8A-4147-A177-3AD203B41FA5}">
                      <a16:colId xmlns:a16="http://schemas.microsoft.com/office/drawing/2014/main" val="1898385711"/>
                    </a:ext>
                  </a:extLst>
                </a:gridCol>
              </a:tblGrid>
              <a:tr h="288000">
                <a:tc>
                  <a:txBody>
                    <a:body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srgbClr val="006664"/>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OSPF </a:t>
                      </a:r>
                      <a:r>
                        <a:rPr kumimoji="1" lang="ja-JP" altLang="en-US" sz="1200" b="1" i="0" u="none" strike="noStrike" kern="1200" cap="none" spc="0" normalizeH="0" baseline="0" noProof="0" dirty="0">
                          <a:ln>
                            <a:noFill/>
                          </a:ln>
                          <a:solidFill>
                            <a:srgbClr val="006664"/>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プロジェクトの推進</a:t>
                      </a:r>
                    </a:p>
                  </a:txBody>
                  <a:tcPr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15650680"/>
                  </a:ext>
                </a:extLst>
              </a:tr>
              <a:tr h="184401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1050" dirty="0">
                          <a:latin typeface="メイリオ" panose="020B0604030504040204" pitchFamily="50" charset="-128"/>
                          <a:ea typeface="メイリオ" panose="020B0604030504040204" pitchFamily="50" charset="-128"/>
                        </a:rPr>
                        <a:t>各分野の課題解決に向けた</a:t>
                      </a:r>
                      <a:r>
                        <a:rPr lang="en-US" altLang="ja-JP" sz="1050" dirty="0">
                          <a:latin typeface="メイリオ" panose="020B0604030504040204" pitchFamily="50" charset="-128"/>
                          <a:ea typeface="メイリオ" panose="020B0604030504040204" pitchFamily="50" charset="-128"/>
                        </a:rPr>
                        <a:t>n</a:t>
                      </a:r>
                      <a:r>
                        <a:rPr lang="ja-JP" altLang="en-US" sz="1050" dirty="0">
                          <a:latin typeface="メイリオ" panose="020B0604030504040204" pitchFamily="50" charset="-128"/>
                          <a:ea typeface="メイリオ" panose="020B0604030504040204" pitchFamily="50" charset="-128"/>
                        </a:rPr>
                        <a:t>対</a:t>
                      </a:r>
                      <a:r>
                        <a:rPr lang="en-US" altLang="ja-JP" sz="1050" dirty="0">
                          <a:latin typeface="メイリオ" panose="020B0604030504040204" pitchFamily="50" charset="-128"/>
                          <a:ea typeface="メイリオ" panose="020B0604030504040204" pitchFamily="50" charset="-128"/>
                        </a:rPr>
                        <a:t>n</a:t>
                      </a:r>
                      <a:r>
                        <a:rPr lang="ja-JP" altLang="en-US" sz="1050" dirty="0">
                          <a:latin typeface="メイリオ" panose="020B0604030504040204" pitchFamily="50" charset="-128"/>
                          <a:ea typeface="メイリオ" panose="020B0604030504040204" pitchFamily="50" charset="-128"/>
                        </a:rPr>
                        <a:t>（複数企業対複数市町村）のサービスビジネスモデルを実証・実装する。横断的なテーマについては相互に連携</a:t>
                      </a:r>
                      <a:r>
                        <a:rPr lang="ja-JP" altLang="en-US" sz="788" dirty="0">
                          <a:latin typeface="メイリオ" panose="020B0604030504040204" pitchFamily="50" charset="-128"/>
                          <a:ea typeface="メイリオ" panose="020B0604030504040204" pitchFamily="50" charset="-128"/>
                        </a:rPr>
                        <a:t>。</a:t>
                      </a:r>
                      <a:endParaRPr lang="en-US" altLang="ja-JP" sz="788" dirty="0">
                        <a:latin typeface="メイリオ" panose="020B0604030504040204" pitchFamily="50" charset="-128"/>
                        <a:ea typeface="メイリオ" panose="020B0604030504040204"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788" dirty="0">
                        <a:latin typeface="メイリオ" panose="020B0604030504040204" pitchFamily="50" charset="-128"/>
                        <a:ea typeface="メイリオ" panose="020B0604030504040204"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788" dirty="0">
                        <a:latin typeface="メイリオ" panose="020B0604030504040204" pitchFamily="50" charset="-128"/>
                        <a:ea typeface="メイリオ" panose="020B0604030504040204"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788" dirty="0">
                        <a:latin typeface="メイリオ" panose="020B0604030504040204" pitchFamily="50" charset="-128"/>
                        <a:ea typeface="メイリオ" panose="020B0604030504040204"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788" dirty="0">
                        <a:latin typeface="メイリオ" panose="020B0604030504040204" pitchFamily="50" charset="-128"/>
                        <a:ea typeface="メイリオ" panose="020B0604030504040204"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788" dirty="0">
                        <a:latin typeface="メイリオ" panose="020B0604030504040204" pitchFamily="50" charset="-128"/>
                        <a:ea typeface="メイリオ" panose="020B0604030504040204"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788" dirty="0">
                        <a:latin typeface="メイリオ" panose="020B0604030504040204" pitchFamily="50" charset="-128"/>
                        <a:ea typeface="メイリオ" panose="020B0604030504040204"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788" dirty="0">
                        <a:latin typeface="メイリオ" panose="020B0604030504040204" pitchFamily="50" charset="-128"/>
                        <a:ea typeface="メイリオ" panose="020B0604030504040204"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788" dirty="0">
                        <a:latin typeface="メイリオ" panose="020B0604030504040204" pitchFamily="50" charset="-128"/>
                        <a:ea typeface="メイリオ" panose="020B0604030504040204"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788" dirty="0">
                        <a:latin typeface="メイリオ" panose="020B0604030504040204" pitchFamily="50" charset="-128"/>
                        <a:ea typeface="メイリオ" panose="020B0604030504040204"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788" dirty="0">
                        <a:latin typeface="メイリオ" panose="020B0604030504040204" pitchFamily="50" charset="-128"/>
                        <a:ea typeface="メイリオ" panose="020B0604030504040204"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ja-JP" sz="788" dirty="0">
                        <a:latin typeface="メイリオ" panose="020B0604030504040204" pitchFamily="50" charset="-128"/>
                        <a:ea typeface="メイリオ" panose="020B0604030504040204" pitchFamily="50" charset="-128"/>
                      </a:endParaRPr>
                    </a:p>
                    <a:p>
                      <a:pPr marL="128588" marR="0" lvl="0" indent="-128588" algn="l" defTabSz="278606" rtl="0" eaLnBrk="1" fontAlgn="auto" latinLnBrk="0" hangingPunct="1">
                        <a:lnSpc>
                          <a:spcPts val="500"/>
                        </a:lnSpc>
                        <a:spcBef>
                          <a:spcPts val="0"/>
                        </a:spcBef>
                        <a:spcAft>
                          <a:spcPts val="0"/>
                        </a:spcAft>
                        <a:buClrTx/>
                        <a:buSzTx/>
                        <a:buFont typeface="Wingdings" panose="05000000000000000000" pitchFamily="2" charset="2"/>
                        <a:buChar char="Ø"/>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「スマートヘルスシティ」「高齢者にやさしいまちづくり」等８分野でプロジェクトを推進中</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128588" marR="0" lvl="0" indent="-128588" algn="l" defTabSz="278606" rtl="0" eaLnBrk="1" fontAlgn="auto" latinLnBrk="0" hangingPunct="1">
                        <a:lnSpc>
                          <a:spcPts val="500"/>
                        </a:lnSpc>
                        <a:spcBef>
                          <a:spcPts val="450"/>
                        </a:spcBef>
                        <a:spcAft>
                          <a:spcPts val="0"/>
                        </a:spcAft>
                        <a:buClrTx/>
                        <a:buSzTx/>
                        <a:buFont typeface="Wingdings" panose="05000000000000000000" pitchFamily="2" charset="2"/>
                        <a:buChar char="Ø"/>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大企業とスタートアップベンチャー企業等の連携によるプロジェクトを展開</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666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22242865"/>
                  </a:ext>
                </a:extLst>
              </a:tr>
            </a:tbl>
          </a:graphicData>
        </a:graphic>
      </p:graphicFrame>
      <p:sp>
        <p:nvSpPr>
          <p:cNvPr id="92" name="正方形/長方形 91">
            <a:extLst>
              <a:ext uri="{FF2B5EF4-FFF2-40B4-BE49-F238E27FC236}">
                <a16:creationId xmlns:a16="http://schemas.microsoft.com/office/drawing/2014/main" id="{0104E3BB-4031-4752-9F35-28B1A55F2D6B}"/>
              </a:ext>
            </a:extLst>
          </p:cNvPr>
          <p:cNvSpPr/>
          <p:nvPr/>
        </p:nvSpPr>
        <p:spPr>
          <a:xfrm>
            <a:off x="296525" y="4807340"/>
            <a:ext cx="791203" cy="1010789"/>
          </a:xfrm>
          <a:prstGeom prst="rect">
            <a:avLst/>
          </a:prstGeom>
          <a:gradFill>
            <a:gsLst>
              <a:gs pos="0">
                <a:schemeClr val="accent5">
                  <a:lumMod val="75000"/>
                </a:schemeClr>
              </a:gs>
              <a:gs pos="100000">
                <a:srgbClr val="0070C0"/>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000" tIns="54000" rIns="54000" bIns="54000" rtlCol="0" anchor="ctr"/>
          <a:lstStyle/>
          <a:p>
            <a:pPr algn="ctr" defTabSz="685783">
              <a:defRPr/>
            </a:pPr>
            <a:r>
              <a:rPr lang="ja-JP" altLang="en-US" sz="900" b="1" dirty="0">
                <a:solidFill>
                  <a:prstClr val="white"/>
                </a:solidFill>
                <a:latin typeface="メイリオ" panose="020B0604030504040204" pitchFamily="50" charset="-128"/>
                <a:ea typeface="メイリオ" panose="020B0604030504040204" pitchFamily="50" charset="-128"/>
              </a:rPr>
              <a:t>プロジェクト</a:t>
            </a:r>
            <a:endParaRPr lang="en-US" altLang="ja-JP" sz="900" b="1" dirty="0">
              <a:solidFill>
                <a:prstClr val="white"/>
              </a:solidFill>
              <a:latin typeface="メイリオ" panose="020B0604030504040204" pitchFamily="50" charset="-128"/>
              <a:ea typeface="メイリオ" panose="020B0604030504040204" pitchFamily="50" charset="-128"/>
            </a:endParaRPr>
          </a:p>
          <a:p>
            <a:pPr algn="ctr" defTabSz="685783">
              <a:defRPr/>
            </a:pPr>
            <a:r>
              <a:rPr lang="ja-JP" altLang="en-US" sz="900" b="1" dirty="0">
                <a:solidFill>
                  <a:prstClr val="white"/>
                </a:solidFill>
                <a:latin typeface="メイリオ" panose="020B0604030504040204" pitchFamily="50" charset="-128"/>
                <a:ea typeface="メイリオ" panose="020B0604030504040204" pitchFamily="50" charset="-128"/>
              </a:rPr>
              <a:t>分野</a:t>
            </a:r>
          </a:p>
        </p:txBody>
      </p:sp>
      <p:sp>
        <p:nvSpPr>
          <p:cNvPr id="93" name="角丸四角形 21">
            <a:extLst>
              <a:ext uri="{FF2B5EF4-FFF2-40B4-BE49-F238E27FC236}">
                <a16:creationId xmlns:a16="http://schemas.microsoft.com/office/drawing/2014/main" id="{51514FA2-7517-4D6C-ACA1-A8F9664CDA03}"/>
              </a:ext>
            </a:extLst>
          </p:cNvPr>
          <p:cNvSpPr/>
          <p:nvPr/>
        </p:nvSpPr>
        <p:spPr>
          <a:xfrm>
            <a:off x="1119114" y="4875355"/>
            <a:ext cx="948471" cy="415887"/>
          </a:xfrm>
          <a:prstGeom prst="roundRect">
            <a:avLst>
              <a:gd name="adj" fmla="val 0"/>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54000" tIns="54000" rIns="54000" bIns="54000" rtlCol="0" anchor="b" anchorCtr="1"/>
          <a:lstStyle/>
          <a:p>
            <a:pPr algn="ctr" defTabSz="685783">
              <a:defRPr/>
            </a:pPr>
            <a:endParaRPr lang="en-US" altLang="ja-JP" sz="1100" b="1">
              <a:solidFill>
                <a:prstClr val="black"/>
              </a:solidFill>
              <a:latin typeface="メイリオ" panose="020B0604030504040204" pitchFamily="50" charset="-128"/>
              <a:ea typeface="メイリオ" panose="020B0604030504040204" pitchFamily="50" charset="-128"/>
            </a:endParaRPr>
          </a:p>
          <a:p>
            <a:pPr algn="ctr" defTabSz="685783">
              <a:defRPr/>
            </a:pPr>
            <a:r>
              <a:rPr lang="ja-JP" altLang="en-US" sz="900" b="1">
                <a:solidFill>
                  <a:prstClr val="black"/>
                </a:solidFill>
                <a:latin typeface="メイリオ" panose="020B0604030504040204" pitchFamily="50" charset="-128"/>
                <a:ea typeface="メイリオ" panose="020B0604030504040204" pitchFamily="50" charset="-128"/>
              </a:rPr>
              <a:t>スマート</a:t>
            </a:r>
            <a:endParaRPr lang="en-US" altLang="ja-JP" sz="900" b="1">
              <a:solidFill>
                <a:prstClr val="black"/>
              </a:solidFill>
              <a:latin typeface="メイリオ" panose="020B0604030504040204" pitchFamily="50" charset="-128"/>
              <a:ea typeface="メイリオ" panose="020B0604030504040204" pitchFamily="50" charset="-128"/>
            </a:endParaRPr>
          </a:p>
          <a:p>
            <a:pPr algn="ctr" defTabSz="685783">
              <a:defRPr/>
            </a:pPr>
            <a:r>
              <a:rPr lang="ja-JP" altLang="en-US" sz="900" b="1">
                <a:solidFill>
                  <a:prstClr val="black"/>
                </a:solidFill>
                <a:latin typeface="メイリオ" panose="020B0604030504040204" pitchFamily="50" charset="-128"/>
                <a:ea typeface="メイリオ" panose="020B0604030504040204" pitchFamily="50" charset="-128"/>
              </a:rPr>
              <a:t>ヘルスシティ</a:t>
            </a:r>
            <a:endParaRPr lang="en-US" altLang="ja-JP" sz="900" b="1">
              <a:solidFill>
                <a:prstClr val="black"/>
              </a:solidFill>
              <a:latin typeface="メイリオ" panose="020B0604030504040204" pitchFamily="50" charset="-128"/>
              <a:ea typeface="メイリオ" panose="020B0604030504040204" pitchFamily="50" charset="-128"/>
            </a:endParaRPr>
          </a:p>
        </p:txBody>
      </p:sp>
      <p:sp>
        <p:nvSpPr>
          <p:cNvPr id="94" name="角丸四角形 14">
            <a:extLst>
              <a:ext uri="{FF2B5EF4-FFF2-40B4-BE49-F238E27FC236}">
                <a16:creationId xmlns:a16="http://schemas.microsoft.com/office/drawing/2014/main" id="{90D2C257-42D4-4C0F-ADEA-49B4619B75BE}"/>
              </a:ext>
            </a:extLst>
          </p:cNvPr>
          <p:cNvSpPr/>
          <p:nvPr/>
        </p:nvSpPr>
        <p:spPr>
          <a:xfrm>
            <a:off x="2112642" y="4875355"/>
            <a:ext cx="948471" cy="415887"/>
          </a:xfrm>
          <a:prstGeom prst="roundRect">
            <a:avLst>
              <a:gd name="adj" fmla="val 0"/>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54000" tIns="54000" rIns="54000" bIns="54000" rtlCol="0" anchor="b" anchorCtr="1"/>
          <a:lstStyle/>
          <a:p>
            <a:pPr algn="ctr" defTabSz="685783">
              <a:defRPr/>
            </a:pPr>
            <a:r>
              <a:rPr lang="ja-JP" altLang="en-US" sz="825" b="1">
                <a:solidFill>
                  <a:prstClr val="black"/>
                </a:solidFill>
                <a:latin typeface="メイリオ" panose="020B0604030504040204" pitchFamily="50" charset="-128"/>
                <a:ea typeface="メイリオ" panose="020B0604030504040204" pitchFamily="50" charset="-128"/>
              </a:rPr>
              <a:t>高齢者にやさしい</a:t>
            </a:r>
            <a:endParaRPr lang="en-US" altLang="ja-JP" sz="825" b="1">
              <a:solidFill>
                <a:prstClr val="black"/>
              </a:solidFill>
              <a:latin typeface="メイリオ" panose="020B0604030504040204" pitchFamily="50" charset="-128"/>
              <a:ea typeface="メイリオ" panose="020B0604030504040204" pitchFamily="50" charset="-128"/>
            </a:endParaRPr>
          </a:p>
          <a:p>
            <a:pPr algn="ctr" defTabSz="685783">
              <a:defRPr/>
            </a:pPr>
            <a:r>
              <a:rPr lang="ja-JP" altLang="en-US" sz="825" b="1">
                <a:solidFill>
                  <a:prstClr val="black"/>
                </a:solidFill>
                <a:latin typeface="メイリオ" panose="020B0604030504040204" pitchFamily="50" charset="-128"/>
                <a:ea typeface="メイリオ" panose="020B0604030504040204" pitchFamily="50" charset="-128"/>
              </a:rPr>
              <a:t>まちづくり</a:t>
            </a:r>
            <a:endParaRPr lang="en-US" altLang="ja-JP" sz="825" b="1">
              <a:solidFill>
                <a:prstClr val="black"/>
              </a:solidFill>
              <a:latin typeface="メイリオ" panose="020B0604030504040204" pitchFamily="50" charset="-128"/>
              <a:ea typeface="メイリオ" panose="020B0604030504040204" pitchFamily="50" charset="-128"/>
            </a:endParaRPr>
          </a:p>
        </p:txBody>
      </p:sp>
      <p:sp>
        <p:nvSpPr>
          <p:cNvPr id="95" name="角丸四角形 18">
            <a:extLst>
              <a:ext uri="{FF2B5EF4-FFF2-40B4-BE49-F238E27FC236}">
                <a16:creationId xmlns:a16="http://schemas.microsoft.com/office/drawing/2014/main" id="{9FCA0C9C-E9E2-47C9-847F-E6676574E0CC}"/>
              </a:ext>
            </a:extLst>
          </p:cNvPr>
          <p:cNvSpPr/>
          <p:nvPr/>
        </p:nvSpPr>
        <p:spPr>
          <a:xfrm>
            <a:off x="3106169" y="4875355"/>
            <a:ext cx="948471" cy="415887"/>
          </a:xfrm>
          <a:prstGeom prst="roundRect">
            <a:avLst>
              <a:gd name="adj" fmla="val 0"/>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54000" tIns="54000" rIns="54000" bIns="54000" rtlCol="0" anchor="b" anchorCtr="1"/>
          <a:lstStyle/>
          <a:p>
            <a:pPr algn="ctr" defTabSz="685783">
              <a:defRPr/>
            </a:pPr>
            <a:endParaRPr lang="en-US" altLang="ja-JP" sz="900" b="1" dirty="0">
              <a:solidFill>
                <a:prstClr val="black"/>
              </a:solidFill>
              <a:latin typeface="メイリオ" panose="020B0604030504040204" pitchFamily="50" charset="-128"/>
              <a:ea typeface="メイリオ" panose="020B0604030504040204" pitchFamily="50" charset="-128"/>
            </a:endParaRPr>
          </a:p>
          <a:p>
            <a:pPr algn="ctr" defTabSz="685783">
              <a:defRPr/>
            </a:pPr>
            <a:endParaRPr lang="en-US" altLang="ja-JP" sz="900" b="1" dirty="0">
              <a:solidFill>
                <a:prstClr val="black"/>
              </a:solidFill>
              <a:latin typeface="メイリオ" panose="020B0604030504040204" pitchFamily="50" charset="-128"/>
              <a:ea typeface="メイリオ" panose="020B0604030504040204" pitchFamily="50" charset="-128"/>
            </a:endParaRPr>
          </a:p>
          <a:p>
            <a:pPr algn="ctr" defTabSz="685783">
              <a:defRPr/>
            </a:pPr>
            <a:endParaRPr lang="en-US" altLang="ja-JP" sz="900" b="1" dirty="0">
              <a:solidFill>
                <a:prstClr val="black"/>
              </a:solidFill>
              <a:latin typeface="メイリオ" panose="020B0604030504040204" pitchFamily="50" charset="-128"/>
              <a:ea typeface="メイリオ" panose="020B0604030504040204" pitchFamily="50" charset="-128"/>
            </a:endParaRPr>
          </a:p>
          <a:p>
            <a:pPr algn="ctr" defTabSz="685783">
              <a:defRPr/>
            </a:pPr>
            <a:endParaRPr lang="en-US" altLang="ja-JP" sz="900" b="1" dirty="0">
              <a:solidFill>
                <a:prstClr val="black"/>
              </a:solidFill>
              <a:latin typeface="メイリオ" panose="020B0604030504040204" pitchFamily="50" charset="-128"/>
              <a:ea typeface="メイリオ" panose="020B0604030504040204" pitchFamily="50" charset="-128"/>
            </a:endParaRPr>
          </a:p>
          <a:p>
            <a:pPr algn="ctr" defTabSz="685783">
              <a:defRPr/>
            </a:pPr>
            <a:r>
              <a:rPr lang="ja-JP" altLang="en-US" sz="900" b="1" dirty="0">
                <a:solidFill>
                  <a:prstClr val="black"/>
                </a:solidFill>
                <a:latin typeface="メイリオ" panose="020B0604030504040204" pitchFamily="50" charset="-128"/>
                <a:ea typeface="メイリオ" panose="020B0604030504040204" pitchFamily="50" charset="-128"/>
              </a:rPr>
              <a:t>子育てしやすい</a:t>
            </a:r>
            <a:endParaRPr lang="en-US" altLang="ja-JP" sz="900" b="1" dirty="0">
              <a:solidFill>
                <a:prstClr val="black"/>
              </a:solidFill>
              <a:latin typeface="メイリオ" panose="020B0604030504040204" pitchFamily="50" charset="-128"/>
              <a:ea typeface="メイリオ" panose="020B0604030504040204" pitchFamily="50" charset="-128"/>
            </a:endParaRPr>
          </a:p>
          <a:p>
            <a:pPr algn="ctr" defTabSz="685783">
              <a:defRPr/>
            </a:pPr>
            <a:r>
              <a:rPr lang="ja-JP" altLang="en-US" sz="900" b="1" dirty="0">
                <a:solidFill>
                  <a:prstClr val="black"/>
                </a:solidFill>
                <a:latin typeface="メイリオ" panose="020B0604030504040204" pitchFamily="50" charset="-128"/>
                <a:ea typeface="メイリオ" panose="020B0604030504040204" pitchFamily="50" charset="-128"/>
              </a:rPr>
              <a:t>まちづくり</a:t>
            </a:r>
            <a:endParaRPr lang="en-US" altLang="ja-JP" sz="900" b="1" dirty="0">
              <a:solidFill>
                <a:prstClr val="black"/>
              </a:solidFill>
              <a:latin typeface="メイリオ" panose="020B0604030504040204" pitchFamily="50" charset="-128"/>
              <a:ea typeface="メイリオ" panose="020B0604030504040204" pitchFamily="50" charset="-128"/>
            </a:endParaRPr>
          </a:p>
        </p:txBody>
      </p:sp>
      <p:sp>
        <p:nvSpPr>
          <p:cNvPr id="96" name="角丸四角形 24">
            <a:extLst>
              <a:ext uri="{FF2B5EF4-FFF2-40B4-BE49-F238E27FC236}">
                <a16:creationId xmlns:a16="http://schemas.microsoft.com/office/drawing/2014/main" id="{547862C8-D5CF-426C-B11A-E853996FA438}"/>
              </a:ext>
            </a:extLst>
          </p:cNvPr>
          <p:cNvSpPr/>
          <p:nvPr/>
        </p:nvSpPr>
        <p:spPr>
          <a:xfrm>
            <a:off x="4099697" y="4875355"/>
            <a:ext cx="948471" cy="415887"/>
          </a:xfrm>
          <a:prstGeom prst="roundRect">
            <a:avLst>
              <a:gd name="adj" fmla="val 0"/>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54000" tIns="54000" rIns="54000" bIns="54000" rtlCol="0" anchor="b" anchorCtr="1"/>
          <a:lstStyle/>
          <a:p>
            <a:pPr algn="ctr" defTabSz="685783">
              <a:defRPr/>
            </a:pPr>
            <a:endParaRPr lang="en-US" altLang="ja-JP" sz="900" b="1">
              <a:solidFill>
                <a:prstClr val="black"/>
              </a:solidFill>
              <a:latin typeface="メイリオ" panose="020B0604030504040204" pitchFamily="50" charset="-128"/>
              <a:ea typeface="メイリオ" panose="020B0604030504040204" pitchFamily="50" charset="-128"/>
            </a:endParaRPr>
          </a:p>
          <a:p>
            <a:pPr algn="ctr" defTabSz="685783">
              <a:defRPr/>
            </a:pPr>
            <a:r>
              <a:rPr lang="ja-JP" altLang="en-US" sz="900" b="1">
                <a:solidFill>
                  <a:prstClr val="black"/>
                </a:solidFill>
                <a:latin typeface="メイリオ" panose="020B0604030504040204" pitchFamily="50" charset="-128"/>
                <a:ea typeface="メイリオ" panose="020B0604030504040204" pitchFamily="50" charset="-128"/>
              </a:rPr>
              <a:t>移動がスムーズな</a:t>
            </a:r>
            <a:endParaRPr lang="en-US" altLang="ja-JP" sz="900" b="1">
              <a:solidFill>
                <a:prstClr val="black"/>
              </a:solidFill>
              <a:latin typeface="メイリオ" panose="020B0604030504040204" pitchFamily="50" charset="-128"/>
              <a:ea typeface="メイリオ" panose="020B0604030504040204" pitchFamily="50" charset="-128"/>
            </a:endParaRPr>
          </a:p>
          <a:p>
            <a:pPr algn="ctr" defTabSz="685783">
              <a:defRPr/>
            </a:pPr>
            <a:r>
              <a:rPr lang="ja-JP" altLang="en-US" sz="900" b="1">
                <a:solidFill>
                  <a:prstClr val="black"/>
                </a:solidFill>
                <a:latin typeface="メイリオ" panose="020B0604030504040204" pitchFamily="50" charset="-128"/>
                <a:ea typeface="メイリオ" panose="020B0604030504040204" pitchFamily="50" charset="-128"/>
              </a:rPr>
              <a:t>まちづくり</a:t>
            </a:r>
            <a:endParaRPr lang="en-US" altLang="ja-JP" sz="900" b="1">
              <a:solidFill>
                <a:prstClr val="black"/>
              </a:solidFill>
              <a:latin typeface="メイリオ" panose="020B0604030504040204" pitchFamily="50" charset="-128"/>
              <a:ea typeface="メイリオ" panose="020B0604030504040204" pitchFamily="50" charset="-128"/>
            </a:endParaRPr>
          </a:p>
        </p:txBody>
      </p:sp>
      <p:sp>
        <p:nvSpPr>
          <p:cNvPr id="97" name="角丸四角形 20">
            <a:extLst>
              <a:ext uri="{FF2B5EF4-FFF2-40B4-BE49-F238E27FC236}">
                <a16:creationId xmlns:a16="http://schemas.microsoft.com/office/drawing/2014/main" id="{6F6C287C-2F8A-474B-BCA9-0A10200D5A9E}"/>
              </a:ext>
            </a:extLst>
          </p:cNvPr>
          <p:cNvSpPr/>
          <p:nvPr/>
        </p:nvSpPr>
        <p:spPr>
          <a:xfrm>
            <a:off x="1119114" y="5384612"/>
            <a:ext cx="948471" cy="415887"/>
          </a:xfrm>
          <a:prstGeom prst="roundRect">
            <a:avLst>
              <a:gd name="adj" fmla="val 0"/>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54000" tIns="54000" rIns="54000" bIns="54000" rtlCol="0" anchor="b" anchorCtr="1"/>
          <a:lstStyle/>
          <a:p>
            <a:pPr algn="ctr" defTabSz="685783">
              <a:defRPr/>
            </a:pPr>
            <a:r>
              <a:rPr lang="ja-JP" altLang="en-US" sz="900" b="1">
                <a:solidFill>
                  <a:prstClr val="black"/>
                </a:solidFill>
                <a:latin typeface="メイリオ" panose="020B0604030504040204" pitchFamily="50" charset="-128"/>
                <a:ea typeface="メイリオ" panose="020B0604030504040204" pitchFamily="50" charset="-128"/>
              </a:rPr>
              <a:t>インバウンド・</a:t>
            </a:r>
            <a:endParaRPr lang="en-US" altLang="ja-JP" sz="900" b="1" dirty="0">
              <a:solidFill>
                <a:prstClr val="black"/>
              </a:solidFill>
              <a:latin typeface="メイリオ" panose="020B0604030504040204" pitchFamily="50" charset="-128"/>
              <a:ea typeface="メイリオ" panose="020B0604030504040204" pitchFamily="50" charset="-128"/>
            </a:endParaRPr>
          </a:p>
          <a:p>
            <a:pPr algn="ctr" defTabSz="685783">
              <a:defRPr/>
            </a:pPr>
            <a:r>
              <a:rPr lang="ja-JP" altLang="en-US" sz="900" b="1" dirty="0">
                <a:solidFill>
                  <a:prstClr val="black"/>
                </a:solidFill>
                <a:latin typeface="メイリオ" panose="020B0604030504040204" pitchFamily="50" charset="-128"/>
                <a:ea typeface="メイリオ" panose="020B0604030504040204" pitchFamily="50" charset="-128"/>
              </a:rPr>
              <a:t>観光のまちづくり</a:t>
            </a:r>
            <a:endParaRPr lang="en-US" altLang="ja-JP" sz="900" b="1" dirty="0">
              <a:solidFill>
                <a:prstClr val="black"/>
              </a:solidFill>
              <a:latin typeface="メイリオ" panose="020B0604030504040204" pitchFamily="50" charset="-128"/>
              <a:ea typeface="メイリオ" panose="020B0604030504040204" pitchFamily="50" charset="-128"/>
            </a:endParaRPr>
          </a:p>
        </p:txBody>
      </p:sp>
      <p:sp>
        <p:nvSpPr>
          <p:cNvPr id="98" name="角丸四角形 32">
            <a:extLst>
              <a:ext uri="{FF2B5EF4-FFF2-40B4-BE49-F238E27FC236}">
                <a16:creationId xmlns:a16="http://schemas.microsoft.com/office/drawing/2014/main" id="{30398480-BE44-46A2-9ABB-1A8E71080C93}"/>
              </a:ext>
            </a:extLst>
          </p:cNvPr>
          <p:cNvSpPr/>
          <p:nvPr/>
        </p:nvSpPr>
        <p:spPr>
          <a:xfrm>
            <a:off x="2112642" y="5384612"/>
            <a:ext cx="948471" cy="415887"/>
          </a:xfrm>
          <a:prstGeom prst="roundRect">
            <a:avLst>
              <a:gd name="adj" fmla="val 0"/>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54000" tIns="54000" rIns="54000" bIns="54000" rtlCol="0" anchor="b" anchorCtr="1"/>
          <a:lstStyle/>
          <a:p>
            <a:pPr algn="ctr" defTabSz="685783">
              <a:defRPr/>
            </a:pPr>
            <a:r>
              <a:rPr lang="ja-JP" altLang="en-US" sz="900" b="1">
                <a:solidFill>
                  <a:prstClr val="black"/>
                </a:solidFill>
                <a:latin typeface="メイリオ" panose="020B0604030504040204" pitchFamily="50" charset="-128"/>
                <a:ea typeface="メイリオ" panose="020B0604030504040204" pitchFamily="50" charset="-128"/>
              </a:rPr>
              <a:t>大阪ものづくり</a:t>
            </a:r>
            <a:endParaRPr lang="en-US" altLang="ja-JP" sz="900" b="1">
              <a:solidFill>
                <a:prstClr val="black"/>
              </a:solidFill>
              <a:latin typeface="メイリオ" panose="020B0604030504040204" pitchFamily="50" charset="-128"/>
              <a:ea typeface="メイリオ" panose="020B0604030504040204" pitchFamily="50" charset="-128"/>
            </a:endParaRPr>
          </a:p>
          <a:p>
            <a:pPr algn="ctr" defTabSz="685783">
              <a:defRPr/>
            </a:pPr>
            <a:r>
              <a:rPr lang="ja-JP" altLang="en-US" sz="900" b="1">
                <a:solidFill>
                  <a:prstClr val="black"/>
                </a:solidFill>
                <a:latin typeface="メイリオ" panose="020B0604030504040204" pitchFamily="50" charset="-128"/>
                <a:ea typeface="メイリオ" panose="020B0604030504040204" pitchFamily="50" charset="-128"/>
              </a:rPr>
              <a:t>２</a:t>
            </a:r>
            <a:r>
              <a:rPr lang="en-US" altLang="ja-JP" sz="900" b="1">
                <a:solidFill>
                  <a:prstClr val="black"/>
                </a:solidFill>
                <a:latin typeface="メイリオ" panose="020B0604030504040204" pitchFamily="50" charset="-128"/>
                <a:ea typeface="メイリオ" panose="020B0604030504040204" pitchFamily="50" charset="-128"/>
              </a:rPr>
              <a:t>.</a:t>
            </a:r>
            <a:r>
              <a:rPr lang="ja-JP" altLang="en-US" sz="900" b="1">
                <a:solidFill>
                  <a:prstClr val="black"/>
                </a:solidFill>
                <a:latin typeface="メイリオ" panose="020B0604030504040204" pitchFamily="50" charset="-128"/>
                <a:ea typeface="メイリオ" panose="020B0604030504040204" pitchFamily="50" charset="-128"/>
              </a:rPr>
              <a:t>０</a:t>
            </a:r>
            <a:endParaRPr lang="en-US" altLang="ja-JP" sz="900" b="1">
              <a:solidFill>
                <a:prstClr val="black"/>
              </a:solidFill>
              <a:latin typeface="メイリオ" panose="020B0604030504040204" pitchFamily="50" charset="-128"/>
              <a:ea typeface="メイリオ" panose="020B0604030504040204" pitchFamily="50" charset="-128"/>
            </a:endParaRPr>
          </a:p>
        </p:txBody>
      </p:sp>
      <p:sp>
        <p:nvSpPr>
          <p:cNvPr id="99" name="角丸四角形 30">
            <a:extLst>
              <a:ext uri="{FF2B5EF4-FFF2-40B4-BE49-F238E27FC236}">
                <a16:creationId xmlns:a16="http://schemas.microsoft.com/office/drawing/2014/main" id="{5B5A3E53-3CB0-4047-9659-2B22ACD3B5F2}"/>
              </a:ext>
            </a:extLst>
          </p:cNvPr>
          <p:cNvSpPr/>
          <p:nvPr/>
        </p:nvSpPr>
        <p:spPr>
          <a:xfrm>
            <a:off x="4099697" y="5384612"/>
            <a:ext cx="948471" cy="415887"/>
          </a:xfrm>
          <a:prstGeom prst="roundRect">
            <a:avLst>
              <a:gd name="adj" fmla="val 0"/>
            </a:avLst>
          </a:prstGeom>
          <a:solidFill>
            <a:schemeClr val="bg1"/>
          </a:solidFill>
          <a:ln>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wrap="none" lIns="54000" tIns="54000" rIns="54000" bIns="54000" rtlCol="0" anchor="ctr"/>
          <a:lstStyle/>
          <a:p>
            <a:pPr algn="ctr" defTabSz="685783">
              <a:defRPr/>
            </a:pPr>
            <a:r>
              <a:rPr lang="ja-JP" altLang="en-US" sz="900" b="1" dirty="0">
                <a:solidFill>
                  <a:prstClr val="black"/>
                </a:solidFill>
                <a:latin typeface="メイリオ" panose="020B0604030504040204" pitchFamily="50" charset="-128"/>
                <a:ea typeface="メイリオ" panose="020B0604030504040204" pitchFamily="50" charset="-128"/>
              </a:rPr>
              <a:t>データ利活用</a:t>
            </a:r>
            <a:endParaRPr lang="en-US" altLang="ja-JP" sz="900" b="1" dirty="0">
              <a:solidFill>
                <a:prstClr val="black"/>
              </a:solidFill>
              <a:latin typeface="メイリオ" panose="020B0604030504040204" pitchFamily="50" charset="-128"/>
              <a:ea typeface="メイリオ" panose="020B0604030504040204" pitchFamily="50" charset="-128"/>
            </a:endParaRPr>
          </a:p>
        </p:txBody>
      </p:sp>
      <p:sp>
        <p:nvSpPr>
          <p:cNvPr id="100" name="角丸四角形 30">
            <a:extLst>
              <a:ext uri="{FF2B5EF4-FFF2-40B4-BE49-F238E27FC236}">
                <a16:creationId xmlns:a16="http://schemas.microsoft.com/office/drawing/2014/main" id="{8729DC05-ECE2-45BE-B718-0B4C9006DBC9}"/>
              </a:ext>
            </a:extLst>
          </p:cNvPr>
          <p:cNvSpPr/>
          <p:nvPr/>
        </p:nvSpPr>
        <p:spPr>
          <a:xfrm>
            <a:off x="3106169" y="5384612"/>
            <a:ext cx="948471" cy="415887"/>
          </a:xfrm>
          <a:prstGeom prst="roundRect">
            <a:avLst>
              <a:gd name="adj" fmla="val 0"/>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54000" tIns="54000" rIns="54000" bIns="54000" rtlCol="0" anchor="b" anchorCtr="1"/>
          <a:lstStyle/>
          <a:p>
            <a:pPr algn="ctr" defTabSz="685783">
              <a:defRPr/>
            </a:pPr>
            <a:r>
              <a:rPr lang="ja-JP" altLang="en-US" sz="900" b="1">
                <a:solidFill>
                  <a:prstClr val="black"/>
                </a:solidFill>
                <a:latin typeface="メイリオ" panose="020B0604030504040204" pitchFamily="50" charset="-128"/>
                <a:ea typeface="メイリオ" panose="020B0604030504040204" pitchFamily="50" charset="-128"/>
              </a:rPr>
              <a:t>安全・安心な</a:t>
            </a:r>
            <a:endParaRPr lang="en-US" altLang="ja-JP" sz="900" b="1">
              <a:solidFill>
                <a:prstClr val="black"/>
              </a:solidFill>
              <a:latin typeface="メイリオ" panose="020B0604030504040204" pitchFamily="50" charset="-128"/>
              <a:ea typeface="メイリオ" panose="020B0604030504040204" pitchFamily="50" charset="-128"/>
            </a:endParaRPr>
          </a:p>
          <a:p>
            <a:pPr algn="ctr" defTabSz="685783">
              <a:defRPr/>
            </a:pPr>
            <a:r>
              <a:rPr lang="ja-JP" altLang="en-US" sz="900" b="1">
                <a:solidFill>
                  <a:prstClr val="black"/>
                </a:solidFill>
                <a:latin typeface="メイリオ" panose="020B0604030504040204" pitchFamily="50" charset="-128"/>
                <a:ea typeface="メイリオ" panose="020B0604030504040204" pitchFamily="50" charset="-128"/>
              </a:rPr>
              <a:t>まちづくり</a:t>
            </a:r>
            <a:endParaRPr lang="en-US" altLang="ja-JP" sz="900" b="1">
              <a:solidFill>
                <a:prstClr val="black"/>
              </a:solidFill>
              <a:latin typeface="メイリオ" panose="020B0604030504040204" pitchFamily="50" charset="-128"/>
              <a:ea typeface="メイリオ" panose="020B0604030504040204" pitchFamily="50" charset="-128"/>
            </a:endParaRPr>
          </a:p>
        </p:txBody>
      </p:sp>
      <p:grpSp>
        <p:nvGrpSpPr>
          <p:cNvPr id="101" name="グループ化 100">
            <a:extLst>
              <a:ext uri="{FF2B5EF4-FFF2-40B4-BE49-F238E27FC236}">
                <a16:creationId xmlns:a16="http://schemas.microsoft.com/office/drawing/2014/main" id="{ECF36C81-6591-4F96-AAB2-8C47D4DC3604}"/>
              </a:ext>
            </a:extLst>
          </p:cNvPr>
          <p:cNvGrpSpPr/>
          <p:nvPr/>
        </p:nvGrpSpPr>
        <p:grpSpPr>
          <a:xfrm>
            <a:off x="1125010" y="4736886"/>
            <a:ext cx="185500" cy="199649"/>
            <a:chOff x="616146" y="4976368"/>
            <a:chExt cx="253469" cy="253469"/>
          </a:xfrm>
        </p:grpSpPr>
        <p:sp>
          <p:nvSpPr>
            <p:cNvPr id="117" name="角丸四角形 49">
              <a:extLst>
                <a:ext uri="{FF2B5EF4-FFF2-40B4-BE49-F238E27FC236}">
                  <a16:creationId xmlns:a16="http://schemas.microsoft.com/office/drawing/2014/main" id="{53B814D9-6588-402B-BA7B-55EA7E8CF12C}"/>
                </a:ext>
              </a:extLst>
            </p:cNvPr>
            <p:cNvSpPr/>
            <p:nvPr/>
          </p:nvSpPr>
          <p:spPr>
            <a:xfrm>
              <a:off x="616146" y="4976368"/>
              <a:ext cx="253469" cy="253469"/>
            </a:xfrm>
            <a:prstGeom prst="roundRect">
              <a:avLst>
                <a:gd name="adj" fmla="val 5000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ja-JP" altLang="en-US" sz="1350">
                <a:solidFill>
                  <a:prstClr val="white"/>
                </a:solidFill>
                <a:latin typeface="游ゴシック" panose="020F0502020204030204"/>
                <a:ea typeface="游ゴシック" panose="020B0400000000000000" pitchFamily="50" charset="-128"/>
              </a:endParaRPr>
            </a:p>
          </p:txBody>
        </p:sp>
        <p:pic>
          <p:nvPicPr>
            <p:cNvPr id="118" name="図 117">
              <a:extLst>
                <a:ext uri="{FF2B5EF4-FFF2-40B4-BE49-F238E27FC236}">
                  <a16:creationId xmlns:a16="http://schemas.microsoft.com/office/drawing/2014/main" id="{670A98FC-1A5B-4C50-8CAE-50DE9FAD3EEA}"/>
                </a:ext>
              </a:extLst>
            </p:cNvPr>
            <p:cNvPicPr>
              <a:picLocks noChangeAspect="1"/>
            </p:cNvPicPr>
            <p:nvPr/>
          </p:nvPicPr>
          <p:blipFill>
            <a:blip r:embed="rId3" cstate="email">
              <a:biLevel thresh="25000"/>
              <a:extLst>
                <a:ext uri="{28A0092B-C50C-407E-A947-70E740481C1C}">
                  <a14:useLocalDpi xmlns:a14="http://schemas.microsoft.com/office/drawing/2010/main"/>
                </a:ext>
              </a:extLst>
            </a:blip>
            <a:stretch>
              <a:fillRect/>
            </a:stretch>
          </p:blipFill>
          <p:spPr>
            <a:xfrm>
              <a:off x="661366" y="5023028"/>
              <a:ext cx="163028" cy="163028"/>
            </a:xfrm>
            <a:prstGeom prst="rect">
              <a:avLst/>
            </a:prstGeom>
          </p:spPr>
        </p:pic>
      </p:grpSp>
      <p:grpSp>
        <p:nvGrpSpPr>
          <p:cNvPr id="102" name="グループ化 101">
            <a:extLst>
              <a:ext uri="{FF2B5EF4-FFF2-40B4-BE49-F238E27FC236}">
                <a16:creationId xmlns:a16="http://schemas.microsoft.com/office/drawing/2014/main" id="{B31681C1-8981-4B06-B314-F4EF54E8DF93}"/>
              </a:ext>
            </a:extLst>
          </p:cNvPr>
          <p:cNvGrpSpPr/>
          <p:nvPr/>
        </p:nvGrpSpPr>
        <p:grpSpPr>
          <a:xfrm>
            <a:off x="2122845" y="4735653"/>
            <a:ext cx="185501" cy="199649"/>
            <a:chOff x="3328606" y="4239660"/>
            <a:chExt cx="253471" cy="253468"/>
          </a:xfrm>
        </p:grpSpPr>
        <p:sp>
          <p:nvSpPr>
            <p:cNvPr id="115" name="角丸四角形 47">
              <a:extLst>
                <a:ext uri="{FF2B5EF4-FFF2-40B4-BE49-F238E27FC236}">
                  <a16:creationId xmlns:a16="http://schemas.microsoft.com/office/drawing/2014/main" id="{07E98E97-7A53-4446-B938-1680A788C579}"/>
                </a:ext>
              </a:extLst>
            </p:cNvPr>
            <p:cNvSpPr/>
            <p:nvPr/>
          </p:nvSpPr>
          <p:spPr>
            <a:xfrm>
              <a:off x="3328606" y="4239660"/>
              <a:ext cx="253471" cy="253468"/>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ja-JP" altLang="en-US" sz="1350">
                <a:solidFill>
                  <a:prstClr val="white"/>
                </a:solidFill>
                <a:latin typeface="游ゴシック" panose="020F0502020204030204"/>
                <a:ea typeface="游ゴシック" panose="020B0400000000000000" pitchFamily="50" charset="-128"/>
              </a:endParaRPr>
            </a:p>
          </p:txBody>
        </p:sp>
        <p:pic>
          <p:nvPicPr>
            <p:cNvPr id="116" name="図 115">
              <a:extLst>
                <a:ext uri="{FF2B5EF4-FFF2-40B4-BE49-F238E27FC236}">
                  <a16:creationId xmlns:a16="http://schemas.microsoft.com/office/drawing/2014/main" id="{33ACFC1F-482D-4D99-A5B6-A908650929E3}"/>
                </a:ext>
              </a:extLst>
            </p:cNvPr>
            <p:cNvPicPr>
              <a:picLocks noChangeAspect="1"/>
            </p:cNvPicPr>
            <p:nvPr/>
          </p:nvPicPr>
          <p:blipFill>
            <a:blip r:embed="rId4" cstate="email">
              <a:biLevel thresh="25000"/>
              <a:extLst>
                <a:ext uri="{28A0092B-C50C-407E-A947-70E740481C1C}">
                  <a14:useLocalDpi xmlns:a14="http://schemas.microsoft.com/office/drawing/2010/main"/>
                </a:ext>
              </a:extLst>
            </a:blip>
            <a:stretch>
              <a:fillRect/>
            </a:stretch>
          </p:blipFill>
          <p:spPr>
            <a:xfrm>
              <a:off x="3351018" y="4257233"/>
              <a:ext cx="208647" cy="208648"/>
            </a:xfrm>
            <a:prstGeom prst="rect">
              <a:avLst/>
            </a:prstGeom>
          </p:spPr>
        </p:pic>
      </p:grpSp>
      <p:grpSp>
        <p:nvGrpSpPr>
          <p:cNvPr id="103" name="グループ化 102">
            <a:extLst>
              <a:ext uri="{FF2B5EF4-FFF2-40B4-BE49-F238E27FC236}">
                <a16:creationId xmlns:a16="http://schemas.microsoft.com/office/drawing/2014/main" id="{FE295D99-AEC7-45BB-ADE0-0D7DA4A6E2E3}"/>
              </a:ext>
            </a:extLst>
          </p:cNvPr>
          <p:cNvGrpSpPr/>
          <p:nvPr/>
        </p:nvGrpSpPr>
        <p:grpSpPr>
          <a:xfrm>
            <a:off x="3120725" y="4735653"/>
            <a:ext cx="185500" cy="199649"/>
            <a:chOff x="5570543" y="4219606"/>
            <a:chExt cx="253469" cy="253469"/>
          </a:xfrm>
        </p:grpSpPr>
        <p:sp>
          <p:nvSpPr>
            <p:cNvPr id="113" name="角丸四角形 45">
              <a:extLst>
                <a:ext uri="{FF2B5EF4-FFF2-40B4-BE49-F238E27FC236}">
                  <a16:creationId xmlns:a16="http://schemas.microsoft.com/office/drawing/2014/main" id="{26B9CFC0-70BC-4B5F-8AAD-DD880CCAA01D}"/>
                </a:ext>
              </a:extLst>
            </p:cNvPr>
            <p:cNvSpPr/>
            <p:nvPr/>
          </p:nvSpPr>
          <p:spPr>
            <a:xfrm>
              <a:off x="5570543" y="4219606"/>
              <a:ext cx="253469" cy="253469"/>
            </a:xfrm>
            <a:prstGeom prst="roundRect">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ja-JP" altLang="en-US" sz="1350">
                <a:solidFill>
                  <a:prstClr val="white"/>
                </a:solidFill>
                <a:latin typeface="游ゴシック" panose="020F0502020204030204"/>
                <a:ea typeface="游ゴシック" panose="020B0400000000000000" pitchFamily="50" charset="-128"/>
              </a:endParaRPr>
            </a:p>
          </p:txBody>
        </p:sp>
        <p:pic>
          <p:nvPicPr>
            <p:cNvPr id="114" name="図 113">
              <a:extLst>
                <a:ext uri="{FF2B5EF4-FFF2-40B4-BE49-F238E27FC236}">
                  <a16:creationId xmlns:a16="http://schemas.microsoft.com/office/drawing/2014/main" id="{3601C744-B011-4372-80DD-BB8AE8195829}"/>
                </a:ext>
              </a:extLst>
            </p:cNvPr>
            <p:cNvPicPr>
              <a:picLocks noChangeAspect="1"/>
            </p:cNvPicPr>
            <p:nvPr/>
          </p:nvPicPr>
          <p:blipFill>
            <a:blip r:embed="rId5" cstate="email">
              <a:biLevel thresh="25000"/>
              <a:extLst>
                <a:ext uri="{28A0092B-C50C-407E-A947-70E740481C1C}">
                  <a14:useLocalDpi xmlns:a14="http://schemas.microsoft.com/office/drawing/2010/main"/>
                </a:ext>
              </a:extLst>
            </a:blip>
            <a:stretch>
              <a:fillRect/>
            </a:stretch>
          </p:blipFill>
          <p:spPr>
            <a:xfrm>
              <a:off x="5602115" y="4237134"/>
              <a:ext cx="199205" cy="199205"/>
            </a:xfrm>
            <a:prstGeom prst="rect">
              <a:avLst/>
            </a:prstGeom>
          </p:spPr>
        </p:pic>
      </p:grpSp>
      <p:grpSp>
        <p:nvGrpSpPr>
          <p:cNvPr id="104" name="グループ化 103">
            <a:extLst>
              <a:ext uri="{FF2B5EF4-FFF2-40B4-BE49-F238E27FC236}">
                <a16:creationId xmlns:a16="http://schemas.microsoft.com/office/drawing/2014/main" id="{AC179BDB-8211-4C8E-BF95-1840CC599035}"/>
              </a:ext>
            </a:extLst>
          </p:cNvPr>
          <p:cNvGrpSpPr/>
          <p:nvPr/>
        </p:nvGrpSpPr>
        <p:grpSpPr>
          <a:xfrm>
            <a:off x="4103049" y="4731031"/>
            <a:ext cx="185500" cy="199649"/>
            <a:chOff x="7721020" y="4889797"/>
            <a:chExt cx="253469" cy="253469"/>
          </a:xfrm>
        </p:grpSpPr>
        <p:sp>
          <p:nvSpPr>
            <p:cNvPr id="111" name="角丸四角形 43">
              <a:extLst>
                <a:ext uri="{FF2B5EF4-FFF2-40B4-BE49-F238E27FC236}">
                  <a16:creationId xmlns:a16="http://schemas.microsoft.com/office/drawing/2014/main" id="{8214D5DA-78C4-43C8-ABE4-2611D6796BD4}"/>
                </a:ext>
              </a:extLst>
            </p:cNvPr>
            <p:cNvSpPr/>
            <p:nvPr/>
          </p:nvSpPr>
          <p:spPr>
            <a:xfrm>
              <a:off x="7721020" y="4889797"/>
              <a:ext cx="253469" cy="253469"/>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ja-JP" altLang="en-US" sz="1350">
                <a:solidFill>
                  <a:prstClr val="white"/>
                </a:solidFill>
                <a:latin typeface="游ゴシック" panose="020F0502020204030204"/>
                <a:ea typeface="游ゴシック" panose="020B0400000000000000" pitchFamily="50" charset="-128"/>
              </a:endParaRPr>
            </a:p>
          </p:txBody>
        </p:sp>
        <p:pic>
          <p:nvPicPr>
            <p:cNvPr id="112" name="図 111">
              <a:extLst>
                <a:ext uri="{FF2B5EF4-FFF2-40B4-BE49-F238E27FC236}">
                  <a16:creationId xmlns:a16="http://schemas.microsoft.com/office/drawing/2014/main" id="{5B8B9D9E-8466-4C07-834D-DEEFE5890F92}"/>
                </a:ext>
              </a:extLst>
            </p:cNvPr>
            <p:cNvPicPr>
              <a:picLocks noChangeAspect="1"/>
            </p:cNvPicPr>
            <p:nvPr/>
          </p:nvPicPr>
          <p:blipFill>
            <a:blip r:embed="rId6" cstate="email">
              <a:biLevel thresh="25000"/>
              <a:extLst>
                <a:ext uri="{28A0092B-C50C-407E-A947-70E740481C1C}">
                  <a14:useLocalDpi xmlns:a14="http://schemas.microsoft.com/office/drawing/2010/main"/>
                </a:ext>
              </a:extLst>
            </a:blip>
            <a:stretch>
              <a:fillRect/>
            </a:stretch>
          </p:blipFill>
          <p:spPr>
            <a:xfrm>
              <a:off x="7757074" y="4922547"/>
              <a:ext cx="181417" cy="181416"/>
            </a:xfrm>
            <a:prstGeom prst="rect">
              <a:avLst/>
            </a:prstGeom>
          </p:spPr>
        </p:pic>
      </p:grpSp>
      <p:grpSp>
        <p:nvGrpSpPr>
          <p:cNvPr id="105" name="グループ化 104">
            <a:extLst>
              <a:ext uri="{FF2B5EF4-FFF2-40B4-BE49-F238E27FC236}">
                <a16:creationId xmlns:a16="http://schemas.microsoft.com/office/drawing/2014/main" id="{E460DCC1-4782-4ED1-A12D-E422808A21DB}"/>
              </a:ext>
            </a:extLst>
          </p:cNvPr>
          <p:cNvGrpSpPr/>
          <p:nvPr/>
        </p:nvGrpSpPr>
        <p:grpSpPr>
          <a:xfrm>
            <a:off x="1127253" y="5276696"/>
            <a:ext cx="185500" cy="199649"/>
            <a:chOff x="954420" y="6234792"/>
            <a:chExt cx="253469" cy="253470"/>
          </a:xfrm>
        </p:grpSpPr>
        <p:sp>
          <p:nvSpPr>
            <p:cNvPr id="109" name="角丸四角形 41">
              <a:extLst>
                <a:ext uri="{FF2B5EF4-FFF2-40B4-BE49-F238E27FC236}">
                  <a16:creationId xmlns:a16="http://schemas.microsoft.com/office/drawing/2014/main" id="{F9C7BE04-F748-446C-92DA-293ACFD70ECF}"/>
                </a:ext>
              </a:extLst>
            </p:cNvPr>
            <p:cNvSpPr/>
            <p:nvPr/>
          </p:nvSpPr>
          <p:spPr>
            <a:xfrm>
              <a:off x="954420" y="6234792"/>
              <a:ext cx="253469" cy="253470"/>
            </a:xfrm>
            <a:prstGeom prst="roundRect">
              <a:avLst>
                <a:gd name="adj" fmla="val 50000"/>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ja-JP" altLang="en-US" sz="1350">
                <a:solidFill>
                  <a:prstClr val="white"/>
                </a:solidFill>
                <a:latin typeface="游ゴシック" panose="020F0502020204030204"/>
                <a:ea typeface="游ゴシック" panose="020B0400000000000000" pitchFamily="50" charset="-128"/>
              </a:endParaRPr>
            </a:p>
          </p:txBody>
        </p:sp>
        <p:pic>
          <p:nvPicPr>
            <p:cNvPr id="110" name="図 109">
              <a:extLst>
                <a:ext uri="{FF2B5EF4-FFF2-40B4-BE49-F238E27FC236}">
                  <a16:creationId xmlns:a16="http://schemas.microsoft.com/office/drawing/2014/main" id="{74320CA8-849D-4E30-AA90-8C4A90ADA299}"/>
                </a:ext>
              </a:extLst>
            </p:cNvPr>
            <p:cNvPicPr>
              <a:picLocks noChangeAspect="1"/>
            </p:cNvPicPr>
            <p:nvPr/>
          </p:nvPicPr>
          <p:blipFill>
            <a:blip r:embed="rId7" cstate="email">
              <a:biLevel thresh="25000"/>
              <a:extLst>
                <a:ext uri="{28A0092B-C50C-407E-A947-70E740481C1C}">
                  <a14:useLocalDpi xmlns:a14="http://schemas.microsoft.com/office/drawing/2010/main"/>
                </a:ext>
              </a:extLst>
            </a:blip>
            <a:stretch>
              <a:fillRect/>
            </a:stretch>
          </p:blipFill>
          <p:spPr>
            <a:xfrm>
              <a:off x="989376" y="6266211"/>
              <a:ext cx="188185" cy="188184"/>
            </a:xfrm>
            <a:prstGeom prst="rect">
              <a:avLst/>
            </a:prstGeom>
          </p:spPr>
        </p:pic>
      </p:grpSp>
      <p:grpSp>
        <p:nvGrpSpPr>
          <p:cNvPr id="106" name="グループ化 105">
            <a:extLst>
              <a:ext uri="{FF2B5EF4-FFF2-40B4-BE49-F238E27FC236}">
                <a16:creationId xmlns:a16="http://schemas.microsoft.com/office/drawing/2014/main" id="{F35FACF3-F811-4C7A-B199-DEEC64FADFAE}"/>
              </a:ext>
            </a:extLst>
          </p:cNvPr>
          <p:cNvGrpSpPr/>
          <p:nvPr/>
        </p:nvGrpSpPr>
        <p:grpSpPr>
          <a:xfrm>
            <a:off x="2122845" y="5276696"/>
            <a:ext cx="185500" cy="199649"/>
            <a:chOff x="3310903" y="6430038"/>
            <a:chExt cx="253469" cy="253469"/>
          </a:xfrm>
        </p:grpSpPr>
        <p:sp>
          <p:nvSpPr>
            <p:cNvPr id="107" name="角丸四角形 39">
              <a:extLst>
                <a:ext uri="{FF2B5EF4-FFF2-40B4-BE49-F238E27FC236}">
                  <a16:creationId xmlns:a16="http://schemas.microsoft.com/office/drawing/2014/main" id="{6757275E-32EB-449E-BE6D-AE19C8D18455}"/>
                </a:ext>
              </a:extLst>
            </p:cNvPr>
            <p:cNvSpPr/>
            <p:nvPr/>
          </p:nvSpPr>
          <p:spPr>
            <a:xfrm>
              <a:off x="3310903" y="6430038"/>
              <a:ext cx="253469" cy="253469"/>
            </a:xfrm>
            <a:prstGeom prst="roundRect">
              <a:avLst>
                <a:gd name="adj" fmla="val 5000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ja-JP" altLang="en-US" sz="1350">
                <a:solidFill>
                  <a:prstClr val="white"/>
                </a:solidFill>
                <a:latin typeface="游ゴシック" panose="020F0502020204030204"/>
                <a:ea typeface="游ゴシック" panose="020B0400000000000000" pitchFamily="50" charset="-128"/>
              </a:endParaRPr>
            </a:p>
          </p:txBody>
        </p:sp>
        <p:pic>
          <p:nvPicPr>
            <p:cNvPr id="108" name="図 107">
              <a:extLst>
                <a:ext uri="{FF2B5EF4-FFF2-40B4-BE49-F238E27FC236}">
                  <a16:creationId xmlns:a16="http://schemas.microsoft.com/office/drawing/2014/main" id="{216B909C-2C8A-4816-8601-9E8257A1302B}"/>
                </a:ext>
              </a:extLst>
            </p:cNvPr>
            <p:cNvPicPr>
              <a:picLocks noChangeAspect="1"/>
            </p:cNvPicPr>
            <p:nvPr/>
          </p:nvPicPr>
          <p:blipFill>
            <a:blip r:embed="rId8" cstate="email">
              <a:biLevel thresh="25000"/>
              <a:extLst>
                <a:ext uri="{28A0092B-C50C-407E-A947-70E740481C1C}">
                  <a14:useLocalDpi xmlns:a14="http://schemas.microsoft.com/office/drawing/2010/main"/>
                </a:ext>
              </a:extLst>
            </a:blip>
            <a:stretch>
              <a:fillRect/>
            </a:stretch>
          </p:blipFill>
          <p:spPr>
            <a:xfrm>
              <a:off x="3361235" y="6475953"/>
              <a:ext cx="152806" cy="152806"/>
            </a:xfrm>
            <a:prstGeom prst="rect">
              <a:avLst/>
            </a:prstGeom>
          </p:spPr>
        </p:pic>
      </p:grpSp>
      <p:grpSp>
        <p:nvGrpSpPr>
          <p:cNvPr id="10" name="グループ化 9">
            <a:extLst>
              <a:ext uri="{FF2B5EF4-FFF2-40B4-BE49-F238E27FC236}">
                <a16:creationId xmlns:a16="http://schemas.microsoft.com/office/drawing/2014/main" id="{8166F0D3-FAE4-4225-AD00-5E299B485C9C}"/>
              </a:ext>
            </a:extLst>
          </p:cNvPr>
          <p:cNvGrpSpPr/>
          <p:nvPr/>
        </p:nvGrpSpPr>
        <p:grpSpPr>
          <a:xfrm>
            <a:off x="4076945" y="5276696"/>
            <a:ext cx="190103" cy="199649"/>
            <a:chOff x="4076945" y="5484661"/>
            <a:chExt cx="190103" cy="199649"/>
          </a:xfrm>
        </p:grpSpPr>
        <p:sp>
          <p:nvSpPr>
            <p:cNvPr id="120" name="角丸四角形 52">
              <a:extLst>
                <a:ext uri="{FF2B5EF4-FFF2-40B4-BE49-F238E27FC236}">
                  <a16:creationId xmlns:a16="http://schemas.microsoft.com/office/drawing/2014/main" id="{65F0808D-83BF-47E0-89E6-287BA058B207}"/>
                </a:ext>
              </a:extLst>
            </p:cNvPr>
            <p:cNvSpPr/>
            <p:nvPr/>
          </p:nvSpPr>
          <p:spPr>
            <a:xfrm>
              <a:off x="4076945" y="5484661"/>
              <a:ext cx="190103" cy="199649"/>
            </a:xfrm>
            <a:prstGeom prst="roundRect">
              <a:avLst>
                <a:gd name="adj" fmla="val 5000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ja-JP" altLang="en-US" sz="1350">
                <a:solidFill>
                  <a:prstClr val="white"/>
                </a:solidFill>
                <a:latin typeface="游ゴシック" panose="020F0502020204030204"/>
                <a:ea typeface="游ゴシック" panose="020B0400000000000000" pitchFamily="50" charset="-128"/>
              </a:endParaRPr>
            </a:p>
          </p:txBody>
        </p:sp>
        <p:pic>
          <p:nvPicPr>
            <p:cNvPr id="121" name="図 120">
              <a:extLst>
                <a:ext uri="{FF2B5EF4-FFF2-40B4-BE49-F238E27FC236}">
                  <a16:creationId xmlns:a16="http://schemas.microsoft.com/office/drawing/2014/main" id="{07599714-0E7A-462D-BFC7-79C229EBDD7B}"/>
                </a:ext>
              </a:extLst>
            </p:cNvPr>
            <p:cNvPicPr>
              <a:picLocks noChangeAspect="1"/>
            </p:cNvPicPr>
            <p:nvPr/>
          </p:nvPicPr>
          <p:blipFill>
            <a:blip r:embed="rId9" cstate="screen">
              <a:biLevel thresh="25000"/>
              <a:extLst>
                <a:ext uri="{28A0092B-C50C-407E-A947-70E740481C1C}">
                  <a14:useLocalDpi xmlns:a14="http://schemas.microsoft.com/office/drawing/2010/main"/>
                </a:ext>
              </a:extLst>
            </a:blip>
            <a:stretch>
              <a:fillRect/>
            </a:stretch>
          </p:blipFill>
          <p:spPr>
            <a:xfrm>
              <a:off x="4102599" y="5497141"/>
              <a:ext cx="143116" cy="150303"/>
            </a:xfrm>
            <a:prstGeom prst="rect">
              <a:avLst/>
            </a:prstGeom>
          </p:spPr>
        </p:pic>
      </p:grpSp>
      <p:grpSp>
        <p:nvGrpSpPr>
          <p:cNvPr id="4" name="グループ化 3">
            <a:extLst>
              <a:ext uri="{FF2B5EF4-FFF2-40B4-BE49-F238E27FC236}">
                <a16:creationId xmlns:a16="http://schemas.microsoft.com/office/drawing/2014/main" id="{9A8CA5A6-61C2-4EEF-A669-D4C3C11376D1}"/>
              </a:ext>
            </a:extLst>
          </p:cNvPr>
          <p:cNvGrpSpPr/>
          <p:nvPr/>
        </p:nvGrpSpPr>
        <p:grpSpPr>
          <a:xfrm>
            <a:off x="3086835" y="5276696"/>
            <a:ext cx="190102" cy="213854"/>
            <a:chOff x="3086835" y="5456997"/>
            <a:chExt cx="190102" cy="213854"/>
          </a:xfrm>
        </p:grpSpPr>
        <p:sp>
          <p:nvSpPr>
            <p:cNvPr id="123" name="角丸四角形 55">
              <a:extLst>
                <a:ext uri="{FF2B5EF4-FFF2-40B4-BE49-F238E27FC236}">
                  <a16:creationId xmlns:a16="http://schemas.microsoft.com/office/drawing/2014/main" id="{42B61D6A-8C92-43E0-935E-AFA4F7B287F0}"/>
                </a:ext>
              </a:extLst>
            </p:cNvPr>
            <p:cNvSpPr/>
            <p:nvPr/>
          </p:nvSpPr>
          <p:spPr>
            <a:xfrm>
              <a:off x="3086835" y="5456997"/>
              <a:ext cx="190102" cy="213854"/>
            </a:xfrm>
            <a:prstGeom prst="roundRect">
              <a:avLst>
                <a:gd name="adj"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ja-JP" altLang="en-US" sz="1350">
                <a:solidFill>
                  <a:prstClr val="white"/>
                </a:solidFill>
                <a:latin typeface="游ゴシック" panose="020F0502020204030204"/>
                <a:ea typeface="游ゴシック" panose="020B0400000000000000" pitchFamily="50" charset="-128"/>
              </a:endParaRPr>
            </a:p>
          </p:txBody>
        </p:sp>
        <p:pic>
          <p:nvPicPr>
            <p:cNvPr id="124" name="図 123">
              <a:extLst>
                <a:ext uri="{FF2B5EF4-FFF2-40B4-BE49-F238E27FC236}">
                  <a16:creationId xmlns:a16="http://schemas.microsoft.com/office/drawing/2014/main" id="{195635CC-EF82-4031-8CA2-4395D59C9B5D}"/>
                </a:ext>
              </a:extLst>
            </p:cNvPr>
            <p:cNvPicPr>
              <a:picLocks noChangeAspect="1"/>
            </p:cNvPicPr>
            <p:nvPr/>
          </p:nvPicPr>
          <p:blipFill>
            <a:blip r:embed="rId10" cstate="screen">
              <a:biLevel thresh="25000"/>
              <a:extLst>
                <a:ext uri="{28A0092B-C50C-407E-A947-70E740481C1C}">
                  <a14:useLocalDpi xmlns:a14="http://schemas.microsoft.com/office/drawing/2010/main"/>
                </a:ext>
              </a:extLst>
            </a:blip>
            <a:stretch>
              <a:fillRect/>
            </a:stretch>
          </p:blipFill>
          <p:spPr>
            <a:xfrm>
              <a:off x="3115130" y="5492510"/>
              <a:ext cx="136856" cy="153956"/>
            </a:xfrm>
            <a:prstGeom prst="rect">
              <a:avLst/>
            </a:prstGeom>
          </p:spPr>
        </p:pic>
      </p:grpSp>
      <p:graphicFrame>
        <p:nvGraphicFramePr>
          <p:cNvPr id="8" name="表 7">
            <a:extLst>
              <a:ext uri="{FF2B5EF4-FFF2-40B4-BE49-F238E27FC236}">
                <a16:creationId xmlns:a16="http://schemas.microsoft.com/office/drawing/2014/main" id="{07124B80-249C-4AE1-8161-D7792E88FEC1}"/>
              </a:ext>
            </a:extLst>
          </p:cNvPr>
          <p:cNvGraphicFramePr>
            <a:graphicFrameLocks noGrp="1"/>
          </p:cNvGraphicFramePr>
          <p:nvPr/>
        </p:nvGraphicFramePr>
        <p:xfrm>
          <a:off x="206515" y="1621382"/>
          <a:ext cx="4889600" cy="2211533"/>
        </p:xfrm>
        <a:graphic>
          <a:graphicData uri="http://schemas.openxmlformats.org/drawingml/2006/table">
            <a:tbl>
              <a:tblPr firstRow="1" bandRow="1">
                <a:tableStyleId>{5C22544A-7EE6-4342-B048-85BDC9FD1C3A}</a:tableStyleId>
              </a:tblPr>
              <a:tblGrid>
                <a:gridCol w="4889600">
                  <a:extLst>
                    <a:ext uri="{9D8B030D-6E8A-4147-A177-3AD203B41FA5}">
                      <a16:colId xmlns:a16="http://schemas.microsoft.com/office/drawing/2014/main" val="1898385711"/>
                    </a:ext>
                  </a:extLst>
                </a:gridCol>
              </a:tblGrid>
              <a:tr h="288000">
                <a:tc>
                  <a:txBody>
                    <a:body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6664"/>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市町村課題の見える化推進</a:t>
                      </a:r>
                    </a:p>
                  </a:txBody>
                  <a:tcPr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15650680"/>
                  </a:ext>
                </a:extLst>
              </a:tr>
              <a:tr h="1923533">
                <a:tc>
                  <a:txBody>
                    <a:bodyPr/>
                    <a:lstStyle/>
                    <a:p>
                      <a:pPr defTabSz="685800">
                        <a:defRPr/>
                      </a:pPr>
                      <a:r>
                        <a:rPr lang="ja-JP" altLang="en-US" sz="1050" dirty="0">
                          <a:solidFill>
                            <a:prstClr val="black"/>
                          </a:solidFill>
                          <a:latin typeface="メイリオ" panose="020B0604030504040204" pitchFamily="50" charset="-128"/>
                          <a:ea typeface="メイリオ" panose="020B0604030504040204" pitchFamily="50" charset="-128"/>
                        </a:rPr>
                        <a:t>会員限定ウェブサイト上で課題見える化シートを公開。</a:t>
                      </a:r>
                      <a:endParaRPr lang="en-US" altLang="ja-JP" sz="1050" dirty="0">
                        <a:solidFill>
                          <a:prstClr val="black"/>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5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666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22242865"/>
                  </a:ext>
                </a:extLst>
              </a:tr>
            </a:tbl>
          </a:graphicData>
        </a:graphic>
      </p:graphicFrame>
      <p:graphicFrame>
        <p:nvGraphicFramePr>
          <p:cNvPr id="77" name="表 76">
            <a:extLst>
              <a:ext uri="{FF2B5EF4-FFF2-40B4-BE49-F238E27FC236}">
                <a16:creationId xmlns:a16="http://schemas.microsoft.com/office/drawing/2014/main" id="{7384482D-9BE1-4471-83D2-9C31EB79EC52}"/>
              </a:ext>
            </a:extLst>
          </p:cNvPr>
          <p:cNvGraphicFramePr>
            <a:graphicFrameLocks noGrp="1"/>
          </p:cNvGraphicFramePr>
          <p:nvPr/>
        </p:nvGraphicFramePr>
        <p:xfrm>
          <a:off x="5206504" y="1621383"/>
          <a:ext cx="3692389" cy="2614311"/>
        </p:xfrm>
        <a:graphic>
          <a:graphicData uri="http://schemas.openxmlformats.org/drawingml/2006/table">
            <a:tbl>
              <a:tblPr firstRow="1" bandRow="1">
                <a:tableStyleId>{5C22544A-7EE6-4342-B048-85BDC9FD1C3A}</a:tableStyleId>
              </a:tblPr>
              <a:tblGrid>
                <a:gridCol w="3692389">
                  <a:extLst>
                    <a:ext uri="{9D8B030D-6E8A-4147-A177-3AD203B41FA5}">
                      <a16:colId xmlns:a16="http://schemas.microsoft.com/office/drawing/2014/main" val="1898385711"/>
                    </a:ext>
                  </a:extLst>
                </a:gridCol>
              </a:tblGrid>
              <a:tr h="288000">
                <a:tc>
                  <a:txBody>
                    <a:bodyP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rgbClr val="006664"/>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スタートアップベンチャー支援事業</a:t>
                      </a:r>
                    </a:p>
                  </a:txBody>
                  <a:tcPr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666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15650680"/>
                  </a:ext>
                </a:extLst>
              </a:tr>
              <a:tr h="2326311">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ja-JP" altLang="en-US" sz="1050" dirty="0">
                          <a:solidFill>
                            <a:prstClr val="black"/>
                          </a:solidFill>
                          <a:latin typeface="メイリオ" panose="020B0604030504040204" pitchFamily="50" charset="-128"/>
                          <a:ea typeface="メイリオ" panose="020B0604030504040204" pitchFamily="50" charset="-128"/>
                        </a:rPr>
                        <a:t>ベンチャーキャピタル等と連携し、ピッチイベントの開催や市町村での実証を支援。</a:t>
                      </a:r>
                      <a:endParaRPr lang="en-US" altLang="ja-JP" sz="1050" dirty="0">
                        <a:solidFill>
                          <a:prstClr val="black"/>
                        </a:solidFill>
                        <a:latin typeface="メイリオ" panose="020B0604030504040204" pitchFamily="50" charset="-128"/>
                        <a:ea typeface="メイリオ" panose="020B0604030504040204" pitchFamily="50" charset="-128"/>
                      </a:endParaRPr>
                    </a:p>
                    <a:p>
                      <a:pPr defTabSz="685800">
                        <a:defRPr/>
                      </a:pPr>
                      <a:endParaRPr lang="en-US" altLang="ja-JP" sz="1050" dirty="0">
                        <a:solidFill>
                          <a:prstClr val="black"/>
                        </a:solidFill>
                        <a:latin typeface="メイリオ" panose="020B0604030504040204" pitchFamily="50" charset="-128"/>
                        <a:ea typeface="メイリオ" panose="020B0604030504040204" pitchFamily="50" charset="-128"/>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666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22242865"/>
                  </a:ext>
                </a:extLst>
              </a:tr>
            </a:tbl>
          </a:graphicData>
        </a:graphic>
      </p:graphicFrame>
      <p:pic>
        <p:nvPicPr>
          <p:cNvPr id="136" name="図 135">
            <a:extLst>
              <a:ext uri="{FF2B5EF4-FFF2-40B4-BE49-F238E27FC236}">
                <a16:creationId xmlns:a16="http://schemas.microsoft.com/office/drawing/2014/main" id="{32B12440-45A2-46EE-A6A5-4710FEA489C5}"/>
              </a:ext>
            </a:extLst>
          </p:cNvPr>
          <p:cNvPicPr>
            <a:picLocks noChangeAspect="1"/>
          </p:cNvPicPr>
          <p:nvPr/>
        </p:nvPicPr>
        <p:blipFill rotWithShape="1">
          <a:blip r:embed="rId11"/>
          <a:srcRect l="4147" t="1" r="29141" b="2084"/>
          <a:stretch/>
        </p:blipFill>
        <p:spPr>
          <a:xfrm>
            <a:off x="5307394" y="2385927"/>
            <a:ext cx="1343043" cy="838313"/>
          </a:xfrm>
          <a:prstGeom prst="rect">
            <a:avLst/>
          </a:prstGeom>
        </p:spPr>
      </p:pic>
      <p:sp>
        <p:nvSpPr>
          <p:cNvPr id="138" name="テキスト ボックス 137">
            <a:extLst>
              <a:ext uri="{FF2B5EF4-FFF2-40B4-BE49-F238E27FC236}">
                <a16:creationId xmlns:a16="http://schemas.microsoft.com/office/drawing/2014/main" id="{A0060127-A5A6-4011-A110-A6DF90480094}"/>
              </a:ext>
            </a:extLst>
          </p:cNvPr>
          <p:cNvSpPr txBox="1"/>
          <p:nvPr/>
        </p:nvSpPr>
        <p:spPr>
          <a:xfrm>
            <a:off x="5247075" y="3119362"/>
            <a:ext cx="1475796" cy="661720"/>
          </a:xfrm>
          <a:prstGeom prst="rect">
            <a:avLst/>
          </a:prstGeom>
          <a:noFill/>
        </p:spPr>
        <p:txBody>
          <a:bodyPr wrap="square" rtlCol="0">
            <a:spAutoFit/>
          </a:bodyPr>
          <a:lstStyle/>
          <a:p>
            <a:pPr>
              <a:defRPr/>
            </a:pPr>
            <a:r>
              <a:rPr lang="ja-JP" altLang="en-US" sz="900" b="1" dirty="0">
                <a:ln w="0"/>
                <a:latin typeface="メイリオ" panose="020B0604030504040204" pitchFamily="50" charset="-128"/>
                <a:ea typeface="メイリオ" panose="020B0604030504040204" pitchFamily="50" charset="-128"/>
              </a:rPr>
              <a:t>令和</a:t>
            </a:r>
            <a:r>
              <a:rPr lang="en-US" altLang="ja-JP" sz="900" b="1" dirty="0">
                <a:ln w="0"/>
                <a:latin typeface="メイリオ" panose="020B0604030504040204" pitchFamily="50" charset="-128"/>
                <a:ea typeface="メイリオ" panose="020B0604030504040204" pitchFamily="50" charset="-128"/>
              </a:rPr>
              <a:t>7</a:t>
            </a:r>
            <a:r>
              <a:rPr lang="ja-JP" altLang="en-US" sz="900" b="1" dirty="0">
                <a:ln w="0"/>
                <a:latin typeface="メイリオ" panose="020B0604030504040204" pitchFamily="50" charset="-128"/>
                <a:ea typeface="メイリオ" panose="020B0604030504040204" pitchFamily="50" charset="-128"/>
              </a:rPr>
              <a:t>年度実績</a:t>
            </a:r>
            <a:endParaRPr lang="en-US" altLang="ja-JP" sz="900" b="1" dirty="0">
              <a:ln w="0"/>
              <a:latin typeface="メイリオ" panose="020B0604030504040204" pitchFamily="50" charset="-128"/>
              <a:ea typeface="メイリオ" panose="020B0604030504040204" pitchFamily="50" charset="-128"/>
            </a:endParaRPr>
          </a:p>
          <a:p>
            <a:pPr algn="ctr">
              <a:defRPr/>
            </a:pPr>
            <a:r>
              <a:rPr lang="ja-JP" altLang="en-US" sz="1050" b="1" dirty="0">
                <a:ln w="0"/>
                <a:latin typeface="メイリオ" panose="020B0604030504040204" pitchFamily="50" charset="-128"/>
                <a:ea typeface="メイリオ" panose="020B0604030504040204" pitchFamily="50" charset="-128"/>
              </a:rPr>
              <a:t>登壇企業 </a:t>
            </a:r>
            <a:r>
              <a:rPr lang="en-US" altLang="ja-JP" sz="1600" b="1" dirty="0">
                <a:ln w="0"/>
                <a:latin typeface="メイリオ" panose="020B0604030504040204" pitchFamily="50" charset="-128"/>
                <a:ea typeface="メイリオ" panose="020B0604030504040204" pitchFamily="50" charset="-128"/>
              </a:rPr>
              <a:t>8</a:t>
            </a:r>
            <a:r>
              <a:rPr lang="ja-JP" altLang="en-US" sz="1400" b="1" dirty="0">
                <a:ln w="0"/>
                <a:latin typeface="メイリオ" panose="020B0604030504040204" pitchFamily="50" charset="-128"/>
                <a:ea typeface="メイリオ" panose="020B0604030504040204" pitchFamily="50" charset="-128"/>
              </a:rPr>
              <a:t>社 </a:t>
            </a:r>
            <a:endParaRPr lang="en-US" altLang="ja-JP" sz="1400" b="1" dirty="0">
              <a:ln w="0"/>
              <a:latin typeface="メイリオ" panose="020B0604030504040204" pitchFamily="50" charset="-128"/>
              <a:ea typeface="メイリオ" panose="020B0604030504040204" pitchFamily="50" charset="-128"/>
            </a:endParaRPr>
          </a:p>
          <a:p>
            <a:pPr algn="ctr">
              <a:defRPr/>
            </a:pPr>
            <a:r>
              <a:rPr lang="ja-JP" altLang="en-US" sz="1200" b="1" dirty="0">
                <a:ln w="0"/>
                <a:latin typeface="メイリオ" panose="020B0604030504040204" pitchFamily="50" charset="-128"/>
                <a:ea typeface="メイリオ" panose="020B0604030504040204" pitchFamily="50" charset="-128"/>
              </a:rPr>
              <a:t>／</a:t>
            </a:r>
            <a:r>
              <a:rPr lang="ja-JP" altLang="en-US" sz="800" b="1" dirty="0">
                <a:ln w="0"/>
                <a:latin typeface="メイリオ" panose="020B0604030504040204" pitchFamily="50" charset="-128"/>
                <a:ea typeface="メイリオ" panose="020B0604030504040204" pitchFamily="50" charset="-128"/>
              </a:rPr>
              <a:t>応募企業 </a:t>
            </a:r>
            <a:r>
              <a:rPr lang="en-US" altLang="ja-JP" sz="1200" b="1" dirty="0">
                <a:ln w="0"/>
                <a:latin typeface="メイリオ" panose="020B0604030504040204" pitchFamily="50" charset="-128"/>
                <a:ea typeface="メイリオ" panose="020B0604030504040204" pitchFamily="50" charset="-128"/>
              </a:rPr>
              <a:t>14</a:t>
            </a:r>
            <a:r>
              <a:rPr lang="ja-JP" altLang="en-US" sz="1200" b="1" dirty="0">
                <a:ln w="0"/>
                <a:latin typeface="メイリオ" panose="020B0604030504040204" pitchFamily="50" charset="-128"/>
                <a:ea typeface="メイリオ" panose="020B0604030504040204" pitchFamily="50" charset="-128"/>
              </a:rPr>
              <a:t>社</a:t>
            </a:r>
          </a:p>
        </p:txBody>
      </p:sp>
      <p:sp>
        <p:nvSpPr>
          <p:cNvPr id="139" name="正方形/長方形 138">
            <a:extLst>
              <a:ext uri="{FF2B5EF4-FFF2-40B4-BE49-F238E27FC236}">
                <a16:creationId xmlns:a16="http://schemas.microsoft.com/office/drawing/2014/main" id="{47D2213C-5816-4DA7-90FD-4A88A5D2034B}"/>
              </a:ext>
            </a:extLst>
          </p:cNvPr>
          <p:cNvSpPr/>
          <p:nvPr/>
        </p:nvSpPr>
        <p:spPr>
          <a:xfrm>
            <a:off x="5632836" y="4018280"/>
            <a:ext cx="1331357" cy="207749"/>
          </a:xfrm>
          <a:prstGeom prst="rect">
            <a:avLst/>
          </a:prstGeom>
        </p:spPr>
        <p:txBody>
          <a:bodyPr wrap="square">
            <a:spAutoFit/>
          </a:bodyPr>
          <a:lstStyle/>
          <a:p>
            <a:pPr defTabSz="685800"/>
            <a:r>
              <a:rPr lang="ja-JP" altLang="en-US" sz="750" dirty="0">
                <a:latin typeface="メイリオ" panose="020B0604030504040204" pitchFamily="50" charset="-128"/>
                <a:ea typeface="メイリオ" panose="020B0604030504040204" pitchFamily="50" charset="-128"/>
              </a:rPr>
              <a:t>令和７年</a:t>
            </a:r>
            <a:r>
              <a:rPr lang="en-US" altLang="ja-JP" sz="750" dirty="0">
                <a:latin typeface="メイリオ" panose="020B0604030504040204" pitchFamily="50" charset="-128"/>
                <a:ea typeface="メイリオ" panose="020B0604030504040204" pitchFamily="50" charset="-128"/>
              </a:rPr>
              <a:t>11</a:t>
            </a:r>
            <a:r>
              <a:rPr lang="ja-JP" altLang="en-US" sz="750" dirty="0">
                <a:latin typeface="メイリオ" panose="020B0604030504040204" pitchFamily="50" charset="-128"/>
                <a:ea typeface="メイリオ" panose="020B0604030504040204" pitchFamily="50" charset="-128"/>
              </a:rPr>
              <a:t>月</a:t>
            </a:r>
            <a:r>
              <a:rPr lang="en-US" altLang="ja-JP" sz="750" dirty="0">
                <a:latin typeface="メイリオ" panose="020B0604030504040204" pitchFamily="50" charset="-128"/>
                <a:ea typeface="メイリオ" panose="020B0604030504040204" pitchFamily="50" charset="-128"/>
              </a:rPr>
              <a:t>20</a:t>
            </a:r>
            <a:r>
              <a:rPr lang="ja-JP" altLang="en-US" sz="750" dirty="0">
                <a:latin typeface="メイリオ" panose="020B0604030504040204" pitchFamily="50" charset="-128"/>
                <a:ea typeface="メイリオ" panose="020B0604030504040204" pitchFamily="50" charset="-128"/>
              </a:rPr>
              <a:t>日開催▶</a:t>
            </a:r>
            <a:r>
              <a:rPr lang="ja-JP" altLang="en-US" sz="750" dirty="0">
                <a:solidFill>
                  <a:srgbClr val="0070C0"/>
                </a:solidFill>
                <a:highlight>
                  <a:srgbClr val="FFFF00"/>
                </a:highlight>
                <a:latin typeface="メイリオ" panose="020B0604030504040204" pitchFamily="50" charset="-128"/>
                <a:ea typeface="メイリオ" panose="020B0604030504040204" pitchFamily="50" charset="-128"/>
              </a:rPr>
              <a:t> </a:t>
            </a:r>
          </a:p>
        </p:txBody>
      </p:sp>
      <p:pic>
        <p:nvPicPr>
          <p:cNvPr id="140" name="図 139">
            <a:extLst>
              <a:ext uri="{FF2B5EF4-FFF2-40B4-BE49-F238E27FC236}">
                <a16:creationId xmlns:a16="http://schemas.microsoft.com/office/drawing/2014/main" id="{39DC036A-7045-4DF8-82FD-DEC0E42A3E6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247075" y="5186237"/>
            <a:ext cx="1790605" cy="1087470"/>
          </a:xfrm>
          <a:prstGeom prst="rect">
            <a:avLst/>
          </a:prstGeom>
          <a:ln w="3175">
            <a:solidFill>
              <a:schemeClr val="tx1"/>
            </a:solidFill>
          </a:ln>
        </p:spPr>
      </p:pic>
      <p:sp>
        <p:nvSpPr>
          <p:cNvPr id="2" name="テキスト プレースホルダー 1">
            <a:extLst>
              <a:ext uri="{FF2B5EF4-FFF2-40B4-BE49-F238E27FC236}">
                <a16:creationId xmlns:a16="http://schemas.microsoft.com/office/drawing/2014/main" id="{9F6E1C0C-06FF-4B53-971F-C1A7BBAC8B43}"/>
              </a:ext>
            </a:extLst>
          </p:cNvPr>
          <p:cNvSpPr>
            <a:spLocks noGrp="1"/>
          </p:cNvSpPr>
          <p:nvPr>
            <p:ph type="body" sz="quarter" idx="13"/>
          </p:nvPr>
        </p:nvSpPr>
        <p:spPr>
          <a:xfrm>
            <a:off x="0" y="47030"/>
            <a:ext cx="7425826" cy="501650"/>
          </a:xfrm>
        </p:spPr>
        <p:txBody>
          <a:bodyPr/>
          <a:lstStyle/>
          <a:p>
            <a:r>
              <a:rPr lang="ja-JP" altLang="en-US" sz="1780" b="0" dirty="0">
                <a:solidFill>
                  <a:schemeClr val="tx1"/>
                </a:solidFill>
                <a:latin typeface="メイリオ" panose="020B0604030504040204" pitchFamily="50" charset="-128"/>
                <a:ea typeface="メイリオ" panose="020B0604030504040204" pitchFamily="50" charset="-128"/>
              </a:rPr>
              <a:t>スマートシティ分野における公民連携による課題解決の仕組みづくり</a:t>
            </a:r>
            <a:endParaRPr lang="ja-JP" altLang="en-US" sz="1780" b="0" dirty="0"/>
          </a:p>
        </p:txBody>
      </p:sp>
      <p:pic>
        <p:nvPicPr>
          <p:cNvPr id="12" name="図プレースホルダー 11" descr="アイコン が含まれている画像&#10;&#10;AI によって生成されたコンテンツは間違っている可能性があります。">
            <a:extLst>
              <a:ext uri="{FF2B5EF4-FFF2-40B4-BE49-F238E27FC236}">
                <a16:creationId xmlns:a16="http://schemas.microsoft.com/office/drawing/2014/main" id="{47417353-0C1B-2763-2A9D-011A643032F8}"/>
              </a:ext>
            </a:extLst>
          </p:cNvPr>
          <p:cNvPicPr>
            <a:picLocks noGrp="1" noChangeAspect="1"/>
          </p:cNvPicPr>
          <p:nvPr>
            <p:ph type="pic" sz="quarter" idx="15"/>
          </p:nvPr>
        </p:nvPicPr>
        <p:blipFill>
          <a:blip r:embed="rId13" cstate="print">
            <a:extLst>
              <a:ext uri="{28A0092B-C50C-407E-A947-70E740481C1C}">
                <a14:useLocalDpi xmlns:a14="http://schemas.microsoft.com/office/drawing/2010/main" val="0"/>
              </a:ext>
            </a:extLst>
          </a:blip>
          <a:srcRect/>
          <a:stretch>
            <a:fillRect/>
          </a:stretch>
        </p:blipFill>
        <p:spPr/>
      </p:pic>
      <p:sp>
        <p:nvSpPr>
          <p:cNvPr id="7" name="テキスト プレースホルダー 6">
            <a:extLst>
              <a:ext uri="{FF2B5EF4-FFF2-40B4-BE49-F238E27FC236}">
                <a16:creationId xmlns:a16="http://schemas.microsoft.com/office/drawing/2014/main" id="{BF7C42C0-5FF7-4E2E-B70E-21658D495BF1}"/>
              </a:ext>
            </a:extLst>
          </p:cNvPr>
          <p:cNvSpPr>
            <a:spLocks noGrp="1"/>
          </p:cNvSpPr>
          <p:nvPr>
            <p:ph type="body" sz="quarter" idx="18"/>
          </p:nvPr>
        </p:nvSpPr>
        <p:spPr>
          <a:xfrm>
            <a:off x="130969" y="547200"/>
            <a:ext cx="8882063" cy="675385"/>
          </a:xfrm>
        </p:spPr>
        <p:txBody>
          <a:bodyPr/>
          <a:lstStyle/>
          <a:p>
            <a:pPr marL="88900" indent="-88900">
              <a:buFont typeface="Arial" panose="020B0604020202020204" pitchFamily="34" charset="0"/>
              <a:buChar char="•"/>
              <a:defRPr/>
            </a:pPr>
            <a:r>
              <a:rPr lang="ja-JP" altLang="en-US" sz="1200" dirty="0">
                <a:latin typeface="メイリオ" panose="020B0604030504040204" pitchFamily="50" charset="-128"/>
                <a:ea typeface="メイリオ" panose="020B0604030504040204" pitchFamily="50" charset="-128"/>
              </a:rPr>
              <a:t>スマートシティ実現に向けて、府内</a:t>
            </a:r>
            <a:r>
              <a:rPr lang="en-US" altLang="ja-JP" sz="1200" dirty="0">
                <a:latin typeface="メイリオ" panose="020B0604030504040204" pitchFamily="50" charset="-128"/>
                <a:ea typeface="メイリオ" panose="020B0604030504040204" pitchFamily="50" charset="-128"/>
              </a:rPr>
              <a:t>43</a:t>
            </a:r>
            <a:r>
              <a:rPr lang="ja-JP" altLang="en-US" sz="1200" dirty="0">
                <a:latin typeface="メイリオ" panose="020B0604030504040204" pitchFamily="50" charset="-128"/>
                <a:ea typeface="メイリオ" panose="020B0604030504040204" pitchFamily="50" charset="-128"/>
              </a:rPr>
              <a:t>市町村・企業・大学・シビックテック</a:t>
            </a:r>
            <a:r>
              <a:rPr lang="ja-JP" altLang="en-US" sz="1200" baseline="30000" dirty="0">
                <a:latin typeface="メイリオ" panose="020B0604030504040204" pitchFamily="50" charset="-128"/>
                <a:ea typeface="メイリオ" panose="020B0604030504040204" pitchFamily="50" charset="-128"/>
              </a:rPr>
              <a:t>*</a:t>
            </a:r>
            <a:r>
              <a:rPr lang="en-US" altLang="ja-JP" sz="1200" baseline="30000" dirty="0">
                <a:latin typeface="メイリオ" panose="020B0604030504040204" pitchFamily="50" charset="-128"/>
                <a:ea typeface="メイリオ" panose="020B0604030504040204" pitchFamily="50" charset="-128"/>
              </a:rPr>
              <a:t>13</a:t>
            </a:r>
            <a:r>
              <a:rPr lang="ja-JP" altLang="en-US" sz="1200" dirty="0">
                <a:latin typeface="メイリオ" panose="020B0604030504040204" pitchFamily="50" charset="-128"/>
                <a:ea typeface="メイリオ" panose="020B0604030504040204" pitchFamily="50" charset="-128"/>
              </a:rPr>
              <a:t>等と連携し、デジタル技術を活用することで地域社会課題を解決していく公民連携プラットフォームとして大阪スマートシティパートナーズフォーラム（</a:t>
            </a:r>
            <a:r>
              <a:rPr lang="en-US" altLang="ja-JP" sz="1200" dirty="0">
                <a:latin typeface="メイリオ" panose="020B0604030504040204" pitchFamily="50" charset="-128"/>
                <a:ea typeface="メイリオ" panose="020B0604030504040204" pitchFamily="50" charset="-128"/>
              </a:rPr>
              <a:t>OSPF</a:t>
            </a:r>
            <a:r>
              <a:rPr lang="ja-JP" altLang="en-US" sz="1200" dirty="0">
                <a:latin typeface="メイリオ" panose="020B0604030504040204" pitchFamily="50" charset="-128"/>
                <a:ea typeface="メイリオ" panose="020B0604030504040204" pitchFamily="50" charset="-128"/>
              </a:rPr>
              <a:t>）を設立。</a:t>
            </a:r>
            <a:endParaRPr lang="en-US" altLang="ja-JP" sz="1200" dirty="0">
              <a:latin typeface="メイリオ" panose="020B0604030504040204" pitchFamily="50" charset="-128"/>
              <a:ea typeface="メイリオ" panose="020B0604030504040204" pitchFamily="50" charset="-128"/>
            </a:endParaRPr>
          </a:p>
          <a:p>
            <a:pPr marL="88900" indent="-88900">
              <a:buFont typeface="Arial" panose="020B0604020202020204" pitchFamily="34" charset="0"/>
              <a:buChar char="•"/>
              <a:defRPr/>
            </a:pPr>
            <a:r>
              <a:rPr lang="ja-JP" altLang="en-US" sz="1200" dirty="0">
                <a:latin typeface="メイリオ" panose="020B0604030504040204" pitchFamily="50" charset="-128"/>
                <a:ea typeface="メイリオ" panose="020B0604030504040204" pitchFamily="50" charset="-128"/>
              </a:rPr>
              <a:t>令和</a:t>
            </a:r>
            <a:r>
              <a:rPr lang="ja-JP" altLang="en-US" dirty="0"/>
              <a:t>７</a:t>
            </a:r>
            <a:r>
              <a:rPr lang="ja-JP" altLang="en-US" sz="1200" dirty="0">
                <a:latin typeface="メイリオ" panose="020B0604030504040204" pitchFamily="50" charset="-128"/>
                <a:ea typeface="メイリオ" panose="020B0604030504040204" pitchFamily="50" charset="-128"/>
              </a:rPr>
              <a:t>年３月末時点で</a:t>
            </a:r>
            <a:r>
              <a:rPr lang="en-US" altLang="ja-JP" sz="1200" dirty="0">
                <a:latin typeface="メイリオ" panose="020B0604030504040204" pitchFamily="50" charset="-128"/>
                <a:ea typeface="メイリオ" panose="020B0604030504040204" pitchFamily="50" charset="-128"/>
              </a:rPr>
              <a:t>407</a:t>
            </a:r>
            <a:r>
              <a:rPr lang="ja-JP" altLang="en-US" sz="1200" dirty="0">
                <a:latin typeface="メイリオ" panose="020B0604030504040204" pitchFamily="50" charset="-128"/>
                <a:ea typeface="メイリオ" panose="020B0604030504040204" pitchFamily="50" charset="-128"/>
              </a:rPr>
              <a:t>企業・団体が参画（自治体では全国最大規模）。</a:t>
            </a:r>
            <a:endParaRPr lang="ja-JP" altLang="en-US" dirty="0"/>
          </a:p>
        </p:txBody>
      </p:sp>
      <p:pic>
        <p:nvPicPr>
          <p:cNvPr id="5" name="図 4">
            <a:extLst>
              <a:ext uri="{FF2B5EF4-FFF2-40B4-BE49-F238E27FC236}">
                <a16:creationId xmlns:a16="http://schemas.microsoft.com/office/drawing/2014/main" id="{3AEB9766-A16B-494C-8047-19F82B4F5EE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833260" y="2643784"/>
            <a:ext cx="2014140" cy="1537107"/>
          </a:xfrm>
          <a:prstGeom prst="rect">
            <a:avLst/>
          </a:prstGeom>
        </p:spPr>
      </p:pic>
      <p:pic>
        <p:nvPicPr>
          <p:cNvPr id="6" name="図 5">
            <a:extLst>
              <a:ext uri="{FF2B5EF4-FFF2-40B4-BE49-F238E27FC236}">
                <a16:creationId xmlns:a16="http://schemas.microsoft.com/office/drawing/2014/main" id="{1506EC5D-9D0E-4073-BFB5-C65A058EEA07}"/>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073886" y="5052276"/>
            <a:ext cx="1643743" cy="1222087"/>
          </a:xfrm>
          <a:prstGeom prst="rect">
            <a:avLst/>
          </a:prstGeom>
        </p:spPr>
      </p:pic>
      <p:pic>
        <p:nvPicPr>
          <p:cNvPr id="9" name="図 8">
            <a:extLst>
              <a:ext uri="{FF2B5EF4-FFF2-40B4-BE49-F238E27FC236}">
                <a16:creationId xmlns:a16="http://schemas.microsoft.com/office/drawing/2014/main" id="{8A3E663B-8F5B-4717-8FE3-211D11240781}"/>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86812" y="2314152"/>
            <a:ext cx="2419792" cy="1365859"/>
          </a:xfrm>
          <a:prstGeom prst="rect">
            <a:avLst/>
          </a:prstGeom>
        </p:spPr>
      </p:pic>
      <p:graphicFrame>
        <p:nvGraphicFramePr>
          <p:cNvPr id="57" name="表 5">
            <a:extLst>
              <a:ext uri="{FF2B5EF4-FFF2-40B4-BE49-F238E27FC236}">
                <a16:creationId xmlns:a16="http://schemas.microsoft.com/office/drawing/2014/main" id="{3A3009BE-F674-4916-B57A-1345BFD587CC}"/>
              </a:ext>
            </a:extLst>
          </p:cNvPr>
          <p:cNvGraphicFramePr>
            <a:graphicFrameLocks noGrp="1"/>
          </p:cNvGraphicFramePr>
          <p:nvPr/>
        </p:nvGraphicFramePr>
        <p:xfrm>
          <a:off x="273600" y="6578160"/>
          <a:ext cx="8460000" cy="279840"/>
        </p:xfrm>
        <a:graphic>
          <a:graphicData uri="http://schemas.openxmlformats.org/drawingml/2006/table">
            <a:tbl>
              <a:tblPr>
                <a:tableStyleId>{5C22544A-7EE6-4342-B048-85BDC9FD1C3A}</a:tableStyleId>
              </a:tblPr>
              <a:tblGrid>
                <a:gridCol w="359711">
                  <a:extLst>
                    <a:ext uri="{9D8B030D-6E8A-4147-A177-3AD203B41FA5}">
                      <a16:colId xmlns:a16="http://schemas.microsoft.com/office/drawing/2014/main" val="18874105"/>
                    </a:ext>
                  </a:extLst>
                </a:gridCol>
                <a:gridCol w="8100289">
                  <a:extLst>
                    <a:ext uri="{9D8B030D-6E8A-4147-A177-3AD203B41FA5}">
                      <a16:colId xmlns:a16="http://schemas.microsoft.com/office/drawing/2014/main" val="1029292396"/>
                    </a:ext>
                  </a:extLst>
                </a:gridCol>
              </a:tblGrid>
              <a:tr h="158613">
                <a:tc>
                  <a:txBody>
                    <a:bodyPr/>
                    <a:lstStyle/>
                    <a:p>
                      <a:pPr algn="dist"/>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(*13)</a:t>
                      </a:r>
                      <a:endParaRPr kumimoji="1" lang="ja-JP" altLang="en-US" sz="800" dirty="0"/>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地域が抱える課題について</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ICT</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を活用し、市民・企業・技術者等が連携参加して解決していく仕組み。</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800" dirty="0">
                          <a:solidFill>
                            <a:prstClr val="black"/>
                          </a:solidFill>
                          <a:latin typeface="メイリオ" panose="020B0604030504040204" pitchFamily="50" charset="-128"/>
                          <a:ea typeface="メイリオ" panose="020B0604030504040204" pitchFamily="50" charset="-128"/>
                        </a:rPr>
                        <a:t> </a:t>
                      </a:r>
                      <a:endParaRPr lang="en-US" altLang="ja-JP" sz="8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6569586"/>
                  </a:ext>
                </a:extLst>
              </a:tr>
            </a:tbl>
          </a:graphicData>
        </a:graphic>
      </p:graphicFrame>
      <p:sp>
        <p:nvSpPr>
          <p:cNvPr id="3" name="スライド番号プレースホルダー 2">
            <a:extLst>
              <a:ext uri="{FF2B5EF4-FFF2-40B4-BE49-F238E27FC236}">
                <a16:creationId xmlns:a16="http://schemas.microsoft.com/office/drawing/2014/main" id="{39C6BF71-C0CF-4F4F-A9F5-24CD5ED67A56}"/>
              </a:ext>
            </a:extLst>
          </p:cNvPr>
          <p:cNvSpPr>
            <a:spLocks noGrp="1"/>
          </p:cNvSpPr>
          <p:nvPr>
            <p:ph type="sldNum" sz="quarter" idx="12"/>
          </p:nvPr>
        </p:nvSpPr>
        <p:spPr/>
        <p:txBody>
          <a:bodyPr/>
          <a:lstStyle/>
          <a:p>
            <a:fld id="{7791D223-6A27-4327-8087-FA06212A7E85}" type="slidenum">
              <a:rPr lang="ja-JP" altLang="en-US" smtClean="0"/>
              <a:pPr/>
              <a:t>24</a:t>
            </a:fld>
            <a:endParaRPr lang="ja-JP" altLang="en-US"/>
          </a:p>
        </p:txBody>
      </p:sp>
      <p:pic>
        <p:nvPicPr>
          <p:cNvPr id="53" name="図 52">
            <a:extLst>
              <a:ext uri="{FF2B5EF4-FFF2-40B4-BE49-F238E27FC236}">
                <a16:creationId xmlns:a16="http://schemas.microsoft.com/office/drawing/2014/main" id="{19F7FB0D-1089-4100-B3F1-C578524226BC}"/>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757175" y="2314429"/>
            <a:ext cx="2298123" cy="1300909"/>
          </a:xfrm>
          <a:prstGeom prst="rect">
            <a:avLst/>
          </a:prstGeom>
        </p:spPr>
      </p:pic>
    </p:spTree>
    <p:extLst>
      <p:ext uri="{BB962C8B-B14F-4D97-AF65-F5344CB8AC3E}">
        <p14:creationId xmlns:p14="http://schemas.microsoft.com/office/powerpoint/2010/main" val="14272925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a:extLst>
              <a:ext uri="{FF2B5EF4-FFF2-40B4-BE49-F238E27FC236}">
                <a16:creationId xmlns:a16="http://schemas.microsoft.com/office/drawing/2014/main" id="{D4354C84-7368-4490-A159-16D7F1C4937B}"/>
              </a:ext>
            </a:extLst>
          </p:cNvPr>
          <p:cNvSpPr>
            <a:spLocks noGrp="1"/>
          </p:cNvSpPr>
          <p:nvPr>
            <p:ph type="body" sz="quarter" idx="13"/>
          </p:nvPr>
        </p:nvSpPr>
        <p:spPr>
          <a:xfrm>
            <a:off x="0" y="47030"/>
            <a:ext cx="7065785" cy="501650"/>
          </a:xfrm>
        </p:spPr>
        <p:txBody>
          <a:bodyPr/>
          <a:lstStyle/>
          <a:p>
            <a:r>
              <a:rPr lang="ja-JP" altLang="en-US" sz="2000" b="0" dirty="0">
                <a:latin typeface="メイリオ" panose="020B0604030504040204" pitchFamily="50" charset="-128"/>
                <a:ea typeface="メイリオ" panose="020B0604030504040204" pitchFamily="50" charset="-128"/>
              </a:rPr>
              <a:t>府営公園</a:t>
            </a:r>
            <a:r>
              <a:rPr lang="ja-JP" altLang="en-US" sz="2000" b="0" dirty="0">
                <a:solidFill>
                  <a:schemeClr val="tx1"/>
                </a:solidFill>
                <a:latin typeface="メイリオ" panose="020B0604030504040204" pitchFamily="50" charset="-128"/>
                <a:ea typeface="メイリオ" panose="020B0604030504040204" pitchFamily="50" charset="-128"/>
              </a:rPr>
              <a:t>における民間活力の導入　　　　　　　　　　　　　　　　　　</a:t>
            </a:r>
            <a:endParaRPr lang="ja-JP" altLang="en-US" b="0" dirty="0"/>
          </a:p>
        </p:txBody>
      </p:sp>
      <p:graphicFrame>
        <p:nvGraphicFramePr>
          <p:cNvPr id="2" name="表 5">
            <a:extLst>
              <a:ext uri="{FF2B5EF4-FFF2-40B4-BE49-F238E27FC236}">
                <a16:creationId xmlns:a16="http://schemas.microsoft.com/office/drawing/2014/main" id="{F7153C85-A691-430B-91CB-AE09AE01693C}"/>
              </a:ext>
            </a:extLst>
          </p:cNvPr>
          <p:cNvGraphicFramePr>
            <a:graphicFrameLocks noGrp="1"/>
          </p:cNvGraphicFramePr>
          <p:nvPr>
            <p:extLst>
              <p:ext uri="{D42A27DB-BD31-4B8C-83A1-F6EECF244321}">
                <p14:modId xmlns:p14="http://schemas.microsoft.com/office/powerpoint/2010/main" val="1825544607"/>
              </p:ext>
            </p:extLst>
          </p:nvPr>
        </p:nvGraphicFramePr>
        <p:xfrm>
          <a:off x="116505" y="2285516"/>
          <a:ext cx="8877642" cy="4454657"/>
        </p:xfrm>
        <a:graphic>
          <a:graphicData uri="http://schemas.openxmlformats.org/drawingml/2006/table">
            <a:tbl>
              <a:tblPr firstRow="1" bandRow="1">
                <a:tableStyleId>{5C22544A-7EE6-4342-B048-85BDC9FD1C3A}</a:tableStyleId>
              </a:tblPr>
              <a:tblGrid>
                <a:gridCol w="233949">
                  <a:extLst>
                    <a:ext uri="{9D8B030D-6E8A-4147-A177-3AD203B41FA5}">
                      <a16:colId xmlns:a16="http://schemas.microsoft.com/office/drawing/2014/main" val="952692152"/>
                    </a:ext>
                  </a:extLst>
                </a:gridCol>
                <a:gridCol w="2881231">
                  <a:extLst>
                    <a:ext uri="{9D8B030D-6E8A-4147-A177-3AD203B41FA5}">
                      <a16:colId xmlns:a16="http://schemas.microsoft.com/office/drawing/2014/main" val="3704233388"/>
                    </a:ext>
                  </a:extLst>
                </a:gridCol>
                <a:gridCol w="2881231">
                  <a:extLst>
                    <a:ext uri="{9D8B030D-6E8A-4147-A177-3AD203B41FA5}">
                      <a16:colId xmlns:a16="http://schemas.microsoft.com/office/drawing/2014/main" val="448794349"/>
                    </a:ext>
                  </a:extLst>
                </a:gridCol>
                <a:gridCol w="2881231">
                  <a:extLst>
                    <a:ext uri="{9D8B030D-6E8A-4147-A177-3AD203B41FA5}">
                      <a16:colId xmlns:a16="http://schemas.microsoft.com/office/drawing/2014/main" val="3238155273"/>
                    </a:ext>
                  </a:extLst>
                </a:gridCol>
              </a:tblGrid>
              <a:tr h="50053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1" i="0" u="none" strike="noStrike" kern="1200" cap="none" spc="0" normalizeH="0" baseline="0" noProof="0">
                        <a:ln>
                          <a:noFill/>
                        </a:ln>
                        <a:solidFill>
                          <a:schemeClr val="bg1"/>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mn-cs"/>
                      </a:endParaRPr>
                    </a:p>
                  </a:txBody>
                  <a:tcPr marL="36000" marR="36000" marT="0" marB="0" anchor="ctr">
                    <a:solidFill>
                      <a:srgbClr val="00666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300" b="1"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rPr>
                        <a:t>PMO</a:t>
                      </a:r>
                      <a:r>
                        <a:rPr kumimoji="1" lang="ja-JP" altLang="en-US" sz="1300" b="1"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rPr>
                        <a:t>型指定管理</a:t>
                      </a:r>
                      <a:endParaRPr kumimoji="1" lang="en-US" altLang="ja-JP" sz="1300" b="1"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rPr>
                        <a:t>（施設整備を伴う指定管理者制度）</a:t>
                      </a:r>
                      <a:endParaRPr kumimoji="1" lang="ja-JP" altLang="en-US" sz="12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mn-cs"/>
                      </a:endParaRPr>
                    </a:p>
                  </a:txBody>
                  <a:tcPr>
                    <a:solidFill>
                      <a:srgbClr val="00666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300" b="1"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rPr>
                        <a:t>Park-PFI</a:t>
                      </a:r>
                      <a:r>
                        <a:rPr kumimoji="1" lang="ja-JP" altLang="en-US" sz="1300" b="1"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rPr>
                        <a:t>型施設整備</a:t>
                      </a:r>
                      <a:endParaRPr kumimoji="1" lang="en-US" altLang="ja-JP" sz="1300" b="1"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rPr>
                        <a:t>（公募設置管理許可制度）</a:t>
                      </a:r>
                      <a:endParaRPr kumimoji="1" lang="ja-JP" altLang="en-US" sz="12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cs typeface="+mn-cs"/>
                      </a:endParaRPr>
                    </a:p>
                  </a:txBody>
                  <a:tcPr>
                    <a:solidFill>
                      <a:srgbClr val="006664"/>
                    </a:solidFill>
                  </a:tcPr>
                </a:tc>
                <a:tc>
                  <a:txBody>
                    <a:bodyPr/>
                    <a:lstStyle/>
                    <a:p>
                      <a:pPr algn="ctr">
                        <a:lnSpc>
                          <a:spcPct val="100000"/>
                        </a:lnSpc>
                      </a:pPr>
                      <a:r>
                        <a:rPr kumimoji="1" lang="en-US" altLang="ja-JP" sz="13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PFI</a:t>
                      </a:r>
                      <a:r>
                        <a:rPr kumimoji="1" lang="ja-JP" altLang="en-US" sz="13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事業</a:t>
                      </a:r>
                      <a:endParaRPr kumimoji="1" lang="en-US" altLang="ja-JP" sz="13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a:p>
                      <a:pPr algn="ctr">
                        <a:lnSpc>
                          <a:spcPct val="100000"/>
                        </a:lnSpc>
                      </a:pPr>
                      <a:r>
                        <a:rPr kumimoji="1" lang="ja-JP" altLang="en-US" sz="1200" dirty="0">
                          <a:solidFill>
                            <a:schemeClr val="bg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（民間資金等活用事業）</a:t>
                      </a:r>
                    </a:p>
                  </a:txBody>
                  <a:tcPr>
                    <a:solidFill>
                      <a:srgbClr val="006664"/>
                    </a:solidFill>
                  </a:tcPr>
                </a:tc>
                <a:extLst>
                  <a:ext uri="{0D108BD9-81ED-4DB2-BD59-A6C34878D82A}">
                    <a16:rowId xmlns:a16="http://schemas.microsoft.com/office/drawing/2014/main" val="3847190583"/>
                  </a:ext>
                </a:extLst>
              </a:tr>
              <a:tr h="1066297">
                <a:tc rowSpan="2">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b="1" u="none" strike="noStrike" kern="100" cap="none" spc="0" normalizeH="0" baseline="0" noProof="0" dirty="0">
                          <a:ln>
                            <a:noFill/>
                          </a:ln>
                          <a:solidFill>
                            <a:schemeClr val="bg1"/>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rPr>
                        <a:t>概要</a:t>
                      </a:r>
                      <a:endParaRPr kumimoji="1" lang="en-US" altLang="ja-JP" sz="1050" b="1" u="none" strike="noStrike" kern="100" cap="none" spc="0" normalizeH="0" baseline="0" noProof="0" dirty="0">
                        <a:ln>
                          <a:noFill/>
                        </a:ln>
                        <a:solidFill>
                          <a:schemeClr val="bg1"/>
                        </a:solidFill>
                        <a:effectLst>
                          <a:outerShdw blurRad="38100" dist="38100" dir="2700000" algn="tl">
                            <a:srgbClr val="000000">
                              <a:alpha val="43137"/>
                            </a:srgbClr>
                          </a:outerShdw>
                        </a:effectLst>
                        <a:uLnTx/>
                        <a:uFillTx/>
                        <a:latin typeface="メイリオ" panose="020B0604030504040204" pitchFamily="50" charset="-128"/>
                        <a:ea typeface="メイリオ" panose="020B0604030504040204" pitchFamily="50" charset="-128"/>
                      </a:endParaRPr>
                    </a:p>
                  </a:txBody>
                  <a:tcPr marL="36000" marR="36000" marT="0" marB="0" anchor="ctr">
                    <a:solidFill>
                      <a:srgbClr val="006664"/>
                    </a:solidFill>
                  </a:tcPr>
                </a:tc>
                <a:tc>
                  <a:txBody>
                    <a:bodyPr/>
                    <a:lstStyle/>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公園の維持管理を行う指定管理者が、</a:t>
                      </a:r>
                      <a:r>
                        <a:rPr kumimoji="1" lang="ja-JP" altLang="en-US"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収益</a:t>
                      </a:r>
                      <a:r>
                        <a:rPr kumimoji="1" lang="ja-JP"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施設等の</a:t>
                      </a:r>
                      <a:r>
                        <a:rPr kumimoji="1" lang="ja-JP" altLang="en-US"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設置及び管理</a:t>
                      </a:r>
                      <a:r>
                        <a:rPr kumimoji="1" lang="ja-JP" altLang="ja-JP" sz="1050" b="0" u="sng"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（ハード事業）</a:t>
                      </a:r>
                      <a:r>
                        <a:rPr kumimoji="1" lang="ja-JP"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とイベントの企画立案</a:t>
                      </a:r>
                      <a:r>
                        <a:rPr kumimoji="1" lang="ja-JP" altLang="ja-JP" sz="1050" b="0" u="sng"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（ソフト事業）</a:t>
                      </a:r>
                      <a:r>
                        <a:rPr kumimoji="1" lang="ja-JP"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を一体的に</a:t>
                      </a:r>
                      <a:r>
                        <a:rPr kumimoji="1" lang="ja-JP" altLang="en-US"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実施。</a:t>
                      </a:r>
                      <a:endParaRPr kumimoji="1" lang="en-US"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ハード面とソフト面の事業を戦略的に展開することにより、利用者サービスの向上</a:t>
                      </a:r>
                      <a:r>
                        <a:rPr kumimoji="1" lang="ja-JP" altLang="en-US"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等</a:t>
                      </a:r>
                      <a:r>
                        <a:rPr kumimoji="1" lang="ja-JP"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、公園全体の魅力を高め、周辺地域の活性化に期待。</a:t>
                      </a:r>
                      <a:endParaRPr kumimoji="1" lang="en-US"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txBody>
                  <a:tcPr marB="0">
                    <a:lnB w="6350" cap="flat" cmpd="sng" algn="ctr">
                      <a:solidFill>
                        <a:srgbClr val="E0E8F0"/>
                      </a:solidFill>
                      <a:prstDash val="solid"/>
                      <a:round/>
                      <a:headEnd type="none" w="med" len="med"/>
                      <a:tailEnd type="none" w="med" len="med"/>
                    </a:lnB>
                    <a:solidFill>
                      <a:srgbClr val="E0E8F0"/>
                    </a:solidFill>
                  </a:tcPr>
                </a:tc>
                <a:tc>
                  <a:txBody>
                    <a:bodyPr/>
                    <a:lstStyle/>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事業者が公園内に収益施設等の設置及び管理</a:t>
                      </a:r>
                      <a:r>
                        <a:rPr kumimoji="1" lang="ja-JP" altLang="en-US" sz="1050" b="0" u="sng"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（ハード事業）</a:t>
                      </a:r>
                      <a:r>
                        <a:rPr kumimoji="1" lang="ja-JP"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と、当該施設周辺の園路や広場等、公園</a:t>
                      </a:r>
                      <a:r>
                        <a:rPr kumimoji="1" lang="ja-JP" altLang="en-US"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施設の</a:t>
                      </a:r>
                      <a:r>
                        <a:rPr kumimoji="1" lang="ja-JP"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機能充実のための整備</a:t>
                      </a:r>
                      <a:r>
                        <a:rPr kumimoji="1" lang="ja-JP" altLang="en-US" sz="1050" b="0" u="sng"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（ハード事業）</a:t>
                      </a:r>
                      <a:r>
                        <a:rPr kumimoji="1" lang="ja-JP"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を併せて実施</a:t>
                      </a:r>
                      <a:r>
                        <a:rPr kumimoji="1" lang="ja-JP" altLang="en-US"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r>
                        <a:rPr kumimoji="1" lang="ja-JP"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（整備エリア外の公園の維持管理及びイベント企画立案等の運営については別途、指定管理者が行う。）</a:t>
                      </a:r>
                      <a:endParaRPr kumimoji="1" lang="en-US"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txBody>
                  <a:tcPr marB="0">
                    <a:lnB w="6350" cap="flat" cmpd="sng" algn="ctr">
                      <a:solidFill>
                        <a:srgbClr val="E0E8F0"/>
                      </a:solidFill>
                      <a:prstDash val="solid"/>
                      <a:round/>
                      <a:headEnd type="none" w="med" len="med"/>
                      <a:tailEnd type="none" w="med" len="med"/>
                    </a:lnB>
                    <a:solidFill>
                      <a:srgbClr val="E0E8F0"/>
                    </a:solidFill>
                  </a:tcPr>
                </a:tc>
                <a:tc>
                  <a:txBody>
                    <a:bodyPr/>
                    <a:lstStyle/>
                    <a:p>
                      <a:pPr marL="90488" marR="0" lvl="0" indent="-904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公共施設等の建設、維持管理、運営等を民間の資金、経営能力及び技術的能力を活用して行う手法。</a:t>
                      </a:r>
                      <a:endParaRPr kumimoji="1" lang="en-US"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90488" marR="0" lvl="0" indent="-904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久宝寺緑地の場合は、老朽化したプールの再整備に加え、公園全体の管理運営は</a:t>
                      </a:r>
                      <a:r>
                        <a:rPr kumimoji="1" lang="en-US"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PFI</a:t>
                      </a:r>
                      <a:r>
                        <a:rPr kumimoji="1" lang="ja-JP" altLang="en-US"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事業者が指定管理者として行い、さらに魅力向上事業も実施。</a:t>
                      </a:r>
                    </a:p>
                  </a:txBody>
                  <a:tcPr marB="0">
                    <a:lnB w="6350" cap="flat" cmpd="sng" algn="ctr">
                      <a:solidFill>
                        <a:srgbClr val="E0E8F0"/>
                      </a:solidFill>
                      <a:prstDash val="solid"/>
                      <a:round/>
                      <a:headEnd type="none" w="med" len="med"/>
                      <a:tailEnd type="none" w="med" len="med"/>
                    </a:lnB>
                    <a:solidFill>
                      <a:srgbClr val="E0E8F0"/>
                    </a:solidFill>
                  </a:tcPr>
                </a:tc>
                <a:extLst>
                  <a:ext uri="{0D108BD9-81ED-4DB2-BD59-A6C34878D82A}">
                    <a16:rowId xmlns:a16="http://schemas.microsoft.com/office/drawing/2014/main" val="2902857424"/>
                  </a:ext>
                </a:extLst>
              </a:tr>
              <a:tr h="299762">
                <a:tc vMerge="1">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050" b="1" u="none" strike="noStrike" kern="100" cap="none" spc="0" normalizeH="0" baseline="0" noProof="0">
                        <a:ln>
                          <a:noFill/>
                        </a:ln>
                        <a:solidFill>
                          <a:prstClr val="black"/>
                        </a:solidFill>
                        <a:effectLst/>
                        <a:uLnTx/>
                        <a:uFillTx/>
                      </a:endParaRPr>
                    </a:p>
                  </a:txBody>
                  <a:tcPr marL="36000" marR="36000" marT="0" marB="0" anchor="ctr">
                    <a:solidFill>
                      <a:srgbClr val="D0D8E8"/>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00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r>
                        <a:rPr kumimoji="1" lang="ja-JP" altLang="en-US" sz="100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導入公園</a:t>
                      </a:r>
                      <a:r>
                        <a:rPr kumimoji="1" lang="en-US" altLang="ja-JP" sz="100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0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　服部緑地、浜寺公園、二色の浜公園</a:t>
                      </a:r>
                      <a:endParaRPr kumimoji="1" lang="en-US" altLang="ja-JP" sz="100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txBody>
                  <a:tcPr>
                    <a:lnT w="6350" cap="flat" cmpd="sng" algn="ctr">
                      <a:solidFill>
                        <a:srgbClr val="E0E8F0"/>
                      </a:solidFill>
                      <a:prstDash val="solid"/>
                      <a:round/>
                      <a:headEnd type="none" w="med" len="med"/>
                      <a:tailEnd type="none" w="med" len="med"/>
                    </a:lnT>
                    <a:solidFill>
                      <a:srgbClr val="E0E8F0"/>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00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r>
                        <a:rPr kumimoji="1" lang="ja-JP" altLang="en-US" sz="100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導入公園</a:t>
                      </a:r>
                      <a:r>
                        <a:rPr kumimoji="1" lang="en-US" altLang="ja-JP" sz="100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0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　住吉公園、りんくう公園（中地区）</a:t>
                      </a:r>
                    </a:p>
                  </a:txBody>
                  <a:tcPr>
                    <a:lnT w="6350" cap="flat" cmpd="sng" algn="ctr">
                      <a:solidFill>
                        <a:srgbClr val="E0E8F0"/>
                      </a:solidFill>
                      <a:prstDash val="solid"/>
                      <a:round/>
                      <a:headEnd type="none" w="med" len="med"/>
                      <a:tailEnd type="none" w="med" len="med"/>
                    </a:lnT>
                    <a:solidFill>
                      <a:srgbClr val="E0E8F0"/>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0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0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導入公園</a:t>
                      </a:r>
                      <a:r>
                        <a:rPr kumimoji="1" lang="en-US" altLang="ja-JP" sz="10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久宝寺緑地</a:t>
                      </a:r>
                      <a:endParaRPr kumimoji="1" lang="ja-JP" altLang="ja-JP" sz="100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txBody>
                  <a:tcPr>
                    <a:lnT w="6350" cap="flat" cmpd="sng" algn="ctr">
                      <a:solidFill>
                        <a:srgbClr val="E0E8F0"/>
                      </a:solidFill>
                      <a:prstDash val="solid"/>
                      <a:round/>
                      <a:headEnd type="none" w="med" len="med"/>
                      <a:tailEnd type="none" w="med" len="med"/>
                    </a:lnT>
                    <a:solidFill>
                      <a:srgbClr val="E0E8F0"/>
                    </a:solidFill>
                  </a:tcPr>
                </a:tc>
                <a:extLst>
                  <a:ext uri="{0D108BD9-81ED-4DB2-BD59-A6C34878D82A}">
                    <a16:rowId xmlns:a16="http://schemas.microsoft.com/office/drawing/2014/main" val="2179286772"/>
                  </a:ext>
                </a:extLst>
              </a:tr>
              <a:tr h="223200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050" b="1" u="none" strike="noStrike" kern="1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rPr>
                        <a:t>具体例</a:t>
                      </a:r>
                      <a:endParaRPr kumimoji="1" lang="en-US" altLang="ja-JP" sz="1050" b="1" u="none" strike="noStrike" kern="1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endParaRPr>
                    </a:p>
                  </a:txBody>
                  <a:tcPr marL="36000" marR="36000" marT="0" marB="0" anchor="ctr">
                    <a:solidFill>
                      <a:srgbClr val="00666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服部緑地</a:t>
                      </a:r>
                      <a:r>
                        <a:rPr kumimoji="1" lang="en-US" altLang="ja-JP"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en-US" altLang="ja-JP" sz="1050" b="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a:txBody>
                  <a:tcPr>
                    <a:solidFill>
                      <a:srgbClr val="E0E8F0"/>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りんくう公園（中地区）</a:t>
                      </a:r>
                      <a:r>
                        <a:rPr kumimoji="1" lang="en-US" altLang="ja-JP" sz="11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ja-JP" sz="1050" b="0" u="none" strike="noStrike" kern="1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endParaRPr>
                    </a:p>
                  </a:txBody>
                  <a:tcPr>
                    <a:solidFill>
                      <a:srgbClr val="E0E8F0"/>
                    </a:solidFill>
                  </a:tcPr>
                </a:tc>
                <a:tc>
                  <a:txBody>
                    <a:bodyPr/>
                    <a:lstStyle/>
                    <a:p>
                      <a:pPr marL="0" indent="0">
                        <a:lnSpc>
                          <a:spcPct val="100000"/>
                        </a:lnSpc>
                        <a:buFont typeface="Arial" panose="020B0604020202020204" pitchFamily="34" charset="0"/>
                        <a:buNone/>
                      </a:pPr>
                      <a:r>
                        <a:rPr kumimoji="1" lang="en-US" altLang="ja-JP"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久宝寺緑地</a:t>
                      </a:r>
                      <a:r>
                        <a:rPr kumimoji="1" lang="en-US" altLang="ja-JP" sz="11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1050" dirty="0">
                        <a:latin typeface="メイリオ" panose="020B0604030504040204" pitchFamily="50" charset="-128"/>
                        <a:ea typeface="メイリオ" panose="020B0604030504040204" pitchFamily="50" charset="-128"/>
                      </a:endParaRPr>
                    </a:p>
                  </a:txBody>
                  <a:tcPr>
                    <a:solidFill>
                      <a:srgbClr val="E0E8F0"/>
                    </a:solidFill>
                  </a:tcPr>
                </a:tc>
                <a:extLst>
                  <a:ext uri="{0D108BD9-81ED-4DB2-BD59-A6C34878D82A}">
                    <a16:rowId xmlns:a16="http://schemas.microsoft.com/office/drawing/2014/main" val="2818071984"/>
                  </a:ext>
                </a:extLst>
              </a:tr>
            </a:tbl>
          </a:graphicData>
        </a:graphic>
      </p:graphicFrame>
      <p:sp>
        <p:nvSpPr>
          <p:cNvPr id="66" name="右矢印 65"/>
          <p:cNvSpPr/>
          <p:nvPr/>
        </p:nvSpPr>
        <p:spPr>
          <a:xfrm>
            <a:off x="3114640" y="1618505"/>
            <a:ext cx="497920" cy="381622"/>
          </a:xfrm>
          <a:prstGeom prst="rightArrow">
            <a:avLst/>
          </a:prstGeom>
          <a:solidFill>
            <a:srgbClr val="1F497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67" name="右矢印 66"/>
          <p:cNvSpPr/>
          <p:nvPr/>
        </p:nvSpPr>
        <p:spPr>
          <a:xfrm>
            <a:off x="6096614" y="1655557"/>
            <a:ext cx="497920" cy="381622"/>
          </a:xfrm>
          <a:prstGeom prst="rightArrow">
            <a:avLst/>
          </a:prstGeom>
          <a:solidFill>
            <a:srgbClr val="1F497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6" name="四角形: 角を丸くする 5">
            <a:extLst>
              <a:ext uri="{FF2B5EF4-FFF2-40B4-BE49-F238E27FC236}">
                <a16:creationId xmlns:a16="http://schemas.microsoft.com/office/drawing/2014/main" id="{BEAA5EBE-414E-4CB7-90EC-5FDEB6E306AE}"/>
              </a:ext>
            </a:extLst>
          </p:cNvPr>
          <p:cNvSpPr/>
          <p:nvPr/>
        </p:nvSpPr>
        <p:spPr>
          <a:xfrm>
            <a:off x="291109" y="1512770"/>
            <a:ext cx="2736173" cy="667197"/>
          </a:xfrm>
          <a:prstGeom prst="roundRect">
            <a:avLst/>
          </a:prstGeom>
          <a:solidFill>
            <a:srgbClr val="E0E8F0"/>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288000" rIns="36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各公園の魅力向上に資する事業提案を求める</a:t>
            </a:r>
            <a:endParaRPr kumimoji="1" lang="en-US" altLang="ja-JP"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（コンセプト、事業内容、事業手法　等）</a:t>
            </a:r>
          </a:p>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13" name="角丸四角形 54">
            <a:extLst>
              <a:ext uri="{FF2B5EF4-FFF2-40B4-BE49-F238E27FC236}">
                <a16:creationId xmlns:a16="http://schemas.microsoft.com/office/drawing/2014/main" id="{71D1DB59-DBB3-40ED-80A2-FBC35D41C095}"/>
              </a:ext>
            </a:extLst>
          </p:cNvPr>
          <p:cNvSpPr/>
          <p:nvPr/>
        </p:nvSpPr>
        <p:spPr>
          <a:xfrm>
            <a:off x="290969" y="1429868"/>
            <a:ext cx="2401347" cy="288000"/>
          </a:xfrm>
          <a:prstGeom prst="roundRect">
            <a:avLst/>
          </a:prstGeom>
          <a:solidFill>
            <a:srgbClr val="1F497D"/>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kumimoji="1" lang="ja-JP" altLang="en-US" sz="1400" b="1">
                <a:solidFill>
                  <a:schemeClr val="bg1"/>
                </a:solidFill>
                <a:latin typeface="メイリオ" panose="020B0604030504040204" pitchFamily="50" charset="-128"/>
                <a:ea typeface="メイリオ" panose="020B0604030504040204" pitchFamily="50" charset="-128"/>
              </a:rPr>
              <a:t>サウンディング型市場調査</a:t>
            </a:r>
          </a:p>
        </p:txBody>
      </p:sp>
      <p:sp>
        <p:nvSpPr>
          <p:cNvPr id="15" name="四角形: 角を丸くする 14">
            <a:extLst>
              <a:ext uri="{FF2B5EF4-FFF2-40B4-BE49-F238E27FC236}">
                <a16:creationId xmlns:a16="http://schemas.microsoft.com/office/drawing/2014/main" id="{42C05CE1-AB53-4D75-9ADE-F7CBB0B35925}"/>
              </a:ext>
            </a:extLst>
          </p:cNvPr>
          <p:cNvSpPr/>
          <p:nvPr/>
        </p:nvSpPr>
        <p:spPr>
          <a:xfrm>
            <a:off x="3685199" y="1512770"/>
            <a:ext cx="2340000" cy="667197"/>
          </a:xfrm>
          <a:prstGeom prst="roundRect">
            <a:avLst/>
          </a:prstGeom>
          <a:solidFill>
            <a:srgbClr val="E0E8F0"/>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288000" rIns="36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・新たな管理運営制度導入の可否</a:t>
            </a:r>
            <a:endParaRPr kumimoji="1" lang="en-US" altLang="ja-JP"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・事業者（指定管理者）公募の要件等</a:t>
            </a:r>
            <a:endParaRPr kumimoji="1" lang="en-US" altLang="ja-JP" sz="1000" b="0"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55" name="角丸四角形 54"/>
          <p:cNvSpPr/>
          <p:nvPr/>
        </p:nvSpPr>
        <p:spPr>
          <a:xfrm>
            <a:off x="3685200" y="1429868"/>
            <a:ext cx="1656000" cy="288000"/>
          </a:xfrm>
          <a:prstGeom prst="roundRect">
            <a:avLst/>
          </a:prstGeom>
          <a:solidFill>
            <a:srgbClr val="1F497D"/>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kumimoji="1" lang="ja-JP" altLang="en-US" sz="1400" b="1">
                <a:solidFill>
                  <a:schemeClr val="bg1"/>
                </a:solidFill>
                <a:latin typeface="メイリオ" panose="020B0604030504040204" pitchFamily="50" charset="-128"/>
                <a:ea typeface="メイリオ" panose="020B0604030504040204" pitchFamily="50" charset="-128"/>
              </a:rPr>
              <a:t>施策検討</a:t>
            </a:r>
          </a:p>
        </p:txBody>
      </p:sp>
      <p:sp>
        <p:nvSpPr>
          <p:cNvPr id="16" name="四角形: 角を丸くする 15">
            <a:extLst>
              <a:ext uri="{FF2B5EF4-FFF2-40B4-BE49-F238E27FC236}">
                <a16:creationId xmlns:a16="http://schemas.microsoft.com/office/drawing/2014/main" id="{902FE4D6-4828-4738-A9A4-2108B4656899}"/>
              </a:ext>
            </a:extLst>
          </p:cNvPr>
          <p:cNvSpPr/>
          <p:nvPr/>
        </p:nvSpPr>
        <p:spPr>
          <a:xfrm>
            <a:off x="6636674" y="1530546"/>
            <a:ext cx="2191134" cy="667197"/>
          </a:xfrm>
          <a:prstGeom prst="roundRect">
            <a:avLst/>
          </a:prstGeom>
          <a:solidFill>
            <a:srgbClr val="E0E8F0"/>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288000" r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新たな管理運営手法・公募要件での事業者選定</a:t>
            </a:r>
            <a:endParaRPr kumimoji="1" lang="en-US" altLang="ja-JP"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algn="ct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sp>
        <p:nvSpPr>
          <p:cNvPr id="56" name="角丸四角形 55"/>
          <p:cNvSpPr/>
          <p:nvPr/>
        </p:nvSpPr>
        <p:spPr>
          <a:xfrm>
            <a:off x="6645141" y="1429868"/>
            <a:ext cx="1654814" cy="288000"/>
          </a:xfrm>
          <a:prstGeom prst="roundRect">
            <a:avLst/>
          </a:prstGeom>
          <a:solidFill>
            <a:srgbClr val="1F497D"/>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ja-JP" altLang="en-US" sz="1400" b="1">
                <a:solidFill>
                  <a:schemeClr val="bg1"/>
                </a:solidFill>
                <a:latin typeface="メイリオ" panose="020B0604030504040204" pitchFamily="50" charset="-128"/>
                <a:ea typeface="メイリオ" panose="020B0604030504040204" pitchFamily="50" charset="-128"/>
              </a:rPr>
              <a:t>事業実施</a:t>
            </a:r>
            <a:endParaRPr kumimoji="1" lang="ja-JP" altLang="en-US" sz="1400" b="1">
              <a:solidFill>
                <a:schemeClr val="bg1"/>
              </a:solidFill>
              <a:latin typeface="メイリオ" panose="020B0604030504040204" pitchFamily="50" charset="-128"/>
              <a:ea typeface="メイリオ" panose="020B0604030504040204" pitchFamily="50" charset="-128"/>
            </a:endParaRPr>
          </a:p>
        </p:txBody>
      </p:sp>
      <p:sp>
        <p:nvSpPr>
          <p:cNvPr id="44" name="正方形/長方形 43">
            <a:extLst>
              <a:ext uri="{FF2B5EF4-FFF2-40B4-BE49-F238E27FC236}">
                <a16:creationId xmlns:a16="http://schemas.microsoft.com/office/drawing/2014/main" id="{4F53CDD2-0EBF-4B44-8136-0FBB38A7E387}"/>
              </a:ext>
            </a:extLst>
          </p:cNvPr>
          <p:cNvSpPr/>
          <p:nvPr/>
        </p:nvSpPr>
        <p:spPr>
          <a:xfrm>
            <a:off x="6148973" y="4710417"/>
            <a:ext cx="1512000" cy="180000"/>
          </a:xfrm>
          <a:prstGeom prst="rect">
            <a:avLst/>
          </a:prstGeom>
          <a:solidFill>
            <a:schemeClr val="bg1"/>
          </a:solidFill>
          <a:ln w="9525">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lstStyle/>
          <a:p>
            <a:pPr algn="ctr"/>
            <a:r>
              <a:rPr kumimoji="1" lang="ja-JP" altLang="en-US" sz="900" b="1" i="0" u="none" strike="noStrike" kern="12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老朽化したプールの再整備</a:t>
            </a: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48" name="正方形/長方形 47">
            <a:extLst>
              <a:ext uri="{FF2B5EF4-FFF2-40B4-BE49-F238E27FC236}">
                <a16:creationId xmlns:a16="http://schemas.microsoft.com/office/drawing/2014/main" id="{C39E843B-7FB8-45D8-9F1D-531F4DE4001A}"/>
              </a:ext>
            </a:extLst>
          </p:cNvPr>
          <p:cNvSpPr/>
          <p:nvPr/>
        </p:nvSpPr>
        <p:spPr>
          <a:xfrm>
            <a:off x="6148973" y="5026865"/>
            <a:ext cx="1512000" cy="180000"/>
          </a:xfrm>
          <a:prstGeom prst="rect">
            <a:avLst/>
          </a:prstGeom>
          <a:solidFill>
            <a:schemeClr val="bg1"/>
          </a:solidFill>
          <a:ln w="9525">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lstStyle/>
          <a:p>
            <a:pPr algn="ctr"/>
            <a:r>
              <a:rPr kumimoji="1" lang="ja-JP" altLang="en-US"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公園全体の管理運営</a:t>
            </a: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sp>
        <p:nvSpPr>
          <p:cNvPr id="51" name="正方形/長方形 50">
            <a:extLst>
              <a:ext uri="{FF2B5EF4-FFF2-40B4-BE49-F238E27FC236}">
                <a16:creationId xmlns:a16="http://schemas.microsoft.com/office/drawing/2014/main" id="{186619DC-B87F-4053-BCEF-5DCC58DDB1BC}"/>
              </a:ext>
            </a:extLst>
          </p:cNvPr>
          <p:cNvSpPr/>
          <p:nvPr/>
        </p:nvSpPr>
        <p:spPr>
          <a:xfrm>
            <a:off x="6148973" y="5343313"/>
            <a:ext cx="1512000" cy="327065"/>
          </a:xfrm>
          <a:prstGeom prst="rect">
            <a:avLst/>
          </a:prstGeom>
          <a:solidFill>
            <a:schemeClr val="bg1"/>
          </a:solidFill>
          <a:ln w="9525">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lstStyle/>
          <a:p>
            <a:pPr marL="0" marR="0" lvl="0" indent="0" algn="ctr" defTabSz="914400" rtl="0" eaLnBrk="1" fontAlgn="auto" latinLnBrk="0" hangingPunct="1">
              <a:spcBef>
                <a:spcPts val="0"/>
              </a:spcBef>
              <a:spcAft>
                <a:spcPts val="0"/>
              </a:spcAft>
              <a:buClrTx/>
              <a:buSzTx/>
              <a:buFontTx/>
              <a:buNone/>
              <a:tabLst/>
              <a:defRPr/>
            </a:pPr>
            <a:r>
              <a:rPr kumimoji="1" lang="ja-JP" altLang="en-US"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魅力向上事業</a:t>
            </a:r>
            <a:br>
              <a:rPr kumimoji="1" lang="en-US" altLang="ja-JP"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（収益施設等の設置＆管理）</a:t>
            </a:r>
            <a:endParaRPr kumimoji="1" lang="en-US" altLang="ja-JP"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2" name="加算記号 21">
            <a:extLst>
              <a:ext uri="{FF2B5EF4-FFF2-40B4-BE49-F238E27FC236}">
                <a16:creationId xmlns:a16="http://schemas.microsoft.com/office/drawing/2014/main" id="{DF812AA7-9DA5-4C06-A82D-F8EBB4076F12}"/>
              </a:ext>
            </a:extLst>
          </p:cNvPr>
          <p:cNvSpPr/>
          <p:nvPr/>
        </p:nvSpPr>
        <p:spPr>
          <a:xfrm>
            <a:off x="6832973" y="4886641"/>
            <a:ext cx="144000" cy="144000"/>
          </a:xfrm>
          <a:prstGeom prst="mathPlus">
            <a:avLst/>
          </a:prstGeom>
          <a:solidFill>
            <a:srgbClr val="1F497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58" name="加算記号 57">
            <a:extLst>
              <a:ext uri="{FF2B5EF4-FFF2-40B4-BE49-F238E27FC236}">
                <a16:creationId xmlns:a16="http://schemas.microsoft.com/office/drawing/2014/main" id="{0A029253-914D-4A8D-A7AC-76F65B098AD1}"/>
              </a:ext>
            </a:extLst>
          </p:cNvPr>
          <p:cNvSpPr/>
          <p:nvPr/>
        </p:nvSpPr>
        <p:spPr>
          <a:xfrm>
            <a:off x="6832973" y="5203089"/>
            <a:ext cx="144000" cy="144000"/>
          </a:xfrm>
          <a:prstGeom prst="mathPlus">
            <a:avLst/>
          </a:prstGeom>
          <a:solidFill>
            <a:srgbClr val="1F497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23" name="二等辺三角形 22">
            <a:extLst>
              <a:ext uri="{FF2B5EF4-FFF2-40B4-BE49-F238E27FC236}">
                <a16:creationId xmlns:a16="http://schemas.microsoft.com/office/drawing/2014/main" id="{CFCF7421-8548-4FF8-A561-B1277F0E3F95}"/>
              </a:ext>
            </a:extLst>
          </p:cNvPr>
          <p:cNvSpPr/>
          <p:nvPr/>
        </p:nvSpPr>
        <p:spPr>
          <a:xfrm rot="5400000">
            <a:off x="7385471" y="5132711"/>
            <a:ext cx="767860" cy="126757"/>
          </a:xfrm>
          <a:prstGeom prst="triangle">
            <a:avLst>
              <a:gd name="adj" fmla="val 50000"/>
            </a:avLst>
          </a:prstGeom>
          <a:solidFill>
            <a:srgbClr val="1F497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60" name="テキスト ボックス 59">
            <a:extLst>
              <a:ext uri="{FF2B5EF4-FFF2-40B4-BE49-F238E27FC236}">
                <a16:creationId xmlns:a16="http://schemas.microsoft.com/office/drawing/2014/main" id="{DD1312CF-14C8-45E2-91A6-4DBE3F257C4B}"/>
              </a:ext>
            </a:extLst>
          </p:cNvPr>
          <p:cNvSpPr txBox="1"/>
          <p:nvPr/>
        </p:nvSpPr>
        <p:spPr>
          <a:xfrm>
            <a:off x="7874214" y="4758862"/>
            <a:ext cx="1080261" cy="90000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lIns="0" tIns="0" rIns="0" bIns="0" rtlCol="0">
            <a:noAutofit/>
          </a:bodyPr>
          <a:lstStyle/>
          <a:p>
            <a:pPr>
              <a:lnSpc>
                <a:spcPts val="1300"/>
              </a:lnSpc>
            </a:pPr>
            <a:r>
              <a:rPr lang="ja-JP" altLang="en-US" sz="8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民間のノウハウを最大限に活用したサービス提供や管理運営の効率化を進め、</a:t>
            </a:r>
            <a:r>
              <a:rPr lang="ja-JP" altLang="en-US" sz="800" b="1" dirty="0">
                <a:solidFill>
                  <a:schemeClr val="tx1"/>
                </a:solidFill>
                <a:highlight>
                  <a:srgbClr val="FFC000"/>
                </a:highlight>
                <a:latin typeface="メイリオ" panose="020B0604030504040204" pitchFamily="50" charset="-128"/>
                <a:ea typeface="メイリオ" panose="020B0604030504040204" pitchFamily="50" charset="-128"/>
                <a:cs typeface="メイリオ" panose="020B0604030504040204" pitchFamily="50" charset="-128"/>
              </a:rPr>
              <a:t>公園全体に賑わい創出！</a:t>
            </a:r>
            <a:endParaRPr kumimoji="1" lang="en-US" altLang="ja-JP" sz="800" b="1" dirty="0">
              <a:solidFill>
                <a:schemeClr val="tx1"/>
              </a:solidFill>
              <a:highlight>
                <a:srgbClr val="FFC000"/>
              </a:highligh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3" name="正方形/長方形 62">
            <a:extLst>
              <a:ext uri="{FF2B5EF4-FFF2-40B4-BE49-F238E27FC236}">
                <a16:creationId xmlns:a16="http://schemas.microsoft.com/office/drawing/2014/main" id="{0A46F40C-D612-4C4C-B50A-2FA9C10F3CB6}"/>
              </a:ext>
            </a:extLst>
          </p:cNvPr>
          <p:cNvSpPr/>
          <p:nvPr/>
        </p:nvSpPr>
        <p:spPr>
          <a:xfrm>
            <a:off x="3249436" y="4755422"/>
            <a:ext cx="1404000" cy="180000"/>
          </a:xfrm>
          <a:prstGeom prst="rect">
            <a:avLst/>
          </a:prstGeom>
          <a:solidFill>
            <a:schemeClr val="bg1"/>
          </a:solidFill>
          <a:ln w="9525">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marL="0" marR="0" lvl="0" indent="0" algn="ctr" defTabSz="914400" rtl="0" eaLnBrk="1" fontAlgn="auto" latinLnBrk="0" hangingPunct="1">
              <a:spcBef>
                <a:spcPts val="0"/>
              </a:spcBef>
              <a:spcAft>
                <a:spcPts val="0"/>
              </a:spcAft>
              <a:buClrTx/>
              <a:buSzTx/>
              <a:buFontTx/>
              <a:buNone/>
              <a:tabLst/>
              <a:defRPr/>
            </a:pPr>
            <a:r>
              <a:rPr lang="ja-JP" altLang="en-US" sz="9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収益</a:t>
            </a:r>
            <a:r>
              <a:rPr kumimoji="1" lang="ja-JP" altLang="en-US"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施設等の設置管理</a:t>
            </a:r>
            <a:endParaRPr kumimoji="1" lang="en-US" altLang="ja-JP"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2" name="正方形/長方形 71">
            <a:extLst>
              <a:ext uri="{FF2B5EF4-FFF2-40B4-BE49-F238E27FC236}">
                <a16:creationId xmlns:a16="http://schemas.microsoft.com/office/drawing/2014/main" id="{9AE60776-175E-41A0-81E4-875275263771}"/>
              </a:ext>
            </a:extLst>
          </p:cNvPr>
          <p:cNvSpPr/>
          <p:nvPr/>
        </p:nvSpPr>
        <p:spPr>
          <a:xfrm>
            <a:off x="3249436" y="5104189"/>
            <a:ext cx="1404000" cy="327065"/>
          </a:xfrm>
          <a:prstGeom prst="rect">
            <a:avLst/>
          </a:prstGeom>
          <a:solidFill>
            <a:schemeClr val="bg1"/>
          </a:solidFill>
          <a:ln w="9525">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marL="0" marR="0" lvl="0" indent="0" algn="ctr" defTabSz="914400" rtl="0" eaLnBrk="1" fontAlgn="auto" latinLnBrk="0" hangingPunct="1">
              <a:spcBef>
                <a:spcPts val="0"/>
              </a:spcBef>
              <a:spcAft>
                <a:spcPts val="0"/>
              </a:spcAft>
              <a:buClrTx/>
              <a:buSzTx/>
              <a:buFontTx/>
              <a:buNone/>
              <a:tabLst/>
              <a:defRPr/>
            </a:pPr>
            <a:r>
              <a:rPr kumimoji="1" lang="ja-JP" altLang="en-US"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園路や広場を含めた</a:t>
            </a:r>
            <a:br>
              <a:rPr kumimoji="1" lang="en-US" altLang="ja-JP"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中地区の一体整備</a:t>
            </a:r>
            <a:endParaRPr kumimoji="1" lang="en-US" altLang="ja-JP"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0" name="加算記号 69">
            <a:extLst>
              <a:ext uri="{FF2B5EF4-FFF2-40B4-BE49-F238E27FC236}">
                <a16:creationId xmlns:a16="http://schemas.microsoft.com/office/drawing/2014/main" id="{C1FB2E26-1940-4ECD-84C6-71079C33B098}"/>
              </a:ext>
            </a:extLst>
          </p:cNvPr>
          <p:cNvSpPr/>
          <p:nvPr/>
        </p:nvSpPr>
        <p:spPr>
          <a:xfrm>
            <a:off x="3879436" y="4947806"/>
            <a:ext cx="144000" cy="144000"/>
          </a:xfrm>
          <a:prstGeom prst="mathPlus">
            <a:avLst/>
          </a:prstGeom>
          <a:solidFill>
            <a:srgbClr val="1F497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74" name="二等辺三角形 73">
            <a:extLst>
              <a:ext uri="{FF2B5EF4-FFF2-40B4-BE49-F238E27FC236}">
                <a16:creationId xmlns:a16="http://schemas.microsoft.com/office/drawing/2014/main" id="{FE113ACB-111A-498A-8C10-2830428FA31A}"/>
              </a:ext>
            </a:extLst>
          </p:cNvPr>
          <p:cNvSpPr/>
          <p:nvPr/>
        </p:nvSpPr>
        <p:spPr>
          <a:xfrm rot="5400000">
            <a:off x="4385329" y="5030969"/>
            <a:ext cx="767860" cy="126757"/>
          </a:xfrm>
          <a:prstGeom prst="triangle">
            <a:avLst>
              <a:gd name="adj" fmla="val 50000"/>
            </a:avLst>
          </a:prstGeom>
          <a:solidFill>
            <a:srgbClr val="1F497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75" name="テキスト ボックス 74">
            <a:extLst>
              <a:ext uri="{FF2B5EF4-FFF2-40B4-BE49-F238E27FC236}">
                <a16:creationId xmlns:a16="http://schemas.microsoft.com/office/drawing/2014/main" id="{46C491BF-71B6-4B3B-8BE3-E6041C82B20D}"/>
              </a:ext>
            </a:extLst>
          </p:cNvPr>
          <p:cNvSpPr txBox="1"/>
          <p:nvPr/>
        </p:nvSpPr>
        <p:spPr>
          <a:xfrm>
            <a:off x="4840896" y="4806347"/>
            <a:ext cx="1261497" cy="57600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lIns="0" rIns="0" rtlCol="0">
            <a:noAutofit/>
          </a:bodyPr>
          <a:lstStyle/>
          <a:p>
            <a:pPr>
              <a:lnSpc>
                <a:spcPts val="1300"/>
              </a:lnSpc>
            </a:pPr>
            <a:r>
              <a:rPr kumimoji="1" lang="ja-JP" altLang="en-US" sz="8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収益施設の設置や指定管理者と連携したイベント実施等による</a:t>
            </a:r>
            <a:r>
              <a:rPr kumimoji="1" lang="ja-JP" altLang="en-US" sz="800" b="1" dirty="0">
                <a:solidFill>
                  <a:schemeClr val="tx1"/>
                </a:solidFill>
                <a:highlight>
                  <a:srgbClr val="FFC000"/>
                </a:highlight>
                <a:latin typeface="メイリオ" panose="020B0604030504040204" pitchFamily="50" charset="-128"/>
                <a:ea typeface="メイリオ" panose="020B0604030504040204" pitchFamily="50" charset="-128"/>
                <a:cs typeface="メイリオ" panose="020B0604030504040204" pitchFamily="50" charset="-128"/>
              </a:rPr>
              <a:t>公園の魅力向上！</a:t>
            </a:r>
            <a:endParaRPr kumimoji="1" lang="en-US" altLang="ja-JP" sz="800" b="1" dirty="0">
              <a:solidFill>
                <a:schemeClr val="tx1"/>
              </a:solidFill>
              <a:highlight>
                <a:srgbClr val="FFC000"/>
              </a:highligh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8" name="正方形/長方形 77">
            <a:extLst>
              <a:ext uri="{FF2B5EF4-FFF2-40B4-BE49-F238E27FC236}">
                <a16:creationId xmlns:a16="http://schemas.microsoft.com/office/drawing/2014/main" id="{B8A1A56A-B34B-4F39-9C1E-6C9B14D82643}"/>
              </a:ext>
            </a:extLst>
          </p:cNvPr>
          <p:cNvSpPr/>
          <p:nvPr/>
        </p:nvSpPr>
        <p:spPr>
          <a:xfrm>
            <a:off x="383229" y="5709067"/>
            <a:ext cx="2778690" cy="972000"/>
          </a:xfrm>
          <a:prstGeom prst="rect">
            <a:avLst/>
          </a:prstGeom>
          <a:ln>
            <a:noFill/>
          </a:ln>
        </p:spPr>
        <p:style>
          <a:lnRef idx="2">
            <a:schemeClr val="accent6"/>
          </a:lnRef>
          <a:fillRef idx="1">
            <a:schemeClr val="lt1"/>
          </a:fillRef>
          <a:effectRef idx="0">
            <a:schemeClr val="accent6"/>
          </a:effectRef>
          <a:fontRef idx="minor">
            <a:schemeClr val="dk1"/>
          </a:fontRef>
        </p:style>
        <p:txBody>
          <a:bodyPr lIns="72000" rIns="72000" rtlCol="0" anchor="ctr"/>
          <a:lstStyle/>
          <a:p>
            <a:pPr algn="ct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sp>
        <p:nvSpPr>
          <p:cNvPr id="83" name="正方形/長方形 82">
            <a:extLst>
              <a:ext uri="{FF2B5EF4-FFF2-40B4-BE49-F238E27FC236}">
                <a16:creationId xmlns:a16="http://schemas.microsoft.com/office/drawing/2014/main" id="{7EDEA627-0105-4086-A831-DC48A36445DA}"/>
              </a:ext>
            </a:extLst>
          </p:cNvPr>
          <p:cNvSpPr/>
          <p:nvPr/>
        </p:nvSpPr>
        <p:spPr>
          <a:xfrm>
            <a:off x="385419" y="4710417"/>
            <a:ext cx="1440000" cy="180000"/>
          </a:xfrm>
          <a:prstGeom prst="rect">
            <a:avLst/>
          </a:prstGeom>
          <a:solidFill>
            <a:schemeClr val="bg1"/>
          </a:solidFill>
          <a:ln w="9525">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lstStyle/>
          <a:p>
            <a:pPr algn="ctr"/>
            <a:r>
              <a:rPr kumimoji="1" lang="ja-JP" altLang="en-US"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収益施設等の</a:t>
            </a:r>
            <a:r>
              <a:rPr lang="ja-JP" altLang="en-US" sz="9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設置</a:t>
            </a: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sp>
        <p:nvSpPr>
          <p:cNvPr id="87" name="正方形/長方形 86">
            <a:extLst>
              <a:ext uri="{FF2B5EF4-FFF2-40B4-BE49-F238E27FC236}">
                <a16:creationId xmlns:a16="http://schemas.microsoft.com/office/drawing/2014/main" id="{4E01001C-ABB1-4A50-B964-13DE0F4392FA}"/>
              </a:ext>
            </a:extLst>
          </p:cNvPr>
          <p:cNvSpPr/>
          <p:nvPr/>
        </p:nvSpPr>
        <p:spPr>
          <a:xfrm>
            <a:off x="385419" y="5026865"/>
            <a:ext cx="1440000" cy="180000"/>
          </a:xfrm>
          <a:prstGeom prst="rect">
            <a:avLst/>
          </a:prstGeom>
          <a:solidFill>
            <a:schemeClr val="bg1"/>
          </a:solidFill>
          <a:ln w="9525">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lstStyle/>
          <a:p>
            <a:pPr algn="ctr"/>
            <a:r>
              <a:rPr kumimoji="1" lang="ja-JP" altLang="en-US"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公園の管理運営</a:t>
            </a: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sp>
        <p:nvSpPr>
          <p:cNvPr id="89" name="加算記号 88">
            <a:extLst>
              <a:ext uri="{FF2B5EF4-FFF2-40B4-BE49-F238E27FC236}">
                <a16:creationId xmlns:a16="http://schemas.microsoft.com/office/drawing/2014/main" id="{A0F85E35-C8E3-46B3-8905-805F4930ECEC}"/>
              </a:ext>
            </a:extLst>
          </p:cNvPr>
          <p:cNvSpPr/>
          <p:nvPr/>
        </p:nvSpPr>
        <p:spPr>
          <a:xfrm>
            <a:off x="1033419" y="4886641"/>
            <a:ext cx="144000" cy="144000"/>
          </a:xfrm>
          <a:prstGeom prst="mathPlus">
            <a:avLst/>
          </a:prstGeom>
          <a:solidFill>
            <a:srgbClr val="1F497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91" name="二等辺三角形 90">
            <a:extLst>
              <a:ext uri="{FF2B5EF4-FFF2-40B4-BE49-F238E27FC236}">
                <a16:creationId xmlns:a16="http://schemas.microsoft.com/office/drawing/2014/main" id="{C2490552-2FB1-4C72-A028-1A81B976B6CA}"/>
              </a:ext>
            </a:extLst>
          </p:cNvPr>
          <p:cNvSpPr/>
          <p:nvPr/>
        </p:nvSpPr>
        <p:spPr>
          <a:xfrm rot="5400000">
            <a:off x="1579826" y="5118203"/>
            <a:ext cx="767860" cy="126757"/>
          </a:xfrm>
          <a:prstGeom prst="triangle">
            <a:avLst>
              <a:gd name="adj" fmla="val 50000"/>
            </a:avLst>
          </a:prstGeom>
          <a:solidFill>
            <a:srgbClr val="1F497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93" name="正方形/長方形 92">
            <a:extLst>
              <a:ext uri="{FF2B5EF4-FFF2-40B4-BE49-F238E27FC236}">
                <a16:creationId xmlns:a16="http://schemas.microsoft.com/office/drawing/2014/main" id="{C4F38E26-6882-4EEC-9ABF-46DAAED6617D}"/>
              </a:ext>
            </a:extLst>
          </p:cNvPr>
          <p:cNvSpPr/>
          <p:nvPr/>
        </p:nvSpPr>
        <p:spPr>
          <a:xfrm>
            <a:off x="385419" y="5343313"/>
            <a:ext cx="1440000" cy="327065"/>
          </a:xfrm>
          <a:prstGeom prst="rect">
            <a:avLst/>
          </a:prstGeom>
          <a:solidFill>
            <a:schemeClr val="bg1"/>
          </a:solidFill>
          <a:ln w="9525">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lstStyle/>
          <a:p>
            <a:pPr marL="0" marR="0" lvl="0" indent="0" algn="ctr" defTabSz="914400" rtl="0" eaLnBrk="1" fontAlgn="auto" latinLnBrk="0" hangingPunct="1">
              <a:spcBef>
                <a:spcPts val="0"/>
              </a:spcBef>
              <a:spcAft>
                <a:spcPts val="0"/>
              </a:spcAft>
              <a:buClrTx/>
              <a:buSzTx/>
              <a:buFontTx/>
              <a:buNone/>
              <a:tabLst/>
              <a:defRPr/>
            </a:pPr>
            <a:r>
              <a:rPr kumimoji="1" lang="ja-JP" altLang="en-US"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イベント等の企画・立案</a:t>
            </a:r>
            <a:br>
              <a:rPr kumimoji="1" lang="en-US" altLang="ja-JP"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（ソフト事業の充実）</a:t>
            </a:r>
            <a:endParaRPr kumimoji="1" lang="en-US" altLang="ja-JP" sz="9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0" name="加算記号 89">
            <a:extLst>
              <a:ext uri="{FF2B5EF4-FFF2-40B4-BE49-F238E27FC236}">
                <a16:creationId xmlns:a16="http://schemas.microsoft.com/office/drawing/2014/main" id="{18186430-3D70-4BAB-BB80-16DA53A1F56A}"/>
              </a:ext>
            </a:extLst>
          </p:cNvPr>
          <p:cNvSpPr/>
          <p:nvPr/>
        </p:nvSpPr>
        <p:spPr>
          <a:xfrm>
            <a:off x="1033419" y="5203089"/>
            <a:ext cx="144000" cy="144000"/>
          </a:xfrm>
          <a:prstGeom prst="mathPlus">
            <a:avLst/>
          </a:prstGeom>
          <a:solidFill>
            <a:srgbClr val="1F497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a:solidFill>
                <a:schemeClr val="tx1"/>
              </a:solidFill>
              <a:latin typeface="メイリオ" panose="020B0604030504040204" pitchFamily="50" charset="-128"/>
              <a:ea typeface="メイリオ" panose="020B0604030504040204" pitchFamily="50" charset="-128"/>
            </a:endParaRPr>
          </a:p>
        </p:txBody>
      </p:sp>
      <p:sp>
        <p:nvSpPr>
          <p:cNvPr id="95" name="テキスト ボックス 94">
            <a:extLst>
              <a:ext uri="{FF2B5EF4-FFF2-40B4-BE49-F238E27FC236}">
                <a16:creationId xmlns:a16="http://schemas.microsoft.com/office/drawing/2014/main" id="{F532F09B-B661-4839-AE85-C3B30B89D0FF}"/>
              </a:ext>
            </a:extLst>
          </p:cNvPr>
          <p:cNvSpPr txBox="1"/>
          <p:nvPr/>
        </p:nvSpPr>
        <p:spPr>
          <a:xfrm>
            <a:off x="1943855" y="4812142"/>
            <a:ext cx="1301532" cy="72824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tIns="0" bIns="0" rtlCol="0">
            <a:noAutofit/>
          </a:bodyPr>
          <a:lstStyle/>
          <a:p>
            <a:pPr>
              <a:lnSpc>
                <a:spcPts val="1300"/>
              </a:lnSpc>
            </a:pPr>
            <a:r>
              <a:rPr lang="ja-JP" altLang="en-US" sz="8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指定管理者が一体的・</a:t>
            </a:r>
            <a:endParaRPr lang="en-US" altLang="ja-JP" sz="8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300"/>
              </a:lnSpc>
            </a:pPr>
            <a:r>
              <a:rPr lang="ja-JP" altLang="en-US" sz="8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戦略的に行うことにより</a:t>
            </a:r>
            <a:r>
              <a:rPr lang="ja-JP" altLang="en-US" sz="800" b="1" dirty="0">
                <a:solidFill>
                  <a:schemeClr val="tx1"/>
                </a:solidFill>
                <a:highlight>
                  <a:srgbClr val="FFC000"/>
                </a:highlight>
                <a:latin typeface="メイリオ" panose="020B0604030504040204" pitchFamily="50" charset="-128"/>
                <a:ea typeface="メイリオ" panose="020B0604030504040204" pitchFamily="50" charset="-128"/>
                <a:cs typeface="メイリオ" panose="020B0604030504040204" pitchFamily="50" charset="-128"/>
              </a:rPr>
              <a:t>公園全体の包括的なマネジメントを実現！</a:t>
            </a:r>
            <a:endParaRPr kumimoji="1" lang="en-US" altLang="ja-JP" sz="800" b="1" dirty="0">
              <a:solidFill>
                <a:schemeClr val="tx1"/>
              </a:solidFill>
              <a:highlight>
                <a:srgbClr val="FFC000"/>
              </a:highligh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0" name="テキスト プレースホルダー 79">
            <a:extLst>
              <a:ext uri="{FF2B5EF4-FFF2-40B4-BE49-F238E27FC236}">
                <a16:creationId xmlns:a16="http://schemas.microsoft.com/office/drawing/2014/main" id="{B868F1D1-AD2D-4973-9965-C2E60C308211}"/>
              </a:ext>
            </a:extLst>
          </p:cNvPr>
          <p:cNvSpPr txBox="1">
            <a:spLocks noGrp="1"/>
          </p:cNvSpPr>
          <p:nvPr>
            <p:ph type="body" sz="quarter" idx="18"/>
          </p:nvPr>
        </p:nvSpPr>
        <p:spPr>
          <a:xfrm>
            <a:off x="130969" y="547200"/>
            <a:ext cx="8882062" cy="946150"/>
          </a:xfrm>
          <a:prstGeom prst="rect">
            <a:avLst/>
          </a:prstGeom>
          <a:noFill/>
          <a:ln>
            <a:noFill/>
          </a:ln>
        </p:spPr>
        <p:txBody>
          <a:bodyPr wrap="square" rtlCol="0">
            <a:noAutofit/>
          </a:bodyPr>
          <a:lstStyle/>
          <a:p>
            <a:pPr marL="90488" indent="-90488">
              <a:buFont typeface="Arial" panose="020B0604020202020204" pitchFamily="34" charset="0"/>
              <a:buChar char="•"/>
            </a:pPr>
            <a:r>
              <a:rPr lang="ja-JP" altLang="en-US" sz="1200" dirty="0">
                <a:latin typeface="メイリオ" panose="020B0604030504040204" pitchFamily="50" charset="-128"/>
                <a:ea typeface="メイリオ" panose="020B0604030504040204" pitchFamily="50" charset="-128"/>
              </a:rPr>
              <a:t>府営公園においては、民間活力の積極的な活用により、</a:t>
            </a:r>
            <a:r>
              <a:rPr lang="ja-JP" altLang="en-US" sz="1200" dirty="0">
                <a:solidFill>
                  <a:schemeClr val="tx1"/>
                </a:solidFill>
                <a:latin typeface="メイリオ" panose="020B0604030504040204" pitchFamily="50" charset="-128"/>
                <a:ea typeface="メイリオ" panose="020B0604030504040204" pitchFamily="50" charset="-128"/>
              </a:rPr>
              <a:t>さらなる公園の魅力づくりや府民サービスの向上、周辺地域の活性化をめざしている。</a:t>
            </a:r>
            <a:endParaRPr lang="en-US" altLang="ja-JP" sz="1200" dirty="0">
              <a:solidFill>
                <a:schemeClr val="tx1"/>
              </a:solidFill>
              <a:latin typeface="メイリオ" panose="020B0604030504040204" pitchFamily="50" charset="-128"/>
              <a:ea typeface="メイリオ" panose="020B0604030504040204" pitchFamily="50" charset="-128"/>
            </a:endParaRPr>
          </a:p>
          <a:p>
            <a:pPr marL="90488" indent="-90488">
              <a:buFont typeface="Arial" panose="020B0604020202020204" pitchFamily="34" charset="0"/>
              <a:buChar char="•"/>
            </a:pPr>
            <a:r>
              <a:rPr lang="ja-JP" altLang="en-US" sz="1200" dirty="0">
                <a:solidFill>
                  <a:schemeClr val="tx1"/>
                </a:solidFill>
                <a:latin typeface="メイリオ" panose="020B0604030504040204" pitchFamily="50" charset="-128"/>
                <a:ea typeface="メイリオ" panose="020B0604030504040204" pitchFamily="50" charset="-128"/>
              </a:rPr>
              <a:t>民間活力活用については、新たな視点での公園の活性化に向けた可能性を探るため、「サウンディング型市場調査」を実施し、その結果を踏まえ、各公園の特性等に応じた魅力向上につながる新たな管理運営制度の導入・拡充等を検討している。</a:t>
            </a:r>
            <a:endParaRPr lang="ja-JP" altLang="en-US" sz="1200" spc="-2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7" name="正方形/長方形 96">
            <a:extLst>
              <a:ext uri="{FF2B5EF4-FFF2-40B4-BE49-F238E27FC236}">
                <a16:creationId xmlns:a16="http://schemas.microsoft.com/office/drawing/2014/main" id="{6D348252-B2B8-4A33-9F93-0E9CDC2FB925}"/>
              </a:ext>
            </a:extLst>
          </p:cNvPr>
          <p:cNvSpPr/>
          <p:nvPr/>
        </p:nvSpPr>
        <p:spPr>
          <a:xfrm>
            <a:off x="6148973" y="5709067"/>
            <a:ext cx="2778690" cy="972000"/>
          </a:xfrm>
          <a:prstGeom prst="rect">
            <a:avLst/>
          </a:prstGeom>
          <a:ln>
            <a:noFill/>
          </a:ln>
        </p:spPr>
        <p:style>
          <a:lnRef idx="2">
            <a:schemeClr val="accent6"/>
          </a:lnRef>
          <a:fillRef idx="1">
            <a:schemeClr val="lt1"/>
          </a:fillRef>
          <a:effectRef idx="0">
            <a:schemeClr val="accent6"/>
          </a:effectRef>
          <a:fontRef idx="minor">
            <a:schemeClr val="dk1"/>
          </a:fontRef>
        </p:style>
        <p:txBody>
          <a:bodyPr lIns="72000" rIns="72000" rtlCol="0" anchor="ctr"/>
          <a:lstStyle/>
          <a:p>
            <a:pPr algn="ct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sp>
        <p:nvSpPr>
          <p:cNvPr id="98" name="正方形/長方形 97">
            <a:extLst>
              <a:ext uri="{FF2B5EF4-FFF2-40B4-BE49-F238E27FC236}">
                <a16:creationId xmlns:a16="http://schemas.microsoft.com/office/drawing/2014/main" id="{0C3D139F-5B86-4463-846F-9BC577F658AC}"/>
              </a:ext>
            </a:extLst>
          </p:cNvPr>
          <p:cNvSpPr/>
          <p:nvPr/>
        </p:nvSpPr>
        <p:spPr>
          <a:xfrm>
            <a:off x="3266101" y="5709067"/>
            <a:ext cx="2778690" cy="972000"/>
          </a:xfrm>
          <a:prstGeom prst="rect">
            <a:avLst/>
          </a:prstGeom>
          <a:ln>
            <a:noFill/>
          </a:ln>
        </p:spPr>
        <p:style>
          <a:lnRef idx="2">
            <a:schemeClr val="accent6"/>
          </a:lnRef>
          <a:fillRef idx="1">
            <a:schemeClr val="lt1"/>
          </a:fillRef>
          <a:effectRef idx="0">
            <a:schemeClr val="accent6"/>
          </a:effectRef>
          <a:fontRef idx="minor">
            <a:schemeClr val="dk1"/>
          </a:fontRef>
        </p:style>
        <p:txBody>
          <a:bodyPr lIns="72000" rIns="72000" rtlCol="0" anchor="ctr"/>
          <a:lstStyle/>
          <a:p>
            <a:pPr algn="ct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pic>
        <p:nvPicPr>
          <p:cNvPr id="14" name="図プレースホルダー 13" descr="アイコン が含まれている画像&#10;&#10;AI によって生成されたコンテンツは間違っている可能性があります。">
            <a:extLst>
              <a:ext uri="{FF2B5EF4-FFF2-40B4-BE49-F238E27FC236}">
                <a16:creationId xmlns:a16="http://schemas.microsoft.com/office/drawing/2014/main" id="{653AA693-E648-1B37-0773-E56D114A432E}"/>
              </a:ext>
            </a:extLst>
          </p:cNvPr>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a:stretch>
            <a:fillRect/>
          </a:stretch>
        </p:blipFill>
        <p:spPr/>
      </p:pic>
      <p:pic>
        <p:nvPicPr>
          <p:cNvPr id="11" name="図プレースホルダー 10" descr="テキスト&#10;&#10;AI によって生成されたコンテンツは間違っている可能性があります。">
            <a:extLst>
              <a:ext uri="{FF2B5EF4-FFF2-40B4-BE49-F238E27FC236}">
                <a16:creationId xmlns:a16="http://schemas.microsoft.com/office/drawing/2014/main" id="{34818962-EFC9-97C3-C2EB-74B2E6C9865D}"/>
              </a:ext>
            </a:extLst>
          </p:cNvPr>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a:stretch>
            <a:fillRect/>
          </a:stretch>
        </p:blipFill>
        <p:spPr/>
      </p:pic>
      <p:pic>
        <p:nvPicPr>
          <p:cNvPr id="39" name="図 38">
            <a:extLst>
              <a:ext uri="{FF2B5EF4-FFF2-40B4-BE49-F238E27FC236}">
                <a16:creationId xmlns:a16="http://schemas.microsoft.com/office/drawing/2014/main" id="{C2E1F662-DADF-4231-810A-2C3DFE0E2A54}"/>
              </a:ext>
            </a:extLst>
          </p:cNvPr>
          <p:cNvPicPr>
            <a:picLocks/>
          </p:cNvPicPr>
          <p:nvPr/>
        </p:nvPicPr>
        <p:blipFill rotWithShape="1">
          <a:blip r:embed="rId5" cstate="print">
            <a:extLst>
              <a:ext uri="{BEBA8EAE-BF5A-486C-A8C5-ECC9F3942E4B}">
                <a14:imgProps xmlns:a14="http://schemas.microsoft.com/office/drawing/2010/main">
                  <a14:imgLayer r:embed="rId6">
                    <a14:imgEffect>
                      <a14:saturation sat="200000"/>
                    </a14:imgEffect>
                  </a14:imgLayer>
                </a14:imgProps>
              </a:ext>
              <a:ext uri="{28A0092B-C50C-407E-A947-70E740481C1C}">
                <a14:useLocalDpi xmlns:a14="http://schemas.microsoft.com/office/drawing/2010/main"/>
              </a:ext>
            </a:extLst>
          </a:blip>
          <a:srcRect l="7527"/>
          <a:stretch/>
        </p:blipFill>
        <p:spPr>
          <a:xfrm>
            <a:off x="418828" y="5743093"/>
            <a:ext cx="1589257" cy="768647"/>
          </a:xfrm>
          <a:prstGeom prst="rect">
            <a:avLst/>
          </a:prstGeom>
        </p:spPr>
      </p:pic>
      <p:pic>
        <p:nvPicPr>
          <p:cNvPr id="41" name="図 40" descr="草の上にいる人々&#10;&#10;中程度の精度で自動的に生成された説明">
            <a:extLst>
              <a:ext uri="{FF2B5EF4-FFF2-40B4-BE49-F238E27FC236}">
                <a16:creationId xmlns:a16="http://schemas.microsoft.com/office/drawing/2014/main" id="{35DEA6AA-7E26-9FBE-A96D-CEAD1E0BF051}"/>
              </a:ext>
            </a:extLst>
          </p:cNvPr>
          <p:cNvPicPr/>
          <p:nvPr/>
        </p:nvPicPr>
        <p:blipFill>
          <a:blip r:embed="rId7" cstate="print">
            <a:extLst>
              <a:ext uri="{BEBA8EAE-BF5A-486C-A8C5-ECC9F3942E4B}">
                <a14:imgProps xmlns:a14="http://schemas.microsoft.com/office/drawing/2010/main">
                  <a14:imgLayer r:embed="rId8">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2081685" y="5756063"/>
            <a:ext cx="1003476" cy="752681"/>
          </a:xfrm>
          <a:prstGeom prst="rect">
            <a:avLst/>
          </a:prstGeom>
        </p:spPr>
      </p:pic>
      <p:sp>
        <p:nvSpPr>
          <p:cNvPr id="4" name="テキスト ボックス 3">
            <a:extLst>
              <a:ext uri="{FF2B5EF4-FFF2-40B4-BE49-F238E27FC236}">
                <a16:creationId xmlns:a16="http://schemas.microsoft.com/office/drawing/2014/main" id="{7BAE5947-D7D8-425F-896D-E39C1B261135}"/>
              </a:ext>
            </a:extLst>
          </p:cNvPr>
          <p:cNvSpPr txBox="1"/>
          <p:nvPr/>
        </p:nvSpPr>
        <p:spPr>
          <a:xfrm>
            <a:off x="730673" y="6481271"/>
            <a:ext cx="1235860" cy="18000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oAutofit/>
          </a:bodyPr>
          <a:lstStyle/>
          <a:p>
            <a:r>
              <a:rPr kumimoji="1" lang="ja-JP" altLang="en-US" sz="900" dirty="0">
                <a:solidFill>
                  <a:prstClr val="black"/>
                </a:solidFill>
                <a:latin typeface="ＭＳ Ｐゴシック" panose="020B0600070205080204" pitchFamily="50" charset="-128"/>
                <a:ea typeface="ＭＳ Ｐゴシック" panose="020B0600070205080204" pitchFamily="50" charset="-128"/>
                <a:cs typeface="メイリオ" panose="020B0604030504040204" pitchFamily="50" charset="-128"/>
              </a:rPr>
              <a:t>収益施設の設置</a:t>
            </a:r>
          </a:p>
        </p:txBody>
      </p:sp>
      <p:sp>
        <p:nvSpPr>
          <p:cNvPr id="43" name="テキスト ボックス 42">
            <a:extLst>
              <a:ext uri="{FF2B5EF4-FFF2-40B4-BE49-F238E27FC236}">
                <a16:creationId xmlns:a16="http://schemas.microsoft.com/office/drawing/2014/main" id="{6AAD2DE3-849E-40E4-A385-377B1CF7C538}"/>
              </a:ext>
            </a:extLst>
          </p:cNvPr>
          <p:cNvSpPr txBox="1"/>
          <p:nvPr/>
        </p:nvSpPr>
        <p:spPr>
          <a:xfrm>
            <a:off x="2091173" y="6481271"/>
            <a:ext cx="1235860" cy="18000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oAutofit/>
          </a:bodyPr>
          <a:lstStyle/>
          <a:p>
            <a:r>
              <a:rPr lang="ja-JP" altLang="en-US" sz="900" dirty="0">
                <a:solidFill>
                  <a:prstClr val="black"/>
                </a:solidFill>
                <a:latin typeface="ＭＳ Ｐゴシック" panose="020B0600070205080204" pitchFamily="50" charset="-128"/>
                <a:ea typeface="ＭＳ Ｐゴシック" panose="020B0600070205080204" pitchFamily="50" charset="-128"/>
                <a:cs typeface="メイリオ" panose="020B0604030504040204" pitchFamily="50" charset="-128"/>
              </a:rPr>
              <a:t>ソフト事業の充実</a:t>
            </a:r>
            <a:endParaRPr kumimoji="1" lang="ja-JP" altLang="en-US" sz="900" dirty="0">
              <a:solidFill>
                <a:prstClr val="black"/>
              </a:solidFill>
              <a:latin typeface="ＭＳ Ｐゴシック" panose="020B0600070205080204" pitchFamily="50" charset="-128"/>
              <a:ea typeface="ＭＳ Ｐゴシック" panose="020B0600070205080204" pitchFamily="50" charset="-128"/>
              <a:cs typeface="メイリオ" panose="020B0604030504040204" pitchFamily="50" charset="-128"/>
            </a:endParaRPr>
          </a:p>
        </p:txBody>
      </p:sp>
      <p:pic>
        <p:nvPicPr>
          <p:cNvPr id="8" name="図 7">
            <a:extLst>
              <a:ext uri="{FF2B5EF4-FFF2-40B4-BE49-F238E27FC236}">
                <a16:creationId xmlns:a16="http://schemas.microsoft.com/office/drawing/2014/main" id="{BB62F5A0-831F-4773-B81C-96E07D1200D7}"/>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0775" b="10775"/>
          <a:stretch/>
        </p:blipFill>
        <p:spPr>
          <a:xfrm>
            <a:off x="7706022" y="5755430"/>
            <a:ext cx="1083123" cy="722082"/>
          </a:xfrm>
          <a:prstGeom prst="rect">
            <a:avLst/>
          </a:prstGeom>
        </p:spPr>
      </p:pic>
      <p:sp>
        <p:nvSpPr>
          <p:cNvPr id="45" name="テキスト ボックス 44">
            <a:extLst>
              <a:ext uri="{FF2B5EF4-FFF2-40B4-BE49-F238E27FC236}">
                <a16:creationId xmlns:a16="http://schemas.microsoft.com/office/drawing/2014/main" id="{292D7F87-84FC-454E-ADBB-FBC4B0D68B8F}"/>
              </a:ext>
            </a:extLst>
          </p:cNvPr>
          <p:cNvSpPr txBox="1"/>
          <p:nvPr/>
        </p:nvSpPr>
        <p:spPr>
          <a:xfrm>
            <a:off x="7770402" y="6448615"/>
            <a:ext cx="1235860" cy="18000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oAutofit/>
          </a:bodyPr>
          <a:lstStyle/>
          <a:p>
            <a:r>
              <a:rPr kumimoji="1" lang="ja-JP" altLang="en-US" sz="900" dirty="0">
                <a:solidFill>
                  <a:prstClr val="black"/>
                </a:solidFill>
                <a:latin typeface="ＭＳ Ｐゴシック" panose="020B0600070205080204" pitchFamily="50" charset="-128"/>
                <a:ea typeface="ＭＳ Ｐゴシック" panose="020B0600070205080204" pitchFamily="50" charset="-128"/>
                <a:cs typeface="メイリオ" panose="020B0604030504040204" pitchFamily="50" charset="-128"/>
              </a:rPr>
              <a:t>収益施設の設置</a:t>
            </a:r>
          </a:p>
        </p:txBody>
      </p:sp>
      <p:pic>
        <p:nvPicPr>
          <p:cNvPr id="46" name="図 45">
            <a:extLst>
              <a:ext uri="{FF2B5EF4-FFF2-40B4-BE49-F238E27FC236}">
                <a16:creationId xmlns:a16="http://schemas.microsoft.com/office/drawing/2014/main" id="{6E5DBDB5-493E-4508-B73D-AF58584E834A}"/>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1923" t="19605" r="5737" b="9712"/>
          <a:stretch/>
        </p:blipFill>
        <p:spPr>
          <a:xfrm>
            <a:off x="3810863" y="5752493"/>
            <a:ext cx="1689167" cy="770400"/>
          </a:xfrm>
          <a:prstGeom prst="rect">
            <a:avLst/>
          </a:prstGeom>
        </p:spPr>
      </p:pic>
      <p:pic>
        <p:nvPicPr>
          <p:cNvPr id="47" name="図 46">
            <a:extLst>
              <a:ext uri="{FF2B5EF4-FFF2-40B4-BE49-F238E27FC236}">
                <a16:creationId xmlns:a16="http://schemas.microsoft.com/office/drawing/2014/main" id="{BC73B906-D5B0-4CCE-A0DF-40AF75415874}"/>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t="8197" b="19506"/>
          <a:stretch/>
        </p:blipFill>
        <p:spPr>
          <a:xfrm>
            <a:off x="6175989" y="5752084"/>
            <a:ext cx="1463550" cy="731864"/>
          </a:xfrm>
          <a:prstGeom prst="rect">
            <a:avLst/>
          </a:prstGeom>
        </p:spPr>
      </p:pic>
      <p:sp>
        <p:nvSpPr>
          <p:cNvPr id="49" name="テキスト ボックス 48">
            <a:extLst>
              <a:ext uri="{FF2B5EF4-FFF2-40B4-BE49-F238E27FC236}">
                <a16:creationId xmlns:a16="http://schemas.microsoft.com/office/drawing/2014/main" id="{C68F467A-6C4A-46B2-B211-A411A50A1B06}"/>
              </a:ext>
            </a:extLst>
          </p:cNvPr>
          <p:cNvSpPr txBox="1"/>
          <p:nvPr/>
        </p:nvSpPr>
        <p:spPr>
          <a:xfrm>
            <a:off x="6316008" y="6448615"/>
            <a:ext cx="1257233" cy="18000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oAutofit/>
          </a:bodyPr>
          <a:lstStyle/>
          <a:p>
            <a:r>
              <a:rPr kumimoji="1" lang="ja-JP" altLang="en-US" sz="900" dirty="0">
                <a:solidFill>
                  <a:prstClr val="black"/>
                </a:solidFill>
                <a:latin typeface="ＭＳ Ｐゴシック" panose="020B0600070205080204" pitchFamily="50" charset="-128"/>
                <a:ea typeface="ＭＳ Ｐゴシック" panose="020B0600070205080204" pitchFamily="50" charset="-128"/>
                <a:cs typeface="メイリオ" panose="020B0604030504040204" pitchFamily="50" charset="-128"/>
              </a:rPr>
              <a:t>プール再整備イメージ</a:t>
            </a:r>
          </a:p>
        </p:txBody>
      </p:sp>
      <p:sp>
        <p:nvSpPr>
          <p:cNvPr id="50" name="テキスト ボックス 49">
            <a:extLst>
              <a:ext uri="{FF2B5EF4-FFF2-40B4-BE49-F238E27FC236}">
                <a16:creationId xmlns:a16="http://schemas.microsoft.com/office/drawing/2014/main" id="{4C510073-BC5E-4B13-8CD7-B5660A94CC5B}"/>
              </a:ext>
            </a:extLst>
          </p:cNvPr>
          <p:cNvSpPr txBox="1"/>
          <p:nvPr/>
        </p:nvSpPr>
        <p:spPr>
          <a:xfrm>
            <a:off x="3604974" y="6481271"/>
            <a:ext cx="2133600" cy="18000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oAutofit/>
          </a:bodyPr>
          <a:lstStyle/>
          <a:p>
            <a:r>
              <a:rPr lang="ja-JP" altLang="en-US" sz="900" dirty="0">
                <a:solidFill>
                  <a:prstClr val="black"/>
                </a:solidFill>
                <a:latin typeface="ＭＳ Ｐゴシック" panose="020B0600070205080204" pitchFamily="50" charset="-128"/>
                <a:ea typeface="ＭＳ Ｐゴシック" panose="020B0600070205080204" pitchFamily="50" charset="-128"/>
                <a:cs typeface="メイリオ" panose="020B0604030504040204" pitchFamily="50" charset="-128"/>
              </a:rPr>
              <a:t>レストラン、アート・ビジネス施設イメージ</a:t>
            </a:r>
          </a:p>
          <a:p>
            <a:endParaRPr kumimoji="1" lang="ja-JP" altLang="en-US" sz="900" dirty="0">
              <a:solidFill>
                <a:prstClr val="black"/>
              </a:solidFill>
              <a:latin typeface="ＭＳ Ｐゴシック" panose="020B0600070205080204" pitchFamily="50" charset="-128"/>
              <a:ea typeface="ＭＳ Ｐゴシック" panose="020B0600070205080204" pitchFamily="50" charset="-128"/>
              <a:cs typeface="メイリオ" panose="020B0604030504040204" pitchFamily="50" charset="-128"/>
            </a:endParaRPr>
          </a:p>
        </p:txBody>
      </p:sp>
      <p:sp>
        <p:nvSpPr>
          <p:cNvPr id="5" name="スライド番号プレースホルダー 4">
            <a:extLst>
              <a:ext uri="{FF2B5EF4-FFF2-40B4-BE49-F238E27FC236}">
                <a16:creationId xmlns:a16="http://schemas.microsoft.com/office/drawing/2014/main" id="{EA45D124-7022-461A-9964-B896BD7E540A}"/>
              </a:ext>
            </a:extLst>
          </p:cNvPr>
          <p:cNvSpPr>
            <a:spLocks noGrp="1"/>
          </p:cNvSpPr>
          <p:nvPr>
            <p:ph type="sldNum" sz="quarter" idx="12"/>
          </p:nvPr>
        </p:nvSpPr>
        <p:spPr/>
        <p:txBody>
          <a:bodyPr/>
          <a:lstStyle/>
          <a:p>
            <a:fld id="{7791D223-6A27-4327-8087-FA06212A7E85}" type="slidenum">
              <a:rPr lang="ja-JP" altLang="en-US" smtClean="0"/>
              <a:pPr/>
              <a:t>25</a:t>
            </a:fld>
            <a:endParaRPr lang="ja-JP" altLang="en-US"/>
          </a:p>
        </p:txBody>
      </p:sp>
    </p:spTree>
    <p:extLst>
      <p:ext uri="{BB962C8B-B14F-4D97-AF65-F5344CB8AC3E}">
        <p14:creationId xmlns:p14="http://schemas.microsoft.com/office/powerpoint/2010/main" val="37647497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正方形/長方形 38">
            <a:extLst>
              <a:ext uri="{FF2B5EF4-FFF2-40B4-BE49-F238E27FC236}">
                <a16:creationId xmlns:a16="http://schemas.microsoft.com/office/drawing/2014/main" id="{D30F3FA7-72F0-4E97-9CCF-4C159BF0A99C}"/>
              </a:ext>
            </a:extLst>
          </p:cNvPr>
          <p:cNvSpPr/>
          <p:nvPr/>
        </p:nvSpPr>
        <p:spPr>
          <a:xfrm>
            <a:off x="273017" y="587434"/>
            <a:ext cx="8597967" cy="5321813"/>
          </a:xfrm>
          <a:prstGeom prst="rect">
            <a:avLst/>
          </a:prstGeom>
          <a:solidFill>
            <a:srgbClr val="CFE0ED"/>
          </a:solidFill>
          <a:ln>
            <a:noFill/>
          </a:ln>
        </p:spPr>
        <p:style>
          <a:lnRef idx="2">
            <a:schemeClr val="accent2"/>
          </a:lnRef>
          <a:fillRef idx="1">
            <a:schemeClr val="lt1"/>
          </a:fillRef>
          <a:effectRef idx="0">
            <a:schemeClr val="accent2"/>
          </a:effectRef>
          <a:fontRef idx="minor">
            <a:schemeClr val="dk1"/>
          </a:fontRef>
        </p:style>
        <p:txBody>
          <a:bodyPr lIns="72000" rIns="72000" rtlCol="0" anchor="t"/>
          <a:lstStyle/>
          <a:p>
            <a:r>
              <a:rPr lang="ja-JP" altLang="en-US" sz="1200" b="1" dirty="0">
                <a:solidFill>
                  <a:prstClr val="black"/>
                </a:solidFill>
                <a:latin typeface="メイリオ" panose="020B0604030504040204" pitchFamily="50" charset="-128"/>
                <a:ea typeface="メイリオ" panose="020B0604030504040204" pitchFamily="50" charset="-128"/>
              </a:rPr>
              <a:t>■「大阪教育ゆめ基金」への寄附</a:t>
            </a:r>
            <a:endParaRPr lang="en-US" altLang="ja-JP" sz="1200" b="1" dirty="0">
              <a:solidFill>
                <a:prstClr val="black"/>
              </a:solidFill>
              <a:latin typeface="メイリオ" panose="020B0604030504040204" pitchFamily="50" charset="-128"/>
              <a:ea typeface="メイリオ" panose="020B0604030504040204" pitchFamily="50" charset="-128"/>
            </a:endParaRPr>
          </a:p>
          <a:p>
            <a:pPr marL="90488" indent="-90488">
              <a:buFont typeface="Arial" panose="020B0604020202020204" pitchFamily="34" charset="0"/>
              <a:buChar char="•"/>
            </a:pPr>
            <a:r>
              <a:rPr lang="ja-JP" altLang="en-US" sz="1200" dirty="0">
                <a:solidFill>
                  <a:prstClr val="black"/>
                </a:solidFill>
                <a:latin typeface="メイリオ" panose="020B0604030504040204" pitchFamily="50" charset="-128"/>
                <a:ea typeface="メイリオ" panose="020B0604030504040204" pitchFamily="50" charset="-128"/>
              </a:rPr>
              <a:t>府では、教育課題に的確に対応し、大阪の子どもたちの確かな「学び」と「はぐくみ」を支えるため、「大阪教育ゆめ基金」を設置し、いただいたご寄附を子どもたちの学力向上や不登校支援等、教育の充実に資する様々な事業に活用。</a:t>
            </a:r>
            <a:endParaRPr lang="en-US" altLang="ja-JP" sz="1200" dirty="0">
              <a:solidFill>
                <a:prstClr val="black"/>
              </a:solidFill>
              <a:latin typeface="メイリオ" panose="020B0604030504040204" pitchFamily="50" charset="-128"/>
              <a:ea typeface="メイリオ" panose="020B0604030504040204" pitchFamily="50" charset="-128"/>
            </a:endParaRPr>
          </a:p>
          <a:p>
            <a:pPr marL="90488" indent="-90488">
              <a:buFont typeface="Arial" panose="020B0604020202020204" pitchFamily="34" charset="0"/>
              <a:buChar char="•"/>
            </a:pPr>
            <a:r>
              <a:rPr lang="ja-JP" altLang="en-US" sz="1200" dirty="0">
                <a:solidFill>
                  <a:prstClr val="black"/>
                </a:solidFill>
                <a:latin typeface="メイリオ" panose="020B0604030504040204" pitchFamily="50" charset="-128"/>
                <a:ea typeface="メイリオ" panose="020B0604030504040204" pitchFamily="50" charset="-128"/>
              </a:rPr>
              <a:t>令和６年度からは、教育庁に対する寄附に加え、公私問わず、応援したい府内の高校等（母校等）を指定して寄附ができる「母校応援ふるさと納税制度」を開始し、府内の高校等の特色や魅力のある学校環境の整備等に活用。</a:t>
            </a:r>
          </a:p>
          <a:p>
            <a:pPr marL="90488" indent="-90488">
              <a:buFont typeface="Arial" panose="020B0604020202020204" pitchFamily="34" charset="0"/>
              <a:buChar char="•"/>
            </a:pPr>
            <a:endParaRPr lang="ja-JP" altLang="en-US" sz="1200" dirty="0">
              <a:solidFill>
                <a:prstClr val="black"/>
              </a:solidFill>
              <a:latin typeface="メイリオ" panose="020B0604030504040204" pitchFamily="50" charset="-128"/>
              <a:ea typeface="メイリオ" panose="020B0604030504040204" pitchFamily="50" charset="-128"/>
            </a:endParaRPr>
          </a:p>
        </p:txBody>
      </p:sp>
      <p:graphicFrame>
        <p:nvGraphicFramePr>
          <p:cNvPr id="76" name="表 76">
            <a:extLst>
              <a:ext uri="{FF2B5EF4-FFF2-40B4-BE49-F238E27FC236}">
                <a16:creationId xmlns:a16="http://schemas.microsoft.com/office/drawing/2014/main" id="{A0A166BF-A920-4F36-8238-41D461975AA3}"/>
              </a:ext>
            </a:extLst>
          </p:cNvPr>
          <p:cNvGraphicFramePr>
            <a:graphicFrameLocks noGrp="1"/>
          </p:cNvGraphicFramePr>
          <p:nvPr>
            <p:extLst>
              <p:ext uri="{D42A27DB-BD31-4B8C-83A1-F6EECF244321}">
                <p14:modId xmlns:p14="http://schemas.microsoft.com/office/powerpoint/2010/main" val="1855688234"/>
              </p:ext>
            </p:extLst>
          </p:nvPr>
        </p:nvGraphicFramePr>
        <p:xfrm>
          <a:off x="314459" y="1583199"/>
          <a:ext cx="8515081" cy="4248000"/>
        </p:xfrm>
        <a:graphic>
          <a:graphicData uri="http://schemas.openxmlformats.org/drawingml/2006/table">
            <a:tbl>
              <a:tblPr firstRow="1" bandRow="1">
                <a:tableStyleId>{5C22544A-7EE6-4342-B048-85BDC9FD1C3A}</a:tableStyleId>
              </a:tblPr>
              <a:tblGrid>
                <a:gridCol w="3672000">
                  <a:extLst>
                    <a:ext uri="{9D8B030D-6E8A-4147-A177-3AD203B41FA5}">
                      <a16:colId xmlns:a16="http://schemas.microsoft.com/office/drawing/2014/main" val="2136477593"/>
                    </a:ext>
                  </a:extLst>
                </a:gridCol>
                <a:gridCol w="4843081">
                  <a:extLst>
                    <a:ext uri="{9D8B030D-6E8A-4147-A177-3AD203B41FA5}">
                      <a16:colId xmlns:a16="http://schemas.microsoft.com/office/drawing/2014/main" val="1500657592"/>
                    </a:ext>
                  </a:extLst>
                </a:gridCol>
              </a:tblGrid>
              <a:tr h="226800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「ふるさと納税ポータルサイト」を通じた寄附の受付</a:t>
                      </a:r>
                      <a:endPar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90488" marR="0" lvl="0" indent="-904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従来の寄附方法に加え、「さとふる」、「ふるさとチョイス」、「楽天ふるさと納税」のウェブサイトから寄附。</a:t>
                      </a:r>
                      <a:endParaRPr kumimoji="1" lang="ja-JP" alt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hMerge="1">
                  <a:txBody>
                    <a:bodyPr/>
                    <a:lstStyle/>
                    <a:p>
                      <a:endParaRPr kumimoji="1" lang="ja-JP" altLang="en-US"/>
                    </a:p>
                  </a:txBody>
                  <a:tcPr/>
                </a:tc>
                <a:extLst>
                  <a:ext uri="{0D108BD9-81ED-4DB2-BD59-A6C34878D82A}">
                    <a16:rowId xmlns:a16="http://schemas.microsoft.com/office/drawing/2014/main" val="4010985295"/>
                  </a:ext>
                </a:extLst>
              </a:tr>
              <a:tr h="72000">
                <a:tc gridSpan="2">
                  <a:txBody>
                    <a:bodyPr/>
                    <a:lstStyle/>
                    <a:p>
                      <a:endParaRPr kumimoji="1" lang="ja-JP" altLang="en-US" sz="100" dirty="0"/>
                    </a:p>
                  </a:txBody>
                  <a:tcPr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kumimoji="1" lang="ja-JP" altLang="en-US"/>
                    </a:p>
                  </a:txBody>
                  <a:tcPr/>
                </a:tc>
                <a:extLst>
                  <a:ext uri="{0D108BD9-81ED-4DB2-BD59-A6C34878D82A}">
                    <a16:rowId xmlns:a16="http://schemas.microsoft.com/office/drawing/2014/main" val="22313753"/>
                  </a:ext>
                </a:extLst>
              </a:tr>
              <a:tr h="61200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「二次元コード」</a:t>
                      </a: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による寄附の受付</a:t>
                      </a:r>
                      <a:endParaRPr kumimoji="1" lang="en-US" altLang="ja-JP"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p>
                      <a:pPr marL="90488" marR="0" lvl="0" indent="-904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スマートフォン等で二次元コードを読み取り、</a:t>
                      </a:r>
                      <a:r>
                        <a:rPr kumimoji="1" lang="en-US" altLang="ja-JP" sz="1100" b="0" i="0" u="none" strike="noStrike" kern="1200" cap="none" spc="0" normalizeH="0" baseline="0" noProof="0" dirty="0" err="1">
                          <a:ln>
                            <a:noFill/>
                          </a:ln>
                          <a:solidFill>
                            <a:prstClr val="black"/>
                          </a:solidFill>
                          <a:effectLst/>
                          <a:uLnTx/>
                          <a:uFillTx/>
                          <a:latin typeface="メイリオ" panose="020B0604030504040204" pitchFamily="50" charset="-128"/>
                          <a:ea typeface="メイリオ" panose="020B0604030504040204" pitchFamily="50" charset="-128"/>
                          <a:cs typeface="+mn-cs"/>
                        </a:rPr>
                        <a:t>PayPay</a:t>
                      </a: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（ペイペイ）で寄附。</a:t>
                      </a:r>
                      <a:endParaRPr kumimoji="1" lang="en-US"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90488" marR="0" lvl="0" indent="-904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二次元コードは、教育庁教育総務企画課の他、図書館や博物館等、府立の教育関係施設に設置。</a:t>
                      </a:r>
                      <a:endParaRPr kumimoji="1" lang="en-US"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hMerge="1">
                  <a:txBody>
                    <a:bodyPr/>
                    <a:lstStyle/>
                    <a:p>
                      <a:endParaRPr kumimoji="1" lang="ja-JP" altLang="en-US"/>
                    </a:p>
                  </a:txBody>
                  <a:tcPr/>
                </a:tc>
                <a:extLst>
                  <a:ext uri="{0D108BD9-81ED-4DB2-BD59-A6C34878D82A}">
                    <a16:rowId xmlns:a16="http://schemas.microsoft.com/office/drawing/2014/main" val="559627918"/>
                  </a:ext>
                </a:extLst>
              </a:tr>
              <a:tr h="72000">
                <a:tc gridSpan="2">
                  <a:txBody>
                    <a:bodyPr/>
                    <a:lstStyle/>
                    <a:p>
                      <a:endParaRPr kumimoji="1" lang="ja-JP" altLang="en-US" sz="100" dirty="0"/>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kumimoji="1" lang="ja-JP" altLang="en-US"/>
                    </a:p>
                  </a:txBody>
                  <a:tcPr/>
                </a:tc>
                <a:extLst>
                  <a:ext uri="{0D108BD9-81ED-4DB2-BD59-A6C34878D82A}">
                    <a16:rowId xmlns:a16="http://schemas.microsoft.com/office/drawing/2014/main" val="704290910"/>
                  </a:ext>
                </a:extLst>
              </a:tr>
              <a:tr h="1224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遺贈</a:t>
                      </a:r>
                      <a:r>
                        <a:rPr lang="ja-JP" altLang="en-US" sz="1200" b="0" baseline="30000" dirty="0">
                          <a:solidFill>
                            <a:schemeClr val="tx1"/>
                          </a:solidFill>
                          <a:latin typeface="メイリオ" panose="020B0604030504040204" pitchFamily="50" charset="-128"/>
                          <a:ea typeface="メイリオ" panose="020B0604030504040204" pitchFamily="50" charset="-128"/>
                        </a:rPr>
                        <a:t>*</a:t>
                      </a:r>
                      <a:r>
                        <a:rPr lang="en-US" altLang="ja-JP" sz="1200" b="0" baseline="30000" dirty="0">
                          <a:solidFill>
                            <a:schemeClr val="tx1"/>
                          </a:solidFill>
                          <a:latin typeface="メイリオ" panose="020B0604030504040204" pitchFamily="50" charset="-128"/>
                          <a:ea typeface="メイリオ" panose="020B0604030504040204" pitchFamily="50" charset="-128"/>
                        </a:rPr>
                        <a:t>14</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寄附に関する協定を</a:t>
                      </a:r>
                      <a:r>
                        <a:rPr kumimoji="1" lang="ja-JP" altLang="en-US" sz="1200" b="1"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府内</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金融機関と締結</a:t>
                      </a:r>
                      <a:endPar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90488" marR="0" lvl="0" indent="-904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大阪教育ゆめ基金への遺贈寄附を希望される方の意思が円滑に実現されるよう、株式会社池田泉州銀行、株式会社関西みらい銀行及び株式会社りそな銀行と、遺贈寄附に関する協定を締結。</a:t>
                      </a:r>
                      <a:endParaRPr kumimoji="1" lang="en-US"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90488" marR="0" lvl="0" indent="-904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遺贈寄附を希望される方に金融機関の相談窓口を案内。</a:t>
                      </a:r>
                    </a:p>
                  </a:txBody>
                  <a:tcPr marR="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90488" marR="0" lvl="0" indent="-904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08902468"/>
                  </a:ext>
                </a:extLst>
              </a:tr>
            </a:tbl>
          </a:graphicData>
        </a:graphic>
      </p:graphicFrame>
      <p:sp>
        <p:nvSpPr>
          <p:cNvPr id="2" name="テキスト プレースホルダー 1">
            <a:extLst>
              <a:ext uri="{FF2B5EF4-FFF2-40B4-BE49-F238E27FC236}">
                <a16:creationId xmlns:a16="http://schemas.microsoft.com/office/drawing/2014/main" id="{A654B149-BA10-41AF-BC4C-1BDF1F6C6E95}"/>
              </a:ext>
            </a:extLst>
          </p:cNvPr>
          <p:cNvSpPr>
            <a:spLocks noGrp="1"/>
          </p:cNvSpPr>
          <p:nvPr>
            <p:ph type="body" sz="quarter" idx="13"/>
          </p:nvPr>
        </p:nvSpPr>
        <p:spPr>
          <a:xfrm>
            <a:off x="0" y="47030"/>
            <a:ext cx="7725190" cy="501650"/>
          </a:xfrm>
        </p:spPr>
        <p:txBody>
          <a:bodyPr/>
          <a:lstStyle/>
          <a:p>
            <a:r>
              <a:rPr lang="ja-JP" altLang="en-US" sz="1900" b="0" dirty="0"/>
              <a:t>民間との連携等を通じた寄附金の確保（大阪教育ゆめ基金）等</a:t>
            </a:r>
          </a:p>
        </p:txBody>
      </p:sp>
      <p:grpSp>
        <p:nvGrpSpPr>
          <p:cNvPr id="4" name="グループ化 3">
            <a:extLst>
              <a:ext uri="{FF2B5EF4-FFF2-40B4-BE49-F238E27FC236}">
                <a16:creationId xmlns:a16="http://schemas.microsoft.com/office/drawing/2014/main" id="{BE389019-A0FC-44B7-AA9F-24964277A9BA}"/>
              </a:ext>
            </a:extLst>
          </p:cNvPr>
          <p:cNvGrpSpPr/>
          <p:nvPr/>
        </p:nvGrpSpPr>
        <p:grpSpPr>
          <a:xfrm>
            <a:off x="3997579" y="4643539"/>
            <a:ext cx="4731569" cy="1123025"/>
            <a:chOff x="3856258" y="4600533"/>
            <a:chExt cx="4731569" cy="1123025"/>
          </a:xfrm>
        </p:grpSpPr>
        <p:sp>
          <p:nvSpPr>
            <p:cNvPr id="48" name="四角形: 角を丸くする 47">
              <a:extLst>
                <a:ext uri="{FF2B5EF4-FFF2-40B4-BE49-F238E27FC236}">
                  <a16:creationId xmlns:a16="http://schemas.microsoft.com/office/drawing/2014/main" id="{E32E3459-6B05-4949-AB01-2782176C2903}"/>
                </a:ext>
              </a:extLst>
            </p:cNvPr>
            <p:cNvSpPr/>
            <p:nvPr/>
          </p:nvSpPr>
          <p:spPr>
            <a:xfrm>
              <a:off x="6355582" y="5225088"/>
              <a:ext cx="2232000" cy="490711"/>
            </a:xfrm>
            <a:prstGeom prst="roundRect">
              <a:avLst/>
            </a:prstGeom>
            <a:solidFill>
              <a:schemeClr val="accent6">
                <a:lumMod val="40000"/>
                <a:lumOff val="60000"/>
              </a:schemeClr>
            </a:solidFill>
            <a:ln>
              <a:noFill/>
            </a:ln>
            <a:effectLst/>
          </p:spPr>
          <p:style>
            <a:lnRef idx="1">
              <a:schemeClr val="accent6"/>
            </a:lnRef>
            <a:fillRef idx="2">
              <a:schemeClr val="accent6"/>
            </a:fillRef>
            <a:effectRef idx="1">
              <a:schemeClr val="accent6"/>
            </a:effectRef>
            <a:fontRef idx="minor">
              <a:schemeClr val="dk1"/>
            </a:fontRef>
          </p:style>
          <p:txBody>
            <a:bodyPr lIns="36000" tIns="108000" rIns="36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UD デジタル 教科書体 NK-B" panose="02020700000000000000" pitchFamily="18" charset="-128"/>
                  <a:ea typeface="UD デジタル 教科書体 NK-B" panose="02020700000000000000" pitchFamily="18" charset="-128"/>
                  <a:cs typeface="+mn-cs"/>
                </a:rPr>
                <a:t>金融機関　</a:t>
              </a:r>
              <a:r>
                <a:rPr kumimoji="1" lang="ja-JP" altLang="en-US" sz="900" b="0" i="0" u="none" strike="noStrike" kern="1200" cap="none" spc="0" normalizeH="0" baseline="0" noProof="0" dirty="0">
                  <a:ln>
                    <a:noFill/>
                  </a:ln>
                  <a:solidFill>
                    <a:prstClr val="black"/>
                  </a:solidFill>
                  <a:effectLst/>
                  <a:uLnTx/>
                  <a:uFillTx/>
                  <a:latin typeface="UD デジタル 教科書体 NK-B" panose="02020700000000000000" pitchFamily="18" charset="-128"/>
                  <a:ea typeface="UD デジタル 教科書体 NK-B" panose="02020700000000000000" pitchFamily="18" charset="-128"/>
                  <a:cs typeface="+mn-cs"/>
                </a:rPr>
                <a:t>遺言信託</a:t>
              </a:r>
              <a:endParaRPr kumimoji="1" lang="en-US" altLang="ja-JP" sz="900" b="0" i="0" u="none" strike="noStrike" kern="1200" cap="none" spc="0" normalizeH="0" baseline="0" noProof="0" dirty="0">
                <a:ln>
                  <a:noFill/>
                </a:ln>
                <a:solidFill>
                  <a:prstClr val="black"/>
                </a:solidFill>
                <a:effectLst/>
                <a:uLnTx/>
                <a:uFillTx/>
                <a:latin typeface="UD デジタル 教科書体 NK-B" panose="02020700000000000000" pitchFamily="18" charset="-128"/>
                <a:ea typeface="UD デジタル 教科書体 NK-B" panose="02020700000000000000" pitchFamily="18"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UD デジタル 教科書体 NK-B" panose="02020700000000000000" pitchFamily="18" charset="-128"/>
                  <a:ea typeface="UD デジタル 教科書体 NK-B" panose="02020700000000000000" pitchFamily="18" charset="-128"/>
                  <a:cs typeface="+mn-cs"/>
                </a:rPr>
                <a:t>池田泉州銀行　関西みらい銀行　りそな銀行</a:t>
              </a:r>
            </a:p>
            <a:p>
              <a:endParaRPr lang="ja-JP" altLang="en-US" sz="619" dirty="0">
                <a:latin typeface="UD デジタル 教科書体 NK-B" panose="02020700000000000000" pitchFamily="18" charset="-128"/>
                <a:ea typeface="UD デジタル 教科書体 NK-B" panose="02020700000000000000" pitchFamily="18" charset="-128"/>
              </a:endParaRPr>
            </a:p>
          </p:txBody>
        </p:sp>
        <p:grpSp>
          <p:nvGrpSpPr>
            <p:cNvPr id="49" name="グループ化 48">
              <a:extLst>
                <a:ext uri="{FF2B5EF4-FFF2-40B4-BE49-F238E27FC236}">
                  <a16:creationId xmlns:a16="http://schemas.microsoft.com/office/drawing/2014/main" id="{A9DD10DD-B5DD-4CD3-BBEA-C02B06302CE2}"/>
                </a:ext>
              </a:extLst>
            </p:cNvPr>
            <p:cNvGrpSpPr/>
            <p:nvPr/>
          </p:nvGrpSpPr>
          <p:grpSpPr>
            <a:xfrm>
              <a:off x="3856258" y="4609227"/>
              <a:ext cx="817606" cy="1109915"/>
              <a:chOff x="947219" y="845870"/>
              <a:chExt cx="1397950" cy="1191302"/>
            </a:xfrm>
          </p:grpSpPr>
          <p:sp>
            <p:nvSpPr>
              <p:cNvPr id="63" name="四角形: 角を丸くする 62">
                <a:extLst>
                  <a:ext uri="{FF2B5EF4-FFF2-40B4-BE49-F238E27FC236}">
                    <a16:creationId xmlns:a16="http://schemas.microsoft.com/office/drawing/2014/main" id="{68E353E0-E17D-4596-A5E9-146640245B76}"/>
                  </a:ext>
                </a:extLst>
              </p:cNvPr>
              <p:cNvSpPr/>
              <p:nvPr/>
            </p:nvSpPr>
            <p:spPr>
              <a:xfrm>
                <a:off x="947219" y="845870"/>
                <a:ext cx="1397950" cy="1191302"/>
              </a:xfrm>
              <a:prstGeom prst="roundRect">
                <a:avLst>
                  <a:gd name="adj" fmla="val 11506"/>
                </a:avLst>
              </a:prstGeom>
              <a:solidFill>
                <a:schemeClr val="accent2">
                  <a:lumMod val="20000"/>
                  <a:lumOff val="80000"/>
                </a:schemeClr>
              </a:solidFill>
              <a:ln>
                <a:noFill/>
              </a:ln>
            </p:spPr>
            <p:style>
              <a:lnRef idx="2">
                <a:schemeClr val="accent1"/>
              </a:lnRef>
              <a:fillRef idx="1">
                <a:schemeClr val="lt1"/>
              </a:fillRef>
              <a:effectRef idx="0">
                <a:schemeClr val="accent1"/>
              </a:effectRef>
              <a:fontRef idx="minor">
                <a:schemeClr val="dk1"/>
              </a:fontRef>
            </p:style>
            <p:txBody>
              <a:bodyPr rtlCol="0" anchor="t"/>
              <a:lstStyle/>
              <a:p>
                <a:pPr algn="ctr"/>
                <a:r>
                  <a:rPr lang="ja-JP" altLang="en-US" sz="900" dirty="0">
                    <a:latin typeface="UD デジタル 教科書体 NK-B" panose="02020700000000000000" pitchFamily="18" charset="-128"/>
                    <a:ea typeface="UD デジタル 教科書体 NK-B" panose="02020700000000000000" pitchFamily="18" charset="-128"/>
                  </a:rPr>
                  <a:t>遺贈寄附</a:t>
                </a:r>
                <a:endParaRPr lang="en-US" altLang="ja-JP" sz="900" dirty="0">
                  <a:latin typeface="UD デジタル 教科書体 NK-B" panose="02020700000000000000" pitchFamily="18" charset="-128"/>
                  <a:ea typeface="UD デジタル 教科書体 NK-B" panose="02020700000000000000" pitchFamily="18" charset="-128"/>
                </a:endParaRPr>
              </a:p>
              <a:p>
                <a:pPr algn="ctr"/>
                <a:r>
                  <a:rPr lang="ja-JP" altLang="en-US" sz="900" dirty="0">
                    <a:latin typeface="UD デジタル 教科書体 NK-B" panose="02020700000000000000" pitchFamily="18" charset="-128"/>
                    <a:ea typeface="UD デジタル 教科書体 NK-B" panose="02020700000000000000" pitchFamily="18" charset="-128"/>
                  </a:rPr>
                  <a:t>希望者</a:t>
                </a:r>
                <a:endParaRPr lang="ja-JP" altLang="en-US" sz="1200" dirty="0">
                  <a:latin typeface="UD デジタル 教科書体 NK-B" panose="02020700000000000000" pitchFamily="18" charset="-128"/>
                  <a:ea typeface="UD デジタル 教科書体 NK-B" panose="02020700000000000000" pitchFamily="18" charset="-128"/>
                </a:endParaRPr>
              </a:p>
            </p:txBody>
          </p:sp>
          <p:pic>
            <p:nvPicPr>
              <p:cNvPr id="65" name="Picture 4" descr="おじさんの顔アイコン 1">
                <a:extLst>
                  <a:ext uri="{FF2B5EF4-FFF2-40B4-BE49-F238E27FC236}">
                    <a16:creationId xmlns:a16="http://schemas.microsoft.com/office/drawing/2014/main" id="{0B281A0D-4F76-4426-B027-64F8A48D7FE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9631" y="1199602"/>
                <a:ext cx="1053126" cy="74444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 name="グループ化 11">
              <a:extLst>
                <a:ext uri="{FF2B5EF4-FFF2-40B4-BE49-F238E27FC236}">
                  <a16:creationId xmlns:a16="http://schemas.microsoft.com/office/drawing/2014/main" id="{2CB6214C-75F8-4575-A6EB-EE8FCA084BEF}"/>
                </a:ext>
              </a:extLst>
            </p:cNvPr>
            <p:cNvGrpSpPr/>
            <p:nvPr/>
          </p:nvGrpSpPr>
          <p:grpSpPr>
            <a:xfrm>
              <a:off x="4704745" y="4600533"/>
              <a:ext cx="1646485" cy="180000"/>
              <a:chOff x="2166365" y="3896191"/>
              <a:chExt cx="1646485" cy="180000"/>
            </a:xfrm>
          </p:grpSpPr>
          <p:sp>
            <p:nvSpPr>
              <p:cNvPr id="61" name="矢印: 右 60">
                <a:extLst>
                  <a:ext uri="{FF2B5EF4-FFF2-40B4-BE49-F238E27FC236}">
                    <a16:creationId xmlns:a16="http://schemas.microsoft.com/office/drawing/2014/main" id="{2056A69E-8DC0-476F-980E-01FCE9A33A75}"/>
                  </a:ext>
                </a:extLst>
              </p:cNvPr>
              <p:cNvSpPr/>
              <p:nvPr/>
            </p:nvSpPr>
            <p:spPr>
              <a:xfrm>
                <a:off x="2166365" y="3921159"/>
                <a:ext cx="1646485" cy="108000"/>
              </a:xfrm>
              <a:prstGeom prst="right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62" name="正方形/長方形 61">
                <a:extLst>
                  <a:ext uri="{FF2B5EF4-FFF2-40B4-BE49-F238E27FC236}">
                    <a16:creationId xmlns:a16="http://schemas.microsoft.com/office/drawing/2014/main" id="{A51A093C-735F-4928-9856-892FDA05C654}"/>
                  </a:ext>
                </a:extLst>
              </p:cNvPr>
              <p:cNvSpPr/>
              <p:nvPr/>
            </p:nvSpPr>
            <p:spPr>
              <a:xfrm>
                <a:off x="2341607" y="3896191"/>
                <a:ext cx="1296000" cy="180000"/>
              </a:xfrm>
              <a:prstGeom prst="rect">
                <a:avLst/>
              </a:prstGeom>
              <a:ln w="3175">
                <a:solidFill>
                  <a:schemeClr val="tx1"/>
                </a:solidFill>
              </a:ln>
            </p:spPr>
            <p:style>
              <a:lnRef idx="2">
                <a:schemeClr val="accent1"/>
              </a:lnRef>
              <a:fillRef idx="1">
                <a:schemeClr val="lt1"/>
              </a:fillRef>
              <a:effectRef idx="0">
                <a:schemeClr val="accent1"/>
              </a:effectRef>
              <a:fontRef idx="minor">
                <a:schemeClr val="dk1"/>
              </a:fontRef>
            </p:style>
            <p:txBody>
              <a:bodyPr lIns="36000" tIns="0" rIns="36000" bIns="0" rtlCol="0" anchor="ctr"/>
              <a:lstStyle/>
              <a:p>
                <a:r>
                  <a:rPr lang="ja-JP" altLang="en-US" sz="900" dirty="0">
                    <a:latin typeface="UD デジタル 教科書体 NK-B" panose="02020700000000000000" pitchFamily="18" charset="-128"/>
                    <a:ea typeface="UD デジタル 教科書体 NK-B" panose="02020700000000000000" pitchFamily="18" charset="-128"/>
                  </a:rPr>
                  <a:t>①寄附の申出</a:t>
                </a:r>
              </a:p>
            </p:txBody>
          </p:sp>
        </p:grpSp>
        <p:grpSp>
          <p:nvGrpSpPr>
            <p:cNvPr id="9" name="グループ化 8">
              <a:extLst>
                <a:ext uri="{FF2B5EF4-FFF2-40B4-BE49-F238E27FC236}">
                  <a16:creationId xmlns:a16="http://schemas.microsoft.com/office/drawing/2014/main" id="{F501AFBC-91C1-4270-A360-F44F2992A095}"/>
                </a:ext>
              </a:extLst>
            </p:cNvPr>
            <p:cNvGrpSpPr/>
            <p:nvPr/>
          </p:nvGrpSpPr>
          <p:grpSpPr>
            <a:xfrm>
              <a:off x="4707949" y="4914875"/>
              <a:ext cx="1640076" cy="180000"/>
              <a:chOff x="3682223" y="4310208"/>
              <a:chExt cx="1640076" cy="180000"/>
            </a:xfrm>
          </p:grpSpPr>
          <p:sp>
            <p:nvSpPr>
              <p:cNvPr id="59" name="矢印: 右 58">
                <a:extLst>
                  <a:ext uri="{FF2B5EF4-FFF2-40B4-BE49-F238E27FC236}">
                    <a16:creationId xmlns:a16="http://schemas.microsoft.com/office/drawing/2014/main" id="{C996F244-3D3F-4CAC-8F31-0BDE91AC65AE}"/>
                  </a:ext>
                </a:extLst>
              </p:cNvPr>
              <p:cNvSpPr/>
              <p:nvPr/>
            </p:nvSpPr>
            <p:spPr>
              <a:xfrm rot="10800000">
                <a:off x="3682223" y="4349540"/>
                <a:ext cx="1640076" cy="108000"/>
              </a:xfrm>
              <a:prstGeom prst="right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60" name="正方形/長方形 59">
                <a:extLst>
                  <a:ext uri="{FF2B5EF4-FFF2-40B4-BE49-F238E27FC236}">
                    <a16:creationId xmlns:a16="http://schemas.microsoft.com/office/drawing/2014/main" id="{D54899B6-7EF8-4DCA-A15A-1D7A514FF835}"/>
                  </a:ext>
                </a:extLst>
              </p:cNvPr>
              <p:cNvSpPr/>
              <p:nvPr/>
            </p:nvSpPr>
            <p:spPr>
              <a:xfrm>
                <a:off x="3854260" y="4310208"/>
                <a:ext cx="1296000" cy="180000"/>
              </a:xfrm>
              <a:prstGeom prst="rect">
                <a:avLst/>
              </a:prstGeom>
              <a:ln w="3175">
                <a:solidFill>
                  <a:schemeClr val="tx1"/>
                </a:solidFill>
              </a:ln>
            </p:spPr>
            <p:style>
              <a:lnRef idx="2">
                <a:schemeClr val="accent1"/>
              </a:lnRef>
              <a:fillRef idx="1">
                <a:schemeClr val="lt1"/>
              </a:fillRef>
              <a:effectRef idx="0">
                <a:schemeClr val="accent1"/>
              </a:effectRef>
              <a:fontRef idx="minor">
                <a:schemeClr val="dk1"/>
              </a:fontRef>
            </p:style>
            <p:txBody>
              <a:bodyPr lIns="36000" tIns="0" rIns="36000" bIns="0" rtlCol="0" anchor="ctr"/>
              <a:lstStyle/>
              <a:p>
                <a:r>
                  <a:rPr lang="ja-JP" altLang="en-US" sz="900" dirty="0">
                    <a:latin typeface="UD デジタル 教科書体 NK-B" panose="02020700000000000000" pitchFamily="18" charset="-128"/>
                    <a:ea typeface="UD デジタル 教科書体 NK-B" panose="02020700000000000000" pitchFamily="18" charset="-128"/>
                  </a:rPr>
                  <a:t>②金融機関を紹介</a:t>
                </a:r>
              </a:p>
            </p:txBody>
          </p:sp>
        </p:grpSp>
        <p:grpSp>
          <p:nvGrpSpPr>
            <p:cNvPr id="16" name="グループ化 15">
              <a:extLst>
                <a:ext uri="{FF2B5EF4-FFF2-40B4-BE49-F238E27FC236}">
                  <a16:creationId xmlns:a16="http://schemas.microsoft.com/office/drawing/2014/main" id="{27911D78-2EEF-46CC-81D3-C7A0C30F0DE9}"/>
                </a:ext>
              </a:extLst>
            </p:cNvPr>
            <p:cNvGrpSpPr/>
            <p:nvPr/>
          </p:nvGrpSpPr>
          <p:grpSpPr>
            <a:xfrm>
              <a:off x="4712772" y="5229217"/>
              <a:ext cx="1630430" cy="180000"/>
              <a:chOff x="3690834" y="4643786"/>
              <a:chExt cx="1630430" cy="180000"/>
            </a:xfrm>
          </p:grpSpPr>
          <p:sp>
            <p:nvSpPr>
              <p:cNvPr id="56" name="矢印: 右 55">
                <a:extLst>
                  <a:ext uri="{FF2B5EF4-FFF2-40B4-BE49-F238E27FC236}">
                    <a16:creationId xmlns:a16="http://schemas.microsoft.com/office/drawing/2014/main" id="{585BA65E-5E61-4CAB-8109-320DFF31B200}"/>
                  </a:ext>
                </a:extLst>
              </p:cNvPr>
              <p:cNvSpPr/>
              <p:nvPr/>
            </p:nvSpPr>
            <p:spPr>
              <a:xfrm>
                <a:off x="3690834" y="4673305"/>
                <a:ext cx="1630430" cy="108000"/>
              </a:xfrm>
              <a:prstGeom prst="right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58" name="正方形/長方形 57">
                <a:extLst>
                  <a:ext uri="{FF2B5EF4-FFF2-40B4-BE49-F238E27FC236}">
                    <a16:creationId xmlns:a16="http://schemas.microsoft.com/office/drawing/2014/main" id="{526A3F90-ACD2-45F0-96DB-FAC39A73C1DA}"/>
                  </a:ext>
                </a:extLst>
              </p:cNvPr>
              <p:cNvSpPr/>
              <p:nvPr/>
            </p:nvSpPr>
            <p:spPr>
              <a:xfrm>
                <a:off x="3858049" y="4643786"/>
                <a:ext cx="1296000" cy="180000"/>
              </a:xfrm>
              <a:prstGeom prst="rect">
                <a:avLst/>
              </a:prstGeom>
              <a:ln w="3175">
                <a:solidFill>
                  <a:schemeClr val="tx1"/>
                </a:solidFill>
              </a:ln>
            </p:spPr>
            <p:style>
              <a:lnRef idx="2">
                <a:schemeClr val="accent1"/>
              </a:lnRef>
              <a:fillRef idx="1">
                <a:schemeClr val="lt1"/>
              </a:fillRef>
              <a:effectRef idx="0">
                <a:schemeClr val="accent1"/>
              </a:effectRef>
              <a:fontRef idx="minor">
                <a:schemeClr val="dk1"/>
              </a:fontRef>
            </p:style>
            <p:txBody>
              <a:bodyPr lIns="36000" tIns="0" rIns="36000" bIns="0" rtlCol="0" anchor="ctr"/>
              <a:lstStyle/>
              <a:p>
                <a:r>
                  <a:rPr lang="ja-JP" altLang="en-US" sz="900" dirty="0">
                    <a:latin typeface="UD デジタル 教科書体 NK-B" panose="02020700000000000000" pitchFamily="18" charset="-128"/>
                    <a:ea typeface="UD デジタル 教科書体 NK-B" panose="02020700000000000000" pitchFamily="18" charset="-128"/>
                  </a:rPr>
                  <a:t>③金融機関に相談</a:t>
                </a:r>
              </a:p>
            </p:txBody>
          </p:sp>
        </p:grpSp>
        <p:grpSp>
          <p:nvGrpSpPr>
            <p:cNvPr id="18" name="グループ化 17">
              <a:extLst>
                <a:ext uri="{FF2B5EF4-FFF2-40B4-BE49-F238E27FC236}">
                  <a16:creationId xmlns:a16="http://schemas.microsoft.com/office/drawing/2014/main" id="{2E48C46F-9853-4671-862F-DF5165D8C838}"/>
                </a:ext>
              </a:extLst>
            </p:cNvPr>
            <p:cNvGrpSpPr/>
            <p:nvPr/>
          </p:nvGrpSpPr>
          <p:grpSpPr>
            <a:xfrm>
              <a:off x="4716042" y="5543558"/>
              <a:ext cx="1623891" cy="180000"/>
              <a:chOff x="3681768" y="4839216"/>
              <a:chExt cx="1623891" cy="180000"/>
            </a:xfrm>
          </p:grpSpPr>
          <p:sp>
            <p:nvSpPr>
              <p:cNvPr id="54" name="矢印: 右 53">
                <a:extLst>
                  <a:ext uri="{FF2B5EF4-FFF2-40B4-BE49-F238E27FC236}">
                    <a16:creationId xmlns:a16="http://schemas.microsoft.com/office/drawing/2014/main" id="{7DC06E8D-D998-4B50-B856-7B2D09723EF1}"/>
                  </a:ext>
                </a:extLst>
              </p:cNvPr>
              <p:cNvSpPr/>
              <p:nvPr/>
            </p:nvSpPr>
            <p:spPr>
              <a:xfrm rot="10800000">
                <a:off x="3681768" y="4878548"/>
                <a:ext cx="1623891" cy="108000"/>
              </a:xfrm>
              <a:prstGeom prst="right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dirty="0"/>
              </a:p>
            </p:txBody>
          </p:sp>
          <p:sp>
            <p:nvSpPr>
              <p:cNvPr id="55" name="正方形/長方形 54">
                <a:extLst>
                  <a:ext uri="{FF2B5EF4-FFF2-40B4-BE49-F238E27FC236}">
                    <a16:creationId xmlns:a16="http://schemas.microsoft.com/office/drawing/2014/main" id="{F915B06B-B544-4124-99CB-4F8AE4CD8338}"/>
                  </a:ext>
                </a:extLst>
              </p:cNvPr>
              <p:cNvSpPr/>
              <p:nvPr/>
            </p:nvSpPr>
            <p:spPr>
              <a:xfrm>
                <a:off x="3845713" y="4839216"/>
                <a:ext cx="1296000" cy="180000"/>
              </a:xfrm>
              <a:prstGeom prst="rect">
                <a:avLst/>
              </a:prstGeom>
              <a:ln w="3175">
                <a:solidFill>
                  <a:schemeClr val="tx1"/>
                </a:solidFill>
              </a:ln>
            </p:spPr>
            <p:style>
              <a:lnRef idx="2">
                <a:schemeClr val="accent1"/>
              </a:lnRef>
              <a:fillRef idx="1">
                <a:schemeClr val="lt1"/>
              </a:fillRef>
              <a:effectRef idx="0">
                <a:schemeClr val="accent1"/>
              </a:effectRef>
              <a:fontRef idx="minor">
                <a:schemeClr val="dk1"/>
              </a:fontRef>
            </p:style>
            <p:txBody>
              <a:bodyPr lIns="36000" tIns="0" rIns="36000" bIns="0" rtlCol="0" anchor="ctr"/>
              <a:lstStyle/>
              <a:p>
                <a:r>
                  <a:rPr lang="ja-JP" altLang="en-US" sz="900" dirty="0">
                    <a:latin typeface="UD デジタル 教科書体 NK-B" panose="02020700000000000000" pitchFamily="18" charset="-128"/>
                    <a:ea typeface="UD デジタル 教科書体 NK-B" panose="02020700000000000000" pitchFamily="18" charset="-128"/>
                  </a:rPr>
                  <a:t>④助言・遺言書作成支援</a:t>
                </a:r>
              </a:p>
            </p:txBody>
          </p:sp>
        </p:grpSp>
        <p:grpSp>
          <p:nvGrpSpPr>
            <p:cNvPr id="19" name="グループ化 18">
              <a:extLst>
                <a:ext uri="{FF2B5EF4-FFF2-40B4-BE49-F238E27FC236}">
                  <a16:creationId xmlns:a16="http://schemas.microsoft.com/office/drawing/2014/main" id="{91B57A68-5379-4408-9802-44B6D86BBE32}"/>
                </a:ext>
              </a:extLst>
            </p:cNvPr>
            <p:cNvGrpSpPr/>
            <p:nvPr/>
          </p:nvGrpSpPr>
          <p:grpSpPr>
            <a:xfrm>
              <a:off x="6355827" y="4623093"/>
              <a:ext cx="2232000" cy="489600"/>
              <a:chOff x="4800338" y="3936169"/>
              <a:chExt cx="2534400" cy="489600"/>
            </a:xfrm>
          </p:grpSpPr>
          <p:sp>
            <p:nvSpPr>
              <p:cNvPr id="47" name="四角形: 角を丸くする 46">
                <a:extLst>
                  <a:ext uri="{FF2B5EF4-FFF2-40B4-BE49-F238E27FC236}">
                    <a16:creationId xmlns:a16="http://schemas.microsoft.com/office/drawing/2014/main" id="{ED9D3A64-7167-4B3C-8EB1-16A3453CFEF3}"/>
                  </a:ext>
                </a:extLst>
              </p:cNvPr>
              <p:cNvSpPr/>
              <p:nvPr/>
            </p:nvSpPr>
            <p:spPr>
              <a:xfrm>
                <a:off x="4800338" y="3936169"/>
                <a:ext cx="2534400" cy="489600"/>
              </a:xfrm>
              <a:prstGeom prst="roundRect">
                <a:avLst/>
              </a:prstGeom>
              <a:solidFill>
                <a:schemeClr val="accent5">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1200" dirty="0">
                    <a:solidFill>
                      <a:schemeClr val="tx1"/>
                    </a:solidFill>
                    <a:latin typeface="UD デジタル 教科書体 NK-B" panose="02020700000000000000" pitchFamily="18" charset="-128"/>
                    <a:ea typeface="UD デジタル 教科書体 NK-B" panose="02020700000000000000" pitchFamily="18" charset="-128"/>
                  </a:rPr>
                  <a:t>大阪教育ゆめ基金</a:t>
                </a:r>
                <a:r>
                  <a:rPr lang="ja-JP" altLang="en-US" sz="1013" dirty="0">
                    <a:latin typeface="UD デジタル 教科書体 NK-R" panose="02020400000000000000" pitchFamily="18" charset="-128"/>
                    <a:ea typeface="UD デジタル 教科書体 NK-R" panose="02020400000000000000" pitchFamily="18" charset="-128"/>
                  </a:rPr>
                  <a:t>　　　　　　　　　</a:t>
                </a:r>
                <a:endParaRPr lang="en-US" altLang="ja-JP" sz="1013" dirty="0">
                  <a:solidFill>
                    <a:schemeClr val="accent5">
                      <a:lumMod val="75000"/>
                    </a:schemeClr>
                  </a:solidFill>
                  <a:latin typeface="UD デジタル 教科書体 NK-B" panose="02020700000000000000" pitchFamily="18" charset="-128"/>
                  <a:ea typeface="UD デジタル 教科書体 NK-B" panose="02020700000000000000" pitchFamily="18" charset="-128"/>
                </a:endParaRPr>
              </a:p>
            </p:txBody>
          </p:sp>
          <p:pic>
            <p:nvPicPr>
              <p:cNvPr id="45" name="図 44">
                <a:extLst>
                  <a:ext uri="{FF2B5EF4-FFF2-40B4-BE49-F238E27FC236}">
                    <a16:creationId xmlns:a16="http://schemas.microsoft.com/office/drawing/2014/main" id="{B89B6C0F-1382-4E42-885B-C4E2C884BBE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53343" b="2223"/>
              <a:stretch/>
            </p:blipFill>
            <p:spPr>
              <a:xfrm>
                <a:off x="4883428" y="4048281"/>
                <a:ext cx="377278" cy="265377"/>
              </a:xfrm>
              <a:prstGeom prst="rect">
                <a:avLst/>
              </a:prstGeom>
              <a:ln w="3175">
                <a:noFill/>
              </a:ln>
            </p:spPr>
          </p:pic>
        </p:grpSp>
        <p:grpSp>
          <p:nvGrpSpPr>
            <p:cNvPr id="22" name="グループ化 21">
              <a:extLst>
                <a:ext uri="{FF2B5EF4-FFF2-40B4-BE49-F238E27FC236}">
                  <a16:creationId xmlns:a16="http://schemas.microsoft.com/office/drawing/2014/main" id="{853BE011-4BDA-45B7-8D8A-F6432E393D21}"/>
                </a:ext>
              </a:extLst>
            </p:cNvPr>
            <p:cNvGrpSpPr/>
            <p:nvPr/>
          </p:nvGrpSpPr>
          <p:grpSpPr>
            <a:xfrm>
              <a:off x="6907823" y="5003305"/>
              <a:ext cx="1543021" cy="260115"/>
              <a:chOff x="5858169" y="4943053"/>
              <a:chExt cx="1543021" cy="260115"/>
            </a:xfrm>
          </p:grpSpPr>
          <p:sp>
            <p:nvSpPr>
              <p:cNvPr id="42" name="矢印: 下 41">
                <a:extLst>
                  <a:ext uri="{FF2B5EF4-FFF2-40B4-BE49-F238E27FC236}">
                    <a16:creationId xmlns:a16="http://schemas.microsoft.com/office/drawing/2014/main" id="{FFF65F24-1673-463C-8A64-BEFCF279ED92}"/>
                  </a:ext>
                </a:extLst>
              </p:cNvPr>
              <p:cNvSpPr/>
              <p:nvPr/>
            </p:nvSpPr>
            <p:spPr>
              <a:xfrm rot="10800000">
                <a:off x="5858169" y="4943053"/>
                <a:ext cx="176378" cy="260115"/>
              </a:xfrm>
              <a:prstGeom prst="downArrow">
                <a:avLst/>
              </a:prstGeom>
              <a:solidFill>
                <a:srgbClr val="006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46" name="テキスト ボックス 45">
                <a:extLst>
                  <a:ext uri="{FF2B5EF4-FFF2-40B4-BE49-F238E27FC236}">
                    <a16:creationId xmlns:a16="http://schemas.microsoft.com/office/drawing/2014/main" id="{A522B608-8A6D-4B48-AC4A-1870CA879F98}"/>
                  </a:ext>
                </a:extLst>
              </p:cNvPr>
              <p:cNvSpPr txBox="1"/>
              <p:nvPr/>
            </p:nvSpPr>
            <p:spPr>
              <a:xfrm>
                <a:off x="6105190" y="4965111"/>
                <a:ext cx="1296000" cy="216000"/>
              </a:xfrm>
              <a:prstGeom prst="rect">
                <a:avLst/>
              </a:prstGeom>
              <a:ln w="3175">
                <a:solidFill>
                  <a:schemeClr val="tx1"/>
                </a:solidFill>
              </a:ln>
            </p:spPr>
            <p:style>
              <a:lnRef idx="2">
                <a:schemeClr val="dk1"/>
              </a:lnRef>
              <a:fillRef idx="1">
                <a:schemeClr val="lt1"/>
              </a:fillRef>
              <a:effectRef idx="0">
                <a:schemeClr val="dk1"/>
              </a:effectRef>
              <a:fontRef idx="minor">
                <a:schemeClr val="dk1"/>
              </a:fontRef>
            </p:style>
            <p:txBody>
              <a:bodyPr wrap="square" lIns="36000" tIns="0" rIns="36000" bIns="0" anchor="ctr">
                <a:noAutofit/>
              </a:bodyPr>
              <a:lstStyle/>
              <a:p>
                <a:pPr algn="ctr"/>
                <a:r>
                  <a:rPr lang="ja-JP" altLang="en-US" sz="900" dirty="0">
                    <a:latin typeface="UD デジタル 教科書体 NK-B" panose="02020700000000000000" pitchFamily="18" charset="-128"/>
                    <a:ea typeface="UD デジタル 教科書体 NK-B" panose="02020700000000000000" pitchFamily="18" charset="-128"/>
                  </a:rPr>
                  <a:t>⑤遺言執行、基金に寄附</a:t>
                </a:r>
              </a:p>
            </p:txBody>
          </p:sp>
        </p:grpSp>
      </p:grpSp>
      <p:graphicFrame>
        <p:nvGraphicFramePr>
          <p:cNvPr id="25" name="表 24">
            <a:extLst>
              <a:ext uri="{FF2B5EF4-FFF2-40B4-BE49-F238E27FC236}">
                <a16:creationId xmlns:a16="http://schemas.microsoft.com/office/drawing/2014/main" id="{DD6F8E55-2464-404B-9B50-EF4ECA3FC760}"/>
              </a:ext>
            </a:extLst>
          </p:cNvPr>
          <p:cNvGraphicFramePr>
            <a:graphicFrameLocks noGrp="1"/>
          </p:cNvGraphicFramePr>
          <p:nvPr>
            <p:extLst>
              <p:ext uri="{D42A27DB-BD31-4B8C-83A1-F6EECF244321}">
                <p14:modId xmlns:p14="http://schemas.microsoft.com/office/powerpoint/2010/main" val="3124342379"/>
              </p:ext>
            </p:extLst>
          </p:nvPr>
        </p:nvGraphicFramePr>
        <p:xfrm>
          <a:off x="3262339" y="2048878"/>
          <a:ext cx="5466564" cy="1681564"/>
        </p:xfrm>
        <a:graphic>
          <a:graphicData uri="http://schemas.openxmlformats.org/drawingml/2006/table">
            <a:tbl>
              <a:tblPr/>
              <a:tblGrid>
                <a:gridCol w="1255470">
                  <a:extLst>
                    <a:ext uri="{9D8B030D-6E8A-4147-A177-3AD203B41FA5}">
                      <a16:colId xmlns:a16="http://schemas.microsoft.com/office/drawing/2014/main" val="1959756040"/>
                    </a:ext>
                  </a:extLst>
                </a:gridCol>
                <a:gridCol w="4211094">
                  <a:extLst>
                    <a:ext uri="{9D8B030D-6E8A-4147-A177-3AD203B41FA5}">
                      <a16:colId xmlns:a16="http://schemas.microsoft.com/office/drawing/2014/main" val="4033884970"/>
                    </a:ext>
                  </a:extLst>
                </a:gridCol>
              </a:tblGrid>
              <a:tr h="248786">
                <a:tc gridSpan="2">
                  <a:txBody>
                    <a:bodyPr/>
                    <a:lstStyle/>
                    <a:p>
                      <a:pPr algn="ctr"/>
                      <a:r>
                        <a:rPr lang="ja-JP" altLang="en-US" sz="1100" b="1" dirty="0">
                          <a:solidFill>
                            <a:schemeClr val="bg1"/>
                          </a:solidFill>
                          <a:effectLst/>
                          <a:latin typeface="メイリオ" panose="020B0604030504040204" pitchFamily="50" charset="-128"/>
                          <a:ea typeface="メイリオ" panose="020B0604030504040204" pitchFamily="50" charset="-128"/>
                        </a:rPr>
                        <a:t>ふるさと納税ポータルサイト一覧</a:t>
                      </a:r>
                    </a:p>
                  </a:txBody>
                  <a:tcPr marL="92301" marR="92301" marT="85708" marB="52743" anchor="ctr">
                    <a:lnL w="12700" cap="flat" cmpd="sng" algn="ctr">
                      <a:solidFill>
                        <a:srgbClr val="D1D4D9"/>
                      </a:solidFill>
                      <a:prstDash val="solid"/>
                      <a:round/>
                      <a:headEnd type="none" w="med" len="med"/>
                      <a:tailEnd type="none" w="med" len="med"/>
                    </a:lnL>
                    <a:lnR w="12700" cap="flat" cmpd="sng" algn="ctr">
                      <a:solidFill>
                        <a:srgbClr val="D1D4D9"/>
                      </a:solidFill>
                      <a:prstDash val="solid"/>
                      <a:round/>
                      <a:headEnd type="none" w="med" len="med"/>
                      <a:tailEnd type="none" w="med" len="med"/>
                    </a:lnR>
                    <a:lnT w="12700" cap="flat" cmpd="sng" algn="ctr">
                      <a:solidFill>
                        <a:srgbClr val="D1D4D9"/>
                      </a:solidFill>
                      <a:prstDash val="solid"/>
                      <a:round/>
                      <a:headEnd type="none" w="med" len="med"/>
                      <a:tailEnd type="none" w="med" len="med"/>
                    </a:lnT>
                    <a:lnB w="12700" cap="flat" cmpd="sng" algn="ctr">
                      <a:solidFill>
                        <a:srgbClr val="D1D4D9"/>
                      </a:solidFill>
                      <a:prstDash val="solid"/>
                      <a:round/>
                      <a:headEnd type="none" w="med" len="med"/>
                      <a:tailEnd type="none" w="med" len="med"/>
                    </a:lnB>
                    <a:solidFill>
                      <a:srgbClr val="4F81BD"/>
                    </a:solidFill>
                  </a:tcPr>
                </a:tc>
                <a:tc hMerge="1">
                  <a:txBody>
                    <a:bodyPr/>
                    <a:lstStyle/>
                    <a:p>
                      <a:pPr algn="ctr"/>
                      <a:r>
                        <a:rPr lang="ja-JP" altLang="en-US" sz="1100" b="1" dirty="0">
                          <a:solidFill>
                            <a:schemeClr val="bg1"/>
                          </a:solidFill>
                          <a:effectLst/>
                          <a:latin typeface="メイリオ" panose="020B0604030504040204" pitchFamily="50" charset="-128"/>
                          <a:ea typeface="メイリオ" panose="020B0604030504040204" pitchFamily="50" charset="-128"/>
                        </a:rPr>
                        <a:t>備考</a:t>
                      </a:r>
                    </a:p>
                  </a:txBody>
                  <a:tcPr marL="92301" marR="92301" marT="85708" marB="52743" anchor="ctr">
                    <a:lnL w="12700" cap="flat" cmpd="sng" algn="ctr">
                      <a:solidFill>
                        <a:srgbClr val="D1D4D9"/>
                      </a:solidFill>
                      <a:prstDash val="solid"/>
                      <a:round/>
                      <a:headEnd type="none" w="med" len="med"/>
                      <a:tailEnd type="none" w="med" len="med"/>
                    </a:lnL>
                    <a:lnR w="12700" cap="flat" cmpd="sng" algn="ctr">
                      <a:solidFill>
                        <a:srgbClr val="D1D4D9"/>
                      </a:solidFill>
                      <a:prstDash val="solid"/>
                      <a:round/>
                      <a:headEnd type="none" w="med" len="med"/>
                      <a:tailEnd type="none" w="med" len="med"/>
                    </a:lnR>
                    <a:lnT w="12700" cap="flat" cmpd="sng" algn="ctr">
                      <a:solidFill>
                        <a:srgbClr val="D1D4D9"/>
                      </a:solidFill>
                      <a:prstDash val="solid"/>
                      <a:round/>
                      <a:headEnd type="none" w="med" len="med"/>
                      <a:tailEnd type="none" w="med" len="med"/>
                    </a:lnT>
                    <a:lnB w="12700" cap="flat" cmpd="sng" algn="ctr">
                      <a:solidFill>
                        <a:srgbClr val="D1D4D9"/>
                      </a:solidFill>
                      <a:prstDash val="solid"/>
                      <a:round/>
                      <a:headEnd type="none" w="med" len="med"/>
                      <a:tailEnd type="none" w="med" len="med"/>
                    </a:lnB>
                    <a:solidFill>
                      <a:srgbClr val="4F81BD"/>
                    </a:solidFill>
                  </a:tcPr>
                </a:tc>
                <a:extLst>
                  <a:ext uri="{0D108BD9-81ED-4DB2-BD59-A6C34878D82A}">
                    <a16:rowId xmlns:a16="http://schemas.microsoft.com/office/drawing/2014/main" val="3630059684"/>
                  </a:ext>
                </a:extLst>
              </a:tr>
              <a:tr h="385040">
                <a:tc>
                  <a:txBody>
                    <a:bodyPr/>
                    <a:lstStyle/>
                    <a:p>
                      <a:pPr algn="l"/>
                      <a:r>
                        <a:rPr lang="ja-JP" altLang="en-US" sz="1100" u="none" dirty="0">
                          <a:solidFill>
                            <a:schemeClr val="tx1"/>
                          </a:solidFill>
                          <a:effectLst/>
                          <a:latin typeface="メイリオ" panose="020B0604030504040204" pitchFamily="50" charset="-128"/>
                          <a:ea typeface="メイリオ" panose="020B0604030504040204" pitchFamily="50" charset="-128"/>
                        </a:rPr>
                        <a:t>さとふる</a:t>
                      </a:r>
                    </a:p>
                  </a:txBody>
                  <a:tcPr marL="36000" marR="36000" marT="36000" marB="0" anchor="ctr">
                    <a:lnL w="12700" cap="flat" cmpd="sng" algn="ctr">
                      <a:solidFill>
                        <a:srgbClr val="D1D4D9"/>
                      </a:solidFill>
                      <a:prstDash val="solid"/>
                      <a:round/>
                      <a:headEnd type="none" w="med" len="med"/>
                      <a:tailEnd type="none" w="med" len="med"/>
                    </a:lnL>
                    <a:lnR w="12700" cap="flat" cmpd="sng" algn="ctr">
                      <a:solidFill>
                        <a:srgbClr val="D1D4D9"/>
                      </a:solidFill>
                      <a:prstDash val="solid"/>
                      <a:round/>
                      <a:headEnd type="none" w="med" len="med"/>
                      <a:tailEnd type="none" w="med" len="med"/>
                    </a:lnR>
                    <a:lnT w="12700" cap="flat" cmpd="sng" algn="ctr">
                      <a:solidFill>
                        <a:srgbClr val="D1D4D9"/>
                      </a:solidFill>
                      <a:prstDash val="solid"/>
                      <a:round/>
                      <a:headEnd type="none" w="med" len="med"/>
                      <a:tailEnd type="none" w="med" len="med"/>
                    </a:lnT>
                    <a:lnB w="12700" cap="flat" cmpd="sng" algn="ctr">
                      <a:solidFill>
                        <a:srgbClr val="D1D4D9"/>
                      </a:solidFill>
                      <a:prstDash val="solid"/>
                      <a:round/>
                      <a:headEnd type="none" w="med" len="med"/>
                      <a:tailEnd type="none" w="med" len="med"/>
                    </a:lnB>
                    <a:solidFill>
                      <a:srgbClr val="E9EDF4"/>
                    </a:solidFill>
                  </a:tcPr>
                </a:tc>
                <a:tc>
                  <a:txBody>
                    <a:bodyPr/>
                    <a:lstStyle/>
                    <a:p>
                      <a:pPr algn="l"/>
                      <a:r>
                        <a:rPr lang="ja-JP" altLang="en-US" sz="1050" dirty="0">
                          <a:solidFill>
                            <a:schemeClr val="tx1"/>
                          </a:solidFill>
                          <a:effectLst/>
                          <a:latin typeface="メイリオ" panose="020B0604030504040204" pitchFamily="50" charset="-128"/>
                          <a:ea typeface="メイリオ" panose="020B0604030504040204" pitchFamily="50" charset="-128"/>
                        </a:rPr>
                        <a:t>教育庁の取組みに寄附が可能</a:t>
                      </a:r>
                      <a:endParaRPr lang="en-US" altLang="ja-JP" sz="1050" dirty="0">
                        <a:solidFill>
                          <a:schemeClr val="tx1"/>
                        </a:solidFill>
                        <a:effectLst/>
                        <a:latin typeface="メイリオ" panose="020B0604030504040204" pitchFamily="50" charset="-128"/>
                        <a:ea typeface="メイリオ" panose="020B0604030504040204" pitchFamily="50" charset="-128"/>
                      </a:endParaRPr>
                    </a:p>
                    <a:p>
                      <a:pPr algn="l"/>
                      <a:r>
                        <a:rPr lang="ja-JP" altLang="en-US" sz="1050" dirty="0">
                          <a:solidFill>
                            <a:schemeClr val="tx1"/>
                          </a:solidFill>
                          <a:effectLst/>
                          <a:latin typeface="メイリオ" panose="020B0604030504040204" pitchFamily="50" charset="-128"/>
                          <a:ea typeface="メイリオ" panose="020B0604030504040204" pitchFamily="50" charset="-128"/>
                        </a:rPr>
                        <a:t>（学校等を指定しない寄附）</a:t>
                      </a:r>
                    </a:p>
                  </a:txBody>
                  <a:tcPr marL="92301" marR="92301" marT="85708" marB="52743" anchor="ctr">
                    <a:lnL w="12700" cap="flat" cmpd="sng" algn="ctr">
                      <a:solidFill>
                        <a:srgbClr val="D1D4D9"/>
                      </a:solidFill>
                      <a:prstDash val="solid"/>
                      <a:round/>
                      <a:headEnd type="none" w="med" len="med"/>
                      <a:tailEnd type="none" w="med" len="med"/>
                    </a:lnL>
                    <a:lnR w="12700" cap="flat" cmpd="sng" algn="ctr">
                      <a:solidFill>
                        <a:srgbClr val="D1D4D9"/>
                      </a:solidFill>
                      <a:prstDash val="solid"/>
                      <a:round/>
                      <a:headEnd type="none" w="med" len="med"/>
                      <a:tailEnd type="none" w="med" len="med"/>
                    </a:lnR>
                    <a:lnT w="12700" cap="flat" cmpd="sng" algn="ctr">
                      <a:solidFill>
                        <a:srgbClr val="D1D4D9"/>
                      </a:solidFill>
                      <a:prstDash val="solid"/>
                      <a:round/>
                      <a:headEnd type="none" w="med" len="med"/>
                      <a:tailEnd type="none" w="med" len="med"/>
                    </a:lnT>
                    <a:lnB w="12700" cap="flat" cmpd="sng" algn="ctr">
                      <a:solidFill>
                        <a:srgbClr val="D1D4D9"/>
                      </a:solidFill>
                      <a:prstDash val="solid"/>
                      <a:round/>
                      <a:headEnd type="none" w="med" len="med"/>
                      <a:tailEnd type="none" w="med" len="med"/>
                    </a:lnB>
                    <a:solidFill>
                      <a:srgbClr val="E9EDF4"/>
                    </a:solidFill>
                  </a:tcPr>
                </a:tc>
                <a:extLst>
                  <a:ext uri="{0D108BD9-81ED-4DB2-BD59-A6C34878D82A}">
                    <a16:rowId xmlns:a16="http://schemas.microsoft.com/office/drawing/2014/main" val="2324302109"/>
                  </a:ext>
                </a:extLst>
              </a:tr>
              <a:tr h="385040">
                <a:tc>
                  <a:txBody>
                    <a:bodyPr/>
                    <a:lstStyle/>
                    <a:p>
                      <a:pPr algn="l"/>
                      <a:r>
                        <a:rPr lang="ja-JP" altLang="en-US" sz="1100" u="none" dirty="0">
                          <a:solidFill>
                            <a:schemeClr val="tx1"/>
                          </a:solidFill>
                          <a:effectLst/>
                          <a:latin typeface="メイリオ" panose="020B0604030504040204" pitchFamily="50" charset="-128"/>
                          <a:ea typeface="メイリオ" panose="020B0604030504040204" pitchFamily="50" charset="-128"/>
                        </a:rPr>
                        <a:t>ふるさとチョイス</a:t>
                      </a:r>
                    </a:p>
                  </a:txBody>
                  <a:tcPr marL="36000" marR="36000" marT="36000" marB="36000" anchor="ctr">
                    <a:lnL w="12700" cap="flat" cmpd="sng" algn="ctr">
                      <a:solidFill>
                        <a:srgbClr val="D1D4D9"/>
                      </a:solidFill>
                      <a:prstDash val="solid"/>
                      <a:round/>
                      <a:headEnd type="none" w="med" len="med"/>
                      <a:tailEnd type="none" w="med" len="med"/>
                    </a:lnL>
                    <a:lnR w="12700" cap="flat" cmpd="sng" algn="ctr">
                      <a:solidFill>
                        <a:srgbClr val="D1D4D9"/>
                      </a:solidFill>
                      <a:prstDash val="solid"/>
                      <a:round/>
                      <a:headEnd type="none" w="med" len="med"/>
                      <a:tailEnd type="none" w="med" len="med"/>
                    </a:lnR>
                    <a:lnT w="12700" cap="flat" cmpd="sng" algn="ctr">
                      <a:solidFill>
                        <a:srgbClr val="D1D4D9"/>
                      </a:solidFill>
                      <a:prstDash val="solid"/>
                      <a:round/>
                      <a:headEnd type="none" w="med" len="med"/>
                      <a:tailEnd type="none" w="med" len="med"/>
                    </a:lnT>
                    <a:lnB w="12700" cap="flat" cmpd="sng" algn="ctr">
                      <a:solidFill>
                        <a:srgbClr val="D1D4D9"/>
                      </a:solidFill>
                      <a:prstDash val="solid"/>
                      <a:round/>
                      <a:headEnd type="none" w="med" len="med"/>
                      <a:tailEnd type="none" w="med" len="med"/>
                    </a:lnB>
                    <a:solidFill>
                      <a:srgbClr val="E9EDF4"/>
                    </a:solidFill>
                  </a:tcPr>
                </a:tc>
                <a:tc>
                  <a:txBody>
                    <a:bodyPr/>
                    <a:lstStyle/>
                    <a:p>
                      <a:pPr algn="l"/>
                      <a:r>
                        <a:rPr lang="ja-JP" altLang="en-US" sz="1050" dirty="0">
                          <a:solidFill>
                            <a:schemeClr val="tx1"/>
                          </a:solidFill>
                          <a:effectLst/>
                          <a:latin typeface="メイリオ" panose="020B0604030504040204" pitchFamily="50" charset="-128"/>
                          <a:ea typeface="メイリオ" panose="020B0604030504040204" pitchFamily="50" charset="-128"/>
                        </a:rPr>
                        <a:t>教育庁の取組みに寄附が可能</a:t>
                      </a:r>
                      <a:endParaRPr lang="en-US" altLang="ja-JP" sz="1050" dirty="0">
                        <a:solidFill>
                          <a:schemeClr val="tx1"/>
                        </a:solidFill>
                        <a:effectLst/>
                        <a:latin typeface="メイリオ" panose="020B0604030504040204" pitchFamily="50" charset="-128"/>
                        <a:ea typeface="メイリオ" panose="020B0604030504040204" pitchFamily="50" charset="-128"/>
                      </a:endParaRPr>
                    </a:p>
                    <a:p>
                      <a:pPr algn="l"/>
                      <a:r>
                        <a:rPr lang="ja-JP" altLang="en-US" sz="1050" dirty="0">
                          <a:solidFill>
                            <a:schemeClr val="tx1"/>
                          </a:solidFill>
                          <a:effectLst/>
                          <a:latin typeface="メイリオ" panose="020B0604030504040204" pitchFamily="50" charset="-128"/>
                          <a:ea typeface="メイリオ" panose="020B0604030504040204" pitchFamily="50" charset="-128"/>
                        </a:rPr>
                        <a:t>（学校等を指定しない寄附）</a:t>
                      </a:r>
                    </a:p>
                  </a:txBody>
                  <a:tcPr marL="92301" marR="92301" marT="85708" marB="52743" anchor="ctr">
                    <a:lnL w="12700" cap="flat" cmpd="sng" algn="ctr">
                      <a:solidFill>
                        <a:srgbClr val="D1D4D9"/>
                      </a:solidFill>
                      <a:prstDash val="solid"/>
                      <a:round/>
                      <a:headEnd type="none" w="med" len="med"/>
                      <a:tailEnd type="none" w="med" len="med"/>
                    </a:lnL>
                    <a:lnR w="12700" cap="flat" cmpd="sng" algn="ctr">
                      <a:solidFill>
                        <a:srgbClr val="D1D4D9"/>
                      </a:solidFill>
                      <a:prstDash val="solid"/>
                      <a:round/>
                      <a:headEnd type="none" w="med" len="med"/>
                      <a:tailEnd type="none" w="med" len="med"/>
                    </a:lnR>
                    <a:lnT w="12700" cap="flat" cmpd="sng" algn="ctr">
                      <a:solidFill>
                        <a:srgbClr val="D1D4D9"/>
                      </a:solidFill>
                      <a:prstDash val="solid"/>
                      <a:round/>
                      <a:headEnd type="none" w="med" len="med"/>
                      <a:tailEnd type="none" w="med" len="med"/>
                    </a:lnT>
                    <a:lnB w="12700" cap="flat" cmpd="sng" algn="ctr">
                      <a:solidFill>
                        <a:srgbClr val="D1D4D9"/>
                      </a:solidFill>
                      <a:prstDash val="solid"/>
                      <a:round/>
                      <a:headEnd type="none" w="med" len="med"/>
                      <a:tailEnd type="none" w="med" len="med"/>
                    </a:lnB>
                    <a:solidFill>
                      <a:srgbClr val="E9EDF4"/>
                    </a:solidFill>
                  </a:tcPr>
                </a:tc>
                <a:extLst>
                  <a:ext uri="{0D108BD9-81ED-4DB2-BD59-A6C34878D82A}">
                    <a16:rowId xmlns:a16="http://schemas.microsoft.com/office/drawing/2014/main" val="1271108859"/>
                  </a:ext>
                </a:extLst>
              </a:tr>
              <a:tr h="385040">
                <a:tc>
                  <a:txBody>
                    <a:bodyPr/>
                    <a:lstStyle/>
                    <a:p>
                      <a:pPr algn="l"/>
                      <a:r>
                        <a:rPr lang="ja-JP" altLang="en-US" sz="1100" u="none" dirty="0">
                          <a:solidFill>
                            <a:schemeClr val="tx1"/>
                          </a:solidFill>
                          <a:effectLst/>
                          <a:latin typeface="メイリオ" panose="020B0604030504040204" pitchFamily="50" charset="-128"/>
                          <a:ea typeface="メイリオ" panose="020B0604030504040204" pitchFamily="50" charset="-128"/>
                        </a:rPr>
                        <a:t>楽天ふるさと納税</a:t>
                      </a:r>
                    </a:p>
                  </a:txBody>
                  <a:tcPr marL="36000" marR="36000" marT="36000" marB="36000" anchor="ctr">
                    <a:lnL w="12700" cap="flat" cmpd="sng" algn="ctr">
                      <a:solidFill>
                        <a:srgbClr val="D1D4D9"/>
                      </a:solidFill>
                      <a:prstDash val="solid"/>
                      <a:round/>
                      <a:headEnd type="none" w="med" len="med"/>
                      <a:tailEnd type="none" w="med" len="med"/>
                    </a:lnL>
                    <a:lnR w="12700" cap="flat" cmpd="sng" algn="ctr">
                      <a:solidFill>
                        <a:srgbClr val="D1D4D9"/>
                      </a:solidFill>
                      <a:prstDash val="solid"/>
                      <a:round/>
                      <a:headEnd type="none" w="med" len="med"/>
                      <a:tailEnd type="none" w="med" len="med"/>
                    </a:lnR>
                    <a:lnT w="12700" cap="flat" cmpd="sng" algn="ctr">
                      <a:solidFill>
                        <a:srgbClr val="D1D4D9"/>
                      </a:solidFill>
                      <a:prstDash val="solid"/>
                      <a:round/>
                      <a:headEnd type="none" w="med" len="med"/>
                      <a:tailEnd type="none" w="med" len="med"/>
                    </a:lnT>
                    <a:lnB w="12700" cap="flat" cmpd="sng" algn="ctr">
                      <a:solidFill>
                        <a:srgbClr val="D1D4D9"/>
                      </a:solidFill>
                      <a:prstDash val="solid"/>
                      <a:round/>
                      <a:headEnd type="none" w="med" len="med"/>
                      <a:tailEnd type="none" w="med" len="med"/>
                    </a:lnB>
                    <a:solidFill>
                      <a:srgbClr val="E9EDF4"/>
                    </a:solidFill>
                  </a:tcPr>
                </a:tc>
                <a:tc>
                  <a:txBody>
                    <a:bodyPr/>
                    <a:lstStyle/>
                    <a:p>
                      <a:pPr algn="l"/>
                      <a:r>
                        <a:rPr lang="ja-JP" altLang="en-US" sz="1050" dirty="0">
                          <a:solidFill>
                            <a:schemeClr val="tx1"/>
                          </a:solidFill>
                          <a:effectLst/>
                          <a:latin typeface="メイリオ" panose="020B0604030504040204" pitchFamily="50" charset="-128"/>
                          <a:ea typeface="メイリオ" panose="020B0604030504040204" pitchFamily="50" charset="-128"/>
                        </a:rPr>
                        <a:t>教育庁の取組みの他、府立学校、私立高校等、府立の教育関係施設（図書館、博物館、スポーツセンター等）を指定した寄附が可能</a:t>
                      </a:r>
                    </a:p>
                  </a:txBody>
                  <a:tcPr marL="92301" marR="92301" marT="85708" marB="52743" anchor="ctr">
                    <a:lnL w="12700" cap="flat" cmpd="sng" algn="ctr">
                      <a:solidFill>
                        <a:srgbClr val="D1D4D9"/>
                      </a:solidFill>
                      <a:prstDash val="solid"/>
                      <a:round/>
                      <a:headEnd type="none" w="med" len="med"/>
                      <a:tailEnd type="none" w="med" len="med"/>
                    </a:lnL>
                    <a:lnR w="12700" cap="flat" cmpd="sng" algn="ctr">
                      <a:solidFill>
                        <a:srgbClr val="D1D4D9"/>
                      </a:solidFill>
                      <a:prstDash val="solid"/>
                      <a:round/>
                      <a:headEnd type="none" w="med" len="med"/>
                      <a:tailEnd type="none" w="med" len="med"/>
                    </a:lnR>
                    <a:lnT w="12700" cap="flat" cmpd="sng" algn="ctr">
                      <a:solidFill>
                        <a:srgbClr val="D1D4D9"/>
                      </a:solidFill>
                      <a:prstDash val="solid"/>
                      <a:round/>
                      <a:headEnd type="none" w="med" len="med"/>
                      <a:tailEnd type="none" w="med" len="med"/>
                    </a:lnT>
                    <a:lnB w="12700" cap="flat" cmpd="sng" algn="ctr">
                      <a:solidFill>
                        <a:srgbClr val="D1D4D9"/>
                      </a:solidFill>
                      <a:prstDash val="solid"/>
                      <a:round/>
                      <a:headEnd type="none" w="med" len="med"/>
                      <a:tailEnd type="none" w="med" len="med"/>
                    </a:lnB>
                    <a:solidFill>
                      <a:srgbClr val="E9EDF4"/>
                    </a:solidFill>
                  </a:tcPr>
                </a:tc>
                <a:extLst>
                  <a:ext uri="{0D108BD9-81ED-4DB2-BD59-A6C34878D82A}">
                    <a16:rowId xmlns:a16="http://schemas.microsoft.com/office/drawing/2014/main" val="888961097"/>
                  </a:ext>
                </a:extLst>
              </a:tr>
            </a:tbl>
          </a:graphicData>
        </a:graphic>
      </p:graphicFrame>
      <p:graphicFrame>
        <p:nvGraphicFramePr>
          <p:cNvPr id="69" name="表 68">
            <a:extLst>
              <a:ext uri="{FF2B5EF4-FFF2-40B4-BE49-F238E27FC236}">
                <a16:creationId xmlns:a16="http://schemas.microsoft.com/office/drawing/2014/main" id="{85A12A0E-61EF-48B0-B128-33FEB26693CB}"/>
              </a:ext>
            </a:extLst>
          </p:cNvPr>
          <p:cNvGraphicFramePr>
            <a:graphicFrameLocks noGrp="1"/>
          </p:cNvGraphicFramePr>
          <p:nvPr>
            <p:extLst>
              <p:ext uri="{D42A27DB-BD31-4B8C-83A1-F6EECF244321}">
                <p14:modId xmlns:p14="http://schemas.microsoft.com/office/powerpoint/2010/main" val="1230622651"/>
              </p:ext>
            </p:extLst>
          </p:nvPr>
        </p:nvGraphicFramePr>
        <p:xfrm>
          <a:off x="525777" y="2048878"/>
          <a:ext cx="2456498" cy="685800"/>
        </p:xfrm>
        <a:graphic>
          <a:graphicData uri="http://schemas.openxmlformats.org/drawingml/2006/table">
            <a:tbl>
              <a:tblPr firstRow="1" bandRow="1">
                <a:tableStyleId>{5C22544A-7EE6-4342-B048-85BDC9FD1C3A}</a:tableStyleId>
              </a:tblPr>
              <a:tblGrid>
                <a:gridCol w="2456498">
                  <a:extLst>
                    <a:ext uri="{9D8B030D-6E8A-4147-A177-3AD203B41FA5}">
                      <a16:colId xmlns:a16="http://schemas.microsoft.com/office/drawing/2014/main" val="1062220583"/>
                    </a:ext>
                  </a:extLst>
                </a:gridCol>
              </a:tblGrid>
              <a:tr h="168878">
                <a:tc>
                  <a:txBody>
                    <a:bodyPr/>
                    <a:lstStyle/>
                    <a:p>
                      <a:pPr algn="ctr"/>
                      <a:r>
                        <a:rPr kumimoji="1" lang="ja-JP" altLang="en-US" sz="1100" dirty="0">
                          <a:latin typeface="メイリオ" panose="020B0604030504040204" pitchFamily="50" charset="-128"/>
                          <a:ea typeface="メイリオ" panose="020B0604030504040204" pitchFamily="50" charset="-128"/>
                        </a:rPr>
                        <a:t>従来の寄附方法</a:t>
                      </a:r>
                      <a:endParaRPr kumimoji="1" lang="ja-JP" altLang="en-US" sz="800" dirty="0">
                        <a:latin typeface="メイリオ" panose="020B0604030504040204" pitchFamily="50" charset="-128"/>
                        <a:ea typeface="メイリオ" panose="020B0604030504040204" pitchFamily="50" charset="-128"/>
                      </a:endParaRPr>
                    </a:p>
                  </a:txBody>
                  <a:tcPr anchor="b">
                    <a:lnL w="12700" cap="flat" cmpd="sng" algn="ctr">
                      <a:solidFill>
                        <a:srgbClr val="D1D4D9"/>
                      </a:solidFill>
                      <a:prstDash val="solid"/>
                      <a:round/>
                      <a:headEnd type="none" w="med" len="med"/>
                      <a:tailEnd type="none" w="med" len="med"/>
                    </a:lnL>
                    <a:lnR w="12700" cap="flat" cmpd="sng" algn="ctr">
                      <a:solidFill>
                        <a:srgbClr val="D1D4D9"/>
                      </a:solidFill>
                      <a:prstDash val="solid"/>
                      <a:round/>
                      <a:headEnd type="none" w="med" len="med"/>
                      <a:tailEnd type="none" w="med" len="med"/>
                    </a:lnR>
                    <a:lnT w="12700" cap="flat" cmpd="sng" algn="ctr">
                      <a:solidFill>
                        <a:srgbClr val="D1D4D9"/>
                      </a:solidFill>
                      <a:prstDash val="solid"/>
                      <a:round/>
                      <a:headEnd type="none" w="med" len="med"/>
                      <a:tailEnd type="none" w="med" len="med"/>
                    </a:lnT>
                    <a:lnB w="12700" cap="flat" cmpd="sng" algn="ctr">
                      <a:solidFill>
                        <a:srgbClr val="D1D4D9"/>
                      </a:solidFill>
                      <a:prstDash val="solid"/>
                      <a:round/>
                      <a:headEnd type="none" w="med" len="med"/>
                      <a:tailEnd type="none" w="med" len="med"/>
                    </a:lnB>
                    <a:solidFill>
                      <a:srgbClr val="C0504D"/>
                    </a:solidFill>
                  </a:tcPr>
                </a:tc>
                <a:extLst>
                  <a:ext uri="{0D108BD9-81ED-4DB2-BD59-A6C34878D82A}">
                    <a16:rowId xmlns:a16="http://schemas.microsoft.com/office/drawing/2014/main" val="3123838377"/>
                  </a:ext>
                </a:extLst>
              </a:tr>
              <a:tr h="380429">
                <a:tc>
                  <a:txBody>
                    <a:bodyPr/>
                    <a:lstStyle/>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大阪府行政オンラインシステム</a:t>
                      </a:r>
                      <a:endParaRPr kumimoji="1" lang="en-US"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87313" marR="0" lvl="0" indent="-87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郵送、電子メール等</a:t>
                      </a:r>
                      <a:endParaRPr kumimoji="1" lang="en-US" altLang="ja-JP"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txBody>
                  <a:tcPr>
                    <a:lnL w="12700" cap="flat" cmpd="sng" algn="ctr">
                      <a:solidFill>
                        <a:srgbClr val="D1D4D9"/>
                      </a:solidFill>
                      <a:prstDash val="solid"/>
                      <a:round/>
                      <a:headEnd type="none" w="med" len="med"/>
                      <a:tailEnd type="none" w="med" len="med"/>
                    </a:lnL>
                    <a:lnR w="12700" cap="flat" cmpd="sng" algn="ctr">
                      <a:solidFill>
                        <a:srgbClr val="D1D4D9"/>
                      </a:solidFill>
                      <a:prstDash val="solid"/>
                      <a:round/>
                      <a:headEnd type="none" w="med" len="med"/>
                      <a:tailEnd type="none" w="med" len="med"/>
                    </a:lnR>
                    <a:lnT w="12700" cap="flat" cmpd="sng" algn="ctr">
                      <a:solidFill>
                        <a:srgbClr val="D1D4D9"/>
                      </a:solidFill>
                      <a:prstDash val="solid"/>
                      <a:round/>
                      <a:headEnd type="none" w="med" len="med"/>
                      <a:tailEnd type="none" w="med" len="med"/>
                    </a:lnT>
                    <a:lnB w="12700" cap="flat" cmpd="sng" algn="ctr">
                      <a:solidFill>
                        <a:srgbClr val="D1D4D9"/>
                      </a:solidFill>
                      <a:prstDash val="solid"/>
                      <a:round/>
                      <a:headEnd type="none" w="med" len="med"/>
                      <a:tailEnd type="none" w="med" len="med"/>
                    </a:lnB>
                    <a:solidFill>
                      <a:srgbClr val="F2DCDB"/>
                    </a:solidFill>
                  </a:tcPr>
                </a:tc>
                <a:extLst>
                  <a:ext uri="{0D108BD9-81ED-4DB2-BD59-A6C34878D82A}">
                    <a16:rowId xmlns:a16="http://schemas.microsoft.com/office/drawing/2014/main" val="2718037623"/>
                  </a:ext>
                </a:extLst>
              </a:tr>
            </a:tbl>
          </a:graphicData>
        </a:graphic>
      </p:graphicFrame>
      <p:sp>
        <p:nvSpPr>
          <p:cNvPr id="77" name="矢印: 折線 76">
            <a:extLst>
              <a:ext uri="{FF2B5EF4-FFF2-40B4-BE49-F238E27FC236}">
                <a16:creationId xmlns:a16="http://schemas.microsoft.com/office/drawing/2014/main" id="{849D7832-436B-48A6-98C9-2A1D81795D51}"/>
              </a:ext>
            </a:extLst>
          </p:cNvPr>
          <p:cNvSpPr/>
          <p:nvPr/>
        </p:nvSpPr>
        <p:spPr>
          <a:xfrm flipV="1">
            <a:off x="2148690" y="2780638"/>
            <a:ext cx="1029540" cy="609219"/>
          </a:xfrm>
          <a:prstGeom prst="bentArrow">
            <a:avLst/>
          </a:prstGeom>
          <a:solidFill>
            <a:srgbClr val="006664"/>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lstStyle/>
          <a:p>
            <a:pPr algn="ctr"/>
            <a:endParaRPr kumimoji="1" lang="ja-JP" altLang="en-US" sz="1050" b="1" dirty="0">
              <a:solidFill>
                <a:schemeClr val="tx1"/>
              </a:solidFill>
              <a:latin typeface="メイリオ" panose="020B0604030504040204" pitchFamily="50" charset="-128"/>
              <a:ea typeface="メイリオ" panose="020B0604030504040204" pitchFamily="50" charset="-128"/>
            </a:endParaRPr>
          </a:p>
        </p:txBody>
      </p:sp>
      <p:sp>
        <p:nvSpPr>
          <p:cNvPr id="78" name="テキスト ボックス 77">
            <a:extLst>
              <a:ext uri="{FF2B5EF4-FFF2-40B4-BE49-F238E27FC236}">
                <a16:creationId xmlns:a16="http://schemas.microsoft.com/office/drawing/2014/main" id="{E1151026-057D-4038-85EA-1292192A9AD1}"/>
              </a:ext>
            </a:extLst>
          </p:cNvPr>
          <p:cNvSpPr txBox="1"/>
          <p:nvPr/>
        </p:nvSpPr>
        <p:spPr>
          <a:xfrm>
            <a:off x="2226870" y="2878088"/>
            <a:ext cx="1110482" cy="211492"/>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oAutofit/>
          </a:bodyPr>
          <a:lstStyle/>
          <a:p>
            <a:r>
              <a:rPr kumimoji="1" lang="ja-JP" altLang="en-US"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寄附方法を拡大！</a:t>
            </a:r>
          </a:p>
        </p:txBody>
      </p:sp>
      <p:pic>
        <p:nvPicPr>
          <p:cNvPr id="1026" name="Picture 2" descr="PAYサービスのイラスト">
            <a:extLst>
              <a:ext uri="{FF2B5EF4-FFF2-40B4-BE49-F238E27FC236}">
                <a16:creationId xmlns:a16="http://schemas.microsoft.com/office/drawing/2014/main" id="{83A2234E-1744-48E2-9ECC-45CEDDEA2E9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718390">
            <a:off x="7740512" y="3872278"/>
            <a:ext cx="657115" cy="691701"/>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2" descr="メインビジュアル">
            <a:extLst>
              <a:ext uri="{FF2B5EF4-FFF2-40B4-BE49-F238E27FC236}">
                <a16:creationId xmlns:a16="http://schemas.microsoft.com/office/drawing/2014/main" id="{C49273E3-F758-45FD-9BE3-0AA66110A57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8812" y="2841265"/>
            <a:ext cx="1592754" cy="867304"/>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graphicFrame>
        <p:nvGraphicFramePr>
          <p:cNvPr id="51" name="表 5">
            <a:extLst>
              <a:ext uri="{FF2B5EF4-FFF2-40B4-BE49-F238E27FC236}">
                <a16:creationId xmlns:a16="http://schemas.microsoft.com/office/drawing/2014/main" id="{553DCA4E-7EB9-4A05-95EB-7C0CD7467F93}"/>
              </a:ext>
            </a:extLst>
          </p:cNvPr>
          <p:cNvGraphicFramePr>
            <a:graphicFrameLocks noGrp="1"/>
          </p:cNvGraphicFramePr>
          <p:nvPr/>
        </p:nvGraphicFramePr>
        <p:xfrm>
          <a:off x="273016" y="6578160"/>
          <a:ext cx="8460000" cy="279840"/>
        </p:xfrm>
        <a:graphic>
          <a:graphicData uri="http://schemas.openxmlformats.org/drawingml/2006/table">
            <a:tbl>
              <a:tblPr>
                <a:tableStyleId>{5C22544A-7EE6-4342-B048-85BDC9FD1C3A}</a:tableStyleId>
              </a:tblPr>
              <a:tblGrid>
                <a:gridCol w="359711">
                  <a:extLst>
                    <a:ext uri="{9D8B030D-6E8A-4147-A177-3AD203B41FA5}">
                      <a16:colId xmlns:a16="http://schemas.microsoft.com/office/drawing/2014/main" val="18874105"/>
                    </a:ext>
                  </a:extLst>
                </a:gridCol>
                <a:gridCol w="8100289">
                  <a:extLst>
                    <a:ext uri="{9D8B030D-6E8A-4147-A177-3AD203B41FA5}">
                      <a16:colId xmlns:a16="http://schemas.microsoft.com/office/drawing/2014/main" val="1029292396"/>
                    </a:ext>
                  </a:extLst>
                </a:gridCol>
              </a:tblGrid>
              <a:tr h="0">
                <a:tc>
                  <a:txBody>
                    <a:bodyPr/>
                    <a:lstStyle/>
                    <a:p>
                      <a:pPr algn="dist"/>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r>
                        <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*14</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endParaRPr kumimoji="1" lang="ja-JP" altLang="en-US" sz="800" dirty="0"/>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lvl="0">
                        <a:defRPr/>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遺言により財産の一部またはすべてを特定の人や団体に贈与すること。</a:t>
                      </a:r>
                      <a:endParaRPr lang="en-US" altLang="ja-JP" sz="800" i="0" dirty="0">
                        <a:effectLst/>
                        <a:latin typeface="メイリオ" panose="020B0604030504040204" pitchFamily="50" charset="-128"/>
                        <a:ea typeface="メイリオ" panose="020B0604030504040204" pitchFamily="50" charset="-128"/>
                      </a:endParaRPr>
                    </a:p>
                    <a:p>
                      <a:pPr lvl="0">
                        <a:defRPr/>
                      </a:pP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6569586"/>
                  </a:ext>
                </a:extLst>
              </a:tr>
            </a:tbl>
          </a:graphicData>
        </a:graphic>
      </p:graphicFrame>
      <p:pic>
        <p:nvPicPr>
          <p:cNvPr id="41" name="図プレースホルダー 10" descr="テキスト&#10;&#10;AI によって生成されたコンテンツは間違っている可能性があります。">
            <a:extLst>
              <a:ext uri="{FF2B5EF4-FFF2-40B4-BE49-F238E27FC236}">
                <a16:creationId xmlns:a16="http://schemas.microsoft.com/office/drawing/2014/main" id="{958BE1CB-12A5-4A3F-A211-CB9DE3C55384}"/>
              </a:ext>
            </a:extLst>
          </p:cNvPr>
          <p:cNvPicPr>
            <a:picLocks noGrp="1" noChangeAspect="1"/>
          </p:cNvPicPr>
          <p:nvPr>
            <p:ph type="pic" sz="quarter" idx="14"/>
          </p:nvPr>
        </p:nvPicPr>
        <p:blipFill>
          <a:blip r:embed="rId6" cstate="print">
            <a:extLst>
              <a:ext uri="{28A0092B-C50C-407E-A947-70E740481C1C}">
                <a14:useLocalDpi xmlns:a14="http://schemas.microsoft.com/office/drawing/2010/main" val="0"/>
              </a:ext>
            </a:extLst>
          </a:blip>
          <a:srcRect/>
          <a:stretch>
            <a:fillRect/>
          </a:stretch>
        </p:blipFill>
        <p:spPr>
          <a:xfrm>
            <a:off x="7336355" y="31582"/>
            <a:ext cx="468000" cy="468000"/>
          </a:xfrm>
        </p:spPr>
      </p:pic>
      <p:pic>
        <p:nvPicPr>
          <p:cNvPr id="44" name="図プレースホルダー 13" descr="アイコン が含まれている画像&#10;&#10;AI によって生成されたコンテンツは間違っている可能性があります。">
            <a:extLst>
              <a:ext uri="{FF2B5EF4-FFF2-40B4-BE49-F238E27FC236}">
                <a16:creationId xmlns:a16="http://schemas.microsoft.com/office/drawing/2014/main" id="{C54D07E7-02E8-4324-B3A7-6D617F3412DC}"/>
              </a:ext>
            </a:extLst>
          </p:cNvPr>
          <p:cNvPicPr>
            <a:picLocks noGrp="1" noChangeAspect="1"/>
          </p:cNvPicPr>
          <p:nvPr>
            <p:ph type="pic" sz="quarter" idx="15"/>
          </p:nvPr>
        </p:nvPicPr>
        <p:blipFill>
          <a:blip r:embed="rId7" cstate="print">
            <a:extLst>
              <a:ext uri="{28A0092B-C50C-407E-A947-70E740481C1C}">
                <a14:useLocalDpi xmlns:a14="http://schemas.microsoft.com/office/drawing/2010/main" val="0"/>
              </a:ext>
            </a:extLst>
          </a:blip>
          <a:srcRect/>
          <a:stretch>
            <a:fillRect/>
          </a:stretch>
        </p:blipFill>
        <p:spPr>
          <a:xfrm>
            <a:off x="7950717" y="31582"/>
            <a:ext cx="468000" cy="468000"/>
          </a:xfrm>
        </p:spPr>
      </p:pic>
      <p:sp>
        <p:nvSpPr>
          <p:cNvPr id="3" name="スライド番号プレースホルダー 2">
            <a:extLst>
              <a:ext uri="{FF2B5EF4-FFF2-40B4-BE49-F238E27FC236}">
                <a16:creationId xmlns:a16="http://schemas.microsoft.com/office/drawing/2014/main" id="{9DDF542C-2C29-47F8-971D-0BBF8536B3CF}"/>
              </a:ext>
            </a:extLst>
          </p:cNvPr>
          <p:cNvSpPr>
            <a:spLocks noGrp="1"/>
          </p:cNvSpPr>
          <p:nvPr>
            <p:ph type="sldNum" sz="quarter" idx="12"/>
          </p:nvPr>
        </p:nvSpPr>
        <p:spPr/>
        <p:txBody>
          <a:bodyPr/>
          <a:lstStyle/>
          <a:p>
            <a:fld id="{7791D223-6A27-4327-8087-FA06212A7E85}" type="slidenum">
              <a:rPr lang="ja-JP" altLang="en-US" smtClean="0"/>
              <a:pPr/>
              <a:t>26</a:t>
            </a:fld>
            <a:endParaRPr lang="ja-JP" altLang="en-US"/>
          </a:p>
        </p:txBody>
      </p:sp>
      <p:sp>
        <p:nvSpPr>
          <p:cNvPr id="43" name="正方形/長方形 42">
            <a:extLst>
              <a:ext uri="{FF2B5EF4-FFF2-40B4-BE49-F238E27FC236}">
                <a16:creationId xmlns:a16="http://schemas.microsoft.com/office/drawing/2014/main" id="{2F569494-200D-4E79-B4B9-A8507F8551F3}"/>
              </a:ext>
            </a:extLst>
          </p:cNvPr>
          <p:cNvSpPr/>
          <p:nvPr/>
        </p:nvSpPr>
        <p:spPr>
          <a:xfrm>
            <a:off x="273016" y="5949878"/>
            <a:ext cx="8597967" cy="576000"/>
          </a:xfrm>
          <a:prstGeom prst="rect">
            <a:avLst/>
          </a:prstGeom>
          <a:solidFill>
            <a:srgbClr val="CFE0ED"/>
          </a:solidFill>
          <a:ln>
            <a:noFill/>
          </a:ln>
        </p:spPr>
        <p:style>
          <a:lnRef idx="2">
            <a:schemeClr val="accent2"/>
          </a:lnRef>
          <a:fillRef idx="1">
            <a:schemeClr val="lt1"/>
          </a:fillRef>
          <a:effectRef idx="0">
            <a:schemeClr val="accent2"/>
          </a:effectRef>
          <a:fontRef idx="minor">
            <a:schemeClr val="dk1"/>
          </a:fontRef>
        </p:style>
        <p:txBody>
          <a:bodyPr lIns="72000" rIns="72000" rtlCol="0" anchor="t"/>
          <a:lstStyle/>
          <a:p>
            <a:r>
              <a:rPr lang="ja-JP" altLang="en-US" sz="1200" b="1" dirty="0">
                <a:solidFill>
                  <a:schemeClr val="tx1"/>
                </a:solidFill>
                <a:latin typeface="メイリオ" panose="020B0604030504040204" pitchFamily="50" charset="-128"/>
                <a:ea typeface="メイリオ" panose="020B0604030504040204" pitchFamily="50" charset="-128"/>
              </a:rPr>
              <a:t>■遺贈寄附に関する金融機関からの支援</a:t>
            </a:r>
            <a:endParaRPr lang="en-US" altLang="ja-JP" sz="1200" b="1" dirty="0">
              <a:solidFill>
                <a:schemeClr val="tx1"/>
              </a:solidFill>
              <a:latin typeface="メイリオ" panose="020B0604030504040204" pitchFamily="50" charset="-128"/>
              <a:ea typeface="メイリオ" panose="020B0604030504040204" pitchFamily="50" charset="-128"/>
            </a:endParaRPr>
          </a:p>
          <a:p>
            <a:pPr marL="90488" indent="-90488">
              <a:buFont typeface="Arial" panose="020B0604020202020204" pitchFamily="34" charset="0"/>
              <a:buChar char="•"/>
            </a:pPr>
            <a:r>
              <a:rPr lang="ja-JP" altLang="en-US" sz="1200" dirty="0">
                <a:solidFill>
                  <a:schemeClr val="tx1"/>
                </a:solidFill>
                <a:latin typeface="メイリオ" panose="020B0604030504040204" pitchFamily="50" charset="-128"/>
                <a:ea typeface="メイリオ" panose="020B0604030504040204" pitchFamily="50" charset="-128"/>
              </a:rPr>
              <a:t>上記の「大阪教育ゆめ基金」の仕組みに加えて、遺贈寄附希望者の意思に沿った手続につなげるべく、各部局が金融機関の専門的な知識やノウハウ等の支援を受けられる仕組みを構築。</a:t>
            </a:r>
            <a:endParaRPr lang="en-US" altLang="ja-JP" sz="1200" dirty="0">
              <a:solidFill>
                <a:schemeClr val="tx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8410265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p:cNvSpPr txBox="1"/>
          <p:nvPr/>
        </p:nvSpPr>
        <p:spPr>
          <a:xfrm>
            <a:off x="0" y="907200"/>
            <a:ext cx="8020792" cy="523220"/>
          </a:xfrm>
          <a:prstGeom prst="rect">
            <a:avLst/>
          </a:prstGeom>
          <a:noFill/>
        </p:spPr>
        <p:txBody>
          <a:bodyPr wrap="square" rtlCol="0">
            <a:spAutoFit/>
          </a:bodyPr>
          <a:lstStyle/>
          <a:p>
            <a:r>
              <a:rPr lang="ja-JP" altLang="en-US" sz="2800" dirty="0">
                <a:latin typeface="メイリオ" panose="020B0604030504040204" pitchFamily="50" charset="-128"/>
                <a:ea typeface="メイリオ" panose="020B0604030504040204" pitchFamily="50" charset="-128"/>
                <a:cs typeface="Meiryo UI" panose="020B0604030504040204" pitchFamily="50" charset="-128"/>
              </a:rPr>
              <a:t>３ 健全で規律ある行財政運営 </a:t>
            </a:r>
            <a:endParaRPr lang="en-US" altLang="ja-JP" sz="2800"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8" name="正方形/長方形 7"/>
          <p:cNvSpPr/>
          <p:nvPr/>
        </p:nvSpPr>
        <p:spPr>
          <a:xfrm>
            <a:off x="0" y="1584000"/>
            <a:ext cx="7200800" cy="3323602"/>
          </a:xfrm>
          <a:prstGeom prst="rect">
            <a:avLst/>
          </a:prstGeom>
        </p:spPr>
        <p:txBody>
          <a:bodyPr wrap="square" numCol="1">
            <a:spAutoFit/>
          </a:bodyPr>
          <a:lstStyle/>
          <a:p>
            <a:pPr defTabSz="647700">
              <a:lnSpc>
                <a:spcPct val="200000"/>
              </a:lnSpc>
              <a:spcBef>
                <a:spcPct val="0"/>
              </a:spcBef>
              <a:tabLst>
                <a:tab pos="8256588" algn="r"/>
              </a:tabLst>
              <a:defRPr/>
            </a:pPr>
            <a:r>
              <a:rPr lang="ja-JP" altLang="en-US" dirty="0">
                <a:latin typeface="Meiryo UI" panose="020B0604030504040204" pitchFamily="50" charset="-128"/>
                <a:ea typeface="Meiryo UI" panose="020B0604030504040204" pitchFamily="50" charset="-128"/>
                <a:cs typeface="Meiryo UI" panose="020B0604030504040204" pitchFamily="50" charset="-128"/>
              </a:rPr>
              <a:t>（１）組織運営　　</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a:p>
            <a:pPr defTabSz="647700">
              <a:lnSpc>
                <a:spcPct val="200000"/>
              </a:lnSpc>
              <a:spcBef>
                <a:spcPct val="0"/>
              </a:spcBef>
              <a:tabLst>
                <a:tab pos="8256588" algn="r"/>
              </a:tabLst>
              <a:defRPr/>
            </a:pPr>
            <a:r>
              <a:rPr lang="ja-JP" altLang="en-US" dirty="0">
                <a:latin typeface="Meiryo UI" panose="020B0604030504040204" pitchFamily="50" charset="-128"/>
                <a:ea typeface="Meiryo UI" panose="020B0604030504040204" pitchFamily="50" charset="-128"/>
                <a:cs typeface="Meiryo UI" panose="020B0604030504040204" pitchFamily="50" charset="-128"/>
              </a:rPr>
              <a:t>（２）財政運営</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a:p>
            <a:pPr defTabSz="647700">
              <a:lnSpc>
                <a:spcPct val="200000"/>
              </a:lnSpc>
              <a:spcBef>
                <a:spcPct val="0"/>
              </a:spcBef>
              <a:tabLst>
                <a:tab pos="8256588" algn="r"/>
              </a:tabLst>
              <a:defRPr/>
            </a:pPr>
            <a:r>
              <a:rPr lang="ja-JP" altLang="en-US" dirty="0">
                <a:latin typeface="Meiryo UI" panose="020B0604030504040204" pitchFamily="50" charset="-128"/>
                <a:ea typeface="Meiryo UI" panose="020B0604030504040204" pitchFamily="50" charset="-128"/>
                <a:cs typeface="Meiryo UI" panose="020B0604030504040204" pitchFamily="50" charset="-128"/>
              </a:rPr>
              <a:t>　　　　①歳入確保　　</a:t>
            </a:r>
          </a:p>
          <a:p>
            <a:pPr defTabSz="647700">
              <a:lnSpc>
                <a:spcPct val="200000"/>
              </a:lnSpc>
              <a:spcBef>
                <a:spcPct val="0"/>
              </a:spcBef>
              <a:tabLst>
                <a:tab pos="8256588" algn="r"/>
              </a:tabLst>
              <a:defRPr/>
            </a:pPr>
            <a:r>
              <a:rPr lang="ja-JP" altLang="en-US" dirty="0">
                <a:latin typeface="Meiryo UI" panose="020B0604030504040204" pitchFamily="50" charset="-128"/>
                <a:ea typeface="Meiryo UI" panose="020B0604030504040204" pitchFamily="50" charset="-128"/>
                <a:cs typeface="Meiryo UI" panose="020B0604030504040204" pitchFamily="50" charset="-128"/>
              </a:rPr>
              <a:t>　　　  ②歳出改革　　</a:t>
            </a:r>
          </a:p>
          <a:p>
            <a:pPr defTabSz="647700">
              <a:lnSpc>
                <a:spcPct val="200000"/>
              </a:lnSpc>
              <a:spcBef>
                <a:spcPct val="0"/>
              </a:spcBef>
              <a:tabLst>
                <a:tab pos="8256588" algn="r"/>
              </a:tabLst>
              <a:defRPr/>
            </a:pPr>
            <a:r>
              <a:rPr lang="ja-JP" altLang="en-US" dirty="0">
                <a:latin typeface="Meiryo UI" panose="020B0604030504040204" pitchFamily="50" charset="-128"/>
                <a:ea typeface="Meiryo UI" panose="020B0604030504040204" pitchFamily="50" charset="-128"/>
                <a:cs typeface="Meiryo UI" panose="020B0604030504040204" pitchFamily="50" charset="-128"/>
              </a:rPr>
              <a:t>（３）出資法人等の改革　　</a:t>
            </a:r>
          </a:p>
          <a:p>
            <a:pPr defTabSz="647700">
              <a:lnSpc>
                <a:spcPct val="200000"/>
              </a:lnSpc>
              <a:spcBef>
                <a:spcPct val="0"/>
              </a:spcBef>
              <a:tabLst>
                <a:tab pos="8256588" algn="r"/>
              </a:tabLst>
              <a:defRPr/>
            </a:pPr>
            <a:r>
              <a:rPr lang="ja-JP" altLang="en-US" dirty="0">
                <a:latin typeface="Meiryo UI" panose="020B0604030504040204" pitchFamily="50" charset="-128"/>
                <a:ea typeface="Meiryo UI" panose="020B0604030504040204" pitchFamily="50" charset="-128"/>
                <a:cs typeface="Meiryo UI" panose="020B0604030504040204" pitchFamily="50" charset="-128"/>
              </a:rPr>
              <a:t>（４）公の施設の改革</a:t>
            </a:r>
          </a:p>
        </p:txBody>
      </p:sp>
      <p:sp>
        <p:nvSpPr>
          <p:cNvPr id="3" name="スライド番号プレースホルダー 2">
            <a:extLst>
              <a:ext uri="{FF2B5EF4-FFF2-40B4-BE49-F238E27FC236}">
                <a16:creationId xmlns:a16="http://schemas.microsoft.com/office/drawing/2014/main" id="{B7B488EA-3888-4E89-A4D4-FD40BA754AA5}"/>
              </a:ext>
            </a:extLst>
          </p:cNvPr>
          <p:cNvSpPr>
            <a:spLocks noGrp="1"/>
          </p:cNvSpPr>
          <p:nvPr>
            <p:ph type="sldNum" sz="quarter" idx="12"/>
          </p:nvPr>
        </p:nvSpPr>
        <p:spPr/>
        <p:txBody>
          <a:bodyPr/>
          <a:lstStyle/>
          <a:p>
            <a:fld id="{7791D223-6A27-4327-8087-FA06212A7E85}" type="slidenum">
              <a:rPr lang="ja-JP" altLang="en-US" smtClean="0"/>
              <a:pPr/>
              <a:t>27</a:t>
            </a:fld>
            <a:endParaRPr lang="ja-JP" altLang="en-US" dirty="0"/>
          </a:p>
        </p:txBody>
      </p:sp>
    </p:spTree>
    <p:extLst>
      <p:ext uri="{BB962C8B-B14F-4D97-AF65-F5344CB8AC3E}">
        <p14:creationId xmlns:p14="http://schemas.microsoft.com/office/powerpoint/2010/main" val="31616876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正方形/長方形 13"/>
          <p:cNvSpPr/>
          <p:nvPr/>
        </p:nvSpPr>
        <p:spPr>
          <a:xfrm>
            <a:off x="0" y="98630"/>
            <a:ext cx="8820472" cy="369332"/>
          </a:xfrm>
          <a:prstGeom prst="rect">
            <a:avLst/>
          </a:prstGeom>
        </p:spPr>
        <p:txBody>
          <a:bodyPr wrap="square">
            <a:spAutoFit/>
          </a:bodyPr>
          <a:lstStyle/>
          <a:p>
            <a:pPr marL="252000" indent="-457200"/>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（１）組織運営</a:t>
            </a:r>
            <a:endParaRPr lang="en-US" altLang="ja-JP"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6" name="正方形/長方形 5">
            <a:extLst>
              <a:ext uri="{FF2B5EF4-FFF2-40B4-BE49-F238E27FC236}">
                <a16:creationId xmlns:a16="http://schemas.microsoft.com/office/drawing/2014/main" id="{F97FAEA5-D3DF-40F8-8667-F44B0F39C506}"/>
              </a:ext>
            </a:extLst>
          </p:cNvPr>
          <p:cNvSpPr/>
          <p:nvPr/>
        </p:nvSpPr>
        <p:spPr>
          <a:xfrm>
            <a:off x="135000" y="503675"/>
            <a:ext cx="8874000" cy="5673348"/>
          </a:xfrm>
          <a:prstGeom prst="rect">
            <a:avLst/>
          </a:prstGeom>
          <a:noFill/>
          <a:ln>
            <a:solidFill>
              <a:schemeClr val="bg1">
                <a:alpha val="0"/>
              </a:schemeClr>
            </a:solidFill>
          </a:ln>
        </p:spPr>
        <p:txBody>
          <a:bodyPr wrap="square">
            <a:spAutoFit/>
          </a:bodyPr>
          <a:lstStyle/>
          <a:p>
            <a:pPr indent="-90488" algn="l"/>
            <a:r>
              <a:rPr lang="ja-JP" altLang="en-US" sz="1400" kern="100" dirty="0">
                <a:latin typeface="メイリオ" panose="020B0604030504040204" pitchFamily="50" charset="-128"/>
                <a:ea typeface="メイリオ" panose="020B0604030504040204" pitchFamily="50" charset="-128"/>
                <a:cs typeface="Times New Roman" panose="02020603050405020304" pitchFamily="18" charset="0"/>
              </a:rPr>
              <a:t>　</a:t>
            </a:r>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生産年齢人口の減少を背景に、今後より一層、人材確保の厳しさが増し、将来にわたって現行の職員数を維持し続けることは困難になると見込まれる中、大阪の成長・発展等、府政の重要課題に着実に対応していくためにも、</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職員を府にとっての最大の資本ととらえ、職員一人一人を大切にし、仕事を通じた個人の成長と自己実現を支援することで、人と組織</a:t>
            </a:r>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の</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ポテンシャルを最大限引き出し、組織の価値と総合力を高められるよう、戦略的な</a:t>
            </a:r>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人材確保や</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人材育成</a:t>
            </a:r>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魅力的な職場環境の整備等に取り組</a:t>
            </a:r>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みます</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a:t>
            </a:r>
            <a:endParaRPr lang="en-US" altLang="ja-JP" sz="1400" kern="100" dirty="0">
              <a:latin typeface="メイリオ" panose="020B0604030504040204" pitchFamily="50" charset="-128"/>
              <a:ea typeface="メイリオ" panose="020B0604030504040204" pitchFamily="50" charset="-128"/>
              <a:cs typeface="Times New Roman" panose="02020603050405020304" pitchFamily="18" charset="0"/>
            </a:endParaRPr>
          </a:p>
          <a:p>
            <a:pPr indent="165100" algn="l">
              <a:lnSpc>
                <a:spcPts val="2100"/>
              </a:lnSpc>
            </a:pPr>
            <a:endParaRPr lang="en-US" altLang="ja-JP" sz="1600" kern="100" dirty="0">
              <a:latin typeface="メイリオ" panose="020B0604030504040204" pitchFamily="50" charset="-128"/>
              <a:ea typeface="メイリオ" panose="020B0604030504040204" pitchFamily="50" charset="-128"/>
              <a:cs typeface="Times New Roman" panose="02020603050405020304" pitchFamily="18" charset="0"/>
            </a:endParaRPr>
          </a:p>
          <a:p>
            <a:pPr algn="l">
              <a:lnSpc>
                <a:spcPts val="2100"/>
              </a:lnSpc>
            </a:pPr>
            <a:r>
              <a:rPr lang="en-US" altLang="ja-JP" sz="1600" b="1" kern="100" dirty="0">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600" b="1" kern="100" dirty="0">
                <a:effectLst/>
                <a:latin typeface="メイリオ" panose="020B0604030504040204" pitchFamily="50" charset="-128"/>
                <a:ea typeface="メイリオ" panose="020B0604030504040204" pitchFamily="50" charset="-128"/>
                <a:cs typeface="Times New Roman" panose="02020603050405020304" pitchFamily="18" charset="0"/>
              </a:rPr>
              <a:t>人材確保・人材活用</a:t>
            </a:r>
            <a:r>
              <a:rPr lang="en-US" altLang="ja-JP" sz="1600" b="1" kern="100" dirty="0">
                <a:effectLst/>
                <a:latin typeface="メイリオ" panose="020B0604030504040204" pitchFamily="50" charset="-128"/>
                <a:ea typeface="メイリオ" panose="020B0604030504040204" pitchFamily="50" charset="-128"/>
                <a:cs typeface="Times New Roman" panose="02020603050405020304" pitchFamily="18" charset="0"/>
              </a:rPr>
              <a:t>】</a:t>
            </a:r>
            <a:endParaRPr lang="ja-JP" altLang="ja-JP" sz="1600" b="1" kern="100" dirty="0">
              <a:effectLst/>
              <a:latin typeface="メイリオ" panose="020B0604030504040204" pitchFamily="50" charset="-128"/>
              <a:ea typeface="メイリオ" panose="020B0604030504040204" pitchFamily="50" charset="-128"/>
              <a:cs typeface="Times New Roman" panose="02020603050405020304" pitchFamily="18" charset="0"/>
            </a:endParaRPr>
          </a:p>
          <a:p>
            <a:pPr indent="165100" algn="l"/>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優秀な人材の確保及び職場定着に向けては、採用試験等の見直しや人事制度の充実のほか、職場の魅力発信の強化等の新たな取組みについて、検討を進め、着実に実行して</a:t>
            </a:r>
            <a:r>
              <a:rPr lang="ja-JP" altLang="en-US" sz="1400" kern="100" dirty="0">
                <a:latin typeface="メイリオ" panose="020B0604030504040204" pitchFamily="50" charset="-128"/>
                <a:ea typeface="メイリオ" panose="020B0604030504040204" pitchFamily="50" charset="-128"/>
                <a:cs typeface="Times New Roman" panose="02020603050405020304" pitchFamily="18" charset="0"/>
              </a:rPr>
              <a:t>いきます</a:t>
            </a:r>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a:t>
            </a:r>
          </a:p>
          <a:p>
            <a:pPr indent="165100" algn="l"/>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また、女性職員の幅広い分野や管理職への積極的な登用、役職定年者等ベテラン職員の適切な配置、外部専門人材のさらなる登用</a:t>
            </a:r>
            <a:r>
              <a:rPr lang="ja-JP" altLang="en-US" sz="1400" kern="100" dirty="0">
                <a:latin typeface="メイリオ" panose="020B0604030504040204" pitchFamily="50" charset="-128"/>
                <a:ea typeface="メイリオ" panose="020B0604030504040204" pitchFamily="50" charset="-128"/>
                <a:cs typeface="Times New Roman" panose="02020603050405020304" pitchFamily="18" charset="0"/>
              </a:rPr>
              <a:t>等</a:t>
            </a:r>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を進め、様々な人材を最大限に活用していきます。</a:t>
            </a:r>
            <a:endParaRPr lang="en-US"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p>
            <a:pPr indent="165100" algn="l">
              <a:lnSpc>
                <a:spcPts val="1600"/>
              </a:lnSpc>
            </a:pPr>
            <a:endParaRPr lang="en-US" altLang="ja-JP" sz="1400" kern="100" dirty="0">
              <a:latin typeface="メイリオ" panose="020B0604030504040204" pitchFamily="50" charset="-128"/>
              <a:ea typeface="メイリオ" panose="020B0604030504040204" pitchFamily="50" charset="-128"/>
              <a:cs typeface="Times New Roman" panose="02020603050405020304" pitchFamily="18" charset="0"/>
            </a:endParaRPr>
          </a:p>
          <a:p>
            <a:pPr algn="l">
              <a:lnSpc>
                <a:spcPts val="2100"/>
              </a:lnSpc>
            </a:pPr>
            <a:r>
              <a:rPr lang="en-US" altLang="ja-JP" sz="1600" b="1" kern="100" dirty="0">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600" b="1" kern="100" dirty="0">
                <a:effectLst/>
                <a:latin typeface="メイリオ" panose="020B0604030504040204" pitchFamily="50" charset="-128"/>
                <a:ea typeface="メイリオ" panose="020B0604030504040204" pitchFamily="50" charset="-128"/>
                <a:cs typeface="Times New Roman" panose="02020603050405020304" pitchFamily="18" charset="0"/>
              </a:rPr>
              <a:t>人材育成</a:t>
            </a:r>
            <a:r>
              <a:rPr lang="en-US" altLang="ja-JP" sz="1600" b="1" kern="100" dirty="0">
                <a:effectLst/>
                <a:latin typeface="メイリオ" panose="020B0604030504040204" pitchFamily="50" charset="-128"/>
                <a:ea typeface="メイリオ" panose="020B0604030504040204" pitchFamily="50" charset="-128"/>
                <a:cs typeface="Times New Roman" panose="02020603050405020304" pitchFamily="18" charset="0"/>
              </a:rPr>
              <a:t>】</a:t>
            </a:r>
            <a:endParaRPr lang="ja-JP" altLang="ja-JP" sz="1600" b="1" kern="100" dirty="0">
              <a:effectLst/>
              <a:latin typeface="メイリオ" panose="020B0604030504040204" pitchFamily="50" charset="-128"/>
              <a:ea typeface="メイリオ" panose="020B0604030504040204" pitchFamily="50" charset="-128"/>
              <a:cs typeface="Times New Roman" panose="02020603050405020304" pitchFamily="18" charset="0"/>
            </a:endParaRPr>
          </a:p>
          <a:p>
            <a:pPr indent="165100" algn="l"/>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職員の経歴の多様化や在籍年数の浅い職員の増加に対応</a:t>
            </a:r>
            <a:r>
              <a:rPr lang="ja-JP" altLang="en-US" sz="1400" kern="100" dirty="0">
                <a:latin typeface="メイリオ" panose="020B0604030504040204" pitchFamily="50" charset="-128"/>
                <a:ea typeface="メイリオ" panose="020B0604030504040204" pitchFamily="50" charset="-128"/>
                <a:cs typeface="Times New Roman" panose="02020603050405020304" pitchFamily="18" charset="0"/>
              </a:rPr>
              <a:t>するとともに</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a:t>
            </a:r>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組織力の底上げにつなげることができるよう、</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職階等に応じ</a:t>
            </a:r>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た</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能力・スキル</a:t>
            </a:r>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の</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確実</a:t>
            </a:r>
            <a:r>
              <a:rPr lang="ja-JP" altLang="en-US" sz="1400" kern="100" dirty="0">
                <a:latin typeface="メイリオ" panose="020B0604030504040204" pitchFamily="50" charset="-128"/>
                <a:ea typeface="メイリオ" panose="020B0604030504040204" pitchFamily="50" charset="-128"/>
                <a:cs typeface="Times New Roman" panose="02020603050405020304" pitchFamily="18" charset="0"/>
              </a:rPr>
              <a:t>な習得に向け</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a:t>
            </a:r>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より一層</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職員研修（</a:t>
            </a:r>
            <a:r>
              <a:rPr lang="en-US"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Off-JT</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a:t>
            </a:r>
            <a:r>
              <a:rPr lang="en-US"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OJT</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）の充実・強化に取り組</a:t>
            </a:r>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みます</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a:t>
            </a:r>
            <a:endParaRPr lang="en-US"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p>
            <a:pPr indent="165100" algn="l"/>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また、主体的なキャリア形成が可能な制度や大学・民間企業等との交流機会を充実させ、</a:t>
            </a:r>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高度な</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専門性を持つ人材やチャレンジ意欲の高い人材の育成に取り組んでい</a:t>
            </a:r>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きます</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a:t>
            </a:r>
          </a:p>
          <a:p>
            <a:pPr algn="l">
              <a:lnSpc>
                <a:spcPts val="1600"/>
              </a:lnSpc>
            </a:pPr>
            <a:r>
              <a:rPr lang="en-US"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 </a:t>
            </a:r>
            <a:endParaRPr lang="ja-JP" altLang="ja-JP" sz="16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p>
            <a:pPr algn="l">
              <a:lnSpc>
                <a:spcPts val="2100"/>
              </a:lnSpc>
            </a:pPr>
            <a:r>
              <a:rPr lang="en-US" altLang="ja-JP" sz="1600" b="1" kern="100" dirty="0">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600" b="1" kern="100" dirty="0">
                <a:effectLst/>
                <a:latin typeface="メイリオ" panose="020B0604030504040204" pitchFamily="50" charset="-128"/>
                <a:ea typeface="メイリオ" panose="020B0604030504040204" pitchFamily="50" charset="-128"/>
                <a:cs typeface="Times New Roman" panose="02020603050405020304" pitchFamily="18" charset="0"/>
              </a:rPr>
              <a:t>職場環境整備</a:t>
            </a:r>
            <a:r>
              <a:rPr lang="en-US" altLang="ja-JP" sz="1600" b="1" kern="100" dirty="0">
                <a:effectLst/>
                <a:latin typeface="メイリオ" panose="020B0604030504040204" pitchFamily="50" charset="-128"/>
                <a:ea typeface="メイリオ" panose="020B0604030504040204" pitchFamily="50" charset="-128"/>
                <a:cs typeface="Times New Roman" panose="02020603050405020304" pitchFamily="18" charset="0"/>
              </a:rPr>
              <a:t>】</a:t>
            </a:r>
            <a:endParaRPr lang="ja-JP" altLang="ja-JP" sz="1600" b="1" kern="100" dirty="0">
              <a:effectLst/>
              <a:latin typeface="メイリオ" panose="020B0604030504040204" pitchFamily="50" charset="-128"/>
              <a:ea typeface="メイリオ" panose="020B0604030504040204" pitchFamily="50" charset="-128"/>
              <a:cs typeface="Times New Roman" panose="02020603050405020304" pitchFamily="18" charset="0"/>
            </a:endParaRPr>
          </a:p>
          <a:p>
            <a:pPr indent="165100" algn="l">
              <a:spcAft>
                <a:spcPts val="0"/>
              </a:spcAft>
            </a:pP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全ての職員が心身ともに健康で、意欲を持っていきいきと働き続けることができるよう、ワークライフバランスの実現</a:t>
            </a:r>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に向け、</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フレックスタイム制度の利用促進やテレワークの推進</a:t>
            </a:r>
            <a:r>
              <a:rPr lang="ja-JP" altLang="en-US" sz="1400" kern="100" dirty="0">
                <a:latin typeface="メイリオ" panose="020B0604030504040204" pitchFamily="50" charset="-128"/>
                <a:ea typeface="メイリオ" panose="020B0604030504040204" pitchFamily="50" charset="-128"/>
                <a:cs typeface="Times New Roman" panose="02020603050405020304" pitchFamily="18" charset="0"/>
              </a:rPr>
              <a:t>等</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、柔軟な働き方のさらなる浸透を図</a:t>
            </a:r>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ります</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a:t>
            </a:r>
            <a:endParaRPr lang="en-US"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p>
            <a:pPr indent="165100" algn="l">
              <a:spcAft>
                <a:spcPts val="0"/>
              </a:spcAft>
            </a:pP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また、長時間労働の是正やハラスメントの防止、育児休業等の取得促進</a:t>
            </a:r>
            <a:r>
              <a:rPr lang="ja-JP" altLang="en-US" sz="1400" kern="100" dirty="0">
                <a:latin typeface="メイリオ" panose="020B0604030504040204" pitchFamily="50" charset="-128"/>
                <a:ea typeface="メイリオ" panose="020B0604030504040204" pitchFamily="50" charset="-128"/>
                <a:cs typeface="Times New Roman" panose="02020603050405020304" pitchFamily="18" charset="0"/>
              </a:rPr>
              <a:t>等</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に一層取り組み、働きやすく風通しのよい職場環境づくりを進めてい</a:t>
            </a:r>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きます</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a:t>
            </a:r>
            <a:endPar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7" name="正方形/長方形 6">
            <a:extLst>
              <a:ext uri="{FF2B5EF4-FFF2-40B4-BE49-F238E27FC236}">
                <a16:creationId xmlns:a16="http://schemas.microsoft.com/office/drawing/2014/main" id="{B29ACDEE-A43F-46ED-85DF-F5BB1F858EBF}"/>
              </a:ext>
            </a:extLst>
          </p:cNvPr>
          <p:cNvSpPr/>
          <p:nvPr/>
        </p:nvSpPr>
        <p:spPr>
          <a:xfrm>
            <a:off x="864000" y="6129300"/>
            <a:ext cx="7416000" cy="540000"/>
          </a:xfrm>
          <a:prstGeom prst="rect">
            <a:avLst/>
          </a:prstGeom>
          <a:noFill/>
          <a:ln w="12700">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36000" rIns="0" rtlCol="0" anchor="ctr"/>
          <a:lstStyle/>
          <a:p>
            <a:r>
              <a:rPr lang="en-US" altLang="ja-JP" sz="105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05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参考</a:t>
            </a:r>
            <a:r>
              <a:rPr lang="en-US" altLang="ja-JP" sz="105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05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職員数管理目標（令和５年３月）</a:t>
            </a:r>
            <a:endParaRPr lang="en-US" altLang="ja-JP" sz="105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令和５年度から令和９年度の職員数管理目標は、令和４年度当初の職員数と同規模の</a:t>
            </a:r>
            <a:r>
              <a:rPr lang="en-US" altLang="ja-JP"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8,600</a:t>
            </a:r>
            <a:r>
              <a:rPr lang="ja-JP" altLang="en-US"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人（グロス職員数</a:t>
            </a:r>
            <a:r>
              <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）とする。</a:t>
            </a:r>
            <a:endParaRPr lang="en-US" altLang="ja-JP"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5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グロス職員数 ＝ 常勤職員数（フルタイム再任用数含む）＋ 常勤換算後の短時間再任用数）</a:t>
            </a:r>
          </a:p>
        </p:txBody>
      </p:sp>
      <p:sp>
        <p:nvSpPr>
          <p:cNvPr id="3" name="スライド番号プレースホルダー 2">
            <a:extLst>
              <a:ext uri="{FF2B5EF4-FFF2-40B4-BE49-F238E27FC236}">
                <a16:creationId xmlns:a16="http://schemas.microsoft.com/office/drawing/2014/main" id="{CFA6981E-B24A-4256-86E2-A46CA58C8588}"/>
              </a:ext>
            </a:extLst>
          </p:cNvPr>
          <p:cNvSpPr>
            <a:spLocks noGrp="1"/>
          </p:cNvSpPr>
          <p:nvPr>
            <p:ph type="sldNum" sz="quarter" idx="12"/>
          </p:nvPr>
        </p:nvSpPr>
        <p:spPr/>
        <p:txBody>
          <a:bodyPr/>
          <a:lstStyle/>
          <a:p>
            <a:fld id="{7791D223-6A27-4327-8087-FA06212A7E85}" type="slidenum">
              <a:rPr lang="ja-JP" altLang="en-US" smtClean="0"/>
              <a:pPr/>
              <a:t>28</a:t>
            </a:fld>
            <a:endParaRPr lang="ja-JP" altLang="en-US"/>
          </a:p>
        </p:txBody>
      </p:sp>
    </p:spTree>
    <p:extLst>
      <p:ext uri="{BB962C8B-B14F-4D97-AF65-F5344CB8AC3E}">
        <p14:creationId xmlns:p14="http://schemas.microsoft.com/office/powerpoint/2010/main" val="22241405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正方形/長方形 13"/>
          <p:cNvSpPr/>
          <p:nvPr/>
        </p:nvSpPr>
        <p:spPr>
          <a:xfrm>
            <a:off x="0" y="98630"/>
            <a:ext cx="8820472" cy="369332"/>
          </a:xfrm>
          <a:prstGeom prst="rect">
            <a:avLst/>
          </a:prstGeom>
        </p:spPr>
        <p:txBody>
          <a:bodyPr wrap="square">
            <a:spAutoFit/>
          </a:bodyPr>
          <a:lstStyle/>
          <a:p>
            <a:pPr marL="252000" indent="-457200"/>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（２）財政運営</a:t>
            </a:r>
            <a:endParaRPr lang="en-US" altLang="ja-JP" dirty="0">
              <a:solidFill>
                <a:srgbClr val="FF0000"/>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3" name="テキスト ボックス 12"/>
          <p:cNvSpPr txBox="1"/>
          <p:nvPr/>
        </p:nvSpPr>
        <p:spPr>
          <a:xfrm>
            <a:off x="108000" y="612000"/>
            <a:ext cx="8874000" cy="5524589"/>
          </a:xfrm>
          <a:prstGeom prst="rect">
            <a:avLst/>
          </a:prstGeom>
          <a:noFill/>
        </p:spPr>
        <p:txBody>
          <a:bodyPr wrap="square" rtlCol="0">
            <a:spAutoFit/>
          </a:bodyPr>
          <a:lstStyle/>
          <a:p>
            <a:pPr indent="-412750"/>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　「自律的で創造性を発揮する行財政運営体制の確立」に向けた改革の取組みを継続しつつ、財政運営基本条例に基づき、将来世代に負担を先送りしないことを基本に、財政規律、計画性及び透明性の確保に取り組み、健全で規律ある財政運営を行っていきます。</a:t>
            </a:r>
            <a:endParaRPr lang="en-US" altLang="ja-JP" sz="1400" dirty="0">
              <a:latin typeface="メイリオ" panose="020B0604030504040204" pitchFamily="50" charset="-128"/>
              <a:ea typeface="メイリオ" panose="020B0604030504040204" pitchFamily="50" charset="-128"/>
              <a:cs typeface="Meiryo UI" panose="020B0604030504040204" pitchFamily="50" charset="-128"/>
            </a:endParaRPr>
          </a:p>
          <a:p>
            <a:pPr indent="-412750"/>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　</a:t>
            </a:r>
            <a:r>
              <a:rPr kumimoji="1" lang="ja-JP" altLang="en-US" sz="14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eiryo UI" panose="020B0604030504040204" pitchFamily="50" charset="-128"/>
              </a:rPr>
              <a:t>府の財政状況は、財政運営上の懸念はあるものの、減債基金の復元完了に加え、府税収入が堅調に推移しており、</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２</a:t>
            </a:r>
            <a:r>
              <a:rPr kumimoji="1" lang="ja-JP" altLang="en-US" sz="140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Meiryo UI" panose="020B0604030504040204" pitchFamily="50" charset="-128"/>
              </a:rPr>
              <a:t>年</a:t>
            </a:r>
            <a:r>
              <a:rPr kumimoji="1" lang="ja-JP" altLang="en-US" sz="14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eiryo UI" panose="020B0604030504040204" pitchFamily="50" charset="-128"/>
              </a:rPr>
              <a:t>連続の過去最高と見込まれる等、厳しい状況から一定脱しつつあります。</a:t>
            </a:r>
            <a:endParaRPr lang="en-US" altLang="ja-JP" sz="1400" dirty="0">
              <a:latin typeface="メイリオ" panose="020B0604030504040204" pitchFamily="50" charset="-128"/>
              <a:ea typeface="メイリオ" panose="020B0604030504040204" pitchFamily="50" charset="-128"/>
              <a:cs typeface="Meiryo UI" panose="020B0604030504040204" pitchFamily="50" charset="-128"/>
            </a:endParaRPr>
          </a:p>
          <a:p>
            <a:pPr marR="0" lvl="0" indent="-412750" algn="l" defTabSz="914400" rtl="0" eaLnBrk="1" fontAlgn="auto" latinLnBrk="0" hangingPunct="1">
              <a:lnSpc>
                <a:spcPct val="100000"/>
              </a:lnSpc>
              <a:spcBef>
                <a:spcPts val="0"/>
              </a:spcBef>
              <a:spcAft>
                <a:spcPts val="0"/>
              </a:spcAft>
              <a:buClrTx/>
              <a:buSzTx/>
              <a:buFontTx/>
              <a:buNone/>
              <a:tabLst/>
              <a:defRPr/>
            </a:pP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　そのような中で、</a:t>
            </a:r>
            <a:r>
              <a:rPr kumimoji="1" lang="ja-JP" altLang="en-US" sz="14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eiryo UI" panose="020B0604030504040204" pitchFamily="50" charset="-128"/>
              </a:rPr>
              <a:t>今後の大阪の成長・発展に向け、より戦略的な視点を取り入れた歳入確保や重点施策への予算配分等に取り組みます。</a:t>
            </a:r>
            <a:endParaRPr kumimoji="1" lang="en-US" altLang="ja-JP" sz="14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indent="-412750"/>
            <a:endParaRPr lang="ja-JP" altLang="en-US" sz="1600" dirty="0">
              <a:latin typeface="メイリオ" panose="020B0604030504040204" pitchFamily="50" charset="-128"/>
              <a:ea typeface="メイリオ" panose="020B0604030504040204" pitchFamily="50" charset="-128"/>
              <a:cs typeface="Meiryo UI" panose="020B0604030504040204" pitchFamily="50" charset="-128"/>
            </a:endParaRPr>
          </a:p>
          <a:p>
            <a:pPr indent="-457200"/>
            <a:r>
              <a:rPr lang="en-US" altLang="ja-JP" sz="1600" b="1" dirty="0">
                <a:latin typeface="メイリオ" panose="020B0604030504040204" pitchFamily="50" charset="-128"/>
                <a:ea typeface="メイリオ" panose="020B0604030504040204" pitchFamily="50" charset="-128"/>
                <a:cs typeface="Meiryo UI" panose="020B0604030504040204" pitchFamily="50" charset="-128"/>
              </a:rPr>
              <a:t>【</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収支不足への対応</a:t>
            </a:r>
            <a:r>
              <a:rPr lang="en-US" altLang="ja-JP" sz="1600" b="1" dirty="0">
                <a:latin typeface="メイリオ" panose="020B0604030504040204" pitchFamily="50" charset="-128"/>
                <a:ea typeface="メイリオ" panose="020B0604030504040204" pitchFamily="50" charset="-128"/>
                <a:cs typeface="Meiryo UI" panose="020B0604030504040204" pitchFamily="50" charset="-128"/>
              </a:rPr>
              <a:t>】</a:t>
            </a:r>
          </a:p>
          <a:p>
            <a:pPr indent="19050"/>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　「具体的取組み編」に掲げる歳入確保や歳出の見直しについて検討</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具体化を進めるとともに、それでもなお収支不足額が生じる場合は、財政調整基金を機動的に活用した上で、年度を通じた効果的</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効率的な予算執行により対応していきます。</a:t>
            </a:r>
            <a:endParaRPr lang="en-US" altLang="ja-JP" sz="1400" dirty="0">
              <a:latin typeface="メイリオ" panose="020B0604030504040204" pitchFamily="50" charset="-128"/>
              <a:ea typeface="メイリオ" panose="020B0604030504040204" pitchFamily="50" charset="-128"/>
              <a:cs typeface="Meiryo UI" panose="020B0604030504040204" pitchFamily="50" charset="-128"/>
            </a:endParaRPr>
          </a:p>
          <a:p>
            <a:pPr indent="-17463"/>
            <a:endParaRPr lang="en-US" altLang="ja-JP" sz="1600" dirty="0">
              <a:latin typeface="メイリオ" panose="020B0604030504040204" pitchFamily="50" charset="-128"/>
              <a:ea typeface="メイリオ" panose="020B0604030504040204" pitchFamily="50" charset="-128"/>
              <a:cs typeface="Meiryo UI" panose="020B0604030504040204" pitchFamily="50" charset="-128"/>
            </a:endParaRPr>
          </a:p>
          <a:p>
            <a:pPr indent="-457200"/>
            <a:r>
              <a:rPr lang="en-US" altLang="ja-JP" sz="1600" b="1" dirty="0">
                <a:latin typeface="メイリオ" panose="020B0604030504040204" pitchFamily="50" charset="-128"/>
                <a:ea typeface="メイリオ" panose="020B0604030504040204" pitchFamily="50" charset="-128"/>
                <a:cs typeface="Meiryo UI" panose="020B0604030504040204" pitchFamily="50" charset="-128"/>
              </a:rPr>
              <a:t>【</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財政調整基金の確保</a:t>
            </a:r>
            <a:r>
              <a:rPr lang="en-US" altLang="ja-JP" sz="1600" b="1" dirty="0">
                <a:latin typeface="メイリオ" panose="020B0604030504040204" pitchFamily="50" charset="-128"/>
                <a:ea typeface="メイリオ" panose="020B0604030504040204" pitchFamily="50" charset="-128"/>
                <a:cs typeface="Meiryo UI" panose="020B0604030504040204" pitchFamily="50" charset="-128"/>
              </a:rPr>
              <a:t>】</a:t>
            </a:r>
          </a:p>
          <a:p>
            <a:pPr indent="107950"/>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 令和７年度末に財政運営基本条例に基づく目標額（令和</a:t>
            </a:r>
            <a:r>
              <a:rPr lang="en-US" altLang="ja-JP" sz="1400" dirty="0">
                <a:latin typeface="メイリオ" panose="020B0604030504040204" pitchFamily="50" charset="-128"/>
                <a:ea typeface="メイリオ" panose="020B0604030504040204" pitchFamily="50" charset="-128"/>
                <a:cs typeface="Meiryo UI" panose="020B0604030504040204" pitchFamily="50" charset="-128"/>
              </a:rPr>
              <a:t>15</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年度末までに</a:t>
            </a:r>
            <a:r>
              <a:rPr lang="en-US" altLang="ja-JP" sz="1400" dirty="0">
                <a:latin typeface="メイリオ" panose="020B0604030504040204" pitchFamily="50" charset="-128"/>
                <a:ea typeface="メイリオ" panose="020B0604030504040204" pitchFamily="50" charset="-128"/>
                <a:cs typeface="Meiryo UI" panose="020B0604030504040204" pitchFamily="50" charset="-128"/>
              </a:rPr>
              <a:t>1,400</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億円）を確保できる見込みですが、令和８年度以降も収支不足が見込まれる中、財政リスクに対応していくため、引き続き安定的な確保に努めます。</a:t>
            </a:r>
            <a:endParaRPr lang="en-US" altLang="ja-JP" sz="1400" dirty="0">
              <a:latin typeface="メイリオ" panose="020B0604030504040204" pitchFamily="50" charset="-128"/>
              <a:ea typeface="メイリオ" panose="020B0604030504040204" pitchFamily="50" charset="-128"/>
              <a:cs typeface="Meiryo UI" panose="020B0604030504040204" pitchFamily="50" charset="-128"/>
            </a:endParaRPr>
          </a:p>
          <a:p>
            <a:pPr indent="-457200"/>
            <a:endParaRPr lang="en-US" altLang="ja-JP" sz="900" dirty="0">
              <a:latin typeface="メイリオ" panose="020B0604030504040204" pitchFamily="50" charset="-128"/>
              <a:ea typeface="メイリオ" panose="020B0604030504040204" pitchFamily="50" charset="-128"/>
              <a:cs typeface="Meiryo UI" panose="020B0604030504040204" pitchFamily="50" charset="-128"/>
            </a:endParaRPr>
          </a:p>
          <a:p>
            <a:pPr indent="-457200"/>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　　　・　財政調整基金残高（令和８年度末見込み）　</a:t>
            </a:r>
            <a:r>
              <a:rPr lang="en-US" altLang="ja-JP" sz="1400" dirty="0">
                <a:latin typeface="メイリオ" panose="020B0604030504040204" pitchFamily="50" charset="-128"/>
                <a:ea typeface="メイリオ" panose="020B0604030504040204" pitchFamily="50" charset="-128"/>
                <a:cs typeface="Meiryo UI" panose="020B0604030504040204" pitchFamily="50" charset="-128"/>
              </a:rPr>
              <a:t>1,914</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億円</a:t>
            </a:r>
            <a:endParaRPr lang="en-US" altLang="ja-JP" sz="1050" b="1" dirty="0">
              <a:latin typeface="メイリオ" panose="020B0604030504040204" pitchFamily="50" charset="-128"/>
              <a:ea typeface="メイリオ" panose="020B0604030504040204" pitchFamily="50" charset="-128"/>
              <a:cs typeface="Meiryo UI" panose="020B0604030504040204" pitchFamily="50" charset="-128"/>
            </a:endParaRPr>
          </a:p>
          <a:p>
            <a:pPr indent="-457200"/>
            <a:r>
              <a:rPr lang="en-US" altLang="ja-JP" sz="900" dirty="0">
                <a:latin typeface="メイリオ" panose="020B0604030504040204" pitchFamily="50" charset="-128"/>
                <a:ea typeface="メイリオ" panose="020B0604030504040204" pitchFamily="50" charset="-128"/>
                <a:cs typeface="Meiryo UI" panose="020B0604030504040204" pitchFamily="50" charset="-128"/>
              </a:rPr>
              <a:t>    </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　　　 </a:t>
            </a:r>
            <a:r>
              <a:rPr lang="en-US" altLang="ja-JP" sz="1000" dirty="0">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　上記残高には、後年度の普通交付税算定における精算対応のための一時的な積立分を含まない。</a:t>
            </a:r>
            <a:endParaRPr lang="en-US" altLang="ja-JP" sz="1000" dirty="0">
              <a:latin typeface="メイリオ" panose="020B0604030504040204" pitchFamily="50" charset="-128"/>
              <a:ea typeface="メイリオ" panose="020B0604030504040204" pitchFamily="50" charset="-128"/>
              <a:cs typeface="Meiryo UI" panose="020B0604030504040204" pitchFamily="50" charset="-128"/>
            </a:endParaRPr>
          </a:p>
          <a:p>
            <a:pPr marR="0" lvl="0" indent="-45720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eiryo UI" panose="020B0604030504040204" pitchFamily="50" charset="-128"/>
              </a:rPr>
              <a:t>　</a:t>
            </a:r>
            <a:endParaRPr kumimoji="1" lang="en-US" altLang="ja-JP" sz="16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R="0" lvl="0" indent="-457200" algn="l"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16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eiryo UI" panose="020B0604030504040204" pitchFamily="50" charset="-128"/>
              </a:rPr>
              <a:t>重点施策への投資</a:t>
            </a:r>
            <a:r>
              <a:rPr kumimoji="1" lang="en-US" altLang="ja-JP" sz="16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eiryo UI" panose="020B0604030504040204" pitchFamily="50" charset="-128"/>
              </a:rPr>
              <a:t>】</a:t>
            </a:r>
          </a:p>
          <a:p>
            <a:pPr marR="0" lvl="0" indent="-45720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eiryo UI" panose="020B0604030504040204" pitchFamily="50" charset="-128"/>
              </a:rPr>
              <a:t>　令和８年度当初予算案では、万博のレガシーを最大限に活かし、「副首都・大阪」の早期実現に向けた取組みや、次代を担う子どもたちへの投資に限られた財源を重点配分しました。</a:t>
            </a:r>
            <a:endParaRPr kumimoji="1" lang="en-US" altLang="ja-JP" sz="14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indent="-457200"/>
            <a:endParaRPr lang="en-US" altLang="ja-JP" sz="1000"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F8291CB0-34FC-45D0-81EF-B4FBB70F0B35}"/>
              </a:ext>
            </a:extLst>
          </p:cNvPr>
          <p:cNvSpPr>
            <a:spLocks noGrp="1"/>
          </p:cNvSpPr>
          <p:nvPr>
            <p:ph type="sldNum" sz="quarter" idx="12"/>
          </p:nvPr>
        </p:nvSpPr>
        <p:spPr/>
        <p:txBody>
          <a:bodyPr/>
          <a:lstStyle/>
          <a:p>
            <a:fld id="{7791D223-6A27-4327-8087-FA06212A7E85}" type="slidenum">
              <a:rPr lang="ja-JP" altLang="en-US" smtClean="0"/>
              <a:pPr/>
              <a:t>29</a:t>
            </a:fld>
            <a:endParaRPr lang="ja-JP" altLang="en-US"/>
          </a:p>
        </p:txBody>
      </p:sp>
    </p:spTree>
    <p:extLst>
      <p:ext uri="{BB962C8B-B14F-4D97-AF65-F5344CB8AC3E}">
        <p14:creationId xmlns:p14="http://schemas.microsoft.com/office/powerpoint/2010/main" val="16829384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107999" y="612000"/>
            <a:ext cx="8784000" cy="841256"/>
          </a:xfrm>
          <a:prstGeom prst="rect">
            <a:avLst/>
          </a:prstGeom>
          <a:noFill/>
        </p:spPr>
        <p:txBody>
          <a:bodyPr wrap="square" rtlCol="0">
            <a:spAutoFit/>
          </a:bodyPr>
          <a:lstStyle/>
          <a:p>
            <a:pPr marL="177800" indent="-177800"/>
            <a:r>
              <a:rPr lang="ja-JP" altLang="en-US" sz="16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①歳入確保</a:t>
            </a:r>
            <a:endParaRPr lang="en-US" altLang="ja-JP" sz="16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marL="177800" indent="-177800">
              <a:lnSpc>
                <a:spcPts val="2000"/>
              </a:lnSpc>
            </a:pPr>
            <a:r>
              <a:rPr lang="en-US" altLang="ja-JP" sz="14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a:t>
            </a:r>
            <a:r>
              <a:rPr lang="ja-JP" altLang="en-US" sz="14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a:t>
            </a:r>
            <a:r>
              <a:rPr lang="ja-JP" altLang="en-US"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府税については、課税自主権を活用した収入確保や徴収向上方策の推進に取り組みます。また、「大阪府ファシリティマネジメント</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基本方針」</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に基づく</a:t>
            </a:r>
            <a:r>
              <a:rPr lang="ja-JP" altLang="en-US"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取組み等による府有財産の売却等を進めます。</a:t>
            </a:r>
            <a:endParaRPr lang="en-US" altLang="ja-JP"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20" name="正方形/長方形 19"/>
          <p:cNvSpPr/>
          <p:nvPr/>
        </p:nvSpPr>
        <p:spPr>
          <a:xfrm>
            <a:off x="0" y="82302"/>
            <a:ext cx="8820472" cy="369332"/>
          </a:xfrm>
          <a:prstGeom prst="rect">
            <a:avLst/>
          </a:prstGeom>
        </p:spPr>
        <p:txBody>
          <a:bodyPr wrap="square">
            <a:spAutoFit/>
          </a:bodyPr>
          <a:lstStyle/>
          <a:p>
            <a:pPr marL="252000" indent="-457200"/>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（２）財政運営</a:t>
            </a:r>
            <a:endParaRPr lang="en-US" altLang="ja-JP"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graphicFrame>
        <p:nvGraphicFramePr>
          <p:cNvPr id="2" name="表 3">
            <a:extLst>
              <a:ext uri="{FF2B5EF4-FFF2-40B4-BE49-F238E27FC236}">
                <a16:creationId xmlns:a16="http://schemas.microsoft.com/office/drawing/2014/main" id="{69D76E07-823A-422D-ACC5-EF8656DECBB1}"/>
              </a:ext>
            </a:extLst>
          </p:cNvPr>
          <p:cNvGraphicFramePr>
            <a:graphicFrameLocks noGrp="1"/>
          </p:cNvGraphicFramePr>
          <p:nvPr>
            <p:extLst>
              <p:ext uri="{D42A27DB-BD31-4B8C-83A1-F6EECF244321}">
                <p14:modId xmlns:p14="http://schemas.microsoft.com/office/powerpoint/2010/main" val="2786616638"/>
              </p:ext>
            </p:extLst>
          </p:nvPr>
        </p:nvGraphicFramePr>
        <p:xfrm>
          <a:off x="433560" y="1493785"/>
          <a:ext cx="8312880" cy="4965695"/>
        </p:xfrm>
        <a:graphic>
          <a:graphicData uri="http://schemas.openxmlformats.org/drawingml/2006/table">
            <a:tbl>
              <a:tblPr firstRow="1" bandRow="1">
                <a:tableStyleId>{69012ECD-51FC-41F1-AA8D-1B2483CD663E}</a:tableStyleId>
              </a:tblPr>
              <a:tblGrid>
                <a:gridCol w="212880">
                  <a:extLst>
                    <a:ext uri="{9D8B030D-6E8A-4147-A177-3AD203B41FA5}">
                      <a16:colId xmlns:a16="http://schemas.microsoft.com/office/drawing/2014/main" val="2816779974"/>
                    </a:ext>
                  </a:extLst>
                </a:gridCol>
                <a:gridCol w="1404000">
                  <a:extLst>
                    <a:ext uri="{9D8B030D-6E8A-4147-A177-3AD203B41FA5}">
                      <a16:colId xmlns:a16="http://schemas.microsoft.com/office/drawing/2014/main" val="193653957"/>
                    </a:ext>
                  </a:extLst>
                </a:gridCol>
                <a:gridCol w="6696000">
                  <a:extLst>
                    <a:ext uri="{9D8B030D-6E8A-4147-A177-3AD203B41FA5}">
                      <a16:colId xmlns:a16="http://schemas.microsoft.com/office/drawing/2014/main" val="1405949367"/>
                    </a:ext>
                  </a:extLst>
                </a:gridCol>
              </a:tblGrid>
              <a:tr h="184926">
                <a:tc gridSpan="2">
                  <a:txBody>
                    <a:bodyPr/>
                    <a:lstStyle/>
                    <a:p>
                      <a:pPr algn="ctr"/>
                      <a:r>
                        <a:rPr kumimoji="1" lang="ja-JP" altLang="en-US" sz="1400" dirty="0">
                          <a:latin typeface="メイリオ" panose="020B0604030504040204" pitchFamily="50" charset="-128"/>
                          <a:ea typeface="メイリオ" panose="020B0604030504040204" pitchFamily="50" charset="-128"/>
                        </a:rPr>
                        <a:t>主な取組み</a:t>
                      </a:r>
                    </a:p>
                  </a:txBody>
                  <a:tcPr marL="72000" marT="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kumimoji="1" lang="ja-JP" altLang="en-US"/>
                    </a:p>
                  </a:txBody>
                  <a:tcPr/>
                </a:tc>
                <a:tc>
                  <a:txBody>
                    <a:bodyPr/>
                    <a:lstStyle/>
                    <a:p>
                      <a:pPr algn="ctr"/>
                      <a:r>
                        <a:rPr kumimoji="1" lang="ja-JP" altLang="en-US" sz="1400" dirty="0">
                          <a:latin typeface="メイリオ" panose="020B0604030504040204" pitchFamily="50" charset="-128"/>
                          <a:ea typeface="メイリオ" panose="020B0604030504040204" pitchFamily="50" charset="-128"/>
                        </a:rPr>
                        <a:t>概　　要</a:t>
                      </a:r>
                    </a:p>
                  </a:txBody>
                  <a:tcPr marL="72000" marT="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32012274"/>
                  </a:ext>
                </a:extLst>
              </a:tr>
              <a:tr h="550295">
                <a:tc gridSpan="2">
                  <a:txBody>
                    <a:bodyPr/>
                    <a:lstStyle/>
                    <a:p>
                      <a:r>
                        <a:rPr kumimoji="1" lang="ja-JP" altLang="en-US" sz="1400" dirty="0">
                          <a:solidFill>
                            <a:schemeClr val="tx1"/>
                          </a:solidFill>
                          <a:latin typeface="メイリオ" panose="020B0604030504040204" pitchFamily="50" charset="-128"/>
                          <a:ea typeface="メイリオ" panose="020B0604030504040204" pitchFamily="50" charset="-128"/>
                        </a:rPr>
                        <a:t>課税自主権の活用</a:t>
                      </a:r>
                    </a:p>
                  </a:txBody>
                  <a:tcPr marL="72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kumimoji="1" lang="ja-JP" altLang="en-US" sz="14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400" dirty="0">
                          <a:solidFill>
                            <a:schemeClr val="tx1"/>
                          </a:solidFill>
                          <a:latin typeface="メイリオ" panose="020B0604030504040204" pitchFamily="50" charset="-128"/>
                          <a:ea typeface="メイリオ" panose="020B0604030504040204" pitchFamily="50" charset="-128"/>
                        </a:rPr>
                        <a:t>　行政需要や、受益と負担の関係を踏まえ、法定外目的税や</a:t>
                      </a:r>
                      <a:r>
                        <a:rPr lang="ja-JP" altLang="en-US" sz="1400" strike="noStrike" dirty="0">
                          <a:solidFill>
                            <a:schemeClr val="tx1"/>
                          </a:solidFill>
                          <a:latin typeface="メイリオ" panose="020B0604030504040204" pitchFamily="50" charset="-128"/>
                          <a:ea typeface="メイリオ" panose="020B0604030504040204" pitchFamily="50" charset="-128"/>
                        </a:rPr>
                        <a:t>府独自の税率設定</a:t>
                      </a:r>
                      <a:r>
                        <a:rPr lang="ja-JP" altLang="en-US" sz="1400" dirty="0">
                          <a:solidFill>
                            <a:schemeClr val="tx1"/>
                          </a:solidFill>
                          <a:latin typeface="メイリオ" panose="020B0604030504040204" pitchFamily="50" charset="-128"/>
                          <a:ea typeface="メイリオ" panose="020B0604030504040204" pitchFamily="50" charset="-128"/>
                        </a:rPr>
                        <a:t>の取組みにより府税収入を確保。</a:t>
                      </a:r>
                      <a:endParaRPr lang="en-US" altLang="ja-JP"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72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9713381"/>
                  </a:ext>
                </a:extLst>
              </a:tr>
              <a:tr h="478790">
                <a:tc>
                  <a:txBody>
                    <a:bodyPr/>
                    <a:lstStyle/>
                    <a:p>
                      <a:endParaRPr kumimoji="1" lang="ja-JP" altLang="en-US" sz="1400" dirty="0">
                        <a:latin typeface="メイリオ" panose="020B0604030504040204" pitchFamily="50" charset="-128"/>
                        <a:ea typeface="メイリオ" panose="020B0604030504040204" pitchFamily="50" charset="-128"/>
                      </a:endParaRPr>
                    </a:p>
                  </a:txBody>
                  <a:tcPr marL="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ja-JP" altLang="en-US" sz="1400" dirty="0">
                          <a:solidFill>
                            <a:schemeClr val="tx1"/>
                          </a:solidFill>
                          <a:latin typeface="メイリオ" panose="020B0604030504040204" pitchFamily="50" charset="-128"/>
                          <a:ea typeface="メイリオ" panose="020B0604030504040204" pitchFamily="50" charset="-128"/>
                        </a:rPr>
                        <a:t>宿泊税</a:t>
                      </a:r>
                      <a:endParaRPr kumimoji="1" lang="ja-JP" altLang="en-US" sz="1400" dirty="0">
                        <a:solidFill>
                          <a:schemeClr val="tx1"/>
                        </a:solidFill>
                        <a:latin typeface="メイリオ" panose="020B0604030504040204" pitchFamily="50" charset="-128"/>
                        <a:ea typeface="メイリオ" panose="020B0604030504040204" pitchFamily="50" charset="-128"/>
                      </a:endParaRPr>
                    </a:p>
                  </a:txBody>
                  <a:tcPr marL="72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ja-JP" altLang="en-US" sz="1400" dirty="0">
                          <a:solidFill>
                            <a:schemeClr val="tx1"/>
                          </a:solidFill>
                          <a:latin typeface="メイリオ" panose="020B0604030504040204" pitchFamily="50" charset="-128"/>
                          <a:ea typeface="メイリオ" panose="020B0604030504040204" pitchFamily="50" charset="-128"/>
                        </a:rPr>
                        <a:t>　大阪が世界有数の国際都市として発展していくことをめざし、さらなる大阪の魅力づくりや発信、受入環境の整備を推進する行政需要へ対応するための財源として活用。＜法定外目的税＞</a:t>
                      </a:r>
                      <a:endParaRPr kumimoji="1" lang="ja-JP" altLang="en-US" dirty="0">
                        <a:solidFill>
                          <a:schemeClr val="tx1"/>
                        </a:solidFill>
                        <a:latin typeface="メイリオ" panose="020B0604030504040204" pitchFamily="50" charset="-128"/>
                        <a:ea typeface="メイリオ" panose="020B0604030504040204" pitchFamily="50" charset="-128"/>
                      </a:endParaRPr>
                    </a:p>
                  </a:txBody>
                  <a:tcPr marL="72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46453731"/>
                  </a:ext>
                </a:extLst>
              </a:tr>
              <a:tr h="518160">
                <a:tc>
                  <a:txBody>
                    <a:bodyPr/>
                    <a:lstStyle/>
                    <a:p>
                      <a:endParaRPr kumimoji="1" lang="ja-JP" altLang="en-US" sz="1400" dirty="0">
                        <a:latin typeface="メイリオ" panose="020B0604030504040204" pitchFamily="50" charset="-128"/>
                        <a:ea typeface="メイリオ" panose="020B0604030504040204" pitchFamily="50" charset="-128"/>
                      </a:endParaRPr>
                    </a:p>
                  </a:txBody>
                  <a:tcPr marL="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ja-JP" altLang="en-US" sz="1400" dirty="0">
                          <a:solidFill>
                            <a:schemeClr val="tx1"/>
                          </a:solidFill>
                          <a:latin typeface="メイリオ" panose="020B0604030504040204" pitchFamily="50" charset="-128"/>
                          <a:ea typeface="メイリオ" panose="020B0604030504040204" pitchFamily="50" charset="-128"/>
                        </a:rPr>
                        <a:t>大阪府</a:t>
                      </a:r>
                      <a:endParaRPr lang="en-US" altLang="ja-JP" sz="1400" dirty="0">
                        <a:solidFill>
                          <a:schemeClr val="tx1"/>
                        </a:solidFill>
                        <a:latin typeface="メイリオ" panose="020B0604030504040204" pitchFamily="50" charset="-128"/>
                        <a:ea typeface="メイリオ" panose="020B0604030504040204" pitchFamily="50" charset="-128"/>
                      </a:endParaRPr>
                    </a:p>
                    <a:p>
                      <a:r>
                        <a:rPr lang="ja-JP" altLang="en-US" sz="1400" dirty="0">
                          <a:solidFill>
                            <a:schemeClr val="tx1"/>
                          </a:solidFill>
                          <a:latin typeface="メイリオ" panose="020B0604030504040204" pitchFamily="50" charset="-128"/>
                          <a:ea typeface="メイリオ" panose="020B0604030504040204" pitchFamily="50" charset="-128"/>
                        </a:rPr>
                        <a:t>森林環境税</a:t>
                      </a:r>
                      <a:endParaRPr kumimoji="1" lang="ja-JP" altLang="en-US" sz="1400" dirty="0">
                        <a:solidFill>
                          <a:schemeClr val="tx1"/>
                        </a:solidFill>
                        <a:latin typeface="メイリオ" panose="020B0604030504040204" pitchFamily="50" charset="-128"/>
                        <a:ea typeface="メイリオ" panose="020B0604030504040204" pitchFamily="50" charset="-128"/>
                      </a:endParaRPr>
                    </a:p>
                  </a:txBody>
                  <a:tcPr marL="72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ja-JP" altLang="en-US" sz="1400" dirty="0">
                          <a:solidFill>
                            <a:schemeClr val="tx1"/>
                          </a:solidFill>
                          <a:latin typeface="メイリオ" panose="020B0604030504040204" pitchFamily="50" charset="-128"/>
                          <a:ea typeface="メイリオ" panose="020B0604030504040204" pitchFamily="50" charset="-128"/>
                        </a:rPr>
                        <a:t>　森林及び都市の緑の有する公益的機能を維持増進する環境整備（集水域（森林区域）における流域治水対策、都市緑化を活用した猛暑対策等）を実施するための財源として活用。＜個人府民税均等割＞</a:t>
                      </a:r>
                      <a:endParaRPr kumimoji="1" lang="ja-JP" altLang="en-US" dirty="0">
                        <a:solidFill>
                          <a:schemeClr val="tx1"/>
                        </a:solidFill>
                        <a:latin typeface="メイリオ" panose="020B0604030504040204" pitchFamily="50" charset="-128"/>
                        <a:ea typeface="メイリオ" panose="020B0604030504040204" pitchFamily="50" charset="-128"/>
                      </a:endParaRPr>
                    </a:p>
                  </a:txBody>
                  <a:tcPr marL="72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9387697"/>
                  </a:ext>
                </a:extLst>
              </a:tr>
              <a:tr h="481330">
                <a:tc>
                  <a:txBody>
                    <a:bodyPr/>
                    <a:lstStyle/>
                    <a:p>
                      <a:endParaRPr kumimoji="1" lang="ja-JP" altLang="en-US" sz="1400" dirty="0">
                        <a:latin typeface="メイリオ" panose="020B0604030504040204" pitchFamily="50" charset="-128"/>
                        <a:ea typeface="メイリオ" panose="020B0604030504040204" pitchFamily="50" charset="-128"/>
                      </a:endParaRPr>
                    </a:p>
                  </a:txBody>
                  <a:tcPr marL="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400" dirty="0">
                          <a:solidFill>
                            <a:schemeClr val="tx1"/>
                          </a:solidFill>
                          <a:latin typeface="メイリオ" panose="020B0604030504040204" pitchFamily="50" charset="-128"/>
                          <a:ea typeface="メイリオ" panose="020B0604030504040204" pitchFamily="50" charset="-128"/>
                        </a:rPr>
                        <a:t>法人二税の</a:t>
                      </a:r>
                      <a:endParaRPr lang="en-US" altLang="ja-JP" sz="1400"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400" dirty="0">
                          <a:solidFill>
                            <a:schemeClr val="tx1"/>
                          </a:solidFill>
                          <a:latin typeface="メイリオ" panose="020B0604030504040204" pitchFamily="50" charset="-128"/>
                          <a:ea typeface="メイリオ" panose="020B0604030504040204" pitchFamily="50" charset="-128"/>
                        </a:rPr>
                        <a:t>府独自税率</a:t>
                      </a:r>
                      <a:endParaRPr lang="en-US" altLang="ja-JP" sz="1400" dirty="0">
                        <a:solidFill>
                          <a:schemeClr val="tx1"/>
                        </a:solidFill>
                        <a:latin typeface="メイリオ" panose="020B0604030504040204" pitchFamily="50" charset="-128"/>
                        <a:ea typeface="メイリオ" panose="020B0604030504040204" pitchFamily="50" charset="-128"/>
                      </a:endParaRPr>
                    </a:p>
                  </a:txBody>
                  <a:tcPr marL="72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400" dirty="0">
                          <a:solidFill>
                            <a:schemeClr val="tx1"/>
                          </a:solidFill>
                          <a:latin typeface="メイリオ" panose="020B0604030504040204" pitchFamily="50" charset="-128"/>
                          <a:ea typeface="メイリオ" panose="020B0604030504040204" pitchFamily="50" charset="-128"/>
                        </a:rPr>
                        <a:t>　大都市圏特有の緊急かつ膨大な行政需要に対応するとともに、大阪の成長に向けた施策を実施するための財源として活用。</a:t>
                      </a:r>
                      <a:endParaRPr lang="en-US" altLang="ja-JP" sz="1400"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400" dirty="0">
                          <a:solidFill>
                            <a:schemeClr val="tx1"/>
                          </a:solidFill>
                          <a:latin typeface="メイリオ" panose="020B0604030504040204" pitchFamily="50" charset="-128"/>
                          <a:ea typeface="メイリオ" panose="020B0604030504040204" pitchFamily="50" charset="-128"/>
                        </a:rPr>
                        <a:t>＜法人府民税</a:t>
                      </a:r>
                      <a:r>
                        <a:rPr lang="ja-JP" altLang="en-US" sz="1400" strike="noStrike" dirty="0">
                          <a:solidFill>
                            <a:schemeClr val="tx1"/>
                          </a:solidFill>
                          <a:latin typeface="メイリオ" panose="020B0604030504040204" pitchFamily="50" charset="-128"/>
                          <a:ea typeface="メイリオ" panose="020B0604030504040204" pitchFamily="50" charset="-128"/>
                        </a:rPr>
                        <a:t>法人税割</a:t>
                      </a:r>
                      <a:r>
                        <a:rPr lang="ja-JP" altLang="en-US" sz="1400" dirty="0">
                          <a:solidFill>
                            <a:schemeClr val="tx1"/>
                          </a:solidFill>
                          <a:latin typeface="メイリオ" panose="020B0604030504040204" pitchFamily="50" charset="-128"/>
                          <a:ea typeface="メイリオ" panose="020B0604030504040204" pitchFamily="50" charset="-128"/>
                        </a:rPr>
                        <a:t>及び法人事業税＞</a:t>
                      </a:r>
                      <a:r>
                        <a:rPr lang="ja-JP" altLang="en-US" sz="1400" strike="noStrike" dirty="0">
                          <a:solidFill>
                            <a:schemeClr val="tx1"/>
                          </a:solidFill>
                          <a:latin typeface="メイリオ" panose="020B0604030504040204" pitchFamily="50" charset="-128"/>
                          <a:ea typeface="メイリオ" panose="020B0604030504040204" pitchFamily="50" charset="-128"/>
                        </a:rPr>
                        <a:t>＜法人府民税均等割</a:t>
                      </a:r>
                      <a:r>
                        <a:rPr lang="ja-JP" altLang="en-US" sz="1400" dirty="0">
                          <a:solidFill>
                            <a:schemeClr val="tx1"/>
                          </a:solidFill>
                          <a:latin typeface="メイリオ" panose="020B0604030504040204" pitchFamily="50" charset="-128"/>
                          <a:ea typeface="メイリオ" panose="020B0604030504040204" pitchFamily="50" charset="-128"/>
                        </a:rPr>
                        <a:t>＞</a:t>
                      </a:r>
                      <a:endParaRPr kumimoji="1" lang="ja-JP" altLang="en-US" dirty="0">
                        <a:solidFill>
                          <a:schemeClr val="tx1"/>
                        </a:solidFill>
                        <a:latin typeface="メイリオ" panose="020B0604030504040204" pitchFamily="50" charset="-128"/>
                        <a:ea typeface="メイリオ" panose="020B0604030504040204" pitchFamily="50" charset="-128"/>
                      </a:endParaRPr>
                    </a:p>
                  </a:txBody>
                  <a:tcPr marL="72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05121048"/>
                  </a:ext>
                </a:extLst>
              </a:tr>
              <a:tr h="239316">
                <a:tc gridSpan="2">
                  <a:txBody>
                    <a:bodyPr/>
                    <a:lstStyle/>
                    <a:p>
                      <a:r>
                        <a:rPr kumimoji="1" lang="ja-JP" altLang="en-US" sz="1400" dirty="0">
                          <a:solidFill>
                            <a:schemeClr val="tx1"/>
                          </a:solidFill>
                          <a:latin typeface="メイリオ" panose="020B0604030504040204" pitchFamily="50" charset="-128"/>
                          <a:ea typeface="メイリオ" panose="020B0604030504040204" pitchFamily="50" charset="-128"/>
                        </a:rPr>
                        <a:t>徴収向上方策</a:t>
                      </a:r>
                    </a:p>
                  </a:txBody>
                  <a:tcPr marL="72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kumimoji="1" lang="ja-JP"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400" dirty="0">
                          <a:solidFill>
                            <a:schemeClr val="tx1"/>
                          </a:solidFill>
                          <a:latin typeface="メイリオ" panose="020B0604030504040204" pitchFamily="50" charset="-128"/>
                          <a:ea typeface="メイリオ" panose="020B0604030504040204" pitchFamily="50" charset="-128"/>
                        </a:rPr>
                        <a:t>　大阪府域地方税徴収機構での共同徴収により、個人住民税（府民税・市町村民税）の滞納整理を推進するとともに、市町村税務職員の徴収技術向上を図ることで税収を確保。</a:t>
                      </a:r>
                      <a:endParaRPr lang="en-US" altLang="ja-JP" sz="1400" strike="sngStrike" dirty="0">
                        <a:solidFill>
                          <a:schemeClr val="tx1"/>
                        </a:solidFill>
                        <a:latin typeface="メイリオ" panose="020B0604030504040204" pitchFamily="50" charset="-128"/>
                        <a:ea typeface="メイリオ" panose="020B0604030504040204" pitchFamily="50" charset="-128"/>
                      </a:endParaRPr>
                    </a:p>
                  </a:txBody>
                  <a:tcPr marL="72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2731461"/>
                  </a:ext>
                </a:extLst>
              </a:tr>
              <a:tr h="137001">
                <a:tc gridSpan="2">
                  <a:txBody>
                    <a:bodyPr/>
                    <a:lstStyle/>
                    <a:p>
                      <a:r>
                        <a:rPr kumimoji="1" lang="ja-JP" altLang="en-US" sz="1400" dirty="0">
                          <a:solidFill>
                            <a:schemeClr val="tx1"/>
                          </a:solidFill>
                          <a:latin typeface="メイリオ" panose="020B0604030504040204" pitchFamily="50" charset="-128"/>
                          <a:ea typeface="メイリオ" panose="020B0604030504040204" pitchFamily="50" charset="-128"/>
                        </a:rPr>
                        <a:t>府有財産の売却・有効活用</a:t>
                      </a:r>
                    </a:p>
                  </a:txBody>
                  <a:tcPr marL="72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kumimoji="1" lang="ja-JP" altLang="en-US"/>
                    </a:p>
                  </a:txBody>
                  <a:tcPr/>
                </a:tc>
                <a:tc>
                  <a:txBody>
                    <a:bodyPr/>
                    <a:lstStyle/>
                    <a:p>
                      <a:r>
                        <a:rPr lang="ja-JP" altLang="en-US" sz="1400" u="none" dirty="0">
                          <a:solidFill>
                            <a:schemeClr val="tx1"/>
                          </a:solidFill>
                          <a:latin typeface="メイリオ" panose="020B0604030504040204" pitchFamily="50" charset="-128"/>
                          <a:ea typeface="メイリオ" panose="020B0604030504040204" pitchFamily="50" charset="-128"/>
                        </a:rPr>
                        <a:t>　「大阪府ファシリティマネジメント基本方針」に基づく取組みによる施設の有効活用や、不要となった府有財産について、「資産」として有効に活用していく視点を持ちつつ、民間ニーズや費用対効果・府施策・地域のまちづくり計画等を確認しながら多角的に処理方針を検討し、適正かつ最も有効な売却や貸付等の活用に取り組む。</a:t>
                      </a:r>
                    </a:p>
                  </a:txBody>
                  <a:tcPr marL="72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21110908"/>
                  </a:ext>
                </a:extLst>
              </a:tr>
            </a:tbl>
          </a:graphicData>
        </a:graphic>
      </p:graphicFrame>
      <p:sp>
        <p:nvSpPr>
          <p:cNvPr id="3" name="スライド番号プレースホルダー 2">
            <a:extLst>
              <a:ext uri="{FF2B5EF4-FFF2-40B4-BE49-F238E27FC236}">
                <a16:creationId xmlns:a16="http://schemas.microsoft.com/office/drawing/2014/main" id="{52F8CC53-1A60-44D2-A465-010A7DD1D12C}"/>
              </a:ext>
            </a:extLst>
          </p:cNvPr>
          <p:cNvSpPr>
            <a:spLocks noGrp="1"/>
          </p:cNvSpPr>
          <p:nvPr>
            <p:ph type="sldNum" sz="quarter" idx="12"/>
          </p:nvPr>
        </p:nvSpPr>
        <p:spPr/>
        <p:txBody>
          <a:bodyPr/>
          <a:lstStyle/>
          <a:p>
            <a:fld id="{7791D223-6A27-4327-8087-FA06212A7E85}" type="slidenum">
              <a:rPr lang="ja-JP" altLang="en-US" smtClean="0"/>
              <a:pPr/>
              <a:t>30</a:t>
            </a:fld>
            <a:endParaRPr lang="ja-JP" altLang="en-US"/>
          </a:p>
        </p:txBody>
      </p:sp>
    </p:spTree>
    <p:extLst>
      <p:ext uri="{BB962C8B-B14F-4D97-AF65-F5344CB8AC3E}">
        <p14:creationId xmlns:p14="http://schemas.microsoft.com/office/powerpoint/2010/main" val="20283188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正方形/長方形 19"/>
          <p:cNvSpPr/>
          <p:nvPr/>
        </p:nvSpPr>
        <p:spPr>
          <a:xfrm>
            <a:off x="0" y="82800"/>
            <a:ext cx="8820472" cy="369332"/>
          </a:xfrm>
          <a:prstGeom prst="rect">
            <a:avLst/>
          </a:prstGeom>
        </p:spPr>
        <p:txBody>
          <a:bodyPr wrap="square">
            <a:spAutoFit/>
          </a:bodyPr>
          <a:lstStyle/>
          <a:p>
            <a:pPr marL="252000" indent="-457200"/>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（２）財政運営</a:t>
            </a:r>
            <a:endParaRPr lang="en-US" altLang="ja-JP"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graphicFrame>
        <p:nvGraphicFramePr>
          <p:cNvPr id="14" name="表 3">
            <a:extLst>
              <a:ext uri="{FF2B5EF4-FFF2-40B4-BE49-F238E27FC236}">
                <a16:creationId xmlns:a16="http://schemas.microsoft.com/office/drawing/2014/main" id="{5FB2E9B0-9EF3-4AD2-9607-185E90B0B63E}"/>
              </a:ext>
            </a:extLst>
          </p:cNvPr>
          <p:cNvGraphicFramePr>
            <a:graphicFrameLocks noGrp="1"/>
          </p:cNvGraphicFramePr>
          <p:nvPr>
            <p:extLst>
              <p:ext uri="{D42A27DB-BD31-4B8C-83A1-F6EECF244321}">
                <p14:modId xmlns:p14="http://schemas.microsoft.com/office/powerpoint/2010/main" val="1714729962"/>
              </p:ext>
            </p:extLst>
          </p:nvPr>
        </p:nvGraphicFramePr>
        <p:xfrm>
          <a:off x="432000" y="1987337"/>
          <a:ext cx="8312400" cy="4764681"/>
        </p:xfrm>
        <a:graphic>
          <a:graphicData uri="http://schemas.openxmlformats.org/drawingml/2006/table">
            <a:tbl>
              <a:tblPr firstRow="1" bandRow="1">
                <a:tableStyleId>{69012ECD-51FC-41F1-AA8D-1B2483CD663E}</a:tableStyleId>
              </a:tblPr>
              <a:tblGrid>
                <a:gridCol w="1616400">
                  <a:extLst>
                    <a:ext uri="{9D8B030D-6E8A-4147-A177-3AD203B41FA5}">
                      <a16:colId xmlns:a16="http://schemas.microsoft.com/office/drawing/2014/main" val="2816779974"/>
                    </a:ext>
                  </a:extLst>
                </a:gridCol>
                <a:gridCol w="6696000">
                  <a:extLst>
                    <a:ext uri="{9D8B030D-6E8A-4147-A177-3AD203B41FA5}">
                      <a16:colId xmlns:a16="http://schemas.microsoft.com/office/drawing/2014/main" val="613270366"/>
                    </a:ext>
                  </a:extLst>
                </a:gridCol>
              </a:tblGrid>
              <a:tr h="292986">
                <a:tc>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主な取組み</a:t>
                      </a:r>
                    </a:p>
                  </a:txBody>
                  <a:tcPr marR="36000" marT="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solidFill>
                  </a:tcPr>
                </a:tc>
                <a:tc>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概　　要</a:t>
                      </a:r>
                    </a:p>
                  </a:txBody>
                  <a:tcPr marR="36000" marT="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3332012274"/>
                  </a:ext>
                </a:extLst>
              </a:tr>
              <a:tr h="703166">
                <a:tc>
                  <a:txBody>
                    <a:bodyPr/>
                    <a:lstStyle/>
                    <a:p>
                      <a:r>
                        <a:rPr kumimoji="1" lang="ja-JP" altLang="en-US" sz="1400" dirty="0">
                          <a:solidFill>
                            <a:schemeClr val="tx1"/>
                          </a:solidFill>
                          <a:latin typeface="メイリオ" panose="020B0604030504040204" pitchFamily="50" charset="-128"/>
                          <a:ea typeface="メイリオ" panose="020B0604030504040204" pitchFamily="50" charset="-128"/>
                        </a:rPr>
                        <a:t>事務事業の見直し</a:t>
                      </a:r>
                    </a:p>
                  </a:txBody>
                  <a:tcPr marL="72000" marR="36000" marT="3600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lang="ja-JP" altLang="en-US" sz="1400" dirty="0">
                          <a:solidFill>
                            <a:schemeClr val="tx1"/>
                          </a:solidFill>
                          <a:latin typeface="メイリオ" panose="020B0604030504040204" pitchFamily="50" charset="-128"/>
                          <a:ea typeface="メイリオ" panose="020B0604030504040204" pitchFamily="50" charset="-128"/>
                        </a:rPr>
                        <a:t>　各種補助金や交付金等、事務事業のあり方検討や事業手法等の見直しを行う。</a:t>
                      </a:r>
                      <a:endParaRPr lang="en-US" altLang="ja-JP" sz="1400" dirty="0">
                        <a:solidFill>
                          <a:schemeClr val="tx1"/>
                        </a:solidFill>
                        <a:latin typeface="メイリオ" panose="020B0604030504040204" pitchFamily="50" charset="-128"/>
                        <a:ea typeface="メイリオ" panose="020B0604030504040204" pitchFamily="50" charset="-128"/>
                      </a:endParaRPr>
                    </a:p>
                  </a:txBody>
                  <a:tcPr marL="72000" marR="72000" marT="3600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7954066"/>
                  </a:ext>
                </a:extLst>
              </a:tr>
              <a:tr h="1318435">
                <a:tc>
                  <a:txBody>
                    <a:bodyPr/>
                    <a:lstStyle/>
                    <a:p>
                      <a:r>
                        <a:rPr kumimoji="1" lang="ja-JP" altLang="en-US" sz="1400" dirty="0">
                          <a:solidFill>
                            <a:schemeClr val="tx1"/>
                          </a:solidFill>
                          <a:latin typeface="メイリオ" panose="020B0604030504040204" pitchFamily="50" charset="-128"/>
                          <a:ea typeface="メイリオ" panose="020B0604030504040204" pitchFamily="50" charset="-128"/>
                        </a:rPr>
                        <a:t>「大阪府ファシリティマネジメント基本方針」に基づく取組み</a:t>
                      </a:r>
                    </a:p>
                  </a:txBody>
                  <a:tcPr marL="72000" marR="36000" marT="3600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defTabSz="914400"/>
                      <a:r>
                        <a:rPr kumimoji="1" lang="ja-JP" altLang="en-US" sz="1400" u="none" dirty="0">
                          <a:solidFill>
                            <a:schemeClr val="tx1"/>
                          </a:solidFill>
                          <a:latin typeface="メイリオ" panose="020B0604030504040204" pitchFamily="50" charset="-128"/>
                          <a:ea typeface="メイリオ" panose="020B0604030504040204" pitchFamily="50" charset="-128"/>
                        </a:rPr>
                        <a:t>　「大阪府ファシリティマネジメント基本方針」に基づき、必要な修繕等を着実に実施し、長寿命化による長期間の使用継続を図りながら、必要な建替を計画的に平準化して実施する。</a:t>
                      </a:r>
                      <a:endParaRPr kumimoji="1" lang="en-US" altLang="ja-JP" sz="1400" u="none" dirty="0">
                        <a:solidFill>
                          <a:schemeClr val="tx1"/>
                        </a:solidFill>
                        <a:latin typeface="メイリオ" panose="020B0604030504040204" pitchFamily="50" charset="-128"/>
                        <a:ea typeface="メイリオ" panose="020B0604030504040204" pitchFamily="50" charset="-128"/>
                      </a:endParaRPr>
                    </a:p>
                    <a:p>
                      <a:pPr defTabSz="914400"/>
                      <a:r>
                        <a:rPr kumimoji="1" lang="ja-JP" altLang="en-US" sz="1400" u="none" dirty="0">
                          <a:solidFill>
                            <a:schemeClr val="tx1"/>
                          </a:solidFill>
                          <a:latin typeface="メイリオ" panose="020B0604030504040204" pitchFamily="50" charset="-128"/>
                          <a:ea typeface="メイリオ" panose="020B0604030504040204" pitchFamily="50" charset="-128"/>
                        </a:rPr>
                        <a:t>　併せて、今後の社会情勢の変化を踏まえた施設の必要性等を確認し、施設の統合や集約化、民間施設の利用、建替、廃止等による施設総量の最適化や有効活用に取り組む。</a:t>
                      </a:r>
                    </a:p>
                  </a:txBody>
                  <a:tcPr marL="72000" marR="72000" marT="3600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2731461"/>
                  </a:ext>
                </a:extLst>
              </a:tr>
              <a:tr h="2412000">
                <a:tc>
                  <a:txBody>
                    <a:bodyPr/>
                    <a:lstStyle/>
                    <a:p>
                      <a:r>
                        <a:rPr kumimoji="1" lang="ja-JP" altLang="en-US" sz="1400" dirty="0">
                          <a:solidFill>
                            <a:schemeClr val="tx1"/>
                          </a:solidFill>
                          <a:latin typeface="メイリオ" panose="020B0604030504040204" pitchFamily="50" charset="-128"/>
                          <a:ea typeface="メイリオ" panose="020B0604030504040204" pitchFamily="50" charset="-128"/>
                        </a:rPr>
                        <a:t>財源の重点配分</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latin typeface="メイリオ" panose="020B0604030504040204" pitchFamily="50" charset="-128"/>
                          <a:ea typeface="メイリオ" panose="020B0604030504040204" pitchFamily="50" charset="-128"/>
                        </a:rPr>
                        <a:t>（令和８年度当初予算）</a:t>
                      </a:r>
                      <a:endParaRPr kumimoji="1" lang="en-US" altLang="ja-JP" sz="1050" dirty="0">
                        <a:solidFill>
                          <a:schemeClr val="tx1"/>
                        </a:solidFill>
                        <a:latin typeface="メイリオ" panose="020B0604030504040204" pitchFamily="50" charset="-128"/>
                        <a:ea typeface="メイリオ" panose="020B0604030504040204" pitchFamily="50" charset="-128"/>
                      </a:endParaRPr>
                    </a:p>
                    <a:p>
                      <a:endParaRPr kumimoji="1" lang="en-US" altLang="ja-JP" sz="1400" dirty="0">
                        <a:solidFill>
                          <a:schemeClr val="tx1"/>
                        </a:solidFill>
                        <a:latin typeface="メイリオ" panose="020B0604030504040204" pitchFamily="50" charset="-128"/>
                        <a:ea typeface="メイリオ" panose="020B0604030504040204" pitchFamily="50" charset="-128"/>
                      </a:endParaRPr>
                    </a:p>
                  </a:txBody>
                  <a:tcPr marL="72000" marR="36000" marT="3600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defTabSz="914400"/>
                      <a:r>
                        <a:rPr kumimoji="1" lang="ja-JP" altLang="en-US" sz="1400" u="none" dirty="0">
                          <a:solidFill>
                            <a:schemeClr val="tx1"/>
                          </a:solidFill>
                          <a:latin typeface="メイリオ" panose="020B0604030504040204" pitchFamily="50" charset="-128"/>
                          <a:ea typeface="メイリオ" panose="020B0604030504040204" pitchFamily="50" charset="-128"/>
                        </a:rPr>
                        <a:t>○万博のレガシーを最大限に活かし、「副首都・大阪」の早期実現に向けた取組</a:t>
                      </a:r>
                      <a:endParaRPr kumimoji="1" lang="en-US" altLang="ja-JP" sz="1400" u="none"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u="none" dirty="0">
                          <a:solidFill>
                            <a:schemeClr val="tx1"/>
                          </a:solidFill>
                          <a:latin typeface="メイリオ" panose="020B0604030504040204" pitchFamily="50" charset="-128"/>
                          <a:ea typeface="メイリオ" panose="020B0604030504040204" pitchFamily="50" charset="-128"/>
                        </a:rPr>
                        <a:t>・ペロブスカイト太陽電池開発・実証への支援　           </a:t>
                      </a:r>
                      <a:r>
                        <a:rPr kumimoji="1" lang="en-US" altLang="ja-JP" sz="1400" u="sng" dirty="0">
                          <a:solidFill>
                            <a:schemeClr val="tx1"/>
                          </a:solidFill>
                          <a:latin typeface="メイリオ" panose="020B0604030504040204" pitchFamily="50" charset="-128"/>
                          <a:ea typeface="メイリオ" panose="020B0604030504040204" pitchFamily="50" charset="-128"/>
                        </a:rPr>
                        <a:t>1.5</a:t>
                      </a:r>
                      <a:r>
                        <a:rPr kumimoji="1" lang="ja-JP" altLang="en-US" sz="1400" u="sng" dirty="0">
                          <a:solidFill>
                            <a:schemeClr val="tx1"/>
                          </a:solidFill>
                          <a:latin typeface="メイリオ" panose="020B0604030504040204" pitchFamily="50" charset="-128"/>
                          <a:ea typeface="メイリオ" panose="020B0604030504040204" pitchFamily="50" charset="-128"/>
                        </a:rPr>
                        <a:t>億円</a:t>
                      </a:r>
                      <a:endParaRPr kumimoji="1" lang="en-US" altLang="ja-JP" sz="1400" u="sng"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u="none" dirty="0">
                          <a:solidFill>
                            <a:schemeClr val="tx1"/>
                          </a:solidFill>
                          <a:latin typeface="メイリオ" panose="020B0604030504040204" pitchFamily="50" charset="-128"/>
                          <a:ea typeface="メイリオ" panose="020B0604030504040204" pitchFamily="50" charset="-128"/>
                        </a:rPr>
                        <a:t>・夢洲第２期区域まちづくりの推進                             </a:t>
                      </a:r>
                      <a:r>
                        <a:rPr kumimoji="1" lang="en-US" altLang="ja-JP" sz="1400" u="sng" dirty="0">
                          <a:solidFill>
                            <a:schemeClr val="tx1"/>
                          </a:solidFill>
                          <a:latin typeface="メイリオ" panose="020B0604030504040204" pitchFamily="50" charset="-128"/>
                          <a:ea typeface="メイリオ" panose="020B0604030504040204" pitchFamily="50" charset="-128"/>
                        </a:rPr>
                        <a:t>0.8</a:t>
                      </a:r>
                      <a:r>
                        <a:rPr kumimoji="1" lang="ja-JP" altLang="en-US" sz="1400" u="sng" dirty="0">
                          <a:solidFill>
                            <a:schemeClr val="tx1"/>
                          </a:solidFill>
                          <a:latin typeface="メイリオ" panose="020B0604030504040204" pitchFamily="50" charset="-128"/>
                          <a:ea typeface="メイリオ" panose="020B0604030504040204" pitchFamily="50" charset="-128"/>
                        </a:rPr>
                        <a:t>億円</a:t>
                      </a:r>
                      <a:endParaRPr kumimoji="1" lang="en-US" altLang="zh-CN" sz="1400" u="sng"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u="none" dirty="0">
                          <a:solidFill>
                            <a:schemeClr val="tx1"/>
                          </a:solidFill>
                          <a:latin typeface="メイリオ" panose="020B0604030504040204" pitchFamily="50" charset="-128"/>
                          <a:ea typeface="メイリオ" panose="020B0604030504040204" pitchFamily="50" charset="-128"/>
                        </a:rPr>
                        <a:t>・道路・鉄道ネットワークの整備                            </a:t>
                      </a:r>
                      <a:r>
                        <a:rPr kumimoji="1" lang="en-US" altLang="ja-JP" sz="1400" u="sng" dirty="0">
                          <a:solidFill>
                            <a:schemeClr val="tx1"/>
                          </a:solidFill>
                          <a:latin typeface="メイリオ" panose="020B0604030504040204" pitchFamily="50" charset="-128"/>
                          <a:ea typeface="メイリオ" panose="020B0604030504040204" pitchFamily="50" charset="-128"/>
                        </a:rPr>
                        <a:t>473.3</a:t>
                      </a:r>
                      <a:r>
                        <a:rPr kumimoji="1" lang="ja-JP" altLang="en-US" sz="1400" u="sng" dirty="0">
                          <a:solidFill>
                            <a:schemeClr val="tx1"/>
                          </a:solidFill>
                          <a:latin typeface="メイリオ" panose="020B0604030504040204" pitchFamily="50" charset="-128"/>
                          <a:ea typeface="メイリオ" panose="020B0604030504040204" pitchFamily="50" charset="-128"/>
                        </a:rPr>
                        <a:t>億円</a:t>
                      </a:r>
                      <a:endParaRPr kumimoji="1" lang="en-US" altLang="ja-JP" sz="1400" u="none" dirty="0">
                        <a:solidFill>
                          <a:schemeClr val="tx1"/>
                        </a:solidFill>
                        <a:latin typeface="メイリオ" panose="020B0604030504040204" pitchFamily="50" charset="-128"/>
                        <a:ea typeface="メイリオ" panose="020B0604030504040204" pitchFamily="50" charset="-128"/>
                      </a:endParaRPr>
                    </a:p>
                    <a:p>
                      <a:pPr defTabSz="914400"/>
                      <a:r>
                        <a:rPr kumimoji="1" lang="ja-JP" altLang="en-US" sz="1400" u="none" dirty="0">
                          <a:solidFill>
                            <a:schemeClr val="tx1"/>
                          </a:solidFill>
                          <a:latin typeface="メイリオ" panose="020B0604030504040204" pitchFamily="50" charset="-128"/>
                          <a:ea typeface="メイリオ" panose="020B0604030504040204" pitchFamily="50" charset="-128"/>
                        </a:rPr>
                        <a:t>   </a:t>
                      </a:r>
                      <a:r>
                        <a:rPr kumimoji="1" lang="ja-JP" altLang="en-US" sz="1200" u="none" dirty="0">
                          <a:solidFill>
                            <a:schemeClr val="tx1"/>
                          </a:solidFill>
                          <a:latin typeface="メイリオ" panose="020B0604030504040204" pitchFamily="50" charset="-128"/>
                          <a:ea typeface="メイリオ" panose="020B0604030504040204" pitchFamily="50" charset="-128"/>
                        </a:rPr>
                        <a:t>（骨格道路（７放射軸・３環状軸）・なにわ筋線等の整備、大阪モノレールの延伸） </a:t>
                      </a:r>
                      <a:r>
                        <a:rPr kumimoji="1" lang="ja-JP" altLang="en-US" sz="1400" u="none" dirty="0">
                          <a:solidFill>
                            <a:schemeClr val="tx1"/>
                          </a:solidFill>
                          <a:latin typeface="メイリオ" panose="020B0604030504040204" pitchFamily="50" charset="-128"/>
                          <a:ea typeface="メイリオ" panose="020B0604030504040204" pitchFamily="50" charset="-128"/>
                        </a:rPr>
                        <a:t>等</a:t>
                      </a:r>
                      <a:endParaRPr kumimoji="1" lang="en-US" altLang="ja-JP" sz="1400" u="none" dirty="0">
                        <a:solidFill>
                          <a:schemeClr val="tx1"/>
                        </a:solidFill>
                        <a:latin typeface="メイリオ" panose="020B0604030504040204" pitchFamily="50" charset="-128"/>
                        <a:ea typeface="メイリオ" panose="020B0604030504040204" pitchFamily="50" charset="-128"/>
                      </a:endParaRPr>
                    </a:p>
                    <a:p>
                      <a:pPr defTabSz="914400"/>
                      <a:endParaRPr kumimoji="1" lang="en-US" altLang="ja-JP" sz="1400" u="none" dirty="0">
                        <a:solidFill>
                          <a:schemeClr val="tx1"/>
                        </a:solidFill>
                        <a:latin typeface="メイリオ" panose="020B0604030504040204" pitchFamily="50" charset="-128"/>
                        <a:ea typeface="メイリオ" panose="020B0604030504040204" pitchFamily="50" charset="-128"/>
                      </a:endParaRPr>
                    </a:p>
                    <a:p>
                      <a:pPr defTabSz="914400"/>
                      <a:r>
                        <a:rPr kumimoji="1" lang="ja-JP" altLang="en-US" sz="1400" u="none" dirty="0">
                          <a:solidFill>
                            <a:schemeClr val="tx1"/>
                          </a:solidFill>
                          <a:latin typeface="メイリオ" panose="020B0604030504040204" pitchFamily="50" charset="-128"/>
                          <a:ea typeface="メイリオ" panose="020B0604030504040204" pitchFamily="50" charset="-128"/>
                        </a:rPr>
                        <a:t>○次代を担う子どもたちへの投資</a:t>
                      </a:r>
                      <a:endParaRPr kumimoji="1" lang="en-US" altLang="ja-JP" sz="1400" u="none"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u="none" dirty="0">
                          <a:solidFill>
                            <a:schemeClr val="tx1"/>
                          </a:solidFill>
                          <a:latin typeface="メイリオ" panose="020B0604030504040204" pitchFamily="50" charset="-128"/>
                          <a:ea typeface="メイリオ" panose="020B0604030504040204" pitchFamily="50" charset="-128"/>
                        </a:rPr>
                        <a:t>　・高校・大阪公立大学等の授業料等無償化　　　 　   </a:t>
                      </a:r>
                      <a:r>
                        <a:rPr kumimoji="1" lang="en-US" altLang="ja-JP" sz="1400" u="sng" dirty="0">
                          <a:solidFill>
                            <a:schemeClr val="tx1"/>
                          </a:solidFill>
                          <a:latin typeface="メイリオ" panose="020B0604030504040204" pitchFamily="50" charset="-128"/>
                          <a:ea typeface="メイリオ" panose="020B0604030504040204" pitchFamily="50" charset="-128"/>
                        </a:rPr>
                        <a:t>799.7</a:t>
                      </a:r>
                      <a:r>
                        <a:rPr kumimoji="1" lang="ja-JP" altLang="en-US" sz="1400" u="sng" dirty="0">
                          <a:solidFill>
                            <a:schemeClr val="tx1"/>
                          </a:solidFill>
                          <a:latin typeface="メイリオ" panose="020B0604030504040204" pitchFamily="50" charset="-128"/>
                          <a:ea typeface="メイリオ" panose="020B0604030504040204" pitchFamily="50" charset="-128"/>
                        </a:rPr>
                        <a:t>億円</a:t>
                      </a:r>
                      <a:endParaRPr kumimoji="1" lang="en-US" altLang="ja-JP" sz="1400" u="sng" dirty="0">
                        <a:solidFill>
                          <a:schemeClr val="tx1"/>
                        </a:solidFill>
                        <a:latin typeface="メイリオ" panose="020B0604030504040204" pitchFamily="50" charset="-128"/>
                        <a:ea typeface="メイリオ" panose="020B0604030504040204" pitchFamily="50" charset="-128"/>
                      </a:endParaRPr>
                    </a:p>
                    <a:p>
                      <a:pPr defTabSz="914400"/>
                      <a:r>
                        <a:rPr kumimoji="1" lang="ja-JP" altLang="en-US" sz="1400" u="none" dirty="0">
                          <a:solidFill>
                            <a:schemeClr val="tx1"/>
                          </a:solidFill>
                          <a:latin typeface="メイリオ" panose="020B0604030504040204" pitchFamily="50" charset="-128"/>
                          <a:ea typeface="メイリオ" panose="020B0604030504040204" pitchFamily="50" charset="-128"/>
                        </a:rPr>
                        <a:t>　・公立小学校等における学校給食の抜本的負担軽減　 </a:t>
                      </a:r>
                      <a:r>
                        <a:rPr kumimoji="1" lang="en-US" altLang="ja-JP" sz="1400" u="sng" dirty="0">
                          <a:solidFill>
                            <a:schemeClr val="tx1"/>
                          </a:solidFill>
                          <a:latin typeface="メイリオ" panose="020B0604030504040204" pitchFamily="50" charset="-128"/>
                          <a:ea typeface="メイリオ" panose="020B0604030504040204" pitchFamily="50" charset="-128"/>
                        </a:rPr>
                        <a:t>222.2</a:t>
                      </a:r>
                      <a:r>
                        <a:rPr kumimoji="1" lang="ja-JP" altLang="en-US" sz="1400" u="sng" dirty="0">
                          <a:solidFill>
                            <a:schemeClr val="tx1"/>
                          </a:solidFill>
                          <a:latin typeface="メイリオ" panose="020B0604030504040204" pitchFamily="50" charset="-128"/>
                          <a:ea typeface="メイリオ" panose="020B0604030504040204" pitchFamily="50" charset="-128"/>
                        </a:rPr>
                        <a:t>億円</a:t>
                      </a:r>
                      <a:endParaRPr kumimoji="1" lang="en-US" altLang="ja-JP" sz="1400" u="sng" dirty="0">
                        <a:solidFill>
                          <a:schemeClr val="tx1"/>
                        </a:solidFill>
                        <a:latin typeface="メイリオ" panose="020B0604030504040204" pitchFamily="50" charset="-128"/>
                        <a:ea typeface="メイリオ" panose="020B0604030504040204" pitchFamily="50" charset="-128"/>
                      </a:endParaRPr>
                    </a:p>
                    <a:p>
                      <a:pPr defTabSz="914400"/>
                      <a:r>
                        <a:rPr kumimoji="1" lang="ja-JP" altLang="en-US" sz="1400" u="none" dirty="0">
                          <a:solidFill>
                            <a:schemeClr val="tx1"/>
                          </a:solidFill>
                          <a:latin typeface="メイリオ" panose="020B0604030504040204" pitchFamily="50" charset="-128"/>
                          <a:ea typeface="メイリオ" panose="020B0604030504040204" pitchFamily="50" charset="-128"/>
                        </a:rPr>
                        <a:t>　・府立学校施設の魅力化                                         </a:t>
                      </a:r>
                      <a:r>
                        <a:rPr kumimoji="1" lang="en-US" altLang="ja-JP" sz="1400" u="sng" dirty="0">
                          <a:solidFill>
                            <a:schemeClr val="tx1"/>
                          </a:solidFill>
                          <a:latin typeface="メイリオ" panose="020B0604030504040204" pitchFamily="50" charset="-128"/>
                          <a:ea typeface="メイリオ" panose="020B0604030504040204" pitchFamily="50" charset="-128"/>
                        </a:rPr>
                        <a:t>31.6</a:t>
                      </a:r>
                      <a:r>
                        <a:rPr kumimoji="1" lang="ja-JP" altLang="en-US" sz="1400" u="sng" dirty="0">
                          <a:solidFill>
                            <a:schemeClr val="tx1"/>
                          </a:solidFill>
                          <a:latin typeface="メイリオ" panose="020B0604030504040204" pitchFamily="50" charset="-128"/>
                          <a:ea typeface="メイリオ" panose="020B0604030504040204" pitchFamily="50" charset="-128"/>
                        </a:rPr>
                        <a:t>億円</a:t>
                      </a:r>
                      <a:r>
                        <a:rPr kumimoji="1" lang="en-US" altLang="ja-JP" sz="1400" u="none" dirty="0">
                          <a:solidFill>
                            <a:schemeClr val="tx1"/>
                          </a:solidFill>
                          <a:latin typeface="メイリオ" panose="020B0604030504040204" pitchFamily="50" charset="-128"/>
                          <a:ea typeface="メイリオ" panose="020B0604030504040204" pitchFamily="50" charset="-128"/>
                        </a:rPr>
                        <a:t>           </a:t>
                      </a:r>
                      <a:r>
                        <a:rPr kumimoji="1" lang="ja-JP" altLang="en-US" sz="1400" u="none" dirty="0">
                          <a:solidFill>
                            <a:schemeClr val="tx1"/>
                          </a:solidFill>
                          <a:latin typeface="メイリオ" panose="020B0604030504040204" pitchFamily="50" charset="-128"/>
                          <a:ea typeface="メイリオ" panose="020B0604030504040204" pitchFamily="50" charset="-128"/>
                        </a:rPr>
                        <a:t>等　</a:t>
                      </a:r>
                      <a:endParaRPr kumimoji="1" lang="en-US" altLang="ja-JP" sz="1400" u="none" dirty="0">
                        <a:solidFill>
                          <a:schemeClr val="tx1"/>
                        </a:solidFill>
                        <a:latin typeface="メイリオ" panose="020B0604030504040204" pitchFamily="50" charset="-128"/>
                        <a:ea typeface="メイリオ" panose="020B0604030504040204" pitchFamily="50" charset="-128"/>
                      </a:endParaRPr>
                    </a:p>
                  </a:txBody>
                  <a:tcPr marL="72000" marR="72000" marT="3600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21624683"/>
                  </a:ext>
                </a:extLst>
              </a:tr>
            </a:tbl>
          </a:graphicData>
        </a:graphic>
      </p:graphicFrame>
      <p:sp>
        <p:nvSpPr>
          <p:cNvPr id="15" name="テキスト ボックス 14">
            <a:extLst>
              <a:ext uri="{FF2B5EF4-FFF2-40B4-BE49-F238E27FC236}">
                <a16:creationId xmlns:a16="http://schemas.microsoft.com/office/drawing/2014/main" id="{7E9E918D-E10C-4CB4-8076-455EDD8C40A4}"/>
              </a:ext>
            </a:extLst>
          </p:cNvPr>
          <p:cNvSpPr txBox="1"/>
          <p:nvPr/>
        </p:nvSpPr>
        <p:spPr>
          <a:xfrm>
            <a:off x="135000" y="611999"/>
            <a:ext cx="8874000" cy="1354217"/>
          </a:xfrm>
          <a:prstGeom prst="rect">
            <a:avLst/>
          </a:prstGeom>
          <a:noFill/>
        </p:spPr>
        <p:txBody>
          <a:bodyPr wrap="square" rtlCol="0">
            <a:spAutoFit/>
          </a:bodyPr>
          <a:lstStyle/>
          <a:p>
            <a:pPr marL="177800" indent="-177800"/>
            <a:r>
              <a:rPr lang="ja-JP" altLang="en-US" sz="16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②歳出改革</a:t>
            </a:r>
            <a:endParaRPr lang="en-US" altLang="ja-JP" sz="16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marL="177800" indent="185738">
              <a:lnSpc>
                <a:spcPts val="2000"/>
              </a:lnSpc>
            </a:pPr>
            <a:r>
              <a:rPr lang="ja-JP" altLang="en-US"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限られた財源や人材で最大の効果を発揮していくため、</a:t>
            </a:r>
            <a:r>
              <a:rPr lang="en-US" altLang="ja-JP"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PDCA</a:t>
            </a:r>
            <a:r>
              <a:rPr lang="ja-JP" altLang="en-US"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サイクルによる施策効果の高い事業への重点化や、</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政策実現に向けた民間との幅広い分野の連携等に取り組むとともに、ストックの有効活用やコストの縮減等、業務改善と効率化等に取り組みます。その上で、今後の大阪の成長・発展に向けた施策に対して、財源の重点配分を行います。</a:t>
            </a:r>
            <a:endParaRPr lang="en-US" altLang="ja-JP" sz="1400"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D0174333-A5D0-4C3D-9C1E-72E56D1D0626}"/>
              </a:ext>
            </a:extLst>
          </p:cNvPr>
          <p:cNvSpPr>
            <a:spLocks noGrp="1"/>
          </p:cNvSpPr>
          <p:nvPr>
            <p:ph type="sldNum" sz="quarter" idx="12"/>
          </p:nvPr>
        </p:nvSpPr>
        <p:spPr/>
        <p:txBody>
          <a:bodyPr/>
          <a:lstStyle/>
          <a:p>
            <a:fld id="{7791D223-6A27-4327-8087-FA06212A7E85}" type="slidenum">
              <a:rPr lang="ja-JP" altLang="en-US" smtClean="0"/>
              <a:pPr/>
              <a:t>31</a:t>
            </a:fld>
            <a:endParaRPr lang="ja-JP" altLang="en-US"/>
          </a:p>
        </p:txBody>
      </p:sp>
    </p:spTree>
    <p:extLst>
      <p:ext uri="{BB962C8B-B14F-4D97-AF65-F5344CB8AC3E}">
        <p14:creationId xmlns:p14="http://schemas.microsoft.com/office/powerpoint/2010/main" val="22978018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右矢印 50"/>
          <p:cNvSpPr/>
          <p:nvPr/>
        </p:nvSpPr>
        <p:spPr bwMode="auto">
          <a:xfrm>
            <a:off x="2899773" y="3590992"/>
            <a:ext cx="3316822" cy="1522789"/>
          </a:xfrm>
          <a:prstGeom prst="rightArrow">
            <a:avLst>
              <a:gd name="adj1" fmla="val 50000"/>
              <a:gd name="adj2" fmla="val 20859"/>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05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 name="正方形/長方形 7"/>
          <p:cNvSpPr/>
          <p:nvPr/>
        </p:nvSpPr>
        <p:spPr>
          <a:xfrm>
            <a:off x="108000" y="612000"/>
            <a:ext cx="8784000" cy="1384995"/>
          </a:xfrm>
          <a:prstGeom prst="rect">
            <a:avLst/>
          </a:prstGeom>
        </p:spPr>
        <p:txBody>
          <a:bodyPr wrap="square">
            <a:spAutoFit/>
          </a:bodyPr>
          <a:lstStyle/>
          <a:p>
            <a:pPr>
              <a:defRPr/>
            </a:pPr>
            <a:r>
              <a:rPr lang="ja-JP" altLang="en-US" sz="14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指定出資法人</a:t>
            </a:r>
            <a:endParaRPr lang="en-US" altLang="ja-JP" sz="14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a:defRPr/>
            </a:pPr>
            <a:r>
              <a:rPr lang="ja-JP" altLang="en-US"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指</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定出資法人（</a:t>
            </a:r>
            <a:r>
              <a:rPr lang="en-US" altLang="ja-JP" sz="1400" dirty="0">
                <a:latin typeface="メイリオ" panose="020B0604030504040204" pitchFamily="50" charset="-128"/>
                <a:ea typeface="メイリオ" panose="020B0604030504040204" pitchFamily="50" charset="-128"/>
                <a:cs typeface="Meiryo UI" panose="020B0604030504040204" pitchFamily="50" charset="-128"/>
              </a:rPr>
              <a:t>19</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法人）</a:t>
            </a:r>
            <a:r>
              <a:rPr lang="ja-JP" altLang="ja-JP" sz="1400" dirty="0">
                <a:latin typeface="メイリオ" panose="020B0604030504040204" pitchFamily="50" charset="-128"/>
                <a:ea typeface="メイリオ" panose="020B0604030504040204" pitchFamily="50" charset="-128"/>
                <a:cs typeface="Meiryo UI" panose="020B0604030504040204" pitchFamily="50" charset="-128"/>
              </a:rPr>
              <a:t>について、</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これまでに策定した行財政計画に基づく取組み状況や進捗状況を踏まえ、点検を実施しました。</a:t>
            </a:r>
            <a:endParaRPr lang="en-US" altLang="ja-JP" sz="1400" dirty="0">
              <a:latin typeface="メイリオ" panose="020B0604030504040204" pitchFamily="50" charset="-128"/>
              <a:ea typeface="メイリオ" panose="020B0604030504040204" pitchFamily="50" charset="-128"/>
              <a:cs typeface="Meiryo UI"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　引き続き、点検に基づく改革の方向性の具体化を図るとともに、「出資法人等への関与事項等を定める条例」 に基づく経営評価制度や府職員派遣の必要性の点検等により</a:t>
            </a:r>
            <a:r>
              <a:rPr lang="ja-JP" altLang="en-US"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、府としての法人に対する関与の見直し、法人の経営改善を進めます。</a:t>
            </a:r>
            <a:endParaRPr lang="en-US" altLang="ja-JP"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50" name="正方形/長方形 49"/>
          <p:cNvSpPr/>
          <p:nvPr/>
        </p:nvSpPr>
        <p:spPr>
          <a:xfrm>
            <a:off x="0" y="98630"/>
            <a:ext cx="8333101" cy="369332"/>
          </a:xfrm>
          <a:prstGeom prst="rect">
            <a:avLst/>
          </a:prstGeom>
        </p:spPr>
        <p:txBody>
          <a:bodyPr wrap="square">
            <a:spAutoFit/>
          </a:bodyPr>
          <a:lstStyle/>
          <a:p>
            <a:pPr marL="252000" indent="-457200"/>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（３）出資法人等の改革</a:t>
            </a:r>
            <a:endParaRPr lang="en-US" altLang="ja-JP" dirty="0">
              <a:solidFill>
                <a:srgbClr val="FF0000"/>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3318" name="正方形/長方形 36"/>
          <p:cNvSpPr>
            <a:spLocks noChangeArrowheads="1"/>
          </p:cNvSpPr>
          <p:nvPr/>
        </p:nvSpPr>
        <p:spPr bwMode="auto">
          <a:xfrm>
            <a:off x="198087" y="1913327"/>
            <a:ext cx="22992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ja-JP" altLang="en-US" sz="14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＜出資法人改革の進捗＞</a:t>
            </a:r>
          </a:p>
        </p:txBody>
      </p:sp>
      <p:grpSp>
        <p:nvGrpSpPr>
          <p:cNvPr id="38" name="グループ化 37"/>
          <p:cNvGrpSpPr/>
          <p:nvPr/>
        </p:nvGrpSpPr>
        <p:grpSpPr>
          <a:xfrm>
            <a:off x="6327195" y="2221104"/>
            <a:ext cx="2385265" cy="4170122"/>
            <a:chOff x="6485738" y="2560238"/>
            <a:chExt cx="2623792" cy="3914179"/>
          </a:xfrm>
        </p:grpSpPr>
        <p:sp>
          <p:nvSpPr>
            <p:cNvPr id="40" name="角丸四角形 4"/>
            <p:cNvSpPr>
              <a:spLocks noChangeArrowheads="1"/>
            </p:cNvSpPr>
            <p:nvPr/>
          </p:nvSpPr>
          <p:spPr bwMode="auto">
            <a:xfrm>
              <a:off x="6640608" y="2655698"/>
              <a:ext cx="2314050" cy="372907"/>
            </a:xfrm>
            <a:prstGeom prst="roundRect">
              <a:avLst>
                <a:gd name="adj" fmla="val 16667"/>
              </a:avLst>
            </a:prstGeom>
            <a:solidFill>
              <a:srgbClr val="0070C0"/>
            </a:solidFill>
            <a:ln w="19050" algn="ctr">
              <a:solidFill>
                <a:srgbClr val="002060"/>
              </a:solidFill>
              <a:prstDash val="solid"/>
              <a:round/>
              <a:headEnd/>
              <a:tailEnd/>
            </a:ln>
          </p:spPr>
          <p:txBody>
            <a:bodyPr wrap="none" lIns="0" tIns="72000" rIns="0" bIns="72000" anchor="ctr"/>
            <a:lstStyle/>
            <a:p>
              <a:pPr algn="ctr"/>
              <a:r>
                <a:rPr lang="ja-JP" altLang="en-US" sz="10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令和８年度行政経営の取組み</a:t>
              </a:r>
              <a:endParaRPr lang="en-US" altLang="ja-JP" sz="10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0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10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19</a:t>
              </a:r>
              <a:r>
                <a:rPr lang="ja-JP" altLang="en-US" sz="10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法人</a:t>
              </a:r>
              <a:r>
                <a:rPr lang="ja-JP" altLang="en-US" sz="10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9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5" name="正方形/長方形 54"/>
            <p:cNvSpPr/>
            <p:nvPr/>
          </p:nvSpPr>
          <p:spPr bwMode="auto">
            <a:xfrm>
              <a:off x="6614252" y="3164351"/>
              <a:ext cx="2377001" cy="539403"/>
            </a:xfrm>
            <a:prstGeom prst="rect">
              <a:avLst/>
            </a:prstGeom>
            <a:solidFill>
              <a:schemeClr val="accent4">
                <a:lumMod val="20000"/>
                <a:lumOff val="80000"/>
              </a:schemeClr>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ts val="800"/>
                </a:lnSpc>
                <a:defRPr/>
              </a:pP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民営化</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a:t>
              </a: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法人</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endParaRPr lang="en-US" altLang="ja-JP" sz="7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株</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大阪鶴見フラワーセンター</a:t>
              </a:r>
              <a:endParaRPr lang="en-US" altLang="ja-JP" sz="7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en-US" altLang="ja-JP" sz="7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大阪外環状鉄道</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株</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p>
          </p:txBody>
        </p:sp>
        <p:sp>
          <p:nvSpPr>
            <p:cNvPr id="57" name="正方形/長方形 56"/>
            <p:cNvSpPr/>
            <p:nvPr/>
          </p:nvSpPr>
          <p:spPr bwMode="auto">
            <a:xfrm>
              <a:off x="6614252" y="3839500"/>
              <a:ext cx="2377001" cy="584041"/>
            </a:xfrm>
            <a:prstGeom prst="rect">
              <a:avLst/>
            </a:prstGeom>
            <a:solidFill>
              <a:schemeClr val="accent2">
                <a:lumMod val="20000"/>
                <a:lumOff val="80000"/>
              </a:schemeClr>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ts val="800"/>
                </a:lnSpc>
                <a:defRPr/>
              </a:pPr>
              <a:r>
                <a:rPr lang="ja-JP" altLang="en-US" sz="800" b="1"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抜本的見直し</a:t>
              </a:r>
              <a:r>
                <a:rPr lang="en-US" altLang="ja-JP" sz="800" b="1"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r>
                <a:rPr lang="ja-JP" altLang="en-US" sz="800" b="1"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法人</a:t>
              </a:r>
              <a:r>
                <a:rPr lang="en-US" altLang="ja-JP" sz="800" b="1"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株</a:t>
              </a:r>
              <a:r>
                <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国際会議場</a:t>
              </a:r>
              <a:endParaRPr lang="en-US" altLang="ja-JP" sz="800" kern="1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公財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大阪府保健医療財団</a:t>
              </a:r>
              <a:endParaRPr lang="en-US" altLang="ja-JP" sz="800" kern="1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大阪府道路公社 </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堺泉北埠頭</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株</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p>
          </p:txBody>
        </p:sp>
        <p:sp>
          <p:nvSpPr>
            <p:cNvPr id="58" name="正方形/長方形 57"/>
            <p:cNvSpPr/>
            <p:nvPr/>
          </p:nvSpPr>
          <p:spPr bwMode="auto">
            <a:xfrm>
              <a:off x="6614252" y="4578604"/>
              <a:ext cx="2377001" cy="1603606"/>
            </a:xfrm>
            <a:prstGeom prst="rect">
              <a:avLst/>
            </a:prstGeom>
            <a:solidFill>
              <a:schemeClr val="bg1">
                <a:lumMod val="95000"/>
              </a:schemeClr>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ts val="800"/>
                </a:lnSpc>
                <a:defRPr/>
              </a:pPr>
              <a:r>
                <a:rPr lang="ja-JP" altLang="en-US" sz="800" b="1"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存続</a:t>
              </a:r>
              <a:r>
                <a:rPr lang="en-US" altLang="ja-JP" sz="800" b="1"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【13</a:t>
              </a:r>
              <a:r>
                <a:rPr lang="ja-JP" altLang="en-US" sz="800" b="1"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法人</a:t>
              </a:r>
              <a:r>
                <a:rPr lang="en-US" altLang="ja-JP" sz="800" b="1"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p>
            <a:p>
              <a:pPr indent="90488">
                <a:lnSpc>
                  <a:spcPts val="800"/>
                </a:lnSpc>
                <a:defRPr/>
              </a:pPr>
              <a:r>
                <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公財</a:t>
              </a:r>
              <a:r>
                <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大阪国際平和センター</a:t>
              </a:r>
              <a:endPar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indent="90488">
                <a:lnSpc>
                  <a:spcPts val="900"/>
                </a:lnSpc>
                <a:defRPr/>
              </a:pPr>
              <a:r>
                <a:rPr lang="en-US" altLang="zh-TW"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公財</a:t>
              </a:r>
              <a:r>
                <a:rPr lang="en-US" altLang="zh-TW"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大阪府国際交流財団</a:t>
              </a:r>
              <a:endPar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indent="90488">
                <a:lnSpc>
                  <a:spcPts val="900"/>
                </a:lnSpc>
                <a:defRPr/>
              </a:pPr>
              <a:r>
                <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公財</a:t>
              </a:r>
              <a:r>
                <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大阪産業局</a:t>
              </a:r>
              <a:endPar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indent="90488">
                <a:lnSpc>
                  <a:spcPts val="900"/>
                </a:lnSpc>
                <a:defRPr/>
              </a:pP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公財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西成労働福祉センター</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indent="90488">
                <a:lnSpc>
                  <a:spcPts val="9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大阪信用保証協会</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indent="90488">
                <a:lnSpc>
                  <a:spcPts val="900"/>
                </a:lnSpc>
                <a:defRPr/>
              </a:pP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一財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大阪府みどり公社</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indent="90488">
                <a:lnSpc>
                  <a:spcPts val="900"/>
                </a:lnSpc>
                <a:defRPr/>
              </a:pP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公財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大阪府漁業振興基金</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indent="90488">
                <a:lnSpc>
                  <a:spcPts val="900"/>
                </a:lnSpc>
                <a:defRPr/>
              </a:pP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公財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大阪府都市整備推進センター</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indent="90488">
                <a:lnSpc>
                  <a:spcPts val="9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大阪モノレール</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株</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endParaRPr lang="en-US" altLang="ja-JP" sz="7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indent="90488">
                <a:lnSpc>
                  <a:spcPts val="9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大阪府土地開発公社</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indent="90488">
                <a:lnSpc>
                  <a:spcPts val="9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大阪府住宅供給公社</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p>
            <a:p>
              <a:pPr indent="90488">
                <a:lnSpc>
                  <a:spcPts val="900"/>
                </a:lnSpc>
                <a:defRPr/>
              </a:pP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公財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大阪府文化財センター </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indent="90488">
                <a:lnSpc>
                  <a:spcPts val="900"/>
                </a:lnSpc>
                <a:defRPr/>
              </a:pP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公財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大阪府育英会</a:t>
              </a:r>
            </a:p>
          </p:txBody>
        </p:sp>
        <p:sp>
          <p:nvSpPr>
            <p:cNvPr id="59" name="正方形/長方形 58"/>
            <p:cNvSpPr/>
            <p:nvPr/>
          </p:nvSpPr>
          <p:spPr bwMode="auto">
            <a:xfrm>
              <a:off x="6485738" y="2560238"/>
              <a:ext cx="2623792" cy="3914179"/>
            </a:xfrm>
            <a:prstGeom prst="rect">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grpSp>
      <p:grpSp>
        <p:nvGrpSpPr>
          <p:cNvPr id="6" name="グループ化 5"/>
          <p:cNvGrpSpPr/>
          <p:nvPr/>
        </p:nvGrpSpPr>
        <p:grpSpPr>
          <a:xfrm>
            <a:off x="3363188" y="2379625"/>
            <a:ext cx="2298872" cy="4334740"/>
            <a:chOff x="3185196" y="1823912"/>
            <a:chExt cx="2298872" cy="4334740"/>
          </a:xfrm>
        </p:grpSpPr>
        <p:sp>
          <p:nvSpPr>
            <p:cNvPr id="61" name="正方形/長方形 60"/>
            <p:cNvSpPr/>
            <p:nvPr/>
          </p:nvSpPr>
          <p:spPr bwMode="auto">
            <a:xfrm>
              <a:off x="3189315" y="2778666"/>
              <a:ext cx="2269539" cy="547200"/>
            </a:xfrm>
            <a:prstGeom prst="rect">
              <a:avLst/>
            </a:prstGeom>
            <a:solidFill>
              <a:schemeClr val="accent5">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800" b="1"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統合</a:t>
              </a:r>
              <a:r>
                <a:rPr lang="en-US" altLang="ja-JP" sz="800" b="1"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lang="ja-JP" altLang="en-US" sz="800" b="1"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法人</a:t>
              </a:r>
              <a:r>
                <a:rPr lang="en-US" altLang="ja-JP" sz="800" b="1"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p>
            <a:p>
              <a:pPr indent="93663">
                <a:defRPr/>
              </a:pPr>
              <a:r>
                <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社</a:t>
              </a:r>
              <a:r>
                <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大阪国際ビジネス振興協会</a:t>
              </a:r>
              <a:br>
                <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br>
              <a:r>
                <a:rPr lang="ja-JP"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財</a:t>
              </a:r>
              <a:r>
                <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大阪がん予防検診センター</a:t>
              </a:r>
              <a:br>
                <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br>
              <a:r>
                <a:rPr lang="ja-JP"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財</a:t>
              </a:r>
              <a:r>
                <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大阪府タウン管理財団</a:t>
              </a:r>
              <a:endPar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2" name="正方形/長方形 61"/>
            <p:cNvSpPr/>
            <p:nvPr/>
          </p:nvSpPr>
          <p:spPr bwMode="auto">
            <a:xfrm>
              <a:off x="3185196" y="3363239"/>
              <a:ext cx="2273658" cy="455846"/>
            </a:xfrm>
            <a:prstGeom prst="rect">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ts val="800"/>
                </a:lnSpc>
                <a:defRPr/>
              </a:pP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民営化</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a:t>
              </a: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法人</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p>
            <a:p>
              <a:pPr indent="133985">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大阪府都市開発（株） </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indent="133985">
                <a:lnSpc>
                  <a:spcPts val="800"/>
                </a:lnSpc>
                <a:defRPr/>
              </a:pP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株</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大阪府食品流通センター</a:t>
              </a:r>
            </a:p>
          </p:txBody>
        </p:sp>
        <p:sp>
          <p:nvSpPr>
            <p:cNvPr id="63" name="正方形/長方形 62"/>
            <p:cNvSpPr/>
            <p:nvPr/>
          </p:nvSpPr>
          <p:spPr bwMode="auto">
            <a:xfrm>
              <a:off x="3185196" y="3865089"/>
              <a:ext cx="2273658" cy="1978501"/>
            </a:xfrm>
            <a:prstGeom prst="rect">
              <a:avLst/>
            </a:prstGeom>
            <a:solidFill>
              <a:schemeClr val="accent2">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ts val="800"/>
                </a:lnSpc>
                <a:defRPr/>
              </a:pP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自立化</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【17</a:t>
              </a: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法人</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p>
            <a:p>
              <a:pPr>
                <a:lnSpc>
                  <a:spcPts val="800"/>
                </a:lnSpc>
                <a:defRPr/>
              </a:pP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大阪府マリーナ協会</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zh-TW"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財</a:t>
              </a:r>
              <a:r>
                <a:rPr lang="en-US" altLang="zh-TW"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大阪府公園協会</a:t>
              </a:r>
              <a:endParaRPr lang="en-US" altLang="zh-TW"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福</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大阪府総合福祉協会</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株</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大阪繊維リソースセンター</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zh-TW"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財</a:t>
              </a:r>
              <a:r>
                <a:rPr lang="en-US" altLang="zh-TW"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大阪労働協会</a:t>
              </a:r>
              <a:endParaRPr lang="en-US" altLang="zh-TW"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zh-TW"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大阪府職業能力開発協会</a:t>
              </a:r>
              <a:endParaRPr lang="en-US" altLang="zh-TW"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アジア・太平洋人権情報センター</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21</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世紀協会</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大阪府男女共同参画推進財団</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大阪府スポーツ・教育振興財団</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大阪国際児童文学館</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大阪体育協会</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大阪府青少年活動財団</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大阪府文化振興財団</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大阪府地域福祉推進財団</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福</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大阪府障害者福祉事業団</a:t>
              </a:r>
              <a:endParaRPr lang="en-US" altLang="ja-JP" sz="800" kern="1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nSpc>
                  <a:spcPts val="9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千里ライフサイエンス振興財団</a:t>
              </a:r>
              <a:endPar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6" name="正方形/長方形 65"/>
            <p:cNvSpPr/>
            <p:nvPr/>
          </p:nvSpPr>
          <p:spPr bwMode="auto">
            <a:xfrm>
              <a:off x="3190948" y="2183952"/>
              <a:ext cx="2267906" cy="548709"/>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ts val="800"/>
                </a:lnSpc>
                <a:defRPr/>
              </a:pP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廃止</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【3</a:t>
              </a: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法人</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p>
            <a:p>
              <a:pPr indent="133985">
                <a:lnSpc>
                  <a:spcPts val="800"/>
                </a:lnSpc>
                <a:defRPr/>
              </a:pP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財</a:t>
              </a:r>
              <a:r>
                <a:rPr lang="en-US" altLang="zh-TW"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大阪生涯職業教育振興協会</a:t>
              </a:r>
              <a:endParaRPr lang="en-US" altLang="zh-TW"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indent="133985">
                <a:lnSpc>
                  <a:spcPts val="800"/>
                </a:lnSpc>
                <a:defRPr/>
              </a:pP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大阪府水道サービス公社</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indent="133985">
                <a:lnSpc>
                  <a:spcPts val="800"/>
                </a:lnSpc>
                <a:defRPr/>
              </a:pPr>
              <a:r>
                <a:rPr lang="en-US" altLang="zh-TW"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財</a:t>
              </a:r>
              <a:r>
                <a:rPr lang="en-US" altLang="zh-TW"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大阪府産業基盤整備協会</a:t>
              </a:r>
              <a:endParaRPr lang="ja-JP"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0" name="正方形/長方形 69"/>
            <p:cNvSpPr/>
            <p:nvPr/>
          </p:nvSpPr>
          <p:spPr>
            <a:xfrm>
              <a:off x="3185196" y="5820098"/>
              <a:ext cx="2298872" cy="338554"/>
            </a:xfrm>
            <a:prstGeom prst="rect">
              <a:avLst/>
            </a:prstGeom>
          </p:spPr>
          <p:txBody>
            <a:bodyPr wrap="square">
              <a:spAutoFit/>
            </a:bodyPr>
            <a:lstStyle/>
            <a:p>
              <a:pPr>
                <a:defRPr/>
              </a:pPr>
              <a:r>
                <a:rPr lang="en-US" altLang="ja-JP" sz="8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法人名称については、財政再建プログラム</a:t>
              </a:r>
              <a:r>
                <a:rPr lang="en-US" altLang="ja-JP" sz="8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案）　　</a:t>
              </a:r>
              <a:endParaRPr lang="en-US" altLang="ja-JP" sz="8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defRPr/>
              </a:pPr>
              <a:r>
                <a:rPr lang="ja-JP" altLang="en-US" sz="8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策定時のものとする。</a:t>
              </a:r>
              <a:endParaRPr lang="en-US" altLang="ja-JP" sz="8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1" name="角丸四角形 4"/>
            <p:cNvSpPr>
              <a:spLocks noChangeArrowheads="1"/>
            </p:cNvSpPr>
            <p:nvPr/>
          </p:nvSpPr>
          <p:spPr bwMode="auto">
            <a:xfrm>
              <a:off x="3269914" y="1823912"/>
              <a:ext cx="2103681" cy="295247"/>
            </a:xfrm>
            <a:prstGeom prst="roundRect">
              <a:avLst>
                <a:gd name="adj" fmla="val 16667"/>
              </a:avLst>
            </a:prstGeom>
            <a:solidFill>
              <a:srgbClr val="0070C0"/>
            </a:solidFill>
            <a:ln w="19050" algn="ctr">
              <a:solidFill>
                <a:srgbClr val="002060"/>
              </a:solidFill>
              <a:prstDash val="solid"/>
              <a:round/>
              <a:headEnd/>
              <a:tailEnd/>
            </a:ln>
          </p:spPr>
          <p:txBody>
            <a:bodyPr wrap="none" lIns="0" tIns="72000" rIns="0" bIns="72000" anchor="ctr"/>
            <a:lstStyle/>
            <a:p>
              <a:pPr algn="ctr"/>
              <a:r>
                <a:rPr lang="ja-JP" altLang="en-US" sz="10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廃止・統合等（</a:t>
              </a:r>
              <a:r>
                <a:rPr lang="en-US" altLang="ja-JP" sz="10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25</a:t>
              </a:r>
              <a:r>
                <a:rPr lang="ja-JP" altLang="en-US" sz="10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法人）</a:t>
              </a:r>
              <a:endParaRPr lang="en-US" altLang="ja-JP" sz="9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grpSp>
      <p:grpSp>
        <p:nvGrpSpPr>
          <p:cNvPr id="2" name="グループ化 1">
            <a:extLst>
              <a:ext uri="{FF2B5EF4-FFF2-40B4-BE49-F238E27FC236}">
                <a16:creationId xmlns:a16="http://schemas.microsoft.com/office/drawing/2014/main" id="{191B6B34-B3F4-4B83-A395-CDD835D4A1A4}"/>
              </a:ext>
            </a:extLst>
          </p:cNvPr>
          <p:cNvGrpSpPr/>
          <p:nvPr/>
        </p:nvGrpSpPr>
        <p:grpSpPr>
          <a:xfrm>
            <a:off x="422632" y="2225993"/>
            <a:ext cx="2342764" cy="4160344"/>
            <a:chOff x="273091" y="2161854"/>
            <a:chExt cx="2342764" cy="4160344"/>
          </a:xfrm>
        </p:grpSpPr>
        <p:grpSp>
          <p:nvGrpSpPr>
            <p:cNvPr id="3" name="グループ化 2"/>
            <p:cNvGrpSpPr/>
            <p:nvPr/>
          </p:nvGrpSpPr>
          <p:grpSpPr>
            <a:xfrm>
              <a:off x="273091" y="2161854"/>
              <a:ext cx="2342764" cy="4160344"/>
              <a:chOff x="322201" y="2078851"/>
              <a:chExt cx="2342764" cy="3859118"/>
            </a:xfrm>
          </p:grpSpPr>
          <p:sp>
            <p:nvSpPr>
              <p:cNvPr id="85" name="角丸四角形 4"/>
              <p:cNvSpPr>
                <a:spLocks noChangeArrowheads="1"/>
              </p:cNvSpPr>
              <p:nvPr/>
            </p:nvSpPr>
            <p:spPr bwMode="auto">
              <a:xfrm>
                <a:off x="414163" y="2173146"/>
                <a:ext cx="2071189" cy="371654"/>
              </a:xfrm>
              <a:prstGeom prst="roundRect">
                <a:avLst>
                  <a:gd name="adj" fmla="val 16667"/>
                </a:avLst>
              </a:prstGeom>
              <a:solidFill>
                <a:srgbClr val="0070C0"/>
              </a:solidFill>
              <a:ln w="19050" algn="ctr">
                <a:solidFill>
                  <a:srgbClr val="002060"/>
                </a:solidFill>
                <a:round/>
                <a:headEnd/>
                <a:tailEnd/>
              </a:ln>
            </p:spPr>
            <p:txBody>
              <a:bodyPr wrap="none" lIns="0" tIns="72000" rIns="0" bIns="72000" anchor="ctr"/>
              <a:lstStyle/>
              <a:p>
                <a:pPr algn="ctr"/>
                <a:r>
                  <a:rPr lang="ja-JP" altLang="en-US" sz="10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財政再建プログラム（案）</a:t>
                </a:r>
                <a:r>
                  <a:rPr lang="en-US" altLang="ja-JP" sz="9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H20.6</a:t>
                </a:r>
              </a:p>
              <a:p>
                <a:pPr algn="ctr"/>
                <a:r>
                  <a:rPr lang="ja-JP" altLang="en-US" sz="10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10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44</a:t>
                </a:r>
                <a:r>
                  <a:rPr lang="ja-JP" altLang="en-US" sz="10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法人）</a:t>
                </a:r>
                <a:endParaRPr lang="en-US" altLang="ja-JP" sz="105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5" name="正方形/長方形 134"/>
              <p:cNvSpPr/>
              <p:nvPr/>
            </p:nvSpPr>
            <p:spPr bwMode="auto">
              <a:xfrm>
                <a:off x="456578" y="3598528"/>
                <a:ext cx="2012591" cy="401912"/>
              </a:xfrm>
              <a:prstGeom prst="rect">
                <a:avLst/>
              </a:prstGeom>
              <a:solidFill>
                <a:schemeClr val="accent5">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統合</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【4</a:t>
                </a: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法人</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p>
              <a:p>
                <a:pPr>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・類似の事業を行う法人と統合する法人</a:t>
                </a:r>
                <a:endParaRPr lang="ja-JP" altLang="en-US" sz="700" kern="1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6" name="正方形/長方形 135"/>
              <p:cNvSpPr/>
              <p:nvPr/>
            </p:nvSpPr>
            <p:spPr bwMode="auto">
              <a:xfrm>
                <a:off x="447103" y="4085372"/>
                <a:ext cx="2027265" cy="340395"/>
              </a:xfrm>
              <a:prstGeom prst="rect">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ts val="800"/>
                  </a:lnSpc>
                  <a:defRPr/>
                </a:pP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民営化</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【5</a:t>
                </a: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法人</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・事業を民営化する法人</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7" name="正方形/長方形 136"/>
              <p:cNvSpPr/>
              <p:nvPr/>
            </p:nvSpPr>
            <p:spPr bwMode="auto">
              <a:xfrm>
                <a:off x="449680" y="4495810"/>
                <a:ext cx="2024688" cy="674531"/>
              </a:xfrm>
              <a:prstGeom prst="rect">
                <a:avLst/>
              </a:prstGeom>
              <a:solidFill>
                <a:schemeClr val="accent2">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ts val="800"/>
                  </a:lnSpc>
                  <a:defRPr/>
                </a:pP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自立化</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【9</a:t>
                </a: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法人</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・一定の自己収入を有する法人で、府の財</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政的・人的関与を最小限に抑制し、自立</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化を促す法人</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8" name="正方形/長方形 137"/>
              <p:cNvSpPr/>
              <p:nvPr/>
            </p:nvSpPr>
            <p:spPr bwMode="auto">
              <a:xfrm>
                <a:off x="456578" y="5240385"/>
                <a:ext cx="2033060" cy="413344"/>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ts val="800"/>
                  </a:lnSpc>
                  <a:defRPr/>
                </a:pP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存続</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【20</a:t>
                </a: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法人</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endParaRPr lang="ja-JP" altLang="en-US" sz="7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4" name="正方形/長方形 83"/>
              <p:cNvSpPr/>
              <p:nvPr/>
            </p:nvSpPr>
            <p:spPr bwMode="auto">
              <a:xfrm>
                <a:off x="322201" y="2078851"/>
                <a:ext cx="2342764" cy="3859118"/>
              </a:xfrm>
              <a:prstGeom prst="rect">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8" name="正方形/長方形 47"/>
              <p:cNvSpPr/>
              <p:nvPr/>
            </p:nvSpPr>
            <p:spPr bwMode="auto">
              <a:xfrm>
                <a:off x="456578" y="2626207"/>
                <a:ext cx="2008317" cy="882176"/>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ts val="800"/>
                  </a:lnSpc>
                  <a:defRPr/>
                </a:pP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廃止</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a:t>
                </a: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法人</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抜本的見直し</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a:t>
                </a: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法人</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p>
              <a:p>
                <a:pPr>
                  <a:lnSpc>
                    <a:spcPts val="800"/>
                  </a:lnSpc>
                  <a:defRPr/>
                </a:pP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撤退</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法人</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・法人が行う事業を見直した結果、廃止</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又は撤退する法人</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・府の施策を代替している法人で、事業</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精査後、事業を府で実施し、廃止する</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法人</a:t>
                </a:r>
              </a:p>
            </p:txBody>
          </p:sp>
        </p:grpSp>
        <p:sp>
          <p:nvSpPr>
            <p:cNvPr id="33" name="正方形/長方形 32"/>
            <p:cNvSpPr/>
            <p:nvPr/>
          </p:nvSpPr>
          <p:spPr bwMode="auto">
            <a:xfrm>
              <a:off x="386523" y="6061736"/>
              <a:ext cx="2033060" cy="21449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ts val="800"/>
                </a:lnSpc>
                <a:defRPr/>
              </a:pP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引き続き調整を行う法人</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法人</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endPar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7" name="スライド番号プレースホルダー 6">
            <a:extLst>
              <a:ext uri="{FF2B5EF4-FFF2-40B4-BE49-F238E27FC236}">
                <a16:creationId xmlns:a16="http://schemas.microsoft.com/office/drawing/2014/main" id="{4DC5E482-844F-4C3F-97CA-1DBE1258C6C1}"/>
              </a:ext>
            </a:extLst>
          </p:cNvPr>
          <p:cNvSpPr>
            <a:spLocks noGrp="1"/>
          </p:cNvSpPr>
          <p:nvPr>
            <p:ph type="sldNum" sz="quarter" idx="12"/>
          </p:nvPr>
        </p:nvSpPr>
        <p:spPr>
          <a:xfrm>
            <a:off x="7002270" y="6489340"/>
            <a:ext cx="2133600" cy="365125"/>
          </a:xfrm>
        </p:spPr>
        <p:txBody>
          <a:bodyPr/>
          <a:lstStyle/>
          <a:p>
            <a:fld id="{7791D223-6A27-4327-8087-FA06212A7E85}" type="slidenum">
              <a:rPr lang="ja-JP" altLang="en-US" smtClean="0"/>
              <a:pPr/>
              <a:t>32</a:t>
            </a:fld>
            <a:endParaRPr lang="ja-JP" altLang="en-US" dirty="0"/>
          </a:p>
        </p:txBody>
      </p:sp>
    </p:spTree>
    <p:extLst>
      <p:ext uri="{BB962C8B-B14F-4D97-AF65-F5344CB8AC3E}">
        <p14:creationId xmlns:p14="http://schemas.microsoft.com/office/powerpoint/2010/main" val="333300388"/>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右矢印 34"/>
          <p:cNvSpPr/>
          <p:nvPr/>
        </p:nvSpPr>
        <p:spPr bwMode="auto">
          <a:xfrm>
            <a:off x="3073159" y="3704789"/>
            <a:ext cx="3435978" cy="1522789"/>
          </a:xfrm>
          <a:prstGeom prst="rightArrow">
            <a:avLst>
              <a:gd name="adj1" fmla="val 50000"/>
              <a:gd name="adj2" fmla="val 17023"/>
            </a:avLst>
          </a:prstGeom>
          <a:ln w="63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05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2597" name="テキスト ボックス 7"/>
          <p:cNvSpPr txBox="1">
            <a:spLocks noChangeArrowheads="1"/>
          </p:cNvSpPr>
          <p:nvPr/>
        </p:nvSpPr>
        <p:spPr bwMode="auto">
          <a:xfrm>
            <a:off x="271352" y="6363906"/>
            <a:ext cx="581182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8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r>
              <a:rPr lang="ja-JP" altLang="en-US" sz="8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平成</a:t>
            </a:r>
            <a:r>
              <a:rPr lang="en-US" altLang="ja-JP" sz="800" dirty="0">
                <a:solidFill>
                  <a:prstClr val="black"/>
                </a:solidFill>
                <a:latin typeface="メイリオ" panose="020B0604030504040204" pitchFamily="50" charset="-128"/>
                <a:ea typeface="メイリオ" panose="020B0604030504040204" pitchFamily="50" charset="-128"/>
                <a:cs typeface="Meiryo UI" pitchFamily="50" charset="-128"/>
              </a:rPr>
              <a:t>22</a:t>
            </a:r>
            <a:r>
              <a:rPr lang="ja-JP" altLang="en-US" sz="800" dirty="0">
                <a:solidFill>
                  <a:prstClr val="black"/>
                </a:solidFill>
                <a:latin typeface="メイリオ" panose="020B0604030504040204" pitchFamily="50" charset="-128"/>
                <a:ea typeface="メイリオ" panose="020B0604030504040204" pitchFamily="50" charset="-128"/>
                <a:cs typeface="Meiryo UI" pitchFamily="50" charset="-128"/>
              </a:rPr>
              <a:t>年度から、指定出資法人による孫法人への委託等孫法人の状況について点検を実施し、府</a:t>
            </a:r>
            <a:r>
              <a:rPr lang="en-US" altLang="ja-JP" sz="800" dirty="0">
                <a:solidFill>
                  <a:prstClr val="black"/>
                </a:solidFill>
                <a:latin typeface="メイリオ" panose="020B0604030504040204" pitchFamily="50" charset="-128"/>
                <a:ea typeface="メイリオ" panose="020B0604030504040204" pitchFamily="50" charset="-128"/>
                <a:cs typeface="Meiryo UI" pitchFamily="50" charset="-128"/>
              </a:rPr>
              <a:t>HP</a:t>
            </a:r>
            <a:r>
              <a:rPr lang="ja-JP" altLang="en-US" sz="8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に公表</a:t>
            </a:r>
            <a:endParaRPr lang="en-US" altLang="ja-JP" sz="8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22599" name="角丸四角形 4"/>
          <p:cNvSpPr>
            <a:spLocks noChangeArrowheads="1"/>
          </p:cNvSpPr>
          <p:nvPr/>
        </p:nvSpPr>
        <p:spPr bwMode="auto">
          <a:xfrm>
            <a:off x="389031" y="1863406"/>
            <a:ext cx="2964058" cy="432000"/>
          </a:xfrm>
          <a:prstGeom prst="roundRect">
            <a:avLst>
              <a:gd name="adj" fmla="val 16667"/>
            </a:avLst>
          </a:prstGeom>
          <a:solidFill>
            <a:srgbClr val="0070C0"/>
          </a:solidFill>
          <a:ln w="19050" algn="ctr">
            <a:solidFill>
              <a:srgbClr val="002060"/>
            </a:solidFill>
            <a:round/>
            <a:headEnd/>
            <a:tailEnd/>
          </a:ln>
        </p:spPr>
        <p:txBody>
          <a:bodyPr wrap="none" lIns="0" tIns="36000" rIns="0" bIns="36000" anchor="ctr"/>
          <a:lstStyle/>
          <a:p>
            <a:pPr algn="ctr"/>
            <a:r>
              <a:rPr lang="ja-JP" altLang="en-US" sz="1100" b="1" dirty="0">
                <a:solidFill>
                  <a:prstClr val="white"/>
                </a:solidFill>
                <a:latin typeface="Meiryo UI" panose="020B0604030504040204" pitchFamily="50" charset="-128"/>
                <a:ea typeface="Meiryo UI" panose="020B0604030504040204" pitchFamily="50" charset="-128"/>
                <a:cs typeface="Meiryo UI" pitchFamily="50" charset="-128"/>
              </a:rPr>
              <a:t>大阪府財政構造改革プラン（案）</a:t>
            </a:r>
            <a:r>
              <a:rPr lang="en-US" altLang="ja-JP" sz="1100" b="1" dirty="0">
                <a:solidFill>
                  <a:prstClr val="white"/>
                </a:solidFill>
                <a:latin typeface="Meiryo UI" panose="020B0604030504040204" pitchFamily="50" charset="-128"/>
                <a:ea typeface="Meiryo UI" panose="020B0604030504040204" pitchFamily="50" charset="-128"/>
                <a:cs typeface="Meiryo UI" pitchFamily="50" charset="-128"/>
              </a:rPr>
              <a:t>H22.10</a:t>
            </a:r>
            <a:r>
              <a:rPr lang="ja-JP" altLang="en-US" sz="1100" b="1" dirty="0">
                <a:solidFill>
                  <a:prstClr val="white"/>
                </a:solidFill>
                <a:latin typeface="Meiryo UI" panose="020B0604030504040204" pitchFamily="50" charset="-128"/>
                <a:ea typeface="Meiryo UI" panose="020B0604030504040204" pitchFamily="50" charset="-128"/>
                <a:cs typeface="Meiryo UI" pitchFamily="50" charset="-128"/>
              </a:rPr>
              <a:t> </a:t>
            </a:r>
            <a:endParaRPr lang="en-US" altLang="ja-JP" sz="1100" b="1" dirty="0">
              <a:solidFill>
                <a:prstClr val="white"/>
              </a:solidFill>
              <a:latin typeface="Meiryo UI" panose="020B0604030504040204" pitchFamily="50" charset="-128"/>
              <a:ea typeface="Meiryo UI" panose="020B0604030504040204" pitchFamily="50" charset="-128"/>
              <a:cs typeface="Meiryo UI" pitchFamily="50" charset="-128"/>
            </a:endParaRPr>
          </a:p>
          <a:p>
            <a:pPr algn="ctr"/>
            <a:r>
              <a:rPr lang="ja-JP" altLang="en-US" sz="1100" b="1" dirty="0">
                <a:solidFill>
                  <a:prstClr val="white"/>
                </a:solidFill>
                <a:latin typeface="Meiryo UI" panose="020B0604030504040204" pitchFamily="50" charset="-128"/>
                <a:ea typeface="Meiryo UI" panose="020B0604030504040204" pitchFamily="50" charset="-128"/>
                <a:cs typeface="Meiryo UI" pitchFamily="50" charset="-128"/>
              </a:rPr>
              <a:t>（９法人）</a:t>
            </a:r>
            <a:endParaRPr lang="en-US" altLang="ja-JP" sz="1100" b="1" dirty="0">
              <a:solidFill>
                <a:prstClr val="white"/>
              </a:solidFill>
              <a:latin typeface="Meiryo UI" panose="020B0604030504040204" pitchFamily="50" charset="-128"/>
              <a:ea typeface="Meiryo UI" panose="020B0604030504040204" pitchFamily="50" charset="-128"/>
              <a:cs typeface="Meiryo UI" pitchFamily="50" charset="-128"/>
            </a:endParaRPr>
          </a:p>
        </p:txBody>
      </p:sp>
      <p:sp>
        <p:nvSpPr>
          <p:cNvPr id="23" name="角丸四角形 4"/>
          <p:cNvSpPr>
            <a:spLocks noChangeArrowheads="1"/>
          </p:cNvSpPr>
          <p:nvPr/>
        </p:nvSpPr>
        <p:spPr bwMode="auto">
          <a:xfrm>
            <a:off x="3583814" y="1863406"/>
            <a:ext cx="2549689" cy="432000"/>
          </a:xfrm>
          <a:prstGeom prst="roundRect">
            <a:avLst>
              <a:gd name="adj" fmla="val 16667"/>
            </a:avLst>
          </a:prstGeom>
          <a:solidFill>
            <a:srgbClr val="0070C0"/>
          </a:solidFill>
          <a:ln w="19050" algn="ctr">
            <a:solidFill>
              <a:srgbClr val="002060"/>
            </a:solidFill>
            <a:round/>
            <a:headEnd/>
            <a:tailEnd/>
          </a:ln>
        </p:spPr>
        <p:txBody>
          <a:bodyPr wrap="none" lIns="0" tIns="36000" rIns="0" bIns="36000" anchor="ctr"/>
          <a:lstStyle/>
          <a:p>
            <a:pPr algn="ctr"/>
            <a:r>
              <a:rPr lang="ja-JP" altLang="en-US" sz="1100" b="1" dirty="0">
                <a:solidFill>
                  <a:prstClr val="white"/>
                </a:solidFill>
                <a:latin typeface="ＭＳ Ｐゴシック" charset="-128"/>
                <a:ea typeface="Meiryo UI" pitchFamily="50" charset="-128"/>
                <a:cs typeface="Meiryo UI" pitchFamily="50" charset="-128"/>
              </a:rPr>
              <a:t>民営化・解散（</a:t>
            </a:r>
            <a:r>
              <a:rPr lang="ja-JP" altLang="en-US" sz="11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７</a:t>
            </a:r>
            <a:r>
              <a:rPr lang="ja-JP" altLang="en-US" sz="1100" b="1" dirty="0">
                <a:solidFill>
                  <a:prstClr val="white"/>
                </a:solidFill>
                <a:latin typeface="ＭＳ Ｐゴシック" charset="-128"/>
                <a:ea typeface="Meiryo UI" pitchFamily="50" charset="-128"/>
                <a:cs typeface="Meiryo UI" pitchFamily="50" charset="-128"/>
              </a:rPr>
              <a:t>法人）</a:t>
            </a:r>
            <a:endParaRPr lang="en-US" altLang="ja-JP" sz="1100" b="1" dirty="0">
              <a:solidFill>
                <a:prstClr val="white"/>
              </a:solidFill>
              <a:latin typeface="ＭＳ Ｐゴシック" charset="-128"/>
              <a:ea typeface="Meiryo UI" pitchFamily="50" charset="-128"/>
              <a:cs typeface="Meiryo UI" pitchFamily="50" charset="-128"/>
            </a:endParaRPr>
          </a:p>
        </p:txBody>
      </p:sp>
      <p:sp>
        <p:nvSpPr>
          <p:cNvPr id="22" name="角丸四角形 4"/>
          <p:cNvSpPr>
            <a:spLocks noChangeArrowheads="1"/>
          </p:cNvSpPr>
          <p:nvPr/>
        </p:nvSpPr>
        <p:spPr bwMode="auto">
          <a:xfrm>
            <a:off x="6554142" y="1863406"/>
            <a:ext cx="2232000" cy="432000"/>
          </a:xfrm>
          <a:prstGeom prst="roundRect">
            <a:avLst>
              <a:gd name="adj" fmla="val 16667"/>
            </a:avLst>
          </a:prstGeom>
          <a:solidFill>
            <a:srgbClr val="0070C0"/>
          </a:solidFill>
          <a:ln w="19050" algn="ctr">
            <a:solidFill>
              <a:srgbClr val="002060"/>
            </a:solidFill>
            <a:round/>
            <a:headEnd/>
            <a:tailEnd/>
          </a:ln>
        </p:spPr>
        <p:txBody>
          <a:bodyPr wrap="none" lIns="0" tIns="36000" rIns="0" bIns="36000" anchor="ctr"/>
          <a:lstStyle/>
          <a:p>
            <a:pPr algn="ctr"/>
            <a:r>
              <a:rPr lang="ja-JP" altLang="en-US" sz="1100" b="1" dirty="0">
                <a:solidFill>
                  <a:prstClr val="white"/>
                </a:solidFill>
                <a:latin typeface="Meiryo UI" panose="020B0604030504040204" pitchFamily="50" charset="-128"/>
                <a:ea typeface="Meiryo UI" panose="020B0604030504040204" pitchFamily="50" charset="-128"/>
                <a:cs typeface="Meiryo UI" pitchFamily="50" charset="-128"/>
              </a:rPr>
              <a:t>令和８年</a:t>
            </a:r>
            <a:r>
              <a:rPr lang="ja-JP" altLang="en-US" sz="1100" b="1" dirty="0">
                <a:solidFill>
                  <a:prstClr val="white"/>
                </a:solidFill>
                <a:latin typeface="ＭＳ Ｐゴシック" charset="-128"/>
                <a:ea typeface="Meiryo UI" pitchFamily="50" charset="-128"/>
                <a:cs typeface="Meiryo UI" pitchFamily="50" charset="-128"/>
              </a:rPr>
              <a:t>度行政経営の取組み</a:t>
            </a:r>
            <a:endParaRPr lang="en-US" altLang="ja-JP" sz="1100" b="1" dirty="0">
              <a:solidFill>
                <a:prstClr val="white"/>
              </a:solidFill>
              <a:latin typeface="ＭＳ Ｐゴシック" charset="-128"/>
              <a:ea typeface="Meiryo UI" pitchFamily="50" charset="-128"/>
              <a:cs typeface="Meiryo UI" pitchFamily="50" charset="-128"/>
            </a:endParaRPr>
          </a:p>
          <a:p>
            <a:pPr algn="ctr"/>
            <a:r>
              <a:rPr lang="ja-JP" altLang="en-US" sz="1100" b="1" dirty="0">
                <a:solidFill>
                  <a:prstClr val="white"/>
                </a:solidFill>
                <a:latin typeface="ＭＳ Ｐゴシック" charset="-128"/>
                <a:ea typeface="Meiryo UI" pitchFamily="50" charset="-128"/>
                <a:cs typeface="Meiryo UI" pitchFamily="50" charset="-128"/>
              </a:rPr>
              <a:t>（</a:t>
            </a:r>
            <a:r>
              <a:rPr lang="ja-JP" altLang="en-US" sz="11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３</a:t>
            </a:r>
            <a:r>
              <a:rPr lang="ja-JP" altLang="en-US" sz="1100" b="1" dirty="0">
                <a:solidFill>
                  <a:prstClr val="white"/>
                </a:solidFill>
                <a:latin typeface="ＭＳ Ｐゴシック" charset="-128"/>
                <a:ea typeface="Meiryo UI" pitchFamily="50" charset="-128"/>
                <a:cs typeface="Meiryo UI" pitchFamily="50" charset="-128"/>
              </a:rPr>
              <a:t>法人）</a:t>
            </a:r>
            <a:endParaRPr lang="en-US" altLang="ja-JP" sz="1100" b="1" dirty="0">
              <a:solidFill>
                <a:prstClr val="white"/>
              </a:solidFill>
              <a:latin typeface="ＭＳ Ｐゴシック" charset="-128"/>
              <a:ea typeface="Meiryo UI" pitchFamily="50" charset="-128"/>
              <a:cs typeface="Meiryo UI" pitchFamily="50" charset="-128"/>
            </a:endParaRPr>
          </a:p>
        </p:txBody>
      </p:sp>
      <p:graphicFrame>
        <p:nvGraphicFramePr>
          <p:cNvPr id="3" name="表 2"/>
          <p:cNvGraphicFramePr>
            <a:graphicFrameLocks noGrp="1"/>
          </p:cNvGraphicFramePr>
          <p:nvPr>
            <p:extLst>
              <p:ext uri="{D42A27DB-BD31-4B8C-83A1-F6EECF244321}">
                <p14:modId xmlns:p14="http://schemas.microsoft.com/office/powerpoint/2010/main" val="174267875"/>
              </p:ext>
            </p:extLst>
          </p:nvPr>
        </p:nvGraphicFramePr>
        <p:xfrm>
          <a:off x="6554142" y="2403468"/>
          <a:ext cx="2232000" cy="2002267"/>
        </p:xfrm>
        <a:graphic>
          <a:graphicData uri="http://schemas.openxmlformats.org/drawingml/2006/table">
            <a:tbl>
              <a:tblPr/>
              <a:tblGrid>
                <a:gridCol w="2232000">
                  <a:extLst>
                    <a:ext uri="{9D8B030D-6E8A-4147-A177-3AD203B41FA5}">
                      <a16:colId xmlns:a16="http://schemas.microsoft.com/office/drawing/2014/main" val="20000"/>
                    </a:ext>
                  </a:extLst>
                </a:gridCol>
              </a:tblGrid>
              <a:tr h="435454">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en-US" altLang="ja-JP" sz="1050" b="1" i="0" u="none" strike="noStrike" cap="none" normalizeH="0" baseline="0" dirty="0">
                          <a:ln>
                            <a:noFill/>
                          </a:ln>
                          <a:solidFill>
                            <a:schemeClr val="tx1"/>
                          </a:solidFill>
                          <a:effectLst/>
                          <a:latin typeface="ＭＳ Ｐゴシック" charset="-128"/>
                          <a:ea typeface="Meiryo UI" pitchFamily="50" charset="-128"/>
                          <a:cs typeface="Meiryo UI" pitchFamily="50" charset="-128"/>
                        </a:rPr>
                        <a:t>【</a:t>
                      </a:r>
                      <a:r>
                        <a:rPr kumimoji="1" lang="ja-JP" altLang="en-US" sz="1050" b="1" i="0" u="none" strike="noStrike" cap="none" normalizeH="0" baseline="0" dirty="0">
                          <a:ln>
                            <a:noFill/>
                          </a:ln>
                          <a:solidFill>
                            <a:schemeClr val="tx1"/>
                          </a:solidFill>
                          <a:effectLst/>
                          <a:latin typeface="ＭＳ Ｐゴシック" charset="-128"/>
                          <a:ea typeface="Meiryo UI" pitchFamily="50" charset="-128"/>
                          <a:cs typeface="Meiryo UI" pitchFamily="50" charset="-128"/>
                        </a:rPr>
                        <a:t>引き続き点検を実施する</a:t>
                      </a:r>
                      <a:endParaRPr kumimoji="1" lang="en-US" altLang="ja-JP" sz="1050" b="1" i="0" u="none" strike="noStrike" cap="none" normalizeH="0" baseline="0" dirty="0">
                        <a:ln>
                          <a:noFill/>
                        </a:ln>
                        <a:solidFill>
                          <a:schemeClr val="tx1"/>
                        </a:solidFill>
                        <a:effectLst/>
                        <a:latin typeface="ＭＳ Ｐゴシック" charset="-128"/>
                        <a:ea typeface="Meiryo UI" pitchFamily="50" charset="-128"/>
                        <a:cs typeface="Meiryo UI" pitchFamily="50" charset="-128"/>
                      </a:endParaRPr>
                    </a:p>
                    <a:p>
                      <a:pPr marL="0" marR="0" lvl="0" indent="0" algn="r"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1050" b="1" i="0" u="none" strike="noStrike" cap="none" normalizeH="0" baseline="0" dirty="0">
                          <a:ln>
                            <a:noFill/>
                          </a:ln>
                          <a:solidFill>
                            <a:schemeClr val="tx1"/>
                          </a:solidFill>
                          <a:effectLst/>
                          <a:latin typeface="ＭＳ Ｐゴシック" charset="-128"/>
                          <a:ea typeface="Meiryo UI" pitchFamily="50" charset="-128"/>
                          <a:cs typeface="Meiryo UI" pitchFamily="50" charset="-128"/>
                        </a:rPr>
                        <a:t>　　　　　　　孫法人</a:t>
                      </a:r>
                      <a:r>
                        <a:rPr kumimoji="1" lang="en-US" altLang="ja-JP" sz="105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05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３</a:t>
                      </a:r>
                      <a:r>
                        <a:rPr kumimoji="1" lang="ja-JP" altLang="en-US" sz="1050" b="1" i="0" u="none" strike="noStrike" cap="none" normalizeH="0" baseline="0" dirty="0">
                          <a:ln>
                            <a:noFill/>
                          </a:ln>
                          <a:solidFill>
                            <a:schemeClr val="tx1"/>
                          </a:solidFill>
                          <a:effectLst/>
                          <a:latin typeface="ＭＳ Ｐゴシック" charset="-128"/>
                          <a:ea typeface="Meiryo UI" pitchFamily="50" charset="-128"/>
                          <a:cs typeface="Meiryo UI" pitchFamily="50" charset="-128"/>
                        </a:rPr>
                        <a:t>法人</a:t>
                      </a:r>
                      <a:r>
                        <a:rPr kumimoji="1" lang="en-US" altLang="ja-JP" sz="1050" b="1" i="0" u="none" strike="noStrike" cap="none" normalizeH="0" baseline="0" dirty="0">
                          <a:ln>
                            <a:noFill/>
                          </a:ln>
                          <a:solidFill>
                            <a:schemeClr val="tx1"/>
                          </a:solidFill>
                          <a:effectLst/>
                          <a:latin typeface="ＭＳ Ｐゴシック" charset="-128"/>
                          <a:ea typeface="Meiryo UI" pitchFamily="50" charset="-128"/>
                          <a:cs typeface="Meiryo UI" pitchFamily="50" charset="-128"/>
                        </a:rPr>
                        <a:t>】</a:t>
                      </a:r>
                      <a:endParaRPr kumimoji="1" lang="ja-JP" altLang="en-US" sz="1050" b="1" i="0" u="none" strike="noStrike" cap="none" normalizeH="0" baseline="0" dirty="0">
                        <a:ln>
                          <a:noFill/>
                        </a:ln>
                        <a:solidFill>
                          <a:schemeClr val="tx1"/>
                        </a:solidFill>
                        <a:effectLst/>
                        <a:latin typeface="ＭＳ Ｐゴシック" charset="-128"/>
                        <a:ea typeface="Meiryo UI" pitchFamily="50" charset="-128"/>
                        <a:cs typeface="Meiryo UI" pitchFamily="50" charset="-128"/>
                      </a:endParaRPr>
                    </a:p>
                  </a:txBody>
                  <a:tcPr marL="90012" marR="90012" marT="46806" marB="468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0"/>
                  </a:ext>
                </a:extLst>
              </a:tr>
              <a:tr h="493441">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1000" b="0" i="0" u="none" strike="noStrike" kern="1200" cap="none" spc="0" normalizeH="0" baseline="0" noProof="0" dirty="0">
                          <a:ln>
                            <a:noFill/>
                          </a:ln>
                          <a:solidFill>
                            <a:prstClr val="black"/>
                          </a:solidFill>
                          <a:effectLst/>
                          <a:uLnTx/>
                          <a:uFillTx/>
                          <a:latin typeface="ＭＳ Ｐゴシック" charset="-128"/>
                          <a:ea typeface="Meiryo UI" pitchFamily="50" charset="-128"/>
                          <a:cs typeface="Meiryo UI" pitchFamily="50" charset="-128"/>
                        </a:rPr>
                        <a:t>保証協会コンピュータサービス</a:t>
                      </a:r>
                      <a:r>
                        <a:rPr kumimoji="1" lang="ja-JP" altLang="en-US" sz="1000" b="0" i="0" u="none" strike="noStrike" cap="none" normalizeH="0" baseline="0" dirty="0">
                          <a:ln>
                            <a:noFill/>
                          </a:ln>
                          <a:solidFill>
                            <a:schemeClr val="tx1"/>
                          </a:solidFill>
                          <a:effectLst/>
                          <a:latin typeface="ＭＳ Ｐゴシック" charset="-128"/>
                          <a:ea typeface="Meiryo UI" pitchFamily="50" charset="-128"/>
                          <a:cs typeface="Meiryo UI" pitchFamily="50" charset="-128"/>
                        </a:rPr>
                        <a:t>㈱</a:t>
                      </a:r>
                    </a:p>
                  </a:txBody>
                  <a:tcPr marL="90012" marR="90012" marT="46806" marB="468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536686">
                <a:tc>
                  <a:txBody>
                    <a:bodyPr/>
                    <a:lstStyle/>
                    <a:p>
                      <a:pPr marL="0" marR="0" lvl="0" indent="0" algn="l" defTabSz="914400" rtl="0" eaLnBrk="1" fontAlgn="base" latinLnBrk="0" hangingPunct="1">
                        <a:lnSpc>
                          <a:spcPct val="100000"/>
                        </a:lnSpc>
                        <a:spcBef>
                          <a:spcPct val="0"/>
                        </a:spcBef>
                        <a:spcAft>
                          <a:spcPct val="0"/>
                        </a:spcAft>
                        <a:buClr>
                          <a:srgbClr val="EEECE1"/>
                        </a:buClr>
                        <a:buSzPct val="75000"/>
                        <a:buFont typeface="Wingdings" pitchFamily="2" charset="2"/>
                        <a:buNone/>
                        <a:tabLst/>
                        <a:defRPr/>
                      </a:pPr>
                      <a:r>
                        <a:rPr kumimoji="1" lang="ja-JP" altLang="en-US" sz="1000" b="0" i="0" u="none" strike="noStrike" cap="none" normalizeH="0" baseline="0" dirty="0">
                          <a:ln>
                            <a:noFill/>
                          </a:ln>
                          <a:solidFill>
                            <a:schemeClr val="tx1"/>
                          </a:solidFill>
                          <a:effectLst/>
                          <a:latin typeface="ＭＳ Ｐゴシック" charset="-128"/>
                          <a:ea typeface="Meiryo UI" pitchFamily="50" charset="-128"/>
                          <a:cs typeface="Meiryo UI" pitchFamily="50" charset="-128"/>
                        </a:rPr>
                        <a:t>大阪モノレールサービス㈱</a:t>
                      </a:r>
                    </a:p>
                  </a:txBody>
                  <a:tcPr marL="90012" marR="90012" marT="46806" marB="468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536686">
                <a:tc>
                  <a:txBody>
                    <a:bodyPr/>
                    <a:lstStyle/>
                    <a:p>
                      <a:pPr marL="0" marR="0" lvl="0" indent="0" algn="l" defTabSz="914400" rtl="0" eaLnBrk="1" fontAlgn="base" latinLnBrk="0" hangingPunct="1">
                        <a:lnSpc>
                          <a:spcPct val="100000"/>
                        </a:lnSpc>
                        <a:spcBef>
                          <a:spcPct val="0"/>
                        </a:spcBef>
                        <a:spcAft>
                          <a:spcPct val="0"/>
                        </a:spcAft>
                        <a:buClr>
                          <a:srgbClr val="EEECE1"/>
                        </a:buClr>
                        <a:buSzPct val="75000"/>
                        <a:buFont typeface="Wingdings" pitchFamily="2" charset="2"/>
                        <a:buNone/>
                        <a:tabLst/>
                        <a:defRPr/>
                      </a:pPr>
                      <a:r>
                        <a:rPr kumimoji="1" lang="ja-JP" altLang="en-US" sz="1000" b="0" i="0" u="none" strike="noStrike" kern="1200" cap="none" spc="0" normalizeH="0" baseline="0" noProof="0" dirty="0">
                          <a:ln>
                            <a:noFill/>
                          </a:ln>
                          <a:solidFill>
                            <a:prstClr val="black"/>
                          </a:solidFill>
                          <a:effectLst/>
                          <a:uLnTx/>
                          <a:uFillTx/>
                          <a:latin typeface="ＭＳ Ｐゴシック" charset="-128"/>
                          <a:ea typeface="Meiryo UI" pitchFamily="50" charset="-128"/>
                          <a:cs typeface="Meiryo UI" pitchFamily="50" charset="-128"/>
                        </a:rPr>
                        <a:t>千里北センター㈱</a:t>
                      </a:r>
                      <a:endParaRPr kumimoji="1" lang="en-US" altLang="ja-JP" sz="1000" b="0" i="0" u="none" strike="noStrike" kern="1200" cap="none" spc="0" normalizeH="0" baseline="0" noProof="0" dirty="0">
                        <a:ln>
                          <a:noFill/>
                        </a:ln>
                        <a:solidFill>
                          <a:prstClr val="black"/>
                        </a:solidFill>
                        <a:effectLst/>
                        <a:uLnTx/>
                        <a:uFillTx/>
                        <a:latin typeface="ＭＳ Ｐゴシック" charset="-128"/>
                        <a:ea typeface="Meiryo UI" pitchFamily="50" charset="-128"/>
                        <a:cs typeface="Meiryo UI" pitchFamily="50" charset="-128"/>
                      </a:endParaRPr>
                    </a:p>
                  </a:txBody>
                  <a:tcPr marL="90012" marR="90012" marT="46806" marB="468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bl>
          </a:graphicData>
        </a:graphic>
      </p:graphicFrame>
      <p:sp>
        <p:nvSpPr>
          <p:cNvPr id="25" name="正方形/長方形 24"/>
          <p:cNvSpPr/>
          <p:nvPr/>
        </p:nvSpPr>
        <p:spPr>
          <a:xfrm>
            <a:off x="0" y="98630"/>
            <a:ext cx="8136904" cy="369332"/>
          </a:xfrm>
          <a:prstGeom prst="rect">
            <a:avLst/>
          </a:prstGeom>
        </p:spPr>
        <p:txBody>
          <a:bodyPr wrap="square">
            <a:spAutoFit/>
          </a:bodyPr>
          <a:lstStyle/>
          <a:p>
            <a:pPr marL="252000" indent="-457200"/>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（３）出資法人等の改革</a:t>
            </a:r>
            <a:endParaRPr lang="en-US" altLang="ja-JP" dirty="0">
              <a:solidFill>
                <a:srgbClr val="FF0000"/>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5" name="正方形/長方形 14"/>
          <p:cNvSpPr/>
          <p:nvPr/>
        </p:nvSpPr>
        <p:spPr>
          <a:xfrm>
            <a:off x="108000" y="612000"/>
            <a:ext cx="8874000" cy="1169551"/>
          </a:xfrm>
          <a:prstGeom prst="rect">
            <a:avLst/>
          </a:prstGeom>
        </p:spPr>
        <p:txBody>
          <a:bodyPr wrap="square">
            <a:spAutoFit/>
          </a:bodyPr>
          <a:lstStyle/>
          <a:p>
            <a:pPr>
              <a:defRPr/>
            </a:pPr>
            <a:r>
              <a:rPr lang="ja-JP" altLang="en-US" sz="14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指定出資法人が出資等をする法人（いわゆる孫法人）</a:t>
            </a:r>
            <a:endParaRPr lang="en-US" altLang="ja-JP" sz="14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r>
              <a:rPr lang="ja-JP" altLang="en-US"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「大阪府財政構造改革プラン（案）」以降、孫法人について、出資元法人の関与の状況等を確認・点検</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しており、平成</a:t>
            </a:r>
            <a:r>
              <a:rPr lang="en-US" altLang="ja-JP" sz="1400" dirty="0">
                <a:latin typeface="メイリオ" panose="020B0604030504040204" pitchFamily="50" charset="-128"/>
                <a:ea typeface="メイリオ" panose="020B0604030504040204" pitchFamily="50" charset="-128"/>
                <a:cs typeface="Meiryo UI" panose="020B0604030504040204" pitchFamily="50" charset="-128"/>
              </a:rPr>
              <a:t>27</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年６月１日に設立された保証協会コンピュータサービス（株）</a:t>
            </a:r>
            <a:r>
              <a:rPr lang="en-US" altLang="ja-JP" sz="1400" dirty="0">
                <a:latin typeface="メイリオ" panose="020B0604030504040204" pitchFamily="50" charset="-128"/>
                <a:ea typeface="メイリオ" panose="020B0604030504040204" pitchFamily="50" charset="-128"/>
                <a:cs typeface="Meiryo UI" panose="020B0604030504040204" pitchFamily="50" charset="-128"/>
              </a:rPr>
              <a:t>〔</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出資元：大阪信用保証協会</a:t>
            </a:r>
            <a:r>
              <a:rPr lang="en-US" altLang="ja-JP" sz="1400" dirty="0">
                <a:latin typeface="メイリオ" panose="020B0604030504040204" pitchFamily="50" charset="-128"/>
                <a:ea typeface="メイリオ" panose="020B0604030504040204" pitchFamily="50" charset="-128"/>
                <a:cs typeface="Meiryo UI" panose="020B0604030504040204" pitchFamily="50" charset="-128"/>
              </a:rPr>
              <a:t>〕</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を含め、引き続き点検を実施する法人は３法人です。</a:t>
            </a:r>
            <a:endParaRPr lang="en-US" altLang="ja-JP" sz="1400" strike="sngStrike" dirty="0">
              <a:latin typeface="メイリオ" panose="020B0604030504040204" pitchFamily="50" charset="-128"/>
              <a:ea typeface="メイリオ" panose="020B0604030504040204" pitchFamily="50" charset="-128"/>
              <a:cs typeface="Meiryo UI" panose="020B0604030504040204" pitchFamily="50" charset="-128"/>
            </a:endParaRPr>
          </a:p>
          <a:p>
            <a:r>
              <a:rPr lang="ja-JP" altLang="en-US"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今後も孫法人については、その必要性等について定期的に点検を行います。</a:t>
            </a:r>
          </a:p>
        </p:txBody>
      </p:sp>
      <p:graphicFrame>
        <p:nvGraphicFramePr>
          <p:cNvPr id="2" name="表 1"/>
          <p:cNvGraphicFramePr>
            <a:graphicFrameLocks noGrp="1"/>
          </p:cNvGraphicFramePr>
          <p:nvPr>
            <p:extLst>
              <p:ext uri="{D42A27DB-BD31-4B8C-83A1-F6EECF244321}">
                <p14:modId xmlns:p14="http://schemas.microsoft.com/office/powerpoint/2010/main" val="2669621320"/>
              </p:ext>
            </p:extLst>
          </p:nvPr>
        </p:nvGraphicFramePr>
        <p:xfrm>
          <a:off x="343450" y="2379928"/>
          <a:ext cx="2974818" cy="3869787"/>
        </p:xfrm>
        <a:graphic>
          <a:graphicData uri="http://schemas.openxmlformats.org/drawingml/2006/table">
            <a:tbl>
              <a:tblPr firstRow="1" bandRow="1">
                <a:tableStyleId>{5940675A-B579-460E-94D1-54222C63F5DA}</a:tableStyleId>
              </a:tblPr>
              <a:tblGrid>
                <a:gridCol w="1487409">
                  <a:extLst>
                    <a:ext uri="{9D8B030D-6E8A-4147-A177-3AD203B41FA5}">
                      <a16:colId xmlns:a16="http://schemas.microsoft.com/office/drawing/2014/main" val="1638183848"/>
                    </a:ext>
                  </a:extLst>
                </a:gridCol>
                <a:gridCol w="1487409">
                  <a:extLst>
                    <a:ext uri="{9D8B030D-6E8A-4147-A177-3AD203B41FA5}">
                      <a16:colId xmlns:a16="http://schemas.microsoft.com/office/drawing/2014/main" val="1845804885"/>
                    </a:ext>
                  </a:extLst>
                </a:gridCol>
              </a:tblGrid>
              <a:tr h="434289">
                <a:tc>
                  <a:txBody>
                    <a:bodyPr/>
                    <a:lstStyle/>
                    <a:p>
                      <a:pPr algn="ctr"/>
                      <a:r>
                        <a:rPr kumimoji="1" lang="zh-TW" altLang="en-US" sz="1100" b="1" dirty="0">
                          <a:latin typeface="Meiryo UI" panose="020B0604030504040204" pitchFamily="50" charset="-128"/>
                          <a:ea typeface="Meiryo UI" panose="020B0604030504040204" pitchFamily="50" charset="-128"/>
                        </a:rPr>
                        <a:t>出資元法人名</a:t>
                      </a:r>
                      <a:endParaRPr kumimoji="1" lang="ja-JP" altLang="en-US" sz="1100" b="1" dirty="0">
                        <a:latin typeface="Meiryo UI" panose="020B0604030504040204" pitchFamily="50" charset="-128"/>
                        <a:ea typeface="Meiryo UI" panose="020B0604030504040204" pitchFamily="50" charset="-128"/>
                      </a:endParaRPr>
                    </a:p>
                  </a:txBody>
                  <a:tcPr anchor="c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孫法人名</a:t>
                      </a:r>
                      <a:endParaRPr kumimoji="1" lang="en-US" altLang="ja-JP" sz="11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endParaRPr>
                    </a:p>
                  </a:txBody>
                  <a:tcPr anchor="ctr">
                    <a:solidFill>
                      <a:schemeClr val="accent1">
                        <a:lumMod val="20000"/>
                        <a:lumOff val="80000"/>
                      </a:schemeClr>
                    </a:solidFill>
                  </a:tcPr>
                </a:tc>
                <a:extLst>
                  <a:ext uri="{0D108BD9-81ED-4DB2-BD59-A6C34878D82A}">
                    <a16:rowId xmlns:a16="http://schemas.microsoft.com/office/drawing/2014/main" val="2021701094"/>
                  </a:ext>
                </a:extLst>
              </a:tr>
              <a:tr h="381722">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㈱大阪府食品流通センター</a:t>
                      </a:r>
                    </a:p>
                  </a:txBody>
                  <a:tcPr marL="90012" marR="90012" marT="46806" marB="46806" anchor="ctr" horzOverflow="overflow">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㈱北部冷蔵サービスセンター</a:t>
                      </a:r>
                    </a:p>
                  </a:txBody>
                  <a:tcPr marL="90012" marR="90012" marT="46806" marB="46806" anchor="ctr" horzOverflow="overflow">
                    <a:solidFill>
                      <a:schemeClr val="bg1"/>
                    </a:solidFill>
                  </a:tcPr>
                </a:tc>
                <a:extLst>
                  <a:ext uri="{0D108BD9-81ED-4DB2-BD59-A6C34878D82A}">
                    <a16:rowId xmlns:a16="http://schemas.microsoft.com/office/drawing/2014/main" val="3917405127"/>
                  </a:ext>
                </a:extLst>
              </a:tr>
              <a:tr h="381722">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大阪高速鉄道㈱</a:t>
                      </a:r>
                      <a:endParaRPr kumimoji="1" lang="en-US" altLang="ja-JP"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endParaRPr>
                    </a:p>
                  </a:txBody>
                  <a:tcPr marL="90012" marR="90012" marT="46806" marB="46806" anchor="ctr" horzOverflow="overflow">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大阪モノレールサービス㈱</a:t>
                      </a:r>
                    </a:p>
                  </a:txBody>
                  <a:tcPr marL="90012" marR="90012" marT="46806" marB="46806" anchor="ctr" horzOverflow="overflow">
                    <a:solidFill>
                      <a:schemeClr val="bg1"/>
                    </a:solidFill>
                  </a:tcPr>
                </a:tc>
                <a:extLst>
                  <a:ext uri="{0D108BD9-81ED-4DB2-BD59-A6C34878D82A}">
                    <a16:rowId xmlns:a16="http://schemas.microsoft.com/office/drawing/2014/main" val="859372990"/>
                  </a:ext>
                </a:extLst>
              </a:tr>
              <a:tr h="381722">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zh-TW" altLang="en-US"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大阪府都市開発㈱</a:t>
                      </a:r>
                    </a:p>
                  </a:txBody>
                  <a:tcPr marL="90012" marR="90012" marT="46806" marB="46806" anchor="ctr" horzOverflow="overflow">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大阪りんくうホテル㈱ </a:t>
                      </a:r>
                      <a:endParaRPr kumimoji="1" lang="en-US" altLang="ja-JP"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endParaRPr>
                    </a:p>
                  </a:txBody>
                  <a:tcPr marL="90012" marR="90012" marT="46806" marB="46806" anchor="ctr" horzOverflow="overflow">
                    <a:solidFill>
                      <a:schemeClr val="bg1"/>
                    </a:solidFill>
                  </a:tcPr>
                </a:tc>
                <a:extLst>
                  <a:ext uri="{0D108BD9-81ED-4DB2-BD59-A6C34878D82A}">
                    <a16:rowId xmlns:a16="http://schemas.microsoft.com/office/drawing/2014/main" val="734114006"/>
                  </a:ext>
                </a:extLst>
              </a:tr>
              <a:tr h="381722">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大阪府都市開発㈱</a:t>
                      </a:r>
                      <a:endParaRPr kumimoji="1" lang="en-US" altLang="ja-JP"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endParaRPr>
                    </a:p>
                  </a:txBody>
                  <a:tcPr marL="90012" marR="90012" marT="46806" marB="46806" anchor="ctr" horzOverflow="overflow">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りんくう国際物流㈱</a:t>
                      </a:r>
                      <a:endParaRPr kumimoji="1" lang="en-US" altLang="ja-JP"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endParaRPr>
                    </a:p>
                  </a:txBody>
                  <a:tcPr marL="90012" marR="90012" marT="46806" marB="46806" anchor="ctr" horzOverflow="overflow">
                    <a:solidFill>
                      <a:schemeClr val="bg1"/>
                    </a:solidFill>
                  </a:tcPr>
                </a:tc>
                <a:extLst>
                  <a:ext uri="{0D108BD9-81ED-4DB2-BD59-A6C34878D82A}">
                    <a16:rowId xmlns:a16="http://schemas.microsoft.com/office/drawing/2014/main" val="3362851573"/>
                  </a:ext>
                </a:extLst>
              </a:tr>
              <a:tr h="381722">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大阪府都市開発㈱</a:t>
                      </a:r>
                      <a:endParaRPr kumimoji="1" lang="en-US" altLang="ja-JP"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endParaRPr>
                    </a:p>
                  </a:txBody>
                  <a:tcPr marL="90012" marR="90012" marT="46806" marB="46806" anchor="ctr" horzOverflow="overflow">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泉北鉄道サービス㈱</a:t>
                      </a:r>
                      <a:endParaRPr kumimoji="1" lang="en-US" altLang="ja-JP"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endParaRPr>
                    </a:p>
                  </a:txBody>
                  <a:tcPr marL="90012" marR="90012" marT="46806" marB="46806" anchor="ctr" horzOverflow="overflow">
                    <a:solidFill>
                      <a:schemeClr val="bg1"/>
                    </a:solidFill>
                  </a:tcPr>
                </a:tc>
                <a:extLst>
                  <a:ext uri="{0D108BD9-81ED-4DB2-BD59-A6C34878D82A}">
                    <a16:rowId xmlns:a16="http://schemas.microsoft.com/office/drawing/2014/main" val="3896362011"/>
                  </a:ext>
                </a:extLst>
              </a:tr>
              <a:tr h="381722">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zh-TW" altLang="en-US"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大阪府都市開発㈱</a:t>
                      </a:r>
                    </a:p>
                  </a:txBody>
                  <a:tcPr marL="90012" marR="90012" marT="46806" marB="46806" anchor="ctr" horzOverflow="overflow">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泉鉄産業㈱</a:t>
                      </a:r>
                      <a:endParaRPr kumimoji="1" lang="en-US" altLang="ja-JP"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endParaRPr>
                    </a:p>
                  </a:txBody>
                  <a:tcPr marL="90012" marR="90012" marT="46806" marB="46806" anchor="ctr" horzOverflow="overflow">
                    <a:solidFill>
                      <a:schemeClr val="bg1"/>
                    </a:solidFill>
                  </a:tcPr>
                </a:tc>
                <a:extLst>
                  <a:ext uri="{0D108BD9-81ED-4DB2-BD59-A6C34878D82A}">
                    <a16:rowId xmlns:a16="http://schemas.microsoft.com/office/drawing/2014/main" val="3618958203"/>
                  </a:ext>
                </a:extLst>
              </a:tr>
              <a:tr h="381722">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zh-TW" altLang="en-US"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大阪府都市開発㈱</a:t>
                      </a:r>
                    </a:p>
                  </a:txBody>
                  <a:tcPr marL="90012" marR="90012" marT="46806" marB="46806" anchor="ctr" horzOverflow="overflow">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㈱パンジョ</a:t>
                      </a:r>
                    </a:p>
                  </a:txBody>
                  <a:tcPr marL="90012" marR="90012" marT="46806" marB="46806" anchor="ctr" horzOverflow="overflow">
                    <a:solidFill>
                      <a:schemeClr val="bg1"/>
                    </a:solidFill>
                  </a:tcPr>
                </a:tc>
                <a:extLst>
                  <a:ext uri="{0D108BD9-81ED-4DB2-BD59-A6C34878D82A}">
                    <a16:rowId xmlns:a16="http://schemas.microsoft.com/office/drawing/2014/main" val="2929548683"/>
                  </a:ext>
                </a:extLst>
              </a:tr>
              <a:tr h="381722">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大阪府住宅供給公社</a:t>
                      </a:r>
                    </a:p>
                  </a:txBody>
                  <a:tcPr marL="90012" marR="90012" marT="46806" marB="46806" anchor="ctr" horzOverflow="overflow">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㈱大阪住宅公社サービス</a:t>
                      </a:r>
                      <a:endParaRPr kumimoji="1" lang="en-US" altLang="ja-JP"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endParaRPr>
                    </a:p>
                  </a:txBody>
                  <a:tcPr marL="90012" marR="90012" marT="46806" marB="46806" anchor="ctr" horzOverflow="overflow">
                    <a:solidFill>
                      <a:schemeClr val="bg1"/>
                    </a:solidFill>
                  </a:tcPr>
                </a:tc>
                <a:extLst>
                  <a:ext uri="{0D108BD9-81ED-4DB2-BD59-A6C34878D82A}">
                    <a16:rowId xmlns:a16="http://schemas.microsoft.com/office/drawing/2014/main" val="522726171"/>
                  </a:ext>
                </a:extLst>
              </a:tr>
              <a:tr h="381722">
                <a:tc>
                  <a:txBody>
                    <a:bodyPr/>
                    <a:lstStyle/>
                    <a:p>
                      <a:pPr marL="0" marR="0" lvl="0" indent="0" algn="l" defTabSz="914400" rtl="0" eaLnBrk="1" fontAlgn="base" latinLnBrk="0" hangingPunct="1">
                        <a:lnSpc>
                          <a:spcPct val="100000"/>
                        </a:lnSpc>
                        <a:spcBef>
                          <a:spcPct val="0"/>
                        </a:spcBef>
                        <a:spcAft>
                          <a:spcPct val="0"/>
                        </a:spcAft>
                        <a:buClr>
                          <a:srgbClr val="EEECE1"/>
                        </a:buClr>
                        <a:buSzPct val="75000"/>
                        <a:buFont typeface="Wingdings" pitchFamily="2" charset="2"/>
                        <a:buNone/>
                        <a:tabLst/>
                        <a:defRPr/>
                      </a:pPr>
                      <a:r>
                        <a:rPr kumimoji="1" lang="en-US" altLang="ja-JP" sz="850" b="0" i="0" u="none" strike="noStrike" cap="none" spc="0"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850" b="0" i="0" u="none" strike="noStrike" cap="none" spc="0"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一財</a:t>
                      </a:r>
                      <a:r>
                        <a:rPr kumimoji="1" lang="en-US" altLang="ja-JP" sz="850" b="0" i="0" u="none" strike="noStrike" cap="none" spc="0"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850" b="0" i="0" u="none" strike="noStrike" cap="none" spc="0"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大阪府タウン管理財団</a:t>
                      </a:r>
                      <a:endParaRPr kumimoji="1" lang="en-US" altLang="ja-JP" sz="850" b="0" i="0" u="none" strike="noStrike" cap="none" spc="0"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endParaRPr>
                    </a:p>
                  </a:txBody>
                  <a:tcPr marL="90012" marR="90012" marT="46806" marB="46806" anchor="ctr" horzOverflow="overflow">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rgbClr val="EEECE1"/>
                        </a:buClr>
                        <a:buSzPct val="75000"/>
                        <a:buFont typeface="Wingdings" pitchFamily="2" charset="2"/>
                        <a:buNone/>
                        <a:tabLst/>
                        <a:defRPr/>
                      </a:pPr>
                      <a:r>
                        <a:rPr kumimoji="1" lang="ja-JP" altLang="en-US"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itchFamily="50" charset="-128"/>
                        </a:rPr>
                        <a:t>千里北センター㈱</a:t>
                      </a:r>
                      <a:endParaRPr kumimoji="1" lang="en-US" altLang="ja-JP"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itchFamily="50" charset="-128"/>
                      </a:endParaRPr>
                    </a:p>
                  </a:txBody>
                  <a:tcPr marL="90012" marR="90012" marT="46806" marB="46806" anchor="ctr" horzOverflow="overflow">
                    <a:solidFill>
                      <a:schemeClr val="bg1"/>
                    </a:solidFill>
                  </a:tcPr>
                </a:tc>
                <a:extLst>
                  <a:ext uri="{0D108BD9-81ED-4DB2-BD59-A6C34878D82A}">
                    <a16:rowId xmlns:a16="http://schemas.microsoft.com/office/drawing/2014/main" val="2147855025"/>
                  </a:ext>
                </a:extLst>
              </a:tr>
            </a:tbl>
          </a:graphicData>
        </a:graphic>
      </p:graphicFrame>
      <p:graphicFrame>
        <p:nvGraphicFramePr>
          <p:cNvPr id="34" name="表 33"/>
          <p:cNvGraphicFramePr>
            <a:graphicFrameLocks noGrp="1"/>
          </p:cNvGraphicFramePr>
          <p:nvPr>
            <p:extLst>
              <p:ext uri="{D42A27DB-BD31-4B8C-83A1-F6EECF244321}">
                <p14:modId xmlns:p14="http://schemas.microsoft.com/office/powerpoint/2010/main" val="3248241026"/>
              </p:ext>
            </p:extLst>
          </p:nvPr>
        </p:nvGraphicFramePr>
        <p:xfrm>
          <a:off x="3585648" y="2379923"/>
          <a:ext cx="2546016" cy="2762748"/>
        </p:xfrm>
        <a:graphic>
          <a:graphicData uri="http://schemas.openxmlformats.org/drawingml/2006/table">
            <a:tbl>
              <a:tblPr firstRow="1" bandRow="1">
                <a:tableStyleId>{5940675A-B579-460E-94D1-54222C63F5DA}</a:tableStyleId>
              </a:tblPr>
              <a:tblGrid>
                <a:gridCol w="2546016">
                  <a:extLst>
                    <a:ext uri="{9D8B030D-6E8A-4147-A177-3AD203B41FA5}">
                      <a16:colId xmlns:a16="http://schemas.microsoft.com/office/drawing/2014/main" val="1845804885"/>
                    </a:ext>
                  </a:extLst>
                </a:gridCol>
              </a:tblGrid>
              <a:tr h="3906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a:t>
                      </a:r>
                      <a:r>
                        <a:rPr kumimoji="1" lang="ja-JP" altLang="en-US"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出資元法人の民営化により</a:t>
                      </a:r>
                      <a:endParaRPr kumimoji="1" lang="en-US" altLang="ja-JP"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孫法人でなくなった法人：３法人</a:t>
                      </a:r>
                      <a:r>
                        <a:rPr kumimoji="1" lang="en-US" altLang="ja-JP"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a:t>
                      </a:r>
                    </a:p>
                  </a:txBody>
                  <a:tcPr anchor="ctr">
                    <a:solidFill>
                      <a:schemeClr val="accent1">
                        <a:lumMod val="20000"/>
                        <a:lumOff val="80000"/>
                      </a:schemeClr>
                    </a:solidFill>
                  </a:tcPr>
                </a:tc>
                <a:extLst>
                  <a:ext uri="{0D108BD9-81ED-4DB2-BD59-A6C34878D82A}">
                    <a16:rowId xmlns:a16="http://schemas.microsoft.com/office/drawing/2014/main" val="2021701094"/>
                  </a:ext>
                </a:extLst>
              </a:tr>
              <a:tr h="242548">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1000" b="0" i="0" u="none" strike="noStrike" cap="none" normalizeH="0" baseline="0" dirty="0">
                          <a:ln>
                            <a:noFill/>
                          </a:ln>
                          <a:solidFill>
                            <a:schemeClr val="tx1"/>
                          </a:solidFill>
                          <a:effectLst/>
                          <a:latin typeface="ＭＳ Ｐゴシック" charset="-128"/>
                          <a:ea typeface="Meiryo UI" pitchFamily="50" charset="-128"/>
                          <a:cs typeface="Meiryo UI" pitchFamily="50" charset="-128"/>
                        </a:rPr>
                        <a:t>泉北鉄道サービス㈱</a:t>
                      </a:r>
                      <a:r>
                        <a:rPr kumimoji="1" lang="ja-JP" altLang="en-US"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H26.7</a:t>
                      </a:r>
                      <a:r>
                        <a:rPr kumimoji="1" lang="ja-JP" altLang="en-US"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a:t>
                      </a:r>
                      <a:endParaRPr kumimoji="1" lang="en-US" altLang="ja-JP"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0012" marR="90012" marT="46806" marB="46806" anchor="ctr" horzOverflow="overflow">
                    <a:solidFill>
                      <a:schemeClr val="bg1"/>
                    </a:solidFill>
                  </a:tcPr>
                </a:tc>
                <a:extLst>
                  <a:ext uri="{0D108BD9-81ED-4DB2-BD59-A6C34878D82A}">
                    <a16:rowId xmlns:a16="http://schemas.microsoft.com/office/drawing/2014/main" val="4124514011"/>
                  </a:ext>
                </a:extLst>
              </a:tr>
              <a:tr h="242548">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1000" b="0" i="0" u="none" strike="noStrike" cap="none" normalizeH="0" baseline="0" dirty="0">
                          <a:ln>
                            <a:noFill/>
                          </a:ln>
                          <a:solidFill>
                            <a:schemeClr val="tx1"/>
                          </a:solidFill>
                          <a:effectLst/>
                          <a:latin typeface="ＭＳ Ｐゴシック" charset="-128"/>
                          <a:ea typeface="Meiryo UI" pitchFamily="50" charset="-128"/>
                          <a:cs typeface="Meiryo UI" pitchFamily="50" charset="-128"/>
                        </a:rPr>
                        <a:t>泉鉄産業㈱</a:t>
                      </a:r>
                      <a:r>
                        <a:rPr kumimoji="1" lang="ja-JP" altLang="en-US"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H26.7</a:t>
                      </a:r>
                      <a:r>
                        <a:rPr kumimoji="1" lang="ja-JP" altLang="en-US"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a:t>
                      </a:r>
                      <a:endParaRPr kumimoji="1" lang="en-US" altLang="ja-JP"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0012" marR="90012" marT="46806" marB="46806" anchor="ctr" horzOverflow="overflow">
                    <a:solidFill>
                      <a:schemeClr val="bg1"/>
                    </a:solidFill>
                  </a:tcPr>
                </a:tc>
                <a:extLst>
                  <a:ext uri="{0D108BD9-81ED-4DB2-BD59-A6C34878D82A}">
                    <a16:rowId xmlns:a16="http://schemas.microsoft.com/office/drawing/2014/main" val="3917405127"/>
                  </a:ext>
                </a:extLst>
              </a:tr>
              <a:tr h="242548">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1000" b="0" i="0" u="none" strike="noStrike" cap="none" normalizeH="0" baseline="0" dirty="0">
                          <a:ln>
                            <a:noFill/>
                          </a:ln>
                          <a:solidFill>
                            <a:schemeClr val="tx1"/>
                          </a:solidFill>
                          <a:effectLst/>
                          <a:latin typeface="ＭＳ Ｐゴシック" charset="-128"/>
                          <a:ea typeface="Meiryo UI" pitchFamily="50" charset="-128"/>
                          <a:cs typeface="Meiryo UI" pitchFamily="50" charset="-128"/>
                        </a:rPr>
                        <a:t>㈱パンジョ</a:t>
                      </a:r>
                      <a:r>
                        <a:rPr kumimoji="1" lang="ja-JP" altLang="en-US"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H26.7</a:t>
                      </a:r>
                      <a:r>
                        <a:rPr kumimoji="1" lang="ja-JP" altLang="en-US"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a:t>
                      </a:r>
                    </a:p>
                  </a:txBody>
                  <a:tcPr marL="90012" marR="90012" marT="46806" marB="46806" anchor="ctr" horzOverflow="overflow">
                    <a:solidFill>
                      <a:schemeClr val="bg1"/>
                    </a:solidFill>
                  </a:tcPr>
                </a:tc>
                <a:extLst>
                  <a:ext uri="{0D108BD9-81ED-4DB2-BD59-A6C34878D82A}">
                    <a16:rowId xmlns:a16="http://schemas.microsoft.com/office/drawing/2014/main" val="859372990"/>
                  </a:ext>
                </a:extLst>
              </a:tr>
              <a:tr h="3928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a:t>
                      </a:r>
                      <a:r>
                        <a:rPr kumimoji="1" lang="ja-JP" altLang="en-US"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出資元法人の株式譲渡により</a:t>
                      </a:r>
                      <a:endParaRPr kumimoji="1" lang="en-US" altLang="ja-JP"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孫法人でなくなった法人：１法人</a:t>
                      </a:r>
                      <a:r>
                        <a:rPr kumimoji="1" lang="en-US" altLang="ja-JP"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a:t>
                      </a:r>
                    </a:p>
                  </a:txBody>
                  <a:tcPr marL="90012" marR="90012" marT="46806" marB="46806" anchor="ctr" horzOverflow="overflow">
                    <a:solidFill>
                      <a:schemeClr val="accent1">
                        <a:lumMod val="20000"/>
                        <a:lumOff val="80000"/>
                      </a:schemeClr>
                    </a:solidFill>
                  </a:tcPr>
                </a:tc>
                <a:extLst>
                  <a:ext uri="{0D108BD9-81ED-4DB2-BD59-A6C34878D82A}">
                    <a16:rowId xmlns:a16="http://schemas.microsoft.com/office/drawing/2014/main" val="734114006"/>
                  </a:ext>
                </a:extLst>
              </a:tr>
              <a:tr h="242548">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1000" b="0" i="0" u="none" strike="noStrike" cap="none" normalizeH="0" baseline="0" dirty="0">
                          <a:ln>
                            <a:noFill/>
                          </a:ln>
                          <a:solidFill>
                            <a:schemeClr val="tx1"/>
                          </a:solidFill>
                          <a:effectLst/>
                          <a:latin typeface="ＭＳ Ｐゴシック" charset="-128"/>
                          <a:ea typeface="Meiryo UI" pitchFamily="50" charset="-128"/>
                          <a:cs typeface="Meiryo UI" pitchFamily="50" charset="-128"/>
                        </a:rPr>
                        <a:t>㈱北部冷蔵サービスセンター</a:t>
                      </a:r>
                      <a:r>
                        <a:rPr kumimoji="1" lang="ja-JP" altLang="en-US"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H26.6</a:t>
                      </a:r>
                      <a:r>
                        <a:rPr kumimoji="1" lang="ja-JP" altLang="en-US"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a:t>
                      </a:r>
                    </a:p>
                  </a:txBody>
                  <a:tcPr marL="90012" marR="90012" marT="46806" marB="46806" anchor="ctr" horzOverflow="overflow">
                    <a:solidFill>
                      <a:schemeClr val="bg1"/>
                    </a:solidFill>
                  </a:tcPr>
                </a:tc>
                <a:extLst>
                  <a:ext uri="{0D108BD9-81ED-4DB2-BD59-A6C34878D82A}">
                    <a16:rowId xmlns:a16="http://schemas.microsoft.com/office/drawing/2014/main" val="3362851573"/>
                  </a:ext>
                </a:extLst>
              </a:tr>
              <a:tr h="242548">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en-US" altLang="ja-JP"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a:t>
                      </a:r>
                      <a:r>
                        <a:rPr kumimoji="1" lang="ja-JP" altLang="en-US"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解散した孫法人：３法人</a:t>
                      </a:r>
                      <a:r>
                        <a:rPr kumimoji="1" lang="en-US" altLang="ja-JP"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a:t>
                      </a:r>
                    </a:p>
                  </a:txBody>
                  <a:tcPr marL="90012" marR="90012" marT="46806" marB="46806" anchor="ctr" horzOverflow="overflow">
                    <a:solidFill>
                      <a:schemeClr val="accent1">
                        <a:lumMod val="20000"/>
                        <a:lumOff val="80000"/>
                      </a:schemeClr>
                    </a:solidFill>
                  </a:tcPr>
                </a:tc>
                <a:extLst>
                  <a:ext uri="{0D108BD9-81ED-4DB2-BD59-A6C34878D82A}">
                    <a16:rowId xmlns:a16="http://schemas.microsoft.com/office/drawing/2014/main" val="3896362011"/>
                  </a:ext>
                </a:extLst>
              </a:tr>
              <a:tr h="242548">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1000" b="0" i="0" u="none" strike="noStrike" cap="none" normalizeH="0" baseline="0" dirty="0">
                          <a:ln>
                            <a:noFill/>
                          </a:ln>
                          <a:solidFill>
                            <a:schemeClr val="tx1"/>
                          </a:solidFill>
                          <a:effectLst/>
                          <a:latin typeface="ＭＳ Ｐゴシック" charset="-128"/>
                          <a:ea typeface="Meiryo UI" pitchFamily="50" charset="-128"/>
                          <a:cs typeface="Meiryo UI" pitchFamily="50" charset="-128"/>
                        </a:rPr>
                        <a:t>大阪りんくうホテル㈱（</a:t>
                      </a:r>
                      <a:r>
                        <a:rPr kumimoji="1" lang="en-US" altLang="ja-JP"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H23.11</a:t>
                      </a:r>
                      <a:r>
                        <a:rPr kumimoji="1" lang="ja-JP" altLang="en-US" sz="1000" b="0" i="0" u="none" strike="noStrike" cap="none" normalizeH="0" baseline="0" dirty="0">
                          <a:ln>
                            <a:noFill/>
                          </a:ln>
                          <a:solidFill>
                            <a:schemeClr val="tx1"/>
                          </a:solidFill>
                          <a:effectLst/>
                          <a:latin typeface="ＭＳ Ｐゴシック" charset="-128"/>
                          <a:ea typeface="Meiryo UI" pitchFamily="50" charset="-128"/>
                          <a:cs typeface="Meiryo UI" pitchFamily="50" charset="-128"/>
                        </a:rPr>
                        <a:t>）</a:t>
                      </a:r>
                      <a:endParaRPr kumimoji="1" lang="en-US" altLang="ja-JP" sz="1000" b="0" i="0" u="none" strike="noStrike" cap="none" normalizeH="0" baseline="0" dirty="0">
                        <a:ln>
                          <a:noFill/>
                        </a:ln>
                        <a:solidFill>
                          <a:schemeClr val="tx1"/>
                        </a:solidFill>
                        <a:effectLst/>
                        <a:latin typeface="ＭＳ Ｐゴシック" charset="-128"/>
                        <a:ea typeface="Meiryo UI" pitchFamily="50" charset="-128"/>
                        <a:cs typeface="Meiryo UI" pitchFamily="50" charset="-128"/>
                      </a:endParaRPr>
                    </a:p>
                  </a:txBody>
                  <a:tcPr marL="90012" marR="90012" marT="46806" marB="46806" anchor="ctr" horzOverflow="overflow">
                    <a:solidFill>
                      <a:schemeClr val="bg1"/>
                    </a:solidFill>
                  </a:tcPr>
                </a:tc>
                <a:extLst>
                  <a:ext uri="{0D108BD9-81ED-4DB2-BD59-A6C34878D82A}">
                    <a16:rowId xmlns:a16="http://schemas.microsoft.com/office/drawing/2014/main" val="3618958203"/>
                  </a:ext>
                </a:extLst>
              </a:tr>
              <a:tr h="242548">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1000" b="0" i="0" u="none" strike="noStrike" cap="none" normalizeH="0" baseline="0" dirty="0">
                          <a:ln>
                            <a:noFill/>
                          </a:ln>
                          <a:solidFill>
                            <a:schemeClr val="tx1"/>
                          </a:solidFill>
                          <a:effectLst/>
                          <a:latin typeface="ＭＳ Ｐゴシック" charset="-128"/>
                          <a:ea typeface="Meiryo UI" pitchFamily="50" charset="-128"/>
                          <a:cs typeface="Meiryo UI" pitchFamily="50" charset="-128"/>
                        </a:rPr>
                        <a:t>りんくう国際物流㈱ （</a:t>
                      </a:r>
                      <a:r>
                        <a:rPr kumimoji="1" lang="en-US" altLang="ja-JP"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H24.2</a:t>
                      </a:r>
                      <a:r>
                        <a:rPr kumimoji="1" lang="ja-JP" altLang="en-US" sz="1000" b="0" i="0" u="none" strike="noStrike" cap="none" normalizeH="0" baseline="0" dirty="0">
                          <a:ln>
                            <a:noFill/>
                          </a:ln>
                          <a:solidFill>
                            <a:schemeClr val="tx1"/>
                          </a:solidFill>
                          <a:effectLst/>
                          <a:latin typeface="ＭＳ Ｐゴシック" charset="-128"/>
                          <a:ea typeface="Meiryo UI" pitchFamily="50" charset="-128"/>
                          <a:cs typeface="Meiryo UI" pitchFamily="50" charset="-128"/>
                        </a:rPr>
                        <a:t>）</a:t>
                      </a:r>
                      <a:endParaRPr kumimoji="1" lang="en-US" altLang="ja-JP" sz="1000" b="0" i="0" u="none" strike="noStrike" cap="none" normalizeH="0" baseline="0" dirty="0">
                        <a:ln>
                          <a:noFill/>
                        </a:ln>
                        <a:solidFill>
                          <a:schemeClr val="tx1"/>
                        </a:solidFill>
                        <a:effectLst/>
                        <a:latin typeface="ＭＳ Ｐゴシック" charset="-128"/>
                        <a:ea typeface="Meiryo UI" pitchFamily="50" charset="-128"/>
                        <a:cs typeface="Meiryo UI" pitchFamily="50" charset="-128"/>
                      </a:endParaRPr>
                    </a:p>
                  </a:txBody>
                  <a:tcPr marL="90012" marR="90012" marT="46806" marB="46806" anchor="ctr" horzOverflow="overflow">
                    <a:solidFill>
                      <a:schemeClr val="bg1"/>
                    </a:solidFill>
                  </a:tcPr>
                </a:tc>
                <a:extLst>
                  <a:ext uri="{0D108BD9-81ED-4DB2-BD59-A6C34878D82A}">
                    <a16:rowId xmlns:a16="http://schemas.microsoft.com/office/drawing/2014/main" val="2929548683"/>
                  </a:ext>
                </a:extLst>
              </a:tr>
              <a:tr h="242548">
                <a:tc>
                  <a:txBody>
                    <a:bodyPr/>
                    <a:lstStyle/>
                    <a:p>
                      <a:pPr marL="0" marR="0" lvl="0" indent="0" algn="l" defTabSz="914400" rtl="0" eaLnBrk="1" fontAlgn="base" latinLnBrk="0" hangingPunct="1">
                        <a:lnSpc>
                          <a:spcPct val="100000"/>
                        </a:lnSpc>
                        <a:spcBef>
                          <a:spcPct val="0"/>
                        </a:spcBef>
                        <a:spcAft>
                          <a:spcPct val="0"/>
                        </a:spcAft>
                        <a:buClr>
                          <a:srgbClr val="EEECE1"/>
                        </a:buClr>
                        <a:buSzPct val="75000"/>
                        <a:buFont typeface="Wingdings" pitchFamily="2" charset="2"/>
                        <a:buNone/>
                        <a:tabLst/>
                        <a:defRPr/>
                      </a:pPr>
                      <a:r>
                        <a:rPr kumimoji="1" lang="ja-JP" altLang="en-US" sz="1000" b="0" i="0" u="none" strike="noStrike" cap="none" normalizeH="0" baseline="0" dirty="0">
                          <a:ln>
                            <a:noFill/>
                          </a:ln>
                          <a:solidFill>
                            <a:schemeClr val="tx1"/>
                          </a:solidFill>
                          <a:effectLst/>
                          <a:latin typeface="ＭＳ Ｐゴシック" charset="-128"/>
                          <a:ea typeface="Meiryo UI" pitchFamily="50" charset="-128"/>
                          <a:cs typeface="Meiryo UI" pitchFamily="50" charset="-128"/>
                        </a:rPr>
                        <a:t>㈱大阪住宅公社サービス （</a:t>
                      </a:r>
                      <a:r>
                        <a:rPr kumimoji="1" lang="en-US" altLang="ja-JP"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H24.3</a:t>
                      </a:r>
                      <a:r>
                        <a:rPr kumimoji="1" lang="ja-JP" altLang="en-US" sz="1000" b="0" i="0" u="none" strike="noStrike" cap="none" normalizeH="0" baseline="0" dirty="0">
                          <a:ln>
                            <a:noFill/>
                          </a:ln>
                          <a:solidFill>
                            <a:schemeClr val="tx1"/>
                          </a:solidFill>
                          <a:effectLst/>
                          <a:latin typeface="ＭＳ Ｐゴシック" charset="-128"/>
                          <a:ea typeface="Meiryo UI" pitchFamily="50" charset="-128"/>
                          <a:cs typeface="Meiryo UI" pitchFamily="50" charset="-128"/>
                        </a:rPr>
                        <a:t>）</a:t>
                      </a:r>
                      <a:endParaRPr kumimoji="1" lang="en-US" altLang="ja-JP" sz="1000" b="0" i="0" u="none" strike="noStrike" cap="none" normalizeH="0" baseline="0" dirty="0">
                        <a:ln>
                          <a:noFill/>
                        </a:ln>
                        <a:solidFill>
                          <a:schemeClr val="tx1"/>
                        </a:solidFill>
                        <a:effectLst/>
                        <a:latin typeface="ＭＳ Ｐゴシック" charset="-128"/>
                        <a:ea typeface="Meiryo UI" pitchFamily="50" charset="-128"/>
                        <a:cs typeface="Meiryo UI" pitchFamily="50" charset="-128"/>
                      </a:endParaRPr>
                    </a:p>
                  </a:txBody>
                  <a:tcPr marL="90012" marR="90012" marT="46806" marB="46806" anchor="ctr" horzOverflow="overflow">
                    <a:solidFill>
                      <a:schemeClr val="bg1"/>
                    </a:solidFill>
                  </a:tcPr>
                </a:tc>
                <a:extLst>
                  <a:ext uri="{0D108BD9-81ED-4DB2-BD59-A6C34878D82A}">
                    <a16:rowId xmlns:a16="http://schemas.microsoft.com/office/drawing/2014/main" val="2147855025"/>
                  </a:ext>
                </a:extLst>
              </a:tr>
            </a:tbl>
          </a:graphicData>
        </a:graphic>
      </p:graphicFrame>
      <p:graphicFrame>
        <p:nvGraphicFramePr>
          <p:cNvPr id="14" name="表 13"/>
          <p:cNvGraphicFramePr>
            <a:graphicFrameLocks noGrp="1"/>
          </p:cNvGraphicFramePr>
          <p:nvPr>
            <p:extLst>
              <p:ext uri="{D42A27DB-BD31-4B8C-83A1-F6EECF244321}">
                <p14:modId xmlns:p14="http://schemas.microsoft.com/office/powerpoint/2010/main" val="1042373636"/>
              </p:ext>
            </p:extLst>
          </p:nvPr>
        </p:nvGraphicFramePr>
        <p:xfrm>
          <a:off x="3583812" y="5757689"/>
          <a:ext cx="2546016" cy="492024"/>
        </p:xfrm>
        <a:graphic>
          <a:graphicData uri="http://schemas.openxmlformats.org/drawingml/2006/table">
            <a:tbl>
              <a:tblPr firstRow="1" bandRow="1">
                <a:tableStyleId>{5940675A-B579-460E-94D1-54222C63F5DA}</a:tableStyleId>
              </a:tblPr>
              <a:tblGrid>
                <a:gridCol w="2546016">
                  <a:extLst>
                    <a:ext uri="{9D8B030D-6E8A-4147-A177-3AD203B41FA5}">
                      <a16:colId xmlns:a16="http://schemas.microsoft.com/office/drawing/2014/main" val="1845804885"/>
                    </a:ext>
                  </a:extLst>
                </a:gridCol>
              </a:tblGrid>
              <a:tr h="194043">
                <a:tc>
                  <a:txBody>
                    <a:bodyPr/>
                    <a:lstStyle/>
                    <a:p>
                      <a:pPr marL="0" marR="0" lvl="0" indent="0" algn="ctr" defTabSz="914400" rtl="0" eaLnBrk="1" fontAlgn="base" latinLnBrk="0" hangingPunct="1">
                        <a:lnSpc>
                          <a:spcPct val="100000"/>
                        </a:lnSpc>
                        <a:spcBef>
                          <a:spcPct val="0"/>
                        </a:spcBef>
                        <a:spcAft>
                          <a:spcPct val="0"/>
                        </a:spcAft>
                        <a:buClr>
                          <a:srgbClr val="EEECE1"/>
                        </a:buClr>
                        <a:buSzPct val="75000"/>
                        <a:buFont typeface="Wingdings" pitchFamily="2" charset="2"/>
                        <a:buNone/>
                        <a:tabLst/>
                        <a:defRPr/>
                      </a:pPr>
                      <a:r>
                        <a:rPr kumimoji="1" lang="en-US" altLang="ja-JP" sz="1000" b="1" i="0" u="none" strike="noStrike" cap="none" normalizeH="0" baseline="0" dirty="0">
                          <a:ln>
                            <a:noFill/>
                          </a:ln>
                          <a:solidFill>
                            <a:schemeClr val="tx1"/>
                          </a:solidFill>
                          <a:effectLst/>
                          <a:latin typeface="ＭＳ Ｐゴシック" charset="-128"/>
                          <a:ea typeface="Meiryo UI" pitchFamily="50" charset="-128"/>
                          <a:cs typeface="Meiryo UI" pitchFamily="50" charset="-128"/>
                        </a:rPr>
                        <a:t>【</a:t>
                      </a:r>
                      <a:r>
                        <a:rPr kumimoji="1" lang="ja-JP" altLang="en-US" sz="1000" b="1" i="0" u="none" strike="noStrike" cap="none" normalizeH="0" baseline="0" dirty="0">
                          <a:ln>
                            <a:noFill/>
                          </a:ln>
                          <a:solidFill>
                            <a:schemeClr val="tx1"/>
                          </a:solidFill>
                          <a:effectLst/>
                          <a:latin typeface="ＭＳ Ｐゴシック" charset="-128"/>
                          <a:ea typeface="Meiryo UI" pitchFamily="50" charset="-128"/>
                          <a:cs typeface="Meiryo UI" pitchFamily="50" charset="-128"/>
                        </a:rPr>
                        <a:t>新たに設立した孫法人：</a:t>
                      </a:r>
                      <a:r>
                        <a:rPr kumimoji="1" lang="ja-JP" altLang="en-US"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１</a:t>
                      </a:r>
                      <a:r>
                        <a:rPr kumimoji="1" lang="ja-JP" altLang="en-US" sz="1000" b="1" i="0" u="none" strike="noStrike" cap="none" normalizeH="0" baseline="0" dirty="0">
                          <a:ln>
                            <a:noFill/>
                          </a:ln>
                          <a:solidFill>
                            <a:schemeClr val="tx1"/>
                          </a:solidFill>
                          <a:effectLst/>
                          <a:latin typeface="ＭＳ Ｐゴシック" charset="-128"/>
                          <a:ea typeface="Meiryo UI" pitchFamily="50" charset="-128"/>
                          <a:cs typeface="Meiryo UI" pitchFamily="50" charset="-128"/>
                        </a:rPr>
                        <a:t>法人</a:t>
                      </a:r>
                      <a:r>
                        <a:rPr kumimoji="1" lang="en-US" altLang="ja-JP" sz="1000" b="1" i="0" u="none" strike="noStrike" cap="none" normalizeH="0" baseline="0" dirty="0">
                          <a:ln>
                            <a:noFill/>
                          </a:ln>
                          <a:solidFill>
                            <a:schemeClr val="tx1"/>
                          </a:solidFill>
                          <a:effectLst/>
                          <a:latin typeface="ＭＳ Ｐゴシック" charset="-128"/>
                          <a:ea typeface="Meiryo UI" pitchFamily="50" charset="-128"/>
                          <a:cs typeface="Meiryo UI" pitchFamily="50" charset="-128"/>
                        </a:rPr>
                        <a:t>】</a:t>
                      </a:r>
                    </a:p>
                  </a:txBody>
                  <a:tcPr marL="90012" marR="90012" marT="46806" marB="46806" anchor="ctr" horzOverflow="overflow">
                    <a:solidFill>
                      <a:schemeClr val="accent1">
                        <a:lumMod val="20000"/>
                        <a:lumOff val="80000"/>
                      </a:schemeClr>
                    </a:solidFill>
                  </a:tcPr>
                </a:tc>
                <a:extLst>
                  <a:ext uri="{0D108BD9-81ED-4DB2-BD59-A6C34878D82A}">
                    <a16:rowId xmlns:a16="http://schemas.microsoft.com/office/drawing/2014/main" val="1465321100"/>
                  </a:ext>
                </a:extLst>
              </a:tr>
              <a:tr h="194043">
                <a:tc>
                  <a:txBody>
                    <a:bodyPr/>
                    <a:lstStyle/>
                    <a:p>
                      <a:pPr marL="0" marR="0" lvl="0" indent="0" algn="l" defTabSz="914400" rtl="0" eaLnBrk="1" fontAlgn="base" latinLnBrk="0" hangingPunct="1">
                        <a:lnSpc>
                          <a:spcPct val="100000"/>
                        </a:lnSpc>
                        <a:spcBef>
                          <a:spcPct val="0"/>
                        </a:spcBef>
                        <a:spcAft>
                          <a:spcPct val="0"/>
                        </a:spcAft>
                        <a:buClr>
                          <a:srgbClr val="EEECE1"/>
                        </a:buClr>
                        <a:buSzPct val="75000"/>
                        <a:buFont typeface="Wingdings" pitchFamily="2" charset="2"/>
                        <a:buNone/>
                        <a:tabLst/>
                        <a:defRPr/>
                      </a:pP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itchFamily="50" charset="-128"/>
                        </a:rPr>
                        <a:t>保証協会コンピュータサービス</a:t>
                      </a:r>
                      <a:r>
                        <a:rPr kumimoji="1" lang="ja-JP" altLang="en-US"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a:t>
                      </a:r>
                      <a:r>
                        <a:rPr kumimoji="1" lang="en-US" altLang="ja-JP"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H27.6</a:t>
                      </a:r>
                      <a:r>
                        <a:rPr kumimoji="1" lang="ja-JP" altLang="en-US"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a:t>
                      </a:r>
                    </a:p>
                  </a:txBody>
                  <a:tcPr marL="90012" marR="90012" marT="46806" marB="46806" anchor="ctr" horzOverflow="overflow">
                    <a:solidFill>
                      <a:schemeClr val="bg1"/>
                    </a:solidFill>
                  </a:tcPr>
                </a:tc>
                <a:extLst>
                  <a:ext uri="{0D108BD9-81ED-4DB2-BD59-A6C34878D82A}">
                    <a16:rowId xmlns:a16="http://schemas.microsoft.com/office/drawing/2014/main" val="2122291934"/>
                  </a:ext>
                </a:extLst>
              </a:tr>
            </a:tbl>
          </a:graphicData>
        </a:graphic>
      </p:graphicFrame>
      <p:sp>
        <p:nvSpPr>
          <p:cNvPr id="16" name="角丸四角形 4"/>
          <p:cNvSpPr>
            <a:spLocks noChangeArrowheads="1"/>
          </p:cNvSpPr>
          <p:nvPr/>
        </p:nvSpPr>
        <p:spPr bwMode="auto">
          <a:xfrm>
            <a:off x="3583814" y="5283786"/>
            <a:ext cx="2549689" cy="432000"/>
          </a:xfrm>
          <a:prstGeom prst="roundRect">
            <a:avLst>
              <a:gd name="adj" fmla="val 16667"/>
            </a:avLst>
          </a:prstGeom>
          <a:solidFill>
            <a:srgbClr val="0070C0"/>
          </a:solidFill>
          <a:ln w="19050" algn="ctr">
            <a:solidFill>
              <a:srgbClr val="002060"/>
            </a:solidFill>
            <a:round/>
            <a:headEnd/>
            <a:tailEnd/>
          </a:ln>
        </p:spPr>
        <p:txBody>
          <a:bodyPr wrap="none" lIns="0" tIns="36000" rIns="0" bIns="36000" anchor="ctr"/>
          <a:lstStyle/>
          <a:p>
            <a:pPr algn="ctr"/>
            <a:r>
              <a:rPr lang="ja-JP" altLang="en-US" sz="1100" b="1" dirty="0">
                <a:solidFill>
                  <a:prstClr val="white"/>
                </a:solidFill>
                <a:latin typeface="ＭＳ Ｐゴシック" charset="-128"/>
                <a:ea typeface="Meiryo UI" pitchFamily="50" charset="-128"/>
                <a:cs typeface="Meiryo UI" pitchFamily="50" charset="-128"/>
              </a:rPr>
              <a:t>新規設立（</a:t>
            </a:r>
            <a:r>
              <a:rPr lang="ja-JP" altLang="en-US" sz="11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１</a:t>
            </a:r>
            <a:r>
              <a:rPr lang="ja-JP" altLang="en-US" sz="1100" b="1" dirty="0">
                <a:solidFill>
                  <a:prstClr val="white"/>
                </a:solidFill>
                <a:latin typeface="ＭＳ Ｐゴシック" charset="-128"/>
                <a:ea typeface="Meiryo UI" pitchFamily="50" charset="-128"/>
                <a:cs typeface="Meiryo UI" pitchFamily="50" charset="-128"/>
              </a:rPr>
              <a:t>法人）</a:t>
            </a:r>
            <a:endParaRPr lang="en-US" altLang="ja-JP" sz="1100" b="1" dirty="0">
              <a:solidFill>
                <a:prstClr val="white"/>
              </a:solidFill>
              <a:latin typeface="ＭＳ Ｐゴシック" charset="-128"/>
              <a:ea typeface="Meiryo UI" pitchFamily="50" charset="-128"/>
              <a:cs typeface="Meiryo UI" pitchFamily="50" charset="-128"/>
            </a:endParaRPr>
          </a:p>
        </p:txBody>
      </p:sp>
      <p:sp>
        <p:nvSpPr>
          <p:cNvPr id="5" name="スライド番号プレースホルダー 4">
            <a:extLst>
              <a:ext uri="{FF2B5EF4-FFF2-40B4-BE49-F238E27FC236}">
                <a16:creationId xmlns:a16="http://schemas.microsoft.com/office/drawing/2014/main" id="{372160C4-C7A8-4774-B505-A40FD1755DC7}"/>
              </a:ext>
            </a:extLst>
          </p:cNvPr>
          <p:cNvSpPr>
            <a:spLocks noGrp="1"/>
          </p:cNvSpPr>
          <p:nvPr>
            <p:ph type="sldNum" sz="quarter" idx="12"/>
          </p:nvPr>
        </p:nvSpPr>
        <p:spPr/>
        <p:txBody>
          <a:bodyPr/>
          <a:lstStyle/>
          <a:p>
            <a:fld id="{7791D223-6A27-4327-8087-FA06212A7E85}" type="slidenum">
              <a:rPr lang="ja-JP" altLang="en-US" smtClean="0"/>
              <a:pPr/>
              <a:t>33</a:t>
            </a:fld>
            <a:endParaRPr lang="ja-JP" altLang="en-US"/>
          </a:p>
        </p:txBody>
      </p:sp>
    </p:spTree>
    <p:extLst>
      <p:ext uri="{BB962C8B-B14F-4D97-AF65-F5344CB8AC3E}">
        <p14:creationId xmlns:p14="http://schemas.microsoft.com/office/powerpoint/2010/main" val="17334413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A7A4786A-156E-4947-89F9-D5388FECFA35}"/>
              </a:ext>
            </a:extLst>
          </p:cNvPr>
          <p:cNvSpPr/>
          <p:nvPr/>
        </p:nvSpPr>
        <p:spPr>
          <a:xfrm>
            <a:off x="0" y="98630"/>
            <a:ext cx="8333101" cy="369332"/>
          </a:xfrm>
          <a:prstGeom prst="rect">
            <a:avLst/>
          </a:prstGeom>
        </p:spPr>
        <p:txBody>
          <a:bodyPr wrap="square">
            <a:spAutoFit/>
          </a:bodyPr>
          <a:lstStyle/>
          <a:p>
            <a:pPr marL="252000" indent="-457200"/>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（３）出資法人等の改革</a:t>
            </a:r>
            <a:endParaRPr lang="en-US" altLang="ja-JP" dirty="0">
              <a:solidFill>
                <a:srgbClr val="FF0000"/>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9" name="正方形/長方形 15">
            <a:extLst>
              <a:ext uri="{FF2B5EF4-FFF2-40B4-BE49-F238E27FC236}">
                <a16:creationId xmlns:a16="http://schemas.microsoft.com/office/drawing/2014/main" id="{ACFA58E3-20CD-43F4-B569-4DDE110FBAF6}"/>
              </a:ext>
            </a:extLst>
          </p:cNvPr>
          <p:cNvSpPr>
            <a:spLocks noChangeArrowheads="1"/>
          </p:cNvSpPr>
          <p:nvPr/>
        </p:nvSpPr>
        <p:spPr bwMode="auto">
          <a:xfrm>
            <a:off x="108000" y="648000"/>
            <a:ext cx="8784976" cy="482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ja-JP" altLang="en-US" sz="1400" b="1" dirty="0">
                <a:latin typeface="メイリオ" panose="020B0604030504040204" pitchFamily="50" charset="-128"/>
                <a:ea typeface="メイリオ" panose="020B0604030504040204" pitchFamily="50" charset="-128"/>
                <a:cs typeface="Meiryo UI" panose="020B0604030504040204" pitchFamily="50" charset="-128"/>
              </a:rPr>
              <a:t>■　地方独立行政法人</a:t>
            </a:r>
            <a:endParaRPr lang="en-US" altLang="ja-JP" sz="1200" b="1" dirty="0">
              <a:latin typeface="メイリオ" panose="020B0604030504040204" pitchFamily="50" charset="-128"/>
              <a:ea typeface="メイリオ" panose="020B0604030504040204" pitchFamily="50" charset="-128"/>
              <a:cs typeface="Meiryo UI" panose="020B0604030504040204" pitchFamily="50" charset="-128"/>
            </a:endParaRPr>
          </a:p>
          <a:p>
            <a:pPr fontAlgn="base">
              <a:lnSpc>
                <a:spcPts val="1500"/>
              </a:lnSpc>
              <a:spcBef>
                <a:spcPct val="0"/>
              </a:spcBef>
              <a:spcAft>
                <a:spcPct val="0"/>
              </a:spcAft>
            </a:pPr>
            <a:r>
              <a:rPr lang="ja-JP" altLang="en-US" sz="1400" b="1" dirty="0">
                <a:latin typeface="メイリオ" panose="020B0604030504040204" pitchFamily="50" charset="-128"/>
                <a:ea typeface="メイリオ" panose="020B0604030504040204" pitchFamily="50" charset="-128"/>
                <a:cs typeface="Meiryo UI" panose="020B0604030504040204" pitchFamily="50" charset="-128"/>
              </a:rPr>
              <a:t>　</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地方独立行政法人化及び大阪市の法人との統合等を進めてきました。</a:t>
            </a:r>
            <a:endParaRPr lang="en-US" altLang="ja-JP" sz="1400"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3" name="正方形/長方形 15">
            <a:extLst>
              <a:ext uri="{FF2B5EF4-FFF2-40B4-BE49-F238E27FC236}">
                <a16:creationId xmlns:a16="http://schemas.microsoft.com/office/drawing/2014/main" id="{B68CD232-DD17-4AF5-9E01-00150E535AF0}"/>
              </a:ext>
            </a:extLst>
          </p:cNvPr>
          <p:cNvSpPr>
            <a:spLocks noChangeArrowheads="1"/>
          </p:cNvSpPr>
          <p:nvPr/>
        </p:nvSpPr>
        <p:spPr bwMode="auto">
          <a:xfrm>
            <a:off x="457199" y="1456205"/>
            <a:ext cx="8570295" cy="312329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eaLnBrk="0" fontAlgn="base" hangingPunct="0">
              <a:lnSpc>
                <a:spcPts val="1275"/>
              </a:lnSpc>
              <a:spcBef>
                <a:spcPct val="0"/>
              </a:spcBef>
              <a:spcAft>
                <a:spcPct val="0"/>
              </a:spcAft>
              <a:defRPr/>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公立大学法人大阪　</a:t>
            </a:r>
          </a:p>
          <a:p>
            <a:pPr eaLnBrk="0" fontAlgn="base" hangingPunct="0">
              <a:lnSpc>
                <a:spcPts val="1275"/>
              </a:lnSpc>
              <a:spcBef>
                <a:spcPct val="0"/>
              </a:spcBef>
              <a:spcAft>
                <a:spcPct val="0"/>
              </a:spcAft>
              <a:defRPr/>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　　 ［平成</a:t>
            </a:r>
            <a:r>
              <a:rPr lang="en-US" altLang="ja-JP" sz="1200" dirty="0">
                <a:latin typeface="メイリオ" panose="020B0604030504040204" pitchFamily="50" charset="-128"/>
                <a:ea typeface="メイリオ" panose="020B0604030504040204" pitchFamily="50" charset="-128"/>
                <a:cs typeface="Meiryo UI" panose="020B0604030504040204" pitchFamily="50" charset="-128"/>
              </a:rPr>
              <a:t>17</a:t>
            </a: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年４月］公立大学法人大阪府立大学を設立</a:t>
            </a:r>
          </a:p>
          <a:p>
            <a:pPr eaLnBrk="0" fontAlgn="base" hangingPunct="0">
              <a:lnSpc>
                <a:spcPts val="1275"/>
              </a:lnSpc>
              <a:spcBef>
                <a:spcPct val="0"/>
              </a:spcBef>
              <a:spcAft>
                <a:spcPct val="0"/>
              </a:spcAft>
              <a:defRPr/>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　　 ［平成</a:t>
            </a:r>
            <a:r>
              <a:rPr lang="en-US" altLang="ja-JP" sz="1200" dirty="0">
                <a:latin typeface="メイリオ" panose="020B0604030504040204" pitchFamily="50" charset="-128"/>
                <a:ea typeface="メイリオ" panose="020B0604030504040204" pitchFamily="50" charset="-128"/>
                <a:cs typeface="Meiryo UI" panose="020B0604030504040204" pitchFamily="50" charset="-128"/>
              </a:rPr>
              <a:t>31</a:t>
            </a: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年４月］公立大学法人大阪府立大学と公立大学法人大阪市立大学とを法人統合し、公立大学法人大阪を設立</a:t>
            </a:r>
          </a:p>
          <a:p>
            <a:pPr eaLnBrk="0" fontAlgn="base" hangingPunct="0">
              <a:lnSpc>
                <a:spcPts val="1275"/>
              </a:lnSpc>
              <a:spcBef>
                <a:spcPct val="0"/>
              </a:spcBef>
              <a:spcAft>
                <a:spcPct val="0"/>
              </a:spcAft>
              <a:defRPr/>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　　 ［令和４年４月］ 府立大学と市立大学とを大学統合し、大阪公立大学を開学</a:t>
            </a: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a:p>
            <a:pPr eaLnBrk="0" fontAlgn="base" hangingPunct="0">
              <a:lnSpc>
                <a:spcPts val="1275"/>
              </a:lnSpc>
              <a:spcBef>
                <a:spcPct val="0"/>
              </a:spcBef>
              <a:spcAft>
                <a:spcPct val="0"/>
              </a:spcAft>
              <a:defRPr/>
            </a:pP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a:p>
            <a:pPr eaLnBrk="0" fontAlgn="base" hangingPunct="0">
              <a:lnSpc>
                <a:spcPts val="1275"/>
              </a:lnSpc>
              <a:spcBef>
                <a:spcPct val="0"/>
              </a:spcBef>
              <a:spcAft>
                <a:spcPct val="0"/>
              </a:spcAft>
              <a:defRPr/>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地方独立行政法人大阪健康安全基盤研究所</a:t>
            </a: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a:p>
            <a:pPr eaLnBrk="0" fontAlgn="base" hangingPunct="0">
              <a:lnSpc>
                <a:spcPts val="1275"/>
              </a:lnSpc>
              <a:spcBef>
                <a:spcPct val="0"/>
              </a:spcBef>
              <a:spcAft>
                <a:spcPct val="0"/>
              </a:spcAft>
              <a:defRPr/>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　　 ［平成</a:t>
            </a:r>
            <a:r>
              <a:rPr lang="en-US" altLang="ja-JP" sz="1200" dirty="0">
                <a:latin typeface="メイリオ" panose="020B0604030504040204" pitchFamily="50" charset="-128"/>
                <a:ea typeface="メイリオ" panose="020B0604030504040204" pitchFamily="50" charset="-128"/>
                <a:cs typeface="Meiryo UI" panose="020B0604030504040204" pitchFamily="50" charset="-128"/>
              </a:rPr>
              <a:t>29</a:t>
            </a: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年４月］ 設立（府立公衆衛生研究所と市立環境科学研究所衛生部門とを統合）</a:t>
            </a: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a:p>
            <a:pPr eaLnBrk="0" fontAlgn="base" hangingPunct="0">
              <a:lnSpc>
                <a:spcPts val="1275"/>
              </a:lnSpc>
              <a:spcBef>
                <a:spcPct val="0"/>
              </a:spcBef>
              <a:spcAft>
                <a:spcPct val="0"/>
              </a:spcAft>
              <a:defRPr/>
            </a:pPr>
            <a:endParaRPr lang="ja-JP" altLang="en-US" sz="1200" dirty="0">
              <a:latin typeface="メイリオ" panose="020B0604030504040204" pitchFamily="50" charset="-128"/>
              <a:ea typeface="メイリオ" panose="020B0604030504040204" pitchFamily="50" charset="-128"/>
              <a:cs typeface="Meiryo UI" panose="020B0604030504040204" pitchFamily="50" charset="-128"/>
            </a:endParaRPr>
          </a:p>
          <a:p>
            <a:pPr eaLnBrk="0" fontAlgn="base" hangingPunct="0">
              <a:lnSpc>
                <a:spcPts val="1275"/>
              </a:lnSpc>
              <a:spcBef>
                <a:spcPct val="0"/>
              </a:spcBef>
              <a:spcAft>
                <a:spcPct val="0"/>
              </a:spcAft>
              <a:defRPr/>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地方独立行政法人大阪府立病院機構</a:t>
            </a: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a:p>
            <a:pPr eaLnBrk="0" fontAlgn="base" hangingPunct="0">
              <a:lnSpc>
                <a:spcPts val="1275"/>
              </a:lnSpc>
              <a:spcBef>
                <a:spcPct val="0"/>
              </a:spcBef>
              <a:spcAft>
                <a:spcPct val="0"/>
              </a:spcAft>
              <a:defRPr/>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　　 ［平成</a:t>
            </a:r>
            <a:r>
              <a:rPr lang="en-US" altLang="ja-JP" sz="1200" dirty="0">
                <a:latin typeface="メイリオ" panose="020B0604030504040204" pitchFamily="50" charset="-128"/>
                <a:ea typeface="メイリオ" panose="020B0604030504040204" pitchFamily="50" charset="-128"/>
                <a:cs typeface="Meiryo UI" panose="020B0604030504040204" pitchFamily="50" charset="-128"/>
              </a:rPr>
              <a:t>18</a:t>
            </a: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年４月］  設立</a:t>
            </a: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a:p>
            <a:pPr eaLnBrk="0" fontAlgn="base" hangingPunct="0">
              <a:lnSpc>
                <a:spcPts val="675"/>
              </a:lnSpc>
              <a:spcBef>
                <a:spcPct val="0"/>
              </a:spcBef>
              <a:spcAft>
                <a:spcPct val="0"/>
              </a:spcAft>
              <a:defRPr/>
            </a:pP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a:p>
            <a:pPr eaLnBrk="0" fontAlgn="base" hangingPunct="0">
              <a:lnSpc>
                <a:spcPts val="675"/>
              </a:lnSpc>
              <a:spcBef>
                <a:spcPct val="0"/>
              </a:spcBef>
              <a:spcAft>
                <a:spcPct val="0"/>
              </a:spcAft>
              <a:defRPr/>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　　</a:t>
            </a: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a:p>
            <a:pPr eaLnBrk="0" fontAlgn="base" hangingPunct="0">
              <a:lnSpc>
                <a:spcPts val="1275"/>
              </a:lnSpc>
              <a:spcBef>
                <a:spcPct val="0"/>
              </a:spcBef>
              <a:spcAft>
                <a:spcPct val="0"/>
              </a:spcAft>
              <a:defRPr/>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地方独立行政法人大阪産業技術研究所</a:t>
            </a: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a:p>
            <a:pPr eaLnBrk="0" fontAlgn="base" hangingPunct="0">
              <a:lnSpc>
                <a:spcPts val="1275"/>
              </a:lnSpc>
              <a:spcBef>
                <a:spcPct val="0"/>
              </a:spcBef>
              <a:spcAft>
                <a:spcPct val="0"/>
              </a:spcAft>
              <a:defRPr/>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　　 ［平成</a:t>
            </a:r>
            <a:r>
              <a:rPr lang="en-US" altLang="ja-JP" sz="1200" dirty="0">
                <a:latin typeface="メイリオ" panose="020B0604030504040204" pitchFamily="50" charset="-128"/>
                <a:ea typeface="メイリオ" panose="020B0604030504040204" pitchFamily="50" charset="-128"/>
                <a:cs typeface="Meiryo UI" panose="020B0604030504040204" pitchFamily="50" charset="-128"/>
              </a:rPr>
              <a:t>24</a:t>
            </a: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年４月］（地独）大阪府立産業技術総合研究所を設立</a:t>
            </a: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a:p>
            <a:pPr eaLnBrk="0" fontAlgn="base" hangingPunct="0">
              <a:lnSpc>
                <a:spcPts val="1275"/>
              </a:lnSpc>
              <a:spcBef>
                <a:spcPct val="0"/>
              </a:spcBef>
              <a:spcAft>
                <a:spcPct val="0"/>
              </a:spcAft>
              <a:defRPr/>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　　 ［平成</a:t>
            </a:r>
            <a:r>
              <a:rPr lang="en-US" altLang="ja-JP" sz="1200" dirty="0">
                <a:latin typeface="メイリオ" panose="020B0604030504040204" pitchFamily="50" charset="-128"/>
                <a:ea typeface="メイリオ" panose="020B0604030504040204" pitchFamily="50" charset="-128"/>
                <a:cs typeface="Meiryo UI" panose="020B0604030504040204" pitchFamily="50" charset="-128"/>
              </a:rPr>
              <a:t>29</a:t>
            </a: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年４月］（地独）大阪府立産業技術総合研究所と（地独）大阪市立工業研究所とを法人統合し、</a:t>
            </a: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a:p>
            <a:pPr eaLnBrk="0" fontAlgn="base" hangingPunct="0">
              <a:lnSpc>
                <a:spcPts val="1275"/>
              </a:lnSpc>
              <a:spcBef>
                <a:spcPct val="0"/>
              </a:spcBef>
              <a:spcAft>
                <a:spcPct val="0"/>
              </a:spcAft>
              <a:defRPr/>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  　                          （地独）大阪産業技術研究所を設立</a:t>
            </a: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a:p>
            <a:pPr eaLnBrk="0" fontAlgn="base" hangingPunct="0">
              <a:lnSpc>
                <a:spcPts val="675"/>
              </a:lnSpc>
              <a:spcBef>
                <a:spcPct val="0"/>
              </a:spcBef>
              <a:spcAft>
                <a:spcPct val="0"/>
              </a:spcAft>
              <a:defRPr/>
            </a:pP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a:p>
            <a:pPr eaLnBrk="0" fontAlgn="base" hangingPunct="0">
              <a:lnSpc>
                <a:spcPts val="675"/>
              </a:lnSpc>
              <a:spcBef>
                <a:spcPct val="0"/>
              </a:spcBef>
              <a:spcAft>
                <a:spcPct val="0"/>
              </a:spcAft>
              <a:defRPr/>
            </a:pP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a:p>
            <a:pPr eaLnBrk="0" fontAlgn="base" hangingPunct="0">
              <a:lnSpc>
                <a:spcPts val="1275"/>
              </a:lnSpc>
              <a:spcBef>
                <a:spcPct val="0"/>
              </a:spcBef>
              <a:spcAft>
                <a:spcPct val="0"/>
              </a:spcAft>
              <a:defRPr/>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地方独立行政法人大阪府立環境農林水産総合研究所</a:t>
            </a: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a:p>
            <a:pPr eaLnBrk="0" fontAlgn="base" hangingPunct="0">
              <a:lnSpc>
                <a:spcPts val="1275"/>
              </a:lnSpc>
              <a:spcBef>
                <a:spcPct val="0"/>
              </a:spcBef>
              <a:spcAft>
                <a:spcPct val="0"/>
              </a:spcAft>
              <a:defRPr/>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　　 ［平成</a:t>
            </a:r>
            <a:r>
              <a:rPr lang="en-US" altLang="ja-JP" sz="1200" dirty="0">
                <a:latin typeface="メイリオ" panose="020B0604030504040204" pitchFamily="50" charset="-128"/>
                <a:ea typeface="メイリオ" panose="020B0604030504040204" pitchFamily="50" charset="-128"/>
                <a:cs typeface="Meiryo UI" panose="020B0604030504040204" pitchFamily="50" charset="-128"/>
              </a:rPr>
              <a:t>24</a:t>
            </a: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年４月］ 設立</a:t>
            </a: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4" name="正方形/長方形 15">
            <a:extLst>
              <a:ext uri="{FF2B5EF4-FFF2-40B4-BE49-F238E27FC236}">
                <a16:creationId xmlns:a16="http://schemas.microsoft.com/office/drawing/2014/main" id="{C89939D1-2644-4254-9D8B-B95FD8F7A050}"/>
              </a:ext>
            </a:extLst>
          </p:cNvPr>
          <p:cNvSpPr>
            <a:spLocks noChangeArrowheads="1"/>
          </p:cNvSpPr>
          <p:nvPr/>
        </p:nvSpPr>
        <p:spPr bwMode="auto">
          <a:xfrm>
            <a:off x="190800" y="4803442"/>
            <a:ext cx="3031050" cy="43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fontAlgn="base" hangingPunct="0">
              <a:lnSpc>
                <a:spcPts val="1275"/>
              </a:lnSpc>
              <a:spcBef>
                <a:spcPct val="0"/>
              </a:spcBef>
              <a:spcAft>
                <a:spcPct val="0"/>
              </a:spcAft>
              <a:defRPr/>
            </a:pPr>
            <a:r>
              <a:rPr lang="ja-JP" altLang="en-US" sz="1400" b="1" dirty="0">
                <a:latin typeface="メイリオ" panose="020B0604030504040204" pitchFamily="50" charset="-128"/>
                <a:ea typeface="メイリオ" panose="020B0604030504040204" pitchFamily="50" charset="-128"/>
                <a:cs typeface="Meiryo UI" panose="020B0604030504040204" pitchFamily="50" charset="-128"/>
              </a:rPr>
              <a:t>＜現在の取組み状況＞</a:t>
            </a:r>
            <a:endParaRPr lang="en-US" altLang="ja-JP" sz="1400" b="1" dirty="0">
              <a:latin typeface="メイリオ" panose="020B0604030504040204" pitchFamily="50" charset="-128"/>
              <a:ea typeface="メイリオ" panose="020B0604030504040204" pitchFamily="50" charset="-128"/>
              <a:cs typeface="Meiryo UI" panose="020B0604030504040204" pitchFamily="50" charset="-128"/>
            </a:endParaRPr>
          </a:p>
          <a:p>
            <a:pPr eaLnBrk="0" fontAlgn="base" hangingPunct="0">
              <a:lnSpc>
                <a:spcPts val="1275"/>
              </a:lnSpc>
              <a:spcBef>
                <a:spcPct val="0"/>
              </a:spcBef>
              <a:spcAft>
                <a:spcPct val="0"/>
              </a:spcAft>
              <a:defRPr/>
            </a:pPr>
            <a:r>
              <a:rPr lang="ja-JP" altLang="en-US" sz="1050" dirty="0">
                <a:latin typeface="メイリオ" panose="020B0604030504040204" pitchFamily="50" charset="-128"/>
                <a:ea typeface="メイリオ" panose="020B0604030504040204" pitchFamily="50" charset="-128"/>
                <a:cs typeface="Meiryo UI" panose="020B0604030504040204" pitchFamily="50" charset="-128"/>
              </a:rPr>
              <a:t> </a:t>
            </a:r>
            <a:r>
              <a:rPr lang="ja-JP" altLang="en-US" sz="1200" b="1" dirty="0">
                <a:latin typeface="メイリオ" panose="020B0604030504040204" pitchFamily="50" charset="-128"/>
                <a:ea typeface="メイリオ" panose="020B0604030504040204" pitchFamily="50" charset="-128"/>
                <a:cs typeface="Meiryo UI" panose="020B0604030504040204" pitchFamily="50" charset="-128"/>
              </a:rPr>
              <a:t>（府市の地方独立行政法人の統合）</a:t>
            </a:r>
            <a:endParaRPr lang="ja-JP" altLang="en-US" sz="1200"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6" name="正方形/長方形 15">
            <a:extLst>
              <a:ext uri="{FF2B5EF4-FFF2-40B4-BE49-F238E27FC236}">
                <a16:creationId xmlns:a16="http://schemas.microsoft.com/office/drawing/2014/main" id="{783CE594-7212-4872-9786-9F4FDDBCBA9A}"/>
              </a:ext>
            </a:extLst>
          </p:cNvPr>
          <p:cNvSpPr>
            <a:spLocks noChangeArrowheads="1"/>
          </p:cNvSpPr>
          <p:nvPr/>
        </p:nvSpPr>
        <p:spPr bwMode="auto">
          <a:xfrm>
            <a:off x="190889" y="1221916"/>
            <a:ext cx="2445895" cy="280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350"/>
              </a:lnSpc>
              <a:spcBef>
                <a:spcPct val="0"/>
              </a:spcBef>
              <a:spcAft>
                <a:spcPct val="0"/>
              </a:spcAft>
            </a:pPr>
            <a:r>
              <a:rPr lang="ja-JP" altLang="en-US" sz="1400" b="1" dirty="0">
                <a:latin typeface="メイリオ" panose="020B0604030504040204" pitchFamily="50" charset="-128"/>
                <a:ea typeface="メイリオ" panose="020B0604030504040204" pitchFamily="50" charset="-128"/>
                <a:cs typeface="Meiryo UI" panose="020B0604030504040204" pitchFamily="50" charset="-128"/>
              </a:rPr>
              <a:t>＜これまでの取組み成果＞</a:t>
            </a:r>
            <a:endParaRPr lang="ja-JP" altLang="ja-JP" sz="1400" dirty="0">
              <a:latin typeface="メイリオ" panose="020B0604030504040204" pitchFamily="50" charset="-128"/>
              <a:ea typeface="メイリオ" panose="020B0604030504040204" pitchFamily="50" charset="-128"/>
              <a:cs typeface="Meiryo UI" panose="020B0604030504040204" pitchFamily="50" charset="-128"/>
            </a:endParaRPr>
          </a:p>
        </p:txBody>
      </p:sp>
      <p:graphicFrame>
        <p:nvGraphicFramePr>
          <p:cNvPr id="11" name="表 10">
            <a:extLst>
              <a:ext uri="{FF2B5EF4-FFF2-40B4-BE49-F238E27FC236}">
                <a16:creationId xmlns:a16="http://schemas.microsoft.com/office/drawing/2014/main" id="{68A2F045-F627-4ABC-AE23-044F6F83F7FB}"/>
              </a:ext>
            </a:extLst>
          </p:cNvPr>
          <p:cNvGraphicFramePr>
            <a:graphicFrameLocks noGrp="1"/>
          </p:cNvGraphicFramePr>
          <p:nvPr/>
        </p:nvGraphicFramePr>
        <p:xfrm>
          <a:off x="455585" y="5281930"/>
          <a:ext cx="8232829" cy="892375"/>
        </p:xfrm>
        <a:graphic>
          <a:graphicData uri="http://schemas.openxmlformats.org/drawingml/2006/table">
            <a:tbl>
              <a:tblPr firstRow="1" firstCol="1" bandRow="1">
                <a:tableStyleId>{BC89EF96-8CEA-46FF-86C4-4CE0E7609802}</a:tableStyleId>
              </a:tblPr>
              <a:tblGrid>
                <a:gridCol w="1901817">
                  <a:extLst>
                    <a:ext uri="{9D8B030D-6E8A-4147-A177-3AD203B41FA5}">
                      <a16:colId xmlns:a16="http://schemas.microsoft.com/office/drawing/2014/main" val="20000"/>
                    </a:ext>
                  </a:extLst>
                </a:gridCol>
                <a:gridCol w="1596068">
                  <a:extLst>
                    <a:ext uri="{9D8B030D-6E8A-4147-A177-3AD203B41FA5}">
                      <a16:colId xmlns:a16="http://schemas.microsoft.com/office/drawing/2014/main" val="20001"/>
                    </a:ext>
                  </a:extLst>
                </a:gridCol>
                <a:gridCol w="2303486">
                  <a:extLst>
                    <a:ext uri="{9D8B030D-6E8A-4147-A177-3AD203B41FA5}">
                      <a16:colId xmlns:a16="http://schemas.microsoft.com/office/drawing/2014/main" val="20005"/>
                    </a:ext>
                  </a:extLst>
                </a:gridCol>
                <a:gridCol w="2431458">
                  <a:extLst>
                    <a:ext uri="{9D8B030D-6E8A-4147-A177-3AD203B41FA5}">
                      <a16:colId xmlns:a16="http://schemas.microsoft.com/office/drawing/2014/main" val="3039365058"/>
                    </a:ext>
                  </a:extLst>
                </a:gridCol>
              </a:tblGrid>
              <a:tr h="244375">
                <a:tc>
                  <a:txBody>
                    <a:bodyPr/>
                    <a:lstStyle/>
                    <a:p>
                      <a:pPr algn="ctr">
                        <a:spcAft>
                          <a:spcPts val="0"/>
                        </a:spcAft>
                      </a:pPr>
                      <a:r>
                        <a:rPr lang="ja-JP" sz="1000" b="1"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法人名</a:t>
                      </a:r>
                    </a:p>
                  </a:txBody>
                  <a:tcPr marL="39689" marR="39689"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solidFill>
                  </a:tcPr>
                </a:tc>
                <a:tc>
                  <a:txBody>
                    <a:bodyPr/>
                    <a:lstStyle/>
                    <a:p>
                      <a:pPr marL="0" marR="0" indent="0" algn="ctr" defTabSz="914400" rtl="0" eaLnBrk="1" fontAlgn="auto" latinLnBrk="0" hangingPunct="1">
                        <a:lnSpc>
                          <a:spcPts val="1500"/>
                        </a:lnSpc>
                        <a:spcBef>
                          <a:spcPts val="0"/>
                        </a:spcBef>
                        <a:spcAft>
                          <a:spcPts val="0"/>
                        </a:spcAft>
                        <a:buClrTx/>
                        <a:buSzTx/>
                        <a:buFontTx/>
                        <a:buNone/>
                        <a:tabLst/>
                        <a:defRPr/>
                      </a:pPr>
                      <a:r>
                        <a:rPr kumimoji="1" lang="ja-JP" altLang="en-US" sz="1000" b="1" kern="100" spc="-5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今後の方向性</a:t>
                      </a:r>
                      <a:endParaRPr kumimoji="1" lang="en-US" altLang="ja-JP" sz="1000" b="1" kern="100" spc="-5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39689" marR="39689"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令和７年度の取組み状況</a:t>
                      </a:r>
                    </a:p>
                  </a:txBody>
                  <a:tcPr marL="39689" marR="39689"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令和８年度の取組み</a:t>
                      </a:r>
                    </a:p>
                  </a:txBody>
                  <a:tcPr marL="39689" marR="39689"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648000">
                <a:tc>
                  <a:txBody>
                    <a:bodyPr/>
                    <a:lstStyle/>
                    <a:p>
                      <a:r>
                        <a:rPr kumimoji="1" lang="ja-JP" altLang="en-US" sz="10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zh-TW" altLang="en-US" sz="10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地独</a:t>
                      </a:r>
                      <a:r>
                        <a:rPr kumimoji="1" lang="ja-JP" altLang="en-US" sz="10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zh-TW" altLang="en-US" sz="10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大阪府立病院機構</a:t>
                      </a:r>
                      <a:endParaRPr kumimoji="1" lang="ja-JP" altLang="en-US" sz="10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68580" marR="68580" marT="34290" marB="3429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l"/>
                      <a:r>
                        <a:rPr kumimoji="1" lang="ja-JP" altLang="en-US" sz="1000"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府立病院機構、</a:t>
                      </a:r>
                      <a:r>
                        <a:rPr kumimoji="1" lang="ja-JP" altLang="en-US" sz="10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市民病院機構の法人統合</a:t>
                      </a:r>
                    </a:p>
                  </a:txBody>
                  <a:tcPr marL="68580" marR="68580" marT="34290" marB="3429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just" defTabSz="914400" rtl="0" eaLnBrk="1" fontAlgn="base" latinLnBrk="0" hangingPunct="1">
                        <a:lnSpc>
                          <a:spcPts val="14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市及び府・市法人と連携を密にしながら、検討を行った。（四者による会議や府市間での研修の相互受講を実施）</a:t>
                      </a:r>
                      <a:endParaRPr kumimoji="1" lang="en-US" altLang="ja-JP"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just" defTabSz="914400" rtl="0" eaLnBrk="1" fontAlgn="base" latinLnBrk="0" hangingPunct="1">
                        <a:lnSpc>
                          <a:spcPts val="1400"/>
                        </a:lnSpc>
                        <a:spcBef>
                          <a:spcPct val="0"/>
                        </a:spcBef>
                        <a:spcAft>
                          <a:spcPct val="0"/>
                        </a:spcAft>
                        <a:buClrTx/>
                        <a:buSzTx/>
                        <a:buFontTx/>
                        <a:buNone/>
                        <a:tabLst/>
                        <a:defRPr/>
                      </a:pPr>
                      <a:r>
                        <a:rPr kumimoji="1" lang="ja-JP" altLang="en-US"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引き続き、市及び府・市法人と連携を密にしながら、法人統合に向けて検討を進める。</a:t>
                      </a:r>
                      <a:endParaRPr kumimoji="1" lang="en-US" altLang="ja-JP"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4" name="スライド番号プレースホルダー 3">
            <a:extLst>
              <a:ext uri="{FF2B5EF4-FFF2-40B4-BE49-F238E27FC236}">
                <a16:creationId xmlns:a16="http://schemas.microsoft.com/office/drawing/2014/main" id="{5E5808E6-E7D8-4F9F-B2E2-9BC722E44985}"/>
              </a:ext>
            </a:extLst>
          </p:cNvPr>
          <p:cNvSpPr>
            <a:spLocks noGrp="1"/>
          </p:cNvSpPr>
          <p:nvPr>
            <p:ph type="sldNum" sz="quarter" idx="12"/>
          </p:nvPr>
        </p:nvSpPr>
        <p:spPr/>
        <p:txBody>
          <a:bodyPr/>
          <a:lstStyle/>
          <a:p>
            <a:fld id="{7791D223-6A27-4327-8087-FA06212A7E85}" type="slidenum">
              <a:rPr lang="ja-JP" altLang="en-US" smtClean="0"/>
              <a:pPr/>
              <a:t>34</a:t>
            </a:fld>
            <a:endParaRPr lang="ja-JP" altLang="en-US"/>
          </a:p>
        </p:txBody>
      </p:sp>
    </p:spTree>
    <p:extLst>
      <p:ext uri="{BB962C8B-B14F-4D97-AF65-F5344CB8AC3E}">
        <p14:creationId xmlns:p14="http://schemas.microsoft.com/office/powerpoint/2010/main" val="1791308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正方形/長方形 1"/>
          <p:cNvSpPr>
            <a:spLocks noChangeArrowheads="1"/>
          </p:cNvSpPr>
          <p:nvPr/>
        </p:nvSpPr>
        <p:spPr bwMode="auto">
          <a:xfrm>
            <a:off x="55496" y="2786819"/>
            <a:ext cx="28173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spcBef>
                <a:spcPct val="0"/>
              </a:spcBef>
              <a:spcAft>
                <a:spcPct val="0"/>
              </a:spcAft>
            </a:pPr>
            <a:r>
              <a:rPr lang="ja-JP" altLang="en-US" sz="1400" dirty="0">
                <a:solidFill>
                  <a:prstClr val="black"/>
                </a:solidFill>
              </a:rPr>
              <a:t>　　</a:t>
            </a:r>
            <a:r>
              <a:rPr lang="ja-JP" altLang="en-US" sz="16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ja-JP" sz="16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公の施設の点検状況</a:t>
            </a:r>
            <a:r>
              <a:rPr lang="ja-JP" altLang="en-US" sz="16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p>
        </p:txBody>
      </p:sp>
      <p:sp>
        <p:nvSpPr>
          <p:cNvPr id="2053" name="正方形/長方形 15"/>
          <p:cNvSpPr>
            <a:spLocks noChangeArrowheads="1"/>
          </p:cNvSpPr>
          <p:nvPr/>
        </p:nvSpPr>
        <p:spPr bwMode="auto">
          <a:xfrm>
            <a:off x="371451" y="3086961"/>
            <a:ext cx="8640000" cy="502702"/>
          </a:xfrm>
          <a:prstGeom prst="rect">
            <a:avLst/>
          </a:prstGeom>
          <a:noFill/>
          <a:ln>
            <a:noFill/>
          </a:ln>
        </p:spPr>
        <p:txBody>
          <a:bodyPr wrap="square">
            <a:spAutoFit/>
          </a:bodyPr>
          <a:lstStyle/>
          <a:p>
            <a:pPr fontAlgn="base">
              <a:lnSpc>
                <a:spcPts val="1600"/>
              </a:lnSpc>
              <a:spcBef>
                <a:spcPct val="0"/>
              </a:spcBef>
              <a:spcAft>
                <a:spcPct val="0"/>
              </a:spcAft>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  公の施設（</a:t>
            </a:r>
            <a:r>
              <a:rPr lang="en-US" altLang="ja-JP" sz="1200" dirty="0">
                <a:latin typeface="メイリオ" panose="020B0604030504040204" pitchFamily="50" charset="-128"/>
                <a:ea typeface="メイリオ" panose="020B0604030504040204" pitchFamily="50" charset="-128"/>
                <a:cs typeface="Meiryo UI" panose="020B0604030504040204" pitchFamily="50" charset="-128"/>
              </a:rPr>
              <a:t>68</a:t>
            </a: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施設（府営住宅を除く）＋府営住宅</a:t>
            </a:r>
            <a:r>
              <a:rPr lang="en-US" altLang="ja-JP" sz="1200" dirty="0">
                <a:latin typeface="メイリオ" panose="020B0604030504040204" pitchFamily="50" charset="-128"/>
                <a:ea typeface="メイリオ" panose="020B0604030504040204" pitchFamily="50" charset="-128"/>
                <a:cs typeface="Meiryo UI" panose="020B0604030504040204" pitchFamily="50" charset="-128"/>
              </a:rPr>
              <a:t>299</a:t>
            </a: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団地）について、これまでの取組みの進捗状況や社会情勢の変化を</a:t>
            </a: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a:p>
            <a:pPr fontAlgn="base">
              <a:lnSpc>
                <a:spcPts val="1600"/>
              </a:lnSpc>
              <a:spcBef>
                <a:spcPct val="0"/>
              </a:spcBef>
              <a:spcAft>
                <a:spcPct val="0"/>
              </a:spcAft>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踏まえた点検を実施し、令和８年度については、</a:t>
            </a:r>
            <a:r>
              <a:rPr lang="en-US" altLang="ja-JP" sz="1200" dirty="0">
                <a:highlight>
                  <a:srgbClr val="FFFFFF"/>
                </a:highlight>
                <a:latin typeface="メイリオ" panose="020B0604030504040204" pitchFamily="50" charset="-128"/>
                <a:ea typeface="メイリオ" panose="020B0604030504040204" pitchFamily="50" charset="-128"/>
                <a:cs typeface="Meiryo UI" panose="020B0604030504040204" pitchFamily="50" charset="-128"/>
              </a:rPr>
              <a:t>26</a:t>
            </a: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施設について重点的に取組みを進めていきます。</a:t>
            </a: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23" name="正方形/長方形 22"/>
          <p:cNvSpPr/>
          <p:nvPr/>
        </p:nvSpPr>
        <p:spPr>
          <a:xfrm>
            <a:off x="0" y="98630"/>
            <a:ext cx="8136904" cy="369332"/>
          </a:xfrm>
          <a:prstGeom prst="rect">
            <a:avLst/>
          </a:prstGeom>
        </p:spPr>
        <p:txBody>
          <a:bodyPr wrap="square">
            <a:spAutoFit/>
          </a:bodyPr>
          <a:lstStyle/>
          <a:p>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（４）公の施設の改革</a:t>
            </a:r>
            <a:endParaRPr lang="en-US" altLang="ja-JP"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grpSp>
        <p:nvGrpSpPr>
          <p:cNvPr id="2" name="グループ化 1">
            <a:extLst>
              <a:ext uri="{FF2B5EF4-FFF2-40B4-BE49-F238E27FC236}">
                <a16:creationId xmlns:a16="http://schemas.microsoft.com/office/drawing/2014/main" id="{4F132681-4DAA-41EE-AF0F-FE3884114B2C}"/>
              </a:ext>
            </a:extLst>
          </p:cNvPr>
          <p:cNvGrpSpPr/>
          <p:nvPr/>
        </p:nvGrpSpPr>
        <p:grpSpPr>
          <a:xfrm>
            <a:off x="488949" y="3609020"/>
            <a:ext cx="8166102" cy="2635019"/>
            <a:chOff x="437529" y="3609020"/>
            <a:chExt cx="8166102" cy="2635019"/>
          </a:xfrm>
        </p:grpSpPr>
        <p:sp>
          <p:nvSpPr>
            <p:cNvPr id="5" name="正方形/長方形 4"/>
            <p:cNvSpPr/>
            <p:nvPr/>
          </p:nvSpPr>
          <p:spPr bwMode="auto">
            <a:xfrm>
              <a:off x="2589196" y="3938144"/>
              <a:ext cx="2205244" cy="19326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just">
                <a:lnSpc>
                  <a:spcPts val="1500"/>
                </a:lnSpc>
                <a:defRPr/>
              </a:pPr>
              <a:r>
                <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こんごう福祉センター</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en-US"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○青少年海洋センター★</a:t>
              </a:r>
              <a:endParaRPr lang="en-US" altLang="ja-JP"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ja-JP"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青少年海洋センター・ファミリー棟★</a:t>
              </a:r>
              <a:endParaRPr lang="en-US" altLang="ja-JP"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○母子・父子福祉センター</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修徳学院</a:t>
              </a:r>
              <a:endPar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子どもライフサポートセンター</a:t>
              </a:r>
              <a:endPar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女性自立支援センター（２寮）</a:t>
              </a:r>
              <a:endPar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ja-JP"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中河内救命救急センター★</a:t>
              </a:r>
              <a:endParaRPr lang="en-US" altLang="ja-JP"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労働センター</a:t>
              </a:r>
              <a:endPar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高等職業技術専門校（４校）</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endPar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endParaRPr lang="ja-JP" altLang="ja-JP" sz="1000" kern="100" dirty="0">
                <a:solidFill>
                  <a:schemeClr val="tx1"/>
                </a:solidFill>
                <a:ea typeface="ＭＳ 明朝"/>
                <a:cs typeface="Times New Roman"/>
              </a:endParaRPr>
            </a:p>
            <a:p>
              <a:pPr algn="just">
                <a:lnSpc>
                  <a:spcPts val="1500"/>
                </a:lnSpc>
                <a:defRPr/>
              </a:pPr>
              <a:endParaRPr lang="ja-JP" altLang="ja-JP" sz="1000" kern="100" dirty="0">
                <a:solidFill>
                  <a:prstClr val="white"/>
                </a:solidFill>
                <a:ea typeface="ＭＳ 明朝"/>
                <a:cs typeface="Times New Roman"/>
              </a:endParaRPr>
            </a:p>
            <a:p>
              <a:pPr algn="ctr">
                <a:lnSpc>
                  <a:spcPts val="1500"/>
                </a:lnSpc>
                <a:defRPr/>
              </a:pPr>
              <a:r>
                <a:rPr lang="en-US" sz="1000" kern="100" dirty="0">
                  <a:solidFill>
                    <a:srgbClr val="000000"/>
                  </a:solidFill>
                  <a:latin typeface="ＭＳ ゴシック"/>
                  <a:ea typeface="ＭＳ 明朝"/>
                  <a:cs typeface="Times New Roman"/>
                </a:rPr>
                <a:t> </a:t>
              </a:r>
              <a:endParaRPr lang="ja-JP" altLang="en-US" sz="1000" kern="100" dirty="0">
                <a:solidFill>
                  <a:prstClr val="white"/>
                </a:solidFill>
                <a:ea typeface="ＭＳ 明朝"/>
                <a:cs typeface="Times New Roman"/>
              </a:endParaRPr>
            </a:p>
          </p:txBody>
        </p:sp>
        <p:sp>
          <p:nvSpPr>
            <p:cNvPr id="6" name="正方形/長方形 5"/>
            <p:cNvSpPr/>
            <p:nvPr/>
          </p:nvSpPr>
          <p:spPr bwMode="auto">
            <a:xfrm>
              <a:off x="6755151" y="3937190"/>
              <a:ext cx="1848480" cy="21141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just">
                <a:lnSpc>
                  <a:spcPts val="1500"/>
                </a:lnSpc>
                <a:defRPr/>
              </a:pPr>
              <a:r>
                <a:rPr lang="ja-JP" altLang="ja-JP"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○臨海スポーツセンター</a:t>
              </a:r>
              <a:r>
                <a:rPr lang="ja-JP" altLang="en-US"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○漕艇センター</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少年自然の家</a:t>
              </a:r>
              <a:endPar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en-US"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○中央図書館★</a:t>
              </a:r>
              <a:endParaRPr lang="en-US" altLang="ja-JP"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ja-JP"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中之島図書館★</a:t>
              </a:r>
              <a:endParaRPr lang="ja-JP" altLang="ja-JP"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○弥生文化博物館</a:t>
              </a:r>
            </a:p>
            <a:p>
              <a:pPr algn="just">
                <a:lnSpc>
                  <a:spcPts val="1500"/>
                </a:lnSpc>
                <a:defRPr/>
              </a:pPr>
              <a:r>
                <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近</a:t>
              </a:r>
              <a:r>
                <a:rPr lang="ja-JP" altLang="en-US" sz="1000" kern="100" dirty="0" err="1">
                  <a:solidFill>
                    <a:schemeClr val="tx1"/>
                  </a:solidFill>
                  <a:latin typeface="Meiryo UI" panose="020B0604030504040204" pitchFamily="50" charset="-128"/>
                  <a:ea typeface="Meiryo UI" panose="020B0604030504040204" pitchFamily="50" charset="-128"/>
                  <a:cs typeface="Meiryo UI" panose="020B0604030504040204" pitchFamily="50" charset="-128"/>
                </a:rPr>
                <a:t>つ</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飛鳥博物館</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○近つ飛鳥風土記の丘</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＋府営住宅（</a:t>
              </a:r>
              <a:r>
                <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299</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団地）</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公表時点</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endParaRPr lang="en-US" altLang="ja-JP" sz="10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endParaRPr lang="en-US" altLang="ja-JP" sz="10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endParaRPr lang="en-US" altLang="ja-JP" sz="1000" kern="100" dirty="0">
                <a:solidFill>
                  <a:prstClr val="black"/>
                </a:solidFill>
                <a:ea typeface="ＭＳ ゴシック"/>
                <a:cs typeface="Times New Roman"/>
              </a:endParaRPr>
            </a:p>
            <a:p>
              <a:pPr algn="just">
                <a:lnSpc>
                  <a:spcPts val="1500"/>
                </a:lnSpc>
                <a:defRPr/>
              </a:pPr>
              <a:endParaRPr lang="en-US" altLang="ja-JP" sz="1000" kern="100" dirty="0">
                <a:solidFill>
                  <a:prstClr val="black"/>
                </a:solidFill>
                <a:ea typeface="ＭＳ ゴシック"/>
                <a:cs typeface="Times New Roman"/>
              </a:endParaRPr>
            </a:p>
            <a:p>
              <a:pPr algn="just">
                <a:lnSpc>
                  <a:spcPts val="1500"/>
                </a:lnSpc>
                <a:defRPr/>
              </a:pPr>
              <a:endParaRPr lang="ja-JP" altLang="ja-JP" sz="1000" kern="100" dirty="0">
                <a:solidFill>
                  <a:prstClr val="white"/>
                </a:solidFill>
                <a:ea typeface="ＭＳ 明朝"/>
                <a:cs typeface="Times New Roman"/>
              </a:endParaRPr>
            </a:p>
            <a:p>
              <a:pPr algn="just">
                <a:lnSpc>
                  <a:spcPts val="1500"/>
                </a:lnSpc>
                <a:defRPr/>
              </a:pPr>
              <a:endParaRPr lang="ja-JP" altLang="en-US" sz="1000" kern="100" dirty="0">
                <a:solidFill>
                  <a:prstClr val="white"/>
                </a:solidFill>
                <a:ea typeface="ＭＳ 明朝"/>
                <a:cs typeface="Times New Roman"/>
              </a:endParaRPr>
            </a:p>
          </p:txBody>
        </p:sp>
        <p:sp>
          <p:nvSpPr>
            <p:cNvPr id="7" name="角丸四角形 6"/>
            <p:cNvSpPr/>
            <p:nvPr/>
          </p:nvSpPr>
          <p:spPr bwMode="auto">
            <a:xfrm>
              <a:off x="437529" y="3715869"/>
              <a:ext cx="8055893" cy="2528170"/>
            </a:xfrm>
            <a:prstGeom prst="roundRect">
              <a:avLst>
                <a:gd name="adj" fmla="val 9167"/>
              </a:avLst>
            </a:prstGeom>
            <a:noFill/>
            <a:ln w="381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ja-JP" altLang="en-US">
                <a:solidFill>
                  <a:prstClr val="white"/>
                </a:solidFill>
              </a:endParaRPr>
            </a:p>
          </p:txBody>
        </p:sp>
        <p:sp>
          <p:nvSpPr>
            <p:cNvPr id="4" name="正方形/長方形 3"/>
            <p:cNvSpPr/>
            <p:nvPr/>
          </p:nvSpPr>
          <p:spPr bwMode="auto">
            <a:xfrm>
              <a:off x="632550" y="3609020"/>
              <a:ext cx="1571899" cy="252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4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公の施設</a:t>
              </a:r>
              <a:endParaRPr lang="ja-JP" altLang="en-US" sz="1400" kern="1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2" name="正方形/長方形 11">
              <a:extLst>
                <a:ext uri="{FF2B5EF4-FFF2-40B4-BE49-F238E27FC236}">
                  <a16:creationId xmlns:a16="http://schemas.microsoft.com/office/drawing/2014/main" id="{82096388-5EE0-4A87-A8FC-6881DBA65903}"/>
                </a:ext>
              </a:extLst>
            </p:cNvPr>
            <p:cNvSpPr/>
            <p:nvPr/>
          </p:nvSpPr>
          <p:spPr bwMode="auto">
            <a:xfrm>
              <a:off x="650578" y="3960982"/>
              <a:ext cx="2205244" cy="19488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just">
                <a:lnSpc>
                  <a:spcPts val="1500"/>
                </a:lnSpc>
                <a:defRPr/>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○日本万国博覧会記念公園</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○男女共同参画・青少年センター</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en-US"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○国際会議場★</a:t>
              </a:r>
              <a:endParaRPr lang="en-US" altLang="ja-JP"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上方演芸資料館</a:t>
              </a:r>
              <a:endPar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○江之子島文化芸術創造センター</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kern="100" dirty="0" err="1">
                  <a:solidFill>
                    <a:schemeClr val="tx1"/>
                  </a:solidFill>
                  <a:latin typeface="Meiryo UI" panose="020B0604030504040204" pitchFamily="50" charset="-128"/>
                  <a:ea typeface="Meiryo UI" panose="020B0604030504040204" pitchFamily="50" charset="-128"/>
                  <a:cs typeface="Meiryo UI" panose="020B0604030504040204" pitchFamily="50" charset="-128"/>
                </a:rPr>
                <a:t>障がい</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者交流促進センター</a:t>
              </a:r>
              <a:endPar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稲スポーツセンター</a:t>
              </a:r>
              <a:endPar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○福祉情報コミュニケーションセンター</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kern="100" dirty="0" err="1">
                  <a:solidFill>
                    <a:schemeClr val="tx1"/>
                  </a:solidFill>
                  <a:latin typeface="Meiryo UI" panose="020B0604030504040204" pitchFamily="50" charset="-128"/>
                  <a:ea typeface="Meiryo UI" panose="020B0604030504040204" pitchFamily="50" charset="-128"/>
                  <a:cs typeface="Meiryo UI" panose="020B0604030504040204" pitchFamily="50" charset="-128"/>
                </a:rPr>
                <a:t>障がい</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者自立センター</a:t>
              </a:r>
              <a:endPar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○砂川厚生福祉センター</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正方形/長方形 12">
              <a:extLst>
                <a:ext uri="{FF2B5EF4-FFF2-40B4-BE49-F238E27FC236}">
                  <a16:creationId xmlns:a16="http://schemas.microsoft.com/office/drawing/2014/main" id="{10CABCF7-0D56-4B79-8AC3-03D8A899EA10}"/>
                </a:ext>
              </a:extLst>
            </p:cNvPr>
            <p:cNvSpPr/>
            <p:nvPr/>
          </p:nvSpPr>
          <p:spPr bwMode="auto">
            <a:xfrm>
              <a:off x="4572000" y="3944788"/>
              <a:ext cx="2384155" cy="19488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just">
                <a:lnSpc>
                  <a:spcPts val="1500"/>
                </a:lnSpc>
                <a:defRPr/>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○府民の森（９園地）</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○金剛登山道駐車場</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○花の文化園</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○農業公園</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en-US"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○中央卸売市場★</a:t>
              </a:r>
              <a:endParaRPr lang="ja-JP" altLang="ja-JP"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狭山池博物館</a:t>
              </a:r>
              <a:endPar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en-US"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○府営公園（</a:t>
              </a:r>
              <a:r>
                <a:rPr lang="en-US" altLang="ja-JP"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19</a:t>
              </a:r>
              <a:r>
                <a:rPr lang="ja-JP" altLang="en-US"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公園）（★</a:t>
              </a:r>
              <a:r>
                <a:rPr lang="en-US" altLang="ja-JP"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18</a:t>
              </a:r>
              <a:r>
                <a:rPr lang="ja-JP" altLang="en-US"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公園）</a:t>
              </a:r>
              <a:endParaRPr lang="en-US" altLang="ja-JP"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○港湾施設</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門真スポーツセンター</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○体育会館</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endParaRPr lang="ja-JP" altLang="en-US" sz="1000" kern="100" dirty="0">
                <a:solidFill>
                  <a:prstClr val="white"/>
                </a:solidFill>
                <a:ea typeface="ＭＳ 明朝"/>
                <a:cs typeface="Times New Roman"/>
              </a:endParaRPr>
            </a:p>
          </p:txBody>
        </p:sp>
        <p:sp>
          <p:nvSpPr>
            <p:cNvPr id="14" name="正方形/長方形 13">
              <a:extLst>
                <a:ext uri="{FF2B5EF4-FFF2-40B4-BE49-F238E27FC236}">
                  <a16:creationId xmlns:a16="http://schemas.microsoft.com/office/drawing/2014/main" id="{BBEE2F9B-5516-4FA7-BC48-D679A7324083}"/>
                </a:ext>
              </a:extLst>
            </p:cNvPr>
            <p:cNvSpPr/>
            <p:nvPr/>
          </p:nvSpPr>
          <p:spPr bwMode="auto">
            <a:xfrm>
              <a:off x="674536" y="5937753"/>
              <a:ext cx="6128214" cy="2828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just">
                <a:lnSpc>
                  <a:spcPts val="1500"/>
                </a:lnSpc>
                <a:defRPr/>
              </a:pPr>
              <a:r>
                <a:rPr lang="ja-JP" altLang="en-US"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u="sng" kern="100" dirty="0">
                  <a:solidFill>
                    <a:schemeClr val="tx1"/>
                  </a:solidFill>
                  <a:latin typeface="Meiryo UI" panose="020B0604030504040204" pitchFamily="50" charset="-128"/>
                  <a:ea typeface="Meiryo UI" panose="020B0604030504040204" pitchFamily="50" charset="-128"/>
                  <a:cs typeface="Times New Roman"/>
                </a:rPr>
                <a:t>は重点的に取組みを進める施設</a:t>
              </a:r>
            </a:p>
          </p:txBody>
        </p:sp>
      </p:grpSp>
      <p:sp>
        <p:nvSpPr>
          <p:cNvPr id="16" name="テキスト ボックス 15">
            <a:extLst>
              <a:ext uri="{FF2B5EF4-FFF2-40B4-BE49-F238E27FC236}">
                <a16:creationId xmlns:a16="http://schemas.microsoft.com/office/drawing/2014/main" id="{624E25D6-1228-44FC-8033-63FCF19BFC52}"/>
              </a:ext>
            </a:extLst>
          </p:cNvPr>
          <p:cNvSpPr txBox="1"/>
          <p:nvPr/>
        </p:nvSpPr>
        <p:spPr>
          <a:xfrm>
            <a:off x="144000" y="612000"/>
            <a:ext cx="8784000" cy="2144177"/>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nSpc>
                <a:spcPts val="1600"/>
              </a:lnSpc>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公の施設については、「財政再建プログラム（案）」等に基づき、ゼロベースで施設の必要性等を検討した上で、施設の廃止・民営化や運営の抜本的な見直し等を進めてきました。</a:t>
            </a: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600"/>
              </a:lnSpc>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また、</a:t>
            </a:r>
            <a:r>
              <a:rPr kumimoji="1"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指定管理者制度</a:t>
            </a:r>
            <a:r>
              <a:rPr lang="ja-JP" altLang="en-US" sz="1200" baseline="30000" dirty="0">
                <a:latin typeface="メイリオ" panose="020B0604030504040204" pitchFamily="50" charset="-128"/>
                <a:ea typeface="メイリオ" panose="020B0604030504040204" pitchFamily="50" charset="-128"/>
                <a:cs typeface="Meiryo UI" panose="020B0604030504040204" pitchFamily="50" charset="-128"/>
              </a:rPr>
              <a:t>*</a:t>
            </a:r>
            <a:r>
              <a:rPr lang="en-US" altLang="ja-JP" sz="1200" baseline="30000" dirty="0">
                <a:latin typeface="メイリオ" panose="020B0604030504040204" pitchFamily="50" charset="-128"/>
                <a:ea typeface="メイリオ" panose="020B0604030504040204" pitchFamily="50" charset="-128"/>
                <a:cs typeface="Meiryo UI" panose="020B0604030504040204" pitchFamily="50" charset="-128"/>
              </a:rPr>
              <a:t>15</a:t>
            </a:r>
            <a:r>
              <a:rPr kumimoji="1"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の導入により、施設の管理運営を行う中で、各施設の特性等に応じ、より質の高いサービスの提供や施設の活性化に向けた管理運営手法の見直し等を行ってきました。</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加え</a:t>
            </a:r>
            <a:r>
              <a:rPr kumimoji="1"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て、「大阪府</a:t>
            </a:r>
            <a:r>
              <a:rPr lang="ja-JP" altLang="en-US" sz="12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ファシリティマネジメント基本方針」に基づく総量最適化等の観点から点検を行ってい</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るところです。</a:t>
            </a: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600"/>
              </a:lnSpc>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一方、指定管理者制度の導入以来</a:t>
            </a:r>
            <a:r>
              <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20</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年が経過し、近年の人件費や物価の高騰等、社会情勢が大きく変化する中、制度運用について適宜見直すとともに、より効率的で持続可能な管理運営を行い、府民サービスの維持・向上をめざす方策について検討していく必要があります。</a:t>
            </a:r>
            <a:endParaRPr kumimoji="1"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600"/>
              </a:lnSpc>
            </a:pPr>
            <a:r>
              <a:rPr lang="ja-JP" altLang="en-US" sz="1200" dirty="0">
                <a:solidFill>
                  <a:schemeClr val="tx1"/>
                </a:solidFill>
                <a:highlight>
                  <a:srgbClr val="FFFFFF"/>
                </a:highlight>
                <a:latin typeface="メイリオ" panose="020B0604030504040204" pitchFamily="50" charset="-128"/>
                <a:ea typeface="メイリオ" panose="020B0604030504040204" pitchFamily="50" charset="-128"/>
                <a:cs typeface="メイリオ" panose="020B0604030504040204" pitchFamily="50" charset="-128"/>
              </a:rPr>
              <a:t>　今後も、これまで取り組んできた改革の内容を踏まえつつ、これからの社会情勢の変化を見据えた新たな視点に基づく制度</a:t>
            </a:r>
            <a:r>
              <a:rPr kumimoji="1" lang="ja-JP" altLang="en-US" sz="1200" dirty="0">
                <a:solidFill>
                  <a:schemeClr val="tx1"/>
                </a:solidFill>
                <a:highlight>
                  <a:srgbClr val="FFFFFF"/>
                </a:highlight>
                <a:latin typeface="メイリオ" panose="020B0604030504040204" pitchFamily="50" charset="-128"/>
                <a:ea typeface="メイリオ" panose="020B0604030504040204" pitchFamily="50" charset="-128"/>
                <a:cs typeface="メイリオ" panose="020B0604030504040204" pitchFamily="50" charset="-128"/>
              </a:rPr>
              <a:t>運用の</a:t>
            </a:r>
            <a:r>
              <a:rPr lang="ja-JP" altLang="en-US" sz="1200" dirty="0">
                <a:solidFill>
                  <a:schemeClr val="tx1"/>
                </a:solidFill>
                <a:highlight>
                  <a:srgbClr val="FFFFFF"/>
                </a:highlight>
                <a:latin typeface="メイリオ" panose="020B0604030504040204" pitchFamily="50" charset="-128"/>
                <a:ea typeface="メイリオ" panose="020B0604030504040204" pitchFamily="50" charset="-128"/>
                <a:cs typeface="メイリオ" panose="020B0604030504040204" pitchFamily="50" charset="-128"/>
              </a:rPr>
              <a:t>見直しや公の施設のあり方検討を進めていきます。</a:t>
            </a:r>
          </a:p>
        </p:txBody>
      </p:sp>
      <p:graphicFrame>
        <p:nvGraphicFramePr>
          <p:cNvPr id="19" name="表 5">
            <a:extLst>
              <a:ext uri="{FF2B5EF4-FFF2-40B4-BE49-F238E27FC236}">
                <a16:creationId xmlns:a16="http://schemas.microsoft.com/office/drawing/2014/main" id="{5EBEB423-D25E-416C-8D3D-E6913CECFC5B}"/>
              </a:ext>
            </a:extLst>
          </p:cNvPr>
          <p:cNvGraphicFramePr>
            <a:graphicFrameLocks noGrp="1"/>
          </p:cNvGraphicFramePr>
          <p:nvPr>
            <p:extLst>
              <p:ext uri="{D42A27DB-BD31-4B8C-83A1-F6EECF244321}">
                <p14:modId xmlns:p14="http://schemas.microsoft.com/office/powerpoint/2010/main" val="2475873688"/>
              </p:ext>
            </p:extLst>
          </p:nvPr>
        </p:nvGraphicFramePr>
        <p:xfrm>
          <a:off x="273600" y="6578160"/>
          <a:ext cx="8460000" cy="279840"/>
        </p:xfrm>
        <a:graphic>
          <a:graphicData uri="http://schemas.openxmlformats.org/drawingml/2006/table">
            <a:tbl>
              <a:tblPr>
                <a:tableStyleId>{5C22544A-7EE6-4342-B048-85BDC9FD1C3A}</a:tableStyleId>
              </a:tblPr>
              <a:tblGrid>
                <a:gridCol w="359711">
                  <a:extLst>
                    <a:ext uri="{9D8B030D-6E8A-4147-A177-3AD203B41FA5}">
                      <a16:colId xmlns:a16="http://schemas.microsoft.com/office/drawing/2014/main" val="18874105"/>
                    </a:ext>
                  </a:extLst>
                </a:gridCol>
                <a:gridCol w="8100289">
                  <a:extLst>
                    <a:ext uri="{9D8B030D-6E8A-4147-A177-3AD203B41FA5}">
                      <a16:colId xmlns:a16="http://schemas.microsoft.com/office/drawing/2014/main" val="1029292396"/>
                    </a:ext>
                  </a:extLst>
                </a:gridCol>
              </a:tblGrid>
              <a:tr h="158613">
                <a:tc>
                  <a:txBody>
                    <a:bodyPr/>
                    <a:lstStyle/>
                    <a:p>
                      <a:pPr algn="dist"/>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(*15)</a:t>
                      </a:r>
                      <a:endParaRPr kumimoji="1" lang="ja-JP" altLang="en-US" sz="800" dirty="0"/>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地方自治法の規定に基づき、民間事業者のノウハウを生かして、公の施設を包括的に管理運営することにより、より質の高いサービスの提供と効果的・効率的な管理運営を目的とする制度。</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6569586"/>
                  </a:ext>
                </a:extLst>
              </a:tr>
            </a:tbl>
          </a:graphicData>
        </a:graphic>
      </p:graphicFrame>
      <p:sp>
        <p:nvSpPr>
          <p:cNvPr id="3" name="スライド番号プレースホルダー 2">
            <a:extLst>
              <a:ext uri="{FF2B5EF4-FFF2-40B4-BE49-F238E27FC236}">
                <a16:creationId xmlns:a16="http://schemas.microsoft.com/office/drawing/2014/main" id="{69CF6FFF-7672-42BC-A0E3-16C49A944A14}"/>
              </a:ext>
            </a:extLst>
          </p:cNvPr>
          <p:cNvSpPr>
            <a:spLocks noGrp="1"/>
          </p:cNvSpPr>
          <p:nvPr>
            <p:ph type="sldNum" sz="quarter" idx="12"/>
          </p:nvPr>
        </p:nvSpPr>
        <p:spPr/>
        <p:txBody>
          <a:bodyPr/>
          <a:lstStyle/>
          <a:p>
            <a:fld id="{7791D223-6A27-4327-8087-FA06212A7E85}" type="slidenum">
              <a:rPr lang="ja-JP" altLang="en-US" smtClean="0"/>
              <a:pPr/>
              <a:t>35</a:t>
            </a:fld>
            <a:endParaRPr lang="ja-JP" altLang="en-US"/>
          </a:p>
        </p:txBody>
      </p:sp>
    </p:spTree>
    <p:extLst>
      <p:ext uri="{BB962C8B-B14F-4D97-AF65-F5344CB8AC3E}">
        <p14:creationId xmlns:p14="http://schemas.microsoft.com/office/powerpoint/2010/main" val="22639994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503548" y="1493787"/>
            <a:ext cx="8136904" cy="1200329"/>
          </a:xfrm>
          <a:prstGeom prst="rect">
            <a:avLst/>
          </a:prstGeom>
          <a:ln w="6350">
            <a:solidFill>
              <a:schemeClr val="tx1"/>
            </a:solidFill>
          </a:ln>
        </p:spPr>
        <p:txBody>
          <a:bodyPr wrap="square">
            <a:spAutoFit/>
          </a:bodyPr>
          <a:lstStyle/>
          <a:p>
            <a:pPr algn="ctr"/>
            <a:endParaRPr lang="en-US" altLang="ja-JP"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b="1" dirty="0">
                <a:latin typeface="メイリオ" panose="020B0604030504040204" pitchFamily="50" charset="-128"/>
                <a:ea typeface="メイリオ" panose="020B0604030504040204" pitchFamily="50" charset="-128"/>
                <a:cs typeface="Meiryo UI" panose="020B0604030504040204" pitchFamily="50" charset="-128"/>
              </a:rPr>
              <a:t>令和８年度大阪府行政経営</a:t>
            </a:r>
            <a:r>
              <a:rPr lang="ja-JP" altLang="en-US" b="1">
                <a:latin typeface="メイリオ" panose="020B0604030504040204" pitchFamily="50" charset="-128"/>
                <a:ea typeface="メイリオ" panose="020B0604030504040204" pitchFamily="50" charset="-128"/>
                <a:cs typeface="Meiryo UI" panose="020B0604030504040204" pitchFamily="50" charset="-128"/>
              </a:rPr>
              <a:t>の取組み　</a:t>
            </a:r>
            <a:endParaRPr lang="en-US" altLang="ja-JP" b="1" dirty="0">
              <a:latin typeface="メイリオ" panose="020B0604030504040204" pitchFamily="50" charset="-128"/>
              <a:ea typeface="メイリオ" panose="020B0604030504040204" pitchFamily="50" charset="-128"/>
              <a:cs typeface="Meiryo UI" panose="020B0604030504040204" pitchFamily="50" charset="-128"/>
            </a:endParaRPr>
          </a:p>
          <a:p>
            <a:pPr algn="ctr"/>
            <a:r>
              <a:rPr lang="ja-JP" altLang="en-US" b="1" dirty="0">
                <a:latin typeface="メイリオ" panose="020B0604030504040204" pitchFamily="50" charset="-128"/>
                <a:ea typeface="メイリオ" panose="020B0604030504040204" pitchFamily="50" charset="-128"/>
                <a:cs typeface="Meiryo UI" panose="020B0604030504040204" pitchFamily="50" charset="-128"/>
              </a:rPr>
              <a:t>＜具体的</a:t>
            </a:r>
            <a:r>
              <a:rPr lang="ja-JP" altLang="en-US"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取組み編＞</a:t>
            </a:r>
            <a:endParaRPr lang="en-US" altLang="ja-JP"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algn="ctr"/>
            <a:endParaRPr lang="en-US" altLang="ja-JP"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 name="Rectangle 3"/>
          <p:cNvSpPr txBox="1">
            <a:spLocks noChangeArrowheads="1"/>
          </p:cNvSpPr>
          <p:nvPr/>
        </p:nvSpPr>
        <p:spPr>
          <a:xfrm>
            <a:off x="441142" y="3383997"/>
            <a:ext cx="8325925" cy="1323439"/>
          </a:xfrm>
          <a:prstGeom prst="rect">
            <a:avLst/>
          </a:prstGeom>
          <a:ln>
            <a:noFill/>
            <a:prstDash val="sysDash"/>
          </a:ln>
          <a:extLst>
            <a:ext uri="{909E8E84-426E-40DD-AFC4-6F175D3DCCD1}">
              <a14:hiddenFill xmlns:a14="http://schemas.microsoft.com/office/drawing/2010/main">
                <a:solidFill>
                  <a:schemeClr val="bg1"/>
                </a:solidFill>
              </a14:hiddenFill>
            </a:ext>
          </a:extLst>
        </p:spPr>
        <p:txBody>
          <a:bodyPr wrap="square">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defTabSz="647700">
              <a:spcBef>
                <a:spcPct val="0"/>
              </a:spcBef>
              <a:buNone/>
              <a:tabLst>
                <a:tab pos="8256588" algn="r"/>
              </a:tabLst>
              <a:defRPr/>
            </a:pPr>
            <a:r>
              <a:rPr lang="ja-JP" altLang="en-US" sz="16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＜目次＞</a:t>
            </a:r>
          </a:p>
          <a:p>
            <a:pPr defTabSz="647700">
              <a:spcBef>
                <a:spcPct val="0"/>
              </a:spcBef>
              <a:buNone/>
              <a:tabLst>
                <a:tab pos="8256588" algn="r"/>
              </a:tabLst>
              <a:defRPr/>
            </a:pPr>
            <a:r>
              <a:rPr lang="ja-JP" altLang="en-US" sz="16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a:t>
            </a:r>
            <a:r>
              <a:rPr lang="en-US" altLang="ja-JP"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Ⅰ</a:t>
            </a:r>
            <a:r>
              <a:rPr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歳入確保・・・・・・・・・・・・・・・・・・・・・・・・・・・・・・</a:t>
            </a:r>
            <a:r>
              <a:rPr lang="en-US" altLang="ja-JP"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37</a:t>
            </a:r>
            <a:endParaRPr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defTabSz="647700">
              <a:spcBef>
                <a:spcPct val="0"/>
              </a:spcBef>
              <a:buNone/>
              <a:tabLst>
                <a:tab pos="8256588" algn="r"/>
              </a:tabLst>
              <a:defRPr/>
            </a:pPr>
            <a:r>
              <a:rPr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a:t>
            </a:r>
            <a:r>
              <a:rPr lang="en-US" altLang="ja-JP"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Ⅱ </a:t>
            </a:r>
            <a:r>
              <a:rPr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歳出改革・・・・・・・・・・・・・・・・・・・・・・・・・・・・・・</a:t>
            </a:r>
            <a:r>
              <a:rPr lang="en-US" altLang="ja-JP"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40</a:t>
            </a:r>
          </a:p>
          <a:p>
            <a:pPr defTabSz="647700">
              <a:spcBef>
                <a:spcPct val="0"/>
              </a:spcBef>
              <a:buNone/>
              <a:tabLst>
                <a:tab pos="8256588" algn="r"/>
              </a:tabLst>
              <a:defRPr/>
            </a:pPr>
            <a:r>
              <a:rPr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a:t>
            </a:r>
            <a:r>
              <a:rPr lang="en-US" altLang="ja-JP"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Ⅲ </a:t>
            </a:r>
            <a:r>
              <a:rPr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出資法人等の改革　・・・・・・・・・・・・・・・・・・・・・・・・・</a:t>
            </a:r>
            <a:r>
              <a:rPr lang="en-US" altLang="ja-JP"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47</a:t>
            </a:r>
            <a:endParaRPr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defTabSz="647700">
              <a:spcBef>
                <a:spcPct val="0"/>
              </a:spcBef>
              <a:buNone/>
              <a:tabLst>
                <a:tab pos="8256588" algn="r"/>
              </a:tabLst>
              <a:defRPr/>
            </a:pPr>
            <a:r>
              <a:rPr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a:t>
            </a:r>
            <a:r>
              <a:rPr lang="en-US" altLang="ja-JP"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Ⅳ </a:t>
            </a:r>
            <a:r>
              <a:rPr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公の施設の改革　・・・・・・・・・・・・・・・・・・・・・・・・・・</a:t>
            </a:r>
            <a:r>
              <a:rPr lang="en-US" altLang="ja-JP"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54</a:t>
            </a:r>
            <a:endParaRPr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4" name="スライド番号プレースホルダー 3">
            <a:extLst>
              <a:ext uri="{FF2B5EF4-FFF2-40B4-BE49-F238E27FC236}">
                <a16:creationId xmlns:a16="http://schemas.microsoft.com/office/drawing/2014/main" id="{B170D645-6FEC-4E63-81CA-C25D880FEA1D}"/>
              </a:ext>
            </a:extLst>
          </p:cNvPr>
          <p:cNvSpPr>
            <a:spLocks noGrp="1"/>
          </p:cNvSpPr>
          <p:nvPr>
            <p:ph type="sldNum" sz="quarter" idx="12"/>
          </p:nvPr>
        </p:nvSpPr>
        <p:spPr/>
        <p:txBody>
          <a:bodyPr/>
          <a:lstStyle/>
          <a:p>
            <a:fld id="{7791D223-6A27-4327-8087-FA06212A7E85}" type="slidenum">
              <a:rPr lang="ja-JP" altLang="en-US" smtClean="0"/>
              <a:pPr/>
              <a:t>36</a:t>
            </a:fld>
            <a:endParaRPr lang="ja-JP" altLang="en-US"/>
          </a:p>
        </p:txBody>
      </p:sp>
    </p:spTree>
    <p:extLst>
      <p:ext uri="{BB962C8B-B14F-4D97-AF65-F5344CB8AC3E}">
        <p14:creationId xmlns:p14="http://schemas.microsoft.com/office/powerpoint/2010/main" val="40267428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 5"/>
          <p:cNvGraphicFramePr>
            <a:graphicFrameLocks noGrp="1"/>
          </p:cNvGraphicFramePr>
          <p:nvPr>
            <p:extLst>
              <p:ext uri="{D42A27DB-BD31-4B8C-83A1-F6EECF244321}">
                <p14:modId xmlns:p14="http://schemas.microsoft.com/office/powerpoint/2010/main" val="3004596140"/>
              </p:ext>
            </p:extLst>
          </p:nvPr>
        </p:nvGraphicFramePr>
        <p:xfrm>
          <a:off x="234000" y="612000"/>
          <a:ext cx="8676000" cy="5386320"/>
        </p:xfrm>
        <a:graphic>
          <a:graphicData uri="http://schemas.openxmlformats.org/drawingml/2006/table">
            <a:tbl>
              <a:tblPr firstRow="1" bandRow="1">
                <a:tableStyleId>{5940675A-B579-460E-94D1-54222C63F5DA}</a:tableStyleId>
              </a:tblPr>
              <a:tblGrid>
                <a:gridCol w="612000">
                  <a:extLst>
                    <a:ext uri="{9D8B030D-6E8A-4147-A177-3AD203B41FA5}">
                      <a16:colId xmlns:a16="http://schemas.microsoft.com/office/drawing/2014/main" val="20000"/>
                    </a:ext>
                  </a:extLst>
                </a:gridCol>
                <a:gridCol w="1872000">
                  <a:extLst>
                    <a:ext uri="{9D8B030D-6E8A-4147-A177-3AD203B41FA5}">
                      <a16:colId xmlns:a16="http://schemas.microsoft.com/office/drawing/2014/main" val="20001"/>
                    </a:ext>
                  </a:extLst>
                </a:gridCol>
                <a:gridCol w="3096000">
                  <a:extLst>
                    <a:ext uri="{9D8B030D-6E8A-4147-A177-3AD203B41FA5}">
                      <a16:colId xmlns:a16="http://schemas.microsoft.com/office/drawing/2014/main" val="20004"/>
                    </a:ext>
                  </a:extLst>
                </a:gridCol>
                <a:gridCol w="3096000">
                  <a:extLst>
                    <a:ext uri="{9D8B030D-6E8A-4147-A177-3AD203B41FA5}">
                      <a16:colId xmlns:a16="http://schemas.microsoft.com/office/drawing/2014/main" val="1737220151"/>
                    </a:ext>
                  </a:extLst>
                </a:gridCol>
              </a:tblGrid>
              <a:tr h="54000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取組み</a:t>
                      </a:r>
                      <a:endParaRPr kumimoji="1" lang="en-US" altLang="ja-JP" sz="11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対　象</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令和７年度の取組み状況</a:t>
                      </a:r>
                      <a:endParaRPr kumimoji="1" lang="en-US" altLang="ja-JP"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令和８年度の取組み</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809868">
                <a:tc row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dirty="0">
                          <a:latin typeface="メイリオ" panose="020B0604030504040204" pitchFamily="50" charset="-128"/>
                          <a:ea typeface="メイリオ" panose="020B0604030504040204" pitchFamily="50" charset="-128"/>
                          <a:cs typeface="Meiryo UI" panose="020B0604030504040204" pitchFamily="50" charset="-128"/>
                        </a:rPr>
                        <a:t>課税自主権の活用</a:t>
                      </a:r>
                    </a:p>
                  </a:txBody>
                  <a:tcPr vert="eaVert"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宿泊税</a:t>
                      </a:r>
                      <a:endParaRPr kumimoji="1" lang="en-US" altLang="ja-JP"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観光客の受入環境整備をはじめとする大阪の観光振興の取組みを推進するため、宿泊税を徴収。</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zh-TW"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７</a:t>
                      </a:r>
                      <a:r>
                        <a:rPr kumimoji="1" lang="zh-TW"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年度最終予算：</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80.1</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億円</a:t>
                      </a:r>
                      <a:r>
                        <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観光客の受入環境整備をはじめとする大阪の観光振興の取組みを推進するため、宿泊税を徴収。</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令和８年度当初予算：</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86.0</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億円</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800983">
                <a:tc vMerge="1">
                  <a:txBody>
                    <a:bodyPr/>
                    <a:lstStyle/>
                    <a:p>
                      <a:endParaRPr kumimoji="1" lang="ja-JP" alt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大阪府森林環境税</a:t>
                      </a:r>
                      <a:endParaRPr kumimoji="1" lang="en-US" altLang="ja-JP"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森林及び都市の緑の有する公益的機能を維持増進する環境整備のため、大阪府森林環境税を徴収。</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zh-TW"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７</a:t>
                      </a:r>
                      <a:r>
                        <a:rPr kumimoji="1" lang="zh-TW"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年度最終予算：</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13.6</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億円</a:t>
                      </a:r>
                      <a:r>
                        <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森林及び都市の緑の有する公益的機能を維持増進する環境整備のため、大阪府森林環境税を徴収。</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令和８年度当初予算：</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13.5</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億円</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13235769"/>
                  </a:ext>
                </a:extLst>
              </a:tr>
              <a:tr h="1902123">
                <a:tc vMerge="1">
                  <a:txBody>
                    <a:bodyPr/>
                    <a:lstStyle/>
                    <a:p>
                      <a:endParaRPr kumimoji="1" lang="ja-JP" altLang="en-US"/>
                    </a:p>
                  </a:txBody>
                  <a:tcPr>
                    <a:lnR w="12700" cap="flat" cmpd="sng" algn="ctr">
                      <a:solidFill>
                        <a:schemeClr val="tx1"/>
                      </a:solidFill>
                      <a:prstDash val="solid"/>
                      <a:round/>
                      <a:headEnd type="none" w="med" len="med"/>
                      <a:tailEnd type="none" w="med" len="med"/>
                    </a:lnR>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法人二税の</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府独自税率</a:t>
                      </a:r>
                      <a:b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br>
                      <a:endParaRPr kumimoji="1" lang="en-US" altLang="ja-JP"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ja-JP"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・道路網等の都市基盤整備や防災対策の充実といった大都市圏特有の緊急かつ膨大な財政需要に対処するため、法人府民税法人税割及び法人事業税の府独自税率設定を引き続き実施。</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また、令和８年度以降も引き続き実施するため、令和７年９月議会において府独自税率設定の適用期間の延長を行った。</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zh-TW"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７</a:t>
                      </a:r>
                      <a:r>
                        <a:rPr kumimoji="1" lang="zh-TW"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年度最終予算：</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525.4</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億円</a:t>
                      </a:r>
                      <a:r>
                        <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・大阪経済の成長に向けた施策を推進するため、法人府民税均等割の府独自税率設定を引き続き実施。</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zh-TW"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７</a:t>
                      </a:r>
                      <a:r>
                        <a:rPr kumimoji="1" lang="zh-TW"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年度最終予算：</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55.3</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億円</a:t>
                      </a:r>
                      <a:r>
                        <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・道路網等の都市基盤整備や防災対策の充実といった大都市圏特有の緊急かつ膨大な財政需要に対処するため、法人府民税法人税割及び法人事業税の府独自税率設定を引き続き実施。</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令和８年度当初予算：</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537.9</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億円</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1200" b="0" i="0" u="none" strike="sng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・大阪経済の成長に向けた施策を推進するため、法人府民税均等割の府独自税率設定を引き続き実施。</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令和８年度当初予算：</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55.9</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億円</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ja-JP" sz="1200" b="0" i="0" u="none" strike="sng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
        <p:nvSpPr>
          <p:cNvPr id="9" name="正方形/長方形 8">
            <a:extLst>
              <a:ext uri="{FF2B5EF4-FFF2-40B4-BE49-F238E27FC236}">
                <a16:creationId xmlns:a16="http://schemas.microsoft.com/office/drawing/2014/main" id="{8CC27C67-0B75-41FD-8F55-3C6747E30AD8}"/>
              </a:ext>
            </a:extLst>
          </p:cNvPr>
          <p:cNvSpPr/>
          <p:nvPr/>
        </p:nvSpPr>
        <p:spPr>
          <a:xfrm>
            <a:off x="0" y="98630"/>
            <a:ext cx="8136904" cy="369332"/>
          </a:xfrm>
          <a:prstGeom prst="rect">
            <a:avLst/>
          </a:prstGeom>
        </p:spPr>
        <p:txBody>
          <a:bodyPr wrap="square">
            <a:spAutoFit/>
          </a:bodyPr>
          <a:lstStyle/>
          <a:p>
            <a:r>
              <a:rPr lang="en-US" altLang="ja-JP"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Ⅰ</a:t>
            </a:r>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歳入確保　</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(ⅰ)</a:t>
            </a:r>
            <a:r>
              <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府税収入の確保</a:t>
            </a:r>
            <a:endParaRPr lang="en-US" altLang="ja-JP"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8B03853D-C64A-4833-9619-371273639E00}"/>
              </a:ext>
            </a:extLst>
          </p:cNvPr>
          <p:cNvSpPr>
            <a:spLocks noGrp="1"/>
          </p:cNvSpPr>
          <p:nvPr>
            <p:ph type="sldNum" sz="quarter" idx="12"/>
          </p:nvPr>
        </p:nvSpPr>
        <p:spPr/>
        <p:txBody>
          <a:bodyPr/>
          <a:lstStyle/>
          <a:p>
            <a:fld id="{7791D223-6A27-4327-8087-FA06212A7E85}" type="slidenum">
              <a:rPr lang="ja-JP" altLang="en-US" smtClean="0"/>
              <a:pPr/>
              <a:t>37</a:t>
            </a:fld>
            <a:endParaRPr lang="ja-JP" altLang="en-US"/>
          </a:p>
        </p:txBody>
      </p:sp>
    </p:spTree>
    <p:extLst>
      <p:ext uri="{BB962C8B-B14F-4D97-AF65-F5344CB8AC3E}">
        <p14:creationId xmlns:p14="http://schemas.microsoft.com/office/powerpoint/2010/main" val="21745978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 14"/>
          <p:cNvGraphicFramePr>
            <a:graphicFrameLocks noGrp="1"/>
          </p:cNvGraphicFramePr>
          <p:nvPr>
            <p:extLst>
              <p:ext uri="{D42A27DB-BD31-4B8C-83A1-F6EECF244321}">
                <p14:modId xmlns:p14="http://schemas.microsoft.com/office/powerpoint/2010/main" val="1991442446"/>
              </p:ext>
            </p:extLst>
          </p:nvPr>
        </p:nvGraphicFramePr>
        <p:xfrm>
          <a:off x="246145" y="612000"/>
          <a:ext cx="8676000" cy="2368800"/>
        </p:xfrm>
        <a:graphic>
          <a:graphicData uri="http://schemas.openxmlformats.org/drawingml/2006/table">
            <a:tbl>
              <a:tblPr firstRow="1" bandRow="1">
                <a:tableStyleId>{5940675A-B579-460E-94D1-54222C63F5DA}</a:tableStyleId>
              </a:tblPr>
              <a:tblGrid>
                <a:gridCol w="612000">
                  <a:extLst>
                    <a:ext uri="{9D8B030D-6E8A-4147-A177-3AD203B41FA5}">
                      <a16:colId xmlns:a16="http://schemas.microsoft.com/office/drawing/2014/main" val="20000"/>
                    </a:ext>
                  </a:extLst>
                </a:gridCol>
                <a:gridCol w="1872000">
                  <a:extLst>
                    <a:ext uri="{9D8B030D-6E8A-4147-A177-3AD203B41FA5}">
                      <a16:colId xmlns:a16="http://schemas.microsoft.com/office/drawing/2014/main" val="20001"/>
                    </a:ext>
                  </a:extLst>
                </a:gridCol>
                <a:gridCol w="3096000">
                  <a:extLst>
                    <a:ext uri="{9D8B030D-6E8A-4147-A177-3AD203B41FA5}">
                      <a16:colId xmlns:a16="http://schemas.microsoft.com/office/drawing/2014/main" val="20004"/>
                    </a:ext>
                  </a:extLst>
                </a:gridCol>
                <a:gridCol w="3096000">
                  <a:extLst>
                    <a:ext uri="{9D8B030D-6E8A-4147-A177-3AD203B41FA5}">
                      <a16:colId xmlns:a16="http://schemas.microsoft.com/office/drawing/2014/main" val="2053537550"/>
                    </a:ext>
                  </a:extLst>
                </a:gridCol>
              </a:tblGrid>
              <a:tr h="54000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取組み</a:t>
                      </a:r>
                      <a:endParaRPr kumimoji="1" lang="en-US" altLang="ja-JP" sz="11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対　象</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令和７年度の取組み状況</a:t>
                      </a:r>
                      <a:endParaRPr kumimoji="1" lang="en-US" altLang="ja-JP"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令和８年度の取組み</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433878">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b="0" dirty="0">
                          <a:latin typeface="メイリオ" panose="020B0604030504040204" pitchFamily="50" charset="-128"/>
                          <a:ea typeface="メイリオ" panose="020B0604030504040204" pitchFamily="50" charset="-128"/>
                          <a:cs typeface="Meiryo UI" panose="020B0604030504040204" pitchFamily="50" charset="-128"/>
                        </a:rPr>
                        <a:t>徴収向上方策</a:t>
                      </a:r>
                      <a:endParaRPr kumimoji="1" lang="ja-JP" altLang="en-US" sz="1200" b="0" dirty="0">
                        <a:latin typeface="メイリオ" panose="020B0604030504040204" pitchFamily="50" charset="-128"/>
                        <a:ea typeface="メイリオ" panose="020B0604030504040204" pitchFamily="50" charset="-128"/>
                        <a:cs typeface="Meiryo UI" panose="020B0604030504040204" pitchFamily="50" charset="-128"/>
                      </a:endParaRPr>
                    </a:p>
                  </a:txBody>
                  <a:tcPr vert="eaVert"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個人住民税（</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府民税及び市町村民税）</a:t>
                      </a:r>
                      <a:r>
                        <a:rPr kumimoji="1" lang="ja-JP" altLang="en-US"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の大阪府域地方税徴収機構における共同徴収</a:t>
                      </a:r>
                      <a:endParaRPr kumimoji="1" lang="en-US" altLang="ja-JP"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大阪府域地方税徴収機構において、令和７年度は府内</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30</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市町と共同徴収を実施。</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zh-TW"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収入見込額：</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2.0</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億円（個人府民税）</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個人住民税をはじめとした地方税の税収確保を図るため、府と参加団体が引き続き共同徴収を推進。</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zh-TW"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収入見込額：</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1.9</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億円（個人府民税）</a:t>
                      </a:r>
                      <a:r>
                        <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684000">
                <a:tc vMerge="1">
                  <a:txBody>
                    <a:bodyPr/>
                    <a:lstStyle/>
                    <a:p>
                      <a:endParaRPr kumimoji="1" lang="ja-JP" alt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課税調査の推進</a:t>
                      </a:r>
                      <a:endParaRPr kumimoji="1" lang="en-US" altLang="ja-JP"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府が自ら徴収する税目について、厳正な課税調査を推進。</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zh-TW"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収入見込額：</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9.3</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億円</a:t>
                      </a:r>
                      <a:r>
                        <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府が自ら徴収する税目について、厳正な課税調査を推進。</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zh-TW"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収入見込額：</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9.8</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億円</a:t>
                      </a:r>
                      <a:r>
                        <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98599096"/>
                  </a:ext>
                </a:extLst>
              </a:tr>
            </a:tbl>
          </a:graphicData>
        </a:graphic>
      </p:graphicFrame>
      <p:sp>
        <p:nvSpPr>
          <p:cNvPr id="3" name="スライド番号プレースホルダー 2">
            <a:extLst>
              <a:ext uri="{FF2B5EF4-FFF2-40B4-BE49-F238E27FC236}">
                <a16:creationId xmlns:a16="http://schemas.microsoft.com/office/drawing/2014/main" id="{F8E6047E-036F-4D3C-BFBC-CFF2D371D701}"/>
              </a:ext>
            </a:extLst>
          </p:cNvPr>
          <p:cNvSpPr>
            <a:spLocks noGrp="1"/>
          </p:cNvSpPr>
          <p:nvPr>
            <p:ph type="sldNum" sz="quarter" idx="12"/>
          </p:nvPr>
        </p:nvSpPr>
        <p:spPr/>
        <p:txBody>
          <a:bodyPr/>
          <a:lstStyle/>
          <a:p>
            <a:fld id="{7791D223-6A27-4327-8087-FA06212A7E85}" type="slidenum">
              <a:rPr lang="ja-JP" altLang="en-US" smtClean="0"/>
              <a:pPr/>
              <a:t>38</a:t>
            </a:fld>
            <a:endParaRPr lang="ja-JP" altLang="en-US"/>
          </a:p>
        </p:txBody>
      </p:sp>
      <p:sp>
        <p:nvSpPr>
          <p:cNvPr id="6" name="正方形/長方形 5">
            <a:extLst>
              <a:ext uri="{FF2B5EF4-FFF2-40B4-BE49-F238E27FC236}">
                <a16:creationId xmlns:a16="http://schemas.microsoft.com/office/drawing/2014/main" id="{55DF2834-E673-4CE4-A610-19F18C3A52CC}"/>
              </a:ext>
            </a:extLst>
          </p:cNvPr>
          <p:cNvSpPr/>
          <p:nvPr/>
        </p:nvSpPr>
        <p:spPr>
          <a:xfrm>
            <a:off x="0" y="98630"/>
            <a:ext cx="8136904" cy="369332"/>
          </a:xfrm>
          <a:prstGeom prst="rect">
            <a:avLst/>
          </a:prstGeom>
        </p:spPr>
        <p:txBody>
          <a:bodyPr wrap="square">
            <a:spAutoFit/>
          </a:bodyPr>
          <a:lstStyle/>
          <a:p>
            <a:r>
              <a:rPr lang="en-US" altLang="ja-JP"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Ⅰ</a:t>
            </a:r>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歳入確保　</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(ⅰ)</a:t>
            </a:r>
            <a:r>
              <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府税収入の確保</a:t>
            </a:r>
            <a:endParaRPr lang="en-US" altLang="ja-JP"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17228946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 14"/>
          <p:cNvGraphicFramePr>
            <a:graphicFrameLocks noGrp="1"/>
          </p:cNvGraphicFramePr>
          <p:nvPr>
            <p:extLst>
              <p:ext uri="{D42A27DB-BD31-4B8C-83A1-F6EECF244321}">
                <p14:modId xmlns:p14="http://schemas.microsoft.com/office/powerpoint/2010/main" val="436633445"/>
              </p:ext>
            </p:extLst>
          </p:nvPr>
        </p:nvGraphicFramePr>
        <p:xfrm>
          <a:off x="246145" y="612000"/>
          <a:ext cx="8676000" cy="4672540"/>
        </p:xfrm>
        <a:graphic>
          <a:graphicData uri="http://schemas.openxmlformats.org/drawingml/2006/table">
            <a:tbl>
              <a:tblPr firstRow="1" bandRow="1">
                <a:tableStyleId>{5940675A-B579-460E-94D1-54222C63F5DA}</a:tableStyleId>
              </a:tblPr>
              <a:tblGrid>
                <a:gridCol w="612000">
                  <a:extLst>
                    <a:ext uri="{9D8B030D-6E8A-4147-A177-3AD203B41FA5}">
                      <a16:colId xmlns:a16="http://schemas.microsoft.com/office/drawing/2014/main" val="20000"/>
                    </a:ext>
                  </a:extLst>
                </a:gridCol>
                <a:gridCol w="1872000">
                  <a:extLst>
                    <a:ext uri="{9D8B030D-6E8A-4147-A177-3AD203B41FA5}">
                      <a16:colId xmlns:a16="http://schemas.microsoft.com/office/drawing/2014/main" val="20001"/>
                    </a:ext>
                  </a:extLst>
                </a:gridCol>
                <a:gridCol w="3096000">
                  <a:extLst>
                    <a:ext uri="{9D8B030D-6E8A-4147-A177-3AD203B41FA5}">
                      <a16:colId xmlns:a16="http://schemas.microsoft.com/office/drawing/2014/main" val="20004"/>
                    </a:ext>
                  </a:extLst>
                </a:gridCol>
                <a:gridCol w="3096000">
                  <a:extLst>
                    <a:ext uri="{9D8B030D-6E8A-4147-A177-3AD203B41FA5}">
                      <a16:colId xmlns:a16="http://schemas.microsoft.com/office/drawing/2014/main" val="343836115"/>
                    </a:ext>
                  </a:extLst>
                </a:gridCol>
              </a:tblGrid>
              <a:tr h="50727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取組み</a:t>
                      </a:r>
                      <a:endParaRPr kumimoji="1" lang="en-US" altLang="ja-JP" sz="11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対　象</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令和７年度の取組み状況</a:t>
                      </a:r>
                      <a:endParaRPr kumimoji="1" lang="en-US" altLang="ja-JP"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令和８年度の取組み</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707584">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府有財産の売却・有効活用</a:t>
                      </a:r>
                    </a:p>
                  </a:txBody>
                  <a:tcPr vert="eaVert"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l"/>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堺</a:t>
                      </a:r>
                      <a:r>
                        <a:rPr lang="ja-JP" altLang="en-US" sz="1200" u="non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泉北港の府営</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上屋</a:t>
                      </a: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l"/>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府営上屋</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14</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棟について、順次民間に有償譲渡等ができるよう、現在の上屋利用者と協議を進めた。</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府営上屋</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14</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棟について、順次民間に有償譲渡等ができるよう、現在の上屋利用者と協議を進める。</a:t>
                      </a:r>
                      <a:endParaRPr kumimoji="1" lang="en-US" altLang="ja-JP" sz="1200" b="0" i="0" u="none" strike="sng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784724">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dirty="0">
                        <a:latin typeface="メイリオ" panose="020B0604030504040204" pitchFamily="50" charset="-128"/>
                        <a:ea typeface="メイリオ" panose="020B0604030504040204" pitchFamily="50" charset="-128"/>
                        <a:cs typeface="Meiryo UI" panose="020B0604030504040204" pitchFamily="50" charset="-128"/>
                      </a:endParaRPr>
                    </a:p>
                  </a:txBody>
                  <a:tcPr vert="eaVert"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旧都市計画道路大阪岸和田南海線（泉佐野市）未利用地</a:t>
                      </a: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l"/>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売却に向け一般競争入札を執行した。</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落札者が決定した場合は、契約手続を経て売却する。</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12700" cap="flat" cmpd="sng" algn="ctr">
                      <a:solidFill>
                        <a:schemeClr val="tx1"/>
                      </a:solidFill>
                      <a:prstDash val="solid"/>
                      <a:round/>
                      <a:headEnd type="none" w="med" len="med"/>
                      <a:tailEnd type="none" w="med" len="med"/>
                    </a:lnBlToTr>
                    <a:noFill/>
                  </a:tcPr>
                </a:tc>
                <a:extLst>
                  <a:ext uri="{0D108BD9-81ED-4DB2-BD59-A6C34878D82A}">
                    <a16:rowId xmlns:a16="http://schemas.microsoft.com/office/drawing/2014/main" val="1996438379"/>
                  </a:ext>
                </a:extLst>
              </a:tr>
              <a:tr h="681844">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dirty="0">
                        <a:latin typeface="メイリオ" panose="020B0604030504040204" pitchFamily="50" charset="-128"/>
                        <a:ea typeface="メイリオ" panose="020B0604030504040204" pitchFamily="50" charset="-128"/>
                        <a:cs typeface="Meiryo UI" panose="020B0604030504040204" pitchFamily="50" charset="-128"/>
                      </a:endParaRPr>
                    </a:p>
                  </a:txBody>
                  <a:tcPr vert="eaVert"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計量検定所タクシーメーター検査場跡地</a:t>
                      </a:r>
                    </a:p>
                    <a:p>
                      <a:pPr algn="l"/>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売却に向けた手続を進めている。</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令和８年度中の売却に向け取り組む。</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7575241"/>
                  </a:ext>
                </a:extLst>
              </a:tr>
              <a:tr h="101454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ja-JP" altLang="en-US"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株式売却</a:t>
                      </a:r>
                      <a:endParaRPr kumimoji="1" lang="ja-JP" altLang="en-US" sz="1200" b="0" strike="sngStrike"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vert="eaVert"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（株）大阪鶴見フラワーセンターの株式売却</a:t>
                      </a:r>
                      <a:endParaRPr lang="en-US" altLang="ja-JP"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株式売却について、検討中。</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なお、売却時期については、今後必要となる大規模修繕等を踏まえ、企業価値を見極めた上で判断する。</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株式売却について、引き続き検討する。</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ただし、売却時期については、今後必要となる大規模修繕等を踏まえ、企業価値を見極めた上で判断する。</a:t>
                      </a:r>
                      <a:endParaRPr kumimoji="1" lang="en-US" altLang="ja-JP" sz="1200" b="0" i="0" u="none" strike="sng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7387958"/>
                  </a:ext>
                </a:extLst>
              </a:tr>
              <a:tr h="648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strike="noStrike"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資金運用</a:t>
                      </a:r>
                    </a:p>
                  </a:txBody>
                  <a:tcPr vert="eaVert"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減債基金等の運用</a:t>
                      </a:r>
                      <a:endParaRPr lang="en-US" altLang="ja-JP"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金利上昇に伴う公債費負担を軽減するため、運用可能な資金の範囲内で安全な債券等による運用を実施している。</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金利上昇に伴う公債費負担を軽減するため、運用可能な資金の範囲内で安全な債券等による運用を実施する。</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10172163"/>
                  </a:ext>
                </a:extLst>
              </a:tr>
            </a:tbl>
          </a:graphicData>
        </a:graphic>
      </p:graphicFrame>
      <p:sp>
        <p:nvSpPr>
          <p:cNvPr id="14" name="正方形/長方形 13">
            <a:extLst>
              <a:ext uri="{FF2B5EF4-FFF2-40B4-BE49-F238E27FC236}">
                <a16:creationId xmlns:a16="http://schemas.microsoft.com/office/drawing/2014/main" id="{1116BCDD-83FD-4FE4-9618-52A9080325E7}"/>
              </a:ext>
            </a:extLst>
          </p:cNvPr>
          <p:cNvSpPr/>
          <p:nvPr/>
        </p:nvSpPr>
        <p:spPr>
          <a:xfrm>
            <a:off x="0" y="98630"/>
            <a:ext cx="8136904" cy="369332"/>
          </a:xfrm>
          <a:prstGeom prst="rect">
            <a:avLst/>
          </a:prstGeom>
        </p:spPr>
        <p:txBody>
          <a:bodyPr wrap="square">
            <a:spAutoFit/>
          </a:bodyPr>
          <a:lstStyle/>
          <a:p>
            <a:r>
              <a:rPr lang="en-US" altLang="ja-JP"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Ⅰ</a:t>
            </a:r>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歳入確保　 </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(ⅱ) </a:t>
            </a:r>
            <a:r>
              <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府有財産の売却・有効活用</a:t>
            </a:r>
            <a:r>
              <a:rPr lang="ja-JP" altLang="en-US"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等</a:t>
            </a:r>
            <a:endPar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90C625AE-9E1E-45D4-A50D-3E29FBBF8A7B}"/>
              </a:ext>
            </a:extLst>
          </p:cNvPr>
          <p:cNvSpPr>
            <a:spLocks noGrp="1"/>
          </p:cNvSpPr>
          <p:nvPr>
            <p:ph type="sldNum" sz="quarter" idx="12"/>
          </p:nvPr>
        </p:nvSpPr>
        <p:spPr/>
        <p:txBody>
          <a:bodyPr/>
          <a:lstStyle/>
          <a:p>
            <a:fld id="{7791D223-6A27-4327-8087-FA06212A7E85}" type="slidenum">
              <a:rPr lang="ja-JP" altLang="en-US" smtClean="0"/>
              <a:pPr/>
              <a:t>39</a:t>
            </a:fld>
            <a:endParaRPr lang="ja-JP" altLang="en-US"/>
          </a:p>
        </p:txBody>
      </p:sp>
    </p:spTree>
    <p:extLst>
      <p:ext uri="{BB962C8B-B14F-4D97-AF65-F5344CB8AC3E}">
        <p14:creationId xmlns:p14="http://schemas.microsoft.com/office/powerpoint/2010/main" val="14630071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正方形/長方形 12"/>
          <p:cNvSpPr/>
          <p:nvPr/>
        </p:nvSpPr>
        <p:spPr>
          <a:xfrm>
            <a:off x="0" y="98630"/>
            <a:ext cx="8136904" cy="369332"/>
          </a:xfrm>
          <a:prstGeom prst="rect">
            <a:avLst/>
          </a:prstGeom>
        </p:spPr>
        <p:txBody>
          <a:bodyPr wrap="square">
            <a:spAutoFit/>
          </a:bodyPr>
          <a:lstStyle/>
          <a:p>
            <a:r>
              <a:rPr lang="en-US" altLang="ja-JP"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Ⅱ</a:t>
            </a:r>
            <a:r>
              <a:rPr lang="ja-JP" altLang="en-US"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歳出改革</a:t>
            </a:r>
            <a:endParaRPr lang="en-US" altLang="ja-JP"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11" name="表 10"/>
          <p:cNvGraphicFramePr>
            <a:graphicFrameLocks noGrp="1"/>
          </p:cNvGraphicFramePr>
          <p:nvPr>
            <p:extLst>
              <p:ext uri="{D42A27DB-BD31-4B8C-83A1-F6EECF244321}">
                <p14:modId xmlns:p14="http://schemas.microsoft.com/office/powerpoint/2010/main" val="1772703046"/>
              </p:ext>
            </p:extLst>
          </p:nvPr>
        </p:nvGraphicFramePr>
        <p:xfrm>
          <a:off x="261485" y="612000"/>
          <a:ext cx="8676000" cy="5360400"/>
        </p:xfrm>
        <a:graphic>
          <a:graphicData uri="http://schemas.openxmlformats.org/drawingml/2006/table">
            <a:tbl>
              <a:tblPr firstRow="1" bandRow="1">
                <a:tableStyleId>{5940675A-B579-460E-94D1-54222C63F5DA}</a:tableStyleId>
              </a:tblPr>
              <a:tblGrid>
                <a:gridCol w="1116000">
                  <a:extLst>
                    <a:ext uri="{9D8B030D-6E8A-4147-A177-3AD203B41FA5}">
                      <a16:colId xmlns:a16="http://schemas.microsoft.com/office/drawing/2014/main" val="20000"/>
                    </a:ext>
                  </a:extLst>
                </a:gridCol>
                <a:gridCol w="2160000">
                  <a:extLst>
                    <a:ext uri="{9D8B030D-6E8A-4147-A177-3AD203B41FA5}">
                      <a16:colId xmlns:a16="http://schemas.microsoft.com/office/drawing/2014/main" val="20001"/>
                    </a:ext>
                  </a:extLst>
                </a:gridCol>
                <a:gridCol w="2700000">
                  <a:extLst>
                    <a:ext uri="{9D8B030D-6E8A-4147-A177-3AD203B41FA5}">
                      <a16:colId xmlns:a16="http://schemas.microsoft.com/office/drawing/2014/main" val="20004"/>
                    </a:ext>
                  </a:extLst>
                </a:gridCol>
                <a:gridCol w="2700000">
                  <a:extLst>
                    <a:ext uri="{9D8B030D-6E8A-4147-A177-3AD203B41FA5}">
                      <a16:colId xmlns:a16="http://schemas.microsoft.com/office/drawing/2014/main" val="142398630"/>
                    </a:ext>
                  </a:extLst>
                </a:gridCol>
              </a:tblGrid>
              <a:tr h="54000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事業名</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事業概要</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令和７年度の取組み状況</a:t>
                      </a:r>
                      <a:endParaRPr kumimoji="1" lang="en-US" altLang="ja-JP"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令和８年度の取組み</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2700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市町村振興補助金</a:t>
                      </a:r>
                      <a:endParaRPr lang="en-US" altLang="ja-JP"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ja-JP"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市町村が持続的、安定的に行政サービスを提供していけるよう、府として後押しするため、府内市町村の基礎自治機能の充実・強化に向けた体制整備及び行財政基盤を強化する取組みを支援する。</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住民サービスの向上に繋がる広域での取組みや</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DX</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等、基礎自治機能の充実・強化に資する取組みに重点配分するよう、制度を運用している。</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また、より踏み込んだ将来のあり方や人材確保等に取り組む市町村に対して検討・議論の段階から支援を拡充した。</a:t>
                      </a:r>
                      <a:endParaRPr kumimoji="1" lang="en-US" altLang="ja-JP" sz="1200" b="0" i="0" u="none" strike="sng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sng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u="none"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市町村における基礎自治機能の充実・強化に向けた取組</a:t>
                      </a:r>
                      <a:r>
                        <a:rPr kumimoji="1" lang="ja-JP" altLang="en-US" sz="1200" u="none" strike="noStrike"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み</a:t>
                      </a:r>
                      <a:r>
                        <a:rPr kumimoji="1" lang="ja-JP" altLang="en-US" sz="1200" u="none"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を後押しする制度として運用するとともに、その役割を果たしているか、引き続き効果を検証していく。</a:t>
                      </a:r>
                    </a:p>
                  </a:txBody>
                  <a:tcPr marT="72000" marB="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85992106"/>
                  </a:ext>
                </a:extLst>
              </a:tr>
              <a:tr h="1620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地域福祉・</a:t>
                      </a: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高齢者福祉交付金</a:t>
                      </a: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地域福祉、高齢者福祉の各分野を対象に、市町村が創意工夫を凝らし、地域の実情に沿った施策の立案、推進を行うことで、府民サービスの向上に資することを目的に交付する。 </a:t>
                      </a:r>
                    </a:p>
                  </a:txBody>
                  <a:tcPr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令和３年度より新基準による配分を実施。</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従来は、基本的に事業費が大きいほど交付額が大きくなる仕組みであったが、前々年度と前年度の事業の実績を比較し、その伸び率等をもとに交付金を配分した。</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新基準による交付金の配分について効果検証を行い、より効果的な配分方法等を引き続き検討する。</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12" name="大かっこ 11">
            <a:extLst>
              <a:ext uri="{FF2B5EF4-FFF2-40B4-BE49-F238E27FC236}">
                <a16:creationId xmlns:a16="http://schemas.microsoft.com/office/drawing/2014/main" id="{22281C7C-17E4-4CBD-93DD-8D6F5CCDB198}"/>
              </a:ext>
            </a:extLst>
          </p:cNvPr>
          <p:cNvSpPr/>
          <p:nvPr/>
        </p:nvSpPr>
        <p:spPr>
          <a:xfrm>
            <a:off x="3581890" y="2681995"/>
            <a:ext cx="2565285" cy="1512090"/>
          </a:xfrm>
          <a:prstGeom prst="bracketPair">
            <a:avLst>
              <a:gd name="adj" fmla="val 5103"/>
            </a:avLst>
          </a:prstGeom>
          <a:ln w="12700"/>
        </p:spPr>
        <p:style>
          <a:lnRef idx="1">
            <a:schemeClr val="dk1"/>
          </a:lnRef>
          <a:fillRef idx="0">
            <a:schemeClr val="dk1"/>
          </a:fillRef>
          <a:effectRef idx="0">
            <a:schemeClr val="dk1"/>
          </a:effectRef>
          <a:fontRef idx="minor">
            <a:schemeClr val="tx1"/>
          </a:fontRef>
        </p:style>
        <p:txBody>
          <a:bodyPr lIns="72000" tIns="36000" rIns="0" bIns="36000" rtlCol="0" anchor="ctr"/>
          <a:lstStyle/>
          <a:p>
            <a:pPr>
              <a:defRPr/>
            </a:pPr>
            <a:r>
              <a:rPr lang="en-US" altLang="ja-JP" sz="1000" dirty="0">
                <a:latin typeface="Meiryo UI" panose="020B0604030504040204" pitchFamily="50" charset="-128"/>
                <a:ea typeface="Meiryo UI" panose="020B0604030504040204" pitchFamily="50" charset="-128"/>
                <a:cs typeface="Meiryo UI" panose="020B0604030504040204" pitchFamily="50" charset="-128"/>
              </a:rPr>
              <a:t>【</a:t>
            </a:r>
            <a:r>
              <a:rPr lang="ja-JP" altLang="en-US" sz="1000" dirty="0">
                <a:latin typeface="Meiryo UI" panose="020B0604030504040204" pitchFamily="50" charset="-128"/>
                <a:ea typeface="Meiryo UI" panose="020B0604030504040204" pitchFamily="50" charset="-128"/>
                <a:cs typeface="Meiryo UI" panose="020B0604030504040204" pitchFamily="50" charset="-128"/>
              </a:rPr>
              <a:t>実施事業</a:t>
            </a:r>
            <a:r>
              <a:rPr lang="en-US" altLang="ja-JP" sz="1000" dirty="0">
                <a:latin typeface="Meiryo UI" panose="020B0604030504040204" pitchFamily="50" charset="-128"/>
                <a:ea typeface="Meiryo UI" panose="020B0604030504040204" pitchFamily="50" charset="-128"/>
                <a:cs typeface="Meiryo UI" panose="020B0604030504040204" pitchFamily="50" charset="-128"/>
              </a:rPr>
              <a:t>】</a:t>
            </a:r>
          </a:p>
          <a:p>
            <a:pPr>
              <a:defRPr/>
            </a:pPr>
            <a:r>
              <a:rPr lang="ja-JP" altLang="en-US" sz="1000" dirty="0">
                <a:latin typeface="Meiryo UI" panose="020B0604030504040204" pitchFamily="50" charset="-128"/>
                <a:ea typeface="Meiryo UI" panose="020B0604030504040204" pitchFamily="50" charset="-128"/>
                <a:cs typeface="Meiryo UI" panose="020B0604030504040204" pitchFamily="50" charset="-128"/>
              </a:rPr>
              <a:t>・将来のあり方に関する議論に係る取組み</a:t>
            </a:r>
            <a:endParaRPr lang="en-US" altLang="ja-JP" sz="1000" dirty="0">
              <a:latin typeface="Meiryo UI" panose="020B0604030504040204" pitchFamily="50" charset="-128"/>
              <a:ea typeface="Meiryo UI" panose="020B0604030504040204" pitchFamily="50" charset="-128"/>
              <a:cs typeface="Meiryo UI" panose="020B0604030504040204" pitchFamily="50" charset="-128"/>
            </a:endParaRPr>
          </a:p>
          <a:p>
            <a:pPr>
              <a:defRPr/>
            </a:pPr>
            <a:r>
              <a:rPr lang="ja-JP" altLang="en-US" sz="1000" dirty="0">
                <a:latin typeface="Meiryo UI" panose="020B0604030504040204" pitchFamily="50" charset="-128"/>
                <a:ea typeface="Meiryo UI" panose="020B0604030504040204" pitchFamily="50" charset="-128"/>
                <a:cs typeface="Meiryo UI" panose="020B0604030504040204" pitchFamily="50" charset="-128"/>
              </a:rPr>
              <a:t>（中長期財政シミュレーション等）</a:t>
            </a:r>
            <a:endParaRPr lang="en-US" altLang="ja-JP" sz="1000" dirty="0">
              <a:latin typeface="Meiryo UI" panose="020B0604030504040204" pitchFamily="50" charset="-128"/>
              <a:ea typeface="Meiryo UI" panose="020B0604030504040204" pitchFamily="50" charset="-128"/>
              <a:cs typeface="Meiryo UI" panose="020B0604030504040204" pitchFamily="50" charset="-128"/>
            </a:endParaRPr>
          </a:p>
          <a:p>
            <a:pPr>
              <a:defRPr/>
            </a:pPr>
            <a:r>
              <a:rPr lang="ja-JP" altLang="en-US" sz="1000" dirty="0">
                <a:latin typeface="Meiryo UI" panose="020B0604030504040204" pitchFamily="50" charset="-128"/>
                <a:ea typeface="Meiryo UI" panose="020B0604030504040204" pitchFamily="50" charset="-128"/>
                <a:cs typeface="Meiryo UI" panose="020B0604030504040204" pitchFamily="50" charset="-128"/>
              </a:rPr>
              <a:t>・市町村間の広域連携体制の構築</a:t>
            </a:r>
            <a:endParaRPr lang="en-US" altLang="ja-JP" sz="1000" dirty="0">
              <a:latin typeface="Meiryo UI" panose="020B0604030504040204" pitchFamily="50" charset="-128"/>
              <a:ea typeface="Meiryo UI" panose="020B0604030504040204" pitchFamily="50" charset="-128"/>
              <a:cs typeface="Meiryo UI" panose="020B0604030504040204" pitchFamily="50" charset="-128"/>
            </a:endParaRPr>
          </a:p>
          <a:p>
            <a:pPr>
              <a:defRPr/>
            </a:pPr>
            <a:r>
              <a:rPr lang="ja-JP" altLang="en-US" sz="1000" dirty="0">
                <a:latin typeface="Meiryo UI" panose="020B0604030504040204" pitchFamily="50" charset="-128"/>
                <a:ea typeface="Meiryo UI" panose="020B0604030504040204" pitchFamily="50" charset="-128"/>
                <a:cs typeface="Meiryo UI" panose="020B0604030504040204" pitchFamily="50" charset="-128"/>
              </a:rPr>
              <a:t>（一部事務組合による消防事務の広域化等）</a:t>
            </a:r>
            <a:endParaRPr lang="en-US" altLang="ja-JP" sz="1000" dirty="0">
              <a:latin typeface="Meiryo UI" panose="020B0604030504040204" pitchFamily="50" charset="-128"/>
              <a:ea typeface="Meiryo UI" panose="020B0604030504040204" pitchFamily="50" charset="-128"/>
              <a:cs typeface="Meiryo UI" panose="020B0604030504040204" pitchFamily="50" charset="-128"/>
            </a:endParaRPr>
          </a:p>
          <a:p>
            <a:pPr>
              <a:defRPr/>
            </a:pPr>
            <a:r>
              <a:rPr lang="ja-JP" altLang="en-US" sz="1000" dirty="0">
                <a:latin typeface="Meiryo UI" panose="020B0604030504040204" pitchFamily="50" charset="-128"/>
                <a:ea typeface="Meiryo UI" panose="020B0604030504040204" pitchFamily="50" charset="-128"/>
                <a:cs typeface="Meiryo UI" panose="020B0604030504040204" pitchFamily="50" charset="-128"/>
              </a:rPr>
              <a:t>・政策実現のための戦略的タイアップ</a:t>
            </a:r>
            <a:endParaRPr lang="en-US" altLang="ja-JP" sz="1000" dirty="0">
              <a:latin typeface="Meiryo UI" panose="020B0604030504040204" pitchFamily="50" charset="-128"/>
              <a:ea typeface="Meiryo UI" panose="020B0604030504040204" pitchFamily="50" charset="-128"/>
              <a:cs typeface="Meiryo UI" panose="020B0604030504040204" pitchFamily="50" charset="-128"/>
            </a:endParaRPr>
          </a:p>
          <a:p>
            <a:pPr>
              <a:defRPr/>
            </a:pPr>
            <a:r>
              <a:rPr lang="ja-JP" altLang="en-US" sz="1000" dirty="0">
                <a:latin typeface="Meiryo UI" panose="020B0604030504040204" pitchFamily="50" charset="-128"/>
                <a:ea typeface="Meiryo UI" panose="020B0604030504040204" pitchFamily="50" charset="-128"/>
                <a:cs typeface="Meiryo UI" panose="020B0604030504040204" pitchFamily="50" charset="-128"/>
              </a:rPr>
              <a:t>（</a:t>
            </a:r>
            <a:r>
              <a:rPr lang="en-US" altLang="ja-JP" sz="1000" dirty="0">
                <a:latin typeface="Meiryo UI" panose="020B0604030504040204" pitchFamily="50" charset="-128"/>
                <a:ea typeface="Meiryo UI" panose="020B0604030504040204" pitchFamily="50" charset="-128"/>
                <a:cs typeface="Meiryo UI" panose="020B0604030504040204" pitchFamily="50" charset="-128"/>
              </a:rPr>
              <a:t>DX</a:t>
            </a:r>
            <a:r>
              <a:rPr lang="ja-JP" altLang="en-US" sz="1000" dirty="0">
                <a:latin typeface="Meiryo UI" panose="020B0604030504040204" pitchFamily="50" charset="-128"/>
                <a:ea typeface="Meiryo UI" panose="020B0604030504040204" pitchFamily="50" charset="-128"/>
                <a:cs typeface="Meiryo UI" panose="020B0604030504040204" pitchFamily="50" charset="-128"/>
              </a:rPr>
              <a:t>の推進、公民連携等）</a:t>
            </a:r>
            <a:endParaRPr lang="en-US" altLang="ja-JP" sz="1000" dirty="0">
              <a:latin typeface="Meiryo UI" panose="020B0604030504040204" pitchFamily="50" charset="-128"/>
              <a:ea typeface="Meiryo UI" panose="020B0604030504040204" pitchFamily="50" charset="-128"/>
              <a:cs typeface="Meiryo UI" panose="020B0604030504040204" pitchFamily="50" charset="-128"/>
            </a:endParaRPr>
          </a:p>
          <a:p>
            <a:pPr>
              <a:defRPr/>
            </a:pPr>
            <a:r>
              <a:rPr lang="ja-JP" altLang="en-US" sz="1000" dirty="0">
                <a:latin typeface="Meiryo UI" panose="020B0604030504040204" pitchFamily="50" charset="-128"/>
                <a:ea typeface="Meiryo UI" panose="020B0604030504040204" pitchFamily="50" charset="-128"/>
                <a:cs typeface="Meiryo UI" panose="020B0604030504040204" pitchFamily="50" charset="-128"/>
              </a:rPr>
              <a:t>・府が特に推進する取組み</a:t>
            </a:r>
            <a:endParaRPr lang="en-US" altLang="ja-JP" sz="1000" dirty="0">
              <a:latin typeface="Meiryo UI" panose="020B0604030504040204" pitchFamily="50" charset="-128"/>
              <a:ea typeface="Meiryo UI" panose="020B0604030504040204" pitchFamily="50" charset="-128"/>
              <a:cs typeface="Meiryo UI" panose="020B0604030504040204" pitchFamily="50" charset="-128"/>
            </a:endParaRPr>
          </a:p>
          <a:p>
            <a:pPr>
              <a:defRPr/>
            </a:pPr>
            <a:r>
              <a:rPr lang="ja-JP" altLang="en-US" sz="1000" dirty="0">
                <a:latin typeface="Meiryo UI" panose="020B0604030504040204" pitchFamily="50" charset="-128"/>
                <a:ea typeface="Meiryo UI" panose="020B0604030504040204" pitchFamily="50" charset="-128"/>
                <a:cs typeface="Meiryo UI" panose="020B0604030504040204" pitchFamily="50" charset="-128"/>
              </a:rPr>
              <a:t>（踏み込んだあり方検討・議論、人材確保等）</a:t>
            </a:r>
            <a:endParaRPr lang="en-US" altLang="ja-JP" sz="10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FC944737-AA78-4014-B43A-8ADB0EA4FDC1}"/>
              </a:ext>
            </a:extLst>
          </p:cNvPr>
          <p:cNvSpPr>
            <a:spLocks noGrp="1"/>
          </p:cNvSpPr>
          <p:nvPr>
            <p:ph type="sldNum" sz="quarter" idx="12"/>
          </p:nvPr>
        </p:nvSpPr>
        <p:spPr/>
        <p:txBody>
          <a:bodyPr/>
          <a:lstStyle/>
          <a:p>
            <a:fld id="{7791D223-6A27-4327-8087-FA06212A7E85}" type="slidenum">
              <a:rPr lang="ja-JP" altLang="en-US" smtClean="0"/>
              <a:pPr/>
              <a:t>40</a:t>
            </a:fld>
            <a:endParaRPr lang="ja-JP" altLang="en-US"/>
          </a:p>
        </p:txBody>
      </p:sp>
    </p:spTree>
    <p:extLst>
      <p:ext uri="{BB962C8B-B14F-4D97-AF65-F5344CB8AC3E}">
        <p14:creationId xmlns:p14="http://schemas.microsoft.com/office/powerpoint/2010/main" val="15479640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表 10"/>
          <p:cNvGraphicFramePr>
            <a:graphicFrameLocks noGrp="1"/>
          </p:cNvGraphicFramePr>
          <p:nvPr>
            <p:extLst>
              <p:ext uri="{D42A27DB-BD31-4B8C-83A1-F6EECF244321}">
                <p14:modId xmlns:p14="http://schemas.microsoft.com/office/powerpoint/2010/main" val="1858651997"/>
              </p:ext>
            </p:extLst>
          </p:nvPr>
        </p:nvGraphicFramePr>
        <p:xfrm>
          <a:off x="261485" y="612000"/>
          <a:ext cx="8676000" cy="4122916"/>
        </p:xfrm>
        <a:graphic>
          <a:graphicData uri="http://schemas.openxmlformats.org/drawingml/2006/table">
            <a:tbl>
              <a:tblPr firstRow="1" bandRow="1">
                <a:tableStyleId>{5940675A-B579-460E-94D1-54222C63F5DA}</a:tableStyleId>
              </a:tblPr>
              <a:tblGrid>
                <a:gridCol w="1116000">
                  <a:extLst>
                    <a:ext uri="{9D8B030D-6E8A-4147-A177-3AD203B41FA5}">
                      <a16:colId xmlns:a16="http://schemas.microsoft.com/office/drawing/2014/main" val="20000"/>
                    </a:ext>
                  </a:extLst>
                </a:gridCol>
                <a:gridCol w="2160000">
                  <a:extLst>
                    <a:ext uri="{9D8B030D-6E8A-4147-A177-3AD203B41FA5}">
                      <a16:colId xmlns:a16="http://schemas.microsoft.com/office/drawing/2014/main" val="20001"/>
                    </a:ext>
                  </a:extLst>
                </a:gridCol>
                <a:gridCol w="2700000">
                  <a:extLst>
                    <a:ext uri="{9D8B030D-6E8A-4147-A177-3AD203B41FA5}">
                      <a16:colId xmlns:a16="http://schemas.microsoft.com/office/drawing/2014/main" val="20004"/>
                    </a:ext>
                  </a:extLst>
                </a:gridCol>
                <a:gridCol w="2700000">
                  <a:extLst>
                    <a:ext uri="{9D8B030D-6E8A-4147-A177-3AD203B41FA5}">
                      <a16:colId xmlns:a16="http://schemas.microsoft.com/office/drawing/2014/main" val="1786328602"/>
                    </a:ext>
                  </a:extLst>
                </a:gridCol>
              </a:tblGrid>
              <a:tr h="54000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事業名</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事業概要</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令和７年度の取組み状況</a:t>
                      </a:r>
                      <a:endParaRPr kumimoji="1" lang="en-US" altLang="ja-JP"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令和８年度の取組み</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1296916">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新子育て支援交付金</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乳幼児医療費助成制度の再構築に伴い、市町村における医療費助成をはじめとした子育て支援施策の充実を支援するため、交付金を交付する。</a:t>
                      </a: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 </a:t>
                      </a:r>
                    </a:p>
                  </a:txBody>
                  <a:tcPr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市町村の活用状況を勘案するとともに、その効果検証を踏まえ、より効果的な運用に見直した。</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また、市町村の少子化対策の推進に向けた事業メニューを追加することとした。</a:t>
                      </a:r>
                      <a:endPar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市町村における事業メニューの活用状況等を踏まえ、メニュー内容の充実等、より効果的な運用について、引き続き検討する。</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12700" cap="flat" cmpd="sng" algn="ctr">
                      <a:noFill/>
                      <a:prstDash val="solid"/>
                      <a:round/>
                      <a:headEnd type="none" w="med" len="med"/>
                      <a:tailEnd type="none" w="med" len="med"/>
                    </a:lnBlToTr>
                    <a:solidFill>
                      <a:schemeClr val="bg1"/>
                    </a:solidFill>
                  </a:tcPr>
                </a:tc>
                <a:extLst>
                  <a:ext uri="{0D108BD9-81ED-4DB2-BD59-A6C34878D82A}">
                    <a16:rowId xmlns:a16="http://schemas.microsoft.com/office/drawing/2014/main" val="10001"/>
                  </a:ext>
                </a:extLst>
              </a:tr>
              <a:tr h="190090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zh-TW"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高等職業技術専門校運営費</a:t>
                      </a:r>
                      <a:endParaRPr lang="en-US" altLang="zh-TW"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lang="en-US" altLang="zh-TW"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新規学校卒業者及び中高年齢者等に対し基礎的な技能訓練を実施し、就職の促進を図り、産業界の要求する技能労働者の養成を図る。</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また、職業訓練指導員の技術指導、生活・職業指導の両面での資質向上を図るため、計画的・効率的な指導員研修を実施する。</a:t>
                      </a:r>
                    </a:p>
                  </a:txBody>
                  <a:tcPr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一般訓練（短期課程）の一部の科目において、在職者の先行的な受入れや、新たに校以外の場所での「出かけるテクノ講座」を試行実施するとともに、在職者訓練の拡充についての検討を行った。</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また、一部科目において募集定員等の見直しを行う等、地域の産業人材育成拠点としての機能強化を図った。</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第</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11</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次大阪府職業能力開発計画に基づき、高等職業技術専門校の機能の充実強化を図るため、各訓練科目の入校率と就職率を成果指標として、事業効果の検証を行う。</a:t>
                      </a: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また、令和７年度に一部の科目において先行実施した在職者の受入について、全科目での実施を予定。</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さらに「出かけるテクノ講座」の試行実施を継続して行うことで、在職者訓練の拡充を行う。</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12700" cap="flat" cmpd="sng" algn="ctr">
                      <a:noFill/>
                      <a:prstDash val="solid"/>
                      <a:round/>
                      <a:headEnd type="none" w="med" len="med"/>
                      <a:tailEnd type="none" w="med" len="med"/>
                    </a:lnBlToTr>
                    <a:solidFill>
                      <a:schemeClr val="bg1"/>
                    </a:solidFill>
                  </a:tcPr>
                </a:tc>
                <a:extLst>
                  <a:ext uri="{0D108BD9-81ED-4DB2-BD59-A6C34878D82A}">
                    <a16:rowId xmlns:a16="http://schemas.microsoft.com/office/drawing/2014/main" val="902072553"/>
                  </a:ext>
                </a:extLst>
              </a:tr>
            </a:tbl>
          </a:graphicData>
        </a:graphic>
      </p:graphicFrame>
      <p:sp>
        <p:nvSpPr>
          <p:cNvPr id="8" name="正方形/長方形 7"/>
          <p:cNvSpPr/>
          <p:nvPr/>
        </p:nvSpPr>
        <p:spPr>
          <a:xfrm>
            <a:off x="0" y="98630"/>
            <a:ext cx="8136904" cy="369332"/>
          </a:xfrm>
          <a:prstGeom prst="rect">
            <a:avLst/>
          </a:prstGeom>
        </p:spPr>
        <p:txBody>
          <a:bodyPr wrap="square">
            <a:spAutoFit/>
          </a:bodyPr>
          <a:lstStyle/>
          <a:p>
            <a:r>
              <a:rPr lang="en-US" altLang="ja-JP"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Ⅱ</a:t>
            </a:r>
            <a:r>
              <a:rPr lang="ja-JP" altLang="en-US"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歳出改革</a:t>
            </a:r>
            <a:endParaRPr lang="en-US" altLang="ja-JP"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6D38FAE9-F066-4D72-802A-B62880D8A492}"/>
              </a:ext>
            </a:extLst>
          </p:cNvPr>
          <p:cNvSpPr>
            <a:spLocks noGrp="1"/>
          </p:cNvSpPr>
          <p:nvPr>
            <p:ph type="sldNum" sz="quarter" idx="12"/>
          </p:nvPr>
        </p:nvSpPr>
        <p:spPr/>
        <p:txBody>
          <a:bodyPr/>
          <a:lstStyle/>
          <a:p>
            <a:fld id="{7791D223-6A27-4327-8087-FA06212A7E85}" type="slidenum">
              <a:rPr lang="ja-JP" altLang="en-US" smtClean="0"/>
              <a:pPr/>
              <a:t>41</a:t>
            </a:fld>
            <a:endParaRPr lang="ja-JP" altLang="en-US"/>
          </a:p>
        </p:txBody>
      </p:sp>
    </p:spTree>
    <p:extLst>
      <p:ext uri="{BB962C8B-B14F-4D97-AF65-F5344CB8AC3E}">
        <p14:creationId xmlns:p14="http://schemas.microsoft.com/office/powerpoint/2010/main" val="15302474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表 10"/>
          <p:cNvGraphicFramePr>
            <a:graphicFrameLocks noGrp="1"/>
          </p:cNvGraphicFramePr>
          <p:nvPr>
            <p:extLst>
              <p:ext uri="{D42A27DB-BD31-4B8C-83A1-F6EECF244321}">
                <p14:modId xmlns:p14="http://schemas.microsoft.com/office/powerpoint/2010/main" val="3909754186"/>
              </p:ext>
            </p:extLst>
          </p:nvPr>
        </p:nvGraphicFramePr>
        <p:xfrm>
          <a:off x="261485" y="612000"/>
          <a:ext cx="8676000" cy="4654800"/>
        </p:xfrm>
        <a:graphic>
          <a:graphicData uri="http://schemas.openxmlformats.org/drawingml/2006/table">
            <a:tbl>
              <a:tblPr firstRow="1" bandRow="1">
                <a:tableStyleId>{5940675A-B579-460E-94D1-54222C63F5DA}</a:tableStyleId>
              </a:tblPr>
              <a:tblGrid>
                <a:gridCol w="1116000">
                  <a:extLst>
                    <a:ext uri="{9D8B030D-6E8A-4147-A177-3AD203B41FA5}">
                      <a16:colId xmlns:a16="http://schemas.microsoft.com/office/drawing/2014/main" val="20000"/>
                    </a:ext>
                  </a:extLst>
                </a:gridCol>
                <a:gridCol w="2160000">
                  <a:extLst>
                    <a:ext uri="{9D8B030D-6E8A-4147-A177-3AD203B41FA5}">
                      <a16:colId xmlns:a16="http://schemas.microsoft.com/office/drawing/2014/main" val="20001"/>
                    </a:ext>
                  </a:extLst>
                </a:gridCol>
                <a:gridCol w="2700000">
                  <a:extLst>
                    <a:ext uri="{9D8B030D-6E8A-4147-A177-3AD203B41FA5}">
                      <a16:colId xmlns:a16="http://schemas.microsoft.com/office/drawing/2014/main" val="20004"/>
                    </a:ext>
                  </a:extLst>
                </a:gridCol>
                <a:gridCol w="2700000">
                  <a:extLst>
                    <a:ext uri="{9D8B030D-6E8A-4147-A177-3AD203B41FA5}">
                      <a16:colId xmlns:a16="http://schemas.microsoft.com/office/drawing/2014/main" val="1773882730"/>
                    </a:ext>
                  </a:extLst>
                </a:gridCol>
              </a:tblGrid>
              <a:tr h="54000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事業名</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事業概要</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令和７年度の取組み状況</a:t>
                      </a:r>
                      <a:endParaRPr kumimoji="1" lang="en-US" altLang="ja-JP"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令和８年度の取組み</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216000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中小企業向け融資資金貸付金</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様々に頑張っている府内中小企業者に対して、事業に必要な資金を融資することにより、中小企業者の健全な事業の振興及び発展を図る。 </a:t>
                      </a:r>
                    </a:p>
                  </a:txBody>
                  <a:tcPr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令和７年度の総融資枠は</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4,940</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億円。</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中小企業者の早期の事業再生に向けた取組みを促すため、「経営改善サポート資金</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再生支援強化型</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」を、金融機関による信用保証が付かないプロパー融資と、信用保証付き融資を組み合わせること等により金融仲介機能の一層の強化を図ることを目的とし、「チャレンジ応援資金</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金融機関協調支援型</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」を創設した。</a:t>
                      </a:r>
                      <a:b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また、小規模企業サポート資金の融資期間が１年以内の場合に、一括返済を可能とする制度拡充を行った。</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加えて、年度途中においても、米国関税措置や物価高騰の影響を受ける中小企業者が利用可能な「経営安定サポート資金</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米国関税措置等</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」を創設し、資金繰り支援を実施した。</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令和８年度の総融資枠等については、融資実績及び今後の見通しを踏まえ設定した。</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令和８年度の総融資枠は</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4,940</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億円。物価高騰、賃上げ等の様々な課題に取り組む事業者を支援する制度を創設予定。</a:t>
                      </a: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なお、年度途中の国の制度改正に伴う融資メニューの創設等により、後年度の財政負担の増加が見込まれる場合は、適宜、損失補償割合や融資条件の見直しを行う。</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令和９年度の総融資枠については、実績等を検証し、当年度当初予算要求時に議論する。</a:t>
                      </a:r>
                      <a:endParaRPr kumimoji="1" lang="en-US" altLang="ja-JP" sz="12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7" name="正方形/長方形 6">
            <a:extLst>
              <a:ext uri="{FF2B5EF4-FFF2-40B4-BE49-F238E27FC236}">
                <a16:creationId xmlns:a16="http://schemas.microsoft.com/office/drawing/2014/main" id="{C767611A-3B14-40CC-8BD0-202C21F39D8B}"/>
              </a:ext>
            </a:extLst>
          </p:cNvPr>
          <p:cNvSpPr/>
          <p:nvPr/>
        </p:nvSpPr>
        <p:spPr>
          <a:xfrm>
            <a:off x="0" y="98630"/>
            <a:ext cx="8136904" cy="369332"/>
          </a:xfrm>
          <a:prstGeom prst="rect">
            <a:avLst/>
          </a:prstGeom>
        </p:spPr>
        <p:txBody>
          <a:bodyPr wrap="square">
            <a:spAutoFit/>
          </a:bodyPr>
          <a:lstStyle/>
          <a:p>
            <a:r>
              <a:rPr lang="en-US" altLang="ja-JP"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Ⅱ</a:t>
            </a:r>
            <a:r>
              <a:rPr lang="ja-JP" altLang="en-US"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歳出改革</a:t>
            </a:r>
            <a:endParaRPr lang="en-US" altLang="ja-JP"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819924E0-8F38-4023-AA0A-DBF45C46165B}"/>
              </a:ext>
            </a:extLst>
          </p:cNvPr>
          <p:cNvSpPr>
            <a:spLocks noGrp="1"/>
          </p:cNvSpPr>
          <p:nvPr>
            <p:ph type="sldNum" sz="quarter" idx="12"/>
          </p:nvPr>
        </p:nvSpPr>
        <p:spPr/>
        <p:txBody>
          <a:bodyPr/>
          <a:lstStyle/>
          <a:p>
            <a:fld id="{7791D223-6A27-4327-8087-FA06212A7E85}" type="slidenum">
              <a:rPr lang="ja-JP" altLang="en-US" smtClean="0"/>
              <a:pPr/>
              <a:t>42</a:t>
            </a:fld>
            <a:endParaRPr lang="ja-JP" altLang="en-US"/>
          </a:p>
        </p:txBody>
      </p:sp>
    </p:spTree>
    <p:extLst>
      <p:ext uri="{BB962C8B-B14F-4D97-AF65-F5344CB8AC3E}">
        <p14:creationId xmlns:p14="http://schemas.microsoft.com/office/powerpoint/2010/main" val="15494974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表 10"/>
          <p:cNvGraphicFramePr>
            <a:graphicFrameLocks noGrp="1"/>
          </p:cNvGraphicFramePr>
          <p:nvPr>
            <p:extLst>
              <p:ext uri="{D42A27DB-BD31-4B8C-83A1-F6EECF244321}">
                <p14:modId xmlns:p14="http://schemas.microsoft.com/office/powerpoint/2010/main" val="2673327595"/>
              </p:ext>
            </p:extLst>
          </p:nvPr>
        </p:nvGraphicFramePr>
        <p:xfrm>
          <a:off x="261485" y="612000"/>
          <a:ext cx="8676000" cy="5843520"/>
        </p:xfrm>
        <a:graphic>
          <a:graphicData uri="http://schemas.openxmlformats.org/drawingml/2006/table">
            <a:tbl>
              <a:tblPr firstRow="1" bandRow="1">
                <a:tableStyleId>{5940675A-B579-460E-94D1-54222C63F5DA}</a:tableStyleId>
              </a:tblPr>
              <a:tblGrid>
                <a:gridCol w="1116000">
                  <a:extLst>
                    <a:ext uri="{9D8B030D-6E8A-4147-A177-3AD203B41FA5}">
                      <a16:colId xmlns:a16="http://schemas.microsoft.com/office/drawing/2014/main" val="20000"/>
                    </a:ext>
                  </a:extLst>
                </a:gridCol>
                <a:gridCol w="2160000">
                  <a:extLst>
                    <a:ext uri="{9D8B030D-6E8A-4147-A177-3AD203B41FA5}">
                      <a16:colId xmlns:a16="http://schemas.microsoft.com/office/drawing/2014/main" val="20001"/>
                    </a:ext>
                  </a:extLst>
                </a:gridCol>
                <a:gridCol w="2700000">
                  <a:extLst>
                    <a:ext uri="{9D8B030D-6E8A-4147-A177-3AD203B41FA5}">
                      <a16:colId xmlns:a16="http://schemas.microsoft.com/office/drawing/2014/main" val="20004"/>
                    </a:ext>
                  </a:extLst>
                </a:gridCol>
                <a:gridCol w="2700000">
                  <a:extLst>
                    <a:ext uri="{9D8B030D-6E8A-4147-A177-3AD203B41FA5}">
                      <a16:colId xmlns:a16="http://schemas.microsoft.com/office/drawing/2014/main" val="894706128"/>
                    </a:ext>
                  </a:extLst>
                </a:gridCol>
              </a:tblGrid>
              <a:tr h="54000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事業名</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事業概要</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令和７年度の取組み状況</a:t>
                      </a:r>
                      <a:endParaRPr kumimoji="1" lang="en-US" altLang="ja-JP"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令和８年度の取組み</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2016004">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狭山池博物館運営事業費</a:t>
                      </a: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狭山池の「平成の大改修」に伴う埋蔵文化財調査で発掘された土木遺産を保存、展示し、後世にわかりやすく親しみやすく紹介し、府民の文化的向上を図る。 </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ESCO</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事業のサービスを継続するとともに、狭山池博物館運営審議会からの「効果的・効率的な運営についての最終答申（令和３年</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12</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月）」に基づき、特別展示室において、民間事業者による特別展の誘致に取り組んだ。</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また、博物館駐車場の有料化に向けて、関係機関との協議を実施した。</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ESCO</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事業のサービスを継続するとともに、特別展示室において、民間事業者による特別展を誘致する等施設の貸出しを引き続き実施する。</a:t>
                      </a: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また、博物館駐車場の有料化に向けて、関係機関との協議を実施する。</a:t>
                      </a: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さらに、施設使用料の条例改正（令和６年度施行）により、使用料の増収が見込まれることから、その増収分を活用し、魅力的な展示充実等を図るため案内看板等の更新・増設の検討を行う。</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solidFill>
                      <a:schemeClr val="bg1"/>
                    </a:solidFill>
                  </a:tcPr>
                </a:tc>
                <a:extLst>
                  <a:ext uri="{0D108BD9-81ED-4DB2-BD59-A6C34878D82A}">
                    <a16:rowId xmlns:a16="http://schemas.microsoft.com/office/drawing/2014/main" val="2920692986"/>
                  </a:ext>
                </a:extLst>
              </a:tr>
              <a:tr h="280800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200" i="0" u="non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大阪府</a:t>
                      </a:r>
                      <a:r>
                        <a:rPr lang="zh-TW"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流域下水道事業会計繰出金</a:t>
                      </a:r>
                      <a:endParaRPr lang="en-US" altLang="zh-TW"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下水道サービスを安定的に供給するため、地方公営企業法に定める経費の負担の原則に従い、大阪府流域下水道事業会計に対して補助・出資を行う。</a:t>
                      </a:r>
                    </a:p>
                  </a:txBody>
                  <a:tcPr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水質環境基準の達成・維持に必要な処理水質等を定める「</a:t>
                      </a:r>
                      <a:r>
                        <a:rPr kumimoji="1" lang="zh-TW"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大阪湾流域別下水道整備総合計画</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」（流総計画）の見直しを実施した。</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この他、引き続き、</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改築・長寿命化等の老朽化対策を進めるとともに、施設の効率運転等による電力費・燃料費の削減やさらなる自主財源の確保にも努め、継続的な維持管理コスト縮減に取り組んでいる。</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また、流域下水道減価償却費等に対する利用者（市町村）負担の徴収については、計画通り令和７年度より開始した。</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「流域下水道事業経営戦略」に基づき、老朽化対策や施設の効率運転等による電力費・燃料費削減、自主財源の確保による維持管理コストの縮減等に取り組んでいく。</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令和７年度より開始している流域下水道減価償却費等に対する利用者（市町村）負担の徴収については、令和８年度以降も段階的に負担割合を引き上げていく。</a:t>
                      </a:r>
                      <a:endParaRPr kumimoji="1" lang="en-US" altLang="ja-JP" sz="1200" b="0" i="0" u="none" strike="sng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solidFill>
                      <a:schemeClr val="bg1"/>
                    </a:solidFill>
                  </a:tcPr>
                </a:tc>
                <a:extLst>
                  <a:ext uri="{0D108BD9-81ED-4DB2-BD59-A6C34878D82A}">
                    <a16:rowId xmlns:a16="http://schemas.microsoft.com/office/drawing/2014/main" val="10001"/>
                  </a:ext>
                </a:extLst>
              </a:tr>
            </a:tbl>
          </a:graphicData>
        </a:graphic>
      </p:graphicFrame>
      <p:sp>
        <p:nvSpPr>
          <p:cNvPr id="8" name="正方形/長方形 7">
            <a:extLst>
              <a:ext uri="{FF2B5EF4-FFF2-40B4-BE49-F238E27FC236}">
                <a16:creationId xmlns:a16="http://schemas.microsoft.com/office/drawing/2014/main" id="{D54459A1-0C0A-443B-9A3F-82DAC66203DB}"/>
              </a:ext>
            </a:extLst>
          </p:cNvPr>
          <p:cNvSpPr/>
          <p:nvPr/>
        </p:nvSpPr>
        <p:spPr>
          <a:xfrm>
            <a:off x="0" y="98630"/>
            <a:ext cx="8136904" cy="369332"/>
          </a:xfrm>
          <a:prstGeom prst="rect">
            <a:avLst/>
          </a:prstGeom>
        </p:spPr>
        <p:txBody>
          <a:bodyPr wrap="square">
            <a:spAutoFit/>
          </a:bodyPr>
          <a:lstStyle/>
          <a:p>
            <a:r>
              <a:rPr lang="en-US" altLang="ja-JP"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Ⅱ</a:t>
            </a:r>
            <a:r>
              <a:rPr lang="ja-JP" altLang="en-US"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歳出改革</a:t>
            </a:r>
            <a:endParaRPr lang="en-US" altLang="ja-JP"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C5C4D689-AB8D-435B-BF70-955717AF9522}"/>
              </a:ext>
            </a:extLst>
          </p:cNvPr>
          <p:cNvSpPr>
            <a:spLocks noGrp="1"/>
          </p:cNvSpPr>
          <p:nvPr>
            <p:ph type="sldNum" sz="quarter" idx="12"/>
          </p:nvPr>
        </p:nvSpPr>
        <p:spPr/>
        <p:txBody>
          <a:bodyPr/>
          <a:lstStyle/>
          <a:p>
            <a:fld id="{7791D223-6A27-4327-8087-FA06212A7E85}" type="slidenum">
              <a:rPr lang="ja-JP" altLang="en-US" smtClean="0"/>
              <a:pPr/>
              <a:t>43</a:t>
            </a:fld>
            <a:endParaRPr lang="ja-JP" altLang="en-US"/>
          </a:p>
        </p:txBody>
      </p:sp>
    </p:spTree>
    <p:extLst>
      <p:ext uri="{BB962C8B-B14F-4D97-AF65-F5344CB8AC3E}">
        <p14:creationId xmlns:p14="http://schemas.microsoft.com/office/powerpoint/2010/main" val="36603633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表 9"/>
          <p:cNvGraphicFramePr>
            <a:graphicFrameLocks noGrp="1"/>
          </p:cNvGraphicFramePr>
          <p:nvPr>
            <p:extLst>
              <p:ext uri="{D42A27DB-BD31-4B8C-83A1-F6EECF244321}">
                <p14:modId xmlns:p14="http://schemas.microsoft.com/office/powerpoint/2010/main" val="508972121"/>
              </p:ext>
            </p:extLst>
          </p:nvPr>
        </p:nvGraphicFramePr>
        <p:xfrm>
          <a:off x="261485" y="612000"/>
          <a:ext cx="8675909" cy="4380480"/>
        </p:xfrm>
        <a:graphic>
          <a:graphicData uri="http://schemas.openxmlformats.org/drawingml/2006/table">
            <a:tbl>
              <a:tblPr firstRow="1" bandRow="1">
                <a:tableStyleId>{5940675A-B579-460E-94D1-54222C63F5DA}</a:tableStyleId>
              </a:tblPr>
              <a:tblGrid>
                <a:gridCol w="1115909">
                  <a:extLst>
                    <a:ext uri="{9D8B030D-6E8A-4147-A177-3AD203B41FA5}">
                      <a16:colId xmlns:a16="http://schemas.microsoft.com/office/drawing/2014/main" val="20000"/>
                    </a:ext>
                  </a:extLst>
                </a:gridCol>
                <a:gridCol w="2160000">
                  <a:extLst>
                    <a:ext uri="{9D8B030D-6E8A-4147-A177-3AD203B41FA5}">
                      <a16:colId xmlns:a16="http://schemas.microsoft.com/office/drawing/2014/main" val="20001"/>
                    </a:ext>
                  </a:extLst>
                </a:gridCol>
                <a:gridCol w="2700000">
                  <a:extLst>
                    <a:ext uri="{9D8B030D-6E8A-4147-A177-3AD203B41FA5}">
                      <a16:colId xmlns:a16="http://schemas.microsoft.com/office/drawing/2014/main" val="20004"/>
                    </a:ext>
                  </a:extLst>
                </a:gridCol>
                <a:gridCol w="2700000">
                  <a:extLst>
                    <a:ext uri="{9D8B030D-6E8A-4147-A177-3AD203B41FA5}">
                      <a16:colId xmlns:a16="http://schemas.microsoft.com/office/drawing/2014/main" val="4010674733"/>
                    </a:ext>
                  </a:extLst>
                </a:gridCol>
              </a:tblGrid>
              <a:tr h="54000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事業名</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事業概要</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令和７年度の取組み状況</a:t>
                      </a:r>
                      <a:endParaRPr kumimoji="1" lang="en-US" altLang="ja-JP"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令和８年度の取組み</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162000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zh-TW"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府立高等学校再編整備事業費</a:t>
                      </a:r>
                      <a:endPar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府立高等学校の再編整備を推進する。</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統合整備による新たな工業系高校の設置や機能統合による再編や工科高校の改編等のため、実習室の整備や実習用設備の調達等、</a:t>
                      </a:r>
                      <a:r>
                        <a:rPr kumimoji="1" lang="zh-TW"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教育環境</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の</a:t>
                      </a:r>
                      <a:r>
                        <a:rPr kumimoji="1" lang="zh-TW"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整備</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に必要不可欠な事業を実施している。</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また、社会の変化に応じた学びの在り方や学校配置の方向性を踏まえ、当面の高校改革に関する具体策をとりまとめた「府立高校改革アクションプラン」を令和７年</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11</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月に策定した。</a:t>
                      </a: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ja-JP" sz="1200" b="0" i="0" u="none" strike="sng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閉校により生じる財源を基に再編整備（学科の⾒直し等）に必要不可⽋な事業を実施する。</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なお、閉校により生じる財源は将来的なものであり、不確実性が存在することから、事業の実施にあたっては、⼀定の⾒込みを精査した上で判断を⾏う。</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また、「府立高校改革アクションプラン」に基づき、府立高等学校の魅力化を進めていく。</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3548926"/>
                  </a:ext>
                </a:extLst>
              </a:tr>
              <a:tr h="111600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障がいのある生徒の高校生活支援事業費</a:t>
                      </a: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障がいのある生徒の高校生活を支援するため、エキスパート支援員・学校生活支援員等を府立高等学校に配置する。</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事業費のうち高校へのスクールカウンセラーの配置経費の一部に国庫補助金を活用。</a:t>
                      </a: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また、他府県の水準や国の動き等も踏まえ、持続可能な制度となるよう事業のあり方を検討している。</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引き続き、他府県の水準や国の動き等も踏まえ、持続可能な制度となるよう事業のあり方を検討していく。</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94593691"/>
                  </a:ext>
                </a:extLst>
              </a:tr>
            </a:tbl>
          </a:graphicData>
        </a:graphic>
      </p:graphicFrame>
      <p:sp>
        <p:nvSpPr>
          <p:cNvPr id="8" name="正方形/長方形 7">
            <a:extLst>
              <a:ext uri="{FF2B5EF4-FFF2-40B4-BE49-F238E27FC236}">
                <a16:creationId xmlns:a16="http://schemas.microsoft.com/office/drawing/2014/main" id="{D275BBC8-7A69-429E-82FE-1587095832FF}"/>
              </a:ext>
            </a:extLst>
          </p:cNvPr>
          <p:cNvSpPr/>
          <p:nvPr/>
        </p:nvSpPr>
        <p:spPr>
          <a:xfrm>
            <a:off x="0" y="98630"/>
            <a:ext cx="8136904" cy="369332"/>
          </a:xfrm>
          <a:prstGeom prst="rect">
            <a:avLst/>
          </a:prstGeom>
        </p:spPr>
        <p:txBody>
          <a:bodyPr wrap="square">
            <a:spAutoFit/>
          </a:bodyPr>
          <a:lstStyle/>
          <a:p>
            <a:r>
              <a:rPr lang="en-US" altLang="ja-JP"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Ⅱ</a:t>
            </a:r>
            <a:r>
              <a:rPr lang="ja-JP" altLang="en-US"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歳出改革</a:t>
            </a:r>
            <a:endParaRPr lang="en-US" altLang="ja-JP"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D0A4E9C3-78B2-4426-8A02-7CDAA394D348}"/>
              </a:ext>
            </a:extLst>
          </p:cNvPr>
          <p:cNvSpPr>
            <a:spLocks noGrp="1"/>
          </p:cNvSpPr>
          <p:nvPr>
            <p:ph type="sldNum" sz="quarter" idx="12"/>
          </p:nvPr>
        </p:nvSpPr>
        <p:spPr/>
        <p:txBody>
          <a:bodyPr/>
          <a:lstStyle/>
          <a:p>
            <a:fld id="{7791D223-6A27-4327-8087-FA06212A7E85}" type="slidenum">
              <a:rPr lang="ja-JP" altLang="en-US" smtClean="0"/>
              <a:pPr/>
              <a:t>44</a:t>
            </a:fld>
            <a:endParaRPr lang="ja-JP" altLang="en-US"/>
          </a:p>
        </p:txBody>
      </p:sp>
    </p:spTree>
    <p:extLst>
      <p:ext uri="{BB962C8B-B14F-4D97-AF65-F5344CB8AC3E}">
        <p14:creationId xmlns:p14="http://schemas.microsoft.com/office/powerpoint/2010/main" val="10207470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表 9"/>
          <p:cNvGraphicFramePr>
            <a:graphicFrameLocks noGrp="1"/>
          </p:cNvGraphicFramePr>
          <p:nvPr>
            <p:extLst>
              <p:ext uri="{D42A27DB-BD31-4B8C-83A1-F6EECF244321}">
                <p14:modId xmlns:p14="http://schemas.microsoft.com/office/powerpoint/2010/main" val="4211745034"/>
              </p:ext>
            </p:extLst>
          </p:nvPr>
        </p:nvGraphicFramePr>
        <p:xfrm>
          <a:off x="261485" y="612000"/>
          <a:ext cx="8675909" cy="3729859"/>
        </p:xfrm>
        <a:graphic>
          <a:graphicData uri="http://schemas.openxmlformats.org/drawingml/2006/table">
            <a:tbl>
              <a:tblPr firstRow="1" bandRow="1">
                <a:tableStyleId>{5940675A-B579-460E-94D1-54222C63F5DA}</a:tableStyleId>
              </a:tblPr>
              <a:tblGrid>
                <a:gridCol w="1115909">
                  <a:extLst>
                    <a:ext uri="{9D8B030D-6E8A-4147-A177-3AD203B41FA5}">
                      <a16:colId xmlns:a16="http://schemas.microsoft.com/office/drawing/2014/main" val="20000"/>
                    </a:ext>
                  </a:extLst>
                </a:gridCol>
                <a:gridCol w="2160000">
                  <a:extLst>
                    <a:ext uri="{9D8B030D-6E8A-4147-A177-3AD203B41FA5}">
                      <a16:colId xmlns:a16="http://schemas.microsoft.com/office/drawing/2014/main" val="20001"/>
                    </a:ext>
                  </a:extLst>
                </a:gridCol>
                <a:gridCol w="2700000">
                  <a:extLst>
                    <a:ext uri="{9D8B030D-6E8A-4147-A177-3AD203B41FA5}">
                      <a16:colId xmlns:a16="http://schemas.microsoft.com/office/drawing/2014/main" val="20004"/>
                    </a:ext>
                  </a:extLst>
                </a:gridCol>
                <a:gridCol w="2700000">
                  <a:extLst>
                    <a:ext uri="{9D8B030D-6E8A-4147-A177-3AD203B41FA5}">
                      <a16:colId xmlns:a16="http://schemas.microsoft.com/office/drawing/2014/main" val="4010674733"/>
                    </a:ext>
                  </a:extLst>
                </a:gridCol>
              </a:tblGrid>
              <a:tr h="529459">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事業名</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事業概要</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令和７年度の取組み状況</a:t>
                      </a:r>
                      <a:endParaRPr kumimoji="1" lang="en-US" altLang="ja-JP"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令和８年度の取組み</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79200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zh-TW"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私立高等学校等振興助成費</a:t>
                      </a:r>
                      <a:endParaRPr lang="en-US" altLang="zh-TW"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eiryo UI" panose="020B0604030504040204" pitchFamily="50" charset="-128"/>
                        </a:rPr>
                        <a:t>教育条件の維持向上、保護者負担の軽減及び経営</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の健全化</a:t>
                      </a:r>
                      <a:r>
                        <a:rPr kumimoji="1" lang="ja-JP" altLang="en-US"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eiryo UI" panose="020B0604030504040204" pitchFamily="50" charset="-128"/>
                        </a:rPr>
                        <a:t>を図り、私立学校の健全な発展に資する。 </a:t>
                      </a:r>
                      <a:endParaRPr kumimoji="1" lang="en-US" altLang="ja-JP"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3">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私立学校振興助成法等に基づき助成を行った。</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なお、財政再建プログラム（案）に基づき継続していた私立小中学校の経常費助成単価の引下げは、財政状況を踏まえ、特色ある教育を求める多様な教育ニーズに応えるため、令和８年度から行わないこととした。</a:t>
                      </a: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これにより、財政再建プログラム（案）等の方向性を踏まえた検討を終了することとした。</a:t>
                      </a: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3">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9525" cap="flat" cmpd="sng" algn="ctr">
                      <a:solidFill>
                        <a:schemeClr val="tx1"/>
                      </a:solidFill>
                      <a:prstDash val="solid"/>
                      <a:round/>
                      <a:headEnd type="none" w="med" len="med"/>
                      <a:tailEnd type="none" w="med" len="med"/>
                    </a:lnBlToTr>
                    <a:noFill/>
                  </a:tcPr>
                </a:tc>
                <a:extLst>
                  <a:ext uri="{0D108BD9-81ED-4DB2-BD59-A6C34878D82A}">
                    <a16:rowId xmlns:a16="http://schemas.microsoft.com/office/drawing/2014/main" val="1594979037"/>
                  </a:ext>
                </a:extLst>
              </a:tr>
              <a:tr h="79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私立幼稚園振興助成費</a:t>
                      </a:r>
                      <a:endParaRPr lang="en-US" altLang="zh-TW"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eiryo UI" panose="020B0604030504040204" pitchFamily="50" charset="-128"/>
                        </a:rPr>
                        <a:t>教育条件の維持向上</a:t>
                      </a:r>
                      <a:r>
                        <a:rPr kumimoji="1" lang="en-US" altLang="ja-JP"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eiryo UI" panose="020B0604030504040204" pitchFamily="50" charset="-128"/>
                        </a:rPr>
                        <a:t>､ </a:t>
                      </a:r>
                      <a:r>
                        <a:rPr kumimoji="1" lang="ja-JP" altLang="en-US"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eiryo UI" panose="020B0604030504040204" pitchFamily="50" charset="-128"/>
                        </a:rPr>
                        <a:t>保護者負担の軽減及び経営の健全化を図り、私立幼稚園の健全な発展に資する。</a:t>
                      </a:r>
                      <a:endParaRPr kumimoji="1" lang="en-US" altLang="ja-JP"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eiryo UI" panose="020B0604030504040204" pitchFamily="50" charset="-128"/>
                        </a:rPr>
                        <a:t> </a:t>
                      </a:r>
                    </a:p>
                  </a:txBody>
                  <a:tcPr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vMerge="1">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vMerge="1">
                  <a:txBody>
                    <a:bodyPr/>
                    <a:lstStyle/>
                    <a:p>
                      <a:endParaRPr kumimoji="1" lang="en-US" altLang="ja-JP" sz="1200" b="0" i="0" u="sng"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45754744"/>
                  </a:ext>
                </a:extLst>
              </a:tr>
              <a:tr h="100800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zh-TW"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私立専修学校等振興助成費</a:t>
                      </a:r>
                      <a:endPar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eiryo UI" panose="020B0604030504040204" pitchFamily="50" charset="-128"/>
                        </a:rPr>
                        <a:t>教育条件の維持向上、修学上の経済的負担の軽減及び経営の健全化を図り、私立専修学校及び私立外国人学校の健全な発</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展</a:t>
                      </a:r>
                      <a:r>
                        <a:rPr kumimoji="1" lang="ja-JP" altLang="en-US"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eiryo UI" panose="020B0604030504040204" pitchFamily="50" charset="-128"/>
                        </a:rPr>
                        <a:t>に資する。 </a:t>
                      </a:r>
                      <a:endParaRPr kumimoji="1" lang="en-US" altLang="ja-JP"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vMerge="1">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vMerge="1">
                  <a:txBody>
                    <a:bodyPr/>
                    <a:lstStyle/>
                    <a:p>
                      <a:endParaRPr kumimoji="1" lang="en-US" altLang="ja-JP" sz="12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48597723"/>
                  </a:ext>
                </a:extLst>
              </a:tr>
            </a:tbl>
          </a:graphicData>
        </a:graphic>
      </p:graphicFrame>
      <p:sp>
        <p:nvSpPr>
          <p:cNvPr id="8" name="正方形/長方形 7">
            <a:extLst>
              <a:ext uri="{FF2B5EF4-FFF2-40B4-BE49-F238E27FC236}">
                <a16:creationId xmlns:a16="http://schemas.microsoft.com/office/drawing/2014/main" id="{5CE99775-14E9-4328-A971-EB9D353A3897}"/>
              </a:ext>
            </a:extLst>
          </p:cNvPr>
          <p:cNvSpPr/>
          <p:nvPr/>
        </p:nvSpPr>
        <p:spPr>
          <a:xfrm>
            <a:off x="0" y="98630"/>
            <a:ext cx="8136904" cy="369332"/>
          </a:xfrm>
          <a:prstGeom prst="rect">
            <a:avLst/>
          </a:prstGeom>
        </p:spPr>
        <p:txBody>
          <a:bodyPr wrap="square">
            <a:spAutoFit/>
          </a:bodyPr>
          <a:lstStyle/>
          <a:p>
            <a:r>
              <a:rPr lang="en-US" altLang="ja-JP"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Ⅱ</a:t>
            </a:r>
            <a:r>
              <a:rPr lang="ja-JP" altLang="en-US"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歳出改革</a:t>
            </a:r>
            <a:endParaRPr lang="en-US" altLang="ja-JP"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0C73A065-90D7-4499-B787-BBC66C6315EA}"/>
              </a:ext>
            </a:extLst>
          </p:cNvPr>
          <p:cNvSpPr>
            <a:spLocks noGrp="1"/>
          </p:cNvSpPr>
          <p:nvPr>
            <p:ph type="sldNum" sz="quarter" idx="12"/>
          </p:nvPr>
        </p:nvSpPr>
        <p:spPr/>
        <p:txBody>
          <a:bodyPr/>
          <a:lstStyle/>
          <a:p>
            <a:fld id="{7791D223-6A27-4327-8087-FA06212A7E85}" type="slidenum">
              <a:rPr lang="ja-JP" altLang="en-US" smtClean="0"/>
              <a:pPr/>
              <a:t>45</a:t>
            </a:fld>
            <a:endParaRPr lang="ja-JP" altLang="en-US"/>
          </a:p>
        </p:txBody>
      </p:sp>
    </p:spTree>
    <p:extLst>
      <p:ext uri="{BB962C8B-B14F-4D97-AF65-F5344CB8AC3E}">
        <p14:creationId xmlns:p14="http://schemas.microsoft.com/office/powerpoint/2010/main" val="5282363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表 9"/>
          <p:cNvGraphicFramePr>
            <a:graphicFrameLocks noGrp="1"/>
          </p:cNvGraphicFramePr>
          <p:nvPr>
            <p:extLst>
              <p:ext uri="{D42A27DB-BD31-4B8C-83A1-F6EECF244321}">
                <p14:modId xmlns:p14="http://schemas.microsoft.com/office/powerpoint/2010/main" val="3534865732"/>
              </p:ext>
            </p:extLst>
          </p:nvPr>
        </p:nvGraphicFramePr>
        <p:xfrm>
          <a:off x="261485" y="612000"/>
          <a:ext cx="8675909" cy="4481945"/>
        </p:xfrm>
        <a:graphic>
          <a:graphicData uri="http://schemas.openxmlformats.org/drawingml/2006/table">
            <a:tbl>
              <a:tblPr firstRow="1" bandRow="1">
                <a:tableStyleId>{5940675A-B579-460E-94D1-54222C63F5DA}</a:tableStyleId>
              </a:tblPr>
              <a:tblGrid>
                <a:gridCol w="1115909">
                  <a:extLst>
                    <a:ext uri="{9D8B030D-6E8A-4147-A177-3AD203B41FA5}">
                      <a16:colId xmlns:a16="http://schemas.microsoft.com/office/drawing/2014/main" val="20000"/>
                    </a:ext>
                  </a:extLst>
                </a:gridCol>
                <a:gridCol w="2160000">
                  <a:extLst>
                    <a:ext uri="{9D8B030D-6E8A-4147-A177-3AD203B41FA5}">
                      <a16:colId xmlns:a16="http://schemas.microsoft.com/office/drawing/2014/main" val="20001"/>
                    </a:ext>
                  </a:extLst>
                </a:gridCol>
                <a:gridCol w="2700000">
                  <a:extLst>
                    <a:ext uri="{9D8B030D-6E8A-4147-A177-3AD203B41FA5}">
                      <a16:colId xmlns:a16="http://schemas.microsoft.com/office/drawing/2014/main" val="20004"/>
                    </a:ext>
                  </a:extLst>
                </a:gridCol>
                <a:gridCol w="2700000">
                  <a:extLst>
                    <a:ext uri="{9D8B030D-6E8A-4147-A177-3AD203B41FA5}">
                      <a16:colId xmlns:a16="http://schemas.microsoft.com/office/drawing/2014/main" val="4010674733"/>
                    </a:ext>
                  </a:extLst>
                </a:gridCol>
              </a:tblGrid>
              <a:tr h="54000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事業名</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事業概要</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令和７年度の取組み状況</a:t>
                      </a:r>
                      <a:endParaRPr kumimoji="1" lang="en-US" altLang="ja-JP"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令和８年度の取組み</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1781945">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zh-TW"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交通安全施設等整備事業費</a:t>
                      </a:r>
                      <a:endParaRPr lang="en-US" altLang="zh-TW"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交通事故が多発している道路、交通の安全を確保する必要がある道路について、信号機、道路標識、道路標示等を計画的に整備することで、交通環境の改善を行い、交通事故の防止を図り、交通の円滑化に資する。</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交通安全施設を計画的に整備した。</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ファシリティマネジメントの観点や耐用年数超過状況等を総合的に勘案しつつ、適正な事業規模を判断する。</a:t>
                      </a:r>
                      <a:endParaRPr kumimoji="1" lang="en-US" altLang="ja-JP" sz="1200" b="0" i="0" u="none" strike="noStrike" kern="1200" cap="none" spc="0" normalizeH="0" baseline="0" noProof="0" dirty="0">
                        <a:ln>
                          <a:noFill/>
                        </a:ln>
                        <a:solidFill>
                          <a:schemeClr val="tx2"/>
                        </a:solidFill>
                        <a:effectLst/>
                        <a:uLnTx/>
                        <a:uFillTx/>
                        <a:latin typeface="Meiryo UI" panose="020B0604030504040204" pitchFamily="50" charset="-128"/>
                        <a:ea typeface="Meiryo UI"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454981"/>
                  </a:ext>
                </a:extLst>
              </a:tr>
              <a:tr h="2160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警察職員待機宿舎整備事業費</a:t>
                      </a:r>
                      <a:endParaRPr lang="en-US" altLang="zh-TW"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大阪府警察職員待機宿舎は、大規模災害等の発生時において、大量の警察力を迅速に動員し、初動措置を行うための体制を確立するため、警察職員を集団的に居住させる施設であるが、大阪府警察待機宿舎整備基本計画に基づき、老朽及び狭隘化が著しい宿舎の解消と整理統廃合を実施し、効果的な整備を図る。</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計画に基づき、老朽及び狭隘化が著しい宿舎の解消と整理統廃合を実施し、撤去工事を行っている。</a:t>
                      </a:r>
                      <a:endParaRPr lang="en-US" altLang="ja-JP" sz="1200" b="0" u="none"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大規模災害等の発生時における初動措置を行う体制（集団警察力）の維持に取り組み、必要に応じて計画の検証・見直しを検討する。</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76055760"/>
                  </a:ext>
                </a:extLst>
              </a:tr>
            </a:tbl>
          </a:graphicData>
        </a:graphic>
      </p:graphicFrame>
      <p:sp>
        <p:nvSpPr>
          <p:cNvPr id="8" name="正方形/長方形 7">
            <a:extLst>
              <a:ext uri="{FF2B5EF4-FFF2-40B4-BE49-F238E27FC236}">
                <a16:creationId xmlns:a16="http://schemas.microsoft.com/office/drawing/2014/main" id="{A2798458-9C49-45D1-BDB9-B0F5C83E040A}"/>
              </a:ext>
            </a:extLst>
          </p:cNvPr>
          <p:cNvSpPr/>
          <p:nvPr/>
        </p:nvSpPr>
        <p:spPr>
          <a:xfrm>
            <a:off x="0" y="98630"/>
            <a:ext cx="8136904" cy="369332"/>
          </a:xfrm>
          <a:prstGeom prst="rect">
            <a:avLst/>
          </a:prstGeom>
        </p:spPr>
        <p:txBody>
          <a:bodyPr wrap="square">
            <a:spAutoFit/>
          </a:bodyPr>
          <a:lstStyle/>
          <a:p>
            <a:r>
              <a:rPr lang="en-US" altLang="ja-JP"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Ⅱ</a:t>
            </a:r>
            <a:r>
              <a:rPr lang="ja-JP" altLang="en-US"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歳出改革</a:t>
            </a:r>
            <a:endParaRPr lang="en-US" altLang="ja-JP"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ECC164F0-077F-480F-A56C-520EB84BE69D}"/>
              </a:ext>
            </a:extLst>
          </p:cNvPr>
          <p:cNvSpPr>
            <a:spLocks noGrp="1"/>
          </p:cNvSpPr>
          <p:nvPr>
            <p:ph type="sldNum" sz="quarter" idx="12"/>
          </p:nvPr>
        </p:nvSpPr>
        <p:spPr/>
        <p:txBody>
          <a:bodyPr/>
          <a:lstStyle/>
          <a:p>
            <a:fld id="{7791D223-6A27-4327-8087-FA06212A7E85}" type="slidenum">
              <a:rPr lang="ja-JP" altLang="en-US" smtClean="0"/>
              <a:pPr/>
              <a:t>46</a:t>
            </a:fld>
            <a:endParaRPr lang="ja-JP" altLang="en-US"/>
          </a:p>
        </p:txBody>
      </p:sp>
    </p:spTree>
    <p:extLst>
      <p:ext uri="{BB962C8B-B14F-4D97-AF65-F5344CB8AC3E}">
        <p14:creationId xmlns:p14="http://schemas.microsoft.com/office/powerpoint/2010/main" val="24363568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表 12"/>
          <p:cNvGraphicFramePr>
            <a:graphicFrameLocks noGrp="1"/>
          </p:cNvGraphicFramePr>
          <p:nvPr>
            <p:extLst>
              <p:ext uri="{D42A27DB-BD31-4B8C-83A1-F6EECF244321}">
                <p14:modId xmlns:p14="http://schemas.microsoft.com/office/powerpoint/2010/main" val="4087400150"/>
              </p:ext>
            </p:extLst>
          </p:nvPr>
        </p:nvGraphicFramePr>
        <p:xfrm>
          <a:off x="180000" y="593685"/>
          <a:ext cx="8798400" cy="6178800"/>
        </p:xfrm>
        <a:graphic>
          <a:graphicData uri="http://schemas.openxmlformats.org/drawingml/2006/table">
            <a:tbl>
              <a:tblPr firstRow="1" firstCol="1" bandRow="1">
                <a:tableStyleId>{BC89EF96-8CEA-46FF-86C4-4CE0E7609802}</a:tableStyleId>
              </a:tblPr>
              <a:tblGrid>
                <a:gridCol w="1422000">
                  <a:extLst>
                    <a:ext uri="{9D8B030D-6E8A-4147-A177-3AD203B41FA5}">
                      <a16:colId xmlns:a16="http://schemas.microsoft.com/office/drawing/2014/main" val="20000"/>
                    </a:ext>
                  </a:extLst>
                </a:gridCol>
                <a:gridCol w="2142000">
                  <a:extLst>
                    <a:ext uri="{9D8B030D-6E8A-4147-A177-3AD203B41FA5}">
                      <a16:colId xmlns:a16="http://schemas.microsoft.com/office/drawing/2014/main" val="20001"/>
                    </a:ext>
                  </a:extLst>
                </a:gridCol>
                <a:gridCol w="2804400">
                  <a:extLst>
                    <a:ext uri="{9D8B030D-6E8A-4147-A177-3AD203B41FA5}">
                      <a16:colId xmlns:a16="http://schemas.microsoft.com/office/drawing/2014/main" val="20002"/>
                    </a:ext>
                  </a:extLst>
                </a:gridCol>
                <a:gridCol w="2164060">
                  <a:extLst>
                    <a:ext uri="{9D8B030D-6E8A-4147-A177-3AD203B41FA5}">
                      <a16:colId xmlns:a16="http://schemas.microsoft.com/office/drawing/2014/main" val="20003"/>
                    </a:ext>
                  </a:extLst>
                </a:gridCol>
                <a:gridCol w="265940">
                  <a:extLst>
                    <a:ext uri="{9D8B030D-6E8A-4147-A177-3AD203B41FA5}">
                      <a16:colId xmlns:a16="http://schemas.microsoft.com/office/drawing/2014/main" val="2052030909"/>
                    </a:ext>
                  </a:extLst>
                </a:gridCol>
              </a:tblGrid>
              <a:tr h="468000">
                <a:tc>
                  <a:txBody>
                    <a:bodyPr/>
                    <a:lstStyle/>
                    <a:p>
                      <a:pPr algn="ctr">
                        <a:lnSpc>
                          <a:spcPct val="100000"/>
                        </a:lnSpc>
                        <a:spcAft>
                          <a:spcPts val="0"/>
                        </a:spcAft>
                      </a:pP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法人名</a:t>
                      </a:r>
                    </a:p>
                  </a:txBody>
                  <a:tcPr marL="72000" marR="72000" marT="72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令和７年度大阪府行政経営の取組み</a:t>
                      </a:r>
                      <a:endParaRPr kumimoji="1" lang="en-US" altLang="ja-JP"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での方向性</a:t>
                      </a:r>
                      <a:endParaRPr kumimoji="1" lang="en-US" altLang="ja-JP"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72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algn="ctr">
                        <a:lnSpc>
                          <a:spcPct val="100000"/>
                        </a:lnSpc>
                        <a:spcAft>
                          <a:spcPts val="0"/>
                        </a:spcAft>
                      </a:pP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経過・現状・課題</a:t>
                      </a:r>
                    </a:p>
                  </a:txBody>
                  <a:tcPr marL="72000" marR="72000" marT="72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gridSpan="2">
                  <a:txBody>
                    <a:bodyPr/>
                    <a:lstStyle/>
                    <a:p>
                      <a:pPr algn="ctr">
                        <a:lnSpc>
                          <a:spcPct val="100000"/>
                        </a:lnSpc>
                        <a:spcAft>
                          <a:spcPts val="0"/>
                        </a:spcAft>
                      </a:pPr>
                      <a:r>
                        <a:rPr lang="ja-JP" altLang="en-US"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今後</a:t>
                      </a: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の方向性</a:t>
                      </a:r>
                    </a:p>
                  </a:txBody>
                  <a:tcPr marL="72000" marR="72000" marT="72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hMerge="1">
                  <a:txBody>
                    <a:bodyPr/>
                    <a:lstStyle/>
                    <a:p>
                      <a:endParaRPr kumimoji="1" lang="ja-JP" altLang="en-US"/>
                    </a:p>
                  </a:txBody>
                  <a:tcPr/>
                </a:tc>
                <a:extLst>
                  <a:ext uri="{0D108BD9-81ED-4DB2-BD59-A6C34878D82A}">
                    <a16:rowId xmlns:a16="http://schemas.microsoft.com/office/drawing/2014/main" val="10000"/>
                  </a:ext>
                </a:extLst>
              </a:tr>
              <a:tr h="1495960">
                <a:tc rowSpan="4">
                  <a:txBody>
                    <a:bodyPr/>
                    <a:lstStyle/>
                    <a:p>
                      <a:pPr algn="l">
                        <a:lnSpc>
                          <a:spcPct val="100000"/>
                        </a:lnSpc>
                        <a:spcAft>
                          <a:spcPts val="0"/>
                        </a:spcAft>
                      </a:pPr>
                      <a:r>
                        <a:rPr lang="ja-JP" altLang="en-US" sz="1200" kern="0" spc="-10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（株）</a:t>
                      </a:r>
                      <a:r>
                        <a:rPr lang="ja-JP" sz="1200" kern="0" spc="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大阪鶴見フラワーセンター</a:t>
                      </a: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4">
                  <a:txBody>
                    <a:bodyPr/>
                    <a:lstStyle/>
                    <a:p>
                      <a:pPr algn="just">
                        <a:lnSpc>
                          <a:spcPct val="100000"/>
                        </a:lnSpc>
                        <a:spcAft>
                          <a:spcPts val="0"/>
                        </a:spcAft>
                      </a:pPr>
                      <a:r>
                        <a:rPr lang="ja-JP" altLang="en-US" sz="1000" b="1"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民営化</a:t>
                      </a:r>
                    </a:p>
                    <a:p>
                      <a:pPr marL="133200" indent="-133200" algn="just">
                        <a:lnSpc>
                          <a:spcPct val="100000"/>
                        </a:lnSpc>
                        <a:spcAft>
                          <a:spcPts val="0"/>
                        </a:spcAft>
                      </a:pPr>
                      <a:r>
                        <a:rPr lang="ja-JP" altLang="en-US" sz="1000" b="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・府保有の株式の売却による民営化</a:t>
                      </a:r>
                    </a:p>
                    <a:p>
                      <a:pPr marL="133200" indent="-133200" algn="just">
                        <a:lnSpc>
                          <a:spcPct val="100000"/>
                        </a:lnSpc>
                        <a:spcAft>
                          <a:spcPts val="0"/>
                        </a:spcAft>
                      </a:pPr>
                      <a:r>
                        <a:rPr lang="ja-JP" altLang="en-US" sz="1000" b="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・ただし、売却時期については、今後必要となる大規模修繕等を踏まえ、企業価値を見極めた上で判断する</a:t>
                      </a: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4">
                  <a:txBody>
                    <a:bodyPr/>
                    <a:lstStyle/>
                    <a:p>
                      <a:pPr marL="133200" indent="-133200" algn="just">
                        <a:lnSpc>
                          <a:spcPct val="100000"/>
                        </a:lnSpc>
                        <a:spcAft>
                          <a:spcPts val="0"/>
                        </a:spcAft>
                      </a:pPr>
                      <a:r>
                        <a:rPr lang="ja-JP" altLang="ja-JP" sz="1000" b="1"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【経過・現状】</a:t>
                      </a:r>
                      <a:endParaRPr lang="en-US" altLang="ja-JP" sz="1000" b="1"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ja-JP" sz="100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平成</a:t>
                      </a:r>
                      <a:r>
                        <a:rPr lang="en-US" altLang="ja-JP" sz="100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27</a:t>
                      </a:r>
                      <a:r>
                        <a:rPr lang="ja-JP" altLang="ja-JP" sz="100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年度</a:t>
                      </a:r>
                      <a:r>
                        <a:rPr lang="ja-JP" altLang="en-US" sz="100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末に累積</a:t>
                      </a:r>
                      <a:r>
                        <a:rPr lang="ja-JP" altLang="ja-JP" sz="100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赤字</a:t>
                      </a:r>
                      <a:r>
                        <a:rPr lang="ja-JP" altLang="en-US" sz="100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は</a:t>
                      </a:r>
                      <a:r>
                        <a:rPr lang="ja-JP" altLang="ja-JP" sz="100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解消</a:t>
                      </a:r>
                      <a:endParaRPr lang="en-US" altLang="ja-JP" sz="100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○府保有の株式の売却について検討を</a:t>
                      </a:r>
                      <a:r>
                        <a:rPr lang="ja-JP" altLang="en-US" sz="1000" kern="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進めて</a:t>
                      </a:r>
                      <a:r>
                        <a:rPr lang="ja-JP" altLang="en-US" sz="100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いる</a:t>
                      </a:r>
                      <a:endParaRPr lang="en-US" altLang="ja-JP" sz="100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○令和３年度以降は黒字を確保</a:t>
                      </a:r>
                      <a:endParaRPr lang="en-US" altLang="ja-JP"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（令和３年度 </a:t>
                      </a:r>
                      <a:r>
                        <a:rPr lang="en-US" altLang="ja-JP"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22,282</a:t>
                      </a:r>
                      <a:r>
                        <a:rPr lang="ja-JP" altLang="en-US"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千円</a:t>
                      </a:r>
                      <a:endParaRPr lang="en-US" altLang="ja-JP"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令和４年度 </a:t>
                      </a:r>
                      <a:r>
                        <a:rPr lang="en-US" altLang="ja-JP"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31,540</a:t>
                      </a:r>
                      <a:r>
                        <a:rPr lang="ja-JP" altLang="en-US"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千円</a:t>
                      </a:r>
                      <a:endParaRPr lang="en-US" altLang="ja-JP"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auto" latinLnBrk="0" hangingPunct="1">
                        <a:lnSpc>
                          <a:spcPct val="100000"/>
                        </a:lnSpc>
                        <a:spcBef>
                          <a:spcPts val="0"/>
                        </a:spcBef>
                        <a:spcAft>
                          <a:spcPts val="0"/>
                        </a:spcAft>
                        <a:buClrTx/>
                        <a:buSzTx/>
                        <a:buFontTx/>
                        <a:buNone/>
                        <a:tabLst/>
                        <a:defRPr/>
                      </a:pPr>
                      <a:r>
                        <a:rPr lang="ja-JP" altLang="en-US" sz="1000" u="none" strike="noStrik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令和５年度 </a:t>
                      </a:r>
                      <a:r>
                        <a:rPr lang="en-US" altLang="ja-JP" sz="1000" u="none" strike="noStrik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27,981</a:t>
                      </a:r>
                      <a:r>
                        <a:rPr lang="ja-JP" altLang="en-US" sz="1000" u="none" strike="noStrik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千円</a:t>
                      </a:r>
                      <a:endParaRPr lang="en-US" altLang="ja-JP" sz="1000" u="none" strike="noStrik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auto" latinLnBrk="0" hangingPunct="1">
                        <a:lnSpc>
                          <a:spcPct val="100000"/>
                        </a:lnSpc>
                        <a:spcBef>
                          <a:spcPts val="0"/>
                        </a:spcBef>
                        <a:spcAft>
                          <a:spcPts val="0"/>
                        </a:spcAft>
                        <a:buClrTx/>
                        <a:buSzTx/>
                        <a:buFontTx/>
                        <a:buNone/>
                        <a:tabLst/>
                        <a:defRPr/>
                      </a:pPr>
                      <a:r>
                        <a:rPr lang="en-US" altLang="ja-JP" sz="1000" u="none" strike="noStrik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a:t>
                      </a:r>
                      <a:r>
                        <a:rPr lang="ja-JP" altLang="en-US" sz="1000" u="none" strike="noStrik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令和６年度   </a:t>
                      </a:r>
                      <a:r>
                        <a:rPr lang="en-US" altLang="ja-JP" sz="1000" u="none" strike="noStrik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7,434</a:t>
                      </a:r>
                      <a:r>
                        <a:rPr lang="ja-JP" altLang="en-US" sz="1000" u="none" strike="noStrik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千円）</a:t>
                      </a:r>
                      <a:endParaRPr lang="en-US" altLang="ja-JP"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○令和２年度から、セリのオンライン化や時間帯の変更（早朝から夜間に変更）等の市場の活性化に向けた取組みを実施</a:t>
                      </a:r>
                      <a:endParaRPr lang="en-US" altLang="ja-JP"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b="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○市場施設との合築である交流施設が令和５年３月に閉館、同年６月に元交流施設を譲受</a:t>
                      </a:r>
                      <a:endParaRPr lang="en-US" altLang="ja-JP" sz="1000" b="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b="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○令和６年度からの中期経営計画（</a:t>
                      </a:r>
                      <a:r>
                        <a:rPr lang="en-US" altLang="ja-JP" sz="1000" b="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2024</a:t>
                      </a:r>
                      <a:r>
                        <a:rPr lang="ja-JP" altLang="en-US" sz="1000" b="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年度～</a:t>
                      </a:r>
                      <a:r>
                        <a:rPr lang="en-US" altLang="ja-JP" sz="1000" b="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2028</a:t>
                      </a:r>
                      <a:r>
                        <a:rPr lang="ja-JP" altLang="en-US" sz="1000" b="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年度）を策定</a:t>
                      </a:r>
                      <a:endParaRPr lang="en-US" altLang="ja-JP" sz="1000" b="0" u="none" strike="sngStrik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b="0" u="none" strike="noStrik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○令和６年度末に元交流施設の一部を市場施設として活用する方針を決定し、当該方針決定等を踏まえた中期経営計画の見直しを令和７年度末に実施</a:t>
                      </a:r>
                      <a:endParaRPr lang="en-US" altLang="ja-JP" sz="1000" b="0" u="none" strike="sngStrik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endParaRPr lang="en-US" altLang="ja-JP" sz="1000" b="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en-US" altLang="ja-JP" sz="1000" b="1"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b="1"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課　題</a:t>
                      </a:r>
                      <a:r>
                        <a:rPr lang="en-US" altLang="ja-JP" sz="1000" b="1"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p>
                    <a:p>
                      <a:pPr marL="133200" indent="-133200" algn="just">
                        <a:lnSpc>
                          <a:spcPct val="100000"/>
                        </a:lnSpc>
                        <a:spcAft>
                          <a:spcPts val="0"/>
                        </a:spcAft>
                      </a:pPr>
                      <a:r>
                        <a:rPr lang="ja-JP" altLang="en-US" sz="1000" b="0" u="none" strike="noStrike" kern="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○収支改善に向けた取組み</a:t>
                      </a:r>
                      <a:endParaRPr lang="en-US" altLang="ja-JP" sz="1000" b="0" u="none" strike="noStrike" kern="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・元交流施設の譲り受けに伴う費用の増加　　</a:t>
                      </a:r>
                      <a:endParaRPr lang="en-US" altLang="ja-JP"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b="0" u="none" strike="noStrike" kern="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・市場の活性化に向けた取組み等による収益の確保・黒字の維持</a:t>
                      </a:r>
                      <a:endParaRPr lang="en-US" altLang="ja-JP" sz="1000" b="0" u="none" strike="noStrike" kern="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kumimoji="1" lang="ja-JP" altLang="en-US" sz="10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○元交流施設のうち、活用方策が未決定の部分については、引き続き検討が必要</a:t>
                      </a:r>
                      <a:endParaRPr lang="en-US" altLang="ja-JP" sz="1000" b="0" u="none" strike="sngStrike" kern="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ja-JP"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民営化に向けた条件整備</a:t>
                      </a:r>
                      <a:endParaRPr lang="en-US" altLang="ja-JP"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・施設の老朽化に伴う大規模修繕、設備更新等（元交流施設の活用方策の決定に伴う施設改修を含む）への対応</a:t>
                      </a:r>
                      <a:endParaRPr lang="en-US" altLang="ja-JP"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・市場建設時に導入した国庫補助金の返還について、国と協議</a:t>
                      </a:r>
                      <a:r>
                        <a:rPr lang="ja-JP" altLang="en-US" sz="100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が必要</a:t>
                      </a:r>
                      <a:endParaRPr lang="en-US" altLang="ja-JP" sz="100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・市場運営を支える卸売業者や仲卸業者等の理解・協力　等</a:t>
                      </a:r>
                      <a:endParaRPr lang="en-US" altLang="ja-JP" sz="100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gridSpan="2">
                  <a:txBody>
                    <a:bodyPr/>
                    <a:lstStyle/>
                    <a:p>
                      <a:pPr algn="just">
                        <a:lnSpc>
                          <a:spcPct val="100000"/>
                        </a:lnSpc>
                        <a:spcAft>
                          <a:spcPts val="0"/>
                        </a:spcAft>
                      </a:pPr>
                      <a:r>
                        <a:rPr lang="ja-JP" altLang="en-US" sz="1000" b="1"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民営化</a:t>
                      </a:r>
                    </a:p>
                    <a:p>
                      <a:pPr marL="144000" indent="-144000" algn="just">
                        <a:lnSpc>
                          <a:spcPct val="100000"/>
                        </a:lnSpc>
                        <a:spcAft>
                          <a:spcPts val="0"/>
                        </a:spcAft>
                      </a:pPr>
                      <a:r>
                        <a:rPr lang="ja-JP" altLang="en-US" sz="1000" b="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・府保有の株式の売却による民営化</a:t>
                      </a:r>
                    </a:p>
                    <a:p>
                      <a:pPr marL="133200" indent="-133200" algn="just">
                        <a:lnSpc>
                          <a:spcPct val="100000"/>
                        </a:lnSpc>
                        <a:spcAft>
                          <a:spcPts val="0"/>
                        </a:spcAft>
                      </a:pPr>
                      <a:r>
                        <a:rPr lang="ja-JP" altLang="en-US" sz="1000" b="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・ただし、売却時期については、今後必要となる大規模修繕等を踏まえ、企業価値を見極めた上で判断する</a:t>
                      </a:r>
                    </a:p>
                    <a:p>
                      <a:pPr algn="just">
                        <a:lnSpc>
                          <a:spcPct val="100000"/>
                        </a:lnSpc>
                        <a:spcAft>
                          <a:spcPts val="0"/>
                        </a:spcAft>
                      </a:pPr>
                      <a:endParaRPr lang="ja-JP" altLang="en-US" sz="1000" b="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extLst>
                  <a:ext uri="{0D108BD9-81ED-4DB2-BD59-A6C34878D82A}">
                    <a16:rowId xmlns:a16="http://schemas.microsoft.com/office/drawing/2014/main" val="10001"/>
                  </a:ext>
                </a:extLst>
              </a:tr>
              <a:tr h="468000">
                <a:tc vMerge="1">
                  <a:txBody>
                    <a:bodyPr/>
                    <a:lstStyle/>
                    <a:p>
                      <a:endParaRPr kumimoji="1" lang="ja-JP" altLang="en-US"/>
                    </a:p>
                  </a:txBody>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ja-JP" sz="1000" b="1" kern="100" dirty="0">
                        <a:solidFill>
                          <a:schemeClr val="bg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52196" marR="521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vMerge="1">
                  <a:txBody>
                    <a:bodyPr/>
                    <a:lstStyle/>
                    <a:p>
                      <a:endParaRPr kumimoji="1" lang="ja-JP" altLang="en-US"/>
                    </a:p>
                  </a:txBody>
                  <a:tcPr/>
                </a:tc>
                <a:tc gridSpan="2">
                  <a:txBody>
                    <a:bodyPr/>
                    <a:lstStyle/>
                    <a:p>
                      <a:pPr algn="ctr">
                        <a:lnSpc>
                          <a:spcPct val="100000"/>
                        </a:lnSpc>
                        <a:spcAft>
                          <a:spcPts val="0"/>
                        </a:spcAft>
                      </a:pPr>
                      <a:r>
                        <a:rPr kumimoji="1" lang="ja-JP" altLang="en-US" sz="1000" b="1" kern="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今後の具体的取組み</a:t>
                      </a:r>
                      <a:endParaRPr kumimoji="1" lang="en-US" altLang="ja-JP" sz="1000" b="1" kern="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72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hMerge="1">
                  <a:txBody>
                    <a:bodyPr/>
                    <a:lstStyle/>
                    <a:p>
                      <a:endParaRPr kumimoji="1" lang="ja-JP" altLang="en-US"/>
                    </a:p>
                  </a:txBody>
                  <a:tcPr/>
                </a:tc>
                <a:extLst>
                  <a:ext uri="{0D108BD9-81ED-4DB2-BD59-A6C34878D82A}">
                    <a16:rowId xmlns:a16="http://schemas.microsoft.com/office/drawing/2014/main" val="573980876"/>
                  </a:ext>
                </a:extLst>
              </a:tr>
              <a:tr h="3468288">
                <a:tc vMerge="1">
                  <a:txBody>
                    <a:bodyPr/>
                    <a:lstStyle/>
                    <a:p>
                      <a:endParaRPr kumimoji="1" lang="ja-JP" altLang="en-US"/>
                    </a:p>
                  </a:txBody>
                  <a:tcPr/>
                </a:tc>
                <a:tc vMerge="1">
                  <a:txBody>
                    <a:bodyPr/>
                    <a:lstStyle/>
                    <a:p>
                      <a:endParaRPr kumimoji="1" lang="ja-JP" altLang="en-US" dirty="0"/>
                    </a:p>
                  </a:txBody>
                  <a:tcPr marL="52196" marR="5219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kumimoji="1" lang="ja-JP" altLang="en-US"/>
                    </a:p>
                  </a:txBody>
                  <a:tcPr/>
                </a:tc>
                <a:tc gridSpan="2">
                  <a:txBody>
                    <a:bodyPr/>
                    <a:lstStyle/>
                    <a:p>
                      <a:pPr marL="133200" marR="0" lvl="0" indent="-133200" algn="just" defTabSz="914400" rtl="0" eaLnBrk="1" fontAlgn="auto" latinLnBrk="0" hangingPunct="1">
                        <a:lnSpc>
                          <a:spcPct val="100000"/>
                        </a:lnSpc>
                        <a:spcBef>
                          <a:spcPts val="0"/>
                        </a:spcBef>
                        <a:spcAft>
                          <a:spcPts val="0"/>
                        </a:spcAft>
                        <a:buClrTx/>
                        <a:buSzTx/>
                        <a:buFontTx/>
                        <a:buNone/>
                        <a:tabLst/>
                        <a:defRPr/>
                      </a:pPr>
                      <a:r>
                        <a:rPr lang="ja-JP" altLang="en-US" sz="1000" strike="noStrik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・令和６年度末に決定した元交流施設の活用方策に基づく施設整備及び経営状況を勘案した施設改修を行う</a:t>
                      </a:r>
                      <a:endParaRPr lang="en-US" altLang="ja-JP" sz="1000" strike="noStrik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auto" latinLnBrk="0" hangingPunct="1">
                        <a:lnSpc>
                          <a:spcPct val="100000"/>
                        </a:lnSpc>
                        <a:spcBef>
                          <a:spcPts val="0"/>
                        </a:spcBef>
                        <a:spcAft>
                          <a:spcPts val="0"/>
                        </a:spcAft>
                        <a:buClrTx/>
                        <a:buSzTx/>
                        <a:buFontTx/>
                        <a:buNone/>
                        <a:tabLst/>
                        <a:defRPr/>
                      </a:pPr>
                      <a:r>
                        <a:rPr lang="ja-JP" altLang="en-US" sz="1000" strike="noStrik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・元交流施設のうち、活用方策が未決定の部分については、上記施設整備による活用状況等も踏まえ、具体的な活用方策を検討する</a:t>
                      </a:r>
                      <a:endParaRPr lang="en-US" altLang="ja-JP" sz="1000" strike="noStrik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auto" latinLnBrk="0" hangingPunct="1">
                        <a:lnSpc>
                          <a:spcPct val="100000"/>
                        </a:lnSpc>
                        <a:spcBef>
                          <a:spcPts val="0"/>
                        </a:spcBef>
                        <a:spcAft>
                          <a:spcPts val="0"/>
                        </a:spcAft>
                        <a:buClrTx/>
                        <a:buSzTx/>
                        <a:buFontTx/>
                        <a:buNone/>
                        <a:tabLst/>
                        <a:defRPr/>
                      </a:pPr>
                      <a:r>
                        <a:rPr lang="ja-JP" altLang="en-US" sz="100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・市場活性化に向けた取組みを進め、収益の確保・黒字の維持を図る</a:t>
                      </a:r>
                    </a:p>
                  </a:txBody>
                  <a:tcPr marL="72000" marR="72000" marT="72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noFill/>
                  </a:tcPr>
                </a:tc>
                <a:tc hMerge="1">
                  <a:txBody>
                    <a:bodyPr/>
                    <a:lstStyle/>
                    <a:p>
                      <a:endParaRPr kumimoji="1" lang="ja-JP" altLang="en-US"/>
                    </a:p>
                  </a:txBody>
                  <a:tcPr/>
                </a:tc>
                <a:extLst>
                  <a:ext uri="{0D108BD9-81ED-4DB2-BD59-A6C34878D82A}">
                    <a16:rowId xmlns:a16="http://schemas.microsoft.com/office/drawing/2014/main" val="4198060132"/>
                  </a:ext>
                </a:extLst>
              </a:tr>
              <a:tr h="278552">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133200" marR="0" lvl="0" indent="-133200" algn="just" defTabSz="914400" rtl="0" eaLnBrk="1" fontAlgn="auto" latinLnBrk="0" hangingPunct="1">
                        <a:lnSpc>
                          <a:spcPct val="100000"/>
                        </a:lnSpc>
                        <a:spcBef>
                          <a:spcPts val="0"/>
                        </a:spcBef>
                        <a:spcAft>
                          <a:spcPts val="0"/>
                        </a:spcAft>
                        <a:buClrTx/>
                        <a:buSzTx/>
                        <a:buFontTx/>
                        <a:buNone/>
                        <a:tabLst/>
                        <a:defRPr/>
                      </a:pPr>
                      <a:endParaRPr lang="ja-JP" altLang="en-US" sz="100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133200" marR="0" lvl="0" indent="-133200" algn="just" defTabSz="914400" rtl="0" eaLnBrk="1" fontAlgn="auto" latinLnBrk="0" hangingPunct="1">
                        <a:lnSpc>
                          <a:spcPct val="100000"/>
                        </a:lnSpc>
                        <a:spcBef>
                          <a:spcPts val="0"/>
                        </a:spcBef>
                        <a:spcAft>
                          <a:spcPts val="0"/>
                        </a:spcAft>
                        <a:buClrTx/>
                        <a:buSzTx/>
                        <a:buFontTx/>
                        <a:buNone/>
                        <a:tabLst/>
                        <a:defRPr/>
                      </a:pPr>
                      <a:endParaRPr lang="ja-JP" altLang="en-US" sz="1000" kern="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noFill/>
                  </a:tcPr>
                </a:tc>
                <a:extLst>
                  <a:ext uri="{0D108BD9-81ED-4DB2-BD59-A6C34878D82A}">
                    <a16:rowId xmlns:a16="http://schemas.microsoft.com/office/drawing/2014/main" val="1427156995"/>
                  </a:ext>
                </a:extLst>
              </a:tr>
            </a:tbl>
          </a:graphicData>
        </a:graphic>
      </p:graphicFrame>
      <p:sp>
        <p:nvSpPr>
          <p:cNvPr id="7" name="正方形/長方形 6"/>
          <p:cNvSpPr/>
          <p:nvPr/>
        </p:nvSpPr>
        <p:spPr>
          <a:xfrm>
            <a:off x="0" y="98630"/>
            <a:ext cx="813690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Ⅲ</a:t>
            </a:r>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出資法人等の改革 </a:t>
            </a:r>
            <a:r>
              <a:rPr kumimoji="1" lang="ja-JP" altLang="en-US"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ⅰ</a:t>
            </a:r>
            <a:r>
              <a:rPr kumimoji="1" lang="ja-JP" altLang="en-US"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）今後の方向性</a:t>
            </a:r>
            <a:r>
              <a:rPr kumimoji="1" lang="en-US" altLang="ja-JP"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民営化</a:t>
            </a:r>
            <a:r>
              <a:rPr kumimoji="1" lang="en-US" altLang="ja-JP"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a:t>
            </a:r>
            <a:endPar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F7FD2A74-B95A-4321-BB2F-824C88A226D0}"/>
              </a:ext>
            </a:extLst>
          </p:cNvPr>
          <p:cNvSpPr>
            <a:spLocks noGrp="1"/>
          </p:cNvSpPr>
          <p:nvPr>
            <p:ph type="sldNum" sz="quarter" idx="12"/>
          </p:nvPr>
        </p:nvSpPr>
        <p:spPr/>
        <p:txBody>
          <a:bodyPr/>
          <a:lstStyle/>
          <a:p>
            <a:fld id="{7791D223-6A27-4327-8087-FA06212A7E85}" type="slidenum">
              <a:rPr lang="ja-JP" altLang="en-US" smtClean="0"/>
              <a:pPr/>
              <a:t>47</a:t>
            </a:fld>
            <a:endParaRPr lang="ja-JP" altLang="en-US"/>
          </a:p>
        </p:txBody>
      </p:sp>
    </p:spTree>
    <p:extLst>
      <p:ext uri="{BB962C8B-B14F-4D97-AF65-F5344CB8AC3E}">
        <p14:creationId xmlns:p14="http://schemas.microsoft.com/office/powerpoint/2010/main" val="35621044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表 12"/>
          <p:cNvGraphicFramePr>
            <a:graphicFrameLocks noGrp="1"/>
          </p:cNvGraphicFramePr>
          <p:nvPr>
            <p:extLst>
              <p:ext uri="{D42A27DB-BD31-4B8C-83A1-F6EECF244321}">
                <p14:modId xmlns:p14="http://schemas.microsoft.com/office/powerpoint/2010/main" val="2806734434"/>
              </p:ext>
            </p:extLst>
          </p:nvPr>
        </p:nvGraphicFramePr>
        <p:xfrm>
          <a:off x="180000" y="594000"/>
          <a:ext cx="8798400" cy="2435382"/>
        </p:xfrm>
        <a:graphic>
          <a:graphicData uri="http://schemas.openxmlformats.org/drawingml/2006/table">
            <a:tbl>
              <a:tblPr firstRow="1" firstCol="1" bandRow="1">
                <a:tableStyleId>{BC89EF96-8CEA-46FF-86C4-4CE0E7609802}</a:tableStyleId>
              </a:tblPr>
              <a:tblGrid>
                <a:gridCol w="1422000">
                  <a:extLst>
                    <a:ext uri="{9D8B030D-6E8A-4147-A177-3AD203B41FA5}">
                      <a16:colId xmlns:a16="http://schemas.microsoft.com/office/drawing/2014/main" val="20000"/>
                    </a:ext>
                  </a:extLst>
                </a:gridCol>
                <a:gridCol w="2142000">
                  <a:extLst>
                    <a:ext uri="{9D8B030D-6E8A-4147-A177-3AD203B41FA5}">
                      <a16:colId xmlns:a16="http://schemas.microsoft.com/office/drawing/2014/main" val="20001"/>
                    </a:ext>
                  </a:extLst>
                </a:gridCol>
                <a:gridCol w="2804400">
                  <a:extLst>
                    <a:ext uri="{9D8B030D-6E8A-4147-A177-3AD203B41FA5}">
                      <a16:colId xmlns:a16="http://schemas.microsoft.com/office/drawing/2014/main" val="20002"/>
                    </a:ext>
                  </a:extLst>
                </a:gridCol>
                <a:gridCol w="2430000">
                  <a:extLst>
                    <a:ext uri="{9D8B030D-6E8A-4147-A177-3AD203B41FA5}">
                      <a16:colId xmlns:a16="http://schemas.microsoft.com/office/drawing/2014/main" val="20003"/>
                    </a:ext>
                  </a:extLst>
                </a:gridCol>
              </a:tblGrid>
              <a:tr h="468000">
                <a:tc>
                  <a:txBody>
                    <a:bodyPr/>
                    <a:lstStyle/>
                    <a:p>
                      <a:pPr algn="ctr">
                        <a:lnSpc>
                          <a:spcPct val="100000"/>
                        </a:lnSpc>
                        <a:spcAft>
                          <a:spcPts val="0"/>
                        </a:spcAft>
                      </a:pP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法人名</a:t>
                      </a: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令和７年度大阪府行政経営の取組み</a:t>
                      </a:r>
                      <a:endParaRPr kumimoji="1" lang="en-US" altLang="ja-JP"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での方向性</a:t>
                      </a:r>
                      <a:endParaRPr kumimoji="1" lang="en-US" altLang="ja-JP"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algn="ctr">
                        <a:lnSpc>
                          <a:spcPct val="100000"/>
                        </a:lnSpc>
                        <a:spcAft>
                          <a:spcPts val="0"/>
                        </a:spcAft>
                      </a:pP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経過・現状・課題</a:t>
                      </a: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algn="ctr">
                        <a:lnSpc>
                          <a:spcPct val="100000"/>
                        </a:lnSpc>
                        <a:spcAft>
                          <a:spcPts val="0"/>
                        </a:spcAft>
                      </a:pPr>
                      <a:r>
                        <a:rPr lang="ja-JP" altLang="en-US"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今後</a:t>
                      </a: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の方向性</a:t>
                      </a: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629389">
                <a:tc rowSpan="3">
                  <a:txBody>
                    <a:bodyPr/>
                    <a:lstStyle/>
                    <a:p>
                      <a:pPr algn="l">
                        <a:lnSpc>
                          <a:spcPct val="100000"/>
                        </a:lnSpc>
                        <a:spcAft>
                          <a:spcPts val="0"/>
                        </a:spcAft>
                      </a:pPr>
                      <a:r>
                        <a:rPr lang="ja-JP" altLang="en-US" sz="1200" kern="100" spc="-10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大阪外環状鉄道（株）</a:t>
                      </a:r>
                      <a:endParaRPr lang="ja-JP" sz="1200" kern="100" spc="-10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3">
                  <a:txBody>
                    <a:bodyPr/>
                    <a:lstStyle/>
                    <a:p>
                      <a:pPr marL="133200" marR="0" lvl="0" indent="-133200" algn="just" defTabSz="914400" rtl="0" eaLnBrk="1" fontAlgn="auto" latinLnBrk="0" hangingPunct="1">
                        <a:lnSpc>
                          <a:spcPct val="100000"/>
                        </a:lnSpc>
                        <a:spcBef>
                          <a:spcPts val="0"/>
                        </a:spcBef>
                        <a:spcAft>
                          <a:spcPts val="0"/>
                        </a:spcAft>
                        <a:buClrTx/>
                        <a:buSzTx/>
                        <a:buFontTx/>
                        <a:buNone/>
                        <a:tabLst/>
                        <a:defRPr/>
                      </a:pPr>
                      <a:r>
                        <a:rPr lang="ja-JP" altLang="en-US" sz="1000" b="1"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民営化</a:t>
                      </a:r>
                    </a:p>
                    <a:p>
                      <a:pPr marL="133200" marR="0" lvl="0" indent="-133200" algn="just" defTabSz="914400" rtl="0" eaLnBrk="1" fontAlgn="auto" latinLnBrk="0" hangingPunct="1">
                        <a:lnSpc>
                          <a:spcPct val="100000"/>
                        </a:lnSpc>
                        <a:spcBef>
                          <a:spcPts val="0"/>
                        </a:spcBef>
                        <a:spcAft>
                          <a:spcPts val="0"/>
                        </a:spcAft>
                        <a:buClrTx/>
                        <a:buSzTx/>
                        <a:buFontTx/>
                        <a:buNone/>
                        <a:tabLst/>
                        <a:defRPr/>
                      </a:pPr>
                      <a:r>
                        <a:rPr lang="ja-JP" altLang="en-US" sz="1000" b="0"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・資本的関与について、借入金の完済時に株式の売却が行えるよう見直しを進める</a:t>
                      </a: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3">
                  <a:txBody>
                    <a:bodyPr/>
                    <a:lstStyle/>
                    <a:p>
                      <a:pPr marL="133200" indent="-401320" algn="just">
                        <a:lnSpc>
                          <a:spcPct val="100000"/>
                        </a:lnSpc>
                        <a:spcAft>
                          <a:spcPts val="0"/>
                        </a:spcAft>
                      </a:pPr>
                      <a:r>
                        <a:rPr lang="en-US" altLang="ja-JP" sz="1000" b="1"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b="1"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経過・現状</a:t>
                      </a:r>
                      <a:r>
                        <a:rPr lang="en-US" altLang="ja-JP" sz="1000" b="1"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p>
                    <a:p>
                      <a:pPr marL="133200" indent="-133200" algn="just">
                        <a:lnSpc>
                          <a:spcPct val="100000"/>
                        </a:lnSpc>
                        <a:spcBef>
                          <a:spcPts val="0"/>
                        </a:spcBef>
                        <a:spcAft>
                          <a:spcPts val="0"/>
                        </a:spcAft>
                      </a:pPr>
                      <a:r>
                        <a:rPr lang="en-US"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事業計画に基づき、平成</a:t>
                      </a:r>
                      <a:r>
                        <a:rPr lang="en-US"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30</a:t>
                      </a: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年度末に全線開業</a:t>
                      </a:r>
                      <a:endParaRPr lang="en-US"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auto" latinLnBrk="0" hangingPunct="1">
                        <a:lnSpc>
                          <a:spcPct val="100000"/>
                        </a:lnSpc>
                        <a:spcBef>
                          <a:spcPts val="0"/>
                        </a:spcBef>
                        <a:spcAft>
                          <a:spcPts val="0"/>
                        </a:spcAft>
                        <a:buClrTx/>
                        <a:buSzTx/>
                        <a:buFontTx/>
                        <a:buNone/>
                        <a:tabLst/>
                        <a:defRPr/>
                      </a:pPr>
                      <a:r>
                        <a:rPr kumimoji="1" lang="ja-JP" altLang="en-US" sz="1000" b="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○開業後、家屋補償及び環境アセス対応等の残事業を実施（令和２年度末完了）</a:t>
                      </a:r>
                      <a:endParaRPr kumimoji="1" lang="en-US" altLang="ja-JP" sz="1000" b="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auto" latinLnBrk="0" hangingPunct="1">
                        <a:lnSpc>
                          <a:spcPct val="100000"/>
                        </a:lnSpc>
                        <a:spcBef>
                          <a:spcPts val="0"/>
                        </a:spcBef>
                        <a:spcAft>
                          <a:spcPts val="0"/>
                        </a:spcAft>
                        <a:buClrTx/>
                        <a:buSzTx/>
                        <a:buFontTx/>
                        <a:buNone/>
                        <a:tabLst/>
                        <a:defRPr/>
                      </a:pPr>
                      <a:r>
                        <a:rPr lang="ja-JP" altLang="en-US" sz="1000" b="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○残事業完了後は、府の人的関与を終了し、府派遣職員を引き揚げ（令和２年度末引き揚げ）</a:t>
                      </a:r>
                      <a:r>
                        <a:rPr lang="ja-JP" altLang="en-US" sz="1000" b="0" u="none" kern="10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a:t>
                      </a:r>
                      <a:endParaRPr lang="en-US" altLang="ja-JP" sz="1000" b="0" u="none" kern="10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auto" latinLnBrk="0" hangingPunct="1">
                        <a:lnSpc>
                          <a:spcPct val="100000"/>
                        </a:lnSpc>
                        <a:spcBef>
                          <a:spcPts val="0"/>
                        </a:spcBef>
                        <a:spcAft>
                          <a:spcPts val="0"/>
                        </a:spcAft>
                        <a:buClrTx/>
                        <a:buSzTx/>
                        <a:buFontTx/>
                        <a:buNone/>
                        <a:tabLst/>
                        <a:defRPr/>
                      </a:pPr>
                      <a:r>
                        <a:rPr lang="ja-JP" altLang="en-US" sz="1000" b="0" u="none" kern="10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輸送の安全管理及び借入金の着実な償還をミッションとする管理会社に移行</a:t>
                      </a:r>
                      <a:endParaRPr lang="en-US"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266400" algn="just" defTabSz="914400" rtl="0" eaLnBrk="1" fontAlgn="auto" latinLnBrk="0" hangingPunct="1">
                        <a:lnSpc>
                          <a:spcPct val="100000"/>
                        </a:lnSpc>
                        <a:spcBef>
                          <a:spcPts val="0"/>
                        </a:spcBef>
                        <a:spcAft>
                          <a:spcPts val="0"/>
                        </a:spcAft>
                        <a:buClrTx/>
                        <a:buSzTx/>
                        <a:buFontTx/>
                        <a:buNone/>
                        <a:tabLst/>
                        <a:defRPr/>
                      </a:pPr>
                      <a:endParaRPr lang="en-US"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266700" marR="0" lvl="0" indent="-266700" algn="just" defTabSz="914400" rtl="0" eaLnBrk="1" fontAlgn="auto" latinLnBrk="0" hangingPunct="1">
                        <a:lnSpc>
                          <a:spcPct val="100000"/>
                        </a:lnSpc>
                        <a:spcBef>
                          <a:spcPts val="0"/>
                        </a:spcBef>
                        <a:spcAft>
                          <a:spcPts val="0"/>
                        </a:spcAft>
                        <a:buClrTx/>
                        <a:buSzTx/>
                        <a:buFontTx/>
                        <a:buNone/>
                        <a:tabLst/>
                        <a:defRPr/>
                      </a:pPr>
                      <a:r>
                        <a:rPr lang="ja-JP" altLang="en-US" sz="1000" b="1"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民営化</a:t>
                      </a:r>
                    </a:p>
                    <a:p>
                      <a:pPr marL="133200" marR="0" lvl="0" indent="-133200" algn="just" defTabSz="914400" rtl="0" eaLnBrk="1" fontAlgn="auto" latinLnBrk="0" hangingPunct="1">
                        <a:lnSpc>
                          <a:spcPct val="100000"/>
                        </a:lnSpc>
                        <a:spcBef>
                          <a:spcPts val="0"/>
                        </a:spcBef>
                        <a:spcAft>
                          <a:spcPts val="0"/>
                        </a:spcAft>
                        <a:buClrTx/>
                        <a:buSzTx/>
                        <a:buFontTx/>
                        <a:buNone/>
                        <a:tabLst/>
                        <a:defRPr/>
                      </a:pPr>
                      <a:r>
                        <a:rPr lang="ja-JP" altLang="en-US" sz="1000" b="0"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・資本的関与について、借入金の完済時に株式の売却が行えるよう見直しを進める</a:t>
                      </a: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468000">
                <a:tc vMerge="1">
                  <a:txBody>
                    <a:bodyPr/>
                    <a:lstStyle/>
                    <a:p>
                      <a:endParaRPr kumimoji="1" lang="ja-JP" altLang="en-US"/>
                    </a:p>
                  </a:txBody>
                  <a:tcPr/>
                </a:tc>
                <a:tc vMerge="1">
                  <a:txBody>
                    <a:bodyPr/>
                    <a:lstStyle/>
                    <a:p>
                      <a:pPr marL="266700" marR="0" lvl="0" indent="-266700" algn="ctr" defTabSz="914400" rtl="0" eaLnBrk="1" fontAlgn="auto" latinLnBrk="0" hangingPunct="1">
                        <a:lnSpc>
                          <a:spcPts val="1500"/>
                        </a:lnSpc>
                        <a:spcBef>
                          <a:spcPts val="0"/>
                        </a:spcBef>
                        <a:spcAft>
                          <a:spcPts val="0"/>
                        </a:spcAft>
                        <a:buClrTx/>
                        <a:buSzTx/>
                        <a:buFontTx/>
                        <a:buNone/>
                        <a:tabLst/>
                        <a:defRPr/>
                      </a:pPr>
                      <a:endParaRPr kumimoji="1" lang="ja-JP" altLang="en-US" dirty="0"/>
                    </a:p>
                  </a:txBody>
                  <a:tcPr marL="53934" marR="5393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vMerge="1">
                  <a:txBody>
                    <a:bodyPr/>
                    <a:lstStyle/>
                    <a:p>
                      <a:endParaRPr kumimoji="1" lang="ja-JP" altLang="en-US"/>
                    </a:p>
                  </a:txBody>
                  <a:tcPr/>
                </a:tc>
                <a:tc>
                  <a:txBody>
                    <a:bodyPr/>
                    <a:lstStyle/>
                    <a:p>
                      <a:pPr algn="ctr">
                        <a:lnSpc>
                          <a:spcPct val="100000"/>
                        </a:lnSpc>
                        <a:spcAft>
                          <a:spcPts val="0"/>
                        </a:spcAft>
                      </a:pPr>
                      <a:r>
                        <a:rPr lang="ja-JP" altLang="en-US" sz="1000" b="1"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今後の具体的取組み</a:t>
                      </a:r>
                      <a:endParaRPr lang="en-US" altLang="ja-JP" sz="1000" b="1"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573980876"/>
                  </a:ext>
                </a:extLst>
              </a:tr>
              <a:tr h="817782">
                <a:tc vMerge="1">
                  <a:txBody>
                    <a:bodyPr/>
                    <a:lstStyle/>
                    <a:p>
                      <a:endParaRPr kumimoji="1" lang="ja-JP" altLang="en-US"/>
                    </a:p>
                  </a:txBody>
                  <a:tcPr/>
                </a:tc>
                <a:tc vMerge="1">
                  <a:txBody>
                    <a:bodyPr/>
                    <a:lstStyle/>
                    <a:p>
                      <a:pPr marL="266700" marR="0" lvl="0" indent="-266700" algn="just" defTabSz="914400" rtl="0" eaLnBrk="1" fontAlgn="auto" latinLnBrk="0" hangingPunct="1">
                        <a:lnSpc>
                          <a:spcPts val="1500"/>
                        </a:lnSpc>
                        <a:spcBef>
                          <a:spcPts val="0"/>
                        </a:spcBef>
                        <a:spcAft>
                          <a:spcPts val="0"/>
                        </a:spcAft>
                        <a:buClrTx/>
                        <a:buSzTx/>
                        <a:buFontTx/>
                        <a:buNone/>
                        <a:tabLst/>
                        <a:defRPr/>
                      </a:pPr>
                      <a:endParaRPr kumimoji="1" lang="ja-JP" altLang="en-US" sz="1000" b="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53934" marR="5393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kumimoji="1" lang="ja-JP" altLang="en-US"/>
                    </a:p>
                  </a:txBody>
                  <a:tcPr/>
                </a:tc>
                <a:tc>
                  <a:txBody>
                    <a:bodyPr/>
                    <a:lstStyle/>
                    <a:p>
                      <a:pPr marL="133200" marR="0" lvl="0" indent="-133200" algn="just" defTabSz="914400" rtl="0" eaLnBrk="1" fontAlgn="auto" latinLnBrk="0" hangingPunct="1">
                        <a:lnSpc>
                          <a:spcPct val="100000"/>
                        </a:lnSpc>
                        <a:spcBef>
                          <a:spcPts val="0"/>
                        </a:spcBef>
                        <a:spcAft>
                          <a:spcPts val="0"/>
                        </a:spcAft>
                        <a:buClrTx/>
                        <a:buSzTx/>
                        <a:buFontTx/>
                        <a:buNone/>
                        <a:tabLst/>
                        <a:defRPr/>
                      </a:pPr>
                      <a:r>
                        <a:rPr lang="ja-JP" altLang="en-US" sz="1000" b="0"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・借入金の完済（</a:t>
                      </a:r>
                      <a:r>
                        <a:rPr lang="ja-JP" altLang="en-US" sz="1000" b="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令和</a:t>
                      </a:r>
                      <a:r>
                        <a:rPr lang="en-US" altLang="ja-JP" sz="1000" b="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43</a:t>
                      </a:r>
                      <a:r>
                        <a:rPr lang="ja-JP" altLang="en-US" sz="1000" b="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年度予定）に向け、</a:t>
                      </a:r>
                      <a:r>
                        <a:rPr lang="ja-JP" altLang="en-US" sz="1000" b="0" u="none" strike="noStrik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計画的な</a:t>
                      </a:r>
                      <a:r>
                        <a:rPr lang="ja-JP" altLang="en-US" sz="1000" b="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返済を進める</a:t>
                      </a:r>
                      <a:endParaRPr lang="en-US" altLang="ja-JP" sz="1000" b="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98060132"/>
                  </a:ext>
                </a:extLst>
              </a:tr>
            </a:tbl>
          </a:graphicData>
        </a:graphic>
      </p:graphicFrame>
      <p:sp>
        <p:nvSpPr>
          <p:cNvPr id="3" name="スライド番号プレースホルダー 2">
            <a:extLst>
              <a:ext uri="{FF2B5EF4-FFF2-40B4-BE49-F238E27FC236}">
                <a16:creationId xmlns:a16="http://schemas.microsoft.com/office/drawing/2014/main" id="{C67E00F0-2E1F-4E44-B709-61B254FBE0DE}"/>
              </a:ext>
            </a:extLst>
          </p:cNvPr>
          <p:cNvSpPr>
            <a:spLocks noGrp="1"/>
          </p:cNvSpPr>
          <p:nvPr>
            <p:ph type="sldNum" sz="quarter" idx="12"/>
          </p:nvPr>
        </p:nvSpPr>
        <p:spPr/>
        <p:txBody>
          <a:bodyPr/>
          <a:lstStyle/>
          <a:p>
            <a:fld id="{7791D223-6A27-4327-8087-FA06212A7E85}" type="slidenum">
              <a:rPr lang="ja-JP" altLang="en-US" smtClean="0"/>
              <a:pPr/>
              <a:t>48</a:t>
            </a:fld>
            <a:endParaRPr lang="ja-JP" altLang="en-US"/>
          </a:p>
        </p:txBody>
      </p:sp>
      <p:sp>
        <p:nvSpPr>
          <p:cNvPr id="5" name="正方形/長方形 4">
            <a:extLst>
              <a:ext uri="{FF2B5EF4-FFF2-40B4-BE49-F238E27FC236}">
                <a16:creationId xmlns:a16="http://schemas.microsoft.com/office/drawing/2014/main" id="{9A23250D-B8BA-4986-9C64-6DDD28C1462B}"/>
              </a:ext>
            </a:extLst>
          </p:cNvPr>
          <p:cNvSpPr/>
          <p:nvPr/>
        </p:nvSpPr>
        <p:spPr>
          <a:xfrm>
            <a:off x="0" y="98630"/>
            <a:ext cx="813690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Ⅲ</a:t>
            </a:r>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出資法人等の改革 </a:t>
            </a:r>
            <a:r>
              <a:rPr kumimoji="1" lang="ja-JP" altLang="en-US"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ⅰ</a:t>
            </a:r>
            <a:r>
              <a:rPr kumimoji="1" lang="ja-JP" altLang="en-US"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）今後の方向性</a:t>
            </a:r>
            <a:r>
              <a:rPr kumimoji="1" lang="en-US" altLang="ja-JP"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民営化</a:t>
            </a:r>
            <a:r>
              <a:rPr kumimoji="1" lang="en-US" altLang="ja-JP"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a:t>
            </a:r>
            <a:endPar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23259777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表 12"/>
          <p:cNvGraphicFramePr>
            <a:graphicFrameLocks noGrp="1"/>
          </p:cNvGraphicFramePr>
          <p:nvPr>
            <p:extLst>
              <p:ext uri="{D42A27DB-BD31-4B8C-83A1-F6EECF244321}">
                <p14:modId xmlns:p14="http://schemas.microsoft.com/office/powerpoint/2010/main" val="2903760158"/>
              </p:ext>
            </p:extLst>
          </p:nvPr>
        </p:nvGraphicFramePr>
        <p:xfrm>
          <a:off x="180000" y="593685"/>
          <a:ext cx="8798400" cy="3779409"/>
        </p:xfrm>
        <a:graphic>
          <a:graphicData uri="http://schemas.openxmlformats.org/drawingml/2006/table">
            <a:tbl>
              <a:tblPr firstRow="1" firstCol="1" bandRow="1">
                <a:tableStyleId>{BC89EF96-8CEA-46FF-86C4-4CE0E7609802}</a:tableStyleId>
              </a:tblPr>
              <a:tblGrid>
                <a:gridCol w="1422000">
                  <a:extLst>
                    <a:ext uri="{9D8B030D-6E8A-4147-A177-3AD203B41FA5}">
                      <a16:colId xmlns:a16="http://schemas.microsoft.com/office/drawing/2014/main" val="20000"/>
                    </a:ext>
                  </a:extLst>
                </a:gridCol>
                <a:gridCol w="2142000">
                  <a:extLst>
                    <a:ext uri="{9D8B030D-6E8A-4147-A177-3AD203B41FA5}">
                      <a16:colId xmlns:a16="http://schemas.microsoft.com/office/drawing/2014/main" val="20001"/>
                    </a:ext>
                  </a:extLst>
                </a:gridCol>
                <a:gridCol w="2804400">
                  <a:extLst>
                    <a:ext uri="{9D8B030D-6E8A-4147-A177-3AD203B41FA5}">
                      <a16:colId xmlns:a16="http://schemas.microsoft.com/office/drawing/2014/main" val="20002"/>
                    </a:ext>
                  </a:extLst>
                </a:gridCol>
                <a:gridCol w="2430000">
                  <a:extLst>
                    <a:ext uri="{9D8B030D-6E8A-4147-A177-3AD203B41FA5}">
                      <a16:colId xmlns:a16="http://schemas.microsoft.com/office/drawing/2014/main" val="20003"/>
                    </a:ext>
                  </a:extLst>
                </a:gridCol>
              </a:tblGrid>
              <a:tr h="468000">
                <a:tc>
                  <a:txBody>
                    <a:bodyPr/>
                    <a:lstStyle/>
                    <a:p>
                      <a:pPr algn="ctr">
                        <a:lnSpc>
                          <a:spcPct val="100000"/>
                        </a:lnSpc>
                        <a:spcAft>
                          <a:spcPts val="0"/>
                        </a:spcAft>
                      </a:pP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法人名</a:t>
                      </a: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令和７年度大阪府行政経営の取組み</a:t>
                      </a:r>
                      <a:endParaRPr kumimoji="1" lang="en-US" altLang="ja-JP"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での方向性</a:t>
                      </a:r>
                      <a:endParaRPr kumimoji="1" lang="en-US" altLang="ja-JP"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algn="ctr">
                        <a:lnSpc>
                          <a:spcPct val="100000"/>
                        </a:lnSpc>
                        <a:spcAft>
                          <a:spcPts val="0"/>
                        </a:spcAft>
                      </a:pP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経過・現状・課題</a:t>
                      </a: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algn="ctr">
                        <a:lnSpc>
                          <a:spcPct val="100000"/>
                        </a:lnSpc>
                        <a:spcAft>
                          <a:spcPts val="0"/>
                        </a:spcAft>
                      </a:pPr>
                      <a:r>
                        <a:rPr lang="ja-JP" altLang="en-US"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今後</a:t>
                      </a: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の方向性</a:t>
                      </a: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1236626">
                <a:tc row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ja-JP" altLang="en-US" sz="1200" kern="100" spc="-10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（株）</a:t>
                      </a:r>
                      <a:r>
                        <a:rPr kumimoji="1" lang="ja-JP" sz="12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大阪国際会議場</a:t>
                      </a:r>
                    </a:p>
                  </a:txBody>
                  <a:tcPr marL="72000" marR="72000" marT="36000" marB="36000"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3">
                  <a:txBody>
                    <a:bodyPr/>
                    <a:lstStyle/>
                    <a:p>
                      <a:pPr marL="133350" marR="0" lvl="0" indent="-133350" algn="just" defTabSz="914400" rtl="0" eaLnBrk="1" fontAlgn="base" latinLnBrk="0" hangingPunct="1">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抜本的見直し</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44000" marR="0" lvl="0" indent="-144000" algn="just" defTabSz="914400" rtl="0" eaLnBrk="1" fontAlgn="base" latinLnBrk="0" hangingPunct="1">
                        <a:lnSpc>
                          <a:spcPct val="100000"/>
                        </a:lnSpc>
                        <a:spcBef>
                          <a:spcPct val="0"/>
                        </a:spcBef>
                        <a:spcAft>
                          <a:spcPct val="0"/>
                        </a:spcAft>
                        <a:buClrTx/>
                        <a:buSzTx/>
                        <a:buFontTx/>
                        <a:buNone/>
                        <a:tabLst/>
                      </a:pP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府の法人に対する関与のあり方については、今後の施設のあり方とあわせ、その具体的な方向性を検討する</a:t>
                      </a:r>
                    </a:p>
                  </a:txBody>
                  <a:tcPr marL="72000" marR="72000" marT="36000" marB="36000"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3">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ja-JP" sz="1000" b="1"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【経過・現状】</a:t>
                      </a:r>
                      <a:endParaRPr kumimoji="1" lang="en-US" altLang="ja-JP" sz="1000" b="1"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457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○平成</a:t>
                      </a:r>
                      <a:r>
                        <a:rPr kumimoji="1" lang="en-US" altLang="ja-JP"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30</a:t>
                      </a:r>
                      <a:r>
                        <a:rPr kumimoji="1" lang="ja-JP" altLang="en-US"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年</a:t>
                      </a:r>
                      <a:r>
                        <a:rPr kumimoji="1" lang="en-US" altLang="ja-JP"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12</a:t>
                      </a:r>
                      <a:r>
                        <a:rPr kumimoji="1" lang="ja-JP" altLang="en-US"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月、府立国際会議場の次期指定管理者に、公募により法人を指定</a:t>
                      </a:r>
                      <a:endParaRPr kumimoji="1" lang="en-US" altLang="ja-JP"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18000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＜指定期間＞令和元年度～令和</a:t>
                      </a:r>
                      <a:r>
                        <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10</a:t>
                      </a: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年度</a:t>
                      </a:r>
                      <a:endParaRPr kumimoji="1" lang="en-US" altLang="ja-JP"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○経営状況等</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144000" marR="0" lvl="0" indent="-144000" algn="l" defTabSz="914400" rtl="0" eaLnBrk="1" fontAlgn="base" latinLnBrk="0" hangingPunct="1">
                        <a:lnSpc>
                          <a:spcPct val="100000"/>
                        </a:lnSpc>
                        <a:spcBef>
                          <a:spcPct val="0"/>
                        </a:spcBef>
                        <a:spcAft>
                          <a:spcPct val="0"/>
                        </a:spcAft>
                        <a:buClrTx/>
                        <a:buSzTx/>
                        <a:buFontTx/>
                        <a:buNone/>
                        <a:tabLst/>
                        <a:defRPr/>
                      </a:pP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令和６年度は万博関連国際会議等の誘致をはじめとする営業活動の強化や、施設利用料金の改定等により、税引前当期純利益</a:t>
                      </a:r>
                      <a:r>
                        <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73,675</a:t>
                      </a: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千円となった</a:t>
                      </a:r>
                      <a:endParaRPr kumimoji="1" lang="en-US" altLang="ja-JP" sz="1000" b="0" i="0" u="none" strike="sng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144000" marR="0" lvl="0" indent="-144000" algn="l" defTabSz="914400" rtl="0" eaLnBrk="1" fontAlgn="base" latinLnBrk="0" hangingPunct="1">
                        <a:lnSpc>
                          <a:spcPct val="100000"/>
                        </a:lnSpc>
                        <a:spcBef>
                          <a:spcPct val="0"/>
                        </a:spcBef>
                        <a:spcAft>
                          <a:spcPct val="0"/>
                        </a:spcAft>
                        <a:buClrTx/>
                        <a:buSzTx/>
                        <a:buFontTx/>
                        <a:buNone/>
                        <a:tabLst/>
                        <a:defRPr/>
                      </a:pP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中期経営計画に定める国際会議の開催目標については、令和</a:t>
                      </a:r>
                      <a:r>
                        <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10</a:t>
                      </a: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年度に</a:t>
                      </a:r>
                      <a:r>
                        <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73</a:t>
                      </a: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件</a:t>
                      </a:r>
                      <a:endParaRPr kumimoji="1" lang="en-US" altLang="ja-JP" sz="1000" b="0" i="0" u="none" strike="sng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216000" marR="0" lvl="0" indent="-126000" algn="l" defTabSz="914400" rtl="0" eaLnBrk="1" fontAlgn="base" latinLnBrk="0" hangingPunct="1">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（国際会議の開催件数：令和４年度  </a:t>
                      </a:r>
                      <a:r>
                        <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24</a:t>
                      </a: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件</a:t>
                      </a:r>
                    </a:p>
                    <a:p>
                      <a:pPr marL="216000" marR="0" lvl="0" indent="-126000" algn="l" defTabSz="914400" rtl="0" eaLnBrk="1" fontAlgn="base" latinLnBrk="0" hangingPunct="1">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　　　　　　　　　  　 令和５年度  </a:t>
                      </a:r>
                      <a:r>
                        <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47</a:t>
                      </a: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件</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216000" marR="0" lvl="0" indent="-126000" algn="l" defTabSz="914400" rtl="0" eaLnBrk="1" fontAlgn="base" latinLnBrk="0" hangingPunct="1">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　　　　　　　　　　   令和６年度  </a:t>
                      </a:r>
                      <a:r>
                        <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53</a:t>
                      </a: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件）</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457200" algn="l" defTabSz="914400" rtl="0" eaLnBrk="1" fontAlgn="base" latinLnBrk="0" hangingPunct="1">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○府立国際会議場の今後のあり方については、</a:t>
                      </a:r>
                      <a:r>
                        <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IR</a:t>
                      </a: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の開業や万博終了後の利用状況等を見極めて判断することとしている</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133350" marR="0" lvl="0" indent="-133350" algn="just" defTabSz="914400" rtl="0" eaLnBrk="1" fontAlgn="base" latinLnBrk="0" hangingPunct="1">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抜本的見直し</a:t>
                      </a:r>
                    </a:p>
                    <a:p>
                      <a:pPr marL="133200" marR="0" lvl="0" indent="-133200" algn="just" defTabSz="914400" rtl="0" eaLnBrk="1" fontAlgn="base" latinLnBrk="0" hangingPunct="1">
                        <a:lnSpc>
                          <a:spcPct val="100000"/>
                        </a:lnSpc>
                        <a:spcBef>
                          <a:spcPct val="0"/>
                        </a:spcBef>
                        <a:spcAft>
                          <a:spcPct val="0"/>
                        </a:spcAft>
                        <a:buClrTx/>
                        <a:buSzTx/>
                        <a:buFontTx/>
                        <a:buNone/>
                        <a:tabLst/>
                      </a:pP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府の法人に対する関与のあり方については、今後の施設のあり方とあわせ、その具体的な方向性を検討する</a:t>
                      </a: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468000">
                <a:tc vMerge="1">
                  <a:txBody>
                    <a:bodyPr/>
                    <a:lstStyle/>
                    <a:p>
                      <a:endParaRPr kumimoji="1" lang="ja-JP" altLang="en-US"/>
                    </a:p>
                  </a:txBody>
                  <a:tcPr/>
                </a:tc>
                <a:tc vMerge="1">
                  <a:txBody>
                    <a:bodyPr/>
                    <a:lstStyle/>
                    <a:p>
                      <a:pPr marL="0" marR="0" lvl="0" indent="0" algn="ctr" defTabSz="914400" rtl="0" eaLnBrk="1" fontAlgn="base" latinLnBrk="0" hangingPunct="1">
                        <a:lnSpc>
                          <a:spcPts val="1500"/>
                        </a:lnSpc>
                        <a:spcBef>
                          <a:spcPct val="0"/>
                        </a:spcBef>
                        <a:spcAft>
                          <a:spcPct val="0"/>
                        </a:spcAft>
                        <a:buClrTx/>
                        <a:buSzTx/>
                        <a:buFontTx/>
                        <a:buNone/>
                        <a:tabLst/>
                        <a:defRPr/>
                      </a:pPr>
                      <a:endParaRPr kumimoji="1" lang="ja-JP" altLang="en-US" dirty="0"/>
                    </a:p>
                  </a:txBody>
                  <a:tcPr marL="52141" marR="52141"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vMerge="1">
                  <a:txBody>
                    <a:bodyPr/>
                    <a:lstStyle/>
                    <a:p>
                      <a:endParaRPr kumimoji="1" lang="ja-JP" altLang="en-US"/>
                    </a:p>
                  </a:txBody>
                  <a:tcPr/>
                </a:tc>
                <a:tc>
                  <a:txBody>
                    <a:bodyPr/>
                    <a:lstStyle/>
                    <a:p>
                      <a:pPr algn="ctr">
                        <a:lnSpc>
                          <a:spcPct val="100000"/>
                        </a:lnSpc>
                        <a:spcAft>
                          <a:spcPts val="0"/>
                        </a:spcAft>
                      </a:pPr>
                      <a:r>
                        <a:rPr lang="ja-JP" altLang="en-US" sz="1000" b="1"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今後の具体的取組み</a:t>
                      </a:r>
                      <a:endParaRPr lang="en-US" altLang="ja-JP" sz="1000" b="1"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573980876"/>
                  </a:ext>
                </a:extLst>
              </a:tr>
              <a:tr h="1606783">
                <a:tc vMerge="1">
                  <a:txBody>
                    <a:bodyPr/>
                    <a:lstStyle/>
                    <a:p>
                      <a:endParaRPr kumimoji="1" lang="ja-JP" altLang="en-US"/>
                    </a:p>
                  </a:txBody>
                  <a:tcPr/>
                </a:tc>
                <a:tc vMerge="1">
                  <a:txBody>
                    <a:bodyPr/>
                    <a:lstStyle/>
                    <a:p>
                      <a:endParaRPr kumimoji="1" lang="ja-JP" altLang="en-US" dirty="0"/>
                    </a:p>
                  </a:txBody>
                  <a:tcPr marL="52141" marR="52141"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kumimoji="1" lang="ja-JP" altLang="en-US"/>
                    </a:p>
                  </a:txBody>
                  <a:tcPr/>
                </a:tc>
                <a:tc>
                  <a:txBody>
                    <a:bodyPr/>
                    <a:lstStyle/>
                    <a:p>
                      <a:pPr marL="133200" marR="0" lvl="0" indent="-133200" algn="just" defTabSz="914400" rtl="0" eaLnBrk="1" fontAlgn="base" latinLnBrk="0" hangingPunct="1">
                        <a:lnSpc>
                          <a:spcPct val="100000"/>
                        </a:lnSpc>
                        <a:spcBef>
                          <a:spcPct val="0"/>
                        </a:spcBef>
                        <a:spcAft>
                          <a:spcPct val="0"/>
                        </a:spcAft>
                        <a:buClrTx/>
                        <a:buSzTx/>
                        <a:buFontTx/>
                        <a:buNone/>
                        <a:tabLst/>
                        <a:defRPr/>
                      </a:pP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法人の事業実施状況や経営状況並びに府立国際会議場の万博終了後の令和８年度における利用状況等を見極め、令和９年度末までに具体的な方向性を検討する</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98060132"/>
                  </a:ext>
                </a:extLst>
              </a:tr>
            </a:tbl>
          </a:graphicData>
        </a:graphic>
      </p:graphicFrame>
      <p:sp>
        <p:nvSpPr>
          <p:cNvPr id="3" name="スライド番号プレースホルダー 2">
            <a:extLst>
              <a:ext uri="{FF2B5EF4-FFF2-40B4-BE49-F238E27FC236}">
                <a16:creationId xmlns:a16="http://schemas.microsoft.com/office/drawing/2014/main" id="{D88E0D86-61A7-4A47-8092-52CD7035AD73}"/>
              </a:ext>
            </a:extLst>
          </p:cNvPr>
          <p:cNvSpPr>
            <a:spLocks noGrp="1"/>
          </p:cNvSpPr>
          <p:nvPr>
            <p:ph type="sldNum" sz="quarter" idx="12"/>
          </p:nvPr>
        </p:nvSpPr>
        <p:spPr/>
        <p:txBody>
          <a:bodyPr/>
          <a:lstStyle/>
          <a:p>
            <a:fld id="{7791D223-6A27-4327-8087-FA06212A7E85}" type="slidenum">
              <a:rPr lang="ja-JP" altLang="en-US" smtClean="0"/>
              <a:pPr/>
              <a:t>49</a:t>
            </a:fld>
            <a:endParaRPr lang="ja-JP" altLang="en-US"/>
          </a:p>
        </p:txBody>
      </p:sp>
      <p:sp>
        <p:nvSpPr>
          <p:cNvPr id="6" name="正方形/長方形 5">
            <a:extLst>
              <a:ext uri="{FF2B5EF4-FFF2-40B4-BE49-F238E27FC236}">
                <a16:creationId xmlns:a16="http://schemas.microsoft.com/office/drawing/2014/main" id="{33FDDA80-160E-4F14-8F64-26378BA2408F}"/>
              </a:ext>
            </a:extLst>
          </p:cNvPr>
          <p:cNvSpPr/>
          <p:nvPr/>
        </p:nvSpPr>
        <p:spPr>
          <a:xfrm>
            <a:off x="0" y="98630"/>
            <a:ext cx="813690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Ⅲ</a:t>
            </a:r>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出資法人等の改革 </a:t>
            </a:r>
            <a:r>
              <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ⅱ</a:t>
            </a:r>
            <a:r>
              <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）今後の方向性</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r>
              <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抜本的見直し</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endPar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30979900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表 12"/>
          <p:cNvGraphicFramePr>
            <a:graphicFrameLocks noGrp="1"/>
          </p:cNvGraphicFramePr>
          <p:nvPr>
            <p:extLst>
              <p:ext uri="{D42A27DB-BD31-4B8C-83A1-F6EECF244321}">
                <p14:modId xmlns:p14="http://schemas.microsoft.com/office/powerpoint/2010/main" val="2887624687"/>
              </p:ext>
            </p:extLst>
          </p:nvPr>
        </p:nvGraphicFramePr>
        <p:xfrm>
          <a:off x="180000" y="594000"/>
          <a:ext cx="8798400" cy="4018411"/>
        </p:xfrm>
        <a:graphic>
          <a:graphicData uri="http://schemas.openxmlformats.org/drawingml/2006/table">
            <a:tbl>
              <a:tblPr firstRow="1" firstCol="1" bandRow="1">
                <a:tableStyleId>{BC89EF96-8CEA-46FF-86C4-4CE0E7609802}</a:tableStyleId>
              </a:tblPr>
              <a:tblGrid>
                <a:gridCol w="1422000">
                  <a:extLst>
                    <a:ext uri="{9D8B030D-6E8A-4147-A177-3AD203B41FA5}">
                      <a16:colId xmlns:a16="http://schemas.microsoft.com/office/drawing/2014/main" val="20000"/>
                    </a:ext>
                  </a:extLst>
                </a:gridCol>
                <a:gridCol w="2142000">
                  <a:extLst>
                    <a:ext uri="{9D8B030D-6E8A-4147-A177-3AD203B41FA5}">
                      <a16:colId xmlns:a16="http://schemas.microsoft.com/office/drawing/2014/main" val="20001"/>
                    </a:ext>
                  </a:extLst>
                </a:gridCol>
                <a:gridCol w="2804400">
                  <a:extLst>
                    <a:ext uri="{9D8B030D-6E8A-4147-A177-3AD203B41FA5}">
                      <a16:colId xmlns:a16="http://schemas.microsoft.com/office/drawing/2014/main" val="20002"/>
                    </a:ext>
                  </a:extLst>
                </a:gridCol>
                <a:gridCol w="2430000">
                  <a:extLst>
                    <a:ext uri="{9D8B030D-6E8A-4147-A177-3AD203B41FA5}">
                      <a16:colId xmlns:a16="http://schemas.microsoft.com/office/drawing/2014/main" val="20003"/>
                    </a:ext>
                  </a:extLst>
                </a:gridCol>
              </a:tblGrid>
              <a:tr h="468000">
                <a:tc>
                  <a:txBody>
                    <a:bodyPr/>
                    <a:lstStyle/>
                    <a:p>
                      <a:pPr marL="133200" indent="-133200" algn="ctr">
                        <a:lnSpc>
                          <a:spcPct val="100000"/>
                        </a:lnSpc>
                        <a:spcAft>
                          <a:spcPts val="0"/>
                        </a:spcAft>
                      </a:pP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法人名</a:t>
                      </a: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133200" marR="0" lvl="0" indent="-133200" algn="ctr" defTabSz="914400" rtl="0" eaLnBrk="1" fontAlgn="base" latinLnBrk="0" hangingPunct="1">
                        <a:lnSpc>
                          <a:spcPct val="100000"/>
                        </a:lnSpc>
                        <a:spcBef>
                          <a:spcPct val="0"/>
                        </a:spcBef>
                        <a:spcAft>
                          <a:spcPct val="0"/>
                        </a:spcAft>
                        <a:buClrTx/>
                        <a:buSzTx/>
                        <a:buFontTx/>
                        <a:buNone/>
                        <a:tabLst/>
                        <a:defRPr/>
                      </a:pPr>
                      <a:r>
                        <a:rPr kumimoji="1" lang="ja-JP" altLang="en-US"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令和７年度大阪府行政経営の取組み</a:t>
                      </a:r>
                      <a:endParaRPr kumimoji="1" lang="en-US" altLang="ja-JP"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ctr" defTabSz="914400" rtl="0" eaLnBrk="1" fontAlgn="base" latinLnBrk="0" hangingPunct="1">
                        <a:lnSpc>
                          <a:spcPct val="100000"/>
                        </a:lnSpc>
                        <a:spcBef>
                          <a:spcPct val="0"/>
                        </a:spcBef>
                        <a:spcAft>
                          <a:spcPct val="0"/>
                        </a:spcAft>
                        <a:buClrTx/>
                        <a:buSzTx/>
                        <a:buFontTx/>
                        <a:buNone/>
                        <a:tabLst/>
                        <a:defRPr/>
                      </a:pPr>
                      <a:r>
                        <a:rPr kumimoji="1" lang="ja-JP" altLang="en-US"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での方向性</a:t>
                      </a:r>
                      <a:endParaRPr kumimoji="1" lang="en-US" altLang="ja-JP"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133200" indent="-133200" algn="ctr">
                        <a:lnSpc>
                          <a:spcPct val="100000"/>
                        </a:lnSpc>
                        <a:spcAft>
                          <a:spcPts val="0"/>
                        </a:spcAft>
                      </a:pP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経過・現状・課題</a:t>
                      </a: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133200" indent="-133200" algn="ctr">
                        <a:lnSpc>
                          <a:spcPct val="100000"/>
                        </a:lnSpc>
                        <a:spcAft>
                          <a:spcPts val="0"/>
                        </a:spcAft>
                      </a:pPr>
                      <a:r>
                        <a:rPr lang="ja-JP" altLang="en-US"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今後</a:t>
                      </a: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の方向性</a:t>
                      </a: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1524567">
                <a:tc row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sz="12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（公財）大阪府保健医療財団</a:t>
                      </a:r>
                    </a:p>
                  </a:txBody>
                  <a:tcPr marL="72000" marR="72000" marT="36000" marB="36000"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3">
                  <a:txBody>
                    <a:bodyPr/>
                    <a:lstStyle/>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抜本的見直し</a:t>
                      </a:r>
                      <a:endParaRPr kumimoji="1" lang="ja-JP"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第３期中期経営計画期間中の令和７年度末に、がん予防検診事業の安定的な収支バランスの均衡を図り、法人経営の自立化を進める</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3">
                  <a:txBody>
                    <a:bodyPr/>
                    <a:lstStyle/>
                    <a:p>
                      <a:pPr marL="133200" marR="0" lvl="0" indent="-133200" algn="just" defTabSz="914400" rtl="0" eaLnBrk="1" fontAlgn="base" latinLnBrk="0" hangingPunct="1">
                        <a:lnSpc>
                          <a:spcPct val="100000"/>
                        </a:lnSpc>
                        <a:spcBef>
                          <a:spcPct val="0"/>
                        </a:spcBef>
                        <a:spcAft>
                          <a:spcPct val="0"/>
                        </a:spcAft>
                        <a:buClrTx/>
                        <a:buSzTx/>
                        <a:buFontTx/>
                        <a:buNone/>
                        <a:tabLst/>
                        <a:defRPr/>
                      </a:pPr>
                      <a:r>
                        <a:rPr kumimoji="1" lang="ja-JP"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【経過・現状】</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○令和４年度に「第３期中期経営計画（</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R</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４～８年度）」を策定。令和６年度にがん予防検診事業の収支均衡を達成</a:t>
                      </a:r>
                      <a:endParaRPr kumimoji="1" lang="en-US" altLang="ja-JP" sz="1000" b="0" i="0" u="none" strike="sng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（がん予防検診事業会計の正味財産増減額：</a:t>
                      </a:r>
                      <a:endParaRPr kumimoji="1" lang="en-US" altLang="ja-JP" sz="1000" b="0" i="0" u="none" strike="sng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令和５年度  △３百万円</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令和６年度　  ５百万円）</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○令和５年度より、循環器病予防部門の事業（府委託事業）を（地独）大阪健康安全基盤研究所に移転</a:t>
                      </a:r>
                      <a:endParaRPr kumimoji="1" lang="en-US" altLang="ja-JP" sz="1000" b="0" i="0" u="none" strike="sng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○財務基盤の強化を図るため、令和５年度から検診料金を改定</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【課</a:t>
                      </a: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a:t>
                      </a:r>
                      <a:r>
                        <a:rPr kumimoji="1" lang="ja-JP"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題】</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○法人経営の安定化を図るため、引き続きがん予防検診事業の収支均衡が必要</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抜本的見直し</a:t>
                      </a:r>
                      <a:endParaRPr kumimoji="1" lang="ja-JP"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第３期中期経営計画期間中において継続してがん予防検診事業の安定的な収支バランスの均衡を図り、令和８年度に策定する第４期中期経営計画にて、法人の自立化に向けた具体的検討を行う</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endParaRPr kumimoji="1" lang="en-US" altLang="ja-JP" sz="1000" b="0" i="0" u="none" strike="noStrike" cap="none" normalizeH="0" baseline="0" dirty="0">
                        <a:ln>
                          <a:noFill/>
                        </a:ln>
                        <a:solidFill>
                          <a:srgbClr val="FF0000"/>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468000">
                <a:tc vMerge="1">
                  <a:txBody>
                    <a:bodyPr/>
                    <a:lstStyle/>
                    <a:p>
                      <a:endParaRPr kumimoji="1" lang="ja-JP" altLang="en-US"/>
                    </a:p>
                  </a:txBody>
                  <a:tcPr/>
                </a:tc>
                <a:tc vMerge="1">
                  <a:txBody>
                    <a:bodyPr/>
                    <a:lstStyle/>
                    <a:p>
                      <a:pPr marL="0" marR="0" lvl="0" indent="0" algn="ctr" defTabSz="914400" rtl="0" eaLnBrk="1" fontAlgn="base" latinLnBrk="0" hangingPunct="1">
                        <a:lnSpc>
                          <a:spcPts val="1500"/>
                        </a:lnSpc>
                        <a:spcBef>
                          <a:spcPct val="0"/>
                        </a:spcBef>
                        <a:spcAft>
                          <a:spcPct val="0"/>
                        </a:spcAft>
                        <a:buClrTx/>
                        <a:buSzTx/>
                        <a:buFontTx/>
                        <a:buNone/>
                        <a:tabLst/>
                        <a:defRPr/>
                      </a:pPr>
                      <a:endParaRPr kumimoji="1" lang="ja-JP" altLang="en-US" dirty="0"/>
                    </a:p>
                  </a:txBody>
                  <a:tcPr marL="52119" marR="5211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vMerge="1">
                  <a:txBody>
                    <a:bodyPr/>
                    <a:lstStyle/>
                    <a:p>
                      <a:endParaRPr kumimoji="1" lang="ja-JP" altLang="en-US"/>
                    </a:p>
                  </a:txBody>
                  <a:tcPr/>
                </a:tc>
                <a:tc>
                  <a:txBody>
                    <a:bodyPr/>
                    <a:lstStyle/>
                    <a:p>
                      <a:pPr marL="133200" indent="-133200" algn="ctr">
                        <a:lnSpc>
                          <a:spcPct val="100000"/>
                        </a:lnSpc>
                        <a:spcAft>
                          <a:spcPts val="0"/>
                        </a:spcAft>
                      </a:pPr>
                      <a:r>
                        <a:rPr lang="ja-JP" altLang="en-US" sz="1000" b="1"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今後の具体的取組み</a:t>
                      </a:r>
                      <a:endParaRPr lang="en-US" altLang="ja-JP" sz="1000" b="1"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573980876"/>
                  </a:ext>
                </a:extLst>
              </a:tr>
              <a:tr h="1557844">
                <a:tc vMerge="1">
                  <a:txBody>
                    <a:bodyPr/>
                    <a:lstStyle/>
                    <a:p>
                      <a:endParaRPr kumimoji="1" lang="ja-JP" altLang="en-US"/>
                    </a:p>
                  </a:txBody>
                  <a:tcPr/>
                </a:tc>
                <a:tc vMerge="1">
                  <a:txBody>
                    <a:bodyPr/>
                    <a:lstStyle/>
                    <a:p>
                      <a:endParaRPr kumimoji="1" lang="ja-JP" altLang="en-US" dirty="0"/>
                    </a:p>
                  </a:txBody>
                  <a:tcPr marL="52119" marR="5211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kumimoji="1" lang="ja-JP" altLang="en-US"/>
                    </a:p>
                  </a:txBody>
                  <a:tcPr/>
                </a:tc>
                <a:tc>
                  <a:txBody>
                    <a:bodyPr/>
                    <a:lstStyle/>
                    <a:p>
                      <a:pPr marL="133200" marR="0" lvl="0" indent="-133200" algn="just"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・受診者数の確保に向け、受診者ニーズに対応した検診サービスの実施、過去の受診者への受診勧奨及び受診団体等への営業活動の強化を行う</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・さらなる収支改善を図るため、検診料金改定にかかる検討を進める</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98060132"/>
                  </a:ext>
                </a:extLst>
              </a:tr>
            </a:tbl>
          </a:graphicData>
        </a:graphic>
      </p:graphicFrame>
      <p:sp>
        <p:nvSpPr>
          <p:cNvPr id="3" name="スライド番号プレースホルダー 2">
            <a:extLst>
              <a:ext uri="{FF2B5EF4-FFF2-40B4-BE49-F238E27FC236}">
                <a16:creationId xmlns:a16="http://schemas.microsoft.com/office/drawing/2014/main" id="{A6475564-7E3D-41DA-93DF-F99CAC7051B9}"/>
              </a:ext>
            </a:extLst>
          </p:cNvPr>
          <p:cNvSpPr>
            <a:spLocks noGrp="1"/>
          </p:cNvSpPr>
          <p:nvPr>
            <p:ph type="sldNum" sz="quarter" idx="12"/>
          </p:nvPr>
        </p:nvSpPr>
        <p:spPr/>
        <p:txBody>
          <a:bodyPr/>
          <a:lstStyle/>
          <a:p>
            <a:fld id="{7791D223-6A27-4327-8087-FA06212A7E85}" type="slidenum">
              <a:rPr lang="ja-JP" altLang="en-US" smtClean="0"/>
              <a:pPr/>
              <a:t>50</a:t>
            </a:fld>
            <a:endParaRPr lang="ja-JP" altLang="en-US"/>
          </a:p>
        </p:txBody>
      </p:sp>
      <p:sp>
        <p:nvSpPr>
          <p:cNvPr id="5" name="正方形/長方形 4">
            <a:extLst>
              <a:ext uri="{FF2B5EF4-FFF2-40B4-BE49-F238E27FC236}">
                <a16:creationId xmlns:a16="http://schemas.microsoft.com/office/drawing/2014/main" id="{8E595792-89BC-4322-ACDE-D66CD220D44C}"/>
              </a:ext>
            </a:extLst>
          </p:cNvPr>
          <p:cNvSpPr/>
          <p:nvPr/>
        </p:nvSpPr>
        <p:spPr>
          <a:xfrm>
            <a:off x="0" y="98630"/>
            <a:ext cx="813690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Ⅲ</a:t>
            </a:r>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出資法人等の改革 </a:t>
            </a:r>
            <a:r>
              <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ⅱ</a:t>
            </a:r>
            <a:r>
              <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）今後の方向性</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r>
              <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抜本的見直し</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endPar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16999512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表 12"/>
          <p:cNvGraphicFramePr>
            <a:graphicFrameLocks noGrp="1"/>
          </p:cNvGraphicFramePr>
          <p:nvPr>
            <p:extLst>
              <p:ext uri="{D42A27DB-BD31-4B8C-83A1-F6EECF244321}">
                <p14:modId xmlns:p14="http://schemas.microsoft.com/office/powerpoint/2010/main" val="1999081207"/>
              </p:ext>
            </p:extLst>
          </p:nvPr>
        </p:nvGraphicFramePr>
        <p:xfrm>
          <a:off x="180000" y="594000"/>
          <a:ext cx="8798400" cy="5896800"/>
        </p:xfrm>
        <a:graphic>
          <a:graphicData uri="http://schemas.openxmlformats.org/drawingml/2006/table">
            <a:tbl>
              <a:tblPr firstRow="1" firstCol="1" bandRow="1">
                <a:tableStyleId>{BC89EF96-8CEA-46FF-86C4-4CE0E7609802}</a:tableStyleId>
              </a:tblPr>
              <a:tblGrid>
                <a:gridCol w="1422000">
                  <a:extLst>
                    <a:ext uri="{9D8B030D-6E8A-4147-A177-3AD203B41FA5}">
                      <a16:colId xmlns:a16="http://schemas.microsoft.com/office/drawing/2014/main" val="20000"/>
                    </a:ext>
                  </a:extLst>
                </a:gridCol>
                <a:gridCol w="2142000">
                  <a:extLst>
                    <a:ext uri="{9D8B030D-6E8A-4147-A177-3AD203B41FA5}">
                      <a16:colId xmlns:a16="http://schemas.microsoft.com/office/drawing/2014/main" val="20001"/>
                    </a:ext>
                  </a:extLst>
                </a:gridCol>
                <a:gridCol w="2804400">
                  <a:extLst>
                    <a:ext uri="{9D8B030D-6E8A-4147-A177-3AD203B41FA5}">
                      <a16:colId xmlns:a16="http://schemas.microsoft.com/office/drawing/2014/main" val="20002"/>
                    </a:ext>
                  </a:extLst>
                </a:gridCol>
                <a:gridCol w="2430000">
                  <a:extLst>
                    <a:ext uri="{9D8B030D-6E8A-4147-A177-3AD203B41FA5}">
                      <a16:colId xmlns:a16="http://schemas.microsoft.com/office/drawing/2014/main" val="20003"/>
                    </a:ext>
                  </a:extLst>
                </a:gridCol>
              </a:tblGrid>
              <a:tr h="468000">
                <a:tc>
                  <a:txBody>
                    <a:bodyPr/>
                    <a:lstStyle/>
                    <a:p>
                      <a:pPr marL="133200" indent="-133200" algn="ctr">
                        <a:lnSpc>
                          <a:spcPct val="100000"/>
                        </a:lnSpc>
                        <a:spcAft>
                          <a:spcPts val="0"/>
                        </a:spcAft>
                      </a:pP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法人名</a:t>
                      </a: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133200" marR="0" lvl="0" indent="-133200" algn="ctr" defTabSz="914400" rtl="0" eaLnBrk="1" fontAlgn="base" latinLnBrk="0" hangingPunct="1">
                        <a:lnSpc>
                          <a:spcPct val="100000"/>
                        </a:lnSpc>
                        <a:spcBef>
                          <a:spcPct val="0"/>
                        </a:spcBef>
                        <a:spcAft>
                          <a:spcPct val="0"/>
                        </a:spcAft>
                        <a:buClrTx/>
                        <a:buSzTx/>
                        <a:buFontTx/>
                        <a:buNone/>
                        <a:tabLst/>
                        <a:defRPr/>
                      </a:pPr>
                      <a:r>
                        <a:rPr kumimoji="1" lang="ja-JP" altLang="en-US"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令和７年度大阪府行政経営の取組み</a:t>
                      </a:r>
                      <a:endParaRPr kumimoji="1" lang="en-US" altLang="ja-JP"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ctr" defTabSz="914400" rtl="0" eaLnBrk="1" fontAlgn="base" latinLnBrk="0" hangingPunct="1">
                        <a:lnSpc>
                          <a:spcPct val="100000"/>
                        </a:lnSpc>
                        <a:spcBef>
                          <a:spcPct val="0"/>
                        </a:spcBef>
                        <a:spcAft>
                          <a:spcPct val="0"/>
                        </a:spcAft>
                        <a:buClrTx/>
                        <a:buSzTx/>
                        <a:buFontTx/>
                        <a:buNone/>
                        <a:tabLst/>
                        <a:defRPr/>
                      </a:pPr>
                      <a:r>
                        <a:rPr kumimoji="1" lang="ja-JP" altLang="en-US"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での方向性</a:t>
                      </a:r>
                      <a:endParaRPr kumimoji="1" lang="en-US" altLang="ja-JP"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133200" indent="-133200" algn="ctr">
                        <a:lnSpc>
                          <a:spcPct val="100000"/>
                        </a:lnSpc>
                        <a:spcAft>
                          <a:spcPts val="0"/>
                        </a:spcAft>
                      </a:pP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経過・現状・課題</a:t>
                      </a: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133200" indent="-133200" algn="ctr">
                        <a:lnSpc>
                          <a:spcPct val="100000"/>
                        </a:lnSpc>
                        <a:spcAft>
                          <a:spcPts val="0"/>
                        </a:spcAft>
                      </a:pPr>
                      <a:r>
                        <a:rPr lang="ja-JP" altLang="en-US"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今後</a:t>
                      </a: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の方向性</a:t>
                      </a: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0">
                <a:tc rowSpan="3">
                  <a:txBody>
                    <a:bodyPr/>
                    <a:lstStyle/>
                    <a:p>
                      <a:pPr marL="133200" marR="0" lvl="0" indent="-133200" algn="l" defTabSz="914400" rtl="0" eaLnBrk="1" fontAlgn="base" latinLnBrk="0" hangingPunct="1">
                        <a:lnSpc>
                          <a:spcPct val="100000"/>
                        </a:lnSpc>
                        <a:spcBef>
                          <a:spcPct val="0"/>
                        </a:spcBef>
                        <a:spcAft>
                          <a:spcPct val="0"/>
                        </a:spcAft>
                        <a:buClrTx/>
                        <a:buSzTx/>
                        <a:buFontTx/>
                        <a:buNone/>
                        <a:tabLst/>
                      </a:pPr>
                      <a:r>
                        <a:rPr kumimoji="1" lang="ja-JP" sz="12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大阪府道路公社</a:t>
                      </a:r>
                    </a:p>
                  </a:txBody>
                  <a:tcPr marL="72000" marR="72000" marT="36000" marB="36000"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3">
                  <a:txBody>
                    <a:bodyPr/>
                    <a:lstStyle/>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抜本的見直し</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・引き続き、利用促進、経費節減による収支改善に取り組む等、建設費の計画的な償還に努める</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・利用者の視点に立った近畿圏高速道路の料金体系一元化の実現に向け、検討が進められる新御堂筋の機能強化の内容も踏まえ、箕面有料道路の高速道路会社への早期移管をめざす</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・また、路線移管後の公社のあり方について、検討を進める</a:t>
                      </a:r>
                      <a:endParaRPr kumimoji="1" lang="en-US" altLang="ja-JP" sz="1000" b="1" kern="100" spc="-10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3">
                  <a:txBody>
                    <a:bodyPr/>
                    <a:lstStyle/>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ja-JP" sz="1000" b="1"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【経過・現状】</a:t>
                      </a: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○収支改善の取組み</a:t>
                      </a: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を推進</a:t>
                      </a:r>
                      <a:endParaRPr kumimoji="1" lang="en-US"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・「大阪府道路公社 中期経営計画（</a:t>
                      </a:r>
                      <a:r>
                        <a:rPr kumimoji="1" lang="en-US"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2022</a:t>
                      </a: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a:t>
                      </a:r>
                      <a:endParaRPr kumimoji="1" lang="en-US"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en-US"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2025</a:t>
                      </a: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年度）」に基づき、継続して経営改善（コスト縮減等）に取り組んでいる</a:t>
                      </a:r>
                      <a:endParaRPr kumimoji="1" lang="en-US"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tab pos="234950" algn="l"/>
                        </a:tabLst>
                        <a:defRPr/>
                      </a:pP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○近畿圏高速道路の料金体系一元化及び路線移管の状況</a:t>
                      </a:r>
                      <a:endParaRPr kumimoji="1" lang="en-US"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・堺泉北、南阪奈は平成</a:t>
                      </a:r>
                      <a:r>
                        <a:rPr kumimoji="1" lang="en-US"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30</a:t>
                      </a: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年４月１日に、第二阪奈は平成</a:t>
                      </a:r>
                      <a:r>
                        <a:rPr kumimoji="1" lang="en-US"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31</a:t>
                      </a: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年４月１日に</a:t>
                      </a:r>
                      <a:r>
                        <a:rPr kumimoji="1" lang="en-US"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NEXCO</a:t>
                      </a: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西日本へ移管し、当該路線の料金水準を</a:t>
                      </a:r>
                      <a:r>
                        <a:rPr kumimoji="1" lang="en-US"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NEXCO</a:t>
                      </a: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西日本と一元化</a:t>
                      </a:r>
                      <a:endParaRPr kumimoji="1" lang="en-US"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・箕面有料道路の路線移管については、周辺状況や利用促進施策等による、今後の交通量の増加見通しを踏まえた広域ネットワークとしての重要性を国や</a:t>
                      </a:r>
                      <a:r>
                        <a:rPr kumimoji="1" lang="en-US"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NEXCO</a:t>
                      </a: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西日本に示し、理解を得ることが必要</a:t>
                      </a:r>
                      <a:endParaRPr kumimoji="1" lang="en-US"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国土軸である新名神高速道路と箕面有料道路との連続利用の促進につながる新御堂筋の機能強化に向けて、大阪北部地域の幹線道路ネットワークの現状や課題について整理し、国等の関係者とともに検討を進めている</a:t>
                      </a: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・また、連続利用率の向上等に向けた観光施策と合わせた</a:t>
                      </a:r>
                      <a:r>
                        <a:rPr kumimoji="1" lang="en-US"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PR</a:t>
                      </a: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等の利用促進に取り組むとともに、新名神高速道路の全線開通や川西市域で開発中の民間物流施設等による交通状況の変化を考慮した交通量の推計を踏まえ、事業計画の精査を実施</a:t>
                      </a:r>
                      <a:endParaRPr kumimoji="1" lang="ja-JP" altLang="en-US" sz="1000" b="0" i="0" u="none" strike="sng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・路線移管に係る課題の抽出・整理を</a:t>
                      </a:r>
                      <a:r>
                        <a:rPr kumimoji="1" lang="en-US"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NEXCO</a:t>
                      </a: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西日本と実施</a:t>
                      </a:r>
                      <a:endParaRPr kumimoji="1" lang="en-US"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endParaRPr kumimoji="1" lang="en-US" altLang="ja-JP" sz="1000" b="1"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ja-JP" sz="1000" b="1"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【課</a:t>
                      </a:r>
                      <a:r>
                        <a:rPr kumimoji="1" lang="ja-JP" altLang="en-US" sz="1000" b="1"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a:t>
                      </a:r>
                      <a:r>
                        <a:rPr kumimoji="1" lang="ja-JP" altLang="ja-JP" sz="1000" b="1"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題】</a:t>
                      </a: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建設費の計画的な償還</a:t>
                      </a:r>
                      <a:endParaRPr kumimoji="1" lang="en-US"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○路線移管の推進</a:t>
                      </a:r>
                      <a:endParaRPr kumimoji="1" lang="en-US"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抜本的見直し</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・引き続き、利用促進、経費節減による収支改善に取り組む等、建設費の計画的な償還に努める</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・利用者の視点に立った近畿圏高速道路の料金体系一元化の実現に向け、検討が進められる新御堂筋の機能強化の内容も踏まえ、箕面有料道路の高速道路会社への早期移管をめざす</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・また、路線移管後の公社のあり方について、検討を進める</a:t>
                      </a:r>
                      <a:endParaRPr kumimoji="1" lang="en-US" altLang="ja-JP" sz="1000" b="1" kern="100" spc="-10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endParaRPr lang="ja-JP" altLang="en-US" sz="1000" b="0"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468000">
                <a:tc vMerge="1">
                  <a:txBody>
                    <a:bodyPr/>
                    <a:lstStyle/>
                    <a:p>
                      <a:endParaRPr kumimoji="1" lang="ja-JP" altLang="en-US"/>
                    </a:p>
                  </a:txBody>
                  <a:tcPr/>
                </a:tc>
                <a:tc vMerge="1">
                  <a:txBody>
                    <a:bodyPr/>
                    <a:lstStyle/>
                    <a:p>
                      <a:pPr marL="0" marR="0" lvl="0" indent="0" algn="ctr" defTabSz="914400" rtl="0" eaLnBrk="1" fontAlgn="base" latinLnBrk="0" hangingPunct="1">
                        <a:lnSpc>
                          <a:spcPts val="1500"/>
                        </a:lnSpc>
                        <a:spcBef>
                          <a:spcPct val="0"/>
                        </a:spcBef>
                        <a:spcAft>
                          <a:spcPct val="0"/>
                        </a:spcAft>
                        <a:buClrTx/>
                        <a:buSzTx/>
                        <a:buFontTx/>
                        <a:buNone/>
                        <a:tabLst/>
                        <a:defRPr/>
                      </a:pPr>
                      <a:endParaRPr kumimoji="1" lang="ja-JP" altLang="en-US" dirty="0"/>
                    </a:p>
                  </a:txBody>
                  <a:tcPr marL="51383" marR="51383"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vMerge="1">
                  <a:txBody>
                    <a:bodyPr/>
                    <a:lstStyle/>
                    <a:p>
                      <a:endParaRPr kumimoji="1" lang="ja-JP" altLang="en-US"/>
                    </a:p>
                  </a:txBody>
                  <a:tcPr/>
                </a:tc>
                <a:tc>
                  <a:txBody>
                    <a:bodyPr/>
                    <a:lstStyle/>
                    <a:p>
                      <a:pPr marL="133200" indent="-133200" algn="ctr">
                        <a:lnSpc>
                          <a:spcPct val="100000"/>
                        </a:lnSpc>
                        <a:spcAft>
                          <a:spcPts val="0"/>
                        </a:spcAft>
                      </a:pPr>
                      <a:r>
                        <a:rPr lang="ja-JP" altLang="en-US" sz="1000" b="1"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今後の具体的取組み</a:t>
                      </a:r>
                      <a:endParaRPr lang="en-US" altLang="ja-JP" sz="1000" b="1"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573980876"/>
                  </a:ext>
                </a:extLst>
              </a:tr>
              <a:tr h="3060000">
                <a:tc vMerge="1">
                  <a:txBody>
                    <a:bodyPr/>
                    <a:lstStyle/>
                    <a:p>
                      <a:endParaRPr kumimoji="1" lang="ja-JP" altLang="en-US"/>
                    </a:p>
                  </a:txBody>
                  <a:tcPr/>
                </a:tc>
                <a:tc vMerge="1">
                  <a:txBody>
                    <a:bodyPr/>
                    <a:lstStyle/>
                    <a:p>
                      <a:endParaRPr kumimoji="1" lang="ja-JP" altLang="en-US" dirty="0"/>
                    </a:p>
                  </a:txBody>
                  <a:tcPr marL="51383" marR="51383"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kumimoji="1" lang="ja-JP" altLang="en-US"/>
                    </a:p>
                  </a:txBody>
                  <a:tcPr/>
                </a:tc>
                <a:tc>
                  <a:txBody>
                    <a:bodyPr/>
                    <a:lstStyle/>
                    <a:p>
                      <a:pPr marL="133200" marR="0" lvl="0" indent="-133200" algn="just" defTabSz="914400" rtl="0" eaLnBrk="1" fontAlgn="base" latinLnBrk="0" hangingPunct="1">
                        <a:lnSpc>
                          <a:spcPct val="100000"/>
                        </a:lnSpc>
                        <a:spcBef>
                          <a:spcPct val="0"/>
                        </a:spcBef>
                        <a:spcAft>
                          <a:spcPct val="0"/>
                        </a:spcAft>
                        <a:buClrTx/>
                        <a:buSzTx/>
                        <a:buFontTx/>
                        <a:buNone/>
                        <a:tabLst/>
                        <a:defRPr/>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・箕面有料道路と新名神高速道路との連続利用の促進に向け、観光施策と合わせた</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PR</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等の利用促進策の実施のほか、国等と新御堂筋の機能強化の検討を進めるとともに、路線移管にかかる課題抽出・整理を</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NEXCO</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西日本と継続して実施する等、国との合意形成に向けた検討を進める</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defRPr/>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・令和９年２月の鳥飼仁和寺大橋有料道路の無料開放後を見据え、組織体制を見直すとともに、コスト縮減に向けて取り組んでいく</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98060132"/>
                  </a:ext>
                </a:extLst>
              </a:tr>
            </a:tbl>
          </a:graphicData>
        </a:graphic>
      </p:graphicFrame>
      <p:sp>
        <p:nvSpPr>
          <p:cNvPr id="3" name="スライド番号プレースホルダー 2">
            <a:extLst>
              <a:ext uri="{FF2B5EF4-FFF2-40B4-BE49-F238E27FC236}">
                <a16:creationId xmlns:a16="http://schemas.microsoft.com/office/drawing/2014/main" id="{2536F75F-FE17-447D-B077-20B81533B623}"/>
              </a:ext>
            </a:extLst>
          </p:cNvPr>
          <p:cNvSpPr>
            <a:spLocks noGrp="1"/>
          </p:cNvSpPr>
          <p:nvPr>
            <p:ph type="sldNum" sz="quarter" idx="12"/>
          </p:nvPr>
        </p:nvSpPr>
        <p:spPr/>
        <p:txBody>
          <a:bodyPr/>
          <a:lstStyle/>
          <a:p>
            <a:fld id="{7791D223-6A27-4327-8087-FA06212A7E85}" type="slidenum">
              <a:rPr lang="ja-JP" altLang="en-US" smtClean="0"/>
              <a:pPr/>
              <a:t>51</a:t>
            </a:fld>
            <a:endParaRPr lang="ja-JP" altLang="en-US" dirty="0"/>
          </a:p>
        </p:txBody>
      </p:sp>
      <p:sp>
        <p:nvSpPr>
          <p:cNvPr id="5" name="正方形/長方形 4">
            <a:extLst>
              <a:ext uri="{FF2B5EF4-FFF2-40B4-BE49-F238E27FC236}">
                <a16:creationId xmlns:a16="http://schemas.microsoft.com/office/drawing/2014/main" id="{960AEADD-0229-478B-8FEF-B4BDCA96757C}"/>
              </a:ext>
            </a:extLst>
          </p:cNvPr>
          <p:cNvSpPr/>
          <p:nvPr/>
        </p:nvSpPr>
        <p:spPr>
          <a:xfrm>
            <a:off x="0" y="98630"/>
            <a:ext cx="813690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Ⅲ</a:t>
            </a:r>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出資法人等の改革 </a:t>
            </a:r>
            <a:r>
              <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ⅱ</a:t>
            </a:r>
            <a:r>
              <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）今後の方向性</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r>
              <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抜本的見直し</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endPar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35004983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表 7"/>
          <p:cNvGraphicFramePr>
            <a:graphicFrameLocks noGrp="1"/>
          </p:cNvGraphicFramePr>
          <p:nvPr>
            <p:extLst>
              <p:ext uri="{D42A27DB-BD31-4B8C-83A1-F6EECF244321}">
                <p14:modId xmlns:p14="http://schemas.microsoft.com/office/powerpoint/2010/main" val="2685792512"/>
              </p:ext>
            </p:extLst>
          </p:nvPr>
        </p:nvGraphicFramePr>
        <p:xfrm>
          <a:off x="180000" y="594000"/>
          <a:ext cx="8794800" cy="5264400"/>
        </p:xfrm>
        <a:graphic>
          <a:graphicData uri="http://schemas.openxmlformats.org/drawingml/2006/table">
            <a:tbl>
              <a:tblPr firstRow="1" firstCol="1" bandRow="1">
                <a:tableStyleId>{BC89EF96-8CEA-46FF-86C4-4CE0E7609802}</a:tableStyleId>
              </a:tblPr>
              <a:tblGrid>
                <a:gridCol w="1422000">
                  <a:extLst>
                    <a:ext uri="{9D8B030D-6E8A-4147-A177-3AD203B41FA5}">
                      <a16:colId xmlns:a16="http://schemas.microsoft.com/office/drawing/2014/main" val="20000"/>
                    </a:ext>
                  </a:extLst>
                </a:gridCol>
                <a:gridCol w="2141719">
                  <a:extLst>
                    <a:ext uri="{9D8B030D-6E8A-4147-A177-3AD203B41FA5}">
                      <a16:colId xmlns:a16="http://schemas.microsoft.com/office/drawing/2014/main" val="20001"/>
                    </a:ext>
                  </a:extLst>
                </a:gridCol>
                <a:gridCol w="2802526">
                  <a:extLst>
                    <a:ext uri="{9D8B030D-6E8A-4147-A177-3AD203B41FA5}">
                      <a16:colId xmlns:a16="http://schemas.microsoft.com/office/drawing/2014/main" val="20002"/>
                    </a:ext>
                  </a:extLst>
                </a:gridCol>
                <a:gridCol w="2428555">
                  <a:extLst>
                    <a:ext uri="{9D8B030D-6E8A-4147-A177-3AD203B41FA5}">
                      <a16:colId xmlns:a16="http://schemas.microsoft.com/office/drawing/2014/main" val="20003"/>
                    </a:ext>
                  </a:extLst>
                </a:gridCol>
              </a:tblGrid>
              <a:tr h="468000">
                <a:tc>
                  <a:txBody>
                    <a:bodyPr/>
                    <a:lstStyle/>
                    <a:p>
                      <a:pPr marL="133200" indent="-133200" algn="ctr">
                        <a:lnSpc>
                          <a:spcPct val="100000"/>
                        </a:lnSpc>
                        <a:spcAft>
                          <a:spcPts val="0"/>
                        </a:spcAft>
                      </a:pP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法人名</a:t>
                      </a: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133200" marR="0" lvl="0" indent="-133200" algn="ctr" defTabSz="914400" rtl="0" eaLnBrk="1" fontAlgn="base" latinLnBrk="0" hangingPunct="1">
                        <a:lnSpc>
                          <a:spcPct val="100000"/>
                        </a:lnSpc>
                        <a:spcBef>
                          <a:spcPct val="0"/>
                        </a:spcBef>
                        <a:spcAft>
                          <a:spcPct val="0"/>
                        </a:spcAft>
                        <a:buClrTx/>
                        <a:buSzTx/>
                        <a:buFontTx/>
                        <a:buNone/>
                        <a:tabLst/>
                        <a:defRPr/>
                      </a:pPr>
                      <a:r>
                        <a:rPr kumimoji="1" lang="ja-JP" altLang="en-US"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令和７年度大阪府行政経営の取組み</a:t>
                      </a:r>
                      <a:endParaRPr kumimoji="1" lang="en-US" altLang="ja-JP"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ctr" defTabSz="914400" rtl="0" eaLnBrk="1" fontAlgn="base" latinLnBrk="0" hangingPunct="1">
                        <a:lnSpc>
                          <a:spcPct val="100000"/>
                        </a:lnSpc>
                        <a:spcBef>
                          <a:spcPct val="0"/>
                        </a:spcBef>
                        <a:spcAft>
                          <a:spcPct val="0"/>
                        </a:spcAft>
                        <a:buClrTx/>
                        <a:buSzTx/>
                        <a:buFontTx/>
                        <a:buNone/>
                        <a:tabLst/>
                        <a:defRPr/>
                      </a:pPr>
                      <a:r>
                        <a:rPr kumimoji="1" lang="ja-JP" altLang="en-US"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での方向性</a:t>
                      </a:r>
                      <a:endParaRPr kumimoji="1" lang="en-US" altLang="ja-JP"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133200" indent="-133200" algn="ctr">
                        <a:lnSpc>
                          <a:spcPct val="100000"/>
                        </a:lnSpc>
                        <a:spcAft>
                          <a:spcPts val="0"/>
                        </a:spcAft>
                      </a:pP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経過・現状・課題</a:t>
                      </a: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133200" indent="-133200" algn="ctr">
                        <a:lnSpc>
                          <a:spcPct val="100000"/>
                        </a:lnSpc>
                        <a:spcAft>
                          <a:spcPts val="0"/>
                        </a:spcAft>
                      </a:pPr>
                      <a:r>
                        <a:rPr lang="ja-JP" altLang="en-US"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今後</a:t>
                      </a: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の方向性</a:t>
                      </a: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1697480">
                <a:tc rowSpan="3">
                  <a:txBody>
                    <a:bodyPr/>
                    <a:lstStyle/>
                    <a:p>
                      <a:pPr marL="133200" indent="-133200" algn="l">
                        <a:lnSpc>
                          <a:spcPct val="100000"/>
                        </a:lnSpc>
                        <a:spcAft>
                          <a:spcPts val="0"/>
                        </a:spcAft>
                      </a:pPr>
                      <a:r>
                        <a:rPr lang="ja-JP" sz="1200"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堺泉北埠頭（株）</a:t>
                      </a: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3">
                  <a:txBody>
                    <a:bodyPr/>
                    <a:lstStyle/>
                    <a:p>
                      <a:pPr marL="133200" indent="-133200" algn="just">
                        <a:lnSpc>
                          <a:spcPct val="100000"/>
                        </a:lnSpc>
                        <a:spcAft>
                          <a:spcPts val="0"/>
                        </a:spcAft>
                      </a:pPr>
                      <a:r>
                        <a:rPr lang="ja-JP" altLang="ja-JP" sz="1000" b="1"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抜本的見直し</a:t>
                      </a:r>
                      <a:endParaRPr lang="en-US" altLang="ja-JP" sz="1000" b="0"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阪神国際港湾</a:t>
                      </a:r>
                      <a:r>
                        <a:rPr lang="ja-JP" altLang="en-US" sz="1000"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（株）</a:t>
                      </a:r>
                      <a:r>
                        <a:rPr lang="ja-JP"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と</a:t>
                      </a: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の</a:t>
                      </a:r>
                      <a:r>
                        <a:rPr lang="ja-JP"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経営統</a:t>
                      </a: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合</a:t>
                      </a:r>
                      <a:r>
                        <a:rPr lang="ja-JP"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を</a:t>
                      </a: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めざす</a:t>
                      </a:r>
                      <a:endParaRPr lang="en-US"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・経営統合を見据え</a:t>
                      </a:r>
                      <a:r>
                        <a:rPr lang="ja-JP"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、法人として</a:t>
                      </a: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の</a:t>
                      </a:r>
                      <a:r>
                        <a:rPr lang="ja-JP"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収益性の向上、安定的な経営の維持や事業展開</a:t>
                      </a: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を</a:t>
                      </a:r>
                      <a:r>
                        <a:rPr lang="ja-JP"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引き続き</a:t>
                      </a: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行う</a:t>
                      </a:r>
                      <a:endParaRPr kumimoji="1" lang="en-US" altLang="ja-JP"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3">
                  <a:txBody>
                    <a:bodyPr/>
                    <a:lstStyle/>
                    <a:p>
                      <a:pPr marL="133200" indent="-133200" algn="just">
                        <a:lnSpc>
                          <a:spcPct val="100000"/>
                        </a:lnSpc>
                        <a:spcAft>
                          <a:spcPts val="0"/>
                        </a:spcAft>
                      </a:pPr>
                      <a:r>
                        <a:rPr lang="ja-JP" altLang="ja-JP" sz="1000" b="1"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【経過・現状】</a:t>
                      </a:r>
                      <a:endParaRPr lang="en-US" altLang="ja-JP" sz="1000" b="1"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平成</a:t>
                      </a:r>
                      <a:r>
                        <a:rPr lang="en-US"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24</a:t>
                      </a:r>
                      <a:r>
                        <a:rPr lang="ja-JP"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年度に府市統合本部会議</a:t>
                      </a:r>
                      <a:r>
                        <a:rPr lang="ja-JP" altLang="en-US"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lang="ja-JP"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戦略本部会議で基本的方向性を決定</a:t>
                      </a:r>
                      <a:endParaRPr lang="en-US"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lang="ja-JP"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府市港湾事業の統合</a:t>
                      </a:r>
                      <a:endParaRPr lang="en-US"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⇒令和２年</a:t>
                      </a:r>
                      <a:r>
                        <a:rPr lang="en-US"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10</a:t>
                      </a:r>
                      <a:r>
                        <a:rPr lang="ja-JP" altLang="en-US"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月、府市の港湾局の事務組織を統合した大阪港湾局が業務を開始</a:t>
                      </a:r>
                      <a:endParaRPr lang="en-US"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・大阪港埠頭</a:t>
                      </a:r>
                      <a:r>
                        <a:rPr lang="ja-JP" altLang="en-US"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（株）</a:t>
                      </a:r>
                      <a:r>
                        <a:rPr lang="ja-JP"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と神戸港埠頭</a:t>
                      </a:r>
                      <a:r>
                        <a:rPr lang="ja-JP" altLang="en-US"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（株）</a:t>
                      </a:r>
                      <a:r>
                        <a:rPr lang="ja-JP"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の経営</a:t>
                      </a:r>
                      <a:r>
                        <a:rPr lang="ja-JP" altLang="en-US"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統合後</a:t>
                      </a:r>
                      <a:r>
                        <a:rPr lang="ja-JP"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に、</a:t>
                      </a:r>
                      <a:r>
                        <a:rPr lang="ja-JP" altLang="en-US"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堺</a:t>
                      </a:r>
                      <a:r>
                        <a:rPr lang="ja-JP"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泉北埠頭</a:t>
                      </a:r>
                      <a:r>
                        <a:rPr lang="ja-JP" altLang="en-US"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（株）</a:t>
                      </a:r>
                      <a:r>
                        <a:rPr lang="ja-JP"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との経営統合をめ</a:t>
                      </a:r>
                      <a:r>
                        <a:rPr lang="ja-JP" altLang="en-US"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ざ</a:t>
                      </a:r>
                      <a:r>
                        <a:rPr lang="ja-JP"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す</a:t>
                      </a:r>
                      <a:endParaRPr lang="en-US"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a:t>
                      </a:r>
                      <a:r>
                        <a:rPr lang="ja-JP" altLang="en-US"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平成</a:t>
                      </a:r>
                      <a:r>
                        <a:rPr lang="en-US" altLang="ja-JP"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26</a:t>
                      </a:r>
                      <a:r>
                        <a:rPr lang="ja-JP" altLang="en-US"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年</a:t>
                      </a:r>
                      <a:r>
                        <a:rPr lang="en-US" altLang="ja-JP"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10</a:t>
                      </a:r>
                      <a:r>
                        <a:rPr lang="ja-JP" altLang="en-US"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月、阪神国際港湾</a:t>
                      </a:r>
                      <a:r>
                        <a:rPr lang="ja-JP" altLang="en-US"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（株）</a:t>
                      </a:r>
                      <a:r>
                        <a:rPr lang="ja-JP" altLang="en-US"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設立</a:t>
                      </a:r>
                      <a:endParaRPr lang="en-US"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○平成</a:t>
                      </a:r>
                      <a:r>
                        <a:rPr lang="en-US" altLang="ja-JP"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27</a:t>
                      </a:r>
                      <a:r>
                        <a:rPr lang="ja-JP" altLang="en-US"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年</a:t>
                      </a:r>
                      <a:r>
                        <a:rPr lang="en-US" altLang="ja-JP"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12</a:t>
                      </a:r>
                      <a:r>
                        <a:rPr lang="ja-JP" altLang="en-US"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月、府から港湾運営会社の指定を受け、平成</a:t>
                      </a:r>
                      <a:r>
                        <a:rPr lang="en-US" altLang="ja-JP"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28</a:t>
                      </a:r>
                      <a:r>
                        <a:rPr lang="ja-JP" altLang="en-US"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年４月より助松地区及び汐見地区のコンテナ、フェリー、</a:t>
                      </a:r>
                      <a:r>
                        <a:rPr lang="en-US" altLang="ja-JP"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RORO</a:t>
                      </a:r>
                      <a:r>
                        <a:rPr lang="ja-JP" altLang="en-US"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埠頭において港湾運営を開始</a:t>
                      </a:r>
                      <a:endParaRPr lang="en-US" altLang="ja-JP"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○平成</a:t>
                      </a:r>
                      <a:r>
                        <a:rPr lang="en-US" altLang="ja-JP"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30</a:t>
                      </a:r>
                      <a:r>
                        <a:rPr lang="ja-JP" altLang="en-US"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年４月より、府から一部の府営上屋について事業移管を受け、既存の自社上屋と併せ上屋の一元管理を実施　</a:t>
                      </a:r>
                      <a:endParaRPr lang="en-US" altLang="ja-JP"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auto" latinLnBrk="0" hangingPunct="1">
                        <a:lnSpc>
                          <a:spcPct val="100000"/>
                        </a:lnSpc>
                        <a:spcBef>
                          <a:spcPts val="0"/>
                        </a:spcBef>
                        <a:spcAft>
                          <a:spcPts val="0"/>
                        </a:spcAft>
                        <a:buClrTx/>
                        <a:buSzTx/>
                        <a:buFontTx/>
                        <a:buNone/>
                        <a:tabLst/>
                        <a:defRPr/>
                      </a:pPr>
                      <a:r>
                        <a:rPr lang="ja-JP" altLang="en-US"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○継続的に関係団体間での勉強会等を実施</a:t>
                      </a:r>
                      <a:endParaRPr lang="en-US" altLang="ja-JP"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auto" latinLnBrk="0" hangingPunct="1">
                        <a:lnSpc>
                          <a:spcPct val="100000"/>
                        </a:lnSpc>
                        <a:spcBef>
                          <a:spcPts val="0"/>
                        </a:spcBef>
                        <a:spcAft>
                          <a:spcPts val="0"/>
                        </a:spcAft>
                        <a:buClrTx/>
                        <a:buSzTx/>
                        <a:buFontTx/>
                        <a:buNone/>
                        <a:tabLst/>
                        <a:defRPr/>
                      </a:pPr>
                      <a:r>
                        <a:rPr lang="ja-JP" altLang="en-US" sz="1000" u="none" strike="noStrik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堺泉北埠頭（株）、阪神国際港湾（株）、大阪港湾局（府</a:t>
                      </a:r>
                      <a:r>
                        <a:rPr lang="en-US" altLang="ja-JP"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市）で会議を実施し、法人間で連携可能な取組みを進めていく方向性を確認</a:t>
                      </a:r>
                    </a:p>
                    <a:p>
                      <a:pPr marL="133200" marR="0" lvl="0" indent="-133200" algn="just" defTabSz="914400" rtl="0" eaLnBrk="1" fontAlgn="auto" latinLnBrk="0" hangingPunct="1">
                        <a:lnSpc>
                          <a:spcPct val="100000"/>
                        </a:lnSpc>
                        <a:spcBef>
                          <a:spcPts val="0"/>
                        </a:spcBef>
                        <a:spcAft>
                          <a:spcPts val="0"/>
                        </a:spcAft>
                        <a:buClrTx/>
                        <a:buSzTx/>
                        <a:buFontTx/>
                        <a:buNone/>
                        <a:tabLst/>
                        <a:defRPr/>
                      </a:pPr>
                      <a:r>
                        <a:rPr lang="ja-JP" altLang="en-US"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b="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経営統合を見据え、阪神国際港湾（株）と共に、港湾情報の共同発信や、フェリー旅の提案等を通じて大阪みなとの賑わい促進を図る旅客船セミナー等、事業連携が可能な取組みを実施</a:t>
                      </a:r>
                    </a:p>
                    <a:p>
                      <a:pPr marL="133200" indent="-133200" algn="just">
                        <a:lnSpc>
                          <a:spcPct val="100000"/>
                        </a:lnSpc>
                        <a:spcAft>
                          <a:spcPts val="0"/>
                        </a:spcAft>
                      </a:pPr>
                      <a:endParaRPr lang="en-US" altLang="ja-JP" sz="1000" b="1"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ja-JP" sz="1000" b="1"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【課</a:t>
                      </a:r>
                      <a:r>
                        <a:rPr lang="ja-JP" altLang="en-US" sz="1000" b="1"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a:t>
                      </a:r>
                      <a:r>
                        <a:rPr lang="ja-JP" altLang="ja-JP" sz="1000" b="1"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題】</a:t>
                      </a:r>
                      <a:endParaRPr lang="en-US"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安定的な利益の確保</a:t>
                      </a:r>
                      <a:endParaRPr lang="en-US"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auto" latinLnBrk="0" hangingPunct="1">
                        <a:lnSpc>
                          <a:spcPct val="100000"/>
                        </a:lnSpc>
                        <a:spcBef>
                          <a:spcPts val="0"/>
                        </a:spcBef>
                        <a:spcAft>
                          <a:spcPts val="0"/>
                        </a:spcAft>
                        <a:buClrTx/>
                        <a:buSzTx/>
                        <a:buFontTx/>
                        <a:buNone/>
                        <a:tabLst/>
                        <a:defRPr/>
                      </a:pPr>
                      <a:r>
                        <a:rPr lang="ja-JP" altLang="en-US"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○老朽化した施設等の計画的な更新・修繕</a:t>
                      </a:r>
                      <a:endParaRPr lang="en-US"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133200" indent="-133200" algn="just">
                        <a:lnSpc>
                          <a:spcPct val="100000"/>
                        </a:lnSpc>
                        <a:spcAft>
                          <a:spcPts val="0"/>
                        </a:spcAft>
                      </a:pPr>
                      <a:r>
                        <a:rPr lang="ja-JP" altLang="ja-JP" sz="1000" b="1"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抜本的見直し</a:t>
                      </a:r>
                      <a:endParaRPr lang="en-US" altLang="ja-JP" sz="1000" b="0"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阪神国際港湾</a:t>
                      </a:r>
                      <a:r>
                        <a:rPr lang="ja-JP" altLang="en-US" sz="1000"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（株）</a:t>
                      </a:r>
                      <a:r>
                        <a:rPr lang="ja-JP"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と</a:t>
                      </a: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の</a:t>
                      </a:r>
                      <a:r>
                        <a:rPr lang="ja-JP"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経営統</a:t>
                      </a: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合</a:t>
                      </a:r>
                      <a:r>
                        <a:rPr lang="ja-JP"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を</a:t>
                      </a: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めざす</a:t>
                      </a:r>
                      <a:endParaRPr lang="en-US"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・経営統合を見据え</a:t>
                      </a:r>
                      <a:r>
                        <a:rPr lang="ja-JP"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、法人として</a:t>
                      </a: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の</a:t>
                      </a:r>
                      <a:r>
                        <a:rPr lang="ja-JP"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収益性の向上、安定的な経営の維持や事業展開</a:t>
                      </a: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を</a:t>
                      </a:r>
                      <a:r>
                        <a:rPr lang="ja-JP"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引き続き</a:t>
                      </a: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行う</a:t>
                      </a:r>
                      <a:endParaRPr kumimoji="1" lang="en-US" altLang="ja-JP"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46800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133200" marR="0" lvl="0" indent="-133200" algn="ctr" defTabSz="914400" rtl="0" eaLnBrk="1" fontAlgn="auto" latinLnBrk="0" hangingPunct="1">
                        <a:lnSpc>
                          <a:spcPct val="100000"/>
                        </a:lnSpc>
                        <a:spcBef>
                          <a:spcPts val="0"/>
                        </a:spcBef>
                        <a:spcAft>
                          <a:spcPts val="0"/>
                        </a:spcAft>
                        <a:buClrTx/>
                        <a:buSzTx/>
                        <a:buFontTx/>
                        <a:buNone/>
                        <a:tabLst/>
                        <a:defRPr/>
                      </a:pPr>
                      <a:r>
                        <a:rPr lang="ja-JP" altLang="en-US" sz="1000" b="1"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今後の具体的取組み</a:t>
                      </a:r>
                      <a:endParaRPr lang="en-US" altLang="ja-JP" sz="1000" b="1"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217984068"/>
                  </a:ext>
                </a:extLst>
              </a:tr>
              <a:tr h="255877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133200" marR="0" lvl="0" indent="-133200" algn="just" defTabSz="914400" rtl="0" eaLnBrk="1" fontAlgn="auto" latinLnBrk="0" hangingPunct="1">
                        <a:lnSpc>
                          <a:spcPct val="100000"/>
                        </a:lnSpc>
                        <a:spcBef>
                          <a:spcPts val="0"/>
                        </a:spcBef>
                        <a:spcAft>
                          <a:spcPts val="0"/>
                        </a:spcAft>
                        <a:buClrTx/>
                        <a:buSzTx/>
                        <a:buFontTx/>
                        <a:buNone/>
                        <a:tabLst/>
                        <a:defRPr/>
                      </a:pP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・港湾情報の共同発信、フェリー振興等、府市港湾における事業連携の取組みを推進する</a:t>
                      </a:r>
                      <a:endParaRPr lang="en-US"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auto" latinLnBrk="0" hangingPunct="1">
                        <a:lnSpc>
                          <a:spcPct val="100000"/>
                        </a:lnSpc>
                        <a:spcBef>
                          <a:spcPts val="0"/>
                        </a:spcBef>
                        <a:spcAft>
                          <a:spcPts val="0"/>
                        </a:spcAft>
                        <a:buClrTx/>
                        <a:buSzTx/>
                        <a:buFontTx/>
                        <a:buNone/>
                        <a:tabLst/>
                        <a:defRPr/>
                      </a:pP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・所有設備の更新・補修計画に基づき、令和８年度は、一部上屋の壁面、電気、防災設備の更新及び改修を行う</a:t>
                      </a:r>
                    </a:p>
                    <a:p>
                      <a:pPr marL="133200" indent="-133200" algn="just">
                        <a:lnSpc>
                          <a:spcPct val="100000"/>
                        </a:lnSpc>
                        <a:spcAft>
                          <a:spcPts val="0"/>
                        </a:spcAft>
                      </a:pPr>
                      <a:endPar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2946643"/>
                  </a:ext>
                </a:extLst>
              </a:tr>
            </a:tbl>
          </a:graphicData>
        </a:graphic>
      </p:graphicFrame>
      <p:sp>
        <p:nvSpPr>
          <p:cNvPr id="3" name="スライド番号プレースホルダー 2">
            <a:extLst>
              <a:ext uri="{FF2B5EF4-FFF2-40B4-BE49-F238E27FC236}">
                <a16:creationId xmlns:a16="http://schemas.microsoft.com/office/drawing/2014/main" id="{C364DFBA-7C27-4C36-86AA-8998572F9E98}"/>
              </a:ext>
            </a:extLst>
          </p:cNvPr>
          <p:cNvSpPr>
            <a:spLocks noGrp="1"/>
          </p:cNvSpPr>
          <p:nvPr>
            <p:ph type="sldNum" sz="quarter" idx="12"/>
          </p:nvPr>
        </p:nvSpPr>
        <p:spPr/>
        <p:txBody>
          <a:bodyPr/>
          <a:lstStyle/>
          <a:p>
            <a:fld id="{7791D223-6A27-4327-8087-FA06212A7E85}" type="slidenum">
              <a:rPr lang="ja-JP" altLang="en-US" smtClean="0"/>
              <a:pPr/>
              <a:t>52</a:t>
            </a:fld>
            <a:endParaRPr lang="ja-JP" altLang="en-US"/>
          </a:p>
        </p:txBody>
      </p:sp>
      <p:sp>
        <p:nvSpPr>
          <p:cNvPr id="5" name="正方形/長方形 4">
            <a:extLst>
              <a:ext uri="{FF2B5EF4-FFF2-40B4-BE49-F238E27FC236}">
                <a16:creationId xmlns:a16="http://schemas.microsoft.com/office/drawing/2014/main" id="{109A639E-6810-4F49-AB8D-D4789832ED10}"/>
              </a:ext>
            </a:extLst>
          </p:cNvPr>
          <p:cNvSpPr/>
          <p:nvPr/>
        </p:nvSpPr>
        <p:spPr>
          <a:xfrm>
            <a:off x="0" y="98630"/>
            <a:ext cx="813690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Ⅲ</a:t>
            </a:r>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出資法人等の改革 </a:t>
            </a:r>
            <a:r>
              <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ⅱ</a:t>
            </a:r>
            <a:r>
              <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）今後の方向性</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r>
              <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抜本的見直し</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endPar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32755842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表 8"/>
          <p:cNvGraphicFramePr>
            <a:graphicFrameLocks noGrp="1"/>
          </p:cNvGraphicFramePr>
          <p:nvPr>
            <p:extLst>
              <p:ext uri="{D42A27DB-BD31-4B8C-83A1-F6EECF244321}">
                <p14:modId xmlns:p14="http://schemas.microsoft.com/office/powerpoint/2010/main" val="3403300993"/>
              </p:ext>
            </p:extLst>
          </p:nvPr>
        </p:nvGraphicFramePr>
        <p:xfrm>
          <a:off x="549003" y="683695"/>
          <a:ext cx="8045993" cy="5666583"/>
        </p:xfrm>
        <a:graphic>
          <a:graphicData uri="http://schemas.openxmlformats.org/drawingml/2006/table">
            <a:tbl>
              <a:tblPr firstRow="1" firstCol="1" bandRow="1">
                <a:tableStyleId>{BC89EF96-8CEA-46FF-86C4-4CE0E7609802}</a:tableStyleId>
              </a:tblPr>
              <a:tblGrid>
                <a:gridCol w="2430270">
                  <a:extLst>
                    <a:ext uri="{9D8B030D-6E8A-4147-A177-3AD203B41FA5}">
                      <a16:colId xmlns:a16="http://schemas.microsoft.com/office/drawing/2014/main" val="20000"/>
                    </a:ext>
                  </a:extLst>
                </a:gridCol>
                <a:gridCol w="675075">
                  <a:extLst>
                    <a:ext uri="{9D8B030D-6E8A-4147-A177-3AD203B41FA5}">
                      <a16:colId xmlns:a16="http://schemas.microsoft.com/office/drawing/2014/main" val="20003"/>
                    </a:ext>
                  </a:extLst>
                </a:gridCol>
                <a:gridCol w="4940648">
                  <a:extLst>
                    <a:ext uri="{9D8B030D-6E8A-4147-A177-3AD203B41FA5}">
                      <a16:colId xmlns:a16="http://schemas.microsoft.com/office/drawing/2014/main" val="2507512088"/>
                    </a:ext>
                  </a:extLst>
                </a:gridCol>
              </a:tblGrid>
              <a:tr h="468000">
                <a:tc>
                  <a:txBody>
                    <a:bodyPr/>
                    <a:lstStyle/>
                    <a:p>
                      <a:pPr algn="ctr">
                        <a:spcAft>
                          <a:spcPts val="0"/>
                        </a:spcAft>
                      </a:pP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法人名</a:t>
                      </a:r>
                    </a:p>
                  </a:txBody>
                  <a:tcPr marL="52918" marR="52918" marT="72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今後</a:t>
                      </a:r>
                      <a:r>
                        <a:rPr lang="ja-JP" alt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の方向性</a:t>
                      </a:r>
                    </a:p>
                  </a:txBody>
                  <a:tcPr marL="52918" marR="52918" marT="72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ja-JP" sz="1000" kern="100" dirty="0">
                        <a:solidFill>
                          <a:schemeClr val="bg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52918" marR="5291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10000"/>
                  </a:ext>
                </a:extLst>
              </a:tr>
              <a:tr h="36826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（公財）大阪国際平和センター</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133350" marR="0" lvl="0" indent="-133350" algn="ctr" defTabSz="914400" rtl="0" eaLnBrk="1" fontAlgn="base" latinLnBrk="0" hangingPunct="1">
                        <a:lnSpc>
                          <a:spcPts val="14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存続</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133350" marR="0" lvl="0" indent="-133350" algn="just" defTabSz="914400" rtl="0" eaLnBrk="1" fontAlgn="base" latinLnBrk="0" hangingPunct="1">
                        <a:lnSpc>
                          <a:spcPts val="11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・ピースおおさかの運営を通じ、大阪空襲犠牲者を追悼し、戦争の悲惨さ・平和の尊さを次の世代に伝える</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34809">
                <a:tc>
                  <a:txBody>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公財</a:t>
                      </a:r>
                      <a:r>
                        <a:rPr kumimoji="1" lang="ja-JP"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）大阪</a:t>
                      </a: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府国際交流財団</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存続</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nSpc>
                          <a:spcPts val="1100"/>
                        </a:lnSpc>
                      </a:pPr>
                      <a:r>
                        <a:rPr kumimoji="1" lang="ja-JP" altLang="en-US" sz="1000" dirty="0">
                          <a:solidFill>
                            <a:schemeClr val="tx1"/>
                          </a:solidFill>
                          <a:latin typeface="メイリオ" panose="020B0604030504040204" pitchFamily="50" charset="-128"/>
                          <a:ea typeface="メイリオ" panose="020B0604030504040204" pitchFamily="50" charset="-128"/>
                        </a:rPr>
                        <a:t>・</a:t>
                      </a:r>
                      <a:r>
                        <a:rPr lang="ja-JP" altLang="ja-JP" sz="1000" kern="0" dirty="0">
                          <a:solidFill>
                            <a:schemeClr val="tx1"/>
                          </a:solidFill>
                          <a:effectLst/>
                          <a:latin typeface="メイリオ" panose="020B0604030504040204" pitchFamily="50" charset="-128"/>
                          <a:ea typeface="メイリオ" panose="020B0604030504040204" pitchFamily="50" charset="-128"/>
                          <a:cs typeface="ＭＳ Ｐゴシック" panose="020B0600070205080204" pitchFamily="50" charset="-128"/>
                        </a:rPr>
                        <a:t>多文化共生の拠点機関として、府内市町村や国際交流協会等と</a:t>
                      </a:r>
                      <a:r>
                        <a:rPr lang="ja-JP" altLang="en-US" sz="1000" kern="0" dirty="0">
                          <a:solidFill>
                            <a:schemeClr val="tx1"/>
                          </a:solidFill>
                          <a:effectLst/>
                          <a:latin typeface="メイリオ" panose="020B0604030504040204" pitchFamily="50" charset="-128"/>
                          <a:ea typeface="メイリオ" panose="020B0604030504040204" pitchFamily="50" charset="-128"/>
                          <a:cs typeface="ＭＳ Ｐゴシック" panose="020B0600070205080204" pitchFamily="50" charset="-128"/>
                        </a:rPr>
                        <a:t>引き続き</a:t>
                      </a:r>
                      <a:r>
                        <a:rPr lang="ja-JP" altLang="ja-JP" sz="1000" kern="0" dirty="0">
                          <a:solidFill>
                            <a:schemeClr val="tx1"/>
                          </a:solidFill>
                          <a:effectLst/>
                          <a:latin typeface="メイリオ" panose="020B0604030504040204" pitchFamily="50" charset="-128"/>
                          <a:ea typeface="メイリオ" panose="020B0604030504040204" pitchFamily="50" charset="-128"/>
                          <a:cs typeface="ＭＳ Ｐゴシック" panose="020B0600070205080204" pitchFamily="50" charset="-128"/>
                        </a:rPr>
                        <a:t>連携し、在</a:t>
                      </a:r>
                      <a:r>
                        <a:rPr lang="ja-JP" altLang="en-US" sz="1000" kern="0" dirty="0">
                          <a:solidFill>
                            <a:schemeClr val="tx1"/>
                          </a:solidFill>
                          <a:effectLst/>
                          <a:latin typeface="メイリオ" panose="020B0604030504040204" pitchFamily="50" charset="-128"/>
                          <a:ea typeface="メイリオ" panose="020B0604030504040204" pitchFamily="50" charset="-128"/>
                          <a:cs typeface="ＭＳ Ｐゴシック" panose="020B0600070205080204" pitchFamily="50" charset="-128"/>
                        </a:rPr>
                        <a:t>　</a:t>
                      </a:r>
                      <a:endParaRPr lang="en-US" altLang="ja-JP" sz="1000" kern="0" dirty="0">
                        <a:solidFill>
                          <a:schemeClr val="tx1"/>
                        </a:solidFill>
                        <a:effectLst/>
                        <a:latin typeface="メイリオ" panose="020B0604030504040204" pitchFamily="50" charset="-128"/>
                        <a:ea typeface="メイリオ" panose="020B0604030504040204" pitchFamily="50" charset="-128"/>
                        <a:cs typeface="ＭＳ Ｐゴシック" panose="020B0600070205080204" pitchFamily="50" charset="-128"/>
                      </a:endParaRPr>
                    </a:p>
                    <a:p>
                      <a:pPr>
                        <a:lnSpc>
                          <a:spcPts val="1100"/>
                        </a:lnSpc>
                      </a:pPr>
                      <a:r>
                        <a:rPr lang="ja-JP" altLang="en-US" sz="1000" kern="0" dirty="0">
                          <a:solidFill>
                            <a:schemeClr val="tx1"/>
                          </a:solidFill>
                          <a:effectLst/>
                          <a:latin typeface="メイリオ" panose="020B0604030504040204" pitchFamily="50" charset="-128"/>
                          <a:ea typeface="メイリオ" panose="020B0604030504040204" pitchFamily="50" charset="-128"/>
                          <a:cs typeface="ＭＳ Ｐゴシック" panose="020B0600070205080204" pitchFamily="50" charset="-128"/>
                        </a:rPr>
                        <a:t>　</a:t>
                      </a:r>
                      <a:r>
                        <a:rPr lang="ja-JP" altLang="ja-JP" sz="1000" kern="0" dirty="0">
                          <a:solidFill>
                            <a:schemeClr val="tx1"/>
                          </a:solidFill>
                          <a:effectLst/>
                          <a:latin typeface="メイリオ" panose="020B0604030504040204" pitchFamily="50" charset="-128"/>
                          <a:ea typeface="メイリオ" panose="020B0604030504040204" pitchFamily="50" charset="-128"/>
                          <a:cs typeface="ＭＳ Ｐゴシック" panose="020B0600070205080204" pitchFamily="50" charset="-128"/>
                        </a:rPr>
                        <a:t>住外国人の相談対応や災害時の多言語支援等に取り組む</a:t>
                      </a:r>
                      <a:endParaRPr kumimoji="1" lang="ja-JP" altLang="en-US" sz="1000" dirty="0">
                        <a:solidFill>
                          <a:schemeClr val="tx1"/>
                        </a:solidFill>
                        <a:latin typeface="メイリオ" panose="020B0604030504040204" pitchFamily="50" charset="-128"/>
                        <a:ea typeface="メイリオ"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06654217"/>
                  </a:ext>
                </a:extLst>
              </a:tr>
              <a:tr h="33480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（公財）大阪産業局</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存続</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nSpc>
                          <a:spcPts val="1100"/>
                        </a:lnSpc>
                      </a:pPr>
                      <a:r>
                        <a:rPr kumimoji="1" lang="ja-JP" altLang="en-US" sz="1000" strike="noStrike" dirty="0">
                          <a:solidFill>
                            <a:schemeClr val="tx1"/>
                          </a:solidFill>
                          <a:latin typeface="メイリオ" panose="020B0604030504040204" pitchFamily="50" charset="-128"/>
                          <a:ea typeface="メイリオ" panose="020B0604030504040204" pitchFamily="50" charset="-128"/>
                        </a:rPr>
                        <a:t>・大阪府［政策立案機能］と</a:t>
                      </a:r>
                      <a:r>
                        <a:rPr kumimoji="1" lang="en-US" altLang="ja-JP" sz="1000" strike="noStrike" dirty="0">
                          <a:solidFill>
                            <a:schemeClr val="tx1"/>
                          </a:solidFill>
                          <a:latin typeface="メイリオ" panose="020B0604030504040204" pitchFamily="50" charset="-128"/>
                          <a:ea typeface="メイリオ" panose="020B0604030504040204" pitchFamily="50" charset="-128"/>
                        </a:rPr>
                        <a:t>(</a:t>
                      </a:r>
                      <a:r>
                        <a:rPr kumimoji="1" lang="ja-JP" altLang="en-US" sz="1000" strike="noStrike" dirty="0">
                          <a:solidFill>
                            <a:schemeClr val="tx1"/>
                          </a:solidFill>
                          <a:latin typeface="メイリオ" panose="020B0604030504040204" pitchFamily="50" charset="-128"/>
                          <a:ea typeface="メイリオ" panose="020B0604030504040204" pitchFamily="50" charset="-128"/>
                        </a:rPr>
                        <a:t>公財</a:t>
                      </a:r>
                      <a:r>
                        <a:rPr kumimoji="1" lang="en-US" altLang="ja-JP" sz="1000" strike="noStrike" dirty="0">
                          <a:solidFill>
                            <a:schemeClr val="tx1"/>
                          </a:solidFill>
                          <a:latin typeface="メイリオ" panose="020B0604030504040204" pitchFamily="50" charset="-128"/>
                          <a:ea typeface="メイリオ" panose="020B0604030504040204" pitchFamily="50" charset="-128"/>
                        </a:rPr>
                        <a:t>)</a:t>
                      </a:r>
                      <a:r>
                        <a:rPr kumimoji="1" lang="ja-JP" altLang="en-US" sz="1000" strike="noStrike" dirty="0">
                          <a:solidFill>
                            <a:schemeClr val="tx1"/>
                          </a:solidFill>
                          <a:latin typeface="メイリオ" panose="020B0604030504040204" pitchFamily="50" charset="-128"/>
                          <a:ea typeface="メイリオ" panose="020B0604030504040204" pitchFamily="50" charset="-128"/>
                        </a:rPr>
                        <a:t>大阪産業局［事業実施］の役割分担のもと、</a:t>
                      </a:r>
                      <a:r>
                        <a:rPr kumimoji="1" lang="ja-JP" altLang="en-US" sz="1000" dirty="0">
                          <a:solidFill>
                            <a:schemeClr val="tx1"/>
                          </a:solidFill>
                          <a:latin typeface="メイリオ" panose="020B0604030504040204" pitchFamily="50" charset="-128"/>
                          <a:ea typeface="メイリオ" panose="020B0604030504040204" pitchFamily="50" charset="-128"/>
                        </a:rPr>
                        <a:t>オー</a:t>
                      </a:r>
                      <a:endParaRPr kumimoji="1" lang="en-US" altLang="ja-JP" sz="1000" dirty="0">
                        <a:solidFill>
                          <a:schemeClr val="tx1"/>
                        </a:solidFill>
                        <a:latin typeface="メイリオ" panose="020B0604030504040204" pitchFamily="50" charset="-128"/>
                        <a:ea typeface="メイリオ" panose="020B0604030504040204" pitchFamily="50" charset="-128"/>
                      </a:endParaRPr>
                    </a:p>
                    <a:p>
                      <a:pPr>
                        <a:lnSpc>
                          <a:spcPts val="1100"/>
                        </a:lnSpc>
                      </a:pPr>
                      <a:r>
                        <a:rPr kumimoji="1" lang="ja-JP" altLang="en-US" sz="1000" dirty="0">
                          <a:solidFill>
                            <a:schemeClr val="tx1"/>
                          </a:solidFill>
                          <a:latin typeface="メイリオ" panose="020B0604030504040204" pitchFamily="50" charset="-128"/>
                          <a:ea typeface="メイリオ" panose="020B0604030504040204" pitchFamily="50" charset="-128"/>
                        </a:rPr>
                        <a:t>　ル大阪の中小企業支援体制構築における中核的役割を担う</a:t>
                      </a:r>
                      <a:endParaRPr kumimoji="1" lang="en-US" altLang="ja-JP" sz="1000" dirty="0">
                        <a:solidFill>
                          <a:schemeClr val="tx1"/>
                        </a:solidFill>
                        <a:latin typeface="メイリオ" panose="020B0604030504040204" pitchFamily="50" charset="-128"/>
                        <a:ea typeface="メイリオ"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9400307"/>
                  </a:ext>
                </a:extLst>
              </a:tr>
              <a:tr h="33480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（公財）西成労働福祉センター</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存続</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nSpc>
                          <a:spcPts val="1100"/>
                        </a:lnSpc>
                      </a:pPr>
                      <a:r>
                        <a:rPr kumimoji="1" lang="ja-JP" altLang="en-US" sz="1000" dirty="0">
                          <a:solidFill>
                            <a:schemeClr val="tx1"/>
                          </a:solidFill>
                          <a:latin typeface="メイリオ" panose="020B0604030504040204" pitchFamily="50" charset="-128"/>
                          <a:ea typeface="メイリオ" panose="020B0604030504040204" pitchFamily="50" charset="-128"/>
                        </a:rPr>
                        <a:t>・効率的・効果的な事業実施により、あい</a:t>
                      </a:r>
                      <a:r>
                        <a:rPr kumimoji="1" lang="ja-JP" altLang="en-US" sz="1000" dirty="0" err="1">
                          <a:solidFill>
                            <a:schemeClr val="tx1"/>
                          </a:solidFill>
                          <a:latin typeface="メイリオ" panose="020B0604030504040204" pitchFamily="50" charset="-128"/>
                          <a:ea typeface="メイリオ" panose="020B0604030504040204" pitchFamily="50" charset="-128"/>
                        </a:rPr>
                        <a:t>りん</a:t>
                      </a:r>
                      <a:r>
                        <a:rPr kumimoji="1" lang="ja-JP" altLang="en-US" sz="1000" dirty="0">
                          <a:solidFill>
                            <a:schemeClr val="tx1"/>
                          </a:solidFill>
                          <a:latin typeface="メイリオ" panose="020B0604030504040204" pitchFamily="50" charset="-128"/>
                          <a:ea typeface="メイリオ" panose="020B0604030504040204" pitchFamily="50" charset="-128"/>
                        </a:rPr>
                        <a:t>地域の労働者の就労安定と労働者福祉</a:t>
                      </a:r>
                      <a:endParaRPr kumimoji="1" lang="en-US" altLang="ja-JP" sz="1000" dirty="0">
                        <a:solidFill>
                          <a:schemeClr val="tx1"/>
                        </a:solidFill>
                        <a:latin typeface="メイリオ" panose="020B0604030504040204" pitchFamily="50" charset="-128"/>
                        <a:ea typeface="メイリオ" panose="020B0604030504040204" pitchFamily="50" charset="-128"/>
                      </a:endParaRPr>
                    </a:p>
                    <a:p>
                      <a:pPr>
                        <a:lnSpc>
                          <a:spcPts val="1100"/>
                        </a:lnSpc>
                      </a:pPr>
                      <a:r>
                        <a:rPr kumimoji="1" lang="ja-JP" altLang="en-US" sz="1000" dirty="0">
                          <a:solidFill>
                            <a:schemeClr val="tx1"/>
                          </a:solidFill>
                          <a:latin typeface="メイリオ" panose="020B0604030504040204" pitchFamily="50" charset="-128"/>
                          <a:ea typeface="メイリオ" panose="020B0604030504040204" pitchFamily="50" charset="-128"/>
                        </a:rPr>
                        <a:t>　の増進を図る</a:t>
                      </a:r>
                      <a:endParaRPr kumimoji="1" lang="en-US" altLang="ja-JP" sz="1000" dirty="0">
                        <a:solidFill>
                          <a:schemeClr val="tx1"/>
                        </a:solidFill>
                        <a:latin typeface="メイリオ" panose="020B0604030504040204" pitchFamily="50" charset="-128"/>
                        <a:ea typeface="メイリオ"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43800483"/>
                  </a:ext>
                </a:extLst>
              </a:tr>
              <a:tr h="33480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大阪信用保証協会</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存続</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nSpc>
                          <a:spcPts val="1100"/>
                        </a:lnSpc>
                      </a:pPr>
                      <a:r>
                        <a:rPr kumimoji="1" lang="ja-JP" altLang="en-US" sz="1000" strike="noStrike" dirty="0">
                          <a:solidFill>
                            <a:schemeClr val="tx1"/>
                          </a:solidFill>
                          <a:latin typeface="メイリオ" panose="020B0604030504040204" pitchFamily="50" charset="-128"/>
                          <a:ea typeface="メイリオ" panose="020B0604030504040204" pitchFamily="50" charset="-128"/>
                        </a:rPr>
                        <a:t>・信用保証による金融支援、経営支援業務を通じて、中小企業者の経営の安定・成長</a:t>
                      </a:r>
                      <a:endParaRPr kumimoji="1" lang="en-US" altLang="ja-JP" sz="1000" strike="noStrike" dirty="0">
                        <a:solidFill>
                          <a:schemeClr val="tx1"/>
                        </a:solidFill>
                        <a:latin typeface="メイリオ" panose="020B0604030504040204" pitchFamily="50" charset="-128"/>
                        <a:ea typeface="メイリオ" panose="020B0604030504040204" pitchFamily="50" charset="-128"/>
                      </a:endParaRPr>
                    </a:p>
                    <a:p>
                      <a:pPr>
                        <a:lnSpc>
                          <a:spcPts val="1100"/>
                        </a:lnSpc>
                      </a:pPr>
                      <a:r>
                        <a:rPr kumimoji="1" lang="ja-JP" altLang="en-US" sz="1000" strike="noStrike" dirty="0">
                          <a:solidFill>
                            <a:schemeClr val="tx1"/>
                          </a:solidFill>
                          <a:latin typeface="メイリオ" panose="020B0604030504040204" pitchFamily="50" charset="-128"/>
                          <a:ea typeface="メイリオ" panose="020B0604030504040204" pitchFamily="50" charset="-128"/>
                        </a:rPr>
                        <a:t>　を支援していく</a:t>
                      </a:r>
                      <a:endParaRPr kumimoji="1" lang="en-US" altLang="ja-JP" sz="1000" strike="noStrike" dirty="0">
                        <a:solidFill>
                          <a:schemeClr val="tx1"/>
                        </a:solidFill>
                        <a:latin typeface="メイリオ" panose="020B0604030504040204" pitchFamily="50" charset="-128"/>
                        <a:ea typeface="メイリオ"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64149102"/>
                  </a:ext>
                </a:extLst>
              </a:tr>
              <a:tr h="31142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（一財）大阪府みどり公社</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存続</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100"/>
                        </a:lnSpc>
                        <a:spcBef>
                          <a:spcPts val="0"/>
                        </a:spcBef>
                        <a:spcAft>
                          <a:spcPts val="0"/>
                        </a:spcAft>
                        <a:buClrTx/>
                        <a:buSzTx/>
                        <a:buFontTx/>
                        <a:buNone/>
                        <a:tabLst/>
                        <a:defRPr/>
                      </a:pPr>
                      <a:r>
                        <a:rPr kumimoji="1" lang="ja-JP" altLang="en-US" sz="1000" dirty="0">
                          <a:solidFill>
                            <a:schemeClr val="tx1"/>
                          </a:solidFill>
                          <a:latin typeface="メイリオ" panose="020B0604030504040204" pitchFamily="50" charset="-128"/>
                          <a:ea typeface="メイリオ" panose="020B0604030504040204" pitchFamily="50" charset="-128"/>
                        </a:rPr>
                        <a:t>・農地中間管理機構として、法令に基づく事業を実施する</a:t>
                      </a: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11697891"/>
                  </a:ext>
                </a:extLst>
              </a:tr>
              <a:tr h="33480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（公財）大阪府漁業振興基金</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存続</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nSpc>
                          <a:spcPts val="1100"/>
                        </a:lnSpc>
                      </a:pPr>
                      <a:r>
                        <a:rPr kumimoji="1" lang="ja-JP" altLang="en-US" sz="1000" dirty="0">
                          <a:solidFill>
                            <a:schemeClr val="tx1"/>
                          </a:solidFill>
                          <a:latin typeface="メイリオ" panose="020B0604030504040204" pitchFamily="50" charset="-128"/>
                          <a:ea typeface="メイリオ" panose="020B0604030504040204" pitchFamily="50" charset="-128"/>
                        </a:rPr>
                        <a:t>・大阪府栽培漁業基本計画に基づき、効率的な栽培漁業の展開を図るとともに、安定</a:t>
                      </a:r>
                      <a:endParaRPr kumimoji="1" lang="en-US" altLang="ja-JP" sz="1000" dirty="0">
                        <a:solidFill>
                          <a:schemeClr val="tx1"/>
                        </a:solidFill>
                        <a:latin typeface="メイリオ" panose="020B0604030504040204" pitchFamily="50" charset="-128"/>
                        <a:ea typeface="メイリオ" panose="020B0604030504040204" pitchFamily="50" charset="-128"/>
                      </a:endParaRPr>
                    </a:p>
                    <a:p>
                      <a:pPr>
                        <a:lnSpc>
                          <a:spcPts val="1100"/>
                        </a:lnSpc>
                      </a:pPr>
                      <a:r>
                        <a:rPr kumimoji="1" lang="ja-JP" altLang="en-US" sz="1000" dirty="0">
                          <a:solidFill>
                            <a:schemeClr val="tx1"/>
                          </a:solidFill>
                          <a:latin typeface="メイリオ" panose="020B0604030504040204" pitchFamily="50" charset="-128"/>
                          <a:ea typeface="メイリオ" panose="020B0604030504040204" pitchFamily="50" charset="-128"/>
                        </a:rPr>
                        <a:t>　的な法人運営に努める</a:t>
                      </a: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73861076"/>
                  </a:ext>
                </a:extLst>
              </a:tr>
              <a:tr h="33480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（公財）大阪府都市整備推進センター</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存続</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nSpc>
                          <a:spcPts val="1100"/>
                        </a:lnSpc>
                      </a:pPr>
                      <a:r>
                        <a:rPr kumimoji="1" lang="ja-JP" altLang="en-US" sz="1000" dirty="0">
                          <a:solidFill>
                            <a:schemeClr val="tx1"/>
                          </a:solidFill>
                          <a:latin typeface="メイリオ" panose="020B0604030504040204" pitchFamily="50" charset="-128"/>
                          <a:ea typeface="メイリオ" panose="020B0604030504040204" pitchFamily="50" charset="-128"/>
                        </a:rPr>
                        <a:t>・府や市町村との連携により様々な都市的課題の解決に貢献する「まちづくりの総合</a:t>
                      </a:r>
                      <a:endParaRPr kumimoji="1" lang="en-US" altLang="ja-JP" sz="1000" dirty="0">
                        <a:solidFill>
                          <a:schemeClr val="tx1"/>
                        </a:solidFill>
                        <a:latin typeface="メイリオ" panose="020B0604030504040204" pitchFamily="50" charset="-128"/>
                        <a:ea typeface="メイリオ" panose="020B0604030504040204" pitchFamily="50" charset="-128"/>
                      </a:endParaRPr>
                    </a:p>
                    <a:p>
                      <a:pPr>
                        <a:lnSpc>
                          <a:spcPts val="1100"/>
                        </a:lnSpc>
                      </a:pPr>
                      <a:r>
                        <a:rPr kumimoji="1" lang="ja-JP" altLang="en-US" sz="1000" dirty="0">
                          <a:solidFill>
                            <a:schemeClr val="tx1"/>
                          </a:solidFill>
                          <a:latin typeface="メイリオ" panose="020B0604030504040204" pitchFamily="50" charset="-128"/>
                          <a:ea typeface="メイリオ" panose="020B0604030504040204" pitchFamily="50" charset="-128"/>
                        </a:rPr>
                        <a:t>　コーディネート財団」として事業を継続する</a:t>
                      </a: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41655983"/>
                  </a:ext>
                </a:extLst>
              </a:tr>
              <a:tr h="33480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大阪モノレール（株）</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存続</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nSpc>
                          <a:spcPts val="1100"/>
                        </a:lnSpc>
                      </a:pPr>
                      <a:r>
                        <a:rPr kumimoji="1" lang="ja-JP" altLang="en-US" sz="1000" dirty="0">
                          <a:solidFill>
                            <a:schemeClr val="tx1"/>
                          </a:solidFill>
                          <a:latin typeface="メイリオ" panose="020B0604030504040204" pitchFamily="50" charset="-128"/>
                          <a:ea typeface="メイリオ" panose="020B0604030504040204" pitchFamily="50" charset="-128"/>
                        </a:rPr>
                        <a:t>・「安全・安定輸送の確保」を第一に、安定した需要確保、経営基盤の強化に努める</a:t>
                      </a:r>
                    </a:p>
                    <a:p>
                      <a:pPr>
                        <a:lnSpc>
                          <a:spcPts val="1100"/>
                        </a:lnSpc>
                      </a:pPr>
                      <a:r>
                        <a:rPr kumimoji="1" lang="ja-JP" altLang="en-US" sz="1000" dirty="0">
                          <a:solidFill>
                            <a:schemeClr val="tx1"/>
                          </a:solidFill>
                          <a:latin typeface="メイリオ" panose="020B0604030504040204" pitchFamily="50" charset="-128"/>
                          <a:ea typeface="メイリオ" panose="020B0604030504040204" pitchFamily="50" charset="-128"/>
                        </a:rPr>
                        <a:t>・令和</a:t>
                      </a:r>
                      <a:r>
                        <a:rPr kumimoji="1" lang="en-US" altLang="ja-JP" sz="1000" dirty="0">
                          <a:solidFill>
                            <a:schemeClr val="tx1"/>
                          </a:solidFill>
                          <a:latin typeface="メイリオ" panose="020B0604030504040204" pitchFamily="50" charset="-128"/>
                          <a:ea typeface="メイリオ" panose="020B0604030504040204" pitchFamily="50" charset="-128"/>
                        </a:rPr>
                        <a:t>15</a:t>
                      </a:r>
                      <a:r>
                        <a:rPr kumimoji="1" lang="ja-JP" altLang="en-US" sz="1000" dirty="0">
                          <a:solidFill>
                            <a:schemeClr val="tx1"/>
                          </a:solidFill>
                          <a:latin typeface="メイリオ" panose="020B0604030504040204" pitchFamily="50" charset="-128"/>
                          <a:ea typeface="メイリオ" panose="020B0604030504040204" pitchFamily="50" charset="-128"/>
                        </a:rPr>
                        <a:t>年の延伸区間開業に向け、府と緊密に連携して事業を進める</a:t>
                      </a:r>
                      <a:endParaRPr kumimoji="1" lang="en-US" altLang="ja-JP" sz="1000" dirty="0">
                        <a:solidFill>
                          <a:schemeClr val="tx1"/>
                        </a:solidFill>
                        <a:latin typeface="メイリオ" panose="020B0604030504040204" pitchFamily="50" charset="-128"/>
                        <a:ea typeface="メイリオ"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7326219"/>
                  </a:ext>
                </a:extLst>
              </a:tr>
              <a:tr h="51076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大阪府土地開発公社</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存続</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100"/>
                        </a:lnSpc>
                        <a:spcBef>
                          <a:spcPts val="0"/>
                        </a:spcBef>
                        <a:spcAft>
                          <a:spcPts val="0"/>
                        </a:spcAft>
                        <a:buClrTx/>
                        <a:buSzTx/>
                        <a:buFontTx/>
                        <a:buNone/>
                        <a:tabLst/>
                        <a:defRPr/>
                      </a:pPr>
                      <a:r>
                        <a:rPr kumimoji="1" lang="ja-JP" altLang="en-US" sz="1000" dirty="0">
                          <a:solidFill>
                            <a:schemeClr val="tx1"/>
                          </a:solidFill>
                          <a:latin typeface="メイリオ" panose="020B0604030504040204" pitchFamily="50" charset="-128"/>
                          <a:ea typeface="メイリオ" panose="020B0604030504040204" pitchFamily="50" charset="-128"/>
                        </a:rPr>
                        <a:t>・府の用地取得規模が一定程度縮小する</a:t>
                      </a:r>
                      <a:r>
                        <a:rPr kumimoji="1" lang="en-US" altLang="ja-JP" sz="1000" dirty="0">
                          <a:solidFill>
                            <a:schemeClr val="tx1"/>
                          </a:solidFill>
                          <a:latin typeface="メイリオ" panose="020B0604030504040204" pitchFamily="50" charset="-128"/>
                          <a:ea typeface="メイリオ" panose="020B0604030504040204" pitchFamily="50" charset="-128"/>
                        </a:rPr>
                        <a:t>(</a:t>
                      </a:r>
                      <a:r>
                        <a:rPr kumimoji="1" lang="ja-JP" altLang="en-US" sz="1000" dirty="0">
                          <a:solidFill>
                            <a:schemeClr val="tx1"/>
                          </a:solidFill>
                          <a:latin typeface="メイリオ" panose="020B0604030504040204" pitchFamily="50" charset="-128"/>
                          <a:ea typeface="メイリオ" panose="020B0604030504040204" pitchFamily="50" charset="-128"/>
                        </a:rPr>
                        <a:t>公社を活用せず府の用地取得体制のみで実</a:t>
                      </a:r>
                      <a:br>
                        <a:rPr kumimoji="1" lang="en-US" altLang="ja-JP" sz="1000" dirty="0">
                          <a:solidFill>
                            <a:schemeClr val="tx1"/>
                          </a:solidFill>
                          <a:latin typeface="メイリオ" panose="020B0604030504040204" pitchFamily="50" charset="-128"/>
                          <a:ea typeface="メイリオ" panose="020B0604030504040204" pitchFamily="50" charset="-128"/>
                        </a:rPr>
                      </a:br>
                      <a:r>
                        <a:rPr kumimoji="1" lang="ja-JP" altLang="en-US" sz="1000" dirty="0">
                          <a:solidFill>
                            <a:schemeClr val="tx1"/>
                          </a:solidFill>
                          <a:latin typeface="メイリオ" panose="020B0604030504040204" pitchFamily="50" charset="-128"/>
                          <a:ea typeface="メイリオ" panose="020B0604030504040204" pitchFamily="50" charset="-128"/>
                        </a:rPr>
                        <a:t>　施できる規模</a:t>
                      </a:r>
                      <a:r>
                        <a:rPr kumimoji="1" lang="en-US" altLang="ja-JP" sz="1000" dirty="0">
                          <a:solidFill>
                            <a:schemeClr val="tx1"/>
                          </a:solidFill>
                          <a:latin typeface="メイリオ" panose="020B0604030504040204" pitchFamily="50" charset="-128"/>
                          <a:ea typeface="メイリオ" panose="020B0604030504040204" pitchFamily="50" charset="-128"/>
                        </a:rPr>
                        <a:t>)</a:t>
                      </a:r>
                      <a:r>
                        <a:rPr kumimoji="1" lang="ja-JP" altLang="en-US" sz="1000" dirty="0">
                          <a:solidFill>
                            <a:schemeClr val="tx1"/>
                          </a:solidFill>
                          <a:latin typeface="メイリオ" panose="020B0604030504040204" pitchFamily="50" charset="-128"/>
                          <a:ea typeface="メイリオ" panose="020B0604030504040204" pitchFamily="50" charset="-128"/>
                        </a:rPr>
                        <a:t>までは、公社を活用した用地取得体制を維持する</a:t>
                      </a:r>
                    </a:p>
                    <a:p>
                      <a:pPr>
                        <a:lnSpc>
                          <a:spcPts val="1100"/>
                        </a:lnSpc>
                      </a:pPr>
                      <a:r>
                        <a:rPr kumimoji="1" lang="ja-JP" altLang="en-US" sz="1000" dirty="0">
                          <a:solidFill>
                            <a:schemeClr val="tx1"/>
                          </a:solidFill>
                          <a:latin typeface="メイリオ" panose="020B0604030504040204" pitchFamily="50" charset="-128"/>
                          <a:ea typeface="メイリオ" panose="020B0604030504040204" pitchFamily="50" charset="-128"/>
                        </a:rPr>
                        <a:t>・新規取得した用地の計画的な処分に努める</a:t>
                      </a: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75859685"/>
                  </a:ext>
                </a:extLst>
              </a:tr>
              <a:tr h="51076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大阪府住宅供給公社</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存続</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nSpc>
                          <a:spcPts val="1100"/>
                        </a:lnSpc>
                      </a:pPr>
                      <a:r>
                        <a:rPr kumimoji="1" lang="ja-JP" altLang="en-US" sz="1000" dirty="0">
                          <a:solidFill>
                            <a:schemeClr val="tx1"/>
                          </a:solidFill>
                          <a:latin typeface="メイリオ" panose="020B0604030504040204" pitchFamily="50" charset="-128"/>
                          <a:ea typeface="メイリオ" panose="020B0604030504040204" pitchFamily="50" charset="-128"/>
                        </a:rPr>
                        <a:t>・府の住宅政策を補完する公的機関として、引き続き府の住宅政策に貢献するととも</a:t>
                      </a:r>
                      <a:endParaRPr kumimoji="1" lang="en-US" altLang="ja-JP" sz="1000" dirty="0">
                        <a:solidFill>
                          <a:schemeClr val="tx1"/>
                        </a:solidFill>
                        <a:latin typeface="メイリオ" panose="020B0604030504040204" pitchFamily="50" charset="-128"/>
                        <a:ea typeface="メイリオ" panose="020B0604030504040204" pitchFamily="50" charset="-128"/>
                      </a:endParaRPr>
                    </a:p>
                    <a:p>
                      <a:pPr>
                        <a:lnSpc>
                          <a:spcPts val="1100"/>
                        </a:lnSpc>
                      </a:pPr>
                      <a:r>
                        <a:rPr kumimoji="1" lang="ja-JP" altLang="en-US" sz="1000" dirty="0">
                          <a:solidFill>
                            <a:schemeClr val="tx1"/>
                          </a:solidFill>
                          <a:latin typeface="メイリオ" panose="020B0604030504040204" pitchFamily="50" charset="-128"/>
                          <a:ea typeface="メイリオ" panose="020B0604030504040204" pitchFamily="50" charset="-128"/>
                        </a:rPr>
                        <a:t>　に、賃貸住宅事業の収益向上や、公社債の発行等安定的かつ低利な資金調達による</a:t>
                      </a:r>
                      <a:br>
                        <a:rPr kumimoji="1" lang="en-US" altLang="ja-JP" sz="1000" dirty="0">
                          <a:solidFill>
                            <a:schemeClr val="tx1"/>
                          </a:solidFill>
                          <a:latin typeface="メイリオ" panose="020B0604030504040204" pitchFamily="50" charset="-128"/>
                          <a:ea typeface="メイリオ" panose="020B0604030504040204" pitchFamily="50" charset="-128"/>
                        </a:rPr>
                      </a:br>
                      <a:r>
                        <a:rPr kumimoji="1" lang="ja-JP" altLang="en-US" sz="1000" dirty="0">
                          <a:solidFill>
                            <a:schemeClr val="tx1"/>
                          </a:solidFill>
                          <a:latin typeface="メイリオ" panose="020B0604030504040204" pitchFamily="50" charset="-128"/>
                          <a:ea typeface="メイリオ" panose="020B0604030504040204" pitchFamily="50" charset="-128"/>
                        </a:rPr>
                        <a:t>　収支改善に努め、借入金残高の縮減を進める</a:t>
                      </a:r>
                      <a:endParaRPr kumimoji="1" lang="en-US" altLang="ja-JP" sz="1000" dirty="0">
                        <a:solidFill>
                          <a:schemeClr val="tx1"/>
                        </a:solidFill>
                        <a:latin typeface="メイリオ" panose="020B0604030504040204" pitchFamily="50" charset="-128"/>
                        <a:ea typeface="メイリオ"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04103318"/>
                  </a:ext>
                </a:extLst>
              </a:tr>
              <a:tr h="311429">
                <a:tc>
                  <a:txBody>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（公財）大阪府文化財センター</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存続</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nSpc>
                          <a:spcPts val="1100"/>
                        </a:lnSpc>
                      </a:pPr>
                      <a:r>
                        <a:rPr kumimoji="1" lang="ja-JP" altLang="en-US" sz="1000" dirty="0">
                          <a:solidFill>
                            <a:schemeClr val="tx1"/>
                          </a:solidFill>
                          <a:latin typeface="メイリオ" panose="020B0604030504040204" pitchFamily="50" charset="-128"/>
                          <a:ea typeface="メイリオ" panose="020B0604030504040204" pitchFamily="50" charset="-128"/>
                        </a:rPr>
                        <a:t>・府・市町村が実施する文化財調査事業の補完及び文化財の普及啓発を行う</a:t>
                      </a: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7663160"/>
                  </a:ext>
                </a:extLst>
              </a:tr>
              <a:tr h="352938">
                <a:tc>
                  <a:txBody>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（公財）大阪府育英会</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存続</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nSpc>
                          <a:spcPts val="1100"/>
                        </a:lnSpc>
                      </a:pPr>
                      <a:r>
                        <a:rPr kumimoji="1" lang="ja-JP" altLang="en-US" sz="1000" dirty="0">
                          <a:latin typeface="メイリオ" panose="020B0604030504040204" pitchFamily="50" charset="-128"/>
                          <a:ea typeface="メイリオ" panose="020B0604030504040204" pitchFamily="50" charset="-128"/>
                        </a:rPr>
                        <a:t>・経済的に困難な状況にある高校生等が修学を断念することがないよう教育の機会均　</a:t>
                      </a:r>
                      <a:endParaRPr kumimoji="1" lang="en-US" altLang="ja-JP" sz="1000" dirty="0">
                        <a:latin typeface="メイリオ" panose="020B0604030504040204" pitchFamily="50" charset="-128"/>
                        <a:ea typeface="メイリオ" panose="020B0604030504040204" pitchFamily="50" charset="-128"/>
                      </a:endParaRPr>
                    </a:p>
                    <a:p>
                      <a:pPr>
                        <a:lnSpc>
                          <a:spcPts val="1100"/>
                        </a:lnSpc>
                      </a:pPr>
                      <a:r>
                        <a:rPr kumimoji="1" lang="ja-JP" altLang="en-US" sz="1000" dirty="0">
                          <a:latin typeface="メイリオ" panose="020B0604030504040204" pitchFamily="50" charset="-128"/>
                          <a:ea typeface="メイリオ" panose="020B0604030504040204" pitchFamily="50" charset="-128"/>
                        </a:rPr>
                        <a:t>　等を保障する役割を果たす</a:t>
                      </a: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1177908"/>
                  </a:ext>
                </a:extLst>
              </a:tr>
            </a:tbl>
          </a:graphicData>
        </a:graphic>
      </p:graphicFrame>
      <p:sp>
        <p:nvSpPr>
          <p:cNvPr id="12" name="正方形/長方形 11"/>
          <p:cNvSpPr/>
          <p:nvPr/>
        </p:nvSpPr>
        <p:spPr>
          <a:xfrm>
            <a:off x="0" y="98630"/>
            <a:ext cx="8136904" cy="369332"/>
          </a:xfrm>
          <a:prstGeom prst="rect">
            <a:avLst/>
          </a:prstGeom>
        </p:spPr>
        <p:txBody>
          <a:bodyPr wrap="square">
            <a:spAutoFit/>
          </a:bodyPr>
          <a:lstStyle/>
          <a:p>
            <a:r>
              <a:rPr lang="en-US" altLang="ja-JP" dirty="0">
                <a:latin typeface="メイリオ" panose="020B0604030504040204" pitchFamily="50" charset="-128"/>
                <a:ea typeface="メイリオ" panose="020B0604030504040204" pitchFamily="50" charset="-128"/>
                <a:cs typeface="Meiryo UI" panose="020B0604030504040204" pitchFamily="50" charset="-128"/>
              </a:rPr>
              <a:t>Ⅲ</a:t>
            </a:r>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出資法人等の改革 </a:t>
            </a:r>
            <a:r>
              <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ⅲ</a:t>
            </a:r>
            <a:r>
              <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）今後の方向性</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r>
              <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存続</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endParaRPr lang="en-US" altLang="ja-JP"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34C5C733-9EEB-4784-AE27-9E49CA005CAE}"/>
              </a:ext>
            </a:extLst>
          </p:cNvPr>
          <p:cNvSpPr>
            <a:spLocks noGrp="1"/>
          </p:cNvSpPr>
          <p:nvPr>
            <p:ph type="sldNum" sz="quarter" idx="12"/>
          </p:nvPr>
        </p:nvSpPr>
        <p:spPr/>
        <p:txBody>
          <a:bodyPr/>
          <a:lstStyle/>
          <a:p>
            <a:fld id="{7791D223-6A27-4327-8087-FA06212A7E85}" type="slidenum">
              <a:rPr lang="ja-JP" altLang="en-US" smtClean="0"/>
              <a:pPr/>
              <a:t>53</a:t>
            </a:fld>
            <a:endParaRPr lang="ja-JP" altLang="en-US"/>
          </a:p>
        </p:txBody>
      </p:sp>
    </p:spTree>
    <p:extLst>
      <p:ext uri="{BB962C8B-B14F-4D97-AF65-F5344CB8AC3E}">
        <p14:creationId xmlns:p14="http://schemas.microsoft.com/office/powerpoint/2010/main" val="40706695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正方形/長方形 12"/>
          <p:cNvSpPr/>
          <p:nvPr/>
        </p:nvSpPr>
        <p:spPr>
          <a:xfrm>
            <a:off x="0" y="108000"/>
            <a:ext cx="8136904" cy="369332"/>
          </a:xfrm>
          <a:prstGeom prst="rect">
            <a:avLst/>
          </a:prstGeom>
        </p:spPr>
        <p:txBody>
          <a:bodyPr wrap="square">
            <a:spAutoFit/>
          </a:bodyPr>
          <a:lstStyle/>
          <a:p>
            <a:r>
              <a:rPr lang="en-US" altLang="ja-JP" dirty="0">
                <a:latin typeface="メイリオ" panose="020B0604030504040204" pitchFamily="50" charset="-128"/>
                <a:ea typeface="メイリオ" panose="020B0604030504040204" pitchFamily="50" charset="-128"/>
                <a:cs typeface="Meiryo UI" panose="020B0604030504040204" pitchFamily="50" charset="-128"/>
              </a:rPr>
              <a:t>Ⅳ</a:t>
            </a:r>
            <a:r>
              <a:rPr lang="ja-JP" altLang="en-US" dirty="0">
                <a:latin typeface="メイリオ" panose="020B0604030504040204" pitchFamily="50" charset="-128"/>
                <a:ea typeface="メイリオ" panose="020B0604030504040204" pitchFamily="50" charset="-128"/>
                <a:cs typeface="Meiryo UI" panose="020B0604030504040204" pitchFamily="50" charset="-128"/>
              </a:rPr>
              <a:t> </a:t>
            </a:r>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公の施設の改革</a:t>
            </a:r>
            <a:endParaRPr lang="en-US" altLang="ja-JP"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graphicFrame>
        <p:nvGraphicFramePr>
          <p:cNvPr id="2" name="表 1"/>
          <p:cNvGraphicFramePr>
            <a:graphicFrameLocks noGrp="1"/>
          </p:cNvGraphicFramePr>
          <p:nvPr>
            <p:extLst>
              <p:ext uri="{D42A27DB-BD31-4B8C-83A1-F6EECF244321}">
                <p14:modId xmlns:p14="http://schemas.microsoft.com/office/powerpoint/2010/main" val="547743601"/>
              </p:ext>
            </p:extLst>
          </p:nvPr>
        </p:nvGraphicFramePr>
        <p:xfrm>
          <a:off x="324000" y="952337"/>
          <a:ext cx="8496000" cy="4707360"/>
        </p:xfrm>
        <a:graphic>
          <a:graphicData uri="http://schemas.openxmlformats.org/drawingml/2006/table">
            <a:tbl>
              <a:tblPr firstRow="1" bandRow="1">
                <a:tableStyleId>{5940675A-B579-460E-94D1-54222C63F5DA}</a:tableStyleId>
              </a:tblPr>
              <a:tblGrid>
                <a:gridCol w="1296000">
                  <a:extLst>
                    <a:ext uri="{9D8B030D-6E8A-4147-A177-3AD203B41FA5}">
                      <a16:colId xmlns:a16="http://schemas.microsoft.com/office/drawing/2014/main" val="20000"/>
                    </a:ext>
                  </a:extLst>
                </a:gridCol>
                <a:gridCol w="1584000">
                  <a:extLst>
                    <a:ext uri="{9D8B030D-6E8A-4147-A177-3AD203B41FA5}">
                      <a16:colId xmlns:a16="http://schemas.microsoft.com/office/drawing/2014/main" val="20001"/>
                    </a:ext>
                  </a:extLst>
                </a:gridCol>
                <a:gridCol w="2808000">
                  <a:extLst>
                    <a:ext uri="{9D8B030D-6E8A-4147-A177-3AD203B41FA5}">
                      <a16:colId xmlns:a16="http://schemas.microsoft.com/office/drawing/2014/main" val="20002"/>
                    </a:ext>
                  </a:extLst>
                </a:gridCol>
                <a:gridCol w="2808000">
                  <a:extLst>
                    <a:ext uri="{9D8B030D-6E8A-4147-A177-3AD203B41FA5}">
                      <a16:colId xmlns:a16="http://schemas.microsoft.com/office/drawing/2014/main" val="20003"/>
                    </a:ext>
                  </a:extLst>
                </a:gridCol>
              </a:tblGrid>
              <a:tr h="46800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施設名</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施設概要</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cap="none" normalizeH="0" baseline="0" dirty="0">
                          <a:ln>
                            <a:noFill/>
                          </a:ln>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令和７年度の取組み状況</a:t>
                      </a:r>
                      <a:endParaRPr kumimoji="1" lang="en-US" altLang="ja-JP" sz="1200" b="1" i="0" u="none" strike="noStrike" cap="none" normalizeH="0" baseline="0" dirty="0">
                        <a:ln>
                          <a:noFill/>
                        </a:ln>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令和８年度の取組み</a:t>
                      </a: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928543">
                <a:tc>
                  <a:txBody>
                    <a:bodyPr/>
                    <a:lstStyle/>
                    <a:p>
                      <a:r>
                        <a:rPr lang="ja-JP" altLang="en-US" sz="1200" dirty="0">
                          <a:solidFill>
                            <a:schemeClr val="tx1">
                              <a:lumMod val="95000"/>
                              <a:lumOff val="5000"/>
                            </a:schemeClr>
                          </a:solidFill>
                          <a:latin typeface="メイリオ" panose="020B0604030504040204" pitchFamily="50" charset="-128"/>
                          <a:ea typeface="メイリオ" panose="020B0604030504040204" pitchFamily="50" charset="-128"/>
                          <a:cs typeface="メイリオ" panose="020B0604030504040204" pitchFamily="50" charset="-128"/>
                        </a:rPr>
                        <a:t>青少年海洋センター</a:t>
                      </a:r>
                      <a:endParaRPr lang="en-US" altLang="ja-JP" sz="1200" dirty="0">
                        <a:solidFill>
                          <a:schemeClr val="tx1">
                            <a:lumMod val="95000"/>
                            <a:lumOff val="5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2">
                  <a:txBody>
                    <a:bodyPr/>
                    <a:lstStyle/>
                    <a:p>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青少年に自然と親しむ健康で文化的なレクリエーション活動の場を提供し、もって青少年の健全な育成を図る。</a:t>
                      </a: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u="none" strike="noStrik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保全工事を実施するとともに、当該公有地等活用に係る調査を実施中であり、周辺地域の一体的な活性化も視野に入れ、施設のあり方の方向性について検討している。</a:t>
                      </a: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u="none" strike="noStrik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令和７年度の検討結果を踏まえ、引き続き当該公有地等活用について確認し、施設のあり方を検討するとともに、施設保全工事を実施しながら、今後の施設維持に向けた検討を行っていく。</a:t>
                      </a:r>
                      <a:endParaRPr lang="en-US" altLang="ja-JP" sz="1200" u="none" strike="noStrik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200" u="none" strike="noStrik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46743389"/>
                  </a:ext>
                </a:extLst>
              </a:tr>
              <a:tr h="1065838">
                <a:tc>
                  <a:txBody>
                    <a:bodyPr/>
                    <a:lstStyle/>
                    <a:p>
                      <a:r>
                        <a:rPr lang="ja-JP" altLang="en-US" sz="1200" dirty="0">
                          <a:solidFill>
                            <a:schemeClr val="tx1">
                              <a:lumMod val="95000"/>
                              <a:lumOff val="5000"/>
                            </a:schemeClr>
                          </a:solidFill>
                          <a:latin typeface="メイリオ" panose="020B0604030504040204" pitchFamily="50" charset="-128"/>
                          <a:ea typeface="メイリオ" panose="020B0604030504040204" pitchFamily="50" charset="-128"/>
                          <a:cs typeface="メイリオ" panose="020B0604030504040204" pitchFamily="50" charset="-128"/>
                        </a:rPr>
                        <a:t>青少年海洋センター・ファミリー棟</a:t>
                      </a:r>
                      <a:endParaRPr lang="en-US" altLang="ja-JP" sz="1200" dirty="0">
                        <a:solidFill>
                          <a:schemeClr val="tx1">
                            <a:lumMod val="95000"/>
                            <a:lumOff val="5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vMerge="1">
                  <a:txBody>
                    <a:bodyPr/>
                    <a:lstStyle/>
                    <a:p>
                      <a:endParaRPr kumimoji="1" lang="ja-JP"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u="none" strike="noStrik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現在休館中であり、青少年海洋センターと併せて当該公有地等活用に係る調査を実施している。</a:t>
                      </a:r>
                      <a:endParaRPr lang="en-US" altLang="ja-JP" sz="1200" u="none" strike="noStrik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u="none" strike="noStrik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周辺地域の一体的な活性化も視野に入れ、施設のあり方の方向性について検討している。</a:t>
                      </a: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u="none" strike="noStrik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令和７年度の検討結果を踏まえ、引き続き当該公有地等活用について確認しながら施設のあり方を検討していく。</a:t>
                      </a:r>
                      <a:endParaRPr lang="en-US" altLang="ja-JP" sz="1200" u="none" strike="noStrik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4185629"/>
                  </a:ext>
                </a:extLst>
              </a:tr>
              <a:tr h="1268505">
                <a:tc>
                  <a:txBody>
                    <a:bodyPr/>
                    <a:lstStyle/>
                    <a:p>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中河内救命救急センター</a:t>
                      </a: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救急患者に対し救命医療を行い、府民の生命及び健康の保持に資する。</a:t>
                      </a: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kern="1200" dirty="0">
                          <a:solidFill>
                            <a:schemeClr val="tx1"/>
                          </a:solidFill>
                          <a:latin typeface="メイリオ" panose="020B0604030504040204" pitchFamily="50" charset="-128"/>
                          <a:ea typeface="メイリオ" panose="020B0604030504040204" pitchFamily="50" charset="-128"/>
                          <a:cs typeface="+mn-cs"/>
                        </a:rPr>
                        <a:t>大阪府立中河内救命救急センター移管検討協議会における検討の結果、現時点での、（地独）市立東大阪医療センターへの移管は困難であり、指定管理運営を継続するという基本的方針をとりまとめた。</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kern="1200" dirty="0">
                          <a:solidFill>
                            <a:schemeClr val="tx1"/>
                          </a:solidFill>
                          <a:latin typeface="メイリオ" panose="020B0604030504040204" pitchFamily="50" charset="-128"/>
                          <a:ea typeface="メイリオ" panose="020B0604030504040204" pitchFamily="50" charset="-128"/>
                          <a:cs typeface="+mn-cs"/>
                        </a:rPr>
                        <a:t>また、府・東大阪市・地方独立行政法人で構成する連絡会議を設置し、市立東大阪医療センターとの連携促進と機能強化を図っていくこととした。</a:t>
                      </a:r>
                      <a:endParaRPr kumimoji="1" lang="en-US" altLang="ja-JP" sz="1200" b="0" kern="1200" dirty="0">
                        <a:solidFill>
                          <a:schemeClr val="tx1"/>
                        </a:solidFill>
                        <a:latin typeface="メイリオ" panose="020B0604030504040204" pitchFamily="50" charset="-128"/>
                        <a:ea typeface="メイリオ" panose="020B0604030504040204" pitchFamily="50" charset="-128"/>
                        <a:cs typeface="+mn-cs"/>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kern="1200" dirty="0">
                          <a:solidFill>
                            <a:schemeClr val="tx1"/>
                          </a:solidFill>
                          <a:latin typeface="メイリオ" panose="020B0604030504040204" pitchFamily="50" charset="-128"/>
                          <a:ea typeface="メイリオ" panose="020B0604030504040204" pitchFamily="50" charset="-128"/>
                          <a:cs typeface="+mn-cs"/>
                        </a:rPr>
                        <a:t>次期指定管理者の選定を行うとともに、連絡会議において連携促進と機能強化に向けた議論を行う。</a:t>
                      </a: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32009037"/>
                  </a:ext>
                </a:extLst>
              </a:tr>
            </a:tbl>
          </a:graphicData>
        </a:graphic>
      </p:graphicFrame>
      <p:sp>
        <p:nvSpPr>
          <p:cNvPr id="3" name="テキスト ボックス 2"/>
          <p:cNvSpPr txBox="1"/>
          <p:nvPr/>
        </p:nvSpPr>
        <p:spPr>
          <a:xfrm>
            <a:off x="144000" y="612000"/>
            <a:ext cx="7290810" cy="307777"/>
          </a:xfrm>
          <a:prstGeom prst="rect">
            <a:avLst/>
          </a:prstGeom>
          <a:noFill/>
        </p:spPr>
        <p:txBody>
          <a:bodyPr wrap="square" rtlCol="0">
            <a:spAutoFit/>
          </a:bodyPr>
          <a:lstStyle/>
          <a:p>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「令和７年度大阪府行政経営の取組み」掲載項目の取組み状況及び令和８年度の取組み</a:t>
            </a:r>
          </a:p>
        </p:txBody>
      </p:sp>
      <p:sp>
        <p:nvSpPr>
          <p:cNvPr id="6" name="スライド番号プレースホルダー 5">
            <a:extLst>
              <a:ext uri="{FF2B5EF4-FFF2-40B4-BE49-F238E27FC236}">
                <a16:creationId xmlns:a16="http://schemas.microsoft.com/office/drawing/2014/main" id="{D72F52AE-19CA-4C9C-AEB4-9F3EDB7461EA}"/>
              </a:ext>
            </a:extLst>
          </p:cNvPr>
          <p:cNvSpPr>
            <a:spLocks noGrp="1"/>
          </p:cNvSpPr>
          <p:nvPr>
            <p:ph type="sldNum" sz="quarter" idx="12"/>
          </p:nvPr>
        </p:nvSpPr>
        <p:spPr/>
        <p:txBody>
          <a:bodyPr/>
          <a:lstStyle/>
          <a:p>
            <a:fld id="{7791D223-6A27-4327-8087-FA06212A7E85}" type="slidenum">
              <a:rPr lang="ja-JP" altLang="en-US" smtClean="0"/>
              <a:pPr/>
              <a:t>54</a:t>
            </a:fld>
            <a:endParaRPr lang="ja-JP" altLang="en-US" dirty="0"/>
          </a:p>
        </p:txBody>
      </p:sp>
    </p:spTree>
    <p:extLst>
      <p:ext uri="{BB962C8B-B14F-4D97-AF65-F5344CB8AC3E}">
        <p14:creationId xmlns:p14="http://schemas.microsoft.com/office/powerpoint/2010/main" val="1952570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 2"/>
          <p:cNvGraphicFramePr>
            <a:graphicFrameLocks noGrp="1"/>
          </p:cNvGraphicFramePr>
          <p:nvPr>
            <p:extLst>
              <p:ext uri="{D42A27DB-BD31-4B8C-83A1-F6EECF244321}">
                <p14:modId xmlns:p14="http://schemas.microsoft.com/office/powerpoint/2010/main" val="2385622342"/>
              </p:ext>
            </p:extLst>
          </p:nvPr>
        </p:nvGraphicFramePr>
        <p:xfrm>
          <a:off x="324000" y="954000"/>
          <a:ext cx="8496000" cy="5451840"/>
        </p:xfrm>
        <a:graphic>
          <a:graphicData uri="http://schemas.openxmlformats.org/drawingml/2006/table">
            <a:tbl>
              <a:tblPr firstRow="1" bandRow="1">
                <a:tableStyleId>{5940675A-B579-460E-94D1-54222C63F5DA}</a:tableStyleId>
              </a:tblPr>
              <a:tblGrid>
                <a:gridCol w="1296000">
                  <a:extLst>
                    <a:ext uri="{9D8B030D-6E8A-4147-A177-3AD203B41FA5}">
                      <a16:colId xmlns:a16="http://schemas.microsoft.com/office/drawing/2014/main" val="722862019"/>
                    </a:ext>
                  </a:extLst>
                </a:gridCol>
                <a:gridCol w="1584000">
                  <a:extLst>
                    <a:ext uri="{9D8B030D-6E8A-4147-A177-3AD203B41FA5}">
                      <a16:colId xmlns:a16="http://schemas.microsoft.com/office/drawing/2014/main" val="2328954444"/>
                    </a:ext>
                  </a:extLst>
                </a:gridCol>
                <a:gridCol w="2808000">
                  <a:extLst>
                    <a:ext uri="{9D8B030D-6E8A-4147-A177-3AD203B41FA5}">
                      <a16:colId xmlns:a16="http://schemas.microsoft.com/office/drawing/2014/main" val="2798291691"/>
                    </a:ext>
                  </a:extLst>
                </a:gridCol>
                <a:gridCol w="2808000">
                  <a:extLst>
                    <a:ext uri="{9D8B030D-6E8A-4147-A177-3AD203B41FA5}">
                      <a16:colId xmlns:a16="http://schemas.microsoft.com/office/drawing/2014/main" val="203187343"/>
                    </a:ext>
                  </a:extLst>
                </a:gridCol>
              </a:tblGrid>
              <a:tr h="46800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施設名</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施設概要</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cap="none" normalizeH="0" baseline="0" dirty="0">
                          <a:ln>
                            <a:noFill/>
                          </a:ln>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令和７年度の取組み状況</a:t>
                      </a:r>
                      <a:endParaRPr kumimoji="1" lang="en-US" altLang="ja-JP" sz="1200" b="1" i="0" u="none" strike="noStrike" cap="none" normalizeH="0" baseline="0" dirty="0">
                        <a:ln>
                          <a:noFill/>
                        </a:ln>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令和８年度の取組み</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2380445311"/>
                  </a:ext>
                </a:extLst>
              </a:tr>
              <a:tr h="916124">
                <a:tc>
                  <a:txBody>
                    <a:bodyPr/>
                    <a:lstStyle/>
                    <a:p>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中央卸売市場</a:t>
                      </a:r>
                    </a:p>
                  </a:txBody>
                  <a:tcPr marL="72000"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生鮮食料品の安定供給を通じて、府民の健康と食生活を支える。</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令和６年３月に開催した再整備検討会議において決定した方針に基づき、これまでの検討で明らかとなった課題や必要な市場機能等について、</a:t>
                      </a:r>
                      <a:r>
                        <a:rPr kumimoji="1" lang="ja-JP" altLang="en-US" sz="1200" b="0" kern="1200" dirty="0">
                          <a:solidFill>
                            <a:schemeClr val="tx1"/>
                          </a:solidFill>
                          <a:latin typeface="メイリオ" panose="020B0604030504040204" pitchFamily="50" charset="-128"/>
                          <a:ea typeface="メイリオ" panose="020B0604030504040204" pitchFamily="50" charset="-128"/>
                          <a:cs typeface="+mn-cs"/>
                        </a:rPr>
                        <a:t>場内事業者と協議を行っている。</a:t>
                      </a:r>
                      <a:endParaRPr kumimoji="1" lang="en-US" altLang="ja-JP" sz="1200" b="0" kern="1200" dirty="0">
                        <a:solidFill>
                          <a:schemeClr val="tx1"/>
                        </a:solidFill>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kern="1200" dirty="0">
                          <a:solidFill>
                            <a:schemeClr val="tx1"/>
                          </a:solidFill>
                          <a:latin typeface="メイリオ" panose="020B0604030504040204" pitchFamily="50" charset="-128"/>
                          <a:ea typeface="メイリオ" panose="020B0604030504040204" pitchFamily="50" charset="-128"/>
                          <a:cs typeface="+mn-cs"/>
                        </a:rPr>
                        <a:t>必要な市場機能等について場内事業者と協議を進めるとともに、次期指定管理者を選定する。</a:t>
                      </a:r>
                      <a:endParaRPr kumimoji="1" lang="en-US" altLang="ja-JP" sz="1200" b="0" kern="1200" dirty="0">
                        <a:solidFill>
                          <a:schemeClr val="tx1"/>
                        </a:solidFill>
                        <a:latin typeface="メイリオ" panose="020B0604030504040204" pitchFamily="50" charset="-128"/>
                        <a:ea typeface="メイリオ" panose="020B0604030504040204" pitchFamily="50" charset="-128"/>
                        <a:cs typeface="+mn-cs"/>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noFill/>
                  </a:tcPr>
                </a:tc>
                <a:extLst>
                  <a:ext uri="{0D108BD9-81ED-4DB2-BD59-A6C34878D82A}">
                    <a16:rowId xmlns:a16="http://schemas.microsoft.com/office/drawing/2014/main" val="3377012799"/>
                  </a:ext>
                </a:extLst>
              </a:tr>
              <a:tr h="169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strike="noStrik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府営公園（</a:t>
                      </a:r>
                      <a:r>
                        <a:rPr lang="en-US" altLang="ja-JP" sz="1200" strike="noStrik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18</a:t>
                      </a:r>
                      <a:r>
                        <a:rPr lang="ja-JP" altLang="en-US" sz="1200" strike="noStrik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公園）</a:t>
                      </a:r>
                      <a:endParaRPr lang="en-US" altLang="ja-JP" sz="1200" strike="noStrik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72000"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b="0" dirty="0">
                          <a:solidFill>
                            <a:schemeClr val="tx1">
                              <a:lumMod val="95000"/>
                              <a:lumOff val="5000"/>
                            </a:schemeClr>
                          </a:solidFill>
                          <a:latin typeface="メイリオ" panose="020B0604030504040204" pitchFamily="50" charset="-128"/>
                          <a:ea typeface="メイリオ" panose="020B0604030504040204" pitchFamily="50" charset="-128"/>
                        </a:rPr>
                        <a:t>憩いの場の提供、みどり空間の確保、災害時の避難場所の確保等さまざまな役割を果たすことにより、府民の福祉の増進に資する。</a:t>
                      </a:r>
                      <a:endParaRPr lang="en-US" altLang="ja-JP" sz="1200" b="0" dirty="0">
                        <a:solidFill>
                          <a:schemeClr val="tx1">
                            <a:lumMod val="95000"/>
                            <a:lumOff val="5000"/>
                          </a:schemeClr>
                        </a:solidFill>
                        <a:latin typeface="メイリオ" panose="020B0604030504040204" pitchFamily="50" charset="-128"/>
                        <a:ea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strike="noStrike" kern="1200" baseline="0" dirty="0">
                          <a:solidFill>
                            <a:schemeClr val="tx1"/>
                          </a:solidFill>
                          <a:latin typeface="メイリオ" panose="020B0604030504040204" pitchFamily="50" charset="-128"/>
                          <a:ea typeface="メイリオ" panose="020B0604030504040204" pitchFamily="50" charset="-128"/>
                          <a:cs typeface="+mn-cs"/>
                        </a:rPr>
                        <a:t>民間活力導入によるさらなる公園の魅力向上に向けた取組みを進めている。</a:t>
                      </a:r>
                      <a:endParaRPr kumimoji="1" lang="en-US" altLang="ja-JP" sz="1200" b="0" strike="noStrike" kern="1200" baseline="0" dirty="0">
                        <a:solidFill>
                          <a:schemeClr val="tx1"/>
                        </a:solidFill>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strike="noStrike" kern="1200" baseline="0" dirty="0">
                          <a:solidFill>
                            <a:schemeClr val="tx1"/>
                          </a:solidFill>
                          <a:latin typeface="メイリオ" panose="020B0604030504040204" pitchFamily="50" charset="-128"/>
                          <a:ea typeface="メイリオ" panose="020B0604030504040204" pitchFamily="50" charset="-128"/>
                          <a:cs typeface="+mn-cs"/>
                        </a:rPr>
                        <a:t>また、次期指定期間が令和９年度からの公園について、公募に向けた条件整理等を行った。</a:t>
                      </a:r>
                      <a:endParaRPr kumimoji="1" lang="en-US" altLang="ja-JP" sz="1200" b="0" strike="noStrike" kern="1200" dirty="0">
                        <a:solidFill>
                          <a:schemeClr val="tx1"/>
                        </a:solidFill>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strike="noStrike" kern="1200" dirty="0">
                          <a:solidFill>
                            <a:schemeClr val="tx1"/>
                          </a:solidFill>
                          <a:latin typeface="メイリオ" panose="020B0604030504040204" pitchFamily="50" charset="-128"/>
                          <a:ea typeface="メイリオ" panose="020B0604030504040204" pitchFamily="50" charset="-128"/>
                          <a:cs typeface="+mn-cs"/>
                        </a:rPr>
                        <a:t>さらに、次期指定期間が</a:t>
                      </a:r>
                      <a:r>
                        <a:rPr kumimoji="1" lang="ja-JP" altLang="en-US" sz="1200" b="0" strike="noStrike" kern="1200" baseline="0" dirty="0">
                          <a:solidFill>
                            <a:schemeClr val="tx1"/>
                          </a:solidFill>
                          <a:latin typeface="メイリオ" panose="020B0604030504040204" pitchFamily="50" charset="-128"/>
                          <a:ea typeface="メイリオ" panose="020B0604030504040204" pitchFamily="50" charset="-128"/>
                          <a:cs typeface="+mn-cs"/>
                        </a:rPr>
                        <a:t>令和</a:t>
                      </a:r>
                      <a:r>
                        <a:rPr kumimoji="1" lang="en-US" altLang="ja-JP" sz="1200" b="0" strike="noStrike" kern="1200" baseline="0" dirty="0">
                          <a:solidFill>
                            <a:schemeClr val="tx1"/>
                          </a:solidFill>
                          <a:latin typeface="メイリオ" panose="020B0604030504040204" pitchFamily="50" charset="-128"/>
                          <a:ea typeface="メイリオ" panose="020B0604030504040204" pitchFamily="50" charset="-128"/>
                          <a:cs typeface="+mn-cs"/>
                        </a:rPr>
                        <a:t>10</a:t>
                      </a:r>
                      <a:r>
                        <a:rPr kumimoji="1" lang="ja-JP" altLang="en-US" sz="1200" b="0" strike="noStrike" kern="1200" baseline="0" dirty="0">
                          <a:solidFill>
                            <a:schemeClr val="tx1"/>
                          </a:solidFill>
                          <a:latin typeface="メイリオ" panose="020B0604030504040204" pitchFamily="50" charset="-128"/>
                          <a:ea typeface="メイリオ" panose="020B0604030504040204" pitchFamily="50" charset="-128"/>
                          <a:cs typeface="+mn-cs"/>
                        </a:rPr>
                        <a:t>年度からの公園については、</a:t>
                      </a:r>
                      <a:r>
                        <a:rPr kumimoji="1" lang="ja-JP" altLang="en-US" sz="1200" b="0" strike="noStrike" kern="1200" dirty="0">
                          <a:solidFill>
                            <a:schemeClr val="tx1"/>
                          </a:solidFill>
                          <a:latin typeface="メイリオ" panose="020B0604030504040204" pitchFamily="50" charset="-128"/>
                          <a:ea typeface="メイリオ" panose="020B0604030504040204" pitchFamily="50" charset="-128"/>
                          <a:cs typeface="+mn-cs"/>
                        </a:rPr>
                        <a:t>サウンディング型市場調査の結果を踏まえ、</a:t>
                      </a:r>
                      <a:r>
                        <a:rPr kumimoji="1" lang="ja-JP" altLang="en-US" sz="1200" b="0" strike="noStrike" kern="1200" baseline="0" dirty="0">
                          <a:solidFill>
                            <a:schemeClr val="tx1"/>
                          </a:solidFill>
                          <a:latin typeface="メイリオ" panose="020B0604030504040204" pitchFamily="50" charset="-128"/>
                          <a:ea typeface="メイリオ" panose="020B0604030504040204" pitchFamily="50" charset="-128"/>
                          <a:cs typeface="+mn-cs"/>
                        </a:rPr>
                        <a:t>新たな民間活力の導入に向け、検討を進めている。</a:t>
                      </a:r>
                      <a:endParaRPr kumimoji="1" lang="en-US" altLang="ja-JP" sz="1200" b="0" kern="1200" dirty="0">
                        <a:solidFill>
                          <a:schemeClr val="tx1"/>
                        </a:solidFill>
                        <a:latin typeface="メイリオ" panose="020B0604030504040204" pitchFamily="50" charset="-128"/>
                        <a:ea typeface="メイリオ" panose="020B0604030504040204" pitchFamily="50" charset="-128"/>
                        <a:cs typeface="+mn-cs"/>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kern="1200" dirty="0">
                          <a:solidFill>
                            <a:schemeClr val="tx1"/>
                          </a:solidFill>
                          <a:latin typeface="メイリオ" panose="020B0604030504040204" pitchFamily="50" charset="-128"/>
                          <a:ea typeface="メイリオ" panose="020B0604030504040204" pitchFamily="50" charset="-128"/>
                          <a:cs typeface="+mn-cs"/>
                        </a:rPr>
                        <a:t>引き続き、民間活力導入によるさらなる公園の魅力向上に向けた取組みを進める。</a:t>
                      </a:r>
                      <a:endParaRPr kumimoji="1" lang="en-US" altLang="ja-JP" sz="1200" b="0" kern="1200" dirty="0">
                        <a:solidFill>
                          <a:schemeClr val="tx1"/>
                        </a:solidFill>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strike="noStrike" kern="1200" baseline="0" dirty="0">
                          <a:solidFill>
                            <a:schemeClr val="tx1"/>
                          </a:solidFill>
                          <a:latin typeface="メイリオ" panose="020B0604030504040204" pitchFamily="50" charset="-128"/>
                          <a:ea typeface="メイリオ" panose="020B0604030504040204" pitchFamily="50" charset="-128"/>
                          <a:cs typeface="+mn-cs"/>
                        </a:rPr>
                        <a:t>また、次期指定期間が令和９年度からの公園については、</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ソフト事業の充実をめざし、指定管理者を公募する</a:t>
                      </a:r>
                      <a:r>
                        <a:rPr kumimoji="1" lang="ja-JP" altLang="en-US" sz="1200" b="0" strike="noStrike" kern="1200" dirty="0">
                          <a:solidFill>
                            <a:schemeClr val="tx1"/>
                          </a:solidFill>
                          <a:latin typeface="メイリオ" panose="020B0604030504040204" pitchFamily="50" charset="-128"/>
                          <a:ea typeface="メイリオ" panose="020B0604030504040204" pitchFamily="50" charset="-128"/>
                          <a:cs typeface="+mn-cs"/>
                        </a:rPr>
                        <a:t>。</a:t>
                      </a:r>
                      <a:endParaRPr kumimoji="1" lang="en-US" altLang="ja-JP" sz="1200" b="0" strike="noStrike" kern="1200" dirty="0">
                        <a:solidFill>
                          <a:schemeClr val="tx1"/>
                        </a:solidFill>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strike="noStrike" kern="1200" dirty="0">
                          <a:solidFill>
                            <a:schemeClr val="tx1"/>
                          </a:solidFill>
                          <a:latin typeface="メイリオ" panose="020B0604030504040204" pitchFamily="50" charset="-128"/>
                          <a:ea typeface="メイリオ" panose="020B0604030504040204" pitchFamily="50" charset="-128"/>
                          <a:cs typeface="+mn-cs"/>
                        </a:rPr>
                        <a:t>さらに、</a:t>
                      </a:r>
                      <a:r>
                        <a:rPr kumimoji="1" lang="ja-JP" altLang="en-US" sz="1200" b="0" kern="1200" dirty="0">
                          <a:solidFill>
                            <a:schemeClr val="tx1"/>
                          </a:solidFill>
                          <a:latin typeface="メイリオ" panose="020B0604030504040204" pitchFamily="50" charset="-128"/>
                          <a:ea typeface="メイリオ" panose="020B0604030504040204" pitchFamily="50" charset="-128"/>
                          <a:cs typeface="+mn-cs"/>
                        </a:rPr>
                        <a:t>次期指定期間が令和</a:t>
                      </a:r>
                      <a:r>
                        <a:rPr kumimoji="1" lang="en-US" altLang="ja-JP" sz="1200" b="0" kern="1200" dirty="0">
                          <a:solidFill>
                            <a:schemeClr val="tx1"/>
                          </a:solidFill>
                          <a:latin typeface="メイリオ" panose="020B0604030504040204" pitchFamily="50" charset="-128"/>
                          <a:ea typeface="メイリオ" panose="020B0604030504040204" pitchFamily="50" charset="-128"/>
                          <a:cs typeface="+mn-cs"/>
                        </a:rPr>
                        <a:t>10</a:t>
                      </a:r>
                      <a:r>
                        <a:rPr kumimoji="1" lang="ja-JP" altLang="en-US" sz="1200" b="0" kern="1200" dirty="0">
                          <a:solidFill>
                            <a:schemeClr val="tx1"/>
                          </a:solidFill>
                          <a:latin typeface="メイリオ" panose="020B0604030504040204" pitchFamily="50" charset="-128"/>
                          <a:ea typeface="メイリオ" panose="020B0604030504040204" pitchFamily="50" charset="-128"/>
                          <a:cs typeface="+mn-cs"/>
                        </a:rPr>
                        <a:t>年度からの公園</a:t>
                      </a:r>
                      <a:r>
                        <a:rPr kumimoji="1" lang="ja-JP" altLang="en-US" sz="1200" b="0" strike="noStrike" kern="1200" dirty="0">
                          <a:solidFill>
                            <a:schemeClr val="tx1"/>
                          </a:solidFill>
                          <a:latin typeface="メイリオ" panose="020B0604030504040204" pitchFamily="50" charset="-128"/>
                          <a:ea typeface="メイリオ" panose="020B0604030504040204" pitchFamily="50" charset="-128"/>
                          <a:cs typeface="+mn-cs"/>
                        </a:rPr>
                        <a:t>については、公募</a:t>
                      </a:r>
                      <a:r>
                        <a:rPr kumimoji="1" lang="ja-JP" altLang="en-US" sz="1200" b="0" strike="noStrike" kern="1200" baseline="0" dirty="0">
                          <a:solidFill>
                            <a:schemeClr val="tx1"/>
                          </a:solidFill>
                          <a:latin typeface="メイリオ" panose="020B0604030504040204" pitchFamily="50" charset="-128"/>
                          <a:ea typeface="メイリオ" panose="020B0604030504040204" pitchFamily="50" charset="-128"/>
                          <a:cs typeface="+mn-cs"/>
                        </a:rPr>
                        <a:t>条件の整理等を行う</a:t>
                      </a:r>
                      <a:r>
                        <a:rPr kumimoji="1" lang="ja-JP" altLang="en-US" sz="1200" b="0" strike="noStrike" kern="1200" dirty="0">
                          <a:solidFill>
                            <a:schemeClr val="tx1"/>
                          </a:solidFill>
                          <a:latin typeface="メイリオ" panose="020B0604030504040204" pitchFamily="50" charset="-128"/>
                          <a:ea typeface="メイリオ" panose="020B0604030504040204" pitchFamily="50" charset="-128"/>
                          <a:cs typeface="+mn-cs"/>
                        </a:rPr>
                        <a:t>。</a:t>
                      </a: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strike="noStrike" kern="1200" dirty="0">
                        <a:solidFill>
                          <a:schemeClr val="tx1"/>
                        </a:solidFill>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noFill/>
                  </a:tcPr>
                </a:tc>
                <a:extLst>
                  <a:ext uri="{0D108BD9-81ED-4DB2-BD59-A6C34878D82A}">
                    <a16:rowId xmlns:a16="http://schemas.microsoft.com/office/drawing/2014/main" val="910742983"/>
                  </a:ext>
                </a:extLst>
              </a:tr>
              <a:tr h="169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弥生文化博物館</a:t>
                      </a:r>
                    </a:p>
                  </a:txBody>
                  <a:tcPr marL="72000"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歴史、民俗等に関する資料を収集し、保管し、及び展示して府民の利用に供し、もって府民の文化的向上に資する。</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さらなる施設の活性化を図るため、隣接する池上曽根弥生学習館</a:t>
                      </a:r>
                      <a:r>
                        <a:rPr lang="ja-JP" altLang="en-US" sz="1200" strike="noStrik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（泉大津市）</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と</a:t>
                      </a:r>
                      <a:r>
                        <a:rPr lang="ja-JP" altLang="en-US" sz="1200" strike="noStrik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の一体管理を</a:t>
                      </a:r>
                      <a:r>
                        <a:rPr kumimoji="1" lang="ja-JP" altLang="en-US" sz="1200" b="0" kern="1200" dirty="0">
                          <a:solidFill>
                            <a:schemeClr val="tx1"/>
                          </a:solidFill>
                          <a:latin typeface="メイリオ" panose="020B0604030504040204" pitchFamily="50" charset="-128"/>
                          <a:ea typeface="メイリオ" panose="020B0604030504040204" pitchFamily="50" charset="-128"/>
                          <a:cs typeface="+mn-cs"/>
                        </a:rPr>
                        <a:t>条件に、次期指定管理者を選定した。</a:t>
                      </a:r>
                      <a:endParaRPr kumimoji="1" lang="en-US" altLang="ja-JP" sz="1200" b="0" kern="1200" dirty="0">
                        <a:solidFill>
                          <a:schemeClr val="tx1"/>
                        </a:solidFill>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strike="noStrik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引き続き、周辺施設との連携を模索し、地域に根差した歴史・文化の拠点をめざしていく。</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en-US"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lnBlToTr w="9525" cap="flat" cmpd="sng" algn="ctr">
                      <a:solidFill>
                        <a:schemeClr val="tx1"/>
                      </a:solidFill>
                      <a:prstDash val="solid"/>
                      <a:round/>
                      <a:headEnd type="none" w="med" len="med"/>
                      <a:tailEnd type="none" w="med" len="med"/>
                    </a:lnBlToTr>
                    <a:noFill/>
                  </a:tcPr>
                </a:tc>
                <a:extLst>
                  <a:ext uri="{0D108BD9-81ED-4DB2-BD59-A6C34878D82A}">
                    <a16:rowId xmlns:a16="http://schemas.microsoft.com/office/drawing/2014/main" val="1185413024"/>
                  </a:ext>
                </a:extLst>
              </a:tr>
            </a:tbl>
          </a:graphicData>
        </a:graphic>
      </p:graphicFrame>
      <p:sp>
        <p:nvSpPr>
          <p:cNvPr id="4" name="スライド番号プレースホルダー 3">
            <a:extLst>
              <a:ext uri="{FF2B5EF4-FFF2-40B4-BE49-F238E27FC236}">
                <a16:creationId xmlns:a16="http://schemas.microsoft.com/office/drawing/2014/main" id="{E27CF435-20D0-441E-8589-98B7DA8A450E}"/>
              </a:ext>
            </a:extLst>
          </p:cNvPr>
          <p:cNvSpPr>
            <a:spLocks noGrp="1"/>
          </p:cNvSpPr>
          <p:nvPr>
            <p:ph type="sldNum" sz="quarter" idx="12"/>
          </p:nvPr>
        </p:nvSpPr>
        <p:spPr/>
        <p:txBody>
          <a:bodyPr/>
          <a:lstStyle/>
          <a:p>
            <a:fld id="{7791D223-6A27-4327-8087-FA06212A7E85}" type="slidenum">
              <a:rPr lang="ja-JP" altLang="en-US" smtClean="0"/>
              <a:pPr/>
              <a:t>55</a:t>
            </a:fld>
            <a:endParaRPr lang="ja-JP" altLang="en-US" dirty="0"/>
          </a:p>
        </p:txBody>
      </p:sp>
      <p:sp>
        <p:nvSpPr>
          <p:cNvPr id="9" name="正方形/長方形 8">
            <a:extLst>
              <a:ext uri="{FF2B5EF4-FFF2-40B4-BE49-F238E27FC236}">
                <a16:creationId xmlns:a16="http://schemas.microsoft.com/office/drawing/2014/main" id="{B5D02344-9C7A-4B38-8C33-816A956F790B}"/>
              </a:ext>
            </a:extLst>
          </p:cNvPr>
          <p:cNvSpPr/>
          <p:nvPr/>
        </p:nvSpPr>
        <p:spPr>
          <a:xfrm>
            <a:off x="0" y="108000"/>
            <a:ext cx="8136904" cy="369332"/>
          </a:xfrm>
          <a:prstGeom prst="rect">
            <a:avLst/>
          </a:prstGeom>
        </p:spPr>
        <p:txBody>
          <a:bodyPr wrap="square">
            <a:spAutoFit/>
          </a:bodyPr>
          <a:lstStyle/>
          <a:p>
            <a:r>
              <a:rPr lang="en-US" altLang="ja-JP" dirty="0">
                <a:latin typeface="メイリオ" panose="020B0604030504040204" pitchFamily="50" charset="-128"/>
                <a:ea typeface="メイリオ" panose="020B0604030504040204" pitchFamily="50" charset="-128"/>
                <a:cs typeface="Meiryo UI" panose="020B0604030504040204" pitchFamily="50" charset="-128"/>
              </a:rPr>
              <a:t>Ⅳ</a:t>
            </a:r>
            <a:r>
              <a:rPr lang="ja-JP" altLang="en-US" dirty="0">
                <a:latin typeface="メイリオ" panose="020B0604030504040204" pitchFamily="50" charset="-128"/>
                <a:ea typeface="メイリオ" panose="020B0604030504040204" pitchFamily="50" charset="-128"/>
                <a:cs typeface="Meiryo UI" panose="020B0604030504040204" pitchFamily="50" charset="-128"/>
              </a:rPr>
              <a:t> </a:t>
            </a:r>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公の施設の改革</a:t>
            </a:r>
            <a:endParaRPr lang="en-US" altLang="ja-JP"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38782768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B4B013CF-F4E9-474B-A9AC-F63108B51017}"/>
              </a:ext>
            </a:extLst>
          </p:cNvPr>
          <p:cNvSpPr>
            <a:spLocks noGrp="1"/>
          </p:cNvSpPr>
          <p:nvPr>
            <p:ph type="sldNum" sz="quarter" idx="12"/>
          </p:nvPr>
        </p:nvSpPr>
        <p:spPr/>
        <p:txBody>
          <a:bodyPr/>
          <a:lstStyle/>
          <a:p>
            <a:fld id="{7791D223-6A27-4327-8087-FA06212A7E85}" type="slidenum">
              <a:rPr lang="ja-JP" altLang="en-US" smtClean="0"/>
              <a:pPr/>
              <a:t>56</a:t>
            </a:fld>
            <a:endParaRPr lang="ja-JP" altLang="en-US" dirty="0"/>
          </a:p>
        </p:txBody>
      </p:sp>
      <p:sp>
        <p:nvSpPr>
          <p:cNvPr id="18" name="正方形/長方形 15">
            <a:extLst>
              <a:ext uri="{FF2B5EF4-FFF2-40B4-BE49-F238E27FC236}">
                <a16:creationId xmlns:a16="http://schemas.microsoft.com/office/drawing/2014/main" id="{DD0AA5CA-06FE-4042-9CB5-480D2E4C8A11}"/>
              </a:ext>
            </a:extLst>
          </p:cNvPr>
          <p:cNvSpPr>
            <a:spLocks noChangeArrowheads="1"/>
          </p:cNvSpPr>
          <p:nvPr/>
        </p:nvSpPr>
        <p:spPr bwMode="auto">
          <a:xfrm>
            <a:off x="144000" y="612000"/>
            <a:ext cx="8577953" cy="323165"/>
          </a:xfrm>
          <a:prstGeom prst="rect">
            <a:avLst/>
          </a:prstGeom>
          <a:noFill/>
          <a:ln>
            <a:noFill/>
          </a:ln>
        </p:spPr>
        <p:txBody>
          <a:bodyPr wrap="square">
            <a:spAutoFit/>
          </a:bodyPr>
          <a:lstStyle/>
          <a:p>
            <a:pPr fontAlgn="base">
              <a:lnSpc>
                <a:spcPts val="1800"/>
              </a:lnSpc>
              <a:spcBef>
                <a:spcPct val="0"/>
              </a:spcBef>
              <a:spcAft>
                <a:spcPct val="0"/>
              </a:spcAft>
            </a:pP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令和８年度に新たに重点的な取組みを行う施設</a:t>
            </a:r>
          </a:p>
        </p:txBody>
      </p:sp>
      <p:sp>
        <p:nvSpPr>
          <p:cNvPr id="19" name="正方形/長方形 18">
            <a:extLst>
              <a:ext uri="{FF2B5EF4-FFF2-40B4-BE49-F238E27FC236}">
                <a16:creationId xmlns:a16="http://schemas.microsoft.com/office/drawing/2014/main" id="{9CB2D035-91F2-4385-AA0B-1E5376BD5553}"/>
              </a:ext>
            </a:extLst>
          </p:cNvPr>
          <p:cNvSpPr/>
          <p:nvPr/>
        </p:nvSpPr>
        <p:spPr>
          <a:xfrm>
            <a:off x="0" y="108000"/>
            <a:ext cx="8136904" cy="369332"/>
          </a:xfrm>
          <a:prstGeom prst="rect">
            <a:avLst/>
          </a:prstGeom>
        </p:spPr>
        <p:txBody>
          <a:bodyPr wrap="square">
            <a:spAutoFit/>
          </a:bodyPr>
          <a:lstStyle/>
          <a:p>
            <a:r>
              <a:rPr lang="en-US" altLang="ja-JP" dirty="0">
                <a:latin typeface="メイリオ" panose="020B0604030504040204" pitchFamily="50" charset="-128"/>
                <a:ea typeface="メイリオ" panose="020B0604030504040204" pitchFamily="50" charset="-128"/>
                <a:cs typeface="Meiryo UI" panose="020B0604030504040204" pitchFamily="50" charset="-128"/>
              </a:rPr>
              <a:t>Ⅳ</a:t>
            </a:r>
            <a:r>
              <a:rPr lang="ja-JP" altLang="en-US" dirty="0">
                <a:latin typeface="メイリオ" panose="020B0604030504040204" pitchFamily="50" charset="-128"/>
                <a:ea typeface="メイリオ" panose="020B0604030504040204" pitchFamily="50" charset="-128"/>
                <a:cs typeface="Meiryo UI" panose="020B0604030504040204" pitchFamily="50" charset="-128"/>
              </a:rPr>
              <a:t> </a:t>
            </a:r>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公の施設の改革</a:t>
            </a:r>
            <a:endParaRPr lang="en-US" altLang="ja-JP"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graphicFrame>
        <p:nvGraphicFramePr>
          <p:cNvPr id="21" name="表 20">
            <a:extLst>
              <a:ext uri="{FF2B5EF4-FFF2-40B4-BE49-F238E27FC236}">
                <a16:creationId xmlns:a16="http://schemas.microsoft.com/office/drawing/2014/main" id="{E4698AE7-252E-4290-B9F3-DB61313639F1}"/>
              </a:ext>
            </a:extLst>
          </p:cNvPr>
          <p:cNvGraphicFramePr>
            <a:graphicFrameLocks noGrp="1"/>
          </p:cNvGraphicFramePr>
          <p:nvPr>
            <p:extLst>
              <p:ext uri="{D42A27DB-BD31-4B8C-83A1-F6EECF244321}">
                <p14:modId xmlns:p14="http://schemas.microsoft.com/office/powerpoint/2010/main" val="1494515370"/>
              </p:ext>
            </p:extLst>
          </p:nvPr>
        </p:nvGraphicFramePr>
        <p:xfrm>
          <a:off x="324000" y="960446"/>
          <a:ext cx="8496000" cy="5433555"/>
        </p:xfrm>
        <a:graphic>
          <a:graphicData uri="http://schemas.openxmlformats.org/drawingml/2006/table">
            <a:tbl>
              <a:tblPr firstRow="1" bandRow="1">
                <a:tableStyleId>{5940675A-B579-460E-94D1-54222C63F5DA}</a:tableStyleId>
              </a:tblPr>
              <a:tblGrid>
                <a:gridCol w="1318344">
                  <a:extLst>
                    <a:ext uri="{9D8B030D-6E8A-4147-A177-3AD203B41FA5}">
                      <a16:colId xmlns:a16="http://schemas.microsoft.com/office/drawing/2014/main" val="722862019"/>
                    </a:ext>
                  </a:extLst>
                </a:gridCol>
                <a:gridCol w="1904276">
                  <a:extLst>
                    <a:ext uri="{9D8B030D-6E8A-4147-A177-3AD203B41FA5}">
                      <a16:colId xmlns:a16="http://schemas.microsoft.com/office/drawing/2014/main" val="2328954444"/>
                    </a:ext>
                  </a:extLst>
                </a:gridCol>
                <a:gridCol w="5273380">
                  <a:extLst>
                    <a:ext uri="{9D8B030D-6E8A-4147-A177-3AD203B41FA5}">
                      <a16:colId xmlns:a16="http://schemas.microsoft.com/office/drawing/2014/main" val="203187343"/>
                    </a:ext>
                  </a:extLst>
                </a:gridCol>
              </a:tblGrid>
              <a:tr h="46800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施設名</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施設概要</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令和８年度の取組み</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2380445311"/>
                  </a:ext>
                </a:extLst>
              </a:tr>
              <a:tr h="13109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国際会議場</a:t>
                      </a:r>
                    </a:p>
                  </a:txBody>
                  <a:tcPr marL="72000"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府民に開かれた国際交流の拠点として、学術、芸術及び産業の振興に資する集会及び催物の場を提供し、もって大阪の文化及び経済の発展に寄与する。</a:t>
                      </a: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IR</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の開業、万博終了後の国際会議場の利用状況を見極め、施設としての必要性を確認し、施設のあり方等を判断するために調査を実施する。</a:t>
                      </a: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noFill/>
                  </a:tcPr>
                </a:tc>
                <a:extLst>
                  <a:ext uri="{0D108BD9-81ED-4DB2-BD59-A6C34878D82A}">
                    <a16:rowId xmlns:a16="http://schemas.microsoft.com/office/drawing/2014/main" val="3377012799"/>
                  </a:ext>
                </a:extLst>
              </a:tr>
              <a:tr h="8507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臨海スポーツセンター</a:t>
                      </a:r>
                    </a:p>
                  </a:txBody>
                  <a:tcPr marL="72000"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府民の保健体育及びスポーツ並びに健全で文化的な集会の用に供する。</a:t>
                      </a: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設置から</a:t>
                      </a:r>
                      <a:r>
                        <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50</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年以上が経過し、老朽化が進む中、施設が抱える課題を踏まえ、今後の施設のあり方について、検討を進めていく。</a:t>
                      </a: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noFill/>
                  </a:tcPr>
                </a:tc>
                <a:extLst>
                  <a:ext uri="{0D108BD9-81ED-4DB2-BD59-A6C34878D82A}">
                    <a16:rowId xmlns:a16="http://schemas.microsoft.com/office/drawing/2014/main" val="910742983"/>
                  </a:ext>
                </a:extLst>
              </a:tr>
              <a:tr h="8507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中央図書館</a:t>
                      </a:r>
                    </a:p>
                  </a:txBody>
                  <a:tcPr marL="72000"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自治体最大規模の図書館として、府民の教養、調査研究、レクリエーション等に資する。</a:t>
                      </a: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現在の</a:t>
                      </a:r>
                      <a:r>
                        <a:rPr lang="ja-JP" altLang="en-US" sz="1200" dirty="0">
                          <a:solidFill>
                            <a:schemeClr val="tx1"/>
                          </a:solidFill>
                          <a:latin typeface="メイリオ" panose="020B0604030504040204" pitchFamily="50" charset="-128"/>
                          <a:ea typeface="メイリオ" panose="020B0604030504040204" pitchFamily="50" charset="-128"/>
                        </a:rPr>
                        <a:t>管理運営方法</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や施設機能の⾒直しも含め、施設のあり方を検討する。</a:t>
                      </a: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extLst>
                  <a:ext uri="{0D108BD9-81ED-4DB2-BD59-A6C34878D82A}">
                    <a16:rowId xmlns:a16="http://schemas.microsoft.com/office/drawing/2014/main" val="1185413024"/>
                  </a:ext>
                </a:extLst>
              </a:tr>
              <a:tr h="13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中之島図書館</a:t>
                      </a:r>
                    </a:p>
                  </a:txBody>
                  <a:tcPr marL="72000"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図書・記録その他必要な資料を収集・整理・保存し、一般公衆の利用に供し、その教養、調査研究、レクリエーション等に資する。併せて、重要文化財である施設を活用し、事業を実施する。</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r>
                        <a:rPr lang="ja-JP" altLang="en-US" sz="1200" dirty="0">
                          <a:solidFill>
                            <a:schemeClr val="tx1"/>
                          </a:solidFill>
                          <a:latin typeface="メイリオ" panose="020B0604030504040204" pitchFamily="50" charset="-128"/>
                          <a:ea typeface="メイリオ" panose="020B0604030504040204" pitchFamily="50" charset="-128"/>
                        </a:rPr>
                        <a:t>指定管理者選定にあたり、施設の管理運営方法のあり方を検討する。</a:t>
                      </a:r>
                      <a:endParaRPr lang="ja-JP" altLang="en-US" sz="1200" strike="sngStrike" baseline="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extLst>
                  <a:ext uri="{0D108BD9-81ED-4DB2-BD59-A6C34878D82A}">
                    <a16:rowId xmlns:a16="http://schemas.microsoft.com/office/drawing/2014/main" val="3629895460"/>
                  </a:ext>
                </a:extLst>
              </a:tr>
            </a:tbl>
          </a:graphicData>
        </a:graphic>
      </p:graphicFrame>
    </p:spTree>
    <p:extLst>
      <p:ext uri="{BB962C8B-B14F-4D97-AF65-F5344CB8AC3E}">
        <p14:creationId xmlns:p14="http://schemas.microsoft.com/office/powerpoint/2010/main" val="336305894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lumMod val="20000"/>
            <a:lumOff val="80000"/>
          </a:schemeClr>
        </a:solidFill>
        <a:ln w="9525">
          <a:solidFill>
            <a:schemeClr val="accent1"/>
          </a:solidFill>
        </a:ln>
      </a:spPr>
      <a:bodyPr lIns="72000" rIns="72000" rtlCol="0" anchor="t"/>
      <a:lstStyle>
        <a:defPPr algn="ctr">
          <a:defRPr kumimoji="1" sz="1050" b="1" dirty="0">
            <a:solidFill>
              <a:schemeClr val="tx1"/>
            </a:solidFill>
            <a:latin typeface="メイリオ" panose="020B0604030504040204" pitchFamily="50" charset="-128"/>
            <a:ea typeface="メイリオ" panose="020B0604030504040204" pitchFamily="50" charset="-128"/>
          </a:defRPr>
        </a:defPPr>
      </a:lstStyle>
      <a:style>
        <a:lnRef idx="2">
          <a:schemeClr val="accent1">
            <a:shade val="50000"/>
          </a:schemeClr>
        </a:lnRef>
        <a:fillRef idx="1">
          <a:schemeClr val="accent1"/>
        </a:fillRef>
        <a:effectRef idx="0">
          <a:schemeClr val="accent1"/>
        </a:effectRef>
        <a:fontRef idx="minor">
          <a:schemeClr val="lt1"/>
        </a:fontRef>
      </a:style>
    </a:spDef>
    <a:txDef>
      <a:spPr>
        <a:solidFill>
          <a:schemeClr val="accent1">
            <a:lumMod val="40000"/>
            <a:lumOff val="60000"/>
          </a:schemeClr>
        </a:solidFill>
        <a:ln>
          <a:noFill/>
        </a:ln>
      </a:spPr>
      <a:bodyPr wrap="square" rtlCol="0">
        <a:noAutofit/>
      </a:bodyPr>
      <a:lstStyle>
        <a:defPPr>
          <a:defRPr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defRPr>
        </a:defPPr>
      </a:lstStyle>
      <a:style>
        <a:lnRef idx="2">
          <a:schemeClr val="accent1"/>
        </a:lnRef>
        <a:fillRef idx="1">
          <a:schemeClr val="lt1"/>
        </a:fillRef>
        <a:effectRef idx="0">
          <a:schemeClr val="accent1"/>
        </a:effectRef>
        <a:fontRef idx="minor">
          <a:schemeClr val="dk1"/>
        </a:fontRef>
      </a:style>
    </a:tx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0</TotalTime>
  <Words>21274</Words>
  <Application>Microsoft Office PowerPoint</Application>
  <PresentationFormat>画面に合わせる (4:3)</PresentationFormat>
  <Paragraphs>1945</Paragraphs>
  <Slides>57</Slides>
  <Notes>14</Notes>
  <HiddenSlides>0</HiddenSlides>
  <MMClips>0</MMClips>
  <ScaleCrop>false</ScaleCrop>
  <HeadingPairs>
    <vt:vector size="8" baseType="variant">
      <vt:variant>
        <vt:lpstr>使用されているフォント</vt:lpstr>
      </vt:variant>
      <vt:variant>
        <vt:i4>17</vt:i4>
      </vt:variant>
      <vt:variant>
        <vt:lpstr>テーマ</vt:lpstr>
      </vt:variant>
      <vt:variant>
        <vt:i4>1</vt:i4>
      </vt:variant>
      <vt:variant>
        <vt:lpstr>埋め込まれた OLE サーバー</vt:lpstr>
      </vt:variant>
      <vt:variant>
        <vt:i4>0</vt:i4>
      </vt:variant>
      <vt:variant>
        <vt:lpstr>スライド タイトル</vt:lpstr>
      </vt:variant>
      <vt:variant>
        <vt:i4>57</vt:i4>
      </vt:variant>
    </vt:vector>
  </HeadingPairs>
  <TitlesOfParts>
    <vt:vector size="75" baseType="lpstr">
      <vt:lpstr>BIZ UDPゴシック</vt:lpstr>
      <vt:lpstr>BIZ UDゴシック</vt:lpstr>
      <vt:lpstr>HG丸ｺﾞｼｯｸM-PRO</vt:lpstr>
      <vt:lpstr>Meiryo UI</vt:lpstr>
      <vt:lpstr>ＭＳ Ｐゴシック</vt:lpstr>
      <vt:lpstr>ＭＳ ゴシック</vt:lpstr>
      <vt:lpstr>UD デジタル 教科書体 NK-B</vt:lpstr>
      <vt:lpstr>UD デジタル 教科書体 NK-R</vt:lpstr>
      <vt:lpstr>UD デジタル 教科書体 NP-B</vt:lpstr>
      <vt:lpstr>Yu Gothic UI</vt:lpstr>
      <vt:lpstr>メイリオ</vt:lpstr>
      <vt:lpstr>メイリオ</vt:lpstr>
      <vt:lpstr>游ゴシック</vt:lpstr>
      <vt:lpstr>Arial</vt:lpstr>
      <vt:lpstr>Calibri</vt:lpstr>
      <vt:lpstr>Wingdings</vt:lpstr>
      <vt:lpstr>Wingdings 2</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2024-02-05T01:16:48Z</dcterms:created>
  <dcterms:modified xsi:type="dcterms:W3CDTF">2026-03-23T00:57:20Z</dcterms:modified>
</cp:coreProperties>
</file>