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9" r:id="rId2"/>
    <p:sldId id="274" r:id="rId3"/>
    <p:sldId id="314" r:id="rId4"/>
    <p:sldId id="353" r:id="rId5"/>
    <p:sldId id="347" r:id="rId6"/>
    <p:sldId id="299" r:id="rId7"/>
    <p:sldId id="354" r:id="rId8"/>
    <p:sldId id="273" r:id="rId9"/>
    <p:sldId id="329" r:id="rId10"/>
    <p:sldId id="328" r:id="rId11"/>
    <p:sldId id="264" r:id="rId12"/>
    <p:sldId id="295" r:id="rId13"/>
    <p:sldId id="303" r:id="rId14"/>
    <p:sldId id="356" r:id="rId15"/>
    <p:sldId id="355" r:id="rId16"/>
    <p:sldId id="340" r:id="rId17"/>
    <p:sldId id="360" r:id="rId18"/>
    <p:sldId id="361" r:id="rId19"/>
    <p:sldId id="362" r:id="rId20"/>
    <p:sldId id="363" r:id="rId2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牟禮　まゆみ" initials="小牟禮　まゆみ"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1110" y="9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
            <a:ext cx="2919413" cy="495300"/>
          </a:xfrm>
          <a:prstGeom prst="rect">
            <a:avLst/>
          </a:prstGeom>
        </p:spPr>
        <p:txBody>
          <a:bodyPr vert="horz" lIns="91293" tIns="45645" rIns="91293"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5" y="1"/>
            <a:ext cx="2919412" cy="495300"/>
          </a:xfrm>
          <a:prstGeom prst="rect">
            <a:avLst/>
          </a:prstGeom>
        </p:spPr>
        <p:txBody>
          <a:bodyPr vert="horz" lIns="91293" tIns="45645" rIns="91293" bIns="45645" rtlCol="0"/>
          <a:lstStyle>
            <a:lvl1pPr algn="r">
              <a:defRPr sz="1200"/>
            </a:lvl1pPr>
          </a:lstStyle>
          <a:p>
            <a:fld id="{523AE329-372B-4162-BAC9-6F9FDE4CC399}"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965200" y="1233488"/>
            <a:ext cx="4805363" cy="3327400"/>
          </a:xfrm>
          <a:prstGeom prst="rect">
            <a:avLst/>
          </a:prstGeom>
          <a:noFill/>
          <a:ln w="12700">
            <a:solidFill>
              <a:prstClr val="black"/>
            </a:solidFill>
          </a:ln>
        </p:spPr>
        <p:txBody>
          <a:bodyPr vert="horz" lIns="91293" tIns="45645" rIns="91293" bIns="45645" rtlCol="0" anchor="ctr"/>
          <a:lstStyle/>
          <a:p>
            <a:endParaRPr lang="ja-JP" altLang="en-US"/>
          </a:p>
        </p:txBody>
      </p:sp>
      <p:sp>
        <p:nvSpPr>
          <p:cNvPr id="5" name="ノート プレースホルダー 4"/>
          <p:cNvSpPr>
            <a:spLocks noGrp="1"/>
          </p:cNvSpPr>
          <p:nvPr>
            <p:ph type="body" sz="quarter" idx="3"/>
          </p:nvPr>
        </p:nvSpPr>
        <p:spPr>
          <a:xfrm>
            <a:off x="673111" y="4748213"/>
            <a:ext cx="5389563" cy="3884613"/>
          </a:xfrm>
          <a:prstGeom prst="rect">
            <a:avLst/>
          </a:prstGeom>
        </p:spPr>
        <p:txBody>
          <a:bodyPr vert="horz" lIns="91293" tIns="45645" rIns="91293"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371014"/>
            <a:ext cx="2919413" cy="495300"/>
          </a:xfrm>
          <a:prstGeom prst="rect">
            <a:avLst/>
          </a:prstGeom>
        </p:spPr>
        <p:txBody>
          <a:bodyPr vert="horz" lIns="91293" tIns="45645" rIns="91293"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5" y="9371014"/>
            <a:ext cx="2919412" cy="495300"/>
          </a:xfrm>
          <a:prstGeom prst="rect">
            <a:avLst/>
          </a:prstGeom>
        </p:spPr>
        <p:txBody>
          <a:bodyPr vert="horz" lIns="91293" tIns="45645" rIns="91293" bIns="45645"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2021/1/22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127019"/>
            <a:ext cx="8543925" cy="1325563"/>
          </a:xfrm>
          <a:noFill/>
          <a:ln>
            <a:noFill/>
          </a:ln>
        </p:spPr>
        <p:txBody>
          <a:bodyPr>
            <a:normAutofit fontScale="90000"/>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大阪都市魅力創造戦略２０２５</a:t>
            </a:r>
            <a:r>
              <a:rPr kumimoji="1" lang="en-US" altLang="ja-JP" sz="2800" dirty="0">
                <a:latin typeface="Meiryo UI" panose="020B0604030504040204" pitchFamily="50" charset="-128"/>
                <a:ea typeface="Meiryo UI" panose="020B0604030504040204" pitchFamily="50" charset="-128"/>
              </a:rPr>
              <a:t/>
            </a:r>
            <a:br>
              <a:rPr kumimoji="1" lang="en-US" altLang="ja-JP" sz="2800" dirty="0">
                <a:latin typeface="Meiryo UI" panose="020B0604030504040204" pitchFamily="50" charset="-128"/>
                <a:ea typeface="Meiryo UI" panose="020B0604030504040204" pitchFamily="50" charset="-128"/>
              </a:rPr>
            </a:br>
            <a:r>
              <a:rPr lang="ja-JP" altLang="en-US" sz="2800" dirty="0">
                <a:latin typeface="Meiryo UI" panose="020B0604030504040204" pitchFamily="50" charset="-128"/>
                <a:ea typeface="Meiryo UI" panose="020B0604030504040204" pitchFamily="50" charset="-128"/>
              </a:rPr>
              <a:t>　（案</a:t>
            </a:r>
            <a:r>
              <a:rPr kumimoji="1" lang="ja-JP" altLang="en-US" sz="2800" dirty="0">
                <a:latin typeface="Meiryo UI" panose="020B0604030504040204" pitchFamily="50" charset="-128"/>
                <a:ea typeface="Meiryo UI" panose="020B0604030504040204" pitchFamily="50" charset="-128"/>
              </a:rPr>
              <a:t>）</a:t>
            </a: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令和３年１月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5" name="テキスト ボックス 4"/>
          <p:cNvSpPr txBox="1"/>
          <p:nvPr/>
        </p:nvSpPr>
        <p:spPr>
          <a:xfrm>
            <a:off x="5439587" y="474012"/>
            <a:ext cx="4215812" cy="430887"/>
          </a:xfrm>
          <a:prstGeom prst="rect">
            <a:avLst/>
          </a:prstGeom>
          <a:noFill/>
          <a:ln>
            <a:solidFill>
              <a:schemeClr val="tx1"/>
            </a:solidFill>
          </a:ln>
        </p:spPr>
        <p:txBody>
          <a:bodyPr wrap="square" rtlCol="0">
            <a:spAutoFit/>
          </a:bodyPr>
          <a:lstStyle/>
          <a:p>
            <a:pPr algn="ctr"/>
            <a:r>
              <a:rPr lang="ja-JP" altLang="en-US" sz="2200" dirty="0">
                <a:latin typeface="Meiryo UI" panose="020B0604030504040204" pitchFamily="50" charset="-128"/>
                <a:ea typeface="Meiryo UI" panose="020B0604030504040204" pitchFamily="50" charset="-128"/>
              </a:rPr>
              <a:t>大阪府戦略本部</a:t>
            </a:r>
            <a:r>
              <a:rPr lang="ja-JP" altLang="en-US" sz="2200" dirty="0" smtClean="0">
                <a:latin typeface="Meiryo UI" panose="020B0604030504040204" pitchFamily="50" charset="-128"/>
                <a:ea typeface="Meiryo UI" panose="020B0604030504040204" pitchFamily="50" charset="-128"/>
              </a:rPr>
              <a:t>会議　　資料１</a:t>
            </a:r>
            <a:endParaRPr lang="en-US" altLang="ja-JP" sz="2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525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lang="en-US" altLang="ja-JP" dirty="0"/>
              <a:t>8</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363764749"/>
              </p:ext>
            </p:extLst>
          </p:nvPr>
        </p:nvGraphicFramePr>
        <p:xfrm>
          <a:off x="5082567" y="412829"/>
          <a:ext cx="4572000" cy="6190066"/>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6066">
                <a:tc>
                  <a:txBody>
                    <a:bodyPr/>
                    <a:lstStyle/>
                    <a:p>
                      <a:r>
                        <a:rPr kumimoji="1" lang="ja-JP" altLang="en-US" sz="1200" dirty="0">
                          <a:latin typeface="Meiryo UI" panose="020B0604030504040204" pitchFamily="50" charset="-128"/>
                          <a:ea typeface="Meiryo UI" panose="020B0604030504040204" pitchFamily="50" charset="-128"/>
                        </a:rPr>
                        <a:t>４　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a:t>
                      </a:r>
                    </a:p>
                  </a:txBody>
                  <a:tcPr marL="74295" marR="74295" marT="37148" marB="37148" anchor="ctr"/>
                </a:tc>
                <a:extLst>
                  <a:ext uri="{0D108BD9-81ED-4DB2-BD59-A6C34878D82A}">
                    <a16:rowId xmlns:a16="http://schemas.microsoft.com/office/drawing/2014/main" val="3093583887"/>
                  </a:ext>
                </a:extLst>
              </a:tr>
              <a:tr h="5724000">
                <a:tc>
                  <a:txBody>
                    <a:bodyPr/>
                    <a:lstStyle/>
                    <a:p>
                      <a:pPr>
                        <a:lnSpc>
                          <a:spcPts val="1700"/>
                        </a:lnSpc>
                      </a:pPr>
                      <a:endParaRPr kumimoji="1" lang="en-US" altLang="ja-JP" sz="1100" dirty="0"/>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府・市・経済界が一体となった、ニューノーマルに対応した新たなＭＩＣＥ戦略の策定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関係機関等が連携し、官民が一体となった誘致活動の推進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lang="en-US" altLang="ja-JP" sz="1100" u="none" dirty="0">
                          <a:solidFill>
                            <a:schemeClr val="tx1"/>
                          </a:solidFill>
                          <a:latin typeface="Meiryo UI" panose="020B0604030504040204" pitchFamily="50" charset="-128"/>
                          <a:ea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③専門人材の育成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u="none" dirty="0"/>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137955137"/>
              </p:ext>
            </p:extLst>
          </p:nvPr>
        </p:nvGraphicFramePr>
        <p:xfrm>
          <a:off x="297360" y="412829"/>
          <a:ext cx="4572000" cy="6192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r>
                        <a:rPr kumimoji="1" lang="ja-JP" altLang="en-US" sz="1200" dirty="0">
                          <a:latin typeface="Meiryo UI" panose="020B0604030504040204" pitchFamily="50" charset="-128"/>
                          <a:ea typeface="Meiryo UI" panose="020B0604030504040204" pitchFamily="50" charset="-128"/>
                        </a:rPr>
                        <a:t>３　多様な楽しみ方ができる周遊・観光都市</a:t>
                      </a:r>
                    </a:p>
                  </a:txBody>
                  <a:tcPr marL="74295" marR="74295" marT="37148" marB="37148" anchor="ctr"/>
                </a:tc>
                <a:extLst>
                  <a:ext uri="{0D108BD9-81ED-4DB2-BD59-A6C34878D82A}">
                    <a16:rowId xmlns:a16="http://schemas.microsoft.com/office/drawing/2014/main" val="3867636356"/>
                  </a:ext>
                </a:extLst>
              </a:tr>
              <a:tr h="5724000">
                <a:tc>
                  <a:txBody>
                    <a:bodyPr/>
                    <a:lstStyle/>
                    <a:p>
                      <a:pPr>
                        <a:lnSpc>
                          <a:spcPts val="1400"/>
                        </a:lnSpc>
                      </a:pPr>
                      <a:r>
                        <a:rPr kumimoji="1" lang="ja-JP" altLang="en-US" sz="1100" b="1" u="none" dirty="0">
                          <a:latin typeface="Meiryo UI" panose="020B0604030504040204" pitchFamily="50" charset="-128"/>
                          <a:ea typeface="Meiryo UI" panose="020B0604030504040204" pitchFamily="50" charset="-128"/>
                        </a:rPr>
                        <a:t>① 国内観光の推進</a:t>
                      </a:r>
                      <a:endParaRPr kumimoji="1" lang="en-US" altLang="ja-JP" sz="1100" b="1" u="none" dirty="0">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国内プロモーションの強化・推進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マイクロツーリズムの定着・拡大に向けた取組み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②欧米豪をはじめ幅広い国・地域からの誘客促進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海外プロモーションの強化とニーズに対応した魅力づくり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生活習慣や文化の違い等に配慮した受入環境整備（</a:t>
                      </a:r>
                      <a:r>
                        <a:rPr kumimoji="1" lang="en-US" altLang="ja-JP" sz="1100" u="none" dirty="0">
                          <a:solidFill>
                            <a:schemeClr val="tx1"/>
                          </a:solidFill>
                          <a:latin typeface="Meiryo UI" panose="020B0604030504040204" pitchFamily="50" charset="-128"/>
                          <a:ea typeface="Meiryo UI" panose="020B0604030504040204" pitchFamily="50" charset="-128"/>
                        </a:rPr>
                        <a:t>LGBTQ</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フードバリアフリー等）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none"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自然を生かした都市魅力の創出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ナイトカルチャーの充実強化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富裕層の受入拡大に向けた環境整備、ウェルネスや特別感・上質感のある体験など多様なニーズに対応した魅力づくり　</a:t>
                      </a: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国内外の観光客ニーズ分析等マーケティングの強化、ニーズやターゲットに応じた戦略的プロモーションの実施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⑦ </a:t>
                      </a:r>
                      <a:r>
                        <a:rPr kumimoji="1" lang="ja-JP" altLang="en-US" sz="1100" b="1" u="none" strike="noStrike" baseline="0" dirty="0">
                          <a:solidFill>
                            <a:schemeClr val="tx1"/>
                          </a:solidFill>
                          <a:latin typeface="Meiryo UI" panose="020B0604030504040204" pitchFamily="50" charset="-128"/>
                          <a:ea typeface="Meiryo UI" panose="020B0604030504040204" pitchFamily="50" charset="-128"/>
                        </a:rPr>
                        <a:t>観光を支える人材等の育成</a:t>
                      </a:r>
                      <a:endParaRPr kumimoji="1" lang="en-US" altLang="ja-JP" sz="1100" b="1" u="none" strike="noStrike" baseline="0"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）の推進、専門人材の育成・活用（関連：都市像１③）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ホスピタリティの向上、人材の育成</a:t>
                      </a:r>
                      <a:endParaRPr kumimoji="1" lang="en-US" altLang="ja-JP" sz="1100" u="none"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8636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23928294"/>
              </p:ext>
            </p:extLst>
          </p:nvPr>
        </p:nvGraphicFramePr>
        <p:xfrm>
          <a:off x="297360" y="606336"/>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５　</a:t>
                      </a:r>
                      <a:r>
                        <a:rPr lang="ja-JP" altLang="en-US" sz="1200" u="none" kern="100" dirty="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200" u="none" kern="100" dirty="0">
                          <a:solidFill>
                            <a:schemeClr val="bg1"/>
                          </a:solidFill>
                          <a:effectLst/>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u="sng" dirty="0">
                        <a:solidFill>
                          <a:schemeClr val="tx1"/>
                        </a:solidFill>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博物館や美術館などにおける文化についての理解を深める機会の拡大など、文化観光の推進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大阪中之島美術館の開館及び大阪市立美術館のリニューアルによる都市魅力の向上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VR</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AR</a:t>
                      </a:r>
                      <a:r>
                        <a:rPr kumimoji="1" lang="ja-JP" altLang="en-US" sz="1100" u="none" dirty="0">
                          <a:solidFill>
                            <a:schemeClr val="tx1"/>
                          </a:solidFill>
                          <a:latin typeface="Meiryo UI" panose="020B0604030504040204" pitchFamily="50" charset="-128"/>
                          <a:ea typeface="Meiryo UI" panose="020B0604030504040204" pitchFamily="50" charset="-128"/>
                        </a:rPr>
                        <a:t>など最先端技術を取り入れた新しい取組みの推進や、「新しい生活様式」を踏まえた</a:t>
                      </a: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他分野の質を高めるような文化芸術活動に対する支援の充実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新型コロナウイルス感染症の感染状況を踏まえた長期的・継続的な支援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9</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317823022"/>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６　</a:t>
                      </a:r>
                      <a:r>
                        <a:rPr lang="ja-JP" altLang="ja-JP" sz="1200" u="none" kern="100" dirty="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博物館・美術館施設を活用した、良質で多様な芸術文化に触れる機会の創出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府内にある文化関係施設におけるネットワークの構築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10</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25343212"/>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290">
                <a:tc>
                  <a:txBody>
                    <a:bodyPr/>
                    <a:lstStyle/>
                    <a:p>
                      <a:r>
                        <a:rPr kumimoji="1" lang="ja-JP" altLang="en-US" sz="1200" dirty="0">
                          <a:latin typeface="Meiryo UI" panose="020B0604030504040204" pitchFamily="50" charset="-128"/>
                          <a:ea typeface="Meiryo UI" panose="020B0604030504040204" pitchFamily="50" charset="-128"/>
                        </a:rPr>
                        <a:t>７　世界に誇れるスポーツ推進都市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集客力のある競技大会を誘致し、トップアスリートのパフォーマンスを「みる」機会の提供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関西等に向けた機運醸成イベント等の展開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（関連：都市像３④）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オリンピック・パラリンピックを契機とした次世代の育成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51209707"/>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r>
                        <a:rPr kumimoji="1" lang="ja-JP" altLang="en-US" sz="1200" dirty="0">
                          <a:latin typeface="Meiryo UI" panose="020B0604030504040204" pitchFamily="50" charset="-128"/>
                          <a:ea typeface="Meiryo UI" panose="020B0604030504040204" pitchFamily="50" charset="-128"/>
                        </a:rPr>
                        <a:t>８　健康と生きがいを創出するスポーツに親しめる都市</a:t>
                      </a: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r>
                        <a:rPr kumimoji="1" lang="en-US" altLang="ja-JP" sz="1100" u="none" dirty="0">
                          <a:solidFill>
                            <a:schemeClr val="tx1"/>
                          </a:solidFill>
                          <a:latin typeface="Meiryo UI" panose="020B0604030504040204" pitchFamily="50" charset="-128"/>
                          <a:ea typeface="Meiryo UI" panose="020B0604030504040204" pitchFamily="50" charset="-128"/>
                        </a:rPr>
                        <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スポーツを通じた健康増進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新しい生活様式を踏まえた体力づくり等の健康増進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018239558"/>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９　</a:t>
                      </a:r>
                      <a:r>
                        <a:rPr kumimoji="1" lang="ja-JP" altLang="en-US" sz="1200" dirty="0">
                          <a:latin typeface="Meiryo UI" panose="020B0604030504040204" pitchFamily="50" charset="-128"/>
                          <a:ea typeface="Meiryo UI" panose="020B0604030504040204" pitchFamily="50" charset="-128"/>
                        </a:rPr>
                        <a:t>大阪の成長を担うグローバル人材が活躍する都市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17">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60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活躍支援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a:t>
                      </a:r>
                      <a:r>
                        <a:rPr kumimoji="1" lang="ja-JP" altLang="en-US" sz="1100" u="none" baseline="0" dirty="0">
                          <a:solidFill>
                            <a:schemeClr val="tx1"/>
                          </a:solidFill>
                          <a:latin typeface="Meiryo UI" panose="020B0604030504040204" pitchFamily="50" charset="-128"/>
                          <a:ea typeface="Meiryo UI" panose="020B0604030504040204" pitchFamily="50" charset="-128"/>
                        </a:rPr>
                        <a:t>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77469478"/>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出会いが新しい価値を生む多様性都市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05">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b="1" u="none" dirty="0">
                          <a:solidFill>
                            <a:schemeClr val="tx1"/>
                          </a:solidFill>
                          <a:latin typeface="Meiryo UI" panose="020B0604030504040204" pitchFamily="50" charset="-128"/>
                          <a:ea typeface="Meiryo UI" panose="020B0604030504040204" pitchFamily="50" charset="-128"/>
                        </a:rPr>
                        <a:t>に暮らせる環境づくり</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外国人多言語相談・やさしい日本語を含めた情報発信の充実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多</a:t>
                      </a: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文化理解の促進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② 国際</a:t>
                      </a:r>
                      <a:r>
                        <a:rPr kumimoji="1" lang="ja-JP" altLang="en-US" sz="1100" b="1" u="none" dirty="0">
                          <a:solidFill>
                            <a:schemeClr val="tx1"/>
                          </a:solidFill>
                          <a:latin typeface="Meiryo UI" panose="020B0604030504040204" pitchFamily="50" charset="-128"/>
                          <a:ea typeface="Meiryo UI" panose="020B0604030504040204" pitchFamily="50" charset="-128"/>
                        </a:rPr>
                        <a:t>競争力を有するビジネス拠点としての大阪の魅力向上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baseline="0" dirty="0">
                          <a:solidFill>
                            <a:schemeClr val="tx1"/>
                          </a:solidFill>
                          <a:latin typeface="Meiryo UI" panose="020B0604030504040204" pitchFamily="50" charset="-128"/>
                          <a:ea typeface="Meiryo UI" panose="020B0604030504040204" pitchFamily="50" charset="-128"/>
                        </a:rPr>
                        <a:t>外国人留学生等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の起業支援（関連：都市像９②）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大阪の活力を生かした都市外交の推進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大阪の魅力や強みの効果的</a:t>
                      </a:r>
                      <a:r>
                        <a:rPr kumimoji="1" lang="ja-JP" altLang="en-US" sz="1100" dirty="0">
                          <a:solidFill>
                            <a:schemeClr val="tx1"/>
                          </a:solidFill>
                          <a:latin typeface="Meiryo UI" panose="020B0604030504040204" pitchFamily="50" charset="-128"/>
                          <a:ea typeface="Meiryo UI" panose="020B0604030504040204" pitchFamily="50" charset="-128"/>
                        </a:rPr>
                        <a:t>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a:t>11</a:t>
            </a:r>
            <a:endParaRPr kumimoji="1" lang="ja-JP" altLang="en-US" dirty="0"/>
          </a:p>
        </p:txBody>
      </p:sp>
    </p:spTree>
    <p:extLst>
      <p:ext uri="{BB962C8B-B14F-4D97-AF65-F5344CB8AC3E}">
        <p14:creationId xmlns:p14="http://schemas.microsoft.com/office/powerpoint/2010/main" val="282176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34841" y="6503670"/>
            <a:ext cx="2228850" cy="365125"/>
          </a:xfrm>
        </p:spPr>
        <p:txBody>
          <a:bodyPr/>
          <a:lstStyle/>
          <a:p>
            <a:r>
              <a:rPr kumimoji="1" lang="en-US" altLang="ja-JP" dirty="0"/>
              <a:t>12</a:t>
            </a:r>
            <a:endParaRPr kumimoji="1" lang="ja-JP" altLang="en-US" dirty="0"/>
          </a:p>
        </p:txBody>
      </p:sp>
      <p:sp>
        <p:nvSpPr>
          <p:cNvPr id="9" name="正方形/長方形 8">
            <a:extLst>
              <a:ext uri="{FF2B5EF4-FFF2-40B4-BE49-F238E27FC236}">
                <a16:creationId xmlns:a16="http://schemas.microsoft.com/office/drawing/2014/main" id="{A911D2B4-EC96-4437-A6A6-DB489B2B5AD5}"/>
              </a:ext>
            </a:extLst>
          </p:cNvPr>
          <p:cNvSpPr/>
          <p:nvPr/>
        </p:nvSpPr>
        <p:spPr>
          <a:xfrm>
            <a:off x="0" y="-25758"/>
            <a:ext cx="9906000" cy="467055"/>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重点取組み</a:t>
            </a:r>
          </a:p>
        </p:txBody>
      </p:sp>
      <p:sp>
        <p:nvSpPr>
          <p:cNvPr id="6" name="正方形/長方形 5"/>
          <p:cNvSpPr/>
          <p:nvPr/>
        </p:nvSpPr>
        <p:spPr>
          <a:xfrm>
            <a:off x="409180" y="441297"/>
            <a:ext cx="9089329" cy="5529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大阪・関西万博を見据えた魅力づくり、新型</a:t>
            </a:r>
            <a:r>
              <a:rPr lang="ja-JP" altLang="en-US" sz="1400" dirty="0" smtClean="0">
                <a:solidFill>
                  <a:schemeClr val="tx1"/>
                </a:solidFill>
                <a:latin typeface="Meiryo UI" panose="020B0604030504040204" pitchFamily="50" charset="-128"/>
                <a:ea typeface="Meiryo UI" panose="020B0604030504040204" pitchFamily="50" charset="-128"/>
              </a:rPr>
              <a:t>コロナウイルス</a:t>
            </a:r>
            <a:r>
              <a:rPr lang="ja-JP" altLang="en-US" sz="1400" dirty="0">
                <a:solidFill>
                  <a:schemeClr val="tx1"/>
                </a:solidFill>
                <a:latin typeface="Meiryo UI" panose="020B0604030504040204" pitchFamily="50" charset="-128"/>
                <a:ea typeface="Meiryo UI" panose="020B0604030504040204" pitchFamily="50" charset="-128"/>
              </a:rPr>
              <a:t>感染症による影響、都市魅力創造に向けたこれまでの取組みにより</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明らかになった課題への対応などの観点から、</a:t>
            </a:r>
            <a:r>
              <a:rPr kumimoji="1" lang="ja-JP" altLang="en-US" sz="1400" dirty="0">
                <a:solidFill>
                  <a:schemeClr val="tx1"/>
                </a:solidFill>
                <a:latin typeface="Meiryo UI" panose="020B0604030504040204" pitchFamily="50" charset="-128"/>
                <a:ea typeface="Meiryo UI" panose="020B0604030504040204" pitchFamily="50" charset="-128"/>
              </a:rPr>
              <a:t>本戦略においては次の</a:t>
            </a:r>
            <a:r>
              <a:rPr lang="ja-JP" altLang="en-US" sz="1400" dirty="0">
                <a:solidFill>
                  <a:schemeClr val="tx1"/>
                </a:solidFill>
                <a:latin typeface="Meiryo UI" panose="020B0604030504040204" pitchFamily="50" charset="-128"/>
                <a:ea typeface="Meiryo UI" panose="020B0604030504040204" pitchFamily="50" charset="-128"/>
              </a:rPr>
              <a:t>項目を</a:t>
            </a:r>
            <a:r>
              <a:rPr kumimoji="1" lang="ja-JP" altLang="en-US" sz="1400" dirty="0">
                <a:solidFill>
                  <a:schemeClr val="tx1"/>
                </a:solidFill>
                <a:latin typeface="Meiryo UI" panose="020B0604030504040204" pitchFamily="50" charset="-128"/>
                <a:ea typeface="Meiryo UI" panose="020B0604030504040204" pitchFamily="50" charset="-128"/>
              </a:rPr>
              <a:t>重点的に取り組む</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78414" y="5656200"/>
            <a:ext cx="8620095" cy="847470"/>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a:solidFill>
                  <a:schemeClr val="tx1"/>
                </a:solidFill>
                <a:latin typeface="Meiryo UI" panose="020B0604030504040204" pitchFamily="50" charset="-128"/>
                <a:ea typeface="Meiryo UI" panose="020B0604030504040204" pitchFamily="50" charset="-128"/>
              </a:rPr>
              <a:t>　</a:t>
            </a:r>
            <a:r>
              <a:rPr lang="ja-JP" altLang="en-US" sz="1600" smtClean="0">
                <a:solidFill>
                  <a:schemeClr val="tx1"/>
                </a:solidFill>
                <a:latin typeface="Meiryo UI" panose="020B0604030504040204" pitchFamily="50" charset="-128"/>
                <a:ea typeface="Meiryo UI" panose="020B0604030504040204" pitchFamily="50" charset="-128"/>
              </a:rPr>
              <a:t>マイクロツーリズムを起点とする国内からの誘客</a:t>
            </a:r>
            <a:r>
              <a:rPr lang="ja-JP" altLang="en-US" sz="1600" dirty="0">
                <a:solidFill>
                  <a:schemeClr val="tx1"/>
                </a:solidFill>
                <a:latin typeface="Meiryo UI" panose="020B0604030504040204" pitchFamily="50" charset="-128"/>
                <a:ea typeface="Meiryo UI" panose="020B0604030504040204" pitchFamily="50" charset="-128"/>
              </a:rPr>
              <a:t>強化　　</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来阪外国人の</a:t>
            </a:r>
            <a:r>
              <a:rPr lang="en-US" altLang="ja-JP" sz="1600" dirty="0">
                <a:solidFill>
                  <a:schemeClr val="tx1"/>
                </a:solidFill>
                <a:latin typeface="Meiryo UI" panose="020B0604030504040204" pitchFamily="50" charset="-128"/>
                <a:ea typeface="Meiryo UI" panose="020B0604030504040204" pitchFamily="50" charset="-128"/>
              </a:rPr>
              <a:t>75</a:t>
            </a:r>
            <a:r>
              <a:rPr lang="ja-JP" altLang="en-US" sz="16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％を占める東アジアからの旅行者をコロナ前の水準に戻すための施策展開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06539" y="4996526"/>
            <a:ext cx="1798269" cy="32400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最優先取組み</a:t>
            </a:r>
          </a:p>
        </p:txBody>
      </p:sp>
      <p:sp>
        <p:nvSpPr>
          <p:cNvPr id="11" name="正方形/長方形 10"/>
          <p:cNvSpPr/>
          <p:nvPr/>
        </p:nvSpPr>
        <p:spPr>
          <a:xfrm>
            <a:off x="403008" y="5295379"/>
            <a:ext cx="9083894" cy="39964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400" dirty="0">
                <a:latin typeface="Meiryo UI" panose="020B0604030504040204" pitchFamily="50" charset="-128"/>
                <a:ea typeface="Meiryo UI" panose="020B0604030504040204" pitchFamily="50" charset="-128"/>
              </a:rPr>
              <a:t>　新型</a:t>
            </a:r>
            <a:r>
              <a:rPr lang="ja-JP" altLang="en-US" sz="1400" dirty="0" smtClean="0">
                <a:latin typeface="Meiryo UI" panose="020B0604030504040204" pitchFamily="50" charset="-128"/>
                <a:ea typeface="Meiryo UI" panose="020B0604030504040204" pitchFamily="50" charset="-128"/>
              </a:rPr>
              <a:t>コロナウイルス</a:t>
            </a:r>
            <a:r>
              <a:rPr lang="ja-JP" altLang="en-US" sz="1400" dirty="0">
                <a:latin typeface="Meiryo UI" panose="020B0604030504040204" pitchFamily="50" charset="-128"/>
                <a:ea typeface="Meiryo UI" panose="020B0604030504040204" pitchFamily="50" charset="-128"/>
              </a:rPr>
              <a:t>感染症により多大な影響を受けた大阪</a:t>
            </a:r>
            <a:r>
              <a:rPr lang="ja-JP" altLang="en-US" sz="1400" dirty="0" smtClean="0">
                <a:latin typeface="Meiryo UI" panose="020B0604030504040204" pitchFamily="50" charset="-128"/>
                <a:ea typeface="Meiryo UI" panose="020B0604030504040204" pitchFamily="50" charset="-128"/>
              </a:rPr>
              <a:t>の賑わいを取り戻す</a:t>
            </a:r>
            <a:r>
              <a:rPr lang="ja-JP" altLang="en-US" sz="1400" dirty="0">
                <a:latin typeface="Meiryo UI" panose="020B0604030504040204" pitchFamily="50" charset="-128"/>
                <a:ea typeface="Meiryo UI" panose="020B0604030504040204" pitchFamily="50" charset="-128"/>
              </a:rPr>
              <a:t>ため、まずは、下記について</a:t>
            </a:r>
            <a:r>
              <a:rPr lang="ja-JP" altLang="en-US" sz="1400" dirty="0">
                <a:solidFill>
                  <a:schemeClr val="tx1"/>
                </a:solidFill>
                <a:latin typeface="Meiryo UI" panose="020B0604030504040204" pitchFamily="50" charset="-128"/>
                <a:ea typeface="Meiryo UI" panose="020B0604030504040204" pitchFamily="50" charset="-128"/>
              </a:rPr>
              <a:t>優先的に</a:t>
            </a:r>
            <a:r>
              <a:rPr lang="ja-JP" altLang="en-US" sz="1400" dirty="0">
                <a:latin typeface="Meiryo UI" panose="020B0604030504040204" pitchFamily="50" charset="-128"/>
                <a:ea typeface="Meiryo UI" panose="020B0604030504040204" pitchFamily="50" charset="-128"/>
              </a:rPr>
              <a:t>取り組む。</a:t>
            </a:r>
            <a:endParaRPr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126183746"/>
              </p:ext>
            </p:extLst>
          </p:nvPr>
        </p:nvGraphicFramePr>
        <p:xfrm>
          <a:off x="167970" y="1019491"/>
          <a:ext cx="4546209" cy="1470519"/>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0000"/>
                    </a:ext>
                  </a:extLst>
                </a:gridCol>
              </a:tblGrid>
              <a:tr h="363079">
                <a:tc>
                  <a:txBody>
                    <a:bodyPr/>
                    <a:lstStyle/>
                    <a:p>
                      <a:pPr algn="ctr"/>
                      <a:r>
                        <a:rPr kumimoji="1" lang="ja-JP" altLang="en-US" sz="14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681953">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、市内重点エリア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977773987"/>
              </p:ext>
            </p:extLst>
          </p:nvPr>
        </p:nvGraphicFramePr>
        <p:xfrm>
          <a:off x="205904" y="2443430"/>
          <a:ext cx="4508275" cy="1264915"/>
        </p:xfrm>
        <a:graphic>
          <a:graphicData uri="http://schemas.openxmlformats.org/drawingml/2006/table">
            <a:tbl>
              <a:tblPr firstCol="1">
                <a:tableStyleId>{5C22544A-7EE6-4342-B048-85BDC9FD1C3A}</a:tableStyleId>
              </a:tblPr>
              <a:tblGrid>
                <a:gridCol w="4508275">
                  <a:extLst>
                    <a:ext uri="{9D8B030D-6E8A-4147-A177-3AD203B41FA5}">
                      <a16:colId xmlns:a16="http://schemas.microsoft.com/office/drawing/2014/main" val="802061351"/>
                    </a:ext>
                  </a:extLst>
                </a:gridCol>
              </a:tblGrid>
              <a:tr h="36067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240290">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食、歴史、文化芸術、エンタメなど大阪の強みを生かした魅力の</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smtClean="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23809265"/>
              </p:ext>
            </p:extLst>
          </p:nvPr>
        </p:nvGraphicFramePr>
        <p:xfrm>
          <a:off x="167970" y="3683510"/>
          <a:ext cx="4546209" cy="645230"/>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22981108"/>
                    </a:ext>
                  </a:extLst>
                </a:gridCol>
              </a:tblGrid>
              <a:tr h="35059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193374">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450203852"/>
              </p:ext>
            </p:extLst>
          </p:nvPr>
        </p:nvGraphicFramePr>
        <p:xfrm>
          <a:off x="5160160" y="1032298"/>
          <a:ext cx="4546209" cy="649987"/>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48823946"/>
                    </a:ext>
                  </a:extLst>
                </a:gridCol>
              </a:tblGrid>
              <a:tr h="355347">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245646">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00570492"/>
              </p:ext>
            </p:extLst>
          </p:nvPr>
        </p:nvGraphicFramePr>
        <p:xfrm>
          <a:off x="5160160" y="2169660"/>
          <a:ext cx="4546209" cy="859462"/>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534559803"/>
                    </a:ext>
                  </a:extLst>
                </a:gridCol>
              </a:tblGrid>
              <a:tr h="36162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0">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052525070"/>
              </p:ext>
            </p:extLst>
          </p:nvPr>
        </p:nvGraphicFramePr>
        <p:xfrm>
          <a:off x="5160160" y="3113821"/>
          <a:ext cx="4546209" cy="847085"/>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1282002466"/>
                    </a:ext>
                  </a:extLst>
                </a:gridCol>
              </a:tblGrid>
              <a:tr h="34924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192872">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201088384"/>
              </p:ext>
            </p:extLst>
          </p:nvPr>
        </p:nvGraphicFramePr>
        <p:xfrm>
          <a:off x="5160160" y="4060060"/>
          <a:ext cx="4546209" cy="856871"/>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3572503180"/>
                    </a:ext>
                  </a:extLst>
                </a:gridCol>
              </a:tblGrid>
              <a:tr h="359031">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35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127298">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14" name="角丸四角形 13"/>
          <p:cNvSpPr/>
          <p:nvPr/>
        </p:nvSpPr>
        <p:spPr>
          <a:xfrm>
            <a:off x="37675" y="943428"/>
            <a:ext cx="9814560" cy="3992123"/>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67970" y="3993307"/>
            <a:ext cx="4953000" cy="913070"/>
          </a:xfrm>
          <a:prstGeom prst="rect">
            <a:avLst/>
          </a:prstGeom>
        </p:spPr>
        <p:txBody>
          <a:bodyPr>
            <a:spAutoFit/>
          </a:bodyPr>
          <a:lstStyle/>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国内観光の需要喚起、マイクロツーリズムの普及促進</a:t>
            </a:r>
          </a:p>
          <a:p>
            <a:pPr lvl="0" algn="just" defTabSz="742950">
              <a:lnSpc>
                <a:spcPts val="1600"/>
              </a:lnSpc>
              <a:defRPr/>
            </a:pP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2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2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16" name="正方形/長方形 15"/>
          <p:cNvSpPr/>
          <p:nvPr/>
        </p:nvSpPr>
        <p:spPr>
          <a:xfrm>
            <a:off x="5160160" y="1399318"/>
            <a:ext cx="4953000" cy="707886"/>
          </a:xfrm>
          <a:prstGeom prst="rect">
            <a:avLst/>
          </a:prstGeom>
        </p:spPr>
        <p:txBody>
          <a:bodyPr>
            <a:spAutoFit/>
          </a:bodyPr>
          <a:lstStyle/>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Tree>
    <p:extLst>
      <p:ext uri="{BB962C8B-B14F-4D97-AF65-F5344CB8AC3E}">
        <p14:creationId xmlns:p14="http://schemas.microsoft.com/office/powerpoint/2010/main" val="422912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a:t>13</a:t>
            </a:r>
            <a:endParaRPr kumimoji="1" lang="ja-JP" altLang="en-US" dirty="0"/>
          </a:p>
        </p:txBody>
      </p:sp>
      <p:sp>
        <p:nvSpPr>
          <p:cNvPr id="2" name="角丸四角形 1"/>
          <p:cNvSpPr/>
          <p:nvPr/>
        </p:nvSpPr>
        <p:spPr>
          <a:xfrm>
            <a:off x="531471" y="2091087"/>
            <a:ext cx="8843057" cy="3794707"/>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 name="正方形/長方形 2"/>
          <p:cNvSpPr/>
          <p:nvPr/>
        </p:nvSpPr>
        <p:spPr>
          <a:xfrm>
            <a:off x="705007" y="2339270"/>
            <a:ext cx="8264763" cy="3298339"/>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緊急対策期／反転攻勢準備期</a:t>
            </a:r>
            <a:endParaRPr lang="en-US" altLang="ja-JP" sz="1200" kern="100" dirty="0">
              <a:solidFill>
                <a:srgbClr val="FF0000"/>
              </a:solidFill>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感染防止対策を最大限に講じつつ、国内の観光需要の喚起等に向けた取組みを推進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ウィズコロナに対応した新たな都市魅力の創出、反転攻勢（インバウンド回復時）に向けた準備、基礎固め、受入環境整備等を着実に実施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反転攻勢期</a:t>
            </a:r>
            <a:endParaRPr lang="en-US" altLang="ja-JP" sz="1200" u="sng" kern="100" dirty="0">
              <a:solidFill>
                <a:srgbClr val="FF0000"/>
              </a:solidFill>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ウィズコロナ期における取組みを土台に、国内に加え、インバウンドも対象とした誘客を促進するなど、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年に向け取組みを加速度的に推進し、大阪の賑わいを創出</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55C209A-1B44-4176-B4A1-9EEF1B7771C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フェーズに応じた取組み推進の考え方</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44929" y="1015933"/>
            <a:ext cx="8913402" cy="682238"/>
          </a:xfrm>
          <a:prstGeom prst="rect">
            <a:avLst/>
          </a:prstGeom>
        </p:spPr>
        <p:txBody>
          <a:bodyPr wrap="square">
            <a:spAutoFit/>
          </a:bodyPr>
          <a:lstStyle/>
          <a:p>
            <a:pPr>
              <a:lnSpc>
                <a:spcPts val="23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a:t>
            </a:r>
            <a:r>
              <a:rPr lang="ja-JP" altLang="en-US" sz="1600" dirty="0">
                <a:solidFill>
                  <a:srgbClr val="00B050"/>
                </a:solidFill>
                <a:latin typeface="Meiryo UI" panose="020B0604030504040204" pitchFamily="50" charset="-128"/>
                <a:ea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rPr>
              <a:t>鑑み、計画期間中においてフェーズ１、</a:t>
            </a:r>
            <a:endParaRPr lang="en-US" altLang="ja-JP" sz="1600" dirty="0">
              <a:latin typeface="Meiryo UI" panose="020B0604030504040204" pitchFamily="50" charset="-128"/>
              <a:ea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rPr>
              <a:t>フェーズ</a:t>
            </a:r>
            <a:r>
              <a:rPr lang="ja-JP" altLang="en-US" sz="1600" dirty="0">
                <a:latin typeface="Meiryo UI" panose="020B0604030504040204" pitchFamily="50" charset="-128"/>
                <a:ea typeface="Meiryo UI" panose="020B0604030504040204" pitchFamily="50" charset="-128"/>
              </a:rPr>
              <a:t>２という段階に分けて、状況に応じ推進していく。</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436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戦略の</a:t>
            </a:r>
            <a:r>
              <a:rPr lang="ja-JP" altLang="en-US" sz="2400" spc="300" dirty="0">
                <a:solidFill>
                  <a:schemeClr val="tx1"/>
                </a:solidFill>
                <a:latin typeface="Meiryo UI" panose="020B0604030504040204" pitchFamily="50" charset="-128"/>
                <a:ea typeface="Meiryo UI" panose="020B0604030504040204" pitchFamily="50" charset="-128"/>
              </a:rPr>
              <a:t>進捗管理</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14</a:t>
            </a:r>
            <a:endParaRPr kumimoji="1" lang="ja-JP" altLang="en-US" dirty="0"/>
          </a:p>
        </p:txBody>
      </p:sp>
      <p:sp>
        <p:nvSpPr>
          <p:cNvPr id="10" name="テキスト ボックス 55"/>
          <p:cNvSpPr txBox="1">
            <a:spLocks noChangeArrowheads="1"/>
          </p:cNvSpPr>
          <p:nvPr/>
        </p:nvSpPr>
        <p:spPr bwMode="auto">
          <a:xfrm>
            <a:off x="474121" y="780983"/>
            <a:ext cx="9208855" cy="1745935"/>
          </a:xfrm>
          <a:prstGeom prst="rect">
            <a:avLst/>
          </a:prstGeom>
          <a:noFill/>
          <a:ln w="9525">
            <a:noFill/>
            <a:miter lim="800000"/>
            <a:headEnd/>
            <a:tailEnd/>
          </a:ln>
        </p:spPr>
        <p:txBody>
          <a:bodyPr wrap="square" lIns="52650" tIns="26325" rIns="52650" bIns="26325">
            <a:spAutoFit/>
          </a:bodyPr>
          <a:lstStyle/>
          <a:p>
            <a:pPr marL="171450" indent="-171450">
              <a:lnSpc>
                <a:spcPts val="2000"/>
              </a:lnSpc>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戦略に掲げるめざす姿や</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の都市像の実現に向け、各種施策を着実に推進するとともに、本戦略の進捗を管理するため、</a:t>
            </a:r>
            <a:endParaRPr lang="en-US" altLang="ja-JP" sz="1400" dirty="0">
              <a:latin typeface="Meiryo UI" panose="020B0604030504040204" pitchFamily="50" charset="-128"/>
              <a:ea typeface="Meiryo UI" panose="020B0604030504040204" pitchFamily="50" charset="-128"/>
            </a:endParaRPr>
          </a:p>
          <a:p>
            <a:pPr>
              <a:lnSpc>
                <a:spcPts val="20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大阪府市都市魅力戦略推進会議において年度ごとに評価・検証を行う。</a:t>
            </a:r>
            <a:endParaRPr lang="en-US" altLang="ja-JP" sz="1400"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戦略の実効性や進捗度等を把握するための指標を設定し、指標全体の数値や内容、個々の施策の達成状況、社会経済情勢等を総合的に判断し、適切な状況の把握に努める。</a:t>
            </a:r>
            <a:endParaRPr lang="en-US" altLang="ja-JP" sz="1400" strike="sngStrike"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新型コロナウイルスの感染状況などの変化に対応するため、戦略の評価・検証を踏まえ、具体的な取組内容等について適宜、追加・変更等を行うとともに、必要に応じ進捗管理の手法を含め戦略を柔軟に見直す。</a:t>
            </a:r>
            <a:endParaRPr lang="en-US" altLang="ja-JP" sz="1400" b="1" dirty="0">
              <a:latin typeface="Meiryo UI" pitchFamily="50" charset="-128"/>
              <a:ea typeface="Meiryo UI" pitchFamily="50" charset="-128"/>
            </a:endParaRPr>
          </a:p>
        </p:txBody>
      </p:sp>
      <p:sp>
        <p:nvSpPr>
          <p:cNvPr id="12"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74121" y="3199176"/>
            <a:ext cx="9208855" cy="1220150"/>
          </a:xfrm>
          <a:prstGeom prst="rect">
            <a:avLst/>
          </a:prstGeom>
          <a:noFill/>
          <a:ln w="9525">
            <a:noFill/>
            <a:miter lim="800000"/>
            <a:headEnd/>
            <a:tailEnd/>
          </a:ln>
        </p:spPr>
        <p:txBody>
          <a:bodyPr wrap="square" lIns="52650" tIns="26325" rIns="52650" bIns="26325">
            <a:spAutoFit/>
          </a:bodyPr>
          <a:lstStyle/>
          <a:p>
            <a:pPr>
              <a:lnSpc>
                <a:spcPts val="1700"/>
              </a:lnSpc>
              <a:spcAft>
                <a:spcPts val="600"/>
              </a:spcAft>
            </a:pPr>
            <a:r>
              <a:rPr lang="ja-JP" altLang="en-US" sz="16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戦略の数値目標として、 「内外からの誘客」に関し、「大阪の再生・成長に向けた新戦略（</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月）」と整合を図りつつ次のとおり設定する。</a:t>
            </a:r>
            <a:r>
              <a:rPr lang="ja-JP" altLang="en-US" sz="1300" dirty="0">
                <a:latin typeface="Arial" panose="020B0604020202020204" pitchFamily="34" charset="0"/>
                <a:ea typeface="Meiryo UI" panose="020B0604030504040204" pitchFamily="50" charset="-128"/>
                <a:cs typeface="Arial" panose="020B0604020202020204" pitchFamily="34" charset="0"/>
              </a:rPr>
              <a:t>なお、これらは、感染症の状況による変動要因が大きいため、当面の間、新型コロナウイルス感染症発生前の水準（</a:t>
            </a:r>
            <a:r>
              <a:rPr lang="en-US" altLang="ja-JP" sz="1300" dirty="0">
                <a:latin typeface="Arial" panose="020B0604020202020204" pitchFamily="34" charset="0"/>
                <a:ea typeface="Meiryo UI" panose="020B0604030504040204" pitchFamily="50" charset="-128"/>
                <a:cs typeface="Arial" panose="020B0604020202020204" pitchFamily="34" charset="0"/>
              </a:rPr>
              <a:t>2019</a:t>
            </a:r>
            <a:r>
              <a:rPr lang="ja-JP" altLang="en-US" sz="1300" dirty="0">
                <a:latin typeface="Arial" panose="020B0604020202020204" pitchFamily="34" charset="0"/>
                <a:ea typeface="Meiryo UI" panose="020B0604030504040204" pitchFamily="50" charset="-128"/>
                <a:cs typeface="Arial" panose="020B0604020202020204" pitchFamily="34" charset="0"/>
              </a:rPr>
              <a:t>年実績）を上回ることを目標とする。</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en-US" altLang="ja-JP" sz="1300" dirty="0">
                <a:latin typeface="Arial" panose="020B0604020202020204" pitchFamily="34" charset="0"/>
                <a:ea typeface="Meiryo UI" panose="020B0604030504040204" pitchFamily="50" charset="-128"/>
                <a:cs typeface="Arial" panose="020B0604020202020204" pitchFamily="34" charset="0"/>
              </a:rPr>
              <a:t>※   </a:t>
            </a:r>
            <a:r>
              <a:rPr lang="ja-JP" altLang="en-US" sz="1300" dirty="0">
                <a:latin typeface="Arial" panose="020B0604020202020204" pitchFamily="34" charset="0"/>
                <a:ea typeface="Meiryo UI" panose="020B0604030504040204" pitchFamily="50" charset="-128"/>
                <a:cs typeface="Arial" panose="020B0604020202020204" pitchFamily="34" charset="0"/>
              </a:rPr>
              <a:t>先行きが見通しづらい状況を踏まえ社会経済情勢等の変化に応じて、目標値、達成をめざす時期等について、適宜、追加・修正を行</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うなど、必要に応じて柔軟に見直しを行っていく。</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919572B-41D0-4F72-A375-39D0070836D8}"/>
              </a:ext>
            </a:extLst>
          </p:cNvPr>
          <p:cNvSpPr/>
          <p:nvPr/>
        </p:nvSpPr>
        <p:spPr>
          <a:xfrm>
            <a:off x="358786" y="2734711"/>
            <a:ext cx="3162344" cy="4122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1600" b="1" dirty="0">
                <a:latin typeface="Meiryo UI" panose="020B0604030504040204" pitchFamily="50" charset="-128"/>
                <a:ea typeface="Meiryo UI" panose="020B0604030504040204" pitchFamily="50" charset="-128"/>
              </a:rPr>
              <a:t>数値目標</a:t>
            </a:r>
            <a:endParaRPr kumimoji="1" lang="ja-JP" altLang="en-US" sz="1600" b="1" spc="2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94362311"/>
              </p:ext>
            </p:extLst>
          </p:nvPr>
        </p:nvGraphicFramePr>
        <p:xfrm>
          <a:off x="1220236" y="4416055"/>
          <a:ext cx="7465527" cy="10876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15346986"/>
                    </a:ext>
                  </a:extLst>
                </a:gridCol>
                <a:gridCol w="2083034">
                  <a:extLst>
                    <a:ext uri="{9D8B030D-6E8A-4147-A177-3AD203B41FA5}">
                      <a16:colId xmlns:a16="http://schemas.microsoft.com/office/drawing/2014/main" val="3188119071"/>
                    </a:ext>
                  </a:extLst>
                </a:gridCol>
                <a:gridCol w="3096493">
                  <a:extLst>
                    <a:ext uri="{9D8B030D-6E8A-4147-A177-3AD203B41FA5}">
                      <a16:colId xmlns:a16="http://schemas.microsoft.com/office/drawing/2014/main" val="1262620834"/>
                    </a:ext>
                  </a:extLst>
                </a:gridCol>
              </a:tblGrid>
              <a:tr h="314335">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(2019</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実績）</a:t>
                      </a:r>
                      <a:endParaRPr kumimoji="1" lang="en-US" altLang="ja-JP"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日本人延べ宿泊</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者数</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        1,152.5</a:t>
                      </a:r>
                      <a:r>
                        <a:rPr lang="ja-JP" altLang="en-US" sz="1200" b="1" dirty="0">
                          <a:latin typeface="Arial" panose="020B0604020202020204" pitchFamily="34" charset="0"/>
                          <a:ea typeface="Meiryo UI" panose="020B0604030504040204" pitchFamily="50" charset="-128"/>
                          <a:cs typeface="Arial" panose="020B0604020202020204" pitchFamily="34" charset="0"/>
                        </a:rPr>
                        <a:t>万人（</a:t>
                      </a:r>
                      <a:r>
                        <a:rPr lang="en-US" altLang="ja-JP" sz="1200" b="1" dirty="0">
                          <a:latin typeface="Arial" panose="020B0604020202020204" pitchFamily="34" charset="0"/>
                          <a:ea typeface="Meiryo UI" panose="020B0604030504040204" pitchFamily="50" charset="-128"/>
                          <a:cs typeface="Arial" panose="020B0604020202020204" pitchFamily="34" charset="0"/>
                        </a:rPr>
                        <a:t>※</a:t>
                      </a:r>
                      <a:r>
                        <a:rPr lang="ja-JP" altLang="en-US" sz="12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２）</a:t>
                      </a: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14" name="正方形/長方形 13"/>
          <p:cNvSpPr/>
          <p:nvPr/>
        </p:nvSpPr>
        <p:spPr>
          <a:xfrm>
            <a:off x="496915" y="5525757"/>
            <a:ext cx="8912168" cy="112487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　「来阪外国人旅行者数</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について、従来は「訪日外客数（</a:t>
            </a:r>
            <a:r>
              <a:rPr kumimoji="1" lang="en-US" altLang="ja-JP" sz="1100" dirty="0">
                <a:latin typeface="Meiryo UI" panose="020B0604030504040204" pitchFamily="50" charset="-128"/>
                <a:ea typeface="Meiryo UI" panose="020B0604030504040204" pitchFamily="50" charset="-128"/>
              </a:rPr>
              <a:t>JNTO</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訪問率（訪日外国人消費動向調査）」に基づき算出していたところ、</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より、観光庁</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全国値との整合性</a:t>
            </a:r>
            <a:r>
              <a:rPr lang="ja-JP" altLang="en-US" sz="1100" dirty="0">
                <a:latin typeface="Meiryo UI" panose="020B0604030504040204" pitchFamily="50" charset="-128"/>
                <a:ea typeface="Meiryo UI" panose="020B0604030504040204" pitchFamily="50" charset="-128"/>
              </a:rPr>
              <a:t>を有し</a:t>
            </a:r>
            <a:r>
              <a:rPr kumimoji="1" lang="ja-JP" altLang="en-US" sz="1100" dirty="0">
                <a:latin typeface="Meiryo UI" panose="020B0604030504040204" pitchFamily="50" charset="-128"/>
                <a:ea typeface="Meiryo UI" panose="020B0604030504040204" pitchFamily="50" charset="-128"/>
              </a:rPr>
              <a:t>地域間比較が可能</a:t>
            </a:r>
            <a:r>
              <a:rPr lang="ja-JP" altLang="en-US" sz="1100" dirty="0">
                <a:latin typeface="Meiryo UI" panose="020B0604030504040204" pitchFamily="50" charset="-128"/>
                <a:ea typeface="Meiryo UI" panose="020B0604030504040204" pitchFamily="50" charset="-128"/>
              </a:rPr>
              <a:t>な「訪日外国人消費動向調査（都道府県別集計</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」が公表されたため</a:t>
            </a:r>
            <a:r>
              <a:rPr kumimoji="1" lang="ja-JP" altLang="en-US" sz="1100" dirty="0">
                <a:latin typeface="Meiryo UI" panose="020B0604030504040204" pitchFamily="50" charset="-128"/>
                <a:ea typeface="Meiryo UI" panose="020B0604030504040204" pitchFamily="50" charset="-128"/>
              </a:rPr>
              <a:t>、当該統計に</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よる把握を行う。</a:t>
            </a:r>
            <a:endParaRPr kumimoji="1" lang="en-US" altLang="ja-JP" sz="1100" dirty="0">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２　</a:t>
            </a:r>
            <a:r>
              <a:rPr lang="ja-JP" altLang="ja-JP" sz="1100" dirty="0">
                <a:solidFill>
                  <a:schemeClr val="tx1"/>
                </a:solidFill>
                <a:latin typeface="Meiryo UI" panose="020B0604030504040204" pitchFamily="50" charset="-128"/>
                <a:ea typeface="Meiryo UI" panose="020B0604030504040204" pitchFamily="50" charset="-128"/>
              </a:rPr>
              <a:t>入国規制措置が概ね解除され、国際的な人の往来</a:t>
            </a:r>
            <a:r>
              <a:rPr lang="ja-JP" altLang="en-US" sz="1100" dirty="0">
                <a:solidFill>
                  <a:schemeClr val="tx1"/>
                </a:solidFill>
                <a:latin typeface="Meiryo UI" panose="020B0604030504040204" pitchFamily="50" charset="-128"/>
                <a:ea typeface="Meiryo UI" panose="020B0604030504040204" pitchFamily="50" charset="-128"/>
              </a:rPr>
              <a:t>について</a:t>
            </a:r>
            <a:r>
              <a:rPr lang="ja-JP" altLang="ja-JP" sz="1100" dirty="0">
                <a:solidFill>
                  <a:schemeClr val="tx1"/>
                </a:solidFill>
                <a:latin typeface="Meiryo UI" panose="020B0604030504040204" pitchFamily="50" charset="-128"/>
                <a:ea typeface="Meiryo UI" panose="020B0604030504040204" pitchFamily="50" charset="-128"/>
              </a:rPr>
              <a:t>感染症拡大前の状況を取り戻した後</a:t>
            </a:r>
            <a:r>
              <a:rPr lang="en-US" altLang="ja-JP" sz="1100" dirty="0">
                <a:solidFill>
                  <a:schemeClr val="tx1"/>
                </a:solidFill>
                <a:latin typeface="Meiryo UI" panose="020B0604030504040204" pitchFamily="50" charset="-128"/>
                <a:ea typeface="Meiryo UI" panose="020B0604030504040204" pitchFamily="50" charset="-128"/>
              </a:rPr>
              <a:t>2</a:t>
            </a:r>
            <a:r>
              <a:rPr lang="ja-JP" altLang="ja-JP" sz="1100" dirty="0">
                <a:solidFill>
                  <a:schemeClr val="tx1"/>
                </a:solidFill>
                <a:latin typeface="Meiryo UI" panose="020B0604030504040204" pitchFamily="50" charset="-128"/>
                <a:ea typeface="Meiryo UI" panose="020B0604030504040204" pitchFamily="50" charset="-128"/>
              </a:rPr>
              <a:t>年</a:t>
            </a:r>
            <a:r>
              <a:rPr lang="ja-JP" altLang="en-US" sz="1100" dirty="0">
                <a:solidFill>
                  <a:schemeClr val="tx1"/>
                </a:solidFill>
                <a:latin typeface="Meiryo UI" panose="020B0604030504040204" pitchFamily="50" charset="-128"/>
                <a:ea typeface="Meiryo UI" panose="020B0604030504040204" pitchFamily="50" charset="-128"/>
              </a:rPr>
              <a:t>を想定</a:t>
            </a:r>
            <a:r>
              <a:rPr lang="ja-JP" altLang="ja-JP" sz="1100" dirty="0">
                <a:solidFill>
                  <a:schemeClr val="tx1"/>
                </a:solidFill>
                <a:latin typeface="Meiryo UI" panose="020B0604030504040204" pitchFamily="50" charset="-128"/>
                <a:ea typeface="Meiryo UI" panose="020B0604030504040204" pitchFamily="50" charset="-128"/>
              </a:rPr>
              <a:t>。具体</a:t>
            </a:r>
            <a:r>
              <a:rPr lang="ja-JP" altLang="en-US" sz="1100" dirty="0">
                <a:solidFill>
                  <a:schemeClr val="tx1"/>
                </a:solidFill>
                <a:latin typeface="Meiryo UI" panose="020B0604030504040204" pitchFamily="50" charset="-128"/>
                <a:ea typeface="Meiryo UI" panose="020B0604030504040204" pitchFamily="50" charset="-128"/>
              </a:rPr>
              <a:t>の時期</a:t>
            </a:r>
            <a:r>
              <a:rPr lang="ja-JP" altLang="ja-JP" sz="1100" dirty="0">
                <a:solidFill>
                  <a:schemeClr val="tx1"/>
                </a:solidFill>
                <a:latin typeface="Meiryo UI" panose="020B0604030504040204" pitchFamily="50" charset="-128"/>
                <a:ea typeface="Meiryo UI" panose="020B0604030504040204" pitchFamily="50" charset="-128"/>
              </a:rPr>
              <a:t>は改めて設定。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502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smtClean="0"/>
              <a:t>15</a:t>
            </a:r>
            <a:endParaRPr kumimoji="1" lang="ja-JP" altLang="en-US" dirty="0"/>
          </a:p>
        </p:txBody>
      </p:sp>
      <p:sp>
        <p:nvSpPr>
          <p:cNvPr id="7" name="正方形/長方形 6">
            <a:extLst>
              <a:ext uri="{FF2B5EF4-FFF2-40B4-BE49-F238E27FC236}">
                <a16:creationId xmlns:a16="http://schemas.microsoft.com/office/drawing/2014/main" id="{5919572B-41D0-4F72-A375-39D0070836D8}"/>
              </a:ext>
            </a:extLst>
          </p:cNvPr>
          <p:cNvSpPr/>
          <p:nvPr/>
        </p:nvSpPr>
        <p:spPr>
          <a:xfrm>
            <a:off x="444908" y="129183"/>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lang="ja-JP" altLang="en-US" sz="1600" b="1" spc="200" dirty="0">
                <a:latin typeface="Meiryo UI" panose="020B0604030504040204" pitchFamily="50" charset="-128"/>
                <a:ea typeface="Meiryo UI" panose="020B0604030504040204" pitchFamily="50" charset="-128"/>
              </a:rPr>
              <a:t>参考</a:t>
            </a:r>
            <a:r>
              <a:rPr kumimoji="1" lang="ja-JP" altLang="en-US" sz="1600" b="1" spc="200" dirty="0">
                <a:latin typeface="Meiryo UI" panose="020B0604030504040204" pitchFamily="50" charset="-128"/>
                <a:ea typeface="Meiryo UI" panose="020B0604030504040204" pitchFamily="50" charset="-128"/>
              </a:rPr>
              <a:t>指標</a:t>
            </a:r>
          </a:p>
        </p:txBody>
      </p:sp>
      <p:graphicFrame>
        <p:nvGraphicFramePr>
          <p:cNvPr id="8" name="表 7"/>
          <p:cNvGraphicFramePr>
            <a:graphicFrameLocks noGrp="1"/>
          </p:cNvGraphicFramePr>
          <p:nvPr>
            <p:extLst>
              <p:ext uri="{D42A27DB-BD31-4B8C-83A1-F6EECF244321}">
                <p14:modId xmlns:p14="http://schemas.microsoft.com/office/powerpoint/2010/main" val="1175809190"/>
              </p:ext>
            </p:extLst>
          </p:nvPr>
        </p:nvGraphicFramePr>
        <p:xfrm>
          <a:off x="607271" y="1201983"/>
          <a:ext cx="9000369" cy="4802652"/>
        </p:xfrm>
        <a:graphic>
          <a:graphicData uri="http://schemas.openxmlformats.org/drawingml/2006/table">
            <a:tbl>
              <a:tblPr firstRow="1" bandRow="1">
                <a:tableStyleId>{BC89EF96-8CEA-46FF-86C4-4CE0E7609802}</a:tableStyleId>
              </a:tblPr>
              <a:tblGrid>
                <a:gridCol w="2908661">
                  <a:extLst>
                    <a:ext uri="{9D8B030D-6E8A-4147-A177-3AD203B41FA5}">
                      <a16:colId xmlns:a16="http://schemas.microsoft.com/office/drawing/2014/main" val="1259228249"/>
                    </a:ext>
                  </a:extLst>
                </a:gridCol>
                <a:gridCol w="2938656">
                  <a:extLst>
                    <a:ext uri="{9D8B030D-6E8A-4147-A177-3AD203B41FA5}">
                      <a16:colId xmlns:a16="http://schemas.microsoft.com/office/drawing/2014/main" val="3649650674"/>
                    </a:ext>
                  </a:extLst>
                </a:gridCol>
                <a:gridCol w="3153052">
                  <a:extLst>
                    <a:ext uri="{9D8B030D-6E8A-4147-A177-3AD203B41FA5}">
                      <a16:colId xmlns:a16="http://schemas.microsoft.com/office/drawing/2014/main" val="4190660185"/>
                    </a:ext>
                  </a:extLst>
                </a:gridCol>
              </a:tblGrid>
              <a:tr h="295015">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参考値</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出　典</a:t>
                      </a:r>
                    </a:p>
                  </a:txBody>
                  <a:tcPr/>
                </a:tc>
                <a:extLst>
                  <a:ext uri="{0D108BD9-81ED-4DB2-BD59-A6C34878D82A}">
                    <a16:rowId xmlns:a16="http://schemas.microsoft.com/office/drawing/2014/main" val="3781359562"/>
                  </a:ext>
                </a:extLst>
              </a:tr>
              <a:tr h="453247">
                <a:tc>
                  <a:txBody>
                    <a:bodyPr/>
                    <a:lstStyle/>
                    <a:p>
                      <a:r>
                        <a:rPr lang="ja-JP" altLang="en-US" sz="1100" u="none" dirty="0">
                          <a:latin typeface="Meiryo UI" panose="020B0604030504040204" pitchFamily="50" charset="-128"/>
                          <a:ea typeface="Meiryo UI" panose="020B0604030504040204" pitchFamily="50" charset="-128"/>
                        </a:rPr>
                        <a:t>日本人訪問者数</a:t>
                      </a:r>
                      <a:endParaRPr kumimoji="1" lang="ja-JP" altLang="en-US" sz="1100" u="none" strike="sngStrike" dirty="0">
                        <a:solidFill>
                          <a:srgbClr val="0000FF"/>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latin typeface="Meiryo UI" panose="020B0604030504040204" pitchFamily="50" charset="-128"/>
                          <a:ea typeface="Meiryo UI" panose="020B0604030504040204" pitchFamily="50" charset="-128"/>
                        </a:rPr>
                        <a:t>2019</a:t>
                      </a:r>
                      <a:r>
                        <a:rPr kumimoji="1" lang="ja-JP" altLang="en-US" sz="1100" u="none" dirty="0" smtClean="0">
                          <a:latin typeface="Meiryo UI" panose="020B0604030504040204" pitchFamily="50" charset="-128"/>
                          <a:ea typeface="Meiryo UI" panose="020B0604030504040204" pitchFamily="50" charset="-128"/>
                        </a:rPr>
                        <a:t>年）   </a:t>
                      </a:r>
                      <a:r>
                        <a:rPr kumimoji="1" lang="en-US" altLang="ja-JP" sz="1100" u="none" dirty="0">
                          <a:latin typeface="Meiryo UI" panose="020B0604030504040204" pitchFamily="50" charset="-128"/>
                          <a:ea typeface="Meiryo UI" panose="020B0604030504040204" pitchFamily="50" charset="-128"/>
                        </a:rPr>
                        <a:t>5,438</a:t>
                      </a:r>
                      <a:r>
                        <a:rPr kumimoji="1" lang="ja-JP" altLang="en-US" sz="1100" u="none" dirty="0">
                          <a:latin typeface="Meiryo UI" panose="020B0604030504040204" pitchFamily="50" charset="-128"/>
                          <a:ea typeface="Meiryo UI" panose="020B0604030504040204" pitchFamily="50" charset="-128"/>
                        </a:rPr>
                        <a:t>万人</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　</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100" u="none" dirty="0">
                          <a:solidFill>
                            <a:schemeClr val="tx1"/>
                          </a:solidFill>
                          <a:latin typeface="Meiryo UI" panose="020B0604030504040204" pitchFamily="50" charset="-128"/>
                          <a:ea typeface="Meiryo UI" panose="020B0604030504040204" pitchFamily="50" charset="-128"/>
                        </a:rPr>
                        <a:t>【</a:t>
                      </a:r>
                      <a:r>
                        <a:rPr lang="zh-TW" altLang="en-US" sz="1100" u="none" dirty="0">
                          <a:solidFill>
                            <a:schemeClr val="tx1"/>
                          </a:solidFill>
                          <a:latin typeface="Meiryo UI" panose="020B0604030504040204" pitchFamily="50" charset="-128"/>
                          <a:ea typeface="Meiryo UI" panose="020B0604030504040204" pitchFamily="50" charset="-128"/>
                        </a:rPr>
                        <a:t>参考表</a:t>
                      </a:r>
                      <a:r>
                        <a:rPr lang="en-US" altLang="zh-TW"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9164933"/>
                  </a:ext>
                </a:extLst>
              </a:tr>
              <a:tr h="98743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a:t>
                      </a:r>
                      <a:r>
                        <a:rPr kumimoji="1" lang="ja-JP" altLang="en-US" sz="1100" u="none" dirty="0">
                          <a:solidFill>
                            <a:schemeClr val="tx1"/>
                          </a:solidFill>
                          <a:latin typeface="Meiryo UI" panose="020B0604030504040204" pitchFamily="50" charset="-128"/>
                          <a:ea typeface="Meiryo UI" panose="020B0604030504040204" pitchFamily="50" charset="-128"/>
                        </a:rPr>
                        <a:t>韓国</a:t>
                      </a:r>
                      <a:r>
                        <a:rPr kumimoji="1" lang="en-US" altLang="ja-JP" sz="1100" u="none" dirty="0">
                          <a:solidFill>
                            <a:schemeClr val="tx1"/>
                          </a:solidFill>
                          <a:latin typeface="Meiryo UI" panose="020B0604030504040204" pitchFamily="50" charset="-128"/>
                          <a:ea typeface="Meiryo UI" panose="020B0604030504040204" pitchFamily="50" charset="-128"/>
                        </a:rPr>
                        <a:t>28.8%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台湾</a:t>
                      </a:r>
                      <a:r>
                        <a:rPr kumimoji="1" lang="en-US" altLang="ja-JP" sz="1100" u="none" dirty="0">
                          <a:solidFill>
                            <a:schemeClr val="tx1"/>
                          </a:solidFill>
                          <a:latin typeface="Meiryo UI" panose="020B0604030504040204" pitchFamily="50" charset="-128"/>
                          <a:ea typeface="Meiryo UI" panose="020B0604030504040204" pitchFamily="50" charset="-128"/>
                        </a:rPr>
                        <a:t>26.1%</a:t>
                      </a:r>
                      <a:r>
                        <a:rPr kumimoji="1" lang="ja-JP" altLang="en-US" sz="1100" u="none" dirty="0" err="1">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中国</a:t>
                      </a:r>
                      <a:r>
                        <a:rPr kumimoji="1" lang="en-US" altLang="ja-JP" sz="1100" u="none" dirty="0">
                          <a:solidFill>
                            <a:schemeClr val="tx1"/>
                          </a:solidFill>
                          <a:latin typeface="Meiryo UI" panose="020B0604030504040204" pitchFamily="50" charset="-128"/>
                          <a:ea typeface="Meiryo UI" panose="020B0604030504040204" pitchFamily="50" charset="-128"/>
                        </a:rPr>
                        <a:t>58.8%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香港</a:t>
                      </a:r>
                      <a:r>
                        <a:rPr kumimoji="1" lang="en-US" altLang="ja-JP" sz="1100" u="none" dirty="0">
                          <a:solidFill>
                            <a:schemeClr val="tx1"/>
                          </a:solidFill>
                          <a:latin typeface="Meiryo UI" panose="020B0604030504040204" pitchFamily="50" charset="-128"/>
                          <a:ea typeface="Meiryo UI" panose="020B0604030504040204" pitchFamily="50" charset="-128"/>
                        </a:rPr>
                        <a:t>31.4</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タイ</a:t>
                      </a:r>
                      <a:r>
                        <a:rPr kumimoji="1" lang="en-US" altLang="ja-JP" sz="1100" u="none" dirty="0">
                          <a:solidFill>
                            <a:schemeClr val="tx1"/>
                          </a:solidFill>
                          <a:latin typeface="Meiryo UI" panose="020B0604030504040204" pitchFamily="50" charset="-128"/>
                          <a:ea typeface="Meiryo UI" panose="020B0604030504040204" pitchFamily="50" charset="-128"/>
                        </a:rPr>
                        <a:t>28.4</a:t>
                      </a:r>
                      <a:r>
                        <a:rPr kumimoji="1" lang="ja-JP" altLang="en-US" sz="1100" u="none" dirty="0">
                          <a:solidFill>
                            <a:schemeClr val="tx1"/>
                          </a:solidFill>
                          <a:latin typeface="Meiryo UI" panose="020B0604030504040204" pitchFamily="50" charset="-128"/>
                          <a:ea typeface="Meiryo UI" panose="020B0604030504040204" pitchFamily="50" charset="-128"/>
                        </a:rPr>
                        <a:t>％、インド</a:t>
                      </a:r>
                      <a:r>
                        <a:rPr kumimoji="1" lang="en-US" altLang="ja-JP" sz="1100" u="none" dirty="0">
                          <a:solidFill>
                            <a:schemeClr val="tx1"/>
                          </a:solidFill>
                          <a:latin typeface="Meiryo UI" panose="020B0604030504040204" pitchFamily="50" charset="-128"/>
                          <a:ea typeface="Meiryo UI" panose="020B0604030504040204" pitchFamily="50" charset="-128"/>
                        </a:rPr>
                        <a:t>23.2</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英国</a:t>
                      </a:r>
                      <a:r>
                        <a:rPr kumimoji="1" lang="en-US" altLang="ja-JP" sz="1100" u="none" dirty="0">
                          <a:solidFill>
                            <a:schemeClr val="tx1"/>
                          </a:solidFill>
                          <a:latin typeface="Meiryo UI" panose="020B0604030504040204" pitchFamily="50" charset="-128"/>
                          <a:ea typeface="Meiryo UI" panose="020B0604030504040204" pitchFamily="50" charset="-128"/>
                        </a:rPr>
                        <a:t>32.8%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28.3</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カナダ</a:t>
                      </a:r>
                      <a:r>
                        <a:rPr kumimoji="1" lang="en-US" altLang="ja-JP" sz="1100" u="none" dirty="0">
                          <a:solidFill>
                            <a:schemeClr val="tx1"/>
                          </a:solidFill>
                          <a:latin typeface="Meiryo UI" panose="020B0604030504040204" pitchFamily="50" charset="-128"/>
                          <a:ea typeface="Meiryo UI" panose="020B0604030504040204" pitchFamily="50" charset="-128"/>
                        </a:rPr>
                        <a:t>41.6</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オーストラリア</a:t>
                      </a:r>
                      <a:r>
                        <a:rPr kumimoji="1" lang="en-US" altLang="ja-JP" sz="1100" u="none" dirty="0">
                          <a:solidFill>
                            <a:schemeClr val="tx1"/>
                          </a:solidFill>
                          <a:latin typeface="Meiryo UI" panose="020B0604030504040204" pitchFamily="50" charset="-128"/>
                          <a:ea typeface="Meiryo UI" panose="020B0604030504040204" pitchFamily="50" charset="-128"/>
                        </a:rPr>
                        <a:t>45.0</a:t>
                      </a:r>
                      <a:r>
                        <a:rPr kumimoji="1" lang="ja-JP" altLang="en-US" sz="1100" u="none" dirty="0">
                          <a:solidFill>
                            <a:schemeClr val="tx1"/>
                          </a:solidFill>
                          <a:latin typeface="Meiryo UI" panose="020B0604030504040204" pitchFamily="50" charset="-128"/>
                          <a:ea typeface="Meiryo UI" panose="020B0604030504040204" pitchFamily="50" charset="-128"/>
                        </a:rPr>
                        <a:t>％　など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訪日外国人消費動向調査（観光庁）</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8839626"/>
                  </a:ext>
                </a:extLst>
              </a:tr>
              <a:tr h="3938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4,743</a:t>
                      </a:r>
                      <a:r>
                        <a:rPr kumimoji="1" lang="ja-JP" altLang="en-US" sz="1100" u="none" dirty="0">
                          <a:solidFill>
                            <a:schemeClr val="tx1"/>
                          </a:solidFill>
                          <a:latin typeface="Meiryo UI" panose="020B0604030504040204" pitchFamily="50" charset="-128"/>
                          <a:ea typeface="Meiryo UI" panose="020B0604030504040204" pitchFamily="50" charset="-128"/>
                        </a:rPr>
                        <a:t>万人泊</a:t>
                      </a:r>
                    </a:p>
                  </a:txBody>
                  <a:tcPr anchor="ctr"/>
                </a:tc>
                <a:tc>
                  <a:txBody>
                    <a:bodyPr/>
                    <a:lstStyle/>
                    <a:p>
                      <a:r>
                        <a:rPr lang="zh-TW" altLang="en-US" sz="1100" u="none" dirty="0">
                          <a:solidFill>
                            <a:schemeClr val="tx1"/>
                          </a:solidFill>
                          <a:latin typeface="Meiryo UI" panose="020B0604030504040204" pitchFamily="50" charset="-128"/>
                          <a:ea typeface="Meiryo UI" panose="020B0604030504040204" pitchFamily="50" charset="-128"/>
                        </a:rPr>
                        <a:t>宿泊旅行統計調査</a:t>
                      </a:r>
                      <a:r>
                        <a:rPr lang="ja-JP" altLang="en-US" sz="1100" u="none" dirty="0">
                          <a:solidFill>
                            <a:schemeClr val="tx1"/>
                          </a:solidFill>
                          <a:latin typeface="Meiryo UI" panose="020B0604030504040204" pitchFamily="50" charset="-128"/>
                          <a:ea typeface="Meiryo UI" panose="020B0604030504040204" pitchFamily="50" charset="-128"/>
                        </a:rPr>
                        <a:t>（観光庁）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716327"/>
                  </a:ext>
                </a:extLst>
              </a:tr>
              <a:tr h="393893">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  </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127,292</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来阪インバウンド消費額調査（大阪観光局）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100" u="none" strike="no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全目的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19,000</a:t>
                      </a:r>
                      <a:r>
                        <a:rPr kumimoji="1" lang="ja-JP" altLang="en-US" sz="1100" u="none" dirty="0">
                          <a:solidFill>
                            <a:schemeClr val="tx1"/>
                          </a:solidFill>
                          <a:latin typeface="Meiryo UI" panose="020B0604030504040204" pitchFamily="50" charset="-128"/>
                          <a:ea typeface="Meiryo UI" panose="020B0604030504040204" pitchFamily="50" charset="-128"/>
                        </a:rPr>
                        <a:t>円</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21,000</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参考表</a:t>
                      </a:r>
                      <a:r>
                        <a:rPr lang="en-US" altLang="ja-JP"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453247">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国際会議開催件数（</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基準）</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300</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631308">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en-US" altLang="ja-JP" sz="1100" u="none" dirty="0" smtClean="0">
                          <a:solidFill>
                            <a:schemeClr val="tx1"/>
                          </a:solidFill>
                          <a:latin typeface="Meiryo UI" panose="020B0604030504040204" pitchFamily="50" charset="-128"/>
                          <a:ea typeface="Meiryo UI" panose="020B0604030504040204" pitchFamily="50" charset="-128"/>
                        </a:rPr>
                        <a:t>2020</a:t>
                      </a:r>
                      <a:r>
                        <a:rPr lang="ja-JP" altLang="en-US" sz="1100" u="none" dirty="0" smtClean="0">
                          <a:solidFill>
                            <a:schemeClr val="tx1"/>
                          </a:solidFill>
                          <a:latin typeface="Meiryo UI" panose="020B0604030504040204" pitchFamily="50" charset="-128"/>
                          <a:ea typeface="Meiryo UI" panose="020B0604030504040204" pitchFamily="50" charset="-128"/>
                        </a:rPr>
                        <a:t>年）         </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総合</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33</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文化・交流分野</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21</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anchor="ctr"/>
                </a:tc>
                <a:extLst>
                  <a:ext uri="{0D108BD9-81ED-4DB2-BD59-A6C34878D82A}">
                    <a16:rowId xmlns:a16="http://schemas.microsoft.com/office/drawing/2014/main" val="3876676478"/>
                  </a:ext>
                </a:extLst>
              </a:tr>
              <a:tr h="49040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72.6</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91496055"/>
                  </a:ext>
                </a:extLst>
              </a:tr>
            </a:tbl>
          </a:graphicData>
        </a:graphic>
      </p:graphicFrame>
      <p:sp>
        <p:nvSpPr>
          <p:cNvPr id="6" name="正方形/長方形 5"/>
          <p:cNvSpPr/>
          <p:nvPr/>
        </p:nvSpPr>
        <p:spPr>
          <a:xfrm>
            <a:off x="607271" y="467788"/>
            <a:ext cx="8882718" cy="694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Tree>
    <p:extLst>
      <p:ext uri="{BB962C8B-B14F-4D97-AF65-F5344CB8AC3E}">
        <p14:creationId xmlns:p14="http://schemas.microsoft.com/office/powerpoint/2010/main" val="12789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smtClean="0"/>
              <a:t>16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096471906"/>
              </p:ext>
            </p:extLst>
          </p:nvPr>
        </p:nvGraphicFramePr>
        <p:xfrm>
          <a:off x="478483" y="511497"/>
          <a:ext cx="9024105" cy="5541074"/>
        </p:xfrm>
        <a:graphic>
          <a:graphicData uri="http://schemas.openxmlformats.org/drawingml/2006/table">
            <a:tbl>
              <a:tblPr firstRow="1" bandRow="1">
                <a:tableStyleId>{BC89EF96-8CEA-46FF-86C4-4CE0E7609802}</a:tableStyleId>
              </a:tblPr>
              <a:tblGrid>
                <a:gridCol w="2988714">
                  <a:extLst>
                    <a:ext uri="{9D8B030D-6E8A-4147-A177-3AD203B41FA5}">
                      <a16:colId xmlns:a16="http://schemas.microsoft.com/office/drawing/2014/main" val="1259228249"/>
                    </a:ext>
                  </a:extLst>
                </a:gridCol>
                <a:gridCol w="3005143">
                  <a:extLst>
                    <a:ext uri="{9D8B030D-6E8A-4147-A177-3AD203B41FA5}">
                      <a16:colId xmlns:a16="http://schemas.microsoft.com/office/drawing/2014/main" val="3649650674"/>
                    </a:ext>
                  </a:extLst>
                </a:gridCol>
                <a:gridCol w="3030248">
                  <a:extLst>
                    <a:ext uri="{9D8B030D-6E8A-4147-A177-3AD203B41FA5}">
                      <a16:colId xmlns:a16="http://schemas.microsoft.com/office/drawing/2014/main" val="4190660185"/>
                    </a:ext>
                  </a:extLst>
                </a:gridCol>
              </a:tblGrid>
              <a:tr h="277749">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    26.4%</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（文化庁）</a:t>
                      </a:r>
                    </a:p>
                  </a:txBody>
                  <a:tcPr anchor="ctr"/>
                </a:tc>
                <a:extLst>
                  <a:ext uri="{0D108BD9-81ED-4DB2-BD59-A6C34878D82A}">
                    <a16:rowId xmlns:a16="http://schemas.microsoft.com/office/drawing/2014/main" val="280883962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43.3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099716327"/>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舞台芸術・芸能公演数</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1100" dirty="0">
                          <a:solidFill>
                            <a:schemeClr val="tx1"/>
                          </a:solidFill>
                          <a:latin typeface="Meiryo UI" panose="020B0604030504040204" pitchFamily="50" charset="-128"/>
                          <a:ea typeface="Meiryo UI" panose="020B0604030504040204" pitchFamily="50" charset="-128"/>
                        </a:rPr>
                        <a:t>300</a:t>
                      </a:r>
                      <a:r>
                        <a:rPr kumimoji="1" lang="ja-JP" altLang="en-US" sz="11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2017</a:t>
                      </a:r>
                      <a:r>
                        <a:rPr kumimoji="1" lang="ja-JP" altLang="en-US" sz="1100"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743</a:t>
                      </a:r>
                      <a:r>
                        <a:rPr kumimoji="1" lang="ja-JP" altLang="en-US" sz="1100"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平成</a:t>
                      </a:r>
                      <a:r>
                        <a:rPr kumimoji="1" lang="en-US" altLang="ja-JP" sz="1100" u="none" dirty="0">
                          <a:solidFill>
                            <a:schemeClr val="tx1"/>
                          </a:solidFill>
                          <a:latin typeface="Meiryo UI" panose="020B0604030504040204" pitchFamily="50" charset="-128"/>
                          <a:ea typeface="Meiryo UI" panose="020B0604030504040204" pitchFamily="50" charset="-128"/>
                        </a:rPr>
                        <a:t>30</a:t>
                      </a:r>
                      <a:r>
                        <a:rPr kumimoji="1" lang="ja-JP" altLang="en-US" sz="11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rPr>
                        <a:t>2019</a:t>
                      </a:r>
                      <a:r>
                        <a:rPr lang="ja-JP" altLang="en-US" sz="1100" u="none" dirty="0" smtClean="0">
                          <a:solidFill>
                            <a:schemeClr val="tx1"/>
                          </a:solidFill>
                          <a:latin typeface="Meiryo UI" panose="020B0604030504040204" pitchFamily="50" charset="-128"/>
                          <a:ea typeface="Meiryo UI" panose="020B0604030504040204" pitchFamily="50" charset="-128"/>
                        </a:rPr>
                        <a:t>年）    </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3,030,617</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53372">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15,082</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第９回大阪マラソン実績</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56.2%</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283998"/>
                  </a:ext>
                </a:extLst>
              </a:tr>
              <a:tr h="4903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9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     45.1</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876676478"/>
                  </a:ext>
                </a:extLst>
              </a:tr>
              <a:tr h="370840">
                <a:tc>
                  <a:txBody>
                    <a:bodyPr/>
                    <a:lstStyle/>
                    <a:p>
                      <a:pPr>
                        <a:lnSpc>
                          <a:spcPct val="150000"/>
                        </a:lnSpc>
                      </a:pPr>
                      <a:r>
                        <a:rPr lang="ja-JP" altLang="en-US" sz="11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2017</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u="none" dirty="0">
                          <a:solidFill>
                            <a:schemeClr val="tx1"/>
                          </a:solidFill>
                          <a:latin typeface="Meiryo UI" panose="020B0604030504040204" pitchFamily="50" charset="-128"/>
                          <a:ea typeface="Meiryo UI" panose="020B0604030504040204" pitchFamily="50" charset="-128"/>
                        </a:rPr>
                        <a:t>455</a:t>
                      </a:r>
                      <a:r>
                        <a:rPr kumimoji="1" lang="ja-JP" altLang="en-US" sz="1100" u="none" dirty="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96055"/>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3,660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100" dirty="0">
                          <a:solidFill>
                            <a:schemeClr val="tx1"/>
                          </a:solidFill>
                          <a:latin typeface="Meiryo UI" panose="020B0604030504040204" pitchFamily="50" charset="-128"/>
                          <a:ea typeface="Meiryo UI" panose="020B0604030504040204" pitchFamily="50" charset="-128"/>
                        </a:rPr>
                        <a:t>3,045</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3277801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 CEFR A2</a:t>
                      </a:r>
                      <a:r>
                        <a:rPr lang="ja-JP" altLang="en-US" sz="11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レベル相当以上の英語力を取得または有すると思われる生徒数の割合（公立高等学校　第３学年）</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2019</a:t>
                      </a:r>
                      <a:r>
                        <a:rPr kumimoji="1" lang="ja-JP" altLang="en-US" sz="1100" dirty="0" smtClean="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43.7</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2019.12.1</a:t>
                      </a:r>
                      <a:r>
                        <a:rPr kumimoji="1" lang="ja-JP" altLang="en-US" sz="1100" u="none" dirty="0">
                          <a:solidFill>
                            <a:schemeClr val="tx1"/>
                          </a:solidFill>
                          <a:latin typeface="Meiryo UI" panose="020B0604030504040204" pitchFamily="50" charset="-128"/>
                          <a:ea typeface="Meiryo UI" panose="020B0604030504040204" pitchFamily="50" charset="-128"/>
                        </a:rPr>
                        <a:t>時点</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1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（文部科学省）</a:t>
                      </a:r>
                      <a:endParaRPr lang="en-US" altLang="zh-TW"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66868121"/>
                  </a:ext>
                </a:extLst>
              </a:tr>
            </a:tbl>
          </a:graphicData>
        </a:graphic>
      </p:graphicFrame>
    </p:spTree>
    <p:extLst>
      <p:ext uri="{BB962C8B-B14F-4D97-AF65-F5344CB8AC3E}">
        <p14:creationId xmlns:p14="http://schemas.microsoft.com/office/powerpoint/2010/main" val="24205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smtClean="0"/>
              <a:t>17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58255364"/>
              </p:ext>
            </p:extLst>
          </p:nvPr>
        </p:nvGraphicFramePr>
        <p:xfrm>
          <a:off x="478482" y="833182"/>
          <a:ext cx="9042035" cy="4849749"/>
        </p:xfrm>
        <a:graphic>
          <a:graphicData uri="http://schemas.openxmlformats.org/drawingml/2006/table">
            <a:tbl>
              <a:tblPr firstRow="1" bandRow="1">
                <a:tableStyleId>{BC89EF96-8CEA-46FF-86C4-4CE0E7609802}</a:tableStyleId>
              </a:tblPr>
              <a:tblGrid>
                <a:gridCol w="3000979">
                  <a:extLst>
                    <a:ext uri="{9D8B030D-6E8A-4147-A177-3AD203B41FA5}">
                      <a16:colId xmlns:a16="http://schemas.microsoft.com/office/drawing/2014/main" val="1259228249"/>
                    </a:ext>
                  </a:extLst>
                </a:gridCol>
                <a:gridCol w="3014544">
                  <a:extLst>
                    <a:ext uri="{9D8B030D-6E8A-4147-A177-3AD203B41FA5}">
                      <a16:colId xmlns:a16="http://schemas.microsoft.com/office/drawing/2014/main" val="3649650674"/>
                    </a:ext>
                  </a:extLst>
                </a:gridCol>
                <a:gridCol w="3026512">
                  <a:extLst>
                    <a:ext uri="{9D8B030D-6E8A-4147-A177-3AD203B41FA5}">
                      <a16:colId xmlns:a16="http://schemas.microsoft.com/office/drawing/2014/main" val="4190660185"/>
                    </a:ext>
                  </a:extLst>
                </a:gridCol>
              </a:tblGrid>
              <a:tr h="277749">
                <a:tc>
                  <a:txBody>
                    <a:bodyPr/>
                    <a:lstStyle/>
                    <a:p>
                      <a:pPr algn="ctr"/>
                      <a:r>
                        <a:rPr kumimoji="1" lang="en-US" altLang="ja-JP" sz="1100" dirty="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府内在留高度外国人材数（在留資格別含む）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2020</a:t>
                      </a:r>
                      <a:r>
                        <a:rPr kumimoji="1" lang="ja-JP" altLang="en-US" sz="1100" dirty="0" smtClean="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32,232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高度専門職　    　　　　　</a:t>
                      </a:r>
                      <a:r>
                        <a:rPr kumimoji="1" lang="en-US" altLang="ja-JP" sz="1100" dirty="0">
                          <a:solidFill>
                            <a:schemeClr val="tx1"/>
                          </a:solidFill>
                          <a:latin typeface="Meiryo UI" panose="020B0604030504040204" pitchFamily="50" charset="-128"/>
                          <a:ea typeface="Meiryo UI" panose="020B0604030504040204" pitchFamily="50" charset="-128"/>
                        </a:rPr>
                        <a:t>677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経営・管理　　 　　　　　</a:t>
                      </a:r>
                      <a:r>
                        <a:rPr kumimoji="1" lang="en-US" altLang="ja-JP" sz="1100" dirty="0">
                          <a:solidFill>
                            <a:schemeClr val="tx1"/>
                          </a:solidFill>
                          <a:latin typeface="Meiryo UI" panose="020B0604030504040204" pitchFamily="50" charset="-128"/>
                          <a:ea typeface="Meiryo UI" panose="020B0604030504040204" pitchFamily="50" charset="-128"/>
                        </a:rPr>
                        <a:t>2,830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技術・人文知識・国際業務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25,641</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ja-JP" altLang="en-US" sz="1100" dirty="0" smtClean="0">
                          <a:solidFill>
                            <a:schemeClr val="tx1"/>
                          </a:solidFill>
                          <a:latin typeface="Meiryo UI" panose="020B0604030504040204" pitchFamily="50" charset="-128"/>
                          <a:ea typeface="Meiryo UI" panose="020B0604030504040204" pitchFamily="50" charset="-128"/>
                        </a:rPr>
                        <a:t>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※2020.6.30</a:t>
                      </a:r>
                      <a:r>
                        <a:rPr kumimoji="1" lang="ja-JP" altLang="en-US" sz="1100" dirty="0" smtClean="0">
                          <a:solidFill>
                            <a:schemeClr val="tx1"/>
                          </a:solidFill>
                          <a:latin typeface="Meiryo UI" panose="020B0604030504040204" pitchFamily="50" charset="-128"/>
                          <a:ea typeface="Meiryo UI" panose="020B0604030504040204" pitchFamily="50" charset="-128"/>
                        </a:rPr>
                        <a:t>時点　</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1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（法務省</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9934418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2018</a:t>
                      </a:r>
                      <a:r>
                        <a:rPr kumimoji="1" lang="ja-JP" altLang="en-US" sz="1100" u="none" dirty="0" smtClean="0">
                          <a:solidFill>
                            <a:schemeClr val="tx1"/>
                          </a:solidFill>
                          <a:latin typeface="Meiryo UI" panose="020B0604030504040204" pitchFamily="50" charset="-128"/>
                          <a:ea typeface="Meiryo UI" panose="020B0604030504040204" pitchFamily="50" charset="-128"/>
                        </a:rPr>
                        <a:t>年）</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留学生の日本企業等への就職状況について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zh-CN" altLang="en-US" sz="11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37858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1100" u="none" dirty="0">
                          <a:solidFill>
                            <a:schemeClr val="tx1"/>
                          </a:solidFill>
                          <a:latin typeface="Meiryo UI" panose="020B0604030504040204" pitchFamily="50" charset="-128"/>
                          <a:ea typeface="Meiryo UI" panose="020B0604030504040204" pitchFamily="50" charset="-128"/>
                        </a:rPr>
                        <a:t>J2</a:t>
                      </a:r>
                      <a:r>
                        <a:rPr lang="ja-JP" altLang="en-US" sz="1100" u="none" dirty="0">
                          <a:solidFill>
                            <a:schemeClr val="tx1"/>
                          </a:solidFill>
                          <a:latin typeface="Meiryo UI" panose="020B0604030504040204" pitchFamily="50" charset="-128"/>
                          <a:ea typeface="Meiryo UI" panose="020B0604030504040204" pitchFamily="50" charset="-128"/>
                        </a:rPr>
                        <a:t>以上）</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取得者数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190</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BJT</a:t>
                      </a:r>
                      <a:r>
                        <a:rPr kumimoji="1" lang="ja-JP" altLang="en-US" sz="11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（（公財）日本漢字能力検定協会）</a:t>
                      </a:r>
                    </a:p>
                  </a:txBody>
                  <a:tcPr anchor="ctr"/>
                </a:tc>
                <a:extLst>
                  <a:ext uri="{0D108BD9-81ED-4DB2-BD59-A6C34878D82A}">
                    <a16:rowId xmlns:a16="http://schemas.microsoft.com/office/drawing/2014/main" val="3162407634"/>
                  </a:ext>
                </a:extLst>
              </a:tr>
              <a:tr h="68650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105,379</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baseline="0" dirty="0">
                          <a:solidFill>
                            <a:schemeClr val="tx1"/>
                          </a:solidFill>
                          <a:latin typeface="Meiryo UI" panose="020B0604030504040204" pitchFamily="50" charset="-128"/>
                          <a:ea typeface="Meiryo UI" panose="020B0604030504040204" pitchFamily="50" charset="-128"/>
                        </a:rPr>
                        <a:t>  　うち　専門的・技術的分野　 </a:t>
                      </a:r>
                      <a:r>
                        <a:rPr kumimoji="1" lang="en-US" altLang="ja-JP" sz="1100" baseline="0" dirty="0">
                          <a:solidFill>
                            <a:schemeClr val="tx1"/>
                          </a:solidFill>
                          <a:latin typeface="Meiryo UI" panose="020B0604030504040204" pitchFamily="50" charset="-128"/>
                          <a:ea typeface="Meiryo UI" panose="020B0604030504040204" pitchFamily="50" charset="-128"/>
                        </a:rPr>
                        <a:t>25,816</a:t>
                      </a:r>
                      <a:r>
                        <a:rPr kumimoji="1" lang="ja-JP" altLang="en-US" sz="1100" baseline="0" dirty="0">
                          <a:solidFill>
                            <a:schemeClr val="tx1"/>
                          </a:solidFill>
                          <a:latin typeface="Meiryo UI" panose="020B0604030504040204" pitchFamily="50" charset="-128"/>
                          <a:ea typeface="Meiryo UI" panose="020B0604030504040204" pitchFamily="50" charset="-128"/>
                        </a:rPr>
                        <a:t>人</a:t>
                      </a:r>
                      <a:endParaRPr kumimoji="1" lang="en-US" altLang="ja-JP" sz="1100" baseline="0"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特定活動　　　　　　　　 　</a:t>
                      </a:r>
                      <a:r>
                        <a:rPr lang="en-US" altLang="ja-JP" sz="1100" u="none" dirty="0">
                          <a:solidFill>
                            <a:schemeClr val="tx1"/>
                          </a:solidFill>
                          <a:latin typeface="Meiryo UI" panose="020B0604030504040204" pitchFamily="50" charset="-128"/>
                          <a:ea typeface="Meiryo UI" panose="020B0604030504040204" pitchFamily="50" charset="-128"/>
                        </a:rPr>
                        <a:t>2,821</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技能実習　　　　　　　　</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20,838</a:t>
                      </a:r>
                      <a:r>
                        <a:rPr kumimoji="1" lang="ja-JP" altLang="en-US" sz="1100" u="none" dirty="0">
                          <a:solidFill>
                            <a:schemeClr val="tx1"/>
                          </a:solidFill>
                          <a:latin typeface="Meiryo UI" panose="020B0604030504040204" pitchFamily="50" charset="-128"/>
                          <a:ea typeface="Meiryo UI" panose="020B0604030504040204" pitchFamily="50" charset="-128"/>
                        </a:rPr>
                        <a:t>人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資格外活動　　　　　　　</a:t>
                      </a:r>
                      <a:r>
                        <a:rPr kumimoji="1" lang="en-US" altLang="ja-JP" sz="1100" u="none" dirty="0">
                          <a:solidFill>
                            <a:schemeClr val="tx1"/>
                          </a:solidFill>
                          <a:latin typeface="Meiryo UI" panose="020B0604030504040204" pitchFamily="50" charset="-128"/>
                          <a:ea typeface="Meiryo UI" panose="020B0604030504040204" pitchFamily="50" charset="-128"/>
                        </a:rPr>
                        <a:t>31,220</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身分に基づく在留資格　</a:t>
                      </a:r>
                      <a:r>
                        <a:rPr lang="en-US" altLang="ja-JP" sz="1100" u="none" dirty="0">
                          <a:solidFill>
                            <a:schemeClr val="tx1"/>
                          </a:solidFill>
                          <a:latin typeface="Meiryo UI" panose="020B0604030504040204" pitchFamily="50" charset="-128"/>
                          <a:ea typeface="Meiryo UI" panose="020B0604030504040204" pitchFamily="50" charset="-128"/>
                        </a:rPr>
                        <a:t>24,684</a:t>
                      </a:r>
                      <a:r>
                        <a:rPr lang="ja-JP" altLang="en-US" sz="1100" u="none" dirty="0" smtClean="0">
                          <a:solidFill>
                            <a:schemeClr val="tx1"/>
                          </a:solidFill>
                          <a:latin typeface="Meiryo UI" panose="020B0604030504040204" pitchFamily="50" charset="-128"/>
                          <a:ea typeface="Meiryo UI" panose="020B0604030504040204" pitchFamily="50" charset="-128"/>
                        </a:rPr>
                        <a:t>人</a:t>
                      </a:r>
                      <a:endParaRPr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2019.10.31</a:t>
                      </a:r>
                      <a:r>
                        <a:rPr kumimoji="1" lang="ja-JP" altLang="en-US" sz="1100" dirty="0" smtClean="0">
                          <a:solidFill>
                            <a:schemeClr val="tx1"/>
                          </a:solidFill>
                          <a:latin typeface="Meiryo UI" panose="020B0604030504040204" pitchFamily="50" charset="-128"/>
                          <a:ea typeface="Meiryo UI" panose="020B0604030504040204" pitchFamily="50" charset="-128"/>
                        </a:rPr>
                        <a:t>時点</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「外国人雇用状況」の届出状況について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（厚生労働省</a:t>
                      </a:r>
                      <a:r>
                        <a:rPr kumimoji="1" lang="ja-JP" altLang="en-US" sz="1100" u="none" dirty="0" smtClean="0">
                          <a:solidFill>
                            <a:schemeClr val="tx1"/>
                          </a:solidFill>
                          <a:latin typeface="Meiryo UI" panose="020B0604030504040204" pitchFamily="50" charset="-128"/>
                          <a:ea typeface="Meiryo UI" panose="020B0604030504040204" pitchFamily="50" charset="-128"/>
                        </a:rPr>
                        <a:t>）</a:t>
                      </a:r>
                      <a:endParaRPr kumimoji="1" lang="ja-JP" altLang="en-US" sz="1100"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smtClean="0">
                          <a:solidFill>
                            <a:schemeClr val="tx1"/>
                          </a:solidFill>
                          <a:latin typeface="Meiryo UI" panose="020B0604030504040204" pitchFamily="50" charset="-128"/>
                          <a:ea typeface="Meiryo UI" panose="020B0604030504040204" pitchFamily="50" charset="-128"/>
                        </a:rPr>
                        <a:t>2019</a:t>
                      </a:r>
                      <a:r>
                        <a:rPr kumimoji="1" lang="ja-JP" altLang="en-US" sz="1100" u="none" dirty="0" smtClean="0">
                          <a:solidFill>
                            <a:schemeClr val="tx1"/>
                          </a:solidFill>
                          <a:latin typeface="Meiryo UI" panose="020B0604030504040204" pitchFamily="50" charset="-128"/>
                          <a:ea typeface="Meiryo UI" panose="020B0604030504040204" pitchFamily="50" charset="-128"/>
                        </a:rPr>
                        <a:t>年）　</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26,257</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大学・短大　           </a:t>
                      </a:r>
                      <a:r>
                        <a:rPr kumimoji="1" lang="en-US" altLang="ja-JP" sz="1100" dirty="0">
                          <a:solidFill>
                            <a:schemeClr val="tx1"/>
                          </a:solidFill>
                          <a:latin typeface="Meiryo UI" panose="020B0604030504040204" pitchFamily="50" charset="-128"/>
                          <a:ea typeface="Meiryo UI" panose="020B0604030504040204" pitchFamily="50" charset="-128"/>
                        </a:rPr>
                        <a:t>9,592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高専・専修等　        </a:t>
                      </a:r>
                      <a:r>
                        <a:rPr kumimoji="1" lang="en-US" altLang="ja-JP" sz="1100" dirty="0">
                          <a:solidFill>
                            <a:schemeClr val="tx1"/>
                          </a:solidFill>
                          <a:latin typeface="Meiryo UI" panose="020B0604030504040204" pitchFamily="50" charset="-128"/>
                          <a:ea typeface="Meiryo UI" panose="020B0604030504040204" pitchFamily="50" charset="-128"/>
                        </a:rPr>
                        <a:t>8,742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日本語教育機関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7,923</a:t>
                      </a:r>
                      <a:r>
                        <a:rPr kumimoji="1" lang="ja-JP" altLang="en-US" sz="1100" dirty="0" smtClean="0">
                          <a:solidFill>
                            <a:schemeClr val="tx1"/>
                          </a:solidFill>
                          <a:latin typeface="Meiryo UI" panose="020B0604030504040204" pitchFamily="50" charset="-128"/>
                          <a:ea typeface="Meiryo UI" panose="020B0604030504040204" pitchFamily="50" charset="-128"/>
                        </a:rPr>
                        <a:t>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2019.5.1</a:t>
                      </a:r>
                      <a:r>
                        <a:rPr kumimoji="1" lang="ja-JP" altLang="en-US" sz="1100" dirty="0" smtClean="0">
                          <a:solidFill>
                            <a:schemeClr val="tx1"/>
                          </a:solidFill>
                          <a:latin typeface="Meiryo UI" panose="020B0604030504040204" pitchFamily="50" charset="-128"/>
                          <a:ea typeface="Meiryo UI" panose="020B0604030504040204" pitchFamily="50" charset="-128"/>
                        </a:rPr>
                        <a:t>時点</a:t>
                      </a:r>
                      <a:r>
                        <a:rPr kumimoji="1" lang="ja-JP" altLang="en-US" sz="1100" u="none" dirty="0" smtClean="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）公表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bl>
          </a:graphicData>
        </a:graphic>
      </p:graphicFrame>
    </p:spTree>
    <p:extLst>
      <p:ext uri="{BB962C8B-B14F-4D97-AF65-F5344CB8AC3E}">
        <p14:creationId xmlns:p14="http://schemas.microsoft.com/office/powerpoint/2010/main" val="26364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目次</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85370" y="1219200"/>
            <a:ext cx="8389258"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500"/>
              </a:lnSpc>
            </a:pPr>
            <a:r>
              <a:rPr kumimoji="1" lang="ja-JP" altLang="en-US" sz="2000" dirty="0">
                <a:latin typeface="Meiryo UI" panose="020B0604030504040204" pitchFamily="50" charset="-128"/>
                <a:ea typeface="Meiryo UI" panose="020B0604030504040204" pitchFamily="50" charset="-128"/>
              </a:rPr>
              <a:t>はじめに　　　　　　　　　　　　　　　　　　　　　　　　                                １</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めざす姿と基本的な考え方                                                          </a:t>
            </a:r>
            <a:r>
              <a:rPr lang="en-US" altLang="ja-JP" sz="2000" dirty="0">
                <a:latin typeface="Meiryo UI" panose="020B0604030504040204" pitchFamily="50" charset="-128"/>
                <a:ea typeface="Meiryo UI" panose="020B0604030504040204" pitchFamily="50" charset="-128"/>
              </a:rPr>
              <a:t>3</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めざすべき都市像　　　　　　　　　　　　　　　　　　　　　　　　　　　　　　　　　　  </a:t>
            </a:r>
            <a:r>
              <a:rPr lang="en-US" altLang="ja-JP" sz="2000" dirty="0">
                <a:latin typeface="Meiryo UI" panose="020B0604030504040204" pitchFamily="50" charset="-128"/>
                <a:ea typeface="Meiryo UI" panose="020B0604030504040204" pitchFamily="50" charset="-128"/>
              </a:rPr>
              <a:t>6</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都市像ごとの施策項目及び主な施策　  　　　　　　            　　　　　　　　　</a:t>
            </a:r>
            <a:r>
              <a:rPr kumimoji="1" lang="en-US" altLang="ja-JP" sz="2000" dirty="0">
                <a:latin typeface="Meiryo UI" panose="020B0604030504040204" pitchFamily="50" charset="-128"/>
                <a:ea typeface="Meiryo UI" panose="020B0604030504040204" pitchFamily="50" charset="-128"/>
              </a:rPr>
              <a:t>7</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重点取組み　　　　　　　　　　　　　　　　　　　　　  　　　　　　　　　　　　　　　  </a:t>
            </a:r>
            <a:r>
              <a:rPr lang="en-US" altLang="ja-JP" sz="2000" dirty="0">
                <a:latin typeface="Meiryo UI" panose="020B0604030504040204" pitchFamily="50" charset="-128"/>
                <a:ea typeface="Meiryo UI" panose="020B0604030504040204" pitchFamily="50" charset="-128"/>
              </a:rPr>
              <a:t>12</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フェーズに応じた取組み推進の考え方　　　　　　　　　　　　　　　　　　　　　　　</a:t>
            </a:r>
            <a:r>
              <a:rPr lang="en-US" altLang="ja-JP" sz="2000" dirty="0">
                <a:latin typeface="Meiryo UI" panose="020B0604030504040204" pitchFamily="50" charset="-128"/>
                <a:ea typeface="Meiryo UI" panose="020B0604030504040204" pitchFamily="50" charset="-128"/>
              </a:rPr>
              <a:t>13</a:t>
            </a: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戦略の進捗管理　　　　　　　　　　　　　　　　　　　　　　　　　　　　　　　　　　　</a:t>
            </a:r>
            <a:r>
              <a:rPr lang="en-US" altLang="ja-JP" sz="2000" dirty="0">
                <a:latin typeface="Meiryo UI" panose="020B0604030504040204" pitchFamily="50" charset="-128"/>
                <a:ea typeface="Meiryo UI" panose="020B0604030504040204" pitchFamily="50" charset="-128"/>
              </a:rPr>
              <a:t>14</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参考資料</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重点事業例とスケジュールイメージ　　　　  　　　　　　　　　　　　 </a:t>
            </a:r>
            <a:r>
              <a:rPr lang="en-US" altLang="ja-JP" sz="2000" dirty="0">
                <a:latin typeface="Meiryo UI" panose="020B0604030504040204" pitchFamily="50" charset="-128"/>
                <a:ea typeface="Meiryo UI" panose="020B0604030504040204" pitchFamily="50" charset="-128"/>
              </a:rPr>
              <a:t>18</a:t>
            </a:r>
            <a:r>
              <a:rPr lang="ja-JP" altLang="en-US" sz="2000" dirty="0">
                <a:latin typeface="Meiryo UI" panose="020B0604030504040204" pitchFamily="50" charset="-128"/>
                <a:ea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697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46521" y="6492875"/>
            <a:ext cx="2228850" cy="365125"/>
          </a:xfrm>
        </p:spPr>
        <p:txBody>
          <a:bodyPr/>
          <a:lstStyle/>
          <a:p>
            <a:r>
              <a:rPr kumimoji="1" lang="en-US" altLang="ja-JP" dirty="0" smtClean="0"/>
              <a:t>18</a:t>
            </a:r>
            <a:endParaRPr kumimoji="1" lang="ja-JP" altLang="en-US" dirty="0"/>
          </a:p>
        </p:txBody>
      </p:sp>
      <p:pic>
        <p:nvPicPr>
          <p:cNvPr id="2" name="図 1"/>
          <p:cNvPicPr>
            <a:picLocks noChangeAspect="1"/>
          </p:cNvPicPr>
          <p:nvPr/>
        </p:nvPicPr>
        <p:blipFill>
          <a:blip r:embed="rId2"/>
          <a:stretch>
            <a:fillRect/>
          </a:stretch>
        </p:blipFill>
        <p:spPr>
          <a:xfrm>
            <a:off x="148009" y="121102"/>
            <a:ext cx="9575846" cy="6464182"/>
          </a:xfrm>
          <a:prstGeom prst="rect">
            <a:avLst/>
          </a:prstGeom>
        </p:spPr>
      </p:pic>
    </p:spTree>
    <p:extLst>
      <p:ext uri="{BB962C8B-B14F-4D97-AF65-F5344CB8AC3E}">
        <p14:creationId xmlns:p14="http://schemas.microsoft.com/office/powerpoint/2010/main" val="145193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a:xfrm>
            <a:off x="7505564" y="6356351"/>
            <a:ext cx="2228850" cy="365125"/>
          </a:xfrm>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1C9463AF-5DFA-4326-8E62-223A28D89E9B}"/>
              </a:ext>
            </a:extLst>
          </p:cNvPr>
          <p:cNvSpPr>
            <a:spLocks noGrp="1"/>
          </p:cNvSpPr>
          <p:nvPr>
            <p:ph idx="1"/>
          </p:nvPr>
        </p:nvSpPr>
        <p:spPr>
          <a:xfrm>
            <a:off x="303571" y="908168"/>
            <a:ext cx="9298857" cy="5163032"/>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上位概念となる府市</a:t>
            </a:r>
            <a:r>
              <a:rPr lang="ja-JP" altLang="ja-JP" sz="1400" dirty="0">
                <a:latin typeface="Meiryo UI" panose="020B0604030504040204" pitchFamily="50" charset="-128"/>
                <a:ea typeface="Meiryo UI" panose="020B0604030504040204" pitchFamily="50" charset="-128"/>
              </a:rPr>
              <a:t>共通の戦略として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」を策定し、世界の都市間競争に打ち勝つ都市魅力の創造・発信などに取り組んできた。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〇後継計画である「</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年度）」においては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「世界的な創造都市、国際エンターテインメント都市へ加速」に向け</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10</a:t>
            </a:r>
            <a:r>
              <a:rPr lang="ja-JP" altLang="ja-JP" sz="1400" dirty="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めざ</a:t>
            </a:r>
            <a:r>
              <a:rPr lang="ja-JP" altLang="ja-JP" sz="1400" dirty="0">
                <a:latin typeface="Meiryo UI" panose="020B0604030504040204" pitchFamily="50" charset="-128"/>
                <a:ea typeface="Meiryo UI" panose="020B0604030504040204" pitchFamily="50" charset="-128"/>
              </a:rPr>
              <a:t>すべき都市像</a:t>
            </a:r>
            <a:r>
              <a:rPr lang="ja-JP" altLang="en-US" sz="1400" dirty="0">
                <a:latin typeface="Meiryo UI" panose="020B0604030504040204" pitchFamily="50" charset="-128"/>
                <a:ea typeface="Meiryo UI" panose="020B0604030504040204" pitchFamily="50" charset="-128"/>
              </a:rPr>
              <a:t>や各々の</a:t>
            </a:r>
            <a:r>
              <a:rPr lang="ja-JP" altLang="ja-JP" sz="1400" dirty="0">
                <a:latin typeface="Meiryo UI" panose="020B0604030504040204" pitchFamily="50" charset="-128"/>
                <a:ea typeface="Meiryo UI" panose="020B0604030504040204" pitchFamily="50" charset="-128"/>
              </a:rPr>
              <a:t>ＫＰＩを定め</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ＰＤＣＡサイクルを実行しながら各種プロジェクト</a:t>
            </a:r>
            <a:r>
              <a:rPr lang="ja-JP" altLang="en-US" sz="1400" dirty="0">
                <a:latin typeface="Meiryo UI" panose="020B0604030504040204" pitchFamily="50" charset="-128"/>
                <a:ea typeface="Meiryo UI" panose="020B0604030504040204" pitchFamily="50" charset="-128"/>
              </a:rPr>
              <a:t>を着実に推進し、</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は過去最高となる</a:t>
            </a:r>
            <a:r>
              <a:rPr lang="en-US" altLang="ja-JP" sz="1400" dirty="0">
                <a:latin typeface="Meiryo UI" panose="020B0604030504040204" pitchFamily="50" charset="-128"/>
                <a:ea typeface="Meiryo UI" panose="020B0604030504040204" pitchFamily="50" charset="-128"/>
              </a:rPr>
              <a:t>1,231</a:t>
            </a:r>
            <a:r>
              <a:rPr lang="ja-JP" altLang="ja-JP" sz="1400" dirty="0">
                <a:latin typeface="Meiryo UI" panose="020B0604030504040204" pitchFamily="50" charset="-128"/>
                <a:ea typeface="Meiryo UI" panose="020B0604030504040204" pitchFamily="50" charset="-128"/>
              </a:rPr>
              <a:t>万人を達成</a:t>
            </a:r>
            <a:r>
              <a:rPr lang="ja-JP" altLang="en-US" sz="1400" dirty="0">
                <a:latin typeface="Meiryo UI" panose="020B0604030504040204" pitchFamily="50" charset="-128"/>
                <a:ea typeface="Meiryo UI" panose="020B0604030504040204" pitchFamily="50" charset="-128"/>
              </a:rPr>
              <a:t>するなど、好調なインバウンド需要を取り込むことで、大阪の賑わいを創出してきた。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また</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年日本国際博覧会（大阪・関西万博）の開催決定をはじめ、</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百舌鳥・古市古墳群の世界遺産</a:t>
            </a:r>
            <a:r>
              <a:rPr lang="ja-JP" altLang="en-US" sz="1400" dirty="0">
                <a:latin typeface="Meiryo UI" panose="020B0604030504040204" pitchFamily="50" charset="-128"/>
                <a:ea typeface="Meiryo UI" panose="020B0604030504040204" pitchFamily="50" charset="-128"/>
              </a:rPr>
              <a:t>登録の</a:t>
            </a:r>
            <a:r>
              <a:rPr lang="ja-JP" altLang="ja-JP" sz="1400" dirty="0">
                <a:latin typeface="Meiryo UI" panose="020B0604030504040204" pitchFamily="50" charset="-128"/>
                <a:ea typeface="Meiryo UI" panose="020B0604030504040204" pitchFamily="50" charset="-128"/>
              </a:rPr>
              <a:t>決定（</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のビッグプロジェクトが進展し、国内外における大阪の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この流れをさらに加速させ、活力に満ちた国際都市として、大阪を新たなステージへと飛躍させるため、大阪・関西万博に向けて高まる発信力やインパクトを活かして、都市魅力のさらなる向上や世界への発信をオール大阪で進めていく必要がある。</a:t>
            </a:r>
            <a:endParaRPr kumimoji="1" lang="ja-JP" altLang="en-US" sz="1800" dirty="0"/>
          </a:p>
        </p:txBody>
      </p:sp>
    </p:spTree>
    <p:extLst>
      <p:ext uri="{BB962C8B-B14F-4D97-AF65-F5344CB8AC3E}">
        <p14:creationId xmlns:p14="http://schemas.microsoft.com/office/powerpoint/2010/main" val="396100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64606" y="162633"/>
            <a:ext cx="9175882" cy="5605467"/>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取り巻く環境の変化への対応</a:t>
            </a:r>
            <a:r>
              <a:rPr lang="en-US" altLang="ja-JP" sz="1400" b="1" dirty="0">
                <a:latin typeface="Meiryo UI" panose="020B0604030504040204" pitchFamily="50" charset="-128"/>
                <a:ea typeface="Meiryo UI" panose="020B0604030504040204" pitchFamily="50" charset="-128"/>
              </a:rPr>
              <a:t>】</a:t>
            </a:r>
          </a:p>
          <a:p>
            <a:pPr marL="187200" indent="-187200">
              <a:lnSpc>
                <a:spcPts val="2300"/>
              </a:lnSpc>
              <a:spcBef>
                <a:spcPts val="3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ウイルス感染症</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、インバウンド需要がほぼ消失し、宿泊、飲食等を中心に売上が大幅に減少するなど、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新たな生活様式の浸透や消費行動、働き方が変化しているなか、観光分野においても地域の魅力再発見につながるマイクロツーリズムやアウトドア志向、旅の個人化・分散化、ワーケーションの進展による旅の長期化など、旅行者のニーズが変容しており、こうした潮流を捉えた施策が求められてい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また、新たな感染症や自然災害をはじめとする様々な</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危機事象等の発生は今後も想定され、それらに柔軟に対応し復活できる力、いわゆる都市の「レジリエンス」を高めることが重要であり、しなやかで力強い大阪の実現に向けた取組みも重要である。</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れまでの歴史を振り返ると、パンデミックは人類に大禍をもたらすだけでなく、新たな価値の創造や技術革新の進展、文化・芸術の復興といった社会変革をもたらすきっかけともなってきた。コロナ禍という誰もが体験したことのな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事態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を乗り越えるとともに来るべき時に備えて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、府民</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・市民をはじめとするあらゆるステークホルダー</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ともに大阪の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賑わい</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を創って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いくという</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考えのもと、数々の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を起こしてきた進取の気風や創造性、多様な人々を受け入れる風土など、大阪ならではの強みを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発揮し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新たな価値・魅力の創出や受入環境の整備、文化・芸術活動を支え花開かせる取組みといった未来への投資を行いながら、立ち止まることなく</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し続け</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1200"/>
              </a:spcBef>
              <a:spcAft>
                <a:spcPts val="300"/>
              </a:spcAft>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p>
          <a:p>
            <a:pPr marL="187200" indent="-187200">
              <a:lnSpc>
                <a:spcPts val="23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新型コロナ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ウイルス感染症の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、観光需要の回復を担う国内旅行の促進や新たな潮流に対応した魅力の創出・強化、</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インバウンド回復後を見据えた基盤整備などを着実に推進するとともに、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大阪・関西万博の開催</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さらには万博後に向けて、国際都市大阪にふさわしい</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新たな賑わい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を創り出し、活力</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ため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5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200"/>
              </a:lnSpc>
              <a:spcBef>
                <a:spcPts val="300"/>
              </a:spcBef>
              <a:buNone/>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50000"/>
              </a:lnSpc>
              <a:spcBef>
                <a:spcPts val="300"/>
              </a:spcBef>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364606" y="5799966"/>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計画期間</a:t>
            </a:r>
            <a:endParaRPr kumimoji="1" lang="ja-JP" altLang="en-US"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641600" y="6118711"/>
            <a:ext cx="8913402" cy="359650"/>
          </a:xfrm>
          <a:prstGeom prst="rect">
            <a:avLst/>
          </a:prstGeom>
        </p:spPr>
        <p:txBody>
          <a:bodyPr wrap="square">
            <a:spAutoFit/>
          </a:bodyPr>
          <a:lstStyle/>
          <a:p>
            <a:pPr>
              <a:lnSpc>
                <a:spcPts val="2300"/>
              </a:lnSpc>
            </a:pPr>
            <a:r>
              <a:rPr lang="en-US" altLang="ja-JP" sz="1400"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新型コロナウイルスの感染状況等を踏まえ、計画期間中においても必要に応じて柔軟に戦略を見直す</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1997719" y="5799966"/>
            <a:ext cx="3679170" cy="387286"/>
          </a:xfrm>
          <a:prstGeom prst="rect">
            <a:avLst/>
          </a:prstGeom>
        </p:spPr>
        <p:txBody>
          <a:bodyPr wrap="square">
            <a:spAutoFit/>
          </a:bodyPr>
          <a:lstStyle/>
          <a:p>
            <a:pPr>
              <a:lnSpc>
                <a:spcPts val="23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038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3880" y="4714834"/>
            <a:ext cx="9408939" cy="112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a:xfrm>
            <a:off x="7641452" y="6492875"/>
            <a:ext cx="2228850" cy="365125"/>
          </a:xfrm>
        </p:spPr>
        <p:txBody>
          <a:bodyPr/>
          <a:lstStyle/>
          <a:p>
            <a:r>
              <a:rPr lang="ja-JP" altLang="en-US" dirty="0"/>
              <a:t>３</a:t>
            </a:r>
            <a:endParaRPr kumimoji="1" lang="ja-JP" altLang="en-US" dirty="0"/>
          </a:p>
        </p:txBody>
      </p:sp>
      <p:sp>
        <p:nvSpPr>
          <p:cNvPr id="8" name="正方形/長方形 7"/>
          <p:cNvSpPr/>
          <p:nvPr/>
        </p:nvSpPr>
        <p:spPr>
          <a:xfrm>
            <a:off x="699395" y="1290485"/>
            <a:ext cx="8507208"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dirty="0">
                <a:solidFill>
                  <a:schemeClr val="tx1"/>
                </a:solidFill>
                <a:latin typeface="Meiryo UI" panose="020B0604030504040204" pitchFamily="50" charset="-128"/>
                <a:ea typeface="Meiryo UI" panose="020B0604030504040204" pitchFamily="50" charset="-128"/>
              </a:rPr>
              <a:t>魅力共創都市・大阪</a:t>
            </a:r>
            <a:endParaRPr lang="en-US" altLang="ja-JP" sz="28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～新たな時代を切り拓き、さらに前へ～</a:t>
            </a:r>
          </a:p>
        </p:txBody>
      </p:sp>
      <p:sp>
        <p:nvSpPr>
          <p:cNvPr id="3" name="正方形/長方形 2"/>
          <p:cNvSpPr/>
          <p:nvPr/>
        </p:nvSpPr>
        <p:spPr>
          <a:xfrm>
            <a:off x="778444" y="2430587"/>
            <a:ext cx="8339809" cy="1231241"/>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難局の先にある新たな時代を切り拓くため、住民・企業をはじめ、あらゆるステークホルダーとともに、</a:t>
            </a:r>
            <a:r>
              <a:rPr kumimoji="1" lang="ja-JP" altLang="en-US" sz="1400" dirty="0">
                <a:solidFill>
                  <a:schemeClr val="tx1"/>
                </a:solidFill>
                <a:latin typeface="Meiryo UI" panose="020B0604030504040204" pitchFamily="50" charset="-128"/>
                <a:ea typeface="Meiryo UI" panose="020B0604030504040204" pitchFamily="50" charset="-128"/>
              </a:rPr>
              <a:t>大阪が持つ豊かな歴史・文化</a:t>
            </a:r>
            <a:r>
              <a:rPr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dirty="0">
                <a:solidFill>
                  <a:schemeClr val="tx1"/>
                </a:solidFill>
                <a:latin typeface="Meiryo UI" panose="020B0604030504040204" pitchFamily="50" charset="-128"/>
                <a:ea typeface="Meiryo UI" panose="020B0604030504040204" pitchFamily="50" charset="-128"/>
              </a:rPr>
              <a:t>人々の多様な魅力、都市のポテンシャルを生かし</a:t>
            </a:r>
            <a:r>
              <a:rPr lang="ja-JP" altLang="en-US" sz="1400" dirty="0">
                <a:solidFill>
                  <a:schemeClr val="tx1"/>
                </a:solidFill>
                <a:latin typeface="Meiryo UI" panose="020B0604030504040204" pitchFamily="50" charset="-128"/>
                <a:ea typeface="Meiryo UI" panose="020B0604030504040204" pitchFamily="50" charset="-128"/>
              </a:rPr>
              <a:t>、チャレンジしつづけることにより、大阪を元気にし、府民・市民が誇りや愛着を感じることのできる、世界に誇る魅力あふれる都市を創り上げることを</a:t>
            </a:r>
            <a:r>
              <a:rPr kumimoji="1" lang="ja-JP" altLang="en-US" sz="1400" dirty="0">
                <a:solidFill>
                  <a:schemeClr val="tx1"/>
                </a:solidFill>
                <a:latin typeface="Meiryo UI" panose="020B0604030504040204" pitchFamily="50" charset="-128"/>
                <a:ea typeface="Meiryo UI" panose="020B0604030504040204" pitchFamily="50" charset="-128"/>
              </a:rPr>
              <a:t>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sp>
        <p:nvSpPr>
          <p:cNvPr id="9" name="角丸四角形 1">
            <a:extLst>
              <a:ext uri="{FF2B5EF4-FFF2-40B4-BE49-F238E27FC236}">
                <a16:creationId xmlns:a16="http://schemas.microsoft.com/office/drawing/2014/main" id="{3FDF27AD-75C2-44FE-A462-61A462E559F3}"/>
              </a:ext>
            </a:extLst>
          </p:cNvPr>
          <p:cNvSpPr/>
          <p:nvPr/>
        </p:nvSpPr>
        <p:spPr>
          <a:xfrm>
            <a:off x="391760" y="4862641"/>
            <a:ext cx="2875837" cy="827595"/>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ja-JP" sz="1600" b="1" spc="200" dirty="0">
                <a:solidFill>
                  <a:schemeClr val="tx1"/>
                </a:solidFill>
                <a:latin typeface="Meiryo UI" panose="020B0604030504040204" pitchFamily="50" charset="-128"/>
                <a:ea typeface="Meiryo UI" panose="020B0604030504040204" pitchFamily="50" charset="-128"/>
              </a:rPr>
              <a:t>大阪・関西万博</a:t>
            </a:r>
            <a:r>
              <a:rPr lang="ja-JP" altLang="en-US" sz="1600" b="1" spc="200" dirty="0">
                <a:solidFill>
                  <a:schemeClr val="tx1"/>
                </a:solidFill>
                <a:latin typeface="Meiryo UI" panose="020B0604030504040204" pitchFamily="50" charset="-128"/>
                <a:ea typeface="Meiryo UI" panose="020B0604030504040204" pitchFamily="50" charset="-128"/>
              </a:rPr>
              <a:t>の</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インパクトを生かした</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ja-JP" sz="1600" b="1" spc="200" dirty="0">
                <a:solidFill>
                  <a:schemeClr val="tx1"/>
                </a:solidFill>
                <a:latin typeface="Meiryo UI" panose="020B0604030504040204" pitchFamily="50" charset="-128"/>
                <a:ea typeface="Meiryo UI" panose="020B0604030504040204" pitchFamily="50" charset="-128"/>
              </a:rPr>
              <a:t>都市魅力の創造</a:t>
            </a:r>
            <a:r>
              <a:rPr lang="ja-JP" altLang="en-US" sz="1600" b="1" spc="200" dirty="0">
                <a:solidFill>
                  <a:schemeClr val="tx1"/>
                </a:solidFill>
                <a:latin typeface="Meiryo UI" panose="020B0604030504040204" pitchFamily="50" charset="-128"/>
                <a:ea typeface="Meiryo UI" panose="020B0604030504040204" pitchFamily="50" charset="-128"/>
              </a:rPr>
              <a:t>・発信</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3510431" y="4862641"/>
            <a:ext cx="2875837" cy="827596"/>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安全・安心で</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持続可能な魅力ある</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都市の実現</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6629102" y="4862641"/>
            <a:ext cx="2875837" cy="827595"/>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多様な主体が連携し、</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大阪全体を活性化</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2" name="角丸四角形 1">
            <a:extLst>
              <a:ext uri="{FF2B5EF4-FFF2-40B4-BE49-F238E27FC236}">
                <a16:creationId xmlns:a16="http://schemas.microsoft.com/office/drawing/2014/main" id="{3FDF27AD-75C2-44FE-A462-61A462E559F3}"/>
              </a:ext>
            </a:extLst>
          </p:cNvPr>
          <p:cNvSpPr/>
          <p:nvPr/>
        </p:nvSpPr>
        <p:spPr>
          <a:xfrm>
            <a:off x="243878" y="6154219"/>
            <a:ext cx="9408939" cy="239760"/>
          </a:xfrm>
          <a:prstGeom prst="roundRect">
            <a:avLst/>
          </a:prstGeom>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lnSpc>
                <a:spcPts val="1800"/>
              </a:lnSpc>
            </a:pPr>
            <a:r>
              <a:rPr lang="ja-JP" altLang="en-US" sz="1300" b="1" spc="200" dirty="0">
                <a:solidFill>
                  <a:schemeClr val="bg1"/>
                </a:solidFill>
                <a:latin typeface="Meiryo UI" panose="020B0604030504040204" pitchFamily="50" charset="-128"/>
                <a:ea typeface="Meiryo UI" panose="020B0604030504040204" pitchFamily="50" charset="-128"/>
              </a:rPr>
              <a:t>持続可能な開発目標（</a:t>
            </a:r>
            <a:r>
              <a:rPr lang="en-US" altLang="ja-JP" sz="1300" b="1" spc="200" dirty="0">
                <a:solidFill>
                  <a:schemeClr val="bg1"/>
                </a:solidFill>
                <a:latin typeface="Meiryo UI" panose="020B0604030504040204" pitchFamily="50" charset="-128"/>
                <a:ea typeface="Meiryo UI" panose="020B0604030504040204" pitchFamily="50" charset="-128"/>
              </a:rPr>
              <a:t>SDGs</a:t>
            </a:r>
            <a:r>
              <a:rPr lang="ja-JP" altLang="en-US" sz="1300" b="1" spc="200" dirty="0">
                <a:solidFill>
                  <a:schemeClr val="bg1"/>
                </a:solidFill>
                <a:latin typeface="Meiryo UI" panose="020B0604030504040204" pitchFamily="50" charset="-128"/>
                <a:ea typeface="Meiryo UI" panose="020B0604030504040204" pitchFamily="50" charset="-128"/>
              </a:rPr>
              <a:t>）達成への貢献</a:t>
            </a:r>
            <a:endParaRPr lang="en-US" altLang="ja-JP" sz="1300" b="1" spc="200" dirty="0">
              <a:solidFill>
                <a:schemeClr val="bg1"/>
              </a:solidFill>
              <a:latin typeface="Meiryo UI" panose="020B0604030504040204" pitchFamily="50" charset="-128"/>
              <a:ea typeface="Meiryo UI" panose="020B0604030504040204" pitchFamily="50" charset="-128"/>
            </a:endParaRPr>
          </a:p>
        </p:txBody>
      </p:sp>
      <p:sp>
        <p:nvSpPr>
          <p:cNvPr id="14" name="二等辺三角形 13"/>
          <p:cNvSpPr/>
          <p:nvPr/>
        </p:nvSpPr>
        <p:spPr>
          <a:xfrm>
            <a:off x="4374901" y="5878465"/>
            <a:ext cx="1146896" cy="2161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167305"/>
            <a:ext cx="9266750" cy="492928"/>
          </a:xfrm>
        </p:spPr>
        <p:txBody>
          <a:bodyPr>
            <a:noAutofit/>
          </a:bodyPr>
          <a:lstStyle/>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本戦略では、次の３つの基本的な考え方のもと、</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のめざすべき都市像を定め各種施策を推進する。</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）の達成に貢献する視点をもって推進していく。</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dirty="0">
                <a:latin typeface="+mn-ea"/>
              </a:rPr>
              <a:t/>
            </a:r>
            <a:br>
              <a:rPr lang="en-US" altLang="ja-JP" sz="1400" dirty="0">
                <a:latin typeface="+mn-ea"/>
              </a:rPr>
            </a:br>
            <a:endParaRPr lang="en-US" altLang="ja-JP" sz="1400" dirty="0">
              <a:latin typeface="+mn-ea"/>
            </a:endParaRPr>
          </a:p>
        </p:txBody>
      </p:sp>
      <p:sp>
        <p:nvSpPr>
          <p:cNvPr id="18" name="正方形/長方形 17"/>
          <p:cNvSpPr/>
          <p:nvPr/>
        </p:nvSpPr>
        <p:spPr>
          <a:xfrm>
            <a:off x="129711" y="825100"/>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3813213"/>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92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1056033"/>
            <a:ext cx="8910047" cy="1597958"/>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月に</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絶好の</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チャンスであり、大阪の再生・成長に向けた推進力となる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ビッグ</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イベント</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を見込む来場者</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が大阪の魅力を堪能できるよう、</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ICT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なども活用しながら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を創出するとともに、大阪・関西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の開催により、さらに高まる大阪の知名度を生かして強力に発信していく。</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４</a:t>
            </a:r>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3740997"/>
            <a:ext cx="8910047" cy="2823788"/>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評価される時代を迎えている。都市魅力の分野においても、レジリエンスの視点は重要であり、その基礎となる安全・安心に滞在できる都市を実現していくため、ウィズコロナに対応した非接触などの</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40000"/>
              </a:lnSpc>
              <a:spcBef>
                <a:spcPts val="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ウイルス感染拡大防止の観点から、人の移動や集客が制限される中、オンラインの活用などによる新たな事業展開が進められており、こうした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新たな手法や価値観等に</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よる都市魅力を創出する。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599607"/>
            <a:ext cx="6711166" cy="33561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a:t>
            </a:r>
            <a:r>
              <a:rPr lang="ja-JP" altLang="ja-JP" sz="1600" b="1" spc="200" dirty="0">
                <a:solidFill>
                  <a:schemeClr val="bg1"/>
                </a:solidFill>
                <a:latin typeface="Meiryo UI" panose="020B0604030504040204" pitchFamily="50" charset="-128"/>
                <a:ea typeface="Meiryo UI" panose="020B0604030504040204" pitchFamily="50" charset="-128"/>
              </a:rPr>
              <a:t>大阪・関西万博</a:t>
            </a:r>
            <a:r>
              <a:rPr lang="ja-JP" altLang="en-US" sz="1600" b="1" spc="200" dirty="0">
                <a:solidFill>
                  <a:schemeClr val="bg1"/>
                </a:solidFill>
                <a:latin typeface="Meiryo UI" panose="020B0604030504040204" pitchFamily="50" charset="-128"/>
                <a:ea typeface="Meiryo UI" panose="020B0604030504040204" pitchFamily="50" charset="-128"/>
              </a:rPr>
              <a:t>のインパクトを生かした</a:t>
            </a:r>
            <a:r>
              <a:rPr lang="ja-JP" altLang="ja-JP" sz="1600" b="1" spc="200" dirty="0">
                <a:solidFill>
                  <a:schemeClr val="bg1"/>
                </a:solidFill>
                <a:latin typeface="Meiryo UI" panose="020B0604030504040204" pitchFamily="50" charset="-128"/>
                <a:ea typeface="Meiryo UI" panose="020B0604030504040204" pitchFamily="50" charset="-128"/>
              </a:rPr>
              <a:t>都市魅力の創造</a:t>
            </a:r>
            <a:r>
              <a:rPr lang="ja-JP" altLang="en-US" sz="1600" b="1" spc="200" dirty="0">
                <a:solidFill>
                  <a:schemeClr val="bg1"/>
                </a:solidFill>
                <a:latin typeface="Meiryo UI" panose="020B0604030504040204" pitchFamily="50" charset="-128"/>
                <a:ea typeface="Meiryo UI" panose="020B0604030504040204" pitchFamily="50" charset="-128"/>
              </a:rPr>
              <a:t>・発信</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3296565"/>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安全・安心で持続可能な魅力ある都市の実現</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831916"/>
            <a:ext cx="8915847" cy="1750443"/>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魅力の創出は</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行政・経済界・地域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していくことが必要である。施策の推進にあたり、行政として、民間の活力を最大限に引き出すとともに、多様な主体を繋ぐ役割や、総合プロデュース、旗振り役を担い、府内市町村や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をはじめとする各主体と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し、大阪全体の活性化を図る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５</a:t>
            </a:r>
          </a:p>
        </p:txBody>
      </p:sp>
      <p:sp>
        <p:nvSpPr>
          <p:cNvPr id="14" name="角丸四角形 1">
            <a:extLst>
              <a:ext uri="{FF2B5EF4-FFF2-40B4-BE49-F238E27FC236}">
                <a16:creationId xmlns:a16="http://schemas.microsoft.com/office/drawing/2014/main" id="{3FDF27AD-75C2-44FE-A462-61A462E559F3}"/>
              </a:ext>
            </a:extLst>
          </p:cNvPr>
          <p:cNvSpPr/>
          <p:nvPr/>
        </p:nvSpPr>
        <p:spPr>
          <a:xfrm>
            <a:off x="497976" y="477450"/>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多様な主体が連携し、大阪全体を活性化</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7807" y="2778125"/>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第</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回副首都推進本部会議（</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年１月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r>
              <a:rPr kumimoji="1" lang="ja-JP" altLang="en-US" sz="1100"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更なる誘客や府域周遊の促進など事業効果を相乗的に高め、大阪全体としてのメリットにつなげる「新しい好循環」を実現する。</a:t>
            </a:r>
          </a:p>
        </p:txBody>
      </p:sp>
      <p:grpSp>
        <p:nvGrpSpPr>
          <p:cNvPr id="25" name="グループ化 24"/>
          <p:cNvGrpSpPr/>
          <p:nvPr/>
        </p:nvGrpSpPr>
        <p:grpSpPr>
          <a:xfrm>
            <a:off x="667807" y="4516244"/>
            <a:ext cx="8576184" cy="1932292"/>
            <a:chOff x="667807" y="3617965"/>
            <a:chExt cx="8576184" cy="1830177"/>
          </a:xfrm>
        </p:grpSpPr>
        <p:sp>
          <p:nvSpPr>
            <p:cNvPr id="26" name="正方形/長方形 25">
              <a:extLst>
                <a:ext uri="{FF2B5EF4-FFF2-40B4-BE49-F238E27FC236}">
                  <a16:creationId xmlns:a16="http://schemas.microsoft.com/office/drawing/2014/main" id="{3B305EC6-6134-436D-87C9-10EFF508689E}"/>
                </a:ext>
              </a:extLst>
            </p:cNvPr>
            <p:cNvSpPr/>
            <p:nvPr/>
          </p:nvSpPr>
          <p:spPr>
            <a:xfrm>
              <a:off x="667807" y="3617965"/>
              <a:ext cx="8576184" cy="1830177"/>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40000"/>
                </a:lnSpc>
              </a:pP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、様々なステークホルダーとの連携のもと取組みを進めている。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に基づく施策についても、関係機関等と連携しながら、</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踏まえた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3780089"/>
              <a:ext cx="583664" cy="583664"/>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3780089"/>
              <a:ext cx="589581" cy="589580"/>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3780089"/>
              <a:ext cx="589580" cy="589580"/>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3780089"/>
              <a:ext cx="589581" cy="589580"/>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3780089"/>
              <a:ext cx="583933" cy="583933"/>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3780089"/>
              <a:ext cx="589579" cy="589580"/>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3780089"/>
              <a:ext cx="582939" cy="589580"/>
            </a:xfrm>
            <a:prstGeom prst="rect">
              <a:avLst/>
            </a:prstGeom>
            <a:ln>
              <a:solidFill>
                <a:schemeClr val="tx1"/>
              </a:solidFill>
              <a:prstDash val="sysDot"/>
            </a:ln>
          </p:spPr>
        </p:pic>
      </p:grpSp>
      <p:sp>
        <p:nvSpPr>
          <p:cNvPr id="34" name="テキスト ボックス 33"/>
          <p:cNvSpPr txBox="1"/>
          <p:nvPr/>
        </p:nvSpPr>
        <p:spPr>
          <a:xfrm>
            <a:off x="673067" y="4826252"/>
            <a:ext cx="2286000"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　</a:t>
            </a:r>
            <a:r>
              <a:rPr lang="en-US" altLang="ja-JP" sz="1600" b="1" u="sng" dirty="0">
                <a:latin typeface="Meiryo UI" panose="020B0604030504040204" pitchFamily="50" charset="-128"/>
                <a:ea typeface="Meiryo UI" panose="020B0604030504040204" pitchFamily="50" charset="-128"/>
              </a:rPr>
              <a:t>SDG</a:t>
            </a:r>
            <a:r>
              <a:rPr lang="ja-JP" altLang="en-US" sz="1600" b="1" u="sng" dirty="0" err="1">
                <a:latin typeface="Meiryo UI" panose="020B0604030504040204" pitchFamily="50" charset="-128"/>
                <a:ea typeface="Meiryo UI" panose="020B0604030504040204" pitchFamily="50" charset="-128"/>
              </a:rPr>
              <a:t>ｓ</a:t>
            </a:r>
            <a:r>
              <a:rPr lang="ja-JP" altLang="en-US" sz="1600" b="1" u="sng" dirty="0">
                <a:latin typeface="Meiryo UI" panose="020B0604030504040204" pitchFamily="50" charset="-128"/>
                <a:ea typeface="Meiryo UI" panose="020B0604030504040204" pitchFamily="50" charset="-128"/>
              </a:rPr>
              <a:t>の取組み</a:t>
            </a:r>
            <a:endParaRPr kumimoji="1" lang="ja-JP" altLang="en-US" sz="1600" dirty="0"/>
          </a:p>
        </p:txBody>
      </p:sp>
    </p:spTree>
    <p:extLst>
      <p:ext uri="{BB962C8B-B14F-4D97-AF65-F5344CB8AC3E}">
        <p14:creationId xmlns:p14="http://schemas.microsoft.com/office/powerpoint/2010/main" val="96034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kumimoji="1" lang="ja-JP" altLang="en-US" dirty="0"/>
              <a:t>６</a:t>
            </a:r>
          </a:p>
        </p:txBody>
      </p:sp>
      <p:graphicFrame>
        <p:nvGraphicFramePr>
          <p:cNvPr id="11" name="表 10"/>
          <p:cNvGraphicFramePr>
            <a:graphicFrameLocks noGrp="1"/>
          </p:cNvGraphicFramePr>
          <p:nvPr>
            <p:extLst>
              <p:ext uri="{D42A27DB-BD31-4B8C-83A1-F6EECF244321}">
                <p14:modId xmlns:p14="http://schemas.microsoft.com/office/powerpoint/2010/main" val="1984384863"/>
              </p:ext>
            </p:extLst>
          </p:nvPr>
        </p:nvGraphicFramePr>
        <p:xfrm>
          <a:off x="316928" y="1161325"/>
          <a:ext cx="9202468" cy="5541326"/>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安全で安心して</a:t>
                      </a:r>
                      <a:r>
                        <a:rPr lang="ja-JP" altLang="en-US" sz="1200" b="0" u="none" kern="100" dirty="0">
                          <a:solidFill>
                            <a:schemeClr val="tx1"/>
                          </a:solidFill>
                          <a:effectLst/>
                          <a:latin typeface="Meiryo UI" panose="020B0604030504040204" pitchFamily="50" charset="-128"/>
                          <a:ea typeface="Meiryo UI" panose="020B0604030504040204" pitchFamily="50" charset="-128"/>
                        </a:rPr>
                        <a:t>滞在できる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en-US" altLang="ja-JP" sz="1500" b="1" u="none" kern="100" dirty="0">
                          <a:solidFill>
                            <a:schemeClr val="tx1"/>
                          </a:solidFill>
                          <a:effectLst/>
                          <a:latin typeface="Meiryo UI" panose="020B0604030504040204" pitchFamily="50" charset="-128"/>
                          <a:ea typeface="Meiryo UI" panose="020B0604030504040204" pitchFamily="50" charset="-128"/>
                        </a:rPr>
                        <a:t>24</a:t>
                      </a:r>
                      <a:r>
                        <a:rPr lang="ja-JP" altLang="en-US" sz="1500" b="1" u="none" kern="100" dirty="0">
                          <a:solidFill>
                            <a:schemeClr val="tx1"/>
                          </a:solidFill>
                          <a:effectLst/>
                          <a:latin typeface="Meiryo UI" panose="020B0604030504040204" pitchFamily="50" charset="-128"/>
                          <a:ea typeface="Meiryo UI" panose="020B0604030504040204" pitchFamily="50" charset="-128"/>
                        </a:rPr>
                        <a:t>時間おもてなし</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lvl="0" indent="0" algn="l">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大阪を訪れる人々が昼夜を問わず快適に、安全で安心して滞在できるおもてなし都市をめざす。</a:t>
                      </a:r>
                    </a:p>
                  </a:txBody>
                  <a:tcPr marL="37820" marR="37820" marT="0" marB="0" anchor="ctr"/>
                </a:tc>
                <a:extLst>
                  <a:ext uri="{0D108BD9-81ED-4DB2-BD59-A6C34878D82A}">
                    <a16:rowId xmlns:a16="http://schemas.microsoft.com/office/drawing/2014/main" val="2021061701"/>
                  </a:ext>
                </a:extLst>
              </a:tr>
              <a:tr h="641683">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大阪ならではの</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賑わいを創出する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l"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大阪の人々が誇りや愛着を感じ自慢できる、大阪ならではの賑わいを創出する</a:t>
                      </a:r>
                      <a:r>
                        <a:rPr lang="ja-JP" alt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多様な楽しみ方ができる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周遊・</a:t>
                      </a:r>
                      <a:r>
                        <a:rPr lang="ja-JP" altLang="en-US" sz="1500" b="1" kern="100" dirty="0">
                          <a:solidFill>
                            <a:schemeClr val="tx1"/>
                          </a:solidFill>
                          <a:effectLst/>
                          <a:latin typeface="Meiryo UI" panose="020B0604030504040204" pitchFamily="50" charset="-128"/>
                          <a:ea typeface="Meiryo UI" panose="020B0604030504040204" pitchFamily="50" charset="-128"/>
                        </a:rPr>
                        <a:t>観光</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ja-JP" sz="1200" u="none" kern="100" dirty="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u="none" kern="100" baseline="0" dirty="0">
                          <a:solidFill>
                            <a:schemeClr val="tx1"/>
                          </a:solidFill>
                          <a:effectLst/>
                          <a:latin typeface="Meiryo UI" panose="020B0604030504040204" pitchFamily="50" charset="-128"/>
                          <a:ea typeface="Meiryo UI" panose="020B0604030504040204" pitchFamily="50" charset="-128"/>
                        </a:rPr>
                        <a:t>国・</a:t>
                      </a:r>
                      <a:r>
                        <a:rPr lang="ja-JP" altLang="ja-JP" sz="1200" u="none" kern="100" dirty="0">
                          <a:solidFill>
                            <a:schemeClr val="tx1"/>
                          </a:solidFill>
                          <a:effectLst/>
                          <a:latin typeface="Meiryo UI" panose="020B0604030504040204" pitchFamily="50" charset="-128"/>
                          <a:ea typeface="Meiryo UI" panose="020B0604030504040204" pitchFamily="50" charset="-128"/>
                        </a:rPr>
                        <a:t>地域から</a:t>
                      </a:r>
                      <a:r>
                        <a:rPr lang="ja-JP" altLang="en-US" sz="1200" u="none" kern="100" dirty="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u="none" kern="100" dirty="0">
                          <a:solidFill>
                            <a:schemeClr val="tx1"/>
                          </a:solidFill>
                          <a:effectLst/>
                          <a:latin typeface="Meiryo UI" panose="020B0604030504040204" pitchFamily="50" charset="-128"/>
                          <a:ea typeface="Meiryo UI" panose="020B0604030504040204" pitchFamily="50" charset="-128"/>
                        </a:rPr>
                        <a:t>、府内各地を周遊し多様な</a:t>
                      </a:r>
                      <a:r>
                        <a:rPr lang="ja-JP" altLang="en-US" sz="1200" u="none" kern="100" dirty="0">
                          <a:solidFill>
                            <a:schemeClr val="tx1"/>
                          </a:solidFill>
                          <a:effectLst/>
                          <a:latin typeface="Meiryo UI" panose="020B0604030504040204" pitchFamily="50" charset="-128"/>
                          <a:ea typeface="Meiryo UI" panose="020B0604030504040204" pitchFamily="50" charset="-128"/>
                        </a:rPr>
                        <a:t>楽しみ方</a:t>
                      </a:r>
                      <a:r>
                        <a:rPr lang="ja-JP" altLang="ja-JP" sz="1200" u="none" kern="100" dirty="0">
                          <a:solidFill>
                            <a:schemeClr val="tx1"/>
                          </a:solidFill>
                          <a:effectLst/>
                          <a:latin typeface="Meiryo UI" panose="020B0604030504040204" pitchFamily="50" charset="-128"/>
                          <a:ea typeface="Meiryo UI" panose="020B0604030504040204" pitchFamily="50" charset="-128"/>
                        </a:rPr>
                        <a:t>ができる都市を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629307">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大阪が誇る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文化力を活用した魅力あふれる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国内外から芸術家等が集い、様々な文化芸術が交流し、新たなつながりや創造が促進されることにより、大阪の文化力や都市の魅力のさらなる向上につながる都市をめざす。</a:t>
                      </a:r>
                    </a:p>
                  </a:txBody>
                  <a:tcPr marL="37820" marR="37820" marT="0" marB="0" anchor="ctr"/>
                </a:tc>
                <a:extLst>
                  <a:ext uri="{0D108BD9-81ED-4DB2-BD59-A6C34878D82A}">
                    <a16:rowId xmlns:a16="http://schemas.microsoft.com/office/drawing/2014/main" val="3814659054"/>
                  </a:ext>
                </a:extLst>
              </a:tr>
              <a:tr h="533792">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100" dirty="0">
                          <a:solidFill>
                            <a:schemeClr val="tx1"/>
                          </a:solidFill>
                          <a:effectLst/>
                          <a:latin typeface="Meiryo UI" panose="020B0604030504040204" pitchFamily="50" charset="-128"/>
                          <a:ea typeface="Meiryo UI" panose="020B0604030504040204" pitchFamily="50" charset="-128"/>
                        </a:rPr>
                        <a:t>あらゆる人々が</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100" dirty="0">
                          <a:solidFill>
                            <a:schemeClr val="tx1"/>
                          </a:solidFill>
                          <a:effectLst/>
                          <a:latin typeface="Meiryo UI" panose="020B0604030504040204" pitchFamily="50" charset="-128"/>
                          <a:ea typeface="Meiryo UI" panose="020B0604030504040204" pitchFamily="50" charset="-128"/>
                        </a:rPr>
                        <a:t>文化を</a:t>
                      </a:r>
                      <a:r>
                        <a:rPr lang="ja-JP" altLang="en-US" sz="1500" b="1" u="none" kern="100" dirty="0">
                          <a:solidFill>
                            <a:schemeClr val="tx1"/>
                          </a:solidFill>
                          <a:effectLst/>
                          <a:latin typeface="Meiryo UI" panose="020B0604030504040204" pitchFamily="50" charset="-128"/>
                          <a:ea typeface="Meiryo UI" panose="020B0604030504040204" pitchFamily="50" charset="-128"/>
                        </a:rPr>
                        <a:t>享受できる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0" dirty="0">
                          <a:solidFill>
                            <a:schemeClr val="tx1"/>
                          </a:solidFill>
                          <a:effectLst/>
                          <a:latin typeface="Meiryo UI" panose="020B0604030504040204" pitchFamily="50" charset="-128"/>
                          <a:ea typeface="Meiryo UI" panose="020B0604030504040204" pitchFamily="50" charset="-128"/>
                        </a:rPr>
                        <a:t>世界に誇れる</a:t>
                      </a:r>
                      <a:endParaRPr lang="en-US" altLang="ja-JP" sz="1200" b="0" u="none" kern="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0" dirty="0">
                          <a:solidFill>
                            <a:schemeClr val="tx1"/>
                          </a:solidFill>
                          <a:effectLst/>
                          <a:latin typeface="Meiryo UI" panose="020B0604030504040204" pitchFamily="50" charset="-128"/>
                          <a:ea typeface="Meiryo UI" panose="020B0604030504040204" pitchFamily="50" charset="-128"/>
                        </a:rPr>
                        <a:t>スポーツ推進都市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a:t>
                      </a:r>
                      <a:r>
                        <a:rPr lang="ja-JP" altLang="en-US" sz="1200" u="none" kern="100" dirty="0">
                          <a:solidFill>
                            <a:schemeClr val="tx1"/>
                          </a:solidFill>
                          <a:effectLst/>
                          <a:latin typeface="Meiryo UI" panose="020B0604030504040204" pitchFamily="50" charset="-128"/>
                          <a:ea typeface="Meiryo UI" panose="020B0604030504040204" pitchFamily="50" charset="-128"/>
                        </a:rPr>
                        <a:t>み</a:t>
                      </a:r>
                      <a:r>
                        <a:rPr lang="ja-JP" sz="1200" u="none" kern="100" dirty="0">
                          <a:solidFill>
                            <a:schemeClr val="tx1"/>
                          </a:solidFill>
                          <a:effectLst/>
                          <a:latin typeface="Meiryo UI" panose="020B0604030504040204" pitchFamily="50" charset="-128"/>
                          <a:ea typeface="Meiryo UI" panose="020B0604030504040204" pitchFamily="50" charset="-128"/>
                        </a:rPr>
                        <a:t>る」機会を創出し、夢</a:t>
                      </a:r>
                      <a:r>
                        <a:rPr lang="ja-JP" altLang="en-US" sz="1200" u="none" kern="100" dirty="0">
                          <a:solidFill>
                            <a:schemeClr val="tx1"/>
                          </a:solidFill>
                          <a:effectLst/>
                          <a:latin typeface="Meiryo UI" panose="020B0604030504040204" pitchFamily="50" charset="-128"/>
                          <a:ea typeface="Meiryo UI" panose="020B0604030504040204" pitchFamily="50" charset="-128"/>
                        </a:rPr>
                        <a:t>や</a:t>
                      </a:r>
                      <a:r>
                        <a:rPr lang="ja-JP" sz="1200" u="none" kern="100" dirty="0">
                          <a:solidFill>
                            <a:schemeClr val="tx1"/>
                          </a:solidFill>
                          <a:effectLst/>
                          <a:latin typeface="Meiryo UI" panose="020B0604030504040204" pitchFamily="50" charset="-128"/>
                          <a:ea typeface="Meiryo UI" panose="020B0604030504040204" pitchFamily="50" charset="-128"/>
                        </a:rPr>
                        <a:t>希望、活力をうみだすとともに、スポーツの魅力を活用した</a:t>
                      </a:r>
                      <a:r>
                        <a:rPr lang="ja-JP" altLang="en-US" sz="1200" u="none" kern="100" dirty="0">
                          <a:solidFill>
                            <a:schemeClr val="tx1"/>
                          </a:solidFill>
                          <a:effectLst/>
                          <a:latin typeface="Meiryo UI" panose="020B0604030504040204" pitchFamily="50" charset="-128"/>
                          <a:ea typeface="Meiryo UI" panose="020B0604030504040204" pitchFamily="50" charset="-128"/>
                        </a:rPr>
                        <a:t>様々な形の</a:t>
                      </a:r>
                      <a:r>
                        <a:rPr lang="ja-JP" sz="1200" u="none" kern="100" dirty="0">
                          <a:solidFill>
                            <a:schemeClr val="tx1"/>
                          </a:solidFill>
                          <a:effectLst/>
                          <a:latin typeface="Meiryo UI" panose="020B0604030504040204" pitchFamily="50" charset="-128"/>
                          <a:ea typeface="Meiryo UI" panose="020B0604030504040204" pitchFamily="50" charset="-128"/>
                        </a:rPr>
                        <a:t>スポーツツーリズム</a:t>
                      </a:r>
                      <a:r>
                        <a:rPr lang="ja-JP" altLang="en-US" sz="1200" u="none" kern="100" dirty="0">
                          <a:solidFill>
                            <a:schemeClr val="tx1"/>
                          </a:solidFill>
                          <a:effectLst/>
                          <a:latin typeface="Meiryo UI" panose="020B0604030504040204" pitchFamily="50" charset="-128"/>
                          <a:ea typeface="Meiryo UI" panose="020B0604030504040204" pitchFamily="50" charset="-128"/>
                        </a:rPr>
                        <a:t>の</a:t>
                      </a:r>
                      <a:r>
                        <a:rPr lang="ja-JP" sz="1200" u="none" kern="100" dirty="0">
                          <a:solidFill>
                            <a:schemeClr val="tx1"/>
                          </a:solidFill>
                          <a:effectLst/>
                          <a:latin typeface="Meiryo UI" panose="020B0604030504040204" pitchFamily="50" charset="-128"/>
                          <a:ea typeface="Meiryo UI" panose="020B0604030504040204" pitchFamily="50" charset="-128"/>
                        </a:rPr>
                        <a:t>推進</a:t>
                      </a:r>
                      <a:r>
                        <a:rPr lang="ja-JP" altLang="en-US" sz="1200" u="none" kern="100" dirty="0">
                          <a:solidFill>
                            <a:schemeClr val="tx1"/>
                          </a:solidFill>
                          <a:effectLst/>
                          <a:latin typeface="Meiryo UI" panose="020B0604030504040204" pitchFamily="50" charset="-128"/>
                          <a:ea typeface="Meiryo UI" panose="020B0604030504040204" pitchFamily="50" charset="-128"/>
                        </a:rPr>
                        <a:t>等により</a:t>
                      </a:r>
                      <a:r>
                        <a:rPr lang="ja-JP" sz="1200" u="none" kern="100" dirty="0">
                          <a:solidFill>
                            <a:schemeClr val="tx1"/>
                          </a:solidFill>
                          <a:effectLst/>
                          <a:latin typeface="Meiryo UI" panose="020B0604030504040204" pitchFamily="50" charset="-128"/>
                          <a:ea typeface="Meiryo UI" panose="020B0604030504040204" pitchFamily="50" charset="-128"/>
                        </a:rPr>
                        <a:t>、世界に誇れるスポーツ推進都市を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健康と生きがいを創出する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スポーツに親しめる都市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u="none" kern="100" dirty="0">
                          <a:solidFill>
                            <a:schemeClr val="tx1"/>
                          </a:solidFill>
                          <a:effectLst/>
                          <a:latin typeface="Meiryo UI" panose="020B0604030504040204" pitchFamily="50" charset="-128"/>
                          <a:ea typeface="Meiryo UI" panose="020B0604030504040204" pitchFamily="50" charset="-128"/>
                        </a:rPr>
                        <a:t>10</a:t>
                      </a:r>
                      <a:r>
                        <a:rPr lang="ja-JP" altLang="en-US" sz="1200" u="none" kern="100" dirty="0">
                          <a:solidFill>
                            <a:schemeClr val="tx1"/>
                          </a:solidFill>
                          <a:effectLst/>
                          <a:latin typeface="Meiryo UI" panose="020B0604030504040204" pitchFamily="50" charset="-128"/>
                          <a:ea typeface="Meiryo UI" panose="020B0604030504040204" pitchFamily="50" charset="-128"/>
                        </a:rPr>
                        <a:t>歳若返り」を見据え、</a:t>
                      </a:r>
                      <a:r>
                        <a:rPr lang="ja-JP" altLang="ja-JP" sz="1200" u="none" kern="100" dirty="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kern="100" dirty="0">
                          <a:solidFill>
                            <a:schemeClr val="tx1"/>
                          </a:solidFill>
                          <a:effectLst/>
                          <a:latin typeface="Meiryo UI" panose="020B0604030504040204" pitchFamily="50" charset="-128"/>
                          <a:ea typeface="Meiryo UI" panose="020B0604030504040204" pitchFamily="50" charset="-128"/>
                        </a:rPr>
                        <a:t>グローバル人材が活躍する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just"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u="none" kern="100" dirty="0">
                          <a:solidFill>
                            <a:schemeClr val="tx1"/>
                          </a:solidFill>
                          <a:effectLst/>
                          <a:latin typeface="Meiryo UI" panose="020B0604030504040204" pitchFamily="50" charset="-128"/>
                          <a:ea typeface="Meiryo UI" panose="020B0604030504040204" pitchFamily="50" charset="-128"/>
                        </a:rPr>
                        <a:t>国内外の</a:t>
                      </a:r>
                      <a:r>
                        <a:rPr lang="ja-JP" altLang="en-US" sz="1200" u="none" kern="100" dirty="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u="none" kern="100" dirty="0">
                          <a:solidFill>
                            <a:schemeClr val="tx1"/>
                          </a:solidFill>
                          <a:effectLst/>
                          <a:latin typeface="Meiryo UI" panose="020B0604030504040204" pitchFamily="50" charset="-128"/>
                          <a:ea typeface="Meiryo UI" panose="020B0604030504040204" pitchFamily="50" charset="-128"/>
                        </a:rPr>
                        <a:t>国際都市を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r>
                        <a:rPr lang="ja-JP" altLang="en-US" sz="1200" u="none" kern="100" dirty="0">
                          <a:solidFill>
                            <a:schemeClr val="tx1"/>
                          </a:solidFill>
                          <a:effectLst/>
                          <a:latin typeface="Meiryo UI" panose="020B0604030504040204" pitchFamily="50" charset="-128"/>
                          <a:ea typeface="Meiryo UI" panose="020B0604030504040204" pitchFamily="50" charset="-128"/>
                        </a:rPr>
                        <a:t>。</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3379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出会いが新しい価値を生む</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多様性都市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外国人が安心・快適に</a:t>
                      </a:r>
                      <a:r>
                        <a:rPr lang="ja-JP" altLang="en-US" sz="1200" u="none" kern="100" dirty="0">
                          <a:solidFill>
                            <a:schemeClr val="tx1"/>
                          </a:solidFill>
                          <a:effectLst/>
                          <a:latin typeface="Meiryo UI" panose="020B0604030504040204" pitchFamily="50" charset="-128"/>
                          <a:ea typeface="Meiryo UI" panose="020B0604030504040204" pitchFamily="50" charset="-128"/>
                        </a:rPr>
                        <a:t>暮らせる</a:t>
                      </a:r>
                      <a:r>
                        <a:rPr lang="ja-JP" sz="1200" u="none" kern="100" dirty="0">
                          <a:solidFill>
                            <a:schemeClr val="tx1"/>
                          </a:solidFill>
                          <a:effectLst/>
                          <a:latin typeface="Meiryo UI" panose="020B0604030504040204" pitchFamily="50" charset="-128"/>
                          <a:ea typeface="Meiryo UI" panose="020B0604030504040204" pitchFamily="50" charset="-128"/>
                        </a:rPr>
                        <a:t>環境を整え</a:t>
                      </a:r>
                      <a:r>
                        <a:rPr lang="ja-JP" altLang="en-US" sz="1200" u="none" kern="100" dirty="0">
                          <a:solidFill>
                            <a:schemeClr val="tx1"/>
                          </a:solidFill>
                          <a:effectLst/>
                          <a:latin typeface="Meiryo UI" panose="020B0604030504040204" pitchFamily="50" charset="-128"/>
                          <a:ea typeface="Meiryo UI" panose="020B0604030504040204" pitchFamily="50" charset="-128"/>
                        </a:rPr>
                        <a:t>ることで</a:t>
                      </a:r>
                      <a:r>
                        <a:rPr lang="ja-JP" sz="1200" u="none" kern="100" dirty="0">
                          <a:solidFill>
                            <a:schemeClr val="tx1"/>
                          </a:solidFill>
                          <a:effectLst/>
                          <a:latin typeface="Meiryo UI" panose="020B0604030504040204" pitchFamily="50" charset="-128"/>
                          <a:ea typeface="Meiryo UI" panose="020B0604030504040204" pitchFamily="50" charset="-128"/>
                        </a:rPr>
                        <a:t>、多様な人材</a:t>
                      </a:r>
                      <a:r>
                        <a:rPr lang="ja-JP" altLang="en-US" sz="1200" u="none" kern="100" dirty="0">
                          <a:solidFill>
                            <a:schemeClr val="tx1"/>
                          </a:solidFill>
                          <a:effectLst/>
                          <a:latin typeface="Meiryo UI" panose="020B0604030504040204" pitchFamily="50" charset="-128"/>
                          <a:ea typeface="Meiryo UI" panose="020B0604030504040204" pitchFamily="50" charset="-128"/>
                        </a:rPr>
                        <a:t>や企業</a:t>
                      </a:r>
                      <a:r>
                        <a:rPr lang="ja-JP" sz="1200" u="none" kern="100" dirty="0">
                          <a:solidFill>
                            <a:schemeClr val="tx1"/>
                          </a:solidFill>
                          <a:effectLst/>
                          <a:latin typeface="Meiryo UI" panose="020B0604030504040204" pitchFamily="50" charset="-128"/>
                          <a:ea typeface="Meiryo UI" panose="020B0604030504040204" pitchFamily="50" charset="-128"/>
                        </a:rPr>
                        <a:t>を</a:t>
                      </a:r>
                      <a:r>
                        <a:rPr lang="ja-JP" altLang="en-US" sz="1200" u="none" kern="100" dirty="0">
                          <a:solidFill>
                            <a:schemeClr val="tx1"/>
                          </a:solidFill>
                          <a:effectLst/>
                          <a:latin typeface="Meiryo UI" panose="020B0604030504040204" pitchFamily="50" charset="-128"/>
                          <a:ea typeface="Meiryo UI" panose="020B0604030504040204" pitchFamily="50" charset="-128"/>
                        </a:rPr>
                        <a:t>惹きつけ</a:t>
                      </a:r>
                      <a:r>
                        <a:rPr lang="ja-JP" sz="1200" u="none" kern="100" dirty="0">
                          <a:solidFill>
                            <a:schemeClr val="tx1"/>
                          </a:solidFill>
                          <a:effectLst/>
                          <a:latin typeface="Meiryo UI" panose="020B0604030504040204" pitchFamily="50" charset="-128"/>
                          <a:ea typeface="Meiryo UI" panose="020B0604030504040204" pitchFamily="50" charset="-128"/>
                        </a:rPr>
                        <a:t>、新しい価値を生み出す都市を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6" name="正方形/長方形 5"/>
          <p:cNvSpPr/>
          <p:nvPr/>
        </p:nvSpPr>
        <p:spPr>
          <a:xfrm>
            <a:off x="159658" y="550995"/>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都市の賑わいや活力を創出し、高めていくため１０のめざすべき都市像を設定し、その実現に向けてベクトルをあわせて施策の実施に取り組む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めざすべき都市像</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a:t>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622356038"/>
              </p:ext>
            </p:extLst>
          </p:nvPr>
        </p:nvGraphicFramePr>
        <p:xfrm>
          <a:off x="297360" y="836031"/>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5236">
                <a:tc>
                  <a:txBody>
                    <a:bodyPr/>
                    <a:lstStyle/>
                    <a:p>
                      <a:r>
                        <a:rPr kumimoji="1" lang="ja-JP" altLang="en-US" sz="1200" dirty="0">
                          <a:latin typeface="Meiryo UI" panose="020B0604030504040204" pitchFamily="50" charset="-128"/>
                          <a:ea typeface="Meiryo UI" panose="020B0604030504040204" pitchFamily="50" charset="-128"/>
                        </a:rPr>
                        <a:t>１　安全で安心して滞在できる</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時間おもてなし都市</a:t>
                      </a:r>
                    </a:p>
                  </a:txBody>
                  <a:tcPr marL="74295" marR="74295" marT="37148" marB="37148" anchor="ctr"/>
                </a:tc>
                <a:extLst>
                  <a:ext uri="{0D108BD9-81ED-4DB2-BD59-A6C34878D82A}">
                    <a16:rowId xmlns:a16="http://schemas.microsoft.com/office/drawing/2014/main" val="3867636356"/>
                  </a:ext>
                </a:extLst>
              </a:tr>
              <a:tr h="532076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旅行者の安全・安心の確保</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災害等に関する情報発信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世界基準の情報発信（安全安心の見える化、アクセシビリティ等）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②ニューノーマルに適応した観光客受入環境の充実、ＩＣＴの活用・強化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感染対策の充実・強化（感染対策等認証制度の推進、顔認証技術の活用等）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33080917"/>
              </p:ext>
            </p:extLst>
          </p:nvPr>
        </p:nvGraphicFramePr>
        <p:xfrm>
          <a:off x="5082567" y="836031"/>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5842">
                <a:tc>
                  <a:txBody>
                    <a:bodyPr/>
                    <a:lstStyle/>
                    <a:p>
                      <a:r>
                        <a:rPr kumimoji="1" lang="ja-JP" altLang="en-US" sz="1200" dirty="0">
                          <a:latin typeface="Meiryo UI" panose="020B0604030504040204" pitchFamily="50" charset="-128"/>
                          <a:ea typeface="Meiryo UI" panose="020B0604030504040204" pitchFamily="50" charset="-128"/>
                        </a:rPr>
                        <a:t>２</a:t>
                      </a:r>
                      <a:r>
                        <a:rPr kumimoji="1" lang="ja-JP" altLang="en-US" sz="1200" dirty="0">
                          <a:solidFill>
                            <a:schemeClr val="bg1"/>
                          </a:solidFill>
                          <a:latin typeface="Meiryo UI" panose="020B0604030504040204" pitchFamily="50" charset="-128"/>
                          <a:ea typeface="Meiryo UI" panose="020B0604030504040204" pitchFamily="50" charset="-128"/>
                        </a:rPr>
                        <a:t>　大阪ならではの賑わいを創出する都市</a:t>
                      </a:r>
                    </a:p>
                  </a:txBody>
                  <a:tcPr marL="74295" marR="74295" marT="37148" marB="37148" anchor="ctr"/>
                </a:tc>
                <a:extLst>
                  <a:ext uri="{0D108BD9-81ED-4DB2-BD59-A6C34878D82A}">
                    <a16:rowId xmlns:a16="http://schemas.microsoft.com/office/drawing/2014/main" val="3867636356"/>
                  </a:ext>
                </a:extLst>
              </a:tr>
              <a:tr h="5320158">
                <a:tc>
                  <a:txBody>
                    <a:bodyPr/>
                    <a:lstStyle/>
                    <a:p>
                      <a:pPr>
                        <a:lnSpc>
                          <a:spcPts val="17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世界第一級の文化・観光拠点の形成・発信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水都大阪（水の回廊のさらなる活性化等）、光のまちづくりの推進（大阪・光の饗宴等）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大阪の強みを生かした魅力創出・発信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大阪が誇るスポーツ資源を生かしたスポーツツーリズムの推進（関連：都市像７②）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9" name="正方形/長方形 8">
            <a:extLst>
              <a:ext uri="{FF2B5EF4-FFF2-40B4-BE49-F238E27FC236}">
                <a16:creationId xmlns:a16="http://schemas.microsoft.com/office/drawing/2014/main" id="{8808B3D0-DDAE-457D-A13D-0AF063A20E8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都市</a:t>
            </a:r>
            <a:r>
              <a:rPr kumimoji="1" lang="ja-JP" altLang="en-US" sz="2400" dirty="0">
                <a:solidFill>
                  <a:schemeClr val="tx1"/>
                </a:solidFill>
                <a:latin typeface="Meiryo UI" panose="020B0604030504040204" pitchFamily="50" charset="-128"/>
                <a:ea typeface="Meiryo UI" panose="020B0604030504040204" pitchFamily="50" charset="-128"/>
              </a:rPr>
              <a:t>像ごとの施策項目および主な施策</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6728</Words>
  <Application>Microsoft Office PowerPoint</Application>
  <PresentationFormat>A4 210 x 297 mm</PresentationFormat>
  <Paragraphs>492</Paragraphs>
  <Slides>20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Meiryo UI</vt:lpstr>
      <vt:lpstr>游ゴシック</vt:lpstr>
      <vt:lpstr>游ゴシック Light</vt:lpstr>
      <vt:lpstr>游明朝</vt:lpstr>
      <vt:lpstr>Arial</vt:lpstr>
      <vt:lpstr>Times New Roman</vt:lpstr>
      <vt:lpstr>Wingdings</vt:lpstr>
      <vt:lpstr>Office テーマ</vt:lpstr>
      <vt:lpstr>大阪都市魅力創造戦略２０２５ 　（案）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大阪都市魅力創造戦略２０２５ 　（案）</dc:title>
  <dc:creator>USER</dc:creator>
  <cp:lastModifiedBy>北川　伸次</cp:lastModifiedBy>
  <cp:revision>80</cp:revision>
  <cp:lastPrinted>2021-01-22T09:19:59Z</cp:lastPrinted>
  <dcterms:modified xsi:type="dcterms:W3CDTF">2021-01-22T09:20:42Z</dcterms:modified>
</cp:coreProperties>
</file>