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5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drawings/drawing1.xml" ContentType="application/vnd.openxmlformats-officedocument.drawingml.chartshapes+xml"/>
  <Override PartName="/ppt/notesSlides/notesSlide6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2.xml" ContentType="application/vnd.openxmlformats-officedocument.drawingml.chartshapes+xml"/>
  <Override PartName="/ppt/notesSlides/notesSlide7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heme/themeOverride2.xml" ContentType="application/vnd.openxmlformats-officedocument.themeOverride+xml"/>
  <Override PartName="/ppt/notesSlides/notesSlide8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theme/themeOverride3.xml" ContentType="application/vnd.openxmlformats-officedocument.themeOverride+xml"/>
  <Override PartName="/ppt/notesSlides/notesSlide9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notesSlides/notesSlide10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theme/themeOverride4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4217" r:id="rId1"/>
  </p:sldMasterIdLst>
  <p:notesMasterIdLst>
    <p:notesMasterId r:id="rId26"/>
  </p:notesMasterIdLst>
  <p:handoutMasterIdLst>
    <p:handoutMasterId r:id="rId27"/>
  </p:handoutMasterIdLst>
  <p:sldIdLst>
    <p:sldId id="256" r:id="rId2"/>
    <p:sldId id="257" r:id="rId3"/>
    <p:sldId id="272" r:id="rId4"/>
    <p:sldId id="273" r:id="rId5"/>
    <p:sldId id="290" r:id="rId6"/>
    <p:sldId id="292" r:id="rId7"/>
    <p:sldId id="297" r:id="rId8"/>
    <p:sldId id="300" r:id="rId9"/>
    <p:sldId id="301" r:id="rId10"/>
    <p:sldId id="298" r:id="rId11"/>
    <p:sldId id="279" r:id="rId12"/>
    <p:sldId id="276" r:id="rId13"/>
    <p:sldId id="305" r:id="rId14"/>
    <p:sldId id="304" r:id="rId15"/>
    <p:sldId id="316" r:id="rId16"/>
    <p:sldId id="313" r:id="rId17"/>
    <p:sldId id="306" r:id="rId18"/>
    <p:sldId id="310" r:id="rId19"/>
    <p:sldId id="311" r:id="rId20"/>
    <p:sldId id="312" r:id="rId21"/>
    <p:sldId id="314" r:id="rId22"/>
    <p:sldId id="307" r:id="rId23"/>
    <p:sldId id="315" r:id="rId24"/>
    <p:sldId id="281" r:id="rId25"/>
  </p:sldIdLst>
  <p:sldSz cx="9144000" cy="6858000" type="screen4x3"/>
  <p:notesSz cx="6797675" cy="9926638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作成者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5" autoAdjust="0"/>
    <p:restoredTop sz="95026" autoAdjust="0"/>
  </p:normalViewPr>
  <p:slideViewPr>
    <p:cSldViewPr>
      <p:cViewPr varScale="1">
        <p:scale>
          <a:sx n="92" d="100"/>
          <a:sy n="92" d="100"/>
        </p:scale>
        <p:origin x="1166" y="8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3307" y="5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microsoft.com/office/2018/10/relationships/authors" Target="author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handoutMaster" Target="handoutMasters/handoutMaster1.xml"/><Relationship Id="rId30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1.xm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2.xm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2.xm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3.xm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4.xm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相談・通報・届出、判断件数</a:t>
            </a:r>
          </a:p>
        </c:rich>
      </c:tx>
      <c:layout>
        <c:manualLayout>
          <c:xMode val="edge"/>
          <c:yMode val="edge"/>
          <c:x val="0.36058054457440164"/>
          <c:y val="5.970085470085469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7.2306470543581719E-2"/>
          <c:y val="0.2000724358974359"/>
          <c:w val="0.91137848680023126"/>
          <c:h val="0.569163461538461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表１!$A$2</c:f>
              <c:strCache>
                <c:ptCount val="1"/>
                <c:pt idx="0">
                  <c:v>通報件数</c:v>
                </c:pt>
              </c:strCache>
            </c:strRef>
          </c:tx>
          <c:spPr>
            <a:solidFill>
              <a:srgbClr val="1F343C">
                <a:lumMod val="50000"/>
                <a:lumOff val="50000"/>
              </a:srgb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表１!$B$1:$G$1</c:f>
              <c:strCache>
                <c:ptCount val="5"/>
                <c:pt idx="0">
                  <c:v>令和２年度</c:v>
                </c:pt>
                <c:pt idx="1">
                  <c:v>令和３年度</c:v>
                </c:pt>
                <c:pt idx="2">
                  <c:v>令和４年度</c:v>
                </c:pt>
                <c:pt idx="3">
                  <c:v>令和５年度</c:v>
                </c:pt>
                <c:pt idx="4">
                  <c:v>令和６年度</c:v>
                </c:pt>
              </c:strCache>
              <c:extLst/>
            </c:strRef>
          </c:cat>
          <c:val>
            <c:numRef>
              <c:f>表１!$B$2:$G$2</c:f>
              <c:numCache>
                <c:formatCode>General</c:formatCode>
                <c:ptCount val="5"/>
                <c:pt idx="0">
                  <c:v>660</c:v>
                </c:pt>
                <c:pt idx="1">
                  <c:v>645</c:v>
                </c:pt>
                <c:pt idx="2">
                  <c:v>699</c:v>
                </c:pt>
                <c:pt idx="3">
                  <c:v>704</c:v>
                </c:pt>
                <c:pt idx="4">
                  <c:v>756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A6F5-4D75-AC2A-255D688B1EF6}"/>
            </c:ext>
          </c:extLst>
        </c:ser>
        <c:ser>
          <c:idx val="1"/>
          <c:order val="1"/>
          <c:tx>
            <c:strRef>
              <c:f>表１!$A$3</c:f>
              <c:strCache>
                <c:ptCount val="1"/>
                <c:pt idx="0">
                  <c:v>虐待と判断した件数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表１!$B$1:$G$1</c:f>
              <c:strCache>
                <c:ptCount val="5"/>
                <c:pt idx="0">
                  <c:v>令和２年度</c:v>
                </c:pt>
                <c:pt idx="1">
                  <c:v>令和３年度</c:v>
                </c:pt>
                <c:pt idx="2">
                  <c:v>令和４年度</c:v>
                </c:pt>
                <c:pt idx="3">
                  <c:v>令和５年度</c:v>
                </c:pt>
                <c:pt idx="4">
                  <c:v>令和６年度</c:v>
                </c:pt>
              </c:strCache>
              <c:extLst/>
            </c:strRef>
          </c:cat>
          <c:val>
            <c:numRef>
              <c:f>表１!$B$3:$G$3</c:f>
              <c:numCache>
                <c:formatCode>General</c:formatCode>
                <c:ptCount val="5"/>
                <c:pt idx="0">
                  <c:v>37</c:v>
                </c:pt>
                <c:pt idx="1">
                  <c:v>40</c:v>
                </c:pt>
                <c:pt idx="2">
                  <c:v>52</c:v>
                </c:pt>
                <c:pt idx="3">
                  <c:v>58</c:v>
                </c:pt>
                <c:pt idx="4">
                  <c:v>55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A6F5-4D75-AC2A-255D688B1EF6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11196184"/>
        <c:axId val="11192904"/>
      </c:barChart>
      <c:catAx>
        <c:axId val="11196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1192904"/>
        <c:crosses val="autoZero"/>
        <c:auto val="1"/>
        <c:lblAlgn val="ctr"/>
        <c:lblOffset val="100"/>
        <c:noMultiLvlLbl val="0"/>
      </c:catAx>
      <c:valAx>
        <c:axId val="11192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11196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33683661016157385"/>
          <c:y val="0.8907587606837607"/>
          <c:w val="0.32632677967685236"/>
          <c:h val="5.76814102564102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r>
              <a:rPr lang="ja-JP" altLang="en-US" sz="1400" b="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相談・通報・届出者（複数回答）</a:t>
            </a:r>
            <a:endParaRPr lang="ja-JP" sz="1400" b="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c:rich>
      </c:tx>
      <c:layout>
        <c:manualLayout>
          <c:xMode val="edge"/>
          <c:yMode val="edge"/>
          <c:x val="0.3290010540941678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2081804702254178"/>
          <c:y val="0.1841215811965812"/>
          <c:w val="0.74552487448153026"/>
          <c:h val="0.7982489316239315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大阪市（６年度）</c:v>
                </c:pt>
              </c:strCache>
            </c:strRef>
          </c:tx>
          <c:spPr>
            <a:solidFill>
              <a:schemeClr val="tx2">
                <a:lumMod val="50000"/>
                <a:lumOff val="50000"/>
              </a:schemeClr>
            </a:solidFill>
            <a:ln>
              <a:solidFill>
                <a:schemeClr val="tx1"/>
              </a:solidFill>
            </a:ln>
            <a:effectLst>
              <a:outerShdw blurRad="38100" dist="25400" dir="2700000" algn="br" rotWithShape="0">
                <a:srgbClr val="000000">
                  <a:alpha val="60000"/>
                </a:srgbClr>
              </a:outerShdw>
            </a:effectLst>
          </c:spPr>
          <c:invertIfNegative val="0"/>
          <c:cat>
            <c:strRef>
              <c:f>Sheet1!$A$2:$A$16</c:f>
              <c:strCache>
                <c:ptCount val="15"/>
                <c:pt idx="0">
                  <c:v>本人による届出</c:v>
                </c:pt>
                <c:pt idx="1">
                  <c:v>家族・親族</c:v>
                </c:pt>
                <c:pt idx="2">
                  <c:v>近隣住民・知人</c:v>
                </c:pt>
                <c:pt idx="3">
                  <c:v>民生委員</c:v>
                </c:pt>
                <c:pt idx="4">
                  <c:v>医療機関関係者</c:v>
                </c:pt>
                <c:pt idx="5">
                  <c:v>教職員</c:v>
                </c:pt>
                <c:pt idx="6">
                  <c:v>相談支援専門員</c:v>
                </c:pt>
                <c:pt idx="7">
                  <c:v>施設・事業所の職員</c:v>
                </c:pt>
                <c:pt idx="8">
                  <c:v>虐待者自身</c:v>
                </c:pt>
                <c:pt idx="9">
                  <c:v>警察</c:v>
                </c:pt>
                <c:pt idx="10">
                  <c:v>当該市区町村行政職員</c:v>
                </c:pt>
                <c:pt idx="11">
                  <c:v>介護保険法事業従事者等</c:v>
                </c:pt>
                <c:pt idx="12">
                  <c:v>成年後見人等</c:v>
                </c:pt>
                <c:pt idx="13">
                  <c:v>その他</c:v>
                </c:pt>
                <c:pt idx="14">
                  <c:v>不明（匿名を含む）</c:v>
                </c:pt>
              </c:strCache>
            </c:strRef>
          </c:cat>
          <c:val>
            <c:numRef>
              <c:f>Sheet1!$B$2:$B$16</c:f>
              <c:numCache>
                <c:formatCode>0.0%</c:formatCode>
                <c:ptCount val="15"/>
                <c:pt idx="0">
                  <c:v>4.1000000000000002E-2</c:v>
                </c:pt>
                <c:pt idx="1">
                  <c:v>5.0000000000000001E-3</c:v>
                </c:pt>
                <c:pt idx="2">
                  <c:v>5.0000000000000001E-3</c:v>
                </c:pt>
                <c:pt idx="3">
                  <c:v>1E-3</c:v>
                </c:pt>
                <c:pt idx="4">
                  <c:v>1.0999999999999999E-2</c:v>
                </c:pt>
                <c:pt idx="5">
                  <c:v>1E-3</c:v>
                </c:pt>
                <c:pt idx="6">
                  <c:v>2.5999999999999999E-2</c:v>
                </c:pt>
                <c:pt idx="7">
                  <c:v>3.5999999999999997E-2</c:v>
                </c:pt>
                <c:pt idx="8">
                  <c:v>2.5000000000000001E-2</c:v>
                </c:pt>
                <c:pt idx="9">
                  <c:v>0.15</c:v>
                </c:pt>
                <c:pt idx="10">
                  <c:v>2.4E-2</c:v>
                </c:pt>
                <c:pt idx="11">
                  <c:v>8.0000000000000002E-3</c:v>
                </c:pt>
                <c:pt idx="12">
                  <c:v>0</c:v>
                </c:pt>
                <c:pt idx="13">
                  <c:v>1.0999999999999999E-2</c:v>
                </c:pt>
                <c:pt idx="1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A9E-4BF1-9F8C-0CCCA2452B2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407576424"/>
        <c:axId val="407566584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Sheet1!$C$1</c15:sqref>
                        </c15:formulaRef>
                      </c:ext>
                    </c:extLst>
                    <c:strCache>
                      <c:ptCount val="1"/>
                      <c:pt idx="0">
                        <c:v>全国（５年度）</c:v>
                      </c:pt>
                    </c:strCache>
                  </c:strRef>
                </c:tx>
                <c:spPr>
                  <a:pattFill prst="pct25">
                    <a:fgClr>
                      <a:srgbClr val="FFC000"/>
                    </a:fgClr>
                    <a:bgClr>
                      <a:schemeClr val="bg1"/>
                    </a:bgClr>
                  </a:pattFill>
                  <a:ln>
                    <a:solidFill>
                      <a:schemeClr val="tx1"/>
                    </a:solidFill>
                  </a:ln>
                  <a:effectLst>
                    <a:outerShdw blurRad="38100" dist="25400" dir="2700000" algn="br" rotWithShape="0">
                      <a:srgbClr val="000000">
                        <a:alpha val="60000"/>
                      </a:srgbClr>
                    </a:outerShdw>
                  </a:effectLst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Sheet1!$A$2:$A$16</c15:sqref>
                        </c15:formulaRef>
                      </c:ext>
                    </c:extLst>
                    <c:strCache>
                      <c:ptCount val="15"/>
                      <c:pt idx="0">
                        <c:v>本人による届出</c:v>
                      </c:pt>
                      <c:pt idx="1">
                        <c:v>家族・親族</c:v>
                      </c:pt>
                      <c:pt idx="2">
                        <c:v>近隣住民・知人</c:v>
                      </c:pt>
                      <c:pt idx="3">
                        <c:v>民生委員</c:v>
                      </c:pt>
                      <c:pt idx="4">
                        <c:v>医療機関関係者</c:v>
                      </c:pt>
                      <c:pt idx="5">
                        <c:v>教職員</c:v>
                      </c:pt>
                      <c:pt idx="6">
                        <c:v>相談支援専門員</c:v>
                      </c:pt>
                      <c:pt idx="7">
                        <c:v>施設・事業所の職員</c:v>
                      </c:pt>
                      <c:pt idx="8">
                        <c:v>虐待者自身</c:v>
                      </c:pt>
                      <c:pt idx="9">
                        <c:v>警察</c:v>
                      </c:pt>
                      <c:pt idx="10">
                        <c:v>当該市区町村行政職員</c:v>
                      </c:pt>
                      <c:pt idx="11">
                        <c:v>介護保険法事業従事者等</c:v>
                      </c:pt>
                      <c:pt idx="12">
                        <c:v>成年後見人等</c:v>
                      </c:pt>
                      <c:pt idx="13">
                        <c:v>その他</c:v>
                      </c:pt>
                      <c:pt idx="14">
                        <c:v>不明（匿名を含む）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Sheet1!$C$2:$C$16</c15:sqref>
                        </c15:formulaRef>
                      </c:ext>
                    </c:extLst>
                    <c:numCache>
                      <c:formatCode>0.0%</c:formatCode>
                      <c:ptCount val="15"/>
                      <c:pt idx="0">
                        <c:v>0.114</c:v>
                      </c:pt>
                      <c:pt idx="1">
                        <c:v>2.5999999999999999E-2</c:v>
                      </c:pt>
                      <c:pt idx="2">
                        <c:v>1.6E-2</c:v>
                      </c:pt>
                      <c:pt idx="3">
                        <c:v>2E-3</c:v>
                      </c:pt>
                      <c:pt idx="4">
                        <c:v>2.9000000000000001E-2</c:v>
                      </c:pt>
                      <c:pt idx="5">
                        <c:v>4.0000000000000001E-3</c:v>
                      </c:pt>
                      <c:pt idx="6">
                        <c:v>0.105</c:v>
                      </c:pt>
                      <c:pt idx="7">
                        <c:v>0.11</c:v>
                      </c:pt>
                      <c:pt idx="8">
                        <c:v>3.0000000000000001E-3</c:v>
                      </c:pt>
                      <c:pt idx="9">
                        <c:v>0.52600000000000002</c:v>
                      </c:pt>
                      <c:pt idx="10">
                        <c:v>4.1000000000000002E-2</c:v>
                      </c:pt>
                      <c:pt idx="11">
                        <c:v>1.2999999999999999E-2</c:v>
                      </c:pt>
                      <c:pt idx="12">
                        <c:v>3.0000000000000001E-3</c:v>
                      </c:pt>
                      <c:pt idx="13">
                        <c:v>3.1E-2</c:v>
                      </c:pt>
                      <c:pt idx="14">
                        <c:v>8.0000000000000002E-3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9A9E-4BF1-9F8C-0CCCA2452B2B}"/>
                  </c:ext>
                </c:extLst>
              </c15:ser>
            </c15:filteredBarSeries>
          </c:ext>
        </c:extLst>
      </c:barChart>
      <c:catAx>
        <c:axId val="407576424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2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07566584"/>
        <c:crosses val="autoZero"/>
        <c:auto val="1"/>
        <c:lblAlgn val="ctr"/>
        <c:lblOffset val="100"/>
        <c:noMultiLvlLbl val="0"/>
      </c:catAx>
      <c:valAx>
        <c:axId val="407566584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2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407576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userShapes r:id="rId3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虐待類型件数（重複あり）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7.4066664608060093E-2"/>
          <c:y val="0.12809807869131259"/>
          <c:w val="0.90548873783659867"/>
          <c:h val="0.7594346320765691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'表７－１'!$A$3:$A$7</c:f>
              <c:strCache>
                <c:ptCount val="5"/>
                <c:pt idx="0">
                  <c:v>身体的虐待</c:v>
                </c:pt>
                <c:pt idx="1">
                  <c:v>性的虐待</c:v>
                </c:pt>
                <c:pt idx="2">
                  <c:v>心理的虐待</c:v>
                </c:pt>
                <c:pt idx="3">
                  <c:v>ネグレクト</c:v>
                </c:pt>
                <c:pt idx="4">
                  <c:v>経済的虐待</c:v>
                </c:pt>
              </c:strCache>
            </c:strRef>
          </c:cat>
          <c:val>
            <c:numRef>
              <c:f>'表７－１'!$F$3:$F$7</c:f>
              <c:numCache>
                <c:formatCode>General</c:formatCode>
                <c:ptCount val="5"/>
                <c:pt idx="0">
                  <c:v>23</c:v>
                </c:pt>
                <c:pt idx="1">
                  <c:v>0</c:v>
                </c:pt>
                <c:pt idx="2">
                  <c:v>18</c:v>
                </c:pt>
                <c:pt idx="3">
                  <c:v>11</c:v>
                </c:pt>
                <c:pt idx="4">
                  <c:v>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A5-4FD4-B47C-FFAAC231067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53826728"/>
        <c:axId val="553824432"/>
      </c:barChart>
      <c:catAx>
        <c:axId val="5538267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pPr>
            <a:endParaRPr lang="ja-JP"/>
          </a:p>
        </c:txPr>
        <c:crossAx val="553824432"/>
        <c:crosses val="autoZero"/>
        <c:auto val="1"/>
        <c:lblAlgn val="ctr"/>
        <c:lblOffset val="100"/>
        <c:noMultiLvlLbl val="0"/>
      </c:catAx>
      <c:valAx>
        <c:axId val="553824432"/>
        <c:scaling>
          <c:orientation val="minMax"/>
          <c:max val="3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538267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userShapes r:id="rId3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相談・通報・届出、判断件数</a:t>
            </a:r>
          </a:p>
        </c:rich>
      </c:tx>
      <c:layout>
        <c:manualLayout>
          <c:xMode val="edge"/>
          <c:yMode val="edge"/>
          <c:x val="0.36099508357915439"/>
          <c:y val="3.074588477366255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7.141531465093412E-2"/>
          <c:y val="0.16376645299145298"/>
          <c:w val="0.91701279527559054"/>
          <c:h val="0.6000666666666666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表24!$A$3</c:f>
              <c:strCache>
                <c:ptCount val="1"/>
                <c:pt idx="0">
                  <c:v>相談・通報・届出件数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表24!$B$1:$H$1</c:f>
              <c:strCache>
                <c:ptCount val="5"/>
                <c:pt idx="0">
                  <c:v>令和２年度</c:v>
                </c:pt>
                <c:pt idx="1">
                  <c:v>令和３年度</c:v>
                </c:pt>
                <c:pt idx="2">
                  <c:v>令和４年度</c:v>
                </c:pt>
                <c:pt idx="3">
                  <c:v>令和５年度</c:v>
                </c:pt>
                <c:pt idx="4">
                  <c:v>令和６年度</c:v>
                </c:pt>
              </c:strCache>
              <c:extLst/>
            </c:strRef>
          </c:cat>
          <c:val>
            <c:numRef>
              <c:f>表24!$B$3:$H$3</c:f>
              <c:numCache>
                <c:formatCode>General</c:formatCode>
                <c:ptCount val="5"/>
                <c:pt idx="0">
                  <c:v>94</c:v>
                </c:pt>
                <c:pt idx="1">
                  <c:v>109</c:v>
                </c:pt>
                <c:pt idx="2">
                  <c:v>79</c:v>
                </c:pt>
                <c:pt idx="3">
                  <c:v>76</c:v>
                </c:pt>
                <c:pt idx="4">
                  <c:v>97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53BD-44D9-BF31-1D0BAAFA67AD}"/>
            </c:ext>
          </c:extLst>
        </c:ser>
        <c:ser>
          <c:idx val="1"/>
          <c:order val="1"/>
          <c:tx>
            <c:strRef>
              <c:f>表24!$A$4</c:f>
              <c:strCache>
                <c:ptCount val="1"/>
                <c:pt idx="0">
                  <c:v>虐待と判断した件数</c:v>
                </c:pt>
              </c:strCache>
            </c:strRef>
          </c:tx>
          <c:spPr>
            <a:solidFill>
              <a:srgbClr val="92D050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表24!$B$1:$H$1</c:f>
              <c:strCache>
                <c:ptCount val="5"/>
                <c:pt idx="0">
                  <c:v>令和２年度</c:v>
                </c:pt>
                <c:pt idx="1">
                  <c:v>令和３年度</c:v>
                </c:pt>
                <c:pt idx="2">
                  <c:v>令和４年度</c:v>
                </c:pt>
                <c:pt idx="3">
                  <c:v>令和５年度</c:v>
                </c:pt>
                <c:pt idx="4">
                  <c:v>令和６年度</c:v>
                </c:pt>
              </c:strCache>
              <c:extLst/>
            </c:strRef>
          </c:cat>
          <c:val>
            <c:numRef>
              <c:f>表24!$B$4:$H$4</c:f>
              <c:numCache>
                <c:formatCode>General</c:formatCode>
                <c:ptCount val="5"/>
                <c:pt idx="0">
                  <c:v>17</c:v>
                </c:pt>
                <c:pt idx="1">
                  <c:v>11</c:v>
                </c:pt>
                <c:pt idx="2">
                  <c:v>29</c:v>
                </c:pt>
                <c:pt idx="3">
                  <c:v>29</c:v>
                </c:pt>
                <c:pt idx="4">
                  <c:v>24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53BD-44D9-BF31-1D0BAAFA67AD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46179344"/>
        <c:axId val="346179672"/>
      </c:barChart>
      <c:catAx>
        <c:axId val="34617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pPr>
            <a:endParaRPr lang="ja-JP"/>
          </a:p>
        </c:txPr>
        <c:crossAx val="346179672"/>
        <c:crosses val="autoZero"/>
        <c:auto val="1"/>
        <c:lblAlgn val="ctr"/>
        <c:lblOffset val="100"/>
        <c:noMultiLvlLbl val="0"/>
      </c:catAx>
      <c:valAx>
        <c:axId val="34617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46179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r"/>
      <c:layout>
        <c:manualLayout>
          <c:xMode val="edge"/>
          <c:yMode val="edge"/>
          <c:x val="7.1804326450344153E-2"/>
          <c:y val="0.86428415637860079"/>
          <c:w val="0.68266506882989197"/>
          <c:h val="8.229506172839505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34533159629097077"/>
          <c:y val="0.11613294250424762"/>
          <c:w val="0.65692126532693318"/>
          <c:h val="0.88163360471167973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表25!$F$1</c:f>
              <c:strCache>
                <c:ptCount val="1"/>
                <c:pt idx="0">
                  <c:v>大阪市（６年度）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cat>
            <c:strRef>
              <c:f>表25!$A$3:$A$25</c:f>
              <c:strCache>
                <c:ptCount val="23"/>
                <c:pt idx="0">
                  <c:v>本人による届出</c:v>
                </c:pt>
                <c:pt idx="1">
                  <c:v>家族・親族</c:v>
                </c:pt>
                <c:pt idx="2">
                  <c:v>近隣住民・知人</c:v>
                </c:pt>
                <c:pt idx="3">
                  <c:v>民生委員</c:v>
                </c:pt>
                <c:pt idx="4">
                  <c:v>医療機関関係者</c:v>
                </c:pt>
                <c:pt idx="5">
                  <c:v>教職員</c:v>
                </c:pt>
                <c:pt idx="6">
                  <c:v>相談支援専門員</c:v>
                </c:pt>
                <c:pt idx="7">
                  <c:v>当該施設・事業所　設置者・管理者</c:v>
                </c:pt>
                <c:pt idx="8">
                  <c:v>当該施設・事業所　サービス管理責任者</c:v>
                </c:pt>
                <c:pt idx="9">
                  <c:v>当該施設・事業所　サービス提供責任者</c:v>
                </c:pt>
                <c:pt idx="10">
                  <c:v>当該施設・事業所　児童発達支援管理責任者</c:v>
                </c:pt>
                <c:pt idx="11">
                  <c:v>当該施設・事業所　その他職員</c:v>
                </c:pt>
                <c:pt idx="12">
                  <c:v>当該施設・事業所　元職員</c:v>
                </c:pt>
                <c:pt idx="13">
                  <c:v>当該施設・事業所　利用者</c:v>
                </c:pt>
                <c:pt idx="14">
                  <c:v>当該施設・事業所で受け入れをしている実習生</c:v>
                </c:pt>
                <c:pt idx="15">
                  <c:v>他の施設・事業所の職員</c:v>
                </c:pt>
                <c:pt idx="16">
                  <c:v>当該市町村行政職員</c:v>
                </c:pt>
                <c:pt idx="17">
                  <c:v>警察</c:v>
                </c:pt>
                <c:pt idx="18">
                  <c:v>運営適正化委員会</c:v>
                </c:pt>
                <c:pt idx="19">
                  <c:v>居宅サービス事業等従事者等</c:v>
                </c:pt>
                <c:pt idx="20">
                  <c:v>成年後見人等</c:v>
                </c:pt>
                <c:pt idx="21">
                  <c:v>その他</c:v>
                </c:pt>
                <c:pt idx="22">
                  <c:v>不明（匿名を含む）</c:v>
                </c:pt>
              </c:strCache>
            </c:strRef>
          </c:cat>
          <c:val>
            <c:numRef>
              <c:f>表25!$G$3:$G$25</c:f>
              <c:numCache>
                <c:formatCode>0.0%</c:formatCode>
                <c:ptCount val="23"/>
                <c:pt idx="0">
                  <c:v>0.13402061855670103</c:v>
                </c:pt>
                <c:pt idx="1">
                  <c:v>8.247422680412371E-2</c:v>
                </c:pt>
                <c:pt idx="2">
                  <c:v>3.0927835051546393E-2</c:v>
                </c:pt>
                <c:pt idx="3">
                  <c:v>0</c:v>
                </c:pt>
                <c:pt idx="4">
                  <c:v>3.0927835051546393E-2</c:v>
                </c:pt>
                <c:pt idx="5">
                  <c:v>0</c:v>
                </c:pt>
                <c:pt idx="6">
                  <c:v>7.2164948453608241E-2</c:v>
                </c:pt>
                <c:pt idx="7">
                  <c:v>0.29896907216494845</c:v>
                </c:pt>
                <c:pt idx="8">
                  <c:v>1.0309278350515464E-2</c:v>
                </c:pt>
                <c:pt idx="9">
                  <c:v>0</c:v>
                </c:pt>
                <c:pt idx="10">
                  <c:v>0</c:v>
                </c:pt>
                <c:pt idx="11">
                  <c:v>8.247422680412371E-2</c:v>
                </c:pt>
                <c:pt idx="12">
                  <c:v>7.2164948453608241E-2</c:v>
                </c:pt>
                <c:pt idx="13">
                  <c:v>0</c:v>
                </c:pt>
                <c:pt idx="14">
                  <c:v>0</c:v>
                </c:pt>
                <c:pt idx="15">
                  <c:v>9.2783505154639179E-2</c:v>
                </c:pt>
                <c:pt idx="16">
                  <c:v>7.2164948453608241E-2</c:v>
                </c:pt>
                <c:pt idx="17">
                  <c:v>7.2164948453608241E-2</c:v>
                </c:pt>
                <c:pt idx="18">
                  <c:v>0</c:v>
                </c:pt>
                <c:pt idx="19">
                  <c:v>1.0309278350515464E-2</c:v>
                </c:pt>
                <c:pt idx="20">
                  <c:v>0</c:v>
                </c:pt>
                <c:pt idx="21">
                  <c:v>9.2783505154639179E-2</c:v>
                </c:pt>
                <c:pt idx="22">
                  <c:v>4.1237113402061855E-2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CC3-4B05-B507-36D66F32FC3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736389000"/>
        <c:axId val="736387360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表25!$H$1</c15:sqref>
                        </c15:formulaRef>
                      </c:ext>
                    </c:extLst>
                    <c:strCache>
                      <c:ptCount val="1"/>
                      <c:pt idx="0">
                        <c:v>全国（５年度）</c:v>
                      </c:pt>
                    </c:strCache>
                  </c:strRef>
                </c:tx>
                <c:spPr>
                  <a:solidFill>
                    <a:srgbClr val="FFFFD2"/>
                  </a:solidFill>
                  <a:ln>
                    <a:solidFill>
                      <a:schemeClr val="tx1"/>
                    </a:solidFill>
                  </a:ln>
                  <a:effectLst/>
                </c:spPr>
                <c:invertIfNegative val="0"/>
                <c:cat>
                  <c:strRef>
                    <c:extLst>
                      <c:ext uri="{02D57815-91ED-43cb-92C2-25804820EDAC}">
                        <c15:formulaRef>
                          <c15:sqref>表25!$A$3:$A$25</c15:sqref>
                        </c15:formulaRef>
                      </c:ext>
                    </c:extLst>
                    <c:strCache>
                      <c:ptCount val="23"/>
                      <c:pt idx="0">
                        <c:v>本人による届出</c:v>
                      </c:pt>
                      <c:pt idx="1">
                        <c:v>家族・親族</c:v>
                      </c:pt>
                      <c:pt idx="2">
                        <c:v>近隣住民・知人</c:v>
                      </c:pt>
                      <c:pt idx="3">
                        <c:v>民生委員</c:v>
                      </c:pt>
                      <c:pt idx="4">
                        <c:v>医療機関関係者</c:v>
                      </c:pt>
                      <c:pt idx="5">
                        <c:v>教職員</c:v>
                      </c:pt>
                      <c:pt idx="6">
                        <c:v>相談支援専門員</c:v>
                      </c:pt>
                      <c:pt idx="7">
                        <c:v>当該施設・事業所　設置者・管理者</c:v>
                      </c:pt>
                      <c:pt idx="8">
                        <c:v>当該施設・事業所　サービス管理責任者</c:v>
                      </c:pt>
                      <c:pt idx="9">
                        <c:v>当該施設・事業所　サービス提供責任者</c:v>
                      </c:pt>
                      <c:pt idx="10">
                        <c:v>当該施設・事業所　児童発達支援管理責任者</c:v>
                      </c:pt>
                      <c:pt idx="11">
                        <c:v>当該施設・事業所　その他職員</c:v>
                      </c:pt>
                      <c:pt idx="12">
                        <c:v>当該施設・事業所　元職員</c:v>
                      </c:pt>
                      <c:pt idx="13">
                        <c:v>当該施設・事業所　利用者</c:v>
                      </c:pt>
                      <c:pt idx="14">
                        <c:v>当該施設・事業所で受け入れをしている実習生</c:v>
                      </c:pt>
                      <c:pt idx="15">
                        <c:v>他の施設・事業所の職員</c:v>
                      </c:pt>
                      <c:pt idx="16">
                        <c:v>当該市町村行政職員</c:v>
                      </c:pt>
                      <c:pt idx="17">
                        <c:v>警察</c:v>
                      </c:pt>
                      <c:pt idx="18">
                        <c:v>運営適正化委員会</c:v>
                      </c:pt>
                      <c:pt idx="19">
                        <c:v>居宅サービス事業等従事者等</c:v>
                      </c:pt>
                      <c:pt idx="20">
                        <c:v>成年後見人等</c:v>
                      </c:pt>
                      <c:pt idx="21">
                        <c:v>その他</c:v>
                      </c:pt>
                      <c:pt idx="22">
                        <c:v>不明（匿名を含む）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表25!$I$3:$I$25</c15:sqref>
                        </c15:formulaRef>
                      </c:ext>
                    </c:extLst>
                    <c:numCache>
                      <c:formatCode>0.0%</c:formatCode>
                      <c:ptCount val="23"/>
                      <c:pt idx="0">
                        <c:v>0.14311142755428979</c:v>
                      </c:pt>
                      <c:pt idx="1">
                        <c:v>0.10430758276966892</c:v>
                      </c:pt>
                      <c:pt idx="2">
                        <c:v>2.7055891776432896E-2</c:v>
                      </c:pt>
                      <c:pt idx="3">
                        <c:v>3.55998576005696E-4</c:v>
                      </c:pt>
                      <c:pt idx="4">
                        <c:v>1.4061943752224991E-2</c:v>
                      </c:pt>
                      <c:pt idx="5">
                        <c:v>4.4499822000712E-3</c:v>
                      </c:pt>
                      <c:pt idx="6">
                        <c:v>8.4371662513349946E-2</c:v>
                      </c:pt>
                      <c:pt idx="7">
                        <c:v>0.14400142399430402</c:v>
                      </c:pt>
                      <c:pt idx="8">
                        <c:v>3.5243859024563902E-2</c:v>
                      </c:pt>
                      <c:pt idx="9">
                        <c:v>1.957992168031328E-3</c:v>
                      </c:pt>
                      <c:pt idx="10">
                        <c:v>2.135991456034176E-3</c:v>
                      </c:pt>
                      <c:pt idx="11">
                        <c:v>0.16981132075471697</c:v>
                      </c:pt>
                      <c:pt idx="12">
                        <c:v>4.9127803488786044E-2</c:v>
                      </c:pt>
                      <c:pt idx="13">
                        <c:v>1.3349946600213599E-2</c:v>
                      </c:pt>
                      <c:pt idx="14">
                        <c:v>1.067995728017088E-3</c:v>
                      </c:pt>
                      <c:pt idx="15">
                        <c:v>4.271982912068352E-2</c:v>
                      </c:pt>
                      <c:pt idx="16">
                        <c:v>6.0163759344962618E-2</c:v>
                      </c:pt>
                      <c:pt idx="17">
                        <c:v>1.245995016019936E-2</c:v>
                      </c:pt>
                      <c:pt idx="18">
                        <c:v>1.423994304022784E-3</c:v>
                      </c:pt>
                      <c:pt idx="19">
                        <c:v>1.601993592025632E-3</c:v>
                      </c:pt>
                      <c:pt idx="20">
                        <c:v>3.203987184051264E-3</c:v>
                      </c:pt>
                      <c:pt idx="21">
                        <c:v>7.56496974012104E-2</c:v>
                      </c:pt>
                      <c:pt idx="22">
                        <c:v>5.6781772872908511E-2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ACC3-4B05-B507-36D66F32FC30}"/>
                  </c:ext>
                </c:extLst>
              </c15:ser>
            </c15:filteredBarSeries>
          </c:ext>
        </c:extLst>
      </c:barChart>
      <c:catAx>
        <c:axId val="736389000"/>
        <c:scaling>
          <c:orientation val="maxMin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36387360"/>
        <c:crosses val="autoZero"/>
        <c:auto val="1"/>
        <c:lblAlgn val="ctr"/>
        <c:lblOffset val="100"/>
        <c:noMultiLvlLbl val="0"/>
      </c:catAx>
      <c:valAx>
        <c:axId val="736387360"/>
        <c:scaling>
          <c:orientation val="minMax"/>
        </c:scaling>
        <c:delete val="0"/>
        <c:axPos val="t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.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736389000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698486482301032E-2"/>
          <c:y val="0.17278754703248642"/>
          <c:w val="0.91716557681798883"/>
          <c:h val="0.6753219191330831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Sheet1!$B$2</c:f>
              <c:strCache>
                <c:ptCount val="1"/>
                <c:pt idx="0">
                  <c:v>件数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Sheet1!$A$3:$A$7</c:f>
              <c:strCache>
                <c:ptCount val="5"/>
                <c:pt idx="0">
                  <c:v>身体的虐待</c:v>
                </c:pt>
                <c:pt idx="1">
                  <c:v>性的虐待</c:v>
                </c:pt>
                <c:pt idx="2">
                  <c:v>心理的虐待</c:v>
                </c:pt>
                <c:pt idx="3">
                  <c:v>ネグレクト</c:v>
                </c:pt>
                <c:pt idx="4">
                  <c:v>経済的虐待</c:v>
                </c:pt>
              </c:strCache>
            </c:strRef>
          </c:cat>
          <c:val>
            <c:numRef>
              <c:f>Sheet1!$B$3:$B$7</c:f>
              <c:numCache>
                <c:formatCode>General</c:formatCode>
                <c:ptCount val="5"/>
                <c:pt idx="0">
                  <c:v>17</c:v>
                </c:pt>
                <c:pt idx="1">
                  <c:v>1</c:v>
                </c:pt>
                <c:pt idx="2">
                  <c:v>8</c:v>
                </c:pt>
                <c:pt idx="3">
                  <c:v>0</c:v>
                </c:pt>
                <c:pt idx="4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BAB-4647-8A33-97D26D2217D5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516883168"/>
        <c:axId val="516884968"/>
      </c:barChart>
      <c:catAx>
        <c:axId val="51688316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  <a:cs typeface="+mn-cs"/>
              </a:defRPr>
            </a:pPr>
            <a:endParaRPr lang="ja-JP"/>
          </a:p>
        </c:txPr>
        <c:crossAx val="516884968"/>
        <c:crosses val="autoZero"/>
        <c:auto val="1"/>
        <c:lblAlgn val="ctr"/>
        <c:lblOffset val="100"/>
        <c:noMultiLvlLbl val="0"/>
      </c:catAx>
      <c:valAx>
        <c:axId val="516884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5168831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ja-JP" altLang="en-US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相談・通報・届出件数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ja-JP"/>
        </a:p>
      </c:txPr>
    </c:title>
    <c:autoTitleDeleted val="0"/>
    <c:plotArea>
      <c:layout>
        <c:manualLayout>
          <c:layoutTarget val="inner"/>
          <c:xMode val="edge"/>
          <c:yMode val="edge"/>
          <c:x val="0.10673720472440947"/>
          <c:y val="0.19191117750520545"/>
          <c:w val="0.81476684187034398"/>
          <c:h val="0.64684264072921138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'表47-1'!$A$3</c:f>
              <c:strCache>
                <c:ptCount val="1"/>
                <c:pt idx="0">
                  <c:v>通報件数</c:v>
                </c:pt>
              </c:strCache>
            </c:strRef>
          </c:tx>
          <c:spPr>
            <a:solidFill>
              <a:schemeClr val="accent1"/>
            </a:solidFill>
            <a:ln>
              <a:solidFill>
                <a:schemeClr val="tx1"/>
              </a:solidFill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ja-JP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'表47-1'!$C$1:$H$1</c:f>
              <c:strCache>
                <c:ptCount val="5"/>
                <c:pt idx="0">
                  <c:v>令和２年度</c:v>
                </c:pt>
                <c:pt idx="1">
                  <c:v>令和３年度</c:v>
                </c:pt>
                <c:pt idx="2">
                  <c:v>令和４年度</c:v>
                </c:pt>
                <c:pt idx="3">
                  <c:v>令和５年度</c:v>
                </c:pt>
                <c:pt idx="4">
                  <c:v>令和６年度</c:v>
                </c:pt>
              </c:strCache>
              <c:extLst/>
            </c:strRef>
          </c:cat>
          <c:val>
            <c:numRef>
              <c:f>'表47-1'!$C$3:$H$3</c:f>
              <c:numCache>
                <c:formatCode>General</c:formatCode>
                <c:ptCount val="5"/>
                <c:pt idx="0">
                  <c:v>8</c:v>
                </c:pt>
                <c:pt idx="1">
                  <c:v>9</c:v>
                </c:pt>
                <c:pt idx="2">
                  <c:v>7</c:v>
                </c:pt>
                <c:pt idx="3">
                  <c:v>10</c:v>
                </c:pt>
                <c:pt idx="4">
                  <c:v>18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0-5A3F-4254-A999-643D5AD339E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346179344"/>
        <c:axId val="346179672"/>
        <c:extLst>
          <c:ext xmlns:c15="http://schemas.microsoft.com/office/drawing/2012/chart" uri="{02D57815-91ED-43cb-92C2-25804820EDAC}">
            <c15:filteredBarSeries>
              <c15:ser>
                <c:idx val="1"/>
                <c:order val="1"/>
                <c:tx>
                  <c:strRef>
                    <c:extLst>
                      <c:ext uri="{02D57815-91ED-43cb-92C2-25804820EDAC}">
                        <c15:formulaRef>
                          <c15:sqref>'表47-1'!$A$4</c15:sqref>
                        </c15:formulaRef>
                      </c:ext>
                    </c:extLst>
                    <c:strCache>
                      <c:ptCount val="1"/>
                    </c:strCache>
                  </c:strRef>
                </c:tx>
                <c:spPr>
                  <a:solidFill>
                    <a:schemeClr val="accent2"/>
                  </a:solidFill>
                  <a:ln>
                    <a:noFill/>
                  </a:ln>
                  <a:effectLst/>
                </c:spPr>
                <c:invertIfNegative val="0"/>
                <c:dLbls>
                  <c:spPr>
                    <a:noFill/>
                    <a:ln>
                      <a:noFill/>
                    </a:ln>
                    <a:effectLst/>
                  </c:spPr>
                  <c:txPr>
                    <a:bodyPr rot="0" spcFirstLastPara="1" vertOverflow="ellipsis" vert="horz" wrap="square" lIns="38100" tIns="19050" rIns="38100" bIns="19050" anchor="ctr" anchorCtr="1">
                      <a:spAutoFit/>
                    </a:bodyPr>
                    <a:lstStyle/>
                    <a:p>
                      <a:pPr>
                        <a:defRPr sz="900" b="0" i="0" u="none" strike="noStrike" kern="1200" baseline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latin typeface="+mn-lt"/>
                          <a:ea typeface="+mn-ea"/>
                          <a:cs typeface="+mn-cs"/>
                        </a:defRPr>
                      </a:pPr>
                      <a:endParaRPr lang="ja-JP"/>
                    </a:p>
                  </c:txPr>
                  <c:dLblPos val="outEnd"/>
                  <c:showLegendKey val="0"/>
                  <c:showVal val="1"/>
                  <c:showCatName val="0"/>
                  <c:showSerName val="0"/>
                  <c:showPercent val="0"/>
                  <c:showBubbleSize val="0"/>
                  <c:showLeaderLines val="0"/>
                  <c:extLst>
                    <c:ext uri="{CE6537A1-D6FC-4f65-9D91-7224C49458BB}">
                      <c15:showLeaderLines val="1"/>
                      <c15:leaderLines>
                        <c:spPr>
                          <a:ln w="9525" cap="flat" cmpd="sng" algn="ctr">
                            <a:solidFill>
                              <a:schemeClr val="tx1">
                                <a:lumMod val="35000"/>
                                <a:lumOff val="65000"/>
                              </a:schemeClr>
                            </a:solidFill>
                            <a:round/>
                          </a:ln>
                          <a:effectLst/>
                        </c:spPr>
                      </c15:leaderLines>
                    </c:ext>
                  </c:extLst>
                </c:dLbls>
                <c:cat>
                  <c:strRef>
                    <c:extLst>
                      <c:ext uri="{02D57815-91ED-43cb-92C2-25804820EDAC}">
                        <c15:formulaRef>
                          <c15:sqref>'表47-1'!$C$1:$H$1</c15:sqref>
                        </c15:formulaRef>
                      </c:ext>
                    </c:extLst>
                    <c:strCache>
                      <c:ptCount val="5"/>
                      <c:pt idx="0">
                        <c:v>令和２年度</c:v>
                      </c:pt>
                      <c:pt idx="1">
                        <c:v>令和３年度</c:v>
                      </c:pt>
                      <c:pt idx="2">
                        <c:v>令和４年度</c:v>
                      </c:pt>
                      <c:pt idx="3">
                        <c:v>令和５年度</c:v>
                      </c:pt>
                      <c:pt idx="4">
                        <c:v>令和６年度</c:v>
                      </c:pt>
                    </c:strCache>
                  </c:strRef>
                </c:cat>
                <c:val>
                  <c:numRef>
                    <c:extLst>
                      <c:ext uri="{02D57815-91ED-43cb-92C2-25804820EDAC}">
                        <c15:formulaRef>
                          <c15:sqref>'表47-1'!$C$4:$H$4</c15:sqref>
                        </c15:formulaRef>
                      </c:ext>
                    </c:extLst>
                    <c:numCache>
                      <c:formatCode>General</c:formatCode>
                      <c:ptCount val="5"/>
                      <c:pt idx="0">
                        <c:v>1</c:v>
                      </c:pt>
                      <c:pt idx="1">
                        <c:v>4</c:v>
                      </c:pt>
                      <c:pt idx="2">
                        <c:v>0</c:v>
                      </c:pt>
                      <c:pt idx="3">
                        <c:v>4</c:v>
                      </c:pt>
                      <c:pt idx="4">
                        <c:v>5</c:v>
                      </c:pt>
                    </c:numCache>
                  </c:numRef>
                </c:val>
                <c:extLst>
                  <c:ext xmlns:c16="http://schemas.microsoft.com/office/drawing/2014/chart" uri="{C3380CC4-5D6E-409C-BE32-E72D297353CC}">
                    <c16:uniqueId val="{00000001-5A3F-4254-A999-643D5AD339EB}"/>
                  </c:ext>
                </c:extLst>
              </c15:ser>
            </c15:filteredBarSeries>
          </c:ext>
        </c:extLst>
      </c:barChart>
      <c:catAx>
        <c:axId val="346179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46179672"/>
        <c:crosses val="autoZero"/>
        <c:auto val="1"/>
        <c:lblAlgn val="ctr"/>
        <c:lblOffset val="100"/>
        <c:noMultiLvlLbl val="0"/>
      </c:catAx>
      <c:valAx>
        <c:axId val="346179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4617934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</c:chartSpace>
</file>

<file path=ppt/charts/colors1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withinLinearReversed" id="26">
  <a:schemeClr val="accent6"/>
</cs:colorStyle>
</file>

<file path=ppt/charts/colors3.xml><?xml version="1.0" encoding="utf-8"?>
<cs:colorStyle xmlns:cs="http://schemas.microsoft.com/office/drawing/2012/chartStyle" xmlns:a="http://schemas.openxmlformats.org/drawingml/2006/main" meth="cycle" id="12">
  <a:schemeClr val="accent2"/>
  <a:schemeClr val="accent4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0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0.59875</cdr:x>
      <cdr:y>0.93845</cdr:y>
    </cdr:from>
    <cdr:to>
      <cdr:x>1</cdr:x>
      <cdr:y>0.99389</cdr:y>
    </cdr:to>
    <cdr:sp macro="" textlink="">
      <cdr:nvSpPr>
        <cdr:cNvPr id="2" name="タイトル 1"/>
        <cdr:cNvSpPr txBox="1">
          <a:spLocks xmlns:a="http://schemas.openxmlformats.org/drawingml/2006/main"/>
        </cdr:cNvSpPr>
      </cdr:nvSpPr>
      <cdr:spPr>
        <a:xfrm xmlns:a="http://schemas.openxmlformats.org/drawingml/2006/main">
          <a:off x="4802640" y="4391968"/>
          <a:ext cx="3218465" cy="259432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="horz" lIns="91440" tIns="45720" rIns="91440" bIns="45720" rtlCol="0" anchor="ctr">
          <a:noAutofit/>
        </a:bodyPr>
        <a:lstStyle xmlns:a="http://schemas.openxmlformats.org/drawingml/2006/main">
          <a:defPPr>
            <a:defRPr lang="ja-JP"/>
          </a:defPPr>
          <a:lvl1pPr marL="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kumimoji="1"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altLang="ja-JP" sz="1050" dirty="0">
              <a:latin typeface="ＭＳ ゴシック" panose="020B0609070205080204" pitchFamily="49" charset="-128"/>
              <a:ea typeface="ＭＳ ゴシック" panose="020B0609070205080204" pitchFamily="49" charset="-128"/>
            </a:rPr>
            <a:t>※</a:t>
          </a:r>
          <a:r>
            <a:rPr lang="ja-JP" altLang="en-US" sz="1050" dirty="0">
              <a:latin typeface="ＭＳ ゴシック" panose="020B0609070205080204" pitchFamily="49" charset="-128"/>
              <a:ea typeface="ＭＳ ゴシック" panose="020B0609070205080204" pitchFamily="49" charset="-128"/>
            </a:rPr>
            <a:t>構成割合は、相談・通報件数</a:t>
          </a:r>
          <a:r>
            <a:rPr lang="en-US" altLang="ja-JP" sz="1050" dirty="0">
              <a:latin typeface="ＭＳ ゴシック" panose="020B0609070205080204" pitchFamily="49" charset="-128"/>
              <a:ea typeface="ＭＳ ゴシック" panose="020B0609070205080204" pitchFamily="49" charset="-128"/>
            </a:rPr>
            <a:t>756</a:t>
          </a:r>
          <a:r>
            <a:rPr lang="ja-JP" altLang="en-US" sz="1050" dirty="0">
              <a:latin typeface="ＭＳ ゴシック" panose="020B0609070205080204" pitchFamily="49" charset="-128"/>
              <a:ea typeface="ＭＳ ゴシック" panose="020B0609070205080204" pitchFamily="49" charset="-128"/>
            </a:rPr>
            <a:t>件に対するもの</a:t>
          </a:r>
          <a:endParaRPr lang="ja-JP" altLang="en-US" sz="1050" dirty="0">
            <a:solidFill>
              <a:schemeClr val="tx1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0.80532</cdr:x>
      <cdr:y>0.25543</cdr:y>
    </cdr:from>
    <cdr:to>
      <cdr:x>0.97391</cdr:x>
      <cdr:y>0.99368</cdr:y>
    </cdr:to>
    <cdr:sp macro="" textlink="">
      <cdr:nvSpPr>
        <cdr:cNvPr id="2" name="四角形: 角を丸くする 1">
          <a:extLst xmlns:a="http://schemas.openxmlformats.org/drawingml/2006/main">
            <a:ext uri="{FF2B5EF4-FFF2-40B4-BE49-F238E27FC236}">
              <a16:creationId xmlns:a16="http://schemas.microsoft.com/office/drawing/2014/main" id="{80EAC14B-33E1-4481-9866-125764A00C50}"/>
            </a:ext>
          </a:extLst>
        </cdr:cNvPr>
        <cdr:cNvSpPr/>
      </cdr:nvSpPr>
      <cdr:spPr>
        <a:xfrm xmlns:a="http://schemas.openxmlformats.org/drawingml/2006/main">
          <a:off x="5502806" y="1195395"/>
          <a:ext cx="1152000" cy="3455010"/>
        </a:xfrm>
        <a:prstGeom xmlns:a="http://schemas.openxmlformats.org/drawingml/2006/main" prst="roundRect">
          <a:avLst>
            <a:gd name="adj" fmla="val 12366"/>
          </a:avLst>
        </a:prstGeom>
        <a:noFill xmlns:a="http://schemas.openxmlformats.org/drawingml/2006/main"/>
        <a:ln xmlns:a="http://schemas.openxmlformats.org/drawingml/2006/main">
          <a:solidFill>
            <a:srgbClr val="FF0000"/>
          </a:solidFill>
        </a:ln>
      </cdr:spPr>
      <cdr:style>
        <a:lnRef xmlns:a="http://schemas.openxmlformats.org/drawingml/2006/main" idx="2">
          <a:schemeClr val="accent6"/>
        </a:lnRef>
        <a:fillRef xmlns:a="http://schemas.openxmlformats.org/drawingml/2006/main" idx="1">
          <a:schemeClr val="lt1"/>
        </a:fillRef>
        <a:effectRef xmlns:a="http://schemas.openxmlformats.org/drawingml/2006/main" idx="0">
          <a:schemeClr val="accent6"/>
        </a:effectRef>
        <a:fontRef xmlns:a="http://schemas.openxmlformats.org/drawingml/2006/main" idx="minor">
          <a:schemeClr val="dk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ja-JP" altLang="en-US" kern="1200">
            <a:noFill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1292" tIns="45646" rIns="91292" bIns="4564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60" cy="496332"/>
          </a:xfrm>
          <a:prstGeom prst="rect">
            <a:avLst/>
          </a:prstGeom>
        </p:spPr>
        <p:txBody>
          <a:bodyPr vert="horz" lIns="91292" tIns="45646" rIns="91292" bIns="45646" rtlCol="0"/>
          <a:lstStyle>
            <a:lvl1pPr algn="r">
              <a:defRPr sz="1200"/>
            </a:lvl1pPr>
          </a:lstStyle>
          <a:p>
            <a:fld id="{0901CB3C-FC78-4800-A298-8C6F2AFF76AE}" type="datetimeFigureOut">
              <a:rPr kumimoji="1" lang="ja-JP" altLang="en-US" smtClean="0"/>
              <a:t>2026/2/10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1292" tIns="45646" rIns="91292" bIns="4564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60" cy="496332"/>
          </a:xfrm>
          <a:prstGeom prst="rect">
            <a:avLst/>
          </a:prstGeom>
        </p:spPr>
        <p:txBody>
          <a:bodyPr vert="horz" lIns="91292" tIns="45646" rIns="91292" bIns="45646" rtlCol="0" anchor="b"/>
          <a:lstStyle>
            <a:lvl1pPr algn="r">
              <a:defRPr sz="1200"/>
            </a:lvl1pPr>
          </a:lstStyle>
          <a:p>
            <a:fld id="{D3D84EFA-1487-416A-80A0-3B405B1EE17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012963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60" cy="496332"/>
          </a:xfrm>
          <a:prstGeom prst="rect">
            <a:avLst/>
          </a:prstGeom>
        </p:spPr>
        <p:txBody>
          <a:bodyPr vert="horz" lIns="91292" tIns="45646" rIns="91292" bIns="45646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60" cy="496332"/>
          </a:xfrm>
          <a:prstGeom prst="rect">
            <a:avLst/>
          </a:prstGeom>
        </p:spPr>
        <p:txBody>
          <a:bodyPr vert="horz" lIns="91292" tIns="45646" rIns="91292" bIns="45646" rtlCol="0"/>
          <a:lstStyle>
            <a:lvl1pPr algn="r">
              <a:defRPr sz="1200"/>
            </a:lvl1pPr>
          </a:lstStyle>
          <a:p>
            <a:fld id="{BCF28C57-C171-4F28-9B97-E23F37A5DE8A}" type="datetimeFigureOut">
              <a:rPr kumimoji="1" lang="ja-JP" altLang="en-US" smtClean="0"/>
              <a:t>2026/2/10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919163" y="746125"/>
            <a:ext cx="4959350" cy="37195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92" tIns="45646" rIns="91292" bIns="45646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79768" y="4715155"/>
            <a:ext cx="5438140" cy="4466987"/>
          </a:xfrm>
          <a:prstGeom prst="rect">
            <a:avLst/>
          </a:prstGeom>
        </p:spPr>
        <p:txBody>
          <a:bodyPr vert="horz" lIns="91292" tIns="45646" rIns="91292" bIns="45646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60" cy="496332"/>
          </a:xfrm>
          <a:prstGeom prst="rect">
            <a:avLst/>
          </a:prstGeom>
        </p:spPr>
        <p:txBody>
          <a:bodyPr vert="horz" lIns="91292" tIns="45646" rIns="91292" bIns="45646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60" cy="496332"/>
          </a:xfrm>
          <a:prstGeom prst="rect">
            <a:avLst/>
          </a:prstGeom>
        </p:spPr>
        <p:txBody>
          <a:bodyPr vert="horz" lIns="91292" tIns="45646" rIns="91292" bIns="45646" rtlCol="0" anchor="b"/>
          <a:lstStyle>
            <a:lvl1pPr algn="r">
              <a:defRPr sz="1200"/>
            </a:lvl1pPr>
          </a:lstStyle>
          <a:p>
            <a:fld id="{8DB02E16-5A83-4104-B994-160C17855B1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846057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15444290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1929236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140934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34501125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2952918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649312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345011254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0016186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7649312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ja-JP" dirty="0"/>
          </a:p>
        </p:txBody>
      </p:sp>
    </p:spTree>
    <p:extLst>
      <p:ext uri="{BB962C8B-B14F-4D97-AF65-F5344CB8AC3E}">
        <p14:creationId xmlns:p14="http://schemas.microsoft.com/office/powerpoint/2010/main" val="345011254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121409342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BA643-FD57-4D24-A41C-97A94D1902E7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6626631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10108E-02A9-3F5A-2AFA-6666846CFF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>
            <a:extLst>
              <a:ext uri="{FF2B5EF4-FFF2-40B4-BE49-F238E27FC236}">
                <a16:creationId xmlns:a16="http://schemas.microsoft.com/office/drawing/2014/main" id="{8ADB2CB4-69CE-C51F-81B2-AEF652EE63C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>
            <a:extLst>
              <a:ext uri="{FF2B5EF4-FFF2-40B4-BE49-F238E27FC236}">
                <a16:creationId xmlns:a16="http://schemas.microsoft.com/office/drawing/2014/main" id="{FAB0F118-F6B0-25E1-34F9-0A71ADBD248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ja-JP" altLang="en-US" dirty="0"/>
          </a:p>
        </p:txBody>
      </p:sp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FEA790BB-D43E-B56C-4804-04B0D7795DD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61BA643-FD57-4D24-A41C-97A94D1902E7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696710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0612C6D-E147-4A35-97D3-01B9ABCE6A76}" type="slidenum">
              <a:rPr kumimoji="1" lang="ja-JP" altLang="en-US" smtClean="0"/>
              <a:t>21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3514953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25370826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74171393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altLang="ja-JP" dirty="0"/>
          </a:p>
        </p:txBody>
      </p:sp>
    </p:spTree>
    <p:extLst>
      <p:ext uri="{BB962C8B-B14F-4D97-AF65-F5344CB8AC3E}">
        <p14:creationId xmlns:p14="http://schemas.microsoft.com/office/powerpoint/2010/main" val="9452573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371600"/>
            <a:ext cx="78486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64008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BDA98-998A-4F02-8EA5-3A05EBB9343A}" type="datetime1">
              <a:rPr kumimoji="1" lang="ja-JP" altLang="en-US" smtClean="0"/>
              <a:t>2026/2/10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6F421-8D27-467F-9B17-CEC2EBAB32C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685800" y="3398520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8285E8-8D94-430A-8701-0EC3B8AE81FA}" type="datetime1">
              <a:rPr kumimoji="1" lang="ja-JP" altLang="en-US" smtClean="0"/>
              <a:t>2026/2/10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6F421-8D27-467F-9B17-CEC2EBAB32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2362200"/>
            <a:ext cx="77724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4626864"/>
            <a:ext cx="77724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3BD83A-E212-4896-A68F-08E0A0737DE7}" type="datetime1">
              <a:rPr kumimoji="1" lang="ja-JP" altLang="en-US" smtClean="0"/>
              <a:t>2026/2/10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6F421-8D27-467F-9B17-CEC2EBAB32C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731520" y="4599432"/>
            <a:ext cx="78486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73352"/>
            <a:ext cx="40386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54DD44-D161-4D67-B504-664F2E414BAD}" type="datetime1">
              <a:rPr kumimoji="1" lang="ja-JP" altLang="en-US" smtClean="0"/>
              <a:t>2026/2/10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6F421-8D27-467F-9B17-CEC2EBAB32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54880" y="1676400"/>
            <a:ext cx="393192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54880" y="2438400"/>
            <a:ext cx="393192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99468A-2BF1-4F96-A092-C1489EC1BACA}" type="datetime1">
              <a:rPr kumimoji="1" lang="ja-JP" altLang="en-US" smtClean="0"/>
              <a:t>2026/2/10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6F421-8D27-467F-9B17-CEC2EBAB32C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2217817" y="4045823"/>
            <a:ext cx="4709160" cy="794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2518D5-6521-471D-8BF7-609CCAA6ECCE}" type="datetime1">
              <a:rPr kumimoji="1" lang="ja-JP" altLang="en-US" smtClean="0"/>
              <a:t>2026/2/10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6F421-8D27-467F-9B17-CEC2EBAB32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D2F47A-5B02-49FC-9B6A-ACAD6C88B302}" type="datetime1">
              <a:rPr kumimoji="1" lang="ja-JP" altLang="en-US" smtClean="0"/>
              <a:t>2026/2/10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6F421-8D27-467F-9B17-CEC2EBAB32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 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080"/>
            <a:ext cx="2139696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71800" y="792080"/>
            <a:ext cx="5715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2130552"/>
            <a:ext cx="2139696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9EEE22E-5639-4D8B-976E-68187CEE72A6}" type="datetime1">
              <a:rPr kumimoji="1" lang="ja-JP" altLang="en-US" smtClean="0"/>
              <a:t>2026/2/10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6F421-8D27-467F-9B17-CEC2EBAB32C2}" type="slidenum">
              <a:rPr kumimoji="1" lang="ja-JP" altLang="en-US" smtClean="0"/>
              <a:t>‹#›</a:t>
            </a:fld>
            <a:endParaRPr kumimoji="1" lang="ja-JP" alt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-13116" y="3580206"/>
            <a:ext cx="557784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92480"/>
            <a:ext cx="2142680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858610" y="838201"/>
            <a:ext cx="590439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133600"/>
            <a:ext cx="2139696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5AA7F-0C18-47E4-BC98-CE11588B3C27}" type="datetime1">
              <a:rPr kumimoji="1" lang="ja-JP" altLang="en-US" smtClean="0"/>
              <a:t>2026/2/10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6F421-8D27-467F-9B17-CEC2EBAB32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 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3CCEA7-5BDA-44B0-BC73-2D7454C2C3D4}" type="datetime1">
              <a:rPr kumimoji="1" lang="ja-JP" altLang="en-US" smtClean="0"/>
              <a:t>2026/2/10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6F421-8D27-467F-9B17-CEC2EBAB32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 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609600"/>
            <a:ext cx="2057400" cy="5867400"/>
          </a:xfrm>
        </p:spPr>
        <p:txBody>
          <a:bodyPr vert="eaVert" anchor="b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609600"/>
            <a:ext cx="6019800" cy="5867400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DCF15-40F1-461A-9F12-4E35858AD9EA}" type="datetime1">
              <a:rPr kumimoji="1" lang="ja-JP" altLang="en-US" smtClean="0"/>
              <a:t>2026/2/10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96F421-8D27-467F-9B17-CEC2EBAB32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タイトルと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ja-JP" altLang="en-US"/>
              <a:t>マスタ タイトルの書式設定</a:t>
            </a:r>
          </a:p>
        </p:txBody>
      </p:sp>
      <p:sp>
        <p:nvSpPr>
          <p:cNvPr id="3" name="表プレースホルダ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 rtlCol="0">
            <a:normAutofit/>
          </a:bodyPr>
          <a:lstStyle/>
          <a:p>
            <a:pPr lvl="0"/>
            <a:endParaRPr lang="ja-JP" altLang="en-US" noProof="0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>
          <a:xfrm>
            <a:off x="457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6546820-067D-41F0-B198-5C09E78B8970}" type="datetime1">
              <a:rPr lang="ja-JP" altLang="en-US" smtClean="0"/>
              <a:t>2026/2/10</a:t>
            </a:fld>
            <a:endParaRPr lang="en-US" altLang="ja-JP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>
          <a:xfrm>
            <a:off x="3124200" y="6245225"/>
            <a:ext cx="2895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ja-JP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>
          <a:xfrm>
            <a:off x="6553200" y="6245225"/>
            <a:ext cx="2133600" cy="47625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1AB482E-8464-48C9-8207-2490C2C2EE8C}" type="slidenum">
              <a:rPr lang="en-US" altLang="ja-JP"/>
              <a:pPr>
                <a:defRPr/>
              </a:pPr>
              <a:t>‹#›</a:t>
            </a:fld>
            <a:endParaRPr lang="en-US" altLang="ja-JP"/>
          </a:p>
        </p:txBody>
      </p:sp>
    </p:spTree>
    <p:extLst>
      <p:ext uri="{BB962C8B-B14F-4D97-AF65-F5344CB8AC3E}">
        <p14:creationId xmlns:p14="http://schemas.microsoft.com/office/powerpoint/2010/main" val="28440601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9144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9144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18288"/>
            <a:ext cx="28956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4EB6505-3223-4026-9843-21314E4F0F75}" type="datetime1">
              <a:rPr kumimoji="1" lang="ja-JP" altLang="en-US" smtClean="0"/>
              <a:t>2026/2/10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29000" y="18288"/>
            <a:ext cx="4114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20000" y="18288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4C96F421-8D27-467F-9B17-CEC2EBAB32C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218" r:id="rId1"/>
    <p:sldLayoutId id="2147484219" r:id="rId2"/>
    <p:sldLayoutId id="2147484220" r:id="rId3"/>
    <p:sldLayoutId id="2147484221" r:id="rId4"/>
    <p:sldLayoutId id="2147484222" r:id="rId5"/>
    <p:sldLayoutId id="2147484223" r:id="rId6"/>
    <p:sldLayoutId id="2147484224" r:id="rId7"/>
    <p:sldLayoutId id="2147484225" r:id="rId8"/>
    <p:sldLayoutId id="2147484226" r:id="rId9"/>
    <p:sldLayoutId id="2147484227" r:id="rId10"/>
    <p:sldLayoutId id="2147484228" r:id="rId11"/>
    <p:sldLayoutId id="2147484229" r:id="rId12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kumimoji="1"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kumimoji="1"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kumimoji="1"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jfi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f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0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>
          <a:xfrm>
            <a:off x="323528" y="836713"/>
            <a:ext cx="8210872" cy="2160240"/>
          </a:xfrm>
        </p:spPr>
        <p:txBody>
          <a:bodyPr>
            <a:normAutofit fontScale="90000"/>
          </a:bodyPr>
          <a:lstStyle/>
          <a:p>
            <a:br>
              <a:rPr lang="en-US" altLang="ja-JP" sz="4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r>
              <a:rPr lang="ja-JP" altLang="en-US" sz="4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大阪市における障がい者虐待防止の取組</a:t>
            </a:r>
            <a:br>
              <a:rPr lang="en-US" altLang="ja-JP" sz="4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endParaRPr kumimoji="1" lang="ja-JP" altLang="en-US" sz="5300" dirty="0">
              <a:solidFill>
                <a:schemeClr val="tx1"/>
              </a:solidFill>
            </a:endParaRPr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>
          <a:xfrm>
            <a:off x="3219400" y="4293096"/>
            <a:ext cx="5673080" cy="1608584"/>
          </a:xfrm>
          <a:noFill/>
        </p:spPr>
        <p:txBody>
          <a:bodyPr>
            <a:normAutofit fontScale="92500" lnSpcReduction="10000"/>
          </a:bodyPr>
          <a:lstStyle/>
          <a:p>
            <a:pPr marL="109728"/>
            <a:endParaRPr lang="ja-JP" altLang="en-US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09728" algn="r"/>
            <a:r>
              <a:rPr lang="ja-JP" altLang="en-US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令和８年２月</a:t>
            </a:r>
            <a:endParaRPr lang="en-US" altLang="ja-JP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09728" algn="r"/>
            <a:r>
              <a:rPr lang="ja-JP" altLang="en-US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大阪市福祉局生活福祉部地域福祉課</a:t>
            </a:r>
            <a:endParaRPr lang="en-US" altLang="ja-JP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109728" algn="r"/>
            <a:r>
              <a:rPr lang="ja-JP" altLang="en-US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相談支援グループ</a:t>
            </a:r>
          </a:p>
          <a:p>
            <a:endParaRPr kumimoji="1" lang="ja-JP" altLang="en-US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884368" y="6309320"/>
            <a:ext cx="1066800" cy="329184"/>
          </a:xfrm>
        </p:spPr>
        <p:txBody>
          <a:bodyPr/>
          <a:lstStyle/>
          <a:p>
            <a:pPr algn="r"/>
            <a:fld id="{4C96F421-8D27-467F-9B17-CEC2EBAB32C2}" type="slidenum">
              <a:rPr kumimoji="1" lang="ja-JP" altLang="en-US" smtClean="0">
                <a:solidFill>
                  <a:schemeClr val="tx1"/>
                </a:solidFill>
              </a:rPr>
              <a:pPr algn="r"/>
              <a:t>1</a:t>
            </a:fld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8194" name="Picture 2" descr="http://2.bp.blogspot.com/-7jMfkhzeTN8/U8XkFyuJWiI/AAAAAAAAiqw/_iMKcb25egM/s800/corner13_clover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 flipV="1">
            <a:off x="252760" y="3933056"/>
            <a:ext cx="2807072" cy="28070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3385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323528" y="476672"/>
            <a:ext cx="8229600" cy="720000"/>
          </a:xfrm>
        </p:spPr>
        <p:txBody>
          <a:bodyPr>
            <a:normAutofit/>
          </a:bodyPr>
          <a:lstStyle/>
          <a:p>
            <a:r>
              <a:rPr lang="ja-JP" altLang="en-US" sz="32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目次</a:t>
            </a:r>
            <a:endParaRPr kumimoji="1" lang="ja-JP" altLang="en-US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06104" y="1904288"/>
            <a:ext cx="8229600" cy="3769908"/>
          </a:xfrm>
        </p:spPr>
        <p:txBody>
          <a:bodyPr>
            <a:normAutofit lnSpcReduction="100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１　大阪市の概要及び障がい者虐待の対応状況</a:t>
            </a:r>
            <a:endParaRPr lang="en-US" altLang="ja-JP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lnSpc>
                <a:spcPct val="350000"/>
              </a:lnSpc>
              <a:spcBef>
                <a:spcPts val="0"/>
              </a:spcBef>
              <a:buNone/>
            </a:pPr>
            <a:endParaRPr lang="en-US" altLang="ja-JP" sz="105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２　大阪市障がい者虐待防止センターの体制</a:t>
            </a:r>
            <a:endParaRPr lang="en-US" altLang="ja-JP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lnSpc>
                <a:spcPct val="350000"/>
              </a:lnSpc>
              <a:spcBef>
                <a:spcPts val="0"/>
              </a:spcBef>
              <a:buNone/>
            </a:pPr>
            <a:endParaRPr lang="en-US" altLang="ja-JP" sz="105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３　大阪市の障がい者虐待防止の取組と課題</a:t>
            </a:r>
            <a:endParaRPr lang="en-US" altLang="ja-JP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spcBef>
                <a:spcPts val="0"/>
              </a:spcBef>
              <a:buNone/>
            </a:pPr>
            <a:endParaRPr lang="en-US" altLang="ja-JP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spcBef>
                <a:spcPts val="0"/>
              </a:spcBef>
              <a:buNone/>
            </a:pPr>
            <a:endParaRPr lang="en-US" altLang="ja-JP" sz="105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endParaRPr lang="en-US" altLang="ja-JP" sz="105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endParaRPr lang="en-US" altLang="ja-JP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884368" y="6309320"/>
            <a:ext cx="1066800" cy="329184"/>
          </a:xfrm>
        </p:spPr>
        <p:txBody>
          <a:bodyPr/>
          <a:lstStyle/>
          <a:p>
            <a:pPr algn="r"/>
            <a:fld id="{4C96F421-8D27-467F-9B17-CEC2EBAB32C2}" type="slidenum">
              <a:rPr kumimoji="1" lang="ja-JP" altLang="en-US" smtClean="0">
                <a:solidFill>
                  <a:schemeClr val="tx1"/>
                </a:solidFill>
              </a:rPr>
              <a:pPr algn="r"/>
              <a:t>2</a:t>
            </a:fld>
            <a:endParaRPr kumimoji="1" lang="ja-JP" altLang="en-US" dirty="0">
              <a:solidFill>
                <a:schemeClr val="tx1"/>
              </a:solidFill>
            </a:endParaRPr>
          </a:p>
        </p:txBody>
      </p:sp>
      <p:pic>
        <p:nvPicPr>
          <p:cNvPr id="5" name="Picture 2" descr="http://3.bp.blogspot.com/-Sfnr59bSe0M/VuIN_AvpqMI/AAAAAAAA4uY/81t-5A8UtFotGgw6TNTZauvW3ol5QnbIg/s800/school_sensei_kokuban_woma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86028" y="511000"/>
            <a:ext cx="1367100" cy="1044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 descr="http://1.bp.blogspot.com/-IsdVuZEWg8M/UZSs79k3uzI/AAAAAAAATA8/uJIdmA7Z5Bw/s800/whiteboard_memo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5736" y="4871460"/>
            <a:ext cx="1841198" cy="1152024"/>
          </a:xfrm>
          <a:prstGeom prst="rect">
            <a:avLst/>
          </a:prstGeom>
          <a:noFill/>
          <a:ln>
            <a:solidFill>
              <a:schemeClr val="bg1">
                <a:lumMod val="6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14570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　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11560" y="692696"/>
            <a:ext cx="8229600" cy="5945808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１　大阪市の概要及び障がい者虐待の対応状況</a:t>
            </a:r>
            <a:endParaRPr lang="en-US" altLang="ja-JP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endParaRPr lang="en-US" altLang="ja-JP" sz="2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2000" dirty="0"/>
              <a:t>（１）人口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　　　　</a:t>
            </a:r>
            <a:r>
              <a:rPr lang="en-US" altLang="ja-JP" sz="2000" dirty="0"/>
              <a:t>2,798,782</a:t>
            </a:r>
            <a:r>
              <a:rPr lang="ja-JP" altLang="en-US" sz="2000" dirty="0"/>
              <a:t>人（令和７年</a:t>
            </a:r>
            <a:r>
              <a:rPr lang="en-US" altLang="ja-JP" sz="2000" dirty="0"/>
              <a:t>12</a:t>
            </a:r>
            <a:r>
              <a:rPr lang="ja-JP" altLang="en-US" sz="2000" dirty="0"/>
              <a:t>月末日現在）</a:t>
            </a: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（２）世帯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　　　　</a:t>
            </a:r>
            <a:r>
              <a:rPr lang="en-US" altLang="ja-JP" sz="2000" dirty="0"/>
              <a:t>1,650,017</a:t>
            </a:r>
            <a:r>
              <a:rPr lang="ja-JP" altLang="en-US" sz="2000" dirty="0"/>
              <a:t>世帯（令和７年</a:t>
            </a:r>
            <a:r>
              <a:rPr lang="en-US" altLang="ja-JP" sz="2000" dirty="0"/>
              <a:t>12</a:t>
            </a:r>
            <a:r>
              <a:rPr lang="ja-JP" altLang="en-US" sz="2000" dirty="0"/>
              <a:t>月末日現在）</a:t>
            </a: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（３）障がい者手帳所持者数（令和７年３月</a:t>
            </a:r>
            <a:r>
              <a:rPr lang="en-US" altLang="ja-JP" sz="2000" dirty="0"/>
              <a:t>31</a:t>
            </a:r>
            <a:r>
              <a:rPr lang="ja-JP" altLang="en-US" sz="2000" dirty="0"/>
              <a:t>日時点）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　　　・身体障がい者手帳　　　　　　　　</a:t>
            </a:r>
            <a:r>
              <a:rPr lang="en-US" altLang="ja-JP" sz="2000" dirty="0"/>
              <a:t>135,072</a:t>
            </a:r>
            <a:r>
              <a:rPr lang="ja-JP" altLang="en-US" sz="2000" dirty="0"/>
              <a:t>人　　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　　　・療育手帳　　　　　　　　　　　　　　　</a:t>
            </a:r>
            <a:r>
              <a:rPr lang="en-US" altLang="ja-JP" sz="2000" dirty="0"/>
              <a:t>37,561</a:t>
            </a:r>
            <a:r>
              <a:rPr lang="ja-JP" altLang="en-US" sz="2000" dirty="0"/>
              <a:t>人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　　　・精神障がい者保健福祉手帳　　　</a:t>
            </a:r>
            <a:r>
              <a:rPr lang="en-US" altLang="ja-JP" sz="2000" dirty="0"/>
              <a:t>55,071</a:t>
            </a:r>
            <a:r>
              <a:rPr lang="ja-JP" altLang="en-US" sz="2000" dirty="0"/>
              <a:t>人</a:t>
            </a: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（４）障がい福祉サービス等受給者数（令和７年３月</a:t>
            </a:r>
            <a:r>
              <a:rPr lang="en-US" altLang="ja-JP" sz="2000" dirty="0"/>
              <a:t>31</a:t>
            </a:r>
            <a:r>
              <a:rPr lang="ja-JP" altLang="en-US" sz="2000" dirty="0"/>
              <a:t>日時点）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　　　・障害者総合支援法分　　　　</a:t>
            </a:r>
            <a:r>
              <a:rPr lang="en-US" altLang="ja-JP" sz="2000" dirty="0"/>
              <a:t>51,945</a:t>
            </a:r>
            <a:r>
              <a:rPr lang="ja-JP" altLang="en-US" sz="2000" dirty="0"/>
              <a:t>人</a:t>
            </a:r>
            <a:endParaRPr lang="en-US" altLang="ja-JP" sz="2000" dirty="0"/>
          </a:p>
          <a:p>
            <a:pPr marL="0" indent="0">
              <a:buNone/>
            </a:pPr>
            <a:r>
              <a:rPr lang="ja-JP" altLang="en-US" sz="2000" dirty="0"/>
              <a:t>　　　・児童福祉法分　　　　　　　　 </a:t>
            </a:r>
            <a:r>
              <a:rPr lang="en-US" altLang="ja-JP" sz="2000" dirty="0"/>
              <a:t>21,049</a:t>
            </a:r>
            <a:r>
              <a:rPr lang="ja-JP" altLang="en-US" sz="2000" dirty="0"/>
              <a:t>人</a:t>
            </a:r>
            <a:endParaRPr lang="en-US" altLang="ja-JP" sz="2000" dirty="0"/>
          </a:p>
        </p:txBody>
      </p:sp>
      <p:pic>
        <p:nvPicPr>
          <p:cNvPr id="3074" name="Picture 2" descr="http://3.bp.blogspot.com/-Sfnr59bSe0M/VuIN_AvpqMI/AAAAAAAA4uY/81t-5A8UtFotGgw6TNTZauvW3ol5QnbIg/s800/school_sensei_kokuban_woman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7571" y="1524524"/>
            <a:ext cx="2232000" cy="17044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897688" y="6309320"/>
            <a:ext cx="1066800" cy="329184"/>
          </a:xfrm>
        </p:spPr>
        <p:txBody>
          <a:bodyPr/>
          <a:lstStyle/>
          <a:p>
            <a:pPr algn="r"/>
            <a:fld id="{4C96F421-8D27-467F-9B17-CEC2EBAB32C2}" type="slidenum">
              <a:rPr kumimoji="1" lang="ja-JP" altLang="en-US" smtClean="0">
                <a:solidFill>
                  <a:schemeClr val="tx1"/>
                </a:solidFill>
              </a:rPr>
              <a:pPr algn="r"/>
              <a:t>3</a:t>
            </a:fld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084672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タイトル 1"/>
          <p:cNvSpPr txBox="1">
            <a:spLocks/>
          </p:cNvSpPr>
          <p:nvPr/>
        </p:nvSpPr>
        <p:spPr>
          <a:xfrm>
            <a:off x="14808" y="404736"/>
            <a:ext cx="8229600" cy="648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（５）障がい者虐待の対応状況</a:t>
            </a:r>
            <a:endParaRPr lang="en-US" altLang="ja-JP" sz="20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 養護者による虐待（令和６年度）</a:t>
            </a:r>
            <a:endParaRPr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7897688" y="6309320"/>
            <a:ext cx="1066800" cy="329184"/>
          </a:xfrm>
        </p:spPr>
        <p:txBody>
          <a:bodyPr/>
          <a:lstStyle/>
          <a:p>
            <a:pPr algn="r"/>
            <a:fld id="{4C96F421-8D27-467F-9B17-CEC2EBAB32C2}" type="slidenum">
              <a:rPr kumimoji="1" lang="ja-JP" altLang="en-US" smtClean="0">
                <a:solidFill>
                  <a:schemeClr val="tx1"/>
                </a:solidFill>
              </a:rPr>
              <a:pPr algn="r"/>
              <a:t>4</a:t>
            </a:fld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8" name="角丸四角形 7"/>
          <p:cNvSpPr/>
          <p:nvPr/>
        </p:nvSpPr>
        <p:spPr>
          <a:xfrm>
            <a:off x="1260000" y="5890296"/>
            <a:ext cx="6624000" cy="741600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Ins="180000" rtlCol="0" anchor="ctr"/>
          <a:lstStyle/>
          <a:p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令和６年度の養護者による虐待の相談・通報・届出件数は </a:t>
            </a:r>
            <a:r>
              <a:rPr lang="en-US" altLang="ja-JP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756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件、</a:t>
            </a:r>
            <a:endParaRPr lang="en-US" altLang="ja-JP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虐待と判断した件数は </a:t>
            </a:r>
            <a:r>
              <a:rPr lang="en-US" altLang="ja-JP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55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件となっています。</a:t>
            </a:r>
          </a:p>
        </p:txBody>
      </p:sp>
      <p:graphicFrame>
        <p:nvGraphicFramePr>
          <p:cNvPr id="10" name="グラフ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337802522"/>
              </p:ext>
            </p:extLst>
          </p:nvPr>
        </p:nvGraphicFramePr>
        <p:xfrm>
          <a:off x="290675" y="1125264"/>
          <a:ext cx="8562650" cy="468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9" name="グループ化 8">
            <a:extLst>
              <a:ext uri="{FF2B5EF4-FFF2-40B4-BE49-F238E27FC236}">
                <a16:creationId xmlns:a16="http://schemas.microsoft.com/office/drawing/2014/main" id="{D96E6EEA-72E1-FA94-5FE5-6198F53E2F4D}"/>
              </a:ext>
            </a:extLst>
          </p:cNvPr>
          <p:cNvGrpSpPr>
            <a:grpSpLocks noChangeAspect="1"/>
          </p:cNvGrpSpPr>
          <p:nvPr/>
        </p:nvGrpSpPr>
        <p:grpSpPr>
          <a:xfrm>
            <a:off x="7802306" y="404737"/>
            <a:ext cx="1188000" cy="1020877"/>
            <a:chOff x="7408573" y="420706"/>
            <a:chExt cx="1257563" cy="1080654"/>
          </a:xfrm>
        </p:grpSpPr>
        <p:pic>
          <p:nvPicPr>
            <p:cNvPr id="4" name="図 3" descr="ロゴ が含まれている画像  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D73ACB17-FEE7-4F54-524B-0D0C35D1AC0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8667" y="420706"/>
              <a:ext cx="1087469" cy="1008126"/>
            </a:xfrm>
            <a:prstGeom prst="rect">
              <a:avLst/>
            </a:prstGeom>
          </p:spPr>
        </p:pic>
        <p:pic>
          <p:nvPicPr>
            <p:cNvPr id="7" name="図 6" descr="おもちゃ, 人形, 時計 が含まれている画像  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888B701A-73F2-772C-0B15-081EB8F1D3C8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8573" y="889360"/>
              <a:ext cx="950853" cy="612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043319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314440"/>
          </a:xfrm>
        </p:spPr>
        <p:txBody>
          <a:bodyPr>
            <a:normAutofit fontScale="90000"/>
          </a:bodyPr>
          <a:lstStyle/>
          <a:p>
            <a:r>
              <a:rPr kumimoji="1" lang="en-US" altLang="ja-JP" sz="3200" dirty="0"/>
              <a:t> </a:t>
            </a:r>
            <a:endParaRPr kumimoji="1" lang="ja-JP" altLang="en-US" sz="3200" dirty="0"/>
          </a:p>
        </p:txBody>
      </p:sp>
      <p:sp>
        <p:nvSpPr>
          <p:cNvPr id="6" name="角丸四角形 5"/>
          <p:cNvSpPr/>
          <p:nvPr/>
        </p:nvSpPr>
        <p:spPr>
          <a:xfrm>
            <a:off x="262258" y="5675591"/>
            <a:ext cx="8424000" cy="1008000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tIns="46800" rIns="0" rtlCol="0" anchor="ctr" anchorCtr="0"/>
          <a:lstStyle/>
          <a:p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相談・通報・届出者は、</a:t>
            </a:r>
            <a:r>
              <a:rPr lang="en-US" altLang="ja-JP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756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件中「警察」が</a:t>
            </a:r>
            <a:r>
              <a:rPr lang="en-US" altLang="ja-JP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637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</a:t>
            </a:r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</a:t>
            </a:r>
            <a:r>
              <a:rPr lang="en-US" altLang="ja-JP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84.3</a:t>
            </a:r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％）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と最も多くなっており、</a:t>
            </a:r>
            <a:endParaRPr lang="en-US" altLang="ja-JP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次いで、「本人による届出」が</a:t>
            </a:r>
            <a:r>
              <a:rPr lang="en-US" altLang="ja-JP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31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</a:t>
            </a:r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</a:t>
            </a:r>
            <a:r>
              <a:rPr lang="en-US" altLang="ja-JP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4.1</a:t>
            </a:r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％）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、「施設・事業所の職員」が</a:t>
            </a:r>
            <a:r>
              <a:rPr lang="en-US" altLang="ja-JP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27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</a:t>
            </a:r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</a:t>
            </a:r>
            <a:r>
              <a:rPr lang="en-US" altLang="ja-JP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3.6</a:t>
            </a:r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％）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、「相談支援専門員」が</a:t>
            </a:r>
            <a:r>
              <a:rPr lang="en-US" altLang="ja-JP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20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</a:t>
            </a:r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</a:t>
            </a:r>
            <a:r>
              <a:rPr lang="en-US" altLang="ja-JP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2.6</a:t>
            </a:r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％）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となっています。</a:t>
            </a:r>
          </a:p>
        </p:txBody>
      </p:sp>
      <p:sp>
        <p:nvSpPr>
          <p:cNvPr id="4" name="コンテンツ プレースホルダー 3" hidden="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　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F0E3ABA8-4778-4D4A-A478-F2465ACC9697}"/>
              </a:ext>
            </a:extLst>
          </p:cNvPr>
          <p:cNvSpPr txBox="1">
            <a:spLocks/>
          </p:cNvSpPr>
          <p:nvPr/>
        </p:nvSpPr>
        <p:spPr>
          <a:xfrm>
            <a:off x="107952" y="332656"/>
            <a:ext cx="40320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 養護者による虐待（令和６年度）</a:t>
            </a:r>
            <a:endParaRPr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10" name="スライド番号プレースホルダー 2">
            <a:extLst>
              <a:ext uri="{FF2B5EF4-FFF2-40B4-BE49-F238E27FC236}">
                <a16:creationId xmlns:a16="http://schemas.microsoft.com/office/drawing/2014/main" id="{A3928F9E-3373-FC71-1C3E-0875FEFC98FF}"/>
              </a:ext>
            </a:extLst>
          </p:cNvPr>
          <p:cNvSpPr txBox="1">
            <a:spLocks/>
          </p:cNvSpPr>
          <p:nvPr/>
        </p:nvSpPr>
        <p:spPr>
          <a:xfrm>
            <a:off x="7897688" y="6309320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6F421-8D27-467F-9B17-CEC2EBAB32C2}" type="slidenum">
              <a:rPr lang="ja-JP" altLang="en-US" smtClean="0">
                <a:solidFill>
                  <a:schemeClr val="tx1"/>
                </a:solidFill>
              </a:rPr>
              <a:pPr algn="r"/>
              <a:t>5</a:t>
            </a:fld>
            <a:endParaRPr lang="ja-JP" altLang="en-US" dirty="0">
              <a:solidFill>
                <a:schemeClr val="tx1"/>
              </a:solidFill>
            </a:endParaRPr>
          </a:p>
        </p:txBody>
      </p:sp>
      <p:grpSp>
        <p:nvGrpSpPr>
          <p:cNvPr id="16" name="グループ化 15">
            <a:extLst>
              <a:ext uri="{FF2B5EF4-FFF2-40B4-BE49-F238E27FC236}">
                <a16:creationId xmlns:a16="http://schemas.microsoft.com/office/drawing/2014/main" id="{DE588B07-20EC-BDA4-5A83-EC6FB5DB12BF}"/>
              </a:ext>
            </a:extLst>
          </p:cNvPr>
          <p:cNvGrpSpPr/>
          <p:nvPr/>
        </p:nvGrpSpPr>
        <p:grpSpPr>
          <a:xfrm>
            <a:off x="561448" y="837232"/>
            <a:ext cx="8021105" cy="4680000"/>
            <a:chOff x="561448" y="837232"/>
            <a:chExt cx="8021105" cy="4680000"/>
          </a:xfrm>
        </p:grpSpPr>
        <p:graphicFrame>
          <p:nvGraphicFramePr>
            <p:cNvPr id="15" name="グラフ 14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140368650"/>
                </p:ext>
              </p:extLst>
            </p:nvPr>
          </p:nvGraphicFramePr>
          <p:xfrm>
            <a:off x="561448" y="837232"/>
            <a:ext cx="8021105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7" name="角丸四角形 16">
              <a:extLst>
                <a:ext uri="{FF2B5EF4-FFF2-40B4-BE49-F238E27FC236}">
                  <a16:creationId xmlns:a16="http://schemas.microsoft.com/office/drawing/2014/main" id="{FBB1C6C0-0186-7B8B-600F-D0C4726D8036}"/>
                </a:ext>
              </a:extLst>
            </p:cNvPr>
            <p:cNvSpPr/>
            <p:nvPr/>
          </p:nvSpPr>
          <p:spPr>
            <a:xfrm>
              <a:off x="971600" y="1701328"/>
              <a:ext cx="2916000" cy="270000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" name="角丸四角形 16">
              <a:extLst>
                <a:ext uri="{FF2B5EF4-FFF2-40B4-BE49-F238E27FC236}">
                  <a16:creationId xmlns:a16="http://schemas.microsoft.com/office/drawing/2014/main" id="{4839C622-6E72-2EFB-224C-7F9D65AC61B3}"/>
                </a:ext>
              </a:extLst>
            </p:cNvPr>
            <p:cNvSpPr/>
            <p:nvPr/>
          </p:nvSpPr>
          <p:spPr>
            <a:xfrm>
              <a:off x="683600" y="3193408"/>
              <a:ext cx="3204000" cy="508288"/>
            </a:xfrm>
            <a:prstGeom prst="roundRect">
              <a:avLst/>
            </a:prstGeom>
            <a:noFill/>
            <a:ln>
              <a:solidFill>
                <a:srgbClr val="0070C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3" name="フローチャート: せん孔テープ 12">
              <a:extLst>
                <a:ext uri="{FF2B5EF4-FFF2-40B4-BE49-F238E27FC236}">
                  <a16:creationId xmlns:a16="http://schemas.microsoft.com/office/drawing/2014/main" id="{E579E2B7-FEA1-6E87-0B7D-C343EA0FB6AA}"/>
                </a:ext>
              </a:extLst>
            </p:cNvPr>
            <p:cNvSpPr/>
            <p:nvPr/>
          </p:nvSpPr>
          <p:spPr>
            <a:xfrm rot="19027531">
              <a:off x="6440750" y="3960055"/>
              <a:ext cx="576000" cy="216000"/>
            </a:xfrm>
            <a:prstGeom prst="flowChartPunchedTape">
              <a:avLst/>
            </a:prstGeom>
            <a:solidFill>
              <a:schemeClr val="bg1"/>
            </a:solidFill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テキスト ボックス 11">
              <a:extLst>
                <a:ext uri="{FF2B5EF4-FFF2-40B4-BE49-F238E27FC236}">
                  <a16:creationId xmlns:a16="http://schemas.microsoft.com/office/drawing/2014/main" id="{19D2B917-961C-00E7-795C-4A9E90A74E30}"/>
                </a:ext>
              </a:extLst>
            </p:cNvPr>
            <p:cNvSpPr txBox="1"/>
            <p:nvPr/>
          </p:nvSpPr>
          <p:spPr>
            <a:xfrm>
              <a:off x="6313512" y="1376800"/>
              <a:ext cx="2269040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square" rtlCol="0">
              <a:spAutoFit/>
            </a:bodyPr>
            <a:lstStyle/>
            <a:p>
              <a:pPr algn="r"/>
              <a:r>
                <a:rPr lang="ja-JP" altLang="en-US" sz="1200" dirty="0"/>
                <a:t>　･･･　　　　 </a:t>
              </a:r>
              <a:r>
                <a:rPr kumimoji="1" lang="en-US" altLang="ja-JP" sz="1200" dirty="0"/>
                <a:t>80.0%</a:t>
              </a:r>
              <a:r>
                <a:rPr kumimoji="1" lang="ja-JP" altLang="en-US" sz="1200" dirty="0"/>
                <a:t>　　　 </a:t>
              </a:r>
              <a:r>
                <a:rPr kumimoji="1" lang="en-US" altLang="ja-JP" sz="1200" dirty="0"/>
                <a:t>90.0</a:t>
              </a:r>
              <a:r>
                <a:rPr kumimoji="1" lang="ja-JP" altLang="en-US" sz="1200" dirty="0"/>
                <a:t>％</a:t>
              </a:r>
              <a:endParaRPr kumimoji="1" lang="en-US" altLang="ja-JP" sz="1200" dirty="0"/>
            </a:p>
          </p:txBody>
        </p:sp>
        <p:sp>
          <p:nvSpPr>
            <p:cNvPr id="11" name="角丸四角形 10"/>
            <p:cNvSpPr/>
            <p:nvPr/>
          </p:nvSpPr>
          <p:spPr>
            <a:xfrm>
              <a:off x="1691680" y="3933056"/>
              <a:ext cx="6372000" cy="270000"/>
            </a:xfrm>
            <a:prstGeom prst="roundRect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899009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角丸四角形 5"/>
          <p:cNvSpPr/>
          <p:nvPr/>
        </p:nvSpPr>
        <p:spPr>
          <a:xfrm>
            <a:off x="333845" y="5847635"/>
            <a:ext cx="8376891" cy="741600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虐待類型別件数は、「身体的虐待」が最も多く</a:t>
            </a:r>
            <a:r>
              <a:rPr lang="en-US" altLang="ja-JP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23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件、次いで「経済的虐待」が</a:t>
            </a:r>
            <a:r>
              <a:rPr lang="en-US" altLang="ja-JP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22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件となっています。</a:t>
            </a:r>
            <a:endParaRPr lang="en-US" altLang="ja-JP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>
          <a:xfrm>
            <a:off x="457200" y="533400"/>
            <a:ext cx="8229600" cy="406335"/>
          </a:xfrm>
        </p:spPr>
        <p:txBody>
          <a:bodyPr>
            <a:normAutofit fontScale="90000"/>
          </a:bodyPr>
          <a:lstStyle/>
          <a:p>
            <a:r>
              <a:rPr kumimoji="1" lang="ja-JP" altLang="en-US" dirty="0"/>
              <a:t>　</a:t>
            </a:r>
          </a:p>
        </p:txBody>
      </p:sp>
      <p:sp>
        <p:nvSpPr>
          <p:cNvPr id="5" name="コンテンツ プレースホルダー 4" hidden="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196951"/>
          </a:xfrm>
        </p:spPr>
        <p:txBody>
          <a:bodyPr/>
          <a:lstStyle/>
          <a:p>
            <a:r>
              <a:rPr kumimoji="1" lang="ja-JP" altLang="en-US" dirty="0"/>
              <a:t>　</a:t>
            </a:r>
          </a:p>
        </p:txBody>
      </p:sp>
      <p:grpSp>
        <p:nvGrpSpPr>
          <p:cNvPr id="8" name="グループ化 7">
            <a:extLst>
              <a:ext uri="{FF2B5EF4-FFF2-40B4-BE49-F238E27FC236}">
                <a16:creationId xmlns:a16="http://schemas.microsoft.com/office/drawing/2014/main" id="{C3809251-F0D8-FDB9-EE94-D0BB3B0FA8BF}"/>
              </a:ext>
            </a:extLst>
          </p:cNvPr>
          <p:cNvGrpSpPr/>
          <p:nvPr/>
        </p:nvGrpSpPr>
        <p:grpSpPr>
          <a:xfrm>
            <a:off x="903930" y="909240"/>
            <a:ext cx="7628510" cy="4680000"/>
            <a:chOff x="1155450" y="939736"/>
            <a:chExt cx="7628510" cy="4680000"/>
          </a:xfrm>
        </p:grpSpPr>
        <p:graphicFrame>
          <p:nvGraphicFramePr>
            <p:cNvPr id="15" name="グラフ 14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989133885"/>
                </p:ext>
              </p:extLst>
            </p:nvPr>
          </p:nvGraphicFramePr>
          <p:xfrm>
            <a:off x="1155450" y="939736"/>
            <a:ext cx="6833101" cy="46800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  <p:sp>
          <p:nvSpPr>
            <p:cNvPr id="19" name="角丸四角形 18"/>
            <p:cNvSpPr/>
            <p:nvPr/>
          </p:nvSpPr>
          <p:spPr>
            <a:xfrm>
              <a:off x="1691680" y="1819761"/>
              <a:ext cx="1152128" cy="3770380"/>
            </a:xfrm>
            <a:prstGeom prst="roundRect">
              <a:avLst>
                <a:gd name="adj" fmla="val 10442"/>
              </a:avLst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タイトル 1"/>
            <p:cNvSpPr txBox="1">
              <a:spLocks/>
            </p:cNvSpPr>
            <p:nvPr/>
          </p:nvSpPr>
          <p:spPr>
            <a:xfrm>
              <a:off x="5076056" y="1467849"/>
              <a:ext cx="3707904" cy="396000"/>
            </a:xfrm>
            <a:prstGeom prst="rect">
              <a:avLst/>
            </a:prstGeom>
          </p:spPr>
          <p:txBody>
            <a:bodyPr vert="horz" lIns="91440" tIns="45720" rIns="91440" bIns="45720" rtlCol="0" anchor="ctr">
              <a:noAutofit/>
            </a:bodyPr>
            <a:lstStyle>
              <a:lvl1pPr marL="0" indent="0">
                <a:defRPr sz="1100">
                  <a:latin typeface="+mn-lt"/>
                  <a:ea typeface="+mn-ea"/>
                  <a:cs typeface="+mn-cs"/>
                </a:defRPr>
              </a:lvl1pPr>
              <a:lvl2pPr marL="457200" indent="0">
                <a:defRPr sz="1100">
                  <a:latin typeface="+mn-lt"/>
                  <a:ea typeface="+mn-ea"/>
                  <a:cs typeface="+mn-cs"/>
                </a:defRPr>
              </a:lvl2pPr>
              <a:lvl3pPr marL="914400" indent="0">
                <a:defRPr sz="1100">
                  <a:latin typeface="+mn-lt"/>
                  <a:ea typeface="+mn-ea"/>
                  <a:cs typeface="+mn-cs"/>
                </a:defRPr>
              </a:lvl3pPr>
              <a:lvl4pPr marL="1371600" indent="0">
                <a:defRPr sz="1100">
                  <a:latin typeface="+mn-lt"/>
                  <a:ea typeface="+mn-ea"/>
                  <a:cs typeface="+mn-cs"/>
                </a:defRPr>
              </a:lvl4pPr>
              <a:lvl5pPr marL="1828800" indent="0">
                <a:defRPr sz="1100">
                  <a:latin typeface="+mn-lt"/>
                  <a:ea typeface="+mn-ea"/>
                  <a:cs typeface="+mn-cs"/>
                </a:defRPr>
              </a:lvl5pPr>
              <a:lvl6pPr marL="2286000" indent="0">
                <a:defRPr sz="1100">
                  <a:latin typeface="+mn-lt"/>
                  <a:ea typeface="+mn-ea"/>
                  <a:cs typeface="+mn-cs"/>
                </a:defRPr>
              </a:lvl6pPr>
              <a:lvl7pPr marL="2743200" indent="0">
                <a:defRPr sz="1100">
                  <a:latin typeface="+mn-lt"/>
                  <a:ea typeface="+mn-ea"/>
                  <a:cs typeface="+mn-cs"/>
                </a:defRPr>
              </a:lvl7pPr>
              <a:lvl8pPr marL="3200400" indent="0">
                <a:defRPr sz="1100">
                  <a:latin typeface="+mn-lt"/>
                  <a:ea typeface="+mn-ea"/>
                  <a:cs typeface="+mn-cs"/>
                </a:defRPr>
              </a:lvl8pPr>
              <a:lvl9pPr marL="3657600" indent="0">
                <a:defRPr sz="1100"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altLang="ja-JP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※</a:t>
              </a: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構成は、虐待判断事例件数 </a:t>
              </a:r>
              <a:r>
                <a:rPr lang="en-US" altLang="ja-JP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55</a:t>
              </a:r>
              <a:r>
                <a:rPr lang="ja-JP" altLang="en-US" sz="1200" dirty="0">
                  <a:latin typeface="ＭＳ ゴシック" panose="020B0609070205080204" pitchFamily="49" charset="-128"/>
                  <a:ea typeface="ＭＳ ゴシック" panose="020B0609070205080204" pitchFamily="49" charset="-128"/>
                </a:rPr>
                <a:t>件に対するもの</a:t>
              </a:r>
              <a:endParaRPr lang="ja-JP" altLang="en-US" sz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7" name="タイトル 1">
            <a:extLst>
              <a:ext uri="{FF2B5EF4-FFF2-40B4-BE49-F238E27FC236}">
                <a16:creationId xmlns:a16="http://schemas.microsoft.com/office/drawing/2014/main" id="{5EEBC741-526F-DF5F-B8F6-D29CC2CB866A}"/>
              </a:ext>
            </a:extLst>
          </p:cNvPr>
          <p:cNvSpPr txBox="1">
            <a:spLocks/>
          </p:cNvSpPr>
          <p:nvPr/>
        </p:nvSpPr>
        <p:spPr>
          <a:xfrm>
            <a:off x="107952" y="332656"/>
            <a:ext cx="40320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 養護者による虐待（令和６年度）</a:t>
            </a:r>
            <a:endParaRPr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9" name="スライド番号プレースホルダー 2">
            <a:extLst>
              <a:ext uri="{FF2B5EF4-FFF2-40B4-BE49-F238E27FC236}">
                <a16:creationId xmlns:a16="http://schemas.microsoft.com/office/drawing/2014/main" id="{174CD981-F8F2-37B2-D497-5D8DB6F8D47F}"/>
              </a:ext>
            </a:extLst>
          </p:cNvPr>
          <p:cNvSpPr txBox="1">
            <a:spLocks/>
          </p:cNvSpPr>
          <p:nvPr/>
        </p:nvSpPr>
        <p:spPr>
          <a:xfrm>
            <a:off x="7897688" y="6309320"/>
            <a:ext cx="1066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4C96F421-8D27-467F-9B17-CEC2EBAB32C2}" type="slidenum">
              <a:rPr lang="ja-JP" altLang="en-US" smtClean="0">
                <a:solidFill>
                  <a:schemeClr val="tx1"/>
                </a:solidFill>
              </a:rPr>
              <a:pPr algn="r"/>
              <a:t>6</a:t>
            </a:fld>
            <a:endParaRPr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05927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角丸四角形 18"/>
          <p:cNvSpPr/>
          <p:nvPr/>
        </p:nvSpPr>
        <p:spPr>
          <a:xfrm>
            <a:off x="333745" y="5786868"/>
            <a:ext cx="8251676" cy="740902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令和６年度の障がい者福祉施設従事者等による虐待の相談・通報・届出件数は </a:t>
            </a:r>
            <a:r>
              <a:rPr lang="en-US" altLang="ja-JP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97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件、</a:t>
            </a:r>
            <a:endParaRPr lang="en-US" altLang="ja-JP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虐待と判断した件数は </a:t>
            </a:r>
            <a:r>
              <a:rPr lang="en-US" altLang="ja-JP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24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件となっています。</a:t>
            </a:r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7897688" y="6309320"/>
            <a:ext cx="1066800" cy="329184"/>
          </a:xfrm>
        </p:spPr>
        <p:txBody>
          <a:bodyPr/>
          <a:lstStyle/>
          <a:p>
            <a:pPr algn="r"/>
            <a:fld id="{4C96F421-8D27-467F-9B17-CEC2EBAB32C2}" type="slidenum">
              <a:rPr kumimoji="1" lang="ja-JP" altLang="en-US" smtClean="0">
                <a:solidFill>
                  <a:schemeClr val="tx1"/>
                </a:solidFill>
              </a:rPr>
              <a:pPr algn="r"/>
              <a:t>7</a:t>
            </a:fld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9" name="コンテンツ プレースホルダー 8" hidden="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graphicFrame>
        <p:nvGraphicFramePr>
          <p:cNvPr id="12" name="グラフ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25755368"/>
              </p:ext>
            </p:extLst>
          </p:nvPr>
        </p:nvGraphicFramePr>
        <p:xfrm>
          <a:off x="449421" y="873256"/>
          <a:ext cx="8136000" cy="486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タイトル 1">
            <a:extLst>
              <a:ext uri="{FF2B5EF4-FFF2-40B4-BE49-F238E27FC236}">
                <a16:creationId xmlns:a16="http://schemas.microsoft.com/office/drawing/2014/main" id="{5058F422-D1F7-A89C-7E47-1D2C22C93ED3}"/>
              </a:ext>
            </a:extLst>
          </p:cNvPr>
          <p:cNvSpPr txBox="1">
            <a:spLocks/>
          </p:cNvSpPr>
          <p:nvPr/>
        </p:nvSpPr>
        <p:spPr>
          <a:xfrm>
            <a:off x="107952" y="332656"/>
            <a:ext cx="52920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 障がい者福祉施設従事者等による虐待（令和６年度）</a:t>
            </a:r>
            <a:endParaRPr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16AF7BB6-D69E-E136-E71D-9B4168ABFB4A}"/>
              </a:ext>
            </a:extLst>
          </p:cNvPr>
          <p:cNvSpPr txBox="1"/>
          <p:nvPr/>
        </p:nvSpPr>
        <p:spPr>
          <a:xfrm>
            <a:off x="7128000" y="5061083"/>
            <a:ext cx="2016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大阪府へ報告：</a:t>
            </a:r>
            <a:r>
              <a:rPr kumimoji="1" lang="en-US" altLang="ja-JP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22</a:t>
            </a:r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件、</a:t>
            </a:r>
            <a:endParaRPr kumimoji="1" lang="en-US" altLang="ja-JP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 </a:t>
            </a:r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他の都道府県へ報告：</a:t>
            </a:r>
            <a:r>
              <a:rPr kumimoji="1" lang="en-US" altLang="ja-JP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</a:t>
            </a:r>
            <a:r>
              <a:rPr kumimoji="1" lang="ja-JP" altLang="en-US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</a:t>
            </a:r>
          </a:p>
        </p:txBody>
      </p:sp>
      <p:sp>
        <p:nvSpPr>
          <p:cNvPr id="10" name="テキスト ボックス 9">
            <a:extLst>
              <a:ext uri="{FF2B5EF4-FFF2-40B4-BE49-F238E27FC236}">
                <a16:creationId xmlns:a16="http://schemas.microsoft.com/office/drawing/2014/main" id="{078888C4-A6FF-E76D-D327-622E26C60AF4}"/>
              </a:ext>
            </a:extLst>
          </p:cNvPr>
          <p:cNvSpPr txBox="1"/>
          <p:nvPr/>
        </p:nvSpPr>
        <p:spPr>
          <a:xfrm>
            <a:off x="7999088" y="3645024"/>
            <a:ext cx="43200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en-US" altLang="ja-JP" sz="1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endParaRPr kumimoji="1" lang="ja-JP" altLang="en-US" sz="1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85D51B97-71D8-F55A-DBE2-19753951C8C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2488" y="461201"/>
            <a:ext cx="1152000" cy="93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64436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グラフ 9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675427900"/>
              </p:ext>
            </p:extLst>
          </p:nvPr>
        </p:nvGraphicFramePr>
        <p:xfrm>
          <a:off x="107952" y="909280"/>
          <a:ext cx="8634263" cy="5040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314440"/>
          </a:xfrm>
        </p:spPr>
        <p:txBody>
          <a:bodyPr>
            <a:normAutofit fontScale="90000"/>
          </a:bodyPr>
          <a:lstStyle/>
          <a:p>
            <a:r>
              <a:rPr kumimoji="1" lang="en-US" altLang="ja-JP" sz="3200" dirty="0"/>
              <a:t> </a:t>
            </a:r>
            <a:endParaRPr kumimoji="1" lang="ja-JP" altLang="en-US" sz="3200" dirty="0"/>
          </a:p>
        </p:txBody>
      </p:sp>
      <p:sp>
        <p:nvSpPr>
          <p:cNvPr id="6" name="角丸四角形 5"/>
          <p:cNvSpPr/>
          <p:nvPr/>
        </p:nvSpPr>
        <p:spPr>
          <a:xfrm>
            <a:off x="558000" y="6021288"/>
            <a:ext cx="8028000" cy="741600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lang="ja-JP" altLang="en-US" sz="16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相談・通報・届出者は、「当該施設・事業所の設置者・管理者」が</a:t>
            </a:r>
            <a:r>
              <a:rPr lang="en-US" altLang="ja-JP" sz="16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29</a:t>
            </a:r>
            <a:r>
              <a:rPr lang="ja-JP" altLang="en-US" sz="16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</a:t>
            </a:r>
            <a:r>
              <a:rPr lang="ja-JP" altLang="en-US" sz="14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</a:t>
            </a:r>
            <a:r>
              <a:rPr lang="en-US" altLang="ja-JP" sz="14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29.9</a:t>
            </a:r>
            <a:r>
              <a:rPr lang="ja-JP" altLang="en-US" sz="14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％）</a:t>
            </a:r>
            <a:r>
              <a:rPr lang="ja-JP" altLang="en-US" sz="16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と</a:t>
            </a:r>
            <a:endParaRPr lang="en-US" altLang="ja-JP" sz="1600" dirty="0">
              <a:solidFill>
                <a:prstClr val="black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lvl="0">
              <a:defRPr/>
            </a:pPr>
            <a:r>
              <a:rPr lang="ja-JP" altLang="en-US" sz="16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最も多く、次いで「本人による届出」が</a:t>
            </a:r>
            <a:r>
              <a:rPr lang="en-US" altLang="ja-JP" sz="16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13</a:t>
            </a:r>
            <a:r>
              <a:rPr lang="ja-JP" altLang="en-US" sz="16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</a:t>
            </a:r>
            <a:r>
              <a:rPr lang="ja-JP" altLang="en-US" sz="14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</a:t>
            </a:r>
            <a:r>
              <a:rPr lang="en-US" altLang="ja-JP" sz="14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13.4</a:t>
            </a:r>
            <a:r>
              <a:rPr lang="ja-JP" altLang="en-US" sz="14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％）</a:t>
            </a:r>
            <a:r>
              <a:rPr lang="ja-JP" altLang="en-US" sz="16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なっています。</a:t>
            </a:r>
          </a:p>
        </p:txBody>
      </p:sp>
      <p:sp>
        <p:nvSpPr>
          <p:cNvPr id="4" name="コンテンツ プレースホルダー 3" hidden="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/>
              <a:t>　</a:t>
            </a:r>
          </a:p>
        </p:txBody>
      </p:sp>
      <p:sp>
        <p:nvSpPr>
          <p:cNvPr id="25" name="角丸四角形 24"/>
          <p:cNvSpPr/>
          <p:nvPr/>
        </p:nvSpPr>
        <p:spPr>
          <a:xfrm>
            <a:off x="755576" y="2817212"/>
            <a:ext cx="7200800" cy="198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ja-JP" altLang="en-US" sz="1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/>
              <a:ea typeface="ＭＳ Ｐゴシック" panose="020B0600070205080204" pitchFamily="50" charset="-128"/>
              <a:cs typeface="+mn-cs"/>
            </a:endParaRPr>
          </a:p>
        </p:txBody>
      </p:sp>
      <p:sp>
        <p:nvSpPr>
          <p:cNvPr id="5" name="角丸四角形 4"/>
          <p:cNvSpPr/>
          <p:nvPr/>
        </p:nvSpPr>
        <p:spPr>
          <a:xfrm>
            <a:off x="1979712" y="1449060"/>
            <a:ext cx="3816424" cy="198000"/>
          </a:xfrm>
          <a:prstGeom prst="roundRect">
            <a:avLst/>
          </a:prstGeom>
          <a:noFill/>
          <a:ln>
            <a:solidFill>
              <a:srgbClr val="0070C0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FFB47AEE-BFE5-73F9-E974-1F3BBEE96033}"/>
              </a:ext>
            </a:extLst>
          </p:cNvPr>
          <p:cNvSpPr txBox="1">
            <a:spLocks/>
          </p:cNvSpPr>
          <p:nvPr/>
        </p:nvSpPr>
        <p:spPr>
          <a:xfrm>
            <a:off x="107952" y="332656"/>
            <a:ext cx="52920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 障がい者福祉施設従事者等による虐待（令和６年度）</a:t>
            </a:r>
            <a:endParaRPr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9" name="テキスト ボックス 8">
            <a:extLst>
              <a:ext uri="{FF2B5EF4-FFF2-40B4-BE49-F238E27FC236}">
                <a16:creationId xmlns:a16="http://schemas.microsoft.com/office/drawing/2014/main" id="{E48B02D7-B15A-08F7-4CB9-B2367ED17A4F}"/>
              </a:ext>
            </a:extLst>
          </p:cNvPr>
          <p:cNvSpPr txBox="1"/>
          <p:nvPr/>
        </p:nvSpPr>
        <p:spPr>
          <a:xfrm>
            <a:off x="370046" y="747170"/>
            <a:ext cx="3456000" cy="432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主な相談・通報・届出者</a:t>
            </a:r>
            <a:r>
              <a:rPr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（重複あり）</a:t>
            </a:r>
          </a:p>
          <a:p>
            <a:endParaRPr kumimoji="1" lang="ja-JP" altLang="en-US" dirty="0"/>
          </a:p>
        </p:txBody>
      </p:sp>
      <p:sp>
        <p:nvSpPr>
          <p:cNvPr id="11" name="スライド番号プレースホルダー 2">
            <a:extLst>
              <a:ext uri="{FF2B5EF4-FFF2-40B4-BE49-F238E27FC236}">
                <a16:creationId xmlns:a16="http://schemas.microsoft.com/office/drawing/2014/main" id="{82F36AAF-81AE-50AA-E9EC-3844E1F1B5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7688" y="6309320"/>
            <a:ext cx="1066800" cy="329184"/>
          </a:xfrm>
        </p:spPr>
        <p:txBody>
          <a:bodyPr/>
          <a:lstStyle/>
          <a:p>
            <a:pPr algn="r"/>
            <a:fld id="{4C96F421-8D27-467F-9B17-CEC2EBAB32C2}" type="slidenum">
              <a:rPr kumimoji="1" lang="ja-JP" altLang="en-US" smtClean="0">
                <a:solidFill>
                  <a:schemeClr val="tx1"/>
                </a:solidFill>
              </a:rPr>
              <a:pPr algn="r"/>
              <a:t>8</a:t>
            </a:fld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761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グラフ 25">
            <a:extLst>
              <a:ext uri="{FF2B5EF4-FFF2-40B4-BE49-F238E27FC236}">
                <a16:creationId xmlns:a16="http://schemas.microsoft.com/office/drawing/2014/main" id="{0026A842-8470-C3A6-5826-DE76B584AD1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86965402"/>
              </p:ext>
            </p:extLst>
          </p:nvPr>
        </p:nvGraphicFramePr>
        <p:xfrm>
          <a:off x="1420798" y="889372"/>
          <a:ext cx="6302404" cy="45752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6" name="角丸四角形 5"/>
          <p:cNvSpPr/>
          <p:nvPr/>
        </p:nvSpPr>
        <p:spPr>
          <a:xfrm>
            <a:off x="1134000" y="5797886"/>
            <a:ext cx="6876000" cy="741600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虐待類型別件数は、「身体的虐待」が </a:t>
            </a:r>
            <a:r>
              <a:rPr lang="en-US" altLang="ja-JP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17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件で最も多くなっており、</a:t>
            </a:r>
            <a:endParaRPr lang="en-US" altLang="ja-JP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次いで「心理的虐待」が </a:t>
            </a:r>
            <a:r>
              <a:rPr lang="en-US" altLang="ja-JP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8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件となっています。</a:t>
            </a:r>
          </a:p>
        </p:txBody>
      </p:sp>
      <p:sp>
        <p:nvSpPr>
          <p:cNvPr id="3" name="タイトル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　</a:t>
            </a:r>
          </a:p>
        </p:txBody>
      </p:sp>
      <p:sp>
        <p:nvSpPr>
          <p:cNvPr id="4" name="角丸四角形 3"/>
          <p:cNvSpPr/>
          <p:nvPr/>
        </p:nvSpPr>
        <p:spPr>
          <a:xfrm>
            <a:off x="1907704" y="1463657"/>
            <a:ext cx="1010486" cy="3780000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コンテンツ プレースホルダー 4" hidden="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989040"/>
          </a:xfrm>
        </p:spPr>
        <p:txBody>
          <a:bodyPr/>
          <a:lstStyle/>
          <a:p>
            <a:r>
              <a:rPr kumimoji="1" lang="ja-JP" altLang="en-US" dirty="0"/>
              <a:t>　</a:t>
            </a:r>
          </a:p>
        </p:txBody>
      </p:sp>
      <p:sp>
        <p:nvSpPr>
          <p:cNvPr id="27" name="タイトル 1">
            <a:extLst>
              <a:ext uri="{FF2B5EF4-FFF2-40B4-BE49-F238E27FC236}">
                <a16:creationId xmlns:a16="http://schemas.microsoft.com/office/drawing/2014/main" id="{1B84FE12-034F-71C6-8595-E0B1FEBFB3EB}"/>
              </a:ext>
            </a:extLst>
          </p:cNvPr>
          <p:cNvSpPr txBox="1">
            <a:spLocks/>
          </p:cNvSpPr>
          <p:nvPr/>
        </p:nvSpPr>
        <p:spPr>
          <a:xfrm>
            <a:off x="3122667" y="975905"/>
            <a:ext cx="3707904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虐待類型件数（重複あり）</a:t>
            </a:r>
            <a:endParaRPr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28" name="タイトル 1">
            <a:extLst>
              <a:ext uri="{FF2B5EF4-FFF2-40B4-BE49-F238E27FC236}">
                <a16:creationId xmlns:a16="http://schemas.microsoft.com/office/drawing/2014/main" id="{8EA925EA-D990-AB5A-F61C-6C379A184B71}"/>
              </a:ext>
            </a:extLst>
          </p:cNvPr>
          <p:cNvSpPr txBox="1">
            <a:spLocks/>
          </p:cNvSpPr>
          <p:nvPr/>
        </p:nvSpPr>
        <p:spPr>
          <a:xfrm>
            <a:off x="3500031" y="5248705"/>
            <a:ext cx="4931057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構成は、虐待と判断した件数（大阪府報告分）</a:t>
            </a:r>
            <a:r>
              <a:rPr lang="en-US" altLang="ja-JP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22</a:t>
            </a:r>
            <a:r>
              <a:rPr lang="ja-JP" altLang="en-US" sz="1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件に対するもの</a:t>
            </a:r>
            <a:endParaRPr lang="ja-JP" altLang="en-US" sz="1200" dirty="0">
              <a:solidFill>
                <a:schemeClr val="tx1"/>
              </a:solidFill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547FF2CB-AF53-292E-0CC7-B144EE6F9EBC}"/>
              </a:ext>
            </a:extLst>
          </p:cNvPr>
          <p:cNvSpPr txBox="1">
            <a:spLocks/>
          </p:cNvSpPr>
          <p:nvPr/>
        </p:nvSpPr>
        <p:spPr>
          <a:xfrm>
            <a:off x="107952" y="332656"/>
            <a:ext cx="52920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 障がい者福祉施設従事者等による虐待（令和６年度）</a:t>
            </a:r>
            <a:endParaRPr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9" name="スライド番号プレースホルダー 2">
            <a:extLst>
              <a:ext uri="{FF2B5EF4-FFF2-40B4-BE49-F238E27FC236}">
                <a16:creationId xmlns:a16="http://schemas.microsoft.com/office/drawing/2014/main" id="{6E1DE304-61CF-A489-6251-425F13A1C6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897688" y="6309320"/>
            <a:ext cx="1066800" cy="329184"/>
          </a:xfrm>
        </p:spPr>
        <p:txBody>
          <a:bodyPr/>
          <a:lstStyle/>
          <a:p>
            <a:pPr algn="r"/>
            <a:fld id="{4C96F421-8D27-467F-9B17-CEC2EBAB32C2}" type="slidenum">
              <a:rPr kumimoji="1" lang="ja-JP" altLang="en-US" smtClean="0">
                <a:solidFill>
                  <a:schemeClr val="tx1"/>
                </a:solidFill>
              </a:rPr>
              <a:pPr algn="r"/>
              <a:t>9</a:t>
            </a:fld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0103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8" name="グラフ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71766180"/>
              </p:ext>
            </p:extLst>
          </p:nvPr>
        </p:nvGraphicFramePr>
        <p:xfrm>
          <a:off x="413792" y="1412776"/>
          <a:ext cx="8316416" cy="374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-36512" y="908800"/>
            <a:ext cx="8229600" cy="540000"/>
          </a:xfrm>
        </p:spPr>
        <p:txBody>
          <a:bodyPr>
            <a:normAutofit/>
          </a:bodyPr>
          <a:lstStyle/>
          <a:p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endParaRPr kumimoji="1" lang="ja-JP" altLang="en-US" sz="2800" dirty="0"/>
          </a:p>
        </p:txBody>
      </p:sp>
      <p:sp>
        <p:nvSpPr>
          <p:cNvPr id="3" name="スライド番号プレースホルダー 2"/>
          <p:cNvSpPr>
            <a:spLocks noGrp="1"/>
          </p:cNvSpPr>
          <p:nvPr>
            <p:ph type="sldNum" sz="quarter" idx="12"/>
          </p:nvPr>
        </p:nvSpPr>
        <p:spPr>
          <a:xfrm>
            <a:off x="7897688" y="6309320"/>
            <a:ext cx="1066800" cy="329184"/>
          </a:xfrm>
        </p:spPr>
        <p:txBody>
          <a:bodyPr/>
          <a:lstStyle/>
          <a:p>
            <a:pPr algn="r"/>
            <a:fld id="{4C96F421-8D27-467F-9B17-CEC2EBAB32C2}" type="slidenum">
              <a:rPr kumimoji="1" lang="ja-JP" altLang="en-US" smtClean="0">
                <a:solidFill>
                  <a:schemeClr val="tx1"/>
                </a:solidFill>
              </a:rPr>
              <a:pPr algn="r"/>
              <a:t>10</a:t>
            </a:fld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9" name="コンテンツ プレースホルダー 8" hidden="1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3744717"/>
          </a:xfrm>
        </p:spPr>
        <p:txBody>
          <a:bodyPr/>
          <a:lstStyle/>
          <a:p>
            <a:r>
              <a:rPr kumimoji="1" lang="ja-JP" altLang="en-US" dirty="0"/>
              <a:t>　</a:t>
            </a: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ED481E43-4E5C-A44E-B6FE-785AB9D304A9}"/>
              </a:ext>
            </a:extLst>
          </p:cNvPr>
          <p:cNvSpPr txBox="1">
            <a:spLocks/>
          </p:cNvSpPr>
          <p:nvPr/>
        </p:nvSpPr>
        <p:spPr>
          <a:xfrm>
            <a:off x="107952" y="332656"/>
            <a:ext cx="52920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 使用者による虐待（令和６年度）</a:t>
            </a:r>
            <a:endParaRPr lang="ja-JP" altLang="en-US" sz="1600" dirty="0">
              <a:solidFill>
                <a:schemeClr val="tx1"/>
              </a:solidFill>
            </a:endParaRPr>
          </a:p>
        </p:txBody>
      </p:sp>
      <p:sp>
        <p:nvSpPr>
          <p:cNvPr id="6" name="角丸四角形 18">
            <a:extLst>
              <a:ext uri="{FF2B5EF4-FFF2-40B4-BE49-F238E27FC236}">
                <a16:creationId xmlns:a16="http://schemas.microsoft.com/office/drawing/2014/main" id="{84075845-0D50-FD7E-07F3-42810EBF0C31}"/>
              </a:ext>
            </a:extLst>
          </p:cNvPr>
          <p:cNvSpPr/>
          <p:nvPr/>
        </p:nvSpPr>
        <p:spPr>
          <a:xfrm>
            <a:off x="481778" y="5448402"/>
            <a:ext cx="8251676" cy="740902"/>
          </a:xfrm>
          <a:prstGeom prst="roundRect">
            <a:avLst/>
          </a:prstGeom>
          <a:solidFill>
            <a:schemeClr val="bg1"/>
          </a:solidFill>
          <a:ln w="5080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令和６年度の使用者による虐待の相談・通報・届出件数（大阪市受付分）は </a:t>
            </a:r>
            <a:r>
              <a:rPr lang="en-US" altLang="ja-JP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18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件、</a:t>
            </a:r>
            <a:endParaRPr lang="en-US" altLang="ja-JP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そのうち「就労継続支援</a:t>
            </a:r>
            <a:r>
              <a:rPr lang="en-US" altLang="ja-JP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A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型事業所」が </a:t>
            </a:r>
            <a:r>
              <a:rPr lang="en-US" altLang="ja-JP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5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件となっています。</a:t>
            </a:r>
          </a:p>
        </p:txBody>
      </p:sp>
      <p:grpSp>
        <p:nvGrpSpPr>
          <p:cNvPr id="11" name="グループ化 10">
            <a:extLst>
              <a:ext uri="{FF2B5EF4-FFF2-40B4-BE49-F238E27FC236}">
                <a16:creationId xmlns:a16="http://schemas.microsoft.com/office/drawing/2014/main" id="{DF93C0B2-C956-63F9-B3C3-AB50606E8F00}"/>
              </a:ext>
            </a:extLst>
          </p:cNvPr>
          <p:cNvGrpSpPr/>
          <p:nvPr/>
        </p:nvGrpSpPr>
        <p:grpSpPr>
          <a:xfrm>
            <a:off x="7939403" y="507367"/>
            <a:ext cx="946735" cy="1031433"/>
            <a:chOff x="7939403" y="507367"/>
            <a:chExt cx="946735" cy="1031433"/>
          </a:xfrm>
        </p:grpSpPr>
        <p:pic>
          <p:nvPicPr>
            <p:cNvPr id="4" name="図 3" descr="絵と文字の加工写真  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90ED9682-DD8D-A355-97AA-A61CC132D31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5264" y="507367"/>
              <a:ext cx="880874" cy="972000"/>
            </a:xfrm>
            <a:prstGeom prst="rect">
              <a:avLst/>
            </a:prstGeom>
          </p:spPr>
        </p:pic>
        <p:pic>
          <p:nvPicPr>
            <p:cNvPr id="10" name="図 9" descr="おもちゃ が含まれている画像  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CB831185-80A7-9C71-A483-06D5BEF65D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9403" y="1178800"/>
              <a:ext cx="331650" cy="360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75476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　</a:t>
            </a:r>
          </a:p>
        </p:txBody>
      </p:sp>
      <p:sp>
        <p:nvSpPr>
          <p:cNvPr id="3" name="コンテンツ プレースホルダー 2"/>
          <p:cNvSpPr>
            <a:spLocks noGrp="1"/>
          </p:cNvSpPr>
          <p:nvPr>
            <p:ph idx="1"/>
          </p:nvPr>
        </p:nvSpPr>
        <p:spPr>
          <a:xfrm>
            <a:off x="611560" y="908720"/>
            <a:ext cx="8316000" cy="543145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２　大阪市障がい者虐待防止センターの体制</a:t>
            </a:r>
          </a:p>
          <a:p>
            <a:endParaRPr kumimoji="1" lang="en-US" altLang="ja-JP" sz="2000" dirty="0"/>
          </a:p>
          <a:p>
            <a:endParaRPr kumimoji="1" lang="en-US" altLang="ja-JP" sz="2000" dirty="0"/>
          </a:p>
          <a:p>
            <a:pPr marL="0" indent="0"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（１）各区 保健福祉センター</a:t>
            </a: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（２）各区 障がい者基幹相談支援センター</a:t>
            </a: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（３）福祉局 障がい者施策部 運営指導課</a:t>
            </a: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（４）福祉局 生活福祉部 地域福祉課</a:t>
            </a: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（５）大阪市障がい者相談支援研修センター</a:t>
            </a: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4098" name="Picture 2" descr="http://3.bp.blogspot.com/-tm5KbWlQAL4/VPQTqk3ZKWI/AAAAAAAAsAA/7hpKrdmrl5o/s800/soudan_madoguchi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29768" y="4509120"/>
            <a:ext cx="2088000" cy="1742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884368" y="6340176"/>
            <a:ext cx="1066800" cy="329184"/>
          </a:xfrm>
        </p:spPr>
        <p:txBody>
          <a:bodyPr/>
          <a:lstStyle/>
          <a:p>
            <a:pPr algn="r"/>
            <a:fld id="{4C96F421-8D27-467F-9B17-CEC2EBAB32C2}" type="slidenum">
              <a:rPr kumimoji="1" lang="ja-JP" altLang="en-US" smtClean="0">
                <a:solidFill>
                  <a:schemeClr val="tx1"/>
                </a:solidFill>
              </a:rPr>
              <a:pPr algn="r"/>
              <a:t>11</a:t>
            </a:fld>
            <a:endParaRPr kumimoji="1" lang="ja-JP" alt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410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0" name="直線コネクタ 9">
            <a:extLst>
              <a:ext uri="{FF2B5EF4-FFF2-40B4-BE49-F238E27FC236}">
                <a16:creationId xmlns:a16="http://schemas.microsoft.com/office/drawing/2014/main" id="{5E535EDA-6DBE-679E-DA3F-A0941A54D89C}"/>
              </a:ext>
            </a:extLst>
          </p:cNvPr>
          <p:cNvCxnSpPr>
            <a:cxnSpLocks/>
          </p:cNvCxnSpPr>
          <p:nvPr/>
        </p:nvCxnSpPr>
        <p:spPr>
          <a:xfrm>
            <a:off x="971600" y="3645024"/>
            <a:ext cx="7128792" cy="0"/>
          </a:xfrm>
          <a:prstGeom prst="line">
            <a:avLst/>
          </a:prstGeom>
          <a:ln w="76200">
            <a:solidFill>
              <a:srgbClr val="FF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539552" y="476672"/>
            <a:ext cx="8229600" cy="396000"/>
          </a:xfrm>
        </p:spPr>
        <p:txBody>
          <a:bodyPr>
            <a:normAutofit fontScale="90000"/>
          </a:bodyPr>
          <a:lstStyle/>
          <a:p>
            <a:pPr marL="109728" indent="0"/>
            <a:r>
              <a:rPr lang="ja-JP" altLang="en-US" sz="3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endParaRPr lang="en-US" altLang="ja-JP" sz="32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>
          <a:xfrm>
            <a:off x="6804248" y="6265118"/>
            <a:ext cx="2133600" cy="476250"/>
          </a:xfrm>
        </p:spPr>
        <p:txBody>
          <a:bodyPr/>
          <a:lstStyle/>
          <a:p>
            <a:pPr algn="r">
              <a:defRPr/>
            </a:pPr>
            <a:fld id="{D1AB482E-8464-48C9-8207-2490C2C2EE8C}" type="slidenum">
              <a:rPr lang="en-US" altLang="ja-JP" smtClean="0">
                <a:solidFill>
                  <a:schemeClr val="tx1"/>
                </a:solidFill>
              </a:rPr>
              <a:pPr algn="r">
                <a:defRPr/>
              </a:pPr>
              <a:t>12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12" name="タイトル 1"/>
          <p:cNvSpPr txBox="1">
            <a:spLocks/>
          </p:cNvSpPr>
          <p:nvPr/>
        </p:nvSpPr>
        <p:spPr>
          <a:xfrm>
            <a:off x="-36512" y="872752"/>
            <a:ext cx="9073008" cy="54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ja-JP" sz="2800" dirty="0"/>
          </a:p>
        </p:txBody>
      </p:sp>
      <p:sp>
        <p:nvSpPr>
          <p:cNvPr id="13" name="タイトル 1"/>
          <p:cNvSpPr txBox="1">
            <a:spLocks/>
          </p:cNvSpPr>
          <p:nvPr/>
        </p:nvSpPr>
        <p:spPr>
          <a:xfrm>
            <a:off x="14808" y="404664"/>
            <a:ext cx="82296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２　大阪市</a:t>
            </a: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障がい者虐待防止センターの体制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6" name="タイトル 1"/>
          <p:cNvSpPr txBox="1">
            <a:spLocks/>
          </p:cNvSpPr>
          <p:nvPr/>
        </p:nvSpPr>
        <p:spPr>
          <a:xfrm>
            <a:off x="-35504" y="2924944"/>
            <a:ext cx="9072000" cy="108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endParaRPr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7" name="タイトル 1"/>
          <p:cNvSpPr txBox="1">
            <a:spLocks/>
          </p:cNvSpPr>
          <p:nvPr/>
        </p:nvSpPr>
        <p:spPr>
          <a:xfrm>
            <a:off x="-36512" y="3789040"/>
            <a:ext cx="9073008" cy="54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endParaRPr lang="ja-JP" altLang="en-US" sz="2800" dirty="0"/>
          </a:p>
        </p:txBody>
      </p:sp>
      <p:sp>
        <p:nvSpPr>
          <p:cNvPr id="18" name="タイトル 1"/>
          <p:cNvSpPr txBox="1">
            <a:spLocks/>
          </p:cNvSpPr>
          <p:nvPr/>
        </p:nvSpPr>
        <p:spPr>
          <a:xfrm>
            <a:off x="-36512" y="4365104"/>
            <a:ext cx="9072000" cy="108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endParaRPr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EE20B543-C284-4DC8-C334-2AE89520FB48}"/>
              </a:ext>
            </a:extLst>
          </p:cNvPr>
          <p:cNvSpPr txBox="1">
            <a:spLocks/>
          </p:cNvSpPr>
          <p:nvPr/>
        </p:nvSpPr>
        <p:spPr>
          <a:xfrm>
            <a:off x="-36512" y="5373216"/>
            <a:ext cx="9073008" cy="54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endParaRPr lang="ja-JP" altLang="en-US" sz="2800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C99656B2-06D5-1003-AF2D-B331522D09A4}"/>
              </a:ext>
            </a:extLst>
          </p:cNvPr>
          <p:cNvSpPr txBox="1">
            <a:spLocks/>
          </p:cNvSpPr>
          <p:nvPr/>
        </p:nvSpPr>
        <p:spPr>
          <a:xfrm>
            <a:off x="-36512" y="5877392"/>
            <a:ext cx="9072000" cy="108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endParaRPr lang="ja-JP" altLang="en-US" sz="2400" dirty="0">
              <a:solidFill>
                <a:schemeClr val="tx1"/>
              </a:solidFill>
            </a:endParaRPr>
          </a:p>
        </p:txBody>
      </p:sp>
      <p:grpSp>
        <p:nvGrpSpPr>
          <p:cNvPr id="6" name="グループ化 5">
            <a:extLst>
              <a:ext uri="{FF2B5EF4-FFF2-40B4-BE49-F238E27FC236}">
                <a16:creationId xmlns:a16="http://schemas.microsoft.com/office/drawing/2014/main" id="{49178518-A86D-729C-790F-B3400E96450B}"/>
              </a:ext>
            </a:extLst>
          </p:cNvPr>
          <p:cNvGrpSpPr>
            <a:grpSpLocks noChangeAspect="1"/>
          </p:cNvGrpSpPr>
          <p:nvPr/>
        </p:nvGrpSpPr>
        <p:grpSpPr>
          <a:xfrm>
            <a:off x="7749848" y="1802417"/>
            <a:ext cx="1188000" cy="1020877"/>
            <a:chOff x="7408573" y="420706"/>
            <a:chExt cx="1257563" cy="1080654"/>
          </a:xfrm>
        </p:grpSpPr>
        <p:pic>
          <p:nvPicPr>
            <p:cNvPr id="7" name="図 6" descr="ロゴ が含まれている画像  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F6C1A2D0-30D4-2F3F-14EA-B1C39277CF9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8667" y="420706"/>
              <a:ext cx="1087469" cy="1008126"/>
            </a:xfrm>
            <a:prstGeom prst="rect">
              <a:avLst/>
            </a:prstGeom>
          </p:spPr>
        </p:pic>
        <p:pic>
          <p:nvPicPr>
            <p:cNvPr id="8" name="図 7" descr="おもちゃ, 人形, 時計 が含まれている画像  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E368D384-97A2-A0A0-E74D-4D4CDD504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08573" y="889360"/>
              <a:ext cx="950853" cy="612000"/>
            </a:xfrm>
            <a:prstGeom prst="rect">
              <a:avLst/>
            </a:prstGeom>
          </p:spPr>
        </p:pic>
      </p:grpSp>
      <p:sp>
        <p:nvSpPr>
          <p:cNvPr id="14" name="タイトル 1"/>
          <p:cNvSpPr txBox="1">
            <a:spLocks/>
          </p:cNvSpPr>
          <p:nvPr/>
        </p:nvSpPr>
        <p:spPr>
          <a:xfrm>
            <a:off x="132640" y="1224649"/>
            <a:ext cx="9072000" cy="544471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（１）各区 保健福祉センター</a:t>
            </a:r>
            <a:r>
              <a:rPr lang="ja-JP" altLang="en-US" sz="18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（福祉業務担当課）</a:t>
            </a:r>
            <a:endParaRPr lang="en-US" altLang="ja-JP" sz="18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20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</a:t>
            </a:r>
            <a:r>
              <a:rPr lang="ja-JP" altLang="en-US" sz="2000" u="sng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養護者による障がい者虐待の相談・通報・届出窓口</a:t>
            </a:r>
            <a:endParaRPr lang="en-US" altLang="ja-JP" sz="2000" u="sng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spcBef>
                <a:spcPts val="1200"/>
              </a:spcBef>
            </a:pPr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・コアメンバー会議の開催、立入調査、面会制限など</a:t>
            </a:r>
            <a:endParaRPr lang="en-US" altLang="ja-JP" sz="20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spcBef>
                <a:spcPts val="1200"/>
              </a:spcBef>
            </a:pPr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・各区虐待防止連絡会議、虐待防止啓発研修の開催</a:t>
            </a:r>
            <a:endParaRPr lang="en-US" altLang="ja-JP" sz="20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spcBef>
                <a:spcPts val="1200"/>
              </a:spcBef>
            </a:pPr>
            <a:r>
              <a:rPr lang="ja-JP" altLang="en-US" sz="2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　</a:t>
            </a:r>
            <a:r>
              <a:rPr lang="ja-JP" altLang="en-US" sz="2400" dirty="0">
                <a:solidFill>
                  <a:schemeClr val="tx1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➡ 養護者による障がい者虐待対応の第一義的な責任を担う</a:t>
            </a:r>
            <a:endParaRPr lang="en-US" altLang="ja-JP" sz="2400" dirty="0">
              <a:solidFill>
                <a:schemeClr val="tx1"/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en-US" altLang="ja-JP" sz="2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2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（２）各区 障がい者基幹相談支援センター</a:t>
            </a:r>
            <a:endParaRPr lang="en-US" altLang="ja-JP" sz="2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20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・養護者による障がい者虐待の相談・通報・届出窓口</a:t>
            </a:r>
            <a:endParaRPr lang="en-US" altLang="ja-JP" sz="20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spcBef>
                <a:spcPts val="1200"/>
              </a:spcBef>
            </a:pPr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・通報・相談・届出を受理したケース 及び 従前から相談業務等で</a:t>
            </a:r>
            <a:endParaRPr lang="en-US" altLang="ja-JP" sz="20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spcBef>
                <a:spcPts val="1200"/>
              </a:spcBef>
            </a:pPr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関わりのあるケースについてコアメンバー会議に出席</a:t>
            </a:r>
            <a:r>
              <a:rPr lang="ja-JP" altLang="en-US" sz="2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endParaRPr lang="en-US" altLang="ja-JP" sz="2400" dirty="0"/>
          </a:p>
        </p:txBody>
      </p:sp>
    </p:spTree>
    <p:extLst>
      <p:ext uri="{BB962C8B-B14F-4D97-AF65-F5344CB8AC3E}">
        <p14:creationId xmlns:p14="http://schemas.microsoft.com/office/powerpoint/2010/main" val="411634067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1489CA-3084-9582-553C-E226DF69E8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3EFA3761-A00F-C137-3024-C784475A84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6265118"/>
            <a:ext cx="2133600" cy="476250"/>
          </a:xfrm>
        </p:spPr>
        <p:txBody>
          <a:bodyPr/>
          <a:lstStyle/>
          <a:p>
            <a:pPr algn="r">
              <a:defRPr/>
            </a:pPr>
            <a:fld id="{D1AB482E-8464-48C9-8207-2490C2C2EE8C}" type="slidenum">
              <a:rPr lang="en-US" altLang="ja-JP" smtClean="0">
                <a:solidFill>
                  <a:schemeClr val="tx1"/>
                </a:solidFill>
              </a:rPr>
              <a:pPr algn="r">
                <a:defRPr/>
              </a:pPr>
              <a:t>13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12" name="タイトル 1">
            <a:extLst>
              <a:ext uri="{FF2B5EF4-FFF2-40B4-BE49-F238E27FC236}">
                <a16:creationId xmlns:a16="http://schemas.microsoft.com/office/drawing/2014/main" id="{EF81C84B-B5F9-8BC9-9E36-50C64F715650}"/>
              </a:ext>
            </a:extLst>
          </p:cNvPr>
          <p:cNvSpPr txBox="1">
            <a:spLocks/>
          </p:cNvSpPr>
          <p:nvPr/>
        </p:nvSpPr>
        <p:spPr>
          <a:xfrm>
            <a:off x="-36512" y="872752"/>
            <a:ext cx="9073008" cy="54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en-US" altLang="ja-JP" sz="2800" dirty="0"/>
          </a:p>
        </p:txBody>
      </p:sp>
      <p:sp>
        <p:nvSpPr>
          <p:cNvPr id="13" name="タイトル 1">
            <a:extLst>
              <a:ext uri="{FF2B5EF4-FFF2-40B4-BE49-F238E27FC236}">
                <a16:creationId xmlns:a16="http://schemas.microsoft.com/office/drawing/2014/main" id="{EC89B5B1-E6AA-3281-C37E-5FFF3C616008}"/>
              </a:ext>
            </a:extLst>
          </p:cNvPr>
          <p:cNvSpPr txBox="1">
            <a:spLocks/>
          </p:cNvSpPr>
          <p:nvPr/>
        </p:nvSpPr>
        <p:spPr>
          <a:xfrm>
            <a:off x="14808" y="404664"/>
            <a:ext cx="82296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２　大阪市</a:t>
            </a: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障がい者虐待防止センターの体制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  <p:sp>
        <p:nvSpPr>
          <p:cNvPr id="14" name="タイトル 1">
            <a:extLst>
              <a:ext uri="{FF2B5EF4-FFF2-40B4-BE49-F238E27FC236}">
                <a16:creationId xmlns:a16="http://schemas.microsoft.com/office/drawing/2014/main" id="{1AD852CE-6649-A4D7-CD7D-51BAE8A9417F}"/>
              </a:ext>
            </a:extLst>
          </p:cNvPr>
          <p:cNvSpPr txBox="1">
            <a:spLocks/>
          </p:cNvSpPr>
          <p:nvPr/>
        </p:nvSpPr>
        <p:spPr>
          <a:xfrm>
            <a:off x="132640" y="1233152"/>
            <a:ext cx="8902848" cy="3564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（３）</a:t>
            </a:r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福祉局 障がい者施策部 運営指導課</a:t>
            </a:r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</a:t>
            </a: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（障がい福祉サービス事業者等の指定・指導）</a:t>
            </a:r>
            <a:endParaRPr lang="en-US" altLang="ja-JP" sz="1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endParaRPr lang="en-US" altLang="ja-JP" sz="2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</a:t>
            </a:r>
            <a:r>
              <a:rPr lang="ja-JP" altLang="en-US" sz="2000" u="sng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障がい者福祉施設従事者等による虐待の相談・通報・届出窓口</a:t>
            </a:r>
            <a:endParaRPr lang="en-US" altLang="ja-JP" sz="2000" u="sng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spcBef>
                <a:spcPts val="1200"/>
              </a:spcBef>
            </a:pPr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・コアメンバー会議の開催、訪問調査</a:t>
            </a:r>
            <a:endParaRPr lang="en-US" altLang="ja-JP" sz="20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spcBef>
                <a:spcPts val="1200"/>
              </a:spcBef>
            </a:pPr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・障害者総合支援法等による権限の行使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（立入検査、改善指導など）</a:t>
            </a:r>
            <a:endParaRPr lang="en-US" altLang="ja-JP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spcBef>
                <a:spcPts val="1200"/>
              </a:spcBef>
            </a:pPr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・施設、事業所への研修</a:t>
            </a:r>
            <a:endParaRPr lang="en-US" altLang="ja-JP" sz="20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>
              <a:spcBef>
                <a:spcPts val="1200"/>
              </a:spcBef>
            </a:pPr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・都道府県への従事者等による虐待の状況等の報告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（障害者虐待防止法第</a:t>
            </a:r>
            <a:r>
              <a:rPr lang="en-US" altLang="ja-JP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17</a:t>
            </a:r>
            <a:r>
              <a:rPr lang="ja-JP" altLang="en-US" sz="16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条）</a:t>
            </a:r>
            <a:endParaRPr lang="en-US" altLang="ja-JP" sz="16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6" name="タイトル 1">
            <a:extLst>
              <a:ext uri="{FF2B5EF4-FFF2-40B4-BE49-F238E27FC236}">
                <a16:creationId xmlns:a16="http://schemas.microsoft.com/office/drawing/2014/main" id="{C73A0595-6C97-BFD5-2069-4A4D319A3BCC}"/>
              </a:ext>
            </a:extLst>
          </p:cNvPr>
          <p:cNvSpPr txBox="1">
            <a:spLocks/>
          </p:cNvSpPr>
          <p:nvPr/>
        </p:nvSpPr>
        <p:spPr>
          <a:xfrm>
            <a:off x="-35504" y="2924944"/>
            <a:ext cx="9072000" cy="108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endParaRPr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17" name="タイトル 1">
            <a:extLst>
              <a:ext uri="{FF2B5EF4-FFF2-40B4-BE49-F238E27FC236}">
                <a16:creationId xmlns:a16="http://schemas.microsoft.com/office/drawing/2014/main" id="{57322917-91BB-0033-743F-189194F93C48}"/>
              </a:ext>
            </a:extLst>
          </p:cNvPr>
          <p:cNvSpPr txBox="1">
            <a:spLocks/>
          </p:cNvSpPr>
          <p:nvPr/>
        </p:nvSpPr>
        <p:spPr>
          <a:xfrm>
            <a:off x="-36512" y="3789040"/>
            <a:ext cx="9073008" cy="54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endParaRPr lang="ja-JP" altLang="en-US" sz="2800" dirty="0"/>
          </a:p>
        </p:txBody>
      </p:sp>
      <p:sp>
        <p:nvSpPr>
          <p:cNvPr id="18" name="タイトル 1">
            <a:extLst>
              <a:ext uri="{FF2B5EF4-FFF2-40B4-BE49-F238E27FC236}">
                <a16:creationId xmlns:a16="http://schemas.microsoft.com/office/drawing/2014/main" id="{784D4B5A-A321-1812-2556-98965B010FD0}"/>
              </a:ext>
            </a:extLst>
          </p:cNvPr>
          <p:cNvSpPr txBox="1">
            <a:spLocks/>
          </p:cNvSpPr>
          <p:nvPr/>
        </p:nvSpPr>
        <p:spPr>
          <a:xfrm>
            <a:off x="-60640" y="4400928"/>
            <a:ext cx="9072000" cy="108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endParaRPr lang="ja-JP" altLang="en-US" sz="2400" dirty="0">
              <a:solidFill>
                <a:schemeClr val="tx1"/>
              </a:solidFill>
            </a:endParaRPr>
          </a:p>
        </p:txBody>
      </p:sp>
      <p:sp>
        <p:nvSpPr>
          <p:cNvPr id="3" name="タイトル 1">
            <a:extLst>
              <a:ext uri="{FF2B5EF4-FFF2-40B4-BE49-F238E27FC236}">
                <a16:creationId xmlns:a16="http://schemas.microsoft.com/office/drawing/2014/main" id="{DFB97D86-D227-5EC5-26D4-F19F7D098D57}"/>
              </a:ext>
            </a:extLst>
          </p:cNvPr>
          <p:cNvSpPr txBox="1">
            <a:spLocks/>
          </p:cNvSpPr>
          <p:nvPr/>
        </p:nvSpPr>
        <p:spPr>
          <a:xfrm>
            <a:off x="-36512" y="5373216"/>
            <a:ext cx="9073008" cy="540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endParaRPr lang="ja-JP" altLang="en-US" sz="2800" dirty="0"/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D7BB5F7D-49C6-16F5-B425-A82CA5145F79}"/>
              </a:ext>
            </a:extLst>
          </p:cNvPr>
          <p:cNvSpPr txBox="1">
            <a:spLocks/>
          </p:cNvSpPr>
          <p:nvPr/>
        </p:nvSpPr>
        <p:spPr>
          <a:xfrm>
            <a:off x="-36512" y="5877392"/>
            <a:ext cx="9072000" cy="10800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endParaRPr lang="ja-JP" altLang="en-US" sz="2400" dirty="0">
              <a:solidFill>
                <a:schemeClr val="tx1"/>
              </a:solidFill>
            </a:endParaRP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CAD5AF8B-B392-FC44-5FFA-101C1B3268E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5107195"/>
            <a:ext cx="1584000" cy="13605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8005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6" name="直線コネクタ 15">
            <a:extLst>
              <a:ext uri="{FF2B5EF4-FFF2-40B4-BE49-F238E27FC236}">
                <a16:creationId xmlns:a16="http://schemas.microsoft.com/office/drawing/2014/main" id="{440AE8FE-5626-F8DE-CB0F-E86E0CA911E0}"/>
              </a:ext>
            </a:extLst>
          </p:cNvPr>
          <p:cNvCxnSpPr>
            <a:cxnSpLocks/>
          </p:cNvCxnSpPr>
          <p:nvPr/>
        </p:nvCxnSpPr>
        <p:spPr>
          <a:xfrm>
            <a:off x="837928" y="3212976"/>
            <a:ext cx="2808312" cy="0"/>
          </a:xfrm>
          <a:prstGeom prst="line">
            <a:avLst/>
          </a:prstGeom>
          <a:ln w="76200">
            <a:solidFill>
              <a:srgbClr val="FFC000">
                <a:alpha val="9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E7F8CCB1-3CFD-1FA5-6531-0086DC0A27F5}"/>
              </a:ext>
            </a:extLst>
          </p:cNvPr>
          <p:cNvCxnSpPr>
            <a:cxnSpLocks/>
          </p:cNvCxnSpPr>
          <p:nvPr/>
        </p:nvCxnSpPr>
        <p:spPr>
          <a:xfrm>
            <a:off x="837928" y="2754000"/>
            <a:ext cx="5095221" cy="0"/>
          </a:xfrm>
          <a:prstGeom prst="line">
            <a:avLst/>
          </a:prstGeom>
          <a:ln w="76200">
            <a:solidFill>
              <a:srgbClr val="FFC000">
                <a:alpha val="9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CCBC18F9-BF32-190C-3137-6F6A2725A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ja-JP" altLang="en-US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br>
              <a:rPr lang="ja-JP" altLang="en-US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br>
              <a:rPr lang="ja-JP" altLang="en-US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</a:br>
            <a:endParaRPr kumimoji="1" lang="ja-JP" altLang="en-US" dirty="0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2B35FD62-26A3-A8AC-224E-192414C585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1AB482E-8464-48C9-8207-2490C2C2EE8C}" type="slidenum">
              <a:rPr lang="en-US" altLang="ja-JP" smtClean="0"/>
              <a:pPr>
                <a:defRPr/>
              </a:pPr>
              <a:t>14</a:t>
            </a:fld>
            <a:endParaRPr lang="en-US" altLang="ja-JP"/>
          </a:p>
        </p:txBody>
      </p:sp>
      <p:pic>
        <p:nvPicPr>
          <p:cNvPr id="7" name="図 6" descr="テキスト  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D6C3E2F-5F3D-7C84-4B3E-ED796302299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53143">
            <a:off x="6837505" y="4645174"/>
            <a:ext cx="1182462" cy="169200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  <a:effectLst>
            <a:outerShdw blurRad="889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8" name="スライド番号プレースホルダ 3">
            <a:extLst>
              <a:ext uri="{FF2B5EF4-FFF2-40B4-BE49-F238E27FC236}">
                <a16:creationId xmlns:a16="http://schemas.microsoft.com/office/drawing/2014/main" id="{7263BC59-E3B4-A8A2-61B2-75B4CBAFD8BD}"/>
              </a:ext>
            </a:extLst>
          </p:cNvPr>
          <p:cNvSpPr txBox="1">
            <a:spLocks/>
          </p:cNvSpPr>
          <p:nvPr/>
        </p:nvSpPr>
        <p:spPr>
          <a:xfrm>
            <a:off x="6804248" y="6265118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D1AB482E-8464-48C9-8207-2490C2C2EE8C}" type="slidenum">
              <a:rPr lang="en-US" altLang="ja-JP" smtClean="0">
                <a:solidFill>
                  <a:schemeClr val="tx1"/>
                </a:solidFill>
              </a:rPr>
              <a:pPr algn="r">
                <a:defRPr/>
              </a:pPr>
              <a:t>14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grpSp>
        <p:nvGrpSpPr>
          <p:cNvPr id="10" name="グループ化 9">
            <a:extLst>
              <a:ext uri="{FF2B5EF4-FFF2-40B4-BE49-F238E27FC236}">
                <a16:creationId xmlns:a16="http://schemas.microsoft.com/office/drawing/2014/main" id="{15B14220-5281-1921-92BD-8CA0643D539B}"/>
              </a:ext>
            </a:extLst>
          </p:cNvPr>
          <p:cNvGrpSpPr/>
          <p:nvPr/>
        </p:nvGrpSpPr>
        <p:grpSpPr>
          <a:xfrm>
            <a:off x="6818560" y="1988840"/>
            <a:ext cx="946735" cy="1031433"/>
            <a:chOff x="7939403" y="507367"/>
            <a:chExt cx="946735" cy="1031433"/>
          </a:xfrm>
        </p:grpSpPr>
        <p:pic>
          <p:nvPicPr>
            <p:cNvPr id="11" name="図 10" descr="絵と文字の加工写真  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58854FB3-D658-28C6-285D-24EFDBBE28C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05264" y="507367"/>
              <a:ext cx="880874" cy="972000"/>
            </a:xfrm>
            <a:prstGeom prst="rect">
              <a:avLst/>
            </a:prstGeom>
          </p:spPr>
        </p:pic>
        <p:pic>
          <p:nvPicPr>
            <p:cNvPr id="12" name="図 11" descr="おもちゃ が含まれている画像  AI によって生成されたコンテンツは間違っている可能性があります。">
              <a:extLst>
                <a:ext uri="{FF2B5EF4-FFF2-40B4-BE49-F238E27FC236}">
                  <a16:creationId xmlns:a16="http://schemas.microsoft.com/office/drawing/2014/main" id="{251A90FB-9360-7305-475B-98BE5F930A4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39403" y="1178800"/>
              <a:ext cx="331650" cy="360000"/>
            </a:xfrm>
            <a:prstGeom prst="rect">
              <a:avLst/>
            </a:prstGeom>
          </p:spPr>
        </p:pic>
      </p:grpSp>
      <p:sp>
        <p:nvSpPr>
          <p:cNvPr id="3" name="表プレースホルダー 2">
            <a:extLst>
              <a:ext uri="{FF2B5EF4-FFF2-40B4-BE49-F238E27FC236}">
                <a16:creationId xmlns:a16="http://schemas.microsoft.com/office/drawing/2014/main" id="{1F0AF400-B37F-6B37-4E33-30EA6DCA0F31}"/>
              </a:ext>
            </a:extLst>
          </p:cNvPr>
          <p:cNvSpPr>
            <a:spLocks noGrp="1"/>
          </p:cNvSpPr>
          <p:nvPr>
            <p:ph type="tbl" idx="1"/>
          </p:nvPr>
        </p:nvSpPr>
        <p:spPr>
          <a:xfrm>
            <a:off x="251520" y="1173063"/>
            <a:ext cx="8229600" cy="4788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（４）福祉局 生活福祉部 地域福祉課</a:t>
            </a: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（権利擁護に関する業務）</a:t>
            </a:r>
            <a:endParaRPr lang="en-US" altLang="ja-JP" sz="1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</a:t>
            </a:r>
            <a:r>
              <a:rPr lang="ja-JP" altLang="en-US" sz="2000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使用者による虐待の相談・通報・届出窓口</a:t>
            </a:r>
            <a:endParaRPr lang="en-US" altLang="ja-JP" sz="2000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各区 保健福祉センターの後方支援</a:t>
            </a:r>
            <a:r>
              <a:rPr lang="ja-JP" altLang="en-US" sz="16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（本日のメイン）</a:t>
            </a:r>
            <a:endParaRPr lang="en-US" altLang="ja-JP" sz="1600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</a:t>
            </a:r>
            <a:r>
              <a:rPr lang="zh-TW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広報啓発活動</a:t>
            </a:r>
            <a:r>
              <a:rPr lang="ja-JP" altLang="en-US" sz="16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（本日のメイン）</a:t>
            </a:r>
            <a:endParaRPr lang="en-US" altLang="ja-JP" sz="16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・大阪市障がい者虐待防止連絡会議の開催（関係機関の連携強化）</a:t>
            </a:r>
            <a:endParaRPr lang="en-US" altLang="ja-JP" sz="2000" b="1" u="sng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spcBef>
                <a:spcPts val="1200"/>
              </a:spcBef>
              <a:buNone/>
            </a:pPr>
            <a:endParaRPr lang="ja-JP" altLang="en-US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（５）大阪市障がい者相談支援研修センター</a:t>
            </a:r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・広報啓発活動</a:t>
            </a: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➡ 大阪市障がい者虐待防止啓発講演会の開催</a:t>
            </a:r>
            <a:endParaRPr lang="en-US" altLang="ja-JP" sz="1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タイトル 1">
            <a:extLst>
              <a:ext uri="{FF2B5EF4-FFF2-40B4-BE49-F238E27FC236}">
                <a16:creationId xmlns:a16="http://schemas.microsoft.com/office/drawing/2014/main" id="{B81540D8-9486-69D5-1826-7B464BB7EB7A}"/>
              </a:ext>
            </a:extLst>
          </p:cNvPr>
          <p:cNvSpPr txBox="1">
            <a:spLocks/>
          </p:cNvSpPr>
          <p:nvPr/>
        </p:nvSpPr>
        <p:spPr>
          <a:xfrm>
            <a:off x="14808" y="404664"/>
            <a:ext cx="82296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２　大阪市</a:t>
            </a: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障がい者虐待防止センターの体制</a:t>
            </a:r>
            <a:endParaRPr lang="ja-JP" altLang="en-US" sz="2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427069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コンテンツ プレースホルダー 2">
            <a:extLst>
              <a:ext uri="{FF2B5EF4-FFF2-40B4-BE49-F238E27FC236}">
                <a16:creationId xmlns:a16="http://schemas.microsoft.com/office/drawing/2014/main" id="{B0872A62-1AD5-B703-D8F5-617730EAE7C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9532" y="833662"/>
            <a:ext cx="8424936" cy="5796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2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３　大阪市の障がい者虐待防止の取組と今後の課題</a:t>
            </a:r>
          </a:p>
          <a:p>
            <a:endParaRPr kumimoji="1" lang="en-US" altLang="ja-JP" sz="2000" dirty="0"/>
          </a:p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（１）障がい者虐待防止の取組</a:t>
            </a:r>
            <a:endParaRPr kumimoji="1"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● 各区保健福祉センターの後方支援</a:t>
            </a:r>
            <a:endParaRPr lang="en-US" altLang="ja-JP" sz="1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・虐待対応支援チームによるサポート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・経験、役職に応じた研修等の実施</a:t>
            </a:r>
            <a:endParaRPr lang="en-US" altLang="ja-JP" sz="1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・各区保健福祉センターへの訪問による実態把握</a:t>
            </a:r>
            <a:endParaRPr lang="en-US" altLang="ja-JP" sz="1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endParaRPr lang="en-US" altLang="ja-JP" sz="1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● 各種事業の実施</a:t>
            </a:r>
            <a:endParaRPr lang="en-US" altLang="ja-JP" sz="1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・専門職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＊</a:t>
            </a: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による専門相談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（＊弁護士、社会福祉士）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・大阪市要援護障がい者・高齢者緊急一時保護事業</a:t>
            </a:r>
            <a:endParaRPr lang="en-US" altLang="ja-JP" sz="1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・大阪市休日夜間障がい者・高齢者虐待ホットライン事業</a:t>
            </a:r>
            <a:endParaRPr lang="en-US" altLang="ja-JP" sz="1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endParaRPr lang="en-US" altLang="ja-JP" sz="1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● 広報啓発活動</a:t>
            </a:r>
            <a:endParaRPr lang="en-US" altLang="ja-JP" sz="1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endParaRPr lang="en-US" altLang="ja-JP" sz="1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● 障がい福祉サービス事業所等への啓発</a:t>
            </a:r>
            <a:endParaRPr lang="en-US" altLang="ja-JP" sz="18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スライド番号プレースホルダ 3">
            <a:extLst>
              <a:ext uri="{FF2B5EF4-FFF2-40B4-BE49-F238E27FC236}">
                <a16:creationId xmlns:a16="http://schemas.microsoft.com/office/drawing/2014/main" id="{328FF271-CAB0-5018-234A-0137524B137C}"/>
              </a:ext>
            </a:extLst>
          </p:cNvPr>
          <p:cNvSpPr txBox="1">
            <a:spLocks/>
          </p:cNvSpPr>
          <p:nvPr/>
        </p:nvSpPr>
        <p:spPr>
          <a:xfrm>
            <a:off x="6804248" y="6265118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D1AB482E-8464-48C9-8207-2490C2C2EE8C}" type="slidenum">
              <a:rPr lang="en-US" altLang="ja-JP" smtClean="0">
                <a:solidFill>
                  <a:schemeClr val="tx1"/>
                </a:solidFill>
              </a:rPr>
              <a:pPr algn="r">
                <a:defRPr/>
              </a:pPr>
              <a:t>15</a:t>
            </a:fld>
            <a:endParaRPr lang="en-US" altLang="ja-JP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8183301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2728FE-8EAF-40B3-02FB-247C8E4E65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F39CAB72-5E01-17F0-1C61-5907C86A676F}"/>
              </a:ext>
            </a:extLst>
          </p:cNvPr>
          <p:cNvSpPr txBox="1">
            <a:spLocks/>
          </p:cNvSpPr>
          <p:nvPr/>
        </p:nvSpPr>
        <p:spPr>
          <a:xfrm>
            <a:off x="6804248" y="6265118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D1AB482E-8464-48C9-8207-2490C2C2EE8C}" type="slidenum">
              <a:rPr lang="en-US" altLang="ja-JP" smtClean="0">
                <a:solidFill>
                  <a:schemeClr val="tx1"/>
                </a:solidFill>
              </a:rPr>
              <a:pPr algn="r">
                <a:defRPr/>
              </a:pPr>
              <a:t>16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09C91C8C-7E56-7490-0596-5C054179816E}"/>
              </a:ext>
            </a:extLst>
          </p:cNvPr>
          <p:cNvSpPr txBox="1">
            <a:spLocks/>
          </p:cNvSpPr>
          <p:nvPr/>
        </p:nvSpPr>
        <p:spPr>
          <a:xfrm>
            <a:off x="14808" y="368704"/>
            <a:ext cx="82296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18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３（１）障がい者虐待防止の取組</a:t>
            </a:r>
            <a:endParaRPr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455E9245-B0BF-4365-C86F-E2D28C0E37F2}"/>
              </a:ext>
            </a:extLst>
          </p:cNvPr>
          <p:cNvSpPr txBox="1">
            <a:spLocks/>
          </p:cNvSpPr>
          <p:nvPr/>
        </p:nvSpPr>
        <p:spPr>
          <a:xfrm>
            <a:off x="-108520" y="972079"/>
            <a:ext cx="82296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2400" dirty="0">
                <a:solidFill>
                  <a:schemeClr val="tx1"/>
                </a:solidFill>
                <a:latin typeface="+mj-ea"/>
              </a:rPr>
              <a:t>● 各区保健福祉センターの後方支援</a:t>
            </a:r>
          </a:p>
        </p:txBody>
      </p:sp>
      <p:sp>
        <p:nvSpPr>
          <p:cNvPr id="12" name="コンテンツ プレースホルダー 2">
            <a:extLst>
              <a:ext uri="{FF2B5EF4-FFF2-40B4-BE49-F238E27FC236}">
                <a16:creationId xmlns:a16="http://schemas.microsoft.com/office/drawing/2014/main" id="{110029B1-C0DD-11DF-D7EA-9328A7A1A2FC}"/>
              </a:ext>
            </a:extLst>
          </p:cNvPr>
          <p:cNvSpPr txBox="1">
            <a:spLocks/>
          </p:cNvSpPr>
          <p:nvPr/>
        </p:nvSpPr>
        <p:spPr>
          <a:xfrm>
            <a:off x="792000" y="3596846"/>
            <a:ext cx="7560000" cy="2376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〔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虐待対応支援チーム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〕</a:t>
            </a:r>
          </a:p>
          <a:p>
            <a:pPr marL="0" indent="0">
              <a:buFont typeface="Arial" pitchFamily="34" charset="0"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相談業務を行う会計年度任用職員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（有資格者）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３名を福祉局に配置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・１人あたり８区を担当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r>
              <a:rPr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‹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業務</a:t>
            </a:r>
            <a:r>
              <a:rPr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›</a:t>
            </a: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・各区 虐待対応担当者等への指導及び助言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・毎月、各区より虐待対応状況を記録した「受理簿」を提出してもらい、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spcBef>
                <a:spcPts val="600"/>
              </a:spcBef>
              <a:buFont typeface="Arial" pitchFamily="34" charset="0"/>
              <a:buNone/>
            </a:pP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　対応状況を確認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spcBef>
                <a:spcPts val="600"/>
              </a:spcBef>
              <a:buFont typeface="Arial" pitchFamily="34" charset="0"/>
              <a:buNone/>
            </a:pP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・</a:t>
            </a:r>
            <a:r>
              <a:rPr lang="ja-JP" altLang="ja-JP" sz="1400" dirty="0">
                <a:effectLst/>
                <a:latin typeface="ＭＳ ゴシック" panose="020B0609070205080204" pitchFamily="49" charset="-128"/>
                <a:ea typeface="ＭＳ ゴシック" panose="020B0609070205080204" pitchFamily="49" charset="-128"/>
                <a:cs typeface="Times New Roman" panose="02020603050405020304" pitchFamily="18" charset="0"/>
              </a:rPr>
              <a:t>権利擁護関係業務（成年後見制度等）に関する区職員等への支援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14" name="直線コネクタ 13">
            <a:extLst>
              <a:ext uri="{FF2B5EF4-FFF2-40B4-BE49-F238E27FC236}">
                <a16:creationId xmlns:a16="http://schemas.microsoft.com/office/drawing/2014/main" id="{6230856E-E374-A8DD-9E3D-5AADD86415EF}"/>
              </a:ext>
            </a:extLst>
          </p:cNvPr>
          <p:cNvCxnSpPr>
            <a:cxnSpLocks/>
          </p:cNvCxnSpPr>
          <p:nvPr/>
        </p:nvCxnSpPr>
        <p:spPr>
          <a:xfrm>
            <a:off x="683568" y="1988840"/>
            <a:ext cx="4104456" cy="0"/>
          </a:xfrm>
          <a:prstGeom prst="line">
            <a:avLst/>
          </a:prstGeom>
          <a:ln w="76200">
            <a:solidFill>
              <a:srgbClr val="FFC000">
                <a:alpha val="9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A4576E2F-2A2D-C436-72C0-18F2FF4808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4360" y="1665040"/>
            <a:ext cx="8435280" cy="1584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1200"/>
              </a:spcAft>
              <a:buNone/>
            </a:pPr>
            <a:r>
              <a:rPr lang="en-US" altLang="ja-JP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虐待対応支援チームによるサポート</a:t>
            </a:r>
            <a:r>
              <a:rPr lang="en-US" altLang="ja-JP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</a:p>
          <a:p>
            <a:pPr marL="0" indent="0">
              <a:lnSpc>
                <a:spcPct val="125000"/>
              </a:lnSpc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各区保健福祉センターが虐待事案に適切に対応できるよ</a:t>
            </a:r>
            <a:r>
              <a:rPr kumimoji="1"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う、</a:t>
            </a:r>
            <a:endParaRPr kumimoji="1"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lnSpc>
                <a:spcPct val="125000"/>
              </a:lnSpc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kumimoji="1"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各区 虐待対応担当者からの相談に対し、随時、必要な助言等を行う</a:t>
            </a:r>
            <a:endParaRPr kumimoji="1"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65118023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182C25C-3B1A-9437-490D-416EAA662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28000" y="2781272"/>
            <a:ext cx="7488000" cy="3096000"/>
          </a:xfr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rIns="108000" anchor="ctr" anchorCtr="0">
            <a:normAutofit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● </a:t>
            </a:r>
            <a:r>
              <a:rPr kumimoji="1"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新任職員研修</a:t>
            </a:r>
            <a:endParaRPr kumimoji="1"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　（内容）講義及び具体的な実務について帳票を用いた個人ワーク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● 課長級研修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　（内容）外部講師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（弁護士）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の講義及び事例を用いた個人ワーク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kumimoji="1"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● 中堅期研修</a:t>
            </a:r>
            <a:endParaRPr kumimoji="1"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　（内容）事前課題による個人ワーク及び事例を用いたグループワーク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● 事例検討会議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</a:t>
            </a:r>
            <a:r>
              <a:rPr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令和７年度は高齢者虐待と合同開催）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spcBef>
                <a:spcPts val="600"/>
              </a:spcBef>
              <a:buNone/>
            </a:pPr>
            <a:r>
              <a:rPr kumimoji="1"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　（内容）重大事案の事例検証結果の報告及び外部講師</a:t>
            </a:r>
            <a:r>
              <a:rPr kumimoji="1"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（社会福祉士）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の講義</a:t>
            </a:r>
            <a:endParaRPr kumimoji="1" lang="ja-JP" altLang="en-US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6507BD8F-36C8-E11D-ABD6-FD4063E5A833}"/>
              </a:ext>
            </a:extLst>
          </p:cNvPr>
          <p:cNvSpPr txBox="1">
            <a:spLocks/>
          </p:cNvSpPr>
          <p:nvPr/>
        </p:nvSpPr>
        <p:spPr>
          <a:xfrm>
            <a:off x="6804248" y="6265118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D1AB482E-8464-48C9-8207-2490C2C2EE8C}" type="slidenum">
              <a:rPr lang="en-US" altLang="ja-JP" smtClean="0">
                <a:solidFill>
                  <a:schemeClr val="tx1"/>
                </a:solidFill>
              </a:rPr>
              <a:pPr algn="r">
                <a:defRPr/>
              </a:pPr>
              <a:t>17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8E758913-2554-80B5-94EF-BE873282D42A}"/>
              </a:ext>
            </a:extLst>
          </p:cNvPr>
          <p:cNvSpPr txBox="1">
            <a:spLocks/>
          </p:cNvSpPr>
          <p:nvPr/>
        </p:nvSpPr>
        <p:spPr>
          <a:xfrm>
            <a:off x="14808" y="368704"/>
            <a:ext cx="82296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18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３（１）障がい者虐待防止の取組</a:t>
            </a:r>
            <a:endParaRPr lang="ja-JP" altLang="en-US" sz="1800" dirty="0">
              <a:solidFill>
                <a:schemeClr val="tx1"/>
              </a:solidFill>
            </a:endParaRPr>
          </a:p>
        </p:txBody>
      </p:sp>
      <p:cxnSp>
        <p:nvCxnSpPr>
          <p:cNvPr id="12" name="直線コネクタ 11">
            <a:extLst>
              <a:ext uri="{FF2B5EF4-FFF2-40B4-BE49-F238E27FC236}">
                <a16:creationId xmlns:a16="http://schemas.microsoft.com/office/drawing/2014/main" id="{4D555E39-AE33-43F5-E34B-742EF256B240}"/>
              </a:ext>
            </a:extLst>
          </p:cNvPr>
          <p:cNvCxnSpPr>
            <a:cxnSpLocks/>
          </p:cNvCxnSpPr>
          <p:nvPr/>
        </p:nvCxnSpPr>
        <p:spPr>
          <a:xfrm>
            <a:off x="827584" y="1412776"/>
            <a:ext cx="3816424" cy="0"/>
          </a:xfrm>
          <a:prstGeom prst="line">
            <a:avLst/>
          </a:prstGeom>
          <a:ln w="76200">
            <a:solidFill>
              <a:srgbClr val="FFC000">
                <a:alpha val="9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コンテンツ プレースホルダー 2">
            <a:extLst>
              <a:ext uri="{FF2B5EF4-FFF2-40B4-BE49-F238E27FC236}">
                <a16:creationId xmlns:a16="http://schemas.microsoft.com/office/drawing/2014/main" id="{0BFFDAE3-42AB-EE3D-00DB-23487D7D8EB1}"/>
              </a:ext>
            </a:extLst>
          </p:cNvPr>
          <p:cNvSpPr txBox="1">
            <a:spLocks/>
          </p:cNvSpPr>
          <p:nvPr/>
        </p:nvSpPr>
        <p:spPr>
          <a:xfrm>
            <a:off x="499840" y="1078525"/>
            <a:ext cx="7956000" cy="1584000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r>
              <a:rPr lang="en-US" altLang="ja-JP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経験、役職に応じた研修等の実施</a:t>
            </a:r>
            <a:r>
              <a:rPr lang="en-US" altLang="ja-JP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</a:p>
          <a:p>
            <a:pPr marL="0" indent="0">
              <a:lnSpc>
                <a:spcPct val="125000"/>
              </a:lnSpc>
              <a:buFont typeface="Arial" pitchFamily="34" charset="0"/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各区 保健福祉センター及び障がい者基幹相談支援センターの職員に</a:t>
            </a: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lnSpc>
                <a:spcPct val="125000"/>
              </a:lnSpc>
              <a:buFont typeface="Arial" pitchFamily="34" charset="0"/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対して、年４回の研修を実施する</a:t>
            </a: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pic>
        <p:nvPicPr>
          <p:cNvPr id="15" name="図 14" descr="白いバックグラウンドの前に座っている人形たち  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7D73FA3F-1F8A-30ED-033B-16DF33194E1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6069" y="5707118"/>
            <a:ext cx="1309771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3713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B45801-F16E-712A-CE55-9599CF058E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9D844AF4-AE3F-A5F2-FA02-D0D8A7A709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245" y="3017702"/>
            <a:ext cx="8579296" cy="900000"/>
          </a:xfrm>
        </p:spPr>
        <p:txBody>
          <a:bodyPr>
            <a:normAutofit/>
          </a:bodyPr>
          <a:lstStyle/>
          <a:p>
            <a:pPr marL="0" indent="0">
              <a:spcBef>
                <a:spcPts val="0"/>
              </a:spcBef>
              <a:spcAft>
                <a:spcPts val="600"/>
              </a:spcAft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　 ➡ 各区の実態を把握し、対応状況についての助言を行うとともに</a:t>
            </a: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lnSpc>
                <a:spcPct val="125000"/>
              </a:lnSpc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   　今後の研修、マニュアル改訂への活用を検討する</a:t>
            </a: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30CC10CC-FA33-DA90-C0A2-F7A639F7C2BD}"/>
              </a:ext>
            </a:extLst>
          </p:cNvPr>
          <p:cNvSpPr txBox="1">
            <a:spLocks/>
          </p:cNvSpPr>
          <p:nvPr/>
        </p:nvSpPr>
        <p:spPr>
          <a:xfrm>
            <a:off x="6804248" y="6265118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D1AB482E-8464-48C9-8207-2490C2C2EE8C}" type="slidenum">
              <a:rPr lang="en-US" altLang="ja-JP" smtClean="0">
                <a:solidFill>
                  <a:schemeClr val="tx1"/>
                </a:solidFill>
              </a:rPr>
              <a:pPr algn="r">
                <a:defRPr/>
              </a:pPr>
              <a:t>18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pic>
        <p:nvPicPr>
          <p:cNvPr id="10" name="図 9" descr="テキスト が含まれている画像  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AEF3A56A-9F98-8CB3-50D9-4347E56C3ACF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632" y="4293256"/>
            <a:ext cx="1440000" cy="1440000"/>
          </a:xfrm>
          <a:prstGeom prst="rect">
            <a:avLst/>
          </a:prstGeom>
        </p:spPr>
      </p:pic>
      <p:pic>
        <p:nvPicPr>
          <p:cNvPr id="12" name="図 11" descr="黒いバックグラウンドの前に座っている人形  AI によって生成されたコンテンツは間違っている可能性があります。">
            <a:extLst>
              <a:ext uri="{FF2B5EF4-FFF2-40B4-BE49-F238E27FC236}">
                <a16:creationId xmlns:a16="http://schemas.microsoft.com/office/drawing/2014/main" id="{34AE6102-EB8A-35A6-D955-831F40E1D66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4986781"/>
            <a:ext cx="487981" cy="720000"/>
          </a:xfrm>
          <a:prstGeom prst="rect">
            <a:avLst/>
          </a:prstGeom>
        </p:spPr>
      </p:pic>
      <p:sp>
        <p:nvSpPr>
          <p:cNvPr id="14" name="タイトル 1">
            <a:extLst>
              <a:ext uri="{FF2B5EF4-FFF2-40B4-BE49-F238E27FC236}">
                <a16:creationId xmlns:a16="http://schemas.microsoft.com/office/drawing/2014/main" id="{D233722A-E968-0D20-7DEA-5FBF2D68EF0D}"/>
              </a:ext>
            </a:extLst>
          </p:cNvPr>
          <p:cNvSpPr txBox="1">
            <a:spLocks/>
          </p:cNvSpPr>
          <p:nvPr/>
        </p:nvSpPr>
        <p:spPr>
          <a:xfrm>
            <a:off x="14808" y="368704"/>
            <a:ext cx="82296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18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３（１）障がい者虐待防止の取組</a:t>
            </a:r>
            <a:endParaRPr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5" name="コンテンツ プレースホルダー 2">
            <a:extLst>
              <a:ext uri="{FF2B5EF4-FFF2-40B4-BE49-F238E27FC236}">
                <a16:creationId xmlns:a16="http://schemas.microsoft.com/office/drawing/2014/main" id="{3941AB37-4204-FB28-74D9-6303AFCF21ED}"/>
              </a:ext>
            </a:extLst>
          </p:cNvPr>
          <p:cNvSpPr txBox="1">
            <a:spLocks/>
          </p:cNvSpPr>
          <p:nvPr/>
        </p:nvSpPr>
        <p:spPr>
          <a:xfrm>
            <a:off x="2843808" y="4611106"/>
            <a:ext cx="5929726" cy="70162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Font typeface="Arial" pitchFamily="34" charset="0"/>
              <a:buNone/>
            </a:pP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〔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実績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〕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令和５年度：８区　令和６年度：９区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令和７年度：８区実施予定（２月下旬～３月上旬頃）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Font typeface="Arial" pitchFamily="34" charset="0"/>
              <a:buNone/>
            </a:pPr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cxnSp>
        <p:nvCxnSpPr>
          <p:cNvPr id="17" name="直線コネクタ 16">
            <a:extLst>
              <a:ext uri="{FF2B5EF4-FFF2-40B4-BE49-F238E27FC236}">
                <a16:creationId xmlns:a16="http://schemas.microsoft.com/office/drawing/2014/main" id="{F897DE91-D7B8-D1EC-5AFC-C4EF4C77C952}"/>
              </a:ext>
            </a:extLst>
          </p:cNvPr>
          <p:cNvCxnSpPr>
            <a:cxnSpLocks/>
          </p:cNvCxnSpPr>
          <p:nvPr/>
        </p:nvCxnSpPr>
        <p:spPr>
          <a:xfrm>
            <a:off x="792176" y="1476000"/>
            <a:ext cx="5364000" cy="0"/>
          </a:xfrm>
          <a:prstGeom prst="line">
            <a:avLst/>
          </a:prstGeom>
          <a:ln w="76200">
            <a:solidFill>
              <a:srgbClr val="FFC000">
                <a:alpha val="9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コンテンツ プレースホルダー 2">
            <a:extLst>
              <a:ext uri="{FF2B5EF4-FFF2-40B4-BE49-F238E27FC236}">
                <a16:creationId xmlns:a16="http://schemas.microsoft.com/office/drawing/2014/main" id="{A41DED43-767D-88ED-8C73-0CBD8545A0A7}"/>
              </a:ext>
            </a:extLst>
          </p:cNvPr>
          <p:cNvSpPr txBox="1">
            <a:spLocks/>
          </p:cNvSpPr>
          <p:nvPr/>
        </p:nvSpPr>
        <p:spPr>
          <a:xfrm>
            <a:off x="467544" y="1124920"/>
            <a:ext cx="8435280" cy="1584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1200"/>
              </a:spcAft>
              <a:buFont typeface="Arial" pitchFamily="34" charset="0"/>
              <a:buNone/>
            </a:pPr>
            <a:r>
              <a:rPr lang="en-US" altLang="ja-JP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各区保健福祉センターへの訪問による実態把握</a:t>
            </a:r>
            <a:r>
              <a:rPr lang="en-US" altLang="ja-JP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</a:p>
          <a:p>
            <a:pPr marL="0" indent="0">
              <a:lnSpc>
                <a:spcPct val="125000"/>
              </a:lnSpc>
              <a:buFont typeface="Arial" pitchFamily="34" charset="0"/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各区保健福祉センターの虐待対応状況について、</a:t>
            </a:r>
          </a:p>
          <a:p>
            <a:pPr marL="0" indent="0">
              <a:lnSpc>
                <a:spcPct val="125000"/>
              </a:lnSpc>
              <a:buFont typeface="Arial" pitchFamily="34" charset="0"/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関係記録の閲覧 及び 虐待対応担当者へのヒアリングを行う</a:t>
            </a:r>
          </a:p>
          <a:p>
            <a:pPr marL="0" indent="0">
              <a:lnSpc>
                <a:spcPct val="125000"/>
              </a:lnSpc>
              <a:buFont typeface="Arial" pitchFamily="34" charset="0"/>
              <a:buNone/>
            </a:pP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73720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7B15DC-191A-6018-ABD6-40C6219805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3C7A040D-7606-2FB9-91FC-56D7876CC13E}"/>
              </a:ext>
            </a:extLst>
          </p:cNvPr>
          <p:cNvSpPr txBox="1">
            <a:spLocks/>
          </p:cNvSpPr>
          <p:nvPr/>
        </p:nvSpPr>
        <p:spPr>
          <a:xfrm>
            <a:off x="6804248" y="6265118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D1AB482E-8464-48C9-8207-2490C2C2EE8C}" type="slidenum">
              <a:rPr lang="en-US" altLang="ja-JP" smtClean="0">
                <a:solidFill>
                  <a:schemeClr val="tx1"/>
                </a:solidFill>
              </a:rPr>
              <a:pPr algn="r">
                <a:defRPr/>
              </a:pPr>
              <a:t>19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2E12EC16-2A56-E029-2F3D-C3CBFDA97E88}"/>
              </a:ext>
            </a:extLst>
          </p:cNvPr>
          <p:cNvSpPr txBox="1">
            <a:spLocks/>
          </p:cNvSpPr>
          <p:nvPr/>
        </p:nvSpPr>
        <p:spPr>
          <a:xfrm>
            <a:off x="14808" y="368704"/>
            <a:ext cx="82296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18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３（１）障がい者虐待防止の取組</a:t>
            </a:r>
            <a:endParaRPr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C4F5F984-A881-8A04-1D77-08E0911582BD}"/>
              </a:ext>
            </a:extLst>
          </p:cNvPr>
          <p:cNvSpPr txBox="1">
            <a:spLocks/>
          </p:cNvSpPr>
          <p:nvPr/>
        </p:nvSpPr>
        <p:spPr>
          <a:xfrm>
            <a:off x="-108520" y="972079"/>
            <a:ext cx="82296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2400" dirty="0">
                <a:solidFill>
                  <a:schemeClr val="tx1"/>
                </a:solidFill>
                <a:latin typeface="+mj-ea"/>
              </a:rPr>
              <a:t>● 各種事業の実施</a:t>
            </a:r>
          </a:p>
        </p:txBody>
      </p:sp>
      <p:sp>
        <p:nvSpPr>
          <p:cNvPr id="19" name="コンテンツ プレースホルダー 2">
            <a:extLst>
              <a:ext uri="{FF2B5EF4-FFF2-40B4-BE49-F238E27FC236}">
                <a16:creationId xmlns:a16="http://schemas.microsoft.com/office/drawing/2014/main" id="{0DAEB59B-F314-F6D7-7513-E739664F66CD}"/>
              </a:ext>
            </a:extLst>
          </p:cNvPr>
          <p:cNvSpPr txBox="1">
            <a:spLocks/>
          </p:cNvSpPr>
          <p:nvPr/>
        </p:nvSpPr>
        <p:spPr>
          <a:xfrm>
            <a:off x="410554" y="1599741"/>
            <a:ext cx="4248472" cy="359512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altLang="ja-JP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専門相談事業</a:t>
            </a:r>
            <a:r>
              <a:rPr lang="en-US" altLang="ja-JP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</a:p>
        </p:txBody>
      </p:sp>
      <p:sp>
        <p:nvSpPr>
          <p:cNvPr id="20" name="コンテンツ プレースホルダー 2">
            <a:extLst>
              <a:ext uri="{FF2B5EF4-FFF2-40B4-BE49-F238E27FC236}">
                <a16:creationId xmlns:a16="http://schemas.microsoft.com/office/drawing/2014/main" id="{34265C84-F41B-3B2A-F64E-DE548BB3ED08}"/>
              </a:ext>
            </a:extLst>
          </p:cNvPr>
          <p:cNvSpPr txBox="1">
            <a:spLocks/>
          </p:cNvSpPr>
          <p:nvPr/>
        </p:nvSpPr>
        <p:spPr>
          <a:xfrm>
            <a:off x="685069" y="1973650"/>
            <a:ext cx="7560000" cy="936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rIns="108000" anchor="ctr" anchorCtr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各区保健福祉センターにおける対応困難ケース等に対して、より適切な対応を行うことが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可能となるよう、専門相談員（弁護士・社会福祉士）から専門的見地の助言を得る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　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➡ 利用実績（障がい者虐待）　令和７年度：３件　</a:t>
            </a:r>
            <a:r>
              <a:rPr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１月末時点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コンテンツ プレースホルダー 2">
            <a:extLst>
              <a:ext uri="{FF2B5EF4-FFF2-40B4-BE49-F238E27FC236}">
                <a16:creationId xmlns:a16="http://schemas.microsoft.com/office/drawing/2014/main" id="{E7C65502-AB71-6BB3-20D8-DD79661BF2F1}"/>
              </a:ext>
            </a:extLst>
          </p:cNvPr>
          <p:cNvSpPr txBox="1">
            <a:spLocks/>
          </p:cNvSpPr>
          <p:nvPr/>
        </p:nvSpPr>
        <p:spPr>
          <a:xfrm>
            <a:off x="410554" y="3298187"/>
            <a:ext cx="5868000" cy="359512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altLang="ja-JP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大阪市要援護障がい者・高齢者緊急一時保護事業</a:t>
            </a:r>
            <a:r>
              <a:rPr lang="en-US" altLang="ja-JP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</a:p>
        </p:txBody>
      </p:sp>
      <p:sp>
        <p:nvSpPr>
          <p:cNvPr id="22" name="コンテンツ プレースホルダー 2">
            <a:extLst>
              <a:ext uri="{FF2B5EF4-FFF2-40B4-BE49-F238E27FC236}">
                <a16:creationId xmlns:a16="http://schemas.microsoft.com/office/drawing/2014/main" id="{A5ED1C1E-99D5-5AF9-D1E9-A7D4501F9564}"/>
              </a:ext>
            </a:extLst>
          </p:cNvPr>
          <p:cNvSpPr txBox="1">
            <a:spLocks/>
          </p:cNvSpPr>
          <p:nvPr/>
        </p:nvSpPr>
        <p:spPr>
          <a:xfrm>
            <a:off x="410554" y="5111820"/>
            <a:ext cx="6480000" cy="359512"/>
          </a:xfrm>
          <a:prstGeom prst="rect">
            <a:avLst/>
          </a:prstGeom>
        </p:spPr>
        <p:txBody>
          <a:bodyPr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spcAft>
                <a:spcPts val="600"/>
              </a:spcAft>
              <a:buFont typeface="Arial" pitchFamily="34" charset="0"/>
              <a:buNone/>
            </a:pPr>
            <a:r>
              <a:rPr lang="en-US" altLang="ja-JP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大阪市休日夜間障がい者・高齢者虐待ホットライン事業</a:t>
            </a:r>
            <a:r>
              <a:rPr lang="en-US" altLang="ja-JP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</a:p>
        </p:txBody>
      </p:sp>
      <p:sp>
        <p:nvSpPr>
          <p:cNvPr id="23" name="コンテンツ プレースホルダー 2">
            <a:extLst>
              <a:ext uri="{FF2B5EF4-FFF2-40B4-BE49-F238E27FC236}">
                <a16:creationId xmlns:a16="http://schemas.microsoft.com/office/drawing/2014/main" id="{65AB8995-6584-57A1-5D55-093DF1280C84}"/>
              </a:ext>
            </a:extLst>
          </p:cNvPr>
          <p:cNvSpPr txBox="1">
            <a:spLocks/>
          </p:cNvSpPr>
          <p:nvPr/>
        </p:nvSpPr>
        <p:spPr>
          <a:xfrm>
            <a:off x="685069" y="3672000"/>
            <a:ext cx="7560000" cy="115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rIns="108000" anchor="ctr" anchorCtr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障害者虐待防止法第９条の趣旨に基づき、養護者による虐待を受けた障がい者等の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緊急一時保護を行う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➡ 利用実績（障がい者虐待）　令和７年度：０名　</a:t>
            </a:r>
            <a:r>
              <a:rPr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１月末時点</a:t>
            </a:r>
          </a:p>
          <a:p>
            <a:pPr marL="0" indent="0">
              <a:buNone/>
            </a:pP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 　　　　　　　　　　令和６年度：２名（延べ</a:t>
            </a:r>
            <a:r>
              <a:rPr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36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日間）</a:t>
            </a:r>
          </a:p>
        </p:txBody>
      </p:sp>
      <p:sp>
        <p:nvSpPr>
          <p:cNvPr id="24" name="コンテンツ プレースホルダー 2">
            <a:extLst>
              <a:ext uri="{FF2B5EF4-FFF2-40B4-BE49-F238E27FC236}">
                <a16:creationId xmlns:a16="http://schemas.microsoft.com/office/drawing/2014/main" id="{27F01C12-ADF4-24C3-6E24-8AB069C2060F}"/>
              </a:ext>
            </a:extLst>
          </p:cNvPr>
          <p:cNvSpPr txBox="1">
            <a:spLocks/>
          </p:cNvSpPr>
          <p:nvPr/>
        </p:nvSpPr>
        <p:spPr>
          <a:xfrm>
            <a:off x="685069" y="5472000"/>
            <a:ext cx="7560000" cy="1152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rIns="108000" anchor="ctr" anchorCtr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None/>
            </a:pP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休日・夜間における、虐待通報窓口及び緊急一時保護の連絡窓口として虐待に関する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通報・相談等に対応</a:t>
            </a:r>
          </a:p>
          <a:p>
            <a:pPr marL="0" indent="0">
              <a:spcBef>
                <a:spcPts val="600"/>
              </a:spcBef>
              <a:buNone/>
            </a:pP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➡ 利用実績　 令和７年度：</a:t>
            </a:r>
            <a:r>
              <a:rPr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232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　</a:t>
            </a:r>
            <a:r>
              <a:rPr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※12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月末時点　</a:t>
            </a:r>
          </a:p>
          <a:p>
            <a:pPr marL="0" indent="0">
              <a:buNone/>
            </a:pP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　　　 　　 令和６年度：</a:t>
            </a:r>
            <a:r>
              <a:rPr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367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件</a:t>
            </a:r>
          </a:p>
        </p:txBody>
      </p:sp>
    </p:spTree>
    <p:extLst>
      <p:ext uri="{BB962C8B-B14F-4D97-AF65-F5344CB8AC3E}">
        <p14:creationId xmlns:p14="http://schemas.microsoft.com/office/powerpoint/2010/main" val="9493616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D22A1AA-B463-1420-8B9F-0ECA65B53D1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A3A360A-D8A5-F343-5E33-C50ACE7358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5536" y="1575454"/>
            <a:ext cx="8229600" cy="32908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 虐待防止啓発リーフレット（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20,000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部）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 啓発物品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カレンダー（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4,000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部）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クリアファイル（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1,600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部）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　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令和７年度は専門学校にデザインを依頼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 ハンドブック（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3,400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部）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 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〔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主な配付先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〕</a:t>
            </a:r>
          </a:p>
          <a:p>
            <a:pPr marL="0" indent="0"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 ・各区での関係者向け研修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 ・障がい福祉サービス事業者等の指定時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など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endParaRPr kumimoji="1"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492D5E25-23CF-3C16-852C-7FFE366BA07D}"/>
              </a:ext>
            </a:extLst>
          </p:cNvPr>
          <p:cNvSpPr txBox="1"/>
          <p:nvPr/>
        </p:nvSpPr>
        <p:spPr>
          <a:xfrm>
            <a:off x="5708512" y="3598119"/>
            <a:ext cx="125547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ja-JP" altLang="en-US" sz="1400" dirty="0"/>
              <a:t>＜</a:t>
            </a:r>
            <a:r>
              <a:rPr kumimoji="1" lang="en-US" altLang="ja-JP" sz="1400" dirty="0"/>
              <a:t>QR</a:t>
            </a:r>
            <a:r>
              <a:rPr kumimoji="1" lang="ja-JP" altLang="en-US" sz="1400" dirty="0"/>
              <a:t>コード＞</a:t>
            </a:r>
          </a:p>
        </p:txBody>
      </p:sp>
      <p:grpSp>
        <p:nvGrpSpPr>
          <p:cNvPr id="13" name="グループ化 12">
            <a:extLst>
              <a:ext uri="{FF2B5EF4-FFF2-40B4-BE49-F238E27FC236}">
                <a16:creationId xmlns:a16="http://schemas.microsoft.com/office/drawing/2014/main" id="{A94B1866-61F6-FCC1-467A-AC3575456BC1}"/>
              </a:ext>
            </a:extLst>
          </p:cNvPr>
          <p:cNvGrpSpPr/>
          <p:nvPr/>
        </p:nvGrpSpPr>
        <p:grpSpPr>
          <a:xfrm>
            <a:off x="5854452" y="3886795"/>
            <a:ext cx="963592" cy="973158"/>
            <a:chOff x="6228184" y="4963632"/>
            <a:chExt cx="963592" cy="973158"/>
          </a:xfrm>
        </p:grpSpPr>
        <p:pic>
          <p:nvPicPr>
            <p:cNvPr id="12" name="図 11">
              <a:extLst>
                <a:ext uri="{FF2B5EF4-FFF2-40B4-BE49-F238E27FC236}">
                  <a16:creationId xmlns:a16="http://schemas.microsoft.com/office/drawing/2014/main" id="{5266F9CB-C974-85DD-DDD3-363A2227C45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6255776" y="4987273"/>
              <a:ext cx="936000" cy="936000"/>
            </a:xfrm>
            <a:prstGeom prst="rect">
              <a:avLst/>
            </a:prstGeom>
          </p:spPr>
        </p:pic>
        <p:sp>
          <p:nvSpPr>
            <p:cNvPr id="7" name="正方形/長方形 6">
              <a:extLst>
                <a:ext uri="{FF2B5EF4-FFF2-40B4-BE49-F238E27FC236}">
                  <a16:creationId xmlns:a16="http://schemas.microsoft.com/office/drawing/2014/main" id="{DCC8CAED-E689-C191-84EF-CE8A50953E26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6228184" y="4963632"/>
              <a:ext cx="963592" cy="973158"/>
            </a:xfrm>
            <a:prstGeom prst="rect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8CCF0D0B-053F-39F1-3D6E-949CF15BA755}"/>
              </a:ext>
            </a:extLst>
          </p:cNvPr>
          <p:cNvSpPr txBox="1">
            <a:spLocks/>
          </p:cNvSpPr>
          <p:nvPr/>
        </p:nvSpPr>
        <p:spPr>
          <a:xfrm>
            <a:off x="6804248" y="6251171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D1AB482E-8464-48C9-8207-2490C2C2EE8C}" type="slidenum">
              <a:rPr lang="en-US" altLang="ja-JP" smtClean="0">
                <a:solidFill>
                  <a:schemeClr val="tx1"/>
                </a:solidFill>
              </a:rPr>
              <a:pPr algn="r">
                <a:defRPr/>
              </a:pPr>
              <a:t>20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10" name="タイトル 1">
            <a:extLst>
              <a:ext uri="{FF2B5EF4-FFF2-40B4-BE49-F238E27FC236}">
                <a16:creationId xmlns:a16="http://schemas.microsoft.com/office/drawing/2014/main" id="{B734EC66-54AE-5468-9E73-E7A0745C01EB}"/>
              </a:ext>
            </a:extLst>
          </p:cNvPr>
          <p:cNvSpPr txBox="1">
            <a:spLocks/>
          </p:cNvSpPr>
          <p:nvPr/>
        </p:nvSpPr>
        <p:spPr>
          <a:xfrm>
            <a:off x="14808" y="368704"/>
            <a:ext cx="82296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18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３（１）障がい者虐待防止の取組</a:t>
            </a:r>
            <a:endParaRPr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1" name="タイトル 1">
            <a:extLst>
              <a:ext uri="{FF2B5EF4-FFF2-40B4-BE49-F238E27FC236}">
                <a16:creationId xmlns:a16="http://schemas.microsoft.com/office/drawing/2014/main" id="{E570B2FB-6B0E-5714-06D7-A246D6C64562}"/>
              </a:ext>
            </a:extLst>
          </p:cNvPr>
          <p:cNvSpPr txBox="1">
            <a:spLocks/>
          </p:cNvSpPr>
          <p:nvPr/>
        </p:nvSpPr>
        <p:spPr>
          <a:xfrm>
            <a:off x="-108520" y="972079"/>
            <a:ext cx="82296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2400" dirty="0">
                <a:solidFill>
                  <a:schemeClr val="tx1"/>
                </a:solidFill>
                <a:latin typeface="+mj-ea"/>
              </a:rPr>
              <a:t>● 広報啓発活動</a:t>
            </a:r>
          </a:p>
        </p:txBody>
      </p:sp>
      <p:sp>
        <p:nvSpPr>
          <p:cNvPr id="14" name="コンテンツ プレースホルダー 2">
            <a:extLst>
              <a:ext uri="{FF2B5EF4-FFF2-40B4-BE49-F238E27FC236}">
                <a16:creationId xmlns:a16="http://schemas.microsoft.com/office/drawing/2014/main" id="{FD516211-194B-A914-A2DA-BE9A0D500E90}"/>
              </a:ext>
            </a:extLst>
          </p:cNvPr>
          <p:cNvSpPr txBox="1">
            <a:spLocks/>
          </p:cNvSpPr>
          <p:nvPr/>
        </p:nvSpPr>
        <p:spPr>
          <a:xfrm>
            <a:off x="395536" y="5399921"/>
            <a:ext cx="8229600" cy="9720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itchFamily="34" charset="0"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〇 市民向け啓発講演会の開催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spcBef>
                <a:spcPts val="600"/>
              </a:spcBef>
              <a:buFont typeface="Arial" pitchFamily="34" charset="0"/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 障がい者虐待防止啓発講演会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（大阪市障がい者相談支援研修センターと共催）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Font typeface="Arial" pitchFamily="34" charset="0"/>
              <a:buNone/>
            </a:pP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r>
              <a:rPr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〔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実績</a:t>
            </a:r>
            <a:r>
              <a:rPr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〕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参加者</a:t>
            </a:r>
            <a:r>
              <a:rPr lang="en-US" altLang="ja-JP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1,530</a:t>
            </a:r>
            <a:r>
              <a:rPr lang="ja-JP" altLang="en-US" sz="14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人（令和６年度）</a:t>
            </a:r>
            <a:endParaRPr lang="en-US" altLang="ja-JP" sz="14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Font typeface="Arial" pitchFamily="34" charset="0"/>
              <a:buNone/>
            </a:pPr>
            <a:endParaRPr lang="en-US" altLang="ja-JP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6213460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3CF115D9-81EA-DAD4-F2D2-3925384F50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0000" y="1664944"/>
            <a:ext cx="8244000" cy="1260000"/>
          </a:xfrm>
        </p:spPr>
        <p:txBody>
          <a:bodyPr>
            <a:noAutofit/>
          </a:bodyPr>
          <a:lstStyle/>
          <a:p>
            <a:pPr marL="0" indent="0">
              <a:buNone/>
              <a:defRPr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令和６年度に運営指導課に寄せられた「虐待が疑われる通報」のうち、</a:t>
            </a: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  <a:defRPr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半数以上が「施設従事者等からの通報」であることから、</a:t>
            </a: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  <a:defRPr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障害者</a:t>
            </a:r>
            <a:r>
              <a:rPr lang="ja-JP" altLang="en-US" sz="2000" spc="-15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虐待防止法における</a:t>
            </a:r>
            <a:r>
              <a:rPr lang="ja-JP" altLang="en-US" sz="20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通報義務が定着してきたと考えられる。</a:t>
            </a:r>
            <a:endParaRPr kumimoji="1" lang="ja-JP" altLang="en-US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0C96FE18-43FC-83F6-F526-8989123336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6265118"/>
            <a:ext cx="2133600" cy="476250"/>
          </a:xfrm>
        </p:spPr>
        <p:txBody>
          <a:bodyPr/>
          <a:lstStyle/>
          <a:p>
            <a:pPr algn="r">
              <a:defRPr/>
            </a:pPr>
            <a:fld id="{D1AB482E-8464-48C9-8207-2490C2C2EE8C}" type="slidenum">
              <a:rPr lang="en-US" altLang="ja-JP" smtClean="0">
                <a:solidFill>
                  <a:schemeClr val="tx1"/>
                </a:solidFill>
              </a:rPr>
              <a:pPr algn="r">
                <a:defRPr/>
              </a:pPr>
              <a:t>21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8" name="タイトル 1">
            <a:extLst>
              <a:ext uri="{FF2B5EF4-FFF2-40B4-BE49-F238E27FC236}">
                <a16:creationId xmlns:a16="http://schemas.microsoft.com/office/drawing/2014/main" id="{C6AD30BA-D787-3463-C76B-ABF80E1DA17B}"/>
              </a:ext>
            </a:extLst>
          </p:cNvPr>
          <p:cNvSpPr txBox="1">
            <a:spLocks/>
          </p:cNvSpPr>
          <p:nvPr/>
        </p:nvSpPr>
        <p:spPr>
          <a:xfrm>
            <a:off x="14808" y="368704"/>
            <a:ext cx="82296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18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３（１）障がい者虐待防止の取組</a:t>
            </a:r>
            <a:endParaRPr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9" name="タイトル 1">
            <a:extLst>
              <a:ext uri="{FF2B5EF4-FFF2-40B4-BE49-F238E27FC236}">
                <a16:creationId xmlns:a16="http://schemas.microsoft.com/office/drawing/2014/main" id="{D93E0582-8F3E-D749-D4B0-0FE91F913430}"/>
              </a:ext>
            </a:extLst>
          </p:cNvPr>
          <p:cNvSpPr txBox="1">
            <a:spLocks/>
          </p:cNvSpPr>
          <p:nvPr/>
        </p:nvSpPr>
        <p:spPr>
          <a:xfrm>
            <a:off x="-108520" y="972079"/>
            <a:ext cx="82296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2400" dirty="0">
                <a:solidFill>
                  <a:schemeClr val="tx1"/>
                </a:solidFill>
                <a:latin typeface="+mj-ea"/>
              </a:rPr>
              <a:t>● 障がい福祉サービス事業所等への啓発</a:t>
            </a:r>
          </a:p>
        </p:txBody>
      </p:sp>
      <p:sp>
        <p:nvSpPr>
          <p:cNvPr id="10" name="コンテンツ プレースホルダー 2">
            <a:extLst>
              <a:ext uri="{FF2B5EF4-FFF2-40B4-BE49-F238E27FC236}">
                <a16:creationId xmlns:a16="http://schemas.microsoft.com/office/drawing/2014/main" id="{F453F23A-6574-B6BC-D61F-989F7CC71719}"/>
              </a:ext>
            </a:extLst>
          </p:cNvPr>
          <p:cNvSpPr txBox="1">
            <a:spLocks/>
          </p:cNvSpPr>
          <p:nvPr/>
        </p:nvSpPr>
        <p:spPr>
          <a:xfrm>
            <a:off x="378000" y="3681304"/>
            <a:ext cx="8388000" cy="2484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9525">
            <a:solidFill>
              <a:schemeClr val="tx1"/>
            </a:solidFill>
          </a:ln>
        </p:spPr>
        <p:txBody>
          <a:bodyPr vert="horz" lIns="91440" tIns="108000" rIns="91440" bIns="45720" rtlCol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itchFamily="34" charset="0"/>
              <a:buNone/>
              <a:defRPr/>
            </a:pPr>
            <a:r>
              <a:rPr lang="en-US" altLang="ja-JP" sz="20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2000" b="1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指定時研修</a:t>
            </a:r>
            <a:r>
              <a:rPr lang="en-US" altLang="ja-JP" sz="2000" b="1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  <a:endParaRPr lang="ja-JP" altLang="en-US" sz="2000" b="1" dirty="0">
              <a:solidFill>
                <a:prstClr val="black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ja-JP" altLang="en-US" sz="20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r>
              <a:rPr lang="ja-JP" altLang="en-US" sz="16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リーフレット「障がい者虐待の理解と防止」を活用した啓発</a:t>
            </a:r>
          </a:p>
          <a:p>
            <a:pPr marL="0" indent="0">
              <a:spcBef>
                <a:spcPts val="1200"/>
              </a:spcBef>
              <a:buFont typeface="Arial" pitchFamily="34" charset="0"/>
              <a:buNone/>
              <a:defRPr/>
            </a:pPr>
            <a:r>
              <a:rPr lang="en-US" altLang="ja-JP" sz="20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【</a:t>
            </a:r>
            <a:r>
              <a:rPr lang="ja-JP" altLang="en-US" sz="2000" b="1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集団指導</a:t>
            </a:r>
            <a:r>
              <a:rPr lang="en-US" altLang="ja-JP" sz="2000" b="1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】</a:t>
            </a:r>
            <a:r>
              <a:rPr lang="ja-JP" altLang="en-US" sz="20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</a:p>
          <a:p>
            <a:pPr marL="0" indent="0">
              <a:buFont typeface="Arial" pitchFamily="34" charset="0"/>
              <a:buNone/>
              <a:defRPr/>
            </a:pPr>
            <a:r>
              <a:rPr lang="ja-JP" altLang="en-US" sz="20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</a:t>
            </a:r>
            <a:r>
              <a:rPr lang="ja-JP" altLang="en-US" sz="16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毎年「障がい者虐待の理解と防止について」研修を実施</a:t>
            </a:r>
            <a:endParaRPr lang="en-US" altLang="ja-JP" sz="1600" dirty="0">
              <a:solidFill>
                <a:prstClr val="black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endParaRPr lang="ja-JP" altLang="en-US" sz="2000" dirty="0">
              <a:solidFill>
                <a:prstClr val="black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Font typeface="Arial" pitchFamily="34" charset="0"/>
              <a:buNone/>
              <a:defRPr/>
            </a:pPr>
            <a:r>
              <a:rPr lang="ja-JP" altLang="en-US" sz="20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このほか、メールマガジン</a:t>
            </a:r>
            <a:r>
              <a:rPr lang="en-US" altLang="ja-JP" sz="20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20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不定期</a:t>
            </a:r>
            <a:r>
              <a:rPr lang="en-US" altLang="ja-JP" sz="20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lang="ja-JP" altLang="en-US" sz="2000" dirty="0">
                <a:solidFill>
                  <a:prstClr val="black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や出前講座等を実施しています！　　　　　　　</a:t>
            </a:r>
            <a:endParaRPr lang="ja-JP" altLang="en-US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1" name="四角形: 角を丸くする 10">
            <a:extLst>
              <a:ext uri="{FF2B5EF4-FFF2-40B4-BE49-F238E27FC236}">
                <a16:creationId xmlns:a16="http://schemas.microsoft.com/office/drawing/2014/main" id="{4C7A3F21-A7BC-2BA6-B3A6-A1C88B8DFE2E}"/>
              </a:ext>
            </a:extLst>
          </p:cNvPr>
          <p:cNvSpPr/>
          <p:nvPr/>
        </p:nvSpPr>
        <p:spPr>
          <a:xfrm>
            <a:off x="467544" y="3334058"/>
            <a:ext cx="864000" cy="288000"/>
          </a:xfrm>
          <a:prstGeom prst="roundRect">
            <a:avLst>
              <a:gd name="adj" fmla="val 50000"/>
            </a:avLst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30000"/>
              </a:lnSpc>
              <a:spcAft>
                <a:spcPts val="488"/>
              </a:spcAft>
            </a:pPr>
            <a:r>
              <a:rPr lang="ja-JP" altLang="en-US" sz="1300" b="1" spc="600" dirty="0">
                <a:solidFill>
                  <a:schemeClr val="bg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取組</a:t>
            </a:r>
            <a:endParaRPr kumimoji="1" lang="ja-JP" altLang="en-US" sz="1300" b="1" spc="600" dirty="0">
              <a:solidFill>
                <a:schemeClr val="bg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28241492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D9DCDA1-0BD4-7D9B-D91C-8F0397A244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347472"/>
            <a:ext cx="6300192" cy="504000"/>
          </a:xfrm>
        </p:spPr>
        <p:txBody>
          <a:bodyPr>
            <a:normAutofit/>
          </a:bodyPr>
          <a:lstStyle/>
          <a:p>
            <a:r>
              <a:rPr kumimoji="1" lang="ja-JP" altLang="en-US" sz="22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３（２）今後の課題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29A07F42-2A28-3B62-0B6F-A60697BC46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225" y="1449000"/>
            <a:ext cx="7416000" cy="3960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▶ </a:t>
            </a:r>
            <a:r>
              <a:rPr kumimoji="1"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広報・啓発の在り方について</a:t>
            </a:r>
            <a:endParaRPr kumimoji="1"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・効果的な広報・啓発活動に向けて、啓発物品等の活用状況の把握が必要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▶ </a:t>
            </a:r>
            <a:r>
              <a:rPr kumimoji="1"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担当職員向け研修について</a:t>
            </a:r>
            <a:endParaRPr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・判断や対応スキルには一定の経験が必要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・本市全体で、ばらつきのない基本的な対応、判断基準の徹底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・大阪府主催の研修との調整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▶ </a:t>
            </a:r>
            <a:r>
              <a:rPr kumimoji="1"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各種事業の在り方について</a:t>
            </a:r>
            <a:endParaRPr kumimoji="1"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・専門相談の活用促進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・緊急一時保護の空室確保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・ＨＬの認知度の向上</a:t>
            </a:r>
            <a:endParaRPr kumimoji="1" lang="ja-JP" altLang="en-US" sz="35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スライド番号プレースホルダ 3">
            <a:extLst>
              <a:ext uri="{FF2B5EF4-FFF2-40B4-BE49-F238E27FC236}">
                <a16:creationId xmlns:a16="http://schemas.microsoft.com/office/drawing/2014/main" id="{5BBF122B-661E-DD3D-A9BB-CC3E2E9A056C}"/>
              </a:ext>
            </a:extLst>
          </p:cNvPr>
          <p:cNvSpPr txBox="1">
            <a:spLocks/>
          </p:cNvSpPr>
          <p:nvPr/>
        </p:nvSpPr>
        <p:spPr>
          <a:xfrm>
            <a:off x="6804248" y="6265118"/>
            <a:ext cx="2133600" cy="476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ja-JP"/>
            </a:defPPr>
            <a:lvl1pPr marL="0" algn="l" defTabSz="914400" rtl="0" eaLnBrk="1" latinLnBrk="0" hangingPunct="1">
              <a:defRPr kumimoji="1" sz="1400" b="1" kern="120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>
              <a:defRPr/>
            </a:pPr>
            <a:fld id="{D1AB482E-8464-48C9-8207-2490C2C2EE8C}" type="slidenum">
              <a:rPr lang="en-US" altLang="ja-JP" smtClean="0">
                <a:solidFill>
                  <a:schemeClr val="tx1"/>
                </a:solidFill>
              </a:rPr>
              <a:pPr algn="r">
                <a:defRPr/>
              </a:pPr>
              <a:t>22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6" name="タイトル 1">
            <a:extLst>
              <a:ext uri="{FF2B5EF4-FFF2-40B4-BE49-F238E27FC236}">
                <a16:creationId xmlns:a16="http://schemas.microsoft.com/office/drawing/2014/main" id="{87D97F6A-7E03-31AF-30B5-6CCB03937340}"/>
              </a:ext>
            </a:extLst>
          </p:cNvPr>
          <p:cNvSpPr txBox="1">
            <a:spLocks/>
          </p:cNvSpPr>
          <p:nvPr/>
        </p:nvSpPr>
        <p:spPr>
          <a:xfrm>
            <a:off x="251520" y="929114"/>
            <a:ext cx="8229600" cy="50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■ 養護者による虐待</a:t>
            </a:r>
          </a:p>
        </p:txBody>
      </p:sp>
      <p:sp>
        <p:nvSpPr>
          <p:cNvPr id="7" name="コンテンツ プレースホルダー 2">
            <a:extLst>
              <a:ext uri="{FF2B5EF4-FFF2-40B4-BE49-F238E27FC236}">
                <a16:creationId xmlns:a16="http://schemas.microsoft.com/office/drawing/2014/main" id="{BD56BED6-DF1B-8BD1-1BD2-76AC6BB8E572}"/>
              </a:ext>
            </a:extLst>
          </p:cNvPr>
          <p:cNvSpPr txBox="1">
            <a:spLocks/>
          </p:cNvSpPr>
          <p:nvPr/>
        </p:nvSpPr>
        <p:spPr>
          <a:xfrm>
            <a:off x="1069612" y="5517231"/>
            <a:ext cx="7004777" cy="1044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vert="horz" lIns="91440" tIns="45720" rIns="91440" bIns="45720" rtlCol="0" anchor="ctr" anchorCtr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ja-JP" altLang="en-US" i="1" u="sng" spc="3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障がい者虐待防止に向け、引き続き、</a:t>
            </a:r>
            <a:endParaRPr lang="en-US" altLang="ja-JP" i="1" u="sng" spc="3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 algn="ctr">
              <a:spcBef>
                <a:spcPts val="0"/>
              </a:spcBef>
              <a:buFont typeface="Arial" pitchFamily="34" charset="0"/>
              <a:buNone/>
            </a:pPr>
            <a:r>
              <a:rPr lang="ja-JP" altLang="en-US" i="1" u="sng" spc="3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早期発見・早期対応の徹底を図る</a:t>
            </a:r>
            <a:r>
              <a:rPr lang="en-US" altLang="ja-JP" i="1" u="sng" spc="3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!!</a:t>
            </a:r>
            <a:endParaRPr lang="ja-JP" altLang="en-US" i="1" u="sng" spc="3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二等辺三角形 7">
            <a:extLst>
              <a:ext uri="{FF2B5EF4-FFF2-40B4-BE49-F238E27FC236}">
                <a16:creationId xmlns:a16="http://schemas.microsoft.com/office/drawing/2014/main" id="{F5631C79-5560-4801-E625-744C9CDAF71F}"/>
              </a:ext>
            </a:extLst>
          </p:cNvPr>
          <p:cNvSpPr/>
          <p:nvPr/>
        </p:nvSpPr>
        <p:spPr>
          <a:xfrm rot="5400000">
            <a:off x="431397" y="5923619"/>
            <a:ext cx="503655" cy="303223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49706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" name="直線コネクタ 10">
            <a:extLst>
              <a:ext uri="{FF2B5EF4-FFF2-40B4-BE49-F238E27FC236}">
                <a16:creationId xmlns:a16="http://schemas.microsoft.com/office/drawing/2014/main" id="{B532DE86-C1AB-B731-9171-5C53475E283C}"/>
              </a:ext>
            </a:extLst>
          </p:cNvPr>
          <p:cNvCxnSpPr>
            <a:cxnSpLocks/>
          </p:cNvCxnSpPr>
          <p:nvPr/>
        </p:nvCxnSpPr>
        <p:spPr>
          <a:xfrm>
            <a:off x="539552" y="2016000"/>
            <a:ext cx="2376264" cy="0"/>
          </a:xfrm>
          <a:prstGeom prst="line">
            <a:avLst/>
          </a:prstGeom>
          <a:ln w="76200">
            <a:solidFill>
              <a:srgbClr val="FFC000">
                <a:alpha val="9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タイトル 1">
            <a:extLst>
              <a:ext uri="{FF2B5EF4-FFF2-40B4-BE49-F238E27FC236}">
                <a16:creationId xmlns:a16="http://schemas.microsoft.com/office/drawing/2014/main" id="{5581B185-8010-8113-B017-3AEC808311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9552" y="1497905"/>
            <a:ext cx="2556000" cy="720080"/>
          </a:xfrm>
        </p:spPr>
        <p:txBody>
          <a:bodyPr>
            <a:normAutofit/>
          </a:bodyPr>
          <a:lstStyle/>
          <a:p>
            <a:r>
              <a:rPr lang="ja-JP" altLang="en-US" sz="2600" spc="3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制度</a:t>
            </a:r>
            <a:r>
              <a:rPr kumimoji="1" lang="ja-JP" altLang="en-US" sz="2600" spc="3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上の課題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D09FE074-6E02-97CE-8F21-41DD27D9A1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3568" y="2259000"/>
            <a:ext cx="8024439" cy="2736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▶</a:t>
            </a:r>
            <a:r>
              <a:rPr lang="ja-JP" altLang="en-US" sz="20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資格や経験がなくても、従事できるサービスがある</a:t>
            </a:r>
          </a:p>
          <a:p>
            <a:pPr marL="0" indent="0"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隙間バイトなどの活用も増えており、充分な知識や技術の習得をしないまま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直接支援を行うケースもあり、不適切な支援につながっている</a:t>
            </a:r>
          </a:p>
          <a:p>
            <a:pPr marL="0" indent="0">
              <a:buNone/>
            </a:pPr>
            <a:endParaRPr kumimoji="1" lang="ja-JP" altLang="en-US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kumimoji="1"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▶</a:t>
            </a:r>
            <a:r>
              <a:rPr kumimoji="1" lang="ja-JP" altLang="en-US" sz="2000" b="1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 </a:t>
            </a:r>
            <a:r>
              <a:rPr kumimoji="1"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第三者の目が入らず、発見が遅れる場合がある</a:t>
            </a:r>
            <a:endParaRPr kumimoji="1" lang="en-US" altLang="ja-JP" sz="20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マンションタイプの共同生活援助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(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グループホーム</a:t>
            </a:r>
            <a:r>
              <a:rPr lang="en-US" altLang="ja-JP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)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が増えており、</a:t>
            </a:r>
            <a:endParaRPr lang="en-US" altLang="ja-JP" sz="1600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pPr marL="0" indent="0">
              <a:buNone/>
            </a:pPr>
            <a:r>
              <a:rPr lang="ja-JP" altLang="en-US" sz="20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16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他者の目が入り難い環境になっている</a:t>
            </a:r>
            <a:endParaRPr kumimoji="1" lang="ja-JP" altLang="en-US" sz="1600" dirty="0"/>
          </a:p>
          <a:p>
            <a:pPr marL="0" indent="0">
              <a:buNone/>
            </a:pPr>
            <a:endParaRPr kumimoji="1" lang="ja-JP" altLang="en-US" dirty="0"/>
          </a:p>
        </p:txBody>
      </p:sp>
      <p:sp>
        <p:nvSpPr>
          <p:cNvPr id="4" name="スライド番号プレースホルダ 3">
            <a:extLst>
              <a:ext uri="{FF2B5EF4-FFF2-40B4-BE49-F238E27FC236}">
                <a16:creationId xmlns:a16="http://schemas.microsoft.com/office/drawing/2014/main" id="{A121402E-DC42-D846-415A-1A57E2F66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6804248" y="6265118"/>
            <a:ext cx="2133600" cy="476250"/>
          </a:xfrm>
        </p:spPr>
        <p:txBody>
          <a:bodyPr/>
          <a:lstStyle/>
          <a:p>
            <a:pPr algn="r">
              <a:defRPr/>
            </a:pPr>
            <a:fld id="{D1AB482E-8464-48C9-8207-2490C2C2EE8C}" type="slidenum">
              <a:rPr lang="en-US" altLang="ja-JP" smtClean="0">
                <a:solidFill>
                  <a:schemeClr val="tx1"/>
                </a:solidFill>
              </a:rPr>
              <a:pPr algn="r">
                <a:defRPr/>
              </a:pPr>
              <a:t>23</a:t>
            </a:fld>
            <a:endParaRPr lang="en-US" altLang="ja-JP" dirty="0">
              <a:solidFill>
                <a:schemeClr val="tx1"/>
              </a:solidFill>
            </a:endParaRPr>
          </a:p>
        </p:txBody>
      </p:sp>
      <p:sp>
        <p:nvSpPr>
          <p:cNvPr id="5" name="タイトル 1">
            <a:extLst>
              <a:ext uri="{FF2B5EF4-FFF2-40B4-BE49-F238E27FC236}">
                <a16:creationId xmlns:a16="http://schemas.microsoft.com/office/drawing/2014/main" id="{AAE5185C-951B-0880-5971-68C92229DC1C}"/>
              </a:ext>
            </a:extLst>
          </p:cNvPr>
          <p:cNvSpPr txBox="1">
            <a:spLocks/>
          </p:cNvSpPr>
          <p:nvPr/>
        </p:nvSpPr>
        <p:spPr>
          <a:xfrm>
            <a:off x="242992" y="872744"/>
            <a:ext cx="8229600" cy="504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1800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■ 障がい者福祉施設従事者等による虐待</a:t>
            </a:r>
          </a:p>
        </p:txBody>
      </p:sp>
      <p:sp>
        <p:nvSpPr>
          <p:cNvPr id="7" name="タイトル 1">
            <a:extLst>
              <a:ext uri="{FF2B5EF4-FFF2-40B4-BE49-F238E27FC236}">
                <a16:creationId xmlns:a16="http://schemas.microsoft.com/office/drawing/2014/main" id="{4DF4A028-AF3B-5B03-AD5C-8640997EC51F}"/>
              </a:ext>
            </a:extLst>
          </p:cNvPr>
          <p:cNvSpPr txBox="1">
            <a:spLocks/>
          </p:cNvSpPr>
          <p:nvPr/>
        </p:nvSpPr>
        <p:spPr>
          <a:xfrm>
            <a:off x="14808" y="368704"/>
            <a:ext cx="8229600" cy="396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kumimoji="1" sz="4000" kern="1200" spc="-100" baseline="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ja-JP" altLang="en-US" sz="20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</a:t>
            </a:r>
            <a:r>
              <a:rPr lang="ja-JP" altLang="en-US" sz="18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３（２）今後の課題</a:t>
            </a:r>
          </a:p>
        </p:txBody>
      </p:sp>
      <p:sp>
        <p:nvSpPr>
          <p:cNvPr id="8" name="コンテンツ プレースホルダー 2">
            <a:extLst>
              <a:ext uri="{FF2B5EF4-FFF2-40B4-BE49-F238E27FC236}">
                <a16:creationId xmlns:a16="http://schemas.microsoft.com/office/drawing/2014/main" id="{8B5A174D-5003-EF77-D32F-AF33EFD4DAB3}"/>
              </a:ext>
            </a:extLst>
          </p:cNvPr>
          <p:cNvSpPr txBox="1">
            <a:spLocks/>
          </p:cNvSpPr>
          <p:nvPr/>
        </p:nvSpPr>
        <p:spPr>
          <a:xfrm>
            <a:off x="1116000" y="5319256"/>
            <a:ext cx="6912000" cy="11160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vert="horz" lIns="91440" tIns="45720" rIns="91440" bIns="45720" rtlCol="0" anchor="ctr" anchorCtr="0">
            <a:no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ja-JP" altLang="en-US" i="1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指定基準の厳格化などを国に要望していく</a:t>
            </a:r>
            <a:r>
              <a:rPr lang="en-US" altLang="ja-JP" i="1" u="sng" dirty="0"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!!</a:t>
            </a:r>
            <a:endParaRPr lang="ja-JP" altLang="en-US" dirty="0"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9" name="二等辺三角形 8">
            <a:extLst>
              <a:ext uri="{FF2B5EF4-FFF2-40B4-BE49-F238E27FC236}">
                <a16:creationId xmlns:a16="http://schemas.microsoft.com/office/drawing/2014/main" id="{675974EC-3A54-94A2-6349-3934EA89C396}"/>
              </a:ext>
            </a:extLst>
          </p:cNvPr>
          <p:cNvSpPr/>
          <p:nvPr/>
        </p:nvSpPr>
        <p:spPr>
          <a:xfrm rot="5400000">
            <a:off x="439336" y="5725644"/>
            <a:ext cx="503655" cy="303223"/>
          </a:xfrm>
          <a:prstGeom prst="triangle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57795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/>
              <a:t>　</a:t>
            </a:r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2"/>
          </p:nvPr>
        </p:nvSpPr>
        <p:spPr>
          <a:xfrm>
            <a:off x="7897688" y="6309320"/>
            <a:ext cx="1066800" cy="329184"/>
          </a:xfrm>
        </p:spPr>
        <p:txBody>
          <a:bodyPr/>
          <a:lstStyle/>
          <a:p>
            <a:pPr algn="r"/>
            <a:fld id="{4C96F421-8D27-467F-9B17-CEC2EBAB32C2}" type="slidenum">
              <a:rPr kumimoji="1" lang="ja-JP" altLang="en-US" smtClean="0">
                <a:solidFill>
                  <a:schemeClr val="tx1"/>
                </a:solidFill>
              </a:rPr>
              <a:pPr algn="r"/>
              <a:t>24</a:t>
            </a:fld>
            <a:endParaRPr kumimoji="1" lang="ja-JP" altLang="en-US" dirty="0">
              <a:solidFill>
                <a:schemeClr val="tx1"/>
              </a:solidFill>
            </a:endParaRPr>
          </a:p>
        </p:txBody>
      </p:sp>
      <p:sp>
        <p:nvSpPr>
          <p:cNvPr id="5" name="コンテンツ プレースホルダー 2"/>
          <p:cNvSpPr txBox="1">
            <a:spLocks/>
          </p:cNvSpPr>
          <p:nvPr/>
        </p:nvSpPr>
        <p:spPr>
          <a:xfrm>
            <a:off x="251520" y="1591444"/>
            <a:ext cx="8712968" cy="4933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1828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85000"/>
              <a:buFont typeface="Arial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73152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90000"/>
              <a:buFont typeface="Arial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58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188720" indent="-13716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SzPct val="100000"/>
              <a:buFont typeface="Arial" pitchFamily="34" charset="0"/>
              <a:buChar char="•"/>
              <a:defRPr kumimoji="1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37160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55448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92024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kumimoji="1" sz="1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en-US" altLang="ja-JP" sz="2000" dirty="0"/>
          </a:p>
          <a:p>
            <a:pPr marL="0" indent="0">
              <a:buNone/>
            </a:pPr>
            <a:endParaRPr lang="ja-JP" altLang="en-US" sz="2000" dirty="0"/>
          </a:p>
        </p:txBody>
      </p:sp>
      <p:pic>
        <p:nvPicPr>
          <p:cNvPr id="7174" name="Picture 6" descr="http://2.bp.blogspot.com/-jDfhQI3Jey8/UgSL5Gu_tDI/AAAAAAAAW24/W0gMOPJWapY/s800/flower_clover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655536" y="692696"/>
            <a:ext cx="1148128" cy="10081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光 が含まれている画像  自動的に生成された説明">
            <a:extLst>
              <a:ext uri="{FF2B5EF4-FFF2-40B4-BE49-F238E27FC236}">
                <a16:creationId xmlns:a16="http://schemas.microsoft.com/office/drawing/2014/main" id="{45E8AF7A-CC73-292D-7DD8-4564EC2869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8438" y="2007071"/>
            <a:ext cx="3667125" cy="40862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6663223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クラリティ">
  <a:themeElements>
    <a:clrScheme name="ユーザー定義 1">
      <a:dk1>
        <a:sysClr val="windowText" lastClr="000000"/>
      </a:dk1>
      <a:lt1>
        <a:sysClr val="window" lastClr="FFFFFF"/>
      </a:lt1>
      <a:dk2>
        <a:srgbClr val="1F343C"/>
      </a:dk2>
      <a:lt2>
        <a:srgbClr val="FFFFD2"/>
      </a:lt2>
      <a:accent1>
        <a:srgbClr val="2D441A"/>
      </a:accent1>
      <a:accent2>
        <a:srgbClr val="3E6879"/>
      </a:accent2>
      <a:accent3>
        <a:srgbClr val="876631"/>
      </a:accent3>
      <a:accent4>
        <a:srgbClr val="B49F42"/>
      </a:accent4>
      <a:accent5>
        <a:srgbClr val="CD5C56"/>
      </a:accent5>
      <a:accent6>
        <a:srgbClr val="AB57AF"/>
      </a:accent6>
      <a:hlink>
        <a:srgbClr val="0000FE"/>
      </a:hlink>
      <a:folHlink>
        <a:srgbClr val="81007F"/>
      </a:folHlink>
    </a:clrScheme>
    <a:fontScheme name="Office クラシック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クラリティ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游ゴシック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游ゴシック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游ゴシック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游ゴシック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游ゴシック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游ゴシック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游ゴシック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游ゴシック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2538</Words>
  <Application>Microsoft Office PowerPoint</Application>
  <PresentationFormat>画面に合わせる (4:3)</PresentationFormat>
  <Paragraphs>290</Paragraphs>
  <Slides>24</Slides>
  <Notes>17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24</vt:i4>
      </vt:variant>
    </vt:vector>
  </HeadingPairs>
  <TitlesOfParts>
    <vt:vector size="29" baseType="lpstr">
      <vt:lpstr>ＭＳ Ｐゴシック</vt:lpstr>
      <vt:lpstr>ＭＳ ゴシック</vt:lpstr>
      <vt:lpstr>Arial</vt:lpstr>
      <vt:lpstr>Calibri</vt:lpstr>
      <vt:lpstr>クラリティ</vt:lpstr>
      <vt:lpstr> 大阪市における障がい者虐待防止の取組 </vt:lpstr>
      <vt:lpstr>目次</vt:lpstr>
      <vt:lpstr>　</vt:lpstr>
      <vt:lpstr>PowerPoint プレゼンテーション</vt:lpstr>
      <vt:lpstr> </vt:lpstr>
      <vt:lpstr>　</vt:lpstr>
      <vt:lpstr>PowerPoint プレゼンテーション</vt:lpstr>
      <vt:lpstr> </vt:lpstr>
      <vt:lpstr>　</vt:lpstr>
      <vt:lpstr>　</vt:lpstr>
      <vt:lpstr>　</vt:lpstr>
      <vt:lpstr>　</vt:lpstr>
      <vt:lpstr>PowerPoint プレゼンテーション</vt:lpstr>
      <vt:lpstr>　  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３（２）今後の課題</vt:lpstr>
      <vt:lpstr>制度上の課題</vt:lpstr>
      <vt:lpstr>　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2026-02-10T05:42:36Z</dcterms:created>
  <dcterms:modified xsi:type="dcterms:W3CDTF">2026-02-10T05:43:25Z</dcterms:modified>
</cp:coreProperties>
</file>