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6.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7.xml" ContentType="application/vnd.openxmlformats-officedocument.drawingml.chartshapes+xml"/>
  <Override PartName="/ppt/notesSlides/notesSlide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8.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9.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0.xml" ContentType="application/vnd.openxmlformats-officedocument.drawingml.chartshapes+xml"/>
  <Override PartName="/ppt/notesSlides/notesSlide4.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11.xml" ContentType="application/vnd.openxmlformats-officedocument.drawingml.chartshape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12.xml" ContentType="application/vnd.openxmlformats-officedocument.drawingml.chartshapes+xml"/>
  <Override PartName="/ppt/notesSlides/notesSlide5.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3.xml" ContentType="application/vnd.openxmlformats-officedocument.drawingml.chartshapes+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14.xml" ContentType="application/vnd.openxmlformats-officedocument.drawingml.chartshapes+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15.xml" ContentType="application/vnd.openxmlformats-officedocument.drawingml.chartshapes+xml"/>
  <Override PartName="/ppt/notesSlides/notesSlide6.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p:sldMasterIdLst>
    <p:sldMasterId id="2147483648" r:id="rId4"/>
  </p:sldMasterIdLst>
  <p:notesMasterIdLst>
    <p:notesMasterId r:id="rId14"/>
  </p:notesMasterIdLst>
  <p:handoutMasterIdLst>
    <p:handoutMasterId r:id="rId15"/>
  </p:handoutMasterIdLst>
  <p:sldIdLst>
    <p:sldId id="5310" r:id="rId5"/>
    <p:sldId id="5312" r:id="rId6"/>
    <p:sldId id="5304" r:id="rId7"/>
    <p:sldId id="5305" r:id="rId8"/>
    <p:sldId id="5306" r:id="rId9"/>
    <p:sldId id="5307" r:id="rId10"/>
    <p:sldId id="5308" r:id="rId11"/>
    <p:sldId id="5309" r:id="rId12"/>
    <p:sldId id="5313" r:id="rId13"/>
  </p:sldIdLst>
  <p:sldSz cx="12192000" cy="6858000"/>
  <p:notesSz cx="6807200" cy="99393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521415D9-36F7-43E2-AB2F-B90AF26B5E84}">
      <p14:sectionLst xmlns:p14="http://schemas.microsoft.com/office/powerpoint/2010/main">
        <p14:section name="既定のセクション" id="{4563DE23-C690-4B80-8788-4DC5FCC64F06}">
          <p14:sldIdLst>
            <p14:sldId id="5310"/>
            <p14:sldId id="5312"/>
            <p14:sldId id="5304"/>
            <p14:sldId id="5305"/>
            <p14:sldId id="5306"/>
            <p14:sldId id="5307"/>
            <p14:sldId id="5308"/>
            <p14:sldId id="5309"/>
            <p14:sldId id="53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7FC"/>
    <a:srgbClr val="FFFFFF"/>
    <a:srgbClr val="FF4343"/>
    <a:srgbClr val="FF6D6D"/>
    <a:srgbClr val="FF4747"/>
    <a:srgbClr val="FFD1D1"/>
    <a:srgbClr val="FFD5D5"/>
    <a:srgbClr val="FFB9B9"/>
    <a:srgbClr val="FFA3A3"/>
    <a:srgbClr val="FFE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45" autoAdjust="0"/>
    <p:restoredTop sz="91071" autoAdjust="0"/>
  </p:normalViewPr>
  <p:slideViewPr>
    <p:cSldViewPr snapToGrid="0">
      <p:cViewPr varScale="1">
        <p:scale>
          <a:sx n="87" d="100"/>
          <a:sy n="87" d="100"/>
        </p:scale>
        <p:origin x="898" y="62"/>
      </p:cViewPr>
      <p:guideLst>
        <p:guide orient="horz" pos="2160"/>
        <p:guide pos="3840"/>
      </p:guideLst>
    </p:cSldViewPr>
  </p:slideViewPr>
  <p:notesTextViewPr>
    <p:cViewPr>
      <p:scale>
        <a:sx n="1" d="1"/>
        <a:sy n="1" d="1"/>
      </p:scale>
      <p:origin x="0" y="0"/>
    </p:cViewPr>
  </p:notesTextViewPr>
  <p:sorterViewPr>
    <p:cViewPr>
      <p:scale>
        <a:sx n="100" d="100"/>
        <a:sy n="100" d="100"/>
      </p:scale>
      <p:origin x="0" y="-3360"/>
    </p:cViewPr>
  </p:sorterViewPr>
  <p:notesViewPr>
    <p:cSldViewPr snapToGrid="0">
      <p:cViewPr varScale="1">
        <p:scale>
          <a:sx n="51" d="100"/>
          <a:sy n="51" d="100"/>
        </p:scale>
        <p:origin x="297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G0000SV1NS701\d11748$\doc\04&#32207;&#21209;&#20225;&#30011;G\&#9632;2025&#24180;&#22823;&#38442;&#12539;&#38306;&#35199;&#19975;&#21338;&#25512;&#36914;&#26412;&#37096;\25%2020260123_&#31532;14&#22238;&#26412;&#37096;&#20250;&#35696;\03%20&#36039;&#26009;\&#21442;&#32771;&#36039;&#26009;\&#21152;&#24037;&#12304;&#12525;&#12540;&#12487;&#12540;&#12479;&#12539;GT&#34920;&#12305;2601_&#20196;&#21644;7&#24180;&#24230;&#12300;&#12362;&#12362;&#12373;&#12363;&#65329;&#12493;&#12483;&#12488;&#12301;&#12450;&#12531;&#12465;&#12540;&#12488;&#23455;&#26619;&#26989;&#21209;_%202728&#65288;&#22823;&#38442;&#12539;&#38306;&#35199;&#19975;&#21338;&#65289;.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9.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D:\HiraiYoshi\Desktop\&#25512;&#36914;&#26412;&#37096;\&#21152;&#24037;&#12304;&#12525;&#12540;&#12487;&#12540;&#12479;&#12539;GT&#34920;&#12305;2601_&#20196;&#21644;7&#24180;&#24230;&#12300;&#12362;&#12362;&#12373;&#12363;&#65329;&#12493;&#12483;&#12488;&#12301;&#12450;&#12531;&#12465;&#12540;&#12488;&#23455;&#26619;&#26989;&#21209;_%202728&#65288;&#22823;&#38442;&#12539;&#38306;&#35199;&#19975;&#21338;&#65289;.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11.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12.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3.xml"/></Relationships>
</file>

<file path=ppt/charts/_rels/chart23.xml.rels><?xml version="1.0" encoding="UTF-8" standalone="yes"?>
<Relationships xmlns="http://schemas.openxmlformats.org/package/2006/relationships"><Relationship Id="rId3" Type="http://schemas.openxmlformats.org/officeDocument/2006/relationships/oleObject" Target="file:///\\G0000SV1NS701\d11748$\doc\04&#32207;&#21209;&#20225;&#30011;G\&#9632;2025&#24180;&#22823;&#38442;&#12539;&#38306;&#35199;&#19975;&#21338;&#25512;&#36914;&#26412;&#37096;\25%2020260123_&#31532;14&#22238;&#26412;&#37096;&#20250;&#35696;\03%20&#36039;&#26009;\&#21442;&#32771;&#36039;&#26009;\&#21152;&#24037;&#12304;&#12525;&#12540;&#12487;&#12540;&#12479;&#12539;GT&#34920;&#12305;2601_&#20196;&#21644;7&#24180;&#24230;&#12300;&#12362;&#12362;&#12373;&#12363;&#65329;&#12493;&#12483;&#12488;&#12301;&#12450;&#12531;&#12465;&#12540;&#12488;&#23455;&#26619;&#26989;&#21209;_%202728&#65288;&#22823;&#38442;&#12539;&#38306;&#35199;&#19975;&#21338;&#65289;.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1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15.xml"/></Relationships>
</file>

<file path=ppt/charts/_rels/chart26.xml.rels><?xml version="1.0" encoding="UTF-8" standalone="yes"?>
<Relationships xmlns="http://schemas.openxmlformats.org/package/2006/relationships"><Relationship Id="rId3" Type="http://schemas.openxmlformats.org/officeDocument/2006/relationships/oleObject" Target="file:///D:\HiraiYoshi\Desktop\&#25512;&#36914;&#26412;&#37096;\&#21152;&#24037;&#12304;&#12525;&#12540;&#12487;&#12540;&#12479;&#12539;GT&#34920;&#12305;2601_&#20196;&#21644;7&#24180;&#24230;&#12300;&#12362;&#12362;&#12373;&#12363;&#65329;&#12493;&#12483;&#12488;&#12301;&#12450;&#12531;&#12465;&#12540;&#12488;&#23455;&#26619;&#26989;&#21209;_%202728&#65288;&#22823;&#38442;&#12539;&#38306;&#35199;&#19975;&#21338;&#65289;.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37772868307191"/>
          <c:y val="0.1349579432620221"/>
          <c:w val="0.54310174565616631"/>
          <c:h val="0.76545772331394701"/>
        </c:manualLayout>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58C8-4454-ADA6-CF1F86A3C5D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8C8-4454-ADA6-CF1F86A3C5DD}"/>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58C8-4454-ADA6-CF1F86A3C5DD}"/>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58C8-4454-ADA6-CF1F86A3C5DD}"/>
              </c:ext>
            </c:extLst>
          </c:dPt>
          <c:dPt>
            <c:idx val="4"/>
            <c:bubble3D val="0"/>
            <c:spPr>
              <a:solidFill>
                <a:schemeClr val="accent6"/>
              </a:solidFill>
              <a:ln w="19050">
                <a:solidFill>
                  <a:schemeClr val="lt1"/>
                </a:solidFill>
              </a:ln>
              <a:effectLst/>
            </c:spPr>
            <c:extLst>
              <c:ext xmlns:c16="http://schemas.microsoft.com/office/drawing/2014/chart" uri="{C3380CC4-5D6E-409C-BE32-E72D297353CC}">
                <c16:uniqueId val="{00000009-58C8-4454-ADA6-CF1F86A3C5DD}"/>
              </c:ext>
            </c:extLst>
          </c:dPt>
          <c:dPt>
            <c:idx val="5"/>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B-58C8-4454-ADA6-CF1F86A3C5DD}"/>
              </c:ext>
            </c:extLst>
          </c:dPt>
          <c:dLbls>
            <c:dLbl>
              <c:idx val="0"/>
              <c:layout>
                <c:manualLayout>
                  <c:x val="4.8827680183330183E-3"/>
                  <c:y val="-2.3458390569109321E-2"/>
                </c:manualLayout>
              </c:layout>
              <c:tx>
                <c:rich>
                  <a:bodyPr/>
                  <a:lstStyle/>
                  <a:p>
                    <a:r>
                      <a:rPr lang="ja-JP" altLang="en-US" dirty="0">
                        <a:solidFill>
                          <a:srgbClr val="FF0000"/>
                        </a:solidFill>
                      </a:rPr>
                      <a:t>▮</a:t>
                    </a:r>
                    <a:fld id="{26C1FCCC-60B7-436A-804A-12B35135F4AC}" type="CATEGORYNAME">
                      <a:rPr lang="ja-JP" altLang="en-US" smtClean="0"/>
                      <a:pPr/>
                      <a:t>[分類名]</a:t>
                    </a:fld>
                    <a:r>
                      <a:rPr lang="en-US" altLang="ja-JP" baseline="0" dirty="0"/>
                      <a:t>
</a:t>
                    </a:r>
                    <a:fld id="{58DA6BAA-A3FA-42AA-A5EE-294FD1E2E386}" type="PERCENTAGE">
                      <a:rPr lang="en-US" altLang="ja-JP" baseline="0" dirty="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8595894623636555"/>
                      <c:h val="0.12228704227783881"/>
                    </c:manualLayout>
                  </c15:layout>
                  <c15:dlblFieldTable/>
                  <c15:showDataLabelsRange val="0"/>
                </c:ext>
                <c:ext xmlns:c16="http://schemas.microsoft.com/office/drawing/2014/chart" uri="{C3380CC4-5D6E-409C-BE32-E72D297353CC}">
                  <c16:uniqueId val="{00000001-58C8-4454-ADA6-CF1F86A3C5DD}"/>
                </c:ext>
              </c:extLst>
            </c:dLbl>
            <c:dLbl>
              <c:idx val="1"/>
              <c:layout>
                <c:manualLayout>
                  <c:x val="2.4995070046255521E-2"/>
                  <c:y val="-2.9875539954755594E-2"/>
                </c:manualLayout>
              </c:layout>
              <c:tx>
                <c:rich>
                  <a:bodyPr/>
                  <a:lstStyle/>
                  <a:p>
                    <a:r>
                      <a:rPr lang="ja-JP" altLang="en-US" dirty="0">
                        <a:solidFill>
                          <a:schemeClr val="accent2"/>
                        </a:solidFill>
                      </a:rPr>
                      <a:t>▮</a:t>
                    </a:r>
                    <a:fld id="{B6F7F634-2872-4B5D-8375-ABF35B6042C8}" type="CATEGORYNAME">
                      <a:rPr lang="ja-JP" altLang="en-US" smtClean="0"/>
                      <a:pPr/>
                      <a:t>[分類名]</a:t>
                    </a:fld>
                    <a:r>
                      <a:rPr lang="en-US" altLang="ja-JP" baseline="0" dirty="0"/>
                      <a:t>
</a:t>
                    </a:r>
                    <a:fld id="{3C6B165C-6E25-4FB4-89CD-2E205D3C6978}" type="PERCENTAGE">
                      <a:rPr lang="en-US" altLang="ja-JP" baseline="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8C8-4454-ADA6-CF1F86A3C5DD}"/>
                </c:ext>
              </c:extLst>
            </c:dLbl>
            <c:dLbl>
              <c:idx val="2"/>
              <c:layout>
                <c:manualLayout>
                  <c:x val="5.4323765364108247E-2"/>
                  <c:y val="-5.9751430018405993E-2"/>
                </c:manualLayout>
              </c:layout>
              <c:tx>
                <c:rich>
                  <a:bodyPr/>
                  <a:lstStyle/>
                  <a:p>
                    <a:r>
                      <a:rPr lang="ja-JP" altLang="en-US" dirty="0">
                        <a:solidFill>
                          <a:schemeClr val="accent4"/>
                        </a:solidFill>
                      </a:rPr>
                      <a:t>▮</a:t>
                    </a:r>
                    <a:fld id="{F6CC0DD1-0639-4FA6-B5CB-917160380590}" type="CATEGORYNAME">
                      <a:rPr lang="ja-JP" altLang="en-US" smtClean="0"/>
                      <a:pPr/>
                      <a:t>[分類名]</a:t>
                    </a:fld>
                    <a:r>
                      <a:rPr lang="en-US" altLang="ja-JP" baseline="0" dirty="0"/>
                      <a:t>
</a:t>
                    </a:r>
                    <a:fld id="{438E4AC8-D947-4564-B58E-EC48D437011D}" type="PERCENTAGE">
                      <a:rPr lang="en-US" altLang="ja-JP" baseline="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8C8-4454-ADA6-CF1F86A3C5DD}"/>
                </c:ext>
              </c:extLst>
            </c:dLbl>
            <c:dLbl>
              <c:idx val="3"/>
              <c:layout>
                <c:manualLayout>
                  <c:x val="5.9815135598957341E-2"/>
                  <c:y val="3.7772903129796108E-2"/>
                </c:manualLayout>
              </c:layout>
              <c:tx>
                <c:rich>
                  <a:bodyPr/>
                  <a:lstStyle/>
                  <a:p>
                    <a:r>
                      <a:rPr lang="ja-JP" altLang="en-US" dirty="0">
                        <a:solidFill>
                          <a:schemeClr val="accent6"/>
                        </a:solidFill>
                      </a:rPr>
                      <a:t>▮</a:t>
                    </a:r>
                    <a:fld id="{04172D23-EBFC-4651-989F-A47BB05BADEC}" type="CATEGORYNAME">
                      <a:rPr lang="ja-JP" altLang="en-US" smtClean="0"/>
                      <a:pPr/>
                      <a:t>[分類名]</a:t>
                    </a:fld>
                    <a:r>
                      <a:rPr lang="en-US" altLang="ja-JP" baseline="0" dirty="0"/>
                      <a:t>
</a:t>
                    </a:r>
                    <a:fld id="{86AD6C95-720F-48FF-A15D-263AB0973425}" type="PERCENTAGE">
                      <a:rPr lang="en-US" altLang="ja-JP" baseline="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432593281134465"/>
                      <c:h val="0.12314417925251732"/>
                    </c:manualLayout>
                  </c15:layout>
                  <c15:dlblFieldTable/>
                  <c15:showDataLabelsRange val="0"/>
                </c:ext>
                <c:ext xmlns:c16="http://schemas.microsoft.com/office/drawing/2014/chart" uri="{C3380CC4-5D6E-409C-BE32-E72D297353CC}">
                  <c16:uniqueId val="{00000007-58C8-4454-ADA6-CF1F86A3C5DD}"/>
                </c:ext>
              </c:extLst>
            </c:dLbl>
            <c:dLbl>
              <c:idx val="4"/>
              <c:layout>
                <c:manualLayout>
                  <c:x val="-0.12204874421872587"/>
                  <c:y val="4.508908914838583E-2"/>
                </c:manualLayout>
              </c:layout>
              <c:tx>
                <c:rich>
                  <a:bodyPr/>
                  <a:lstStyle/>
                  <a:p>
                    <a:r>
                      <a:rPr lang="ja-JP" altLang="en-US" dirty="0">
                        <a:solidFill>
                          <a:schemeClr val="accent5"/>
                        </a:solidFill>
                      </a:rPr>
                      <a:t>▮</a:t>
                    </a:r>
                    <a:fld id="{5C60CB95-3083-4A9F-B644-698553C23196}" type="CATEGORYNAME">
                      <a:rPr lang="ja-JP" altLang="en-US" smtClean="0"/>
                      <a:pPr/>
                      <a:t>[分類名]</a:t>
                    </a:fld>
                    <a:r>
                      <a:rPr lang="en-US" altLang="ja-JP" baseline="0" dirty="0"/>
                      <a:t>
</a:t>
                    </a:r>
                    <a:fld id="{50BF67D5-9958-4BB3-B294-CD94D760FE35}" type="PERCENTAGE">
                      <a:rPr lang="en-US" altLang="ja-JP" baseline="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8C8-4454-ADA6-CF1F86A3C5DD}"/>
                </c:ext>
              </c:extLst>
            </c:dLbl>
            <c:dLbl>
              <c:idx val="5"/>
              <c:layout>
                <c:manualLayout>
                  <c:x val="6.6996912198819369E-2"/>
                  <c:y val="-0.35029215981541034"/>
                </c:manualLayout>
              </c:layout>
              <c:tx>
                <c:rich>
                  <a:bodyPr/>
                  <a:lstStyle/>
                  <a:p>
                    <a:r>
                      <a:rPr lang="ja-JP" altLang="en-US" dirty="0">
                        <a:solidFill>
                          <a:schemeClr val="accent1">
                            <a:lumMod val="40000"/>
                            <a:lumOff val="60000"/>
                          </a:schemeClr>
                        </a:solidFill>
                      </a:rPr>
                      <a:t>▮</a:t>
                    </a:r>
                    <a:fld id="{D157D242-52E6-47AF-BA75-CE9FCE2E4E32}" type="CATEGORYNAME">
                      <a:rPr lang="ja-JP" altLang="en-US" smtClean="0"/>
                      <a:pPr/>
                      <a:t>[分類名]</a:t>
                    </a:fld>
                    <a:r>
                      <a:rPr lang="ja-JP" altLang="en-US" baseline="0" dirty="0"/>
                      <a:t>
</a:t>
                    </a:r>
                    <a:fld id="{DEEBDF54-E499-4542-A6B1-430AC88821EF}"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6750406329105986"/>
                      <c:h val="0.17648244422378895"/>
                    </c:manualLayout>
                  </c15:layout>
                  <c15:dlblFieldTable/>
                  <c15:showDataLabelsRange val="0"/>
                </c:ext>
                <c:ext xmlns:c16="http://schemas.microsoft.com/office/drawing/2014/chart" uri="{C3380CC4-5D6E-409C-BE32-E72D297353CC}">
                  <c16:uniqueId val="{0000000B-58C8-4454-ADA6-CF1F86A3C5DD}"/>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ＧＴ表!$H$193:$H$198</c:f>
              <c:strCache>
                <c:ptCount val="6"/>
                <c:pt idx="0">
                  <c:v>１回</c:v>
                </c:pt>
                <c:pt idx="1">
                  <c:v>２～４回</c:v>
                </c:pt>
                <c:pt idx="2">
                  <c:v>５～１０回</c:v>
                </c:pt>
                <c:pt idx="3">
                  <c:v>１１～３０回</c:v>
                </c:pt>
                <c:pt idx="4">
                  <c:v>３１回以上</c:v>
                </c:pt>
                <c:pt idx="5">
                  <c:v>来場していない</c:v>
                </c:pt>
              </c:strCache>
            </c:strRef>
          </c:cat>
          <c:val>
            <c:numRef>
              <c:f>ＧＴ表!$I$193:$I$198</c:f>
              <c:numCache>
                <c:formatCode>0\ </c:formatCode>
                <c:ptCount val="6"/>
                <c:pt idx="0">
                  <c:v>432</c:v>
                </c:pt>
                <c:pt idx="1">
                  <c:v>250</c:v>
                </c:pt>
                <c:pt idx="2">
                  <c:v>64</c:v>
                </c:pt>
                <c:pt idx="3">
                  <c:v>51</c:v>
                </c:pt>
                <c:pt idx="4">
                  <c:v>20</c:v>
                </c:pt>
                <c:pt idx="5">
                  <c:v>1183</c:v>
                </c:pt>
              </c:numCache>
            </c:numRef>
          </c:val>
          <c:extLst>
            <c:ext xmlns:c16="http://schemas.microsoft.com/office/drawing/2014/chart" uri="{C3380CC4-5D6E-409C-BE32-E72D297353CC}">
              <c16:uniqueId val="{0000000C-58C8-4454-ADA6-CF1F86A3C5DD}"/>
            </c:ext>
          </c:extLst>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68957140060376676"/>
          <c:y val="0.13969659161828921"/>
          <c:w val="0.25292100011993529"/>
          <c:h val="0.78635429828540759"/>
        </c:manualLayout>
      </c:layout>
      <c:barChart>
        <c:barDir val="bar"/>
        <c:grouping val="clustered"/>
        <c:varyColors val="0"/>
        <c:ser>
          <c:idx val="0"/>
          <c:order val="0"/>
          <c:spPr>
            <a:solidFill>
              <a:srgbClr val="0070C0"/>
            </a:solidFill>
            <a:ln>
              <a:noFill/>
            </a:ln>
            <a:effectLst/>
          </c:spPr>
          <c:invertIfNegative val="0"/>
          <c:cat>
            <c:strRef>
              <c:f>ＧＴ表!$C$275:$C$281</c:f>
              <c:strCache>
                <c:ptCount val="7"/>
                <c:pt idx="0">
                  <c:v>ＴＶやラジオなどのメディアからの情報</c:v>
                </c:pt>
                <c:pt idx="1">
                  <c:v>ＳＮＳからの情報</c:v>
                </c:pt>
                <c:pt idx="2">
                  <c:v>実際に来場したこと</c:v>
                </c:pt>
                <c:pt idx="3">
                  <c:v>友人・知人などからの情報</c:v>
                </c:pt>
                <c:pt idx="4">
                  <c:v>会場外の万博関連イベントへの参加</c:v>
                </c:pt>
                <c:pt idx="5">
                  <c:v>その他</c:v>
                </c:pt>
                <c:pt idx="6">
                  <c:v>特になし</c:v>
                </c:pt>
              </c:strCache>
            </c:strRef>
          </c:cat>
          <c:val>
            <c:numRef>
              <c:f>ＧＴ表!$D$275:$D$281</c:f>
              <c:numCache>
                <c:formatCode>0_ </c:formatCode>
                <c:ptCount val="7"/>
                <c:pt idx="0">
                  <c:v>68</c:v>
                </c:pt>
                <c:pt idx="1">
                  <c:v>26</c:v>
                </c:pt>
                <c:pt idx="2">
                  <c:v>163</c:v>
                </c:pt>
                <c:pt idx="3">
                  <c:v>53</c:v>
                </c:pt>
                <c:pt idx="4">
                  <c:v>13</c:v>
                </c:pt>
                <c:pt idx="5">
                  <c:v>1</c:v>
                </c:pt>
                <c:pt idx="6">
                  <c:v>15</c:v>
                </c:pt>
              </c:numCache>
            </c:numRef>
          </c:val>
          <c:extLst>
            <c:ext xmlns:c16="http://schemas.microsoft.com/office/drawing/2014/chart" uri="{C3380CC4-5D6E-409C-BE32-E72D297353CC}">
              <c16:uniqueId val="{00000000-0EF0-49D0-80F5-32EAB4622482}"/>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68957140060376676"/>
          <c:y val="0.13969659161828921"/>
          <c:w val="0.25292100011993529"/>
          <c:h val="0.78635429828540759"/>
        </c:manualLayout>
      </c:layout>
      <c:barChart>
        <c:barDir val="bar"/>
        <c:grouping val="clustered"/>
        <c:varyColors val="0"/>
        <c:ser>
          <c:idx val="0"/>
          <c:order val="0"/>
          <c:spPr>
            <a:solidFill>
              <a:srgbClr val="0070C0"/>
            </a:solidFill>
            <a:ln>
              <a:noFill/>
            </a:ln>
            <a:effectLst/>
          </c:spPr>
          <c:invertIfNegative val="0"/>
          <c:cat>
            <c:strRef>
              <c:f>ＧＴ表!$C$286:$C$292</c:f>
              <c:strCache>
                <c:ptCount val="7"/>
                <c:pt idx="0">
                  <c:v>ＴＶやラジオなどのメディアからの情報</c:v>
                </c:pt>
                <c:pt idx="1">
                  <c:v>ＳＮＳからの情報</c:v>
                </c:pt>
                <c:pt idx="2">
                  <c:v>実際に来場したこと</c:v>
                </c:pt>
                <c:pt idx="3">
                  <c:v>友人・知人などからの情報</c:v>
                </c:pt>
                <c:pt idx="4">
                  <c:v>会場外の万博関連イベントへの参加</c:v>
                </c:pt>
                <c:pt idx="5">
                  <c:v>その他</c:v>
                </c:pt>
                <c:pt idx="6">
                  <c:v>特になし</c:v>
                </c:pt>
              </c:strCache>
            </c:strRef>
          </c:cat>
          <c:val>
            <c:numRef>
              <c:f>ＧＴ表!$D$286:$D$292</c:f>
              <c:numCache>
                <c:formatCode>0_ </c:formatCode>
                <c:ptCount val="7"/>
                <c:pt idx="0">
                  <c:v>122</c:v>
                </c:pt>
                <c:pt idx="1">
                  <c:v>41</c:v>
                </c:pt>
                <c:pt idx="2">
                  <c:v>10</c:v>
                </c:pt>
                <c:pt idx="3">
                  <c:v>81</c:v>
                </c:pt>
                <c:pt idx="4">
                  <c:v>6</c:v>
                </c:pt>
                <c:pt idx="5">
                  <c:v>5</c:v>
                </c:pt>
                <c:pt idx="6">
                  <c:v>55</c:v>
                </c:pt>
              </c:numCache>
            </c:numRef>
          </c:val>
          <c:extLst>
            <c:ext xmlns:c16="http://schemas.microsoft.com/office/drawing/2014/chart" uri="{C3380CC4-5D6E-409C-BE32-E72D297353CC}">
              <c16:uniqueId val="{00000000-E8DF-45A1-959E-7DCDB75D5327}"/>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max val="200"/>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6E20-4D55-87BC-A0ABDE0E0AF3}"/>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6E20-4D55-87BC-A0ABDE0E0AF3}"/>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6E20-4D55-87BC-A0ABDE0E0AF3}"/>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6E20-4D55-87BC-A0ABDE0E0AF3}"/>
              </c:ext>
            </c:extLst>
          </c:dPt>
          <c:dLbls>
            <c:dLbl>
              <c:idx val="0"/>
              <c:layout>
                <c:manualLayout>
                  <c:x val="-2.0548400997351286E-2"/>
                  <c:y val="-0.125"/>
                </c:manualLayout>
              </c:layout>
              <c:tx>
                <c:rich>
                  <a:bodyPr/>
                  <a:lstStyle/>
                  <a:p>
                    <a:r>
                      <a:rPr lang="ja-JP" altLang="en-US" dirty="0">
                        <a:solidFill>
                          <a:srgbClr val="FF0000"/>
                        </a:solidFill>
                      </a:rPr>
                      <a:t>▮</a:t>
                    </a:r>
                    <a:fld id="{AF6D4E7B-1AE1-435C-BF2D-833E1C3F26C7}" type="CATEGORYNAME">
                      <a:rPr lang="ja-JP" altLang="en-US" smtClean="0"/>
                      <a:pPr/>
                      <a:t>[分類名]</a:t>
                    </a:fld>
                    <a:r>
                      <a:rPr lang="ja-JP" altLang="en-US" baseline="0" dirty="0"/>
                      <a:t>
</a:t>
                    </a:r>
                    <a:fld id="{8F650096-3065-4A54-99FA-8BD0AA99E53B}" type="PERCENTAGE">
                      <a:rPr lang="en-US" altLang="ja-JP" baseline="0" dirty="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8156905812662674"/>
                      <c:h val="0.1338491932177551"/>
                    </c:manualLayout>
                  </c15:layout>
                  <c15:dlblFieldTable/>
                  <c15:showDataLabelsRange val="0"/>
                </c:ext>
                <c:ext xmlns:c16="http://schemas.microsoft.com/office/drawing/2014/chart" uri="{C3380CC4-5D6E-409C-BE32-E72D297353CC}">
                  <c16:uniqueId val="{00000001-6E20-4D55-87BC-A0ABDE0E0AF3}"/>
                </c:ext>
              </c:extLst>
            </c:dLbl>
            <c:dLbl>
              <c:idx val="1"/>
              <c:layout>
                <c:manualLayout>
                  <c:x val="0.49272297414004296"/>
                  <c:y val="-0.10765550617565102"/>
                </c:manualLayout>
              </c:layout>
              <c:tx>
                <c:rich>
                  <a:bodyPr/>
                  <a:lstStyle/>
                  <a:p>
                    <a:r>
                      <a:rPr lang="ja-JP" altLang="en-US" dirty="0">
                        <a:solidFill>
                          <a:schemeClr val="accent2"/>
                        </a:solidFill>
                      </a:rPr>
                      <a:t>▮</a:t>
                    </a:r>
                    <a:fld id="{505567A2-57FC-4CD3-A72E-6999F123F3E8}" type="CATEGORYNAME">
                      <a:rPr lang="ja-JP" altLang="en-US" smtClean="0"/>
                      <a:pPr/>
                      <a:t>[分類名]</a:t>
                    </a:fld>
                    <a:r>
                      <a:rPr lang="ja-JP" altLang="en-US" baseline="0" dirty="0"/>
                      <a:t>
</a:t>
                    </a:r>
                    <a:fld id="{1E0DA815-B512-411C-B10F-3BA672338D12}"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3565369008337883"/>
                      <c:h val="0.19410690966798436"/>
                    </c:manualLayout>
                  </c15:layout>
                  <c15:dlblFieldTable/>
                  <c15:showDataLabelsRange val="0"/>
                </c:ext>
                <c:ext xmlns:c16="http://schemas.microsoft.com/office/drawing/2014/chart" uri="{C3380CC4-5D6E-409C-BE32-E72D297353CC}">
                  <c16:uniqueId val="{00000003-6E20-4D55-87BC-A0ABDE0E0AF3}"/>
                </c:ext>
              </c:extLst>
            </c:dLbl>
            <c:dLbl>
              <c:idx val="2"/>
              <c:tx>
                <c:rich>
                  <a:bodyPr/>
                  <a:lstStyle/>
                  <a:p>
                    <a:r>
                      <a:rPr lang="ja-JP" altLang="en-US" dirty="0">
                        <a:solidFill>
                          <a:schemeClr val="accent1">
                            <a:lumMod val="40000"/>
                            <a:lumOff val="60000"/>
                          </a:schemeClr>
                        </a:solidFill>
                      </a:rPr>
                      <a:t>▮</a:t>
                    </a:r>
                    <a:fld id="{7EF7BB13-C973-4FF3-BF94-C74BCE37F862}" type="CATEGORYNAME">
                      <a:rPr lang="ja-JP" altLang="en-US" smtClean="0"/>
                      <a:pPr/>
                      <a:t>[分類名]</a:t>
                    </a:fld>
                    <a:r>
                      <a:rPr lang="ja-JP" altLang="en-US" baseline="0" dirty="0"/>
                      <a:t>
</a:t>
                    </a:r>
                    <a:fld id="{C03786FE-1860-4E6E-829B-77259273A901}" type="PERCENTAGE">
                      <a:rPr lang="en-US" altLang="ja-JP" baseline="0"/>
                      <a:pPr/>
                      <a:t>[パーセンテージ]</a:t>
                    </a:fld>
                    <a:endParaRPr lang="ja-JP" alt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4011859223562845"/>
                      <c:h val="0.25248826881328895"/>
                    </c:manualLayout>
                  </c15:layout>
                  <c15:dlblFieldTable/>
                  <c15:showDataLabelsRange val="0"/>
                </c:ext>
                <c:ext xmlns:c16="http://schemas.microsoft.com/office/drawing/2014/chart" uri="{C3380CC4-5D6E-409C-BE32-E72D297353CC}">
                  <c16:uniqueId val="{00000005-6E20-4D55-87BC-A0ABDE0E0AF3}"/>
                </c:ext>
              </c:extLst>
            </c:dLbl>
            <c:dLbl>
              <c:idx val="3"/>
              <c:layout>
                <c:manualLayout>
                  <c:x val="3.1427288884093685E-2"/>
                  <c:y val="3.0126090736464311E-2"/>
                </c:manualLayout>
              </c:layout>
              <c:tx>
                <c:rich>
                  <a:bodyPr/>
                  <a:lstStyle/>
                  <a:p>
                    <a:r>
                      <a:rPr lang="ja-JP" altLang="en-US" dirty="0">
                        <a:solidFill>
                          <a:schemeClr val="accent6">
                            <a:lumMod val="40000"/>
                            <a:lumOff val="60000"/>
                          </a:schemeClr>
                        </a:solidFill>
                      </a:rPr>
                      <a:t>▮</a:t>
                    </a:r>
                    <a:fld id="{220EAE67-FC6E-4942-837B-8FDCF768504E}" type="CATEGORYNAME">
                      <a:rPr lang="ja-JP" altLang="en-US" smtClean="0"/>
                      <a:pPr/>
                      <a:t>[分類名]</a:t>
                    </a:fld>
                    <a:r>
                      <a:rPr lang="ja-JP" altLang="en-US" baseline="0" dirty="0"/>
                      <a:t>
</a:t>
                    </a:r>
                    <a:fld id="{D781E668-D780-42DF-A147-1CA860F83CD2}"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E20-4D55-87BC-A0ABDE0E0AF3}"/>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ＧＴ表!$C$239:$C$242</c:f>
              <c:strCache>
                <c:ptCount val="4"/>
                <c:pt idx="0">
                  <c:v>そう思う</c:v>
                </c:pt>
                <c:pt idx="1">
                  <c:v>どちらかといえばそう思う</c:v>
                </c:pt>
                <c:pt idx="2">
                  <c:v>どちらかといえばそう思わない</c:v>
                </c:pt>
                <c:pt idx="3">
                  <c:v>そう思わない</c:v>
                </c:pt>
              </c:strCache>
            </c:strRef>
          </c:cat>
          <c:val>
            <c:numRef>
              <c:f>ＧＴ表!$D$239:$D$242</c:f>
              <c:numCache>
                <c:formatCode>0\ </c:formatCode>
                <c:ptCount val="4"/>
                <c:pt idx="0">
                  <c:v>647</c:v>
                </c:pt>
                <c:pt idx="1">
                  <c:v>891</c:v>
                </c:pt>
                <c:pt idx="2">
                  <c:v>259</c:v>
                </c:pt>
                <c:pt idx="3">
                  <c:v>203</c:v>
                </c:pt>
              </c:numCache>
            </c:numRef>
          </c:val>
          <c:extLst>
            <c:ext xmlns:c16="http://schemas.microsoft.com/office/drawing/2014/chart" uri="{C3380CC4-5D6E-409C-BE32-E72D297353CC}">
              <c16:uniqueId val="{00000008-6E20-4D55-87BC-A0ABDE0E0AF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27193381004639"/>
          <c:y val="0.19342638017611177"/>
          <c:w val="0.71225147895216323"/>
          <c:h val="0.58868994603026348"/>
        </c:manualLayout>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1FC9-4EF7-BE47-7F40425DF3B5}"/>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1FC9-4EF7-BE47-7F40425DF3B5}"/>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1FC9-4EF7-BE47-7F40425DF3B5}"/>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1FC9-4EF7-BE47-7F40425DF3B5}"/>
              </c:ext>
            </c:extLst>
          </c:dPt>
          <c:dLbls>
            <c:dLbl>
              <c:idx val="0"/>
              <c:layout>
                <c:manualLayout>
                  <c:x val="-0.2293278718699687"/>
                  <c:y val="6.1143234043782406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FC9-4EF7-BE47-7F40425DF3B5}"/>
                </c:ext>
              </c:extLst>
            </c:dLbl>
            <c:dLbl>
              <c:idx val="1"/>
              <c:layout>
                <c:manualLayout>
                  <c:x val="0.25891856501448079"/>
                  <c:y val="-6.725755744816064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FC9-4EF7-BE47-7F40425DF3B5}"/>
                </c:ext>
              </c:extLst>
            </c:dLbl>
            <c:dLbl>
              <c:idx val="2"/>
              <c:layout>
                <c:manualLayout>
                  <c:x val="-5.1783713002896178E-2"/>
                  <c:y val="6.725755744816064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FC9-4EF7-BE47-7F40425DF3B5}"/>
                </c:ext>
              </c:extLst>
            </c:dLbl>
            <c:dLbl>
              <c:idx val="3"/>
              <c:layout>
                <c:manualLayout>
                  <c:x val="0"/>
                  <c:y val="7.948620425691711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FC9-4EF7-BE47-7F40425DF3B5}"/>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ＧＴ表!$C$283:$C$286</c:f>
              <c:strCache>
                <c:ptCount val="4"/>
                <c:pt idx="0">
                  <c:v>そう思う</c:v>
                </c:pt>
                <c:pt idx="1">
                  <c:v>どちらかといえばそう思う</c:v>
                </c:pt>
                <c:pt idx="2">
                  <c:v>どちらかといえばそう思わない</c:v>
                </c:pt>
                <c:pt idx="3">
                  <c:v>そう思わない</c:v>
                </c:pt>
              </c:strCache>
            </c:strRef>
          </c:cat>
          <c:val>
            <c:numRef>
              <c:f>ＧＴ表!$D$283:$D$286</c:f>
              <c:numCache>
                <c:formatCode>0\ </c:formatCode>
                <c:ptCount val="4"/>
                <c:pt idx="0">
                  <c:v>405</c:v>
                </c:pt>
                <c:pt idx="1">
                  <c:v>328</c:v>
                </c:pt>
                <c:pt idx="2">
                  <c:v>55</c:v>
                </c:pt>
                <c:pt idx="3">
                  <c:v>29</c:v>
                </c:pt>
              </c:numCache>
            </c:numRef>
          </c:val>
          <c:extLst>
            <c:ext xmlns:c16="http://schemas.microsoft.com/office/drawing/2014/chart" uri="{C3380CC4-5D6E-409C-BE32-E72D297353CC}">
              <c16:uniqueId val="{00000008-1FC9-4EF7-BE47-7F40425DF3B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04EF-47FA-839F-B964C75AB60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4EF-47FA-839F-B964C75AB602}"/>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04EF-47FA-839F-B964C75AB602}"/>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04EF-47FA-839F-B964C75AB602}"/>
              </c:ext>
            </c:extLst>
          </c:dPt>
          <c:dLbls>
            <c:dLbl>
              <c:idx val="0"/>
              <c:layout>
                <c:manualLayout>
                  <c:x val="-0.18494183215320065"/>
                  <c:y val="0.13556740831408939"/>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4EF-47FA-839F-B964C75AB602}"/>
                </c:ext>
              </c:extLst>
            </c:dLbl>
            <c:dLbl>
              <c:idx val="1"/>
              <c:layout>
                <c:manualLayout>
                  <c:x val="-0.18494183215320056"/>
                  <c:y val="-0.1757355292960419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4EF-47FA-839F-B964C75AB602}"/>
                </c:ext>
              </c:extLst>
            </c:dLbl>
            <c:dLbl>
              <c:idx val="2"/>
              <c:layout>
                <c:manualLayout>
                  <c:x val="0.17754415886707256"/>
                  <c:y val="-4.6025440268673656E-1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4EF-47FA-839F-B964C75AB602}"/>
                </c:ext>
              </c:extLst>
            </c:dLbl>
            <c:dLbl>
              <c:idx val="3"/>
              <c:layout>
                <c:manualLayout>
                  <c:x val="0.14055579243643243"/>
                  <c:y val="0.1255253780686013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4EF-47FA-839F-B964C75AB602}"/>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ＧＴ表!$C$291:$C$294</c:f>
              <c:strCache>
                <c:ptCount val="4"/>
                <c:pt idx="0">
                  <c:v>そう思う</c:v>
                </c:pt>
                <c:pt idx="1">
                  <c:v>どちらかといえばそう思う</c:v>
                </c:pt>
                <c:pt idx="2">
                  <c:v>どちらかといえばそう思わない</c:v>
                </c:pt>
                <c:pt idx="3">
                  <c:v>そう思わない</c:v>
                </c:pt>
              </c:strCache>
            </c:strRef>
          </c:cat>
          <c:val>
            <c:numRef>
              <c:f>ＧＴ表!$D$291:$D$294</c:f>
              <c:numCache>
                <c:formatCode>0\ </c:formatCode>
                <c:ptCount val="4"/>
                <c:pt idx="0">
                  <c:v>242</c:v>
                </c:pt>
                <c:pt idx="1">
                  <c:v>563</c:v>
                </c:pt>
                <c:pt idx="2">
                  <c:v>204</c:v>
                </c:pt>
                <c:pt idx="3">
                  <c:v>174</c:v>
                </c:pt>
              </c:numCache>
            </c:numRef>
          </c:val>
          <c:extLst>
            <c:ext xmlns:c16="http://schemas.microsoft.com/office/drawing/2014/chart" uri="{C3380CC4-5D6E-409C-BE32-E72D297353CC}">
              <c16:uniqueId val="{00000008-04EF-47FA-839F-B964C75AB60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62622280427801102"/>
          <c:y val="9.2801779666275522E-2"/>
          <c:w val="0.19850013385153159"/>
          <c:h val="0.88816894329257767"/>
        </c:manualLayout>
      </c:layout>
      <c:barChart>
        <c:barDir val="bar"/>
        <c:grouping val="clustered"/>
        <c:varyColors val="0"/>
        <c:ser>
          <c:idx val="0"/>
          <c:order val="0"/>
          <c:spPr>
            <a:solidFill>
              <a:srgbClr val="0070C0"/>
            </a:solidFill>
            <a:ln>
              <a:noFill/>
            </a:ln>
            <a:effectLst/>
          </c:spPr>
          <c:invertIfNegative val="0"/>
          <c:cat>
            <c:strRef>
              <c:f>ＧＴ表!$C$338:$C$346</c:f>
              <c:strCache>
                <c:ptCount val="9"/>
                <c:pt idx="0">
                  <c:v>①テーマ</c:v>
                </c:pt>
                <c:pt idx="1">
                  <c:v>②子ども</c:v>
                </c:pt>
                <c:pt idx="2">
                  <c:v>③国際交流</c:v>
                </c:pt>
                <c:pt idx="3">
                  <c:v>④未来社会</c:v>
                </c:pt>
                <c:pt idx="4">
                  <c:v>⑤会場内コンテンツ</c:v>
                </c:pt>
                <c:pt idx="5">
                  <c:v>⑥大阪の魅力</c:v>
                </c:pt>
                <c:pt idx="6">
                  <c:v>⑦来場者数・黒字</c:v>
                </c:pt>
                <c:pt idx="7">
                  <c:v>⑧運営</c:v>
                </c:pt>
                <c:pt idx="8">
                  <c:v>⑨その他</c:v>
                </c:pt>
              </c:strCache>
            </c:strRef>
          </c:cat>
          <c:val>
            <c:numRef>
              <c:f>ＧＴ表!$D$338:$D$346</c:f>
              <c:numCache>
                <c:formatCode>0_ </c:formatCode>
                <c:ptCount val="9"/>
                <c:pt idx="0">
                  <c:v>159</c:v>
                </c:pt>
                <c:pt idx="1">
                  <c:v>157</c:v>
                </c:pt>
                <c:pt idx="2">
                  <c:v>290</c:v>
                </c:pt>
                <c:pt idx="3">
                  <c:v>143</c:v>
                </c:pt>
                <c:pt idx="4">
                  <c:v>390</c:v>
                </c:pt>
                <c:pt idx="5">
                  <c:v>89</c:v>
                </c:pt>
                <c:pt idx="6">
                  <c:v>320</c:v>
                </c:pt>
                <c:pt idx="7">
                  <c:v>152</c:v>
                </c:pt>
                <c:pt idx="8">
                  <c:v>2</c:v>
                </c:pt>
              </c:numCache>
            </c:numRef>
          </c:val>
          <c:extLst>
            <c:ext xmlns:c16="http://schemas.microsoft.com/office/drawing/2014/chart" uri="{C3380CC4-5D6E-409C-BE32-E72D297353CC}">
              <c16:uniqueId val="{00000000-80EC-46D2-827A-D8B5BFE98B84}"/>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max val="500"/>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249266966747657"/>
          <c:y val="7.3123013164891004E-2"/>
          <c:w val="0.33223020880233628"/>
          <c:h val="0.88816894329257767"/>
        </c:manualLayout>
      </c:layout>
      <c:barChart>
        <c:barDir val="bar"/>
        <c:grouping val="clustered"/>
        <c:varyColors val="0"/>
        <c:ser>
          <c:idx val="0"/>
          <c:order val="0"/>
          <c:spPr>
            <a:solidFill>
              <a:srgbClr val="0070C0"/>
            </a:solidFill>
            <a:ln>
              <a:noFill/>
            </a:ln>
            <a:effectLst/>
          </c:spPr>
          <c:invertIfNegative val="0"/>
          <c:cat>
            <c:strRef>
              <c:f>ＧＴ表!$C$351:$C$359</c:f>
              <c:strCache>
                <c:ptCount val="9"/>
                <c:pt idx="0">
                  <c:v>①テーマ</c:v>
                </c:pt>
                <c:pt idx="1">
                  <c:v>②子ども</c:v>
                </c:pt>
                <c:pt idx="2">
                  <c:v>③国際交流</c:v>
                </c:pt>
                <c:pt idx="3">
                  <c:v>④未来社会</c:v>
                </c:pt>
                <c:pt idx="4">
                  <c:v>⑤会場内コンテンツ</c:v>
                </c:pt>
                <c:pt idx="5">
                  <c:v>⑥大阪の魅力</c:v>
                </c:pt>
                <c:pt idx="6">
                  <c:v>⑦来場者数・黒字</c:v>
                </c:pt>
                <c:pt idx="7">
                  <c:v>⑧運営</c:v>
                </c:pt>
                <c:pt idx="8">
                  <c:v>⑨その他</c:v>
                </c:pt>
              </c:strCache>
            </c:strRef>
          </c:cat>
          <c:val>
            <c:numRef>
              <c:f>ＧＴ表!$D$351:$D$359</c:f>
              <c:numCache>
                <c:formatCode>0_ </c:formatCode>
                <c:ptCount val="9"/>
                <c:pt idx="0">
                  <c:v>147</c:v>
                </c:pt>
                <c:pt idx="1">
                  <c:v>106</c:v>
                </c:pt>
                <c:pt idx="2">
                  <c:v>234</c:v>
                </c:pt>
                <c:pt idx="3">
                  <c:v>94</c:v>
                </c:pt>
                <c:pt idx="4">
                  <c:v>211</c:v>
                </c:pt>
                <c:pt idx="5">
                  <c:v>88</c:v>
                </c:pt>
                <c:pt idx="6">
                  <c:v>464</c:v>
                </c:pt>
                <c:pt idx="7">
                  <c:v>202</c:v>
                </c:pt>
                <c:pt idx="8">
                  <c:v>16</c:v>
                </c:pt>
              </c:numCache>
            </c:numRef>
          </c:val>
          <c:extLst>
            <c:ext xmlns:c16="http://schemas.microsoft.com/office/drawing/2014/chart" uri="{C3380CC4-5D6E-409C-BE32-E72D297353CC}">
              <c16:uniqueId val="{00000000-DAB4-482F-8F69-A9FB8043783E}"/>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max val="500"/>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100"/>
      </c:valAx>
      <c:spPr>
        <a:solidFill>
          <a:srgbClr val="FFFFFF"/>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033A-4F59-8B17-3ACB5B48C5F1}"/>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033A-4F59-8B17-3ACB5B48C5F1}"/>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033A-4F59-8B17-3ACB5B48C5F1}"/>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033A-4F59-8B17-3ACB5B48C5F1}"/>
              </c:ext>
            </c:extLst>
          </c:dPt>
          <c:dLbls>
            <c:dLbl>
              <c:idx val="0"/>
              <c:layout>
                <c:manualLayout>
                  <c:x val="7.7751622296337503E-2"/>
                  <c:y val="7.2341707819688794E-2"/>
                </c:manualLayout>
              </c:layout>
              <c:tx>
                <c:rich>
                  <a:bodyPr/>
                  <a:lstStyle/>
                  <a:p>
                    <a:r>
                      <a:rPr lang="ja-JP" altLang="en-US" dirty="0">
                        <a:solidFill>
                          <a:srgbClr val="FF0000"/>
                        </a:solidFill>
                      </a:rPr>
                      <a:t>▮</a:t>
                    </a:r>
                    <a:fld id="{820333E0-CEAB-4DBF-BD8B-E10ADD889F87}" type="CATEGORYNAME">
                      <a:rPr lang="ja-JP" altLang="en-US" smtClean="0"/>
                      <a:pPr/>
                      <a:t>[分類名]</a:t>
                    </a:fld>
                    <a:r>
                      <a:rPr lang="ja-JP" altLang="en-US" baseline="0" dirty="0"/>
                      <a:t>
</a:t>
                    </a:r>
                    <a:fld id="{4774924B-B2EC-40CB-B1C3-AFC1770F4A00}"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6834060796024489"/>
                      <c:h val="0.19711110583712069"/>
                    </c:manualLayout>
                  </c15:layout>
                  <c15:dlblFieldTable/>
                  <c15:showDataLabelsRange val="0"/>
                </c:ext>
                <c:ext xmlns:c16="http://schemas.microsoft.com/office/drawing/2014/chart" uri="{C3380CC4-5D6E-409C-BE32-E72D297353CC}">
                  <c16:uniqueId val="{00000001-033A-4F59-8B17-3ACB5B48C5F1}"/>
                </c:ext>
              </c:extLst>
            </c:dLbl>
            <c:dLbl>
              <c:idx val="1"/>
              <c:layout>
                <c:manualLayout>
                  <c:x val="7.9867938195523819E-2"/>
                  <c:y val="-7.0083421343048138E-2"/>
                </c:manualLayout>
              </c:layout>
              <c:tx>
                <c:rich>
                  <a:bodyPr/>
                  <a:lstStyle/>
                  <a:p>
                    <a:r>
                      <a:rPr lang="ja-JP" altLang="en-US" dirty="0">
                        <a:solidFill>
                          <a:schemeClr val="accent2"/>
                        </a:solidFill>
                      </a:rPr>
                      <a:t>▮</a:t>
                    </a:r>
                    <a:fld id="{B667790A-1E13-46C5-87A7-D76B0747FC4F}" type="CATEGORYNAME">
                      <a:rPr lang="ja-JP" altLang="en-US" smtClean="0"/>
                      <a:pPr/>
                      <a:t>[分類名]</a:t>
                    </a:fld>
                    <a:r>
                      <a:rPr lang="ja-JP" altLang="en-US" baseline="0" dirty="0"/>
                      <a:t>
</a:t>
                    </a:r>
                    <a:fld id="{303C4055-B40E-4B38-90F4-354808195546}"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1969848877492498"/>
                      <c:h val="0.20807361285105702"/>
                    </c:manualLayout>
                  </c15:layout>
                  <c15:dlblFieldTable/>
                  <c15:showDataLabelsRange val="0"/>
                </c:ext>
                <c:ext xmlns:c16="http://schemas.microsoft.com/office/drawing/2014/chart" uri="{C3380CC4-5D6E-409C-BE32-E72D297353CC}">
                  <c16:uniqueId val="{00000003-033A-4F59-8B17-3ACB5B48C5F1}"/>
                </c:ext>
              </c:extLst>
            </c:dLbl>
            <c:dLbl>
              <c:idx val="2"/>
              <c:layout>
                <c:manualLayout>
                  <c:x val="3.5750474734058478E-2"/>
                  <c:y val="0.19339583859555143"/>
                </c:manualLayout>
              </c:layout>
              <c:tx>
                <c:rich>
                  <a:bodyPr/>
                  <a:lstStyle/>
                  <a:p>
                    <a:r>
                      <a:rPr lang="ja-JP" altLang="en-US" dirty="0">
                        <a:solidFill>
                          <a:schemeClr val="accent1">
                            <a:lumMod val="40000"/>
                            <a:lumOff val="60000"/>
                          </a:schemeClr>
                        </a:solidFill>
                      </a:rPr>
                      <a:t>▮</a:t>
                    </a:r>
                    <a:fld id="{74B3398E-DAB1-41D3-B132-9E6B4BDA8534}" type="CATEGORYNAME">
                      <a:rPr lang="ja-JP" altLang="en-US" smtClean="0"/>
                      <a:pPr/>
                      <a:t>[分類名]</a:t>
                    </a:fld>
                    <a:r>
                      <a:rPr lang="ja-JP" altLang="en-US" baseline="0" dirty="0"/>
                      <a:t>
</a:t>
                    </a:r>
                    <a:fld id="{141F4D58-F2FE-417A-9644-3EB9071CE8ED}"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7436430988458343"/>
                      <c:h val="0.25764116447447599"/>
                    </c:manualLayout>
                  </c15:layout>
                  <c15:dlblFieldTable/>
                  <c15:showDataLabelsRange val="0"/>
                </c:ext>
                <c:ext xmlns:c16="http://schemas.microsoft.com/office/drawing/2014/chart" uri="{C3380CC4-5D6E-409C-BE32-E72D297353CC}">
                  <c16:uniqueId val="{00000005-033A-4F59-8B17-3ACB5B48C5F1}"/>
                </c:ext>
              </c:extLst>
            </c:dLbl>
            <c:dLbl>
              <c:idx val="3"/>
              <c:layout>
                <c:manualLayout>
                  <c:x val="-0.1088531500353264"/>
                  <c:y val="9.6994899109505525E-2"/>
                </c:manualLayout>
              </c:layout>
              <c:tx>
                <c:rich>
                  <a:bodyPr/>
                  <a:lstStyle/>
                  <a:p>
                    <a:r>
                      <a:rPr lang="ja-JP" altLang="en-US" dirty="0">
                        <a:solidFill>
                          <a:schemeClr val="accent6">
                            <a:lumMod val="40000"/>
                            <a:lumOff val="60000"/>
                          </a:schemeClr>
                        </a:solidFill>
                      </a:rPr>
                      <a:t>▮</a:t>
                    </a:r>
                    <a:fld id="{30F795BB-78A2-4AD8-8692-C33C675F8032}" type="CATEGORYNAME">
                      <a:rPr lang="ja-JP" altLang="en-US" smtClean="0"/>
                      <a:pPr/>
                      <a:t>[分類名]</a:t>
                    </a:fld>
                    <a:r>
                      <a:rPr lang="ja-JP" altLang="en-US" baseline="0" dirty="0"/>
                      <a:t>
</a:t>
                    </a:r>
                    <a:fld id="{ACB0E92B-CBD1-47F2-BC16-FDC694B11549}"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1381364640344835"/>
                      <c:h val="0.20807361285105702"/>
                    </c:manualLayout>
                  </c15:layout>
                  <c15:dlblFieldTable/>
                  <c15:showDataLabelsRange val="0"/>
                </c:ext>
                <c:ext xmlns:c16="http://schemas.microsoft.com/office/drawing/2014/chart" uri="{C3380CC4-5D6E-409C-BE32-E72D297353CC}">
                  <c16:uniqueId val="{00000007-033A-4F59-8B17-3ACB5B48C5F1}"/>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ＧＴ表!$C$271:$C$274</c:f>
              <c:strCache>
                <c:ptCount val="4"/>
                <c:pt idx="0">
                  <c:v>期待は上がった</c:v>
                </c:pt>
                <c:pt idx="1">
                  <c:v>少し期待は上がった</c:v>
                </c:pt>
                <c:pt idx="2">
                  <c:v>あまり期待は上がらなかった</c:v>
                </c:pt>
                <c:pt idx="3">
                  <c:v>期待は上がらなかった</c:v>
                </c:pt>
              </c:strCache>
            </c:strRef>
          </c:cat>
          <c:val>
            <c:numRef>
              <c:f>ＧＴ表!$D$271:$D$274</c:f>
              <c:numCache>
                <c:formatCode>0\ </c:formatCode>
                <c:ptCount val="4"/>
                <c:pt idx="0">
                  <c:v>290</c:v>
                </c:pt>
                <c:pt idx="1">
                  <c:v>912</c:v>
                </c:pt>
                <c:pt idx="2">
                  <c:v>503</c:v>
                </c:pt>
                <c:pt idx="3">
                  <c:v>295</c:v>
                </c:pt>
              </c:numCache>
            </c:numRef>
          </c:val>
          <c:extLst>
            <c:ext xmlns:c16="http://schemas.microsoft.com/office/drawing/2014/chart" uri="{C3380CC4-5D6E-409C-BE32-E72D297353CC}">
              <c16:uniqueId val="{00000008-033A-4F59-8B17-3ACB5B48C5F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071F-41EA-A59A-47C56B46C6F3}"/>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071F-41EA-A59A-47C56B46C6F3}"/>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071F-41EA-A59A-47C56B46C6F3}"/>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071F-41EA-A59A-47C56B46C6F3}"/>
              </c:ext>
            </c:extLst>
          </c:dPt>
          <c:dLbls>
            <c:dLbl>
              <c:idx val="0"/>
              <c:layout>
                <c:manualLayout>
                  <c:x val="-0.15989999041493591"/>
                  <c:y val="0.1680804838176874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71F-41EA-A59A-47C56B46C6F3}"/>
                </c:ext>
              </c:extLst>
            </c:dLbl>
            <c:dLbl>
              <c:idx val="1"/>
              <c:layout>
                <c:manualLayout>
                  <c:x val="1.0316128413866778E-2"/>
                  <c:y val="-0.2487591160501774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71F-41EA-A59A-47C56B46C6F3}"/>
                </c:ext>
              </c:extLst>
            </c:dLbl>
            <c:dLbl>
              <c:idx val="2"/>
              <c:layout>
                <c:manualLayout>
                  <c:x val="0.14958386200106899"/>
                  <c:y val="0.1479108257595649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71F-41EA-A59A-47C56B46C6F3}"/>
                </c:ext>
              </c:extLst>
            </c:dLbl>
            <c:dLbl>
              <c:idx val="3"/>
              <c:layout>
                <c:manualLayout>
                  <c:x val="3.6106449448533841E-2"/>
                  <c:y val="9.412507093790499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71F-41EA-A59A-47C56B46C6F3}"/>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lang="ja-JP" sz="9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ＧＴ表!$C$334:$C$337</c:f>
              <c:strCache>
                <c:ptCount val="4"/>
                <c:pt idx="0">
                  <c:v>そう思う</c:v>
                </c:pt>
                <c:pt idx="1">
                  <c:v>どちらかといえばそう思う</c:v>
                </c:pt>
                <c:pt idx="2">
                  <c:v>どちらかといえばそう思わない</c:v>
                </c:pt>
                <c:pt idx="3">
                  <c:v>そう思わない</c:v>
                </c:pt>
              </c:strCache>
            </c:strRef>
          </c:cat>
          <c:val>
            <c:numRef>
              <c:f>ＧＴ表!$D$334:$D$337</c:f>
              <c:numCache>
                <c:formatCode>0\ </c:formatCode>
                <c:ptCount val="4"/>
                <c:pt idx="0">
                  <c:v>193</c:v>
                </c:pt>
                <c:pt idx="1">
                  <c:v>442</c:v>
                </c:pt>
                <c:pt idx="2">
                  <c:v>136</c:v>
                </c:pt>
                <c:pt idx="3">
                  <c:v>46</c:v>
                </c:pt>
              </c:numCache>
            </c:numRef>
          </c:val>
          <c:extLst>
            <c:ext xmlns:c16="http://schemas.microsoft.com/office/drawing/2014/chart" uri="{C3380CC4-5D6E-409C-BE32-E72D297353CC}">
              <c16:uniqueId val="{00000008-071F-41EA-A59A-47C56B46C6F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C996-4B1D-8105-47751C6F7678}"/>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C996-4B1D-8105-47751C6F7678}"/>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C996-4B1D-8105-47751C6F7678}"/>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C996-4B1D-8105-47751C6F7678}"/>
              </c:ext>
            </c:extLst>
          </c:dPt>
          <c:dLbls>
            <c:dLbl>
              <c:idx val="0"/>
              <c:layout>
                <c:manualLayout>
                  <c:x val="-1.7335611988053442E-2"/>
                  <c:y val="1.359256968064953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996-4B1D-8105-47751C6F7678}"/>
                </c:ext>
              </c:extLst>
            </c:dLbl>
            <c:dLbl>
              <c:idx val="1"/>
              <c:layout>
                <c:manualLayout>
                  <c:x val="-0.24847710516209934"/>
                  <c:y val="-4.077770904194866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996-4B1D-8105-47751C6F7678}"/>
                </c:ext>
              </c:extLst>
            </c:dLbl>
            <c:dLbl>
              <c:idx val="2"/>
              <c:layout>
                <c:manualLayout>
                  <c:x val="0.18491319453923671"/>
                  <c:y val="-0.2038885452097429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996-4B1D-8105-47751C6F7678}"/>
                </c:ext>
              </c:extLst>
            </c:dLbl>
            <c:dLbl>
              <c:idx val="3"/>
              <c:layout>
                <c:manualLayout>
                  <c:x val="0.16757758255118332"/>
                  <c:y val="0.1902959755290934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996-4B1D-8105-47751C6F7678}"/>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ＧＴ表!$C$342:$C$345</c:f>
              <c:strCache>
                <c:ptCount val="4"/>
                <c:pt idx="0">
                  <c:v>そう思う</c:v>
                </c:pt>
                <c:pt idx="1">
                  <c:v>どちらかといえばそう思う</c:v>
                </c:pt>
                <c:pt idx="2">
                  <c:v>どちらかといえばそう思わない</c:v>
                </c:pt>
                <c:pt idx="3">
                  <c:v>そう思わない</c:v>
                </c:pt>
              </c:strCache>
            </c:strRef>
          </c:cat>
          <c:val>
            <c:numRef>
              <c:f>ＧＴ表!$D$342:$D$345</c:f>
              <c:numCache>
                <c:formatCode>0\ </c:formatCode>
                <c:ptCount val="4"/>
                <c:pt idx="0">
                  <c:v>97</c:v>
                </c:pt>
                <c:pt idx="1">
                  <c:v>470</c:v>
                </c:pt>
                <c:pt idx="2">
                  <c:v>367</c:v>
                </c:pt>
                <c:pt idx="3">
                  <c:v>249</c:v>
                </c:pt>
              </c:numCache>
            </c:numRef>
          </c:val>
          <c:extLst>
            <c:ext xmlns:c16="http://schemas.microsoft.com/office/drawing/2014/chart" uri="{C3380CC4-5D6E-409C-BE32-E72D297353CC}">
              <c16:uniqueId val="{00000008-C996-4B1D-8105-47751C6F767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0070C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6-704C-48CE-B2D1-25C6CE2AB7E0}"/>
              </c:ext>
            </c:extLst>
          </c:dPt>
          <c:dPt>
            <c:idx val="1"/>
            <c:invertIfNegative val="0"/>
            <c:bubble3D val="0"/>
            <c:spPr>
              <a:solidFill>
                <a:srgbClr val="0070C0"/>
              </a:solidFill>
              <a:ln>
                <a:noFill/>
              </a:ln>
              <a:effectLst/>
            </c:spPr>
            <c:extLst>
              <c:ext xmlns:c16="http://schemas.microsoft.com/office/drawing/2014/chart" uri="{C3380CC4-5D6E-409C-BE32-E72D297353CC}">
                <c16:uniqueId val="{00000002-B791-4A12-8EE9-FA4A922F24CB}"/>
              </c:ext>
            </c:extLst>
          </c:dPt>
          <c:dPt>
            <c:idx val="2"/>
            <c:invertIfNegative val="0"/>
            <c:bubble3D val="0"/>
            <c:spPr>
              <a:solidFill>
                <a:srgbClr val="0070C0"/>
              </a:solidFill>
              <a:ln>
                <a:noFill/>
              </a:ln>
              <a:effectLst/>
            </c:spPr>
            <c:extLst>
              <c:ext xmlns:c16="http://schemas.microsoft.com/office/drawing/2014/chart" uri="{C3380CC4-5D6E-409C-BE32-E72D297353CC}">
                <c16:uniqueId val="{00000003-B791-4A12-8EE9-FA4A922F24CB}"/>
              </c:ext>
            </c:extLst>
          </c:dPt>
          <c:dPt>
            <c:idx val="4"/>
            <c:invertIfNegative val="0"/>
            <c:bubble3D val="0"/>
            <c:spPr>
              <a:solidFill>
                <a:srgbClr val="0070C0"/>
              </a:solidFill>
              <a:ln>
                <a:noFill/>
              </a:ln>
              <a:effectLst/>
            </c:spPr>
            <c:extLst>
              <c:ext xmlns:c16="http://schemas.microsoft.com/office/drawing/2014/chart" uri="{C3380CC4-5D6E-409C-BE32-E72D297353CC}">
                <c16:uniqueId val="{00000004-B791-4A12-8EE9-FA4A922F24CB}"/>
              </c:ext>
            </c:extLst>
          </c:dPt>
          <c:cat>
            <c:strRef>
              <c:f>ＧＴ表!$H$203:$H$206</c:f>
              <c:strCache>
                <c:ptCount val="4"/>
                <c:pt idx="0">
                  <c:v>家族・親戚</c:v>
                </c:pt>
                <c:pt idx="1">
                  <c:v>友人・知人</c:v>
                </c:pt>
                <c:pt idx="2">
                  <c:v>職場の同僚</c:v>
                </c:pt>
                <c:pt idx="3">
                  <c:v>その他</c:v>
                </c:pt>
              </c:strCache>
            </c:strRef>
          </c:cat>
          <c:val>
            <c:numRef>
              <c:f>ＧＴ表!$I$203:$I$206</c:f>
              <c:numCache>
                <c:formatCode>0\ </c:formatCode>
                <c:ptCount val="4"/>
                <c:pt idx="0">
                  <c:v>889</c:v>
                </c:pt>
                <c:pt idx="1">
                  <c:v>771</c:v>
                </c:pt>
                <c:pt idx="2">
                  <c:v>407</c:v>
                </c:pt>
                <c:pt idx="3">
                  <c:v>7</c:v>
                </c:pt>
              </c:numCache>
            </c:numRef>
          </c:val>
          <c:extLst>
            <c:ext xmlns:c16="http://schemas.microsoft.com/office/drawing/2014/chart" uri="{C3380CC4-5D6E-409C-BE32-E72D297353CC}">
              <c16:uniqueId val="{00000000-B791-4A12-8EE9-FA4A922F24CB}"/>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lang="ja-JP"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31870995999888"/>
          <c:y val="0.1223604578683104"/>
          <c:w val="0.22084236254087641"/>
          <c:h val="0.81970305163978519"/>
        </c:manualLayout>
      </c:layout>
      <c:barChart>
        <c:barDir val="bar"/>
        <c:grouping val="clustered"/>
        <c:varyColors val="0"/>
        <c:ser>
          <c:idx val="0"/>
          <c:order val="0"/>
          <c:spPr>
            <a:solidFill>
              <a:srgbClr val="0070C0"/>
            </a:solidFill>
            <a:ln>
              <a:noFill/>
            </a:ln>
            <a:effectLst/>
          </c:spPr>
          <c:invertIfNegative val="0"/>
          <c:cat>
            <c:strRef>
              <c:f>ＧＴ表!$I$412:$I$419</c:f>
              <c:strCache>
                <c:ptCount val="8"/>
                <c:pt idx="0">
                  <c:v>①再生医療技術</c:v>
                </c:pt>
                <c:pt idx="1">
                  <c:v>②次世代モビリティ</c:v>
                </c:pt>
                <c:pt idx="2">
                  <c:v>③CN関連技術</c:v>
                </c:pt>
                <c:pt idx="3">
                  <c:v>④デジタル技術</c:v>
                </c:pt>
                <c:pt idx="4">
                  <c:v>⑤ロボット技術</c:v>
                </c:pt>
                <c:pt idx="5">
                  <c:v>⑥フードテック</c:v>
                </c:pt>
                <c:pt idx="6">
                  <c:v>⑦その他</c:v>
                </c:pt>
                <c:pt idx="7">
                  <c:v>⑧特になし</c:v>
                </c:pt>
              </c:strCache>
            </c:strRef>
          </c:cat>
          <c:val>
            <c:numRef>
              <c:f>ＧＴ表!$J$412:$J$419</c:f>
              <c:numCache>
                <c:formatCode>General</c:formatCode>
                <c:ptCount val="8"/>
                <c:pt idx="0">
                  <c:v>489</c:v>
                </c:pt>
                <c:pt idx="1">
                  <c:v>266</c:v>
                </c:pt>
                <c:pt idx="2">
                  <c:v>281</c:v>
                </c:pt>
                <c:pt idx="3">
                  <c:v>170</c:v>
                </c:pt>
                <c:pt idx="4">
                  <c:v>206</c:v>
                </c:pt>
                <c:pt idx="5">
                  <c:v>95</c:v>
                </c:pt>
                <c:pt idx="6">
                  <c:v>4</c:v>
                </c:pt>
                <c:pt idx="7">
                  <c:v>141</c:v>
                </c:pt>
              </c:numCache>
            </c:numRef>
          </c:val>
          <c:extLst>
            <c:ext xmlns:c16="http://schemas.microsoft.com/office/drawing/2014/chart" uri="{C3380CC4-5D6E-409C-BE32-E72D297353CC}">
              <c16:uniqueId val="{00000000-DA95-4265-B9F0-8FA2C97818DC}"/>
            </c:ext>
          </c:extLst>
        </c:ser>
        <c:dLbls>
          <c:showLegendKey val="0"/>
          <c:showVal val="0"/>
          <c:showCatName val="0"/>
          <c:showSerName val="0"/>
          <c:showPercent val="0"/>
          <c:showBubbleSize val="0"/>
        </c:dLbls>
        <c:gapWidth val="100"/>
        <c:axId val="1640640624"/>
        <c:axId val="1640642288"/>
      </c:barChart>
      <c:catAx>
        <c:axId val="16406406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spc="-5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640642288"/>
        <c:crosses val="autoZero"/>
        <c:auto val="1"/>
        <c:lblAlgn val="ctr"/>
        <c:lblOffset val="100"/>
        <c:noMultiLvlLbl val="0"/>
      </c:catAx>
      <c:valAx>
        <c:axId val="164064228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640640624"/>
        <c:crosses val="autoZero"/>
        <c:crossBetween val="between"/>
        <c:majorUnit val="2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31870995999888"/>
          <c:y val="0.1223604578683104"/>
          <c:w val="0.22084236254087641"/>
          <c:h val="0.81970305163978519"/>
        </c:manualLayout>
      </c:layout>
      <c:barChart>
        <c:barDir val="bar"/>
        <c:grouping val="clustered"/>
        <c:varyColors val="0"/>
        <c:ser>
          <c:idx val="0"/>
          <c:order val="0"/>
          <c:spPr>
            <a:solidFill>
              <a:srgbClr val="0070C0"/>
            </a:solidFill>
            <a:ln>
              <a:noFill/>
            </a:ln>
            <a:effectLst/>
          </c:spPr>
          <c:invertIfNegative val="0"/>
          <c:cat>
            <c:strRef>
              <c:f>ＧＴ表!$I$412:$I$419</c:f>
              <c:strCache>
                <c:ptCount val="8"/>
                <c:pt idx="0">
                  <c:v>①再生医療技術</c:v>
                </c:pt>
                <c:pt idx="1">
                  <c:v>②次世代モビリティ</c:v>
                </c:pt>
                <c:pt idx="2">
                  <c:v>③CN関連技術</c:v>
                </c:pt>
                <c:pt idx="3">
                  <c:v>④デジタル技術</c:v>
                </c:pt>
                <c:pt idx="4">
                  <c:v>⑤ロボット技術</c:v>
                </c:pt>
                <c:pt idx="5">
                  <c:v>⑥フードテック</c:v>
                </c:pt>
                <c:pt idx="6">
                  <c:v>⑦その他</c:v>
                </c:pt>
                <c:pt idx="7">
                  <c:v>⑧特になし</c:v>
                </c:pt>
              </c:strCache>
            </c:strRef>
          </c:cat>
          <c:val>
            <c:numRef>
              <c:f>ＧＴ表!$J$412:$J$419</c:f>
              <c:numCache>
                <c:formatCode>General</c:formatCode>
                <c:ptCount val="8"/>
                <c:pt idx="0">
                  <c:v>513</c:v>
                </c:pt>
                <c:pt idx="1">
                  <c:v>210</c:v>
                </c:pt>
                <c:pt idx="2">
                  <c:v>304</c:v>
                </c:pt>
                <c:pt idx="3">
                  <c:v>179</c:v>
                </c:pt>
                <c:pt idx="4">
                  <c:v>166</c:v>
                </c:pt>
                <c:pt idx="5">
                  <c:v>102</c:v>
                </c:pt>
                <c:pt idx="6">
                  <c:v>4</c:v>
                </c:pt>
                <c:pt idx="7">
                  <c:v>464</c:v>
                </c:pt>
              </c:numCache>
            </c:numRef>
          </c:val>
          <c:extLst>
            <c:ext xmlns:c16="http://schemas.microsoft.com/office/drawing/2014/chart" uri="{C3380CC4-5D6E-409C-BE32-E72D297353CC}">
              <c16:uniqueId val="{00000000-6417-4F4C-96C3-2210753F442D}"/>
            </c:ext>
          </c:extLst>
        </c:ser>
        <c:dLbls>
          <c:showLegendKey val="0"/>
          <c:showVal val="0"/>
          <c:showCatName val="0"/>
          <c:showSerName val="0"/>
          <c:showPercent val="0"/>
          <c:showBubbleSize val="0"/>
        </c:dLbls>
        <c:gapWidth val="100"/>
        <c:axId val="1640640624"/>
        <c:axId val="1640642288"/>
      </c:barChart>
      <c:catAx>
        <c:axId val="16406406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spc="-5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640642288"/>
        <c:crosses val="autoZero"/>
        <c:auto val="1"/>
        <c:lblAlgn val="ctr"/>
        <c:lblOffset val="100"/>
        <c:noMultiLvlLbl val="0"/>
      </c:catAx>
      <c:valAx>
        <c:axId val="164064228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640640624"/>
        <c:crosses val="autoZero"/>
        <c:crossBetween val="between"/>
        <c:majorUnit val="2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249266966747657"/>
          <c:y val="7.3123013164891004E-2"/>
          <c:w val="0.33223020880233628"/>
          <c:h val="0.88816894329257767"/>
        </c:manualLayout>
      </c:layout>
      <c:barChart>
        <c:barDir val="bar"/>
        <c:grouping val="clustered"/>
        <c:varyColors val="0"/>
        <c:ser>
          <c:idx val="0"/>
          <c:order val="0"/>
          <c:spPr>
            <a:solidFill>
              <a:srgbClr val="0070C0"/>
            </a:solidFill>
            <a:ln>
              <a:noFill/>
            </a:ln>
            <a:effectLst/>
          </c:spPr>
          <c:invertIfNegative val="0"/>
          <c:cat>
            <c:strRef>
              <c:f>ＧＴ表!$C$425:$C$432</c:f>
              <c:strCache>
                <c:ptCount val="8"/>
                <c:pt idx="0">
                  <c:v>①健康</c:v>
                </c:pt>
                <c:pt idx="1">
                  <c:v>②未来社会</c:v>
                </c:pt>
                <c:pt idx="2">
                  <c:v>③海外</c:v>
                </c:pt>
                <c:pt idx="3">
                  <c:v>④国内各地域</c:v>
                </c:pt>
                <c:pt idx="4">
                  <c:v>⑤環境</c:v>
                </c:pt>
                <c:pt idx="5">
                  <c:v>⑥多様性</c:v>
                </c:pt>
                <c:pt idx="6">
                  <c:v>⑦デジタル技術</c:v>
                </c:pt>
                <c:pt idx="7">
                  <c:v>⑧その他</c:v>
                </c:pt>
              </c:strCache>
            </c:strRef>
          </c:cat>
          <c:val>
            <c:numRef>
              <c:f>ＧＴ表!$D$425:$D$432</c:f>
              <c:numCache>
                <c:formatCode>0_ </c:formatCode>
                <c:ptCount val="8"/>
                <c:pt idx="0">
                  <c:v>154</c:v>
                </c:pt>
                <c:pt idx="1">
                  <c:v>249</c:v>
                </c:pt>
                <c:pt idx="2">
                  <c:v>289</c:v>
                </c:pt>
                <c:pt idx="3">
                  <c:v>158</c:v>
                </c:pt>
                <c:pt idx="4">
                  <c:v>106</c:v>
                </c:pt>
                <c:pt idx="5">
                  <c:v>127</c:v>
                </c:pt>
                <c:pt idx="6">
                  <c:v>162</c:v>
                </c:pt>
                <c:pt idx="7">
                  <c:v>2</c:v>
                </c:pt>
              </c:numCache>
            </c:numRef>
          </c:val>
          <c:extLst>
            <c:ext xmlns:c16="http://schemas.microsoft.com/office/drawing/2014/chart" uri="{C3380CC4-5D6E-409C-BE32-E72D297353CC}">
              <c16:uniqueId val="{00000000-DF38-430C-825A-7B0739418B75}"/>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249260285077351"/>
          <c:y val="8.7191765236674615E-2"/>
          <c:w val="0.33223020880233628"/>
          <c:h val="0.88816894329257767"/>
        </c:manualLayout>
      </c:layout>
      <c:barChart>
        <c:barDir val="bar"/>
        <c:grouping val="clustered"/>
        <c:varyColors val="0"/>
        <c:ser>
          <c:idx val="0"/>
          <c:order val="0"/>
          <c:spPr>
            <a:solidFill>
              <a:srgbClr val="0070C0"/>
            </a:solidFill>
            <a:ln>
              <a:noFill/>
            </a:ln>
            <a:effectLst/>
          </c:spPr>
          <c:invertIfNegative val="0"/>
          <c:cat>
            <c:strRef>
              <c:f>ＧＴ表!$C$438:$C$445</c:f>
              <c:strCache>
                <c:ptCount val="8"/>
                <c:pt idx="0">
                  <c:v>①健康</c:v>
                </c:pt>
                <c:pt idx="1">
                  <c:v>②未来社会</c:v>
                </c:pt>
                <c:pt idx="2">
                  <c:v>③海外</c:v>
                </c:pt>
                <c:pt idx="3">
                  <c:v>④国内各地域</c:v>
                </c:pt>
                <c:pt idx="4">
                  <c:v>⑤環境</c:v>
                </c:pt>
                <c:pt idx="5">
                  <c:v>⑥多様性</c:v>
                </c:pt>
                <c:pt idx="6">
                  <c:v>⑦デジタル技術</c:v>
                </c:pt>
                <c:pt idx="7">
                  <c:v>⑧その他</c:v>
                </c:pt>
              </c:strCache>
            </c:strRef>
          </c:cat>
          <c:val>
            <c:numRef>
              <c:f>ＧＴ表!$D$438:$D$445</c:f>
              <c:numCache>
                <c:formatCode>0_ </c:formatCode>
                <c:ptCount val="8"/>
                <c:pt idx="0">
                  <c:v>130</c:v>
                </c:pt>
                <c:pt idx="1">
                  <c:v>156</c:v>
                </c:pt>
                <c:pt idx="2">
                  <c:v>125</c:v>
                </c:pt>
                <c:pt idx="3">
                  <c:v>85</c:v>
                </c:pt>
                <c:pt idx="4">
                  <c:v>83</c:v>
                </c:pt>
                <c:pt idx="5">
                  <c:v>82</c:v>
                </c:pt>
                <c:pt idx="6">
                  <c:v>97</c:v>
                </c:pt>
                <c:pt idx="7">
                  <c:v>2</c:v>
                </c:pt>
              </c:numCache>
            </c:numRef>
          </c:val>
          <c:extLst>
            <c:ext xmlns:c16="http://schemas.microsoft.com/office/drawing/2014/chart" uri="{C3380CC4-5D6E-409C-BE32-E72D297353CC}">
              <c16:uniqueId val="{00000000-1EC0-430E-90DF-10CACFCABB6D}"/>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max val="400"/>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249266966747657"/>
          <c:y val="7.3123013164891004E-2"/>
          <c:w val="0.33223020880233628"/>
          <c:h val="0.88816894329257767"/>
        </c:manualLayout>
      </c:layout>
      <c:barChart>
        <c:barDir val="bar"/>
        <c:grouping val="clustered"/>
        <c:varyColors val="0"/>
        <c:ser>
          <c:idx val="0"/>
          <c:order val="0"/>
          <c:spPr>
            <a:solidFill>
              <a:srgbClr val="0070C0"/>
            </a:solidFill>
            <a:ln>
              <a:noFill/>
            </a:ln>
            <a:effectLst/>
          </c:spPr>
          <c:invertIfNegative val="0"/>
          <c:cat>
            <c:strRef>
              <c:f>ＧＴ表!$C$464:$C$469</c:f>
              <c:strCache>
                <c:ptCount val="6"/>
                <c:pt idx="0">
                  <c:v>①施設</c:v>
                </c:pt>
                <c:pt idx="1">
                  <c:v>②公共交通</c:v>
                </c:pt>
                <c:pt idx="2">
                  <c:v>③多言語・UD</c:v>
                </c:pt>
                <c:pt idx="3">
                  <c:v>④海外交流</c:v>
                </c:pt>
                <c:pt idx="4">
                  <c:v>⑤活気</c:v>
                </c:pt>
                <c:pt idx="5">
                  <c:v>⑥その他</c:v>
                </c:pt>
              </c:strCache>
            </c:strRef>
          </c:cat>
          <c:val>
            <c:numRef>
              <c:f>ＧＴ表!$D$464:$D$469</c:f>
              <c:numCache>
                <c:formatCode>0_ </c:formatCode>
                <c:ptCount val="6"/>
                <c:pt idx="0">
                  <c:v>244</c:v>
                </c:pt>
                <c:pt idx="1">
                  <c:v>170</c:v>
                </c:pt>
                <c:pt idx="2">
                  <c:v>168</c:v>
                </c:pt>
                <c:pt idx="3">
                  <c:v>206</c:v>
                </c:pt>
                <c:pt idx="4">
                  <c:v>231</c:v>
                </c:pt>
                <c:pt idx="5">
                  <c:v>7</c:v>
                </c:pt>
              </c:numCache>
            </c:numRef>
          </c:val>
          <c:extLst>
            <c:ext xmlns:c16="http://schemas.microsoft.com/office/drawing/2014/chart" uri="{C3380CC4-5D6E-409C-BE32-E72D297353CC}">
              <c16:uniqueId val="{00000000-BAF0-4EAE-9882-298CACCFEED1}"/>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9249266966747657"/>
          <c:y val="7.3123013164891004E-2"/>
          <c:w val="0.33223020880233628"/>
          <c:h val="0.88816894329257767"/>
        </c:manualLayout>
      </c:layout>
      <c:barChart>
        <c:barDir val="bar"/>
        <c:grouping val="clustered"/>
        <c:varyColors val="0"/>
        <c:ser>
          <c:idx val="0"/>
          <c:order val="0"/>
          <c:spPr>
            <a:solidFill>
              <a:srgbClr val="0070C0"/>
            </a:solidFill>
            <a:ln>
              <a:noFill/>
            </a:ln>
            <a:effectLst/>
          </c:spPr>
          <c:invertIfNegative val="0"/>
          <c:cat>
            <c:strRef>
              <c:f>ＧＴ表!$C$475:$C$480</c:f>
              <c:strCache>
                <c:ptCount val="6"/>
                <c:pt idx="0">
                  <c:v>①施設</c:v>
                </c:pt>
                <c:pt idx="1">
                  <c:v>②公共交通</c:v>
                </c:pt>
                <c:pt idx="2">
                  <c:v>③多言語・UD</c:v>
                </c:pt>
                <c:pt idx="3">
                  <c:v>④海外交流</c:v>
                </c:pt>
                <c:pt idx="4">
                  <c:v>⑤活気</c:v>
                </c:pt>
                <c:pt idx="5">
                  <c:v>⑥その他</c:v>
                </c:pt>
              </c:strCache>
            </c:strRef>
          </c:cat>
          <c:val>
            <c:numRef>
              <c:f>ＧＴ表!$D$475:$D$480</c:f>
              <c:numCache>
                <c:formatCode>0_ </c:formatCode>
                <c:ptCount val="6"/>
                <c:pt idx="0">
                  <c:v>159</c:v>
                </c:pt>
                <c:pt idx="1">
                  <c:v>97</c:v>
                </c:pt>
                <c:pt idx="2">
                  <c:v>94</c:v>
                </c:pt>
                <c:pt idx="3">
                  <c:v>166</c:v>
                </c:pt>
                <c:pt idx="4">
                  <c:v>157</c:v>
                </c:pt>
                <c:pt idx="5">
                  <c:v>14</c:v>
                </c:pt>
              </c:numCache>
            </c:numRef>
          </c:val>
          <c:extLst>
            <c:ext xmlns:c16="http://schemas.microsoft.com/office/drawing/2014/chart" uri="{C3380CC4-5D6E-409C-BE32-E72D297353CC}">
              <c16:uniqueId val="{00000000-CDB3-4B9B-AED7-9F93F6DF6534}"/>
            </c:ext>
          </c:extLst>
        </c:ser>
        <c:dLbls>
          <c:showLegendKey val="0"/>
          <c:showVal val="0"/>
          <c:showCatName val="0"/>
          <c:showSerName val="0"/>
          <c:showPercent val="0"/>
          <c:showBubbleSize val="0"/>
        </c:dLbls>
        <c:gapWidth val="100"/>
        <c:axId val="1243089167"/>
        <c:axId val="1243085839"/>
      </c:barChart>
      <c:catAx>
        <c:axId val="1243089167"/>
        <c:scaling>
          <c:orientation val="maxMin"/>
        </c:scaling>
        <c:delete val="0"/>
        <c:axPos val="l"/>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5839"/>
        <c:crosses val="autoZero"/>
        <c:auto val="1"/>
        <c:lblAlgn val="ctr"/>
        <c:lblOffset val="100"/>
        <c:noMultiLvlLbl val="0"/>
      </c:catAx>
      <c:valAx>
        <c:axId val="1243085839"/>
        <c:scaling>
          <c:orientation val="minMax"/>
          <c:max val="300"/>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1243089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ysClr val="windowText" lastClr="000000"/>
          </a:solidFill>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5AD1-47E5-86E2-2F8ADF1399E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D1-47E5-86E2-2F8ADF1399E0}"/>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5AD1-47E5-86E2-2F8ADF1399E0}"/>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5AD1-47E5-86E2-2F8ADF1399E0}"/>
              </c:ext>
            </c:extLst>
          </c:dPt>
          <c:dLbls>
            <c:dLbl>
              <c:idx val="0"/>
              <c:layout>
                <c:manualLayout>
                  <c:x val="1.4033607481840418E-2"/>
                  <c:y val="2.3148148148148147E-2"/>
                </c:manualLayout>
              </c:layout>
              <c:tx>
                <c:rich>
                  <a:bodyPr/>
                  <a:lstStyle/>
                  <a:p>
                    <a:r>
                      <a:rPr lang="ja-JP" altLang="en-US" dirty="0">
                        <a:solidFill>
                          <a:srgbClr val="FF0000"/>
                        </a:solidFill>
                      </a:rPr>
                      <a:t>▮</a:t>
                    </a:r>
                    <a:fld id="{9882A385-B6FC-4133-9374-F70ABADA8265}" type="CATEGORYNAME">
                      <a:rPr lang="ja-JP" altLang="en-US" smtClean="0"/>
                      <a:pPr/>
                      <a:t>[分類名]</a:t>
                    </a:fld>
                    <a:r>
                      <a:rPr lang="ja-JP" altLang="en-US" baseline="0" dirty="0"/>
                      <a:t>
</a:t>
                    </a:r>
                    <a:fld id="{3D9137B1-3662-4E73-AFE4-673DEA728963}" type="PERCENTAGE">
                      <a:rPr lang="en-US" altLang="ja-JP" baseline="0" dirty="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15522520440814888"/>
                      <c:h val="0.13976626221418023"/>
                    </c:manualLayout>
                  </c15:layout>
                  <c15:dlblFieldTable/>
                  <c15:showDataLabelsRange val="0"/>
                </c:ext>
                <c:ext xmlns:c16="http://schemas.microsoft.com/office/drawing/2014/chart" uri="{C3380CC4-5D6E-409C-BE32-E72D297353CC}">
                  <c16:uniqueId val="{00000001-5AD1-47E5-86E2-2F8ADF1399E0}"/>
                </c:ext>
              </c:extLst>
            </c:dLbl>
            <c:dLbl>
              <c:idx val="1"/>
              <c:layout>
                <c:manualLayout>
                  <c:x val="6.704945796879308E-2"/>
                  <c:y val="-0.12583149725858261"/>
                </c:manualLayout>
              </c:layout>
              <c:tx>
                <c:rich>
                  <a:bodyPr/>
                  <a:lstStyle/>
                  <a:p>
                    <a:r>
                      <a:rPr lang="ja-JP" altLang="en-US" dirty="0">
                        <a:solidFill>
                          <a:schemeClr val="accent2"/>
                        </a:solidFill>
                      </a:rPr>
                      <a:t>▮</a:t>
                    </a:r>
                    <a:fld id="{909E9B69-63CB-4063-8FEF-6F3AF3801DAD}" type="CATEGORYNAME">
                      <a:rPr lang="ja-JP" altLang="en-US" smtClean="0"/>
                      <a:pPr/>
                      <a:t>[分類名]</a:t>
                    </a:fld>
                    <a:r>
                      <a:rPr lang="ja-JP" altLang="en-US" baseline="0" dirty="0"/>
                      <a:t>
</a:t>
                    </a:r>
                    <a:fld id="{C43C0F1C-C5E8-4968-858D-6B1F43508F3C}"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2760595987542379"/>
                      <c:h val="0.20268779050541902"/>
                    </c:manualLayout>
                  </c15:layout>
                  <c15:dlblFieldTable/>
                  <c15:showDataLabelsRange val="0"/>
                </c:ext>
                <c:ext xmlns:c16="http://schemas.microsoft.com/office/drawing/2014/chart" uri="{C3380CC4-5D6E-409C-BE32-E72D297353CC}">
                  <c16:uniqueId val="{00000003-5AD1-47E5-86E2-2F8ADF1399E0}"/>
                </c:ext>
              </c:extLst>
            </c:dLbl>
            <c:dLbl>
              <c:idx val="2"/>
              <c:tx>
                <c:rich>
                  <a:bodyPr/>
                  <a:lstStyle/>
                  <a:p>
                    <a:r>
                      <a:rPr lang="ja-JP" altLang="en-US" dirty="0">
                        <a:solidFill>
                          <a:schemeClr val="accent1">
                            <a:lumMod val="40000"/>
                            <a:lumOff val="60000"/>
                          </a:schemeClr>
                        </a:solidFill>
                      </a:rPr>
                      <a:t>▮</a:t>
                    </a:r>
                    <a:fld id="{D7718658-D541-4682-8070-2A52D6FF872E}" type="CATEGORYNAME">
                      <a:rPr lang="ja-JP" altLang="en-US" smtClean="0"/>
                      <a:pPr/>
                      <a:t>[分類名]</a:t>
                    </a:fld>
                    <a:r>
                      <a:rPr lang="ja-JP" altLang="en-US" baseline="0" dirty="0"/>
                      <a:t>
</a:t>
                    </a:r>
                    <a:fld id="{9BDEEF69-9C24-4938-9D4F-2CD3B757D19B}" type="PERCENTAGE">
                      <a:rPr lang="en-US" altLang="ja-JP" baseline="0"/>
                      <a:pPr/>
                      <a:t>[パーセンテージ]</a:t>
                    </a:fld>
                    <a:endParaRPr lang="ja-JP" altLang="en-US"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5074778378274848"/>
                      <c:h val="0.26365001339643068"/>
                    </c:manualLayout>
                  </c15:layout>
                  <c15:dlblFieldTable/>
                  <c15:showDataLabelsRange val="0"/>
                </c:ext>
                <c:ext xmlns:c16="http://schemas.microsoft.com/office/drawing/2014/chart" uri="{C3380CC4-5D6E-409C-BE32-E72D297353CC}">
                  <c16:uniqueId val="{00000005-5AD1-47E5-86E2-2F8ADF1399E0}"/>
                </c:ext>
              </c:extLst>
            </c:dLbl>
            <c:dLbl>
              <c:idx val="3"/>
              <c:layout>
                <c:manualLayout>
                  <c:x val="0"/>
                  <c:y val="1.3888888888888888E-2"/>
                </c:manualLayout>
              </c:layout>
              <c:tx>
                <c:rich>
                  <a:bodyPr/>
                  <a:lstStyle/>
                  <a:p>
                    <a:r>
                      <a:rPr lang="ja-JP" altLang="en-US" dirty="0">
                        <a:solidFill>
                          <a:schemeClr val="accent6">
                            <a:lumMod val="40000"/>
                            <a:lumOff val="60000"/>
                          </a:schemeClr>
                        </a:solidFill>
                      </a:rPr>
                      <a:t>▮</a:t>
                    </a:r>
                    <a:fld id="{FEB30C4A-6B91-4B5A-8047-751D092E4418}" type="CATEGORYNAME">
                      <a:rPr lang="ja-JP" altLang="en-US" smtClean="0"/>
                      <a:pPr/>
                      <a:t>[分類名]</a:t>
                    </a:fld>
                    <a:r>
                      <a:rPr lang="ja-JP" altLang="en-US" baseline="0" dirty="0"/>
                      <a:t>
</a:t>
                    </a:r>
                    <a:fld id="{34108599-1747-45E2-AF2D-BDE23E50A5C9}"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AD1-47E5-86E2-2F8ADF1399E0}"/>
                </c:ext>
              </c:extLst>
            </c:dLbl>
            <c:numFmt formatCode="0.0%" sourceLinked="0"/>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ＧＴ表!$C$315:$C$318</c:f>
              <c:strCache>
                <c:ptCount val="4"/>
                <c:pt idx="0">
                  <c:v>そう思う</c:v>
                </c:pt>
                <c:pt idx="1">
                  <c:v>どちらかといえばそう思う</c:v>
                </c:pt>
                <c:pt idx="2">
                  <c:v>どちらかといえばそう思わない</c:v>
                </c:pt>
                <c:pt idx="3">
                  <c:v>そう思わない</c:v>
                </c:pt>
              </c:strCache>
            </c:strRef>
          </c:cat>
          <c:val>
            <c:numRef>
              <c:f>ＧＴ表!$D$315:$D$318</c:f>
              <c:numCache>
                <c:formatCode>0\ </c:formatCode>
                <c:ptCount val="4"/>
                <c:pt idx="0">
                  <c:v>328</c:v>
                </c:pt>
                <c:pt idx="1">
                  <c:v>841</c:v>
                </c:pt>
                <c:pt idx="2">
                  <c:v>473</c:v>
                </c:pt>
                <c:pt idx="3">
                  <c:v>358</c:v>
                </c:pt>
              </c:numCache>
            </c:numRef>
          </c:val>
          <c:extLst>
            <c:ext xmlns:c16="http://schemas.microsoft.com/office/drawing/2014/chart" uri="{C3380CC4-5D6E-409C-BE32-E72D297353CC}">
              <c16:uniqueId val="{00000008-5AD1-47E5-86E2-2F8ADF1399E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7E2D-43C4-9A6D-36F7FBAB4FDE}"/>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7E2D-43C4-9A6D-36F7FBAB4FDE}"/>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7E2D-43C4-9A6D-36F7FBAB4FDE}"/>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7E2D-43C4-9A6D-36F7FBAB4FDE}"/>
              </c:ext>
            </c:extLst>
          </c:dPt>
          <c:dLbls>
            <c:dLbl>
              <c:idx val="0"/>
              <c:layout>
                <c:manualLayout>
                  <c:x val="-0.15518109015841278"/>
                  <c:y val="0.1206717209097637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E2D-43C4-9A6D-36F7FBAB4FDE}"/>
                </c:ext>
              </c:extLst>
            </c:dLbl>
            <c:dLbl>
              <c:idx val="1"/>
              <c:layout>
                <c:manualLayout>
                  <c:x val="7.7590545079206347E-2"/>
                  <c:y val="-0.2667480146426355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E2D-43C4-9A6D-36F7FBAB4FDE}"/>
                </c:ext>
              </c:extLst>
            </c:dLbl>
            <c:dLbl>
              <c:idx val="2"/>
              <c:layout>
                <c:manualLayout>
                  <c:x val="0.12659509986607348"/>
                  <c:y val="8.891600488087855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E2D-43C4-9A6D-36F7FBAB4FDE}"/>
                </c:ext>
              </c:extLst>
            </c:dLbl>
            <c:dLbl>
              <c:idx val="3"/>
              <c:layout>
                <c:manualLayout>
                  <c:x val="3.2669703191244778E-2"/>
                  <c:y val="2.540457282310815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7E2D-43C4-9A6D-36F7FBAB4FDE}"/>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ＧＴ表!$C$378:$C$381</c:f>
              <c:strCache>
                <c:ptCount val="4"/>
                <c:pt idx="0">
                  <c:v>そう思う</c:v>
                </c:pt>
                <c:pt idx="1">
                  <c:v>どちらかといえばそう思う</c:v>
                </c:pt>
                <c:pt idx="2">
                  <c:v>どちらかといえばそう思わない</c:v>
                </c:pt>
                <c:pt idx="3">
                  <c:v>そう思わない</c:v>
                </c:pt>
              </c:strCache>
            </c:strRef>
          </c:cat>
          <c:val>
            <c:numRef>
              <c:f>ＧＴ表!$D$378:$D$381</c:f>
              <c:numCache>
                <c:formatCode>0\ </c:formatCode>
                <c:ptCount val="4"/>
                <c:pt idx="0">
                  <c:v>223</c:v>
                </c:pt>
                <c:pt idx="1">
                  <c:v>417</c:v>
                </c:pt>
                <c:pt idx="2">
                  <c:v>117</c:v>
                </c:pt>
                <c:pt idx="3">
                  <c:v>60</c:v>
                </c:pt>
              </c:numCache>
            </c:numRef>
          </c:val>
          <c:extLst>
            <c:ext xmlns:c16="http://schemas.microsoft.com/office/drawing/2014/chart" uri="{C3380CC4-5D6E-409C-BE32-E72D297353CC}">
              <c16:uniqueId val="{00000008-7E2D-43C4-9A6D-36F7FBAB4FD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2804-4061-988B-7114D2992F5B}"/>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2804-4061-988B-7114D2992F5B}"/>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2804-4061-988B-7114D2992F5B}"/>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2804-4061-988B-7114D2992F5B}"/>
              </c:ext>
            </c:extLst>
          </c:dPt>
          <c:dLbls>
            <c:dLbl>
              <c:idx val="0"/>
              <c:layout>
                <c:manualLayout>
                  <c:x val="-3.2298293817197378E-2"/>
                  <c:y val="-7.2033122105401281E-1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804-4061-988B-7114D2992F5B}"/>
                </c:ext>
              </c:extLst>
            </c:dLbl>
            <c:dLbl>
              <c:idx val="1"/>
              <c:layout>
                <c:manualLayout>
                  <c:x val="-0.20680444940786991"/>
                  <c:y val="-3.239826351247673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804-4061-988B-7114D2992F5B}"/>
                </c:ext>
              </c:extLst>
            </c:dLbl>
            <c:dLbl>
              <c:idx val="2"/>
              <c:layout>
                <c:manualLayout>
                  <c:x val="0.14534232217738821"/>
                  <c:y val="-0.2074577882059431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804-4061-988B-7114D2992F5B}"/>
                </c:ext>
              </c:extLst>
            </c:dLbl>
            <c:dLbl>
              <c:idx val="3"/>
              <c:layout>
                <c:manualLayout>
                  <c:x val="0.13726774872308883"/>
                  <c:y val="0.1383051921372953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804-4061-988B-7114D2992F5B}"/>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9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ＧＴ表!$C$386:$C$389</c:f>
              <c:strCache>
                <c:ptCount val="4"/>
                <c:pt idx="0">
                  <c:v>そう思う</c:v>
                </c:pt>
                <c:pt idx="1">
                  <c:v>どちらかといえばそう思う</c:v>
                </c:pt>
                <c:pt idx="2">
                  <c:v>どちらかといえばそう思わない</c:v>
                </c:pt>
                <c:pt idx="3">
                  <c:v>そう思わない</c:v>
                </c:pt>
              </c:strCache>
            </c:strRef>
          </c:cat>
          <c:val>
            <c:numRef>
              <c:f>ＧＴ表!$D$386:$D$389</c:f>
              <c:numCache>
                <c:formatCode>0\ </c:formatCode>
                <c:ptCount val="4"/>
                <c:pt idx="0">
                  <c:v>105</c:v>
                </c:pt>
                <c:pt idx="1">
                  <c:v>424</c:v>
                </c:pt>
                <c:pt idx="2">
                  <c:v>356</c:v>
                </c:pt>
                <c:pt idx="3">
                  <c:v>298</c:v>
                </c:pt>
              </c:numCache>
            </c:numRef>
          </c:val>
          <c:extLst>
            <c:ext xmlns:c16="http://schemas.microsoft.com/office/drawing/2014/chart" uri="{C3380CC4-5D6E-409C-BE32-E72D297353CC}">
              <c16:uniqueId val="{00000008-2804-4061-988B-7114D2992F5B}"/>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22FD-4599-B983-1AC9574443D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FD-4599-B983-1AC9574443DF}"/>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22FD-4599-B983-1AC9574443DF}"/>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22FD-4599-B983-1AC9574443DF}"/>
              </c:ext>
            </c:extLst>
          </c:dPt>
          <c:dLbls>
            <c:dLbl>
              <c:idx val="0"/>
              <c:layout>
                <c:manualLayout>
                  <c:x val="7.4878361805686799E-2"/>
                  <c:y val="7.1462789213156533E-2"/>
                </c:manualLayout>
              </c:layout>
              <c:tx>
                <c:rich>
                  <a:bodyPr/>
                  <a:lstStyle/>
                  <a:p>
                    <a:r>
                      <a:rPr lang="ja-JP" altLang="en-US" dirty="0">
                        <a:solidFill>
                          <a:srgbClr val="FF0000"/>
                        </a:solidFill>
                      </a:rPr>
                      <a:t>▮</a:t>
                    </a:r>
                    <a:fld id="{0FFE92F0-685E-4E4F-B331-CE08017ED2BF}" type="CATEGORYNAME">
                      <a:rPr lang="ja-JP" altLang="en-US" smtClean="0"/>
                      <a:pPr/>
                      <a:t>[分類名]</a:t>
                    </a:fld>
                    <a:r>
                      <a:rPr lang="ja-JP" altLang="en-US" baseline="0" dirty="0"/>
                      <a:t>
</a:t>
                    </a:r>
                    <a:fld id="{837738C3-BF68-4AD9-AFAF-D9D91482BEA0}"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393830182603939"/>
                      <c:h val="0.2101054019328957"/>
                    </c:manualLayout>
                  </c15:layout>
                  <c15:dlblFieldTable/>
                  <c15:showDataLabelsRange val="0"/>
                </c:ext>
                <c:ext xmlns:c16="http://schemas.microsoft.com/office/drawing/2014/chart" uri="{C3380CC4-5D6E-409C-BE32-E72D297353CC}">
                  <c16:uniqueId val="{00000001-22FD-4599-B983-1AC9574443DF}"/>
                </c:ext>
              </c:extLst>
            </c:dLbl>
            <c:dLbl>
              <c:idx val="1"/>
              <c:layout>
                <c:manualLayout>
                  <c:x val="3.7930566277820238E-2"/>
                  <c:y val="-2.5509739690472356E-2"/>
                </c:manualLayout>
              </c:layout>
              <c:tx>
                <c:rich>
                  <a:bodyPr/>
                  <a:lstStyle/>
                  <a:p>
                    <a:r>
                      <a:rPr lang="ja-JP" altLang="en-US" dirty="0">
                        <a:solidFill>
                          <a:schemeClr val="accent2"/>
                        </a:solidFill>
                      </a:rPr>
                      <a:t>▮</a:t>
                    </a:r>
                    <a:fld id="{8D0E7F2E-6290-4CA7-ADBD-77FC2A3640B7}" type="CATEGORYNAME">
                      <a:rPr lang="ja-JP" altLang="en-US" smtClean="0"/>
                      <a:pPr/>
                      <a:t>[分類名]</a:t>
                    </a:fld>
                    <a:r>
                      <a:rPr lang="ja-JP" altLang="en-US" baseline="0" dirty="0"/>
                      <a:t>
</a:t>
                    </a:r>
                    <a:fld id="{DE2A53DB-302D-42D8-A1D8-A78F550ADC6F}"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2FD-4599-B983-1AC9574443DF}"/>
                </c:ext>
              </c:extLst>
            </c:dLbl>
            <c:dLbl>
              <c:idx val="2"/>
              <c:layout>
                <c:manualLayout>
                  <c:x val="1.4890998070981858E-2"/>
                  <c:y val="0.18478284864180025"/>
                </c:manualLayout>
              </c:layout>
              <c:tx>
                <c:rich>
                  <a:bodyPr/>
                  <a:lstStyle/>
                  <a:p>
                    <a:r>
                      <a:rPr lang="ja-JP" altLang="en-US" dirty="0">
                        <a:solidFill>
                          <a:schemeClr val="accent1">
                            <a:lumMod val="60000"/>
                            <a:lumOff val="40000"/>
                          </a:schemeClr>
                        </a:solidFill>
                      </a:rPr>
                      <a:t>▮</a:t>
                    </a:r>
                    <a:fld id="{6D1D24DE-5783-4CB8-8904-60A25086D6C0}" type="CATEGORYNAME">
                      <a:rPr lang="ja-JP" altLang="en-US" smtClean="0"/>
                      <a:pPr/>
                      <a:t>[分類名]</a:t>
                    </a:fld>
                    <a:r>
                      <a:rPr lang="ja-JP" altLang="en-US" baseline="0" dirty="0"/>
                      <a:t>
</a:t>
                    </a:r>
                    <a:fld id="{AD1CFF3B-9565-48B1-8E50-74A965A17DEB}"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2FD-4599-B983-1AC9574443DF}"/>
                </c:ext>
              </c:extLst>
            </c:dLbl>
            <c:dLbl>
              <c:idx val="3"/>
              <c:layout>
                <c:manualLayout>
                  <c:x val="-5.9108278278006431E-2"/>
                  <c:y val="0.14094933598027823"/>
                </c:manualLayout>
              </c:layout>
              <c:tx>
                <c:rich>
                  <a:bodyPr/>
                  <a:lstStyle/>
                  <a:p>
                    <a:r>
                      <a:rPr lang="ja-JP" altLang="en-US" dirty="0">
                        <a:solidFill>
                          <a:schemeClr val="accent6">
                            <a:lumMod val="60000"/>
                            <a:lumOff val="40000"/>
                          </a:schemeClr>
                        </a:solidFill>
                      </a:rPr>
                      <a:t>▮</a:t>
                    </a:r>
                    <a:fld id="{451A59AB-685D-407C-B1DF-34BE4ACE6BC5}" type="CATEGORYNAME">
                      <a:rPr lang="ja-JP" altLang="en-US" smtClean="0"/>
                      <a:pPr/>
                      <a:t>[分類名]</a:t>
                    </a:fld>
                    <a:r>
                      <a:rPr lang="ja-JP" altLang="en-US" baseline="0" dirty="0"/>
                      <a:t>
</a:t>
                    </a:r>
                    <a:fld id="{E1A971BD-4C02-4980-8A12-139455FF553C}"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4522062607483255"/>
                      <c:h val="0.18983760124762961"/>
                    </c:manualLayout>
                  </c15:layout>
                  <c15:dlblFieldTable/>
                  <c15:showDataLabelsRange val="0"/>
                </c:ext>
                <c:ext xmlns:c16="http://schemas.microsoft.com/office/drawing/2014/chart" uri="{C3380CC4-5D6E-409C-BE32-E72D297353CC}">
                  <c16:uniqueId val="{00000007-22FD-4599-B983-1AC9574443DF}"/>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ＧＴ表!$C$212:$C$215</c:f>
              <c:strCache>
                <c:ptCount val="4"/>
                <c:pt idx="0">
                  <c:v>とても良い印象</c:v>
                </c:pt>
                <c:pt idx="1">
                  <c:v>良い印象</c:v>
                </c:pt>
                <c:pt idx="2">
                  <c:v>あまり良い印象ではない</c:v>
                </c:pt>
                <c:pt idx="3">
                  <c:v>良い印象ではない</c:v>
                </c:pt>
              </c:strCache>
            </c:strRef>
          </c:cat>
          <c:val>
            <c:numRef>
              <c:f>ＧＴ表!$D$212:$D$215</c:f>
              <c:numCache>
                <c:formatCode>0\ </c:formatCode>
                <c:ptCount val="4"/>
                <c:pt idx="0">
                  <c:v>323</c:v>
                </c:pt>
                <c:pt idx="1">
                  <c:v>838</c:v>
                </c:pt>
                <c:pt idx="2">
                  <c:v>565</c:v>
                </c:pt>
                <c:pt idx="3">
                  <c:v>274</c:v>
                </c:pt>
              </c:numCache>
            </c:numRef>
          </c:val>
          <c:extLst>
            <c:ext xmlns:c16="http://schemas.microsoft.com/office/drawing/2014/chart" uri="{C3380CC4-5D6E-409C-BE32-E72D297353CC}">
              <c16:uniqueId val="{00000008-22FD-4599-B983-1AC9574443D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1A88-484E-B78D-36F74795E0FE}"/>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1A88-484E-B78D-36F74795E0FE}"/>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1A88-484E-B78D-36F74795E0FE}"/>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1A88-484E-B78D-36F74795E0FE}"/>
              </c:ext>
            </c:extLst>
          </c:dPt>
          <c:dLbls>
            <c:dLbl>
              <c:idx val="0"/>
              <c:layout>
                <c:manualLayout>
                  <c:x val="-3.6270218964433649E-4"/>
                  <c:y val="6.6765229060788162E-2"/>
                </c:manualLayout>
              </c:layout>
              <c:tx>
                <c:rich>
                  <a:bodyPr/>
                  <a:lstStyle/>
                  <a:p>
                    <a:r>
                      <a:rPr lang="ja-JP" altLang="en-US" dirty="0">
                        <a:solidFill>
                          <a:srgbClr val="FF0000"/>
                        </a:solidFill>
                      </a:rPr>
                      <a:t>▮</a:t>
                    </a:r>
                    <a:fld id="{AEEB2E88-397C-41C5-BBF1-C3FB1C182451}" type="CATEGORYNAME">
                      <a:rPr lang="ja-JP" altLang="en-US" smtClean="0"/>
                      <a:pPr/>
                      <a:t>[分類名]</a:t>
                    </a:fld>
                    <a:r>
                      <a:rPr lang="ja-JP" altLang="en-US" baseline="0" dirty="0"/>
                      <a:t>
</a:t>
                    </a:r>
                    <a:fld id="{F1B0BD61-9BD5-456F-A123-2ABDE00DCFDA}"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3069725868937227"/>
                      <c:h val="0.20960574723740136"/>
                    </c:manualLayout>
                  </c15:layout>
                  <c15:dlblFieldTable/>
                  <c15:showDataLabelsRange val="0"/>
                </c:ext>
                <c:ext xmlns:c16="http://schemas.microsoft.com/office/drawing/2014/chart" uri="{C3380CC4-5D6E-409C-BE32-E72D297353CC}">
                  <c16:uniqueId val="{00000001-1A88-484E-B78D-36F74795E0FE}"/>
                </c:ext>
              </c:extLst>
            </c:dLbl>
            <c:dLbl>
              <c:idx val="1"/>
              <c:layout>
                <c:manualLayout>
                  <c:x val="0.11397074990061212"/>
                  <c:y val="-0.16994724753323195"/>
                </c:manualLayout>
              </c:layout>
              <c:tx>
                <c:rich>
                  <a:bodyPr/>
                  <a:lstStyle/>
                  <a:p>
                    <a:r>
                      <a:rPr lang="ja-JP" altLang="en-US" dirty="0">
                        <a:solidFill>
                          <a:schemeClr val="accent2"/>
                        </a:solidFill>
                      </a:rPr>
                      <a:t>▮</a:t>
                    </a:r>
                    <a:fld id="{5F0F46AB-54AE-4B50-9031-B0AA933CEF0F}" type="CATEGORYNAME">
                      <a:rPr lang="ja-JP" altLang="en-US" smtClean="0"/>
                      <a:pPr/>
                      <a:t>[分類名]</a:t>
                    </a:fld>
                    <a:r>
                      <a:rPr lang="ja-JP" altLang="en-US" baseline="0" dirty="0"/>
                      <a:t>
</a:t>
                    </a:r>
                    <a:fld id="{42AB90CE-BB2A-4E02-8ECE-9343EF2668C2}"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A88-484E-B78D-36F74795E0FE}"/>
                </c:ext>
              </c:extLst>
            </c:dLbl>
            <c:dLbl>
              <c:idx val="2"/>
              <c:layout>
                <c:manualLayout>
                  <c:x val="2.3671216223452061E-2"/>
                  <c:y val="-1.8593356764005594E-3"/>
                </c:manualLayout>
              </c:layout>
              <c:tx>
                <c:rich>
                  <a:bodyPr/>
                  <a:lstStyle/>
                  <a:p>
                    <a:r>
                      <a:rPr lang="ja-JP" altLang="en-US" dirty="0">
                        <a:solidFill>
                          <a:schemeClr val="accent1">
                            <a:lumMod val="40000"/>
                            <a:lumOff val="60000"/>
                          </a:schemeClr>
                        </a:solidFill>
                      </a:rPr>
                      <a:t>▮</a:t>
                    </a:r>
                    <a:fld id="{1A8662FC-DB25-4F7F-9B5B-5F0557EED3DE}" type="CATEGORYNAME">
                      <a:rPr lang="ja-JP" altLang="en-US" smtClean="0"/>
                      <a:pPr/>
                      <a:t>[分類名]</a:t>
                    </a:fld>
                    <a:r>
                      <a:rPr lang="ja-JP" altLang="en-US" baseline="0" dirty="0"/>
                      <a:t>
</a:t>
                    </a:r>
                    <a:fld id="{B59184DF-CEDD-421F-9B84-526DED405A80}"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1445196970472002"/>
                      <c:h val="0.27334504548335076"/>
                    </c:manualLayout>
                  </c15:layout>
                  <c15:dlblFieldTable/>
                  <c15:showDataLabelsRange val="0"/>
                </c:ext>
                <c:ext xmlns:c16="http://schemas.microsoft.com/office/drawing/2014/chart" uri="{C3380CC4-5D6E-409C-BE32-E72D297353CC}">
                  <c16:uniqueId val="{00000005-1A88-484E-B78D-36F74795E0FE}"/>
                </c:ext>
              </c:extLst>
            </c:dLbl>
            <c:dLbl>
              <c:idx val="3"/>
              <c:layout>
                <c:manualLayout>
                  <c:x val="-2.6593174976809495E-2"/>
                  <c:y val="7.2834534657099409E-2"/>
                </c:manualLayout>
              </c:layout>
              <c:tx>
                <c:rich>
                  <a:bodyPr/>
                  <a:lstStyle/>
                  <a:p>
                    <a:r>
                      <a:rPr lang="ja-JP" altLang="en-US" dirty="0">
                        <a:solidFill>
                          <a:schemeClr val="accent6">
                            <a:lumMod val="40000"/>
                            <a:lumOff val="60000"/>
                          </a:schemeClr>
                        </a:solidFill>
                      </a:rPr>
                      <a:t>▮</a:t>
                    </a:r>
                    <a:fld id="{1D838915-F12F-48C0-87FE-D8DF4A1C56B2}" type="CATEGORYNAME">
                      <a:rPr lang="ja-JP" altLang="en-US" smtClean="0"/>
                      <a:pPr/>
                      <a:t>[分類名]</a:t>
                    </a:fld>
                    <a:r>
                      <a:rPr lang="ja-JP" altLang="en-US" baseline="0" dirty="0"/>
                      <a:t>
</a:t>
                    </a:r>
                    <a:fld id="{87729062-59EA-42E1-B8F4-EDD64E989CE3}"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8250596850757848"/>
                      <c:h val="0.16616788073488326"/>
                    </c:manualLayout>
                  </c15:layout>
                  <c15:dlblFieldTable/>
                  <c15:showDataLabelsRange val="0"/>
                </c:ext>
                <c:ext xmlns:c16="http://schemas.microsoft.com/office/drawing/2014/chart" uri="{C3380CC4-5D6E-409C-BE32-E72D297353CC}">
                  <c16:uniqueId val="{00000007-1A88-484E-B78D-36F74795E0FE}"/>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ＧＴ表!$C$220:$C$223</c:f>
              <c:strCache>
                <c:ptCount val="4"/>
                <c:pt idx="0">
                  <c:v>とても良い印象</c:v>
                </c:pt>
                <c:pt idx="1">
                  <c:v>良い印象</c:v>
                </c:pt>
                <c:pt idx="2">
                  <c:v>あまり良い印象ではない</c:v>
                </c:pt>
                <c:pt idx="3">
                  <c:v>良い印象ではない</c:v>
                </c:pt>
              </c:strCache>
            </c:strRef>
          </c:cat>
          <c:val>
            <c:numRef>
              <c:f>ＧＴ表!$D$220:$D$223</c:f>
              <c:numCache>
                <c:formatCode>0\ </c:formatCode>
                <c:ptCount val="4"/>
                <c:pt idx="0">
                  <c:v>405</c:v>
                </c:pt>
                <c:pt idx="1">
                  <c:v>935</c:v>
                </c:pt>
                <c:pt idx="2">
                  <c:v>432</c:v>
                </c:pt>
                <c:pt idx="3">
                  <c:v>228</c:v>
                </c:pt>
              </c:numCache>
            </c:numRef>
          </c:val>
          <c:extLst>
            <c:ext xmlns:c16="http://schemas.microsoft.com/office/drawing/2014/chart" uri="{C3380CC4-5D6E-409C-BE32-E72D297353CC}">
              <c16:uniqueId val="{00000008-1A88-484E-B78D-36F74795E0F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BC26-4320-AAB2-4BBB7DA9284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C26-4320-AAB2-4BBB7DA9284E}"/>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BC26-4320-AAB2-4BBB7DA9284E}"/>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BC26-4320-AAB2-4BBB7DA9284E}"/>
              </c:ext>
            </c:extLst>
          </c:dPt>
          <c:dLbls>
            <c:dLbl>
              <c:idx val="0"/>
              <c:layout>
                <c:manualLayout>
                  <c:x val="-0.15755889022919178"/>
                  <c:y val="0.16043956178859392"/>
                </c:manualLayout>
              </c:layout>
              <c:tx>
                <c:rich>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fld id="{EAFDAEE0-C350-4225-BDBC-953BE11870B6}" type="PERCENTAGE">
                      <a:rPr lang="en-US" altLang="ja-JP" baseline="0" smtClean="0"/>
                      <a:pPr>
                        <a:defRPr lang="ja-JP" sz="800" b="1">
                          <a:solidFill>
                            <a:sysClr val="windowText" lastClr="000000"/>
                          </a:solidFill>
                        </a:defRPr>
                      </a:pPr>
                      <a:t>[パーセンテージ]</a:t>
                    </a:fld>
                    <a:endParaRPr lang="ja-JP" altLang="en-US"/>
                  </a:p>
                </c:rich>
              </c:tx>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0171"/>
                        <a:gd name="adj2" fmla="val -103408"/>
                      </a:avLst>
                    </a:prstGeom>
                    <a:noFill/>
                    <a:ln>
                      <a:noFill/>
                    </a:ln>
                  </c15:spPr>
                  <c15:dlblFieldTable/>
                  <c15:showDataLabelsRange val="0"/>
                </c:ext>
                <c:ext xmlns:c16="http://schemas.microsoft.com/office/drawing/2014/chart" uri="{C3380CC4-5D6E-409C-BE32-E72D297353CC}">
                  <c16:uniqueId val="{00000001-BC26-4320-AAB2-4BBB7DA9284E}"/>
                </c:ext>
              </c:extLst>
            </c:dLbl>
            <c:dLbl>
              <c:idx val="1"/>
              <c:layout>
                <c:manualLayout>
                  <c:x val="3.9728250904704415E-2"/>
                  <c:y val="-0.22640881726132611"/>
                </c:manualLayout>
              </c:layout>
              <c:tx>
                <c:rich>
                  <a:bodyPr/>
                  <a:lstStyle/>
                  <a:p>
                    <a:fld id="{ED2FD220-BD58-4257-9322-DE562C1EBDFB}"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C26-4320-AAB2-4BBB7DA9284E}"/>
                </c:ext>
              </c:extLst>
            </c:dLbl>
            <c:dLbl>
              <c:idx val="2"/>
              <c:layout>
                <c:manualLayout>
                  <c:x val="0.15607006031363083"/>
                  <c:y val="0.15730974337821513"/>
                </c:manualLayout>
              </c:layout>
              <c:tx>
                <c:rich>
                  <a:bodyPr/>
                  <a:lstStyle/>
                  <a:p>
                    <a:fld id="{FECDCBC4-7C80-40B3-94E6-DB7FBDBC6B58}"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C26-4320-AAB2-4BBB7DA9284E}"/>
                </c:ext>
              </c:extLst>
            </c:dLbl>
            <c:dLbl>
              <c:idx val="3"/>
              <c:layout>
                <c:manualLayout>
                  <c:x val="5.2629384800965018E-2"/>
                  <c:y val="3.5963141922748299E-3"/>
                </c:manualLayout>
              </c:layout>
              <c:tx>
                <c:rich>
                  <a:bodyPr/>
                  <a:lstStyle/>
                  <a:p>
                    <a:r>
                      <a:rPr lang="en-US" altLang="ja-JP" baseline="0" dirty="0"/>
                      <a:t>
</a:t>
                    </a:r>
                    <a:fld id="{B35DD17E-83E2-496B-B13B-FABD43F14CE8}" type="PERCENTAGE">
                      <a:rPr lang="en-US" altLang="ja-JP" baseline="0"/>
                      <a:pPr/>
                      <a:t>[パーセンテージ]</a:t>
                    </a:fld>
                    <a:endParaRPr lang="en-US" altLang="ja-JP"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C26-4320-AAB2-4BBB7DA9284E}"/>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ＧＴ表!$C$221:$C$224</c:f>
              <c:strCache>
                <c:ptCount val="4"/>
                <c:pt idx="0">
                  <c:v>とても良い印象</c:v>
                </c:pt>
                <c:pt idx="1">
                  <c:v>良い印象</c:v>
                </c:pt>
                <c:pt idx="2">
                  <c:v>あまり良い印象ではない</c:v>
                </c:pt>
                <c:pt idx="3">
                  <c:v>良い印象ではない</c:v>
                </c:pt>
              </c:strCache>
            </c:strRef>
          </c:cat>
          <c:val>
            <c:numRef>
              <c:f>ＧＴ表!$D$221:$D$224</c:f>
              <c:numCache>
                <c:formatCode>0\ </c:formatCode>
                <c:ptCount val="4"/>
                <c:pt idx="0">
                  <c:v>232</c:v>
                </c:pt>
                <c:pt idx="1">
                  <c:v>382</c:v>
                </c:pt>
                <c:pt idx="2">
                  <c:v>160</c:v>
                </c:pt>
                <c:pt idx="3">
                  <c:v>43</c:v>
                </c:pt>
              </c:numCache>
            </c:numRef>
          </c:val>
          <c:extLst>
            <c:ext xmlns:c16="http://schemas.microsoft.com/office/drawing/2014/chart" uri="{C3380CC4-5D6E-409C-BE32-E72D297353CC}">
              <c16:uniqueId val="{00000008-BC26-4320-AAB2-4BBB7DA9284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23243036414335"/>
          <c:y val="0.14018514368460067"/>
          <c:w val="0.59301086724909435"/>
          <c:h val="0.71962971263079867"/>
        </c:manualLayout>
      </c:layout>
      <c:pieChart>
        <c:varyColors val="1"/>
        <c:ser>
          <c:idx val="0"/>
          <c:order val="0"/>
          <c:dPt>
            <c:idx val="0"/>
            <c:bubble3D val="0"/>
            <c:spPr>
              <a:solidFill>
                <a:srgbClr val="FF4343"/>
              </a:solidFill>
              <a:ln w="19050">
                <a:solidFill>
                  <a:schemeClr val="lt1"/>
                </a:solidFill>
              </a:ln>
              <a:effectLst/>
            </c:spPr>
            <c:extLst>
              <c:ext xmlns:c16="http://schemas.microsoft.com/office/drawing/2014/chart" uri="{C3380CC4-5D6E-409C-BE32-E72D297353CC}">
                <c16:uniqueId val="{00000001-77BE-4C46-AE0B-81F956EB32E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BE-4C46-AE0B-81F956EB32ED}"/>
              </c:ext>
            </c:extLst>
          </c:dPt>
          <c:dPt>
            <c:idx val="2"/>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77BE-4C46-AE0B-81F956EB32ED}"/>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77BE-4C46-AE0B-81F956EB32ED}"/>
              </c:ext>
            </c:extLst>
          </c:dPt>
          <c:dLbls>
            <c:dLbl>
              <c:idx val="0"/>
              <c:layout>
                <c:manualLayout>
                  <c:x val="-4.2557549679343977E-2"/>
                  <c:y val="2.4402220122683959E-2"/>
                </c:manualLayout>
              </c:layout>
              <c:tx>
                <c:rich>
                  <a:bodyPr/>
                  <a:lstStyle/>
                  <a:p>
                    <a:fld id="{4E9A9E78-F529-4B53-989E-75847F52B8E2}"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7BE-4C46-AE0B-81F956EB32ED}"/>
                </c:ext>
              </c:extLst>
            </c:dLbl>
            <c:dLbl>
              <c:idx val="1"/>
              <c:layout>
                <c:manualLayout>
                  <c:x val="-0.20825686391766288"/>
                  <c:y val="-2.1186923719845541E-2"/>
                </c:manualLayout>
              </c:layout>
              <c:tx>
                <c:rich>
                  <a:bodyPr/>
                  <a:lstStyle/>
                  <a:p>
                    <a:fld id="{A9D1B9E9-B276-4E1C-B3F6-3715929295EF}"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4726629376711914"/>
                      <c:h val="0.19878402626034342"/>
                    </c:manualLayout>
                  </c15:layout>
                  <c15:dlblFieldTable/>
                  <c15:showDataLabelsRange val="0"/>
                </c:ext>
                <c:ext xmlns:c16="http://schemas.microsoft.com/office/drawing/2014/chart" uri="{C3380CC4-5D6E-409C-BE32-E72D297353CC}">
                  <c16:uniqueId val="{00000003-77BE-4C46-AE0B-81F956EB32ED}"/>
                </c:ext>
              </c:extLst>
            </c:dLbl>
            <c:dLbl>
              <c:idx val="2"/>
              <c:layout>
                <c:manualLayout>
                  <c:x val="0.22393017282660746"/>
                  <c:y val="-0.2051183381444148"/>
                </c:manualLayout>
              </c:layout>
              <c:tx>
                <c:rich>
                  <a:bodyPr/>
                  <a:lstStyle/>
                  <a:p>
                    <a:fld id="{C4F4E81B-54A6-4843-B15E-F1CE18D43A17}"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4726629376711914"/>
                      <c:h val="0.19878402626034342"/>
                    </c:manualLayout>
                  </c15:layout>
                  <c15:dlblFieldTable/>
                  <c15:showDataLabelsRange val="0"/>
                </c:ext>
                <c:ext xmlns:c16="http://schemas.microsoft.com/office/drawing/2014/chart" uri="{C3380CC4-5D6E-409C-BE32-E72D297353CC}">
                  <c16:uniqueId val="{00000005-77BE-4C46-AE0B-81F956EB32ED}"/>
                </c:ext>
              </c:extLst>
            </c:dLbl>
            <c:dLbl>
              <c:idx val="3"/>
              <c:layout>
                <c:manualLayout>
                  <c:x val="0.16316774697616446"/>
                  <c:y val="0.16667908594828723"/>
                </c:manualLayout>
              </c:layout>
              <c:tx>
                <c:rich>
                  <a:bodyPr/>
                  <a:lstStyle/>
                  <a:p>
                    <a:fld id="{8B25A2D8-20F1-4956-A129-F207DC515832}"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7073466791760548"/>
                      <c:h val="0.17811117008978145"/>
                    </c:manualLayout>
                  </c15:layout>
                  <c15:dlblFieldTable/>
                  <c15:showDataLabelsRange val="0"/>
                </c:ext>
                <c:ext xmlns:c16="http://schemas.microsoft.com/office/drawing/2014/chart" uri="{C3380CC4-5D6E-409C-BE32-E72D297353CC}">
                  <c16:uniqueId val="{00000007-77BE-4C46-AE0B-81F956EB32ED}"/>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ＧＴ表!$C$229:$C$232</c:f>
              <c:strCache>
                <c:ptCount val="4"/>
                <c:pt idx="0">
                  <c:v>とても良い印象</c:v>
                </c:pt>
                <c:pt idx="1">
                  <c:v>良い印象</c:v>
                </c:pt>
                <c:pt idx="2">
                  <c:v>あまり良い印象ではない</c:v>
                </c:pt>
                <c:pt idx="3">
                  <c:v>良い印象ではない</c:v>
                </c:pt>
              </c:strCache>
            </c:strRef>
          </c:cat>
          <c:val>
            <c:numRef>
              <c:f>ＧＴ表!$D$229:$D$232</c:f>
              <c:numCache>
                <c:formatCode>0\ </c:formatCode>
                <c:ptCount val="4"/>
                <c:pt idx="0">
                  <c:v>91</c:v>
                </c:pt>
                <c:pt idx="1">
                  <c:v>456</c:v>
                </c:pt>
                <c:pt idx="2">
                  <c:v>405</c:v>
                </c:pt>
                <c:pt idx="3">
                  <c:v>231</c:v>
                </c:pt>
              </c:numCache>
            </c:numRef>
          </c:val>
          <c:extLst>
            <c:ext xmlns:c16="http://schemas.microsoft.com/office/drawing/2014/chart" uri="{C3380CC4-5D6E-409C-BE32-E72D297353CC}">
              <c16:uniqueId val="{00000008-77BE-4C46-AE0B-81F956EB32E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23243036414335"/>
          <c:y val="0.14018514368460067"/>
          <c:w val="0.59301086724909435"/>
          <c:h val="0.71962971263079867"/>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810C-4D8C-8560-560D1D8CA3EA}"/>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810C-4D8C-8560-560D1D8CA3EA}"/>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810C-4D8C-8560-560D1D8CA3EA}"/>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810C-4D8C-8560-560D1D8CA3EA}"/>
              </c:ext>
            </c:extLst>
          </c:dPt>
          <c:dLbls>
            <c:dLbl>
              <c:idx val="0"/>
              <c:layout>
                <c:manualLayout>
                  <c:x val="-0.20718159145018489"/>
                  <c:y val="0.1158336373586282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10C-4D8C-8560-560D1D8CA3EA}"/>
                </c:ext>
              </c:extLst>
            </c:dLbl>
            <c:dLbl>
              <c:idx val="1"/>
              <c:layout>
                <c:manualLayout>
                  <c:x val="0.1645265579163232"/>
                  <c:y val="-0.22394503222668119"/>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10C-4D8C-8560-560D1D8CA3EA}"/>
                </c:ext>
              </c:extLst>
            </c:dLbl>
            <c:dLbl>
              <c:idx val="2"/>
              <c:layout>
                <c:manualLayout>
                  <c:x val="0.10359079572509239"/>
                  <c:y val="0.1158336373586282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10C-4D8C-8560-560D1D8CA3EA}"/>
                </c:ext>
              </c:extLst>
            </c:dLbl>
            <c:dLbl>
              <c:idx val="3"/>
              <c:layout>
                <c:manualLayout>
                  <c:x val="0"/>
                  <c:y val="1.447702598569168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10C-4D8C-8560-560D1D8CA3EA}"/>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ＧＴ表!$C$246:$C$249</c:f>
              <c:strCache>
                <c:ptCount val="4"/>
                <c:pt idx="0">
                  <c:v>とても良い印象</c:v>
                </c:pt>
                <c:pt idx="1">
                  <c:v>良い印象</c:v>
                </c:pt>
                <c:pt idx="2">
                  <c:v>あまり良い印象ではない</c:v>
                </c:pt>
                <c:pt idx="3">
                  <c:v>良い印象ではない</c:v>
                </c:pt>
              </c:strCache>
            </c:strRef>
          </c:cat>
          <c:val>
            <c:numRef>
              <c:f>ＧＴ表!$D$246:$D$249</c:f>
              <c:numCache>
                <c:formatCode>0\ </c:formatCode>
                <c:ptCount val="4"/>
                <c:pt idx="0">
                  <c:v>283</c:v>
                </c:pt>
                <c:pt idx="1">
                  <c:v>410</c:v>
                </c:pt>
                <c:pt idx="2">
                  <c:v>95</c:v>
                </c:pt>
                <c:pt idx="3">
                  <c:v>29</c:v>
                </c:pt>
              </c:numCache>
            </c:numRef>
          </c:val>
          <c:extLst>
            <c:ext xmlns:c16="http://schemas.microsoft.com/office/drawing/2014/chart" uri="{C3380CC4-5D6E-409C-BE32-E72D297353CC}">
              <c16:uniqueId val="{00000008-810C-4D8C-8560-560D1D8CA3E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29280171520078"/>
          <c:y val="9.5654863999122833E-2"/>
          <c:w val="0.56342757820530343"/>
          <c:h val="0.83355654237447419"/>
        </c:manualLayout>
      </c:layout>
      <c:pieChart>
        <c:varyColors val="1"/>
        <c:ser>
          <c:idx val="0"/>
          <c:order val="0"/>
          <c:explosion val="2"/>
          <c:dPt>
            <c:idx val="0"/>
            <c:bubble3D val="0"/>
            <c:explosion val="0"/>
            <c:spPr>
              <a:solidFill>
                <a:srgbClr val="FF4343"/>
              </a:solidFill>
              <a:ln w="19050">
                <a:solidFill>
                  <a:schemeClr val="lt1"/>
                </a:solidFill>
              </a:ln>
              <a:effectLst/>
            </c:spPr>
            <c:extLst>
              <c:ext xmlns:c16="http://schemas.microsoft.com/office/drawing/2014/chart" uri="{C3380CC4-5D6E-409C-BE32-E72D297353CC}">
                <c16:uniqueId val="{00000001-9DE9-46E3-8787-0736EF37B459}"/>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3-9DE9-46E3-8787-0736EF37B459}"/>
              </c:ext>
            </c:extLst>
          </c:dPt>
          <c:dPt>
            <c:idx val="2"/>
            <c:bubble3D val="0"/>
            <c:explosion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5-9DE9-46E3-8787-0736EF37B459}"/>
              </c:ext>
            </c:extLst>
          </c:dPt>
          <c:dPt>
            <c:idx val="3"/>
            <c:bubble3D val="0"/>
            <c:explosion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9DE9-46E3-8787-0736EF37B459}"/>
              </c:ext>
            </c:extLst>
          </c:dPt>
          <c:dLbls>
            <c:dLbl>
              <c:idx val="0"/>
              <c:layout>
                <c:manualLayout>
                  <c:x val="-0.10645009021567954"/>
                  <c:y val="0"/>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DE9-46E3-8787-0736EF37B459}"/>
                </c:ext>
              </c:extLst>
            </c:dLbl>
            <c:dLbl>
              <c:idx val="1"/>
              <c:layout>
                <c:manualLayout>
                  <c:x val="-0.22410545308564103"/>
                  <c:y val="-0.1243313518635996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DE9-46E3-8787-0736EF37B459}"/>
                </c:ext>
              </c:extLst>
            </c:dLbl>
            <c:dLbl>
              <c:idx val="2"/>
              <c:layout>
                <c:manualLayout>
                  <c:x val="0.19048963512279479"/>
                  <c:y val="-9.11763246999731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DE9-46E3-8787-0736EF37B459}"/>
                </c:ext>
              </c:extLst>
            </c:dLbl>
            <c:dLbl>
              <c:idx val="3"/>
              <c:layout>
                <c:manualLayout>
                  <c:x val="0.11205272654282046"/>
                  <c:y val="0.1243313518635997"/>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DE9-46E3-8787-0736EF37B459}"/>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lang="ja-JP" sz="800" b="1"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ＧＴ表!$C$254:$C$257</c:f>
              <c:strCache>
                <c:ptCount val="4"/>
                <c:pt idx="0">
                  <c:v>とても良い印象</c:v>
                </c:pt>
                <c:pt idx="1">
                  <c:v>良い印象</c:v>
                </c:pt>
                <c:pt idx="2">
                  <c:v>あまり良い印象ではない</c:v>
                </c:pt>
                <c:pt idx="3">
                  <c:v>良い印象ではない</c:v>
                </c:pt>
              </c:strCache>
            </c:strRef>
          </c:cat>
          <c:val>
            <c:numRef>
              <c:f>ＧＴ表!$D$254:$D$257</c:f>
              <c:numCache>
                <c:formatCode>0\ </c:formatCode>
                <c:ptCount val="4"/>
                <c:pt idx="0">
                  <c:v>122</c:v>
                </c:pt>
                <c:pt idx="1">
                  <c:v>525</c:v>
                </c:pt>
                <c:pt idx="2">
                  <c:v>337</c:v>
                </c:pt>
                <c:pt idx="3">
                  <c:v>199</c:v>
                </c:pt>
              </c:numCache>
            </c:numRef>
          </c:val>
          <c:extLst>
            <c:ext xmlns:c16="http://schemas.microsoft.com/office/drawing/2014/chart" uri="{C3380CC4-5D6E-409C-BE32-E72D297353CC}">
              <c16:uniqueId val="{00000008-9DE9-46E3-8787-0736EF37B45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BIZ UDPゴシック" panose="020B0400000000000000" pitchFamily="50" charset="-128"/>
          <a:ea typeface="BIZ UDPゴシック" panose="020B0400000000000000"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0.3035</cdr:x>
      <cdr:y>0.13439</cdr:y>
    </cdr:from>
    <cdr:to>
      <cdr:x>0.6995</cdr:x>
      <cdr:y>0.85872</cdr:y>
    </cdr:to>
    <cdr:sp macro="" textlink="">
      <cdr:nvSpPr>
        <cdr:cNvPr id="2" name="部分円 1">
          <a:extLst xmlns:a="http://schemas.openxmlformats.org/drawingml/2006/main">
            <a:ext uri="{FF2B5EF4-FFF2-40B4-BE49-F238E27FC236}">
              <a16:creationId xmlns:a16="http://schemas.microsoft.com/office/drawing/2014/main" id="{0F0EEDE7-1C81-49CD-9819-CD3B3DB856DA}"/>
            </a:ext>
          </a:extLst>
        </cdr:cNvPr>
        <cdr:cNvSpPr/>
      </cdr:nvSpPr>
      <cdr:spPr>
        <a:xfrm xmlns:a="http://schemas.openxmlformats.org/drawingml/2006/main">
          <a:off x="1173486" y="280534"/>
          <a:ext cx="1531162" cy="1512000"/>
        </a:xfrm>
        <a:prstGeom xmlns:a="http://schemas.openxmlformats.org/drawingml/2006/main" prst="pie">
          <a:avLst>
            <a:gd name="adj1" fmla="val 16261144"/>
            <a:gd name="adj2" fmla="val 7162642"/>
          </a:avLst>
        </a:prstGeom>
        <a:noFill xmlns:a="http://schemas.openxmlformats.org/drawingml/2006/main"/>
        <a:ln xmlns:a="http://schemas.openxmlformats.org/drawingml/2006/main" w="38100" cap="flat">
          <a:solidFill>
            <a:schemeClr val="tx1">
              <a:lumMod val="75000"/>
              <a:lumOff val="25000"/>
            </a:schemeClr>
          </a:solidFill>
          <a:prstDash val="sysDash"/>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fromWordArt="0" anchor="ctr" anchorCtr="0" forceAA="0" compatLnSpc="1">
          <a:prstTxWarp prst="textNoShape">
            <a:avLst/>
          </a:prstTxWarp>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0.23251</cdr:x>
      <cdr:y>0.69874</cdr:y>
    </cdr:from>
    <cdr:to>
      <cdr:x>0.48057</cdr:x>
      <cdr:y>0.80356</cdr:y>
    </cdr:to>
    <cdr:sp macro="" textlink="">
      <cdr:nvSpPr>
        <cdr:cNvPr id="5" name="正方形/長方形 4">
          <a:extLst xmlns:a="http://schemas.openxmlformats.org/drawingml/2006/main">
            <a:ext uri="{FF2B5EF4-FFF2-40B4-BE49-F238E27FC236}">
              <a16:creationId xmlns:a16="http://schemas.microsoft.com/office/drawing/2014/main" id="{A065007B-606B-4573-916D-3D2C060D6792}"/>
            </a:ext>
          </a:extLst>
        </cdr:cNvPr>
        <cdr:cNvSpPr/>
      </cdr:nvSpPr>
      <cdr:spPr>
        <a:xfrm xmlns:a="http://schemas.openxmlformats.org/drawingml/2006/main">
          <a:off x="1238642" y="1199896"/>
          <a:ext cx="1321455" cy="180000"/>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sym typeface="Calibri"/>
            </a:rPr>
            <a:t>⑦来場者数・黒字</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0.02521</cdr:x>
      <cdr:y>0.21755</cdr:y>
    </cdr:from>
    <cdr:to>
      <cdr:x>0.42709</cdr:x>
      <cdr:y>0.32286</cdr:y>
    </cdr:to>
    <cdr:sp macro="" textlink="">
      <cdr:nvSpPr>
        <cdr:cNvPr id="4" name="正方形/長方形 3">
          <a:extLst xmlns:a="http://schemas.openxmlformats.org/drawingml/2006/main">
            <a:ext uri="{FF2B5EF4-FFF2-40B4-BE49-F238E27FC236}">
              <a16:creationId xmlns:a16="http://schemas.microsoft.com/office/drawing/2014/main" id="{368F2C4F-B1DD-4BA8-BCBD-2048E9D594B6}"/>
            </a:ext>
          </a:extLst>
        </cdr:cNvPr>
        <cdr:cNvSpPr/>
      </cdr:nvSpPr>
      <cdr:spPr>
        <a:xfrm xmlns:a="http://schemas.openxmlformats.org/drawingml/2006/main">
          <a:off x="74594" y="524580"/>
          <a:ext cx="1189118" cy="253914"/>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sz="1050" b="1" spc="-50" dirty="0">
              <a:solidFill>
                <a:srgbClr val="FF0000"/>
              </a:solidFill>
              <a:latin typeface="BIZ UDPゴシック" panose="020B0400000000000000" pitchFamily="50" charset="-128"/>
              <a:ea typeface="BIZ UDPゴシック" panose="020B0400000000000000" pitchFamily="50" charset="-128"/>
            </a:rPr>
            <a:t>②次世代モビリティ</a:t>
          </a:r>
          <a:endPar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0.02347</cdr:x>
      <cdr:y>0.32202</cdr:y>
    </cdr:from>
    <cdr:to>
      <cdr:x>0.42535</cdr:x>
      <cdr:y>0.42733</cdr:y>
    </cdr:to>
    <cdr:sp macro="" textlink="">
      <cdr:nvSpPr>
        <cdr:cNvPr id="5" name="正方形/長方形 4">
          <a:extLst xmlns:a="http://schemas.openxmlformats.org/drawingml/2006/main">
            <a:ext uri="{FF2B5EF4-FFF2-40B4-BE49-F238E27FC236}">
              <a16:creationId xmlns:a16="http://schemas.microsoft.com/office/drawing/2014/main" id="{4BB6CB96-D7D6-460F-8E85-BB35B5F08400}"/>
            </a:ext>
          </a:extLst>
        </cdr:cNvPr>
        <cdr:cNvSpPr/>
      </cdr:nvSpPr>
      <cdr:spPr>
        <a:xfrm xmlns:a="http://schemas.openxmlformats.org/drawingml/2006/main">
          <a:off x="69453" y="776486"/>
          <a:ext cx="1189118" cy="253914"/>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sz="1050" b="1" spc="-50" dirty="0">
              <a:solidFill>
                <a:srgbClr val="FF0000"/>
              </a:solidFill>
              <a:latin typeface="BIZ UDPゴシック" panose="020B0400000000000000" pitchFamily="50" charset="-128"/>
              <a:ea typeface="BIZ UDPゴシック" panose="020B0400000000000000" pitchFamily="50" charset="-128"/>
            </a:rPr>
            <a:t>③</a:t>
          </a:r>
          <a:r>
            <a:rPr lang="en-US" altLang="ja-JP" sz="1050" b="1" spc="-50" dirty="0">
              <a:solidFill>
                <a:srgbClr val="FF0000"/>
              </a:solidFill>
              <a:latin typeface="BIZ UDPゴシック" panose="020B0400000000000000" pitchFamily="50" charset="-128"/>
              <a:ea typeface="BIZ UDPゴシック" panose="020B0400000000000000" pitchFamily="50" charset="-128"/>
            </a:rPr>
            <a:t>CN</a:t>
          </a:r>
          <a:r>
            <a:rPr lang="ja-JP" altLang="en-US" sz="1050" b="1" spc="-50" dirty="0">
              <a:solidFill>
                <a:srgbClr val="FF0000"/>
              </a:solidFill>
              <a:latin typeface="BIZ UDPゴシック" panose="020B0400000000000000" pitchFamily="50" charset="-128"/>
              <a:ea typeface="BIZ UDPゴシック" panose="020B0400000000000000" pitchFamily="50" charset="-128"/>
            </a:rPr>
            <a:t>関連技術</a:t>
          </a:r>
          <a:endPar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0.04928</cdr:x>
      <cdr:y>0.11913</cdr:y>
    </cdr:from>
    <cdr:to>
      <cdr:x>0.41502</cdr:x>
      <cdr:y>0.22444</cdr:y>
    </cdr:to>
    <cdr:sp macro="" textlink="">
      <cdr:nvSpPr>
        <cdr:cNvPr id="4" name="正方形/長方形 3">
          <a:extLst xmlns:a="http://schemas.openxmlformats.org/drawingml/2006/main">
            <a:ext uri="{FF2B5EF4-FFF2-40B4-BE49-F238E27FC236}">
              <a16:creationId xmlns:a16="http://schemas.microsoft.com/office/drawing/2014/main" id="{368F2C4F-B1DD-4BA8-BCBD-2048E9D594B6}"/>
            </a:ext>
          </a:extLst>
        </cdr:cNvPr>
        <cdr:cNvSpPr/>
      </cdr:nvSpPr>
      <cdr:spPr>
        <a:xfrm xmlns:a="http://schemas.openxmlformats.org/drawingml/2006/main">
          <a:off x="145811" y="287258"/>
          <a:ext cx="1082194" cy="253914"/>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①再生医療技術</a:t>
          </a:r>
        </a:p>
      </cdr:txBody>
    </cdr:sp>
  </cdr:relSizeAnchor>
  <cdr:relSizeAnchor xmlns:cdr="http://schemas.openxmlformats.org/drawingml/2006/chartDrawing">
    <cdr:from>
      <cdr:x>0.0116</cdr:x>
      <cdr:y>0.22233</cdr:y>
    </cdr:from>
    <cdr:to>
      <cdr:x>0.41347</cdr:x>
      <cdr:y>0.32763</cdr:y>
    </cdr:to>
    <cdr:sp macro="" textlink="">
      <cdr:nvSpPr>
        <cdr:cNvPr id="5" name="正方形/長方形 4">
          <a:extLst xmlns:a="http://schemas.openxmlformats.org/drawingml/2006/main">
            <a:ext uri="{FF2B5EF4-FFF2-40B4-BE49-F238E27FC236}">
              <a16:creationId xmlns:a16="http://schemas.microsoft.com/office/drawing/2014/main" id="{768F0789-F6B6-4BA5-9968-F7F2F57B795B}"/>
            </a:ext>
          </a:extLst>
        </cdr:cNvPr>
        <cdr:cNvSpPr/>
      </cdr:nvSpPr>
      <cdr:spPr>
        <a:xfrm xmlns:a="http://schemas.openxmlformats.org/drawingml/2006/main">
          <a:off x="34319" y="536092"/>
          <a:ext cx="1189118" cy="253914"/>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sz="1050" b="1" spc="-50" dirty="0">
              <a:solidFill>
                <a:srgbClr val="FF0000"/>
              </a:solidFill>
              <a:latin typeface="BIZ UDPゴシック" panose="020B0400000000000000" pitchFamily="50" charset="-128"/>
              <a:ea typeface="BIZ UDPゴシック" panose="020B0400000000000000" pitchFamily="50" charset="-128"/>
            </a:rPr>
            <a:t>②次世代モビリティ</a:t>
          </a:r>
          <a:endPar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0.00988</cdr:x>
      <cdr:y>0.32313</cdr:y>
    </cdr:from>
    <cdr:to>
      <cdr:x>0.41176</cdr:x>
      <cdr:y>0.42844</cdr:y>
    </cdr:to>
    <cdr:sp macro="" textlink="">
      <cdr:nvSpPr>
        <cdr:cNvPr id="6" name="正方形/長方形 5">
          <a:extLst xmlns:a="http://schemas.openxmlformats.org/drawingml/2006/main">
            <a:ext uri="{FF2B5EF4-FFF2-40B4-BE49-F238E27FC236}">
              <a16:creationId xmlns:a16="http://schemas.microsoft.com/office/drawing/2014/main" id="{2815F26F-6166-4F30-888F-766D63ED2FAC}"/>
            </a:ext>
          </a:extLst>
        </cdr:cNvPr>
        <cdr:cNvSpPr/>
      </cdr:nvSpPr>
      <cdr:spPr>
        <a:xfrm xmlns:a="http://schemas.openxmlformats.org/drawingml/2006/main">
          <a:off x="29239" y="779161"/>
          <a:ext cx="1189118" cy="253914"/>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sz="1050" b="1" spc="-50" dirty="0">
              <a:solidFill>
                <a:srgbClr val="FF0000"/>
              </a:solidFill>
              <a:latin typeface="BIZ UDPゴシック" panose="020B0400000000000000" pitchFamily="50" charset="-128"/>
              <a:ea typeface="BIZ UDPゴシック" panose="020B0400000000000000" pitchFamily="50" charset="-128"/>
            </a:rPr>
            <a:t>③</a:t>
          </a:r>
          <a:r>
            <a:rPr lang="en-US" altLang="ja-JP" sz="1050" b="1" spc="-50" dirty="0">
              <a:solidFill>
                <a:srgbClr val="FF0000"/>
              </a:solidFill>
              <a:latin typeface="BIZ UDPゴシック" panose="020B0400000000000000" pitchFamily="50" charset="-128"/>
              <a:ea typeface="BIZ UDPゴシック" panose="020B0400000000000000" pitchFamily="50" charset="-128"/>
            </a:rPr>
            <a:t>CN</a:t>
          </a:r>
          <a:r>
            <a:rPr lang="ja-JP" altLang="en-US" sz="1050" b="1" spc="-50" dirty="0">
              <a:solidFill>
                <a:srgbClr val="FF0000"/>
              </a:solidFill>
              <a:latin typeface="BIZ UDPゴシック" panose="020B0400000000000000" pitchFamily="50" charset="-128"/>
              <a:ea typeface="BIZ UDPゴシック" panose="020B0400000000000000" pitchFamily="50" charset="-128"/>
            </a:rPr>
            <a:t>関連技術</a:t>
          </a:r>
          <a:endPar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0.29799</cdr:x>
      <cdr:y>0.19442</cdr:y>
    </cdr:from>
    <cdr:to>
      <cdr:x>0.48869</cdr:x>
      <cdr:y>0.30824</cdr:y>
    </cdr:to>
    <cdr:sp macro="" textlink="">
      <cdr:nvSpPr>
        <cdr:cNvPr id="2" name="正方形/長方形 1">
          <a:extLst xmlns:a="http://schemas.openxmlformats.org/drawingml/2006/main">
            <a:ext uri="{FF2B5EF4-FFF2-40B4-BE49-F238E27FC236}">
              <a16:creationId xmlns:a16="http://schemas.microsoft.com/office/drawing/2014/main" id="{59FC032D-A2DC-4983-B665-7152FC72DB2B}"/>
            </a:ext>
          </a:extLst>
        </cdr:cNvPr>
        <cdr:cNvSpPr/>
      </cdr:nvSpPr>
      <cdr:spPr>
        <a:xfrm xmlns:a="http://schemas.openxmlformats.org/drawingml/2006/main">
          <a:off x="1290083" y="446859"/>
          <a:ext cx="82560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l" defTabSz="914400" rtl="0" fontAlgn="auto" latinLnBrk="0" hangingPunct="0">
            <a:lnSpc>
              <a:spcPct val="100000"/>
            </a:lnSpc>
            <a:spcBef>
              <a:spcPts val="0"/>
            </a:spcBef>
            <a:spcAft>
              <a:spcPts val="0"/>
            </a:spcAft>
            <a:buClrTx/>
            <a:buSzTx/>
            <a:buFontTx/>
            <a:buNone/>
            <a:tabLst/>
          </a:pPr>
          <a:r>
            <a:rPr lang="ja-JP" altLang="en-US" sz="1100" b="1" dirty="0">
              <a:solidFill>
                <a:srgbClr val="FF0000"/>
              </a:solidFill>
              <a:latin typeface="BIZ UDPゴシック" panose="020B0400000000000000" pitchFamily="50" charset="-128"/>
              <a:ea typeface="BIZ UDPゴシック" panose="020B0400000000000000" pitchFamily="50" charset="-128"/>
            </a:rPr>
            <a:t>②未来社会</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0.24777</cdr:x>
      <cdr:y>0.10019</cdr:y>
    </cdr:from>
    <cdr:to>
      <cdr:x>0.48543</cdr:x>
      <cdr:y>0.19908</cdr:y>
    </cdr:to>
    <cdr:sp macro="" textlink="">
      <cdr:nvSpPr>
        <cdr:cNvPr id="5" name="正方形/長方形 4">
          <a:extLst xmlns:a="http://schemas.openxmlformats.org/drawingml/2006/main">
            <a:ext uri="{FF2B5EF4-FFF2-40B4-BE49-F238E27FC236}">
              <a16:creationId xmlns:a16="http://schemas.microsoft.com/office/drawing/2014/main" id="{9AFC605A-31CA-4996-BE13-7278F1EE76FE}"/>
            </a:ext>
          </a:extLst>
        </cdr:cNvPr>
        <cdr:cNvSpPr/>
      </cdr:nvSpPr>
      <cdr:spPr>
        <a:xfrm xmlns:a="http://schemas.openxmlformats.org/drawingml/2006/main">
          <a:off x="1072685" y="265063"/>
          <a:ext cx="102885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①駅・周辺施設</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0.28071</cdr:x>
      <cdr:y>0.55616</cdr:y>
    </cdr:from>
    <cdr:to>
      <cdr:x>0.47141</cdr:x>
      <cdr:y>0.65505</cdr:y>
    </cdr:to>
    <cdr:sp macro="" textlink="">
      <cdr:nvSpPr>
        <cdr:cNvPr id="6" name="正方形/長方形 5">
          <a:extLst xmlns:a="http://schemas.openxmlformats.org/drawingml/2006/main">
            <a:ext uri="{FF2B5EF4-FFF2-40B4-BE49-F238E27FC236}">
              <a16:creationId xmlns:a16="http://schemas.microsoft.com/office/drawing/2014/main" id="{56AA47BC-3343-45E8-AA15-C62B66A0EEC2}"/>
            </a:ext>
          </a:extLst>
        </cdr:cNvPr>
        <cdr:cNvSpPr/>
      </cdr:nvSpPr>
      <cdr:spPr>
        <a:xfrm xmlns:a="http://schemas.openxmlformats.org/drawingml/2006/main">
          <a:off x="1215263" y="1471348"/>
          <a:ext cx="82560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④海外交流</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0.28095</cdr:x>
      <cdr:y>0.70557</cdr:y>
    </cdr:from>
    <cdr:to>
      <cdr:x>0.47166</cdr:x>
      <cdr:y>0.80445</cdr:y>
    </cdr:to>
    <cdr:sp macro="" textlink="">
      <cdr:nvSpPr>
        <cdr:cNvPr id="7" name="正方形/長方形 6">
          <a:extLst xmlns:a="http://schemas.openxmlformats.org/drawingml/2006/main">
            <a:ext uri="{FF2B5EF4-FFF2-40B4-BE49-F238E27FC236}">
              <a16:creationId xmlns:a16="http://schemas.microsoft.com/office/drawing/2014/main" id="{4F82C992-DD8C-4FFB-B3D3-9A940F6BAEE0}"/>
            </a:ext>
          </a:extLst>
        </cdr:cNvPr>
        <cdr:cNvSpPr/>
      </cdr:nvSpPr>
      <cdr:spPr>
        <a:xfrm xmlns:a="http://schemas.openxmlformats.org/drawingml/2006/main">
          <a:off x="1216325" y="1866605"/>
          <a:ext cx="82560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⑤活気</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0.25301</cdr:x>
      <cdr:y>0.10008</cdr:y>
    </cdr:from>
    <cdr:to>
      <cdr:x>0.47847</cdr:x>
      <cdr:y>0.19896</cdr:y>
    </cdr:to>
    <cdr:sp macro="" textlink="">
      <cdr:nvSpPr>
        <cdr:cNvPr id="5" name="正方形/長方形 4">
          <a:extLst xmlns:a="http://schemas.openxmlformats.org/drawingml/2006/main">
            <a:ext uri="{FF2B5EF4-FFF2-40B4-BE49-F238E27FC236}">
              <a16:creationId xmlns:a16="http://schemas.microsoft.com/office/drawing/2014/main" id="{E8FF2E9D-DD70-48A2-AAE6-D8F2D9CC8461}"/>
            </a:ext>
          </a:extLst>
        </cdr:cNvPr>
        <cdr:cNvSpPr/>
      </cdr:nvSpPr>
      <cdr:spPr>
        <a:xfrm xmlns:a="http://schemas.openxmlformats.org/drawingml/2006/main">
          <a:off x="1153420" y="264753"/>
          <a:ext cx="1027819"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①駅・周辺施設</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0.29737</cdr:x>
      <cdr:y>0.54516</cdr:y>
    </cdr:from>
    <cdr:to>
      <cdr:x>0.47847</cdr:x>
      <cdr:y>0.64404</cdr:y>
    </cdr:to>
    <cdr:sp macro="" textlink="">
      <cdr:nvSpPr>
        <cdr:cNvPr id="6" name="正方形/長方形 5">
          <a:extLst xmlns:a="http://schemas.openxmlformats.org/drawingml/2006/main">
            <a:ext uri="{FF2B5EF4-FFF2-40B4-BE49-F238E27FC236}">
              <a16:creationId xmlns:a16="http://schemas.microsoft.com/office/drawing/2014/main" id="{32C6E288-ED60-4C86-98E2-F7DDFF06D855}"/>
            </a:ext>
          </a:extLst>
        </cdr:cNvPr>
        <cdr:cNvSpPr/>
      </cdr:nvSpPr>
      <cdr:spPr>
        <a:xfrm xmlns:a="http://schemas.openxmlformats.org/drawingml/2006/main">
          <a:off x="1355631" y="1442239"/>
          <a:ext cx="82560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④海外交流</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dr:relSizeAnchor xmlns:cdr="http://schemas.openxmlformats.org/drawingml/2006/chartDrawing">
    <cdr:from>
      <cdr:x>0.29653</cdr:x>
      <cdr:y>0.70237</cdr:y>
    </cdr:from>
    <cdr:to>
      <cdr:x>0.47763</cdr:x>
      <cdr:y>0.80125</cdr:y>
    </cdr:to>
    <cdr:sp macro="" textlink="">
      <cdr:nvSpPr>
        <cdr:cNvPr id="7" name="正方形/長方形 6">
          <a:extLst xmlns:a="http://schemas.openxmlformats.org/drawingml/2006/main">
            <a:ext uri="{FF2B5EF4-FFF2-40B4-BE49-F238E27FC236}">
              <a16:creationId xmlns:a16="http://schemas.microsoft.com/office/drawing/2014/main" id="{788F2DAA-EBBA-4D48-BA3B-627ED8877326}"/>
            </a:ext>
          </a:extLst>
        </cdr:cNvPr>
        <cdr:cNvSpPr/>
      </cdr:nvSpPr>
      <cdr:spPr>
        <a:xfrm xmlns:a="http://schemas.openxmlformats.org/drawingml/2006/main">
          <a:off x="1351792" y="1858138"/>
          <a:ext cx="825608" cy="261608"/>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b="1" dirty="0">
              <a:solidFill>
                <a:srgbClr val="FF0000"/>
              </a:solidFill>
              <a:latin typeface="BIZ UDPゴシック" panose="020B0400000000000000" pitchFamily="50" charset="-128"/>
              <a:ea typeface="BIZ UDPゴシック" panose="020B0400000000000000" pitchFamily="50" charset="-128"/>
            </a:rPr>
            <a:t>⑤活気</a:t>
          </a:r>
          <a:endPar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0.63395</cdr:x>
      <cdr:y>0.05495</cdr:y>
    </cdr:from>
    <cdr:to>
      <cdr:x>0.84769</cdr:x>
      <cdr:y>0.20309</cdr:y>
    </cdr:to>
    <cdr:sp macro="" textlink="">
      <cdr:nvSpPr>
        <cdr:cNvPr id="2" name="テキスト ボックス 20">
          <a:extLst xmlns:a="http://schemas.openxmlformats.org/drawingml/2006/main">
            <a:ext uri="{FF2B5EF4-FFF2-40B4-BE49-F238E27FC236}">
              <a16:creationId xmlns:a16="http://schemas.microsoft.com/office/drawing/2014/main" id="{F643283E-D201-400B-B606-209E18E571B0}"/>
            </a:ext>
          </a:extLst>
        </cdr:cNvPr>
        <cdr:cNvSpPr txBox="1"/>
      </cdr:nvSpPr>
      <cdr:spPr>
        <a:xfrm xmlns:a="http://schemas.openxmlformats.org/drawingml/2006/main">
          <a:off x="1728730" y="97037"/>
          <a:ext cx="582850" cy="261608"/>
        </a:xfrm>
        <a:prstGeom xmlns:a="http://schemas.openxmlformats.org/drawingml/2006/main" prst="rect">
          <a:avLst/>
        </a:prstGeom>
        <a:noFill xmlns:a="http://schemas.openxmlformats.org/drawingml/2006/main"/>
        <a:ln xmlns:a="http://schemas.openxmlformats.org/drawingml/2006/main" w="12700" cap="flat">
          <a:noFill/>
          <a:miter lim="4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none" lIns="45719" tIns="45719" rIns="45719" bIns="45719" numCol="1" spcCol="38100" rtlCol="0" anchor="t">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algn="l"/>
          <a:r>
            <a:rPr lang="en-US" altLang="ja-JP" sz="1100" b="1" u="sng" dirty="0">
              <a:solidFill>
                <a:srgbClr val="FF0000"/>
              </a:solidFill>
              <a:latin typeface="BIZ UDPゴシック" panose="020B0400000000000000" pitchFamily="50" charset="-128"/>
              <a:ea typeface="BIZ UDPゴシック" panose="020B0400000000000000" pitchFamily="50" charset="-128"/>
            </a:rPr>
            <a:t>75</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１％</a:t>
          </a:r>
        </a:p>
      </cdr:txBody>
    </cdr:sp>
  </cdr:relSizeAnchor>
</c:userShapes>
</file>

<file path=ppt/drawings/drawing3.xml><?xml version="1.0" encoding="utf-8"?>
<c:userShapes xmlns:c="http://schemas.openxmlformats.org/drawingml/2006/chart">
  <cdr:relSizeAnchor xmlns:cdr="http://schemas.openxmlformats.org/drawingml/2006/chartDrawing">
    <cdr:from>
      <cdr:x>0.25353</cdr:x>
      <cdr:y>0.13963</cdr:y>
    </cdr:from>
    <cdr:to>
      <cdr:x>0.83247</cdr:x>
      <cdr:y>0.86032</cdr:y>
    </cdr:to>
    <cdr:sp macro="" textlink="">
      <cdr:nvSpPr>
        <cdr:cNvPr id="2" name="部分円 1">
          <a:extLst xmlns:a="http://schemas.openxmlformats.org/drawingml/2006/main">
            <a:ext uri="{FF2B5EF4-FFF2-40B4-BE49-F238E27FC236}">
              <a16:creationId xmlns:a16="http://schemas.microsoft.com/office/drawing/2014/main" id="{D70FEAAA-E450-43EB-8CC3-6B151CEC5A3A}"/>
            </a:ext>
          </a:extLst>
        </cdr:cNvPr>
        <cdr:cNvSpPr/>
      </cdr:nvSpPr>
      <cdr:spPr>
        <a:xfrm xmlns:a="http://schemas.openxmlformats.org/drawingml/2006/main">
          <a:off x="553255" y="251102"/>
          <a:ext cx="1263393" cy="1296000"/>
        </a:xfrm>
        <a:prstGeom xmlns:a="http://schemas.openxmlformats.org/drawingml/2006/main" prst="pie">
          <a:avLst>
            <a:gd name="adj1" fmla="val 16261908"/>
            <a:gd name="adj2" fmla="val 4494652"/>
          </a:avLst>
        </a:prstGeom>
        <a:noFill xmlns:a="http://schemas.openxmlformats.org/drawingml/2006/main"/>
        <a:ln xmlns:a="http://schemas.openxmlformats.org/drawingml/2006/main" w="28575" cap="flat">
          <a:solidFill>
            <a:schemeClr val="tx1"/>
          </a:solidFill>
          <a:prstDash val="sysDash"/>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fromWordArt="0" anchor="ctr" anchorCtr="0" forceAA="0" compatLnSpc="1">
          <a:prstTxWarp prst="textNoShape">
            <a:avLst/>
          </a:prstTxWarp>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cdr:txBody>
    </cdr:sp>
  </cdr:relSizeAnchor>
  <cdr:relSizeAnchor xmlns:cdr="http://schemas.openxmlformats.org/drawingml/2006/chartDrawing">
    <cdr:from>
      <cdr:x>0.7241</cdr:x>
      <cdr:y>0.07206</cdr:y>
    </cdr:from>
    <cdr:to>
      <cdr:x>1</cdr:x>
      <cdr:y>0.21754</cdr:y>
    </cdr:to>
    <cdr:sp macro="" textlink="">
      <cdr:nvSpPr>
        <cdr:cNvPr id="4" name="テキスト ボックス 20">
          <a:extLst xmlns:a="http://schemas.openxmlformats.org/drawingml/2006/main">
            <a:ext uri="{FF2B5EF4-FFF2-40B4-BE49-F238E27FC236}">
              <a16:creationId xmlns:a16="http://schemas.microsoft.com/office/drawing/2014/main" id="{DEB6D3C9-D43B-4CD1-9664-D1FC6B8AD04D}"/>
            </a:ext>
          </a:extLst>
        </cdr:cNvPr>
        <cdr:cNvSpPr txBox="1"/>
      </cdr:nvSpPr>
      <cdr:spPr>
        <a:xfrm xmlns:a="http://schemas.openxmlformats.org/drawingml/2006/main">
          <a:off x="1580159" y="129586"/>
          <a:ext cx="602086" cy="261608"/>
        </a:xfrm>
        <a:prstGeom xmlns:a="http://schemas.openxmlformats.org/drawingml/2006/main" prst="rect">
          <a:avLst/>
        </a:prstGeom>
        <a:noFill xmlns:a="http://schemas.openxmlformats.org/drawingml/2006/main"/>
        <a:ln xmlns:a="http://schemas.openxmlformats.org/drawingml/2006/main" w="12700" cap="flat">
          <a:noFill/>
          <a:miter lim="4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none" lIns="45719" tIns="45719" rIns="45719" bIns="45719" numCol="1" spcCol="38100" rtlCol="0" anchor="t">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altLang="ja-JP" b="1" u="sng" dirty="0">
              <a:solidFill>
                <a:srgbClr val="FF0000"/>
              </a:solidFill>
              <a:latin typeface="BIZ UDPゴシック" panose="020B0400000000000000" pitchFamily="50" charset="-128"/>
              <a:ea typeface="BIZ UDPゴシック" panose="020B0400000000000000" pitchFamily="50" charset="-128"/>
              <a:sym typeface="Calibri"/>
            </a:rPr>
            <a:t>46</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lang="en-US" altLang="ja-JP" sz="1100" b="1" u="sng" dirty="0">
              <a:solidFill>
                <a:srgbClr val="FF0000"/>
              </a:solidFill>
              <a:latin typeface="BIZ UDPゴシック" panose="020B0400000000000000" pitchFamily="50" charset="-128"/>
              <a:ea typeface="BIZ UDPゴシック" panose="020B0400000000000000" pitchFamily="50" charset="-128"/>
            </a:rPr>
            <a:t>2</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cdr:txBody>
    </cdr:sp>
  </cdr:relSizeAnchor>
  <cdr:relSizeAnchor xmlns:cdr="http://schemas.openxmlformats.org/drawingml/2006/chartDrawing">
    <cdr:from>
      <cdr:x>0.76847</cdr:x>
      <cdr:y>0.20063</cdr:y>
    </cdr:from>
    <cdr:to>
      <cdr:x>0.81443</cdr:x>
      <cdr:y>0.28567</cdr:y>
    </cdr:to>
    <cdr:cxnSp macro="">
      <cdr:nvCxnSpPr>
        <cdr:cNvPr id="5" name="直線コネクタ 4">
          <a:extLst xmlns:a="http://schemas.openxmlformats.org/drawingml/2006/main">
            <a:ext uri="{FF2B5EF4-FFF2-40B4-BE49-F238E27FC236}">
              <a16:creationId xmlns:a16="http://schemas.microsoft.com/office/drawing/2014/main" id="{F7C1D5A6-DAB7-4FED-9F89-C4C760E46C6D}"/>
            </a:ext>
          </a:extLst>
        </cdr:cNvPr>
        <cdr:cNvCxnSpPr>
          <a:cxnSpLocks xmlns:a="http://schemas.openxmlformats.org/drawingml/2006/main"/>
        </cdr:cNvCxnSpPr>
      </cdr:nvCxnSpPr>
      <cdr:spPr>
        <a:xfrm xmlns:a="http://schemas.openxmlformats.org/drawingml/2006/main" flipH="1">
          <a:off x="1676988" y="360789"/>
          <a:ext cx="100296" cy="152926"/>
        </a:xfrm>
        <a:prstGeom xmlns:a="http://schemas.openxmlformats.org/drawingml/2006/main" prst="line">
          <a:avLst/>
        </a:prstGeom>
        <a:noFill xmlns:a="http://schemas.openxmlformats.org/drawingml/2006/main"/>
        <a:ln xmlns:a="http://schemas.openxmlformats.org/drawingml/2006/main" w="12700" cap="flat">
          <a:solidFill>
            <a:schemeClr val="tx1"/>
          </a:solidFill>
          <a:prstDash val="dash"/>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cxnSp>
  </cdr:relSizeAnchor>
</c:userShapes>
</file>

<file path=ppt/drawings/drawing4.xml><?xml version="1.0" encoding="utf-8"?>
<c:userShapes xmlns:c="http://schemas.openxmlformats.org/drawingml/2006/chart">
  <cdr:relSizeAnchor xmlns:cdr="http://schemas.openxmlformats.org/drawingml/2006/chartDrawing">
    <cdr:from>
      <cdr:x>0.7241</cdr:x>
      <cdr:y>0.07206</cdr:y>
    </cdr:from>
    <cdr:to>
      <cdr:x>1</cdr:x>
      <cdr:y>0.21754</cdr:y>
    </cdr:to>
    <cdr:sp macro="" textlink="">
      <cdr:nvSpPr>
        <cdr:cNvPr id="4" name="テキスト ボックス 20">
          <a:extLst xmlns:a="http://schemas.openxmlformats.org/drawingml/2006/main">
            <a:ext uri="{FF2B5EF4-FFF2-40B4-BE49-F238E27FC236}">
              <a16:creationId xmlns:a16="http://schemas.microsoft.com/office/drawing/2014/main" id="{DEB6D3C9-D43B-4CD1-9664-D1FC6B8AD04D}"/>
            </a:ext>
          </a:extLst>
        </cdr:cNvPr>
        <cdr:cNvSpPr txBox="1"/>
      </cdr:nvSpPr>
      <cdr:spPr>
        <a:xfrm xmlns:a="http://schemas.openxmlformats.org/drawingml/2006/main">
          <a:off x="1580164" y="129584"/>
          <a:ext cx="602086" cy="261608"/>
        </a:xfrm>
        <a:prstGeom xmlns:a="http://schemas.openxmlformats.org/drawingml/2006/main" prst="rect">
          <a:avLst/>
        </a:prstGeom>
        <a:noFill xmlns:a="http://schemas.openxmlformats.org/drawingml/2006/main"/>
        <a:ln xmlns:a="http://schemas.openxmlformats.org/drawingml/2006/main" w="12700" cap="flat">
          <a:noFill/>
          <a:miter lim="4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none" lIns="45719" tIns="45719" rIns="45719" bIns="45719" numCol="1" spcCol="38100" rtlCol="0" anchor="t">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altLang="ja-JP" b="1" u="sng" dirty="0">
              <a:solidFill>
                <a:srgbClr val="FF0000"/>
              </a:solidFill>
              <a:latin typeface="BIZ UDPゴシック" panose="020B0400000000000000" pitchFamily="50" charset="-128"/>
              <a:ea typeface="BIZ UDPゴシック" panose="020B0400000000000000" pitchFamily="50" charset="-128"/>
              <a:sym typeface="Calibri"/>
            </a:rPr>
            <a:t>54</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lang="en-US" altLang="ja-JP" b="1" u="sng" dirty="0">
              <a:solidFill>
                <a:srgbClr val="FF0000"/>
              </a:solidFill>
              <a:latin typeface="BIZ UDPゴシック" panose="020B0400000000000000" pitchFamily="50" charset="-128"/>
              <a:ea typeface="BIZ UDPゴシック" panose="020B0400000000000000" pitchFamily="50" charset="-128"/>
              <a:sym typeface="Calibri"/>
            </a:rPr>
            <a:t>6</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cdr:txBody>
    </cdr:sp>
  </cdr:relSizeAnchor>
</c:userShapes>
</file>

<file path=ppt/drawings/drawing5.xml><?xml version="1.0" encoding="utf-8"?>
<c:userShapes xmlns:c="http://schemas.openxmlformats.org/drawingml/2006/chart">
  <cdr:relSizeAnchor xmlns:cdr="http://schemas.openxmlformats.org/drawingml/2006/chartDrawing">
    <cdr:from>
      <cdr:x>0.22081</cdr:x>
      <cdr:y>0.15118</cdr:y>
    </cdr:from>
    <cdr:to>
      <cdr:x>0.77677</cdr:x>
      <cdr:y>0.84882</cdr:y>
    </cdr:to>
    <cdr:sp macro="" textlink="">
      <cdr:nvSpPr>
        <cdr:cNvPr id="2" name="部分円 1">
          <a:extLst xmlns:a="http://schemas.openxmlformats.org/drawingml/2006/main">
            <a:ext uri="{FF2B5EF4-FFF2-40B4-BE49-F238E27FC236}">
              <a16:creationId xmlns:a16="http://schemas.microsoft.com/office/drawing/2014/main" id="{D70FEAAA-E450-43EB-8CC3-6B151CEC5A3A}"/>
            </a:ext>
          </a:extLst>
        </cdr:cNvPr>
        <cdr:cNvSpPr/>
      </cdr:nvSpPr>
      <cdr:spPr>
        <a:xfrm xmlns:a="http://schemas.openxmlformats.org/drawingml/2006/main">
          <a:off x="486138" y="265246"/>
          <a:ext cx="1224008" cy="1224012"/>
        </a:xfrm>
        <a:prstGeom xmlns:a="http://schemas.openxmlformats.org/drawingml/2006/main" prst="pie">
          <a:avLst>
            <a:gd name="adj1" fmla="val 16261908"/>
            <a:gd name="adj2" fmla="val 12854137"/>
          </a:avLst>
        </a:prstGeom>
        <a:noFill xmlns:a="http://schemas.openxmlformats.org/drawingml/2006/main"/>
        <a:ln xmlns:a="http://schemas.openxmlformats.org/drawingml/2006/main" w="28575" cap="flat">
          <a:solidFill>
            <a:schemeClr val="tx1"/>
          </a:solidFill>
          <a:prstDash val="sysDash"/>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fromWordArt="0" anchor="ctr" anchorCtr="0" forceAA="0" compatLnSpc="1">
          <a:prstTxWarp prst="textNoShape">
            <a:avLst/>
          </a:prstTxWarp>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0.4041</cdr:x>
      <cdr:y>0.34882</cdr:y>
    </cdr:from>
    <cdr:to>
      <cdr:x>0.67615</cdr:x>
      <cdr:y>0.48034</cdr:y>
    </cdr:to>
    <cdr:sp macro="" textlink="">
      <cdr:nvSpPr>
        <cdr:cNvPr id="2" name="正方形/長方形 1">
          <a:extLst xmlns:a="http://schemas.openxmlformats.org/drawingml/2006/main">
            <a:ext uri="{FF2B5EF4-FFF2-40B4-BE49-F238E27FC236}">
              <a16:creationId xmlns:a16="http://schemas.microsoft.com/office/drawing/2014/main" id="{83D8AFB8-11D3-4048-B402-A47CF1D8938B}"/>
            </a:ext>
          </a:extLst>
        </cdr:cNvPr>
        <cdr:cNvSpPr/>
      </cdr:nvSpPr>
      <cdr:spPr>
        <a:xfrm xmlns:a="http://schemas.openxmlformats.org/drawingml/2006/main">
          <a:off x="1878876" y="653063"/>
          <a:ext cx="1264921" cy="246219"/>
        </a:xfrm>
        <a:prstGeom xmlns:a="http://schemas.openxmlformats.org/drawingml/2006/main" prst="rect">
          <a:avLst/>
        </a:prstGeom>
        <a:solidFill xmlns:a="http://schemas.openxmlformats.org/drawingml/2006/main">
          <a:srgbClr val="FFFFFF"/>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Overflow="overflow" horzOverflow="overflow" vert="horz" wrap="square" lIns="45719" tIns="45719" rIns="45719" bIns="45719" numCol="1" spcCol="38100" rtlCol="0" anchor="ctr">
          <a:spAutoFit/>
        </a:bodyPr>
        <a:lstStyle xmlns:a="http://schemas.openxmlformats.org/drawingml/2006/main"/>
        <a:p xmlns:a="http://schemas.openxmlformats.org/drawingml/2006/main">
          <a:pPr algn="r"/>
          <a:r>
            <a:rPr lang="ja-JP" altLang="en-US" sz="1000" b="1" dirty="0">
              <a:solidFill>
                <a:srgbClr val="FF0000"/>
              </a:solidFill>
              <a:latin typeface="BIZ UDPゴシック" panose="020B0400000000000000" pitchFamily="50" charset="-128"/>
              <a:ea typeface="BIZ UDPゴシック" panose="020B0400000000000000" pitchFamily="50" charset="-128"/>
            </a:rPr>
            <a:t>実際に来場したこと</a:t>
          </a:r>
          <a:endParaRPr lang="ja-JP" sz="1000" b="1" dirty="0">
            <a:solidFill>
              <a:srgbClr val="FF0000"/>
            </a:solidFill>
            <a:latin typeface="BIZ UDPゴシック" panose="020B0400000000000000" pitchFamily="50" charset="-128"/>
            <a:ea typeface="BIZ UDPゴシック" panose="020B0400000000000000" pitchFamily="50" charset="-128"/>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0.19091</cdr:x>
      <cdr:y>0.12676</cdr:y>
    </cdr:from>
    <cdr:to>
      <cdr:x>0.6787</cdr:x>
      <cdr:y>0.25827</cdr:y>
    </cdr:to>
    <cdr:sp macro="" textlink="">
      <cdr:nvSpPr>
        <cdr:cNvPr id="2" name="正方形/長方形 1">
          <a:extLst xmlns:a="http://schemas.openxmlformats.org/drawingml/2006/main">
            <a:ext uri="{FF2B5EF4-FFF2-40B4-BE49-F238E27FC236}">
              <a16:creationId xmlns:a16="http://schemas.microsoft.com/office/drawing/2014/main" id="{83D8AFB8-11D3-4048-B402-A47CF1D8938B}"/>
            </a:ext>
          </a:extLst>
        </cdr:cNvPr>
        <cdr:cNvSpPr/>
      </cdr:nvSpPr>
      <cdr:spPr>
        <a:xfrm xmlns:a="http://schemas.openxmlformats.org/drawingml/2006/main">
          <a:off x="887644" y="237312"/>
          <a:ext cx="2268000" cy="246219"/>
        </a:xfrm>
        <a:prstGeom xmlns:a="http://schemas.openxmlformats.org/drawingml/2006/main" prst="rect">
          <a:avLst/>
        </a:prstGeom>
        <a:solidFill xmlns:a="http://schemas.openxmlformats.org/drawingml/2006/main">
          <a:srgbClr val="FFFFFF"/>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Overflow="overflow" horzOverflow="overflow" vert="horz" wrap="square" lIns="45719" tIns="45719" rIns="45719" bIns="45719" numCol="1" spcCol="38100" rtlCol="0" anchor="ctr">
          <a:spAutoFit/>
        </a:bodyPr>
        <a:lstStyle xmlns:a="http://schemas.openxmlformats.org/drawingml/2006/main"/>
        <a:p xmlns:a="http://schemas.openxmlformats.org/drawingml/2006/main">
          <a:pPr algn="r"/>
          <a:r>
            <a:rPr lang="en-US" altLang="ja-JP" sz="1000" b="1" dirty="0">
              <a:solidFill>
                <a:srgbClr val="FF0000"/>
              </a:solidFill>
              <a:latin typeface="BIZ UDPゴシック" panose="020B0400000000000000" pitchFamily="50" charset="-128"/>
              <a:ea typeface="BIZ UDPゴシック" panose="020B0400000000000000" pitchFamily="50" charset="-128"/>
            </a:rPr>
            <a:t>TV</a:t>
          </a:r>
          <a:r>
            <a:rPr lang="ja-JP" altLang="en-US" sz="1000" b="1" dirty="0">
              <a:solidFill>
                <a:srgbClr val="FF0000"/>
              </a:solidFill>
              <a:latin typeface="BIZ UDPゴシック" panose="020B0400000000000000" pitchFamily="50" charset="-128"/>
              <a:ea typeface="BIZ UDPゴシック" panose="020B0400000000000000" pitchFamily="50" charset="-128"/>
            </a:rPr>
            <a:t>やラジオなどのメディアからの情報</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0.2686</cdr:x>
      <cdr:y>0.11695</cdr:y>
    </cdr:from>
    <cdr:to>
      <cdr:x>0.7258</cdr:x>
      <cdr:y>0.87664</cdr:y>
    </cdr:to>
    <cdr:sp macro="" textlink="">
      <cdr:nvSpPr>
        <cdr:cNvPr id="2" name="部分円 1">
          <a:extLst xmlns:a="http://schemas.openxmlformats.org/drawingml/2006/main">
            <a:ext uri="{FF2B5EF4-FFF2-40B4-BE49-F238E27FC236}">
              <a16:creationId xmlns:a16="http://schemas.microsoft.com/office/drawing/2014/main" id="{3772CD7C-C3FC-4E2E-BC61-BF9313F1329A}"/>
            </a:ext>
          </a:extLst>
        </cdr:cNvPr>
        <cdr:cNvSpPr/>
      </cdr:nvSpPr>
      <cdr:spPr>
        <a:xfrm xmlns:a="http://schemas.openxmlformats.org/drawingml/2006/main">
          <a:off x="1085425" y="295822"/>
          <a:ext cx="1847576" cy="1921514"/>
        </a:xfrm>
        <a:prstGeom xmlns:a="http://schemas.openxmlformats.org/drawingml/2006/main" prst="pie">
          <a:avLst>
            <a:gd name="adj1" fmla="val 16303240"/>
            <a:gd name="adj2" fmla="val 11172913"/>
          </a:avLst>
        </a:prstGeom>
        <a:noFill xmlns:a="http://schemas.openxmlformats.org/drawingml/2006/main"/>
        <a:ln xmlns:a="http://schemas.openxmlformats.org/drawingml/2006/main" w="38100" cap="flat">
          <a:solidFill>
            <a:schemeClr val="tx1"/>
          </a:solidFill>
          <a:prstDash val="sysDash"/>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fromWordArt="0" anchor="ctr" anchorCtr="0" forceAA="0" compatLnSpc="1">
          <a:prstTxWarp prst="textNoShape">
            <a:avLst/>
          </a:prstTxWarp>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0.46869</cdr:x>
      <cdr:y>0.49991</cdr:y>
    </cdr:from>
    <cdr:to>
      <cdr:x>0.62041</cdr:x>
      <cdr:y>0.60137</cdr:y>
    </cdr:to>
    <cdr:sp macro="" textlink="">
      <cdr:nvSpPr>
        <cdr:cNvPr id="5" name="正方形/長方形 4">
          <a:extLst xmlns:a="http://schemas.openxmlformats.org/drawingml/2006/main">
            <a:ext uri="{FF2B5EF4-FFF2-40B4-BE49-F238E27FC236}">
              <a16:creationId xmlns:a16="http://schemas.microsoft.com/office/drawing/2014/main" id="{DC07D055-5F60-4544-B51C-6CBAFDDFB68D}"/>
            </a:ext>
          </a:extLst>
        </cdr:cNvPr>
        <cdr:cNvSpPr/>
      </cdr:nvSpPr>
      <cdr:spPr>
        <a:xfrm xmlns:a="http://schemas.openxmlformats.org/drawingml/2006/main">
          <a:off x="4082268" y="886881"/>
          <a:ext cx="1321455" cy="180000"/>
        </a:xfrm>
        <a:prstGeom xmlns:a="http://schemas.openxmlformats.org/drawingml/2006/main" prst="rect">
          <a:avLst/>
        </a:prstGeom>
        <a:solidFill xmlns:a="http://schemas.openxmlformats.org/drawingml/2006/main">
          <a:schemeClr val="bg1"/>
        </a:solidFill>
        <a:ln xmlns:a="http://schemas.openxmlformats.org/drawingml/2006/main" w="12700" cap="flat">
          <a:noFill/>
          <a:prstDash val="solid"/>
          <a:miter lim="8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txBody>
        <a:bodyPr xmlns:a="http://schemas.openxmlformats.org/drawingml/2006/main" rot="0" spcFirstLastPara="1" vert="horz" wrap="square" lIns="45719" tIns="45719" rIns="45719" bIns="45719" numCol="1" spcCol="38100" rtlCol="0" anchor="ctr">
          <a:spAutoFit/>
        </a:bodyPr>
        <a:lstStyle xmlns:a="http://schemas.openxmlformats.org/drawingml/2006/main">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xmlns:a="http://schemas.openxmlformats.org/drawingml/2006/main">
          <a:pPr marL="0" marR="0" indent="0" algn="r" defTabSz="914400" rtl="0" fontAlgn="auto" latinLnBrk="0" hangingPunct="0">
            <a:lnSpc>
              <a:spcPct val="100000"/>
            </a:lnSpc>
            <a:spcBef>
              <a:spcPts val="0"/>
            </a:spcBef>
            <a:spcAft>
              <a:spcPts val="0"/>
            </a:spcAft>
            <a:buClrTx/>
            <a:buSzTx/>
            <a:buFontTx/>
            <a:buNone/>
            <a:tabLst/>
          </a:pPr>
          <a:r>
            <a:rPr lang="ja-JP" altLang="en-US" sz="1100" b="1" dirty="0">
              <a:solidFill>
                <a:srgbClr val="FF0000"/>
              </a:solidFill>
              <a:latin typeface="BIZ UDPゴシック" panose="020B0400000000000000" pitchFamily="50" charset="-128"/>
              <a:ea typeface="BIZ UDPゴシック" panose="020B0400000000000000" pitchFamily="50" charset="-128"/>
            </a:rPr>
            <a:t>⑤</a:t>
          </a:r>
          <a:r>
            <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会場内コンテンツ</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3EA772C1-A1C9-4F17-8B46-F811CBB03C28}" type="slidenum">
              <a:rPr kumimoji="1" lang="ja-JP" altLang="en-US" smtClean="0"/>
              <a:t>‹#›</a:t>
            </a:fld>
            <a:endParaRPr kumimoji="1" lang="ja-JP" altLang="en-US"/>
          </a:p>
        </p:txBody>
      </p:sp>
    </p:spTree>
    <p:extLst>
      <p:ext uri="{BB962C8B-B14F-4D97-AF65-F5344CB8AC3E}">
        <p14:creationId xmlns:p14="http://schemas.microsoft.com/office/powerpoint/2010/main" val="3261816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9" name="Shape 669"/>
          <p:cNvSpPr>
            <a:spLocks noGrp="1" noRot="1" noChangeAspect="1"/>
          </p:cNvSpPr>
          <p:nvPr>
            <p:ph type="sldImg"/>
          </p:nvPr>
        </p:nvSpPr>
        <p:spPr>
          <a:xfrm>
            <a:off x="92075" y="746125"/>
            <a:ext cx="6623050" cy="3725863"/>
          </a:xfrm>
          <a:prstGeom prst="rect">
            <a:avLst/>
          </a:prstGeom>
        </p:spPr>
        <p:txBody>
          <a:bodyPr lIns="91420" tIns="45710" rIns="91420" bIns="45710"/>
          <a:lstStyle/>
          <a:p>
            <a:endParaRPr/>
          </a:p>
        </p:txBody>
      </p:sp>
      <p:sp>
        <p:nvSpPr>
          <p:cNvPr id="670" name="Shape 670"/>
          <p:cNvSpPr>
            <a:spLocks noGrp="1"/>
          </p:cNvSpPr>
          <p:nvPr>
            <p:ph type="body" sz="quarter" idx="1"/>
          </p:nvPr>
        </p:nvSpPr>
        <p:spPr>
          <a:xfrm>
            <a:off x="907629" y="4721186"/>
            <a:ext cx="4991947" cy="4472702"/>
          </a:xfrm>
          <a:prstGeom prst="rect">
            <a:avLst/>
          </a:prstGeom>
        </p:spPr>
        <p:txBody>
          <a:bodyPr lIns="91420" tIns="45710" rIns="91420" bIns="45710"/>
          <a:lstStyle/>
          <a:p>
            <a:endParaRPr/>
          </a:p>
        </p:txBody>
      </p:sp>
    </p:spTree>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5935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7935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34478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7354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45379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04483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6DC2-2CF2-9BE4-8CFB-8E8ED0B790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D47853-BCE6-7173-3761-C5D5AB85DE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94184FA-D7BF-4A0D-E2C3-F57FCED536D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514216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2_白紙">
    <p:spTree>
      <p:nvGrpSpPr>
        <p:cNvPr id="1" name=""/>
        <p:cNvGrpSpPr/>
        <p:nvPr/>
      </p:nvGrpSpPr>
      <p:grpSpPr>
        <a:xfrm>
          <a:off x="0" y="0"/>
          <a:ext cx="0" cy="0"/>
          <a:chOff x="0" y="0"/>
          <a:chExt cx="0" cy="0"/>
        </a:xfrm>
      </p:grpSpPr>
      <p:pic>
        <p:nvPicPr>
          <p:cNvPr id="26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6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付きの 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タイトルと 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2_縦書きタイトルと 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2_タイトルとコンテンツ">
    <p:spTree>
      <p:nvGrpSpPr>
        <p:cNvPr id="1" name=""/>
        <p:cNvGrpSpPr/>
        <p:nvPr/>
      </p:nvGrpSpPr>
      <p:grpSpPr>
        <a:xfrm>
          <a:off x="0" y="0"/>
          <a:ext cx="0" cy="0"/>
          <a:chOff x="0" y="0"/>
          <a:chExt cx="0" cy="0"/>
        </a:xfrm>
      </p:grpSpPr>
      <p:sp>
        <p:nvSpPr>
          <p:cNvPr id="33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3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3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35" name="タイトルテキスト"/>
          <p:cNvSpPr txBox="1">
            <a:spLocks noGrp="1"/>
          </p:cNvSpPr>
          <p:nvPr>
            <p:ph type="title"/>
          </p:nvPr>
        </p:nvSpPr>
        <p:spPr>
          <a:prstGeom prst="rect">
            <a:avLst/>
          </a:prstGeom>
        </p:spPr>
        <p:txBody>
          <a:bodyPr anchor="t"/>
          <a:lstStyle/>
          <a:p>
            <a:r>
              <a:t>タイトルテキスト</a:t>
            </a:r>
          </a:p>
        </p:txBody>
      </p:sp>
      <p:sp>
        <p:nvSpPr>
          <p:cNvPr id="336"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7"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3_比較">
    <p:spTree>
      <p:nvGrpSpPr>
        <p:cNvPr id="1" name=""/>
        <p:cNvGrpSpPr/>
        <p:nvPr/>
      </p:nvGrpSpPr>
      <p:grpSpPr>
        <a:xfrm>
          <a:off x="0" y="0"/>
          <a:ext cx="0" cy="0"/>
          <a:chOff x="0" y="0"/>
          <a:chExt cx="0" cy="0"/>
        </a:xfrm>
      </p:grpSpPr>
      <p:pic>
        <p:nvPicPr>
          <p:cNvPr id="12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30"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131"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32"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タイトルのみ">
    <p:spTree>
      <p:nvGrpSpPr>
        <p:cNvPr id="1" name=""/>
        <p:cNvGrpSpPr/>
        <p:nvPr/>
      </p:nvGrpSpPr>
      <p:grpSpPr>
        <a:xfrm>
          <a:off x="0" y="0"/>
          <a:ext cx="0" cy="0"/>
          <a:chOff x="0" y="0"/>
          <a:chExt cx="0" cy="0"/>
        </a:xfrm>
      </p:grpSpPr>
      <p:sp>
        <p:nvSpPr>
          <p:cNvPr id="381"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82"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83"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84" name="タイトルテキスト"/>
          <p:cNvSpPr txBox="1">
            <a:spLocks noGrp="1"/>
          </p:cNvSpPr>
          <p:nvPr>
            <p:ph type="title"/>
          </p:nvPr>
        </p:nvSpPr>
        <p:spPr>
          <a:prstGeom prst="rect">
            <a:avLst/>
          </a:prstGeom>
        </p:spPr>
        <p:txBody>
          <a:bodyPr anchor="t"/>
          <a:lstStyle/>
          <a:p>
            <a:r>
              <a:t>タイトルテキスト</a:t>
            </a:r>
          </a:p>
        </p:txBody>
      </p:sp>
      <p:sp>
        <p:nvSpPr>
          <p:cNvPr id="38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1_縦書きタイトルと 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5_白紙">
    <p:spTree>
      <p:nvGrpSpPr>
        <p:cNvPr id="1" name=""/>
        <p:cNvGrpSpPr/>
        <p:nvPr/>
      </p:nvGrpSpPr>
      <p:grpSpPr>
        <a:xfrm>
          <a:off x="0" y="0"/>
          <a:ext cx="0" cy="0"/>
          <a:chOff x="0" y="0"/>
          <a:chExt cx="0" cy="0"/>
        </a:xfrm>
      </p:grpSpPr>
      <p:sp>
        <p:nvSpPr>
          <p:cNvPr id="46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6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6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67"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68"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3_白紙">
    <p:spTree>
      <p:nvGrpSpPr>
        <p:cNvPr id="1" name=""/>
        <p:cNvGrpSpPr/>
        <p:nvPr/>
      </p:nvGrpSpPr>
      <p:grpSpPr>
        <a:xfrm>
          <a:off x="0" y="0"/>
          <a:ext cx="0" cy="0"/>
          <a:chOff x="0" y="0"/>
          <a:chExt cx="0" cy="0"/>
        </a:xfrm>
      </p:grpSpPr>
      <p:pic>
        <p:nvPicPr>
          <p:cNvPr id="14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1_タイトルとコンテンツ">
    <p:spTree>
      <p:nvGrpSpPr>
        <p:cNvPr id="1" name=""/>
        <p:cNvGrpSpPr/>
        <p:nvPr/>
      </p:nvGrpSpPr>
      <p:grpSpPr>
        <a:xfrm>
          <a:off x="0" y="0"/>
          <a:ext cx="0" cy="0"/>
          <a:chOff x="0" y="0"/>
          <a:chExt cx="0" cy="0"/>
        </a:xfrm>
      </p:grpSpPr>
      <p:sp>
        <p:nvSpPr>
          <p:cNvPr id="5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05" name="タイトルテキスト"/>
          <p:cNvSpPr txBox="1">
            <a:spLocks noGrp="1"/>
          </p:cNvSpPr>
          <p:nvPr>
            <p:ph type="title"/>
          </p:nvPr>
        </p:nvSpPr>
        <p:spPr>
          <a:xfrm>
            <a:off x="382129" y="75863"/>
            <a:ext cx="10237047" cy="481753"/>
          </a:xfrm>
          <a:prstGeom prst="rect">
            <a:avLst/>
          </a:prstGeom>
        </p:spPr>
        <p:txBody>
          <a:bodyPr lIns="0" tIns="0" rIns="0" bIns="0"/>
          <a:lstStyle>
            <a:lvl1pPr>
              <a:defRPr sz="2400">
                <a:latin typeface="Meiryo UI"/>
                <a:ea typeface="Meiryo UI"/>
                <a:cs typeface="Meiryo UI"/>
                <a:sym typeface="Meiryo UI"/>
              </a:defRPr>
            </a:lvl1pPr>
          </a:lstStyle>
          <a:p>
            <a:r>
              <a:t>タイトルテキスト</a:t>
            </a:r>
          </a:p>
        </p:txBody>
      </p:sp>
      <p:sp>
        <p:nvSpPr>
          <p:cNvPr id="506" name="フッター プレースホルダー 1"/>
          <p:cNvSpPr txBox="1"/>
          <p:nvPr/>
        </p:nvSpPr>
        <p:spPr>
          <a:xfrm>
            <a:off x="2799319" y="6635232"/>
            <a:ext cx="7093619" cy="2438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p>
            <a:pPr algn="ctr" defTabSz="914406">
              <a:defRPr sz="1000">
                <a:solidFill>
                  <a:srgbClr val="FFFFFF"/>
                </a:solidFill>
                <a:latin typeface="Meiryo UI"/>
                <a:ea typeface="Meiryo UI"/>
                <a:cs typeface="Meiryo UI"/>
                <a:sym typeface="Meiryo UI"/>
              </a:defRPr>
            </a:pPr>
            <a:r>
              <a:t>©Copyright Japan Association for the 2025 World Exposition, All rights reserved.</a:t>
            </a:r>
          </a:p>
        </p:txBody>
      </p:sp>
      <p:sp>
        <p:nvSpPr>
          <p:cNvPr id="507" name="スライド番号"/>
          <p:cNvSpPr txBox="1">
            <a:spLocks noGrp="1"/>
          </p:cNvSpPr>
          <p:nvPr>
            <p:ph type="sldNum" sz="quarter" idx="2"/>
          </p:nvPr>
        </p:nvSpPr>
        <p:spPr>
          <a:xfrm>
            <a:off x="11678182" y="6609160"/>
            <a:ext cx="273657" cy="269241"/>
          </a:xfrm>
          <a:prstGeom prst="rect">
            <a:avLst/>
          </a:prstGeom>
        </p:spPr>
        <p:txBody>
          <a:bodyPr anchor="t"/>
          <a:lstStyle>
            <a:lvl1pPr algn="ctr" defTabSz="914406">
              <a:lnSpc>
                <a:spcPct val="100000"/>
              </a:lnSpc>
              <a:defRPr>
                <a:solidFill>
                  <a:srgbClr val="FFFFFF"/>
                </a:solidFill>
                <a:latin typeface="Meiryo UI"/>
                <a:ea typeface="Meiryo UI"/>
                <a:cs typeface="Meiryo UI"/>
                <a:sym typeface="Meiryo UI"/>
              </a:defRPr>
            </a:lvl1pPr>
          </a:lstStyle>
          <a:p>
            <a:fld id="{86CB4B4D-7CA3-9044-876B-883B54F8677D}" type="slidenum">
              <a:t>‹#›</a:t>
            </a:fld>
            <a:endParaRPr/>
          </a:p>
        </p:txBody>
      </p:sp>
      <p:pic>
        <p:nvPicPr>
          <p:cNvPr id="508" name="図 4" descr="図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59859" y="0"/>
            <a:ext cx="1562117" cy="640081"/>
          </a:xfrm>
          <a:prstGeom prst="rect">
            <a:avLst/>
          </a:prstGeom>
          <a:ln w="12700">
            <a:miter lim="400000"/>
          </a:ln>
        </p:spPr>
      </p:pic>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8" cy="365126"/>
            <a:chOff x="0" y="0"/>
            <a:chExt cx="1567586"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8" cy="365126"/>
            <a:chOff x="0" y="0"/>
            <a:chExt cx="1567586"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8" cy="365126"/>
            <a:chOff x="0" y="0"/>
            <a:chExt cx="1567586"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8" cy="365126"/>
            <a:chOff x="0" y="0"/>
            <a:chExt cx="1567586"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8" cy="365126"/>
            <a:chOff x="0" y="0"/>
            <a:chExt cx="1567586"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タイトル付きの 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8" cy="365126"/>
            <a:chOff x="0" y="0"/>
            <a:chExt cx="1567586"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縦書きタイトルと 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8" cy="365126"/>
            <a:chOff x="0" y="0"/>
            <a:chExt cx="1567586"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79337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D3518B21-8B46-4D5B-A51D-5635EA7D41EC}" type="slidenum">
              <a:rPr kumimoji="1" lang="ja-JP" altLang="en-US" smtClean="0"/>
              <a:t>‹#›</a:t>
            </a:fld>
            <a:endParaRPr kumimoji="1" lang="ja-JP" altLang="en-US"/>
          </a:p>
        </p:txBody>
      </p:sp>
    </p:spTree>
    <p:extLst>
      <p:ext uri="{BB962C8B-B14F-4D97-AF65-F5344CB8AC3E}">
        <p14:creationId xmlns:p14="http://schemas.microsoft.com/office/powerpoint/2010/main" val="30601546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リード文あり">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36" y="914497"/>
            <a:ext cx="11165933" cy="1865795"/>
          </a:xfrm>
          <a:prstGeom prst="rect">
            <a:avLst/>
          </a:prstGeom>
          <a:solidFill>
            <a:srgbClr val="EFEFEF"/>
          </a:solidFill>
        </p:spPr>
        <p:txBody>
          <a:bodyPr vert="horz" lIns="180000" tIns="144000" rIns="180000" bIns="144000" rtlCol="0">
            <a:spAutoFit/>
          </a:bodyPr>
          <a:lstStyle>
            <a:lvl1pPr>
              <a:defRPr lang="ja-JP" altLang="en-US" sz="1452" b="1" noProof="0" dirty="0" smtClean="0"/>
            </a:lvl1pPr>
            <a:lvl2pPr>
              <a:defRPr lang="ja-JP" altLang="en-US" b="1" noProof="0" dirty="0" smtClean="0"/>
            </a:lvl2pPr>
            <a:lvl3pPr>
              <a:defRPr lang="ja-JP" altLang="en-US" b="1" noProof="0" dirty="0" smtClean="0"/>
            </a:lvl3pPr>
            <a:lvl4pPr>
              <a:defRPr lang="ja-JP" altLang="en-US" b="1" noProof="0" dirty="0"/>
            </a:lvl4pPr>
          </a:lstStyle>
          <a:p>
            <a:pPr marR="0" lvl="0">
              <a:spcAft>
                <a:spcPts val="0"/>
              </a:spcAft>
              <a:tabLst/>
            </a:pPr>
            <a:r>
              <a:rPr kumimoji="1" lang="ja-JP" altLang="en-US" sz="1633" b="0" i="0" u="none" strike="noStrike" kern="1200" cap="none" spc="0" normalizeH="0" baseline="0" noProof="0" dirty="0">
                <a:ln>
                  <a:noFill/>
                </a:ln>
                <a:solidFill>
                  <a:prstClr val="black">
                    <a:lumMod val="85000"/>
                    <a:lumOff val="15000"/>
                  </a:prstClr>
                </a:solidFill>
                <a:effectLst/>
                <a:uLnTx/>
                <a:uFillTx/>
                <a:latin typeface="+mn-ea"/>
                <a:ea typeface="+mn-ea"/>
                <a:cs typeface="+mn-cs"/>
              </a:rPr>
              <a:t>マスター テキストの書式設定</a:t>
            </a:r>
          </a:p>
          <a:p>
            <a:pPr marR="0" lvl="1">
              <a:spcAft>
                <a:spcPts val="0"/>
              </a:spcAft>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2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2">
              <a:spcAft>
                <a:spcPts val="0"/>
              </a:spcAft>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3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3">
              <a:spcAft>
                <a:spcPts val="0"/>
              </a:spcAft>
              <a:buClr>
                <a:prstClr val="black">
                  <a:lumMod val="75000"/>
                  <a:lumOff val="25000"/>
                </a:prstClr>
              </a:buClr>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4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p:txBody>
      </p:sp>
      <p:sp>
        <p:nvSpPr>
          <p:cNvPr id="7" name="タイトル 6">
            <a:extLst>
              <a:ext uri="{FF2B5EF4-FFF2-40B4-BE49-F238E27FC236}">
                <a16:creationId xmlns:a16="http://schemas.microsoft.com/office/drawing/2014/main" id="{AC475D6D-EFDE-474E-B5E1-31B2A6305C2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9" name="フッター プレースホルダー 8">
            <a:extLst>
              <a:ext uri="{FF2B5EF4-FFF2-40B4-BE49-F238E27FC236}">
                <a16:creationId xmlns:a16="http://schemas.microsoft.com/office/drawing/2014/main" id="{87215981-0AE2-4F81-8B7E-F5B4979EC043}"/>
              </a:ext>
            </a:extLst>
          </p:cNvPr>
          <p:cNvSpPr>
            <a:spLocks noGrp="1"/>
          </p:cNvSpPr>
          <p:nvPr>
            <p:ph type="ftr" sz="quarter" idx="11"/>
          </p:nvPr>
        </p:nvSpPr>
        <p:spPr>
          <a:xfrm>
            <a:off x="506527" y="6658109"/>
            <a:ext cx="5307420" cy="188951"/>
          </a:xfrm>
          <a:prstGeom prst="rect">
            <a:avLst/>
          </a:prstGeom>
        </p:spPr>
        <p:txBody>
          <a:bodyPr/>
          <a:lstStyle>
            <a:lvl1pPr algn="l">
              <a:defRPr/>
            </a:lvl1pPr>
          </a:lstStyle>
          <a:p>
            <a:pPr algn="l"/>
            <a:endParaRPr kumimoji="1" lang="ja-JP" altLang="en-US"/>
          </a:p>
        </p:txBody>
      </p:sp>
      <p:sp>
        <p:nvSpPr>
          <p:cNvPr id="11" name="Slide Number Placeholder 5">
            <a:extLst>
              <a:ext uri="{FF2B5EF4-FFF2-40B4-BE49-F238E27FC236}">
                <a16:creationId xmlns:a16="http://schemas.microsoft.com/office/drawing/2014/main" id="{0C55BBB2-D192-4944-823A-82A862F6E61B}"/>
              </a:ext>
            </a:extLst>
          </p:cNvPr>
          <p:cNvSpPr>
            <a:spLocks noGrp="1"/>
          </p:cNvSpPr>
          <p:nvPr>
            <p:ph type="sldNum" sz="quarter" idx="4"/>
          </p:nvPr>
        </p:nvSpPr>
        <p:spPr>
          <a:xfrm>
            <a:off x="11274961" y="6658109"/>
            <a:ext cx="410512" cy="195951"/>
          </a:xfrm>
          <a:prstGeom prst="rect">
            <a:avLst/>
          </a:prstGeom>
          <a:noFill/>
        </p:spPr>
        <p:txBody>
          <a:bodyPr vert="horz" lIns="0" tIns="0" rIns="0" bIns="0" rtlCol="0" anchor="ctr"/>
          <a:lstStyle>
            <a:lvl1pPr algn="r" fontAlgn="ctr">
              <a:defRPr sz="816" b="0">
                <a:solidFill>
                  <a:schemeClr val="tx1">
                    <a:lumMod val="85000"/>
                    <a:lumOff val="15000"/>
                  </a:schemeClr>
                </a:solidFill>
                <a:latin typeface="+mn-ea"/>
                <a:ea typeface="+mn-ea"/>
              </a:defRPr>
            </a:lvl1pPr>
          </a:lstStyle>
          <a:p>
            <a:fld id="{43917D35-CB2B-46E2-AAA2-A2005A228270}" type="slidenum">
              <a:rPr kumimoji="1" lang="ja-JP" altLang="en-US" smtClean="0"/>
              <a:pPr/>
              <a:t>‹#›</a:t>
            </a:fld>
            <a:endParaRPr kumimoji="1" lang="ja-JP" altLang="en-US" dirty="0"/>
          </a:p>
        </p:txBody>
      </p:sp>
    </p:spTree>
    <p:extLst>
      <p:ext uri="{BB962C8B-B14F-4D97-AF65-F5344CB8AC3E}">
        <p14:creationId xmlns:p14="http://schemas.microsoft.com/office/powerpoint/2010/main" val="4074551979"/>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AE7A82-2C27-63C4-6D2D-1468475C457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9180E65-3422-0A4B-E6E4-091077BF2B53}"/>
              </a:ext>
            </a:extLst>
          </p:cNvPr>
          <p:cNvSpPr>
            <a:spLocks noGrp="1"/>
          </p:cNvSpPr>
          <p:nvPr>
            <p:ph type="dt" sz="half" idx="10"/>
          </p:nvPr>
        </p:nvSpPr>
        <p:spPr/>
        <p:txBody>
          <a:bodyPr/>
          <a:lstStyle/>
          <a:p>
            <a:fld id="{2BF9D536-B93C-4FBD-8DA4-61959461E2CA}"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D841244A-D026-F955-79FC-5B78E241CF8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ED79C8-E4B2-3A56-F805-7F5AAE448A12}"/>
              </a:ext>
            </a:extLst>
          </p:cNvPr>
          <p:cNvSpPr>
            <a:spLocks noGrp="1"/>
          </p:cNvSpPr>
          <p:nvPr>
            <p:ph type="sldNum" sz="quarter" idx="12"/>
          </p:nvPr>
        </p:nvSpPr>
        <p:spPr/>
        <p:txBody>
          <a:bodyPr/>
          <a:lstStyle/>
          <a:p>
            <a:fld id="{3AB3A291-93E6-4E15-9A7B-6B6B455C0CBF}" type="slidenum">
              <a:rPr kumimoji="1" lang="ja-JP" altLang="en-US" smtClean="0"/>
              <a:t>‹#›</a:t>
            </a:fld>
            <a:endParaRPr kumimoji="1" lang="ja-JP" altLang="en-US"/>
          </a:p>
        </p:txBody>
      </p:sp>
    </p:spTree>
    <p:extLst>
      <p:ext uri="{BB962C8B-B14F-4D97-AF65-F5344CB8AC3E}">
        <p14:creationId xmlns:p14="http://schemas.microsoft.com/office/powerpoint/2010/main" val="336001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1_タイトルと 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_縦書きタイトルと 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47"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cSld>
  <p:clrMap bg1="lt1" tx1="dk1" bg2="lt2" tx2="dk2" accent1="accent1" accent2="accent2" accent3="accent3" accent4="accent4" accent5="accent5" accent6="accent6" hlink="hlink" folHlink="folHlink"/>
  <p:sldLayoutIdLst>
    <p:sldLayoutId id="2147483653" r:id="rId1"/>
    <p:sldLayoutId id="2147483663"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8"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701" r:id="rId35"/>
    <p:sldLayoutId id="2147483702" r:id="rId36"/>
    <p:sldLayoutId id="2147483703" r:id="rId37"/>
    <p:sldLayoutId id="2147483706" r:id="rId38"/>
    <p:sldLayoutId id="2147483707" r:id="rId39"/>
    <p:sldLayoutId id="2147483708" r:id="rId40"/>
    <p:sldLayoutId id="2147483709" r:id="rId41"/>
    <p:sldLayoutId id="2147483711" r:id="rId42"/>
    <p:sldLayoutId id="2147483712" r:id="rId43"/>
    <p:sldLayoutId id="2147483713" r:id="rId44"/>
    <p:sldLayoutId id="2147483835" r:id="rId45"/>
  </p:sldLayoutIdLst>
  <p:transition spd="med"/>
  <p:hf sldNum="0" hdr="0" ft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chart" Target="../charts/chart6.xml"/><Relationship Id="rId11" Type="http://schemas.openxmlformats.org/officeDocument/2006/relationships/chart" Target="../charts/chart11.xml"/><Relationship Id="rId5" Type="http://schemas.openxmlformats.org/officeDocument/2006/relationships/chart" Target="../charts/chart5.xml"/><Relationship Id="rId10" Type="http://schemas.openxmlformats.org/officeDocument/2006/relationships/chart" Target="../charts/chart10.xml"/><Relationship Id="rId4" Type="http://schemas.openxmlformats.org/officeDocument/2006/relationships/chart" Target="../charts/chart4.xml"/><Relationship Id="rId9"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6.xml.rels><?xml version="1.0" encoding="UTF-8" standalone="yes"?>
<Relationships xmlns="http://schemas.openxmlformats.org/package/2006/relationships"><Relationship Id="rId8" Type="http://schemas.openxmlformats.org/officeDocument/2006/relationships/chart" Target="../charts/chart20.xml"/><Relationship Id="rId3" Type="http://schemas.openxmlformats.org/officeDocument/2006/relationships/chart" Target="../charts/chart17.xm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chart" Target="../charts/chart19.xml"/><Relationship Id="rId4" Type="http://schemas.openxmlformats.org/officeDocument/2006/relationships/chart" Target="../charts/chart18.xml"/><Relationship Id="rId9" Type="http://schemas.openxmlformats.org/officeDocument/2006/relationships/chart" Target="../charts/chart21.xml"/></Relationships>
</file>

<file path=ppt/slides/_rels/slide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chart" Target="../charts/chart28.xml"/><Relationship Id="rId4" Type="http://schemas.openxmlformats.org/officeDocument/2006/relationships/chart" Target="../charts/char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2BC64-A148-D45A-03A1-E5995B011102}"/>
            </a:ext>
          </a:extLst>
        </p:cNvPr>
        <p:cNvGrpSpPr/>
        <p:nvPr/>
      </p:nvGrpSpPr>
      <p:grpSpPr>
        <a:xfrm>
          <a:off x="0" y="0"/>
          <a:ext cx="0" cy="0"/>
          <a:chOff x="0" y="0"/>
          <a:chExt cx="0" cy="0"/>
        </a:xfrm>
      </p:grpSpPr>
      <p:sp>
        <p:nvSpPr>
          <p:cNvPr id="3" name="正方形/長方形 13">
            <a:extLst>
              <a:ext uri="{FF2B5EF4-FFF2-40B4-BE49-F238E27FC236}">
                <a16:creationId xmlns:a16="http://schemas.microsoft.com/office/drawing/2014/main" id="{00D34D64-4893-8CF3-0141-6650208DC928}"/>
              </a:ext>
            </a:extLst>
          </p:cNvPr>
          <p:cNvSpPr/>
          <p:nvPr/>
        </p:nvSpPr>
        <p:spPr>
          <a:xfrm>
            <a:off x="2433721" y="1505796"/>
            <a:ext cx="8412470" cy="2545973"/>
          </a:xfrm>
          <a:prstGeom prst="rect">
            <a:avLst/>
          </a:prstGeom>
          <a:noFill/>
          <a:ln cap="flat">
            <a:noFill/>
            <a:prstDash val="solid"/>
          </a:ln>
        </p:spPr>
        <p:txBody>
          <a:bodyPr vert="horz" wrap="square" lIns="82951" tIns="41475" rIns="82951" bIns="41475" anchor="t" anchorCtr="0" compatLnSpc="1">
            <a:spAutoFit/>
          </a:bodyPr>
          <a:lstStyle/>
          <a:p>
            <a:pPr lvl="0" defTabSz="329918">
              <a:defRPr sz="1800" b="0" i="0" u="none" strike="noStrike" kern="0" cap="none" spc="0" baseline="0">
                <a:solidFill>
                  <a:srgbClr val="000000"/>
                </a:solidFill>
                <a:uFillTx/>
              </a:defRPr>
            </a:pPr>
            <a:r>
              <a:rPr lang="ja-JP" altLang="en-US" sz="4000" b="1" dirty="0">
                <a:latin typeface="Meiryo UI" pitchFamily="50"/>
                <a:ea typeface="Meiryo UI" pitchFamily="50"/>
                <a:cs typeface="Times New Roman" pitchFamily="18"/>
              </a:rPr>
              <a:t>２</a:t>
            </a:r>
            <a:r>
              <a:rPr kumimoji="0" lang="ja-JP" altLang="en-US" sz="4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a:t>
            </a:r>
            <a:r>
              <a:rPr lang="ja-JP" altLang="en-US" sz="4000" b="1" dirty="0">
                <a:latin typeface="Meiryo UI" pitchFamily="50"/>
                <a:ea typeface="Meiryo UI" pitchFamily="50"/>
                <a:cs typeface="Times New Roman" pitchFamily="18"/>
              </a:rPr>
              <a:t>大阪府・市の取組状況</a:t>
            </a:r>
            <a:endParaRPr lang="en-US" altLang="ja-JP" sz="4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　　　</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bg1">
                    <a:lumMod val="75000"/>
                  </a:schemeClr>
                </a:solidFill>
                <a:latin typeface="Meiryo UI" pitchFamily="50"/>
                <a:ea typeface="Meiryo UI" pitchFamily="50"/>
                <a:cs typeface="Times New Roman" pitchFamily="18"/>
              </a:rPr>
              <a:t>・全体概要</a:t>
            </a:r>
            <a:endParaRPr lang="en-US" altLang="ja-JP" sz="3000" b="1" dirty="0">
              <a:solidFill>
                <a:schemeClr val="bg1">
                  <a:lumMod val="75000"/>
                </a:schemeClr>
              </a:solidFill>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bg1">
                    <a:lumMod val="75000"/>
                  </a:schemeClr>
                </a:solidFill>
                <a:latin typeface="Meiryo UI" pitchFamily="50"/>
                <a:ea typeface="Meiryo UI" pitchFamily="50"/>
                <a:cs typeface="Times New Roman" pitchFamily="18"/>
              </a:rPr>
              <a:t>・各専門部会の取組状況</a:t>
            </a:r>
            <a:endParaRPr lang="en-US" altLang="ja-JP" sz="3000" b="1" dirty="0">
              <a:solidFill>
                <a:schemeClr val="bg1">
                  <a:lumMod val="75000"/>
                </a:schemeClr>
              </a:solidFill>
              <a:latin typeface="Meiryo UI" pitchFamily="50"/>
              <a:ea typeface="Meiryo UI" pitchFamily="50"/>
              <a:cs typeface="Times New Roman" pitchFamily="18"/>
            </a:endParaRPr>
          </a:p>
          <a:p>
            <a:pPr lvl="0" algn="ctr"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chemeClr val="bg1">
                    <a:lumMod val="75000"/>
                  </a:schemeClr>
                </a:solidFill>
                <a:effectLst/>
                <a:uLnTx/>
                <a:uFillTx/>
                <a:latin typeface="Meiryo UI" pitchFamily="50"/>
                <a:ea typeface="Meiryo UI" pitchFamily="50"/>
                <a:cs typeface="Times New Roman" pitchFamily="18"/>
                <a:sym typeface="Calibri"/>
              </a:rPr>
              <a:t>　　　 </a:t>
            </a:r>
            <a:r>
              <a:rPr kumimoji="0" lang="ja-JP" altLang="en-US" sz="3000" b="1" i="0" u="none" strike="noStrike" kern="0" cap="none" spc="0" normalizeH="0" baseline="0" noProof="0" dirty="0">
                <a:ln>
                  <a:noFill/>
                </a:ln>
                <a:solidFill>
                  <a:schemeClr val="tx1"/>
                </a:solidFill>
                <a:effectLst/>
                <a:uLnTx/>
                <a:uFillTx/>
                <a:latin typeface="Meiryo UI" pitchFamily="50"/>
                <a:ea typeface="Meiryo UI" pitchFamily="50"/>
                <a:cs typeface="Times New Roman" pitchFamily="18"/>
                <a:sym typeface="Calibri"/>
              </a:rPr>
              <a:t>・大阪・関西万博に関する府民アンケート結果</a:t>
            </a:r>
            <a:endParaRPr kumimoji="0" lang="en-US" altLang="ja-JP" sz="3000" b="1" i="0" u="none" strike="noStrike" kern="0" cap="none" spc="0" normalizeH="0" baseline="0" noProof="0" dirty="0">
              <a:ln>
                <a:noFill/>
              </a:ln>
              <a:solidFill>
                <a:schemeClr val="tx1"/>
              </a:solidFill>
              <a:effectLst/>
              <a:uLnTx/>
              <a:uFillTx/>
              <a:latin typeface="Meiryo UI" pitchFamily="50"/>
              <a:ea typeface="Meiryo UI" pitchFamily="50"/>
              <a:cs typeface="Times New Roman" pitchFamily="18"/>
              <a:sym typeface="Calibri"/>
            </a:endParaRPr>
          </a:p>
        </p:txBody>
      </p:sp>
      <p:sp>
        <p:nvSpPr>
          <p:cNvPr id="4" name="正方形/長方形 3">
            <a:extLst>
              <a:ext uri="{FF2B5EF4-FFF2-40B4-BE49-F238E27FC236}">
                <a16:creationId xmlns:a16="http://schemas.microsoft.com/office/drawing/2014/main" id="{715B9F05-8617-61F3-1D87-AC80F93BE16C}"/>
              </a:ext>
            </a:extLst>
          </p:cNvPr>
          <p:cNvSpPr/>
          <p:nvPr/>
        </p:nvSpPr>
        <p:spPr>
          <a:xfrm>
            <a:off x="4992934" y="6662057"/>
            <a:ext cx="2287143"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 name="正方形/長方形 5">
            <a:extLst>
              <a:ext uri="{FF2B5EF4-FFF2-40B4-BE49-F238E27FC236}">
                <a16:creationId xmlns:a16="http://schemas.microsoft.com/office/drawing/2014/main" id="{10176707-A0D3-4B0B-B541-8EEFECFD9E14}"/>
              </a:ext>
            </a:extLst>
          </p:cNvPr>
          <p:cNvSpPr/>
          <p:nvPr/>
        </p:nvSpPr>
        <p:spPr>
          <a:xfrm>
            <a:off x="9881937" y="694998"/>
            <a:ext cx="1895767" cy="461663"/>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2400" b="1" i="0" u="none" strike="noStrike" cap="none" spc="0" normalizeH="0" baseline="0" dirty="0">
                <a:ln>
                  <a:noFill/>
                </a:ln>
                <a:solidFill>
                  <a:srgbClr val="000000"/>
                </a:solidFill>
                <a:effectLst/>
                <a:uFillTx/>
                <a:latin typeface="+mn-ea"/>
                <a:ea typeface="+mn-ea"/>
                <a:cs typeface="Calibri"/>
                <a:sym typeface="Calibri"/>
              </a:rPr>
              <a:t>資料２ー３</a:t>
            </a:r>
          </a:p>
        </p:txBody>
      </p:sp>
    </p:spTree>
    <p:extLst>
      <p:ext uri="{BB962C8B-B14F-4D97-AF65-F5344CB8AC3E}">
        <p14:creationId xmlns:p14="http://schemas.microsoft.com/office/powerpoint/2010/main" val="371208434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917EEA5-1CD5-45B3-9649-072DAFD98F41}"/>
              </a:ext>
            </a:extLst>
          </p:cNvPr>
          <p:cNvSpPr txBox="1"/>
          <p:nvPr/>
        </p:nvSpPr>
        <p:spPr>
          <a:xfrm>
            <a:off x="0" y="-15048"/>
            <a:ext cx="12192000" cy="523220"/>
          </a:xfrm>
          <a:prstGeom prst="rect">
            <a:avLst/>
          </a:prstGeom>
          <a:solidFill>
            <a:schemeClr val="accent5">
              <a:lumMod val="50000"/>
            </a:schemeClr>
          </a:solidFill>
        </p:spPr>
        <p:txBody>
          <a:bodyPr wrap="square" rtlCol="0" anchor="ctr" anchorCtr="0">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アンケート調査の</a:t>
            </a:r>
            <a:r>
              <a:rPr kumimoji="0" lang="ja-JP" altLang="en-US" sz="2800" b="1" i="0" u="none" strike="noStrike" cap="none" spc="0" normalizeH="0" baseline="0" dirty="0">
                <a:ln>
                  <a:noFill/>
                </a:ln>
                <a:solidFill>
                  <a:schemeClr val="bg1"/>
                </a:solidFill>
                <a:effectLst/>
                <a:uFillTx/>
                <a:latin typeface="BIZ UDPゴシック" panose="020B0400000000000000" pitchFamily="50" charset="-128"/>
                <a:ea typeface="BIZ UDPゴシック" panose="020B0400000000000000" pitchFamily="50" charset="-128"/>
                <a:sym typeface="Calibri"/>
              </a:rPr>
              <a:t>概要</a:t>
            </a:r>
          </a:p>
        </p:txBody>
      </p:sp>
      <p:sp>
        <p:nvSpPr>
          <p:cNvPr id="6" name="四角形: 角を丸くする 5">
            <a:extLst>
              <a:ext uri="{FF2B5EF4-FFF2-40B4-BE49-F238E27FC236}">
                <a16:creationId xmlns:a16="http://schemas.microsoft.com/office/drawing/2014/main" id="{DA601717-396F-47B1-AE32-D078ED55EF75}"/>
              </a:ext>
            </a:extLst>
          </p:cNvPr>
          <p:cNvSpPr/>
          <p:nvPr/>
        </p:nvSpPr>
        <p:spPr>
          <a:xfrm>
            <a:off x="574066" y="662173"/>
            <a:ext cx="11160000" cy="1368000"/>
          </a:xfrm>
          <a:prstGeom prst="roundRect">
            <a:avLst>
              <a:gd name="adj" fmla="val 11565"/>
            </a:avLst>
          </a:prstGeom>
          <a:solidFill>
            <a:schemeClr val="accent3">
              <a:lumMod val="20000"/>
              <a:lumOff val="80000"/>
            </a:schemeClr>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600"/>
              </a:spcBef>
              <a:spcAft>
                <a:spcPts val="0"/>
              </a:spcAft>
              <a:buClrTx/>
              <a:buSzTx/>
              <a:buFontTx/>
              <a:buNone/>
              <a:tabLst/>
            </a:pP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8" name="正方形/長方形 7">
            <a:extLst>
              <a:ext uri="{FF2B5EF4-FFF2-40B4-BE49-F238E27FC236}">
                <a16:creationId xmlns:a16="http://schemas.microsoft.com/office/drawing/2014/main" id="{8F35EC3F-E895-4535-922D-53DA79ADE13B}"/>
              </a:ext>
            </a:extLst>
          </p:cNvPr>
          <p:cNvSpPr/>
          <p:nvPr/>
        </p:nvSpPr>
        <p:spPr>
          <a:xfrm>
            <a:off x="772782" y="680350"/>
            <a:ext cx="11117179" cy="1605566"/>
          </a:xfrm>
          <a:prstGeom prst="rect">
            <a:avLst/>
          </a:prstGeom>
          <a:noFill/>
          <a:ln w="285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ts val="2000"/>
              </a:lnSpc>
              <a:spcBef>
                <a:spcPts val="600"/>
              </a:spcBef>
              <a:spcAft>
                <a:spcPts val="0"/>
              </a:spcAft>
              <a:buClrTx/>
              <a:buSzTx/>
              <a:tabLst/>
            </a:pPr>
            <a:r>
              <a:rPr lang="ja-JP" altLang="en-US" sz="1600" dirty="0">
                <a:solidFill>
                  <a:srgbClr val="FF0000"/>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実施手法 ： ・「おおさか</a:t>
            </a:r>
            <a:r>
              <a:rPr lang="en-US" altLang="ja-JP" sz="1600" dirty="0">
                <a:latin typeface="BIZ UDPゴシック" panose="020B0400000000000000" pitchFamily="50" charset="-128"/>
                <a:ea typeface="BIZ UDPゴシック" panose="020B0400000000000000" pitchFamily="50" charset="-128"/>
              </a:rPr>
              <a:t>Q</a:t>
            </a:r>
            <a:r>
              <a:rPr lang="ja-JP" altLang="en-US" sz="1600" dirty="0">
                <a:latin typeface="BIZ UDPゴシック" panose="020B0400000000000000" pitchFamily="50" charset="-128"/>
                <a:ea typeface="BIZ UDPゴシック" panose="020B0400000000000000" pitchFamily="50" charset="-128"/>
              </a:rPr>
              <a:t>ネット（民間のインターネット調査会社が保有するモニターを活用したアンケート調査」にて実施</a:t>
            </a:r>
            <a:br>
              <a:rPr lang="en-US" altLang="ja-JP" sz="1600" dirty="0">
                <a:latin typeface="BIZ UDPゴシック" panose="020B0400000000000000" pitchFamily="50" charset="-128"/>
                <a:ea typeface="BIZ UDPゴシック" panose="020B0400000000000000" pitchFamily="50" charset="-128"/>
              </a:rPr>
            </a:b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・調査対象は、</a:t>
            </a:r>
            <a:r>
              <a:rPr kumimoji="0" lang="en-US" altLang="ja-JP" sz="16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18</a:t>
            </a:r>
            <a:r>
              <a:rPr kumimoji="0" lang="ja-JP" altLang="en-US" sz="16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歳以上</a:t>
            </a:r>
            <a:r>
              <a:rPr kumimoji="0" lang="ja-JP" altLang="en-US" sz="1600" i="0"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の</a:t>
            </a:r>
            <a:r>
              <a:rPr kumimoji="0" lang="ja-JP" altLang="en-US" sz="16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大阪府民</a:t>
            </a:r>
            <a:r>
              <a:rPr lang="en-US" altLang="ja-JP" sz="1600" b="1" u="sng" dirty="0">
                <a:solidFill>
                  <a:srgbClr val="FF0000"/>
                </a:solidFill>
                <a:latin typeface="BIZ UDPゴシック" panose="020B0400000000000000" pitchFamily="50" charset="-128"/>
                <a:ea typeface="BIZ UDPゴシック" panose="020B0400000000000000" pitchFamily="50" charset="-128"/>
              </a:rPr>
              <a:t>2</a:t>
            </a:r>
            <a:r>
              <a:rPr kumimoji="0" lang="en-US" altLang="ja-JP" sz="16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,000</a:t>
            </a:r>
            <a:r>
              <a:rPr lang="ja-JP" altLang="en-US" sz="1600" b="1" u="sng" dirty="0">
                <a:solidFill>
                  <a:srgbClr val="FF0000"/>
                </a:solidFill>
                <a:latin typeface="BIZ UDPゴシック" panose="020B0400000000000000" pitchFamily="50" charset="-128"/>
                <a:ea typeface="BIZ UDPゴシック" panose="020B0400000000000000" pitchFamily="50" charset="-128"/>
              </a:rPr>
              <a:t>人</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lang="ja-JP" altLang="en-US" sz="1600" dirty="0">
                <a:latin typeface="BIZ UDPゴシック" panose="020B0400000000000000" pitchFamily="50" charset="-128"/>
                <a:ea typeface="BIZ UDPゴシック" panose="020B0400000000000000" pitchFamily="50" charset="-128"/>
              </a:rPr>
              <a:t>性別・</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年齢・居住地域）は</a:t>
            </a:r>
            <a:r>
              <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2020</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年国勢調査ベースで割付）</a:t>
            </a:r>
            <a:br>
              <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b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・質問項目等は、外部の専門家の意見等も踏まえ設定</a:t>
            </a:r>
            <a:endParaRPr lang="en-US" altLang="ja-JP" sz="1600" dirty="0">
              <a:latin typeface="BIZ UDPゴシック" panose="020B0400000000000000" pitchFamily="50" charset="-128"/>
              <a:ea typeface="BIZ UDPゴシック" panose="020B0400000000000000" pitchFamily="50" charset="-128"/>
            </a:endParaRPr>
          </a:p>
          <a:p>
            <a:pPr marR="0" algn="l" defTabSz="914400" rtl="0" fontAlgn="auto" latinLnBrk="0" hangingPunct="0">
              <a:lnSpc>
                <a:spcPts val="2000"/>
              </a:lnSpc>
              <a:spcBef>
                <a:spcPts val="600"/>
              </a:spcBef>
              <a:spcAft>
                <a:spcPts val="0"/>
              </a:spcAft>
              <a:buClrTx/>
              <a:buSzTx/>
              <a:tabLst/>
            </a:pPr>
            <a:r>
              <a:rPr lang="ja-JP" altLang="en-US" sz="1600" dirty="0">
                <a:solidFill>
                  <a:srgbClr val="FF0000"/>
                </a:solidFill>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実施期間 ： 令和７年</a:t>
            </a:r>
            <a:r>
              <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12</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月</a:t>
            </a:r>
            <a:r>
              <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22</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日</a:t>
            </a:r>
            <a:r>
              <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令和８年１月４日</a:t>
            </a:r>
            <a:endParaRPr kumimoji="0" lang="en-US" altLang="ja-JP"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marR="0" algn="l" defTabSz="914400" rtl="0" fontAlgn="auto" latinLnBrk="0" hangingPunct="0">
              <a:lnSpc>
                <a:spcPts val="2000"/>
              </a:lnSpc>
              <a:spcBef>
                <a:spcPts val="600"/>
              </a:spcBef>
              <a:spcAft>
                <a:spcPts val="0"/>
              </a:spcAft>
              <a:buClrTx/>
              <a:buSzTx/>
              <a:tabLst/>
            </a:pPr>
            <a:endParaRPr kumimoji="0" lang="ja-JP" altLang="en-US" sz="16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10" name="正方形/長方形 9">
            <a:extLst>
              <a:ext uri="{FF2B5EF4-FFF2-40B4-BE49-F238E27FC236}">
                <a16:creationId xmlns:a16="http://schemas.microsoft.com/office/drawing/2014/main" id="{15EAAC31-8379-4563-9BB1-C519499BB39A}"/>
              </a:ext>
            </a:extLst>
          </p:cNvPr>
          <p:cNvSpPr/>
          <p:nvPr/>
        </p:nvSpPr>
        <p:spPr>
          <a:xfrm>
            <a:off x="990720" y="2427075"/>
            <a:ext cx="10335365" cy="4284000"/>
          </a:xfrm>
          <a:prstGeom prst="rect">
            <a:avLst/>
          </a:prstGeom>
          <a:solidFill>
            <a:srgbClr val="FFFFFF"/>
          </a:solidFill>
          <a:ln w="28575"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テキスト ボックス 10">
            <a:extLst>
              <a:ext uri="{FF2B5EF4-FFF2-40B4-BE49-F238E27FC236}">
                <a16:creationId xmlns:a16="http://schemas.microsoft.com/office/drawing/2014/main" id="{66822091-06F0-48C4-A09D-FF1CEA30FAF3}"/>
              </a:ext>
            </a:extLst>
          </p:cNvPr>
          <p:cNvSpPr txBox="1"/>
          <p:nvPr/>
        </p:nvSpPr>
        <p:spPr>
          <a:xfrm>
            <a:off x="1291167" y="2592456"/>
            <a:ext cx="11670841" cy="4029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lnSpc>
                <a:spcPts val="2200"/>
              </a:lnSpc>
              <a:spcBef>
                <a:spcPts val="600"/>
              </a:spcBef>
            </a:pPr>
            <a:r>
              <a:rPr lang="ja-JP" altLang="en-US" sz="1600" b="1" dirty="0">
                <a:solidFill>
                  <a:schemeClr val="tx1"/>
                </a:solidFill>
                <a:latin typeface="BIZ UDPゴシック" panose="020B0400000000000000" pitchFamily="50" charset="-128"/>
                <a:ea typeface="BIZ UDPゴシック" panose="020B0400000000000000" pitchFamily="50" charset="-128"/>
              </a:rPr>
              <a:t>府民アンケート回答者の</a:t>
            </a:r>
            <a:r>
              <a:rPr lang="ja-JP" altLang="en-US" sz="1600" b="1" u="sng" dirty="0">
                <a:solidFill>
                  <a:srgbClr val="FF0000"/>
                </a:solidFill>
                <a:latin typeface="BIZ UDPゴシック" panose="020B0400000000000000" pitchFamily="50" charset="-128"/>
                <a:ea typeface="BIZ UDPゴシック" panose="020B0400000000000000" pitchFamily="50" charset="-128"/>
              </a:rPr>
              <a:t>約４割（</a:t>
            </a:r>
            <a:r>
              <a:rPr lang="en-US" altLang="ja-JP" sz="1600" b="1" u="sng" dirty="0">
                <a:solidFill>
                  <a:srgbClr val="FF0000"/>
                </a:solidFill>
                <a:latin typeface="BIZ UDPゴシック" panose="020B0400000000000000" pitchFamily="50" charset="-128"/>
                <a:ea typeface="BIZ UDPゴシック" panose="020B0400000000000000" pitchFamily="50" charset="-128"/>
              </a:rPr>
              <a:t>40.8</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が、万博へ来場。以下、来場有無ごとに整理。</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l">
              <a:lnSpc>
                <a:spcPts val="2200"/>
              </a:lnSpc>
              <a:spcBef>
                <a:spcPts val="600"/>
              </a:spcBef>
            </a:pPr>
            <a:r>
              <a:rPr lang="ja-JP" altLang="en-US" sz="1600" b="1" dirty="0">
                <a:solidFill>
                  <a:srgbClr val="0070C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万博への印象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開幕前：</a:t>
            </a:r>
            <a:r>
              <a:rPr lang="en-US" altLang="ja-JP" sz="1600" b="1" u="sng" dirty="0">
                <a:solidFill>
                  <a:srgbClr val="FF0000"/>
                </a:solidFill>
                <a:latin typeface="BIZ UDPゴシック" panose="020B0400000000000000" pitchFamily="50" charset="-128"/>
                <a:ea typeface="BIZ UDPゴシック" panose="020B0400000000000000" pitchFamily="50" charset="-128"/>
              </a:rPr>
              <a:t>58.0</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accent4"/>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閉幕後：</a:t>
            </a:r>
            <a:r>
              <a:rPr lang="en-US" altLang="ja-JP" sz="1600" b="1" u="sng" dirty="0">
                <a:solidFill>
                  <a:srgbClr val="FF0000"/>
                </a:solidFill>
                <a:latin typeface="BIZ UDPゴシック" panose="020B0400000000000000" pitchFamily="50" charset="-128"/>
                <a:ea typeface="BIZ UDPゴシック" panose="020B0400000000000000" pitchFamily="50" charset="-128"/>
              </a:rPr>
              <a:t>67.0</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en-US" altLang="ja-JP" sz="1600" b="1" u="sng" dirty="0">
                <a:solidFill>
                  <a:srgbClr val="FF0000"/>
                </a:solidFill>
                <a:latin typeface="BIZ UDPゴシック" panose="020B0400000000000000" pitchFamily="50" charset="-128"/>
                <a:ea typeface="BIZ UDPゴシック" panose="020B0400000000000000" pitchFamily="50" charset="-128"/>
              </a:rPr>
              <a:t>9.0</a:t>
            </a:r>
            <a:r>
              <a:rPr lang="ja-JP" altLang="en-US" sz="1600" b="1" u="sng" dirty="0">
                <a:solidFill>
                  <a:srgbClr val="FF0000"/>
                </a:solidFill>
                <a:latin typeface="BIZ UDPゴシック" panose="020B0400000000000000" pitchFamily="50" charset="-128"/>
                <a:ea typeface="BIZ UDPゴシック" panose="020B0400000000000000" pitchFamily="50" charset="-128"/>
              </a:rPr>
              <a:t>ｐｔ</a:t>
            </a:r>
            <a:r>
              <a:rPr lang="ja-JP" altLang="en-US" sz="1600" b="1" dirty="0">
                <a:solidFill>
                  <a:schemeClr val="tx1"/>
                </a:solidFill>
                <a:latin typeface="BIZ UDPゴシック" panose="020B0400000000000000" pitchFamily="50" charset="-128"/>
                <a:ea typeface="BIZ UDPゴシック" panose="020B0400000000000000" pitchFamily="50" charset="-128"/>
              </a:rPr>
              <a:t>）　が良い印象</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l">
              <a:lnSpc>
                <a:spcPts val="2200"/>
              </a:lnSpc>
              <a:spcBef>
                <a:spcPts val="600"/>
              </a:spcBef>
            </a:pP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内訳　・来場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あり</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開幕前：</a:t>
            </a:r>
            <a:r>
              <a:rPr lang="en-US" altLang="ja-JP" sz="1600" b="1" u="sng" dirty="0">
                <a:solidFill>
                  <a:srgbClr val="FF0000"/>
                </a:solidFill>
                <a:latin typeface="BIZ UDPゴシック" panose="020B0400000000000000" pitchFamily="50" charset="-128"/>
                <a:ea typeface="BIZ UDPゴシック" panose="020B0400000000000000" pitchFamily="50" charset="-128"/>
              </a:rPr>
              <a:t>75.1</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accent4"/>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84.8</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en-US" altLang="ja-JP" sz="1600" b="1" u="sng" dirty="0">
                <a:solidFill>
                  <a:srgbClr val="FF0000"/>
                </a:solidFill>
                <a:latin typeface="BIZ UDPゴシック" panose="020B0400000000000000" pitchFamily="50" charset="-128"/>
                <a:ea typeface="BIZ UDPゴシック" panose="020B0400000000000000" pitchFamily="50" charset="-128"/>
              </a:rPr>
              <a:t>9.7</a:t>
            </a:r>
            <a:r>
              <a:rPr lang="ja-JP" altLang="en-US" sz="1600" b="1" u="sng" dirty="0">
                <a:solidFill>
                  <a:srgbClr val="FF0000"/>
                </a:solidFill>
                <a:latin typeface="BIZ UDPゴシック" panose="020B0400000000000000" pitchFamily="50" charset="-128"/>
                <a:ea typeface="BIZ UDPゴシック" panose="020B0400000000000000" pitchFamily="50" charset="-128"/>
              </a:rPr>
              <a:t>ｐｔ</a:t>
            </a:r>
            <a:r>
              <a:rPr lang="ja-JP" altLang="en-US" sz="1600" b="1" dirty="0">
                <a:solidFill>
                  <a:schemeClr val="tx1"/>
                </a:solidFill>
                <a:latin typeface="BIZ UDPゴシック" panose="020B0400000000000000" pitchFamily="50" charset="-128"/>
                <a:ea typeface="BIZ UDPゴシック" panose="020B0400000000000000" pitchFamily="50" charset="-128"/>
              </a:rPr>
              <a:t>）</a:t>
            </a:r>
            <a:br>
              <a:rPr lang="en-US" altLang="ja-JP" sz="1600" b="1" dirty="0">
                <a:solidFill>
                  <a:srgbClr val="FF0000"/>
                </a:solidFill>
                <a:latin typeface="BIZ UDPゴシック" panose="020B0400000000000000" pitchFamily="50" charset="-128"/>
                <a:ea typeface="BIZ UDPゴシック" panose="020B0400000000000000" pitchFamily="50" charset="-128"/>
              </a:rPr>
            </a:b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　</a:t>
            </a:r>
            <a:r>
              <a:rPr lang="ja-JP" altLang="en-US" sz="105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なし</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開幕前：</a:t>
            </a:r>
            <a:r>
              <a:rPr lang="en-US" altLang="ja-JP" sz="1600" b="1" u="sng" dirty="0">
                <a:solidFill>
                  <a:srgbClr val="FF0000"/>
                </a:solidFill>
                <a:latin typeface="BIZ UDPゴシック" panose="020B0400000000000000" pitchFamily="50" charset="-128"/>
                <a:ea typeface="BIZ UDPゴシック" panose="020B0400000000000000" pitchFamily="50" charset="-128"/>
              </a:rPr>
              <a:t>46.2</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accent4"/>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54.6</a:t>
            </a:r>
            <a:r>
              <a:rPr lang="ja-JP" altLang="en-US" sz="1600" b="1" u="sng"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en-US" altLang="ja-JP" sz="1600" b="1" u="sng" dirty="0">
                <a:solidFill>
                  <a:srgbClr val="FF0000"/>
                </a:solidFill>
                <a:latin typeface="BIZ UDPゴシック" panose="020B0400000000000000" pitchFamily="50" charset="-128"/>
                <a:ea typeface="BIZ UDPゴシック" panose="020B0400000000000000" pitchFamily="50" charset="-128"/>
              </a:rPr>
              <a:t>8.4</a:t>
            </a:r>
            <a:r>
              <a:rPr lang="ja-JP" altLang="en-US" sz="1600" b="1" u="sng" dirty="0">
                <a:solidFill>
                  <a:srgbClr val="FF0000"/>
                </a:solidFill>
                <a:latin typeface="BIZ UDPゴシック" panose="020B0400000000000000" pitchFamily="50" charset="-128"/>
                <a:ea typeface="BIZ UDPゴシック" panose="020B0400000000000000" pitchFamily="50" charset="-128"/>
              </a:rPr>
              <a:t>ｐ</a:t>
            </a:r>
            <a:r>
              <a:rPr lang="en-US" altLang="ja-JP" sz="1600" b="1" u="sng" dirty="0">
                <a:solidFill>
                  <a:srgbClr val="FF0000"/>
                </a:solidFill>
                <a:latin typeface="BIZ UDPゴシック" panose="020B0400000000000000" pitchFamily="50" charset="-128"/>
                <a:ea typeface="BIZ UDPゴシック" panose="020B0400000000000000" pitchFamily="50" charset="-128"/>
              </a:rPr>
              <a:t>t</a:t>
            </a:r>
            <a:r>
              <a:rPr lang="ja-JP" altLang="en-US" sz="1600" b="1" dirty="0">
                <a:solidFill>
                  <a:schemeClr val="tx1"/>
                </a:solidFill>
                <a:latin typeface="BIZ UDPゴシック" panose="020B0400000000000000" pitchFamily="50" charset="-128"/>
                <a:ea typeface="BIZ UDPゴシック" panose="020B0400000000000000" pitchFamily="50" charset="-128"/>
              </a:rPr>
              <a:t>）</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l">
              <a:lnSpc>
                <a:spcPts val="500"/>
              </a:lnSpc>
              <a:spcBef>
                <a:spcPts val="600"/>
              </a:spcBef>
            </a:pPr>
            <a:endParaRPr lang="en-US" altLang="ja-JP" sz="1600" b="1" dirty="0">
              <a:solidFill>
                <a:srgbClr val="0070C0"/>
              </a:solidFill>
              <a:latin typeface="BIZ UDPゴシック" panose="020B0400000000000000" pitchFamily="50" charset="-128"/>
              <a:ea typeface="BIZ UDPゴシック" panose="020B0400000000000000" pitchFamily="50" charset="-128"/>
            </a:endParaRPr>
          </a:p>
          <a:p>
            <a:pPr algn="l">
              <a:lnSpc>
                <a:spcPts val="2200"/>
              </a:lnSpc>
              <a:spcBef>
                <a:spcPts val="600"/>
              </a:spcBef>
            </a:pPr>
            <a:r>
              <a:rPr lang="ja-JP" altLang="en-US" sz="1600" b="1" dirty="0">
                <a:solidFill>
                  <a:srgbClr val="0070C0"/>
                </a:solidFill>
                <a:latin typeface="BIZ UDPゴシック" panose="020B0400000000000000" pitchFamily="50" charset="-128"/>
                <a:ea typeface="BIZ UDPゴシック" panose="020B0400000000000000" pitchFamily="50" charset="-128"/>
              </a:rPr>
              <a:t>▮</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万博の成功   </a:t>
            </a: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u="sng" dirty="0">
                <a:solidFill>
                  <a:srgbClr val="FF0000"/>
                </a:solidFill>
                <a:latin typeface="BIZ UDPゴシック" panose="020B0400000000000000" pitchFamily="50" charset="-128"/>
                <a:ea typeface="BIZ UDPゴシック" panose="020B0400000000000000" pitchFamily="50" charset="-128"/>
              </a:rPr>
              <a:t>約８割（</a:t>
            </a:r>
            <a:r>
              <a:rPr lang="en-US" altLang="ja-JP" sz="1600" b="1" u="sng" dirty="0">
                <a:solidFill>
                  <a:srgbClr val="FF0000"/>
                </a:solidFill>
                <a:latin typeface="BIZ UDPゴシック" panose="020B0400000000000000" pitchFamily="50" charset="-128"/>
                <a:ea typeface="BIZ UDPゴシック" panose="020B0400000000000000" pitchFamily="50" charset="-128"/>
              </a:rPr>
              <a:t>7</a:t>
            </a:r>
            <a:r>
              <a:rPr lang="ja-JP" altLang="en-US" sz="1600" b="1" u="sng" dirty="0">
                <a:solidFill>
                  <a:srgbClr val="FF0000"/>
                </a:solidFill>
                <a:latin typeface="BIZ UDPゴシック" panose="020B0400000000000000" pitchFamily="50" charset="-128"/>
                <a:ea typeface="BIZ UDPゴシック" panose="020B0400000000000000" pitchFamily="50" charset="-128"/>
              </a:rPr>
              <a:t>６</a:t>
            </a:r>
            <a:r>
              <a:rPr lang="en-US" altLang="ja-JP"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u="sng" dirty="0">
                <a:solidFill>
                  <a:srgbClr val="FF0000"/>
                </a:solidFill>
                <a:latin typeface="BIZ UDPゴシック" panose="020B0400000000000000" pitchFamily="50" charset="-128"/>
                <a:ea typeface="BIZ UDPゴシック" panose="020B0400000000000000" pitchFamily="50" charset="-128"/>
              </a:rPr>
              <a:t>９％）</a:t>
            </a:r>
            <a:r>
              <a:rPr lang="ja-JP" altLang="en-US" sz="1600" b="1" dirty="0">
                <a:solidFill>
                  <a:schemeClr val="tx1"/>
                </a:solidFill>
                <a:latin typeface="BIZ UDPゴシック" panose="020B0400000000000000" pitchFamily="50" charset="-128"/>
                <a:ea typeface="BIZ UDPゴシック" panose="020B0400000000000000" pitchFamily="50" charset="-128"/>
              </a:rPr>
              <a:t>が成功と認識</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 </a:t>
            </a:r>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内訳　・来場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あり</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u="sng" dirty="0">
                <a:solidFill>
                  <a:srgbClr val="FF0000"/>
                </a:solidFill>
                <a:latin typeface="BIZ UDPゴシック" panose="020B0400000000000000" pitchFamily="50" charset="-128"/>
                <a:ea typeface="BIZ UDPゴシック" panose="020B0400000000000000" pitchFamily="50" charset="-128"/>
              </a:rPr>
              <a:t>８９</a:t>
            </a:r>
            <a:r>
              <a:rPr lang="en-US" altLang="ja-JP" sz="1600" b="1" u="sng" dirty="0">
                <a:solidFill>
                  <a:srgbClr val="FF0000"/>
                </a:solidFill>
                <a:latin typeface="BIZ UDPゴシック" panose="020B0400000000000000" pitchFamily="50" charset="-128"/>
                <a:ea typeface="BIZ UDPゴシック" panose="020B0400000000000000" pitchFamily="50" charset="-128"/>
              </a:rPr>
              <a:t>.7</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200" b="1" dirty="0">
                <a:solidFill>
                  <a:srgbClr val="FF0000"/>
                </a:solidFill>
                <a:latin typeface="BIZ UDPゴシック" panose="020B0400000000000000" pitchFamily="50" charset="-128"/>
                <a:ea typeface="BIZ UDPゴシック" panose="020B0400000000000000" pitchFamily="50" charset="-128"/>
              </a:rPr>
              <a:t>　　</a:t>
            </a:r>
            <a:r>
              <a:rPr lang="ja-JP" altLang="en-US" sz="105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なし</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68.0</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endParaRPr lang="en-US" altLang="ja-JP" sz="1600" b="1" u="sng" dirty="0">
              <a:solidFill>
                <a:srgbClr val="FF0000"/>
              </a:solidFill>
              <a:latin typeface="BIZ UDPゴシック" panose="020B0400000000000000" pitchFamily="50" charset="-128"/>
              <a:ea typeface="BIZ UDPゴシック" panose="020B0400000000000000" pitchFamily="50" charset="-128"/>
            </a:endParaRPr>
          </a:p>
          <a:p>
            <a:pPr>
              <a:lnSpc>
                <a:spcPts val="500"/>
              </a:lnSpc>
              <a:spcBef>
                <a:spcPts val="600"/>
              </a:spcBef>
            </a:pPr>
            <a:endParaRPr lang="en-US" altLang="ja-JP" sz="1600" b="1" dirty="0">
              <a:solidFill>
                <a:srgbClr val="0070C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b="1" dirty="0">
                <a:solidFill>
                  <a:srgbClr val="0070C0"/>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新しい技術の実用化への期待 </a:t>
            </a: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u="sng" dirty="0">
                <a:solidFill>
                  <a:srgbClr val="FF0000"/>
                </a:solidFill>
                <a:latin typeface="BIZ UDPゴシック" panose="020B0400000000000000" pitchFamily="50" charset="-128"/>
                <a:ea typeface="BIZ UDPゴシック" panose="020B0400000000000000" pitchFamily="50" charset="-128"/>
              </a:rPr>
              <a:t>約６割（</a:t>
            </a:r>
            <a:r>
              <a:rPr lang="en-US" altLang="ja-JP" sz="1600" b="1" u="sng" dirty="0">
                <a:solidFill>
                  <a:srgbClr val="FF0000"/>
                </a:solidFill>
                <a:latin typeface="BIZ UDPゴシック" panose="020B0400000000000000" pitchFamily="50" charset="-128"/>
                <a:ea typeface="BIZ UDPゴシック" panose="020B0400000000000000" pitchFamily="50" charset="-128"/>
              </a:rPr>
              <a:t>60.1</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が期待が上がった</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内訳　・来場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あり</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77.7</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200" b="1" dirty="0">
                <a:solidFill>
                  <a:srgbClr val="FF0000"/>
                </a:solidFill>
                <a:latin typeface="BIZ UDPゴシック" panose="020B0400000000000000" pitchFamily="50" charset="-128"/>
                <a:ea typeface="BIZ UDPゴシック" panose="020B0400000000000000" pitchFamily="50" charset="-128"/>
              </a:rPr>
              <a:t>　　</a:t>
            </a:r>
            <a:r>
              <a:rPr lang="ja-JP" altLang="en-US" sz="105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なし</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47.9</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endParaRPr lang="en-US" altLang="ja-JP" sz="1600" b="1" u="sng" dirty="0">
              <a:solidFill>
                <a:srgbClr val="FF0000"/>
              </a:solidFill>
              <a:latin typeface="BIZ UDPゴシック" panose="020B0400000000000000" pitchFamily="50" charset="-128"/>
              <a:ea typeface="BIZ UDPゴシック" panose="020B0400000000000000" pitchFamily="50" charset="-128"/>
            </a:endParaRPr>
          </a:p>
          <a:p>
            <a:pPr>
              <a:lnSpc>
                <a:spcPts val="500"/>
              </a:lnSpc>
              <a:spcBef>
                <a:spcPts val="600"/>
              </a:spcBef>
            </a:pPr>
            <a:endParaRPr lang="en-US" altLang="ja-JP" sz="1600" b="1" dirty="0">
              <a:solidFill>
                <a:srgbClr val="0070C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b="1" dirty="0">
                <a:solidFill>
                  <a:srgbClr val="0070C0"/>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大阪のまちへの愛着や誇り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u="sng" dirty="0">
                <a:solidFill>
                  <a:srgbClr val="FF0000"/>
                </a:solidFill>
                <a:latin typeface="BIZ UDPゴシック" panose="020B0400000000000000" pitchFamily="50" charset="-128"/>
                <a:ea typeface="BIZ UDPゴシック" panose="020B0400000000000000" pitchFamily="50" charset="-128"/>
              </a:rPr>
              <a:t>約６割（</a:t>
            </a:r>
            <a:r>
              <a:rPr lang="en-US" altLang="ja-JP" sz="1600" b="1" u="sng" dirty="0">
                <a:solidFill>
                  <a:srgbClr val="FF0000"/>
                </a:solidFill>
                <a:latin typeface="BIZ UDPゴシック" panose="020B0400000000000000" pitchFamily="50" charset="-128"/>
                <a:ea typeface="BIZ UDPゴシック" panose="020B0400000000000000" pitchFamily="50" charset="-128"/>
              </a:rPr>
              <a:t>58.4</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が愛着や誇りを持つようになった</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内訳　・来場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あり</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u="sng" dirty="0">
                <a:solidFill>
                  <a:srgbClr val="FF0000"/>
                </a:solidFill>
                <a:latin typeface="BIZ UDPゴシック" panose="020B0400000000000000" pitchFamily="50" charset="-128"/>
                <a:ea typeface="BIZ UDPゴシック" panose="020B0400000000000000" pitchFamily="50" charset="-128"/>
              </a:rPr>
              <a:t>７８</a:t>
            </a:r>
            <a:r>
              <a:rPr lang="en-US" altLang="ja-JP" sz="1600" b="1" u="sng" dirty="0">
                <a:solidFill>
                  <a:srgbClr val="FF0000"/>
                </a:solidFill>
                <a:latin typeface="BIZ UDPゴシック" panose="020B0400000000000000" pitchFamily="50" charset="-128"/>
                <a:ea typeface="BIZ UDPゴシック" panose="020B0400000000000000" pitchFamily="50" charset="-128"/>
              </a:rPr>
              <a:t>.3</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lang="ja-JP" altLang="en-US" sz="1200" b="1" dirty="0">
                <a:solidFill>
                  <a:srgbClr val="FF0000"/>
                </a:solidFill>
                <a:latin typeface="BIZ UDPゴシック" panose="020B0400000000000000" pitchFamily="50" charset="-128"/>
                <a:ea typeface="BIZ UDPゴシック" panose="020B0400000000000000" pitchFamily="50" charset="-128"/>
              </a:rPr>
              <a:t>　　</a:t>
            </a:r>
            <a:r>
              <a:rPr lang="ja-JP" altLang="en-US" sz="105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・来場</a:t>
            </a:r>
            <a:r>
              <a:rPr lang="ja-JP" altLang="en-US" sz="1600" b="1" u="sng" dirty="0">
                <a:solidFill>
                  <a:schemeClr val="tx1"/>
                </a:solidFill>
                <a:latin typeface="BIZ UDPゴシック" panose="020B0400000000000000" pitchFamily="50" charset="-128"/>
                <a:ea typeface="BIZ UDPゴシック" panose="020B0400000000000000" pitchFamily="50" charset="-128"/>
              </a:rPr>
              <a:t>なし</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en-US" altLang="ja-JP" sz="1600" b="1" u="sng" dirty="0">
                <a:solidFill>
                  <a:srgbClr val="FF0000"/>
                </a:solidFill>
                <a:latin typeface="BIZ UDPゴシック" panose="020B0400000000000000" pitchFamily="50" charset="-128"/>
                <a:ea typeface="BIZ UDPゴシック" panose="020B0400000000000000" pitchFamily="50" charset="-128"/>
              </a:rPr>
              <a:t>44.7</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
        <p:nvSpPr>
          <p:cNvPr id="12" name="大かっこ 11">
            <a:extLst>
              <a:ext uri="{FF2B5EF4-FFF2-40B4-BE49-F238E27FC236}">
                <a16:creationId xmlns:a16="http://schemas.microsoft.com/office/drawing/2014/main" id="{BA54AFF3-BAE5-4E14-A926-2477AC388AD4}"/>
              </a:ext>
            </a:extLst>
          </p:cNvPr>
          <p:cNvSpPr/>
          <p:nvPr/>
        </p:nvSpPr>
        <p:spPr>
          <a:xfrm>
            <a:off x="3565047" y="3397343"/>
            <a:ext cx="6095999" cy="578473"/>
          </a:xfrm>
          <a:prstGeom prst="bracketPair">
            <a:avLst>
              <a:gd name="adj" fmla="val 20075"/>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endParaRPr>
          </a:p>
        </p:txBody>
      </p:sp>
      <p:sp>
        <p:nvSpPr>
          <p:cNvPr id="14" name="大かっこ 13">
            <a:extLst>
              <a:ext uri="{FF2B5EF4-FFF2-40B4-BE49-F238E27FC236}">
                <a16:creationId xmlns:a16="http://schemas.microsoft.com/office/drawing/2014/main" id="{0BFA58E5-C967-473F-B2A8-932AD34350DE}"/>
              </a:ext>
            </a:extLst>
          </p:cNvPr>
          <p:cNvSpPr/>
          <p:nvPr/>
        </p:nvSpPr>
        <p:spPr>
          <a:xfrm>
            <a:off x="3565046" y="4578777"/>
            <a:ext cx="6095999" cy="260678"/>
          </a:xfrm>
          <a:prstGeom prst="bracketPair">
            <a:avLst>
              <a:gd name="adj" fmla="val 20075"/>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13" name="大かっこ 12">
            <a:extLst>
              <a:ext uri="{FF2B5EF4-FFF2-40B4-BE49-F238E27FC236}">
                <a16:creationId xmlns:a16="http://schemas.microsoft.com/office/drawing/2014/main" id="{8CD0D20C-1E9B-4DAD-976C-F572670CEF5B}"/>
              </a:ext>
            </a:extLst>
          </p:cNvPr>
          <p:cNvSpPr/>
          <p:nvPr/>
        </p:nvSpPr>
        <p:spPr>
          <a:xfrm>
            <a:off x="3565046" y="6255294"/>
            <a:ext cx="6095999" cy="260678"/>
          </a:xfrm>
          <a:prstGeom prst="bracketPair">
            <a:avLst>
              <a:gd name="adj" fmla="val 20075"/>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16" name="大かっこ 15">
            <a:extLst>
              <a:ext uri="{FF2B5EF4-FFF2-40B4-BE49-F238E27FC236}">
                <a16:creationId xmlns:a16="http://schemas.microsoft.com/office/drawing/2014/main" id="{92AB5794-0E70-41B1-AB4B-E3FFF4DC1125}"/>
              </a:ext>
            </a:extLst>
          </p:cNvPr>
          <p:cNvSpPr/>
          <p:nvPr/>
        </p:nvSpPr>
        <p:spPr>
          <a:xfrm>
            <a:off x="3565046" y="5421381"/>
            <a:ext cx="6095999" cy="260678"/>
          </a:xfrm>
          <a:prstGeom prst="bracketPair">
            <a:avLst>
              <a:gd name="adj" fmla="val 20075"/>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2" name="四角形: 角を丸くする 1">
            <a:extLst>
              <a:ext uri="{FF2B5EF4-FFF2-40B4-BE49-F238E27FC236}">
                <a16:creationId xmlns:a16="http://schemas.microsoft.com/office/drawing/2014/main" id="{48BB2E6B-BADB-42F9-BB9B-9AC976621E65}"/>
              </a:ext>
            </a:extLst>
          </p:cNvPr>
          <p:cNvSpPr/>
          <p:nvPr/>
        </p:nvSpPr>
        <p:spPr>
          <a:xfrm>
            <a:off x="865915" y="2285916"/>
            <a:ext cx="1176867" cy="288000"/>
          </a:xfrm>
          <a:prstGeom prst="roundRect">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BIZ UDPゴシック" panose="020B0400000000000000" pitchFamily="50" charset="-128"/>
                <a:ea typeface="BIZ UDPゴシック" panose="020B0400000000000000" pitchFamily="50" charset="-128"/>
                <a:sym typeface="Calibri"/>
              </a:rPr>
              <a:t>結果概要</a:t>
            </a:r>
          </a:p>
        </p:txBody>
      </p:sp>
      <p:sp>
        <p:nvSpPr>
          <p:cNvPr id="15" name="スライド番号プレースホルダー 3">
            <a:extLst>
              <a:ext uri="{FF2B5EF4-FFF2-40B4-BE49-F238E27FC236}">
                <a16:creationId xmlns:a16="http://schemas.microsoft.com/office/drawing/2014/main" id="{C3BD034E-F310-44C2-AE18-9349A1BBD35C}"/>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1</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139886632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D86AB86D-6205-412D-B563-86302006DF73}"/>
              </a:ext>
            </a:extLst>
          </p:cNvPr>
          <p:cNvSpPr/>
          <p:nvPr/>
        </p:nvSpPr>
        <p:spPr>
          <a:xfrm>
            <a:off x="1855563" y="1457681"/>
            <a:ext cx="3496084" cy="792000"/>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4" name="正方形/長方形 23">
            <a:extLst>
              <a:ext uri="{FF2B5EF4-FFF2-40B4-BE49-F238E27FC236}">
                <a16:creationId xmlns:a16="http://schemas.microsoft.com/office/drawing/2014/main" id="{12075FD0-9E69-43D9-8A09-FD6E672D6B5B}"/>
              </a:ext>
            </a:extLst>
          </p:cNvPr>
          <p:cNvSpPr/>
          <p:nvPr/>
        </p:nvSpPr>
        <p:spPr>
          <a:xfrm>
            <a:off x="6628037" y="814780"/>
            <a:ext cx="3708400" cy="5688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6" name="正方形/長方形 15">
            <a:extLst>
              <a:ext uri="{FF2B5EF4-FFF2-40B4-BE49-F238E27FC236}">
                <a16:creationId xmlns:a16="http://schemas.microsoft.com/office/drawing/2014/main" id="{A71E87AD-1DB2-4B90-852F-B55F818605A9}"/>
              </a:ext>
            </a:extLst>
          </p:cNvPr>
          <p:cNvSpPr/>
          <p:nvPr/>
        </p:nvSpPr>
        <p:spPr>
          <a:xfrm>
            <a:off x="1736988" y="820602"/>
            <a:ext cx="3708400" cy="5688000"/>
          </a:xfrm>
          <a:prstGeom prst="rect">
            <a:avLst/>
          </a:prstGeom>
          <a:no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8" name="テキスト ボックス 17">
            <a:extLst>
              <a:ext uri="{FF2B5EF4-FFF2-40B4-BE49-F238E27FC236}">
                <a16:creationId xmlns:a16="http://schemas.microsoft.com/office/drawing/2014/main" id="{3E1690CC-1F9A-51FB-9177-8B1A2E2762C6}"/>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アンケート結果① ～万博への来場～</a:t>
            </a:r>
          </a:p>
        </p:txBody>
      </p:sp>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DAAB5963-209B-45E3-93F4-9BD4F9D12FF9}"/>
              </a:ext>
            </a:extLst>
          </p:cNvPr>
          <p:cNvSpPr txBox="1"/>
          <p:nvPr/>
        </p:nvSpPr>
        <p:spPr>
          <a:xfrm>
            <a:off x="1736989" y="814478"/>
            <a:ext cx="3708400" cy="468000"/>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１：</a:t>
            </a:r>
            <a:r>
              <a:rPr lang="ja-JP" altLang="ja-JP" sz="1200" b="1" dirty="0">
                <a:solidFill>
                  <a:schemeClr val="bg1"/>
                </a:solidFill>
              </a:rPr>
              <a:t>あなたは大阪・関西万博に何回来場しましたか。</a:t>
            </a:r>
          </a:p>
        </p:txBody>
      </p:sp>
      <p:sp>
        <p:nvSpPr>
          <p:cNvPr id="21" name="テキスト ボックス 20">
            <a:extLst>
              <a:ext uri="{FF2B5EF4-FFF2-40B4-BE49-F238E27FC236}">
                <a16:creationId xmlns:a16="http://schemas.microsoft.com/office/drawing/2014/main" id="{DC965BCF-81C6-4567-A6B8-3061D5598F9F}"/>
              </a:ext>
            </a:extLst>
          </p:cNvPr>
          <p:cNvSpPr txBox="1"/>
          <p:nvPr/>
        </p:nvSpPr>
        <p:spPr>
          <a:xfrm>
            <a:off x="6628037" y="820813"/>
            <a:ext cx="3708400" cy="461665"/>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２：あなたの周りで大阪・関西万博に</a:t>
            </a: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来場された方はいますか。（複数選択可）</a:t>
            </a:r>
          </a:p>
        </p:txBody>
      </p:sp>
      <p:sp>
        <p:nvSpPr>
          <p:cNvPr id="15" name="テキスト ボックス 14">
            <a:extLst>
              <a:ext uri="{FF2B5EF4-FFF2-40B4-BE49-F238E27FC236}">
                <a16:creationId xmlns:a16="http://schemas.microsoft.com/office/drawing/2014/main" id="{6A6BD586-2A81-4A60-8B1D-1CD0C686B84F}"/>
              </a:ext>
            </a:extLst>
          </p:cNvPr>
          <p:cNvSpPr txBox="1"/>
          <p:nvPr/>
        </p:nvSpPr>
        <p:spPr>
          <a:xfrm>
            <a:off x="1961333" y="1457681"/>
            <a:ext cx="3505073" cy="677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spcBef>
                <a:spcPts val="600"/>
              </a:spcBef>
            </a:pP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約４割</a:t>
            </a:r>
            <a:r>
              <a:rPr lang="ja-JP" altLang="en-US" sz="1400" b="1" dirty="0">
                <a:latin typeface="BIZ UDPゴシック" panose="020B0400000000000000" pitchFamily="50" charset="-128"/>
                <a:ea typeface="BIZ UDPゴシック" panose="020B0400000000000000" pitchFamily="50" charset="-128"/>
              </a:rPr>
              <a:t>が、大阪・関西万博へ</a:t>
            </a:r>
            <a:r>
              <a:rPr lang="ja-JP" altLang="en-US" sz="1400" b="1" dirty="0">
                <a:solidFill>
                  <a:srgbClr val="FF0000"/>
                </a:solidFill>
                <a:latin typeface="BIZ UDPゴシック" panose="020B0400000000000000" pitchFamily="50" charset="-128"/>
                <a:ea typeface="BIZ UDPゴシック" panose="020B0400000000000000" pitchFamily="50" charset="-128"/>
              </a:rPr>
              <a:t>来場</a:t>
            </a:r>
          </a:p>
          <a:p>
            <a:pPr algn="l">
              <a:spcBef>
                <a:spcPts val="600"/>
              </a:spcBef>
            </a:pPr>
            <a:r>
              <a:rPr lang="ja-JP" altLang="en-US" sz="1400" b="1" dirty="0">
                <a:latin typeface="BIZ UDPゴシック" panose="020B0400000000000000" pitchFamily="50" charset="-128"/>
                <a:ea typeface="BIZ UDPゴシック" panose="020B0400000000000000" pitchFamily="50" charset="-128"/>
              </a:rPr>
              <a:t>・来場者の</a:t>
            </a:r>
            <a:r>
              <a:rPr lang="ja-JP" altLang="en-US" sz="1400" b="1" dirty="0">
                <a:solidFill>
                  <a:srgbClr val="FF0000"/>
                </a:solidFill>
                <a:latin typeface="BIZ UDPゴシック" panose="020B0400000000000000" pitchFamily="50" charset="-128"/>
                <a:ea typeface="BIZ UDPゴシック" panose="020B0400000000000000" pitchFamily="50" charset="-128"/>
              </a:rPr>
              <a:t>約半数</a:t>
            </a:r>
            <a:r>
              <a:rPr lang="ja-JP" altLang="en-US" sz="1400" b="1" dirty="0">
                <a:latin typeface="BIZ UDPゴシック" panose="020B0400000000000000" pitchFamily="50" charset="-128"/>
                <a:ea typeface="BIZ UDPゴシック" panose="020B0400000000000000" pitchFamily="50" charset="-128"/>
              </a:rPr>
              <a:t>は、</a:t>
            </a:r>
            <a:r>
              <a:rPr lang="ja-JP" altLang="en-US" sz="1400" b="1" dirty="0">
                <a:solidFill>
                  <a:srgbClr val="FF0000"/>
                </a:solidFill>
                <a:latin typeface="BIZ UDPゴシック" panose="020B0400000000000000" pitchFamily="50" charset="-128"/>
                <a:ea typeface="BIZ UDPゴシック" panose="020B0400000000000000" pitchFamily="50" charset="-128"/>
              </a:rPr>
              <a:t>複数回来場</a:t>
            </a:r>
            <a:endParaRPr kumimoji="0" lang="ja-JP" altLang="en-US" sz="14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p:txBody>
      </p:sp>
      <p:sp>
        <p:nvSpPr>
          <p:cNvPr id="25" name="テキスト ボックス 24">
            <a:extLst>
              <a:ext uri="{FF2B5EF4-FFF2-40B4-BE49-F238E27FC236}">
                <a16:creationId xmlns:a16="http://schemas.microsoft.com/office/drawing/2014/main" id="{B8273A87-C771-494C-8A18-0D3D5926BE5A}"/>
              </a:ext>
            </a:extLst>
          </p:cNvPr>
          <p:cNvSpPr txBox="1"/>
          <p:nvPr/>
        </p:nvSpPr>
        <p:spPr>
          <a:xfrm>
            <a:off x="6737817" y="1493549"/>
            <a:ext cx="35647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家族・親族</a:t>
            </a:r>
            <a:r>
              <a:rPr lang="ja-JP" altLang="en-US" sz="1400" b="1" dirty="0">
                <a:latin typeface="BIZ UDPゴシック" panose="020B0400000000000000" pitchFamily="50" charset="-128"/>
                <a:ea typeface="BIZ UDPゴシック" panose="020B0400000000000000" pitchFamily="50" charset="-128"/>
              </a:rPr>
              <a:t>」、「友人・知人」の回答が多い</a:t>
            </a:r>
            <a:endParaRPr lang="en-US" altLang="ja-JP" sz="1400" b="1" dirty="0">
              <a:latin typeface="BIZ UDPゴシック" panose="020B0400000000000000" pitchFamily="50" charset="-128"/>
              <a:ea typeface="BIZ UDPゴシック" panose="020B0400000000000000" pitchFamily="50" charset="-128"/>
            </a:endParaRPr>
          </a:p>
        </p:txBody>
      </p:sp>
      <p:cxnSp>
        <p:nvCxnSpPr>
          <p:cNvPr id="6" name="直線コネクタ 5">
            <a:extLst>
              <a:ext uri="{FF2B5EF4-FFF2-40B4-BE49-F238E27FC236}">
                <a16:creationId xmlns:a16="http://schemas.microsoft.com/office/drawing/2014/main" id="{A5E472F9-F0BB-442C-8772-5E62FC46C58F}"/>
              </a:ext>
            </a:extLst>
          </p:cNvPr>
          <p:cNvCxnSpPr>
            <a:cxnSpLocks/>
          </p:cNvCxnSpPr>
          <p:nvPr/>
        </p:nvCxnSpPr>
        <p:spPr>
          <a:xfrm flipH="1">
            <a:off x="4479295" y="3266339"/>
            <a:ext cx="227092" cy="276890"/>
          </a:xfrm>
          <a:prstGeom prst="line">
            <a:avLst/>
          </a:prstGeom>
          <a:noFill/>
          <a:ln w="19050" cap="flat">
            <a:solidFill>
              <a:schemeClr val="tx1">
                <a:lumMod val="75000"/>
                <a:lumOff val="25000"/>
              </a:schemeClr>
            </a:solidFill>
            <a:prstDash val="dash"/>
            <a:miter lim="800000"/>
          </a:ln>
          <a:effectLst/>
          <a:sp3d/>
        </p:spPr>
        <p:style>
          <a:lnRef idx="0">
            <a:scrgbClr r="0" g="0" b="0"/>
          </a:lnRef>
          <a:fillRef idx="0">
            <a:scrgbClr r="0" g="0" b="0"/>
          </a:fillRef>
          <a:effectRef idx="0">
            <a:scrgbClr r="0" g="0" b="0"/>
          </a:effectRef>
          <a:fontRef idx="none"/>
        </p:style>
      </p:cxnSp>
      <p:sp>
        <p:nvSpPr>
          <p:cNvPr id="13" name="テキスト ボックス 12">
            <a:extLst>
              <a:ext uri="{FF2B5EF4-FFF2-40B4-BE49-F238E27FC236}">
                <a16:creationId xmlns:a16="http://schemas.microsoft.com/office/drawing/2014/main" id="{BA9942CA-8C6E-4486-AC06-1E028EBB4CBA}"/>
              </a:ext>
            </a:extLst>
          </p:cNvPr>
          <p:cNvSpPr txBox="1"/>
          <p:nvPr/>
        </p:nvSpPr>
        <p:spPr>
          <a:xfrm>
            <a:off x="4521332" y="2970541"/>
            <a:ext cx="73673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40.8</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graphicFrame>
        <p:nvGraphicFramePr>
          <p:cNvPr id="26" name="グラフ 25">
            <a:extLst>
              <a:ext uri="{FF2B5EF4-FFF2-40B4-BE49-F238E27FC236}">
                <a16:creationId xmlns:a16="http://schemas.microsoft.com/office/drawing/2014/main" id="{E7FFEC06-6873-46AF-AAA7-E2053654E34C}"/>
              </a:ext>
            </a:extLst>
          </p:cNvPr>
          <p:cNvGraphicFramePr>
            <a:graphicFrameLocks/>
          </p:cNvGraphicFramePr>
          <p:nvPr>
            <p:extLst>
              <p:ext uri="{D42A27DB-BD31-4B8C-83A1-F6EECF244321}">
                <p14:modId xmlns:p14="http://schemas.microsoft.com/office/powerpoint/2010/main" val="797278978"/>
              </p:ext>
            </p:extLst>
          </p:nvPr>
        </p:nvGraphicFramePr>
        <p:xfrm>
          <a:off x="1563816" y="2345027"/>
          <a:ext cx="3666363" cy="2768519"/>
        </p:xfrm>
        <a:graphic>
          <a:graphicData uri="http://schemas.openxmlformats.org/drawingml/2006/chart">
            <c:chart xmlns:c="http://schemas.openxmlformats.org/drawingml/2006/chart" xmlns:r="http://schemas.openxmlformats.org/officeDocument/2006/relationships" r:id="rId3"/>
          </a:graphicData>
        </a:graphic>
      </p:graphicFrame>
      <p:sp>
        <p:nvSpPr>
          <p:cNvPr id="10" name="四角形: 角を丸くする 9">
            <a:extLst>
              <a:ext uri="{FF2B5EF4-FFF2-40B4-BE49-F238E27FC236}">
                <a16:creationId xmlns:a16="http://schemas.microsoft.com/office/drawing/2014/main" id="{93879201-BEDD-4794-9E9E-5B8D8594A0B8}"/>
              </a:ext>
            </a:extLst>
          </p:cNvPr>
          <p:cNvSpPr/>
          <p:nvPr/>
        </p:nvSpPr>
        <p:spPr>
          <a:xfrm>
            <a:off x="547753" y="2521056"/>
            <a:ext cx="914400" cy="914400"/>
          </a:xfrm>
          <a:prstGeom prst="round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0" name="部分円 29">
            <a:extLst>
              <a:ext uri="{FF2B5EF4-FFF2-40B4-BE49-F238E27FC236}">
                <a16:creationId xmlns:a16="http://schemas.microsoft.com/office/drawing/2014/main" id="{5F1DA021-6A57-4913-A001-B23E3D2A8EDE}"/>
              </a:ext>
            </a:extLst>
          </p:cNvPr>
          <p:cNvSpPr/>
          <p:nvPr/>
        </p:nvSpPr>
        <p:spPr>
          <a:xfrm>
            <a:off x="2506133" y="2797476"/>
            <a:ext cx="2005771" cy="1959908"/>
          </a:xfrm>
          <a:prstGeom prst="pie">
            <a:avLst>
              <a:gd name="adj1" fmla="val 16183256"/>
              <a:gd name="adj2" fmla="val 3477277"/>
            </a:avLst>
          </a:prstGeom>
          <a:noFill/>
          <a:ln w="38100" cap="flat">
            <a:solidFill>
              <a:schemeClr val="tx1">
                <a:lumMod val="75000"/>
                <a:lumOff val="25000"/>
              </a:schemeClr>
            </a:solid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graphicFrame>
        <p:nvGraphicFramePr>
          <p:cNvPr id="29" name="グラフ 28">
            <a:extLst>
              <a:ext uri="{FF2B5EF4-FFF2-40B4-BE49-F238E27FC236}">
                <a16:creationId xmlns:a16="http://schemas.microsoft.com/office/drawing/2014/main" id="{877CF726-612D-4432-9297-3BD711A3FD9B}"/>
              </a:ext>
            </a:extLst>
          </p:cNvPr>
          <p:cNvGraphicFramePr>
            <a:graphicFrameLocks/>
          </p:cNvGraphicFramePr>
          <p:nvPr>
            <p:extLst>
              <p:ext uri="{D42A27DB-BD31-4B8C-83A1-F6EECF244321}">
                <p14:modId xmlns:p14="http://schemas.microsoft.com/office/powerpoint/2010/main" val="915450595"/>
              </p:ext>
            </p:extLst>
          </p:nvPr>
        </p:nvGraphicFramePr>
        <p:xfrm>
          <a:off x="6699887" y="2859848"/>
          <a:ext cx="35647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2" name="テキスト ボックス 31">
            <a:extLst>
              <a:ext uri="{FF2B5EF4-FFF2-40B4-BE49-F238E27FC236}">
                <a16:creationId xmlns:a16="http://schemas.microsoft.com/office/drawing/2014/main" id="{27F8AE07-25CA-4AC6-AF92-0025D1A3533B}"/>
              </a:ext>
            </a:extLst>
          </p:cNvPr>
          <p:cNvSpPr txBox="1"/>
          <p:nvPr/>
        </p:nvSpPr>
        <p:spPr>
          <a:xfrm>
            <a:off x="9657692" y="2690599"/>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34" name="正方形/長方形 33">
            <a:extLst>
              <a:ext uri="{FF2B5EF4-FFF2-40B4-BE49-F238E27FC236}">
                <a16:creationId xmlns:a16="http://schemas.microsoft.com/office/drawing/2014/main" id="{4DDB2388-3E42-4102-A1B4-40DCA5375E27}"/>
              </a:ext>
            </a:extLst>
          </p:cNvPr>
          <p:cNvSpPr/>
          <p:nvPr/>
        </p:nvSpPr>
        <p:spPr>
          <a:xfrm>
            <a:off x="6699887" y="1461408"/>
            <a:ext cx="3530780" cy="432000"/>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0" name="テキスト ボックス 19">
            <a:extLst>
              <a:ext uri="{FF2B5EF4-FFF2-40B4-BE49-F238E27FC236}">
                <a16:creationId xmlns:a16="http://schemas.microsoft.com/office/drawing/2014/main" id="{9DF5CF5C-8923-4703-9A49-004C2E05B8E7}"/>
              </a:ext>
            </a:extLst>
          </p:cNvPr>
          <p:cNvSpPr txBox="1"/>
          <p:nvPr/>
        </p:nvSpPr>
        <p:spPr>
          <a:xfrm>
            <a:off x="1724066" y="5198196"/>
            <a:ext cx="3761390"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なお、協会理事会資料（</a:t>
            </a:r>
            <a:r>
              <a:rPr lang="en-US" altLang="ja-JP" sz="1000" dirty="0">
                <a:latin typeface="BIZ UDPゴシック" panose="020B0400000000000000" pitchFamily="50" charset="-128"/>
                <a:ea typeface="BIZ UDPゴシック" panose="020B0400000000000000" pitchFamily="50" charset="-128"/>
              </a:rPr>
              <a:t>R7.12.24</a:t>
            </a:r>
            <a:r>
              <a:rPr lang="ja-JP" altLang="en-US" sz="1000" dirty="0">
                <a:latin typeface="BIZ UDPゴシック" panose="020B0400000000000000" pitchFamily="50" charset="-128"/>
                <a:ea typeface="BIZ UDPゴシック" panose="020B0400000000000000" pitchFamily="50" charset="-128"/>
              </a:rPr>
              <a:t>開催）では、万博 </a:t>
            </a:r>
            <a:r>
              <a:rPr lang="en-US" altLang="ja-JP" sz="1000" dirty="0">
                <a:latin typeface="BIZ UDPゴシック" panose="020B0400000000000000" pitchFamily="50" charset="-128"/>
                <a:ea typeface="BIZ UDPゴシック" panose="020B0400000000000000" pitchFamily="50" charset="-128"/>
              </a:rPr>
              <a:t>ID </a:t>
            </a:r>
            <a:r>
              <a:rPr lang="ja-JP" altLang="en-US" sz="1000" dirty="0">
                <a:latin typeface="BIZ UDPゴシック" panose="020B0400000000000000" pitchFamily="50" charset="-128"/>
                <a:ea typeface="BIZ UDPゴシック" panose="020B0400000000000000" pitchFamily="50" charset="-128"/>
              </a:rPr>
              <a:t>ベースで、 </a:t>
            </a:r>
            <a:r>
              <a:rPr lang="en-US" altLang="ja-JP" sz="1000" dirty="0">
                <a:latin typeface="BIZ UDPゴシック" panose="020B0400000000000000" pitchFamily="50" charset="-128"/>
                <a:ea typeface="BIZ UDPゴシック" panose="020B0400000000000000" pitchFamily="50" charset="-128"/>
              </a:rPr>
              <a:t>AD </a:t>
            </a:r>
            <a:r>
              <a:rPr lang="ja-JP" altLang="en-US" sz="1000" dirty="0">
                <a:latin typeface="BIZ UDPゴシック" panose="020B0400000000000000" pitchFamily="50" charset="-128"/>
                <a:ea typeface="BIZ UDPゴシック" panose="020B0400000000000000" pitchFamily="50" charset="-128"/>
              </a:rPr>
              <a:t>証を除く延べ来場者数（</a:t>
            </a:r>
            <a:r>
              <a:rPr lang="en-US" altLang="ja-JP" sz="1000" dirty="0">
                <a:latin typeface="BIZ UDPゴシック" panose="020B0400000000000000" pitchFamily="50" charset="-128"/>
                <a:ea typeface="BIZ UDPゴシック" panose="020B0400000000000000" pitchFamily="50" charset="-128"/>
              </a:rPr>
              <a:t>2558</a:t>
            </a:r>
            <a:r>
              <a:rPr lang="ja-JP" altLang="en-US" sz="1000" dirty="0">
                <a:latin typeface="BIZ UDPゴシック" panose="020B0400000000000000" pitchFamily="50" charset="-128"/>
                <a:ea typeface="BIZ UDPゴシック" panose="020B0400000000000000" pitchFamily="50" charset="-128"/>
              </a:rPr>
              <a:t>万人）のうち、 国内来場者（</a:t>
            </a:r>
            <a:r>
              <a:rPr lang="en-US" altLang="ja-JP" sz="1000" dirty="0">
                <a:latin typeface="BIZ UDPゴシック" panose="020B0400000000000000" pitchFamily="50" charset="-128"/>
                <a:ea typeface="BIZ UDPゴシック" panose="020B0400000000000000" pitchFamily="50" charset="-128"/>
              </a:rPr>
              <a:t>94.8%</a:t>
            </a:r>
            <a:r>
              <a:rPr lang="ja-JP" altLang="en-US" sz="1000" dirty="0">
                <a:latin typeface="BIZ UDPゴシック" panose="020B0400000000000000" pitchFamily="50" charset="-128"/>
                <a:ea typeface="BIZ UDPゴシック" panose="020B0400000000000000" pitchFamily="50" charset="-128"/>
              </a:rPr>
              <a:t>）の</a:t>
            </a:r>
            <a:r>
              <a:rPr lang="en-US" altLang="ja-JP" sz="1000" dirty="0">
                <a:latin typeface="BIZ UDPゴシック" panose="020B0400000000000000" pitchFamily="50" charset="-128"/>
                <a:ea typeface="BIZ UDPゴシック" panose="020B0400000000000000" pitchFamily="50" charset="-128"/>
              </a:rPr>
              <a:t>41.16%</a:t>
            </a:r>
            <a:r>
              <a:rPr lang="ja-JP" altLang="en-US" sz="1000" dirty="0">
                <a:latin typeface="BIZ UDPゴシック" panose="020B0400000000000000" pitchFamily="50" charset="-128"/>
                <a:ea typeface="BIZ UDPゴシック" panose="020B0400000000000000" pitchFamily="50" charset="-128"/>
              </a:rPr>
              <a:t>が大阪府からの来場者（概ね１０００万人）とされている。</a:t>
            </a:r>
          </a:p>
          <a:p>
            <a:r>
              <a:rPr lang="ja-JP" altLang="en-US" sz="1000" dirty="0">
                <a:latin typeface="BIZ UDPゴシック" panose="020B0400000000000000" pitchFamily="50" charset="-128"/>
                <a:ea typeface="BIZ UDPゴシック" panose="020B0400000000000000" pitchFamily="50" charset="-128"/>
              </a:rPr>
              <a:t>　大阪府民（人口：約</a:t>
            </a:r>
            <a:r>
              <a:rPr lang="en-US" altLang="ja-JP" sz="1000" dirty="0">
                <a:latin typeface="BIZ UDPゴシック" panose="020B0400000000000000" pitchFamily="50" charset="-128"/>
                <a:ea typeface="BIZ UDPゴシック" panose="020B0400000000000000" pitchFamily="50" charset="-128"/>
              </a:rPr>
              <a:t>878</a:t>
            </a:r>
            <a:r>
              <a:rPr lang="ja-JP" altLang="en-US" sz="1000" dirty="0">
                <a:latin typeface="BIZ UDPゴシック" panose="020B0400000000000000" pitchFamily="50" charset="-128"/>
                <a:ea typeface="BIZ UDPゴシック" panose="020B0400000000000000" pitchFamily="50" charset="-128"/>
              </a:rPr>
              <a:t>万人）を対象とした本アンケート（回答者</a:t>
            </a:r>
            <a:r>
              <a:rPr lang="en-US" altLang="ja-JP" sz="1000" dirty="0">
                <a:latin typeface="BIZ UDPゴシック" panose="020B0400000000000000" pitchFamily="50" charset="-128"/>
                <a:ea typeface="BIZ UDPゴシック" panose="020B0400000000000000" pitchFamily="50" charset="-128"/>
              </a:rPr>
              <a:t>200</a:t>
            </a:r>
            <a:r>
              <a:rPr lang="ja-JP" altLang="en-US" sz="1000" dirty="0">
                <a:latin typeface="BIZ UDPゴシック" panose="020B0400000000000000" pitchFamily="50" charset="-128"/>
                <a:ea typeface="BIZ UDPゴシック" panose="020B0400000000000000" pitchFamily="50" charset="-128"/>
              </a:rPr>
              <a:t>０人）では、</a:t>
            </a:r>
            <a:r>
              <a:rPr lang="en-US" altLang="ja-JP" sz="1000" dirty="0">
                <a:latin typeface="BIZ UDPゴシック" panose="020B0400000000000000" pitchFamily="50" charset="-128"/>
                <a:ea typeface="BIZ UDPゴシック" panose="020B0400000000000000" pitchFamily="50" charset="-128"/>
              </a:rPr>
              <a:t>40.8</a:t>
            </a:r>
            <a:r>
              <a:rPr lang="ja-JP" altLang="en-US" sz="1000" dirty="0">
                <a:latin typeface="BIZ UDPゴシック" panose="020B0400000000000000" pitchFamily="50" charset="-128"/>
                <a:ea typeface="BIZ UDPゴシック" panose="020B0400000000000000" pitchFamily="50" charset="-128"/>
              </a:rPr>
              <a:t>％が来場との結果となっているが、上記のとおり、１回来場のみならず、約半数が複数回来場しており、延べ来場者数を計算すると、協会推計数値と近似。</a:t>
            </a:r>
          </a:p>
        </p:txBody>
      </p:sp>
      <p:sp>
        <p:nvSpPr>
          <p:cNvPr id="3" name="テキスト ボックス 2">
            <a:extLst>
              <a:ext uri="{FF2B5EF4-FFF2-40B4-BE49-F238E27FC236}">
                <a16:creationId xmlns:a16="http://schemas.microsoft.com/office/drawing/2014/main" id="{1C69A198-F844-41A1-B1EE-EBAE36A51ED9}"/>
              </a:ext>
            </a:extLst>
          </p:cNvPr>
          <p:cNvSpPr txBox="1"/>
          <p:nvPr/>
        </p:nvSpPr>
        <p:spPr>
          <a:xfrm>
            <a:off x="6801239" y="3289369"/>
            <a:ext cx="617311" cy="23083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900" b="1" dirty="0">
                <a:solidFill>
                  <a:srgbClr val="FF0000"/>
                </a:solidFill>
                <a:latin typeface="BIZ UDPゴシック" panose="020B0400000000000000" pitchFamily="50" charset="-128"/>
                <a:ea typeface="BIZ UDPゴシック" panose="020B0400000000000000" pitchFamily="50" charset="-128"/>
              </a:rPr>
              <a:t>家族・親族</a:t>
            </a:r>
            <a:endParaRPr kumimoji="0" lang="ja-JP" altLang="en-US" sz="900" b="0" i="0" u="none" strike="noStrike" cap="none" spc="0" normalizeH="0" baseline="0" dirty="0">
              <a:ln>
                <a:noFill/>
              </a:ln>
              <a:solidFill>
                <a:srgbClr val="000000"/>
              </a:solidFill>
              <a:effectLst/>
              <a:uFillTx/>
              <a:latin typeface="+mn-ea"/>
              <a:ea typeface="+mn-ea"/>
              <a:cs typeface="Calibri"/>
              <a:sym typeface="Calibri"/>
            </a:endParaRPr>
          </a:p>
        </p:txBody>
      </p:sp>
      <p:sp>
        <p:nvSpPr>
          <p:cNvPr id="22" name="スライド番号プレースホルダー 3">
            <a:extLst>
              <a:ext uri="{FF2B5EF4-FFF2-40B4-BE49-F238E27FC236}">
                <a16:creationId xmlns:a16="http://schemas.microsoft.com/office/drawing/2014/main" id="{FF926D91-32C6-4FED-8FF8-EC703BC3246F}"/>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2</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106511970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0A39C9DF-1419-445B-A421-DB19D5E1B10B}"/>
              </a:ext>
            </a:extLst>
          </p:cNvPr>
          <p:cNvSpPr/>
          <p:nvPr/>
        </p:nvSpPr>
        <p:spPr>
          <a:xfrm>
            <a:off x="219244" y="759676"/>
            <a:ext cx="3708400" cy="5940000"/>
          </a:xfrm>
          <a:prstGeom prst="rect">
            <a:avLst/>
          </a:prstGeom>
          <a:no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9" name="四角形: 角を丸くする 8">
            <a:extLst>
              <a:ext uri="{FF2B5EF4-FFF2-40B4-BE49-F238E27FC236}">
                <a16:creationId xmlns:a16="http://schemas.microsoft.com/office/drawing/2014/main" id="{565D88A9-D552-4BE6-9BBF-138763F96034}"/>
              </a:ext>
            </a:extLst>
          </p:cNvPr>
          <p:cNvSpPr/>
          <p:nvPr/>
        </p:nvSpPr>
        <p:spPr>
          <a:xfrm>
            <a:off x="291400" y="4913199"/>
            <a:ext cx="3572205" cy="1727839"/>
          </a:xfrm>
          <a:prstGeom prst="roundRect">
            <a:avLst>
              <a:gd name="adj" fmla="val 5748"/>
            </a:avLst>
          </a:prstGeom>
          <a:solidFill>
            <a:schemeClr val="bg1">
              <a:lumMod val="95000"/>
            </a:schemeClr>
          </a:solidFill>
          <a:ln w="952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16" name="正方形/長方形 15">
            <a:extLst>
              <a:ext uri="{FF2B5EF4-FFF2-40B4-BE49-F238E27FC236}">
                <a16:creationId xmlns:a16="http://schemas.microsoft.com/office/drawing/2014/main" id="{A71E87AD-1DB2-4B90-852F-B55F818605A9}"/>
              </a:ext>
            </a:extLst>
          </p:cNvPr>
          <p:cNvSpPr/>
          <p:nvPr/>
        </p:nvSpPr>
        <p:spPr>
          <a:xfrm>
            <a:off x="4231490" y="758578"/>
            <a:ext cx="3708400" cy="594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DAAB5963-209B-45E3-93F4-9BD4F9D12FF9}"/>
              </a:ext>
            </a:extLst>
          </p:cNvPr>
          <p:cNvSpPr txBox="1"/>
          <p:nvPr/>
        </p:nvSpPr>
        <p:spPr>
          <a:xfrm>
            <a:off x="4231490" y="765784"/>
            <a:ext cx="3708400" cy="646331"/>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４：大阪・関西万博が</a:t>
            </a:r>
            <a:r>
              <a:rPr lang="ja-JP" altLang="en-US" sz="1200" b="1" u="sng" dirty="0">
                <a:solidFill>
                  <a:schemeClr val="bg1"/>
                </a:solidFill>
              </a:rPr>
              <a:t>閉幕した現在</a:t>
            </a:r>
            <a:r>
              <a:rPr lang="ja-JP" altLang="en-US" sz="1200" b="1" dirty="0">
                <a:solidFill>
                  <a:schemeClr val="bg1"/>
                </a:solidFill>
              </a:rPr>
              <a:t>、</a:t>
            </a:r>
            <a:endParaRPr lang="en-US" altLang="ja-JP" sz="1200" b="1" dirty="0">
              <a:solidFill>
                <a:schemeClr val="bg1"/>
              </a:solidFill>
            </a:endParaRP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あなたは大阪・関西万博に対して</a:t>
            </a:r>
            <a:endParaRPr lang="en-US" altLang="ja-JP" sz="1200" b="1" dirty="0">
              <a:solidFill>
                <a:schemeClr val="bg1"/>
              </a:solidFill>
            </a:endParaRP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どのような印象をお持ちですか。</a:t>
            </a:r>
          </a:p>
        </p:txBody>
      </p:sp>
      <p:sp>
        <p:nvSpPr>
          <p:cNvPr id="20" name="テキスト ボックス 19">
            <a:extLst>
              <a:ext uri="{FF2B5EF4-FFF2-40B4-BE49-F238E27FC236}">
                <a16:creationId xmlns:a16="http://schemas.microsoft.com/office/drawing/2014/main" id="{AFE3CC8D-4F2C-4217-9689-33474B59AAC1}"/>
              </a:ext>
            </a:extLst>
          </p:cNvPr>
          <p:cNvSpPr txBox="1"/>
          <p:nvPr/>
        </p:nvSpPr>
        <p:spPr>
          <a:xfrm>
            <a:off x="227426" y="766797"/>
            <a:ext cx="3708400" cy="612000"/>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３：あなたは開幕</a:t>
            </a:r>
            <a:r>
              <a:rPr lang="ja-JP" altLang="en-US" sz="1200" b="1" u="sng" dirty="0">
                <a:solidFill>
                  <a:schemeClr val="bg1"/>
                </a:solidFill>
              </a:rPr>
              <a:t>前</a:t>
            </a:r>
            <a:r>
              <a:rPr lang="ja-JP" altLang="en-US" sz="1200" b="1" dirty="0">
                <a:solidFill>
                  <a:schemeClr val="bg1"/>
                </a:solidFill>
              </a:rPr>
              <a:t>に大阪・関西万博に対して</a:t>
            </a: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どのような印象をお持ちでしたか。</a:t>
            </a:r>
            <a:endParaRPr lang="ja-JP" altLang="ja-JP" sz="1200" b="1" dirty="0">
              <a:solidFill>
                <a:schemeClr val="bg1"/>
              </a:solidFill>
            </a:endParaRPr>
          </a:p>
        </p:txBody>
      </p:sp>
      <p:graphicFrame>
        <p:nvGraphicFramePr>
          <p:cNvPr id="26" name="グラフ 25">
            <a:extLst>
              <a:ext uri="{FF2B5EF4-FFF2-40B4-BE49-F238E27FC236}">
                <a16:creationId xmlns:a16="http://schemas.microsoft.com/office/drawing/2014/main" id="{C93509DB-C8F9-40F7-AEB8-51AF613CAF4F}"/>
              </a:ext>
            </a:extLst>
          </p:cNvPr>
          <p:cNvGraphicFramePr>
            <a:graphicFrameLocks/>
          </p:cNvGraphicFramePr>
          <p:nvPr>
            <p:extLst>
              <p:ext uri="{D42A27DB-BD31-4B8C-83A1-F6EECF244321}">
                <p14:modId xmlns:p14="http://schemas.microsoft.com/office/powerpoint/2010/main" val="3376234829"/>
              </p:ext>
            </p:extLst>
          </p:nvPr>
        </p:nvGraphicFramePr>
        <p:xfrm>
          <a:off x="51999" y="2945633"/>
          <a:ext cx="3866565" cy="20874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グラフ 31">
            <a:extLst>
              <a:ext uri="{FF2B5EF4-FFF2-40B4-BE49-F238E27FC236}">
                <a16:creationId xmlns:a16="http://schemas.microsoft.com/office/drawing/2014/main" id="{DD0D1328-1891-448B-8D28-E50314C2A251}"/>
              </a:ext>
            </a:extLst>
          </p:cNvPr>
          <p:cNvGraphicFramePr>
            <a:graphicFrameLocks/>
          </p:cNvGraphicFramePr>
          <p:nvPr>
            <p:extLst>
              <p:ext uri="{D42A27DB-BD31-4B8C-83A1-F6EECF244321}">
                <p14:modId xmlns:p14="http://schemas.microsoft.com/office/powerpoint/2010/main" val="659150188"/>
              </p:ext>
            </p:extLst>
          </p:nvPr>
        </p:nvGraphicFramePr>
        <p:xfrm>
          <a:off x="4457140" y="2913197"/>
          <a:ext cx="3342963" cy="2092414"/>
        </p:xfrm>
        <a:graphic>
          <a:graphicData uri="http://schemas.openxmlformats.org/drawingml/2006/chart">
            <c:chart xmlns:c="http://schemas.openxmlformats.org/drawingml/2006/chart" xmlns:r="http://schemas.openxmlformats.org/officeDocument/2006/relationships" r:id="rId4"/>
          </a:graphicData>
        </a:graphic>
      </p:graphicFrame>
      <p:sp>
        <p:nvSpPr>
          <p:cNvPr id="33" name="部分円 32">
            <a:extLst>
              <a:ext uri="{FF2B5EF4-FFF2-40B4-BE49-F238E27FC236}">
                <a16:creationId xmlns:a16="http://schemas.microsoft.com/office/drawing/2014/main" id="{3772CD7C-C3FC-4E2E-BC61-BF9313F1329A}"/>
              </a:ext>
            </a:extLst>
          </p:cNvPr>
          <p:cNvSpPr/>
          <p:nvPr/>
        </p:nvSpPr>
        <p:spPr>
          <a:xfrm>
            <a:off x="5411391" y="3199708"/>
            <a:ext cx="1465330" cy="1512000"/>
          </a:xfrm>
          <a:prstGeom prst="pie">
            <a:avLst>
              <a:gd name="adj1" fmla="val 16235549"/>
              <a:gd name="adj2" fmla="val 9128697"/>
            </a:avLst>
          </a:prstGeom>
          <a:noFill/>
          <a:ln w="38100"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9" name="正方形/長方形 38">
            <a:extLst>
              <a:ext uri="{FF2B5EF4-FFF2-40B4-BE49-F238E27FC236}">
                <a16:creationId xmlns:a16="http://schemas.microsoft.com/office/drawing/2014/main" id="{294BF266-DFEE-4968-8A6A-3611D8D6E743}"/>
              </a:ext>
            </a:extLst>
          </p:cNvPr>
          <p:cNvSpPr/>
          <p:nvPr/>
        </p:nvSpPr>
        <p:spPr>
          <a:xfrm>
            <a:off x="8192200" y="758578"/>
            <a:ext cx="3708400" cy="594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0" name="テキスト ボックス 39">
            <a:extLst>
              <a:ext uri="{FF2B5EF4-FFF2-40B4-BE49-F238E27FC236}">
                <a16:creationId xmlns:a16="http://schemas.microsoft.com/office/drawing/2014/main" id="{5DAAE54C-D3A2-40FE-9527-ECCACBC7DA5C}"/>
              </a:ext>
            </a:extLst>
          </p:cNvPr>
          <p:cNvSpPr txBox="1"/>
          <p:nvPr/>
        </p:nvSpPr>
        <p:spPr>
          <a:xfrm>
            <a:off x="8186357" y="762916"/>
            <a:ext cx="3708400" cy="648000"/>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５：どのようなことがきっかけで、</a:t>
            </a: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大阪・関西万博に対する考え方が変わりましたか？</a:t>
            </a:r>
            <a:br>
              <a:rPr lang="en-US" altLang="ja-JP" sz="1200" b="1" dirty="0">
                <a:solidFill>
                  <a:schemeClr val="bg1"/>
                </a:solidFill>
              </a:rPr>
            </a:br>
            <a:r>
              <a:rPr lang="ja-JP" altLang="en-US" sz="1200" b="1" dirty="0">
                <a:solidFill>
                  <a:schemeClr val="bg1"/>
                </a:solidFill>
              </a:rPr>
              <a:t>（複数選択可）</a:t>
            </a:r>
          </a:p>
        </p:txBody>
      </p:sp>
      <p:sp>
        <p:nvSpPr>
          <p:cNvPr id="21" name="テキスト ボックス 20">
            <a:extLst>
              <a:ext uri="{FF2B5EF4-FFF2-40B4-BE49-F238E27FC236}">
                <a16:creationId xmlns:a16="http://schemas.microsoft.com/office/drawing/2014/main" id="{F643283E-D201-400B-B606-209E18E571B0}"/>
              </a:ext>
            </a:extLst>
          </p:cNvPr>
          <p:cNvSpPr txBox="1"/>
          <p:nvPr/>
        </p:nvSpPr>
        <p:spPr>
          <a:xfrm>
            <a:off x="3003927" y="3816912"/>
            <a:ext cx="73994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ja-JP" altLang="en-US" sz="1400" b="1" u="sng" dirty="0">
                <a:solidFill>
                  <a:srgbClr val="FF0000"/>
                </a:solidFill>
                <a:latin typeface="BIZ UDPゴシック" panose="020B0400000000000000" pitchFamily="50" charset="-128"/>
                <a:ea typeface="BIZ UDPゴシック" panose="020B0400000000000000" pitchFamily="50" charset="-128"/>
              </a:rPr>
              <a:t>５８</a:t>
            </a:r>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.0</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sp>
        <p:nvSpPr>
          <p:cNvPr id="58" name="部分円 57">
            <a:extLst>
              <a:ext uri="{FF2B5EF4-FFF2-40B4-BE49-F238E27FC236}">
                <a16:creationId xmlns:a16="http://schemas.microsoft.com/office/drawing/2014/main" id="{011D70A2-89B0-46BF-BA69-175489249F0B}"/>
              </a:ext>
            </a:extLst>
          </p:cNvPr>
          <p:cNvSpPr/>
          <p:nvPr/>
        </p:nvSpPr>
        <p:spPr>
          <a:xfrm>
            <a:off x="6272453" y="5267678"/>
            <a:ext cx="1270013" cy="1252539"/>
          </a:xfrm>
          <a:prstGeom prst="pie">
            <a:avLst>
              <a:gd name="adj1" fmla="val 16261908"/>
              <a:gd name="adj2" fmla="val 6412601"/>
            </a:avLst>
          </a:prstGeom>
          <a:noFill/>
          <a:ln w="28575" cap="flat">
            <a:solidFill>
              <a:srgbClr val="FF0000"/>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cxnSp>
        <p:nvCxnSpPr>
          <p:cNvPr id="22" name="直線コネクタ 21">
            <a:extLst>
              <a:ext uri="{FF2B5EF4-FFF2-40B4-BE49-F238E27FC236}">
                <a16:creationId xmlns:a16="http://schemas.microsoft.com/office/drawing/2014/main" id="{FD8B8705-EE5B-4793-AA31-A79A89AE4941}"/>
              </a:ext>
            </a:extLst>
          </p:cNvPr>
          <p:cNvCxnSpPr>
            <a:cxnSpLocks/>
            <a:stCxn id="21" idx="1"/>
          </p:cNvCxnSpPr>
          <p:nvPr/>
        </p:nvCxnSpPr>
        <p:spPr>
          <a:xfrm flipH="1">
            <a:off x="2768583" y="3970800"/>
            <a:ext cx="235344" cy="86801"/>
          </a:xfrm>
          <a:prstGeom prst="line">
            <a:avLst/>
          </a:prstGeom>
          <a:noFill/>
          <a:ln w="19050" cap="flat">
            <a:solidFill>
              <a:schemeClr val="tx1">
                <a:lumMod val="75000"/>
                <a:lumOff val="25000"/>
              </a:schemeClr>
            </a:solidFill>
            <a:prstDash val="dash"/>
            <a:miter lim="800000"/>
          </a:ln>
          <a:effectLst/>
          <a:sp3d/>
        </p:spPr>
        <p:style>
          <a:lnRef idx="0">
            <a:scrgbClr r="0" g="0" b="0"/>
          </a:lnRef>
          <a:fillRef idx="0">
            <a:scrgbClr r="0" g="0" b="0"/>
          </a:fillRef>
          <a:effectRef idx="0">
            <a:scrgbClr r="0" g="0" b="0"/>
          </a:effectRef>
          <a:fontRef idx="none"/>
        </p:style>
      </p:cxnSp>
      <p:sp>
        <p:nvSpPr>
          <p:cNvPr id="23" name="テキスト ボックス 22">
            <a:extLst>
              <a:ext uri="{FF2B5EF4-FFF2-40B4-BE49-F238E27FC236}">
                <a16:creationId xmlns:a16="http://schemas.microsoft.com/office/drawing/2014/main" id="{085E6591-24DC-4D1A-BC6D-2C10841AA21A}"/>
              </a:ext>
            </a:extLst>
          </p:cNvPr>
          <p:cNvSpPr txBox="1"/>
          <p:nvPr/>
        </p:nvSpPr>
        <p:spPr>
          <a:xfrm>
            <a:off x="7043869" y="3661127"/>
            <a:ext cx="73994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６７</a:t>
            </a:r>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lang="en-US" altLang="ja-JP" sz="1400" b="1" u="sng" dirty="0">
                <a:solidFill>
                  <a:srgbClr val="FF0000"/>
                </a:solidFill>
                <a:latin typeface="BIZ UDPゴシック" panose="020B0400000000000000" pitchFamily="50" charset="-128"/>
                <a:ea typeface="BIZ UDPゴシック" panose="020B0400000000000000" pitchFamily="50" charset="-128"/>
              </a:rPr>
              <a:t>0</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24" name="直線コネクタ 23">
            <a:extLst>
              <a:ext uri="{FF2B5EF4-FFF2-40B4-BE49-F238E27FC236}">
                <a16:creationId xmlns:a16="http://schemas.microsoft.com/office/drawing/2014/main" id="{5A27843F-2AE9-4818-B4E5-ADF7BE560B4A}"/>
              </a:ext>
            </a:extLst>
          </p:cNvPr>
          <p:cNvCxnSpPr>
            <a:cxnSpLocks/>
          </p:cNvCxnSpPr>
          <p:nvPr/>
        </p:nvCxnSpPr>
        <p:spPr>
          <a:xfrm flipH="1">
            <a:off x="6842215" y="3834793"/>
            <a:ext cx="182520" cy="86801"/>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6" name="テキスト ボックス 5">
            <a:extLst>
              <a:ext uri="{FF2B5EF4-FFF2-40B4-BE49-F238E27FC236}">
                <a16:creationId xmlns:a16="http://schemas.microsoft.com/office/drawing/2014/main" id="{C9EC8CE3-E54B-4746-A503-6A36203C30AA}"/>
              </a:ext>
            </a:extLst>
          </p:cNvPr>
          <p:cNvSpPr txBox="1"/>
          <p:nvPr/>
        </p:nvSpPr>
        <p:spPr>
          <a:xfrm>
            <a:off x="307975" y="3025402"/>
            <a:ext cx="553996"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全体</a:t>
            </a:r>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27" name="テキスト ボックス 26">
            <a:extLst>
              <a:ext uri="{FF2B5EF4-FFF2-40B4-BE49-F238E27FC236}">
                <a16:creationId xmlns:a16="http://schemas.microsoft.com/office/drawing/2014/main" id="{C81DA1FA-4E09-47D1-B1EE-47C0EEEB67FF}"/>
              </a:ext>
            </a:extLst>
          </p:cNvPr>
          <p:cNvSpPr txBox="1"/>
          <p:nvPr/>
        </p:nvSpPr>
        <p:spPr>
          <a:xfrm>
            <a:off x="337991" y="4927246"/>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28" name="テキスト ボックス 27">
            <a:extLst>
              <a:ext uri="{FF2B5EF4-FFF2-40B4-BE49-F238E27FC236}">
                <a16:creationId xmlns:a16="http://schemas.microsoft.com/office/drawing/2014/main" id="{D5233437-2D69-4D7F-9A1F-31A2DF267EBF}"/>
              </a:ext>
            </a:extLst>
          </p:cNvPr>
          <p:cNvSpPr txBox="1"/>
          <p:nvPr/>
        </p:nvSpPr>
        <p:spPr>
          <a:xfrm>
            <a:off x="2189972" y="4921860"/>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30" name="グラフ 29">
            <a:extLst>
              <a:ext uri="{FF2B5EF4-FFF2-40B4-BE49-F238E27FC236}">
                <a16:creationId xmlns:a16="http://schemas.microsoft.com/office/drawing/2014/main" id="{5CFF0D3E-CD91-41C7-B1D3-244670DC3CE2}"/>
              </a:ext>
            </a:extLst>
          </p:cNvPr>
          <p:cNvGraphicFramePr>
            <a:graphicFrameLocks/>
          </p:cNvGraphicFramePr>
          <p:nvPr>
            <p:extLst>
              <p:ext uri="{D42A27DB-BD31-4B8C-83A1-F6EECF244321}">
                <p14:modId xmlns:p14="http://schemas.microsoft.com/office/powerpoint/2010/main" val="3053302091"/>
              </p:ext>
            </p:extLst>
          </p:nvPr>
        </p:nvGraphicFramePr>
        <p:xfrm>
          <a:off x="-236041" y="4998425"/>
          <a:ext cx="2726918" cy="17659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グラフ 33">
            <a:extLst>
              <a:ext uri="{FF2B5EF4-FFF2-40B4-BE49-F238E27FC236}">
                <a16:creationId xmlns:a16="http://schemas.microsoft.com/office/drawing/2014/main" id="{EB34BA18-4AEB-4A09-B098-3DF550B29FEB}"/>
              </a:ext>
            </a:extLst>
          </p:cNvPr>
          <p:cNvGraphicFramePr>
            <a:graphicFrameLocks/>
          </p:cNvGraphicFramePr>
          <p:nvPr>
            <p:extLst>
              <p:ext uri="{D42A27DB-BD31-4B8C-83A1-F6EECF244321}">
                <p14:modId xmlns:p14="http://schemas.microsoft.com/office/powerpoint/2010/main" val="3699152785"/>
              </p:ext>
            </p:extLst>
          </p:nvPr>
        </p:nvGraphicFramePr>
        <p:xfrm>
          <a:off x="1696911" y="4998425"/>
          <a:ext cx="2182245" cy="1798279"/>
        </p:xfrm>
        <a:graphic>
          <a:graphicData uri="http://schemas.openxmlformats.org/drawingml/2006/chart">
            <c:chart xmlns:c="http://schemas.openxmlformats.org/drawingml/2006/chart" xmlns:r="http://schemas.openxmlformats.org/officeDocument/2006/relationships" r:id="rId6"/>
          </a:graphicData>
        </a:graphic>
      </p:graphicFrame>
      <p:sp>
        <p:nvSpPr>
          <p:cNvPr id="35" name="部分円 34">
            <a:extLst>
              <a:ext uri="{FF2B5EF4-FFF2-40B4-BE49-F238E27FC236}">
                <a16:creationId xmlns:a16="http://schemas.microsoft.com/office/drawing/2014/main" id="{D70FEAAA-E450-43EB-8CC3-6B151CEC5A3A}"/>
              </a:ext>
            </a:extLst>
          </p:cNvPr>
          <p:cNvSpPr/>
          <p:nvPr/>
        </p:nvSpPr>
        <p:spPr>
          <a:xfrm>
            <a:off x="492442" y="5265677"/>
            <a:ext cx="1263393" cy="1224000"/>
          </a:xfrm>
          <a:prstGeom prst="pie">
            <a:avLst>
              <a:gd name="adj1" fmla="val 16261908"/>
              <a:gd name="adj2" fmla="val 10766007"/>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cxnSp>
        <p:nvCxnSpPr>
          <p:cNvPr id="36" name="直線コネクタ 35">
            <a:extLst>
              <a:ext uri="{FF2B5EF4-FFF2-40B4-BE49-F238E27FC236}">
                <a16:creationId xmlns:a16="http://schemas.microsoft.com/office/drawing/2014/main" id="{F7C1D5A6-DAB7-4FED-9F89-C4C760E46C6D}"/>
              </a:ext>
            </a:extLst>
          </p:cNvPr>
          <p:cNvCxnSpPr>
            <a:cxnSpLocks/>
          </p:cNvCxnSpPr>
          <p:nvPr/>
        </p:nvCxnSpPr>
        <p:spPr>
          <a:xfrm flipH="1">
            <a:off x="1509861" y="5304752"/>
            <a:ext cx="100297" cy="152917"/>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1" name="四角形: 角を丸くする 40">
            <a:extLst>
              <a:ext uri="{FF2B5EF4-FFF2-40B4-BE49-F238E27FC236}">
                <a16:creationId xmlns:a16="http://schemas.microsoft.com/office/drawing/2014/main" id="{D7F2DBA4-4414-423D-9F96-642EB2194913}"/>
              </a:ext>
            </a:extLst>
          </p:cNvPr>
          <p:cNvSpPr/>
          <p:nvPr/>
        </p:nvSpPr>
        <p:spPr>
          <a:xfrm>
            <a:off x="4314784" y="4887214"/>
            <a:ext cx="3572205" cy="1753824"/>
          </a:xfrm>
          <a:prstGeom prst="roundRect">
            <a:avLst>
              <a:gd name="adj" fmla="val 5748"/>
            </a:avLst>
          </a:prstGeom>
          <a:solidFill>
            <a:schemeClr val="bg1">
              <a:lumMod val="95000"/>
            </a:schemeClr>
          </a:solidFill>
          <a:ln w="952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48" name="テキスト ボックス 47">
            <a:extLst>
              <a:ext uri="{FF2B5EF4-FFF2-40B4-BE49-F238E27FC236}">
                <a16:creationId xmlns:a16="http://schemas.microsoft.com/office/drawing/2014/main" id="{DC754EA5-EE9D-4046-A19E-D019FA48ACB5}"/>
              </a:ext>
            </a:extLst>
          </p:cNvPr>
          <p:cNvSpPr txBox="1"/>
          <p:nvPr/>
        </p:nvSpPr>
        <p:spPr>
          <a:xfrm>
            <a:off x="4361375" y="4901261"/>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49" name="テキスト ボックス 48">
            <a:extLst>
              <a:ext uri="{FF2B5EF4-FFF2-40B4-BE49-F238E27FC236}">
                <a16:creationId xmlns:a16="http://schemas.microsoft.com/office/drawing/2014/main" id="{930E9DFF-D470-4C0C-A701-FDD04F0DAB42}"/>
              </a:ext>
            </a:extLst>
          </p:cNvPr>
          <p:cNvSpPr txBox="1"/>
          <p:nvPr/>
        </p:nvSpPr>
        <p:spPr>
          <a:xfrm>
            <a:off x="6213356" y="4895875"/>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50" name="グラフ 49">
            <a:extLst>
              <a:ext uri="{FF2B5EF4-FFF2-40B4-BE49-F238E27FC236}">
                <a16:creationId xmlns:a16="http://schemas.microsoft.com/office/drawing/2014/main" id="{4194E767-3057-43D5-A987-8EE5890737F4}"/>
              </a:ext>
            </a:extLst>
          </p:cNvPr>
          <p:cNvGraphicFramePr>
            <a:graphicFrameLocks/>
          </p:cNvGraphicFramePr>
          <p:nvPr>
            <p:extLst>
              <p:ext uri="{D42A27DB-BD31-4B8C-83A1-F6EECF244321}">
                <p14:modId xmlns:p14="http://schemas.microsoft.com/office/powerpoint/2010/main" val="2191896154"/>
              </p:ext>
            </p:extLst>
          </p:nvPr>
        </p:nvGraphicFramePr>
        <p:xfrm>
          <a:off x="5720295" y="4972440"/>
          <a:ext cx="2182245" cy="1798279"/>
        </p:xfrm>
        <a:graphic>
          <a:graphicData uri="http://schemas.openxmlformats.org/drawingml/2006/chart">
            <c:chart xmlns:c="http://schemas.openxmlformats.org/drawingml/2006/chart" xmlns:r="http://schemas.openxmlformats.org/officeDocument/2006/relationships" r:id="rId7"/>
          </a:graphicData>
        </a:graphic>
      </p:graphicFrame>
      <p:sp>
        <p:nvSpPr>
          <p:cNvPr id="53" name="テキスト ボックス 20">
            <a:extLst>
              <a:ext uri="{FF2B5EF4-FFF2-40B4-BE49-F238E27FC236}">
                <a16:creationId xmlns:a16="http://schemas.microsoft.com/office/drawing/2014/main" id="{FFA9868B-93CD-4C61-B651-48F9D4532454}"/>
              </a:ext>
            </a:extLst>
          </p:cNvPr>
          <p:cNvSpPr txBox="1"/>
          <p:nvPr/>
        </p:nvSpPr>
        <p:spPr>
          <a:xfrm>
            <a:off x="5530492" y="5067636"/>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altLang="ja-JP" b="1" u="sng" dirty="0">
                <a:solidFill>
                  <a:srgbClr val="FF0000"/>
                </a:solidFill>
                <a:latin typeface="BIZ UDPゴシック" panose="020B0400000000000000" pitchFamily="50" charset="-128"/>
                <a:ea typeface="BIZ UDPゴシック" panose="020B0400000000000000" pitchFamily="50" charset="-128"/>
                <a:sym typeface="Calibri"/>
              </a:rPr>
              <a:t>84.8</a:t>
            </a:r>
            <a:r>
              <a:rPr lang="ja-JP" altLang="en-US" b="1" u="sng" dirty="0">
                <a:solidFill>
                  <a:srgbClr val="FF0000"/>
                </a:solidFill>
                <a:latin typeface="BIZ UDPゴシック" panose="020B0400000000000000" pitchFamily="50" charset="-128"/>
                <a:ea typeface="BIZ UDPゴシック" panose="020B0400000000000000" pitchFamily="50" charset="-128"/>
                <a:sym typeface="Calibri"/>
              </a:rPr>
              <a:t>％</a:t>
            </a:r>
            <a:endPar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56" name="グラフ 55">
            <a:extLst>
              <a:ext uri="{FF2B5EF4-FFF2-40B4-BE49-F238E27FC236}">
                <a16:creationId xmlns:a16="http://schemas.microsoft.com/office/drawing/2014/main" id="{AE681AEE-E252-49A4-AC9D-788FEBB5D66D}"/>
              </a:ext>
            </a:extLst>
          </p:cNvPr>
          <p:cNvGraphicFramePr>
            <a:graphicFrameLocks/>
          </p:cNvGraphicFramePr>
          <p:nvPr>
            <p:extLst>
              <p:ext uri="{D42A27DB-BD31-4B8C-83A1-F6EECF244321}">
                <p14:modId xmlns:p14="http://schemas.microsoft.com/office/powerpoint/2010/main" val="1424610297"/>
              </p:ext>
            </p:extLst>
          </p:nvPr>
        </p:nvGraphicFramePr>
        <p:xfrm>
          <a:off x="4089835" y="5035504"/>
          <a:ext cx="2201612" cy="175450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7" name="グラフ 56">
            <a:extLst>
              <a:ext uri="{FF2B5EF4-FFF2-40B4-BE49-F238E27FC236}">
                <a16:creationId xmlns:a16="http://schemas.microsoft.com/office/drawing/2014/main" id="{EE66D77D-70C0-42B0-B86E-C1D9BB4FF44C}"/>
              </a:ext>
            </a:extLst>
          </p:cNvPr>
          <p:cNvGraphicFramePr>
            <a:graphicFrameLocks/>
          </p:cNvGraphicFramePr>
          <p:nvPr>
            <p:extLst>
              <p:ext uri="{D42A27DB-BD31-4B8C-83A1-F6EECF244321}">
                <p14:modId xmlns:p14="http://schemas.microsoft.com/office/powerpoint/2010/main" val="2299226632"/>
              </p:ext>
            </p:extLst>
          </p:nvPr>
        </p:nvGraphicFramePr>
        <p:xfrm>
          <a:off x="5720295" y="5108842"/>
          <a:ext cx="2266790" cy="1532196"/>
        </p:xfrm>
        <a:graphic>
          <a:graphicData uri="http://schemas.openxmlformats.org/drawingml/2006/chart">
            <c:chart xmlns:c="http://schemas.openxmlformats.org/drawingml/2006/chart" xmlns:r="http://schemas.openxmlformats.org/officeDocument/2006/relationships" r:id="rId9"/>
          </a:graphicData>
        </a:graphic>
      </p:graphicFrame>
      <p:sp>
        <p:nvSpPr>
          <p:cNvPr id="59" name="部分円 58">
            <a:extLst>
              <a:ext uri="{FF2B5EF4-FFF2-40B4-BE49-F238E27FC236}">
                <a16:creationId xmlns:a16="http://schemas.microsoft.com/office/drawing/2014/main" id="{064F20D0-FC49-47B5-90AF-3260A171B9C9}"/>
              </a:ext>
            </a:extLst>
          </p:cNvPr>
          <p:cNvSpPr/>
          <p:nvPr/>
        </p:nvSpPr>
        <p:spPr>
          <a:xfrm>
            <a:off x="6271793" y="5259715"/>
            <a:ext cx="1224000" cy="1260000"/>
          </a:xfrm>
          <a:prstGeom prst="pie">
            <a:avLst>
              <a:gd name="adj1" fmla="val 16261908"/>
              <a:gd name="adj2" fmla="val 6468115"/>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60" name="テキスト ボックス 59">
            <a:extLst>
              <a:ext uri="{FF2B5EF4-FFF2-40B4-BE49-F238E27FC236}">
                <a16:creationId xmlns:a16="http://schemas.microsoft.com/office/drawing/2014/main" id="{71961CFA-09CD-4D7A-834D-E74780E09425}"/>
              </a:ext>
            </a:extLst>
          </p:cNvPr>
          <p:cNvSpPr txBox="1"/>
          <p:nvPr/>
        </p:nvSpPr>
        <p:spPr>
          <a:xfrm>
            <a:off x="4295566" y="3016907"/>
            <a:ext cx="553996"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全体</a:t>
            </a:r>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11" name="テキスト ボックス 10">
            <a:extLst>
              <a:ext uri="{FF2B5EF4-FFF2-40B4-BE49-F238E27FC236}">
                <a16:creationId xmlns:a16="http://schemas.microsoft.com/office/drawing/2014/main" id="{B89A10E4-1D3F-41D1-A41C-3E89AC7561F3}"/>
              </a:ext>
            </a:extLst>
          </p:cNvPr>
          <p:cNvSpPr txBox="1"/>
          <p:nvPr/>
        </p:nvSpPr>
        <p:spPr>
          <a:xfrm>
            <a:off x="11306454" y="2850440"/>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43" name="テキスト ボックス 42">
            <a:extLst>
              <a:ext uri="{FF2B5EF4-FFF2-40B4-BE49-F238E27FC236}">
                <a16:creationId xmlns:a16="http://schemas.microsoft.com/office/drawing/2014/main" id="{F0A6EDE8-4886-46B8-8642-52E93C9D758F}"/>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アンケート結果② ～万博に対する印象～</a:t>
            </a:r>
          </a:p>
        </p:txBody>
      </p:sp>
      <p:sp>
        <p:nvSpPr>
          <p:cNvPr id="45" name="正方形/長方形 44">
            <a:extLst>
              <a:ext uri="{FF2B5EF4-FFF2-40B4-BE49-F238E27FC236}">
                <a16:creationId xmlns:a16="http://schemas.microsoft.com/office/drawing/2014/main" id="{95455A81-5C18-43CE-8C61-F6A5D2E1FE4B}"/>
              </a:ext>
            </a:extLst>
          </p:cNvPr>
          <p:cNvSpPr/>
          <p:nvPr/>
        </p:nvSpPr>
        <p:spPr>
          <a:xfrm>
            <a:off x="349803" y="1497228"/>
            <a:ext cx="3456000" cy="1340161"/>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2000" tIns="36000" rIns="72000" bIns="72000" numCol="1" spcCol="38100" rtlCol="0" anchor="ctr">
            <a:spAutoFit/>
          </a:bodyPr>
          <a:lstStyle/>
          <a:p>
            <a:pPr marL="0" marR="0" indent="0" algn="l" defTabSz="914400" rtl="0" fontAlgn="auto" latinLnBrk="0" hangingPunct="0">
              <a:lnSpc>
                <a:spcPct val="100000"/>
              </a:lnSpc>
              <a:spcBef>
                <a:spcPts val="600"/>
              </a:spcBef>
              <a:spcAft>
                <a:spcPts val="0"/>
              </a:spcAft>
              <a:buClrTx/>
              <a:buSzTx/>
              <a:buFontTx/>
              <a:buNone/>
              <a:tabLst/>
            </a:pP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開幕前</a:t>
            </a:r>
            <a:r>
              <a:rPr lang="ja-JP" altLang="en-US" sz="1400" b="1" dirty="0">
                <a:latin typeface="BIZ UDPゴシック" panose="020B0400000000000000" pitchFamily="50" charset="-128"/>
                <a:ea typeface="BIZ UDPゴシック" panose="020B0400000000000000" pitchFamily="50" charset="-128"/>
              </a:rPr>
              <a:t>、過半数を超える</a:t>
            </a:r>
            <a:r>
              <a:rPr lang="en-US" altLang="ja-JP" sz="1400" b="1" dirty="0">
                <a:solidFill>
                  <a:srgbClr val="FF0000"/>
                </a:solidFill>
                <a:latin typeface="BIZ UDPゴシック" panose="020B0400000000000000" pitchFamily="50" charset="-128"/>
                <a:ea typeface="BIZ UDPゴシック" panose="020B0400000000000000" pitchFamily="50" charset="-128"/>
              </a:rPr>
              <a:t>58.0</a:t>
            </a:r>
            <a:r>
              <a:rPr lang="ja-JP" altLang="en-US" sz="1400" b="1" dirty="0">
                <a:solidFill>
                  <a:srgbClr val="FF0000"/>
                </a:solidFill>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が、</a:t>
            </a:r>
            <a:br>
              <a:rPr lang="en-US" altLang="ja-JP" sz="1400" b="1" dirty="0">
                <a:latin typeface="BIZ UDPゴシック" panose="020B0400000000000000" pitchFamily="50" charset="-128"/>
                <a:ea typeface="BIZ UDPゴシック" panose="020B0400000000000000" pitchFamily="50" charset="-128"/>
              </a:rPr>
            </a:b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良い印象</a:t>
            </a:r>
            <a:r>
              <a:rPr lang="ja-JP" altLang="en-US" sz="1400" b="1" dirty="0">
                <a:latin typeface="BIZ UDPゴシック" panose="020B0400000000000000" pitchFamily="50" charset="-128"/>
                <a:ea typeface="BIZ UDPゴシック" panose="020B0400000000000000" pitchFamily="50" charset="-128"/>
              </a:rPr>
              <a:t>を持っていた。</a:t>
            </a:r>
            <a:endParaRPr lang="en-US" altLang="ja-JP" sz="1400" b="1" dirty="0">
              <a:latin typeface="BIZ UDPゴシック" panose="020B0400000000000000" pitchFamily="50" charset="-128"/>
              <a:ea typeface="BIZ UDPゴシック" panose="020B0400000000000000" pitchFamily="50" charset="-128"/>
            </a:endParaRPr>
          </a:p>
          <a:p>
            <a:pPr marL="0" marR="0" indent="0" algn="l" defTabSz="914400" rtl="0" fontAlgn="auto" latinLnBrk="0" hangingPunct="0">
              <a:lnSpc>
                <a:spcPct val="100000"/>
              </a:lnSpc>
              <a:spcBef>
                <a:spcPts val="600"/>
              </a:spcBef>
              <a:spcAft>
                <a:spcPts val="0"/>
              </a:spcAft>
              <a:buClrTx/>
              <a:buSzTx/>
              <a:buFontTx/>
              <a:buNone/>
              <a:tabLst/>
            </a:pPr>
            <a:r>
              <a:rPr lang="ja-JP" altLang="en-US" sz="1400" b="1" dirty="0">
                <a:latin typeface="BIZ UDPゴシック" panose="020B0400000000000000" pitchFamily="50" charset="-128"/>
                <a:ea typeface="BIZ UDPゴシック" panose="020B0400000000000000" pitchFamily="50" charset="-128"/>
              </a:rPr>
              <a:t>　なお、</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来場有無別では、</a:t>
            </a:r>
            <a:b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br>
            <a: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  </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「来場した方</a:t>
            </a:r>
            <a:r>
              <a:rPr lang="ja-JP" altLang="en-US" sz="1400" b="1" dirty="0">
                <a:latin typeface="BIZ UDPゴシック" panose="020B0400000000000000" pitchFamily="50" charset="-128"/>
                <a:ea typeface="BIZ UDPゴシック" panose="020B0400000000000000" pitchFamily="50" charset="-128"/>
              </a:rPr>
              <a:t>」は</a:t>
            </a:r>
            <a:r>
              <a:rPr lang="en-US" altLang="ja-JP" sz="1400" b="1" dirty="0">
                <a:latin typeface="BIZ UDPゴシック" panose="020B0400000000000000" pitchFamily="50" charset="-128"/>
                <a:ea typeface="BIZ UDPゴシック" panose="020B0400000000000000" pitchFamily="50" charset="-128"/>
              </a:rPr>
              <a:t>75.1</a:t>
            </a:r>
            <a:r>
              <a:rPr lang="ja-JP" altLang="en-US" sz="1400" b="1" dirty="0">
                <a:latin typeface="BIZ UDPゴシック" panose="020B0400000000000000" pitchFamily="50" charset="-128"/>
                <a:ea typeface="BIZ UDPゴシック" panose="020B0400000000000000" pitchFamily="50" charset="-128"/>
              </a:rPr>
              <a:t>％、</a:t>
            </a:r>
            <a:br>
              <a:rPr lang="en-US" altLang="ja-JP" sz="1400" b="1" dirty="0">
                <a:latin typeface="BIZ UDPゴシック" panose="020B0400000000000000" pitchFamily="50" charset="-128"/>
                <a:ea typeface="BIZ UDPゴシック" panose="020B0400000000000000" pitchFamily="50" charset="-128"/>
              </a:rPr>
            </a:b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来場しなかった方」は</a:t>
            </a:r>
            <a: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46.2</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a:t>
            </a: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46" name="正方形/長方形 45">
            <a:extLst>
              <a:ext uri="{FF2B5EF4-FFF2-40B4-BE49-F238E27FC236}">
                <a16:creationId xmlns:a16="http://schemas.microsoft.com/office/drawing/2014/main" id="{6A559A3A-C6E8-429D-AE65-4FE2308E68AC}"/>
              </a:ext>
            </a:extLst>
          </p:cNvPr>
          <p:cNvSpPr/>
          <p:nvPr/>
        </p:nvSpPr>
        <p:spPr>
          <a:xfrm>
            <a:off x="4289333" y="1502398"/>
            <a:ext cx="3577436" cy="1340161"/>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2000" tIns="36000" rIns="72000" bIns="72000" numCol="1" spcCol="38100" rtlCol="0" anchor="ctr">
            <a:spAutoFit/>
          </a:bodyPr>
          <a:lstStyle/>
          <a:p>
            <a:pPr marL="0" marR="0" indent="0" algn="l" defTabSz="914400" rtl="0" fontAlgn="auto" latinLnBrk="0" hangingPunct="0">
              <a:lnSpc>
                <a:spcPct val="100000"/>
              </a:lnSpc>
              <a:spcBef>
                <a:spcPts val="600"/>
              </a:spcBef>
              <a:spcAft>
                <a:spcPts val="0"/>
              </a:spcAft>
              <a:buClrTx/>
              <a:buSzTx/>
              <a:buFontTx/>
              <a:buNone/>
              <a:tabLst/>
            </a:pP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閉幕後</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solidFill>
                  <a:srgbClr val="FF0000"/>
                </a:solidFill>
                <a:latin typeface="BIZ UDPゴシック" panose="020B0400000000000000" pitchFamily="50" charset="-128"/>
                <a:ea typeface="BIZ UDPゴシック" panose="020B0400000000000000" pitchFamily="50" charset="-128"/>
              </a:rPr>
              <a:t>67.0</a:t>
            </a:r>
            <a:r>
              <a:rPr lang="ja-JP" altLang="en-US" sz="1400" b="1" dirty="0">
                <a:solidFill>
                  <a:srgbClr val="FF0000"/>
                </a:solidFill>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が、</a:t>
            </a:r>
            <a:r>
              <a:rPr lang="ja-JP" altLang="en-US" sz="1400" b="1" dirty="0">
                <a:solidFill>
                  <a:srgbClr val="FF0000"/>
                </a:solidFill>
                <a:latin typeface="BIZ UDPゴシック" panose="020B0400000000000000" pitchFamily="50" charset="-128"/>
                <a:ea typeface="BIZ UDPゴシック" panose="020B0400000000000000" pitchFamily="50" charset="-128"/>
              </a:rPr>
              <a:t>良い印象</a:t>
            </a:r>
            <a:r>
              <a:rPr lang="ja-JP" altLang="en-US" sz="1400" b="1" dirty="0">
                <a:latin typeface="BIZ UDPゴシック" panose="020B0400000000000000" pitchFamily="50" charset="-128"/>
                <a:ea typeface="BIZ UDPゴシック" panose="020B0400000000000000" pitchFamily="50" charset="-128"/>
              </a:rPr>
              <a:t>を持って</a:t>
            </a:r>
            <a:br>
              <a:rPr lang="en-US" altLang="ja-JP" sz="1400" b="1" dirty="0">
                <a:latin typeface="BIZ UDPゴシック" panose="020B0400000000000000" pitchFamily="50" charset="-128"/>
                <a:ea typeface="BIZ UDPゴシック" panose="020B0400000000000000" pitchFamily="50" charset="-128"/>
              </a:rPr>
            </a:b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おり、開幕前に比べ</a:t>
            </a:r>
            <a:r>
              <a:rPr lang="en-US" altLang="ja-JP" sz="1400" b="1" dirty="0">
                <a:solidFill>
                  <a:srgbClr val="FF0000"/>
                </a:solidFill>
                <a:latin typeface="BIZ UDPゴシック" panose="020B0400000000000000" pitchFamily="50" charset="-128"/>
                <a:ea typeface="BIZ UDPゴシック" panose="020B0400000000000000" pitchFamily="50" charset="-128"/>
              </a:rPr>
              <a:t>9.0</a:t>
            </a:r>
            <a:r>
              <a:rPr lang="ja-JP" altLang="en-US" sz="1400" b="1" dirty="0">
                <a:solidFill>
                  <a:srgbClr val="FF0000"/>
                </a:solidFill>
                <a:latin typeface="BIZ UDPゴシック" panose="020B0400000000000000" pitchFamily="50" charset="-128"/>
                <a:ea typeface="BIZ UDPゴシック" panose="020B0400000000000000" pitchFamily="50" charset="-128"/>
              </a:rPr>
              <a:t>ｐｔ高い</a:t>
            </a:r>
            <a:endParaRPr lang="en-US" altLang="ja-JP" sz="1400" b="1" dirty="0">
              <a:solidFill>
                <a:srgbClr val="FF0000"/>
              </a:solidFill>
              <a:latin typeface="BIZ UDPゴシック" panose="020B0400000000000000" pitchFamily="50" charset="-128"/>
              <a:ea typeface="BIZ UDPゴシック" panose="020B0400000000000000" pitchFamily="50" charset="-128"/>
            </a:endParaRPr>
          </a:p>
          <a:p>
            <a:pPr marL="0" marR="0" indent="0" algn="l" defTabSz="914400" rtl="0" fontAlgn="auto" latinLnBrk="0" hangingPunct="0">
              <a:lnSpc>
                <a:spcPct val="100000"/>
              </a:lnSpc>
              <a:spcBef>
                <a:spcPts val="600"/>
              </a:spcBef>
              <a:spcAft>
                <a:spcPts val="0"/>
              </a:spcAft>
              <a:buClrTx/>
              <a:buSzTx/>
              <a:buFontTx/>
              <a:buNone/>
              <a:tabLst/>
            </a:pPr>
            <a:r>
              <a:rPr lang="ja-JP" altLang="en-US" sz="1400" b="1" dirty="0">
                <a:latin typeface="BIZ UDPゴシック" panose="020B0400000000000000" pitchFamily="50" charset="-128"/>
                <a:ea typeface="BIZ UDPゴシック" panose="020B0400000000000000" pitchFamily="50" charset="-128"/>
              </a:rPr>
              <a:t>　なお、</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来場有無別では、</a:t>
            </a:r>
            <a:b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b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　「来場した方</a:t>
            </a:r>
            <a:r>
              <a:rPr lang="ja-JP" altLang="en-US" sz="1400" b="1" dirty="0">
                <a:latin typeface="BIZ UDPゴシック" panose="020B0400000000000000" pitchFamily="50" charset="-128"/>
                <a:ea typeface="BIZ UDPゴシック" panose="020B0400000000000000" pitchFamily="50" charset="-128"/>
              </a:rPr>
              <a:t>」は８４</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８％（＋</a:t>
            </a:r>
            <a:r>
              <a:rPr lang="en-US" altLang="ja-JP" sz="1400" b="1" dirty="0">
                <a:latin typeface="BIZ UDPゴシック" panose="020B0400000000000000" pitchFamily="50" charset="-128"/>
                <a:ea typeface="BIZ UDPゴシック" panose="020B0400000000000000" pitchFamily="50" charset="-128"/>
              </a:rPr>
              <a:t>9.7pt</a:t>
            </a:r>
            <a:r>
              <a:rPr lang="ja-JP" altLang="en-US" sz="1400" b="1" dirty="0">
                <a:latin typeface="BIZ UDPゴシック" panose="020B0400000000000000" pitchFamily="50" charset="-128"/>
                <a:ea typeface="BIZ UDPゴシック" panose="020B0400000000000000" pitchFamily="50" charset="-128"/>
              </a:rPr>
              <a:t>）、</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　「</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来場しなかった方」は５４</a:t>
            </a:r>
            <a: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６％（＋</a:t>
            </a:r>
            <a:r>
              <a:rPr kumimoji="0" lang="en-US" altLang="ja-JP"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8.4pt</a:t>
            </a:r>
            <a:r>
              <a:rPr kumimoji="0" lang="ja-JP" altLang="en-US" sz="14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cs typeface="Calibri"/>
                <a:sym typeface="Calibri"/>
              </a:rPr>
              <a:t>）</a:t>
            </a: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cxnSp>
        <p:nvCxnSpPr>
          <p:cNvPr id="47" name="直線コネクタ 46">
            <a:extLst>
              <a:ext uri="{FF2B5EF4-FFF2-40B4-BE49-F238E27FC236}">
                <a16:creationId xmlns:a16="http://schemas.microsoft.com/office/drawing/2014/main" id="{31371B8D-54A2-4F42-A000-DC0CDB82FEE4}"/>
              </a:ext>
            </a:extLst>
          </p:cNvPr>
          <p:cNvCxnSpPr>
            <a:cxnSpLocks/>
          </p:cNvCxnSpPr>
          <p:nvPr/>
        </p:nvCxnSpPr>
        <p:spPr>
          <a:xfrm flipH="1">
            <a:off x="7310282" y="5318927"/>
            <a:ext cx="92001" cy="145840"/>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cxnSp>
        <p:nvCxnSpPr>
          <p:cNvPr id="51" name="直線コネクタ 50">
            <a:extLst>
              <a:ext uri="{FF2B5EF4-FFF2-40B4-BE49-F238E27FC236}">
                <a16:creationId xmlns:a16="http://schemas.microsoft.com/office/drawing/2014/main" id="{D173B76E-027D-4123-BF6B-665F1F91C7D6}"/>
              </a:ext>
            </a:extLst>
          </p:cNvPr>
          <p:cNvCxnSpPr>
            <a:cxnSpLocks/>
          </p:cNvCxnSpPr>
          <p:nvPr/>
        </p:nvCxnSpPr>
        <p:spPr>
          <a:xfrm flipH="1">
            <a:off x="5636944" y="5308290"/>
            <a:ext cx="92001" cy="145840"/>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54" name="正方形/長方形 53">
            <a:extLst>
              <a:ext uri="{FF2B5EF4-FFF2-40B4-BE49-F238E27FC236}">
                <a16:creationId xmlns:a16="http://schemas.microsoft.com/office/drawing/2014/main" id="{C17EE902-6DC8-4F7F-AD82-41B0D2B7BAD3}"/>
              </a:ext>
            </a:extLst>
          </p:cNvPr>
          <p:cNvSpPr/>
          <p:nvPr/>
        </p:nvSpPr>
        <p:spPr>
          <a:xfrm>
            <a:off x="8243735" y="1523685"/>
            <a:ext cx="3598461" cy="1263217"/>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72000" numCol="1" spcCol="38100" rtlCol="0" anchor="ctr">
            <a:spAutoFit/>
          </a:bodyPr>
          <a:lstStyle/>
          <a:p>
            <a:pPr>
              <a:spcBef>
                <a:spcPts val="600"/>
              </a:spcBef>
            </a:pPr>
            <a:r>
              <a:rPr lang="ja-JP" altLang="en-US" sz="1400" b="1" dirty="0">
                <a:latin typeface="BIZ UDPゴシック" panose="020B0400000000000000" pitchFamily="50" charset="-128"/>
                <a:ea typeface="BIZ UDPゴシック" panose="020B0400000000000000" pitchFamily="50" charset="-128"/>
              </a:rPr>
              <a:t>・考え方の変化のきっかけは、</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　「来場した方」は、「</a:t>
            </a:r>
            <a:r>
              <a:rPr lang="ja-JP" altLang="en-US" sz="1400" b="1" dirty="0">
                <a:solidFill>
                  <a:srgbClr val="FF0000"/>
                </a:solidFill>
                <a:latin typeface="BIZ UDPゴシック" panose="020B0400000000000000" pitchFamily="50" charset="-128"/>
                <a:ea typeface="BIZ UDPゴシック" panose="020B0400000000000000" pitchFamily="50" charset="-128"/>
              </a:rPr>
              <a:t>実際に来場したこと</a:t>
            </a:r>
            <a:r>
              <a:rPr lang="ja-JP" altLang="en-US" sz="1400" b="1" dirty="0">
                <a:latin typeface="BIZ UDPゴシック" panose="020B0400000000000000" pitchFamily="50" charset="-128"/>
                <a:ea typeface="BIZ UDPゴシック" panose="020B0400000000000000" pitchFamily="50" charset="-128"/>
              </a:rPr>
              <a:t>」、</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　「来場しなかった方」は、「</a:t>
            </a:r>
            <a:r>
              <a:rPr lang="en-US" altLang="ja-JP" sz="1400" b="1" dirty="0">
                <a:solidFill>
                  <a:srgbClr val="FF0000"/>
                </a:solidFill>
                <a:latin typeface="BIZ UDPゴシック" panose="020B0400000000000000" pitchFamily="50" charset="-128"/>
                <a:ea typeface="BIZ UDPゴシック" panose="020B0400000000000000" pitchFamily="50" charset="-128"/>
              </a:rPr>
              <a:t>TV</a:t>
            </a:r>
            <a:r>
              <a:rPr lang="ja-JP" altLang="en-US" sz="1400" b="1" dirty="0">
                <a:solidFill>
                  <a:srgbClr val="FF0000"/>
                </a:solidFill>
                <a:latin typeface="BIZ UDPゴシック" panose="020B0400000000000000" pitchFamily="50" charset="-128"/>
                <a:ea typeface="BIZ UDPゴシック" panose="020B0400000000000000" pitchFamily="50" charset="-128"/>
              </a:rPr>
              <a:t>やラジオなど</a:t>
            </a:r>
            <a:br>
              <a:rPr lang="en-US" altLang="ja-JP" sz="1400" b="1" dirty="0">
                <a:solidFill>
                  <a:srgbClr val="FF0000"/>
                </a:solidFill>
                <a:latin typeface="BIZ UDPゴシック" panose="020B0400000000000000" pitchFamily="50" charset="-128"/>
                <a:ea typeface="BIZ UDPゴシック" panose="020B0400000000000000" pitchFamily="50" charset="-128"/>
              </a:rPr>
            </a:br>
            <a:r>
              <a:rPr lang="ja-JP" altLang="en-US" sz="1400" b="1" dirty="0">
                <a:solidFill>
                  <a:srgbClr val="FF0000"/>
                </a:solidFill>
                <a:latin typeface="BIZ UDPゴシック" panose="020B0400000000000000" pitchFamily="50" charset="-128"/>
                <a:ea typeface="BIZ UDPゴシック" panose="020B0400000000000000" pitchFamily="50" charset="-128"/>
              </a:rPr>
              <a:t>　のメディアからの情報</a:t>
            </a: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友人・知人などか</a:t>
            </a:r>
            <a:br>
              <a:rPr lang="en-US" altLang="ja-JP" sz="1400" b="1" dirty="0">
                <a:solidFill>
                  <a:srgbClr val="FF0000"/>
                </a:solidFill>
                <a:latin typeface="BIZ UDPゴシック" panose="020B0400000000000000" pitchFamily="50" charset="-128"/>
                <a:ea typeface="BIZ UDPゴシック" panose="020B0400000000000000" pitchFamily="50" charset="-128"/>
              </a:rPr>
            </a:br>
            <a:r>
              <a:rPr lang="ja-JP" altLang="en-US" sz="1400" b="1" dirty="0">
                <a:solidFill>
                  <a:srgbClr val="FF0000"/>
                </a:solidFill>
                <a:latin typeface="BIZ UDPゴシック" panose="020B0400000000000000" pitchFamily="50" charset="-128"/>
                <a:ea typeface="BIZ UDPゴシック" panose="020B0400000000000000" pitchFamily="50" charset="-128"/>
              </a:rPr>
              <a:t>　らの情報</a:t>
            </a:r>
            <a:r>
              <a:rPr lang="ja-JP" altLang="en-US" sz="1400" b="1" dirty="0">
                <a:latin typeface="BIZ UDPゴシック" panose="020B0400000000000000" pitchFamily="50" charset="-128"/>
                <a:ea typeface="BIZ UDPゴシック" panose="020B0400000000000000" pitchFamily="50" charset="-128"/>
              </a:rPr>
              <a:t>」の影響力が大きい。</a:t>
            </a:r>
            <a:endParaRPr lang="en-US" altLang="ja-JP" sz="1400" b="1" dirty="0">
              <a:latin typeface="BIZ UDPゴシック" panose="020B0400000000000000" pitchFamily="50" charset="-128"/>
              <a:ea typeface="BIZ UDPゴシック" panose="020B0400000000000000" pitchFamily="50" charset="-128"/>
            </a:endParaRPr>
          </a:p>
        </p:txBody>
      </p:sp>
      <p:graphicFrame>
        <p:nvGraphicFramePr>
          <p:cNvPr id="44" name="グラフ 43">
            <a:extLst>
              <a:ext uri="{FF2B5EF4-FFF2-40B4-BE49-F238E27FC236}">
                <a16:creationId xmlns:a16="http://schemas.microsoft.com/office/drawing/2014/main" id="{59F09628-5C0C-45F6-AC95-27C007629AB3}"/>
              </a:ext>
            </a:extLst>
          </p:cNvPr>
          <p:cNvGraphicFramePr>
            <a:graphicFrameLocks/>
          </p:cNvGraphicFramePr>
          <p:nvPr>
            <p:extLst>
              <p:ext uri="{D42A27DB-BD31-4B8C-83A1-F6EECF244321}">
                <p14:modId xmlns:p14="http://schemas.microsoft.com/office/powerpoint/2010/main" val="1253982634"/>
              </p:ext>
            </p:extLst>
          </p:nvPr>
        </p:nvGraphicFramePr>
        <p:xfrm>
          <a:off x="7363783" y="3033902"/>
          <a:ext cx="4649534" cy="1872189"/>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2" name="グラフ 51">
            <a:extLst>
              <a:ext uri="{FF2B5EF4-FFF2-40B4-BE49-F238E27FC236}">
                <a16:creationId xmlns:a16="http://schemas.microsoft.com/office/drawing/2014/main" id="{E512908B-9514-46E2-9AC6-E2A2A6FE4AB6}"/>
              </a:ext>
            </a:extLst>
          </p:cNvPr>
          <p:cNvGraphicFramePr>
            <a:graphicFrameLocks/>
          </p:cNvGraphicFramePr>
          <p:nvPr>
            <p:extLst>
              <p:ext uri="{D42A27DB-BD31-4B8C-83A1-F6EECF244321}">
                <p14:modId xmlns:p14="http://schemas.microsoft.com/office/powerpoint/2010/main" val="4119746972"/>
              </p:ext>
            </p:extLst>
          </p:nvPr>
        </p:nvGraphicFramePr>
        <p:xfrm>
          <a:off x="7363783" y="4871530"/>
          <a:ext cx="4649534" cy="1872189"/>
        </p:xfrm>
        <a:graphic>
          <a:graphicData uri="http://schemas.openxmlformats.org/drawingml/2006/chart">
            <c:chart xmlns:c="http://schemas.openxmlformats.org/drawingml/2006/chart" xmlns:r="http://schemas.openxmlformats.org/officeDocument/2006/relationships" r:id="rId11"/>
          </a:graphicData>
        </a:graphic>
      </p:graphicFrame>
      <p:sp>
        <p:nvSpPr>
          <p:cNvPr id="55" name="正方形/長方形 54">
            <a:extLst>
              <a:ext uri="{FF2B5EF4-FFF2-40B4-BE49-F238E27FC236}">
                <a16:creationId xmlns:a16="http://schemas.microsoft.com/office/drawing/2014/main" id="{198AE2A8-184A-4CD7-9F7F-CDD53312E78F}"/>
              </a:ext>
            </a:extLst>
          </p:cNvPr>
          <p:cNvSpPr/>
          <p:nvPr/>
        </p:nvSpPr>
        <p:spPr>
          <a:xfrm>
            <a:off x="8916470" y="5740830"/>
            <a:ext cx="1619964" cy="24621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ja-JP" altLang="en-US" sz="1000" b="1" dirty="0">
                <a:solidFill>
                  <a:srgbClr val="FF0000"/>
                </a:solidFill>
                <a:latin typeface="BIZ UDPゴシック" panose="020B0400000000000000" pitchFamily="50" charset="-128"/>
                <a:ea typeface="BIZ UDPゴシック" panose="020B0400000000000000" pitchFamily="50" charset="-128"/>
              </a:rPr>
              <a:t>友人・知人などからの情報</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002FF242-2CB8-4FB6-A58D-BD8478EFFC8E}"/>
              </a:ext>
            </a:extLst>
          </p:cNvPr>
          <p:cNvSpPr txBox="1"/>
          <p:nvPr/>
        </p:nvSpPr>
        <p:spPr>
          <a:xfrm>
            <a:off x="8259804" y="2983883"/>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62" name="テキスト ボックス 61">
            <a:extLst>
              <a:ext uri="{FF2B5EF4-FFF2-40B4-BE49-F238E27FC236}">
                <a16:creationId xmlns:a16="http://schemas.microsoft.com/office/drawing/2014/main" id="{A6803D9A-2D24-4A99-98A9-A000093450FA}"/>
              </a:ext>
            </a:extLst>
          </p:cNvPr>
          <p:cNvSpPr txBox="1"/>
          <p:nvPr/>
        </p:nvSpPr>
        <p:spPr>
          <a:xfrm>
            <a:off x="8257396" y="4879841"/>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63" name="スライド番号プレースホルダー 3">
            <a:extLst>
              <a:ext uri="{FF2B5EF4-FFF2-40B4-BE49-F238E27FC236}">
                <a16:creationId xmlns:a16="http://schemas.microsoft.com/office/drawing/2014/main" id="{9E96C941-A5D7-43B4-B123-392C4753C8F2}"/>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3</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6161516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CD7C194-4288-4245-983A-630AAE4BC97F}"/>
              </a:ext>
            </a:extLst>
          </p:cNvPr>
          <p:cNvSpPr/>
          <p:nvPr/>
        </p:nvSpPr>
        <p:spPr>
          <a:xfrm>
            <a:off x="4180476" y="2244738"/>
            <a:ext cx="7799234" cy="1476000"/>
          </a:xfrm>
          <a:prstGeom prst="rect">
            <a:avLst/>
          </a:prstGeom>
          <a:solidFill>
            <a:srgbClr val="F2F7FC"/>
          </a:solidFill>
          <a:ln w="12700" cap="flat">
            <a:no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5" name="正方形/長方形 54">
            <a:extLst>
              <a:ext uri="{FF2B5EF4-FFF2-40B4-BE49-F238E27FC236}">
                <a16:creationId xmlns:a16="http://schemas.microsoft.com/office/drawing/2014/main" id="{E666ACBA-27FC-4D7A-9CCD-9671B6C31E06}"/>
              </a:ext>
            </a:extLst>
          </p:cNvPr>
          <p:cNvSpPr/>
          <p:nvPr/>
        </p:nvSpPr>
        <p:spPr>
          <a:xfrm>
            <a:off x="4070088" y="628064"/>
            <a:ext cx="8028000" cy="5148000"/>
          </a:xfrm>
          <a:prstGeom prst="rect">
            <a:avLst/>
          </a:prstGeom>
          <a:no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3" name="正方形/長方形 22">
            <a:extLst>
              <a:ext uri="{FF2B5EF4-FFF2-40B4-BE49-F238E27FC236}">
                <a16:creationId xmlns:a16="http://schemas.microsoft.com/office/drawing/2014/main" id="{FD53CC44-436B-4C48-BE57-2B34991C56DE}"/>
              </a:ext>
            </a:extLst>
          </p:cNvPr>
          <p:cNvSpPr/>
          <p:nvPr/>
        </p:nvSpPr>
        <p:spPr>
          <a:xfrm>
            <a:off x="4185199" y="2223945"/>
            <a:ext cx="7834243" cy="1512000"/>
          </a:xfrm>
          <a:prstGeom prst="rect">
            <a:avLst/>
          </a:prstGeom>
          <a:no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① </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テーマ</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大阪・関西万博のテーマである「いのち輝く未来社会のデザイン」の実現に繋がったため</a:t>
            </a:r>
            <a:endPar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② </a:t>
            </a:r>
            <a:r>
              <a:rPr kumimoji="0" lang="en-US" altLang="ja-JP" sz="1000" b="1" i="0" u="none" strike="noStrike" cap="none"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lang="ja-JP" altLang="en-US" sz="1000" b="1" dirty="0">
                <a:solidFill>
                  <a:schemeClr val="tx1"/>
                </a:solidFill>
                <a:latin typeface="BIZ UDPゴシック" panose="020B0400000000000000" pitchFamily="50" charset="-128"/>
                <a:ea typeface="BIZ UDPゴシック" panose="020B0400000000000000" pitchFamily="50" charset="-128"/>
              </a:rPr>
              <a:t>子ども</a:t>
            </a:r>
            <a:r>
              <a:rPr kumimoji="0" lang="en-US" altLang="ja-JP" sz="1000" b="1" i="0" u="none" strike="noStrike" cap="none"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100" normalizeH="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次世代を担う子どもたちが未来社会を体験し、多様な文化や価値観に触れることにより、新たな気付きや将来を考えるきっかけになったため</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③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国際交流</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多様な文化や価値観に触れることで、新たな国際交流が生まれたため</a:t>
            </a:r>
            <a:endPar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④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未来社会</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様々な最先端技術が披露され未来社会の体験ができたため</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⑤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会場内コンテンツ</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大屋根リングや国内外のパビリオン、多種多様なイベントなど会場内コンテンツが充実していたため</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⑥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大阪の魅力</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大阪ウィークや大阪ヘルスケアパビリオンなどにより、大阪の魅力を国内外に発信することができたため</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⑦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来場者数・黒字</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来場者が２９００万人を超え、運営費が黒字見込みとなったため</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⑧ </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運営</a:t>
            </a:r>
            <a:r>
              <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日々の課題に臨機応変に対応し、大きな事故もなく運営されたため</a:t>
            </a:r>
            <a:endParaRPr kumimoji="0" lang="en-US" altLang="ja-JP" sz="10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⑨ </a:t>
            </a:r>
            <a:r>
              <a:rPr lang="en-US" altLang="ja-JP" sz="1000" b="1" dirty="0">
                <a:latin typeface="BIZ UDPゴシック" panose="020B0400000000000000" pitchFamily="50" charset="-128"/>
                <a:ea typeface="BIZ UDPゴシック" panose="020B0400000000000000" pitchFamily="50" charset="-128"/>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その他</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正方形/長方形 18">
            <a:extLst>
              <a:ext uri="{FF2B5EF4-FFF2-40B4-BE49-F238E27FC236}">
                <a16:creationId xmlns:a16="http://schemas.microsoft.com/office/drawing/2014/main" id="{0A39C9DF-1419-445B-A421-DB19D5E1B10B}"/>
              </a:ext>
            </a:extLst>
          </p:cNvPr>
          <p:cNvSpPr/>
          <p:nvPr/>
        </p:nvSpPr>
        <p:spPr>
          <a:xfrm>
            <a:off x="83113" y="628963"/>
            <a:ext cx="3888000" cy="612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0" name="テキスト ボックス 19">
            <a:extLst>
              <a:ext uri="{FF2B5EF4-FFF2-40B4-BE49-F238E27FC236}">
                <a16:creationId xmlns:a16="http://schemas.microsoft.com/office/drawing/2014/main" id="{AFE3CC8D-4F2C-4217-9689-33474B59AAC1}"/>
              </a:ext>
            </a:extLst>
          </p:cNvPr>
          <p:cNvSpPr txBox="1"/>
          <p:nvPr/>
        </p:nvSpPr>
        <p:spPr>
          <a:xfrm>
            <a:off x="83113" y="636785"/>
            <a:ext cx="3888000" cy="288000"/>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Q6</a:t>
            </a:r>
            <a:r>
              <a:rPr lang="ja-JP" altLang="en-US" sz="1200" b="1" dirty="0">
                <a:solidFill>
                  <a:schemeClr val="bg1"/>
                </a:solidFill>
              </a:rPr>
              <a:t>：あなたは大阪・関西万博が成功したと思いますか。</a:t>
            </a:r>
          </a:p>
        </p:txBody>
      </p:sp>
      <p:graphicFrame>
        <p:nvGraphicFramePr>
          <p:cNvPr id="17" name="グラフ 16">
            <a:extLst>
              <a:ext uri="{FF2B5EF4-FFF2-40B4-BE49-F238E27FC236}">
                <a16:creationId xmlns:a16="http://schemas.microsoft.com/office/drawing/2014/main" id="{7367F2CE-D975-48CA-A5B6-1380766202A9}"/>
              </a:ext>
            </a:extLst>
          </p:cNvPr>
          <p:cNvGraphicFramePr>
            <a:graphicFrameLocks/>
          </p:cNvGraphicFramePr>
          <p:nvPr>
            <p:extLst>
              <p:ext uri="{D42A27DB-BD31-4B8C-83A1-F6EECF244321}">
                <p14:modId xmlns:p14="http://schemas.microsoft.com/office/powerpoint/2010/main" val="425951611"/>
              </p:ext>
            </p:extLst>
          </p:nvPr>
        </p:nvGraphicFramePr>
        <p:xfrm>
          <a:off x="18844" y="2603268"/>
          <a:ext cx="4041074" cy="2529369"/>
        </p:xfrm>
        <a:graphic>
          <a:graphicData uri="http://schemas.openxmlformats.org/drawingml/2006/chart">
            <c:chart xmlns:c="http://schemas.openxmlformats.org/drawingml/2006/chart" xmlns:r="http://schemas.openxmlformats.org/officeDocument/2006/relationships" r:id="rId3"/>
          </a:graphicData>
        </a:graphic>
      </p:graphicFrame>
      <p:sp>
        <p:nvSpPr>
          <p:cNvPr id="22" name="テキスト ボックス 21">
            <a:extLst>
              <a:ext uri="{FF2B5EF4-FFF2-40B4-BE49-F238E27FC236}">
                <a16:creationId xmlns:a16="http://schemas.microsoft.com/office/drawing/2014/main" id="{6207DF44-E93D-4E75-A720-8D058A5F09D6}"/>
              </a:ext>
            </a:extLst>
          </p:cNvPr>
          <p:cNvSpPr txBox="1"/>
          <p:nvPr/>
        </p:nvSpPr>
        <p:spPr>
          <a:xfrm>
            <a:off x="4076499" y="642286"/>
            <a:ext cx="8028000" cy="276999"/>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７：なぜ大阪・関西万博が成功したと思いますか。最も当てはまると思うものを３つ選んでください</a:t>
            </a:r>
            <a:r>
              <a:rPr lang="ja-JP" altLang="en-US" sz="1100" b="1" dirty="0">
                <a:solidFill>
                  <a:schemeClr val="bg1"/>
                </a:solidFill>
              </a:rPr>
              <a:t>。 （３つまで選択可）</a:t>
            </a:r>
            <a:endParaRPr lang="ja-JP" altLang="en-US" sz="1200" b="1" spc="-150" dirty="0">
              <a:solidFill>
                <a:schemeClr val="bg1"/>
              </a:solidFill>
            </a:endParaRPr>
          </a:p>
        </p:txBody>
      </p:sp>
      <p:sp>
        <p:nvSpPr>
          <p:cNvPr id="24" name="正方形/長方形 23">
            <a:extLst>
              <a:ext uri="{FF2B5EF4-FFF2-40B4-BE49-F238E27FC236}">
                <a16:creationId xmlns:a16="http://schemas.microsoft.com/office/drawing/2014/main" id="{67E0EAC1-1664-46A6-8109-E251FA2CA02D}"/>
              </a:ext>
            </a:extLst>
          </p:cNvPr>
          <p:cNvSpPr/>
          <p:nvPr/>
        </p:nvSpPr>
        <p:spPr>
          <a:xfrm>
            <a:off x="4068136" y="5848064"/>
            <a:ext cx="8028000" cy="90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5" name="テキスト ボックス 24">
            <a:extLst>
              <a:ext uri="{FF2B5EF4-FFF2-40B4-BE49-F238E27FC236}">
                <a16:creationId xmlns:a16="http://schemas.microsoft.com/office/drawing/2014/main" id="{49BBE3E8-8F2F-414D-9211-D22083502706}"/>
              </a:ext>
            </a:extLst>
          </p:cNvPr>
          <p:cNvSpPr txBox="1"/>
          <p:nvPr/>
        </p:nvSpPr>
        <p:spPr>
          <a:xfrm>
            <a:off x="4076499" y="5839473"/>
            <a:ext cx="8028000" cy="276999"/>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８：大阪・関西万博が成功したと思わない理由を</a:t>
            </a:r>
            <a:r>
              <a:rPr lang="ja-JP" altLang="en-US" sz="1200" b="1" u="sng" dirty="0">
                <a:solidFill>
                  <a:schemeClr val="bg1"/>
                </a:solidFill>
              </a:rPr>
              <a:t>自由に記載</a:t>
            </a:r>
            <a:r>
              <a:rPr lang="ja-JP" altLang="en-US" sz="1200" b="1" dirty="0">
                <a:solidFill>
                  <a:schemeClr val="bg1"/>
                </a:solidFill>
              </a:rPr>
              <a:t>ください。</a:t>
            </a:r>
          </a:p>
        </p:txBody>
      </p:sp>
      <p:sp>
        <p:nvSpPr>
          <p:cNvPr id="3" name="テキスト ボックス 2">
            <a:extLst>
              <a:ext uri="{FF2B5EF4-FFF2-40B4-BE49-F238E27FC236}">
                <a16:creationId xmlns:a16="http://schemas.microsoft.com/office/drawing/2014/main" id="{8445168F-91A0-4840-82E1-84E27B70D52C}"/>
              </a:ext>
            </a:extLst>
          </p:cNvPr>
          <p:cNvSpPr txBox="1"/>
          <p:nvPr/>
        </p:nvSpPr>
        <p:spPr>
          <a:xfrm>
            <a:off x="5293723" y="6106027"/>
            <a:ext cx="684000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2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・工事費の未払い問題が</a:t>
            </a:r>
            <a:r>
              <a:rPr lang="ja-JP" altLang="en-US" sz="1200" b="1" dirty="0">
                <a:solidFill>
                  <a:schemeClr val="tx1"/>
                </a:solidFill>
                <a:latin typeface="BIZ UDPゴシック" panose="020B0400000000000000" pitchFamily="50" charset="-128"/>
                <a:ea typeface="BIZ UDPゴシック" panose="020B0400000000000000" pitchFamily="50" charset="-128"/>
              </a:rPr>
              <a:t>解決していない</a:t>
            </a:r>
            <a:endParaRPr kumimoji="0" lang="en-US" altLang="ja-JP" sz="12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a:p>
            <a:pPr algn="l"/>
            <a:r>
              <a:rPr lang="ja-JP" altLang="en-US" sz="1200" b="1" dirty="0">
                <a:solidFill>
                  <a:schemeClr val="tx1"/>
                </a:solidFill>
                <a:latin typeface="BIZ UDPゴシック" panose="020B0400000000000000" pitchFamily="50" charset="-128"/>
                <a:ea typeface="BIZ UDPゴシック" panose="020B0400000000000000" pitchFamily="50" charset="-128"/>
              </a:rPr>
              <a:t>・会場が混雑している、待ち時間がながかった、見たいパビリオンが見れなかった</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algn="l"/>
            <a:r>
              <a:rPr lang="ja-JP" altLang="en-US" sz="1200" b="1" dirty="0">
                <a:solidFill>
                  <a:schemeClr val="tx1"/>
                </a:solidFill>
                <a:latin typeface="BIZ UDPゴシック" panose="020B0400000000000000" pitchFamily="50" charset="-128"/>
                <a:ea typeface="BIZ UDPゴシック" panose="020B0400000000000000" pitchFamily="50" charset="-128"/>
              </a:rPr>
              <a:t>・多額の建設費がかかっている、会場の運営など様々な課題があったこと  など　　　　　　　</a:t>
            </a:r>
            <a:r>
              <a:rPr lang="ja-JP" altLang="en-US" sz="1200" b="1" dirty="0">
                <a:latin typeface="BIZ UDPゴシック" panose="020B0400000000000000" pitchFamily="50" charset="-128"/>
                <a:ea typeface="BIZ UDPゴシック" panose="020B0400000000000000" pitchFamily="50" charset="-128"/>
              </a:rPr>
              <a:t>　　　　　　　　　　　　　　</a:t>
            </a:r>
            <a:endParaRPr kumimoji="0" lang="ja-JP" altLang="en-US" sz="12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30" name="テキスト ボックス 29">
            <a:extLst>
              <a:ext uri="{FF2B5EF4-FFF2-40B4-BE49-F238E27FC236}">
                <a16:creationId xmlns:a16="http://schemas.microsoft.com/office/drawing/2014/main" id="{BC953B85-197B-4551-9069-EC8B36943012}"/>
              </a:ext>
            </a:extLst>
          </p:cNvPr>
          <p:cNvSpPr txBox="1"/>
          <p:nvPr/>
        </p:nvSpPr>
        <p:spPr>
          <a:xfrm>
            <a:off x="3133165" y="3222296"/>
            <a:ext cx="73994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ja-JP" altLang="en-US" sz="1400" b="1" u="sng" dirty="0">
                <a:solidFill>
                  <a:srgbClr val="FF0000"/>
                </a:solidFill>
                <a:latin typeface="BIZ UDPゴシック" panose="020B0400000000000000" pitchFamily="50" charset="-128"/>
                <a:ea typeface="BIZ UDPゴシック" panose="020B0400000000000000" pitchFamily="50" charset="-128"/>
              </a:rPr>
              <a:t>７６</a:t>
            </a:r>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９％</a:t>
            </a:r>
          </a:p>
        </p:txBody>
      </p:sp>
      <p:cxnSp>
        <p:nvCxnSpPr>
          <p:cNvPr id="31" name="直線コネクタ 30">
            <a:extLst>
              <a:ext uri="{FF2B5EF4-FFF2-40B4-BE49-F238E27FC236}">
                <a16:creationId xmlns:a16="http://schemas.microsoft.com/office/drawing/2014/main" id="{E4C54D37-DCDE-4F7F-BCF0-9CAF7322486F}"/>
              </a:ext>
            </a:extLst>
          </p:cNvPr>
          <p:cNvCxnSpPr>
            <a:cxnSpLocks/>
          </p:cNvCxnSpPr>
          <p:nvPr/>
        </p:nvCxnSpPr>
        <p:spPr>
          <a:xfrm flipH="1">
            <a:off x="3023555" y="3527509"/>
            <a:ext cx="109610" cy="90936"/>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33" name="四角形: 角を丸くする 32">
            <a:extLst>
              <a:ext uri="{FF2B5EF4-FFF2-40B4-BE49-F238E27FC236}">
                <a16:creationId xmlns:a16="http://schemas.microsoft.com/office/drawing/2014/main" id="{476611B0-0F97-4321-8695-BB8C16C763FD}"/>
              </a:ext>
            </a:extLst>
          </p:cNvPr>
          <p:cNvSpPr/>
          <p:nvPr/>
        </p:nvSpPr>
        <p:spPr>
          <a:xfrm>
            <a:off x="172558" y="4972544"/>
            <a:ext cx="3700551" cy="1657453"/>
          </a:xfrm>
          <a:prstGeom prst="roundRect">
            <a:avLst>
              <a:gd name="adj" fmla="val 5748"/>
            </a:avLst>
          </a:prstGeom>
          <a:solidFill>
            <a:schemeClr val="bg1">
              <a:lumMod val="95000"/>
            </a:schemeClr>
          </a:solidFill>
          <a:ln w="952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34" name="テキスト ボックス 33">
            <a:extLst>
              <a:ext uri="{FF2B5EF4-FFF2-40B4-BE49-F238E27FC236}">
                <a16:creationId xmlns:a16="http://schemas.microsoft.com/office/drawing/2014/main" id="{CFF1F7B5-E047-4039-94A0-B82C97AA28B9}"/>
              </a:ext>
            </a:extLst>
          </p:cNvPr>
          <p:cNvSpPr txBox="1"/>
          <p:nvPr/>
        </p:nvSpPr>
        <p:spPr>
          <a:xfrm>
            <a:off x="197805" y="4991399"/>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35" name="テキスト ボックス 34">
            <a:extLst>
              <a:ext uri="{FF2B5EF4-FFF2-40B4-BE49-F238E27FC236}">
                <a16:creationId xmlns:a16="http://schemas.microsoft.com/office/drawing/2014/main" id="{5AF1B372-6E75-4BEA-AD2D-4B1D6203092C}"/>
              </a:ext>
            </a:extLst>
          </p:cNvPr>
          <p:cNvSpPr txBox="1"/>
          <p:nvPr/>
        </p:nvSpPr>
        <p:spPr>
          <a:xfrm>
            <a:off x="2022833" y="4978018"/>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cxnSp>
        <p:nvCxnSpPr>
          <p:cNvPr id="37" name="直線コネクタ 36">
            <a:extLst>
              <a:ext uri="{FF2B5EF4-FFF2-40B4-BE49-F238E27FC236}">
                <a16:creationId xmlns:a16="http://schemas.microsoft.com/office/drawing/2014/main" id="{735B9BB1-62FB-4BD6-B2BE-027E611E40E9}"/>
              </a:ext>
            </a:extLst>
          </p:cNvPr>
          <p:cNvCxnSpPr>
            <a:cxnSpLocks/>
          </p:cNvCxnSpPr>
          <p:nvPr/>
        </p:nvCxnSpPr>
        <p:spPr>
          <a:xfrm flipH="1">
            <a:off x="1455526" y="5395993"/>
            <a:ext cx="100297" cy="152917"/>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38" name="テキスト ボックス 37">
            <a:extLst>
              <a:ext uri="{FF2B5EF4-FFF2-40B4-BE49-F238E27FC236}">
                <a16:creationId xmlns:a16="http://schemas.microsoft.com/office/drawing/2014/main" id="{8D76C53A-DA49-40A0-BB9E-49FB3D826636}"/>
              </a:ext>
            </a:extLst>
          </p:cNvPr>
          <p:cNvSpPr txBox="1"/>
          <p:nvPr/>
        </p:nvSpPr>
        <p:spPr>
          <a:xfrm>
            <a:off x="109073" y="2571610"/>
            <a:ext cx="553996"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全体</a:t>
            </a:r>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39" name="グラフ 38">
            <a:extLst>
              <a:ext uri="{FF2B5EF4-FFF2-40B4-BE49-F238E27FC236}">
                <a16:creationId xmlns:a16="http://schemas.microsoft.com/office/drawing/2014/main" id="{032BE2EB-E0D3-4CE6-8763-63CAF0769FBE}"/>
              </a:ext>
            </a:extLst>
          </p:cNvPr>
          <p:cNvGraphicFramePr>
            <a:graphicFrameLocks/>
          </p:cNvGraphicFramePr>
          <p:nvPr>
            <p:extLst>
              <p:ext uri="{D42A27DB-BD31-4B8C-83A1-F6EECF244321}">
                <p14:modId xmlns:p14="http://schemas.microsoft.com/office/powerpoint/2010/main" val="3954483588"/>
              </p:ext>
            </p:extLst>
          </p:nvPr>
        </p:nvGraphicFramePr>
        <p:xfrm>
          <a:off x="100710" y="4928288"/>
          <a:ext cx="1716756" cy="20770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0" name="グラフ 39">
            <a:extLst>
              <a:ext uri="{FF2B5EF4-FFF2-40B4-BE49-F238E27FC236}">
                <a16:creationId xmlns:a16="http://schemas.microsoft.com/office/drawing/2014/main" id="{F793C157-25AB-4F9E-BA32-82D38818F7F6}"/>
              </a:ext>
            </a:extLst>
          </p:cNvPr>
          <p:cNvGraphicFramePr>
            <a:graphicFrameLocks/>
          </p:cNvGraphicFramePr>
          <p:nvPr>
            <p:extLst>
              <p:ext uri="{D42A27DB-BD31-4B8C-83A1-F6EECF244321}">
                <p14:modId xmlns:p14="http://schemas.microsoft.com/office/powerpoint/2010/main" val="3051791734"/>
              </p:ext>
            </p:extLst>
          </p:nvPr>
        </p:nvGraphicFramePr>
        <p:xfrm>
          <a:off x="2034986" y="4668554"/>
          <a:ext cx="1716756" cy="2529369"/>
        </p:xfrm>
        <a:graphic>
          <a:graphicData uri="http://schemas.openxmlformats.org/drawingml/2006/chart">
            <c:chart xmlns:c="http://schemas.openxmlformats.org/drawingml/2006/chart" xmlns:r="http://schemas.openxmlformats.org/officeDocument/2006/relationships" r:id="rId5"/>
          </a:graphicData>
        </a:graphic>
      </p:graphicFrame>
      <p:sp>
        <p:nvSpPr>
          <p:cNvPr id="36" name="部分円 35">
            <a:extLst>
              <a:ext uri="{FF2B5EF4-FFF2-40B4-BE49-F238E27FC236}">
                <a16:creationId xmlns:a16="http://schemas.microsoft.com/office/drawing/2014/main" id="{5BED6845-279E-46CE-B092-9FD663BBAA13}"/>
              </a:ext>
            </a:extLst>
          </p:cNvPr>
          <p:cNvSpPr/>
          <p:nvPr/>
        </p:nvSpPr>
        <p:spPr>
          <a:xfrm>
            <a:off x="366080" y="5348892"/>
            <a:ext cx="1177925" cy="1173198"/>
          </a:xfrm>
          <a:prstGeom prst="pie">
            <a:avLst>
              <a:gd name="adj1" fmla="val 16261908"/>
              <a:gd name="adj2" fmla="val 14028766"/>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1" name="部分円 40">
            <a:extLst>
              <a:ext uri="{FF2B5EF4-FFF2-40B4-BE49-F238E27FC236}">
                <a16:creationId xmlns:a16="http://schemas.microsoft.com/office/drawing/2014/main" id="{E07AC1FE-DA50-4E68-AA31-A5A5FC0FA5A3}"/>
              </a:ext>
            </a:extLst>
          </p:cNvPr>
          <p:cNvSpPr/>
          <p:nvPr/>
        </p:nvSpPr>
        <p:spPr>
          <a:xfrm>
            <a:off x="2297953" y="5322858"/>
            <a:ext cx="1205619" cy="1205582"/>
          </a:xfrm>
          <a:prstGeom prst="pie">
            <a:avLst>
              <a:gd name="adj1" fmla="val 16261908"/>
              <a:gd name="adj2" fmla="val 9273835"/>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2" name="テキスト ボックス 20">
            <a:extLst>
              <a:ext uri="{FF2B5EF4-FFF2-40B4-BE49-F238E27FC236}">
                <a16:creationId xmlns:a16="http://schemas.microsoft.com/office/drawing/2014/main" id="{8625BA5C-0DA9-4E16-B7A9-EBD8DE196E9A}"/>
              </a:ext>
            </a:extLst>
          </p:cNvPr>
          <p:cNvSpPr txBox="1"/>
          <p:nvPr/>
        </p:nvSpPr>
        <p:spPr>
          <a:xfrm>
            <a:off x="1393036" y="5195960"/>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kumimoji="0" lang="en-US" altLang="ja-JP"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89</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en-US" altLang="ja-JP"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7</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sp>
        <p:nvSpPr>
          <p:cNvPr id="44" name="テキスト ボックス 20">
            <a:extLst>
              <a:ext uri="{FF2B5EF4-FFF2-40B4-BE49-F238E27FC236}">
                <a16:creationId xmlns:a16="http://schemas.microsoft.com/office/drawing/2014/main" id="{48302623-54E9-49C1-9414-B1FF6E601F22}"/>
              </a:ext>
            </a:extLst>
          </p:cNvPr>
          <p:cNvSpPr txBox="1"/>
          <p:nvPr/>
        </p:nvSpPr>
        <p:spPr>
          <a:xfrm>
            <a:off x="3266798" y="5210002"/>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altLang="ja-JP" sz="1100" b="1" u="sng" dirty="0">
                <a:solidFill>
                  <a:srgbClr val="FF0000"/>
                </a:solidFill>
                <a:latin typeface="BIZ UDPゴシック" panose="020B0400000000000000" pitchFamily="50" charset="-128"/>
                <a:ea typeface="BIZ UDPゴシック" panose="020B0400000000000000" pitchFamily="50" charset="-128"/>
              </a:rPr>
              <a:t>68</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.0</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45" name="直線コネクタ 44">
            <a:extLst>
              <a:ext uri="{FF2B5EF4-FFF2-40B4-BE49-F238E27FC236}">
                <a16:creationId xmlns:a16="http://schemas.microsoft.com/office/drawing/2014/main" id="{BA27DB7C-04B8-4C1A-B605-73FF1826CE58}"/>
              </a:ext>
            </a:extLst>
          </p:cNvPr>
          <p:cNvCxnSpPr>
            <a:cxnSpLocks/>
          </p:cNvCxnSpPr>
          <p:nvPr/>
        </p:nvCxnSpPr>
        <p:spPr>
          <a:xfrm flipH="1">
            <a:off x="3410166" y="5415368"/>
            <a:ext cx="100297" cy="152917"/>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3" name="テキスト ボックス 42">
            <a:extLst>
              <a:ext uri="{FF2B5EF4-FFF2-40B4-BE49-F238E27FC236}">
                <a16:creationId xmlns:a16="http://schemas.microsoft.com/office/drawing/2014/main" id="{62A1F013-1619-4AE4-A372-0F1A9B53A60C}"/>
              </a:ext>
            </a:extLst>
          </p:cNvPr>
          <p:cNvSpPr txBox="1"/>
          <p:nvPr/>
        </p:nvSpPr>
        <p:spPr>
          <a:xfrm>
            <a:off x="4392940" y="6105471"/>
            <a:ext cx="94430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200" b="1" dirty="0">
                <a:latin typeface="BIZ UDPゴシック" panose="020B0400000000000000" pitchFamily="50" charset="-128"/>
                <a:ea typeface="BIZ UDPゴシック" panose="020B0400000000000000" pitchFamily="50" charset="-128"/>
              </a:rPr>
              <a:t>（主なもの）</a:t>
            </a:r>
            <a:endParaRPr kumimoji="0" lang="ja-JP" altLang="en-US" sz="12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47" name="テキスト ボックス 46">
            <a:extLst>
              <a:ext uri="{FF2B5EF4-FFF2-40B4-BE49-F238E27FC236}">
                <a16:creationId xmlns:a16="http://schemas.microsoft.com/office/drawing/2014/main" id="{7D1511D3-0178-41E0-B0A9-02836AC52207}"/>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アンケート結果③ ～万博の成功～</a:t>
            </a:r>
          </a:p>
        </p:txBody>
      </p:sp>
      <p:sp>
        <p:nvSpPr>
          <p:cNvPr id="48" name="正方形/長方形 47">
            <a:extLst>
              <a:ext uri="{FF2B5EF4-FFF2-40B4-BE49-F238E27FC236}">
                <a16:creationId xmlns:a16="http://schemas.microsoft.com/office/drawing/2014/main" id="{EC805949-1E69-4E7C-B604-78ABD184057B}"/>
              </a:ext>
            </a:extLst>
          </p:cNvPr>
          <p:cNvSpPr/>
          <p:nvPr/>
        </p:nvSpPr>
        <p:spPr>
          <a:xfrm>
            <a:off x="172558" y="1052396"/>
            <a:ext cx="3696326" cy="1340161"/>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72000" numCol="1" spcCol="38100" rtlCol="0" anchor="ctr">
            <a:spAutoFit/>
          </a:bodyPr>
          <a:lstStyle/>
          <a:p>
            <a:pPr>
              <a:spcBef>
                <a:spcPts val="600"/>
              </a:spcBef>
            </a:pP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約８割</a:t>
            </a:r>
            <a:r>
              <a:rPr lang="ja-JP" altLang="en-US" sz="1400" b="1" dirty="0">
                <a:latin typeface="BIZ UDPゴシック" panose="020B0400000000000000" pitchFamily="50" charset="-128"/>
                <a:ea typeface="BIZ UDPゴシック" panose="020B0400000000000000" pitchFamily="50" charset="-128"/>
              </a:rPr>
              <a:t>の方が、</a:t>
            </a:r>
            <a:r>
              <a:rPr lang="ja-JP" altLang="en-US" sz="1400" b="1" dirty="0">
                <a:solidFill>
                  <a:srgbClr val="FF0000"/>
                </a:solidFill>
                <a:latin typeface="BIZ UDPゴシック" panose="020B0400000000000000" pitchFamily="50" charset="-128"/>
                <a:ea typeface="BIZ UDPゴシック" panose="020B0400000000000000" pitchFamily="50" charset="-128"/>
              </a:rPr>
              <a:t>万博が成功した</a:t>
            </a:r>
            <a:r>
              <a:rPr lang="ja-JP" altLang="en-US" sz="1400" b="1" dirty="0">
                <a:solidFill>
                  <a:schemeClr val="tx1"/>
                </a:solidFill>
                <a:latin typeface="BIZ UDPゴシック" panose="020B0400000000000000" pitchFamily="50" charset="-128"/>
                <a:ea typeface="BIZ UDPゴシック" panose="020B0400000000000000" pitchFamily="50" charset="-128"/>
              </a:rPr>
              <a:t>と認識。</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　なお、来場有無別では、</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「来場した方」：</a:t>
            </a:r>
            <a:r>
              <a:rPr lang="en-US" altLang="ja-JP" sz="1400" b="1" dirty="0">
                <a:latin typeface="BIZ UDPゴシック" panose="020B0400000000000000" pitchFamily="50" charset="-128"/>
                <a:ea typeface="BIZ UDPゴシック" panose="020B0400000000000000" pitchFamily="50" charset="-128"/>
              </a:rPr>
              <a:t>89.7</a:t>
            </a:r>
            <a:r>
              <a:rPr lang="ja-JP" altLang="en-US" sz="1400" b="1" dirty="0">
                <a:latin typeface="BIZ UDPゴシック" panose="020B0400000000000000" pitchFamily="50" charset="-128"/>
                <a:ea typeface="BIZ UDPゴシック" panose="020B0400000000000000" pitchFamily="50" charset="-128"/>
              </a:rPr>
              <a:t>％、</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　「来場しなかった方」：</a:t>
            </a:r>
            <a:r>
              <a:rPr lang="en-US" altLang="ja-JP" sz="1400" b="1" dirty="0">
                <a:latin typeface="BIZ UDPゴシック" panose="020B0400000000000000" pitchFamily="50" charset="-128"/>
                <a:ea typeface="BIZ UDPゴシック" panose="020B0400000000000000" pitchFamily="50" charset="-128"/>
              </a:rPr>
              <a:t>68.0</a:t>
            </a:r>
            <a:r>
              <a:rPr lang="ja-JP" altLang="en-US" sz="1400" b="1" dirty="0">
                <a:latin typeface="BIZ UDPゴシック" panose="020B0400000000000000" pitchFamily="50" charset="-128"/>
                <a:ea typeface="BIZ UDPゴシック" panose="020B0400000000000000" pitchFamily="50" charset="-128"/>
              </a:rPr>
              <a:t>％であり、</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来場しなかった方も約７割が成功と認識</a:t>
            </a:r>
            <a:r>
              <a:rPr lang="ja-JP" altLang="en-US" sz="1400" b="1" dirty="0">
                <a:latin typeface="BIZ UDPゴシック" panose="020B0400000000000000" pitchFamily="50" charset="-128"/>
                <a:ea typeface="BIZ UDPゴシック" panose="020B0400000000000000" pitchFamily="50" charset="-128"/>
              </a:rPr>
              <a:t>。</a:t>
            </a: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49" name="正方形/長方形 48">
            <a:extLst>
              <a:ext uri="{FF2B5EF4-FFF2-40B4-BE49-F238E27FC236}">
                <a16:creationId xmlns:a16="http://schemas.microsoft.com/office/drawing/2014/main" id="{AA96F56D-CF4F-4F76-B020-A81236030AEE}"/>
              </a:ext>
            </a:extLst>
          </p:cNvPr>
          <p:cNvSpPr/>
          <p:nvPr/>
        </p:nvSpPr>
        <p:spPr>
          <a:xfrm>
            <a:off x="4108622" y="1049068"/>
            <a:ext cx="7942943" cy="1086245"/>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72000" numCol="1" spcCol="38100" rtlCol="0" anchor="ctr">
            <a:spAutoFit/>
          </a:bodyPr>
          <a:lstStyle/>
          <a:p>
            <a:pPr>
              <a:spcBef>
                <a:spcPts val="300"/>
              </a:spcBef>
            </a:pPr>
            <a:r>
              <a:rPr lang="ja-JP" altLang="en-US" sz="1400" b="1" dirty="0">
                <a:latin typeface="BIZ UDPゴシック" panose="020B0400000000000000" pitchFamily="50" charset="-128"/>
                <a:ea typeface="BIZ UDPゴシック" panose="020B0400000000000000" pitchFamily="50" charset="-128"/>
              </a:rPr>
              <a:t>・成功したと思う要因としては、</a:t>
            </a:r>
            <a:endParaRPr lang="en-US" altLang="ja-JP" sz="1400" b="1" dirty="0">
              <a:latin typeface="BIZ UDPゴシック" panose="020B0400000000000000" pitchFamily="50" charset="-128"/>
              <a:ea typeface="BIZ UDPゴシック" panose="020B0400000000000000" pitchFamily="50" charset="-128"/>
            </a:endParaRPr>
          </a:p>
          <a:p>
            <a:pPr>
              <a:spcBef>
                <a:spcPts val="300"/>
              </a:spcBef>
            </a:pPr>
            <a:r>
              <a:rPr lang="ja-JP" altLang="en-US" sz="1400" b="1" dirty="0">
                <a:latin typeface="BIZ UDPゴシック" panose="020B0400000000000000" pitchFamily="50" charset="-128"/>
                <a:ea typeface="BIZ UDPゴシック" panose="020B0400000000000000" pitchFamily="50" charset="-128"/>
              </a:rPr>
              <a:t> 「来場した方」は、 実際の来場で体験できる「</a:t>
            </a:r>
            <a:r>
              <a:rPr lang="ja-JP" altLang="en-US" sz="1400" b="1" dirty="0">
                <a:solidFill>
                  <a:srgbClr val="FF0000"/>
                </a:solidFill>
                <a:latin typeface="BIZ UDPゴシック" panose="020B0400000000000000" pitchFamily="50" charset="-128"/>
                <a:ea typeface="BIZ UDPゴシック" panose="020B0400000000000000" pitchFamily="50" charset="-128"/>
              </a:rPr>
              <a:t>⑤大屋根リングや国内外のパビリオン、多種多様なイベ　</a:t>
            </a:r>
            <a:br>
              <a:rPr lang="en-US" altLang="ja-JP" sz="1400" b="1" dirty="0">
                <a:solidFill>
                  <a:srgbClr val="FF0000"/>
                </a:solidFill>
                <a:latin typeface="BIZ UDPゴシック" panose="020B0400000000000000" pitchFamily="50" charset="-128"/>
                <a:ea typeface="BIZ UDPゴシック" panose="020B0400000000000000" pitchFamily="50" charset="-128"/>
              </a:rPr>
            </a:br>
            <a:r>
              <a:rPr lang="ja-JP" altLang="en-US" sz="1400" b="1" dirty="0">
                <a:solidFill>
                  <a:srgbClr val="FF0000"/>
                </a:solidFill>
                <a:latin typeface="BIZ UDPゴシック" panose="020B0400000000000000" pitchFamily="50" charset="-128"/>
                <a:ea typeface="BIZ UDPゴシック" panose="020B0400000000000000" pitchFamily="50" charset="-128"/>
              </a:rPr>
              <a:t>　ントなど会場内コンテンツが充実していたため</a:t>
            </a:r>
            <a:r>
              <a:rPr lang="ja-JP" altLang="en-US" sz="1400" b="1" dirty="0">
                <a:latin typeface="BIZ UDPゴシック" panose="020B0400000000000000" pitchFamily="50" charset="-128"/>
                <a:ea typeface="BIZ UDPゴシック" panose="020B0400000000000000" pitchFamily="50" charset="-128"/>
              </a:rPr>
              <a:t>」、</a:t>
            </a:r>
            <a:endParaRPr lang="en-US" altLang="ja-JP" sz="1400" b="1" dirty="0">
              <a:latin typeface="BIZ UDPゴシック" panose="020B0400000000000000" pitchFamily="50" charset="-128"/>
              <a:ea typeface="BIZ UDPゴシック" panose="020B0400000000000000" pitchFamily="50" charset="-128"/>
            </a:endParaRPr>
          </a:p>
          <a:p>
            <a:pPr>
              <a:spcBef>
                <a:spcPts val="300"/>
              </a:spcBef>
            </a:pP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「来場しなかった方」は、「</a:t>
            </a:r>
            <a:r>
              <a:rPr lang="ja-JP" altLang="en-US" sz="1400" b="1" dirty="0">
                <a:solidFill>
                  <a:srgbClr val="FF0000"/>
                </a:solidFill>
                <a:latin typeface="BIZ UDPゴシック" panose="020B0400000000000000" pitchFamily="50" charset="-128"/>
                <a:ea typeface="BIZ UDPゴシック" panose="020B0400000000000000" pitchFamily="50" charset="-128"/>
              </a:rPr>
              <a:t>⑦来場者が</a:t>
            </a:r>
            <a:r>
              <a:rPr lang="en-US" altLang="ja-JP" sz="1400" b="1" dirty="0">
                <a:solidFill>
                  <a:srgbClr val="FF0000"/>
                </a:solidFill>
                <a:latin typeface="BIZ UDPゴシック" panose="020B0400000000000000" pitchFamily="50" charset="-128"/>
                <a:ea typeface="BIZ UDPゴシック" panose="020B0400000000000000" pitchFamily="50" charset="-128"/>
              </a:rPr>
              <a:t>2900</a:t>
            </a:r>
            <a:r>
              <a:rPr lang="ja-JP" altLang="en-US" sz="1400" b="1" dirty="0">
                <a:solidFill>
                  <a:srgbClr val="FF0000"/>
                </a:solidFill>
                <a:latin typeface="BIZ UDPゴシック" panose="020B0400000000000000" pitchFamily="50" charset="-128"/>
                <a:ea typeface="BIZ UDPゴシック" panose="020B0400000000000000" pitchFamily="50" charset="-128"/>
              </a:rPr>
              <a:t>万人を超え、運営費が黒字見込み</a:t>
            </a:r>
            <a:r>
              <a:rPr lang="ja-JP" altLang="en-US" sz="1400" b="1" dirty="0">
                <a:latin typeface="BIZ UDPゴシック" panose="020B0400000000000000" pitchFamily="50" charset="-128"/>
                <a:ea typeface="BIZ UDPゴシック" panose="020B0400000000000000" pitchFamily="50" charset="-128"/>
              </a:rPr>
              <a:t>」という意見が多数。</a:t>
            </a:r>
            <a:endParaRPr lang="en-US" altLang="ja-JP" sz="1400" b="1" dirty="0">
              <a:latin typeface="BIZ UDPゴシック" panose="020B0400000000000000" pitchFamily="50" charset="-128"/>
              <a:ea typeface="BIZ UDPゴシック" panose="020B0400000000000000" pitchFamily="50" charset="-128"/>
            </a:endParaRPr>
          </a:p>
        </p:txBody>
      </p:sp>
      <p:graphicFrame>
        <p:nvGraphicFramePr>
          <p:cNvPr id="51" name="グラフ 50">
            <a:extLst>
              <a:ext uri="{FF2B5EF4-FFF2-40B4-BE49-F238E27FC236}">
                <a16:creationId xmlns:a16="http://schemas.microsoft.com/office/drawing/2014/main" id="{6FFC284F-73A7-4CF0-A4E0-6A27D0D68E53}"/>
              </a:ext>
            </a:extLst>
          </p:cNvPr>
          <p:cNvGraphicFramePr>
            <a:graphicFrameLocks/>
          </p:cNvGraphicFramePr>
          <p:nvPr>
            <p:extLst>
              <p:ext uri="{D42A27DB-BD31-4B8C-83A1-F6EECF244321}">
                <p14:modId xmlns:p14="http://schemas.microsoft.com/office/powerpoint/2010/main" val="4117807027"/>
              </p:ext>
            </p:extLst>
          </p:nvPr>
        </p:nvGraphicFramePr>
        <p:xfrm>
          <a:off x="252172" y="3921979"/>
          <a:ext cx="8709862" cy="177409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4" name="グラフ 53">
            <a:extLst>
              <a:ext uri="{FF2B5EF4-FFF2-40B4-BE49-F238E27FC236}">
                <a16:creationId xmlns:a16="http://schemas.microsoft.com/office/drawing/2014/main" id="{479DE982-3AC4-4A22-93DA-8D955477E481}"/>
              </a:ext>
            </a:extLst>
          </p:cNvPr>
          <p:cNvGraphicFramePr>
            <a:graphicFrameLocks/>
          </p:cNvGraphicFramePr>
          <p:nvPr>
            <p:extLst>
              <p:ext uri="{D42A27DB-BD31-4B8C-83A1-F6EECF244321}">
                <p14:modId xmlns:p14="http://schemas.microsoft.com/office/powerpoint/2010/main" val="3838893840"/>
              </p:ext>
            </p:extLst>
          </p:nvPr>
        </p:nvGraphicFramePr>
        <p:xfrm>
          <a:off x="6864742" y="3950411"/>
          <a:ext cx="5327258" cy="1717226"/>
        </p:xfrm>
        <a:graphic>
          <a:graphicData uri="http://schemas.openxmlformats.org/drawingml/2006/chart">
            <c:chart xmlns:c="http://schemas.openxmlformats.org/drawingml/2006/chart" xmlns:r="http://schemas.openxmlformats.org/officeDocument/2006/relationships" r:id="rId7"/>
          </a:graphicData>
        </a:graphic>
      </p:graphicFrame>
      <p:sp>
        <p:nvSpPr>
          <p:cNvPr id="56" name="テキスト ボックス 55">
            <a:extLst>
              <a:ext uri="{FF2B5EF4-FFF2-40B4-BE49-F238E27FC236}">
                <a16:creationId xmlns:a16="http://schemas.microsoft.com/office/drawing/2014/main" id="{27AEA82D-34E3-417D-8B5B-05E7E7D8F41C}"/>
              </a:ext>
            </a:extLst>
          </p:cNvPr>
          <p:cNvSpPr txBox="1"/>
          <p:nvPr/>
        </p:nvSpPr>
        <p:spPr>
          <a:xfrm>
            <a:off x="4313291" y="3737148"/>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57" name="テキスト ボックス 56">
            <a:extLst>
              <a:ext uri="{FF2B5EF4-FFF2-40B4-BE49-F238E27FC236}">
                <a16:creationId xmlns:a16="http://schemas.microsoft.com/office/drawing/2014/main" id="{9F56DCDB-6D0D-4126-B621-0DEDE336F975}"/>
              </a:ext>
            </a:extLst>
          </p:cNvPr>
          <p:cNvSpPr txBox="1"/>
          <p:nvPr/>
        </p:nvSpPr>
        <p:spPr>
          <a:xfrm>
            <a:off x="8093039" y="3717873"/>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59" name="テキスト ボックス 58">
            <a:extLst>
              <a:ext uri="{FF2B5EF4-FFF2-40B4-BE49-F238E27FC236}">
                <a16:creationId xmlns:a16="http://schemas.microsoft.com/office/drawing/2014/main" id="{D95A05B5-B7C7-4666-998E-050FFBA0A4F4}"/>
              </a:ext>
            </a:extLst>
          </p:cNvPr>
          <p:cNvSpPr txBox="1"/>
          <p:nvPr/>
        </p:nvSpPr>
        <p:spPr>
          <a:xfrm>
            <a:off x="10794807" y="3694267"/>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46" name="スライド番号プレースホルダー 3">
            <a:extLst>
              <a:ext uri="{FF2B5EF4-FFF2-40B4-BE49-F238E27FC236}">
                <a16:creationId xmlns:a16="http://schemas.microsoft.com/office/drawing/2014/main" id="{74527AC4-A71B-4C01-ABFC-F2C68EA1AB63}"/>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4</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205241409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CA53DEB5-BA78-458D-916B-45CAD8430952}"/>
              </a:ext>
            </a:extLst>
          </p:cNvPr>
          <p:cNvSpPr/>
          <p:nvPr/>
        </p:nvSpPr>
        <p:spPr>
          <a:xfrm>
            <a:off x="8048261" y="690504"/>
            <a:ext cx="4048655" cy="6048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正方形/長方形 18">
            <a:extLst>
              <a:ext uri="{FF2B5EF4-FFF2-40B4-BE49-F238E27FC236}">
                <a16:creationId xmlns:a16="http://schemas.microsoft.com/office/drawing/2014/main" id="{0A39C9DF-1419-445B-A421-DB19D5E1B10B}"/>
              </a:ext>
            </a:extLst>
          </p:cNvPr>
          <p:cNvSpPr/>
          <p:nvPr/>
        </p:nvSpPr>
        <p:spPr>
          <a:xfrm>
            <a:off x="99123" y="674287"/>
            <a:ext cx="3719821" cy="6048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0" name="テキスト ボックス 19">
            <a:extLst>
              <a:ext uri="{FF2B5EF4-FFF2-40B4-BE49-F238E27FC236}">
                <a16:creationId xmlns:a16="http://schemas.microsoft.com/office/drawing/2014/main" id="{AFE3CC8D-4F2C-4217-9689-33474B59AAC1}"/>
              </a:ext>
            </a:extLst>
          </p:cNvPr>
          <p:cNvSpPr txBox="1"/>
          <p:nvPr/>
        </p:nvSpPr>
        <p:spPr>
          <a:xfrm>
            <a:off x="99123" y="668677"/>
            <a:ext cx="3719821" cy="438582"/>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９：会場内ではどのような体験をしましたか。</a:t>
            </a:r>
            <a:endParaRPr lang="en-US" altLang="ja-JP" sz="1200" b="1" dirty="0">
              <a:solidFill>
                <a:schemeClr val="bg1"/>
              </a:solidFill>
            </a:endParaRP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050" b="1" dirty="0">
                <a:solidFill>
                  <a:schemeClr val="bg1"/>
                </a:solidFill>
              </a:rPr>
              <a:t>(</a:t>
            </a:r>
            <a:r>
              <a:rPr lang="ja-JP" altLang="en-US" sz="1050" b="1" dirty="0">
                <a:solidFill>
                  <a:schemeClr val="bg1"/>
                </a:solidFill>
              </a:rPr>
              <a:t>複数選択可</a:t>
            </a:r>
            <a:r>
              <a:rPr lang="en-US" altLang="ja-JP" sz="1050" b="1" dirty="0">
                <a:solidFill>
                  <a:schemeClr val="bg1"/>
                </a:solidFill>
              </a:rPr>
              <a:t>)</a:t>
            </a:r>
            <a:endParaRPr lang="ja-JP" altLang="en-US" sz="1200" b="1" dirty="0">
              <a:solidFill>
                <a:schemeClr val="bg1"/>
              </a:solidFill>
            </a:endParaRPr>
          </a:p>
        </p:txBody>
      </p:sp>
      <p:sp>
        <p:nvSpPr>
          <p:cNvPr id="23" name="テキスト ボックス 22">
            <a:extLst>
              <a:ext uri="{FF2B5EF4-FFF2-40B4-BE49-F238E27FC236}">
                <a16:creationId xmlns:a16="http://schemas.microsoft.com/office/drawing/2014/main" id="{87AD594C-D790-469B-8620-19ED4FF83490}"/>
              </a:ext>
            </a:extLst>
          </p:cNvPr>
          <p:cNvSpPr txBox="1"/>
          <p:nvPr/>
        </p:nvSpPr>
        <p:spPr>
          <a:xfrm>
            <a:off x="3235178" y="2283018"/>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12" name="テキスト ボックス 11">
            <a:extLst>
              <a:ext uri="{FF2B5EF4-FFF2-40B4-BE49-F238E27FC236}">
                <a16:creationId xmlns:a16="http://schemas.microsoft.com/office/drawing/2014/main" id="{6B152E07-DE19-4DB2-B4C2-C9580FFF0A63}"/>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アンケート結果④ ～会場内の体験・新技術の実用化～</a:t>
            </a:r>
          </a:p>
        </p:txBody>
      </p:sp>
      <p:sp>
        <p:nvSpPr>
          <p:cNvPr id="13" name="正方形/長方形 12">
            <a:extLst>
              <a:ext uri="{FF2B5EF4-FFF2-40B4-BE49-F238E27FC236}">
                <a16:creationId xmlns:a16="http://schemas.microsoft.com/office/drawing/2014/main" id="{B76C24B2-4375-4FD6-8225-9E6679A7D0C6}"/>
              </a:ext>
            </a:extLst>
          </p:cNvPr>
          <p:cNvSpPr/>
          <p:nvPr/>
        </p:nvSpPr>
        <p:spPr>
          <a:xfrm>
            <a:off x="129086" y="1274281"/>
            <a:ext cx="3590935" cy="864440"/>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108000" rIns="72000" bIns="108000" numCol="1" spcCol="38100" rtlCol="0" anchor="ctr">
            <a:spAutoFit/>
          </a:bodyPr>
          <a:lstStyle/>
          <a:p>
            <a:pPr algn="l"/>
            <a:r>
              <a:rPr lang="ja-JP" altLang="en-US" sz="1400" b="1" dirty="0">
                <a:solidFill>
                  <a:schemeClr val="tx1"/>
                </a:solidFill>
                <a:latin typeface="BIZ UDPゴシック" panose="020B0400000000000000" pitchFamily="50" charset="-128"/>
                <a:ea typeface="BIZ UDPゴシック" panose="020B0400000000000000" pitchFamily="50" charset="-128"/>
              </a:rPr>
              <a:t>・会場内での体験として、予約なしでも体験</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できる「</a:t>
            </a:r>
            <a:r>
              <a:rPr lang="ja-JP" altLang="en-US" sz="1400" b="1" dirty="0">
                <a:solidFill>
                  <a:srgbClr val="FF0000"/>
                </a:solidFill>
                <a:latin typeface="BIZ UDPゴシック" panose="020B0400000000000000" pitchFamily="50" charset="-128"/>
                <a:ea typeface="BIZ UDPゴシック" panose="020B0400000000000000" pitchFamily="50" charset="-128"/>
              </a:rPr>
              <a:t>大屋根リング</a:t>
            </a: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海外パビリオン</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国内パビリオン</a:t>
            </a:r>
            <a:r>
              <a:rPr lang="ja-JP" altLang="en-US" sz="1400" b="1" dirty="0">
                <a:solidFill>
                  <a:schemeClr val="tx1"/>
                </a:solidFill>
                <a:latin typeface="BIZ UDPゴシック" panose="020B0400000000000000" pitchFamily="50" charset="-128"/>
                <a:ea typeface="BIZ UDPゴシック" panose="020B0400000000000000" pitchFamily="50" charset="-128"/>
              </a:rPr>
              <a:t>」が多い。</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B930B30B-5808-4D80-8EF8-5755ADC77900}"/>
              </a:ext>
            </a:extLst>
          </p:cNvPr>
          <p:cNvSpPr/>
          <p:nvPr/>
        </p:nvSpPr>
        <p:spPr>
          <a:xfrm>
            <a:off x="3920599" y="665666"/>
            <a:ext cx="4048655" cy="6048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5" name="テキスト ボックス 14">
            <a:extLst>
              <a:ext uri="{FF2B5EF4-FFF2-40B4-BE49-F238E27FC236}">
                <a16:creationId xmlns:a16="http://schemas.microsoft.com/office/drawing/2014/main" id="{BEC6AC46-8942-429B-902C-3AD33B744E35}"/>
              </a:ext>
            </a:extLst>
          </p:cNvPr>
          <p:cNvSpPr txBox="1"/>
          <p:nvPr/>
        </p:nvSpPr>
        <p:spPr>
          <a:xfrm>
            <a:off x="3920293" y="671226"/>
            <a:ext cx="4048655" cy="504000"/>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１０：大阪・関西万博を通じて、今後の社会で実用化</a:t>
            </a:r>
            <a:br>
              <a:rPr lang="en-US" altLang="ja-JP" sz="1200" b="1" dirty="0">
                <a:solidFill>
                  <a:schemeClr val="bg1"/>
                </a:solidFill>
              </a:rPr>
            </a:br>
            <a:r>
              <a:rPr lang="ja-JP" altLang="en-US" sz="1200" b="1" dirty="0">
                <a:solidFill>
                  <a:schemeClr val="bg1"/>
                </a:solidFill>
              </a:rPr>
              <a:t>される新しい技術への期待は上がりましたか。</a:t>
            </a:r>
          </a:p>
        </p:txBody>
      </p:sp>
      <p:graphicFrame>
        <p:nvGraphicFramePr>
          <p:cNvPr id="16" name="グラフ 15">
            <a:extLst>
              <a:ext uri="{FF2B5EF4-FFF2-40B4-BE49-F238E27FC236}">
                <a16:creationId xmlns:a16="http://schemas.microsoft.com/office/drawing/2014/main" id="{F3837337-1D64-4AA5-8298-5BF7197367AF}"/>
              </a:ext>
            </a:extLst>
          </p:cNvPr>
          <p:cNvGraphicFramePr>
            <a:graphicFrameLocks/>
          </p:cNvGraphicFramePr>
          <p:nvPr>
            <p:extLst>
              <p:ext uri="{D42A27DB-BD31-4B8C-83A1-F6EECF244321}">
                <p14:modId xmlns:p14="http://schemas.microsoft.com/office/powerpoint/2010/main" val="1984713974"/>
              </p:ext>
            </p:extLst>
          </p:nvPr>
        </p:nvGraphicFramePr>
        <p:xfrm>
          <a:off x="4044425" y="2779412"/>
          <a:ext cx="3924829" cy="2359588"/>
        </p:xfrm>
        <a:graphic>
          <a:graphicData uri="http://schemas.openxmlformats.org/drawingml/2006/chart">
            <c:chart xmlns:c="http://schemas.openxmlformats.org/drawingml/2006/chart" xmlns:r="http://schemas.openxmlformats.org/officeDocument/2006/relationships" r:id="rId3"/>
          </a:graphicData>
        </a:graphic>
      </p:graphicFrame>
      <p:sp>
        <p:nvSpPr>
          <p:cNvPr id="26" name="部分円 25">
            <a:extLst>
              <a:ext uri="{FF2B5EF4-FFF2-40B4-BE49-F238E27FC236}">
                <a16:creationId xmlns:a16="http://schemas.microsoft.com/office/drawing/2014/main" id="{98B67A0F-14DC-41AA-B636-9B153E1669D3}"/>
              </a:ext>
            </a:extLst>
          </p:cNvPr>
          <p:cNvSpPr/>
          <p:nvPr/>
        </p:nvSpPr>
        <p:spPr>
          <a:xfrm>
            <a:off x="5077210" y="3088486"/>
            <a:ext cx="1812042" cy="1735861"/>
          </a:xfrm>
          <a:prstGeom prst="pie">
            <a:avLst>
              <a:gd name="adj1" fmla="val 16261924"/>
              <a:gd name="adj2" fmla="val 7461389"/>
            </a:avLst>
          </a:prstGeom>
          <a:noFill/>
          <a:ln w="38100"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9" name="テキスト ボックス 28">
            <a:extLst>
              <a:ext uri="{FF2B5EF4-FFF2-40B4-BE49-F238E27FC236}">
                <a16:creationId xmlns:a16="http://schemas.microsoft.com/office/drawing/2014/main" id="{1C70E6FE-A3AC-4D74-88B8-AE475A7273C3}"/>
              </a:ext>
            </a:extLst>
          </p:cNvPr>
          <p:cNvSpPr txBox="1"/>
          <p:nvPr/>
        </p:nvSpPr>
        <p:spPr>
          <a:xfrm>
            <a:off x="7034791" y="3572599"/>
            <a:ext cx="71750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60.1</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30" name="直線コネクタ 29">
            <a:extLst>
              <a:ext uri="{FF2B5EF4-FFF2-40B4-BE49-F238E27FC236}">
                <a16:creationId xmlns:a16="http://schemas.microsoft.com/office/drawing/2014/main" id="{7AE02367-F4AE-4FA5-B534-D078F209E99E}"/>
              </a:ext>
            </a:extLst>
          </p:cNvPr>
          <p:cNvCxnSpPr>
            <a:cxnSpLocks/>
          </p:cNvCxnSpPr>
          <p:nvPr/>
        </p:nvCxnSpPr>
        <p:spPr>
          <a:xfrm flipH="1">
            <a:off x="6925181" y="3793142"/>
            <a:ext cx="109610" cy="90936"/>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31" name="四角形: 角を丸くする 30">
            <a:extLst>
              <a:ext uri="{FF2B5EF4-FFF2-40B4-BE49-F238E27FC236}">
                <a16:creationId xmlns:a16="http://schemas.microsoft.com/office/drawing/2014/main" id="{A1CF6E45-7BFC-4714-87B4-D1B47DDE9826}"/>
              </a:ext>
            </a:extLst>
          </p:cNvPr>
          <p:cNvSpPr/>
          <p:nvPr/>
        </p:nvSpPr>
        <p:spPr>
          <a:xfrm>
            <a:off x="3991608" y="4986815"/>
            <a:ext cx="3909871" cy="1657453"/>
          </a:xfrm>
          <a:prstGeom prst="roundRect">
            <a:avLst>
              <a:gd name="adj" fmla="val 5748"/>
            </a:avLst>
          </a:prstGeom>
          <a:solidFill>
            <a:schemeClr val="bg1">
              <a:lumMod val="95000"/>
            </a:schemeClr>
          </a:solidFill>
          <a:ln w="952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32" name="テキスト ボックス 31">
            <a:extLst>
              <a:ext uri="{FF2B5EF4-FFF2-40B4-BE49-F238E27FC236}">
                <a16:creationId xmlns:a16="http://schemas.microsoft.com/office/drawing/2014/main" id="{DDCF36ED-BB73-42A2-9EA5-641F8B2E55AB}"/>
              </a:ext>
            </a:extLst>
          </p:cNvPr>
          <p:cNvSpPr txBox="1"/>
          <p:nvPr/>
        </p:nvSpPr>
        <p:spPr>
          <a:xfrm>
            <a:off x="4029708" y="5026989"/>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34" name="テキスト ボックス 33">
            <a:extLst>
              <a:ext uri="{FF2B5EF4-FFF2-40B4-BE49-F238E27FC236}">
                <a16:creationId xmlns:a16="http://schemas.microsoft.com/office/drawing/2014/main" id="{CC0B1977-347E-4679-B02A-FF89E1AA76E3}"/>
              </a:ext>
            </a:extLst>
          </p:cNvPr>
          <p:cNvSpPr txBox="1"/>
          <p:nvPr/>
        </p:nvSpPr>
        <p:spPr>
          <a:xfrm>
            <a:off x="5949986" y="5013608"/>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35" name="グラフ 34">
            <a:extLst>
              <a:ext uri="{FF2B5EF4-FFF2-40B4-BE49-F238E27FC236}">
                <a16:creationId xmlns:a16="http://schemas.microsoft.com/office/drawing/2014/main" id="{2FBBDAAC-48FF-4935-A8C7-4642E7333B30}"/>
              </a:ext>
            </a:extLst>
          </p:cNvPr>
          <p:cNvGraphicFramePr>
            <a:graphicFrameLocks/>
          </p:cNvGraphicFramePr>
          <p:nvPr>
            <p:extLst>
              <p:ext uri="{D42A27DB-BD31-4B8C-83A1-F6EECF244321}">
                <p14:modId xmlns:p14="http://schemas.microsoft.com/office/powerpoint/2010/main" val="2074447975"/>
              </p:ext>
            </p:extLst>
          </p:nvPr>
        </p:nvGraphicFramePr>
        <p:xfrm>
          <a:off x="3785174" y="4982699"/>
          <a:ext cx="2462164" cy="1888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グラフ 35">
            <a:extLst>
              <a:ext uri="{FF2B5EF4-FFF2-40B4-BE49-F238E27FC236}">
                <a16:creationId xmlns:a16="http://schemas.microsoft.com/office/drawing/2014/main" id="{FDFEA293-CCD6-46E7-9AB3-1102550ED390}"/>
              </a:ext>
            </a:extLst>
          </p:cNvPr>
          <p:cNvGraphicFramePr>
            <a:graphicFrameLocks/>
          </p:cNvGraphicFramePr>
          <p:nvPr>
            <p:extLst>
              <p:ext uri="{D42A27DB-BD31-4B8C-83A1-F6EECF244321}">
                <p14:modId xmlns:p14="http://schemas.microsoft.com/office/powerpoint/2010/main" val="1519574654"/>
              </p:ext>
            </p:extLst>
          </p:nvPr>
        </p:nvGraphicFramePr>
        <p:xfrm>
          <a:off x="5689692" y="4970932"/>
          <a:ext cx="2197788" cy="1868668"/>
        </p:xfrm>
        <a:graphic>
          <a:graphicData uri="http://schemas.openxmlformats.org/drawingml/2006/chart">
            <c:chart xmlns:c="http://schemas.openxmlformats.org/drawingml/2006/chart" xmlns:r="http://schemas.openxmlformats.org/officeDocument/2006/relationships" r:id="rId5"/>
          </a:graphicData>
        </a:graphic>
      </p:graphicFrame>
      <p:sp>
        <p:nvSpPr>
          <p:cNvPr id="37" name="部分円 36">
            <a:extLst>
              <a:ext uri="{FF2B5EF4-FFF2-40B4-BE49-F238E27FC236}">
                <a16:creationId xmlns:a16="http://schemas.microsoft.com/office/drawing/2014/main" id="{3862E33A-4AD3-47DD-8E7B-EA02C4BAC585}"/>
              </a:ext>
            </a:extLst>
          </p:cNvPr>
          <p:cNvSpPr/>
          <p:nvPr/>
        </p:nvSpPr>
        <p:spPr>
          <a:xfrm>
            <a:off x="4369890" y="5256872"/>
            <a:ext cx="1291386" cy="1332000"/>
          </a:xfrm>
          <a:prstGeom prst="pie">
            <a:avLst>
              <a:gd name="adj1" fmla="val 16261908"/>
              <a:gd name="adj2" fmla="val 11248902"/>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8" name="部分円 37">
            <a:extLst>
              <a:ext uri="{FF2B5EF4-FFF2-40B4-BE49-F238E27FC236}">
                <a16:creationId xmlns:a16="http://schemas.microsoft.com/office/drawing/2014/main" id="{3D0AEE9B-A30B-4F04-BC6B-B570D8A46C6B}"/>
              </a:ext>
            </a:extLst>
          </p:cNvPr>
          <p:cNvSpPr/>
          <p:nvPr/>
        </p:nvSpPr>
        <p:spPr>
          <a:xfrm>
            <a:off x="6147361" y="5239266"/>
            <a:ext cx="1291386" cy="1332000"/>
          </a:xfrm>
          <a:prstGeom prst="pie">
            <a:avLst>
              <a:gd name="adj1" fmla="val 16261908"/>
              <a:gd name="adj2" fmla="val 4926629"/>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9" name="テキスト ボックス 20">
            <a:extLst>
              <a:ext uri="{FF2B5EF4-FFF2-40B4-BE49-F238E27FC236}">
                <a16:creationId xmlns:a16="http://schemas.microsoft.com/office/drawing/2014/main" id="{0B487C34-AED8-458F-A105-C3FD80FCEB93}"/>
              </a:ext>
            </a:extLst>
          </p:cNvPr>
          <p:cNvSpPr txBox="1"/>
          <p:nvPr/>
        </p:nvSpPr>
        <p:spPr>
          <a:xfrm>
            <a:off x="5441647" y="5174230"/>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kumimoji="0" lang="ja-JP" altLang="en-US"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７７</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７％</a:t>
            </a:r>
          </a:p>
        </p:txBody>
      </p:sp>
      <p:cxnSp>
        <p:nvCxnSpPr>
          <p:cNvPr id="40" name="直線コネクタ 39">
            <a:extLst>
              <a:ext uri="{FF2B5EF4-FFF2-40B4-BE49-F238E27FC236}">
                <a16:creationId xmlns:a16="http://schemas.microsoft.com/office/drawing/2014/main" id="{1EEA1891-F149-4873-95B1-B86DA474736B}"/>
              </a:ext>
            </a:extLst>
          </p:cNvPr>
          <p:cNvCxnSpPr>
            <a:cxnSpLocks/>
          </p:cNvCxnSpPr>
          <p:nvPr/>
        </p:nvCxnSpPr>
        <p:spPr>
          <a:xfrm flipH="1">
            <a:off x="5559432" y="5410429"/>
            <a:ext cx="100297" cy="152917"/>
          </a:xfrm>
          <a:prstGeom prst="line">
            <a:avLst/>
          </a:prstGeom>
          <a:noFill/>
          <a:ln w="9525"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1" name="テキスト ボックス 20">
            <a:extLst>
              <a:ext uri="{FF2B5EF4-FFF2-40B4-BE49-F238E27FC236}">
                <a16:creationId xmlns:a16="http://schemas.microsoft.com/office/drawing/2014/main" id="{2BC18CB8-B1EA-4E3A-BC0A-5786742EBD1C}"/>
              </a:ext>
            </a:extLst>
          </p:cNvPr>
          <p:cNvSpPr txBox="1"/>
          <p:nvPr/>
        </p:nvSpPr>
        <p:spPr>
          <a:xfrm>
            <a:off x="7337205" y="5239079"/>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kumimoji="0" lang="ja-JP" altLang="en-US"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４７</a:t>
            </a:r>
            <a:r>
              <a:rPr kumimoji="0" lang="en-US" altLang="ja-JP"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９％</a:t>
            </a:r>
          </a:p>
        </p:txBody>
      </p:sp>
      <p:cxnSp>
        <p:nvCxnSpPr>
          <p:cNvPr id="42" name="直線コネクタ 41">
            <a:extLst>
              <a:ext uri="{FF2B5EF4-FFF2-40B4-BE49-F238E27FC236}">
                <a16:creationId xmlns:a16="http://schemas.microsoft.com/office/drawing/2014/main" id="{498B9A19-2429-4D8C-A790-B8681E4DE41A}"/>
              </a:ext>
            </a:extLst>
          </p:cNvPr>
          <p:cNvCxnSpPr>
            <a:cxnSpLocks/>
          </p:cNvCxnSpPr>
          <p:nvPr/>
        </p:nvCxnSpPr>
        <p:spPr>
          <a:xfrm flipH="1">
            <a:off x="7353431" y="5454526"/>
            <a:ext cx="100297" cy="152917"/>
          </a:xfrm>
          <a:prstGeom prst="line">
            <a:avLst/>
          </a:prstGeom>
          <a:noFill/>
          <a:ln w="9525"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3" name="正方形/長方形 42">
            <a:extLst>
              <a:ext uri="{FF2B5EF4-FFF2-40B4-BE49-F238E27FC236}">
                <a16:creationId xmlns:a16="http://schemas.microsoft.com/office/drawing/2014/main" id="{10659CDA-7118-4A8D-988C-04A539655137}"/>
              </a:ext>
            </a:extLst>
          </p:cNvPr>
          <p:cNvSpPr/>
          <p:nvPr/>
        </p:nvSpPr>
        <p:spPr>
          <a:xfrm>
            <a:off x="4002492" y="1283101"/>
            <a:ext cx="3893907" cy="1555605"/>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72000" numCol="1" spcCol="38100" rtlCol="0" anchor="ctr">
            <a:spAutoFit/>
          </a:bodyPr>
          <a:lstStyle/>
          <a:p>
            <a:pPr algn="l">
              <a:spcBef>
                <a:spcPts val="6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約６割</a:t>
            </a:r>
            <a:r>
              <a:rPr lang="ja-JP" altLang="en-US" sz="1400" b="1" dirty="0">
                <a:solidFill>
                  <a:schemeClr val="tx1"/>
                </a:solidFill>
                <a:latin typeface="BIZ UDPゴシック" panose="020B0400000000000000" pitchFamily="50" charset="-128"/>
                <a:ea typeface="BIZ UDPゴシック" panose="020B0400000000000000" pitchFamily="50" charset="-128"/>
              </a:rPr>
              <a:t>の方が、新しい技術の実用化に対する</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期待が上がった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gn="l">
              <a:spcBef>
                <a:spcPts val="6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 なお、来場有無別では、</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「来場した方」：</a:t>
            </a:r>
            <a:r>
              <a:rPr lang="en-US" altLang="ja-JP" sz="1400" b="1" dirty="0">
                <a:solidFill>
                  <a:schemeClr val="tx1"/>
                </a:solidFill>
                <a:latin typeface="BIZ UDPゴシック" panose="020B0400000000000000" pitchFamily="50" charset="-128"/>
                <a:ea typeface="BIZ UDPゴシック" panose="020B0400000000000000" pitchFamily="50" charset="-128"/>
              </a:rPr>
              <a:t>77.7</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「来場しなかった方：</a:t>
            </a:r>
            <a:r>
              <a:rPr lang="en-US" altLang="ja-JP" sz="1400" b="1" dirty="0">
                <a:solidFill>
                  <a:schemeClr val="tx1"/>
                </a:solidFill>
                <a:latin typeface="BIZ UDPゴシック" panose="020B0400000000000000" pitchFamily="50" charset="-128"/>
                <a:ea typeface="BIZ UDPゴシック" panose="020B0400000000000000" pitchFamily="50" charset="-128"/>
              </a:rPr>
              <a:t>47.9</a:t>
            </a:r>
            <a:r>
              <a:rPr lang="ja-JP" altLang="en-US" sz="1400" b="1" dirty="0">
                <a:solidFill>
                  <a:schemeClr val="tx1"/>
                </a:solidFill>
                <a:latin typeface="BIZ UDPゴシック" panose="020B0400000000000000" pitchFamily="50" charset="-128"/>
                <a:ea typeface="BIZ UDPゴシック" panose="020B0400000000000000" pitchFamily="50" charset="-128"/>
              </a:rPr>
              <a:t>％」であり、</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来場した方の約８割は期待が上がった。</a:t>
            </a:r>
          </a:p>
        </p:txBody>
      </p:sp>
      <p:sp>
        <p:nvSpPr>
          <p:cNvPr id="44" name="テキスト ボックス 43">
            <a:extLst>
              <a:ext uri="{FF2B5EF4-FFF2-40B4-BE49-F238E27FC236}">
                <a16:creationId xmlns:a16="http://schemas.microsoft.com/office/drawing/2014/main" id="{5C565A23-831F-49A7-A941-81604C45BB30}"/>
              </a:ext>
            </a:extLst>
          </p:cNvPr>
          <p:cNvSpPr txBox="1"/>
          <p:nvPr/>
        </p:nvSpPr>
        <p:spPr>
          <a:xfrm>
            <a:off x="8048263" y="653375"/>
            <a:ext cx="4048656" cy="646331"/>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lIns="36000" rIns="36000"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Q11</a:t>
            </a:r>
            <a:r>
              <a:rPr lang="ja-JP" altLang="en-US" sz="1200" b="1" dirty="0">
                <a:solidFill>
                  <a:schemeClr val="bg1"/>
                </a:solidFill>
              </a:rPr>
              <a:t>：大阪・関西万博で披露されたコンテンツのうち、</a:t>
            </a:r>
            <a:br>
              <a:rPr lang="en-US" altLang="ja-JP" sz="1200" b="1" dirty="0">
                <a:solidFill>
                  <a:schemeClr val="bg1"/>
                </a:solidFill>
              </a:rPr>
            </a:br>
            <a:r>
              <a:rPr lang="ja-JP" altLang="en-US" sz="1200" b="1" dirty="0">
                <a:solidFill>
                  <a:schemeClr val="bg1"/>
                </a:solidFill>
              </a:rPr>
              <a:t>今後の社会での実用化を特に期待するものはどれですか。最も当てはまるものを３つ選んでください。 </a:t>
            </a:r>
            <a:r>
              <a:rPr lang="ja-JP" altLang="en-US" sz="900" b="1" dirty="0">
                <a:solidFill>
                  <a:schemeClr val="bg1"/>
                </a:solidFill>
              </a:rPr>
              <a:t>（３つまで選択可）</a:t>
            </a:r>
            <a:endParaRPr lang="ja-JP" altLang="en-US" sz="1200" b="1" dirty="0">
              <a:solidFill>
                <a:schemeClr val="bg1"/>
              </a:solidFill>
            </a:endParaRPr>
          </a:p>
        </p:txBody>
      </p:sp>
      <p:sp>
        <p:nvSpPr>
          <p:cNvPr id="47" name="正方形/長方形 46">
            <a:extLst>
              <a:ext uri="{FF2B5EF4-FFF2-40B4-BE49-F238E27FC236}">
                <a16:creationId xmlns:a16="http://schemas.microsoft.com/office/drawing/2014/main" id="{50EA5974-BC5B-4BF4-8B1D-6F8DCDB71F2F}"/>
              </a:ext>
            </a:extLst>
          </p:cNvPr>
          <p:cNvSpPr/>
          <p:nvPr/>
        </p:nvSpPr>
        <p:spPr>
          <a:xfrm>
            <a:off x="8141418" y="1360816"/>
            <a:ext cx="3862337" cy="1188000"/>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108000" rIns="72000" bIns="108000" numCol="1" spcCol="38100" rtlCol="0" anchor="ctr">
            <a:spAutoFit/>
          </a:bodyPr>
          <a:lstStyle/>
          <a:p>
            <a:pPr algn="l"/>
            <a:r>
              <a:rPr lang="ja-JP" altLang="en-US" sz="1400" b="1" dirty="0">
                <a:solidFill>
                  <a:schemeClr val="tx1"/>
                </a:solidFill>
                <a:latin typeface="BIZ UDPゴシック" panose="020B0400000000000000" pitchFamily="50" charset="-128"/>
                <a:ea typeface="BIZ UDPゴシック" panose="020B0400000000000000" pitchFamily="50" charset="-128"/>
              </a:rPr>
              <a:t>・実用化を期待するものとして、「来場した方」、</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gn="l"/>
            <a:r>
              <a:rPr lang="ja-JP" altLang="en-US" sz="1400" b="1" dirty="0">
                <a:solidFill>
                  <a:schemeClr val="tx1"/>
                </a:solidFill>
                <a:latin typeface="BIZ UDPゴシック" panose="020B0400000000000000" pitchFamily="50" charset="-128"/>
                <a:ea typeface="BIZ UDPゴシック" panose="020B0400000000000000" pitchFamily="50" charset="-128"/>
              </a:rPr>
              <a:t>　「来場しなかった方」ともに、</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①再生医療技術</a:t>
            </a: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③カーボンニュートラル</a:t>
            </a:r>
            <a:br>
              <a:rPr lang="en-US" altLang="ja-JP" sz="1400" b="1" dirty="0">
                <a:solidFill>
                  <a:srgbClr val="FF0000"/>
                </a:solidFill>
                <a:latin typeface="BIZ UDPゴシック" panose="020B0400000000000000" pitchFamily="50" charset="-128"/>
                <a:ea typeface="BIZ UDPゴシック" panose="020B0400000000000000" pitchFamily="50" charset="-128"/>
              </a:rPr>
            </a:br>
            <a:r>
              <a:rPr lang="ja-JP" altLang="en-US" sz="1400" b="1" dirty="0">
                <a:solidFill>
                  <a:srgbClr val="FF0000"/>
                </a:solidFill>
                <a:latin typeface="BIZ UDPゴシック" panose="020B0400000000000000" pitchFamily="50" charset="-128"/>
                <a:ea typeface="BIZ UDPゴシック" panose="020B0400000000000000" pitchFamily="50" charset="-128"/>
              </a:rPr>
              <a:t>　に資するエネルギー・環境関連技術</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②次世代モビリティ</a:t>
            </a: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が多い。</a:t>
            </a: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pic>
        <p:nvPicPr>
          <p:cNvPr id="4" name="図 3">
            <a:extLst>
              <a:ext uri="{FF2B5EF4-FFF2-40B4-BE49-F238E27FC236}">
                <a16:creationId xmlns:a16="http://schemas.microsoft.com/office/drawing/2014/main" id="{D292764B-EEBB-4275-9614-CE95DFADB1DC}"/>
              </a:ext>
            </a:extLst>
          </p:cNvPr>
          <p:cNvPicPr>
            <a:picLocks noChangeAspect="1"/>
          </p:cNvPicPr>
          <p:nvPr/>
        </p:nvPicPr>
        <p:blipFill>
          <a:blip r:embed="rId6"/>
          <a:stretch>
            <a:fillRect/>
          </a:stretch>
        </p:blipFill>
        <p:spPr>
          <a:xfrm>
            <a:off x="168836" y="2653557"/>
            <a:ext cx="4048656" cy="3736010"/>
          </a:xfrm>
          <a:prstGeom prst="rect">
            <a:avLst/>
          </a:prstGeom>
        </p:spPr>
      </p:pic>
      <p:pic>
        <p:nvPicPr>
          <p:cNvPr id="56" name="chart">
            <a:extLst>
              <a:ext uri="{FF2B5EF4-FFF2-40B4-BE49-F238E27FC236}">
                <a16:creationId xmlns:a16="http://schemas.microsoft.com/office/drawing/2014/main" id="{67EBF7C2-69EF-4775-87EC-96594E4B2958}"/>
              </a:ext>
            </a:extLst>
          </p:cNvPr>
          <p:cNvPicPr>
            <a:picLocks noChangeAspect="1"/>
          </p:cNvPicPr>
          <p:nvPr/>
        </p:nvPicPr>
        <p:blipFill>
          <a:blip r:embed="rId7"/>
          <a:stretch>
            <a:fillRect/>
          </a:stretch>
        </p:blipFill>
        <p:spPr>
          <a:xfrm>
            <a:off x="2026909" y="2629081"/>
            <a:ext cx="1714795" cy="3630890"/>
          </a:xfrm>
          <a:prstGeom prst="rect">
            <a:avLst/>
          </a:prstGeom>
        </p:spPr>
      </p:pic>
      <p:sp>
        <p:nvSpPr>
          <p:cNvPr id="58" name="テキスト ボックス 57">
            <a:extLst>
              <a:ext uri="{FF2B5EF4-FFF2-40B4-BE49-F238E27FC236}">
                <a16:creationId xmlns:a16="http://schemas.microsoft.com/office/drawing/2014/main" id="{301E38BC-128F-4282-AC57-FE04A3DF4B55}"/>
              </a:ext>
            </a:extLst>
          </p:cNvPr>
          <p:cNvSpPr txBox="1"/>
          <p:nvPr/>
        </p:nvSpPr>
        <p:spPr>
          <a:xfrm>
            <a:off x="1243841" y="4895506"/>
            <a:ext cx="831316" cy="24621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大屋根リング</a:t>
            </a:r>
          </a:p>
        </p:txBody>
      </p:sp>
      <p:sp>
        <p:nvSpPr>
          <p:cNvPr id="59" name="テキスト ボックス 58">
            <a:extLst>
              <a:ext uri="{FF2B5EF4-FFF2-40B4-BE49-F238E27FC236}">
                <a16:creationId xmlns:a16="http://schemas.microsoft.com/office/drawing/2014/main" id="{A3298C59-CBE5-4714-A50A-6C89EB66FF0C}"/>
              </a:ext>
            </a:extLst>
          </p:cNvPr>
          <p:cNvSpPr txBox="1"/>
          <p:nvPr/>
        </p:nvSpPr>
        <p:spPr>
          <a:xfrm>
            <a:off x="1054526" y="3031219"/>
            <a:ext cx="972380" cy="24621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海外パビリオン</a:t>
            </a:r>
          </a:p>
        </p:txBody>
      </p:sp>
      <p:sp>
        <p:nvSpPr>
          <p:cNvPr id="60" name="テキスト ボックス 59">
            <a:extLst>
              <a:ext uri="{FF2B5EF4-FFF2-40B4-BE49-F238E27FC236}">
                <a16:creationId xmlns:a16="http://schemas.microsoft.com/office/drawing/2014/main" id="{6A946C83-D814-4B4F-8EBC-F81B71EDA833}"/>
              </a:ext>
            </a:extLst>
          </p:cNvPr>
          <p:cNvSpPr txBox="1"/>
          <p:nvPr/>
        </p:nvSpPr>
        <p:spPr>
          <a:xfrm>
            <a:off x="168833" y="4346010"/>
            <a:ext cx="1910946" cy="40010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国内</a:t>
            </a:r>
            <a:r>
              <a:rPr kumimoji="0" lang="en-US" altLang="ja-JP"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PV</a:t>
            </a: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（日本館、ウーマンズ</a:t>
            </a:r>
            <a:r>
              <a:rPr kumimoji="0" lang="en-US" altLang="ja-JP"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PR</a:t>
            </a:r>
            <a:br>
              <a:rPr kumimoji="0" lang="en-US" altLang="ja-JP"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b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大阪ヘルスケア</a:t>
            </a:r>
            <a:r>
              <a:rPr kumimoji="0" lang="en-US" altLang="ja-JP"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PV</a:t>
            </a: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、関西</a:t>
            </a:r>
            <a:r>
              <a:rPr kumimoji="0" lang="en-US" altLang="ja-JP"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PV</a:t>
            </a:r>
            <a:r>
              <a:rPr kumimoji="0" lang="ja-JP" altLang="en-US" sz="10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sp>
        <p:nvSpPr>
          <p:cNvPr id="62" name="正方形/長方形 61">
            <a:extLst>
              <a:ext uri="{FF2B5EF4-FFF2-40B4-BE49-F238E27FC236}">
                <a16:creationId xmlns:a16="http://schemas.microsoft.com/office/drawing/2014/main" id="{CBAA451B-3B04-418C-9874-941DCADF84CD}"/>
              </a:ext>
            </a:extLst>
          </p:cNvPr>
          <p:cNvSpPr/>
          <p:nvPr/>
        </p:nvSpPr>
        <p:spPr>
          <a:xfrm>
            <a:off x="8094839" y="2630841"/>
            <a:ext cx="3955496" cy="1615825"/>
          </a:xfrm>
          <a:prstGeom prst="rect">
            <a:avLst/>
          </a:prstGeom>
          <a:solidFill>
            <a:srgbClr val="F2F7FC"/>
          </a:solidFill>
          <a:ln w="12700" cap="flat">
            <a:noFill/>
            <a:prstDash val="sys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①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再生医療技術</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ｉＰＳ細胞やヒト体性幹細胞を活用した再生医療技術</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②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次世代モビリティ</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空飛ぶクルマや自動運転、ＥＶ・ＦＣバスなどの次世</a:t>
            </a:r>
            <a:b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b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代モビリティ</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③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lang="en-US" altLang="ja-JP" sz="900" b="1" dirty="0">
                <a:latin typeface="BIZ UDPゴシック" panose="020B0400000000000000" pitchFamily="50" charset="-128"/>
                <a:ea typeface="BIZ UDPゴシック" panose="020B0400000000000000" pitchFamily="50" charset="-128"/>
              </a:rPr>
              <a:t>CN</a:t>
            </a:r>
            <a:r>
              <a:rPr lang="ja-JP" altLang="en-US" sz="900" b="1" dirty="0">
                <a:latin typeface="BIZ UDPゴシック" panose="020B0400000000000000" pitchFamily="50" charset="-128"/>
                <a:ea typeface="BIZ UDPゴシック" panose="020B0400000000000000" pitchFamily="50" charset="-128"/>
              </a:rPr>
              <a:t>関連技術</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水素発電技術や次世代型太陽電池（ペロブスカイト太陽</a:t>
            </a:r>
            <a:b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b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電池）などのカーボンニュートラルに資するエネルギー・環境関連技術</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④ </a:t>
            </a:r>
            <a:r>
              <a:rPr kumimoji="0" lang="en-US" altLang="ja-JP" sz="900" b="1" i="0" u="none" strike="noStrike" cap="none" spc="-50" normalizeH="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50" normalizeH="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デジタル技術</a:t>
            </a:r>
            <a:r>
              <a:rPr kumimoji="0" lang="en-US" altLang="ja-JP" sz="900" b="1" i="0" u="none" strike="noStrike" cap="none" spc="-50" normalizeH="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50" normalizeH="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多言語翻訳技術やバーチャル空間の活用などのデジタル技術</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⑤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ロボット技術</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案内ロボットや多言語コミュニケーションロボットなどのロ</a:t>
            </a:r>
            <a:b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b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ボット技術</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⑥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フードテック</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培養肉やプラントベースフードなどのフードテック</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⑦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その他</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⑧ </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特になし</a:t>
            </a:r>
            <a:r>
              <a:rPr kumimoji="0" lang="en-US" altLang="ja-JP"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9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63" name="グラフ 62">
            <a:extLst>
              <a:ext uri="{FF2B5EF4-FFF2-40B4-BE49-F238E27FC236}">
                <a16:creationId xmlns:a16="http://schemas.microsoft.com/office/drawing/2014/main" id="{5367D95C-F5A0-44F4-8459-B0F967C08999}"/>
              </a:ext>
            </a:extLst>
          </p:cNvPr>
          <p:cNvGraphicFramePr>
            <a:graphicFrameLocks/>
          </p:cNvGraphicFramePr>
          <p:nvPr>
            <p:extLst>
              <p:ext uri="{D42A27DB-BD31-4B8C-83A1-F6EECF244321}">
                <p14:modId xmlns:p14="http://schemas.microsoft.com/office/powerpoint/2010/main" val="2599270536"/>
              </p:ext>
            </p:extLst>
          </p:nvPr>
        </p:nvGraphicFramePr>
        <p:xfrm>
          <a:off x="7996452" y="4366432"/>
          <a:ext cx="2958916" cy="2411261"/>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5" name="グラフ 64">
            <a:extLst>
              <a:ext uri="{FF2B5EF4-FFF2-40B4-BE49-F238E27FC236}">
                <a16:creationId xmlns:a16="http://schemas.microsoft.com/office/drawing/2014/main" id="{A37B5205-156C-41D4-A2CB-39900B794211}"/>
              </a:ext>
            </a:extLst>
          </p:cNvPr>
          <p:cNvGraphicFramePr>
            <a:graphicFrameLocks/>
          </p:cNvGraphicFramePr>
          <p:nvPr>
            <p:extLst>
              <p:ext uri="{D42A27DB-BD31-4B8C-83A1-F6EECF244321}">
                <p14:modId xmlns:p14="http://schemas.microsoft.com/office/powerpoint/2010/main" val="2381508910"/>
              </p:ext>
            </p:extLst>
          </p:nvPr>
        </p:nvGraphicFramePr>
        <p:xfrm>
          <a:off x="9963559" y="4367688"/>
          <a:ext cx="2958916" cy="2411261"/>
        </p:xfrm>
        <a:graphic>
          <a:graphicData uri="http://schemas.openxmlformats.org/drawingml/2006/chart">
            <c:chart xmlns:c="http://schemas.openxmlformats.org/drawingml/2006/chart" xmlns:r="http://schemas.openxmlformats.org/officeDocument/2006/relationships" r:id="rId9"/>
          </a:graphicData>
        </a:graphic>
      </p:graphicFrame>
      <p:sp>
        <p:nvSpPr>
          <p:cNvPr id="66" name="テキスト ボックス 65">
            <a:extLst>
              <a:ext uri="{FF2B5EF4-FFF2-40B4-BE49-F238E27FC236}">
                <a16:creationId xmlns:a16="http://schemas.microsoft.com/office/drawing/2014/main" id="{BA2C7B50-494F-4D18-8081-E74158D4A746}"/>
              </a:ext>
            </a:extLst>
          </p:cNvPr>
          <p:cNvSpPr txBox="1"/>
          <p:nvPr/>
        </p:nvSpPr>
        <p:spPr>
          <a:xfrm>
            <a:off x="8071046" y="4295878"/>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67" name="テキスト ボックス 66">
            <a:extLst>
              <a:ext uri="{FF2B5EF4-FFF2-40B4-BE49-F238E27FC236}">
                <a16:creationId xmlns:a16="http://schemas.microsoft.com/office/drawing/2014/main" id="{EE4DFB2B-2CEB-48B6-909D-B35829F2055F}"/>
              </a:ext>
            </a:extLst>
          </p:cNvPr>
          <p:cNvSpPr txBox="1"/>
          <p:nvPr/>
        </p:nvSpPr>
        <p:spPr>
          <a:xfrm>
            <a:off x="10022913" y="4295878"/>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68" name="テキスト ボックス 67">
            <a:extLst>
              <a:ext uri="{FF2B5EF4-FFF2-40B4-BE49-F238E27FC236}">
                <a16:creationId xmlns:a16="http://schemas.microsoft.com/office/drawing/2014/main" id="{282EE523-B015-414D-A805-1063B8E6C3E0}"/>
              </a:ext>
            </a:extLst>
          </p:cNvPr>
          <p:cNvSpPr txBox="1"/>
          <p:nvPr/>
        </p:nvSpPr>
        <p:spPr>
          <a:xfrm>
            <a:off x="11580542" y="4296829"/>
            <a:ext cx="504303"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8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8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8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69" name="正方形/長方形 68">
            <a:extLst>
              <a:ext uri="{FF2B5EF4-FFF2-40B4-BE49-F238E27FC236}">
                <a16:creationId xmlns:a16="http://schemas.microsoft.com/office/drawing/2014/main" id="{368F2C4F-B1DD-4BA8-BCBD-2048E9D594B6}"/>
              </a:ext>
            </a:extLst>
          </p:cNvPr>
          <p:cNvSpPr/>
          <p:nvPr/>
        </p:nvSpPr>
        <p:spPr>
          <a:xfrm>
            <a:off x="8142263" y="4654946"/>
            <a:ext cx="1082194" cy="25391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50" normalizeH="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①再生医療技術</a:t>
            </a:r>
          </a:p>
        </p:txBody>
      </p:sp>
      <p:sp>
        <p:nvSpPr>
          <p:cNvPr id="46" name="スライド番号プレースホルダー 3">
            <a:extLst>
              <a:ext uri="{FF2B5EF4-FFF2-40B4-BE49-F238E27FC236}">
                <a16:creationId xmlns:a16="http://schemas.microsoft.com/office/drawing/2014/main" id="{DF460198-1067-48FB-B67A-68B5053743F9}"/>
              </a:ext>
            </a:extLst>
          </p:cNvPr>
          <p:cNvSpPr>
            <a:spLocks noGrp="1"/>
          </p:cNvSpPr>
          <p:nvPr>
            <p:ph type="sldNum" sz="quarter" idx="2"/>
          </p:nvPr>
        </p:nvSpPr>
        <p:spPr>
          <a:xfrm>
            <a:off x="11880063"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5</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1816036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4070443" y="223978"/>
            <a:ext cx="216000" cy="2616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正方形/長方形 28">
            <a:extLst>
              <a:ext uri="{FF2B5EF4-FFF2-40B4-BE49-F238E27FC236}">
                <a16:creationId xmlns:a16="http://schemas.microsoft.com/office/drawing/2014/main" id="{761F9E6A-0A67-4688-935D-70AB0D9B8720}"/>
              </a:ext>
            </a:extLst>
          </p:cNvPr>
          <p:cNvSpPr/>
          <p:nvPr/>
        </p:nvSpPr>
        <p:spPr>
          <a:xfrm>
            <a:off x="310240" y="2683849"/>
            <a:ext cx="5394960" cy="1384993"/>
          </a:xfrm>
          <a:prstGeom prst="rect">
            <a:avLst/>
          </a:prstGeom>
          <a:solidFill>
            <a:srgbClr val="F2F7FC"/>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050" b="1" dirty="0">
                <a:latin typeface="BIZ UDPゴシック" panose="020B0400000000000000" pitchFamily="50" charset="-128"/>
                <a:ea typeface="BIZ UDPゴシック" panose="020B0400000000000000" pitchFamily="50" charset="-128"/>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①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健康</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健康に対する意識が高まった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②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未来社会</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最先端技術を活用した未来社会への関心が高まった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③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海外</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海外の国のくらしや文化などへの理解が進んだ</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④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国内各地域</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国内各地域への興味・関心が高まった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⑤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環境</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マイボトル持参などの環境への意識が高まった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⑥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多様性</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性別・国籍・世代などの多様性への理解が深まった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⑦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デジタル技術</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キャッシュレス決済やＳＮＳの活用など、デジタル技術の利用が増えた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⑧ </a:t>
            </a:r>
            <a:r>
              <a:rPr lang="en-US" altLang="ja-JP" sz="1050" b="1" dirty="0">
                <a:solidFill>
                  <a:schemeClr val="tx1"/>
                </a:solidFill>
                <a:latin typeface="BIZ UDPゴシック" panose="020B0400000000000000" pitchFamily="50" charset="-128"/>
                <a:ea typeface="BIZ UDPゴシック" panose="020B0400000000000000" pitchFamily="50" charset="-128"/>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その他</a:t>
            </a:r>
            <a:r>
              <a:rPr lang="en-US" altLang="ja-JP" sz="1050" b="1" dirty="0">
                <a:solidFill>
                  <a:schemeClr val="tx1"/>
                </a:solidFill>
                <a:latin typeface="BIZ UDPゴシック" panose="020B0400000000000000" pitchFamily="50" charset="-128"/>
                <a:ea typeface="BIZ UDPゴシック" panose="020B0400000000000000" pitchFamily="50" charset="-128"/>
              </a:rPr>
              <a:t>】</a:t>
            </a:r>
            <a:endPar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p:txBody>
      </p:sp>
      <p:sp>
        <p:nvSpPr>
          <p:cNvPr id="31" name="テキスト ボックス 30">
            <a:extLst>
              <a:ext uri="{FF2B5EF4-FFF2-40B4-BE49-F238E27FC236}">
                <a16:creationId xmlns:a16="http://schemas.microsoft.com/office/drawing/2014/main" id="{9A43C60C-CE66-4068-9363-A1ACD36A6F42}"/>
              </a:ext>
            </a:extLst>
          </p:cNvPr>
          <p:cNvSpPr txBox="1"/>
          <p:nvPr/>
        </p:nvSpPr>
        <p:spPr>
          <a:xfrm>
            <a:off x="155575" y="633479"/>
            <a:ext cx="5775326" cy="461665"/>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Q12</a:t>
            </a:r>
            <a:r>
              <a:rPr lang="ja-JP" altLang="en-US" sz="1200" b="1" dirty="0">
                <a:solidFill>
                  <a:schemeClr val="bg1"/>
                </a:solidFill>
              </a:rPr>
              <a:t>：大阪・関西万博開催前と比べた現在のあなたの行動や意識について、</a:t>
            </a:r>
            <a:endParaRPr lang="en-US" altLang="ja-JP" sz="1200" b="1" dirty="0">
              <a:solidFill>
                <a:schemeClr val="bg1"/>
              </a:solidFill>
            </a:endParaRPr>
          </a:p>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ja-JP" altLang="en-US" sz="1200" b="1" dirty="0">
                <a:solidFill>
                  <a:schemeClr val="bg1"/>
                </a:solidFill>
              </a:rPr>
              <a:t>最も当てはまると思うものを３つ選んでください。 （３つまで選択可）</a:t>
            </a:r>
          </a:p>
        </p:txBody>
      </p:sp>
      <p:sp>
        <p:nvSpPr>
          <p:cNvPr id="39" name="正方形/長方形 38">
            <a:extLst>
              <a:ext uri="{FF2B5EF4-FFF2-40B4-BE49-F238E27FC236}">
                <a16:creationId xmlns:a16="http://schemas.microsoft.com/office/drawing/2014/main" id="{1DAEEB82-9C11-4A4E-8495-E9C54A3D6139}"/>
              </a:ext>
            </a:extLst>
          </p:cNvPr>
          <p:cNvSpPr/>
          <p:nvPr/>
        </p:nvSpPr>
        <p:spPr>
          <a:xfrm>
            <a:off x="232158" y="1330073"/>
            <a:ext cx="5551125" cy="1122597"/>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spAutoFit/>
          </a:bodyPr>
          <a:lstStyle/>
          <a:p>
            <a:pPr algn="l">
              <a:spcBef>
                <a:spcPts val="3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・行動や意識に変化があった内容としては、</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gn="l">
              <a:spcBef>
                <a:spcPts val="3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　「来場した方」は、「</a:t>
            </a:r>
            <a:r>
              <a:rPr lang="ja-JP" altLang="en-US" sz="1400" b="1" dirty="0">
                <a:solidFill>
                  <a:srgbClr val="FF0000"/>
                </a:solidFill>
                <a:latin typeface="BIZ UDPゴシック" panose="020B0400000000000000" pitchFamily="50" charset="-128"/>
                <a:ea typeface="BIZ UDPゴシック" panose="020B0400000000000000" pitchFamily="50" charset="-128"/>
              </a:rPr>
              <a:t>③海外のくらし・文化への理解</a:t>
            </a: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latin typeface="BIZ UDPゴシック" panose="020B0400000000000000" pitchFamily="50" charset="-128"/>
                <a:ea typeface="BIZ UDPゴシック" panose="020B0400000000000000" pitchFamily="50" charset="-128"/>
              </a:rPr>
              <a:t>②最先端技術を</a:t>
            </a:r>
            <a:br>
              <a:rPr lang="en-US" altLang="ja-JP" sz="1400" b="1" dirty="0">
                <a:solidFill>
                  <a:srgbClr val="FF0000"/>
                </a:solidFill>
                <a:latin typeface="BIZ UDPゴシック" panose="020B0400000000000000" pitchFamily="50" charset="-128"/>
                <a:ea typeface="BIZ UDPゴシック" panose="020B0400000000000000" pitchFamily="50" charset="-128"/>
              </a:rPr>
            </a:br>
            <a:r>
              <a:rPr lang="ja-JP" altLang="en-US" sz="1400" b="1" dirty="0">
                <a:solidFill>
                  <a:srgbClr val="FF0000"/>
                </a:solidFill>
                <a:latin typeface="BIZ UDPゴシック" panose="020B0400000000000000" pitchFamily="50" charset="-128"/>
                <a:ea typeface="BIZ UDPゴシック" panose="020B0400000000000000" pitchFamily="50" charset="-128"/>
              </a:rPr>
              <a:t>　活用した未来社会への関心の高まり</a:t>
            </a:r>
            <a:r>
              <a:rPr lang="ja-JP" altLang="en-US" sz="1400" b="1" dirty="0">
                <a:solidFill>
                  <a:schemeClr val="tx1"/>
                </a:solidFill>
                <a:latin typeface="BIZ UDPゴシック" panose="020B0400000000000000" pitchFamily="50" charset="-128"/>
                <a:ea typeface="BIZ UDPゴシック" panose="020B0400000000000000" pitchFamily="50" charset="-128"/>
              </a:rPr>
              <a:t>」、が多く、</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gn="l">
              <a:spcBef>
                <a:spcPts val="3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　「来場しなかった方」は、回答に大きな差は見られない。</a:t>
            </a:r>
            <a:endParaRPr kumimoji="0" lang="ja-JP" altLang="en-US" sz="14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5" name="テキスト ボックス 14">
            <a:extLst>
              <a:ext uri="{FF2B5EF4-FFF2-40B4-BE49-F238E27FC236}">
                <a16:creationId xmlns:a16="http://schemas.microsoft.com/office/drawing/2014/main" id="{A9CDF5D0-F41C-4519-9BB4-1BCA75C6F5B3}"/>
              </a:ext>
            </a:extLst>
          </p:cNvPr>
          <p:cNvSpPr txBox="1"/>
          <p:nvPr/>
        </p:nvSpPr>
        <p:spPr>
          <a:xfrm>
            <a:off x="5210200" y="4210909"/>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20" name="正方形/長方形 19">
            <a:extLst>
              <a:ext uri="{FF2B5EF4-FFF2-40B4-BE49-F238E27FC236}">
                <a16:creationId xmlns:a16="http://schemas.microsoft.com/office/drawing/2014/main" id="{1C5FC8FD-916E-4587-BDC7-64F807E5A8CD}"/>
              </a:ext>
            </a:extLst>
          </p:cNvPr>
          <p:cNvSpPr/>
          <p:nvPr/>
        </p:nvSpPr>
        <p:spPr>
          <a:xfrm>
            <a:off x="6268153" y="631984"/>
            <a:ext cx="5762627" cy="612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1" name="テキスト ボックス 20">
            <a:extLst>
              <a:ext uri="{FF2B5EF4-FFF2-40B4-BE49-F238E27FC236}">
                <a16:creationId xmlns:a16="http://schemas.microsoft.com/office/drawing/2014/main" id="{01870C4C-A3F3-436D-ACD0-88F456201313}"/>
              </a:ext>
            </a:extLst>
          </p:cNvPr>
          <p:cNvSpPr txBox="1"/>
          <p:nvPr/>
        </p:nvSpPr>
        <p:spPr>
          <a:xfrm>
            <a:off x="6270624" y="631984"/>
            <a:ext cx="5762627" cy="461665"/>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Q1</a:t>
            </a:r>
            <a:r>
              <a:rPr lang="ja-JP" altLang="en-US" sz="1200" b="1" dirty="0">
                <a:solidFill>
                  <a:schemeClr val="bg1"/>
                </a:solidFill>
              </a:rPr>
              <a:t>３：大阪・関西万博の開催に伴い、大阪のまちが変わったと思う点について、最も当てはまるものを３つ選んでください。 （３つまで選択可）</a:t>
            </a:r>
          </a:p>
        </p:txBody>
      </p:sp>
      <p:sp>
        <p:nvSpPr>
          <p:cNvPr id="26" name="正方形/長方形 25">
            <a:extLst>
              <a:ext uri="{FF2B5EF4-FFF2-40B4-BE49-F238E27FC236}">
                <a16:creationId xmlns:a16="http://schemas.microsoft.com/office/drawing/2014/main" id="{3846CC8F-E120-4338-BA70-41899A213608}"/>
              </a:ext>
            </a:extLst>
          </p:cNvPr>
          <p:cNvSpPr/>
          <p:nvPr/>
        </p:nvSpPr>
        <p:spPr>
          <a:xfrm>
            <a:off x="6389347" y="1226927"/>
            <a:ext cx="5520238" cy="1376513"/>
          </a:xfrm>
          <a:prstGeom prst="rect">
            <a:avLst/>
          </a:prstGeom>
          <a:no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t" anchorCtr="0">
            <a:spAutoFit/>
          </a:bodyPr>
          <a:lstStyle/>
          <a:p>
            <a:pPr>
              <a:spcBef>
                <a:spcPts val="6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・大阪のまちが変わった内容としては、</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lang="ja-JP" altLang="en-US" sz="1400" b="1" dirty="0">
                <a:solidFill>
                  <a:schemeClr val="tx1"/>
                </a:solidFill>
                <a:latin typeface="BIZ UDPゴシック" panose="020B0400000000000000" pitchFamily="50" charset="-128"/>
                <a:ea typeface="BIZ UDPゴシック" panose="020B0400000000000000" pitchFamily="50" charset="-128"/>
              </a:rPr>
              <a:t>　「来場した方」、「来場しなかった方」ともに、</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①駅や周辺施設が充実した</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⑤まちの活気が上がった（景気が良くなった）</a:t>
            </a: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④多様な国々の人を見かけたり、交流する機会が増えた</a:t>
            </a:r>
            <a:r>
              <a:rPr lang="ja-JP" altLang="en-US" sz="1400" b="1" dirty="0">
                <a:solidFill>
                  <a:schemeClr val="tx1"/>
                </a:solidFill>
                <a:latin typeface="BIZ UDPゴシック" panose="020B0400000000000000" pitchFamily="50" charset="-128"/>
                <a:ea typeface="BIZ UDPゴシック" panose="020B0400000000000000" pitchFamily="50" charset="-128"/>
              </a:rPr>
              <a:t>」が多い。</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B0FECCCA-57F5-4AD1-AD40-E5E9FAA91972}"/>
              </a:ext>
            </a:extLst>
          </p:cNvPr>
          <p:cNvSpPr txBox="1"/>
          <p:nvPr/>
        </p:nvSpPr>
        <p:spPr>
          <a:xfrm>
            <a:off x="11425120" y="4218932"/>
            <a:ext cx="606895"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回答数</a:t>
            </a:r>
            <a:r>
              <a:rPr kumimoji="0" lang="en-US" altLang="ja-JP" sz="10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a:t>
            </a:r>
          </a:p>
        </p:txBody>
      </p:sp>
      <p:sp>
        <p:nvSpPr>
          <p:cNvPr id="17" name="テキスト ボックス 16">
            <a:extLst>
              <a:ext uri="{FF2B5EF4-FFF2-40B4-BE49-F238E27FC236}">
                <a16:creationId xmlns:a16="http://schemas.microsoft.com/office/drawing/2014/main" id="{0DEB394E-635A-4FF0-BD8A-97CF87DD8472}"/>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アンケート結果⑤　～「行動・意識」、「大阪のまち」の変化～</a:t>
            </a:r>
          </a:p>
        </p:txBody>
      </p:sp>
      <p:sp>
        <p:nvSpPr>
          <p:cNvPr id="16" name="正方形/長方形 15">
            <a:extLst>
              <a:ext uri="{FF2B5EF4-FFF2-40B4-BE49-F238E27FC236}">
                <a16:creationId xmlns:a16="http://schemas.microsoft.com/office/drawing/2014/main" id="{39FE085B-D7C7-4B74-A932-5D190006585D}"/>
              </a:ext>
            </a:extLst>
          </p:cNvPr>
          <p:cNvSpPr/>
          <p:nvPr/>
        </p:nvSpPr>
        <p:spPr>
          <a:xfrm>
            <a:off x="155575" y="638052"/>
            <a:ext cx="5762627" cy="6120000"/>
          </a:xfrm>
          <a:prstGeom prst="rect">
            <a:avLst/>
          </a:prstGeom>
          <a:no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graphicFrame>
        <p:nvGraphicFramePr>
          <p:cNvPr id="18" name="グラフ 17">
            <a:extLst>
              <a:ext uri="{FF2B5EF4-FFF2-40B4-BE49-F238E27FC236}">
                <a16:creationId xmlns:a16="http://schemas.microsoft.com/office/drawing/2014/main" id="{CC9FC5BD-0D7F-4A6A-AE87-BEAC5F8ABE99}"/>
              </a:ext>
            </a:extLst>
          </p:cNvPr>
          <p:cNvGraphicFramePr>
            <a:graphicFrameLocks/>
          </p:cNvGraphicFramePr>
          <p:nvPr>
            <p:extLst>
              <p:ext uri="{D42A27DB-BD31-4B8C-83A1-F6EECF244321}">
                <p14:modId xmlns:p14="http://schemas.microsoft.com/office/powerpoint/2010/main" val="2050226009"/>
              </p:ext>
            </p:extLst>
          </p:nvPr>
        </p:nvGraphicFramePr>
        <p:xfrm>
          <a:off x="-773751" y="4465593"/>
          <a:ext cx="4329280" cy="2298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グラフ 18">
            <a:extLst>
              <a:ext uri="{FF2B5EF4-FFF2-40B4-BE49-F238E27FC236}">
                <a16:creationId xmlns:a16="http://schemas.microsoft.com/office/drawing/2014/main" id="{E755C3F5-FEEF-49DA-89A1-E1C74EB32A9A}"/>
              </a:ext>
            </a:extLst>
          </p:cNvPr>
          <p:cNvGraphicFramePr>
            <a:graphicFrameLocks/>
          </p:cNvGraphicFramePr>
          <p:nvPr>
            <p:extLst>
              <p:ext uri="{D42A27DB-BD31-4B8C-83A1-F6EECF244321}">
                <p14:modId xmlns:p14="http://schemas.microsoft.com/office/powerpoint/2010/main" val="3402969923"/>
              </p:ext>
            </p:extLst>
          </p:nvPr>
        </p:nvGraphicFramePr>
        <p:xfrm>
          <a:off x="1989579" y="4444893"/>
          <a:ext cx="4417042" cy="2298451"/>
        </p:xfrm>
        <a:graphic>
          <a:graphicData uri="http://schemas.openxmlformats.org/drawingml/2006/chart">
            <c:chart xmlns:c="http://schemas.openxmlformats.org/drawingml/2006/chart" xmlns:r="http://schemas.openxmlformats.org/officeDocument/2006/relationships" r:id="rId4"/>
          </a:graphicData>
        </a:graphic>
      </p:graphicFrame>
      <p:sp>
        <p:nvSpPr>
          <p:cNvPr id="22" name="テキスト ボックス 21">
            <a:extLst>
              <a:ext uri="{FF2B5EF4-FFF2-40B4-BE49-F238E27FC236}">
                <a16:creationId xmlns:a16="http://schemas.microsoft.com/office/drawing/2014/main" id="{85FE01C1-1C3C-4CC7-89EC-33B14861781F}"/>
              </a:ext>
            </a:extLst>
          </p:cNvPr>
          <p:cNvSpPr txBox="1"/>
          <p:nvPr/>
        </p:nvSpPr>
        <p:spPr>
          <a:xfrm>
            <a:off x="310240" y="4230981"/>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23" name="テキスト ボックス 22">
            <a:extLst>
              <a:ext uri="{FF2B5EF4-FFF2-40B4-BE49-F238E27FC236}">
                <a16:creationId xmlns:a16="http://schemas.microsoft.com/office/drawing/2014/main" id="{23EBFA8F-6AF2-4201-9B4E-9ECD592C1246}"/>
              </a:ext>
            </a:extLst>
          </p:cNvPr>
          <p:cNvSpPr txBox="1"/>
          <p:nvPr/>
        </p:nvSpPr>
        <p:spPr>
          <a:xfrm>
            <a:off x="3175499" y="4230981"/>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24" name="正方形/長方形 23">
            <a:extLst>
              <a:ext uri="{FF2B5EF4-FFF2-40B4-BE49-F238E27FC236}">
                <a16:creationId xmlns:a16="http://schemas.microsoft.com/office/drawing/2014/main" id="{59FC032D-A2DC-4983-B665-7152FC72DB2B}"/>
              </a:ext>
            </a:extLst>
          </p:cNvPr>
          <p:cNvSpPr/>
          <p:nvPr/>
        </p:nvSpPr>
        <p:spPr>
          <a:xfrm>
            <a:off x="398506" y="5175943"/>
            <a:ext cx="892869" cy="26160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ja-JP" altLang="en-US" sz="1100" b="1" i="0" u="none"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③海外</a:t>
            </a:r>
          </a:p>
        </p:txBody>
      </p:sp>
      <p:sp>
        <p:nvSpPr>
          <p:cNvPr id="25" name="正方形/長方形 24">
            <a:extLst>
              <a:ext uri="{FF2B5EF4-FFF2-40B4-BE49-F238E27FC236}">
                <a16:creationId xmlns:a16="http://schemas.microsoft.com/office/drawing/2014/main" id="{F560F00A-8883-4CCF-BC1F-F4310A16E606}"/>
              </a:ext>
            </a:extLst>
          </p:cNvPr>
          <p:cNvSpPr/>
          <p:nvPr/>
        </p:nvSpPr>
        <p:spPr>
          <a:xfrm>
            <a:off x="6341804" y="2853663"/>
            <a:ext cx="5615324" cy="1061827"/>
          </a:xfrm>
          <a:prstGeom prst="rect">
            <a:avLst/>
          </a:prstGeom>
          <a:solidFill>
            <a:srgbClr val="F2F7FC"/>
          </a:solidFill>
          <a:ln w="1905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①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駅・周辺施設</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駅や周辺施設が充実した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② </a:t>
            </a:r>
            <a:r>
              <a:rPr lang="en-US" altLang="ja-JP" sz="1050" b="1" dirty="0">
                <a:solidFill>
                  <a:schemeClr val="tx1"/>
                </a:solidFill>
                <a:latin typeface="BIZ UDPゴシック" panose="020B0400000000000000" pitchFamily="50" charset="-128"/>
                <a:ea typeface="BIZ UDPゴシック" panose="020B0400000000000000" pitchFamily="50" charset="-128"/>
              </a:rPr>
              <a:t>【</a:t>
            </a:r>
            <a:r>
              <a:rPr lang="ja-JP" altLang="en-US" sz="1050" b="1" dirty="0">
                <a:solidFill>
                  <a:schemeClr val="tx1"/>
                </a:solidFill>
                <a:latin typeface="BIZ UDPゴシック" panose="020B0400000000000000" pitchFamily="50" charset="-128"/>
                <a:ea typeface="BIZ UDPゴシック" panose="020B0400000000000000" pitchFamily="50" charset="-128"/>
              </a:rPr>
              <a:t>公共交通</a:t>
            </a:r>
            <a:r>
              <a:rPr lang="en-US" altLang="ja-JP" sz="1050" b="1" dirty="0">
                <a:solidFill>
                  <a:schemeClr val="tx1"/>
                </a:solidFill>
                <a:latin typeface="BIZ UDPゴシック" panose="020B0400000000000000" pitchFamily="50" charset="-128"/>
                <a:ea typeface="BIZ UDPゴシック" panose="020B0400000000000000" pitchFamily="50" charset="-128"/>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電車やタクシーなど公共交通の利用においてデジタル化が進み便利になった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③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多言語・</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UD】 </a:t>
            </a:r>
            <a:r>
              <a:rPr kumimoji="0" lang="ja-JP" altLang="en-US" sz="1050" b="1" i="0" u="none" strike="noStrike" cap="none" spc="-100" normalizeH="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多言語対応やユニバーサルデザイン対応が進み、誰もが利用しやすいまちになった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④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海外交流</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多様な国々の人を見かけたり、交流する機会が増えた</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⑤ </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活気</a:t>
            </a:r>
            <a:r>
              <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 </a:t>
            </a:r>
            <a:r>
              <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まちの活気が上がった（景気が良くなった）</a:t>
            </a:r>
            <a:endParaRPr kumimoji="0" lang="en-US" altLang="ja-JP"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b="1" dirty="0">
                <a:solidFill>
                  <a:schemeClr val="tx1"/>
                </a:solidFill>
                <a:latin typeface="BIZ UDPゴシック" panose="020B0400000000000000" pitchFamily="50" charset="-128"/>
                <a:ea typeface="BIZ UDPゴシック" panose="020B0400000000000000" pitchFamily="50" charset="-128"/>
              </a:rPr>
              <a:t>　⑥ </a:t>
            </a:r>
            <a:r>
              <a:rPr lang="en-US" altLang="ja-JP" sz="1050" b="1" dirty="0">
                <a:solidFill>
                  <a:schemeClr val="tx1"/>
                </a:solidFill>
                <a:latin typeface="BIZ UDPゴシック" panose="020B0400000000000000" pitchFamily="50" charset="-128"/>
                <a:ea typeface="BIZ UDPゴシック" panose="020B0400000000000000" pitchFamily="50" charset="-128"/>
              </a:rPr>
              <a:t>【</a:t>
            </a:r>
            <a:r>
              <a:rPr lang="ja-JP" altLang="en-US" sz="1050" b="1" dirty="0">
                <a:solidFill>
                  <a:schemeClr val="tx1"/>
                </a:solidFill>
                <a:latin typeface="BIZ UDPゴシック" panose="020B0400000000000000" pitchFamily="50" charset="-128"/>
                <a:ea typeface="BIZ UDPゴシック" panose="020B0400000000000000" pitchFamily="50" charset="-128"/>
              </a:rPr>
              <a:t>その他</a:t>
            </a:r>
            <a:r>
              <a:rPr lang="en-US" altLang="ja-JP" sz="1050" b="1" dirty="0">
                <a:solidFill>
                  <a:schemeClr val="tx1"/>
                </a:solidFill>
                <a:latin typeface="BIZ UDPゴシック" panose="020B0400000000000000" pitchFamily="50" charset="-128"/>
                <a:ea typeface="BIZ UDPゴシック" panose="020B0400000000000000" pitchFamily="50" charset="-128"/>
              </a:rPr>
              <a:t>】 </a:t>
            </a:r>
            <a:endParaRPr kumimoji="0" lang="ja-JP" altLang="en-US" sz="105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27" name="グラフ 26">
            <a:extLst>
              <a:ext uri="{FF2B5EF4-FFF2-40B4-BE49-F238E27FC236}">
                <a16:creationId xmlns:a16="http://schemas.microsoft.com/office/drawing/2014/main" id="{BB6318E0-EA41-4F6F-A7E1-5C957BE5209A}"/>
              </a:ext>
            </a:extLst>
          </p:cNvPr>
          <p:cNvGraphicFramePr>
            <a:graphicFrameLocks/>
          </p:cNvGraphicFramePr>
          <p:nvPr>
            <p:extLst>
              <p:ext uri="{D42A27DB-BD31-4B8C-83A1-F6EECF244321}">
                <p14:modId xmlns:p14="http://schemas.microsoft.com/office/powerpoint/2010/main" val="742252595"/>
              </p:ext>
            </p:extLst>
          </p:nvPr>
        </p:nvGraphicFramePr>
        <p:xfrm>
          <a:off x="5235332" y="4438902"/>
          <a:ext cx="4329280" cy="2304442"/>
        </p:xfrm>
        <a:graphic>
          <a:graphicData uri="http://schemas.openxmlformats.org/drawingml/2006/chart">
            <c:chart xmlns:c="http://schemas.openxmlformats.org/drawingml/2006/chart" xmlns:r="http://schemas.openxmlformats.org/officeDocument/2006/relationships" r:id="rId5"/>
          </a:graphicData>
        </a:graphic>
      </p:graphicFrame>
      <p:sp>
        <p:nvSpPr>
          <p:cNvPr id="28" name="テキスト ボックス 27">
            <a:extLst>
              <a:ext uri="{FF2B5EF4-FFF2-40B4-BE49-F238E27FC236}">
                <a16:creationId xmlns:a16="http://schemas.microsoft.com/office/drawing/2014/main" id="{648ECB22-4677-44E5-947A-31B81167799A}"/>
              </a:ext>
            </a:extLst>
          </p:cNvPr>
          <p:cNvSpPr txBox="1"/>
          <p:nvPr/>
        </p:nvSpPr>
        <p:spPr>
          <a:xfrm>
            <a:off x="6346356" y="4219088"/>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32" name="テキスト ボックス 31">
            <a:extLst>
              <a:ext uri="{FF2B5EF4-FFF2-40B4-BE49-F238E27FC236}">
                <a16:creationId xmlns:a16="http://schemas.microsoft.com/office/drawing/2014/main" id="{3196531D-46D3-437B-8742-58B714BCF122}"/>
              </a:ext>
            </a:extLst>
          </p:cNvPr>
          <p:cNvSpPr txBox="1"/>
          <p:nvPr/>
        </p:nvSpPr>
        <p:spPr>
          <a:xfrm>
            <a:off x="9174602" y="4213586"/>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34" name="グラフ 33">
            <a:extLst>
              <a:ext uri="{FF2B5EF4-FFF2-40B4-BE49-F238E27FC236}">
                <a16:creationId xmlns:a16="http://schemas.microsoft.com/office/drawing/2014/main" id="{8E0BCF42-34DB-4E4B-9BAA-B1CEF68038FB}"/>
              </a:ext>
            </a:extLst>
          </p:cNvPr>
          <p:cNvGraphicFramePr>
            <a:graphicFrameLocks/>
          </p:cNvGraphicFramePr>
          <p:nvPr>
            <p:extLst>
              <p:ext uri="{D42A27DB-BD31-4B8C-83A1-F6EECF244321}">
                <p14:modId xmlns:p14="http://schemas.microsoft.com/office/powerpoint/2010/main" val="3753315519"/>
              </p:ext>
            </p:extLst>
          </p:nvPr>
        </p:nvGraphicFramePr>
        <p:xfrm>
          <a:off x="8021182" y="4457129"/>
          <a:ext cx="4558743" cy="2306424"/>
        </p:xfrm>
        <a:graphic>
          <a:graphicData uri="http://schemas.openxmlformats.org/drawingml/2006/chart">
            <c:chart xmlns:c="http://schemas.openxmlformats.org/drawingml/2006/chart" xmlns:r="http://schemas.openxmlformats.org/officeDocument/2006/relationships" r:id="rId6"/>
          </a:graphicData>
        </a:graphic>
      </p:graphicFrame>
      <p:sp>
        <p:nvSpPr>
          <p:cNvPr id="30" name="スライド番号プレースホルダー 3">
            <a:extLst>
              <a:ext uri="{FF2B5EF4-FFF2-40B4-BE49-F238E27FC236}">
                <a16:creationId xmlns:a16="http://schemas.microsoft.com/office/drawing/2014/main" id="{90D84540-12EC-40AC-93EE-06D5B627B961}"/>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6</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12770393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正方形/長方形 14">
            <a:extLst>
              <a:ext uri="{FF2B5EF4-FFF2-40B4-BE49-F238E27FC236}">
                <a16:creationId xmlns:a16="http://schemas.microsoft.com/office/drawing/2014/main" id="{8FEA6F75-9C16-44DB-8EE4-0EB213AFF97F}"/>
              </a:ext>
            </a:extLst>
          </p:cNvPr>
          <p:cNvSpPr/>
          <p:nvPr/>
        </p:nvSpPr>
        <p:spPr>
          <a:xfrm>
            <a:off x="2363841" y="670693"/>
            <a:ext cx="7684934" cy="5760000"/>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6" name="テキスト ボックス 15">
            <a:extLst>
              <a:ext uri="{FF2B5EF4-FFF2-40B4-BE49-F238E27FC236}">
                <a16:creationId xmlns:a16="http://schemas.microsoft.com/office/drawing/2014/main" id="{C752A4DC-E0C0-4208-92BA-F77A3F541EB7}"/>
              </a:ext>
            </a:extLst>
          </p:cNvPr>
          <p:cNvSpPr txBox="1"/>
          <p:nvPr/>
        </p:nvSpPr>
        <p:spPr>
          <a:xfrm>
            <a:off x="2363842" y="678564"/>
            <a:ext cx="7684933" cy="276999"/>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a:t>
            </a:r>
            <a:r>
              <a:rPr lang="ja-JP" altLang="en-US" sz="1200" b="1" dirty="0">
                <a:solidFill>
                  <a:schemeClr val="bg1"/>
                </a:solidFill>
              </a:rPr>
              <a:t>１</a:t>
            </a:r>
            <a:r>
              <a:rPr lang="en-US" altLang="ja-JP" sz="1200" b="1" dirty="0">
                <a:solidFill>
                  <a:schemeClr val="bg1"/>
                </a:solidFill>
              </a:rPr>
              <a:t>4</a:t>
            </a:r>
            <a:r>
              <a:rPr lang="ja-JP" altLang="en-US" sz="1200" b="1" dirty="0">
                <a:solidFill>
                  <a:schemeClr val="bg1"/>
                </a:solidFill>
              </a:rPr>
              <a:t>：大阪・関西万博を通じて、あなたは大阪のまちに愛着や誇りをより感じるようになりましたか</a:t>
            </a:r>
          </a:p>
        </p:txBody>
      </p:sp>
      <p:sp>
        <p:nvSpPr>
          <p:cNvPr id="21" name="正方形/長方形 20">
            <a:extLst>
              <a:ext uri="{FF2B5EF4-FFF2-40B4-BE49-F238E27FC236}">
                <a16:creationId xmlns:a16="http://schemas.microsoft.com/office/drawing/2014/main" id="{61629A52-4356-4895-9625-C559152A2CCB}"/>
              </a:ext>
            </a:extLst>
          </p:cNvPr>
          <p:cNvSpPr/>
          <p:nvPr/>
        </p:nvSpPr>
        <p:spPr>
          <a:xfrm>
            <a:off x="2548825" y="1125090"/>
            <a:ext cx="7330136" cy="791737"/>
          </a:xfrm>
          <a:prstGeom prst="rect">
            <a:avLst/>
          </a:prstGeom>
          <a:solidFill>
            <a:srgbClr val="FFFFFF"/>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spAutoFit/>
          </a:bodyPr>
          <a:lstStyle/>
          <a:p>
            <a:r>
              <a:rPr lang="ja-JP" altLang="en-US" sz="1400" b="1" dirty="0">
                <a:solidFill>
                  <a:schemeClr val="tx1"/>
                </a:solidFill>
                <a:latin typeface="BIZ UDPゴシック" panose="020B0400000000000000" pitchFamily="50" charset="-128"/>
                <a:ea typeface="BIZ UDPゴシック" panose="020B0400000000000000" pitchFamily="50" charset="-128"/>
              </a:rPr>
              <a:t>・万博を通じて、</a:t>
            </a:r>
            <a:r>
              <a:rPr lang="ja-JP" altLang="en-US" sz="1400" b="1" dirty="0">
                <a:solidFill>
                  <a:srgbClr val="FF0000"/>
                </a:solidFill>
                <a:latin typeface="BIZ UDPゴシック" panose="020B0400000000000000" pitchFamily="50" charset="-128"/>
                <a:ea typeface="BIZ UDPゴシック" panose="020B0400000000000000" pitchFamily="50" charset="-128"/>
              </a:rPr>
              <a:t>約６割</a:t>
            </a:r>
            <a:r>
              <a:rPr lang="ja-JP" altLang="en-US" sz="1400" b="1" dirty="0">
                <a:solidFill>
                  <a:schemeClr val="tx1"/>
                </a:solidFill>
                <a:latin typeface="BIZ UDPゴシック" panose="020B0400000000000000" pitchFamily="50" charset="-128"/>
                <a:ea typeface="BIZ UDPゴシック" panose="020B0400000000000000" pitchFamily="50" charset="-128"/>
              </a:rPr>
              <a:t>の方が、万博を通じて</a:t>
            </a:r>
            <a:r>
              <a:rPr lang="ja-JP" altLang="en-US" sz="1400" b="1" dirty="0">
                <a:solidFill>
                  <a:srgbClr val="FF0000"/>
                </a:solidFill>
                <a:latin typeface="BIZ UDPゴシック" panose="020B0400000000000000" pitchFamily="50" charset="-128"/>
                <a:ea typeface="BIZ UDPゴシック" panose="020B0400000000000000" pitchFamily="50" charset="-128"/>
              </a:rPr>
              <a:t>大阪のまちに愛着や誇りを感じるようになった</a:t>
            </a:r>
            <a:r>
              <a:rPr lang="ja-JP" altLang="en-US"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（なお、来場有無別では、</a:t>
            </a:r>
            <a:r>
              <a:rPr lang="ja-JP" altLang="en-US" sz="1400" b="1" dirty="0">
                <a:latin typeface="BIZ UDPゴシック" panose="020B0400000000000000" pitchFamily="50" charset="-128"/>
                <a:ea typeface="BIZ UDPゴシック" panose="020B0400000000000000" pitchFamily="50" charset="-128"/>
              </a:rPr>
              <a:t> 「来場した方：</a:t>
            </a:r>
            <a:r>
              <a:rPr lang="en-US" altLang="ja-JP" sz="1400" b="1" dirty="0">
                <a:latin typeface="BIZ UDPゴシック" panose="020B0400000000000000" pitchFamily="50" charset="-128"/>
                <a:ea typeface="BIZ UDPゴシック" panose="020B0400000000000000" pitchFamily="50" charset="-128"/>
              </a:rPr>
              <a:t>78.3</a:t>
            </a:r>
            <a:r>
              <a:rPr lang="ja-JP" altLang="en-US" sz="1400" b="1" dirty="0">
                <a:latin typeface="BIZ UDPゴシック" panose="020B0400000000000000" pitchFamily="50" charset="-128"/>
                <a:ea typeface="BIZ UDPゴシック" panose="020B0400000000000000" pitchFamily="50" charset="-128"/>
              </a:rPr>
              <a:t>％」、「来場しなかった方：</a:t>
            </a:r>
            <a:r>
              <a:rPr lang="en-US" altLang="ja-JP" sz="1400" b="1" dirty="0">
                <a:latin typeface="BIZ UDPゴシック" panose="020B0400000000000000" pitchFamily="50" charset="-128"/>
                <a:ea typeface="BIZ UDPゴシック" panose="020B0400000000000000" pitchFamily="50" charset="-128"/>
              </a:rPr>
              <a:t>44.7</a:t>
            </a:r>
            <a:r>
              <a:rPr lang="ja-JP" altLang="en-US" sz="1400" b="1" dirty="0">
                <a:latin typeface="BIZ UDPゴシック" panose="020B0400000000000000" pitchFamily="50" charset="-128"/>
                <a:ea typeface="BIZ UDPゴシック" panose="020B0400000000000000" pitchFamily="50" charset="-128"/>
              </a:rPr>
              <a:t>％」であり、</a:t>
            </a:r>
            <a:br>
              <a:rPr lang="en-US" altLang="ja-JP" sz="1400" b="1" dirty="0">
                <a:latin typeface="BIZ UDPゴシック" panose="020B0400000000000000" pitchFamily="50" charset="-128"/>
                <a:ea typeface="BIZ UDPゴシック" panose="020B0400000000000000" pitchFamily="50" charset="-128"/>
              </a:rPr>
            </a:br>
            <a:r>
              <a:rPr lang="en-US" altLang="ja-JP" sz="1400" b="1" dirty="0">
                <a:solidFill>
                  <a:srgbClr val="FF0000"/>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来場した方の約８割</a:t>
            </a:r>
            <a:r>
              <a:rPr lang="ja-JP" altLang="en-US" sz="1400" b="1" dirty="0">
                <a:latin typeface="BIZ UDPゴシック" panose="020B0400000000000000" pitchFamily="50" charset="-128"/>
                <a:ea typeface="BIZ UDPゴシック" panose="020B0400000000000000" pitchFamily="50" charset="-128"/>
              </a:rPr>
              <a:t>は、</a:t>
            </a:r>
            <a:r>
              <a:rPr lang="ja-JP" altLang="en-US" sz="1400" b="1" dirty="0">
                <a:solidFill>
                  <a:srgbClr val="FF0000"/>
                </a:solidFill>
                <a:latin typeface="BIZ UDPゴシック" panose="020B0400000000000000" pitchFamily="50" charset="-128"/>
                <a:ea typeface="BIZ UDPゴシック" panose="020B0400000000000000" pitchFamily="50" charset="-128"/>
              </a:rPr>
              <a:t>愛着や誇りを感じている</a:t>
            </a:r>
            <a:r>
              <a:rPr lang="ja-JP" altLang="en-US" sz="1400" b="1" dirty="0">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a:t>
            </a:r>
            <a:endParaRPr kumimoji="0" lang="ja-JP" altLang="en-US" sz="14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27" name="グラフ 26">
            <a:extLst>
              <a:ext uri="{FF2B5EF4-FFF2-40B4-BE49-F238E27FC236}">
                <a16:creationId xmlns:a16="http://schemas.microsoft.com/office/drawing/2014/main" id="{9859C990-DDE8-4781-9F5F-992953C4BBD2}"/>
              </a:ext>
            </a:extLst>
          </p:cNvPr>
          <p:cNvGraphicFramePr>
            <a:graphicFrameLocks/>
          </p:cNvGraphicFramePr>
          <p:nvPr>
            <p:extLst>
              <p:ext uri="{D42A27DB-BD31-4B8C-83A1-F6EECF244321}">
                <p14:modId xmlns:p14="http://schemas.microsoft.com/office/powerpoint/2010/main" val="443911537"/>
              </p:ext>
            </p:extLst>
          </p:nvPr>
        </p:nvGraphicFramePr>
        <p:xfrm>
          <a:off x="4086176" y="2139186"/>
          <a:ext cx="4072367" cy="2422287"/>
        </p:xfrm>
        <a:graphic>
          <a:graphicData uri="http://schemas.openxmlformats.org/drawingml/2006/chart">
            <c:chart xmlns:c="http://schemas.openxmlformats.org/drawingml/2006/chart" xmlns:r="http://schemas.openxmlformats.org/officeDocument/2006/relationships" r:id="rId3"/>
          </a:graphicData>
        </a:graphic>
      </p:graphicFrame>
      <p:sp>
        <p:nvSpPr>
          <p:cNvPr id="26" name="部分円 25">
            <a:extLst>
              <a:ext uri="{FF2B5EF4-FFF2-40B4-BE49-F238E27FC236}">
                <a16:creationId xmlns:a16="http://schemas.microsoft.com/office/drawing/2014/main" id="{00077034-44AD-4258-9BB3-6600E66AB921}"/>
              </a:ext>
            </a:extLst>
          </p:cNvPr>
          <p:cNvSpPr/>
          <p:nvPr/>
        </p:nvSpPr>
        <p:spPr>
          <a:xfrm>
            <a:off x="5166711" y="2432954"/>
            <a:ext cx="1877431" cy="1836000"/>
          </a:xfrm>
          <a:prstGeom prst="pie">
            <a:avLst>
              <a:gd name="adj1" fmla="val 16261924"/>
              <a:gd name="adj2" fmla="val 7259307"/>
            </a:avLst>
          </a:prstGeom>
          <a:noFill/>
          <a:ln w="38100"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9" name="テキスト ボックス 18">
            <a:extLst>
              <a:ext uri="{FF2B5EF4-FFF2-40B4-BE49-F238E27FC236}">
                <a16:creationId xmlns:a16="http://schemas.microsoft.com/office/drawing/2014/main" id="{75CCC3F9-DBEC-497C-8524-F085EABBE5BC}"/>
              </a:ext>
            </a:extLst>
          </p:cNvPr>
          <p:cNvSpPr txBox="1"/>
          <p:nvPr/>
        </p:nvSpPr>
        <p:spPr>
          <a:xfrm>
            <a:off x="7144327" y="2680938"/>
            <a:ext cx="73994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５</a:t>
            </a:r>
            <a:r>
              <a:rPr kumimoji="0" lang="en-US" altLang="ja-JP"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8.4</a:t>
            </a:r>
            <a:r>
              <a:rPr kumimoji="0" lang="ja-JP" altLang="en-US" sz="14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24" name="直線コネクタ 23">
            <a:extLst>
              <a:ext uri="{FF2B5EF4-FFF2-40B4-BE49-F238E27FC236}">
                <a16:creationId xmlns:a16="http://schemas.microsoft.com/office/drawing/2014/main" id="{E7C86240-15FB-4FE0-B386-D7C33E7B1B9D}"/>
              </a:ext>
            </a:extLst>
          </p:cNvPr>
          <p:cNvCxnSpPr>
            <a:cxnSpLocks/>
          </p:cNvCxnSpPr>
          <p:nvPr/>
        </p:nvCxnSpPr>
        <p:spPr>
          <a:xfrm flipH="1">
            <a:off x="7034717" y="2901481"/>
            <a:ext cx="109610" cy="90936"/>
          </a:xfrm>
          <a:prstGeom prst="line">
            <a:avLst/>
          </a:prstGeom>
          <a:noFill/>
          <a:ln w="12700"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29" name="四角形: 角を丸くする 28">
            <a:extLst>
              <a:ext uri="{FF2B5EF4-FFF2-40B4-BE49-F238E27FC236}">
                <a16:creationId xmlns:a16="http://schemas.microsoft.com/office/drawing/2014/main" id="{12DE6EB1-40E2-4CE0-A25F-EF1C30E7B206}"/>
              </a:ext>
            </a:extLst>
          </p:cNvPr>
          <p:cNvSpPr/>
          <p:nvPr/>
        </p:nvSpPr>
        <p:spPr>
          <a:xfrm>
            <a:off x="2578038" y="4456192"/>
            <a:ext cx="7056156" cy="1789991"/>
          </a:xfrm>
          <a:prstGeom prst="roundRect">
            <a:avLst>
              <a:gd name="adj" fmla="val 5748"/>
            </a:avLst>
          </a:prstGeom>
          <a:solidFill>
            <a:schemeClr val="bg1">
              <a:lumMod val="95000"/>
            </a:schemeClr>
          </a:solidFill>
          <a:ln w="952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30" name="テキスト ボックス 29">
            <a:extLst>
              <a:ext uri="{FF2B5EF4-FFF2-40B4-BE49-F238E27FC236}">
                <a16:creationId xmlns:a16="http://schemas.microsoft.com/office/drawing/2014/main" id="{4D1B4904-6725-4A60-A9AD-6DF51AF821A6}"/>
              </a:ext>
            </a:extLst>
          </p:cNvPr>
          <p:cNvSpPr txBox="1"/>
          <p:nvPr/>
        </p:nvSpPr>
        <p:spPr>
          <a:xfrm>
            <a:off x="2660406" y="2155957"/>
            <a:ext cx="553996"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全体</a:t>
            </a:r>
            <a:r>
              <a:rPr kumimoji="0" lang="en-US" altLang="ja-JP"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2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32" name="テキスト ボックス 31">
            <a:extLst>
              <a:ext uri="{FF2B5EF4-FFF2-40B4-BE49-F238E27FC236}">
                <a16:creationId xmlns:a16="http://schemas.microsoft.com/office/drawing/2014/main" id="{36B2636A-ED57-4F2E-BE40-33A5AFA4E5BC}"/>
              </a:ext>
            </a:extLst>
          </p:cNvPr>
          <p:cNvSpPr txBox="1"/>
          <p:nvPr/>
        </p:nvSpPr>
        <p:spPr>
          <a:xfrm>
            <a:off x="2660406" y="4481442"/>
            <a:ext cx="78322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来場あり</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sp>
        <p:nvSpPr>
          <p:cNvPr id="33" name="テキスト ボックス 32">
            <a:extLst>
              <a:ext uri="{FF2B5EF4-FFF2-40B4-BE49-F238E27FC236}">
                <a16:creationId xmlns:a16="http://schemas.microsoft.com/office/drawing/2014/main" id="{50E953BE-8BAB-4A4F-A35D-535F2B35D339}"/>
              </a:ext>
            </a:extLst>
          </p:cNvPr>
          <p:cNvSpPr txBox="1"/>
          <p:nvPr/>
        </p:nvSpPr>
        <p:spPr>
          <a:xfrm>
            <a:off x="6178731" y="4456192"/>
            <a:ext cx="78002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r>
              <a:rPr lang="ja-JP" altLang="en-US" sz="1100" b="1" dirty="0">
                <a:solidFill>
                  <a:srgbClr val="0070C0"/>
                </a:solidFill>
                <a:latin typeface="BIZ UDPゴシック" panose="020B0400000000000000" pitchFamily="50" charset="-128"/>
                <a:ea typeface="BIZ UDPゴシック" panose="020B0400000000000000" pitchFamily="50" charset="-128"/>
              </a:rPr>
              <a:t>来場なし</a:t>
            </a:r>
            <a:r>
              <a:rPr kumimoji="0" lang="en-US" altLang="ja-JP"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rPr>
              <a:t>】</a:t>
            </a:r>
            <a:endParaRPr kumimoji="0" lang="ja-JP" altLang="en-US" sz="1100" b="1" i="0" u="none" strike="noStrike" cap="none" spc="0" normalizeH="0" baseline="0" dirty="0">
              <a:ln>
                <a:noFill/>
              </a:ln>
              <a:solidFill>
                <a:srgbClr val="0070C0"/>
              </a:solidFill>
              <a:effectLst/>
              <a:uFillTx/>
              <a:latin typeface="BIZ UDPゴシック" panose="020B0400000000000000" pitchFamily="50" charset="-128"/>
              <a:ea typeface="BIZ UDPゴシック" panose="020B0400000000000000" pitchFamily="50" charset="-128"/>
              <a:sym typeface="Calibri"/>
            </a:endParaRPr>
          </a:p>
        </p:txBody>
      </p:sp>
      <p:graphicFrame>
        <p:nvGraphicFramePr>
          <p:cNvPr id="34" name="グラフ 33">
            <a:extLst>
              <a:ext uri="{FF2B5EF4-FFF2-40B4-BE49-F238E27FC236}">
                <a16:creationId xmlns:a16="http://schemas.microsoft.com/office/drawing/2014/main" id="{823B5E06-0764-4258-A787-97EEB29E167F}"/>
              </a:ext>
            </a:extLst>
          </p:cNvPr>
          <p:cNvGraphicFramePr>
            <a:graphicFrameLocks/>
          </p:cNvGraphicFramePr>
          <p:nvPr>
            <p:extLst>
              <p:ext uri="{D42A27DB-BD31-4B8C-83A1-F6EECF244321}">
                <p14:modId xmlns:p14="http://schemas.microsoft.com/office/powerpoint/2010/main" val="140342871"/>
              </p:ext>
            </p:extLst>
          </p:nvPr>
        </p:nvGraphicFramePr>
        <p:xfrm>
          <a:off x="2427696" y="4480814"/>
          <a:ext cx="3109915" cy="19996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グラフ 35">
            <a:extLst>
              <a:ext uri="{FF2B5EF4-FFF2-40B4-BE49-F238E27FC236}">
                <a16:creationId xmlns:a16="http://schemas.microsoft.com/office/drawing/2014/main" id="{43EB6669-0FE7-44F1-8CA6-9E46DD30B8EF}"/>
              </a:ext>
            </a:extLst>
          </p:cNvPr>
          <p:cNvGraphicFramePr>
            <a:graphicFrameLocks/>
          </p:cNvGraphicFramePr>
          <p:nvPr>
            <p:extLst>
              <p:ext uri="{D42A27DB-BD31-4B8C-83A1-F6EECF244321}">
                <p14:modId xmlns:p14="http://schemas.microsoft.com/office/powerpoint/2010/main" val="996248822"/>
              </p:ext>
            </p:extLst>
          </p:nvPr>
        </p:nvGraphicFramePr>
        <p:xfrm>
          <a:off x="5962668" y="4439502"/>
          <a:ext cx="3145677" cy="2020170"/>
        </p:xfrm>
        <a:graphic>
          <a:graphicData uri="http://schemas.openxmlformats.org/drawingml/2006/chart">
            <c:chart xmlns:c="http://schemas.openxmlformats.org/drawingml/2006/chart" xmlns:r="http://schemas.openxmlformats.org/officeDocument/2006/relationships" r:id="rId5"/>
          </a:graphicData>
        </a:graphic>
      </p:graphicFrame>
      <p:sp>
        <p:nvSpPr>
          <p:cNvPr id="37" name="部分円 36">
            <a:extLst>
              <a:ext uri="{FF2B5EF4-FFF2-40B4-BE49-F238E27FC236}">
                <a16:creationId xmlns:a16="http://schemas.microsoft.com/office/drawing/2014/main" id="{83E99118-EF0A-4B12-9A13-EE39C0A6416F}"/>
              </a:ext>
            </a:extLst>
          </p:cNvPr>
          <p:cNvSpPr/>
          <p:nvPr/>
        </p:nvSpPr>
        <p:spPr>
          <a:xfrm>
            <a:off x="3261674" y="4757240"/>
            <a:ext cx="1442301" cy="1431637"/>
          </a:xfrm>
          <a:prstGeom prst="pie">
            <a:avLst>
              <a:gd name="adj1" fmla="val 16261908"/>
              <a:gd name="adj2" fmla="val 11436766"/>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8" name="テキスト ボックス 20">
            <a:extLst>
              <a:ext uri="{FF2B5EF4-FFF2-40B4-BE49-F238E27FC236}">
                <a16:creationId xmlns:a16="http://schemas.microsoft.com/office/drawing/2014/main" id="{25998C6A-02DE-4AE4-B947-AE1F9710539D}"/>
              </a:ext>
            </a:extLst>
          </p:cNvPr>
          <p:cNvSpPr txBox="1"/>
          <p:nvPr/>
        </p:nvSpPr>
        <p:spPr>
          <a:xfrm>
            <a:off x="4865091" y="4790477"/>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kumimoji="0" lang="en-US" altLang="ja-JP"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78.3</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39" name="直線コネクタ 38">
            <a:extLst>
              <a:ext uri="{FF2B5EF4-FFF2-40B4-BE49-F238E27FC236}">
                <a16:creationId xmlns:a16="http://schemas.microsoft.com/office/drawing/2014/main" id="{F42C513D-798B-4C77-98AD-0BE60B5A2986}"/>
              </a:ext>
            </a:extLst>
          </p:cNvPr>
          <p:cNvCxnSpPr>
            <a:cxnSpLocks/>
          </p:cNvCxnSpPr>
          <p:nvPr/>
        </p:nvCxnSpPr>
        <p:spPr>
          <a:xfrm flipH="1">
            <a:off x="4698662" y="5003377"/>
            <a:ext cx="182495" cy="159011"/>
          </a:xfrm>
          <a:prstGeom prst="line">
            <a:avLst/>
          </a:prstGeom>
          <a:noFill/>
          <a:ln w="9525"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0" name="テキスト ボックス 20">
            <a:extLst>
              <a:ext uri="{FF2B5EF4-FFF2-40B4-BE49-F238E27FC236}">
                <a16:creationId xmlns:a16="http://schemas.microsoft.com/office/drawing/2014/main" id="{50883621-21A2-452D-BAED-3B36B042C0AB}"/>
              </a:ext>
            </a:extLst>
          </p:cNvPr>
          <p:cNvSpPr txBox="1"/>
          <p:nvPr/>
        </p:nvSpPr>
        <p:spPr>
          <a:xfrm>
            <a:off x="8477394" y="4790477"/>
            <a:ext cx="602086"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none" lIns="45719" tIns="45719" rIns="45719" bIns="45719" numCol="1" spcCol="3810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ja-JP" altLang="en-US" b="1" u="sng" dirty="0">
                <a:solidFill>
                  <a:srgbClr val="FF0000"/>
                </a:solidFill>
                <a:latin typeface="BIZ UDPゴシック" panose="020B0400000000000000" pitchFamily="50" charset="-128"/>
                <a:ea typeface="BIZ UDPゴシック" panose="020B0400000000000000" pitchFamily="50" charset="-128"/>
              </a:rPr>
              <a:t>４４</a:t>
            </a:r>
            <a:r>
              <a:rPr kumimoji="0" lang="en-US" altLang="ja-JP"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r>
              <a:rPr kumimoji="0" lang="ja-JP" altLang="en-US"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７</a:t>
            </a:r>
            <a:r>
              <a:rPr kumimoji="0" lang="ja-JP" altLang="en-US" sz="1100" b="1" i="0" u="sng" strike="noStrike" cap="none" spc="0" normalizeH="0" baseline="0" dirty="0">
                <a:ln>
                  <a:noFill/>
                </a:ln>
                <a:solidFill>
                  <a:srgbClr val="FF0000"/>
                </a:solidFill>
                <a:effectLst/>
                <a:uFillTx/>
                <a:latin typeface="BIZ UDPゴシック" panose="020B0400000000000000" pitchFamily="50" charset="-128"/>
                <a:ea typeface="BIZ UDPゴシック" panose="020B0400000000000000" pitchFamily="50" charset="-128"/>
                <a:sym typeface="Calibri"/>
              </a:rPr>
              <a:t>％</a:t>
            </a:r>
          </a:p>
        </p:txBody>
      </p:sp>
      <p:cxnSp>
        <p:nvCxnSpPr>
          <p:cNvPr id="41" name="直線コネクタ 40">
            <a:extLst>
              <a:ext uri="{FF2B5EF4-FFF2-40B4-BE49-F238E27FC236}">
                <a16:creationId xmlns:a16="http://schemas.microsoft.com/office/drawing/2014/main" id="{C6D289E6-2C6F-4902-B209-1EEC67DC427E}"/>
              </a:ext>
            </a:extLst>
          </p:cNvPr>
          <p:cNvCxnSpPr>
            <a:cxnSpLocks/>
          </p:cNvCxnSpPr>
          <p:nvPr/>
        </p:nvCxnSpPr>
        <p:spPr>
          <a:xfrm flipH="1">
            <a:off x="8291034" y="5003377"/>
            <a:ext cx="182495" cy="159011"/>
          </a:xfrm>
          <a:prstGeom prst="line">
            <a:avLst/>
          </a:prstGeom>
          <a:noFill/>
          <a:ln w="9525" cap="flat">
            <a:solidFill>
              <a:schemeClr val="tx1"/>
            </a:solidFill>
            <a:prstDash val="dash"/>
            <a:miter lim="800000"/>
          </a:ln>
          <a:effectLst/>
          <a:sp3d/>
        </p:spPr>
        <p:style>
          <a:lnRef idx="0">
            <a:scrgbClr r="0" g="0" b="0"/>
          </a:lnRef>
          <a:fillRef idx="0">
            <a:scrgbClr r="0" g="0" b="0"/>
          </a:fillRef>
          <a:effectRef idx="0">
            <a:scrgbClr r="0" g="0" b="0"/>
          </a:effectRef>
          <a:fontRef idx="none"/>
        </p:style>
      </p:cxnSp>
      <p:sp>
        <p:nvSpPr>
          <p:cNvPr id="42" name="部分円 41">
            <a:extLst>
              <a:ext uri="{FF2B5EF4-FFF2-40B4-BE49-F238E27FC236}">
                <a16:creationId xmlns:a16="http://schemas.microsoft.com/office/drawing/2014/main" id="{9706C621-870C-48C0-8C00-7DEF2974A329}"/>
              </a:ext>
            </a:extLst>
          </p:cNvPr>
          <p:cNvSpPr/>
          <p:nvPr/>
        </p:nvSpPr>
        <p:spPr>
          <a:xfrm>
            <a:off x="6814355" y="4734490"/>
            <a:ext cx="1442301" cy="1431637"/>
          </a:xfrm>
          <a:prstGeom prst="pie">
            <a:avLst>
              <a:gd name="adj1" fmla="val 16261908"/>
              <a:gd name="adj2" fmla="val 4240515"/>
            </a:avLst>
          </a:prstGeom>
          <a:noFill/>
          <a:ln w="28575" cap="flat">
            <a:solidFill>
              <a:schemeClr val="tx1"/>
            </a:solidFill>
            <a:prstDash val="sysDash"/>
            <a:miter lim="8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ctr" anchorCtr="0" forceAA="0" compatLnSpc="1">
            <a:prstTxWarp prst="textNoShape">
              <a:avLst/>
            </a:prstTxWarp>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Calibri"/>
              <a:ea typeface="Calibri"/>
              <a:cs typeface="Calibri"/>
              <a:sym typeface="Calibri"/>
            </a:endParaRPr>
          </a:p>
        </p:txBody>
      </p:sp>
      <p:sp>
        <p:nvSpPr>
          <p:cNvPr id="25" name="テキスト ボックス 24">
            <a:extLst>
              <a:ext uri="{FF2B5EF4-FFF2-40B4-BE49-F238E27FC236}">
                <a16:creationId xmlns:a16="http://schemas.microsoft.com/office/drawing/2014/main" id="{6E77F64D-4D75-4D6A-8B01-C42E24A05F0C}"/>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アンケート結果⑥　～大阪のまちへの愛着や誇り～</a:t>
            </a:r>
          </a:p>
        </p:txBody>
      </p:sp>
      <p:sp>
        <p:nvSpPr>
          <p:cNvPr id="23" name="スライド番号プレースホルダー 3">
            <a:extLst>
              <a:ext uri="{FF2B5EF4-FFF2-40B4-BE49-F238E27FC236}">
                <a16:creationId xmlns:a16="http://schemas.microsoft.com/office/drawing/2014/main" id="{0493BDCA-33CD-46AA-9F9D-30C65B838422}"/>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7</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122240749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5DEDEC-50A5-A67D-AC51-B5EE7B77148D}"/>
            </a:ext>
          </a:extLst>
        </p:cNvPr>
        <p:cNvGrpSpPr/>
        <p:nvPr/>
      </p:nvGrpSpPr>
      <p:grpSpPr>
        <a:xfrm>
          <a:off x="0" y="0"/>
          <a:ext cx="0" cy="0"/>
          <a:chOff x="0" y="0"/>
          <a:chExt cx="0" cy="0"/>
        </a:xfrm>
      </p:grpSpPr>
      <p:sp>
        <p:nvSpPr>
          <p:cNvPr id="2" name="AutoShape 2" descr="https://cdn-xtech.nikkei.com/atcl/nxt/column/18/00585/071800151/1.jpg?__scale=w:500,h:284&amp;_sh=0609a0ac06">
            <a:extLst>
              <a:ext uri="{FF2B5EF4-FFF2-40B4-BE49-F238E27FC236}">
                <a16:creationId xmlns:a16="http://schemas.microsoft.com/office/drawing/2014/main" id="{F18A779B-F442-78FE-8751-62A8CB3766D1}"/>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正方形/長方形 16">
            <a:extLst>
              <a:ext uri="{FF2B5EF4-FFF2-40B4-BE49-F238E27FC236}">
                <a16:creationId xmlns:a16="http://schemas.microsoft.com/office/drawing/2014/main" id="{385806C8-89F6-4285-9FB3-E36865BB162A}"/>
              </a:ext>
            </a:extLst>
          </p:cNvPr>
          <p:cNvSpPr/>
          <p:nvPr/>
        </p:nvSpPr>
        <p:spPr>
          <a:xfrm>
            <a:off x="555936" y="772936"/>
            <a:ext cx="11160125" cy="5909308"/>
          </a:xfrm>
          <a:prstGeom prst="rect">
            <a:avLst/>
          </a:prstGeom>
          <a:solidFill>
            <a:srgbClr val="FFFFFF"/>
          </a:solidFill>
          <a:ln w="19050" cap="flat">
            <a:solidFill>
              <a:srgbClr val="0070C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2" name="テキスト ボックス 21">
            <a:extLst>
              <a:ext uri="{FF2B5EF4-FFF2-40B4-BE49-F238E27FC236}">
                <a16:creationId xmlns:a16="http://schemas.microsoft.com/office/drawing/2014/main" id="{3E40F660-61E3-45FB-8822-2FAE6FEB1EE5}"/>
              </a:ext>
            </a:extLst>
          </p:cNvPr>
          <p:cNvSpPr txBox="1"/>
          <p:nvPr/>
        </p:nvSpPr>
        <p:spPr>
          <a:xfrm>
            <a:off x="555936" y="697650"/>
            <a:ext cx="11160125" cy="276999"/>
          </a:xfrm>
          <a:prstGeom prst="rect">
            <a:avLst/>
          </a:prstGeom>
          <a:solidFill>
            <a:srgbClr val="0070C0"/>
          </a:solidFill>
          <a:ln w="1905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algn="ctr" rtl="0">
              <a:defRPr sz="1100" b="1" i="0" u="none" strike="noStrike" kern="1200" spc="0" baseline="0">
                <a:solidFill>
                  <a:srgbClr val="0070C0"/>
                </a:solidFill>
                <a:latin typeface="BIZ UDPゴシック" panose="020B0400000000000000" pitchFamily="50" charset="-128"/>
                <a:ea typeface="BIZ UDPゴシック" panose="020B0400000000000000" pitchFamily="50" charset="-128"/>
                <a:cs typeface="+mn-cs"/>
              </a:defRPr>
            </a:pPr>
            <a:r>
              <a:rPr lang="en-US" altLang="ja-JP" sz="1200" b="1" dirty="0">
                <a:solidFill>
                  <a:schemeClr val="bg1"/>
                </a:solidFill>
              </a:rPr>
              <a:t>Q1</a:t>
            </a:r>
            <a:r>
              <a:rPr lang="ja-JP" altLang="en-US" sz="1200" b="1" dirty="0">
                <a:solidFill>
                  <a:schemeClr val="bg1"/>
                </a:solidFill>
              </a:rPr>
              <a:t>５：大阪・関西万博に対するご意見を</a:t>
            </a:r>
            <a:r>
              <a:rPr lang="ja-JP" altLang="en-US" sz="1200" b="1" u="sng" dirty="0">
                <a:solidFill>
                  <a:schemeClr val="bg1"/>
                </a:solidFill>
              </a:rPr>
              <a:t>自由に記載</a:t>
            </a:r>
            <a:r>
              <a:rPr lang="ja-JP" altLang="en-US" sz="1200" b="1" dirty="0">
                <a:solidFill>
                  <a:schemeClr val="bg1"/>
                </a:solidFill>
              </a:rPr>
              <a:t>してください。 </a:t>
            </a:r>
            <a:endParaRPr lang="ja-JP" altLang="en-US" sz="1200" b="1" spc="-150" dirty="0">
              <a:solidFill>
                <a:schemeClr val="bg1"/>
              </a:solidFill>
            </a:endParaRPr>
          </a:p>
        </p:txBody>
      </p:sp>
      <p:sp>
        <p:nvSpPr>
          <p:cNvPr id="19" name="テキスト ボックス 18">
            <a:extLst>
              <a:ext uri="{FF2B5EF4-FFF2-40B4-BE49-F238E27FC236}">
                <a16:creationId xmlns:a16="http://schemas.microsoft.com/office/drawing/2014/main" id="{E29DF40F-6A4A-46AA-981B-74EB36E8A61B}"/>
              </a:ext>
            </a:extLst>
          </p:cNvPr>
          <p:cNvSpPr txBox="1"/>
          <p:nvPr/>
        </p:nvSpPr>
        <p:spPr>
          <a:xfrm>
            <a:off x="716306" y="1114616"/>
            <a:ext cx="10759387" cy="5600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1800"/>
              </a:lnSpc>
            </a:pPr>
            <a:r>
              <a:rPr lang="en-US" altLang="ja-JP"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主なもの</a:t>
            </a:r>
            <a:r>
              <a:rPr lang="en-US" altLang="ja-JP" sz="1400" b="1" dirty="0">
                <a:solidFill>
                  <a:schemeClr val="tx1"/>
                </a:solidFill>
                <a:latin typeface="BIZ UDPゴシック" panose="020B0400000000000000" pitchFamily="50" charset="-128"/>
                <a:ea typeface="BIZ UDPゴシック" panose="020B0400000000000000" pitchFamily="50" charset="-128"/>
              </a:rPr>
              <a:t>)</a:t>
            </a:r>
            <a:br>
              <a:rPr lang="en-US" altLang="ja-JP" sz="1400" b="1" dirty="0">
                <a:solidFill>
                  <a:schemeClr val="tx1"/>
                </a:solidFill>
                <a:latin typeface="BIZ UDPゴシック" panose="020B0400000000000000" pitchFamily="50" charset="-128"/>
                <a:ea typeface="BIZ UDPゴシック" panose="020B0400000000000000" pitchFamily="50" charset="-128"/>
              </a:rPr>
            </a:b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rgbClr val="0070C0"/>
                </a:solidFill>
                <a:latin typeface="BIZ UDPゴシック" panose="020B0400000000000000" pitchFamily="50" charset="-128"/>
                <a:ea typeface="BIZ UDPゴシック" panose="020B0400000000000000" pitchFamily="50" charset="-128"/>
              </a:rPr>
              <a:t>（１）万博全般</a:t>
            </a:r>
            <a:endParaRPr lang="en-US" altLang="ja-JP" sz="1400" b="1" dirty="0">
              <a:solidFill>
                <a:srgbClr val="0070C0"/>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rgbClr val="0070C0"/>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・今回はとても良い万博でした。また開催してほしいと思います。</a:t>
            </a: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・国際イベントを大阪で開催されたことで世界への発信ができたことが経済的にも大きなメリットがあったと思う。</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・一生に一度のいい経験でした。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・黒字になって良かった。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・最初は興味がなかったけど、家族で何回も来場していい思い出になりました。ぜひ、また大阪で開催してほしいです。</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・マスメディアのネガティブ報道がひどすぎた。</a:t>
            </a:r>
          </a:p>
          <a:p>
            <a:pPr>
              <a:lnSpc>
                <a:spcPts val="1800"/>
              </a:lnSpc>
            </a:pPr>
            <a:endParaRPr lang="en-US" altLang="ja-JP" sz="1400" b="1" dirty="0">
              <a:solidFill>
                <a:srgbClr val="0070C0"/>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rgbClr val="0070C0"/>
                </a:solidFill>
                <a:latin typeface="BIZ UDPゴシック" panose="020B0400000000000000" pitchFamily="50" charset="-128"/>
                <a:ea typeface="BIZ UDPゴシック" panose="020B0400000000000000" pitchFamily="50" charset="-128"/>
              </a:rPr>
              <a:t>（２）展示や運営に関すること</a:t>
            </a:r>
            <a:endParaRPr lang="en-US" altLang="ja-JP" sz="1400" b="1" dirty="0">
              <a:solidFill>
                <a:srgbClr val="0070C0"/>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rgbClr val="0070C0"/>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・万博に訪れて色々なパビリオンに触れ本当に良かったです。大屋根リングに</a:t>
            </a:r>
            <a:r>
              <a:rPr lang="en-US" altLang="ja-JP" sz="1400" b="1" dirty="0">
                <a:solidFill>
                  <a:schemeClr val="tx1"/>
                </a:solidFill>
                <a:latin typeface="BIZ UDPゴシック" panose="020B0400000000000000" pitchFamily="50" charset="-128"/>
                <a:ea typeface="BIZ UDPゴシック" panose="020B0400000000000000" pitchFamily="50" charset="-128"/>
              </a:rPr>
              <a:t>1</a:t>
            </a:r>
            <a:r>
              <a:rPr lang="ja-JP" altLang="en-US" sz="1400" b="1" dirty="0">
                <a:solidFill>
                  <a:schemeClr val="tx1"/>
                </a:solidFill>
                <a:latin typeface="BIZ UDPゴシック" panose="020B0400000000000000" pitchFamily="50" charset="-128"/>
                <a:ea typeface="BIZ UDPゴシック" panose="020B0400000000000000" pitchFamily="50" charset="-128"/>
              </a:rPr>
              <a:t>番感動しました。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・ミャクミャクは最初は受け入れられなかったが、見慣れると愛着がわいてきて良かった。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・入場料、アクセス、予約の取りにくさが、あまり来場しようと思わないポイントとなった。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・チケット購入やパビリオン予約等本当に面倒だった。並ばない万博と言っていたのに何かにつけて並んでばかりで嫌になった。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・猛暑気候の最中だったので、もう少し良い季節まで延長してほしかった。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rgbClr val="0070C0"/>
                </a:solidFill>
                <a:latin typeface="BIZ UDPゴシック" panose="020B0400000000000000" pitchFamily="50" charset="-128"/>
                <a:ea typeface="BIZ UDPゴシック" panose="020B0400000000000000" pitchFamily="50" charset="-128"/>
              </a:rPr>
              <a:t>（３）その他</a:t>
            </a:r>
            <a:endParaRPr lang="en-US" altLang="ja-JP" sz="1400" b="1" dirty="0">
              <a:solidFill>
                <a:srgbClr val="0070C0"/>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・実施してよかったと思う。もう少し混雑緩和策が取られていれば、尚良かったと思う。</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・交通アクセスの手段がもう少しあれば良かった。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・夢洲エリア発展の起爆剤になったと思う。</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　・跡地の活用をうまくしてもらいたい。</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・一時的ではなく継続して何か大阪が盛り上がるイベントを開催してほしい。</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400" b="1" dirty="0">
                <a:solidFill>
                  <a:schemeClr val="tx1"/>
                </a:solidFill>
                <a:latin typeface="BIZ UDPゴシック" panose="020B0400000000000000" pitchFamily="50" charset="-128"/>
                <a:ea typeface="BIZ UDPゴシック" panose="020B0400000000000000"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40C33C85-191B-4662-B439-7F5055147673}"/>
              </a:ext>
            </a:extLst>
          </p:cNvPr>
          <p:cNvSpPr txBox="1"/>
          <p:nvPr/>
        </p:nvSpPr>
        <p:spPr>
          <a:xfrm>
            <a:off x="0" y="0"/>
            <a:ext cx="12192000" cy="523220"/>
          </a:xfrm>
          <a:prstGeom prst="rect">
            <a:avLst/>
          </a:prstGeom>
          <a:solidFill>
            <a:schemeClr val="accent5">
              <a:lumMod val="50000"/>
            </a:schemeClr>
          </a:solidFill>
        </p:spPr>
        <p:txBody>
          <a:bodyPr wrap="square" rtlCol="0" anchor="ctr" anchorCtr="0">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アンケート結果⑥　～その他～</a:t>
            </a:r>
          </a:p>
        </p:txBody>
      </p:sp>
      <p:sp>
        <p:nvSpPr>
          <p:cNvPr id="7" name="スライド番号プレースホルダー 3">
            <a:extLst>
              <a:ext uri="{FF2B5EF4-FFF2-40B4-BE49-F238E27FC236}">
                <a16:creationId xmlns:a16="http://schemas.microsoft.com/office/drawing/2014/main" id="{32E158D5-1DD9-4E48-B658-A392430DC69A}"/>
              </a:ext>
            </a:extLst>
          </p:cNvPr>
          <p:cNvSpPr>
            <a:spLocks noGrp="1"/>
          </p:cNvSpPr>
          <p:nvPr>
            <p:ph type="sldNum" sz="quarter" idx="2"/>
          </p:nvPr>
        </p:nvSpPr>
        <p:spPr>
          <a:xfrm>
            <a:off x="11902097" y="6351802"/>
            <a:ext cx="209351" cy="426463"/>
          </a:xfrm>
        </p:spPr>
        <p:txBody>
          <a:bodyPr/>
          <a:lstStyle/>
          <a:p>
            <a:pPr marL="0" marR="0" lvl="0" indent="0" algn="r" defTabSz="914400" rtl="0" eaLnBrk="1" fontAlgn="auto" latinLnBrk="0" hangingPunct="0">
              <a:lnSpc>
                <a:spcPct val="150000"/>
              </a:lnSpc>
              <a:spcBef>
                <a:spcPts val="0"/>
              </a:spcBef>
              <a:spcAft>
                <a:spcPts val="0"/>
              </a:spcAft>
              <a:buClrTx/>
              <a:buSzTx/>
              <a:buFontTx/>
              <a:buNone/>
              <a:tabLst/>
              <a:defRPr/>
            </a:pPr>
            <a:fld id="{86CB4B4D-7CA3-9044-876B-883B54F8677D}" type="slidenum">
              <a:rPr kumimoji="0" lang="en-US" altLang="ja-JP" sz="1600" b="1" i="0" u="none" strike="noStrike" kern="0" cap="none" spc="0" normalizeH="0" baseline="0" noProof="0" smtClean="0">
                <a:ln>
                  <a:noFill/>
                </a:ln>
                <a:solidFill>
                  <a:srgbClr val="000000"/>
                </a:solidFill>
                <a:effectLst/>
                <a:uLnTx/>
                <a:uFillTx/>
                <a:latin typeface="游ゴシック" panose="020B0400000000000000" pitchFamily="50" charset="-128"/>
                <a:ea typeface="游ゴシック" panose="020B0400000000000000" pitchFamily="50" charset="-128"/>
                <a:sym typeface="游ゴシック"/>
              </a:rPr>
              <a:pPr marL="0" marR="0" lvl="0" indent="0" algn="r" defTabSz="914400" rtl="0" eaLnBrk="1" fontAlgn="auto" latinLnBrk="0" hangingPunct="0">
                <a:lnSpc>
                  <a:spcPct val="150000"/>
                </a:lnSpc>
                <a:spcBef>
                  <a:spcPts val="0"/>
                </a:spcBef>
                <a:spcAft>
                  <a:spcPts val="0"/>
                </a:spcAft>
                <a:buClrTx/>
                <a:buSzTx/>
                <a:buFontTx/>
                <a:buNone/>
                <a:tabLst/>
                <a:defRPr/>
              </a:pPr>
              <a:t>8</a:t>
            </a:fld>
            <a:endParaRPr kumimoji="0" lang="en-US" altLang="ja-JP" sz="16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sym typeface="游ゴシック"/>
            </a:endParaRPr>
          </a:p>
        </p:txBody>
      </p:sp>
    </p:spTree>
    <p:extLst>
      <p:ext uri="{BB962C8B-B14F-4D97-AF65-F5344CB8AC3E}">
        <p14:creationId xmlns:p14="http://schemas.microsoft.com/office/powerpoint/2010/main" val="3141740579"/>
      </p:ext>
    </p:extLst>
  </p:cSld>
  <p:clrMapOvr>
    <a:masterClrMapping/>
  </p:clrMapOvr>
  <p:transition spd="med"/>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デザインの設定">
      <a:majorFont>
        <a:latin typeface="游ゴシック"/>
        <a:ea typeface="游ゴシック"/>
        <a:cs typeface="游ゴシック"/>
      </a:majorFont>
      <a:minorFont>
        <a:latin typeface="Helvetica"/>
        <a:ea typeface="Helvetica"/>
        <a:cs typeface="Helvetica"/>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689597D7CB34E469343EF970DA047E5" ma:contentTypeVersion="4" ma:contentTypeDescription="新しいドキュメントを作成します。" ma:contentTypeScope="" ma:versionID="fbac9f2c96a413ecc5f3249f852621cf">
  <xsd:schema xmlns:xsd="http://www.w3.org/2001/XMLSchema" xmlns:xs="http://www.w3.org/2001/XMLSchema" xmlns:p="http://schemas.microsoft.com/office/2006/metadata/properties" xmlns:ns2="4e253e65-ddd3-40f9-8e96-b479945cde68" xmlns:ns3="211663b1-0665-46a1-a7be-bef1e3fe17e3" targetNamespace="http://schemas.microsoft.com/office/2006/metadata/properties" ma:root="true" ma:fieldsID="3633567f435ade1fc48b1cf576be8402" ns2:_="" ns3:_="">
    <xsd:import namespace="4e253e65-ddd3-40f9-8e96-b479945cde68"/>
    <xsd:import namespace="211663b1-0665-46a1-a7be-bef1e3fe17e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3e65-ddd3-40f9-8e96-b479945cd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1663b1-0665-46a1-a7be-bef1e3fe17e3"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11663b1-0665-46a1-a7be-bef1e3fe17e3">
      <UserInfo>
        <DisplayName/>
        <AccountId xsi:nil="true"/>
        <AccountType/>
      </UserInfo>
    </SharedWithUsers>
  </documentManagement>
</p:properties>
</file>

<file path=customXml/itemProps1.xml><?xml version="1.0" encoding="utf-8"?>
<ds:datastoreItem xmlns:ds="http://schemas.openxmlformats.org/officeDocument/2006/customXml" ds:itemID="{6AC5AA77-8700-4E02-9F22-8120944C7A08}">
  <ds:schemaRefs>
    <ds:schemaRef ds:uri="http://schemas.microsoft.com/sharepoint/v3/contenttype/forms"/>
  </ds:schemaRefs>
</ds:datastoreItem>
</file>

<file path=customXml/itemProps2.xml><?xml version="1.0" encoding="utf-8"?>
<ds:datastoreItem xmlns:ds="http://schemas.openxmlformats.org/officeDocument/2006/customXml" ds:itemID="{0C2A37DF-65D7-445B-9DF0-53112E11A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3e65-ddd3-40f9-8e96-b479945cde68"/>
    <ds:schemaRef ds:uri="211663b1-0665-46a1-a7be-bef1e3fe17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81BA34-4453-49BB-B28E-DC77FF1A822F}">
  <ds:schemaRefs>
    <ds:schemaRef ds:uri="http://schemas.microsoft.com/office/infopath/2007/PartnerControls"/>
    <ds:schemaRef ds:uri="http://purl.org/dc/dcmitype/"/>
    <ds:schemaRef ds:uri="http://schemas.microsoft.com/office/2006/documentManagement/types"/>
    <ds:schemaRef ds:uri="211663b1-0665-46a1-a7be-bef1e3fe17e3"/>
    <ds:schemaRef ds:uri="http://purl.org/dc/terms/"/>
    <ds:schemaRef ds:uri="4e253e65-ddd3-40f9-8e96-b479945cde68"/>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2938</Words>
  <PresentationFormat>ワイド画面</PresentationFormat>
  <Paragraphs>296</Paragraphs>
  <Slides>9</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BIZ UDPゴシック</vt:lpstr>
      <vt:lpstr>Meiryo UI</vt:lpstr>
      <vt:lpstr>游ゴシック</vt:lpstr>
      <vt:lpstr>Arial</vt:lpstr>
      <vt:lpstr>Calibri</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dcterms:modified xsi:type="dcterms:W3CDTF">2026-02-12T09:43:07Z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0x0101004689597D7CB34E469343EF970DA047E5</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