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1994" userDrawn="1">
          <p15:clr>
            <a:srgbClr val="A4A3A4"/>
          </p15:clr>
        </p15:guide>
        <p15:guide id="3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0305" autoAdjust="0"/>
  </p:normalViewPr>
  <p:slideViewPr>
    <p:cSldViewPr showGuides="1">
      <p:cViewPr>
        <p:scale>
          <a:sx n="100" d="100"/>
          <a:sy n="100" d="100"/>
        </p:scale>
        <p:origin x="720" y="-2160"/>
      </p:cViewPr>
      <p:guideLst>
        <p:guide orient="horz" pos="3120"/>
        <p:guide pos="1994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30D9E-5541-4E7D-92AE-FE27CE3B4210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C74CF-2974-43C2-B1BA-968B08766009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4474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3F529-7817-45D6-BEB3-183E26F1A381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C3252-D045-46E0-8C0C-4A93F0530C6E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47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C3252-D045-46E0-8C0C-4A93F0530C6E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1852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543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432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182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1543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458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941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613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3379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065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497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158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D10F-AF4F-4F6E-8233-B4FE7360FC7B}" type="datetimeFigureOut">
              <a:rPr kumimoji="1" lang="ja-JP" altLang="en-US" smtClean="0"/>
              <a:pPr/>
              <a:t>2026/2/9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EB7-D9F7-4720-820E-4C84C0A7F0A3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497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正方形/長方形 97"/>
          <p:cNvSpPr/>
          <p:nvPr/>
        </p:nvSpPr>
        <p:spPr>
          <a:xfrm>
            <a:off x="116632" y="5121042"/>
            <a:ext cx="6674409" cy="458448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4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108354" y="435798"/>
            <a:ext cx="6674411" cy="1276842"/>
            <a:chOff x="116631" y="956137"/>
            <a:chExt cx="6624737" cy="1401568"/>
          </a:xfrm>
        </p:grpSpPr>
        <p:sp>
          <p:nvSpPr>
            <p:cNvPr id="150" name="正方形/長方形 149"/>
            <p:cNvSpPr/>
            <p:nvPr/>
          </p:nvSpPr>
          <p:spPr>
            <a:xfrm>
              <a:off x="116632" y="1091738"/>
              <a:ext cx="6624736" cy="1265967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116632" y="1214675"/>
              <a:ext cx="6430316" cy="10693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〈 </a:t>
              </a: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計画の趣旨</a:t>
              </a: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〉</a:t>
              </a:r>
            </a:p>
            <a:p>
              <a:pPr lvl="0">
                <a:lnSpc>
                  <a:spcPts val="1500"/>
                </a:lnSpc>
                <a:defRPr/>
              </a:pP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死因究明等推進基本法に基づき閣議決定された「死因究明等推進計画」の趣旨を踏まえ、 府における　</a:t>
              </a:r>
              <a:endPara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lvl="0">
                <a:lnSpc>
                  <a:spcPts val="1500"/>
                </a:lnSpc>
                <a:defRPr/>
              </a:pP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死因究明と身元確認に関する施策を進めるため策定するもの</a:t>
              </a:r>
            </a:p>
            <a:p>
              <a:pPr lvl="0">
                <a:lnSpc>
                  <a:spcPts val="1500"/>
                </a:lnSpc>
                <a:defRPr/>
              </a:pPr>
              <a:r>
                <a:rPr lang="en-US" altLang="ja-JP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〈 </a:t>
              </a: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計画の位置付け</a:t>
              </a:r>
              <a:r>
                <a:rPr lang="en-US" altLang="ja-JP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〉</a:t>
              </a: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地方公共団体毎の死因究明等の施策に関する計画として策定</a:t>
              </a:r>
            </a:p>
            <a:p>
              <a:pPr>
                <a:lnSpc>
                  <a:spcPts val="900"/>
                </a:lnSpc>
                <a:spcBef>
                  <a:spcPts val="600"/>
                </a:spcBef>
                <a:defRPr/>
              </a:pP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〈 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計画期間</a:t>
              </a: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〉</a:t>
              </a: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令和８年４月～令和</a:t>
              </a:r>
              <a:r>
                <a:rPr lang="en-US" altLang="ja-JP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11</a:t>
              </a: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年</a:t>
              </a:r>
              <a:r>
                <a:rPr lang="en-US" altLang="ja-JP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</a:t>
              </a:r>
              <a:r>
                <a:rPr lang="ja-JP" altLang="en-US" sz="10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月（３年間）</a:t>
              </a:r>
              <a:endPara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9" name="ホームベース 18"/>
            <p:cNvSpPr/>
            <p:nvPr/>
          </p:nvSpPr>
          <p:spPr>
            <a:xfrm>
              <a:off x="116631" y="956137"/>
              <a:ext cx="4502739" cy="267494"/>
            </a:xfrm>
            <a:prstGeom prst="homePlate">
              <a:avLst/>
            </a:prstGeom>
            <a:solidFill>
              <a:srgbClr val="002060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tIns="36000" bIns="36000" rtlCol="0" anchor="ctr" anchorCtr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１　基本的事項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60" name="ホームベース 159"/>
          <p:cNvSpPr/>
          <p:nvPr/>
        </p:nvSpPr>
        <p:spPr>
          <a:xfrm>
            <a:off x="109289" y="4977576"/>
            <a:ext cx="4505546" cy="271440"/>
          </a:xfrm>
          <a:prstGeom prst="homePlate">
            <a:avLst/>
          </a:prstGeom>
          <a:solidFill>
            <a:srgbClr val="00206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tIns="36000" bIns="36000" rtlCol="0" anchor="ctr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kern="10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３　</a:t>
            </a:r>
            <a:r>
              <a:rPr kumimoji="1" lang="ja-JP" altLang="en-US" sz="1400" b="1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死因究明等の体制整備に向けた方針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587346" y="854640"/>
            <a:ext cx="1687536" cy="100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108354" y="1971202"/>
            <a:ext cx="6674411" cy="2765774"/>
            <a:chOff x="108991" y="2026825"/>
            <a:chExt cx="6632377" cy="2135619"/>
          </a:xfrm>
        </p:grpSpPr>
        <p:sp>
          <p:nvSpPr>
            <p:cNvPr id="155" name="正方形/長方形 154"/>
            <p:cNvSpPr/>
            <p:nvPr/>
          </p:nvSpPr>
          <p:spPr>
            <a:xfrm>
              <a:off x="116632" y="2111505"/>
              <a:ext cx="6624736" cy="2050939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57" name="ホームベース 156"/>
            <p:cNvSpPr/>
            <p:nvPr/>
          </p:nvSpPr>
          <p:spPr>
            <a:xfrm>
              <a:off x="108991" y="2026825"/>
              <a:ext cx="4507933" cy="198780"/>
            </a:xfrm>
            <a:prstGeom prst="homePlate">
              <a:avLst/>
            </a:prstGeom>
            <a:solidFill>
              <a:srgbClr val="002060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tIns="36000" bIns="36000" rtlCol="0" anchor="ctr" anchorCtr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２　現状</a:t>
              </a:r>
              <a:r>
                <a:rPr lang="ja-JP" altLang="en-US" sz="1400" b="1" kern="100" dirty="0">
                  <a:solidFill>
                    <a:prstClr val="whit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と課題</a:t>
              </a:r>
              <a:r>
                <a:rPr lang="en-US" altLang="ja-JP" sz="1400" b="1" kern="100" dirty="0">
                  <a:solidFill>
                    <a:prstClr val="whit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(</a:t>
              </a:r>
              <a:r>
                <a:rPr lang="ja-JP" altLang="en-US" sz="1400" b="1" kern="1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現</a:t>
              </a:r>
              <a:r>
                <a:rPr lang="ja-JP" altLang="en-US" sz="1400" b="1" kern="100" dirty="0">
                  <a:solidFill>
                    <a:prstClr val="white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計画期間を踏まえて）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68" name="角丸四角形 67"/>
          <p:cNvSpPr/>
          <p:nvPr/>
        </p:nvSpPr>
        <p:spPr>
          <a:xfrm>
            <a:off x="190890" y="6286895"/>
            <a:ext cx="4301180" cy="25157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基本方針を踏まえた取組状況と次期計画の施策体系と方向性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58162" y="5270578"/>
            <a:ext cx="6120680" cy="19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85725"/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現計画での取組及び現状と課題を踏まえ、引き続き次の基本方針を念頭に、４つの重点施策を推進する。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154907" y="5468027"/>
            <a:ext cx="6634688" cy="764647"/>
            <a:chOff x="117437" y="5104018"/>
            <a:chExt cx="6593931" cy="685604"/>
          </a:xfrm>
        </p:grpSpPr>
        <p:sp>
          <p:nvSpPr>
            <p:cNvPr id="17" name="角丸四角形 16"/>
            <p:cNvSpPr/>
            <p:nvPr/>
          </p:nvSpPr>
          <p:spPr>
            <a:xfrm>
              <a:off x="165904" y="5129678"/>
              <a:ext cx="6449639" cy="659944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5725"/>
              <a:endPara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117437" y="5104018"/>
              <a:ext cx="6593931" cy="6692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85725">
                <a:spcAft>
                  <a:spcPts val="100"/>
                </a:spcAft>
              </a:pPr>
              <a:r>
                <a:rPr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基本方針</a:t>
              </a:r>
              <a:r>
                <a:rPr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endPara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85725">
                <a:spcAft>
                  <a:spcPts val="100"/>
                </a:spcAft>
              </a:pP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■超高齢多死社会に対応していくため、現行の監察医制度を活用しながら、正確かつ適切な死因を特定する死因</a:t>
              </a:r>
              <a:endPara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85725">
                <a:spcAft>
                  <a:spcPts val="100"/>
                </a:spcAft>
              </a:pP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究明等の体制を府域全体で整備していく。</a:t>
              </a:r>
            </a:p>
            <a:p>
              <a:pPr marL="85725">
                <a:spcAft>
                  <a:spcPts val="100"/>
                </a:spcAft>
              </a:pP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■体制整備にあたっては、大阪市内と大阪市外で対応が異なる検案体制の均</a:t>
              </a:r>
              <a:r>
                <a:rPr lang="ja-JP" altLang="en-US" sz="10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てん化に</a:t>
              </a: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継続して対応する</a:t>
              </a:r>
              <a:r>
                <a:rPr lang="ja-JP" altLang="en-US" sz="10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。</a:t>
              </a:r>
            </a:p>
          </p:txBody>
        </p:sp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F735C45-2AC8-49D0-8572-AC47CB297005}"/>
              </a:ext>
            </a:extLst>
          </p:cNvPr>
          <p:cNvSpPr/>
          <p:nvPr/>
        </p:nvSpPr>
        <p:spPr>
          <a:xfrm>
            <a:off x="53006" y="4377581"/>
            <a:ext cx="3574522" cy="295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85725"/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出典</a:t>
            </a:r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：（死亡者数）</a:t>
            </a:r>
            <a:r>
              <a:rPr lang="en-US" altLang="ja-JP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2024</a:t>
            </a:r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年までは総務省「国勢調査」、</a:t>
            </a:r>
            <a:r>
              <a:rPr lang="en-US" altLang="ja-JP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2025</a:t>
            </a:r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年以降は国立社会保障・人口問題研究所「日本の地域別将来　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sym typeface="Wingdings" panose="05000000000000000000" pitchFamily="2" charset="2"/>
            </a:endParaRPr>
          </a:p>
          <a:p>
            <a:pPr marL="85725"/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　　　　　　　　　　　　　 推計人口（令和</a:t>
            </a:r>
            <a:r>
              <a:rPr lang="en-US" altLang="ja-JP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5</a:t>
            </a:r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年推計）」に　　「出生、死亡及び自然増加の率（総人口）」を乗じて算出</a:t>
            </a:r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sym typeface="Wingdings" panose="05000000000000000000" pitchFamily="2" charset="2"/>
            </a:endParaRPr>
          </a:p>
          <a:p>
            <a:pPr marL="85725"/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　　　　 （死体取扱数）大阪府警察本部提供データ、今後の推移は死亡者数を基に過去</a:t>
            </a:r>
            <a:r>
              <a:rPr lang="en-US" altLang="ja-JP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5</a:t>
            </a:r>
            <a:r>
              <a:rPr lang="ja-JP" altLang="en-US" sz="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Wingdings" panose="05000000000000000000" pitchFamily="2" charset="2"/>
              </a:rPr>
              <a:t>年間の平均伸び率を乗じて算出　　　　</a:t>
            </a:r>
            <a:endParaRPr lang="ja-JP" altLang="en-US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1FC1F1E-CBA6-4072-819E-381B91CEF788}"/>
              </a:ext>
            </a:extLst>
          </p:cNvPr>
          <p:cNvSpPr/>
          <p:nvPr/>
        </p:nvSpPr>
        <p:spPr>
          <a:xfrm>
            <a:off x="3564491" y="2273990"/>
            <a:ext cx="3192844" cy="24056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F12C0D-3DAC-4444-8FB2-E0CA789F9BA5}"/>
              </a:ext>
            </a:extLst>
          </p:cNvPr>
          <p:cNvSpPr txBox="1"/>
          <p:nvPr/>
        </p:nvSpPr>
        <p:spPr>
          <a:xfrm>
            <a:off x="3455045" y="2240655"/>
            <a:ext cx="3402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90488">
              <a:spcAft>
                <a:spcPts val="600"/>
              </a:spcAft>
            </a:pP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１．死亡者数の増加に伴い、警察の死体取扱数も増加（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2040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 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ピーク時は、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2020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年比約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1.38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倍の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18,495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件）が見込まれるが、警察医の高齢化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や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法医学教室の人材不足等により、死因究明に関わる人材が不足　⇒　人材の確保と育成が必要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①監察医制度のない大阪市外での死亡時画像診断の実施が　　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限定的（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年実績：市内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2,132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､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市外</a:t>
            </a: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63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件）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⇒　府域全体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の死因究明体制の均てん化が必要</a:t>
            </a:r>
            <a:endParaRPr lang="en-US" altLang="ja-JP" sz="900" dirty="0"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②公衆衛生の向上への更なる貢献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⇒　検案等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により得られた情報の積極的な発信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endParaRPr lang="en-US" altLang="ja-JP" sz="500" dirty="0"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死因究明等の体制を維持する必要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⇒　築７０年目を迎える監察医事務所の老朽化対策が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急務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endParaRPr kumimoji="1" lang="en-US" altLang="ja-JP" sz="5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４．①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在宅での看取りの円滑化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⇒　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人生会議を含めた死因究明制度等の周知啓発が必要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②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大規模災害時の身元確認等の体制整備</a:t>
            </a:r>
            <a:endParaRPr kumimoji="1" lang="en-US" altLang="ja-JP" sz="900" strike="sngStrike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/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⇒　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関係機関と連携した身元確認調査体制の整備が必要</a:t>
            </a:r>
          </a:p>
        </p:txBody>
      </p: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9D5DDCCF-C3A7-49DE-AA02-275956AF0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484232"/>
              </p:ext>
            </p:extLst>
          </p:nvPr>
        </p:nvGraphicFramePr>
        <p:xfrm>
          <a:off x="162798" y="6573832"/>
          <a:ext cx="6557834" cy="3094482"/>
        </p:xfrm>
        <a:graphic>
          <a:graphicData uri="http://schemas.openxmlformats.org/drawingml/2006/table">
            <a:tbl>
              <a:tblPr firstRow="1" bandRow="1"/>
              <a:tblGrid>
                <a:gridCol w="797194">
                  <a:extLst>
                    <a:ext uri="{9D8B030D-6E8A-4147-A177-3AD203B41FA5}">
                      <a16:colId xmlns:a16="http://schemas.microsoft.com/office/drawing/2014/main" val="173892953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743024308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1992124044"/>
                    </a:ext>
                  </a:extLst>
                </a:gridCol>
              </a:tblGrid>
              <a:tr h="223496"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重点施策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kumimoji="1" lang="ja-JP" altLang="en-US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現計画における取組</a:t>
                      </a:r>
                      <a:r>
                        <a:rPr kumimoji="1" lang="en-US" altLang="ja-JP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(R5</a:t>
                      </a:r>
                      <a:r>
                        <a:rPr kumimoji="1" lang="ja-JP" altLang="en-US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年度～</a:t>
                      </a:r>
                      <a:r>
                        <a:rPr kumimoji="1" lang="en-US" altLang="ja-JP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</a:t>
                      </a:r>
                      <a:r>
                        <a:rPr kumimoji="1" lang="ja-JP" altLang="en-US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</a:t>
                      </a:r>
                      <a:r>
                        <a:rPr kumimoji="1" lang="en-US" altLang="ja-JP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kumimoji="1" lang="ja-JP" altLang="en-US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次期計画における取組の方向性</a:t>
                      </a:r>
                      <a:endParaRPr kumimoji="1" lang="en-US" altLang="ja-JP" sz="900" b="1" baseline="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080223"/>
                  </a:ext>
                </a:extLst>
              </a:tr>
              <a:tr h="859219"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 死因診断体制の整備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・死因診断レベル向上研修の実施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救急医向け、かかりつけ医向けとしてそれぞれ実施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・監察医事務所での実習生受入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・監察医の新たな委嘱</a:t>
                      </a:r>
                      <a:endParaRPr kumimoji="1" lang="en-US" altLang="ja-JP" sz="90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・警察医向け検案技術向上研修を実施</a:t>
                      </a: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・臨床医の死因診断レベルのさらなる向上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・死因究明等を担う人材不足への対応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・警察医（大阪市外）の高齢化、人材不足への対応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・警察医等の検案技術の</a:t>
                      </a:r>
                      <a:r>
                        <a:rPr kumimoji="1" lang="ja-JP" altLang="en-US" sz="9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向上</a:t>
                      </a:r>
                      <a:r>
                        <a:rPr kumimoji="1" lang="ja-JP" altLang="en-US" sz="900" baseline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kumimoji="1" lang="ja-JP" altLang="en-US" sz="900" baseline="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698400"/>
                  </a:ext>
                </a:extLst>
              </a:tr>
              <a:tr h="505758"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 適切な検査・解剖体制の構築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・大阪市外の死亡時画像診断の実施に向けた</a:t>
                      </a:r>
                      <a:endParaRPr kumimoji="1" lang="en-US" altLang="ja-JP" sz="9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施設設備の導入促進や警察医への支援</a:t>
                      </a:r>
                    </a:p>
                    <a:p>
                      <a:pPr marL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・遺族対応について関係者による研修実施</a:t>
                      </a:r>
                      <a:endParaRPr kumimoji="1" lang="en-US" altLang="ja-JP" sz="9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kern="1200" baseline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</a:t>
                      </a: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死亡時画像診断等の導入と市外での活用による均てん化</a:t>
                      </a:r>
                      <a:endParaRPr kumimoji="1" lang="en-US" altLang="ja-JP" sz="9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indent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en-US" altLang="ja-JP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薬物検査等各種検査の充実</a:t>
                      </a:r>
                      <a:endParaRPr kumimoji="1" lang="en-US" altLang="ja-JP" sz="9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indent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・解剖や大規模災害に際しての遺族への配慮</a:t>
                      </a:r>
                    </a:p>
                    <a:p>
                      <a:pPr marL="0" indent="0" algn="l" defTabSz="51435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・検案、解剖等で得られた貴重なデータの利活用（熱中症等）</a:t>
                      </a: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994294"/>
                  </a:ext>
                </a:extLst>
              </a:tr>
              <a:tr h="422402"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</a:t>
                      </a:r>
                      <a:r>
                        <a:rPr kumimoji="1" lang="ja-JP" altLang="en-US" sz="900" b="1" baseline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施設の連携・強化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・大学の現状把握や課題についての協議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・監察医事務所の施設や設備の充実</a:t>
                      </a: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baseline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・検査・解剖が可能な協力施設の確保・連携推進</a:t>
                      </a:r>
                      <a:endParaRPr kumimoji="1" lang="en-US" altLang="ja-JP" sz="900" baseline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baseline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・監察医事務所の老朽化対策</a:t>
                      </a:r>
                      <a:r>
                        <a:rPr kumimoji="1" lang="ja-JP" altLang="en-US" sz="900" b="1" u="sng" baseline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（拡充）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067387"/>
                  </a:ext>
                </a:extLst>
              </a:tr>
              <a:tr h="784678"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 施策推進のための環境整備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・府民参加型イベント、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広告、資材配布等、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人生会議の普及啓発を実施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200"/>
                        </a:spcBef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・大規模災害を想定した身元確認訓練の実施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2571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5143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7715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0287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28587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54305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800225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057400" algn="l" defTabSz="514350" rtl="0" eaLnBrk="1" latinLnBrk="0" hangingPunct="1">
                        <a:defRPr kumimoji="1" sz="1013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・穏やかな看取りを希望する本人や家族の心情に配慮した</a:t>
                      </a:r>
                      <a:endParaRPr kumimoji="1" lang="en-US" altLang="ja-JP" sz="900" u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対応の仕組みづくり（人生会議の普及啓発）</a:t>
                      </a:r>
                      <a:endParaRPr kumimoji="1" lang="en-US" altLang="ja-JP" sz="900" u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・情報の適切な管理（国</a:t>
                      </a:r>
                      <a:r>
                        <a:rPr kumimoji="1" lang="en-US" altLang="ja-JP" sz="900" b="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CDR※</a:t>
                      </a:r>
                      <a:r>
                        <a:rPr kumimoji="1" lang="ja-JP" altLang="en-US" sz="900" b="0" u="non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検討会を踏まえた対応） </a:t>
                      </a:r>
                      <a:endParaRPr kumimoji="1" lang="en-US" altLang="ja-JP" sz="900" b="0" u="non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・府域全体での身元確認体制の整備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spcBef>
                          <a:spcPts val="200"/>
                        </a:spcBef>
                        <a:buNone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　　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CDR…Child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Death Review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：こどもの死亡検証</a:t>
                      </a:r>
                    </a:p>
                  </a:txBody>
                  <a:tcPr marL="18000" marR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21076"/>
                  </a:ext>
                </a:extLst>
              </a:tr>
            </a:tbl>
          </a:graphicData>
        </a:graphic>
      </p:graphicFrame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6B6DC15-F4F3-4B60-BFFD-FD83E4960B4C}"/>
              </a:ext>
            </a:extLst>
          </p:cNvPr>
          <p:cNvSpPr txBox="1"/>
          <p:nvPr/>
        </p:nvSpPr>
        <p:spPr>
          <a:xfrm>
            <a:off x="0" y="-1890"/>
            <a:ext cx="6888564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第２期大阪府死因究明等推進計画（案）の概要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8C8069F-CBB2-423A-ADC7-DD4BF80C8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797" y="2298502"/>
            <a:ext cx="3326459" cy="201532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6028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bfe__x8c61__x30e6__x30fc__x30b6__x30fc_ xmlns="593365d6-ff8f-42ea-b041-1cf5a6bd90a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8746D7FFC1F654FAD61CA2012E0EF5D" ma:contentTypeVersion="2" ma:contentTypeDescription="新しいドキュメントを作成します。" ma:contentTypeScope="" ma:versionID="d768b147d438f47c1093bbb282a1436b">
  <xsd:schema xmlns:xsd="http://www.w3.org/2001/XMLSchema" xmlns:xs="http://www.w3.org/2001/XMLSchema" xmlns:p="http://schemas.microsoft.com/office/2006/metadata/properties" xmlns:ns2="593365d6-ff8f-42ea-b041-1cf5a6bd90ad" xmlns:ns3="37ef2d1b-1235-44d9-8c81-ea4e54386f8b" targetNamespace="http://schemas.microsoft.com/office/2006/metadata/properties" ma:root="true" ma:fieldsID="d1bb835cc652d21d17a3641e173e7e6b" ns2:_="" ns3:_="">
    <xsd:import namespace="593365d6-ff8f-42ea-b041-1cf5a6bd90ad"/>
    <xsd:import namespace="37ef2d1b-1235-44d9-8c81-ea4e54386f8b"/>
    <xsd:element name="properties">
      <xsd:complexType>
        <xsd:sequence>
          <xsd:element name="documentManagement">
            <xsd:complexType>
              <xsd:all>
                <xsd:element ref="ns2:_x5bfe__x8c61__x30e6__x30fc__x30b6__x30fc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365d6-ff8f-42ea-b041-1cf5a6bd90ad" elementFormDefault="qualified">
    <xsd:import namespace="http://schemas.microsoft.com/office/2006/documentManagement/types"/>
    <xsd:import namespace="http://schemas.microsoft.com/office/infopath/2007/PartnerControls"/>
    <xsd:element name="_x5bfe__x8c61__x30e6__x30fc__x30b6__x30fc_" ma:index="8" nillable="true" ma:displayName="対象ユーザー" ma:internalName="_x5bfe__x8c61__x30e6__x30fc__x30b6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f2d1b-1235-44d9-8c81-ea4e54386f8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C10886-5F67-4D14-A95A-CA8BF384C546}">
  <ds:schemaRefs>
    <ds:schemaRef ds:uri="37ef2d1b-1235-44d9-8c81-ea4e54386f8b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593365d6-ff8f-42ea-b041-1cf5a6bd90ad"/>
  </ds:schemaRefs>
</ds:datastoreItem>
</file>

<file path=customXml/itemProps2.xml><?xml version="1.0" encoding="utf-8"?>
<ds:datastoreItem xmlns:ds="http://schemas.openxmlformats.org/officeDocument/2006/customXml" ds:itemID="{0086A0FF-B647-4965-913B-8EAF7BA1ED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E641A1-DB53-434A-8356-3EFC5C34AB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3365d6-ff8f-42ea-b041-1cf5a6bd90ad"/>
    <ds:schemaRef ds:uri="37ef2d1b-1235-44d9-8c81-ea4e54386f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915</Words>
  <Application>Microsoft Office PowerPoint</Application>
  <PresentationFormat>A4 210 x 297 mm</PresentationFormat>
  <Paragraphs>68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HG丸ｺﾞｼｯｸM-PRO</vt:lpstr>
      <vt:lpstr>Meiryo UI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2022-06-07T09:44:02Z</dcterms:created>
  <dcterms:modified xsi:type="dcterms:W3CDTF">2026-02-09T07:48:30Z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0x010100E8746D7FFC1F654FAD61CA2012E0EF5D</vt:lpwstr>
  </property>
</Properties>
</file>