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 id="271" r:id="rId3"/>
    <p:sldId id="275" r:id="rId4"/>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3" d="100"/>
          <a:sy n="73" d="100"/>
        </p:scale>
        <p:origin x="82" y="202"/>
      </p:cViewPr>
      <p:guideLst>
        <p:guide orient="horz" pos="343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2026/3/6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3538113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2026/3/6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678348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2026/3/6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877409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2026/3/6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146240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2026/3/6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363750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2026/3/6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2869802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9A9D766-1B35-41C5-AB60-0511F8E8EAFD}" type="datetimeFigureOut">
              <a:rPr kumimoji="1" lang="ja-JP" altLang="en-US" smtClean="0"/>
              <a:t>2026/3/6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90503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9A9D766-1B35-41C5-AB60-0511F8E8EAFD}" type="datetimeFigureOut">
              <a:rPr kumimoji="1" lang="ja-JP" altLang="en-US" smtClean="0"/>
              <a:t>2026/3/6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744975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A9D766-1B35-41C5-AB60-0511F8E8EAFD}" type="datetimeFigureOut">
              <a:rPr kumimoji="1" lang="ja-JP" altLang="en-US" smtClean="0"/>
              <a:t>2026/3/6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893815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2026/3/6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542630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2026/3/6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430941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A9D766-1B35-41C5-AB60-0511F8E8EAFD}" type="datetimeFigureOut">
              <a:rPr kumimoji="1" lang="ja-JP" altLang="en-US" smtClean="0"/>
              <a:t>2026/3/6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22931823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744195"/>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82A92469-24B2-491A-A9AD-AF5FB105FDD4}"/>
              </a:ext>
            </a:extLst>
          </p:cNvPr>
          <p:cNvSpPr txBox="1"/>
          <p:nvPr/>
        </p:nvSpPr>
        <p:spPr>
          <a:xfrm>
            <a:off x="66501" y="33132"/>
            <a:ext cx="7856638" cy="707886"/>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インターネット上の不当な差別的言動に係る侵害情報に対する</a:t>
            </a:r>
            <a:endParaRPr kumimoji="1" lang="en-US" altLang="ja-JP" sz="2000" b="1" dirty="0">
              <a:latin typeface="BIZ UDPゴシック" panose="020B0400000000000000" pitchFamily="50" charset="-128"/>
              <a:ea typeface="BIZ UDPゴシック" panose="020B0400000000000000" pitchFamily="50" charset="-128"/>
            </a:endParaRPr>
          </a:p>
          <a:p>
            <a:r>
              <a:rPr kumimoji="1" lang="ja-JP" altLang="en-US" sz="2000" b="1" dirty="0">
                <a:latin typeface="BIZ UDPゴシック" panose="020B0400000000000000" pitchFamily="50" charset="-128"/>
                <a:ea typeface="BIZ UDPゴシック" panose="020B0400000000000000" pitchFamily="50" charset="-128"/>
              </a:rPr>
              <a:t>削除の要請等及び説示又は助言の実施に関する指針の改正について</a:t>
            </a:r>
          </a:p>
        </p:txBody>
      </p:sp>
      <p:sp>
        <p:nvSpPr>
          <p:cNvPr id="10" name="テキスト ボックス 9">
            <a:extLst>
              <a:ext uri="{FF2B5EF4-FFF2-40B4-BE49-F238E27FC236}">
                <a16:creationId xmlns:a16="http://schemas.microsoft.com/office/drawing/2014/main" id="{DAA18EEE-3FBC-4354-BFF2-D5ECAC035E46}"/>
              </a:ext>
            </a:extLst>
          </p:cNvPr>
          <p:cNvSpPr txBox="1"/>
          <p:nvPr/>
        </p:nvSpPr>
        <p:spPr>
          <a:xfrm>
            <a:off x="66501" y="959701"/>
            <a:ext cx="9592887" cy="877163"/>
          </a:xfrm>
          <a:prstGeom prst="rect">
            <a:avLst/>
          </a:prstGeom>
          <a:noFill/>
        </p:spPr>
        <p:txBody>
          <a:bodyPr wrap="square" rtlCol="0">
            <a:spAutoFit/>
          </a:bodyPr>
          <a:lstStyle/>
          <a:p>
            <a:pPr algn="just"/>
            <a:r>
              <a:rPr lang="ja-JP" altLang="en-US"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１　私生活の平穏の侵害について、東京高裁の裁判例が確定したことによる改正</a:t>
            </a:r>
            <a:endParaRPr lang="en-US" altLang="ja-JP"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endParaRPr lang="en-US" altLang="ja-JP"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「（エ）私生活の平穏の侵害」の取り扱い</a:t>
            </a:r>
            <a:endParaRPr lang="ja-JP" altLang="ja-JP"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942453A1-5C45-453F-B338-8F0B49B22491}"/>
              </a:ext>
            </a:extLst>
          </p:cNvPr>
          <p:cNvSpPr txBox="1"/>
          <p:nvPr/>
        </p:nvSpPr>
        <p:spPr>
          <a:xfrm>
            <a:off x="9607520" y="6550223"/>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graphicFrame>
        <p:nvGraphicFramePr>
          <p:cNvPr id="2" name="表 1">
            <a:extLst>
              <a:ext uri="{FF2B5EF4-FFF2-40B4-BE49-F238E27FC236}">
                <a16:creationId xmlns:a16="http://schemas.microsoft.com/office/drawing/2014/main" id="{B02E742C-97D1-4CC9-B131-B5B74F68FFE3}"/>
              </a:ext>
            </a:extLst>
          </p:cNvPr>
          <p:cNvGraphicFramePr>
            <a:graphicFrameLocks noGrp="1"/>
          </p:cNvGraphicFramePr>
          <p:nvPr>
            <p:extLst>
              <p:ext uri="{D42A27DB-BD31-4B8C-83A1-F6EECF244321}">
                <p14:modId xmlns:p14="http://schemas.microsoft.com/office/powerpoint/2010/main" val="2070215824"/>
              </p:ext>
            </p:extLst>
          </p:nvPr>
        </p:nvGraphicFramePr>
        <p:xfrm>
          <a:off x="163873" y="1953203"/>
          <a:ext cx="9592887" cy="4364342"/>
        </p:xfrm>
        <a:graphic>
          <a:graphicData uri="http://schemas.openxmlformats.org/drawingml/2006/table">
            <a:tbl>
              <a:tblPr firstRow="1" firstCol="1" bandRow="1">
                <a:tableStyleId>{5940675A-B579-460E-94D1-54222C63F5DA}</a:tableStyleId>
              </a:tblPr>
              <a:tblGrid>
                <a:gridCol w="4829696">
                  <a:extLst>
                    <a:ext uri="{9D8B030D-6E8A-4147-A177-3AD203B41FA5}">
                      <a16:colId xmlns:a16="http://schemas.microsoft.com/office/drawing/2014/main" val="1816187866"/>
                    </a:ext>
                  </a:extLst>
                </a:gridCol>
                <a:gridCol w="4763191">
                  <a:extLst>
                    <a:ext uri="{9D8B030D-6E8A-4147-A177-3AD203B41FA5}">
                      <a16:colId xmlns:a16="http://schemas.microsoft.com/office/drawing/2014/main" val="1992094507"/>
                    </a:ext>
                  </a:extLst>
                </a:gridCol>
              </a:tblGrid>
              <a:tr h="237502">
                <a:tc>
                  <a:txBody>
                    <a:bodyPr/>
                    <a:lstStyle/>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改訂案</a:t>
                      </a:r>
                    </a:p>
                  </a:txBody>
                  <a:tcPr marL="54392" marR="54392" marT="0" marB="0"/>
                </a:tc>
                <a:tc>
                  <a:txBody>
                    <a:bodyPr/>
                    <a:lstStyle/>
                    <a:p>
                      <a:pPr algn="just"/>
                      <a:r>
                        <a:rPr lang="ja-JP" altLang="en-US" sz="1600" kern="10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改訂前</a:t>
                      </a:r>
                    </a:p>
                  </a:txBody>
                  <a:tcPr marL="54392" marR="54392" marT="0" marB="0"/>
                </a:tc>
                <a:extLst>
                  <a:ext uri="{0D108BD9-81ED-4DB2-BD59-A6C34878D82A}">
                    <a16:rowId xmlns:a16="http://schemas.microsoft.com/office/drawing/2014/main" val="2058293996"/>
                  </a:ext>
                </a:extLst>
              </a:tr>
              <a:tr h="4120502">
                <a:tc>
                  <a:txBody>
                    <a:bodyPr/>
                    <a:lstStyle/>
                    <a:p>
                      <a:pPr algn="just"/>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削除の要請等（条例第</a:t>
                      </a:r>
                      <a:r>
                        <a:rPr 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a:t>
                      </a:r>
                    </a:p>
                    <a:p>
                      <a:pPr algn="just"/>
                      <a:r>
                        <a:rPr 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a:t>
                      </a:r>
                      <a:r>
                        <a:rPr 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「不当な差別的言動に係る侵害情報があることが明らか」について</a:t>
                      </a:r>
                    </a:p>
                    <a:p>
                      <a:pPr algn="just"/>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（エ）私生活の平穏の侵害</a:t>
                      </a:r>
                    </a:p>
                    <a:p>
                      <a:pPr algn="just"/>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共通の属性を理由として、特定の個人の生命、身体、財産等に危害を加えるといった言動等、社会通念上受忍すべき限度を超えた精神的苦痛を生じさせる言動をインターネット上に流通させるものをいう。</a:t>
                      </a:r>
                    </a:p>
                    <a:p>
                      <a:pPr algn="just"/>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400" u="sng"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また、人は誰しも、不当な差別を受けることなく、人間としての尊厳を保ちつつ平穏な生活を送ることができる人格的な利益を有しているところ、特定の地区がいわゆる同和地区である、又はあったとする情報の摘示については、一定の者にとっては、実際に不当な扱いを受けるに至らなくても、これに対する不安感を抱き、ときにそのおそれに怯えるなどして日常生活を送ることを余儀なくされ、人格的な利益を侵害するものであり、私生活の平穏の侵害にあたる。なお、当該情報の摘示が学術研究等の目的であったとしても、公開の態様や文脈等から、権利侵害のおそれが極めて低いといえる場合でない限り、私生活の平穏の侵害にあたる。</a:t>
                      </a:r>
                    </a:p>
                  </a:txBody>
                  <a:tcPr marL="54392" marR="54392" marT="0" marB="0"/>
                </a:tc>
                <a:tc>
                  <a:txBody>
                    <a:bodyPr/>
                    <a:lstStyle/>
                    <a:p>
                      <a:pPr algn="just"/>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削除の要請等（条例第</a:t>
                      </a:r>
                      <a:r>
                        <a:rPr 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a:t>
                      </a:r>
                    </a:p>
                    <a:p>
                      <a:pPr algn="just"/>
                      <a:r>
                        <a:rPr 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a:t>
                      </a:r>
                      <a:r>
                        <a:rPr 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「不当な差別的言動に係る侵害情報があることが明らか」について</a:t>
                      </a:r>
                    </a:p>
                    <a:p>
                      <a:pPr algn="just"/>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（エ）私生活の平穏の侵害</a:t>
                      </a:r>
                    </a:p>
                    <a:p>
                      <a:pPr algn="just"/>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共通の属性を理由として、特定の個人の生命、身体、財産等に危害を加えるといった言動等、社会通念上受忍すべき限度を超えた精神的苦痛を生じさせる言動をインターネット上に流通させるものをいう。</a:t>
                      </a:r>
                    </a:p>
                  </a:txBody>
                  <a:tcPr marL="54392" marR="54392" marT="0" marB="0"/>
                </a:tc>
                <a:extLst>
                  <a:ext uri="{0D108BD9-81ED-4DB2-BD59-A6C34878D82A}">
                    <a16:rowId xmlns:a16="http://schemas.microsoft.com/office/drawing/2014/main" val="1271525365"/>
                  </a:ext>
                </a:extLst>
              </a:tr>
            </a:tbl>
          </a:graphicData>
        </a:graphic>
      </p:graphicFrame>
      <p:sp>
        <p:nvSpPr>
          <p:cNvPr id="8" name="正方形/長方形 7">
            <a:extLst>
              <a:ext uri="{FF2B5EF4-FFF2-40B4-BE49-F238E27FC236}">
                <a16:creationId xmlns:a16="http://schemas.microsoft.com/office/drawing/2014/main" id="{A5D91019-5CF8-4721-ADA2-511D9161009F}"/>
              </a:ext>
            </a:extLst>
          </p:cNvPr>
          <p:cNvSpPr/>
          <p:nvPr/>
        </p:nvSpPr>
        <p:spPr>
          <a:xfrm>
            <a:off x="8651631" y="17959"/>
            <a:ext cx="1254369"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資料３－５</a:t>
            </a:r>
          </a:p>
        </p:txBody>
      </p:sp>
    </p:spTree>
    <p:extLst>
      <p:ext uri="{BB962C8B-B14F-4D97-AF65-F5344CB8AC3E}">
        <p14:creationId xmlns:p14="http://schemas.microsoft.com/office/powerpoint/2010/main" val="1626442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7C9308-4AFE-45C0-A1CF-6FCE64C8F038}"/>
              </a:ext>
            </a:extLst>
          </p:cNvPr>
          <p:cNvSpPr txBox="1"/>
          <p:nvPr/>
        </p:nvSpPr>
        <p:spPr>
          <a:xfrm>
            <a:off x="62044" y="876376"/>
            <a:ext cx="8403262" cy="615553"/>
          </a:xfrm>
          <a:prstGeom prst="rect">
            <a:avLst/>
          </a:prstGeom>
          <a:noFill/>
        </p:spPr>
        <p:txBody>
          <a:bodyPr wrap="none" rtlCol="0">
            <a:spAutoFit/>
          </a:bodyPr>
          <a:lstStyle/>
          <a:p>
            <a:r>
              <a:rPr kumimoji="1" lang="en-US" altLang="ja-JP" sz="1700" b="1" dirty="0">
                <a:latin typeface="BIZ UDPゴシック" panose="020B0400000000000000" pitchFamily="50" charset="-128"/>
                <a:ea typeface="BIZ UDPゴシック" panose="020B0400000000000000" pitchFamily="50" charset="-128"/>
              </a:rPr>
              <a:t>【</a:t>
            </a:r>
            <a:r>
              <a:rPr kumimoji="1" lang="ja-JP" altLang="en-US" sz="1700" b="1" dirty="0">
                <a:latin typeface="BIZ UDPゴシック" panose="020B0400000000000000" pitchFamily="50" charset="-128"/>
                <a:ea typeface="BIZ UDPゴシック" panose="020B0400000000000000" pitchFamily="50" charset="-128"/>
              </a:rPr>
              <a:t>参考</a:t>
            </a:r>
            <a:r>
              <a:rPr kumimoji="1" lang="en-US" altLang="ja-JP" sz="1700" b="1" dirty="0">
                <a:latin typeface="BIZ UDPゴシック" panose="020B0400000000000000" pitchFamily="50" charset="-128"/>
                <a:ea typeface="BIZ UDPゴシック" panose="020B0400000000000000" pitchFamily="50" charset="-128"/>
              </a:rPr>
              <a:t>】</a:t>
            </a:r>
            <a:r>
              <a:rPr kumimoji="1" lang="ja-JP" altLang="en-US" sz="1700" b="1" dirty="0">
                <a:latin typeface="BIZ UDPゴシック" panose="020B0400000000000000" pitchFamily="50" charset="-128"/>
                <a:ea typeface="BIZ UDPゴシック" panose="020B0400000000000000" pitchFamily="50" charset="-128"/>
              </a:rPr>
              <a:t>特定電気通信による情報の流通によって発生する権利侵害等への対処に関する</a:t>
            </a:r>
            <a:endParaRPr kumimoji="1" lang="en-US" altLang="ja-JP" sz="1700" b="1" dirty="0">
              <a:latin typeface="BIZ UDPゴシック" panose="020B0400000000000000" pitchFamily="50" charset="-128"/>
              <a:ea typeface="BIZ UDPゴシック" panose="020B0400000000000000" pitchFamily="50" charset="-128"/>
            </a:endParaRPr>
          </a:p>
          <a:p>
            <a:r>
              <a:rPr kumimoji="1" lang="ja-JP" altLang="en-US" sz="1700" b="1" dirty="0">
                <a:latin typeface="BIZ UDPゴシック" panose="020B0400000000000000" pitchFamily="50" charset="-128"/>
                <a:ea typeface="BIZ UDPゴシック" panose="020B0400000000000000" pitchFamily="50" charset="-128"/>
              </a:rPr>
              <a:t>法律第</a:t>
            </a:r>
            <a:r>
              <a:rPr kumimoji="1" lang="en-US" altLang="ja-JP" sz="1700" b="1" dirty="0">
                <a:latin typeface="BIZ UDPゴシック" panose="020B0400000000000000" pitchFamily="50" charset="-128"/>
                <a:ea typeface="BIZ UDPゴシック" panose="020B0400000000000000" pitchFamily="50" charset="-128"/>
              </a:rPr>
              <a:t>26</a:t>
            </a:r>
            <a:r>
              <a:rPr kumimoji="1" lang="ja-JP" altLang="en-US" sz="1700" b="1" dirty="0">
                <a:latin typeface="BIZ UDPゴシック" panose="020B0400000000000000" pitchFamily="50" charset="-128"/>
                <a:ea typeface="BIZ UDPゴシック" panose="020B0400000000000000" pitchFamily="50" charset="-128"/>
              </a:rPr>
              <a:t>条に関するガイドライン</a:t>
            </a:r>
          </a:p>
        </p:txBody>
      </p:sp>
      <p:sp>
        <p:nvSpPr>
          <p:cNvPr id="14" name="テキスト ボックス 13">
            <a:extLst>
              <a:ext uri="{FF2B5EF4-FFF2-40B4-BE49-F238E27FC236}">
                <a16:creationId xmlns:a16="http://schemas.microsoft.com/office/drawing/2014/main" id="{780C8618-B5A2-4F33-BF67-0AB8FF634239}"/>
              </a:ext>
            </a:extLst>
          </p:cNvPr>
          <p:cNvSpPr txBox="1"/>
          <p:nvPr/>
        </p:nvSpPr>
        <p:spPr>
          <a:xfrm>
            <a:off x="79136" y="1712600"/>
            <a:ext cx="9747728" cy="4401205"/>
          </a:xfrm>
          <a:prstGeom prst="rect">
            <a:avLst/>
          </a:prstGeom>
          <a:solidFill>
            <a:schemeClr val="accent5">
              <a:lumMod val="20000"/>
              <a:lumOff val="80000"/>
            </a:schemeClr>
          </a:solidFill>
        </p:spPr>
        <p:txBody>
          <a:bodyPr wrap="square" rtlCol="0">
            <a:spAutoFit/>
          </a:bodyPr>
          <a:lstStyle/>
          <a:p>
            <a:r>
              <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 東京高判令和５年６月</a:t>
            </a:r>
            <a:r>
              <a:rPr lang="en-US" altLang="ja-JP"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28</a:t>
            </a:r>
            <a:r>
              <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日判タ</a:t>
            </a:r>
            <a:r>
              <a:rPr lang="en-US" altLang="ja-JP"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1523</a:t>
            </a:r>
            <a:r>
              <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号</a:t>
            </a:r>
            <a:r>
              <a:rPr lang="en-US" altLang="ja-JP"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143</a:t>
            </a:r>
            <a:r>
              <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頁</a:t>
            </a:r>
          </a:p>
          <a:p>
            <a:r>
              <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　「憲法</a:t>
            </a:r>
            <a:r>
              <a:rPr lang="en-US" altLang="ja-JP"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13</a:t>
            </a:r>
            <a:r>
              <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条は、すべて国民は個人として尊重され、生命、自由及び幸福追求に対する権利を有することを、憲法</a:t>
            </a:r>
            <a:r>
              <a:rPr lang="en-US" altLang="ja-JP"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14</a:t>
            </a:r>
            <a:r>
              <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条１項は、すべて国民は法の下に平等であることをそれぞれ定めており、その趣旨等に鑑みると、</a:t>
            </a:r>
            <a:r>
              <a:rPr lang="ja-JP" altLang="en-US" sz="1400" b="1" u="sng"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人は誰しも、不当な差別を受けることなく、人間としての尊厳を保ちつつ平穏な生活を送ることができる人格的な利益</a:t>
            </a:r>
            <a:r>
              <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を有するのであって、これは法的に保護された利益であるというべきである。</a:t>
            </a:r>
            <a:endParaRPr lang="en-US" altLang="ja-JP"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endParaRPr>
          </a:p>
          <a:p>
            <a:endPar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endParaRPr>
          </a:p>
          <a:p>
            <a:r>
              <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　そして、本来、人の人格的な価値はその生まれた場所や居住している場所等によって左右されるべきではないにもかかわらず、部落差別は本件地域の出身等であるという理由だけで不当な扱い（差別）を受けるものであるから、これが上記の</a:t>
            </a:r>
            <a:r>
              <a:rPr lang="ja-JP" altLang="en-US" sz="1400" b="1" u="sng"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人格的な利益を侵害するものであることは明らか</a:t>
            </a:r>
            <a:r>
              <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であるが、これに加えて、①上記のとおり、部落差別は我が国の歴史的過程で形成された身分差別であり、明治４年の太政官布告により制度上の身分差別はなくなったものの、今日においてもなお本件地域の出身等であることを理由とする心理面における偏見、差別意識が解消されていないことから認められる当該問題の根深さ、②本件地域の出身等であるという理不尽、不合理な理由に基づく不当な扱い（差別）がこれを受けた者のその後の人生に与える影響の甚大さ、そして、③インターネットの普及により、誰もが情報の発信者及び受信者になることができ、情報の流通範囲は広がったものの、その便宜さの反面において、誤った情報、断片的な情報、興味本位な情報も見受けられるようになったことから、これに接することによって差別意識が植え付けられ増長するおそれがあり</a:t>
            </a:r>
            <a:r>
              <a:rPr lang="ja-JP" altLang="en-US" sz="1400" b="1"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a:t>
            </a:r>
            <a:r>
              <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現にインターネット上における識別情報の摘示を中心とする部落差別の事案は増加傾向にあること（認定事実</a:t>
            </a:r>
            <a:r>
              <a:rPr lang="en-US" altLang="ja-JP"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(2)</a:t>
            </a:r>
            <a:r>
              <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ア）等に鑑みると、本件地域の出身等であること及びこれを推知させる情報が公表され、一般に広く流通することは、</a:t>
            </a:r>
            <a:r>
              <a:rPr lang="ja-JP" altLang="en-US" sz="1400" b="1" u="sng"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一定の者にとっては、実際に不当な扱いを受けるに至らなくても、これに対する不安感を抱き、ときにそのおそれに怯えるなどして日常生活を送ることを余儀なくされ、これにより平穏な生活を侵害される</a:t>
            </a:r>
            <a:r>
              <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ことになるのであって、これを受忍すべき理由はない以上、本件地域の出身等であること及びこれを推知させる情報の公表も、上記の人格的な利益を侵害するものである。」</a:t>
            </a:r>
          </a:p>
        </p:txBody>
      </p:sp>
      <p:sp>
        <p:nvSpPr>
          <p:cNvPr id="16" name="テキスト ボックス 15">
            <a:extLst>
              <a:ext uri="{FF2B5EF4-FFF2-40B4-BE49-F238E27FC236}">
                <a16:creationId xmlns:a16="http://schemas.microsoft.com/office/drawing/2014/main" id="{9E36F03C-FF93-4438-AA86-B5A55B367EF9}"/>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２</a:t>
            </a:r>
          </a:p>
        </p:txBody>
      </p:sp>
      <p:cxnSp>
        <p:nvCxnSpPr>
          <p:cNvPr id="8" name="直線コネクタ 7">
            <a:extLst>
              <a:ext uri="{FF2B5EF4-FFF2-40B4-BE49-F238E27FC236}">
                <a16:creationId xmlns:a16="http://schemas.microsoft.com/office/drawing/2014/main" id="{B15E406E-8A46-4072-A315-E73A698EBD95}"/>
              </a:ext>
            </a:extLst>
          </p:cNvPr>
          <p:cNvCxnSpPr/>
          <p:nvPr/>
        </p:nvCxnSpPr>
        <p:spPr>
          <a:xfrm>
            <a:off x="0" y="744195"/>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CCDF61E3-FE67-4EEC-938A-9C7AE420F836}"/>
              </a:ext>
            </a:extLst>
          </p:cNvPr>
          <p:cNvSpPr txBox="1"/>
          <p:nvPr/>
        </p:nvSpPr>
        <p:spPr>
          <a:xfrm>
            <a:off x="0" y="17959"/>
            <a:ext cx="7856638" cy="707886"/>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インターネット上の不当な差別的言動に係る侵害情報に対する</a:t>
            </a:r>
            <a:endParaRPr kumimoji="1" lang="en-US" altLang="ja-JP" sz="2000" b="1" dirty="0">
              <a:latin typeface="BIZ UDPゴシック" panose="020B0400000000000000" pitchFamily="50" charset="-128"/>
              <a:ea typeface="BIZ UDPゴシック" panose="020B0400000000000000" pitchFamily="50" charset="-128"/>
            </a:endParaRPr>
          </a:p>
          <a:p>
            <a:r>
              <a:rPr kumimoji="1" lang="ja-JP" altLang="en-US" sz="2000" b="1" dirty="0">
                <a:latin typeface="BIZ UDPゴシック" panose="020B0400000000000000" pitchFamily="50" charset="-128"/>
                <a:ea typeface="BIZ UDPゴシック" panose="020B0400000000000000" pitchFamily="50" charset="-128"/>
              </a:rPr>
              <a:t>削除の要請等及び説示又は助言の実施に関する指針の改正について</a:t>
            </a:r>
          </a:p>
        </p:txBody>
      </p:sp>
      <p:sp>
        <p:nvSpPr>
          <p:cNvPr id="12" name="正方形/長方形 11">
            <a:extLst>
              <a:ext uri="{FF2B5EF4-FFF2-40B4-BE49-F238E27FC236}">
                <a16:creationId xmlns:a16="http://schemas.microsoft.com/office/drawing/2014/main" id="{22D1A34D-79E4-4CAF-9FA4-3D9E9E789349}"/>
              </a:ext>
            </a:extLst>
          </p:cNvPr>
          <p:cNvSpPr/>
          <p:nvPr/>
        </p:nvSpPr>
        <p:spPr>
          <a:xfrm>
            <a:off x="8651631" y="17959"/>
            <a:ext cx="1254369"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資料３－５</a:t>
            </a:r>
          </a:p>
        </p:txBody>
      </p:sp>
    </p:spTree>
    <p:extLst>
      <p:ext uri="{BB962C8B-B14F-4D97-AF65-F5344CB8AC3E}">
        <p14:creationId xmlns:p14="http://schemas.microsoft.com/office/powerpoint/2010/main" val="3998140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DAA18EEE-3FBC-4354-BFF2-D5ECAC035E46}"/>
              </a:ext>
            </a:extLst>
          </p:cNvPr>
          <p:cNvSpPr txBox="1"/>
          <p:nvPr/>
        </p:nvSpPr>
        <p:spPr>
          <a:xfrm>
            <a:off x="110837" y="1024476"/>
            <a:ext cx="5104282" cy="353943"/>
          </a:xfrm>
          <a:prstGeom prst="rect">
            <a:avLst/>
          </a:prstGeom>
          <a:noFill/>
        </p:spPr>
        <p:txBody>
          <a:bodyPr wrap="none" rtlCol="0">
            <a:spAutoFit/>
          </a:bodyPr>
          <a:lstStyle/>
          <a:p>
            <a:pPr algn="just"/>
            <a:r>
              <a:rPr lang="ja-JP" altLang="en-US" sz="1700" b="1" kern="100" dirty="0">
                <a:latin typeface="BIZ UDPゴシック" panose="020B0400000000000000" pitchFamily="50" charset="-128"/>
                <a:ea typeface="BIZ UDPゴシック" panose="020B0400000000000000" pitchFamily="50" charset="-128"/>
                <a:cs typeface="Times New Roman" panose="02020603050405020304" pitchFamily="18" charset="0"/>
              </a:rPr>
              <a:t>２　</a:t>
            </a:r>
            <a:r>
              <a:rPr lang="ja-JP" altLang="en-US"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情報流通プラットフォーム対処法施行に伴う改正</a:t>
            </a:r>
            <a:endParaRPr lang="ja-JP" altLang="ja-JP"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942453A1-5C45-453F-B338-8F0B49B22491}"/>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３</a:t>
            </a:r>
          </a:p>
        </p:txBody>
      </p:sp>
      <p:graphicFrame>
        <p:nvGraphicFramePr>
          <p:cNvPr id="2" name="表 1">
            <a:extLst>
              <a:ext uri="{FF2B5EF4-FFF2-40B4-BE49-F238E27FC236}">
                <a16:creationId xmlns:a16="http://schemas.microsoft.com/office/drawing/2014/main" id="{B02E742C-97D1-4CC9-B131-B5B74F68FFE3}"/>
              </a:ext>
            </a:extLst>
          </p:cNvPr>
          <p:cNvGraphicFramePr>
            <a:graphicFrameLocks noGrp="1"/>
          </p:cNvGraphicFramePr>
          <p:nvPr>
            <p:extLst>
              <p:ext uri="{D42A27DB-BD31-4B8C-83A1-F6EECF244321}">
                <p14:modId xmlns:p14="http://schemas.microsoft.com/office/powerpoint/2010/main" val="537469111"/>
              </p:ext>
            </p:extLst>
          </p:nvPr>
        </p:nvGraphicFramePr>
        <p:xfrm>
          <a:off x="204266" y="1671368"/>
          <a:ext cx="9190943" cy="1895431"/>
        </p:xfrm>
        <a:graphic>
          <a:graphicData uri="http://schemas.openxmlformats.org/drawingml/2006/table">
            <a:tbl>
              <a:tblPr firstRow="1" firstCol="1" bandRow="1">
                <a:tableStyleId>{5940675A-B579-460E-94D1-54222C63F5DA}</a:tableStyleId>
              </a:tblPr>
              <a:tblGrid>
                <a:gridCol w="4514654">
                  <a:extLst>
                    <a:ext uri="{9D8B030D-6E8A-4147-A177-3AD203B41FA5}">
                      <a16:colId xmlns:a16="http://schemas.microsoft.com/office/drawing/2014/main" val="1816187866"/>
                    </a:ext>
                  </a:extLst>
                </a:gridCol>
                <a:gridCol w="4676289">
                  <a:extLst>
                    <a:ext uri="{9D8B030D-6E8A-4147-A177-3AD203B41FA5}">
                      <a16:colId xmlns:a16="http://schemas.microsoft.com/office/drawing/2014/main" val="1992094507"/>
                    </a:ext>
                  </a:extLst>
                </a:gridCol>
              </a:tblGrid>
              <a:tr h="118489">
                <a:tc>
                  <a:txBody>
                    <a:bodyPr/>
                    <a:lstStyle/>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改訂案</a:t>
                      </a:r>
                    </a:p>
                  </a:txBody>
                  <a:tcPr marL="54392" marR="54392" marT="0" marB="0"/>
                </a:tc>
                <a:tc>
                  <a:txBody>
                    <a:bodyPr/>
                    <a:lstStyle/>
                    <a:p>
                      <a:pPr algn="just"/>
                      <a:r>
                        <a:rPr lang="ja-JP" altLang="en-US" sz="1600" kern="10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改訂前</a:t>
                      </a:r>
                    </a:p>
                  </a:txBody>
                  <a:tcPr marL="54392" marR="54392" marT="0" marB="0"/>
                </a:tc>
                <a:extLst>
                  <a:ext uri="{0D108BD9-81ED-4DB2-BD59-A6C34878D82A}">
                    <a16:rowId xmlns:a16="http://schemas.microsoft.com/office/drawing/2014/main" val="2058293996"/>
                  </a:ext>
                </a:extLst>
              </a:tr>
              <a:tr h="1651591">
                <a:tc>
                  <a:txBody>
                    <a:bodyPr/>
                    <a:lstStyle/>
                    <a:p>
                      <a:pPr marL="0" algn="just" defTabSz="914400" rtl="0" eaLnBrk="1" latinLnBrk="0" hangingPunct="1"/>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削除の要請等（条例第</a:t>
                      </a:r>
                      <a:r>
                        <a:rPr kumimoji="1" 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a:t>
                      </a:r>
                    </a:p>
                    <a:p>
                      <a:pPr marL="0" algn="just" defTabSz="914400" rtl="0" eaLnBrk="1" latinLnBrk="0" hangingPunct="1"/>
                      <a:r>
                        <a:rPr kumimoji="1" 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４</a:t>
                      </a:r>
                      <a:r>
                        <a:rPr kumimoji="1" 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「特定電気通信役務提供者」について</a:t>
                      </a:r>
                    </a:p>
                    <a:p>
                      <a:pPr marL="0" algn="just" defTabSz="914400" rtl="0" eaLnBrk="1" latinLnBrk="0" hangingPunct="1"/>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「特定電気通信役務提供者」とは、特定電気通信</a:t>
                      </a:r>
                      <a:r>
                        <a:rPr kumimoji="1" lang="ja-JP" altLang="en-US" sz="1400" b="1" u="sng"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による情報の流通によって発生する権利侵害等への対処</a:t>
                      </a:r>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に関する法律（平成</a:t>
                      </a:r>
                      <a:r>
                        <a:rPr kumimoji="1" 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13</a:t>
                      </a:r>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年法律第</a:t>
                      </a:r>
                      <a:r>
                        <a:rPr kumimoji="1" 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137</a:t>
                      </a:r>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号）第２条第</a:t>
                      </a:r>
                      <a:r>
                        <a:rPr kumimoji="1" lang="ja-JP" altLang="en-US" sz="1400" b="1" u="sng"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４</a:t>
                      </a:r>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号に規定されているが、・・・</a:t>
                      </a:r>
                    </a:p>
                  </a:txBody>
                  <a:tcPr marL="68580" marR="68580" marT="0" marB="0"/>
                </a:tc>
                <a:tc>
                  <a:txBody>
                    <a:bodyPr/>
                    <a:lstStyle/>
                    <a:p>
                      <a:pPr marL="0" algn="just" defTabSz="914400" rtl="0" eaLnBrk="1" latinLnBrk="0" hangingPunct="1"/>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削除の要請等（条例第</a:t>
                      </a:r>
                      <a:r>
                        <a:rPr kumimoji="1" 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a:t>
                      </a:r>
                    </a:p>
                    <a:p>
                      <a:pPr marL="0" algn="just" defTabSz="914400" rtl="0" eaLnBrk="1" latinLnBrk="0" hangingPunct="1"/>
                      <a:r>
                        <a:rPr kumimoji="1" 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４</a:t>
                      </a:r>
                      <a:r>
                        <a:rPr kumimoji="1" 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「特定電気通信役務提供者」について</a:t>
                      </a:r>
                    </a:p>
                    <a:p>
                      <a:pPr marL="0" algn="just" defTabSz="914400" rtl="0" eaLnBrk="1" latinLnBrk="0" hangingPunct="1"/>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「特定電気通信役務提供者」とは、特定電気通信</a:t>
                      </a:r>
                      <a:r>
                        <a:rPr kumimoji="1" lang="ja-JP" altLang="en-US" sz="1400" b="1" u="sng"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役務提供者の損害賠償責任の制限及び発信者情報の開示</a:t>
                      </a:r>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に関する法律（平成</a:t>
                      </a:r>
                      <a:r>
                        <a:rPr kumimoji="1" 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13</a:t>
                      </a:r>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年法律第</a:t>
                      </a:r>
                      <a:r>
                        <a:rPr kumimoji="1" 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137</a:t>
                      </a:r>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号）第２条第</a:t>
                      </a:r>
                      <a:r>
                        <a:rPr kumimoji="1" lang="ja-JP" altLang="en-US" sz="1400" b="1" u="sng"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３</a:t>
                      </a:r>
                      <a:r>
                        <a:rPr kumimoji="1"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号に規定されているが、・・・</a:t>
                      </a:r>
                    </a:p>
                  </a:txBody>
                  <a:tcPr marL="68580" marR="68580" marT="0" marB="0"/>
                </a:tc>
                <a:extLst>
                  <a:ext uri="{0D108BD9-81ED-4DB2-BD59-A6C34878D82A}">
                    <a16:rowId xmlns:a16="http://schemas.microsoft.com/office/drawing/2014/main" val="1271525365"/>
                  </a:ext>
                </a:extLst>
              </a:tr>
            </a:tbl>
          </a:graphicData>
        </a:graphic>
      </p:graphicFrame>
      <p:cxnSp>
        <p:nvCxnSpPr>
          <p:cNvPr id="12" name="直線コネクタ 11">
            <a:extLst>
              <a:ext uri="{FF2B5EF4-FFF2-40B4-BE49-F238E27FC236}">
                <a16:creationId xmlns:a16="http://schemas.microsoft.com/office/drawing/2014/main" id="{4A12F4FF-C550-4BB5-BF3A-BE650A92B950}"/>
              </a:ext>
            </a:extLst>
          </p:cNvPr>
          <p:cNvCxnSpPr/>
          <p:nvPr/>
        </p:nvCxnSpPr>
        <p:spPr>
          <a:xfrm>
            <a:off x="0" y="744195"/>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8D05B408-7470-4BE4-AC85-9A31CC2BFF56}"/>
              </a:ext>
            </a:extLst>
          </p:cNvPr>
          <p:cNvSpPr txBox="1"/>
          <p:nvPr/>
        </p:nvSpPr>
        <p:spPr>
          <a:xfrm>
            <a:off x="0" y="29976"/>
            <a:ext cx="7856638" cy="707886"/>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インターネット上の不当な差別的言動に係る侵害情報に対する</a:t>
            </a:r>
            <a:endParaRPr kumimoji="1" lang="en-US" altLang="ja-JP" sz="2000" b="1" dirty="0">
              <a:latin typeface="BIZ UDPゴシック" panose="020B0400000000000000" pitchFamily="50" charset="-128"/>
              <a:ea typeface="BIZ UDPゴシック" panose="020B0400000000000000" pitchFamily="50" charset="-128"/>
            </a:endParaRPr>
          </a:p>
          <a:p>
            <a:r>
              <a:rPr kumimoji="1" lang="ja-JP" altLang="en-US" sz="2000" b="1" dirty="0">
                <a:latin typeface="BIZ UDPゴシック" panose="020B0400000000000000" pitchFamily="50" charset="-128"/>
                <a:ea typeface="BIZ UDPゴシック" panose="020B0400000000000000" pitchFamily="50" charset="-128"/>
              </a:rPr>
              <a:t>削除の要請等及び説示又は助言の実施に</a:t>
            </a:r>
            <a:r>
              <a:rPr kumimoji="1" lang="ja-JP" altLang="en-US" sz="2000" b="1">
                <a:latin typeface="BIZ UDPゴシック" panose="020B0400000000000000" pitchFamily="50" charset="-128"/>
                <a:ea typeface="BIZ UDPゴシック" panose="020B0400000000000000" pitchFamily="50" charset="-128"/>
              </a:rPr>
              <a:t>関する指針の改正について</a:t>
            </a:r>
            <a:endParaRPr kumimoji="1" lang="ja-JP" altLang="en-US" sz="2000" b="1" dirty="0">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847C024F-2E6F-4C41-93F9-245BC368FE63}"/>
              </a:ext>
            </a:extLst>
          </p:cNvPr>
          <p:cNvSpPr/>
          <p:nvPr/>
        </p:nvSpPr>
        <p:spPr>
          <a:xfrm>
            <a:off x="8651631" y="17959"/>
            <a:ext cx="1254369"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latin typeface="BIZ UDPゴシック" panose="020B0400000000000000" pitchFamily="50" charset="-128"/>
                <a:ea typeface="BIZ UDPゴシック" panose="020B0400000000000000" pitchFamily="50" charset="-128"/>
              </a:rPr>
              <a:t>資料３－５</a:t>
            </a:r>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95902418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1293</TotalTime>
  <Words>1215</Words>
  <PresentationFormat>A4 210 x 297 mm</PresentationFormat>
  <Paragraphs>41</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BIZ UDPゴシック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2025-02-05T00:39:13Z</cp:lastPrinted>
  <dcterms:created xsi:type="dcterms:W3CDTF">2024-12-18T07:40:30Z</dcterms:created>
  <dcterms:modified xsi:type="dcterms:W3CDTF">2026-03-06T05:48:37Z</dcterms:modified>
</cp:coreProperties>
</file>