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120" y="48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359-8726-4CA4-872F-7C6F6E77D0BE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625-8897-4AA4-8517-E8223CE85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1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BB7-DECC-4A42-9005-EEB6008D3419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119728" y="394482"/>
            <a:ext cx="9786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より効果的な啓発活動の展開と、関連施策との連携強化を図ることを目的とし、インターネット上の人権侵害解消推進月間を１１月から２月に変更。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ターゲティング広告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誹謗中傷や差別に関するワードを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等）に投稿・検索した利用者に注意喚起のメッセージを表示し、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メッセージをクリックした利用者を府の啓発ページへ誘導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■実績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令和６（２０２４）年度（２０２４年６月～２０２５年３月）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令和７（２０２５）年度（２０２５年６月～２０２６年２月）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6E3EB5F-A520-4A3D-AB23-E7B3AAF2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35735"/>
              </p:ext>
            </p:extLst>
          </p:nvPr>
        </p:nvGraphicFramePr>
        <p:xfrm>
          <a:off x="474369" y="2536791"/>
          <a:ext cx="3200882" cy="819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441">
                  <a:extLst>
                    <a:ext uri="{9D8B030D-6E8A-4147-A177-3AD203B41FA5}">
                      <a16:colId xmlns:a16="http://schemas.microsoft.com/office/drawing/2014/main" val="1218826350"/>
                    </a:ext>
                  </a:extLst>
                </a:gridCol>
                <a:gridCol w="1600441">
                  <a:extLst>
                    <a:ext uri="{9D8B030D-6E8A-4147-A177-3AD203B41FA5}">
                      <a16:colId xmlns:a16="http://schemas.microsoft.com/office/drawing/2014/main" val="2033114942"/>
                    </a:ext>
                  </a:extLst>
                </a:gridCol>
              </a:tblGrid>
              <a:tr h="3017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5633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5,148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75904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1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5,449</a:t>
                      </a:r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9435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42F0C6C-26C1-44D1-9850-8C82F37A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56" y="2219589"/>
            <a:ext cx="1921478" cy="192147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DFD94F-F940-404E-9DD7-74096E8D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89" y="2216360"/>
            <a:ext cx="1921477" cy="192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571245" y="0"/>
            <a:ext cx="1334756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資料３－４</a:t>
            </a:r>
          </a:p>
        </p:txBody>
      </p:sp>
      <p:graphicFrame>
        <p:nvGraphicFramePr>
          <p:cNvPr id="10" name="表 11">
            <a:extLst>
              <a:ext uri="{FF2B5EF4-FFF2-40B4-BE49-F238E27FC236}">
                <a16:creationId xmlns:a16="http://schemas.microsoft.com/office/drawing/2014/main" id="{C2EBCD9F-C83B-458F-BFD1-937A9BEBC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4970"/>
              </p:ext>
            </p:extLst>
          </p:nvPr>
        </p:nvGraphicFramePr>
        <p:xfrm>
          <a:off x="499534" y="3640338"/>
          <a:ext cx="317571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982">
                  <a:extLst>
                    <a:ext uri="{9D8B030D-6E8A-4147-A177-3AD203B41FA5}">
                      <a16:colId xmlns:a16="http://schemas.microsoft.com/office/drawing/2014/main" val="524733842"/>
                    </a:ext>
                  </a:extLst>
                </a:gridCol>
                <a:gridCol w="1567735">
                  <a:extLst>
                    <a:ext uri="{9D8B030D-6E8A-4147-A177-3AD203B41FA5}">
                      <a16:colId xmlns:a16="http://schemas.microsoft.com/office/drawing/2014/main" val="2820845399"/>
                    </a:ext>
                  </a:extLst>
                </a:gridCol>
              </a:tblGrid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46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2,411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147189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5,375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881915"/>
                  </a:ext>
                </a:extLst>
              </a:tr>
              <a:tr h="2125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LINE</a:t>
                      </a:r>
                      <a:endParaRPr kumimoji="1" lang="ja-JP" alt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4,625</a:t>
                      </a:r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138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492027-06DE-4AB4-BEA0-F00AA8CF9FB5}"/>
              </a:ext>
            </a:extLst>
          </p:cNvPr>
          <p:cNvSpPr txBox="1"/>
          <p:nvPr/>
        </p:nvSpPr>
        <p:spPr>
          <a:xfrm>
            <a:off x="119728" y="4875472"/>
            <a:ext cx="9107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啓発動画放映　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デジタルサイネージ・電車内ビジョン・シネマ広告等）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等の適切な利用を呼びかける啓発動画を、府内の主要駅の屋外サイネージや大阪環状線といった主要路線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の車内ビジョンで放映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A0B89EF-6861-48F5-B46C-872414C2A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01185"/>
              </p:ext>
            </p:extLst>
          </p:nvPr>
        </p:nvGraphicFramePr>
        <p:xfrm>
          <a:off x="242286" y="5657461"/>
          <a:ext cx="9421427" cy="1097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8555">
                  <a:extLst>
                    <a:ext uri="{9D8B030D-6E8A-4147-A177-3AD203B41FA5}">
                      <a16:colId xmlns:a16="http://schemas.microsoft.com/office/drawing/2014/main" val="3739965869"/>
                    </a:ext>
                  </a:extLst>
                </a:gridCol>
                <a:gridCol w="7792872">
                  <a:extLst>
                    <a:ext uri="{9D8B030D-6E8A-4147-A177-3AD203B41FA5}">
                      <a16:colId xmlns:a16="http://schemas.microsoft.com/office/drawing/2014/main" val="3322530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2024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）年度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・デジタルサイネージ放映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（うめだ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HEP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前ビジョン、心斎橋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OPA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ビジョン、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EDIONVISION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なんば、天王寺駅東口マルチビジョン）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7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令和７（２０２５）年度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・電車内ビジョン（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JR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西日本　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WEST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ビジョン　環状線）　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・シネマ広告（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TOHO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シネマズ梅田）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04255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BE0C94-374E-4B92-BB38-435784C71353}"/>
              </a:ext>
            </a:extLst>
          </p:cNvPr>
          <p:cNvSpPr txBox="1"/>
          <p:nvPr/>
        </p:nvSpPr>
        <p:spPr>
          <a:xfrm>
            <a:off x="6916008" y="4229656"/>
            <a:ext cx="9781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バナー広告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475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44915" y="379834"/>
            <a:ext cx="99059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出前講座等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府職員が企業や学校へ出向き、府の研修用教材等を活用した出前講座等を実施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スポーツ組織と連携した啓発活動</a:t>
            </a: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■実施状況　プロバスケットボールチーム「大阪エヴェッサ」との連携・協力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390375" y="0"/>
            <a:ext cx="1515626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資料３－４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01B669-FA97-4850-8623-95C268318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1372" y="849325"/>
            <a:ext cx="1561522" cy="1171142"/>
          </a:xfrm>
          <a:prstGeom prst="rect">
            <a:avLst/>
          </a:prstGeom>
        </p:spPr>
      </p:pic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C625AFF0-2173-460C-8157-F88F758A0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403376"/>
              </p:ext>
            </p:extLst>
          </p:nvPr>
        </p:nvGraphicFramePr>
        <p:xfrm>
          <a:off x="209600" y="1243246"/>
          <a:ext cx="776775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069">
                  <a:extLst>
                    <a:ext uri="{9D8B030D-6E8A-4147-A177-3AD203B41FA5}">
                      <a16:colId xmlns:a16="http://schemas.microsoft.com/office/drawing/2014/main" val="381580046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33699261"/>
                    </a:ext>
                  </a:extLst>
                </a:gridCol>
                <a:gridCol w="4046483">
                  <a:extLst>
                    <a:ext uri="{9D8B030D-6E8A-4147-A177-3AD203B41FA5}">
                      <a16:colId xmlns:a16="http://schemas.microsoft.com/office/drawing/2014/main" val="1346703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年度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学校向け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bg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事業者等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13154"/>
                  </a:ext>
                </a:extLst>
              </a:tr>
              <a:tr h="20597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8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（２０２４年度）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6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～２月にかけ、府内小・中・高・専門学校に対し、講義型、ワークショップ型の講座を実施（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29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回実施）</a:t>
                      </a: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月に府内企業３５社が一堂に会する機会に、研修用教材を活用したワークショップ型の講座を実施（１回実施）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・令和７（２０２５）年</a:t>
                      </a: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月及び３月に府内企業が一同に会する機会に、講義型、ワークショップ型の講座を実施（２回実施）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・府立学校の人権教育研究会や「中学生の主張大阪府大会」の場等で、講義型、ワークショップ型の講座を実施（３回実施）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205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800" kern="120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（２０２５年度）</a:t>
                      </a:r>
                      <a:endParaRPr kumimoji="1" lang="en-US" altLang="ja-JP" sz="8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endParaRPr kumimoji="1" lang="ja-JP" altLang="en-US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・６～３月にかけ、府内小・中・高・専門学校に対し、講義型、ワークショップ型の講座を実施（４６回実施）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・企業内連絡会で講座を実施（３回実施）</a:t>
                      </a:r>
                    </a:p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・教職員間の学習会や区の保健協議会、保護者会等で講座を実施（９回実施）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64628"/>
                  </a:ext>
                </a:extLst>
              </a:tr>
            </a:tbl>
          </a:graphicData>
        </a:graphic>
      </p:graphicFrame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FF922548-973C-449E-8A0F-71DDCBA7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15466"/>
              </p:ext>
            </p:extLst>
          </p:nvPr>
        </p:nvGraphicFramePr>
        <p:xfrm>
          <a:off x="142810" y="4473289"/>
          <a:ext cx="8010884" cy="85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0706">
                  <a:extLst>
                    <a:ext uri="{9D8B030D-6E8A-4147-A177-3AD203B41FA5}">
                      <a16:colId xmlns:a16="http://schemas.microsoft.com/office/drawing/2014/main" val="1377278026"/>
                    </a:ext>
                  </a:extLst>
                </a:gridCol>
                <a:gridCol w="7030178">
                  <a:extLst>
                    <a:ext uri="{9D8B030D-6E8A-4147-A177-3AD203B41FA5}">
                      <a16:colId xmlns:a16="http://schemas.microsoft.com/office/drawing/2014/main" val="2920210119"/>
                    </a:ext>
                  </a:extLst>
                </a:gridCol>
              </a:tblGrid>
              <a:tr h="386838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令和６年度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(2024</a:t>
                      </a:r>
                      <a:r>
                        <a:rPr kumimoji="1" lang="ja-JP" altLang="en-US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年度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11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月（インターネット上の人権侵害解消推進月間）に、啓発活動（動画制作・放映、試合会場での啓発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ブース出展等）を実施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767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令和７年度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(2025</a:t>
                      </a:r>
                      <a:r>
                        <a:rPr kumimoji="1" lang="ja-JP" altLang="en-US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年度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)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府内の小中高校生へ、専門相談窓口の情報を記載した啓発カード配布（年度内に約９０万枚</a:t>
                      </a:r>
                      <a:r>
                        <a:rPr kumimoji="1" lang="ja-JP" altLang="en-US" sz="1200" b="0" kern="120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を配布）</a:t>
                      </a:r>
                      <a:endParaRPr kumimoji="1" lang="ja-JP" altLang="en-US" sz="1200" b="0" kern="12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844618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E6CC84CD-6151-4D41-9E32-A3995C027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70" y="5491333"/>
            <a:ext cx="1470952" cy="924192"/>
          </a:xfrm>
          <a:prstGeom prst="rect">
            <a:avLst/>
          </a:prstGeom>
        </p:spPr>
      </p:pic>
      <p:pic>
        <p:nvPicPr>
          <p:cNvPr id="1026" name="Picture 2" descr="東大阪市縄手北中学校">
            <a:extLst>
              <a:ext uri="{FF2B5EF4-FFF2-40B4-BE49-F238E27FC236}">
                <a16:creationId xmlns:a16="http://schemas.microsoft.com/office/drawing/2014/main" id="{C9B761A3-758C-46DA-9ACE-4310CDD4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1" y="2060193"/>
            <a:ext cx="1561521" cy="11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99A07AA-0868-4588-96A2-6F05E41B9DAB}"/>
              </a:ext>
            </a:extLst>
          </p:cNvPr>
          <p:cNvSpPr txBox="1"/>
          <p:nvPr/>
        </p:nvSpPr>
        <p:spPr>
          <a:xfrm>
            <a:off x="8563173" y="3257458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開催の様子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DA6B8CA-9C01-4F9D-B493-144D8B193481}"/>
              </a:ext>
            </a:extLst>
          </p:cNvPr>
          <p:cNvSpPr txBox="1"/>
          <p:nvPr/>
        </p:nvSpPr>
        <p:spPr>
          <a:xfrm>
            <a:off x="1403600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（表）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D4268C9-A760-47AA-BE25-2F80B611D409}"/>
              </a:ext>
            </a:extLst>
          </p:cNvPr>
          <p:cNvSpPr txBox="1"/>
          <p:nvPr/>
        </p:nvSpPr>
        <p:spPr>
          <a:xfrm>
            <a:off x="8579877" y="5240486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リーフレット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5FA8F4-04F2-40BD-B725-990273C68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251" y="3891208"/>
            <a:ext cx="871480" cy="12233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5F9B26-764B-48AA-AF9F-B2DC486C5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3320" y="5462355"/>
            <a:ext cx="1558496" cy="98214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124344-1D79-4407-AD46-583ED652F1A3}"/>
              </a:ext>
            </a:extLst>
          </p:cNvPr>
          <p:cNvSpPr txBox="1"/>
          <p:nvPr/>
        </p:nvSpPr>
        <p:spPr>
          <a:xfrm>
            <a:off x="3526962" y="6423265"/>
            <a:ext cx="1470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啓発カード</a:t>
            </a:r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（裏）</a:t>
            </a:r>
          </a:p>
        </p:txBody>
      </p:sp>
    </p:spTree>
    <p:extLst>
      <p:ext uri="{BB962C8B-B14F-4D97-AF65-F5344CB8AC3E}">
        <p14:creationId xmlns:p14="http://schemas.microsoft.com/office/powerpoint/2010/main" val="396759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624</Words>
  <PresentationFormat>A4 210 x 297 mm</PresentationFormat>
  <Paragraphs>104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2025-10-22T02:56:36Z</cp:lastPrinted>
  <dcterms:created xsi:type="dcterms:W3CDTF">2024-08-21T07:59:28Z</dcterms:created>
  <dcterms:modified xsi:type="dcterms:W3CDTF">2026-03-25T06:19:18Z</dcterms:modified>
</cp:coreProperties>
</file>