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1"/>
  </p:sldMasterIdLst>
  <p:notesMasterIdLst>
    <p:notesMasterId r:id="rId4"/>
  </p:notesMasterIdLst>
  <p:sldIdLst>
    <p:sldId id="268" r:id="rId2"/>
    <p:sldId id="270" r:id="rId3"/>
  </p:sldIdLst>
  <p:sldSz cx="9906000" cy="6858000" type="A4"/>
  <p:notesSz cx="9928225" cy="67976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44617DE5-5D9D-4B10-BBC6-C028D76175D5}">
          <p14:sldIdLst>
            <p14:sldId id="268"/>
            <p14:sldId id="270"/>
          </p14:sldIdLst>
        </p14:section>
        <p14:section name="タイトルなしのセクション" id="{E72A146E-A861-400C-BAB2-D35DC6EAA5B6}">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5" autoAdjust="0"/>
    <p:restoredTop sz="94660"/>
  </p:normalViewPr>
  <p:slideViewPr>
    <p:cSldViewPr snapToGrid="0">
      <p:cViewPr>
        <p:scale>
          <a:sx n="75" d="100"/>
          <a:sy n="75" d="100"/>
        </p:scale>
        <p:origin x="43" y="4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2"/>
            <a:ext cx="4302073" cy="340835"/>
          </a:xfrm>
          <a:prstGeom prst="rect">
            <a:avLst/>
          </a:prstGeom>
        </p:spPr>
        <p:txBody>
          <a:bodyPr vert="horz" lIns="91312" tIns="45656" rIns="91312" bIns="45656"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2982" y="2"/>
            <a:ext cx="4303658" cy="340835"/>
          </a:xfrm>
          <a:prstGeom prst="rect">
            <a:avLst/>
          </a:prstGeom>
        </p:spPr>
        <p:txBody>
          <a:bodyPr vert="horz" lIns="91312" tIns="45656" rIns="91312" bIns="45656" rtlCol="0"/>
          <a:lstStyle>
            <a:lvl1pPr algn="r">
              <a:defRPr sz="1200"/>
            </a:lvl1pPr>
          </a:lstStyle>
          <a:p>
            <a:fld id="{D71175E5-ADB3-4901-852F-EE80C24603D0}" type="datetimeFigureOut">
              <a:rPr kumimoji="1" lang="ja-JP" altLang="en-US" smtClean="0"/>
              <a:t>2026/3/11</a:t>
            </a:fld>
            <a:endParaRPr kumimoji="1" lang="ja-JP" altLang="en-US"/>
          </a:p>
        </p:txBody>
      </p:sp>
      <p:sp>
        <p:nvSpPr>
          <p:cNvPr id="4" name="スライド イメージ プレースホルダー 3"/>
          <p:cNvSpPr>
            <a:spLocks noGrp="1" noRot="1" noChangeAspect="1"/>
          </p:cNvSpPr>
          <p:nvPr>
            <p:ph type="sldImg" idx="2"/>
          </p:nvPr>
        </p:nvSpPr>
        <p:spPr>
          <a:xfrm>
            <a:off x="3306763" y="849313"/>
            <a:ext cx="3314700" cy="2293937"/>
          </a:xfrm>
          <a:prstGeom prst="rect">
            <a:avLst/>
          </a:prstGeom>
          <a:noFill/>
          <a:ln w="12700">
            <a:solidFill>
              <a:prstClr val="black"/>
            </a:solidFill>
          </a:ln>
        </p:spPr>
        <p:txBody>
          <a:bodyPr vert="horz" lIns="91312" tIns="45656" rIns="91312" bIns="45656" rtlCol="0" anchor="ctr"/>
          <a:lstStyle/>
          <a:p>
            <a:endParaRPr lang="ja-JP" altLang="en-US"/>
          </a:p>
        </p:txBody>
      </p:sp>
      <p:sp>
        <p:nvSpPr>
          <p:cNvPr id="5" name="ノート プレースホルダー 4"/>
          <p:cNvSpPr>
            <a:spLocks noGrp="1"/>
          </p:cNvSpPr>
          <p:nvPr>
            <p:ph type="body" sz="quarter" idx="3"/>
          </p:nvPr>
        </p:nvSpPr>
        <p:spPr>
          <a:xfrm>
            <a:off x="992664" y="3272015"/>
            <a:ext cx="7942898" cy="2675950"/>
          </a:xfrm>
          <a:prstGeom prst="rect">
            <a:avLst/>
          </a:prstGeom>
        </p:spPr>
        <p:txBody>
          <a:bodyPr vert="horz" lIns="91312" tIns="45656" rIns="91312" bIns="4565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456841"/>
            <a:ext cx="4302073" cy="340834"/>
          </a:xfrm>
          <a:prstGeom prst="rect">
            <a:avLst/>
          </a:prstGeom>
        </p:spPr>
        <p:txBody>
          <a:bodyPr vert="horz" lIns="91312" tIns="45656" rIns="91312" bIns="4565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2982" y="6456841"/>
            <a:ext cx="4303658" cy="340834"/>
          </a:xfrm>
          <a:prstGeom prst="rect">
            <a:avLst/>
          </a:prstGeom>
        </p:spPr>
        <p:txBody>
          <a:bodyPr vert="horz" lIns="91312" tIns="45656" rIns="91312" bIns="45656" rtlCol="0" anchor="b"/>
          <a:lstStyle>
            <a:lvl1pPr algn="r">
              <a:defRPr sz="1200"/>
            </a:lvl1pPr>
          </a:lstStyle>
          <a:p>
            <a:fld id="{3E6133EA-2FED-40C1-8B48-72C81C90BF37}" type="slidenum">
              <a:rPr kumimoji="1" lang="ja-JP" altLang="en-US" smtClean="0"/>
              <a:t>‹#›</a:t>
            </a:fld>
            <a:endParaRPr kumimoji="1" lang="ja-JP" altLang="en-US"/>
          </a:p>
        </p:txBody>
      </p:sp>
    </p:spTree>
    <p:extLst>
      <p:ext uri="{BB962C8B-B14F-4D97-AF65-F5344CB8AC3E}">
        <p14:creationId xmlns:p14="http://schemas.microsoft.com/office/powerpoint/2010/main" val="296361034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63B8933-F3AE-4E66-8738-3D278E0D71C5}" type="datetime1">
              <a:rPr kumimoji="1" lang="ja-JP" altLang="en-US" smtClean="0"/>
              <a:t>2026/3/11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6026DAA-D85D-42E0-9A34-89407B7392EF}" type="slidenum">
              <a:rPr kumimoji="1" lang="ja-JP" altLang="en-US" smtClean="0"/>
              <a:t>‹#›</a:t>
            </a:fld>
            <a:endParaRPr kumimoji="1" lang="ja-JP" altLang="en-US"/>
          </a:p>
        </p:txBody>
      </p:sp>
    </p:spTree>
    <p:extLst>
      <p:ext uri="{BB962C8B-B14F-4D97-AF65-F5344CB8AC3E}">
        <p14:creationId xmlns:p14="http://schemas.microsoft.com/office/powerpoint/2010/main" val="7569203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FA75DC1-783E-44F2-BE56-3284FCFFC9A0}" type="datetime1">
              <a:rPr kumimoji="1" lang="ja-JP" altLang="en-US" smtClean="0"/>
              <a:t>2026/3/11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6026DAA-D85D-42E0-9A34-89407B7392EF}" type="slidenum">
              <a:rPr kumimoji="1" lang="ja-JP" altLang="en-US" smtClean="0"/>
              <a:t>‹#›</a:t>
            </a:fld>
            <a:endParaRPr kumimoji="1" lang="ja-JP" altLang="en-US"/>
          </a:p>
        </p:txBody>
      </p:sp>
    </p:spTree>
    <p:extLst>
      <p:ext uri="{BB962C8B-B14F-4D97-AF65-F5344CB8AC3E}">
        <p14:creationId xmlns:p14="http://schemas.microsoft.com/office/powerpoint/2010/main" val="2121888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5951874-EDE9-4091-A2B6-6F5C0E9A5781}" type="datetime1">
              <a:rPr kumimoji="1" lang="ja-JP" altLang="en-US" smtClean="0"/>
              <a:t>2026/3/11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6026DAA-D85D-42E0-9A34-89407B7392EF}" type="slidenum">
              <a:rPr kumimoji="1" lang="ja-JP" altLang="en-US" smtClean="0"/>
              <a:t>‹#›</a:t>
            </a:fld>
            <a:endParaRPr kumimoji="1" lang="ja-JP" altLang="en-US"/>
          </a:p>
        </p:txBody>
      </p:sp>
    </p:spTree>
    <p:extLst>
      <p:ext uri="{BB962C8B-B14F-4D97-AF65-F5344CB8AC3E}">
        <p14:creationId xmlns:p14="http://schemas.microsoft.com/office/powerpoint/2010/main" val="4253895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A76E62B-F671-4E92-964A-1EAED6544930}" type="datetime1">
              <a:rPr kumimoji="1" lang="ja-JP" altLang="en-US" smtClean="0"/>
              <a:t>2026/3/11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6026DAA-D85D-42E0-9A34-89407B7392EF}" type="slidenum">
              <a:rPr kumimoji="1" lang="ja-JP" altLang="en-US" smtClean="0"/>
              <a:t>‹#›</a:t>
            </a:fld>
            <a:endParaRPr kumimoji="1" lang="ja-JP" altLang="en-US"/>
          </a:p>
        </p:txBody>
      </p:sp>
    </p:spTree>
    <p:extLst>
      <p:ext uri="{BB962C8B-B14F-4D97-AF65-F5344CB8AC3E}">
        <p14:creationId xmlns:p14="http://schemas.microsoft.com/office/powerpoint/2010/main" val="11518341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1D81EE0-B2DC-4474-8753-D3D69E2AF3DA}" type="datetime1">
              <a:rPr kumimoji="1" lang="ja-JP" altLang="en-US" smtClean="0"/>
              <a:t>2026/3/11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6026DAA-D85D-42E0-9A34-89407B7392EF}" type="slidenum">
              <a:rPr kumimoji="1" lang="ja-JP" altLang="en-US" smtClean="0"/>
              <a:t>‹#›</a:t>
            </a:fld>
            <a:endParaRPr kumimoji="1" lang="ja-JP" altLang="en-US"/>
          </a:p>
        </p:txBody>
      </p:sp>
    </p:spTree>
    <p:extLst>
      <p:ext uri="{BB962C8B-B14F-4D97-AF65-F5344CB8AC3E}">
        <p14:creationId xmlns:p14="http://schemas.microsoft.com/office/powerpoint/2010/main" val="19060781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588C9F4-3084-4495-B62A-FE28A45F4B16}" type="datetime1">
              <a:rPr kumimoji="1" lang="ja-JP" altLang="en-US" smtClean="0"/>
              <a:t>2026/3/11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6026DAA-D85D-42E0-9A34-89407B7392EF}" type="slidenum">
              <a:rPr kumimoji="1" lang="ja-JP" altLang="en-US" smtClean="0"/>
              <a:t>‹#›</a:t>
            </a:fld>
            <a:endParaRPr kumimoji="1" lang="ja-JP" altLang="en-US"/>
          </a:p>
        </p:txBody>
      </p:sp>
    </p:spTree>
    <p:extLst>
      <p:ext uri="{BB962C8B-B14F-4D97-AF65-F5344CB8AC3E}">
        <p14:creationId xmlns:p14="http://schemas.microsoft.com/office/powerpoint/2010/main" val="39623952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B6419CD-A20F-4D9C-A51A-382D7AC679A8}" type="datetime1">
              <a:rPr kumimoji="1" lang="ja-JP" altLang="en-US" smtClean="0"/>
              <a:t>2026/3/11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6026DAA-D85D-42E0-9A34-89407B7392EF}" type="slidenum">
              <a:rPr kumimoji="1" lang="ja-JP" altLang="en-US" smtClean="0"/>
              <a:t>‹#›</a:t>
            </a:fld>
            <a:endParaRPr kumimoji="1" lang="ja-JP" altLang="en-US"/>
          </a:p>
        </p:txBody>
      </p:sp>
    </p:spTree>
    <p:extLst>
      <p:ext uri="{BB962C8B-B14F-4D97-AF65-F5344CB8AC3E}">
        <p14:creationId xmlns:p14="http://schemas.microsoft.com/office/powerpoint/2010/main" val="10536702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407E0CA-71AE-4F44-BDEF-0C38CBFF842A}" type="datetime1">
              <a:rPr kumimoji="1" lang="ja-JP" altLang="en-US" smtClean="0"/>
              <a:t>2026/3/11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6026DAA-D85D-42E0-9A34-89407B7392EF}" type="slidenum">
              <a:rPr kumimoji="1" lang="ja-JP" altLang="en-US" smtClean="0"/>
              <a:t>‹#›</a:t>
            </a:fld>
            <a:endParaRPr kumimoji="1" lang="ja-JP" altLang="en-US"/>
          </a:p>
        </p:txBody>
      </p:sp>
    </p:spTree>
    <p:extLst>
      <p:ext uri="{BB962C8B-B14F-4D97-AF65-F5344CB8AC3E}">
        <p14:creationId xmlns:p14="http://schemas.microsoft.com/office/powerpoint/2010/main" val="13589192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72EF0C-E249-4395-8D20-8010590E1538}" type="datetime1">
              <a:rPr kumimoji="1" lang="ja-JP" altLang="en-US" smtClean="0"/>
              <a:t>2026/3/11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6026DAA-D85D-42E0-9A34-89407B7392EF}" type="slidenum">
              <a:rPr kumimoji="1" lang="ja-JP" altLang="en-US" smtClean="0"/>
              <a:t>‹#›</a:t>
            </a:fld>
            <a:endParaRPr kumimoji="1" lang="ja-JP" altLang="en-US"/>
          </a:p>
        </p:txBody>
      </p:sp>
    </p:spTree>
    <p:extLst>
      <p:ext uri="{BB962C8B-B14F-4D97-AF65-F5344CB8AC3E}">
        <p14:creationId xmlns:p14="http://schemas.microsoft.com/office/powerpoint/2010/main" val="20055360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9B43DCC-A3EB-4CF3-A770-6128269F1A14}" type="datetime1">
              <a:rPr kumimoji="1" lang="ja-JP" altLang="en-US" smtClean="0"/>
              <a:t>2026/3/11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6026DAA-D85D-42E0-9A34-89407B7392EF}" type="slidenum">
              <a:rPr kumimoji="1" lang="ja-JP" altLang="en-US" smtClean="0"/>
              <a:t>‹#›</a:t>
            </a:fld>
            <a:endParaRPr kumimoji="1" lang="ja-JP" altLang="en-US"/>
          </a:p>
        </p:txBody>
      </p:sp>
    </p:spTree>
    <p:extLst>
      <p:ext uri="{BB962C8B-B14F-4D97-AF65-F5344CB8AC3E}">
        <p14:creationId xmlns:p14="http://schemas.microsoft.com/office/powerpoint/2010/main" val="1092730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1CDDD4D-BAC8-48F2-8900-2DBFAA97D8D2}" type="datetime1">
              <a:rPr kumimoji="1" lang="ja-JP" altLang="en-US" smtClean="0"/>
              <a:t>2026/3/11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6026DAA-D85D-42E0-9A34-89407B7392EF}" type="slidenum">
              <a:rPr kumimoji="1" lang="ja-JP" altLang="en-US" smtClean="0"/>
              <a:t>‹#›</a:t>
            </a:fld>
            <a:endParaRPr kumimoji="1" lang="ja-JP" altLang="en-US"/>
          </a:p>
        </p:txBody>
      </p:sp>
    </p:spTree>
    <p:extLst>
      <p:ext uri="{BB962C8B-B14F-4D97-AF65-F5344CB8AC3E}">
        <p14:creationId xmlns:p14="http://schemas.microsoft.com/office/powerpoint/2010/main" val="933096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BD3C18-6D26-4E68-AABD-464B0365ACD5}" type="datetime1">
              <a:rPr kumimoji="1" lang="ja-JP" altLang="en-US" smtClean="0"/>
              <a:t>2026/3/11</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026DAA-D85D-42E0-9A34-89407B7392EF}" type="slidenum">
              <a:rPr kumimoji="1" lang="ja-JP" altLang="en-US" smtClean="0"/>
              <a:t>‹#›</a:t>
            </a:fld>
            <a:endParaRPr kumimoji="1" lang="ja-JP" altLang="en-US"/>
          </a:p>
        </p:txBody>
      </p:sp>
    </p:spTree>
    <p:extLst>
      <p:ext uri="{BB962C8B-B14F-4D97-AF65-F5344CB8AC3E}">
        <p14:creationId xmlns:p14="http://schemas.microsoft.com/office/powerpoint/2010/main" val="396791724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四角形: 角を丸くする 2"/>
          <p:cNvSpPr/>
          <p:nvPr/>
        </p:nvSpPr>
        <p:spPr>
          <a:xfrm>
            <a:off x="47044" y="837127"/>
            <a:ext cx="4860235" cy="5969358"/>
          </a:xfrm>
          <a:prstGeom prst="roundRect">
            <a:avLst>
              <a:gd name="adj" fmla="val 1750"/>
            </a:avLst>
          </a:prstGeom>
          <a:noFill/>
          <a:ln w="9525">
            <a:no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ts val="2600"/>
              </a:lnSpc>
            </a:pPr>
            <a:endParaRPr lang="en-US" altLang="ja-JP" b="1" dirty="0">
              <a:latin typeface="Meiryo UI" panose="020B0604030504040204" pitchFamily="50" charset="-128"/>
              <a:ea typeface="Meiryo UI" panose="020B0604030504040204" pitchFamily="50" charset="-128"/>
            </a:endParaRPr>
          </a:p>
          <a:p>
            <a:pPr lvl="0"/>
            <a:endParaRPr lang="en-US" altLang="ja-JP" sz="14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endParaRPr>
          </a:p>
          <a:p>
            <a:pPr lvl="0"/>
            <a:endParaRPr lang="en-US" altLang="ja-JP" sz="14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endParaRPr>
          </a:p>
          <a:p>
            <a:pPr lvl="0"/>
            <a:endParaRPr lang="en-US" altLang="ja-JP" sz="14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endParaRPr>
          </a:p>
          <a:p>
            <a:pPr lvl="0"/>
            <a:endParaRPr lang="en-US" altLang="ja-JP" sz="14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endParaRPr>
          </a:p>
          <a:p>
            <a:pPr lvl="0"/>
            <a:endParaRPr lang="en-US" altLang="ja-JP" sz="14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endParaRPr>
          </a:p>
          <a:p>
            <a:pPr lvl="0"/>
            <a:endParaRPr lang="en-US" altLang="ja-JP" sz="14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endParaRPr>
          </a:p>
          <a:p>
            <a:endParaRPr lang="en-US" altLang="ja-JP" sz="1600" dirty="0">
              <a:latin typeface="Meiryo UI" panose="020B0604030504040204" pitchFamily="50" charset="-128"/>
              <a:ea typeface="Meiryo UI" panose="020B0604030504040204" pitchFamily="50" charset="-128"/>
            </a:endParaRPr>
          </a:p>
          <a:p>
            <a:endParaRPr lang="ja-JP" altLang="en-US" sz="1200" dirty="0">
              <a:latin typeface="Meiryo UI" panose="020B0604030504040204" pitchFamily="50" charset="-128"/>
              <a:ea typeface="Meiryo UI" panose="020B0604030504040204" pitchFamily="50" charset="-128"/>
            </a:endParaRPr>
          </a:p>
          <a:p>
            <a:endParaRPr lang="en-US" altLang="ja-JP" b="1" dirty="0">
              <a:latin typeface="Meiryo UI" panose="020B0604030504040204" pitchFamily="50" charset="-128"/>
              <a:ea typeface="Meiryo UI" panose="020B0604030504040204" pitchFamily="50" charset="-128"/>
            </a:endParaRPr>
          </a:p>
          <a:p>
            <a:endParaRPr lang="en-US" altLang="ja-JP" b="1" dirty="0">
              <a:latin typeface="Meiryo UI" panose="020B0604030504040204" pitchFamily="50" charset="-128"/>
              <a:ea typeface="Meiryo UI" panose="020B0604030504040204" pitchFamily="50" charset="-128"/>
            </a:endParaRPr>
          </a:p>
          <a:p>
            <a:endParaRPr lang="en-US" altLang="ja-JP" b="1" dirty="0">
              <a:latin typeface="Meiryo UI" panose="020B0604030504040204" pitchFamily="50" charset="-128"/>
              <a:ea typeface="Meiryo UI" panose="020B0604030504040204" pitchFamily="50" charset="-128"/>
            </a:endParaRPr>
          </a:p>
          <a:p>
            <a:endParaRPr lang="en-US" altLang="ja-JP" b="1" dirty="0">
              <a:latin typeface="Meiryo UI" panose="020B0604030504040204" pitchFamily="50" charset="-128"/>
              <a:ea typeface="Meiryo UI" panose="020B0604030504040204" pitchFamily="50" charset="-128"/>
            </a:endParaRPr>
          </a:p>
          <a:p>
            <a:endParaRPr lang="en-US" altLang="ja-JP" b="1" dirty="0">
              <a:latin typeface="Meiryo UI" panose="020B0604030504040204" pitchFamily="50" charset="-128"/>
              <a:ea typeface="Meiryo UI" panose="020B0604030504040204" pitchFamily="50" charset="-128"/>
            </a:endParaRPr>
          </a:p>
          <a:p>
            <a:endParaRPr lang="en-US" altLang="ja-JP" b="1" dirty="0">
              <a:latin typeface="Meiryo UI" panose="020B0604030504040204" pitchFamily="50" charset="-128"/>
              <a:ea typeface="Meiryo UI" panose="020B0604030504040204" pitchFamily="50" charset="-128"/>
            </a:endParaRPr>
          </a:p>
          <a:p>
            <a:endParaRPr lang="en-US" altLang="ja-JP" b="1" dirty="0">
              <a:latin typeface="Meiryo UI" panose="020B0604030504040204" pitchFamily="50" charset="-128"/>
              <a:ea typeface="Meiryo UI" panose="020B0604030504040204" pitchFamily="50" charset="-128"/>
            </a:endParaRPr>
          </a:p>
          <a:p>
            <a:endParaRPr lang="en-US" altLang="ja-JP" sz="800" dirty="0">
              <a:latin typeface="Meiryo UI" panose="020B0604030504040204" pitchFamily="50" charset="-128"/>
              <a:ea typeface="Meiryo UI" panose="020B0604030504040204" pitchFamily="50" charset="-128"/>
            </a:endParaRPr>
          </a:p>
          <a:p>
            <a:endParaRPr lang="en-US" altLang="ja-JP" sz="1400" dirty="0">
              <a:latin typeface="Meiryo UI" panose="020B0604030504040204" pitchFamily="50" charset="-128"/>
              <a:ea typeface="Meiryo UI" panose="020B0604030504040204" pitchFamily="50" charset="-128"/>
            </a:endParaRPr>
          </a:p>
        </p:txBody>
      </p:sp>
      <p:sp>
        <p:nvSpPr>
          <p:cNvPr id="6" name="テキスト ボックス 3">
            <a:extLst>
              <a:ext uri="{FF2B5EF4-FFF2-40B4-BE49-F238E27FC236}">
                <a16:creationId xmlns:a16="http://schemas.microsoft.com/office/drawing/2014/main" id="{E9B68CD8-D173-4565-A16B-888A25E34CF5}"/>
              </a:ext>
            </a:extLst>
          </p:cNvPr>
          <p:cNvSpPr txBox="1"/>
          <p:nvPr/>
        </p:nvSpPr>
        <p:spPr>
          <a:xfrm>
            <a:off x="79114" y="916733"/>
            <a:ext cx="9718029" cy="377523"/>
          </a:xfrm>
          <a:prstGeom prst="rect">
            <a:avLst/>
          </a:prstGeom>
          <a:solidFill>
            <a:schemeClr val="accent1">
              <a:lumMod val="40000"/>
              <a:lumOff val="60000"/>
            </a:schemeClr>
          </a:solidFill>
          <a:ln w="6350">
            <a:noFill/>
          </a:ln>
        </p:spPr>
        <p:txBody>
          <a:bodyPr rot="0" spcFirstLastPara="0" vert="horz" wrap="square" lIns="91440" tIns="45720" rIns="91440" bIns="45720" numCol="1" spcCol="0" rtlCol="0" fromWordArt="0" anchor="ctr" anchorCtr="0" forceAA="0" compatLnSpc="1">
            <a:prstTxWarp prst="textNoShape">
              <a:avLst/>
            </a:prstTxWarp>
            <a:noAutofit/>
          </a:bodyPr>
          <a:lstStyle/>
          <a:p>
            <a:pPr>
              <a:lnSpc>
                <a:spcPts val="1600"/>
              </a:lnSpc>
            </a:pPr>
            <a:r>
              <a:rPr lang="ja-JP" altLang="en-US" sz="1600" b="1" dirty="0">
                <a:solidFill>
                  <a:srgbClr val="000000"/>
                </a:solidFill>
                <a:latin typeface="+mn-ea"/>
                <a:cs typeface="Times New Roman" panose="02020603050405020304" pitchFamily="18" charset="0"/>
              </a:rPr>
              <a:t>概要</a:t>
            </a:r>
            <a:endParaRPr lang="en-US" altLang="ja-JP" sz="1600" b="1" dirty="0">
              <a:solidFill>
                <a:srgbClr val="000000"/>
              </a:solidFill>
              <a:latin typeface="+mn-ea"/>
              <a:cs typeface="Times New Roman" panose="02020603050405020304" pitchFamily="18" charset="0"/>
            </a:endParaRPr>
          </a:p>
        </p:txBody>
      </p:sp>
      <p:sp>
        <p:nvSpPr>
          <p:cNvPr id="9" name="テキスト ボックス 3">
            <a:extLst>
              <a:ext uri="{FF2B5EF4-FFF2-40B4-BE49-F238E27FC236}">
                <a16:creationId xmlns:a16="http://schemas.microsoft.com/office/drawing/2014/main" id="{06E5CAA1-AF7D-4BF2-BC2A-02BD23EB6FFC}"/>
              </a:ext>
            </a:extLst>
          </p:cNvPr>
          <p:cNvSpPr txBox="1"/>
          <p:nvPr/>
        </p:nvSpPr>
        <p:spPr>
          <a:xfrm>
            <a:off x="79114" y="2863232"/>
            <a:ext cx="9718029" cy="377523"/>
          </a:xfrm>
          <a:prstGeom prst="rect">
            <a:avLst/>
          </a:prstGeom>
          <a:solidFill>
            <a:schemeClr val="accent1">
              <a:lumMod val="40000"/>
              <a:lumOff val="60000"/>
            </a:schemeClr>
          </a:solidFill>
          <a:ln w="6350">
            <a:noFill/>
          </a:ln>
        </p:spPr>
        <p:txBody>
          <a:bodyPr rot="0" spcFirstLastPara="0" vert="horz" wrap="square" lIns="91440" tIns="45720" rIns="91440" bIns="45720" numCol="1" spcCol="0" rtlCol="0" fromWordArt="0" anchor="ctr" anchorCtr="0" forceAA="0" compatLnSpc="1">
            <a:prstTxWarp prst="textNoShape">
              <a:avLst/>
            </a:prstTxWarp>
            <a:noAutofit/>
          </a:bodyPr>
          <a:lstStyle/>
          <a:p>
            <a:pPr>
              <a:lnSpc>
                <a:spcPts val="1600"/>
              </a:lnSpc>
            </a:pPr>
            <a:r>
              <a:rPr lang="ja-JP" altLang="en-US" sz="1600" b="1" dirty="0">
                <a:solidFill>
                  <a:srgbClr val="000000"/>
                </a:solidFill>
                <a:latin typeface="+mn-ea"/>
                <a:cs typeface="Times New Roman" panose="02020603050405020304" pitchFamily="18" charset="0"/>
              </a:rPr>
              <a:t>今回の点検ポイント</a:t>
            </a:r>
            <a:endParaRPr lang="en-US" altLang="ja-JP" sz="1600" b="1" dirty="0">
              <a:solidFill>
                <a:srgbClr val="000000"/>
              </a:solidFill>
              <a:latin typeface="+mn-ea"/>
              <a:cs typeface="Times New Roman" panose="02020603050405020304" pitchFamily="18" charset="0"/>
            </a:endParaRPr>
          </a:p>
        </p:txBody>
      </p:sp>
      <p:sp>
        <p:nvSpPr>
          <p:cNvPr id="10" name="テキスト ボックス 3">
            <a:extLst>
              <a:ext uri="{FF2B5EF4-FFF2-40B4-BE49-F238E27FC236}">
                <a16:creationId xmlns:a16="http://schemas.microsoft.com/office/drawing/2014/main" id="{03958D38-9F25-4AA5-B363-242E8E4CBAB5}"/>
              </a:ext>
            </a:extLst>
          </p:cNvPr>
          <p:cNvSpPr txBox="1"/>
          <p:nvPr/>
        </p:nvSpPr>
        <p:spPr>
          <a:xfrm>
            <a:off x="107890" y="5121638"/>
            <a:ext cx="9718029" cy="377523"/>
          </a:xfrm>
          <a:prstGeom prst="rect">
            <a:avLst/>
          </a:prstGeom>
          <a:solidFill>
            <a:schemeClr val="accent1">
              <a:lumMod val="40000"/>
              <a:lumOff val="60000"/>
            </a:schemeClr>
          </a:solidFill>
          <a:ln w="6350">
            <a:noFill/>
          </a:ln>
        </p:spPr>
        <p:txBody>
          <a:bodyPr rot="0" spcFirstLastPara="0" vert="horz" wrap="square" lIns="91440" tIns="45720" rIns="91440" bIns="45720" numCol="1" spcCol="0" rtlCol="0" fromWordArt="0" anchor="ctr" anchorCtr="0" forceAA="0" compatLnSpc="1">
            <a:prstTxWarp prst="textNoShape">
              <a:avLst/>
            </a:prstTxWarp>
            <a:noAutofit/>
          </a:bodyPr>
          <a:lstStyle/>
          <a:p>
            <a:pPr>
              <a:lnSpc>
                <a:spcPts val="1600"/>
              </a:lnSpc>
            </a:pPr>
            <a:r>
              <a:rPr lang="ja-JP" altLang="en-US" sz="1600" b="1" dirty="0">
                <a:solidFill>
                  <a:srgbClr val="000000"/>
                </a:solidFill>
                <a:latin typeface="+mn-ea"/>
                <a:cs typeface="Times New Roman" panose="02020603050405020304" pitchFamily="18" charset="0"/>
              </a:rPr>
              <a:t>スケジュール</a:t>
            </a:r>
            <a:endParaRPr lang="en-US" altLang="ja-JP" sz="1600" b="1" dirty="0">
              <a:solidFill>
                <a:srgbClr val="000000"/>
              </a:solidFill>
              <a:latin typeface="+mn-ea"/>
              <a:cs typeface="Times New Roman" panose="02020603050405020304" pitchFamily="18" charset="0"/>
            </a:endParaRPr>
          </a:p>
        </p:txBody>
      </p:sp>
      <p:sp>
        <p:nvSpPr>
          <p:cNvPr id="13" name="正方形/長方形 12">
            <a:extLst>
              <a:ext uri="{FF2B5EF4-FFF2-40B4-BE49-F238E27FC236}">
                <a16:creationId xmlns:a16="http://schemas.microsoft.com/office/drawing/2014/main" id="{3AB26757-6360-460F-8B44-21E29F87C623}"/>
              </a:ext>
            </a:extLst>
          </p:cNvPr>
          <p:cNvSpPr/>
          <p:nvPr/>
        </p:nvSpPr>
        <p:spPr>
          <a:xfrm>
            <a:off x="0" y="1358839"/>
            <a:ext cx="9906000" cy="523220"/>
          </a:xfrm>
          <a:prstGeom prst="rect">
            <a:avLst/>
          </a:prstGeom>
        </p:spPr>
        <p:txBody>
          <a:bodyPr wrap="square">
            <a:spAutoFit/>
          </a:bodyPr>
          <a:lstStyle/>
          <a:p>
            <a:r>
              <a:rPr lang="ja-JP" altLang="en-US" sz="1400" b="1" kern="100" dirty="0">
                <a:solidFill>
                  <a:prstClr val="black"/>
                </a:solidFill>
                <a:latin typeface="游明朝" panose="02020400000000000000" pitchFamily="18" charset="-128"/>
                <a:ea typeface="Meiryo UI" panose="020B0604030504040204" pitchFamily="50" charset="-128"/>
                <a:cs typeface="Times New Roman" panose="02020603050405020304" pitchFamily="18" charset="0"/>
              </a:rPr>
              <a:t>　</a:t>
            </a:r>
            <a:r>
              <a:rPr kumimoji="1" lang="ja-JP" altLang="en-US" sz="1400" dirty="0">
                <a:latin typeface="BIZ UDPゴシック" panose="020B0400000000000000" pitchFamily="50" charset="-128"/>
                <a:ea typeface="BIZ UDPゴシック" panose="020B0400000000000000" pitchFamily="50" charset="-128"/>
              </a:rPr>
              <a:t> 「大阪府人権教育推進計画（</a:t>
            </a:r>
            <a:r>
              <a:rPr kumimoji="1" lang="en-US" altLang="ja-JP" sz="1400" dirty="0">
                <a:latin typeface="BIZ UDPゴシック" panose="020B0400000000000000" pitchFamily="50" charset="-128"/>
                <a:ea typeface="BIZ UDPゴシック" panose="020B0400000000000000" pitchFamily="50" charset="-128"/>
              </a:rPr>
              <a:t>R4(2022).9</a:t>
            </a:r>
            <a:r>
              <a:rPr kumimoji="1" lang="ja-JP" altLang="en-US" sz="1400" dirty="0">
                <a:latin typeface="BIZ UDPゴシック" panose="020B0400000000000000" pitchFamily="50" charset="-128"/>
                <a:ea typeface="BIZ UDPゴシック" panose="020B0400000000000000" pitchFamily="50" charset="-128"/>
              </a:rPr>
              <a:t>改定）」について、本計画において定められている点検時期（</a:t>
            </a:r>
            <a:r>
              <a:rPr kumimoji="1" lang="en-US" altLang="ja-JP" sz="1400" dirty="0">
                <a:latin typeface="BIZ UDPゴシック" panose="020B0400000000000000" pitchFamily="50" charset="-128"/>
                <a:ea typeface="BIZ UDPゴシック" panose="020B0400000000000000" pitchFamily="50" charset="-128"/>
              </a:rPr>
              <a:t>R7(2025)</a:t>
            </a:r>
            <a:r>
              <a:rPr kumimoji="1" lang="ja-JP" altLang="en-US" sz="1400" dirty="0">
                <a:latin typeface="BIZ UDPゴシック" panose="020B0400000000000000" pitchFamily="50" charset="-128"/>
                <a:ea typeface="BIZ UDPゴシック" panose="020B0400000000000000" pitchFamily="50" charset="-128"/>
              </a:rPr>
              <a:t>年度）に内容の点検を行い、必要に応じて改定を行うもの。</a:t>
            </a:r>
            <a:endParaRPr lang="ja-JP" altLang="en-US" sz="1400" dirty="0">
              <a:latin typeface="+mn-ea"/>
            </a:endParaRPr>
          </a:p>
        </p:txBody>
      </p:sp>
      <p:sp>
        <p:nvSpPr>
          <p:cNvPr id="15" name="正方形/長方形 14">
            <a:extLst>
              <a:ext uri="{FF2B5EF4-FFF2-40B4-BE49-F238E27FC236}">
                <a16:creationId xmlns:a16="http://schemas.microsoft.com/office/drawing/2014/main" id="{A47B8555-270B-4DA0-AECB-B1D226C328D4}"/>
              </a:ext>
            </a:extLst>
          </p:cNvPr>
          <p:cNvSpPr/>
          <p:nvPr/>
        </p:nvSpPr>
        <p:spPr>
          <a:xfrm>
            <a:off x="107890" y="5528241"/>
            <a:ext cx="4738542" cy="954107"/>
          </a:xfrm>
          <a:prstGeom prst="rect">
            <a:avLst/>
          </a:prstGeom>
        </p:spPr>
        <p:txBody>
          <a:bodyPr wrap="square">
            <a:spAutoFit/>
          </a:bodyPr>
          <a:lstStyle/>
          <a:p>
            <a:r>
              <a:rPr lang="ja-JP" altLang="en-US" sz="1400" dirty="0">
                <a:latin typeface="BIZ UDPゴシック" panose="020B0400000000000000" pitchFamily="50" charset="-128"/>
                <a:ea typeface="BIZ UDPゴシック" panose="020B0400000000000000" pitchFamily="50" charset="-128"/>
              </a:rPr>
              <a:t>・令和</a:t>
            </a:r>
            <a:r>
              <a:rPr lang="en-US" altLang="ja-JP" sz="1400" dirty="0">
                <a:latin typeface="BIZ UDPゴシック" panose="020B0400000000000000" pitchFamily="50" charset="-128"/>
                <a:ea typeface="BIZ UDPゴシック" panose="020B0400000000000000" pitchFamily="50" charset="-128"/>
              </a:rPr>
              <a:t>8(2026)</a:t>
            </a:r>
            <a:r>
              <a:rPr lang="ja-JP" altLang="en-US" sz="1400" dirty="0">
                <a:latin typeface="BIZ UDPゴシック" panose="020B0400000000000000" pitchFamily="50" charset="-128"/>
                <a:ea typeface="BIZ UDPゴシック" panose="020B0400000000000000" pitchFamily="50" charset="-128"/>
              </a:rPr>
              <a:t>年</a:t>
            </a:r>
            <a:r>
              <a:rPr lang="en-US" altLang="ja-JP" sz="1400" dirty="0">
                <a:latin typeface="BIZ UDPゴシック" panose="020B0400000000000000" pitchFamily="50" charset="-128"/>
                <a:ea typeface="BIZ UDPゴシック" panose="020B0400000000000000" pitchFamily="50" charset="-128"/>
              </a:rPr>
              <a:t>4</a:t>
            </a:r>
            <a:r>
              <a:rPr lang="ja-JP" altLang="en-US" sz="1400" dirty="0">
                <a:latin typeface="BIZ UDPゴシック" panose="020B0400000000000000" pitchFamily="50" charset="-128"/>
                <a:ea typeface="BIZ UDPゴシック" panose="020B0400000000000000" pitchFamily="50" charset="-128"/>
              </a:rPr>
              <a:t>月～１０月　府民意識調査の分析</a:t>
            </a:r>
            <a:endParaRPr lang="en-US" altLang="ja-JP" sz="1400" dirty="0">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・令和</a:t>
            </a:r>
            <a:r>
              <a:rPr lang="en-US" altLang="ja-JP" sz="1400" dirty="0">
                <a:latin typeface="BIZ UDPゴシック" panose="020B0400000000000000" pitchFamily="50" charset="-128"/>
                <a:ea typeface="BIZ UDPゴシック" panose="020B0400000000000000" pitchFamily="50" charset="-128"/>
              </a:rPr>
              <a:t>8(2026)</a:t>
            </a:r>
            <a:r>
              <a:rPr lang="ja-JP" altLang="en-US" sz="1400" dirty="0">
                <a:latin typeface="BIZ UDPゴシック" panose="020B0400000000000000" pitchFamily="50" charset="-128"/>
                <a:ea typeface="BIZ UDPゴシック" panose="020B0400000000000000" pitchFamily="50" charset="-128"/>
              </a:rPr>
              <a:t>年</a:t>
            </a:r>
            <a:r>
              <a:rPr lang="en-US" altLang="ja-JP" sz="1400" dirty="0">
                <a:latin typeface="BIZ UDPゴシック" panose="020B0400000000000000" pitchFamily="50" charset="-128"/>
                <a:ea typeface="BIZ UDPゴシック" panose="020B0400000000000000" pitchFamily="50" charset="-128"/>
              </a:rPr>
              <a:t>1</a:t>
            </a:r>
            <a:r>
              <a:rPr lang="ja-JP" altLang="en-US" sz="1400" dirty="0">
                <a:latin typeface="BIZ UDPゴシック" panose="020B0400000000000000" pitchFamily="50" charset="-128"/>
                <a:ea typeface="BIZ UDPゴシック" panose="020B0400000000000000" pitchFamily="50" charset="-128"/>
              </a:rPr>
              <a:t>１月～</a:t>
            </a:r>
            <a:r>
              <a:rPr lang="en-US" altLang="ja-JP" sz="1400" dirty="0">
                <a:latin typeface="BIZ UDPゴシック" panose="020B0400000000000000" pitchFamily="50" charset="-128"/>
                <a:ea typeface="BIZ UDPゴシック" panose="020B0400000000000000" pitchFamily="50" charset="-128"/>
              </a:rPr>
              <a:t>12</a:t>
            </a:r>
            <a:r>
              <a:rPr lang="ja-JP" altLang="en-US" sz="1400" dirty="0">
                <a:latin typeface="BIZ UDPゴシック" panose="020B0400000000000000" pitchFamily="50" charset="-128"/>
                <a:ea typeface="BIZ UDPゴシック" panose="020B0400000000000000" pitchFamily="50" charset="-128"/>
              </a:rPr>
              <a:t>月　人権審委員への意見聴取</a:t>
            </a:r>
            <a:endParaRPr lang="en-US" altLang="ja-JP" sz="1400" dirty="0">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・令和</a:t>
            </a:r>
            <a:r>
              <a:rPr lang="en-US" altLang="ja-JP" sz="1400" dirty="0">
                <a:latin typeface="BIZ UDPゴシック" panose="020B0400000000000000" pitchFamily="50" charset="-128"/>
                <a:ea typeface="BIZ UDPゴシック" panose="020B0400000000000000" pitchFamily="50" charset="-128"/>
              </a:rPr>
              <a:t>9(2027)</a:t>
            </a:r>
            <a:r>
              <a:rPr lang="ja-JP" altLang="en-US" sz="1400" dirty="0">
                <a:latin typeface="BIZ UDPゴシック" panose="020B0400000000000000" pitchFamily="50" charset="-128"/>
                <a:ea typeface="BIZ UDPゴシック" panose="020B0400000000000000" pitchFamily="50" charset="-128"/>
              </a:rPr>
              <a:t>年</a:t>
            </a:r>
            <a:r>
              <a:rPr lang="en-US" altLang="ja-JP" sz="1400" dirty="0">
                <a:latin typeface="BIZ UDPゴシック" panose="020B0400000000000000" pitchFamily="50" charset="-128"/>
                <a:ea typeface="BIZ UDPゴシック" panose="020B0400000000000000" pitchFamily="50" charset="-128"/>
              </a:rPr>
              <a:t>1</a:t>
            </a:r>
            <a:r>
              <a:rPr lang="ja-JP" altLang="en-US" sz="1400" dirty="0">
                <a:latin typeface="BIZ UDPゴシック" panose="020B0400000000000000" pitchFamily="50" charset="-128"/>
                <a:ea typeface="BIZ UDPゴシック" panose="020B0400000000000000" pitchFamily="50" charset="-128"/>
              </a:rPr>
              <a:t>月　パブリックコメント</a:t>
            </a:r>
            <a:endParaRPr lang="en-US" altLang="ja-JP" sz="1400" dirty="0">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・令和</a:t>
            </a:r>
            <a:r>
              <a:rPr lang="en-US" altLang="ja-JP" sz="1400" dirty="0">
                <a:latin typeface="BIZ UDPゴシック" panose="020B0400000000000000" pitchFamily="50" charset="-128"/>
                <a:ea typeface="BIZ UDPゴシック" panose="020B0400000000000000" pitchFamily="50" charset="-128"/>
              </a:rPr>
              <a:t>9(2027)</a:t>
            </a:r>
            <a:r>
              <a:rPr lang="ja-JP" altLang="en-US" sz="1400" dirty="0">
                <a:latin typeface="BIZ UDPゴシック" panose="020B0400000000000000" pitchFamily="50" charset="-128"/>
                <a:ea typeface="BIZ UDPゴシック" panose="020B0400000000000000" pitchFamily="50" charset="-128"/>
              </a:rPr>
              <a:t>年</a:t>
            </a:r>
            <a:r>
              <a:rPr lang="en-US" altLang="ja-JP" sz="1400" dirty="0">
                <a:latin typeface="BIZ UDPゴシック" panose="020B0400000000000000" pitchFamily="50" charset="-128"/>
                <a:ea typeface="BIZ UDPゴシック" panose="020B0400000000000000" pitchFamily="50" charset="-128"/>
              </a:rPr>
              <a:t>2</a:t>
            </a:r>
            <a:r>
              <a:rPr lang="ja-JP" altLang="en-US" sz="1400" dirty="0">
                <a:latin typeface="BIZ UDPゴシック" panose="020B0400000000000000" pitchFamily="50" charset="-128"/>
                <a:ea typeface="BIZ UDPゴシック" panose="020B0400000000000000" pitchFamily="50" charset="-128"/>
              </a:rPr>
              <a:t>～</a:t>
            </a:r>
            <a:r>
              <a:rPr lang="en-US" altLang="ja-JP" sz="1400" dirty="0">
                <a:latin typeface="BIZ UDPゴシック" panose="020B0400000000000000" pitchFamily="50" charset="-128"/>
                <a:ea typeface="BIZ UDPゴシック" panose="020B0400000000000000" pitchFamily="50" charset="-128"/>
              </a:rPr>
              <a:t>3</a:t>
            </a:r>
            <a:r>
              <a:rPr lang="ja-JP" altLang="en-US" sz="1400" dirty="0">
                <a:latin typeface="BIZ UDPゴシック" panose="020B0400000000000000" pitchFamily="50" charset="-128"/>
                <a:ea typeface="BIZ UDPゴシック" panose="020B0400000000000000" pitchFamily="50" charset="-128"/>
              </a:rPr>
              <a:t>月　改定（人権審にて報告）</a:t>
            </a:r>
          </a:p>
        </p:txBody>
      </p:sp>
      <p:sp>
        <p:nvSpPr>
          <p:cNvPr id="3" name="スライド番号プレースホルダー 2"/>
          <p:cNvSpPr>
            <a:spLocks noGrp="1"/>
          </p:cNvSpPr>
          <p:nvPr>
            <p:ph type="sldNum" sz="quarter" idx="12"/>
          </p:nvPr>
        </p:nvSpPr>
        <p:spPr>
          <a:xfrm>
            <a:off x="7283482" y="6487653"/>
            <a:ext cx="2228850" cy="365125"/>
          </a:xfrm>
        </p:spPr>
        <p:txBody>
          <a:bodyPr/>
          <a:lstStyle/>
          <a:p>
            <a:fld id="{A6026DAA-D85D-42E0-9A34-89407B7392EF}" type="slidenum">
              <a:rPr kumimoji="1" lang="ja-JP" altLang="en-US" smtClean="0"/>
              <a:t>1</a:t>
            </a:fld>
            <a:endParaRPr kumimoji="1" lang="ja-JP" altLang="en-US"/>
          </a:p>
        </p:txBody>
      </p:sp>
      <p:sp>
        <p:nvSpPr>
          <p:cNvPr id="4" name="正方形/長方形 3">
            <a:extLst>
              <a:ext uri="{FF2B5EF4-FFF2-40B4-BE49-F238E27FC236}">
                <a16:creationId xmlns:a16="http://schemas.microsoft.com/office/drawing/2014/main" id="{42A3F3DA-6931-41EB-B5E4-3F3D54DC96F1}"/>
              </a:ext>
            </a:extLst>
          </p:cNvPr>
          <p:cNvSpPr/>
          <p:nvPr/>
        </p:nvSpPr>
        <p:spPr>
          <a:xfrm>
            <a:off x="8814714" y="197320"/>
            <a:ext cx="873579" cy="31787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資料２</a:t>
            </a:r>
          </a:p>
        </p:txBody>
      </p:sp>
      <p:sp>
        <p:nvSpPr>
          <p:cNvPr id="23" name="テキスト ボックス 22">
            <a:extLst>
              <a:ext uri="{FF2B5EF4-FFF2-40B4-BE49-F238E27FC236}">
                <a16:creationId xmlns:a16="http://schemas.microsoft.com/office/drawing/2014/main" id="{CA38A8EA-1052-4C91-8BA6-B2448FBA0288}"/>
              </a:ext>
            </a:extLst>
          </p:cNvPr>
          <p:cNvSpPr txBox="1"/>
          <p:nvPr/>
        </p:nvSpPr>
        <p:spPr>
          <a:xfrm>
            <a:off x="217707" y="293043"/>
            <a:ext cx="4354293" cy="369254"/>
          </a:xfrm>
          <a:prstGeom prst="rect">
            <a:avLst/>
          </a:prstGeom>
          <a:noFill/>
          <a:ln>
            <a:solidFill>
              <a:schemeClr val="tx1"/>
            </a:solidFill>
          </a:ln>
        </p:spPr>
        <p:txBody>
          <a:bodyPr wrap="square" rtlCol="0">
            <a:spAutoFit/>
          </a:bodyPr>
          <a:lstStyle/>
          <a:p>
            <a:r>
              <a:rPr kumimoji="1" lang="ja-JP" altLang="en-US" dirty="0">
                <a:latin typeface="BIZ UDPゴシック" panose="020B0400000000000000" pitchFamily="50" charset="-128"/>
                <a:ea typeface="BIZ UDPゴシック" panose="020B0400000000000000" pitchFamily="50" charset="-128"/>
              </a:rPr>
              <a:t>大阪府人権教育推進計画の点検について</a:t>
            </a:r>
            <a:endParaRPr kumimoji="1" lang="ja-JP" altLang="en-US" sz="1200" dirty="0">
              <a:latin typeface="BIZ UDPゴシック" panose="020B0400000000000000" pitchFamily="50" charset="-128"/>
              <a:ea typeface="BIZ UDPゴシック" panose="020B0400000000000000" pitchFamily="50" charset="-128"/>
            </a:endParaRPr>
          </a:p>
        </p:txBody>
      </p:sp>
      <p:sp>
        <p:nvSpPr>
          <p:cNvPr id="26" name="テキスト ボックス 25">
            <a:extLst>
              <a:ext uri="{FF2B5EF4-FFF2-40B4-BE49-F238E27FC236}">
                <a16:creationId xmlns:a16="http://schemas.microsoft.com/office/drawing/2014/main" id="{69978E4B-1C95-4584-98E3-F93157604835}"/>
              </a:ext>
            </a:extLst>
          </p:cNvPr>
          <p:cNvSpPr txBox="1"/>
          <p:nvPr/>
        </p:nvSpPr>
        <p:spPr>
          <a:xfrm>
            <a:off x="25093" y="3259335"/>
            <a:ext cx="9252648" cy="1508105"/>
          </a:xfrm>
          <a:prstGeom prst="rect">
            <a:avLst/>
          </a:prstGeom>
          <a:noFill/>
        </p:spPr>
        <p:txBody>
          <a:bodyPr wrap="square" rtlCol="0">
            <a:spAutoFit/>
          </a:bodyPr>
          <a:lstStyle/>
          <a:p>
            <a:r>
              <a:rPr kumimoji="1" lang="ja-JP" altLang="en-US" sz="1400" dirty="0">
                <a:latin typeface="BIZ UDPゴシック" panose="020B0400000000000000" pitchFamily="50" charset="-128"/>
                <a:ea typeface="BIZ UDPゴシック" panose="020B0400000000000000" pitchFamily="50" charset="-128"/>
              </a:rPr>
              <a:t>　（１）国連や国の動向、府民のニーズや社会情勢の変化、法令・制度の変化について反映されているか。</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　（２）「これまでの取組みと評価」の記載が適当か。</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　（３）「この間の人権をめぐる状況の特徴」が現状を踏まえたものとなっているか。</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　（４）人権問題に関する府民意識調査の結果を踏まえた今後の取組みの方向性が記載されているか。</a:t>
            </a:r>
            <a:endParaRPr kumimoji="1" lang="en-US" altLang="ja-JP" sz="1400" dirty="0">
              <a:latin typeface="BIZ UDPゴシック" panose="020B0400000000000000" pitchFamily="50" charset="-128"/>
              <a:ea typeface="BIZ UDPゴシック" panose="020B0400000000000000" pitchFamily="50" charset="-128"/>
            </a:endParaRPr>
          </a:p>
          <a:p>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100" dirty="0">
                <a:latin typeface="BIZ UDPゴシック" panose="020B0400000000000000" pitchFamily="50" charset="-128"/>
                <a:ea typeface="BIZ UDPゴシック" panose="020B0400000000000000" pitchFamily="50" charset="-128"/>
              </a:rPr>
              <a:t>　　　　</a:t>
            </a:r>
            <a:r>
              <a:rPr kumimoji="1" lang="en-US" altLang="ja-JP" sz="1100" dirty="0">
                <a:latin typeface="BIZ UDPゴシック" panose="020B0400000000000000" pitchFamily="50" charset="-128"/>
                <a:ea typeface="BIZ UDPゴシック" panose="020B0400000000000000" pitchFamily="50" charset="-128"/>
              </a:rPr>
              <a:t>※</a:t>
            </a:r>
            <a:r>
              <a:rPr kumimoji="1" lang="ja-JP" altLang="en-US" sz="1100" dirty="0">
                <a:latin typeface="BIZ UDPゴシック" panose="020B0400000000000000" pitchFamily="50" charset="-128"/>
                <a:ea typeface="BIZ UDPゴシック" panose="020B0400000000000000" pitchFamily="50" charset="-128"/>
              </a:rPr>
              <a:t>前回の点検ポイントの考え方を踏襲するとともに、精査した結果、上記４つのポイントとなった。</a:t>
            </a:r>
            <a:endParaRPr kumimoji="1" lang="en-US" altLang="ja-JP" sz="1100" dirty="0">
              <a:latin typeface="BIZ UDPゴシック" panose="020B0400000000000000" pitchFamily="50" charset="-128"/>
              <a:ea typeface="BIZ UDPゴシック" panose="020B0400000000000000" pitchFamily="50" charset="-128"/>
            </a:endParaRPr>
          </a:p>
          <a:p>
            <a:r>
              <a:rPr kumimoji="1" lang="ja-JP" altLang="en-US" sz="1100" dirty="0">
                <a:latin typeface="BIZ UDPゴシック" panose="020B0400000000000000" pitchFamily="50" charset="-128"/>
                <a:ea typeface="BIZ UDPゴシック" panose="020B0400000000000000" pitchFamily="50" charset="-128"/>
              </a:rPr>
              <a:t>　　　　</a:t>
            </a:r>
            <a:r>
              <a:rPr kumimoji="1" lang="en-US" altLang="ja-JP" sz="1100" dirty="0">
                <a:latin typeface="BIZ UDPゴシック" panose="020B0400000000000000" pitchFamily="50" charset="-128"/>
                <a:ea typeface="BIZ UDPゴシック" panose="020B0400000000000000" pitchFamily="50" charset="-128"/>
              </a:rPr>
              <a:t>※</a:t>
            </a:r>
            <a:r>
              <a:rPr kumimoji="1" lang="ja-JP" altLang="en-US" sz="1100" dirty="0">
                <a:latin typeface="BIZ UDPゴシック" panose="020B0400000000000000" pitchFamily="50" charset="-128"/>
                <a:ea typeface="BIZ UDPゴシック" panose="020B0400000000000000" pitchFamily="50" charset="-128"/>
              </a:rPr>
              <a:t>点検ポイントの詳細については、「点検ポイントを踏まえた計画への反映の検討について」を参照。</a:t>
            </a:r>
            <a:endParaRPr kumimoji="1" lang="ja-JP" altLang="en-US" sz="1400" dirty="0">
              <a:latin typeface="BIZ UDPゴシック" panose="020B0400000000000000" pitchFamily="50" charset="-128"/>
              <a:ea typeface="BIZ UDPゴシック" panose="020B0400000000000000" pitchFamily="50" charset="-128"/>
            </a:endParaRPr>
          </a:p>
        </p:txBody>
      </p:sp>
      <p:sp>
        <p:nvSpPr>
          <p:cNvPr id="27" name="テキスト ボックス 26">
            <a:extLst>
              <a:ext uri="{FF2B5EF4-FFF2-40B4-BE49-F238E27FC236}">
                <a16:creationId xmlns:a16="http://schemas.microsoft.com/office/drawing/2014/main" id="{D207ACE3-8697-4CE9-8494-74FECA83A1B3}"/>
              </a:ext>
            </a:extLst>
          </p:cNvPr>
          <p:cNvSpPr txBox="1"/>
          <p:nvPr/>
        </p:nvSpPr>
        <p:spPr>
          <a:xfrm>
            <a:off x="653465" y="1900910"/>
            <a:ext cx="8624276" cy="707886"/>
          </a:xfrm>
          <a:prstGeom prst="rect">
            <a:avLst/>
          </a:prstGeom>
          <a:solidFill>
            <a:schemeClr val="bg1">
              <a:lumMod val="85000"/>
            </a:schemeClr>
          </a:solidFill>
        </p:spPr>
        <p:txBody>
          <a:bodyPr wrap="square" rtlCol="0">
            <a:spAutoFit/>
          </a:bodyPr>
          <a:lstStyle/>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大阪府人権教育推進計画（抜粋）</a:t>
            </a:r>
            <a:r>
              <a:rPr kumimoji="1" lang="en-US" altLang="ja-JP" sz="1000" dirty="0">
                <a:latin typeface="BIZ UDPゴシック" panose="020B0400000000000000" pitchFamily="50" charset="-128"/>
                <a:ea typeface="BIZ UDPゴシック" panose="020B0400000000000000" pitchFamily="50" charset="-128"/>
              </a:rPr>
              <a:t>】</a:t>
            </a:r>
          </a:p>
          <a:p>
            <a:r>
              <a:rPr kumimoji="1" lang="ja-JP" altLang="en-US" sz="1000" dirty="0">
                <a:latin typeface="BIZ UDPゴシック" panose="020B0400000000000000" pitchFamily="50" charset="-128"/>
                <a:ea typeface="BIZ UDPゴシック" panose="020B0400000000000000" pitchFamily="50" charset="-128"/>
              </a:rPr>
              <a:t>　様々な人権問題の現状や推進計画に基づく個別・具体の施策の実施状況については、毎年度、大阪府人権白書「ゆまにてなにわ（施策編）」を取りまとめ、公表します。</a:t>
            </a:r>
          </a:p>
          <a:p>
            <a:r>
              <a:rPr kumimoji="1" lang="ja-JP" altLang="en-US" sz="1000" dirty="0">
                <a:latin typeface="BIZ UDPゴシック" panose="020B0400000000000000" pitchFamily="50" charset="-128"/>
                <a:ea typeface="BIZ UDPゴシック" panose="020B0400000000000000" pitchFamily="50" charset="-128"/>
              </a:rPr>
              <a:t>　また、</a:t>
            </a:r>
            <a:r>
              <a:rPr kumimoji="1" lang="ja-JP" altLang="en-US" sz="1000" b="1" u="sng" dirty="0">
                <a:latin typeface="BIZ UDPゴシック" panose="020B0400000000000000" pitchFamily="50" charset="-128"/>
                <a:ea typeface="BIZ UDPゴシック" panose="020B0400000000000000" pitchFamily="50" charset="-128"/>
              </a:rPr>
              <a:t>国連や国の動向、府民のニーズや社会情勢の変化、法令・制度の変化等に対応するため、</a:t>
            </a:r>
            <a:r>
              <a:rPr kumimoji="1" lang="en-US" altLang="ja-JP" sz="1000" b="1" u="sng" dirty="0">
                <a:latin typeface="BIZ UDPゴシック" panose="020B0400000000000000" pitchFamily="50" charset="-128"/>
                <a:ea typeface="BIZ UDPゴシック" panose="020B0400000000000000" pitchFamily="50" charset="-128"/>
              </a:rPr>
              <a:t>3</a:t>
            </a:r>
            <a:r>
              <a:rPr kumimoji="1" lang="ja-JP" altLang="en-US" sz="1000" b="1" u="sng" dirty="0">
                <a:latin typeface="BIZ UDPゴシック" panose="020B0400000000000000" pitchFamily="50" charset="-128"/>
                <a:ea typeface="BIZ UDPゴシック" panose="020B0400000000000000" pitchFamily="50" charset="-128"/>
              </a:rPr>
              <a:t>年ごとに推進計画の内容を点検</a:t>
            </a:r>
            <a:r>
              <a:rPr kumimoji="1" lang="ja-JP" altLang="en-US" sz="1000" dirty="0">
                <a:latin typeface="BIZ UDPゴシック" panose="020B0400000000000000" pitchFamily="50" charset="-128"/>
                <a:ea typeface="BIZ UDPゴシック" panose="020B0400000000000000" pitchFamily="50" charset="-128"/>
              </a:rPr>
              <a:t>します。</a:t>
            </a:r>
          </a:p>
        </p:txBody>
      </p:sp>
    </p:spTree>
    <p:extLst>
      <p:ext uri="{BB962C8B-B14F-4D97-AF65-F5344CB8AC3E}">
        <p14:creationId xmlns:p14="http://schemas.microsoft.com/office/powerpoint/2010/main" val="7001133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四角形: 角を丸くする 2"/>
          <p:cNvSpPr/>
          <p:nvPr/>
        </p:nvSpPr>
        <p:spPr>
          <a:xfrm>
            <a:off x="47044" y="837127"/>
            <a:ext cx="4860235" cy="5969358"/>
          </a:xfrm>
          <a:prstGeom prst="roundRect">
            <a:avLst>
              <a:gd name="adj" fmla="val 1750"/>
            </a:avLst>
          </a:prstGeom>
          <a:noFill/>
          <a:ln w="9525">
            <a:no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ts val="2600"/>
              </a:lnSpc>
            </a:pPr>
            <a:endParaRPr lang="en-US" altLang="ja-JP" b="1" dirty="0">
              <a:latin typeface="Meiryo UI" panose="020B0604030504040204" pitchFamily="50" charset="-128"/>
              <a:ea typeface="Meiryo UI" panose="020B0604030504040204" pitchFamily="50" charset="-128"/>
            </a:endParaRPr>
          </a:p>
          <a:p>
            <a:pPr lvl="0"/>
            <a:endParaRPr lang="en-US" altLang="ja-JP" sz="14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endParaRPr>
          </a:p>
          <a:p>
            <a:pPr lvl="0"/>
            <a:endParaRPr lang="en-US" altLang="ja-JP" sz="14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endParaRPr>
          </a:p>
          <a:p>
            <a:pPr lvl="0"/>
            <a:endParaRPr lang="en-US" altLang="ja-JP" sz="14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endParaRPr>
          </a:p>
          <a:p>
            <a:pPr lvl="0"/>
            <a:endParaRPr lang="en-US" altLang="ja-JP" sz="14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endParaRPr>
          </a:p>
          <a:p>
            <a:pPr lvl="0"/>
            <a:endParaRPr lang="en-US" altLang="ja-JP" sz="14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endParaRPr>
          </a:p>
          <a:p>
            <a:pPr lvl="0"/>
            <a:endParaRPr lang="en-US" altLang="ja-JP" sz="14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endParaRPr>
          </a:p>
          <a:p>
            <a:endParaRPr lang="en-US" altLang="ja-JP" sz="1600" dirty="0">
              <a:latin typeface="Meiryo UI" panose="020B0604030504040204" pitchFamily="50" charset="-128"/>
              <a:ea typeface="Meiryo UI" panose="020B0604030504040204" pitchFamily="50" charset="-128"/>
            </a:endParaRPr>
          </a:p>
          <a:p>
            <a:endParaRPr lang="ja-JP" altLang="en-US" sz="1200" dirty="0">
              <a:latin typeface="Meiryo UI" panose="020B0604030504040204" pitchFamily="50" charset="-128"/>
              <a:ea typeface="Meiryo UI" panose="020B0604030504040204" pitchFamily="50" charset="-128"/>
            </a:endParaRPr>
          </a:p>
          <a:p>
            <a:endParaRPr lang="en-US" altLang="ja-JP" b="1" dirty="0">
              <a:latin typeface="Meiryo UI" panose="020B0604030504040204" pitchFamily="50" charset="-128"/>
              <a:ea typeface="Meiryo UI" panose="020B0604030504040204" pitchFamily="50" charset="-128"/>
            </a:endParaRPr>
          </a:p>
          <a:p>
            <a:endParaRPr lang="en-US" altLang="ja-JP" b="1" dirty="0">
              <a:latin typeface="Meiryo UI" panose="020B0604030504040204" pitchFamily="50" charset="-128"/>
              <a:ea typeface="Meiryo UI" panose="020B0604030504040204" pitchFamily="50" charset="-128"/>
            </a:endParaRPr>
          </a:p>
          <a:p>
            <a:endParaRPr lang="en-US" altLang="ja-JP" b="1" dirty="0">
              <a:latin typeface="Meiryo UI" panose="020B0604030504040204" pitchFamily="50" charset="-128"/>
              <a:ea typeface="Meiryo UI" panose="020B0604030504040204" pitchFamily="50" charset="-128"/>
            </a:endParaRPr>
          </a:p>
          <a:p>
            <a:endParaRPr lang="en-US" altLang="ja-JP" b="1" dirty="0">
              <a:latin typeface="Meiryo UI" panose="020B0604030504040204" pitchFamily="50" charset="-128"/>
              <a:ea typeface="Meiryo UI" panose="020B0604030504040204" pitchFamily="50" charset="-128"/>
            </a:endParaRPr>
          </a:p>
          <a:p>
            <a:endParaRPr lang="en-US" altLang="ja-JP" b="1" dirty="0">
              <a:latin typeface="Meiryo UI" panose="020B0604030504040204" pitchFamily="50" charset="-128"/>
              <a:ea typeface="Meiryo UI" panose="020B0604030504040204" pitchFamily="50" charset="-128"/>
            </a:endParaRPr>
          </a:p>
          <a:p>
            <a:endParaRPr lang="en-US" altLang="ja-JP" b="1" dirty="0">
              <a:latin typeface="Meiryo UI" panose="020B0604030504040204" pitchFamily="50" charset="-128"/>
              <a:ea typeface="Meiryo UI" panose="020B0604030504040204" pitchFamily="50" charset="-128"/>
            </a:endParaRPr>
          </a:p>
          <a:p>
            <a:endParaRPr lang="en-US" altLang="ja-JP" b="1" dirty="0">
              <a:latin typeface="Meiryo UI" panose="020B0604030504040204" pitchFamily="50" charset="-128"/>
              <a:ea typeface="Meiryo UI" panose="020B0604030504040204" pitchFamily="50" charset="-128"/>
            </a:endParaRPr>
          </a:p>
          <a:p>
            <a:endParaRPr lang="en-US" altLang="ja-JP" sz="800" dirty="0">
              <a:latin typeface="Meiryo UI" panose="020B0604030504040204" pitchFamily="50" charset="-128"/>
              <a:ea typeface="Meiryo UI" panose="020B0604030504040204" pitchFamily="50" charset="-128"/>
            </a:endParaRPr>
          </a:p>
          <a:p>
            <a:endParaRPr lang="en-US" altLang="ja-JP" sz="1400" dirty="0">
              <a:latin typeface="Meiryo UI" panose="020B0604030504040204" pitchFamily="50" charset="-128"/>
              <a:ea typeface="Meiryo UI" panose="020B0604030504040204" pitchFamily="50" charset="-128"/>
            </a:endParaRPr>
          </a:p>
        </p:txBody>
      </p:sp>
      <p:sp>
        <p:nvSpPr>
          <p:cNvPr id="6" name="テキスト ボックス 3">
            <a:extLst>
              <a:ext uri="{FF2B5EF4-FFF2-40B4-BE49-F238E27FC236}">
                <a16:creationId xmlns:a16="http://schemas.microsoft.com/office/drawing/2014/main" id="{E9B68CD8-D173-4565-A16B-888A25E34CF5}"/>
              </a:ext>
            </a:extLst>
          </p:cNvPr>
          <p:cNvSpPr txBox="1"/>
          <p:nvPr/>
        </p:nvSpPr>
        <p:spPr>
          <a:xfrm>
            <a:off x="79114" y="916733"/>
            <a:ext cx="9718029" cy="377523"/>
          </a:xfrm>
          <a:prstGeom prst="rect">
            <a:avLst/>
          </a:prstGeom>
          <a:solidFill>
            <a:schemeClr val="accent1">
              <a:lumMod val="40000"/>
              <a:lumOff val="60000"/>
            </a:schemeClr>
          </a:solidFill>
          <a:ln w="6350">
            <a:noFill/>
          </a:ln>
        </p:spPr>
        <p:txBody>
          <a:bodyPr rot="0" spcFirstLastPara="0" vert="horz" wrap="square" lIns="91440" tIns="45720" rIns="91440" bIns="45720" numCol="1" spcCol="0" rtlCol="0" fromWordArt="0" anchor="ctr" anchorCtr="0" forceAA="0" compatLnSpc="1">
            <a:prstTxWarp prst="textNoShape">
              <a:avLst/>
            </a:prstTxWarp>
            <a:noAutofit/>
          </a:bodyPr>
          <a:lstStyle/>
          <a:p>
            <a:pPr>
              <a:lnSpc>
                <a:spcPts val="1600"/>
              </a:lnSpc>
            </a:pPr>
            <a:r>
              <a:rPr kumimoji="1" lang="ja-JP" altLang="en-US" sz="1600" dirty="0">
                <a:latin typeface="BIZ UDPゴシック" panose="020B0400000000000000" pitchFamily="50" charset="-128"/>
                <a:ea typeface="BIZ UDPゴシック" panose="020B0400000000000000" pitchFamily="50" charset="-128"/>
              </a:rPr>
              <a:t>（１）国連や国の動向、府民のニーズや社会情勢の変化、法令・制度の変化について反映されているか。</a:t>
            </a:r>
            <a:endParaRPr kumimoji="1" lang="en-US" altLang="ja-JP" sz="1600" dirty="0">
              <a:latin typeface="BIZ UDPゴシック" panose="020B0400000000000000" pitchFamily="50" charset="-128"/>
              <a:ea typeface="BIZ UDPゴシック" panose="020B0400000000000000" pitchFamily="50" charset="-128"/>
            </a:endParaRPr>
          </a:p>
        </p:txBody>
      </p:sp>
      <p:sp>
        <p:nvSpPr>
          <p:cNvPr id="9" name="テキスト ボックス 3">
            <a:extLst>
              <a:ext uri="{FF2B5EF4-FFF2-40B4-BE49-F238E27FC236}">
                <a16:creationId xmlns:a16="http://schemas.microsoft.com/office/drawing/2014/main" id="{06E5CAA1-AF7D-4BF2-BC2A-02BD23EB6FFC}"/>
              </a:ext>
            </a:extLst>
          </p:cNvPr>
          <p:cNvSpPr txBox="1"/>
          <p:nvPr/>
        </p:nvSpPr>
        <p:spPr>
          <a:xfrm>
            <a:off x="48264" y="4104010"/>
            <a:ext cx="9718029" cy="377523"/>
          </a:xfrm>
          <a:prstGeom prst="rect">
            <a:avLst/>
          </a:prstGeom>
          <a:solidFill>
            <a:schemeClr val="accent1">
              <a:lumMod val="40000"/>
              <a:lumOff val="60000"/>
            </a:schemeClr>
          </a:solidFill>
          <a:ln w="6350">
            <a:noFill/>
          </a:ln>
        </p:spPr>
        <p:txBody>
          <a:bodyPr rot="0" spcFirstLastPara="0" vert="horz" wrap="square" lIns="91440" tIns="45720" rIns="91440" bIns="45720" numCol="1" spcCol="0" rtlCol="0" fromWordArt="0" anchor="ctr" anchorCtr="0" forceAA="0" compatLnSpc="1">
            <a:prstTxWarp prst="textNoShape">
              <a:avLst/>
            </a:prstTxWarp>
            <a:noAutofit/>
          </a:bodyPr>
          <a:lstStyle/>
          <a:p>
            <a:pPr>
              <a:lnSpc>
                <a:spcPts val="1600"/>
              </a:lnSpc>
            </a:pPr>
            <a:r>
              <a:rPr kumimoji="1" lang="ja-JP" altLang="en-US" sz="1600" dirty="0">
                <a:latin typeface="BIZ UDPゴシック" panose="020B0400000000000000" pitchFamily="50" charset="-128"/>
                <a:ea typeface="BIZ UDPゴシック" panose="020B0400000000000000" pitchFamily="50" charset="-128"/>
              </a:rPr>
              <a:t>（３）「この間の人権をめぐる状況の特徴」が現状を踏まえたものとなっているか。</a:t>
            </a:r>
            <a:endParaRPr kumimoji="1" lang="en-US" altLang="ja-JP" sz="1600" dirty="0">
              <a:latin typeface="BIZ UDPゴシック" panose="020B0400000000000000" pitchFamily="50" charset="-128"/>
              <a:ea typeface="BIZ UDPゴシック" panose="020B0400000000000000" pitchFamily="50" charset="-128"/>
            </a:endParaRPr>
          </a:p>
        </p:txBody>
      </p:sp>
      <p:sp>
        <p:nvSpPr>
          <p:cNvPr id="10" name="テキスト ボックス 3">
            <a:extLst>
              <a:ext uri="{FF2B5EF4-FFF2-40B4-BE49-F238E27FC236}">
                <a16:creationId xmlns:a16="http://schemas.microsoft.com/office/drawing/2014/main" id="{03958D38-9F25-4AA5-B363-242E8E4CBAB5}"/>
              </a:ext>
            </a:extLst>
          </p:cNvPr>
          <p:cNvSpPr txBox="1"/>
          <p:nvPr/>
        </p:nvSpPr>
        <p:spPr>
          <a:xfrm>
            <a:off x="79112" y="5704564"/>
            <a:ext cx="9718029" cy="377523"/>
          </a:xfrm>
          <a:prstGeom prst="rect">
            <a:avLst/>
          </a:prstGeom>
          <a:solidFill>
            <a:schemeClr val="accent1">
              <a:lumMod val="40000"/>
              <a:lumOff val="60000"/>
            </a:schemeClr>
          </a:solidFill>
          <a:ln w="6350">
            <a:noFill/>
          </a:ln>
        </p:spPr>
        <p:txBody>
          <a:bodyPr rot="0" spcFirstLastPara="0" vert="horz" wrap="square" lIns="91440" tIns="45720" rIns="91440" bIns="45720" numCol="1" spcCol="0" rtlCol="0" fromWordArt="0" anchor="ctr" anchorCtr="0" forceAA="0" compatLnSpc="1">
            <a:prstTxWarp prst="textNoShape">
              <a:avLst/>
            </a:prstTxWarp>
            <a:noAutofit/>
          </a:bodyPr>
          <a:lstStyle/>
          <a:p>
            <a:pPr>
              <a:lnSpc>
                <a:spcPts val="1600"/>
              </a:lnSpc>
            </a:pPr>
            <a:r>
              <a:rPr kumimoji="1" lang="ja-JP" altLang="en-US" sz="1600" dirty="0">
                <a:latin typeface="BIZ UDPゴシック" panose="020B0400000000000000" pitchFamily="50" charset="-128"/>
                <a:ea typeface="BIZ UDPゴシック" panose="020B0400000000000000" pitchFamily="50" charset="-128"/>
              </a:rPr>
              <a:t>（４）人権問題に関する府民意識調査の結果を踏まえた今後の取組みの方向性が記載されているか。</a:t>
            </a:r>
            <a:endParaRPr kumimoji="1" lang="en-US" altLang="ja-JP" sz="1600" dirty="0">
              <a:latin typeface="BIZ UDPゴシック" panose="020B0400000000000000" pitchFamily="50" charset="-128"/>
              <a:ea typeface="BIZ UDPゴシック" panose="020B0400000000000000" pitchFamily="50" charset="-128"/>
            </a:endParaRPr>
          </a:p>
        </p:txBody>
      </p:sp>
      <p:sp>
        <p:nvSpPr>
          <p:cNvPr id="13" name="正方形/長方形 12">
            <a:extLst>
              <a:ext uri="{FF2B5EF4-FFF2-40B4-BE49-F238E27FC236}">
                <a16:creationId xmlns:a16="http://schemas.microsoft.com/office/drawing/2014/main" id="{3AB26757-6360-460F-8B44-21E29F87C623}"/>
              </a:ext>
            </a:extLst>
          </p:cNvPr>
          <p:cNvSpPr/>
          <p:nvPr/>
        </p:nvSpPr>
        <p:spPr>
          <a:xfrm>
            <a:off x="373654" y="1358859"/>
            <a:ext cx="9250135" cy="954107"/>
          </a:xfrm>
          <a:prstGeom prst="rect">
            <a:avLst/>
          </a:prstGeom>
        </p:spPr>
        <p:txBody>
          <a:bodyPr wrap="square">
            <a:spAutoFit/>
          </a:bodyPr>
          <a:lstStyle/>
          <a:p>
            <a:r>
              <a:rPr lang="ja-JP" altLang="en-US" sz="1400" dirty="0">
                <a:latin typeface="BIZ UDPゴシック" panose="020B0400000000000000" pitchFamily="50" charset="-128"/>
                <a:ea typeface="BIZ UDPゴシック" panose="020B0400000000000000" pitchFamily="50" charset="-128"/>
              </a:rPr>
              <a:t>・</a:t>
            </a:r>
            <a:r>
              <a:rPr lang="ja-JP" altLang="en-US" sz="1400">
                <a:latin typeface="BIZ UDPゴシック" panose="020B0400000000000000" pitchFamily="50" charset="-128"/>
                <a:ea typeface="BIZ UDPゴシック" panose="020B0400000000000000" pitchFamily="50" charset="-128"/>
              </a:rPr>
              <a:t>国の「人権教育・啓発に関する基本</a:t>
            </a:r>
            <a:r>
              <a:rPr lang="ja-JP" altLang="en-US" sz="1400" dirty="0">
                <a:latin typeface="BIZ UDPゴシック" panose="020B0400000000000000" pitchFamily="50" charset="-128"/>
                <a:ea typeface="BIZ UDPゴシック" panose="020B0400000000000000" pitchFamily="50" charset="-128"/>
              </a:rPr>
              <a:t>計画（</a:t>
            </a:r>
            <a:r>
              <a:rPr lang="ja-JP" altLang="en-US" sz="1400">
                <a:latin typeface="BIZ UDPゴシック" panose="020B0400000000000000" pitchFamily="50" charset="-128"/>
                <a:ea typeface="BIZ UDPゴシック" panose="020B0400000000000000" pitchFamily="50" charset="-128"/>
              </a:rPr>
              <a:t>第二次）」の</a:t>
            </a:r>
            <a:r>
              <a:rPr lang="ja-JP" altLang="en-US" sz="1400" dirty="0">
                <a:latin typeface="BIZ UDPゴシック" panose="020B0400000000000000" pitchFamily="50" charset="-128"/>
                <a:ea typeface="BIZ UDPゴシック" panose="020B0400000000000000" pitchFamily="50" charset="-128"/>
              </a:rPr>
              <a:t>中でも社会的に深刻な問題とされている、「インターネット上の人権侵害」を課題横断的なものと位置づける。</a:t>
            </a:r>
            <a:endParaRPr lang="en-US" altLang="ja-JP" sz="1400" dirty="0">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・今までは見落とされがちであった属性の人々の権利や救済について、新たに定められた基本法のうち、「性の多様性理解増進法」について記載。</a:t>
            </a:r>
          </a:p>
        </p:txBody>
      </p:sp>
      <p:sp>
        <p:nvSpPr>
          <p:cNvPr id="3" name="スライド番号プレースホルダー 2"/>
          <p:cNvSpPr>
            <a:spLocks noGrp="1"/>
          </p:cNvSpPr>
          <p:nvPr>
            <p:ph type="sldNum" sz="quarter" idx="12"/>
          </p:nvPr>
        </p:nvSpPr>
        <p:spPr>
          <a:xfrm>
            <a:off x="7283482" y="6487653"/>
            <a:ext cx="2228850" cy="365125"/>
          </a:xfrm>
        </p:spPr>
        <p:txBody>
          <a:bodyPr/>
          <a:lstStyle/>
          <a:p>
            <a:fld id="{A6026DAA-D85D-42E0-9A34-89407B7392EF}" type="slidenum">
              <a:rPr kumimoji="1" lang="ja-JP" altLang="en-US" smtClean="0"/>
              <a:t>2</a:t>
            </a:fld>
            <a:endParaRPr kumimoji="1" lang="ja-JP" altLang="en-US"/>
          </a:p>
        </p:txBody>
      </p:sp>
      <p:sp>
        <p:nvSpPr>
          <p:cNvPr id="4" name="正方形/長方形 3">
            <a:extLst>
              <a:ext uri="{FF2B5EF4-FFF2-40B4-BE49-F238E27FC236}">
                <a16:creationId xmlns:a16="http://schemas.microsoft.com/office/drawing/2014/main" id="{42A3F3DA-6931-41EB-B5E4-3F3D54DC96F1}"/>
              </a:ext>
            </a:extLst>
          </p:cNvPr>
          <p:cNvSpPr/>
          <p:nvPr/>
        </p:nvSpPr>
        <p:spPr>
          <a:xfrm>
            <a:off x="8814714" y="197320"/>
            <a:ext cx="873579" cy="31787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資料２</a:t>
            </a:r>
          </a:p>
        </p:txBody>
      </p:sp>
      <p:sp>
        <p:nvSpPr>
          <p:cNvPr id="23" name="テキスト ボックス 22">
            <a:extLst>
              <a:ext uri="{FF2B5EF4-FFF2-40B4-BE49-F238E27FC236}">
                <a16:creationId xmlns:a16="http://schemas.microsoft.com/office/drawing/2014/main" id="{CA38A8EA-1052-4C91-8BA6-B2448FBA0288}"/>
              </a:ext>
            </a:extLst>
          </p:cNvPr>
          <p:cNvSpPr txBox="1"/>
          <p:nvPr/>
        </p:nvSpPr>
        <p:spPr>
          <a:xfrm>
            <a:off x="217707" y="293042"/>
            <a:ext cx="6012405" cy="369332"/>
          </a:xfrm>
          <a:prstGeom prst="rect">
            <a:avLst/>
          </a:prstGeom>
          <a:noFill/>
          <a:ln>
            <a:noFill/>
          </a:ln>
        </p:spPr>
        <p:txBody>
          <a:bodyPr wrap="square" rtlCol="0">
            <a:spAutoFit/>
          </a:bodyPr>
          <a:lstStyle/>
          <a:p>
            <a:r>
              <a:rPr kumimoji="1" lang="ja-JP" altLang="en-US" dirty="0">
                <a:latin typeface="BIZ UDPゴシック" panose="020B0400000000000000" pitchFamily="50" charset="-128"/>
                <a:ea typeface="BIZ UDPゴシック" panose="020B0400000000000000" pitchFamily="50" charset="-128"/>
              </a:rPr>
              <a:t>■点検ポイントを踏まえた計画への反映の検討について</a:t>
            </a:r>
            <a:endParaRPr kumimoji="1" lang="ja-JP" altLang="en-US" sz="1200" dirty="0">
              <a:latin typeface="BIZ UDPゴシック" panose="020B0400000000000000" pitchFamily="50" charset="-128"/>
              <a:ea typeface="BIZ UDPゴシック" panose="020B0400000000000000" pitchFamily="50" charset="-128"/>
            </a:endParaRPr>
          </a:p>
        </p:txBody>
      </p:sp>
      <p:sp>
        <p:nvSpPr>
          <p:cNvPr id="14" name="テキスト ボックス 3">
            <a:extLst>
              <a:ext uri="{FF2B5EF4-FFF2-40B4-BE49-F238E27FC236}">
                <a16:creationId xmlns:a16="http://schemas.microsoft.com/office/drawing/2014/main" id="{3E2E3996-2FA2-4598-9AE8-A54A58DB08CF}"/>
              </a:ext>
            </a:extLst>
          </p:cNvPr>
          <p:cNvSpPr txBox="1"/>
          <p:nvPr/>
        </p:nvSpPr>
        <p:spPr>
          <a:xfrm>
            <a:off x="79112" y="2665531"/>
            <a:ext cx="9718029" cy="377523"/>
          </a:xfrm>
          <a:prstGeom prst="rect">
            <a:avLst/>
          </a:prstGeom>
          <a:solidFill>
            <a:schemeClr val="accent1">
              <a:lumMod val="40000"/>
              <a:lumOff val="60000"/>
            </a:schemeClr>
          </a:solidFill>
          <a:ln w="6350">
            <a:noFill/>
          </a:ln>
        </p:spPr>
        <p:txBody>
          <a:bodyPr rot="0" spcFirstLastPara="0" vert="horz" wrap="square" lIns="91440" tIns="45720" rIns="91440" bIns="45720" numCol="1" spcCol="0" rtlCol="0" fromWordArt="0" anchor="ctr" anchorCtr="0" forceAA="0" compatLnSpc="1">
            <a:prstTxWarp prst="textNoShape">
              <a:avLst/>
            </a:prstTxWarp>
            <a:noAutofit/>
          </a:bodyPr>
          <a:lstStyle/>
          <a:p>
            <a:pPr>
              <a:lnSpc>
                <a:spcPts val="1600"/>
              </a:lnSpc>
            </a:pPr>
            <a:r>
              <a:rPr kumimoji="1" lang="ja-JP" altLang="en-US" sz="1600" dirty="0">
                <a:latin typeface="BIZ UDPゴシック" panose="020B0400000000000000" pitchFamily="50" charset="-128"/>
                <a:ea typeface="BIZ UDPゴシック" panose="020B0400000000000000" pitchFamily="50" charset="-128"/>
              </a:rPr>
              <a:t>（２）「これまでの取組みと評価」の記載が適当か。</a:t>
            </a:r>
          </a:p>
        </p:txBody>
      </p:sp>
      <p:sp>
        <p:nvSpPr>
          <p:cNvPr id="16" name="正方形/長方形 15">
            <a:extLst>
              <a:ext uri="{FF2B5EF4-FFF2-40B4-BE49-F238E27FC236}">
                <a16:creationId xmlns:a16="http://schemas.microsoft.com/office/drawing/2014/main" id="{1223ACC8-E4B7-4F6A-9E89-1909CACFE309}"/>
              </a:ext>
            </a:extLst>
          </p:cNvPr>
          <p:cNvSpPr/>
          <p:nvPr/>
        </p:nvSpPr>
        <p:spPr>
          <a:xfrm>
            <a:off x="373653" y="3111485"/>
            <a:ext cx="9423488" cy="523220"/>
          </a:xfrm>
          <a:prstGeom prst="rect">
            <a:avLst/>
          </a:prstGeom>
        </p:spPr>
        <p:txBody>
          <a:bodyPr wrap="square">
            <a:spAutoFit/>
          </a:bodyPr>
          <a:lstStyle/>
          <a:p>
            <a:r>
              <a:rPr lang="ja-JP" altLang="en-US" sz="1400" dirty="0">
                <a:latin typeface="BIZ UDPゴシック" panose="020B0400000000000000" pitchFamily="50" charset="-128"/>
                <a:ea typeface="BIZ UDPゴシック" panose="020B0400000000000000" pitchFamily="50" charset="-128"/>
              </a:rPr>
              <a:t>前回改定時に追記した「メディア・リテラシーの育成」、「いじめの未然防止に向けて」、「研修の効果検証」の３項目について、取組内容および評価について記載。</a:t>
            </a:r>
            <a:endParaRPr lang="en-US" altLang="ja-JP" sz="1400" dirty="0">
              <a:latin typeface="BIZ UDPゴシック" panose="020B0400000000000000" pitchFamily="50" charset="-128"/>
              <a:ea typeface="BIZ UDPゴシック" panose="020B0400000000000000" pitchFamily="50" charset="-128"/>
            </a:endParaRPr>
          </a:p>
        </p:txBody>
      </p:sp>
      <p:sp>
        <p:nvSpPr>
          <p:cNvPr id="17" name="正方形/長方形 16">
            <a:extLst>
              <a:ext uri="{FF2B5EF4-FFF2-40B4-BE49-F238E27FC236}">
                <a16:creationId xmlns:a16="http://schemas.microsoft.com/office/drawing/2014/main" id="{9801062F-3A1A-48F2-BC2D-E0BB5444A1A1}"/>
              </a:ext>
            </a:extLst>
          </p:cNvPr>
          <p:cNvSpPr/>
          <p:nvPr/>
        </p:nvSpPr>
        <p:spPr>
          <a:xfrm>
            <a:off x="373653" y="4596258"/>
            <a:ext cx="9250135" cy="738664"/>
          </a:xfrm>
          <a:prstGeom prst="rect">
            <a:avLst/>
          </a:prstGeom>
        </p:spPr>
        <p:txBody>
          <a:bodyPr wrap="square">
            <a:spAutoFit/>
          </a:bodyPr>
          <a:lstStyle/>
          <a:p>
            <a:r>
              <a:rPr lang="ja-JP" altLang="en-US" sz="1400" dirty="0">
                <a:latin typeface="BIZ UDPゴシック" panose="020B0400000000000000" pitchFamily="50" charset="-128"/>
                <a:ea typeface="BIZ UDPゴシック" panose="020B0400000000000000" pitchFamily="50" charset="-128"/>
              </a:rPr>
              <a:t>・国の基本計画（第二次）の中で触れられている、複合差別や共生社会の推進について記載。</a:t>
            </a:r>
            <a:endParaRPr lang="en-US" altLang="ja-JP" sz="1400" dirty="0">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・インターネット上の人権侵害を課題横断的なものと位置づける。</a:t>
            </a:r>
            <a:endParaRPr lang="en-US" altLang="ja-JP" sz="1400" dirty="0">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・新型コロナウィルスの影響など、現在では深刻度の下がった項目に</a:t>
            </a:r>
            <a:r>
              <a:rPr lang="ja-JP" altLang="en-US" sz="1400">
                <a:latin typeface="BIZ UDPゴシック" panose="020B0400000000000000" pitchFamily="50" charset="-128"/>
                <a:ea typeface="BIZ UDPゴシック" panose="020B0400000000000000" pitchFamily="50" charset="-128"/>
              </a:rPr>
              <a:t>ついて見直し。</a:t>
            </a:r>
            <a:endParaRPr lang="ja-JP" altLang="en-US" sz="1400" dirty="0">
              <a:latin typeface="BIZ UDPゴシック" panose="020B0400000000000000" pitchFamily="50" charset="-128"/>
              <a:ea typeface="BIZ UDPゴシック" panose="020B0400000000000000" pitchFamily="50" charset="-128"/>
            </a:endParaRPr>
          </a:p>
        </p:txBody>
      </p:sp>
      <p:sp>
        <p:nvSpPr>
          <p:cNvPr id="18" name="正方形/長方形 17">
            <a:extLst>
              <a:ext uri="{FF2B5EF4-FFF2-40B4-BE49-F238E27FC236}">
                <a16:creationId xmlns:a16="http://schemas.microsoft.com/office/drawing/2014/main" id="{5D29F564-C565-43C4-AEDA-D0806FAF0467}"/>
              </a:ext>
            </a:extLst>
          </p:cNvPr>
          <p:cNvSpPr/>
          <p:nvPr/>
        </p:nvSpPr>
        <p:spPr>
          <a:xfrm>
            <a:off x="373653" y="6143952"/>
            <a:ext cx="9250135" cy="307777"/>
          </a:xfrm>
          <a:prstGeom prst="rect">
            <a:avLst/>
          </a:prstGeom>
        </p:spPr>
        <p:txBody>
          <a:bodyPr wrap="square">
            <a:spAutoFit/>
          </a:bodyPr>
          <a:lstStyle/>
          <a:p>
            <a:r>
              <a:rPr lang="ja-JP" altLang="en-US" sz="1400" dirty="0">
                <a:latin typeface="BIZ UDPゴシック" panose="020B0400000000000000" pitchFamily="50" charset="-128"/>
                <a:ea typeface="BIZ UDPゴシック" panose="020B0400000000000000" pitchFamily="50" charset="-128"/>
              </a:rPr>
              <a:t>・令和</a:t>
            </a:r>
            <a:r>
              <a:rPr lang="en-US" altLang="ja-JP" sz="1400" dirty="0">
                <a:latin typeface="BIZ UDPゴシック" panose="020B0400000000000000" pitchFamily="50" charset="-128"/>
                <a:ea typeface="BIZ UDPゴシック" panose="020B0400000000000000" pitchFamily="50" charset="-128"/>
              </a:rPr>
              <a:t>8(2026)</a:t>
            </a:r>
            <a:r>
              <a:rPr lang="ja-JP" altLang="en-US" sz="1400" dirty="0">
                <a:latin typeface="BIZ UDPゴシック" panose="020B0400000000000000" pitchFamily="50" charset="-128"/>
                <a:ea typeface="BIZ UDPゴシック" panose="020B0400000000000000" pitchFamily="50" charset="-128"/>
              </a:rPr>
              <a:t>年度に府民意識調査の結果を分析し、その内容を反映。</a:t>
            </a:r>
          </a:p>
        </p:txBody>
      </p:sp>
    </p:spTree>
    <p:extLst>
      <p:ext uri="{BB962C8B-B14F-4D97-AF65-F5344CB8AC3E}">
        <p14:creationId xmlns:p14="http://schemas.microsoft.com/office/powerpoint/2010/main" val="9882087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675</Words>
  <Application>Microsoft Office PowerPoint</Application>
  <PresentationFormat>A4 210 x 297 mm</PresentationFormat>
  <Paragraphs>67</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BIZ UDPゴシック</vt:lpstr>
      <vt:lpstr>Meiryo UI</vt:lpstr>
      <vt:lpstr>游ゴシック</vt:lpstr>
      <vt:lpstr>游明朝</vt:lpstr>
      <vt:lpstr>Arial</vt:lpstr>
      <vt:lpstr>Calibri</vt:lpstr>
      <vt:lpstr>Calibri Light</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2025-03-24T02:58:40Z</dcterms:created>
  <dcterms:modified xsi:type="dcterms:W3CDTF">2026-03-11T08:11:35Z</dcterms:modified>
</cp:coreProperties>
</file>