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p:scale>
          <a:sx n="200" d="100"/>
          <a:sy n="200" d="100"/>
        </p:scale>
        <p:origin x="-5592" y="-257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BD1E413-FCC6-4749-87B5-16F986E6342A}"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1F6B5B2-F525-4409-B0CA-C5CD180F7802}" type="slidenum">
              <a:rPr kumimoji="1" lang="ja-JP" altLang="en-US" smtClean="0"/>
              <a:t>‹#›</a:t>
            </a:fld>
            <a:endParaRPr kumimoji="1" lang="ja-JP" altLang="en-US"/>
          </a:p>
        </p:txBody>
      </p:sp>
    </p:spTree>
    <p:extLst>
      <p:ext uri="{BB962C8B-B14F-4D97-AF65-F5344CB8AC3E}">
        <p14:creationId xmlns:p14="http://schemas.microsoft.com/office/powerpoint/2010/main" val="613286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BD1E413-FCC6-4749-87B5-16F986E6342A}"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1F6B5B2-F525-4409-B0CA-C5CD180F7802}" type="slidenum">
              <a:rPr kumimoji="1" lang="ja-JP" altLang="en-US" smtClean="0"/>
              <a:t>‹#›</a:t>
            </a:fld>
            <a:endParaRPr kumimoji="1" lang="ja-JP" altLang="en-US"/>
          </a:p>
        </p:txBody>
      </p:sp>
    </p:spTree>
    <p:extLst>
      <p:ext uri="{BB962C8B-B14F-4D97-AF65-F5344CB8AC3E}">
        <p14:creationId xmlns:p14="http://schemas.microsoft.com/office/powerpoint/2010/main" val="2103391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BD1E413-FCC6-4749-87B5-16F986E6342A}"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1F6B5B2-F525-4409-B0CA-C5CD180F7802}" type="slidenum">
              <a:rPr kumimoji="1" lang="ja-JP" altLang="en-US" smtClean="0"/>
              <a:t>‹#›</a:t>
            </a:fld>
            <a:endParaRPr kumimoji="1" lang="ja-JP" altLang="en-US"/>
          </a:p>
        </p:txBody>
      </p:sp>
    </p:spTree>
    <p:extLst>
      <p:ext uri="{BB962C8B-B14F-4D97-AF65-F5344CB8AC3E}">
        <p14:creationId xmlns:p14="http://schemas.microsoft.com/office/powerpoint/2010/main" val="3016447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BD1E413-FCC6-4749-87B5-16F986E6342A}"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1F6B5B2-F525-4409-B0CA-C5CD180F7802}" type="slidenum">
              <a:rPr kumimoji="1" lang="ja-JP" altLang="en-US" smtClean="0"/>
              <a:t>‹#›</a:t>
            </a:fld>
            <a:endParaRPr kumimoji="1" lang="ja-JP" altLang="en-US"/>
          </a:p>
        </p:txBody>
      </p:sp>
    </p:spTree>
    <p:extLst>
      <p:ext uri="{BB962C8B-B14F-4D97-AF65-F5344CB8AC3E}">
        <p14:creationId xmlns:p14="http://schemas.microsoft.com/office/powerpoint/2010/main" val="1501654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BD1E413-FCC6-4749-87B5-16F986E6342A}"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1F6B5B2-F525-4409-B0CA-C5CD180F7802}" type="slidenum">
              <a:rPr kumimoji="1" lang="ja-JP" altLang="en-US" smtClean="0"/>
              <a:t>‹#›</a:t>
            </a:fld>
            <a:endParaRPr kumimoji="1" lang="ja-JP" altLang="en-US"/>
          </a:p>
        </p:txBody>
      </p:sp>
    </p:spTree>
    <p:extLst>
      <p:ext uri="{BB962C8B-B14F-4D97-AF65-F5344CB8AC3E}">
        <p14:creationId xmlns:p14="http://schemas.microsoft.com/office/powerpoint/2010/main" val="2563189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BD1E413-FCC6-4749-87B5-16F986E6342A}" type="datetimeFigureOut">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1F6B5B2-F525-4409-B0CA-C5CD180F7802}" type="slidenum">
              <a:rPr kumimoji="1" lang="ja-JP" altLang="en-US" smtClean="0"/>
              <a:t>‹#›</a:t>
            </a:fld>
            <a:endParaRPr kumimoji="1" lang="ja-JP" altLang="en-US"/>
          </a:p>
        </p:txBody>
      </p:sp>
    </p:spTree>
    <p:extLst>
      <p:ext uri="{BB962C8B-B14F-4D97-AF65-F5344CB8AC3E}">
        <p14:creationId xmlns:p14="http://schemas.microsoft.com/office/powerpoint/2010/main" val="1627798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BD1E413-FCC6-4749-87B5-16F986E6342A}" type="datetimeFigureOut">
              <a:rPr kumimoji="1" lang="ja-JP" altLang="en-US" smtClean="0"/>
              <a:t>2026/3/11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1F6B5B2-F525-4409-B0CA-C5CD180F7802}" type="slidenum">
              <a:rPr kumimoji="1" lang="ja-JP" altLang="en-US" smtClean="0"/>
              <a:t>‹#›</a:t>
            </a:fld>
            <a:endParaRPr kumimoji="1" lang="ja-JP" altLang="en-US"/>
          </a:p>
        </p:txBody>
      </p:sp>
    </p:spTree>
    <p:extLst>
      <p:ext uri="{BB962C8B-B14F-4D97-AF65-F5344CB8AC3E}">
        <p14:creationId xmlns:p14="http://schemas.microsoft.com/office/powerpoint/2010/main" val="2600192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BD1E413-FCC6-4749-87B5-16F986E6342A}" type="datetimeFigureOut">
              <a:rPr kumimoji="1" lang="ja-JP" altLang="en-US" smtClean="0"/>
              <a:t>2026/3/11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1F6B5B2-F525-4409-B0CA-C5CD180F7802}" type="slidenum">
              <a:rPr kumimoji="1" lang="ja-JP" altLang="en-US" smtClean="0"/>
              <a:t>‹#›</a:t>
            </a:fld>
            <a:endParaRPr kumimoji="1" lang="ja-JP" altLang="en-US"/>
          </a:p>
        </p:txBody>
      </p:sp>
    </p:spTree>
    <p:extLst>
      <p:ext uri="{BB962C8B-B14F-4D97-AF65-F5344CB8AC3E}">
        <p14:creationId xmlns:p14="http://schemas.microsoft.com/office/powerpoint/2010/main" val="1414090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D1E413-FCC6-4749-87B5-16F986E6342A}" type="datetimeFigureOut">
              <a:rPr kumimoji="1" lang="ja-JP" altLang="en-US" smtClean="0"/>
              <a:t>2026/3/11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1F6B5B2-F525-4409-B0CA-C5CD180F7802}" type="slidenum">
              <a:rPr kumimoji="1" lang="ja-JP" altLang="en-US" smtClean="0"/>
              <a:t>‹#›</a:t>
            </a:fld>
            <a:endParaRPr kumimoji="1" lang="ja-JP" altLang="en-US"/>
          </a:p>
        </p:txBody>
      </p:sp>
    </p:spTree>
    <p:extLst>
      <p:ext uri="{BB962C8B-B14F-4D97-AF65-F5344CB8AC3E}">
        <p14:creationId xmlns:p14="http://schemas.microsoft.com/office/powerpoint/2010/main" val="2878072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BD1E413-FCC6-4749-87B5-16F986E6342A}" type="datetimeFigureOut">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1F6B5B2-F525-4409-B0CA-C5CD180F7802}" type="slidenum">
              <a:rPr kumimoji="1" lang="ja-JP" altLang="en-US" smtClean="0"/>
              <a:t>‹#›</a:t>
            </a:fld>
            <a:endParaRPr kumimoji="1" lang="ja-JP" altLang="en-US"/>
          </a:p>
        </p:txBody>
      </p:sp>
    </p:spTree>
    <p:extLst>
      <p:ext uri="{BB962C8B-B14F-4D97-AF65-F5344CB8AC3E}">
        <p14:creationId xmlns:p14="http://schemas.microsoft.com/office/powerpoint/2010/main" val="2391534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BD1E413-FCC6-4749-87B5-16F986E6342A}" type="datetimeFigureOut">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1F6B5B2-F525-4409-B0CA-C5CD180F7802}" type="slidenum">
              <a:rPr kumimoji="1" lang="ja-JP" altLang="en-US" smtClean="0"/>
              <a:t>‹#›</a:t>
            </a:fld>
            <a:endParaRPr kumimoji="1" lang="ja-JP" altLang="en-US"/>
          </a:p>
        </p:txBody>
      </p:sp>
    </p:spTree>
    <p:extLst>
      <p:ext uri="{BB962C8B-B14F-4D97-AF65-F5344CB8AC3E}">
        <p14:creationId xmlns:p14="http://schemas.microsoft.com/office/powerpoint/2010/main" val="605891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D1E413-FCC6-4749-87B5-16F986E6342A}" type="datetimeFigureOut">
              <a:rPr kumimoji="1" lang="ja-JP" altLang="en-US" smtClean="0"/>
              <a:t>2026/3/11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F6B5B2-F525-4409-B0CA-C5CD180F7802}" type="slidenum">
              <a:rPr kumimoji="1" lang="ja-JP" altLang="en-US" smtClean="0"/>
              <a:t>‹#›</a:t>
            </a:fld>
            <a:endParaRPr kumimoji="1" lang="ja-JP" altLang="en-US"/>
          </a:p>
        </p:txBody>
      </p:sp>
    </p:spTree>
    <p:extLst>
      <p:ext uri="{BB962C8B-B14F-4D97-AF65-F5344CB8AC3E}">
        <p14:creationId xmlns:p14="http://schemas.microsoft.com/office/powerpoint/2010/main" val="8130341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フローチャート: 代替処理 16">
            <a:extLst>
              <a:ext uri="{FF2B5EF4-FFF2-40B4-BE49-F238E27FC236}">
                <a16:creationId xmlns:a16="http://schemas.microsoft.com/office/drawing/2014/main" id="{90437530-AC2B-4B2F-9ACB-8D11F25719F0}"/>
              </a:ext>
            </a:extLst>
          </p:cNvPr>
          <p:cNvSpPr/>
          <p:nvPr/>
        </p:nvSpPr>
        <p:spPr>
          <a:xfrm>
            <a:off x="189790" y="4131428"/>
            <a:ext cx="3637960" cy="2611395"/>
          </a:xfrm>
          <a:prstGeom prst="flowChartAlternate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BIZ UDPゴシック" panose="020B0400000000000000" pitchFamily="50" charset="-128"/>
                <a:ea typeface="BIZ UDPゴシック" panose="020B0400000000000000" pitchFamily="50" charset="-128"/>
              </a:rPr>
              <a:t>・第一次計画策定後の社会経済情勢の変化と</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国際的潮流の動向</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・人権教育・啓発の意義・目的</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・人権教育・啓発の基本的在り方</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・人権教育・啓発の推進方策</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１　人権一般の普遍的な視点からの取組</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２　各人権課題に対する取組</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（１）課題横断的な人権課題に対する取組</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（２）各人権課題に対する取組</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３　人権に関わりの深い特定の職業に</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従事する者に対する研修等</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４　総合的かつ効果的な推進体制等</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・計画の推進</a:t>
            </a:r>
          </a:p>
        </p:txBody>
      </p:sp>
      <p:sp>
        <p:nvSpPr>
          <p:cNvPr id="16" name="フローチャート: 代替処理 15">
            <a:extLst>
              <a:ext uri="{FF2B5EF4-FFF2-40B4-BE49-F238E27FC236}">
                <a16:creationId xmlns:a16="http://schemas.microsoft.com/office/drawing/2014/main" id="{E2ED7C22-4AFF-4D59-9AE5-779B2F291DBB}"/>
              </a:ext>
            </a:extLst>
          </p:cNvPr>
          <p:cNvSpPr/>
          <p:nvPr/>
        </p:nvSpPr>
        <p:spPr>
          <a:xfrm>
            <a:off x="189791" y="993311"/>
            <a:ext cx="3593934" cy="973836"/>
          </a:xfrm>
          <a:prstGeom prst="flowChartAlternate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第</a:t>
            </a:r>
            <a:r>
              <a:rPr kumimoji="1" lang="en-US" altLang="ja-JP" sz="1100" dirty="0">
                <a:solidFill>
                  <a:schemeClr val="tx1"/>
                </a:solidFill>
                <a:latin typeface="BIZ UDPゴシック" panose="020B0400000000000000" pitchFamily="50" charset="-128"/>
                <a:ea typeface="BIZ UDPゴシック" panose="020B0400000000000000" pitchFamily="50" charset="-128"/>
              </a:rPr>
              <a:t>1</a:t>
            </a:r>
            <a:r>
              <a:rPr kumimoji="1" lang="ja-JP" altLang="en-US" sz="1100" dirty="0">
                <a:solidFill>
                  <a:schemeClr val="tx1"/>
                </a:solidFill>
                <a:latin typeface="BIZ UDPゴシック" panose="020B0400000000000000" pitchFamily="50" charset="-128"/>
                <a:ea typeface="BIZ UDPゴシック" panose="020B0400000000000000" pitchFamily="50" charset="-128"/>
              </a:rPr>
              <a:t>条（目的）</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人権教育及び人権啓発に関する施策の推進について、国、地方公共団体及び国民の責務を明らかにするとともに、必要な措置を定め、もって人権の擁護に資することを目的。</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p:txBody>
      </p:sp>
      <p:sp>
        <p:nvSpPr>
          <p:cNvPr id="10" name="フローチャート: 代替処理 9">
            <a:extLst>
              <a:ext uri="{FF2B5EF4-FFF2-40B4-BE49-F238E27FC236}">
                <a16:creationId xmlns:a16="http://schemas.microsoft.com/office/drawing/2014/main" id="{14C26942-48BE-46EF-B9AA-E4DC83FF7E12}"/>
              </a:ext>
            </a:extLst>
          </p:cNvPr>
          <p:cNvSpPr/>
          <p:nvPr/>
        </p:nvSpPr>
        <p:spPr>
          <a:xfrm>
            <a:off x="4160153" y="5475802"/>
            <a:ext cx="5549463" cy="1271602"/>
          </a:xfrm>
          <a:prstGeom prst="flowChartAlternate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BIZ UDPゴシック" panose="020B0400000000000000" pitchFamily="50" charset="-128"/>
                <a:ea typeface="BIZ UDPゴシック" panose="020B0400000000000000" pitchFamily="50" charset="-128"/>
              </a:rPr>
              <a:t>基本方針が示す、「人権意識の高揚を図るための施策」に係る基本方向に沿った施策を着実に推進するための計画。</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・人権教育の推進</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・人権教育に取り組む指導者の養成</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・府民の主体的な人権教育に関する活動の促進</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・人権教育に関する情報収集・提供機能の充実</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p:txBody>
      </p:sp>
      <p:sp>
        <p:nvSpPr>
          <p:cNvPr id="8" name="フローチャート: 代替処理 7">
            <a:extLst>
              <a:ext uri="{FF2B5EF4-FFF2-40B4-BE49-F238E27FC236}">
                <a16:creationId xmlns:a16="http://schemas.microsoft.com/office/drawing/2014/main" id="{D884658C-6772-458D-A114-D99911287BFB}"/>
              </a:ext>
            </a:extLst>
          </p:cNvPr>
          <p:cNvSpPr/>
          <p:nvPr/>
        </p:nvSpPr>
        <p:spPr>
          <a:xfrm>
            <a:off x="4166746" y="2985390"/>
            <a:ext cx="5549463" cy="1543249"/>
          </a:xfrm>
          <a:prstGeom prst="flowChartAlternate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＜基本理念＞</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a:t>
            </a:r>
            <a:r>
              <a:rPr kumimoji="1" lang="ja-JP" altLang="en-US" sz="1200" b="1" u="sng" dirty="0">
                <a:solidFill>
                  <a:schemeClr val="tx1"/>
                </a:solidFill>
                <a:latin typeface="BIZ UDPゴシック" panose="020B0400000000000000" pitchFamily="50" charset="-128"/>
                <a:ea typeface="BIZ UDPゴシック" panose="020B0400000000000000" pitchFamily="50" charset="-128"/>
              </a:rPr>
              <a:t>社会づくり条例第</a:t>
            </a:r>
            <a:r>
              <a:rPr kumimoji="1" lang="en-US" altLang="ja-JP" sz="1200" b="1" u="sng" dirty="0">
                <a:solidFill>
                  <a:schemeClr val="tx1"/>
                </a:solidFill>
                <a:latin typeface="BIZ UDPゴシック" panose="020B0400000000000000" pitchFamily="50" charset="-128"/>
                <a:ea typeface="BIZ UDPゴシック" panose="020B0400000000000000" pitchFamily="50" charset="-128"/>
              </a:rPr>
              <a:t>1</a:t>
            </a:r>
            <a:r>
              <a:rPr kumimoji="1" lang="ja-JP" altLang="en-US" sz="1200" b="1" u="sng" dirty="0">
                <a:solidFill>
                  <a:schemeClr val="tx1"/>
                </a:solidFill>
                <a:latin typeface="BIZ UDPゴシック" panose="020B0400000000000000" pitchFamily="50" charset="-128"/>
                <a:ea typeface="BIZ UDPゴシック" panose="020B0400000000000000" pitchFamily="50" charset="-128"/>
              </a:rPr>
              <a:t>条の、人権尊重社会の実現。</a:t>
            </a:r>
            <a:endParaRPr kumimoji="1" lang="en-US" altLang="ja-JP" sz="1200" b="1" u="sng"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＜人権施策の基本方向＞</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・人権意識の高揚を図るための施策</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・人権擁護に資する施策</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＜推進にあたって＞</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a:t>
            </a:r>
            <a:r>
              <a:rPr kumimoji="1" lang="ja-JP" altLang="en-US" sz="1200" b="1" u="sng" dirty="0">
                <a:solidFill>
                  <a:schemeClr val="tx1"/>
                </a:solidFill>
                <a:latin typeface="BIZ UDPゴシック" panose="020B0400000000000000" pitchFamily="50" charset="-128"/>
                <a:ea typeface="BIZ UDPゴシック" panose="020B0400000000000000" pitchFamily="50" charset="-128"/>
              </a:rPr>
              <a:t>基本方向に沿った人権施策を着実に推進するため、具体的な推進計画を策定</a:t>
            </a:r>
            <a:r>
              <a:rPr kumimoji="1" lang="ja-JP" altLang="en-US" sz="1100" dirty="0">
                <a:solidFill>
                  <a:schemeClr val="tx1"/>
                </a:solidFill>
                <a:latin typeface="BIZ UDPゴシック" panose="020B0400000000000000" pitchFamily="50" charset="-128"/>
                <a:ea typeface="BIZ UDPゴシック" panose="020B0400000000000000" pitchFamily="50" charset="-128"/>
              </a:rPr>
              <a:t>し、適切な進捗管理を行う。</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p:txBody>
      </p:sp>
      <p:sp>
        <p:nvSpPr>
          <p:cNvPr id="6" name="フローチャート: 代替処理 5">
            <a:extLst>
              <a:ext uri="{FF2B5EF4-FFF2-40B4-BE49-F238E27FC236}">
                <a16:creationId xmlns:a16="http://schemas.microsoft.com/office/drawing/2014/main" id="{5AB381B5-2883-474B-A354-BEA11994F8AA}"/>
              </a:ext>
            </a:extLst>
          </p:cNvPr>
          <p:cNvSpPr/>
          <p:nvPr/>
        </p:nvSpPr>
        <p:spPr>
          <a:xfrm>
            <a:off x="4170177" y="968664"/>
            <a:ext cx="5549463" cy="1605968"/>
          </a:xfrm>
          <a:prstGeom prst="flowChartAlternate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BIZ UDPゴシック" panose="020B0400000000000000" pitchFamily="50" charset="-128"/>
                <a:ea typeface="BIZ UDPゴシック" panose="020B0400000000000000" pitchFamily="50" charset="-128"/>
              </a:rPr>
              <a:t>第</a:t>
            </a:r>
            <a:r>
              <a:rPr kumimoji="1" lang="en-US" altLang="ja-JP" sz="1100" dirty="0">
                <a:solidFill>
                  <a:schemeClr val="tx1"/>
                </a:solidFill>
                <a:latin typeface="BIZ UDPゴシック" panose="020B0400000000000000" pitchFamily="50" charset="-128"/>
                <a:ea typeface="BIZ UDPゴシック" panose="020B0400000000000000" pitchFamily="50" charset="-128"/>
              </a:rPr>
              <a:t>1</a:t>
            </a:r>
            <a:r>
              <a:rPr kumimoji="1" lang="ja-JP" altLang="en-US" sz="1100" dirty="0">
                <a:solidFill>
                  <a:schemeClr val="tx1"/>
                </a:solidFill>
                <a:latin typeface="BIZ UDPゴシック" panose="020B0400000000000000" pitchFamily="50" charset="-128"/>
                <a:ea typeface="BIZ UDPゴシック" panose="020B0400000000000000" pitchFamily="50" charset="-128"/>
              </a:rPr>
              <a:t>条（目的）</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a:t>
            </a:r>
            <a:r>
              <a:rPr kumimoji="1" lang="ja-JP" altLang="en-US" sz="1200" b="1" u="sng" dirty="0">
                <a:solidFill>
                  <a:schemeClr val="tx1"/>
                </a:solidFill>
                <a:latin typeface="BIZ UDPゴシック" panose="020B0400000000000000" pitchFamily="50" charset="-128"/>
                <a:ea typeface="BIZ UDPゴシック" panose="020B0400000000000000" pitchFamily="50" charset="-128"/>
              </a:rPr>
              <a:t>全ての人の人権が尊重される豊かな社会の実現を図ることを目的。</a:t>
            </a:r>
            <a:endParaRPr kumimoji="1" lang="en-US" altLang="ja-JP" sz="1200" b="1" u="sng"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第</a:t>
            </a:r>
            <a:r>
              <a:rPr kumimoji="1" lang="en-US" altLang="ja-JP" sz="1100" dirty="0">
                <a:solidFill>
                  <a:schemeClr val="tx1"/>
                </a:solidFill>
                <a:latin typeface="BIZ UDPゴシック" panose="020B0400000000000000" pitchFamily="50" charset="-128"/>
                <a:ea typeface="BIZ UDPゴシック" panose="020B0400000000000000" pitchFamily="50" charset="-128"/>
              </a:rPr>
              <a:t>2</a:t>
            </a:r>
            <a:r>
              <a:rPr kumimoji="1" lang="ja-JP" altLang="en-US" sz="1100" dirty="0">
                <a:solidFill>
                  <a:schemeClr val="tx1"/>
                </a:solidFill>
                <a:latin typeface="BIZ UDPゴシック" panose="020B0400000000000000" pitchFamily="50" charset="-128"/>
                <a:ea typeface="BIZ UDPゴシック" panose="020B0400000000000000" pitchFamily="50" charset="-128"/>
              </a:rPr>
              <a:t>条（府の責務）</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・人権施策の積極的な推進。</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・人権尊重の社会づくりを積極的に推進するための体制整備</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（国や市町村との連絡調整、市町村・事業者・府民との協働）</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第</a:t>
            </a:r>
            <a:r>
              <a:rPr kumimoji="1" lang="en-US" altLang="ja-JP" sz="1100" dirty="0">
                <a:solidFill>
                  <a:schemeClr val="tx1"/>
                </a:solidFill>
                <a:latin typeface="BIZ UDPゴシック" panose="020B0400000000000000" pitchFamily="50" charset="-128"/>
                <a:ea typeface="BIZ UDPゴシック" panose="020B0400000000000000" pitchFamily="50" charset="-128"/>
              </a:rPr>
              <a:t>5</a:t>
            </a:r>
            <a:r>
              <a:rPr kumimoji="1" lang="ja-JP" altLang="en-US" sz="1100" dirty="0">
                <a:solidFill>
                  <a:schemeClr val="tx1"/>
                </a:solidFill>
                <a:latin typeface="BIZ UDPゴシック" panose="020B0400000000000000" pitchFamily="50" charset="-128"/>
                <a:ea typeface="BIZ UDPゴシック" panose="020B0400000000000000" pitchFamily="50" charset="-128"/>
              </a:rPr>
              <a:t>条（基本方針の策定）</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a:t>
            </a:r>
            <a:r>
              <a:rPr kumimoji="1" lang="ja-JP" altLang="en-US" sz="1200" b="1" u="sng" dirty="0">
                <a:solidFill>
                  <a:schemeClr val="tx1"/>
                </a:solidFill>
                <a:latin typeface="BIZ UDPゴシック" panose="020B0400000000000000" pitchFamily="50" charset="-128"/>
                <a:ea typeface="BIZ UDPゴシック" panose="020B0400000000000000" pitchFamily="50" charset="-128"/>
              </a:rPr>
              <a:t>人権施策を総合的に推進するために必要な事項を定めた基本方針を策定。</a:t>
            </a:r>
          </a:p>
        </p:txBody>
      </p:sp>
      <p:sp>
        <p:nvSpPr>
          <p:cNvPr id="4" name="テキスト ボックス 3">
            <a:extLst>
              <a:ext uri="{FF2B5EF4-FFF2-40B4-BE49-F238E27FC236}">
                <a16:creationId xmlns:a16="http://schemas.microsoft.com/office/drawing/2014/main" id="{B182BF01-A678-4075-A211-B8210188F29A}"/>
              </a:ext>
            </a:extLst>
          </p:cNvPr>
          <p:cNvSpPr txBox="1"/>
          <p:nvPr/>
        </p:nvSpPr>
        <p:spPr>
          <a:xfrm>
            <a:off x="-204952" y="236483"/>
            <a:ext cx="10405242" cy="369332"/>
          </a:xfrm>
          <a:prstGeom prst="rect">
            <a:avLst/>
          </a:prstGeom>
          <a:solidFill>
            <a:schemeClr val="tx1"/>
          </a:solidFill>
        </p:spPr>
        <p:txBody>
          <a:bodyPr wrap="square" rtlCol="0">
            <a:spAutoFit/>
          </a:bodyPr>
          <a:lstStyle/>
          <a:p>
            <a:r>
              <a:rPr kumimoji="1" lang="ja-JP" altLang="en-US" dirty="0">
                <a:solidFill>
                  <a:schemeClr val="bg1"/>
                </a:solidFill>
                <a:latin typeface="BIZ UDPゴシック" panose="020B0400000000000000" pitchFamily="50" charset="-128"/>
                <a:ea typeface="BIZ UDPゴシック" panose="020B0400000000000000" pitchFamily="50" charset="-128"/>
              </a:rPr>
              <a:t>　　　　　　　　　　　人権施策に係る条例・基本方針・推進計画の関係性について</a:t>
            </a:r>
          </a:p>
        </p:txBody>
      </p:sp>
      <p:sp>
        <p:nvSpPr>
          <p:cNvPr id="5" name="フローチャート: 代替処理 4">
            <a:extLst>
              <a:ext uri="{FF2B5EF4-FFF2-40B4-BE49-F238E27FC236}">
                <a16:creationId xmlns:a16="http://schemas.microsoft.com/office/drawing/2014/main" id="{891F1518-4215-48D3-A845-1FF4DEF0AC85}"/>
              </a:ext>
            </a:extLst>
          </p:cNvPr>
          <p:cNvSpPr/>
          <p:nvPr/>
        </p:nvSpPr>
        <p:spPr>
          <a:xfrm>
            <a:off x="4040463" y="678185"/>
            <a:ext cx="5651111" cy="36933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latin typeface="BIZ UDPゴシック" panose="020B0400000000000000" pitchFamily="50" charset="-128"/>
                <a:ea typeface="BIZ UDPゴシック" panose="020B0400000000000000" pitchFamily="50" charset="-128"/>
              </a:rPr>
              <a:t>大阪府人権尊重の社会づくり条例 </a:t>
            </a:r>
            <a:r>
              <a:rPr kumimoji="1" lang="en-US" altLang="ja-JP" sz="700" dirty="0">
                <a:latin typeface="BIZ UDPゴシック" panose="020B0400000000000000" pitchFamily="50" charset="-128"/>
                <a:ea typeface="BIZ UDPゴシック" panose="020B0400000000000000" pitchFamily="50" charset="-128"/>
              </a:rPr>
              <a:t>【H10(1998).10</a:t>
            </a:r>
            <a:r>
              <a:rPr kumimoji="1" lang="ja-JP" altLang="en-US" sz="700" dirty="0">
                <a:latin typeface="BIZ UDPゴシック" panose="020B0400000000000000" pitchFamily="50" charset="-128"/>
                <a:ea typeface="BIZ UDPゴシック" panose="020B0400000000000000" pitchFamily="50" charset="-128"/>
              </a:rPr>
              <a:t>／</a:t>
            </a:r>
            <a:r>
              <a:rPr kumimoji="1" lang="en-US" altLang="ja-JP" sz="700" dirty="0">
                <a:latin typeface="BIZ UDPゴシック" panose="020B0400000000000000" pitchFamily="50" charset="-128"/>
                <a:ea typeface="BIZ UDPゴシック" panose="020B0400000000000000" pitchFamily="50" charset="-128"/>
              </a:rPr>
              <a:t>R1(2019).10</a:t>
            </a:r>
            <a:r>
              <a:rPr kumimoji="1" lang="ja-JP" altLang="en-US" sz="700" dirty="0">
                <a:latin typeface="BIZ UDPゴシック" panose="020B0400000000000000" pitchFamily="50" charset="-128"/>
                <a:ea typeface="BIZ UDPゴシック" panose="020B0400000000000000" pitchFamily="50" charset="-128"/>
              </a:rPr>
              <a:t>改正</a:t>
            </a:r>
            <a:r>
              <a:rPr kumimoji="1" lang="en-US" altLang="ja-JP" sz="700" dirty="0">
                <a:latin typeface="BIZ UDPゴシック" panose="020B0400000000000000" pitchFamily="50" charset="-128"/>
                <a:ea typeface="BIZ UDPゴシック" panose="020B0400000000000000" pitchFamily="50" charset="-128"/>
              </a:rPr>
              <a:t>】</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7" name="フローチャート: 代替処理 6">
            <a:extLst>
              <a:ext uri="{FF2B5EF4-FFF2-40B4-BE49-F238E27FC236}">
                <a16:creationId xmlns:a16="http://schemas.microsoft.com/office/drawing/2014/main" id="{4C62B873-163E-4DB0-A2FB-F8EBBB7C4231}"/>
              </a:ext>
            </a:extLst>
          </p:cNvPr>
          <p:cNvSpPr/>
          <p:nvPr/>
        </p:nvSpPr>
        <p:spPr>
          <a:xfrm>
            <a:off x="4065098" y="2669186"/>
            <a:ext cx="5651111" cy="36933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latin typeface="BIZ UDPゴシック" panose="020B0400000000000000" pitchFamily="50" charset="-128"/>
                <a:ea typeface="BIZ UDPゴシック" panose="020B0400000000000000" pitchFamily="50" charset="-128"/>
              </a:rPr>
              <a:t>大阪府人権施策推進基本方針</a:t>
            </a:r>
            <a:r>
              <a:rPr kumimoji="1" lang="ja-JP" altLang="en-US" sz="1000" dirty="0">
                <a:latin typeface="BIZ UDPゴシック" panose="020B0400000000000000" pitchFamily="50" charset="-128"/>
                <a:ea typeface="BIZ UDPゴシック" panose="020B0400000000000000" pitchFamily="50" charset="-128"/>
              </a:rPr>
              <a:t>　</a:t>
            </a:r>
            <a:r>
              <a:rPr kumimoji="1" lang="en-US" altLang="ja-JP" sz="700" dirty="0">
                <a:latin typeface="BIZ UDPゴシック" panose="020B0400000000000000" pitchFamily="50" charset="-128"/>
                <a:ea typeface="BIZ UDPゴシック" panose="020B0400000000000000" pitchFamily="50" charset="-128"/>
              </a:rPr>
              <a:t>【H13(2001).3</a:t>
            </a:r>
            <a:r>
              <a:rPr kumimoji="1" lang="ja-JP" altLang="en-US" sz="700" dirty="0">
                <a:latin typeface="BIZ UDPゴシック" panose="020B0400000000000000" pitchFamily="50" charset="-128"/>
                <a:ea typeface="BIZ UDPゴシック" panose="020B0400000000000000" pitchFamily="50" charset="-128"/>
              </a:rPr>
              <a:t>／</a:t>
            </a:r>
            <a:r>
              <a:rPr kumimoji="1" lang="en-US" altLang="ja-JP" sz="700" dirty="0">
                <a:latin typeface="BIZ UDPゴシック" panose="020B0400000000000000" pitchFamily="50" charset="-128"/>
                <a:ea typeface="BIZ UDPゴシック" panose="020B0400000000000000" pitchFamily="50" charset="-128"/>
              </a:rPr>
              <a:t>R3(2021).12</a:t>
            </a:r>
            <a:r>
              <a:rPr kumimoji="1" lang="ja-JP" altLang="en-US" sz="700" dirty="0">
                <a:latin typeface="BIZ UDPゴシック" panose="020B0400000000000000" pitchFamily="50" charset="-128"/>
                <a:ea typeface="BIZ UDPゴシック" panose="020B0400000000000000" pitchFamily="50" charset="-128"/>
              </a:rPr>
              <a:t>変更</a:t>
            </a:r>
            <a:r>
              <a:rPr kumimoji="1" lang="en-US" altLang="ja-JP" sz="700" dirty="0">
                <a:latin typeface="BIZ UDPゴシック" panose="020B0400000000000000" pitchFamily="50" charset="-128"/>
                <a:ea typeface="BIZ UDPゴシック" panose="020B0400000000000000" pitchFamily="50" charset="-128"/>
              </a:rPr>
              <a:t>】</a:t>
            </a:r>
            <a:endParaRPr kumimoji="1" lang="ja-JP" altLang="en-US" dirty="0">
              <a:latin typeface="BIZ UDPゴシック" panose="020B0400000000000000" pitchFamily="50" charset="-128"/>
              <a:ea typeface="BIZ UDPゴシック" panose="020B0400000000000000" pitchFamily="50" charset="-128"/>
            </a:endParaRPr>
          </a:p>
        </p:txBody>
      </p:sp>
      <p:sp>
        <p:nvSpPr>
          <p:cNvPr id="9" name="フローチャート: 代替処理 8">
            <a:extLst>
              <a:ext uri="{FF2B5EF4-FFF2-40B4-BE49-F238E27FC236}">
                <a16:creationId xmlns:a16="http://schemas.microsoft.com/office/drawing/2014/main" id="{FEA6F2A8-17F3-441E-98FF-307FE452C91F}"/>
              </a:ext>
            </a:extLst>
          </p:cNvPr>
          <p:cNvSpPr/>
          <p:nvPr/>
        </p:nvSpPr>
        <p:spPr>
          <a:xfrm>
            <a:off x="4065098" y="5185511"/>
            <a:ext cx="5651112" cy="36933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latin typeface="BIZ UDPゴシック" panose="020B0400000000000000" pitchFamily="50" charset="-128"/>
                <a:ea typeface="BIZ UDPゴシック" panose="020B0400000000000000" pitchFamily="50" charset="-128"/>
              </a:rPr>
              <a:t>大阪府人権教育推進計画</a:t>
            </a:r>
            <a:r>
              <a:rPr kumimoji="1" lang="ja-JP" altLang="en-US" sz="1000" dirty="0">
                <a:latin typeface="BIZ UDPゴシック" panose="020B0400000000000000" pitchFamily="50" charset="-128"/>
                <a:ea typeface="BIZ UDPゴシック" panose="020B0400000000000000" pitchFamily="50" charset="-128"/>
              </a:rPr>
              <a:t>　</a:t>
            </a:r>
            <a:endParaRPr kumimoji="1" lang="ja-JP" altLang="en-US" dirty="0">
              <a:latin typeface="BIZ UDPゴシック" panose="020B0400000000000000" pitchFamily="50" charset="-128"/>
              <a:ea typeface="BIZ UDPゴシック" panose="020B0400000000000000" pitchFamily="50" charset="-128"/>
            </a:endParaRPr>
          </a:p>
        </p:txBody>
      </p:sp>
      <p:sp>
        <p:nvSpPr>
          <p:cNvPr id="15" name="フローチャート: 代替処理 14">
            <a:extLst>
              <a:ext uri="{FF2B5EF4-FFF2-40B4-BE49-F238E27FC236}">
                <a16:creationId xmlns:a16="http://schemas.microsoft.com/office/drawing/2014/main" id="{8B9B7CE3-440D-48BC-991F-4CDCC25D8CC8}"/>
              </a:ext>
            </a:extLst>
          </p:cNvPr>
          <p:cNvSpPr/>
          <p:nvPr/>
        </p:nvSpPr>
        <p:spPr>
          <a:xfrm>
            <a:off x="168044" y="678185"/>
            <a:ext cx="3615681" cy="369332"/>
          </a:xfrm>
          <a:prstGeom prst="flowChartAlternateProcess">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BIZ UDPゴシック" panose="020B0400000000000000" pitchFamily="50" charset="-128"/>
                <a:ea typeface="BIZ UDPゴシック" panose="020B0400000000000000" pitchFamily="50" charset="-128"/>
              </a:rPr>
              <a:t>人権教育及び人権啓発の推進に関する法律 </a:t>
            </a:r>
            <a:r>
              <a:rPr kumimoji="1" lang="en-US" altLang="ja-JP" sz="600" dirty="0">
                <a:solidFill>
                  <a:schemeClr val="tx1"/>
                </a:solidFill>
                <a:latin typeface="BIZ UDPゴシック" panose="020B0400000000000000" pitchFamily="50" charset="-128"/>
                <a:ea typeface="BIZ UDPゴシック" panose="020B0400000000000000" pitchFamily="50" charset="-128"/>
              </a:rPr>
              <a:t>【H12(2000).12】</a:t>
            </a:r>
            <a:endParaRPr kumimoji="1" lang="ja-JP" altLang="en-US" sz="900" dirty="0">
              <a:solidFill>
                <a:schemeClr val="tx1"/>
              </a:solidFill>
              <a:latin typeface="BIZ UDPゴシック" panose="020B0400000000000000" pitchFamily="50" charset="-128"/>
              <a:ea typeface="BIZ UDPゴシック" panose="020B0400000000000000" pitchFamily="50" charset="-128"/>
            </a:endParaRPr>
          </a:p>
        </p:txBody>
      </p:sp>
      <p:sp>
        <p:nvSpPr>
          <p:cNvPr id="18" name="フローチャート: 代替処理 17">
            <a:extLst>
              <a:ext uri="{FF2B5EF4-FFF2-40B4-BE49-F238E27FC236}">
                <a16:creationId xmlns:a16="http://schemas.microsoft.com/office/drawing/2014/main" id="{821ACE03-1B68-4B33-B252-5831685BBBCC}"/>
              </a:ext>
            </a:extLst>
          </p:cNvPr>
          <p:cNvSpPr/>
          <p:nvPr/>
        </p:nvSpPr>
        <p:spPr>
          <a:xfrm>
            <a:off x="189791" y="1970873"/>
            <a:ext cx="3593934" cy="840095"/>
          </a:xfrm>
          <a:prstGeom prst="flowChartAlternate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BIZ UDPゴシック" panose="020B0400000000000000" pitchFamily="50" charset="-128"/>
                <a:ea typeface="BIZ UDPゴシック" panose="020B0400000000000000" pitchFamily="50" charset="-128"/>
              </a:rPr>
              <a:t>第５条（地方公共団体の責務）</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国との連携を図りつつ、その地域の実情を踏まえ、人権教育及び人権啓発に関する施策を策定し、及び実施する責務を有する。</a:t>
            </a:r>
          </a:p>
        </p:txBody>
      </p:sp>
      <p:sp>
        <p:nvSpPr>
          <p:cNvPr id="19" name="フローチャート: 代替処理 18">
            <a:extLst>
              <a:ext uri="{FF2B5EF4-FFF2-40B4-BE49-F238E27FC236}">
                <a16:creationId xmlns:a16="http://schemas.microsoft.com/office/drawing/2014/main" id="{B3B486D7-A9D9-44BA-996C-CC170CF094DF}"/>
              </a:ext>
            </a:extLst>
          </p:cNvPr>
          <p:cNvSpPr/>
          <p:nvPr/>
        </p:nvSpPr>
        <p:spPr>
          <a:xfrm>
            <a:off x="145765" y="3834055"/>
            <a:ext cx="3637960" cy="369332"/>
          </a:xfrm>
          <a:prstGeom prst="flowChartAlternateProcess">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BIZ UDPゴシック" panose="020B0400000000000000" pitchFamily="50" charset="-128"/>
                <a:ea typeface="BIZ UDPゴシック" panose="020B0400000000000000" pitchFamily="50" charset="-128"/>
              </a:rPr>
              <a:t>人権教育・啓発に関する基本計画（第二次） </a:t>
            </a:r>
            <a:r>
              <a:rPr kumimoji="1" lang="en-US" altLang="ja-JP" sz="600" dirty="0">
                <a:solidFill>
                  <a:schemeClr val="tx1"/>
                </a:solidFill>
                <a:latin typeface="BIZ UDPゴシック" panose="020B0400000000000000" pitchFamily="50" charset="-128"/>
                <a:ea typeface="BIZ UDPゴシック" panose="020B0400000000000000" pitchFamily="50" charset="-128"/>
              </a:rPr>
              <a:t>【R7(2025).6】</a:t>
            </a:r>
            <a:endParaRPr kumimoji="1" lang="ja-JP" altLang="en-US" sz="900" dirty="0">
              <a:solidFill>
                <a:schemeClr val="tx1"/>
              </a:solidFill>
              <a:latin typeface="BIZ UDPゴシック" panose="020B0400000000000000" pitchFamily="50" charset="-128"/>
              <a:ea typeface="BIZ UDPゴシック" panose="020B0400000000000000" pitchFamily="50" charset="-128"/>
            </a:endParaRPr>
          </a:p>
        </p:txBody>
      </p:sp>
      <p:sp>
        <p:nvSpPr>
          <p:cNvPr id="21" name="フローチャート: 代替処理 20">
            <a:extLst>
              <a:ext uri="{FF2B5EF4-FFF2-40B4-BE49-F238E27FC236}">
                <a16:creationId xmlns:a16="http://schemas.microsoft.com/office/drawing/2014/main" id="{355ABB13-9FAD-4AAB-A86F-C4051A19267E}"/>
              </a:ext>
            </a:extLst>
          </p:cNvPr>
          <p:cNvSpPr/>
          <p:nvPr/>
        </p:nvSpPr>
        <p:spPr>
          <a:xfrm>
            <a:off x="189791" y="2818421"/>
            <a:ext cx="3593934" cy="840095"/>
          </a:xfrm>
          <a:prstGeom prst="flowChartAlternate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BIZ UDPゴシック" panose="020B0400000000000000" pitchFamily="50" charset="-128"/>
                <a:ea typeface="BIZ UDPゴシック" panose="020B0400000000000000" pitchFamily="50" charset="-128"/>
              </a:rPr>
              <a:t>第</a:t>
            </a:r>
            <a:r>
              <a:rPr kumimoji="1" lang="en-US" altLang="ja-JP" sz="1100" dirty="0">
                <a:solidFill>
                  <a:schemeClr val="tx1"/>
                </a:solidFill>
                <a:latin typeface="BIZ UDPゴシック" panose="020B0400000000000000" pitchFamily="50" charset="-128"/>
                <a:ea typeface="BIZ UDPゴシック" panose="020B0400000000000000" pitchFamily="50" charset="-128"/>
              </a:rPr>
              <a:t>7</a:t>
            </a:r>
            <a:r>
              <a:rPr kumimoji="1" lang="ja-JP" altLang="en-US" sz="1100" dirty="0">
                <a:solidFill>
                  <a:schemeClr val="tx1"/>
                </a:solidFill>
                <a:latin typeface="BIZ UDPゴシック" panose="020B0400000000000000" pitchFamily="50" charset="-128"/>
                <a:ea typeface="BIZ UDPゴシック" panose="020B0400000000000000" pitchFamily="50" charset="-128"/>
              </a:rPr>
              <a:t>条（基本計画の策定）</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1"/>
                </a:solidFill>
                <a:latin typeface="BIZ UDPゴシック" panose="020B0400000000000000" pitchFamily="50" charset="-128"/>
                <a:ea typeface="BIZ UDPゴシック" panose="020B0400000000000000" pitchFamily="50" charset="-128"/>
              </a:rPr>
              <a:t>　国は、人権教育及び人権啓発に関する施策の総合的かつ計画的な推進を図るため、人権教育及び人権啓発に関する基本的な計画を策定しなければならない。</a:t>
            </a:r>
          </a:p>
        </p:txBody>
      </p:sp>
      <p:sp>
        <p:nvSpPr>
          <p:cNvPr id="53" name="フローチャート: 代替処理 52">
            <a:extLst>
              <a:ext uri="{FF2B5EF4-FFF2-40B4-BE49-F238E27FC236}">
                <a16:creationId xmlns:a16="http://schemas.microsoft.com/office/drawing/2014/main" id="{45AE173C-06AB-4CED-81D9-589B65480EF9}"/>
              </a:ext>
            </a:extLst>
          </p:cNvPr>
          <p:cNvSpPr/>
          <p:nvPr/>
        </p:nvSpPr>
        <p:spPr>
          <a:xfrm>
            <a:off x="4058506" y="4673906"/>
            <a:ext cx="5819554" cy="369332"/>
          </a:xfrm>
          <a:prstGeom prst="flowChartAlternateProcess">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人権教育のための国連</a:t>
            </a:r>
            <a:r>
              <a:rPr kumimoji="1" lang="en-US" altLang="ja-JP" sz="1400" dirty="0">
                <a:solidFill>
                  <a:schemeClr val="tx1"/>
                </a:solidFill>
                <a:latin typeface="BIZ UDPゴシック" panose="020B0400000000000000" pitchFamily="50" charset="-128"/>
                <a:ea typeface="BIZ UDPゴシック" panose="020B0400000000000000" pitchFamily="50" charset="-128"/>
              </a:rPr>
              <a:t>10</a:t>
            </a:r>
            <a:r>
              <a:rPr kumimoji="1" lang="ja-JP" altLang="en-US" sz="1400" dirty="0">
                <a:solidFill>
                  <a:schemeClr val="tx1"/>
                </a:solidFill>
                <a:latin typeface="BIZ UDPゴシック" panose="020B0400000000000000" pitchFamily="50" charset="-128"/>
                <a:ea typeface="BIZ UDPゴシック" panose="020B0400000000000000" pitchFamily="50" charset="-128"/>
              </a:rPr>
              <a:t>年大阪府行動計画</a:t>
            </a:r>
            <a:r>
              <a:rPr kumimoji="1" lang="ja-JP" altLang="en-US" sz="1000" dirty="0">
                <a:solidFill>
                  <a:schemeClr val="tx1"/>
                </a:solidFill>
                <a:latin typeface="BIZ UDPゴシック" panose="020B0400000000000000" pitchFamily="50" charset="-128"/>
                <a:ea typeface="BIZ UDPゴシック" panose="020B0400000000000000" pitchFamily="50" charset="-128"/>
              </a:rPr>
              <a:t>　</a:t>
            </a: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p:txBody>
      </p:sp>
      <p:sp>
        <p:nvSpPr>
          <p:cNvPr id="2" name="矢印: 下 1">
            <a:extLst>
              <a:ext uri="{FF2B5EF4-FFF2-40B4-BE49-F238E27FC236}">
                <a16:creationId xmlns:a16="http://schemas.microsoft.com/office/drawing/2014/main" id="{839D0F31-D3A2-43EC-B72B-535672B1C8B1}"/>
              </a:ext>
            </a:extLst>
          </p:cNvPr>
          <p:cNvSpPr/>
          <p:nvPr/>
        </p:nvSpPr>
        <p:spPr>
          <a:xfrm>
            <a:off x="6638986" y="5001049"/>
            <a:ext cx="670034" cy="283472"/>
          </a:xfrm>
          <a:prstGeom prst="downArrow">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D338EB97-6B4F-4AE5-BA2B-9C436EC06984}"/>
              </a:ext>
            </a:extLst>
          </p:cNvPr>
          <p:cNvSpPr txBox="1"/>
          <p:nvPr/>
        </p:nvSpPr>
        <p:spPr>
          <a:xfrm>
            <a:off x="7332678" y="4993403"/>
            <a:ext cx="1099981" cy="230832"/>
          </a:xfrm>
          <a:prstGeom prst="rect">
            <a:avLst/>
          </a:prstGeom>
          <a:noFill/>
        </p:spPr>
        <p:txBody>
          <a:bodyPr wrap="none" rtlCol="0">
            <a:spAutoFit/>
          </a:bodyPr>
          <a:lstStyle/>
          <a:p>
            <a:r>
              <a:rPr kumimoji="1" lang="ja-JP" altLang="en-US" sz="900" dirty="0">
                <a:latin typeface="BIZ UDPゴシック" panose="020B0400000000000000" pitchFamily="50" charset="-128"/>
                <a:ea typeface="BIZ UDPゴシック" panose="020B0400000000000000" pitchFamily="50" charset="-128"/>
              </a:rPr>
              <a:t>成果と課題を継承</a:t>
            </a:r>
          </a:p>
        </p:txBody>
      </p:sp>
      <p:sp>
        <p:nvSpPr>
          <p:cNvPr id="12" name="テキスト ボックス 11">
            <a:extLst>
              <a:ext uri="{FF2B5EF4-FFF2-40B4-BE49-F238E27FC236}">
                <a16:creationId xmlns:a16="http://schemas.microsoft.com/office/drawing/2014/main" id="{249773F1-DEDE-44C5-B16C-95A474182E11}"/>
              </a:ext>
            </a:extLst>
          </p:cNvPr>
          <p:cNvSpPr txBox="1"/>
          <p:nvPr/>
        </p:nvSpPr>
        <p:spPr>
          <a:xfrm>
            <a:off x="8354179" y="311792"/>
            <a:ext cx="1470399" cy="246221"/>
          </a:xfrm>
          <a:prstGeom prst="rect">
            <a:avLst/>
          </a:prstGeom>
          <a:solidFill>
            <a:schemeClr val="bg1"/>
          </a:solidFill>
        </p:spPr>
        <p:txBody>
          <a:bodyPr wrap="square" lIns="36000" rIns="36000" rtlCol="0">
            <a:spAutoFit/>
          </a:bodyPr>
          <a:lstStyle/>
          <a:p>
            <a:pPr algn="ctr"/>
            <a:r>
              <a:rPr kumimoji="1" lang="ja-JP" altLang="en-US" sz="1000" dirty="0">
                <a:latin typeface="BIZ UDPゴシック" panose="020B0400000000000000" pitchFamily="50" charset="-128"/>
                <a:ea typeface="BIZ UDPゴシック" panose="020B0400000000000000" pitchFamily="50" charset="-128"/>
              </a:rPr>
              <a:t>＜</a:t>
            </a:r>
            <a:r>
              <a:rPr kumimoji="1" lang="ja-JP" altLang="en-US" sz="1000">
                <a:latin typeface="BIZ UDPゴシック" panose="020B0400000000000000" pitchFamily="50" charset="-128"/>
                <a:ea typeface="BIZ UDPゴシック" panose="020B0400000000000000" pitchFamily="50" charset="-128"/>
              </a:rPr>
              <a:t>資料２ー１＞</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23F8319B-1C42-44D5-A851-B7EBE4D0FF1C}"/>
              </a:ext>
            </a:extLst>
          </p:cNvPr>
          <p:cNvSpPr txBox="1"/>
          <p:nvPr/>
        </p:nvSpPr>
        <p:spPr>
          <a:xfrm>
            <a:off x="7099871" y="5228311"/>
            <a:ext cx="2474659" cy="307777"/>
          </a:xfrm>
          <a:prstGeom prst="rect">
            <a:avLst/>
          </a:prstGeom>
          <a:noFill/>
        </p:spPr>
        <p:txBody>
          <a:bodyPr wrap="square" rtlCol="0">
            <a:spAutoFit/>
          </a:bodyPr>
          <a:lstStyle/>
          <a:p>
            <a:r>
              <a:rPr kumimoji="1" lang="en-US" altLang="ja-JP" sz="700" dirty="0">
                <a:solidFill>
                  <a:schemeClr val="bg1"/>
                </a:solidFill>
                <a:latin typeface="BIZ UDPゴシック" panose="020B0400000000000000" pitchFamily="50" charset="-128"/>
                <a:ea typeface="BIZ UDPゴシック" panose="020B0400000000000000" pitchFamily="50" charset="-128"/>
              </a:rPr>
              <a:t>【H17(2005).3</a:t>
            </a:r>
            <a:r>
              <a:rPr kumimoji="1" lang="ja-JP" altLang="en-US" sz="700" dirty="0">
                <a:solidFill>
                  <a:schemeClr val="bg1"/>
                </a:solidFill>
                <a:latin typeface="BIZ UDPゴシック" panose="020B0400000000000000" pitchFamily="50" charset="-128"/>
                <a:ea typeface="BIZ UDPゴシック" panose="020B0400000000000000" pitchFamily="50" charset="-128"/>
              </a:rPr>
              <a:t>／</a:t>
            </a:r>
            <a:r>
              <a:rPr kumimoji="1" lang="en-US" altLang="ja-JP" sz="700" dirty="0">
                <a:solidFill>
                  <a:schemeClr val="bg1"/>
                </a:solidFill>
                <a:latin typeface="BIZ UDPゴシック" panose="020B0400000000000000" pitchFamily="50" charset="-128"/>
                <a:ea typeface="BIZ UDPゴシック" panose="020B0400000000000000" pitchFamily="50" charset="-128"/>
              </a:rPr>
              <a:t>H27(2015).3</a:t>
            </a:r>
            <a:r>
              <a:rPr kumimoji="1" lang="ja-JP" altLang="en-US" sz="700" dirty="0">
                <a:solidFill>
                  <a:schemeClr val="bg1"/>
                </a:solidFill>
                <a:latin typeface="BIZ UDPゴシック" panose="020B0400000000000000" pitchFamily="50" charset="-128"/>
                <a:ea typeface="BIZ UDPゴシック" panose="020B0400000000000000" pitchFamily="50" charset="-128"/>
              </a:rPr>
              <a:t>、</a:t>
            </a:r>
            <a:r>
              <a:rPr kumimoji="1" lang="en-US" altLang="ja-JP" sz="700" dirty="0">
                <a:solidFill>
                  <a:schemeClr val="bg1"/>
                </a:solidFill>
                <a:latin typeface="BIZ UDPゴシック" panose="020B0400000000000000" pitchFamily="50" charset="-128"/>
                <a:ea typeface="BIZ UDPゴシック" panose="020B0400000000000000" pitchFamily="50" charset="-128"/>
              </a:rPr>
              <a:t>R4(2022).9</a:t>
            </a:r>
            <a:r>
              <a:rPr kumimoji="1" lang="ja-JP" altLang="en-US" sz="700" dirty="0">
                <a:solidFill>
                  <a:schemeClr val="bg1"/>
                </a:solidFill>
                <a:latin typeface="BIZ UDPゴシック" panose="020B0400000000000000" pitchFamily="50" charset="-128"/>
                <a:ea typeface="BIZ UDPゴシック" panose="020B0400000000000000" pitchFamily="50" charset="-128"/>
              </a:rPr>
              <a:t>改定　　</a:t>
            </a:r>
            <a:endParaRPr kumimoji="1" lang="en-US" altLang="ja-JP" sz="700" dirty="0">
              <a:solidFill>
                <a:schemeClr val="bg1"/>
              </a:solidFill>
              <a:latin typeface="BIZ UDPゴシック" panose="020B0400000000000000" pitchFamily="50" charset="-128"/>
              <a:ea typeface="BIZ UDPゴシック" panose="020B0400000000000000" pitchFamily="50" charset="-128"/>
            </a:endParaRPr>
          </a:p>
          <a:p>
            <a:r>
              <a:rPr kumimoji="1" lang="ja-JP" altLang="en-US" sz="700" dirty="0">
                <a:solidFill>
                  <a:schemeClr val="bg1"/>
                </a:solidFill>
                <a:latin typeface="BIZ UDPゴシック" panose="020B0400000000000000" pitchFamily="50" charset="-128"/>
                <a:ea typeface="BIZ UDPゴシック" panose="020B0400000000000000" pitchFamily="50" charset="-128"/>
              </a:rPr>
              <a:t>　　　　　　　　　　　　　　　</a:t>
            </a:r>
            <a:r>
              <a:rPr kumimoji="1" lang="en-US" altLang="ja-JP" sz="700" dirty="0">
                <a:solidFill>
                  <a:schemeClr val="bg1"/>
                </a:solidFill>
                <a:latin typeface="BIZ UDPゴシック" panose="020B0400000000000000" pitchFamily="50" charset="-128"/>
                <a:ea typeface="BIZ UDPゴシック" panose="020B0400000000000000" pitchFamily="50" charset="-128"/>
              </a:rPr>
              <a:t>※H30(2018)</a:t>
            </a:r>
            <a:r>
              <a:rPr kumimoji="1" lang="ja-JP" altLang="en-US" sz="700" dirty="0">
                <a:solidFill>
                  <a:schemeClr val="bg1"/>
                </a:solidFill>
                <a:latin typeface="BIZ UDPゴシック" panose="020B0400000000000000" pitchFamily="50" charset="-128"/>
                <a:ea typeface="BIZ UDPゴシック" panose="020B0400000000000000" pitchFamily="50" charset="-128"/>
              </a:rPr>
              <a:t>・</a:t>
            </a:r>
            <a:r>
              <a:rPr kumimoji="1" lang="en-US" altLang="ja-JP" sz="700" dirty="0">
                <a:solidFill>
                  <a:schemeClr val="bg1"/>
                </a:solidFill>
                <a:latin typeface="BIZ UDPゴシック" panose="020B0400000000000000" pitchFamily="50" charset="-128"/>
                <a:ea typeface="BIZ UDPゴシック" panose="020B0400000000000000" pitchFamily="50" charset="-128"/>
              </a:rPr>
              <a:t>R3(2021)</a:t>
            </a:r>
            <a:r>
              <a:rPr kumimoji="1" lang="ja-JP" altLang="en-US" sz="700" dirty="0">
                <a:solidFill>
                  <a:schemeClr val="bg1"/>
                </a:solidFill>
                <a:latin typeface="BIZ UDPゴシック" panose="020B0400000000000000" pitchFamily="50" charset="-128"/>
                <a:ea typeface="BIZ UDPゴシック" panose="020B0400000000000000" pitchFamily="50" charset="-128"/>
              </a:rPr>
              <a:t>点検</a:t>
            </a:r>
            <a:r>
              <a:rPr kumimoji="1" lang="en-US" altLang="ja-JP" sz="700" dirty="0">
                <a:solidFill>
                  <a:schemeClr val="bg1"/>
                </a:solidFill>
                <a:latin typeface="BIZ UDPゴシック" panose="020B0400000000000000" pitchFamily="50" charset="-128"/>
                <a:ea typeface="BIZ UDPゴシック" panose="020B0400000000000000" pitchFamily="50" charset="-128"/>
              </a:rPr>
              <a:t>】</a:t>
            </a:r>
            <a:endParaRPr kumimoji="1" lang="ja-JP" altLang="en-US" sz="1600" dirty="0">
              <a:solidFill>
                <a:schemeClr val="bg1"/>
              </a:solidFill>
            </a:endParaRPr>
          </a:p>
        </p:txBody>
      </p:sp>
      <p:sp>
        <p:nvSpPr>
          <p:cNvPr id="14" name="テキスト ボックス 13">
            <a:extLst>
              <a:ext uri="{FF2B5EF4-FFF2-40B4-BE49-F238E27FC236}">
                <a16:creationId xmlns:a16="http://schemas.microsoft.com/office/drawing/2014/main" id="{FCAC856B-E9B8-40EC-AAE7-99D7FA81BE3C}"/>
              </a:ext>
            </a:extLst>
          </p:cNvPr>
          <p:cNvSpPr txBox="1"/>
          <p:nvPr/>
        </p:nvSpPr>
        <p:spPr>
          <a:xfrm>
            <a:off x="7698666" y="4719920"/>
            <a:ext cx="1929497" cy="307777"/>
          </a:xfrm>
          <a:prstGeom prst="rect">
            <a:avLst/>
          </a:prstGeom>
          <a:noFill/>
        </p:spPr>
        <p:txBody>
          <a:bodyPr wrap="square" rtlCol="0">
            <a:spAutoFit/>
          </a:bodyPr>
          <a:lstStyle/>
          <a:p>
            <a:r>
              <a:rPr kumimoji="1" lang="en-US" altLang="ja-JP" sz="700" dirty="0">
                <a:solidFill>
                  <a:schemeClr val="tx1"/>
                </a:solidFill>
                <a:latin typeface="BIZ UDPゴシック" panose="020B0400000000000000" pitchFamily="50" charset="-128"/>
                <a:ea typeface="BIZ UDPゴシック" panose="020B0400000000000000" pitchFamily="50" charset="-128"/>
              </a:rPr>
              <a:t>【H9(1997).3</a:t>
            </a:r>
            <a:r>
              <a:rPr kumimoji="1" lang="ja-JP" altLang="en-US" sz="700" dirty="0">
                <a:solidFill>
                  <a:schemeClr val="tx1"/>
                </a:solidFill>
                <a:latin typeface="BIZ UDPゴシック" panose="020B0400000000000000" pitchFamily="50" charset="-128"/>
                <a:ea typeface="BIZ UDPゴシック" panose="020B0400000000000000" pitchFamily="50" charset="-128"/>
              </a:rPr>
              <a:t>／</a:t>
            </a:r>
            <a:endParaRPr kumimoji="1" lang="en-US" altLang="ja-JP" sz="700" dirty="0">
              <a:latin typeface="BIZ UDPゴシック" panose="020B0400000000000000" pitchFamily="50" charset="-128"/>
              <a:ea typeface="BIZ UDPゴシック" panose="020B0400000000000000" pitchFamily="50" charset="-128"/>
            </a:endParaRPr>
          </a:p>
          <a:p>
            <a:r>
              <a:rPr kumimoji="1" lang="en-US" altLang="ja-JP" sz="700" dirty="0">
                <a:solidFill>
                  <a:schemeClr val="tx1"/>
                </a:solidFill>
                <a:latin typeface="BIZ UDPゴシック" panose="020B0400000000000000" pitchFamily="50" charset="-128"/>
                <a:ea typeface="BIZ UDPゴシック" panose="020B0400000000000000" pitchFamily="50" charset="-128"/>
              </a:rPr>
              <a:t> H13(2001).3</a:t>
            </a:r>
            <a:r>
              <a:rPr kumimoji="1" lang="ja-JP" altLang="en-US" sz="700" dirty="0">
                <a:solidFill>
                  <a:schemeClr val="tx1"/>
                </a:solidFill>
                <a:latin typeface="BIZ UDPゴシック" panose="020B0400000000000000" pitchFamily="50" charset="-128"/>
                <a:ea typeface="BIZ UDPゴシック" panose="020B0400000000000000" pitchFamily="50" charset="-128"/>
              </a:rPr>
              <a:t>「後期行動計画」に改定</a:t>
            </a:r>
            <a:r>
              <a:rPr kumimoji="1" lang="en-US" altLang="ja-JP" sz="700" dirty="0">
                <a:solidFill>
                  <a:schemeClr val="tx1"/>
                </a:solidFill>
                <a:latin typeface="BIZ UDPゴシック" panose="020B0400000000000000" pitchFamily="50" charset="-128"/>
                <a:ea typeface="BIZ UDPゴシック" panose="020B0400000000000000" pitchFamily="50" charset="-128"/>
              </a:rPr>
              <a:t>】</a:t>
            </a:r>
            <a:endParaRPr kumimoji="1" lang="ja-JP" altLang="en-US" sz="1600" dirty="0"/>
          </a:p>
        </p:txBody>
      </p:sp>
    </p:spTree>
    <p:extLst>
      <p:ext uri="{BB962C8B-B14F-4D97-AF65-F5344CB8AC3E}">
        <p14:creationId xmlns:p14="http://schemas.microsoft.com/office/powerpoint/2010/main" val="233980177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530</TotalTime>
  <Words>683</Words>
  <PresentationFormat>A4 210 x 297 mm</PresentationFormat>
  <Paragraphs>54</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2026-03-01T23:27:09Z</cp:lastPrinted>
  <dcterms:created xsi:type="dcterms:W3CDTF">2025-07-10T07:08:45Z</dcterms:created>
  <dcterms:modified xsi:type="dcterms:W3CDTF">2026-03-11T04:56:16Z</dcterms:modified>
</cp:coreProperties>
</file>