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1" r:id="rId1"/>
    <p:sldMasterId id="2147483911" r:id="rId2"/>
  </p:sldMasterIdLst>
  <p:notesMasterIdLst>
    <p:notesMasterId r:id="rId12"/>
  </p:notesMasterIdLst>
  <p:handoutMasterIdLst>
    <p:handoutMasterId r:id="rId13"/>
  </p:handoutMasterIdLst>
  <p:sldIdLst>
    <p:sldId id="307" r:id="rId3"/>
    <p:sldId id="341" r:id="rId4"/>
    <p:sldId id="329" r:id="rId5"/>
    <p:sldId id="328" r:id="rId6"/>
    <p:sldId id="335" r:id="rId7"/>
    <p:sldId id="336" r:id="rId8"/>
    <p:sldId id="339" r:id="rId9"/>
    <p:sldId id="338" r:id="rId10"/>
    <p:sldId id="342" r:id="rId11"/>
  </p:sldIdLst>
  <p:sldSz cx="9906000" cy="6858000" type="A4"/>
  <p:notesSz cx="6797675" cy="9928225"/>
  <p:defaultTextStyle>
    <a:defPPr>
      <a:defRPr lang="ja-JP"/>
    </a:defPPr>
    <a:lvl1pPr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1pPr>
    <a:lvl2pPr marL="4572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2pPr>
    <a:lvl3pPr marL="9144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3pPr>
    <a:lvl4pPr marL="13716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4pPr>
    <a:lvl5pPr marL="18288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岩﨑　直人" initials="岩﨑　直人" lastIdx="1" clrIdx="0">
    <p:extLst>
      <p:ext uri="{19B8F6BF-5375-455C-9EA6-DF929625EA0E}">
        <p15:presenceInfo xmlns:p15="http://schemas.microsoft.com/office/powerpoint/2012/main" userId="S::IwasakiNa@lan.pref.osaka.jp::c121b4ac-6162-42e7-9627-b38453c55c2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FF3B3B"/>
    <a:srgbClr val="FF0000"/>
    <a:srgbClr val="4F81BD"/>
    <a:srgbClr val="000099"/>
    <a:srgbClr val="FF3300"/>
    <a:srgbClr val="FF5050"/>
    <a:srgbClr val="33CC33"/>
    <a:srgbClr val="00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35" autoAdjust="0"/>
    <p:restoredTop sz="94434" autoAdjust="0"/>
  </p:normalViewPr>
  <p:slideViewPr>
    <p:cSldViewPr snapToGrid="0">
      <p:cViewPr varScale="1">
        <p:scale>
          <a:sx n="61" d="100"/>
          <a:sy n="61" d="100"/>
        </p:scale>
        <p:origin x="1576" y="60"/>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3" d="100"/>
          <a:sy n="53" d="100"/>
        </p:scale>
        <p:origin x="-1842" y="-90"/>
      </p:cViewPr>
      <p:guideLst>
        <p:guide orient="horz" pos="3127"/>
        <p:guide pos="214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oleObject" Target="file:///\\G0000SV1NS701\d11484$\doc\&#26032;_&#36001;&#25919;&#20225;&#30011;&#65319;\400_&#20013;&#38263;&#26399;&#35430;&#31639;&#38306;&#36899;\R8.2&#24403;&#21021;\&#9733;&#20844;&#34920;&#36039;&#26009;&#9733;\&#36028;&#12426;&#20184;&#12369;&#12493;&#12479;&#65288;&#21069;&#25552;&#26465;&#20214;&#12394;&#12393;&#65289;\&#12304;&#24120;&#12395;&#26368;&#26032;&#12305;&#21454;&#25903;_&#12464;&#12521;&#12501;%20.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G0000SV1NS701\d11484$\doc\&#26032;_&#36001;&#25919;&#20225;&#30011;&#65319;\400_&#20013;&#38263;&#26399;&#35430;&#31639;&#38306;&#36899;\R8.2&#24403;&#21021;\&#9733;&#20844;&#34920;&#36039;&#26009;&#9733;\&#36028;&#12426;&#20184;&#12369;&#12493;&#12479;&#65288;&#21069;&#25552;&#26465;&#20214;&#12394;&#12393;&#65289;\&#12304;&#24120;&#12395;&#26368;&#26032;&#12305;&#21454;&#25903;_&#12464;&#12521;&#12501;%20.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016363636363639E-2"/>
          <c:y val="7.2238480407932668E-2"/>
          <c:w val="0.89592117077531608"/>
          <c:h val="0.88320283012199774"/>
        </c:manualLayout>
      </c:layout>
      <c:barChart>
        <c:barDir val="col"/>
        <c:grouping val="clustered"/>
        <c:varyColors val="0"/>
        <c:ser>
          <c:idx val="1"/>
          <c:order val="0"/>
          <c:tx>
            <c:strRef>
              <c:f>'R8.1月版'!$A$4</c:f>
              <c:strCache>
                <c:ptCount val="1"/>
                <c:pt idx="0">
                  <c:v>今回</c:v>
                </c:pt>
              </c:strCache>
            </c:strRef>
          </c:tx>
          <c:spPr>
            <a:solidFill>
              <a:srgbClr val="000099"/>
            </a:solidFill>
            <a:ln w="19050">
              <a:solidFill>
                <a:srgbClr val="000099"/>
              </a:solidFill>
              <a:prstDash val="solid"/>
            </a:ln>
          </c:spPr>
          <c:invertIfNegative val="0"/>
          <c:dPt>
            <c:idx val="0"/>
            <c:invertIfNegative val="0"/>
            <c:bubble3D val="0"/>
            <c:extLst>
              <c:ext xmlns:c16="http://schemas.microsoft.com/office/drawing/2014/chart" uri="{C3380CC4-5D6E-409C-BE32-E72D297353CC}">
                <c16:uniqueId val="{00000000-418B-4A98-AB56-80A6DF0233DB}"/>
              </c:ext>
            </c:extLst>
          </c:dPt>
          <c:dPt>
            <c:idx val="1"/>
            <c:invertIfNegative val="0"/>
            <c:bubble3D val="0"/>
            <c:extLst>
              <c:ext xmlns:c16="http://schemas.microsoft.com/office/drawing/2014/chart" uri="{C3380CC4-5D6E-409C-BE32-E72D297353CC}">
                <c16:uniqueId val="{00000001-418B-4A98-AB56-80A6DF0233DB}"/>
              </c:ext>
            </c:extLst>
          </c:dPt>
          <c:dPt>
            <c:idx val="2"/>
            <c:invertIfNegative val="0"/>
            <c:bubble3D val="0"/>
            <c:extLst>
              <c:ext xmlns:c16="http://schemas.microsoft.com/office/drawing/2014/chart" uri="{C3380CC4-5D6E-409C-BE32-E72D297353CC}">
                <c16:uniqueId val="{00000002-418B-4A98-AB56-80A6DF0233DB}"/>
              </c:ext>
            </c:extLst>
          </c:dPt>
          <c:dPt>
            <c:idx val="3"/>
            <c:invertIfNegative val="0"/>
            <c:bubble3D val="0"/>
            <c:extLst>
              <c:ext xmlns:c16="http://schemas.microsoft.com/office/drawing/2014/chart" uri="{C3380CC4-5D6E-409C-BE32-E72D297353CC}">
                <c16:uniqueId val="{00000003-418B-4A98-AB56-80A6DF0233DB}"/>
              </c:ext>
            </c:extLst>
          </c:dPt>
          <c:dPt>
            <c:idx val="4"/>
            <c:invertIfNegative val="0"/>
            <c:bubble3D val="0"/>
            <c:extLst>
              <c:ext xmlns:c16="http://schemas.microsoft.com/office/drawing/2014/chart" uri="{C3380CC4-5D6E-409C-BE32-E72D297353CC}">
                <c16:uniqueId val="{00000004-418B-4A98-AB56-80A6DF0233DB}"/>
              </c:ext>
            </c:extLst>
          </c:dPt>
          <c:dPt>
            <c:idx val="5"/>
            <c:invertIfNegative val="0"/>
            <c:bubble3D val="0"/>
            <c:extLst>
              <c:ext xmlns:c16="http://schemas.microsoft.com/office/drawing/2014/chart" uri="{C3380CC4-5D6E-409C-BE32-E72D297353CC}">
                <c16:uniqueId val="{00000005-418B-4A98-AB56-80A6DF0233DB}"/>
              </c:ext>
            </c:extLst>
          </c:dPt>
          <c:dLbls>
            <c:spPr>
              <a:noFill/>
              <a:ln>
                <a:noFill/>
              </a:ln>
              <a:effectLst/>
            </c:spPr>
            <c:txPr>
              <a:bodyPr wrap="square" lIns="38100" tIns="19050" rIns="38100" bIns="19050" anchor="ctr">
                <a:spAutoFit/>
              </a:bodyPr>
              <a:lstStyle/>
              <a:p>
                <a:pPr>
                  <a:defRPr sz="1200" b="1">
                    <a:latin typeface="HGSｺﾞｼｯｸM" panose="020B0600000000000000" pitchFamily="50" charset="-128"/>
                    <a:ea typeface="HGSｺﾞｼｯｸM" panose="020B0600000000000000" pitchFamily="50" charset="-128"/>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'R8.1月版'!$C$3:$N$3</c:f>
              <c:strCache>
                <c:ptCount val="12"/>
                <c:pt idx="0">
                  <c:v>R8
(2026)</c:v>
                </c:pt>
                <c:pt idx="1">
                  <c:v>R9
(2027)</c:v>
                </c:pt>
                <c:pt idx="2">
                  <c:v>R10
(2028)</c:v>
                </c:pt>
                <c:pt idx="3">
                  <c:v>R11
(2029)</c:v>
                </c:pt>
                <c:pt idx="4">
                  <c:v>R12
(2030)</c:v>
                </c:pt>
                <c:pt idx="5">
                  <c:v>R13
(2031)</c:v>
                </c:pt>
                <c:pt idx="6">
                  <c:v>R14
(2032)</c:v>
                </c:pt>
                <c:pt idx="7">
                  <c:v>R15
(2033)</c:v>
                </c:pt>
                <c:pt idx="8">
                  <c:v>R16
(2034)</c:v>
                </c:pt>
                <c:pt idx="9">
                  <c:v>R17
(2035)</c:v>
                </c:pt>
                <c:pt idx="10">
                  <c:v>R18
(2036)</c:v>
                </c:pt>
                <c:pt idx="11">
                  <c:v>R19
(2037)</c:v>
                </c:pt>
              </c:strCache>
              <c:extLst/>
            </c:strRef>
          </c:cat>
          <c:val>
            <c:numRef>
              <c:f>'R8.1月版'!$C$4:$N$4</c:f>
              <c:numCache>
                <c:formatCode>#,##0;"▲ "#,##0</c:formatCode>
                <c:ptCount val="12"/>
                <c:pt idx="0">
                  <c:v>-495</c:v>
                </c:pt>
                <c:pt idx="1">
                  <c:v>-310</c:v>
                </c:pt>
                <c:pt idx="2">
                  <c:v>-690</c:v>
                </c:pt>
                <c:pt idx="3">
                  <c:v>-600</c:v>
                </c:pt>
                <c:pt idx="4">
                  <c:v>-720</c:v>
                </c:pt>
                <c:pt idx="5">
                  <c:v>-840</c:v>
                </c:pt>
                <c:pt idx="6">
                  <c:v>-500</c:v>
                </c:pt>
                <c:pt idx="7">
                  <c:v>-500</c:v>
                </c:pt>
                <c:pt idx="8">
                  <c:v>-520</c:v>
                </c:pt>
                <c:pt idx="9">
                  <c:v>-370</c:v>
                </c:pt>
                <c:pt idx="10">
                  <c:v>-300</c:v>
                </c:pt>
                <c:pt idx="11">
                  <c:v>-280</c:v>
                </c:pt>
              </c:numCache>
              <c:extLst/>
            </c:numRef>
          </c:val>
          <c:extLst>
            <c:ext xmlns:c16="http://schemas.microsoft.com/office/drawing/2014/chart" uri="{C3380CC4-5D6E-409C-BE32-E72D297353CC}">
              <c16:uniqueId val="{00000006-418B-4A98-AB56-80A6DF0233DB}"/>
            </c:ext>
          </c:extLst>
        </c:ser>
        <c:dLbls>
          <c:dLblPos val="outEnd"/>
          <c:showLegendKey val="0"/>
          <c:showVal val="1"/>
          <c:showCatName val="0"/>
          <c:showSerName val="0"/>
          <c:showPercent val="0"/>
          <c:showBubbleSize val="0"/>
        </c:dLbls>
        <c:gapWidth val="40"/>
        <c:overlap val="100"/>
        <c:axId val="91541888"/>
        <c:axId val="91543808"/>
        <c:extLst>
          <c:ext xmlns:c15="http://schemas.microsoft.com/office/drawing/2012/chart" uri="{02D57815-91ED-43cb-92C2-25804820EDAC}">
            <c15:filteredBarSeries>
              <c15:ser>
                <c:idx val="4"/>
                <c:order val="1"/>
                <c:tx>
                  <c:strRef>
                    <c:extLst>
                      <c:ext uri="{02D57815-91ED-43cb-92C2-25804820EDAC}">
                        <c15:formulaRef>
                          <c15:sqref>'R8.1月版'!$A$8</c15:sqref>
                        </c15:formulaRef>
                      </c:ext>
                    </c:extLst>
                    <c:strCache>
                      <c:ptCount val="1"/>
                      <c:pt idx="0">
                        <c:v>計</c:v>
                      </c:pt>
                    </c:strCache>
                  </c:strRef>
                </c:tx>
                <c:spPr>
                  <a:solidFill>
                    <a:srgbClr val="000099"/>
                  </a:solidFill>
                  <a:ln w="19050">
                    <a:solidFill>
                      <a:sysClr val="window" lastClr="FFFFFF">
                        <a:lumMod val="50000"/>
                      </a:sysClr>
                    </a:solidFill>
                    <a:prstDash val="solid"/>
                  </a:ln>
                </c:spPr>
                <c:invertIfNegative val="0"/>
                <c:dPt>
                  <c:idx val="0"/>
                  <c:invertIfNegative val="0"/>
                  <c:bubble3D val="0"/>
                  <c:spPr>
                    <a:solidFill>
                      <a:srgbClr val="000099"/>
                    </a:solidFill>
                    <a:ln w="19050">
                      <a:solidFill>
                        <a:sysClr val="windowText" lastClr="000000"/>
                      </a:solidFill>
                      <a:prstDash val="solid"/>
                    </a:ln>
                  </c:spPr>
                  <c:extLst>
                    <c:ext xmlns:c16="http://schemas.microsoft.com/office/drawing/2014/chart" uri="{C3380CC4-5D6E-409C-BE32-E72D297353CC}">
                      <c16:uniqueId val="{00000008-418B-4A98-AB56-80A6DF0233DB}"/>
                    </c:ext>
                  </c:extLst>
                </c:dPt>
                <c:dLbls>
                  <c:dLbl>
                    <c:idx val="0"/>
                    <c:delete val="1"/>
                    <c:extLst>
                      <c:ext uri="{CE6537A1-D6FC-4f65-9D91-7224C49458BB}"/>
                      <c:ext xmlns:c16="http://schemas.microsoft.com/office/drawing/2014/chart" uri="{C3380CC4-5D6E-409C-BE32-E72D297353CC}">
                        <c16:uniqueId val="{00000008-418B-4A98-AB56-80A6DF0233DB}"/>
                      </c:ext>
                    </c:extLst>
                  </c:dLbl>
                  <c:dLbl>
                    <c:idx val="1"/>
                    <c:layout>
                      <c:manualLayout>
                        <c:x val="6.4141414141414145E-4"/>
                        <c:y val="-3.7572001578211674E-2"/>
                      </c:manualLayout>
                    </c:layout>
                    <c:dLblPos val="outEnd"/>
                    <c:showLegendKey val="0"/>
                    <c:showVal val="1"/>
                    <c:showCatName val="0"/>
                    <c:showSerName val="0"/>
                    <c:showPercent val="0"/>
                    <c:showBubbleSize val="0"/>
                    <c:extLst>
                      <c:ext uri="{CE6537A1-D6FC-4f65-9D91-7224C49458BB}"/>
                      <c:ext xmlns:c16="http://schemas.microsoft.com/office/drawing/2014/chart" uri="{C3380CC4-5D6E-409C-BE32-E72D297353CC}">
                        <c16:uniqueId val="{00000009-418B-4A98-AB56-80A6DF0233DB}"/>
                      </c:ext>
                    </c:extLst>
                  </c:dLbl>
                  <c:dLbl>
                    <c:idx val="2"/>
                    <c:layout>
                      <c:manualLayout>
                        <c:x val="-6.4141414141414145E-4"/>
                        <c:y val="-3.2990050166234637E-2"/>
                      </c:manualLayout>
                    </c:layout>
                    <c:dLblPos val="outEnd"/>
                    <c:showLegendKey val="0"/>
                    <c:showVal val="1"/>
                    <c:showCatName val="0"/>
                    <c:showSerName val="0"/>
                    <c:showPercent val="0"/>
                    <c:showBubbleSize val="0"/>
                    <c:extLst>
                      <c:ext uri="{CE6537A1-D6FC-4f65-9D91-7224C49458BB}"/>
                      <c:ext xmlns:c16="http://schemas.microsoft.com/office/drawing/2014/chart" uri="{C3380CC4-5D6E-409C-BE32-E72D297353CC}">
                        <c16:uniqueId val="{0000000A-418B-4A98-AB56-80A6DF0233DB}"/>
                      </c:ext>
                    </c:extLst>
                  </c:dLbl>
                  <c:dLbl>
                    <c:idx val="3"/>
                    <c:layout>
                      <c:manualLayout>
                        <c:x val="0"/>
                        <c:y val="-3.6655611295816265E-2"/>
                      </c:manualLayout>
                    </c:layout>
                    <c:dLblPos val="outEnd"/>
                    <c:showLegendKey val="0"/>
                    <c:showVal val="1"/>
                    <c:showCatName val="0"/>
                    <c:showSerName val="0"/>
                    <c:showPercent val="0"/>
                    <c:showBubbleSize val="0"/>
                    <c:extLst>
                      <c:ext uri="{CE6537A1-D6FC-4f65-9D91-7224C49458BB}"/>
                      <c:ext xmlns:c16="http://schemas.microsoft.com/office/drawing/2014/chart" uri="{C3380CC4-5D6E-409C-BE32-E72D297353CC}">
                        <c16:uniqueId val="{0000000B-418B-4A98-AB56-80A6DF0233DB}"/>
                      </c:ext>
                    </c:extLst>
                  </c:dLbl>
                  <c:dLbl>
                    <c:idx val="4"/>
                    <c:layout>
                      <c:manualLayout>
                        <c:x val="-9.4072987334896821E-17"/>
                        <c:y val="-3.4822830731025385E-2"/>
                      </c:manualLayout>
                    </c:layout>
                    <c:dLblPos val="outEnd"/>
                    <c:showLegendKey val="0"/>
                    <c:showVal val="1"/>
                    <c:showCatName val="0"/>
                    <c:showSerName val="0"/>
                    <c:showPercent val="0"/>
                    <c:showBubbleSize val="0"/>
                    <c:extLst>
                      <c:ext uri="{CE6537A1-D6FC-4f65-9D91-7224C49458BB}"/>
                      <c:ext xmlns:c16="http://schemas.microsoft.com/office/drawing/2014/chart" uri="{C3380CC4-5D6E-409C-BE32-E72D297353CC}">
                        <c16:uniqueId val="{0000000C-418B-4A98-AB56-80A6DF0233DB}"/>
                      </c:ext>
                    </c:extLst>
                  </c:dLbl>
                  <c:dLbl>
                    <c:idx val="5"/>
                    <c:layout>
                      <c:manualLayout>
                        <c:x val="6.4141414141414145E-4"/>
                        <c:y val="-0.10235972596080253"/>
                      </c:manualLayout>
                    </c:layout>
                    <c:dLblPos val="outEnd"/>
                    <c:showLegendKey val="0"/>
                    <c:showVal val="1"/>
                    <c:showCatName val="0"/>
                    <c:showSerName val="0"/>
                    <c:showPercent val="0"/>
                    <c:showBubbleSize val="0"/>
                    <c:extLst>
                      <c:ext uri="{CE6537A1-D6FC-4f65-9D91-7224C49458BB}"/>
                      <c:ext xmlns:c16="http://schemas.microsoft.com/office/drawing/2014/chart" uri="{C3380CC4-5D6E-409C-BE32-E72D297353CC}">
                        <c16:uniqueId val="{0000000D-418B-4A98-AB56-80A6DF0233DB}"/>
                      </c:ext>
                    </c:extLst>
                  </c:dLbl>
                  <c:spPr>
                    <a:noFill/>
                    <a:ln>
                      <a:noFill/>
                    </a:ln>
                    <a:effectLst/>
                  </c:spPr>
                  <c:txPr>
                    <a:bodyPr wrap="square" lIns="38100" tIns="19050" rIns="38100" bIns="19050" anchor="ctr">
                      <a:spAutoFit/>
                    </a:bodyPr>
                    <a:lstStyle/>
                    <a:p>
                      <a:pPr>
                        <a:defRPr sz="2400">
                          <a:solidFill>
                            <a:srgbClr val="FF0000"/>
                          </a:solidFill>
                          <a:latin typeface="HGSｺﾞｼｯｸM" panose="020B0600000000000000" pitchFamily="50" charset="-128"/>
                          <a:ea typeface="HGSｺﾞｼｯｸM" panose="020B0600000000000000" pitchFamily="50" charset="-128"/>
                        </a:defRPr>
                      </a:pPr>
                      <a:endParaRPr lang="ja-JP"/>
                    </a:p>
                  </c:txPr>
                  <c:dLblPos val="outEnd"/>
                  <c:showLegendKey val="0"/>
                  <c:showVal val="0"/>
                  <c:showCatName val="0"/>
                  <c:showSerName val="0"/>
                  <c:showPercent val="0"/>
                  <c:showBubbleSize val="0"/>
                  <c:extLst>
                    <c:ext uri="{CE6537A1-D6FC-4f65-9D91-7224C49458BB}">
                      <c15:showLeaderLines val="0"/>
                    </c:ext>
                  </c:extLst>
                </c:dLbls>
                <c:cat>
                  <c:strRef>
                    <c:extLst>
                      <c:ext uri="{02D57815-91ED-43cb-92C2-25804820EDAC}">
                        <c15:formulaRef>
                          <c15:sqref>'R8.1月版'!$C$3:$N$3</c15:sqref>
                        </c15:formulaRef>
                      </c:ext>
                    </c:extLst>
                    <c:strCache>
                      <c:ptCount val="12"/>
                      <c:pt idx="0">
                        <c:v>R8
(2026)</c:v>
                      </c:pt>
                      <c:pt idx="1">
                        <c:v>R9
(2027)</c:v>
                      </c:pt>
                      <c:pt idx="2">
                        <c:v>R10
(2028)</c:v>
                      </c:pt>
                      <c:pt idx="3">
                        <c:v>R11
(2029)</c:v>
                      </c:pt>
                      <c:pt idx="4">
                        <c:v>R12
(2030)</c:v>
                      </c:pt>
                      <c:pt idx="5">
                        <c:v>R13
(2031)</c:v>
                      </c:pt>
                      <c:pt idx="6">
                        <c:v>R14
(2032)</c:v>
                      </c:pt>
                      <c:pt idx="7">
                        <c:v>R15
(2033)</c:v>
                      </c:pt>
                      <c:pt idx="8">
                        <c:v>R16
(2034)</c:v>
                      </c:pt>
                      <c:pt idx="9">
                        <c:v>R17
(2035)</c:v>
                      </c:pt>
                      <c:pt idx="10">
                        <c:v>R18
(2036)</c:v>
                      </c:pt>
                      <c:pt idx="11">
                        <c:v>R19
(2037)</c:v>
                      </c:pt>
                    </c:strCache>
                  </c:strRef>
                </c:cat>
                <c:val>
                  <c:numRef>
                    <c:extLst>
                      <c:ext uri="{02D57815-91ED-43cb-92C2-25804820EDAC}">
                        <c15:formulaRef>
                          <c15:sqref>'R8.1月版'!$C$8:$N$8</c15:sqref>
                        </c15:formulaRef>
                      </c:ext>
                    </c:extLst>
                    <c:numCache>
                      <c:formatCode>#,##0;"▲ "#,##0</c:formatCode>
                      <c:ptCount val="12"/>
                      <c:pt idx="0">
                        <c:v>-495</c:v>
                      </c:pt>
                      <c:pt idx="1">
                        <c:v>-310</c:v>
                      </c:pt>
                      <c:pt idx="2">
                        <c:v>-690</c:v>
                      </c:pt>
                      <c:pt idx="3">
                        <c:v>-600</c:v>
                      </c:pt>
                      <c:pt idx="4">
                        <c:v>-720</c:v>
                      </c:pt>
                      <c:pt idx="5">
                        <c:v>-840</c:v>
                      </c:pt>
                      <c:pt idx="6">
                        <c:v>-500</c:v>
                      </c:pt>
                      <c:pt idx="7">
                        <c:v>-500</c:v>
                      </c:pt>
                      <c:pt idx="8">
                        <c:v>-520</c:v>
                      </c:pt>
                      <c:pt idx="9">
                        <c:v>-370</c:v>
                      </c:pt>
                      <c:pt idx="10">
                        <c:v>-300</c:v>
                      </c:pt>
                      <c:pt idx="11">
                        <c:v>-280</c:v>
                      </c:pt>
                    </c:numCache>
                  </c:numRef>
                </c:val>
                <c:extLst>
                  <c:ext xmlns:c16="http://schemas.microsoft.com/office/drawing/2014/chart" uri="{C3380CC4-5D6E-409C-BE32-E72D297353CC}">
                    <c16:uniqueId val="{0000000E-418B-4A98-AB56-80A6DF0233DB}"/>
                  </c:ext>
                </c:extLst>
              </c15:ser>
            </c15:filteredBarSeries>
            <c15:filteredBarSeries>
              <c15:ser>
                <c:idx val="0"/>
                <c:order val="2"/>
                <c:tx>
                  <c:strRef>
                    <c:extLst xmlns:c15="http://schemas.microsoft.com/office/drawing/2012/chart">
                      <c:ext xmlns:c15="http://schemas.microsoft.com/office/drawing/2012/chart" uri="{02D57815-91ED-43cb-92C2-25804820EDAC}">
                        <c15:formulaRef>
                          <c15:sqref>'R8.1月版'!$A$5</c15:sqref>
                        </c15:formulaRef>
                      </c:ext>
                    </c:extLst>
                    <c:strCache>
                      <c:ptCount val="1"/>
                    </c:strCache>
                  </c:strRef>
                </c:tx>
                <c:spPr>
                  <a:solidFill>
                    <a:srgbClr val="000099"/>
                  </a:solidFill>
                  <a:ln w="19050" cmpd="sng">
                    <a:solidFill>
                      <a:srgbClr val="000099"/>
                    </a:solidFill>
                    <a:prstDash val="solid"/>
                  </a:ln>
                </c:spPr>
                <c:invertIfNegative val="0"/>
                <c:dPt>
                  <c:idx val="0"/>
                  <c:invertIfNegative val="0"/>
                  <c:bubble3D val="0"/>
                  <c:extLst xmlns:c15="http://schemas.microsoft.com/office/drawing/2012/chart">
                    <c:ext xmlns:c16="http://schemas.microsoft.com/office/drawing/2014/chart" uri="{C3380CC4-5D6E-409C-BE32-E72D297353CC}">
                      <c16:uniqueId val="{0000000F-418B-4A98-AB56-80A6DF0233DB}"/>
                    </c:ext>
                  </c:extLst>
                </c:dPt>
                <c:dPt>
                  <c:idx val="1"/>
                  <c:invertIfNegative val="0"/>
                  <c:bubble3D val="0"/>
                  <c:extLst xmlns:c15="http://schemas.microsoft.com/office/drawing/2012/chart">
                    <c:ext xmlns:c16="http://schemas.microsoft.com/office/drawing/2014/chart" uri="{C3380CC4-5D6E-409C-BE32-E72D297353CC}">
                      <c16:uniqueId val="{00000010-418B-4A98-AB56-80A6DF0233DB}"/>
                    </c:ext>
                  </c:extLst>
                </c:dPt>
                <c:dPt>
                  <c:idx val="2"/>
                  <c:invertIfNegative val="0"/>
                  <c:bubble3D val="0"/>
                  <c:extLst xmlns:c15="http://schemas.microsoft.com/office/drawing/2012/chart">
                    <c:ext xmlns:c16="http://schemas.microsoft.com/office/drawing/2014/chart" uri="{C3380CC4-5D6E-409C-BE32-E72D297353CC}">
                      <c16:uniqueId val="{00000011-418B-4A98-AB56-80A6DF0233DB}"/>
                    </c:ext>
                  </c:extLst>
                </c:dPt>
                <c:dPt>
                  <c:idx val="3"/>
                  <c:invertIfNegative val="0"/>
                  <c:bubble3D val="0"/>
                  <c:extLst xmlns:c15="http://schemas.microsoft.com/office/drawing/2012/chart">
                    <c:ext xmlns:c16="http://schemas.microsoft.com/office/drawing/2014/chart" uri="{C3380CC4-5D6E-409C-BE32-E72D297353CC}">
                      <c16:uniqueId val="{00000012-418B-4A98-AB56-80A6DF0233DB}"/>
                    </c:ext>
                  </c:extLst>
                </c:dPt>
                <c:dPt>
                  <c:idx val="4"/>
                  <c:invertIfNegative val="0"/>
                  <c:bubble3D val="0"/>
                  <c:extLst xmlns:c15="http://schemas.microsoft.com/office/drawing/2012/chart">
                    <c:ext xmlns:c16="http://schemas.microsoft.com/office/drawing/2014/chart" uri="{C3380CC4-5D6E-409C-BE32-E72D297353CC}">
                      <c16:uniqueId val="{00000013-418B-4A98-AB56-80A6DF0233DB}"/>
                    </c:ext>
                  </c:extLst>
                </c:dPt>
                <c:dPt>
                  <c:idx val="5"/>
                  <c:invertIfNegative val="0"/>
                  <c:bubble3D val="0"/>
                  <c:extLst xmlns:c15="http://schemas.microsoft.com/office/drawing/2012/chart">
                    <c:ext xmlns:c16="http://schemas.microsoft.com/office/drawing/2014/chart" uri="{C3380CC4-5D6E-409C-BE32-E72D297353CC}">
                      <c16:uniqueId val="{00000014-418B-4A98-AB56-80A6DF0233DB}"/>
                    </c:ext>
                  </c:extLst>
                </c:dPt>
                <c:dPt>
                  <c:idx val="6"/>
                  <c:invertIfNegative val="0"/>
                  <c:bubble3D val="0"/>
                  <c:extLst xmlns:c15="http://schemas.microsoft.com/office/drawing/2012/chart">
                    <c:ext xmlns:c16="http://schemas.microsoft.com/office/drawing/2014/chart" uri="{C3380CC4-5D6E-409C-BE32-E72D297353CC}">
                      <c16:uniqueId val="{00000015-418B-4A98-AB56-80A6DF0233DB}"/>
                    </c:ext>
                  </c:extLst>
                </c:dPt>
                <c:dPt>
                  <c:idx val="7"/>
                  <c:invertIfNegative val="0"/>
                  <c:bubble3D val="0"/>
                  <c:extLst xmlns:c15="http://schemas.microsoft.com/office/drawing/2012/chart">
                    <c:ext xmlns:c16="http://schemas.microsoft.com/office/drawing/2014/chart" uri="{C3380CC4-5D6E-409C-BE32-E72D297353CC}">
                      <c16:uniqueId val="{00000016-418B-4A98-AB56-80A6DF0233DB}"/>
                    </c:ext>
                  </c:extLst>
                </c:dPt>
                <c:dPt>
                  <c:idx val="8"/>
                  <c:invertIfNegative val="0"/>
                  <c:bubble3D val="0"/>
                  <c:extLst xmlns:c15="http://schemas.microsoft.com/office/drawing/2012/chart">
                    <c:ext xmlns:c16="http://schemas.microsoft.com/office/drawing/2014/chart" uri="{C3380CC4-5D6E-409C-BE32-E72D297353CC}">
                      <c16:uniqueId val="{00000017-418B-4A98-AB56-80A6DF0233DB}"/>
                    </c:ext>
                  </c:extLst>
                </c:dPt>
                <c:dPt>
                  <c:idx val="9"/>
                  <c:invertIfNegative val="0"/>
                  <c:bubble3D val="0"/>
                  <c:extLst xmlns:c15="http://schemas.microsoft.com/office/drawing/2012/chart">
                    <c:ext xmlns:c16="http://schemas.microsoft.com/office/drawing/2014/chart" uri="{C3380CC4-5D6E-409C-BE32-E72D297353CC}">
                      <c16:uniqueId val="{00000018-418B-4A98-AB56-80A6DF0233DB}"/>
                    </c:ext>
                  </c:extLst>
                </c:dPt>
                <c:dPt>
                  <c:idx val="10"/>
                  <c:invertIfNegative val="0"/>
                  <c:bubble3D val="0"/>
                  <c:extLst xmlns:c15="http://schemas.microsoft.com/office/drawing/2012/chart">
                    <c:ext xmlns:c16="http://schemas.microsoft.com/office/drawing/2014/chart" uri="{C3380CC4-5D6E-409C-BE32-E72D297353CC}">
                      <c16:uniqueId val="{00000019-418B-4A98-AB56-80A6DF0233DB}"/>
                    </c:ext>
                  </c:extLst>
                </c:dPt>
                <c:dPt>
                  <c:idx val="11"/>
                  <c:invertIfNegative val="0"/>
                  <c:bubble3D val="0"/>
                  <c:extLst xmlns:c15="http://schemas.microsoft.com/office/drawing/2012/chart">
                    <c:ext xmlns:c16="http://schemas.microsoft.com/office/drawing/2014/chart" uri="{C3380CC4-5D6E-409C-BE32-E72D297353CC}">
                      <c16:uniqueId val="{0000001A-418B-4A98-AB56-80A6DF0233DB}"/>
                    </c:ext>
                  </c:extLst>
                </c:dPt>
                <c:dPt>
                  <c:idx val="12"/>
                  <c:invertIfNegative val="0"/>
                  <c:bubble3D val="0"/>
                  <c:extLst xmlns:c15="http://schemas.microsoft.com/office/drawing/2012/chart">
                    <c:ext xmlns:c16="http://schemas.microsoft.com/office/drawing/2014/chart" uri="{C3380CC4-5D6E-409C-BE32-E72D297353CC}">
                      <c16:uniqueId val="{0000001B-418B-4A98-AB56-80A6DF0233DB}"/>
                    </c:ext>
                  </c:extLst>
                </c:dPt>
                <c:dPt>
                  <c:idx val="13"/>
                  <c:invertIfNegative val="0"/>
                  <c:bubble3D val="0"/>
                  <c:extLst xmlns:c15="http://schemas.microsoft.com/office/drawing/2012/chart">
                    <c:ext xmlns:c16="http://schemas.microsoft.com/office/drawing/2014/chart" uri="{C3380CC4-5D6E-409C-BE32-E72D297353CC}">
                      <c16:uniqueId val="{0000001C-418B-4A98-AB56-80A6DF0233DB}"/>
                    </c:ext>
                  </c:extLst>
                </c:dPt>
                <c:dPt>
                  <c:idx val="14"/>
                  <c:invertIfNegative val="0"/>
                  <c:bubble3D val="0"/>
                  <c:extLst xmlns:c15="http://schemas.microsoft.com/office/drawing/2012/chart">
                    <c:ext xmlns:c16="http://schemas.microsoft.com/office/drawing/2014/chart" uri="{C3380CC4-5D6E-409C-BE32-E72D297353CC}">
                      <c16:uniqueId val="{0000001D-418B-4A98-AB56-80A6DF0233DB}"/>
                    </c:ext>
                  </c:extLst>
                </c:dPt>
                <c:dPt>
                  <c:idx val="15"/>
                  <c:invertIfNegative val="0"/>
                  <c:bubble3D val="0"/>
                  <c:extLst xmlns:c15="http://schemas.microsoft.com/office/drawing/2012/chart">
                    <c:ext xmlns:c16="http://schemas.microsoft.com/office/drawing/2014/chart" uri="{C3380CC4-5D6E-409C-BE32-E72D297353CC}">
                      <c16:uniqueId val="{0000001E-418B-4A98-AB56-80A6DF0233DB}"/>
                    </c:ext>
                  </c:extLst>
                </c:dPt>
                <c:dPt>
                  <c:idx val="16"/>
                  <c:invertIfNegative val="0"/>
                  <c:bubble3D val="0"/>
                  <c:extLst xmlns:c15="http://schemas.microsoft.com/office/drawing/2012/chart">
                    <c:ext xmlns:c16="http://schemas.microsoft.com/office/drawing/2014/chart" uri="{C3380CC4-5D6E-409C-BE32-E72D297353CC}">
                      <c16:uniqueId val="{0000001F-418B-4A98-AB56-80A6DF0233DB}"/>
                    </c:ext>
                  </c:extLst>
                </c:dPt>
                <c:dPt>
                  <c:idx val="17"/>
                  <c:invertIfNegative val="0"/>
                  <c:bubble3D val="0"/>
                  <c:extLst xmlns:c15="http://schemas.microsoft.com/office/drawing/2012/chart">
                    <c:ext xmlns:c16="http://schemas.microsoft.com/office/drawing/2014/chart" uri="{C3380CC4-5D6E-409C-BE32-E72D297353CC}">
                      <c16:uniqueId val="{00000020-418B-4A98-AB56-80A6DF0233DB}"/>
                    </c:ext>
                  </c:extLst>
                </c:dPt>
                <c:dLbls>
                  <c:dLbl>
                    <c:idx val="0"/>
                    <c:layout>
                      <c:manualLayout>
                        <c:x val="6.4141414141414145E-4"/>
                        <c:y val="0.32334241598546776"/>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F-418B-4A98-AB56-80A6DF0233DB}"/>
                      </c:ext>
                    </c:extLst>
                  </c:dLbl>
                  <c:dLbl>
                    <c:idx val="1"/>
                    <c:layout>
                      <c:manualLayout>
                        <c:x val="-6.4141414141414145E-4"/>
                        <c:y val="0.17711171662125344"/>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0-418B-4A98-AB56-80A6DF0233DB}"/>
                      </c:ext>
                    </c:extLst>
                  </c:dLbl>
                  <c:dLbl>
                    <c:idx val="2"/>
                    <c:layout>
                      <c:manualLayout>
                        <c:x val="-6.4141414141414145E-4"/>
                        <c:y val="0.32788374205267939"/>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1-418B-4A98-AB56-80A6DF0233DB}"/>
                      </c:ext>
                    </c:extLst>
                  </c:dLbl>
                  <c:dLbl>
                    <c:idx val="3"/>
                    <c:layout>
                      <c:manualLayout>
                        <c:x val="6.4141414141414145E-4"/>
                        <c:y val="0.24159854677565853"/>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2-418B-4A98-AB56-80A6DF0233DB}"/>
                      </c:ext>
                    </c:extLst>
                  </c:dLbl>
                  <c:dLbl>
                    <c:idx val="4"/>
                    <c:layout>
                      <c:manualLayout>
                        <c:x val="1.2828282828281888E-3"/>
                        <c:y val="0.25522252497729336"/>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3-418B-4A98-AB56-80A6DF0233DB}"/>
                      </c:ext>
                    </c:extLst>
                  </c:dLbl>
                  <c:dLbl>
                    <c:idx val="5"/>
                    <c:layout>
                      <c:manualLayout>
                        <c:x val="-6.4141414141423545E-4"/>
                        <c:y val="0.39327883742052677"/>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4-418B-4A98-AB56-80A6DF0233DB}"/>
                      </c:ext>
                    </c:extLst>
                  </c:dLbl>
                  <c:dLbl>
                    <c:idx val="6"/>
                    <c:layout>
                      <c:manualLayout>
                        <c:x val="6.4141414141414145E-4"/>
                        <c:y val="0.1108083560399637"/>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5-418B-4A98-AB56-80A6DF0233DB}"/>
                      </c:ext>
                    </c:extLst>
                  </c:dLbl>
                  <c:dLbl>
                    <c:idx val="7"/>
                    <c:layout>
                      <c:manualLayout>
                        <c:x val="6.4141414141414145E-4"/>
                        <c:y val="7.4477819019216601E-2"/>
                      </c:manualLayout>
                    </c:layout>
                    <c:dLblPos val="outEnd"/>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16-418B-4A98-AB56-80A6DF0233DB}"/>
                      </c:ext>
                    </c:extLst>
                  </c:dLbl>
                  <c:spPr>
                    <a:noFill/>
                    <a:ln>
                      <a:noFill/>
                    </a:ln>
                    <a:effectLst/>
                  </c:spPr>
                  <c:txPr>
                    <a:bodyPr wrap="square" lIns="38100" tIns="19050" rIns="38100" bIns="19050" anchor="ctr">
                      <a:spAutoFit/>
                    </a:bodyPr>
                    <a:lstStyle/>
                    <a:p>
                      <a:pPr>
                        <a:defRPr sz="2400" b="1">
                          <a:latin typeface="HGPｺﾞｼｯｸM" panose="020B0600000000000000" pitchFamily="50" charset="-128"/>
                          <a:ea typeface="HGPｺﾞｼｯｸM" panose="020B0600000000000000" pitchFamily="50" charset="-128"/>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0"/>
                    </c:ext>
                  </c:extLst>
                </c:dLbls>
                <c:cat>
                  <c:strRef>
                    <c:extLst xmlns:c15="http://schemas.microsoft.com/office/drawing/2012/chart">
                      <c:ext xmlns:c15="http://schemas.microsoft.com/office/drawing/2012/chart" uri="{02D57815-91ED-43cb-92C2-25804820EDAC}">
                        <c15:formulaRef>
                          <c15:sqref>'R8.1月版'!$C$3:$N$3</c15:sqref>
                        </c15:formulaRef>
                      </c:ext>
                    </c:extLst>
                    <c:strCache>
                      <c:ptCount val="12"/>
                      <c:pt idx="0">
                        <c:v>R8
(2026)</c:v>
                      </c:pt>
                      <c:pt idx="1">
                        <c:v>R9
(2027)</c:v>
                      </c:pt>
                      <c:pt idx="2">
                        <c:v>R10
(2028)</c:v>
                      </c:pt>
                      <c:pt idx="3">
                        <c:v>R11
(2029)</c:v>
                      </c:pt>
                      <c:pt idx="4">
                        <c:v>R12
(2030)</c:v>
                      </c:pt>
                      <c:pt idx="5">
                        <c:v>R13
(2031)</c:v>
                      </c:pt>
                      <c:pt idx="6">
                        <c:v>R14
(2032)</c:v>
                      </c:pt>
                      <c:pt idx="7">
                        <c:v>R15
(2033)</c:v>
                      </c:pt>
                      <c:pt idx="8">
                        <c:v>R16
(2034)</c:v>
                      </c:pt>
                      <c:pt idx="9">
                        <c:v>R17
(2035)</c:v>
                      </c:pt>
                      <c:pt idx="10">
                        <c:v>R18
(2036)</c:v>
                      </c:pt>
                      <c:pt idx="11">
                        <c:v>R19
(2037)</c:v>
                      </c:pt>
                    </c:strCache>
                  </c:strRef>
                </c:cat>
                <c:val>
                  <c:numRef>
                    <c:extLst xmlns:c15="http://schemas.microsoft.com/office/drawing/2012/chart">
                      <c:ext xmlns:c15="http://schemas.microsoft.com/office/drawing/2012/chart" uri="{02D57815-91ED-43cb-92C2-25804820EDAC}">
                        <c15:formulaRef>
                          <c15:sqref>'R8.1月版'!$C$5:$N$5</c15:sqref>
                        </c15:formulaRef>
                      </c:ext>
                    </c:extLst>
                    <c:numCache>
                      <c:formatCode>General</c:formatCode>
                      <c:ptCount val="12"/>
                    </c:numCache>
                  </c:numRef>
                </c:val>
                <c:extLst xmlns:c15="http://schemas.microsoft.com/office/drawing/2012/chart">
                  <c:ext xmlns:c16="http://schemas.microsoft.com/office/drawing/2014/chart" uri="{C3380CC4-5D6E-409C-BE32-E72D297353CC}">
                    <c16:uniqueId val="{00000021-418B-4A98-AB56-80A6DF0233DB}"/>
                  </c:ext>
                </c:extLst>
              </c15:ser>
            </c15:filteredBarSeries>
            <c15:filteredBarSeries>
              <c15:ser>
                <c:idx val="2"/>
                <c:order val="3"/>
                <c:tx>
                  <c:strRef>
                    <c:extLst xmlns:c15="http://schemas.microsoft.com/office/drawing/2012/chart">
                      <c:ext xmlns:c15="http://schemas.microsoft.com/office/drawing/2012/chart" uri="{02D57815-91ED-43cb-92C2-25804820EDAC}">
                        <c15:formulaRef>
                          <c15:sqref>'R8.1月版'!$A$6</c15:sqref>
                        </c15:formulaRef>
                      </c:ext>
                    </c:extLst>
                    <c:strCache>
                      <c:ptCount val="1"/>
                    </c:strCache>
                  </c:strRef>
                </c:tx>
                <c:invertIfNegative val="0"/>
                <c:dLbls>
                  <c:spPr>
                    <a:noFill/>
                    <a:ln>
                      <a:noFill/>
                    </a:ln>
                    <a:effectLst/>
                  </c:sp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ext>
                  </c:extLst>
                </c:dLbls>
                <c:cat>
                  <c:strRef>
                    <c:extLst xmlns:c15="http://schemas.microsoft.com/office/drawing/2012/chart">
                      <c:ext xmlns:c15="http://schemas.microsoft.com/office/drawing/2012/chart" uri="{02D57815-91ED-43cb-92C2-25804820EDAC}">
                        <c15:formulaRef>
                          <c15:sqref>'R8.1月版'!$C$3:$N$3</c15:sqref>
                        </c15:formulaRef>
                      </c:ext>
                    </c:extLst>
                    <c:strCache>
                      <c:ptCount val="12"/>
                      <c:pt idx="0">
                        <c:v>R8
(2026)</c:v>
                      </c:pt>
                      <c:pt idx="1">
                        <c:v>R9
(2027)</c:v>
                      </c:pt>
                      <c:pt idx="2">
                        <c:v>R10
(2028)</c:v>
                      </c:pt>
                      <c:pt idx="3">
                        <c:v>R11
(2029)</c:v>
                      </c:pt>
                      <c:pt idx="4">
                        <c:v>R12
(2030)</c:v>
                      </c:pt>
                      <c:pt idx="5">
                        <c:v>R13
(2031)</c:v>
                      </c:pt>
                      <c:pt idx="6">
                        <c:v>R14
(2032)</c:v>
                      </c:pt>
                      <c:pt idx="7">
                        <c:v>R15
(2033)</c:v>
                      </c:pt>
                      <c:pt idx="8">
                        <c:v>R16
(2034)</c:v>
                      </c:pt>
                      <c:pt idx="9">
                        <c:v>R17
(2035)</c:v>
                      </c:pt>
                      <c:pt idx="10">
                        <c:v>R18
(2036)</c:v>
                      </c:pt>
                      <c:pt idx="11">
                        <c:v>R19
(2037)</c:v>
                      </c:pt>
                    </c:strCache>
                  </c:strRef>
                </c:cat>
                <c:val>
                  <c:numRef>
                    <c:extLst xmlns:c15="http://schemas.microsoft.com/office/drawing/2012/chart">
                      <c:ext xmlns:c15="http://schemas.microsoft.com/office/drawing/2012/chart" uri="{02D57815-91ED-43cb-92C2-25804820EDAC}">
                        <c15:formulaRef>
                          <c15:sqref>'R8.1月版'!$C$6:$N$6</c15:sqref>
                        </c15:formulaRef>
                      </c:ext>
                    </c:extLst>
                    <c:numCache>
                      <c:formatCode>General</c:formatCode>
                      <c:ptCount val="12"/>
                    </c:numCache>
                  </c:numRef>
                </c:val>
                <c:extLst xmlns:c15="http://schemas.microsoft.com/office/drawing/2012/chart">
                  <c:ext xmlns:c16="http://schemas.microsoft.com/office/drawing/2014/chart" uri="{C3380CC4-5D6E-409C-BE32-E72D297353CC}">
                    <c16:uniqueId val="{00000022-418B-4A98-AB56-80A6DF0233DB}"/>
                  </c:ext>
                </c:extLst>
              </c15:ser>
            </c15:filteredBarSeries>
            <c15:filteredBarSeries>
              <c15:ser>
                <c:idx val="3"/>
                <c:order val="4"/>
                <c:tx>
                  <c:strRef>
                    <c:extLst xmlns:c15="http://schemas.microsoft.com/office/drawing/2012/chart">
                      <c:ext xmlns:c15="http://schemas.microsoft.com/office/drawing/2012/chart" uri="{02D57815-91ED-43cb-92C2-25804820EDAC}">
                        <c15:formulaRef>
                          <c15:sqref>'R8.1月版'!$A$7</c15:sqref>
                        </c15:formulaRef>
                      </c:ext>
                    </c:extLst>
                    <c:strCache>
                      <c:ptCount val="1"/>
                    </c:strCache>
                  </c:strRef>
                </c:tx>
                <c:invertIfNegative val="0"/>
                <c:dLbls>
                  <c:spPr>
                    <a:noFill/>
                    <a:ln>
                      <a:noFill/>
                    </a:ln>
                    <a:effectLst/>
                  </c:sp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ext>
                  </c:extLst>
                </c:dLbls>
                <c:cat>
                  <c:strRef>
                    <c:extLst xmlns:c15="http://schemas.microsoft.com/office/drawing/2012/chart">
                      <c:ext xmlns:c15="http://schemas.microsoft.com/office/drawing/2012/chart" uri="{02D57815-91ED-43cb-92C2-25804820EDAC}">
                        <c15:formulaRef>
                          <c15:sqref>'R8.1月版'!$C$3:$N$3</c15:sqref>
                        </c15:formulaRef>
                      </c:ext>
                    </c:extLst>
                    <c:strCache>
                      <c:ptCount val="12"/>
                      <c:pt idx="0">
                        <c:v>R8
(2026)</c:v>
                      </c:pt>
                      <c:pt idx="1">
                        <c:v>R9
(2027)</c:v>
                      </c:pt>
                      <c:pt idx="2">
                        <c:v>R10
(2028)</c:v>
                      </c:pt>
                      <c:pt idx="3">
                        <c:v>R11
(2029)</c:v>
                      </c:pt>
                      <c:pt idx="4">
                        <c:v>R12
(2030)</c:v>
                      </c:pt>
                      <c:pt idx="5">
                        <c:v>R13
(2031)</c:v>
                      </c:pt>
                      <c:pt idx="6">
                        <c:v>R14
(2032)</c:v>
                      </c:pt>
                      <c:pt idx="7">
                        <c:v>R15
(2033)</c:v>
                      </c:pt>
                      <c:pt idx="8">
                        <c:v>R16
(2034)</c:v>
                      </c:pt>
                      <c:pt idx="9">
                        <c:v>R17
(2035)</c:v>
                      </c:pt>
                      <c:pt idx="10">
                        <c:v>R18
(2036)</c:v>
                      </c:pt>
                      <c:pt idx="11">
                        <c:v>R19
(2037)</c:v>
                      </c:pt>
                    </c:strCache>
                  </c:strRef>
                </c:cat>
                <c:val>
                  <c:numRef>
                    <c:extLst xmlns:c15="http://schemas.microsoft.com/office/drawing/2012/chart">
                      <c:ext xmlns:c15="http://schemas.microsoft.com/office/drawing/2012/chart" uri="{02D57815-91ED-43cb-92C2-25804820EDAC}">
                        <c15:formulaRef>
                          <c15:sqref>'R8.1月版'!$C$7:$N$7</c15:sqref>
                        </c15:formulaRef>
                      </c:ext>
                    </c:extLst>
                    <c:numCache>
                      <c:formatCode>General</c:formatCode>
                      <c:ptCount val="12"/>
                    </c:numCache>
                  </c:numRef>
                </c:val>
                <c:extLst xmlns:c15="http://schemas.microsoft.com/office/drawing/2012/chart">
                  <c:ext xmlns:c16="http://schemas.microsoft.com/office/drawing/2014/chart" uri="{C3380CC4-5D6E-409C-BE32-E72D297353CC}">
                    <c16:uniqueId val="{00000023-418B-4A98-AB56-80A6DF0233DB}"/>
                  </c:ext>
                </c:extLst>
              </c15:ser>
            </c15:filteredBarSeries>
          </c:ext>
        </c:extLst>
      </c:barChart>
      <c:catAx>
        <c:axId val="91541888"/>
        <c:scaling>
          <c:orientation val="minMax"/>
        </c:scaling>
        <c:delete val="0"/>
        <c:axPos val="b"/>
        <c:numFmt formatCode="General" sourceLinked="1"/>
        <c:majorTickMark val="out"/>
        <c:minorTickMark val="none"/>
        <c:tickLblPos val="high"/>
        <c:spPr>
          <a:ln w="12700">
            <a:solidFill>
              <a:srgbClr val="000000"/>
            </a:solidFill>
            <a:prstDash val="solid"/>
          </a:ln>
        </c:spPr>
        <c:txPr>
          <a:bodyPr rot="0" vert="horz"/>
          <a:lstStyle/>
          <a:p>
            <a:pPr>
              <a:defRPr sz="1100" b="1"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3808"/>
        <c:crossesAt val="0"/>
        <c:auto val="1"/>
        <c:lblAlgn val="ctr"/>
        <c:lblOffset val="0"/>
        <c:noMultiLvlLbl val="0"/>
      </c:catAx>
      <c:valAx>
        <c:axId val="91543808"/>
        <c:scaling>
          <c:orientation val="minMax"/>
          <c:max val="0"/>
          <c:min val="-1400"/>
        </c:scaling>
        <c:delete val="0"/>
        <c:axPos val="l"/>
        <c:majorGridlines>
          <c:spPr>
            <a:ln w="3175">
              <a:solidFill>
                <a:schemeClr val="tx1">
                  <a:lumMod val="75000"/>
                  <a:lumOff val="25000"/>
                </a:schemeClr>
              </a:solidFill>
              <a:prstDash val="solid"/>
            </a:ln>
          </c:spPr>
        </c:majorGridlines>
        <c:numFmt formatCode="#,##0;&quot;▲&quot;#,##0" sourceLinked="0"/>
        <c:majorTickMark val="none"/>
        <c:minorTickMark val="none"/>
        <c:tickLblPos val="nextTo"/>
        <c:spPr>
          <a:noFill/>
          <a:ln w="3175">
            <a:solidFill>
              <a:schemeClr val="tx2">
                <a:lumMod val="60000"/>
                <a:lumOff val="40000"/>
              </a:schemeClr>
            </a:solidFill>
            <a:prstDash val="dash"/>
          </a:ln>
        </c:spPr>
        <c:txPr>
          <a:bodyPr rot="0" vert="horz"/>
          <a:lstStyle/>
          <a:p>
            <a:pPr>
              <a:defRPr sz="1100" b="0"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1888"/>
        <c:crosses val="autoZero"/>
        <c:crossBetween val="between"/>
        <c:majorUnit val="200"/>
        <c:minorUnit val="100"/>
      </c:valAx>
      <c:spPr>
        <a:noFill/>
        <a:ln w="25400">
          <a:solidFill>
            <a:schemeClr val="tx1">
              <a:lumMod val="50000"/>
              <a:lumOff val="50000"/>
            </a:schemeClr>
          </a:solidFill>
        </a:ln>
      </c:spPr>
    </c:plotArea>
    <c:plotVisOnly val="1"/>
    <c:dispBlanksAs val="gap"/>
    <c:showDLblsOverMax val="0"/>
  </c:chart>
  <c:spPr>
    <a:solidFill>
      <a:sysClr val="window" lastClr="FFFFFF"/>
    </a:solidFill>
    <a:ln w="9525">
      <a:noFill/>
    </a:ln>
  </c:spPr>
  <c:txPr>
    <a:bodyPr/>
    <a:lstStyle/>
    <a:p>
      <a:pPr>
        <a:defRPr sz="2275"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5.0386666666666663E-2"/>
          <c:y val="5.1843551326075057E-2"/>
          <c:w val="0.91347068566821521"/>
          <c:h val="0.92467469902443233"/>
        </c:manualLayout>
      </c:layout>
      <c:barChart>
        <c:barDir val="col"/>
        <c:grouping val="clustered"/>
        <c:varyColors val="0"/>
        <c:ser>
          <c:idx val="1"/>
          <c:order val="1"/>
          <c:tx>
            <c:strRef>
              <c:f>実質収支!$A$4</c:f>
              <c:strCache>
                <c:ptCount val="1"/>
                <c:pt idx="0">
                  <c:v>当初収支不足</c:v>
                </c:pt>
              </c:strCache>
            </c:strRef>
          </c:tx>
          <c:spPr>
            <a:solidFill>
              <a:sysClr val="window" lastClr="FFFFFF"/>
            </a:solidFill>
            <a:ln w="15875">
              <a:solidFill>
                <a:sysClr val="windowText" lastClr="000000"/>
              </a:solidFill>
              <a:prstDash val="dash"/>
            </a:ln>
          </c:spPr>
          <c:invertIfNegative val="0"/>
          <c:dPt>
            <c:idx val="0"/>
            <c:invertIfNegative val="0"/>
            <c:bubble3D val="0"/>
            <c:extLst>
              <c:ext xmlns:c16="http://schemas.microsoft.com/office/drawing/2014/chart" uri="{C3380CC4-5D6E-409C-BE32-E72D297353CC}">
                <c16:uniqueId val="{00000000-7907-4EB6-82AA-10A2B6A4DAB8}"/>
              </c:ext>
            </c:extLst>
          </c:dPt>
          <c:dPt>
            <c:idx val="1"/>
            <c:invertIfNegative val="0"/>
            <c:bubble3D val="0"/>
            <c:extLst>
              <c:ext xmlns:c16="http://schemas.microsoft.com/office/drawing/2014/chart" uri="{C3380CC4-5D6E-409C-BE32-E72D297353CC}">
                <c16:uniqueId val="{00000001-7907-4EB6-82AA-10A2B6A4DAB8}"/>
              </c:ext>
            </c:extLst>
          </c:dPt>
          <c:dPt>
            <c:idx val="2"/>
            <c:invertIfNegative val="0"/>
            <c:bubble3D val="0"/>
            <c:extLst>
              <c:ext xmlns:c16="http://schemas.microsoft.com/office/drawing/2014/chart" uri="{C3380CC4-5D6E-409C-BE32-E72D297353CC}">
                <c16:uniqueId val="{00000002-7907-4EB6-82AA-10A2B6A4DAB8}"/>
              </c:ext>
            </c:extLst>
          </c:dPt>
          <c:dPt>
            <c:idx val="3"/>
            <c:invertIfNegative val="0"/>
            <c:bubble3D val="0"/>
            <c:extLst>
              <c:ext xmlns:c16="http://schemas.microsoft.com/office/drawing/2014/chart" uri="{C3380CC4-5D6E-409C-BE32-E72D297353CC}">
                <c16:uniqueId val="{00000003-7907-4EB6-82AA-10A2B6A4DAB8}"/>
              </c:ext>
            </c:extLst>
          </c:dPt>
          <c:dPt>
            <c:idx val="4"/>
            <c:invertIfNegative val="0"/>
            <c:bubble3D val="0"/>
            <c:extLst>
              <c:ext xmlns:c16="http://schemas.microsoft.com/office/drawing/2014/chart" uri="{C3380CC4-5D6E-409C-BE32-E72D297353CC}">
                <c16:uniqueId val="{00000004-7907-4EB6-82AA-10A2B6A4DAB8}"/>
              </c:ext>
            </c:extLst>
          </c:dPt>
          <c:dPt>
            <c:idx val="5"/>
            <c:invertIfNegative val="0"/>
            <c:bubble3D val="0"/>
            <c:extLst>
              <c:ext xmlns:c16="http://schemas.microsoft.com/office/drawing/2014/chart" uri="{C3380CC4-5D6E-409C-BE32-E72D297353CC}">
                <c16:uniqueId val="{00000005-7907-4EB6-82AA-10A2B6A4DAB8}"/>
              </c:ext>
            </c:extLst>
          </c:dPt>
          <c:dLbls>
            <c:spPr>
              <a:noFill/>
              <a:ln>
                <a:noFill/>
              </a:ln>
              <a:effectLst/>
            </c:spPr>
            <c:txPr>
              <a:bodyPr wrap="square" lIns="38100" tIns="19050" rIns="38100" bIns="19050" anchor="ctr">
                <a:spAutoFit/>
              </a:bodyPr>
              <a:lstStyle/>
              <a:p>
                <a:pPr>
                  <a:defRPr sz="120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実質収支!$C$3:$O$3</c:f>
              <c:strCache>
                <c:ptCount val="13"/>
                <c:pt idx="0">
                  <c:v>H24
(2012)</c:v>
                </c:pt>
                <c:pt idx="1">
                  <c:v>H25
(2013)</c:v>
                </c:pt>
                <c:pt idx="2">
                  <c:v>H26
(2014)</c:v>
                </c:pt>
                <c:pt idx="3">
                  <c:v>H27
(2015)</c:v>
                </c:pt>
                <c:pt idx="4">
                  <c:v>H28
(2016)</c:v>
                </c:pt>
                <c:pt idx="5">
                  <c:v>H29
(2017)</c:v>
                </c:pt>
                <c:pt idx="6">
                  <c:v>H30
(2018)</c:v>
                </c:pt>
                <c:pt idx="7">
                  <c:v>R1
(2019)</c:v>
                </c:pt>
                <c:pt idx="8">
                  <c:v>R2
(2020)</c:v>
                </c:pt>
                <c:pt idx="9">
                  <c:v>R3
(2021)</c:v>
                </c:pt>
                <c:pt idx="10">
                  <c:v>R4
(2022)</c:v>
                </c:pt>
                <c:pt idx="11">
                  <c:v>R5
(2023)</c:v>
                </c:pt>
                <c:pt idx="12">
                  <c:v>R6
(2024)</c:v>
                </c:pt>
              </c:strCache>
              <c:extLst/>
            </c:strRef>
          </c:cat>
          <c:val>
            <c:numRef>
              <c:f>実質収支!$C$4:$O$4</c:f>
              <c:numCache>
                <c:formatCode>#,##0;"▲ "#,##0</c:formatCode>
                <c:ptCount val="13"/>
                <c:pt idx="0">
                  <c:v>-525</c:v>
                </c:pt>
                <c:pt idx="1">
                  <c:v>-401</c:v>
                </c:pt>
                <c:pt idx="2">
                  <c:v>-461</c:v>
                </c:pt>
                <c:pt idx="3">
                  <c:v>-599</c:v>
                </c:pt>
                <c:pt idx="4">
                  <c:v>-710</c:v>
                </c:pt>
                <c:pt idx="5">
                  <c:v>-532</c:v>
                </c:pt>
                <c:pt idx="6">
                  <c:v>-312</c:v>
                </c:pt>
                <c:pt idx="7">
                  <c:v>-335</c:v>
                </c:pt>
                <c:pt idx="8">
                  <c:v>-521</c:v>
                </c:pt>
                <c:pt idx="9">
                  <c:v>-935</c:v>
                </c:pt>
                <c:pt idx="10">
                  <c:v>-794</c:v>
                </c:pt>
                <c:pt idx="11">
                  <c:v>-552</c:v>
                </c:pt>
                <c:pt idx="12">
                  <c:v>-680</c:v>
                </c:pt>
              </c:numCache>
              <c:extLst/>
            </c:numRef>
          </c:val>
          <c:extLst>
            <c:ext xmlns:c16="http://schemas.microsoft.com/office/drawing/2014/chart" uri="{C3380CC4-5D6E-409C-BE32-E72D297353CC}">
              <c16:uniqueId val="{00000006-7907-4EB6-82AA-10A2B6A4DAB8}"/>
            </c:ext>
          </c:extLst>
        </c:ser>
        <c:ser>
          <c:idx val="3"/>
          <c:order val="3"/>
          <c:tx>
            <c:strRef>
              <c:f>実質収支!$A$5</c:f>
              <c:strCache>
                <c:ptCount val="1"/>
                <c:pt idx="0">
                  <c:v>実質収支</c:v>
                </c:pt>
              </c:strCache>
            </c:strRef>
          </c:tx>
          <c:spPr>
            <a:solidFill>
              <a:srgbClr val="000099"/>
            </a:solidFill>
            <a:ln>
              <a:solidFill>
                <a:srgbClr val="000099"/>
              </a:solidFill>
            </a:ln>
          </c:spPr>
          <c:invertIfNegative val="0"/>
          <c:dPt>
            <c:idx val="0"/>
            <c:invertIfNegative val="0"/>
            <c:bubble3D val="0"/>
            <c:extLst>
              <c:ext xmlns:c16="http://schemas.microsoft.com/office/drawing/2014/chart" uri="{C3380CC4-5D6E-409C-BE32-E72D297353CC}">
                <c16:uniqueId val="{00000007-7907-4EB6-82AA-10A2B6A4DAB8}"/>
              </c:ext>
            </c:extLst>
          </c:dPt>
          <c:dLbls>
            <c:spPr>
              <a:noFill/>
              <a:ln>
                <a:noFill/>
              </a:ln>
              <a:effectLst/>
            </c:spPr>
            <c:txPr>
              <a:bodyPr wrap="square" lIns="38100" tIns="19050" rIns="38100" bIns="19050" anchor="ctr">
                <a:spAutoFit/>
              </a:bodyPr>
              <a:lstStyle/>
              <a:p>
                <a:pPr>
                  <a:defRPr sz="1200" b="1" i="1">
                    <a:latin typeface="HGSｺﾞｼｯｸM" panose="020B0600000000000000" pitchFamily="50" charset="-128"/>
                    <a:ea typeface="HGSｺﾞｼｯｸM" panose="020B0600000000000000" pitchFamily="50" charset="-128"/>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実質収支!$C$3:$O$3</c:f>
              <c:strCache>
                <c:ptCount val="13"/>
                <c:pt idx="0">
                  <c:v>H24
(2012)</c:v>
                </c:pt>
                <c:pt idx="1">
                  <c:v>H25
(2013)</c:v>
                </c:pt>
                <c:pt idx="2">
                  <c:v>H26
(2014)</c:v>
                </c:pt>
                <c:pt idx="3">
                  <c:v>H27
(2015)</c:v>
                </c:pt>
                <c:pt idx="4">
                  <c:v>H28
(2016)</c:v>
                </c:pt>
                <c:pt idx="5">
                  <c:v>H29
(2017)</c:v>
                </c:pt>
                <c:pt idx="6">
                  <c:v>H30
(2018)</c:v>
                </c:pt>
                <c:pt idx="7">
                  <c:v>R1
(2019)</c:v>
                </c:pt>
                <c:pt idx="8">
                  <c:v>R2
(2020)</c:v>
                </c:pt>
                <c:pt idx="9">
                  <c:v>R3
(2021)</c:v>
                </c:pt>
                <c:pt idx="10">
                  <c:v>R4
(2022)</c:v>
                </c:pt>
                <c:pt idx="11">
                  <c:v>R5
(2023)</c:v>
                </c:pt>
                <c:pt idx="12">
                  <c:v>R6
(2024)</c:v>
                </c:pt>
              </c:strCache>
              <c:extLst/>
            </c:strRef>
          </c:cat>
          <c:val>
            <c:numRef>
              <c:f>実質収支!$C$5:$O$5</c:f>
              <c:numCache>
                <c:formatCode>#,##0;"▲ "#,##0</c:formatCode>
                <c:ptCount val="13"/>
                <c:pt idx="0">
                  <c:v>123</c:v>
                </c:pt>
                <c:pt idx="1">
                  <c:v>224</c:v>
                </c:pt>
                <c:pt idx="2">
                  <c:v>39</c:v>
                </c:pt>
                <c:pt idx="3">
                  <c:v>54</c:v>
                </c:pt>
                <c:pt idx="4">
                  <c:v>21</c:v>
                </c:pt>
                <c:pt idx="5">
                  <c:v>28</c:v>
                </c:pt>
                <c:pt idx="6">
                  <c:v>49</c:v>
                </c:pt>
                <c:pt idx="7">
                  <c:v>288</c:v>
                </c:pt>
                <c:pt idx="8">
                  <c:v>331</c:v>
                </c:pt>
                <c:pt idx="9">
                  <c:v>268</c:v>
                </c:pt>
                <c:pt idx="10">
                  <c:v>182</c:v>
                </c:pt>
                <c:pt idx="11">
                  <c:v>133</c:v>
                </c:pt>
                <c:pt idx="12">
                  <c:v>145</c:v>
                </c:pt>
              </c:numCache>
              <c:extLst/>
            </c:numRef>
          </c:val>
          <c:extLst>
            <c:ext xmlns:c16="http://schemas.microsoft.com/office/drawing/2014/chart" uri="{C3380CC4-5D6E-409C-BE32-E72D297353CC}">
              <c16:uniqueId val="{00000008-7907-4EB6-82AA-10A2B6A4DAB8}"/>
            </c:ext>
          </c:extLst>
        </c:ser>
        <c:dLbls>
          <c:showLegendKey val="0"/>
          <c:showVal val="0"/>
          <c:showCatName val="0"/>
          <c:showSerName val="0"/>
          <c:showPercent val="0"/>
          <c:showBubbleSize val="0"/>
        </c:dLbls>
        <c:gapWidth val="40"/>
        <c:overlap val="100"/>
        <c:axId val="91541888"/>
        <c:axId val="91543808"/>
        <c:extLst>
          <c:ext xmlns:c15="http://schemas.microsoft.com/office/drawing/2012/chart" uri="{02D57815-91ED-43cb-92C2-25804820EDAC}">
            <c15:filteredBarSeries>
              <c15:ser>
                <c:idx val="0"/>
                <c:order val="0"/>
                <c:tx>
                  <c:strRef>
                    <c:extLst>
                      <c:ext uri="{02D57815-91ED-43cb-92C2-25804820EDAC}">
                        <c15:formulaRef>
                          <c15:sqref>実質収支!#REF!</c15:sqref>
                        </c15:formulaRef>
                      </c:ext>
                    </c:extLst>
                    <c:strCache>
                      <c:ptCount val="1"/>
                      <c:pt idx="0">
                        <c:v>#REF!</c:v>
                      </c:pt>
                    </c:strCache>
                  </c:strRef>
                </c:tx>
                <c:spPr>
                  <a:solidFill>
                    <a:srgbClr val="FF0000"/>
                  </a:solidFill>
                  <a:ln w="15875" cmpd="sng">
                    <a:solidFill>
                      <a:schemeClr val="tx1"/>
                    </a:solidFill>
                    <a:prstDash val="solid"/>
                  </a:ln>
                </c:spPr>
                <c:invertIfNegative val="0"/>
                <c:dPt>
                  <c:idx val="0"/>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A-7907-4EB6-82AA-10A2B6A4DAB8}"/>
                    </c:ext>
                  </c:extLst>
                </c:dPt>
                <c:dPt>
                  <c:idx val="1"/>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C-7907-4EB6-82AA-10A2B6A4DAB8}"/>
                    </c:ext>
                  </c:extLst>
                </c:dPt>
                <c:dPt>
                  <c:idx val="2"/>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E-7907-4EB6-82AA-10A2B6A4DAB8}"/>
                    </c:ext>
                  </c:extLst>
                </c:dPt>
                <c:dPt>
                  <c:idx val="3"/>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10-7907-4EB6-82AA-10A2B6A4DAB8}"/>
                    </c:ext>
                  </c:extLst>
                </c:dPt>
                <c:dPt>
                  <c:idx val="4"/>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12-7907-4EB6-82AA-10A2B6A4DAB8}"/>
                    </c:ext>
                  </c:extLst>
                </c:dPt>
                <c:dPt>
                  <c:idx val="5"/>
                  <c:invertIfNegative val="0"/>
                  <c:bubble3D val="0"/>
                  <c:spPr>
                    <a:solidFill>
                      <a:srgbClr val="FF0000"/>
                    </a:solidFill>
                    <a:ln w="15875" cmpd="sng">
                      <a:gradFill>
                        <a:gsLst>
                          <a:gs pos="0">
                            <a:srgbClr val="4F81BD">
                              <a:lumMod val="5000"/>
                              <a:lumOff val="95000"/>
                            </a:srgbClr>
                          </a:gs>
                          <a:gs pos="74000">
                            <a:srgbClr val="4F81BD">
                              <a:lumMod val="45000"/>
                              <a:lumOff val="55000"/>
                            </a:srgbClr>
                          </a:gs>
                          <a:gs pos="83000">
                            <a:srgbClr val="4F81BD">
                              <a:lumMod val="45000"/>
                              <a:lumOff val="55000"/>
                            </a:srgbClr>
                          </a:gs>
                          <a:gs pos="100000">
                            <a:srgbClr val="4F81BD">
                              <a:lumMod val="30000"/>
                              <a:lumOff val="70000"/>
                            </a:srgbClr>
                          </a:gs>
                        </a:gsLst>
                        <a:lin ang="5400000" scaled="1"/>
                      </a:gradFill>
                      <a:prstDash val="solid"/>
                    </a:ln>
                  </c:spPr>
                  <c:extLst>
                    <c:ext xmlns:c16="http://schemas.microsoft.com/office/drawing/2014/chart" uri="{C3380CC4-5D6E-409C-BE32-E72D297353CC}">
                      <c16:uniqueId val="{00000014-7907-4EB6-82AA-10A2B6A4DAB8}"/>
                    </c:ext>
                  </c:extLst>
                </c:dPt>
                <c:dPt>
                  <c:idx val="6"/>
                  <c:invertIfNegative val="0"/>
                  <c:bubble3D val="0"/>
                  <c:spPr>
                    <a:gradFill>
                      <a:gsLst>
                        <a:gs pos="30000">
                          <a:srgbClr val="4F81BD">
                            <a:lumMod val="5000"/>
                            <a:lumOff val="95000"/>
                          </a:srgbClr>
                        </a:gs>
                        <a:gs pos="100000">
                          <a:srgbClr val="FF0000"/>
                        </a:gs>
                      </a:gsLst>
                      <a:lin ang="5400000" scaled="1"/>
                    </a:gradFill>
                    <a:ln w="15875" cmpd="sng">
                      <a:solidFill>
                        <a:srgbClr val="FF0000"/>
                      </a:solidFill>
                      <a:prstDash val="solid"/>
                    </a:ln>
                  </c:spPr>
                  <c:extLst>
                    <c:ext xmlns:c16="http://schemas.microsoft.com/office/drawing/2014/chart" uri="{C3380CC4-5D6E-409C-BE32-E72D297353CC}">
                      <c16:uniqueId val="{00000016-7907-4EB6-82AA-10A2B6A4DAB8}"/>
                    </c:ext>
                  </c:extLst>
                </c:dPt>
                <c:dPt>
                  <c:idx val="7"/>
                  <c:invertIfNegative val="0"/>
                  <c:bubble3D val="0"/>
                  <c:spPr>
                    <a:gradFill>
                      <a:gsLst>
                        <a:gs pos="40000">
                          <a:srgbClr val="4F81BD">
                            <a:lumMod val="5000"/>
                            <a:lumOff val="95000"/>
                          </a:srgbClr>
                        </a:gs>
                        <a:gs pos="100000">
                          <a:srgbClr val="FF0000"/>
                        </a:gs>
                      </a:gsLst>
                      <a:lin ang="5400000" scaled="1"/>
                    </a:gradFill>
                    <a:ln w="15875" cmpd="sng">
                      <a:solidFill>
                        <a:srgbClr val="FF0000"/>
                      </a:solidFill>
                      <a:prstDash val="solid"/>
                    </a:ln>
                  </c:spPr>
                  <c:extLst>
                    <c:ext xmlns:c16="http://schemas.microsoft.com/office/drawing/2014/chart" uri="{C3380CC4-5D6E-409C-BE32-E72D297353CC}">
                      <c16:uniqueId val="{00000018-7907-4EB6-82AA-10A2B6A4DAB8}"/>
                    </c:ext>
                  </c:extLst>
                </c:dPt>
                <c:dPt>
                  <c:idx val="8"/>
                  <c:invertIfNegative val="0"/>
                  <c:bubble3D val="0"/>
                  <c:spPr>
                    <a:gradFill>
                      <a:gsLst>
                        <a:gs pos="50000">
                          <a:srgbClr val="4F81BD">
                            <a:lumMod val="5000"/>
                            <a:lumOff val="95000"/>
                          </a:srgbClr>
                        </a:gs>
                        <a:gs pos="100000">
                          <a:srgbClr val="FF0000"/>
                        </a:gs>
                      </a:gsLst>
                      <a:lin ang="5400000" scaled="1"/>
                    </a:gradFill>
                    <a:ln w="6350" cmpd="sng">
                      <a:solidFill>
                        <a:srgbClr val="FF0000"/>
                      </a:solidFill>
                      <a:prstDash val="solid"/>
                    </a:ln>
                  </c:spPr>
                  <c:extLst>
                    <c:ext xmlns:c16="http://schemas.microsoft.com/office/drawing/2014/chart" uri="{C3380CC4-5D6E-409C-BE32-E72D297353CC}">
                      <c16:uniqueId val="{0000001A-7907-4EB6-82AA-10A2B6A4DAB8}"/>
                    </c:ext>
                  </c:extLst>
                </c:dPt>
                <c:dPt>
                  <c:idx val="9"/>
                  <c:invertIfNegative val="0"/>
                  <c:bubble3D val="0"/>
                  <c:spPr>
                    <a:gradFill>
                      <a:gsLst>
                        <a:gs pos="60000">
                          <a:srgbClr val="4F81BD">
                            <a:lumMod val="5000"/>
                            <a:lumOff val="95000"/>
                          </a:srgbClr>
                        </a:gs>
                        <a:gs pos="100000">
                          <a:srgbClr val="FF0000"/>
                        </a:gs>
                      </a:gsLst>
                      <a:lin ang="5400000" scaled="1"/>
                    </a:gradFill>
                    <a:ln w="6350" cmpd="sng">
                      <a:solidFill>
                        <a:srgbClr val="FF0000"/>
                      </a:solidFill>
                      <a:prstDash val="solid"/>
                    </a:ln>
                  </c:spPr>
                  <c:extLst>
                    <c:ext xmlns:c16="http://schemas.microsoft.com/office/drawing/2014/chart" uri="{C3380CC4-5D6E-409C-BE32-E72D297353CC}">
                      <c16:uniqueId val="{0000001C-7907-4EB6-82AA-10A2B6A4DAB8}"/>
                    </c:ext>
                  </c:extLst>
                </c:dPt>
                <c:dPt>
                  <c:idx val="10"/>
                  <c:invertIfNegative val="0"/>
                  <c:bubble3D val="0"/>
                  <c:spPr>
                    <a:gradFill>
                      <a:gsLst>
                        <a:gs pos="70000">
                          <a:srgbClr val="4F81BD">
                            <a:lumMod val="5000"/>
                            <a:lumOff val="95000"/>
                          </a:srgbClr>
                        </a:gs>
                        <a:gs pos="100000">
                          <a:srgbClr val="FF0000"/>
                        </a:gs>
                      </a:gsLst>
                      <a:lin ang="5400000" scaled="1"/>
                    </a:gradFill>
                    <a:ln w="6350" cmpd="sng">
                      <a:solidFill>
                        <a:srgbClr val="FF0000"/>
                      </a:solidFill>
                      <a:prstDash val="solid"/>
                    </a:ln>
                  </c:spPr>
                  <c:extLst>
                    <c:ext xmlns:c16="http://schemas.microsoft.com/office/drawing/2014/chart" uri="{C3380CC4-5D6E-409C-BE32-E72D297353CC}">
                      <c16:uniqueId val="{0000001E-7907-4EB6-82AA-10A2B6A4DAB8}"/>
                    </c:ext>
                  </c:extLst>
                </c:dPt>
                <c:dPt>
                  <c:idx val="11"/>
                  <c:invertIfNegative val="0"/>
                  <c:bubble3D val="0"/>
                  <c:spPr>
                    <a:solidFill>
                      <a:sysClr val="window" lastClr="FFFFFF"/>
                    </a:solidFill>
                    <a:ln w="6350" cmpd="sng">
                      <a:solidFill>
                        <a:srgbClr val="FF0000"/>
                      </a:solidFill>
                      <a:prstDash val="dash"/>
                    </a:ln>
                  </c:spPr>
                  <c:extLst>
                    <c:ext xmlns:c16="http://schemas.microsoft.com/office/drawing/2014/chart" uri="{C3380CC4-5D6E-409C-BE32-E72D297353CC}">
                      <c16:uniqueId val="{00000020-7907-4EB6-82AA-10A2B6A4DAB8}"/>
                    </c:ext>
                  </c:extLst>
                </c:dPt>
                <c:dPt>
                  <c:idx val="12"/>
                  <c:invertIfNegative val="0"/>
                  <c:bubble3D val="0"/>
                  <c:spPr>
                    <a:solidFill>
                      <a:sysClr val="window" lastClr="FFFFFF"/>
                    </a:solidFill>
                    <a:ln w="6350" cmpd="sng">
                      <a:solidFill>
                        <a:srgbClr val="FF0000"/>
                      </a:solidFill>
                      <a:prstDash val="dash"/>
                    </a:ln>
                  </c:spPr>
                  <c:extLst>
                    <c:ext xmlns:c16="http://schemas.microsoft.com/office/drawing/2014/chart" uri="{C3380CC4-5D6E-409C-BE32-E72D297353CC}">
                      <c16:uniqueId val="{00000022-7907-4EB6-82AA-10A2B6A4DAB8}"/>
                    </c:ext>
                  </c:extLst>
                </c:dPt>
                <c:dPt>
                  <c:idx val="13"/>
                  <c:invertIfNegative val="0"/>
                  <c:bubble3D val="0"/>
                  <c:spPr>
                    <a:solidFill>
                      <a:sysClr val="window" lastClr="FFFFFF"/>
                    </a:solidFill>
                    <a:ln w="6350" cmpd="sng">
                      <a:solidFill>
                        <a:srgbClr val="FF0000"/>
                      </a:solidFill>
                      <a:prstDash val="dash"/>
                    </a:ln>
                  </c:spPr>
                  <c:extLst>
                    <c:ext xmlns:c16="http://schemas.microsoft.com/office/drawing/2014/chart" uri="{C3380CC4-5D6E-409C-BE32-E72D297353CC}">
                      <c16:uniqueId val="{00000024-7907-4EB6-82AA-10A2B6A4DAB8}"/>
                    </c:ext>
                  </c:extLst>
                </c:dPt>
                <c:dPt>
                  <c:idx val="14"/>
                  <c:invertIfNegative val="0"/>
                  <c:bubble3D val="0"/>
                  <c:spPr>
                    <a:solidFill>
                      <a:srgbClr val="FF0000"/>
                    </a:solidFill>
                    <a:ln w="6350" cmpd="sng">
                      <a:solidFill>
                        <a:srgbClr val="FF0000"/>
                      </a:solidFill>
                      <a:prstDash val="dash"/>
                    </a:ln>
                  </c:spPr>
                  <c:extLst>
                    <c:ext xmlns:c16="http://schemas.microsoft.com/office/drawing/2014/chart" uri="{C3380CC4-5D6E-409C-BE32-E72D297353CC}">
                      <c16:uniqueId val="{00000026-7907-4EB6-82AA-10A2B6A4DAB8}"/>
                    </c:ext>
                  </c:extLst>
                </c:dPt>
                <c:dPt>
                  <c:idx val="15"/>
                  <c:invertIfNegative val="0"/>
                  <c:bubble3D val="0"/>
                  <c:spPr>
                    <a:solidFill>
                      <a:srgbClr val="FF0000"/>
                    </a:solidFill>
                    <a:ln w="6350" cmpd="sng">
                      <a:solidFill>
                        <a:srgbClr val="FF0000"/>
                      </a:solidFill>
                      <a:prstDash val="dash"/>
                    </a:ln>
                  </c:spPr>
                  <c:extLst>
                    <c:ext xmlns:c16="http://schemas.microsoft.com/office/drawing/2014/chart" uri="{C3380CC4-5D6E-409C-BE32-E72D297353CC}">
                      <c16:uniqueId val="{00000028-7907-4EB6-82AA-10A2B6A4DAB8}"/>
                    </c:ext>
                  </c:extLst>
                </c:dPt>
                <c:dPt>
                  <c:idx val="16"/>
                  <c:invertIfNegative val="0"/>
                  <c:bubble3D val="0"/>
                  <c:spPr>
                    <a:solidFill>
                      <a:srgbClr val="FF0000"/>
                    </a:solidFill>
                    <a:ln w="6350" cmpd="sng">
                      <a:solidFill>
                        <a:srgbClr val="FF0000"/>
                      </a:solidFill>
                      <a:prstDash val="dash"/>
                    </a:ln>
                  </c:spPr>
                  <c:extLst>
                    <c:ext xmlns:c16="http://schemas.microsoft.com/office/drawing/2014/chart" uri="{C3380CC4-5D6E-409C-BE32-E72D297353CC}">
                      <c16:uniqueId val="{0000002A-7907-4EB6-82AA-10A2B6A4DAB8}"/>
                    </c:ext>
                  </c:extLst>
                </c:dPt>
                <c:dPt>
                  <c:idx val="17"/>
                  <c:invertIfNegative val="0"/>
                  <c:bubble3D val="0"/>
                  <c:spPr>
                    <a:solidFill>
                      <a:srgbClr val="FF0000"/>
                    </a:solidFill>
                    <a:ln w="6350" cmpd="sng">
                      <a:solidFill>
                        <a:srgbClr val="FF0000"/>
                      </a:solidFill>
                      <a:prstDash val="dash"/>
                    </a:ln>
                  </c:spPr>
                  <c:extLst>
                    <c:ext xmlns:c16="http://schemas.microsoft.com/office/drawing/2014/chart" uri="{C3380CC4-5D6E-409C-BE32-E72D297353CC}">
                      <c16:uniqueId val="{0000002C-7907-4EB6-82AA-10A2B6A4DAB8}"/>
                    </c:ext>
                  </c:extLst>
                </c:dPt>
                <c:dLbls>
                  <c:dLbl>
                    <c:idx val="0"/>
                    <c:layout>
                      <c:manualLayout>
                        <c:x val="-2.3657996290600399E-17"/>
                        <c:y val="-0.17270907493837959"/>
                      </c:manualLayout>
                    </c:layout>
                    <c:spPr>
                      <a:noFill/>
                      <a:ln>
                        <a:noFill/>
                      </a:ln>
                      <a:effectLst/>
                    </c:spPr>
                    <c:txPr>
                      <a:bodyPr wrap="square" lIns="38100" tIns="19050" rIns="38100" bIns="19050" anchor="ctr">
                        <a:spAutoFit/>
                      </a:bodyPr>
                      <a:lstStyle/>
                      <a:p>
                        <a:pPr>
                          <a:defRPr sz="1200" b="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uri="{CE6537A1-D6FC-4f65-9D91-7224C49458BB}"/>
                      <c:ext xmlns:c16="http://schemas.microsoft.com/office/drawing/2014/chart" uri="{C3380CC4-5D6E-409C-BE32-E72D297353CC}">
                        <c16:uniqueId val="{0000000A-7907-4EB6-82AA-10A2B6A4DAB8}"/>
                      </c:ext>
                    </c:extLst>
                  </c:dLbl>
                  <c:dLbl>
                    <c:idx val="1"/>
                    <c:layout>
                      <c:manualLayout>
                        <c:x val="-6.2556050215792176E-3"/>
                        <c:y val="4.8799821499294384E-3"/>
                      </c:manualLayout>
                    </c:layout>
                    <c:tx>
                      <c:rich>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fld id="{64E6350C-7596-4C18-BFA7-4CDA7B9CA22A}" type="VALUE">
                            <a:rPr lang="en-US" altLang="ja-JP" b="1"/>
                            <a:pPr>
                              <a:defRPr sz="1200" b="1">
                                <a:latin typeface="HGPｺﾞｼｯｸM" panose="020B0600000000000000" pitchFamily="50" charset="-128"/>
                                <a:ea typeface="HGPｺﾞｼｯｸM" panose="020B0600000000000000" pitchFamily="50" charset="-128"/>
                              </a:defRPr>
                            </a:pPr>
                            <a:t>[値]</a:t>
                          </a:fld>
                          <a:endParaRPr lang="ja-JP" altLang="en-US"/>
                        </a:p>
                      </c:rich>
                    </c:tx>
                    <c:spPr>
                      <a:noFill/>
                      <a:ln>
                        <a:noFill/>
                      </a:ln>
                      <a:effectLst/>
                    </c:spPr>
                    <c:showLegendKey val="0"/>
                    <c:showVal val="1"/>
                    <c:showCatName val="0"/>
                    <c:showSerName val="0"/>
                    <c:showPercent val="0"/>
                    <c:showBubbleSize val="0"/>
                    <c:extLst>
                      <c:ext uri="{CE6537A1-D6FC-4f65-9D91-7224C49458BB}">
                        <c15:layout>
                          <c:manualLayout>
                            <c:w val="6.3273158231196433E-2"/>
                            <c:h val="2.861434736983752E-2"/>
                          </c:manualLayout>
                        </c15:layout>
                        <c15:dlblFieldTable/>
                        <c15:showDataLabelsRange val="0"/>
                      </c:ext>
                      <c:ext xmlns:c16="http://schemas.microsoft.com/office/drawing/2014/chart" uri="{C3380CC4-5D6E-409C-BE32-E72D297353CC}">
                        <c16:uniqueId val="{0000000C-7907-4EB6-82AA-10A2B6A4DAB8}"/>
                      </c:ext>
                    </c:extLst>
                  </c:dLbl>
                  <c:dLbl>
                    <c:idx val="2"/>
                    <c:layout>
                      <c:manualLayout>
                        <c:x val="3.1133686997823254E-3"/>
                        <c:y val="5.3252139623198086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E-7907-4EB6-82AA-10A2B6A4DAB8}"/>
                      </c:ext>
                    </c:extLst>
                  </c:dLbl>
                  <c:dLbl>
                    <c:idx val="3"/>
                    <c:layout>
                      <c:manualLayout>
                        <c:x val="-4.0367970056364616E-17"/>
                        <c:y val="-2.9706887653317532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0-7907-4EB6-82AA-10A2B6A4DAB8}"/>
                      </c:ext>
                    </c:extLst>
                  </c:dLbl>
                  <c:dLbl>
                    <c:idx val="4"/>
                    <c:layout>
                      <c:manualLayout>
                        <c:x val="0"/>
                        <c:y val="1.9169568891516313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2-7907-4EB6-82AA-10A2B6A4DAB8}"/>
                      </c:ext>
                    </c:extLst>
                  </c:dLbl>
                  <c:dLbl>
                    <c:idx val="5"/>
                    <c:layout>
                      <c:manualLayout>
                        <c:x val="-2.7350554791491516E-4"/>
                        <c:y val="-3.8476687864771762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4-7907-4EB6-82AA-10A2B6A4DAB8}"/>
                      </c:ext>
                    </c:extLst>
                  </c:dLbl>
                  <c:dLbl>
                    <c:idx val="6"/>
                    <c:layout>
                      <c:manualLayout>
                        <c:x val="1.1536646059114475E-3"/>
                        <c:y val="-8.0103272601368836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6-7907-4EB6-82AA-10A2B6A4DAB8}"/>
                      </c:ext>
                    </c:extLst>
                  </c:dLbl>
                  <c:dLbl>
                    <c:idx val="7"/>
                    <c:layout>
                      <c:manualLayout>
                        <c:x val="-2.6336286990975184E-3"/>
                        <c:y val="6.1032333347691026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8-7907-4EB6-82AA-10A2B6A4DAB8}"/>
                      </c:ext>
                    </c:extLst>
                  </c:dLbl>
                  <c:dLbl>
                    <c:idx val="8"/>
                    <c:layout>
                      <c:manualLayout>
                        <c:x val="-8.4201565353305449E-4"/>
                        <c:y val="-6.0161458250946563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A-7907-4EB6-82AA-10A2B6A4DAB8}"/>
                      </c:ext>
                    </c:extLst>
                  </c:dLbl>
                  <c:dLbl>
                    <c:idx val="9"/>
                    <c:layout>
                      <c:manualLayout>
                        <c:x val="2.1275350735105759E-3"/>
                        <c:y val="-5.0490705004101449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C-7907-4EB6-82AA-10A2B6A4DAB8}"/>
                      </c:ext>
                    </c:extLst>
                  </c:dLbl>
                  <c:dLbl>
                    <c:idx val="10"/>
                    <c:layout>
                      <c:manualLayout>
                        <c:x val="1.3528772046780225E-3"/>
                        <c:y val="-5.6755128726734792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1E-7907-4EB6-82AA-10A2B6A4DAB8}"/>
                      </c:ext>
                    </c:extLst>
                  </c:dLbl>
                  <c:dLbl>
                    <c:idx val="11"/>
                    <c:layout>
                      <c:manualLayout>
                        <c:x val="-2.2859168915901041E-3"/>
                        <c:y val="-1.896226126832376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20-7907-4EB6-82AA-10A2B6A4DAB8}"/>
                      </c:ext>
                    </c:extLst>
                  </c:dLbl>
                  <c:dLbl>
                    <c:idx val="12"/>
                    <c:layout>
                      <c:manualLayout>
                        <c:x val="-1.5639662725614987E-3"/>
                        <c:y val="-4.3887318580039065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22-7907-4EB6-82AA-10A2B6A4DAB8}"/>
                      </c:ext>
                    </c:extLst>
                  </c:dLbl>
                  <c:dLbl>
                    <c:idx val="13"/>
                    <c:layout>
                      <c:manualLayout>
                        <c:x val="0"/>
                        <c:y val="-1.3550648052472606E-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24-7907-4EB6-82AA-10A2B6A4DAB8}"/>
                      </c:ext>
                    </c:extLst>
                  </c:dLbl>
                  <c:dLbl>
                    <c:idx val="14"/>
                    <c:layout>
                      <c:manualLayout>
                        <c:x val="-2.3073748514854543E-3"/>
                        <c:y val="-9.9017691940626859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26-7907-4EB6-82AA-10A2B6A4DAB8}"/>
                      </c:ext>
                    </c:extLst>
                  </c:dLbl>
                  <c:dLbl>
                    <c:idx val="15"/>
                    <c:layout>
                      <c:manualLayout>
                        <c:x val="2.3073748514852851E-3"/>
                        <c:y val="-4.034039677824325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28-7907-4EB6-82AA-10A2B6A4DAB8}"/>
                      </c:ext>
                    </c:extLst>
                  </c:dLbl>
                  <c:spPr>
                    <a:noFill/>
                    <a:ln>
                      <a:noFill/>
                    </a:ln>
                    <a:effectLst/>
                  </c:spPr>
                  <c:txPr>
                    <a:bodyPr wrap="square" lIns="38100" tIns="19050" rIns="38100" bIns="19050" anchor="ctr">
                      <a:sp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実質収支!$C$3:$O$3</c15:sqref>
                        </c15:formulaRef>
                      </c:ext>
                    </c:extLst>
                    <c:strCache>
                      <c:ptCount val="13"/>
                      <c:pt idx="0">
                        <c:v>H24
(2012)</c:v>
                      </c:pt>
                      <c:pt idx="1">
                        <c:v>H25
(2013)</c:v>
                      </c:pt>
                      <c:pt idx="2">
                        <c:v>H26
(2014)</c:v>
                      </c:pt>
                      <c:pt idx="3">
                        <c:v>H27
(2015)</c:v>
                      </c:pt>
                      <c:pt idx="4">
                        <c:v>H28
(2016)</c:v>
                      </c:pt>
                      <c:pt idx="5">
                        <c:v>H29
(2017)</c:v>
                      </c:pt>
                      <c:pt idx="6">
                        <c:v>H30
(2018)</c:v>
                      </c:pt>
                      <c:pt idx="7">
                        <c:v>R1
(2019)</c:v>
                      </c:pt>
                      <c:pt idx="8">
                        <c:v>R2
(2020)</c:v>
                      </c:pt>
                      <c:pt idx="9">
                        <c:v>R3
(2021)</c:v>
                      </c:pt>
                      <c:pt idx="10">
                        <c:v>R4
(2022)</c:v>
                      </c:pt>
                      <c:pt idx="11">
                        <c:v>R5
(2023)</c:v>
                      </c:pt>
                      <c:pt idx="12">
                        <c:v>R6
(2024)</c:v>
                      </c:pt>
                    </c:strCache>
                  </c:strRef>
                </c:cat>
                <c:val>
                  <c:numRef>
                    <c:extLst>
                      <c:ext uri="{02D57815-91ED-43cb-92C2-25804820EDAC}">
                        <c15:formulaRef>
                          <c15:sqref>実質収支!#REF!</c15:sqref>
                        </c15:formulaRef>
                      </c:ext>
                    </c:extLst>
                  </c:numRef>
                </c:val>
                <c:extLst>
                  <c:ext xmlns:c16="http://schemas.microsoft.com/office/drawing/2014/chart" uri="{C3380CC4-5D6E-409C-BE32-E72D297353CC}">
                    <c16:uniqueId val="{0000002D-7907-4EB6-82AA-10A2B6A4DAB8}"/>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実質収支!#REF!</c15:sqref>
                        </c15:formulaRef>
                      </c:ext>
                    </c:extLst>
                    <c:strCache>
                      <c:ptCount val="1"/>
                      <c:pt idx="0">
                        <c:v>#REF!</c:v>
                      </c:pt>
                    </c:strCache>
                  </c:strRef>
                </c:tx>
                <c:spPr>
                  <a:solidFill>
                    <a:srgbClr val="0066FF"/>
                  </a:solidFill>
                  <a:ln>
                    <a:solidFill>
                      <a:srgbClr val="0066FF"/>
                    </a:solidFill>
                  </a:ln>
                </c:spPr>
                <c:invertIfNegative val="0"/>
                <c:dLbls>
                  <c:spPr>
                    <a:noFill/>
                    <a:ln>
                      <a:noFill/>
                    </a:ln>
                    <a:effectLst/>
                  </c:spPr>
                  <c:txPr>
                    <a:bodyPr wrap="square" lIns="38100" tIns="19050" rIns="38100" bIns="19050" anchor="ctr">
                      <a:spAutoFit/>
                    </a:bodyPr>
                    <a:lstStyle/>
                    <a:p>
                      <a:pPr>
                        <a:defRPr sz="120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ext>
                  </c:extLst>
                </c:dLbls>
                <c:cat>
                  <c:strRef>
                    <c:extLst xmlns:c15="http://schemas.microsoft.com/office/drawing/2012/chart">
                      <c:ext xmlns:c15="http://schemas.microsoft.com/office/drawing/2012/chart" uri="{02D57815-91ED-43cb-92C2-25804820EDAC}">
                        <c15:formulaRef>
                          <c15:sqref>実質収支!$C$3:$O$3</c15:sqref>
                        </c15:formulaRef>
                      </c:ext>
                    </c:extLst>
                    <c:strCache>
                      <c:ptCount val="13"/>
                      <c:pt idx="0">
                        <c:v>H24
(2012)</c:v>
                      </c:pt>
                      <c:pt idx="1">
                        <c:v>H25
(2013)</c:v>
                      </c:pt>
                      <c:pt idx="2">
                        <c:v>H26
(2014)</c:v>
                      </c:pt>
                      <c:pt idx="3">
                        <c:v>H27
(2015)</c:v>
                      </c:pt>
                      <c:pt idx="4">
                        <c:v>H28
(2016)</c:v>
                      </c:pt>
                      <c:pt idx="5">
                        <c:v>H29
(2017)</c:v>
                      </c:pt>
                      <c:pt idx="6">
                        <c:v>H30
(2018)</c:v>
                      </c:pt>
                      <c:pt idx="7">
                        <c:v>R1
(2019)</c:v>
                      </c:pt>
                      <c:pt idx="8">
                        <c:v>R2
(2020)</c:v>
                      </c:pt>
                      <c:pt idx="9">
                        <c:v>R3
(2021)</c:v>
                      </c:pt>
                      <c:pt idx="10">
                        <c:v>R4
(2022)</c:v>
                      </c:pt>
                      <c:pt idx="11">
                        <c:v>R5
(2023)</c:v>
                      </c:pt>
                      <c:pt idx="12">
                        <c:v>R6
(2024)</c:v>
                      </c:pt>
                    </c:strCache>
                  </c:strRef>
                </c:cat>
                <c:val>
                  <c:numRef>
                    <c:extLst xmlns:c15="http://schemas.microsoft.com/office/drawing/2012/chart">
                      <c:ext xmlns:c15="http://schemas.microsoft.com/office/drawing/2012/chart" uri="{02D57815-91ED-43cb-92C2-25804820EDAC}">
                        <c15:formulaRef>
                          <c15:sqref>実質収支!#REF!</c15:sqref>
                        </c15:formulaRef>
                      </c:ext>
                    </c:extLst>
                  </c:numRef>
                </c:val>
                <c:extLst xmlns:c15="http://schemas.microsoft.com/office/drawing/2012/chart">
                  <c:ext xmlns:c16="http://schemas.microsoft.com/office/drawing/2014/chart" uri="{C3380CC4-5D6E-409C-BE32-E72D297353CC}">
                    <c16:uniqueId val="{0000002E-7907-4EB6-82AA-10A2B6A4DAB8}"/>
                  </c:ext>
                </c:extLst>
              </c15:ser>
            </c15:filteredBarSeries>
          </c:ext>
        </c:extLst>
      </c:barChart>
      <c:catAx>
        <c:axId val="91541888"/>
        <c:scaling>
          <c:orientation val="minMax"/>
        </c:scaling>
        <c:delete val="0"/>
        <c:axPos val="b"/>
        <c:numFmt formatCode="General" sourceLinked="1"/>
        <c:majorTickMark val="out"/>
        <c:minorTickMark val="none"/>
        <c:tickLblPos val="high"/>
        <c:spPr>
          <a:ln w="12700">
            <a:solidFill>
              <a:srgbClr val="000000"/>
            </a:solidFill>
            <a:prstDash val="solid"/>
          </a:ln>
        </c:spPr>
        <c:txPr>
          <a:bodyPr rot="0" vert="horz"/>
          <a:lstStyle/>
          <a:p>
            <a:pPr>
              <a:defRPr sz="1100" b="1"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3808"/>
        <c:crossesAt val="0"/>
        <c:auto val="1"/>
        <c:lblAlgn val="ctr"/>
        <c:lblOffset val="0"/>
        <c:noMultiLvlLbl val="0"/>
      </c:catAx>
      <c:valAx>
        <c:axId val="91543808"/>
        <c:scaling>
          <c:orientation val="minMax"/>
          <c:max val="600"/>
          <c:min val="-1200"/>
        </c:scaling>
        <c:delete val="0"/>
        <c:axPos val="l"/>
        <c:majorGridlines>
          <c:spPr>
            <a:ln w="3175">
              <a:solidFill>
                <a:schemeClr val="tx1">
                  <a:lumMod val="75000"/>
                  <a:lumOff val="25000"/>
                </a:schemeClr>
              </a:solidFill>
              <a:prstDash val="solid"/>
            </a:ln>
          </c:spPr>
        </c:majorGridlines>
        <c:numFmt formatCode="#,##0;&quot;▲&quot;#,##0" sourceLinked="0"/>
        <c:majorTickMark val="none"/>
        <c:minorTickMark val="none"/>
        <c:tickLblPos val="nextTo"/>
        <c:spPr>
          <a:noFill/>
          <a:ln w="3175">
            <a:solidFill>
              <a:schemeClr val="tx2">
                <a:lumMod val="60000"/>
                <a:lumOff val="40000"/>
              </a:schemeClr>
            </a:solidFill>
            <a:prstDash val="dash"/>
          </a:ln>
        </c:spPr>
        <c:txPr>
          <a:bodyPr rot="0" vert="horz"/>
          <a:lstStyle/>
          <a:p>
            <a:pPr>
              <a:defRPr sz="1100" b="0"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1888"/>
        <c:crosses val="autoZero"/>
        <c:crossBetween val="between"/>
        <c:majorUnit val="200"/>
        <c:minorUnit val="100"/>
      </c:valAx>
      <c:spPr>
        <a:noFill/>
        <a:ln w="25400">
          <a:solidFill>
            <a:schemeClr val="tx1">
              <a:lumMod val="50000"/>
              <a:lumOff val="50000"/>
            </a:schemeClr>
          </a:solidFill>
        </a:ln>
      </c:spPr>
    </c:plotArea>
    <c:plotVisOnly val="1"/>
    <c:dispBlanksAs val="gap"/>
    <c:showDLblsOverMax val="0"/>
  </c:chart>
  <c:spPr>
    <a:noFill/>
    <a:ln w="9525">
      <a:noFill/>
    </a:ln>
  </c:spPr>
  <c:txPr>
    <a:bodyPr/>
    <a:lstStyle/>
    <a:p>
      <a:pPr>
        <a:defRPr sz="2275"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20" y="14"/>
            <a:ext cx="2948618"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t"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17411" name="Rectangle 3"/>
          <p:cNvSpPr>
            <a:spLocks noGrp="1" noChangeArrowheads="1"/>
          </p:cNvSpPr>
          <p:nvPr>
            <p:ph type="dt" sz="quarter" idx="1"/>
          </p:nvPr>
        </p:nvSpPr>
        <p:spPr bwMode="auto">
          <a:xfrm>
            <a:off x="3849076" y="14"/>
            <a:ext cx="2947035"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t" anchorCtr="0" compatLnSpc="1">
            <a:prstTxWarp prst="textNoShape">
              <a:avLst/>
            </a:prstTxWarp>
          </a:bodyPr>
          <a:lstStyle>
            <a:lvl1pPr algn="r">
              <a:spcBef>
                <a:spcPct val="0"/>
              </a:spcBef>
              <a:buClrTx/>
              <a:buSzTx/>
              <a:buFontTx/>
              <a:buNone/>
              <a:defRPr sz="1300"/>
            </a:lvl1pPr>
          </a:lstStyle>
          <a:p>
            <a:pPr>
              <a:defRPr/>
            </a:pPr>
            <a:fld id="{9728C3D9-C130-4AB8-B6F1-26A40C0FD8C4}" type="datetime8">
              <a:rPr lang="ja-JP" altLang="en-US"/>
              <a:pPr>
                <a:defRPr/>
              </a:pPr>
              <a:t>26/2/12 17時43分</a:t>
            </a:fld>
            <a:endParaRPr lang="en-US" altLang="ja-JP"/>
          </a:p>
        </p:txBody>
      </p:sp>
      <p:sp>
        <p:nvSpPr>
          <p:cNvPr id="17412" name="Rectangle 4"/>
          <p:cNvSpPr>
            <a:spLocks noGrp="1" noChangeArrowheads="1"/>
          </p:cNvSpPr>
          <p:nvPr>
            <p:ph type="ftr" sz="quarter" idx="2"/>
          </p:nvPr>
        </p:nvSpPr>
        <p:spPr bwMode="auto">
          <a:xfrm>
            <a:off x="20" y="9430318"/>
            <a:ext cx="29486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b"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17413" name="Rectangle 5"/>
          <p:cNvSpPr>
            <a:spLocks noGrp="1" noChangeArrowheads="1"/>
          </p:cNvSpPr>
          <p:nvPr>
            <p:ph type="sldNum" sz="quarter" idx="3"/>
          </p:nvPr>
        </p:nvSpPr>
        <p:spPr bwMode="auto">
          <a:xfrm>
            <a:off x="3849076" y="9430318"/>
            <a:ext cx="2947035"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b" anchorCtr="0" compatLnSpc="1">
            <a:prstTxWarp prst="textNoShape">
              <a:avLst/>
            </a:prstTxWarp>
          </a:bodyPr>
          <a:lstStyle>
            <a:lvl1pPr algn="r">
              <a:spcBef>
                <a:spcPct val="0"/>
              </a:spcBef>
              <a:buClrTx/>
              <a:buSzTx/>
              <a:buFontTx/>
              <a:buNone/>
              <a:defRPr sz="1300"/>
            </a:lvl1pPr>
          </a:lstStyle>
          <a:p>
            <a:pPr>
              <a:defRPr/>
            </a:pPr>
            <a:fld id="{6A625DE7-4704-4017-958D-D379CA32C6F3}" type="slidenum">
              <a:rPr lang="en-US" altLang="ja-JP"/>
              <a:pPr>
                <a:defRPr/>
              </a:pPr>
              <a:t>‹#›</a:t>
            </a:fld>
            <a:endParaRPr lang="en-US" altLang="ja-JP"/>
          </a:p>
        </p:txBody>
      </p:sp>
    </p:spTree>
    <p:extLst>
      <p:ext uri="{BB962C8B-B14F-4D97-AF65-F5344CB8AC3E}">
        <p14:creationId xmlns:p14="http://schemas.microsoft.com/office/powerpoint/2010/main" val="1402143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20" y="14"/>
            <a:ext cx="2948618"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t"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21507" name="Rectangle 3"/>
          <p:cNvSpPr>
            <a:spLocks noGrp="1" noChangeArrowheads="1"/>
          </p:cNvSpPr>
          <p:nvPr>
            <p:ph type="dt" idx="1"/>
          </p:nvPr>
        </p:nvSpPr>
        <p:spPr bwMode="auto">
          <a:xfrm>
            <a:off x="3849076" y="14"/>
            <a:ext cx="2947035"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t" anchorCtr="0" compatLnSpc="1">
            <a:prstTxWarp prst="textNoShape">
              <a:avLst/>
            </a:prstTxWarp>
          </a:bodyPr>
          <a:lstStyle>
            <a:lvl1pPr algn="r">
              <a:spcBef>
                <a:spcPct val="0"/>
              </a:spcBef>
              <a:buClrTx/>
              <a:buSzTx/>
              <a:buFontTx/>
              <a:buNone/>
              <a:defRPr sz="1300"/>
            </a:lvl1pPr>
          </a:lstStyle>
          <a:p>
            <a:pPr>
              <a:defRPr/>
            </a:pPr>
            <a:fld id="{95989334-0B56-40B1-83A8-B1CE541C6AAC}" type="datetime8">
              <a:rPr lang="ja-JP" altLang="en-US"/>
              <a:pPr>
                <a:defRPr/>
              </a:pPr>
              <a:t>26/2/12 17時43分</a:t>
            </a:fld>
            <a:endParaRPr lang="en-US" altLang="ja-JP"/>
          </a:p>
        </p:txBody>
      </p:sp>
      <p:sp>
        <p:nvSpPr>
          <p:cNvPr id="15364" name="Rectangle 4"/>
          <p:cNvSpPr>
            <a:spLocks noGrp="1" noRot="1" noChangeAspect="1" noChangeArrowheads="1" noTextEdit="1"/>
          </p:cNvSpPr>
          <p:nvPr>
            <p:ph type="sldImg" idx="2"/>
          </p:nvPr>
        </p:nvSpPr>
        <p:spPr bwMode="auto">
          <a:xfrm>
            <a:off x="714375" y="746125"/>
            <a:ext cx="5376863" cy="37226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8519" y="4717546"/>
            <a:ext cx="5440676" cy="4465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1510" name="Rectangle 6"/>
          <p:cNvSpPr>
            <a:spLocks noGrp="1" noChangeArrowheads="1"/>
          </p:cNvSpPr>
          <p:nvPr>
            <p:ph type="ftr" sz="quarter" idx="4"/>
          </p:nvPr>
        </p:nvSpPr>
        <p:spPr bwMode="auto">
          <a:xfrm>
            <a:off x="20" y="9430318"/>
            <a:ext cx="29486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b"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21511" name="Rectangle 7"/>
          <p:cNvSpPr>
            <a:spLocks noGrp="1" noChangeArrowheads="1"/>
          </p:cNvSpPr>
          <p:nvPr>
            <p:ph type="sldNum" sz="quarter" idx="5"/>
          </p:nvPr>
        </p:nvSpPr>
        <p:spPr bwMode="auto">
          <a:xfrm>
            <a:off x="3849076" y="9430318"/>
            <a:ext cx="2947035"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50" tIns="45479" rIns="90950" bIns="45479" numCol="1" anchor="b" anchorCtr="0" compatLnSpc="1">
            <a:prstTxWarp prst="textNoShape">
              <a:avLst/>
            </a:prstTxWarp>
          </a:bodyPr>
          <a:lstStyle>
            <a:lvl1pPr algn="r">
              <a:spcBef>
                <a:spcPct val="0"/>
              </a:spcBef>
              <a:buClrTx/>
              <a:buSzTx/>
              <a:buFontTx/>
              <a:buNone/>
              <a:defRPr sz="1300"/>
            </a:lvl1pPr>
          </a:lstStyle>
          <a:p>
            <a:pPr>
              <a:defRPr/>
            </a:pPr>
            <a:fld id="{E6597596-FBBC-489F-991C-4B46FCCBB720}" type="slidenum">
              <a:rPr lang="en-US" altLang="ja-JP"/>
              <a:pPr>
                <a:defRPr/>
              </a:pPr>
              <a:t>‹#›</a:t>
            </a:fld>
            <a:endParaRPr lang="en-US" altLang="ja-JP"/>
          </a:p>
        </p:txBody>
      </p:sp>
    </p:spTree>
    <p:extLst>
      <p:ext uri="{BB962C8B-B14F-4D97-AF65-F5344CB8AC3E}">
        <p14:creationId xmlns:p14="http://schemas.microsoft.com/office/powerpoint/2010/main" val="2187463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0738" y="784225"/>
            <a:ext cx="5599112" cy="38782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2</a:t>
            </a:fld>
            <a:endParaRPr lang="en-US" altLang="ja-JP"/>
          </a:p>
        </p:txBody>
      </p:sp>
    </p:spTree>
    <p:extLst>
      <p:ext uri="{BB962C8B-B14F-4D97-AF65-F5344CB8AC3E}">
        <p14:creationId xmlns:p14="http://schemas.microsoft.com/office/powerpoint/2010/main" val="4004297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803275" y="773113"/>
            <a:ext cx="5567363" cy="3856037"/>
          </a:xfrm>
          <a:ln/>
        </p:spPr>
      </p:sp>
      <p:sp>
        <p:nvSpPr>
          <p:cNvPr id="18435" name="Rectangle 3"/>
          <p:cNvSpPr>
            <a:spLocks noGrp="1" noChangeArrowheads="1"/>
          </p:cNvSpPr>
          <p:nvPr>
            <p:ph type="body" idx="1"/>
          </p:nvPr>
        </p:nvSpPr>
        <p:spPr>
          <a:noFill/>
        </p:spPr>
        <p:txBody>
          <a:bodyPr/>
          <a:lstStyle/>
          <a:p>
            <a:pPr eaLnBrk="1" hangingPunct="1"/>
            <a:endParaRPr lang="ja-JP" altLang="ja-JP"/>
          </a:p>
        </p:txBody>
      </p:sp>
    </p:spTree>
    <p:extLst>
      <p:ext uri="{BB962C8B-B14F-4D97-AF65-F5344CB8AC3E}">
        <p14:creationId xmlns:p14="http://schemas.microsoft.com/office/powerpoint/2010/main" val="1371681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018528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00100" y="773113"/>
            <a:ext cx="5567363" cy="3856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8</a:t>
            </a:fld>
            <a:endParaRPr lang="en-US" altLang="ja-JP"/>
          </a:p>
        </p:txBody>
      </p:sp>
    </p:spTree>
    <p:extLst>
      <p:ext uri="{BB962C8B-B14F-4D97-AF65-F5344CB8AC3E}">
        <p14:creationId xmlns:p14="http://schemas.microsoft.com/office/powerpoint/2010/main" val="4261477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0738" y="784225"/>
            <a:ext cx="5599112" cy="38782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9</a:t>
            </a:fld>
            <a:endParaRPr lang="en-US" altLang="ja-JP"/>
          </a:p>
        </p:txBody>
      </p:sp>
    </p:spTree>
    <p:extLst>
      <p:ext uri="{BB962C8B-B14F-4D97-AF65-F5344CB8AC3E}">
        <p14:creationId xmlns:p14="http://schemas.microsoft.com/office/powerpoint/2010/main" val="2902197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p:nvSpPr>
        <p:spPr bwMode="gray">
          <a:xfrm>
            <a:off x="271468" y="3357566"/>
            <a:ext cx="9361487" cy="142875"/>
          </a:xfrm>
          <a:prstGeom prst="rect">
            <a:avLst/>
          </a:prstGeom>
          <a:solidFill>
            <a:schemeClr val="accent2"/>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44386" name="Rectangle 2"/>
          <p:cNvSpPr>
            <a:spLocks noGrp="1" noChangeArrowheads="1"/>
          </p:cNvSpPr>
          <p:nvPr>
            <p:ph type="ctrTitle"/>
          </p:nvPr>
        </p:nvSpPr>
        <p:spPr>
          <a:xfrm>
            <a:off x="742950" y="2349510"/>
            <a:ext cx="8420100" cy="1008063"/>
          </a:xfrm>
        </p:spPr>
        <p:txBody>
          <a:bodyPr/>
          <a:lstStyle>
            <a:lvl1pPr algn="ctr">
              <a:defRPr sz="3200"/>
            </a:lvl1pPr>
          </a:lstStyle>
          <a:p>
            <a:pPr lvl="0"/>
            <a:r>
              <a:rPr lang="ja-JP" altLang="en-US" noProof="0"/>
              <a:t>マスタ タイトルの書式設定</a:t>
            </a:r>
          </a:p>
        </p:txBody>
      </p:sp>
      <p:sp>
        <p:nvSpPr>
          <p:cNvPr id="144387" name="Rectangle 3"/>
          <p:cNvSpPr>
            <a:spLocks noGrp="1" noChangeArrowheads="1"/>
          </p:cNvSpPr>
          <p:nvPr>
            <p:ph type="subTitle" idx="1"/>
          </p:nvPr>
        </p:nvSpPr>
        <p:spPr>
          <a:xfrm>
            <a:off x="1485900" y="3716338"/>
            <a:ext cx="6934200" cy="766762"/>
          </a:xfrm>
        </p:spPr>
        <p:txBody>
          <a:bodyPr/>
          <a:lstStyle>
            <a:lvl1pPr marL="0" indent="0" algn="ctr">
              <a:buFontTx/>
              <a:buNone/>
              <a:defRPr sz="14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3797300" y="5059373"/>
            <a:ext cx="2311400" cy="287337"/>
          </a:xfrm>
        </p:spPr>
        <p:txBody>
          <a:bodyPr/>
          <a:lstStyle>
            <a:lvl1pPr algn="ctr">
              <a:defRPr sz="1200"/>
            </a:lvl1pPr>
          </a:lstStyle>
          <a:p>
            <a:pPr>
              <a:defRPr/>
            </a:pPr>
            <a:fld id="{8E9436A7-3FAD-4650-AD67-99A8B944F7B4}" type="datetime8">
              <a:rPr lang="ja-JP" altLang="en-US" smtClean="0"/>
              <a:t>26/2/12 17時43分</a:t>
            </a:fld>
            <a:endParaRPr lang="en-US" altLang="ja-JP"/>
          </a:p>
        </p:txBody>
      </p:sp>
      <p:sp>
        <p:nvSpPr>
          <p:cNvPr id="6" name="Rectangle 5"/>
          <p:cNvSpPr>
            <a:spLocks noGrp="1" noChangeArrowheads="1"/>
          </p:cNvSpPr>
          <p:nvPr>
            <p:ph type="ftr" sz="quarter" idx="11"/>
          </p:nvPr>
        </p:nvSpPr>
        <p:spPr>
          <a:xfrm>
            <a:off x="3384550" y="4627563"/>
            <a:ext cx="3136900" cy="279400"/>
          </a:xfrm>
        </p:spPr>
        <p:txBody>
          <a:bodyPr/>
          <a:lstStyle>
            <a:lvl1pPr>
              <a:defRPr sz="1200"/>
            </a:lvl1pPr>
          </a:lstStyle>
          <a:p>
            <a:pPr>
              <a:defRPr/>
            </a:pPr>
            <a:endParaRPr lang="en-US" altLang="ja-JP"/>
          </a:p>
        </p:txBody>
      </p:sp>
    </p:spTree>
    <p:extLst>
      <p:ext uri="{BB962C8B-B14F-4D97-AF65-F5344CB8AC3E}">
        <p14:creationId xmlns:p14="http://schemas.microsoft.com/office/powerpoint/2010/main" val="234675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7ADF3B62-DA3E-4331-822D-DC9AB52A7C8E}" type="datetime8">
              <a:rPr lang="ja-JP" altLang="en-US" smtClean="0"/>
              <a:t>26/2/12 17時43分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3209B98-B03A-444B-86BC-61F7CFE02FB9}" type="slidenum">
              <a:rPr lang="en-US" altLang="ja-JP"/>
              <a:pPr>
                <a:defRPr/>
              </a:pPr>
              <a:t>‹#›</a:t>
            </a:fld>
            <a:endParaRPr lang="en-US" altLang="ja-JP"/>
          </a:p>
        </p:txBody>
      </p:sp>
    </p:spTree>
    <p:extLst>
      <p:ext uri="{BB962C8B-B14F-4D97-AF65-F5344CB8AC3E}">
        <p14:creationId xmlns:p14="http://schemas.microsoft.com/office/powerpoint/2010/main" val="328599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94568" y="115897"/>
            <a:ext cx="233997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73050" y="115897"/>
            <a:ext cx="686911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5A0AD5C4-01AC-4726-AE5D-137824D14261}" type="datetime8">
              <a:rPr lang="ja-JP" altLang="en-US" smtClean="0"/>
              <a:t>26/2/12 17時43分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8378452-97DB-44C4-83D8-80B06336607D}" type="slidenum">
              <a:rPr lang="en-US" altLang="ja-JP"/>
              <a:pPr>
                <a:defRPr/>
              </a:pPr>
              <a:t>‹#›</a:t>
            </a:fld>
            <a:endParaRPr lang="en-US" altLang="ja-JP"/>
          </a:p>
        </p:txBody>
      </p:sp>
    </p:spTree>
    <p:extLst>
      <p:ext uri="{BB962C8B-B14F-4D97-AF65-F5344CB8AC3E}">
        <p14:creationId xmlns:p14="http://schemas.microsoft.com/office/powerpoint/2010/main" val="2142432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80243" name="Rectangle 19"/>
          <p:cNvSpPr>
            <a:spLocks noGrp="1" noChangeArrowheads="1"/>
          </p:cNvSpPr>
          <p:nvPr>
            <p:ph type="ctrTitle"/>
          </p:nvPr>
        </p:nvSpPr>
        <p:spPr>
          <a:xfrm>
            <a:off x="3219450" y="1828800"/>
            <a:ext cx="6521450" cy="2209800"/>
          </a:xfrm>
        </p:spPr>
        <p:txBody>
          <a:bodyPr/>
          <a:lstStyle>
            <a:lvl1pPr>
              <a:defRPr sz="4200">
                <a:solidFill>
                  <a:srgbClr val="FFFFFF"/>
                </a:solidFill>
              </a:defRPr>
            </a:lvl1pPr>
          </a:lstStyle>
          <a:p>
            <a:pPr lvl="0"/>
            <a:r>
              <a:rPr lang="ja-JP" altLang="en-US" noProof="0"/>
              <a:t>マスタ タイトルの書式設定</a:t>
            </a:r>
          </a:p>
        </p:txBody>
      </p:sp>
    </p:spTree>
    <p:extLst>
      <p:ext uri="{BB962C8B-B14F-4D97-AF65-F5344CB8AC3E}">
        <p14:creationId xmlns:p14="http://schemas.microsoft.com/office/powerpoint/2010/main" val="2251101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93726"/>
            <a:ext cx="8915400" cy="633413"/>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95303"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8C5F54A-9A19-4544-A49A-D8C8DDFC12F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fld id="{2F22EEA7-EB0F-4979-913E-C595F03CB0B6}" type="datetime8">
              <a:rPr lang="ja-JP" altLang="en-US" smtClean="0"/>
              <a:t>26/2/12 17時43分</a:t>
            </a:fld>
            <a:endParaRPr lang="en-US" altLang="ja-JP"/>
          </a:p>
        </p:txBody>
      </p:sp>
    </p:spTree>
    <p:extLst>
      <p:ext uri="{BB962C8B-B14F-4D97-AF65-F5344CB8AC3E}">
        <p14:creationId xmlns:p14="http://schemas.microsoft.com/office/powerpoint/2010/main" val="1702921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fld id="{B1A3D1A9-9962-4225-AC5F-8D6377BA4305}" type="datetime8">
              <a:rPr lang="ja-JP" altLang="en-US" smtClean="0"/>
              <a:t>26/2/12 17時43分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fld id="{E1E3B82A-ACB5-46E6-B7FF-C8FF24151CB3}" type="slidenum">
              <a:rPr kumimoji="1" lang="ja-JP" altLang="en-US" smtClean="0"/>
              <a:t>‹#›</a:t>
            </a:fld>
            <a:endParaRPr kumimoji="1" lang="ja-JP" altLang="en-US"/>
          </a:p>
        </p:txBody>
      </p:sp>
    </p:spTree>
    <p:extLst>
      <p:ext uri="{BB962C8B-B14F-4D97-AF65-F5344CB8AC3E}">
        <p14:creationId xmlns:p14="http://schemas.microsoft.com/office/powerpoint/2010/main" val="1263019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CB2E6ABE-8369-462D-8A76-AC20F98E6320}" type="datetime8">
              <a:rPr lang="ja-JP" altLang="en-US" smtClean="0"/>
              <a:t>26/2/12 17時43分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4960813-D6A6-47AF-B8CA-181915FDF3DD}" type="slidenum">
              <a:rPr lang="en-US" altLang="ja-JP" smtClean="0"/>
              <a:pPr>
                <a:defRPr/>
              </a:pPr>
              <a:t>‹#›</a:t>
            </a:fld>
            <a:endParaRPr lang="en-US" altLang="ja-JP"/>
          </a:p>
        </p:txBody>
      </p:sp>
    </p:spTree>
    <p:extLst>
      <p:ext uri="{BB962C8B-B14F-4D97-AF65-F5344CB8AC3E}">
        <p14:creationId xmlns:p14="http://schemas.microsoft.com/office/powerpoint/2010/main" val="183310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fld id="{4EAFF313-4CF6-44FF-9FE9-1BAB830A0F07}" type="datetime8">
              <a:rPr lang="ja-JP" altLang="en-US" smtClean="0"/>
              <a:t>26/2/12 17時43分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E36032B6-51FC-46D0-AE8E-8E4062363AAB}" type="slidenum">
              <a:rPr lang="en-US" altLang="ja-JP" smtClean="0"/>
              <a:pPr>
                <a:defRPr/>
              </a:pPr>
              <a:t>‹#›</a:t>
            </a:fld>
            <a:endParaRPr lang="en-US" altLang="ja-JP"/>
          </a:p>
        </p:txBody>
      </p:sp>
    </p:spTree>
    <p:extLst>
      <p:ext uri="{BB962C8B-B14F-4D97-AF65-F5344CB8AC3E}">
        <p14:creationId xmlns:p14="http://schemas.microsoft.com/office/powerpoint/2010/main" val="2848145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fld id="{40928122-ADCD-4200-A4AD-C497E625C567}" type="datetime8">
              <a:rPr lang="ja-JP" altLang="en-US" smtClean="0"/>
              <a:t>26/2/12 17時43分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7EB9505B-6F77-4C09-B6C7-E70B3B4B6B0A}" type="slidenum">
              <a:rPr lang="en-US" altLang="ja-JP" smtClean="0"/>
              <a:pPr>
                <a:defRPr/>
              </a:pPr>
              <a:t>‹#›</a:t>
            </a:fld>
            <a:endParaRPr lang="en-US" altLang="ja-JP"/>
          </a:p>
        </p:txBody>
      </p:sp>
    </p:spTree>
    <p:extLst>
      <p:ext uri="{BB962C8B-B14F-4D97-AF65-F5344CB8AC3E}">
        <p14:creationId xmlns:p14="http://schemas.microsoft.com/office/powerpoint/2010/main" val="2703990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fld id="{99AAA38C-4D44-4753-95E9-4BBC4EE10C14}" type="datetime8">
              <a:rPr lang="ja-JP" altLang="en-US" smtClean="0"/>
              <a:t>26/2/12 17時43分</a:t>
            </a:fld>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B8EA636-911E-4ECA-A4BE-EC2AAE6EEFE3}" type="slidenum">
              <a:rPr lang="en-US" altLang="ja-JP" smtClean="0"/>
              <a:pPr>
                <a:defRPr/>
              </a:pPr>
              <a:t>‹#›</a:t>
            </a:fld>
            <a:endParaRPr lang="en-US" altLang="ja-JP"/>
          </a:p>
        </p:txBody>
      </p:sp>
    </p:spTree>
    <p:extLst>
      <p:ext uri="{BB962C8B-B14F-4D97-AF65-F5344CB8AC3E}">
        <p14:creationId xmlns:p14="http://schemas.microsoft.com/office/powerpoint/2010/main" val="28637185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fld id="{F8C582F8-CB03-4363-BCA9-8B10C4DA6FD5}" type="datetime8">
              <a:rPr lang="ja-JP" altLang="en-US" smtClean="0"/>
              <a:t>26/2/12 17時43分</a:t>
            </a:fld>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9303B85A-85E8-4151-AC12-DA0E875F60ED}" type="slidenum">
              <a:rPr lang="en-US" altLang="ja-JP" smtClean="0"/>
              <a:pPr>
                <a:defRPr/>
              </a:pPr>
              <a:t>‹#›</a:t>
            </a:fld>
            <a:endParaRPr lang="en-US" altLang="ja-JP"/>
          </a:p>
        </p:txBody>
      </p:sp>
    </p:spTree>
    <p:extLst>
      <p:ext uri="{BB962C8B-B14F-4D97-AF65-F5344CB8AC3E}">
        <p14:creationId xmlns:p14="http://schemas.microsoft.com/office/powerpoint/2010/main" val="223346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4936DA35-56C1-4D3B-A811-A2694E700C41}" type="datetime8">
              <a:rPr lang="ja-JP" altLang="en-US" smtClean="0"/>
              <a:t>26/2/12 17時43分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4960813-D6A6-47AF-B8CA-181915FDF3DD}" type="slidenum">
              <a:rPr lang="en-US" altLang="ja-JP"/>
              <a:pPr>
                <a:defRPr/>
              </a:pPr>
              <a:t>‹#›</a:t>
            </a:fld>
            <a:endParaRPr lang="en-US" altLang="ja-JP"/>
          </a:p>
        </p:txBody>
      </p:sp>
    </p:spTree>
    <p:extLst>
      <p:ext uri="{BB962C8B-B14F-4D97-AF65-F5344CB8AC3E}">
        <p14:creationId xmlns:p14="http://schemas.microsoft.com/office/powerpoint/2010/main" val="34858861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F9338383-E228-4F91-B008-4E758191CC67}" type="datetime8">
              <a:rPr lang="ja-JP" altLang="en-US" smtClean="0"/>
              <a:t>26/2/12 17時43分</a:t>
            </a:fld>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CE336110-AF16-4DFD-84B5-49F5F62D5771}" type="slidenum">
              <a:rPr lang="en-US" altLang="ja-JP" smtClean="0"/>
              <a:pPr>
                <a:defRPr/>
              </a:pPr>
              <a:t>‹#›</a:t>
            </a:fld>
            <a:endParaRPr lang="en-US" altLang="ja-JP"/>
          </a:p>
        </p:txBody>
      </p:sp>
    </p:spTree>
    <p:extLst>
      <p:ext uri="{BB962C8B-B14F-4D97-AF65-F5344CB8AC3E}">
        <p14:creationId xmlns:p14="http://schemas.microsoft.com/office/powerpoint/2010/main" val="1130772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6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13EEC0AD-44B2-46CB-8A34-13BB7122357E}" type="datetime8">
              <a:rPr lang="ja-JP" altLang="en-US" smtClean="0"/>
              <a:t>26/2/12 17時43分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D3006B4-28CF-474E-A3B3-AC72CBEAA0A8}" type="slidenum">
              <a:rPr lang="en-US" altLang="ja-JP" smtClean="0"/>
              <a:pPr>
                <a:defRPr/>
              </a:pPr>
              <a:t>‹#›</a:t>
            </a:fld>
            <a:endParaRPr lang="en-US" altLang="ja-JP"/>
          </a:p>
        </p:txBody>
      </p:sp>
    </p:spTree>
    <p:extLst>
      <p:ext uri="{BB962C8B-B14F-4D97-AF65-F5344CB8AC3E}">
        <p14:creationId xmlns:p14="http://schemas.microsoft.com/office/powerpoint/2010/main" val="3360133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DB440DC5-3452-4C22-A3E4-3CD31D226A2C}" type="datetime8">
              <a:rPr lang="ja-JP" altLang="en-US" smtClean="0"/>
              <a:t>26/2/12 17時43分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A3F5E68E-8A7F-484C-B059-8EF9329CAB06}" type="slidenum">
              <a:rPr lang="en-US" altLang="ja-JP" smtClean="0"/>
              <a:pPr>
                <a:defRPr/>
              </a:pPr>
              <a:t>‹#›</a:t>
            </a:fld>
            <a:endParaRPr lang="en-US" altLang="ja-JP"/>
          </a:p>
        </p:txBody>
      </p:sp>
    </p:spTree>
    <p:extLst>
      <p:ext uri="{BB962C8B-B14F-4D97-AF65-F5344CB8AC3E}">
        <p14:creationId xmlns:p14="http://schemas.microsoft.com/office/powerpoint/2010/main" val="905697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527ECE3B-30DC-4DAD-860E-18F5B98B480A}" type="datetime8">
              <a:rPr lang="ja-JP" altLang="en-US" smtClean="0"/>
              <a:t>26/2/12 17時43分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3209B98-B03A-444B-86BC-61F7CFE02FB9}" type="slidenum">
              <a:rPr lang="en-US" altLang="ja-JP" smtClean="0"/>
              <a:pPr>
                <a:defRPr/>
              </a:pPr>
              <a:t>‹#›</a:t>
            </a:fld>
            <a:endParaRPr lang="en-US" altLang="ja-JP"/>
          </a:p>
        </p:txBody>
      </p:sp>
    </p:spTree>
    <p:extLst>
      <p:ext uri="{BB962C8B-B14F-4D97-AF65-F5344CB8AC3E}">
        <p14:creationId xmlns:p14="http://schemas.microsoft.com/office/powerpoint/2010/main" val="40991658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4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8" y="27464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8711CBAE-DD7F-45C9-906D-8BE29B94C8E5}" type="datetime8">
              <a:rPr lang="ja-JP" altLang="en-US" smtClean="0"/>
              <a:t>26/2/12 17時43分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378452-97DB-44C4-83D8-80B06336607D}" type="slidenum">
              <a:rPr lang="en-US" altLang="ja-JP" smtClean="0"/>
              <a:pPr>
                <a:defRPr/>
              </a:pPr>
              <a:t>‹#›</a:t>
            </a:fld>
            <a:endParaRPr lang="en-US" altLang="ja-JP"/>
          </a:p>
        </p:txBody>
      </p:sp>
    </p:spTree>
    <p:extLst>
      <p:ext uri="{BB962C8B-B14F-4D97-AF65-F5344CB8AC3E}">
        <p14:creationId xmlns:p14="http://schemas.microsoft.com/office/powerpoint/2010/main" val="19321013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93726"/>
            <a:ext cx="8915400" cy="633413"/>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95303"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8C5F54A-9A19-4544-A49A-D8C8DDFC12F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fld id="{A1C70644-551D-4A88-AD4B-764FC69F855F}" type="datetime8">
              <a:rPr lang="ja-JP" altLang="en-US" smtClean="0"/>
              <a:t>26/2/12 17時43分</a:t>
            </a:fld>
            <a:endParaRPr lang="en-US" altLang="ja-JP"/>
          </a:p>
        </p:txBody>
      </p:sp>
    </p:spTree>
    <p:extLst>
      <p:ext uri="{BB962C8B-B14F-4D97-AF65-F5344CB8AC3E}">
        <p14:creationId xmlns:p14="http://schemas.microsoft.com/office/powerpoint/2010/main" val="17029211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80243" name="Rectangle 19"/>
          <p:cNvSpPr>
            <a:spLocks noGrp="1" noChangeArrowheads="1"/>
          </p:cNvSpPr>
          <p:nvPr>
            <p:ph type="ctrTitle"/>
          </p:nvPr>
        </p:nvSpPr>
        <p:spPr>
          <a:xfrm>
            <a:off x="3219450" y="1828800"/>
            <a:ext cx="6521450" cy="2209800"/>
          </a:xfrm>
        </p:spPr>
        <p:txBody>
          <a:bodyPr/>
          <a:lstStyle>
            <a:lvl1pPr>
              <a:defRPr sz="4200">
                <a:solidFill>
                  <a:srgbClr val="FFFFFF"/>
                </a:solidFill>
              </a:defRPr>
            </a:lvl1pPr>
          </a:lstStyle>
          <a:p>
            <a:pPr lvl="0"/>
            <a:r>
              <a:rPr lang="ja-JP" altLang="en-US" noProof="0"/>
              <a:t>マスタ タイトルの書式設定</a:t>
            </a:r>
          </a:p>
        </p:txBody>
      </p:sp>
    </p:spTree>
    <p:extLst>
      <p:ext uri="{BB962C8B-B14F-4D97-AF65-F5344CB8AC3E}">
        <p14:creationId xmlns:p14="http://schemas.microsoft.com/office/powerpoint/2010/main" val="969855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961FEE31-FAB1-40AB-B63C-CCCE8C023B77}" type="datetime8">
              <a:rPr lang="ja-JP" altLang="en-US" smtClean="0"/>
              <a:t>26/2/12 17時43分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36032B6-51FC-46D0-AE8E-8E4062363AAB}" type="slidenum">
              <a:rPr lang="en-US" altLang="ja-JP"/>
              <a:pPr>
                <a:defRPr/>
              </a:pPr>
              <a:t>‹#›</a:t>
            </a:fld>
            <a:endParaRPr lang="en-US" altLang="ja-JP"/>
          </a:p>
        </p:txBody>
      </p:sp>
    </p:spTree>
    <p:extLst>
      <p:ext uri="{BB962C8B-B14F-4D97-AF65-F5344CB8AC3E}">
        <p14:creationId xmlns:p14="http://schemas.microsoft.com/office/powerpoint/2010/main" val="1693384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3" y="1341446"/>
            <a:ext cx="4381501"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341446"/>
            <a:ext cx="4381501"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FCD0EDCC-161D-43F0-83D4-B18D8839B18E}" type="datetime8">
              <a:rPr lang="ja-JP" altLang="en-US" smtClean="0"/>
              <a:t>26/2/12 17時43分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EB9505B-6F77-4C09-B6C7-E70B3B4B6B0A}" type="slidenum">
              <a:rPr lang="en-US" altLang="ja-JP"/>
              <a:pPr>
                <a:defRPr/>
              </a:pPr>
              <a:t>‹#›</a:t>
            </a:fld>
            <a:endParaRPr lang="en-US" altLang="ja-JP"/>
          </a:p>
        </p:txBody>
      </p:sp>
    </p:spTree>
    <p:extLst>
      <p:ext uri="{BB962C8B-B14F-4D97-AF65-F5344CB8AC3E}">
        <p14:creationId xmlns:p14="http://schemas.microsoft.com/office/powerpoint/2010/main" val="124455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81"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8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E56E7A27-71EB-4A1A-A75E-D7B24BBBB87A}" type="datetime8">
              <a:rPr lang="ja-JP" altLang="en-US" smtClean="0"/>
              <a:t>26/2/12 17時43分</a:t>
            </a:fld>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B8EA636-911E-4ECA-A4BE-EC2AAE6EEFE3}" type="slidenum">
              <a:rPr lang="en-US" altLang="ja-JP"/>
              <a:pPr>
                <a:defRPr/>
              </a:pPr>
              <a:t>‹#›</a:t>
            </a:fld>
            <a:endParaRPr lang="en-US" altLang="ja-JP"/>
          </a:p>
        </p:txBody>
      </p:sp>
    </p:spTree>
    <p:extLst>
      <p:ext uri="{BB962C8B-B14F-4D97-AF65-F5344CB8AC3E}">
        <p14:creationId xmlns:p14="http://schemas.microsoft.com/office/powerpoint/2010/main" val="67164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69621D18-9019-4AE0-92A7-6180C89AF7B6}" type="datetime8">
              <a:rPr lang="ja-JP" altLang="en-US" smtClean="0"/>
              <a:t>26/2/12 17時43分</a:t>
            </a:fld>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303B85A-85E8-4151-AC12-DA0E875F60ED}" type="slidenum">
              <a:rPr lang="en-US" altLang="ja-JP"/>
              <a:pPr>
                <a:defRPr/>
              </a:pPr>
              <a:t>‹#›</a:t>
            </a:fld>
            <a:endParaRPr lang="en-US" altLang="ja-JP"/>
          </a:p>
        </p:txBody>
      </p:sp>
    </p:spTree>
    <p:extLst>
      <p:ext uri="{BB962C8B-B14F-4D97-AF65-F5344CB8AC3E}">
        <p14:creationId xmlns:p14="http://schemas.microsoft.com/office/powerpoint/2010/main" val="185419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750F485-F40C-4D6F-AA38-05D4CA0C43B1}" type="datetime8">
              <a:rPr lang="ja-JP" altLang="en-US" smtClean="0"/>
              <a:t>26/2/12 17時43分</a:t>
            </a:fld>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E336110-AF16-4DFD-84B5-49F5F62D5771}" type="slidenum">
              <a:rPr lang="en-US" altLang="ja-JP"/>
              <a:pPr>
                <a:defRPr/>
              </a:pPr>
              <a:t>‹#›</a:t>
            </a:fld>
            <a:endParaRPr lang="en-US" altLang="ja-JP"/>
          </a:p>
        </p:txBody>
      </p:sp>
    </p:spTree>
    <p:extLst>
      <p:ext uri="{BB962C8B-B14F-4D97-AF65-F5344CB8AC3E}">
        <p14:creationId xmlns:p14="http://schemas.microsoft.com/office/powerpoint/2010/main" val="247538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4" y="273050"/>
            <a:ext cx="3259138"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499" y="273060"/>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F188975C-3CF6-4117-8F20-71E53A092930}" type="datetime8">
              <a:rPr lang="ja-JP" altLang="en-US" smtClean="0"/>
              <a:t>26/2/12 17時43分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D3006B4-28CF-474E-A3B3-AC72CBEAA0A8}" type="slidenum">
              <a:rPr lang="en-US" altLang="ja-JP"/>
              <a:pPr>
                <a:defRPr/>
              </a:pPr>
              <a:t>‹#›</a:t>
            </a:fld>
            <a:endParaRPr lang="en-US" altLang="ja-JP"/>
          </a:p>
        </p:txBody>
      </p:sp>
    </p:spTree>
    <p:extLst>
      <p:ext uri="{BB962C8B-B14F-4D97-AF65-F5344CB8AC3E}">
        <p14:creationId xmlns:p14="http://schemas.microsoft.com/office/powerpoint/2010/main" val="283405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81F2E8F5-3703-4B83-95F7-4F9275EF16D0}" type="datetime8">
              <a:rPr lang="ja-JP" altLang="en-US" smtClean="0"/>
              <a:t>26/2/12 17時43分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3F5E68E-8A7F-484C-B059-8EF9329CAB06}" type="slidenum">
              <a:rPr lang="en-US" altLang="ja-JP"/>
              <a:pPr>
                <a:defRPr/>
              </a:pPr>
              <a:t>‹#›</a:t>
            </a:fld>
            <a:endParaRPr lang="en-US" altLang="ja-JP"/>
          </a:p>
        </p:txBody>
      </p:sp>
    </p:spTree>
    <p:extLst>
      <p:ext uri="{BB962C8B-B14F-4D97-AF65-F5344CB8AC3E}">
        <p14:creationId xmlns:p14="http://schemas.microsoft.com/office/powerpoint/2010/main" val="112993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gray">
          <a:xfrm>
            <a:off x="273054" y="115896"/>
            <a:ext cx="9361489"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gray">
          <a:xfrm>
            <a:off x="495300" y="1341446"/>
            <a:ext cx="8915400" cy="478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364" name="Rectangle 4"/>
          <p:cNvSpPr>
            <a:spLocks noGrp="1" noChangeArrowheads="1"/>
          </p:cNvSpPr>
          <p:nvPr>
            <p:ph type="dt" sz="half" idx="2"/>
          </p:nvPr>
        </p:nvSpPr>
        <p:spPr bwMode="gray">
          <a:xfrm>
            <a:off x="273050" y="6597650"/>
            <a:ext cx="2311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buClrTx/>
              <a:buSzTx/>
              <a:buFontTx/>
              <a:buNone/>
              <a:defRPr sz="1000"/>
            </a:lvl1pPr>
          </a:lstStyle>
          <a:p>
            <a:pPr>
              <a:defRPr/>
            </a:pPr>
            <a:fld id="{35AC7780-D058-4BEB-BB4F-0F71E4952022}" type="datetime8">
              <a:rPr lang="ja-JP" altLang="en-US" smtClean="0"/>
              <a:t>26/2/12 17時43分</a:t>
            </a:fld>
            <a:endParaRPr lang="en-US" altLang="ja-JP"/>
          </a:p>
        </p:txBody>
      </p:sp>
      <p:sp>
        <p:nvSpPr>
          <p:cNvPr id="143365" name="Rectangle 5"/>
          <p:cNvSpPr>
            <a:spLocks noGrp="1" noChangeArrowheads="1"/>
          </p:cNvSpPr>
          <p:nvPr>
            <p:ph type="ftr" sz="quarter" idx="3"/>
          </p:nvPr>
        </p:nvSpPr>
        <p:spPr bwMode="gray">
          <a:xfrm>
            <a:off x="3463925" y="6597650"/>
            <a:ext cx="31369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000"/>
            </a:lvl1pPr>
          </a:lstStyle>
          <a:p>
            <a:pPr>
              <a:defRPr/>
            </a:pPr>
            <a:endParaRPr lang="en-US" altLang="ja-JP"/>
          </a:p>
        </p:txBody>
      </p:sp>
      <p:sp>
        <p:nvSpPr>
          <p:cNvPr id="143366" name="Rectangle 6"/>
          <p:cNvSpPr>
            <a:spLocks noGrp="1" noChangeArrowheads="1"/>
          </p:cNvSpPr>
          <p:nvPr>
            <p:ph type="sldNum" sz="quarter" idx="4"/>
          </p:nvPr>
        </p:nvSpPr>
        <p:spPr bwMode="gray">
          <a:xfrm>
            <a:off x="7323138" y="6597650"/>
            <a:ext cx="2311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000"/>
            </a:lvl1pPr>
          </a:lstStyle>
          <a:p>
            <a:pPr>
              <a:defRPr/>
            </a:pPr>
            <a:fld id="{510989B0-3D10-4F31-8EFD-BA8E73401EE1}" type="slidenum">
              <a:rPr lang="en-US" altLang="ja-JP"/>
              <a:pPr>
                <a:defRPr/>
              </a:pPr>
              <a:t>‹#›</a:t>
            </a:fld>
            <a:endParaRPr lang="en-US" altLang="ja-JP"/>
          </a:p>
        </p:txBody>
      </p:sp>
      <p:sp>
        <p:nvSpPr>
          <p:cNvPr id="1031" name="Rectangle 7"/>
          <p:cNvSpPr>
            <a:spLocks noChangeArrowheads="1"/>
          </p:cNvSpPr>
          <p:nvPr/>
        </p:nvSpPr>
        <p:spPr bwMode="gray">
          <a:xfrm>
            <a:off x="271468" y="549285"/>
            <a:ext cx="9361487" cy="142875"/>
          </a:xfrm>
          <a:prstGeom prst="rect">
            <a:avLst/>
          </a:prstGeom>
          <a:solidFill>
            <a:schemeClr val="accent2"/>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032" name="Rectangle 8"/>
          <p:cNvSpPr>
            <a:spLocks noChangeArrowheads="1"/>
          </p:cNvSpPr>
          <p:nvPr/>
        </p:nvSpPr>
        <p:spPr bwMode="gray">
          <a:xfrm>
            <a:off x="271468" y="6524625"/>
            <a:ext cx="9361487" cy="71438"/>
          </a:xfrm>
          <a:prstGeom prst="rect">
            <a:avLst/>
          </a:prstGeom>
          <a:solidFill>
            <a:srgbClr val="4D4D4D"/>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909" r:id="rId12"/>
    <p:sldLayoutId id="2147483910" r:id="rId13"/>
  </p:sldLayoutIdLst>
  <p:hf hdr="0" ftr="0" dt="0"/>
  <p:txStyles>
    <p:titleStyle>
      <a:lvl1pPr algn="l" rtl="0" eaLnBrk="0" fontAlgn="base" hangingPunct="0">
        <a:spcBef>
          <a:spcPct val="0"/>
        </a:spcBef>
        <a:spcAft>
          <a:spcPct val="0"/>
        </a:spcAft>
        <a:defRPr kumimoji="1" sz="2000">
          <a:solidFill>
            <a:schemeClr val="tx2"/>
          </a:solidFill>
          <a:latin typeface="+mj-lt"/>
          <a:ea typeface="+mj-ea"/>
          <a:cs typeface="+mj-cs"/>
        </a:defRPr>
      </a:lvl1pPr>
      <a:lvl2pPr algn="l" rtl="0" eaLnBrk="0" fontAlgn="base" hangingPunct="0">
        <a:spcBef>
          <a:spcPct val="0"/>
        </a:spcBef>
        <a:spcAft>
          <a:spcPct val="0"/>
        </a:spcAft>
        <a:defRPr kumimoji="1" sz="20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20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20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2000">
          <a:solidFill>
            <a:schemeClr val="tx2"/>
          </a:solidFill>
          <a:latin typeface="Arial" charset="0"/>
          <a:ea typeface="ＭＳ Ｐゴシック" pitchFamily="50" charset="-128"/>
        </a:defRPr>
      </a:lvl5pPr>
      <a:lvl6pPr marL="457200" algn="l" rtl="0" fontAlgn="base">
        <a:spcBef>
          <a:spcPct val="0"/>
        </a:spcBef>
        <a:spcAft>
          <a:spcPct val="0"/>
        </a:spcAft>
        <a:defRPr kumimoji="1" sz="2000">
          <a:solidFill>
            <a:schemeClr val="tx2"/>
          </a:solidFill>
          <a:latin typeface="Arial" charset="0"/>
          <a:ea typeface="ＭＳ Ｐゴシック" pitchFamily="50" charset="-128"/>
        </a:defRPr>
      </a:lvl6pPr>
      <a:lvl7pPr marL="914400" algn="l" rtl="0" fontAlgn="base">
        <a:spcBef>
          <a:spcPct val="0"/>
        </a:spcBef>
        <a:spcAft>
          <a:spcPct val="0"/>
        </a:spcAft>
        <a:defRPr kumimoji="1" sz="2000">
          <a:solidFill>
            <a:schemeClr val="tx2"/>
          </a:solidFill>
          <a:latin typeface="Arial" charset="0"/>
          <a:ea typeface="ＭＳ Ｐゴシック" pitchFamily="50" charset="-128"/>
        </a:defRPr>
      </a:lvl7pPr>
      <a:lvl8pPr marL="1371600" algn="l" rtl="0" fontAlgn="base">
        <a:spcBef>
          <a:spcPct val="0"/>
        </a:spcBef>
        <a:spcAft>
          <a:spcPct val="0"/>
        </a:spcAft>
        <a:defRPr kumimoji="1" sz="2000">
          <a:solidFill>
            <a:schemeClr val="tx2"/>
          </a:solidFill>
          <a:latin typeface="Arial" charset="0"/>
          <a:ea typeface="ＭＳ Ｐゴシック" pitchFamily="50" charset="-128"/>
        </a:defRPr>
      </a:lvl8pPr>
      <a:lvl9pPr marL="1828800" algn="l" rtl="0" fontAlgn="base">
        <a:spcBef>
          <a:spcPct val="0"/>
        </a:spcBef>
        <a:spcAft>
          <a:spcPct val="0"/>
        </a:spcAft>
        <a:defRPr kumimoji="1" sz="20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1600">
          <a:solidFill>
            <a:schemeClr val="tx1"/>
          </a:solidFill>
          <a:latin typeface="+mn-lt"/>
          <a:ea typeface="+mn-ea"/>
        </a:defRPr>
      </a:lvl3pPr>
      <a:lvl4pPr marL="1600200" indent="-228600" algn="l" rtl="0" eaLnBrk="0" fontAlgn="base" hangingPunct="0">
        <a:spcBef>
          <a:spcPct val="20000"/>
        </a:spcBef>
        <a:spcAft>
          <a:spcPct val="0"/>
        </a:spcAft>
        <a:buChar char="–"/>
        <a:defRPr kumimoji="1" sz="1400">
          <a:solidFill>
            <a:schemeClr val="tx1"/>
          </a:solidFill>
          <a:latin typeface="+mn-lt"/>
          <a:ea typeface="+mn-ea"/>
        </a:defRPr>
      </a:lvl4pPr>
      <a:lvl5pPr marL="2057400" indent="-228600" algn="l" rtl="0" eaLnBrk="0" fontAlgn="base" hangingPunct="0">
        <a:spcBef>
          <a:spcPct val="20000"/>
        </a:spcBef>
        <a:spcAft>
          <a:spcPct val="0"/>
        </a:spcAft>
        <a:buChar char="»"/>
        <a:defRPr kumimoji="1" sz="1400">
          <a:solidFill>
            <a:schemeClr val="tx1"/>
          </a:solidFill>
          <a:latin typeface="+mn-lt"/>
          <a:ea typeface="+mn-ea"/>
        </a:defRPr>
      </a:lvl5pPr>
      <a:lvl6pPr marL="2514600" indent="-228600" algn="l" rtl="0" fontAlgn="base">
        <a:spcBef>
          <a:spcPct val="20000"/>
        </a:spcBef>
        <a:spcAft>
          <a:spcPct val="0"/>
        </a:spcAft>
        <a:buChar char="»"/>
        <a:defRPr kumimoji="1" sz="1400">
          <a:solidFill>
            <a:schemeClr val="tx1"/>
          </a:solidFill>
          <a:latin typeface="+mn-lt"/>
          <a:ea typeface="+mn-ea"/>
        </a:defRPr>
      </a:lvl6pPr>
      <a:lvl7pPr marL="2971800" indent="-228600" algn="l" rtl="0" fontAlgn="base">
        <a:spcBef>
          <a:spcPct val="20000"/>
        </a:spcBef>
        <a:spcAft>
          <a:spcPct val="0"/>
        </a:spcAft>
        <a:buChar char="»"/>
        <a:defRPr kumimoji="1" sz="1400">
          <a:solidFill>
            <a:schemeClr val="tx1"/>
          </a:solidFill>
          <a:latin typeface="+mn-lt"/>
          <a:ea typeface="+mn-ea"/>
        </a:defRPr>
      </a:lvl7pPr>
      <a:lvl8pPr marL="3429000" indent="-228600" algn="l" rtl="0" fontAlgn="base">
        <a:spcBef>
          <a:spcPct val="20000"/>
        </a:spcBef>
        <a:spcAft>
          <a:spcPct val="0"/>
        </a:spcAft>
        <a:buChar char="»"/>
        <a:defRPr kumimoji="1" sz="1400">
          <a:solidFill>
            <a:schemeClr val="tx1"/>
          </a:solidFill>
          <a:latin typeface="+mn-lt"/>
          <a:ea typeface="+mn-ea"/>
        </a:defRPr>
      </a:lvl8pPr>
      <a:lvl9pPr marL="3886200" indent="-228600" algn="l" rtl="0" fontAlgn="base">
        <a:spcBef>
          <a:spcPct val="20000"/>
        </a:spcBef>
        <a:spcAft>
          <a:spcPct val="0"/>
        </a:spcAft>
        <a:buChar char="»"/>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6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EB6C3E3-90F4-4636-B78A-20DDB71FF860}" type="datetime8">
              <a:rPr lang="ja-JP" altLang="en-US" smtClean="0"/>
              <a:t>26/2/12 17時43分</a:t>
            </a:fld>
            <a:endParaRPr lang="en-US" altLang="ja-JP"/>
          </a:p>
        </p:txBody>
      </p:sp>
      <p:sp>
        <p:nvSpPr>
          <p:cNvPr id="5" name="フッター プレースホルダー 4"/>
          <p:cNvSpPr>
            <a:spLocks noGrp="1"/>
          </p:cNvSpPr>
          <p:nvPr>
            <p:ph type="ftr" sz="quarter" idx="3"/>
          </p:nvPr>
        </p:nvSpPr>
        <p:spPr>
          <a:xfrm>
            <a:off x="3384550" y="635636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6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10989B0-3D10-4F31-8EFD-BA8E73401EE1}" type="slidenum">
              <a:rPr lang="en-US" altLang="ja-JP" smtClean="0"/>
              <a:pPr>
                <a:defRPr/>
              </a:pPr>
              <a:t>‹#›</a:t>
            </a:fld>
            <a:endParaRPr lang="en-US" altLang="ja-JP"/>
          </a:p>
        </p:txBody>
      </p:sp>
    </p:spTree>
    <p:extLst>
      <p:ext uri="{BB962C8B-B14F-4D97-AF65-F5344CB8AC3E}">
        <p14:creationId xmlns:p14="http://schemas.microsoft.com/office/powerpoint/2010/main" val="3078804966"/>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 id="2147483924" r:id="rId12"/>
    <p:sldLayoutId id="2147483925" r:id="rId13"/>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21"/>
          <p:cNvSpPr txBox="1">
            <a:spLocks noChangeArrowheads="1"/>
          </p:cNvSpPr>
          <p:nvPr/>
        </p:nvSpPr>
        <p:spPr bwMode="auto">
          <a:xfrm>
            <a:off x="5439684" y="5972593"/>
            <a:ext cx="41338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r" eaLnBrk="1" hangingPunct="1">
              <a:spcBef>
                <a:spcPct val="0"/>
              </a:spcBef>
              <a:buClrTx/>
              <a:buSzTx/>
              <a:buFontTx/>
              <a:buNone/>
            </a:pPr>
            <a:r>
              <a:rPr lang="ja-JP" altLang="en-US" sz="2800" dirty="0">
                <a:latin typeface="ＭＳ Ｐゴシック" pitchFamily="50" charset="-128"/>
              </a:rPr>
              <a:t>大阪府</a:t>
            </a:r>
          </a:p>
        </p:txBody>
      </p:sp>
      <p:sp>
        <p:nvSpPr>
          <p:cNvPr id="2" name="AutoShape 38"/>
          <p:cNvSpPr>
            <a:spLocks noChangeArrowheads="1"/>
          </p:cNvSpPr>
          <p:nvPr/>
        </p:nvSpPr>
        <p:spPr bwMode="auto">
          <a:xfrm>
            <a:off x="595423" y="3681760"/>
            <a:ext cx="9124613" cy="131763"/>
          </a:xfrm>
          <a:prstGeom prst="parallelogram">
            <a:avLst>
              <a:gd name="adj" fmla="val 23443"/>
            </a:avLst>
          </a:prstGeom>
          <a:gradFill rotWithShape="1">
            <a:gsLst>
              <a:gs pos="0">
                <a:schemeClr val="bg2"/>
              </a:gs>
              <a:gs pos="100000">
                <a:srgbClr val="99CCFF"/>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154800" rIns="90000" bIns="154800" anchor="ctr"/>
          <a:lstStyle/>
          <a:p>
            <a:endParaRPr lang="ja-JP" altLang="en-US"/>
          </a:p>
        </p:txBody>
      </p:sp>
      <p:sp>
        <p:nvSpPr>
          <p:cNvPr id="6" name="Rectangle 3"/>
          <p:cNvSpPr txBox="1">
            <a:spLocks noChangeArrowheads="1"/>
          </p:cNvSpPr>
          <p:nvPr/>
        </p:nvSpPr>
        <p:spPr>
          <a:xfrm>
            <a:off x="991673" y="3837905"/>
            <a:ext cx="8006010" cy="2214340"/>
          </a:xfrm>
          <a:prstGeom prst="rect">
            <a:avLst/>
          </a:prstGeom>
          <a:noFill/>
        </p:spPr>
        <p:txBody>
          <a:bodyPr anchor="ctr" anchorCtr="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265113" indent="-265113" fontAlgn="auto">
              <a:lnSpc>
                <a:spcPct val="120000"/>
              </a:lnSpc>
              <a:spcBef>
                <a:spcPts val="600"/>
              </a:spcBef>
              <a:spcAft>
                <a:spcPts val="0"/>
              </a:spcAft>
              <a:buClrTx/>
              <a:buSzTx/>
              <a:buFont typeface="Arial" pitchFamily="34" charset="0"/>
              <a:buNone/>
            </a:pPr>
            <a:r>
              <a:rPr lang="ja-JP" altLang="en-US" sz="1400" dirty="0">
                <a:latin typeface="ＭＳ Ｐゴシック" pitchFamily="50" charset="-128"/>
              </a:rPr>
              <a:t>◆ 「財政運営基本条例」に基づき、財政状況に関する中長期試算を作成。</a:t>
            </a:r>
            <a:br>
              <a:rPr lang="en-US" altLang="ja-JP" sz="1400" dirty="0">
                <a:latin typeface="ＭＳ Ｐゴシック" pitchFamily="50" charset="-128"/>
              </a:rPr>
            </a:br>
            <a:r>
              <a:rPr lang="ja-JP" altLang="en-US" sz="1400" dirty="0">
                <a:latin typeface="ＭＳ Ｐゴシック" pitchFamily="50" charset="-128"/>
              </a:rPr>
              <a:t>（発射台となる毎年度の当初予算毎に作成）</a:t>
            </a:r>
            <a:endParaRPr lang="en-US" altLang="ja-JP" sz="1400" dirty="0">
              <a:latin typeface="ＭＳ Ｐゴシック" pitchFamily="50" charset="-128"/>
            </a:endParaRPr>
          </a:p>
          <a:p>
            <a:pPr marL="265113" indent="-265113" fontAlgn="auto">
              <a:lnSpc>
                <a:spcPct val="120000"/>
              </a:lnSpc>
              <a:spcBef>
                <a:spcPts val="1200"/>
              </a:spcBef>
              <a:spcAft>
                <a:spcPts val="0"/>
              </a:spcAft>
              <a:buClrTx/>
              <a:buSzTx/>
              <a:buFont typeface="Arial" pitchFamily="34" charset="0"/>
              <a:buNone/>
            </a:pPr>
            <a:r>
              <a:rPr lang="ja-JP" altLang="en-US" sz="1400" dirty="0">
                <a:latin typeface="ＭＳ Ｐゴシック" pitchFamily="50" charset="-128"/>
              </a:rPr>
              <a:t>◆ 試算にあたっては、「中長期の経済財政に関する試算」（内閣府）で示された経済成長率・長期金利や</a:t>
            </a:r>
            <a:endParaRPr lang="en-US" altLang="ja-JP" sz="1400" dirty="0">
              <a:latin typeface="ＭＳ Ｐゴシック" pitchFamily="50" charset="-128"/>
            </a:endParaRPr>
          </a:p>
          <a:p>
            <a:pPr marL="265113" indent="-265113" fontAlgn="auto">
              <a:lnSpc>
                <a:spcPct val="120000"/>
              </a:lnSpc>
              <a:spcBef>
                <a:spcPts val="0"/>
              </a:spcBef>
              <a:spcAft>
                <a:spcPts val="0"/>
              </a:spcAft>
              <a:buClrTx/>
              <a:buSzTx/>
              <a:buFont typeface="Arial" pitchFamily="34" charset="0"/>
              <a:buNone/>
            </a:pPr>
            <a:r>
              <a:rPr lang="ja-JP" altLang="en-US" sz="1400" dirty="0">
                <a:latin typeface="ＭＳ Ｐゴシック" pitchFamily="50" charset="-128"/>
              </a:rPr>
              <a:t>　　歳入・歳出の状況など、現時点で見込むことができる条件を前提に推計。</a:t>
            </a:r>
            <a:endParaRPr lang="en-US" altLang="ja-JP" sz="1400" dirty="0">
              <a:latin typeface="ＭＳ Ｐゴシック" pitchFamily="50" charset="-128"/>
            </a:endParaRPr>
          </a:p>
          <a:p>
            <a:pPr marL="265113" indent="-265113" fontAlgn="auto">
              <a:lnSpc>
                <a:spcPct val="120000"/>
              </a:lnSpc>
              <a:spcBef>
                <a:spcPts val="0"/>
              </a:spcBef>
              <a:spcAft>
                <a:spcPts val="0"/>
              </a:spcAft>
              <a:buClrTx/>
              <a:buSzTx/>
              <a:buFont typeface="Arial" pitchFamily="34" charset="0"/>
              <a:buNone/>
            </a:pPr>
            <a:r>
              <a:rPr lang="ja-JP" altLang="en-US" sz="1400" dirty="0">
                <a:latin typeface="ＭＳ Ｐゴシック" pitchFamily="50" charset="-128"/>
              </a:rPr>
              <a:t>　　なお、この試算は不確定要素を多く含んでおり、将来に向かって相当の幅をもってみる必要。</a:t>
            </a:r>
            <a:endParaRPr lang="en-US" altLang="ja-JP" sz="1400" dirty="0">
              <a:latin typeface="ＭＳ Ｐゴシック" pitchFamily="50" charset="-128"/>
            </a:endParaRPr>
          </a:p>
          <a:p>
            <a:pPr marL="265113" indent="-265113" fontAlgn="auto">
              <a:lnSpc>
                <a:spcPct val="120000"/>
              </a:lnSpc>
              <a:spcBef>
                <a:spcPts val="1200"/>
              </a:spcBef>
              <a:spcAft>
                <a:spcPts val="0"/>
              </a:spcAft>
              <a:buClrTx/>
              <a:buSzTx/>
              <a:buFont typeface="Arial" pitchFamily="34" charset="0"/>
              <a:buNone/>
            </a:pPr>
            <a:r>
              <a:rPr lang="en-US" altLang="ja-JP" sz="1050" dirty="0">
                <a:latin typeface="ＭＳ Ｐゴシック" pitchFamily="50" charset="-128"/>
              </a:rPr>
              <a:t>※</a:t>
            </a:r>
            <a:r>
              <a:rPr lang="ja-JP" altLang="en-US" sz="1050" dirty="0">
                <a:latin typeface="ＭＳ Ｐゴシック" pitchFamily="50" charset="-128"/>
              </a:rPr>
              <a:t>（　 ）内に西暦を併記している。</a:t>
            </a:r>
            <a:endParaRPr lang="en-US" altLang="ja-JP" sz="1200" dirty="0">
              <a:latin typeface="ＭＳ Ｐゴシック" pitchFamily="50" charset="-128"/>
            </a:endParaRPr>
          </a:p>
        </p:txBody>
      </p:sp>
      <p:sp>
        <p:nvSpPr>
          <p:cNvPr id="3" name="正方形/長方形 2"/>
          <p:cNvSpPr/>
          <p:nvPr/>
        </p:nvSpPr>
        <p:spPr>
          <a:xfrm>
            <a:off x="760567" y="2210035"/>
            <a:ext cx="8468221" cy="830997"/>
          </a:xfrm>
          <a:prstGeom prst="rect">
            <a:avLst/>
          </a:prstGeom>
          <a:noFill/>
        </p:spPr>
        <p:txBody>
          <a:bodyPr wrap="square" lIns="91440" tIns="45720" rIns="91440" bIns="45720">
            <a:spAutoFit/>
          </a:bodyPr>
          <a:lstStyle/>
          <a:p>
            <a:pPr algn="ctr"/>
            <a:r>
              <a:rPr lang="ja-JP" altLang="en-US" sz="4800" b="1" dirty="0"/>
              <a:t>財政状況に関する中長期試算</a:t>
            </a:r>
          </a:p>
        </p:txBody>
      </p:sp>
      <p:sp>
        <p:nvSpPr>
          <p:cNvPr id="8" name="正方形/長方形 7"/>
          <p:cNvSpPr/>
          <p:nvPr/>
        </p:nvSpPr>
        <p:spPr>
          <a:xfrm>
            <a:off x="760567" y="3021163"/>
            <a:ext cx="8468221" cy="646331"/>
          </a:xfrm>
          <a:prstGeom prst="rect">
            <a:avLst/>
          </a:prstGeom>
          <a:noFill/>
        </p:spPr>
        <p:txBody>
          <a:bodyPr wrap="square" lIns="91440" tIns="45720" rIns="91440" bIns="45720">
            <a:spAutoFit/>
          </a:bodyPr>
          <a:lstStyle/>
          <a:p>
            <a:pPr algn="r"/>
            <a:r>
              <a:rPr lang="ja-JP" altLang="en-US" sz="3600" b="1" dirty="0"/>
              <a:t>令和</a:t>
            </a:r>
            <a:r>
              <a:rPr lang="en-US" altLang="ja-JP" sz="3600" b="1" dirty="0"/>
              <a:t>8</a:t>
            </a:r>
            <a:r>
              <a:rPr lang="ja-JP" altLang="en-US" sz="3600" b="1" dirty="0"/>
              <a:t>年</a:t>
            </a:r>
            <a:r>
              <a:rPr lang="en-US" altLang="ja-JP" sz="3600" b="1" dirty="0"/>
              <a:t>2</a:t>
            </a:r>
            <a:r>
              <a:rPr lang="ja-JP" altLang="en-US" sz="3600" b="1" dirty="0"/>
              <a:t>月版</a:t>
            </a:r>
            <a:endParaRPr lang="ja-JP" altLang="en-US" sz="4800" b="1" dirty="0"/>
          </a:p>
        </p:txBody>
      </p:sp>
      <p:sp>
        <p:nvSpPr>
          <p:cNvPr id="7" name="正方形/長方形 6">
            <a:extLst>
              <a:ext uri="{FF2B5EF4-FFF2-40B4-BE49-F238E27FC236}">
                <a16:creationId xmlns:a16="http://schemas.microsoft.com/office/drawing/2014/main" id="{DE835800-822D-4F30-BB23-CB07CC892634}"/>
              </a:ext>
            </a:extLst>
          </p:cNvPr>
          <p:cNvSpPr/>
          <p:nvPr/>
        </p:nvSpPr>
        <p:spPr>
          <a:xfrm>
            <a:off x="7944657" y="682705"/>
            <a:ext cx="1284131" cy="430871"/>
          </a:xfrm>
          <a:prstGeom prst="rect">
            <a:avLst/>
          </a:prstGeom>
          <a:noFill/>
          <a:ln w="9525"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8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資料</a:t>
            </a:r>
            <a:r>
              <a:rPr lang="ja-JP" altLang="en-US" sz="18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４</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2931671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BEA9F2E6-7C21-4F0B-B224-F86A13679157}"/>
              </a:ext>
            </a:extLst>
          </p:cNvPr>
          <p:cNvGraphicFramePr>
            <a:graphicFrameLocks/>
          </p:cNvGraphicFramePr>
          <p:nvPr>
            <p:extLst>
              <p:ext uri="{D42A27DB-BD31-4B8C-83A1-F6EECF244321}">
                <p14:modId xmlns:p14="http://schemas.microsoft.com/office/powerpoint/2010/main" val="3699744474"/>
              </p:ext>
            </p:extLst>
          </p:nvPr>
        </p:nvGraphicFramePr>
        <p:xfrm>
          <a:off x="496897" y="1784767"/>
          <a:ext cx="8917200" cy="3906000"/>
        </p:xfrm>
        <a:graphic>
          <a:graphicData uri="http://schemas.openxmlformats.org/drawingml/2006/chart">
            <c:chart xmlns:c="http://schemas.openxmlformats.org/drawingml/2006/chart" xmlns:r="http://schemas.openxmlformats.org/officeDocument/2006/relationships" r:id="rId3"/>
          </a:graphicData>
        </a:graphic>
      </p:graphicFrame>
      <p:sp>
        <p:nvSpPr>
          <p:cNvPr id="39" name="テキスト ボックス 12"/>
          <p:cNvSpPr txBox="1"/>
          <p:nvPr/>
        </p:nvSpPr>
        <p:spPr>
          <a:xfrm>
            <a:off x="168985" y="2295021"/>
            <a:ext cx="430887" cy="3030294"/>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latin typeface="HGSｺﾞｼｯｸM" panose="020B0600000000000000" pitchFamily="50" charset="-128"/>
                <a:ea typeface="HGSｺﾞｼｯｸM" panose="020B0600000000000000" pitchFamily="50" charset="-128"/>
              </a:rPr>
              <a:t>収　支　不　足　額</a:t>
            </a:r>
          </a:p>
        </p:txBody>
      </p:sp>
      <p:sp>
        <p:nvSpPr>
          <p:cNvPr id="4" name="メモ 3"/>
          <p:cNvSpPr/>
          <p:nvPr/>
        </p:nvSpPr>
        <p:spPr>
          <a:xfrm>
            <a:off x="635001" y="1068866"/>
            <a:ext cx="8642563" cy="561315"/>
          </a:xfrm>
          <a:prstGeom prst="foldedCorner">
            <a:avLst>
              <a:gd name="adj" fmla="val 19534"/>
            </a:avLst>
          </a:prstGeom>
          <a:solidFill>
            <a:schemeClr val="bg1"/>
          </a:solid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財政調整基金の残高見込額： </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1,914</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(2026)</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末見込</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積立目標額：</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(2033)</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solidFill>
                <a:schemeClr val="tx1"/>
              </a:solidFill>
              <a:latin typeface="Arial Unicode MS" panose="020B0604020202020204" pitchFamily="50" charset="-128"/>
              <a:cs typeface="Meiryo UI" panose="020B0604030504040204" pitchFamily="50" charset="-128"/>
            </a:endParaRPr>
          </a:p>
        </p:txBody>
      </p:sp>
      <p:sp>
        <p:nvSpPr>
          <p:cNvPr id="8195" name="Rectangle 2"/>
          <p:cNvSpPr>
            <a:spLocks noGrp="1" noChangeArrowheads="1"/>
          </p:cNvSpPr>
          <p:nvPr>
            <p:ph type="title"/>
          </p:nvPr>
        </p:nvSpPr>
        <p:spPr>
          <a:xfrm>
            <a:off x="507406" y="378572"/>
            <a:ext cx="8917201" cy="637200"/>
          </a:xfrm>
          <a:solidFill>
            <a:srgbClr val="000099"/>
          </a:solidFill>
        </p:spPr>
        <p:txBody>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財政収支の見通し </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8</a:t>
            </a:r>
            <a:r>
              <a:rPr lang="ja-JP" altLang="en-US" sz="3200" b="1" dirty="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5" name="大かっこ 4"/>
          <p:cNvSpPr/>
          <p:nvPr/>
        </p:nvSpPr>
        <p:spPr>
          <a:xfrm>
            <a:off x="1100489" y="5766734"/>
            <a:ext cx="8374046" cy="71269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l"/>
            <a:r>
              <a:rPr lang="ja-JP" altLang="en-US" sz="1300" dirty="0">
                <a:latin typeface="ＭＳ Ｐゴシック" pitchFamily="50" charset="-128"/>
              </a:rPr>
              <a:t>      内閣府試算の経済成長率・長期金利や歳入・歳出の状況など、現時点で見込むことができる条件を前提に推計</a:t>
            </a:r>
            <a:endParaRPr lang="en-US" altLang="ja-JP" sz="1300" dirty="0">
              <a:latin typeface="ＭＳ Ｐゴシック" pitchFamily="50" charset="-128"/>
            </a:endParaRPr>
          </a:p>
          <a:p>
            <a:pPr algn="l"/>
            <a:r>
              <a:rPr lang="ja-JP" altLang="en-US" sz="1300" dirty="0">
                <a:latin typeface="ＭＳ Ｐゴシック" pitchFamily="50" charset="-128"/>
              </a:rPr>
              <a:t>　　 令和</a:t>
            </a:r>
            <a:r>
              <a:rPr lang="en-US" altLang="ja-JP" sz="1300" dirty="0">
                <a:latin typeface="ＭＳ Ｐゴシック" pitchFamily="50" charset="-128"/>
              </a:rPr>
              <a:t>13</a:t>
            </a:r>
            <a:r>
              <a:rPr lang="ja-JP" altLang="en-US" sz="1300" dirty="0">
                <a:latin typeface="ＭＳ Ｐゴシック" pitchFamily="50" charset="-128"/>
              </a:rPr>
              <a:t>年度（</a:t>
            </a:r>
            <a:r>
              <a:rPr lang="en-US" altLang="ja-JP" sz="1300" dirty="0">
                <a:latin typeface="ＭＳ Ｐゴシック" pitchFamily="50" charset="-128"/>
              </a:rPr>
              <a:t>2031</a:t>
            </a:r>
            <a:r>
              <a:rPr lang="ja-JP" altLang="en-US" sz="1300" dirty="0">
                <a:latin typeface="ＭＳ Ｐゴシック" pitchFamily="50" charset="-128"/>
              </a:rPr>
              <a:t>）以降について、投資的経費及び一般施策経費は令和</a:t>
            </a:r>
            <a:r>
              <a:rPr lang="en-US" altLang="ja-JP" sz="1300" dirty="0">
                <a:latin typeface="ＭＳ Ｐゴシック" pitchFamily="50" charset="-128"/>
              </a:rPr>
              <a:t>12</a:t>
            </a:r>
            <a:r>
              <a:rPr lang="ja-JP" altLang="en-US" sz="1300" dirty="0">
                <a:latin typeface="ＭＳ Ｐゴシック" pitchFamily="50" charset="-128"/>
              </a:rPr>
              <a:t>年度（</a:t>
            </a:r>
            <a:r>
              <a:rPr lang="en-US" altLang="ja-JP" sz="1300" dirty="0">
                <a:latin typeface="ＭＳ Ｐゴシック" pitchFamily="50" charset="-128"/>
              </a:rPr>
              <a:t>2030</a:t>
            </a:r>
            <a:r>
              <a:rPr lang="ja-JP" altLang="en-US" sz="1300" dirty="0">
                <a:latin typeface="ＭＳ Ｐゴシック" pitchFamily="50" charset="-128"/>
              </a:rPr>
              <a:t>）と同額と見込む</a:t>
            </a:r>
            <a:endParaRPr lang="en-US" altLang="ja-JP" sz="1300" dirty="0">
              <a:latin typeface="ＭＳ Ｐゴシック" pitchFamily="50" charset="-128"/>
            </a:endParaRPr>
          </a:p>
          <a:p>
            <a:pPr algn="l"/>
            <a:r>
              <a:rPr lang="ja-JP" altLang="en-US" sz="1300" dirty="0">
                <a:latin typeface="ＭＳ Ｐゴシック" pitchFamily="50" charset="-128"/>
              </a:rPr>
              <a:t>      この試算は不確定要素を多く含んでおり、将来に向かって相当の幅をもってみる必要</a:t>
            </a:r>
            <a:endParaRPr kumimoji="1" lang="ja-JP" altLang="en-US" sz="1300" dirty="0"/>
          </a:p>
        </p:txBody>
      </p:sp>
      <p:sp>
        <p:nvSpPr>
          <p:cNvPr id="38" name="ホームベース 37"/>
          <p:cNvSpPr/>
          <p:nvPr/>
        </p:nvSpPr>
        <p:spPr bwMode="auto">
          <a:xfrm rot="5400000">
            <a:off x="-1385996" y="3774095"/>
            <a:ext cx="3492000" cy="267853"/>
          </a:xfrm>
          <a:prstGeom prst="homePlate">
            <a:avLst/>
          </a:prstGeom>
          <a:noFill/>
          <a:ln w="19050" cap="flat" cmpd="sng" algn="ctr">
            <a:solidFill>
              <a:schemeClr val="tx1"/>
            </a:solidFill>
            <a:prstDash val="solid"/>
            <a:round/>
            <a:headEnd type="none" w="med" len="med"/>
            <a:tailEnd type="none" w="med" len="med"/>
          </a:ln>
          <a:effec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1" name="テキスト ボックス 1"/>
          <p:cNvSpPr txBox="1"/>
          <p:nvPr/>
        </p:nvSpPr>
        <p:spPr>
          <a:xfrm>
            <a:off x="1589492" y="1752878"/>
            <a:ext cx="513019" cy="29667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800" dirty="0">
                <a:latin typeface="HGSｺﾞｼｯｸE" panose="020B0900000000000000" pitchFamily="50" charset="-128"/>
                <a:ea typeface="HGSｺﾞｼｯｸE" panose="020B0900000000000000" pitchFamily="50" charset="-128"/>
              </a:rPr>
              <a:t>(</a:t>
            </a:r>
            <a:r>
              <a:rPr lang="ja-JP" altLang="en-US" sz="800" dirty="0">
                <a:latin typeface="HGSｺﾞｼｯｸE" panose="020B0900000000000000" pitchFamily="50" charset="-128"/>
                <a:ea typeface="HGSｺﾞｼｯｸE" panose="020B0900000000000000" pitchFamily="50" charset="-128"/>
              </a:rPr>
              <a:t>当初</a:t>
            </a:r>
            <a:r>
              <a:rPr lang="en-US" altLang="ja-JP" sz="800" dirty="0">
                <a:latin typeface="HGSｺﾞｼｯｸE" panose="020B0900000000000000" pitchFamily="50" charset="-128"/>
                <a:ea typeface="HGSｺﾞｼｯｸE" panose="020B0900000000000000" pitchFamily="50" charset="-128"/>
              </a:rPr>
              <a:t>)</a:t>
            </a:r>
            <a:endParaRPr lang="ja-JP" altLang="en-US" sz="800" dirty="0">
              <a:latin typeface="HGSｺﾞｼｯｸE" panose="020B0900000000000000" pitchFamily="50" charset="-128"/>
              <a:ea typeface="HGSｺﾞｼｯｸE" panose="020B0900000000000000" pitchFamily="50" charset="-128"/>
            </a:endParaRPr>
          </a:p>
        </p:txBody>
      </p:sp>
      <p:sp>
        <p:nvSpPr>
          <p:cNvPr id="22" name="テキスト ボックス 11"/>
          <p:cNvSpPr txBox="1"/>
          <p:nvPr/>
        </p:nvSpPr>
        <p:spPr>
          <a:xfrm>
            <a:off x="586944" y="1747104"/>
            <a:ext cx="788742" cy="37841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ja-JP" altLang="en-US" sz="1200" dirty="0">
                <a:latin typeface="HGSｺﾞｼｯｸM" panose="020B0600000000000000" pitchFamily="50" charset="-128"/>
                <a:ea typeface="HGSｺﾞｼｯｸM" panose="020B0600000000000000" pitchFamily="50" charset="-128"/>
                <a:cs typeface="Meiryo UI" panose="020B0604030504040204" pitchFamily="50" charset="-128"/>
              </a:rPr>
              <a:t>億円</a:t>
            </a:r>
            <a:r>
              <a:rPr kumimoji="1" lang="en-US" altLang="ja-JP" sz="1200" dirty="0">
                <a:latin typeface="HGSｺﾞｼｯｸM" panose="020B0600000000000000" pitchFamily="50" charset="-128"/>
                <a:ea typeface="HGSｺﾞｼｯｸM" panose="020B0600000000000000" pitchFamily="50" charset="-128"/>
                <a:cs typeface="Meiryo UI" panose="020B0604030504040204" pitchFamily="50" charset="-128"/>
              </a:rPr>
              <a:t>)</a:t>
            </a:r>
            <a:endParaRPr kumimoji="1" lang="ja-JP" altLang="en-US" sz="1200" dirty="0">
              <a:latin typeface="HGSｺﾞｼｯｸM" panose="020B0600000000000000" pitchFamily="50" charset="-128"/>
              <a:ea typeface="HGSｺﾞｼｯｸM" panose="020B0600000000000000" pitchFamily="50" charset="-128"/>
              <a:cs typeface="Meiryo UI" panose="020B0604030504040204" pitchFamily="50" charset="-128"/>
            </a:endParaRPr>
          </a:p>
        </p:txBody>
      </p:sp>
      <p:sp>
        <p:nvSpPr>
          <p:cNvPr id="11" name="テキスト ボックス 1">
            <a:extLst>
              <a:ext uri="{FF2B5EF4-FFF2-40B4-BE49-F238E27FC236}">
                <a16:creationId xmlns:a16="http://schemas.microsoft.com/office/drawing/2014/main" id="{8F42A337-455D-4DCC-B75F-15A473F5EBC7}"/>
              </a:ext>
            </a:extLst>
          </p:cNvPr>
          <p:cNvSpPr txBox="1"/>
          <p:nvPr/>
        </p:nvSpPr>
        <p:spPr>
          <a:xfrm>
            <a:off x="9012079" y="1740859"/>
            <a:ext cx="594246" cy="2936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900" dirty="0">
                <a:latin typeface="HGSｺﾞｼｯｸM" panose="020B0600000000000000" pitchFamily="50" charset="-128"/>
                <a:ea typeface="HGSｺﾞｼｯｸM" panose="020B0600000000000000" pitchFamily="50" charset="-128"/>
              </a:rPr>
              <a:t>(</a:t>
            </a:r>
            <a:r>
              <a:rPr lang="ja-JP" altLang="en-US" sz="900" dirty="0">
                <a:latin typeface="HGSｺﾞｼｯｸM" panose="020B0600000000000000" pitchFamily="50" charset="-128"/>
                <a:ea typeface="HGSｺﾞｼｯｸM" panose="020B0600000000000000" pitchFamily="50" charset="-128"/>
              </a:rPr>
              <a:t>年度</a:t>
            </a:r>
            <a:r>
              <a:rPr lang="en-US" altLang="ja-JP" sz="900" dirty="0">
                <a:latin typeface="HGSｺﾞｼｯｸM" panose="020B0600000000000000" pitchFamily="50" charset="-128"/>
                <a:ea typeface="HGSｺﾞｼｯｸM" panose="020B0600000000000000" pitchFamily="50" charset="-128"/>
              </a:rPr>
              <a:t>)</a:t>
            </a:r>
            <a:endParaRPr lang="ja-JP" altLang="en-US" sz="900" dirty="0">
              <a:latin typeface="HGSｺﾞｼｯｸM" panose="020B0600000000000000" pitchFamily="50" charset="-128"/>
              <a:ea typeface="HGSｺﾞｼｯｸM" panose="020B0600000000000000" pitchFamily="50" charset="-128"/>
            </a:endParaRPr>
          </a:p>
        </p:txBody>
      </p:sp>
      <p:sp>
        <p:nvSpPr>
          <p:cNvPr id="6" name="スライド番号プレースホルダー 5">
            <a:extLst>
              <a:ext uri="{FF2B5EF4-FFF2-40B4-BE49-F238E27FC236}">
                <a16:creationId xmlns:a16="http://schemas.microsoft.com/office/drawing/2014/main" id="{E130A45C-9A66-40A7-9CEA-0FB1E0A29870}"/>
              </a:ext>
            </a:extLst>
          </p:cNvPr>
          <p:cNvSpPr>
            <a:spLocks noGrp="1"/>
          </p:cNvSpPr>
          <p:nvPr>
            <p:ph type="sldNum" sz="quarter" idx="12"/>
          </p:nvPr>
        </p:nvSpPr>
        <p:spPr>
          <a:xfrm>
            <a:off x="7099300" y="6482481"/>
            <a:ext cx="2311400" cy="365125"/>
          </a:xfrm>
        </p:spPr>
        <p:txBody>
          <a:bodyPr/>
          <a:lstStyle/>
          <a:p>
            <a:pPr>
              <a:defRPr/>
            </a:pPr>
            <a:r>
              <a:rPr lang="en-US" altLang="ja-JP" b="1" dirty="0">
                <a:latin typeface="+mn-ea"/>
                <a:ea typeface="+mn-ea"/>
              </a:rPr>
              <a:t>1</a:t>
            </a:r>
          </a:p>
        </p:txBody>
      </p:sp>
    </p:spTree>
    <p:extLst>
      <p:ext uri="{BB962C8B-B14F-4D97-AF65-F5344CB8AC3E}">
        <p14:creationId xmlns:p14="http://schemas.microsoft.com/office/powerpoint/2010/main" val="2588323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noChangeArrowheads="1"/>
          </p:cNvSpPr>
          <p:nvPr>
            <p:ph type="title"/>
          </p:nvPr>
        </p:nvSpPr>
        <p:spPr>
          <a:xfrm>
            <a:off x="495300" y="367763"/>
            <a:ext cx="8915400" cy="638628"/>
          </a:xfrm>
          <a:solidFill>
            <a:srgbClr val="000099"/>
          </a:solidFill>
        </p:spPr>
        <p:txBody>
          <a:bodyPr>
            <a:normAutofit/>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結果のポイント</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8</a:t>
            </a:r>
            <a:r>
              <a:rPr lang="ja-JP" altLang="en-US" sz="3200" b="1" dirty="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10" name="テキスト ボックス 9"/>
          <p:cNvSpPr txBox="1"/>
          <p:nvPr/>
        </p:nvSpPr>
        <p:spPr>
          <a:xfrm>
            <a:off x="495300" y="1116283"/>
            <a:ext cx="8915400" cy="3247043"/>
          </a:xfrm>
          <a:prstGeom prst="rect">
            <a:avLst/>
          </a:prstGeom>
          <a:noFill/>
        </p:spPr>
        <p:txBody>
          <a:bodyPr wrap="square" rtlCol="0">
            <a:spAutoFit/>
          </a:bodyPr>
          <a:lstStyle/>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〇税収見込みは増加する一方、賃金上昇率を反映した人件費の増や、金利上昇による</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公債費の増に加え、新たに府立学校の建替費用を見込んだことにより、財政収支の</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トレンドとしては前回試算（令和</a:t>
            </a:r>
            <a:r>
              <a:rPr lang="en-US" altLang="ja-JP" dirty="0">
                <a:latin typeface="HGSｺﾞｼｯｸM" panose="020B0600000000000000" pitchFamily="50" charset="-128"/>
                <a:ea typeface="HGSｺﾞｼｯｸM" panose="020B0600000000000000" pitchFamily="50" charset="-128"/>
              </a:rPr>
              <a:t>7</a:t>
            </a:r>
            <a:r>
              <a:rPr lang="ja-JP" altLang="en-US" dirty="0">
                <a:latin typeface="HGSｺﾞｼｯｸM" panose="020B0600000000000000" pitchFamily="50" charset="-128"/>
                <a:ea typeface="HGSｺﾞｼｯｸM" panose="020B0600000000000000" pitchFamily="50" charset="-128"/>
              </a:rPr>
              <a:t>年</a:t>
            </a:r>
            <a:r>
              <a:rPr lang="en-US" altLang="ja-JP" dirty="0">
                <a:latin typeface="HGSｺﾞｼｯｸM" panose="020B0600000000000000" pitchFamily="50" charset="-128"/>
                <a:ea typeface="HGSｺﾞｼｯｸM" panose="020B0600000000000000" pitchFamily="50" charset="-128"/>
              </a:rPr>
              <a:t>2</a:t>
            </a:r>
            <a:r>
              <a:rPr lang="ja-JP" altLang="en-US" dirty="0">
                <a:latin typeface="HGSｺﾞｼｯｸM" panose="020B0600000000000000" pitchFamily="50" charset="-128"/>
                <a:ea typeface="HGSｺﾞｼｯｸM" panose="020B0600000000000000" pitchFamily="50" charset="-128"/>
              </a:rPr>
              <a:t>月版）から全体的に収支不足額は拡大傾向。</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endParaRPr lang="en-US" altLang="ja-JP" sz="800"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〇バブル後に大量発行した府債の最終償還の到来などにより、推計期間中の収支不足</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額は最大で</a:t>
            </a:r>
            <a:r>
              <a:rPr lang="en-US" altLang="ja-JP" dirty="0">
                <a:latin typeface="HGSｺﾞｼｯｸM" panose="020B0600000000000000" pitchFamily="50" charset="-128"/>
                <a:ea typeface="HGSｺﾞｼｯｸM" panose="020B0600000000000000" pitchFamily="50" charset="-128"/>
              </a:rPr>
              <a:t>840</a:t>
            </a:r>
            <a:r>
              <a:rPr lang="ja-JP" altLang="en-US" dirty="0">
                <a:latin typeface="HGSｺﾞｼｯｸM" panose="020B0600000000000000" pitchFamily="50" charset="-128"/>
                <a:ea typeface="HGSｺﾞｼｯｸM" panose="020B0600000000000000" pitchFamily="50" charset="-128"/>
              </a:rPr>
              <a:t>億円（令和</a:t>
            </a:r>
            <a:r>
              <a:rPr lang="en-US" altLang="ja-JP" dirty="0">
                <a:latin typeface="HGSｺﾞｼｯｸM" panose="020B0600000000000000" pitchFamily="50" charset="-128"/>
                <a:ea typeface="HGSｺﾞｼｯｸM" panose="020B0600000000000000" pitchFamily="50" charset="-128"/>
              </a:rPr>
              <a:t>13</a:t>
            </a:r>
            <a:r>
              <a:rPr lang="ja-JP" altLang="en-US" dirty="0">
                <a:latin typeface="HGSｺﾞｼｯｸM" panose="020B0600000000000000" pitchFamily="50" charset="-128"/>
                <a:ea typeface="HGSｺﾞｼｯｸM" panose="020B0600000000000000" pitchFamily="50" charset="-128"/>
              </a:rPr>
              <a:t>年度）を見込んでいる。</a:t>
            </a:r>
          </a:p>
          <a:p>
            <a:pPr marL="216000" indent="-457200" algn="l">
              <a:spcBef>
                <a:spcPts val="600"/>
              </a:spcBef>
            </a:pPr>
            <a:endParaRPr lang="en-US" altLang="ja-JP" sz="800"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〇主たる税収である法人二税の景気による変動に加え、人件費や社会保障関係経費な</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ど義務的支出の増加や金利上昇の傾向があるため、引き続き財政規律を堅持する必</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要がある。</a:t>
            </a:r>
            <a:endParaRPr lang="en-US" altLang="ja-JP" dirty="0">
              <a:latin typeface="HGSｺﾞｼｯｸM" panose="020B0600000000000000" pitchFamily="50" charset="-128"/>
              <a:ea typeface="HGSｺﾞｼｯｸM" panose="020B0600000000000000" pitchFamily="50" charset="-128"/>
            </a:endParaRPr>
          </a:p>
        </p:txBody>
      </p:sp>
      <p:sp>
        <p:nvSpPr>
          <p:cNvPr id="7" name="テキスト ボックス 6">
            <a:extLst>
              <a:ext uri="{FF2B5EF4-FFF2-40B4-BE49-F238E27FC236}">
                <a16:creationId xmlns:a16="http://schemas.microsoft.com/office/drawing/2014/main" id="{DE36B9D5-AD0E-4F89-8D7F-DFACD3D1F8C6}"/>
              </a:ext>
            </a:extLst>
          </p:cNvPr>
          <p:cNvSpPr txBox="1"/>
          <p:nvPr/>
        </p:nvSpPr>
        <p:spPr>
          <a:xfrm>
            <a:off x="495299" y="4579800"/>
            <a:ext cx="8915401" cy="1785104"/>
          </a:xfrm>
          <a:prstGeom prst="rect">
            <a:avLst/>
          </a:prstGeom>
          <a:noFill/>
          <a:ln w="19050">
            <a:solidFill>
              <a:schemeClr val="tx1"/>
            </a:solidFill>
          </a:ln>
        </p:spPr>
        <p:txBody>
          <a:bodyPr wrap="square" rtlCol="0">
            <a:spAutoFit/>
          </a:bodyPr>
          <a:lstStyle/>
          <a:p>
            <a:pPr marL="216000" indent="-457200" algn="l">
              <a:spcBef>
                <a:spcPts val="600"/>
              </a:spcBef>
            </a:pPr>
            <a:r>
              <a:rPr lang="ja-JP" altLang="en-US" b="1" u="sng" dirty="0">
                <a:latin typeface="HGSｺﾞｼｯｸM" panose="020B0600000000000000" pitchFamily="50" charset="-128"/>
                <a:ea typeface="HGSｺﾞｼｯｸM" panose="020B0600000000000000" pitchFamily="50" charset="-128"/>
              </a:rPr>
              <a:t>■今後見込まれる収支不足への対応</a:t>
            </a:r>
            <a:endParaRPr lang="en-US" altLang="ja-JP" b="1" u="sng"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・毎年度の予算編成において、「行政経営の取組み」に掲げる歳入確保や歳出の見直</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しについて具体化を進めるとともに、財政調整基金を活用。</a:t>
            </a:r>
            <a:endParaRPr lang="en-US" altLang="ja-JP" sz="800"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・府立学校など公共施設等の総量最適化・有効活用を図るとともに、施設の建替に必</a:t>
            </a:r>
            <a:endParaRPr lang="en-US" altLang="ja-JP" dirty="0">
              <a:latin typeface="HGSｺﾞｼｯｸM" panose="020B0600000000000000" pitchFamily="50" charset="-128"/>
              <a:ea typeface="HGSｺﾞｼｯｸM" panose="020B0600000000000000" pitchFamily="50" charset="-128"/>
            </a:endParaRPr>
          </a:p>
          <a:p>
            <a:pPr marL="216000" indent="-457200" algn="l">
              <a:spcBef>
                <a:spcPts val="600"/>
              </a:spcBef>
            </a:pPr>
            <a:r>
              <a:rPr lang="ja-JP" altLang="en-US" dirty="0">
                <a:latin typeface="HGSｺﾞｼｯｸM" panose="020B0600000000000000" pitchFamily="50" charset="-128"/>
                <a:ea typeface="HGSｺﾞｼｯｸM" panose="020B0600000000000000" pitchFamily="50" charset="-128"/>
              </a:rPr>
              <a:t>　要な財源確保に努める。</a:t>
            </a:r>
            <a:endParaRPr lang="en-US" altLang="ja-JP" dirty="0">
              <a:latin typeface="HGSｺﾞｼｯｸM" panose="020B0600000000000000" pitchFamily="50" charset="-128"/>
              <a:ea typeface="HGSｺﾞｼｯｸM" panose="020B0600000000000000" pitchFamily="50" charset="-128"/>
            </a:endParaRPr>
          </a:p>
        </p:txBody>
      </p:sp>
      <p:sp>
        <p:nvSpPr>
          <p:cNvPr id="3" name="スライド番号プレースホルダー 2">
            <a:extLst>
              <a:ext uri="{FF2B5EF4-FFF2-40B4-BE49-F238E27FC236}">
                <a16:creationId xmlns:a16="http://schemas.microsoft.com/office/drawing/2014/main" id="{57E0F851-2634-4F28-B4CD-F1A396186437}"/>
              </a:ext>
            </a:extLst>
          </p:cNvPr>
          <p:cNvSpPr>
            <a:spLocks noGrp="1"/>
          </p:cNvSpPr>
          <p:nvPr>
            <p:ph type="sldNum" sz="quarter" idx="11"/>
          </p:nvPr>
        </p:nvSpPr>
        <p:spPr>
          <a:xfrm>
            <a:off x="7099300" y="6482482"/>
            <a:ext cx="2311400" cy="365125"/>
          </a:xfrm>
        </p:spPr>
        <p:txBody>
          <a:bodyPr/>
          <a:lstStyle/>
          <a:p>
            <a:pPr>
              <a:defRPr/>
            </a:pPr>
            <a:r>
              <a:rPr lang="en-US" altLang="ja-JP" b="1" dirty="0">
                <a:latin typeface="+mj-ea"/>
                <a:ea typeface="+mj-ea"/>
              </a:rPr>
              <a:t>2</a:t>
            </a:r>
          </a:p>
        </p:txBody>
      </p:sp>
    </p:spTree>
    <p:extLst>
      <p:ext uri="{BB962C8B-B14F-4D97-AF65-F5344CB8AC3E}">
        <p14:creationId xmlns:p14="http://schemas.microsoft.com/office/powerpoint/2010/main" val="819487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95300" y="374673"/>
            <a:ext cx="8915400" cy="637200"/>
          </a:xfrm>
          <a:solidFill>
            <a:srgbClr val="000099"/>
          </a:solidFill>
        </p:spPr>
        <p:txBody>
          <a:bodyPr>
            <a:normAutofit/>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試算の前提条件 </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8</a:t>
            </a:r>
            <a:r>
              <a:rPr lang="ja-JP" altLang="en-US" sz="3200" b="1" dirty="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3" name="スライド番号プレースホルダー 2">
            <a:extLst>
              <a:ext uri="{FF2B5EF4-FFF2-40B4-BE49-F238E27FC236}">
                <a16:creationId xmlns:a16="http://schemas.microsoft.com/office/drawing/2014/main" id="{3269EDF2-E1F5-452A-8F5D-D9C4511F1F4C}"/>
              </a:ext>
            </a:extLst>
          </p:cNvPr>
          <p:cNvSpPr>
            <a:spLocks noGrp="1"/>
          </p:cNvSpPr>
          <p:nvPr>
            <p:ph type="sldNum" sz="quarter" idx="12"/>
          </p:nvPr>
        </p:nvSpPr>
        <p:spPr>
          <a:xfrm>
            <a:off x="7099300" y="6492991"/>
            <a:ext cx="2311400" cy="365125"/>
          </a:xfrm>
        </p:spPr>
        <p:txBody>
          <a:bodyPr/>
          <a:lstStyle/>
          <a:p>
            <a:pPr>
              <a:defRPr/>
            </a:pPr>
            <a:r>
              <a:rPr lang="en-US" altLang="ja-JP" b="1" dirty="0">
                <a:latin typeface="+mn-ea"/>
                <a:ea typeface="+mn-ea"/>
              </a:rPr>
              <a:t>3</a:t>
            </a:r>
          </a:p>
        </p:txBody>
      </p:sp>
      <p:pic>
        <p:nvPicPr>
          <p:cNvPr id="4" name="図 3">
            <a:extLst>
              <a:ext uri="{FF2B5EF4-FFF2-40B4-BE49-F238E27FC236}">
                <a16:creationId xmlns:a16="http://schemas.microsoft.com/office/drawing/2014/main" id="{80BB1C51-016D-47EF-9A9B-B471E9ED94C7}"/>
              </a:ext>
            </a:extLst>
          </p:cNvPr>
          <p:cNvPicPr>
            <a:picLocks/>
          </p:cNvPicPr>
          <p:nvPr/>
        </p:nvPicPr>
        <p:blipFill>
          <a:blip r:embed="rId2"/>
          <a:stretch>
            <a:fillRect/>
          </a:stretch>
        </p:blipFill>
        <p:spPr>
          <a:xfrm>
            <a:off x="507900" y="993382"/>
            <a:ext cx="8902800" cy="5623200"/>
          </a:xfrm>
          <a:prstGeom prst="rect">
            <a:avLst/>
          </a:prstGeom>
        </p:spPr>
      </p:pic>
    </p:spTree>
    <p:extLst>
      <p:ext uri="{BB962C8B-B14F-4D97-AF65-F5344CB8AC3E}">
        <p14:creationId xmlns:p14="http://schemas.microsoft.com/office/powerpoint/2010/main" val="546314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5D1E3381-316F-4037-8D1C-A559B8CE08E1}"/>
              </a:ext>
            </a:extLst>
          </p:cNvPr>
          <p:cNvSpPr>
            <a:spLocks noGrp="1"/>
          </p:cNvSpPr>
          <p:nvPr>
            <p:ph type="sldNum" sz="quarter" idx="12"/>
          </p:nvPr>
        </p:nvSpPr>
        <p:spPr>
          <a:xfrm>
            <a:off x="7099300" y="6482481"/>
            <a:ext cx="2311400" cy="365125"/>
          </a:xfrm>
        </p:spPr>
        <p:txBody>
          <a:bodyPr/>
          <a:lstStyle/>
          <a:p>
            <a:pPr>
              <a:defRPr/>
            </a:pPr>
            <a:r>
              <a:rPr lang="en-US" altLang="ja-JP" b="1" dirty="0">
                <a:latin typeface="+mn-ea"/>
                <a:ea typeface="+mn-ea"/>
              </a:rPr>
              <a:t>4</a:t>
            </a:r>
          </a:p>
        </p:txBody>
      </p:sp>
      <p:pic>
        <p:nvPicPr>
          <p:cNvPr id="4" name="図 3">
            <a:extLst>
              <a:ext uri="{FF2B5EF4-FFF2-40B4-BE49-F238E27FC236}">
                <a16:creationId xmlns:a16="http://schemas.microsoft.com/office/drawing/2014/main" id="{75F63C5C-25F5-4104-884B-91D46A0A3308}"/>
              </a:ext>
            </a:extLst>
          </p:cNvPr>
          <p:cNvPicPr>
            <a:picLocks noChangeAspect="1"/>
          </p:cNvPicPr>
          <p:nvPr/>
        </p:nvPicPr>
        <p:blipFill>
          <a:blip r:embed="rId2"/>
          <a:stretch>
            <a:fillRect/>
          </a:stretch>
        </p:blipFill>
        <p:spPr>
          <a:xfrm>
            <a:off x="642482" y="369000"/>
            <a:ext cx="8621036" cy="6120000"/>
          </a:xfrm>
          <a:prstGeom prst="rect">
            <a:avLst/>
          </a:prstGeom>
        </p:spPr>
      </p:pic>
    </p:spTree>
    <p:extLst>
      <p:ext uri="{BB962C8B-B14F-4D97-AF65-F5344CB8AC3E}">
        <p14:creationId xmlns:p14="http://schemas.microsoft.com/office/powerpoint/2010/main" val="576893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3F4191AA-179C-4A41-B0F6-C7815FB82811}"/>
              </a:ext>
            </a:extLst>
          </p:cNvPr>
          <p:cNvSpPr>
            <a:spLocks noGrp="1"/>
          </p:cNvSpPr>
          <p:nvPr>
            <p:ph type="sldNum" sz="quarter" idx="12"/>
          </p:nvPr>
        </p:nvSpPr>
        <p:spPr>
          <a:xfrm>
            <a:off x="7099300" y="6482483"/>
            <a:ext cx="2311400" cy="365125"/>
          </a:xfrm>
        </p:spPr>
        <p:txBody>
          <a:bodyPr/>
          <a:lstStyle/>
          <a:p>
            <a:pPr>
              <a:defRPr/>
            </a:pPr>
            <a:r>
              <a:rPr lang="en-US" altLang="ja-JP" b="1" dirty="0">
                <a:latin typeface="+mn-ea"/>
                <a:ea typeface="+mn-ea"/>
              </a:rPr>
              <a:t>5</a:t>
            </a:r>
          </a:p>
        </p:txBody>
      </p:sp>
      <p:pic>
        <p:nvPicPr>
          <p:cNvPr id="4" name="図 3">
            <a:extLst>
              <a:ext uri="{FF2B5EF4-FFF2-40B4-BE49-F238E27FC236}">
                <a16:creationId xmlns:a16="http://schemas.microsoft.com/office/drawing/2014/main" id="{800A9C8B-88E1-42F5-A5D1-156A3D319CF0}"/>
              </a:ext>
            </a:extLst>
          </p:cNvPr>
          <p:cNvPicPr>
            <a:picLocks noChangeAspect="1"/>
          </p:cNvPicPr>
          <p:nvPr/>
        </p:nvPicPr>
        <p:blipFill>
          <a:blip r:embed="rId2"/>
          <a:stretch>
            <a:fillRect/>
          </a:stretch>
        </p:blipFill>
        <p:spPr>
          <a:xfrm>
            <a:off x="1510825" y="369000"/>
            <a:ext cx="6884350" cy="6120000"/>
          </a:xfrm>
          <a:prstGeom prst="rect">
            <a:avLst/>
          </a:prstGeom>
        </p:spPr>
      </p:pic>
    </p:spTree>
    <p:extLst>
      <p:ext uri="{BB962C8B-B14F-4D97-AF65-F5344CB8AC3E}">
        <p14:creationId xmlns:p14="http://schemas.microsoft.com/office/powerpoint/2010/main" val="2221396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16049909"/>
              </p:ext>
            </p:extLst>
          </p:nvPr>
        </p:nvGraphicFramePr>
        <p:xfrm>
          <a:off x="1287321" y="1659504"/>
          <a:ext cx="7407966" cy="3671999"/>
        </p:xfrm>
        <a:graphic>
          <a:graphicData uri="http://schemas.openxmlformats.org/drawingml/2006/table">
            <a:tbl>
              <a:tblPr>
                <a:tableStyleId>{5C22544A-7EE6-4342-B048-85BDC9FD1C3A}</a:tableStyleId>
              </a:tblPr>
              <a:tblGrid>
                <a:gridCol w="1245705">
                  <a:extLst>
                    <a:ext uri="{9D8B030D-6E8A-4147-A177-3AD203B41FA5}">
                      <a16:colId xmlns:a16="http://schemas.microsoft.com/office/drawing/2014/main" val="20000"/>
                    </a:ext>
                  </a:extLst>
                </a:gridCol>
                <a:gridCol w="1139687">
                  <a:extLst>
                    <a:ext uri="{9D8B030D-6E8A-4147-A177-3AD203B41FA5}">
                      <a16:colId xmlns:a16="http://schemas.microsoft.com/office/drawing/2014/main" val="20001"/>
                    </a:ext>
                  </a:extLst>
                </a:gridCol>
                <a:gridCol w="954157">
                  <a:extLst>
                    <a:ext uri="{9D8B030D-6E8A-4147-A177-3AD203B41FA5}">
                      <a16:colId xmlns:a16="http://schemas.microsoft.com/office/drawing/2014/main" val="20002"/>
                    </a:ext>
                  </a:extLst>
                </a:gridCol>
                <a:gridCol w="954156">
                  <a:extLst>
                    <a:ext uri="{9D8B030D-6E8A-4147-A177-3AD203B41FA5}">
                      <a16:colId xmlns:a16="http://schemas.microsoft.com/office/drawing/2014/main" val="20003"/>
                    </a:ext>
                  </a:extLst>
                </a:gridCol>
                <a:gridCol w="1179444">
                  <a:extLst>
                    <a:ext uri="{9D8B030D-6E8A-4147-A177-3AD203B41FA5}">
                      <a16:colId xmlns:a16="http://schemas.microsoft.com/office/drawing/2014/main" val="20004"/>
                    </a:ext>
                  </a:extLst>
                </a:gridCol>
                <a:gridCol w="424069">
                  <a:extLst>
                    <a:ext uri="{9D8B030D-6E8A-4147-A177-3AD203B41FA5}">
                      <a16:colId xmlns:a16="http://schemas.microsoft.com/office/drawing/2014/main" val="20005"/>
                    </a:ext>
                  </a:extLst>
                </a:gridCol>
                <a:gridCol w="1510748">
                  <a:extLst>
                    <a:ext uri="{9D8B030D-6E8A-4147-A177-3AD203B41FA5}">
                      <a16:colId xmlns:a16="http://schemas.microsoft.com/office/drawing/2014/main" val="20006"/>
                    </a:ext>
                  </a:extLst>
                </a:gridCol>
              </a:tblGrid>
              <a:tr h="338225">
                <a:tc rowSpan="2" gridSpan="2">
                  <a:txBody>
                    <a:bodyPr/>
                    <a:lstStyle/>
                    <a:p>
                      <a:pPr algn="ctr" fontAlgn="b"/>
                      <a:r>
                        <a:rPr lang="ja-JP" altLang="en-US" sz="900" b="0" i="0" u="none" strike="noStrike" dirty="0">
                          <a:solidFill>
                            <a:srgbClr val="000000"/>
                          </a:solidFill>
                          <a:effectLst/>
                          <a:latin typeface="ＭＳ Ｐゴシック"/>
                        </a:rPr>
                        <a:t>区　　　　　　分</a:t>
                      </a:r>
                    </a:p>
                    <a:p>
                      <a:pPr algn="ctr" fontAlgn="b"/>
                      <a:r>
                        <a:rPr lang="ja-JP" altLang="en-US" sz="900" b="0" i="0" u="none" strike="noStrike" dirty="0">
                          <a:solidFill>
                            <a:srgbClr val="000000"/>
                          </a:solidFill>
                          <a:effectLst/>
                          <a:latin typeface="ＭＳ Ｐゴシック"/>
                        </a:rPr>
                        <a:t>（算出の考え方）</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a:txBody>
                    <a:bodyPr/>
                    <a:lstStyle/>
                    <a:p>
                      <a:pPr algn="ctr" fontAlgn="b"/>
                      <a:r>
                        <a:rPr lang="ja-JP" altLang="en-US" sz="1000" b="0" i="0" u="none" strike="noStrike" dirty="0">
                          <a:solidFill>
                            <a:srgbClr val="000000"/>
                          </a:solidFill>
                          <a:effectLst/>
                          <a:latin typeface="ＭＳ Ｐゴシック"/>
                        </a:rPr>
                        <a:t>名称</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fontAlgn="b"/>
                      <a:r>
                        <a:rPr lang="ja-JP" altLang="en-US" sz="1000" b="0" i="0" u="none" strike="noStrike" dirty="0">
                          <a:solidFill>
                            <a:srgbClr val="000000"/>
                          </a:solidFill>
                          <a:effectLst/>
                          <a:latin typeface="ＭＳ Ｐゴシック"/>
                        </a:rPr>
                        <a:t>発生</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時期</a:t>
                      </a:r>
                      <a:endParaRPr lang="en-US" altLang="ja-JP"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fontAlgn="b"/>
                      <a:r>
                        <a:rPr lang="ja-JP" altLang="en-US" sz="1000" b="0" i="0" u="none" strike="noStrike" dirty="0">
                          <a:solidFill>
                            <a:srgbClr val="000000"/>
                          </a:solidFill>
                          <a:effectLst/>
                          <a:latin typeface="+mn-ea"/>
                          <a:ea typeface="+mn-ea"/>
                        </a:rPr>
                        <a:t>令和</a:t>
                      </a:r>
                      <a:r>
                        <a:rPr lang="en-US" altLang="ja-JP" sz="1000" b="0" i="0" u="none" strike="noStrike" dirty="0">
                          <a:solidFill>
                            <a:srgbClr val="000000"/>
                          </a:solidFill>
                          <a:effectLst/>
                          <a:latin typeface="+mn-ea"/>
                          <a:ea typeface="+mn-ea"/>
                        </a:rPr>
                        <a:t>5</a:t>
                      </a:r>
                      <a:r>
                        <a:rPr lang="ja-JP" altLang="en-US" sz="1000" b="0" i="0" u="none" strike="noStrike" dirty="0">
                          <a:solidFill>
                            <a:srgbClr val="000000"/>
                          </a:solidFill>
                          <a:effectLst/>
                          <a:latin typeface="+mn-ea"/>
                          <a:ea typeface="+mn-ea"/>
                        </a:rPr>
                        <a:t>年度末試算</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pPr algn="ctr" fontAlgn="b"/>
                      <a:endParaRPr lang="ja-JP" altLang="en-US" sz="1200" b="0" i="0" u="none" strike="noStrike" dirty="0">
                        <a:solidFill>
                          <a:srgbClr val="000000"/>
                        </a:solidFill>
                        <a:effectLst/>
                        <a:latin typeface="ＭＳ Ｐ明朝" pitchFamily="18" charset="-128"/>
                        <a:ea typeface="ＭＳ Ｐ明朝" pitchFamily="18" charset="-128"/>
                      </a:endParaRPr>
                    </a:p>
                  </a:txBody>
                  <a:tcPr marL="7642" marR="7642" marT="7054" marB="0" anchor="b">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363678">
                <a:tc gridSpan="2" vMerge="1">
                  <a:txBody>
                    <a:bodyPr/>
                    <a:lstStyle/>
                    <a:p>
                      <a:pPr algn="ctr" fontAlgn="b"/>
                      <a:endParaRPr lang="ja-JP" altLang="en-US" sz="1400" b="0" i="0" u="none" strike="noStrike" dirty="0">
                        <a:solidFill>
                          <a:srgbClr val="000000"/>
                        </a:solidFill>
                        <a:effectLst/>
                        <a:latin typeface="ＭＳ Ｐゴシック"/>
                      </a:endParaRPr>
                    </a:p>
                  </a:txBody>
                  <a:tcPr marL="7642" marR="7642" marT="7054" marB="0" anchor="b">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vMerge="1">
                  <a:txBody>
                    <a:bodyPr/>
                    <a:lstStyle/>
                    <a:p>
                      <a:endParaRPr kumimoji="1" lang="ja-JP" altLang="en-US"/>
                    </a:p>
                  </a:txBody>
                  <a:tcPr/>
                </a:tc>
                <a:tc vMerge="1">
                  <a:txBody>
                    <a:bodyPr/>
                    <a:lstStyle/>
                    <a:p>
                      <a:pPr algn="ctr" fontAlgn="b"/>
                      <a:endParaRPr lang="ja-JP" altLang="en-US" sz="1400" b="0" i="0" u="none" strike="noStrike" dirty="0">
                        <a:solidFill>
                          <a:srgbClr val="000000"/>
                        </a:solidFill>
                        <a:effectLst/>
                        <a:latin typeface="ＭＳ Ｐゴシック"/>
                      </a:endParaRPr>
                    </a:p>
                  </a:txBody>
                  <a:tcPr marL="7642" marR="7642" marT="705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a:p>
                  </a:txBody>
                  <a:tcPr/>
                </a:tc>
                <a:tc gridSpan="2">
                  <a:txBody>
                    <a:bodyPr/>
                    <a:lstStyle/>
                    <a:p>
                      <a:pPr algn="ctr" fontAlgn="b"/>
                      <a:r>
                        <a:rPr lang="ja-JP" altLang="en-US" sz="1000" b="0" i="0" u="none" strike="noStrike" dirty="0">
                          <a:solidFill>
                            <a:srgbClr val="000000"/>
                          </a:solidFill>
                          <a:effectLst/>
                          <a:latin typeface="+mn-ea"/>
                          <a:ea typeface="+mn-ea"/>
                        </a:rPr>
                        <a:t>想定されるリスク</a:t>
                      </a:r>
                    </a:p>
                  </a:txBody>
                  <a:tcPr marL="7642" marR="7642" marT="7054"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algn="ctr" fontAlgn="b"/>
                      <a:r>
                        <a:rPr lang="ja-JP" altLang="en-US" sz="1000" b="0" i="0" u="none" strike="noStrike" dirty="0">
                          <a:solidFill>
                            <a:srgbClr val="000000"/>
                          </a:solidFill>
                          <a:effectLst/>
                          <a:latin typeface="+mn-ea"/>
                          <a:ea typeface="+mn-ea"/>
                        </a:rPr>
                        <a:t>積立目標額</a:t>
                      </a:r>
                      <a:endParaRPr lang="en-US" altLang="ja-JP" sz="1000" b="0" i="0" u="none" strike="noStrike" dirty="0">
                        <a:solidFill>
                          <a:srgbClr val="000000"/>
                        </a:solidFill>
                        <a:effectLst/>
                        <a:latin typeface="+mn-ea"/>
                        <a:ea typeface="+mn-ea"/>
                      </a:endParaRPr>
                    </a:p>
                    <a:p>
                      <a:pPr algn="ctr" fontAlgn="b"/>
                      <a:r>
                        <a:rPr lang="ja-JP" altLang="en-US" sz="1000" b="0" i="0" u="none" strike="noStrike" dirty="0">
                          <a:solidFill>
                            <a:srgbClr val="000000"/>
                          </a:solidFill>
                          <a:effectLst/>
                          <a:latin typeface="+mn-ea"/>
                          <a:ea typeface="+mn-ea"/>
                        </a:rPr>
                        <a:t>に積算する額</a:t>
                      </a:r>
                    </a:p>
                  </a:txBody>
                  <a:tcPr marL="7642" marR="7642" marT="7054" marB="0" anchor="ctr" anchorCtr="1">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1"/>
                  </a:ext>
                </a:extLst>
              </a:tr>
              <a:tr h="418509">
                <a:tc>
                  <a:txBody>
                    <a:bodyPr/>
                    <a:lstStyle/>
                    <a:p>
                      <a:pPr algn="l" fontAlgn="b"/>
                      <a:r>
                        <a:rPr lang="ja-JP" altLang="en-US" sz="1000" b="1" i="0" u="none" strike="noStrike" dirty="0">
                          <a:solidFill>
                            <a:srgbClr val="000000"/>
                          </a:solidFill>
                          <a:effectLst/>
                          <a:latin typeface="ＭＳ Ｐゴシック"/>
                        </a:rPr>
                        <a:t>　</a:t>
                      </a:r>
                      <a:r>
                        <a:rPr lang="ja-JP" altLang="en-US" sz="1000" b="0" i="0" u="none" strike="noStrike" dirty="0">
                          <a:solidFill>
                            <a:srgbClr val="000000"/>
                          </a:solidFill>
                          <a:effectLst/>
                          <a:latin typeface="ＭＳ Ｐゴシック"/>
                        </a:rPr>
                        <a:t>１</a:t>
                      </a:r>
                      <a:r>
                        <a:rPr lang="ja-JP" altLang="en-US" sz="1000" b="1" i="0" u="none" strike="noStrike" dirty="0">
                          <a:solidFill>
                            <a:srgbClr val="000000"/>
                          </a:solidFill>
                          <a:effectLst/>
                          <a:latin typeface="ＭＳ Ｐゴシック"/>
                        </a:rPr>
                        <a:t>　</a:t>
                      </a:r>
                      <a:r>
                        <a:rPr lang="ja-JP" altLang="en-US" sz="1000" b="0" i="0" u="none" strike="noStrike" dirty="0">
                          <a:solidFill>
                            <a:srgbClr val="000000"/>
                          </a:solidFill>
                          <a:effectLst/>
                          <a:latin typeface="ＭＳ Ｐゴシック"/>
                        </a:rPr>
                        <a:t>税収の急減、</a:t>
                      </a:r>
                      <a:endParaRPr lang="en-US" altLang="ja-JP" sz="1000" b="0" i="0" u="none" strike="noStrike" dirty="0">
                        <a:solidFill>
                          <a:srgbClr val="000000"/>
                        </a:solidFill>
                        <a:effectLst/>
                        <a:latin typeface="ＭＳ Ｐゴシック"/>
                      </a:endParaRPr>
                    </a:p>
                    <a:p>
                      <a:pPr algn="l" fontAlgn="b"/>
                      <a:r>
                        <a:rPr lang="ja-JP" altLang="en-US" sz="1000" b="0" i="0" u="none" strike="noStrike" dirty="0">
                          <a:solidFill>
                            <a:srgbClr val="000000"/>
                          </a:solidFill>
                          <a:effectLst/>
                          <a:latin typeface="ＭＳ Ｐゴシック"/>
                        </a:rPr>
                        <a:t>　　　災害等の発生</a:t>
                      </a:r>
                      <a:endParaRPr lang="en-US" altLang="ja-JP" sz="9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900" b="0" i="0" u="none" strike="noStrike" baseline="0" dirty="0">
                          <a:solidFill>
                            <a:srgbClr val="000000"/>
                          </a:solidFill>
                          <a:effectLst/>
                          <a:latin typeface="ＭＳ Ｐゴシック"/>
                        </a:rPr>
                        <a:t> </a:t>
                      </a:r>
                      <a:r>
                        <a:rPr lang="ja-JP" altLang="en-US" sz="900" b="0" i="0" u="none" strike="noStrike" dirty="0">
                          <a:solidFill>
                            <a:srgbClr val="000000"/>
                          </a:solidFill>
                          <a:effectLst/>
                          <a:latin typeface="ＭＳ Ｐゴシック"/>
                        </a:rPr>
                        <a:t>過去の発生</a:t>
                      </a:r>
                      <a:endParaRPr lang="en-US" altLang="ja-JP" sz="900" b="0" i="0" u="none" strike="noStrike" dirty="0">
                        <a:solidFill>
                          <a:srgbClr val="000000"/>
                        </a:solidFill>
                        <a:effectLst/>
                        <a:latin typeface="ＭＳ Ｐゴシック"/>
                      </a:endParaRPr>
                    </a:p>
                    <a:p>
                      <a:pPr algn="ctr" fontAlgn="b"/>
                      <a:r>
                        <a:rPr lang="ja-JP" altLang="en-US" sz="900" b="0" i="0" u="none" strike="noStrike" dirty="0">
                          <a:solidFill>
                            <a:srgbClr val="000000"/>
                          </a:solidFill>
                          <a:effectLst/>
                          <a:latin typeface="ＭＳ Ｐゴシック"/>
                        </a:rPr>
                        <a:t>状況から算出</a:t>
                      </a:r>
                      <a:endParaRPr lang="en-US" altLang="ja-JP"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r" fontAlgn="b"/>
                      <a:endParaRPr lang="en-US" altLang="ja-JP" sz="14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dirty="0">
                          <a:solidFill>
                            <a:schemeClr val="tx1"/>
                          </a:solidFill>
                          <a:latin typeface="+mn-ea"/>
                          <a:ea typeface="+mn-ea"/>
                        </a:rPr>
                        <a:t>870</a:t>
                      </a:r>
                      <a:endParaRPr lang="ja-JP" altLang="en-US" sz="1400" b="1" dirty="0">
                        <a:solidFill>
                          <a:schemeClr val="tx1"/>
                        </a:solidFill>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1" i="0" u="none" strike="noStrike" dirty="0">
                          <a:solidFill>
                            <a:schemeClr val="tx1"/>
                          </a:solidFill>
                          <a:effectLst/>
                          <a:latin typeface="+mn-ea"/>
                          <a:ea typeface="+mn-ea"/>
                        </a:rPr>
                        <a:t>870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2"/>
                  </a:ext>
                </a:extLst>
              </a:tr>
              <a:tr h="482057">
                <a:tc>
                  <a:txBody>
                    <a:bodyPr/>
                    <a:lstStyle/>
                    <a:p>
                      <a:pPr marL="0" indent="0" algn="l" fontAlgn="b">
                        <a:buNone/>
                      </a:pPr>
                      <a:r>
                        <a:rPr lang="ja-JP" altLang="en-US" sz="1000" b="0" i="0" u="none" strike="noStrike" dirty="0">
                          <a:solidFill>
                            <a:srgbClr val="000000"/>
                          </a:solidFill>
                          <a:effectLst/>
                          <a:latin typeface="ＭＳ Ｐゴシック"/>
                        </a:rPr>
                        <a:t>　２　出資法人債務に</a:t>
                      </a:r>
                      <a:endParaRPr lang="en-US" altLang="ja-JP" sz="1000" b="0" i="0" u="none" strike="noStrike" dirty="0">
                        <a:solidFill>
                          <a:srgbClr val="000000"/>
                        </a:solidFill>
                        <a:effectLst/>
                        <a:latin typeface="ＭＳ Ｐゴシック"/>
                      </a:endParaRPr>
                    </a:p>
                    <a:p>
                      <a:pPr marL="0" indent="0" algn="l" fontAlgn="b">
                        <a:buNone/>
                      </a:pPr>
                      <a:r>
                        <a:rPr lang="ja-JP" altLang="en-US" sz="1000" b="0" i="0" u="none" strike="noStrike" dirty="0">
                          <a:solidFill>
                            <a:srgbClr val="000000"/>
                          </a:solidFill>
                          <a:effectLst/>
                          <a:latin typeface="ＭＳ Ｐゴシック"/>
                        </a:rPr>
                        <a:t>　　　係る損失補償等　　　　</a:t>
                      </a:r>
                      <a:endParaRPr lang="en-US" altLang="ja-JP" sz="10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900" b="0" i="0" u="none" strike="noStrike" dirty="0">
                          <a:solidFill>
                            <a:srgbClr val="000000"/>
                          </a:solidFill>
                          <a:effectLst/>
                          <a:latin typeface="ＭＳ Ｐゴシック"/>
                        </a:rPr>
                        <a:t>財政健全化法</a:t>
                      </a:r>
                      <a:endParaRPr lang="en-US" altLang="ja-JP" sz="900" b="0" i="0" u="none" strike="noStrike" dirty="0">
                        <a:solidFill>
                          <a:srgbClr val="000000"/>
                        </a:solidFill>
                        <a:effectLst/>
                        <a:latin typeface="ＭＳ Ｐゴシック"/>
                      </a:endParaRPr>
                    </a:p>
                    <a:p>
                      <a:pPr algn="ctr" fontAlgn="b"/>
                      <a:r>
                        <a:rPr lang="ja-JP" altLang="en-US" sz="900" b="0" i="0" u="none" strike="noStrike" dirty="0">
                          <a:solidFill>
                            <a:srgbClr val="000000"/>
                          </a:solidFill>
                          <a:effectLst/>
                          <a:latin typeface="ＭＳ Ｐゴシック"/>
                        </a:rPr>
                        <a:t>将来負担比率の</a:t>
                      </a:r>
                      <a:endParaRPr lang="en-US" altLang="ja-JP" sz="900" b="0" i="0" u="none" strike="noStrike" dirty="0">
                        <a:solidFill>
                          <a:srgbClr val="000000"/>
                        </a:solidFill>
                        <a:effectLst/>
                        <a:latin typeface="ＭＳ Ｐゴシック"/>
                      </a:endParaRPr>
                    </a:p>
                    <a:p>
                      <a:pPr algn="ctr" fontAlgn="b"/>
                      <a:r>
                        <a:rPr lang="ja-JP" altLang="en-US" sz="900" b="0" i="0" u="none" strike="noStrike" dirty="0">
                          <a:solidFill>
                            <a:srgbClr val="000000"/>
                          </a:solidFill>
                          <a:effectLst/>
                          <a:latin typeface="ＭＳ Ｐゴシック"/>
                        </a:rPr>
                        <a:t>考え方を準用</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fontAlgn="b"/>
                      <a:r>
                        <a:rPr lang="ja-JP" altLang="en-US" sz="1000" b="0" i="0" u="none" strike="noStrike" dirty="0">
                          <a:solidFill>
                            <a:schemeClr val="tx1"/>
                          </a:solidFill>
                          <a:effectLst/>
                          <a:latin typeface="+mn-ea"/>
                          <a:ea typeface="+mn-ea"/>
                        </a:rPr>
                        <a:t>育英会・住宅供給公社</a:t>
                      </a:r>
                      <a:endParaRPr lang="zh-TW" altLang="en-US" sz="1000" b="0" i="0" u="none" strike="noStrike" dirty="0">
                        <a:solidFill>
                          <a:schemeClr val="tx1"/>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u="none" dirty="0">
                          <a:solidFill>
                            <a:schemeClr val="tx1"/>
                          </a:solidFill>
                          <a:latin typeface="+mn-ea"/>
                          <a:ea typeface="+mn-ea"/>
                        </a:rPr>
                        <a:t>35</a:t>
                      </a:r>
                      <a:endParaRPr lang="ja-JP" altLang="en-US" sz="1400" b="1" u="none" dirty="0">
                        <a:solidFill>
                          <a:schemeClr val="tx1"/>
                        </a:solidFill>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a:solidFill>
                            <a:schemeClr val="tx1"/>
                          </a:solidFill>
                          <a:effectLst/>
                          <a:latin typeface="+mn-ea"/>
                          <a:ea typeface="+mn-ea"/>
                        </a:rPr>
                        <a:t>35</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3"/>
                  </a:ext>
                </a:extLst>
              </a:tr>
              <a:tr h="565801">
                <a:tc rowSpan="3">
                  <a:txBody>
                    <a:bodyPr/>
                    <a:lstStyle/>
                    <a:p>
                      <a:pPr marL="0" indent="0" algn="l" fontAlgn="b">
                        <a:buNone/>
                      </a:pPr>
                      <a:r>
                        <a:rPr lang="ja-JP" altLang="en-US" sz="1000" b="0" i="0" u="none" strike="noStrike" dirty="0">
                          <a:solidFill>
                            <a:srgbClr val="000000"/>
                          </a:solidFill>
                          <a:effectLst/>
                          <a:latin typeface="ＭＳ Ｐゴシック"/>
                        </a:rPr>
                        <a:t>　３　その他</a:t>
                      </a:r>
                      <a:endParaRPr lang="en-US" altLang="ja-JP" sz="10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indent="0" algn="ctr" fontAlgn="b">
                        <a:buNone/>
                      </a:pPr>
                      <a:r>
                        <a:rPr lang="ja-JP" altLang="en-US" sz="900" b="0" i="0" u="none" strike="noStrike" dirty="0">
                          <a:solidFill>
                            <a:srgbClr val="000000"/>
                          </a:solidFill>
                          <a:effectLst/>
                          <a:latin typeface="ＭＳ Ｐゴシック"/>
                        </a:rPr>
                        <a:t>事業進捗により</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発生する可能性が</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あるリスクのうち、</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特に影響が大きい</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ものを計上</a:t>
                      </a:r>
                      <a:endParaRPr lang="en-US" altLang="ja-JP" sz="900" b="0" i="0" u="none" strike="noStrike" dirty="0">
                        <a:solidFill>
                          <a:srgbClr val="000000"/>
                        </a:solidFill>
                        <a:effectLst/>
                        <a:latin typeface="ＭＳ Ｐゴシック"/>
                      </a:endParaRPr>
                    </a:p>
                    <a:p>
                      <a:pPr marL="0" indent="0" algn="ctr" fontAlgn="b">
                        <a:buNone/>
                      </a:pPr>
                      <a:endParaRPr lang="en-US" altLang="ja-JP"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1000" b="0" i="0" u="none" strike="noStrike" dirty="0">
                          <a:solidFill>
                            <a:srgbClr val="000000"/>
                          </a:solidFill>
                          <a:effectLst/>
                          <a:latin typeface="ＭＳ Ｐゴシック"/>
                        </a:rPr>
                        <a:t>道路公社</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b="0" i="0" u="none" strike="noStrike" dirty="0">
                          <a:solidFill>
                            <a:srgbClr val="000000"/>
                          </a:solidFill>
                          <a:effectLst/>
                          <a:latin typeface="ＭＳ Ｐゴシック"/>
                        </a:rPr>
                        <a:t>S62</a:t>
                      </a:r>
                      <a:r>
                        <a:rPr lang="ja-JP" altLang="en-US" sz="1000" b="0" i="0" u="none" strike="noStrike" dirty="0">
                          <a:solidFill>
                            <a:srgbClr val="000000"/>
                          </a:solidFill>
                          <a:effectLst/>
                          <a:latin typeface="ＭＳ Ｐゴシック"/>
                        </a:rPr>
                        <a:t>～</a:t>
                      </a:r>
                      <a:r>
                        <a:rPr lang="en-US" altLang="ja-JP" sz="1000" b="0" i="0" u="none" strike="noStrike" dirty="0">
                          <a:solidFill>
                            <a:srgbClr val="000000"/>
                          </a:solidFill>
                          <a:effectLst/>
                          <a:latin typeface="ＭＳ Ｐゴシック"/>
                        </a:rPr>
                        <a:t>R29</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mn-ea"/>
                          <a:ea typeface="+mn-ea"/>
                        </a:rPr>
                        <a:t>現時点では更なる</a:t>
                      </a:r>
                      <a:endParaRPr lang="en-US" altLang="ja-JP" sz="800" b="0" i="0" u="none" strike="noStrike" dirty="0">
                        <a:solidFill>
                          <a:schemeClr val="tx1"/>
                        </a:solidFill>
                        <a:effectLst/>
                        <a:latin typeface="+mn-ea"/>
                        <a:ea typeface="+mn-ea"/>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mn-ea"/>
                          <a:ea typeface="+mn-ea"/>
                        </a:rPr>
                        <a:t>負担は見込まれない</a:t>
                      </a:r>
                      <a:endParaRPr lang="en-US" altLang="ja-JP" sz="700" b="0" i="0" u="none" strike="noStrike" dirty="0">
                        <a:solidFill>
                          <a:schemeClr val="tx1"/>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ＭＳ Ｐゴシック"/>
                        </a:rPr>
                        <a:t>+</a:t>
                      </a:r>
                      <a:r>
                        <a:rPr lang="el-GR" altLang="ja-JP" sz="1200" b="0" i="0" u="none" strike="noStrike" dirty="0">
                          <a:solidFill>
                            <a:schemeClr val="tx1"/>
                          </a:solidFill>
                          <a:effectLst/>
                          <a:latin typeface="ＭＳ Ｐゴシック"/>
                        </a:rPr>
                        <a:t>α</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0" i="0" u="none" strike="noStrike" dirty="0">
                          <a:solidFill>
                            <a:schemeClr val="tx1"/>
                          </a:solidFill>
                          <a:effectLst/>
                          <a:latin typeface="+mn-ea"/>
                          <a:ea typeface="+mn-ea"/>
                        </a:rPr>
                        <a:t>―</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5"/>
                  </a:ext>
                </a:extLst>
              </a:tr>
              <a:tr h="568054">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a:solidFill>
                            <a:srgbClr val="000000"/>
                          </a:solidFill>
                          <a:effectLst/>
                          <a:latin typeface="ＭＳ Ｐゴシック"/>
                        </a:rPr>
                        <a:t>港湾</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特別会計</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mn-ea"/>
                          <a:ea typeface="+mn-ea"/>
                        </a:rPr>
                        <a:t>H1</a:t>
                      </a:r>
                      <a:r>
                        <a:rPr lang="ja-JP" altLang="en-US" sz="1000" b="0" i="0" u="none" strike="noStrike" dirty="0">
                          <a:solidFill>
                            <a:srgbClr val="000000"/>
                          </a:solidFill>
                          <a:effectLst/>
                          <a:latin typeface="+mn-ea"/>
                          <a:ea typeface="+mn-ea"/>
                        </a:rPr>
                        <a:t>～</a:t>
                      </a:r>
                      <a:r>
                        <a:rPr lang="en-US" altLang="ja-JP" sz="1000" b="0" i="0" u="none" strike="noStrike" dirty="0">
                          <a:solidFill>
                            <a:srgbClr val="000000"/>
                          </a:solidFill>
                          <a:effectLst/>
                          <a:latin typeface="+mn-ea"/>
                          <a:ea typeface="+mn-ea"/>
                        </a:rPr>
                        <a:t>R10</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a:solidFill>
                            <a:schemeClr val="tx1"/>
                          </a:solidFill>
                        </a:rPr>
                        <a:t>　　　現時点では事業の</a:t>
                      </a:r>
                      <a:br>
                        <a:rPr kumimoji="1" lang="en-US" altLang="ja-JP" sz="800" dirty="0">
                          <a:solidFill>
                            <a:schemeClr val="tx1"/>
                          </a:solidFill>
                        </a:rPr>
                      </a:br>
                      <a:r>
                        <a:rPr kumimoji="1" lang="ja-JP" altLang="en-US" sz="800" dirty="0">
                          <a:solidFill>
                            <a:schemeClr val="tx1"/>
                          </a:solidFill>
                        </a:rPr>
                        <a:t>　　 採算性が確保されて</a:t>
                      </a:r>
                      <a:br>
                        <a:rPr kumimoji="1" lang="en-US" altLang="ja-JP" sz="800" dirty="0">
                          <a:solidFill>
                            <a:schemeClr val="tx1"/>
                          </a:solidFill>
                        </a:rPr>
                      </a:br>
                      <a:r>
                        <a:rPr kumimoji="1" lang="ja-JP" altLang="en-US" sz="800" dirty="0">
                          <a:solidFill>
                            <a:schemeClr val="tx1"/>
                          </a:solidFill>
                        </a:rPr>
                        <a:t>　　 いる</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lvl="0" algn="ctr" fontAlgn="b"/>
                      <a:r>
                        <a:rPr lang="en-US" altLang="ja-JP" sz="1400" b="0" i="0" u="none" strike="noStrike" dirty="0">
                          <a:solidFill>
                            <a:schemeClr val="tx1"/>
                          </a:solidFill>
                          <a:effectLst/>
                          <a:latin typeface="+mn-ea"/>
                          <a:ea typeface="+mn-ea"/>
                        </a:rPr>
                        <a:t>―</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6"/>
                  </a:ext>
                </a:extLst>
              </a:tr>
              <a:tr h="568054">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fontAlgn="b"/>
                      <a:r>
                        <a:rPr lang="ja-JP" altLang="en-US" sz="1000" b="0" i="0" u="none" strike="noStrike" dirty="0">
                          <a:solidFill>
                            <a:srgbClr val="000000"/>
                          </a:solidFill>
                          <a:effectLst/>
                          <a:latin typeface="ＭＳ Ｐゴシック"/>
                        </a:rPr>
                        <a:t>まちづくり</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会計</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ＭＳ Ｐゴシック"/>
                        </a:rPr>
                        <a:t>R5</a:t>
                      </a:r>
                      <a:r>
                        <a:rPr lang="ja-JP" altLang="en-US" sz="1000" b="0" i="0" u="none" strike="noStrike" dirty="0">
                          <a:solidFill>
                            <a:srgbClr val="000000"/>
                          </a:solidFill>
                          <a:effectLst/>
                          <a:latin typeface="ＭＳ Ｐゴシック"/>
                        </a:rPr>
                        <a:t>～</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dirty="0">
                          <a:solidFill>
                            <a:schemeClr val="tx1"/>
                          </a:solidFill>
                          <a:effectLst/>
                          <a:latin typeface="+mn-ea"/>
                          <a:ea typeface="+mn-ea"/>
                          <a:cs typeface="+mn-cs"/>
                        </a:rPr>
                        <a:t>760</a:t>
                      </a:r>
                      <a:endParaRPr kumimoji="1" lang="ja-JP" altLang="en-US" sz="1400" b="1" i="0" u="none" strike="noStrike" kern="1200" dirty="0">
                        <a:solidFill>
                          <a:schemeClr val="tx1"/>
                        </a:solidFill>
                        <a:effectLst/>
                        <a:latin typeface="+mn-ea"/>
                        <a:ea typeface="+mn-ea"/>
                        <a:cs typeface="+mn-cs"/>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ＭＳ Ｐゴシック"/>
                        </a:rPr>
                        <a:t>-</a:t>
                      </a:r>
                      <a:r>
                        <a:rPr lang="el-GR" altLang="ja-JP" sz="1200" b="0" i="0" u="none" strike="noStrike" dirty="0">
                          <a:solidFill>
                            <a:schemeClr val="tx1"/>
                          </a:solidFill>
                          <a:effectLst/>
                          <a:latin typeface="ＭＳ Ｐゴシック"/>
                        </a:rPr>
                        <a:t>α</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1" i="0" u="none" strike="noStrike" dirty="0">
                          <a:solidFill>
                            <a:schemeClr val="tx1"/>
                          </a:solidFill>
                          <a:effectLst/>
                          <a:latin typeface="+mn-ea"/>
                          <a:ea typeface="+mn-ea"/>
                        </a:rPr>
                        <a:t>430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8"/>
                  </a:ext>
                </a:extLst>
              </a:tr>
              <a:tr h="367621">
                <a:tc gridSpan="4">
                  <a:txBody>
                    <a:bodyPr/>
                    <a:lstStyle/>
                    <a:p>
                      <a:pPr algn="ctr" fontAlgn="b"/>
                      <a:r>
                        <a:rPr lang="ja-JP" altLang="en-US" sz="1000" b="1" i="0" u="none" strike="noStrike" dirty="0">
                          <a:solidFill>
                            <a:srgbClr val="000000"/>
                          </a:solidFill>
                          <a:effectLst/>
                          <a:latin typeface="ＭＳ Ｐゴシック"/>
                        </a:rPr>
                        <a:t>　</a:t>
                      </a:r>
                      <a:endParaRPr lang="en-US" altLang="ja-JP" sz="1000" b="1"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ctr" fontAlgn="b"/>
                      <a:endParaRPr lang="en-US" altLang="ja-JP" sz="1400" b="1"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fontAlgn="b"/>
                      <a:r>
                        <a:rPr lang="ja-JP" altLang="en-US" sz="1400" b="1" i="0" u="none" strike="noStrike" dirty="0">
                          <a:solidFill>
                            <a:schemeClr val="tx1"/>
                          </a:solidFill>
                          <a:effectLst/>
                          <a:latin typeface="ＭＳ Ｐゴシック"/>
                        </a:rPr>
                        <a:t>合　　計</a:t>
                      </a:r>
                      <a:endParaRPr lang="en-US" altLang="ja-JP" sz="1400" b="1" i="0" u="none" strike="noStrike" dirty="0">
                        <a:solidFill>
                          <a:schemeClr val="tx1"/>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a:solidFill>
                            <a:schemeClr val="tx1"/>
                          </a:solidFill>
                          <a:effectLst/>
                          <a:latin typeface="+mn-ea"/>
                          <a:ea typeface="+mn-ea"/>
                        </a:rPr>
                        <a:t>1,335</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9"/>
                  </a:ext>
                </a:extLst>
              </a:tr>
            </a:tbl>
          </a:graphicData>
        </a:graphic>
      </p:graphicFrame>
      <p:sp>
        <p:nvSpPr>
          <p:cNvPr id="15" name="テキスト ボックス 14"/>
          <p:cNvSpPr txBox="1"/>
          <p:nvPr/>
        </p:nvSpPr>
        <p:spPr>
          <a:xfrm>
            <a:off x="4184715" y="5864730"/>
            <a:ext cx="3575993" cy="692497"/>
          </a:xfrm>
          <a:prstGeom prst="rect">
            <a:avLst/>
          </a:prstGeom>
          <a:noFill/>
        </p:spPr>
        <p:txBody>
          <a:bodyPr wrap="square" rtlCol="0">
            <a:spAutoFit/>
          </a:bodyPr>
          <a:lstStyle/>
          <a:p>
            <a:pPr algn="l"/>
            <a:r>
              <a:rPr lang="ja-JP" altLang="en-US" sz="900" b="1" dirty="0">
                <a:latin typeface="+mn-ea"/>
                <a:ea typeface="+mn-ea"/>
              </a:rPr>
              <a:t>（＊</a:t>
            </a:r>
            <a:r>
              <a:rPr lang="en-US" altLang="ja-JP" sz="900" b="1" dirty="0">
                <a:latin typeface="+mn-ea"/>
                <a:ea typeface="+mn-ea"/>
              </a:rPr>
              <a:t>2</a:t>
            </a:r>
            <a:r>
              <a:rPr lang="ja-JP" altLang="en-US" sz="900" b="1" dirty="0">
                <a:latin typeface="+mn-ea"/>
                <a:ea typeface="+mn-ea"/>
              </a:rPr>
              <a:t>）まちづくり会計（</a:t>
            </a:r>
            <a:r>
              <a:rPr lang="en-US" altLang="ja-JP" sz="900" b="1" dirty="0">
                <a:latin typeface="+mn-ea"/>
                <a:ea typeface="+mn-ea"/>
              </a:rPr>
              <a:t>430</a:t>
            </a:r>
            <a:r>
              <a:rPr lang="ja-JP" altLang="en-US" sz="900" b="1" dirty="0">
                <a:latin typeface="+mn-ea"/>
                <a:ea typeface="+mn-ea"/>
              </a:rPr>
              <a:t>億円）</a:t>
            </a:r>
            <a:endParaRPr lang="en-US" altLang="ja-JP" sz="900" b="1" dirty="0">
              <a:latin typeface="+mn-ea"/>
              <a:ea typeface="+mn-ea"/>
            </a:endParaRPr>
          </a:p>
          <a:p>
            <a:pPr algn="l"/>
            <a:r>
              <a:rPr lang="ja-JP" altLang="en-US" sz="900" dirty="0">
                <a:latin typeface="+mn-ea"/>
                <a:ea typeface="+mn-ea"/>
              </a:rPr>
              <a:t>　 </a:t>
            </a:r>
            <a:r>
              <a:rPr lang="ja-JP" altLang="en-US" sz="800" dirty="0">
                <a:latin typeface="ＭＳ Ｐ明朝" panose="02020600040205080304" pitchFamily="18" charset="-128"/>
                <a:ea typeface="ＭＳ Ｐ明朝" panose="02020600040205080304" pitchFamily="18" charset="-128"/>
              </a:rPr>
              <a:t>○保有地に係る起債償還額の財政負担分</a:t>
            </a:r>
            <a:r>
              <a:rPr lang="en-US" altLang="ja-JP" sz="800" dirty="0">
                <a:latin typeface="ＭＳ Ｐ明朝" panose="02020600040205080304" pitchFamily="18" charset="-128"/>
                <a:ea typeface="ＭＳ Ｐ明朝" panose="02020600040205080304" pitchFamily="18" charset="-128"/>
              </a:rPr>
              <a:t>(760</a:t>
            </a:r>
            <a:r>
              <a:rPr lang="ja-JP" altLang="en-US" sz="800" dirty="0">
                <a:latin typeface="ＭＳ Ｐ明朝" panose="02020600040205080304" pitchFamily="18" charset="-128"/>
                <a:ea typeface="ＭＳ Ｐ明朝" panose="02020600040205080304" pitchFamily="18" charset="-128"/>
              </a:rPr>
              <a:t>億円</a:t>
            </a:r>
            <a:r>
              <a:rPr lang="en-US" altLang="ja-JP" sz="800" dirty="0">
                <a:latin typeface="ＭＳ Ｐ明朝" panose="02020600040205080304" pitchFamily="18" charset="-128"/>
                <a:ea typeface="ＭＳ Ｐ明朝" panose="02020600040205080304" pitchFamily="18" charset="-128"/>
              </a:rPr>
              <a:t>)</a:t>
            </a:r>
            <a:r>
              <a:rPr lang="ja-JP" altLang="en-US" sz="800" dirty="0">
                <a:latin typeface="ＭＳ Ｐ明朝" panose="02020600040205080304" pitchFamily="18" charset="-128"/>
                <a:ea typeface="ＭＳ Ｐ明朝" panose="02020600040205080304" pitchFamily="18" charset="-128"/>
              </a:rPr>
              <a:t>を想定されるリスクに</a:t>
            </a:r>
            <a:endParaRPr lang="en-US" altLang="ja-JP" sz="800" dirty="0">
              <a:latin typeface="ＭＳ Ｐ明朝" panose="02020600040205080304" pitchFamily="18" charset="-128"/>
              <a:ea typeface="ＭＳ Ｐ明朝" panose="02020600040205080304" pitchFamily="18" charset="-128"/>
            </a:endParaRPr>
          </a:p>
          <a:p>
            <a:pPr algn="l"/>
            <a:r>
              <a:rPr lang="ja-JP" altLang="en-US" sz="800" dirty="0">
                <a:latin typeface="ＭＳ Ｐ明朝" panose="02020600040205080304" pitchFamily="18" charset="-128"/>
                <a:ea typeface="ＭＳ Ｐ明朝" panose="02020600040205080304" pitchFamily="18" charset="-128"/>
              </a:rPr>
              <a:t>　　　 算入。そのうち、土地売却に関わらず、現時点で、財政負担が見込まれ</a:t>
            </a:r>
            <a:endParaRPr lang="en-US" altLang="ja-JP" sz="800" dirty="0">
              <a:latin typeface="ＭＳ Ｐ明朝" panose="02020600040205080304" pitchFamily="18" charset="-128"/>
              <a:ea typeface="ＭＳ Ｐ明朝" panose="02020600040205080304" pitchFamily="18" charset="-128"/>
            </a:endParaRPr>
          </a:p>
          <a:p>
            <a:pPr algn="l"/>
            <a:r>
              <a:rPr lang="ja-JP" altLang="en-US" sz="800" dirty="0">
                <a:latin typeface="ＭＳ Ｐ明朝" panose="02020600040205080304" pitchFamily="18" charset="-128"/>
                <a:ea typeface="ＭＳ Ｐ明朝" panose="02020600040205080304" pitchFamily="18" charset="-128"/>
              </a:rPr>
              <a:t>　　　 る取得価格と評価額の差（</a:t>
            </a:r>
            <a:r>
              <a:rPr lang="en-US" altLang="ja-JP" sz="800" dirty="0">
                <a:latin typeface="ＭＳ Ｐ明朝" panose="02020600040205080304" pitchFamily="18" charset="-128"/>
                <a:ea typeface="ＭＳ Ｐ明朝" panose="02020600040205080304" pitchFamily="18" charset="-128"/>
              </a:rPr>
              <a:t>330</a:t>
            </a:r>
            <a:r>
              <a:rPr lang="ja-JP" altLang="en-US" sz="800" dirty="0">
                <a:latin typeface="ＭＳ Ｐ明朝" panose="02020600040205080304" pitchFamily="18" charset="-128"/>
                <a:ea typeface="ＭＳ Ｐ明朝" panose="02020600040205080304" pitchFamily="18" charset="-128"/>
              </a:rPr>
              <a:t>億円）は、中長期試算に織り込み済み。</a:t>
            </a:r>
            <a:endParaRPr lang="en-US" altLang="ja-JP" sz="800" dirty="0">
              <a:latin typeface="ＭＳ Ｐ明朝" panose="02020600040205080304" pitchFamily="18" charset="-128"/>
              <a:ea typeface="ＭＳ Ｐ明朝" panose="02020600040205080304" pitchFamily="18" charset="-128"/>
            </a:endParaRPr>
          </a:p>
        </p:txBody>
      </p:sp>
      <p:sp>
        <p:nvSpPr>
          <p:cNvPr id="16" name="Rectangle 2"/>
          <p:cNvSpPr>
            <a:spLocks noGrp="1" noChangeArrowheads="1"/>
          </p:cNvSpPr>
          <p:nvPr>
            <p:ph type="title"/>
          </p:nvPr>
        </p:nvSpPr>
        <p:spPr>
          <a:xfrm>
            <a:off x="215929" y="325083"/>
            <a:ext cx="7189423" cy="414270"/>
          </a:xfrm>
          <a:solidFill>
            <a:srgbClr val="000099"/>
          </a:solidFill>
        </p:spPr>
        <p:txBody>
          <a:bodyPr>
            <a:normAutofit/>
          </a:bodyPr>
          <a:lstStyle/>
          <a:p>
            <a:r>
              <a:rPr lang="ja-JP" altLang="en-US" sz="2000" b="1" i="1" dirty="0">
                <a:solidFill>
                  <a:schemeClr val="bg1"/>
                </a:solidFill>
                <a:latin typeface="ＭＳ Ｐゴシック" pitchFamily="50" charset="-128"/>
              </a:rPr>
              <a:t>財政調整基金への積立目標額　</a:t>
            </a:r>
            <a:r>
              <a:rPr lang="en-US" altLang="ja-JP" sz="2000" b="1" i="1" dirty="0">
                <a:solidFill>
                  <a:schemeClr val="bg1"/>
                </a:solidFill>
                <a:latin typeface="ＭＳ Ｐゴシック" pitchFamily="50" charset="-128"/>
              </a:rPr>
              <a:t>《1,400</a:t>
            </a:r>
            <a:r>
              <a:rPr lang="ja-JP" altLang="en-US" sz="2000" b="1" i="1" dirty="0">
                <a:solidFill>
                  <a:schemeClr val="bg1"/>
                </a:solidFill>
                <a:latin typeface="ＭＳ Ｐゴシック" pitchFamily="50" charset="-128"/>
              </a:rPr>
              <a:t>億円</a:t>
            </a:r>
            <a:r>
              <a:rPr lang="ja-JP" altLang="en-US" sz="1800" b="1" i="1" dirty="0">
                <a:solidFill>
                  <a:schemeClr val="bg1"/>
                </a:solidFill>
                <a:latin typeface="ＭＳ Ｐゴシック" pitchFamily="50" charset="-128"/>
              </a:rPr>
              <a:t>（</a:t>
            </a:r>
            <a:r>
              <a:rPr lang="en-US" altLang="ja-JP" sz="1800" b="1" i="1" dirty="0">
                <a:solidFill>
                  <a:schemeClr val="bg1"/>
                </a:solidFill>
                <a:latin typeface="ＭＳ Ｐゴシック" pitchFamily="50" charset="-128"/>
              </a:rPr>
              <a:t> </a:t>
            </a:r>
            <a:r>
              <a:rPr lang="ja-JP" altLang="en-US" sz="1800" b="1" i="1" dirty="0">
                <a:solidFill>
                  <a:schemeClr val="bg1"/>
                </a:solidFill>
                <a:latin typeface="ＭＳ Ｐゴシック" pitchFamily="50" charset="-128"/>
              </a:rPr>
              <a:t>令和</a:t>
            </a:r>
            <a:r>
              <a:rPr lang="en-US" altLang="ja-JP" sz="1800" b="1" i="1" dirty="0">
                <a:solidFill>
                  <a:schemeClr val="bg1"/>
                </a:solidFill>
                <a:latin typeface="ＭＳ Ｐゴシック" pitchFamily="50" charset="-128"/>
              </a:rPr>
              <a:t>15</a:t>
            </a:r>
            <a:r>
              <a:rPr lang="ja-JP" altLang="en-US" sz="1800" b="1" i="1" dirty="0">
                <a:solidFill>
                  <a:schemeClr val="bg1"/>
                </a:solidFill>
                <a:latin typeface="ＭＳ Ｐゴシック" pitchFamily="50" charset="-128"/>
              </a:rPr>
              <a:t>年度末）</a:t>
            </a:r>
            <a:r>
              <a:rPr lang="en-US" altLang="ja-JP" sz="2000" b="1" i="1" dirty="0">
                <a:solidFill>
                  <a:schemeClr val="bg1"/>
                </a:solidFill>
                <a:latin typeface="ＭＳ Ｐゴシック" pitchFamily="50" charset="-128"/>
              </a:rPr>
              <a:t>》</a:t>
            </a:r>
            <a:endParaRPr lang="ja-JP" altLang="en-US" sz="2000" b="1" i="1" dirty="0">
              <a:solidFill>
                <a:schemeClr val="bg1"/>
              </a:solidFill>
              <a:latin typeface="ＭＳ Ｐゴシック" pitchFamily="50" charset="-128"/>
            </a:endParaRPr>
          </a:p>
        </p:txBody>
      </p:sp>
      <p:sp>
        <p:nvSpPr>
          <p:cNvPr id="4" name="テキスト ボックス 3"/>
          <p:cNvSpPr txBox="1"/>
          <p:nvPr/>
        </p:nvSpPr>
        <p:spPr>
          <a:xfrm>
            <a:off x="7806749" y="1402773"/>
            <a:ext cx="889988" cy="246221"/>
          </a:xfrm>
          <a:prstGeom prst="rect">
            <a:avLst/>
          </a:prstGeom>
          <a:noFill/>
        </p:spPr>
        <p:txBody>
          <a:bodyPr wrap="none" rtlCol="0">
            <a:spAutoFit/>
          </a:bodyPr>
          <a:lstStyle/>
          <a:p>
            <a:r>
              <a:rPr lang="ja-JP" altLang="en-US" sz="1000" dirty="0"/>
              <a:t>（</a:t>
            </a:r>
            <a:r>
              <a:rPr kumimoji="1" lang="ja-JP" altLang="en-US" sz="1000" dirty="0"/>
              <a:t>単位：億円</a:t>
            </a:r>
            <a:r>
              <a:rPr lang="ja-JP" altLang="en-US" sz="1000" dirty="0"/>
              <a:t>）</a:t>
            </a:r>
            <a:endParaRPr kumimoji="1" lang="ja-JP" altLang="en-US" sz="1000" dirty="0"/>
          </a:p>
        </p:txBody>
      </p:sp>
      <p:graphicFrame>
        <p:nvGraphicFramePr>
          <p:cNvPr id="14" name="表 13"/>
          <p:cNvGraphicFramePr>
            <a:graphicFrameLocks noGrp="1"/>
          </p:cNvGraphicFramePr>
          <p:nvPr>
            <p:extLst>
              <p:ext uri="{D42A27DB-BD31-4B8C-83A1-F6EECF244321}">
                <p14:modId xmlns:p14="http://schemas.microsoft.com/office/powerpoint/2010/main" val="2552221119"/>
              </p:ext>
            </p:extLst>
          </p:nvPr>
        </p:nvGraphicFramePr>
        <p:xfrm>
          <a:off x="5618938" y="5429259"/>
          <a:ext cx="3076349" cy="358734"/>
        </p:xfrm>
        <a:graphic>
          <a:graphicData uri="http://schemas.openxmlformats.org/drawingml/2006/table">
            <a:tbl>
              <a:tblPr firstRow="1" bandRow="1">
                <a:tableStyleId>{5C22544A-7EE6-4342-B048-85BDC9FD1C3A}</a:tableStyleId>
              </a:tblPr>
              <a:tblGrid>
                <a:gridCol w="1592106">
                  <a:extLst>
                    <a:ext uri="{9D8B030D-6E8A-4147-A177-3AD203B41FA5}">
                      <a16:colId xmlns:a16="http://schemas.microsoft.com/office/drawing/2014/main" val="20000"/>
                    </a:ext>
                  </a:extLst>
                </a:gridCol>
                <a:gridCol w="1484243">
                  <a:extLst>
                    <a:ext uri="{9D8B030D-6E8A-4147-A177-3AD203B41FA5}">
                      <a16:colId xmlns:a16="http://schemas.microsoft.com/office/drawing/2014/main" val="20001"/>
                    </a:ext>
                  </a:extLst>
                </a:gridCol>
              </a:tblGrid>
              <a:tr h="358734">
                <a:tc>
                  <a:txBody>
                    <a:bodyPr/>
                    <a:lstStyle/>
                    <a:p>
                      <a:pPr algn="ctr"/>
                      <a:r>
                        <a:rPr kumimoji="1" lang="ja-JP" altLang="en-US" sz="1400" dirty="0">
                          <a:latin typeface="+mn-ea"/>
                          <a:ea typeface="+mn-ea"/>
                        </a:rPr>
                        <a:t>積立目標額</a:t>
                      </a:r>
                    </a:p>
                  </a:txBody>
                  <a:tcPr anchor="ctr" anchorCtr="1"/>
                </a:tc>
                <a:tc>
                  <a:txBody>
                    <a:bodyPr/>
                    <a:lstStyle/>
                    <a:p>
                      <a:pPr algn="ctr"/>
                      <a:r>
                        <a:rPr kumimoji="1" lang="en-US" altLang="ja-JP" sz="1600" dirty="0"/>
                        <a:t>1,400</a:t>
                      </a:r>
                      <a:endParaRPr kumimoji="1" lang="ja-JP" altLang="en-US" sz="1600" dirty="0"/>
                    </a:p>
                  </a:txBody>
                  <a:tcPr anchor="ctr" anchorCtr="1"/>
                </a:tc>
                <a:extLst>
                  <a:ext uri="{0D108BD9-81ED-4DB2-BD59-A6C34878D82A}">
                    <a16:rowId xmlns:a16="http://schemas.microsoft.com/office/drawing/2014/main" val="10000"/>
                  </a:ext>
                </a:extLst>
              </a:tr>
            </a:tbl>
          </a:graphicData>
        </a:graphic>
      </p:graphicFrame>
      <p:sp>
        <p:nvSpPr>
          <p:cNvPr id="23" name="テキスト ボックス 22"/>
          <p:cNvSpPr txBox="1"/>
          <p:nvPr/>
        </p:nvSpPr>
        <p:spPr>
          <a:xfrm>
            <a:off x="191023" y="5417227"/>
            <a:ext cx="4057508" cy="1264962"/>
          </a:xfrm>
          <a:prstGeom prst="rect">
            <a:avLst/>
          </a:prstGeom>
          <a:noFill/>
        </p:spPr>
        <p:txBody>
          <a:bodyPr wrap="square" rtlCol="0">
            <a:spAutoFit/>
          </a:bodyPr>
          <a:lstStyle/>
          <a:p>
            <a:pPr algn="l"/>
            <a:r>
              <a:rPr lang="ja-JP" altLang="en-US" sz="900" b="1" dirty="0">
                <a:latin typeface="+mn-ea"/>
                <a:ea typeface="+mn-ea"/>
              </a:rPr>
              <a:t>（＊</a:t>
            </a:r>
            <a:r>
              <a:rPr lang="en-US" altLang="ja-JP" sz="900" b="1" dirty="0">
                <a:latin typeface="+mn-ea"/>
                <a:ea typeface="+mn-ea"/>
              </a:rPr>
              <a:t>1</a:t>
            </a:r>
            <a:r>
              <a:rPr lang="ja-JP" altLang="en-US" sz="900" b="1" dirty="0">
                <a:latin typeface="+mn-ea"/>
                <a:ea typeface="+mn-ea"/>
              </a:rPr>
              <a:t>）税収の急減・災害等の発生（</a:t>
            </a:r>
            <a:r>
              <a:rPr lang="en-US" altLang="ja-JP" sz="900" b="1" dirty="0">
                <a:latin typeface="+mn-ea"/>
                <a:ea typeface="+mn-ea"/>
              </a:rPr>
              <a:t>870</a:t>
            </a:r>
            <a:r>
              <a:rPr lang="ja-JP" altLang="en-US" sz="900" b="1" dirty="0">
                <a:latin typeface="+mn-ea"/>
                <a:ea typeface="+mn-ea"/>
              </a:rPr>
              <a:t>億円）</a:t>
            </a:r>
            <a:r>
              <a:rPr lang="ja-JP" altLang="en-US" sz="900" dirty="0">
                <a:latin typeface="ＭＳ Ｐ明朝" pitchFamily="18" charset="-128"/>
                <a:ea typeface="ＭＳ Ｐ明朝" pitchFamily="18" charset="-128"/>
              </a:rPr>
              <a:t>　　　</a:t>
            </a:r>
            <a:endParaRPr lang="en-US" altLang="ja-JP" sz="9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○税収の急減（</a:t>
            </a:r>
            <a:r>
              <a:rPr lang="en-US" altLang="ja-JP" sz="800" dirty="0">
                <a:latin typeface="ＭＳ Ｐ明朝" pitchFamily="18" charset="-128"/>
                <a:ea typeface="ＭＳ Ｐ明朝" pitchFamily="18" charset="-128"/>
              </a:rPr>
              <a:t>540</a:t>
            </a:r>
            <a:r>
              <a:rPr lang="ja-JP" altLang="en-US" sz="800" dirty="0">
                <a:latin typeface="ＭＳ Ｐ明朝" pitchFamily="18" charset="-128"/>
                <a:ea typeface="ＭＳ Ｐ明朝" pitchFamily="18" charset="-128"/>
              </a:rPr>
              <a:t>億円）</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過去</a:t>
            </a:r>
            <a:r>
              <a:rPr lang="en-US" altLang="ja-JP" sz="800" dirty="0">
                <a:latin typeface="ＭＳ Ｐ明朝" pitchFamily="18" charset="-128"/>
                <a:ea typeface="ＭＳ Ｐ明朝" pitchFamily="18" charset="-128"/>
              </a:rPr>
              <a:t>20</a:t>
            </a:r>
            <a:r>
              <a:rPr lang="ja-JP" altLang="en-US" sz="800" dirty="0">
                <a:latin typeface="ＭＳ Ｐ明朝" pitchFamily="18" charset="-128"/>
                <a:ea typeface="ＭＳ Ｐ明朝" pitchFamily="18" charset="-128"/>
              </a:rPr>
              <a:t>年間の最大の税収の減収幅（</a:t>
            </a:r>
            <a:r>
              <a:rPr lang="en-US" altLang="ja-JP" sz="800" dirty="0">
                <a:latin typeface="ＭＳ Ｐ明朝" pitchFamily="18" charset="-128"/>
                <a:ea typeface="ＭＳ Ｐ明朝" pitchFamily="18" charset="-128"/>
              </a:rPr>
              <a:t>2,171</a:t>
            </a:r>
            <a:r>
              <a:rPr lang="ja-JP" altLang="en-US" sz="800" dirty="0">
                <a:latin typeface="ＭＳ Ｐ明朝" pitchFamily="18" charset="-128"/>
                <a:ea typeface="ＭＳ Ｐ明朝" pitchFamily="18" charset="-128"/>
              </a:rPr>
              <a:t>億円）のうち、</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交付税措置で補完できない</a:t>
            </a:r>
            <a:r>
              <a:rPr lang="en-US" altLang="ja-JP" sz="800" dirty="0">
                <a:latin typeface="ＭＳ Ｐ明朝" pitchFamily="18" charset="-128"/>
                <a:ea typeface="ＭＳ Ｐ明朝" pitchFamily="18" charset="-128"/>
              </a:rPr>
              <a:t>25%</a:t>
            </a:r>
            <a:r>
              <a:rPr lang="ja-JP" altLang="en-US" sz="800" dirty="0">
                <a:latin typeface="ＭＳ Ｐ明朝" pitchFamily="18" charset="-128"/>
                <a:ea typeface="ＭＳ Ｐ明朝" pitchFamily="18" charset="-128"/>
              </a:rPr>
              <a:t>相当分を算入。</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○災害等の発生（</a:t>
            </a:r>
            <a:r>
              <a:rPr lang="en-US" altLang="ja-JP" sz="800" dirty="0">
                <a:latin typeface="ＭＳ Ｐ明朝" pitchFamily="18" charset="-128"/>
                <a:ea typeface="ＭＳ Ｐ明朝" pitchFamily="18" charset="-128"/>
              </a:rPr>
              <a:t>330</a:t>
            </a:r>
            <a:r>
              <a:rPr lang="ja-JP" altLang="en-US" sz="800" dirty="0">
                <a:latin typeface="ＭＳ Ｐ明朝" pitchFamily="18" charset="-128"/>
                <a:ea typeface="ＭＳ Ｐ明朝" pitchFamily="18" charset="-128"/>
              </a:rPr>
              <a:t>億円）</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国の制度が示されるまでの間に、新型コロナウイルス感染症</a:t>
            </a:r>
          </a:p>
          <a:p>
            <a:pPr algn="l"/>
            <a:r>
              <a:rPr lang="ja-JP" altLang="en-US" sz="800" dirty="0">
                <a:latin typeface="ＭＳ Ｐ明朝" pitchFamily="18" charset="-128"/>
                <a:ea typeface="ＭＳ Ｐ明朝" pitchFamily="18" charset="-128"/>
              </a:rPr>
              <a:t>　　　対策として予算計上した額を参考に算入。</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a:t>
            </a:r>
            <a:r>
              <a:rPr lang="en-US" altLang="ja-JP" sz="800" dirty="0">
                <a:latin typeface="ＭＳ Ｐ明朝" pitchFamily="18" charset="-128"/>
                <a:ea typeface="ＭＳ Ｐ明朝" pitchFamily="18" charset="-128"/>
              </a:rPr>
              <a:t>※</a:t>
            </a:r>
            <a:r>
              <a:rPr lang="ja-JP" altLang="en-US" sz="800" dirty="0">
                <a:latin typeface="ＭＳ Ｐ明朝" pitchFamily="18" charset="-128"/>
                <a:ea typeface="ＭＳ Ｐ明朝" pitchFamily="18" charset="-128"/>
              </a:rPr>
              <a:t>内閣府試算で想定されている過去投影ケースにおける消費者物価上昇率を反映</a:t>
            </a:r>
          </a:p>
        </p:txBody>
      </p:sp>
      <p:sp>
        <p:nvSpPr>
          <p:cNvPr id="5" name="正方形/長方形 4"/>
          <p:cNvSpPr/>
          <p:nvPr/>
        </p:nvSpPr>
        <p:spPr>
          <a:xfrm>
            <a:off x="7893426" y="2298382"/>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900" dirty="0">
                <a:solidFill>
                  <a:schemeClr val="tx1"/>
                </a:solidFill>
                <a:latin typeface="ＭＳ Ｐゴシック" panose="020B0600070205080204" pitchFamily="50" charset="-128"/>
                <a:ea typeface="ＭＳ Ｐゴシック" panose="020B0600070205080204" pitchFamily="50" charset="-128"/>
              </a:rPr>
              <a:t>1</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p>
        </p:txBody>
      </p:sp>
      <p:sp>
        <p:nvSpPr>
          <p:cNvPr id="20" name="正方形/長方形 19"/>
          <p:cNvSpPr/>
          <p:nvPr/>
        </p:nvSpPr>
        <p:spPr>
          <a:xfrm>
            <a:off x="7937418" y="4394822"/>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900" dirty="0">
                <a:solidFill>
                  <a:schemeClr val="tx1"/>
                </a:solidFill>
                <a:latin typeface="ＭＳ Ｐゴシック" panose="020B0600070205080204" pitchFamily="50" charset="-128"/>
                <a:ea typeface="ＭＳ Ｐゴシック" panose="020B0600070205080204" pitchFamily="50" charset="-128"/>
              </a:rPr>
              <a:t>2</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p>
        </p:txBody>
      </p:sp>
      <p:sp>
        <p:nvSpPr>
          <p:cNvPr id="21" name="角丸四角形 20"/>
          <p:cNvSpPr/>
          <p:nvPr/>
        </p:nvSpPr>
        <p:spPr>
          <a:xfrm>
            <a:off x="598116" y="778976"/>
            <a:ext cx="8786377" cy="60402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ja-JP" altLang="en-US" sz="1200" dirty="0"/>
              <a:t>　</a:t>
            </a:r>
            <a:r>
              <a:rPr lang="ja-JP" altLang="en-US" sz="900" dirty="0">
                <a:latin typeface="ＭＳ Ｐゴシック" panose="020B0600070205080204" pitchFamily="50" charset="-128"/>
                <a:ea typeface="ＭＳ Ｐゴシック" panose="020B0600070205080204" pitchFamily="50" charset="-128"/>
              </a:rPr>
              <a:t>〇　財政運営基本条例第</a:t>
            </a:r>
            <a:r>
              <a:rPr lang="en-US" altLang="ja-JP" sz="900" dirty="0">
                <a:latin typeface="ＭＳ Ｐゴシック" panose="020B0600070205080204" pitchFamily="50" charset="-128"/>
                <a:ea typeface="ＭＳ Ｐゴシック" panose="020B0600070205080204" pitchFamily="50" charset="-128"/>
              </a:rPr>
              <a:t>19</a:t>
            </a:r>
            <a:r>
              <a:rPr lang="ja-JP" altLang="en-US" sz="900" dirty="0">
                <a:latin typeface="ＭＳ Ｐゴシック" panose="020B0600070205080204" pitchFamily="50" charset="-128"/>
                <a:ea typeface="ＭＳ Ｐゴシック" panose="020B0600070205080204" pitchFamily="50" charset="-128"/>
              </a:rPr>
              <a:t>条の規定に基づき、府税収入の急激な減少、災害に伴う歳出の増加その他臨時的な歳入の減少又は歳出の増加を伴う事象に対応するために、</a:t>
            </a:r>
            <a:endParaRPr lang="en-US" altLang="ja-JP" sz="900" dirty="0">
              <a:latin typeface="ＭＳ Ｐゴシック" panose="020B0600070205080204" pitchFamily="50" charset="-128"/>
              <a:ea typeface="ＭＳ Ｐゴシック" panose="020B0600070205080204" pitchFamily="50" charset="-128"/>
            </a:endParaRPr>
          </a:p>
          <a:p>
            <a:pPr algn="l"/>
            <a:r>
              <a:rPr lang="ja-JP" altLang="en-US" sz="900" dirty="0">
                <a:latin typeface="ＭＳ Ｐゴシック" panose="020B0600070205080204" pitchFamily="50" charset="-128"/>
                <a:ea typeface="ＭＳ Ｐゴシック" panose="020B0600070205080204" pitchFamily="50" charset="-128"/>
              </a:rPr>
              <a:t>　　　 </a:t>
            </a:r>
            <a:r>
              <a:rPr lang="en-US" altLang="ja-JP" sz="900" dirty="0">
                <a:latin typeface="ＭＳ Ｐゴシック" panose="020B0600070205080204" pitchFamily="50" charset="-128"/>
                <a:ea typeface="ＭＳ Ｐゴシック" panose="020B0600070205080204" pitchFamily="50" charset="-128"/>
              </a:rPr>
              <a:t>10</a:t>
            </a:r>
            <a:r>
              <a:rPr lang="ja-JP" altLang="en-US" sz="900" dirty="0">
                <a:latin typeface="ＭＳ Ｐゴシック" panose="020B0600070205080204" pitchFamily="50" charset="-128"/>
                <a:ea typeface="ＭＳ Ｐゴシック" panose="020B0600070205080204" pitchFamily="50" charset="-128"/>
              </a:rPr>
              <a:t>年以内に達成すべき財政調整基金の積立目標額を積算。</a:t>
            </a:r>
            <a:endParaRPr lang="en-US" altLang="ja-JP"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3" name="Text Box 13">
            <a:extLst>
              <a:ext uri="{FF2B5EF4-FFF2-40B4-BE49-F238E27FC236}">
                <a16:creationId xmlns:a16="http://schemas.microsoft.com/office/drawing/2014/main" id="{58FC071F-1C22-40F3-8329-B07B13BD7285}"/>
              </a:ext>
            </a:extLst>
          </p:cNvPr>
          <p:cNvSpPr txBox="1">
            <a:spLocks noChangeArrowheads="1"/>
          </p:cNvSpPr>
          <p:nvPr/>
        </p:nvSpPr>
        <p:spPr bwMode="auto">
          <a:xfrm>
            <a:off x="7525622" y="203995"/>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①</a:t>
            </a:r>
          </a:p>
        </p:txBody>
      </p:sp>
      <p:sp>
        <p:nvSpPr>
          <p:cNvPr id="2" name="スライド番号プレースホルダー 1">
            <a:extLst>
              <a:ext uri="{FF2B5EF4-FFF2-40B4-BE49-F238E27FC236}">
                <a16:creationId xmlns:a16="http://schemas.microsoft.com/office/drawing/2014/main" id="{08BEEE95-6C97-4E98-97ED-6964B0D54DA7}"/>
              </a:ext>
            </a:extLst>
          </p:cNvPr>
          <p:cNvSpPr>
            <a:spLocks noGrp="1"/>
          </p:cNvSpPr>
          <p:nvPr>
            <p:ph type="sldNum" sz="quarter" idx="12"/>
          </p:nvPr>
        </p:nvSpPr>
        <p:spPr>
          <a:xfrm>
            <a:off x="7099300" y="6482484"/>
            <a:ext cx="2311400" cy="365125"/>
          </a:xfrm>
        </p:spPr>
        <p:txBody>
          <a:bodyPr/>
          <a:lstStyle/>
          <a:p>
            <a:pPr>
              <a:defRPr/>
            </a:pPr>
            <a:r>
              <a:rPr lang="en-US" altLang="ja-JP" b="1" dirty="0">
                <a:latin typeface="+mj-ea"/>
                <a:ea typeface="+mj-ea"/>
              </a:rPr>
              <a:t>6</a:t>
            </a:r>
          </a:p>
        </p:txBody>
      </p:sp>
    </p:spTree>
    <p:extLst>
      <p:ext uri="{BB962C8B-B14F-4D97-AF65-F5344CB8AC3E}">
        <p14:creationId xmlns:p14="http://schemas.microsoft.com/office/powerpoint/2010/main" val="1745162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507406" y="378572"/>
            <a:ext cx="8917201" cy="637200"/>
          </a:xfrm>
          <a:solidFill>
            <a:srgbClr val="000099"/>
          </a:solidFill>
        </p:spPr>
        <p:txBody>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財政収支の見通し </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6</a:t>
            </a:r>
            <a:r>
              <a:rPr lang="ja-JP" altLang="en-US" sz="3200" b="1" dirty="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20" name="Rectangle 2">
            <a:extLst>
              <a:ext uri="{FF2B5EF4-FFF2-40B4-BE49-F238E27FC236}">
                <a16:creationId xmlns:a16="http://schemas.microsoft.com/office/drawing/2014/main" id="{19A4E644-8180-4FCB-B1F4-30DE8F7F4C93}"/>
              </a:ext>
            </a:extLst>
          </p:cNvPr>
          <p:cNvSpPr txBox="1">
            <a:spLocks noChangeArrowheads="1"/>
          </p:cNvSpPr>
          <p:nvPr/>
        </p:nvSpPr>
        <p:spPr>
          <a:xfrm>
            <a:off x="495300" y="359696"/>
            <a:ext cx="8915400" cy="656076"/>
          </a:xfrm>
          <a:prstGeom prst="rect">
            <a:avLst/>
          </a:prstGeom>
          <a:solidFill>
            <a:schemeClr val="bg1"/>
          </a:solidFill>
          <a:ln>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buClrTx/>
              <a:buSzTx/>
              <a:buFontTx/>
            </a:pPr>
            <a:r>
              <a:rPr lang="ja-JP" altLang="en-US" sz="3200" b="1" dirty="0">
                <a:latin typeface="HGSｺﾞｼｯｸM" panose="020B0600000000000000" pitchFamily="50" charset="-128"/>
                <a:ea typeface="HGSｺﾞｼｯｸM" panose="020B0600000000000000" pitchFamily="50" charset="-128"/>
              </a:rPr>
              <a:t>　（参考）前回試算</a:t>
            </a:r>
            <a:r>
              <a:rPr lang="en-US" altLang="ja-JP" sz="3200" b="1" dirty="0">
                <a:latin typeface="HGSｺﾞｼｯｸM" panose="020B0600000000000000" pitchFamily="50" charset="-128"/>
                <a:ea typeface="HGSｺﾞｼｯｸM" panose="020B0600000000000000" pitchFamily="50" charset="-128"/>
              </a:rPr>
              <a:t>【</a:t>
            </a:r>
            <a:r>
              <a:rPr lang="ja-JP" altLang="en-US" sz="3200" b="1" dirty="0">
                <a:latin typeface="HGSｺﾞｼｯｸM" panose="020B0600000000000000" pitchFamily="50" charset="-128"/>
                <a:ea typeface="HGSｺﾞｼｯｸM" panose="020B0600000000000000" pitchFamily="50" charset="-128"/>
              </a:rPr>
              <a:t>令和</a:t>
            </a:r>
            <a:r>
              <a:rPr lang="en-US" altLang="ja-JP" sz="3200" b="1" dirty="0">
                <a:latin typeface="HGSｺﾞｼｯｸM" panose="020B0600000000000000" pitchFamily="50" charset="-128"/>
                <a:ea typeface="HGSｺﾞｼｯｸM" panose="020B0600000000000000" pitchFamily="50" charset="-128"/>
              </a:rPr>
              <a:t>7</a:t>
            </a:r>
            <a:r>
              <a:rPr lang="ja-JP" altLang="en-US" sz="3200" b="1" dirty="0">
                <a:latin typeface="HGSｺﾞｼｯｸM" panose="020B0600000000000000" pitchFamily="50" charset="-128"/>
                <a:ea typeface="HGSｺﾞｼｯｸM" panose="020B0600000000000000" pitchFamily="50" charset="-128"/>
              </a:rPr>
              <a:t>年</a:t>
            </a:r>
            <a:r>
              <a:rPr lang="en-US" altLang="ja-JP" sz="3200" b="1" dirty="0">
                <a:latin typeface="HGSｺﾞｼｯｸM" panose="020B0600000000000000" pitchFamily="50" charset="-128"/>
                <a:ea typeface="HGSｺﾞｼｯｸM" panose="020B0600000000000000" pitchFamily="50" charset="-128"/>
              </a:rPr>
              <a:t>2</a:t>
            </a:r>
            <a:r>
              <a:rPr lang="ja-JP" altLang="en-US" sz="3200" b="1" dirty="0">
                <a:latin typeface="HGSｺﾞｼｯｸM" panose="020B0600000000000000" pitchFamily="50" charset="-128"/>
                <a:ea typeface="HGSｺﾞｼｯｸM" panose="020B0600000000000000" pitchFamily="50" charset="-128"/>
              </a:rPr>
              <a:t>月版</a:t>
            </a:r>
            <a:r>
              <a:rPr lang="en-US" altLang="ja-JP" sz="3200" b="1" dirty="0">
                <a:latin typeface="HGSｺﾞｼｯｸM" panose="020B0600000000000000" pitchFamily="50" charset="-128"/>
                <a:ea typeface="HGSｺﾞｼｯｸM" panose="020B0600000000000000" pitchFamily="50" charset="-128"/>
              </a:rPr>
              <a:t>】</a:t>
            </a:r>
          </a:p>
        </p:txBody>
      </p:sp>
      <p:sp>
        <p:nvSpPr>
          <p:cNvPr id="25" name="Text Box 13">
            <a:extLst>
              <a:ext uri="{FF2B5EF4-FFF2-40B4-BE49-F238E27FC236}">
                <a16:creationId xmlns:a16="http://schemas.microsoft.com/office/drawing/2014/main" id="{13228E2F-2426-4E10-8426-ECD6D523BC82}"/>
              </a:ext>
            </a:extLst>
          </p:cNvPr>
          <p:cNvSpPr txBox="1">
            <a:spLocks noChangeArrowheads="1"/>
          </p:cNvSpPr>
          <p:nvPr/>
        </p:nvSpPr>
        <p:spPr bwMode="auto">
          <a:xfrm>
            <a:off x="7525622" y="169281"/>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②</a:t>
            </a:r>
          </a:p>
        </p:txBody>
      </p:sp>
      <p:sp>
        <p:nvSpPr>
          <p:cNvPr id="26" name="メモ 3">
            <a:extLst>
              <a:ext uri="{FF2B5EF4-FFF2-40B4-BE49-F238E27FC236}">
                <a16:creationId xmlns:a16="http://schemas.microsoft.com/office/drawing/2014/main" id="{EC0F3CF2-AD39-4819-A006-C42991767127}"/>
              </a:ext>
            </a:extLst>
          </p:cNvPr>
          <p:cNvSpPr/>
          <p:nvPr/>
        </p:nvSpPr>
        <p:spPr>
          <a:xfrm>
            <a:off x="635001" y="1068866"/>
            <a:ext cx="8642563" cy="561315"/>
          </a:xfrm>
          <a:prstGeom prst="foldedCorner">
            <a:avLst>
              <a:gd name="adj" fmla="val 19534"/>
            </a:avLst>
          </a:prstGeom>
          <a:solidFill>
            <a:schemeClr val="bg1"/>
          </a:solid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財政調整基金の残高見込額： </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1,746</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末見込</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積立目標額：</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(2033)</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solidFill>
                <a:schemeClr val="tx1"/>
              </a:solidFill>
              <a:latin typeface="Arial Unicode MS" panose="020B060402020202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5E388147-2B22-4DB5-98C2-916830FC1717}"/>
              </a:ext>
            </a:extLst>
          </p:cNvPr>
          <p:cNvSpPr>
            <a:spLocks noGrp="1"/>
          </p:cNvSpPr>
          <p:nvPr>
            <p:ph type="sldNum" sz="quarter" idx="12"/>
          </p:nvPr>
        </p:nvSpPr>
        <p:spPr>
          <a:xfrm>
            <a:off x="7099300" y="6492996"/>
            <a:ext cx="2311400" cy="365125"/>
          </a:xfrm>
        </p:spPr>
        <p:txBody>
          <a:bodyPr/>
          <a:lstStyle/>
          <a:p>
            <a:pPr>
              <a:defRPr/>
            </a:pPr>
            <a:r>
              <a:rPr lang="en-US" altLang="ja-JP" b="1" dirty="0">
                <a:latin typeface="+mj-ea"/>
                <a:ea typeface="+mj-ea"/>
              </a:rPr>
              <a:t>7</a:t>
            </a:r>
          </a:p>
        </p:txBody>
      </p:sp>
      <p:pic>
        <p:nvPicPr>
          <p:cNvPr id="4" name="図 3">
            <a:extLst>
              <a:ext uri="{FF2B5EF4-FFF2-40B4-BE49-F238E27FC236}">
                <a16:creationId xmlns:a16="http://schemas.microsoft.com/office/drawing/2014/main" id="{62DFFE0E-31EE-488D-AC3C-4B44F5B2CC7C}"/>
              </a:ext>
            </a:extLst>
          </p:cNvPr>
          <p:cNvPicPr>
            <a:picLocks noChangeAspect="1"/>
          </p:cNvPicPr>
          <p:nvPr/>
        </p:nvPicPr>
        <p:blipFill>
          <a:blip r:embed="rId3"/>
          <a:stretch>
            <a:fillRect/>
          </a:stretch>
        </p:blipFill>
        <p:spPr>
          <a:xfrm>
            <a:off x="252576" y="1749788"/>
            <a:ext cx="9400847" cy="4810161"/>
          </a:xfrm>
          <a:prstGeom prst="rect">
            <a:avLst/>
          </a:prstGeom>
          <a:noFill/>
        </p:spPr>
      </p:pic>
    </p:spTree>
    <p:extLst>
      <p:ext uri="{BB962C8B-B14F-4D97-AF65-F5344CB8AC3E}">
        <p14:creationId xmlns:p14="http://schemas.microsoft.com/office/powerpoint/2010/main" val="2357705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グラフ 16">
            <a:extLst>
              <a:ext uri="{FF2B5EF4-FFF2-40B4-BE49-F238E27FC236}">
                <a16:creationId xmlns:a16="http://schemas.microsoft.com/office/drawing/2014/main" id="{5FF815E3-B5D5-43FC-8E3D-69C04F1EB675}"/>
              </a:ext>
            </a:extLst>
          </p:cNvPr>
          <p:cNvGraphicFramePr>
            <a:graphicFrameLocks/>
          </p:cNvGraphicFramePr>
          <p:nvPr>
            <p:extLst>
              <p:ext uri="{D42A27DB-BD31-4B8C-83A1-F6EECF244321}">
                <p14:modId xmlns:p14="http://schemas.microsoft.com/office/powerpoint/2010/main" val="3122086588"/>
              </p:ext>
            </p:extLst>
          </p:nvPr>
        </p:nvGraphicFramePr>
        <p:xfrm>
          <a:off x="592700" y="1145703"/>
          <a:ext cx="8657540" cy="4881898"/>
        </p:xfrm>
        <a:graphic>
          <a:graphicData uri="http://schemas.openxmlformats.org/drawingml/2006/chart">
            <c:chart xmlns:c="http://schemas.openxmlformats.org/drawingml/2006/chart" xmlns:r="http://schemas.openxmlformats.org/officeDocument/2006/relationships" r:id="rId3"/>
          </a:graphicData>
        </a:graphic>
      </p:graphicFrame>
      <p:sp>
        <p:nvSpPr>
          <p:cNvPr id="16" name="ホームベース 37">
            <a:extLst>
              <a:ext uri="{FF2B5EF4-FFF2-40B4-BE49-F238E27FC236}">
                <a16:creationId xmlns:a16="http://schemas.microsoft.com/office/drawing/2014/main" id="{4DFD04BE-CEB3-444B-866B-CFC66DE343C9}"/>
              </a:ext>
            </a:extLst>
          </p:cNvPr>
          <p:cNvSpPr/>
          <p:nvPr/>
        </p:nvSpPr>
        <p:spPr bwMode="auto">
          <a:xfrm rot="16200000">
            <a:off x="-384225" y="2102371"/>
            <a:ext cx="1476000" cy="267853"/>
          </a:xfrm>
          <a:prstGeom prst="homePlate">
            <a:avLst/>
          </a:prstGeom>
          <a:solidFill>
            <a:schemeClr val="tx1"/>
          </a:solidFill>
          <a:ln w="19050" cap="flat" cmpd="sng" algn="ctr">
            <a:solidFill>
              <a:schemeClr val="tx1"/>
            </a:solidFill>
            <a:prstDash val="solid"/>
            <a:round/>
            <a:headEnd type="none" w="med" len="med"/>
            <a:tailEnd type="none" w="med" len="med"/>
          </a:ln>
          <a:effec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8" name="テキスト ボックス 12">
            <a:extLst>
              <a:ext uri="{FF2B5EF4-FFF2-40B4-BE49-F238E27FC236}">
                <a16:creationId xmlns:a16="http://schemas.microsoft.com/office/drawing/2014/main" id="{37D47750-FFB2-4B12-8201-9D73A0063BB6}"/>
              </a:ext>
            </a:extLst>
          </p:cNvPr>
          <p:cNvSpPr txBox="1"/>
          <p:nvPr/>
        </p:nvSpPr>
        <p:spPr>
          <a:xfrm>
            <a:off x="160518" y="1662661"/>
            <a:ext cx="430887" cy="1202635"/>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solidFill>
                  <a:schemeClr val="bg1"/>
                </a:solidFill>
                <a:latin typeface="HGSｺﾞｼｯｸM" panose="020B0600000000000000" pitchFamily="50" charset="-128"/>
                <a:ea typeface="HGSｺﾞｼｯｸM" panose="020B0600000000000000" pitchFamily="50" charset="-128"/>
              </a:rPr>
              <a:t>黒　　字</a:t>
            </a:r>
          </a:p>
        </p:txBody>
      </p:sp>
      <p:sp>
        <p:nvSpPr>
          <p:cNvPr id="39" name="テキスト ボックス 12"/>
          <p:cNvSpPr txBox="1"/>
          <p:nvPr/>
        </p:nvSpPr>
        <p:spPr>
          <a:xfrm>
            <a:off x="168985" y="3372187"/>
            <a:ext cx="430887" cy="2292224"/>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latin typeface="HGSｺﾞｼｯｸM" panose="020B0600000000000000" pitchFamily="50" charset="-128"/>
                <a:ea typeface="HGSｺﾞｼｯｸM" panose="020B0600000000000000" pitchFamily="50" charset="-128"/>
              </a:rPr>
              <a:t>収　支　不　足　額</a:t>
            </a:r>
          </a:p>
        </p:txBody>
      </p:sp>
      <p:sp>
        <p:nvSpPr>
          <p:cNvPr id="5" name="大かっこ 4"/>
          <p:cNvSpPr/>
          <p:nvPr/>
        </p:nvSpPr>
        <p:spPr>
          <a:xfrm>
            <a:off x="1269823" y="6179421"/>
            <a:ext cx="7704000" cy="4680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l"/>
            <a:r>
              <a:rPr lang="ja-JP" altLang="en-US" sz="1300" dirty="0">
                <a:latin typeface="ＭＳ Ｐゴシック" pitchFamily="50" charset="-128"/>
              </a:rPr>
              <a:t>     　　  は各年度当初予算編成時の収支不足額（減債基金復元額含む）</a:t>
            </a:r>
            <a:endParaRPr lang="en-US" altLang="ja-JP" sz="1300" dirty="0">
              <a:latin typeface="ＭＳ Ｐゴシック" pitchFamily="50" charset="-128"/>
            </a:endParaRPr>
          </a:p>
          <a:p>
            <a:pPr algn="l"/>
            <a:r>
              <a:rPr kumimoji="1" lang="ja-JP" altLang="en-US" sz="1300" dirty="0">
                <a:latin typeface="ＭＳ Ｐゴシック" pitchFamily="50" charset="-128"/>
              </a:rPr>
              <a:t>　実質収支とは、歳入歳出差引額（形式収支）から翌年度へ繰り越すべき財源を控除した決算額</a:t>
            </a:r>
            <a:endParaRPr kumimoji="1" lang="ja-JP" altLang="en-US" sz="1300" dirty="0"/>
          </a:p>
        </p:txBody>
      </p:sp>
      <p:sp>
        <p:nvSpPr>
          <p:cNvPr id="38" name="ホームベース 37"/>
          <p:cNvSpPr/>
          <p:nvPr/>
        </p:nvSpPr>
        <p:spPr bwMode="auto">
          <a:xfrm rot="5400000">
            <a:off x="-1097996" y="4343688"/>
            <a:ext cx="2916000" cy="267853"/>
          </a:xfrm>
          <a:prstGeom prst="homePlate">
            <a:avLst/>
          </a:prstGeom>
          <a:noFill/>
          <a:ln w="19050" cap="flat" cmpd="sng" algn="ctr">
            <a:solidFill>
              <a:schemeClr val="tx1"/>
            </a:solidFill>
            <a:prstDash val="solid"/>
            <a:round/>
            <a:headEnd type="none" w="med" len="med"/>
            <a:tailEnd type="none" w="med" len="med"/>
          </a:ln>
          <a:effec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2" name="テキスト ボックス 11"/>
          <p:cNvSpPr txBox="1"/>
          <p:nvPr/>
        </p:nvSpPr>
        <p:spPr>
          <a:xfrm>
            <a:off x="586944" y="1115540"/>
            <a:ext cx="788742" cy="37841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ja-JP" altLang="en-US" sz="1200" dirty="0">
                <a:latin typeface="HGSｺﾞｼｯｸM" panose="020B0600000000000000" pitchFamily="50" charset="-128"/>
                <a:ea typeface="HGSｺﾞｼｯｸM" panose="020B0600000000000000" pitchFamily="50" charset="-128"/>
                <a:cs typeface="Meiryo UI" panose="020B0604030504040204" pitchFamily="50" charset="-128"/>
              </a:rPr>
              <a:t>億円</a:t>
            </a:r>
            <a:r>
              <a:rPr kumimoji="1" lang="en-US" altLang="ja-JP" sz="1200" dirty="0">
                <a:latin typeface="HGSｺﾞｼｯｸM" panose="020B0600000000000000" pitchFamily="50" charset="-128"/>
                <a:ea typeface="HGSｺﾞｼｯｸM" panose="020B0600000000000000" pitchFamily="50" charset="-128"/>
                <a:cs typeface="Meiryo UI" panose="020B0604030504040204" pitchFamily="50" charset="-128"/>
              </a:rPr>
              <a:t>)</a:t>
            </a:r>
            <a:endParaRPr kumimoji="1" lang="ja-JP" altLang="en-US" sz="1200" dirty="0">
              <a:latin typeface="HGSｺﾞｼｯｸM" panose="020B0600000000000000" pitchFamily="50" charset="-128"/>
              <a:ea typeface="HGSｺﾞｼｯｸM" panose="020B0600000000000000" pitchFamily="50" charset="-128"/>
              <a:cs typeface="Meiryo UI" panose="020B0604030504040204" pitchFamily="50" charset="-128"/>
            </a:endParaRPr>
          </a:p>
        </p:txBody>
      </p:sp>
      <p:sp>
        <p:nvSpPr>
          <p:cNvPr id="11" name="テキスト ボックス 1">
            <a:extLst>
              <a:ext uri="{FF2B5EF4-FFF2-40B4-BE49-F238E27FC236}">
                <a16:creationId xmlns:a16="http://schemas.microsoft.com/office/drawing/2014/main" id="{8F42A337-455D-4DCC-B75F-15A473F5EBC7}"/>
              </a:ext>
            </a:extLst>
          </p:cNvPr>
          <p:cNvSpPr txBox="1"/>
          <p:nvPr/>
        </p:nvSpPr>
        <p:spPr>
          <a:xfrm>
            <a:off x="8880289" y="1093515"/>
            <a:ext cx="594246" cy="2936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HGSｺﾞｼｯｸM" panose="020B0600000000000000" pitchFamily="50" charset="-128"/>
                <a:ea typeface="HGSｺﾞｼｯｸM" panose="020B0600000000000000" pitchFamily="50" charset="-128"/>
              </a:rPr>
              <a:t>(</a:t>
            </a:r>
            <a:r>
              <a:rPr lang="ja-JP" altLang="en-US" sz="1000" dirty="0">
                <a:latin typeface="HGSｺﾞｼｯｸM" panose="020B0600000000000000" pitchFamily="50" charset="-128"/>
                <a:ea typeface="HGSｺﾞｼｯｸM" panose="020B0600000000000000" pitchFamily="50" charset="-128"/>
              </a:rPr>
              <a:t>年度</a:t>
            </a:r>
            <a:r>
              <a:rPr lang="en-US" altLang="ja-JP" sz="1000" dirty="0">
                <a:latin typeface="HGSｺﾞｼｯｸM" panose="020B0600000000000000" pitchFamily="50" charset="-128"/>
                <a:ea typeface="HGSｺﾞｼｯｸM" panose="020B0600000000000000" pitchFamily="50" charset="-128"/>
              </a:rPr>
              <a:t>)</a:t>
            </a:r>
            <a:endParaRPr lang="ja-JP" altLang="en-US" sz="1000" dirty="0">
              <a:latin typeface="HGSｺﾞｼｯｸM" panose="020B0600000000000000" pitchFamily="50" charset="-128"/>
              <a:ea typeface="HGSｺﾞｼｯｸM" panose="020B0600000000000000" pitchFamily="50" charset="-128"/>
            </a:endParaRPr>
          </a:p>
        </p:txBody>
      </p:sp>
      <p:cxnSp>
        <p:nvCxnSpPr>
          <p:cNvPr id="10" name="直線コネクタ 9">
            <a:extLst>
              <a:ext uri="{FF2B5EF4-FFF2-40B4-BE49-F238E27FC236}">
                <a16:creationId xmlns:a16="http://schemas.microsoft.com/office/drawing/2014/main" id="{2D672A9F-F14D-410C-B3AD-4F39A6A5A829}"/>
              </a:ext>
            </a:extLst>
          </p:cNvPr>
          <p:cNvCxnSpPr/>
          <p:nvPr/>
        </p:nvCxnSpPr>
        <p:spPr>
          <a:xfrm>
            <a:off x="1507500" y="6318039"/>
            <a:ext cx="36000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4" name="Rectangle 2">
            <a:extLst>
              <a:ext uri="{FF2B5EF4-FFF2-40B4-BE49-F238E27FC236}">
                <a16:creationId xmlns:a16="http://schemas.microsoft.com/office/drawing/2014/main" id="{7691CE0A-8963-4D73-A0B2-DB484B735867}"/>
              </a:ext>
            </a:extLst>
          </p:cNvPr>
          <p:cNvSpPr txBox="1">
            <a:spLocks noChangeArrowheads="1"/>
          </p:cNvSpPr>
          <p:nvPr/>
        </p:nvSpPr>
        <p:spPr>
          <a:xfrm>
            <a:off x="495300" y="359696"/>
            <a:ext cx="8915400" cy="656076"/>
          </a:xfrm>
          <a:prstGeom prst="rect">
            <a:avLst/>
          </a:prstGeom>
          <a:solidFill>
            <a:schemeClr val="bg1"/>
          </a:solidFill>
          <a:ln>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buClrTx/>
              <a:buSzTx/>
              <a:buFontTx/>
            </a:pPr>
            <a:r>
              <a:rPr lang="ja-JP" altLang="en-US" sz="3200" b="1" dirty="0">
                <a:latin typeface="HGSｺﾞｼｯｸM" panose="020B0600000000000000" pitchFamily="50" charset="-128"/>
                <a:ea typeface="HGSｺﾞｼｯｸM" panose="020B0600000000000000" pitchFamily="50" charset="-128"/>
              </a:rPr>
              <a:t>（参考）実質収支の推移</a:t>
            </a:r>
            <a:endParaRPr lang="en-US" altLang="ja-JP" sz="3200" b="1" dirty="0">
              <a:latin typeface="HGSｺﾞｼｯｸM" panose="020B0600000000000000" pitchFamily="50" charset="-128"/>
              <a:ea typeface="HGSｺﾞｼｯｸM" panose="020B0600000000000000" pitchFamily="50" charset="-128"/>
            </a:endParaRPr>
          </a:p>
        </p:txBody>
      </p:sp>
      <p:sp>
        <p:nvSpPr>
          <p:cNvPr id="25" name="Text Box 13">
            <a:extLst>
              <a:ext uri="{FF2B5EF4-FFF2-40B4-BE49-F238E27FC236}">
                <a16:creationId xmlns:a16="http://schemas.microsoft.com/office/drawing/2014/main" id="{6C2E4868-FA52-4C87-BEC6-AF8AFEA3DACB}"/>
              </a:ext>
            </a:extLst>
          </p:cNvPr>
          <p:cNvSpPr txBox="1">
            <a:spLocks noChangeArrowheads="1"/>
          </p:cNvSpPr>
          <p:nvPr/>
        </p:nvSpPr>
        <p:spPr bwMode="auto">
          <a:xfrm>
            <a:off x="7525622" y="169281"/>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③</a:t>
            </a:r>
          </a:p>
        </p:txBody>
      </p:sp>
      <p:sp>
        <p:nvSpPr>
          <p:cNvPr id="13" name="テキスト ボックス 1">
            <a:extLst>
              <a:ext uri="{FF2B5EF4-FFF2-40B4-BE49-F238E27FC236}">
                <a16:creationId xmlns:a16="http://schemas.microsoft.com/office/drawing/2014/main" id="{C77F729D-E260-4EB9-98E0-F1147B340C07}"/>
              </a:ext>
            </a:extLst>
          </p:cNvPr>
          <p:cNvSpPr txBox="1"/>
          <p:nvPr/>
        </p:nvSpPr>
        <p:spPr>
          <a:xfrm>
            <a:off x="1269823" y="5967555"/>
            <a:ext cx="6915461" cy="251822"/>
          </a:xfrm>
          <a:prstGeom prst="rect">
            <a:avLst/>
          </a:prstGeom>
          <a:solidFill>
            <a:schemeClr val="bg1"/>
          </a:solid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en-US" altLang="ja-JP" sz="1050" dirty="0"/>
              <a:t>※H27</a:t>
            </a:r>
            <a:r>
              <a:rPr kumimoji="1" lang="ja-JP" altLang="en-US" sz="1050" dirty="0"/>
              <a:t>～</a:t>
            </a:r>
            <a:r>
              <a:rPr kumimoji="1" lang="en-US" altLang="ja-JP" sz="1050" dirty="0"/>
              <a:t>29</a:t>
            </a:r>
            <a:r>
              <a:rPr kumimoji="1" lang="ja-JP" altLang="en-US" sz="1050" dirty="0"/>
              <a:t>は財政調整基金の取崩しを含む（</a:t>
            </a:r>
            <a:r>
              <a:rPr kumimoji="1" lang="en-US" altLang="ja-JP" sz="1050" dirty="0"/>
              <a:t>H27</a:t>
            </a:r>
            <a:r>
              <a:rPr kumimoji="1" lang="ja-JP" altLang="en-US" sz="1050" dirty="0"/>
              <a:t>：</a:t>
            </a:r>
            <a:r>
              <a:rPr kumimoji="1" lang="en-US" altLang="ja-JP" sz="1050" dirty="0"/>
              <a:t>30</a:t>
            </a:r>
            <a:r>
              <a:rPr kumimoji="1" lang="ja-JP" altLang="en-US" sz="1050" dirty="0"/>
              <a:t>億円、</a:t>
            </a:r>
            <a:r>
              <a:rPr kumimoji="1" lang="en-US" altLang="ja-JP" sz="1050" dirty="0"/>
              <a:t>H28</a:t>
            </a:r>
            <a:r>
              <a:rPr kumimoji="1" lang="ja-JP" altLang="en-US" sz="1050" dirty="0"/>
              <a:t>：</a:t>
            </a:r>
            <a:r>
              <a:rPr kumimoji="1" lang="en-US" altLang="ja-JP" sz="1050" dirty="0"/>
              <a:t>150</a:t>
            </a:r>
            <a:r>
              <a:rPr kumimoji="1" lang="ja-JP" altLang="en-US" sz="1050" dirty="0"/>
              <a:t>億円、</a:t>
            </a:r>
            <a:r>
              <a:rPr kumimoji="1" lang="en-US" altLang="ja-JP" sz="1050" dirty="0"/>
              <a:t>H29</a:t>
            </a:r>
            <a:r>
              <a:rPr kumimoji="1" lang="ja-JP" altLang="en-US" sz="1050" dirty="0"/>
              <a:t>：</a:t>
            </a:r>
            <a:r>
              <a:rPr kumimoji="1" lang="en-US" altLang="ja-JP" sz="1050" dirty="0"/>
              <a:t>15</a:t>
            </a:r>
            <a:r>
              <a:rPr kumimoji="1" lang="ja-JP" altLang="en-US" sz="1050" dirty="0"/>
              <a:t>億円）</a:t>
            </a:r>
          </a:p>
        </p:txBody>
      </p:sp>
      <p:sp>
        <p:nvSpPr>
          <p:cNvPr id="2" name="スライド番号プレースホルダー 1">
            <a:extLst>
              <a:ext uri="{FF2B5EF4-FFF2-40B4-BE49-F238E27FC236}">
                <a16:creationId xmlns:a16="http://schemas.microsoft.com/office/drawing/2014/main" id="{F4C0DE14-2B22-4B85-B1C7-B14616352412}"/>
              </a:ext>
            </a:extLst>
          </p:cNvPr>
          <p:cNvSpPr>
            <a:spLocks noGrp="1"/>
          </p:cNvSpPr>
          <p:nvPr>
            <p:ph type="sldNum" sz="quarter" idx="12"/>
          </p:nvPr>
        </p:nvSpPr>
        <p:spPr>
          <a:xfrm>
            <a:off x="7099300" y="6482481"/>
            <a:ext cx="2311400" cy="365125"/>
          </a:xfrm>
        </p:spPr>
        <p:txBody>
          <a:bodyPr/>
          <a:lstStyle/>
          <a:p>
            <a:pPr>
              <a:defRPr/>
            </a:pPr>
            <a:r>
              <a:rPr lang="en-US" altLang="ja-JP" b="1" dirty="0">
                <a:latin typeface="+mj-ea"/>
                <a:ea typeface="+mj-ea"/>
              </a:rPr>
              <a:t>8</a:t>
            </a:r>
          </a:p>
        </p:txBody>
      </p:sp>
    </p:spTree>
    <p:extLst>
      <p:ext uri="{BB962C8B-B14F-4D97-AF65-F5344CB8AC3E}">
        <p14:creationId xmlns:p14="http://schemas.microsoft.com/office/powerpoint/2010/main" val="2452373956"/>
      </p:ext>
    </p:extLst>
  </p:cSld>
  <p:clrMapOvr>
    <a:masterClrMapping/>
  </p:clrMapOvr>
</p:sld>
</file>

<file path=ppt/theme/theme1.xml><?xml version="1.0" encoding="utf-8"?>
<a:theme xmlns:a="http://schemas.openxmlformats.org/drawingml/2006/main" name="s-cool14">
  <a:themeElements>
    <a:clrScheme name="s-cool1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ool1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154800" rIns="90000" bIns="154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154800" rIns="90000" bIns="154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s-cool1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23255</TotalTime>
  <Words>1188</Words>
  <Application>Microsoft Office PowerPoint</Application>
  <PresentationFormat>A4 210 x 297 mm</PresentationFormat>
  <Paragraphs>132</Paragraphs>
  <Slides>9</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9</vt:i4>
      </vt:variant>
    </vt:vector>
  </HeadingPairs>
  <TitlesOfParts>
    <vt:vector size="21" baseType="lpstr">
      <vt:lpstr>Arial Unicode MS</vt:lpstr>
      <vt:lpstr>HGPｺﾞｼｯｸM</vt:lpstr>
      <vt:lpstr>HGSｺﾞｼｯｸE</vt:lpstr>
      <vt:lpstr>HGSｺﾞｼｯｸM</vt:lpstr>
      <vt:lpstr>Meiryo UI</vt:lpstr>
      <vt:lpstr>ＭＳ Ｐゴシック</vt:lpstr>
      <vt:lpstr>ＭＳ Ｐ明朝</vt:lpstr>
      <vt:lpstr>Arial</vt:lpstr>
      <vt:lpstr>Calibri</vt:lpstr>
      <vt:lpstr>Wingdings</vt:lpstr>
      <vt:lpstr>s-cool14</vt:lpstr>
      <vt:lpstr>Office ​​テーマ</vt:lpstr>
      <vt:lpstr>PowerPoint プレゼンテーション</vt:lpstr>
      <vt:lpstr>　財政収支の見通し 【令和8年2月版】</vt:lpstr>
      <vt:lpstr>　結果のポイント【令和8年2月版】</vt:lpstr>
      <vt:lpstr>　試算の前提条件 【令和8年2月版】</vt:lpstr>
      <vt:lpstr>PowerPoint プレゼンテーション</vt:lpstr>
      <vt:lpstr>PowerPoint プレゼンテーション</vt:lpstr>
      <vt:lpstr>財政調整基金への積立目標額　《1,400億円（ 令和15年度末）》</vt:lpstr>
      <vt:lpstr>　財政収支の見通し 【令和6年2月版】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大阪府職員端末機１７年度１２月調達</dc:creator>
  <cp:lastModifiedBy>岩﨑　直人</cp:lastModifiedBy>
  <cp:revision>1611</cp:revision>
  <cp:lastPrinted>2026-02-04T11:03:33Z</cp:lastPrinted>
  <dcterms:created xsi:type="dcterms:W3CDTF">2009-12-29T09:06:20Z</dcterms:created>
  <dcterms:modified xsi:type="dcterms:W3CDTF">2026-02-12T08:44:09Z</dcterms:modified>
</cp:coreProperties>
</file>