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75" r:id="rId2"/>
  </p:sldIdLst>
  <p:sldSz cx="9144000" cy="6858000" type="screen4x3"/>
  <p:notesSz cx="6794500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2" d="100"/>
          <a:sy n="92" d="100"/>
        </p:scale>
        <p:origin x="1186" y="77"/>
      </p:cViewPr>
      <p:guideLst/>
    </p:cSldViewPr>
  </p:slideViewPr>
  <p:notesTextViewPr>
    <p:cViewPr>
      <p:scale>
        <a:sx n="1" d="1"/>
        <a:sy n="1" d="1"/>
      </p:scale>
      <p:origin x="0" y="-1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24" cy="496809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47890" y="0"/>
            <a:ext cx="2945024" cy="496809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r">
              <a:defRPr sz="1200"/>
            </a:lvl1pPr>
          </a:lstStyle>
          <a:p>
            <a:fld id="{D4A2D028-82F8-475F-A95F-E695625E9769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3" tIns="45706" rIns="91413" bIns="4570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133" y="4776024"/>
            <a:ext cx="5436235" cy="3907800"/>
          </a:xfrm>
          <a:prstGeom prst="rect">
            <a:avLst/>
          </a:prstGeom>
        </p:spPr>
        <p:txBody>
          <a:bodyPr vert="horz" lIns="91413" tIns="45706" rIns="91413" bIns="4570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241"/>
            <a:ext cx="2945024" cy="496809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47890" y="9428241"/>
            <a:ext cx="2945024" cy="496809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r">
              <a:defRPr sz="1200"/>
            </a:lvl1pPr>
          </a:lstStyle>
          <a:p>
            <a:fld id="{55825D0D-DF5F-4325-90B2-012630564F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9759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日本庭園の改修予定について</a:t>
            </a:r>
            <a:endParaRPr kumimoji="1" lang="en-US" altLang="ja-JP" dirty="0"/>
          </a:p>
          <a:p>
            <a:r>
              <a:rPr kumimoji="1" lang="ja-JP" altLang="en-US"/>
              <a:t>次回以降の部会では、現状変更届が必要となる改修工事のみ記載する→上記表の①⑦については次回以降削除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825D0D-DF5F-4325-90B2-012630564F16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16167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565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1" y="3602039"/>
            <a:ext cx="6858000" cy="1655762"/>
          </a:xfrm>
        </p:spPr>
        <p:txBody>
          <a:bodyPr/>
          <a:lstStyle>
            <a:lvl1pPr marL="0" indent="0" algn="ctr">
              <a:buNone/>
              <a:defRPr sz="2263"/>
            </a:lvl1pPr>
            <a:lvl2pPr marL="431086" indent="0" algn="ctr">
              <a:buNone/>
              <a:defRPr sz="1886"/>
            </a:lvl2pPr>
            <a:lvl3pPr marL="862173" indent="0" algn="ctr">
              <a:buNone/>
              <a:defRPr sz="1697"/>
            </a:lvl3pPr>
            <a:lvl4pPr marL="1293258" indent="0" algn="ctr">
              <a:buNone/>
              <a:defRPr sz="1508"/>
            </a:lvl4pPr>
            <a:lvl5pPr marL="1724345" indent="0" algn="ctr">
              <a:buNone/>
              <a:defRPr sz="1508"/>
            </a:lvl5pPr>
            <a:lvl6pPr marL="2155431" indent="0" algn="ctr">
              <a:buNone/>
              <a:defRPr sz="1508"/>
            </a:lvl6pPr>
            <a:lvl7pPr marL="2586517" indent="0" algn="ctr">
              <a:buNone/>
              <a:defRPr sz="1508"/>
            </a:lvl7pPr>
            <a:lvl8pPr marL="3017604" indent="0" algn="ctr">
              <a:buNone/>
              <a:defRPr sz="1508"/>
            </a:lvl8pPr>
            <a:lvl9pPr marL="3448689" indent="0" algn="ctr">
              <a:buNone/>
              <a:defRPr sz="1508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0B7A5-C37A-4EA4-BA14-EBEFFBBA2823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3422D-B0F4-4DE9-90CC-85B510E0F9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4809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0B7A5-C37A-4EA4-BA14-EBEFFBBA2823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3422D-B0F4-4DE9-90CC-85B510E0F9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5491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0B7A5-C37A-4EA4-BA14-EBEFFBBA2823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3422D-B0F4-4DE9-90CC-85B510E0F9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959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0B7A5-C37A-4EA4-BA14-EBEFFBBA2823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3422D-B0F4-4DE9-90CC-85B510E0F9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2892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9" y="1709740"/>
            <a:ext cx="7886700" cy="2852737"/>
          </a:xfrm>
        </p:spPr>
        <p:txBody>
          <a:bodyPr anchor="b"/>
          <a:lstStyle>
            <a:lvl1pPr>
              <a:defRPr sz="565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9" y="4589465"/>
            <a:ext cx="7886700" cy="1500187"/>
          </a:xfrm>
        </p:spPr>
        <p:txBody>
          <a:bodyPr/>
          <a:lstStyle>
            <a:lvl1pPr marL="0" indent="0">
              <a:buNone/>
              <a:defRPr sz="2263">
                <a:solidFill>
                  <a:schemeClr val="tx1"/>
                </a:solidFill>
              </a:defRPr>
            </a:lvl1pPr>
            <a:lvl2pPr marL="431086" indent="0">
              <a:buNone/>
              <a:defRPr sz="1886">
                <a:solidFill>
                  <a:schemeClr val="tx1">
                    <a:tint val="75000"/>
                  </a:schemeClr>
                </a:solidFill>
              </a:defRPr>
            </a:lvl2pPr>
            <a:lvl3pPr marL="862173" indent="0">
              <a:buNone/>
              <a:defRPr sz="1697">
                <a:solidFill>
                  <a:schemeClr val="tx1">
                    <a:tint val="75000"/>
                  </a:schemeClr>
                </a:solidFill>
              </a:defRPr>
            </a:lvl3pPr>
            <a:lvl4pPr marL="1293258" indent="0">
              <a:buNone/>
              <a:defRPr sz="1508">
                <a:solidFill>
                  <a:schemeClr val="tx1">
                    <a:tint val="75000"/>
                  </a:schemeClr>
                </a:solidFill>
              </a:defRPr>
            </a:lvl4pPr>
            <a:lvl5pPr marL="1724345" indent="0">
              <a:buNone/>
              <a:defRPr sz="1508">
                <a:solidFill>
                  <a:schemeClr val="tx1">
                    <a:tint val="75000"/>
                  </a:schemeClr>
                </a:solidFill>
              </a:defRPr>
            </a:lvl5pPr>
            <a:lvl6pPr marL="2155431" indent="0">
              <a:buNone/>
              <a:defRPr sz="1508">
                <a:solidFill>
                  <a:schemeClr val="tx1">
                    <a:tint val="75000"/>
                  </a:schemeClr>
                </a:solidFill>
              </a:defRPr>
            </a:lvl6pPr>
            <a:lvl7pPr marL="2586517" indent="0">
              <a:buNone/>
              <a:defRPr sz="1508">
                <a:solidFill>
                  <a:schemeClr val="tx1">
                    <a:tint val="75000"/>
                  </a:schemeClr>
                </a:solidFill>
              </a:defRPr>
            </a:lvl7pPr>
            <a:lvl8pPr marL="3017604" indent="0">
              <a:buNone/>
              <a:defRPr sz="1508">
                <a:solidFill>
                  <a:schemeClr val="tx1">
                    <a:tint val="75000"/>
                  </a:schemeClr>
                </a:solidFill>
              </a:defRPr>
            </a:lvl8pPr>
            <a:lvl9pPr marL="3448689" indent="0">
              <a:buNone/>
              <a:defRPr sz="150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0B7A5-C37A-4EA4-BA14-EBEFFBBA2823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3422D-B0F4-4DE9-90CC-85B510E0F9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171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0B7A5-C37A-4EA4-BA14-EBEFFBBA2823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3422D-B0F4-4DE9-90CC-85B510E0F9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0165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263" b="1"/>
            </a:lvl1pPr>
            <a:lvl2pPr marL="431086" indent="0">
              <a:buNone/>
              <a:defRPr sz="1886" b="1"/>
            </a:lvl2pPr>
            <a:lvl3pPr marL="862173" indent="0">
              <a:buNone/>
              <a:defRPr sz="1697" b="1"/>
            </a:lvl3pPr>
            <a:lvl4pPr marL="1293258" indent="0">
              <a:buNone/>
              <a:defRPr sz="1508" b="1"/>
            </a:lvl4pPr>
            <a:lvl5pPr marL="1724345" indent="0">
              <a:buNone/>
              <a:defRPr sz="1508" b="1"/>
            </a:lvl5pPr>
            <a:lvl6pPr marL="2155431" indent="0">
              <a:buNone/>
              <a:defRPr sz="1508" b="1"/>
            </a:lvl6pPr>
            <a:lvl7pPr marL="2586517" indent="0">
              <a:buNone/>
              <a:defRPr sz="1508" b="1"/>
            </a:lvl7pPr>
            <a:lvl8pPr marL="3017604" indent="0">
              <a:buNone/>
              <a:defRPr sz="1508" b="1"/>
            </a:lvl8pPr>
            <a:lvl9pPr marL="3448689" indent="0">
              <a:buNone/>
              <a:defRPr sz="1508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263" b="1"/>
            </a:lvl1pPr>
            <a:lvl2pPr marL="431086" indent="0">
              <a:buNone/>
              <a:defRPr sz="1886" b="1"/>
            </a:lvl2pPr>
            <a:lvl3pPr marL="862173" indent="0">
              <a:buNone/>
              <a:defRPr sz="1697" b="1"/>
            </a:lvl3pPr>
            <a:lvl4pPr marL="1293258" indent="0">
              <a:buNone/>
              <a:defRPr sz="1508" b="1"/>
            </a:lvl4pPr>
            <a:lvl5pPr marL="1724345" indent="0">
              <a:buNone/>
              <a:defRPr sz="1508" b="1"/>
            </a:lvl5pPr>
            <a:lvl6pPr marL="2155431" indent="0">
              <a:buNone/>
              <a:defRPr sz="1508" b="1"/>
            </a:lvl6pPr>
            <a:lvl7pPr marL="2586517" indent="0">
              <a:buNone/>
              <a:defRPr sz="1508" b="1"/>
            </a:lvl7pPr>
            <a:lvl8pPr marL="3017604" indent="0">
              <a:buNone/>
              <a:defRPr sz="1508" b="1"/>
            </a:lvl8pPr>
            <a:lvl9pPr marL="3448689" indent="0">
              <a:buNone/>
              <a:defRPr sz="1508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0B7A5-C37A-4EA4-BA14-EBEFFBBA2823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3422D-B0F4-4DE9-90CC-85B510E0F9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82176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0B7A5-C37A-4EA4-BA14-EBEFFBBA2823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3422D-B0F4-4DE9-90CC-85B510E0F9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2384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0B7A5-C37A-4EA4-BA14-EBEFFBBA2823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3422D-B0F4-4DE9-90CC-85B510E0F9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9774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01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7"/>
            <a:ext cx="4629150" cy="4873625"/>
          </a:xfrm>
        </p:spPr>
        <p:txBody>
          <a:bodyPr/>
          <a:lstStyle>
            <a:lvl1pPr>
              <a:defRPr sz="3017"/>
            </a:lvl1pPr>
            <a:lvl2pPr>
              <a:defRPr sz="2640"/>
            </a:lvl2pPr>
            <a:lvl3pPr>
              <a:defRPr sz="2263"/>
            </a:lvl3pPr>
            <a:lvl4pPr>
              <a:defRPr sz="1886"/>
            </a:lvl4pPr>
            <a:lvl5pPr>
              <a:defRPr sz="1886"/>
            </a:lvl5pPr>
            <a:lvl6pPr>
              <a:defRPr sz="1886"/>
            </a:lvl6pPr>
            <a:lvl7pPr>
              <a:defRPr sz="1886"/>
            </a:lvl7pPr>
            <a:lvl8pPr>
              <a:defRPr sz="1886"/>
            </a:lvl8pPr>
            <a:lvl9pPr>
              <a:defRPr sz="1886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508"/>
            </a:lvl1pPr>
            <a:lvl2pPr marL="431086" indent="0">
              <a:buNone/>
              <a:defRPr sz="1320"/>
            </a:lvl2pPr>
            <a:lvl3pPr marL="862173" indent="0">
              <a:buNone/>
              <a:defRPr sz="1132"/>
            </a:lvl3pPr>
            <a:lvl4pPr marL="1293258" indent="0">
              <a:buNone/>
              <a:defRPr sz="943"/>
            </a:lvl4pPr>
            <a:lvl5pPr marL="1724345" indent="0">
              <a:buNone/>
              <a:defRPr sz="943"/>
            </a:lvl5pPr>
            <a:lvl6pPr marL="2155431" indent="0">
              <a:buNone/>
              <a:defRPr sz="943"/>
            </a:lvl6pPr>
            <a:lvl7pPr marL="2586517" indent="0">
              <a:buNone/>
              <a:defRPr sz="943"/>
            </a:lvl7pPr>
            <a:lvl8pPr marL="3017604" indent="0">
              <a:buNone/>
              <a:defRPr sz="943"/>
            </a:lvl8pPr>
            <a:lvl9pPr marL="3448689" indent="0">
              <a:buNone/>
              <a:defRPr sz="94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0B7A5-C37A-4EA4-BA14-EBEFFBBA2823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3422D-B0F4-4DE9-90CC-85B510E0F9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39880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01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7"/>
            <a:ext cx="4629150" cy="4873625"/>
          </a:xfrm>
        </p:spPr>
        <p:txBody>
          <a:bodyPr anchor="t"/>
          <a:lstStyle>
            <a:lvl1pPr marL="0" indent="0">
              <a:buNone/>
              <a:defRPr sz="3017"/>
            </a:lvl1pPr>
            <a:lvl2pPr marL="431086" indent="0">
              <a:buNone/>
              <a:defRPr sz="2640"/>
            </a:lvl2pPr>
            <a:lvl3pPr marL="862173" indent="0">
              <a:buNone/>
              <a:defRPr sz="2263"/>
            </a:lvl3pPr>
            <a:lvl4pPr marL="1293258" indent="0">
              <a:buNone/>
              <a:defRPr sz="1886"/>
            </a:lvl4pPr>
            <a:lvl5pPr marL="1724345" indent="0">
              <a:buNone/>
              <a:defRPr sz="1886"/>
            </a:lvl5pPr>
            <a:lvl6pPr marL="2155431" indent="0">
              <a:buNone/>
              <a:defRPr sz="1886"/>
            </a:lvl6pPr>
            <a:lvl7pPr marL="2586517" indent="0">
              <a:buNone/>
              <a:defRPr sz="1886"/>
            </a:lvl7pPr>
            <a:lvl8pPr marL="3017604" indent="0">
              <a:buNone/>
              <a:defRPr sz="1886"/>
            </a:lvl8pPr>
            <a:lvl9pPr marL="3448689" indent="0">
              <a:buNone/>
              <a:defRPr sz="1886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508"/>
            </a:lvl1pPr>
            <a:lvl2pPr marL="431086" indent="0">
              <a:buNone/>
              <a:defRPr sz="1320"/>
            </a:lvl2pPr>
            <a:lvl3pPr marL="862173" indent="0">
              <a:buNone/>
              <a:defRPr sz="1132"/>
            </a:lvl3pPr>
            <a:lvl4pPr marL="1293258" indent="0">
              <a:buNone/>
              <a:defRPr sz="943"/>
            </a:lvl4pPr>
            <a:lvl5pPr marL="1724345" indent="0">
              <a:buNone/>
              <a:defRPr sz="943"/>
            </a:lvl5pPr>
            <a:lvl6pPr marL="2155431" indent="0">
              <a:buNone/>
              <a:defRPr sz="943"/>
            </a:lvl6pPr>
            <a:lvl7pPr marL="2586517" indent="0">
              <a:buNone/>
              <a:defRPr sz="943"/>
            </a:lvl7pPr>
            <a:lvl8pPr marL="3017604" indent="0">
              <a:buNone/>
              <a:defRPr sz="943"/>
            </a:lvl8pPr>
            <a:lvl9pPr marL="3448689" indent="0">
              <a:buNone/>
              <a:defRPr sz="94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0B7A5-C37A-4EA4-BA14-EBEFFBBA2823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3422D-B0F4-4DE9-90CC-85B510E0F9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0099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1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1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3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F0B7A5-C37A-4EA4-BA14-EBEFFBBA2823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1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3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3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3422D-B0F4-4DE9-90CC-85B510E0F9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2375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862173" rtl="0" eaLnBrk="1" latinLnBrk="0" hangingPunct="1">
        <a:lnSpc>
          <a:spcPct val="90000"/>
        </a:lnSpc>
        <a:spcBef>
          <a:spcPct val="0"/>
        </a:spcBef>
        <a:buNone/>
        <a:defRPr kumimoji="1" sz="414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5543" indent="-215543" algn="l" defTabSz="862173" rtl="0" eaLnBrk="1" latinLnBrk="0" hangingPunct="1">
        <a:lnSpc>
          <a:spcPct val="90000"/>
        </a:lnSpc>
        <a:spcBef>
          <a:spcPts val="943"/>
        </a:spcBef>
        <a:buFont typeface="Arial" panose="020B0604020202020204" pitchFamily="34" charset="0"/>
        <a:buChar char="•"/>
        <a:defRPr kumimoji="1" sz="2640" kern="1200">
          <a:solidFill>
            <a:schemeClr val="tx1"/>
          </a:solidFill>
          <a:latin typeface="+mn-lt"/>
          <a:ea typeface="+mn-ea"/>
          <a:cs typeface="+mn-cs"/>
        </a:defRPr>
      </a:lvl1pPr>
      <a:lvl2pPr marL="646629" indent="-215543" algn="l" defTabSz="862173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kumimoji="1" sz="2263" kern="1200">
          <a:solidFill>
            <a:schemeClr val="tx1"/>
          </a:solidFill>
          <a:latin typeface="+mn-lt"/>
          <a:ea typeface="+mn-ea"/>
          <a:cs typeface="+mn-cs"/>
        </a:defRPr>
      </a:lvl2pPr>
      <a:lvl3pPr marL="1077715" indent="-215543" algn="l" defTabSz="862173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kumimoji="1" sz="1886" kern="1200">
          <a:solidFill>
            <a:schemeClr val="tx1"/>
          </a:solidFill>
          <a:latin typeface="+mn-lt"/>
          <a:ea typeface="+mn-ea"/>
          <a:cs typeface="+mn-cs"/>
        </a:defRPr>
      </a:lvl3pPr>
      <a:lvl4pPr marL="1508802" indent="-215543" algn="l" defTabSz="862173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kumimoji="1" sz="1697" kern="1200">
          <a:solidFill>
            <a:schemeClr val="tx1"/>
          </a:solidFill>
          <a:latin typeface="+mn-lt"/>
          <a:ea typeface="+mn-ea"/>
          <a:cs typeface="+mn-cs"/>
        </a:defRPr>
      </a:lvl4pPr>
      <a:lvl5pPr marL="1939888" indent="-215543" algn="l" defTabSz="862173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kumimoji="1" sz="1697" kern="1200">
          <a:solidFill>
            <a:schemeClr val="tx1"/>
          </a:solidFill>
          <a:latin typeface="+mn-lt"/>
          <a:ea typeface="+mn-ea"/>
          <a:cs typeface="+mn-cs"/>
        </a:defRPr>
      </a:lvl5pPr>
      <a:lvl6pPr marL="2370974" indent="-215543" algn="l" defTabSz="862173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kumimoji="1" sz="1697" kern="1200">
          <a:solidFill>
            <a:schemeClr val="tx1"/>
          </a:solidFill>
          <a:latin typeface="+mn-lt"/>
          <a:ea typeface="+mn-ea"/>
          <a:cs typeface="+mn-cs"/>
        </a:defRPr>
      </a:lvl6pPr>
      <a:lvl7pPr marL="2802060" indent="-215543" algn="l" defTabSz="862173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kumimoji="1" sz="1697" kern="1200">
          <a:solidFill>
            <a:schemeClr val="tx1"/>
          </a:solidFill>
          <a:latin typeface="+mn-lt"/>
          <a:ea typeface="+mn-ea"/>
          <a:cs typeface="+mn-cs"/>
        </a:defRPr>
      </a:lvl7pPr>
      <a:lvl8pPr marL="3233146" indent="-215543" algn="l" defTabSz="862173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kumimoji="1" sz="1697" kern="1200">
          <a:solidFill>
            <a:schemeClr val="tx1"/>
          </a:solidFill>
          <a:latin typeface="+mn-lt"/>
          <a:ea typeface="+mn-ea"/>
          <a:cs typeface="+mn-cs"/>
        </a:defRPr>
      </a:lvl8pPr>
      <a:lvl9pPr marL="3664233" indent="-215543" algn="l" defTabSz="862173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kumimoji="1" sz="169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62173" rtl="0" eaLnBrk="1" latinLnBrk="0" hangingPunct="1">
        <a:defRPr kumimoji="1" sz="1697" kern="1200">
          <a:solidFill>
            <a:schemeClr val="tx1"/>
          </a:solidFill>
          <a:latin typeface="+mn-lt"/>
          <a:ea typeface="+mn-ea"/>
          <a:cs typeface="+mn-cs"/>
        </a:defRPr>
      </a:lvl1pPr>
      <a:lvl2pPr marL="431086" algn="l" defTabSz="862173" rtl="0" eaLnBrk="1" latinLnBrk="0" hangingPunct="1">
        <a:defRPr kumimoji="1" sz="1697" kern="1200">
          <a:solidFill>
            <a:schemeClr val="tx1"/>
          </a:solidFill>
          <a:latin typeface="+mn-lt"/>
          <a:ea typeface="+mn-ea"/>
          <a:cs typeface="+mn-cs"/>
        </a:defRPr>
      </a:lvl2pPr>
      <a:lvl3pPr marL="862173" algn="l" defTabSz="862173" rtl="0" eaLnBrk="1" latinLnBrk="0" hangingPunct="1">
        <a:defRPr kumimoji="1" sz="1697" kern="1200">
          <a:solidFill>
            <a:schemeClr val="tx1"/>
          </a:solidFill>
          <a:latin typeface="+mn-lt"/>
          <a:ea typeface="+mn-ea"/>
          <a:cs typeface="+mn-cs"/>
        </a:defRPr>
      </a:lvl3pPr>
      <a:lvl4pPr marL="1293258" algn="l" defTabSz="862173" rtl="0" eaLnBrk="1" latinLnBrk="0" hangingPunct="1">
        <a:defRPr kumimoji="1" sz="1697" kern="1200">
          <a:solidFill>
            <a:schemeClr val="tx1"/>
          </a:solidFill>
          <a:latin typeface="+mn-lt"/>
          <a:ea typeface="+mn-ea"/>
          <a:cs typeface="+mn-cs"/>
        </a:defRPr>
      </a:lvl4pPr>
      <a:lvl5pPr marL="1724345" algn="l" defTabSz="862173" rtl="0" eaLnBrk="1" latinLnBrk="0" hangingPunct="1">
        <a:defRPr kumimoji="1" sz="1697" kern="1200">
          <a:solidFill>
            <a:schemeClr val="tx1"/>
          </a:solidFill>
          <a:latin typeface="+mn-lt"/>
          <a:ea typeface="+mn-ea"/>
          <a:cs typeface="+mn-cs"/>
        </a:defRPr>
      </a:lvl5pPr>
      <a:lvl6pPr marL="2155431" algn="l" defTabSz="862173" rtl="0" eaLnBrk="1" latinLnBrk="0" hangingPunct="1">
        <a:defRPr kumimoji="1" sz="1697" kern="1200">
          <a:solidFill>
            <a:schemeClr val="tx1"/>
          </a:solidFill>
          <a:latin typeface="+mn-lt"/>
          <a:ea typeface="+mn-ea"/>
          <a:cs typeface="+mn-cs"/>
        </a:defRPr>
      </a:lvl6pPr>
      <a:lvl7pPr marL="2586517" algn="l" defTabSz="862173" rtl="0" eaLnBrk="1" latinLnBrk="0" hangingPunct="1">
        <a:defRPr kumimoji="1" sz="1697" kern="1200">
          <a:solidFill>
            <a:schemeClr val="tx1"/>
          </a:solidFill>
          <a:latin typeface="+mn-lt"/>
          <a:ea typeface="+mn-ea"/>
          <a:cs typeface="+mn-cs"/>
        </a:defRPr>
      </a:lvl7pPr>
      <a:lvl8pPr marL="3017604" algn="l" defTabSz="862173" rtl="0" eaLnBrk="1" latinLnBrk="0" hangingPunct="1">
        <a:defRPr kumimoji="1" sz="1697" kern="1200">
          <a:solidFill>
            <a:schemeClr val="tx1"/>
          </a:solidFill>
          <a:latin typeface="+mn-lt"/>
          <a:ea typeface="+mn-ea"/>
          <a:cs typeface="+mn-cs"/>
        </a:defRPr>
      </a:lvl8pPr>
      <a:lvl9pPr marL="3448689" algn="l" defTabSz="862173" rtl="0" eaLnBrk="1" latinLnBrk="0" hangingPunct="1">
        <a:defRPr kumimoji="1" sz="169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jpg"/><Relationship Id="rId10" Type="http://schemas.openxmlformats.org/officeDocument/2006/relationships/image" Target="../media/image8.emf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3">
            <a:extLst>
              <a:ext uri="{FF2B5EF4-FFF2-40B4-BE49-F238E27FC236}">
                <a16:creationId xmlns:a16="http://schemas.microsoft.com/office/drawing/2014/main" id="{C05FC86F-6702-FC78-70CA-980C81322CD2}"/>
              </a:ext>
            </a:extLst>
          </p:cNvPr>
          <p:cNvSpPr txBox="1"/>
          <p:nvPr/>
        </p:nvSpPr>
        <p:spPr>
          <a:xfrm>
            <a:off x="0" y="8232"/>
            <a:ext cx="9144000" cy="334667"/>
          </a:xfrm>
          <a:prstGeom prst="rect">
            <a:avLst/>
          </a:prstGeom>
          <a:solidFill>
            <a:schemeClr val="accent1"/>
          </a:solidFill>
          <a:ln w="6350">
            <a:solidFill>
              <a:schemeClr val="accent1">
                <a:lumMod val="75000"/>
              </a:schemeClr>
            </a:solidFill>
            <a:prstDash val="lgDash"/>
          </a:ln>
        </p:spPr>
        <p:txBody>
          <a:bodyPr rot="0" spcFirstLastPara="0" vert="horz" wrap="square" lIns="55302" tIns="27651" rIns="55302" bIns="27651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defTabSz="276515">
              <a:defRPr/>
            </a:pPr>
            <a:r>
              <a:rPr lang="ja-JP" altLang="en-US" sz="1400" b="1" kern="0" dirty="0">
                <a:solidFill>
                  <a:prstClr val="white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HG荳ｸ・ｺ・橸ｽｼ・ｯ・ｸM-PRO"/>
              </a:rPr>
              <a:t>日本庭園の改修予定等について</a:t>
            </a:r>
            <a:endParaRPr lang="ja-JP" altLang="ja-JP" sz="1400" b="1" kern="100" dirty="0">
              <a:solidFill>
                <a:prstClr val="white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6" name="テキスト ボックス 13">
            <a:extLst>
              <a:ext uri="{FF2B5EF4-FFF2-40B4-BE49-F238E27FC236}">
                <a16:creationId xmlns:a16="http://schemas.microsoft.com/office/drawing/2014/main" id="{EA33EB93-D03D-65EA-998F-11CB2E88ADC7}"/>
              </a:ext>
            </a:extLst>
          </p:cNvPr>
          <p:cNvSpPr txBox="1"/>
          <p:nvPr/>
        </p:nvSpPr>
        <p:spPr>
          <a:xfrm>
            <a:off x="3643554" y="371942"/>
            <a:ext cx="5465508" cy="25108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  <a:prstDash val="solid"/>
          </a:ln>
        </p:spPr>
        <p:txBody>
          <a:bodyPr rot="0" spcFirstLastPara="0" vert="horz" wrap="square" lIns="55302" tIns="27651" rIns="55302" bIns="27651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 defTabSz="276515">
              <a:defRPr/>
            </a:pPr>
            <a:r>
              <a:rPr lang="ja-JP" altLang="en-US" sz="1000" b="1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Courier New" panose="02070309020205020404" pitchFamily="49" charset="0"/>
              </a:rPr>
              <a:t>２．日本庭園内の改修等に際し必要な事項</a:t>
            </a:r>
            <a:endParaRPr lang="en-US" altLang="ja-JP" sz="1000" b="1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Courier New" panose="02070309020205020404" pitchFamily="49" charset="0"/>
            </a:endParaRPr>
          </a:p>
          <a:p>
            <a:pPr algn="just" defTabSz="276515">
              <a:defRPr/>
            </a:pPr>
            <a:r>
              <a:rPr lang="ja-JP" altLang="en-US" sz="8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Courier New" panose="02070309020205020404" pitchFamily="49" charset="0"/>
              </a:rPr>
              <a:t>　</a:t>
            </a:r>
            <a:endParaRPr lang="en-US" altLang="ja-JP" sz="8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Courier New" panose="02070309020205020404" pitchFamily="49" charset="0"/>
            </a:endParaRPr>
          </a:p>
          <a:p>
            <a:pPr algn="just" defTabSz="276515">
              <a:defRPr/>
            </a:pPr>
            <a:r>
              <a:rPr lang="ja-JP" altLang="en-US" sz="8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Courier New" panose="02070309020205020404" pitchFamily="49" charset="0"/>
              </a:rPr>
              <a:t>　○日本庭園内で現状変更を行う際、原則</a:t>
            </a:r>
            <a:r>
              <a:rPr lang="en-US" altLang="ja-JP" sz="8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Courier New" panose="02070309020205020404" pitchFamily="49" charset="0"/>
              </a:rPr>
              <a:t>30</a:t>
            </a:r>
            <a:r>
              <a:rPr lang="ja-JP" altLang="en-US" sz="8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Courier New" panose="02070309020205020404" pitchFamily="49" charset="0"/>
              </a:rPr>
              <a:t>日前までに文化庁に届出を行う。</a:t>
            </a:r>
            <a:endParaRPr lang="en-US" altLang="ja-JP" sz="8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Courier New" panose="02070309020205020404" pitchFamily="49" charset="0"/>
            </a:endParaRPr>
          </a:p>
          <a:p>
            <a:pPr algn="just" defTabSz="276515">
              <a:defRPr/>
            </a:pPr>
            <a:r>
              <a:rPr lang="ja-JP" altLang="en-US" sz="8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Courier New" panose="02070309020205020404" pitchFamily="49" charset="0"/>
              </a:rPr>
              <a:t>　○現状変更が必要とされる行為を行う際には、文化庁、大阪府教育庁文化財保護課などの関係機関と協議を行うと</a:t>
            </a:r>
            <a:endParaRPr lang="en-US" altLang="ja-JP" sz="8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Courier New" panose="02070309020205020404" pitchFamily="49" charset="0"/>
            </a:endParaRPr>
          </a:p>
          <a:p>
            <a:pPr algn="just" defTabSz="276515">
              <a:defRPr/>
            </a:pPr>
            <a:r>
              <a:rPr lang="ja-JP" altLang="en-US" sz="8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Courier New" panose="02070309020205020404" pitchFamily="49" charset="0"/>
              </a:rPr>
              <a:t>　　ともに、</a:t>
            </a:r>
            <a:r>
              <a:rPr lang="ja-JP" altLang="en-US" sz="800" u="sng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Courier New" panose="02070309020205020404" pitchFamily="49" charset="0"/>
              </a:rPr>
              <a:t>景観等の観点から審議が必要と判断されるものについては</a:t>
            </a:r>
            <a:r>
              <a:rPr lang="ja-JP" altLang="en-US" sz="8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Courier New" panose="02070309020205020404" pitchFamily="49" charset="0"/>
              </a:rPr>
              <a:t>、学識経験者で構成される大阪府日本万国博</a:t>
            </a:r>
            <a:endParaRPr lang="en-US" altLang="ja-JP" sz="8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Courier New" panose="02070309020205020404" pitchFamily="49" charset="0"/>
            </a:endParaRPr>
          </a:p>
          <a:p>
            <a:pPr algn="just" defTabSz="276515">
              <a:defRPr/>
            </a:pPr>
            <a:r>
              <a:rPr lang="ja-JP" altLang="en-US" sz="8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Courier New" panose="02070309020205020404" pitchFamily="49" charset="0"/>
              </a:rPr>
              <a:t>　　覧会記念公園運営審議会緑整備部会等に諮り、適宜専門家からの指導・助言を得る。</a:t>
            </a:r>
            <a:endParaRPr lang="en-US" altLang="ja-JP" sz="8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Courier New" panose="02070309020205020404" pitchFamily="49" charset="0"/>
            </a:endParaRPr>
          </a:p>
          <a:p>
            <a:pPr algn="just" defTabSz="276515">
              <a:defRPr/>
            </a:pPr>
            <a:endParaRPr lang="en-US" altLang="ja-JP" sz="8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Courier New" panose="02070309020205020404" pitchFamily="49" charset="0"/>
            </a:endParaRPr>
          </a:p>
          <a:p>
            <a:pPr algn="just" defTabSz="276515">
              <a:defRPr/>
            </a:pPr>
            <a:r>
              <a:rPr lang="en-US" altLang="ja-JP" sz="8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Courier New" panose="02070309020205020404" pitchFamily="49" charset="0"/>
              </a:rPr>
              <a:t>【</a:t>
            </a:r>
            <a:r>
              <a:rPr lang="ja-JP" altLang="en-US" sz="8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Courier New" panose="02070309020205020404" pitchFamily="49" charset="0"/>
              </a:rPr>
              <a:t>現状変更届出を必要とする主な行為の例</a:t>
            </a:r>
            <a:r>
              <a:rPr lang="en-US" altLang="ja-JP" sz="8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Courier New" panose="02070309020205020404" pitchFamily="49" charset="0"/>
              </a:rPr>
              <a:t>】</a:t>
            </a:r>
            <a:r>
              <a:rPr lang="ja-JP" altLang="en-US" sz="8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Courier New" panose="02070309020205020404" pitchFamily="49" charset="0"/>
              </a:rPr>
              <a:t>　　　　　</a:t>
            </a:r>
            <a:r>
              <a:rPr lang="en-US" altLang="ja-JP" sz="8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Courier New" panose="02070309020205020404" pitchFamily="49" charset="0"/>
              </a:rPr>
              <a:t>【</a:t>
            </a:r>
            <a:r>
              <a:rPr lang="ja-JP" altLang="en-US" sz="8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Courier New" panose="02070309020205020404" pitchFamily="49" charset="0"/>
              </a:rPr>
              <a:t>改修等一覧</a:t>
            </a:r>
            <a:r>
              <a:rPr lang="en-US" altLang="ja-JP" sz="8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Courier New" panose="02070309020205020404" pitchFamily="49" charset="0"/>
              </a:rPr>
              <a:t>】</a:t>
            </a:r>
            <a:r>
              <a:rPr lang="ja-JP" altLang="en-US" sz="8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Courier New" panose="02070309020205020404" pitchFamily="49" charset="0"/>
              </a:rPr>
              <a:t>（</a:t>
            </a:r>
            <a:r>
              <a:rPr lang="en-US" altLang="ja-JP" sz="8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Courier New" panose="02070309020205020404" pitchFamily="49" charset="0"/>
              </a:rPr>
              <a:t>R7</a:t>
            </a:r>
            <a:r>
              <a:rPr lang="ja-JP" altLang="en-US" sz="8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Courier New" panose="02070309020205020404" pitchFamily="49" charset="0"/>
              </a:rPr>
              <a:t>～）</a:t>
            </a:r>
            <a:endParaRPr lang="en-US" altLang="ja-JP" sz="8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Courier New" panose="02070309020205020404" pitchFamily="49" charset="0"/>
            </a:endParaRPr>
          </a:p>
          <a:p>
            <a:pPr algn="just" defTabSz="276515">
              <a:defRPr/>
            </a:pPr>
            <a:r>
              <a:rPr lang="ja-JP" altLang="en-US" sz="800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Courier New" panose="02070309020205020404" pitchFamily="49" charset="0"/>
              </a:rPr>
              <a:t>本質的価値を構成する要素について</a:t>
            </a:r>
            <a:endParaRPr lang="en-US" altLang="ja-JP" sz="800" dirty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Courier New" panose="02070309020205020404" pitchFamily="49" charset="0"/>
            </a:endParaRPr>
          </a:p>
          <a:p>
            <a:pPr algn="just" defTabSz="276515">
              <a:defRPr/>
            </a:pPr>
            <a:r>
              <a:rPr lang="ja-JP" altLang="en-US" sz="8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Courier New" panose="02070309020205020404" pitchFamily="49" charset="0"/>
              </a:rPr>
              <a:t>・土地の掘削を伴う地形の改変行為</a:t>
            </a:r>
            <a:endParaRPr lang="en-US" altLang="ja-JP" sz="8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Courier New" panose="02070309020205020404" pitchFamily="49" charset="0"/>
            </a:endParaRPr>
          </a:p>
          <a:p>
            <a:pPr algn="just" defTabSz="276515">
              <a:defRPr/>
            </a:pPr>
            <a:r>
              <a:rPr lang="ja-JP" altLang="en-US" sz="8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Courier New" panose="02070309020205020404" pitchFamily="49" charset="0"/>
              </a:rPr>
              <a:t>・大規模な地割の変更を伴う行為</a:t>
            </a:r>
            <a:endParaRPr lang="en-US" altLang="ja-JP" sz="8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Courier New" panose="02070309020205020404" pitchFamily="49" charset="0"/>
            </a:endParaRPr>
          </a:p>
          <a:p>
            <a:pPr algn="just" defTabSz="276515">
              <a:defRPr/>
            </a:pPr>
            <a:r>
              <a:rPr lang="ja-JP" altLang="en-US" sz="8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Courier New" panose="02070309020205020404" pitchFamily="49" charset="0"/>
              </a:rPr>
              <a:t>・大規模な漏水対策のための行為</a:t>
            </a:r>
            <a:endParaRPr lang="en-US" altLang="ja-JP" sz="8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Courier New" panose="02070309020205020404" pitchFamily="49" charset="0"/>
            </a:endParaRPr>
          </a:p>
          <a:p>
            <a:pPr algn="just" defTabSz="276515">
              <a:defRPr/>
            </a:pPr>
            <a:r>
              <a:rPr lang="ja-JP" altLang="en-US" sz="8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Courier New" panose="02070309020205020404" pitchFamily="49" charset="0"/>
              </a:rPr>
              <a:t>・石組の据え直し等を伴う行為</a:t>
            </a:r>
            <a:endParaRPr lang="en-US" altLang="ja-JP" sz="8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Courier New" panose="02070309020205020404" pitchFamily="49" charset="0"/>
            </a:endParaRPr>
          </a:p>
          <a:p>
            <a:pPr algn="just" defTabSz="276515">
              <a:defRPr/>
            </a:pPr>
            <a:r>
              <a:rPr lang="ja-JP" altLang="en-US" sz="8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Courier New" panose="02070309020205020404" pitchFamily="49" charset="0"/>
              </a:rPr>
              <a:t>・建築物の耐震補強行為</a:t>
            </a:r>
            <a:endParaRPr lang="en-US" altLang="ja-JP" sz="8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Courier New" panose="02070309020205020404" pitchFamily="49" charset="0"/>
            </a:endParaRPr>
          </a:p>
          <a:p>
            <a:pPr algn="just" defTabSz="276515">
              <a:defRPr/>
            </a:pPr>
            <a:r>
              <a:rPr lang="ja-JP" altLang="en-US" sz="8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Courier New" panose="02070309020205020404" pitchFamily="49" charset="0"/>
              </a:rPr>
              <a:t>・石組、建築物・工作物等（外観）の意匠の改変行為</a:t>
            </a:r>
            <a:endParaRPr lang="en-US" altLang="ja-JP" sz="8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Courier New" panose="02070309020205020404" pitchFamily="49" charset="0"/>
            </a:endParaRPr>
          </a:p>
          <a:p>
            <a:pPr algn="just" defTabSz="276515">
              <a:defRPr/>
            </a:pPr>
            <a:r>
              <a:rPr lang="ja-JP" altLang="en-US" sz="8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Courier New" panose="02070309020205020404" pitchFamily="49" charset="0"/>
              </a:rPr>
              <a:t>・園路の改変行為</a:t>
            </a:r>
            <a:endParaRPr lang="en-US" altLang="ja-JP" sz="8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Courier New" panose="02070309020205020404" pitchFamily="49" charset="0"/>
            </a:endParaRPr>
          </a:p>
          <a:p>
            <a:pPr algn="just" defTabSz="276515">
              <a:defRPr/>
            </a:pPr>
            <a:r>
              <a:rPr lang="ja-JP" altLang="en-US" sz="8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Courier New" panose="02070309020205020404" pitchFamily="49" charset="0"/>
              </a:rPr>
              <a:t>・橋の架け替え</a:t>
            </a:r>
            <a:endParaRPr lang="en-US" altLang="ja-JP" sz="8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Courier New" panose="02070309020205020404" pitchFamily="49" charset="0"/>
            </a:endParaRPr>
          </a:p>
          <a:p>
            <a:pPr algn="just" defTabSz="276515">
              <a:defRPr/>
            </a:pPr>
            <a:r>
              <a:rPr lang="ja-JP" altLang="en-US" sz="8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Courier New" panose="02070309020205020404" pitchFamily="49" charset="0"/>
              </a:rPr>
              <a:t>・建築物・工作物等の新設</a:t>
            </a:r>
            <a:endParaRPr lang="en-US" altLang="ja-JP" sz="8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Courier New" panose="02070309020205020404" pitchFamily="49" charset="0"/>
            </a:endParaRPr>
          </a:p>
          <a:p>
            <a:pPr algn="just" defTabSz="276515">
              <a:defRPr/>
            </a:pPr>
            <a:r>
              <a:rPr lang="ja-JP" altLang="en-US" sz="8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Courier New" panose="02070309020205020404" pitchFamily="49" charset="0"/>
              </a:rPr>
              <a:t>・樹木の伐採および植栽</a:t>
            </a:r>
            <a:endParaRPr lang="en-US" altLang="ja-JP" sz="8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Courier New" panose="02070309020205020404" pitchFamily="49" charset="0"/>
            </a:endParaRPr>
          </a:p>
          <a:p>
            <a:pPr algn="just" defTabSz="276515">
              <a:defRPr/>
            </a:pPr>
            <a:r>
              <a:rPr lang="ja-JP" altLang="en-US" sz="8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Courier New" panose="02070309020205020404" pitchFamily="49" charset="0"/>
              </a:rPr>
              <a:t>　</a:t>
            </a:r>
            <a:endParaRPr lang="en-US" altLang="ja-JP" sz="8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Courier New" panose="02070309020205020404" pitchFamily="49" charset="0"/>
            </a:endParaRPr>
          </a:p>
        </p:txBody>
      </p:sp>
      <p:sp>
        <p:nvSpPr>
          <p:cNvPr id="10" name="テキスト ボックス 2">
            <a:extLst>
              <a:ext uri="{FF2B5EF4-FFF2-40B4-BE49-F238E27FC236}">
                <a16:creationId xmlns:a16="http://schemas.microsoft.com/office/drawing/2014/main" id="{1F1472F3-04DF-7D5F-81A9-E6E0C2F1BA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07097" y="6598838"/>
            <a:ext cx="364454" cy="167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55302" tIns="27651" rIns="55302" bIns="27651" anchor="t" anchorCtr="0">
            <a:spAutoFit/>
          </a:bodyPr>
          <a:lstStyle/>
          <a:p>
            <a:pPr algn="just" defTabSz="276515">
              <a:defRPr/>
            </a:pPr>
            <a:r>
              <a:rPr lang="en-US" altLang="ja-JP" sz="726" b="1" kern="100" dirty="0">
                <a:solidFill>
                  <a:prstClr val="black"/>
                </a:solidFill>
                <a:latin typeface="HG丸ｺﾞｼｯｸM-PRO" panose="020F0600000000000000" pitchFamily="50" charset="-128"/>
                <a:ea typeface="游明朝" panose="02020400000000000000" pitchFamily="18" charset="-128"/>
                <a:cs typeface="Times New Roman" panose="02020603050405020304" pitchFamily="18" charset="0"/>
              </a:rPr>
              <a:t>-</a:t>
            </a:r>
            <a:r>
              <a:rPr lang="ja-JP" altLang="en-US" sz="726" b="1" kern="100" dirty="0">
                <a:solidFill>
                  <a:prstClr val="black"/>
                </a:solidFill>
                <a:latin typeface="HG丸ｺﾞｼｯｸM-PRO" panose="020F0600000000000000" pitchFamily="50" charset="-128"/>
                <a:ea typeface="游明朝" panose="02020400000000000000" pitchFamily="18" charset="-128"/>
                <a:cs typeface="Times New Roman" panose="02020603050405020304" pitchFamily="18" charset="0"/>
              </a:rPr>
              <a:t>１</a:t>
            </a:r>
            <a:r>
              <a:rPr lang="en-US" sz="726" b="1" kern="100" dirty="0">
                <a:solidFill>
                  <a:prstClr val="black"/>
                </a:solidFill>
                <a:latin typeface="HG丸ｺﾞｼｯｸM-PRO" panose="020F0600000000000000" pitchFamily="50" charset="-128"/>
                <a:ea typeface="游明朝" panose="02020400000000000000" pitchFamily="18" charset="-128"/>
                <a:cs typeface="Times New Roman" panose="02020603050405020304" pitchFamily="18" charset="0"/>
              </a:rPr>
              <a:t>-</a:t>
            </a:r>
            <a:endParaRPr lang="ja-JP" altLang="en-US" sz="635" b="1" kern="100" dirty="0">
              <a:solidFill>
                <a:prstClr val="black"/>
              </a:solidFill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21" name="テキスト ボックス 13">
            <a:extLst>
              <a:ext uri="{FF2B5EF4-FFF2-40B4-BE49-F238E27FC236}">
                <a16:creationId xmlns:a16="http://schemas.microsoft.com/office/drawing/2014/main" id="{4E6491BC-E0FD-4B8E-A7AF-CE6618C250F4}"/>
              </a:ext>
            </a:extLst>
          </p:cNvPr>
          <p:cNvSpPr txBox="1"/>
          <p:nvPr/>
        </p:nvSpPr>
        <p:spPr>
          <a:xfrm>
            <a:off x="34939" y="381464"/>
            <a:ext cx="3573676" cy="250362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tx1"/>
            </a:solidFill>
            <a:prstDash val="solid"/>
          </a:ln>
        </p:spPr>
        <p:txBody>
          <a:bodyPr rot="0" spcFirstLastPara="0" vert="horz" wrap="square" lIns="55302" tIns="27651" rIns="55302" bIns="27651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 defTabSz="276515">
              <a:defRPr/>
            </a:pPr>
            <a:r>
              <a:rPr lang="ja-JP" altLang="en-US" sz="1000" b="1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Courier New" panose="02070309020205020404" pitchFamily="49" charset="0"/>
              </a:rPr>
              <a:t>１．登録記念物（名勝地関係）への登録関係　</a:t>
            </a:r>
            <a:r>
              <a:rPr lang="ja-JP" altLang="en-US" sz="1089" b="1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Courier New" panose="02070309020205020404" pitchFamily="49" charset="0"/>
              </a:rPr>
              <a:t>　　　　　　　　　　　　　　　　　　　　　　　</a:t>
            </a:r>
            <a:endParaRPr lang="en-US" altLang="ja-JP" sz="1089" b="1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Courier New" panose="02070309020205020404" pitchFamily="49" charset="0"/>
            </a:endParaRPr>
          </a:p>
          <a:p>
            <a:pPr algn="just" defTabSz="276515">
              <a:defRPr/>
            </a:pPr>
            <a:endParaRPr lang="en-US" altLang="ja-JP" sz="900" b="1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Courier New" panose="02070309020205020404" pitchFamily="49" charset="0"/>
            </a:endParaRPr>
          </a:p>
          <a:p>
            <a:pPr algn="just" defTabSz="276515">
              <a:defRPr/>
            </a:pPr>
            <a:r>
              <a:rPr lang="ja-JP" altLang="en-US" sz="8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Courier New" panose="02070309020205020404" pitchFamily="49" charset="0"/>
              </a:rPr>
              <a:t>○万博日本庭園は、令和６年１０月１１日付の官報告示により、登録記念物</a:t>
            </a:r>
            <a:endParaRPr lang="en-US" altLang="ja-JP" sz="8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Courier New" panose="02070309020205020404" pitchFamily="49" charset="0"/>
            </a:endParaRPr>
          </a:p>
          <a:p>
            <a:pPr algn="just" defTabSz="276515">
              <a:defRPr/>
            </a:pPr>
            <a:r>
              <a:rPr lang="ja-JP" altLang="en-US" sz="8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Courier New" panose="02070309020205020404" pitchFamily="49" charset="0"/>
              </a:rPr>
              <a:t>（名勝地関係）に登録されました。</a:t>
            </a:r>
            <a:endParaRPr lang="en-US" altLang="ja-JP" sz="8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Courier New" panose="02070309020205020404" pitchFamily="49" charset="0"/>
            </a:endParaRPr>
          </a:p>
          <a:p>
            <a:pPr algn="just" defTabSz="276515">
              <a:defRPr/>
            </a:pPr>
            <a:r>
              <a:rPr lang="ja-JP" altLang="en-US" sz="8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Courier New" panose="02070309020205020404" pitchFamily="49" charset="0"/>
              </a:rPr>
              <a:t>○今後、文化財として適切な保存と活用を図り、次世代への確実な継承を行</a:t>
            </a:r>
            <a:endParaRPr lang="en-US" altLang="ja-JP" sz="8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Courier New" panose="02070309020205020404" pitchFamily="49" charset="0"/>
            </a:endParaRPr>
          </a:p>
          <a:p>
            <a:pPr algn="just" defTabSz="276515">
              <a:defRPr/>
            </a:pPr>
            <a:r>
              <a:rPr lang="ja-JP" altLang="en-US" sz="8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Courier New" panose="02070309020205020404" pitchFamily="49" charset="0"/>
              </a:rPr>
              <a:t>　うため、「日本万国博覧会記念公園日本庭園保存活用計画」を策定しまし</a:t>
            </a:r>
            <a:endParaRPr lang="en-US" altLang="ja-JP" sz="8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Courier New" panose="02070309020205020404" pitchFamily="49" charset="0"/>
            </a:endParaRPr>
          </a:p>
          <a:p>
            <a:pPr algn="just" defTabSz="276515">
              <a:defRPr/>
            </a:pPr>
            <a:r>
              <a:rPr lang="ja-JP" altLang="en-US" sz="8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Courier New" panose="02070309020205020404" pitchFamily="49" charset="0"/>
              </a:rPr>
              <a:t>　た。今後は保存活用計画に基づき改修等を行います。</a:t>
            </a:r>
            <a:endParaRPr lang="en-US" altLang="ja-JP" sz="8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Courier New" panose="02070309020205020404" pitchFamily="49" charset="0"/>
            </a:endParaRPr>
          </a:p>
          <a:p>
            <a:pPr algn="just" defTabSz="276515">
              <a:defRPr/>
            </a:pPr>
            <a:endParaRPr lang="en-US" altLang="ja-JP" sz="8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Courier New" panose="02070309020205020404" pitchFamily="49" charset="0"/>
            </a:endParaRPr>
          </a:p>
          <a:p>
            <a:pPr algn="just" defTabSz="276515">
              <a:defRPr/>
            </a:pPr>
            <a:endParaRPr lang="en-US" altLang="ja-JP" sz="8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Courier New" panose="02070309020205020404" pitchFamily="49" charset="0"/>
            </a:endParaRPr>
          </a:p>
          <a:p>
            <a:pPr algn="just" defTabSz="276515">
              <a:defRPr/>
            </a:pPr>
            <a:r>
              <a:rPr lang="en-US" altLang="ja-JP" sz="8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Courier New" panose="02070309020205020404" pitchFamily="49" charset="0"/>
              </a:rPr>
              <a:t>【</a:t>
            </a:r>
            <a:r>
              <a:rPr lang="ja-JP" altLang="en-US" sz="8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Courier New" panose="02070309020205020404" pitchFamily="49" charset="0"/>
              </a:rPr>
              <a:t>登録後の広報等</a:t>
            </a:r>
            <a:r>
              <a:rPr lang="en-US" altLang="ja-JP" sz="8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Courier New" panose="02070309020205020404" pitchFamily="49" charset="0"/>
              </a:rPr>
              <a:t>】</a:t>
            </a:r>
            <a:r>
              <a:rPr lang="ja-JP" altLang="en-US" sz="8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Courier New" panose="02070309020205020404" pitchFamily="49" charset="0"/>
              </a:rPr>
              <a:t>　　</a:t>
            </a:r>
            <a:endParaRPr lang="en-US" altLang="ja-JP" sz="8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Courier New" panose="02070309020205020404" pitchFamily="49" charset="0"/>
            </a:endParaRPr>
          </a:p>
          <a:p>
            <a:pPr algn="just" defTabSz="276515">
              <a:defRPr/>
            </a:pPr>
            <a:r>
              <a:rPr lang="ja-JP" altLang="en-US" sz="9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Courier New" panose="02070309020205020404" pitchFamily="49" charset="0"/>
              </a:rPr>
              <a:t>　</a:t>
            </a:r>
            <a:r>
              <a:rPr lang="ja-JP" altLang="en-US" sz="8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Courier New" panose="02070309020205020404" pitchFamily="49" charset="0"/>
              </a:rPr>
              <a:t>○登録記念ポスター製作、同デザインのデジタルサイネージ掲示</a:t>
            </a:r>
            <a:endParaRPr lang="en-US" altLang="ja-JP" sz="8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Courier New" panose="02070309020205020404" pitchFamily="49" charset="0"/>
            </a:endParaRPr>
          </a:p>
          <a:p>
            <a:pPr algn="just" defTabSz="276515">
              <a:defRPr/>
            </a:pPr>
            <a:r>
              <a:rPr lang="en-US" altLang="ja-JP" sz="8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Courier New" panose="02070309020205020404" pitchFamily="49" charset="0"/>
              </a:rPr>
              <a:t>	</a:t>
            </a:r>
            <a:r>
              <a:rPr lang="ja-JP" altLang="en-US" sz="8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Courier New" panose="02070309020205020404" pitchFamily="49" charset="0"/>
              </a:rPr>
              <a:t>（指定管理者）</a:t>
            </a:r>
          </a:p>
          <a:p>
            <a:pPr algn="just" defTabSz="276515">
              <a:defRPr/>
            </a:pPr>
            <a:r>
              <a:rPr lang="ja-JP" altLang="en-US" sz="8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Courier New" panose="02070309020205020404" pitchFamily="49" charset="0"/>
              </a:rPr>
              <a:t>　○日本庭園紹介ブログ開設</a:t>
            </a:r>
            <a:endParaRPr lang="en-US" altLang="ja-JP" sz="8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Courier New" panose="02070309020205020404" pitchFamily="49" charset="0"/>
            </a:endParaRPr>
          </a:p>
          <a:p>
            <a:pPr algn="just" defTabSz="276515">
              <a:defRPr/>
            </a:pPr>
            <a:r>
              <a:rPr lang="en-US" altLang="ja-JP" sz="8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Courier New" panose="02070309020205020404" pitchFamily="49" charset="0"/>
              </a:rPr>
              <a:t>	</a:t>
            </a:r>
            <a:r>
              <a:rPr lang="ja-JP" altLang="en-US" sz="8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Courier New" panose="02070309020205020404" pitchFamily="49" charset="0"/>
              </a:rPr>
              <a:t>（阪神造園建設業協同組合（景観創出業務受注者））</a:t>
            </a:r>
          </a:p>
          <a:p>
            <a:pPr algn="just" defTabSz="276515">
              <a:defRPr/>
            </a:pPr>
            <a:r>
              <a:rPr lang="ja-JP" altLang="en-US" sz="8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Courier New" panose="02070309020205020404" pitchFamily="49" charset="0"/>
              </a:rPr>
              <a:t>　○登録記念フォーラム開催（</a:t>
            </a:r>
            <a:r>
              <a:rPr lang="en-US" altLang="ja-JP" sz="8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Courier New" panose="02070309020205020404" pitchFamily="49" charset="0"/>
              </a:rPr>
              <a:t>R7.11.1</a:t>
            </a:r>
            <a:r>
              <a:rPr lang="ja-JP" altLang="en-US" sz="8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Courier New" panose="02070309020205020404" pitchFamily="49" charset="0"/>
              </a:rPr>
              <a:t>）</a:t>
            </a:r>
          </a:p>
          <a:p>
            <a:pPr algn="just" defTabSz="276515">
              <a:defRPr/>
            </a:pPr>
            <a:r>
              <a:rPr lang="ja-JP" altLang="en-US" sz="8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Courier New" panose="02070309020205020404" pitchFamily="49" charset="0"/>
              </a:rPr>
              <a:t>　○日本庭園周遊タクシー運行（</a:t>
            </a:r>
            <a:r>
              <a:rPr lang="en-US" altLang="ja-JP" sz="8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Courier New" panose="02070309020205020404" pitchFamily="49" charset="0"/>
              </a:rPr>
              <a:t>R7</a:t>
            </a:r>
            <a:r>
              <a:rPr lang="ja-JP" altLang="en-US" sz="8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Courier New" panose="02070309020205020404" pitchFamily="49" charset="0"/>
              </a:rPr>
              <a:t>紅葉まつり期間中土日祝）</a:t>
            </a:r>
          </a:p>
          <a:p>
            <a:pPr algn="just" defTabSz="276515">
              <a:defRPr/>
            </a:pPr>
            <a:r>
              <a:rPr lang="en-US" altLang="ja-JP" sz="8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Courier New" panose="02070309020205020404" pitchFamily="49" charset="0"/>
              </a:rPr>
              <a:t>	</a:t>
            </a:r>
            <a:r>
              <a:rPr lang="ja-JP" altLang="en-US" sz="8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Courier New" panose="02070309020205020404" pitchFamily="49" charset="0"/>
              </a:rPr>
              <a:t>（指定管理者）</a:t>
            </a:r>
          </a:p>
          <a:p>
            <a:pPr algn="just" defTabSz="276515">
              <a:defRPr/>
            </a:pPr>
            <a:r>
              <a:rPr lang="ja-JP" altLang="en-US" sz="8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Courier New" panose="02070309020205020404" pitchFamily="49" charset="0"/>
              </a:rPr>
              <a:t>　○</a:t>
            </a:r>
            <a:r>
              <a:rPr lang="en-US" altLang="ja-JP" sz="8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Courier New" panose="02070309020205020404" pitchFamily="49" charset="0"/>
              </a:rPr>
              <a:t>2025</a:t>
            </a:r>
            <a:r>
              <a:rPr lang="ja-JP" altLang="en-US" sz="8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Courier New" panose="02070309020205020404" pitchFamily="49" charset="0"/>
              </a:rPr>
              <a:t>万博出展のヨルダンの</a:t>
            </a:r>
            <a:r>
              <a:rPr lang="ja-JP" altLang="en-US" sz="80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Courier New" panose="02070309020205020404" pitchFamily="49" charset="0"/>
              </a:rPr>
              <a:t>砂展示（予定）</a:t>
            </a:r>
            <a:endParaRPr lang="ja-JP" altLang="en-US" sz="8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Courier New" panose="02070309020205020404" pitchFamily="49" charset="0"/>
            </a:endParaRPr>
          </a:p>
          <a:p>
            <a:pPr algn="just" defTabSz="276515">
              <a:defRPr/>
            </a:pPr>
            <a:r>
              <a:rPr lang="ja-JP" altLang="en-US" sz="8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Courier New" panose="02070309020205020404" pitchFamily="49" charset="0"/>
              </a:rPr>
              <a:t>　</a:t>
            </a:r>
            <a:endParaRPr lang="en-US" altLang="ja-JP" sz="9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Courier New" panose="02070309020205020404" pitchFamily="49" charset="0"/>
            </a:endParaRPr>
          </a:p>
          <a:p>
            <a:pPr algn="just" defTabSz="276515">
              <a:defRPr/>
            </a:pPr>
            <a:endParaRPr lang="en-US" altLang="ja-JP" sz="9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Courier New" panose="02070309020205020404" pitchFamily="49" charset="0"/>
            </a:endParaRPr>
          </a:p>
          <a:p>
            <a:pPr algn="just" defTabSz="276515">
              <a:defRPr/>
            </a:pPr>
            <a:endParaRPr lang="en-US" altLang="ja-JP" sz="9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Courier New" panose="02070309020205020404" pitchFamily="49" charset="0"/>
            </a:endParaRPr>
          </a:p>
          <a:p>
            <a:pPr algn="just" defTabSz="276515">
              <a:defRPr/>
            </a:pPr>
            <a:endParaRPr lang="en-US" altLang="ja-JP" sz="9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Courier New" panose="02070309020205020404" pitchFamily="49" charset="0"/>
            </a:endParaRPr>
          </a:p>
          <a:p>
            <a:pPr algn="just" defTabSz="276515">
              <a:defRPr/>
            </a:pPr>
            <a:endParaRPr lang="en-US" altLang="ja-JP" sz="9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Courier New" panose="02070309020205020404" pitchFamily="49" charset="0"/>
            </a:endParaRPr>
          </a:p>
          <a:p>
            <a:pPr algn="just" defTabSz="276515">
              <a:defRPr/>
            </a:pPr>
            <a:endParaRPr lang="en-US" altLang="ja-JP" sz="9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Courier New" panose="02070309020205020404" pitchFamily="49" charset="0"/>
            </a:endParaRPr>
          </a:p>
          <a:p>
            <a:pPr algn="just" defTabSz="276515">
              <a:defRPr/>
            </a:pPr>
            <a:endParaRPr lang="en-US" altLang="ja-JP" sz="9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Courier New" panose="02070309020205020404" pitchFamily="49" charset="0"/>
            </a:endParaRPr>
          </a:p>
          <a:p>
            <a:pPr algn="just" defTabSz="276515">
              <a:defRPr/>
            </a:pPr>
            <a:endParaRPr lang="en-US" altLang="ja-JP" sz="9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Courier New" panose="02070309020205020404" pitchFamily="49" charset="0"/>
            </a:endParaRPr>
          </a:p>
          <a:p>
            <a:pPr algn="just" defTabSz="276515">
              <a:defRPr/>
            </a:pPr>
            <a:endParaRPr lang="en-US" altLang="ja-JP" sz="9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Courier New" panose="02070309020205020404" pitchFamily="49" charset="0"/>
            </a:endParaRPr>
          </a:p>
          <a:p>
            <a:pPr algn="just" defTabSz="276515">
              <a:defRPr/>
            </a:pPr>
            <a:endParaRPr lang="en-US" altLang="ja-JP" sz="9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Courier New" panose="02070309020205020404" pitchFamily="49" charset="0"/>
            </a:endParaRPr>
          </a:p>
          <a:p>
            <a:pPr algn="just" defTabSz="276515">
              <a:defRPr/>
            </a:pPr>
            <a:endParaRPr lang="en-US" altLang="ja-JP" sz="9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Courier New" panose="02070309020205020404" pitchFamily="49" charset="0"/>
            </a:endParaRPr>
          </a:p>
          <a:p>
            <a:pPr algn="just" defTabSz="276515">
              <a:defRPr/>
            </a:pPr>
            <a:endParaRPr lang="en-US" altLang="ja-JP" sz="9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Courier New" panose="02070309020205020404" pitchFamily="49" charset="0"/>
            </a:endParaRPr>
          </a:p>
          <a:p>
            <a:pPr algn="just" defTabSz="276515">
              <a:defRPr/>
            </a:pPr>
            <a:endParaRPr lang="en-US" altLang="ja-JP" sz="9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Courier New" panose="02070309020205020404" pitchFamily="49" charset="0"/>
            </a:endParaRPr>
          </a:p>
          <a:p>
            <a:pPr algn="just" defTabSz="276515">
              <a:defRPr/>
            </a:pPr>
            <a:endParaRPr lang="en-US" altLang="ja-JP" sz="9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Courier New" panose="02070309020205020404" pitchFamily="49" charset="0"/>
            </a:endParaRPr>
          </a:p>
          <a:p>
            <a:pPr algn="just" defTabSz="276515">
              <a:defRPr/>
            </a:pPr>
            <a:endParaRPr lang="en-US" altLang="ja-JP" sz="9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Courier New" panose="02070309020205020404" pitchFamily="49" charset="0"/>
            </a:endParaRPr>
          </a:p>
          <a:p>
            <a:pPr algn="just" defTabSz="276515">
              <a:defRPr/>
            </a:pPr>
            <a:endParaRPr lang="en-US" altLang="ja-JP" sz="1090" b="1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Courier New" panose="02070309020205020404" pitchFamily="49" charset="0"/>
            </a:endParaRPr>
          </a:p>
          <a:p>
            <a:pPr algn="just" defTabSz="276515">
              <a:defRPr/>
            </a:pPr>
            <a:endParaRPr lang="en-US" altLang="ja-JP" sz="1090" b="1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Courier New" panose="02070309020205020404" pitchFamily="49" charset="0"/>
            </a:endParaRPr>
          </a:p>
          <a:p>
            <a:pPr algn="just" defTabSz="276515">
              <a:defRPr/>
            </a:pPr>
            <a:endParaRPr lang="en-US" altLang="ja-JP" sz="1090" b="1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Courier New" panose="02070309020205020404" pitchFamily="49" charset="0"/>
            </a:endParaRPr>
          </a:p>
          <a:p>
            <a:pPr algn="just" defTabSz="276515">
              <a:defRPr/>
            </a:pPr>
            <a:endParaRPr lang="en-US" altLang="ja-JP" sz="9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Courier New" panose="02070309020205020404" pitchFamily="49" charset="0"/>
            </a:endParaRPr>
          </a:p>
          <a:p>
            <a:pPr algn="just" defTabSz="276515">
              <a:defRPr/>
            </a:pPr>
            <a:endParaRPr lang="en-US" altLang="ja-JP" sz="9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Courier New" panose="02070309020205020404" pitchFamily="49" charset="0"/>
            </a:endParaRPr>
          </a:p>
          <a:p>
            <a:pPr algn="just" defTabSz="276515">
              <a:defRPr/>
            </a:pPr>
            <a:endParaRPr lang="en-US" altLang="ja-JP" sz="9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Courier New" panose="02070309020205020404" pitchFamily="49" charset="0"/>
            </a:endParaRPr>
          </a:p>
          <a:p>
            <a:pPr algn="just" defTabSz="276515">
              <a:defRPr/>
            </a:pPr>
            <a:endParaRPr lang="en-US" altLang="ja-JP" sz="9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Courier New" panose="02070309020205020404" pitchFamily="49" charset="0"/>
            </a:endParaRPr>
          </a:p>
          <a:p>
            <a:pPr algn="just" defTabSz="276515">
              <a:defRPr/>
            </a:pPr>
            <a:endParaRPr lang="en-US" altLang="ja-JP" sz="9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Courier New" panose="02070309020205020404" pitchFamily="49" charset="0"/>
            </a:endParaRPr>
          </a:p>
          <a:p>
            <a:pPr algn="just" defTabSz="276515">
              <a:defRPr/>
            </a:pPr>
            <a:endParaRPr lang="en-US" altLang="ja-JP" sz="9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Courier New" panose="02070309020205020404" pitchFamily="49" charset="0"/>
            </a:endParaRPr>
          </a:p>
          <a:p>
            <a:pPr algn="just" defTabSz="276515">
              <a:defRPr/>
            </a:pPr>
            <a:endParaRPr lang="en-US" altLang="ja-JP" sz="9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Courier New" panose="02070309020205020404" pitchFamily="49" charset="0"/>
            </a:endParaRPr>
          </a:p>
          <a:p>
            <a:pPr algn="just" defTabSz="276515">
              <a:defRPr/>
            </a:pPr>
            <a:endParaRPr lang="en-US" altLang="ja-JP" sz="9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Courier New" panose="02070309020205020404" pitchFamily="49" charset="0"/>
            </a:endParaRPr>
          </a:p>
          <a:p>
            <a:pPr algn="just" defTabSz="276515">
              <a:defRPr/>
            </a:pPr>
            <a:endParaRPr lang="en-US" altLang="ja-JP" sz="9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Courier New" panose="02070309020205020404" pitchFamily="49" charset="0"/>
            </a:endParaRPr>
          </a:p>
          <a:p>
            <a:pPr algn="just" defTabSz="276515">
              <a:defRPr/>
            </a:pPr>
            <a:r>
              <a:rPr lang="ja-JP" altLang="en-US" sz="900" b="1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Courier New" panose="02070309020205020404" pitchFamily="49" charset="0"/>
              </a:rPr>
              <a:t>　</a:t>
            </a:r>
            <a:endParaRPr lang="en-US" altLang="ja-JP" sz="900" b="1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Courier New" panose="02070309020205020404" pitchFamily="49" charset="0"/>
            </a:endParaRPr>
          </a:p>
          <a:p>
            <a:pPr algn="just" defTabSz="276515">
              <a:defRPr/>
            </a:pPr>
            <a:r>
              <a:rPr lang="ja-JP" altLang="en-US" sz="900" b="1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Courier New" panose="02070309020205020404" pitchFamily="49" charset="0"/>
              </a:rPr>
              <a:t>　</a:t>
            </a:r>
            <a:endParaRPr lang="ja-JP" altLang="en-US" sz="1089" b="1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Courier New" panose="02070309020205020404" pitchFamily="49" charset="0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8268873" y="32048"/>
            <a:ext cx="828294" cy="22877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276515">
              <a:defRPr/>
            </a:pPr>
            <a:r>
              <a:rPr kumimoji="1" lang="ja-JP" altLang="en-US" sz="847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資料４　</a:t>
            </a:r>
          </a:p>
        </p:txBody>
      </p:sp>
      <p:sp>
        <p:nvSpPr>
          <p:cNvPr id="53" name="Rectangle 4">
            <a:extLst>
              <a:ext uri="{FF2B5EF4-FFF2-40B4-BE49-F238E27FC236}">
                <a16:creationId xmlns:a16="http://schemas.microsoft.com/office/drawing/2014/main" id="{017D79AE-FCAA-03A0-B9EC-DF0E8BFACC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60644"/>
            <a:ext cx="111749" cy="2234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55302" tIns="27651" rIns="55302" bIns="27651" numCol="1" anchor="ctr" anchorCtr="0" compatLnSpc="1">
            <a:prstTxWarp prst="textNoShape">
              <a:avLst/>
            </a:prstTxWarp>
            <a:spAutoFit/>
          </a:bodyPr>
          <a:lstStyle/>
          <a:p>
            <a:pPr defTabSz="276515">
              <a:defRPr/>
            </a:pPr>
            <a:endParaRPr lang="ja-JP" altLang="en-US" sz="1089">
              <a:solidFill>
                <a:prstClr val="black"/>
              </a:solidFill>
              <a:latin typeface="Calibri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7" name="Rectangle 8">
            <a:extLst>
              <a:ext uri="{FF2B5EF4-FFF2-40B4-BE49-F238E27FC236}">
                <a16:creationId xmlns:a16="http://schemas.microsoft.com/office/drawing/2014/main" id="{73F7AB58-8F51-4744-DE16-DDAAD2947F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170" y="314559"/>
            <a:ext cx="111749" cy="2234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55302" tIns="27651" rIns="55302" bIns="27651" numCol="1" anchor="ctr" anchorCtr="0" compatLnSpc="1">
            <a:prstTxWarp prst="textNoShape">
              <a:avLst/>
            </a:prstTxWarp>
            <a:spAutoFit/>
          </a:bodyPr>
          <a:lstStyle/>
          <a:p>
            <a:pPr defTabSz="276515">
              <a:defRPr/>
            </a:pPr>
            <a:endParaRPr lang="ja-JP" altLang="en-US" sz="1089">
              <a:solidFill>
                <a:prstClr val="black"/>
              </a:solidFill>
              <a:latin typeface="Calibri" panose="020F0502020204030204"/>
              <a:ea typeface="游ゴシック" panose="020B0400000000000000" pitchFamily="50" charset="-128"/>
            </a:endParaRPr>
          </a:p>
        </p:txBody>
      </p:sp>
      <p:sp>
        <p:nvSpPr>
          <p:cNvPr id="22" name="Rectangle 13">
            <a:extLst>
              <a:ext uri="{FF2B5EF4-FFF2-40B4-BE49-F238E27FC236}">
                <a16:creationId xmlns:a16="http://schemas.microsoft.com/office/drawing/2014/main" id="{256DFA75-445E-58DA-83CA-AB09C0271C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170" y="201399"/>
            <a:ext cx="111749" cy="7262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55302" tIns="27651" rIns="55302" bIns="27651" numCol="1" anchor="ctr" anchorCtr="0" compatLnSpc="1">
            <a:prstTxWarp prst="textNoShape">
              <a:avLst/>
            </a:prstTxWarp>
            <a:spAutoFit/>
          </a:bodyPr>
          <a:lstStyle/>
          <a:p>
            <a:pPr defTabSz="553029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ja-JP" altLang="ja-JP" sz="1089">
              <a:solidFill>
                <a:prstClr val="black"/>
              </a:solidFill>
              <a:latin typeface="Arial" panose="020B0604020202020204" pitchFamily="34" charset="0"/>
              <a:ea typeface="游ゴシック" panose="020B0400000000000000" pitchFamily="50" charset="-128"/>
            </a:endParaRPr>
          </a:p>
          <a:p>
            <a:pPr defTabSz="553029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br>
              <a:rPr lang="ja-JP" altLang="ja-JP" sz="1089">
                <a:solidFill>
                  <a:prstClr val="black"/>
                </a:solidFill>
                <a:latin typeface="Arial" panose="020B0604020202020204" pitchFamily="34" charset="0"/>
                <a:ea typeface="游ゴシック" panose="020B0400000000000000" pitchFamily="50" charset="-128"/>
              </a:rPr>
            </a:br>
            <a:endParaRPr lang="ja-JP" altLang="ja-JP" sz="1089">
              <a:solidFill>
                <a:prstClr val="black"/>
              </a:solidFill>
              <a:latin typeface="Arial" panose="020B0604020202020204" pitchFamily="34" charset="0"/>
              <a:ea typeface="游ゴシック" panose="020B0400000000000000" pitchFamily="50" charset="-128"/>
            </a:endParaRPr>
          </a:p>
          <a:p>
            <a:pPr defTabSz="553029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ja-JP" altLang="ja-JP" sz="1089">
              <a:solidFill>
                <a:prstClr val="black"/>
              </a:solidFill>
              <a:latin typeface="Arial" panose="020B0604020202020204" pitchFamily="34" charset="0"/>
              <a:ea typeface="游ゴシック" panose="020B0400000000000000" pitchFamily="50" charset="-128"/>
            </a:endParaRPr>
          </a:p>
        </p:txBody>
      </p:sp>
      <p:sp>
        <p:nvSpPr>
          <p:cNvPr id="25" name="Rectangle 16">
            <a:extLst>
              <a:ext uri="{FF2B5EF4-FFF2-40B4-BE49-F238E27FC236}">
                <a16:creationId xmlns:a16="http://schemas.microsoft.com/office/drawing/2014/main" id="{BF32964F-F399-9942-5E42-11200E4E55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170" y="201399"/>
            <a:ext cx="111749" cy="7262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55302" tIns="27651" rIns="55302" bIns="27651" numCol="1" anchor="ctr" anchorCtr="0" compatLnSpc="1">
            <a:prstTxWarp prst="textNoShape">
              <a:avLst/>
            </a:prstTxWarp>
            <a:spAutoFit/>
          </a:bodyPr>
          <a:lstStyle/>
          <a:p>
            <a:pPr defTabSz="553029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ja-JP" altLang="ja-JP" sz="1089">
              <a:solidFill>
                <a:prstClr val="black"/>
              </a:solidFill>
              <a:latin typeface="Arial" panose="020B0604020202020204" pitchFamily="34" charset="0"/>
              <a:ea typeface="游ゴシック" panose="020B0400000000000000" pitchFamily="50" charset="-128"/>
            </a:endParaRPr>
          </a:p>
          <a:p>
            <a:pPr defTabSz="553029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br>
              <a:rPr lang="ja-JP" altLang="ja-JP" sz="1089">
                <a:solidFill>
                  <a:prstClr val="black"/>
                </a:solidFill>
                <a:latin typeface="Arial" panose="020B0604020202020204" pitchFamily="34" charset="0"/>
                <a:ea typeface="游ゴシック" panose="020B0400000000000000" pitchFamily="50" charset="-128"/>
              </a:rPr>
            </a:br>
            <a:endParaRPr lang="ja-JP" altLang="ja-JP" sz="1089">
              <a:solidFill>
                <a:prstClr val="black"/>
              </a:solidFill>
              <a:latin typeface="Arial" panose="020B0604020202020204" pitchFamily="34" charset="0"/>
              <a:ea typeface="游ゴシック" panose="020B0400000000000000" pitchFamily="50" charset="-128"/>
            </a:endParaRPr>
          </a:p>
          <a:p>
            <a:pPr defTabSz="553029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ja-JP" altLang="ja-JP" sz="1089">
              <a:solidFill>
                <a:prstClr val="black"/>
              </a:solidFill>
              <a:latin typeface="Arial" panose="020B0604020202020204" pitchFamily="34" charset="0"/>
              <a:ea typeface="游ゴシック" panose="020B0400000000000000" pitchFamily="50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F9F05109-D2C1-45D2-ACD1-ECCFBC2C9947}"/>
              </a:ext>
            </a:extLst>
          </p:cNvPr>
          <p:cNvSpPr txBox="1"/>
          <p:nvPr/>
        </p:nvSpPr>
        <p:spPr>
          <a:xfrm>
            <a:off x="34938" y="2914129"/>
            <a:ext cx="9062229" cy="368470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  <a:prstDash val="solid"/>
          </a:ln>
        </p:spPr>
        <p:txBody>
          <a:bodyPr rot="0" spcFirstLastPara="0" vert="horz" wrap="square" lIns="55302" tIns="27651" rIns="55302" bIns="27651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 defTabSz="276515">
              <a:defRPr/>
            </a:pPr>
            <a:r>
              <a:rPr lang="ja-JP" altLang="en-US" sz="1000" b="1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Courier New" panose="02070309020205020404" pitchFamily="49" charset="0"/>
              </a:rPr>
              <a:t>３．日本庭園内の改修等位置図（</a:t>
            </a:r>
            <a:r>
              <a:rPr lang="en-US" altLang="ja-JP" sz="1000" b="1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Courier New" panose="02070309020205020404" pitchFamily="49" charset="0"/>
              </a:rPr>
              <a:t>R7</a:t>
            </a:r>
            <a:r>
              <a:rPr lang="ja-JP" altLang="en-US" sz="1000" b="1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Courier New" panose="02070309020205020404" pitchFamily="49" charset="0"/>
              </a:rPr>
              <a:t>～）</a:t>
            </a:r>
            <a:endParaRPr lang="en-US" altLang="ja-JP" sz="1000" b="1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Courier New" panose="02070309020205020404" pitchFamily="49" charset="0"/>
            </a:endParaRPr>
          </a:p>
          <a:p>
            <a:pPr algn="just" defTabSz="276515">
              <a:defRPr/>
            </a:pPr>
            <a:r>
              <a:rPr lang="ja-JP" altLang="en-US" sz="8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Courier New" panose="02070309020205020404" pitchFamily="49" charset="0"/>
              </a:rPr>
              <a:t>　</a:t>
            </a:r>
            <a:endParaRPr lang="en-US" altLang="ja-JP" sz="8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Courier New" panose="02070309020205020404" pitchFamily="49" charset="0"/>
            </a:endParaRPr>
          </a:p>
          <a:p>
            <a:pPr algn="just" defTabSz="276515">
              <a:defRPr/>
            </a:pPr>
            <a:r>
              <a:rPr lang="ja-JP" altLang="en-US" sz="8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Courier New" panose="02070309020205020404" pitchFamily="49" charset="0"/>
              </a:rPr>
              <a:t>　</a:t>
            </a:r>
            <a:endParaRPr lang="en-US" altLang="ja-JP" sz="8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Courier New" panose="02070309020205020404" pitchFamily="49" charset="0"/>
            </a:endParaRPr>
          </a:p>
        </p:txBody>
      </p:sp>
      <p:pic>
        <p:nvPicPr>
          <p:cNvPr id="19" name="図 18">
            <a:extLst>
              <a:ext uri="{FF2B5EF4-FFF2-40B4-BE49-F238E27FC236}">
                <a16:creationId xmlns:a16="http://schemas.microsoft.com/office/drawing/2014/main" id="{5716EB46-90A8-43D6-B124-42B5F07B369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42506" y="3749818"/>
            <a:ext cx="4655955" cy="1969025"/>
          </a:xfrm>
          <a:prstGeom prst="rect">
            <a:avLst/>
          </a:prstGeom>
        </p:spPr>
      </p:pic>
      <p:sp>
        <p:nvSpPr>
          <p:cNvPr id="27" name="吹き出し: 線 26">
            <a:extLst>
              <a:ext uri="{FF2B5EF4-FFF2-40B4-BE49-F238E27FC236}">
                <a16:creationId xmlns:a16="http://schemas.microsoft.com/office/drawing/2014/main" id="{05E235EE-E1FA-4227-A5D6-D6C4C60F22CB}"/>
              </a:ext>
            </a:extLst>
          </p:cNvPr>
          <p:cNvSpPr/>
          <p:nvPr/>
        </p:nvSpPr>
        <p:spPr>
          <a:xfrm>
            <a:off x="576170" y="4491072"/>
            <a:ext cx="1036864" cy="323235"/>
          </a:xfrm>
          <a:prstGeom prst="borderCallout1">
            <a:avLst>
              <a:gd name="adj1" fmla="val -19627"/>
              <a:gd name="adj2" fmla="val 198541"/>
              <a:gd name="adj3" fmla="val 57989"/>
              <a:gd name="adj4" fmla="val 104338"/>
            </a:avLst>
          </a:prstGeom>
          <a:ln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700" dirty="0">
                <a:solidFill>
                  <a:schemeClr val="tx1"/>
                </a:solidFill>
              </a:rPr>
              <a:t>③下水道分流化</a:t>
            </a:r>
          </a:p>
        </p:txBody>
      </p:sp>
      <p:sp>
        <p:nvSpPr>
          <p:cNvPr id="28" name="吹き出し: 線 27">
            <a:extLst>
              <a:ext uri="{FF2B5EF4-FFF2-40B4-BE49-F238E27FC236}">
                <a16:creationId xmlns:a16="http://schemas.microsoft.com/office/drawing/2014/main" id="{012C2BB5-E174-4487-91B5-0592D2837B4A}"/>
              </a:ext>
            </a:extLst>
          </p:cNvPr>
          <p:cNvSpPr/>
          <p:nvPr/>
        </p:nvSpPr>
        <p:spPr>
          <a:xfrm>
            <a:off x="7677369" y="4833191"/>
            <a:ext cx="1213538" cy="323235"/>
          </a:xfrm>
          <a:prstGeom prst="borderCallout1">
            <a:avLst>
              <a:gd name="adj1" fmla="val 164757"/>
              <a:gd name="adj2" fmla="val -175580"/>
              <a:gd name="adj3" fmla="val 50412"/>
              <a:gd name="adj4" fmla="val -1173"/>
            </a:avLst>
          </a:prstGeom>
          <a:ln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700" dirty="0">
                <a:solidFill>
                  <a:schemeClr val="tx1"/>
                </a:solidFill>
              </a:rPr>
              <a:t>⑦蓮池前園路・蓮池橋</a:t>
            </a:r>
            <a:endParaRPr kumimoji="1" lang="en-US" altLang="ja-JP" sz="700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700" dirty="0">
                <a:solidFill>
                  <a:schemeClr val="tx1"/>
                </a:solidFill>
              </a:rPr>
              <a:t>舗装補修・手摺塗装等</a:t>
            </a:r>
          </a:p>
        </p:txBody>
      </p:sp>
      <p:sp>
        <p:nvSpPr>
          <p:cNvPr id="30" name="吹き出し: 線 29">
            <a:extLst>
              <a:ext uri="{FF2B5EF4-FFF2-40B4-BE49-F238E27FC236}">
                <a16:creationId xmlns:a16="http://schemas.microsoft.com/office/drawing/2014/main" id="{C3E11281-2A6D-4895-80F8-D85947CF3AB5}"/>
              </a:ext>
            </a:extLst>
          </p:cNvPr>
          <p:cNvSpPr/>
          <p:nvPr/>
        </p:nvSpPr>
        <p:spPr>
          <a:xfrm>
            <a:off x="3620254" y="5838951"/>
            <a:ext cx="1191717" cy="480099"/>
          </a:xfrm>
          <a:prstGeom prst="borderCallout1">
            <a:avLst>
              <a:gd name="adj1" fmla="val -122919"/>
              <a:gd name="adj2" fmla="val 71511"/>
              <a:gd name="adj3" fmla="val 3138"/>
              <a:gd name="adj4" fmla="val 15362"/>
            </a:avLst>
          </a:prstGeom>
          <a:ln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700" dirty="0">
                <a:solidFill>
                  <a:schemeClr val="tx1"/>
                </a:solidFill>
              </a:rPr>
              <a:t>⑤・⑥４号棟（正門）　</a:t>
            </a:r>
            <a:endParaRPr kumimoji="1" lang="en-US" altLang="ja-JP" sz="700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700" dirty="0">
                <a:solidFill>
                  <a:schemeClr val="tx1"/>
                </a:solidFill>
              </a:rPr>
              <a:t>耐震補強・屋根補修</a:t>
            </a:r>
            <a:endParaRPr kumimoji="1" lang="en-US" altLang="ja-JP" sz="700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700" dirty="0">
                <a:solidFill>
                  <a:schemeClr val="tx1"/>
                </a:solidFill>
              </a:rPr>
              <a:t>インフォメーション整備</a:t>
            </a:r>
          </a:p>
        </p:txBody>
      </p:sp>
      <p:sp>
        <p:nvSpPr>
          <p:cNvPr id="32" name="フリーフォーム: 図形 31">
            <a:extLst>
              <a:ext uri="{FF2B5EF4-FFF2-40B4-BE49-F238E27FC236}">
                <a16:creationId xmlns:a16="http://schemas.microsoft.com/office/drawing/2014/main" id="{7499243C-215B-45A4-AF7E-DC9DA04A6060}"/>
              </a:ext>
            </a:extLst>
          </p:cNvPr>
          <p:cNvSpPr/>
          <p:nvPr/>
        </p:nvSpPr>
        <p:spPr>
          <a:xfrm>
            <a:off x="2631393" y="3968644"/>
            <a:ext cx="3119164" cy="1003406"/>
          </a:xfrm>
          <a:custGeom>
            <a:avLst/>
            <a:gdLst>
              <a:gd name="connsiteX0" fmla="*/ 0 w 8481060"/>
              <a:gd name="connsiteY0" fmla="*/ 281940 h 2735580"/>
              <a:gd name="connsiteX1" fmla="*/ 342900 w 8481060"/>
              <a:gd name="connsiteY1" fmla="*/ 60960 h 2735580"/>
              <a:gd name="connsiteX2" fmla="*/ 647700 w 8481060"/>
              <a:gd name="connsiteY2" fmla="*/ 0 h 2735580"/>
              <a:gd name="connsiteX3" fmla="*/ 1257300 w 8481060"/>
              <a:gd name="connsiteY3" fmla="*/ 0 h 2735580"/>
              <a:gd name="connsiteX4" fmla="*/ 1844040 w 8481060"/>
              <a:gd name="connsiteY4" fmla="*/ 190500 h 2735580"/>
              <a:gd name="connsiteX5" fmla="*/ 4693920 w 8481060"/>
              <a:gd name="connsiteY5" fmla="*/ 1447800 h 2735580"/>
              <a:gd name="connsiteX6" fmla="*/ 6172200 w 8481060"/>
              <a:gd name="connsiteY6" fmla="*/ 1988820 h 2735580"/>
              <a:gd name="connsiteX7" fmla="*/ 6987540 w 8481060"/>
              <a:gd name="connsiteY7" fmla="*/ 2240280 h 2735580"/>
              <a:gd name="connsiteX8" fmla="*/ 8138160 w 8481060"/>
              <a:gd name="connsiteY8" fmla="*/ 2628900 h 2735580"/>
              <a:gd name="connsiteX9" fmla="*/ 8481060 w 8481060"/>
              <a:gd name="connsiteY9" fmla="*/ 2735580 h 27355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481060" h="2735580">
                <a:moveTo>
                  <a:pt x="0" y="281940"/>
                </a:moveTo>
                <a:lnTo>
                  <a:pt x="342900" y="60960"/>
                </a:lnTo>
                <a:lnTo>
                  <a:pt x="647700" y="0"/>
                </a:lnTo>
                <a:lnTo>
                  <a:pt x="1257300" y="0"/>
                </a:lnTo>
                <a:lnTo>
                  <a:pt x="1844040" y="190500"/>
                </a:lnTo>
                <a:lnTo>
                  <a:pt x="4693920" y="1447800"/>
                </a:lnTo>
                <a:lnTo>
                  <a:pt x="6172200" y="1988820"/>
                </a:lnTo>
                <a:lnTo>
                  <a:pt x="6987540" y="2240280"/>
                </a:lnTo>
                <a:lnTo>
                  <a:pt x="8138160" y="2628900"/>
                </a:lnTo>
                <a:lnTo>
                  <a:pt x="8481060" y="2735580"/>
                </a:lnTo>
              </a:path>
            </a:pathLst>
          </a:cu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/>
          </a:p>
        </p:txBody>
      </p:sp>
      <p:sp>
        <p:nvSpPr>
          <p:cNvPr id="33" name="吹き出し: 線 32">
            <a:extLst>
              <a:ext uri="{FF2B5EF4-FFF2-40B4-BE49-F238E27FC236}">
                <a16:creationId xmlns:a16="http://schemas.microsoft.com/office/drawing/2014/main" id="{D3C8A6FA-0E53-4A36-9AC4-F0ADBA2B4D55}"/>
              </a:ext>
            </a:extLst>
          </p:cNvPr>
          <p:cNvSpPr/>
          <p:nvPr/>
        </p:nvSpPr>
        <p:spPr>
          <a:xfrm>
            <a:off x="915544" y="3641271"/>
            <a:ext cx="641609" cy="270164"/>
          </a:xfrm>
          <a:prstGeom prst="borderCallout1">
            <a:avLst>
              <a:gd name="adj1" fmla="val 117807"/>
              <a:gd name="adj2" fmla="val 311784"/>
              <a:gd name="adj3" fmla="val 32731"/>
              <a:gd name="adj4" fmla="val 101188"/>
            </a:avLst>
          </a:prstGeom>
          <a:ln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700" dirty="0">
                <a:solidFill>
                  <a:schemeClr val="tx1"/>
                </a:solidFill>
              </a:rPr>
              <a:t>④井水配管</a:t>
            </a:r>
          </a:p>
        </p:txBody>
      </p:sp>
      <p:pic>
        <p:nvPicPr>
          <p:cNvPr id="39" name="図 38">
            <a:extLst>
              <a:ext uri="{FF2B5EF4-FFF2-40B4-BE49-F238E27FC236}">
                <a16:creationId xmlns:a16="http://schemas.microsoft.com/office/drawing/2014/main" id="{460CB5D9-FC8A-404B-80B3-506FEAB54CA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93020" y="5156426"/>
            <a:ext cx="1823185" cy="1365051"/>
          </a:xfrm>
          <a:prstGeom prst="rect">
            <a:avLst/>
          </a:prstGeom>
        </p:spPr>
      </p:pic>
      <p:sp>
        <p:nvSpPr>
          <p:cNvPr id="4" name="フリーフォーム: 図形 3">
            <a:extLst>
              <a:ext uri="{FF2B5EF4-FFF2-40B4-BE49-F238E27FC236}">
                <a16:creationId xmlns:a16="http://schemas.microsoft.com/office/drawing/2014/main" id="{7EE7C862-F42D-4FE3-9115-D7BB6F2674E6}"/>
              </a:ext>
            </a:extLst>
          </p:cNvPr>
          <p:cNvSpPr/>
          <p:nvPr/>
        </p:nvSpPr>
        <p:spPr>
          <a:xfrm>
            <a:off x="5551714" y="4926009"/>
            <a:ext cx="16329" cy="277586"/>
          </a:xfrm>
          <a:custGeom>
            <a:avLst/>
            <a:gdLst>
              <a:gd name="connsiteX0" fmla="*/ 0 w 16329"/>
              <a:gd name="connsiteY0" fmla="*/ 0 h 277586"/>
              <a:gd name="connsiteX1" fmla="*/ 16329 w 16329"/>
              <a:gd name="connsiteY1" fmla="*/ 277586 h 2775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6329" h="277586">
                <a:moveTo>
                  <a:pt x="0" y="0"/>
                </a:moveTo>
                <a:lnTo>
                  <a:pt x="16329" y="277586"/>
                </a:lnTo>
              </a:path>
            </a:pathLst>
          </a:cu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8" name="直線コネクタ 17">
            <a:extLst>
              <a:ext uri="{FF2B5EF4-FFF2-40B4-BE49-F238E27FC236}">
                <a16:creationId xmlns:a16="http://schemas.microsoft.com/office/drawing/2014/main" id="{B4762EC3-A942-4256-BC0C-537357F34E5B}"/>
              </a:ext>
            </a:extLst>
          </p:cNvPr>
          <p:cNvCxnSpPr>
            <a:cxnSpLocks/>
          </p:cNvCxnSpPr>
          <p:nvPr/>
        </p:nvCxnSpPr>
        <p:spPr>
          <a:xfrm flipH="1">
            <a:off x="3910693" y="3986711"/>
            <a:ext cx="831575" cy="396601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線コネクタ 37">
            <a:extLst>
              <a:ext uri="{FF2B5EF4-FFF2-40B4-BE49-F238E27FC236}">
                <a16:creationId xmlns:a16="http://schemas.microsoft.com/office/drawing/2014/main" id="{D914F422-2864-4846-A618-856C6BE258FD}"/>
              </a:ext>
            </a:extLst>
          </p:cNvPr>
          <p:cNvCxnSpPr>
            <a:cxnSpLocks/>
            <a:stCxn id="26" idx="1"/>
          </p:cNvCxnSpPr>
          <p:nvPr/>
        </p:nvCxnSpPr>
        <p:spPr>
          <a:xfrm>
            <a:off x="4895617" y="3978346"/>
            <a:ext cx="832069" cy="1154706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図 53">
            <a:extLst>
              <a:ext uri="{FF2B5EF4-FFF2-40B4-BE49-F238E27FC236}">
                <a16:creationId xmlns:a16="http://schemas.microsoft.com/office/drawing/2014/main" id="{58A3BDB8-C9CE-476F-B40B-75625C74AA4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67960" y="2988102"/>
            <a:ext cx="1860280" cy="1395210"/>
          </a:xfrm>
          <a:prstGeom prst="rect">
            <a:avLst/>
          </a:prstGeom>
        </p:spPr>
      </p:pic>
      <p:sp>
        <p:nvSpPr>
          <p:cNvPr id="51" name="吹き出し: 線 50">
            <a:extLst>
              <a:ext uri="{FF2B5EF4-FFF2-40B4-BE49-F238E27FC236}">
                <a16:creationId xmlns:a16="http://schemas.microsoft.com/office/drawing/2014/main" id="{557859BA-DCC9-4AAB-86B1-B6658ED7B816}"/>
              </a:ext>
            </a:extLst>
          </p:cNvPr>
          <p:cNvSpPr/>
          <p:nvPr/>
        </p:nvSpPr>
        <p:spPr>
          <a:xfrm>
            <a:off x="7677369" y="4355386"/>
            <a:ext cx="1213538" cy="323235"/>
          </a:xfrm>
          <a:prstGeom prst="borderCallout1">
            <a:avLst>
              <a:gd name="adj1" fmla="val 308729"/>
              <a:gd name="adj2" fmla="val -185093"/>
              <a:gd name="adj3" fmla="val 50412"/>
              <a:gd name="adj4" fmla="val -1173"/>
            </a:avLst>
          </a:prstGeom>
          <a:ln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700" dirty="0">
                <a:solidFill>
                  <a:schemeClr val="tx1"/>
                </a:solidFill>
              </a:rPr>
              <a:t>⑧５号棟（鯉池休憩所）</a:t>
            </a:r>
            <a:endParaRPr kumimoji="1" lang="en-US" altLang="ja-JP" sz="700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700" dirty="0">
                <a:solidFill>
                  <a:schemeClr val="tx1"/>
                </a:solidFill>
              </a:rPr>
              <a:t>耐震補強・屋根補修</a:t>
            </a:r>
          </a:p>
        </p:txBody>
      </p:sp>
      <p:pic>
        <p:nvPicPr>
          <p:cNvPr id="59" name="図 58">
            <a:extLst>
              <a:ext uri="{FF2B5EF4-FFF2-40B4-BE49-F238E27FC236}">
                <a16:creationId xmlns:a16="http://schemas.microsoft.com/office/drawing/2014/main" id="{AC26D666-9503-4851-9B3B-324E4D0A25AB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42118" y="2974791"/>
            <a:ext cx="1072828" cy="728290"/>
          </a:xfrm>
          <a:prstGeom prst="rect">
            <a:avLst/>
          </a:prstGeom>
        </p:spPr>
      </p:pic>
      <p:pic>
        <p:nvPicPr>
          <p:cNvPr id="64" name="図 63">
            <a:extLst>
              <a:ext uri="{FF2B5EF4-FFF2-40B4-BE49-F238E27FC236}">
                <a16:creationId xmlns:a16="http://schemas.microsoft.com/office/drawing/2014/main" id="{FAFD6317-0972-413B-940D-980CE69EB31A}"/>
              </a:ext>
            </a:extLst>
          </p:cNvPr>
          <p:cNvPicPr/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2092375" y="5718843"/>
            <a:ext cx="1422947" cy="814253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楕円 66">
            <a:extLst>
              <a:ext uri="{FF2B5EF4-FFF2-40B4-BE49-F238E27FC236}">
                <a16:creationId xmlns:a16="http://schemas.microsoft.com/office/drawing/2014/main" id="{D7E45515-7834-4EC5-AEAF-1F1ED6EA50C0}"/>
              </a:ext>
            </a:extLst>
          </p:cNvPr>
          <p:cNvSpPr/>
          <p:nvPr/>
        </p:nvSpPr>
        <p:spPr>
          <a:xfrm rot="1346214">
            <a:off x="2387409" y="4242073"/>
            <a:ext cx="2059131" cy="598526"/>
          </a:xfrm>
          <a:prstGeom prst="ellipse">
            <a:avLst/>
          </a:prstGeom>
          <a:noFill/>
          <a:ln w="28575">
            <a:solidFill>
              <a:srgbClr val="FFFF00"/>
            </a:solidFill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吹き出し: 線 25">
            <a:extLst>
              <a:ext uri="{FF2B5EF4-FFF2-40B4-BE49-F238E27FC236}">
                <a16:creationId xmlns:a16="http://schemas.microsoft.com/office/drawing/2014/main" id="{F0F64E32-E997-4D75-B4FC-887DC6028536}"/>
              </a:ext>
            </a:extLst>
          </p:cNvPr>
          <p:cNvSpPr/>
          <p:nvPr/>
        </p:nvSpPr>
        <p:spPr>
          <a:xfrm>
            <a:off x="4479829" y="3746627"/>
            <a:ext cx="831575" cy="231719"/>
          </a:xfrm>
          <a:prstGeom prst="borderCallout1">
            <a:avLst>
              <a:gd name="adj1" fmla="val 104015"/>
              <a:gd name="adj2" fmla="val 56052"/>
              <a:gd name="adj3" fmla="val 429193"/>
              <a:gd name="adj4" fmla="val -115855"/>
            </a:avLst>
          </a:prstGeom>
          <a:ln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700" dirty="0">
                <a:solidFill>
                  <a:schemeClr val="tx1"/>
                </a:solidFill>
              </a:rPr>
              <a:t>①更新（補植）</a:t>
            </a: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3002539B-BA1F-4887-A6B1-0A07A59CC177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51714" y="2979865"/>
            <a:ext cx="971550" cy="728663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0D3179EF-7FBE-4EF5-9E18-3DDB6C1FC07A}"/>
              </a:ext>
            </a:extLst>
          </p:cNvPr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055229" y="2958497"/>
            <a:ext cx="1106771" cy="725485"/>
          </a:xfrm>
          <a:prstGeom prst="rect">
            <a:avLst/>
          </a:prstGeom>
        </p:spPr>
      </p:pic>
      <p:sp>
        <p:nvSpPr>
          <p:cNvPr id="42" name="吹き出し: 線 41">
            <a:extLst>
              <a:ext uri="{FF2B5EF4-FFF2-40B4-BE49-F238E27FC236}">
                <a16:creationId xmlns:a16="http://schemas.microsoft.com/office/drawing/2014/main" id="{A5517646-A499-440D-8061-EB3468324CF3}"/>
              </a:ext>
            </a:extLst>
          </p:cNvPr>
          <p:cNvSpPr/>
          <p:nvPr/>
        </p:nvSpPr>
        <p:spPr>
          <a:xfrm>
            <a:off x="2236124" y="3241870"/>
            <a:ext cx="841731" cy="232683"/>
          </a:xfrm>
          <a:prstGeom prst="borderCallout1">
            <a:avLst>
              <a:gd name="adj1" fmla="val 104015"/>
              <a:gd name="adj2" fmla="val 56052"/>
              <a:gd name="adj3" fmla="val 423899"/>
              <a:gd name="adj4" fmla="val 133179"/>
            </a:avLst>
          </a:prstGeom>
          <a:ln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700" dirty="0">
                <a:solidFill>
                  <a:schemeClr val="tx1"/>
                </a:solidFill>
              </a:rPr>
              <a:t>②更新（補植）</a:t>
            </a:r>
            <a:endParaRPr kumimoji="1" lang="en-US" altLang="ja-JP" sz="700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700" dirty="0">
                <a:solidFill>
                  <a:schemeClr val="tx1"/>
                </a:solidFill>
              </a:rPr>
              <a:t>（銘木モミジ）</a:t>
            </a:r>
          </a:p>
        </p:txBody>
      </p:sp>
      <p:pic>
        <p:nvPicPr>
          <p:cNvPr id="34" name="図 33">
            <a:extLst>
              <a:ext uri="{FF2B5EF4-FFF2-40B4-BE49-F238E27FC236}">
                <a16:creationId xmlns:a16="http://schemas.microsoft.com/office/drawing/2014/main" id="{776E9D3A-1FE2-4539-BCD3-7DAB5CD957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177623" y="1437901"/>
            <a:ext cx="2853652" cy="1356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849249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1060</TotalTime>
  <Words>542</Words>
  <Application>Microsoft Office PowerPoint</Application>
  <PresentationFormat>画面に合わせる (4:3)</PresentationFormat>
  <Paragraphs>92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HG丸ｺﾞｼｯｸM-PRO</vt:lpstr>
      <vt:lpstr>ＭＳ ゴシック</vt:lpstr>
      <vt:lpstr>游ゴシック</vt:lpstr>
      <vt:lpstr>游明朝</vt:lpstr>
      <vt:lpstr>Arial</vt:lpstr>
      <vt:lpstr>Calibri</vt:lpstr>
      <vt:lpstr>Calibri Light</vt:lpstr>
      <vt:lpstr>1_Office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　志津子</dc:creator>
  <cp:lastModifiedBy>小松　愛子</cp:lastModifiedBy>
  <cp:revision>72</cp:revision>
  <cp:lastPrinted>2025-11-27T07:23:14Z</cp:lastPrinted>
  <dcterms:created xsi:type="dcterms:W3CDTF">2024-12-09T02:35:03Z</dcterms:created>
  <dcterms:modified xsi:type="dcterms:W3CDTF">2025-12-22T07:00:32Z</dcterms:modified>
</cp:coreProperties>
</file>