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7185D-72DB-434E-9917-7C33FC52F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3CC0E2-F441-4C97-AE97-BF81526FC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FC6D8-E68B-43D9-804F-7F09113B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236D90-2E23-4569-8292-A471A9E7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2013B-32A0-45E7-A029-7EC30B1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3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90415-D08F-4A62-B192-3868CA8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800CAF-3C01-43A0-BCC1-765CC4C9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6FB2F-742C-42DF-8041-A228AAE3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4A59A6-9FEB-421D-B79F-852D4A97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83852F-2620-42B7-81B5-9F95047A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C732D7-3879-4028-9069-CD1EA1B44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13FBA7-293C-4086-897A-265E0231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F7FAF-F8DC-46EF-A281-A5C3EC9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7D1EC-4520-43FF-975C-84F11906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6D984-AAAD-4753-BD9A-6AB55F9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97A98-6E4B-4F5D-8F31-3EF9AD3B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B8EAC-2432-4B5C-BAC6-D55CA3FD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1CC2E-2EF9-4F70-9C86-F12C72A1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07966-ADE2-4292-A5D3-6B064F7B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BA3FB3-BEAE-459B-A394-AD03A520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8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170933-7691-4114-BE16-8EC6F477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ED8710-845B-481E-8C34-CA8E4742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EA498-07D3-4F6F-B5C8-D0D5EAC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A80EC-4571-4981-8215-6D125064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C45242-8FB6-4E57-87D1-7E34557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5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A9CD1-7AA7-4877-AD63-5FEBAD75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E61DE9-E6B8-49B0-9103-253BC98B6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720228-E532-4C76-8DD0-8DEC9BEE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F46A6D-08E5-42CF-9322-72E8B0BA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5A2E3-9857-4B5D-8AAA-4BC78B1E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24FE11-C49E-4869-BA9E-8B53C893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99121-75A1-4135-8E5B-FEEC966F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FED907-1AB9-460E-9C10-37D11BB3B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0B4E7-2D5A-4C61-A94A-E3D795E7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2C308F-5CE0-4DA7-A73F-4317DD2F2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7DEC16-2327-4629-BE11-6FF5284FE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D9BC89-6DAB-4B9F-8772-F6A39252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F0A2C1-9954-4848-BE54-F235A993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5D8026-4659-40DC-9CA7-2B6859DC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ECA26-8ADE-4B21-A3E3-A12685A7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899FD2-CE7B-47A4-886A-845F04E5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444848-AD57-47FE-A6C9-D532A489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3CC076-6769-40EB-8E88-1DCBF8C8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9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A83125-D7B2-410A-9AC4-35878BF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B49944-E131-45EC-9985-9D13595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05F92-F838-4C8F-B805-A2E7D1B6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0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16A5F-B42F-4109-95A3-ECEE3422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298D6-2446-47EB-BAD4-EAA207A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37EEBD-5221-432A-BA31-70A763DA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8B0345-C55F-42B1-A570-E0DCF23C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2D69A2-ACF5-4BBA-A380-BE55BEC1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31531-6482-4D92-93ED-40F8C2FB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9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D47E5-82F8-4187-9293-8DA79CD8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161E40-B813-4D52-8F06-86C8C76E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FABCA6-741D-4452-A68E-3CAD631D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02AC4-8AE9-499C-8BF9-FEC6D879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D03EF9-F322-4176-9F89-C78D549D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AC7FC-7196-4062-AA7A-2A86E800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3BA0CB-CF0F-48F5-A20A-CF92F45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339E03-22F2-43F5-A0FE-5047844E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FC07AF-6186-4853-97AB-54D0D6080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F003-5FF8-4106-B2C1-4C9D4A30CD88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A8894-62CE-458D-9AEA-6BF405EA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8016A-0682-45E1-BBCA-5163F0AC5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E6B8B72-A88A-4ABE-9938-F2245479EBC7}"/>
              </a:ext>
            </a:extLst>
          </p:cNvPr>
          <p:cNvSpPr txBox="1">
            <a:spLocks noChangeAspect="1"/>
          </p:cNvSpPr>
          <p:nvPr/>
        </p:nvSpPr>
        <p:spPr>
          <a:xfrm rot="21252780">
            <a:off x="1785357" y="3930319"/>
            <a:ext cx="2065724" cy="61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algn="ctr"/>
            <a:endParaRPr kumimoji="1" lang="ja-JP" altLang="en-US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F9F570-911E-4DCE-8E5D-67F25EAF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9" y="2544005"/>
            <a:ext cx="5180861" cy="13371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D508D1-152B-4C6D-9DB8-BD4622C4C5D3}"/>
              </a:ext>
            </a:extLst>
          </p:cNvPr>
          <p:cNvSpPr txBox="1"/>
          <p:nvPr/>
        </p:nvSpPr>
        <p:spPr>
          <a:xfrm>
            <a:off x="0" y="-1"/>
            <a:ext cx="12192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prstClr val="black"/>
                </a:solidFill>
              </a:rPr>
              <a:t>大阪スマートシティ戦略　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『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次世代型スマートシティ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OSAKA』</a:t>
            </a:r>
            <a:r>
              <a:rPr kumimoji="1" lang="ja-JP" altLang="en-US" sz="2000" b="1" dirty="0"/>
              <a:t>（案）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の概要</a:t>
            </a:r>
            <a:endParaRPr kumimoji="1" lang="en-US" altLang="ja-JP" sz="20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1A9EAEB-A499-44FF-9284-3C522E605D59}"/>
              </a:ext>
            </a:extLst>
          </p:cNvPr>
          <p:cNvSpPr/>
          <p:nvPr/>
        </p:nvSpPr>
        <p:spPr>
          <a:xfrm>
            <a:off x="150820" y="179076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『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次世代型スマートシティ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OSAKA</a:t>
            </a:r>
            <a:r>
              <a:rPr lang="en-US" altLang="ja-JP" sz="1400" b="1" dirty="0">
                <a:solidFill>
                  <a:schemeClr val="bg1"/>
                </a:solidFill>
              </a:rPr>
              <a:t>』</a:t>
            </a:r>
            <a:r>
              <a:rPr lang="ja-JP" altLang="en-US" sz="1400" b="1" dirty="0">
                <a:solidFill>
                  <a:schemeClr val="bg1"/>
                </a:solidFill>
              </a:rPr>
              <a:t>（案）の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基本方針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29D8F5-9A8A-40F1-813B-7FD1930D8FEC}"/>
              </a:ext>
            </a:extLst>
          </p:cNvPr>
          <p:cNvSpPr/>
          <p:nvPr/>
        </p:nvSpPr>
        <p:spPr>
          <a:xfrm>
            <a:off x="5871437" y="455309"/>
            <a:ext cx="622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基本方針に基づく取組（方向性・例）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F73836-162E-48AA-8AD1-FD5B379EE916}"/>
              </a:ext>
            </a:extLst>
          </p:cNvPr>
          <p:cNvSpPr txBox="1"/>
          <p:nvPr/>
        </p:nvSpPr>
        <p:spPr>
          <a:xfrm>
            <a:off x="149677" y="2048398"/>
            <a:ext cx="5490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これまでの取組実績を基盤として、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をはじめとするデジタル技術の飛躍的進化を踏まえ、人口減少や超高齢化など多様化・加速化する社会課題に対応し、万博後の未来社会を実現するため、目標年次を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年とする 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次世代型スマートシティ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OSAKA』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実現をめざす。</a:t>
            </a:r>
            <a:endParaRPr lang="ja-JP" altLang="en-US" sz="1000" strike="sng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F3EB221-2E4A-4A62-916A-DDF1E9CA6819}"/>
              </a:ext>
            </a:extLst>
          </p:cNvPr>
          <p:cNvSpPr/>
          <p:nvPr/>
        </p:nvSpPr>
        <p:spPr>
          <a:xfrm>
            <a:off x="150820" y="45530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スマートシティ戦略はネクストステージへ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9977C7-6425-4A91-A3AD-FF625BABD5D8}"/>
              </a:ext>
            </a:extLst>
          </p:cNvPr>
          <p:cNvSpPr txBox="1"/>
          <p:nvPr/>
        </p:nvSpPr>
        <p:spPr>
          <a:xfrm>
            <a:off x="145644" y="854700"/>
            <a:ext cx="9690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ja-JP" altLang="en-US" sz="1000" b="0" i="0" dirty="0">
                <a:effectLst/>
                <a:latin typeface="Segoe UI" panose="020B0502040204020203" pitchFamily="34" charset="0"/>
              </a:rPr>
              <a:t>「大阪モデル」のスマートシティの役割を継承し、さらなる発展をめざす。</a:t>
            </a:r>
          </a:p>
        </p:txBody>
      </p:sp>
      <p:sp>
        <p:nvSpPr>
          <p:cNvPr id="24" name="矢印: 山形 23">
            <a:extLst>
              <a:ext uri="{FF2B5EF4-FFF2-40B4-BE49-F238E27FC236}">
                <a16:creationId xmlns:a16="http://schemas.microsoft.com/office/drawing/2014/main" id="{54DA100F-72A2-4BAF-B536-0B37E1EB2F20}"/>
              </a:ext>
            </a:extLst>
          </p:cNvPr>
          <p:cNvSpPr/>
          <p:nvPr/>
        </p:nvSpPr>
        <p:spPr>
          <a:xfrm>
            <a:off x="1326211" y="779643"/>
            <a:ext cx="1954928" cy="158242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Ver.1.0</a:t>
            </a:r>
            <a:r>
              <a:rPr lang="ja-JP" altLang="en-US" sz="800" b="1" dirty="0">
                <a:solidFill>
                  <a:schemeClr val="tx1"/>
                </a:solidFill>
              </a:rPr>
              <a:t>、</a:t>
            </a:r>
            <a:r>
              <a:rPr lang="en-US" altLang="ja-JP" sz="800" b="1" dirty="0">
                <a:solidFill>
                  <a:schemeClr val="tx1"/>
                </a:solidFill>
              </a:rPr>
              <a:t>ver.</a:t>
            </a:r>
            <a:r>
              <a:rPr kumimoji="1" lang="en-US" altLang="ja-JP" sz="800" b="1" dirty="0">
                <a:solidFill>
                  <a:schemeClr val="tx1"/>
                </a:solidFill>
              </a:rPr>
              <a:t>2.0</a:t>
            </a:r>
            <a:r>
              <a:rPr kumimoji="1" lang="ja-JP" altLang="en-US" sz="800" b="1" dirty="0">
                <a:solidFill>
                  <a:schemeClr val="tx1"/>
                </a:solidFill>
              </a:rPr>
              <a:t>における取組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557E5E-00C5-4D8A-A840-112EBCC454EA}"/>
              </a:ext>
            </a:extLst>
          </p:cNvPr>
          <p:cNvSpPr txBox="1"/>
          <p:nvPr/>
        </p:nvSpPr>
        <p:spPr>
          <a:xfrm>
            <a:off x="1298079" y="1249181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スマートシティの基盤作り</a:t>
            </a:r>
            <a:r>
              <a:rPr lang="en-US" altLang="ja-JP" sz="700" dirty="0"/>
              <a:t>×</a:t>
            </a:r>
            <a:r>
              <a:rPr lang="ja-JP" altLang="en-US" sz="700" dirty="0"/>
              <a:t>府域全体の</a:t>
            </a:r>
            <a:endParaRPr lang="en-US" altLang="ja-JP" sz="700" dirty="0"/>
          </a:p>
          <a:p>
            <a:r>
              <a:rPr lang="en-US" altLang="ja-JP" sz="700" dirty="0"/>
              <a:t>             DX</a:t>
            </a:r>
            <a:r>
              <a:rPr lang="ja-JP" altLang="en-US" sz="700" dirty="0"/>
              <a:t>推進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C182D86-6D06-45FC-B96F-89D0AAAD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9" y="4144926"/>
            <a:ext cx="5188939" cy="265573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03AB7A-32DD-4B8A-AA8C-A447940444D0}"/>
              </a:ext>
            </a:extLst>
          </p:cNvPr>
          <p:cNvSpPr txBox="1"/>
          <p:nvPr/>
        </p:nvSpPr>
        <p:spPr>
          <a:xfrm>
            <a:off x="997870" y="4006118"/>
            <a:ext cx="3647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rgbClr val="FF0000"/>
                </a:solidFill>
              </a:rPr>
              <a:t>AI</a:t>
            </a:r>
            <a:r>
              <a:rPr kumimoji="1" lang="ja-JP" altLang="en-US" sz="1000" b="1" dirty="0">
                <a:solidFill>
                  <a:srgbClr val="FF0000"/>
                </a:solidFill>
              </a:rPr>
              <a:t>とデータを活かし、産業と暮らしが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共に豊かに発展する次世代型スマートシティ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F0C9872-105F-4E5B-8CE3-1967764783D1}"/>
              </a:ext>
            </a:extLst>
          </p:cNvPr>
          <p:cNvSpPr txBox="1"/>
          <p:nvPr/>
        </p:nvSpPr>
        <p:spPr>
          <a:xfrm>
            <a:off x="1298079" y="1538581"/>
            <a:ext cx="1954800" cy="20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大阪市</a:t>
            </a:r>
            <a:r>
              <a:rPr lang="en-US" altLang="ja-JP" sz="700" dirty="0"/>
              <a:t>DX</a:t>
            </a:r>
            <a:r>
              <a:rPr lang="ja-JP" altLang="en-US" sz="700" dirty="0"/>
              <a:t>戦略に基づくスマートシティ推進</a:t>
            </a:r>
          </a:p>
        </p:txBody>
      </p:sp>
      <p:sp>
        <p:nvSpPr>
          <p:cNvPr id="31" name="矢印: 山形 30">
            <a:extLst>
              <a:ext uri="{FF2B5EF4-FFF2-40B4-BE49-F238E27FC236}">
                <a16:creationId xmlns:a16="http://schemas.microsoft.com/office/drawing/2014/main" id="{3299F7E2-646C-4BAE-8F78-75E8237F77AD}"/>
              </a:ext>
            </a:extLst>
          </p:cNvPr>
          <p:cNvSpPr/>
          <p:nvPr/>
        </p:nvSpPr>
        <p:spPr>
          <a:xfrm>
            <a:off x="4433572" y="787263"/>
            <a:ext cx="1044000" cy="180000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ネクストステージ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3394D0-3B14-4A09-B3CD-D268D18790FA}"/>
              </a:ext>
            </a:extLst>
          </p:cNvPr>
          <p:cNvSpPr txBox="1"/>
          <p:nvPr/>
        </p:nvSpPr>
        <p:spPr>
          <a:xfrm>
            <a:off x="4433572" y="1003937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ja-JP" sz="800" dirty="0"/>
              <a:t>Ver.1.0/ver.2.0</a:t>
            </a:r>
          </a:p>
          <a:p>
            <a:pPr algn="ctr"/>
            <a:r>
              <a:rPr lang="ja-JP" altLang="en-US" sz="800" dirty="0"/>
              <a:t>の取組成果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ABF67B-B97D-4103-A447-8DBCBD92A70C}"/>
              </a:ext>
            </a:extLst>
          </p:cNvPr>
          <p:cNvSpPr txBox="1"/>
          <p:nvPr/>
        </p:nvSpPr>
        <p:spPr>
          <a:xfrm>
            <a:off x="4433572" y="1341504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sz="800" dirty="0"/>
              <a:t>急速に変化する</a:t>
            </a:r>
            <a:endParaRPr lang="en-US" altLang="ja-JP" sz="800" dirty="0"/>
          </a:p>
          <a:p>
            <a:pPr algn="ctr"/>
            <a:r>
              <a:rPr lang="ja-JP" altLang="en-US" sz="800" dirty="0"/>
              <a:t>環境への適応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D84719D5-89B6-4BA2-9938-4CD8902970DB}"/>
              </a:ext>
            </a:extLst>
          </p:cNvPr>
          <p:cNvSpPr/>
          <p:nvPr/>
        </p:nvSpPr>
        <p:spPr>
          <a:xfrm>
            <a:off x="3372063" y="857851"/>
            <a:ext cx="952901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環境の変化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E6D52A-60B1-4A43-AFE2-FDF66FAF8C02}"/>
              </a:ext>
            </a:extLst>
          </p:cNvPr>
          <p:cNvSpPr txBox="1"/>
          <p:nvPr/>
        </p:nvSpPr>
        <p:spPr>
          <a:xfrm>
            <a:off x="3249635" y="1136383"/>
            <a:ext cx="116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ja-JP" altLang="en-US" sz="800" b="1" dirty="0"/>
              <a:t>テクノロジーの進化</a:t>
            </a:r>
            <a:endParaRPr lang="en-US" altLang="ja-JP" sz="8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ja-JP" sz="6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sz="800" b="1" dirty="0"/>
              <a:t>社会課題の多様化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4CD44B-6D93-4973-9DCD-AC71F994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2" y="3827734"/>
            <a:ext cx="5799611" cy="3017216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A2DA5E-1F58-4960-8907-B256E90D3E13}"/>
              </a:ext>
            </a:extLst>
          </p:cNvPr>
          <p:cNvSpPr txBox="1"/>
          <p:nvPr/>
        </p:nvSpPr>
        <p:spPr>
          <a:xfrm>
            <a:off x="5951765" y="746356"/>
            <a:ext cx="6335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府市が連携して“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AI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とデータを活かし産業と暮らしが共に豊かに発展する次世代型スマートシティ”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を実現</a:t>
            </a:r>
            <a:endParaRPr lang="ja-JP" altLang="en-US" sz="11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F7086F-FC2E-475A-883C-16C6B5C1B776}"/>
              </a:ext>
            </a:extLst>
          </p:cNvPr>
          <p:cNvSpPr/>
          <p:nvPr/>
        </p:nvSpPr>
        <p:spPr>
          <a:xfrm>
            <a:off x="5968093" y="1077685"/>
            <a:ext cx="236764" cy="26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大阪府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65DB386-3D17-4DA9-BAAA-08380629E6FF}"/>
              </a:ext>
            </a:extLst>
          </p:cNvPr>
          <p:cNvSpPr/>
          <p:nvPr/>
        </p:nvSpPr>
        <p:spPr>
          <a:xfrm>
            <a:off x="5973536" y="3818163"/>
            <a:ext cx="236764" cy="29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大阪市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0D85F75-49E0-4B37-87BA-25D0917DB175}"/>
              </a:ext>
            </a:extLst>
          </p:cNvPr>
          <p:cNvCxnSpPr>
            <a:cxnSpLocks/>
          </p:cNvCxnSpPr>
          <p:nvPr/>
        </p:nvCxnSpPr>
        <p:spPr>
          <a:xfrm flipV="1">
            <a:off x="5962696" y="3763455"/>
            <a:ext cx="608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F2D515-330D-1A86-E60D-43D7EE1E2838}"/>
              </a:ext>
            </a:extLst>
          </p:cNvPr>
          <p:cNvSpPr txBox="1"/>
          <p:nvPr/>
        </p:nvSpPr>
        <p:spPr>
          <a:xfrm>
            <a:off x="1298079" y="965963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スーパーシティ型国家戦略特区を活用</a:t>
            </a:r>
            <a:endParaRPr lang="en-US" altLang="ja-JP" sz="700" dirty="0"/>
          </a:p>
          <a:p>
            <a:r>
              <a:rPr lang="ja-JP" altLang="en-US" sz="700" dirty="0"/>
              <a:t>　　　　　　　　した先端的サービスの実装と規制改革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9175AB-4375-64B8-4D51-C45AC0FCD140}"/>
              </a:ext>
            </a:extLst>
          </p:cNvPr>
          <p:cNvSpPr txBox="1"/>
          <p:nvPr/>
        </p:nvSpPr>
        <p:spPr>
          <a:xfrm>
            <a:off x="1071806" y="967053"/>
            <a:ext cx="254405" cy="25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府市</a:t>
            </a:r>
            <a:endParaRPr lang="en-US" altLang="ja-JP" sz="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連携</a:t>
            </a:r>
            <a:endParaRPr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BFCC62-E19B-9470-6C81-0AFE0D3A3C97}"/>
              </a:ext>
            </a:extLst>
          </p:cNvPr>
          <p:cNvSpPr txBox="1"/>
          <p:nvPr/>
        </p:nvSpPr>
        <p:spPr>
          <a:xfrm>
            <a:off x="1071806" y="1248287"/>
            <a:ext cx="254405" cy="260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広域型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5A8E16-98EF-79DF-3991-7C8F927B38F7}"/>
              </a:ext>
            </a:extLst>
          </p:cNvPr>
          <p:cNvSpPr txBox="1"/>
          <p:nvPr/>
        </p:nvSpPr>
        <p:spPr>
          <a:xfrm>
            <a:off x="1071806" y="1538780"/>
            <a:ext cx="254405" cy="20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都市型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F746A4-0DA4-08B3-C213-9FD89BBA0B06}"/>
              </a:ext>
            </a:extLst>
          </p:cNvPr>
          <p:cNvSpPr txBox="1"/>
          <p:nvPr/>
        </p:nvSpPr>
        <p:spPr>
          <a:xfrm>
            <a:off x="1069774" y="783893"/>
            <a:ext cx="255600" cy="158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役割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9FF2BE6-20DF-45B8-AC68-E0BB8009F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2" y="1065736"/>
            <a:ext cx="5743552" cy="26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ワイド画面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Segoe UI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2026-02-16T00:25:54Z</dcterms:modified>
</cp:coreProperties>
</file>