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0" r:id="rId1"/>
  </p:sldMasterIdLst>
  <p:notesMasterIdLst>
    <p:notesMasterId r:id="rId3"/>
  </p:notesMasterIdLst>
  <p:sldIdLst>
    <p:sldId id="276" r:id="rId2"/>
  </p:sldIdLst>
  <p:sldSz cx="7559675" cy="1069181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CC99"/>
    <a:srgbClr val="FFFF99"/>
    <a:srgbClr val="FFFFCC"/>
    <a:srgbClr val="99CCFF"/>
    <a:srgbClr val="66CCFF"/>
    <a:srgbClr val="000000"/>
    <a:srgbClr val="CCECFF"/>
    <a:srgbClr val="CCFFF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74" autoAdjust="0"/>
    <p:restoredTop sz="94434" autoAdjust="0"/>
  </p:normalViewPr>
  <p:slideViewPr>
    <p:cSldViewPr showGuides="1">
      <p:cViewPr varScale="1">
        <p:scale>
          <a:sx n="51" d="100"/>
          <a:sy n="51" d="100"/>
        </p:scale>
        <p:origin x="2352" y="36"/>
      </p:cViewPr>
      <p:guideLst/>
    </p:cSldViewPr>
  </p:slideViewPr>
  <p:outlineViewPr>
    <p:cViewPr>
      <p:scale>
        <a:sx n="33" d="100"/>
        <a:sy n="33" d="100"/>
      </p:scale>
      <p:origin x="0" y="0"/>
    </p:cViewPr>
  </p:outlineViewPr>
  <p:notesTextViewPr>
    <p:cViewPr>
      <p:scale>
        <a:sx n="400" d="100"/>
        <a:sy n="400" d="100"/>
      </p:scale>
      <p:origin x="0" y="0"/>
    </p:cViewPr>
  </p:notesTextViewPr>
  <p:sorterViewPr>
    <p:cViewPr>
      <p:scale>
        <a:sx n="200" d="100"/>
        <a:sy n="2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2880310" cy="490569"/>
          </a:xfrm>
          <a:prstGeom prst="rect">
            <a:avLst/>
          </a:prstGeom>
        </p:spPr>
        <p:txBody>
          <a:bodyPr vert="horz" lIns="89667" tIns="44835" rIns="89667" bIns="44835"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765018" y="5"/>
            <a:ext cx="2880310" cy="490569"/>
          </a:xfrm>
          <a:prstGeom prst="rect">
            <a:avLst/>
          </a:prstGeom>
        </p:spPr>
        <p:txBody>
          <a:bodyPr vert="horz" lIns="89667" tIns="44835" rIns="89667" bIns="44835" rtlCol="0"/>
          <a:lstStyle>
            <a:lvl1pPr algn="r">
              <a:defRPr sz="1200"/>
            </a:lvl1pPr>
          </a:lstStyle>
          <a:p>
            <a:fld id="{500D14DA-7CEA-4770-8C54-20B4971A4DE9}" type="datetimeFigureOut">
              <a:rPr kumimoji="1" lang="ja-JP" altLang="en-US" smtClean="0"/>
              <a:t>2026/3/5</a:t>
            </a:fld>
            <a:endParaRPr kumimoji="1" lang="ja-JP" altLang="en-US" dirty="0"/>
          </a:p>
        </p:txBody>
      </p:sp>
      <p:sp>
        <p:nvSpPr>
          <p:cNvPr id="4" name="スライド イメージ プレースホルダー 3"/>
          <p:cNvSpPr>
            <a:spLocks noGrp="1" noRot="1" noChangeAspect="1"/>
          </p:cNvSpPr>
          <p:nvPr>
            <p:ph type="sldImg" idx="2"/>
          </p:nvPr>
        </p:nvSpPr>
        <p:spPr>
          <a:xfrm>
            <a:off x="2157413" y="1222375"/>
            <a:ext cx="2332037" cy="3300413"/>
          </a:xfrm>
          <a:prstGeom prst="rect">
            <a:avLst/>
          </a:prstGeom>
          <a:noFill/>
          <a:ln w="12700">
            <a:solidFill>
              <a:prstClr val="black"/>
            </a:solidFill>
          </a:ln>
        </p:spPr>
        <p:txBody>
          <a:bodyPr vert="horz" lIns="89667" tIns="44835" rIns="89667" bIns="44835" rtlCol="0" anchor="ctr"/>
          <a:lstStyle/>
          <a:p>
            <a:endParaRPr lang="ja-JP" altLang="en-US" dirty="0"/>
          </a:p>
        </p:txBody>
      </p:sp>
      <p:sp>
        <p:nvSpPr>
          <p:cNvPr id="5" name="ノート プレースホルダー 4"/>
          <p:cNvSpPr>
            <a:spLocks noGrp="1"/>
          </p:cNvSpPr>
          <p:nvPr>
            <p:ph type="body" sz="quarter" idx="3"/>
          </p:nvPr>
        </p:nvSpPr>
        <p:spPr>
          <a:xfrm>
            <a:off x="664687" y="4705382"/>
            <a:ext cx="5317490" cy="3849856"/>
          </a:xfrm>
          <a:prstGeom prst="rect">
            <a:avLst/>
          </a:prstGeom>
        </p:spPr>
        <p:txBody>
          <a:bodyPr vert="horz" lIns="89667" tIns="44835" rIns="89667" bIns="4483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46"/>
            <a:ext cx="2880310" cy="490568"/>
          </a:xfrm>
          <a:prstGeom prst="rect">
            <a:avLst/>
          </a:prstGeom>
        </p:spPr>
        <p:txBody>
          <a:bodyPr vert="horz" lIns="89667" tIns="44835" rIns="89667" bIns="44835"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765018" y="9286846"/>
            <a:ext cx="2880310" cy="490568"/>
          </a:xfrm>
          <a:prstGeom prst="rect">
            <a:avLst/>
          </a:prstGeom>
        </p:spPr>
        <p:txBody>
          <a:bodyPr vert="horz" lIns="89667" tIns="44835" rIns="89667" bIns="44835" rtlCol="0" anchor="b"/>
          <a:lstStyle>
            <a:lvl1pPr algn="r">
              <a:defRPr sz="1200"/>
            </a:lvl1pPr>
          </a:lstStyle>
          <a:p>
            <a:fld id="{2F4EEAB5-5D03-4EAB-AC8C-293240CF9D71}" type="slidenum">
              <a:rPr kumimoji="1" lang="ja-JP" altLang="en-US" smtClean="0"/>
              <a:t>‹#›</a:t>
            </a:fld>
            <a:endParaRPr kumimoji="1" lang="ja-JP" altLang="en-US" dirty="0"/>
          </a:p>
        </p:txBody>
      </p:sp>
    </p:spTree>
    <p:extLst>
      <p:ext uri="{BB962C8B-B14F-4D97-AF65-F5344CB8AC3E}">
        <p14:creationId xmlns:p14="http://schemas.microsoft.com/office/powerpoint/2010/main" val="14372451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4EEAB5-5D03-4EAB-AC8C-293240CF9D71}" type="slidenum">
              <a:rPr kumimoji="1" lang="ja-JP" altLang="en-US" smtClean="0"/>
              <a:t>1</a:t>
            </a:fld>
            <a:endParaRPr kumimoji="1" lang="ja-JP" altLang="en-US" dirty="0"/>
          </a:p>
        </p:txBody>
      </p:sp>
    </p:spTree>
    <p:extLst>
      <p:ext uri="{BB962C8B-B14F-4D97-AF65-F5344CB8AC3E}">
        <p14:creationId xmlns:p14="http://schemas.microsoft.com/office/powerpoint/2010/main" val="2263418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44960" y="1749795"/>
            <a:ext cx="5669756" cy="3722335"/>
          </a:xfrm>
        </p:spPr>
        <p:txBody>
          <a:bodyPr anchor="b"/>
          <a:lstStyle>
            <a:lvl1pPr algn="ctr">
              <a:defRPr sz="3721"/>
            </a:lvl1pPr>
          </a:lstStyle>
          <a:p>
            <a:r>
              <a:rPr kumimoji="1" lang="ja-JP" altLang="en-US"/>
              <a:t>マスター タイトルの書式設定</a:t>
            </a:r>
          </a:p>
        </p:txBody>
      </p:sp>
      <p:sp>
        <p:nvSpPr>
          <p:cNvPr id="3" name="サブタイトル 2"/>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6DFF08F-DC6B-4601-B491-B0F83F6DD2DA}" type="datetimeFigureOut">
              <a:rPr lang="en-US" smtClean="0"/>
              <a:pPr/>
              <a:t>3/5/2026</a:t>
            </a:fld>
            <a:endParaRPr lang="en-US" dirty="0"/>
          </a:p>
        </p:txBody>
      </p:sp>
      <p:sp>
        <p:nvSpPr>
          <p:cNvPr id="5" name="フッター プレースホルダー 4"/>
          <p:cNvSpPr>
            <a:spLocks noGrp="1"/>
          </p:cNvSpPr>
          <p:nvPr>
            <p:ph type="ftr" sz="quarter" idx="11"/>
          </p:nvPr>
        </p:nvSpPr>
        <p:spPr/>
        <p:txBody>
          <a:bodyPr/>
          <a:lstStyle/>
          <a:p>
            <a:endParaRPr lang="en-US" dirty="0"/>
          </a:p>
        </p:txBody>
      </p:sp>
      <p:sp>
        <p:nvSpPr>
          <p:cNvPr id="6" name="スライド番号プレースホルダー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18315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6DFF08F-DC6B-4601-B491-B0F83F6DD2DA}" type="datetimeFigureOut">
              <a:rPr lang="en-US" smtClean="0"/>
              <a:t>3/5/2026</a:t>
            </a:fld>
            <a:endParaRPr lang="en-US" dirty="0"/>
          </a:p>
        </p:txBody>
      </p:sp>
      <p:sp>
        <p:nvSpPr>
          <p:cNvPr id="5" name="フッター プレースホルダー 4"/>
          <p:cNvSpPr>
            <a:spLocks noGrp="1"/>
          </p:cNvSpPr>
          <p:nvPr>
            <p:ph type="ftr" sz="quarter" idx="11"/>
          </p:nvPr>
        </p:nvSpPr>
        <p:spPr/>
        <p:txBody>
          <a:bodyPr/>
          <a:lstStyle/>
          <a:p>
            <a:endParaRPr lang="en-US" dirty="0"/>
          </a:p>
        </p:txBody>
      </p:sp>
      <p:sp>
        <p:nvSpPr>
          <p:cNvPr id="6" name="スライド番号プレースホルダー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0139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09892" y="569240"/>
            <a:ext cx="1630055" cy="906081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19728" y="569240"/>
            <a:ext cx="4795669" cy="90608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6DFF08F-DC6B-4601-B491-B0F83F6DD2DA}" type="datetimeFigureOut">
              <a:rPr lang="en-US" smtClean="0"/>
              <a:t>3/5/2026</a:t>
            </a:fld>
            <a:endParaRPr lang="en-US" dirty="0"/>
          </a:p>
        </p:txBody>
      </p:sp>
      <p:sp>
        <p:nvSpPr>
          <p:cNvPr id="5" name="フッター プレースホルダー 4"/>
          <p:cNvSpPr>
            <a:spLocks noGrp="1"/>
          </p:cNvSpPr>
          <p:nvPr>
            <p:ph type="ftr" sz="quarter" idx="11"/>
          </p:nvPr>
        </p:nvSpPr>
        <p:spPr/>
        <p:txBody>
          <a:bodyPr/>
          <a:lstStyle/>
          <a:p>
            <a:endParaRPr lang="en-US" dirty="0"/>
          </a:p>
        </p:txBody>
      </p:sp>
      <p:sp>
        <p:nvSpPr>
          <p:cNvPr id="6" name="スライド番号プレースホルダー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59790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1014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6DFF08F-DC6B-4601-B491-B0F83F6DD2DA}" type="datetimeFigureOut">
              <a:rPr lang="en-US" smtClean="0"/>
              <a:t>3/5/2026</a:t>
            </a:fld>
            <a:endParaRPr lang="en-US" dirty="0"/>
          </a:p>
        </p:txBody>
      </p:sp>
      <p:sp>
        <p:nvSpPr>
          <p:cNvPr id="5" name="フッター プレースホルダー 4"/>
          <p:cNvSpPr>
            <a:spLocks noGrp="1"/>
          </p:cNvSpPr>
          <p:nvPr>
            <p:ph type="ftr" sz="quarter" idx="11"/>
          </p:nvPr>
        </p:nvSpPr>
        <p:spPr/>
        <p:txBody>
          <a:bodyPr/>
          <a:lstStyle/>
          <a:p>
            <a:endParaRPr lang="en-US" dirty="0"/>
          </a:p>
        </p:txBody>
      </p:sp>
      <p:sp>
        <p:nvSpPr>
          <p:cNvPr id="6" name="スライド番号プレースホルダー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2605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15790" y="2665530"/>
            <a:ext cx="6520220" cy="4447496"/>
          </a:xfrm>
        </p:spPr>
        <p:txBody>
          <a:bodyPr anchor="b"/>
          <a:lstStyle>
            <a:lvl1pPr>
              <a:defRPr sz="3721"/>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15790" y="7155102"/>
            <a:ext cx="6520220" cy="2338833"/>
          </a:xfrm>
        </p:spPr>
        <p:txBody>
          <a:bodyPr/>
          <a:lstStyle>
            <a:lvl1pPr marL="0" indent="0">
              <a:buNone/>
              <a:defRPr sz="1488">
                <a:solidFill>
                  <a:schemeClr val="tx1">
                    <a:tint val="75000"/>
                  </a:schemeClr>
                </a:solidFill>
              </a:defRPr>
            </a:lvl1pPr>
            <a:lvl2pPr marL="283510" indent="0">
              <a:buNone/>
              <a:defRPr sz="1240">
                <a:solidFill>
                  <a:schemeClr val="tx1">
                    <a:tint val="75000"/>
                  </a:schemeClr>
                </a:solidFill>
              </a:defRPr>
            </a:lvl2pPr>
            <a:lvl3pPr marL="567019" indent="0">
              <a:buNone/>
              <a:defRPr sz="1116">
                <a:solidFill>
                  <a:schemeClr val="tx1">
                    <a:tint val="75000"/>
                  </a:schemeClr>
                </a:solidFill>
              </a:defRPr>
            </a:lvl3pPr>
            <a:lvl4pPr marL="850529" indent="0">
              <a:buNone/>
              <a:defRPr sz="992">
                <a:solidFill>
                  <a:schemeClr val="tx1">
                    <a:tint val="75000"/>
                  </a:schemeClr>
                </a:solidFill>
              </a:defRPr>
            </a:lvl4pPr>
            <a:lvl5pPr marL="1134039" indent="0">
              <a:buNone/>
              <a:defRPr sz="992">
                <a:solidFill>
                  <a:schemeClr val="tx1">
                    <a:tint val="75000"/>
                  </a:schemeClr>
                </a:solidFill>
              </a:defRPr>
            </a:lvl5pPr>
            <a:lvl6pPr marL="1417549" indent="0">
              <a:buNone/>
              <a:defRPr sz="992">
                <a:solidFill>
                  <a:schemeClr val="tx1">
                    <a:tint val="75000"/>
                  </a:schemeClr>
                </a:solidFill>
              </a:defRPr>
            </a:lvl6pPr>
            <a:lvl7pPr marL="1701058" indent="0">
              <a:buNone/>
              <a:defRPr sz="992">
                <a:solidFill>
                  <a:schemeClr val="tx1">
                    <a:tint val="75000"/>
                  </a:schemeClr>
                </a:solidFill>
              </a:defRPr>
            </a:lvl7pPr>
            <a:lvl8pPr marL="1984568" indent="0">
              <a:buNone/>
              <a:defRPr sz="992">
                <a:solidFill>
                  <a:schemeClr val="tx1">
                    <a:tint val="75000"/>
                  </a:schemeClr>
                </a:solidFill>
              </a:defRPr>
            </a:lvl8pPr>
            <a:lvl9pPr marL="2268078" indent="0">
              <a:buNone/>
              <a:defRPr sz="99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6DFF08F-DC6B-4601-B491-B0F83F6DD2DA}" type="datetimeFigureOut">
              <a:rPr lang="en-US" smtClean="0"/>
              <a:t>3/5/2026</a:t>
            </a:fld>
            <a:endParaRPr lang="en-US" dirty="0"/>
          </a:p>
        </p:txBody>
      </p:sp>
      <p:sp>
        <p:nvSpPr>
          <p:cNvPr id="5" name="フッター プレースホルダー 4"/>
          <p:cNvSpPr>
            <a:spLocks noGrp="1"/>
          </p:cNvSpPr>
          <p:nvPr>
            <p:ph type="ftr" sz="quarter" idx="11"/>
          </p:nvPr>
        </p:nvSpPr>
        <p:spPr/>
        <p:txBody>
          <a:bodyPr/>
          <a:lstStyle/>
          <a:p>
            <a:endParaRPr lang="en-US" dirty="0"/>
          </a:p>
        </p:txBody>
      </p:sp>
      <p:sp>
        <p:nvSpPr>
          <p:cNvPr id="6" name="スライド番号プレースホルダー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75891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19728"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27085"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6DFF08F-DC6B-4601-B491-B0F83F6DD2DA}" type="datetimeFigureOut">
              <a:rPr lang="en-US" smtClean="0"/>
              <a:t>3/5/2026</a:t>
            </a:fld>
            <a:endParaRPr lang="en-US" dirty="0"/>
          </a:p>
        </p:txBody>
      </p:sp>
      <p:sp>
        <p:nvSpPr>
          <p:cNvPr id="6" name="フッター プレースホルダー 5"/>
          <p:cNvSpPr>
            <a:spLocks noGrp="1"/>
          </p:cNvSpPr>
          <p:nvPr>
            <p:ph type="ftr" sz="quarter" idx="11"/>
          </p:nvPr>
        </p:nvSpPr>
        <p:spPr/>
        <p:txBody>
          <a:bodyPr/>
          <a:lstStyle/>
          <a:p>
            <a:endParaRPr lang="en-US" dirty="0"/>
          </a:p>
        </p:txBody>
      </p:sp>
      <p:sp>
        <p:nvSpPr>
          <p:cNvPr id="7" name="スライド番号プレースホルダー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14197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20712" y="569241"/>
            <a:ext cx="6520220" cy="2066590"/>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20712" y="2620980"/>
            <a:ext cx="319809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20712" y="3905482"/>
            <a:ext cx="319809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27085" y="2620980"/>
            <a:ext cx="321384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27085" y="3905482"/>
            <a:ext cx="321384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6DFF08F-DC6B-4601-B491-B0F83F6DD2DA}" type="datetimeFigureOut">
              <a:rPr lang="en-US" smtClean="0"/>
              <a:t>3/5/2026</a:t>
            </a:fld>
            <a:endParaRPr lang="en-US" dirty="0"/>
          </a:p>
        </p:txBody>
      </p:sp>
      <p:sp>
        <p:nvSpPr>
          <p:cNvPr id="8" name="フッター プレースホルダー 7"/>
          <p:cNvSpPr>
            <a:spLocks noGrp="1"/>
          </p:cNvSpPr>
          <p:nvPr>
            <p:ph type="ftr" sz="quarter" idx="11"/>
          </p:nvPr>
        </p:nvSpPr>
        <p:spPr/>
        <p:txBody>
          <a:bodyPr/>
          <a:lstStyle/>
          <a:p>
            <a:endParaRPr lang="en-US" dirty="0"/>
          </a:p>
        </p:txBody>
      </p:sp>
      <p:sp>
        <p:nvSpPr>
          <p:cNvPr id="9" name="スライド番号プレースホルダー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46943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6DFF08F-DC6B-4601-B491-B0F83F6DD2DA}" type="datetimeFigureOut">
              <a:rPr lang="en-US" smtClean="0"/>
              <a:t>3/5/2026</a:t>
            </a:fld>
            <a:endParaRPr lang="en-US" dirty="0"/>
          </a:p>
        </p:txBody>
      </p:sp>
      <p:sp>
        <p:nvSpPr>
          <p:cNvPr id="4" name="フッター プレースホルダー 3"/>
          <p:cNvSpPr>
            <a:spLocks noGrp="1"/>
          </p:cNvSpPr>
          <p:nvPr>
            <p:ph type="ftr" sz="quarter" idx="11"/>
          </p:nvPr>
        </p:nvSpPr>
        <p:spPr/>
        <p:txBody>
          <a:bodyPr/>
          <a:lstStyle/>
          <a:p>
            <a:endParaRPr lang="en-US" dirty="0"/>
          </a:p>
        </p:txBody>
      </p:sp>
      <p:sp>
        <p:nvSpPr>
          <p:cNvPr id="5" name="スライド番号プレースホルダー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46618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6DFF08F-DC6B-4601-B491-B0F83F6DD2DA}" type="datetimeFigureOut">
              <a:rPr lang="en-US" smtClean="0"/>
              <a:t>3/5/2026</a:t>
            </a:fld>
            <a:endParaRPr lang="en-US" dirty="0"/>
          </a:p>
        </p:txBody>
      </p:sp>
      <p:sp>
        <p:nvSpPr>
          <p:cNvPr id="3" name="フッター プレースホルダー 2"/>
          <p:cNvSpPr>
            <a:spLocks noGrp="1"/>
          </p:cNvSpPr>
          <p:nvPr>
            <p:ph type="ftr" sz="quarter" idx="11"/>
          </p:nvPr>
        </p:nvSpPr>
        <p:spPr/>
        <p:txBody>
          <a:bodyPr/>
          <a:lstStyle/>
          <a:p>
            <a:endParaRPr lang="en-US" dirty="0"/>
          </a:p>
        </p:txBody>
      </p:sp>
      <p:sp>
        <p:nvSpPr>
          <p:cNvPr id="4" name="スライド番号プレースホルダー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89519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コンテンツ プレースホルダー 2"/>
          <p:cNvSpPr>
            <a:spLocks noGrp="1"/>
          </p:cNvSpPr>
          <p:nvPr>
            <p:ph idx="1"/>
          </p:nvPr>
        </p:nvSpPr>
        <p:spPr>
          <a:xfrm>
            <a:off x="3213847" y="1539424"/>
            <a:ext cx="3827085" cy="7598117"/>
          </a:xfrm>
        </p:spPr>
        <p:txBody>
          <a:bodyPr/>
          <a:lstStyle>
            <a:lvl1pPr>
              <a:defRPr sz="1984"/>
            </a:lvl1pPr>
            <a:lvl2pPr>
              <a:defRPr sz="1736"/>
            </a:lvl2pPr>
            <a:lvl3pPr>
              <a:defRPr sz="1488"/>
            </a:lvl3pPr>
            <a:lvl4pPr>
              <a:defRPr sz="1240"/>
            </a:lvl4pPr>
            <a:lvl5pPr>
              <a:defRPr sz="1240"/>
            </a:lvl5pPr>
            <a:lvl6pPr>
              <a:defRPr sz="1240"/>
            </a:lvl6pPr>
            <a:lvl7pPr>
              <a:defRPr sz="1240"/>
            </a:lvl7pPr>
            <a:lvl8pPr>
              <a:defRPr sz="1240"/>
            </a:lvl8pPr>
            <a:lvl9pPr>
              <a:defRPr sz="1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6DFF08F-DC6B-4601-B491-B0F83F6DD2DA}" type="datetimeFigureOut">
              <a:rPr lang="en-US" smtClean="0"/>
              <a:t>3/5/2026</a:t>
            </a:fld>
            <a:endParaRPr lang="en-US" dirty="0"/>
          </a:p>
        </p:txBody>
      </p:sp>
      <p:sp>
        <p:nvSpPr>
          <p:cNvPr id="6" name="フッター プレースホルダー 5"/>
          <p:cNvSpPr>
            <a:spLocks noGrp="1"/>
          </p:cNvSpPr>
          <p:nvPr>
            <p:ph type="ftr" sz="quarter" idx="11"/>
          </p:nvPr>
        </p:nvSpPr>
        <p:spPr/>
        <p:txBody>
          <a:bodyPr/>
          <a:lstStyle/>
          <a:p>
            <a:endParaRPr lang="en-US" dirty="0"/>
          </a:p>
        </p:txBody>
      </p:sp>
      <p:sp>
        <p:nvSpPr>
          <p:cNvPr id="7" name="スライド番号プレースホルダー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46778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図プレースホルダー 2"/>
          <p:cNvSpPr>
            <a:spLocks noGrp="1"/>
          </p:cNvSpPr>
          <p:nvPr>
            <p:ph type="pic" idx="1"/>
          </p:nvPr>
        </p:nvSpPr>
        <p:spPr>
          <a:xfrm>
            <a:off x="3213847" y="1539424"/>
            <a:ext cx="3827085" cy="7598117"/>
          </a:xfrm>
        </p:spPr>
        <p:txBody>
          <a:bodyPr/>
          <a:lstStyle>
            <a:lvl1pPr marL="0" indent="0">
              <a:buNone/>
              <a:defRPr sz="1984"/>
            </a:lvl1pPr>
            <a:lvl2pPr marL="283510" indent="0">
              <a:buNone/>
              <a:defRPr sz="1736"/>
            </a:lvl2pPr>
            <a:lvl3pPr marL="567019" indent="0">
              <a:buNone/>
              <a:defRPr sz="1488"/>
            </a:lvl3pPr>
            <a:lvl4pPr marL="850529" indent="0">
              <a:buNone/>
              <a:defRPr sz="1240"/>
            </a:lvl4pPr>
            <a:lvl5pPr marL="1134039" indent="0">
              <a:buNone/>
              <a:defRPr sz="1240"/>
            </a:lvl5pPr>
            <a:lvl6pPr marL="1417549" indent="0">
              <a:buNone/>
              <a:defRPr sz="1240"/>
            </a:lvl6pPr>
            <a:lvl7pPr marL="1701058" indent="0">
              <a:buNone/>
              <a:defRPr sz="1240"/>
            </a:lvl7pPr>
            <a:lvl8pPr marL="1984568" indent="0">
              <a:buNone/>
              <a:defRPr sz="1240"/>
            </a:lvl8pPr>
            <a:lvl9pPr marL="2268078" indent="0">
              <a:buNone/>
              <a:defRPr sz="1240"/>
            </a:lvl9pPr>
          </a:lstStyle>
          <a:p>
            <a:endParaRPr kumimoji="1" lang="ja-JP" altLang="en-US"/>
          </a:p>
        </p:txBody>
      </p:sp>
      <p:sp>
        <p:nvSpPr>
          <p:cNvPr id="4" name="テキスト プレースホルダー 3"/>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CDD058F-B960-4439-B370-43D89816EE05}" type="datetimeFigureOut">
              <a:rPr lang="en-US" smtClean="0"/>
              <a:t>3/5/2026</a:t>
            </a:fld>
            <a:endParaRPr lang="en-US" dirty="0"/>
          </a:p>
        </p:txBody>
      </p:sp>
      <p:sp>
        <p:nvSpPr>
          <p:cNvPr id="6" name="フッター プレースホルダー 5"/>
          <p:cNvSpPr>
            <a:spLocks noGrp="1"/>
          </p:cNvSpPr>
          <p:nvPr>
            <p:ph type="ftr" sz="quarter" idx="11"/>
          </p:nvPr>
        </p:nvSpPr>
        <p:spPr/>
        <p:txBody>
          <a:bodyPr/>
          <a:lstStyle/>
          <a:p>
            <a:endParaRPr lang="en-US" dirty="0"/>
          </a:p>
        </p:txBody>
      </p:sp>
      <p:sp>
        <p:nvSpPr>
          <p:cNvPr id="7" name="スライド番号プレースホルダー 6"/>
          <p:cNvSpPr>
            <a:spLocks noGrp="1"/>
          </p:cNvSpPr>
          <p:nvPr>
            <p:ph type="sldNum" sz="quarter" idx="12"/>
          </p:nvPr>
        </p:nvSpPr>
        <p:spPr/>
        <p:txBody>
          <a:bodyPr/>
          <a:lstStyle/>
          <a:p>
            <a:fld id="{EB229B06-CF2A-459A-8CBC-F18C1D67D2BB}" type="slidenum">
              <a:rPr lang="en-US" smtClean="0"/>
              <a:t>‹#›</a:t>
            </a:fld>
            <a:endParaRPr lang="en-US" dirty="0"/>
          </a:p>
        </p:txBody>
      </p:sp>
    </p:spTree>
    <p:extLst>
      <p:ext uri="{BB962C8B-B14F-4D97-AF65-F5344CB8AC3E}">
        <p14:creationId xmlns:p14="http://schemas.microsoft.com/office/powerpoint/2010/main" val="1394147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19728" y="569241"/>
            <a:ext cx="6520220" cy="206659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19728" y="9909727"/>
            <a:ext cx="1700927" cy="569240"/>
          </a:xfrm>
          <a:prstGeom prst="rect">
            <a:avLst/>
          </a:prstGeom>
        </p:spPr>
        <p:txBody>
          <a:bodyPr vert="horz" lIns="91440" tIns="45720" rIns="91440" bIns="45720" rtlCol="0" anchor="ctr"/>
          <a:lstStyle>
            <a:lvl1pPr algn="l">
              <a:defRPr sz="744">
                <a:solidFill>
                  <a:schemeClr val="tx1">
                    <a:tint val="75000"/>
                  </a:schemeClr>
                </a:solidFill>
              </a:defRPr>
            </a:lvl1pPr>
          </a:lstStyle>
          <a:p>
            <a:fld id="{96DFF08F-DC6B-4601-B491-B0F83F6DD2DA}" type="datetimeFigureOut">
              <a:rPr lang="en-US" smtClean="0"/>
              <a:pPr/>
              <a:t>3/5/2026</a:t>
            </a:fld>
            <a:endParaRPr lang="en-US" dirty="0"/>
          </a:p>
        </p:txBody>
      </p:sp>
      <p:sp>
        <p:nvSpPr>
          <p:cNvPr id="5" name="フッター プレースホルダー 4"/>
          <p:cNvSpPr>
            <a:spLocks noGrp="1"/>
          </p:cNvSpPr>
          <p:nvPr>
            <p:ph type="ftr" sz="quarter" idx="3"/>
          </p:nvPr>
        </p:nvSpPr>
        <p:spPr>
          <a:xfrm>
            <a:off x="2504143" y="9909727"/>
            <a:ext cx="2551390" cy="569240"/>
          </a:xfrm>
          <a:prstGeom prst="rect">
            <a:avLst/>
          </a:prstGeom>
        </p:spPr>
        <p:txBody>
          <a:bodyPr vert="horz" lIns="91440" tIns="45720" rIns="91440" bIns="45720" rtlCol="0" anchor="ctr"/>
          <a:lstStyle>
            <a:lvl1pPr algn="ctr">
              <a:defRPr sz="744">
                <a:solidFill>
                  <a:schemeClr val="tx1">
                    <a:tint val="75000"/>
                  </a:schemeClr>
                </a:solidFill>
              </a:defRPr>
            </a:lvl1pPr>
          </a:lstStyle>
          <a:p>
            <a:endParaRPr lang="en-US" dirty="0"/>
          </a:p>
        </p:txBody>
      </p:sp>
      <p:sp>
        <p:nvSpPr>
          <p:cNvPr id="6" name="スライド番号プレースホルダー 5"/>
          <p:cNvSpPr>
            <a:spLocks noGrp="1"/>
          </p:cNvSpPr>
          <p:nvPr>
            <p:ph type="sldNum" sz="quarter" idx="4"/>
          </p:nvPr>
        </p:nvSpPr>
        <p:spPr>
          <a:xfrm>
            <a:off x="5339020" y="9909727"/>
            <a:ext cx="1700927" cy="569240"/>
          </a:xfrm>
          <a:prstGeom prst="rect">
            <a:avLst/>
          </a:prstGeom>
        </p:spPr>
        <p:txBody>
          <a:bodyPr vert="horz" lIns="91440" tIns="45720" rIns="91440" bIns="45720" rtlCol="0" anchor="ctr"/>
          <a:lstStyle>
            <a:lvl1pPr algn="r">
              <a:defRPr sz="744">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25411765"/>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Lst>
  <p:txStyles>
    <p:titleStyle>
      <a:lvl1pPr algn="l" defTabSz="567019" rtl="0" eaLnBrk="1" latinLnBrk="0" hangingPunct="1">
        <a:lnSpc>
          <a:spcPct val="90000"/>
        </a:lnSpc>
        <a:spcBef>
          <a:spcPct val="0"/>
        </a:spcBef>
        <a:buNone/>
        <a:defRPr kumimoji="1" sz="2728" kern="1200">
          <a:solidFill>
            <a:schemeClr val="tx1"/>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kumimoji="1" sz="1736"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Arial" panose="020B0604020202020204" pitchFamily="34" charset="0"/>
        <a:buChar char="•"/>
        <a:defRPr kumimoji="1" sz="1488"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kumimoji="1" sz="1240"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9pPr>
    </p:bodyStyle>
    <p:otherStyle>
      <a:defPPr>
        <a:defRPr lang="ja-JP"/>
      </a:defPPr>
      <a:lvl1pPr marL="0" algn="l" defTabSz="567019" rtl="0" eaLnBrk="1" latinLnBrk="0" hangingPunct="1">
        <a:defRPr kumimoji="1" sz="1116" kern="1200">
          <a:solidFill>
            <a:schemeClr val="tx1"/>
          </a:solidFill>
          <a:latin typeface="+mn-lt"/>
          <a:ea typeface="+mn-ea"/>
          <a:cs typeface="+mn-cs"/>
        </a:defRPr>
      </a:lvl1pPr>
      <a:lvl2pPr marL="283510" algn="l" defTabSz="567019" rtl="0" eaLnBrk="1" latinLnBrk="0" hangingPunct="1">
        <a:defRPr kumimoji="1" sz="1116" kern="1200">
          <a:solidFill>
            <a:schemeClr val="tx1"/>
          </a:solidFill>
          <a:latin typeface="+mn-lt"/>
          <a:ea typeface="+mn-ea"/>
          <a:cs typeface="+mn-cs"/>
        </a:defRPr>
      </a:lvl2pPr>
      <a:lvl3pPr marL="567019" algn="l" defTabSz="567019" rtl="0" eaLnBrk="1" latinLnBrk="0" hangingPunct="1">
        <a:defRPr kumimoji="1" sz="1116" kern="1200">
          <a:solidFill>
            <a:schemeClr val="tx1"/>
          </a:solidFill>
          <a:latin typeface="+mn-lt"/>
          <a:ea typeface="+mn-ea"/>
          <a:cs typeface="+mn-cs"/>
        </a:defRPr>
      </a:lvl3pPr>
      <a:lvl4pPr marL="850529" algn="l" defTabSz="567019" rtl="0" eaLnBrk="1" latinLnBrk="0" hangingPunct="1">
        <a:defRPr kumimoji="1" sz="1116" kern="1200">
          <a:solidFill>
            <a:schemeClr val="tx1"/>
          </a:solidFill>
          <a:latin typeface="+mn-lt"/>
          <a:ea typeface="+mn-ea"/>
          <a:cs typeface="+mn-cs"/>
        </a:defRPr>
      </a:lvl4pPr>
      <a:lvl5pPr marL="1134039" algn="l" defTabSz="567019" rtl="0" eaLnBrk="1" latinLnBrk="0" hangingPunct="1">
        <a:defRPr kumimoji="1" sz="1116" kern="1200">
          <a:solidFill>
            <a:schemeClr val="tx1"/>
          </a:solidFill>
          <a:latin typeface="+mn-lt"/>
          <a:ea typeface="+mn-ea"/>
          <a:cs typeface="+mn-cs"/>
        </a:defRPr>
      </a:lvl5pPr>
      <a:lvl6pPr marL="1417549" algn="l" defTabSz="567019" rtl="0" eaLnBrk="1" latinLnBrk="0" hangingPunct="1">
        <a:defRPr kumimoji="1" sz="1116" kern="1200">
          <a:solidFill>
            <a:schemeClr val="tx1"/>
          </a:solidFill>
          <a:latin typeface="+mn-lt"/>
          <a:ea typeface="+mn-ea"/>
          <a:cs typeface="+mn-cs"/>
        </a:defRPr>
      </a:lvl6pPr>
      <a:lvl7pPr marL="1701058" algn="l" defTabSz="567019" rtl="0" eaLnBrk="1" latinLnBrk="0" hangingPunct="1">
        <a:defRPr kumimoji="1" sz="1116" kern="1200">
          <a:solidFill>
            <a:schemeClr val="tx1"/>
          </a:solidFill>
          <a:latin typeface="+mn-lt"/>
          <a:ea typeface="+mn-ea"/>
          <a:cs typeface="+mn-cs"/>
        </a:defRPr>
      </a:lvl7pPr>
      <a:lvl8pPr marL="1984568" algn="l" defTabSz="567019" rtl="0" eaLnBrk="1" latinLnBrk="0" hangingPunct="1">
        <a:defRPr kumimoji="1" sz="1116" kern="1200">
          <a:solidFill>
            <a:schemeClr val="tx1"/>
          </a:solidFill>
          <a:latin typeface="+mn-lt"/>
          <a:ea typeface="+mn-ea"/>
          <a:cs typeface="+mn-cs"/>
        </a:defRPr>
      </a:lvl8pPr>
      <a:lvl9pPr marL="2268078" algn="l" defTabSz="567019" rtl="0" eaLnBrk="1" latinLnBrk="0" hangingPunct="1">
        <a:defRPr kumimoji="1" sz="111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 userDrawn="1">
          <p15:clr>
            <a:srgbClr val="F26B43"/>
          </p15:clr>
        </p15:guide>
        <p15:guide id="2" pos="68" userDrawn="1">
          <p15:clr>
            <a:srgbClr val="F26B43"/>
          </p15:clr>
        </p15:guide>
        <p15:guide id="3" pos="4694" userDrawn="1">
          <p15:clr>
            <a:srgbClr val="F26B43"/>
          </p15:clr>
        </p15:guide>
        <p15:guide id="4" orient="horz" pos="6666"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0074" y="4007826"/>
            <a:ext cx="7560000" cy="5177209"/>
          </a:xfrm>
          <a:prstGeom prst="rect">
            <a:avLst/>
          </a:prstGeom>
          <a:solidFill>
            <a:srgbClr val="FFFF99">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2186923" y="9241192"/>
            <a:ext cx="4941933" cy="1325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pic>
        <p:nvPicPr>
          <p:cNvPr id="24" name="図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831" y="233338"/>
            <a:ext cx="1555100" cy="519472"/>
          </a:xfrm>
          <a:prstGeom prst="rect">
            <a:avLst/>
          </a:prstGeom>
        </p:spPr>
      </p:pic>
      <p:grpSp>
        <p:nvGrpSpPr>
          <p:cNvPr id="77" name="グループ化 76"/>
          <p:cNvGrpSpPr/>
          <p:nvPr/>
        </p:nvGrpSpPr>
        <p:grpSpPr>
          <a:xfrm>
            <a:off x="4103871" y="2729771"/>
            <a:ext cx="3377905" cy="1172957"/>
            <a:chOff x="8263901" y="4990181"/>
            <a:chExt cx="2534218" cy="1105933"/>
          </a:xfrm>
        </p:grpSpPr>
        <p:sp>
          <p:nvSpPr>
            <p:cNvPr id="78" name="角丸四角形 69"/>
            <p:cNvSpPr/>
            <p:nvPr/>
          </p:nvSpPr>
          <p:spPr>
            <a:xfrm>
              <a:off x="8263901" y="5089274"/>
              <a:ext cx="2456528" cy="1006840"/>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p:txBody>
        </p:sp>
        <p:sp>
          <p:nvSpPr>
            <p:cNvPr id="79" name="角丸四角形 37"/>
            <p:cNvSpPr/>
            <p:nvPr/>
          </p:nvSpPr>
          <p:spPr>
            <a:xfrm>
              <a:off x="8341591" y="4990181"/>
              <a:ext cx="2456528" cy="1006840"/>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latin typeface="BIZ UDPゴシック" panose="020B0400000000000000" pitchFamily="50" charset="-128"/>
                  <a:ea typeface="BIZ UDPゴシック" panose="020B0400000000000000" pitchFamily="50" charset="-128"/>
                </a:rPr>
                <a:t>高効率</a:t>
              </a:r>
              <a:r>
                <a:rPr kumimoji="1" lang="zh-TW" altLang="en-US" sz="1600" b="1" dirty="0">
                  <a:solidFill>
                    <a:schemeClr val="tx1"/>
                  </a:solidFill>
                  <a:latin typeface="BIZ UDPゴシック" panose="020B0400000000000000" pitchFamily="50" charset="-128"/>
                  <a:ea typeface="BIZ UDPゴシック" panose="020B0400000000000000" pitchFamily="50" charset="-128"/>
                </a:rPr>
                <a:t>空調機</a:t>
              </a:r>
              <a:r>
                <a:rPr kumimoji="1" lang="ja-JP" altLang="en-US" sz="1600" b="1" dirty="0">
                  <a:solidFill>
                    <a:schemeClr val="tx1"/>
                  </a:solidFill>
                  <a:latin typeface="BIZ UDPゴシック" panose="020B0400000000000000" pitchFamily="50" charset="-128"/>
                  <a:ea typeface="BIZ UDPゴシック" panose="020B0400000000000000" pitchFamily="50" charset="-128"/>
                </a:rPr>
                <a:t>の導入による効果</a:t>
              </a:r>
              <a:endParaRPr kumimoji="1" lang="en-US" altLang="ja-JP" sz="1600" b="1"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2400" b="1" dirty="0">
                  <a:solidFill>
                    <a:srgbClr val="FF0000"/>
                  </a:solidFill>
                  <a:latin typeface="BIZ UDPゴシック" panose="020B0400000000000000" pitchFamily="50" charset="-128"/>
                  <a:ea typeface="BIZ UDPゴシック" panose="020B0400000000000000" pitchFamily="50" charset="-128"/>
                </a:rPr>
                <a:t>約</a:t>
              </a:r>
              <a:r>
                <a:rPr lang="en-US" altLang="ja-JP" sz="2400" b="1" dirty="0">
                  <a:solidFill>
                    <a:srgbClr val="FF0000"/>
                  </a:solidFill>
                  <a:latin typeface="BIZ UDPゴシック" panose="020B0400000000000000" pitchFamily="50" charset="-128"/>
                  <a:ea typeface="BIZ UDPゴシック" panose="020B0400000000000000" pitchFamily="50" charset="-128"/>
                </a:rPr>
                <a:t>3</a:t>
              </a:r>
              <a:r>
                <a:rPr lang="ja-JP" altLang="en-US" sz="2400" b="1" dirty="0">
                  <a:solidFill>
                    <a:srgbClr val="FF0000"/>
                  </a:solidFill>
                  <a:latin typeface="BIZ UDPゴシック" panose="020B0400000000000000" pitchFamily="50" charset="-128"/>
                  <a:ea typeface="BIZ UDPゴシック" panose="020B0400000000000000" pitchFamily="50" charset="-128"/>
                </a:rPr>
                <a:t>割の省エネ</a:t>
              </a:r>
              <a:endParaRPr lang="en-US" altLang="ja-JP" sz="2400" b="1" dirty="0">
                <a:solidFill>
                  <a:srgbClr val="FF0000"/>
                </a:solidFill>
                <a:latin typeface="BIZ UDPゴシック" panose="020B0400000000000000" pitchFamily="50" charset="-128"/>
                <a:ea typeface="BIZ UDPゴシック" panose="020B0400000000000000" pitchFamily="50" charset="-128"/>
              </a:endParaRPr>
            </a:p>
            <a:p>
              <a:pPr algn="ctr"/>
              <a:r>
                <a:rPr lang="ja-JP" altLang="en-US" sz="1400" b="1" dirty="0">
                  <a:solidFill>
                    <a:schemeClr val="tx1"/>
                  </a:solidFill>
                  <a:latin typeface="BIZ UDPゴシック" panose="020B0400000000000000" pitchFamily="50" charset="-128"/>
                  <a:ea typeface="BIZ UDPゴシック" panose="020B0400000000000000" pitchFamily="50" charset="-128"/>
                </a:rPr>
                <a:t>（令和７年度府補助金実績）</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p:txBody>
        </p:sp>
      </p:grpSp>
      <p:sp>
        <p:nvSpPr>
          <p:cNvPr id="53" name="正方形/長方形 52"/>
          <p:cNvSpPr/>
          <p:nvPr/>
        </p:nvSpPr>
        <p:spPr>
          <a:xfrm>
            <a:off x="215441" y="7290122"/>
            <a:ext cx="4371592" cy="4925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r>
              <a:rPr kumimoji="1" lang="ja-JP" altLang="en-US" sz="1400" b="1" dirty="0">
                <a:solidFill>
                  <a:schemeClr val="tx1"/>
                </a:solidFill>
                <a:latin typeface="BIZ UDPゴシック" panose="020B0400000000000000" pitchFamily="50" charset="-128"/>
                <a:ea typeface="BIZ UDPゴシック" panose="020B0400000000000000" pitchFamily="50" charset="-128"/>
              </a:rPr>
              <a:t>＜</a:t>
            </a:r>
            <a:r>
              <a:rPr lang="ja-JP" altLang="en-US" sz="1400" b="1" dirty="0">
                <a:solidFill>
                  <a:schemeClr val="tx1"/>
                </a:solidFill>
                <a:latin typeface="BIZ UDPゴシック" panose="020B0400000000000000" pitchFamily="50" charset="-128"/>
                <a:ea typeface="BIZ UDPゴシック" panose="020B0400000000000000" pitchFamily="50" charset="-128"/>
              </a:rPr>
              <a:t>提出先・問合せ先（応募申請全般について）＞</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p:txBody>
      </p:sp>
      <p:sp>
        <p:nvSpPr>
          <p:cNvPr id="62" name="正方形/長方形 61"/>
          <p:cNvSpPr/>
          <p:nvPr/>
        </p:nvSpPr>
        <p:spPr>
          <a:xfrm>
            <a:off x="0" y="793692"/>
            <a:ext cx="7549926" cy="797451"/>
          </a:xfrm>
          <a:prstGeom prst="rect">
            <a:avLst/>
          </a:prstGeom>
          <a:solidFill>
            <a:srgbClr val="0070C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　令和８年度　</a:t>
            </a:r>
            <a:endParaRPr lang="en-US" altLang="ja-JP" sz="1600" b="1" dirty="0">
              <a:solidFill>
                <a:schemeClr val="bg1"/>
              </a:solidFill>
              <a:latin typeface="Meiryo UI" panose="020B0604030504040204" pitchFamily="50" charset="-128"/>
              <a:ea typeface="Meiryo UI" panose="020B0604030504040204" pitchFamily="50" charset="-128"/>
            </a:endParaRPr>
          </a:p>
          <a:p>
            <a:pPr algn="ctr"/>
            <a:r>
              <a:rPr lang="ja-JP" altLang="en-US" sz="2400" b="1" dirty="0">
                <a:solidFill>
                  <a:schemeClr val="bg1"/>
                </a:solidFill>
                <a:latin typeface="Meiryo UI" panose="020B0604030504040204" pitchFamily="50" charset="-128"/>
                <a:ea typeface="Meiryo UI" panose="020B0604030504040204" pitchFamily="50" charset="-128"/>
              </a:rPr>
              <a:t>中小事業者</a:t>
            </a:r>
            <a:r>
              <a:rPr lang="zh-TW" altLang="en-US" sz="3200" b="1" dirty="0">
                <a:solidFill>
                  <a:schemeClr val="bg1"/>
                </a:solidFill>
                <a:latin typeface="Meiryo UI" panose="020B0604030504040204" pitchFamily="50" charset="-128"/>
                <a:ea typeface="Meiryo UI" panose="020B0604030504040204" pitchFamily="50" charset="-128"/>
              </a:rPr>
              <a:t>高効率空調機</a:t>
            </a:r>
            <a:r>
              <a:rPr lang="ja-JP" altLang="en-US" sz="2800" b="1" dirty="0">
                <a:solidFill>
                  <a:schemeClr val="bg1"/>
                </a:solidFill>
                <a:latin typeface="Meiryo UI" panose="020B0604030504040204" pitchFamily="50" charset="-128"/>
                <a:ea typeface="Meiryo UI" panose="020B0604030504040204" pitchFamily="50" charset="-128"/>
              </a:rPr>
              <a:t>導入支援事業</a:t>
            </a:r>
            <a:r>
              <a:rPr lang="ja-JP" altLang="en-US" sz="3200" b="1" dirty="0">
                <a:solidFill>
                  <a:schemeClr val="bg1"/>
                </a:solidFill>
                <a:latin typeface="Meiryo UI" panose="020B0604030504040204" pitchFamily="50" charset="-128"/>
                <a:ea typeface="Meiryo UI" panose="020B0604030504040204" pitchFamily="50" charset="-128"/>
              </a:rPr>
              <a:t>補助金</a:t>
            </a:r>
            <a:endParaRPr kumimoji="1" lang="ja-JP" altLang="en-US" sz="3200" b="1" dirty="0">
              <a:solidFill>
                <a:srgbClr val="FF7C80"/>
              </a:solidFill>
            </a:endParaRPr>
          </a:p>
        </p:txBody>
      </p:sp>
      <p:sp>
        <p:nvSpPr>
          <p:cNvPr id="73" name="正方形/長方形 72"/>
          <p:cNvSpPr/>
          <p:nvPr/>
        </p:nvSpPr>
        <p:spPr>
          <a:xfrm>
            <a:off x="3958665" y="1529482"/>
            <a:ext cx="3415101" cy="13053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anose="020B0604030504040204" pitchFamily="50" charset="-128"/>
                <a:ea typeface="Meiryo UI" panose="020B0604030504040204" pitchFamily="50" charset="-128"/>
              </a:rPr>
              <a:t>中小事業者の脱炭素化と電気料金の削減による経営力強化を後押しするため、中小事業者に対し、空調機の</a:t>
            </a:r>
            <a:r>
              <a:rPr lang="zh-TW" altLang="en-US" sz="1600" dirty="0">
                <a:solidFill>
                  <a:schemeClr val="tx1"/>
                </a:solidFill>
                <a:latin typeface="Meiryo UI" panose="020B0604030504040204" pitchFamily="50" charset="-128"/>
                <a:ea typeface="Meiryo UI" panose="020B0604030504040204" pitchFamily="50" charset="-128"/>
              </a:rPr>
              <a:t>高効率</a:t>
            </a:r>
            <a:r>
              <a:rPr lang="ja-JP" altLang="en-US" sz="1600" dirty="0">
                <a:solidFill>
                  <a:schemeClr val="tx1"/>
                </a:solidFill>
                <a:latin typeface="Meiryo UI" panose="020B0604030504040204" pitchFamily="50" charset="-128"/>
                <a:ea typeface="Meiryo UI" panose="020B0604030504040204" pitchFamily="50" charset="-128"/>
              </a:rPr>
              <a:t>化への補助を行います。</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86" name="正方形/長方形 85"/>
          <p:cNvSpPr/>
          <p:nvPr/>
        </p:nvSpPr>
        <p:spPr>
          <a:xfrm>
            <a:off x="2080600" y="5201890"/>
            <a:ext cx="4812190" cy="801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■補助率：１</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２以内</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■補助上限額：</a:t>
            </a:r>
            <a:r>
              <a:rPr lang="en-US" altLang="ja-JP" sz="1600" b="1" u="sng" dirty="0">
                <a:solidFill>
                  <a:schemeClr val="tx1"/>
                </a:solidFill>
                <a:latin typeface="Meiryo UI" panose="020B0604030504040204" pitchFamily="50" charset="-128"/>
                <a:ea typeface="Meiryo UI" panose="020B0604030504040204" pitchFamily="50" charset="-128"/>
              </a:rPr>
              <a:t>500</a:t>
            </a:r>
            <a:r>
              <a:rPr lang="ja-JP" altLang="en-US" sz="1400" u="sng" dirty="0">
                <a:solidFill>
                  <a:schemeClr val="tx1"/>
                </a:solidFill>
                <a:latin typeface="Meiryo UI" panose="020B0604030504040204" pitchFamily="50" charset="-128"/>
                <a:ea typeface="Meiryo UI" panose="020B0604030504040204" pitchFamily="50" charset="-128"/>
              </a:rPr>
              <a:t>万円</a:t>
            </a:r>
            <a:r>
              <a:rPr lang="ja-JP" altLang="en-US" sz="1400" dirty="0">
                <a:solidFill>
                  <a:schemeClr val="tx1"/>
                </a:solidFill>
                <a:latin typeface="Meiryo UI" panose="020B0604030504040204" pitchFamily="50" charset="-128"/>
                <a:ea typeface="Meiryo UI" panose="020B0604030504040204" pitchFamily="50" charset="-128"/>
              </a:rPr>
              <a:t>　補助下限額：</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万円</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u="sng" dirty="0">
                <a:solidFill>
                  <a:schemeClr val="tx1"/>
                </a:solidFill>
                <a:latin typeface="Meiryo UI" panose="020B0604030504040204" pitchFamily="50" charset="-128"/>
                <a:ea typeface="Meiryo UI" panose="020B0604030504040204" pitchFamily="50" charset="-128"/>
              </a:rPr>
              <a:t>補助金額の上限は、１法人あたりの額</a:t>
            </a:r>
            <a:r>
              <a:rPr lang="ja-JP" altLang="en-US" sz="1600" dirty="0">
                <a:solidFill>
                  <a:schemeClr val="tx1"/>
                </a:solidFill>
                <a:latin typeface="Meiryo UI" panose="020B0604030504040204" pitchFamily="50" charset="-128"/>
                <a:ea typeface="Meiryo UI" panose="020B0604030504040204" pitchFamily="50" charset="-128"/>
              </a:rPr>
              <a:t>　</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87" name="正方形/長方形 86"/>
          <p:cNvSpPr/>
          <p:nvPr/>
        </p:nvSpPr>
        <p:spPr>
          <a:xfrm>
            <a:off x="1881525" y="3869742"/>
            <a:ext cx="5501270" cy="1194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次の全てを満たす中小事業者</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（１）</a:t>
            </a:r>
            <a:r>
              <a:rPr lang="ja-JP" altLang="ja-JP" sz="1400" dirty="0">
                <a:solidFill>
                  <a:schemeClr val="tx1"/>
                </a:solidFill>
                <a:latin typeface="Meiryo UI" panose="020B0604030504040204" pitchFamily="50" charset="-128"/>
                <a:ea typeface="Meiryo UI" panose="020B0604030504040204" pitchFamily="50" charset="-128"/>
              </a:rPr>
              <a:t>府内の工場・事業場において</a:t>
            </a:r>
            <a:r>
              <a:rPr lang="ja-JP" altLang="en-US" sz="1400" dirty="0">
                <a:solidFill>
                  <a:schemeClr val="tx1"/>
                </a:solidFill>
                <a:latin typeface="Meiryo UI" panose="020B0604030504040204" pitchFamily="50" charset="-128"/>
                <a:ea typeface="Meiryo UI" panose="020B0604030504040204" pitchFamily="50" charset="-128"/>
              </a:rPr>
              <a:t>既存の空調機を高効率空調機</a:t>
            </a:r>
            <a:r>
              <a:rPr lang="ja-JP" altLang="ja-JP" sz="1400" dirty="0">
                <a:solidFill>
                  <a:schemeClr val="tx1"/>
                </a:solidFill>
                <a:latin typeface="Meiryo UI" panose="020B0604030504040204" pitchFamily="50" charset="-128"/>
                <a:ea typeface="Meiryo UI" panose="020B0604030504040204" pitchFamily="50" charset="-128"/>
              </a:rPr>
              <a:t>へ</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ja-JP" sz="1400" dirty="0">
                <a:solidFill>
                  <a:schemeClr val="tx1"/>
                </a:solidFill>
                <a:latin typeface="Meiryo UI" panose="020B0604030504040204" pitchFamily="50" charset="-128"/>
                <a:ea typeface="Meiryo UI" panose="020B0604030504040204" pitchFamily="50" charset="-128"/>
              </a:rPr>
              <a:t>更新する中小</a:t>
            </a:r>
            <a:r>
              <a:rPr lang="ja-JP" altLang="en-US" sz="1400" dirty="0">
                <a:solidFill>
                  <a:schemeClr val="tx1"/>
                </a:solidFill>
                <a:latin typeface="Meiryo UI" panose="020B0604030504040204" pitchFamily="50" charset="-128"/>
                <a:ea typeface="Meiryo UI" panose="020B0604030504040204" pitchFamily="50" charset="-128"/>
              </a:rPr>
              <a:t>事業者</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（２）大阪府の脱炭素化経営宣言登録制度に基づき脱炭素経営宣言</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を行った中小事業者</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88" name="正方形/長方形 87"/>
          <p:cNvSpPr/>
          <p:nvPr/>
        </p:nvSpPr>
        <p:spPr>
          <a:xfrm>
            <a:off x="2080600" y="5872525"/>
            <a:ext cx="5302195" cy="13455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a:t>
            </a:r>
            <a:r>
              <a:rPr lang="zh-TW" altLang="en-US" sz="1400" dirty="0">
                <a:solidFill>
                  <a:schemeClr val="tx1"/>
                </a:solidFill>
                <a:latin typeface="Meiryo UI" panose="020B0604030504040204" pitchFamily="50" charset="-128"/>
                <a:ea typeface="Meiryo UI" panose="020B0604030504040204" pitchFamily="50" charset="-128"/>
              </a:rPr>
              <a:t>高効率空調機</a:t>
            </a:r>
            <a:r>
              <a:rPr lang="ja-JP" altLang="en-US" sz="1400" dirty="0">
                <a:solidFill>
                  <a:schemeClr val="tx1"/>
                </a:solidFill>
                <a:latin typeface="Meiryo UI" panose="020B0604030504040204" pitchFamily="50" charset="-128"/>
                <a:ea typeface="Meiryo UI" panose="020B0604030504040204" pitchFamily="50" charset="-128"/>
              </a:rPr>
              <a:t>の</a:t>
            </a:r>
            <a:r>
              <a:rPr lang="ja-JP" altLang="ja-JP" sz="1400" dirty="0">
                <a:solidFill>
                  <a:schemeClr val="tx1"/>
                </a:solidFill>
                <a:latin typeface="Meiryo UI" panose="020B0604030504040204" pitchFamily="50" charset="-128"/>
                <a:ea typeface="Meiryo UI" panose="020B0604030504040204" pitchFamily="50" charset="-128"/>
              </a:rPr>
              <a:t>設備費</a:t>
            </a:r>
          </a:p>
          <a:p>
            <a:r>
              <a:rPr lang="ja-JP" altLang="en-US" sz="1400" dirty="0">
                <a:solidFill>
                  <a:schemeClr val="tx1"/>
                </a:solidFill>
                <a:latin typeface="Meiryo UI" panose="020B0604030504040204" pitchFamily="50" charset="-128"/>
                <a:ea typeface="Meiryo UI" panose="020B0604030504040204" pitchFamily="50" charset="-128"/>
              </a:rPr>
              <a:t>■</a:t>
            </a:r>
            <a:r>
              <a:rPr lang="ja-JP" altLang="ja-JP" sz="1400" dirty="0">
                <a:solidFill>
                  <a:schemeClr val="tx1"/>
                </a:solidFill>
                <a:latin typeface="Meiryo UI" panose="020B0604030504040204" pitchFamily="50" charset="-128"/>
                <a:ea typeface="Meiryo UI" panose="020B0604030504040204" pitchFamily="50" charset="-128"/>
              </a:rPr>
              <a:t>工事関連費（設計費、既存の</a:t>
            </a:r>
            <a:r>
              <a:rPr lang="ja-JP" altLang="en-US" sz="1400" dirty="0">
                <a:solidFill>
                  <a:schemeClr val="tx1"/>
                </a:solidFill>
                <a:latin typeface="Meiryo UI" panose="020B0604030504040204" pitchFamily="50" charset="-128"/>
                <a:ea typeface="Meiryo UI" panose="020B0604030504040204" pitchFamily="50" charset="-128"/>
              </a:rPr>
              <a:t>空調機</a:t>
            </a:r>
            <a:r>
              <a:rPr lang="ja-JP" altLang="ja-JP" sz="1400" dirty="0">
                <a:solidFill>
                  <a:schemeClr val="tx1"/>
                </a:solidFill>
                <a:latin typeface="Meiryo UI" panose="020B0604030504040204" pitchFamily="50" charset="-128"/>
                <a:ea typeface="Meiryo UI" panose="020B0604030504040204" pitchFamily="50" charset="-128"/>
              </a:rPr>
              <a:t>の撤去・処分費を含む）</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a:t>
            </a:r>
            <a:r>
              <a:rPr lang="zh-TW" altLang="en-US" sz="1200" dirty="0">
                <a:solidFill>
                  <a:schemeClr val="tx1"/>
                </a:solidFill>
                <a:latin typeface="Meiryo UI" panose="020B0604030504040204" pitchFamily="50" charset="-128"/>
                <a:ea typeface="Meiryo UI" panose="020B0604030504040204" pitchFamily="50" charset="-128"/>
              </a:rPr>
              <a:t>高効率空調機</a:t>
            </a:r>
            <a:r>
              <a:rPr lang="ja-JP" altLang="en-US" sz="1200" dirty="0">
                <a:solidFill>
                  <a:schemeClr val="tx1"/>
                </a:solidFill>
                <a:latin typeface="Meiryo UI" panose="020B0604030504040204" pitchFamily="50" charset="-128"/>
                <a:ea typeface="Meiryo UI" panose="020B0604030504040204" pitchFamily="50" charset="-128"/>
              </a:rPr>
              <a:t>はグリーン購入法適合品が対象</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endParaRPr lang="ja-JP" altLang="ja-JP" sz="1200" dirty="0">
              <a:solidFill>
                <a:schemeClr val="tx1"/>
              </a:solidFill>
              <a:latin typeface="Meiryo UI" panose="020B0604030504040204" pitchFamily="50" charset="-128"/>
              <a:ea typeface="Meiryo UI" panose="020B0604030504040204" pitchFamily="50" charset="-128"/>
            </a:endParaRPr>
          </a:p>
        </p:txBody>
      </p:sp>
      <p:sp>
        <p:nvSpPr>
          <p:cNvPr id="100" name="正方形/長方形 99"/>
          <p:cNvSpPr/>
          <p:nvPr/>
        </p:nvSpPr>
        <p:spPr>
          <a:xfrm>
            <a:off x="236672" y="6166853"/>
            <a:ext cx="1852840" cy="433014"/>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補助対象経費＞</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sp>
        <p:nvSpPr>
          <p:cNvPr id="101" name="正方形/長方形 100"/>
          <p:cNvSpPr/>
          <p:nvPr/>
        </p:nvSpPr>
        <p:spPr>
          <a:xfrm>
            <a:off x="236672" y="5222918"/>
            <a:ext cx="1626158" cy="426657"/>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補助金額＞</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sp>
        <p:nvSpPr>
          <p:cNvPr id="102" name="正方形/長方形 101"/>
          <p:cNvSpPr/>
          <p:nvPr/>
        </p:nvSpPr>
        <p:spPr>
          <a:xfrm>
            <a:off x="236672" y="4129609"/>
            <a:ext cx="1623905" cy="460135"/>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補助対象者＞</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sp>
        <p:nvSpPr>
          <p:cNvPr id="103" name="正方形/長方形 102"/>
          <p:cNvSpPr/>
          <p:nvPr/>
        </p:nvSpPr>
        <p:spPr>
          <a:xfrm>
            <a:off x="241363" y="6894078"/>
            <a:ext cx="1586137" cy="440964"/>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応募方法</a:t>
            </a:r>
            <a:r>
              <a:rPr kumimoji="1" lang="ja-JP" altLang="en-US" sz="1600" b="1" dirty="0">
                <a:solidFill>
                  <a:schemeClr val="bg1"/>
                </a:solidFill>
                <a:latin typeface="Meiryo UI" panose="020B0604030504040204" pitchFamily="50" charset="-128"/>
                <a:ea typeface="Meiryo UI" panose="020B0604030504040204" pitchFamily="50" charset="-128"/>
              </a:rPr>
              <a:t>＞</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sp>
        <p:nvSpPr>
          <p:cNvPr id="104" name="正方形/長方形 103"/>
          <p:cNvSpPr/>
          <p:nvPr/>
        </p:nvSpPr>
        <p:spPr>
          <a:xfrm>
            <a:off x="1995122" y="6750062"/>
            <a:ext cx="5385115" cy="7248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令和８年４月</a:t>
            </a:r>
            <a:r>
              <a:rPr lang="en-US" altLang="ja-JP" sz="1400" dirty="0">
                <a:solidFill>
                  <a:schemeClr val="tx1"/>
                </a:solidFill>
                <a:latin typeface="Meiryo UI" panose="020B0604030504040204" pitchFamily="50" charset="-128"/>
                <a:ea typeface="Meiryo UI" panose="020B0604030504040204" pitchFamily="50" charset="-128"/>
              </a:rPr>
              <a:t>13</a:t>
            </a:r>
            <a:r>
              <a:rPr lang="ja-JP" altLang="en-US" sz="1400" dirty="0">
                <a:solidFill>
                  <a:schemeClr val="tx1"/>
                </a:solidFill>
                <a:latin typeface="Meiryo UI" panose="020B0604030504040204" pitchFamily="50" charset="-128"/>
                <a:ea typeface="Meiryo UI" panose="020B0604030504040204" pitchFamily="50" charset="-128"/>
              </a:rPr>
              <a:t>日（月）～６月</a:t>
            </a:r>
            <a:r>
              <a:rPr lang="en-US" altLang="ja-JP" sz="1400" dirty="0">
                <a:solidFill>
                  <a:schemeClr val="tx1"/>
                </a:solidFill>
                <a:latin typeface="Meiryo UI" panose="020B0604030504040204" pitchFamily="50" charset="-128"/>
                <a:ea typeface="Meiryo UI" panose="020B0604030504040204" pitchFamily="50" charset="-128"/>
              </a:rPr>
              <a:t>30</a:t>
            </a:r>
            <a:r>
              <a:rPr lang="ja-JP" altLang="en-US" sz="1400" dirty="0">
                <a:solidFill>
                  <a:schemeClr val="tx1"/>
                </a:solidFill>
                <a:latin typeface="Meiryo UI" panose="020B0604030504040204" pitchFamily="50" charset="-128"/>
                <a:ea typeface="Meiryo UI" panose="020B0604030504040204" pitchFamily="50" charset="-128"/>
              </a:rPr>
              <a:t>日（火）（先着順）</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08" name="正方形/長方形 107"/>
          <p:cNvSpPr/>
          <p:nvPr/>
        </p:nvSpPr>
        <p:spPr>
          <a:xfrm>
            <a:off x="2147587" y="244347"/>
            <a:ext cx="5003766" cy="4948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spc="-150" dirty="0">
                <a:solidFill>
                  <a:srgbClr val="FF0000"/>
                </a:solidFill>
                <a:latin typeface="BIZ UDPゴシック" panose="020B0400000000000000" pitchFamily="50" charset="-128"/>
                <a:ea typeface="BIZ UDPゴシック" panose="020B0400000000000000" pitchFamily="50" charset="-128"/>
              </a:rPr>
              <a:t>電気代の削減による経営力強化と脱炭素化を支援！</a:t>
            </a:r>
            <a:endParaRPr kumimoji="1" lang="ja-JP" altLang="en-US" spc="-150" dirty="0">
              <a:solidFill>
                <a:srgbClr val="FF0000"/>
              </a:solidFill>
              <a:latin typeface="BIZ UDPゴシック" panose="020B0400000000000000" pitchFamily="50" charset="-128"/>
              <a:ea typeface="BIZ UDPゴシック" panose="020B0400000000000000" pitchFamily="50" charset="-128"/>
            </a:endParaRPr>
          </a:p>
        </p:txBody>
      </p:sp>
      <p:grpSp>
        <p:nvGrpSpPr>
          <p:cNvPr id="63" name="グループ化 62"/>
          <p:cNvGrpSpPr/>
          <p:nvPr/>
        </p:nvGrpSpPr>
        <p:grpSpPr>
          <a:xfrm>
            <a:off x="6156101" y="8819306"/>
            <a:ext cx="1008112" cy="271016"/>
            <a:chOff x="8511199" y="6055382"/>
            <a:chExt cx="1008112" cy="271016"/>
          </a:xfrm>
        </p:grpSpPr>
        <p:sp>
          <p:nvSpPr>
            <p:cNvPr id="65" name="角丸四角形 64"/>
            <p:cNvSpPr/>
            <p:nvPr/>
          </p:nvSpPr>
          <p:spPr>
            <a:xfrm>
              <a:off x="8576753" y="6074370"/>
              <a:ext cx="921017" cy="252028"/>
            </a:xfrm>
            <a:prstGeom prst="roundRect">
              <a:avLst/>
            </a:prstGeom>
            <a:solidFill>
              <a:srgbClr val="FF0066"/>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chemeClr val="tx1"/>
                </a:solidFill>
                <a:latin typeface="Meiryo UI" panose="020B0604030504040204" pitchFamily="50" charset="-128"/>
                <a:ea typeface="Meiryo UI" panose="020B0604030504040204" pitchFamily="50" charset="-128"/>
              </a:endParaRPr>
            </a:p>
          </p:txBody>
        </p:sp>
        <p:sp>
          <p:nvSpPr>
            <p:cNvPr id="66" name="角丸四角形 65"/>
            <p:cNvSpPr/>
            <p:nvPr/>
          </p:nvSpPr>
          <p:spPr>
            <a:xfrm>
              <a:off x="8511199" y="6055382"/>
              <a:ext cx="1008112" cy="252028"/>
            </a:xfrm>
            <a:prstGeom prst="roundRect">
              <a:avLst/>
            </a:prstGeom>
            <a:solidFill>
              <a:schemeClr val="bg1"/>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詳細はこちら</a:t>
              </a:r>
            </a:p>
          </p:txBody>
        </p:sp>
      </p:grpSp>
      <p:pic>
        <p:nvPicPr>
          <p:cNvPr id="40" name="図 39">
            <a:extLst>
              <a:ext uri="{FF2B5EF4-FFF2-40B4-BE49-F238E27FC236}">
                <a16:creationId xmlns:a16="http://schemas.microsoft.com/office/drawing/2014/main" id="{C4F71B3B-DCD1-6AC6-1734-2A4BDB65EB95}"/>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29946" y="1666119"/>
            <a:ext cx="3965915" cy="2226405"/>
          </a:xfrm>
          <a:prstGeom prst="rect">
            <a:avLst/>
          </a:prstGeom>
        </p:spPr>
      </p:pic>
      <p:sp>
        <p:nvSpPr>
          <p:cNvPr id="51" name="正方形/長方形 50">
            <a:extLst>
              <a:ext uri="{FF2B5EF4-FFF2-40B4-BE49-F238E27FC236}">
                <a16:creationId xmlns:a16="http://schemas.microsoft.com/office/drawing/2014/main" id="{7D65F547-5FAB-433D-9E3A-8A15BD996EB5}"/>
              </a:ext>
            </a:extLst>
          </p:cNvPr>
          <p:cNvSpPr/>
          <p:nvPr/>
        </p:nvSpPr>
        <p:spPr>
          <a:xfrm>
            <a:off x="3275615" y="9552567"/>
            <a:ext cx="3425416"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4" tIns="36000" rIns="91434" bIns="36000" rtlCol="0" anchor="ctr"/>
          <a:lstStyle/>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 環境農林水産部　脱炭素・エネルギー政策課内</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TEL</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06-6210-9254</a:t>
            </a: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FAX</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06-6210-9259</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https://www.pref.osaka.lg.jp/eneseisaku/sec/</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2" name="グループ化 51">
            <a:extLst>
              <a:ext uri="{FF2B5EF4-FFF2-40B4-BE49-F238E27FC236}">
                <a16:creationId xmlns:a16="http://schemas.microsoft.com/office/drawing/2014/main" id="{6F11F31C-0496-4A54-BB1C-522D044AEBD1}"/>
              </a:ext>
            </a:extLst>
          </p:cNvPr>
          <p:cNvGrpSpPr/>
          <p:nvPr/>
        </p:nvGrpSpPr>
        <p:grpSpPr>
          <a:xfrm>
            <a:off x="226771" y="9186020"/>
            <a:ext cx="7092564" cy="246221"/>
            <a:chOff x="251557" y="8877937"/>
            <a:chExt cx="7092564" cy="246221"/>
          </a:xfrm>
        </p:grpSpPr>
        <p:sp>
          <p:nvSpPr>
            <p:cNvPr id="54" name="正方形/長方形 53">
              <a:extLst>
                <a:ext uri="{FF2B5EF4-FFF2-40B4-BE49-F238E27FC236}">
                  <a16:creationId xmlns:a16="http://schemas.microsoft.com/office/drawing/2014/main" id="{EB8C8D14-36A3-48B9-A65C-A3AAF9DCC758}"/>
                </a:ext>
              </a:extLst>
            </p:cNvPr>
            <p:cNvSpPr/>
            <p:nvPr/>
          </p:nvSpPr>
          <p:spPr>
            <a:xfrm>
              <a:off x="482894" y="8877937"/>
              <a:ext cx="6593886" cy="24622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制度に関する問い合わせは　</a:t>
              </a:r>
              <a:r>
                <a:rPr kumimoji="1" lang="ja-JP" altLang="en-US" sz="16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おおさかスマートエネルギーセンター </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まで</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5" name="直線コネクタ 54">
              <a:extLst>
                <a:ext uri="{FF2B5EF4-FFF2-40B4-BE49-F238E27FC236}">
                  <a16:creationId xmlns:a16="http://schemas.microsoft.com/office/drawing/2014/main" id="{AB56970A-2E1E-4AE8-AD0B-500B220DE6B5}"/>
                </a:ext>
              </a:extLst>
            </p:cNvPr>
            <p:cNvCxnSpPr>
              <a:cxnSpLocks/>
            </p:cNvCxnSpPr>
            <p:nvPr/>
          </p:nvCxnSpPr>
          <p:spPr>
            <a:xfrm>
              <a:off x="251557" y="9021953"/>
              <a:ext cx="1008000" cy="0"/>
            </a:xfrm>
            <a:prstGeom prst="line">
              <a:avLst/>
            </a:prstGeom>
            <a:ln w="34925" cap="rnd">
              <a:solidFill>
                <a:srgbClr val="0000FF"/>
              </a:solidFill>
              <a:prstDash val="sysDot"/>
              <a:round/>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B1E683A1-634C-4953-8541-A282629495C4}"/>
                </a:ext>
              </a:extLst>
            </p:cNvPr>
            <p:cNvCxnSpPr>
              <a:cxnSpLocks/>
            </p:cNvCxnSpPr>
            <p:nvPr/>
          </p:nvCxnSpPr>
          <p:spPr>
            <a:xfrm>
              <a:off x="6336121" y="9022124"/>
              <a:ext cx="1008000" cy="0"/>
            </a:xfrm>
            <a:prstGeom prst="line">
              <a:avLst/>
            </a:prstGeom>
            <a:ln w="34925" cap="rnd">
              <a:solidFill>
                <a:srgbClr val="0000FF"/>
              </a:solidFill>
              <a:prstDash val="sysDot"/>
              <a:round/>
            </a:ln>
          </p:spPr>
          <p:style>
            <a:lnRef idx="1">
              <a:schemeClr val="accent1"/>
            </a:lnRef>
            <a:fillRef idx="0">
              <a:schemeClr val="accent1"/>
            </a:fillRef>
            <a:effectRef idx="0">
              <a:schemeClr val="accent1"/>
            </a:effectRef>
            <a:fontRef idx="minor">
              <a:schemeClr val="tx1"/>
            </a:fontRef>
          </p:style>
        </p:cxnSp>
      </p:grpSp>
      <p:sp>
        <p:nvSpPr>
          <p:cNvPr id="57" name="正方形/長方形 56">
            <a:extLst>
              <a:ext uri="{FF2B5EF4-FFF2-40B4-BE49-F238E27FC236}">
                <a16:creationId xmlns:a16="http://schemas.microsoft.com/office/drawing/2014/main" id="{D929642E-FB9F-4DDA-8BEF-F301C5BC04C1}"/>
              </a:ext>
            </a:extLst>
          </p:cNvPr>
          <p:cNvSpPr/>
          <p:nvPr/>
        </p:nvSpPr>
        <p:spPr>
          <a:xfrm>
            <a:off x="226771" y="10254951"/>
            <a:ext cx="3168000" cy="203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おおさかスマートエネルギーセンターは大阪府と大阪市の共同設置です。　</a:t>
            </a:r>
          </a:p>
        </p:txBody>
      </p:sp>
      <p:pic>
        <p:nvPicPr>
          <p:cNvPr id="58" name="図 57">
            <a:extLst>
              <a:ext uri="{FF2B5EF4-FFF2-40B4-BE49-F238E27FC236}">
                <a16:creationId xmlns:a16="http://schemas.microsoft.com/office/drawing/2014/main" id="{F893A9B9-6320-45A9-A973-C834CDBAB93A}"/>
              </a:ext>
            </a:extLst>
          </p:cNvPr>
          <p:cNvPicPr>
            <a:picLocks noChangeAspect="1"/>
          </p:cNvPicPr>
          <p:nvPr/>
        </p:nvPicPr>
        <p:blipFill>
          <a:blip r:embed="rId5"/>
          <a:stretch>
            <a:fillRect/>
          </a:stretch>
        </p:blipFill>
        <p:spPr>
          <a:xfrm>
            <a:off x="3616669" y="10158592"/>
            <a:ext cx="2016000" cy="366083"/>
          </a:xfrm>
          <a:prstGeom prst="rect">
            <a:avLst/>
          </a:prstGeom>
        </p:spPr>
      </p:pic>
      <p:pic>
        <p:nvPicPr>
          <p:cNvPr id="35" name="Picture 3" descr="E:\LIB\エネルギー政策課\99＿H25年度フォルダ\◆4＿事業\01＿スマエネC\広報\バナー\sec92.png">
            <a:extLst>
              <a:ext uri="{FF2B5EF4-FFF2-40B4-BE49-F238E27FC236}">
                <a16:creationId xmlns:a16="http://schemas.microsoft.com/office/drawing/2014/main" id="{78C10FAC-B9DE-4B04-ACEE-409C5D668667}"/>
              </a:ext>
            </a:extLst>
          </p:cNvPr>
          <p:cNvPicPr>
            <a:picLocks noChangeArrowheads="1"/>
          </p:cNvPicPr>
          <p:nvPr/>
        </p:nvPicPr>
        <p:blipFill rotWithShape="1">
          <a:blip r:embed="rId6">
            <a:extLst>
              <a:ext uri="{28A0092B-C50C-407E-A947-70E740481C1C}">
                <a14:useLocalDpi xmlns:a14="http://schemas.microsoft.com/office/drawing/2010/main" val="0"/>
              </a:ext>
            </a:extLst>
          </a:blip>
          <a:srcRect b="-1073"/>
          <a:stretch/>
        </p:blipFill>
        <p:spPr bwMode="blackGray">
          <a:xfrm>
            <a:off x="652088" y="9483387"/>
            <a:ext cx="2083633" cy="770400"/>
          </a:xfrm>
          <a:prstGeom prst="rect">
            <a:avLst/>
          </a:prstGeom>
          <a:noFill/>
          <a:extLst>
            <a:ext uri="{909E8E84-426E-40DD-AFC4-6F175D3DCCD1}">
              <a14:hiddenFill xmlns:a14="http://schemas.microsoft.com/office/drawing/2010/main">
                <a:solidFill>
                  <a:srgbClr val="FFFFFF"/>
                </a:solidFill>
              </a14:hiddenFill>
            </a:ext>
          </a:extLst>
        </p:spPr>
      </p:pic>
      <p:pic>
        <p:nvPicPr>
          <p:cNvPr id="3" name="図 2">
            <a:extLst>
              <a:ext uri="{FF2B5EF4-FFF2-40B4-BE49-F238E27FC236}">
                <a16:creationId xmlns:a16="http://schemas.microsoft.com/office/drawing/2014/main" id="{6019A89F-57B9-4B18-B36E-C65D7CA8F01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05033" y="7413575"/>
            <a:ext cx="1339200" cy="1339200"/>
          </a:xfrm>
          <a:prstGeom prst="rect">
            <a:avLst/>
          </a:prstGeom>
        </p:spPr>
      </p:pic>
      <p:sp>
        <p:nvSpPr>
          <p:cNvPr id="36" name="正方形/長方形 35">
            <a:extLst>
              <a:ext uri="{FF2B5EF4-FFF2-40B4-BE49-F238E27FC236}">
                <a16:creationId xmlns:a16="http://schemas.microsoft.com/office/drawing/2014/main" id="{9699D232-6AE0-453D-B2CB-89B9BD60D41D}"/>
              </a:ext>
            </a:extLst>
          </p:cNvPr>
          <p:cNvSpPr/>
          <p:nvPr/>
        </p:nvSpPr>
        <p:spPr>
          <a:xfrm>
            <a:off x="143433" y="7733260"/>
            <a:ext cx="5890216" cy="11770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rgbClr val="FF0000"/>
                </a:solidFill>
                <a:latin typeface="Meiryo UI" panose="020B0604030504040204" pitchFamily="50" charset="-128"/>
                <a:ea typeface="Meiryo UI" panose="020B0604030504040204" pitchFamily="50" charset="-128"/>
              </a:rPr>
              <a:t>　</a:t>
            </a:r>
            <a:r>
              <a:rPr lang="ja-JP" altLang="en-US" sz="1600" b="1" u="sng" dirty="0">
                <a:solidFill>
                  <a:schemeClr val="tx1"/>
                </a:solidFill>
                <a:latin typeface="Meiryo UI" panose="020B0604030504040204" pitchFamily="50" charset="-128"/>
                <a:ea typeface="Meiryo UI" panose="020B0604030504040204" pitchFamily="50" charset="-128"/>
              </a:rPr>
              <a:t>４月</a:t>
            </a:r>
            <a:r>
              <a:rPr lang="en-US" altLang="ja-JP" sz="1600" b="1" u="sng" dirty="0">
                <a:solidFill>
                  <a:schemeClr val="tx1"/>
                </a:solidFill>
                <a:latin typeface="Meiryo UI" panose="020B0604030504040204" pitchFamily="50" charset="-128"/>
                <a:ea typeface="Meiryo UI" panose="020B0604030504040204" pitchFamily="50" charset="-128"/>
              </a:rPr>
              <a:t>13</a:t>
            </a:r>
            <a:r>
              <a:rPr lang="ja-JP" altLang="en-US" sz="1600" b="1" u="sng" dirty="0">
                <a:solidFill>
                  <a:schemeClr val="tx1"/>
                </a:solidFill>
                <a:latin typeface="Meiryo UI" panose="020B0604030504040204" pitchFamily="50" charset="-128"/>
                <a:ea typeface="Meiryo UI" panose="020B0604030504040204" pitchFamily="50" charset="-128"/>
              </a:rPr>
              <a:t>日</a:t>
            </a:r>
            <a:r>
              <a:rPr lang="en-US" altLang="ja-JP" sz="1600" b="1" u="sng" dirty="0">
                <a:solidFill>
                  <a:schemeClr val="tx1"/>
                </a:solidFill>
                <a:latin typeface="Meiryo UI" panose="020B0604030504040204" pitchFamily="50" charset="-128"/>
                <a:ea typeface="Meiryo UI" panose="020B0604030504040204" pitchFamily="50" charset="-128"/>
              </a:rPr>
              <a:t>(</a:t>
            </a:r>
            <a:r>
              <a:rPr lang="ja-JP" altLang="en-US" sz="1600" b="1" u="sng" dirty="0">
                <a:solidFill>
                  <a:schemeClr val="tx1"/>
                </a:solidFill>
                <a:latin typeface="Meiryo UI" panose="020B0604030504040204" pitchFamily="50" charset="-128"/>
                <a:ea typeface="Meiryo UI" panose="020B0604030504040204" pitchFamily="50" charset="-128"/>
              </a:rPr>
              <a:t>月</a:t>
            </a:r>
            <a:r>
              <a:rPr lang="en-US" altLang="ja-JP" sz="1600" b="1" u="sng" dirty="0">
                <a:solidFill>
                  <a:schemeClr val="tx1"/>
                </a:solidFill>
                <a:latin typeface="Meiryo UI" panose="020B0604030504040204" pitchFamily="50" charset="-128"/>
                <a:ea typeface="Meiryo UI" panose="020B0604030504040204" pitchFamily="50" charset="-128"/>
              </a:rPr>
              <a:t>)14</a:t>
            </a:r>
            <a:r>
              <a:rPr lang="ja-JP" altLang="en-US" sz="1600" b="1" u="sng" dirty="0">
                <a:solidFill>
                  <a:schemeClr val="tx1"/>
                </a:solidFill>
                <a:latin typeface="Meiryo UI" panose="020B0604030504040204" pitchFamily="50" charset="-128"/>
                <a:ea typeface="Meiryo UI" panose="020B0604030504040204" pitchFamily="50" charset="-128"/>
              </a:rPr>
              <a:t>時</a:t>
            </a:r>
            <a:r>
              <a:rPr lang="en-US" altLang="ja-JP" sz="1600" b="1" u="sng" dirty="0">
                <a:solidFill>
                  <a:schemeClr val="tx1"/>
                </a:solidFill>
                <a:latin typeface="Meiryo UI" panose="020B0604030504040204" pitchFamily="50" charset="-128"/>
                <a:ea typeface="Meiryo UI" panose="020B0604030504040204" pitchFamily="50" charset="-128"/>
              </a:rPr>
              <a:t>(</a:t>
            </a:r>
            <a:r>
              <a:rPr lang="ja-JP" altLang="en-US" sz="1600" b="1" u="sng" dirty="0">
                <a:solidFill>
                  <a:schemeClr val="tx1"/>
                </a:solidFill>
                <a:latin typeface="Meiryo UI" panose="020B0604030504040204" pitchFamily="50" charset="-128"/>
                <a:ea typeface="Meiryo UI" panose="020B0604030504040204" pitchFamily="50" charset="-128"/>
              </a:rPr>
              <a:t>予定</a:t>
            </a:r>
            <a:r>
              <a:rPr lang="en-US" altLang="ja-JP" sz="1600" b="1" u="sng" dirty="0">
                <a:solidFill>
                  <a:schemeClr val="tx1"/>
                </a:solidFill>
                <a:latin typeface="Meiryo UI" panose="020B0604030504040204" pitchFamily="50" charset="-128"/>
                <a:ea typeface="Meiryo UI" panose="020B0604030504040204" pitchFamily="50" charset="-128"/>
              </a:rPr>
              <a:t>)</a:t>
            </a:r>
            <a:r>
              <a:rPr lang="ja-JP" altLang="en-US" sz="1600" b="1" u="sng" dirty="0">
                <a:solidFill>
                  <a:schemeClr val="tx1"/>
                </a:solidFill>
                <a:latin typeface="Meiryo UI" panose="020B0604030504040204" pitchFamily="50" charset="-128"/>
                <a:ea typeface="Meiryo UI" panose="020B0604030504040204" pitchFamily="50" charset="-128"/>
              </a:rPr>
              <a:t>に、改めてホームページにて公表します。</a:t>
            </a:r>
          </a:p>
          <a:p>
            <a:br>
              <a:rPr lang="en-US" altLang="ja-JP" sz="800" b="1" dirty="0">
                <a:solidFill>
                  <a:schemeClr val="tx1"/>
                </a:solidFill>
                <a:latin typeface="Meiryo UI" panose="020B0604030504040204" pitchFamily="50" charset="-128"/>
                <a:ea typeface="Meiryo UI" panose="020B0604030504040204" pitchFamily="50" charset="-128"/>
              </a:rPr>
            </a:br>
            <a:r>
              <a:rPr lang="ja-JP" altLang="en-US" sz="1600" b="1" dirty="0">
                <a:solidFill>
                  <a:schemeClr val="tx1"/>
                </a:solidFill>
                <a:latin typeface="Meiryo UI" panose="020B0604030504040204" pitchFamily="50" charset="-128"/>
                <a:ea typeface="Meiryo UI" panose="020B0604030504040204" pitchFamily="50" charset="-128"/>
              </a:rPr>
              <a:t>　　</a:t>
            </a:r>
            <a:r>
              <a:rPr lang="en-US" altLang="ja-JP" sz="1600" b="1" dirty="0">
                <a:solidFill>
                  <a:srgbClr val="FF0000"/>
                </a:solidFill>
                <a:latin typeface="Meiryo UI" panose="020B0604030504040204" pitchFamily="50" charset="-128"/>
                <a:ea typeface="Meiryo UI" panose="020B0604030504040204" pitchFamily="50" charset="-128"/>
              </a:rPr>
              <a:t>※</a:t>
            </a:r>
            <a:r>
              <a:rPr lang="ja-JP" altLang="en-US" sz="1600" b="1" u="sng" dirty="0">
                <a:solidFill>
                  <a:srgbClr val="FF0000"/>
                </a:solidFill>
                <a:latin typeface="Meiryo UI" panose="020B0604030504040204" pitchFamily="50" charset="-128"/>
                <a:ea typeface="Meiryo UI" panose="020B0604030504040204" pitchFamily="50" charset="-128"/>
              </a:rPr>
              <a:t>ご注意ください！</a:t>
            </a:r>
            <a:endParaRPr lang="en-US" altLang="ja-JP" sz="1600" b="1" u="sng"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a:t>
            </a:r>
            <a:r>
              <a:rPr lang="ja-JP" altLang="en-US" sz="1600" b="1" u="sng" dirty="0">
                <a:solidFill>
                  <a:srgbClr val="FF0000"/>
                </a:solidFill>
                <a:latin typeface="Meiryo UI" panose="020B0604030504040204" pitchFamily="50" charset="-128"/>
                <a:ea typeface="Meiryo UI" panose="020B0604030504040204" pitchFamily="50" charset="-128"/>
              </a:rPr>
              <a:t>申請受付開始日時</a:t>
            </a:r>
            <a:r>
              <a:rPr lang="en-US" altLang="ja-JP" sz="1600" b="1" u="sng" dirty="0">
                <a:solidFill>
                  <a:srgbClr val="FF0000"/>
                </a:solidFill>
                <a:latin typeface="Meiryo UI" panose="020B0604030504040204" pitchFamily="50" charset="-128"/>
                <a:ea typeface="Meiryo UI" panose="020B0604030504040204" pitchFamily="50" charset="-128"/>
              </a:rPr>
              <a:t>(</a:t>
            </a:r>
            <a:r>
              <a:rPr lang="ja-JP" altLang="en-US" sz="1600" b="1" u="sng" dirty="0">
                <a:solidFill>
                  <a:srgbClr val="FF0000"/>
                </a:solidFill>
                <a:latin typeface="Meiryo UI" panose="020B0604030504040204" pitchFamily="50" charset="-128"/>
                <a:ea typeface="Meiryo UI" panose="020B0604030504040204" pitchFamily="50" charset="-128"/>
              </a:rPr>
              <a:t>４月</a:t>
            </a:r>
            <a:r>
              <a:rPr lang="en-US" altLang="ja-JP" sz="1600" b="1" u="sng" dirty="0">
                <a:solidFill>
                  <a:srgbClr val="FF0000"/>
                </a:solidFill>
                <a:latin typeface="Meiryo UI" panose="020B0604030504040204" pitchFamily="50" charset="-128"/>
                <a:ea typeface="Meiryo UI" panose="020B0604030504040204" pitchFamily="50" charset="-128"/>
              </a:rPr>
              <a:t>13</a:t>
            </a:r>
            <a:r>
              <a:rPr lang="ja-JP" altLang="en-US" sz="1600" b="1" u="sng" dirty="0">
                <a:solidFill>
                  <a:srgbClr val="FF0000"/>
                </a:solidFill>
                <a:latin typeface="Meiryo UI" panose="020B0604030504040204" pitchFamily="50" charset="-128"/>
                <a:ea typeface="Meiryo UI" panose="020B0604030504040204" pitchFamily="50" charset="-128"/>
              </a:rPr>
              <a:t>日</a:t>
            </a:r>
            <a:r>
              <a:rPr lang="en-US" altLang="ja-JP" sz="1600" b="1" u="sng" dirty="0">
                <a:solidFill>
                  <a:srgbClr val="FF0000"/>
                </a:solidFill>
                <a:latin typeface="Meiryo UI" panose="020B0604030504040204" pitchFamily="50" charset="-128"/>
                <a:ea typeface="Meiryo UI" panose="020B0604030504040204" pitchFamily="50" charset="-128"/>
              </a:rPr>
              <a:t>14</a:t>
            </a:r>
            <a:r>
              <a:rPr lang="ja-JP" altLang="en-US" sz="1600" b="1" u="sng" dirty="0">
                <a:solidFill>
                  <a:srgbClr val="FF0000"/>
                </a:solidFill>
                <a:latin typeface="Meiryo UI" panose="020B0604030504040204" pitchFamily="50" charset="-128"/>
                <a:ea typeface="Meiryo UI" panose="020B0604030504040204" pitchFamily="50" charset="-128"/>
              </a:rPr>
              <a:t>時</a:t>
            </a:r>
            <a:r>
              <a:rPr lang="en-US" altLang="ja-JP" sz="1600" b="1" u="sng" dirty="0">
                <a:solidFill>
                  <a:srgbClr val="FF0000"/>
                </a:solidFill>
                <a:latin typeface="Meiryo UI" panose="020B0604030504040204" pitchFamily="50" charset="-128"/>
                <a:ea typeface="Meiryo UI" panose="020B0604030504040204" pitchFamily="50" charset="-128"/>
              </a:rPr>
              <a:t>)</a:t>
            </a:r>
            <a:r>
              <a:rPr lang="ja-JP" altLang="en-US" sz="1600" b="1" u="sng" dirty="0">
                <a:solidFill>
                  <a:srgbClr val="FF0000"/>
                </a:solidFill>
                <a:latin typeface="Meiryo UI" panose="020B0604030504040204" pitchFamily="50" charset="-128"/>
                <a:ea typeface="Meiryo UI" panose="020B0604030504040204" pitchFamily="50" charset="-128"/>
              </a:rPr>
              <a:t>以前に提出された</a:t>
            </a:r>
            <a:endParaRPr lang="en-US" altLang="ja-JP" sz="1600" b="1" u="sng"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a:t>
            </a:r>
            <a:r>
              <a:rPr lang="ja-JP" altLang="en-US" sz="1600" b="1" u="sng" dirty="0">
                <a:solidFill>
                  <a:srgbClr val="FF0000"/>
                </a:solidFill>
                <a:latin typeface="Meiryo UI" panose="020B0604030504040204" pitchFamily="50" charset="-128"/>
                <a:ea typeface="Meiryo UI" panose="020B0604030504040204" pitchFamily="50" charset="-128"/>
              </a:rPr>
              <a:t>応募書類は無効となります。なお、提出日時は発送</a:t>
            </a:r>
            <a:endParaRPr lang="en-US" altLang="ja-JP" sz="1600" b="1" u="sng"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a:t>
            </a:r>
            <a:r>
              <a:rPr lang="ja-JP" altLang="en-US" sz="1600" b="1" u="sng" dirty="0">
                <a:solidFill>
                  <a:srgbClr val="FF0000"/>
                </a:solidFill>
                <a:latin typeface="Meiryo UI" panose="020B0604030504040204" pitchFamily="50" charset="-128"/>
                <a:ea typeface="Meiryo UI" panose="020B0604030504040204" pitchFamily="50" charset="-128"/>
              </a:rPr>
              <a:t>の受付日時（消印等の日時）で確認します。</a:t>
            </a:r>
          </a:p>
        </p:txBody>
      </p:sp>
      <p:pic>
        <p:nvPicPr>
          <p:cNvPr id="37" name="図 36">
            <a:extLst>
              <a:ext uri="{FF2B5EF4-FFF2-40B4-BE49-F238E27FC236}">
                <a16:creationId xmlns:a16="http://schemas.microsoft.com/office/drawing/2014/main" id="{1E815368-80EA-4CD8-844C-44623763BA30}"/>
              </a:ext>
            </a:extLst>
          </p:cNvPr>
          <p:cNvPicPr>
            <a:picLocks noChangeAspect="1"/>
          </p:cNvPicPr>
          <p:nvPr/>
        </p:nvPicPr>
        <p:blipFill>
          <a:blip r:embed="rId8"/>
          <a:stretch>
            <a:fillRect/>
          </a:stretch>
        </p:blipFill>
        <p:spPr>
          <a:xfrm>
            <a:off x="6444133" y="9558374"/>
            <a:ext cx="892800" cy="892800"/>
          </a:xfrm>
          <a:prstGeom prst="rect">
            <a:avLst/>
          </a:prstGeom>
        </p:spPr>
      </p:pic>
    </p:spTree>
    <p:extLst>
      <p:ext uri="{BB962C8B-B14F-4D97-AF65-F5344CB8AC3E}">
        <p14:creationId xmlns:p14="http://schemas.microsoft.com/office/powerpoint/2010/main" val="93010504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385</Words>
  <Application>Microsoft Office PowerPoint</Application>
  <PresentationFormat>ユーザー設定</PresentationFormat>
  <Paragraphs>37</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Meiryo UI</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2022-07-27T06:42:13Z</dcterms:created>
  <dcterms:modified xsi:type="dcterms:W3CDTF">2026-03-05T01:30:34Z</dcterms:modified>
</cp:coreProperties>
</file>