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41" r:id="rId1"/>
  </p:sldMasterIdLst>
  <p:notesMasterIdLst>
    <p:notesMasterId r:id="rId3"/>
  </p:notesMasterIdLst>
  <p:handoutMasterIdLst>
    <p:handoutMasterId r:id="rId4"/>
  </p:handoutMasterIdLst>
  <p:sldIdLst>
    <p:sldId id="500" r:id="rId2"/>
  </p:sldIdLst>
  <p:sldSz cx="9906000" cy="6858000" type="A4"/>
  <p:notesSz cx="6807200" cy="9939338"/>
  <p:defaultTextStyle>
    <a:defPPr>
      <a:defRPr lang="ja-JP"/>
    </a:defPPr>
    <a:lvl1pPr algn="l" rtl="0" fontAlgn="base">
      <a:spcBef>
        <a:spcPct val="0"/>
      </a:spcBef>
      <a:spcAft>
        <a:spcPct val="0"/>
      </a:spcAft>
      <a:defRPr kumimoji="1" sz="3400" kern="1200">
        <a:solidFill>
          <a:schemeClr val="tx1"/>
        </a:solidFill>
        <a:latin typeface="Calibri" pitchFamily="34" charset="0"/>
        <a:ea typeface="ＭＳ Ｐゴシック" charset="-128"/>
        <a:cs typeface="+mn-cs"/>
      </a:defRPr>
    </a:lvl1pPr>
    <a:lvl2pPr marL="478861" algn="l" rtl="0" fontAlgn="base">
      <a:spcBef>
        <a:spcPct val="0"/>
      </a:spcBef>
      <a:spcAft>
        <a:spcPct val="0"/>
      </a:spcAft>
      <a:defRPr kumimoji="1" sz="3400" kern="1200">
        <a:solidFill>
          <a:schemeClr val="tx1"/>
        </a:solidFill>
        <a:latin typeface="Calibri" pitchFamily="34" charset="0"/>
        <a:ea typeface="ＭＳ Ｐゴシック" charset="-128"/>
        <a:cs typeface="+mn-cs"/>
      </a:defRPr>
    </a:lvl2pPr>
    <a:lvl3pPr marL="957722" algn="l" rtl="0" fontAlgn="base">
      <a:spcBef>
        <a:spcPct val="0"/>
      </a:spcBef>
      <a:spcAft>
        <a:spcPct val="0"/>
      </a:spcAft>
      <a:defRPr kumimoji="1" sz="3400" kern="1200">
        <a:solidFill>
          <a:schemeClr val="tx1"/>
        </a:solidFill>
        <a:latin typeface="Calibri" pitchFamily="34" charset="0"/>
        <a:ea typeface="ＭＳ Ｐゴシック" charset="-128"/>
        <a:cs typeface="+mn-cs"/>
      </a:defRPr>
    </a:lvl3pPr>
    <a:lvl4pPr marL="1436583" algn="l" rtl="0" fontAlgn="base">
      <a:spcBef>
        <a:spcPct val="0"/>
      </a:spcBef>
      <a:spcAft>
        <a:spcPct val="0"/>
      </a:spcAft>
      <a:defRPr kumimoji="1" sz="3400" kern="1200">
        <a:solidFill>
          <a:schemeClr val="tx1"/>
        </a:solidFill>
        <a:latin typeface="Calibri" pitchFamily="34" charset="0"/>
        <a:ea typeface="ＭＳ Ｐゴシック" charset="-128"/>
        <a:cs typeface="+mn-cs"/>
      </a:defRPr>
    </a:lvl4pPr>
    <a:lvl5pPr marL="1915444" algn="l" rtl="0" fontAlgn="base">
      <a:spcBef>
        <a:spcPct val="0"/>
      </a:spcBef>
      <a:spcAft>
        <a:spcPct val="0"/>
      </a:spcAft>
      <a:defRPr kumimoji="1" sz="3400" kern="1200">
        <a:solidFill>
          <a:schemeClr val="tx1"/>
        </a:solidFill>
        <a:latin typeface="Calibri" pitchFamily="34" charset="0"/>
        <a:ea typeface="ＭＳ Ｐゴシック" charset="-128"/>
        <a:cs typeface="+mn-cs"/>
      </a:defRPr>
    </a:lvl5pPr>
    <a:lvl6pPr marL="2394306" algn="l" defTabSz="957722" rtl="0" eaLnBrk="1" latinLnBrk="0" hangingPunct="1">
      <a:defRPr kumimoji="1" sz="3400" kern="1200">
        <a:solidFill>
          <a:schemeClr val="tx1"/>
        </a:solidFill>
        <a:latin typeface="Calibri" pitchFamily="34" charset="0"/>
        <a:ea typeface="ＭＳ Ｐゴシック" charset="-128"/>
        <a:cs typeface="+mn-cs"/>
      </a:defRPr>
    </a:lvl6pPr>
    <a:lvl7pPr marL="2873167" algn="l" defTabSz="957722" rtl="0" eaLnBrk="1" latinLnBrk="0" hangingPunct="1">
      <a:defRPr kumimoji="1" sz="3400" kern="1200">
        <a:solidFill>
          <a:schemeClr val="tx1"/>
        </a:solidFill>
        <a:latin typeface="Calibri" pitchFamily="34" charset="0"/>
        <a:ea typeface="ＭＳ Ｐゴシック" charset="-128"/>
        <a:cs typeface="+mn-cs"/>
      </a:defRPr>
    </a:lvl7pPr>
    <a:lvl8pPr marL="3352028" algn="l" defTabSz="957722" rtl="0" eaLnBrk="1" latinLnBrk="0" hangingPunct="1">
      <a:defRPr kumimoji="1" sz="3400" kern="1200">
        <a:solidFill>
          <a:schemeClr val="tx1"/>
        </a:solidFill>
        <a:latin typeface="Calibri" pitchFamily="34" charset="0"/>
        <a:ea typeface="ＭＳ Ｐゴシック" charset="-128"/>
        <a:cs typeface="+mn-cs"/>
      </a:defRPr>
    </a:lvl8pPr>
    <a:lvl9pPr marL="3830888" algn="l" defTabSz="957722" rtl="0" eaLnBrk="1" latinLnBrk="0" hangingPunct="1">
      <a:defRPr kumimoji="1" sz="3400" kern="1200">
        <a:solidFill>
          <a:schemeClr val="tx1"/>
        </a:solidFill>
        <a:latin typeface="Calibri" pitchFamily="34" charset="0"/>
        <a:ea typeface="ＭＳ Ｐゴシック" charset="-128"/>
        <a:cs typeface="+mn-cs"/>
      </a:defRPr>
    </a:lvl9pPr>
  </p:defaultTextStyle>
  <p:modifyVerifier cryptProviderType="rsaAES" cryptAlgorithmClass="hash" cryptAlgorithmType="typeAny" cryptAlgorithmSid="14" spinCount="100000" saltData="bCjyW+F0nuPUduRN6cKxFA==" hashData="onSOZuJHsfp3hoCwONlM/tkHZG+mHoEL6kTChwZMxZtgTdMpLDcVkJLl0E3DbIIjJmZ6pY+PqjDzeO3nhdCISA=="/>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708E2"/>
    <a:srgbClr val="D1FFFF"/>
    <a:srgbClr val="A7FFFF"/>
    <a:srgbClr val="280868"/>
    <a:srgbClr val="66FFFF"/>
    <a:srgbClr val="FF5050"/>
    <a:srgbClr val="FFCCCC"/>
    <a:srgbClr val="E0B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138" autoAdjust="0"/>
    <p:restoredTop sz="99802" autoAdjust="0"/>
  </p:normalViewPr>
  <p:slideViewPr>
    <p:cSldViewPr>
      <p:cViewPr varScale="1">
        <p:scale>
          <a:sx n="97" d="100"/>
          <a:sy n="97" d="100"/>
        </p:scale>
        <p:origin x="1315" y="82"/>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884" y="936"/>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0102w$\&#20316;&#26989;&#29992;\03_&#22320;&#22495;&#20445;&#20581;&#35506;\03_&#31934;&#31070;&#12481;&#12540;&#12512;\&#65298;&#65296;&#65298;&#65301;(R7)&#24180;&#26360;&#39006;&#31665;\&#35696;&#21729;&#35222;&#23519;\&#12456;&#12463;&#12475;&#12523;&#12487;&#12540;&#1247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w="19050">
              <a:noFill/>
            </a:ln>
          </c:spPr>
          <c:dPt>
            <c:idx val="0"/>
            <c:bubble3D val="0"/>
            <c:spPr>
              <a:solidFill>
                <a:schemeClr val="accent1"/>
              </a:solidFill>
              <a:ln w="12700">
                <a:solidFill>
                  <a:schemeClr val="tx1"/>
                </a:solidFill>
              </a:ln>
              <a:effectLst/>
            </c:spPr>
            <c:extLst>
              <c:ext xmlns:c16="http://schemas.microsoft.com/office/drawing/2014/chart" uri="{C3380CC4-5D6E-409C-BE32-E72D297353CC}">
                <c16:uniqueId val="{00000001-8814-4463-9DC0-D5D8D9232752}"/>
              </c:ext>
            </c:extLst>
          </c:dPt>
          <c:dPt>
            <c:idx val="1"/>
            <c:bubble3D val="0"/>
            <c:spPr>
              <a:solidFill>
                <a:schemeClr val="accent2"/>
              </a:solidFill>
              <a:ln w="19050">
                <a:noFill/>
              </a:ln>
              <a:effectLst/>
            </c:spPr>
            <c:extLst>
              <c:ext xmlns:c16="http://schemas.microsoft.com/office/drawing/2014/chart" uri="{C3380CC4-5D6E-409C-BE32-E72D297353CC}">
                <c16:uniqueId val="{00000003-8814-4463-9DC0-D5D8D9232752}"/>
              </c:ext>
            </c:extLst>
          </c:dPt>
          <c:dPt>
            <c:idx val="2"/>
            <c:bubble3D val="0"/>
            <c:spPr>
              <a:solidFill>
                <a:schemeClr val="accent3"/>
              </a:solidFill>
              <a:ln w="19050">
                <a:noFill/>
              </a:ln>
              <a:effectLst/>
            </c:spPr>
            <c:extLst>
              <c:ext xmlns:c16="http://schemas.microsoft.com/office/drawing/2014/chart" uri="{C3380CC4-5D6E-409C-BE32-E72D297353CC}">
                <c16:uniqueId val="{00000005-8814-4463-9DC0-D5D8D9232752}"/>
              </c:ext>
            </c:extLst>
          </c:dPt>
          <c:dPt>
            <c:idx val="3"/>
            <c:bubble3D val="0"/>
            <c:spPr>
              <a:solidFill>
                <a:schemeClr val="accent4"/>
              </a:solidFill>
              <a:ln w="19050">
                <a:noFill/>
              </a:ln>
              <a:effectLst/>
            </c:spPr>
            <c:extLst>
              <c:ext xmlns:c16="http://schemas.microsoft.com/office/drawing/2014/chart" uri="{C3380CC4-5D6E-409C-BE32-E72D297353CC}">
                <c16:uniqueId val="{00000007-8814-4463-9DC0-D5D8D9232752}"/>
              </c:ext>
            </c:extLst>
          </c:dPt>
          <c:dLbls>
            <c:dLbl>
              <c:idx val="0"/>
              <c:layout>
                <c:manualLayout>
                  <c:x val="-1.2025186652645093E-2"/>
                  <c:y val="0.1391572553553474"/>
                </c:manualLayout>
              </c:layout>
              <c:tx>
                <c:rich>
                  <a:bodyPr rot="0" spcFirstLastPara="1" vertOverflow="ellipsis" vert="horz" wrap="square" lIns="38100" tIns="19050" rIns="38100" bIns="19050" anchor="b" anchorCtr="0">
                    <a:no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fld id="{5D5105DF-C816-4E6E-BA86-7A1DE7708B23}" type="CATEGORYNAME">
                      <a:rPr lang="ja-JP" altLang="en-US" sz="600">
                        <a:solidFill>
                          <a:sysClr val="windowText" lastClr="000000"/>
                        </a:solidFill>
                      </a:rPr>
                      <a:pPr>
                        <a:defRPr sz="600" b="1">
                          <a:latin typeface="ＭＳ Ｐゴシック" panose="020B0600070205080204" pitchFamily="50" charset="-128"/>
                          <a:ea typeface="ＭＳ Ｐゴシック" panose="020B0600070205080204" pitchFamily="50" charset="-128"/>
                        </a:defRPr>
                      </a:pPr>
                      <a:t>[分類名]</a:t>
                    </a:fld>
                    <a:r>
                      <a:rPr lang="en-US" altLang="ja-JP" sz="600" baseline="0">
                        <a:solidFill>
                          <a:sysClr val="windowText" lastClr="000000"/>
                        </a:solidFill>
                      </a:rPr>
                      <a:t>, </a:t>
                    </a:r>
                    <a:fld id="{B17D3D5E-FC80-4D5B-B213-4256FF6E8078}" type="VALUE">
                      <a:rPr lang="en-US" altLang="ja-JP" sz="600"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[値]</a:t>
                    </a:fld>
                    <a:r>
                      <a:rPr lang="en-US" altLang="ja-JP" sz="600" baseline="0">
                        <a:solidFill>
                          <a:sysClr val="windowText" lastClr="000000"/>
                        </a:solidFill>
                      </a:rPr>
                      <a:t>, </a:t>
                    </a:r>
                    <a:fld id="{9493A1D6-8F8C-4F9F-84D6-F616DC57E577}" type="PERCENTAGE">
                      <a:rPr lang="en-US" altLang="ja-JP" sz="600"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[パーセンテージ]</a:t>
                    </a:fld>
                    <a:endParaRPr lang="en-US" altLang="ja-JP" sz="600" baseline="0">
                      <a:solidFill>
                        <a:sysClr val="windowText" lastClr="000000"/>
                      </a:solidFill>
                    </a:endParaRPr>
                  </a:p>
                </c:rich>
              </c:tx>
              <c:spPr>
                <a:noFill/>
                <a:ln w="9525">
                  <a:noFill/>
                </a:ln>
                <a:effectLst/>
              </c:spPr>
              <c:txPr>
                <a:bodyPr rot="0" spcFirstLastPara="1" vertOverflow="ellipsis" vert="horz" wrap="square" lIns="38100" tIns="19050" rIns="38100" bIns="19050" anchor="b" anchorCtr="0">
                  <a:no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44339853994213879"/>
                      <c:h val="0.33960816446958048"/>
                    </c:manualLayout>
                  </c15:layout>
                  <c15:dlblFieldTable/>
                  <c15:showDataLabelsRange val="0"/>
                </c:ext>
                <c:ext xmlns:c16="http://schemas.microsoft.com/office/drawing/2014/chart" uri="{C3380CC4-5D6E-409C-BE32-E72D297353CC}">
                  <c16:uniqueId val="{00000001-8814-4463-9DC0-D5D8D9232752}"/>
                </c:ext>
              </c:extLst>
            </c:dLbl>
            <c:dLbl>
              <c:idx val="1"/>
              <c:layout>
                <c:manualLayout>
                  <c:x val="8.8406372589660866E-3"/>
                  <c:y val="-9.1203272068970762E-2"/>
                </c:manualLayout>
              </c:layout>
              <c:tx>
                <c:rich>
                  <a:bodyPr rot="0" spcFirstLastPara="1" vertOverflow="ellipsis" vert="horz" wrap="square" lIns="38100" tIns="19050" rIns="38100" bIns="19050" anchor="b" anchorCtr="0">
                    <a:sp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fld id="{505E8C6D-0550-41F3-B881-FEB08BCC496A}" type="CATEGORYNAME">
                      <a:rPr lang="ja-JP" altLang="en-US">
                        <a:solidFill>
                          <a:sysClr val="windowText" lastClr="000000"/>
                        </a:solidFill>
                      </a:rPr>
                      <a:pPr>
                        <a:defRPr sz="600" b="1">
                          <a:latin typeface="ＭＳ Ｐゴシック" panose="020B0600070205080204" pitchFamily="50" charset="-128"/>
                          <a:ea typeface="ＭＳ Ｐゴシック" panose="020B0600070205080204" pitchFamily="50" charset="-128"/>
                        </a:defRPr>
                      </a:pPr>
                      <a:t>[分類名]</a:t>
                    </a:fld>
                    <a:r>
                      <a:rPr lang="en-US" altLang="ja-JP" baseline="0">
                        <a:solidFill>
                          <a:sysClr val="windowText" lastClr="000000"/>
                        </a:solidFill>
                      </a:rPr>
                      <a:t>, </a:t>
                    </a:r>
                    <a:fld id="{E96C0167-AF01-4F54-A6AF-33CC45EA256C}" type="VALUE">
                      <a:rPr lang="en-US" altLang="ja-JP"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[値]</a:t>
                    </a:fld>
                    <a:r>
                      <a:rPr lang="en-US" altLang="ja-JP" baseline="0">
                        <a:solidFill>
                          <a:sysClr val="windowText" lastClr="000000"/>
                        </a:solidFill>
                      </a:rPr>
                      <a:t>, </a:t>
                    </a:r>
                    <a:fld id="{8BFD3872-BD5D-4006-B217-ECCB1E89B83A}" type="PERCENTAGE">
                      <a:rPr lang="en-US" altLang="ja-JP"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[パーセンテージ]</a:t>
                    </a:fld>
                    <a:endParaRPr lang="en-US" altLang="ja-JP" baseline="0">
                      <a:solidFill>
                        <a:sysClr val="windowText" lastClr="000000"/>
                      </a:solidFill>
                    </a:endParaRPr>
                  </a:p>
                </c:rich>
              </c:tx>
              <c:spPr>
                <a:noFill/>
                <a:ln w="9525">
                  <a:noFill/>
                </a:ln>
                <a:effectLst/>
              </c:spPr>
              <c:txPr>
                <a:bodyPr rot="0" spcFirstLastPara="1" vertOverflow="ellipsis" vert="horz" wrap="square" lIns="38100" tIns="19050" rIns="38100" bIns="19050" anchor="b" anchorCtr="0">
                  <a:sp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3089668118051124"/>
                      <c:h val="0.46161645469125129"/>
                    </c:manualLayout>
                  </c15:layout>
                  <c15:dlblFieldTable/>
                  <c15:showDataLabelsRange val="0"/>
                </c:ext>
                <c:ext xmlns:c16="http://schemas.microsoft.com/office/drawing/2014/chart" uri="{C3380CC4-5D6E-409C-BE32-E72D297353CC}">
                  <c16:uniqueId val="{00000003-8814-4463-9DC0-D5D8D9232752}"/>
                </c:ext>
              </c:extLst>
            </c:dLbl>
            <c:dLbl>
              <c:idx val="2"/>
              <c:layout>
                <c:manualLayout>
                  <c:x val="4.3635919343366685E-7"/>
                  <c:y val="7.4685003234543898E-2"/>
                </c:manualLayout>
              </c:layout>
              <c:tx>
                <c:rich>
                  <a:bodyPr rot="0" spcFirstLastPara="1" vertOverflow="ellipsis" vert="horz" wrap="square" lIns="38100" tIns="19050" rIns="38100" bIns="19050" anchor="t" anchorCtr="0">
                    <a:sp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fld id="{1829A706-C68A-41DC-B8A6-D554F18D80BA}" type="CATEGORYNAME">
                      <a:rPr lang="ja-JP" altLang="en-US">
                        <a:solidFill>
                          <a:sysClr val="windowText" lastClr="000000"/>
                        </a:solidFill>
                      </a:rPr>
                      <a:pPr>
                        <a:defRPr sz="600" b="1">
                          <a:latin typeface="ＭＳ Ｐゴシック" panose="020B0600070205080204" pitchFamily="50" charset="-128"/>
                          <a:ea typeface="ＭＳ Ｐゴシック" panose="020B0600070205080204" pitchFamily="50" charset="-128"/>
                        </a:defRPr>
                      </a:pPr>
                      <a:t>[分類名]</a:t>
                    </a:fld>
                    <a:r>
                      <a:rPr lang="en-US" altLang="ja-JP" baseline="0">
                        <a:solidFill>
                          <a:sysClr val="windowText" lastClr="000000"/>
                        </a:solidFill>
                      </a:rPr>
                      <a:t>, </a:t>
                    </a:r>
                    <a:fld id="{7DD7F6C3-2D8B-4EB4-B438-D69B04B0E2ED}" type="VALUE">
                      <a:rPr lang="en-US" altLang="ja-JP"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[値]</a:t>
                    </a:fld>
                    <a:r>
                      <a:rPr lang="en-US" altLang="ja-JP" baseline="0">
                        <a:solidFill>
                          <a:sysClr val="windowText" lastClr="000000"/>
                        </a:solidFill>
                      </a:rPr>
                      <a:t>, </a:t>
                    </a:r>
                    <a:fld id="{1C69E108-56C1-482A-9686-25D5D3A38281}" type="PERCENTAGE">
                      <a:rPr lang="en-US" altLang="ja-JP" baseline="0">
                        <a:solidFill>
                          <a:sysClr val="windowText" lastClr="000000"/>
                        </a:solidFill>
                      </a:rPr>
                      <a:pPr>
                        <a:defRPr sz="600" b="1">
                          <a:latin typeface="ＭＳ Ｐゴシック" panose="020B0600070205080204" pitchFamily="50" charset="-128"/>
                          <a:ea typeface="ＭＳ Ｐゴシック" panose="020B0600070205080204" pitchFamily="50" charset="-128"/>
                        </a:defRPr>
                      </a:pPr>
                      <a:t>[パーセンテージ]</a:t>
                    </a:fld>
                    <a:endParaRPr lang="en-US" altLang="ja-JP" baseline="0">
                      <a:solidFill>
                        <a:sysClr val="windowText" lastClr="000000"/>
                      </a:solidFill>
                    </a:endParaRPr>
                  </a:p>
                </c:rich>
              </c:tx>
              <c:spPr>
                <a:noFill/>
                <a:ln w="9525">
                  <a:noFill/>
                </a:ln>
                <a:effectLst/>
              </c:spPr>
              <c:txPr>
                <a:bodyPr rot="0" spcFirstLastPara="1" vertOverflow="ellipsis" vert="horz" wrap="square" lIns="38100" tIns="19050" rIns="38100" bIns="19050" anchor="t" anchorCtr="0">
                  <a:sp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43112513144058884"/>
                      <c:h val="0.49968404423380725"/>
                    </c:manualLayout>
                  </c15:layout>
                  <c15:dlblFieldTable/>
                  <c15:showDataLabelsRange val="0"/>
                </c:ext>
                <c:ext xmlns:c16="http://schemas.microsoft.com/office/drawing/2014/chart" uri="{C3380CC4-5D6E-409C-BE32-E72D297353CC}">
                  <c16:uniqueId val="{00000005-8814-4463-9DC0-D5D8D9232752}"/>
                </c:ext>
              </c:extLst>
            </c:dLbl>
            <c:dLbl>
              <c:idx val="3"/>
              <c:layout>
                <c:manualLayout>
                  <c:x val="0.28255305036894174"/>
                  <c:y val="0"/>
                </c:manualLayout>
              </c:layout>
              <c:tx>
                <c:rich>
                  <a:bodyPr rot="0" spcFirstLastPara="1" vertOverflow="ellipsis" vert="horz" wrap="square" lIns="38100" tIns="19050" rIns="38100" bIns="19050" anchor="ctr" anchorCtr="1">
                    <a:no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r>
                      <a:rPr lang="ja-JP" altLang="en-US" sz="600"/>
                      <a:t>その他</a:t>
                    </a:r>
                    <a:r>
                      <a:rPr lang="en-US" altLang="ja-JP" sz="600"/>
                      <a:t>, 1, 2%</a:t>
                    </a:r>
                  </a:p>
                </c:rich>
              </c:tx>
              <c:spPr>
                <a:noFill/>
                <a:ln w="9525">
                  <a:noFill/>
                </a:ln>
                <a:effectLst/>
              </c:spPr>
              <c:txPr>
                <a:bodyPr rot="0" spcFirstLastPara="1" vertOverflow="ellipsis" vert="horz" wrap="square" lIns="38100" tIns="19050" rIns="38100" bIns="19050" anchor="ctr" anchorCtr="1">
                  <a:no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59773198675216344"/>
                      <c:h val="0.17521317106506354"/>
                    </c:manualLayout>
                  </c15:layout>
                  <c15:showDataLabelsRange val="0"/>
                </c:ext>
                <c:ext xmlns:c16="http://schemas.microsoft.com/office/drawing/2014/chart" uri="{C3380CC4-5D6E-409C-BE32-E72D297353CC}">
                  <c16:uniqueId val="{00000007-8814-4463-9DC0-D5D8D9232752}"/>
                </c:ext>
              </c:extLst>
            </c:dLbl>
            <c:spPr>
              <a:noFill/>
              <a:ln w="9525">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dLblPos val="in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'進捗状況 (2)'!$AO$23:$AO$26</c:f>
              <c:strCache>
                <c:ptCount val="4"/>
                <c:pt idx="0">
                  <c:v>アルコール</c:v>
                </c:pt>
                <c:pt idx="1">
                  <c:v>薬物</c:v>
                </c:pt>
                <c:pt idx="2">
                  <c:v>ギャンブル</c:v>
                </c:pt>
                <c:pt idx="3">
                  <c:v>その他</c:v>
                </c:pt>
              </c:strCache>
            </c:strRef>
          </c:cat>
          <c:val>
            <c:numRef>
              <c:f>'進捗状況 (2)'!$AP$23:$AP$26</c:f>
              <c:numCache>
                <c:formatCode>General</c:formatCode>
                <c:ptCount val="4"/>
                <c:pt idx="0">
                  <c:v>28</c:v>
                </c:pt>
                <c:pt idx="1">
                  <c:v>5</c:v>
                </c:pt>
                <c:pt idx="2">
                  <c:v>12</c:v>
                </c:pt>
                <c:pt idx="3">
                  <c:v>1</c:v>
                </c:pt>
              </c:numCache>
            </c:numRef>
          </c:val>
          <c:extLst>
            <c:ext xmlns:c16="http://schemas.microsoft.com/office/drawing/2014/chart" uri="{C3380CC4-5D6E-409C-BE32-E72D297353CC}">
              <c16:uniqueId val="{00000008-8814-4463-9DC0-D5D8D9232752}"/>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3"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3" name="日付プレースホルダー 2"/>
          <p:cNvSpPr>
            <a:spLocks noGrp="1"/>
          </p:cNvSpPr>
          <p:nvPr>
            <p:ph type="dt" sz="quarter" idx="1"/>
          </p:nvPr>
        </p:nvSpPr>
        <p:spPr bwMode="auto">
          <a:xfrm>
            <a:off x="3855842"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algn="r" defTabSz="918820" eaLnBrk="1" hangingPunct="1">
              <a:spcBef>
                <a:spcPct val="0"/>
              </a:spcBef>
              <a:buFontTx/>
              <a:buNone/>
              <a:defRPr sz="1300"/>
            </a:lvl1pPr>
          </a:lstStyle>
          <a:p>
            <a:pPr>
              <a:defRPr/>
            </a:pPr>
            <a:fld id="{A09B7268-F1A8-439C-8463-92518830DE93}" type="datetimeFigureOut">
              <a:rPr lang="ja-JP" altLang="en-US"/>
              <a:pPr>
                <a:defRPr/>
              </a:pPr>
              <a:t>2026/2/2</a:t>
            </a:fld>
            <a:endParaRPr lang="en-US" altLang="ja-JP"/>
          </a:p>
        </p:txBody>
      </p:sp>
      <p:sp>
        <p:nvSpPr>
          <p:cNvPr id="4" name="フッター プレースホルダー 3"/>
          <p:cNvSpPr>
            <a:spLocks noGrp="1"/>
          </p:cNvSpPr>
          <p:nvPr>
            <p:ph type="ftr" sz="quarter" idx="2"/>
          </p:nvPr>
        </p:nvSpPr>
        <p:spPr bwMode="auto">
          <a:xfrm>
            <a:off x="3"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5" name="スライド番号プレースホルダー 4"/>
          <p:cNvSpPr>
            <a:spLocks noGrp="1"/>
          </p:cNvSpPr>
          <p:nvPr>
            <p:ph type="sldNum" sz="quarter" idx="3"/>
          </p:nvPr>
        </p:nvSpPr>
        <p:spPr bwMode="auto">
          <a:xfrm>
            <a:off x="3855842"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algn="r" defTabSz="918820" eaLnBrk="1" hangingPunct="1">
              <a:spcBef>
                <a:spcPct val="0"/>
              </a:spcBef>
              <a:buFontTx/>
              <a:buNone/>
              <a:defRPr sz="1300"/>
            </a:lvl1pPr>
          </a:lstStyle>
          <a:p>
            <a:pPr>
              <a:defRPr/>
            </a:pPr>
            <a:fld id="{827928B1-BF3E-4A3C-8764-58A27D4EC5D6}" type="slidenum">
              <a:rPr lang="ja-JP" altLang="en-US"/>
              <a:pPr>
                <a:defRPr/>
              </a:pPr>
              <a:t>‹#›</a:t>
            </a:fld>
            <a:endParaRPr lang="en-US" altLang="ja-JP"/>
          </a:p>
        </p:txBody>
      </p:sp>
    </p:spTree>
    <p:extLst>
      <p:ext uri="{BB962C8B-B14F-4D97-AF65-F5344CB8AC3E}">
        <p14:creationId xmlns:p14="http://schemas.microsoft.com/office/powerpoint/2010/main" val="3347916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3"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3" name="日付プレースホルダー 2"/>
          <p:cNvSpPr>
            <a:spLocks noGrp="1"/>
          </p:cNvSpPr>
          <p:nvPr>
            <p:ph type="dt" idx="1"/>
          </p:nvPr>
        </p:nvSpPr>
        <p:spPr bwMode="auto">
          <a:xfrm>
            <a:off x="3855842" y="1"/>
            <a:ext cx="2949787" cy="496570"/>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lvl1pPr algn="r" defTabSz="918820" eaLnBrk="1" hangingPunct="1">
              <a:spcBef>
                <a:spcPct val="0"/>
              </a:spcBef>
              <a:buFontTx/>
              <a:buNone/>
              <a:defRPr sz="1300"/>
            </a:lvl1pPr>
          </a:lstStyle>
          <a:p>
            <a:pPr>
              <a:defRPr/>
            </a:pPr>
            <a:fld id="{FEFB8AF3-A584-4291-BF7E-3B5B2C783C1E}" type="datetimeFigureOut">
              <a:rPr lang="ja-JP" altLang="en-US"/>
              <a:pPr>
                <a:defRPr/>
              </a:pPr>
              <a:t>2026/2/2</a:t>
            </a:fld>
            <a:endParaRPr lang="en-US" altLang="ja-JP"/>
          </a:p>
        </p:txBody>
      </p:sp>
      <p:sp>
        <p:nvSpPr>
          <p:cNvPr id="4" name="スライド イメージ プレースホルダー 3"/>
          <p:cNvSpPr>
            <a:spLocks noGrp="1" noRot="1" noChangeAspect="1"/>
          </p:cNvSpPr>
          <p:nvPr>
            <p:ph type="sldImg" idx="2"/>
          </p:nvPr>
        </p:nvSpPr>
        <p:spPr>
          <a:xfrm>
            <a:off x="709613" y="741363"/>
            <a:ext cx="5387975" cy="3730625"/>
          </a:xfrm>
          <a:prstGeom prst="rect">
            <a:avLst/>
          </a:prstGeom>
          <a:noFill/>
          <a:ln w="12700">
            <a:solidFill>
              <a:prstClr val="black"/>
            </a:solidFill>
          </a:ln>
        </p:spPr>
        <p:txBody>
          <a:bodyPr vert="horz" lIns="94486" tIns="47243" rIns="94486" bIns="47243" rtlCol="0" anchor="ctr"/>
          <a:lstStyle/>
          <a:p>
            <a:pPr lvl="0"/>
            <a:endParaRPr lang="ja-JP" altLang="en-US" noProof="0"/>
          </a:p>
        </p:txBody>
      </p:sp>
      <p:sp>
        <p:nvSpPr>
          <p:cNvPr id="5" name="ノート プレースホルダー 4"/>
          <p:cNvSpPr>
            <a:spLocks noGrp="1"/>
          </p:cNvSpPr>
          <p:nvPr>
            <p:ph type="body" sz="quarter" idx="3"/>
          </p:nvPr>
        </p:nvSpPr>
        <p:spPr bwMode="auto">
          <a:xfrm>
            <a:off x="680721" y="4719798"/>
            <a:ext cx="5445760" cy="4475479"/>
          </a:xfrm>
          <a:prstGeom prst="rect">
            <a:avLst/>
          </a:prstGeom>
          <a:noFill/>
          <a:ln w="9525">
            <a:noFill/>
            <a:miter lim="800000"/>
            <a:headEnd/>
            <a:tailEnd/>
          </a:ln>
        </p:spPr>
        <p:txBody>
          <a:bodyPr vert="horz" wrap="square" lIns="95233" tIns="47617" rIns="95233" bIns="47617" numCol="1" anchor="t" anchorCtr="0" compatLnSpc="1">
            <a:prstTxWarp prst="textNoShape">
              <a:avLst/>
            </a:prstTxWarp>
          </a:body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bwMode="auto">
          <a:xfrm>
            <a:off x="3"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defTabSz="918820" eaLnBrk="1" hangingPunct="1">
              <a:spcBef>
                <a:spcPct val="0"/>
              </a:spcBef>
              <a:buFontTx/>
              <a:buNone/>
              <a:defRPr sz="1300"/>
            </a:lvl1pPr>
          </a:lstStyle>
          <a:p>
            <a:pPr>
              <a:defRPr/>
            </a:pPr>
            <a:endParaRPr lang="ja-JP" altLang="en-US"/>
          </a:p>
        </p:txBody>
      </p:sp>
      <p:sp>
        <p:nvSpPr>
          <p:cNvPr id="7" name="スライド番号プレースホルダー 6"/>
          <p:cNvSpPr>
            <a:spLocks noGrp="1"/>
          </p:cNvSpPr>
          <p:nvPr>
            <p:ph type="sldNum" sz="quarter" idx="5"/>
          </p:nvPr>
        </p:nvSpPr>
        <p:spPr bwMode="auto">
          <a:xfrm>
            <a:off x="3855842" y="9441185"/>
            <a:ext cx="2949787" cy="496569"/>
          </a:xfrm>
          <a:prstGeom prst="rect">
            <a:avLst/>
          </a:prstGeom>
          <a:noFill/>
          <a:ln w="9525">
            <a:noFill/>
            <a:miter lim="800000"/>
            <a:headEnd/>
            <a:tailEnd/>
          </a:ln>
        </p:spPr>
        <p:txBody>
          <a:bodyPr vert="horz" wrap="square" lIns="95233" tIns="47617" rIns="95233" bIns="47617" numCol="1" anchor="b" anchorCtr="0" compatLnSpc="1">
            <a:prstTxWarp prst="textNoShape">
              <a:avLst/>
            </a:prstTxWarp>
          </a:bodyPr>
          <a:lstStyle>
            <a:lvl1pPr algn="r" defTabSz="918820" eaLnBrk="1" hangingPunct="1">
              <a:spcBef>
                <a:spcPct val="0"/>
              </a:spcBef>
              <a:buFontTx/>
              <a:buNone/>
              <a:defRPr sz="1300"/>
            </a:lvl1pPr>
          </a:lstStyle>
          <a:p>
            <a:pPr>
              <a:defRPr/>
            </a:pPr>
            <a:fld id="{AD236D88-6FF8-4A56-A82E-022EA4AF2AEE}" type="slidenum">
              <a:rPr lang="ja-JP" altLang="en-US"/>
              <a:pPr>
                <a:defRPr/>
              </a:pPr>
              <a:t>‹#›</a:t>
            </a:fld>
            <a:endParaRPr lang="en-US" altLang="ja-JP"/>
          </a:p>
        </p:txBody>
      </p:sp>
    </p:spTree>
    <p:extLst>
      <p:ext uri="{BB962C8B-B14F-4D97-AF65-F5344CB8AC3E}">
        <p14:creationId xmlns:p14="http://schemas.microsoft.com/office/powerpoint/2010/main" val="13124565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0" kern="1200">
        <a:solidFill>
          <a:schemeClr val="tx1"/>
        </a:solidFill>
        <a:latin typeface="+mn-lt"/>
        <a:ea typeface="+mn-ea"/>
        <a:cs typeface="+mn-cs"/>
      </a:defRPr>
    </a:lvl1pPr>
    <a:lvl2pPr marL="478861" algn="l" rtl="0" eaLnBrk="0" fontAlgn="base" hangingPunct="0">
      <a:spcBef>
        <a:spcPct val="30000"/>
      </a:spcBef>
      <a:spcAft>
        <a:spcPct val="0"/>
      </a:spcAft>
      <a:defRPr kumimoji="1" sz="1300" kern="1200">
        <a:solidFill>
          <a:schemeClr val="tx1"/>
        </a:solidFill>
        <a:latin typeface="+mn-lt"/>
        <a:ea typeface="+mn-ea"/>
        <a:cs typeface="+mn-cs"/>
      </a:defRPr>
    </a:lvl2pPr>
    <a:lvl3pPr marL="957722" algn="l" rtl="0" eaLnBrk="0" fontAlgn="base" hangingPunct="0">
      <a:spcBef>
        <a:spcPct val="30000"/>
      </a:spcBef>
      <a:spcAft>
        <a:spcPct val="0"/>
      </a:spcAft>
      <a:defRPr kumimoji="1" sz="1300" kern="1200">
        <a:solidFill>
          <a:schemeClr val="tx1"/>
        </a:solidFill>
        <a:latin typeface="+mn-lt"/>
        <a:ea typeface="+mn-ea"/>
        <a:cs typeface="+mn-cs"/>
      </a:defRPr>
    </a:lvl3pPr>
    <a:lvl4pPr marL="1436583" algn="l" rtl="0" eaLnBrk="0" fontAlgn="base" hangingPunct="0">
      <a:spcBef>
        <a:spcPct val="30000"/>
      </a:spcBef>
      <a:spcAft>
        <a:spcPct val="0"/>
      </a:spcAft>
      <a:defRPr kumimoji="1" sz="1300" kern="1200">
        <a:solidFill>
          <a:schemeClr val="tx1"/>
        </a:solidFill>
        <a:latin typeface="+mn-lt"/>
        <a:ea typeface="+mn-ea"/>
        <a:cs typeface="+mn-cs"/>
      </a:defRPr>
    </a:lvl4pPr>
    <a:lvl5pPr marL="1915444" algn="l" rtl="0" eaLnBrk="0" fontAlgn="base" hangingPunct="0">
      <a:spcBef>
        <a:spcPct val="30000"/>
      </a:spcBef>
      <a:spcAft>
        <a:spcPct val="0"/>
      </a:spcAft>
      <a:defRPr kumimoji="1" sz="1300" kern="1200">
        <a:solidFill>
          <a:schemeClr val="tx1"/>
        </a:solidFill>
        <a:latin typeface="+mn-lt"/>
        <a:ea typeface="+mn-ea"/>
        <a:cs typeface="+mn-cs"/>
      </a:defRPr>
    </a:lvl5pPr>
    <a:lvl6pPr marL="2394306" algn="l" defTabSz="957722" rtl="0" eaLnBrk="1" latinLnBrk="0" hangingPunct="1">
      <a:defRPr kumimoji="1" sz="1300" kern="1200">
        <a:solidFill>
          <a:schemeClr val="tx1"/>
        </a:solidFill>
        <a:latin typeface="+mn-lt"/>
        <a:ea typeface="+mn-ea"/>
        <a:cs typeface="+mn-cs"/>
      </a:defRPr>
    </a:lvl6pPr>
    <a:lvl7pPr marL="2873167" algn="l" defTabSz="957722" rtl="0" eaLnBrk="1" latinLnBrk="0" hangingPunct="1">
      <a:defRPr kumimoji="1" sz="1300" kern="1200">
        <a:solidFill>
          <a:schemeClr val="tx1"/>
        </a:solidFill>
        <a:latin typeface="+mn-lt"/>
        <a:ea typeface="+mn-ea"/>
        <a:cs typeface="+mn-cs"/>
      </a:defRPr>
    </a:lvl7pPr>
    <a:lvl8pPr marL="3352028" algn="l" defTabSz="957722" rtl="0" eaLnBrk="1" latinLnBrk="0" hangingPunct="1">
      <a:defRPr kumimoji="1" sz="1300" kern="1200">
        <a:solidFill>
          <a:schemeClr val="tx1"/>
        </a:solidFill>
        <a:latin typeface="+mn-lt"/>
        <a:ea typeface="+mn-ea"/>
        <a:cs typeface="+mn-cs"/>
      </a:defRPr>
    </a:lvl8pPr>
    <a:lvl9pPr marL="3830888" algn="l" defTabSz="95772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1"/>
            <a:ext cx="6934200" cy="1752601"/>
          </a:xfrm>
        </p:spPr>
        <p:txBody>
          <a:bodyPr/>
          <a:lstStyle>
            <a:lvl1pPr marL="0" indent="0" algn="ctr">
              <a:buNone/>
              <a:defRPr>
                <a:solidFill>
                  <a:schemeClr val="tx1">
                    <a:tint val="75000"/>
                  </a:schemeClr>
                </a:solidFill>
              </a:defRPr>
            </a:lvl1pPr>
            <a:lvl2pPr marL="478861" indent="0" algn="ctr">
              <a:buNone/>
              <a:defRPr>
                <a:solidFill>
                  <a:schemeClr val="tx1">
                    <a:tint val="75000"/>
                  </a:schemeClr>
                </a:solidFill>
              </a:defRPr>
            </a:lvl2pPr>
            <a:lvl3pPr marL="957722" indent="0" algn="ctr">
              <a:buNone/>
              <a:defRPr>
                <a:solidFill>
                  <a:schemeClr val="tx1">
                    <a:tint val="75000"/>
                  </a:schemeClr>
                </a:solidFill>
              </a:defRPr>
            </a:lvl3pPr>
            <a:lvl4pPr marL="1436583" indent="0" algn="ctr">
              <a:buNone/>
              <a:defRPr>
                <a:solidFill>
                  <a:schemeClr val="tx1">
                    <a:tint val="75000"/>
                  </a:schemeClr>
                </a:solidFill>
              </a:defRPr>
            </a:lvl4pPr>
            <a:lvl5pPr marL="1915444" indent="0" algn="ctr">
              <a:buNone/>
              <a:defRPr>
                <a:solidFill>
                  <a:schemeClr val="tx1">
                    <a:tint val="75000"/>
                  </a:schemeClr>
                </a:solidFill>
              </a:defRPr>
            </a:lvl5pPr>
            <a:lvl6pPr marL="2394306" indent="0" algn="ctr">
              <a:buNone/>
              <a:defRPr>
                <a:solidFill>
                  <a:schemeClr val="tx1">
                    <a:tint val="75000"/>
                  </a:schemeClr>
                </a:solidFill>
              </a:defRPr>
            </a:lvl6pPr>
            <a:lvl7pPr marL="2873167" indent="0" algn="ctr">
              <a:buNone/>
              <a:defRPr>
                <a:solidFill>
                  <a:schemeClr val="tx1">
                    <a:tint val="75000"/>
                  </a:schemeClr>
                </a:solidFill>
              </a:defRPr>
            </a:lvl7pPr>
            <a:lvl8pPr marL="3352028" indent="0" algn="ctr">
              <a:buNone/>
              <a:defRPr>
                <a:solidFill>
                  <a:schemeClr val="tx1">
                    <a:tint val="75000"/>
                  </a:schemeClr>
                </a:solidFill>
              </a:defRPr>
            </a:lvl8pPr>
            <a:lvl9pPr marL="3830888"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309838AC-6936-49CC-8580-04A50A4B682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E9583647-6688-49A3-8416-7593BB63CF2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1"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589D44E0-5DF5-4530-A6D5-D2058DECA6D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2C199600-CBEC-41FE-BBEC-F55E6F8983E3}"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02"/>
            <a:ext cx="8420100" cy="1362075"/>
          </a:xfrm>
        </p:spPr>
        <p:txBody>
          <a:bodyPr anchor="t"/>
          <a:lstStyle>
            <a:lvl1pPr algn="l">
              <a:defRPr sz="43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7" y="2906713"/>
            <a:ext cx="8420100" cy="1500187"/>
          </a:xfrm>
        </p:spPr>
        <p:txBody>
          <a:bodyPr anchor="b"/>
          <a:lstStyle>
            <a:lvl1pPr marL="0" indent="0">
              <a:buNone/>
              <a:defRPr sz="2100">
                <a:solidFill>
                  <a:schemeClr val="tx1">
                    <a:tint val="75000"/>
                  </a:schemeClr>
                </a:solidFill>
              </a:defRPr>
            </a:lvl1pPr>
            <a:lvl2pPr marL="478861" indent="0">
              <a:buNone/>
              <a:defRPr sz="1900">
                <a:solidFill>
                  <a:schemeClr val="tx1">
                    <a:tint val="75000"/>
                  </a:schemeClr>
                </a:solidFill>
              </a:defRPr>
            </a:lvl2pPr>
            <a:lvl3pPr marL="957722" indent="0">
              <a:buNone/>
              <a:defRPr sz="1700">
                <a:solidFill>
                  <a:schemeClr val="tx1">
                    <a:tint val="75000"/>
                  </a:schemeClr>
                </a:solidFill>
              </a:defRPr>
            </a:lvl3pPr>
            <a:lvl4pPr marL="1436583" indent="0">
              <a:buNone/>
              <a:defRPr sz="1500">
                <a:solidFill>
                  <a:schemeClr val="tx1">
                    <a:tint val="75000"/>
                  </a:schemeClr>
                </a:solidFill>
              </a:defRPr>
            </a:lvl4pPr>
            <a:lvl5pPr marL="1915444" indent="0">
              <a:buNone/>
              <a:defRPr sz="1500">
                <a:solidFill>
                  <a:schemeClr val="tx1">
                    <a:tint val="75000"/>
                  </a:schemeClr>
                </a:solidFill>
              </a:defRPr>
            </a:lvl5pPr>
            <a:lvl6pPr marL="2394306" indent="0">
              <a:buNone/>
              <a:defRPr sz="1500">
                <a:solidFill>
                  <a:schemeClr val="tx1">
                    <a:tint val="75000"/>
                  </a:schemeClr>
                </a:solidFill>
              </a:defRPr>
            </a:lvl6pPr>
            <a:lvl7pPr marL="2873167" indent="0">
              <a:buNone/>
              <a:defRPr sz="1500">
                <a:solidFill>
                  <a:schemeClr val="tx1">
                    <a:tint val="75000"/>
                  </a:schemeClr>
                </a:solidFill>
              </a:defRPr>
            </a:lvl7pPr>
            <a:lvl8pPr marL="3352028" indent="0">
              <a:buNone/>
              <a:defRPr sz="1500">
                <a:solidFill>
                  <a:schemeClr val="tx1">
                    <a:tint val="75000"/>
                  </a:schemeClr>
                </a:solidFill>
              </a:defRPr>
            </a:lvl8pPr>
            <a:lvl9pPr marL="3830888" indent="0">
              <a:buNone/>
              <a:defRPr sz="15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fontAlgn="auto">
              <a:spcBef>
                <a:spcPts val="0"/>
              </a:spcBef>
              <a:spcAft>
                <a:spcPts val="0"/>
              </a:spcAft>
              <a:defRPr>
                <a:ea typeface="+mn-ea"/>
              </a:defRPr>
            </a:lvl1pPr>
          </a:lstStyle>
          <a:p>
            <a:pPr>
              <a:defRPr/>
            </a:pPr>
            <a:fld id="{E5DB42F1-7069-44A0-9DEC-7EE04ABC3A11}"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75150" cy="452596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1" y="1600200"/>
            <a:ext cx="4375150" cy="452596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3A5D5B5B-AD08-4C3C-A817-3D8CB377886E}"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1" y="1535114"/>
            <a:ext cx="4376870" cy="639762"/>
          </a:xfrm>
        </p:spPr>
        <p:txBody>
          <a:bodyPr anchor="b"/>
          <a:lstStyle>
            <a:lvl1pPr marL="0" indent="0">
              <a:buNone/>
              <a:defRPr sz="2500" b="1"/>
            </a:lvl1pPr>
            <a:lvl2pPr marL="478861" indent="0">
              <a:buNone/>
              <a:defRPr sz="2100" b="1"/>
            </a:lvl2pPr>
            <a:lvl3pPr marL="957722" indent="0">
              <a:buNone/>
              <a:defRPr sz="1900" b="1"/>
            </a:lvl3pPr>
            <a:lvl4pPr marL="1436583" indent="0">
              <a:buNone/>
              <a:defRPr sz="1700" b="1"/>
            </a:lvl4pPr>
            <a:lvl5pPr marL="1915444" indent="0">
              <a:buNone/>
              <a:defRPr sz="1700" b="1"/>
            </a:lvl5pPr>
            <a:lvl6pPr marL="2394306" indent="0">
              <a:buNone/>
              <a:defRPr sz="1700" b="1"/>
            </a:lvl6pPr>
            <a:lvl7pPr marL="2873167" indent="0">
              <a:buNone/>
              <a:defRPr sz="1700" b="1"/>
            </a:lvl7pPr>
            <a:lvl8pPr marL="3352028" indent="0">
              <a:buNone/>
              <a:defRPr sz="1700" b="1"/>
            </a:lvl8pPr>
            <a:lvl9pPr marL="3830888" indent="0">
              <a:buNone/>
              <a:defRPr sz="17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1" y="2174876"/>
            <a:ext cx="4376870" cy="395128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4"/>
            <a:ext cx="4378589" cy="639762"/>
          </a:xfrm>
        </p:spPr>
        <p:txBody>
          <a:bodyPr anchor="b"/>
          <a:lstStyle>
            <a:lvl1pPr marL="0" indent="0">
              <a:buNone/>
              <a:defRPr sz="2500" b="1"/>
            </a:lvl1pPr>
            <a:lvl2pPr marL="478861" indent="0">
              <a:buNone/>
              <a:defRPr sz="2100" b="1"/>
            </a:lvl2pPr>
            <a:lvl3pPr marL="957722" indent="0">
              <a:buNone/>
              <a:defRPr sz="1900" b="1"/>
            </a:lvl3pPr>
            <a:lvl4pPr marL="1436583" indent="0">
              <a:buNone/>
              <a:defRPr sz="1700" b="1"/>
            </a:lvl4pPr>
            <a:lvl5pPr marL="1915444" indent="0">
              <a:buNone/>
              <a:defRPr sz="1700" b="1"/>
            </a:lvl5pPr>
            <a:lvl6pPr marL="2394306" indent="0">
              <a:buNone/>
              <a:defRPr sz="1700" b="1"/>
            </a:lvl6pPr>
            <a:lvl7pPr marL="2873167" indent="0">
              <a:buNone/>
              <a:defRPr sz="1700" b="1"/>
            </a:lvl7pPr>
            <a:lvl8pPr marL="3352028" indent="0">
              <a:buNone/>
              <a:defRPr sz="1700" b="1"/>
            </a:lvl8pPr>
            <a:lvl9pPr marL="3830888" indent="0">
              <a:buNone/>
              <a:defRPr sz="17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6"/>
            <a:ext cx="4378589" cy="395128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8" name="フッター プレースホルダー 7"/>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9" name="スライド番号プレースホルダー 8"/>
          <p:cNvSpPr>
            <a:spLocks noGrp="1"/>
          </p:cNvSpPr>
          <p:nvPr>
            <p:ph type="sldNum" sz="quarter" idx="12"/>
          </p:nvPr>
        </p:nvSpPr>
        <p:spPr/>
        <p:txBody>
          <a:bodyPr/>
          <a:lstStyle>
            <a:lvl1pPr fontAlgn="auto">
              <a:spcBef>
                <a:spcPts val="0"/>
              </a:spcBef>
              <a:spcAft>
                <a:spcPts val="0"/>
              </a:spcAft>
              <a:defRPr>
                <a:ea typeface="+mn-ea"/>
              </a:defRPr>
            </a:lvl1pPr>
          </a:lstStyle>
          <a:p>
            <a:pPr>
              <a:defRPr/>
            </a:pPr>
            <a:fld id="{327874BA-F94A-4D5E-A5E1-68BDEBB2A1DC}"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4" name="フッター プレースホルダー 3"/>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5" name="スライド番号プレースホルダー 4"/>
          <p:cNvSpPr>
            <a:spLocks noGrp="1"/>
          </p:cNvSpPr>
          <p:nvPr>
            <p:ph type="sldNum" sz="quarter" idx="12"/>
          </p:nvPr>
        </p:nvSpPr>
        <p:spPr/>
        <p:txBody>
          <a:bodyPr/>
          <a:lstStyle>
            <a:lvl1pPr fontAlgn="auto">
              <a:spcBef>
                <a:spcPts val="0"/>
              </a:spcBef>
              <a:spcAft>
                <a:spcPts val="0"/>
              </a:spcAft>
              <a:defRPr>
                <a:ea typeface="+mn-ea"/>
              </a:defRPr>
            </a:lvl1pPr>
          </a:lstStyle>
          <a:p>
            <a:pPr>
              <a:defRPr/>
            </a:pPr>
            <a:fld id="{3A909D2A-7BA5-45A7-B842-C73AB36A7DA1}"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3" name="フッター プレースホルダー 2"/>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4" name="スライド番号プレースホルダー 3"/>
          <p:cNvSpPr>
            <a:spLocks noGrp="1"/>
          </p:cNvSpPr>
          <p:nvPr>
            <p:ph type="sldNum" sz="quarter" idx="12"/>
          </p:nvPr>
        </p:nvSpPr>
        <p:spPr/>
        <p:txBody>
          <a:bodyPr/>
          <a:lstStyle>
            <a:lvl1pPr fontAlgn="auto">
              <a:spcBef>
                <a:spcPts val="0"/>
              </a:spcBef>
              <a:spcAft>
                <a:spcPts val="0"/>
              </a:spcAft>
              <a:defRPr>
                <a:ea typeface="+mn-ea"/>
              </a:defRPr>
            </a:lvl1pPr>
          </a:lstStyle>
          <a:p>
            <a:pPr>
              <a:defRPr/>
            </a:pPr>
            <a:fld id="{BCA147E6-AC7C-4A56-8F18-E2A0F47923E3}"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3872971" y="273051"/>
            <a:ext cx="5537730" cy="5853113"/>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1" y="1435101"/>
            <a:ext cx="3259006" cy="4691062"/>
          </a:xfrm>
        </p:spPr>
        <p:txBody>
          <a:bodyPr/>
          <a:lstStyle>
            <a:lvl1pPr marL="0" indent="0">
              <a:buNone/>
              <a:defRPr sz="1500"/>
            </a:lvl1pPr>
            <a:lvl2pPr marL="478861" indent="0">
              <a:buNone/>
              <a:defRPr sz="1300"/>
            </a:lvl2pPr>
            <a:lvl3pPr marL="957722" indent="0">
              <a:buNone/>
              <a:defRPr sz="1000"/>
            </a:lvl3pPr>
            <a:lvl4pPr marL="1436583" indent="0">
              <a:buNone/>
              <a:defRPr sz="900"/>
            </a:lvl4pPr>
            <a:lvl5pPr marL="1915444" indent="0">
              <a:buNone/>
              <a:defRPr sz="900"/>
            </a:lvl5pPr>
            <a:lvl6pPr marL="2394306" indent="0">
              <a:buNone/>
              <a:defRPr sz="900"/>
            </a:lvl6pPr>
            <a:lvl7pPr marL="2873167" indent="0">
              <a:buNone/>
              <a:defRPr sz="900"/>
            </a:lvl7pPr>
            <a:lvl8pPr marL="3352028" indent="0">
              <a:buNone/>
              <a:defRPr sz="900"/>
            </a:lvl8pPr>
            <a:lvl9pPr marL="383088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92A41A4C-FCFC-48B9-9BE3-3358B22A835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6"/>
            <a:ext cx="5943600" cy="4114800"/>
          </a:xfrm>
        </p:spPr>
        <p:txBody>
          <a:bodyPr rtlCol="0">
            <a:normAutofit/>
          </a:bodyPr>
          <a:lstStyle>
            <a:lvl1pPr marL="0" indent="0">
              <a:buNone/>
              <a:defRPr sz="3400"/>
            </a:lvl1pPr>
            <a:lvl2pPr marL="478861" indent="0">
              <a:buNone/>
              <a:defRPr sz="3000"/>
            </a:lvl2pPr>
            <a:lvl3pPr marL="957722" indent="0">
              <a:buNone/>
              <a:defRPr sz="2500"/>
            </a:lvl3pPr>
            <a:lvl4pPr marL="1436583" indent="0">
              <a:buNone/>
              <a:defRPr sz="2100"/>
            </a:lvl4pPr>
            <a:lvl5pPr marL="1915444" indent="0">
              <a:buNone/>
              <a:defRPr sz="2100"/>
            </a:lvl5pPr>
            <a:lvl6pPr marL="2394306" indent="0">
              <a:buNone/>
              <a:defRPr sz="2100"/>
            </a:lvl6pPr>
            <a:lvl7pPr marL="2873167" indent="0">
              <a:buNone/>
              <a:defRPr sz="2100"/>
            </a:lvl7pPr>
            <a:lvl8pPr marL="3352028" indent="0">
              <a:buNone/>
              <a:defRPr sz="2100"/>
            </a:lvl8pPr>
            <a:lvl9pPr marL="3830888"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861" indent="0">
              <a:buNone/>
              <a:defRPr sz="1300"/>
            </a:lvl2pPr>
            <a:lvl3pPr marL="957722" indent="0">
              <a:buNone/>
              <a:defRPr sz="1000"/>
            </a:lvl3pPr>
            <a:lvl4pPr marL="1436583" indent="0">
              <a:buNone/>
              <a:defRPr sz="900"/>
            </a:lvl4pPr>
            <a:lvl5pPr marL="1915444" indent="0">
              <a:buNone/>
              <a:defRPr sz="900"/>
            </a:lvl5pPr>
            <a:lvl6pPr marL="2394306" indent="0">
              <a:buNone/>
              <a:defRPr sz="900"/>
            </a:lvl6pPr>
            <a:lvl7pPr marL="2873167" indent="0">
              <a:buNone/>
              <a:defRPr sz="900"/>
            </a:lvl7pPr>
            <a:lvl8pPr marL="3352028" indent="0">
              <a:buNone/>
              <a:defRPr sz="900"/>
            </a:lvl8pPr>
            <a:lvl9pPr marL="383088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lgn="l" fontAlgn="auto">
              <a:spcBef>
                <a:spcPts val="0"/>
              </a:spcBef>
              <a:spcAft>
                <a:spcPts val="0"/>
              </a:spcAft>
              <a:defRPr>
                <a:ea typeface="+mn-ea"/>
              </a:defRPr>
            </a:lvl1pPr>
          </a:lstStyle>
          <a:p>
            <a:pPr>
              <a:defRPr/>
            </a:pPr>
            <a:endParaRPr lang="en-US" altLang="ja-JP"/>
          </a:p>
        </p:txBody>
      </p:sp>
      <p:sp>
        <p:nvSpPr>
          <p:cNvPr id="6" name="フッター プレースホルダー 5"/>
          <p:cNvSpPr>
            <a:spLocks noGrp="1"/>
          </p:cNvSpPr>
          <p:nvPr>
            <p:ph type="ftr" sz="quarter" idx="11"/>
          </p:nvPr>
        </p:nvSpPr>
        <p:spPr/>
        <p:txBody>
          <a:bodyPr/>
          <a:lstStyle>
            <a:lvl1pPr fontAlgn="auto">
              <a:spcBef>
                <a:spcPts val="0"/>
              </a:spcBef>
              <a:spcAft>
                <a:spcPts val="0"/>
              </a:spcAft>
              <a:defRPr>
                <a:ea typeface="+mn-ea"/>
              </a:defRPr>
            </a:lvl1pPr>
          </a:lstStyle>
          <a:p>
            <a:pPr>
              <a:defRPr/>
            </a:pPr>
            <a:endParaRPr lang="en-US" altLang="ja-JP"/>
          </a:p>
        </p:txBody>
      </p:sp>
      <p:sp>
        <p:nvSpPr>
          <p:cNvPr id="7" name="スライド番号プレースホルダー 6"/>
          <p:cNvSpPr>
            <a:spLocks noGrp="1"/>
          </p:cNvSpPr>
          <p:nvPr>
            <p:ph type="sldNum" sz="quarter" idx="12"/>
          </p:nvPr>
        </p:nvSpPr>
        <p:spPr/>
        <p:txBody>
          <a:bodyPr/>
          <a:lstStyle>
            <a:lvl1pPr fontAlgn="auto">
              <a:spcBef>
                <a:spcPts val="0"/>
              </a:spcBef>
              <a:spcAft>
                <a:spcPts val="0"/>
              </a:spcAft>
              <a:defRPr>
                <a:ea typeface="+mn-ea"/>
              </a:defRPr>
            </a:lvl1pPr>
          </a:lstStyle>
          <a:p>
            <a:pPr>
              <a:defRPr/>
            </a:pPr>
            <a:fld id="{0B558EBB-AF1C-4776-8187-6A2874918F8F}"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1"/>
          </a:xfrm>
          <a:prstGeom prst="rect">
            <a:avLst/>
          </a:prstGeom>
          <a:noFill/>
          <a:ln w="9525">
            <a:noFill/>
            <a:miter lim="800000"/>
            <a:headEnd/>
            <a:tailEnd/>
          </a:ln>
        </p:spPr>
        <p:txBody>
          <a:bodyPr vert="horz" wrap="square" lIns="95773" tIns="47886" rIns="95773" bIns="47886"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5773" tIns="47886" rIns="95773" bIns="4788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301" y="6356351"/>
            <a:ext cx="2311400" cy="365125"/>
          </a:xfrm>
          <a:prstGeom prst="rect">
            <a:avLst/>
          </a:prstGeom>
        </p:spPr>
        <p:txBody>
          <a:bodyPr vert="horz" lIns="95773" tIns="47886" rIns="95773" bIns="47886" rtlCol="0" anchor="ctr"/>
          <a:lstStyle>
            <a:lvl1pPr algn="ctr" eaLnBrk="1" hangingPunct="1">
              <a:spcBef>
                <a:spcPct val="0"/>
              </a:spcBef>
              <a:buFontTx/>
              <a:buNone/>
              <a:defRPr sz="1300">
                <a:solidFill>
                  <a:schemeClr val="tx1">
                    <a:tint val="75000"/>
                  </a:schemeClr>
                </a:solidFill>
                <a:latin typeface="+mn-lt"/>
              </a:defRPr>
            </a:lvl1pPr>
          </a:lstStyle>
          <a:p>
            <a:pPr>
              <a:defRPr/>
            </a:pPr>
            <a:endParaRPr lang="en-US" altLang="ja-JP"/>
          </a:p>
        </p:txBody>
      </p:sp>
      <p:sp>
        <p:nvSpPr>
          <p:cNvPr id="5" name="フッター プレースホルダー 4"/>
          <p:cNvSpPr>
            <a:spLocks noGrp="1"/>
          </p:cNvSpPr>
          <p:nvPr>
            <p:ph type="ftr" sz="quarter" idx="3"/>
          </p:nvPr>
        </p:nvSpPr>
        <p:spPr>
          <a:xfrm>
            <a:off x="3384552" y="6356351"/>
            <a:ext cx="3136899" cy="365125"/>
          </a:xfrm>
          <a:prstGeom prst="rect">
            <a:avLst/>
          </a:prstGeom>
        </p:spPr>
        <p:txBody>
          <a:bodyPr vert="horz" lIns="95773" tIns="47886" rIns="95773" bIns="47886" rtlCol="0" anchor="ctr"/>
          <a:lstStyle>
            <a:lvl1pPr algn="ctr" eaLnBrk="1" hangingPunct="1">
              <a:spcBef>
                <a:spcPct val="0"/>
              </a:spcBef>
              <a:buFontTx/>
              <a:buNone/>
              <a:defRPr sz="1300">
                <a:solidFill>
                  <a:schemeClr val="tx1">
                    <a:tint val="75000"/>
                  </a:schemeClr>
                </a:solidFill>
                <a:latin typeface="+mn-lt"/>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5773" tIns="47886" rIns="95773" bIns="47886" rtlCol="0" anchor="ctr"/>
          <a:lstStyle>
            <a:lvl1pPr algn="r" eaLnBrk="1" hangingPunct="1">
              <a:spcBef>
                <a:spcPct val="0"/>
              </a:spcBef>
              <a:buFontTx/>
              <a:buNone/>
              <a:defRPr sz="1300">
                <a:solidFill>
                  <a:schemeClr val="tx1">
                    <a:tint val="75000"/>
                  </a:schemeClr>
                </a:solidFill>
                <a:latin typeface="+mn-lt"/>
              </a:defRPr>
            </a:lvl1pPr>
          </a:lstStyle>
          <a:p>
            <a:pPr>
              <a:defRPr/>
            </a:pPr>
            <a:fld id="{84D47FDB-9942-48A1-9E3C-499B263101B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hf hdr="0" ftr="0" dt="0"/>
  <p:txStyles>
    <p:titleStyle>
      <a:lvl1pPr algn="ctr" rtl="0" eaLnBrk="0" fontAlgn="base" hangingPunct="0">
        <a:spcBef>
          <a:spcPct val="0"/>
        </a:spcBef>
        <a:spcAft>
          <a:spcPct val="0"/>
        </a:spcAft>
        <a:defRPr kumimoji="1" sz="4600" kern="1200">
          <a:solidFill>
            <a:schemeClr val="tx1"/>
          </a:solidFill>
          <a:latin typeface="+mj-lt"/>
          <a:ea typeface="+mj-ea"/>
          <a:cs typeface="+mj-cs"/>
        </a:defRPr>
      </a:lvl1pPr>
      <a:lvl2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600">
          <a:solidFill>
            <a:schemeClr val="tx1"/>
          </a:solidFill>
          <a:latin typeface="Calibri" pitchFamily="34" charset="0"/>
          <a:ea typeface="ＭＳ Ｐゴシック" charset="-128"/>
        </a:defRPr>
      </a:lvl5pPr>
      <a:lvl6pPr marL="478861" algn="ctr" rtl="0" fontAlgn="base">
        <a:spcBef>
          <a:spcPct val="0"/>
        </a:spcBef>
        <a:spcAft>
          <a:spcPct val="0"/>
        </a:spcAft>
        <a:defRPr kumimoji="1" sz="4600">
          <a:solidFill>
            <a:schemeClr val="tx1"/>
          </a:solidFill>
          <a:latin typeface="Calibri" pitchFamily="34" charset="0"/>
          <a:ea typeface="ＭＳ Ｐゴシック" charset="-128"/>
        </a:defRPr>
      </a:lvl6pPr>
      <a:lvl7pPr marL="957722" algn="ctr" rtl="0" fontAlgn="base">
        <a:spcBef>
          <a:spcPct val="0"/>
        </a:spcBef>
        <a:spcAft>
          <a:spcPct val="0"/>
        </a:spcAft>
        <a:defRPr kumimoji="1" sz="4600">
          <a:solidFill>
            <a:schemeClr val="tx1"/>
          </a:solidFill>
          <a:latin typeface="Calibri" pitchFamily="34" charset="0"/>
          <a:ea typeface="ＭＳ Ｐゴシック" charset="-128"/>
        </a:defRPr>
      </a:lvl7pPr>
      <a:lvl8pPr marL="1436583" algn="ctr" rtl="0" fontAlgn="base">
        <a:spcBef>
          <a:spcPct val="0"/>
        </a:spcBef>
        <a:spcAft>
          <a:spcPct val="0"/>
        </a:spcAft>
        <a:defRPr kumimoji="1" sz="4600">
          <a:solidFill>
            <a:schemeClr val="tx1"/>
          </a:solidFill>
          <a:latin typeface="Calibri" pitchFamily="34" charset="0"/>
          <a:ea typeface="ＭＳ Ｐゴシック" charset="-128"/>
        </a:defRPr>
      </a:lvl8pPr>
      <a:lvl9pPr marL="1915444" algn="ctr"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9146" indent="-359146" algn="l" rtl="0" eaLnBrk="0" fontAlgn="base" hangingPunct="0">
        <a:spcBef>
          <a:spcPct val="20000"/>
        </a:spcBef>
        <a:spcAft>
          <a:spcPct val="0"/>
        </a:spcAft>
        <a:buFont typeface="Arial" charset="0"/>
        <a:buChar char="•"/>
        <a:defRPr kumimoji="1" sz="3400" kern="1200">
          <a:solidFill>
            <a:schemeClr val="tx1"/>
          </a:solidFill>
          <a:latin typeface="+mn-lt"/>
          <a:ea typeface="+mn-ea"/>
          <a:cs typeface="+mn-cs"/>
        </a:defRPr>
      </a:lvl1pPr>
      <a:lvl2pPr marL="778149" indent="-299288" algn="l" rtl="0" eaLnBrk="0" fontAlgn="base" hangingPunct="0">
        <a:spcBef>
          <a:spcPct val="20000"/>
        </a:spcBef>
        <a:spcAft>
          <a:spcPct val="0"/>
        </a:spcAft>
        <a:buFont typeface="Arial" charset="0"/>
        <a:buChar char="–"/>
        <a:defRPr kumimoji="1" sz="3000" kern="1200">
          <a:solidFill>
            <a:schemeClr val="tx1"/>
          </a:solidFill>
          <a:latin typeface="+mn-lt"/>
          <a:ea typeface="+mn-ea"/>
          <a:cs typeface="+mn-cs"/>
        </a:defRPr>
      </a:lvl2pPr>
      <a:lvl3pPr marL="1197153" indent="-239431" algn="l" rtl="0" eaLnBrk="0" fontAlgn="base" hangingPunct="0">
        <a:spcBef>
          <a:spcPct val="20000"/>
        </a:spcBef>
        <a:spcAft>
          <a:spcPct val="0"/>
        </a:spcAft>
        <a:buFont typeface="Arial" charset="0"/>
        <a:buChar char="•"/>
        <a:defRPr kumimoji="1" sz="2500" kern="1200">
          <a:solidFill>
            <a:schemeClr val="tx1"/>
          </a:solidFill>
          <a:latin typeface="+mn-lt"/>
          <a:ea typeface="+mn-ea"/>
          <a:cs typeface="+mn-cs"/>
        </a:defRPr>
      </a:lvl3pPr>
      <a:lvl4pPr marL="1676014" indent="-239431" algn="l" rtl="0" eaLnBrk="0" fontAlgn="base" hangingPunct="0">
        <a:spcBef>
          <a:spcPct val="20000"/>
        </a:spcBef>
        <a:spcAft>
          <a:spcPct val="0"/>
        </a:spcAft>
        <a:buFont typeface="Arial" charset="0"/>
        <a:buChar char="–"/>
        <a:defRPr kumimoji="1" sz="2100" kern="1200">
          <a:solidFill>
            <a:schemeClr val="tx1"/>
          </a:solidFill>
          <a:latin typeface="+mn-lt"/>
          <a:ea typeface="+mn-ea"/>
          <a:cs typeface="+mn-cs"/>
        </a:defRPr>
      </a:lvl4pPr>
      <a:lvl5pPr marL="2154875" indent="-239431" algn="l" rtl="0" eaLnBrk="0" fontAlgn="base" hangingPunct="0">
        <a:spcBef>
          <a:spcPct val="20000"/>
        </a:spcBef>
        <a:spcAft>
          <a:spcPct val="0"/>
        </a:spcAft>
        <a:buFont typeface="Arial" charset="0"/>
        <a:buChar char="»"/>
        <a:defRPr kumimoji="1" sz="2100" kern="1200">
          <a:solidFill>
            <a:schemeClr val="tx1"/>
          </a:solidFill>
          <a:latin typeface="+mn-lt"/>
          <a:ea typeface="+mn-ea"/>
          <a:cs typeface="+mn-cs"/>
        </a:defRPr>
      </a:lvl5pPr>
      <a:lvl6pPr marL="2633736"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12597"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91457"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70318" indent="-239431" algn="l" defTabSz="957722"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57722" rtl="0" eaLnBrk="1" latinLnBrk="0" hangingPunct="1">
        <a:defRPr kumimoji="1" sz="1900" kern="1200">
          <a:solidFill>
            <a:schemeClr val="tx1"/>
          </a:solidFill>
          <a:latin typeface="+mn-lt"/>
          <a:ea typeface="+mn-ea"/>
          <a:cs typeface="+mn-cs"/>
        </a:defRPr>
      </a:lvl1pPr>
      <a:lvl2pPr marL="478861" algn="l" defTabSz="957722" rtl="0" eaLnBrk="1" latinLnBrk="0" hangingPunct="1">
        <a:defRPr kumimoji="1" sz="1900" kern="1200">
          <a:solidFill>
            <a:schemeClr val="tx1"/>
          </a:solidFill>
          <a:latin typeface="+mn-lt"/>
          <a:ea typeface="+mn-ea"/>
          <a:cs typeface="+mn-cs"/>
        </a:defRPr>
      </a:lvl2pPr>
      <a:lvl3pPr marL="957722" algn="l" defTabSz="957722" rtl="0" eaLnBrk="1" latinLnBrk="0" hangingPunct="1">
        <a:defRPr kumimoji="1" sz="1900" kern="1200">
          <a:solidFill>
            <a:schemeClr val="tx1"/>
          </a:solidFill>
          <a:latin typeface="+mn-lt"/>
          <a:ea typeface="+mn-ea"/>
          <a:cs typeface="+mn-cs"/>
        </a:defRPr>
      </a:lvl3pPr>
      <a:lvl4pPr marL="1436583" algn="l" defTabSz="957722" rtl="0" eaLnBrk="1" latinLnBrk="0" hangingPunct="1">
        <a:defRPr kumimoji="1" sz="1900" kern="1200">
          <a:solidFill>
            <a:schemeClr val="tx1"/>
          </a:solidFill>
          <a:latin typeface="+mn-lt"/>
          <a:ea typeface="+mn-ea"/>
          <a:cs typeface="+mn-cs"/>
        </a:defRPr>
      </a:lvl4pPr>
      <a:lvl5pPr marL="1915444" algn="l" defTabSz="957722" rtl="0" eaLnBrk="1" latinLnBrk="0" hangingPunct="1">
        <a:defRPr kumimoji="1" sz="1900" kern="1200">
          <a:solidFill>
            <a:schemeClr val="tx1"/>
          </a:solidFill>
          <a:latin typeface="+mn-lt"/>
          <a:ea typeface="+mn-ea"/>
          <a:cs typeface="+mn-cs"/>
        </a:defRPr>
      </a:lvl5pPr>
      <a:lvl6pPr marL="2394306" algn="l" defTabSz="957722" rtl="0" eaLnBrk="1" latinLnBrk="0" hangingPunct="1">
        <a:defRPr kumimoji="1" sz="1900" kern="1200">
          <a:solidFill>
            <a:schemeClr val="tx1"/>
          </a:solidFill>
          <a:latin typeface="+mn-lt"/>
          <a:ea typeface="+mn-ea"/>
          <a:cs typeface="+mn-cs"/>
        </a:defRPr>
      </a:lvl6pPr>
      <a:lvl7pPr marL="2873167" algn="l" defTabSz="957722" rtl="0" eaLnBrk="1" latinLnBrk="0" hangingPunct="1">
        <a:defRPr kumimoji="1" sz="1900" kern="1200">
          <a:solidFill>
            <a:schemeClr val="tx1"/>
          </a:solidFill>
          <a:latin typeface="+mn-lt"/>
          <a:ea typeface="+mn-ea"/>
          <a:cs typeface="+mn-cs"/>
        </a:defRPr>
      </a:lvl7pPr>
      <a:lvl8pPr marL="3352028" algn="l" defTabSz="957722" rtl="0" eaLnBrk="1" latinLnBrk="0" hangingPunct="1">
        <a:defRPr kumimoji="1" sz="1900" kern="1200">
          <a:solidFill>
            <a:schemeClr val="tx1"/>
          </a:solidFill>
          <a:latin typeface="+mn-lt"/>
          <a:ea typeface="+mn-ea"/>
          <a:cs typeface="+mn-cs"/>
        </a:defRPr>
      </a:lvl8pPr>
      <a:lvl9pPr marL="3830888" algn="l" defTabSz="95772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4">
            <a:extLst>
              <a:ext uri="{FF2B5EF4-FFF2-40B4-BE49-F238E27FC236}">
                <a16:creationId xmlns:a16="http://schemas.microsoft.com/office/drawing/2014/main" id="{0034FCFD-9CE9-47AE-A733-1FCB4C04F21F}"/>
              </a:ext>
            </a:extLst>
          </p:cNvPr>
          <p:cNvSpPr/>
          <p:nvPr/>
        </p:nvSpPr>
        <p:spPr>
          <a:xfrm>
            <a:off x="4954125" y="4176054"/>
            <a:ext cx="4699880" cy="1453581"/>
          </a:xfrm>
          <a:prstGeom prst="roundRect">
            <a:avLst>
              <a:gd name="adj" fmla="val 5998"/>
            </a:avLst>
          </a:prstGeom>
          <a:noFill/>
          <a:ln w="952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・複数の病院からアルコール健康障がいが疑われる患者や家族に対して、ていねい</a:t>
            </a:r>
            <a:r>
              <a:rPr kumimoji="1" lang="ja-JP" altLang="en-US" sz="1000" b="0" i="0" u="none" strike="noStrike" kern="1200" cap="none" spc="0" normalizeH="0" baseline="0" noProof="0" dirty="0">
                <a:ln>
                  <a:noFill/>
                </a:ln>
                <a:solidFill>
                  <a:schemeClr val="tx1"/>
                </a:solidFill>
                <a:effectLst/>
                <a:uLnTx/>
                <a:uFillTx/>
                <a:latin typeface="Calibri" pitchFamily="34" charset="0"/>
                <a:ea typeface="ＭＳ Ｐゴシック" panose="020B0600070205080204" pitchFamily="50" charset="-128"/>
                <a:cs typeface="Times New Roman" panose="02020603050405020304" pitchFamily="18" charset="0"/>
              </a:rPr>
              <a:t>に</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関わっていることが報告された</a:t>
            </a:r>
            <a:r>
              <a:rPr lang="ja-JP" altLang="en-US" sz="1000" dirty="0">
                <a:solidFill>
                  <a:prstClr val="black"/>
                </a:solidFill>
                <a:latin typeface="Calibri" pitchFamily="34" charset="0"/>
                <a:ea typeface="ＭＳ Ｐゴシック" panose="020B0600070205080204" pitchFamily="50" charset="-128"/>
                <a:cs typeface="Times New Roman" panose="02020603050405020304" pitchFamily="18" charset="0"/>
              </a:rPr>
              <a:t>。</a:t>
            </a:r>
            <a:endParaRPr lang="en-US" altLang="ja-JP" sz="1000" dirty="0">
              <a:solidFill>
                <a:prstClr val="black"/>
              </a:solidFill>
              <a:latin typeface="Calibri" pitchFamily="34" charset="0"/>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・一方で、アルコールの問題を繰り返す患者への対応に苦慮されている病院もあった。</a:t>
            </a:r>
            <a:endParaRPr kumimoji="1" lang="en-US" altLang="ja-JP"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dirty="0">
                <a:solidFill>
                  <a:prstClr val="black"/>
                </a:solidFill>
                <a:latin typeface="Calibri" pitchFamily="34" charset="0"/>
                <a:ea typeface="ＭＳ Ｐゴシック" panose="020B0600070205080204" pitchFamily="50" charset="-128"/>
                <a:cs typeface="Times New Roman" panose="02020603050405020304" pitchFamily="18" charset="0"/>
              </a:rPr>
              <a:t>・</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専門医療機関からは、</a:t>
            </a:r>
            <a:r>
              <a:rPr kumimoji="1" lang="en-US" altLang="ja-JP"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AUDIT</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を実施するメリット</a:t>
            </a:r>
            <a:r>
              <a:rPr kumimoji="1" lang="ja-JP" altLang="en-US" sz="1000" b="0" i="0" u="none" strike="noStrike" kern="1200" cap="none" spc="0" normalizeH="0" baseline="0" noProof="0" dirty="0">
                <a:ln>
                  <a:noFill/>
                </a:ln>
                <a:solidFill>
                  <a:schemeClr val="tx1"/>
                </a:solidFill>
                <a:effectLst/>
                <a:uLnTx/>
                <a:uFillTx/>
                <a:latin typeface="Calibri" pitchFamily="34" charset="0"/>
                <a:ea typeface="ＭＳ Ｐゴシック" panose="020B0600070205080204" pitchFamily="50" charset="-128"/>
                <a:cs typeface="Times New Roman" panose="02020603050405020304" pitchFamily="18" charset="0"/>
              </a:rPr>
              <a:t>について説明があり、</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関係機関との連携が大切であるとの助言があった。</a:t>
            </a:r>
            <a:endParaRPr kumimoji="1" lang="en-US" altLang="ja-JP"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dirty="0">
                <a:solidFill>
                  <a:prstClr val="black"/>
                </a:solidFill>
                <a:latin typeface="Calibri" pitchFamily="34" charset="0"/>
                <a:ea typeface="ＭＳ Ｐゴシック" panose="020B0600070205080204" pitchFamily="50" charset="-128"/>
                <a:cs typeface="Times New Roman" panose="02020603050405020304" pitchFamily="18" charset="0"/>
              </a:rPr>
              <a:t>・</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家族</a:t>
            </a:r>
            <a:r>
              <a:rPr lang="ja-JP" altLang="en-US" sz="1000" dirty="0">
                <a:solidFill>
                  <a:prstClr val="black"/>
                </a:solidFill>
                <a:latin typeface="Calibri" pitchFamily="34" charset="0"/>
                <a:ea typeface="ＭＳ Ｐゴシック" panose="020B0600070205080204" pitchFamily="50" charset="-128"/>
                <a:cs typeface="Times New Roman" panose="02020603050405020304" pitchFamily="18" charset="0"/>
              </a:rPr>
              <a:t>が</a:t>
            </a: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相談し続けることの大切さや、専門医療と自助グループへの参加の両輪で回復に向けて進んでいくことの重要性を確認した。</a:t>
            </a:r>
            <a:endParaRPr kumimoji="1" lang="en-US" altLang="ja-JP"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rPr>
              <a:t>・こころの連携指導料及びかかりつけ医対象の研修について情報提供を行った。</a:t>
            </a:r>
            <a:endParaRPr kumimoji="1" lang="en-US" altLang="ja-JP" sz="1000" b="0" i="0" u="none" strike="noStrike" kern="1200" cap="none" spc="0" normalizeH="0" baseline="0" noProof="0" dirty="0">
              <a:ln>
                <a:noFill/>
              </a:ln>
              <a:solidFill>
                <a:prstClr val="black"/>
              </a:solidFill>
              <a:effectLst/>
              <a:uLnTx/>
              <a:uFillTx/>
              <a:latin typeface="Calibri" pitchFamily="34" charset="0"/>
              <a:ea typeface="ＭＳ Ｐゴシック" panose="020B0600070205080204" pitchFamily="50" charset="-128"/>
              <a:cs typeface="Times New Roman" panose="02020603050405020304" pitchFamily="18" charset="0"/>
            </a:endParaRPr>
          </a:p>
        </p:txBody>
      </p:sp>
      <p:sp>
        <p:nvSpPr>
          <p:cNvPr id="2" name="タイトル 1"/>
          <p:cNvSpPr>
            <a:spLocks noGrp="1"/>
          </p:cNvSpPr>
          <p:nvPr>
            <p:ph type="ctrTitle"/>
          </p:nvPr>
        </p:nvSpPr>
        <p:spPr>
          <a:xfrm>
            <a:off x="0" y="3"/>
            <a:ext cx="9906000" cy="332653"/>
          </a:xfrm>
          <a:gradFill>
            <a:gsLst>
              <a:gs pos="0">
                <a:schemeClr val="tx2">
                  <a:lumMod val="60000"/>
                  <a:lumOff val="40000"/>
                </a:schemeClr>
              </a:gs>
              <a:gs pos="50000">
                <a:schemeClr val="bg1"/>
              </a:gs>
              <a:gs pos="100000">
                <a:schemeClr val="tx2">
                  <a:lumMod val="60000"/>
                  <a:lumOff val="40000"/>
                </a:schemeClr>
              </a:gs>
            </a:gsLst>
            <a:lin ang="5400000" scaled="0"/>
          </a:gradFill>
        </p:spPr>
        <p:txBody>
          <a:bodyPr>
            <a:noAutofit/>
          </a:bodyPr>
          <a:lstStyle/>
          <a:p>
            <a:pPr algn="l"/>
            <a:r>
              <a:rPr lang="ja-JP" altLang="en-US" sz="1800" dirty="0">
                <a:latin typeface="HG丸ｺﾞｼｯｸM-PRO" panose="020F0600000000000000" pitchFamily="50" charset="-128"/>
                <a:ea typeface="HG丸ｺﾞｼｯｸM-PRO" panose="020F0600000000000000" pitchFamily="50" charset="-128"/>
              </a:rPr>
              <a:t>     富田林保健所におけるアルコール健康障がい対策／身体科医療機関との連携について</a:t>
            </a:r>
          </a:p>
        </p:txBody>
      </p:sp>
      <p:sp>
        <p:nvSpPr>
          <p:cNvPr id="13" name="角丸四角形 12"/>
          <p:cNvSpPr/>
          <p:nvPr/>
        </p:nvSpPr>
        <p:spPr>
          <a:xfrm>
            <a:off x="60045" y="452116"/>
            <a:ext cx="9699364" cy="1633631"/>
          </a:xfrm>
          <a:prstGeom prst="roundRect">
            <a:avLst>
              <a:gd name="adj" fmla="val 2854"/>
            </a:avLst>
          </a:prstGeom>
          <a:solidFill>
            <a:schemeClr val="lt1"/>
          </a:solidFill>
          <a:ln w="15875" cmpd="sng">
            <a:solidFill>
              <a:schemeClr val="tx2"/>
            </a:solidFill>
          </a:ln>
        </p:spPr>
        <p:style>
          <a:lnRef idx="3">
            <a:schemeClr val="lt1"/>
          </a:lnRef>
          <a:fillRef idx="1003">
            <a:schemeClr val="lt1"/>
          </a:fillRef>
          <a:effectRef idx="1">
            <a:schemeClr val="accent6"/>
          </a:effectRef>
          <a:fontRef idx="minor">
            <a:schemeClr val="lt1"/>
          </a:fontRef>
        </p:style>
        <p:txBody>
          <a:bodyPr lIns="95773" tIns="47886" rIns="95773" bIns="47886" rtlCol="0" anchor="ctr"/>
          <a:lstStyle/>
          <a:p>
            <a:pPr algn="ctr"/>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effectLst/>
                <a:ea typeface="ＭＳ Ｐゴシック" panose="020B0600070205080204" pitchFamily="50" charset="-128"/>
                <a:cs typeface="Times New Roman" panose="02020603050405020304" pitchFamily="18" charset="0"/>
              </a:rPr>
              <a:t>個別相談</a:t>
            </a:r>
            <a:endParaRPr kumimoji="1" lang="ja-JP" altLang="en-US" sz="800" dirty="0"/>
          </a:p>
          <a:p>
            <a:r>
              <a:rPr lang="ja-JP" altLang="en-US" sz="800" dirty="0">
                <a:effectLst/>
                <a:ea typeface="ＭＳ Ｐゴシック" panose="020B0600070205080204" pitchFamily="50" charset="-128"/>
                <a:cs typeface="Times New Roman" panose="02020603050405020304" pitchFamily="18" charset="0"/>
              </a:rPr>
              <a:t>個別相談</a:t>
            </a:r>
            <a:endParaRPr kumimoji="1" lang="ja-JP" altLang="en-US" sz="800" dirty="0"/>
          </a:p>
          <a:p>
            <a:endParaRPr lang="en-US" altLang="ja-JP" sz="800" b="1" u="sng" dirty="0">
              <a:solidFill>
                <a:schemeClr val="tx1"/>
              </a:solidFill>
              <a:effectLst>
                <a:outerShdw blurRad="50800" dist="38100" algn="l" rotWithShape="0">
                  <a:prstClr val="black">
                    <a:alpha val="40000"/>
                  </a:prstClr>
                </a:outerShdw>
              </a:effectLst>
              <a:latin typeface="HGPｺﾞｼｯｸM" panose="020B0600000000000000" pitchFamily="50" charset="-128"/>
              <a:ea typeface="HGPｺﾞｼｯｸM" panose="020B0600000000000000" pitchFamily="50" charset="-128"/>
              <a:cs typeface="メイリオ" panose="020B0604030504040204" pitchFamily="50" charset="-128"/>
            </a:endParaRPr>
          </a:p>
          <a:p>
            <a:r>
              <a:rPr lang="ja-JP" altLang="en-US" sz="1800" dirty="0">
                <a:effectLst/>
                <a:ea typeface="ＭＳ Ｐゴシック" panose="020B0600070205080204" pitchFamily="50" charset="-128"/>
                <a:cs typeface="Times New Roman" panose="02020603050405020304" pitchFamily="18" charset="0"/>
              </a:rPr>
              <a:t>個別相談</a:t>
            </a:r>
            <a:endParaRPr kumimoji="1" lang="ja-JP" altLang="en-US" sz="1800" dirty="0"/>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700" b="1" u="sng" dirty="0">
              <a:solidFill>
                <a:schemeClr val="tx1"/>
              </a:solidFill>
              <a:effectLst>
                <a:outerShdw blurRad="50800" dist="38100" algn="l" rotWithShape="0">
                  <a:prstClr val="black">
                    <a:alpha val="40000"/>
                  </a:prst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277758" y="344104"/>
            <a:ext cx="1152128" cy="216024"/>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経緯</a:t>
            </a:r>
          </a:p>
        </p:txBody>
      </p:sp>
      <p:sp>
        <p:nvSpPr>
          <p:cNvPr id="23" name="角丸四角形 22"/>
          <p:cNvSpPr/>
          <p:nvPr/>
        </p:nvSpPr>
        <p:spPr>
          <a:xfrm>
            <a:off x="132529" y="5931978"/>
            <a:ext cx="9699364" cy="876457"/>
          </a:xfrm>
          <a:prstGeom prst="roundRect">
            <a:avLst>
              <a:gd name="adj" fmla="val 5896"/>
            </a:avLst>
          </a:prstGeom>
          <a:solidFill>
            <a:schemeClr val="lt1"/>
          </a:solidFill>
          <a:ln w="15875" cmpd="sng">
            <a:solidFill>
              <a:schemeClr val="tx2"/>
            </a:solidFill>
          </a:ln>
        </p:spPr>
        <p:style>
          <a:lnRef idx="3">
            <a:schemeClr val="lt1"/>
          </a:lnRef>
          <a:fillRef idx="1003">
            <a:schemeClr val="lt1"/>
          </a:fillRef>
          <a:effectRef idx="1">
            <a:schemeClr val="accent6"/>
          </a:effectRef>
          <a:fontRef idx="minor">
            <a:schemeClr val="lt1"/>
          </a:fontRef>
        </p:style>
        <p:txBody>
          <a:bodyPr lIns="95773" tIns="47886" rIns="95773" bIns="47886" rtlCol="0" anchor="ctr"/>
          <a:lstStyle/>
          <a:p>
            <a:endParaRPr lang="en-US" altLang="ja-JP" sz="1200" b="1" u="sng"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4210726" y="5789271"/>
            <a:ext cx="1244754" cy="211511"/>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今後の方向性</a:t>
            </a:r>
          </a:p>
        </p:txBody>
      </p:sp>
      <p:sp>
        <p:nvSpPr>
          <p:cNvPr id="27" name="角丸四角形 4">
            <a:extLst>
              <a:ext uri="{FF2B5EF4-FFF2-40B4-BE49-F238E27FC236}">
                <a16:creationId xmlns:a16="http://schemas.microsoft.com/office/drawing/2014/main" id="{23CFD896-7809-41C1-89FB-2F92C6F2759F}"/>
              </a:ext>
            </a:extLst>
          </p:cNvPr>
          <p:cNvSpPr/>
          <p:nvPr/>
        </p:nvSpPr>
        <p:spPr>
          <a:xfrm>
            <a:off x="67733" y="2297892"/>
            <a:ext cx="9654860" cy="3451766"/>
          </a:xfrm>
          <a:prstGeom prst="roundRect">
            <a:avLst>
              <a:gd name="adj" fmla="val 5998"/>
            </a:avLst>
          </a:prstGeom>
          <a:noFill/>
          <a:ln w="1587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sz="1100" dirty="0"/>
          </a:p>
        </p:txBody>
      </p:sp>
      <p:sp>
        <p:nvSpPr>
          <p:cNvPr id="34" name="正方形/長方形 33">
            <a:extLst>
              <a:ext uri="{FF2B5EF4-FFF2-40B4-BE49-F238E27FC236}">
                <a16:creationId xmlns:a16="http://schemas.microsoft.com/office/drawing/2014/main" id="{36EFC396-325B-458F-9847-73628504E538}"/>
              </a:ext>
            </a:extLst>
          </p:cNvPr>
          <p:cNvSpPr/>
          <p:nvPr/>
        </p:nvSpPr>
        <p:spPr>
          <a:xfrm>
            <a:off x="308898" y="2150299"/>
            <a:ext cx="3294240" cy="233462"/>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課題の認識・課題解決に向けた取組</a:t>
            </a:r>
          </a:p>
        </p:txBody>
      </p:sp>
      <p:sp>
        <p:nvSpPr>
          <p:cNvPr id="7" name="正方形/長方形 6">
            <a:extLst>
              <a:ext uri="{FF2B5EF4-FFF2-40B4-BE49-F238E27FC236}">
                <a16:creationId xmlns:a16="http://schemas.microsoft.com/office/drawing/2014/main" id="{29D7A77A-AFF9-478D-9760-D21B5BDD52FF}"/>
              </a:ext>
            </a:extLst>
          </p:cNvPr>
          <p:cNvSpPr/>
          <p:nvPr/>
        </p:nvSpPr>
        <p:spPr>
          <a:xfrm>
            <a:off x="5086037" y="3949657"/>
            <a:ext cx="4187443" cy="302757"/>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当保健所管内の一般病院の地域連携室と意見交換会を実施</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grpSp>
        <p:nvGrpSpPr>
          <p:cNvPr id="17" name="グループ化 16">
            <a:extLst>
              <a:ext uri="{FF2B5EF4-FFF2-40B4-BE49-F238E27FC236}">
                <a16:creationId xmlns:a16="http://schemas.microsoft.com/office/drawing/2014/main" id="{9916B8B8-9642-4E7E-BB3B-4A4C2B70694A}"/>
              </a:ext>
            </a:extLst>
          </p:cNvPr>
          <p:cNvGrpSpPr/>
          <p:nvPr/>
        </p:nvGrpSpPr>
        <p:grpSpPr>
          <a:xfrm>
            <a:off x="103233" y="2575301"/>
            <a:ext cx="4815392" cy="3011242"/>
            <a:chOff x="131048" y="2520664"/>
            <a:chExt cx="4576626" cy="3011242"/>
          </a:xfrm>
        </p:grpSpPr>
        <p:sp>
          <p:nvSpPr>
            <p:cNvPr id="5" name="角丸四角形 4"/>
            <p:cNvSpPr/>
            <p:nvPr/>
          </p:nvSpPr>
          <p:spPr>
            <a:xfrm>
              <a:off x="172502" y="2520664"/>
              <a:ext cx="4478839" cy="3011242"/>
            </a:xfrm>
            <a:prstGeom prst="roundRect">
              <a:avLst>
                <a:gd name="adj" fmla="val 5998"/>
              </a:avLst>
            </a:prstGeom>
            <a:ln w="952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9" name="テキスト ボックス 28">
              <a:extLst>
                <a:ext uri="{FF2B5EF4-FFF2-40B4-BE49-F238E27FC236}">
                  <a16:creationId xmlns:a16="http://schemas.microsoft.com/office/drawing/2014/main" id="{90EFA75D-7874-4C29-AE10-A4BB9BDC965C}"/>
                </a:ext>
              </a:extLst>
            </p:cNvPr>
            <p:cNvSpPr txBox="1"/>
            <p:nvPr/>
          </p:nvSpPr>
          <p:spPr>
            <a:xfrm>
              <a:off x="990273" y="3598997"/>
              <a:ext cx="2798126" cy="246221"/>
            </a:xfrm>
            <a:prstGeom prst="rect">
              <a:avLst/>
            </a:prstGeom>
            <a:noFill/>
          </p:spPr>
          <p:txBody>
            <a:bodyPr wrap="square" rtlCol="0">
              <a:spAutoFit/>
            </a:bodyPr>
            <a:lstStyle/>
            <a:p>
              <a:r>
                <a:rPr lang="ja-JP" altLang="en-US" sz="1000" dirty="0">
                  <a:effectLst/>
                  <a:ea typeface="ＭＳ Ｐゴシック" panose="020B0600070205080204" pitchFamily="50" charset="-128"/>
                  <a:cs typeface="Times New Roman" panose="02020603050405020304" pitchFamily="18" charset="0"/>
                </a:rPr>
                <a:t>　</a:t>
              </a:r>
              <a:r>
                <a:rPr lang="en-US" altLang="ja-JP" sz="800" dirty="0">
                  <a:effectLst/>
                  <a:ea typeface="ＭＳ Ｐゴシック" panose="020B0600070205080204" pitchFamily="50" charset="-128"/>
                  <a:cs typeface="Times New Roman" panose="02020603050405020304" pitchFamily="18" charset="0"/>
                </a:rPr>
                <a:t>※</a:t>
              </a:r>
              <a:r>
                <a:rPr lang="ja-JP" altLang="en-US" sz="800" dirty="0">
                  <a:effectLst/>
                  <a:ea typeface="ＭＳ Ｐゴシック" panose="020B0600070205080204" pitchFamily="50" charset="-128"/>
                  <a:cs typeface="Times New Roman" panose="02020603050405020304" pitchFamily="18" charset="0"/>
                </a:rPr>
                <a:t>令和</a:t>
              </a:r>
              <a:r>
                <a:rPr lang="en-US" altLang="ja-JP" sz="800" dirty="0">
                  <a:effectLst/>
                  <a:ea typeface="ＭＳ Ｐゴシック" panose="020B0600070205080204" pitchFamily="50" charset="-128"/>
                  <a:cs typeface="Times New Roman" panose="02020603050405020304" pitchFamily="18" charset="0"/>
                </a:rPr>
                <a:t>6</a:t>
              </a:r>
              <a:r>
                <a:rPr lang="ja-JP" altLang="en-US" sz="800" dirty="0">
                  <a:effectLst/>
                  <a:ea typeface="ＭＳ Ｐゴシック" panose="020B0600070205080204" pitchFamily="50" charset="-128"/>
                  <a:cs typeface="Times New Roman" panose="02020603050405020304" pitchFamily="18" charset="0"/>
                </a:rPr>
                <a:t>年度こころの健康相談支援実数は</a:t>
              </a:r>
              <a:r>
                <a:rPr lang="en-US" altLang="ja-JP" sz="800" dirty="0">
                  <a:effectLst/>
                  <a:ea typeface="ＭＳ Ｐゴシック" panose="020B0600070205080204" pitchFamily="50" charset="-128"/>
                  <a:cs typeface="Times New Roman" panose="02020603050405020304" pitchFamily="18" charset="0"/>
                </a:rPr>
                <a:t>255</a:t>
              </a:r>
              <a:r>
                <a:rPr lang="ja-JP" altLang="en-US" sz="800" dirty="0">
                  <a:effectLst/>
                  <a:ea typeface="ＭＳ Ｐゴシック" panose="020B0600070205080204" pitchFamily="50" charset="-128"/>
                  <a:cs typeface="Times New Roman" panose="02020603050405020304" pitchFamily="18" charset="0"/>
                </a:rPr>
                <a:t>人、延</a:t>
              </a:r>
              <a:r>
                <a:rPr lang="en-US" altLang="ja-JP" sz="800" dirty="0">
                  <a:effectLst/>
                  <a:ea typeface="ＭＳ Ｐゴシック" panose="020B0600070205080204" pitchFamily="50" charset="-128"/>
                  <a:cs typeface="Times New Roman" panose="02020603050405020304" pitchFamily="18" charset="0"/>
                </a:rPr>
                <a:t>1,690</a:t>
              </a:r>
              <a:r>
                <a:rPr lang="ja-JP" altLang="en-US" sz="800" dirty="0">
                  <a:effectLst/>
                  <a:ea typeface="ＭＳ Ｐゴシック" panose="020B0600070205080204" pitchFamily="50" charset="-128"/>
                  <a:cs typeface="Times New Roman" panose="02020603050405020304" pitchFamily="18" charset="0"/>
                </a:rPr>
                <a:t>人</a:t>
              </a:r>
              <a:endParaRPr kumimoji="1" lang="ja-JP" altLang="en-US" sz="1000" dirty="0"/>
            </a:p>
          </p:txBody>
        </p:sp>
        <p:sp>
          <p:nvSpPr>
            <p:cNvPr id="37" name="テキスト ボックス 36">
              <a:extLst>
                <a:ext uri="{FF2B5EF4-FFF2-40B4-BE49-F238E27FC236}">
                  <a16:creationId xmlns:a16="http://schemas.microsoft.com/office/drawing/2014/main" id="{9AC8E493-5D1D-4753-8EC3-E68336D25971}"/>
                </a:ext>
              </a:extLst>
            </p:cNvPr>
            <p:cNvSpPr txBox="1"/>
            <p:nvPr/>
          </p:nvSpPr>
          <p:spPr>
            <a:xfrm>
              <a:off x="131048" y="2700338"/>
              <a:ext cx="3278822" cy="246221"/>
            </a:xfrm>
            <a:prstGeom prst="rect">
              <a:avLst/>
            </a:prstGeom>
            <a:noFill/>
          </p:spPr>
          <p:txBody>
            <a:bodyPr wrap="square" rtlCol="0">
              <a:spAutoFit/>
            </a:bodyPr>
            <a:lstStyle/>
            <a:p>
              <a:r>
                <a:rPr lang="ja-JP" altLang="en-US" sz="1000" dirty="0">
                  <a:effectLst/>
                  <a:ea typeface="ＭＳ Ｐゴシック" panose="020B0600070205080204" pitchFamily="50" charset="-128"/>
                  <a:cs typeface="Times New Roman" panose="02020603050405020304" pitchFamily="18" charset="0"/>
                </a:rPr>
                <a:t>①</a:t>
              </a:r>
              <a:r>
                <a:rPr lang="ja-JP" altLang="ja-JP" sz="1000" dirty="0">
                  <a:effectLst/>
                  <a:ea typeface="ＭＳ Ｐゴシック" panose="020B0600070205080204" pitchFamily="50" charset="-128"/>
                  <a:cs typeface="Times New Roman" panose="02020603050405020304" pitchFamily="18" charset="0"/>
                </a:rPr>
                <a:t>令和</a:t>
              </a:r>
              <a:r>
                <a:rPr lang="en-US" altLang="ja-JP" sz="1000" dirty="0">
                  <a:effectLst/>
                  <a:ea typeface="ＭＳ Ｐゴシック" panose="020B0600070205080204" pitchFamily="50" charset="-128"/>
                  <a:cs typeface="Times New Roman" panose="02020603050405020304" pitchFamily="18" charset="0"/>
                </a:rPr>
                <a:t>6</a:t>
              </a:r>
              <a:r>
                <a:rPr lang="ja-JP" altLang="ja-JP" sz="1000" dirty="0">
                  <a:effectLst/>
                  <a:ea typeface="ＭＳ Ｐゴシック" panose="020B0600070205080204" pitchFamily="50" charset="-128"/>
                  <a:cs typeface="Times New Roman" panose="02020603050405020304" pitchFamily="18" charset="0"/>
                </a:rPr>
                <a:t>年度　</a:t>
              </a:r>
              <a:r>
                <a:rPr lang="ja-JP" altLang="en-US" sz="1000" dirty="0">
                  <a:effectLst/>
                  <a:ea typeface="ＭＳ Ｐゴシック" panose="020B0600070205080204" pitchFamily="50" charset="-128"/>
                  <a:cs typeface="Times New Roman" panose="02020603050405020304" pitchFamily="18" charset="0"/>
                </a:rPr>
                <a:t>こころの健康相談</a:t>
              </a:r>
              <a:r>
                <a:rPr lang="en-US" altLang="ja-JP" sz="1000" dirty="0">
                  <a:effectLst/>
                  <a:ea typeface="ＭＳ Ｐゴシック" panose="020B0600070205080204" pitchFamily="50" charset="-128"/>
                  <a:cs typeface="Times New Roman" panose="02020603050405020304" pitchFamily="18" charset="0"/>
                </a:rPr>
                <a:t>【</a:t>
              </a:r>
              <a:r>
                <a:rPr lang="ja-JP" altLang="ja-JP" sz="1000" dirty="0">
                  <a:effectLst/>
                  <a:ea typeface="ＭＳ Ｐゴシック" panose="020B0600070205080204" pitchFamily="50" charset="-128"/>
                  <a:cs typeface="Times New Roman" panose="02020603050405020304" pitchFamily="18" charset="0"/>
                </a:rPr>
                <a:t>依存症</a:t>
              </a:r>
              <a:r>
                <a:rPr lang="ja-JP" altLang="en-US" sz="1000" dirty="0">
                  <a:effectLst/>
                  <a:ea typeface="ＭＳ Ｐゴシック" panose="020B0600070205080204" pitchFamily="50" charset="-128"/>
                  <a:cs typeface="Times New Roman" panose="02020603050405020304" pitchFamily="18" charset="0"/>
                </a:rPr>
                <a:t>相談件数</a:t>
              </a:r>
              <a:r>
                <a:rPr lang="ja-JP" altLang="ja-JP" sz="1000" dirty="0">
                  <a:effectLst/>
                  <a:ea typeface="ＭＳ Ｐゴシック" panose="020B0600070205080204" pitchFamily="50" charset="-128"/>
                  <a:cs typeface="Times New Roman" panose="02020603050405020304" pitchFamily="18" charset="0"/>
                </a:rPr>
                <a:t>（実数）</a:t>
              </a:r>
              <a:r>
                <a:rPr lang="en-US" altLang="ja-JP" sz="1000" dirty="0">
                  <a:ea typeface="ＭＳ Ｐゴシック" panose="020B0600070205080204" pitchFamily="50" charset="-128"/>
                  <a:cs typeface="Times New Roman" panose="02020603050405020304" pitchFamily="18" charset="0"/>
                </a:rPr>
                <a:t>】</a:t>
              </a:r>
              <a:endParaRPr kumimoji="1" lang="ja-JP" altLang="en-US" sz="1000" dirty="0"/>
            </a:p>
          </p:txBody>
        </p:sp>
        <p:pic>
          <p:nvPicPr>
            <p:cNvPr id="20" name="図 19">
              <a:extLst>
                <a:ext uri="{FF2B5EF4-FFF2-40B4-BE49-F238E27FC236}">
                  <a16:creationId xmlns:a16="http://schemas.microsoft.com/office/drawing/2014/main" id="{09F96ED4-46E1-415B-971F-BF719F5F8CB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9861" y="2946559"/>
              <a:ext cx="3227178" cy="704398"/>
            </a:xfrm>
            <a:prstGeom prst="rect">
              <a:avLst/>
            </a:prstGeom>
            <a:noFill/>
            <a:ln>
              <a:noFill/>
            </a:ln>
          </p:spPr>
        </p:pic>
        <p:sp>
          <p:nvSpPr>
            <p:cNvPr id="8" name="吹き出し: 四角形 7">
              <a:extLst>
                <a:ext uri="{FF2B5EF4-FFF2-40B4-BE49-F238E27FC236}">
                  <a16:creationId xmlns:a16="http://schemas.microsoft.com/office/drawing/2014/main" id="{8C47E48F-D8BE-44D2-B3D1-1FC75CEF48C9}"/>
                </a:ext>
              </a:extLst>
            </p:cNvPr>
            <p:cNvSpPr/>
            <p:nvPr/>
          </p:nvSpPr>
          <p:spPr>
            <a:xfrm>
              <a:off x="382390" y="3853535"/>
              <a:ext cx="1812898" cy="229008"/>
            </a:xfrm>
            <a:prstGeom prst="wedgeRectCallout">
              <a:avLst>
                <a:gd name="adj1" fmla="val -21207"/>
                <a:gd name="adj2" fmla="val -146342"/>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28</a:t>
              </a:r>
              <a:r>
                <a:rPr kumimoji="1" lang="ja-JP" altLang="en-US"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人中、病院からの紹介は</a:t>
              </a:r>
              <a:r>
                <a:rPr kumimoji="1" lang="en-US" altLang="ja-JP"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3</a:t>
              </a:r>
              <a:r>
                <a:rPr kumimoji="1" lang="ja-JP" altLang="en-US"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人（</a:t>
              </a:r>
              <a:r>
                <a:rPr kumimoji="1" lang="en-US" altLang="ja-JP"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10.7</a:t>
              </a:r>
              <a:r>
                <a:rPr kumimoji="1" lang="ja-JP" altLang="en-US" sz="800" b="0" i="0" u="none" strike="noStrike" kern="1200" cap="none" spc="0" normalizeH="0" baseline="0" noProof="0" dirty="0">
                  <a:ln>
                    <a:noFill/>
                  </a:ln>
                  <a:solidFill>
                    <a:prstClr val="black"/>
                  </a:solidFill>
                  <a:effectLst/>
                  <a:uLnTx/>
                  <a:uFillTx/>
                  <a:latin typeface="Calibri" pitchFamily="34" charset="0"/>
                  <a:ea typeface="ＭＳ Ｐゴシック" charset="-128"/>
                  <a:cs typeface="+mn-cs"/>
                </a:rPr>
                <a:t>％）</a:t>
              </a:r>
            </a:p>
          </p:txBody>
        </p:sp>
        <p:sp>
          <p:nvSpPr>
            <p:cNvPr id="9" name="テキスト ボックス 8">
              <a:extLst>
                <a:ext uri="{FF2B5EF4-FFF2-40B4-BE49-F238E27FC236}">
                  <a16:creationId xmlns:a16="http://schemas.microsoft.com/office/drawing/2014/main" id="{963235E7-B4AF-41BC-91FE-FC6496BC3CA1}"/>
                </a:ext>
              </a:extLst>
            </p:cNvPr>
            <p:cNvSpPr txBox="1"/>
            <p:nvPr/>
          </p:nvSpPr>
          <p:spPr>
            <a:xfrm>
              <a:off x="131048" y="4197777"/>
              <a:ext cx="4576626" cy="130805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②南河内精神医療懇話会でアンケート結果を報告（令和</a:t>
              </a:r>
              <a:r>
                <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6</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年度）</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＜アンケート結果＞</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9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対象：</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藤井寺保健所及び富田林保健所管内の</a:t>
              </a:r>
              <a:r>
                <a:rPr kumimoji="1" lang="en-US" altLang="ja-JP"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30</a:t>
              </a:r>
              <a:r>
                <a:rPr kumimoji="1" lang="ja-JP" altLang="en-US" sz="9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病院</a:t>
              </a:r>
              <a:r>
                <a:rPr lang="ja-JP" altLang="en-US" sz="9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（有効回答</a:t>
              </a:r>
              <a:r>
                <a:rPr lang="en-US" altLang="ja-JP" sz="9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ñ=27</a:t>
              </a:r>
              <a:r>
                <a:rPr lang="ja-JP" altLang="en-US" sz="9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900" dirty="0">
                  <a:effectLst/>
                  <a:ea typeface="ＭＳ Ｐゴシック" panose="020B0600070205080204" pitchFamily="50" charset="-128"/>
                  <a:cs typeface="Times New Roman" panose="02020603050405020304" pitchFamily="18" charset="0"/>
                </a:rPr>
                <a:t> </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飲酒のコントロールが難しい患者に対して働きかけを実施：</a:t>
              </a:r>
              <a:r>
                <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93%</a:t>
              </a: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 AUDIT</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の認知度は低い</a:t>
              </a:r>
              <a:r>
                <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:22%</a:t>
              </a: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家族が相談できる相談先の情報提供をしてほしいとの意見多数</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lang="ja-JP" altLang="en-US" sz="100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行政機関による自助</a:t>
              </a:r>
              <a:r>
                <a:rPr lang="ja-JP" altLang="en-US"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グループ等へのつなぎを期待。アルコール専門病院の確保に苦慮。</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grpSp>
      <p:grpSp>
        <p:nvGrpSpPr>
          <p:cNvPr id="12" name="グループ化 11">
            <a:extLst>
              <a:ext uri="{FF2B5EF4-FFF2-40B4-BE49-F238E27FC236}">
                <a16:creationId xmlns:a16="http://schemas.microsoft.com/office/drawing/2014/main" id="{D215853C-58E4-4CC9-B8AA-01767E6A0214}"/>
              </a:ext>
            </a:extLst>
          </p:cNvPr>
          <p:cNvGrpSpPr/>
          <p:nvPr/>
        </p:nvGrpSpPr>
        <p:grpSpPr>
          <a:xfrm>
            <a:off x="212175" y="560369"/>
            <a:ext cx="9481650" cy="1477328"/>
            <a:chOff x="277758" y="625097"/>
            <a:chExt cx="9481650" cy="1477328"/>
          </a:xfrm>
        </p:grpSpPr>
        <p:sp>
          <p:nvSpPr>
            <p:cNvPr id="4" name="テキスト ボックス 3">
              <a:extLst>
                <a:ext uri="{FF2B5EF4-FFF2-40B4-BE49-F238E27FC236}">
                  <a16:creationId xmlns:a16="http://schemas.microsoft.com/office/drawing/2014/main" id="{883DDA81-1BF8-4B67-942B-DA0760D75264}"/>
                </a:ext>
              </a:extLst>
            </p:cNvPr>
            <p:cNvSpPr txBox="1"/>
            <p:nvPr/>
          </p:nvSpPr>
          <p:spPr>
            <a:xfrm>
              <a:off x="277758" y="625097"/>
              <a:ext cx="9481650" cy="1477328"/>
            </a:xfrm>
            <a:prstGeom prst="rect">
              <a:avLst/>
            </a:prstGeom>
            <a:noFill/>
          </p:spPr>
          <p:txBody>
            <a:bodyPr wrap="square" rtlCol="0">
              <a:spAutoFit/>
            </a:bodyPr>
            <a:lstStyle/>
            <a:p>
              <a:r>
                <a:rPr lang="ja-JP" altLang="en-US" sz="1000" dirty="0">
                  <a:effectLst/>
                  <a:latin typeface="+mj-ea"/>
                  <a:ea typeface="+mj-ea"/>
                  <a:cs typeface="Times New Roman" panose="02020603050405020304" pitchFamily="18" charset="0"/>
                </a:rPr>
                <a:t>・</a:t>
              </a:r>
              <a:r>
                <a:rPr lang="ja-JP" altLang="en-US" sz="1000" dirty="0">
                  <a:latin typeface="+mj-ea"/>
                  <a:ea typeface="+mj-ea"/>
                  <a:cs typeface="Times New Roman" panose="02020603050405020304" pitchFamily="18" charset="0"/>
                </a:rPr>
                <a:t>平成</a:t>
              </a:r>
              <a:r>
                <a:rPr lang="en-US" altLang="ja-JP" sz="1000" dirty="0">
                  <a:effectLst/>
                  <a:latin typeface="+mj-ea"/>
                  <a:ea typeface="+mj-ea"/>
                  <a:cs typeface="Times New Roman" panose="02020603050405020304" pitchFamily="18" charset="0"/>
                </a:rPr>
                <a:t>27</a:t>
              </a:r>
              <a:r>
                <a:rPr lang="ja-JP" altLang="en-US" sz="1000" dirty="0">
                  <a:effectLst/>
                  <a:latin typeface="+mj-ea"/>
                  <a:ea typeface="+mj-ea"/>
                  <a:cs typeface="Times New Roman" panose="02020603050405020304" pitchFamily="18" charset="0"/>
                </a:rPr>
                <a:t>年</a:t>
              </a:r>
              <a:r>
                <a:rPr lang="en-US" altLang="ja-JP" sz="1000" dirty="0">
                  <a:effectLst/>
                  <a:latin typeface="+mj-ea"/>
                  <a:ea typeface="+mj-ea"/>
                  <a:cs typeface="Times New Roman" panose="02020603050405020304" pitchFamily="18" charset="0"/>
                </a:rPr>
                <a:t>10</a:t>
              </a:r>
              <a:r>
                <a:rPr lang="ja-JP" altLang="en-US" sz="1000" dirty="0">
                  <a:effectLst/>
                  <a:latin typeface="+mj-ea"/>
                  <a:ea typeface="+mj-ea"/>
                  <a:cs typeface="Times New Roman" panose="02020603050405020304" pitchFamily="18" charset="0"/>
                </a:rPr>
                <a:t>月　</a:t>
              </a:r>
              <a:r>
                <a:rPr lang="ja-JP" altLang="ja-JP" sz="1000" dirty="0">
                  <a:effectLst/>
                  <a:latin typeface="+mj-ea"/>
                  <a:ea typeface="+mj-ea"/>
                  <a:cs typeface="Times New Roman" panose="02020603050405020304" pitchFamily="18" charset="0"/>
                </a:rPr>
                <a:t>アルコール関連問題対策連絡会を発足</a:t>
              </a:r>
              <a:r>
                <a:rPr lang="ja-JP" altLang="en-US" sz="1000" dirty="0">
                  <a:latin typeface="+mj-ea"/>
                  <a:ea typeface="+mj-ea"/>
                  <a:cs typeface="Times New Roman" panose="02020603050405020304" pitchFamily="18" charset="0"/>
                </a:rPr>
                <a:t>（</a:t>
              </a:r>
              <a:r>
                <a:rPr lang="ja-JP" altLang="en-US" sz="1000" dirty="0">
                  <a:effectLst/>
                  <a:latin typeface="+mj-ea"/>
                  <a:ea typeface="+mj-ea"/>
                  <a:cs typeface="Times New Roman" panose="02020603050405020304" pitchFamily="18" charset="0"/>
                </a:rPr>
                <a:t>管内一般病院のうち地域連携室を設置している</a:t>
              </a:r>
              <a:r>
                <a:rPr lang="en-US" altLang="ja-JP" sz="1000" dirty="0">
                  <a:effectLst/>
                  <a:latin typeface="+mj-ea"/>
                  <a:ea typeface="+mj-ea"/>
                  <a:cs typeface="Times New Roman" panose="02020603050405020304" pitchFamily="18" charset="0"/>
                </a:rPr>
                <a:t>7</a:t>
              </a:r>
              <a:r>
                <a:rPr lang="ja-JP" altLang="en-US" sz="1000" dirty="0">
                  <a:effectLst/>
                  <a:latin typeface="+mj-ea"/>
                  <a:ea typeface="+mj-ea"/>
                  <a:cs typeface="Times New Roman" panose="02020603050405020304" pitchFamily="18" charset="0"/>
                </a:rPr>
                <a:t>病院</a:t>
              </a:r>
              <a:r>
                <a:rPr lang="ja-JP" altLang="ja-JP" sz="1000" dirty="0">
                  <a:effectLst/>
                  <a:latin typeface="+mj-ea"/>
                  <a:ea typeface="+mj-ea"/>
                  <a:cs typeface="Times New Roman" panose="02020603050405020304" pitchFamily="18" charset="0"/>
                </a:rPr>
                <a:t>と保健所</a:t>
              </a:r>
              <a:r>
                <a:rPr lang="ja-JP" altLang="en-US" sz="1000" dirty="0">
                  <a:effectLst/>
                  <a:latin typeface="+mj-ea"/>
                  <a:ea typeface="+mj-ea"/>
                  <a:cs typeface="Times New Roman" panose="02020603050405020304" pitchFamily="18" charset="0"/>
                </a:rPr>
                <a:t>）</a:t>
              </a:r>
              <a:endParaRPr lang="en-US" altLang="ja-JP" sz="1000" dirty="0">
                <a:effectLst/>
                <a:latin typeface="+mj-ea"/>
                <a:ea typeface="+mj-ea"/>
                <a:cs typeface="Times New Roman" panose="02020603050405020304" pitchFamily="18" charset="0"/>
              </a:endParaRPr>
            </a:p>
            <a:p>
              <a:r>
                <a:rPr lang="ja-JP" altLang="en-US" sz="1000" dirty="0">
                  <a:latin typeface="+mj-ea"/>
                  <a:ea typeface="+mj-ea"/>
                  <a:cs typeface="Times New Roman" panose="02020603050405020304" pitchFamily="18" charset="0"/>
                </a:rPr>
                <a:t>　　　　　　　　　　　　</a:t>
              </a:r>
              <a:r>
                <a:rPr lang="ja-JP" altLang="en-US" sz="1000" dirty="0">
                  <a:effectLst/>
                  <a:latin typeface="+mj-ea"/>
                  <a:ea typeface="+mj-ea"/>
                  <a:cs typeface="Times New Roman" panose="02020603050405020304" pitchFamily="18" charset="0"/>
                </a:rPr>
                <a:t>意見交換、啓発ポスターやチラシの作成、院内での掲示、配架や事例検討等を通じて連携の強化を</a:t>
              </a:r>
              <a:r>
                <a:rPr lang="ja-JP" altLang="en-US" sz="1000" dirty="0">
                  <a:latin typeface="+mj-ea"/>
                  <a:ea typeface="+mj-ea"/>
                  <a:cs typeface="Times New Roman" panose="02020603050405020304" pitchFamily="18" charset="0"/>
                </a:rPr>
                <a:t>実施。</a:t>
              </a:r>
              <a:endParaRPr lang="en-US" altLang="ja-JP" sz="1000" dirty="0">
                <a:latin typeface="+mj-ea"/>
                <a:ea typeface="+mj-ea"/>
                <a:cs typeface="Times New Roman" panose="02020603050405020304" pitchFamily="18" charset="0"/>
              </a:endParaRPr>
            </a:p>
            <a:p>
              <a:r>
                <a:rPr kumimoji="1" lang="ja-JP" altLang="en-US" sz="1000" dirty="0">
                  <a:latin typeface="+mj-ea"/>
                  <a:ea typeface="+mj-ea"/>
                  <a:cs typeface="Times New Roman" panose="02020603050405020304" pitchFamily="18" charset="0"/>
                </a:rPr>
                <a:t>・平成</a:t>
              </a:r>
              <a:r>
                <a:rPr kumimoji="1" lang="en-US" altLang="ja-JP" sz="1000" dirty="0">
                  <a:latin typeface="+mj-ea"/>
                  <a:ea typeface="+mj-ea"/>
                  <a:cs typeface="Times New Roman" panose="02020603050405020304" pitchFamily="18" charset="0"/>
                </a:rPr>
                <a:t>31</a:t>
              </a:r>
              <a:r>
                <a:rPr kumimoji="1" lang="ja-JP" altLang="en-US" sz="1000" dirty="0">
                  <a:latin typeface="+mj-ea"/>
                  <a:ea typeface="+mj-ea"/>
                  <a:cs typeface="Times New Roman" panose="02020603050405020304" pitchFamily="18" charset="0"/>
                </a:rPr>
                <a:t>年</a:t>
              </a:r>
              <a:r>
                <a:rPr kumimoji="1" lang="en-US" altLang="ja-JP" sz="1000" dirty="0">
                  <a:latin typeface="+mj-ea"/>
                  <a:ea typeface="+mj-ea"/>
                  <a:cs typeface="Times New Roman" panose="02020603050405020304" pitchFamily="18" charset="0"/>
                </a:rPr>
                <a:t>2</a:t>
              </a:r>
              <a:r>
                <a:rPr kumimoji="1" lang="ja-JP" altLang="en-US" sz="1000" dirty="0">
                  <a:latin typeface="+mj-ea"/>
                  <a:ea typeface="+mj-ea"/>
                  <a:cs typeface="Times New Roman" panose="02020603050405020304" pitchFamily="18" charset="0"/>
                </a:rPr>
                <a:t>月 　</a:t>
              </a:r>
              <a:r>
                <a:rPr lang="ja-JP" altLang="ja-JP" sz="1000" dirty="0">
                  <a:effectLst/>
                  <a:latin typeface="+mj-ea"/>
                  <a:ea typeface="+mj-ea"/>
                  <a:cs typeface="Times New Roman" panose="02020603050405020304" pitchFamily="18" charset="0"/>
                </a:rPr>
                <a:t>アルコール関連問題対策連絡会</a:t>
              </a:r>
              <a:r>
                <a:rPr lang="ja-JP" altLang="en-US" sz="1000" dirty="0">
                  <a:latin typeface="+mj-ea"/>
                  <a:ea typeface="+mj-ea"/>
                  <a:cs typeface="Times New Roman" panose="02020603050405020304" pitchFamily="18" charset="0"/>
                </a:rPr>
                <a:t>は終了。</a:t>
              </a:r>
              <a:endParaRPr lang="en-US" altLang="ja-JP" sz="1000" dirty="0">
                <a:latin typeface="+mj-ea"/>
                <a:ea typeface="+mj-ea"/>
                <a:cs typeface="Times New Roman" panose="02020603050405020304" pitchFamily="18" charset="0"/>
              </a:endParaRPr>
            </a:p>
            <a:p>
              <a:r>
                <a:rPr lang="ja-JP" altLang="en-US" sz="1000" dirty="0">
                  <a:latin typeface="+mj-ea"/>
                  <a:ea typeface="+mj-ea"/>
                  <a:cs typeface="Times New Roman" panose="02020603050405020304" pitchFamily="18" charset="0"/>
                </a:rPr>
                <a:t>　　　　　　　　　　 管内精神保健医療ネットワーク会議依存症部会を拡充し、依存症・自殺対策部会と改め、依存症と自殺対策について検討することとする。。</a:t>
              </a:r>
              <a:endParaRPr lang="en-US" altLang="ja-JP" sz="1000" dirty="0">
                <a:latin typeface="+mj-ea"/>
                <a:ea typeface="+mj-ea"/>
                <a:cs typeface="Times New Roman" panose="02020603050405020304" pitchFamily="18" charset="0"/>
              </a:endParaRPr>
            </a:p>
            <a:p>
              <a:r>
                <a:rPr lang="ja-JP" altLang="en-US" sz="1000" dirty="0">
                  <a:latin typeface="+mj-ea"/>
                  <a:ea typeface="+mj-ea"/>
                  <a:cs typeface="Times New Roman" panose="02020603050405020304" pitchFamily="18" charset="0"/>
                </a:rPr>
                <a:t>　　　　　　　　　　　＜目的＞依存症及び自殺未遂の予防、早期発見、生きることへの包括的な支援を行うために、管内市町村および関係機関が</a:t>
              </a:r>
              <a:endParaRPr lang="en-US" altLang="ja-JP" sz="1000" dirty="0">
                <a:latin typeface="+mj-ea"/>
                <a:ea typeface="+mj-ea"/>
                <a:cs typeface="Times New Roman" panose="02020603050405020304" pitchFamily="18" charset="0"/>
              </a:endParaRPr>
            </a:p>
            <a:p>
              <a:r>
                <a:rPr lang="ja-JP" altLang="en-US" sz="1000">
                  <a:latin typeface="+mj-ea"/>
                  <a:ea typeface="+mj-ea"/>
                  <a:cs typeface="Times New Roman" panose="02020603050405020304" pitchFamily="18" charset="0"/>
                </a:rPr>
                <a:t>　　　　　　　　　　　　　　　　　切れ目ない</a:t>
              </a:r>
              <a:r>
                <a:rPr lang="ja-JP" altLang="en-US" sz="1000" dirty="0">
                  <a:latin typeface="+mj-ea"/>
                  <a:ea typeface="+mj-ea"/>
                  <a:cs typeface="Times New Roman" panose="02020603050405020304" pitchFamily="18" charset="0"/>
                </a:rPr>
                <a:t>体制を構築し、地域のネットワークの強化、充実を図る。</a:t>
              </a:r>
              <a:endParaRPr lang="en-US" altLang="ja-JP" sz="1000" dirty="0">
                <a:latin typeface="+mj-ea"/>
                <a:ea typeface="+mj-ea"/>
                <a:cs typeface="Times New Roman" panose="02020603050405020304" pitchFamily="18" charset="0"/>
              </a:endParaRPr>
            </a:p>
            <a:p>
              <a:r>
                <a:rPr kumimoji="1" lang="ja-JP" altLang="en-US" sz="1000" dirty="0">
                  <a:latin typeface="+mj-ea"/>
                  <a:ea typeface="+mj-ea"/>
                  <a:cs typeface="Times New Roman" panose="02020603050405020304" pitchFamily="18" charset="0"/>
                </a:rPr>
                <a:t>・令和</a:t>
              </a:r>
              <a:r>
                <a:rPr lang="ja-JP" altLang="en-US" sz="1000" dirty="0">
                  <a:latin typeface="+mj-ea"/>
                  <a:ea typeface="+mj-ea"/>
                  <a:cs typeface="Times New Roman" panose="02020603050405020304" pitchFamily="18" charset="0"/>
                </a:rPr>
                <a:t>７</a:t>
              </a:r>
              <a:r>
                <a:rPr kumimoji="1" lang="ja-JP" altLang="en-US" sz="1000" dirty="0">
                  <a:latin typeface="+mj-ea"/>
                  <a:ea typeface="+mj-ea"/>
                  <a:cs typeface="Times New Roman" panose="02020603050405020304" pitchFamily="18" charset="0"/>
                </a:rPr>
                <a:t>年１月　　</a:t>
              </a:r>
              <a:r>
                <a:rPr lang="ja-JP" altLang="en-US" sz="1000" dirty="0">
                  <a:latin typeface="+mj-ea"/>
                  <a:ea typeface="+mj-ea"/>
                  <a:cs typeface="Times New Roman" panose="02020603050405020304" pitchFamily="18" charset="0"/>
                </a:rPr>
                <a:t>「アルコール健康障がいにおける医療機関等との連携について」をテーマとして南河内</a:t>
              </a:r>
              <a:r>
                <a:rPr kumimoji="1" lang="ja-JP" altLang="en-US" sz="1000" dirty="0">
                  <a:latin typeface="+mj-ea"/>
                  <a:ea typeface="+mj-ea"/>
                  <a:cs typeface="Times New Roman" panose="02020603050405020304" pitchFamily="18" charset="0"/>
                </a:rPr>
                <a:t>精神医療懇話会を開催。</a:t>
              </a:r>
              <a:endParaRPr kumimoji="1" lang="en-US" altLang="ja-JP" sz="1000" dirty="0">
                <a:latin typeface="+mj-ea"/>
                <a:ea typeface="+mj-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dirty="0">
                  <a:latin typeface="+mj-ea"/>
                  <a:ea typeface="+mj-ea"/>
                  <a:cs typeface="Times New Roman" panose="02020603050405020304" pitchFamily="18" charset="0"/>
                </a:rPr>
                <a:t>　　　　　　　　　　　 事前調査：</a:t>
              </a:r>
              <a:r>
                <a:rPr kumimoji="1" lang="ja-JP" altLang="en-US" sz="1000" dirty="0">
                  <a:latin typeface="+mj-ea"/>
                  <a:ea typeface="+mj-ea"/>
                  <a:cs typeface="Times New Roman" panose="02020603050405020304" pitchFamily="18" charset="0"/>
                </a:rPr>
                <a:t>アルコールの問題のある方への対応に関するアンケート</a:t>
              </a:r>
              <a:endParaRPr lang="en-US" altLang="ja-JP" sz="1000" dirty="0">
                <a:latin typeface="+mj-ea"/>
                <a:ea typeface="+mj-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j-ea"/>
                  <a:ea typeface="+mj-ea"/>
                  <a:cs typeface="Times New Roman" panose="02020603050405020304" pitchFamily="18" charset="0"/>
                </a:rPr>
                <a:t>　　　　　　　　　　　　　　　調査後の対応：</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大阪府アルコール健康障がい簡易介入マニュアル及び保健所相談の案内等を配布。</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11" name="矢印: 上向き折線 10">
              <a:extLst>
                <a:ext uri="{FF2B5EF4-FFF2-40B4-BE49-F238E27FC236}">
                  <a16:creationId xmlns:a16="http://schemas.microsoft.com/office/drawing/2014/main" id="{813B2CC5-9CBE-4A55-8431-AFD45214D505}"/>
                </a:ext>
              </a:extLst>
            </p:cNvPr>
            <p:cNvSpPr/>
            <p:nvPr/>
          </p:nvSpPr>
          <p:spPr>
            <a:xfrm rot="5400000">
              <a:off x="1454363" y="1875974"/>
              <a:ext cx="112836" cy="16179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テキスト ボックス 39">
            <a:extLst>
              <a:ext uri="{FF2B5EF4-FFF2-40B4-BE49-F238E27FC236}">
                <a16:creationId xmlns:a16="http://schemas.microsoft.com/office/drawing/2014/main" id="{F51DBF12-FAA0-4D0E-87FC-B947680DC62D}"/>
              </a:ext>
            </a:extLst>
          </p:cNvPr>
          <p:cNvSpPr txBox="1"/>
          <p:nvPr/>
        </p:nvSpPr>
        <p:spPr>
          <a:xfrm>
            <a:off x="5455480" y="2684504"/>
            <a:ext cx="3890008" cy="707886"/>
          </a:xfrm>
          <a:prstGeom prst="rect">
            <a:avLst/>
          </a:prstGeom>
          <a:noFill/>
        </p:spPr>
        <p:txBody>
          <a:bodyPr wrap="square" rtlCol="0">
            <a:spAutoFit/>
          </a:bodyPr>
          <a:lstStyle/>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部会発足当時と比べ</a:t>
            </a:r>
            <a:r>
              <a:rPr kumimoji="1" lang="ja-JP" altLang="en-US" sz="10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、地域連携室</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が全病院</a:t>
            </a:r>
            <a:r>
              <a:rPr lang="ja-JP" altLang="en-US"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に</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設置</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lang="ja-JP" altLang="en-US"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ほぼ全ての病院でアルコールの問題のある患者に対応</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lang="ja-JP" altLang="en-US"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専門医療機関へつなげるためには</a:t>
            </a:r>
            <a:r>
              <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AUDIT</a:t>
            </a: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の活用が有効的な手法</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71450" marR="0" lvl="0" indent="-17145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家族が相談できる相談先の情報発信が必要</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6" name="矢印: 下 5">
            <a:extLst>
              <a:ext uri="{FF2B5EF4-FFF2-40B4-BE49-F238E27FC236}">
                <a16:creationId xmlns:a16="http://schemas.microsoft.com/office/drawing/2014/main" id="{78EA8024-42D5-4FF4-B35A-89EE2A9F2D03}"/>
              </a:ext>
            </a:extLst>
          </p:cNvPr>
          <p:cNvSpPr/>
          <p:nvPr/>
        </p:nvSpPr>
        <p:spPr>
          <a:xfrm rot="16200000">
            <a:off x="4886223" y="2639027"/>
            <a:ext cx="479356" cy="609343"/>
          </a:xfrm>
          <a:prstGeom prst="downArrow">
            <a:avLst/>
          </a:prstGeom>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a:extLst>
              <a:ext uri="{FF2B5EF4-FFF2-40B4-BE49-F238E27FC236}">
                <a16:creationId xmlns:a16="http://schemas.microsoft.com/office/drawing/2014/main" id="{3DDF0964-C7F8-4A5A-8659-BC252F09E966}"/>
              </a:ext>
            </a:extLst>
          </p:cNvPr>
          <p:cNvGrpSpPr/>
          <p:nvPr/>
        </p:nvGrpSpPr>
        <p:grpSpPr>
          <a:xfrm>
            <a:off x="5430570" y="2440245"/>
            <a:ext cx="3914918" cy="1015656"/>
            <a:chOff x="4966791" y="2465255"/>
            <a:chExt cx="3714546" cy="1015656"/>
          </a:xfrm>
        </p:grpSpPr>
        <p:sp>
          <p:nvSpPr>
            <p:cNvPr id="35" name="角丸四角形 4">
              <a:extLst>
                <a:ext uri="{FF2B5EF4-FFF2-40B4-BE49-F238E27FC236}">
                  <a16:creationId xmlns:a16="http://schemas.microsoft.com/office/drawing/2014/main" id="{042DC5BE-08C8-4908-A65D-F844143ABD6C}"/>
                </a:ext>
              </a:extLst>
            </p:cNvPr>
            <p:cNvSpPr/>
            <p:nvPr/>
          </p:nvSpPr>
          <p:spPr>
            <a:xfrm>
              <a:off x="4966791" y="2552494"/>
              <a:ext cx="3714546" cy="928417"/>
            </a:xfrm>
            <a:prstGeom prst="roundRect">
              <a:avLst>
                <a:gd name="adj" fmla="val 5998"/>
              </a:avLst>
            </a:prstGeom>
            <a:noFill/>
            <a:ln w="9525">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38" name="正方形/長方形 37">
              <a:extLst>
                <a:ext uri="{FF2B5EF4-FFF2-40B4-BE49-F238E27FC236}">
                  <a16:creationId xmlns:a16="http://schemas.microsoft.com/office/drawing/2014/main" id="{978547D0-FCA5-4B95-8F81-CCCFD3380912}"/>
                </a:ext>
              </a:extLst>
            </p:cNvPr>
            <p:cNvSpPr/>
            <p:nvPr/>
          </p:nvSpPr>
          <p:spPr>
            <a:xfrm>
              <a:off x="5061472" y="2465255"/>
              <a:ext cx="1983421" cy="215412"/>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課題整理</a:t>
              </a:r>
            </a:p>
          </p:txBody>
        </p:sp>
      </p:grpSp>
      <p:sp>
        <p:nvSpPr>
          <p:cNvPr id="24" name="正方形/長方形 23"/>
          <p:cNvSpPr/>
          <p:nvPr/>
        </p:nvSpPr>
        <p:spPr bwMode="white">
          <a:xfrm>
            <a:off x="6214195" y="3516702"/>
            <a:ext cx="1728192" cy="377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u="wavyHeavy"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身体科との連携が重要</a:t>
            </a:r>
          </a:p>
        </p:txBody>
      </p:sp>
      <p:grpSp>
        <p:nvGrpSpPr>
          <p:cNvPr id="18" name="グループ化 17">
            <a:extLst>
              <a:ext uri="{FF2B5EF4-FFF2-40B4-BE49-F238E27FC236}">
                <a16:creationId xmlns:a16="http://schemas.microsoft.com/office/drawing/2014/main" id="{3908D42D-7204-499F-9467-DEF9D2BAB3F3}"/>
              </a:ext>
            </a:extLst>
          </p:cNvPr>
          <p:cNvGrpSpPr/>
          <p:nvPr/>
        </p:nvGrpSpPr>
        <p:grpSpPr>
          <a:xfrm>
            <a:off x="5571624" y="3405293"/>
            <a:ext cx="706011" cy="525504"/>
            <a:chOff x="5327109" y="3406139"/>
            <a:chExt cx="706011" cy="525504"/>
          </a:xfrm>
        </p:grpSpPr>
        <p:sp>
          <p:nvSpPr>
            <p:cNvPr id="14" name="矢印: 下 13">
              <a:extLst>
                <a:ext uri="{FF2B5EF4-FFF2-40B4-BE49-F238E27FC236}">
                  <a16:creationId xmlns:a16="http://schemas.microsoft.com/office/drawing/2014/main" id="{CEA79190-17B6-4C62-9C0E-E7B1E869DF32}"/>
                </a:ext>
              </a:extLst>
            </p:cNvPr>
            <p:cNvSpPr/>
            <p:nvPr/>
          </p:nvSpPr>
          <p:spPr>
            <a:xfrm>
              <a:off x="5327109" y="3625223"/>
              <a:ext cx="706011" cy="306420"/>
            </a:xfrm>
            <a:prstGeom prst="downArrow">
              <a:avLst/>
            </a:prstGeom>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80425940-14C0-45F3-BE7C-F63161837C64}"/>
                </a:ext>
              </a:extLst>
            </p:cNvPr>
            <p:cNvSpPr/>
            <p:nvPr/>
          </p:nvSpPr>
          <p:spPr>
            <a:xfrm flipV="1">
              <a:off x="5509728" y="3508476"/>
              <a:ext cx="359461" cy="45719"/>
            </a:xfrm>
            <a:prstGeom prst="rect">
              <a:avLst/>
            </a:prstGeom>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C383A53C-E0E9-4362-9F57-BA35C5EC3EEB}"/>
                </a:ext>
              </a:extLst>
            </p:cNvPr>
            <p:cNvSpPr/>
            <p:nvPr/>
          </p:nvSpPr>
          <p:spPr>
            <a:xfrm flipV="1">
              <a:off x="5500383" y="3406139"/>
              <a:ext cx="368806" cy="45719"/>
            </a:xfrm>
            <a:prstGeom prst="rect">
              <a:avLst/>
            </a:prstGeom>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3" name="テキスト ボックス 42">
            <a:extLst>
              <a:ext uri="{FF2B5EF4-FFF2-40B4-BE49-F238E27FC236}">
                <a16:creationId xmlns:a16="http://schemas.microsoft.com/office/drawing/2014/main" id="{57001300-73E4-4465-869C-0AD269A2DD18}"/>
              </a:ext>
            </a:extLst>
          </p:cNvPr>
          <p:cNvSpPr txBox="1"/>
          <p:nvPr/>
        </p:nvSpPr>
        <p:spPr>
          <a:xfrm>
            <a:off x="182539" y="6041708"/>
            <a:ext cx="4204441" cy="707886"/>
          </a:xfrm>
          <a:prstGeom prst="rect">
            <a:avLst/>
          </a:prstGeom>
          <a:noFill/>
          <a:ln>
            <a:solidFill>
              <a:schemeClr val="tx2"/>
            </a:solidFill>
          </a:ln>
        </p:spPr>
        <p:txBody>
          <a:bodyPr wrap="square" rtlCol="0">
            <a:spAutoFit/>
          </a:bodyPr>
          <a:lstStyle/>
          <a:p>
            <a:r>
              <a:rPr lang="ja-JP" altLang="en-US" sz="1000" dirty="0">
                <a:ea typeface="ＭＳ Ｐゴシック" panose="020B0600070205080204" pitchFamily="50" charset="-128"/>
                <a:cs typeface="Times New Roman" panose="02020603050405020304" pitchFamily="18" charset="0"/>
              </a:rPr>
              <a:t>＜一般病院地域連携室意見交換会の取組みのさらなる強化＞</a:t>
            </a:r>
            <a:endParaRPr lang="en-US" altLang="ja-JP" sz="1000" dirty="0">
              <a:ea typeface="ＭＳ Ｐゴシック" panose="020B0600070205080204" pitchFamily="50" charset="-128"/>
              <a:cs typeface="Times New Roman" panose="02020603050405020304" pitchFamily="18" charset="0"/>
            </a:endParaRPr>
          </a:p>
          <a:p>
            <a:r>
              <a:rPr lang="ja-JP" altLang="en-US" sz="1000" dirty="0">
                <a:ea typeface="ＭＳ Ｐゴシック" panose="020B0600070205080204" pitchFamily="50" charset="-128"/>
                <a:cs typeface="Times New Roman" panose="02020603050405020304" pitchFamily="18" charset="0"/>
              </a:rPr>
              <a:t>・同部会構成機関の見直し（管内全ての一般病院）。</a:t>
            </a:r>
            <a:endParaRPr lang="en-US" altLang="ja-JP" sz="1000" dirty="0">
              <a:ea typeface="ＭＳ Ｐゴシック" panose="020B0600070205080204" pitchFamily="50" charset="-128"/>
              <a:cs typeface="Times New Roman" panose="02020603050405020304" pitchFamily="18" charset="0"/>
            </a:endParaRPr>
          </a:p>
          <a:p>
            <a:r>
              <a:rPr lang="ja-JP" altLang="en-US" sz="1000" dirty="0">
                <a:ea typeface="ＭＳ Ｐゴシック" panose="020B0600070205080204" pitchFamily="50" charset="-128"/>
                <a:cs typeface="Times New Roman" panose="02020603050405020304" pitchFamily="18" charset="0"/>
              </a:rPr>
              <a:t>・地域連携室の福祉職だけでなく、看護師等他の職種参加の機会を設ける。</a:t>
            </a:r>
            <a:endParaRPr lang="en-US" altLang="ja-JP" sz="1000" dirty="0">
              <a:ea typeface="ＭＳ Ｐゴシック" panose="020B0600070205080204" pitchFamily="50" charset="-128"/>
              <a:cs typeface="Times New Roman" panose="02020603050405020304" pitchFamily="18" charset="0"/>
            </a:endParaRPr>
          </a:p>
          <a:p>
            <a:r>
              <a:rPr lang="ja-JP" altLang="en-US" sz="1000" dirty="0">
                <a:ea typeface="ＭＳ Ｐゴシック" panose="020B0600070205080204" pitchFamily="50" charset="-128"/>
                <a:cs typeface="Times New Roman" panose="02020603050405020304" pitchFamily="18" charset="0"/>
              </a:rPr>
              <a:t>・府内の先進的な取組みを報告、意見交換を行う。</a:t>
            </a:r>
            <a:endParaRPr lang="en-US" altLang="ja-JP" sz="1000" dirty="0">
              <a:ea typeface="ＭＳ Ｐゴシック" panose="020B0600070205080204" pitchFamily="50" charset="-128"/>
              <a:cs typeface="Times New Roman" panose="02020603050405020304" pitchFamily="18" charset="0"/>
            </a:endParaRPr>
          </a:p>
        </p:txBody>
      </p:sp>
      <p:sp>
        <p:nvSpPr>
          <p:cNvPr id="44" name="角丸四角形 4">
            <a:extLst>
              <a:ext uri="{FF2B5EF4-FFF2-40B4-BE49-F238E27FC236}">
                <a16:creationId xmlns:a16="http://schemas.microsoft.com/office/drawing/2014/main" id="{E3DA69DF-C64F-4272-A0F1-67E2EF646518}"/>
              </a:ext>
            </a:extLst>
          </p:cNvPr>
          <p:cNvSpPr/>
          <p:nvPr/>
        </p:nvSpPr>
        <p:spPr>
          <a:xfrm>
            <a:off x="5383142" y="6054825"/>
            <a:ext cx="4287149" cy="674799"/>
          </a:xfrm>
          <a:prstGeom prst="roundRect">
            <a:avLst>
              <a:gd name="adj" fmla="val 5998"/>
            </a:avLst>
          </a:prstGeom>
          <a:solidFill>
            <a:schemeClr val="accent2">
              <a:lumMod val="20000"/>
              <a:lumOff val="80000"/>
            </a:schemeClr>
          </a:solidFill>
          <a:ln w="38100" cmpd="thickThin">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b="1"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●アルコール健康障がいが疑われる患者が、一人でも多くアルコールの専門医療につながるよう、地域での連携強化をめざす。</a:t>
            </a: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b="1"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●地域の支援者がアルコール健康障がいが疑われる患者や家族との関わりを継続し、機会をとらえて医療・相談につなぐことができる地域づくりをめざす</a:t>
            </a:r>
            <a:r>
              <a:rPr lang="ja-JP" altLang="en-US" sz="1000" dirty="0">
                <a:solidFill>
                  <a:prstClr val="black"/>
                </a:solidFill>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kumimoji="1"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grpSp>
        <p:nvGrpSpPr>
          <p:cNvPr id="19" name="グループ化 18">
            <a:extLst>
              <a:ext uri="{FF2B5EF4-FFF2-40B4-BE49-F238E27FC236}">
                <a16:creationId xmlns:a16="http://schemas.microsoft.com/office/drawing/2014/main" id="{57551396-7BC5-4C7C-8591-7F950AA4002F}"/>
              </a:ext>
            </a:extLst>
          </p:cNvPr>
          <p:cNvGrpSpPr/>
          <p:nvPr/>
        </p:nvGrpSpPr>
        <p:grpSpPr>
          <a:xfrm>
            <a:off x="4529096" y="6179356"/>
            <a:ext cx="652311" cy="436006"/>
            <a:chOff x="4257416" y="6208506"/>
            <a:chExt cx="652311" cy="436006"/>
          </a:xfrm>
        </p:grpSpPr>
        <p:sp>
          <p:nvSpPr>
            <p:cNvPr id="3" name="矢印: 山形 2">
              <a:extLst>
                <a:ext uri="{FF2B5EF4-FFF2-40B4-BE49-F238E27FC236}">
                  <a16:creationId xmlns:a16="http://schemas.microsoft.com/office/drawing/2014/main" id="{F342E99B-DE8F-416C-AF35-375F43B0A6ED}"/>
                </a:ext>
              </a:extLst>
            </p:cNvPr>
            <p:cNvSpPr/>
            <p:nvPr/>
          </p:nvSpPr>
          <p:spPr>
            <a:xfrm>
              <a:off x="4669288" y="6208506"/>
              <a:ext cx="240439" cy="433307"/>
            </a:xfrm>
            <a:prstGeom prst="chevron">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矢印: 山形 38">
              <a:extLst>
                <a:ext uri="{FF2B5EF4-FFF2-40B4-BE49-F238E27FC236}">
                  <a16:creationId xmlns:a16="http://schemas.microsoft.com/office/drawing/2014/main" id="{3F8B3D17-3310-40EF-9060-ED8D0110CA2A}"/>
                </a:ext>
              </a:extLst>
            </p:cNvPr>
            <p:cNvSpPr/>
            <p:nvPr/>
          </p:nvSpPr>
          <p:spPr>
            <a:xfrm>
              <a:off x="4257416" y="6211204"/>
              <a:ext cx="240439" cy="433307"/>
            </a:xfrm>
            <a:prstGeom prst="chevron">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1" name="矢印: 山形 40">
              <a:extLst>
                <a:ext uri="{FF2B5EF4-FFF2-40B4-BE49-F238E27FC236}">
                  <a16:creationId xmlns:a16="http://schemas.microsoft.com/office/drawing/2014/main" id="{A47EEADA-EE53-4F37-9817-27C347E4ED91}"/>
                </a:ext>
              </a:extLst>
            </p:cNvPr>
            <p:cNvSpPr/>
            <p:nvPr/>
          </p:nvSpPr>
          <p:spPr>
            <a:xfrm>
              <a:off x="4457006" y="6211205"/>
              <a:ext cx="240439" cy="433307"/>
            </a:xfrm>
            <a:prstGeom prst="chevron">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16" name="テキスト ボックス 15">
            <a:extLst>
              <a:ext uri="{FF2B5EF4-FFF2-40B4-BE49-F238E27FC236}">
                <a16:creationId xmlns:a16="http://schemas.microsoft.com/office/drawing/2014/main" id="{A4892E6C-5B98-46C7-BF96-6946B7455EB2}"/>
              </a:ext>
            </a:extLst>
          </p:cNvPr>
          <p:cNvSpPr txBox="1"/>
          <p:nvPr/>
        </p:nvSpPr>
        <p:spPr>
          <a:xfrm>
            <a:off x="8049344" y="281405"/>
            <a:ext cx="1962355" cy="215444"/>
          </a:xfrm>
          <a:prstGeom prst="rect">
            <a:avLst/>
          </a:prstGeom>
          <a:noFill/>
        </p:spPr>
        <p:txBody>
          <a:bodyPr wrap="square" rtlCol="0">
            <a:spAutoFit/>
          </a:bodyPr>
          <a:lstStyle/>
          <a:p>
            <a:r>
              <a:rPr kumimoji="1" lang="en-US" altLang="ja-JP" sz="800" dirty="0"/>
              <a:t>R7.11.6 </a:t>
            </a:r>
            <a:r>
              <a:rPr kumimoji="1" lang="ja-JP" altLang="en-US" sz="800" dirty="0"/>
              <a:t>アルコール健康障がい対策部会</a:t>
            </a:r>
          </a:p>
        </p:txBody>
      </p:sp>
      <p:sp>
        <p:nvSpPr>
          <p:cNvPr id="45" name="正方形/長方形 44">
            <a:extLst>
              <a:ext uri="{FF2B5EF4-FFF2-40B4-BE49-F238E27FC236}">
                <a16:creationId xmlns:a16="http://schemas.microsoft.com/office/drawing/2014/main" id="{79F9FD69-5FDB-4AEE-AA56-C789BB1DE875}"/>
              </a:ext>
            </a:extLst>
          </p:cNvPr>
          <p:cNvSpPr/>
          <p:nvPr/>
        </p:nvSpPr>
        <p:spPr>
          <a:xfrm>
            <a:off x="278184" y="2487701"/>
            <a:ext cx="1983421" cy="215412"/>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95773" tIns="47886" rIns="95773" bIns="47886"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現状・実態</a:t>
            </a:r>
          </a:p>
        </p:txBody>
      </p:sp>
      <p:pic>
        <p:nvPicPr>
          <p:cNvPr id="47" name="図 46">
            <a:extLst>
              <a:ext uri="{FF2B5EF4-FFF2-40B4-BE49-F238E27FC236}">
                <a16:creationId xmlns:a16="http://schemas.microsoft.com/office/drawing/2014/main" id="{5C62FE49-88CE-4DF2-995E-2FB14C6D53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1374" y="1056173"/>
            <a:ext cx="1222451" cy="935456"/>
          </a:xfrm>
          <a:prstGeom prst="rect">
            <a:avLst/>
          </a:prstGeom>
        </p:spPr>
      </p:pic>
      <p:sp>
        <p:nvSpPr>
          <p:cNvPr id="36" name="テキスト ボックス 35">
            <a:extLst>
              <a:ext uri="{FF2B5EF4-FFF2-40B4-BE49-F238E27FC236}">
                <a16:creationId xmlns:a16="http://schemas.microsoft.com/office/drawing/2014/main" id="{331C8E9C-F8B9-4028-8CD9-D9C807546F9A}"/>
              </a:ext>
            </a:extLst>
          </p:cNvPr>
          <p:cNvSpPr txBox="1"/>
          <p:nvPr/>
        </p:nvSpPr>
        <p:spPr>
          <a:xfrm>
            <a:off x="3402624" y="2790010"/>
            <a:ext cx="472210" cy="230832"/>
          </a:xfrm>
          <a:prstGeom prst="rect">
            <a:avLst/>
          </a:prstGeom>
          <a:noFill/>
        </p:spPr>
        <p:txBody>
          <a:bodyPr wrap="square" rtlCol="0">
            <a:spAutoFit/>
          </a:bodyPr>
          <a:lstStyle/>
          <a:p>
            <a:r>
              <a:rPr lang="ja-JP" altLang="ja-JP" sz="900" dirty="0">
                <a:effectLst/>
                <a:ea typeface="ＭＳ Ｐゴシック" panose="020B0600070205080204" pitchFamily="50" charset="-128"/>
                <a:cs typeface="Times New Roman" panose="02020603050405020304" pitchFamily="18" charset="0"/>
              </a:rPr>
              <a:t>（</a:t>
            </a:r>
            <a:r>
              <a:rPr lang="ja-JP" altLang="en-US" sz="900" dirty="0">
                <a:effectLst/>
                <a:ea typeface="ＭＳ Ｐゴシック" panose="020B0600070205080204" pitchFamily="50" charset="-128"/>
                <a:cs typeface="Times New Roman" panose="02020603050405020304" pitchFamily="18" charset="0"/>
              </a:rPr>
              <a:t>人</a:t>
            </a:r>
            <a:r>
              <a:rPr lang="ja-JP" altLang="ja-JP" sz="900" dirty="0">
                <a:effectLst/>
                <a:ea typeface="ＭＳ Ｐゴシック" panose="020B0600070205080204" pitchFamily="50" charset="-128"/>
                <a:cs typeface="Times New Roman" panose="02020603050405020304" pitchFamily="18" charset="0"/>
              </a:rPr>
              <a:t>）</a:t>
            </a:r>
            <a:endParaRPr kumimoji="1" lang="ja-JP" altLang="en-US" sz="900" dirty="0"/>
          </a:p>
        </p:txBody>
      </p:sp>
      <p:pic>
        <p:nvPicPr>
          <p:cNvPr id="31" name="図 30">
            <a:extLst>
              <a:ext uri="{FF2B5EF4-FFF2-40B4-BE49-F238E27FC236}">
                <a16:creationId xmlns:a16="http://schemas.microsoft.com/office/drawing/2014/main" id="{D6277C52-1401-462C-A47C-5F8035976F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76329" y="3284434"/>
            <a:ext cx="523705" cy="585243"/>
          </a:xfrm>
          <a:prstGeom prst="rect">
            <a:avLst/>
          </a:prstGeom>
        </p:spPr>
      </p:pic>
      <p:graphicFrame>
        <p:nvGraphicFramePr>
          <p:cNvPr id="30" name="グラフ 29">
            <a:extLst>
              <a:ext uri="{FF2B5EF4-FFF2-40B4-BE49-F238E27FC236}">
                <a16:creationId xmlns:a16="http://schemas.microsoft.com/office/drawing/2014/main" id="{00000000-0008-0000-0000-00000F000000}"/>
              </a:ext>
            </a:extLst>
          </p:cNvPr>
          <p:cNvGraphicFramePr/>
          <p:nvPr>
            <p:extLst>
              <p:ext uri="{D42A27DB-BD31-4B8C-83A1-F6EECF244321}">
                <p14:modId xmlns:p14="http://schemas.microsoft.com/office/powerpoint/2010/main" val="2798187670"/>
              </p:ext>
            </p:extLst>
          </p:nvPr>
        </p:nvGraphicFramePr>
        <p:xfrm>
          <a:off x="3771167" y="2983434"/>
          <a:ext cx="1145845" cy="1380411"/>
        </p:xfrm>
        <a:graphic>
          <a:graphicData uri="http://schemas.openxmlformats.org/drawingml/2006/chart">
            <c:chart xmlns:c="http://schemas.openxmlformats.org/drawingml/2006/chart" xmlns:r="http://schemas.openxmlformats.org/officeDocument/2006/relationships" r:id="rId5"/>
          </a:graphicData>
        </a:graphic>
      </p:graphicFrame>
      <p:pic>
        <p:nvPicPr>
          <p:cNvPr id="21" name="図 20">
            <a:extLst>
              <a:ext uri="{FF2B5EF4-FFF2-40B4-BE49-F238E27FC236}">
                <a16:creationId xmlns:a16="http://schemas.microsoft.com/office/drawing/2014/main" id="{9856E22F-2DFE-4D9A-89B6-AF3C0B2B5936}"/>
              </a:ext>
            </a:extLst>
          </p:cNvPr>
          <p:cNvPicPr>
            <a:picLocks noChangeAspect="1"/>
          </p:cNvPicPr>
          <p:nvPr/>
        </p:nvPicPr>
        <p:blipFill>
          <a:blip r:embed="rId6"/>
          <a:stretch>
            <a:fillRect/>
          </a:stretch>
        </p:blipFill>
        <p:spPr>
          <a:xfrm>
            <a:off x="9232166" y="15237"/>
            <a:ext cx="726683" cy="370112"/>
          </a:xfrm>
          <a:prstGeom prst="rect">
            <a:avLst/>
          </a:prstGeom>
        </p:spPr>
      </p:pic>
    </p:spTree>
    <p:extLst>
      <p:ext uri="{BB962C8B-B14F-4D97-AF65-F5344CB8AC3E}">
        <p14:creationId xmlns:p14="http://schemas.microsoft.com/office/powerpoint/2010/main" val="12036490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835</Words>
  <Application>Microsoft Office PowerPoint</Application>
  <PresentationFormat>A4 210 x 297 mm</PresentationFormat>
  <Paragraphs>62</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HGPｺﾞｼｯｸM</vt:lpstr>
      <vt:lpstr>HG丸ｺﾞｼｯｸM-PRO</vt:lpstr>
      <vt:lpstr>Meiryo UI</vt:lpstr>
      <vt:lpstr>ＭＳ Ｐゴシック</vt:lpstr>
      <vt:lpstr>メイリオ</vt:lpstr>
      <vt:lpstr>Arial</vt:lpstr>
      <vt:lpstr>Calibri</vt:lpstr>
      <vt:lpstr>Wingdings</vt:lpstr>
      <vt:lpstr>Office ​​テーマ</vt:lpstr>
      <vt:lpstr>     富田林保健所におけるアルコール健康障がい対策／身体科医療機関との連携について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2026-01-30T06:06:54Z</dcterms:created>
  <dcterms:modified xsi:type="dcterms:W3CDTF">2026-02-02T01:41:24Z</dcterms:modified>
</cp:coreProperties>
</file>